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18"/>
  </p:notesMasterIdLst>
  <p:handoutMasterIdLst>
    <p:handoutMasterId r:id="rId119"/>
  </p:handoutMasterIdLst>
  <p:sldIdLst>
    <p:sldId id="268" r:id="rId3"/>
    <p:sldId id="482" r:id="rId4"/>
    <p:sldId id="425" r:id="rId5"/>
    <p:sldId id="426" r:id="rId6"/>
    <p:sldId id="256" r:id="rId7"/>
    <p:sldId id="288" r:id="rId8"/>
    <p:sldId id="289" r:id="rId9"/>
    <p:sldId id="398" r:id="rId10"/>
    <p:sldId id="292" r:id="rId11"/>
    <p:sldId id="291" r:id="rId12"/>
    <p:sldId id="427" r:id="rId13"/>
    <p:sldId id="293" r:id="rId14"/>
    <p:sldId id="294" r:id="rId15"/>
    <p:sldId id="301" r:id="rId16"/>
    <p:sldId id="302" r:id="rId17"/>
    <p:sldId id="303" r:id="rId18"/>
    <p:sldId id="353" r:id="rId19"/>
    <p:sldId id="308" r:id="rId20"/>
    <p:sldId id="355" r:id="rId21"/>
    <p:sldId id="356" r:id="rId22"/>
    <p:sldId id="358" r:id="rId23"/>
    <p:sldId id="402" r:id="rId24"/>
    <p:sldId id="428" r:id="rId25"/>
    <p:sldId id="429" r:id="rId26"/>
    <p:sldId id="431" r:id="rId27"/>
    <p:sldId id="430" r:id="rId28"/>
    <p:sldId id="432" r:id="rId29"/>
    <p:sldId id="433" r:id="rId30"/>
    <p:sldId id="444" r:id="rId31"/>
    <p:sldId id="434" r:id="rId32"/>
    <p:sldId id="435" r:id="rId33"/>
    <p:sldId id="437" r:id="rId34"/>
    <p:sldId id="438" r:id="rId35"/>
    <p:sldId id="436" r:id="rId36"/>
    <p:sldId id="440" r:id="rId37"/>
    <p:sldId id="445" r:id="rId38"/>
    <p:sldId id="439" r:id="rId39"/>
    <p:sldId id="441" r:id="rId40"/>
    <p:sldId id="442" r:id="rId41"/>
    <p:sldId id="443" r:id="rId42"/>
    <p:sldId id="448" r:id="rId43"/>
    <p:sldId id="446" r:id="rId44"/>
    <p:sldId id="361" r:id="rId45"/>
    <p:sldId id="447" r:id="rId46"/>
    <p:sldId id="362" r:id="rId47"/>
    <p:sldId id="363" r:id="rId48"/>
    <p:sldId id="364" r:id="rId49"/>
    <p:sldId id="449" r:id="rId50"/>
    <p:sldId id="367" r:id="rId51"/>
    <p:sldId id="368" r:id="rId52"/>
    <p:sldId id="450" r:id="rId53"/>
    <p:sldId id="341" r:id="rId54"/>
    <p:sldId id="451" r:id="rId55"/>
    <p:sldId id="332" r:id="rId56"/>
    <p:sldId id="333" r:id="rId57"/>
    <p:sldId id="452" r:id="rId58"/>
    <p:sldId id="334" r:id="rId59"/>
    <p:sldId id="336" r:id="rId60"/>
    <p:sldId id="453" r:id="rId61"/>
    <p:sldId id="454" r:id="rId62"/>
    <p:sldId id="455" r:id="rId63"/>
    <p:sldId id="481" r:id="rId64"/>
    <p:sldId id="335" r:id="rId65"/>
    <p:sldId id="337" r:id="rId66"/>
    <p:sldId id="338" r:id="rId67"/>
    <p:sldId id="339" r:id="rId68"/>
    <p:sldId id="405" r:id="rId69"/>
    <p:sldId id="340" r:id="rId70"/>
    <p:sldId id="331" r:id="rId71"/>
    <p:sldId id="420" r:id="rId72"/>
    <p:sldId id="342" r:id="rId73"/>
    <p:sldId id="344" r:id="rId74"/>
    <p:sldId id="458" r:id="rId75"/>
    <p:sldId id="457" r:id="rId76"/>
    <p:sldId id="343" r:id="rId77"/>
    <p:sldId id="459" r:id="rId78"/>
    <p:sldId id="460" r:id="rId79"/>
    <p:sldId id="400" r:id="rId80"/>
    <p:sldId id="461" r:id="rId81"/>
    <p:sldId id="321" r:id="rId82"/>
    <p:sldId id="319" r:id="rId83"/>
    <p:sldId id="318" r:id="rId84"/>
    <p:sldId id="463" r:id="rId85"/>
    <p:sldId id="385" r:id="rId86"/>
    <p:sldId id="465" r:id="rId87"/>
    <p:sldId id="466" r:id="rId88"/>
    <p:sldId id="329" r:id="rId89"/>
    <p:sldId id="407" r:id="rId90"/>
    <p:sldId id="387" r:id="rId91"/>
    <p:sldId id="468" r:id="rId92"/>
    <p:sldId id="421" r:id="rId93"/>
    <p:sldId id="408" r:id="rId94"/>
    <p:sldId id="422" r:id="rId95"/>
    <p:sldId id="470" r:id="rId96"/>
    <p:sldId id="418" r:id="rId97"/>
    <p:sldId id="471" r:id="rId98"/>
    <p:sldId id="469" r:id="rId99"/>
    <p:sldId id="473" r:id="rId100"/>
    <p:sldId id="472" r:id="rId101"/>
    <p:sldId id="474" r:id="rId102"/>
    <p:sldId id="346" r:id="rId103"/>
    <p:sldId id="347" r:id="rId104"/>
    <p:sldId id="391" r:id="rId105"/>
    <p:sldId id="392" r:id="rId106"/>
    <p:sldId id="393" r:id="rId107"/>
    <p:sldId id="394" r:id="rId108"/>
    <p:sldId id="396" r:id="rId109"/>
    <p:sldId id="477" r:id="rId110"/>
    <p:sldId id="476" r:id="rId111"/>
    <p:sldId id="397" r:id="rId112"/>
    <p:sldId id="478" r:id="rId113"/>
    <p:sldId id="475" r:id="rId114"/>
    <p:sldId id="479" r:id="rId115"/>
    <p:sldId id="480" r:id="rId116"/>
    <p:sldId id="419" r:id="rId1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66FF"/>
    <a:srgbClr val="FC0CEB"/>
    <a:srgbClr val="0099FF"/>
    <a:srgbClr val="FF99FF"/>
    <a:srgbClr val="FF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95" autoAdjust="0"/>
    <p:restoredTop sz="94620" autoAdjust="0"/>
  </p:normalViewPr>
  <p:slideViewPr>
    <p:cSldViewPr snapToGrid="0">
      <p:cViewPr varScale="1">
        <p:scale>
          <a:sx n="123" d="100"/>
          <a:sy n="123" d="100"/>
        </p:scale>
        <p:origin x="-1260" y="-90"/>
      </p:cViewPr>
      <p:guideLst>
        <p:guide orient="horz" pos="2160"/>
        <p:guide pos="2880"/>
      </p:guideLst>
    </p:cSldViewPr>
  </p:slideViewPr>
  <p:notesTextViewPr>
    <p:cViewPr>
      <p:scale>
        <a:sx n="1" d="1"/>
        <a:sy n="1" d="1"/>
      </p:scale>
      <p:origin x="0" y="0"/>
    </p:cViewPr>
  </p:notesTextViewPr>
  <p:sorterViewPr>
    <p:cViewPr>
      <p:scale>
        <a:sx n="178" d="100"/>
        <a:sy n="178" d="100"/>
      </p:scale>
      <p:origin x="0" y="-6624"/>
    </p:cViewPr>
  </p:sorterViewPr>
  <p:notesViewPr>
    <p:cSldViewPr snapToGrid="0">
      <p:cViewPr varScale="1">
        <p:scale>
          <a:sx n="84" d="100"/>
          <a:sy n="84" d="100"/>
        </p:scale>
        <p:origin x="2976"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 xmlns:a16="http://schemas.microsoft.com/office/drawing/2014/main" id="{42280E81-3D93-4839-8AAD-EBFA6DE652B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 xmlns:a16="http://schemas.microsoft.com/office/drawing/2014/main" id="{02B8727A-9454-405A-BCFD-C9336DE2CA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3674D5C-E565-41F4-BE5E-F906612BB83D}" type="datetimeFigureOut">
              <a:rPr lang="fr-FR" smtClean="0"/>
              <a:t>25/03/2021</a:t>
            </a:fld>
            <a:endParaRPr lang="fr-FR"/>
          </a:p>
        </p:txBody>
      </p:sp>
      <p:sp>
        <p:nvSpPr>
          <p:cNvPr id="4" name="Espace réservé du pied de page 3">
            <a:extLst>
              <a:ext uri="{FF2B5EF4-FFF2-40B4-BE49-F238E27FC236}">
                <a16:creationId xmlns="" xmlns:a16="http://schemas.microsoft.com/office/drawing/2014/main" id="{4F7C2F3A-5085-45A5-A1C6-B9C18F724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 xmlns:a16="http://schemas.microsoft.com/office/drawing/2014/main" id="{84241C7A-AEE2-4FA3-9090-91629D464E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E430F1A-83D1-40D8-8B5D-94D939A3A508}" type="slidenum">
              <a:rPr lang="fr-FR" smtClean="0"/>
              <a:t>‹N°›</a:t>
            </a:fld>
            <a:endParaRPr lang="fr-FR"/>
          </a:p>
        </p:txBody>
      </p:sp>
    </p:spTree>
    <p:extLst>
      <p:ext uri="{BB962C8B-B14F-4D97-AF65-F5344CB8AC3E}">
        <p14:creationId xmlns:p14="http://schemas.microsoft.com/office/powerpoint/2010/main" val="40576961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233FEE-ECFE-4333-80F0-D2CDFF220EAA}" type="datetimeFigureOut">
              <a:rPr lang="fr-FR" smtClean="0"/>
              <a:t>25/03/2021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B3F52E-0FB3-4ED8-A6E7-1F38068C8592}" type="slidenum">
              <a:rPr lang="fr-FR" smtClean="0"/>
              <a:t>‹N°›</a:t>
            </a:fld>
            <a:endParaRPr lang="fr-FR"/>
          </a:p>
        </p:txBody>
      </p:sp>
    </p:spTree>
    <p:extLst>
      <p:ext uri="{BB962C8B-B14F-4D97-AF65-F5344CB8AC3E}">
        <p14:creationId xmlns:p14="http://schemas.microsoft.com/office/powerpoint/2010/main" val="2685361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2B3F52E-0FB3-4ED8-A6E7-1F38068C8592}" type="slidenum">
              <a:rPr lang="fr-FR" smtClean="0"/>
              <a:t>106</a:t>
            </a:fld>
            <a:endParaRPr lang="fr-FR"/>
          </a:p>
        </p:txBody>
      </p:sp>
    </p:spTree>
    <p:extLst>
      <p:ext uri="{BB962C8B-B14F-4D97-AF65-F5344CB8AC3E}">
        <p14:creationId xmlns:p14="http://schemas.microsoft.com/office/powerpoint/2010/main" val="1154101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a:xfrm>
            <a:off x="1" y="6525344"/>
            <a:ext cx="2051719" cy="332656"/>
          </a:xfrm>
        </p:spPr>
        <p:txBody>
          <a:bodyPr/>
          <a:lstStyle>
            <a:lvl1pPr>
              <a:defRPr>
                <a:solidFill>
                  <a:srgbClr val="002060"/>
                </a:solidFill>
                <a:effectLst>
                  <a:outerShdw blurRad="38100" dist="38100" dir="2700000" algn="tl">
                    <a:srgbClr val="000000">
                      <a:alpha val="43137"/>
                    </a:srgbClr>
                  </a:outerShdw>
                </a:effectLst>
              </a:defRPr>
            </a:lvl1pPr>
          </a:lstStyle>
          <a:p>
            <a:r>
              <a:rPr lang="fr-FR"/>
              <a:t>Lycée D. Diderot</a:t>
            </a:r>
            <a:endParaRPr lang="fr-FR" dirty="0"/>
          </a:p>
        </p:txBody>
      </p:sp>
      <p:sp>
        <p:nvSpPr>
          <p:cNvPr id="5" name="Footer Placeholder 4"/>
          <p:cNvSpPr>
            <a:spLocks noGrp="1"/>
          </p:cNvSpPr>
          <p:nvPr>
            <p:ph type="ftr" sz="quarter" idx="11"/>
          </p:nvPr>
        </p:nvSpPr>
        <p:spPr>
          <a:xfrm>
            <a:off x="3011860" y="6525344"/>
            <a:ext cx="3072308" cy="332656"/>
          </a:xfrm>
        </p:spPr>
        <p:txBody>
          <a:bodyPr/>
          <a:lstStyle>
            <a:lvl1pPr>
              <a:defRPr>
                <a:solidFill>
                  <a:srgbClr val="002060"/>
                </a:solidFill>
                <a:effectLst>
                  <a:outerShdw blurRad="38100" dist="38100" dir="2700000" algn="tl">
                    <a:srgbClr val="000000">
                      <a:alpha val="43137"/>
                    </a:srgbClr>
                  </a:outerShdw>
                </a:effectLst>
              </a:defRPr>
            </a:lvl1pPr>
          </a:lstStyle>
          <a:p>
            <a:r>
              <a:rPr lang="fr-FR"/>
              <a:t>Tuto Revit - Modéliser un ouvrage</a:t>
            </a:r>
            <a:endParaRPr lang="fr-FR" dirty="0"/>
          </a:p>
        </p:txBody>
      </p:sp>
      <p:sp>
        <p:nvSpPr>
          <p:cNvPr id="6" name="Slide Number Placeholder 5"/>
          <p:cNvSpPr>
            <a:spLocks noGrp="1"/>
          </p:cNvSpPr>
          <p:nvPr>
            <p:ph type="sldNum" sz="quarter" idx="12"/>
          </p:nvPr>
        </p:nvSpPr>
        <p:spPr>
          <a:xfrm>
            <a:off x="7161376" y="6528986"/>
            <a:ext cx="1982625" cy="329013"/>
          </a:xfrm>
        </p:spPr>
        <p:txBody>
          <a:bodyPr/>
          <a:lstStyle>
            <a:lvl1pPr>
              <a:defRPr>
                <a:solidFill>
                  <a:srgbClr val="002060"/>
                </a:solidFill>
                <a:effectLst>
                  <a:outerShdw blurRad="38100" dist="38100" dir="2700000" algn="tl">
                    <a:srgbClr val="000000">
                      <a:alpha val="43137"/>
                    </a:srgbClr>
                  </a:outerShdw>
                </a:effectLst>
              </a:defRPr>
            </a:lvl1pPr>
          </a:lstStyle>
          <a:p>
            <a:fld id="{F0E9C7B5-498F-459B-AE0E-97ACA3484B4E}" type="slidenum">
              <a:rPr lang="fr-FR" smtClean="0"/>
              <a:pPr/>
              <a:t>‹N°›</a:t>
            </a:fld>
            <a:endParaRPr lang="fr-FR" dirty="0"/>
          </a:p>
        </p:txBody>
      </p:sp>
      <p:sp>
        <p:nvSpPr>
          <p:cNvPr id="7" name="Bouton d’action : avant ou précédent 6">
            <a:hlinkClick r:id="" action="ppaction://hlinkshowjump?jump=nextslide" highlightClick="1"/>
            <a:extLst>
              <a:ext uri="{FF2B5EF4-FFF2-40B4-BE49-F238E27FC236}">
                <a16:creationId xmlns="" xmlns:a16="http://schemas.microsoft.com/office/drawing/2014/main" id="{DAC329E2-D7A2-4FA0-B2D8-A47EF3A80936}"/>
              </a:ext>
            </a:extLst>
          </p:cNvPr>
          <p:cNvSpPr/>
          <p:nvPr userDrawn="1"/>
        </p:nvSpPr>
        <p:spPr>
          <a:xfrm>
            <a:off x="8388425" y="6597352"/>
            <a:ext cx="216024" cy="21602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Bouton d’action : retour ou précédent 7">
            <a:hlinkClick r:id="" action="ppaction://hlinkshowjump?jump=previousslide" highlightClick="1"/>
            <a:extLst>
              <a:ext uri="{FF2B5EF4-FFF2-40B4-BE49-F238E27FC236}">
                <a16:creationId xmlns="" xmlns:a16="http://schemas.microsoft.com/office/drawing/2014/main" id="{374E9AEF-7A25-43CC-BC63-A62E23BA30FB}"/>
              </a:ext>
            </a:extLst>
          </p:cNvPr>
          <p:cNvSpPr/>
          <p:nvPr userDrawn="1"/>
        </p:nvSpPr>
        <p:spPr>
          <a:xfrm>
            <a:off x="8100392" y="6597352"/>
            <a:ext cx="216024" cy="21602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Bouton d’action : accueil 8">
            <a:hlinkClick r:id="rId2" action="ppaction://hlinksldjump" highlightClick="1"/>
            <a:extLst>
              <a:ext uri="{FF2B5EF4-FFF2-40B4-BE49-F238E27FC236}">
                <a16:creationId xmlns="" xmlns:a16="http://schemas.microsoft.com/office/drawing/2014/main" id="{E0D546C6-71B1-4E60-9DE0-36ECD66DBBE4}"/>
              </a:ext>
            </a:extLst>
          </p:cNvPr>
          <p:cNvSpPr/>
          <p:nvPr userDrawn="1"/>
        </p:nvSpPr>
        <p:spPr>
          <a:xfrm>
            <a:off x="7596336" y="6600993"/>
            <a:ext cx="216024" cy="2264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25290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Lycée D. Diderot</a:t>
            </a:r>
          </a:p>
        </p:txBody>
      </p:sp>
      <p:sp>
        <p:nvSpPr>
          <p:cNvPr id="5" name="Footer Placeholder 4"/>
          <p:cNvSpPr>
            <a:spLocks noGrp="1"/>
          </p:cNvSpPr>
          <p:nvPr>
            <p:ph type="ftr" sz="quarter" idx="11"/>
          </p:nvPr>
        </p:nvSpPr>
        <p:spPr/>
        <p:txBody>
          <a:bodyPr/>
          <a:lstStyle/>
          <a:p>
            <a:r>
              <a:rPr lang="fr-FR"/>
              <a:t>Tuto Revit - Modéliser un ouvrage</a:t>
            </a:r>
          </a:p>
        </p:txBody>
      </p:sp>
      <p:sp>
        <p:nvSpPr>
          <p:cNvPr id="6" name="Slide Number Placeholder 5"/>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707643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Lycée D. Diderot</a:t>
            </a:r>
          </a:p>
        </p:txBody>
      </p:sp>
      <p:sp>
        <p:nvSpPr>
          <p:cNvPr id="5" name="Footer Placeholder 4"/>
          <p:cNvSpPr>
            <a:spLocks noGrp="1"/>
          </p:cNvSpPr>
          <p:nvPr>
            <p:ph type="ftr" sz="quarter" idx="11"/>
          </p:nvPr>
        </p:nvSpPr>
        <p:spPr/>
        <p:txBody>
          <a:bodyPr/>
          <a:lstStyle/>
          <a:p>
            <a:r>
              <a:rPr lang="fr-FR"/>
              <a:t>Tuto Revit - Modéliser un ouvrage</a:t>
            </a:r>
          </a:p>
        </p:txBody>
      </p:sp>
      <p:sp>
        <p:nvSpPr>
          <p:cNvPr id="6" name="Slide Number Placeholder 5"/>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3383032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07AFC54-8F59-4044-BFB9-62435B4BD208}"/>
              </a:ext>
            </a:extLst>
          </p:cNvPr>
          <p:cNvSpPr>
            <a:spLocks noGrp="1"/>
          </p:cNvSpPr>
          <p:nvPr>
            <p:ph type="ctrTitle"/>
          </p:nvPr>
        </p:nvSpPr>
        <p:spPr>
          <a:xfrm>
            <a:off x="1143000" y="1122363"/>
            <a:ext cx="6858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 xmlns:a16="http://schemas.microsoft.com/office/drawing/2014/main" id="{2D452457-0D0E-4A02-8A75-3BE9CF5919D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 xmlns:a16="http://schemas.microsoft.com/office/drawing/2014/main" id="{7FC59E94-9CDC-4877-A5C2-5364622C08D9}"/>
              </a:ext>
            </a:extLst>
          </p:cNvPr>
          <p:cNvSpPr>
            <a:spLocks noGrp="1"/>
          </p:cNvSpPr>
          <p:nvPr>
            <p:ph type="dt" sz="half" idx="10"/>
          </p:nvPr>
        </p:nvSpPr>
        <p:spPr/>
        <p:txBody>
          <a:bodyPr/>
          <a:lstStyle/>
          <a:p>
            <a:r>
              <a:rPr lang="fr-FR"/>
              <a:t>Lycée D. Diderot</a:t>
            </a:r>
          </a:p>
        </p:txBody>
      </p:sp>
      <p:sp>
        <p:nvSpPr>
          <p:cNvPr id="5" name="Espace réservé du pied de page 4">
            <a:extLst>
              <a:ext uri="{FF2B5EF4-FFF2-40B4-BE49-F238E27FC236}">
                <a16:creationId xmlns="" xmlns:a16="http://schemas.microsoft.com/office/drawing/2014/main" id="{3736666C-5ACE-41B2-9C85-49E586FD0CE8}"/>
              </a:ext>
            </a:extLst>
          </p:cNvPr>
          <p:cNvSpPr>
            <a:spLocks noGrp="1"/>
          </p:cNvSpPr>
          <p:nvPr>
            <p:ph type="ftr" sz="quarter" idx="11"/>
          </p:nvPr>
        </p:nvSpPr>
        <p:spPr/>
        <p:txBody>
          <a:bodyPr/>
          <a:lstStyle/>
          <a:p>
            <a:r>
              <a:rPr lang="fr-FR"/>
              <a:t>Tuto Revit - Modéliser un ouvrage</a:t>
            </a:r>
          </a:p>
        </p:txBody>
      </p:sp>
      <p:sp>
        <p:nvSpPr>
          <p:cNvPr id="6" name="Espace réservé du numéro de diapositive 5">
            <a:extLst>
              <a:ext uri="{FF2B5EF4-FFF2-40B4-BE49-F238E27FC236}">
                <a16:creationId xmlns="" xmlns:a16="http://schemas.microsoft.com/office/drawing/2014/main" id="{A5CF8C86-7025-4221-A547-71ACEADA57DB}"/>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21800743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32E80F98-7D79-4DDD-8F01-0FC761B9B87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 xmlns:a16="http://schemas.microsoft.com/office/drawing/2014/main" id="{5F041B8E-61C7-44BB-9A91-322BBD8F0D4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9645B28D-3F83-4130-87D7-2241E1461222}"/>
              </a:ext>
            </a:extLst>
          </p:cNvPr>
          <p:cNvSpPr>
            <a:spLocks noGrp="1"/>
          </p:cNvSpPr>
          <p:nvPr>
            <p:ph type="dt" sz="half" idx="10"/>
          </p:nvPr>
        </p:nvSpPr>
        <p:spPr/>
        <p:txBody>
          <a:bodyPr/>
          <a:lstStyle/>
          <a:p>
            <a:r>
              <a:rPr lang="fr-FR"/>
              <a:t>Lycée D. Diderot</a:t>
            </a:r>
          </a:p>
        </p:txBody>
      </p:sp>
      <p:sp>
        <p:nvSpPr>
          <p:cNvPr id="5" name="Espace réservé du pied de page 4">
            <a:extLst>
              <a:ext uri="{FF2B5EF4-FFF2-40B4-BE49-F238E27FC236}">
                <a16:creationId xmlns="" xmlns:a16="http://schemas.microsoft.com/office/drawing/2014/main" id="{5247DAEA-4457-402F-9DCC-50D828C095F0}"/>
              </a:ext>
            </a:extLst>
          </p:cNvPr>
          <p:cNvSpPr>
            <a:spLocks noGrp="1"/>
          </p:cNvSpPr>
          <p:nvPr>
            <p:ph type="ftr" sz="quarter" idx="11"/>
          </p:nvPr>
        </p:nvSpPr>
        <p:spPr/>
        <p:txBody>
          <a:bodyPr/>
          <a:lstStyle/>
          <a:p>
            <a:r>
              <a:rPr lang="fr-FR"/>
              <a:t>Tuto Revit - Modéliser un ouvrage</a:t>
            </a:r>
          </a:p>
        </p:txBody>
      </p:sp>
      <p:sp>
        <p:nvSpPr>
          <p:cNvPr id="6" name="Espace réservé du numéro de diapositive 5">
            <a:extLst>
              <a:ext uri="{FF2B5EF4-FFF2-40B4-BE49-F238E27FC236}">
                <a16:creationId xmlns="" xmlns:a16="http://schemas.microsoft.com/office/drawing/2014/main" id="{F51D5581-182A-4926-9699-A830D26BB986}"/>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2104010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9E7BE8E2-1B86-4CB2-83C5-6D2E2CD57980}"/>
              </a:ext>
            </a:extLst>
          </p:cNvPr>
          <p:cNvSpPr>
            <a:spLocks noGrp="1"/>
          </p:cNvSpPr>
          <p:nvPr>
            <p:ph type="title"/>
          </p:nvPr>
        </p:nvSpPr>
        <p:spPr>
          <a:xfrm>
            <a:off x="623888" y="1709738"/>
            <a:ext cx="78867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 xmlns:a16="http://schemas.microsoft.com/office/drawing/2014/main" id="{1B9D0CC7-7EDF-4DDC-A85C-8D1F442950C8}"/>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 xmlns:a16="http://schemas.microsoft.com/office/drawing/2014/main" id="{D18AAFE1-5939-47F1-BC13-3021A4D5D9BC}"/>
              </a:ext>
            </a:extLst>
          </p:cNvPr>
          <p:cNvSpPr>
            <a:spLocks noGrp="1"/>
          </p:cNvSpPr>
          <p:nvPr>
            <p:ph type="dt" sz="half" idx="10"/>
          </p:nvPr>
        </p:nvSpPr>
        <p:spPr/>
        <p:txBody>
          <a:bodyPr/>
          <a:lstStyle/>
          <a:p>
            <a:r>
              <a:rPr lang="fr-FR"/>
              <a:t>Lycée D. Diderot</a:t>
            </a:r>
          </a:p>
        </p:txBody>
      </p:sp>
      <p:sp>
        <p:nvSpPr>
          <p:cNvPr id="5" name="Espace réservé du pied de page 4">
            <a:extLst>
              <a:ext uri="{FF2B5EF4-FFF2-40B4-BE49-F238E27FC236}">
                <a16:creationId xmlns="" xmlns:a16="http://schemas.microsoft.com/office/drawing/2014/main" id="{28ECFEB5-26B1-427F-BD94-37E47177021E}"/>
              </a:ext>
            </a:extLst>
          </p:cNvPr>
          <p:cNvSpPr>
            <a:spLocks noGrp="1"/>
          </p:cNvSpPr>
          <p:nvPr>
            <p:ph type="ftr" sz="quarter" idx="11"/>
          </p:nvPr>
        </p:nvSpPr>
        <p:spPr/>
        <p:txBody>
          <a:bodyPr/>
          <a:lstStyle/>
          <a:p>
            <a:r>
              <a:rPr lang="fr-FR"/>
              <a:t>Tuto Revit - Modéliser un ouvrage</a:t>
            </a:r>
          </a:p>
        </p:txBody>
      </p:sp>
      <p:sp>
        <p:nvSpPr>
          <p:cNvPr id="6" name="Espace réservé du numéro de diapositive 5">
            <a:extLst>
              <a:ext uri="{FF2B5EF4-FFF2-40B4-BE49-F238E27FC236}">
                <a16:creationId xmlns="" xmlns:a16="http://schemas.microsoft.com/office/drawing/2014/main" id="{6D0B6E87-BBE0-4730-9575-DD233513B4BC}"/>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379481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564E933-8AA2-4758-94D6-ABEF9575084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 xmlns:a16="http://schemas.microsoft.com/office/drawing/2014/main" id="{CEF9B1DC-8BE0-4878-9D70-E2C7EC2F24E1}"/>
              </a:ext>
            </a:extLst>
          </p:cNvPr>
          <p:cNvSpPr>
            <a:spLocks noGrp="1"/>
          </p:cNvSpPr>
          <p:nvPr>
            <p:ph sz="half" idx="1"/>
          </p:nvPr>
        </p:nvSpPr>
        <p:spPr>
          <a:xfrm>
            <a:off x="628650" y="1825625"/>
            <a:ext cx="386715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 xmlns:a16="http://schemas.microsoft.com/office/drawing/2014/main" id="{0C2C86C4-EF14-48F6-9163-34089FB4DBAF}"/>
              </a:ext>
            </a:extLst>
          </p:cNvPr>
          <p:cNvSpPr>
            <a:spLocks noGrp="1"/>
          </p:cNvSpPr>
          <p:nvPr>
            <p:ph sz="half" idx="2"/>
          </p:nvPr>
        </p:nvSpPr>
        <p:spPr>
          <a:xfrm>
            <a:off x="4648200" y="1825625"/>
            <a:ext cx="386715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 xmlns:a16="http://schemas.microsoft.com/office/drawing/2014/main" id="{5A242931-11BE-4F67-BA1F-F016BB9F8BA8}"/>
              </a:ext>
            </a:extLst>
          </p:cNvPr>
          <p:cNvSpPr>
            <a:spLocks noGrp="1"/>
          </p:cNvSpPr>
          <p:nvPr>
            <p:ph type="dt" sz="half" idx="10"/>
          </p:nvPr>
        </p:nvSpPr>
        <p:spPr/>
        <p:txBody>
          <a:bodyPr/>
          <a:lstStyle/>
          <a:p>
            <a:r>
              <a:rPr lang="fr-FR"/>
              <a:t>Lycée D. Diderot</a:t>
            </a:r>
          </a:p>
        </p:txBody>
      </p:sp>
      <p:sp>
        <p:nvSpPr>
          <p:cNvPr id="6" name="Espace réservé du pied de page 5">
            <a:extLst>
              <a:ext uri="{FF2B5EF4-FFF2-40B4-BE49-F238E27FC236}">
                <a16:creationId xmlns="" xmlns:a16="http://schemas.microsoft.com/office/drawing/2014/main" id="{32D9D8DE-9248-4DF2-B07C-4E0133F4EC17}"/>
              </a:ext>
            </a:extLst>
          </p:cNvPr>
          <p:cNvSpPr>
            <a:spLocks noGrp="1"/>
          </p:cNvSpPr>
          <p:nvPr>
            <p:ph type="ftr" sz="quarter" idx="11"/>
          </p:nvPr>
        </p:nvSpPr>
        <p:spPr/>
        <p:txBody>
          <a:bodyPr/>
          <a:lstStyle/>
          <a:p>
            <a:r>
              <a:rPr lang="fr-FR"/>
              <a:t>Tuto Revit - Modéliser un ouvrage</a:t>
            </a:r>
          </a:p>
        </p:txBody>
      </p:sp>
      <p:sp>
        <p:nvSpPr>
          <p:cNvPr id="7" name="Espace réservé du numéro de diapositive 6">
            <a:extLst>
              <a:ext uri="{FF2B5EF4-FFF2-40B4-BE49-F238E27FC236}">
                <a16:creationId xmlns="" xmlns:a16="http://schemas.microsoft.com/office/drawing/2014/main" id="{879B7A77-A4AE-4931-B24B-6C005390CD89}"/>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276751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D04F702-BBE8-47BE-B70D-53F678CEC48F}"/>
              </a:ext>
            </a:extLst>
          </p:cNvPr>
          <p:cNvSpPr>
            <a:spLocks noGrp="1"/>
          </p:cNvSpPr>
          <p:nvPr>
            <p:ph type="title"/>
          </p:nvPr>
        </p:nvSpPr>
        <p:spPr>
          <a:xfrm>
            <a:off x="630238" y="365125"/>
            <a:ext cx="7886700" cy="1325563"/>
          </a:xfrm>
        </p:spPr>
        <p:txBody>
          <a:bodyPr/>
          <a:lstStyle/>
          <a:p>
            <a:r>
              <a:rPr lang="fr-FR"/>
              <a:t>Modifiez le style du titre</a:t>
            </a:r>
          </a:p>
        </p:txBody>
      </p:sp>
      <p:sp>
        <p:nvSpPr>
          <p:cNvPr id="3" name="Espace réservé du texte 2">
            <a:extLst>
              <a:ext uri="{FF2B5EF4-FFF2-40B4-BE49-F238E27FC236}">
                <a16:creationId xmlns="" xmlns:a16="http://schemas.microsoft.com/office/drawing/2014/main" id="{C1ED8FE5-293D-448F-B035-DE446ECBE64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 xmlns:a16="http://schemas.microsoft.com/office/drawing/2014/main" id="{0593A759-BBF1-4DCC-87EC-DBD53480EA37}"/>
              </a:ext>
            </a:extLst>
          </p:cNvPr>
          <p:cNvSpPr>
            <a:spLocks noGrp="1"/>
          </p:cNvSpPr>
          <p:nvPr>
            <p:ph sz="half" idx="2"/>
          </p:nvPr>
        </p:nvSpPr>
        <p:spPr>
          <a:xfrm>
            <a:off x="630238" y="2505075"/>
            <a:ext cx="386873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 xmlns:a16="http://schemas.microsoft.com/office/drawing/2014/main" id="{6B992CB0-EFB4-4937-A751-1F4317872FF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 xmlns:a16="http://schemas.microsoft.com/office/drawing/2014/main" id="{2561A8C2-910D-4FCE-811C-4EE5363C7F5C}"/>
              </a:ext>
            </a:extLst>
          </p:cNvPr>
          <p:cNvSpPr>
            <a:spLocks noGrp="1"/>
          </p:cNvSpPr>
          <p:nvPr>
            <p:ph sz="quarter" idx="4"/>
          </p:nvPr>
        </p:nvSpPr>
        <p:spPr>
          <a:xfrm>
            <a:off x="4629150" y="2505075"/>
            <a:ext cx="38877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 xmlns:a16="http://schemas.microsoft.com/office/drawing/2014/main" id="{3B07AD7F-DF71-482E-B5A7-7C6F6AF8AA96}"/>
              </a:ext>
            </a:extLst>
          </p:cNvPr>
          <p:cNvSpPr>
            <a:spLocks noGrp="1"/>
          </p:cNvSpPr>
          <p:nvPr>
            <p:ph type="dt" sz="half" idx="10"/>
          </p:nvPr>
        </p:nvSpPr>
        <p:spPr/>
        <p:txBody>
          <a:bodyPr/>
          <a:lstStyle/>
          <a:p>
            <a:r>
              <a:rPr lang="fr-FR"/>
              <a:t>Lycée D. Diderot</a:t>
            </a:r>
          </a:p>
        </p:txBody>
      </p:sp>
      <p:sp>
        <p:nvSpPr>
          <p:cNvPr id="8" name="Espace réservé du pied de page 7">
            <a:extLst>
              <a:ext uri="{FF2B5EF4-FFF2-40B4-BE49-F238E27FC236}">
                <a16:creationId xmlns="" xmlns:a16="http://schemas.microsoft.com/office/drawing/2014/main" id="{D371280D-97D4-4F5D-9E1B-B67AA554682A}"/>
              </a:ext>
            </a:extLst>
          </p:cNvPr>
          <p:cNvSpPr>
            <a:spLocks noGrp="1"/>
          </p:cNvSpPr>
          <p:nvPr>
            <p:ph type="ftr" sz="quarter" idx="11"/>
          </p:nvPr>
        </p:nvSpPr>
        <p:spPr/>
        <p:txBody>
          <a:bodyPr/>
          <a:lstStyle/>
          <a:p>
            <a:r>
              <a:rPr lang="fr-FR"/>
              <a:t>Tuto Revit - Modéliser un ouvrage</a:t>
            </a:r>
          </a:p>
        </p:txBody>
      </p:sp>
      <p:sp>
        <p:nvSpPr>
          <p:cNvPr id="9" name="Espace réservé du numéro de diapositive 8">
            <a:extLst>
              <a:ext uri="{FF2B5EF4-FFF2-40B4-BE49-F238E27FC236}">
                <a16:creationId xmlns="" xmlns:a16="http://schemas.microsoft.com/office/drawing/2014/main" id="{6EE1F560-2EAB-48C3-8693-741C101712C2}"/>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89104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4A0281E-99B8-4FB6-B7A6-7C2E3A20622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 xmlns:a16="http://schemas.microsoft.com/office/drawing/2014/main" id="{7894485E-520C-4D5A-AB3B-5D96A82548FB}"/>
              </a:ext>
            </a:extLst>
          </p:cNvPr>
          <p:cNvSpPr>
            <a:spLocks noGrp="1"/>
          </p:cNvSpPr>
          <p:nvPr>
            <p:ph type="dt" sz="half" idx="10"/>
          </p:nvPr>
        </p:nvSpPr>
        <p:spPr/>
        <p:txBody>
          <a:bodyPr/>
          <a:lstStyle/>
          <a:p>
            <a:r>
              <a:rPr lang="fr-FR"/>
              <a:t>Lycée D. Diderot</a:t>
            </a:r>
          </a:p>
        </p:txBody>
      </p:sp>
      <p:sp>
        <p:nvSpPr>
          <p:cNvPr id="4" name="Espace réservé du pied de page 3">
            <a:extLst>
              <a:ext uri="{FF2B5EF4-FFF2-40B4-BE49-F238E27FC236}">
                <a16:creationId xmlns="" xmlns:a16="http://schemas.microsoft.com/office/drawing/2014/main" id="{675919B0-C3A8-4757-BAF2-8ED62B8AF28F}"/>
              </a:ext>
            </a:extLst>
          </p:cNvPr>
          <p:cNvSpPr>
            <a:spLocks noGrp="1"/>
          </p:cNvSpPr>
          <p:nvPr>
            <p:ph type="ftr" sz="quarter" idx="11"/>
          </p:nvPr>
        </p:nvSpPr>
        <p:spPr/>
        <p:txBody>
          <a:bodyPr/>
          <a:lstStyle/>
          <a:p>
            <a:r>
              <a:rPr lang="fr-FR"/>
              <a:t>Tuto Revit - Modéliser un ouvrage</a:t>
            </a:r>
          </a:p>
        </p:txBody>
      </p:sp>
      <p:sp>
        <p:nvSpPr>
          <p:cNvPr id="5" name="Espace réservé du numéro de diapositive 4">
            <a:extLst>
              <a:ext uri="{FF2B5EF4-FFF2-40B4-BE49-F238E27FC236}">
                <a16:creationId xmlns="" xmlns:a16="http://schemas.microsoft.com/office/drawing/2014/main" id="{BDA6FE3B-935D-47D7-B755-F4FA10666F37}"/>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3966089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 xmlns:a16="http://schemas.microsoft.com/office/drawing/2014/main" id="{1B7083B2-E3A1-4D5E-A8F1-1DE1396F8FEB}"/>
              </a:ext>
            </a:extLst>
          </p:cNvPr>
          <p:cNvSpPr>
            <a:spLocks noGrp="1"/>
          </p:cNvSpPr>
          <p:nvPr>
            <p:ph type="dt" sz="half" idx="10"/>
          </p:nvPr>
        </p:nvSpPr>
        <p:spPr/>
        <p:txBody>
          <a:bodyPr/>
          <a:lstStyle/>
          <a:p>
            <a:r>
              <a:rPr lang="fr-FR"/>
              <a:t>Lycée D. Diderot</a:t>
            </a:r>
          </a:p>
        </p:txBody>
      </p:sp>
      <p:sp>
        <p:nvSpPr>
          <p:cNvPr id="3" name="Espace réservé du pied de page 2">
            <a:extLst>
              <a:ext uri="{FF2B5EF4-FFF2-40B4-BE49-F238E27FC236}">
                <a16:creationId xmlns="" xmlns:a16="http://schemas.microsoft.com/office/drawing/2014/main" id="{84A6C7DF-0168-4F5E-88D3-7BE5DCBF6B57}"/>
              </a:ext>
            </a:extLst>
          </p:cNvPr>
          <p:cNvSpPr>
            <a:spLocks noGrp="1"/>
          </p:cNvSpPr>
          <p:nvPr>
            <p:ph type="ftr" sz="quarter" idx="11"/>
          </p:nvPr>
        </p:nvSpPr>
        <p:spPr/>
        <p:txBody>
          <a:bodyPr/>
          <a:lstStyle/>
          <a:p>
            <a:r>
              <a:rPr lang="fr-FR"/>
              <a:t>Tuto Revit - Modéliser un ouvrage</a:t>
            </a:r>
          </a:p>
        </p:txBody>
      </p:sp>
      <p:sp>
        <p:nvSpPr>
          <p:cNvPr id="4" name="Espace réservé du numéro de diapositive 3">
            <a:extLst>
              <a:ext uri="{FF2B5EF4-FFF2-40B4-BE49-F238E27FC236}">
                <a16:creationId xmlns="" xmlns:a16="http://schemas.microsoft.com/office/drawing/2014/main" id="{1ED95003-01DA-4B3F-B50A-59CB501D6DBE}"/>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195219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56684FF-67AE-43C2-9F95-E389D46220AF}"/>
              </a:ext>
            </a:extLst>
          </p:cNvPr>
          <p:cNvSpPr>
            <a:spLocks noGrp="1"/>
          </p:cNvSpPr>
          <p:nvPr>
            <p:ph type="title"/>
          </p:nvPr>
        </p:nvSpPr>
        <p:spPr>
          <a:xfrm>
            <a:off x="630238" y="457200"/>
            <a:ext cx="2949575"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 xmlns:a16="http://schemas.microsoft.com/office/drawing/2014/main" id="{C09DDE6A-AEFC-443F-9406-4BF2E85A0C7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 xmlns:a16="http://schemas.microsoft.com/office/drawing/2014/main" id="{3A3A60C0-B9EC-4387-8FC9-F12867BCD34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 xmlns:a16="http://schemas.microsoft.com/office/drawing/2014/main" id="{959D0E17-DF05-4218-92D6-73E0F5A0FAA5}"/>
              </a:ext>
            </a:extLst>
          </p:cNvPr>
          <p:cNvSpPr>
            <a:spLocks noGrp="1"/>
          </p:cNvSpPr>
          <p:nvPr>
            <p:ph type="dt" sz="half" idx="10"/>
          </p:nvPr>
        </p:nvSpPr>
        <p:spPr/>
        <p:txBody>
          <a:bodyPr/>
          <a:lstStyle/>
          <a:p>
            <a:r>
              <a:rPr lang="fr-FR"/>
              <a:t>Lycée D. Diderot</a:t>
            </a:r>
          </a:p>
        </p:txBody>
      </p:sp>
      <p:sp>
        <p:nvSpPr>
          <p:cNvPr id="6" name="Espace réservé du pied de page 5">
            <a:extLst>
              <a:ext uri="{FF2B5EF4-FFF2-40B4-BE49-F238E27FC236}">
                <a16:creationId xmlns="" xmlns:a16="http://schemas.microsoft.com/office/drawing/2014/main" id="{F1DB61A5-1F66-4F4F-AA16-D25841FDCE0D}"/>
              </a:ext>
            </a:extLst>
          </p:cNvPr>
          <p:cNvSpPr>
            <a:spLocks noGrp="1"/>
          </p:cNvSpPr>
          <p:nvPr>
            <p:ph type="ftr" sz="quarter" idx="11"/>
          </p:nvPr>
        </p:nvSpPr>
        <p:spPr/>
        <p:txBody>
          <a:bodyPr/>
          <a:lstStyle/>
          <a:p>
            <a:r>
              <a:rPr lang="fr-FR"/>
              <a:t>Tuto Revit - Modéliser un ouvrage</a:t>
            </a:r>
          </a:p>
        </p:txBody>
      </p:sp>
      <p:sp>
        <p:nvSpPr>
          <p:cNvPr id="7" name="Espace réservé du numéro de diapositive 6">
            <a:extLst>
              <a:ext uri="{FF2B5EF4-FFF2-40B4-BE49-F238E27FC236}">
                <a16:creationId xmlns="" xmlns:a16="http://schemas.microsoft.com/office/drawing/2014/main" id="{3FC1324D-F7BD-44D1-BBA1-822C3E8FE2BD}"/>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3519273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Lycée D. Diderot</a:t>
            </a:r>
          </a:p>
        </p:txBody>
      </p:sp>
      <p:sp>
        <p:nvSpPr>
          <p:cNvPr id="5" name="Footer Placeholder 4"/>
          <p:cNvSpPr>
            <a:spLocks noGrp="1"/>
          </p:cNvSpPr>
          <p:nvPr>
            <p:ph type="ftr" sz="quarter" idx="11"/>
          </p:nvPr>
        </p:nvSpPr>
        <p:spPr/>
        <p:txBody>
          <a:bodyPr/>
          <a:lstStyle/>
          <a:p>
            <a:r>
              <a:rPr lang="fr-FR"/>
              <a:t>Tuto Revit - Modéliser un ouvrage</a:t>
            </a:r>
          </a:p>
        </p:txBody>
      </p:sp>
      <p:sp>
        <p:nvSpPr>
          <p:cNvPr id="6" name="Slide Number Placeholder 5"/>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20601263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563DBFF1-D4F8-4D03-A0B3-214CEFE8F7FA}"/>
              </a:ext>
            </a:extLst>
          </p:cNvPr>
          <p:cNvSpPr>
            <a:spLocks noGrp="1"/>
          </p:cNvSpPr>
          <p:nvPr>
            <p:ph type="title"/>
          </p:nvPr>
        </p:nvSpPr>
        <p:spPr>
          <a:xfrm>
            <a:off x="630238" y="457200"/>
            <a:ext cx="2949575"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 xmlns:a16="http://schemas.microsoft.com/office/drawing/2014/main" id="{343E37DC-D713-47BC-9599-28983820BD6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 xmlns:a16="http://schemas.microsoft.com/office/drawing/2014/main" id="{1D9C9BBC-37A3-4750-B64D-22399FD6B68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 xmlns:a16="http://schemas.microsoft.com/office/drawing/2014/main" id="{0CF034AA-EA1F-41ED-81A4-D1C9965DFCC6}"/>
              </a:ext>
            </a:extLst>
          </p:cNvPr>
          <p:cNvSpPr>
            <a:spLocks noGrp="1"/>
          </p:cNvSpPr>
          <p:nvPr>
            <p:ph type="dt" sz="half" idx="10"/>
          </p:nvPr>
        </p:nvSpPr>
        <p:spPr/>
        <p:txBody>
          <a:bodyPr/>
          <a:lstStyle/>
          <a:p>
            <a:r>
              <a:rPr lang="fr-FR"/>
              <a:t>Lycée D. Diderot</a:t>
            </a:r>
          </a:p>
        </p:txBody>
      </p:sp>
      <p:sp>
        <p:nvSpPr>
          <p:cNvPr id="6" name="Espace réservé du pied de page 5">
            <a:extLst>
              <a:ext uri="{FF2B5EF4-FFF2-40B4-BE49-F238E27FC236}">
                <a16:creationId xmlns="" xmlns:a16="http://schemas.microsoft.com/office/drawing/2014/main" id="{459637A9-4C8E-4269-AC51-2214838E77FB}"/>
              </a:ext>
            </a:extLst>
          </p:cNvPr>
          <p:cNvSpPr>
            <a:spLocks noGrp="1"/>
          </p:cNvSpPr>
          <p:nvPr>
            <p:ph type="ftr" sz="quarter" idx="11"/>
          </p:nvPr>
        </p:nvSpPr>
        <p:spPr/>
        <p:txBody>
          <a:bodyPr/>
          <a:lstStyle/>
          <a:p>
            <a:r>
              <a:rPr lang="fr-FR"/>
              <a:t>Tuto Revit - Modéliser un ouvrage</a:t>
            </a:r>
          </a:p>
        </p:txBody>
      </p:sp>
      <p:sp>
        <p:nvSpPr>
          <p:cNvPr id="7" name="Espace réservé du numéro de diapositive 6">
            <a:extLst>
              <a:ext uri="{FF2B5EF4-FFF2-40B4-BE49-F238E27FC236}">
                <a16:creationId xmlns="" xmlns:a16="http://schemas.microsoft.com/office/drawing/2014/main" id="{31FC4DDF-3D5F-42FB-9871-2D6039428219}"/>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14014378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90C82303-E28E-4F3E-8E93-4361C4D851B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 xmlns:a16="http://schemas.microsoft.com/office/drawing/2014/main" id="{1730EBB6-80CE-4BFF-9B06-E0A9CDBE52B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C1B97BB1-B3E8-4235-9F67-F4095275B827}"/>
              </a:ext>
            </a:extLst>
          </p:cNvPr>
          <p:cNvSpPr>
            <a:spLocks noGrp="1"/>
          </p:cNvSpPr>
          <p:nvPr>
            <p:ph type="dt" sz="half" idx="10"/>
          </p:nvPr>
        </p:nvSpPr>
        <p:spPr/>
        <p:txBody>
          <a:bodyPr/>
          <a:lstStyle/>
          <a:p>
            <a:r>
              <a:rPr lang="fr-FR"/>
              <a:t>Lycée D. Diderot</a:t>
            </a:r>
          </a:p>
        </p:txBody>
      </p:sp>
      <p:sp>
        <p:nvSpPr>
          <p:cNvPr id="5" name="Espace réservé du pied de page 4">
            <a:extLst>
              <a:ext uri="{FF2B5EF4-FFF2-40B4-BE49-F238E27FC236}">
                <a16:creationId xmlns="" xmlns:a16="http://schemas.microsoft.com/office/drawing/2014/main" id="{AC2DB9A9-5DE6-415F-80A3-98A4D2A7D119}"/>
              </a:ext>
            </a:extLst>
          </p:cNvPr>
          <p:cNvSpPr>
            <a:spLocks noGrp="1"/>
          </p:cNvSpPr>
          <p:nvPr>
            <p:ph type="ftr" sz="quarter" idx="11"/>
          </p:nvPr>
        </p:nvSpPr>
        <p:spPr/>
        <p:txBody>
          <a:bodyPr/>
          <a:lstStyle/>
          <a:p>
            <a:r>
              <a:rPr lang="fr-FR"/>
              <a:t>Tuto Revit - Modéliser un ouvrage</a:t>
            </a:r>
          </a:p>
        </p:txBody>
      </p:sp>
      <p:sp>
        <p:nvSpPr>
          <p:cNvPr id="6" name="Espace réservé du numéro de diapositive 5">
            <a:extLst>
              <a:ext uri="{FF2B5EF4-FFF2-40B4-BE49-F238E27FC236}">
                <a16:creationId xmlns="" xmlns:a16="http://schemas.microsoft.com/office/drawing/2014/main" id="{A69B907E-ED65-4A4F-BC3F-0F8B281CDDA0}"/>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9680964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 xmlns:a16="http://schemas.microsoft.com/office/drawing/2014/main" id="{C9F371BB-6EB8-4CF1-97D4-692D3394A843}"/>
              </a:ext>
            </a:extLst>
          </p:cNvPr>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 xmlns:a16="http://schemas.microsoft.com/office/drawing/2014/main" id="{38D70387-9A85-4000-93F8-7B34D20FE643}"/>
              </a:ext>
            </a:extLst>
          </p:cNvPr>
          <p:cNvSpPr>
            <a:spLocks noGrp="1"/>
          </p:cNvSpPr>
          <p:nvPr>
            <p:ph type="body" orient="vert" idx="1"/>
          </p:nvPr>
        </p:nvSpPr>
        <p:spPr>
          <a:xfrm>
            <a:off x="628650" y="365125"/>
            <a:ext cx="57626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E6EC8EE7-2774-4207-985C-C1FE86D5C959}"/>
              </a:ext>
            </a:extLst>
          </p:cNvPr>
          <p:cNvSpPr>
            <a:spLocks noGrp="1"/>
          </p:cNvSpPr>
          <p:nvPr>
            <p:ph type="dt" sz="half" idx="10"/>
          </p:nvPr>
        </p:nvSpPr>
        <p:spPr/>
        <p:txBody>
          <a:bodyPr/>
          <a:lstStyle/>
          <a:p>
            <a:r>
              <a:rPr lang="fr-FR"/>
              <a:t>Lycée D. Diderot</a:t>
            </a:r>
          </a:p>
        </p:txBody>
      </p:sp>
      <p:sp>
        <p:nvSpPr>
          <p:cNvPr id="5" name="Espace réservé du pied de page 4">
            <a:extLst>
              <a:ext uri="{FF2B5EF4-FFF2-40B4-BE49-F238E27FC236}">
                <a16:creationId xmlns="" xmlns:a16="http://schemas.microsoft.com/office/drawing/2014/main" id="{03D099AF-CC35-4A07-8CB9-ACF359418214}"/>
              </a:ext>
            </a:extLst>
          </p:cNvPr>
          <p:cNvSpPr>
            <a:spLocks noGrp="1"/>
          </p:cNvSpPr>
          <p:nvPr>
            <p:ph type="ftr" sz="quarter" idx="11"/>
          </p:nvPr>
        </p:nvSpPr>
        <p:spPr/>
        <p:txBody>
          <a:bodyPr/>
          <a:lstStyle/>
          <a:p>
            <a:r>
              <a:rPr lang="fr-FR"/>
              <a:t>Tuto Revit - Modéliser un ouvrage</a:t>
            </a:r>
          </a:p>
        </p:txBody>
      </p:sp>
      <p:sp>
        <p:nvSpPr>
          <p:cNvPr id="6" name="Espace réservé du numéro de diapositive 5">
            <a:extLst>
              <a:ext uri="{FF2B5EF4-FFF2-40B4-BE49-F238E27FC236}">
                <a16:creationId xmlns="" xmlns:a16="http://schemas.microsoft.com/office/drawing/2014/main" id="{B5249EB2-F580-424F-8B0B-41661341CEE9}"/>
              </a:ext>
            </a:extLst>
          </p:cNvPr>
          <p:cNvSpPr>
            <a:spLocks noGrp="1"/>
          </p:cNvSpPr>
          <p:nvPr>
            <p:ph type="sldNum" sz="quarter" idx="12"/>
          </p:nvPr>
        </p:nvSpPr>
        <p:spPr/>
        <p:txBody>
          <a:bodyPr/>
          <a:lstStyle/>
          <a:p>
            <a:fld id="{468E3DF6-9832-479D-AA2A-610598ED38E6}" type="slidenum">
              <a:rPr lang="fr-FR" smtClean="0"/>
              <a:t>‹N°›</a:t>
            </a:fld>
            <a:endParaRPr lang="fr-FR"/>
          </a:p>
        </p:txBody>
      </p:sp>
    </p:spTree>
    <p:extLst>
      <p:ext uri="{BB962C8B-B14F-4D97-AF65-F5344CB8AC3E}">
        <p14:creationId xmlns:p14="http://schemas.microsoft.com/office/powerpoint/2010/main" val="3792358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Lycée D. Diderot</a:t>
            </a:r>
          </a:p>
        </p:txBody>
      </p:sp>
      <p:sp>
        <p:nvSpPr>
          <p:cNvPr id="5" name="Footer Placeholder 4"/>
          <p:cNvSpPr>
            <a:spLocks noGrp="1"/>
          </p:cNvSpPr>
          <p:nvPr>
            <p:ph type="ftr" sz="quarter" idx="11"/>
          </p:nvPr>
        </p:nvSpPr>
        <p:spPr/>
        <p:txBody>
          <a:bodyPr/>
          <a:lstStyle/>
          <a:p>
            <a:r>
              <a:rPr lang="fr-FR"/>
              <a:t>Tuto Revit - Modéliser un ouvrage</a:t>
            </a:r>
          </a:p>
        </p:txBody>
      </p:sp>
      <p:sp>
        <p:nvSpPr>
          <p:cNvPr id="6" name="Slide Number Placeholder 5"/>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1044665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r>
              <a:rPr lang="fr-FR"/>
              <a:t>Lycée D. Diderot</a:t>
            </a:r>
          </a:p>
        </p:txBody>
      </p:sp>
      <p:sp>
        <p:nvSpPr>
          <p:cNvPr id="6" name="Footer Placeholder 5"/>
          <p:cNvSpPr>
            <a:spLocks noGrp="1"/>
          </p:cNvSpPr>
          <p:nvPr>
            <p:ph type="ftr" sz="quarter" idx="11"/>
          </p:nvPr>
        </p:nvSpPr>
        <p:spPr/>
        <p:txBody>
          <a:bodyPr/>
          <a:lstStyle/>
          <a:p>
            <a:r>
              <a:rPr lang="fr-FR"/>
              <a:t>Tuto Revit - Modéliser un ouvrage</a:t>
            </a:r>
          </a:p>
        </p:txBody>
      </p:sp>
      <p:sp>
        <p:nvSpPr>
          <p:cNvPr id="7" name="Slide Number Placeholder 6"/>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1809937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r>
              <a:rPr lang="fr-FR"/>
              <a:t>Lycée D. Diderot</a:t>
            </a:r>
          </a:p>
        </p:txBody>
      </p:sp>
      <p:sp>
        <p:nvSpPr>
          <p:cNvPr id="8" name="Footer Placeholder 7"/>
          <p:cNvSpPr>
            <a:spLocks noGrp="1"/>
          </p:cNvSpPr>
          <p:nvPr>
            <p:ph type="ftr" sz="quarter" idx="11"/>
          </p:nvPr>
        </p:nvSpPr>
        <p:spPr/>
        <p:txBody>
          <a:bodyPr/>
          <a:lstStyle/>
          <a:p>
            <a:r>
              <a:rPr lang="fr-FR"/>
              <a:t>Tuto Revit - Modéliser un ouvrage</a:t>
            </a:r>
          </a:p>
        </p:txBody>
      </p:sp>
      <p:sp>
        <p:nvSpPr>
          <p:cNvPr id="9" name="Slide Number Placeholder 8"/>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415756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r>
              <a:rPr lang="fr-FR"/>
              <a:t>Lycée D. Diderot</a:t>
            </a:r>
          </a:p>
        </p:txBody>
      </p:sp>
      <p:sp>
        <p:nvSpPr>
          <p:cNvPr id="4" name="Footer Placeholder 3"/>
          <p:cNvSpPr>
            <a:spLocks noGrp="1"/>
          </p:cNvSpPr>
          <p:nvPr>
            <p:ph type="ftr" sz="quarter" idx="11"/>
          </p:nvPr>
        </p:nvSpPr>
        <p:spPr/>
        <p:txBody>
          <a:bodyPr/>
          <a:lstStyle/>
          <a:p>
            <a:r>
              <a:rPr lang="fr-FR"/>
              <a:t>Tuto Revit - Modéliser un ouvrage</a:t>
            </a:r>
          </a:p>
        </p:txBody>
      </p:sp>
      <p:sp>
        <p:nvSpPr>
          <p:cNvPr id="5" name="Slide Number Placeholder 4"/>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893745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0" y="6492875"/>
            <a:ext cx="2057400" cy="365125"/>
          </a:xfrm>
        </p:spPr>
        <p:txBody>
          <a:bodyPr/>
          <a:lstStyle>
            <a:lvl1pPr>
              <a:defRPr>
                <a:solidFill>
                  <a:srgbClr val="002060"/>
                </a:solidFill>
              </a:defRPr>
            </a:lvl1pPr>
          </a:lstStyle>
          <a:p>
            <a:r>
              <a:rPr lang="fr-FR"/>
              <a:t>Lycée D. Diderot</a:t>
            </a:r>
            <a:endParaRPr lang="fr-FR" dirty="0"/>
          </a:p>
        </p:txBody>
      </p:sp>
      <p:sp>
        <p:nvSpPr>
          <p:cNvPr id="3" name="Footer Placeholder 2"/>
          <p:cNvSpPr>
            <a:spLocks noGrp="1"/>
          </p:cNvSpPr>
          <p:nvPr>
            <p:ph type="ftr" sz="quarter" idx="11"/>
          </p:nvPr>
        </p:nvSpPr>
        <p:spPr>
          <a:xfrm>
            <a:off x="3011859" y="6492875"/>
            <a:ext cx="3086100" cy="365125"/>
          </a:xfrm>
        </p:spPr>
        <p:txBody>
          <a:bodyPr/>
          <a:lstStyle>
            <a:lvl1pPr>
              <a:defRPr>
                <a:solidFill>
                  <a:srgbClr val="002060"/>
                </a:solidFill>
              </a:defRPr>
            </a:lvl1pPr>
          </a:lstStyle>
          <a:p>
            <a:r>
              <a:rPr lang="fr-FR"/>
              <a:t>Tuto Revit - Modéliser un ouvrage</a:t>
            </a:r>
          </a:p>
        </p:txBody>
      </p:sp>
      <p:sp>
        <p:nvSpPr>
          <p:cNvPr id="4" name="Slide Number Placeholder 3"/>
          <p:cNvSpPr>
            <a:spLocks noGrp="1"/>
          </p:cNvSpPr>
          <p:nvPr>
            <p:ph type="sldNum" sz="quarter" idx="12"/>
          </p:nvPr>
        </p:nvSpPr>
        <p:spPr>
          <a:xfrm>
            <a:off x="8460336" y="6492875"/>
            <a:ext cx="683664" cy="365125"/>
          </a:xfrm>
        </p:spPr>
        <p:txBody>
          <a:bodyPr/>
          <a:lstStyle>
            <a:lvl1pPr>
              <a:defRPr>
                <a:solidFill>
                  <a:srgbClr val="002060"/>
                </a:solidFill>
              </a:defRPr>
            </a:lvl1pPr>
          </a:lstStyle>
          <a:p>
            <a:fld id="{F0E9C7B5-498F-459B-AE0E-97ACA3484B4E}" type="slidenum">
              <a:rPr lang="fr-FR" smtClean="0"/>
              <a:pPr/>
              <a:t>‹N°›</a:t>
            </a:fld>
            <a:endParaRPr lang="fr-FR"/>
          </a:p>
        </p:txBody>
      </p:sp>
    </p:spTree>
    <p:extLst>
      <p:ext uri="{BB962C8B-B14F-4D97-AF65-F5344CB8AC3E}">
        <p14:creationId xmlns:p14="http://schemas.microsoft.com/office/powerpoint/2010/main" val="2269282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Lycée D. Diderot</a:t>
            </a:r>
          </a:p>
        </p:txBody>
      </p:sp>
      <p:sp>
        <p:nvSpPr>
          <p:cNvPr id="6" name="Footer Placeholder 5"/>
          <p:cNvSpPr>
            <a:spLocks noGrp="1"/>
          </p:cNvSpPr>
          <p:nvPr>
            <p:ph type="ftr" sz="quarter" idx="11"/>
          </p:nvPr>
        </p:nvSpPr>
        <p:spPr/>
        <p:txBody>
          <a:bodyPr/>
          <a:lstStyle/>
          <a:p>
            <a:r>
              <a:rPr lang="fr-FR"/>
              <a:t>Tuto Revit - Modéliser un ouvrage</a:t>
            </a:r>
          </a:p>
        </p:txBody>
      </p:sp>
      <p:sp>
        <p:nvSpPr>
          <p:cNvPr id="7" name="Slide Number Placeholder 6"/>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2645309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Lycée D. Diderot</a:t>
            </a:r>
          </a:p>
        </p:txBody>
      </p:sp>
      <p:sp>
        <p:nvSpPr>
          <p:cNvPr id="6" name="Footer Placeholder 5"/>
          <p:cNvSpPr>
            <a:spLocks noGrp="1"/>
          </p:cNvSpPr>
          <p:nvPr>
            <p:ph type="ftr" sz="quarter" idx="11"/>
          </p:nvPr>
        </p:nvSpPr>
        <p:spPr/>
        <p:txBody>
          <a:bodyPr/>
          <a:lstStyle/>
          <a:p>
            <a:r>
              <a:rPr lang="fr-FR"/>
              <a:t>Tuto Revit - Modéliser un ouvrage</a:t>
            </a:r>
          </a:p>
        </p:txBody>
      </p:sp>
      <p:sp>
        <p:nvSpPr>
          <p:cNvPr id="7" name="Slide Number Placeholder 6"/>
          <p:cNvSpPr>
            <a:spLocks noGrp="1"/>
          </p:cNvSpPr>
          <p:nvPr>
            <p:ph type="sldNum" sz="quarter" idx="12"/>
          </p:nvPr>
        </p:nvSpPr>
        <p:spPr/>
        <p:txBody>
          <a:bodyPr/>
          <a:lstStyle/>
          <a:p>
            <a:fld id="{F0E9C7B5-498F-459B-AE0E-97ACA3484B4E}" type="slidenum">
              <a:rPr lang="fr-FR" smtClean="0"/>
              <a:t>‹N°›</a:t>
            </a:fld>
            <a:endParaRPr lang="fr-FR"/>
          </a:p>
        </p:txBody>
      </p:sp>
    </p:spTree>
    <p:extLst>
      <p:ext uri="{BB962C8B-B14F-4D97-AF65-F5344CB8AC3E}">
        <p14:creationId xmlns:p14="http://schemas.microsoft.com/office/powerpoint/2010/main" val="2102528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Lycée D. Diderot</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Tuto Revit - Modéliser un ouvrage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E9C7B5-498F-459B-AE0E-97ACA3484B4E}" type="slidenum">
              <a:rPr lang="fr-FR" smtClean="0"/>
              <a:t>‹N°›</a:t>
            </a:fld>
            <a:endParaRPr lang="fr-FR"/>
          </a:p>
        </p:txBody>
      </p:sp>
    </p:spTree>
    <p:extLst>
      <p:ext uri="{BB962C8B-B14F-4D97-AF65-F5344CB8AC3E}">
        <p14:creationId xmlns:p14="http://schemas.microsoft.com/office/powerpoint/2010/main" val="40551416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 xmlns:a16="http://schemas.microsoft.com/office/drawing/2014/main" id="{772543D1-9E78-4AAF-A716-935C777298B4}"/>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 xmlns:a16="http://schemas.microsoft.com/office/drawing/2014/main" id="{4242C567-12FE-4429-8924-4FDD6EA9886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 xmlns:a16="http://schemas.microsoft.com/office/drawing/2014/main" id="{E6B2A9FB-A346-4B59-B58C-14B271C2E40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Lycée D. Diderot</a:t>
            </a:r>
          </a:p>
        </p:txBody>
      </p:sp>
      <p:sp>
        <p:nvSpPr>
          <p:cNvPr id="5" name="Espace réservé du pied de page 4">
            <a:extLst>
              <a:ext uri="{FF2B5EF4-FFF2-40B4-BE49-F238E27FC236}">
                <a16:creationId xmlns="" xmlns:a16="http://schemas.microsoft.com/office/drawing/2014/main" id="{D1F08667-C4FF-42F2-90F1-6C91EAFC9F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Tuto Revit - Modéliser un ouvrage</a:t>
            </a:r>
          </a:p>
        </p:txBody>
      </p:sp>
      <p:sp>
        <p:nvSpPr>
          <p:cNvPr id="6" name="Espace réservé du numéro de diapositive 5">
            <a:extLst>
              <a:ext uri="{FF2B5EF4-FFF2-40B4-BE49-F238E27FC236}">
                <a16:creationId xmlns="" xmlns:a16="http://schemas.microsoft.com/office/drawing/2014/main" id="{A75718F5-148B-44BC-80B7-11DAB49C98C2}"/>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8E3DF6-9832-479D-AA2A-610598ED38E6}" type="slidenum">
              <a:rPr lang="fr-FR" smtClean="0"/>
              <a:t>‹N°›</a:t>
            </a:fld>
            <a:endParaRPr lang="fr-FR"/>
          </a:p>
        </p:txBody>
      </p:sp>
    </p:spTree>
    <p:extLst>
      <p:ext uri="{BB962C8B-B14F-4D97-AF65-F5344CB8AC3E}">
        <p14:creationId xmlns:p14="http://schemas.microsoft.com/office/powerpoint/2010/main" val="14698292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88.xml"/><Relationship Id="rId3" Type="http://schemas.openxmlformats.org/officeDocument/2006/relationships/slide" Target="slide5.xml"/><Relationship Id="rId7" Type="http://schemas.openxmlformats.org/officeDocument/2006/relationships/slide" Target="slide42.xml"/><Relationship Id="rId12" Type="http://schemas.openxmlformats.org/officeDocument/2006/relationships/slide" Target="slide80.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24.xml"/><Relationship Id="rId11" Type="http://schemas.openxmlformats.org/officeDocument/2006/relationships/slide" Target="slide71.xml"/><Relationship Id="rId5" Type="http://schemas.openxmlformats.org/officeDocument/2006/relationships/slide" Target="slide14.xml"/><Relationship Id="rId10" Type="http://schemas.openxmlformats.org/officeDocument/2006/relationships/slide" Target="slide68.xml"/><Relationship Id="rId4" Type="http://schemas.openxmlformats.org/officeDocument/2006/relationships/slide" Target="slide9.xml"/><Relationship Id="rId9" Type="http://schemas.openxmlformats.org/officeDocument/2006/relationships/slide" Target="slide60.xml"/><Relationship Id="rId14" Type="http://schemas.openxmlformats.org/officeDocument/2006/relationships/slide" Target="slide10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xml"/><Relationship Id="rId5" Type="http://schemas.openxmlformats.org/officeDocument/2006/relationships/image" Target="../media/image110.png"/><Relationship Id="rId4" Type="http://schemas.openxmlformats.org/officeDocument/2006/relationships/image" Target="../media/image109.png"/></Relationships>
</file>

<file path=ppt/slides/_rels/slide8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A8843A58-F3C8-4EA2-97A2-7AF496952E7B}"/>
              </a:ext>
            </a:extLst>
          </p:cNvPr>
          <p:cNvPicPr>
            <a:picLocks noChangeAspect="1"/>
          </p:cNvPicPr>
          <p:nvPr/>
        </p:nvPicPr>
        <p:blipFill>
          <a:blip r:embed="rId2"/>
          <a:stretch>
            <a:fillRect/>
          </a:stretch>
        </p:blipFill>
        <p:spPr>
          <a:xfrm>
            <a:off x="604008" y="2266203"/>
            <a:ext cx="7944374" cy="4102812"/>
          </a:xfrm>
          <a:prstGeom prst="rect">
            <a:avLst/>
          </a:prstGeom>
        </p:spPr>
      </p:pic>
      <p:sp>
        <p:nvSpPr>
          <p:cNvPr id="41" name="ZoneTexte 40">
            <a:extLst>
              <a:ext uri="{FF2B5EF4-FFF2-40B4-BE49-F238E27FC236}">
                <a16:creationId xmlns="" xmlns:a16="http://schemas.microsoft.com/office/drawing/2014/main" id="{03F83284-2C73-450D-9420-1A1D7AA31CF4}"/>
              </a:ext>
            </a:extLst>
          </p:cNvPr>
          <p:cNvSpPr txBox="1"/>
          <p:nvPr/>
        </p:nvSpPr>
        <p:spPr>
          <a:xfrm>
            <a:off x="1347886" y="246829"/>
            <a:ext cx="6488886" cy="1846659"/>
          </a:xfrm>
          <a:prstGeom prst="rect">
            <a:avLst/>
          </a:prstGeom>
          <a:noFill/>
        </p:spPr>
        <p:txBody>
          <a:bodyPr wrap="square" rtlCol="0">
            <a:spAutoFit/>
          </a:bodyPr>
          <a:lstStyle/>
          <a:p>
            <a:pPr algn="ctr"/>
            <a:r>
              <a:rPr lang="fr-FR" sz="4000" b="1" dirty="0">
                <a:solidFill>
                  <a:srgbClr val="002060"/>
                </a:solidFill>
                <a:effectLst>
                  <a:outerShdw blurRad="38100" dist="38100" dir="2700000" algn="tl">
                    <a:srgbClr val="000000">
                      <a:alpha val="43137"/>
                    </a:srgbClr>
                  </a:outerShdw>
                </a:effectLst>
              </a:rPr>
              <a:t>Initiation Revit</a:t>
            </a:r>
          </a:p>
          <a:p>
            <a:pPr algn="ctr"/>
            <a:r>
              <a:rPr lang="fr-FR" sz="2000" b="1" dirty="0">
                <a:solidFill>
                  <a:srgbClr val="002060"/>
                </a:solidFill>
                <a:effectLst>
                  <a:outerShdw blurRad="38100" dist="38100" dir="2700000" algn="tl">
                    <a:srgbClr val="000000">
                      <a:alpha val="43137"/>
                    </a:srgbClr>
                  </a:outerShdw>
                </a:effectLst>
              </a:rPr>
              <a:t>---</a:t>
            </a:r>
          </a:p>
          <a:p>
            <a:pPr algn="ctr"/>
            <a:r>
              <a:rPr lang="fr-FR" sz="5400" b="1" dirty="0">
                <a:solidFill>
                  <a:srgbClr val="002060"/>
                </a:solidFill>
                <a:effectLst>
                  <a:outerShdw blurRad="38100" dist="38100" dir="2700000" algn="tl">
                    <a:srgbClr val="000000">
                      <a:alpha val="43137"/>
                    </a:srgbClr>
                  </a:outerShdw>
                </a:effectLst>
              </a:rPr>
              <a:t>Modéliser un ouvrage</a:t>
            </a:r>
          </a:p>
        </p:txBody>
      </p:sp>
      <p:sp>
        <p:nvSpPr>
          <p:cNvPr id="7" name="Espace réservé du pied de page 6">
            <a:extLst>
              <a:ext uri="{FF2B5EF4-FFF2-40B4-BE49-F238E27FC236}">
                <a16:creationId xmlns="" xmlns:a16="http://schemas.microsoft.com/office/drawing/2014/main" id="{CD939370-F826-49F8-9CCD-1E4C5697127D}"/>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3455F36E-C2E0-41BE-A8A9-3CFC7D75E0DA}"/>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D05AA0A8-DE11-4348-803D-A7897BF2887A}"/>
              </a:ext>
            </a:extLst>
          </p:cNvPr>
          <p:cNvSpPr>
            <a:spLocks noGrp="1"/>
          </p:cNvSpPr>
          <p:nvPr>
            <p:ph type="sldNum" sz="quarter" idx="12"/>
          </p:nvPr>
        </p:nvSpPr>
        <p:spPr/>
        <p:txBody>
          <a:bodyPr/>
          <a:lstStyle/>
          <a:p>
            <a:fld id="{F0E9C7B5-498F-459B-AE0E-97ACA3484B4E}" type="slidenum">
              <a:rPr lang="fr-FR" smtClean="0"/>
              <a:t>1</a:t>
            </a:fld>
            <a:endParaRPr lang="fr-FR"/>
          </a:p>
        </p:txBody>
      </p:sp>
    </p:spTree>
    <p:extLst>
      <p:ext uri="{BB962C8B-B14F-4D97-AF65-F5344CB8AC3E}">
        <p14:creationId xmlns:p14="http://schemas.microsoft.com/office/powerpoint/2010/main" val="22107305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25D5AA7-D3F9-4C25-9B8D-9B310A0FA8A8}"/>
              </a:ext>
            </a:extLst>
          </p:cNvPr>
          <p:cNvPicPr>
            <a:picLocks noChangeAspect="1"/>
          </p:cNvPicPr>
          <p:nvPr/>
        </p:nvPicPr>
        <p:blipFill>
          <a:blip r:embed="rId2"/>
          <a:stretch>
            <a:fillRect/>
          </a:stretch>
        </p:blipFill>
        <p:spPr>
          <a:xfrm>
            <a:off x="0" y="747739"/>
            <a:ext cx="9144000" cy="5673072"/>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9" y="34215"/>
            <a:ext cx="7197754"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2.</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Paramétrage des niveaux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Plans d’étages</a:t>
            </a:r>
            <a:endParaRPr lang="fr-FR" sz="2000" b="1" dirty="0">
              <a:solidFill>
                <a:srgbClr val="002060"/>
              </a:solidFill>
              <a:effectLst>
                <a:outerShdw blurRad="38100" dist="38100" dir="2700000" algn="tl">
                  <a:srgbClr val="000000">
                    <a:alpha val="43137"/>
                  </a:srgbClr>
                </a:outerShdw>
              </a:effectLst>
            </a:endParaRPr>
          </a:p>
        </p:txBody>
      </p:sp>
      <p:sp>
        <p:nvSpPr>
          <p:cNvPr id="16" name="Ellipse 15">
            <a:extLst>
              <a:ext uri="{FF2B5EF4-FFF2-40B4-BE49-F238E27FC236}">
                <a16:creationId xmlns="" xmlns:a16="http://schemas.microsoft.com/office/drawing/2014/main" id="{CDAC9A6E-9D9C-432D-A771-C5A5A72337DD}"/>
              </a:ext>
            </a:extLst>
          </p:cNvPr>
          <p:cNvSpPr/>
          <p:nvPr/>
        </p:nvSpPr>
        <p:spPr>
          <a:xfrm>
            <a:off x="376317" y="5197376"/>
            <a:ext cx="687897" cy="19413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 xmlns:a16="http://schemas.microsoft.com/office/drawing/2014/main" id="{1281BF78-56D7-442E-B4D5-3E29CB58DD35}"/>
              </a:ext>
            </a:extLst>
          </p:cNvPr>
          <p:cNvSpPr txBox="1"/>
          <p:nvPr/>
        </p:nvSpPr>
        <p:spPr>
          <a:xfrm>
            <a:off x="281066" y="1108056"/>
            <a:ext cx="3022852" cy="646331"/>
          </a:xfrm>
          <a:prstGeom prst="rect">
            <a:avLst/>
          </a:prstGeom>
          <a:solidFill>
            <a:srgbClr val="FFFF00"/>
          </a:solidFill>
          <a:ln>
            <a:solidFill>
              <a:srgbClr val="FF6600"/>
            </a:solidFill>
          </a:ln>
        </p:spPr>
        <p:txBody>
          <a:bodyPr wrap="square" rtlCol="0">
            <a:spAutoFit/>
          </a:bodyPr>
          <a:lstStyle/>
          <a:p>
            <a:r>
              <a:rPr lang="fr-FR" sz="1200" dirty="0"/>
              <a:t>Développer une branche :</a:t>
            </a:r>
          </a:p>
          <a:p>
            <a:pPr marL="171450" indent="-171450">
              <a:buFont typeface="Wingdings" panose="05000000000000000000" pitchFamily="2" charset="2"/>
              <a:buChar char="è"/>
            </a:pPr>
            <a:r>
              <a:rPr lang="fr-FR" sz="1200" dirty="0">
                <a:sym typeface="Wingdings" panose="05000000000000000000" pitchFamily="2" charset="2"/>
              </a:rPr>
              <a:t>Cliquer sur « </a:t>
            </a:r>
            <a:r>
              <a:rPr lang="fr-FR" sz="1200" b="1" dirty="0">
                <a:sym typeface="Wingdings" panose="05000000000000000000" pitchFamily="2" charset="2"/>
              </a:rPr>
              <a:t>+</a:t>
            </a:r>
            <a:r>
              <a:rPr lang="fr-FR" sz="1200" dirty="0">
                <a:sym typeface="Wingdings" panose="05000000000000000000" pitchFamily="2" charset="2"/>
              </a:rPr>
              <a:t> » devant Plans d’étages</a:t>
            </a:r>
          </a:p>
          <a:p>
            <a:pPr marL="171450" indent="-171450">
              <a:buFont typeface="Wingdings" panose="05000000000000000000" pitchFamily="2" charset="2"/>
              <a:buChar char="è"/>
            </a:pPr>
            <a:r>
              <a:rPr lang="fr-FR" sz="1200" dirty="0">
                <a:sym typeface="Wingdings" panose="05000000000000000000" pitchFamily="2" charset="2"/>
              </a:rPr>
              <a:t>Cliquer sur « </a:t>
            </a:r>
            <a:r>
              <a:rPr lang="fr-FR" sz="1200" b="1" dirty="0">
                <a:sym typeface="Wingdings" panose="05000000000000000000" pitchFamily="2" charset="2"/>
              </a:rPr>
              <a:t>+</a:t>
            </a:r>
            <a:r>
              <a:rPr lang="fr-FR" sz="1200" dirty="0">
                <a:sym typeface="Wingdings" panose="05000000000000000000" pitchFamily="2" charset="2"/>
              </a:rPr>
              <a:t> » devant Plans de plafond</a:t>
            </a:r>
          </a:p>
        </p:txBody>
      </p:sp>
      <p:cxnSp>
        <p:nvCxnSpPr>
          <p:cNvPr id="18" name="Connecteur droit avec flèche 17">
            <a:extLst>
              <a:ext uri="{FF2B5EF4-FFF2-40B4-BE49-F238E27FC236}">
                <a16:creationId xmlns="" xmlns:a16="http://schemas.microsoft.com/office/drawing/2014/main" id="{185DDC76-A205-4843-9320-5DD04F820B63}"/>
              </a:ext>
            </a:extLst>
          </p:cNvPr>
          <p:cNvCxnSpPr>
            <a:cxnSpLocks/>
            <a:stCxn id="49" idx="1"/>
            <a:endCxn id="16" idx="6"/>
          </p:cNvCxnSpPr>
          <p:nvPr/>
        </p:nvCxnSpPr>
        <p:spPr>
          <a:xfrm flipH="1" flipV="1">
            <a:off x="1064214" y="5294443"/>
            <a:ext cx="1801900" cy="33179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e 18">
            <a:extLst>
              <a:ext uri="{FF2B5EF4-FFF2-40B4-BE49-F238E27FC236}">
                <a16:creationId xmlns="" xmlns:a16="http://schemas.microsoft.com/office/drawing/2014/main" id="{F4FE60FA-EED4-444B-9661-CC02D279CC97}"/>
              </a:ext>
            </a:extLst>
          </p:cNvPr>
          <p:cNvGrpSpPr/>
          <p:nvPr/>
        </p:nvGrpSpPr>
        <p:grpSpPr>
          <a:xfrm>
            <a:off x="116270" y="928516"/>
            <a:ext cx="329591" cy="277860"/>
            <a:chOff x="4198688" y="2087836"/>
            <a:chExt cx="318782" cy="277860"/>
          </a:xfrm>
        </p:grpSpPr>
        <p:sp>
          <p:nvSpPr>
            <p:cNvPr id="20" name="Ellipse 19">
              <a:extLst>
                <a:ext uri="{FF2B5EF4-FFF2-40B4-BE49-F238E27FC236}">
                  <a16:creationId xmlns="" xmlns:a16="http://schemas.microsoft.com/office/drawing/2014/main" id="{0920D8B6-1ABC-452E-9865-2491837A452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2" name="ZoneTexte 21">
              <a:extLst>
                <a:ext uri="{FF2B5EF4-FFF2-40B4-BE49-F238E27FC236}">
                  <a16:creationId xmlns="" xmlns:a16="http://schemas.microsoft.com/office/drawing/2014/main" id="{C8CCB618-8344-4EE0-9DB9-38C422CCCEE4}"/>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23" name="ZoneTexte 22">
            <a:extLst>
              <a:ext uri="{FF2B5EF4-FFF2-40B4-BE49-F238E27FC236}">
                <a16:creationId xmlns="" xmlns:a16="http://schemas.microsoft.com/office/drawing/2014/main" id="{31DF7A1F-B91D-4E10-A436-806BB3292B61}"/>
              </a:ext>
            </a:extLst>
          </p:cNvPr>
          <p:cNvSpPr txBox="1"/>
          <p:nvPr/>
        </p:nvSpPr>
        <p:spPr>
          <a:xfrm>
            <a:off x="3211959" y="2691770"/>
            <a:ext cx="5448962" cy="646331"/>
          </a:xfrm>
          <a:prstGeom prst="rect">
            <a:avLst/>
          </a:prstGeom>
          <a:solidFill>
            <a:srgbClr val="CCFFFF"/>
          </a:solidFill>
          <a:ln>
            <a:solidFill>
              <a:srgbClr val="002060"/>
            </a:solidFill>
          </a:ln>
        </p:spPr>
        <p:txBody>
          <a:bodyPr wrap="square" rtlCol="0">
            <a:spAutoFit/>
          </a:bodyPr>
          <a:lstStyle/>
          <a:p>
            <a:r>
              <a:rPr lang="fr-FR" sz="1200" i="1" dirty="0"/>
              <a:t>Les Niveau 0, Niveau 1 et Niveau 2 sont prédéfinis dans le gabarit.</a:t>
            </a:r>
          </a:p>
          <a:p>
            <a:r>
              <a:rPr lang="fr-FR" sz="1200" i="1" dirty="0"/>
              <a:t>Les Plans d’étage correspondant à ces niveaux sont les coupes horizontales du projet.</a:t>
            </a:r>
          </a:p>
          <a:p>
            <a:r>
              <a:rPr lang="fr-FR" sz="1200" i="1" dirty="0"/>
              <a:t>Le nom de la vue active s’affiche en gras.</a:t>
            </a:r>
          </a:p>
        </p:txBody>
      </p:sp>
      <p:grpSp>
        <p:nvGrpSpPr>
          <p:cNvPr id="24" name="Groupe 23">
            <a:extLst>
              <a:ext uri="{FF2B5EF4-FFF2-40B4-BE49-F238E27FC236}">
                <a16:creationId xmlns="" xmlns:a16="http://schemas.microsoft.com/office/drawing/2014/main" id="{B9B04AA5-5726-4EBC-A207-D01EF6AB8123}"/>
              </a:ext>
            </a:extLst>
          </p:cNvPr>
          <p:cNvGrpSpPr/>
          <p:nvPr/>
        </p:nvGrpSpPr>
        <p:grpSpPr>
          <a:xfrm>
            <a:off x="3050199" y="2509882"/>
            <a:ext cx="323519" cy="276999"/>
            <a:chOff x="4198688" y="2088698"/>
            <a:chExt cx="318782" cy="276999"/>
          </a:xfrm>
        </p:grpSpPr>
        <p:sp>
          <p:nvSpPr>
            <p:cNvPr id="25" name="Ellipse 24">
              <a:extLst>
                <a:ext uri="{FF2B5EF4-FFF2-40B4-BE49-F238E27FC236}">
                  <a16:creationId xmlns="" xmlns:a16="http://schemas.microsoft.com/office/drawing/2014/main" id="{F9636560-7F57-4043-9561-752E1A061C1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ZoneTexte 25">
              <a:extLst>
                <a:ext uri="{FF2B5EF4-FFF2-40B4-BE49-F238E27FC236}">
                  <a16:creationId xmlns="" xmlns:a16="http://schemas.microsoft.com/office/drawing/2014/main" id="{8C886052-CA12-413B-992E-852217F6AC40}"/>
                </a:ext>
              </a:extLst>
            </p:cNvPr>
            <p:cNvSpPr txBox="1"/>
            <p:nvPr/>
          </p:nvSpPr>
          <p:spPr>
            <a:xfrm>
              <a:off x="4198688" y="2088698"/>
              <a:ext cx="318782" cy="276999"/>
            </a:xfrm>
            <a:prstGeom prst="rect">
              <a:avLst/>
            </a:prstGeom>
            <a:noFill/>
          </p:spPr>
          <p:txBody>
            <a:bodyPr wrap="square" rtlCol="0">
              <a:spAutoFit/>
            </a:bodyPr>
            <a:lstStyle/>
            <a:p>
              <a:r>
                <a:rPr lang="fr-FR" sz="1200" dirty="0"/>
                <a:t>2</a:t>
              </a:r>
            </a:p>
          </p:txBody>
        </p:sp>
      </p:grpSp>
      <p:cxnSp>
        <p:nvCxnSpPr>
          <p:cNvPr id="33" name="Connecteur droit avec flèche 32">
            <a:extLst>
              <a:ext uri="{FF2B5EF4-FFF2-40B4-BE49-F238E27FC236}">
                <a16:creationId xmlns="" xmlns:a16="http://schemas.microsoft.com/office/drawing/2014/main" id="{CC804ECA-73A6-4303-B87C-20520B912845}"/>
              </a:ext>
            </a:extLst>
          </p:cNvPr>
          <p:cNvCxnSpPr>
            <a:cxnSpLocks/>
            <a:stCxn id="23" idx="1"/>
            <a:endCxn id="40" idx="6"/>
          </p:cNvCxnSpPr>
          <p:nvPr/>
        </p:nvCxnSpPr>
        <p:spPr>
          <a:xfrm flipH="1">
            <a:off x="1015069" y="3014936"/>
            <a:ext cx="2196890" cy="1733905"/>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Ellipse 39">
            <a:extLst>
              <a:ext uri="{FF2B5EF4-FFF2-40B4-BE49-F238E27FC236}">
                <a16:creationId xmlns="" xmlns:a16="http://schemas.microsoft.com/office/drawing/2014/main" id="{78573847-D89F-4A32-B468-F8CC35E5E507}"/>
              </a:ext>
            </a:extLst>
          </p:cNvPr>
          <p:cNvSpPr/>
          <p:nvPr/>
        </p:nvSpPr>
        <p:spPr>
          <a:xfrm>
            <a:off x="394283" y="4528867"/>
            <a:ext cx="620786" cy="439947"/>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ZoneTexte 42">
            <a:extLst>
              <a:ext uri="{FF2B5EF4-FFF2-40B4-BE49-F238E27FC236}">
                <a16:creationId xmlns="" xmlns:a16="http://schemas.microsoft.com/office/drawing/2014/main" id="{9FDA8A87-5ADF-4B14-9ABC-4AF3EA31A338}"/>
              </a:ext>
            </a:extLst>
          </p:cNvPr>
          <p:cNvSpPr txBox="1"/>
          <p:nvPr/>
        </p:nvSpPr>
        <p:spPr>
          <a:xfrm>
            <a:off x="2297250" y="4534261"/>
            <a:ext cx="3706735" cy="461665"/>
          </a:xfrm>
          <a:prstGeom prst="rect">
            <a:avLst/>
          </a:prstGeom>
          <a:solidFill>
            <a:srgbClr val="CCFFFF"/>
          </a:solidFill>
          <a:ln>
            <a:solidFill>
              <a:srgbClr val="002060"/>
            </a:solidFill>
          </a:ln>
        </p:spPr>
        <p:txBody>
          <a:bodyPr wrap="square" rtlCol="0">
            <a:spAutoFit/>
          </a:bodyPr>
          <a:lstStyle/>
          <a:p>
            <a:r>
              <a:rPr lang="fr-FR" sz="1200" i="1" dirty="0"/>
              <a:t>On n’utilisera pas les plans de plafond ; </a:t>
            </a:r>
          </a:p>
          <a:p>
            <a:r>
              <a:rPr lang="fr-FR" sz="1200" i="1" dirty="0"/>
              <a:t>on peut les supprimer pour éviter de les ouvrir par erreur.</a:t>
            </a:r>
            <a:endParaRPr lang="fr-FR" sz="1200" b="1" i="1" dirty="0"/>
          </a:p>
        </p:txBody>
      </p:sp>
      <p:sp>
        <p:nvSpPr>
          <p:cNvPr id="47" name="Ellipse 46">
            <a:extLst>
              <a:ext uri="{FF2B5EF4-FFF2-40B4-BE49-F238E27FC236}">
                <a16:creationId xmlns="" xmlns:a16="http://schemas.microsoft.com/office/drawing/2014/main" id="{22583DF1-EDE8-48E8-B2B0-054BBEE1EFC8}"/>
              </a:ext>
            </a:extLst>
          </p:cNvPr>
          <p:cNvSpPr/>
          <p:nvPr/>
        </p:nvSpPr>
        <p:spPr>
          <a:xfrm>
            <a:off x="1981938" y="2003543"/>
            <a:ext cx="1002802" cy="227899"/>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8" name="Connecteur droit avec flèche 47">
            <a:extLst>
              <a:ext uri="{FF2B5EF4-FFF2-40B4-BE49-F238E27FC236}">
                <a16:creationId xmlns="" xmlns:a16="http://schemas.microsoft.com/office/drawing/2014/main" id="{C97205C7-5A23-4839-8222-3ADDADC5F27A}"/>
              </a:ext>
            </a:extLst>
          </p:cNvPr>
          <p:cNvCxnSpPr>
            <a:cxnSpLocks/>
            <a:stCxn id="23" idx="1"/>
            <a:endCxn id="47" idx="4"/>
          </p:cNvCxnSpPr>
          <p:nvPr/>
        </p:nvCxnSpPr>
        <p:spPr>
          <a:xfrm flipH="1" flipV="1">
            <a:off x="2483339" y="2231442"/>
            <a:ext cx="728620" cy="783494"/>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Ellipse 30">
            <a:extLst>
              <a:ext uri="{FF2B5EF4-FFF2-40B4-BE49-F238E27FC236}">
                <a16:creationId xmlns="" xmlns:a16="http://schemas.microsoft.com/office/drawing/2014/main" id="{0BF04537-80AF-42BF-A224-8AD423292929}"/>
              </a:ext>
            </a:extLst>
          </p:cNvPr>
          <p:cNvSpPr/>
          <p:nvPr/>
        </p:nvSpPr>
        <p:spPr>
          <a:xfrm>
            <a:off x="119555" y="4423822"/>
            <a:ext cx="267051" cy="19993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2" name="Connecteur droit avec flèche 31">
            <a:extLst>
              <a:ext uri="{FF2B5EF4-FFF2-40B4-BE49-F238E27FC236}">
                <a16:creationId xmlns="" xmlns:a16="http://schemas.microsoft.com/office/drawing/2014/main" id="{AEF5ADAF-FBA4-4D22-AAA9-52FE09BDB42B}"/>
              </a:ext>
            </a:extLst>
          </p:cNvPr>
          <p:cNvCxnSpPr>
            <a:cxnSpLocks/>
          </p:cNvCxnSpPr>
          <p:nvPr/>
        </p:nvCxnSpPr>
        <p:spPr>
          <a:xfrm flipH="1">
            <a:off x="278961" y="2035834"/>
            <a:ext cx="350767" cy="237073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Ellipse 33">
            <a:extLst>
              <a:ext uri="{FF2B5EF4-FFF2-40B4-BE49-F238E27FC236}">
                <a16:creationId xmlns="" xmlns:a16="http://schemas.microsoft.com/office/drawing/2014/main" id="{9E7E9CFE-B3DD-4755-8192-60E934966F90}"/>
              </a:ext>
            </a:extLst>
          </p:cNvPr>
          <p:cNvSpPr/>
          <p:nvPr/>
        </p:nvSpPr>
        <p:spPr>
          <a:xfrm>
            <a:off x="108053" y="5076554"/>
            <a:ext cx="267051" cy="19993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5" name="Connecteur droit avec flèche 34">
            <a:extLst>
              <a:ext uri="{FF2B5EF4-FFF2-40B4-BE49-F238E27FC236}">
                <a16:creationId xmlns="" xmlns:a16="http://schemas.microsoft.com/office/drawing/2014/main" id="{87EBC8DF-BE16-41C5-B2CA-6FB61B70410D}"/>
              </a:ext>
            </a:extLst>
          </p:cNvPr>
          <p:cNvCxnSpPr>
            <a:cxnSpLocks/>
          </p:cNvCxnSpPr>
          <p:nvPr/>
        </p:nvCxnSpPr>
        <p:spPr>
          <a:xfrm flipH="1">
            <a:off x="267460" y="1759789"/>
            <a:ext cx="388148" cy="329951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44" name="Groupe 43">
            <a:extLst>
              <a:ext uri="{FF2B5EF4-FFF2-40B4-BE49-F238E27FC236}">
                <a16:creationId xmlns="" xmlns:a16="http://schemas.microsoft.com/office/drawing/2014/main" id="{3A24DA12-093A-419F-A860-618A48B4877D}"/>
              </a:ext>
            </a:extLst>
          </p:cNvPr>
          <p:cNvGrpSpPr/>
          <p:nvPr/>
        </p:nvGrpSpPr>
        <p:grpSpPr>
          <a:xfrm>
            <a:off x="2150175" y="4367136"/>
            <a:ext cx="323519" cy="276999"/>
            <a:chOff x="4198688" y="2088698"/>
            <a:chExt cx="318782" cy="276999"/>
          </a:xfrm>
        </p:grpSpPr>
        <p:sp>
          <p:nvSpPr>
            <p:cNvPr id="45" name="Ellipse 44">
              <a:extLst>
                <a:ext uri="{FF2B5EF4-FFF2-40B4-BE49-F238E27FC236}">
                  <a16:creationId xmlns="" xmlns:a16="http://schemas.microsoft.com/office/drawing/2014/main" id="{2D329BCA-988F-4528-9535-13BD8ACE9F9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C2EFAB6D-6BF7-4EF9-8C53-DE3D7BBABCB6}"/>
                </a:ext>
              </a:extLst>
            </p:cNvPr>
            <p:cNvSpPr txBox="1"/>
            <p:nvPr/>
          </p:nvSpPr>
          <p:spPr>
            <a:xfrm>
              <a:off x="4198688" y="2088698"/>
              <a:ext cx="318782" cy="276999"/>
            </a:xfrm>
            <a:prstGeom prst="rect">
              <a:avLst/>
            </a:prstGeom>
            <a:noFill/>
          </p:spPr>
          <p:txBody>
            <a:bodyPr wrap="square" rtlCol="0">
              <a:spAutoFit/>
            </a:bodyPr>
            <a:lstStyle/>
            <a:p>
              <a:r>
                <a:rPr lang="fr-FR" sz="1200" dirty="0"/>
                <a:t>3</a:t>
              </a:r>
            </a:p>
          </p:txBody>
        </p:sp>
      </p:grpSp>
      <p:sp>
        <p:nvSpPr>
          <p:cNvPr id="49" name="ZoneTexte 48">
            <a:extLst>
              <a:ext uri="{FF2B5EF4-FFF2-40B4-BE49-F238E27FC236}">
                <a16:creationId xmlns="" xmlns:a16="http://schemas.microsoft.com/office/drawing/2014/main" id="{E04B5ABF-9C0E-44CC-AA6C-8BCFEC198966}"/>
              </a:ext>
            </a:extLst>
          </p:cNvPr>
          <p:cNvSpPr txBox="1"/>
          <p:nvPr/>
        </p:nvSpPr>
        <p:spPr>
          <a:xfrm>
            <a:off x="2866114" y="5303069"/>
            <a:ext cx="3022852" cy="646331"/>
          </a:xfrm>
          <a:prstGeom prst="rect">
            <a:avLst/>
          </a:prstGeom>
          <a:solidFill>
            <a:srgbClr val="FFFF00"/>
          </a:solidFill>
          <a:ln>
            <a:solidFill>
              <a:srgbClr val="FF6600"/>
            </a:solidFill>
          </a:ln>
        </p:spPr>
        <p:txBody>
          <a:bodyPr wrap="square" rtlCol="0">
            <a:spAutoFit/>
          </a:bodyPr>
          <a:lstStyle/>
          <a:p>
            <a:r>
              <a:rPr lang="fr-FR" sz="1200" dirty="0"/>
              <a:t>Supprimer une vue :</a:t>
            </a:r>
          </a:p>
          <a:p>
            <a:pPr marL="171450" indent="-171450">
              <a:buFont typeface="Wingdings" panose="05000000000000000000" pitchFamily="2" charset="2"/>
              <a:buChar char="è"/>
            </a:pPr>
            <a:r>
              <a:rPr lang="fr-FR" sz="1200" dirty="0">
                <a:sym typeface="Wingdings" panose="05000000000000000000" pitchFamily="2" charset="2"/>
              </a:rPr>
              <a:t>Cliquer sur le nom de la vue</a:t>
            </a:r>
          </a:p>
          <a:p>
            <a:pPr marL="171450" indent="-171450">
              <a:buFont typeface="Wingdings" panose="05000000000000000000" pitchFamily="2" charset="2"/>
              <a:buChar char="è"/>
            </a:pPr>
            <a:r>
              <a:rPr lang="fr-FR" sz="1200" dirty="0">
                <a:sym typeface="Wingdings" panose="05000000000000000000" pitchFamily="2" charset="2"/>
              </a:rPr>
              <a:t>Clic droit puis commande </a:t>
            </a:r>
            <a:r>
              <a:rPr lang="fr-FR" sz="1200" b="1" dirty="0">
                <a:sym typeface="Wingdings" panose="05000000000000000000" pitchFamily="2" charset="2"/>
              </a:rPr>
              <a:t>Supprimer</a:t>
            </a:r>
          </a:p>
        </p:txBody>
      </p:sp>
      <p:grpSp>
        <p:nvGrpSpPr>
          <p:cNvPr id="50" name="Groupe 49">
            <a:extLst>
              <a:ext uri="{FF2B5EF4-FFF2-40B4-BE49-F238E27FC236}">
                <a16:creationId xmlns="" xmlns:a16="http://schemas.microsoft.com/office/drawing/2014/main" id="{429349ED-A291-4E0A-B954-6E8404A87B07}"/>
              </a:ext>
            </a:extLst>
          </p:cNvPr>
          <p:cNvGrpSpPr/>
          <p:nvPr/>
        </p:nvGrpSpPr>
        <p:grpSpPr>
          <a:xfrm>
            <a:off x="2701318" y="5123529"/>
            <a:ext cx="329591" cy="277860"/>
            <a:chOff x="4198688" y="2087836"/>
            <a:chExt cx="318782" cy="277860"/>
          </a:xfrm>
        </p:grpSpPr>
        <p:sp>
          <p:nvSpPr>
            <p:cNvPr id="51" name="Ellipse 50">
              <a:extLst>
                <a:ext uri="{FF2B5EF4-FFF2-40B4-BE49-F238E27FC236}">
                  <a16:creationId xmlns="" xmlns:a16="http://schemas.microsoft.com/office/drawing/2014/main" id="{329C1F47-B11F-49C2-B8C6-7BE5ECF77F1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2" name="ZoneTexte 51">
              <a:extLst>
                <a:ext uri="{FF2B5EF4-FFF2-40B4-BE49-F238E27FC236}">
                  <a16:creationId xmlns="" xmlns:a16="http://schemas.microsoft.com/office/drawing/2014/main" id="{0A95686A-3D55-4E05-B272-F33FDFFEE981}"/>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2" name="Espace réservé du pied de page 1">
            <a:extLst>
              <a:ext uri="{FF2B5EF4-FFF2-40B4-BE49-F238E27FC236}">
                <a16:creationId xmlns="" xmlns:a16="http://schemas.microsoft.com/office/drawing/2014/main" id="{49A268BE-8A6F-4942-AA48-2FDC78D3B84B}"/>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E5875703-8C9E-42E4-A669-2F3EC81EE55C}"/>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43E1B329-3411-49A6-808E-C13839418574}"/>
              </a:ext>
            </a:extLst>
          </p:cNvPr>
          <p:cNvSpPr>
            <a:spLocks noGrp="1"/>
          </p:cNvSpPr>
          <p:nvPr>
            <p:ph type="sldNum" sz="quarter" idx="12"/>
          </p:nvPr>
        </p:nvSpPr>
        <p:spPr/>
        <p:txBody>
          <a:bodyPr/>
          <a:lstStyle/>
          <a:p>
            <a:fld id="{F0E9C7B5-498F-459B-AE0E-97ACA3484B4E}" type="slidenum">
              <a:rPr lang="fr-FR" smtClean="0"/>
              <a:t>10</a:t>
            </a:fld>
            <a:endParaRPr lang="fr-FR"/>
          </a:p>
        </p:txBody>
      </p:sp>
    </p:spTree>
    <p:extLst>
      <p:ext uri="{BB962C8B-B14F-4D97-AF65-F5344CB8AC3E}">
        <p14:creationId xmlns:p14="http://schemas.microsoft.com/office/powerpoint/2010/main" val="251617174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 xmlns:a16="http://schemas.microsoft.com/office/drawing/2014/main" id="{5C591061-633B-4EDA-AA73-26886A2DD5E4}"/>
              </a:ext>
            </a:extLst>
          </p:cNvPr>
          <p:cNvPicPr>
            <a:picLocks noChangeAspect="1"/>
          </p:cNvPicPr>
          <p:nvPr/>
        </p:nvPicPr>
        <p:blipFill>
          <a:blip r:embed="rId2"/>
          <a:stretch>
            <a:fillRect/>
          </a:stretch>
        </p:blipFill>
        <p:spPr>
          <a:xfrm>
            <a:off x="0" y="808274"/>
            <a:ext cx="9144000" cy="5680364"/>
          </a:xfrm>
          <a:prstGeom prst="rect">
            <a:avLst/>
          </a:prstGeom>
        </p:spPr>
      </p:pic>
      <p:sp>
        <p:nvSpPr>
          <p:cNvPr id="39" name="ZoneTexte 38">
            <a:extLst>
              <a:ext uri="{FF2B5EF4-FFF2-40B4-BE49-F238E27FC236}">
                <a16:creationId xmlns="" xmlns:a16="http://schemas.microsoft.com/office/drawing/2014/main" id="{ED264541-A124-49D8-9AA9-232252DCD052}"/>
              </a:ext>
            </a:extLst>
          </p:cNvPr>
          <p:cNvSpPr txBox="1"/>
          <p:nvPr/>
        </p:nvSpPr>
        <p:spPr>
          <a:xfrm>
            <a:off x="4612927" y="1987011"/>
            <a:ext cx="208962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muret droit</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4437269" y="1802685"/>
            <a:ext cx="354187" cy="277860"/>
            <a:chOff x="4163885" y="2087836"/>
            <a:chExt cx="337019" cy="277860"/>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63885" y="2087836"/>
              <a:ext cx="337019" cy="276999"/>
            </a:xfrm>
            <a:prstGeom prst="rect">
              <a:avLst/>
            </a:prstGeom>
            <a:noFill/>
          </p:spPr>
          <p:txBody>
            <a:bodyPr wrap="square" rtlCol="0">
              <a:spAutoFit/>
            </a:bodyPr>
            <a:lstStyle/>
            <a:p>
              <a:pPr algn="ctr"/>
              <a:r>
                <a:rPr lang="fr-FR" sz="1200" dirty="0"/>
                <a:t>15</a:t>
              </a:r>
            </a:p>
          </p:txBody>
        </p:sp>
      </p:grpSp>
      <p:sp>
        <p:nvSpPr>
          <p:cNvPr id="47" name="ZoneTexte 46">
            <a:extLst>
              <a:ext uri="{FF2B5EF4-FFF2-40B4-BE49-F238E27FC236}">
                <a16:creationId xmlns="" xmlns:a16="http://schemas.microsoft.com/office/drawing/2014/main" id="{8DC67A8C-E62B-4CC2-8A31-6D943E26AD20}"/>
              </a:ext>
            </a:extLst>
          </p:cNvPr>
          <p:cNvSpPr txBox="1"/>
          <p:nvPr/>
        </p:nvSpPr>
        <p:spPr>
          <a:xfrm>
            <a:off x="3675889" y="2493846"/>
            <a:ext cx="2514599"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 , </a:t>
            </a:r>
          </a:p>
          <a:p>
            <a:r>
              <a:rPr lang="fr-FR" sz="1200" dirty="0">
                <a:sym typeface="Wingdings" panose="05000000000000000000" pitchFamily="2" charset="2"/>
              </a:rPr>
              <a:t>     commande </a:t>
            </a:r>
            <a:r>
              <a:rPr lang="fr-FR" sz="1200" b="1" dirty="0">
                <a:sym typeface="Wingdings" panose="05000000000000000000" pitchFamily="2" charset="2"/>
              </a:rPr>
              <a:t>Attacher</a:t>
            </a:r>
            <a:r>
              <a:rPr lang="fr-FR" sz="1200" dirty="0">
                <a:sym typeface="Wingdings" panose="05000000000000000000" pitchFamily="2" charset="2"/>
              </a:rPr>
              <a:t>, </a:t>
            </a:r>
          </a:p>
          <a:p>
            <a:r>
              <a:rPr lang="fr-FR" sz="1200" dirty="0">
                <a:sym typeface="Wingdings" panose="05000000000000000000" pitchFamily="2" charset="2"/>
              </a:rPr>
              <a:t>     puis </a:t>
            </a:r>
            <a:r>
              <a:rPr lang="fr-FR" sz="1200" b="1" dirty="0">
                <a:sym typeface="Wingdings" panose="05000000000000000000" pitchFamily="2" charset="2"/>
              </a:rPr>
              <a:t>Basculer l’ordre des jonctions</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3457496" y="2318664"/>
            <a:ext cx="364701" cy="277860"/>
            <a:chOff x="4155184" y="2087836"/>
            <a:chExt cx="347023"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55184" y="2087836"/>
              <a:ext cx="347023" cy="276999"/>
            </a:xfrm>
            <a:prstGeom prst="rect">
              <a:avLst/>
            </a:prstGeom>
            <a:noFill/>
          </p:spPr>
          <p:txBody>
            <a:bodyPr wrap="square" rtlCol="0">
              <a:spAutoFit/>
            </a:bodyPr>
            <a:lstStyle/>
            <a:p>
              <a:pPr algn="ctr"/>
              <a:r>
                <a:rPr lang="fr-FR" sz="1200" dirty="0"/>
                <a:t>16</a:t>
              </a:r>
            </a:p>
          </p:txBody>
        </p:sp>
      </p:grp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Commande Attacher la géométrie</a:t>
            </a:r>
            <a:endParaRPr lang="fr-FR" sz="2200" b="1" dirty="0">
              <a:solidFill>
                <a:srgbClr val="002060"/>
              </a:solidFill>
              <a:effectLst>
                <a:outerShdw blurRad="38100" dist="38100" dir="2700000" algn="tl">
                  <a:srgbClr val="000000">
                    <a:alpha val="43137"/>
                  </a:srgbClr>
                </a:outerShdw>
              </a:effectLst>
            </a:endParaRPr>
          </a:p>
        </p:txBody>
      </p:sp>
      <p:sp>
        <p:nvSpPr>
          <p:cNvPr id="64" name="ZoneTexte 63">
            <a:extLst>
              <a:ext uri="{FF2B5EF4-FFF2-40B4-BE49-F238E27FC236}">
                <a16:creationId xmlns="" xmlns:a16="http://schemas.microsoft.com/office/drawing/2014/main" id="{BBB2C53B-EF21-4D19-970B-8E0429B19709}"/>
              </a:ext>
            </a:extLst>
          </p:cNvPr>
          <p:cNvSpPr txBox="1"/>
          <p:nvPr/>
        </p:nvSpPr>
        <p:spPr>
          <a:xfrm>
            <a:off x="2767585" y="3295470"/>
            <a:ext cx="213055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le muret droit, puis sur le muret oblique</a:t>
            </a:r>
            <a:endParaRPr lang="fr-FR" sz="1200" b="1" dirty="0">
              <a:sym typeface="Wingdings" panose="05000000000000000000" pitchFamily="2" charset="2"/>
            </a:endParaRPr>
          </a:p>
        </p:txBody>
      </p:sp>
      <p:grpSp>
        <p:nvGrpSpPr>
          <p:cNvPr id="66" name="Groupe 65">
            <a:extLst>
              <a:ext uri="{FF2B5EF4-FFF2-40B4-BE49-F238E27FC236}">
                <a16:creationId xmlns="" xmlns:a16="http://schemas.microsoft.com/office/drawing/2014/main" id="{7DB8B3CC-0127-4B1C-847D-53B41C7461DD}"/>
              </a:ext>
            </a:extLst>
          </p:cNvPr>
          <p:cNvGrpSpPr/>
          <p:nvPr/>
        </p:nvGrpSpPr>
        <p:grpSpPr>
          <a:xfrm>
            <a:off x="2567480" y="3129432"/>
            <a:ext cx="364701" cy="277860"/>
            <a:chOff x="4155184" y="2087836"/>
            <a:chExt cx="347023" cy="277860"/>
          </a:xfrm>
        </p:grpSpPr>
        <p:sp>
          <p:nvSpPr>
            <p:cNvPr id="67" name="Ellipse 66">
              <a:extLst>
                <a:ext uri="{FF2B5EF4-FFF2-40B4-BE49-F238E27FC236}">
                  <a16:creationId xmlns="" xmlns:a16="http://schemas.microsoft.com/office/drawing/2014/main" id="{16BDC9BB-F469-4219-BD1B-D9435E1782E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D51EF705-FB08-4793-9EDB-925E2DF6EE0A}"/>
                </a:ext>
              </a:extLst>
            </p:cNvPr>
            <p:cNvSpPr txBox="1"/>
            <p:nvPr/>
          </p:nvSpPr>
          <p:spPr>
            <a:xfrm>
              <a:off x="4155184" y="2087836"/>
              <a:ext cx="347023" cy="276999"/>
            </a:xfrm>
            <a:prstGeom prst="rect">
              <a:avLst/>
            </a:prstGeom>
            <a:noFill/>
          </p:spPr>
          <p:txBody>
            <a:bodyPr wrap="square" rtlCol="0">
              <a:spAutoFit/>
            </a:bodyPr>
            <a:lstStyle/>
            <a:p>
              <a:pPr algn="ctr"/>
              <a:r>
                <a:rPr lang="fr-FR" sz="1200" dirty="0"/>
                <a:t>17</a:t>
              </a:r>
            </a:p>
          </p:txBody>
        </p:sp>
      </p:grpSp>
      <p:sp>
        <p:nvSpPr>
          <p:cNvPr id="69" name="ZoneTexte 68">
            <a:extLst>
              <a:ext uri="{FF2B5EF4-FFF2-40B4-BE49-F238E27FC236}">
                <a16:creationId xmlns="" xmlns:a16="http://schemas.microsoft.com/office/drawing/2014/main" id="{45BC3D9B-8701-497F-910F-083AB2992CD4}"/>
              </a:ext>
            </a:extLst>
          </p:cNvPr>
          <p:cNvSpPr txBox="1"/>
          <p:nvPr/>
        </p:nvSpPr>
        <p:spPr>
          <a:xfrm>
            <a:off x="2462785" y="3950790"/>
            <a:ext cx="168859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commande</a:t>
            </a:r>
            <a:endParaRPr lang="fr-FR" sz="1200" b="1" dirty="0">
              <a:sym typeface="Wingdings" panose="05000000000000000000" pitchFamily="2" charset="2"/>
            </a:endParaRPr>
          </a:p>
        </p:txBody>
      </p:sp>
      <p:grpSp>
        <p:nvGrpSpPr>
          <p:cNvPr id="70" name="Groupe 69">
            <a:extLst>
              <a:ext uri="{FF2B5EF4-FFF2-40B4-BE49-F238E27FC236}">
                <a16:creationId xmlns="" xmlns:a16="http://schemas.microsoft.com/office/drawing/2014/main" id="{3FD5540A-F1CD-45A1-93FC-DBF21C2BAF24}"/>
              </a:ext>
            </a:extLst>
          </p:cNvPr>
          <p:cNvGrpSpPr/>
          <p:nvPr/>
        </p:nvGrpSpPr>
        <p:grpSpPr>
          <a:xfrm>
            <a:off x="2262680" y="3784752"/>
            <a:ext cx="364701" cy="277860"/>
            <a:chOff x="4155184" y="2087836"/>
            <a:chExt cx="347023" cy="277860"/>
          </a:xfrm>
        </p:grpSpPr>
        <p:sp>
          <p:nvSpPr>
            <p:cNvPr id="71" name="Ellipse 70">
              <a:extLst>
                <a:ext uri="{FF2B5EF4-FFF2-40B4-BE49-F238E27FC236}">
                  <a16:creationId xmlns="" xmlns:a16="http://schemas.microsoft.com/office/drawing/2014/main" id="{FF4B3F5E-5B33-43AB-A5C1-CF86DF5B67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2" name="ZoneTexte 71">
              <a:extLst>
                <a:ext uri="{FF2B5EF4-FFF2-40B4-BE49-F238E27FC236}">
                  <a16:creationId xmlns="" xmlns:a16="http://schemas.microsoft.com/office/drawing/2014/main" id="{64A4569D-35A0-4369-91B9-AA2860A5B3F5}"/>
                </a:ext>
              </a:extLst>
            </p:cNvPr>
            <p:cNvSpPr txBox="1"/>
            <p:nvPr/>
          </p:nvSpPr>
          <p:spPr>
            <a:xfrm>
              <a:off x="4155184" y="2087836"/>
              <a:ext cx="347023" cy="276999"/>
            </a:xfrm>
            <a:prstGeom prst="rect">
              <a:avLst/>
            </a:prstGeom>
            <a:noFill/>
          </p:spPr>
          <p:txBody>
            <a:bodyPr wrap="square" rtlCol="0">
              <a:spAutoFit/>
            </a:bodyPr>
            <a:lstStyle/>
            <a:p>
              <a:pPr algn="ctr"/>
              <a:r>
                <a:rPr lang="fr-FR" sz="1200" dirty="0"/>
                <a:t>18</a:t>
              </a:r>
            </a:p>
          </p:txBody>
        </p:sp>
      </p:grpSp>
      <p:cxnSp>
        <p:nvCxnSpPr>
          <p:cNvPr id="77" name="Connecteur droit avec flèche 76">
            <a:extLst>
              <a:ext uri="{FF2B5EF4-FFF2-40B4-BE49-F238E27FC236}">
                <a16:creationId xmlns="" xmlns:a16="http://schemas.microsoft.com/office/drawing/2014/main" id="{327D28CE-ECF4-4981-8004-3F14471E8B5E}"/>
              </a:ext>
            </a:extLst>
          </p:cNvPr>
          <p:cNvCxnSpPr>
            <a:cxnSpLocks/>
          </p:cNvCxnSpPr>
          <p:nvPr/>
        </p:nvCxnSpPr>
        <p:spPr>
          <a:xfrm>
            <a:off x="6419088" y="2258568"/>
            <a:ext cx="658368" cy="155448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eur droit avec flèche 77">
            <a:extLst>
              <a:ext uri="{FF2B5EF4-FFF2-40B4-BE49-F238E27FC236}">
                <a16:creationId xmlns="" xmlns:a16="http://schemas.microsoft.com/office/drawing/2014/main" id="{DDD0C80A-876B-45C3-A745-3BAE07C14C58}"/>
              </a:ext>
            </a:extLst>
          </p:cNvPr>
          <p:cNvCxnSpPr>
            <a:cxnSpLocks/>
            <a:stCxn id="47" idx="1"/>
          </p:cNvCxnSpPr>
          <p:nvPr/>
        </p:nvCxnSpPr>
        <p:spPr>
          <a:xfrm flipH="1" flipV="1">
            <a:off x="3163824" y="2587752"/>
            <a:ext cx="512065" cy="22926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eur droit avec flèche 78">
            <a:extLst>
              <a:ext uri="{FF2B5EF4-FFF2-40B4-BE49-F238E27FC236}">
                <a16:creationId xmlns="" xmlns:a16="http://schemas.microsoft.com/office/drawing/2014/main" id="{5454440C-A2C9-4F06-90C0-295CA894091E}"/>
              </a:ext>
            </a:extLst>
          </p:cNvPr>
          <p:cNvCxnSpPr>
            <a:cxnSpLocks/>
            <a:stCxn id="64" idx="3"/>
          </p:cNvCxnSpPr>
          <p:nvPr/>
        </p:nvCxnSpPr>
        <p:spPr>
          <a:xfrm>
            <a:off x="4898136" y="3526303"/>
            <a:ext cx="2279904" cy="84452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eur droit avec flèche 79">
            <a:extLst>
              <a:ext uri="{FF2B5EF4-FFF2-40B4-BE49-F238E27FC236}">
                <a16:creationId xmlns="" xmlns:a16="http://schemas.microsoft.com/office/drawing/2014/main" id="{34E81379-59A8-4DBE-93C8-8353BEDD6D93}"/>
              </a:ext>
            </a:extLst>
          </p:cNvPr>
          <p:cNvCxnSpPr>
            <a:cxnSpLocks/>
            <a:stCxn id="64" idx="3"/>
          </p:cNvCxnSpPr>
          <p:nvPr/>
        </p:nvCxnSpPr>
        <p:spPr>
          <a:xfrm>
            <a:off x="4898136" y="3526303"/>
            <a:ext cx="1978152" cy="39647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1" name="ZoneTexte 80">
            <a:extLst>
              <a:ext uri="{FF2B5EF4-FFF2-40B4-BE49-F238E27FC236}">
                <a16:creationId xmlns="" xmlns:a16="http://schemas.microsoft.com/office/drawing/2014/main" id="{1E884D90-C0AB-43E6-96B6-C740EF8B4005}"/>
              </a:ext>
            </a:extLst>
          </p:cNvPr>
          <p:cNvSpPr txBox="1"/>
          <p:nvPr/>
        </p:nvSpPr>
        <p:spPr>
          <a:xfrm>
            <a:off x="5312664" y="3410712"/>
            <a:ext cx="438912" cy="276999"/>
          </a:xfrm>
          <a:prstGeom prst="rect">
            <a:avLst/>
          </a:prstGeom>
          <a:noFill/>
        </p:spPr>
        <p:txBody>
          <a:bodyPr wrap="square" rtlCol="0">
            <a:spAutoFit/>
          </a:bodyPr>
          <a:lstStyle/>
          <a:p>
            <a:r>
              <a:rPr lang="fr-FR" sz="1200" dirty="0">
                <a:solidFill>
                  <a:srgbClr val="FF6600"/>
                </a:solidFill>
              </a:rPr>
              <a:t>(1)</a:t>
            </a:r>
          </a:p>
        </p:txBody>
      </p:sp>
      <p:sp>
        <p:nvSpPr>
          <p:cNvPr id="82" name="ZoneTexte 81">
            <a:extLst>
              <a:ext uri="{FF2B5EF4-FFF2-40B4-BE49-F238E27FC236}">
                <a16:creationId xmlns="" xmlns:a16="http://schemas.microsoft.com/office/drawing/2014/main" id="{C52330E7-FEFA-49D4-A2EF-5DBF44396DED}"/>
              </a:ext>
            </a:extLst>
          </p:cNvPr>
          <p:cNvSpPr txBox="1"/>
          <p:nvPr/>
        </p:nvSpPr>
        <p:spPr>
          <a:xfrm>
            <a:off x="5227320" y="3663696"/>
            <a:ext cx="438912" cy="276999"/>
          </a:xfrm>
          <a:prstGeom prst="rect">
            <a:avLst/>
          </a:prstGeom>
          <a:noFill/>
        </p:spPr>
        <p:txBody>
          <a:bodyPr wrap="square" rtlCol="0">
            <a:spAutoFit/>
          </a:bodyPr>
          <a:lstStyle/>
          <a:p>
            <a:r>
              <a:rPr lang="fr-FR" sz="1200" dirty="0">
                <a:solidFill>
                  <a:srgbClr val="FF6600"/>
                </a:solidFill>
              </a:rPr>
              <a:t>(2)</a:t>
            </a:r>
          </a:p>
        </p:txBody>
      </p:sp>
      <p:sp>
        <p:nvSpPr>
          <p:cNvPr id="94" name="ZoneTexte 93">
            <a:extLst>
              <a:ext uri="{FF2B5EF4-FFF2-40B4-BE49-F238E27FC236}">
                <a16:creationId xmlns="" xmlns:a16="http://schemas.microsoft.com/office/drawing/2014/main" id="{8F45C384-C188-4B54-9F4B-DCDBA3720585}"/>
              </a:ext>
            </a:extLst>
          </p:cNvPr>
          <p:cNvSpPr txBox="1"/>
          <p:nvPr/>
        </p:nvSpPr>
        <p:spPr>
          <a:xfrm>
            <a:off x="614967" y="5000729"/>
            <a:ext cx="3618705" cy="276999"/>
          </a:xfrm>
          <a:prstGeom prst="rect">
            <a:avLst/>
          </a:prstGeom>
          <a:solidFill>
            <a:srgbClr val="CCFFFF"/>
          </a:solidFill>
          <a:ln>
            <a:solidFill>
              <a:srgbClr val="002060"/>
            </a:solidFill>
          </a:ln>
        </p:spPr>
        <p:txBody>
          <a:bodyPr wrap="square" rtlCol="0">
            <a:spAutoFit/>
          </a:bodyPr>
          <a:lstStyle/>
          <a:p>
            <a:r>
              <a:rPr lang="fr-FR" sz="1200" i="1" dirty="0"/>
              <a:t>Cette fois-ci, c’est bien le muret droit qui a été modifié.</a:t>
            </a:r>
          </a:p>
        </p:txBody>
      </p:sp>
      <p:grpSp>
        <p:nvGrpSpPr>
          <p:cNvPr id="95" name="Groupe 94">
            <a:extLst>
              <a:ext uri="{FF2B5EF4-FFF2-40B4-BE49-F238E27FC236}">
                <a16:creationId xmlns="" xmlns:a16="http://schemas.microsoft.com/office/drawing/2014/main" id="{A3B287D9-E7F4-4686-A36E-B08C2BAFEBB9}"/>
              </a:ext>
            </a:extLst>
          </p:cNvPr>
          <p:cNvGrpSpPr/>
          <p:nvPr/>
        </p:nvGrpSpPr>
        <p:grpSpPr>
          <a:xfrm>
            <a:off x="427477" y="4810834"/>
            <a:ext cx="358902" cy="277754"/>
            <a:chOff x="4155093" y="2087942"/>
            <a:chExt cx="348019" cy="277754"/>
          </a:xfrm>
        </p:grpSpPr>
        <p:sp>
          <p:nvSpPr>
            <p:cNvPr id="96" name="Ellipse 95">
              <a:extLst>
                <a:ext uri="{FF2B5EF4-FFF2-40B4-BE49-F238E27FC236}">
                  <a16:creationId xmlns="" xmlns:a16="http://schemas.microsoft.com/office/drawing/2014/main" id="{C43AE8A6-A76F-4BC5-BC7A-17099E117BC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7" name="ZoneTexte 96">
              <a:extLst>
                <a:ext uri="{FF2B5EF4-FFF2-40B4-BE49-F238E27FC236}">
                  <a16:creationId xmlns="" xmlns:a16="http://schemas.microsoft.com/office/drawing/2014/main" id="{D384E11E-9EDE-42CE-9F1E-CCC85BB3418C}"/>
                </a:ext>
              </a:extLst>
            </p:cNvPr>
            <p:cNvSpPr txBox="1"/>
            <p:nvPr/>
          </p:nvSpPr>
          <p:spPr>
            <a:xfrm>
              <a:off x="4155093" y="2087942"/>
              <a:ext cx="348019" cy="276999"/>
            </a:xfrm>
            <a:prstGeom prst="rect">
              <a:avLst/>
            </a:prstGeom>
            <a:noFill/>
          </p:spPr>
          <p:txBody>
            <a:bodyPr wrap="square" rtlCol="0">
              <a:spAutoFit/>
            </a:bodyPr>
            <a:lstStyle/>
            <a:p>
              <a:pPr algn="ctr"/>
              <a:r>
                <a:rPr lang="fr-FR" sz="1200" dirty="0"/>
                <a:t>19</a:t>
              </a:r>
            </a:p>
          </p:txBody>
        </p:sp>
      </p:grpSp>
      <p:cxnSp>
        <p:nvCxnSpPr>
          <p:cNvPr id="65" name="Connecteur droit avec flèche 64">
            <a:extLst>
              <a:ext uri="{FF2B5EF4-FFF2-40B4-BE49-F238E27FC236}">
                <a16:creationId xmlns="" xmlns:a16="http://schemas.microsoft.com/office/drawing/2014/main" id="{DE06BD74-2AA2-433F-86F5-19247580720E}"/>
              </a:ext>
            </a:extLst>
          </p:cNvPr>
          <p:cNvCxnSpPr>
            <a:cxnSpLocks/>
            <a:endCxn id="83" idx="5"/>
          </p:cNvCxnSpPr>
          <p:nvPr/>
        </p:nvCxnSpPr>
        <p:spPr>
          <a:xfrm flipH="1" flipV="1">
            <a:off x="1155124" y="4003044"/>
            <a:ext cx="353636" cy="1007868"/>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3" name="Ellipse 82">
            <a:extLst>
              <a:ext uri="{FF2B5EF4-FFF2-40B4-BE49-F238E27FC236}">
                <a16:creationId xmlns="" xmlns:a16="http://schemas.microsoft.com/office/drawing/2014/main" id="{C5225D27-EB9C-45AF-AD5E-06B54854F55C}"/>
              </a:ext>
            </a:extLst>
          </p:cNvPr>
          <p:cNvSpPr/>
          <p:nvPr/>
        </p:nvSpPr>
        <p:spPr>
          <a:xfrm>
            <a:off x="0" y="3831336"/>
            <a:ext cx="1353312" cy="20116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4" name="ZoneTexte 83">
            <a:extLst>
              <a:ext uri="{FF2B5EF4-FFF2-40B4-BE49-F238E27FC236}">
                <a16:creationId xmlns="" xmlns:a16="http://schemas.microsoft.com/office/drawing/2014/main" id="{3FA3DC78-05C2-4E4C-985F-8B6340D381D6}"/>
              </a:ext>
            </a:extLst>
          </p:cNvPr>
          <p:cNvSpPr txBox="1"/>
          <p:nvPr/>
        </p:nvSpPr>
        <p:spPr>
          <a:xfrm>
            <a:off x="2761489" y="5840550"/>
            <a:ext cx="299008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démarche pour les autres murets</a:t>
            </a:r>
            <a:endParaRPr lang="fr-FR" sz="1200" b="1" dirty="0">
              <a:sym typeface="Wingdings" panose="05000000000000000000" pitchFamily="2" charset="2"/>
            </a:endParaRPr>
          </a:p>
        </p:txBody>
      </p:sp>
      <p:grpSp>
        <p:nvGrpSpPr>
          <p:cNvPr id="85" name="Groupe 84">
            <a:extLst>
              <a:ext uri="{FF2B5EF4-FFF2-40B4-BE49-F238E27FC236}">
                <a16:creationId xmlns="" xmlns:a16="http://schemas.microsoft.com/office/drawing/2014/main" id="{F13FBB8C-1909-45CF-9811-412BBC364F0F}"/>
              </a:ext>
            </a:extLst>
          </p:cNvPr>
          <p:cNvGrpSpPr/>
          <p:nvPr/>
        </p:nvGrpSpPr>
        <p:grpSpPr>
          <a:xfrm>
            <a:off x="2561384" y="5674512"/>
            <a:ext cx="364701" cy="277860"/>
            <a:chOff x="4155184" y="2087836"/>
            <a:chExt cx="347023" cy="277860"/>
          </a:xfrm>
        </p:grpSpPr>
        <p:sp>
          <p:nvSpPr>
            <p:cNvPr id="87" name="Ellipse 86">
              <a:extLst>
                <a:ext uri="{FF2B5EF4-FFF2-40B4-BE49-F238E27FC236}">
                  <a16:creationId xmlns="" xmlns:a16="http://schemas.microsoft.com/office/drawing/2014/main" id="{27CB4AA0-68F2-49B9-860C-53A2FE5847D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8" name="ZoneTexte 87">
              <a:extLst>
                <a:ext uri="{FF2B5EF4-FFF2-40B4-BE49-F238E27FC236}">
                  <a16:creationId xmlns="" xmlns:a16="http://schemas.microsoft.com/office/drawing/2014/main" id="{FA076A64-B082-4D25-BA2A-1C858BB683A4}"/>
                </a:ext>
              </a:extLst>
            </p:cNvPr>
            <p:cNvSpPr txBox="1"/>
            <p:nvPr/>
          </p:nvSpPr>
          <p:spPr>
            <a:xfrm>
              <a:off x="4155184" y="2087836"/>
              <a:ext cx="347023" cy="276999"/>
            </a:xfrm>
            <a:prstGeom prst="rect">
              <a:avLst/>
            </a:prstGeom>
            <a:noFill/>
          </p:spPr>
          <p:txBody>
            <a:bodyPr wrap="square" rtlCol="0">
              <a:spAutoFit/>
            </a:bodyPr>
            <a:lstStyle/>
            <a:p>
              <a:pPr algn="ctr"/>
              <a:r>
                <a:rPr lang="fr-FR" sz="1200" dirty="0"/>
                <a:t>20</a:t>
              </a:r>
            </a:p>
          </p:txBody>
        </p:sp>
      </p:grpSp>
      <p:sp>
        <p:nvSpPr>
          <p:cNvPr id="89" name="ZoneTexte 88">
            <a:extLst>
              <a:ext uri="{FF2B5EF4-FFF2-40B4-BE49-F238E27FC236}">
                <a16:creationId xmlns="" xmlns:a16="http://schemas.microsoft.com/office/drawing/2014/main" id="{362549DA-20C6-4554-84BC-615C84AFA2D4}"/>
              </a:ext>
            </a:extLst>
          </p:cNvPr>
          <p:cNvSpPr txBox="1"/>
          <p:nvPr/>
        </p:nvSpPr>
        <p:spPr>
          <a:xfrm>
            <a:off x="7384210" y="6100938"/>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28" name="Espace réservé du pied de page 27">
            <a:extLst>
              <a:ext uri="{FF2B5EF4-FFF2-40B4-BE49-F238E27FC236}">
                <a16:creationId xmlns="" xmlns:a16="http://schemas.microsoft.com/office/drawing/2014/main" id="{16220198-DE18-4AB0-9BE7-06EF49568DC3}"/>
              </a:ext>
            </a:extLst>
          </p:cNvPr>
          <p:cNvSpPr>
            <a:spLocks noGrp="1"/>
          </p:cNvSpPr>
          <p:nvPr>
            <p:ph type="ftr" sz="quarter" idx="11"/>
          </p:nvPr>
        </p:nvSpPr>
        <p:spPr/>
        <p:txBody>
          <a:bodyPr/>
          <a:lstStyle/>
          <a:p>
            <a:r>
              <a:rPr lang="fr-FR"/>
              <a:t>Tuto Revit - Modéliser un ouvrage</a:t>
            </a:r>
          </a:p>
        </p:txBody>
      </p:sp>
      <p:sp>
        <p:nvSpPr>
          <p:cNvPr id="29" name="Espace réservé de la date 28">
            <a:extLst>
              <a:ext uri="{FF2B5EF4-FFF2-40B4-BE49-F238E27FC236}">
                <a16:creationId xmlns="" xmlns:a16="http://schemas.microsoft.com/office/drawing/2014/main" id="{292EBEEE-E0AF-47C2-9B36-CE36AC0DF24B}"/>
              </a:ext>
            </a:extLst>
          </p:cNvPr>
          <p:cNvSpPr>
            <a:spLocks noGrp="1"/>
          </p:cNvSpPr>
          <p:nvPr>
            <p:ph type="dt" sz="half" idx="10"/>
          </p:nvPr>
        </p:nvSpPr>
        <p:spPr/>
        <p:txBody>
          <a:bodyPr/>
          <a:lstStyle/>
          <a:p>
            <a:r>
              <a:rPr lang="fr-FR"/>
              <a:t>Lycée D. Diderot</a:t>
            </a:r>
          </a:p>
        </p:txBody>
      </p:sp>
      <p:sp>
        <p:nvSpPr>
          <p:cNvPr id="30" name="Espace réservé du numéro de diapositive 29">
            <a:extLst>
              <a:ext uri="{FF2B5EF4-FFF2-40B4-BE49-F238E27FC236}">
                <a16:creationId xmlns="" xmlns:a16="http://schemas.microsoft.com/office/drawing/2014/main" id="{86F8659F-E5AD-4BCB-924A-752B56CA5C15}"/>
              </a:ext>
            </a:extLst>
          </p:cNvPr>
          <p:cNvSpPr>
            <a:spLocks noGrp="1"/>
          </p:cNvSpPr>
          <p:nvPr>
            <p:ph type="sldNum" sz="quarter" idx="12"/>
          </p:nvPr>
        </p:nvSpPr>
        <p:spPr/>
        <p:txBody>
          <a:bodyPr/>
          <a:lstStyle/>
          <a:p>
            <a:fld id="{F0E9C7B5-498F-459B-AE0E-97ACA3484B4E}" type="slidenum">
              <a:rPr lang="fr-FR" smtClean="0"/>
              <a:t>100</a:t>
            </a:fld>
            <a:endParaRPr lang="fr-FR"/>
          </a:p>
        </p:txBody>
      </p:sp>
    </p:spTree>
    <p:extLst>
      <p:ext uri="{BB962C8B-B14F-4D97-AF65-F5344CB8AC3E}">
        <p14:creationId xmlns:p14="http://schemas.microsoft.com/office/powerpoint/2010/main" val="7337375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 xmlns:a16="http://schemas.microsoft.com/office/drawing/2014/main" id="{35797E99-6BF7-4A7C-AE1A-5E991D728E53}"/>
              </a:ext>
            </a:extLst>
          </p:cNvPr>
          <p:cNvPicPr>
            <a:picLocks noChangeAspect="1"/>
          </p:cNvPicPr>
          <p:nvPr/>
        </p:nvPicPr>
        <p:blipFill rotWithShape="1">
          <a:blip r:embed="rId2"/>
          <a:srcRect l="-2538" t="2281" r="1" b="2846"/>
          <a:stretch/>
        </p:blipFill>
        <p:spPr>
          <a:xfrm>
            <a:off x="3401568" y="3572517"/>
            <a:ext cx="4790022" cy="2883477"/>
          </a:xfrm>
          <a:prstGeom prst="rect">
            <a:avLst/>
          </a:prstGeom>
          <a:ln>
            <a:solidFill>
              <a:srgbClr val="002060"/>
            </a:solidFill>
          </a:ln>
        </p:spPr>
      </p:pic>
      <p:sp>
        <p:nvSpPr>
          <p:cNvPr id="7" name="ZoneTexte 6">
            <a:extLst>
              <a:ext uri="{FF2B5EF4-FFF2-40B4-BE49-F238E27FC236}">
                <a16:creationId xmlns="" xmlns:a16="http://schemas.microsoft.com/office/drawing/2014/main" id="{07612649-6FA5-4802-B3D6-8A819C7770C9}"/>
              </a:ext>
            </a:extLst>
          </p:cNvPr>
          <p:cNvSpPr txBox="1"/>
          <p:nvPr/>
        </p:nvSpPr>
        <p:spPr>
          <a:xfrm>
            <a:off x="521585" y="1943345"/>
            <a:ext cx="7671440" cy="1446550"/>
          </a:xfrm>
          <a:prstGeom prst="rect">
            <a:avLst/>
          </a:prstGeom>
          <a:solidFill>
            <a:srgbClr val="CCFFFF"/>
          </a:solidFill>
          <a:ln>
            <a:solidFill>
              <a:schemeClr val="accent5">
                <a:lumMod val="50000"/>
              </a:schemeClr>
            </a:solidFill>
          </a:ln>
        </p:spPr>
        <p:txBody>
          <a:bodyPr wrap="square" rtlCol="0">
            <a:spAutoFit/>
          </a:bodyPr>
          <a:lstStyle/>
          <a:p>
            <a:r>
              <a:rPr lang="fr-FR" sz="1600" i="1" dirty="0"/>
              <a:t>Des joints « </a:t>
            </a:r>
            <a:r>
              <a:rPr lang="fr-FR" sz="1600" i="1" dirty="0" err="1"/>
              <a:t>Waterstop</a:t>
            </a:r>
            <a:r>
              <a:rPr lang="fr-FR" sz="1600" i="1" dirty="0"/>
              <a:t> » sont placés :</a:t>
            </a:r>
          </a:p>
          <a:p>
            <a:r>
              <a:rPr lang="fr-FR" sz="1600" i="1" dirty="0"/>
              <a:t>	- tout autour du cadre au droit du joint de dilatation</a:t>
            </a:r>
          </a:p>
          <a:p>
            <a:r>
              <a:rPr lang="fr-FR" sz="1600" i="1" dirty="0"/>
              <a:t>	- verticalement seulement entre les piédroits et les voiles d’entonnement</a:t>
            </a:r>
          </a:p>
          <a:p>
            <a:endParaRPr lang="fr-FR" sz="800" i="1" dirty="0"/>
          </a:p>
          <a:p>
            <a:r>
              <a:rPr lang="fr-FR" sz="1600" i="1" dirty="0"/>
              <a:t>Une famille générique paramétrable de joint « </a:t>
            </a:r>
            <a:r>
              <a:rPr lang="fr-FR" sz="1600" i="1" dirty="0" err="1"/>
              <a:t>Waterstop</a:t>
            </a:r>
            <a:r>
              <a:rPr lang="fr-FR" sz="1600" i="1" dirty="0"/>
              <a:t> » a été précédemment créée ; </a:t>
            </a:r>
          </a:p>
          <a:p>
            <a:r>
              <a:rPr lang="fr-FR" sz="1600" i="1" dirty="0"/>
              <a:t>Les composants sont implantés dans le projet avec le réglage des différents paramètres.</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3409483" y="6070888"/>
            <a:ext cx="2198181"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12</a:t>
            </a:r>
          </a:p>
        </p:txBody>
      </p:sp>
      <p:sp>
        <p:nvSpPr>
          <p:cNvPr id="2" name="ZoneTexte 1">
            <a:extLst>
              <a:ext uri="{FF2B5EF4-FFF2-40B4-BE49-F238E27FC236}">
                <a16:creationId xmlns="" xmlns:a16="http://schemas.microsoft.com/office/drawing/2014/main" id="{9D320DC8-05E7-4DA4-BB74-B6E405F7A41F}"/>
              </a:ext>
            </a:extLst>
          </p:cNvPr>
          <p:cNvSpPr txBox="1"/>
          <p:nvPr/>
        </p:nvSpPr>
        <p:spPr>
          <a:xfrm>
            <a:off x="3483361" y="5275539"/>
            <a:ext cx="864067" cy="461665"/>
          </a:xfrm>
          <a:prstGeom prst="rect">
            <a:avLst/>
          </a:prstGeom>
          <a:solidFill>
            <a:srgbClr val="CCFFFF"/>
          </a:solidFill>
          <a:ln>
            <a:solidFill>
              <a:srgbClr val="002060"/>
            </a:solidFill>
          </a:ln>
        </p:spPr>
        <p:txBody>
          <a:bodyPr wrap="square" rtlCol="0">
            <a:spAutoFit/>
          </a:bodyPr>
          <a:lstStyle/>
          <a:p>
            <a:pPr algn="ctr"/>
            <a:r>
              <a:rPr lang="fr-FR" sz="1200" i="1" dirty="0"/>
              <a:t>Joints </a:t>
            </a:r>
            <a:r>
              <a:rPr lang="fr-FR" sz="1200" i="1" dirty="0" err="1"/>
              <a:t>Waterstop</a:t>
            </a:r>
            <a:endParaRPr lang="fr-FR" sz="1200" i="1" dirty="0"/>
          </a:p>
        </p:txBody>
      </p:sp>
      <p:cxnSp>
        <p:nvCxnSpPr>
          <p:cNvPr id="11" name="Connecteur droit avec flèche 10">
            <a:extLst>
              <a:ext uri="{FF2B5EF4-FFF2-40B4-BE49-F238E27FC236}">
                <a16:creationId xmlns="" xmlns:a16="http://schemas.microsoft.com/office/drawing/2014/main" id="{FA6BEE8E-4270-41AD-B402-013A1E1D4B12}"/>
              </a:ext>
            </a:extLst>
          </p:cNvPr>
          <p:cNvCxnSpPr>
            <a:cxnSpLocks/>
            <a:stCxn id="2" idx="3"/>
          </p:cNvCxnSpPr>
          <p:nvPr/>
        </p:nvCxnSpPr>
        <p:spPr>
          <a:xfrm flipV="1">
            <a:off x="4347428" y="4434840"/>
            <a:ext cx="87412" cy="1071532"/>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 xmlns:a16="http://schemas.microsoft.com/office/drawing/2014/main" id="{5BD33EB9-1663-4857-8EAB-2E8E06894F9F}"/>
              </a:ext>
            </a:extLst>
          </p:cNvPr>
          <p:cNvCxnSpPr>
            <a:cxnSpLocks/>
            <a:stCxn id="2" idx="3"/>
          </p:cNvCxnSpPr>
          <p:nvPr/>
        </p:nvCxnSpPr>
        <p:spPr>
          <a:xfrm flipV="1">
            <a:off x="4347428" y="4855464"/>
            <a:ext cx="1184692" cy="650908"/>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 xmlns:a16="http://schemas.microsoft.com/office/drawing/2014/main" id="{E4F59A00-A914-42FC-8CF8-30AA852054EA}"/>
              </a:ext>
            </a:extLst>
          </p:cNvPr>
          <p:cNvCxnSpPr>
            <a:cxnSpLocks/>
            <a:stCxn id="2" idx="3"/>
          </p:cNvCxnSpPr>
          <p:nvPr/>
        </p:nvCxnSpPr>
        <p:spPr>
          <a:xfrm>
            <a:off x="4347428" y="5506372"/>
            <a:ext cx="2437420" cy="18119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 xmlns:a16="http://schemas.microsoft.com/office/drawing/2014/main" id="{B9F18D60-B4B7-493F-B344-9275DAACF4EF}"/>
              </a:ext>
            </a:extLst>
          </p:cNvPr>
          <p:cNvSpPr txBox="1"/>
          <p:nvPr/>
        </p:nvSpPr>
        <p:spPr>
          <a:xfrm>
            <a:off x="295887" y="388188"/>
            <a:ext cx="8643668" cy="1200329"/>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12. </a:t>
            </a:r>
            <a:r>
              <a:rPr lang="fr-FR" sz="3600" b="1" i="1" dirty="0">
                <a:solidFill>
                  <a:srgbClr val="002060"/>
                </a:solidFill>
                <a:effectLst>
                  <a:outerShdw blurRad="38100" dist="38100" dir="2700000" algn="tl">
                    <a:srgbClr val="000000">
                      <a:alpha val="43137"/>
                    </a:srgbClr>
                  </a:outerShdw>
                </a:effectLst>
              </a:rPr>
              <a:t>Joints « </a:t>
            </a:r>
            <a:r>
              <a:rPr lang="fr-FR" sz="3600" b="1" i="1" dirty="0" err="1">
                <a:solidFill>
                  <a:srgbClr val="002060"/>
                </a:solidFill>
                <a:effectLst>
                  <a:outerShdw blurRad="38100" dist="38100" dir="2700000" algn="tl">
                    <a:srgbClr val="000000">
                      <a:alpha val="43137"/>
                    </a:srgbClr>
                  </a:outerShdw>
                </a:effectLst>
              </a:rPr>
              <a:t>Waterstop</a:t>
            </a:r>
            <a:r>
              <a:rPr lang="fr-FR" sz="3600" b="1" i="1" dirty="0">
                <a:solidFill>
                  <a:srgbClr val="002060"/>
                </a:solidFill>
                <a:effectLst>
                  <a:outerShdw blurRad="38100" dist="38100" dir="2700000" algn="tl">
                    <a:srgbClr val="000000">
                      <a:alpha val="43137"/>
                    </a:srgbClr>
                  </a:outerShdw>
                </a:effectLst>
              </a:rPr>
              <a:t> » :</a:t>
            </a:r>
          </a:p>
          <a:p>
            <a:r>
              <a:rPr lang="fr-FR" sz="3600" b="1" i="1" dirty="0">
                <a:solidFill>
                  <a:srgbClr val="002060"/>
                </a:solidFill>
                <a:effectLst>
                  <a:outerShdw blurRad="38100" dist="38100" dir="2700000" algn="tl">
                    <a:srgbClr val="000000">
                      <a:alpha val="43137"/>
                    </a:srgbClr>
                  </a:outerShdw>
                </a:effectLst>
              </a:rPr>
              <a:t>			</a:t>
            </a:r>
            <a:r>
              <a:rPr lang="fr-FR" sz="3600" b="1" dirty="0">
                <a:solidFill>
                  <a:srgbClr val="002060"/>
                </a:solidFill>
                <a:effectLst>
                  <a:outerShdw blurRad="38100" dist="38100" dir="2700000" algn="tl">
                    <a:srgbClr val="000000">
                      <a:alpha val="43137"/>
                    </a:srgbClr>
                  </a:outerShdw>
                </a:effectLst>
              </a:rPr>
              <a:t>Composant d’une famille générique</a:t>
            </a:r>
          </a:p>
        </p:txBody>
      </p:sp>
      <p:sp>
        <p:nvSpPr>
          <p:cNvPr id="16" name="Espace réservé du pied de page 15">
            <a:extLst>
              <a:ext uri="{FF2B5EF4-FFF2-40B4-BE49-F238E27FC236}">
                <a16:creationId xmlns="" xmlns:a16="http://schemas.microsoft.com/office/drawing/2014/main" id="{71643989-2D07-4010-A433-4A52769BA75D}"/>
              </a:ext>
            </a:extLst>
          </p:cNvPr>
          <p:cNvSpPr>
            <a:spLocks noGrp="1"/>
          </p:cNvSpPr>
          <p:nvPr>
            <p:ph type="ftr" sz="quarter" idx="11"/>
          </p:nvPr>
        </p:nvSpPr>
        <p:spPr/>
        <p:txBody>
          <a:bodyPr/>
          <a:lstStyle/>
          <a:p>
            <a:r>
              <a:rPr lang="fr-FR"/>
              <a:t>Tuto Revit - Modéliser un ouvrage</a:t>
            </a:r>
          </a:p>
        </p:txBody>
      </p:sp>
      <p:sp>
        <p:nvSpPr>
          <p:cNvPr id="18" name="Espace réservé de la date 17">
            <a:extLst>
              <a:ext uri="{FF2B5EF4-FFF2-40B4-BE49-F238E27FC236}">
                <a16:creationId xmlns="" xmlns:a16="http://schemas.microsoft.com/office/drawing/2014/main" id="{A2041A72-8D9D-4DFF-AEB7-54E237F52ABD}"/>
              </a:ext>
            </a:extLst>
          </p:cNvPr>
          <p:cNvSpPr>
            <a:spLocks noGrp="1"/>
          </p:cNvSpPr>
          <p:nvPr>
            <p:ph type="dt" sz="half" idx="10"/>
          </p:nvPr>
        </p:nvSpPr>
        <p:spPr/>
        <p:txBody>
          <a:bodyPr/>
          <a:lstStyle/>
          <a:p>
            <a:r>
              <a:rPr lang="fr-FR"/>
              <a:t>Lycée D. Diderot</a:t>
            </a:r>
          </a:p>
        </p:txBody>
      </p:sp>
      <p:sp>
        <p:nvSpPr>
          <p:cNvPr id="19" name="Espace réservé du numéro de diapositive 18">
            <a:extLst>
              <a:ext uri="{FF2B5EF4-FFF2-40B4-BE49-F238E27FC236}">
                <a16:creationId xmlns="" xmlns:a16="http://schemas.microsoft.com/office/drawing/2014/main" id="{0EA31241-8F9C-469D-ADB9-B225FA7F0CB7}"/>
              </a:ext>
            </a:extLst>
          </p:cNvPr>
          <p:cNvSpPr>
            <a:spLocks noGrp="1"/>
          </p:cNvSpPr>
          <p:nvPr>
            <p:ph type="sldNum" sz="quarter" idx="12"/>
          </p:nvPr>
        </p:nvSpPr>
        <p:spPr/>
        <p:txBody>
          <a:bodyPr/>
          <a:lstStyle/>
          <a:p>
            <a:fld id="{F0E9C7B5-498F-459B-AE0E-97ACA3484B4E}" type="slidenum">
              <a:rPr lang="fr-FR" smtClean="0"/>
              <a:t>101</a:t>
            </a:fld>
            <a:endParaRPr lang="fr-FR"/>
          </a:p>
        </p:txBody>
      </p:sp>
    </p:spTree>
    <p:extLst>
      <p:ext uri="{BB962C8B-B14F-4D97-AF65-F5344CB8AC3E}">
        <p14:creationId xmlns:p14="http://schemas.microsoft.com/office/powerpoint/2010/main" val="21683492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e 18">
            <a:extLst>
              <a:ext uri="{FF2B5EF4-FFF2-40B4-BE49-F238E27FC236}">
                <a16:creationId xmlns="" xmlns:a16="http://schemas.microsoft.com/office/drawing/2014/main" id="{021DC1A6-934B-4521-BD97-2C74776F98E5}"/>
              </a:ext>
            </a:extLst>
          </p:cNvPr>
          <p:cNvGrpSpPr/>
          <p:nvPr/>
        </p:nvGrpSpPr>
        <p:grpSpPr>
          <a:xfrm rot="14895508">
            <a:off x="2217713" y="2714844"/>
            <a:ext cx="4422396" cy="3174447"/>
            <a:chOff x="352338" y="2063690"/>
            <a:chExt cx="4422396" cy="3174447"/>
          </a:xfrm>
        </p:grpSpPr>
        <p:pic>
          <p:nvPicPr>
            <p:cNvPr id="2" name="Image 1">
              <a:extLst>
                <a:ext uri="{FF2B5EF4-FFF2-40B4-BE49-F238E27FC236}">
                  <a16:creationId xmlns="" xmlns:a16="http://schemas.microsoft.com/office/drawing/2014/main" id="{2F60C7A0-3FEA-46D6-B446-A6FCE80CDC89}"/>
                </a:ext>
              </a:extLst>
            </p:cNvPr>
            <p:cNvPicPr>
              <a:picLocks noChangeAspect="1"/>
            </p:cNvPicPr>
            <p:nvPr/>
          </p:nvPicPr>
          <p:blipFill>
            <a:blip r:embed="rId2"/>
            <a:stretch>
              <a:fillRect/>
            </a:stretch>
          </p:blipFill>
          <p:spPr>
            <a:xfrm>
              <a:off x="1031531" y="2063690"/>
              <a:ext cx="2912429" cy="3174447"/>
            </a:xfrm>
            <a:prstGeom prst="rect">
              <a:avLst/>
            </a:prstGeom>
          </p:spPr>
        </p:pic>
        <p:cxnSp>
          <p:nvCxnSpPr>
            <p:cNvPr id="4" name="Connecteur droit 3">
              <a:extLst>
                <a:ext uri="{FF2B5EF4-FFF2-40B4-BE49-F238E27FC236}">
                  <a16:creationId xmlns="" xmlns:a16="http://schemas.microsoft.com/office/drawing/2014/main" id="{D8CCF779-C5C3-4215-B872-D2E78AA702A8}"/>
                </a:ext>
              </a:extLst>
            </p:cNvPr>
            <p:cNvCxnSpPr>
              <a:cxnSpLocks/>
            </p:cNvCxnSpPr>
            <p:nvPr/>
          </p:nvCxnSpPr>
          <p:spPr>
            <a:xfrm flipV="1">
              <a:off x="377505" y="2281806"/>
              <a:ext cx="2155971" cy="171974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 xmlns:a16="http://schemas.microsoft.com/office/drawing/2014/main" id="{292CA3E5-7B2F-4861-8485-EB0FEEB7D954}"/>
                </a:ext>
              </a:extLst>
            </p:cNvPr>
            <p:cNvCxnSpPr>
              <a:cxnSpLocks/>
            </p:cNvCxnSpPr>
            <p:nvPr/>
          </p:nvCxnSpPr>
          <p:spPr>
            <a:xfrm flipV="1">
              <a:off x="2618763" y="3180826"/>
              <a:ext cx="2155971" cy="171974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 xmlns:a16="http://schemas.microsoft.com/office/drawing/2014/main" id="{9AA3F605-5152-4307-BDB8-6F147D1ACB31}"/>
                </a:ext>
              </a:extLst>
            </p:cNvPr>
            <p:cNvCxnSpPr>
              <a:cxnSpLocks/>
            </p:cNvCxnSpPr>
            <p:nvPr/>
          </p:nvCxnSpPr>
          <p:spPr>
            <a:xfrm>
              <a:off x="352338" y="4009938"/>
              <a:ext cx="2265027" cy="89762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 xmlns:a16="http://schemas.microsoft.com/office/drawing/2014/main" id="{BDAD1954-08DC-458C-974B-58424241E49A}"/>
                </a:ext>
              </a:extLst>
            </p:cNvPr>
            <p:cNvCxnSpPr/>
            <p:nvPr/>
          </p:nvCxnSpPr>
          <p:spPr>
            <a:xfrm>
              <a:off x="2525086" y="2273417"/>
              <a:ext cx="545285" cy="218113"/>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6" name="Connecteur droit 45">
              <a:extLst>
                <a:ext uri="{FF2B5EF4-FFF2-40B4-BE49-F238E27FC236}">
                  <a16:creationId xmlns="" xmlns:a16="http://schemas.microsoft.com/office/drawing/2014/main" id="{DED4A3E5-951A-4C99-9A00-DCD076FFEBBA}"/>
                </a:ext>
              </a:extLst>
            </p:cNvPr>
            <p:cNvCxnSpPr>
              <a:cxnSpLocks/>
            </p:cNvCxnSpPr>
            <p:nvPr/>
          </p:nvCxnSpPr>
          <p:spPr>
            <a:xfrm>
              <a:off x="3624044" y="2734811"/>
              <a:ext cx="1149292" cy="444617"/>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1.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Le modèle générique</a:t>
            </a:r>
            <a:endParaRPr lang="fr-FR" sz="2200" b="1" dirty="0">
              <a:solidFill>
                <a:srgbClr val="002060"/>
              </a:solidFill>
              <a:effectLst>
                <a:outerShdw blurRad="38100" dist="38100" dir="2700000" algn="tl">
                  <a:srgbClr val="000000">
                    <a:alpha val="43137"/>
                  </a:srgbClr>
                </a:outerShdw>
              </a:effectLst>
            </a:endParaRPr>
          </a:p>
        </p:txBody>
      </p:sp>
      <p:sp>
        <p:nvSpPr>
          <p:cNvPr id="38" name="ZoneTexte 37">
            <a:extLst>
              <a:ext uri="{FF2B5EF4-FFF2-40B4-BE49-F238E27FC236}">
                <a16:creationId xmlns="" xmlns:a16="http://schemas.microsoft.com/office/drawing/2014/main" id="{47F9D8C2-EE37-46DE-885C-EBE5329E0B07}"/>
              </a:ext>
            </a:extLst>
          </p:cNvPr>
          <p:cNvSpPr txBox="1"/>
          <p:nvPr/>
        </p:nvSpPr>
        <p:spPr>
          <a:xfrm>
            <a:off x="388913" y="1047073"/>
            <a:ext cx="8405768" cy="1015663"/>
          </a:xfrm>
          <a:prstGeom prst="rect">
            <a:avLst/>
          </a:prstGeom>
          <a:solidFill>
            <a:srgbClr val="CCFFFF"/>
          </a:solidFill>
          <a:ln>
            <a:solidFill>
              <a:srgbClr val="002060"/>
            </a:solidFill>
          </a:ln>
        </p:spPr>
        <p:txBody>
          <a:bodyPr wrap="square" rtlCol="0">
            <a:spAutoFit/>
          </a:bodyPr>
          <a:lstStyle/>
          <a:p>
            <a:r>
              <a:rPr lang="fr-FR" sz="1200" i="1" dirty="0"/>
              <a:t>Le modèle générique Joint </a:t>
            </a:r>
            <a:r>
              <a:rPr lang="fr-FR" sz="1200" i="1" dirty="0" err="1"/>
              <a:t>Waterstop</a:t>
            </a:r>
            <a:r>
              <a:rPr lang="fr-FR" sz="1200" i="1" dirty="0"/>
              <a:t> a été créé par un utilisateur de Revit, et peut être implanté dans différentes maquettes numériques d’ouvrages. </a:t>
            </a:r>
          </a:p>
          <a:p>
            <a:r>
              <a:rPr lang="fr-FR" sz="1200" i="1" dirty="0"/>
              <a:t> Le Joint </a:t>
            </a:r>
            <a:r>
              <a:rPr lang="fr-FR" sz="1200" i="1" dirty="0" err="1"/>
              <a:t>Waterstop</a:t>
            </a:r>
            <a:r>
              <a:rPr lang="fr-FR" sz="1200" i="1" dirty="0"/>
              <a:t> est un composant d’un modèle générique selon une ligne. Cette ligne correspond à l’axe du joint.</a:t>
            </a:r>
          </a:p>
          <a:p>
            <a:r>
              <a:rPr lang="fr-FR" sz="1200" i="1" dirty="0"/>
              <a:t>Cette ligne doit être droite, ou composée de plusieurs segments, et comprise dans un plan : le plan de référence qui sera aussi le plan de placement. Le plan de référence est perpendiculaire aux ailes du Joint </a:t>
            </a:r>
            <a:r>
              <a:rPr lang="fr-FR" sz="1200" i="1" dirty="0" err="1"/>
              <a:t>Waterstop</a:t>
            </a:r>
            <a:r>
              <a:rPr lang="fr-FR" sz="1200" i="1" dirty="0"/>
              <a:t>.</a:t>
            </a:r>
          </a:p>
        </p:txBody>
      </p:sp>
      <p:sp>
        <p:nvSpPr>
          <p:cNvPr id="51" name="ZoneTexte 50">
            <a:extLst>
              <a:ext uri="{FF2B5EF4-FFF2-40B4-BE49-F238E27FC236}">
                <a16:creationId xmlns="" xmlns:a16="http://schemas.microsoft.com/office/drawing/2014/main" id="{EF7C249D-BB3A-40E5-923A-D38D75C3FD10}"/>
              </a:ext>
            </a:extLst>
          </p:cNvPr>
          <p:cNvSpPr txBox="1"/>
          <p:nvPr/>
        </p:nvSpPr>
        <p:spPr>
          <a:xfrm>
            <a:off x="397189" y="2522502"/>
            <a:ext cx="1592511" cy="461665"/>
          </a:xfrm>
          <a:prstGeom prst="rect">
            <a:avLst/>
          </a:prstGeom>
          <a:solidFill>
            <a:srgbClr val="CCFFFF"/>
          </a:solidFill>
          <a:ln>
            <a:solidFill>
              <a:srgbClr val="002060"/>
            </a:solidFill>
          </a:ln>
        </p:spPr>
        <p:txBody>
          <a:bodyPr wrap="square" rtlCol="0">
            <a:spAutoFit/>
          </a:bodyPr>
          <a:lstStyle/>
          <a:p>
            <a:r>
              <a:rPr lang="fr-FR" sz="1200" i="1" dirty="0"/>
              <a:t>Le modèle générique du Joint </a:t>
            </a:r>
            <a:r>
              <a:rPr lang="fr-FR" sz="1200" i="1" dirty="0" err="1"/>
              <a:t>Waterstop</a:t>
            </a:r>
            <a:r>
              <a:rPr lang="fr-FR" sz="1200" i="1" dirty="0"/>
              <a:t> :</a:t>
            </a:r>
          </a:p>
        </p:txBody>
      </p:sp>
      <p:cxnSp>
        <p:nvCxnSpPr>
          <p:cNvPr id="54" name="Connecteur droit avec flèche 53">
            <a:extLst>
              <a:ext uri="{FF2B5EF4-FFF2-40B4-BE49-F238E27FC236}">
                <a16:creationId xmlns="" xmlns:a16="http://schemas.microsoft.com/office/drawing/2014/main" id="{74B4E7EF-906A-4489-8F99-0F525DF1DC28}"/>
              </a:ext>
            </a:extLst>
          </p:cNvPr>
          <p:cNvCxnSpPr>
            <a:cxnSpLocks/>
            <a:stCxn id="55" idx="1"/>
          </p:cNvCxnSpPr>
          <p:nvPr/>
        </p:nvCxnSpPr>
        <p:spPr>
          <a:xfrm flipH="1" flipV="1">
            <a:off x="5640421" y="5038596"/>
            <a:ext cx="791361" cy="386215"/>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55" name="ZoneTexte 54">
            <a:extLst>
              <a:ext uri="{FF2B5EF4-FFF2-40B4-BE49-F238E27FC236}">
                <a16:creationId xmlns="" xmlns:a16="http://schemas.microsoft.com/office/drawing/2014/main" id="{E1F5A18A-3746-44D7-8427-822B63D3F07F}"/>
              </a:ext>
            </a:extLst>
          </p:cNvPr>
          <p:cNvSpPr txBox="1"/>
          <p:nvPr/>
        </p:nvSpPr>
        <p:spPr>
          <a:xfrm>
            <a:off x="6431782" y="5286311"/>
            <a:ext cx="1716947" cy="276999"/>
          </a:xfrm>
          <a:prstGeom prst="rect">
            <a:avLst/>
          </a:prstGeom>
          <a:solidFill>
            <a:srgbClr val="CCFFFF"/>
          </a:solidFill>
          <a:ln>
            <a:solidFill>
              <a:srgbClr val="002060"/>
            </a:solidFill>
          </a:ln>
        </p:spPr>
        <p:txBody>
          <a:bodyPr wrap="square" rtlCol="0">
            <a:spAutoFit/>
          </a:bodyPr>
          <a:lstStyle/>
          <a:p>
            <a:r>
              <a:rPr lang="fr-FR" sz="1200" i="1" dirty="0"/>
              <a:t>Axe du Joint </a:t>
            </a:r>
            <a:r>
              <a:rPr lang="fr-FR" sz="1200" i="1" dirty="0" err="1"/>
              <a:t>Waterstop</a:t>
            </a:r>
            <a:endParaRPr lang="fr-FR" sz="1200" i="1" dirty="0"/>
          </a:p>
        </p:txBody>
      </p:sp>
      <p:cxnSp>
        <p:nvCxnSpPr>
          <p:cNvPr id="58" name="Connecteur droit avec flèche 57">
            <a:extLst>
              <a:ext uri="{FF2B5EF4-FFF2-40B4-BE49-F238E27FC236}">
                <a16:creationId xmlns="" xmlns:a16="http://schemas.microsoft.com/office/drawing/2014/main" id="{B4CF9635-1414-401A-B220-CFBF2BC7EA97}"/>
              </a:ext>
            </a:extLst>
          </p:cNvPr>
          <p:cNvCxnSpPr>
            <a:cxnSpLocks/>
            <a:stCxn id="59" idx="1"/>
          </p:cNvCxnSpPr>
          <p:nvPr/>
        </p:nvCxnSpPr>
        <p:spPr>
          <a:xfrm flipH="1" flipV="1">
            <a:off x="5246138" y="5206376"/>
            <a:ext cx="994096" cy="748339"/>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59" name="ZoneTexte 58">
            <a:extLst>
              <a:ext uri="{FF2B5EF4-FFF2-40B4-BE49-F238E27FC236}">
                <a16:creationId xmlns="" xmlns:a16="http://schemas.microsoft.com/office/drawing/2014/main" id="{2330A0D8-3408-4CB9-BE6A-239BDAA17F61}"/>
              </a:ext>
            </a:extLst>
          </p:cNvPr>
          <p:cNvSpPr txBox="1"/>
          <p:nvPr/>
        </p:nvSpPr>
        <p:spPr>
          <a:xfrm>
            <a:off x="6240234" y="5816215"/>
            <a:ext cx="1716947" cy="276999"/>
          </a:xfrm>
          <a:prstGeom prst="rect">
            <a:avLst/>
          </a:prstGeom>
          <a:solidFill>
            <a:srgbClr val="CCFFFF"/>
          </a:solidFill>
          <a:ln>
            <a:solidFill>
              <a:srgbClr val="002060"/>
            </a:solidFill>
          </a:ln>
        </p:spPr>
        <p:txBody>
          <a:bodyPr wrap="square" rtlCol="0">
            <a:spAutoFit/>
          </a:bodyPr>
          <a:lstStyle/>
          <a:p>
            <a:r>
              <a:rPr lang="fr-FR" sz="1200" i="1" dirty="0"/>
              <a:t>Ailes du Joint </a:t>
            </a:r>
            <a:r>
              <a:rPr lang="fr-FR" sz="1200" i="1" dirty="0" err="1"/>
              <a:t>Waterstop</a:t>
            </a:r>
            <a:endParaRPr lang="fr-FR" sz="1200" i="1" dirty="0"/>
          </a:p>
        </p:txBody>
      </p:sp>
      <p:cxnSp>
        <p:nvCxnSpPr>
          <p:cNvPr id="62" name="Connecteur droit avec flèche 61">
            <a:extLst>
              <a:ext uri="{FF2B5EF4-FFF2-40B4-BE49-F238E27FC236}">
                <a16:creationId xmlns="" xmlns:a16="http://schemas.microsoft.com/office/drawing/2014/main" id="{727AA91B-D9A7-4908-B0EC-611215A6E379}"/>
              </a:ext>
            </a:extLst>
          </p:cNvPr>
          <p:cNvCxnSpPr>
            <a:cxnSpLocks/>
            <a:stCxn id="59" idx="1"/>
          </p:cNvCxnSpPr>
          <p:nvPr/>
        </p:nvCxnSpPr>
        <p:spPr>
          <a:xfrm flipH="1" flipV="1">
            <a:off x="5942426" y="4921151"/>
            <a:ext cx="297808" cy="1033564"/>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Connecteur droit avec flèche 64">
            <a:extLst>
              <a:ext uri="{FF2B5EF4-FFF2-40B4-BE49-F238E27FC236}">
                <a16:creationId xmlns="" xmlns:a16="http://schemas.microsoft.com/office/drawing/2014/main" id="{460749CB-1A9B-4D17-9D31-B166FA4A910E}"/>
              </a:ext>
            </a:extLst>
          </p:cNvPr>
          <p:cNvCxnSpPr>
            <a:cxnSpLocks/>
            <a:stCxn id="66" idx="1"/>
          </p:cNvCxnSpPr>
          <p:nvPr/>
        </p:nvCxnSpPr>
        <p:spPr>
          <a:xfrm flipH="1">
            <a:off x="5397140" y="3538741"/>
            <a:ext cx="734036" cy="291841"/>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66" name="ZoneTexte 65">
            <a:extLst>
              <a:ext uri="{FF2B5EF4-FFF2-40B4-BE49-F238E27FC236}">
                <a16:creationId xmlns="" xmlns:a16="http://schemas.microsoft.com/office/drawing/2014/main" id="{EF238C6D-E0B8-4C9E-9C25-F986696A2DA7}"/>
              </a:ext>
            </a:extLst>
          </p:cNvPr>
          <p:cNvSpPr txBox="1"/>
          <p:nvPr/>
        </p:nvSpPr>
        <p:spPr>
          <a:xfrm>
            <a:off x="6131176" y="3307908"/>
            <a:ext cx="1438713" cy="461665"/>
          </a:xfrm>
          <a:prstGeom prst="rect">
            <a:avLst/>
          </a:prstGeom>
          <a:solidFill>
            <a:srgbClr val="CCFFFF"/>
          </a:solidFill>
          <a:ln>
            <a:solidFill>
              <a:srgbClr val="002060"/>
            </a:solidFill>
          </a:ln>
        </p:spPr>
        <p:txBody>
          <a:bodyPr wrap="square" rtlCol="0">
            <a:spAutoFit/>
          </a:bodyPr>
          <a:lstStyle/>
          <a:p>
            <a:r>
              <a:rPr lang="fr-FR" sz="1200" i="1" dirty="0"/>
              <a:t>Plan de référence </a:t>
            </a:r>
          </a:p>
          <a:p>
            <a:r>
              <a:rPr lang="fr-FR" sz="1200" i="1" dirty="0"/>
              <a:t>= plan de placement</a:t>
            </a:r>
          </a:p>
        </p:txBody>
      </p:sp>
      <p:sp>
        <p:nvSpPr>
          <p:cNvPr id="3" name="Espace réservé du pied de page 2">
            <a:extLst>
              <a:ext uri="{FF2B5EF4-FFF2-40B4-BE49-F238E27FC236}">
                <a16:creationId xmlns="" xmlns:a16="http://schemas.microsoft.com/office/drawing/2014/main" id="{1B110F8D-A8E5-4CE6-BB78-DEB67A2690B8}"/>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B0B3CFE2-4807-4C2E-9A0D-67A803A5AA25}"/>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01058A88-A1A1-481F-949A-EFB6AB2E2CA0}"/>
              </a:ext>
            </a:extLst>
          </p:cNvPr>
          <p:cNvSpPr>
            <a:spLocks noGrp="1"/>
          </p:cNvSpPr>
          <p:nvPr>
            <p:ph type="sldNum" sz="quarter" idx="12"/>
          </p:nvPr>
        </p:nvSpPr>
        <p:spPr/>
        <p:txBody>
          <a:bodyPr/>
          <a:lstStyle/>
          <a:p>
            <a:fld id="{F0E9C7B5-498F-459B-AE0E-97ACA3484B4E}" type="slidenum">
              <a:rPr lang="fr-FR" smtClean="0"/>
              <a:t>102</a:t>
            </a:fld>
            <a:endParaRPr lang="fr-FR"/>
          </a:p>
        </p:txBody>
      </p:sp>
    </p:spTree>
    <p:extLst>
      <p:ext uri="{BB962C8B-B14F-4D97-AF65-F5344CB8AC3E}">
        <p14:creationId xmlns:p14="http://schemas.microsoft.com/office/powerpoint/2010/main" val="391859064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806139DA-3178-442C-97B4-94B04BEBB614}"/>
              </a:ext>
            </a:extLst>
          </p:cNvPr>
          <p:cNvPicPr>
            <a:picLocks noChangeAspect="1"/>
          </p:cNvPicPr>
          <p:nvPr/>
        </p:nvPicPr>
        <p:blipFill>
          <a:blip r:embed="rId2"/>
          <a:stretch>
            <a:fillRect/>
          </a:stretch>
        </p:blipFill>
        <p:spPr>
          <a:xfrm>
            <a:off x="0" y="895601"/>
            <a:ext cx="9144000" cy="5670302"/>
          </a:xfrm>
          <a:prstGeom prst="rect">
            <a:avLst/>
          </a:prstGeom>
        </p:spPr>
      </p:pic>
      <p:sp>
        <p:nvSpPr>
          <p:cNvPr id="31" name="ZoneTexte 30">
            <a:extLst>
              <a:ext uri="{FF2B5EF4-FFF2-40B4-BE49-F238E27FC236}">
                <a16:creationId xmlns="" xmlns:a16="http://schemas.microsoft.com/office/drawing/2014/main" id="{F53C18B2-DCB7-410A-B7B0-8FF4E514D7AD}"/>
              </a:ext>
            </a:extLst>
          </p:cNvPr>
          <p:cNvSpPr txBox="1"/>
          <p:nvPr/>
        </p:nvSpPr>
        <p:spPr>
          <a:xfrm>
            <a:off x="3981375" y="2823323"/>
            <a:ext cx="1984959"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Structure</a:t>
            </a:r>
            <a:r>
              <a:rPr lang="fr-FR" sz="1200" dirty="0">
                <a:sym typeface="Wingdings" panose="05000000000000000000" pitchFamily="2" charset="2"/>
              </a:rPr>
              <a:t>, commande </a:t>
            </a:r>
            <a:r>
              <a:rPr lang="fr-FR" sz="1200" b="1" dirty="0">
                <a:sym typeface="Wingdings" panose="05000000000000000000" pitchFamily="2" charset="2"/>
              </a:rPr>
              <a:t>Composant</a:t>
            </a:r>
            <a:r>
              <a:rPr lang="fr-FR" sz="1200" dirty="0">
                <a:sym typeface="Wingdings" panose="05000000000000000000" pitchFamily="2" charset="2"/>
              </a:rPr>
              <a:t>,</a:t>
            </a:r>
            <a:r>
              <a:rPr lang="fr-FR" sz="1200" b="1" dirty="0">
                <a:sym typeface="Wingdings" panose="05000000000000000000" pitchFamily="2" charset="2"/>
              </a:rPr>
              <a:t> </a:t>
            </a:r>
            <a:r>
              <a:rPr lang="fr-FR" sz="1200" dirty="0">
                <a:sym typeface="Wingdings" panose="05000000000000000000" pitchFamily="2" charset="2"/>
              </a:rPr>
              <a:t>puis </a:t>
            </a:r>
            <a:r>
              <a:rPr lang="fr-FR" sz="1200" b="1" dirty="0">
                <a:sym typeface="Wingdings" panose="05000000000000000000" pitchFamily="2" charset="2"/>
              </a:rPr>
              <a:t>Placer un composant</a:t>
            </a:r>
          </a:p>
        </p:txBody>
      </p:sp>
      <p:grpSp>
        <p:nvGrpSpPr>
          <p:cNvPr id="32" name="Groupe 31">
            <a:extLst>
              <a:ext uri="{FF2B5EF4-FFF2-40B4-BE49-F238E27FC236}">
                <a16:creationId xmlns="" xmlns:a16="http://schemas.microsoft.com/office/drawing/2014/main" id="{06420AEF-93DF-4C80-8CAC-E3613B1A243A}"/>
              </a:ext>
            </a:extLst>
          </p:cNvPr>
          <p:cNvGrpSpPr/>
          <p:nvPr/>
        </p:nvGrpSpPr>
        <p:grpSpPr>
          <a:xfrm>
            <a:off x="3817017" y="2704037"/>
            <a:ext cx="329591" cy="277860"/>
            <a:chOff x="4198688" y="2087836"/>
            <a:chExt cx="318782" cy="277860"/>
          </a:xfrm>
        </p:grpSpPr>
        <p:sp>
          <p:nvSpPr>
            <p:cNvPr id="33" name="Ellipse 32">
              <a:extLst>
                <a:ext uri="{FF2B5EF4-FFF2-40B4-BE49-F238E27FC236}">
                  <a16:creationId xmlns="" xmlns:a16="http://schemas.microsoft.com/office/drawing/2014/main" id="{7DF4A087-64C7-445C-80D0-D171CEA333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28E2C8E4-75A3-4275-9E65-236F82851AB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40" name="Ellipse 39">
            <a:extLst>
              <a:ext uri="{FF2B5EF4-FFF2-40B4-BE49-F238E27FC236}">
                <a16:creationId xmlns="" xmlns:a16="http://schemas.microsoft.com/office/drawing/2014/main" id="{D61F3C66-A1F3-4BBD-B37F-BF8EB4F38A31}"/>
              </a:ext>
            </a:extLst>
          </p:cNvPr>
          <p:cNvSpPr/>
          <p:nvPr/>
        </p:nvSpPr>
        <p:spPr>
          <a:xfrm>
            <a:off x="978453" y="1083794"/>
            <a:ext cx="616209" cy="218114"/>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1" name="Connecteur droit avec flèche 40">
            <a:extLst>
              <a:ext uri="{FF2B5EF4-FFF2-40B4-BE49-F238E27FC236}">
                <a16:creationId xmlns="" xmlns:a16="http://schemas.microsoft.com/office/drawing/2014/main" id="{6425E1C3-469E-4CEE-AD74-240DFF0D1101}"/>
              </a:ext>
            </a:extLst>
          </p:cNvPr>
          <p:cNvCxnSpPr>
            <a:cxnSpLocks/>
            <a:endCxn id="40" idx="5"/>
          </p:cNvCxnSpPr>
          <p:nvPr/>
        </p:nvCxnSpPr>
        <p:spPr>
          <a:xfrm flipH="1" flipV="1">
            <a:off x="1504420" y="1269966"/>
            <a:ext cx="2884700" cy="15555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 xmlns:a16="http://schemas.microsoft.com/office/drawing/2014/main" id="{A6CB1DB9-0D5F-4ECD-A5D9-D818AE5C4DD8}"/>
              </a:ext>
            </a:extLst>
          </p:cNvPr>
          <p:cNvCxnSpPr>
            <a:cxnSpLocks/>
          </p:cNvCxnSpPr>
          <p:nvPr/>
        </p:nvCxnSpPr>
        <p:spPr>
          <a:xfrm flipV="1">
            <a:off x="4361688" y="1965960"/>
            <a:ext cx="676656" cy="85953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 xmlns:a16="http://schemas.microsoft.com/office/drawing/2014/main" id="{610E71C0-0A52-4164-A98D-E00A611FD5AC}"/>
              </a:ext>
            </a:extLst>
          </p:cNvPr>
          <p:cNvSpPr txBox="1"/>
          <p:nvPr/>
        </p:nvSpPr>
        <p:spPr>
          <a:xfrm>
            <a:off x="344442" y="1872291"/>
            <a:ext cx="164826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 vue 3D »</a:t>
            </a:r>
          </a:p>
        </p:txBody>
      </p:sp>
      <p:grpSp>
        <p:nvGrpSpPr>
          <p:cNvPr id="51" name="Groupe 50">
            <a:extLst>
              <a:ext uri="{FF2B5EF4-FFF2-40B4-BE49-F238E27FC236}">
                <a16:creationId xmlns="" xmlns:a16="http://schemas.microsoft.com/office/drawing/2014/main" id="{3E54887A-87CD-4415-BB85-EDE0F0F0F059}"/>
              </a:ext>
            </a:extLst>
          </p:cNvPr>
          <p:cNvGrpSpPr/>
          <p:nvPr/>
        </p:nvGrpSpPr>
        <p:grpSpPr>
          <a:xfrm>
            <a:off x="196861" y="1702671"/>
            <a:ext cx="329591" cy="277860"/>
            <a:chOff x="4198688" y="2087836"/>
            <a:chExt cx="318782" cy="277860"/>
          </a:xfrm>
        </p:grpSpPr>
        <p:sp>
          <p:nvSpPr>
            <p:cNvPr id="52" name="Ellipse 51">
              <a:extLst>
                <a:ext uri="{FF2B5EF4-FFF2-40B4-BE49-F238E27FC236}">
                  <a16:creationId xmlns="" xmlns:a16="http://schemas.microsoft.com/office/drawing/2014/main" id="{F8661B8D-3DA7-4179-9EF9-A33EEF1F465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A44B6200-2934-41F8-980D-2962C8656200}"/>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20" name="ZoneTexte 19">
            <a:extLst>
              <a:ext uri="{FF2B5EF4-FFF2-40B4-BE49-F238E27FC236}">
                <a16:creationId xmlns="" xmlns:a16="http://schemas.microsoft.com/office/drawing/2014/main" id="{AC12CB5E-3C87-4AD7-842D-7201CFBD2E87}"/>
              </a:ext>
            </a:extLst>
          </p:cNvPr>
          <p:cNvSpPr txBox="1"/>
          <p:nvPr/>
        </p:nvSpPr>
        <p:spPr>
          <a:xfrm>
            <a:off x="1824627" y="967203"/>
            <a:ext cx="4815679"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On va placer un composant d’une famille générique créée préalablement.</a:t>
            </a:r>
          </a:p>
        </p:txBody>
      </p:sp>
      <p:grpSp>
        <p:nvGrpSpPr>
          <p:cNvPr id="22" name="Groupe 21">
            <a:extLst>
              <a:ext uri="{FF2B5EF4-FFF2-40B4-BE49-F238E27FC236}">
                <a16:creationId xmlns="" xmlns:a16="http://schemas.microsoft.com/office/drawing/2014/main" id="{E9A67198-171E-4D04-8006-61AA599E2F8A}"/>
              </a:ext>
            </a:extLst>
          </p:cNvPr>
          <p:cNvGrpSpPr/>
          <p:nvPr/>
        </p:nvGrpSpPr>
        <p:grpSpPr>
          <a:xfrm>
            <a:off x="1677270" y="824962"/>
            <a:ext cx="382884" cy="276999"/>
            <a:chOff x="4198688" y="2096957"/>
            <a:chExt cx="367789" cy="276999"/>
          </a:xfrm>
        </p:grpSpPr>
        <p:sp>
          <p:nvSpPr>
            <p:cNvPr id="23" name="Ellipse 22">
              <a:extLst>
                <a:ext uri="{FF2B5EF4-FFF2-40B4-BE49-F238E27FC236}">
                  <a16:creationId xmlns="" xmlns:a16="http://schemas.microsoft.com/office/drawing/2014/main" id="{D8AC11FE-75AF-4F5D-9C60-5784DDB139E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4" name="ZoneTexte 23">
              <a:extLst>
                <a:ext uri="{FF2B5EF4-FFF2-40B4-BE49-F238E27FC236}">
                  <a16:creationId xmlns="" xmlns:a16="http://schemas.microsoft.com/office/drawing/2014/main" id="{BE86AD91-C75A-4D9B-B226-7C07F9C776CF}"/>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sp>
        <p:nvSpPr>
          <p:cNvPr id="25" name="ZoneTexte 24">
            <a:extLst>
              <a:ext uri="{FF2B5EF4-FFF2-40B4-BE49-F238E27FC236}">
                <a16:creationId xmlns="" xmlns:a16="http://schemas.microsoft.com/office/drawing/2014/main" id="{C1BEF9A8-6279-4920-A22B-2F350968C84C}"/>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Commande placer un composant et choix de la famille</a:t>
            </a:r>
            <a:endParaRPr lang="fr-FR" sz="2200" b="1" dirty="0">
              <a:solidFill>
                <a:srgbClr val="002060"/>
              </a:solidFill>
              <a:effectLst>
                <a:outerShdw blurRad="38100" dist="38100" dir="2700000" algn="tl">
                  <a:srgbClr val="000000">
                    <a:alpha val="43137"/>
                  </a:srgbClr>
                </a:outerShdw>
              </a:effectLst>
            </a:endParaRPr>
          </a:p>
        </p:txBody>
      </p:sp>
      <p:sp>
        <p:nvSpPr>
          <p:cNvPr id="14" name="Espace réservé du pied de page 13">
            <a:extLst>
              <a:ext uri="{FF2B5EF4-FFF2-40B4-BE49-F238E27FC236}">
                <a16:creationId xmlns="" xmlns:a16="http://schemas.microsoft.com/office/drawing/2014/main" id="{9D105603-2682-4DFF-8FE7-164E9DE95CBF}"/>
              </a:ext>
            </a:extLst>
          </p:cNvPr>
          <p:cNvSpPr>
            <a:spLocks noGrp="1"/>
          </p:cNvSpPr>
          <p:nvPr>
            <p:ph type="ftr" sz="quarter" idx="11"/>
          </p:nvPr>
        </p:nvSpPr>
        <p:spPr/>
        <p:txBody>
          <a:bodyPr/>
          <a:lstStyle/>
          <a:p>
            <a:r>
              <a:rPr lang="fr-FR"/>
              <a:t>Tuto Revit - Modéliser un ouvrage</a:t>
            </a:r>
          </a:p>
        </p:txBody>
      </p:sp>
      <p:sp>
        <p:nvSpPr>
          <p:cNvPr id="15" name="Espace réservé de la date 14">
            <a:extLst>
              <a:ext uri="{FF2B5EF4-FFF2-40B4-BE49-F238E27FC236}">
                <a16:creationId xmlns="" xmlns:a16="http://schemas.microsoft.com/office/drawing/2014/main" id="{0D0C4EEA-F18D-45D9-90B0-A0C2F25DB601}"/>
              </a:ext>
            </a:extLst>
          </p:cNvPr>
          <p:cNvSpPr>
            <a:spLocks noGrp="1"/>
          </p:cNvSpPr>
          <p:nvPr>
            <p:ph type="dt" sz="half" idx="10"/>
          </p:nvPr>
        </p:nvSpPr>
        <p:spPr/>
        <p:txBody>
          <a:bodyPr/>
          <a:lstStyle/>
          <a:p>
            <a:r>
              <a:rPr lang="fr-FR"/>
              <a:t>Lycée D. Diderot</a:t>
            </a:r>
          </a:p>
        </p:txBody>
      </p:sp>
      <p:sp>
        <p:nvSpPr>
          <p:cNvPr id="16" name="Espace réservé du numéro de diapositive 15">
            <a:extLst>
              <a:ext uri="{FF2B5EF4-FFF2-40B4-BE49-F238E27FC236}">
                <a16:creationId xmlns="" xmlns:a16="http://schemas.microsoft.com/office/drawing/2014/main" id="{11FEA3A7-0A36-4498-885C-311E73B74B24}"/>
              </a:ext>
            </a:extLst>
          </p:cNvPr>
          <p:cNvSpPr>
            <a:spLocks noGrp="1"/>
          </p:cNvSpPr>
          <p:nvPr>
            <p:ph type="sldNum" sz="quarter" idx="12"/>
          </p:nvPr>
        </p:nvSpPr>
        <p:spPr/>
        <p:txBody>
          <a:bodyPr/>
          <a:lstStyle/>
          <a:p>
            <a:fld id="{F0E9C7B5-498F-459B-AE0E-97ACA3484B4E}" type="slidenum">
              <a:rPr lang="fr-FR" smtClean="0"/>
              <a:t>103</a:t>
            </a:fld>
            <a:endParaRPr lang="fr-FR"/>
          </a:p>
        </p:txBody>
      </p:sp>
    </p:spTree>
    <p:extLst>
      <p:ext uri="{BB962C8B-B14F-4D97-AF65-F5344CB8AC3E}">
        <p14:creationId xmlns:p14="http://schemas.microsoft.com/office/powerpoint/2010/main" val="56552299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76A7538-3478-4D86-863E-53884FCB67E1}"/>
              </a:ext>
            </a:extLst>
          </p:cNvPr>
          <p:cNvPicPr>
            <a:picLocks noChangeAspect="1"/>
          </p:cNvPicPr>
          <p:nvPr/>
        </p:nvPicPr>
        <p:blipFill>
          <a:blip r:embed="rId2"/>
          <a:stretch>
            <a:fillRect/>
          </a:stretch>
        </p:blipFill>
        <p:spPr>
          <a:xfrm>
            <a:off x="0" y="844850"/>
            <a:ext cx="9144000" cy="5680364"/>
          </a:xfrm>
          <a:prstGeom prst="rect">
            <a:avLst/>
          </a:prstGeom>
        </p:spPr>
      </p:pic>
      <p:pic>
        <p:nvPicPr>
          <p:cNvPr id="3" name="Image 2">
            <a:extLst>
              <a:ext uri="{FF2B5EF4-FFF2-40B4-BE49-F238E27FC236}">
                <a16:creationId xmlns="" xmlns:a16="http://schemas.microsoft.com/office/drawing/2014/main" id="{0B9D3088-B5B5-411D-95EC-42EA9D6651E2}"/>
              </a:ext>
            </a:extLst>
          </p:cNvPr>
          <p:cNvPicPr>
            <a:picLocks noChangeAspect="1"/>
          </p:cNvPicPr>
          <p:nvPr/>
        </p:nvPicPr>
        <p:blipFill>
          <a:blip r:embed="rId3"/>
          <a:stretch>
            <a:fillRect/>
          </a:stretch>
        </p:blipFill>
        <p:spPr>
          <a:xfrm>
            <a:off x="4192817" y="3652169"/>
            <a:ext cx="4676906" cy="2447295"/>
          </a:xfrm>
          <a:prstGeom prst="rect">
            <a:avLst/>
          </a:prstGeom>
        </p:spPr>
      </p:pic>
      <p:sp>
        <p:nvSpPr>
          <p:cNvPr id="24" name="ZoneTexte 23">
            <a:extLst>
              <a:ext uri="{FF2B5EF4-FFF2-40B4-BE49-F238E27FC236}">
                <a16:creationId xmlns="" xmlns:a16="http://schemas.microsoft.com/office/drawing/2014/main" id="{9A865844-6D86-4265-9BDA-1D63E795056F}"/>
              </a:ext>
            </a:extLst>
          </p:cNvPr>
          <p:cNvSpPr txBox="1"/>
          <p:nvPr/>
        </p:nvSpPr>
        <p:spPr>
          <a:xfrm>
            <a:off x="464856" y="1131208"/>
            <a:ext cx="2408037"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Il faut choisir un autre composant …</a:t>
            </a:r>
          </a:p>
        </p:txBody>
      </p:sp>
      <p:sp>
        <p:nvSpPr>
          <p:cNvPr id="31" name="ZoneTexte 30">
            <a:extLst>
              <a:ext uri="{FF2B5EF4-FFF2-40B4-BE49-F238E27FC236}">
                <a16:creationId xmlns="" xmlns:a16="http://schemas.microsoft.com/office/drawing/2014/main" id="{F53C18B2-DCB7-410A-B7B0-8FF4E514D7AD}"/>
              </a:ext>
            </a:extLst>
          </p:cNvPr>
          <p:cNvSpPr txBox="1"/>
          <p:nvPr/>
        </p:nvSpPr>
        <p:spPr>
          <a:xfrm>
            <a:off x="2533520" y="1655827"/>
            <a:ext cx="223662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Charger la famille</a:t>
            </a:r>
          </a:p>
        </p:txBody>
      </p:sp>
      <p:grpSp>
        <p:nvGrpSpPr>
          <p:cNvPr id="32" name="Groupe 31">
            <a:extLst>
              <a:ext uri="{FF2B5EF4-FFF2-40B4-BE49-F238E27FC236}">
                <a16:creationId xmlns="" xmlns:a16="http://schemas.microsoft.com/office/drawing/2014/main" id="{06420AEF-93DF-4C80-8CAC-E3613B1A243A}"/>
              </a:ext>
            </a:extLst>
          </p:cNvPr>
          <p:cNvGrpSpPr/>
          <p:nvPr/>
        </p:nvGrpSpPr>
        <p:grpSpPr>
          <a:xfrm>
            <a:off x="2360774" y="1461040"/>
            <a:ext cx="329591" cy="277860"/>
            <a:chOff x="4198688" y="2087836"/>
            <a:chExt cx="318782" cy="277860"/>
          </a:xfrm>
        </p:grpSpPr>
        <p:sp>
          <p:nvSpPr>
            <p:cNvPr id="33" name="Ellipse 32">
              <a:extLst>
                <a:ext uri="{FF2B5EF4-FFF2-40B4-BE49-F238E27FC236}">
                  <a16:creationId xmlns="" xmlns:a16="http://schemas.microsoft.com/office/drawing/2014/main" id="{7DF4A087-64C7-445C-80D0-D171CEA333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28E2C8E4-75A3-4275-9E65-236F82851ABC}"/>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44" name="Connecteur droit avec flèche 43">
            <a:extLst>
              <a:ext uri="{FF2B5EF4-FFF2-40B4-BE49-F238E27FC236}">
                <a16:creationId xmlns="" xmlns:a16="http://schemas.microsoft.com/office/drawing/2014/main" id="{A6CB1DB9-0D5F-4ECD-A5D9-D818AE5C4DD8}"/>
              </a:ext>
            </a:extLst>
          </p:cNvPr>
          <p:cNvCxnSpPr>
            <a:cxnSpLocks/>
            <a:stCxn id="31" idx="3"/>
          </p:cNvCxnSpPr>
          <p:nvPr/>
        </p:nvCxnSpPr>
        <p:spPr>
          <a:xfrm flipV="1">
            <a:off x="4770149" y="1536192"/>
            <a:ext cx="1429483" cy="25813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 xmlns:a16="http://schemas.microsoft.com/office/drawing/2014/main" id="{BC05224A-F9B2-4AEA-8F51-6F4801D406DB}"/>
              </a:ext>
            </a:extLst>
          </p:cNvPr>
          <p:cNvCxnSpPr>
            <a:cxnSpLocks/>
            <a:stCxn id="29" idx="2"/>
          </p:cNvCxnSpPr>
          <p:nvPr/>
        </p:nvCxnSpPr>
        <p:spPr>
          <a:xfrm>
            <a:off x="5836270" y="3018214"/>
            <a:ext cx="1789826" cy="285223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 xmlns:a16="http://schemas.microsoft.com/office/drawing/2014/main" id="{D6FD76CF-F169-4347-9F9E-B373E7B010B5}"/>
              </a:ext>
            </a:extLst>
          </p:cNvPr>
          <p:cNvSpPr txBox="1"/>
          <p:nvPr/>
        </p:nvSpPr>
        <p:spPr>
          <a:xfrm>
            <a:off x="3132044" y="2371883"/>
            <a:ext cx="5408451"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le chemin d’accès (demander au professeur de préciser le chemin d’accès)</a:t>
            </a:r>
          </a:p>
          <a:p>
            <a:pPr marL="171450" indent="-171450">
              <a:buFont typeface="Wingdings" panose="05000000000000000000" pitchFamily="2" charset="2"/>
              <a:buChar char="è"/>
            </a:pPr>
            <a:r>
              <a:rPr lang="fr-FR" sz="1200" dirty="0">
                <a:sym typeface="Wingdings" panose="05000000000000000000" pitchFamily="2" charset="2"/>
              </a:rPr>
              <a:t>Choisir le fichier du modèle générique « Joint </a:t>
            </a:r>
            <a:r>
              <a:rPr lang="fr-FR" sz="1200" dirty="0" err="1">
                <a:sym typeface="Wingdings" panose="05000000000000000000" pitchFamily="2" charset="2"/>
              </a:rPr>
              <a:t>waterstop</a:t>
            </a:r>
            <a:r>
              <a:rPr lang="fr-FR" sz="1200" dirty="0">
                <a:sym typeface="Wingdings" panose="05000000000000000000" pitchFamily="2" charset="2"/>
              </a:rPr>
              <a:t> selon une ligne plane »</a:t>
            </a:r>
          </a:p>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Ouvrir</a:t>
            </a:r>
          </a:p>
        </p:txBody>
      </p:sp>
      <p:grpSp>
        <p:nvGrpSpPr>
          <p:cNvPr id="30" name="Groupe 29">
            <a:extLst>
              <a:ext uri="{FF2B5EF4-FFF2-40B4-BE49-F238E27FC236}">
                <a16:creationId xmlns="" xmlns:a16="http://schemas.microsoft.com/office/drawing/2014/main" id="{2C983F79-3F00-49D7-9FCE-0BBABE8D2E5D}"/>
              </a:ext>
            </a:extLst>
          </p:cNvPr>
          <p:cNvGrpSpPr/>
          <p:nvPr/>
        </p:nvGrpSpPr>
        <p:grpSpPr>
          <a:xfrm>
            <a:off x="2959299" y="2177096"/>
            <a:ext cx="332161" cy="277860"/>
            <a:chOff x="4198688" y="2087836"/>
            <a:chExt cx="318782" cy="277860"/>
          </a:xfrm>
        </p:grpSpPr>
        <p:sp>
          <p:nvSpPr>
            <p:cNvPr id="35" name="Ellipse 34">
              <a:extLst>
                <a:ext uri="{FF2B5EF4-FFF2-40B4-BE49-F238E27FC236}">
                  <a16:creationId xmlns="" xmlns:a16="http://schemas.microsoft.com/office/drawing/2014/main" id="{6CBEC052-765B-40FE-B757-F87BD21E9CE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60C1C6E-6CF1-45B4-B415-0423389D5405}"/>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grpSp>
        <p:nvGrpSpPr>
          <p:cNvPr id="37" name="Groupe 36">
            <a:extLst>
              <a:ext uri="{FF2B5EF4-FFF2-40B4-BE49-F238E27FC236}">
                <a16:creationId xmlns="" xmlns:a16="http://schemas.microsoft.com/office/drawing/2014/main" id="{80D73AFA-8F43-44FE-B27A-9B8D5A9951CA}"/>
              </a:ext>
            </a:extLst>
          </p:cNvPr>
          <p:cNvGrpSpPr/>
          <p:nvPr/>
        </p:nvGrpSpPr>
        <p:grpSpPr>
          <a:xfrm>
            <a:off x="325888" y="955411"/>
            <a:ext cx="382884" cy="276999"/>
            <a:chOff x="4198688" y="2096957"/>
            <a:chExt cx="367789" cy="276999"/>
          </a:xfrm>
        </p:grpSpPr>
        <p:sp>
          <p:nvSpPr>
            <p:cNvPr id="38" name="Ellipse 37">
              <a:extLst>
                <a:ext uri="{FF2B5EF4-FFF2-40B4-BE49-F238E27FC236}">
                  <a16:creationId xmlns="" xmlns:a16="http://schemas.microsoft.com/office/drawing/2014/main" id="{9051DF21-31EB-4A2C-AFDD-55B9C637D6F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9" name="ZoneTexte 38">
              <a:extLst>
                <a:ext uri="{FF2B5EF4-FFF2-40B4-BE49-F238E27FC236}">
                  <a16:creationId xmlns="" xmlns:a16="http://schemas.microsoft.com/office/drawing/2014/main" id="{E7E18460-2AEE-4376-9B63-B14745439848}"/>
                </a:ext>
              </a:extLst>
            </p:cNvPr>
            <p:cNvSpPr txBox="1"/>
            <p:nvPr/>
          </p:nvSpPr>
          <p:spPr>
            <a:xfrm>
              <a:off x="4198688" y="2096957"/>
              <a:ext cx="367789" cy="276999"/>
            </a:xfrm>
            <a:prstGeom prst="rect">
              <a:avLst/>
            </a:prstGeom>
            <a:noFill/>
          </p:spPr>
          <p:txBody>
            <a:bodyPr wrap="square" rtlCol="0">
              <a:spAutoFit/>
            </a:bodyPr>
            <a:lstStyle/>
            <a:p>
              <a:r>
                <a:rPr lang="fr-FR" sz="1200" dirty="0"/>
                <a:t>4</a:t>
              </a:r>
            </a:p>
          </p:txBody>
        </p:sp>
      </p:grpSp>
      <p:cxnSp>
        <p:nvCxnSpPr>
          <p:cNvPr id="42" name="Connecteur droit avec flèche 41">
            <a:extLst>
              <a:ext uri="{FF2B5EF4-FFF2-40B4-BE49-F238E27FC236}">
                <a16:creationId xmlns="" xmlns:a16="http://schemas.microsoft.com/office/drawing/2014/main" id="{FD38753F-CFA1-4256-B8ED-65427D655754}"/>
              </a:ext>
            </a:extLst>
          </p:cNvPr>
          <p:cNvCxnSpPr>
            <a:cxnSpLocks/>
            <a:stCxn id="29" idx="2"/>
          </p:cNvCxnSpPr>
          <p:nvPr/>
        </p:nvCxnSpPr>
        <p:spPr>
          <a:xfrm>
            <a:off x="5836270" y="3018214"/>
            <a:ext cx="473090" cy="123374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a:extLst>
              <a:ext uri="{FF2B5EF4-FFF2-40B4-BE49-F238E27FC236}">
                <a16:creationId xmlns="" xmlns:a16="http://schemas.microsoft.com/office/drawing/2014/main" id="{83459B87-85E6-46A2-A5AE-B3912DFE5AAE}"/>
              </a:ext>
            </a:extLst>
          </p:cNvPr>
          <p:cNvCxnSpPr>
            <a:cxnSpLocks/>
          </p:cNvCxnSpPr>
          <p:nvPr/>
        </p:nvCxnSpPr>
        <p:spPr>
          <a:xfrm flipH="1">
            <a:off x="713232" y="1408176"/>
            <a:ext cx="420624" cy="950976"/>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eur droit avec flèche 44">
            <a:extLst>
              <a:ext uri="{FF2B5EF4-FFF2-40B4-BE49-F238E27FC236}">
                <a16:creationId xmlns="" xmlns:a16="http://schemas.microsoft.com/office/drawing/2014/main" id="{C4258849-447E-4835-985E-57AC23E73F84}"/>
              </a:ext>
            </a:extLst>
          </p:cNvPr>
          <p:cNvCxnSpPr>
            <a:cxnSpLocks/>
            <a:stCxn id="29" idx="2"/>
          </p:cNvCxnSpPr>
          <p:nvPr/>
        </p:nvCxnSpPr>
        <p:spPr>
          <a:xfrm>
            <a:off x="5836270" y="3018214"/>
            <a:ext cx="98186" cy="93199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0" name="ZoneTexte 79">
            <a:extLst>
              <a:ext uri="{FF2B5EF4-FFF2-40B4-BE49-F238E27FC236}">
                <a16:creationId xmlns="" xmlns:a16="http://schemas.microsoft.com/office/drawing/2014/main" id="{DE1DA09C-E519-42E8-B27A-638AEF247986}"/>
              </a:ext>
            </a:extLst>
          </p:cNvPr>
          <p:cNvSpPr txBox="1"/>
          <p:nvPr/>
        </p:nvSpPr>
        <p:spPr>
          <a:xfrm>
            <a:off x="279851" y="5977584"/>
            <a:ext cx="3807517"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Si la famille est déjà chargée, on peut choisir le composant directement dans la liste déroulante.</a:t>
            </a:r>
          </a:p>
        </p:txBody>
      </p:sp>
      <p:grpSp>
        <p:nvGrpSpPr>
          <p:cNvPr id="81" name="Groupe 80">
            <a:extLst>
              <a:ext uri="{FF2B5EF4-FFF2-40B4-BE49-F238E27FC236}">
                <a16:creationId xmlns="" xmlns:a16="http://schemas.microsoft.com/office/drawing/2014/main" id="{AA888A5E-00DF-4E0F-B360-95C980CA4F3A}"/>
              </a:ext>
            </a:extLst>
          </p:cNvPr>
          <p:cNvGrpSpPr/>
          <p:nvPr/>
        </p:nvGrpSpPr>
        <p:grpSpPr>
          <a:xfrm>
            <a:off x="140882" y="5801787"/>
            <a:ext cx="382884" cy="276999"/>
            <a:chOff x="4198688" y="2096957"/>
            <a:chExt cx="367789" cy="276999"/>
          </a:xfrm>
        </p:grpSpPr>
        <p:sp>
          <p:nvSpPr>
            <p:cNvPr id="82" name="Ellipse 81">
              <a:extLst>
                <a:ext uri="{FF2B5EF4-FFF2-40B4-BE49-F238E27FC236}">
                  <a16:creationId xmlns="" xmlns:a16="http://schemas.microsoft.com/office/drawing/2014/main" id="{DC3F83FC-0C38-43C0-B266-1F16BA13A64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3" name="ZoneTexte 82">
              <a:extLst>
                <a:ext uri="{FF2B5EF4-FFF2-40B4-BE49-F238E27FC236}">
                  <a16:creationId xmlns="" xmlns:a16="http://schemas.microsoft.com/office/drawing/2014/main" id="{9FFED357-A517-4475-98A7-B73DB7AA03B0}"/>
                </a:ext>
              </a:extLst>
            </p:cNvPr>
            <p:cNvSpPr txBox="1"/>
            <p:nvPr/>
          </p:nvSpPr>
          <p:spPr>
            <a:xfrm>
              <a:off x="4198688" y="2096957"/>
              <a:ext cx="367789" cy="276999"/>
            </a:xfrm>
            <a:prstGeom prst="rect">
              <a:avLst/>
            </a:prstGeom>
            <a:noFill/>
          </p:spPr>
          <p:txBody>
            <a:bodyPr wrap="square" rtlCol="0">
              <a:spAutoFit/>
            </a:bodyPr>
            <a:lstStyle/>
            <a:p>
              <a:r>
                <a:rPr lang="fr-FR" sz="1200" dirty="0"/>
                <a:t>7</a:t>
              </a:r>
            </a:p>
          </p:txBody>
        </p:sp>
      </p:grpSp>
      <p:cxnSp>
        <p:nvCxnSpPr>
          <p:cNvPr id="84" name="Connecteur droit avec flèche 83">
            <a:extLst>
              <a:ext uri="{FF2B5EF4-FFF2-40B4-BE49-F238E27FC236}">
                <a16:creationId xmlns="" xmlns:a16="http://schemas.microsoft.com/office/drawing/2014/main" id="{1CEE4A8D-FDF5-4FC9-BA2F-A475611F139C}"/>
              </a:ext>
            </a:extLst>
          </p:cNvPr>
          <p:cNvCxnSpPr>
            <a:cxnSpLocks/>
            <a:stCxn id="80" idx="0"/>
            <a:endCxn id="87" idx="4"/>
          </p:cNvCxnSpPr>
          <p:nvPr/>
        </p:nvCxnSpPr>
        <p:spPr>
          <a:xfrm flipH="1" flipV="1">
            <a:off x="1728216" y="2688337"/>
            <a:ext cx="455394" cy="3289247"/>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87" name="Ellipse 86">
            <a:extLst>
              <a:ext uri="{FF2B5EF4-FFF2-40B4-BE49-F238E27FC236}">
                <a16:creationId xmlns="" xmlns:a16="http://schemas.microsoft.com/office/drawing/2014/main" id="{E141C1CC-BF61-4F81-9738-B8063522DDC4}"/>
              </a:ext>
            </a:extLst>
          </p:cNvPr>
          <p:cNvSpPr/>
          <p:nvPr/>
        </p:nvSpPr>
        <p:spPr>
          <a:xfrm>
            <a:off x="1600200" y="2441448"/>
            <a:ext cx="256032" cy="246889"/>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ZoneTexte 39">
            <a:extLst>
              <a:ext uri="{FF2B5EF4-FFF2-40B4-BE49-F238E27FC236}">
                <a16:creationId xmlns="" xmlns:a16="http://schemas.microsoft.com/office/drawing/2014/main" id="{8151046A-7FDA-4CA7-BD54-99945BD5480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Commande placer un composant et choix de la famille</a:t>
            </a:r>
            <a:endParaRPr lang="fr-FR" sz="2200" b="1" dirty="0">
              <a:solidFill>
                <a:srgbClr val="002060"/>
              </a:solidFill>
              <a:effectLst>
                <a:outerShdw blurRad="38100" dist="38100" dir="2700000" algn="tl">
                  <a:srgbClr val="000000">
                    <a:alpha val="43137"/>
                  </a:srgbClr>
                </a:outerShdw>
              </a:effectLst>
            </a:endParaRPr>
          </a:p>
        </p:txBody>
      </p:sp>
      <p:sp>
        <p:nvSpPr>
          <p:cNvPr id="50" name="Espace réservé du pied de page 49">
            <a:extLst>
              <a:ext uri="{FF2B5EF4-FFF2-40B4-BE49-F238E27FC236}">
                <a16:creationId xmlns="" xmlns:a16="http://schemas.microsoft.com/office/drawing/2014/main" id="{4FA7AE99-29D9-48C9-94E4-D0123B549DF1}"/>
              </a:ext>
            </a:extLst>
          </p:cNvPr>
          <p:cNvSpPr>
            <a:spLocks noGrp="1"/>
          </p:cNvSpPr>
          <p:nvPr>
            <p:ph type="ftr" sz="quarter" idx="11"/>
          </p:nvPr>
        </p:nvSpPr>
        <p:spPr/>
        <p:txBody>
          <a:bodyPr/>
          <a:lstStyle/>
          <a:p>
            <a:r>
              <a:rPr lang="fr-FR"/>
              <a:t>Tuto Revit - Modéliser un ouvrage</a:t>
            </a:r>
          </a:p>
        </p:txBody>
      </p:sp>
      <p:sp>
        <p:nvSpPr>
          <p:cNvPr id="51" name="Espace réservé de la date 50">
            <a:extLst>
              <a:ext uri="{FF2B5EF4-FFF2-40B4-BE49-F238E27FC236}">
                <a16:creationId xmlns="" xmlns:a16="http://schemas.microsoft.com/office/drawing/2014/main" id="{FEFFCE45-D978-45D6-9A36-0CAFD36C432F}"/>
              </a:ext>
            </a:extLst>
          </p:cNvPr>
          <p:cNvSpPr>
            <a:spLocks noGrp="1"/>
          </p:cNvSpPr>
          <p:nvPr>
            <p:ph type="dt" sz="half" idx="10"/>
          </p:nvPr>
        </p:nvSpPr>
        <p:spPr/>
        <p:txBody>
          <a:bodyPr/>
          <a:lstStyle/>
          <a:p>
            <a:r>
              <a:rPr lang="fr-FR"/>
              <a:t>Lycée D. Diderot</a:t>
            </a:r>
          </a:p>
        </p:txBody>
      </p:sp>
      <p:sp>
        <p:nvSpPr>
          <p:cNvPr id="52" name="Espace réservé du numéro de diapositive 51">
            <a:extLst>
              <a:ext uri="{FF2B5EF4-FFF2-40B4-BE49-F238E27FC236}">
                <a16:creationId xmlns="" xmlns:a16="http://schemas.microsoft.com/office/drawing/2014/main" id="{1AC1C145-EDA1-468C-BC4F-484089548BDA}"/>
              </a:ext>
            </a:extLst>
          </p:cNvPr>
          <p:cNvSpPr>
            <a:spLocks noGrp="1"/>
          </p:cNvSpPr>
          <p:nvPr>
            <p:ph type="sldNum" sz="quarter" idx="12"/>
          </p:nvPr>
        </p:nvSpPr>
        <p:spPr/>
        <p:txBody>
          <a:bodyPr/>
          <a:lstStyle/>
          <a:p>
            <a:fld id="{F0E9C7B5-498F-459B-AE0E-97ACA3484B4E}" type="slidenum">
              <a:rPr lang="fr-FR" smtClean="0"/>
              <a:t>104</a:t>
            </a:fld>
            <a:endParaRPr lang="fr-FR"/>
          </a:p>
        </p:txBody>
      </p:sp>
    </p:spTree>
    <p:extLst>
      <p:ext uri="{BB962C8B-B14F-4D97-AF65-F5344CB8AC3E}">
        <p14:creationId xmlns:p14="http://schemas.microsoft.com/office/powerpoint/2010/main" val="27574422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2D08C8D9-AAE6-464F-8E33-B10602F3E7E3}"/>
              </a:ext>
            </a:extLst>
          </p:cNvPr>
          <p:cNvPicPr>
            <a:picLocks noChangeAspect="1"/>
          </p:cNvPicPr>
          <p:nvPr/>
        </p:nvPicPr>
        <p:blipFill>
          <a:blip r:embed="rId2"/>
          <a:stretch>
            <a:fillRect/>
          </a:stretch>
        </p:blipFill>
        <p:spPr>
          <a:xfrm>
            <a:off x="0" y="812797"/>
            <a:ext cx="9144000" cy="5671318"/>
          </a:xfrm>
          <a:prstGeom prst="rect">
            <a:avLst/>
          </a:prstGeom>
        </p:spPr>
      </p:pic>
      <p:sp>
        <p:nvSpPr>
          <p:cNvPr id="31" name="ZoneTexte 30">
            <a:extLst>
              <a:ext uri="{FF2B5EF4-FFF2-40B4-BE49-F238E27FC236}">
                <a16:creationId xmlns="" xmlns:a16="http://schemas.microsoft.com/office/drawing/2014/main" id="{F53C18B2-DCB7-410A-B7B0-8FF4E514D7AD}"/>
              </a:ext>
            </a:extLst>
          </p:cNvPr>
          <p:cNvSpPr txBox="1"/>
          <p:nvPr/>
        </p:nvSpPr>
        <p:spPr>
          <a:xfrm>
            <a:off x="4790325" y="2181230"/>
            <a:ext cx="292452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a:t>
            </a:r>
            <a:r>
              <a:rPr lang="fr-FR" sz="1200" b="1" dirty="0">
                <a:sym typeface="Wingdings" panose="05000000000000000000" pitchFamily="2" charset="2"/>
              </a:rPr>
              <a:t>Placer sur le plan de construction</a:t>
            </a:r>
          </a:p>
        </p:txBody>
      </p:sp>
      <p:grpSp>
        <p:nvGrpSpPr>
          <p:cNvPr id="32" name="Groupe 31">
            <a:extLst>
              <a:ext uri="{FF2B5EF4-FFF2-40B4-BE49-F238E27FC236}">
                <a16:creationId xmlns="" xmlns:a16="http://schemas.microsoft.com/office/drawing/2014/main" id="{06420AEF-93DF-4C80-8CAC-E3613B1A243A}"/>
              </a:ext>
            </a:extLst>
          </p:cNvPr>
          <p:cNvGrpSpPr/>
          <p:nvPr/>
        </p:nvGrpSpPr>
        <p:grpSpPr>
          <a:xfrm>
            <a:off x="4634357" y="2011610"/>
            <a:ext cx="329591" cy="277860"/>
            <a:chOff x="4198688" y="2087836"/>
            <a:chExt cx="318782" cy="277860"/>
          </a:xfrm>
        </p:grpSpPr>
        <p:sp>
          <p:nvSpPr>
            <p:cNvPr id="33" name="Ellipse 32">
              <a:extLst>
                <a:ext uri="{FF2B5EF4-FFF2-40B4-BE49-F238E27FC236}">
                  <a16:creationId xmlns="" xmlns:a16="http://schemas.microsoft.com/office/drawing/2014/main" id="{7DF4A087-64C7-445C-80D0-D171CEA333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28E2C8E4-75A3-4275-9E65-236F82851AB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44" name="Connecteur droit avec flèche 43">
            <a:extLst>
              <a:ext uri="{FF2B5EF4-FFF2-40B4-BE49-F238E27FC236}">
                <a16:creationId xmlns="" xmlns:a16="http://schemas.microsoft.com/office/drawing/2014/main" id="{A6CB1DB9-0D5F-4ECD-A5D9-D818AE5C4DD8}"/>
              </a:ext>
            </a:extLst>
          </p:cNvPr>
          <p:cNvCxnSpPr>
            <a:cxnSpLocks/>
          </p:cNvCxnSpPr>
          <p:nvPr/>
        </p:nvCxnSpPr>
        <p:spPr>
          <a:xfrm flipV="1">
            <a:off x="7388352" y="1545336"/>
            <a:ext cx="658368" cy="64922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 xmlns:a16="http://schemas.microsoft.com/office/drawing/2014/main" id="{BC05224A-F9B2-4AEA-8F51-6F4801D406DB}"/>
              </a:ext>
            </a:extLst>
          </p:cNvPr>
          <p:cNvCxnSpPr>
            <a:cxnSpLocks/>
            <a:endCxn id="53" idx="3"/>
          </p:cNvCxnSpPr>
          <p:nvPr/>
        </p:nvCxnSpPr>
        <p:spPr>
          <a:xfrm flipV="1">
            <a:off x="7790688" y="2955789"/>
            <a:ext cx="456757" cy="89383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 xmlns:a16="http://schemas.microsoft.com/office/drawing/2014/main" id="{D6FD76CF-F169-4347-9F9E-B373E7B010B5}"/>
              </a:ext>
            </a:extLst>
          </p:cNvPr>
          <p:cNvSpPr txBox="1"/>
          <p:nvPr/>
        </p:nvSpPr>
        <p:spPr>
          <a:xfrm>
            <a:off x="5384238" y="3845745"/>
            <a:ext cx="275534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Orienter la vue 3D de façon parallèle au plan de placement</a:t>
            </a:r>
          </a:p>
        </p:txBody>
      </p:sp>
      <p:grpSp>
        <p:nvGrpSpPr>
          <p:cNvPr id="30" name="Groupe 29">
            <a:extLst>
              <a:ext uri="{FF2B5EF4-FFF2-40B4-BE49-F238E27FC236}">
                <a16:creationId xmlns="" xmlns:a16="http://schemas.microsoft.com/office/drawing/2014/main" id="{2C983F79-3F00-49D7-9FCE-0BBABE8D2E5D}"/>
              </a:ext>
            </a:extLst>
          </p:cNvPr>
          <p:cNvGrpSpPr/>
          <p:nvPr/>
        </p:nvGrpSpPr>
        <p:grpSpPr>
          <a:xfrm>
            <a:off x="5211484" y="3659347"/>
            <a:ext cx="266604" cy="276999"/>
            <a:chOff x="4198688" y="2096225"/>
            <a:chExt cx="255866" cy="276999"/>
          </a:xfrm>
        </p:grpSpPr>
        <p:sp>
          <p:nvSpPr>
            <p:cNvPr id="35" name="Ellipse 34">
              <a:extLst>
                <a:ext uri="{FF2B5EF4-FFF2-40B4-BE49-F238E27FC236}">
                  <a16:creationId xmlns="" xmlns:a16="http://schemas.microsoft.com/office/drawing/2014/main" id="{6CBEC052-765B-40FE-B757-F87BD21E9CE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60C1C6E-6CF1-45B4-B415-0423389D5405}"/>
                </a:ext>
              </a:extLst>
            </p:cNvPr>
            <p:cNvSpPr txBox="1"/>
            <p:nvPr/>
          </p:nvSpPr>
          <p:spPr>
            <a:xfrm>
              <a:off x="4198688" y="2096225"/>
              <a:ext cx="233805" cy="276999"/>
            </a:xfrm>
            <a:prstGeom prst="rect">
              <a:avLst/>
            </a:prstGeom>
            <a:noFill/>
          </p:spPr>
          <p:txBody>
            <a:bodyPr wrap="square" rtlCol="0">
              <a:spAutoFit/>
            </a:bodyPr>
            <a:lstStyle/>
            <a:p>
              <a:r>
                <a:rPr lang="fr-FR" sz="1200" dirty="0"/>
                <a:t>6</a:t>
              </a:r>
            </a:p>
          </p:txBody>
        </p:sp>
      </p:grpSp>
      <p:cxnSp>
        <p:nvCxnSpPr>
          <p:cNvPr id="41" name="Connecteur droit avec flèche 40">
            <a:extLst>
              <a:ext uri="{FF2B5EF4-FFF2-40B4-BE49-F238E27FC236}">
                <a16:creationId xmlns="" xmlns:a16="http://schemas.microsoft.com/office/drawing/2014/main" id="{F61F6433-5403-47D6-A2F8-56E7770FD979}"/>
              </a:ext>
            </a:extLst>
          </p:cNvPr>
          <p:cNvCxnSpPr>
            <a:cxnSpLocks/>
            <a:stCxn id="43" idx="1"/>
          </p:cNvCxnSpPr>
          <p:nvPr/>
        </p:nvCxnSpPr>
        <p:spPr>
          <a:xfrm flipH="1">
            <a:off x="3758184" y="3390107"/>
            <a:ext cx="1218015" cy="195913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a:extLst>
              <a:ext uri="{FF2B5EF4-FFF2-40B4-BE49-F238E27FC236}">
                <a16:creationId xmlns="" xmlns:a16="http://schemas.microsoft.com/office/drawing/2014/main" id="{1E8C0FAD-19EC-4ECA-83E4-80F3992498BD}"/>
              </a:ext>
            </a:extLst>
          </p:cNvPr>
          <p:cNvSpPr txBox="1"/>
          <p:nvPr/>
        </p:nvSpPr>
        <p:spPr>
          <a:xfrm>
            <a:off x="4976199" y="3159274"/>
            <a:ext cx="2151340"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Pour « voir en transparence » :</a:t>
            </a:r>
          </a:p>
          <a:p>
            <a:pPr marL="171450" indent="-171450">
              <a:buFont typeface="Wingdings" panose="05000000000000000000" pitchFamily="2" charset="2"/>
              <a:buChar char="è"/>
            </a:pPr>
            <a:r>
              <a:rPr lang="fr-FR" sz="1200" dirty="0">
                <a:sym typeface="Wingdings" panose="05000000000000000000" pitchFamily="2" charset="2"/>
              </a:rPr>
              <a:t>Choisir </a:t>
            </a:r>
            <a:r>
              <a:rPr lang="fr-FR" sz="1200" b="1" dirty="0">
                <a:sym typeface="Wingdings" panose="05000000000000000000" pitchFamily="2" charset="2"/>
              </a:rPr>
              <a:t>Image filaire</a:t>
            </a:r>
          </a:p>
        </p:txBody>
      </p:sp>
      <p:grpSp>
        <p:nvGrpSpPr>
          <p:cNvPr id="46" name="Groupe 45">
            <a:extLst>
              <a:ext uri="{FF2B5EF4-FFF2-40B4-BE49-F238E27FC236}">
                <a16:creationId xmlns="" xmlns:a16="http://schemas.microsoft.com/office/drawing/2014/main" id="{10947518-E1D1-4CE0-AFA4-8637A6766A35}"/>
              </a:ext>
            </a:extLst>
          </p:cNvPr>
          <p:cNvGrpSpPr/>
          <p:nvPr/>
        </p:nvGrpSpPr>
        <p:grpSpPr>
          <a:xfrm>
            <a:off x="4828619" y="2981265"/>
            <a:ext cx="329591" cy="277860"/>
            <a:chOff x="4198688" y="2087836"/>
            <a:chExt cx="318782" cy="277860"/>
          </a:xfrm>
        </p:grpSpPr>
        <p:sp>
          <p:nvSpPr>
            <p:cNvPr id="48" name="Ellipse 47">
              <a:extLst>
                <a:ext uri="{FF2B5EF4-FFF2-40B4-BE49-F238E27FC236}">
                  <a16:creationId xmlns="" xmlns:a16="http://schemas.microsoft.com/office/drawing/2014/main" id="{2F1237F7-7492-460E-BFAD-B32C23D9DD5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B3949F2E-0B8D-4512-9416-837D97EC27D7}"/>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50" name="Connecteur droit avec flèche 49">
            <a:extLst>
              <a:ext uri="{FF2B5EF4-FFF2-40B4-BE49-F238E27FC236}">
                <a16:creationId xmlns="" xmlns:a16="http://schemas.microsoft.com/office/drawing/2014/main" id="{E8CAD42B-1EDD-4A4B-B7CD-E5665B554DE0}"/>
              </a:ext>
            </a:extLst>
          </p:cNvPr>
          <p:cNvCxnSpPr>
            <a:cxnSpLocks/>
            <a:stCxn id="43" idx="1"/>
            <a:endCxn id="54" idx="7"/>
          </p:cNvCxnSpPr>
          <p:nvPr/>
        </p:nvCxnSpPr>
        <p:spPr>
          <a:xfrm flipH="1">
            <a:off x="2976008" y="3390107"/>
            <a:ext cx="2000191" cy="275427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eur droit avec flèche 36">
            <a:extLst>
              <a:ext uri="{FF2B5EF4-FFF2-40B4-BE49-F238E27FC236}">
                <a16:creationId xmlns="" xmlns:a16="http://schemas.microsoft.com/office/drawing/2014/main" id="{54B2FA6B-03F0-4341-885B-47142C5A44FC}"/>
              </a:ext>
            </a:extLst>
          </p:cNvPr>
          <p:cNvCxnSpPr>
            <a:cxnSpLocks/>
            <a:stCxn id="25" idx="1"/>
          </p:cNvCxnSpPr>
          <p:nvPr/>
        </p:nvCxnSpPr>
        <p:spPr>
          <a:xfrm flipH="1">
            <a:off x="3488524" y="2787991"/>
            <a:ext cx="996038" cy="79697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50959CF1-F60D-40F0-B3E4-8B45DB8841BF}"/>
              </a:ext>
            </a:extLst>
          </p:cNvPr>
          <p:cNvSpPr txBox="1"/>
          <p:nvPr/>
        </p:nvSpPr>
        <p:spPr>
          <a:xfrm>
            <a:off x="4484562" y="2649491"/>
            <a:ext cx="359839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le Plan de placement « Quadrillage Joint M »</a:t>
            </a:r>
          </a:p>
        </p:txBody>
      </p:sp>
      <p:grpSp>
        <p:nvGrpSpPr>
          <p:cNvPr id="26" name="Groupe 25">
            <a:extLst>
              <a:ext uri="{FF2B5EF4-FFF2-40B4-BE49-F238E27FC236}">
                <a16:creationId xmlns="" xmlns:a16="http://schemas.microsoft.com/office/drawing/2014/main" id="{8B89F7C1-A0CE-41F3-9174-0C11839EF497}"/>
              </a:ext>
            </a:extLst>
          </p:cNvPr>
          <p:cNvGrpSpPr/>
          <p:nvPr/>
        </p:nvGrpSpPr>
        <p:grpSpPr>
          <a:xfrm>
            <a:off x="4328595" y="2479871"/>
            <a:ext cx="329591" cy="277860"/>
            <a:chOff x="4198688" y="2087836"/>
            <a:chExt cx="318782" cy="277860"/>
          </a:xfrm>
        </p:grpSpPr>
        <p:sp>
          <p:nvSpPr>
            <p:cNvPr id="27" name="Ellipse 26">
              <a:extLst>
                <a:ext uri="{FF2B5EF4-FFF2-40B4-BE49-F238E27FC236}">
                  <a16:creationId xmlns="" xmlns:a16="http://schemas.microsoft.com/office/drawing/2014/main" id="{DDAF25BC-B6E4-4B5F-96BA-AC9F0C46521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B6ADE0DA-4640-478C-8F34-5D62028E2053}"/>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15" name="Ellipse 14">
            <a:extLst>
              <a:ext uri="{FF2B5EF4-FFF2-40B4-BE49-F238E27FC236}">
                <a16:creationId xmlns="" xmlns:a16="http://schemas.microsoft.com/office/drawing/2014/main" id="{C61D616C-0952-40A7-86D4-A1CE5B876CDB}"/>
              </a:ext>
            </a:extLst>
          </p:cNvPr>
          <p:cNvSpPr/>
          <p:nvPr/>
        </p:nvSpPr>
        <p:spPr>
          <a:xfrm>
            <a:off x="3901457" y="1888948"/>
            <a:ext cx="295639" cy="223315"/>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Ellipse 53">
            <a:extLst>
              <a:ext uri="{FF2B5EF4-FFF2-40B4-BE49-F238E27FC236}">
                <a16:creationId xmlns="" xmlns:a16="http://schemas.microsoft.com/office/drawing/2014/main" id="{F0F74EB2-DDD4-4ECD-B17C-8DC179F14C92}"/>
              </a:ext>
            </a:extLst>
          </p:cNvPr>
          <p:cNvSpPr/>
          <p:nvPr/>
        </p:nvSpPr>
        <p:spPr>
          <a:xfrm>
            <a:off x="2734056" y="6106662"/>
            <a:ext cx="283464" cy="257561"/>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extLst>
              <a:ext uri="{FF2B5EF4-FFF2-40B4-BE49-F238E27FC236}">
                <a16:creationId xmlns="" xmlns:a16="http://schemas.microsoft.com/office/drawing/2014/main" id="{2E766E60-2990-4451-8850-F6421A5C4805}"/>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3.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Plan de placement </a:t>
            </a:r>
            <a:endParaRPr lang="fr-FR" sz="2200" b="1" dirty="0">
              <a:solidFill>
                <a:srgbClr val="002060"/>
              </a:solidFill>
              <a:effectLst>
                <a:outerShdw blurRad="38100" dist="38100" dir="2700000" algn="tl">
                  <a:srgbClr val="000000">
                    <a:alpha val="43137"/>
                  </a:srgbClr>
                </a:outerShdw>
              </a:effectLst>
            </a:endParaRPr>
          </a:p>
        </p:txBody>
      </p:sp>
      <p:sp>
        <p:nvSpPr>
          <p:cNvPr id="40" name="ZoneTexte 39">
            <a:extLst>
              <a:ext uri="{FF2B5EF4-FFF2-40B4-BE49-F238E27FC236}">
                <a16:creationId xmlns="" xmlns:a16="http://schemas.microsoft.com/office/drawing/2014/main" id="{E75D25ED-A60E-4094-A65F-514938DE0522}"/>
              </a:ext>
            </a:extLst>
          </p:cNvPr>
          <p:cNvSpPr txBox="1"/>
          <p:nvPr/>
        </p:nvSpPr>
        <p:spPr>
          <a:xfrm>
            <a:off x="245400" y="948328"/>
            <a:ext cx="3229320"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Le composant joint water stop a bien été chargé.</a:t>
            </a:r>
          </a:p>
        </p:txBody>
      </p:sp>
      <p:grpSp>
        <p:nvGrpSpPr>
          <p:cNvPr id="42" name="Groupe 41">
            <a:extLst>
              <a:ext uri="{FF2B5EF4-FFF2-40B4-BE49-F238E27FC236}">
                <a16:creationId xmlns="" xmlns:a16="http://schemas.microsoft.com/office/drawing/2014/main" id="{4DBE0C6B-FF95-46A6-ADE4-BF31747F59E7}"/>
              </a:ext>
            </a:extLst>
          </p:cNvPr>
          <p:cNvGrpSpPr/>
          <p:nvPr/>
        </p:nvGrpSpPr>
        <p:grpSpPr>
          <a:xfrm>
            <a:off x="106432" y="772531"/>
            <a:ext cx="382884" cy="276999"/>
            <a:chOff x="4198688" y="2096957"/>
            <a:chExt cx="367789" cy="276999"/>
          </a:xfrm>
        </p:grpSpPr>
        <p:sp>
          <p:nvSpPr>
            <p:cNvPr id="45" name="Ellipse 44">
              <a:extLst>
                <a:ext uri="{FF2B5EF4-FFF2-40B4-BE49-F238E27FC236}">
                  <a16:creationId xmlns="" xmlns:a16="http://schemas.microsoft.com/office/drawing/2014/main" id="{9D2DCC08-4EC5-4B33-9054-2FC293B513F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1" name="ZoneTexte 50">
              <a:extLst>
                <a:ext uri="{FF2B5EF4-FFF2-40B4-BE49-F238E27FC236}">
                  <a16:creationId xmlns="" xmlns:a16="http://schemas.microsoft.com/office/drawing/2014/main" id="{3C91153B-61FA-46BF-9447-FBF6F73B09A2}"/>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sp>
        <p:nvSpPr>
          <p:cNvPr id="53" name="Ellipse 52">
            <a:extLst>
              <a:ext uri="{FF2B5EF4-FFF2-40B4-BE49-F238E27FC236}">
                <a16:creationId xmlns="" xmlns:a16="http://schemas.microsoft.com/office/drawing/2014/main" id="{73FE08DE-D2C6-4B7D-9668-6C31EAD82350}"/>
              </a:ext>
            </a:extLst>
          </p:cNvPr>
          <p:cNvSpPr/>
          <p:nvPr/>
        </p:nvSpPr>
        <p:spPr>
          <a:xfrm>
            <a:off x="8159513" y="2489404"/>
            <a:ext cx="600439" cy="546404"/>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Forme libre : forme 59">
            <a:extLst>
              <a:ext uri="{FF2B5EF4-FFF2-40B4-BE49-F238E27FC236}">
                <a16:creationId xmlns="" xmlns:a16="http://schemas.microsoft.com/office/drawing/2014/main" id="{50E4E708-9EE5-41EC-BB22-32A0724F50E0}"/>
              </a:ext>
            </a:extLst>
          </p:cNvPr>
          <p:cNvSpPr/>
          <p:nvPr/>
        </p:nvSpPr>
        <p:spPr>
          <a:xfrm>
            <a:off x="4036312" y="2112264"/>
            <a:ext cx="440797" cy="665442"/>
          </a:xfrm>
          <a:custGeom>
            <a:avLst/>
            <a:gdLst>
              <a:gd name="connsiteX0" fmla="*/ 535688 w 535688"/>
              <a:gd name="connsiteY0" fmla="*/ 676656 h 676656"/>
              <a:gd name="connsiteX1" fmla="*/ 51056 w 535688"/>
              <a:gd name="connsiteY1" fmla="*/ 493776 h 676656"/>
              <a:gd name="connsiteX2" fmla="*/ 14480 w 535688"/>
              <a:gd name="connsiteY2" fmla="*/ 0 h 676656"/>
              <a:gd name="connsiteX3" fmla="*/ 14480 w 535688"/>
              <a:gd name="connsiteY3" fmla="*/ 0 h 676656"/>
            </a:gdLst>
            <a:ahLst/>
            <a:cxnLst>
              <a:cxn ang="0">
                <a:pos x="connsiteX0" y="connsiteY0"/>
              </a:cxn>
              <a:cxn ang="0">
                <a:pos x="connsiteX1" y="connsiteY1"/>
              </a:cxn>
              <a:cxn ang="0">
                <a:pos x="connsiteX2" y="connsiteY2"/>
              </a:cxn>
              <a:cxn ang="0">
                <a:pos x="connsiteX3" y="connsiteY3"/>
              </a:cxn>
            </a:cxnLst>
            <a:rect l="l" t="t" r="r" b="b"/>
            <a:pathLst>
              <a:path w="535688" h="676656">
                <a:moveTo>
                  <a:pt x="535688" y="676656"/>
                </a:moveTo>
                <a:cubicBezTo>
                  <a:pt x="336806" y="641604"/>
                  <a:pt x="137924" y="606552"/>
                  <a:pt x="51056" y="493776"/>
                </a:cubicBezTo>
                <a:cubicBezTo>
                  <a:pt x="-35812" y="381000"/>
                  <a:pt x="14480" y="0"/>
                  <a:pt x="14480" y="0"/>
                </a:cubicBezTo>
                <a:lnTo>
                  <a:pt x="14480" y="0"/>
                </a:ln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65" name="ZoneTexte 64">
            <a:extLst>
              <a:ext uri="{FF2B5EF4-FFF2-40B4-BE49-F238E27FC236}">
                <a16:creationId xmlns="" xmlns:a16="http://schemas.microsoft.com/office/drawing/2014/main" id="{BC7ABE2B-23FF-4980-8DFB-05C608D1339D}"/>
              </a:ext>
            </a:extLst>
          </p:cNvPr>
          <p:cNvSpPr txBox="1"/>
          <p:nvPr/>
        </p:nvSpPr>
        <p:spPr>
          <a:xfrm>
            <a:off x="1449360" y="1475632"/>
            <a:ext cx="5359872"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Il est indispensable de choisir le plan de référence pour le placement du composant.</a:t>
            </a:r>
          </a:p>
        </p:txBody>
      </p:sp>
      <p:grpSp>
        <p:nvGrpSpPr>
          <p:cNvPr id="66" name="Groupe 65">
            <a:extLst>
              <a:ext uri="{FF2B5EF4-FFF2-40B4-BE49-F238E27FC236}">
                <a16:creationId xmlns="" xmlns:a16="http://schemas.microsoft.com/office/drawing/2014/main" id="{C53C7DE9-F249-4E81-808B-A17E8974811B}"/>
              </a:ext>
            </a:extLst>
          </p:cNvPr>
          <p:cNvGrpSpPr/>
          <p:nvPr/>
        </p:nvGrpSpPr>
        <p:grpSpPr>
          <a:xfrm>
            <a:off x="1310392" y="1299835"/>
            <a:ext cx="382884" cy="276999"/>
            <a:chOff x="4198688" y="2096957"/>
            <a:chExt cx="367789" cy="276999"/>
          </a:xfrm>
        </p:grpSpPr>
        <p:sp>
          <p:nvSpPr>
            <p:cNvPr id="67" name="Ellipse 66">
              <a:extLst>
                <a:ext uri="{FF2B5EF4-FFF2-40B4-BE49-F238E27FC236}">
                  <a16:creationId xmlns="" xmlns:a16="http://schemas.microsoft.com/office/drawing/2014/main" id="{2B7D5360-5DF3-48B8-983A-DFC7FD90948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693F084F-2193-4C73-9168-8BA4ECDEF8D1}"/>
                </a:ext>
              </a:extLst>
            </p:cNvPr>
            <p:cNvSpPr txBox="1"/>
            <p:nvPr/>
          </p:nvSpPr>
          <p:spPr>
            <a:xfrm>
              <a:off x="4198688" y="2096957"/>
              <a:ext cx="367789" cy="276999"/>
            </a:xfrm>
            <a:prstGeom prst="rect">
              <a:avLst/>
            </a:prstGeom>
            <a:noFill/>
          </p:spPr>
          <p:txBody>
            <a:bodyPr wrap="square" rtlCol="0">
              <a:spAutoFit/>
            </a:bodyPr>
            <a:lstStyle/>
            <a:p>
              <a:r>
                <a:rPr lang="fr-FR" sz="1200" dirty="0"/>
                <a:t>2</a:t>
              </a:r>
            </a:p>
          </p:txBody>
        </p:sp>
      </p:grpSp>
      <p:cxnSp>
        <p:nvCxnSpPr>
          <p:cNvPr id="69" name="Connecteur droit avec flèche 68">
            <a:extLst>
              <a:ext uri="{FF2B5EF4-FFF2-40B4-BE49-F238E27FC236}">
                <a16:creationId xmlns="" xmlns:a16="http://schemas.microsoft.com/office/drawing/2014/main" id="{5DC590D1-A17D-4363-847A-D67A74B9D4A6}"/>
              </a:ext>
            </a:extLst>
          </p:cNvPr>
          <p:cNvCxnSpPr>
            <a:cxnSpLocks/>
          </p:cNvCxnSpPr>
          <p:nvPr/>
        </p:nvCxnSpPr>
        <p:spPr>
          <a:xfrm>
            <a:off x="521208" y="1234440"/>
            <a:ext cx="164592" cy="1014984"/>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Ellipse 71">
            <a:extLst>
              <a:ext uri="{FF2B5EF4-FFF2-40B4-BE49-F238E27FC236}">
                <a16:creationId xmlns="" xmlns:a16="http://schemas.microsoft.com/office/drawing/2014/main" id="{0EAD0FC5-29DC-451A-BC1B-7D1B3E43D323}"/>
              </a:ext>
            </a:extLst>
          </p:cNvPr>
          <p:cNvSpPr/>
          <p:nvPr/>
        </p:nvSpPr>
        <p:spPr>
          <a:xfrm>
            <a:off x="0" y="2224228"/>
            <a:ext cx="2029968" cy="546404"/>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4" name="Espace réservé du pied de page 73">
            <a:extLst>
              <a:ext uri="{FF2B5EF4-FFF2-40B4-BE49-F238E27FC236}">
                <a16:creationId xmlns="" xmlns:a16="http://schemas.microsoft.com/office/drawing/2014/main" id="{D82C3D71-EE51-4347-92BA-BD6C355F3E6F}"/>
              </a:ext>
            </a:extLst>
          </p:cNvPr>
          <p:cNvSpPr>
            <a:spLocks noGrp="1"/>
          </p:cNvSpPr>
          <p:nvPr>
            <p:ph type="ftr" sz="quarter" idx="11"/>
          </p:nvPr>
        </p:nvSpPr>
        <p:spPr/>
        <p:txBody>
          <a:bodyPr/>
          <a:lstStyle/>
          <a:p>
            <a:r>
              <a:rPr lang="fr-FR"/>
              <a:t>Tuto Revit - Modéliser un ouvrage</a:t>
            </a:r>
          </a:p>
        </p:txBody>
      </p:sp>
      <p:sp>
        <p:nvSpPr>
          <p:cNvPr id="75" name="Espace réservé de la date 74">
            <a:extLst>
              <a:ext uri="{FF2B5EF4-FFF2-40B4-BE49-F238E27FC236}">
                <a16:creationId xmlns="" xmlns:a16="http://schemas.microsoft.com/office/drawing/2014/main" id="{3CDA3D2B-F854-43A8-A3B7-AFDA16CC1348}"/>
              </a:ext>
            </a:extLst>
          </p:cNvPr>
          <p:cNvSpPr>
            <a:spLocks noGrp="1"/>
          </p:cNvSpPr>
          <p:nvPr>
            <p:ph type="dt" sz="half" idx="10"/>
          </p:nvPr>
        </p:nvSpPr>
        <p:spPr/>
        <p:txBody>
          <a:bodyPr/>
          <a:lstStyle/>
          <a:p>
            <a:r>
              <a:rPr lang="fr-FR"/>
              <a:t>Lycée D. Diderot</a:t>
            </a:r>
          </a:p>
        </p:txBody>
      </p:sp>
      <p:sp>
        <p:nvSpPr>
          <p:cNvPr id="76" name="Espace réservé du numéro de diapositive 75">
            <a:extLst>
              <a:ext uri="{FF2B5EF4-FFF2-40B4-BE49-F238E27FC236}">
                <a16:creationId xmlns="" xmlns:a16="http://schemas.microsoft.com/office/drawing/2014/main" id="{6F700420-6184-4A26-8425-BE679AFBF963}"/>
              </a:ext>
            </a:extLst>
          </p:cNvPr>
          <p:cNvSpPr>
            <a:spLocks noGrp="1"/>
          </p:cNvSpPr>
          <p:nvPr>
            <p:ph type="sldNum" sz="quarter" idx="12"/>
          </p:nvPr>
        </p:nvSpPr>
        <p:spPr/>
        <p:txBody>
          <a:bodyPr/>
          <a:lstStyle/>
          <a:p>
            <a:fld id="{F0E9C7B5-498F-459B-AE0E-97ACA3484B4E}" type="slidenum">
              <a:rPr lang="fr-FR" smtClean="0"/>
              <a:t>105</a:t>
            </a:fld>
            <a:endParaRPr lang="fr-FR"/>
          </a:p>
        </p:txBody>
      </p:sp>
    </p:spTree>
    <p:extLst>
      <p:ext uri="{BB962C8B-B14F-4D97-AF65-F5344CB8AC3E}">
        <p14:creationId xmlns:p14="http://schemas.microsoft.com/office/powerpoint/2010/main" val="288775621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2816F05C-1BD4-4DDC-84CD-FA8C209E2799}"/>
              </a:ext>
            </a:extLst>
          </p:cNvPr>
          <p:cNvPicPr>
            <a:picLocks noChangeAspect="1"/>
          </p:cNvPicPr>
          <p:nvPr/>
        </p:nvPicPr>
        <p:blipFill>
          <a:blip r:embed="rId3"/>
          <a:stretch>
            <a:fillRect/>
          </a:stretch>
        </p:blipFill>
        <p:spPr>
          <a:xfrm>
            <a:off x="0" y="840737"/>
            <a:ext cx="9144000" cy="5670302"/>
          </a:xfrm>
          <a:prstGeom prst="rect">
            <a:avLst/>
          </a:prstGeom>
        </p:spPr>
      </p:pic>
      <p:sp>
        <p:nvSpPr>
          <p:cNvPr id="31" name="ZoneTexte 30">
            <a:extLst>
              <a:ext uri="{FF2B5EF4-FFF2-40B4-BE49-F238E27FC236}">
                <a16:creationId xmlns="" xmlns:a16="http://schemas.microsoft.com/office/drawing/2014/main" id="{F53C18B2-DCB7-410A-B7B0-8FF4E514D7AD}"/>
              </a:ext>
            </a:extLst>
          </p:cNvPr>
          <p:cNvSpPr txBox="1"/>
          <p:nvPr/>
        </p:nvSpPr>
        <p:spPr>
          <a:xfrm>
            <a:off x="566331" y="1801338"/>
            <a:ext cx="3013696"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Saisir la valeur de décalage correspondant à la moitié de l’épaisseur de la traverse, des piédroits et du radier</a:t>
            </a:r>
            <a:endParaRPr lang="fr-FR" sz="1200" b="1" dirty="0">
              <a:sym typeface="Wingdings" panose="05000000000000000000" pitchFamily="2" charset="2"/>
            </a:endParaRPr>
          </a:p>
          <a:p>
            <a:pPr marL="171450" indent="-171450">
              <a:buFont typeface="Wingdings" panose="05000000000000000000" pitchFamily="2" charset="2"/>
              <a:buChar char="è"/>
            </a:pPr>
            <a:r>
              <a:rPr lang="fr-FR" sz="1200" dirty="0">
                <a:sym typeface="Wingdings" panose="05000000000000000000" pitchFamily="2" charset="2"/>
              </a:rPr>
              <a:t>Cocher « Chainer »</a:t>
            </a:r>
          </a:p>
        </p:txBody>
      </p:sp>
      <p:grpSp>
        <p:nvGrpSpPr>
          <p:cNvPr id="32" name="Groupe 31">
            <a:extLst>
              <a:ext uri="{FF2B5EF4-FFF2-40B4-BE49-F238E27FC236}">
                <a16:creationId xmlns="" xmlns:a16="http://schemas.microsoft.com/office/drawing/2014/main" id="{06420AEF-93DF-4C80-8CAC-E3613B1A243A}"/>
              </a:ext>
            </a:extLst>
          </p:cNvPr>
          <p:cNvGrpSpPr/>
          <p:nvPr/>
        </p:nvGrpSpPr>
        <p:grpSpPr>
          <a:xfrm>
            <a:off x="410363" y="1631718"/>
            <a:ext cx="329591" cy="277860"/>
            <a:chOff x="4198688" y="2087836"/>
            <a:chExt cx="318782" cy="277860"/>
          </a:xfrm>
        </p:grpSpPr>
        <p:sp>
          <p:nvSpPr>
            <p:cNvPr id="33" name="Ellipse 32">
              <a:extLst>
                <a:ext uri="{FF2B5EF4-FFF2-40B4-BE49-F238E27FC236}">
                  <a16:creationId xmlns="" xmlns:a16="http://schemas.microsoft.com/office/drawing/2014/main" id="{7DF4A087-64C7-445C-80D0-D171CEA333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28E2C8E4-75A3-4275-9E65-236F82851ABC}"/>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29" name="ZoneTexte 28">
            <a:extLst>
              <a:ext uri="{FF2B5EF4-FFF2-40B4-BE49-F238E27FC236}">
                <a16:creationId xmlns="" xmlns:a16="http://schemas.microsoft.com/office/drawing/2014/main" id="{D6FD76CF-F169-4347-9F9E-B373E7B010B5}"/>
              </a:ext>
            </a:extLst>
          </p:cNvPr>
          <p:cNvSpPr txBox="1"/>
          <p:nvPr/>
        </p:nvSpPr>
        <p:spPr>
          <a:xfrm>
            <a:off x="2565990" y="2883002"/>
            <a:ext cx="184933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l’outil de dessin</a:t>
            </a:r>
          </a:p>
        </p:txBody>
      </p:sp>
      <p:grpSp>
        <p:nvGrpSpPr>
          <p:cNvPr id="30" name="Groupe 29">
            <a:extLst>
              <a:ext uri="{FF2B5EF4-FFF2-40B4-BE49-F238E27FC236}">
                <a16:creationId xmlns="" xmlns:a16="http://schemas.microsoft.com/office/drawing/2014/main" id="{2C983F79-3F00-49D7-9FCE-0BBABE8D2E5D}"/>
              </a:ext>
            </a:extLst>
          </p:cNvPr>
          <p:cNvGrpSpPr/>
          <p:nvPr/>
        </p:nvGrpSpPr>
        <p:grpSpPr>
          <a:xfrm>
            <a:off x="2393236" y="2696604"/>
            <a:ext cx="266604" cy="276999"/>
            <a:chOff x="4198688" y="2096225"/>
            <a:chExt cx="255866" cy="276999"/>
          </a:xfrm>
        </p:grpSpPr>
        <p:sp>
          <p:nvSpPr>
            <p:cNvPr id="35" name="Ellipse 34">
              <a:extLst>
                <a:ext uri="{FF2B5EF4-FFF2-40B4-BE49-F238E27FC236}">
                  <a16:creationId xmlns="" xmlns:a16="http://schemas.microsoft.com/office/drawing/2014/main" id="{6CBEC052-765B-40FE-B757-F87BD21E9CE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60C1C6E-6CF1-45B4-B415-0423389D5405}"/>
                </a:ext>
              </a:extLst>
            </p:cNvPr>
            <p:cNvSpPr txBox="1"/>
            <p:nvPr/>
          </p:nvSpPr>
          <p:spPr>
            <a:xfrm>
              <a:off x="4198688" y="2096225"/>
              <a:ext cx="233805" cy="276999"/>
            </a:xfrm>
            <a:prstGeom prst="rect">
              <a:avLst/>
            </a:prstGeom>
            <a:noFill/>
          </p:spPr>
          <p:txBody>
            <a:bodyPr wrap="square" rtlCol="0">
              <a:spAutoFit/>
            </a:bodyPr>
            <a:lstStyle/>
            <a:p>
              <a:r>
                <a:rPr lang="fr-FR" sz="1200" dirty="0"/>
                <a:t>3</a:t>
              </a:r>
            </a:p>
          </p:txBody>
        </p:sp>
      </p:grpSp>
      <p:cxnSp>
        <p:nvCxnSpPr>
          <p:cNvPr id="42" name="Connecteur droit avec flèche 41">
            <a:extLst>
              <a:ext uri="{FF2B5EF4-FFF2-40B4-BE49-F238E27FC236}">
                <a16:creationId xmlns="" xmlns:a16="http://schemas.microsoft.com/office/drawing/2014/main" id="{FD38753F-CFA1-4256-B8ED-65427D655754}"/>
              </a:ext>
            </a:extLst>
          </p:cNvPr>
          <p:cNvCxnSpPr>
            <a:cxnSpLocks/>
            <a:stCxn id="29" idx="3"/>
          </p:cNvCxnSpPr>
          <p:nvPr/>
        </p:nvCxnSpPr>
        <p:spPr>
          <a:xfrm flipV="1">
            <a:off x="4415327" y="1426464"/>
            <a:ext cx="2250649" cy="159503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eur droit avec flèche 40">
            <a:extLst>
              <a:ext uri="{FF2B5EF4-FFF2-40B4-BE49-F238E27FC236}">
                <a16:creationId xmlns="" xmlns:a16="http://schemas.microsoft.com/office/drawing/2014/main" id="{F61F6433-5403-47D6-A2F8-56E7770FD979}"/>
              </a:ext>
            </a:extLst>
          </p:cNvPr>
          <p:cNvCxnSpPr>
            <a:cxnSpLocks/>
            <a:stCxn id="43" idx="3"/>
            <a:endCxn id="55" idx="1"/>
          </p:cNvCxnSpPr>
          <p:nvPr/>
        </p:nvCxnSpPr>
        <p:spPr>
          <a:xfrm>
            <a:off x="4690872" y="3569593"/>
            <a:ext cx="949522" cy="69011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a:extLst>
              <a:ext uri="{FF2B5EF4-FFF2-40B4-BE49-F238E27FC236}">
                <a16:creationId xmlns="" xmlns:a16="http://schemas.microsoft.com/office/drawing/2014/main" id="{1E8C0FAD-19EC-4ECA-83E4-80F3992498BD}"/>
              </a:ext>
            </a:extLst>
          </p:cNvPr>
          <p:cNvSpPr txBox="1"/>
          <p:nvPr/>
        </p:nvSpPr>
        <p:spPr>
          <a:xfrm>
            <a:off x="971558" y="3338760"/>
            <a:ext cx="3719314"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Pour tracer le joint </a:t>
            </a:r>
            <a:r>
              <a:rPr lang="fr-FR" sz="1200" dirty="0" err="1">
                <a:sym typeface="Wingdings" panose="05000000000000000000" pitchFamily="2" charset="2"/>
              </a:rPr>
              <a:t>waterstop</a:t>
            </a:r>
            <a:r>
              <a:rPr lang="fr-FR" sz="1200" dirty="0">
                <a:sym typeface="Wingdings" panose="05000000000000000000" pitchFamily="2" charset="2"/>
              </a:rPr>
              <a:t> :</a:t>
            </a:r>
          </a:p>
          <a:p>
            <a:pPr marL="171450" indent="-171450">
              <a:buFont typeface="Wingdings" panose="05000000000000000000" pitchFamily="2" charset="2"/>
              <a:buChar char="è"/>
            </a:pPr>
            <a:r>
              <a:rPr lang="fr-FR" sz="1200" dirty="0">
                <a:sym typeface="Wingdings" panose="05000000000000000000" pitchFamily="2" charset="2"/>
              </a:rPr>
              <a:t>Cliquer successivement les angles </a:t>
            </a:r>
            <a:r>
              <a:rPr lang="fr-FR" sz="1200" b="1" dirty="0">
                <a:sym typeface="Wingdings" panose="05000000000000000000" pitchFamily="2" charset="2"/>
              </a:rPr>
              <a:t>intérieurs</a:t>
            </a:r>
            <a:r>
              <a:rPr lang="fr-FR" sz="1200" dirty="0">
                <a:sym typeface="Wingdings" panose="05000000000000000000" pitchFamily="2" charset="2"/>
              </a:rPr>
              <a:t> du cadre</a:t>
            </a:r>
            <a:endParaRPr lang="fr-FR" sz="1200" b="1" dirty="0">
              <a:sym typeface="Wingdings" panose="05000000000000000000" pitchFamily="2" charset="2"/>
            </a:endParaRPr>
          </a:p>
        </p:txBody>
      </p:sp>
      <p:grpSp>
        <p:nvGrpSpPr>
          <p:cNvPr id="46" name="Groupe 45">
            <a:extLst>
              <a:ext uri="{FF2B5EF4-FFF2-40B4-BE49-F238E27FC236}">
                <a16:creationId xmlns="" xmlns:a16="http://schemas.microsoft.com/office/drawing/2014/main" id="{10947518-E1D1-4CE0-AFA4-8637A6766A35}"/>
              </a:ext>
            </a:extLst>
          </p:cNvPr>
          <p:cNvGrpSpPr/>
          <p:nvPr/>
        </p:nvGrpSpPr>
        <p:grpSpPr>
          <a:xfrm>
            <a:off x="795054" y="3143973"/>
            <a:ext cx="329591" cy="277860"/>
            <a:chOff x="4198688" y="2087836"/>
            <a:chExt cx="318782" cy="277860"/>
          </a:xfrm>
        </p:grpSpPr>
        <p:sp>
          <p:nvSpPr>
            <p:cNvPr id="48" name="Ellipse 47">
              <a:extLst>
                <a:ext uri="{FF2B5EF4-FFF2-40B4-BE49-F238E27FC236}">
                  <a16:creationId xmlns="" xmlns:a16="http://schemas.microsoft.com/office/drawing/2014/main" id="{2F1237F7-7492-460E-BFAD-B32C23D9DD5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B3949F2E-0B8D-4512-9416-837D97EC27D7}"/>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50" name="Connecteur droit avec flèche 49">
            <a:extLst>
              <a:ext uri="{FF2B5EF4-FFF2-40B4-BE49-F238E27FC236}">
                <a16:creationId xmlns="" xmlns:a16="http://schemas.microsoft.com/office/drawing/2014/main" id="{E8CAD42B-1EDD-4A4B-B7CD-E5665B554DE0}"/>
              </a:ext>
            </a:extLst>
          </p:cNvPr>
          <p:cNvCxnSpPr>
            <a:cxnSpLocks/>
            <a:stCxn id="43" idx="3"/>
            <a:endCxn id="56" idx="1"/>
          </p:cNvCxnSpPr>
          <p:nvPr/>
        </p:nvCxnSpPr>
        <p:spPr>
          <a:xfrm>
            <a:off x="4690872" y="3569593"/>
            <a:ext cx="2516054" cy="67397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232F23C4-4FE8-4C48-AB46-E58D020A283E}"/>
              </a:ext>
            </a:extLst>
          </p:cNvPr>
          <p:cNvSpPr txBox="1"/>
          <p:nvPr/>
        </p:nvSpPr>
        <p:spPr>
          <a:xfrm>
            <a:off x="138968" y="1015943"/>
            <a:ext cx="3439884"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On souhaite placer le joint à la moitié de l’épaisseur de la traverse, des piédroits et du radier.</a:t>
            </a:r>
          </a:p>
        </p:txBody>
      </p:sp>
      <p:grpSp>
        <p:nvGrpSpPr>
          <p:cNvPr id="26" name="Groupe 25">
            <a:extLst>
              <a:ext uri="{FF2B5EF4-FFF2-40B4-BE49-F238E27FC236}">
                <a16:creationId xmlns="" xmlns:a16="http://schemas.microsoft.com/office/drawing/2014/main" id="{EA35DF24-04BC-4263-BD7B-FB197CF0EC68}"/>
              </a:ext>
            </a:extLst>
          </p:cNvPr>
          <p:cNvGrpSpPr/>
          <p:nvPr/>
        </p:nvGrpSpPr>
        <p:grpSpPr>
          <a:xfrm>
            <a:off x="0" y="840146"/>
            <a:ext cx="382884" cy="276999"/>
            <a:chOff x="4198688" y="2096957"/>
            <a:chExt cx="367789" cy="276999"/>
          </a:xfrm>
        </p:grpSpPr>
        <p:sp>
          <p:nvSpPr>
            <p:cNvPr id="27" name="Ellipse 26">
              <a:extLst>
                <a:ext uri="{FF2B5EF4-FFF2-40B4-BE49-F238E27FC236}">
                  <a16:creationId xmlns="" xmlns:a16="http://schemas.microsoft.com/office/drawing/2014/main" id="{A263226E-6C5A-4DEF-803D-348E7F617D7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4CECD6FA-A752-4928-9F19-BCE396E0BC17}"/>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sp>
        <p:nvSpPr>
          <p:cNvPr id="45" name="ZoneTexte 44">
            <a:extLst>
              <a:ext uri="{FF2B5EF4-FFF2-40B4-BE49-F238E27FC236}">
                <a16:creationId xmlns="" xmlns:a16="http://schemas.microsoft.com/office/drawing/2014/main" id="{E3DEE256-32EF-4E8D-88D1-77F7DB8EDAEA}"/>
              </a:ext>
            </a:extLst>
          </p:cNvPr>
          <p:cNvSpPr txBox="1"/>
          <p:nvPr/>
        </p:nvSpPr>
        <p:spPr>
          <a:xfrm>
            <a:off x="7743844" y="4648068"/>
            <a:ext cx="1155282"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Joint </a:t>
            </a:r>
            <a:r>
              <a:rPr lang="fr-FR" dirty="0" err="1"/>
              <a:t>Waterstop</a:t>
            </a:r>
            <a:r>
              <a:rPr lang="fr-FR" dirty="0"/>
              <a:t>  déjà tracé</a:t>
            </a:r>
          </a:p>
        </p:txBody>
      </p:sp>
      <p:sp>
        <p:nvSpPr>
          <p:cNvPr id="51" name="ZoneTexte 50">
            <a:extLst>
              <a:ext uri="{FF2B5EF4-FFF2-40B4-BE49-F238E27FC236}">
                <a16:creationId xmlns="" xmlns:a16="http://schemas.microsoft.com/office/drawing/2014/main" id="{1BBE3350-B22F-47A2-8FD4-C98678F8B128}"/>
              </a:ext>
            </a:extLst>
          </p:cNvPr>
          <p:cNvSpPr txBox="1"/>
          <p:nvPr/>
        </p:nvSpPr>
        <p:spPr>
          <a:xfrm>
            <a:off x="5027985" y="5917378"/>
            <a:ext cx="1296498"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Joint </a:t>
            </a:r>
            <a:r>
              <a:rPr lang="fr-FR" dirty="0" err="1"/>
              <a:t>Waterstop</a:t>
            </a:r>
            <a:r>
              <a:rPr lang="fr-FR" dirty="0"/>
              <a:t>  en cours de tracé</a:t>
            </a:r>
          </a:p>
        </p:txBody>
      </p:sp>
      <p:cxnSp>
        <p:nvCxnSpPr>
          <p:cNvPr id="52" name="Connecteur droit avec flèche 51">
            <a:extLst>
              <a:ext uri="{FF2B5EF4-FFF2-40B4-BE49-F238E27FC236}">
                <a16:creationId xmlns="" xmlns:a16="http://schemas.microsoft.com/office/drawing/2014/main" id="{414A2B4E-AF4B-4B2D-8FC7-F1268821F52B}"/>
              </a:ext>
            </a:extLst>
          </p:cNvPr>
          <p:cNvCxnSpPr>
            <a:cxnSpLocks/>
            <a:endCxn id="66" idx="3"/>
          </p:cNvCxnSpPr>
          <p:nvPr/>
        </p:nvCxnSpPr>
        <p:spPr>
          <a:xfrm flipV="1">
            <a:off x="3593592" y="2122937"/>
            <a:ext cx="799703" cy="24535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Connecteur droit avec flèche 52">
            <a:extLst>
              <a:ext uri="{FF2B5EF4-FFF2-40B4-BE49-F238E27FC236}">
                <a16:creationId xmlns="" xmlns:a16="http://schemas.microsoft.com/office/drawing/2014/main" id="{1A5A2BED-9147-454C-9B07-C56605DF5D39}"/>
              </a:ext>
            </a:extLst>
          </p:cNvPr>
          <p:cNvCxnSpPr>
            <a:cxnSpLocks/>
            <a:stCxn id="43" idx="3"/>
            <a:endCxn id="57" idx="1"/>
          </p:cNvCxnSpPr>
          <p:nvPr/>
        </p:nvCxnSpPr>
        <p:spPr>
          <a:xfrm>
            <a:off x="4690872" y="3569593"/>
            <a:ext cx="2525953" cy="165943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a:extLst>
              <a:ext uri="{FF2B5EF4-FFF2-40B4-BE49-F238E27FC236}">
                <a16:creationId xmlns="" xmlns:a16="http://schemas.microsoft.com/office/drawing/2014/main" id="{0E3AFA89-415A-4E93-BF4C-F04AF5713841}"/>
              </a:ext>
            </a:extLst>
          </p:cNvPr>
          <p:cNvCxnSpPr>
            <a:cxnSpLocks/>
            <a:stCxn id="43" idx="3"/>
            <a:endCxn id="15" idx="1"/>
          </p:cNvCxnSpPr>
          <p:nvPr/>
        </p:nvCxnSpPr>
        <p:spPr>
          <a:xfrm>
            <a:off x="4690872" y="3569593"/>
            <a:ext cx="944684" cy="16608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 xmlns:a16="http://schemas.microsoft.com/office/drawing/2014/main" id="{7693460B-B127-439B-A7C1-6CFAD289880A}"/>
              </a:ext>
            </a:extLst>
          </p:cNvPr>
          <p:cNvSpPr/>
          <p:nvPr/>
        </p:nvSpPr>
        <p:spPr>
          <a:xfrm>
            <a:off x="5640394" y="4209373"/>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Rectangle 55">
            <a:extLst>
              <a:ext uri="{FF2B5EF4-FFF2-40B4-BE49-F238E27FC236}">
                <a16:creationId xmlns="" xmlns:a16="http://schemas.microsoft.com/office/drawing/2014/main" id="{3FF4380D-CD05-44B7-BB6B-5AAE1BD74CF0}"/>
              </a:ext>
            </a:extLst>
          </p:cNvPr>
          <p:cNvSpPr/>
          <p:nvPr/>
        </p:nvSpPr>
        <p:spPr>
          <a:xfrm>
            <a:off x="7206926" y="4193238"/>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56">
            <a:extLst>
              <a:ext uri="{FF2B5EF4-FFF2-40B4-BE49-F238E27FC236}">
                <a16:creationId xmlns="" xmlns:a16="http://schemas.microsoft.com/office/drawing/2014/main" id="{EAE12FA7-6B4E-4EE6-A843-3EFD6ED7C68E}"/>
              </a:ext>
            </a:extLst>
          </p:cNvPr>
          <p:cNvSpPr/>
          <p:nvPr/>
        </p:nvSpPr>
        <p:spPr>
          <a:xfrm>
            <a:off x="7216825" y="5178691"/>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1" name="Connecteur droit avec flèche 60">
            <a:extLst>
              <a:ext uri="{FF2B5EF4-FFF2-40B4-BE49-F238E27FC236}">
                <a16:creationId xmlns="" xmlns:a16="http://schemas.microsoft.com/office/drawing/2014/main" id="{40BEC007-7E2F-44E9-BBA4-DB90DCB73CEC}"/>
              </a:ext>
            </a:extLst>
          </p:cNvPr>
          <p:cNvCxnSpPr>
            <a:cxnSpLocks/>
            <a:stCxn id="45" idx="1"/>
          </p:cNvCxnSpPr>
          <p:nvPr/>
        </p:nvCxnSpPr>
        <p:spPr>
          <a:xfrm flipH="1" flipV="1">
            <a:off x="6455664" y="4178808"/>
            <a:ext cx="1288180" cy="700093"/>
          </a:xfrm>
          <a:prstGeom prst="straightConnector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eur droit avec flèche 63">
            <a:extLst>
              <a:ext uri="{FF2B5EF4-FFF2-40B4-BE49-F238E27FC236}">
                <a16:creationId xmlns="" xmlns:a16="http://schemas.microsoft.com/office/drawing/2014/main" id="{386443A3-5B29-401D-8182-BA1EB2098048}"/>
              </a:ext>
            </a:extLst>
          </p:cNvPr>
          <p:cNvCxnSpPr>
            <a:cxnSpLocks/>
            <a:stCxn id="45" idx="1"/>
          </p:cNvCxnSpPr>
          <p:nvPr/>
        </p:nvCxnSpPr>
        <p:spPr>
          <a:xfrm flipH="1" flipV="1">
            <a:off x="5623560" y="4517136"/>
            <a:ext cx="2120284" cy="361765"/>
          </a:xfrm>
          <a:prstGeom prst="straightConnector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necteur droit avec flèche 67">
            <a:extLst>
              <a:ext uri="{FF2B5EF4-FFF2-40B4-BE49-F238E27FC236}">
                <a16:creationId xmlns="" xmlns:a16="http://schemas.microsoft.com/office/drawing/2014/main" id="{AA10E72B-5C52-4428-8A65-A4428FED409B}"/>
              </a:ext>
            </a:extLst>
          </p:cNvPr>
          <p:cNvCxnSpPr>
            <a:cxnSpLocks/>
            <a:stCxn id="51" idx="0"/>
          </p:cNvCxnSpPr>
          <p:nvPr/>
        </p:nvCxnSpPr>
        <p:spPr>
          <a:xfrm flipV="1">
            <a:off x="5676234" y="5348377"/>
            <a:ext cx="526158" cy="569001"/>
          </a:xfrm>
          <a:prstGeom prst="straightConnector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 xmlns:a16="http://schemas.microsoft.com/office/drawing/2014/main" id="{1EC7CE7E-597D-4B5B-8BCD-55586DAA67FF}"/>
              </a:ext>
            </a:extLst>
          </p:cNvPr>
          <p:cNvSpPr/>
          <p:nvPr/>
        </p:nvSpPr>
        <p:spPr>
          <a:xfrm>
            <a:off x="5635556" y="5180089"/>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1" name="ZoneTexte 70">
            <a:extLst>
              <a:ext uri="{FF2B5EF4-FFF2-40B4-BE49-F238E27FC236}">
                <a16:creationId xmlns="" xmlns:a16="http://schemas.microsoft.com/office/drawing/2014/main" id="{3F65D71E-5E58-4AAA-B431-8C07751381EE}"/>
              </a:ext>
            </a:extLst>
          </p:cNvPr>
          <p:cNvSpPr txBox="1"/>
          <p:nvPr/>
        </p:nvSpPr>
        <p:spPr>
          <a:xfrm>
            <a:off x="1274681" y="4087269"/>
            <a:ext cx="1849337"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commande</a:t>
            </a:r>
          </a:p>
        </p:txBody>
      </p:sp>
      <p:grpSp>
        <p:nvGrpSpPr>
          <p:cNvPr id="72" name="Groupe 71">
            <a:extLst>
              <a:ext uri="{FF2B5EF4-FFF2-40B4-BE49-F238E27FC236}">
                <a16:creationId xmlns="" xmlns:a16="http://schemas.microsoft.com/office/drawing/2014/main" id="{5ED4D7C9-6BFD-4FD1-9110-1DF3D6EAC06A}"/>
              </a:ext>
            </a:extLst>
          </p:cNvPr>
          <p:cNvGrpSpPr/>
          <p:nvPr/>
        </p:nvGrpSpPr>
        <p:grpSpPr>
          <a:xfrm>
            <a:off x="1101927" y="3900871"/>
            <a:ext cx="266604" cy="276999"/>
            <a:chOff x="4198688" y="2096225"/>
            <a:chExt cx="255866" cy="276999"/>
          </a:xfrm>
        </p:grpSpPr>
        <p:sp>
          <p:nvSpPr>
            <p:cNvPr id="73" name="Ellipse 72">
              <a:extLst>
                <a:ext uri="{FF2B5EF4-FFF2-40B4-BE49-F238E27FC236}">
                  <a16:creationId xmlns="" xmlns:a16="http://schemas.microsoft.com/office/drawing/2014/main" id="{2AD2464C-2B2A-4BC6-903C-297D13139CB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4" name="ZoneTexte 73">
              <a:extLst>
                <a:ext uri="{FF2B5EF4-FFF2-40B4-BE49-F238E27FC236}">
                  <a16:creationId xmlns="" xmlns:a16="http://schemas.microsoft.com/office/drawing/2014/main" id="{15B863B3-1EC0-4412-9329-5C9F4EAF22C1}"/>
                </a:ext>
              </a:extLst>
            </p:cNvPr>
            <p:cNvSpPr txBox="1"/>
            <p:nvPr/>
          </p:nvSpPr>
          <p:spPr>
            <a:xfrm>
              <a:off x="4198688" y="2096225"/>
              <a:ext cx="233805" cy="276999"/>
            </a:xfrm>
            <a:prstGeom prst="rect">
              <a:avLst/>
            </a:prstGeom>
            <a:noFill/>
          </p:spPr>
          <p:txBody>
            <a:bodyPr wrap="square" rtlCol="0">
              <a:spAutoFit/>
            </a:bodyPr>
            <a:lstStyle/>
            <a:p>
              <a:r>
                <a:rPr lang="fr-FR" sz="1200" dirty="0"/>
                <a:t>5</a:t>
              </a:r>
            </a:p>
          </p:txBody>
        </p:sp>
      </p:grpSp>
      <p:cxnSp>
        <p:nvCxnSpPr>
          <p:cNvPr id="75" name="Connecteur droit avec flèche 74">
            <a:extLst>
              <a:ext uri="{FF2B5EF4-FFF2-40B4-BE49-F238E27FC236}">
                <a16:creationId xmlns="" xmlns:a16="http://schemas.microsoft.com/office/drawing/2014/main" id="{F9FD163E-0465-4F28-8F25-ACB77D55C27D}"/>
              </a:ext>
            </a:extLst>
          </p:cNvPr>
          <p:cNvCxnSpPr>
            <a:cxnSpLocks/>
            <a:stCxn id="45" idx="1"/>
          </p:cNvCxnSpPr>
          <p:nvPr/>
        </p:nvCxnSpPr>
        <p:spPr>
          <a:xfrm flipH="1">
            <a:off x="7360920" y="4878901"/>
            <a:ext cx="382924" cy="104579"/>
          </a:xfrm>
          <a:prstGeom prst="straightConnector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ZoneTexte 57">
            <a:extLst>
              <a:ext uri="{FF2B5EF4-FFF2-40B4-BE49-F238E27FC236}">
                <a16:creationId xmlns="" xmlns:a16="http://schemas.microsoft.com/office/drawing/2014/main" id="{9148D9C9-67A7-4A7F-9896-A3908A2237AD}"/>
              </a:ext>
            </a:extLst>
          </p:cNvPr>
          <p:cNvSpPr txBox="1"/>
          <p:nvPr/>
        </p:nvSpPr>
        <p:spPr>
          <a:xfrm>
            <a:off x="215890" y="4961147"/>
            <a:ext cx="3893733" cy="1431161"/>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Le raccordement entre les segments de joint </a:t>
            </a:r>
            <a:r>
              <a:rPr lang="fr-FR" dirty="0" err="1"/>
              <a:t>waterstop</a:t>
            </a:r>
            <a:r>
              <a:rPr lang="fr-FR" dirty="0"/>
              <a:t> se fait automatiquement avec l’option « Chainer ».</a:t>
            </a:r>
          </a:p>
          <a:p>
            <a:endParaRPr lang="fr-FR" sz="700" dirty="0"/>
          </a:p>
          <a:p>
            <a:r>
              <a:rPr lang="fr-FR" dirty="0"/>
              <a:t>Le côté du décalage du tracé dépend : du signe du décalage, du sens du tracé, et de l’orientation de la maquette. </a:t>
            </a:r>
          </a:p>
          <a:p>
            <a:endParaRPr lang="fr-FR" sz="800" dirty="0"/>
          </a:p>
          <a:p>
            <a:r>
              <a:rPr lang="fr-FR" dirty="0"/>
              <a:t>Si le décalage ne s’effectue pas du bon côté, recommencer en changeant le sens du tracé.</a:t>
            </a:r>
          </a:p>
        </p:txBody>
      </p:sp>
      <p:grpSp>
        <p:nvGrpSpPr>
          <p:cNvPr id="59" name="Groupe 58">
            <a:extLst>
              <a:ext uri="{FF2B5EF4-FFF2-40B4-BE49-F238E27FC236}">
                <a16:creationId xmlns="" xmlns:a16="http://schemas.microsoft.com/office/drawing/2014/main" id="{C588D1DD-1268-47C6-BC27-F26746054610}"/>
              </a:ext>
            </a:extLst>
          </p:cNvPr>
          <p:cNvGrpSpPr/>
          <p:nvPr/>
        </p:nvGrpSpPr>
        <p:grpSpPr>
          <a:xfrm>
            <a:off x="77160" y="4793976"/>
            <a:ext cx="382884" cy="276999"/>
            <a:chOff x="4198688" y="2096957"/>
            <a:chExt cx="367789" cy="276999"/>
          </a:xfrm>
        </p:grpSpPr>
        <p:sp>
          <p:nvSpPr>
            <p:cNvPr id="62" name="Ellipse 61">
              <a:extLst>
                <a:ext uri="{FF2B5EF4-FFF2-40B4-BE49-F238E27FC236}">
                  <a16:creationId xmlns="" xmlns:a16="http://schemas.microsoft.com/office/drawing/2014/main" id="{497A1244-52EE-47C0-A385-7921FD64345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F9C10EFC-9B3C-4237-B665-5BD0B7676F9A}"/>
                </a:ext>
              </a:extLst>
            </p:cNvPr>
            <p:cNvSpPr txBox="1"/>
            <p:nvPr/>
          </p:nvSpPr>
          <p:spPr>
            <a:xfrm>
              <a:off x="4198688" y="2096957"/>
              <a:ext cx="367789" cy="276999"/>
            </a:xfrm>
            <a:prstGeom prst="rect">
              <a:avLst/>
            </a:prstGeom>
            <a:noFill/>
          </p:spPr>
          <p:txBody>
            <a:bodyPr wrap="square" rtlCol="0">
              <a:spAutoFit/>
            </a:bodyPr>
            <a:lstStyle/>
            <a:p>
              <a:r>
                <a:rPr lang="fr-FR" sz="1200" dirty="0"/>
                <a:t>6</a:t>
              </a:r>
            </a:p>
          </p:txBody>
        </p:sp>
      </p:grpSp>
      <p:sp>
        <p:nvSpPr>
          <p:cNvPr id="65" name="ZoneTexte 64">
            <a:extLst>
              <a:ext uri="{FF2B5EF4-FFF2-40B4-BE49-F238E27FC236}">
                <a16:creationId xmlns="" xmlns:a16="http://schemas.microsoft.com/office/drawing/2014/main" id="{71CC4154-B6A1-4D30-B97E-A5C4E8FF2A4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Tracé du joint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du joint médian</a:t>
            </a:r>
            <a:endParaRPr lang="fr-FR" sz="2200" b="1" dirty="0">
              <a:solidFill>
                <a:srgbClr val="002060"/>
              </a:solidFill>
              <a:effectLst>
                <a:outerShdw blurRad="38100" dist="38100" dir="2700000" algn="tl">
                  <a:srgbClr val="000000">
                    <a:alpha val="43137"/>
                  </a:srgbClr>
                </a:outerShdw>
              </a:effectLst>
            </a:endParaRPr>
          </a:p>
        </p:txBody>
      </p:sp>
      <p:sp>
        <p:nvSpPr>
          <p:cNvPr id="66" name="Ellipse 65">
            <a:extLst>
              <a:ext uri="{FF2B5EF4-FFF2-40B4-BE49-F238E27FC236}">
                <a16:creationId xmlns="" xmlns:a16="http://schemas.microsoft.com/office/drawing/2014/main" id="{A01195C1-CC8F-4A40-9968-16161E4E9BEF}"/>
              </a:ext>
            </a:extLst>
          </p:cNvPr>
          <p:cNvSpPr/>
          <p:nvPr/>
        </p:nvSpPr>
        <p:spPr>
          <a:xfrm>
            <a:off x="4169664" y="1865376"/>
            <a:ext cx="1527048" cy="30175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4" name="ZoneTexte 83">
            <a:extLst>
              <a:ext uri="{FF2B5EF4-FFF2-40B4-BE49-F238E27FC236}">
                <a16:creationId xmlns="" xmlns:a16="http://schemas.microsoft.com/office/drawing/2014/main" id="{B5F7D732-8789-4E3C-8F59-5C5027AB537C}"/>
              </a:ext>
            </a:extLst>
          </p:cNvPr>
          <p:cNvSpPr txBox="1"/>
          <p:nvPr/>
        </p:nvSpPr>
        <p:spPr>
          <a:xfrm>
            <a:off x="7427343" y="6169950"/>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Enregistrer le projet</a:t>
            </a:r>
            <a:endParaRPr lang="fr-FR" sz="1200" b="1" dirty="0"/>
          </a:p>
        </p:txBody>
      </p:sp>
      <p:sp>
        <p:nvSpPr>
          <p:cNvPr id="87" name="Espace réservé du pied de page 86">
            <a:extLst>
              <a:ext uri="{FF2B5EF4-FFF2-40B4-BE49-F238E27FC236}">
                <a16:creationId xmlns="" xmlns:a16="http://schemas.microsoft.com/office/drawing/2014/main" id="{4530618C-AF82-4870-A606-C8A06A2D654C}"/>
              </a:ext>
            </a:extLst>
          </p:cNvPr>
          <p:cNvSpPr>
            <a:spLocks noGrp="1"/>
          </p:cNvSpPr>
          <p:nvPr>
            <p:ph type="ftr" sz="quarter" idx="11"/>
          </p:nvPr>
        </p:nvSpPr>
        <p:spPr/>
        <p:txBody>
          <a:bodyPr/>
          <a:lstStyle/>
          <a:p>
            <a:r>
              <a:rPr lang="fr-FR"/>
              <a:t>Tuto Revit - Modéliser un ouvrage</a:t>
            </a:r>
          </a:p>
        </p:txBody>
      </p:sp>
      <p:sp>
        <p:nvSpPr>
          <p:cNvPr id="88" name="Espace réservé de la date 87">
            <a:extLst>
              <a:ext uri="{FF2B5EF4-FFF2-40B4-BE49-F238E27FC236}">
                <a16:creationId xmlns="" xmlns:a16="http://schemas.microsoft.com/office/drawing/2014/main" id="{E1A158EE-AB42-410C-B4C9-8B7454C58BBA}"/>
              </a:ext>
            </a:extLst>
          </p:cNvPr>
          <p:cNvSpPr>
            <a:spLocks noGrp="1"/>
          </p:cNvSpPr>
          <p:nvPr>
            <p:ph type="dt" sz="half" idx="10"/>
          </p:nvPr>
        </p:nvSpPr>
        <p:spPr/>
        <p:txBody>
          <a:bodyPr/>
          <a:lstStyle/>
          <a:p>
            <a:r>
              <a:rPr lang="fr-FR"/>
              <a:t>Lycée D. Diderot</a:t>
            </a:r>
          </a:p>
        </p:txBody>
      </p:sp>
      <p:sp>
        <p:nvSpPr>
          <p:cNvPr id="89" name="Espace réservé du numéro de diapositive 88">
            <a:extLst>
              <a:ext uri="{FF2B5EF4-FFF2-40B4-BE49-F238E27FC236}">
                <a16:creationId xmlns="" xmlns:a16="http://schemas.microsoft.com/office/drawing/2014/main" id="{2002AD49-6CC8-4BD7-8EB3-8710074978C4}"/>
              </a:ext>
            </a:extLst>
          </p:cNvPr>
          <p:cNvSpPr>
            <a:spLocks noGrp="1"/>
          </p:cNvSpPr>
          <p:nvPr>
            <p:ph type="sldNum" sz="quarter" idx="12"/>
          </p:nvPr>
        </p:nvSpPr>
        <p:spPr/>
        <p:txBody>
          <a:bodyPr/>
          <a:lstStyle/>
          <a:p>
            <a:fld id="{F0E9C7B5-498F-459B-AE0E-97ACA3484B4E}" type="slidenum">
              <a:rPr lang="fr-FR" smtClean="0"/>
              <a:t>106</a:t>
            </a:fld>
            <a:endParaRPr lang="fr-FR"/>
          </a:p>
        </p:txBody>
      </p:sp>
    </p:spTree>
    <p:extLst>
      <p:ext uri="{BB962C8B-B14F-4D97-AF65-F5344CB8AC3E}">
        <p14:creationId xmlns:p14="http://schemas.microsoft.com/office/powerpoint/2010/main" val="36810149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D37571BD-86E9-4696-9B00-B24164CE8FD0}"/>
              </a:ext>
            </a:extLst>
          </p:cNvPr>
          <p:cNvPicPr>
            <a:picLocks noChangeAspect="1"/>
          </p:cNvPicPr>
          <p:nvPr/>
        </p:nvPicPr>
        <p:blipFill>
          <a:blip r:embed="rId2"/>
          <a:stretch>
            <a:fillRect/>
          </a:stretch>
        </p:blipFill>
        <p:spPr>
          <a:xfrm>
            <a:off x="0" y="804628"/>
            <a:ext cx="9144000" cy="5687656"/>
          </a:xfrm>
          <a:prstGeom prst="rect">
            <a:avLst/>
          </a:prstGeom>
        </p:spPr>
      </p:pic>
      <p:cxnSp>
        <p:nvCxnSpPr>
          <p:cNvPr id="41" name="Connecteur droit avec flèche 40">
            <a:extLst>
              <a:ext uri="{FF2B5EF4-FFF2-40B4-BE49-F238E27FC236}">
                <a16:creationId xmlns="" xmlns:a16="http://schemas.microsoft.com/office/drawing/2014/main" id="{F61F6433-5403-47D6-A2F8-56E7770FD979}"/>
              </a:ext>
            </a:extLst>
          </p:cNvPr>
          <p:cNvCxnSpPr>
            <a:cxnSpLocks/>
            <a:stCxn id="65" idx="0"/>
          </p:cNvCxnSpPr>
          <p:nvPr/>
        </p:nvCxnSpPr>
        <p:spPr>
          <a:xfrm flipH="1" flipV="1">
            <a:off x="2724912" y="4965192"/>
            <a:ext cx="1483756" cy="64182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 xmlns:a16="http://schemas.microsoft.com/office/drawing/2014/main" id="{E8CAD42B-1EDD-4A4B-B7CD-E5665B554DE0}"/>
              </a:ext>
            </a:extLst>
          </p:cNvPr>
          <p:cNvCxnSpPr>
            <a:cxnSpLocks/>
            <a:stCxn id="65" idx="0"/>
          </p:cNvCxnSpPr>
          <p:nvPr/>
        </p:nvCxnSpPr>
        <p:spPr>
          <a:xfrm flipV="1">
            <a:off x="4208668" y="4983480"/>
            <a:ext cx="3856340" cy="623534"/>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232F23C4-4FE8-4C48-AB46-E58D020A283E}"/>
              </a:ext>
            </a:extLst>
          </p:cNvPr>
          <p:cNvSpPr txBox="1"/>
          <p:nvPr/>
        </p:nvSpPr>
        <p:spPr>
          <a:xfrm>
            <a:off x="577879" y="2513294"/>
            <a:ext cx="5027393" cy="769441"/>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Lors de la recopie, les composants restent dans le même plan de placement ;</a:t>
            </a:r>
          </a:p>
          <a:p>
            <a:r>
              <a:rPr lang="fr-FR" sz="800" dirty="0"/>
              <a:t> </a:t>
            </a:r>
          </a:p>
          <a:p>
            <a:r>
              <a:rPr lang="fr-FR" dirty="0"/>
              <a:t>Pour placer les joints </a:t>
            </a:r>
            <a:r>
              <a:rPr lang="fr-FR" dirty="0" err="1"/>
              <a:t>waterstop</a:t>
            </a:r>
            <a:r>
              <a:rPr lang="fr-FR" dirty="0"/>
              <a:t> entre les entonnements et les piédroits il sera donc nécessaire après la recopie de choisir un nouveau plan de placement.</a:t>
            </a:r>
          </a:p>
        </p:txBody>
      </p:sp>
      <p:grpSp>
        <p:nvGrpSpPr>
          <p:cNvPr id="26" name="Groupe 25">
            <a:extLst>
              <a:ext uri="{FF2B5EF4-FFF2-40B4-BE49-F238E27FC236}">
                <a16:creationId xmlns="" xmlns:a16="http://schemas.microsoft.com/office/drawing/2014/main" id="{EA35DF24-04BC-4263-BD7B-FB197CF0EC68}"/>
              </a:ext>
            </a:extLst>
          </p:cNvPr>
          <p:cNvGrpSpPr/>
          <p:nvPr/>
        </p:nvGrpSpPr>
        <p:grpSpPr>
          <a:xfrm>
            <a:off x="429768" y="2337497"/>
            <a:ext cx="370921" cy="276999"/>
            <a:chOff x="4198688" y="2096957"/>
            <a:chExt cx="367789" cy="276999"/>
          </a:xfrm>
        </p:grpSpPr>
        <p:sp>
          <p:nvSpPr>
            <p:cNvPr id="27" name="Ellipse 26">
              <a:extLst>
                <a:ext uri="{FF2B5EF4-FFF2-40B4-BE49-F238E27FC236}">
                  <a16:creationId xmlns="" xmlns:a16="http://schemas.microsoft.com/office/drawing/2014/main" id="{A263226E-6C5A-4DEF-803D-348E7F617D7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4CECD6FA-A752-4928-9F19-BCE396E0BC17}"/>
                </a:ext>
              </a:extLst>
            </p:cNvPr>
            <p:cNvSpPr txBox="1"/>
            <p:nvPr/>
          </p:nvSpPr>
          <p:spPr>
            <a:xfrm>
              <a:off x="4198688" y="2096957"/>
              <a:ext cx="367789" cy="276999"/>
            </a:xfrm>
            <a:prstGeom prst="rect">
              <a:avLst/>
            </a:prstGeom>
            <a:noFill/>
          </p:spPr>
          <p:txBody>
            <a:bodyPr wrap="square" rtlCol="0">
              <a:spAutoFit/>
            </a:bodyPr>
            <a:lstStyle/>
            <a:p>
              <a:r>
                <a:rPr lang="fr-FR" sz="1200" dirty="0"/>
                <a:t>3</a:t>
              </a:r>
            </a:p>
          </p:txBody>
        </p:sp>
      </p:grpSp>
      <p:sp>
        <p:nvSpPr>
          <p:cNvPr id="22" name="ZoneTexte 21">
            <a:extLst>
              <a:ext uri="{FF2B5EF4-FFF2-40B4-BE49-F238E27FC236}">
                <a16:creationId xmlns="" xmlns:a16="http://schemas.microsoft.com/office/drawing/2014/main" id="{849F0FF9-6C29-4D4F-A3AD-198D3397F27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Méthodologie pour la création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52" name="ZoneTexte 51">
            <a:extLst>
              <a:ext uri="{FF2B5EF4-FFF2-40B4-BE49-F238E27FC236}">
                <a16:creationId xmlns="" xmlns:a16="http://schemas.microsoft.com/office/drawing/2014/main" id="{B2A56C87-24CD-47D8-9EF7-431B465CAC01}"/>
              </a:ext>
            </a:extLst>
          </p:cNvPr>
          <p:cNvSpPr txBox="1"/>
          <p:nvPr/>
        </p:nvSpPr>
        <p:spPr>
          <a:xfrm>
            <a:off x="444807" y="1725862"/>
            <a:ext cx="2488174"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 b- face sup radier » </a:t>
            </a:r>
          </a:p>
        </p:txBody>
      </p:sp>
      <p:grpSp>
        <p:nvGrpSpPr>
          <p:cNvPr id="53" name="Groupe 52">
            <a:extLst>
              <a:ext uri="{FF2B5EF4-FFF2-40B4-BE49-F238E27FC236}">
                <a16:creationId xmlns="" xmlns:a16="http://schemas.microsoft.com/office/drawing/2014/main" id="{82041D40-5B6E-4789-8E3E-5019B8636F4E}"/>
              </a:ext>
            </a:extLst>
          </p:cNvPr>
          <p:cNvGrpSpPr/>
          <p:nvPr/>
        </p:nvGrpSpPr>
        <p:grpSpPr>
          <a:xfrm>
            <a:off x="283464" y="1539464"/>
            <a:ext cx="266604" cy="276999"/>
            <a:chOff x="4198688" y="2096225"/>
            <a:chExt cx="255866" cy="276999"/>
          </a:xfrm>
        </p:grpSpPr>
        <p:sp>
          <p:nvSpPr>
            <p:cNvPr id="54" name="Ellipse 53">
              <a:extLst>
                <a:ext uri="{FF2B5EF4-FFF2-40B4-BE49-F238E27FC236}">
                  <a16:creationId xmlns="" xmlns:a16="http://schemas.microsoft.com/office/drawing/2014/main" id="{2BCEA3A6-732E-4438-BEC3-543FED1F7B3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83365D19-0708-493F-A2E9-897B1D466242}"/>
                </a:ext>
              </a:extLst>
            </p:cNvPr>
            <p:cNvSpPr txBox="1"/>
            <p:nvPr/>
          </p:nvSpPr>
          <p:spPr>
            <a:xfrm>
              <a:off x="4198688" y="2096225"/>
              <a:ext cx="233805" cy="276999"/>
            </a:xfrm>
            <a:prstGeom prst="rect">
              <a:avLst/>
            </a:prstGeom>
            <a:noFill/>
          </p:spPr>
          <p:txBody>
            <a:bodyPr wrap="square" rtlCol="0">
              <a:spAutoFit/>
            </a:bodyPr>
            <a:lstStyle/>
            <a:p>
              <a:r>
                <a:rPr lang="fr-FR" sz="1200" dirty="0"/>
                <a:t>2</a:t>
              </a:r>
            </a:p>
          </p:txBody>
        </p:sp>
      </p:grpSp>
      <p:sp>
        <p:nvSpPr>
          <p:cNvPr id="65" name="ZoneTexte 64">
            <a:extLst>
              <a:ext uri="{FF2B5EF4-FFF2-40B4-BE49-F238E27FC236}">
                <a16:creationId xmlns="" xmlns:a16="http://schemas.microsoft.com/office/drawing/2014/main" id="{33A4DCC5-14D9-4525-A09A-D23262C08BAB}"/>
              </a:ext>
            </a:extLst>
          </p:cNvPr>
          <p:cNvSpPr txBox="1"/>
          <p:nvPr/>
        </p:nvSpPr>
        <p:spPr>
          <a:xfrm>
            <a:off x="1979959" y="5607014"/>
            <a:ext cx="4457417" cy="646331"/>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Ces nouveaux plans de placement seront :</a:t>
            </a:r>
          </a:p>
          <a:p>
            <a:pPr defTabSz="182563"/>
            <a:r>
              <a:rPr lang="fr-FR" dirty="0"/>
              <a:t>	- Le quadrillage 4, entre l’entonnements et les piédroits côté Nord</a:t>
            </a:r>
          </a:p>
          <a:p>
            <a:pPr defTabSz="182563"/>
            <a:r>
              <a:rPr lang="fr-FR" dirty="0"/>
              <a:t>	- Le quadrillage 6, entre l’entonnements et les piédroits côté Sud</a:t>
            </a:r>
          </a:p>
        </p:txBody>
      </p:sp>
      <p:grpSp>
        <p:nvGrpSpPr>
          <p:cNvPr id="66" name="Groupe 65">
            <a:extLst>
              <a:ext uri="{FF2B5EF4-FFF2-40B4-BE49-F238E27FC236}">
                <a16:creationId xmlns="" xmlns:a16="http://schemas.microsoft.com/office/drawing/2014/main" id="{231E51D1-8B7A-4144-AE35-16B402092462}"/>
              </a:ext>
            </a:extLst>
          </p:cNvPr>
          <p:cNvGrpSpPr/>
          <p:nvPr/>
        </p:nvGrpSpPr>
        <p:grpSpPr>
          <a:xfrm>
            <a:off x="1840992" y="5467793"/>
            <a:ext cx="382646" cy="276999"/>
            <a:chOff x="4198688" y="2096957"/>
            <a:chExt cx="367789" cy="276999"/>
          </a:xfrm>
        </p:grpSpPr>
        <p:sp>
          <p:nvSpPr>
            <p:cNvPr id="67" name="Ellipse 66">
              <a:extLst>
                <a:ext uri="{FF2B5EF4-FFF2-40B4-BE49-F238E27FC236}">
                  <a16:creationId xmlns="" xmlns:a16="http://schemas.microsoft.com/office/drawing/2014/main" id="{A8DB7EC8-3605-4EA8-96BD-AF223F2D22B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FD9CF8E2-43DC-493A-8F84-F078031D769E}"/>
                </a:ext>
              </a:extLst>
            </p:cNvPr>
            <p:cNvSpPr txBox="1"/>
            <p:nvPr/>
          </p:nvSpPr>
          <p:spPr>
            <a:xfrm>
              <a:off x="4198688" y="2096957"/>
              <a:ext cx="367789" cy="276999"/>
            </a:xfrm>
            <a:prstGeom prst="rect">
              <a:avLst/>
            </a:prstGeom>
            <a:noFill/>
          </p:spPr>
          <p:txBody>
            <a:bodyPr wrap="square" rtlCol="0">
              <a:spAutoFit/>
            </a:bodyPr>
            <a:lstStyle/>
            <a:p>
              <a:r>
                <a:rPr lang="fr-FR" sz="1200" dirty="0"/>
                <a:t>4</a:t>
              </a:r>
            </a:p>
          </p:txBody>
        </p:sp>
      </p:grpSp>
      <p:sp>
        <p:nvSpPr>
          <p:cNvPr id="69" name="ZoneTexte 68">
            <a:extLst>
              <a:ext uri="{FF2B5EF4-FFF2-40B4-BE49-F238E27FC236}">
                <a16:creationId xmlns="" xmlns:a16="http://schemas.microsoft.com/office/drawing/2014/main" id="{60DBD823-846A-4F5D-B537-F144628F6EEE}"/>
              </a:ext>
            </a:extLst>
          </p:cNvPr>
          <p:cNvSpPr txBox="1"/>
          <p:nvPr/>
        </p:nvSpPr>
        <p:spPr>
          <a:xfrm>
            <a:off x="148111" y="980150"/>
            <a:ext cx="5356577"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Les joints </a:t>
            </a:r>
            <a:r>
              <a:rPr lang="fr-FR" dirty="0" err="1"/>
              <a:t>waterstop</a:t>
            </a:r>
            <a:r>
              <a:rPr lang="fr-FR" dirty="0"/>
              <a:t> entre les entonnements et les piédroits seront créés par recopie à partir des joints </a:t>
            </a:r>
            <a:r>
              <a:rPr lang="fr-FR" dirty="0" err="1"/>
              <a:t>waterstop</a:t>
            </a:r>
            <a:r>
              <a:rPr lang="fr-FR" dirty="0"/>
              <a:t> du joint de dilatation médian. </a:t>
            </a:r>
          </a:p>
        </p:txBody>
      </p:sp>
      <p:grpSp>
        <p:nvGrpSpPr>
          <p:cNvPr id="70" name="Groupe 69">
            <a:extLst>
              <a:ext uri="{FF2B5EF4-FFF2-40B4-BE49-F238E27FC236}">
                <a16:creationId xmlns="" xmlns:a16="http://schemas.microsoft.com/office/drawing/2014/main" id="{A4519FE6-035F-4EEF-B0E4-3298D14CE9A5}"/>
              </a:ext>
            </a:extLst>
          </p:cNvPr>
          <p:cNvGrpSpPr/>
          <p:nvPr/>
        </p:nvGrpSpPr>
        <p:grpSpPr>
          <a:xfrm>
            <a:off x="0" y="804353"/>
            <a:ext cx="382646" cy="276999"/>
            <a:chOff x="4198688" y="2096957"/>
            <a:chExt cx="367789" cy="276999"/>
          </a:xfrm>
        </p:grpSpPr>
        <p:sp>
          <p:nvSpPr>
            <p:cNvPr id="71" name="Ellipse 70">
              <a:extLst>
                <a:ext uri="{FF2B5EF4-FFF2-40B4-BE49-F238E27FC236}">
                  <a16:creationId xmlns="" xmlns:a16="http://schemas.microsoft.com/office/drawing/2014/main" id="{25F02E97-5E20-4294-A8E2-F2FE6D993B8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2" name="ZoneTexte 71">
              <a:extLst>
                <a:ext uri="{FF2B5EF4-FFF2-40B4-BE49-F238E27FC236}">
                  <a16:creationId xmlns="" xmlns:a16="http://schemas.microsoft.com/office/drawing/2014/main" id="{C09F4EE3-C770-49E5-8A02-779782CBC7B5}"/>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cxnSp>
        <p:nvCxnSpPr>
          <p:cNvPr id="18" name="Connecteur droit 17">
            <a:extLst>
              <a:ext uri="{FF2B5EF4-FFF2-40B4-BE49-F238E27FC236}">
                <a16:creationId xmlns="" xmlns:a16="http://schemas.microsoft.com/office/drawing/2014/main" id="{5FDD5C09-D17D-4420-B9A3-3244BC3F0606}"/>
              </a:ext>
            </a:extLst>
          </p:cNvPr>
          <p:cNvCxnSpPr>
            <a:cxnSpLocks/>
          </p:cNvCxnSpPr>
          <p:nvPr/>
        </p:nvCxnSpPr>
        <p:spPr>
          <a:xfrm>
            <a:off x="2606040" y="3474720"/>
            <a:ext cx="0" cy="1362456"/>
          </a:xfrm>
          <a:prstGeom prst="line">
            <a:avLst/>
          </a:prstGeom>
          <a:ln w="25400">
            <a:prstDash val="lgDashDot"/>
          </a:ln>
        </p:spPr>
        <p:style>
          <a:lnRef idx="1">
            <a:schemeClr val="accent1"/>
          </a:lnRef>
          <a:fillRef idx="0">
            <a:schemeClr val="accent1"/>
          </a:fillRef>
          <a:effectRef idx="0">
            <a:schemeClr val="accent1"/>
          </a:effectRef>
          <a:fontRef idx="minor">
            <a:schemeClr val="tx1"/>
          </a:fontRef>
        </p:style>
      </p:cxnSp>
      <p:cxnSp>
        <p:nvCxnSpPr>
          <p:cNvPr id="73" name="Connecteur droit 72">
            <a:extLst>
              <a:ext uri="{FF2B5EF4-FFF2-40B4-BE49-F238E27FC236}">
                <a16:creationId xmlns="" xmlns:a16="http://schemas.microsoft.com/office/drawing/2014/main" id="{51A14201-EDEA-4926-8980-9C4A45C8BE32}"/>
              </a:ext>
            </a:extLst>
          </p:cNvPr>
          <p:cNvCxnSpPr>
            <a:cxnSpLocks/>
          </p:cNvCxnSpPr>
          <p:nvPr/>
        </p:nvCxnSpPr>
        <p:spPr>
          <a:xfrm>
            <a:off x="8162544" y="3480816"/>
            <a:ext cx="0" cy="1365504"/>
          </a:xfrm>
          <a:prstGeom prst="line">
            <a:avLst/>
          </a:prstGeom>
          <a:ln w="25400">
            <a:prstDash val="lgDashDot"/>
          </a:ln>
        </p:spPr>
        <p:style>
          <a:lnRef idx="1">
            <a:schemeClr val="accent1"/>
          </a:lnRef>
          <a:fillRef idx="0">
            <a:schemeClr val="accent1"/>
          </a:fillRef>
          <a:effectRef idx="0">
            <a:schemeClr val="accent1"/>
          </a:effectRef>
          <a:fontRef idx="minor">
            <a:schemeClr val="tx1"/>
          </a:fontRef>
        </p:style>
      </p:cxnSp>
      <p:sp>
        <p:nvSpPr>
          <p:cNvPr id="77" name="Espace réservé du pied de page 76">
            <a:extLst>
              <a:ext uri="{FF2B5EF4-FFF2-40B4-BE49-F238E27FC236}">
                <a16:creationId xmlns="" xmlns:a16="http://schemas.microsoft.com/office/drawing/2014/main" id="{4E5ABFE1-3C50-4E86-9264-9F66A0B9CDC8}"/>
              </a:ext>
            </a:extLst>
          </p:cNvPr>
          <p:cNvSpPr>
            <a:spLocks noGrp="1"/>
          </p:cNvSpPr>
          <p:nvPr>
            <p:ph type="ftr" sz="quarter" idx="11"/>
          </p:nvPr>
        </p:nvSpPr>
        <p:spPr/>
        <p:txBody>
          <a:bodyPr/>
          <a:lstStyle/>
          <a:p>
            <a:r>
              <a:rPr lang="fr-FR"/>
              <a:t>Tuto Revit - Modéliser un ouvrage</a:t>
            </a:r>
          </a:p>
        </p:txBody>
      </p:sp>
      <p:sp>
        <p:nvSpPr>
          <p:cNvPr id="78" name="Espace réservé de la date 77">
            <a:extLst>
              <a:ext uri="{FF2B5EF4-FFF2-40B4-BE49-F238E27FC236}">
                <a16:creationId xmlns="" xmlns:a16="http://schemas.microsoft.com/office/drawing/2014/main" id="{21C6AD49-54A9-4170-951E-6A38BE14C52A}"/>
              </a:ext>
            </a:extLst>
          </p:cNvPr>
          <p:cNvSpPr>
            <a:spLocks noGrp="1"/>
          </p:cNvSpPr>
          <p:nvPr>
            <p:ph type="dt" sz="half" idx="10"/>
          </p:nvPr>
        </p:nvSpPr>
        <p:spPr/>
        <p:txBody>
          <a:bodyPr/>
          <a:lstStyle/>
          <a:p>
            <a:r>
              <a:rPr lang="fr-FR"/>
              <a:t>Lycée D. Diderot</a:t>
            </a:r>
          </a:p>
        </p:txBody>
      </p:sp>
      <p:sp>
        <p:nvSpPr>
          <p:cNvPr id="79" name="Espace réservé du numéro de diapositive 78">
            <a:extLst>
              <a:ext uri="{FF2B5EF4-FFF2-40B4-BE49-F238E27FC236}">
                <a16:creationId xmlns="" xmlns:a16="http://schemas.microsoft.com/office/drawing/2014/main" id="{A1963983-08A3-44C9-940F-121B0F581EA3}"/>
              </a:ext>
            </a:extLst>
          </p:cNvPr>
          <p:cNvSpPr>
            <a:spLocks noGrp="1"/>
          </p:cNvSpPr>
          <p:nvPr>
            <p:ph type="sldNum" sz="quarter" idx="12"/>
          </p:nvPr>
        </p:nvSpPr>
        <p:spPr/>
        <p:txBody>
          <a:bodyPr/>
          <a:lstStyle/>
          <a:p>
            <a:fld id="{F0E9C7B5-498F-459B-AE0E-97ACA3484B4E}" type="slidenum">
              <a:rPr lang="fr-FR" smtClean="0"/>
              <a:t>107</a:t>
            </a:fld>
            <a:endParaRPr lang="fr-FR"/>
          </a:p>
        </p:txBody>
      </p:sp>
    </p:spTree>
    <p:extLst>
      <p:ext uri="{BB962C8B-B14F-4D97-AF65-F5344CB8AC3E}">
        <p14:creationId xmlns:p14="http://schemas.microsoft.com/office/powerpoint/2010/main" val="229069481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D37571BD-86E9-4696-9B00-B24164CE8FD0}"/>
              </a:ext>
            </a:extLst>
          </p:cNvPr>
          <p:cNvPicPr>
            <a:picLocks noChangeAspect="1"/>
          </p:cNvPicPr>
          <p:nvPr/>
        </p:nvPicPr>
        <p:blipFill>
          <a:blip r:embed="rId2"/>
          <a:stretch>
            <a:fillRect/>
          </a:stretch>
        </p:blipFill>
        <p:spPr>
          <a:xfrm>
            <a:off x="0" y="804628"/>
            <a:ext cx="9144000" cy="5687656"/>
          </a:xfrm>
          <a:prstGeom prst="rect">
            <a:avLst/>
          </a:prstGeom>
        </p:spPr>
      </p:pic>
      <p:cxnSp>
        <p:nvCxnSpPr>
          <p:cNvPr id="41" name="Connecteur droit avec flèche 40">
            <a:extLst>
              <a:ext uri="{FF2B5EF4-FFF2-40B4-BE49-F238E27FC236}">
                <a16:creationId xmlns="" xmlns:a16="http://schemas.microsoft.com/office/drawing/2014/main" id="{F61F6433-5403-47D6-A2F8-56E7770FD979}"/>
              </a:ext>
            </a:extLst>
          </p:cNvPr>
          <p:cNvCxnSpPr>
            <a:cxnSpLocks/>
          </p:cNvCxnSpPr>
          <p:nvPr/>
        </p:nvCxnSpPr>
        <p:spPr>
          <a:xfrm flipH="1" flipV="1">
            <a:off x="3172968" y="1490472"/>
            <a:ext cx="978408" cy="126187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 xmlns:a16="http://schemas.microsoft.com/office/drawing/2014/main" id="{E8CAD42B-1EDD-4A4B-B7CD-E5665B554DE0}"/>
              </a:ext>
            </a:extLst>
          </p:cNvPr>
          <p:cNvCxnSpPr>
            <a:cxnSpLocks/>
          </p:cNvCxnSpPr>
          <p:nvPr/>
        </p:nvCxnSpPr>
        <p:spPr>
          <a:xfrm flipH="1" flipV="1">
            <a:off x="2633472" y="4599432"/>
            <a:ext cx="155448" cy="96012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 xmlns:a16="http://schemas.microsoft.com/office/drawing/2014/main" id="{01DC4426-CCCC-4174-872A-07248CAD010D}"/>
              </a:ext>
            </a:extLst>
          </p:cNvPr>
          <p:cNvCxnSpPr>
            <a:cxnSpLocks/>
            <a:endCxn id="44" idx="3"/>
          </p:cNvCxnSpPr>
          <p:nvPr/>
        </p:nvCxnSpPr>
        <p:spPr>
          <a:xfrm flipV="1">
            <a:off x="4151376" y="1210106"/>
            <a:ext cx="2149798" cy="153309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 xmlns:a16="http://schemas.microsoft.com/office/drawing/2014/main" id="{849F0FF9-6C29-4D4F-A3AD-198D3397F27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Méthodologie pour la création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56" name="ZoneTexte 55">
            <a:extLst>
              <a:ext uri="{FF2B5EF4-FFF2-40B4-BE49-F238E27FC236}">
                <a16:creationId xmlns="" xmlns:a16="http://schemas.microsoft.com/office/drawing/2014/main" id="{8BBE5397-36F1-4866-9C29-4B99EAE94231}"/>
              </a:ext>
            </a:extLst>
          </p:cNvPr>
          <p:cNvSpPr txBox="1"/>
          <p:nvPr/>
        </p:nvSpPr>
        <p:spPr>
          <a:xfrm>
            <a:off x="1387989" y="5563294"/>
            <a:ext cx="6272267"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d’abord sur la référence pour l’alignement (le quadrillage 4)</a:t>
            </a:r>
          </a:p>
          <a:p>
            <a:pPr marL="171450" indent="-171450">
              <a:buFont typeface="Wingdings" panose="05000000000000000000" pitchFamily="2" charset="2"/>
              <a:buChar char="è"/>
            </a:pPr>
            <a:r>
              <a:rPr lang="fr-FR" sz="1200" dirty="0">
                <a:sym typeface="Wingdings" panose="05000000000000000000" pitchFamily="2" charset="2"/>
              </a:rPr>
              <a:t>Cliquer ensuite sur la coupe transversale (déjà créée précédemment) que l’on souhaite aligner</a:t>
            </a:r>
          </a:p>
        </p:txBody>
      </p:sp>
      <p:grpSp>
        <p:nvGrpSpPr>
          <p:cNvPr id="57" name="Groupe 56">
            <a:extLst>
              <a:ext uri="{FF2B5EF4-FFF2-40B4-BE49-F238E27FC236}">
                <a16:creationId xmlns="" xmlns:a16="http://schemas.microsoft.com/office/drawing/2014/main" id="{AEAC623B-9DE5-4B32-8C64-FCD35C561554}"/>
              </a:ext>
            </a:extLst>
          </p:cNvPr>
          <p:cNvGrpSpPr/>
          <p:nvPr/>
        </p:nvGrpSpPr>
        <p:grpSpPr>
          <a:xfrm>
            <a:off x="1190071" y="5376896"/>
            <a:ext cx="266604" cy="276999"/>
            <a:chOff x="4198688" y="2096225"/>
            <a:chExt cx="255866" cy="276999"/>
          </a:xfrm>
        </p:grpSpPr>
        <p:sp>
          <p:nvSpPr>
            <p:cNvPr id="58" name="Ellipse 57">
              <a:extLst>
                <a:ext uri="{FF2B5EF4-FFF2-40B4-BE49-F238E27FC236}">
                  <a16:creationId xmlns="" xmlns:a16="http://schemas.microsoft.com/office/drawing/2014/main" id="{98CFA25C-155D-4C8F-8D12-887C384A010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346B0C8D-5FCC-4F21-B132-BA1E43E05C17}"/>
                </a:ext>
              </a:extLst>
            </p:cNvPr>
            <p:cNvSpPr txBox="1"/>
            <p:nvPr/>
          </p:nvSpPr>
          <p:spPr>
            <a:xfrm>
              <a:off x="4198688" y="2096225"/>
              <a:ext cx="233805" cy="276999"/>
            </a:xfrm>
            <a:prstGeom prst="rect">
              <a:avLst/>
            </a:prstGeom>
            <a:noFill/>
          </p:spPr>
          <p:txBody>
            <a:bodyPr wrap="square" rtlCol="0">
              <a:spAutoFit/>
            </a:bodyPr>
            <a:lstStyle/>
            <a:p>
              <a:r>
                <a:rPr lang="fr-FR" sz="1200" dirty="0"/>
                <a:t>8</a:t>
              </a:r>
            </a:p>
          </p:txBody>
        </p:sp>
      </p:grpSp>
      <p:sp>
        <p:nvSpPr>
          <p:cNvPr id="60" name="ZoneTexte 59">
            <a:extLst>
              <a:ext uri="{FF2B5EF4-FFF2-40B4-BE49-F238E27FC236}">
                <a16:creationId xmlns="" xmlns:a16="http://schemas.microsoft.com/office/drawing/2014/main" id="{775355B8-AD07-4B50-A14E-7738E17CB904}"/>
              </a:ext>
            </a:extLst>
          </p:cNvPr>
          <p:cNvSpPr txBox="1"/>
          <p:nvPr/>
        </p:nvSpPr>
        <p:spPr>
          <a:xfrm>
            <a:off x="148111" y="964910"/>
            <a:ext cx="2476217"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On va commencer par le </a:t>
            </a:r>
            <a:r>
              <a:rPr lang="fr-FR" b="1" dirty="0"/>
              <a:t>côté Nord</a:t>
            </a:r>
          </a:p>
        </p:txBody>
      </p:sp>
      <p:grpSp>
        <p:nvGrpSpPr>
          <p:cNvPr id="61" name="Groupe 60">
            <a:extLst>
              <a:ext uri="{FF2B5EF4-FFF2-40B4-BE49-F238E27FC236}">
                <a16:creationId xmlns="" xmlns:a16="http://schemas.microsoft.com/office/drawing/2014/main" id="{4864DB48-A15A-4298-A86D-740D34CAEC7F}"/>
              </a:ext>
            </a:extLst>
          </p:cNvPr>
          <p:cNvGrpSpPr/>
          <p:nvPr/>
        </p:nvGrpSpPr>
        <p:grpSpPr>
          <a:xfrm>
            <a:off x="0" y="789113"/>
            <a:ext cx="382646" cy="276999"/>
            <a:chOff x="4198688" y="2096957"/>
            <a:chExt cx="367789" cy="276999"/>
          </a:xfrm>
        </p:grpSpPr>
        <p:sp>
          <p:nvSpPr>
            <p:cNvPr id="62" name="Ellipse 61">
              <a:extLst>
                <a:ext uri="{FF2B5EF4-FFF2-40B4-BE49-F238E27FC236}">
                  <a16:creationId xmlns="" xmlns:a16="http://schemas.microsoft.com/office/drawing/2014/main" id="{542B99DB-449B-4004-9790-D157B2335F1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66995EE1-B3F4-4822-9B44-D856C8B6B01D}"/>
                </a:ext>
              </a:extLst>
            </p:cNvPr>
            <p:cNvSpPr txBox="1"/>
            <p:nvPr/>
          </p:nvSpPr>
          <p:spPr>
            <a:xfrm>
              <a:off x="4198688" y="2096957"/>
              <a:ext cx="367789" cy="276999"/>
            </a:xfrm>
            <a:prstGeom prst="rect">
              <a:avLst/>
            </a:prstGeom>
            <a:noFill/>
          </p:spPr>
          <p:txBody>
            <a:bodyPr wrap="square" rtlCol="0">
              <a:spAutoFit/>
            </a:bodyPr>
            <a:lstStyle/>
            <a:p>
              <a:r>
                <a:rPr lang="fr-FR" sz="1200" dirty="0"/>
                <a:t>5</a:t>
              </a:r>
            </a:p>
          </p:txBody>
        </p:sp>
      </p:grpSp>
      <p:sp>
        <p:nvSpPr>
          <p:cNvPr id="34" name="ZoneTexte 33">
            <a:extLst>
              <a:ext uri="{FF2B5EF4-FFF2-40B4-BE49-F238E27FC236}">
                <a16:creationId xmlns="" xmlns:a16="http://schemas.microsoft.com/office/drawing/2014/main" id="{34F9FEFA-7B46-42C2-88DA-0DDC9CAFB8B1}"/>
              </a:ext>
            </a:extLst>
          </p:cNvPr>
          <p:cNvSpPr txBox="1"/>
          <p:nvPr/>
        </p:nvSpPr>
        <p:spPr>
          <a:xfrm>
            <a:off x="364519" y="1812254"/>
            <a:ext cx="2735297"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On aura besoin d’une coupe transversale placée exactement sur le quadrillage 4 </a:t>
            </a:r>
          </a:p>
        </p:txBody>
      </p:sp>
      <p:grpSp>
        <p:nvGrpSpPr>
          <p:cNvPr id="35" name="Groupe 34">
            <a:extLst>
              <a:ext uri="{FF2B5EF4-FFF2-40B4-BE49-F238E27FC236}">
                <a16:creationId xmlns="" xmlns:a16="http://schemas.microsoft.com/office/drawing/2014/main" id="{0D1D6FA9-5A82-49EF-A8A5-4206D1628BFE}"/>
              </a:ext>
            </a:extLst>
          </p:cNvPr>
          <p:cNvGrpSpPr/>
          <p:nvPr/>
        </p:nvGrpSpPr>
        <p:grpSpPr>
          <a:xfrm>
            <a:off x="216408" y="1636457"/>
            <a:ext cx="382646" cy="276999"/>
            <a:chOff x="4198688" y="2096957"/>
            <a:chExt cx="367789" cy="276999"/>
          </a:xfrm>
        </p:grpSpPr>
        <p:sp>
          <p:nvSpPr>
            <p:cNvPr id="36" name="Ellipse 35">
              <a:extLst>
                <a:ext uri="{FF2B5EF4-FFF2-40B4-BE49-F238E27FC236}">
                  <a16:creationId xmlns="" xmlns:a16="http://schemas.microsoft.com/office/drawing/2014/main" id="{5C5A7A18-0930-4799-9784-676DDBB891E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7" name="ZoneTexte 36">
              <a:extLst>
                <a:ext uri="{FF2B5EF4-FFF2-40B4-BE49-F238E27FC236}">
                  <a16:creationId xmlns="" xmlns:a16="http://schemas.microsoft.com/office/drawing/2014/main" id="{BC53EDA7-D146-4F59-95C0-A1D3AB17A59D}"/>
                </a:ext>
              </a:extLst>
            </p:cNvPr>
            <p:cNvSpPr txBox="1"/>
            <p:nvPr/>
          </p:nvSpPr>
          <p:spPr>
            <a:xfrm>
              <a:off x="4198688" y="2096957"/>
              <a:ext cx="367789" cy="276999"/>
            </a:xfrm>
            <a:prstGeom prst="rect">
              <a:avLst/>
            </a:prstGeom>
            <a:noFill/>
          </p:spPr>
          <p:txBody>
            <a:bodyPr wrap="square" rtlCol="0">
              <a:spAutoFit/>
            </a:bodyPr>
            <a:lstStyle/>
            <a:p>
              <a:r>
                <a:rPr lang="fr-FR" sz="1200" dirty="0"/>
                <a:t>6</a:t>
              </a:r>
            </a:p>
          </p:txBody>
        </p:sp>
      </p:grpSp>
      <p:sp>
        <p:nvSpPr>
          <p:cNvPr id="38" name="ZoneTexte 37">
            <a:extLst>
              <a:ext uri="{FF2B5EF4-FFF2-40B4-BE49-F238E27FC236}">
                <a16:creationId xmlns="" xmlns:a16="http://schemas.microsoft.com/office/drawing/2014/main" id="{D6D1228C-8018-46AB-B216-20DBD98B8712}"/>
              </a:ext>
            </a:extLst>
          </p:cNvPr>
          <p:cNvSpPr txBox="1"/>
          <p:nvPr/>
        </p:nvSpPr>
        <p:spPr>
          <a:xfrm>
            <a:off x="2061599" y="2743894"/>
            <a:ext cx="2812154"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 …</a:t>
            </a:r>
            <a:r>
              <a:rPr lang="fr-FR" sz="1200" dirty="0">
                <a:sym typeface="Wingdings" panose="05000000000000000000" pitchFamily="2" charset="2"/>
              </a:rPr>
              <a:t> , Commande </a:t>
            </a:r>
            <a:r>
              <a:rPr lang="fr-FR" sz="1200" b="1" dirty="0">
                <a:sym typeface="Wingdings" panose="05000000000000000000" pitchFamily="2" charset="2"/>
              </a:rPr>
              <a:t>Aligner</a:t>
            </a:r>
          </a:p>
        </p:txBody>
      </p:sp>
      <p:grpSp>
        <p:nvGrpSpPr>
          <p:cNvPr id="39" name="Groupe 38">
            <a:extLst>
              <a:ext uri="{FF2B5EF4-FFF2-40B4-BE49-F238E27FC236}">
                <a16:creationId xmlns="" xmlns:a16="http://schemas.microsoft.com/office/drawing/2014/main" id="{3E4F8DA9-764D-4EE2-A006-19BC8A90D349}"/>
              </a:ext>
            </a:extLst>
          </p:cNvPr>
          <p:cNvGrpSpPr/>
          <p:nvPr/>
        </p:nvGrpSpPr>
        <p:grpSpPr>
          <a:xfrm>
            <a:off x="1863679" y="2557496"/>
            <a:ext cx="266604" cy="276999"/>
            <a:chOff x="4198688" y="2096225"/>
            <a:chExt cx="255866" cy="276999"/>
          </a:xfrm>
        </p:grpSpPr>
        <p:sp>
          <p:nvSpPr>
            <p:cNvPr id="40" name="Ellipse 39">
              <a:extLst>
                <a:ext uri="{FF2B5EF4-FFF2-40B4-BE49-F238E27FC236}">
                  <a16:creationId xmlns="" xmlns:a16="http://schemas.microsoft.com/office/drawing/2014/main" id="{E291981E-D9F8-49FA-9D74-37422A95858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1BFF9120-373B-44B3-8198-52A2D1FB4C94}"/>
                </a:ext>
              </a:extLst>
            </p:cNvPr>
            <p:cNvSpPr txBox="1"/>
            <p:nvPr/>
          </p:nvSpPr>
          <p:spPr>
            <a:xfrm>
              <a:off x="4198688" y="2096225"/>
              <a:ext cx="233805" cy="276999"/>
            </a:xfrm>
            <a:prstGeom prst="rect">
              <a:avLst/>
            </a:prstGeom>
            <a:noFill/>
          </p:spPr>
          <p:txBody>
            <a:bodyPr wrap="square" rtlCol="0">
              <a:spAutoFit/>
            </a:bodyPr>
            <a:lstStyle/>
            <a:p>
              <a:r>
                <a:rPr lang="fr-FR" sz="1200" dirty="0"/>
                <a:t>7</a:t>
              </a:r>
            </a:p>
          </p:txBody>
        </p:sp>
      </p:grpSp>
      <p:sp>
        <p:nvSpPr>
          <p:cNvPr id="44" name="Ellipse 43">
            <a:extLst>
              <a:ext uri="{FF2B5EF4-FFF2-40B4-BE49-F238E27FC236}">
                <a16:creationId xmlns="" xmlns:a16="http://schemas.microsoft.com/office/drawing/2014/main" id="{6671208D-90B2-4098-9A36-C5810E678D99}"/>
              </a:ext>
            </a:extLst>
          </p:cNvPr>
          <p:cNvSpPr/>
          <p:nvPr/>
        </p:nvSpPr>
        <p:spPr>
          <a:xfrm>
            <a:off x="6208776" y="1014984"/>
            <a:ext cx="630936" cy="22860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4" name="Connecteur droit avec flèche 63">
            <a:extLst>
              <a:ext uri="{FF2B5EF4-FFF2-40B4-BE49-F238E27FC236}">
                <a16:creationId xmlns="" xmlns:a16="http://schemas.microsoft.com/office/drawing/2014/main" id="{660971C3-44C3-49F9-AF11-95DB47ECC818}"/>
              </a:ext>
            </a:extLst>
          </p:cNvPr>
          <p:cNvCxnSpPr>
            <a:cxnSpLocks/>
          </p:cNvCxnSpPr>
          <p:nvPr/>
        </p:nvCxnSpPr>
        <p:spPr>
          <a:xfrm flipV="1">
            <a:off x="2788920" y="4754880"/>
            <a:ext cx="4279392" cy="81381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9" name="Espace réservé du pied de page 18">
            <a:extLst>
              <a:ext uri="{FF2B5EF4-FFF2-40B4-BE49-F238E27FC236}">
                <a16:creationId xmlns="" xmlns:a16="http://schemas.microsoft.com/office/drawing/2014/main" id="{269E46FC-E7D9-4CD3-9ECC-B9670A160AE0}"/>
              </a:ext>
            </a:extLst>
          </p:cNvPr>
          <p:cNvSpPr>
            <a:spLocks noGrp="1"/>
          </p:cNvSpPr>
          <p:nvPr>
            <p:ph type="ftr" sz="quarter" idx="11"/>
          </p:nvPr>
        </p:nvSpPr>
        <p:spPr/>
        <p:txBody>
          <a:bodyPr/>
          <a:lstStyle/>
          <a:p>
            <a:r>
              <a:rPr lang="fr-FR"/>
              <a:t>Tuto Revit - Modéliser un ouvrage</a:t>
            </a:r>
          </a:p>
        </p:txBody>
      </p:sp>
      <p:sp>
        <p:nvSpPr>
          <p:cNvPr id="20" name="Espace réservé de la date 19">
            <a:extLst>
              <a:ext uri="{FF2B5EF4-FFF2-40B4-BE49-F238E27FC236}">
                <a16:creationId xmlns="" xmlns:a16="http://schemas.microsoft.com/office/drawing/2014/main" id="{47516D51-89E8-4D56-9E11-07865FF4EF44}"/>
              </a:ext>
            </a:extLst>
          </p:cNvPr>
          <p:cNvSpPr>
            <a:spLocks noGrp="1"/>
          </p:cNvSpPr>
          <p:nvPr>
            <p:ph type="dt" sz="half" idx="10"/>
          </p:nvPr>
        </p:nvSpPr>
        <p:spPr/>
        <p:txBody>
          <a:bodyPr/>
          <a:lstStyle/>
          <a:p>
            <a:r>
              <a:rPr lang="fr-FR"/>
              <a:t>Lycée D. Diderot</a:t>
            </a:r>
          </a:p>
        </p:txBody>
      </p:sp>
      <p:sp>
        <p:nvSpPr>
          <p:cNvPr id="23" name="Espace réservé du numéro de diapositive 22">
            <a:extLst>
              <a:ext uri="{FF2B5EF4-FFF2-40B4-BE49-F238E27FC236}">
                <a16:creationId xmlns="" xmlns:a16="http://schemas.microsoft.com/office/drawing/2014/main" id="{24FE50C9-25C7-41C4-AFDB-934A7DC28987}"/>
              </a:ext>
            </a:extLst>
          </p:cNvPr>
          <p:cNvSpPr>
            <a:spLocks noGrp="1"/>
          </p:cNvSpPr>
          <p:nvPr>
            <p:ph type="sldNum" sz="quarter" idx="12"/>
          </p:nvPr>
        </p:nvSpPr>
        <p:spPr/>
        <p:txBody>
          <a:bodyPr/>
          <a:lstStyle/>
          <a:p>
            <a:fld id="{F0E9C7B5-498F-459B-AE0E-97ACA3484B4E}" type="slidenum">
              <a:rPr lang="fr-FR" smtClean="0"/>
              <a:t>108</a:t>
            </a:fld>
            <a:endParaRPr lang="fr-FR"/>
          </a:p>
        </p:txBody>
      </p:sp>
    </p:spTree>
    <p:extLst>
      <p:ext uri="{BB962C8B-B14F-4D97-AF65-F5344CB8AC3E}">
        <p14:creationId xmlns:p14="http://schemas.microsoft.com/office/powerpoint/2010/main" val="131191020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Image 58">
            <a:extLst>
              <a:ext uri="{FF2B5EF4-FFF2-40B4-BE49-F238E27FC236}">
                <a16:creationId xmlns="" xmlns:a16="http://schemas.microsoft.com/office/drawing/2014/main" id="{57BC8DCF-E227-4C29-97AF-09DAD500693B}"/>
              </a:ext>
            </a:extLst>
          </p:cNvPr>
          <p:cNvPicPr>
            <a:picLocks noChangeAspect="1"/>
          </p:cNvPicPr>
          <p:nvPr/>
        </p:nvPicPr>
        <p:blipFill>
          <a:blip r:embed="rId2"/>
          <a:stretch>
            <a:fillRect/>
          </a:stretch>
        </p:blipFill>
        <p:spPr>
          <a:xfrm>
            <a:off x="0" y="855846"/>
            <a:ext cx="9144000" cy="5694947"/>
          </a:xfrm>
          <a:prstGeom prst="rect">
            <a:avLst/>
          </a:prstGeom>
        </p:spPr>
      </p:pic>
      <p:sp>
        <p:nvSpPr>
          <p:cNvPr id="29" name="ZoneTexte 28">
            <a:extLst>
              <a:ext uri="{FF2B5EF4-FFF2-40B4-BE49-F238E27FC236}">
                <a16:creationId xmlns="" xmlns:a16="http://schemas.microsoft.com/office/drawing/2014/main" id="{D6FD76CF-F169-4347-9F9E-B373E7B010B5}"/>
              </a:ext>
            </a:extLst>
          </p:cNvPr>
          <p:cNvSpPr txBox="1"/>
          <p:nvPr/>
        </p:nvSpPr>
        <p:spPr>
          <a:xfrm>
            <a:off x="2331735" y="3194256"/>
            <a:ext cx="161847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 …</a:t>
            </a:r>
            <a:r>
              <a:rPr lang="fr-FR" sz="1200" dirty="0">
                <a:sym typeface="Wingdings" panose="05000000000000000000" pitchFamily="2" charset="2"/>
              </a:rPr>
              <a:t>  Commande </a:t>
            </a:r>
            <a:r>
              <a:rPr lang="fr-FR" sz="1200" b="1" dirty="0">
                <a:sym typeface="Wingdings" panose="05000000000000000000" pitchFamily="2" charset="2"/>
              </a:rPr>
              <a:t>Copier</a:t>
            </a:r>
          </a:p>
        </p:txBody>
      </p:sp>
      <p:grpSp>
        <p:nvGrpSpPr>
          <p:cNvPr id="30" name="Groupe 29">
            <a:extLst>
              <a:ext uri="{FF2B5EF4-FFF2-40B4-BE49-F238E27FC236}">
                <a16:creationId xmlns="" xmlns:a16="http://schemas.microsoft.com/office/drawing/2014/main" id="{2C983F79-3F00-49D7-9FCE-0BBABE8D2E5D}"/>
              </a:ext>
            </a:extLst>
          </p:cNvPr>
          <p:cNvGrpSpPr/>
          <p:nvPr/>
        </p:nvGrpSpPr>
        <p:grpSpPr>
          <a:xfrm>
            <a:off x="2122402" y="3007858"/>
            <a:ext cx="355619" cy="276999"/>
            <a:chOff x="4163585" y="2096225"/>
            <a:chExt cx="341296" cy="276999"/>
          </a:xfrm>
        </p:grpSpPr>
        <p:sp>
          <p:nvSpPr>
            <p:cNvPr id="35" name="Ellipse 34">
              <a:extLst>
                <a:ext uri="{FF2B5EF4-FFF2-40B4-BE49-F238E27FC236}">
                  <a16:creationId xmlns="" xmlns:a16="http://schemas.microsoft.com/office/drawing/2014/main" id="{6CBEC052-765B-40FE-B757-F87BD21E9CE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60C1C6E-6CF1-45B4-B415-0423389D5405}"/>
                </a:ext>
              </a:extLst>
            </p:cNvPr>
            <p:cNvSpPr txBox="1"/>
            <p:nvPr/>
          </p:nvSpPr>
          <p:spPr>
            <a:xfrm>
              <a:off x="4163585" y="2096225"/>
              <a:ext cx="341296" cy="276999"/>
            </a:xfrm>
            <a:prstGeom prst="rect">
              <a:avLst/>
            </a:prstGeom>
            <a:noFill/>
          </p:spPr>
          <p:txBody>
            <a:bodyPr wrap="square" rtlCol="0">
              <a:spAutoFit/>
            </a:bodyPr>
            <a:lstStyle/>
            <a:p>
              <a:pPr algn="ctr"/>
              <a:r>
                <a:rPr lang="fr-FR" sz="1200" dirty="0"/>
                <a:t>3</a:t>
              </a:r>
            </a:p>
          </p:txBody>
        </p:sp>
      </p:grpSp>
      <p:cxnSp>
        <p:nvCxnSpPr>
          <p:cNvPr id="41" name="Connecteur droit avec flèche 40">
            <a:extLst>
              <a:ext uri="{FF2B5EF4-FFF2-40B4-BE49-F238E27FC236}">
                <a16:creationId xmlns="" xmlns:a16="http://schemas.microsoft.com/office/drawing/2014/main" id="{F61F6433-5403-47D6-A2F8-56E7770FD979}"/>
              </a:ext>
            </a:extLst>
          </p:cNvPr>
          <p:cNvCxnSpPr>
            <a:cxnSpLocks/>
          </p:cNvCxnSpPr>
          <p:nvPr/>
        </p:nvCxnSpPr>
        <p:spPr>
          <a:xfrm flipH="1">
            <a:off x="5852160" y="3895344"/>
            <a:ext cx="228602" cy="146304"/>
          </a:xfrm>
          <a:prstGeom prst="straightConnector1">
            <a:avLst/>
          </a:prstGeom>
          <a:ln w="15875">
            <a:solidFill>
              <a:srgbClr val="FF6600"/>
            </a:solidFill>
            <a:tailEnd type="arrow"/>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 xmlns:a16="http://schemas.microsoft.com/office/drawing/2014/main" id="{E8CAD42B-1EDD-4A4B-B7CD-E5665B554DE0}"/>
              </a:ext>
            </a:extLst>
          </p:cNvPr>
          <p:cNvCxnSpPr>
            <a:cxnSpLocks/>
          </p:cNvCxnSpPr>
          <p:nvPr/>
        </p:nvCxnSpPr>
        <p:spPr>
          <a:xfrm flipH="1">
            <a:off x="7150608" y="2560320"/>
            <a:ext cx="484632" cy="149961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 xmlns:a16="http://schemas.microsoft.com/office/drawing/2014/main" id="{ACB38F93-AF13-4D97-8FA0-AC604D1A75E6}"/>
              </a:ext>
            </a:extLst>
          </p:cNvPr>
          <p:cNvSpPr txBox="1"/>
          <p:nvPr/>
        </p:nvSpPr>
        <p:spPr>
          <a:xfrm>
            <a:off x="3757947" y="1535697"/>
            <a:ext cx="5139165" cy="1015663"/>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Sélectionner les 2 joints </a:t>
            </a:r>
            <a:r>
              <a:rPr lang="fr-FR" sz="1200" dirty="0" err="1">
                <a:sym typeface="Wingdings" panose="05000000000000000000" pitchFamily="2" charset="2"/>
              </a:rPr>
              <a:t>waterstop</a:t>
            </a:r>
            <a:r>
              <a:rPr lang="fr-FR" sz="1200" dirty="0">
                <a:sym typeface="Wingdings" panose="05000000000000000000" pitchFamily="2" charset="2"/>
              </a:rPr>
              <a:t> verticaux :</a:t>
            </a:r>
          </a:p>
          <a:p>
            <a:pPr marL="171450" indent="-171450">
              <a:buFont typeface="Wingdings" panose="05000000000000000000" pitchFamily="2" charset="2"/>
              <a:buChar char="è"/>
            </a:pPr>
            <a:r>
              <a:rPr lang="fr-FR" sz="1200" dirty="0">
                <a:sym typeface="Wingdings" panose="05000000000000000000" pitchFamily="2" charset="2"/>
              </a:rPr>
              <a:t>Survoler un des JWS vertical ; taper </a:t>
            </a:r>
            <a:r>
              <a:rPr lang="fr-FR" sz="1200" b="1" dirty="0">
                <a:sym typeface="Wingdings" panose="05000000000000000000" pitchFamily="2" charset="2"/>
              </a:rPr>
              <a:t>TAB</a:t>
            </a:r>
            <a:r>
              <a:rPr lang="fr-FR" sz="1200" dirty="0">
                <a:sym typeface="Wingdings" panose="05000000000000000000" pitchFamily="2" charset="2"/>
              </a:rPr>
              <a:t>  (plusieurs fois si nécessaire) ; lorsque le JWS est présélectionné --&gt; cliquer</a:t>
            </a:r>
          </a:p>
          <a:p>
            <a:pPr marL="171450" indent="-171450">
              <a:buFont typeface="Wingdings" panose="05000000000000000000" pitchFamily="2" charset="2"/>
              <a:buChar char="è"/>
            </a:pPr>
            <a:r>
              <a:rPr lang="fr-FR" sz="1200" dirty="0">
                <a:sym typeface="Wingdings" panose="05000000000000000000" pitchFamily="2" charset="2"/>
              </a:rPr>
              <a:t>Survoler l’autre JWS vertical ; taper </a:t>
            </a:r>
            <a:r>
              <a:rPr lang="fr-FR" sz="1200" b="1" dirty="0">
                <a:sym typeface="Wingdings" panose="05000000000000000000" pitchFamily="2" charset="2"/>
              </a:rPr>
              <a:t>TAB</a:t>
            </a:r>
            <a:r>
              <a:rPr lang="fr-FR" sz="1200" dirty="0">
                <a:sym typeface="Wingdings" panose="05000000000000000000" pitchFamily="2" charset="2"/>
              </a:rPr>
              <a:t>  (plusieurs fois si nécessaire) ; lorsque le JWS est présélectionné --&gt; tenir enfoncée la touche </a:t>
            </a:r>
            <a:r>
              <a:rPr lang="fr-FR" sz="1200" b="1" dirty="0">
                <a:sym typeface="Wingdings" panose="05000000000000000000" pitchFamily="2" charset="2"/>
              </a:rPr>
              <a:t>CTRL</a:t>
            </a:r>
            <a:r>
              <a:rPr lang="fr-FR" sz="1200" dirty="0">
                <a:sym typeface="Wingdings" panose="05000000000000000000" pitchFamily="2" charset="2"/>
              </a:rPr>
              <a:t> et cliquer</a:t>
            </a:r>
          </a:p>
        </p:txBody>
      </p:sp>
      <p:grpSp>
        <p:nvGrpSpPr>
          <p:cNvPr id="38" name="Groupe 37">
            <a:extLst>
              <a:ext uri="{FF2B5EF4-FFF2-40B4-BE49-F238E27FC236}">
                <a16:creationId xmlns="" xmlns:a16="http://schemas.microsoft.com/office/drawing/2014/main" id="{E331FCBA-D839-4BA5-8724-646752A325E5}"/>
              </a:ext>
            </a:extLst>
          </p:cNvPr>
          <p:cNvGrpSpPr/>
          <p:nvPr/>
        </p:nvGrpSpPr>
        <p:grpSpPr>
          <a:xfrm>
            <a:off x="3547872" y="1408060"/>
            <a:ext cx="370094" cy="280737"/>
            <a:chOff x="4154635" y="2102386"/>
            <a:chExt cx="356604" cy="280737"/>
          </a:xfrm>
        </p:grpSpPr>
        <p:sp>
          <p:nvSpPr>
            <p:cNvPr id="39" name="Ellipse 38">
              <a:extLst>
                <a:ext uri="{FF2B5EF4-FFF2-40B4-BE49-F238E27FC236}">
                  <a16:creationId xmlns="" xmlns:a16="http://schemas.microsoft.com/office/drawing/2014/main" id="{48717EB8-4374-435D-8834-5EC51231FB9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0" name="ZoneTexte 39">
              <a:extLst>
                <a:ext uri="{FF2B5EF4-FFF2-40B4-BE49-F238E27FC236}">
                  <a16:creationId xmlns="" xmlns:a16="http://schemas.microsoft.com/office/drawing/2014/main" id="{C879E355-24C6-41D1-BF87-974BB8011D43}"/>
                </a:ext>
              </a:extLst>
            </p:cNvPr>
            <p:cNvSpPr txBox="1"/>
            <p:nvPr/>
          </p:nvSpPr>
          <p:spPr>
            <a:xfrm>
              <a:off x="4154635" y="2106124"/>
              <a:ext cx="356604" cy="276999"/>
            </a:xfrm>
            <a:prstGeom prst="rect">
              <a:avLst/>
            </a:prstGeom>
            <a:noFill/>
          </p:spPr>
          <p:txBody>
            <a:bodyPr wrap="square" rtlCol="0">
              <a:spAutoFit/>
            </a:bodyPr>
            <a:lstStyle/>
            <a:p>
              <a:pPr algn="ctr"/>
              <a:r>
                <a:rPr lang="fr-FR" sz="1200" dirty="0"/>
                <a:t>2</a:t>
              </a:r>
            </a:p>
          </p:txBody>
        </p:sp>
      </p:grpSp>
      <p:sp>
        <p:nvSpPr>
          <p:cNvPr id="22" name="ZoneTexte 21">
            <a:extLst>
              <a:ext uri="{FF2B5EF4-FFF2-40B4-BE49-F238E27FC236}">
                <a16:creationId xmlns="" xmlns:a16="http://schemas.microsoft.com/office/drawing/2014/main" id="{849F0FF9-6C29-4D4F-A3AD-198D3397F27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6.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Création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 par recopie</a:t>
            </a:r>
            <a:endParaRPr lang="fr-FR" sz="2200" b="1" dirty="0">
              <a:solidFill>
                <a:srgbClr val="002060"/>
              </a:solidFill>
              <a:effectLst>
                <a:outerShdw blurRad="38100" dist="38100" dir="2700000" algn="tl">
                  <a:srgbClr val="000000">
                    <a:alpha val="43137"/>
                  </a:srgbClr>
                </a:outerShdw>
              </a:effectLst>
            </a:endParaRPr>
          </a:p>
        </p:txBody>
      </p:sp>
      <p:sp>
        <p:nvSpPr>
          <p:cNvPr id="31" name="ZoneTexte 30">
            <a:extLst>
              <a:ext uri="{FF2B5EF4-FFF2-40B4-BE49-F238E27FC236}">
                <a16:creationId xmlns="" xmlns:a16="http://schemas.microsoft.com/office/drawing/2014/main" id="{D54AF60C-08BA-419B-826D-477C8CCB0AE0}"/>
              </a:ext>
            </a:extLst>
          </p:cNvPr>
          <p:cNvSpPr txBox="1"/>
          <p:nvPr/>
        </p:nvSpPr>
        <p:spPr>
          <a:xfrm>
            <a:off x="1525807" y="5599021"/>
            <a:ext cx="3530825"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Les nouveaux JWS sont toujours sélectionnés ;</a:t>
            </a:r>
          </a:p>
          <a:p>
            <a:r>
              <a:rPr lang="fr-FR" dirty="0"/>
              <a:t>Ils ont pour plan de construction le quadrillage Joint M</a:t>
            </a:r>
          </a:p>
        </p:txBody>
      </p:sp>
      <p:grpSp>
        <p:nvGrpSpPr>
          <p:cNvPr id="32" name="Groupe 31">
            <a:extLst>
              <a:ext uri="{FF2B5EF4-FFF2-40B4-BE49-F238E27FC236}">
                <a16:creationId xmlns="" xmlns:a16="http://schemas.microsoft.com/office/drawing/2014/main" id="{4FA9413F-6415-4752-8EFA-224F83AD2BE9}"/>
              </a:ext>
            </a:extLst>
          </p:cNvPr>
          <p:cNvGrpSpPr/>
          <p:nvPr/>
        </p:nvGrpSpPr>
        <p:grpSpPr>
          <a:xfrm>
            <a:off x="1341124" y="5423224"/>
            <a:ext cx="359664" cy="276999"/>
            <a:chOff x="4163532" y="2096957"/>
            <a:chExt cx="345699" cy="276999"/>
          </a:xfrm>
        </p:grpSpPr>
        <p:sp>
          <p:nvSpPr>
            <p:cNvPr id="33" name="Ellipse 32">
              <a:extLst>
                <a:ext uri="{FF2B5EF4-FFF2-40B4-BE49-F238E27FC236}">
                  <a16:creationId xmlns="" xmlns:a16="http://schemas.microsoft.com/office/drawing/2014/main" id="{B92721E5-82A2-4B7B-A4FC-C82CE455CED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B23F7736-DFD5-4FEC-856B-76378652E1C7}"/>
                </a:ext>
              </a:extLst>
            </p:cNvPr>
            <p:cNvSpPr txBox="1"/>
            <p:nvPr/>
          </p:nvSpPr>
          <p:spPr>
            <a:xfrm>
              <a:off x="4163532" y="2096957"/>
              <a:ext cx="345699" cy="276999"/>
            </a:xfrm>
            <a:prstGeom prst="rect">
              <a:avLst/>
            </a:prstGeom>
            <a:noFill/>
          </p:spPr>
          <p:txBody>
            <a:bodyPr wrap="square" rtlCol="0">
              <a:spAutoFit/>
            </a:bodyPr>
            <a:lstStyle/>
            <a:p>
              <a:pPr algn="ctr"/>
              <a:r>
                <a:rPr lang="fr-FR" sz="1200" dirty="0"/>
                <a:t>5</a:t>
              </a:r>
            </a:p>
          </p:txBody>
        </p:sp>
      </p:grpSp>
      <p:sp>
        <p:nvSpPr>
          <p:cNvPr id="47" name="ZoneTexte 46">
            <a:extLst>
              <a:ext uri="{FF2B5EF4-FFF2-40B4-BE49-F238E27FC236}">
                <a16:creationId xmlns="" xmlns:a16="http://schemas.microsoft.com/office/drawing/2014/main" id="{0AD816A8-D79A-47B0-94A1-9712F3C62BD1}"/>
              </a:ext>
            </a:extLst>
          </p:cNvPr>
          <p:cNvSpPr txBox="1"/>
          <p:nvPr/>
        </p:nvSpPr>
        <p:spPr>
          <a:xfrm>
            <a:off x="1372751" y="1021774"/>
            <a:ext cx="148932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3D</a:t>
            </a:r>
          </a:p>
        </p:txBody>
      </p:sp>
      <p:grpSp>
        <p:nvGrpSpPr>
          <p:cNvPr id="48" name="Groupe 47">
            <a:extLst>
              <a:ext uri="{FF2B5EF4-FFF2-40B4-BE49-F238E27FC236}">
                <a16:creationId xmlns="" xmlns:a16="http://schemas.microsoft.com/office/drawing/2014/main" id="{B1C629E2-8850-4812-A530-C08B47EB06BC}"/>
              </a:ext>
            </a:extLst>
          </p:cNvPr>
          <p:cNvGrpSpPr/>
          <p:nvPr/>
        </p:nvGrpSpPr>
        <p:grpSpPr>
          <a:xfrm>
            <a:off x="1211407" y="862808"/>
            <a:ext cx="266604" cy="276999"/>
            <a:chOff x="4198688" y="2096225"/>
            <a:chExt cx="255866" cy="276999"/>
          </a:xfrm>
        </p:grpSpPr>
        <p:sp>
          <p:nvSpPr>
            <p:cNvPr id="49" name="Ellipse 48">
              <a:extLst>
                <a:ext uri="{FF2B5EF4-FFF2-40B4-BE49-F238E27FC236}">
                  <a16:creationId xmlns="" xmlns:a16="http://schemas.microsoft.com/office/drawing/2014/main" id="{1ABE088F-AE45-4A34-9822-678A0718093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1" name="ZoneTexte 50">
              <a:extLst>
                <a:ext uri="{FF2B5EF4-FFF2-40B4-BE49-F238E27FC236}">
                  <a16:creationId xmlns="" xmlns:a16="http://schemas.microsoft.com/office/drawing/2014/main" id="{A91576F8-217C-453D-9D62-1C9A7F600981}"/>
                </a:ext>
              </a:extLst>
            </p:cNvPr>
            <p:cNvSpPr txBox="1"/>
            <p:nvPr/>
          </p:nvSpPr>
          <p:spPr>
            <a:xfrm>
              <a:off x="4198688" y="2096225"/>
              <a:ext cx="233805" cy="276999"/>
            </a:xfrm>
            <a:prstGeom prst="rect">
              <a:avLst/>
            </a:prstGeom>
            <a:noFill/>
          </p:spPr>
          <p:txBody>
            <a:bodyPr wrap="square" rtlCol="0">
              <a:spAutoFit/>
            </a:bodyPr>
            <a:lstStyle/>
            <a:p>
              <a:r>
                <a:rPr lang="fr-FR" sz="1200" dirty="0"/>
                <a:t>1</a:t>
              </a:r>
            </a:p>
          </p:txBody>
        </p:sp>
      </p:grpSp>
      <p:cxnSp>
        <p:nvCxnSpPr>
          <p:cNvPr id="56" name="Connecteur droit avec flèche 55">
            <a:extLst>
              <a:ext uri="{FF2B5EF4-FFF2-40B4-BE49-F238E27FC236}">
                <a16:creationId xmlns="" xmlns:a16="http://schemas.microsoft.com/office/drawing/2014/main" id="{2DB9CE9C-2AF9-4ED1-ABAB-5F6705B1EC90}"/>
              </a:ext>
            </a:extLst>
          </p:cNvPr>
          <p:cNvCxnSpPr>
            <a:cxnSpLocks/>
          </p:cNvCxnSpPr>
          <p:nvPr/>
        </p:nvCxnSpPr>
        <p:spPr>
          <a:xfrm flipH="1">
            <a:off x="6144768" y="2560320"/>
            <a:ext cx="1499616" cy="149047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 xmlns:a16="http://schemas.microsoft.com/office/drawing/2014/main" id="{1A86ACB8-3348-41E3-A511-53408EE5492C}"/>
              </a:ext>
            </a:extLst>
          </p:cNvPr>
          <p:cNvCxnSpPr>
            <a:cxnSpLocks/>
          </p:cNvCxnSpPr>
          <p:nvPr/>
        </p:nvCxnSpPr>
        <p:spPr>
          <a:xfrm>
            <a:off x="6108192" y="3867912"/>
            <a:ext cx="0" cy="649224"/>
          </a:xfrm>
          <a:prstGeom prst="line">
            <a:avLst/>
          </a:prstGeom>
          <a:ln w="2540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57" name="Connecteur droit 56">
            <a:extLst>
              <a:ext uri="{FF2B5EF4-FFF2-40B4-BE49-F238E27FC236}">
                <a16:creationId xmlns="" xmlns:a16="http://schemas.microsoft.com/office/drawing/2014/main" id="{5FB929AE-1D5B-4AB9-BD0A-998F4E618FC0}"/>
              </a:ext>
            </a:extLst>
          </p:cNvPr>
          <p:cNvCxnSpPr>
            <a:cxnSpLocks/>
          </p:cNvCxnSpPr>
          <p:nvPr/>
        </p:nvCxnSpPr>
        <p:spPr>
          <a:xfrm>
            <a:off x="7101840" y="3837432"/>
            <a:ext cx="0" cy="633984"/>
          </a:xfrm>
          <a:prstGeom prst="line">
            <a:avLst/>
          </a:prstGeom>
          <a:ln w="2540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58" name="Connecteur droit avec flèche 57">
            <a:extLst>
              <a:ext uri="{FF2B5EF4-FFF2-40B4-BE49-F238E27FC236}">
                <a16:creationId xmlns="" xmlns:a16="http://schemas.microsoft.com/office/drawing/2014/main" id="{15FE8716-6397-4DFA-8F18-494FBC8E73F0}"/>
              </a:ext>
            </a:extLst>
          </p:cNvPr>
          <p:cNvCxnSpPr>
            <a:cxnSpLocks/>
            <a:stCxn id="29" idx="0"/>
          </p:cNvCxnSpPr>
          <p:nvPr/>
        </p:nvCxnSpPr>
        <p:spPr>
          <a:xfrm flipH="1" flipV="1">
            <a:off x="3008376" y="1819656"/>
            <a:ext cx="132596" cy="137460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Connecteur droit 64">
            <a:extLst>
              <a:ext uri="{FF2B5EF4-FFF2-40B4-BE49-F238E27FC236}">
                <a16:creationId xmlns="" xmlns:a16="http://schemas.microsoft.com/office/drawing/2014/main" id="{0E173B09-2A1A-4DD1-830F-06C51EE61667}"/>
              </a:ext>
            </a:extLst>
          </p:cNvPr>
          <p:cNvCxnSpPr>
            <a:cxnSpLocks/>
          </p:cNvCxnSpPr>
          <p:nvPr/>
        </p:nvCxnSpPr>
        <p:spPr>
          <a:xfrm>
            <a:off x="5830824" y="4038600"/>
            <a:ext cx="0" cy="649224"/>
          </a:xfrm>
          <a:prstGeom prst="line">
            <a:avLst/>
          </a:prstGeom>
          <a:ln w="2540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66" name="Connecteur droit 65">
            <a:extLst>
              <a:ext uri="{FF2B5EF4-FFF2-40B4-BE49-F238E27FC236}">
                <a16:creationId xmlns="" xmlns:a16="http://schemas.microsoft.com/office/drawing/2014/main" id="{9EDD4101-A3A8-4765-8EFD-370F7AFB423B}"/>
              </a:ext>
            </a:extLst>
          </p:cNvPr>
          <p:cNvCxnSpPr>
            <a:cxnSpLocks/>
          </p:cNvCxnSpPr>
          <p:nvPr/>
        </p:nvCxnSpPr>
        <p:spPr>
          <a:xfrm>
            <a:off x="6824472" y="4008120"/>
            <a:ext cx="0" cy="633984"/>
          </a:xfrm>
          <a:prstGeom prst="line">
            <a:avLst/>
          </a:prstGeom>
          <a:ln w="25400">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68" name="Connecteur droit avec flèche 67">
            <a:extLst>
              <a:ext uri="{FF2B5EF4-FFF2-40B4-BE49-F238E27FC236}">
                <a16:creationId xmlns="" xmlns:a16="http://schemas.microsoft.com/office/drawing/2014/main" id="{0940378C-8E2E-4852-8954-8C721BD66D81}"/>
              </a:ext>
            </a:extLst>
          </p:cNvPr>
          <p:cNvCxnSpPr>
            <a:cxnSpLocks/>
            <a:endCxn id="87" idx="5"/>
          </p:cNvCxnSpPr>
          <p:nvPr/>
        </p:nvCxnSpPr>
        <p:spPr>
          <a:xfrm flipH="1" flipV="1">
            <a:off x="1467320" y="3541826"/>
            <a:ext cx="681520" cy="205430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1" name="Connecteur droit avec flèche 70">
            <a:extLst>
              <a:ext uri="{FF2B5EF4-FFF2-40B4-BE49-F238E27FC236}">
                <a16:creationId xmlns="" xmlns:a16="http://schemas.microsoft.com/office/drawing/2014/main" id="{D1E1BD6D-F07C-4C88-8144-9C5899AFA891}"/>
              </a:ext>
            </a:extLst>
          </p:cNvPr>
          <p:cNvCxnSpPr>
            <a:cxnSpLocks/>
            <a:stCxn id="74" idx="3"/>
          </p:cNvCxnSpPr>
          <p:nvPr/>
        </p:nvCxnSpPr>
        <p:spPr>
          <a:xfrm flipV="1">
            <a:off x="5126735" y="4059936"/>
            <a:ext cx="670561" cy="24082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4" name="ZoneTexte 73">
            <a:extLst>
              <a:ext uri="{FF2B5EF4-FFF2-40B4-BE49-F238E27FC236}">
                <a16:creationId xmlns="" xmlns:a16="http://schemas.microsoft.com/office/drawing/2014/main" id="{6D7A7C79-3340-40CE-92E2-85385B3008B6}"/>
              </a:ext>
            </a:extLst>
          </p:cNvPr>
          <p:cNvSpPr txBox="1"/>
          <p:nvPr/>
        </p:nvSpPr>
        <p:spPr>
          <a:xfrm>
            <a:off x="2127518" y="3977592"/>
            <a:ext cx="299921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les deux points du déplacement (décaler les nouveaux JWS des JWS initiaux pour les repérer facilement)</a:t>
            </a:r>
          </a:p>
        </p:txBody>
      </p:sp>
      <p:grpSp>
        <p:nvGrpSpPr>
          <p:cNvPr id="75" name="Groupe 74">
            <a:extLst>
              <a:ext uri="{FF2B5EF4-FFF2-40B4-BE49-F238E27FC236}">
                <a16:creationId xmlns="" xmlns:a16="http://schemas.microsoft.com/office/drawing/2014/main" id="{0E0D320E-BDE6-4571-BD6B-E3E31E77FEEE}"/>
              </a:ext>
            </a:extLst>
          </p:cNvPr>
          <p:cNvGrpSpPr/>
          <p:nvPr/>
        </p:nvGrpSpPr>
        <p:grpSpPr>
          <a:xfrm>
            <a:off x="1918186" y="3791194"/>
            <a:ext cx="355619" cy="276999"/>
            <a:chOff x="4163585" y="2096225"/>
            <a:chExt cx="341296" cy="276999"/>
          </a:xfrm>
        </p:grpSpPr>
        <p:sp>
          <p:nvSpPr>
            <p:cNvPr id="76" name="Ellipse 75">
              <a:extLst>
                <a:ext uri="{FF2B5EF4-FFF2-40B4-BE49-F238E27FC236}">
                  <a16:creationId xmlns="" xmlns:a16="http://schemas.microsoft.com/office/drawing/2014/main" id="{5351C16D-AD2F-44BF-87FA-29CB5831D7E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7" name="ZoneTexte 76">
              <a:extLst>
                <a:ext uri="{FF2B5EF4-FFF2-40B4-BE49-F238E27FC236}">
                  <a16:creationId xmlns="" xmlns:a16="http://schemas.microsoft.com/office/drawing/2014/main" id="{A23D0844-9A27-4568-A5A0-D54C239FCCE6}"/>
                </a:ext>
              </a:extLst>
            </p:cNvPr>
            <p:cNvSpPr txBox="1"/>
            <p:nvPr/>
          </p:nvSpPr>
          <p:spPr>
            <a:xfrm>
              <a:off x="4163585" y="2096225"/>
              <a:ext cx="341296" cy="276999"/>
            </a:xfrm>
            <a:prstGeom prst="rect">
              <a:avLst/>
            </a:prstGeom>
            <a:noFill/>
          </p:spPr>
          <p:txBody>
            <a:bodyPr wrap="square" rtlCol="0">
              <a:spAutoFit/>
            </a:bodyPr>
            <a:lstStyle/>
            <a:p>
              <a:pPr algn="ctr"/>
              <a:r>
                <a:rPr lang="fr-FR" sz="1200" dirty="0"/>
                <a:t>4</a:t>
              </a:r>
            </a:p>
          </p:txBody>
        </p:sp>
      </p:grpSp>
      <p:sp>
        <p:nvSpPr>
          <p:cNvPr id="87" name="Ellipse 86">
            <a:extLst>
              <a:ext uri="{FF2B5EF4-FFF2-40B4-BE49-F238E27FC236}">
                <a16:creationId xmlns="" xmlns:a16="http://schemas.microsoft.com/office/drawing/2014/main" id="{6DB5182D-FCAF-49EC-BD02-77B4FE552299}"/>
              </a:ext>
            </a:extLst>
          </p:cNvPr>
          <p:cNvSpPr/>
          <p:nvPr/>
        </p:nvSpPr>
        <p:spPr>
          <a:xfrm>
            <a:off x="0" y="3346704"/>
            <a:ext cx="1719072" cy="22860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6" name="Espace réservé du pied de page 95">
            <a:extLst>
              <a:ext uri="{FF2B5EF4-FFF2-40B4-BE49-F238E27FC236}">
                <a16:creationId xmlns="" xmlns:a16="http://schemas.microsoft.com/office/drawing/2014/main" id="{04D5DAEA-5AE1-47F4-8D8E-1B2630CEABEB}"/>
              </a:ext>
            </a:extLst>
          </p:cNvPr>
          <p:cNvSpPr>
            <a:spLocks noGrp="1"/>
          </p:cNvSpPr>
          <p:nvPr>
            <p:ph type="ftr" sz="quarter" idx="11"/>
          </p:nvPr>
        </p:nvSpPr>
        <p:spPr/>
        <p:txBody>
          <a:bodyPr/>
          <a:lstStyle/>
          <a:p>
            <a:r>
              <a:rPr lang="fr-FR"/>
              <a:t>Tuto Revit - Modéliser un ouvrage</a:t>
            </a:r>
          </a:p>
        </p:txBody>
      </p:sp>
      <p:sp>
        <p:nvSpPr>
          <p:cNvPr id="97" name="Espace réservé de la date 96">
            <a:extLst>
              <a:ext uri="{FF2B5EF4-FFF2-40B4-BE49-F238E27FC236}">
                <a16:creationId xmlns="" xmlns:a16="http://schemas.microsoft.com/office/drawing/2014/main" id="{8FDA826D-43D4-4D40-8437-BB05BE1328BE}"/>
              </a:ext>
            </a:extLst>
          </p:cNvPr>
          <p:cNvSpPr>
            <a:spLocks noGrp="1"/>
          </p:cNvSpPr>
          <p:nvPr>
            <p:ph type="dt" sz="half" idx="10"/>
          </p:nvPr>
        </p:nvSpPr>
        <p:spPr/>
        <p:txBody>
          <a:bodyPr/>
          <a:lstStyle/>
          <a:p>
            <a:r>
              <a:rPr lang="fr-FR"/>
              <a:t>Lycée D. Diderot</a:t>
            </a:r>
          </a:p>
        </p:txBody>
      </p:sp>
      <p:sp>
        <p:nvSpPr>
          <p:cNvPr id="98" name="Espace réservé du numéro de diapositive 97">
            <a:extLst>
              <a:ext uri="{FF2B5EF4-FFF2-40B4-BE49-F238E27FC236}">
                <a16:creationId xmlns="" xmlns:a16="http://schemas.microsoft.com/office/drawing/2014/main" id="{1B489E83-F8D4-4603-8CE6-829AFED106EC}"/>
              </a:ext>
            </a:extLst>
          </p:cNvPr>
          <p:cNvSpPr>
            <a:spLocks noGrp="1"/>
          </p:cNvSpPr>
          <p:nvPr>
            <p:ph type="sldNum" sz="quarter" idx="12"/>
          </p:nvPr>
        </p:nvSpPr>
        <p:spPr/>
        <p:txBody>
          <a:bodyPr/>
          <a:lstStyle/>
          <a:p>
            <a:fld id="{F0E9C7B5-498F-459B-AE0E-97ACA3484B4E}" type="slidenum">
              <a:rPr lang="fr-FR" smtClean="0"/>
              <a:t>109</a:t>
            </a:fld>
            <a:endParaRPr lang="fr-FR"/>
          </a:p>
        </p:txBody>
      </p:sp>
    </p:spTree>
    <p:extLst>
      <p:ext uri="{BB962C8B-B14F-4D97-AF65-F5344CB8AC3E}">
        <p14:creationId xmlns:p14="http://schemas.microsoft.com/office/powerpoint/2010/main" val="2139381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9AB52929-37F0-409E-8806-01EE077D1DF7}"/>
              </a:ext>
            </a:extLst>
          </p:cNvPr>
          <p:cNvPicPr>
            <a:picLocks noChangeAspect="1"/>
          </p:cNvPicPr>
          <p:nvPr/>
        </p:nvPicPr>
        <p:blipFill>
          <a:blip r:embed="rId2"/>
          <a:stretch>
            <a:fillRect/>
          </a:stretch>
        </p:blipFill>
        <p:spPr>
          <a:xfrm>
            <a:off x="0" y="677768"/>
            <a:ext cx="9144000" cy="5721345"/>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5797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2.</a:t>
            </a:r>
            <a:r>
              <a:rPr lang="fr-FR" b="1" dirty="0">
                <a:solidFill>
                  <a:srgbClr val="002060"/>
                </a:solidFill>
                <a:effectLst>
                  <a:outerShdw blurRad="38100" dist="38100" dir="2700000" algn="tl">
                    <a:srgbClr val="000000">
                      <a:alpha val="43137"/>
                    </a:srgbClr>
                  </a:outerShdw>
                </a:effectLst>
              </a:rPr>
              <a:t>2. </a:t>
            </a:r>
            <a:r>
              <a:rPr lang="fr-FR" sz="2200" b="1" dirty="0">
                <a:solidFill>
                  <a:srgbClr val="002060"/>
                </a:solidFill>
                <a:effectLst>
                  <a:outerShdw blurRad="38100" dist="38100" dir="2700000" algn="tl">
                    <a:srgbClr val="000000">
                      <a:alpha val="43137"/>
                    </a:srgbClr>
                  </a:outerShdw>
                </a:effectLst>
              </a:rPr>
              <a:t>Paramétrage des niveaux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Visualisation des niveaux dans une vue en élévation</a:t>
            </a:r>
            <a:endParaRPr lang="fr-FR" sz="2000" b="1" dirty="0">
              <a:solidFill>
                <a:srgbClr val="002060"/>
              </a:solidFill>
              <a:effectLst>
                <a:outerShdw blurRad="38100" dist="38100" dir="2700000" algn="tl">
                  <a:srgbClr val="000000">
                    <a:alpha val="43137"/>
                  </a:srgbClr>
                </a:outerShdw>
              </a:effectLst>
            </a:endParaRPr>
          </a:p>
        </p:txBody>
      </p:sp>
      <p:sp>
        <p:nvSpPr>
          <p:cNvPr id="16" name="Ellipse 15">
            <a:extLst>
              <a:ext uri="{FF2B5EF4-FFF2-40B4-BE49-F238E27FC236}">
                <a16:creationId xmlns="" xmlns:a16="http://schemas.microsoft.com/office/drawing/2014/main" id="{CDAC9A6E-9D9C-432D-A771-C5A5A72337DD}"/>
              </a:ext>
            </a:extLst>
          </p:cNvPr>
          <p:cNvSpPr/>
          <p:nvPr/>
        </p:nvSpPr>
        <p:spPr>
          <a:xfrm>
            <a:off x="419449" y="5335399"/>
            <a:ext cx="687897" cy="27700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 xmlns:a16="http://schemas.microsoft.com/office/drawing/2014/main" id="{1281BF78-56D7-442E-B4D5-3E29CB58DD35}"/>
              </a:ext>
            </a:extLst>
          </p:cNvPr>
          <p:cNvSpPr txBox="1"/>
          <p:nvPr/>
        </p:nvSpPr>
        <p:spPr>
          <a:xfrm>
            <a:off x="164796" y="1185694"/>
            <a:ext cx="2588207" cy="646331"/>
          </a:xfrm>
          <a:prstGeom prst="rect">
            <a:avLst/>
          </a:prstGeom>
          <a:solidFill>
            <a:srgbClr val="FFFF00"/>
          </a:solidFill>
          <a:ln>
            <a:solidFill>
              <a:srgbClr val="FF6600"/>
            </a:solidFill>
          </a:ln>
        </p:spPr>
        <p:txBody>
          <a:bodyPr wrap="square" rtlCol="0">
            <a:spAutoFit/>
          </a:bodyPr>
          <a:lstStyle/>
          <a:p>
            <a:r>
              <a:rPr lang="fr-FR" sz="1200" dirty="0"/>
              <a:t>Ouvrir une vue en élévation :</a:t>
            </a:r>
          </a:p>
          <a:p>
            <a:pPr marL="171450" indent="-171450">
              <a:buFont typeface="Wingdings" panose="05000000000000000000" pitchFamily="2" charset="2"/>
              <a:buChar char="è"/>
            </a:pPr>
            <a:r>
              <a:rPr lang="fr-FR" sz="1200" dirty="0">
                <a:sym typeface="Wingdings" panose="05000000000000000000" pitchFamily="2" charset="2"/>
              </a:rPr>
              <a:t>Cliquer sur « </a:t>
            </a:r>
            <a:r>
              <a:rPr lang="fr-FR" sz="1200" b="1" dirty="0">
                <a:sym typeface="Wingdings" panose="05000000000000000000" pitchFamily="2" charset="2"/>
              </a:rPr>
              <a:t>+</a:t>
            </a:r>
            <a:r>
              <a:rPr lang="fr-FR" sz="1200" dirty="0">
                <a:sym typeface="Wingdings" panose="05000000000000000000" pitchFamily="2" charset="2"/>
              </a:rPr>
              <a:t> » devant Elévations</a:t>
            </a:r>
          </a:p>
          <a:p>
            <a:pPr marL="171450" indent="-171450">
              <a:buFont typeface="Wingdings" panose="05000000000000000000" pitchFamily="2" charset="2"/>
              <a:buChar char="è"/>
            </a:pPr>
            <a:r>
              <a:rPr lang="fr-FR" sz="1200" dirty="0">
                <a:sym typeface="Wingdings" panose="05000000000000000000" pitchFamily="2" charset="2"/>
              </a:rPr>
              <a:t>Double-cliquer sur le nom de la vue</a:t>
            </a:r>
            <a:endParaRPr lang="fr-FR" sz="1200" b="1" dirty="0">
              <a:sym typeface="Wingdings" panose="05000000000000000000" pitchFamily="2" charset="2"/>
            </a:endParaRPr>
          </a:p>
        </p:txBody>
      </p:sp>
      <p:cxnSp>
        <p:nvCxnSpPr>
          <p:cNvPr id="18" name="Connecteur droit avec flèche 17">
            <a:extLst>
              <a:ext uri="{FF2B5EF4-FFF2-40B4-BE49-F238E27FC236}">
                <a16:creationId xmlns="" xmlns:a16="http://schemas.microsoft.com/office/drawing/2014/main" id="{185DDC76-A205-4843-9320-5DD04F820B63}"/>
              </a:ext>
            </a:extLst>
          </p:cNvPr>
          <p:cNvCxnSpPr>
            <a:cxnSpLocks/>
            <a:endCxn id="16" idx="1"/>
          </p:cNvCxnSpPr>
          <p:nvPr/>
        </p:nvCxnSpPr>
        <p:spPr>
          <a:xfrm>
            <a:off x="405442" y="1820174"/>
            <a:ext cx="114747" cy="355579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e 18">
            <a:extLst>
              <a:ext uri="{FF2B5EF4-FFF2-40B4-BE49-F238E27FC236}">
                <a16:creationId xmlns="" xmlns:a16="http://schemas.microsoft.com/office/drawing/2014/main" id="{F4FE60FA-EED4-444B-9661-CC02D279CC97}"/>
              </a:ext>
            </a:extLst>
          </p:cNvPr>
          <p:cNvGrpSpPr/>
          <p:nvPr/>
        </p:nvGrpSpPr>
        <p:grpSpPr>
          <a:xfrm>
            <a:off x="0" y="1006154"/>
            <a:ext cx="329591" cy="277860"/>
            <a:chOff x="4198688" y="2087836"/>
            <a:chExt cx="318782" cy="277860"/>
          </a:xfrm>
        </p:grpSpPr>
        <p:sp>
          <p:nvSpPr>
            <p:cNvPr id="20" name="Ellipse 19">
              <a:extLst>
                <a:ext uri="{FF2B5EF4-FFF2-40B4-BE49-F238E27FC236}">
                  <a16:creationId xmlns="" xmlns:a16="http://schemas.microsoft.com/office/drawing/2014/main" id="{0920D8B6-1ABC-452E-9865-2491837A452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2" name="ZoneTexte 21">
              <a:extLst>
                <a:ext uri="{FF2B5EF4-FFF2-40B4-BE49-F238E27FC236}">
                  <a16:creationId xmlns="" xmlns:a16="http://schemas.microsoft.com/office/drawing/2014/main" id="{C8CCB618-8344-4EE0-9DB9-38C422CCCEE4}"/>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23" name="ZoneTexte 22">
            <a:extLst>
              <a:ext uri="{FF2B5EF4-FFF2-40B4-BE49-F238E27FC236}">
                <a16:creationId xmlns="" xmlns:a16="http://schemas.microsoft.com/office/drawing/2014/main" id="{31DF7A1F-B91D-4E10-A436-806BB3292B61}"/>
              </a:ext>
            </a:extLst>
          </p:cNvPr>
          <p:cNvSpPr txBox="1"/>
          <p:nvPr/>
        </p:nvSpPr>
        <p:spPr>
          <a:xfrm>
            <a:off x="2142284" y="2415724"/>
            <a:ext cx="3349411" cy="461665"/>
          </a:xfrm>
          <a:prstGeom prst="rect">
            <a:avLst/>
          </a:prstGeom>
          <a:solidFill>
            <a:srgbClr val="CCFFFF"/>
          </a:solidFill>
          <a:ln>
            <a:solidFill>
              <a:srgbClr val="002060"/>
            </a:solidFill>
          </a:ln>
        </p:spPr>
        <p:txBody>
          <a:bodyPr wrap="square" rtlCol="0">
            <a:spAutoFit/>
          </a:bodyPr>
          <a:lstStyle/>
          <a:p>
            <a:r>
              <a:rPr lang="fr-FR" sz="1200" i="1" dirty="0"/>
              <a:t>La vue en élévation affiche les niveau ;</a:t>
            </a:r>
          </a:p>
          <a:p>
            <a:r>
              <a:rPr lang="fr-FR" sz="1200" i="1" dirty="0"/>
              <a:t>Les plans d’étages correspondent à ces niveaux ;</a:t>
            </a:r>
          </a:p>
        </p:txBody>
      </p:sp>
      <p:grpSp>
        <p:nvGrpSpPr>
          <p:cNvPr id="24" name="Groupe 23">
            <a:extLst>
              <a:ext uri="{FF2B5EF4-FFF2-40B4-BE49-F238E27FC236}">
                <a16:creationId xmlns="" xmlns:a16="http://schemas.microsoft.com/office/drawing/2014/main" id="{B9B04AA5-5726-4EBC-A207-D01EF6AB8123}"/>
              </a:ext>
            </a:extLst>
          </p:cNvPr>
          <p:cNvGrpSpPr/>
          <p:nvPr/>
        </p:nvGrpSpPr>
        <p:grpSpPr>
          <a:xfrm>
            <a:off x="1980524" y="2233836"/>
            <a:ext cx="323519" cy="276999"/>
            <a:chOff x="4198688" y="2088698"/>
            <a:chExt cx="318782" cy="276999"/>
          </a:xfrm>
        </p:grpSpPr>
        <p:sp>
          <p:nvSpPr>
            <p:cNvPr id="25" name="Ellipse 24">
              <a:extLst>
                <a:ext uri="{FF2B5EF4-FFF2-40B4-BE49-F238E27FC236}">
                  <a16:creationId xmlns="" xmlns:a16="http://schemas.microsoft.com/office/drawing/2014/main" id="{F9636560-7F57-4043-9561-752E1A061C1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ZoneTexte 25">
              <a:extLst>
                <a:ext uri="{FF2B5EF4-FFF2-40B4-BE49-F238E27FC236}">
                  <a16:creationId xmlns="" xmlns:a16="http://schemas.microsoft.com/office/drawing/2014/main" id="{8C886052-CA12-413B-992E-852217F6AC40}"/>
                </a:ext>
              </a:extLst>
            </p:cNvPr>
            <p:cNvSpPr txBox="1"/>
            <p:nvPr/>
          </p:nvSpPr>
          <p:spPr>
            <a:xfrm>
              <a:off x="4198688" y="2088698"/>
              <a:ext cx="318782" cy="276999"/>
            </a:xfrm>
            <a:prstGeom prst="rect">
              <a:avLst/>
            </a:prstGeom>
            <a:noFill/>
          </p:spPr>
          <p:txBody>
            <a:bodyPr wrap="square" rtlCol="0">
              <a:spAutoFit/>
            </a:bodyPr>
            <a:lstStyle/>
            <a:p>
              <a:r>
                <a:rPr lang="fr-FR" sz="1200" dirty="0"/>
                <a:t>2</a:t>
              </a:r>
            </a:p>
          </p:txBody>
        </p:sp>
      </p:grpSp>
      <p:cxnSp>
        <p:nvCxnSpPr>
          <p:cNvPr id="27" name="Connecteur droit avec flèche 26">
            <a:extLst>
              <a:ext uri="{FF2B5EF4-FFF2-40B4-BE49-F238E27FC236}">
                <a16:creationId xmlns="" xmlns:a16="http://schemas.microsoft.com/office/drawing/2014/main" id="{75773FC3-56EF-47D5-A8F4-1EB60A42A247}"/>
              </a:ext>
            </a:extLst>
          </p:cNvPr>
          <p:cNvCxnSpPr>
            <a:cxnSpLocks/>
            <a:stCxn id="23" idx="2"/>
          </p:cNvCxnSpPr>
          <p:nvPr/>
        </p:nvCxnSpPr>
        <p:spPr>
          <a:xfrm>
            <a:off x="3816990" y="2877389"/>
            <a:ext cx="1417740" cy="511763"/>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 xmlns:a16="http://schemas.microsoft.com/office/drawing/2014/main" id="{CC804ECA-73A6-4303-B87C-20520B912845}"/>
              </a:ext>
            </a:extLst>
          </p:cNvPr>
          <p:cNvCxnSpPr>
            <a:cxnSpLocks/>
            <a:stCxn id="23" idx="2"/>
            <a:endCxn id="40" idx="6"/>
          </p:cNvCxnSpPr>
          <p:nvPr/>
        </p:nvCxnSpPr>
        <p:spPr>
          <a:xfrm flipH="1">
            <a:off x="1015069" y="2877389"/>
            <a:ext cx="2801921" cy="181349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Ellipse 39">
            <a:extLst>
              <a:ext uri="{FF2B5EF4-FFF2-40B4-BE49-F238E27FC236}">
                <a16:creationId xmlns="" xmlns:a16="http://schemas.microsoft.com/office/drawing/2014/main" id="{78573847-D89F-4A32-B468-F8CC35E5E507}"/>
              </a:ext>
            </a:extLst>
          </p:cNvPr>
          <p:cNvSpPr/>
          <p:nvPr/>
        </p:nvSpPr>
        <p:spPr>
          <a:xfrm>
            <a:off x="394283" y="4478223"/>
            <a:ext cx="620786" cy="425324"/>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ZoneTexte 42">
            <a:extLst>
              <a:ext uri="{FF2B5EF4-FFF2-40B4-BE49-F238E27FC236}">
                <a16:creationId xmlns="" xmlns:a16="http://schemas.microsoft.com/office/drawing/2014/main" id="{9FDA8A87-5ADF-4B14-9ABC-4AF3EA31A338}"/>
              </a:ext>
            </a:extLst>
          </p:cNvPr>
          <p:cNvSpPr txBox="1"/>
          <p:nvPr/>
        </p:nvSpPr>
        <p:spPr>
          <a:xfrm>
            <a:off x="5411387" y="5348320"/>
            <a:ext cx="3539666" cy="646331"/>
          </a:xfrm>
          <a:prstGeom prst="rect">
            <a:avLst/>
          </a:prstGeom>
          <a:solidFill>
            <a:srgbClr val="CCFFFF"/>
          </a:solidFill>
          <a:ln>
            <a:solidFill>
              <a:srgbClr val="002060"/>
            </a:solidFill>
          </a:ln>
        </p:spPr>
        <p:txBody>
          <a:bodyPr wrap="square" rtlCol="0">
            <a:spAutoFit/>
          </a:bodyPr>
          <a:lstStyle/>
          <a:p>
            <a:r>
              <a:rPr lang="fr-FR" sz="1200" i="1" dirty="0"/>
              <a:t>Si nécessaire, pour créer des niveaux supplémentaires, on utilise la commande </a:t>
            </a:r>
            <a:r>
              <a:rPr lang="fr-FR" sz="1200" b="1" i="1" dirty="0"/>
              <a:t>Niveau </a:t>
            </a:r>
          </a:p>
          <a:p>
            <a:r>
              <a:rPr lang="fr-FR" sz="1200" i="1" dirty="0"/>
              <a:t>(pas nécessaire pour l’ouvrage hydraulique)</a:t>
            </a:r>
          </a:p>
        </p:txBody>
      </p:sp>
      <p:sp>
        <p:nvSpPr>
          <p:cNvPr id="47" name="Ellipse 46">
            <a:extLst>
              <a:ext uri="{FF2B5EF4-FFF2-40B4-BE49-F238E27FC236}">
                <a16:creationId xmlns="" xmlns:a16="http://schemas.microsoft.com/office/drawing/2014/main" id="{22583DF1-EDE8-48E8-B2B0-054BBEE1EFC8}"/>
              </a:ext>
            </a:extLst>
          </p:cNvPr>
          <p:cNvSpPr/>
          <p:nvPr/>
        </p:nvSpPr>
        <p:spPr>
          <a:xfrm>
            <a:off x="7390701" y="1140902"/>
            <a:ext cx="310393" cy="227899"/>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8" name="Connecteur droit avec flèche 47">
            <a:extLst>
              <a:ext uri="{FF2B5EF4-FFF2-40B4-BE49-F238E27FC236}">
                <a16:creationId xmlns="" xmlns:a16="http://schemas.microsoft.com/office/drawing/2014/main" id="{C97205C7-5A23-4839-8222-3ADDADC5F27A}"/>
              </a:ext>
            </a:extLst>
          </p:cNvPr>
          <p:cNvCxnSpPr>
            <a:cxnSpLocks/>
            <a:endCxn id="47" idx="4"/>
          </p:cNvCxnSpPr>
          <p:nvPr/>
        </p:nvCxnSpPr>
        <p:spPr>
          <a:xfrm flipH="1" flipV="1">
            <a:off x="7545898" y="1368801"/>
            <a:ext cx="549478" cy="3991764"/>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7">
            <a:extLst>
              <a:ext uri="{FF2B5EF4-FFF2-40B4-BE49-F238E27FC236}">
                <a16:creationId xmlns="" xmlns:a16="http://schemas.microsoft.com/office/drawing/2014/main" id="{D7DE7237-0BD1-4B3B-A9E1-217AFC9A6225}"/>
              </a:ext>
            </a:extLst>
          </p:cNvPr>
          <p:cNvCxnSpPr>
            <a:cxnSpLocks/>
            <a:stCxn id="23" idx="2"/>
          </p:cNvCxnSpPr>
          <p:nvPr/>
        </p:nvCxnSpPr>
        <p:spPr>
          <a:xfrm>
            <a:off x="3816990" y="2877389"/>
            <a:ext cx="1124125" cy="115771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29">
            <a:extLst>
              <a:ext uri="{FF2B5EF4-FFF2-40B4-BE49-F238E27FC236}">
                <a16:creationId xmlns="" xmlns:a16="http://schemas.microsoft.com/office/drawing/2014/main" id="{B5FE5576-C1C5-48A6-A3F4-1AE612C03FC9}"/>
              </a:ext>
            </a:extLst>
          </p:cNvPr>
          <p:cNvCxnSpPr>
            <a:cxnSpLocks/>
            <a:stCxn id="23" idx="2"/>
          </p:cNvCxnSpPr>
          <p:nvPr/>
        </p:nvCxnSpPr>
        <p:spPr>
          <a:xfrm>
            <a:off x="3816990" y="2877389"/>
            <a:ext cx="889233" cy="190433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Ellipse 30">
            <a:extLst>
              <a:ext uri="{FF2B5EF4-FFF2-40B4-BE49-F238E27FC236}">
                <a16:creationId xmlns="" xmlns:a16="http://schemas.microsoft.com/office/drawing/2014/main" id="{0BF04537-80AF-42BF-A224-8AD423292929}"/>
              </a:ext>
            </a:extLst>
          </p:cNvPr>
          <p:cNvSpPr/>
          <p:nvPr/>
        </p:nvSpPr>
        <p:spPr>
          <a:xfrm>
            <a:off x="93676" y="5286463"/>
            <a:ext cx="267051" cy="19993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2" name="Connecteur droit avec flèche 31">
            <a:extLst>
              <a:ext uri="{FF2B5EF4-FFF2-40B4-BE49-F238E27FC236}">
                <a16:creationId xmlns="" xmlns:a16="http://schemas.microsoft.com/office/drawing/2014/main" id="{AEF5ADAF-FBA4-4D22-AAA9-52FE09BDB42B}"/>
              </a:ext>
            </a:extLst>
          </p:cNvPr>
          <p:cNvCxnSpPr>
            <a:cxnSpLocks/>
            <a:endCxn id="31" idx="0"/>
          </p:cNvCxnSpPr>
          <p:nvPr/>
        </p:nvCxnSpPr>
        <p:spPr>
          <a:xfrm flipH="1">
            <a:off x="227202" y="1837426"/>
            <a:ext cx="169613" cy="344903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80803174-6A42-4999-847F-F602559396AB}"/>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0BF88852-F30E-42A1-B2B9-57EF9039664E}"/>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CC4E975F-F22A-4891-B34C-1D50EFBF9FD8}"/>
              </a:ext>
            </a:extLst>
          </p:cNvPr>
          <p:cNvSpPr>
            <a:spLocks noGrp="1"/>
          </p:cNvSpPr>
          <p:nvPr>
            <p:ph type="sldNum" sz="quarter" idx="12"/>
          </p:nvPr>
        </p:nvSpPr>
        <p:spPr/>
        <p:txBody>
          <a:bodyPr/>
          <a:lstStyle/>
          <a:p>
            <a:fld id="{F0E9C7B5-498F-459B-AE0E-97ACA3484B4E}" type="slidenum">
              <a:rPr lang="fr-FR" smtClean="0"/>
              <a:t>11</a:t>
            </a:fld>
            <a:endParaRPr lang="fr-FR"/>
          </a:p>
        </p:txBody>
      </p:sp>
    </p:spTree>
    <p:extLst>
      <p:ext uri="{BB962C8B-B14F-4D97-AF65-F5344CB8AC3E}">
        <p14:creationId xmlns:p14="http://schemas.microsoft.com/office/powerpoint/2010/main" val="1972465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9A40CC85-E92A-40E2-9D54-EFCC49FCA330}"/>
              </a:ext>
            </a:extLst>
          </p:cNvPr>
          <p:cNvPicPr>
            <a:picLocks noChangeAspect="1"/>
          </p:cNvPicPr>
          <p:nvPr/>
        </p:nvPicPr>
        <p:blipFill>
          <a:blip r:embed="rId2"/>
          <a:stretch>
            <a:fillRect/>
          </a:stretch>
        </p:blipFill>
        <p:spPr>
          <a:xfrm>
            <a:off x="0" y="846702"/>
            <a:ext cx="9144000" cy="5694947"/>
          </a:xfrm>
          <a:prstGeom prst="rect">
            <a:avLst/>
          </a:prstGeom>
        </p:spPr>
      </p:pic>
      <p:cxnSp>
        <p:nvCxnSpPr>
          <p:cNvPr id="42" name="Connecteur droit avec flèche 41">
            <a:extLst>
              <a:ext uri="{FF2B5EF4-FFF2-40B4-BE49-F238E27FC236}">
                <a16:creationId xmlns="" xmlns:a16="http://schemas.microsoft.com/office/drawing/2014/main" id="{FD38753F-CFA1-4256-B8ED-65427D655754}"/>
              </a:ext>
            </a:extLst>
          </p:cNvPr>
          <p:cNvCxnSpPr>
            <a:cxnSpLocks/>
            <a:stCxn id="84" idx="0"/>
          </p:cNvCxnSpPr>
          <p:nvPr/>
        </p:nvCxnSpPr>
        <p:spPr>
          <a:xfrm flipV="1">
            <a:off x="4368360" y="2999232"/>
            <a:ext cx="1392360" cy="241471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 xmlns:a16="http://schemas.microsoft.com/office/drawing/2014/main" id="{E8CAD42B-1EDD-4A4B-B7CD-E5665B554DE0}"/>
              </a:ext>
            </a:extLst>
          </p:cNvPr>
          <p:cNvCxnSpPr>
            <a:cxnSpLocks/>
            <a:stCxn id="76" idx="0"/>
          </p:cNvCxnSpPr>
          <p:nvPr/>
        </p:nvCxnSpPr>
        <p:spPr>
          <a:xfrm flipV="1">
            <a:off x="2303340" y="2962656"/>
            <a:ext cx="933636" cy="136619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Connecteur droit avec flèche 66">
            <a:extLst>
              <a:ext uri="{FF2B5EF4-FFF2-40B4-BE49-F238E27FC236}">
                <a16:creationId xmlns="" xmlns:a16="http://schemas.microsoft.com/office/drawing/2014/main" id="{E18CB94E-4268-48AC-800A-B7B7CDA2E861}"/>
              </a:ext>
            </a:extLst>
          </p:cNvPr>
          <p:cNvCxnSpPr>
            <a:cxnSpLocks/>
            <a:stCxn id="54" idx="3"/>
            <a:endCxn id="88" idx="2"/>
          </p:cNvCxnSpPr>
          <p:nvPr/>
        </p:nvCxnSpPr>
        <p:spPr>
          <a:xfrm flipV="1">
            <a:off x="6281928" y="1559052"/>
            <a:ext cx="1261872" cy="14986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 xmlns:a16="http://schemas.microsoft.com/office/drawing/2014/main" id="{4550525A-1AAC-40A9-9D53-992214466A61}"/>
              </a:ext>
            </a:extLst>
          </p:cNvPr>
          <p:cNvSpPr txBox="1"/>
          <p:nvPr/>
        </p:nvSpPr>
        <p:spPr>
          <a:xfrm>
            <a:off x="164534" y="1008644"/>
            <a:ext cx="3132951"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Les nouveaux JWS sont toujours sélectionnés</a:t>
            </a:r>
          </a:p>
        </p:txBody>
      </p:sp>
      <p:grpSp>
        <p:nvGrpSpPr>
          <p:cNvPr id="51" name="Groupe 50">
            <a:extLst>
              <a:ext uri="{FF2B5EF4-FFF2-40B4-BE49-F238E27FC236}">
                <a16:creationId xmlns="" xmlns:a16="http://schemas.microsoft.com/office/drawing/2014/main" id="{A0EBE79E-2874-4595-B47F-A52FFA0491D1}"/>
              </a:ext>
            </a:extLst>
          </p:cNvPr>
          <p:cNvGrpSpPr/>
          <p:nvPr/>
        </p:nvGrpSpPr>
        <p:grpSpPr>
          <a:xfrm>
            <a:off x="0" y="870599"/>
            <a:ext cx="382646" cy="276999"/>
            <a:chOff x="4198688" y="2096957"/>
            <a:chExt cx="367789" cy="276999"/>
          </a:xfrm>
        </p:grpSpPr>
        <p:sp>
          <p:nvSpPr>
            <p:cNvPr id="52" name="Ellipse 51">
              <a:extLst>
                <a:ext uri="{FF2B5EF4-FFF2-40B4-BE49-F238E27FC236}">
                  <a16:creationId xmlns="" xmlns:a16="http://schemas.microsoft.com/office/drawing/2014/main" id="{0B61808B-4D8F-49A3-A219-DF74678072D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C3160D04-6139-44E7-BCA9-7D977335608D}"/>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sp>
        <p:nvSpPr>
          <p:cNvPr id="54" name="ZoneTexte 53">
            <a:extLst>
              <a:ext uri="{FF2B5EF4-FFF2-40B4-BE49-F238E27FC236}">
                <a16:creationId xmlns="" xmlns:a16="http://schemas.microsoft.com/office/drawing/2014/main" id="{85027AFF-C383-4756-BC8E-BA521FE09042}"/>
              </a:ext>
            </a:extLst>
          </p:cNvPr>
          <p:cNvSpPr txBox="1"/>
          <p:nvPr/>
        </p:nvSpPr>
        <p:spPr>
          <a:xfrm>
            <a:off x="1272167" y="1570414"/>
            <a:ext cx="500976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 …</a:t>
            </a:r>
            <a:r>
              <a:rPr lang="fr-FR" sz="1200" dirty="0">
                <a:sym typeface="Wingdings" panose="05000000000000000000" pitchFamily="2" charset="2"/>
              </a:rPr>
              <a:t> , commande </a:t>
            </a:r>
            <a:r>
              <a:rPr lang="fr-FR" sz="1200" b="1" dirty="0">
                <a:sym typeface="Wingdings" panose="05000000000000000000" pitchFamily="2" charset="2"/>
              </a:rPr>
              <a:t>Choisir un nouveau plan de construction</a:t>
            </a:r>
          </a:p>
        </p:txBody>
      </p:sp>
      <p:grpSp>
        <p:nvGrpSpPr>
          <p:cNvPr id="55" name="Groupe 54">
            <a:extLst>
              <a:ext uri="{FF2B5EF4-FFF2-40B4-BE49-F238E27FC236}">
                <a16:creationId xmlns="" xmlns:a16="http://schemas.microsoft.com/office/drawing/2014/main" id="{05EE55B6-10C8-4879-BDC5-E9D1D053C0EC}"/>
              </a:ext>
            </a:extLst>
          </p:cNvPr>
          <p:cNvGrpSpPr/>
          <p:nvPr/>
        </p:nvGrpSpPr>
        <p:grpSpPr>
          <a:xfrm>
            <a:off x="1074248" y="1384016"/>
            <a:ext cx="266604" cy="276999"/>
            <a:chOff x="4198688" y="2096225"/>
            <a:chExt cx="255866" cy="276999"/>
          </a:xfrm>
        </p:grpSpPr>
        <p:sp>
          <p:nvSpPr>
            <p:cNvPr id="56" name="Ellipse 55">
              <a:extLst>
                <a:ext uri="{FF2B5EF4-FFF2-40B4-BE49-F238E27FC236}">
                  <a16:creationId xmlns="" xmlns:a16="http://schemas.microsoft.com/office/drawing/2014/main" id="{3BD34618-15B2-497E-9264-FEA72F2B1E6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C4E88045-A8AD-4B11-998E-48C9B07BED03}"/>
                </a:ext>
              </a:extLst>
            </p:cNvPr>
            <p:cNvSpPr txBox="1"/>
            <p:nvPr/>
          </p:nvSpPr>
          <p:spPr>
            <a:xfrm>
              <a:off x="4198688" y="2096225"/>
              <a:ext cx="233805" cy="276999"/>
            </a:xfrm>
            <a:prstGeom prst="rect">
              <a:avLst/>
            </a:prstGeom>
            <a:noFill/>
          </p:spPr>
          <p:txBody>
            <a:bodyPr wrap="square" rtlCol="0">
              <a:spAutoFit/>
            </a:bodyPr>
            <a:lstStyle/>
            <a:p>
              <a:r>
                <a:rPr lang="fr-FR" sz="1200" dirty="0"/>
                <a:t>2</a:t>
              </a:r>
            </a:p>
          </p:txBody>
        </p:sp>
      </p:grpSp>
      <p:sp>
        <p:nvSpPr>
          <p:cNvPr id="75" name="ZoneTexte 74">
            <a:extLst>
              <a:ext uri="{FF2B5EF4-FFF2-40B4-BE49-F238E27FC236}">
                <a16:creationId xmlns="" xmlns:a16="http://schemas.microsoft.com/office/drawing/2014/main" id="{BF21DD7B-2906-45DC-8CB9-CDA681091473}"/>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7.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Plan de placement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76" name="ZoneTexte 75">
            <a:extLst>
              <a:ext uri="{FF2B5EF4-FFF2-40B4-BE49-F238E27FC236}">
                <a16:creationId xmlns="" xmlns:a16="http://schemas.microsoft.com/office/drawing/2014/main" id="{61190108-A238-44FD-A3A6-9037F3B91E7C}"/>
              </a:ext>
            </a:extLst>
          </p:cNvPr>
          <p:cNvSpPr txBox="1"/>
          <p:nvPr/>
        </p:nvSpPr>
        <p:spPr>
          <a:xfrm>
            <a:off x="473591" y="4328854"/>
            <a:ext cx="365949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dans la liste le quadrillage correspondant à    la jonction entre l’entonnement et le cadre côté Nord (ici, le quadrillage 4)</a:t>
            </a:r>
          </a:p>
        </p:txBody>
      </p:sp>
      <p:grpSp>
        <p:nvGrpSpPr>
          <p:cNvPr id="77" name="Groupe 76">
            <a:extLst>
              <a:ext uri="{FF2B5EF4-FFF2-40B4-BE49-F238E27FC236}">
                <a16:creationId xmlns="" xmlns:a16="http://schemas.microsoft.com/office/drawing/2014/main" id="{0429E203-6B0B-4E06-9962-DAC090253C05}"/>
              </a:ext>
            </a:extLst>
          </p:cNvPr>
          <p:cNvGrpSpPr/>
          <p:nvPr/>
        </p:nvGrpSpPr>
        <p:grpSpPr>
          <a:xfrm>
            <a:off x="312248" y="4179032"/>
            <a:ext cx="266604" cy="276999"/>
            <a:chOff x="4198688" y="2096225"/>
            <a:chExt cx="255866" cy="276999"/>
          </a:xfrm>
        </p:grpSpPr>
        <p:sp>
          <p:nvSpPr>
            <p:cNvPr id="82" name="Ellipse 81">
              <a:extLst>
                <a:ext uri="{FF2B5EF4-FFF2-40B4-BE49-F238E27FC236}">
                  <a16:creationId xmlns="" xmlns:a16="http://schemas.microsoft.com/office/drawing/2014/main" id="{65548EE6-2CFF-483A-915C-D3261D77507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3" name="ZoneTexte 82">
              <a:extLst>
                <a:ext uri="{FF2B5EF4-FFF2-40B4-BE49-F238E27FC236}">
                  <a16:creationId xmlns="" xmlns:a16="http://schemas.microsoft.com/office/drawing/2014/main" id="{5532A8BD-ED08-406D-8CBD-7CCB24E1EA68}"/>
                </a:ext>
              </a:extLst>
            </p:cNvPr>
            <p:cNvSpPr txBox="1"/>
            <p:nvPr/>
          </p:nvSpPr>
          <p:spPr>
            <a:xfrm>
              <a:off x="4198688" y="2096225"/>
              <a:ext cx="233805" cy="276999"/>
            </a:xfrm>
            <a:prstGeom prst="rect">
              <a:avLst/>
            </a:prstGeom>
            <a:noFill/>
          </p:spPr>
          <p:txBody>
            <a:bodyPr wrap="square" rtlCol="0">
              <a:spAutoFit/>
            </a:bodyPr>
            <a:lstStyle/>
            <a:p>
              <a:r>
                <a:rPr lang="fr-FR" sz="1200" dirty="0"/>
                <a:t>3</a:t>
              </a:r>
            </a:p>
          </p:txBody>
        </p:sp>
      </p:grpSp>
      <p:sp>
        <p:nvSpPr>
          <p:cNvPr id="84" name="ZoneTexte 83">
            <a:extLst>
              <a:ext uri="{FF2B5EF4-FFF2-40B4-BE49-F238E27FC236}">
                <a16:creationId xmlns="" xmlns:a16="http://schemas.microsoft.com/office/drawing/2014/main" id="{2F49B147-FFA5-41BF-892A-96C59A4EB1A9}"/>
              </a:ext>
            </a:extLst>
          </p:cNvPr>
          <p:cNvSpPr txBox="1"/>
          <p:nvPr/>
        </p:nvSpPr>
        <p:spPr>
          <a:xfrm>
            <a:off x="2884559" y="5413942"/>
            <a:ext cx="296760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Positionner à peu près les JWS en cliquant à proximité de l’entonnement Nord</a:t>
            </a:r>
          </a:p>
        </p:txBody>
      </p:sp>
      <p:grpSp>
        <p:nvGrpSpPr>
          <p:cNvPr id="85" name="Groupe 84">
            <a:extLst>
              <a:ext uri="{FF2B5EF4-FFF2-40B4-BE49-F238E27FC236}">
                <a16:creationId xmlns="" xmlns:a16="http://schemas.microsoft.com/office/drawing/2014/main" id="{DD573181-AA70-4725-B75E-F49315A9C097}"/>
              </a:ext>
            </a:extLst>
          </p:cNvPr>
          <p:cNvGrpSpPr/>
          <p:nvPr/>
        </p:nvGrpSpPr>
        <p:grpSpPr>
          <a:xfrm>
            <a:off x="2686640" y="5227544"/>
            <a:ext cx="266604" cy="276999"/>
            <a:chOff x="4198688" y="2096225"/>
            <a:chExt cx="255866" cy="276999"/>
          </a:xfrm>
        </p:grpSpPr>
        <p:sp>
          <p:nvSpPr>
            <p:cNvPr id="86" name="Ellipse 85">
              <a:extLst>
                <a:ext uri="{FF2B5EF4-FFF2-40B4-BE49-F238E27FC236}">
                  <a16:creationId xmlns="" xmlns:a16="http://schemas.microsoft.com/office/drawing/2014/main" id="{2ABCBD9D-4DF0-4D37-8F64-4B729FC2040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7" name="ZoneTexte 86">
              <a:extLst>
                <a:ext uri="{FF2B5EF4-FFF2-40B4-BE49-F238E27FC236}">
                  <a16:creationId xmlns="" xmlns:a16="http://schemas.microsoft.com/office/drawing/2014/main" id="{5F4ED857-78DA-4114-AD22-97B5FFF93AAD}"/>
                </a:ext>
              </a:extLst>
            </p:cNvPr>
            <p:cNvSpPr txBox="1"/>
            <p:nvPr/>
          </p:nvSpPr>
          <p:spPr>
            <a:xfrm>
              <a:off x="4198688" y="2096225"/>
              <a:ext cx="233805" cy="276999"/>
            </a:xfrm>
            <a:prstGeom prst="rect">
              <a:avLst/>
            </a:prstGeom>
            <a:noFill/>
          </p:spPr>
          <p:txBody>
            <a:bodyPr wrap="square" rtlCol="0">
              <a:spAutoFit/>
            </a:bodyPr>
            <a:lstStyle/>
            <a:p>
              <a:r>
                <a:rPr lang="fr-FR" sz="1200" dirty="0"/>
                <a:t>4</a:t>
              </a:r>
            </a:p>
          </p:txBody>
        </p:sp>
      </p:grpSp>
      <p:sp>
        <p:nvSpPr>
          <p:cNvPr id="88" name="Ellipse 87">
            <a:extLst>
              <a:ext uri="{FF2B5EF4-FFF2-40B4-BE49-F238E27FC236}">
                <a16:creationId xmlns="" xmlns:a16="http://schemas.microsoft.com/office/drawing/2014/main" id="{6339A0DC-C1EE-440C-BB4D-1FDFCF3966F8}"/>
              </a:ext>
            </a:extLst>
          </p:cNvPr>
          <p:cNvSpPr/>
          <p:nvPr/>
        </p:nvSpPr>
        <p:spPr>
          <a:xfrm>
            <a:off x="7543800" y="1252728"/>
            <a:ext cx="704088" cy="612648"/>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9" name="Espace réservé du pied de page 88">
            <a:extLst>
              <a:ext uri="{FF2B5EF4-FFF2-40B4-BE49-F238E27FC236}">
                <a16:creationId xmlns="" xmlns:a16="http://schemas.microsoft.com/office/drawing/2014/main" id="{7C463022-F8EE-4FE9-A80A-E4AC0112B324}"/>
              </a:ext>
            </a:extLst>
          </p:cNvPr>
          <p:cNvSpPr>
            <a:spLocks noGrp="1"/>
          </p:cNvSpPr>
          <p:nvPr>
            <p:ph type="ftr" sz="quarter" idx="11"/>
          </p:nvPr>
        </p:nvSpPr>
        <p:spPr/>
        <p:txBody>
          <a:bodyPr/>
          <a:lstStyle/>
          <a:p>
            <a:r>
              <a:rPr lang="fr-FR"/>
              <a:t>Tuto Revit - Modéliser un ouvrage</a:t>
            </a:r>
          </a:p>
        </p:txBody>
      </p:sp>
      <p:sp>
        <p:nvSpPr>
          <p:cNvPr id="90" name="Espace réservé de la date 89">
            <a:extLst>
              <a:ext uri="{FF2B5EF4-FFF2-40B4-BE49-F238E27FC236}">
                <a16:creationId xmlns="" xmlns:a16="http://schemas.microsoft.com/office/drawing/2014/main" id="{D2F974BF-CDC5-4BB0-9F71-BA904B0ACB44}"/>
              </a:ext>
            </a:extLst>
          </p:cNvPr>
          <p:cNvSpPr>
            <a:spLocks noGrp="1"/>
          </p:cNvSpPr>
          <p:nvPr>
            <p:ph type="dt" sz="half" idx="10"/>
          </p:nvPr>
        </p:nvSpPr>
        <p:spPr/>
        <p:txBody>
          <a:bodyPr/>
          <a:lstStyle/>
          <a:p>
            <a:r>
              <a:rPr lang="fr-FR"/>
              <a:t>Lycée D. Diderot</a:t>
            </a:r>
          </a:p>
        </p:txBody>
      </p:sp>
      <p:sp>
        <p:nvSpPr>
          <p:cNvPr id="91" name="Espace réservé du numéro de diapositive 90">
            <a:extLst>
              <a:ext uri="{FF2B5EF4-FFF2-40B4-BE49-F238E27FC236}">
                <a16:creationId xmlns="" xmlns:a16="http://schemas.microsoft.com/office/drawing/2014/main" id="{8C1B1FD0-ACE4-46F9-A0A4-AC6EB2580341}"/>
              </a:ext>
            </a:extLst>
          </p:cNvPr>
          <p:cNvSpPr>
            <a:spLocks noGrp="1"/>
          </p:cNvSpPr>
          <p:nvPr>
            <p:ph type="sldNum" sz="quarter" idx="12"/>
          </p:nvPr>
        </p:nvSpPr>
        <p:spPr/>
        <p:txBody>
          <a:bodyPr/>
          <a:lstStyle/>
          <a:p>
            <a:fld id="{F0E9C7B5-498F-459B-AE0E-97ACA3484B4E}" type="slidenum">
              <a:rPr lang="fr-FR" smtClean="0"/>
              <a:t>110</a:t>
            </a:fld>
            <a:endParaRPr lang="fr-FR"/>
          </a:p>
        </p:txBody>
      </p:sp>
    </p:spTree>
    <p:extLst>
      <p:ext uri="{BB962C8B-B14F-4D97-AF65-F5344CB8AC3E}">
        <p14:creationId xmlns:p14="http://schemas.microsoft.com/office/powerpoint/2010/main" val="41202830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D06C477C-2782-4398-BD69-1F9AB02F0A3D}"/>
              </a:ext>
            </a:extLst>
          </p:cNvPr>
          <p:cNvPicPr>
            <a:picLocks noChangeAspect="1"/>
          </p:cNvPicPr>
          <p:nvPr/>
        </p:nvPicPr>
        <p:blipFill>
          <a:blip r:embed="rId2"/>
          <a:stretch>
            <a:fillRect/>
          </a:stretch>
        </p:blipFill>
        <p:spPr>
          <a:xfrm>
            <a:off x="0" y="829790"/>
            <a:ext cx="9144000" cy="5692195"/>
          </a:xfrm>
          <a:prstGeom prst="rect">
            <a:avLst/>
          </a:prstGeom>
        </p:spPr>
      </p:pic>
      <p:cxnSp>
        <p:nvCxnSpPr>
          <p:cNvPr id="42" name="Connecteur droit avec flèche 41">
            <a:extLst>
              <a:ext uri="{FF2B5EF4-FFF2-40B4-BE49-F238E27FC236}">
                <a16:creationId xmlns="" xmlns:a16="http://schemas.microsoft.com/office/drawing/2014/main" id="{FD38753F-CFA1-4256-B8ED-65427D655754}"/>
              </a:ext>
            </a:extLst>
          </p:cNvPr>
          <p:cNvCxnSpPr>
            <a:cxnSpLocks/>
          </p:cNvCxnSpPr>
          <p:nvPr/>
        </p:nvCxnSpPr>
        <p:spPr>
          <a:xfrm>
            <a:off x="4928616" y="2944368"/>
            <a:ext cx="457200" cy="886968"/>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 xmlns:a16="http://schemas.microsoft.com/office/drawing/2014/main" id="{E8CAD42B-1EDD-4A4B-B7CD-E5665B554DE0}"/>
              </a:ext>
            </a:extLst>
          </p:cNvPr>
          <p:cNvCxnSpPr>
            <a:cxnSpLocks/>
            <a:endCxn id="43" idx="5"/>
          </p:cNvCxnSpPr>
          <p:nvPr/>
        </p:nvCxnSpPr>
        <p:spPr>
          <a:xfrm flipH="1" flipV="1">
            <a:off x="1373661" y="3514394"/>
            <a:ext cx="1031211" cy="165196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7" name="Connecteur droit avec flèche 66">
            <a:extLst>
              <a:ext uri="{FF2B5EF4-FFF2-40B4-BE49-F238E27FC236}">
                <a16:creationId xmlns="" xmlns:a16="http://schemas.microsoft.com/office/drawing/2014/main" id="{E18CB94E-4268-48AC-800A-B7B7CDA2E861}"/>
              </a:ext>
            </a:extLst>
          </p:cNvPr>
          <p:cNvCxnSpPr>
            <a:cxnSpLocks/>
            <a:stCxn id="54" idx="3"/>
            <a:endCxn id="88" idx="2"/>
          </p:cNvCxnSpPr>
          <p:nvPr/>
        </p:nvCxnSpPr>
        <p:spPr>
          <a:xfrm>
            <a:off x="6281928" y="1371479"/>
            <a:ext cx="1792224" cy="149516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 xmlns:a16="http://schemas.microsoft.com/office/drawing/2014/main" id="{4550525A-1AAC-40A9-9D53-992214466A61}"/>
              </a:ext>
            </a:extLst>
          </p:cNvPr>
          <p:cNvSpPr txBox="1"/>
          <p:nvPr/>
        </p:nvSpPr>
        <p:spPr>
          <a:xfrm>
            <a:off x="2048199" y="5150876"/>
            <a:ext cx="2386642"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Les nouveaux JWS sont bien placés dans le quadrillage 4</a:t>
            </a:r>
          </a:p>
        </p:txBody>
      </p:sp>
      <p:grpSp>
        <p:nvGrpSpPr>
          <p:cNvPr id="51" name="Groupe 50">
            <a:extLst>
              <a:ext uri="{FF2B5EF4-FFF2-40B4-BE49-F238E27FC236}">
                <a16:creationId xmlns="" xmlns:a16="http://schemas.microsoft.com/office/drawing/2014/main" id="{A0EBE79E-2874-4595-B47F-A52FFA0491D1}"/>
              </a:ext>
            </a:extLst>
          </p:cNvPr>
          <p:cNvGrpSpPr/>
          <p:nvPr/>
        </p:nvGrpSpPr>
        <p:grpSpPr>
          <a:xfrm>
            <a:off x="1883664" y="5012831"/>
            <a:ext cx="382646" cy="276999"/>
            <a:chOff x="4198688" y="2096957"/>
            <a:chExt cx="367789" cy="276999"/>
          </a:xfrm>
        </p:grpSpPr>
        <p:sp>
          <p:nvSpPr>
            <p:cNvPr id="52" name="Ellipse 51">
              <a:extLst>
                <a:ext uri="{FF2B5EF4-FFF2-40B4-BE49-F238E27FC236}">
                  <a16:creationId xmlns="" xmlns:a16="http://schemas.microsoft.com/office/drawing/2014/main" id="{0B61808B-4D8F-49A3-A219-DF74678072D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C3160D04-6139-44E7-BCA9-7D977335608D}"/>
                </a:ext>
              </a:extLst>
            </p:cNvPr>
            <p:cNvSpPr txBox="1"/>
            <p:nvPr/>
          </p:nvSpPr>
          <p:spPr>
            <a:xfrm>
              <a:off x="4198688" y="2096957"/>
              <a:ext cx="367789" cy="276999"/>
            </a:xfrm>
            <a:prstGeom prst="rect">
              <a:avLst/>
            </a:prstGeom>
            <a:noFill/>
          </p:spPr>
          <p:txBody>
            <a:bodyPr wrap="square" rtlCol="0">
              <a:spAutoFit/>
            </a:bodyPr>
            <a:lstStyle/>
            <a:p>
              <a:r>
                <a:rPr lang="fr-FR" sz="1200" dirty="0"/>
                <a:t>7</a:t>
              </a:r>
            </a:p>
          </p:txBody>
        </p:sp>
      </p:grpSp>
      <p:sp>
        <p:nvSpPr>
          <p:cNvPr id="54" name="ZoneTexte 53">
            <a:extLst>
              <a:ext uri="{FF2B5EF4-FFF2-40B4-BE49-F238E27FC236}">
                <a16:creationId xmlns="" xmlns:a16="http://schemas.microsoft.com/office/drawing/2014/main" id="{85027AFF-C383-4756-BC8E-BA521FE09042}"/>
              </a:ext>
            </a:extLst>
          </p:cNvPr>
          <p:cNvSpPr txBox="1"/>
          <p:nvPr/>
        </p:nvSpPr>
        <p:spPr>
          <a:xfrm>
            <a:off x="3529584" y="1140646"/>
            <a:ext cx="275234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Modifier l’orientation de la vue 3D pour bien visualiser les nouveaux JWS</a:t>
            </a:r>
            <a:endParaRPr lang="fr-FR" sz="1200" b="1" dirty="0">
              <a:sym typeface="Wingdings" panose="05000000000000000000" pitchFamily="2" charset="2"/>
            </a:endParaRPr>
          </a:p>
        </p:txBody>
      </p:sp>
      <p:grpSp>
        <p:nvGrpSpPr>
          <p:cNvPr id="55" name="Groupe 54">
            <a:extLst>
              <a:ext uri="{FF2B5EF4-FFF2-40B4-BE49-F238E27FC236}">
                <a16:creationId xmlns="" xmlns:a16="http://schemas.microsoft.com/office/drawing/2014/main" id="{05EE55B6-10C8-4879-BDC5-E9D1D053C0EC}"/>
              </a:ext>
            </a:extLst>
          </p:cNvPr>
          <p:cNvGrpSpPr/>
          <p:nvPr/>
        </p:nvGrpSpPr>
        <p:grpSpPr>
          <a:xfrm>
            <a:off x="3378536" y="972536"/>
            <a:ext cx="266604" cy="276999"/>
            <a:chOff x="4198688" y="2096225"/>
            <a:chExt cx="255866" cy="276999"/>
          </a:xfrm>
        </p:grpSpPr>
        <p:sp>
          <p:nvSpPr>
            <p:cNvPr id="56" name="Ellipse 55">
              <a:extLst>
                <a:ext uri="{FF2B5EF4-FFF2-40B4-BE49-F238E27FC236}">
                  <a16:creationId xmlns="" xmlns:a16="http://schemas.microsoft.com/office/drawing/2014/main" id="{3BD34618-15B2-497E-9264-FEA72F2B1E6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C4E88045-A8AD-4B11-998E-48C9B07BED03}"/>
                </a:ext>
              </a:extLst>
            </p:cNvPr>
            <p:cNvSpPr txBox="1"/>
            <p:nvPr/>
          </p:nvSpPr>
          <p:spPr>
            <a:xfrm>
              <a:off x="4198688" y="2096225"/>
              <a:ext cx="233805" cy="276999"/>
            </a:xfrm>
            <a:prstGeom prst="rect">
              <a:avLst/>
            </a:prstGeom>
            <a:noFill/>
          </p:spPr>
          <p:txBody>
            <a:bodyPr wrap="square" rtlCol="0">
              <a:spAutoFit/>
            </a:bodyPr>
            <a:lstStyle/>
            <a:p>
              <a:r>
                <a:rPr lang="fr-FR" sz="1200" dirty="0"/>
                <a:t>5</a:t>
              </a:r>
            </a:p>
          </p:txBody>
        </p:sp>
      </p:grpSp>
      <p:sp>
        <p:nvSpPr>
          <p:cNvPr id="75" name="ZoneTexte 74">
            <a:extLst>
              <a:ext uri="{FF2B5EF4-FFF2-40B4-BE49-F238E27FC236}">
                <a16:creationId xmlns="" xmlns:a16="http://schemas.microsoft.com/office/drawing/2014/main" id="{BF21DD7B-2906-45DC-8CB9-CDA681091473}"/>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7.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Plan de placement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88" name="Ellipse 87">
            <a:extLst>
              <a:ext uri="{FF2B5EF4-FFF2-40B4-BE49-F238E27FC236}">
                <a16:creationId xmlns="" xmlns:a16="http://schemas.microsoft.com/office/drawing/2014/main" id="{6339A0DC-C1EE-440C-BB4D-1FDFCF3966F8}"/>
              </a:ext>
            </a:extLst>
          </p:cNvPr>
          <p:cNvSpPr/>
          <p:nvPr/>
        </p:nvSpPr>
        <p:spPr>
          <a:xfrm>
            <a:off x="8074152" y="2468880"/>
            <a:ext cx="868680" cy="795528"/>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ZoneTexte 32">
            <a:extLst>
              <a:ext uri="{FF2B5EF4-FFF2-40B4-BE49-F238E27FC236}">
                <a16:creationId xmlns="" xmlns:a16="http://schemas.microsoft.com/office/drawing/2014/main" id="{1D19E05F-7217-43B1-8B04-9B047A3F0202}"/>
              </a:ext>
            </a:extLst>
          </p:cNvPr>
          <p:cNvSpPr txBox="1"/>
          <p:nvPr/>
        </p:nvSpPr>
        <p:spPr>
          <a:xfrm>
            <a:off x="2365190" y="2477780"/>
            <a:ext cx="3132951"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Les nouveaux JWS sont bien placés dans le plan entre l’entonnement et les piédroits</a:t>
            </a:r>
          </a:p>
        </p:txBody>
      </p:sp>
      <p:grpSp>
        <p:nvGrpSpPr>
          <p:cNvPr id="34" name="Groupe 33">
            <a:extLst>
              <a:ext uri="{FF2B5EF4-FFF2-40B4-BE49-F238E27FC236}">
                <a16:creationId xmlns="" xmlns:a16="http://schemas.microsoft.com/office/drawing/2014/main" id="{190BDC86-FCA7-4E24-AFDA-5930CB35BEFA}"/>
              </a:ext>
            </a:extLst>
          </p:cNvPr>
          <p:cNvGrpSpPr/>
          <p:nvPr/>
        </p:nvGrpSpPr>
        <p:grpSpPr>
          <a:xfrm>
            <a:off x="2200656" y="2339735"/>
            <a:ext cx="382646" cy="276999"/>
            <a:chOff x="4198688" y="2096957"/>
            <a:chExt cx="367789" cy="276999"/>
          </a:xfrm>
        </p:grpSpPr>
        <p:sp>
          <p:nvSpPr>
            <p:cNvPr id="35" name="Ellipse 34">
              <a:extLst>
                <a:ext uri="{FF2B5EF4-FFF2-40B4-BE49-F238E27FC236}">
                  <a16:creationId xmlns="" xmlns:a16="http://schemas.microsoft.com/office/drawing/2014/main" id="{A4896FE6-5DF2-44A2-8934-32B693B201D3}"/>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8AB78241-160B-4C36-B5B7-215A4CBB339E}"/>
                </a:ext>
              </a:extLst>
            </p:cNvPr>
            <p:cNvSpPr txBox="1"/>
            <p:nvPr/>
          </p:nvSpPr>
          <p:spPr>
            <a:xfrm>
              <a:off x="4198688" y="2096957"/>
              <a:ext cx="367789" cy="276999"/>
            </a:xfrm>
            <a:prstGeom prst="rect">
              <a:avLst/>
            </a:prstGeom>
            <a:noFill/>
          </p:spPr>
          <p:txBody>
            <a:bodyPr wrap="square" rtlCol="0">
              <a:spAutoFit/>
            </a:bodyPr>
            <a:lstStyle/>
            <a:p>
              <a:r>
                <a:rPr lang="fr-FR" sz="1200" dirty="0"/>
                <a:t>6</a:t>
              </a:r>
            </a:p>
          </p:txBody>
        </p:sp>
      </p:grpSp>
      <p:sp>
        <p:nvSpPr>
          <p:cNvPr id="43" name="Ellipse 42">
            <a:extLst>
              <a:ext uri="{FF2B5EF4-FFF2-40B4-BE49-F238E27FC236}">
                <a16:creationId xmlns="" xmlns:a16="http://schemas.microsoft.com/office/drawing/2014/main" id="{65E3965E-BFFB-4100-9652-C1FEF8D76045}"/>
              </a:ext>
            </a:extLst>
          </p:cNvPr>
          <p:cNvSpPr/>
          <p:nvPr/>
        </p:nvSpPr>
        <p:spPr>
          <a:xfrm>
            <a:off x="0" y="3319272"/>
            <a:ext cx="1609344" cy="22860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space réservé du pied de page 24">
            <a:extLst>
              <a:ext uri="{FF2B5EF4-FFF2-40B4-BE49-F238E27FC236}">
                <a16:creationId xmlns="" xmlns:a16="http://schemas.microsoft.com/office/drawing/2014/main" id="{A843510D-558C-4F6A-9618-D61AC55A7F3B}"/>
              </a:ext>
            </a:extLst>
          </p:cNvPr>
          <p:cNvSpPr>
            <a:spLocks noGrp="1"/>
          </p:cNvSpPr>
          <p:nvPr>
            <p:ph type="ftr" sz="quarter" idx="11"/>
          </p:nvPr>
        </p:nvSpPr>
        <p:spPr/>
        <p:txBody>
          <a:bodyPr/>
          <a:lstStyle/>
          <a:p>
            <a:r>
              <a:rPr lang="fr-FR"/>
              <a:t>Tuto Revit - Modéliser un ouvrage</a:t>
            </a:r>
          </a:p>
        </p:txBody>
      </p:sp>
      <p:sp>
        <p:nvSpPr>
          <p:cNvPr id="26" name="Espace réservé de la date 25">
            <a:extLst>
              <a:ext uri="{FF2B5EF4-FFF2-40B4-BE49-F238E27FC236}">
                <a16:creationId xmlns="" xmlns:a16="http://schemas.microsoft.com/office/drawing/2014/main" id="{A88F1935-9AAD-48DE-A463-EA85281D8A9A}"/>
              </a:ext>
            </a:extLst>
          </p:cNvPr>
          <p:cNvSpPr>
            <a:spLocks noGrp="1"/>
          </p:cNvSpPr>
          <p:nvPr>
            <p:ph type="dt" sz="half" idx="10"/>
          </p:nvPr>
        </p:nvSpPr>
        <p:spPr/>
        <p:txBody>
          <a:bodyPr/>
          <a:lstStyle/>
          <a:p>
            <a:r>
              <a:rPr lang="fr-FR"/>
              <a:t>Lycée D. Diderot</a:t>
            </a:r>
          </a:p>
        </p:txBody>
      </p:sp>
      <p:sp>
        <p:nvSpPr>
          <p:cNvPr id="27" name="Espace réservé du numéro de diapositive 26">
            <a:extLst>
              <a:ext uri="{FF2B5EF4-FFF2-40B4-BE49-F238E27FC236}">
                <a16:creationId xmlns="" xmlns:a16="http://schemas.microsoft.com/office/drawing/2014/main" id="{A59D987D-DCF3-46B1-AB91-15E7F7F80AD8}"/>
              </a:ext>
            </a:extLst>
          </p:cNvPr>
          <p:cNvSpPr>
            <a:spLocks noGrp="1"/>
          </p:cNvSpPr>
          <p:nvPr>
            <p:ph type="sldNum" sz="quarter" idx="12"/>
          </p:nvPr>
        </p:nvSpPr>
        <p:spPr/>
        <p:txBody>
          <a:bodyPr/>
          <a:lstStyle/>
          <a:p>
            <a:fld id="{F0E9C7B5-498F-459B-AE0E-97ACA3484B4E}" type="slidenum">
              <a:rPr lang="fr-FR" smtClean="0"/>
              <a:t>111</a:t>
            </a:fld>
            <a:endParaRPr lang="fr-FR"/>
          </a:p>
        </p:txBody>
      </p:sp>
    </p:spTree>
    <p:extLst>
      <p:ext uri="{BB962C8B-B14F-4D97-AF65-F5344CB8AC3E}">
        <p14:creationId xmlns:p14="http://schemas.microsoft.com/office/powerpoint/2010/main" val="199153798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03EEB606-784F-40AC-A034-2BCD89F1BADB}"/>
              </a:ext>
            </a:extLst>
          </p:cNvPr>
          <p:cNvPicPr>
            <a:picLocks noChangeAspect="1"/>
          </p:cNvPicPr>
          <p:nvPr/>
        </p:nvPicPr>
        <p:blipFill>
          <a:blip r:embed="rId2"/>
          <a:stretch>
            <a:fillRect/>
          </a:stretch>
        </p:blipFill>
        <p:spPr>
          <a:xfrm>
            <a:off x="0" y="828414"/>
            <a:ext cx="9144000" cy="5694947"/>
          </a:xfrm>
          <a:prstGeom prst="rect">
            <a:avLst/>
          </a:prstGeom>
        </p:spPr>
      </p:pic>
      <p:sp>
        <p:nvSpPr>
          <p:cNvPr id="23" name="ZoneTexte 22">
            <a:extLst>
              <a:ext uri="{FF2B5EF4-FFF2-40B4-BE49-F238E27FC236}">
                <a16:creationId xmlns="" xmlns:a16="http://schemas.microsoft.com/office/drawing/2014/main" id="{6643491E-29ED-423F-B557-78C12EF5A0F8}"/>
              </a:ext>
            </a:extLst>
          </p:cNvPr>
          <p:cNvSpPr txBox="1"/>
          <p:nvPr/>
        </p:nvSpPr>
        <p:spPr>
          <a:xfrm>
            <a:off x="2107319" y="2478718"/>
            <a:ext cx="213549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coupe transversale « Coupe 1 »</a:t>
            </a:r>
          </a:p>
        </p:txBody>
      </p:sp>
      <p:grpSp>
        <p:nvGrpSpPr>
          <p:cNvPr id="24" name="Groupe 23">
            <a:extLst>
              <a:ext uri="{FF2B5EF4-FFF2-40B4-BE49-F238E27FC236}">
                <a16:creationId xmlns="" xmlns:a16="http://schemas.microsoft.com/office/drawing/2014/main" id="{33CFE2F8-DD1E-457A-9A50-439A9E74B8D7}"/>
              </a:ext>
            </a:extLst>
          </p:cNvPr>
          <p:cNvGrpSpPr/>
          <p:nvPr/>
        </p:nvGrpSpPr>
        <p:grpSpPr>
          <a:xfrm>
            <a:off x="1936831" y="2301464"/>
            <a:ext cx="266604" cy="276999"/>
            <a:chOff x="4198688" y="2096225"/>
            <a:chExt cx="255866" cy="276999"/>
          </a:xfrm>
        </p:grpSpPr>
        <p:sp>
          <p:nvSpPr>
            <p:cNvPr id="37" name="Ellipse 36">
              <a:extLst>
                <a:ext uri="{FF2B5EF4-FFF2-40B4-BE49-F238E27FC236}">
                  <a16:creationId xmlns="" xmlns:a16="http://schemas.microsoft.com/office/drawing/2014/main" id="{053B2357-D3FE-4740-A40C-22BD2C48851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8" name="ZoneTexte 37">
              <a:extLst>
                <a:ext uri="{FF2B5EF4-FFF2-40B4-BE49-F238E27FC236}">
                  <a16:creationId xmlns="" xmlns:a16="http://schemas.microsoft.com/office/drawing/2014/main" id="{663012A7-9B1D-4AA4-9791-1CCF132C7D91}"/>
                </a:ext>
              </a:extLst>
            </p:cNvPr>
            <p:cNvSpPr txBox="1"/>
            <p:nvPr/>
          </p:nvSpPr>
          <p:spPr>
            <a:xfrm>
              <a:off x="4198688" y="2096225"/>
              <a:ext cx="233805" cy="276999"/>
            </a:xfrm>
            <a:prstGeom prst="rect">
              <a:avLst/>
            </a:prstGeom>
            <a:noFill/>
          </p:spPr>
          <p:txBody>
            <a:bodyPr wrap="square" rtlCol="0">
              <a:spAutoFit/>
            </a:bodyPr>
            <a:lstStyle/>
            <a:p>
              <a:r>
                <a:rPr lang="fr-FR" sz="1200" dirty="0"/>
                <a:t>3</a:t>
              </a:r>
            </a:p>
          </p:txBody>
        </p:sp>
      </p:grpSp>
      <p:cxnSp>
        <p:nvCxnSpPr>
          <p:cNvPr id="67" name="Connecteur droit avec flèche 66">
            <a:extLst>
              <a:ext uri="{FF2B5EF4-FFF2-40B4-BE49-F238E27FC236}">
                <a16:creationId xmlns="" xmlns:a16="http://schemas.microsoft.com/office/drawing/2014/main" id="{E18CB94E-4268-48AC-800A-B7B7CDA2E861}"/>
              </a:ext>
            </a:extLst>
          </p:cNvPr>
          <p:cNvCxnSpPr>
            <a:cxnSpLocks/>
          </p:cNvCxnSpPr>
          <p:nvPr/>
        </p:nvCxnSpPr>
        <p:spPr>
          <a:xfrm flipH="1">
            <a:off x="877824" y="2944368"/>
            <a:ext cx="1399032" cy="279806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Connecteur droit avec flèche 64">
            <a:extLst>
              <a:ext uri="{FF2B5EF4-FFF2-40B4-BE49-F238E27FC236}">
                <a16:creationId xmlns="" xmlns:a16="http://schemas.microsoft.com/office/drawing/2014/main" id="{4CA8AD3A-B461-4317-8FD4-F0B6F57BD251}"/>
              </a:ext>
            </a:extLst>
          </p:cNvPr>
          <p:cNvCxnSpPr>
            <a:cxnSpLocks/>
            <a:stCxn id="58" idx="3"/>
          </p:cNvCxnSpPr>
          <p:nvPr/>
        </p:nvCxnSpPr>
        <p:spPr>
          <a:xfrm flipV="1">
            <a:off x="3730752" y="4764026"/>
            <a:ext cx="1051560" cy="102571"/>
          </a:xfrm>
          <a:prstGeom prst="straightConnector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necteur droit avec flèche 71">
            <a:extLst>
              <a:ext uri="{FF2B5EF4-FFF2-40B4-BE49-F238E27FC236}">
                <a16:creationId xmlns="" xmlns:a16="http://schemas.microsoft.com/office/drawing/2014/main" id="{B08874B4-D4C7-473B-80A2-E88D18DFA05B}"/>
              </a:ext>
            </a:extLst>
          </p:cNvPr>
          <p:cNvCxnSpPr>
            <a:cxnSpLocks/>
            <a:stCxn id="58" idx="3"/>
          </p:cNvCxnSpPr>
          <p:nvPr/>
        </p:nvCxnSpPr>
        <p:spPr>
          <a:xfrm>
            <a:off x="3730752" y="4866597"/>
            <a:ext cx="3273552" cy="491787"/>
          </a:xfrm>
          <a:prstGeom prst="straightConnector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ZoneTexte 57">
            <a:extLst>
              <a:ext uri="{FF2B5EF4-FFF2-40B4-BE49-F238E27FC236}">
                <a16:creationId xmlns="" xmlns:a16="http://schemas.microsoft.com/office/drawing/2014/main" id="{6DF606FB-9285-4B64-8AFA-DB3D7859A180}"/>
              </a:ext>
            </a:extLst>
          </p:cNvPr>
          <p:cNvSpPr txBox="1"/>
          <p:nvPr/>
        </p:nvSpPr>
        <p:spPr>
          <a:xfrm>
            <a:off x="2085225" y="4635764"/>
            <a:ext cx="1645527" cy="461665"/>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Les nouveaux JWS sont toujours sélectionnés ;</a:t>
            </a:r>
          </a:p>
        </p:txBody>
      </p:sp>
      <p:grpSp>
        <p:nvGrpSpPr>
          <p:cNvPr id="59" name="Groupe 58">
            <a:extLst>
              <a:ext uri="{FF2B5EF4-FFF2-40B4-BE49-F238E27FC236}">
                <a16:creationId xmlns="" xmlns:a16="http://schemas.microsoft.com/office/drawing/2014/main" id="{4D2946B7-AA42-4F5B-9315-DEF665667B9B}"/>
              </a:ext>
            </a:extLst>
          </p:cNvPr>
          <p:cNvGrpSpPr/>
          <p:nvPr/>
        </p:nvGrpSpPr>
        <p:grpSpPr>
          <a:xfrm>
            <a:off x="1920691" y="4497719"/>
            <a:ext cx="382646" cy="276999"/>
            <a:chOff x="4198688" y="2096957"/>
            <a:chExt cx="367789" cy="276999"/>
          </a:xfrm>
        </p:grpSpPr>
        <p:sp>
          <p:nvSpPr>
            <p:cNvPr id="60" name="Ellipse 59">
              <a:extLst>
                <a:ext uri="{FF2B5EF4-FFF2-40B4-BE49-F238E27FC236}">
                  <a16:creationId xmlns="" xmlns:a16="http://schemas.microsoft.com/office/drawing/2014/main" id="{4CE840F2-FD47-4861-9D5F-4AE3B61ED9F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1" name="ZoneTexte 60">
              <a:extLst>
                <a:ext uri="{FF2B5EF4-FFF2-40B4-BE49-F238E27FC236}">
                  <a16:creationId xmlns="" xmlns:a16="http://schemas.microsoft.com/office/drawing/2014/main" id="{BAD87757-519B-4387-9110-297B5DB51DC2}"/>
                </a:ext>
              </a:extLst>
            </p:cNvPr>
            <p:cNvSpPr txBox="1"/>
            <p:nvPr/>
          </p:nvSpPr>
          <p:spPr>
            <a:xfrm>
              <a:off x="4198688" y="2096957"/>
              <a:ext cx="367789" cy="276999"/>
            </a:xfrm>
            <a:prstGeom prst="rect">
              <a:avLst/>
            </a:prstGeom>
            <a:noFill/>
          </p:spPr>
          <p:txBody>
            <a:bodyPr wrap="square" rtlCol="0">
              <a:spAutoFit/>
            </a:bodyPr>
            <a:lstStyle/>
            <a:p>
              <a:r>
                <a:rPr lang="fr-FR" sz="1200" dirty="0"/>
                <a:t>4</a:t>
              </a:r>
            </a:p>
          </p:txBody>
        </p:sp>
      </p:grpSp>
      <p:sp>
        <p:nvSpPr>
          <p:cNvPr id="47" name="ZoneTexte 46">
            <a:extLst>
              <a:ext uri="{FF2B5EF4-FFF2-40B4-BE49-F238E27FC236}">
                <a16:creationId xmlns="" xmlns:a16="http://schemas.microsoft.com/office/drawing/2014/main" id="{02058D2B-FA28-4BC5-85D4-EFE4A50C2B7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8.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Positionnement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75" name="ZoneTexte 74">
            <a:extLst>
              <a:ext uri="{FF2B5EF4-FFF2-40B4-BE49-F238E27FC236}">
                <a16:creationId xmlns="" xmlns:a16="http://schemas.microsoft.com/office/drawing/2014/main" id="{D72A264F-52BB-480C-8FD1-860AF79E5418}"/>
              </a:ext>
            </a:extLst>
          </p:cNvPr>
          <p:cNvSpPr txBox="1"/>
          <p:nvPr/>
        </p:nvSpPr>
        <p:spPr>
          <a:xfrm>
            <a:off x="692289" y="1478036"/>
            <a:ext cx="4647807"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Rappel : On a placé le plan de coupe exactement sur le quadrillage 4</a:t>
            </a:r>
          </a:p>
        </p:txBody>
      </p:sp>
      <p:grpSp>
        <p:nvGrpSpPr>
          <p:cNvPr id="76" name="Groupe 75">
            <a:extLst>
              <a:ext uri="{FF2B5EF4-FFF2-40B4-BE49-F238E27FC236}">
                <a16:creationId xmlns="" xmlns:a16="http://schemas.microsoft.com/office/drawing/2014/main" id="{F9C3B7BF-0496-4394-AF6D-F166536A5DE2}"/>
              </a:ext>
            </a:extLst>
          </p:cNvPr>
          <p:cNvGrpSpPr/>
          <p:nvPr/>
        </p:nvGrpSpPr>
        <p:grpSpPr>
          <a:xfrm>
            <a:off x="527755" y="1339991"/>
            <a:ext cx="382646" cy="276999"/>
            <a:chOff x="4198688" y="2096957"/>
            <a:chExt cx="367789" cy="276999"/>
          </a:xfrm>
        </p:grpSpPr>
        <p:sp>
          <p:nvSpPr>
            <p:cNvPr id="77" name="Ellipse 76">
              <a:extLst>
                <a:ext uri="{FF2B5EF4-FFF2-40B4-BE49-F238E27FC236}">
                  <a16:creationId xmlns="" xmlns:a16="http://schemas.microsoft.com/office/drawing/2014/main" id="{EB8BB182-08FA-4535-900B-0A671B3D5F3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8" name="ZoneTexte 77">
              <a:extLst>
                <a:ext uri="{FF2B5EF4-FFF2-40B4-BE49-F238E27FC236}">
                  <a16:creationId xmlns="" xmlns:a16="http://schemas.microsoft.com/office/drawing/2014/main" id="{A52FC64F-76E6-4A0D-B589-DEC30E6EFD1E}"/>
                </a:ext>
              </a:extLst>
            </p:cNvPr>
            <p:cNvSpPr txBox="1"/>
            <p:nvPr/>
          </p:nvSpPr>
          <p:spPr>
            <a:xfrm>
              <a:off x="4198688" y="2096957"/>
              <a:ext cx="367789" cy="276999"/>
            </a:xfrm>
            <a:prstGeom prst="rect">
              <a:avLst/>
            </a:prstGeom>
            <a:noFill/>
          </p:spPr>
          <p:txBody>
            <a:bodyPr wrap="square" rtlCol="0">
              <a:spAutoFit/>
            </a:bodyPr>
            <a:lstStyle/>
            <a:p>
              <a:r>
                <a:rPr lang="fr-FR" sz="1200" dirty="0"/>
                <a:t>2</a:t>
              </a:r>
            </a:p>
          </p:txBody>
        </p:sp>
      </p:grpSp>
      <p:sp>
        <p:nvSpPr>
          <p:cNvPr id="79" name="ZoneTexte 78">
            <a:extLst>
              <a:ext uri="{FF2B5EF4-FFF2-40B4-BE49-F238E27FC236}">
                <a16:creationId xmlns="" xmlns:a16="http://schemas.microsoft.com/office/drawing/2014/main" id="{3197C323-6AE7-4337-AF8F-9DFAD47B7309}"/>
              </a:ext>
            </a:extLst>
          </p:cNvPr>
          <p:cNvSpPr txBox="1"/>
          <p:nvPr/>
        </p:nvSpPr>
        <p:spPr>
          <a:xfrm>
            <a:off x="235089" y="1039124"/>
            <a:ext cx="6065127"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On va maintenant repositionner les nouveaux JWS dans leur plan de placement (quadrillage 4)</a:t>
            </a:r>
          </a:p>
        </p:txBody>
      </p:sp>
      <p:grpSp>
        <p:nvGrpSpPr>
          <p:cNvPr id="80" name="Groupe 79">
            <a:extLst>
              <a:ext uri="{FF2B5EF4-FFF2-40B4-BE49-F238E27FC236}">
                <a16:creationId xmlns="" xmlns:a16="http://schemas.microsoft.com/office/drawing/2014/main" id="{4E9CFFCC-6E11-4233-8B01-95B3B5F7D04A}"/>
              </a:ext>
            </a:extLst>
          </p:cNvPr>
          <p:cNvGrpSpPr/>
          <p:nvPr/>
        </p:nvGrpSpPr>
        <p:grpSpPr>
          <a:xfrm>
            <a:off x="70555" y="901079"/>
            <a:ext cx="382646" cy="276999"/>
            <a:chOff x="4198688" y="2096957"/>
            <a:chExt cx="367789" cy="276999"/>
          </a:xfrm>
        </p:grpSpPr>
        <p:sp>
          <p:nvSpPr>
            <p:cNvPr id="81" name="Ellipse 80">
              <a:extLst>
                <a:ext uri="{FF2B5EF4-FFF2-40B4-BE49-F238E27FC236}">
                  <a16:creationId xmlns="" xmlns:a16="http://schemas.microsoft.com/office/drawing/2014/main" id="{58E535C4-85E5-46D9-833C-DC15A56E921D}"/>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2" name="ZoneTexte 81">
              <a:extLst>
                <a:ext uri="{FF2B5EF4-FFF2-40B4-BE49-F238E27FC236}">
                  <a16:creationId xmlns="" xmlns:a16="http://schemas.microsoft.com/office/drawing/2014/main" id="{3067522D-B03E-4ACD-9124-2B4ADD6E069B}"/>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sp>
        <p:nvSpPr>
          <p:cNvPr id="19" name="Espace réservé du pied de page 18">
            <a:extLst>
              <a:ext uri="{FF2B5EF4-FFF2-40B4-BE49-F238E27FC236}">
                <a16:creationId xmlns="" xmlns:a16="http://schemas.microsoft.com/office/drawing/2014/main" id="{9785586A-A81C-4500-BA72-B5F7C4251DE5}"/>
              </a:ext>
            </a:extLst>
          </p:cNvPr>
          <p:cNvSpPr>
            <a:spLocks noGrp="1"/>
          </p:cNvSpPr>
          <p:nvPr>
            <p:ph type="ftr" sz="quarter" idx="11"/>
          </p:nvPr>
        </p:nvSpPr>
        <p:spPr/>
        <p:txBody>
          <a:bodyPr/>
          <a:lstStyle/>
          <a:p>
            <a:r>
              <a:rPr lang="fr-FR"/>
              <a:t>Tuto Revit - Modéliser un ouvrage</a:t>
            </a:r>
          </a:p>
        </p:txBody>
      </p:sp>
      <p:sp>
        <p:nvSpPr>
          <p:cNvPr id="20" name="Espace réservé de la date 19">
            <a:extLst>
              <a:ext uri="{FF2B5EF4-FFF2-40B4-BE49-F238E27FC236}">
                <a16:creationId xmlns="" xmlns:a16="http://schemas.microsoft.com/office/drawing/2014/main" id="{4AA1C130-B5E2-482A-9B29-15CC30D84F5A}"/>
              </a:ext>
            </a:extLst>
          </p:cNvPr>
          <p:cNvSpPr>
            <a:spLocks noGrp="1"/>
          </p:cNvSpPr>
          <p:nvPr>
            <p:ph type="dt" sz="half" idx="10"/>
          </p:nvPr>
        </p:nvSpPr>
        <p:spPr/>
        <p:txBody>
          <a:bodyPr/>
          <a:lstStyle/>
          <a:p>
            <a:r>
              <a:rPr lang="fr-FR"/>
              <a:t>Lycée D. Diderot</a:t>
            </a:r>
          </a:p>
        </p:txBody>
      </p:sp>
      <p:sp>
        <p:nvSpPr>
          <p:cNvPr id="22" name="Espace réservé du numéro de diapositive 21">
            <a:extLst>
              <a:ext uri="{FF2B5EF4-FFF2-40B4-BE49-F238E27FC236}">
                <a16:creationId xmlns="" xmlns:a16="http://schemas.microsoft.com/office/drawing/2014/main" id="{CB42E562-C4AE-4BCC-B45E-0DC287FC7442}"/>
              </a:ext>
            </a:extLst>
          </p:cNvPr>
          <p:cNvSpPr>
            <a:spLocks noGrp="1"/>
          </p:cNvSpPr>
          <p:nvPr>
            <p:ph type="sldNum" sz="quarter" idx="12"/>
          </p:nvPr>
        </p:nvSpPr>
        <p:spPr/>
        <p:txBody>
          <a:bodyPr/>
          <a:lstStyle/>
          <a:p>
            <a:fld id="{F0E9C7B5-498F-459B-AE0E-97ACA3484B4E}" type="slidenum">
              <a:rPr lang="fr-FR" smtClean="0"/>
              <a:t>112</a:t>
            </a:fld>
            <a:endParaRPr lang="fr-FR"/>
          </a:p>
        </p:txBody>
      </p:sp>
      <p:sp>
        <p:nvSpPr>
          <p:cNvPr id="26" name="ZoneTexte 25">
            <a:extLst>
              <a:ext uri="{FF2B5EF4-FFF2-40B4-BE49-F238E27FC236}">
                <a16:creationId xmlns="" xmlns:a16="http://schemas.microsoft.com/office/drawing/2014/main" id="{FF5E2DEC-8F7C-4907-BB23-752856664913}"/>
              </a:ext>
            </a:extLst>
          </p:cNvPr>
          <p:cNvSpPr txBox="1"/>
          <p:nvPr/>
        </p:nvSpPr>
        <p:spPr>
          <a:xfrm>
            <a:off x="2078565" y="5374318"/>
            <a:ext cx="2010356"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Sinon :</a:t>
            </a:r>
          </a:p>
          <a:p>
            <a:pPr marL="171450" indent="-171450">
              <a:buFont typeface="Wingdings" panose="05000000000000000000" pitchFamily="2" charset="2"/>
              <a:buChar char="è"/>
            </a:pPr>
            <a:r>
              <a:rPr lang="fr-FR" sz="1200" dirty="0">
                <a:sym typeface="Wingdings" panose="05000000000000000000" pitchFamily="2" charset="2"/>
              </a:rPr>
              <a:t>Sélectionner les deux JWS (utiliser la touche </a:t>
            </a:r>
            <a:r>
              <a:rPr lang="fr-FR" sz="1200" b="1" dirty="0">
                <a:sym typeface="Wingdings" panose="05000000000000000000" pitchFamily="2" charset="2"/>
              </a:rPr>
              <a:t>CTRL</a:t>
            </a:r>
            <a:r>
              <a:rPr lang="fr-FR" sz="1200" dirty="0">
                <a:sym typeface="Wingdings" panose="05000000000000000000" pitchFamily="2" charset="2"/>
              </a:rPr>
              <a:t>)</a:t>
            </a:r>
          </a:p>
        </p:txBody>
      </p:sp>
      <p:grpSp>
        <p:nvGrpSpPr>
          <p:cNvPr id="27" name="Groupe 26">
            <a:extLst>
              <a:ext uri="{FF2B5EF4-FFF2-40B4-BE49-F238E27FC236}">
                <a16:creationId xmlns="" xmlns:a16="http://schemas.microsoft.com/office/drawing/2014/main" id="{97E6D785-3000-450C-BBCA-85A9BFBB7B38}"/>
              </a:ext>
            </a:extLst>
          </p:cNvPr>
          <p:cNvGrpSpPr/>
          <p:nvPr/>
        </p:nvGrpSpPr>
        <p:grpSpPr>
          <a:xfrm>
            <a:off x="1908077" y="5197064"/>
            <a:ext cx="266604" cy="276999"/>
            <a:chOff x="4198688" y="2096225"/>
            <a:chExt cx="255866" cy="276999"/>
          </a:xfrm>
        </p:grpSpPr>
        <p:sp>
          <p:nvSpPr>
            <p:cNvPr id="28" name="Ellipse 27">
              <a:extLst>
                <a:ext uri="{FF2B5EF4-FFF2-40B4-BE49-F238E27FC236}">
                  <a16:creationId xmlns="" xmlns:a16="http://schemas.microsoft.com/office/drawing/2014/main" id="{3CC40757-98DC-4572-A34B-679CC4B464B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B2BCE820-3F16-456F-B477-E41ACD6003C1}"/>
                </a:ext>
              </a:extLst>
            </p:cNvPr>
            <p:cNvSpPr txBox="1"/>
            <p:nvPr/>
          </p:nvSpPr>
          <p:spPr>
            <a:xfrm>
              <a:off x="4198688" y="2096225"/>
              <a:ext cx="233805" cy="276999"/>
            </a:xfrm>
            <a:prstGeom prst="rect">
              <a:avLst/>
            </a:prstGeom>
            <a:noFill/>
          </p:spPr>
          <p:txBody>
            <a:bodyPr wrap="square" rtlCol="0">
              <a:spAutoFit/>
            </a:bodyPr>
            <a:lstStyle/>
            <a:p>
              <a:r>
                <a:rPr lang="fr-FR" sz="1200" dirty="0"/>
                <a:t>5</a:t>
              </a:r>
            </a:p>
          </p:txBody>
        </p:sp>
      </p:grpSp>
    </p:spTree>
    <p:extLst>
      <p:ext uri="{BB962C8B-B14F-4D97-AF65-F5344CB8AC3E}">
        <p14:creationId xmlns:p14="http://schemas.microsoft.com/office/powerpoint/2010/main" val="69578900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E23BCD15-256E-4E44-AE04-681DF5204DF0}"/>
              </a:ext>
            </a:extLst>
          </p:cNvPr>
          <p:cNvPicPr>
            <a:picLocks noChangeAspect="1"/>
          </p:cNvPicPr>
          <p:nvPr/>
        </p:nvPicPr>
        <p:blipFill>
          <a:blip r:embed="rId2"/>
          <a:stretch>
            <a:fillRect/>
          </a:stretch>
        </p:blipFill>
        <p:spPr>
          <a:xfrm>
            <a:off x="0" y="853994"/>
            <a:ext cx="9144000" cy="5680364"/>
          </a:xfrm>
          <a:prstGeom prst="rect">
            <a:avLst/>
          </a:prstGeom>
        </p:spPr>
      </p:pic>
      <p:cxnSp>
        <p:nvCxnSpPr>
          <p:cNvPr id="50" name="Connecteur droit avec flèche 49">
            <a:extLst>
              <a:ext uri="{FF2B5EF4-FFF2-40B4-BE49-F238E27FC236}">
                <a16:creationId xmlns="" xmlns:a16="http://schemas.microsoft.com/office/drawing/2014/main" id="{E8CAD42B-1EDD-4A4B-B7CD-E5665B554DE0}"/>
              </a:ext>
            </a:extLst>
          </p:cNvPr>
          <p:cNvCxnSpPr>
            <a:cxnSpLocks/>
          </p:cNvCxnSpPr>
          <p:nvPr/>
        </p:nvCxnSpPr>
        <p:spPr>
          <a:xfrm>
            <a:off x="4800600" y="3374136"/>
            <a:ext cx="2423160" cy="102412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Connecteur droit avec flèche 66">
            <a:extLst>
              <a:ext uri="{FF2B5EF4-FFF2-40B4-BE49-F238E27FC236}">
                <a16:creationId xmlns="" xmlns:a16="http://schemas.microsoft.com/office/drawing/2014/main" id="{E18CB94E-4268-48AC-800A-B7B7CDA2E861}"/>
              </a:ext>
            </a:extLst>
          </p:cNvPr>
          <p:cNvCxnSpPr>
            <a:cxnSpLocks/>
            <a:stCxn id="39" idx="3"/>
          </p:cNvCxnSpPr>
          <p:nvPr/>
        </p:nvCxnSpPr>
        <p:spPr>
          <a:xfrm flipV="1">
            <a:off x="2203705" y="1700784"/>
            <a:ext cx="365759" cy="16142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0" name="ZoneTexte 69">
            <a:extLst>
              <a:ext uri="{FF2B5EF4-FFF2-40B4-BE49-F238E27FC236}">
                <a16:creationId xmlns="" xmlns:a16="http://schemas.microsoft.com/office/drawing/2014/main" id="{D1D6057B-BA57-4BE0-A694-32982F587182}"/>
              </a:ext>
            </a:extLst>
          </p:cNvPr>
          <p:cNvSpPr txBox="1"/>
          <p:nvPr/>
        </p:nvSpPr>
        <p:spPr>
          <a:xfrm>
            <a:off x="1647071" y="2731702"/>
            <a:ext cx="3985633"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Définir le déplacement :</a:t>
            </a:r>
          </a:p>
          <a:p>
            <a:pPr marL="171450" indent="-171450">
              <a:buFont typeface="Wingdings" panose="05000000000000000000" pitchFamily="2" charset="2"/>
              <a:buChar char="è"/>
            </a:pPr>
            <a:r>
              <a:rPr lang="fr-FR" sz="1200" dirty="0">
                <a:sym typeface="Wingdings" panose="05000000000000000000" pitchFamily="2" charset="2"/>
              </a:rPr>
              <a:t>Cliquer le 1</a:t>
            </a:r>
            <a:r>
              <a:rPr lang="fr-FR" sz="1200" baseline="30000" dirty="0">
                <a:sym typeface="Wingdings" panose="05000000000000000000" pitchFamily="2" charset="2"/>
              </a:rPr>
              <a:t>er</a:t>
            </a:r>
            <a:r>
              <a:rPr lang="fr-FR" sz="1200" dirty="0">
                <a:sym typeface="Wingdings" panose="05000000000000000000" pitchFamily="2" charset="2"/>
              </a:rPr>
              <a:t> point à l’extrémité de l’axe du JWS</a:t>
            </a:r>
          </a:p>
          <a:p>
            <a:pPr marL="171450" indent="-171450">
              <a:buFont typeface="Wingdings" panose="05000000000000000000" pitchFamily="2" charset="2"/>
              <a:buChar char="è"/>
            </a:pPr>
            <a:r>
              <a:rPr lang="fr-FR" sz="1200" dirty="0">
                <a:sym typeface="Wingdings" panose="05000000000000000000" pitchFamily="2" charset="2"/>
              </a:rPr>
              <a:t>Cliquer le 2</a:t>
            </a:r>
            <a:r>
              <a:rPr lang="fr-FR" sz="1200" baseline="30000" dirty="0">
                <a:sym typeface="Wingdings" panose="05000000000000000000" pitchFamily="2" charset="2"/>
              </a:rPr>
              <a:t>ème</a:t>
            </a:r>
            <a:r>
              <a:rPr lang="fr-FR" sz="1200" dirty="0">
                <a:sym typeface="Wingdings" panose="05000000000000000000" pitchFamily="2" charset="2"/>
              </a:rPr>
              <a:t> point à l’extrémité de l’axe central du voile</a:t>
            </a:r>
          </a:p>
        </p:txBody>
      </p:sp>
      <p:grpSp>
        <p:nvGrpSpPr>
          <p:cNvPr id="71" name="Groupe 70">
            <a:extLst>
              <a:ext uri="{FF2B5EF4-FFF2-40B4-BE49-F238E27FC236}">
                <a16:creationId xmlns="" xmlns:a16="http://schemas.microsoft.com/office/drawing/2014/main" id="{64C429EE-EC6B-4C03-88E6-7744278A9E13}"/>
              </a:ext>
            </a:extLst>
          </p:cNvPr>
          <p:cNvGrpSpPr/>
          <p:nvPr/>
        </p:nvGrpSpPr>
        <p:grpSpPr>
          <a:xfrm>
            <a:off x="1494871" y="2581880"/>
            <a:ext cx="259734" cy="276999"/>
            <a:chOff x="4198688" y="2096225"/>
            <a:chExt cx="255866" cy="276999"/>
          </a:xfrm>
        </p:grpSpPr>
        <p:sp>
          <p:nvSpPr>
            <p:cNvPr id="73" name="Ellipse 72">
              <a:extLst>
                <a:ext uri="{FF2B5EF4-FFF2-40B4-BE49-F238E27FC236}">
                  <a16:creationId xmlns="" xmlns:a16="http://schemas.microsoft.com/office/drawing/2014/main" id="{A0FF219D-822A-4945-B92E-C4F720C6A20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4" name="ZoneTexte 73">
              <a:extLst>
                <a:ext uri="{FF2B5EF4-FFF2-40B4-BE49-F238E27FC236}">
                  <a16:creationId xmlns="" xmlns:a16="http://schemas.microsoft.com/office/drawing/2014/main" id="{9AA76AB4-71EC-4BCD-8721-6C3A74EC86CA}"/>
                </a:ext>
              </a:extLst>
            </p:cNvPr>
            <p:cNvSpPr txBox="1"/>
            <p:nvPr/>
          </p:nvSpPr>
          <p:spPr>
            <a:xfrm>
              <a:off x="4198688" y="2096225"/>
              <a:ext cx="233805" cy="276999"/>
            </a:xfrm>
            <a:prstGeom prst="rect">
              <a:avLst/>
            </a:prstGeom>
            <a:noFill/>
          </p:spPr>
          <p:txBody>
            <a:bodyPr wrap="square" rtlCol="0">
              <a:spAutoFit/>
            </a:bodyPr>
            <a:lstStyle/>
            <a:p>
              <a:r>
                <a:rPr lang="fr-FR" sz="1200" dirty="0"/>
                <a:t>8</a:t>
              </a:r>
            </a:p>
          </p:txBody>
        </p:sp>
      </p:grpSp>
      <p:sp>
        <p:nvSpPr>
          <p:cNvPr id="47" name="ZoneTexte 46">
            <a:extLst>
              <a:ext uri="{FF2B5EF4-FFF2-40B4-BE49-F238E27FC236}">
                <a16:creationId xmlns="" xmlns:a16="http://schemas.microsoft.com/office/drawing/2014/main" id="{02058D2B-FA28-4BC5-85D4-EFE4A50C2B7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8.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Positionnement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39" name="ZoneTexte 38">
            <a:extLst>
              <a:ext uri="{FF2B5EF4-FFF2-40B4-BE49-F238E27FC236}">
                <a16:creationId xmlns="" xmlns:a16="http://schemas.microsoft.com/office/drawing/2014/main" id="{4F24E290-B5E2-4F4D-9F0F-E1FF22599736}"/>
              </a:ext>
            </a:extLst>
          </p:cNvPr>
          <p:cNvSpPr txBox="1"/>
          <p:nvPr/>
        </p:nvSpPr>
        <p:spPr>
          <a:xfrm>
            <a:off x="510167" y="1631374"/>
            <a:ext cx="169353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 </a:t>
            </a:r>
            <a:r>
              <a:rPr lang="fr-FR" sz="1200" dirty="0">
                <a:sym typeface="Wingdings" panose="05000000000000000000" pitchFamily="2" charset="2"/>
              </a:rPr>
              <a:t>Commande </a:t>
            </a:r>
            <a:r>
              <a:rPr lang="fr-FR" sz="1200" b="1" dirty="0">
                <a:sym typeface="Wingdings" panose="05000000000000000000" pitchFamily="2" charset="2"/>
              </a:rPr>
              <a:t>Déplacer</a:t>
            </a:r>
          </a:p>
        </p:txBody>
      </p:sp>
      <p:grpSp>
        <p:nvGrpSpPr>
          <p:cNvPr id="40" name="Groupe 39">
            <a:extLst>
              <a:ext uri="{FF2B5EF4-FFF2-40B4-BE49-F238E27FC236}">
                <a16:creationId xmlns="" xmlns:a16="http://schemas.microsoft.com/office/drawing/2014/main" id="{75595DE0-EE6C-4394-8A3D-B29F1374AFEF}"/>
              </a:ext>
            </a:extLst>
          </p:cNvPr>
          <p:cNvGrpSpPr/>
          <p:nvPr/>
        </p:nvGrpSpPr>
        <p:grpSpPr>
          <a:xfrm>
            <a:off x="357967" y="1481552"/>
            <a:ext cx="266604" cy="276999"/>
            <a:chOff x="4198688" y="2096225"/>
            <a:chExt cx="255866" cy="276999"/>
          </a:xfrm>
        </p:grpSpPr>
        <p:sp>
          <p:nvSpPr>
            <p:cNvPr id="41" name="Ellipse 40">
              <a:extLst>
                <a:ext uri="{FF2B5EF4-FFF2-40B4-BE49-F238E27FC236}">
                  <a16:creationId xmlns="" xmlns:a16="http://schemas.microsoft.com/office/drawing/2014/main" id="{729962E6-5B85-44BD-BC2E-D0D6FC52138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79AAF9E2-72C5-4112-B4DB-C7FA66A7C98D}"/>
                </a:ext>
              </a:extLst>
            </p:cNvPr>
            <p:cNvSpPr txBox="1"/>
            <p:nvPr/>
          </p:nvSpPr>
          <p:spPr>
            <a:xfrm>
              <a:off x="4198688" y="2096225"/>
              <a:ext cx="233805" cy="276999"/>
            </a:xfrm>
            <a:prstGeom prst="rect">
              <a:avLst/>
            </a:prstGeom>
            <a:noFill/>
          </p:spPr>
          <p:txBody>
            <a:bodyPr wrap="square" rtlCol="0">
              <a:spAutoFit/>
            </a:bodyPr>
            <a:lstStyle/>
            <a:p>
              <a:r>
                <a:rPr lang="fr-FR" sz="1200" dirty="0"/>
                <a:t>7</a:t>
              </a:r>
            </a:p>
          </p:txBody>
        </p:sp>
      </p:grpSp>
      <p:cxnSp>
        <p:nvCxnSpPr>
          <p:cNvPr id="48" name="Connecteur droit avec flèche 47">
            <a:extLst>
              <a:ext uri="{FF2B5EF4-FFF2-40B4-BE49-F238E27FC236}">
                <a16:creationId xmlns="" xmlns:a16="http://schemas.microsoft.com/office/drawing/2014/main" id="{B25F6FF5-8A92-4072-B890-9B56145600E0}"/>
              </a:ext>
            </a:extLst>
          </p:cNvPr>
          <p:cNvCxnSpPr>
            <a:cxnSpLocks/>
          </p:cNvCxnSpPr>
          <p:nvPr/>
        </p:nvCxnSpPr>
        <p:spPr>
          <a:xfrm>
            <a:off x="4800600" y="3374136"/>
            <a:ext cx="502920" cy="139903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a:extLst>
              <a:ext uri="{FF2B5EF4-FFF2-40B4-BE49-F238E27FC236}">
                <a16:creationId xmlns="" xmlns:a16="http://schemas.microsoft.com/office/drawing/2014/main" id="{FFDA6DE0-0BF0-4FB3-A70B-6CA2839901F4}"/>
              </a:ext>
            </a:extLst>
          </p:cNvPr>
          <p:cNvCxnSpPr>
            <a:cxnSpLocks/>
          </p:cNvCxnSpPr>
          <p:nvPr/>
        </p:nvCxnSpPr>
        <p:spPr>
          <a:xfrm flipH="1">
            <a:off x="5431536" y="4507992"/>
            <a:ext cx="1792224" cy="384048"/>
          </a:xfrm>
          <a:prstGeom prst="straightConnector1">
            <a:avLst/>
          </a:prstGeom>
          <a:ln w="28575">
            <a:solidFill>
              <a:srgbClr val="FF6600"/>
            </a:solidFill>
            <a:tailEnd type="arrow"/>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 xmlns:a16="http://schemas.microsoft.com/office/drawing/2014/main" id="{7C409C63-027F-4566-B031-13EFD320ED4F}"/>
              </a:ext>
            </a:extLst>
          </p:cNvPr>
          <p:cNvSpPr txBox="1"/>
          <p:nvPr/>
        </p:nvSpPr>
        <p:spPr>
          <a:xfrm>
            <a:off x="235089" y="1039124"/>
            <a:ext cx="3212199"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On va placer les nouveaux JWS à l’axe des voiles</a:t>
            </a:r>
          </a:p>
        </p:txBody>
      </p:sp>
      <p:grpSp>
        <p:nvGrpSpPr>
          <p:cNvPr id="63" name="Groupe 62">
            <a:extLst>
              <a:ext uri="{FF2B5EF4-FFF2-40B4-BE49-F238E27FC236}">
                <a16:creationId xmlns="" xmlns:a16="http://schemas.microsoft.com/office/drawing/2014/main" id="{10B6A03C-AAAF-45A1-BF3F-6014F8824833}"/>
              </a:ext>
            </a:extLst>
          </p:cNvPr>
          <p:cNvGrpSpPr/>
          <p:nvPr/>
        </p:nvGrpSpPr>
        <p:grpSpPr>
          <a:xfrm>
            <a:off x="70555" y="901079"/>
            <a:ext cx="382646" cy="276999"/>
            <a:chOff x="4198688" y="2096957"/>
            <a:chExt cx="367789" cy="276999"/>
          </a:xfrm>
        </p:grpSpPr>
        <p:sp>
          <p:nvSpPr>
            <p:cNvPr id="64" name="Ellipse 63">
              <a:extLst>
                <a:ext uri="{FF2B5EF4-FFF2-40B4-BE49-F238E27FC236}">
                  <a16:creationId xmlns="" xmlns:a16="http://schemas.microsoft.com/office/drawing/2014/main" id="{E4EEDE38-2C77-4C22-B151-5547CECE2EC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3" name="ZoneTexte 82">
              <a:extLst>
                <a:ext uri="{FF2B5EF4-FFF2-40B4-BE49-F238E27FC236}">
                  <a16:creationId xmlns="" xmlns:a16="http://schemas.microsoft.com/office/drawing/2014/main" id="{728A5410-3CD5-4D19-AA99-040377E17764}"/>
                </a:ext>
              </a:extLst>
            </p:cNvPr>
            <p:cNvSpPr txBox="1"/>
            <p:nvPr/>
          </p:nvSpPr>
          <p:spPr>
            <a:xfrm>
              <a:off x="4198688" y="2096957"/>
              <a:ext cx="367789" cy="276999"/>
            </a:xfrm>
            <a:prstGeom prst="rect">
              <a:avLst/>
            </a:prstGeom>
            <a:noFill/>
          </p:spPr>
          <p:txBody>
            <a:bodyPr wrap="square" rtlCol="0">
              <a:spAutoFit/>
            </a:bodyPr>
            <a:lstStyle/>
            <a:p>
              <a:r>
                <a:rPr lang="fr-FR" sz="1200" dirty="0"/>
                <a:t>6</a:t>
              </a:r>
            </a:p>
          </p:txBody>
        </p:sp>
      </p:grpSp>
      <p:sp>
        <p:nvSpPr>
          <p:cNvPr id="84" name="ZoneTexte 83">
            <a:extLst>
              <a:ext uri="{FF2B5EF4-FFF2-40B4-BE49-F238E27FC236}">
                <a16:creationId xmlns="" xmlns:a16="http://schemas.microsoft.com/office/drawing/2014/main" id="{22672496-1E33-49F1-A315-C62463A0AC62}"/>
              </a:ext>
            </a:extLst>
          </p:cNvPr>
          <p:cNvSpPr txBox="1"/>
          <p:nvPr/>
        </p:nvSpPr>
        <p:spPr>
          <a:xfrm>
            <a:off x="7721361" y="5563559"/>
            <a:ext cx="1239172"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Joints </a:t>
            </a:r>
            <a:r>
              <a:rPr lang="fr-FR" dirty="0" err="1"/>
              <a:t>Waterstop</a:t>
            </a:r>
            <a:endParaRPr lang="fr-FR" dirty="0"/>
          </a:p>
        </p:txBody>
      </p:sp>
      <p:cxnSp>
        <p:nvCxnSpPr>
          <p:cNvPr id="85" name="Connecteur droit avec flèche 84">
            <a:extLst>
              <a:ext uri="{FF2B5EF4-FFF2-40B4-BE49-F238E27FC236}">
                <a16:creationId xmlns="" xmlns:a16="http://schemas.microsoft.com/office/drawing/2014/main" id="{CF313C98-2838-4FDF-95D5-B8B1EC16D263}"/>
              </a:ext>
            </a:extLst>
          </p:cNvPr>
          <p:cNvCxnSpPr>
            <a:cxnSpLocks/>
            <a:stCxn id="84" idx="1"/>
          </p:cNvCxnSpPr>
          <p:nvPr/>
        </p:nvCxnSpPr>
        <p:spPr>
          <a:xfrm flipH="1" flipV="1">
            <a:off x="7379209" y="5340097"/>
            <a:ext cx="342152" cy="361962"/>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86" name="ZoneTexte 85">
            <a:extLst>
              <a:ext uri="{FF2B5EF4-FFF2-40B4-BE49-F238E27FC236}">
                <a16:creationId xmlns="" xmlns:a16="http://schemas.microsoft.com/office/drawing/2014/main" id="{B6BD8AC3-FABF-4250-A405-6ABBE3950A8A}"/>
              </a:ext>
            </a:extLst>
          </p:cNvPr>
          <p:cNvSpPr txBox="1"/>
          <p:nvPr/>
        </p:nvSpPr>
        <p:spPr>
          <a:xfrm>
            <a:off x="3969273" y="5725103"/>
            <a:ext cx="511287"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Voile</a:t>
            </a:r>
          </a:p>
        </p:txBody>
      </p:sp>
      <p:cxnSp>
        <p:nvCxnSpPr>
          <p:cNvPr id="87" name="Connecteur droit avec flèche 86">
            <a:extLst>
              <a:ext uri="{FF2B5EF4-FFF2-40B4-BE49-F238E27FC236}">
                <a16:creationId xmlns="" xmlns:a16="http://schemas.microsoft.com/office/drawing/2014/main" id="{0FE420BB-3454-452B-9DD3-29FCD2AA04A7}"/>
              </a:ext>
            </a:extLst>
          </p:cNvPr>
          <p:cNvCxnSpPr>
            <a:cxnSpLocks/>
            <a:stCxn id="86" idx="3"/>
          </p:cNvCxnSpPr>
          <p:nvPr/>
        </p:nvCxnSpPr>
        <p:spPr>
          <a:xfrm flipV="1">
            <a:off x="4480560" y="5696712"/>
            <a:ext cx="365760" cy="166891"/>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 xmlns:a16="http://schemas.microsoft.com/office/drawing/2014/main" id="{E3E6CD1C-4546-43BA-805A-4A12E606B64E}"/>
              </a:ext>
            </a:extLst>
          </p:cNvPr>
          <p:cNvSpPr txBox="1"/>
          <p:nvPr/>
        </p:nvSpPr>
        <p:spPr>
          <a:xfrm rot="20882819">
            <a:off x="5879592" y="4471416"/>
            <a:ext cx="996696" cy="261610"/>
          </a:xfrm>
          <a:prstGeom prst="rect">
            <a:avLst/>
          </a:prstGeom>
          <a:noFill/>
        </p:spPr>
        <p:txBody>
          <a:bodyPr wrap="square" rtlCol="0">
            <a:spAutoFit/>
          </a:bodyPr>
          <a:lstStyle/>
          <a:p>
            <a:r>
              <a:rPr lang="fr-FR" sz="1100" dirty="0">
                <a:solidFill>
                  <a:srgbClr val="FF6600"/>
                </a:solidFill>
              </a:rPr>
              <a:t>déplacement</a:t>
            </a:r>
          </a:p>
        </p:txBody>
      </p:sp>
      <p:sp>
        <p:nvSpPr>
          <p:cNvPr id="36" name="Espace réservé du pied de page 35">
            <a:extLst>
              <a:ext uri="{FF2B5EF4-FFF2-40B4-BE49-F238E27FC236}">
                <a16:creationId xmlns="" xmlns:a16="http://schemas.microsoft.com/office/drawing/2014/main" id="{9B2976F9-67A8-46A2-896F-8D98CA367CBD}"/>
              </a:ext>
            </a:extLst>
          </p:cNvPr>
          <p:cNvSpPr>
            <a:spLocks noGrp="1"/>
          </p:cNvSpPr>
          <p:nvPr>
            <p:ph type="ftr" sz="quarter" idx="11"/>
          </p:nvPr>
        </p:nvSpPr>
        <p:spPr/>
        <p:txBody>
          <a:bodyPr/>
          <a:lstStyle/>
          <a:p>
            <a:r>
              <a:rPr lang="fr-FR"/>
              <a:t>Tuto Revit - Modéliser un ouvrage</a:t>
            </a:r>
          </a:p>
        </p:txBody>
      </p:sp>
      <p:sp>
        <p:nvSpPr>
          <p:cNvPr id="43" name="Espace réservé de la date 42">
            <a:extLst>
              <a:ext uri="{FF2B5EF4-FFF2-40B4-BE49-F238E27FC236}">
                <a16:creationId xmlns="" xmlns:a16="http://schemas.microsoft.com/office/drawing/2014/main" id="{632EAF0B-D453-4CDB-B6E2-8FF613E4E073}"/>
              </a:ext>
            </a:extLst>
          </p:cNvPr>
          <p:cNvSpPr>
            <a:spLocks noGrp="1"/>
          </p:cNvSpPr>
          <p:nvPr>
            <p:ph type="dt" sz="half" idx="10"/>
          </p:nvPr>
        </p:nvSpPr>
        <p:spPr/>
        <p:txBody>
          <a:bodyPr/>
          <a:lstStyle/>
          <a:p>
            <a:r>
              <a:rPr lang="fr-FR"/>
              <a:t>Lycée D. Diderot</a:t>
            </a:r>
          </a:p>
        </p:txBody>
      </p:sp>
      <p:sp>
        <p:nvSpPr>
          <p:cNvPr id="44" name="Espace réservé du numéro de diapositive 43">
            <a:extLst>
              <a:ext uri="{FF2B5EF4-FFF2-40B4-BE49-F238E27FC236}">
                <a16:creationId xmlns="" xmlns:a16="http://schemas.microsoft.com/office/drawing/2014/main" id="{B65C51D6-51DD-40BF-B2D5-E7019DC2E0CA}"/>
              </a:ext>
            </a:extLst>
          </p:cNvPr>
          <p:cNvSpPr>
            <a:spLocks noGrp="1"/>
          </p:cNvSpPr>
          <p:nvPr>
            <p:ph type="sldNum" sz="quarter" idx="12"/>
          </p:nvPr>
        </p:nvSpPr>
        <p:spPr/>
        <p:txBody>
          <a:bodyPr/>
          <a:lstStyle/>
          <a:p>
            <a:fld id="{F0E9C7B5-498F-459B-AE0E-97ACA3484B4E}" type="slidenum">
              <a:rPr lang="fr-FR" smtClean="0"/>
              <a:t>113</a:t>
            </a:fld>
            <a:endParaRPr lang="fr-FR"/>
          </a:p>
        </p:txBody>
      </p:sp>
    </p:spTree>
    <p:extLst>
      <p:ext uri="{BB962C8B-B14F-4D97-AF65-F5344CB8AC3E}">
        <p14:creationId xmlns:p14="http://schemas.microsoft.com/office/powerpoint/2010/main" val="295245863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762D50E5-7DA3-476B-AFDF-0AF49476D9AF}"/>
              </a:ext>
            </a:extLst>
          </p:cNvPr>
          <p:cNvPicPr>
            <a:picLocks noChangeAspect="1"/>
          </p:cNvPicPr>
          <p:nvPr/>
        </p:nvPicPr>
        <p:blipFill>
          <a:blip r:embed="rId2"/>
          <a:stretch>
            <a:fillRect/>
          </a:stretch>
        </p:blipFill>
        <p:spPr>
          <a:xfrm>
            <a:off x="0" y="843470"/>
            <a:ext cx="9144000" cy="5683124"/>
          </a:xfrm>
          <a:prstGeom prst="rect">
            <a:avLst/>
          </a:prstGeom>
        </p:spPr>
      </p:pic>
      <p:cxnSp>
        <p:nvCxnSpPr>
          <p:cNvPr id="67" name="Connecteur droit avec flèche 66">
            <a:extLst>
              <a:ext uri="{FF2B5EF4-FFF2-40B4-BE49-F238E27FC236}">
                <a16:creationId xmlns="" xmlns:a16="http://schemas.microsoft.com/office/drawing/2014/main" id="{E18CB94E-4268-48AC-800A-B7B7CDA2E861}"/>
              </a:ext>
            </a:extLst>
          </p:cNvPr>
          <p:cNvCxnSpPr>
            <a:cxnSpLocks/>
            <a:stCxn id="39" idx="3"/>
          </p:cNvCxnSpPr>
          <p:nvPr/>
        </p:nvCxnSpPr>
        <p:spPr>
          <a:xfrm flipV="1">
            <a:off x="2130553" y="1664208"/>
            <a:ext cx="457199" cy="17971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0" name="ZoneTexte 69">
            <a:extLst>
              <a:ext uri="{FF2B5EF4-FFF2-40B4-BE49-F238E27FC236}">
                <a16:creationId xmlns="" xmlns:a16="http://schemas.microsoft.com/office/drawing/2014/main" id="{D1D6057B-BA57-4BE0-A694-32982F587182}"/>
              </a:ext>
            </a:extLst>
          </p:cNvPr>
          <p:cNvSpPr txBox="1"/>
          <p:nvPr/>
        </p:nvSpPr>
        <p:spPr>
          <a:xfrm>
            <a:off x="942983" y="2777422"/>
            <a:ext cx="3308977"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Définir le déplacement :</a:t>
            </a:r>
          </a:p>
          <a:p>
            <a:pPr marL="171450" indent="-171450">
              <a:buFont typeface="Wingdings" panose="05000000000000000000" pitchFamily="2" charset="2"/>
              <a:buChar char="è"/>
            </a:pPr>
            <a:r>
              <a:rPr lang="fr-FR" sz="1200" dirty="0">
                <a:sym typeface="Wingdings" panose="05000000000000000000" pitchFamily="2" charset="2"/>
              </a:rPr>
              <a:t>Cliquer le 1</a:t>
            </a:r>
            <a:r>
              <a:rPr lang="fr-FR" sz="1200" baseline="30000" dirty="0">
                <a:sym typeface="Wingdings" panose="05000000000000000000" pitchFamily="2" charset="2"/>
              </a:rPr>
              <a:t>er</a:t>
            </a:r>
            <a:r>
              <a:rPr lang="fr-FR" sz="1200" dirty="0">
                <a:sym typeface="Wingdings" panose="05000000000000000000" pitchFamily="2" charset="2"/>
              </a:rPr>
              <a:t> point à l’extrémité de l’axe du JWS</a:t>
            </a:r>
          </a:p>
          <a:p>
            <a:pPr marL="171450" indent="-171450">
              <a:buFont typeface="Wingdings" panose="05000000000000000000" pitchFamily="2" charset="2"/>
              <a:buChar char="è"/>
            </a:pPr>
            <a:r>
              <a:rPr lang="fr-FR" sz="1200" dirty="0">
                <a:sym typeface="Wingdings" panose="05000000000000000000" pitchFamily="2" charset="2"/>
              </a:rPr>
              <a:t>Créer un déplacement vertical</a:t>
            </a:r>
          </a:p>
          <a:p>
            <a:pPr marL="171450" indent="-171450">
              <a:buFont typeface="Wingdings" panose="05000000000000000000" pitchFamily="2" charset="2"/>
              <a:buChar char="è"/>
            </a:pPr>
            <a:r>
              <a:rPr lang="fr-FR" sz="1200" dirty="0">
                <a:sym typeface="Wingdings" panose="05000000000000000000" pitchFamily="2" charset="2"/>
              </a:rPr>
              <a:t>Préciser au clavier la valeur du déplacement</a:t>
            </a:r>
          </a:p>
        </p:txBody>
      </p:sp>
      <p:grpSp>
        <p:nvGrpSpPr>
          <p:cNvPr id="71" name="Groupe 70">
            <a:extLst>
              <a:ext uri="{FF2B5EF4-FFF2-40B4-BE49-F238E27FC236}">
                <a16:creationId xmlns="" xmlns:a16="http://schemas.microsoft.com/office/drawing/2014/main" id="{64C429EE-EC6B-4C03-88E6-7744278A9E13}"/>
              </a:ext>
            </a:extLst>
          </p:cNvPr>
          <p:cNvGrpSpPr/>
          <p:nvPr/>
        </p:nvGrpSpPr>
        <p:grpSpPr>
          <a:xfrm>
            <a:off x="658369" y="2591024"/>
            <a:ext cx="420624" cy="276999"/>
            <a:chOff x="4113285" y="2096225"/>
            <a:chExt cx="414360" cy="276999"/>
          </a:xfrm>
        </p:grpSpPr>
        <p:sp>
          <p:nvSpPr>
            <p:cNvPr id="73" name="Ellipse 72">
              <a:extLst>
                <a:ext uri="{FF2B5EF4-FFF2-40B4-BE49-F238E27FC236}">
                  <a16:creationId xmlns="" xmlns:a16="http://schemas.microsoft.com/office/drawing/2014/main" id="{A0FF219D-822A-4945-B92E-C4F720C6A20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4" name="ZoneTexte 73">
              <a:extLst>
                <a:ext uri="{FF2B5EF4-FFF2-40B4-BE49-F238E27FC236}">
                  <a16:creationId xmlns="" xmlns:a16="http://schemas.microsoft.com/office/drawing/2014/main" id="{9AA76AB4-71EC-4BCD-8721-6C3A74EC86CA}"/>
                </a:ext>
              </a:extLst>
            </p:cNvPr>
            <p:cNvSpPr txBox="1"/>
            <p:nvPr/>
          </p:nvSpPr>
          <p:spPr>
            <a:xfrm>
              <a:off x="4113285" y="2096225"/>
              <a:ext cx="414360" cy="276999"/>
            </a:xfrm>
            <a:prstGeom prst="rect">
              <a:avLst/>
            </a:prstGeom>
            <a:noFill/>
          </p:spPr>
          <p:txBody>
            <a:bodyPr wrap="square" rtlCol="0">
              <a:spAutoFit/>
            </a:bodyPr>
            <a:lstStyle/>
            <a:p>
              <a:pPr algn="ctr"/>
              <a:r>
                <a:rPr lang="fr-FR" sz="1200" dirty="0"/>
                <a:t>11</a:t>
              </a:r>
            </a:p>
          </p:txBody>
        </p:sp>
      </p:grpSp>
      <p:sp>
        <p:nvSpPr>
          <p:cNvPr id="47" name="ZoneTexte 46">
            <a:extLst>
              <a:ext uri="{FF2B5EF4-FFF2-40B4-BE49-F238E27FC236}">
                <a16:creationId xmlns="" xmlns:a16="http://schemas.microsoft.com/office/drawing/2014/main" id="{02058D2B-FA28-4BC5-85D4-EFE4A50C2B7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8.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Positionnement des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a:t>
            </a:r>
            <a:endParaRPr lang="fr-FR" sz="2200" b="1" dirty="0">
              <a:solidFill>
                <a:srgbClr val="002060"/>
              </a:solidFill>
              <a:effectLst>
                <a:outerShdw blurRad="38100" dist="38100" dir="2700000" algn="tl">
                  <a:srgbClr val="000000">
                    <a:alpha val="43137"/>
                  </a:srgbClr>
                </a:outerShdw>
              </a:effectLst>
            </a:endParaRPr>
          </a:p>
        </p:txBody>
      </p:sp>
      <p:sp>
        <p:nvSpPr>
          <p:cNvPr id="39" name="ZoneTexte 38">
            <a:extLst>
              <a:ext uri="{FF2B5EF4-FFF2-40B4-BE49-F238E27FC236}">
                <a16:creationId xmlns="" xmlns:a16="http://schemas.microsoft.com/office/drawing/2014/main" id="{4F24E290-B5E2-4F4D-9F0F-E1FF22599736}"/>
              </a:ext>
            </a:extLst>
          </p:cNvPr>
          <p:cNvSpPr txBox="1"/>
          <p:nvPr/>
        </p:nvSpPr>
        <p:spPr>
          <a:xfrm>
            <a:off x="437015" y="1613086"/>
            <a:ext cx="169353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 </a:t>
            </a:r>
            <a:r>
              <a:rPr lang="fr-FR" sz="1200" dirty="0">
                <a:sym typeface="Wingdings" panose="05000000000000000000" pitchFamily="2" charset="2"/>
              </a:rPr>
              <a:t>Commande </a:t>
            </a:r>
            <a:r>
              <a:rPr lang="fr-FR" sz="1200" b="1" dirty="0">
                <a:sym typeface="Wingdings" panose="05000000000000000000" pitchFamily="2" charset="2"/>
              </a:rPr>
              <a:t>Déplacer</a:t>
            </a:r>
          </a:p>
        </p:txBody>
      </p:sp>
      <p:grpSp>
        <p:nvGrpSpPr>
          <p:cNvPr id="40" name="Groupe 39">
            <a:extLst>
              <a:ext uri="{FF2B5EF4-FFF2-40B4-BE49-F238E27FC236}">
                <a16:creationId xmlns="" xmlns:a16="http://schemas.microsoft.com/office/drawing/2014/main" id="{75595DE0-EE6C-4394-8A3D-B29F1374AFEF}"/>
              </a:ext>
            </a:extLst>
          </p:cNvPr>
          <p:cNvGrpSpPr/>
          <p:nvPr/>
        </p:nvGrpSpPr>
        <p:grpSpPr>
          <a:xfrm>
            <a:off x="241539" y="1463264"/>
            <a:ext cx="370933" cy="276999"/>
            <a:chOff x="4157156" y="2096225"/>
            <a:chExt cx="355993" cy="276999"/>
          </a:xfrm>
        </p:grpSpPr>
        <p:sp>
          <p:nvSpPr>
            <p:cNvPr id="41" name="Ellipse 40">
              <a:extLst>
                <a:ext uri="{FF2B5EF4-FFF2-40B4-BE49-F238E27FC236}">
                  <a16:creationId xmlns="" xmlns:a16="http://schemas.microsoft.com/office/drawing/2014/main" id="{729962E6-5B85-44BD-BC2E-D0D6FC52138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79AAF9E2-72C5-4112-B4DB-C7FA66A7C98D}"/>
                </a:ext>
              </a:extLst>
            </p:cNvPr>
            <p:cNvSpPr txBox="1"/>
            <p:nvPr/>
          </p:nvSpPr>
          <p:spPr>
            <a:xfrm>
              <a:off x="4157156" y="2096225"/>
              <a:ext cx="355993" cy="276999"/>
            </a:xfrm>
            <a:prstGeom prst="rect">
              <a:avLst/>
            </a:prstGeom>
            <a:noFill/>
          </p:spPr>
          <p:txBody>
            <a:bodyPr wrap="square" rtlCol="0">
              <a:spAutoFit/>
            </a:bodyPr>
            <a:lstStyle/>
            <a:p>
              <a:pPr algn="ctr"/>
              <a:r>
                <a:rPr lang="fr-FR" sz="1200" dirty="0"/>
                <a:t>10</a:t>
              </a:r>
            </a:p>
          </p:txBody>
        </p:sp>
      </p:grpSp>
      <p:cxnSp>
        <p:nvCxnSpPr>
          <p:cNvPr id="48" name="Connecteur droit avec flèche 47">
            <a:extLst>
              <a:ext uri="{FF2B5EF4-FFF2-40B4-BE49-F238E27FC236}">
                <a16:creationId xmlns="" xmlns:a16="http://schemas.microsoft.com/office/drawing/2014/main" id="{B25F6FF5-8A92-4072-B890-9B56145600E0}"/>
              </a:ext>
            </a:extLst>
          </p:cNvPr>
          <p:cNvCxnSpPr>
            <a:cxnSpLocks/>
            <a:stCxn id="70" idx="3"/>
          </p:cNvCxnSpPr>
          <p:nvPr/>
        </p:nvCxnSpPr>
        <p:spPr>
          <a:xfrm>
            <a:off x="4251960" y="3192921"/>
            <a:ext cx="960120" cy="138822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a:extLst>
              <a:ext uri="{FF2B5EF4-FFF2-40B4-BE49-F238E27FC236}">
                <a16:creationId xmlns="" xmlns:a16="http://schemas.microsoft.com/office/drawing/2014/main" id="{FFDA6DE0-0BF0-4FB3-A70B-6CA2839901F4}"/>
              </a:ext>
            </a:extLst>
          </p:cNvPr>
          <p:cNvCxnSpPr>
            <a:cxnSpLocks/>
          </p:cNvCxnSpPr>
          <p:nvPr/>
        </p:nvCxnSpPr>
        <p:spPr>
          <a:xfrm flipV="1">
            <a:off x="5248656" y="4105656"/>
            <a:ext cx="0" cy="502920"/>
          </a:xfrm>
          <a:prstGeom prst="straightConnector1">
            <a:avLst/>
          </a:prstGeom>
          <a:ln w="28575">
            <a:solidFill>
              <a:srgbClr val="FF6600"/>
            </a:solidFill>
            <a:tailEnd type="arrow"/>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D9F5040D-8C5F-41C5-AAF0-EDFE8CE3B26F}"/>
              </a:ext>
            </a:extLst>
          </p:cNvPr>
          <p:cNvSpPr txBox="1"/>
          <p:nvPr/>
        </p:nvSpPr>
        <p:spPr>
          <a:xfrm>
            <a:off x="235089" y="1039124"/>
            <a:ext cx="2974455"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On va placer précisément les JWS en hauteur</a:t>
            </a:r>
          </a:p>
        </p:txBody>
      </p:sp>
      <p:grpSp>
        <p:nvGrpSpPr>
          <p:cNvPr id="26" name="Groupe 25">
            <a:extLst>
              <a:ext uri="{FF2B5EF4-FFF2-40B4-BE49-F238E27FC236}">
                <a16:creationId xmlns="" xmlns:a16="http://schemas.microsoft.com/office/drawing/2014/main" id="{63B687B7-F8ED-40D4-BA92-EBBBAC26ECB7}"/>
              </a:ext>
            </a:extLst>
          </p:cNvPr>
          <p:cNvGrpSpPr/>
          <p:nvPr/>
        </p:nvGrpSpPr>
        <p:grpSpPr>
          <a:xfrm>
            <a:off x="70555" y="901079"/>
            <a:ext cx="382646" cy="276999"/>
            <a:chOff x="4198688" y="2096957"/>
            <a:chExt cx="367789" cy="276999"/>
          </a:xfrm>
        </p:grpSpPr>
        <p:sp>
          <p:nvSpPr>
            <p:cNvPr id="27" name="Ellipse 26">
              <a:extLst>
                <a:ext uri="{FF2B5EF4-FFF2-40B4-BE49-F238E27FC236}">
                  <a16:creationId xmlns="" xmlns:a16="http://schemas.microsoft.com/office/drawing/2014/main" id="{02841B4B-4A94-44CF-8947-60C91817441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035BB881-04D1-452D-A7A7-FA70D6AB409D}"/>
                </a:ext>
              </a:extLst>
            </p:cNvPr>
            <p:cNvSpPr txBox="1"/>
            <p:nvPr/>
          </p:nvSpPr>
          <p:spPr>
            <a:xfrm>
              <a:off x="4198688" y="2096957"/>
              <a:ext cx="367789" cy="276999"/>
            </a:xfrm>
            <a:prstGeom prst="rect">
              <a:avLst/>
            </a:prstGeom>
            <a:noFill/>
          </p:spPr>
          <p:txBody>
            <a:bodyPr wrap="square" rtlCol="0">
              <a:spAutoFit/>
            </a:bodyPr>
            <a:lstStyle/>
            <a:p>
              <a:r>
                <a:rPr lang="fr-FR" sz="1200" dirty="0"/>
                <a:t>9</a:t>
              </a:r>
            </a:p>
          </p:txBody>
        </p:sp>
      </p:grpSp>
      <p:cxnSp>
        <p:nvCxnSpPr>
          <p:cNvPr id="35" name="Connecteur droit avec flèche 34">
            <a:extLst>
              <a:ext uri="{FF2B5EF4-FFF2-40B4-BE49-F238E27FC236}">
                <a16:creationId xmlns="" xmlns:a16="http://schemas.microsoft.com/office/drawing/2014/main" id="{01164E5B-C121-4E92-B3E3-6DD9F9047905}"/>
              </a:ext>
            </a:extLst>
          </p:cNvPr>
          <p:cNvCxnSpPr>
            <a:cxnSpLocks/>
          </p:cNvCxnSpPr>
          <p:nvPr/>
        </p:nvCxnSpPr>
        <p:spPr>
          <a:xfrm>
            <a:off x="4261104" y="3218688"/>
            <a:ext cx="292608" cy="102412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6" name="Espace réservé du pied de page 15">
            <a:extLst>
              <a:ext uri="{FF2B5EF4-FFF2-40B4-BE49-F238E27FC236}">
                <a16:creationId xmlns="" xmlns:a16="http://schemas.microsoft.com/office/drawing/2014/main" id="{7318854E-DB03-4951-9611-05D6DE92CCE9}"/>
              </a:ext>
            </a:extLst>
          </p:cNvPr>
          <p:cNvSpPr>
            <a:spLocks noGrp="1"/>
          </p:cNvSpPr>
          <p:nvPr>
            <p:ph type="ftr" sz="quarter" idx="11"/>
          </p:nvPr>
        </p:nvSpPr>
        <p:spPr/>
        <p:txBody>
          <a:bodyPr/>
          <a:lstStyle/>
          <a:p>
            <a:r>
              <a:rPr lang="fr-FR"/>
              <a:t>Tuto Revit - Modéliser un ouvrage</a:t>
            </a:r>
          </a:p>
        </p:txBody>
      </p:sp>
      <p:sp>
        <p:nvSpPr>
          <p:cNvPr id="17" name="Espace réservé de la date 16">
            <a:extLst>
              <a:ext uri="{FF2B5EF4-FFF2-40B4-BE49-F238E27FC236}">
                <a16:creationId xmlns="" xmlns:a16="http://schemas.microsoft.com/office/drawing/2014/main" id="{740B9111-DCE7-458F-8F7D-E8FB76555CEF}"/>
              </a:ext>
            </a:extLst>
          </p:cNvPr>
          <p:cNvSpPr>
            <a:spLocks noGrp="1"/>
          </p:cNvSpPr>
          <p:nvPr>
            <p:ph type="dt" sz="half" idx="10"/>
          </p:nvPr>
        </p:nvSpPr>
        <p:spPr/>
        <p:txBody>
          <a:bodyPr/>
          <a:lstStyle/>
          <a:p>
            <a:r>
              <a:rPr lang="fr-FR"/>
              <a:t>Lycée D. Diderot</a:t>
            </a:r>
          </a:p>
        </p:txBody>
      </p:sp>
      <p:sp>
        <p:nvSpPr>
          <p:cNvPr id="18" name="Espace réservé du numéro de diapositive 17">
            <a:extLst>
              <a:ext uri="{FF2B5EF4-FFF2-40B4-BE49-F238E27FC236}">
                <a16:creationId xmlns="" xmlns:a16="http://schemas.microsoft.com/office/drawing/2014/main" id="{E1403FCB-495A-4B62-9CBD-468B76E2B316}"/>
              </a:ext>
            </a:extLst>
          </p:cNvPr>
          <p:cNvSpPr>
            <a:spLocks noGrp="1"/>
          </p:cNvSpPr>
          <p:nvPr>
            <p:ph type="sldNum" sz="quarter" idx="12"/>
          </p:nvPr>
        </p:nvSpPr>
        <p:spPr/>
        <p:txBody>
          <a:bodyPr/>
          <a:lstStyle/>
          <a:p>
            <a:fld id="{F0E9C7B5-498F-459B-AE0E-97ACA3484B4E}" type="slidenum">
              <a:rPr lang="fr-FR" smtClean="0"/>
              <a:t>114</a:t>
            </a:fld>
            <a:endParaRPr lang="fr-FR"/>
          </a:p>
        </p:txBody>
      </p:sp>
    </p:spTree>
    <p:extLst>
      <p:ext uri="{BB962C8B-B14F-4D97-AF65-F5344CB8AC3E}">
        <p14:creationId xmlns:p14="http://schemas.microsoft.com/office/powerpoint/2010/main" val="402564092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840E2DF3-2368-4AB3-B9F7-A473EBE24F44}"/>
              </a:ext>
            </a:extLst>
          </p:cNvPr>
          <p:cNvPicPr>
            <a:picLocks noChangeAspect="1"/>
          </p:cNvPicPr>
          <p:nvPr/>
        </p:nvPicPr>
        <p:blipFill>
          <a:blip r:embed="rId2"/>
          <a:stretch>
            <a:fillRect/>
          </a:stretch>
        </p:blipFill>
        <p:spPr>
          <a:xfrm>
            <a:off x="0" y="848496"/>
            <a:ext cx="9144000" cy="5673072"/>
          </a:xfrm>
          <a:prstGeom prst="rect">
            <a:avLst/>
          </a:prstGeom>
        </p:spPr>
      </p:pic>
      <p:sp>
        <p:nvSpPr>
          <p:cNvPr id="47" name="ZoneTexte 46">
            <a:extLst>
              <a:ext uri="{FF2B5EF4-FFF2-40B4-BE49-F238E27FC236}">
                <a16:creationId xmlns="" xmlns:a16="http://schemas.microsoft.com/office/drawing/2014/main" id="{9205B784-24B4-42CF-AD0B-B33E1B9E1C46}"/>
              </a:ext>
            </a:extLst>
          </p:cNvPr>
          <p:cNvSpPr txBox="1"/>
          <p:nvPr/>
        </p:nvSpPr>
        <p:spPr>
          <a:xfrm>
            <a:off x="2106913" y="2488674"/>
            <a:ext cx="3553223"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3D</a:t>
            </a:r>
          </a:p>
          <a:p>
            <a:pPr marL="171450" indent="-171450">
              <a:buFont typeface="Wingdings" panose="05000000000000000000" pitchFamily="2" charset="2"/>
              <a:buChar char="è"/>
            </a:pPr>
            <a:r>
              <a:rPr lang="fr-FR" sz="1200" dirty="0">
                <a:sym typeface="Wingdings" panose="05000000000000000000" pitchFamily="2" charset="2"/>
              </a:rPr>
              <a:t>Vérifier le bon positionnement des JWS côté Nord</a:t>
            </a:r>
          </a:p>
        </p:txBody>
      </p:sp>
      <p:grpSp>
        <p:nvGrpSpPr>
          <p:cNvPr id="58" name="Groupe 57">
            <a:extLst>
              <a:ext uri="{FF2B5EF4-FFF2-40B4-BE49-F238E27FC236}">
                <a16:creationId xmlns="" xmlns:a16="http://schemas.microsoft.com/office/drawing/2014/main" id="{A131235B-72EE-4EDA-A6D7-1BA44AECD7CF}"/>
              </a:ext>
            </a:extLst>
          </p:cNvPr>
          <p:cNvGrpSpPr/>
          <p:nvPr/>
        </p:nvGrpSpPr>
        <p:grpSpPr>
          <a:xfrm>
            <a:off x="1942556" y="2319055"/>
            <a:ext cx="330841" cy="277860"/>
            <a:chOff x="4198688" y="2087836"/>
            <a:chExt cx="318782" cy="277860"/>
          </a:xfrm>
        </p:grpSpPr>
        <p:sp>
          <p:nvSpPr>
            <p:cNvPr id="59" name="Ellipse 58">
              <a:extLst>
                <a:ext uri="{FF2B5EF4-FFF2-40B4-BE49-F238E27FC236}">
                  <a16:creationId xmlns="" xmlns:a16="http://schemas.microsoft.com/office/drawing/2014/main" id="{CA50CE2D-CF7E-40BA-A984-05805629A91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76DF9A5C-AD27-458F-B1D0-8F2D7008ADEF}"/>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26" name="ZoneTexte 25">
            <a:extLst>
              <a:ext uri="{FF2B5EF4-FFF2-40B4-BE49-F238E27FC236}">
                <a16:creationId xmlns="" xmlns:a16="http://schemas.microsoft.com/office/drawing/2014/main" id="{24E7300B-9DBA-4E24-B4B7-C00D9AEE1E25}"/>
              </a:ext>
            </a:extLst>
          </p:cNvPr>
          <p:cNvSpPr txBox="1"/>
          <p:nvPr/>
        </p:nvSpPr>
        <p:spPr>
          <a:xfrm>
            <a:off x="2479175" y="5173150"/>
            <a:ext cx="374789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démarche pour les JWS côté sud (12.5. à 12.8.)</a:t>
            </a:r>
          </a:p>
        </p:txBody>
      </p:sp>
      <p:grpSp>
        <p:nvGrpSpPr>
          <p:cNvPr id="27" name="Groupe 26">
            <a:extLst>
              <a:ext uri="{FF2B5EF4-FFF2-40B4-BE49-F238E27FC236}">
                <a16:creationId xmlns="" xmlns:a16="http://schemas.microsoft.com/office/drawing/2014/main" id="{0C441299-A44F-4CEB-A320-7BC102AD8E78}"/>
              </a:ext>
            </a:extLst>
          </p:cNvPr>
          <p:cNvGrpSpPr/>
          <p:nvPr/>
        </p:nvGrpSpPr>
        <p:grpSpPr>
          <a:xfrm>
            <a:off x="2281255" y="4986752"/>
            <a:ext cx="266604" cy="276999"/>
            <a:chOff x="4198688" y="2096225"/>
            <a:chExt cx="255866" cy="276999"/>
          </a:xfrm>
        </p:grpSpPr>
        <p:sp>
          <p:nvSpPr>
            <p:cNvPr id="28" name="Ellipse 27">
              <a:extLst>
                <a:ext uri="{FF2B5EF4-FFF2-40B4-BE49-F238E27FC236}">
                  <a16:creationId xmlns="" xmlns:a16="http://schemas.microsoft.com/office/drawing/2014/main" id="{45469839-BDD8-44FA-AB80-8F2232909E0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9CA25BE1-4450-49FA-BC87-1469566E1182}"/>
                </a:ext>
              </a:extLst>
            </p:cNvPr>
            <p:cNvSpPr txBox="1"/>
            <p:nvPr/>
          </p:nvSpPr>
          <p:spPr>
            <a:xfrm>
              <a:off x="4198688" y="2096225"/>
              <a:ext cx="233805" cy="276999"/>
            </a:xfrm>
            <a:prstGeom prst="rect">
              <a:avLst/>
            </a:prstGeom>
            <a:noFill/>
          </p:spPr>
          <p:txBody>
            <a:bodyPr wrap="square" rtlCol="0">
              <a:spAutoFit/>
            </a:bodyPr>
            <a:lstStyle/>
            <a:p>
              <a:r>
                <a:rPr lang="fr-FR" sz="1200" dirty="0"/>
                <a:t>2</a:t>
              </a:r>
            </a:p>
          </p:txBody>
        </p:sp>
      </p:grpSp>
      <p:sp>
        <p:nvSpPr>
          <p:cNvPr id="31" name="ZoneTexte 30">
            <a:extLst>
              <a:ext uri="{FF2B5EF4-FFF2-40B4-BE49-F238E27FC236}">
                <a16:creationId xmlns="" xmlns:a16="http://schemas.microsoft.com/office/drawing/2014/main" id="{6C08F72A-6584-4FBA-BA70-11E2B89BA739}"/>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12.</a:t>
            </a:r>
            <a:r>
              <a:rPr lang="fr-FR" b="1" dirty="0">
                <a:solidFill>
                  <a:srgbClr val="002060"/>
                </a:solidFill>
                <a:effectLst>
                  <a:outerShdw blurRad="38100" dist="38100" dir="2700000" algn="tl">
                    <a:srgbClr val="000000">
                      <a:alpha val="43137"/>
                    </a:srgbClr>
                  </a:outerShdw>
                </a:effectLst>
              </a:rPr>
              <a:t>9. </a:t>
            </a:r>
            <a:r>
              <a:rPr lang="fr-FR" sz="2400" b="1" i="1" dirty="0">
                <a:solidFill>
                  <a:srgbClr val="002060"/>
                </a:solidFill>
                <a:effectLst>
                  <a:outerShdw blurRad="38100" dist="38100" dir="2700000" algn="tl">
                    <a:srgbClr val="000000">
                      <a:alpha val="43137"/>
                    </a:srgbClr>
                  </a:outerShdw>
                </a:effectLst>
              </a:rPr>
              <a:t>Joints « </a:t>
            </a:r>
            <a:r>
              <a:rPr lang="fr-FR" sz="2400" b="1" i="1" dirty="0" err="1">
                <a:solidFill>
                  <a:srgbClr val="002060"/>
                </a:solidFill>
                <a:effectLst>
                  <a:outerShdw blurRad="38100" dist="38100" dir="2700000" algn="tl">
                    <a:srgbClr val="000000">
                      <a:alpha val="43137"/>
                    </a:srgbClr>
                  </a:outerShdw>
                </a:effectLst>
              </a:rPr>
              <a:t>waterstop</a:t>
            </a:r>
            <a:r>
              <a:rPr lang="fr-FR" sz="2400" b="1" i="1" dirty="0">
                <a:solidFill>
                  <a:srgbClr val="002060"/>
                </a:solidFill>
                <a:effectLst>
                  <a:outerShdw blurRad="38100" dist="38100" dir="2700000" algn="tl">
                    <a:srgbClr val="000000">
                      <a:alpha val="43137"/>
                    </a:srgbClr>
                  </a:outerShdw>
                </a:effectLst>
              </a:rPr>
              <a:t> » : </a:t>
            </a:r>
            <a:r>
              <a:rPr lang="fr-FR" sz="2400" b="1" dirty="0">
                <a:solidFill>
                  <a:srgbClr val="002060"/>
                </a:solidFill>
                <a:effectLst>
                  <a:outerShdw blurRad="38100" dist="38100" dir="2700000" algn="tl">
                    <a:srgbClr val="000000">
                      <a:alpha val="43137"/>
                    </a:srgbClr>
                  </a:outerShdw>
                </a:effectLst>
              </a:rPr>
              <a:t>Composant d’une famille générique – </a:t>
            </a:r>
          </a:p>
          <a:p>
            <a:r>
              <a:rPr lang="fr-FR" b="1" dirty="0">
                <a:solidFill>
                  <a:srgbClr val="002060"/>
                </a:solidFill>
                <a:effectLst>
                  <a:outerShdw blurRad="38100" dist="38100" dir="2700000" algn="tl">
                    <a:srgbClr val="000000">
                      <a:alpha val="43137"/>
                    </a:srgbClr>
                  </a:outerShdw>
                </a:effectLst>
              </a:rPr>
              <a:t>	   Joints </a:t>
            </a:r>
            <a:r>
              <a:rPr lang="fr-FR" b="1" dirty="0" err="1">
                <a:solidFill>
                  <a:srgbClr val="002060"/>
                </a:solidFill>
                <a:effectLst>
                  <a:outerShdw blurRad="38100" dist="38100" dir="2700000" algn="tl">
                    <a:srgbClr val="000000">
                      <a:alpha val="43137"/>
                    </a:srgbClr>
                  </a:outerShdw>
                </a:effectLst>
              </a:rPr>
              <a:t>waterstop</a:t>
            </a:r>
            <a:r>
              <a:rPr lang="fr-FR" b="1" dirty="0">
                <a:solidFill>
                  <a:srgbClr val="002060"/>
                </a:solidFill>
                <a:effectLst>
                  <a:outerShdw blurRad="38100" dist="38100" dir="2700000" algn="tl">
                    <a:srgbClr val="000000">
                      <a:alpha val="43137"/>
                    </a:srgbClr>
                  </a:outerShdw>
                </a:effectLst>
              </a:rPr>
              <a:t> des entonnements côté Sud</a:t>
            </a:r>
            <a:endParaRPr lang="fr-FR" sz="2200" b="1" dirty="0">
              <a:solidFill>
                <a:srgbClr val="002060"/>
              </a:solidFill>
              <a:effectLst>
                <a:outerShdw blurRad="38100" dist="38100" dir="2700000" algn="tl">
                  <a:srgbClr val="000000">
                    <a:alpha val="43137"/>
                  </a:srgbClr>
                </a:outerShdw>
              </a:effectLst>
            </a:endParaRPr>
          </a:p>
        </p:txBody>
      </p:sp>
      <p:sp>
        <p:nvSpPr>
          <p:cNvPr id="35" name="ZoneTexte 34">
            <a:extLst>
              <a:ext uri="{FF2B5EF4-FFF2-40B4-BE49-F238E27FC236}">
                <a16:creationId xmlns="" xmlns:a16="http://schemas.microsoft.com/office/drawing/2014/main" id="{1E2210DA-419B-4F88-B47C-E17600594D8D}"/>
              </a:ext>
            </a:extLst>
          </p:cNvPr>
          <p:cNvSpPr txBox="1"/>
          <p:nvPr/>
        </p:nvSpPr>
        <p:spPr>
          <a:xfrm>
            <a:off x="7401463" y="6152698"/>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11" name="Espace réservé du pied de page 10">
            <a:extLst>
              <a:ext uri="{FF2B5EF4-FFF2-40B4-BE49-F238E27FC236}">
                <a16:creationId xmlns="" xmlns:a16="http://schemas.microsoft.com/office/drawing/2014/main" id="{77E5BB53-3462-4E1D-A940-94896D36B1FD}"/>
              </a:ext>
            </a:extLst>
          </p:cNvPr>
          <p:cNvSpPr>
            <a:spLocks noGrp="1"/>
          </p:cNvSpPr>
          <p:nvPr>
            <p:ph type="ftr" sz="quarter" idx="11"/>
          </p:nvPr>
        </p:nvSpPr>
        <p:spPr/>
        <p:txBody>
          <a:bodyPr/>
          <a:lstStyle/>
          <a:p>
            <a:r>
              <a:rPr lang="fr-FR"/>
              <a:t>Tuto Revit - Modéliser un ouvrage</a:t>
            </a:r>
          </a:p>
        </p:txBody>
      </p:sp>
      <p:sp>
        <p:nvSpPr>
          <p:cNvPr id="12" name="Espace réservé de la date 11">
            <a:extLst>
              <a:ext uri="{FF2B5EF4-FFF2-40B4-BE49-F238E27FC236}">
                <a16:creationId xmlns="" xmlns:a16="http://schemas.microsoft.com/office/drawing/2014/main" id="{2860736B-0EDF-4B76-B1DE-260DB4B97074}"/>
              </a:ext>
            </a:extLst>
          </p:cNvPr>
          <p:cNvSpPr>
            <a:spLocks noGrp="1"/>
          </p:cNvSpPr>
          <p:nvPr>
            <p:ph type="dt" sz="half" idx="10"/>
          </p:nvPr>
        </p:nvSpPr>
        <p:spPr/>
        <p:txBody>
          <a:bodyPr/>
          <a:lstStyle/>
          <a:p>
            <a:r>
              <a:rPr lang="fr-FR"/>
              <a:t>Lycée D. Diderot</a:t>
            </a:r>
          </a:p>
        </p:txBody>
      </p:sp>
      <p:sp>
        <p:nvSpPr>
          <p:cNvPr id="13" name="Espace réservé du numéro de diapositive 12">
            <a:extLst>
              <a:ext uri="{FF2B5EF4-FFF2-40B4-BE49-F238E27FC236}">
                <a16:creationId xmlns="" xmlns:a16="http://schemas.microsoft.com/office/drawing/2014/main" id="{419446EE-BEB7-4B74-930D-E39B65A452BF}"/>
              </a:ext>
            </a:extLst>
          </p:cNvPr>
          <p:cNvSpPr>
            <a:spLocks noGrp="1"/>
          </p:cNvSpPr>
          <p:nvPr>
            <p:ph type="sldNum" sz="quarter" idx="12"/>
          </p:nvPr>
        </p:nvSpPr>
        <p:spPr/>
        <p:txBody>
          <a:bodyPr/>
          <a:lstStyle/>
          <a:p>
            <a:fld id="{F0E9C7B5-498F-459B-AE0E-97ACA3484B4E}" type="slidenum">
              <a:rPr lang="fr-FR" smtClean="0"/>
              <a:t>115</a:t>
            </a:fld>
            <a:endParaRPr lang="fr-FR"/>
          </a:p>
        </p:txBody>
      </p:sp>
    </p:spTree>
    <p:extLst>
      <p:ext uri="{BB962C8B-B14F-4D97-AF65-F5344CB8AC3E}">
        <p14:creationId xmlns:p14="http://schemas.microsoft.com/office/powerpoint/2010/main" val="2121139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Image 51">
            <a:extLst>
              <a:ext uri="{FF2B5EF4-FFF2-40B4-BE49-F238E27FC236}">
                <a16:creationId xmlns="" xmlns:a16="http://schemas.microsoft.com/office/drawing/2014/main" id="{DBAD706C-DB59-4FE8-A1B7-BA1B18E5F9D3}"/>
              </a:ext>
            </a:extLst>
          </p:cNvPr>
          <p:cNvPicPr>
            <a:picLocks noChangeAspect="1"/>
          </p:cNvPicPr>
          <p:nvPr/>
        </p:nvPicPr>
        <p:blipFill>
          <a:blip r:embed="rId2"/>
          <a:stretch>
            <a:fillRect/>
          </a:stretch>
        </p:blipFill>
        <p:spPr>
          <a:xfrm>
            <a:off x="8389" y="680035"/>
            <a:ext cx="9144000" cy="571681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9" y="34215"/>
            <a:ext cx="8758106"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2.</a:t>
            </a:r>
            <a:r>
              <a:rPr lang="fr-FR" b="1" dirty="0">
                <a:solidFill>
                  <a:srgbClr val="002060"/>
                </a:solidFill>
                <a:effectLst>
                  <a:outerShdw blurRad="38100" dist="38100" dir="2700000" algn="tl">
                    <a:srgbClr val="000000">
                      <a:alpha val="43137"/>
                    </a:srgbClr>
                  </a:outerShdw>
                </a:effectLst>
              </a:rPr>
              <a:t>3. </a:t>
            </a:r>
            <a:r>
              <a:rPr lang="fr-FR" sz="2200" b="1" dirty="0">
                <a:solidFill>
                  <a:srgbClr val="002060"/>
                </a:solidFill>
                <a:effectLst>
                  <a:outerShdw blurRad="38100" dist="38100" dir="2700000" algn="tl">
                    <a:srgbClr val="000000">
                      <a:alpha val="43137"/>
                    </a:srgbClr>
                  </a:outerShdw>
                </a:effectLst>
              </a:rPr>
              <a:t>Paramétrage des niveaux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Modification du nom et de la valeur des niveaux</a:t>
            </a:r>
            <a:endParaRPr lang="fr-FR" sz="2000" b="1" dirty="0">
              <a:solidFill>
                <a:srgbClr val="002060"/>
              </a:solidFill>
              <a:effectLst>
                <a:outerShdw blurRad="38100" dist="38100" dir="2700000" algn="tl">
                  <a:srgbClr val="000000">
                    <a:alpha val="43137"/>
                  </a:srgbClr>
                </a:outerShdw>
              </a:effectLst>
            </a:endParaRPr>
          </a:p>
        </p:txBody>
      </p:sp>
      <p:sp>
        <p:nvSpPr>
          <p:cNvPr id="17" name="ZoneTexte 16">
            <a:extLst>
              <a:ext uri="{FF2B5EF4-FFF2-40B4-BE49-F238E27FC236}">
                <a16:creationId xmlns="" xmlns:a16="http://schemas.microsoft.com/office/drawing/2014/main" id="{1281BF78-56D7-442E-B4D5-3E29CB58DD35}"/>
              </a:ext>
            </a:extLst>
          </p:cNvPr>
          <p:cNvSpPr txBox="1"/>
          <p:nvPr/>
        </p:nvSpPr>
        <p:spPr>
          <a:xfrm>
            <a:off x="4865615" y="1488147"/>
            <a:ext cx="2190950" cy="461665"/>
          </a:xfrm>
          <a:prstGeom prst="rect">
            <a:avLst/>
          </a:prstGeom>
          <a:solidFill>
            <a:srgbClr val="FFFF00"/>
          </a:solidFill>
          <a:ln>
            <a:solidFill>
              <a:srgbClr val="FF6600"/>
            </a:solidFill>
          </a:ln>
        </p:spPr>
        <p:txBody>
          <a:bodyPr wrap="square" rtlCol="0">
            <a:spAutoFit/>
          </a:bodyPr>
          <a:lstStyle/>
          <a:p>
            <a:r>
              <a:rPr lang="fr-FR" sz="1200" dirty="0"/>
              <a:t>Sélectionner le niveau :</a:t>
            </a:r>
          </a:p>
          <a:p>
            <a:pPr marL="171450" indent="-171450">
              <a:buFont typeface="Wingdings" panose="05000000000000000000" pitchFamily="2" charset="2"/>
              <a:buChar char="è"/>
            </a:pPr>
            <a:r>
              <a:rPr lang="fr-FR" sz="1200" dirty="0">
                <a:sym typeface="Wingdings" panose="05000000000000000000" pitchFamily="2" charset="2"/>
              </a:rPr>
              <a:t> Cliquer sur la ligne du niveau</a:t>
            </a:r>
            <a:endParaRPr lang="fr-FR" sz="1200" b="1" dirty="0">
              <a:sym typeface="Wingdings" panose="05000000000000000000" pitchFamily="2" charset="2"/>
            </a:endParaRPr>
          </a:p>
        </p:txBody>
      </p:sp>
      <p:cxnSp>
        <p:nvCxnSpPr>
          <p:cNvPr id="18" name="Connecteur droit avec flèche 17">
            <a:extLst>
              <a:ext uri="{FF2B5EF4-FFF2-40B4-BE49-F238E27FC236}">
                <a16:creationId xmlns="" xmlns:a16="http://schemas.microsoft.com/office/drawing/2014/main" id="{185DDC76-A205-4843-9320-5DD04F820B63}"/>
              </a:ext>
            </a:extLst>
          </p:cNvPr>
          <p:cNvCxnSpPr>
            <a:cxnSpLocks/>
            <a:stCxn id="17" idx="2"/>
          </p:cNvCxnSpPr>
          <p:nvPr/>
        </p:nvCxnSpPr>
        <p:spPr>
          <a:xfrm>
            <a:off x="5961090" y="1949812"/>
            <a:ext cx="607490" cy="290741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e 18">
            <a:extLst>
              <a:ext uri="{FF2B5EF4-FFF2-40B4-BE49-F238E27FC236}">
                <a16:creationId xmlns="" xmlns:a16="http://schemas.microsoft.com/office/drawing/2014/main" id="{F4FE60FA-EED4-444B-9661-CC02D279CC97}"/>
              </a:ext>
            </a:extLst>
          </p:cNvPr>
          <p:cNvGrpSpPr/>
          <p:nvPr/>
        </p:nvGrpSpPr>
        <p:grpSpPr>
          <a:xfrm>
            <a:off x="4712137" y="1286267"/>
            <a:ext cx="329591" cy="277860"/>
            <a:chOff x="4198688" y="2087836"/>
            <a:chExt cx="318782" cy="277860"/>
          </a:xfrm>
        </p:grpSpPr>
        <p:sp>
          <p:nvSpPr>
            <p:cNvPr id="20" name="Ellipse 19">
              <a:extLst>
                <a:ext uri="{FF2B5EF4-FFF2-40B4-BE49-F238E27FC236}">
                  <a16:creationId xmlns="" xmlns:a16="http://schemas.microsoft.com/office/drawing/2014/main" id="{0920D8B6-1ABC-452E-9865-2491837A452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2" name="ZoneTexte 21">
              <a:extLst>
                <a:ext uri="{FF2B5EF4-FFF2-40B4-BE49-F238E27FC236}">
                  <a16:creationId xmlns="" xmlns:a16="http://schemas.microsoft.com/office/drawing/2014/main" id="{C8CCB618-8344-4EE0-9DB9-38C422CCCEE4}"/>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23" name="ZoneTexte 22">
            <a:extLst>
              <a:ext uri="{FF2B5EF4-FFF2-40B4-BE49-F238E27FC236}">
                <a16:creationId xmlns="" xmlns:a16="http://schemas.microsoft.com/office/drawing/2014/main" id="{31DF7A1F-B91D-4E10-A436-806BB3292B61}"/>
              </a:ext>
            </a:extLst>
          </p:cNvPr>
          <p:cNvSpPr txBox="1"/>
          <p:nvPr/>
        </p:nvSpPr>
        <p:spPr>
          <a:xfrm>
            <a:off x="3404969" y="5823186"/>
            <a:ext cx="4212156" cy="461665"/>
          </a:xfrm>
          <a:prstGeom prst="rect">
            <a:avLst/>
          </a:prstGeom>
          <a:solidFill>
            <a:srgbClr val="CCFFFF"/>
          </a:solidFill>
          <a:ln>
            <a:solidFill>
              <a:srgbClr val="002060"/>
            </a:solidFill>
          </a:ln>
        </p:spPr>
        <p:txBody>
          <a:bodyPr wrap="square" rtlCol="0">
            <a:spAutoFit/>
          </a:bodyPr>
          <a:lstStyle/>
          <a:p>
            <a:r>
              <a:rPr lang="fr-FR" sz="1200" b="1" i="1" dirty="0"/>
              <a:t>La confirmation du renommage du niveau est importante pour garder la correspondance entre les niveaux et les plans d’étage</a:t>
            </a:r>
          </a:p>
        </p:txBody>
      </p:sp>
      <p:grpSp>
        <p:nvGrpSpPr>
          <p:cNvPr id="24" name="Groupe 23">
            <a:extLst>
              <a:ext uri="{FF2B5EF4-FFF2-40B4-BE49-F238E27FC236}">
                <a16:creationId xmlns="" xmlns:a16="http://schemas.microsoft.com/office/drawing/2014/main" id="{B9B04AA5-5726-4EBC-A207-D01EF6AB8123}"/>
              </a:ext>
            </a:extLst>
          </p:cNvPr>
          <p:cNvGrpSpPr/>
          <p:nvPr/>
        </p:nvGrpSpPr>
        <p:grpSpPr>
          <a:xfrm>
            <a:off x="3243209" y="5641298"/>
            <a:ext cx="323519" cy="276999"/>
            <a:chOff x="4198688" y="2088698"/>
            <a:chExt cx="318782" cy="276999"/>
          </a:xfrm>
        </p:grpSpPr>
        <p:sp>
          <p:nvSpPr>
            <p:cNvPr id="25" name="Ellipse 24">
              <a:extLst>
                <a:ext uri="{FF2B5EF4-FFF2-40B4-BE49-F238E27FC236}">
                  <a16:creationId xmlns="" xmlns:a16="http://schemas.microsoft.com/office/drawing/2014/main" id="{F9636560-7F57-4043-9561-752E1A061C1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ZoneTexte 25">
              <a:extLst>
                <a:ext uri="{FF2B5EF4-FFF2-40B4-BE49-F238E27FC236}">
                  <a16:creationId xmlns="" xmlns:a16="http://schemas.microsoft.com/office/drawing/2014/main" id="{8C886052-CA12-413B-992E-852217F6AC40}"/>
                </a:ext>
              </a:extLst>
            </p:cNvPr>
            <p:cNvSpPr txBox="1"/>
            <p:nvPr/>
          </p:nvSpPr>
          <p:spPr>
            <a:xfrm>
              <a:off x="4198688" y="2088698"/>
              <a:ext cx="318782" cy="276999"/>
            </a:xfrm>
            <a:prstGeom prst="rect">
              <a:avLst/>
            </a:prstGeom>
            <a:noFill/>
          </p:spPr>
          <p:txBody>
            <a:bodyPr wrap="square" rtlCol="0">
              <a:spAutoFit/>
            </a:bodyPr>
            <a:lstStyle/>
            <a:p>
              <a:r>
                <a:rPr lang="fr-FR" sz="1200" dirty="0"/>
                <a:t>4</a:t>
              </a:r>
            </a:p>
          </p:txBody>
        </p:sp>
      </p:grpSp>
      <p:cxnSp>
        <p:nvCxnSpPr>
          <p:cNvPr id="27" name="Connecteur droit avec flèche 26">
            <a:extLst>
              <a:ext uri="{FF2B5EF4-FFF2-40B4-BE49-F238E27FC236}">
                <a16:creationId xmlns="" xmlns:a16="http://schemas.microsoft.com/office/drawing/2014/main" id="{75773FC3-56EF-47D5-A8F4-1EB60A42A247}"/>
              </a:ext>
            </a:extLst>
          </p:cNvPr>
          <p:cNvCxnSpPr>
            <a:cxnSpLocks/>
            <a:endCxn id="40" idx="5"/>
          </p:cNvCxnSpPr>
          <p:nvPr/>
        </p:nvCxnSpPr>
        <p:spPr>
          <a:xfrm flipH="1" flipV="1">
            <a:off x="1203414" y="4632338"/>
            <a:ext cx="3127046" cy="119049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Ellipse 39">
            <a:extLst>
              <a:ext uri="{FF2B5EF4-FFF2-40B4-BE49-F238E27FC236}">
                <a16:creationId xmlns="" xmlns:a16="http://schemas.microsoft.com/office/drawing/2014/main" id="{78573847-D89F-4A32-B468-F8CC35E5E507}"/>
              </a:ext>
            </a:extLst>
          </p:cNvPr>
          <p:cNvSpPr/>
          <p:nvPr/>
        </p:nvSpPr>
        <p:spPr>
          <a:xfrm>
            <a:off x="394283" y="4446166"/>
            <a:ext cx="947956" cy="218114"/>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a:extLst>
              <a:ext uri="{FF2B5EF4-FFF2-40B4-BE49-F238E27FC236}">
                <a16:creationId xmlns="" xmlns:a16="http://schemas.microsoft.com/office/drawing/2014/main" id="{DCB3094E-09A2-4141-9CE5-394E8CC86B7C}"/>
              </a:ext>
            </a:extLst>
          </p:cNvPr>
          <p:cNvSpPr txBox="1"/>
          <p:nvPr/>
        </p:nvSpPr>
        <p:spPr>
          <a:xfrm>
            <a:off x="6578993" y="2224291"/>
            <a:ext cx="1851942" cy="830997"/>
          </a:xfrm>
          <a:prstGeom prst="rect">
            <a:avLst/>
          </a:prstGeom>
          <a:solidFill>
            <a:srgbClr val="FFFF00"/>
          </a:solidFill>
          <a:ln>
            <a:solidFill>
              <a:srgbClr val="FF6600"/>
            </a:solidFill>
          </a:ln>
        </p:spPr>
        <p:txBody>
          <a:bodyPr wrap="square" rtlCol="0">
            <a:spAutoFit/>
          </a:bodyPr>
          <a:lstStyle/>
          <a:p>
            <a:r>
              <a:rPr lang="fr-FR" sz="1200" dirty="0"/>
              <a:t>Modifier le nom :</a:t>
            </a:r>
          </a:p>
          <a:p>
            <a:pPr marL="171450" indent="-171450">
              <a:buFont typeface="Wingdings" panose="05000000000000000000" pitchFamily="2" charset="2"/>
              <a:buChar char="è"/>
            </a:pPr>
            <a:r>
              <a:rPr lang="fr-FR" sz="1200" dirty="0">
                <a:sym typeface="Wingdings" panose="05000000000000000000" pitchFamily="2" charset="2"/>
              </a:rPr>
              <a:t> Cliquer sur le nom</a:t>
            </a:r>
          </a:p>
          <a:p>
            <a:pPr marL="171450" indent="-171450">
              <a:buFont typeface="Wingdings" panose="05000000000000000000" pitchFamily="2" charset="2"/>
              <a:buChar char="è"/>
            </a:pPr>
            <a:r>
              <a:rPr lang="fr-FR" sz="1200" b="1" dirty="0">
                <a:sym typeface="Wingdings" panose="05000000000000000000" pitchFamily="2" charset="2"/>
              </a:rPr>
              <a:t> </a:t>
            </a:r>
            <a:r>
              <a:rPr lang="fr-FR" sz="1200" dirty="0">
                <a:sym typeface="Wingdings" panose="05000000000000000000" pitchFamily="2" charset="2"/>
              </a:rPr>
              <a:t>Saisir le nouveau nom</a:t>
            </a:r>
          </a:p>
          <a:p>
            <a:pPr marL="171450" indent="-171450">
              <a:buFont typeface="Wingdings" panose="05000000000000000000" pitchFamily="2" charset="2"/>
              <a:buChar char="è"/>
            </a:pPr>
            <a:r>
              <a:rPr lang="fr-FR" sz="1200" dirty="0">
                <a:sym typeface="Wingdings" panose="05000000000000000000" pitchFamily="2" charset="2"/>
              </a:rPr>
              <a:t> Taper </a:t>
            </a:r>
            <a:r>
              <a:rPr lang="fr-FR" sz="1200" b="1" dirty="0">
                <a:sym typeface="Wingdings" panose="05000000000000000000" pitchFamily="2" charset="2"/>
              </a:rPr>
              <a:t>Entrée</a:t>
            </a:r>
          </a:p>
        </p:txBody>
      </p:sp>
      <p:cxnSp>
        <p:nvCxnSpPr>
          <p:cNvPr id="29" name="Connecteur droit avec flèche 28">
            <a:extLst>
              <a:ext uri="{FF2B5EF4-FFF2-40B4-BE49-F238E27FC236}">
                <a16:creationId xmlns="" xmlns:a16="http://schemas.microsoft.com/office/drawing/2014/main" id="{2B7CF97A-E4B1-47E7-B9FB-8DA4423982DC}"/>
              </a:ext>
            </a:extLst>
          </p:cNvPr>
          <p:cNvCxnSpPr>
            <a:cxnSpLocks/>
          </p:cNvCxnSpPr>
          <p:nvPr/>
        </p:nvCxnSpPr>
        <p:spPr>
          <a:xfrm flipH="1">
            <a:off x="7843706" y="3053593"/>
            <a:ext cx="234893" cy="169457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e 29">
            <a:extLst>
              <a:ext uri="{FF2B5EF4-FFF2-40B4-BE49-F238E27FC236}">
                <a16:creationId xmlns="" xmlns:a16="http://schemas.microsoft.com/office/drawing/2014/main" id="{1B26EC98-A43A-45CC-A0C2-6AD1CA0F0833}"/>
              </a:ext>
            </a:extLst>
          </p:cNvPr>
          <p:cNvGrpSpPr/>
          <p:nvPr/>
        </p:nvGrpSpPr>
        <p:grpSpPr>
          <a:xfrm>
            <a:off x="6416098" y="2030450"/>
            <a:ext cx="329591" cy="277860"/>
            <a:chOff x="4198688" y="2087836"/>
            <a:chExt cx="318782" cy="277860"/>
          </a:xfrm>
        </p:grpSpPr>
        <p:sp>
          <p:nvSpPr>
            <p:cNvPr id="31" name="Ellipse 30">
              <a:extLst>
                <a:ext uri="{FF2B5EF4-FFF2-40B4-BE49-F238E27FC236}">
                  <a16:creationId xmlns="" xmlns:a16="http://schemas.microsoft.com/office/drawing/2014/main" id="{52BF038B-428D-452A-B2B4-28665B6FC95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2" name="ZoneTexte 31">
              <a:extLst>
                <a:ext uri="{FF2B5EF4-FFF2-40B4-BE49-F238E27FC236}">
                  <a16:creationId xmlns="" xmlns:a16="http://schemas.microsoft.com/office/drawing/2014/main" id="{233A6B15-DDD2-41D7-9CAB-A78133F9F779}"/>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41" name="ZoneTexte 40">
            <a:extLst>
              <a:ext uri="{FF2B5EF4-FFF2-40B4-BE49-F238E27FC236}">
                <a16:creationId xmlns="" xmlns:a16="http://schemas.microsoft.com/office/drawing/2014/main" id="{D5641CA7-9B42-42E5-BECF-BDBF0F5E00AA}"/>
              </a:ext>
            </a:extLst>
          </p:cNvPr>
          <p:cNvSpPr txBox="1"/>
          <p:nvPr/>
        </p:nvSpPr>
        <p:spPr>
          <a:xfrm>
            <a:off x="5640399" y="5114951"/>
            <a:ext cx="2534752" cy="461665"/>
          </a:xfrm>
          <a:prstGeom prst="rect">
            <a:avLst/>
          </a:prstGeom>
          <a:solidFill>
            <a:srgbClr val="FFFF00"/>
          </a:solidFill>
          <a:ln>
            <a:solidFill>
              <a:srgbClr val="FF6600"/>
            </a:solidFill>
          </a:ln>
        </p:spPr>
        <p:txBody>
          <a:bodyPr wrap="square" rtlCol="0">
            <a:spAutoFit/>
          </a:bodyPr>
          <a:lstStyle/>
          <a:p>
            <a:r>
              <a:rPr lang="fr-FR" sz="1200" dirty="0"/>
              <a:t>Confirmer le renommage du niveau :</a:t>
            </a:r>
          </a:p>
          <a:p>
            <a:pPr marL="171450" indent="-171450">
              <a:buFont typeface="Wingdings" panose="05000000000000000000" pitchFamily="2" charset="2"/>
              <a:buChar char="è"/>
            </a:pPr>
            <a:r>
              <a:rPr lang="fr-FR" sz="1200" dirty="0">
                <a:sym typeface="Wingdings" panose="05000000000000000000" pitchFamily="2" charset="2"/>
              </a:rPr>
              <a:t> Cliquer </a:t>
            </a:r>
            <a:r>
              <a:rPr lang="fr-FR" sz="1200" b="1" dirty="0">
                <a:sym typeface="Wingdings" panose="05000000000000000000" pitchFamily="2" charset="2"/>
              </a:rPr>
              <a:t>Oui</a:t>
            </a:r>
          </a:p>
        </p:txBody>
      </p:sp>
      <p:grpSp>
        <p:nvGrpSpPr>
          <p:cNvPr id="42" name="Groupe 41">
            <a:extLst>
              <a:ext uri="{FF2B5EF4-FFF2-40B4-BE49-F238E27FC236}">
                <a16:creationId xmlns="" xmlns:a16="http://schemas.microsoft.com/office/drawing/2014/main" id="{FC131728-DD3F-4E00-B67B-A4EDEDA99F91}"/>
              </a:ext>
            </a:extLst>
          </p:cNvPr>
          <p:cNvGrpSpPr/>
          <p:nvPr/>
        </p:nvGrpSpPr>
        <p:grpSpPr>
          <a:xfrm>
            <a:off x="5486921" y="4913071"/>
            <a:ext cx="329591" cy="277860"/>
            <a:chOff x="4198688" y="2087836"/>
            <a:chExt cx="318782" cy="277860"/>
          </a:xfrm>
        </p:grpSpPr>
        <p:sp>
          <p:nvSpPr>
            <p:cNvPr id="43" name="Ellipse 42">
              <a:extLst>
                <a:ext uri="{FF2B5EF4-FFF2-40B4-BE49-F238E27FC236}">
                  <a16:creationId xmlns="" xmlns:a16="http://schemas.microsoft.com/office/drawing/2014/main" id="{6FEB52B9-DB18-4249-966C-A1F39E0B8D2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4" name="ZoneTexte 43">
              <a:extLst>
                <a:ext uri="{FF2B5EF4-FFF2-40B4-BE49-F238E27FC236}">
                  <a16:creationId xmlns="" xmlns:a16="http://schemas.microsoft.com/office/drawing/2014/main" id="{2973A829-93E8-4168-BFC3-BA06188087C0}"/>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45" name="Connecteur droit avec flèche 44">
            <a:extLst>
              <a:ext uri="{FF2B5EF4-FFF2-40B4-BE49-F238E27FC236}">
                <a16:creationId xmlns="" xmlns:a16="http://schemas.microsoft.com/office/drawing/2014/main" id="{A5913F23-FA29-444C-8A29-3DE43A020B3A}"/>
              </a:ext>
            </a:extLst>
          </p:cNvPr>
          <p:cNvCxnSpPr>
            <a:cxnSpLocks/>
          </p:cNvCxnSpPr>
          <p:nvPr/>
        </p:nvCxnSpPr>
        <p:spPr>
          <a:xfrm flipH="1" flipV="1">
            <a:off x="5226342" y="4370665"/>
            <a:ext cx="838028" cy="74479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 xmlns:a16="http://schemas.microsoft.com/office/drawing/2014/main" id="{3C4157E3-B146-4A26-8889-BE51DC10A9B3}"/>
              </a:ext>
            </a:extLst>
          </p:cNvPr>
          <p:cNvCxnSpPr>
            <a:cxnSpLocks/>
          </p:cNvCxnSpPr>
          <p:nvPr/>
        </p:nvCxnSpPr>
        <p:spPr>
          <a:xfrm flipV="1">
            <a:off x="4337108" y="4496499"/>
            <a:ext cx="444617" cy="1333851"/>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CDE9D64C-2045-489D-A21D-33CEC58EEAF5}"/>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AAC9CD71-B78E-4C90-9CF6-6561363569AE}"/>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A61384D3-1F35-4959-9AB4-C2E5D66B31B7}"/>
              </a:ext>
            </a:extLst>
          </p:cNvPr>
          <p:cNvSpPr>
            <a:spLocks noGrp="1"/>
          </p:cNvSpPr>
          <p:nvPr>
            <p:ph type="sldNum" sz="quarter" idx="12"/>
          </p:nvPr>
        </p:nvSpPr>
        <p:spPr/>
        <p:txBody>
          <a:bodyPr/>
          <a:lstStyle/>
          <a:p>
            <a:fld id="{F0E9C7B5-498F-459B-AE0E-97ACA3484B4E}" type="slidenum">
              <a:rPr lang="fr-FR" smtClean="0"/>
              <a:t>12</a:t>
            </a:fld>
            <a:endParaRPr lang="fr-FR"/>
          </a:p>
        </p:txBody>
      </p:sp>
    </p:spTree>
    <p:extLst>
      <p:ext uri="{BB962C8B-B14F-4D97-AF65-F5344CB8AC3E}">
        <p14:creationId xmlns:p14="http://schemas.microsoft.com/office/powerpoint/2010/main" val="2223393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A67721D0-852A-4F52-82BB-36C8813DD7D9}"/>
              </a:ext>
            </a:extLst>
          </p:cNvPr>
          <p:cNvPicPr>
            <a:picLocks noChangeAspect="1"/>
          </p:cNvPicPr>
          <p:nvPr/>
        </p:nvPicPr>
        <p:blipFill>
          <a:blip r:embed="rId2"/>
          <a:stretch>
            <a:fillRect/>
          </a:stretch>
        </p:blipFill>
        <p:spPr>
          <a:xfrm>
            <a:off x="8389" y="680035"/>
            <a:ext cx="9144000" cy="571681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9" y="34215"/>
            <a:ext cx="8758106"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2.</a:t>
            </a:r>
            <a:r>
              <a:rPr lang="fr-FR" b="1" dirty="0">
                <a:solidFill>
                  <a:srgbClr val="002060"/>
                </a:solidFill>
                <a:effectLst>
                  <a:outerShdw blurRad="38100" dist="38100" dir="2700000" algn="tl">
                    <a:srgbClr val="000000">
                      <a:alpha val="43137"/>
                    </a:srgbClr>
                  </a:outerShdw>
                </a:effectLst>
              </a:rPr>
              <a:t>3. </a:t>
            </a:r>
            <a:r>
              <a:rPr lang="fr-FR" sz="2200" b="1" dirty="0">
                <a:solidFill>
                  <a:srgbClr val="002060"/>
                </a:solidFill>
                <a:effectLst>
                  <a:outerShdw blurRad="38100" dist="38100" dir="2700000" algn="tl">
                    <a:srgbClr val="000000">
                      <a:alpha val="43137"/>
                    </a:srgbClr>
                  </a:outerShdw>
                </a:effectLst>
              </a:rPr>
              <a:t>Paramétrage des niveaux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Modification du nom et de la valeur des niveaux</a:t>
            </a:r>
            <a:endParaRPr lang="fr-FR" sz="2000" b="1" dirty="0">
              <a:solidFill>
                <a:srgbClr val="002060"/>
              </a:solidFill>
              <a:effectLst>
                <a:outerShdw blurRad="38100" dist="38100" dir="2700000" algn="tl">
                  <a:srgbClr val="000000">
                    <a:alpha val="43137"/>
                  </a:srgbClr>
                </a:outerShdw>
              </a:effectLst>
            </a:endParaRPr>
          </a:p>
        </p:txBody>
      </p:sp>
      <p:sp>
        <p:nvSpPr>
          <p:cNvPr id="23" name="ZoneTexte 22">
            <a:extLst>
              <a:ext uri="{FF2B5EF4-FFF2-40B4-BE49-F238E27FC236}">
                <a16:creationId xmlns="" xmlns:a16="http://schemas.microsoft.com/office/drawing/2014/main" id="{31DF7A1F-B91D-4E10-A436-806BB3292B61}"/>
              </a:ext>
            </a:extLst>
          </p:cNvPr>
          <p:cNvSpPr txBox="1"/>
          <p:nvPr/>
        </p:nvSpPr>
        <p:spPr>
          <a:xfrm>
            <a:off x="390683" y="841833"/>
            <a:ext cx="2729255" cy="646331"/>
          </a:xfrm>
          <a:prstGeom prst="rect">
            <a:avLst/>
          </a:prstGeom>
          <a:solidFill>
            <a:srgbClr val="CCFFFF"/>
          </a:solidFill>
          <a:ln>
            <a:solidFill>
              <a:srgbClr val="002060"/>
            </a:solidFill>
          </a:ln>
        </p:spPr>
        <p:txBody>
          <a:bodyPr wrap="square" rtlCol="0">
            <a:spAutoFit/>
          </a:bodyPr>
          <a:lstStyle/>
          <a:p>
            <a:r>
              <a:rPr lang="fr-FR" sz="1200" i="1" dirty="0"/>
              <a:t>Une lettre ou un chiffre au début du nom permet d’avoir la liste des plan d’étages dans l’ordre des niveaux</a:t>
            </a:r>
          </a:p>
        </p:txBody>
      </p:sp>
      <p:grpSp>
        <p:nvGrpSpPr>
          <p:cNvPr id="24" name="Groupe 23">
            <a:extLst>
              <a:ext uri="{FF2B5EF4-FFF2-40B4-BE49-F238E27FC236}">
                <a16:creationId xmlns="" xmlns:a16="http://schemas.microsoft.com/office/drawing/2014/main" id="{B9B04AA5-5726-4EBC-A207-D01EF6AB8123}"/>
              </a:ext>
            </a:extLst>
          </p:cNvPr>
          <p:cNvGrpSpPr/>
          <p:nvPr/>
        </p:nvGrpSpPr>
        <p:grpSpPr>
          <a:xfrm>
            <a:off x="228923" y="659945"/>
            <a:ext cx="323519" cy="276999"/>
            <a:chOff x="4198688" y="2088698"/>
            <a:chExt cx="318782" cy="276999"/>
          </a:xfrm>
        </p:grpSpPr>
        <p:sp>
          <p:nvSpPr>
            <p:cNvPr id="25" name="Ellipse 24">
              <a:extLst>
                <a:ext uri="{FF2B5EF4-FFF2-40B4-BE49-F238E27FC236}">
                  <a16:creationId xmlns="" xmlns:a16="http://schemas.microsoft.com/office/drawing/2014/main" id="{F9636560-7F57-4043-9561-752E1A061C1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ZoneTexte 25">
              <a:extLst>
                <a:ext uri="{FF2B5EF4-FFF2-40B4-BE49-F238E27FC236}">
                  <a16:creationId xmlns="" xmlns:a16="http://schemas.microsoft.com/office/drawing/2014/main" id="{8C886052-CA12-413B-992E-852217F6AC40}"/>
                </a:ext>
              </a:extLst>
            </p:cNvPr>
            <p:cNvSpPr txBox="1"/>
            <p:nvPr/>
          </p:nvSpPr>
          <p:spPr>
            <a:xfrm>
              <a:off x="4198688" y="2088698"/>
              <a:ext cx="318782" cy="276999"/>
            </a:xfrm>
            <a:prstGeom prst="rect">
              <a:avLst/>
            </a:prstGeom>
            <a:noFill/>
          </p:spPr>
          <p:txBody>
            <a:bodyPr wrap="square" rtlCol="0">
              <a:spAutoFit/>
            </a:bodyPr>
            <a:lstStyle/>
            <a:p>
              <a:r>
                <a:rPr lang="fr-FR" sz="1200" dirty="0"/>
                <a:t>5</a:t>
              </a:r>
            </a:p>
          </p:txBody>
        </p:sp>
      </p:grpSp>
      <p:cxnSp>
        <p:nvCxnSpPr>
          <p:cNvPr id="27" name="Connecteur droit avec flèche 26">
            <a:extLst>
              <a:ext uri="{FF2B5EF4-FFF2-40B4-BE49-F238E27FC236}">
                <a16:creationId xmlns="" xmlns:a16="http://schemas.microsoft.com/office/drawing/2014/main" id="{75773FC3-56EF-47D5-A8F4-1EB60A42A247}"/>
              </a:ext>
            </a:extLst>
          </p:cNvPr>
          <p:cNvCxnSpPr>
            <a:cxnSpLocks/>
            <a:stCxn id="23" idx="2"/>
            <a:endCxn id="40" idx="7"/>
          </p:cNvCxnSpPr>
          <p:nvPr/>
        </p:nvCxnSpPr>
        <p:spPr>
          <a:xfrm flipH="1">
            <a:off x="1203414" y="1488164"/>
            <a:ext cx="551897" cy="3032943"/>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Ellipse 39">
            <a:extLst>
              <a:ext uri="{FF2B5EF4-FFF2-40B4-BE49-F238E27FC236}">
                <a16:creationId xmlns="" xmlns:a16="http://schemas.microsoft.com/office/drawing/2014/main" id="{78573847-D89F-4A32-B468-F8CC35E5E507}"/>
              </a:ext>
            </a:extLst>
          </p:cNvPr>
          <p:cNvSpPr/>
          <p:nvPr/>
        </p:nvSpPr>
        <p:spPr>
          <a:xfrm>
            <a:off x="394283" y="4446166"/>
            <a:ext cx="947956" cy="51172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a:extLst>
              <a:ext uri="{FF2B5EF4-FFF2-40B4-BE49-F238E27FC236}">
                <a16:creationId xmlns="" xmlns:a16="http://schemas.microsoft.com/office/drawing/2014/main" id="{DCB3094E-09A2-4141-9CE5-394E8CC86B7C}"/>
              </a:ext>
            </a:extLst>
          </p:cNvPr>
          <p:cNvSpPr txBox="1"/>
          <p:nvPr/>
        </p:nvSpPr>
        <p:spPr>
          <a:xfrm>
            <a:off x="2830593" y="2894053"/>
            <a:ext cx="2172728" cy="1200329"/>
          </a:xfrm>
          <a:prstGeom prst="rect">
            <a:avLst/>
          </a:prstGeom>
          <a:solidFill>
            <a:srgbClr val="FFFF00"/>
          </a:solidFill>
          <a:ln>
            <a:solidFill>
              <a:srgbClr val="FF6600"/>
            </a:solidFill>
          </a:ln>
        </p:spPr>
        <p:txBody>
          <a:bodyPr wrap="square" rtlCol="0">
            <a:spAutoFit/>
          </a:bodyPr>
          <a:lstStyle/>
          <a:p>
            <a:r>
              <a:rPr lang="fr-FR" sz="1200" dirty="0"/>
              <a:t>Modifier la valeur des niveaux (lire la valeur sur les coupe 2D) :</a:t>
            </a:r>
          </a:p>
          <a:p>
            <a:pPr marL="171450" indent="-171450">
              <a:buFont typeface="Wingdings" panose="05000000000000000000" pitchFamily="2" charset="2"/>
              <a:buChar char="è"/>
            </a:pPr>
            <a:r>
              <a:rPr lang="fr-FR" sz="1200" dirty="0">
                <a:sym typeface="Wingdings" panose="05000000000000000000" pitchFamily="2" charset="2"/>
              </a:rPr>
              <a:t> Sélectionner le niveau </a:t>
            </a:r>
          </a:p>
          <a:p>
            <a:pPr marL="171450" indent="-171450">
              <a:buFont typeface="Wingdings" panose="05000000000000000000" pitchFamily="2" charset="2"/>
              <a:buChar char="è"/>
            </a:pPr>
            <a:r>
              <a:rPr lang="fr-FR" sz="1200" dirty="0">
                <a:sym typeface="Wingdings" panose="05000000000000000000" pitchFamily="2" charset="2"/>
              </a:rPr>
              <a:t> Cliquer sur le nombre</a:t>
            </a:r>
          </a:p>
          <a:p>
            <a:pPr marL="171450" indent="-171450">
              <a:buFont typeface="Wingdings" panose="05000000000000000000" pitchFamily="2" charset="2"/>
              <a:buChar char="è"/>
            </a:pPr>
            <a:r>
              <a:rPr lang="fr-FR" sz="1200" b="1" dirty="0">
                <a:sym typeface="Wingdings" panose="05000000000000000000" pitchFamily="2" charset="2"/>
              </a:rPr>
              <a:t> </a:t>
            </a:r>
            <a:r>
              <a:rPr lang="fr-FR" sz="1200" dirty="0">
                <a:sym typeface="Wingdings" panose="05000000000000000000" pitchFamily="2" charset="2"/>
              </a:rPr>
              <a:t>Saisir la nouvelle valeur</a:t>
            </a:r>
          </a:p>
          <a:p>
            <a:pPr marL="171450" indent="-171450">
              <a:buFont typeface="Wingdings" panose="05000000000000000000" pitchFamily="2" charset="2"/>
              <a:buChar char="è"/>
            </a:pPr>
            <a:r>
              <a:rPr lang="fr-FR" sz="1200" dirty="0">
                <a:sym typeface="Wingdings" panose="05000000000000000000" pitchFamily="2" charset="2"/>
              </a:rPr>
              <a:t> Taper </a:t>
            </a:r>
            <a:r>
              <a:rPr lang="fr-FR" sz="1200" b="1" dirty="0">
                <a:sym typeface="Wingdings" panose="05000000000000000000" pitchFamily="2" charset="2"/>
              </a:rPr>
              <a:t>Entrée</a:t>
            </a:r>
          </a:p>
        </p:txBody>
      </p:sp>
      <p:cxnSp>
        <p:nvCxnSpPr>
          <p:cNvPr id="29" name="Connecteur droit avec flèche 28">
            <a:extLst>
              <a:ext uri="{FF2B5EF4-FFF2-40B4-BE49-F238E27FC236}">
                <a16:creationId xmlns="" xmlns:a16="http://schemas.microsoft.com/office/drawing/2014/main" id="{2B7CF97A-E4B1-47E7-B9FB-8DA4423982DC}"/>
              </a:ext>
            </a:extLst>
          </p:cNvPr>
          <p:cNvCxnSpPr>
            <a:cxnSpLocks/>
            <a:stCxn id="28" idx="3"/>
          </p:cNvCxnSpPr>
          <p:nvPr/>
        </p:nvCxnSpPr>
        <p:spPr>
          <a:xfrm>
            <a:off x="5003321" y="3494218"/>
            <a:ext cx="1993097" cy="10465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e 29">
            <a:extLst>
              <a:ext uri="{FF2B5EF4-FFF2-40B4-BE49-F238E27FC236}">
                <a16:creationId xmlns="" xmlns:a16="http://schemas.microsoft.com/office/drawing/2014/main" id="{1B26EC98-A43A-45CC-A0C2-6AD1CA0F0833}"/>
              </a:ext>
            </a:extLst>
          </p:cNvPr>
          <p:cNvGrpSpPr/>
          <p:nvPr/>
        </p:nvGrpSpPr>
        <p:grpSpPr>
          <a:xfrm>
            <a:off x="2667699" y="2700212"/>
            <a:ext cx="329591" cy="277860"/>
            <a:chOff x="4198688" y="2087836"/>
            <a:chExt cx="318782" cy="277860"/>
          </a:xfrm>
        </p:grpSpPr>
        <p:sp>
          <p:nvSpPr>
            <p:cNvPr id="31" name="Ellipse 30">
              <a:extLst>
                <a:ext uri="{FF2B5EF4-FFF2-40B4-BE49-F238E27FC236}">
                  <a16:creationId xmlns="" xmlns:a16="http://schemas.microsoft.com/office/drawing/2014/main" id="{52BF038B-428D-452A-B2B4-28665B6FC95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2" name="ZoneTexte 31">
              <a:extLst>
                <a:ext uri="{FF2B5EF4-FFF2-40B4-BE49-F238E27FC236}">
                  <a16:creationId xmlns="" xmlns:a16="http://schemas.microsoft.com/office/drawing/2014/main" id="{233A6B15-DDD2-41D7-9CAB-A78133F9F779}"/>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sp>
        <p:nvSpPr>
          <p:cNvPr id="41" name="ZoneTexte 40">
            <a:extLst>
              <a:ext uri="{FF2B5EF4-FFF2-40B4-BE49-F238E27FC236}">
                <a16:creationId xmlns="" xmlns:a16="http://schemas.microsoft.com/office/drawing/2014/main" id="{D5641CA7-9B42-42E5-BECF-BDBF0F5E00AA}"/>
              </a:ext>
            </a:extLst>
          </p:cNvPr>
          <p:cNvSpPr txBox="1"/>
          <p:nvPr/>
        </p:nvSpPr>
        <p:spPr>
          <a:xfrm>
            <a:off x="2256419" y="2330421"/>
            <a:ext cx="3385256" cy="276999"/>
          </a:xfrm>
          <a:prstGeom prst="rect">
            <a:avLst/>
          </a:prstGeom>
          <a:solidFill>
            <a:srgbClr val="FFFF00"/>
          </a:solidFill>
          <a:ln>
            <a:solidFill>
              <a:srgbClr val="FF6600"/>
            </a:solidFill>
          </a:ln>
        </p:spPr>
        <p:txBody>
          <a:bodyPr wrap="square" rtlCol="0">
            <a:spAutoFit/>
          </a:bodyPr>
          <a:lstStyle/>
          <a:p>
            <a:r>
              <a:rPr lang="fr-FR" sz="1200" dirty="0"/>
              <a:t>Renommer les autres niveaux (comme ci-dessous)</a:t>
            </a:r>
            <a:endParaRPr lang="fr-FR" sz="1200" b="1" dirty="0">
              <a:sym typeface="Wingdings" panose="05000000000000000000" pitchFamily="2" charset="2"/>
            </a:endParaRPr>
          </a:p>
        </p:txBody>
      </p:sp>
      <p:grpSp>
        <p:nvGrpSpPr>
          <p:cNvPr id="42" name="Groupe 41">
            <a:extLst>
              <a:ext uri="{FF2B5EF4-FFF2-40B4-BE49-F238E27FC236}">
                <a16:creationId xmlns="" xmlns:a16="http://schemas.microsoft.com/office/drawing/2014/main" id="{FC131728-DD3F-4E00-B67B-A4EDEDA99F91}"/>
              </a:ext>
            </a:extLst>
          </p:cNvPr>
          <p:cNvGrpSpPr/>
          <p:nvPr/>
        </p:nvGrpSpPr>
        <p:grpSpPr>
          <a:xfrm>
            <a:off x="2102941" y="2128541"/>
            <a:ext cx="329591" cy="277860"/>
            <a:chOff x="4198688" y="2087836"/>
            <a:chExt cx="318782" cy="277860"/>
          </a:xfrm>
        </p:grpSpPr>
        <p:sp>
          <p:nvSpPr>
            <p:cNvPr id="43" name="Ellipse 42">
              <a:extLst>
                <a:ext uri="{FF2B5EF4-FFF2-40B4-BE49-F238E27FC236}">
                  <a16:creationId xmlns="" xmlns:a16="http://schemas.microsoft.com/office/drawing/2014/main" id="{6FEB52B9-DB18-4249-966C-A1F39E0B8D2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4" name="ZoneTexte 43">
              <a:extLst>
                <a:ext uri="{FF2B5EF4-FFF2-40B4-BE49-F238E27FC236}">
                  <a16:creationId xmlns="" xmlns:a16="http://schemas.microsoft.com/office/drawing/2014/main" id="{2973A829-93E8-4168-BFC3-BA06188087C0}"/>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51" name="ZoneTexte 50">
            <a:extLst>
              <a:ext uri="{FF2B5EF4-FFF2-40B4-BE49-F238E27FC236}">
                <a16:creationId xmlns="" xmlns:a16="http://schemas.microsoft.com/office/drawing/2014/main" id="{CA07F6DA-E41A-4351-8798-613F0B561C9D}"/>
              </a:ext>
            </a:extLst>
          </p:cNvPr>
          <p:cNvSpPr txBox="1"/>
          <p:nvPr/>
        </p:nvSpPr>
        <p:spPr>
          <a:xfrm>
            <a:off x="4157764" y="5276987"/>
            <a:ext cx="3274882" cy="276999"/>
          </a:xfrm>
          <a:prstGeom prst="rect">
            <a:avLst/>
          </a:prstGeom>
          <a:solidFill>
            <a:srgbClr val="CCFFFF"/>
          </a:solidFill>
          <a:ln>
            <a:solidFill>
              <a:srgbClr val="002060"/>
            </a:solidFill>
          </a:ln>
        </p:spPr>
        <p:txBody>
          <a:bodyPr wrap="square" rtlCol="0">
            <a:spAutoFit/>
          </a:bodyPr>
          <a:lstStyle/>
          <a:p>
            <a:r>
              <a:rPr lang="fr-FR" sz="1200" i="1" dirty="0"/>
              <a:t>Les niveaux se replacent selon la nouvelle valeur </a:t>
            </a:r>
          </a:p>
        </p:txBody>
      </p:sp>
      <p:grpSp>
        <p:nvGrpSpPr>
          <p:cNvPr id="53" name="Groupe 52">
            <a:extLst>
              <a:ext uri="{FF2B5EF4-FFF2-40B4-BE49-F238E27FC236}">
                <a16:creationId xmlns="" xmlns:a16="http://schemas.microsoft.com/office/drawing/2014/main" id="{D53C6BA8-AFCF-4ED2-9917-2E4F7CEA129F}"/>
              </a:ext>
            </a:extLst>
          </p:cNvPr>
          <p:cNvGrpSpPr/>
          <p:nvPr/>
        </p:nvGrpSpPr>
        <p:grpSpPr>
          <a:xfrm>
            <a:off x="3988965" y="5074270"/>
            <a:ext cx="323519" cy="276999"/>
            <a:chOff x="4198688" y="2088698"/>
            <a:chExt cx="318782" cy="276999"/>
          </a:xfrm>
        </p:grpSpPr>
        <p:sp>
          <p:nvSpPr>
            <p:cNvPr id="54" name="Ellipse 53">
              <a:extLst>
                <a:ext uri="{FF2B5EF4-FFF2-40B4-BE49-F238E27FC236}">
                  <a16:creationId xmlns="" xmlns:a16="http://schemas.microsoft.com/office/drawing/2014/main" id="{F9E00E41-1EC2-44AE-BA30-0469789564D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021C901E-74B7-4774-BB23-A3DB2FD50C66}"/>
                </a:ext>
              </a:extLst>
            </p:cNvPr>
            <p:cNvSpPr txBox="1"/>
            <p:nvPr/>
          </p:nvSpPr>
          <p:spPr>
            <a:xfrm>
              <a:off x="4198688" y="2088698"/>
              <a:ext cx="318782" cy="276999"/>
            </a:xfrm>
            <a:prstGeom prst="rect">
              <a:avLst/>
            </a:prstGeom>
            <a:noFill/>
          </p:spPr>
          <p:txBody>
            <a:bodyPr wrap="square" rtlCol="0">
              <a:spAutoFit/>
            </a:bodyPr>
            <a:lstStyle/>
            <a:p>
              <a:r>
                <a:rPr lang="fr-FR" sz="1200" dirty="0"/>
                <a:t>8</a:t>
              </a:r>
            </a:p>
          </p:txBody>
        </p:sp>
      </p:grpSp>
      <p:cxnSp>
        <p:nvCxnSpPr>
          <p:cNvPr id="33" name="Connecteur droit avec flèche 32">
            <a:extLst>
              <a:ext uri="{FF2B5EF4-FFF2-40B4-BE49-F238E27FC236}">
                <a16:creationId xmlns="" xmlns:a16="http://schemas.microsoft.com/office/drawing/2014/main" id="{8F2DABF2-7067-445A-B87D-89C6CDE41568}"/>
              </a:ext>
            </a:extLst>
          </p:cNvPr>
          <p:cNvCxnSpPr>
            <a:cxnSpLocks/>
            <a:stCxn id="41" idx="3"/>
          </p:cNvCxnSpPr>
          <p:nvPr/>
        </p:nvCxnSpPr>
        <p:spPr>
          <a:xfrm>
            <a:off x="5641675" y="2468921"/>
            <a:ext cx="1052423" cy="98164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droit avec flèche 33">
            <a:extLst>
              <a:ext uri="{FF2B5EF4-FFF2-40B4-BE49-F238E27FC236}">
                <a16:creationId xmlns="" xmlns:a16="http://schemas.microsoft.com/office/drawing/2014/main" id="{E5C65DA8-AF91-4A39-99C9-1E64880FA2C5}"/>
              </a:ext>
            </a:extLst>
          </p:cNvPr>
          <p:cNvCxnSpPr>
            <a:cxnSpLocks/>
            <a:stCxn id="28" idx="3"/>
          </p:cNvCxnSpPr>
          <p:nvPr/>
        </p:nvCxnSpPr>
        <p:spPr>
          <a:xfrm>
            <a:off x="5003321" y="3494218"/>
            <a:ext cx="534837" cy="28415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 xmlns:a16="http://schemas.microsoft.com/office/drawing/2014/main" id="{69B3440F-2E62-4A8A-A51D-FAF8FA3EF0E1}"/>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4" name="Espace réservé du pied de page 3">
            <a:extLst>
              <a:ext uri="{FF2B5EF4-FFF2-40B4-BE49-F238E27FC236}">
                <a16:creationId xmlns="" xmlns:a16="http://schemas.microsoft.com/office/drawing/2014/main" id="{803B3A4F-1174-4624-87C2-C14255D4A96F}"/>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6DBA763E-74E8-491E-8D7B-D88DB82472D1}"/>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B2384367-AAB4-4FBB-A2D4-C2DEA4B836F3}"/>
              </a:ext>
            </a:extLst>
          </p:cNvPr>
          <p:cNvSpPr>
            <a:spLocks noGrp="1"/>
          </p:cNvSpPr>
          <p:nvPr>
            <p:ph type="sldNum" sz="quarter" idx="12"/>
          </p:nvPr>
        </p:nvSpPr>
        <p:spPr/>
        <p:txBody>
          <a:bodyPr/>
          <a:lstStyle/>
          <a:p>
            <a:fld id="{F0E9C7B5-498F-459B-AE0E-97ACA3484B4E}" type="slidenum">
              <a:rPr lang="fr-FR" smtClean="0"/>
              <a:t>13</a:t>
            </a:fld>
            <a:endParaRPr lang="fr-FR"/>
          </a:p>
        </p:txBody>
      </p:sp>
    </p:spTree>
    <p:extLst>
      <p:ext uri="{BB962C8B-B14F-4D97-AF65-F5344CB8AC3E}">
        <p14:creationId xmlns:p14="http://schemas.microsoft.com/office/powerpoint/2010/main" val="1272754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 xmlns:a16="http://schemas.microsoft.com/office/drawing/2014/main" id="{14EA464A-B58E-424C-A97F-C92E1D7C3D97}"/>
              </a:ext>
            </a:extLst>
          </p:cNvPr>
          <p:cNvPicPr>
            <a:picLocks noChangeAspect="1"/>
          </p:cNvPicPr>
          <p:nvPr/>
        </p:nvPicPr>
        <p:blipFill rotWithShape="1">
          <a:blip r:embed="rId2"/>
          <a:srcRect t="11643" b="6674"/>
          <a:stretch/>
        </p:blipFill>
        <p:spPr>
          <a:xfrm>
            <a:off x="405441" y="3601055"/>
            <a:ext cx="8341744" cy="2471941"/>
          </a:xfrm>
          <a:prstGeom prst="rect">
            <a:avLst/>
          </a:prstGeom>
          <a:ln>
            <a:solidFill>
              <a:srgbClr val="002060"/>
            </a:solidFill>
          </a:ln>
        </p:spPr>
      </p:pic>
      <p:sp>
        <p:nvSpPr>
          <p:cNvPr id="41" name="ZoneTexte 40">
            <a:extLst>
              <a:ext uri="{FF2B5EF4-FFF2-40B4-BE49-F238E27FC236}">
                <a16:creationId xmlns="" xmlns:a16="http://schemas.microsoft.com/office/drawing/2014/main" id="{03F83284-2C73-450D-9420-1A1D7AA31CF4}"/>
              </a:ext>
            </a:extLst>
          </p:cNvPr>
          <p:cNvSpPr txBox="1"/>
          <p:nvPr/>
        </p:nvSpPr>
        <p:spPr>
          <a:xfrm>
            <a:off x="248504" y="408115"/>
            <a:ext cx="8645329"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3.	Axes et quadrillages de repérage</a:t>
            </a:r>
          </a:p>
        </p:txBody>
      </p:sp>
      <p:sp>
        <p:nvSpPr>
          <p:cNvPr id="7" name="ZoneTexte 6">
            <a:extLst>
              <a:ext uri="{FF2B5EF4-FFF2-40B4-BE49-F238E27FC236}">
                <a16:creationId xmlns="" xmlns:a16="http://schemas.microsoft.com/office/drawing/2014/main" id="{07612649-6FA5-4802-B3D6-8A819C7770C9}"/>
              </a:ext>
            </a:extLst>
          </p:cNvPr>
          <p:cNvSpPr txBox="1"/>
          <p:nvPr/>
        </p:nvSpPr>
        <p:spPr>
          <a:xfrm>
            <a:off x="420665" y="1380226"/>
            <a:ext cx="8317894" cy="1819359"/>
          </a:xfrm>
          <a:prstGeom prst="rect">
            <a:avLst/>
          </a:prstGeom>
          <a:solidFill>
            <a:srgbClr val="CCFFFF"/>
          </a:solidFill>
          <a:ln>
            <a:solidFill>
              <a:schemeClr val="accent5">
                <a:lumMod val="50000"/>
              </a:schemeClr>
            </a:solidFill>
          </a:ln>
        </p:spPr>
        <p:txBody>
          <a:bodyPr wrap="square" rtlCol="0">
            <a:spAutoFit/>
          </a:bodyPr>
          <a:lstStyle/>
          <a:p>
            <a:r>
              <a:rPr lang="fr-FR" sz="1600" i="1" dirty="0"/>
              <a:t>La création de quadrillages permet une implantation </a:t>
            </a:r>
            <a:r>
              <a:rPr lang="fr-FR" sz="1600" b="1" i="1" dirty="0"/>
              <a:t>facile</a:t>
            </a:r>
            <a:r>
              <a:rPr lang="fr-FR" sz="1600" i="1" dirty="0"/>
              <a:t> </a:t>
            </a:r>
            <a:r>
              <a:rPr lang="fr-FR" sz="1600" b="1" i="1" dirty="0"/>
              <a:t>et précise </a:t>
            </a:r>
            <a:r>
              <a:rPr lang="fr-FR" sz="1600" i="1" dirty="0"/>
              <a:t>des différents éléments constituant la maquette.</a:t>
            </a:r>
          </a:p>
          <a:p>
            <a:endParaRPr lang="fr-FR" sz="1600" i="1" dirty="0"/>
          </a:p>
          <a:p>
            <a:r>
              <a:rPr lang="fr-FR" sz="1600" i="1" dirty="0"/>
              <a:t>Pour la maquette de l’ouvrage hydraulique, on va placer les axes du projet (axe longitudinal, axes du joint de dilatation médian, et axe de l’autoroute).</a:t>
            </a:r>
          </a:p>
          <a:p>
            <a:r>
              <a:rPr lang="fr-FR" sz="1600" i="1" dirty="0"/>
              <a:t>On va aussi placer des quadrillages matérialisant les parements verticaux des éléments (bords des cadres et des entonnements). </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390282" y="5711421"/>
            <a:ext cx="2722033"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3</a:t>
            </a:r>
          </a:p>
        </p:txBody>
      </p:sp>
      <p:sp>
        <p:nvSpPr>
          <p:cNvPr id="3" name="Espace réservé du pied de page 2">
            <a:extLst>
              <a:ext uri="{FF2B5EF4-FFF2-40B4-BE49-F238E27FC236}">
                <a16:creationId xmlns="" xmlns:a16="http://schemas.microsoft.com/office/drawing/2014/main" id="{DF9D3D1E-A31D-4F9E-8C75-6B0FE3F77EBD}"/>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5AEB938C-02A2-457E-9896-C700BAB0229E}"/>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70B6AEB9-B2BE-4AEB-9894-CA4C9B3BC527}"/>
              </a:ext>
            </a:extLst>
          </p:cNvPr>
          <p:cNvSpPr>
            <a:spLocks noGrp="1"/>
          </p:cNvSpPr>
          <p:nvPr>
            <p:ph type="sldNum" sz="quarter" idx="12"/>
          </p:nvPr>
        </p:nvSpPr>
        <p:spPr/>
        <p:txBody>
          <a:bodyPr/>
          <a:lstStyle/>
          <a:p>
            <a:fld id="{F0E9C7B5-498F-459B-AE0E-97ACA3484B4E}" type="slidenum">
              <a:rPr lang="fr-FR" smtClean="0"/>
              <a:t>14</a:t>
            </a:fld>
            <a:endParaRPr lang="fr-FR"/>
          </a:p>
        </p:txBody>
      </p:sp>
    </p:spTree>
    <p:extLst>
      <p:ext uri="{BB962C8B-B14F-4D97-AF65-F5344CB8AC3E}">
        <p14:creationId xmlns:p14="http://schemas.microsoft.com/office/powerpoint/2010/main" val="409068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a:extLst>
              <a:ext uri="{FF2B5EF4-FFF2-40B4-BE49-F238E27FC236}">
                <a16:creationId xmlns="" xmlns:a16="http://schemas.microsoft.com/office/drawing/2014/main" id="{AB1E59FE-DD6A-4193-90ED-9C0DEF616A0E}"/>
              </a:ext>
            </a:extLst>
          </p:cNvPr>
          <p:cNvPicPr>
            <a:picLocks noChangeAspect="1"/>
          </p:cNvPicPr>
          <p:nvPr/>
        </p:nvPicPr>
        <p:blipFill>
          <a:blip r:embed="rId2"/>
          <a:stretch>
            <a:fillRect/>
          </a:stretch>
        </p:blipFill>
        <p:spPr>
          <a:xfrm>
            <a:off x="0" y="773528"/>
            <a:ext cx="9144000" cy="5697805"/>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9" y="34215"/>
            <a:ext cx="8758106"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Création des quadrillages</a:t>
            </a:r>
            <a:endParaRPr lang="fr-FR" sz="2000" b="1" dirty="0">
              <a:solidFill>
                <a:srgbClr val="002060"/>
              </a:solidFill>
              <a:effectLst>
                <a:outerShdw blurRad="38100" dist="38100" dir="2700000" algn="tl">
                  <a:srgbClr val="000000">
                    <a:alpha val="43137"/>
                  </a:srgbClr>
                </a:outerShdw>
              </a:effectLst>
            </a:endParaRPr>
          </a:p>
        </p:txBody>
      </p:sp>
      <p:sp>
        <p:nvSpPr>
          <p:cNvPr id="28" name="ZoneTexte 27">
            <a:extLst>
              <a:ext uri="{FF2B5EF4-FFF2-40B4-BE49-F238E27FC236}">
                <a16:creationId xmlns="" xmlns:a16="http://schemas.microsoft.com/office/drawing/2014/main" id="{DCB3094E-09A2-4141-9CE5-394E8CC86B7C}"/>
              </a:ext>
            </a:extLst>
          </p:cNvPr>
          <p:cNvSpPr txBox="1"/>
          <p:nvPr/>
        </p:nvSpPr>
        <p:spPr>
          <a:xfrm>
            <a:off x="231336" y="1508876"/>
            <a:ext cx="2746756"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Afficher le « Plan de Masse » : </a:t>
            </a:r>
          </a:p>
          <a:p>
            <a:pPr marL="171450" indent="-171450">
              <a:buFont typeface="Wingdings" panose="05000000000000000000" pitchFamily="2" charset="2"/>
              <a:buChar char="è"/>
            </a:pPr>
            <a:r>
              <a:rPr lang="fr-FR" sz="1200" dirty="0">
                <a:sym typeface="Wingdings" panose="05000000000000000000" pitchFamily="2" charset="2"/>
              </a:rPr>
              <a:t>Double-cliquer sur le nom de la vue</a:t>
            </a:r>
            <a:endParaRPr lang="fr-FR" sz="1200" b="1" dirty="0">
              <a:sym typeface="Wingdings" panose="05000000000000000000" pitchFamily="2" charset="2"/>
            </a:endParaRPr>
          </a:p>
        </p:txBody>
      </p:sp>
      <p:sp>
        <p:nvSpPr>
          <p:cNvPr id="46" name="Ellipse 45">
            <a:extLst>
              <a:ext uri="{FF2B5EF4-FFF2-40B4-BE49-F238E27FC236}">
                <a16:creationId xmlns="" xmlns:a16="http://schemas.microsoft.com/office/drawing/2014/main" id="{59C4A0C1-8B6C-438C-A041-163A457EE218}"/>
              </a:ext>
            </a:extLst>
          </p:cNvPr>
          <p:cNvSpPr/>
          <p:nvPr/>
        </p:nvSpPr>
        <p:spPr>
          <a:xfrm>
            <a:off x="948611" y="965008"/>
            <a:ext cx="682934" cy="26373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7" name="Connecteur droit avec flèche 46">
            <a:extLst>
              <a:ext uri="{FF2B5EF4-FFF2-40B4-BE49-F238E27FC236}">
                <a16:creationId xmlns="" xmlns:a16="http://schemas.microsoft.com/office/drawing/2014/main" id="{70D1AC73-8D23-42F7-8879-1063AEC7CB90}"/>
              </a:ext>
            </a:extLst>
          </p:cNvPr>
          <p:cNvCxnSpPr>
            <a:cxnSpLocks/>
            <a:endCxn id="49" idx="0"/>
          </p:cNvCxnSpPr>
          <p:nvPr/>
        </p:nvCxnSpPr>
        <p:spPr>
          <a:xfrm>
            <a:off x="586596" y="1975449"/>
            <a:ext cx="171120" cy="291533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e 29">
            <a:extLst>
              <a:ext uri="{FF2B5EF4-FFF2-40B4-BE49-F238E27FC236}">
                <a16:creationId xmlns="" xmlns:a16="http://schemas.microsoft.com/office/drawing/2014/main" id="{1B26EC98-A43A-45CC-A0C2-6AD1CA0F0833}"/>
              </a:ext>
            </a:extLst>
          </p:cNvPr>
          <p:cNvGrpSpPr/>
          <p:nvPr/>
        </p:nvGrpSpPr>
        <p:grpSpPr>
          <a:xfrm>
            <a:off x="66540" y="1313852"/>
            <a:ext cx="329591" cy="277860"/>
            <a:chOff x="4198688" y="2087836"/>
            <a:chExt cx="318782" cy="277860"/>
          </a:xfrm>
        </p:grpSpPr>
        <p:sp>
          <p:nvSpPr>
            <p:cNvPr id="31" name="Ellipse 30">
              <a:extLst>
                <a:ext uri="{FF2B5EF4-FFF2-40B4-BE49-F238E27FC236}">
                  <a16:creationId xmlns="" xmlns:a16="http://schemas.microsoft.com/office/drawing/2014/main" id="{52BF038B-428D-452A-B2B4-28665B6FC95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2" name="ZoneTexte 31">
              <a:extLst>
                <a:ext uri="{FF2B5EF4-FFF2-40B4-BE49-F238E27FC236}">
                  <a16:creationId xmlns="" xmlns:a16="http://schemas.microsoft.com/office/drawing/2014/main" id="{233A6B15-DDD2-41D7-9CAB-A78133F9F779}"/>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49" name="Ellipse 48">
            <a:extLst>
              <a:ext uri="{FF2B5EF4-FFF2-40B4-BE49-F238E27FC236}">
                <a16:creationId xmlns="" xmlns:a16="http://schemas.microsoft.com/office/drawing/2014/main" id="{71056FC3-1508-431F-832F-1C884232778C}"/>
              </a:ext>
            </a:extLst>
          </p:cNvPr>
          <p:cNvSpPr/>
          <p:nvPr/>
        </p:nvSpPr>
        <p:spPr>
          <a:xfrm>
            <a:off x="424863" y="4890782"/>
            <a:ext cx="665706" cy="24746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ZoneTexte 55">
            <a:extLst>
              <a:ext uri="{FF2B5EF4-FFF2-40B4-BE49-F238E27FC236}">
                <a16:creationId xmlns="" xmlns:a16="http://schemas.microsoft.com/office/drawing/2014/main" id="{C6AECC8F-C404-4A1A-90BD-F2043A57B9D6}"/>
              </a:ext>
            </a:extLst>
          </p:cNvPr>
          <p:cNvSpPr txBox="1"/>
          <p:nvPr/>
        </p:nvSpPr>
        <p:spPr>
          <a:xfrm>
            <a:off x="1989913" y="3166226"/>
            <a:ext cx="3086139"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Créer un quadrillage « horizontal » : </a:t>
            </a:r>
          </a:p>
          <a:p>
            <a:pPr marL="171450" indent="-171450">
              <a:buFont typeface="Wingdings" panose="05000000000000000000" pitchFamily="2" charset="2"/>
              <a:buChar char="è"/>
            </a:pPr>
            <a:r>
              <a:rPr lang="fr-FR" sz="1200" dirty="0">
                <a:sym typeface="Wingdings" panose="05000000000000000000" pitchFamily="2" charset="2"/>
              </a:rPr>
              <a:t>Cliquer pour placer chacune des extrémités </a:t>
            </a:r>
          </a:p>
        </p:txBody>
      </p:sp>
      <p:sp>
        <p:nvSpPr>
          <p:cNvPr id="123" name="ZoneTexte 122">
            <a:extLst>
              <a:ext uri="{FF2B5EF4-FFF2-40B4-BE49-F238E27FC236}">
                <a16:creationId xmlns="" xmlns:a16="http://schemas.microsoft.com/office/drawing/2014/main" id="{79241B7A-0AA0-490D-9313-19E1647673D4}"/>
              </a:ext>
            </a:extLst>
          </p:cNvPr>
          <p:cNvSpPr txBox="1"/>
          <p:nvPr/>
        </p:nvSpPr>
        <p:spPr>
          <a:xfrm>
            <a:off x="2795492" y="5314331"/>
            <a:ext cx="2691857"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Renommer les quadrillages : </a:t>
            </a:r>
          </a:p>
          <a:p>
            <a:pPr marL="171450" indent="-171450">
              <a:buFont typeface="Wingdings" panose="05000000000000000000" pitchFamily="2" charset="2"/>
              <a:buChar char="è"/>
            </a:pPr>
            <a:r>
              <a:rPr lang="fr-FR" sz="1200" dirty="0">
                <a:sym typeface="Wingdings" panose="05000000000000000000" pitchFamily="2" charset="2"/>
              </a:rPr>
              <a:t>Sélectionner le quadrillage</a:t>
            </a:r>
          </a:p>
          <a:p>
            <a:pPr marL="171450" indent="-171450">
              <a:buFont typeface="Wingdings" panose="05000000000000000000" pitchFamily="2" charset="2"/>
              <a:buChar char="è"/>
            </a:pPr>
            <a:r>
              <a:rPr lang="fr-FR" sz="1200" dirty="0">
                <a:sym typeface="Wingdings" panose="05000000000000000000" pitchFamily="2" charset="2"/>
              </a:rPr>
              <a:t>Cliquer sur le nom</a:t>
            </a:r>
          </a:p>
          <a:p>
            <a:pPr marL="171450" indent="-171450">
              <a:buFont typeface="Wingdings" panose="05000000000000000000" pitchFamily="2" charset="2"/>
              <a:buChar char="è"/>
            </a:pPr>
            <a:r>
              <a:rPr lang="fr-FR" sz="1200" dirty="0">
                <a:sym typeface="Wingdings" panose="05000000000000000000" pitchFamily="2" charset="2"/>
              </a:rPr>
              <a:t>Saisir le nouveau nom et taper </a:t>
            </a:r>
            <a:r>
              <a:rPr lang="fr-FR" sz="1200" b="1" dirty="0">
                <a:sym typeface="Wingdings" panose="05000000000000000000" pitchFamily="2" charset="2"/>
              </a:rPr>
              <a:t>Entrée</a:t>
            </a:r>
          </a:p>
        </p:txBody>
      </p:sp>
      <p:grpSp>
        <p:nvGrpSpPr>
          <p:cNvPr id="124" name="Groupe 123">
            <a:extLst>
              <a:ext uri="{FF2B5EF4-FFF2-40B4-BE49-F238E27FC236}">
                <a16:creationId xmlns="" xmlns:a16="http://schemas.microsoft.com/office/drawing/2014/main" id="{011C4046-99CB-4AB8-B4C7-5D4E30F0DBCB}"/>
              </a:ext>
            </a:extLst>
          </p:cNvPr>
          <p:cNvGrpSpPr/>
          <p:nvPr/>
        </p:nvGrpSpPr>
        <p:grpSpPr>
          <a:xfrm>
            <a:off x="1825118" y="3012760"/>
            <a:ext cx="329591" cy="277860"/>
            <a:chOff x="4198688" y="2087836"/>
            <a:chExt cx="318782" cy="277860"/>
          </a:xfrm>
        </p:grpSpPr>
        <p:sp>
          <p:nvSpPr>
            <p:cNvPr id="125" name="Ellipse 124">
              <a:extLst>
                <a:ext uri="{FF2B5EF4-FFF2-40B4-BE49-F238E27FC236}">
                  <a16:creationId xmlns="" xmlns:a16="http://schemas.microsoft.com/office/drawing/2014/main" id="{9B4B868A-C0B1-4968-A138-39738ACB48E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26" name="ZoneTexte 125">
              <a:extLst>
                <a:ext uri="{FF2B5EF4-FFF2-40B4-BE49-F238E27FC236}">
                  <a16:creationId xmlns="" xmlns:a16="http://schemas.microsoft.com/office/drawing/2014/main" id="{C73B6E52-6300-4FBA-BF65-CA79B3F1B1DC}"/>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132" name="ZoneTexte 131">
            <a:extLst>
              <a:ext uri="{FF2B5EF4-FFF2-40B4-BE49-F238E27FC236}">
                <a16:creationId xmlns="" xmlns:a16="http://schemas.microsoft.com/office/drawing/2014/main" id="{E6E7A0D1-CA4E-4A55-B14B-F837507712F5}"/>
              </a:ext>
            </a:extLst>
          </p:cNvPr>
          <p:cNvSpPr txBox="1"/>
          <p:nvPr/>
        </p:nvSpPr>
        <p:spPr>
          <a:xfrm>
            <a:off x="2571929" y="2445541"/>
            <a:ext cx="250341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Architecture</a:t>
            </a:r>
            <a:r>
              <a:rPr lang="fr-FR" sz="1200" dirty="0">
                <a:sym typeface="Wingdings" panose="05000000000000000000" pitchFamily="2" charset="2"/>
              </a:rPr>
              <a:t> ou </a:t>
            </a:r>
            <a:r>
              <a:rPr lang="fr-FR" sz="1200" b="1" dirty="0">
                <a:sym typeface="Wingdings" panose="05000000000000000000" pitchFamily="2" charset="2"/>
              </a:rPr>
              <a:t>Structure</a:t>
            </a:r>
            <a:r>
              <a:rPr lang="fr-FR" sz="1200" dirty="0">
                <a:sym typeface="Wingdings" panose="05000000000000000000" pitchFamily="2" charset="2"/>
              </a:rPr>
              <a:t>, commande </a:t>
            </a:r>
            <a:r>
              <a:rPr lang="fr-FR" sz="1200" b="1" dirty="0">
                <a:sym typeface="Wingdings" panose="05000000000000000000" pitchFamily="2" charset="2"/>
              </a:rPr>
              <a:t>Quadrillage</a:t>
            </a:r>
          </a:p>
        </p:txBody>
      </p:sp>
      <p:grpSp>
        <p:nvGrpSpPr>
          <p:cNvPr id="133" name="Groupe 132">
            <a:extLst>
              <a:ext uri="{FF2B5EF4-FFF2-40B4-BE49-F238E27FC236}">
                <a16:creationId xmlns="" xmlns:a16="http://schemas.microsoft.com/office/drawing/2014/main" id="{982A9645-39C2-43A4-971E-8CD8E818EF3D}"/>
              </a:ext>
            </a:extLst>
          </p:cNvPr>
          <p:cNvGrpSpPr/>
          <p:nvPr/>
        </p:nvGrpSpPr>
        <p:grpSpPr>
          <a:xfrm>
            <a:off x="2441376" y="2263723"/>
            <a:ext cx="329591" cy="277860"/>
            <a:chOff x="4198688" y="2087836"/>
            <a:chExt cx="318782" cy="277860"/>
          </a:xfrm>
        </p:grpSpPr>
        <p:sp>
          <p:nvSpPr>
            <p:cNvPr id="134" name="Ellipse 133">
              <a:extLst>
                <a:ext uri="{FF2B5EF4-FFF2-40B4-BE49-F238E27FC236}">
                  <a16:creationId xmlns="" xmlns:a16="http://schemas.microsoft.com/office/drawing/2014/main" id="{1AFEC8FE-5D75-42BA-8B8F-9CB873B8E2B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35" name="ZoneTexte 134">
              <a:extLst>
                <a:ext uri="{FF2B5EF4-FFF2-40B4-BE49-F238E27FC236}">
                  <a16:creationId xmlns="" xmlns:a16="http://schemas.microsoft.com/office/drawing/2014/main" id="{E622F21C-4062-4278-A01A-7B0951F3C906}"/>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155" name="Connecteur droit avec flèche 154">
            <a:extLst>
              <a:ext uri="{FF2B5EF4-FFF2-40B4-BE49-F238E27FC236}">
                <a16:creationId xmlns="" xmlns:a16="http://schemas.microsoft.com/office/drawing/2014/main" id="{44A41C20-1128-4410-A713-3A1E81835AC8}"/>
              </a:ext>
            </a:extLst>
          </p:cNvPr>
          <p:cNvCxnSpPr>
            <a:cxnSpLocks/>
            <a:stCxn id="123" idx="3"/>
          </p:cNvCxnSpPr>
          <p:nvPr/>
        </p:nvCxnSpPr>
        <p:spPr>
          <a:xfrm flipV="1">
            <a:off x="5487349" y="5572665"/>
            <a:ext cx="822122" cy="15716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57" name="Groupe 56">
            <a:extLst>
              <a:ext uri="{FF2B5EF4-FFF2-40B4-BE49-F238E27FC236}">
                <a16:creationId xmlns="" xmlns:a16="http://schemas.microsoft.com/office/drawing/2014/main" id="{0B06A340-E3B5-4B7E-8E17-6144C87F1D52}"/>
              </a:ext>
            </a:extLst>
          </p:cNvPr>
          <p:cNvGrpSpPr/>
          <p:nvPr/>
        </p:nvGrpSpPr>
        <p:grpSpPr>
          <a:xfrm>
            <a:off x="2630697" y="5146895"/>
            <a:ext cx="329591" cy="277860"/>
            <a:chOff x="4198688" y="2087836"/>
            <a:chExt cx="318782" cy="277860"/>
          </a:xfrm>
        </p:grpSpPr>
        <p:sp>
          <p:nvSpPr>
            <p:cNvPr id="58" name="Ellipse 57">
              <a:extLst>
                <a:ext uri="{FF2B5EF4-FFF2-40B4-BE49-F238E27FC236}">
                  <a16:creationId xmlns="" xmlns:a16="http://schemas.microsoft.com/office/drawing/2014/main" id="{1DE0D45B-8440-4A9E-858D-678BDA33434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96738FCB-A18B-4047-BBD3-F3033D9A3FE4}"/>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sp>
        <p:nvSpPr>
          <p:cNvPr id="200" name="ZoneTexte 199">
            <a:extLst>
              <a:ext uri="{FF2B5EF4-FFF2-40B4-BE49-F238E27FC236}">
                <a16:creationId xmlns="" xmlns:a16="http://schemas.microsoft.com/office/drawing/2014/main" id="{A0B83E0C-4738-458F-9640-8B63261A3575}"/>
              </a:ext>
            </a:extLst>
          </p:cNvPr>
          <p:cNvSpPr txBox="1"/>
          <p:nvPr/>
        </p:nvSpPr>
        <p:spPr>
          <a:xfrm>
            <a:off x="2181432" y="733559"/>
            <a:ext cx="5142394" cy="461665"/>
          </a:xfrm>
          <a:prstGeom prst="rect">
            <a:avLst/>
          </a:prstGeom>
          <a:solidFill>
            <a:srgbClr val="CCFFFF"/>
          </a:solidFill>
          <a:ln>
            <a:solidFill>
              <a:srgbClr val="002060"/>
            </a:solidFill>
          </a:ln>
        </p:spPr>
        <p:txBody>
          <a:bodyPr wrap="square" rtlCol="0">
            <a:spAutoFit/>
          </a:bodyPr>
          <a:lstStyle/>
          <a:p>
            <a:r>
              <a:rPr lang="fr-FR" sz="1200" i="1" dirty="0"/>
              <a:t>On souhaite créer 2 quadrillages pour l’axe longitudinal de l’ouvrage ( « Axe L »), et pour l’axe du joint de dilatation médian (« Joint M »).</a:t>
            </a:r>
          </a:p>
        </p:txBody>
      </p:sp>
      <p:grpSp>
        <p:nvGrpSpPr>
          <p:cNvPr id="201" name="Groupe 200">
            <a:extLst>
              <a:ext uri="{FF2B5EF4-FFF2-40B4-BE49-F238E27FC236}">
                <a16:creationId xmlns="" xmlns:a16="http://schemas.microsoft.com/office/drawing/2014/main" id="{89459E22-BB74-4167-B92C-0CE5B1939CC0}"/>
              </a:ext>
            </a:extLst>
          </p:cNvPr>
          <p:cNvGrpSpPr/>
          <p:nvPr/>
        </p:nvGrpSpPr>
        <p:grpSpPr>
          <a:xfrm>
            <a:off x="2029036" y="594347"/>
            <a:ext cx="331866" cy="276999"/>
            <a:chOff x="4198688" y="2088698"/>
            <a:chExt cx="318782" cy="276999"/>
          </a:xfrm>
        </p:grpSpPr>
        <p:sp>
          <p:nvSpPr>
            <p:cNvPr id="202" name="Ellipse 201">
              <a:extLst>
                <a:ext uri="{FF2B5EF4-FFF2-40B4-BE49-F238E27FC236}">
                  <a16:creationId xmlns="" xmlns:a16="http://schemas.microsoft.com/office/drawing/2014/main" id="{BB209C3F-0CD5-4E46-9C8E-0E999FFC20D3}"/>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03" name="ZoneTexte 202">
              <a:extLst>
                <a:ext uri="{FF2B5EF4-FFF2-40B4-BE49-F238E27FC236}">
                  <a16:creationId xmlns="" xmlns:a16="http://schemas.microsoft.com/office/drawing/2014/main" id="{D1B69FB3-3630-446C-AC02-05A1943CED86}"/>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209" name="ZoneTexte 208">
            <a:extLst>
              <a:ext uri="{FF2B5EF4-FFF2-40B4-BE49-F238E27FC236}">
                <a16:creationId xmlns="" xmlns:a16="http://schemas.microsoft.com/office/drawing/2014/main" id="{E8627A85-5AA4-4562-8A6C-10171E9104E9}"/>
              </a:ext>
            </a:extLst>
          </p:cNvPr>
          <p:cNvSpPr txBox="1"/>
          <p:nvPr/>
        </p:nvSpPr>
        <p:spPr>
          <a:xfrm>
            <a:off x="2317998" y="3888110"/>
            <a:ext cx="2238650"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Créer un quadrillage « vertical » :</a:t>
            </a:r>
          </a:p>
          <a:p>
            <a:pPr marL="171450" indent="-171450">
              <a:buFont typeface="Wingdings" panose="05000000000000000000" pitchFamily="2" charset="2"/>
              <a:buChar char="è"/>
            </a:pPr>
            <a:r>
              <a:rPr lang="fr-FR" sz="1200" dirty="0">
                <a:sym typeface="Wingdings" panose="05000000000000000000" pitchFamily="2" charset="2"/>
              </a:rPr>
              <a:t>Même démarche</a:t>
            </a:r>
          </a:p>
        </p:txBody>
      </p:sp>
      <p:cxnSp>
        <p:nvCxnSpPr>
          <p:cNvPr id="210" name="Connecteur droit avec flèche 209">
            <a:extLst>
              <a:ext uri="{FF2B5EF4-FFF2-40B4-BE49-F238E27FC236}">
                <a16:creationId xmlns="" xmlns:a16="http://schemas.microsoft.com/office/drawing/2014/main" id="{C4C71C89-0BFB-4175-8FDC-4008BAB0D7D9}"/>
              </a:ext>
            </a:extLst>
          </p:cNvPr>
          <p:cNvCxnSpPr>
            <a:cxnSpLocks/>
            <a:stCxn id="209" idx="3"/>
          </p:cNvCxnSpPr>
          <p:nvPr/>
        </p:nvCxnSpPr>
        <p:spPr>
          <a:xfrm>
            <a:off x="4556648" y="4118943"/>
            <a:ext cx="1930416" cy="78948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211" name="Groupe 210">
            <a:extLst>
              <a:ext uri="{FF2B5EF4-FFF2-40B4-BE49-F238E27FC236}">
                <a16:creationId xmlns="" xmlns:a16="http://schemas.microsoft.com/office/drawing/2014/main" id="{8D41F599-88C2-4A34-BE8D-20B9BD7C4EFD}"/>
              </a:ext>
            </a:extLst>
          </p:cNvPr>
          <p:cNvGrpSpPr/>
          <p:nvPr/>
        </p:nvGrpSpPr>
        <p:grpSpPr>
          <a:xfrm>
            <a:off x="2153202" y="3720674"/>
            <a:ext cx="329591" cy="277860"/>
            <a:chOff x="4198688" y="2087836"/>
            <a:chExt cx="318782" cy="277860"/>
          </a:xfrm>
        </p:grpSpPr>
        <p:sp>
          <p:nvSpPr>
            <p:cNvPr id="212" name="Ellipse 211">
              <a:extLst>
                <a:ext uri="{FF2B5EF4-FFF2-40B4-BE49-F238E27FC236}">
                  <a16:creationId xmlns="" xmlns:a16="http://schemas.microsoft.com/office/drawing/2014/main" id="{0B786383-42D4-4531-8287-51189CB26CC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13" name="ZoneTexte 212">
              <a:extLst>
                <a:ext uri="{FF2B5EF4-FFF2-40B4-BE49-F238E27FC236}">
                  <a16:creationId xmlns="" xmlns:a16="http://schemas.microsoft.com/office/drawing/2014/main" id="{206031C6-3E68-438A-8D20-D1252B99D117}"/>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76" name="Connecteur droit avec flèche 75">
            <a:extLst>
              <a:ext uri="{FF2B5EF4-FFF2-40B4-BE49-F238E27FC236}">
                <a16:creationId xmlns="" xmlns:a16="http://schemas.microsoft.com/office/drawing/2014/main" id="{25C3D61B-E38D-4258-97E8-D697BB86BE50}"/>
              </a:ext>
            </a:extLst>
          </p:cNvPr>
          <p:cNvCxnSpPr>
            <a:cxnSpLocks/>
            <a:stCxn id="56" idx="3"/>
          </p:cNvCxnSpPr>
          <p:nvPr/>
        </p:nvCxnSpPr>
        <p:spPr>
          <a:xfrm>
            <a:off x="5076052" y="3397059"/>
            <a:ext cx="324084" cy="95928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4" name="Forme libre : forme 43">
            <a:extLst>
              <a:ext uri="{FF2B5EF4-FFF2-40B4-BE49-F238E27FC236}">
                <a16:creationId xmlns="" xmlns:a16="http://schemas.microsoft.com/office/drawing/2014/main" id="{9D182DE4-B43F-49BE-979D-4820FFA9C880}"/>
              </a:ext>
            </a:extLst>
          </p:cNvPr>
          <p:cNvSpPr/>
          <p:nvPr/>
        </p:nvSpPr>
        <p:spPr>
          <a:xfrm>
            <a:off x="1619075" y="1149292"/>
            <a:ext cx="3145873" cy="1291904"/>
          </a:xfrm>
          <a:custGeom>
            <a:avLst/>
            <a:gdLst>
              <a:gd name="connsiteX0" fmla="*/ 3087149 w 3087149"/>
              <a:gd name="connsiteY0" fmla="*/ 1333849 h 1333849"/>
              <a:gd name="connsiteX1" fmla="*/ 2508308 w 3087149"/>
              <a:gd name="connsiteY1" fmla="*/ 553673 h 1333849"/>
              <a:gd name="connsiteX2" fmla="*/ 0 w 3087149"/>
              <a:gd name="connsiteY2" fmla="*/ 0 h 1333849"/>
            </a:gdLst>
            <a:ahLst/>
            <a:cxnLst>
              <a:cxn ang="0">
                <a:pos x="connsiteX0" y="connsiteY0"/>
              </a:cxn>
              <a:cxn ang="0">
                <a:pos x="connsiteX1" y="connsiteY1"/>
              </a:cxn>
              <a:cxn ang="0">
                <a:pos x="connsiteX2" y="connsiteY2"/>
              </a:cxn>
            </a:cxnLst>
            <a:rect l="l" t="t" r="r" b="b"/>
            <a:pathLst>
              <a:path w="3087149" h="1333849">
                <a:moveTo>
                  <a:pt x="3087149" y="1333849"/>
                </a:moveTo>
                <a:cubicBezTo>
                  <a:pt x="3054991" y="1054915"/>
                  <a:pt x="3022833" y="775981"/>
                  <a:pt x="2508308" y="553673"/>
                </a:cubicBezTo>
                <a:cubicBezTo>
                  <a:pt x="1993783" y="331365"/>
                  <a:pt x="996891" y="165682"/>
                  <a:pt x="0" y="0"/>
                </a:cubicBez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77" name="Connecteur droit avec flèche 76">
            <a:extLst>
              <a:ext uri="{FF2B5EF4-FFF2-40B4-BE49-F238E27FC236}">
                <a16:creationId xmlns="" xmlns:a16="http://schemas.microsoft.com/office/drawing/2014/main" id="{04F53251-FBD5-4316-A5BC-5451ACC84917}"/>
              </a:ext>
            </a:extLst>
          </p:cNvPr>
          <p:cNvCxnSpPr>
            <a:cxnSpLocks/>
            <a:stCxn id="123" idx="3"/>
          </p:cNvCxnSpPr>
          <p:nvPr/>
        </p:nvCxnSpPr>
        <p:spPr>
          <a:xfrm flipV="1">
            <a:off x="5487349" y="4511615"/>
            <a:ext cx="2949285" cy="121821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 name="Forme libre : forme 1">
            <a:extLst>
              <a:ext uri="{FF2B5EF4-FFF2-40B4-BE49-F238E27FC236}">
                <a16:creationId xmlns="" xmlns:a16="http://schemas.microsoft.com/office/drawing/2014/main" id="{C3456C05-A30F-4257-8D67-884AAB9431D9}"/>
              </a:ext>
            </a:extLst>
          </p:cNvPr>
          <p:cNvSpPr/>
          <p:nvPr/>
        </p:nvSpPr>
        <p:spPr>
          <a:xfrm flipH="1">
            <a:off x="4766344" y="1568741"/>
            <a:ext cx="2330741" cy="882242"/>
          </a:xfrm>
          <a:custGeom>
            <a:avLst/>
            <a:gdLst>
              <a:gd name="connsiteX0" fmla="*/ 3087149 w 3087149"/>
              <a:gd name="connsiteY0" fmla="*/ 1333849 h 1333849"/>
              <a:gd name="connsiteX1" fmla="*/ 2508308 w 3087149"/>
              <a:gd name="connsiteY1" fmla="*/ 553673 h 1333849"/>
              <a:gd name="connsiteX2" fmla="*/ 0 w 3087149"/>
              <a:gd name="connsiteY2" fmla="*/ 0 h 1333849"/>
            </a:gdLst>
            <a:ahLst/>
            <a:cxnLst>
              <a:cxn ang="0">
                <a:pos x="connsiteX0" y="connsiteY0"/>
              </a:cxn>
              <a:cxn ang="0">
                <a:pos x="connsiteX1" y="connsiteY1"/>
              </a:cxn>
              <a:cxn ang="0">
                <a:pos x="connsiteX2" y="connsiteY2"/>
              </a:cxn>
            </a:cxnLst>
            <a:rect l="l" t="t" r="r" b="b"/>
            <a:pathLst>
              <a:path w="3087149" h="1333849">
                <a:moveTo>
                  <a:pt x="3087149" y="1333849"/>
                </a:moveTo>
                <a:cubicBezTo>
                  <a:pt x="3054991" y="1054915"/>
                  <a:pt x="3022833" y="775981"/>
                  <a:pt x="2508308" y="553673"/>
                </a:cubicBezTo>
                <a:cubicBezTo>
                  <a:pt x="1993783" y="331365"/>
                  <a:pt x="996891" y="165682"/>
                  <a:pt x="0" y="0"/>
                </a:cubicBez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43" name="Connecteur droit avec flèche 42">
            <a:extLst>
              <a:ext uri="{FF2B5EF4-FFF2-40B4-BE49-F238E27FC236}">
                <a16:creationId xmlns="" xmlns:a16="http://schemas.microsoft.com/office/drawing/2014/main" id="{0926D645-C41B-4C0A-AF29-A3F27F4E1934}"/>
              </a:ext>
            </a:extLst>
          </p:cNvPr>
          <p:cNvCxnSpPr>
            <a:cxnSpLocks/>
            <a:stCxn id="56" idx="3"/>
          </p:cNvCxnSpPr>
          <p:nvPr/>
        </p:nvCxnSpPr>
        <p:spPr>
          <a:xfrm>
            <a:off x="5076052" y="3397059"/>
            <a:ext cx="3334703" cy="93340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2" name="ZoneTexte 51">
            <a:extLst>
              <a:ext uri="{FF2B5EF4-FFF2-40B4-BE49-F238E27FC236}">
                <a16:creationId xmlns="" xmlns:a16="http://schemas.microsoft.com/office/drawing/2014/main" id="{01511C07-788C-49B6-AEEA-A1801F8BD8BC}"/>
              </a:ext>
            </a:extLst>
          </p:cNvPr>
          <p:cNvSpPr txBox="1"/>
          <p:nvPr/>
        </p:nvSpPr>
        <p:spPr>
          <a:xfrm>
            <a:off x="2556660" y="4601226"/>
            <a:ext cx="244665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 puis encore </a:t>
            </a:r>
            <a:r>
              <a:rPr lang="fr-FR" sz="1200" b="1" dirty="0">
                <a:sym typeface="Wingdings" panose="05000000000000000000" pitchFamily="2" charset="2"/>
              </a:rPr>
              <a:t>Echap</a:t>
            </a:r>
            <a:r>
              <a:rPr lang="fr-FR" sz="1200" dirty="0">
                <a:sym typeface="Wingdings" panose="05000000000000000000" pitchFamily="2" charset="2"/>
              </a:rPr>
              <a:t> pour quitter la commande</a:t>
            </a:r>
          </a:p>
        </p:txBody>
      </p:sp>
      <p:grpSp>
        <p:nvGrpSpPr>
          <p:cNvPr id="53" name="Groupe 52">
            <a:extLst>
              <a:ext uri="{FF2B5EF4-FFF2-40B4-BE49-F238E27FC236}">
                <a16:creationId xmlns="" xmlns:a16="http://schemas.microsoft.com/office/drawing/2014/main" id="{0E977B90-23D2-4E7A-A832-4F2A6BEFA959}"/>
              </a:ext>
            </a:extLst>
          </p:cNvPr>
          <p:cNvGrpSpPr/>
          <p:nvPr/>
        </p:nvGrpSpPr>
        <p:grpSpPr>
          <a:xfrm>
            <a:off x="2391865" y="4433790"/>
            <a:ext cx="329591" cy="277860"/>
            <a:chOff x="4198688" y="2087836"/>
            <a:chExt cx="318782" cy="277860"/>
          </a:xfrm>
        </p:grpSpPr>
        <p:sp>
          <p:nvSpPr>
            <p:cNvPr id="54" name="Ellipse 53">
              <a:extLst>
                <a:ext uri="{FF2B5EF4-FFF2-40B4-BE49-F238E27FC236}">
                  <a16:creationId xmlns="" xmlns:a16="http://schemas.microsoft.com/office/drawing/2014/main" id="{8052AE9D-A0B5-4D47-AFFC-E6745FE77E3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784F0AEC-5AE2-4E7C-8FD9-BC95FE44BA4D}"/>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3" name="Espace réservé du pied de page 2">
            <a:extLst>
              <a:ext uri="{FF2B5EF4-FFF2-40B4-BE49-F238E27FC236}">
                <a16:creationId xmlns="" xmlns:a16="http://schemas.microsoft.com/office/drawing/2014/main" id="{0B7F5168-EE1B-48E6-99E6-ED1677B57466}"/>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0D88E07A-8B95-4A6F-8ADC-FB5A3702498B}"/>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49E1AC9F-2422-4E51-B3BE-A06004404B23}"/>
              </a:ext>
            </a:extLst>
          </p:cNvPr>
          <p:cNvSpPr>
            <a:spLocks noGrp="1"/>
          </p:cNvSpPr>
          <p:nvPr>
            <p:ph type="sldNum" sz="quarter" idx="12"/>
          </p:nvPr>
        </p:nvSpPr>
        <p:spPr/>
        <p:txBody>
          <a:bodyPr/>
          <a:lstStyle/>
          <a:p>
            <a:fld id="{F0E9C7B5-498F-459B-AE0E-97ACA3484B4E}" type="slidenum">
              <a:rPr lang="fr-FR" smtClean="0"/>
              <a:t>15</a:t>
            </a:fld>
            <a:endParaRPr lang="fr-FR"/>
          </a:p>
        </p:txBody>
      </p:sp>
    </p:spTree>
    <p:extLst>
      <p:ext uri="{BB962C8B-B14F-4D97-AF65-F5344CB8AC3E}">
        <p14:creationId xmlns:p14="http://schemas.microsoft.com/office/powerpoint/2010/main" val="1703280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 xmlns:a16="http://schemas.microsoft.com/office/drawing/2014/main" id="{78037FC9-4C4F-44DB-87DF-582A90CF622D}"/>
              </a:ext>
            </a:extLst>
          </p:cNvPr>
          <p:cNvPicPr>
            <a:picLocks noChangeAspect="1"/>
          </p:cNvPicPr>
          <p:nvPr/>
        </p:nvPicPr>
        <p:blipFill>
          <a:blip r:embed="rId2"/>
          <a:stretch>
            <a:fillRect/>
          </a:stretch>
        </p:blipFill>
        <p:spPr>
          <a:xfrm>
            <a:off x="0" y="743108"/>
            <a:ext cx="9144000" cy="5690565"/>
          </a:xfrm>
          <a:prstGeom prst="rect">
            <a:avLst/>
          </a:prstGeom>
        </p:spPr>
      </p:pic>
      <p:pic>
        <p:nvPicPr>
          <p:cNvPr id="55" name="Image 54">
            <a:extLst>
              <a:ext uri="{FF2B5EF4-FFF2-40B4-BE49-F238E27FC236}">
                <a16:creationId xmlns="" xmlns:a16="http://schemas.microsoft.com/office/drawing/2014/main" id="{9C1A7ABD-C9EE-4377-B79D-ABD0244F2D53}"/>
              </a:ext>
            </a:extLst>
          </p:cNvPr>
          <p:cNvPicPr>
            <a:picLocks noChangeAspect="1"/>
          </p:cNvPicPr>
          <p:nvPr/>
        </p:nvPicPr>
        <p:blipFill>
          <a:blip r:embed="rId3"/>
          <a:stretch>
            <a:fillRect/>
          </a:stretch>
        </p:blipFill>
        <p:spPr>
          <a:xfrm>
            <a:off x="394282" y="4529120"/>
            <a:ext cx="1004800" cy="40338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2. </a:t>
            </a:r>
            <a:r>
              <a:rPr lang="fr-FR" sz="2200" b="1" dirty="0">
                <a:solidFill>
                  <a:srgbClr val="002060"/>
                </a:solidFill>
                <a:effectLst>
                  <a:outerShdw blurRad="38100" dist="38100" dir="2700000" algn="tl">
                    <a:srgbClr val="000000">
                      <a:alpha val="43137"/>
                    </a:srgbClr>
                  </a:outerShdw>
                </a:effectLst>
              </a:rPr>
              <a:t>Axes et quadrillages de repérage </a:t>
            </a:r>
            <a:r>
              <a:rPr lang="fr-FR" sz="20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Placement sur le Point de base du projet </a:t>
            </a:r>
            <a:endParaRPr lang="fr-FR" sz="2000" b="1" dirty="0">
              <a:solidFill>
                <a:srgbClr val="002060"/>
              </a:solidFill>
              <a:effectLst>
                <a:outerShdw blurRad="38100" dist="38100" dir="2700000" algn="tl">
                  <a:srgbClr val="000000">
                    <a:alpha val="43137"/>
                  </a:srgbClr>
                </a:outerShdw>
              </a:effectLst>
            </a:endParaRPr>
          </a:p>
        </p:txBody>
      </p:sp>
      <p:sp>
        <p:nvSpPr>
          <p:cNvPr id="44" name="Ellipse 43">
            <a:extLst>
              <a:ext uri="{FF2B5EF4-FFF2-40B4-BE49-F238E27FC236}">
                <a16:creationId xmlns="" xmlns:a16="http://schemas.microsoft.com/office/drawing/2014/main" id="{F989648C-7E2B-4602-AA75-E5A886485514}"/>
              </a:ext>
            </a:extLst>
          </p:cNvPr>
          <p:cNvSpPr/>
          <p:nvPr/>
        </p:nvSpPr>
        <p:spPr>
          <a:xfrm>
            <a:off x="6223753" y="937367"/>
            <a:ext cx="1049502" cy="276999"/>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7" name="Connecteur droit avec flèche 46">
            <a:extLst>
              <a:ext uri="{FF2B5EF4-FFF2-40B4-BE49-F238E27FC236}">
                <a16:creationId xmlns="" xmlns:a16="http://schemas.microsoft.com/office/drawing/2014/main" id="{70D1AC73-8D23-42F7-8879-1063AEC7CB90}"/>
              </a:ext>
            </a:extLst>
          </p:cNvPr>
          <p:cNvCxnSpPr>
            <a:cxnSpLocks/>
            <a:endCxn id="44" idx="3"/>
          </p:cNvCxnSpPr>
          <p:nvPr/>
        </p:nvCxnSpPr>
        <p:spPr>
          <a:xfrm flipV="1">
            <a:off x="3464653" y="1173800"/>
            <a:ext cx="2912796" cy="146034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 xmlns:a16="http://schemas.microsoft.com/office/drawing/2014/main" id="{C6AECC8F-C404-4A1A-90BD-F2043A57B9D6}"/>
              </a:ext>
            </a:extLst>
          </p:cNvPr>
          <p:cNvSpPr txBox="1"/>
          <p:nvPr/>
        </p:nvSpPr>
        <p:spPr>
          <a:xfrm>
            <a:off x="319398" y="1774495"/>
            <a:ext cx="2474135"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les deux quadrillages (utiliser la touche </a:t>
            </a:r>
            <a:r>
              <a:rPr lang="fr-FR" sz="1200" b="1" dirty="0">
                <a:sym typeface="Wingdings" panose="05000000000000000000" pitchFamily="2" charset="2"/>
              </a:rPr>
              <a:t>CTRL </a:t>
            </a:r>
            <a:r>
              <a:rPr lang="fr-FR" sz="1200" dirty="0">
                <a:sym typeface="Wingdings" panose="05000000000000000000" pitchFamily="2" charset="2"/>
              </a:rPr>
              <a:t>au clavier)</a:t>
            </a:r>
          </a:p>
        </p:txBody>
      </p:sp>
      <p:grpSp>
        <p:nvGrpSpPr>
          <p:cNvPr id="57" name="Groupe 56">
            <a:extLst>
              <a:ext uri="{FF2B5EF4-FFF2-40B4-BE49-F238E27FC236}">
                <a16:creationId xmlns="" xmlns:a16="http://schemas.microsoft.com/office/drawing/2014/main" id="{0B06A340-E3B5-4B7E-8E17-6144C87F1D52}"/>
              </a:ext>
            </a:extLst>
          </p:cNvPr>
          <p:cNvGrpSpPr/>
          <p:nvPr/>
        </p:nvGrpSpPr>
        <p:grpSpPr>
          <a:xfrm>
            <a:off x="188845" y="1592677"/>
            <a:ext cx="329591" cy="277860"/>
            <a:chOff x="4198688" y="2087836"/>
            <a:chExt cx="318782" cy="277860"/>
          </a:xfrm>
        </p:grpSpPr>
        <p:sp>
          <p:nvSpPr>
            <p:cNvPr id="58" name="Ellipse 57">
              <a:extLst>
                <a:ext uri="{FF2B5EF4-FFF2-40B4-BE49-F238E27FC236}">
                  <a16:creationId xmlns="" xmlns:a16="http://schemas.microsoft.com/office/drawing/2014/main" id="{1DE0D45B-8440-4A9E-858D-678BDA33434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96738FCB-A18B-4047-BBD3-F3033D9A3FE4}"/>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81" name="ZoneTexte 80">
            <a:extLst>
              <a:ext uri="{FF2B5EF4-FFF2-40B4-BE49-F238E27FC236}">
                <a16:creationId xmlns="" xmlns:a16="http://schemas.microsoft.com/office/drawing/2014/main" id="{EE37A990-1E29-4EF2-AABB-BED7BEED3013}"/>
              </a:ext>
            </a:extLst>
          </p:cNvPr>
          <p:cNvSpPr txBox="1"/>
          <p:nvPr/>
        </p:nvSpPr>
        <p:spPr>
          <a:xfrm>
            <a:off x="974785" y="3585854"/>
            <a:ext cx="2872595"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Définir le premier point du déplacement :</a:t>
            </a:r>
          </a:p>
          <a:p>
            <a:pPr marL="171450" indent="-171450">
              <a:buFont typeface="Wingdings" panose="05000000000000000000" pitchFamily="2" charset="2"/>
              <a:buChar char="è"/>
            </a:pPr>
            <a:r>
              <a:rPr lang="fr-FR" sz="1200" dirty="0">
                <a:sym typeface="Wingdings" panose="05000000000000000000" pitchFamily="2" charset="2"/>
              </a:rPr>
              <a:t>Cliquer sur l’intersection</a:t>
            </a:r>
          </a:p>
          <a:p>
            <a:r>
              <a:rPr lang="fr-FR" sz="1200" dirty="0">
                <a:sym typeface="Wingdings" panose="05000000000000000000" pitchFamily="2" charset="2"/>
              </a:rPr>
              <a:t>Définir le deuxième point du déplacement :</a:t>
            </a:r>
          </a:p>
          <a:p>
            <a:pPr marL="171450" indent="-171450">
              <a:buFont typeface="Wingdings" panose="05000000000000000000" pitchFamily="2" charset="2"/>
              <a:buChar char="è"/>
            </a:pPr>
            <a:r>
              <a:rPr lang="fr-FR" sz="1200" dirty="0">
                <a:sym typeface="Wingdings" panose="05000000000000000000" pitchFamily="2" charset="2"/>
              </a:rPr>
              <a:t>Cliquer sur le Point de base du projet</a:t>
            </a:r>
          </a:p>
        </p:txBody>
      </p:sp>
      <p:grpSp>
        <p:nvGrpSpPr>
          <p:cNvPr id="82" name="Groupe 81">
            <a:extLst>
              <a:ext uri="{FF2B5EF4-FFF2-40B4-BE49-F238E27FC236}">
                <a16:creationId xmlns="" xmlns:a16="http://schemas.microsoft.com/office/drawing/2014/main" id="{9B98EBC8-DD75-4F84-A916-778F3BFF5003}"/>
              </a:ext>
            </a:extLst>
          </p:cNvPr>
          <p:cNvGrpSpPr/>
          <p:nvPr/>
        </p:nvGrpSpPr>
        <p:grpSpPr>
          <a:xfrm>
            <a:off x="820113" y="3394295"/>
            <a:ext cx="329591" cy="277860"/>
            <a:chOff x="4198688" y="2087836"/>
            <a:chExt cx="318782" cy="277860"/>
          </a:xfrm>
        </p:grpSpPr>
        <p:sp>
          <p:nvSpPr>
            <p:cNvPr id="83" name="Ellipse 82">
              <a:extLst>
                <a:ext uri="{FF2B5EF4-FFF2-40B4-BE49-F238E27FC236}">
                  <a16:creationId xmlns="" xmlns:a16="http://schemas.microsoft.com/office/drawing/2014/main" id="{4F78232C-1272-48AC-A7E1-C94E15E6583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4" name="ZoneTexte 83">
              <a:extLst>
                <a:ext uri="{FF2B5EF4-FFF2-40B4-BE49-F238E27FC236}">
                  <a16:creationId xmlns="" xmlns:a16="http://schemas.microsoft.com/office/drawing/2014/main" id="{7E489D0E-1DBA-477E-9F40-59175E715CA1}"/>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33" name="ZoneTexte 32">
            <a:extLst>
              <a:ext uri="{FF2B5EF4-FFF2-40B4-BE49-F238E27FC236}">
                <a16:creationId xmlns="" xmlns:a16="http://schemas.microsoft.com/office/drawing/2014/main" id="{FE1608F5-6246-4AC1-8CAE-AB84A0192338}"/>
              </a:ext>
            </a:extLst>
          </p:cNvPr>
          <p:cNvSpPr txBox="1"/>
          <p:nvPr/>
        </p:nvSpPr>
        <p:spPr>
          <a:xfrm>
            <a:off x="415509" y="803169"/>
            <a:ext cx="3401481" cy="461665"/>
          </a:xfrm>
          <a:prstGeom prst="rect">
            <a:avLst/>
          </a:prstGeom>
          <a:solidFill>
            <a:srgbClr val="CCFFFF"/>
          </a:solidFill>
          <a:ln>
            <a:solidFill>
              <a:srgbClr val="002060"/>
            </a:solidFill>
          </a:ln>
        </p:spPr>
        <p:txBody>
          <a:bodyPr wrap="square" rtlCol="0">
            <a:spAutoFit/>
          </a:bodyPr>
          <a:lstStyle/>
          <a:p>
            <a:r>
              <a:rPr lang="fr-FR" sz="1200" i="1" dirty="0"/>
              <a:t>On souhaite placer l’intersection de ces quadrillages exactement sur le Point de base du projet </a:t>
            </a:r>
          </a:p>
        </p:txBody>
      </p:sp>
      <p:pic>
        <p:nvPicPr>
          <p:cNvPr id="37" name="Image 36">
            <a:extLst>
              <a:ext uri="{FF2B5EF4-FFF2-40B4-BE49-F238E27FC236}">
                <a16:creationId xmlns="" xmlns:a16="http://schemas.microsoft.com/office/drawing/2014/main" id="{DA3313BE-3551-4A51-A2C0-DFC025DC981D}"/>
              </a:ext>
            </a:extLst>
          </p:cNvPr>
          <p:cNvPicPr>
            <a:picLocks noChangeAspect="1"/>
          </p:cNvPicPr>
          <p:nvPr/>
        </p:nvPicPr>
        <p:blipFill>
          <a:blip r:embed="rId4"/>
          <a:stretch>
            <a:fillRect/>
          </a:stretch>
        </p:blipFill>
        <p:spPr>
          <a:xfrm>
            <a:off x="3066616" y="1006630"/>
            <a:ext cx="230913" cy="230913"/>
          </a:xfrm>
          <a:prstGeom prst="rect">
            <a:avLst/>
          </a:prstGeom>
        </p:spPr>
      </p:pic>
      <p:sp>
        <p:nvSpPr>
          <p:cNvPr id="42" name="ZoneTexte 41">
            <a:extLst>
              <a:ext uri="{FF2B5EF4-FFF2-40B4-BE49-F238E27FC236}">
                <a16:creationId xmlns="" xmlns:a16="http://schemas.microsoft.com/office/drawing/2014/main" id="{1A09EA25-3D2A-48FE-BF86-157F23F8B6C0}"/>
              </a:ext>
            </a:extLst>
          </p:cNvPr>
          <p:cNvSpPr txBox="1"/>
          <p:nvPr/>
        </p:nvSpPr>
        <p:spPr>
          <a:xfrm>
            <a:off x="864580" y="2623126"/>
            <a:ext cx="2927244"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 …</a:t>
            </a:r>
            <a:r>
              <a:rPr lang="fr-FR" sz="1200" dirty="0">
                <a:sym typeface="Wingdings" panose="05000000000000000000" pitchFamily="2" charset="2"/>
              </a:rPr>
              <a:t> , commande </a:t>
            </a:r>
            <a:r>
              <a:rPr lang="fr-FR" sz="1200" b="1" dirty="0">
                <a:sym typeface="Wingdings" panose="05000000000000000000" pitchFamily="2" charset="2"/>
              </a:rPr>
              <a:t>Déplacer</a:t>
            </a: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771621" y="2416639"/>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51" name="Connecteur droit avec flèche 50">
            <a:extLst>
              <a:ext uri="{FF2B5EF4-FFF2-40B4-BE49-F238E27FC236}">
                <a16:creationId xmlns="" xmlns:a16="http://schemas.microsoft.com/office/drawing/2014/main" id="{C573DF76-462C-4D12-A54C-805B4B736B0E}"/>
              </a:ext>
            </a:extLst>
          </p:cNvPr>
          <p:cNvCxnSpPr>
            <a:cxnSpLocks/>
          </p:cNvCxnSpPr>
          <p:nvPr/>
        </p:nvCxnSpPr>
        <p:spPr>
          <a:xfrm flipH="1" flipV="1">
            <a:off x="3137484" y="1644242"/>
            <a:ext cx="310391" cy="98990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 xmlns:a16="http://schemas.microsoft.com/office/drawing/2014/main" id="{4D32052B-FEC8-4016-9DD0-2A1640038A45}"/>
              </a:ext>
            </a:extLst>
          </p:cNvPr>
          <p:cNvCxnSpPr>
            <a:cxnSpLocks/>
          </p:cNvCxnSpPr>
          <p:nvPr/>
        </p:nvCxnSpPr>
        <p:spPr>
          <a:xfrm>
            <a:off x="5003673" y="3484964"/>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6" name="Connecteur droit 65">
            <a:extLst>
              <a:ext uri="{FF2B5EF4-FFF2-40B4-BE49-F238E27FC236}">
                <a16:creationId xmlns="" xmlns:a16="http://schemas.microsoft.com/office/drawing/2014/main" id="{D0A5BA96-BC9B-4221-9218-E8DC5752216E}"/>
              </a:ext>
            </a:extLst>
          </p:cNvPr>
          <p:cNvCxnSpPr>
            <a:cxnSpLocks/>
          </p:cNvCxnSpPr>
          <p:nvPr/>
        </p:nvCxnSpPr>
        <p:spPr>
          <a:xfrm rot="16200000">
            <a:off x="5003672" y="3487212"/>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7" name="Connecteur droit avec flèche 66">
            <a:extLst>
              <a:ext uri="{FF2B5EF4-FFF2-40B4-BE49-F238E27FC236}">
                <a16:creationId xmlns="" xmlns:a16="http://schemas.microsoft.com/office/drawing/2014/main" id="{D1483DA6-5C8D-47BD-ACCD-AB7F76654862}"/>
              </a:ext>
            </a:extLst>
          </p:cNvPr>
          <p:cNvCxnSpPr>
            <a:cxnSpLocks/>
          </p:cNvCxnSpPr>
          <p:nvPr/>
        </p:nvCxnSpPr>
        <p:spPr>
          <a:xfrm>
            <a:off x="5209563" y="3665989"/>
            <a:ext cx="612397" cy="444617"/>
          </a:xfrm>
          <a:prstGeom prst="straightConnector1">
            <a:avLst/>
          </a:prstGeom>
          <a:ln w="31750">
            <a:solidFill>
              <a:srgbClr val="FF6600"/>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71" name="Connecteur droit avec flèche 70">
            <a:extLst>
              <a:ext uri="{FF2B5EF4-FFF2-40B4-BE49-F238E27FC236}">
                <a16:creationId xmlns="" xmlns:a16="http://schemas.microsoft.com/office/drawing/2014/main" id="{B0415368-A494-47D4-804E-7A4FB9AA84DD}"/>
              </a:ext>
            </a:extLst>
          </p:cNvPr>
          <p:cNvCxnSpPr>
            <a:cxnSpLocks/>
            <a:stCxn id="81" idx="3"/>
          </p:cNvCxnSpPr>
          <p:nvPr/>
        </p:nvCxnSpPr>
        <p:spPr>
          <a:xfrm flipV="1">
            <a:off x="3847380" y="3631721"/>
            <a:ext cx="1086929" cy="36963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onnecteur droit avec flèche 73">
            <a:extLst>
              <a:ext uri="{FF2B5EF4-FFF2-40B4-BE49-F238E27FC236}">
                <a16:creationId xmlns="" xmlns:a16="http://schemas.microsoft.com/office/drawing/2014/main" id="{123490E4-279D-4859-B1DC-031A0E5F3657}"/>
              </a:ext>
            </a:extLst>
          </p:cNvPr>
          <p:cNvCxnSpPr>
            <a:cxnSpLocks/>
            <a:stCxn id="81" idx="3"/>
          </p:cNvCxnSpPr>
          <p:nvPr/>
        </p:nvCxnSpPr>
        <p:spPr>
          <a:xfrm>
            <a:off x="3847380" y="4001353"/>
            <a:ext cx="1940945" cy="19971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7" name="ZoneTexte 76">
            <a:extLst>
              <a:ext uri="{FF2B5EF4-FFF2-40B4-BE49-F238E27FC236}">
                <a16:creationId xmlns="" xmlns:a16="http://schemas.microsoft.com/office/drawing/2014/main" id="{A4976BAA-BDE1-47CD-A291-D914424FDA44}"/>
              </a:ext>
            </a:extLst>
          </p:cNvPr>
          <p:cNvSpPr txBox="1"/>
          <p:nvPr/>
        </p:nvSpPr>
        <p:spPr>
          <a:xfrm>
            <a:off x="1613140" y="4802867"/>
            <a:ext cx="2788101" cy="646331"/>
          </a:xfrm>
          <a:prstGeom prst="rect">
            <a:avLst/>
          </a:prstGeom>
          <a:solidFill>
            <a:srgbClr val="CCFFFF"/>
          </a:solidFill>
          <a:ln>
            <a:solidFill>
              <a:srgbClr val="002060"/>
            </a:solidFill>
          </a:ln>
        </p:spPr>
        <p:txBody>
          <a:bodyPr wrap="square" rtlCol="0">
            <a:spAutoFit/>
          </a:bodyPr>
          <a:lstStyle/>
          <a:p>
            <a:r>
              <a:rPr lang="fr-FR" sz="1200" i="1" dirty="0"/>
              <a:t>Le placement est correct lorsque le symbole du Point de base du projet s’affiche en rose avec la mention « Point »</a:t>
            </a:r>
          </a:p>
        </p:txBody>
      </p:sp>
      <p:grpSp>
        <p:nvGrpSpPr>
          <p:cNvPr id="78" name="Groupe 77">
            <a:extLst>
              <a:ext uri="{FF2B5EF4-FFF2-40B4-BE49-F238E27FC236}">
                <a16:creationId xmlns="" xmlns:a16="http://schemas.microsoft.com/office/drawing/2014/main" id="{B14EBAC3-AC85-46E5-B047-A363CE21570D}"/>
              </a:ext>
            </a:extLst>
          </p:cNvPr>
          <p:cNvGrpSpPr/>
          <p:nvPr/>
        </p:nvGrpSpPr>
        <p:grpSpPr>
          <a:xfrm>
            <a:off x="1448995" y="4620524"/>
            <a:ext cx="331866" cy="276999"/>
            <a:chOff x="4198688" y="2088698"/>
            <a:chExt cx="318782" cy="276999"/>
          </a:xfrm>
        </p:grpSpPr>
        <p:sp>
          <p:nvSpPr>
            <p:cNvPr id="79" name="Ellipse 78">
              <a:extLst>
                <a:ext uri="{FF2B5EF4-FFF2-40B4-BE49-F238E27FC236}">
                  <a16:creationId xmlns="" xmlns:a16="http://schemas.microsoft.com/office/drawing/2014/main" id="{20377113-2AFB-4823-9D15-E5CBB99A3CC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0" name="ZoneTexte 79">
              <a:extLst>
                <a:ext uri="{FF2B5EF4-FFF2-40B4-BE49-F238E27FC236}">
                  <a16:creationId xmlns="" xmlns:a16="http://schemas.microsoft.com/office/drawing/2014/main" id="{3986003C-5E11-49FA-A433-DC3959F0FE1D}"/>
                </a:ext>
              </a:extLst>
            </p:cNvPr>
            <p:cNvSpPr txBox="1"/>
            <p:nvPr/>
          </p:nvSpPr>
          <p:spPr>
            <a:xfrm>
              <a:off x="4198688" y="2088698"/>
              <a:ext cx="318782" cy="276999"/>
            </a:xfrm>
            <a:prstGeom prst="rect">
              <a:avLst/>
            </a:prstGeom>
            <a:noFill/>
          </p:spPr>
          <p:txBody>
            <a:bodyPr wrap="square" rtlCol="0">
              <a:spAutoFit/>
            </a:bodyPr>
            <a:lstStyle/>
            <a:p>
              <a:r>
                <a:rPr lang="fr-FR" sz="1200" dirty="0"/>
                <a:t>5</a:t>
              </a:r>
            </a:p>
          </p:txBody>
        </p:sp>
      </p:grpSp>
      <p:cxnSp>
        <p:nvCxnSpPr>
          <p:cNvPr id="99" name="Connecteur droit avec flèche 98">
            <a:extLst>
              <a:ext uri="{FF2B5EF4-FFF2-40B4-BE49-F238E27FC236}">
                <a16:creationId xmlns="" xmlns:a16="http://schemas.microsoft.com/office/drawing/2014/main" id="{49C56F92-F772-4178-9CC1-58FC7AA26071}"/>
              </a:ext>
            </a:extLst>
          </p:cNvPr>
          <p:cNvCxnSpPr>
            <a:cxnSpLocks/>
            <a:stCxn id="77" idx="3"/>
          </p:cNvCxnSpPr>
          <p:nvPr/>
        </p:nvCxnSpPr>
        <p:spPr>
          <a:xfrm flipV="1">
            <a:off x="4401241" y="4395833"/>
            <a:ext cx="1387163" cy="730200"/>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e 33">
            <a:extLst>
              <a:ext uri="{FF2B5EF4-FFF2-40B4-BE49-F238E27FC236}">
                <a16:creationId xmlns="" xmlns:a16="http://schemas.microsoft.com/office/drawing/2014/main" id="{2728C7DA-5335-44EF-8EE2-9D89E1219529}"/>
              </a:ext>
            </a:extLst>
          </p:cNvPr>
          <p:cNvGrpSpPr/>
          <p:nvPr/>
        </p:nvGrpSpPr>
        <p:grpSpPr>
          <a:xfrm>
            <a:off x="263112" y="629452"/>
            <a:ext cx="331866" cy="276999"/>
            <a:chOff x="4198688" y="2088698"/>
            <a:chExt cx="318782" cy="276999"/>
          </a:xfrm>
        </p:grpSpPr>
        <p:sp>
          <p:nvSpPr>
            <p:cNvPr id="35" name="Ellipse 34">
              <a:extLst>
                <a:ext uri="{FF2B5EF4-FFF2-40B4-BE49-F238E27FC236}">
                  <a16:creationId xmlns="" xmlns:a16="http://schemas.microsoft.com/office/drawing/2014/main" id="{418E77BB-2B0A-463D-ADC9-D89D88CDC51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0CBF0E8-2DAB-4BCC-AAEB-0C821BD06AA7}"/>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126" name="ZoneTexte 125">
            <a:extLst>
              <a:ext uri="{FF2B5EF4-FFF2-40B4-BE49-F238E27FC236}">
                <a16:creationId xmlns="" xmlns:a16="http://schemas.microsoft.com/office/drawing/2014/main" id="{02F2314F-230D-4078-AC93-B7E8CE4E7B61}"/>
              </a:ext>
            </a:extLst>
          </p:cNvPr>
          <p:cNvSpPr txBox="1"/>
          <p:nvPr/>
        </p:nvSpPr>
        <p:spPr>
          <a:xfrm>
            <a:off x="5495026" y="5676269"/>
            <a:ext cx="3504383" cy="646331"/>
          </a:xfrm>
          <a:prstGeom prst="rect">
            <a:avLst/>
          </a:prstGeom>
          <a:solidFill>
            <a:srgbClr val="CCFFFF"/>
          </a:solidFill>
          <a:ln>
            <a:solidFill>
              <a:srgbClr val="002060"/>
            </a:solidFill>
          </a:ln>
        </p:spPr>
        <p:txBody>
          <a:bodyPr wrap="square" rtlCol="0">
            <a:spAutoFit/>
          </a:bodyPr>
          <a:lstStyle/>
          <a:p>
            <a:r>
              <a:rPr lang="fr-FR" sz="1200" b="1" i="1" dirty="0"/>
              <a:t>Nota :</a:t>
            </a:r>
            <a:r>
              <a:rPr lang="fr-FR" sz="1200" i="1" dirty="0"/>
              <a:t> Un déplacement par simple « cliquer-glisser », sans utiliser la commande Déplacer ne permet pas une accroche correcte sur le Point de base du projet.</a:t>
            </a:r>
          </a:p>
        </p:txBody>
      </p:sp>
      <p:grpSp>
        <p:nvGrpSpPr>
          <p:cNvPr id="127" name="Groupe 126">
            <a:extLst>
              <a:ext uri="{FF2B5EF4-FFF2-40B4-BE49-F238E27FC236}">
                <a16:creationId xmlns="" xmlns:a16="http://schemas.microsoft.com/office/drawing/2014/main" id="{CADAD89B-6EA3-4554-8A6D-4F9B64F69E31}"/>
              </a:ext>
            </a:extLst>
          </p:cNvPr>
          <p:cNvGrpSpPr/>
          <p:nvPr/>
        </p:nvGrpSpPr>
        <p:grpSpPr>
          <a:xfrm>
            <a:off x="5341863" y="5481766"/>
            <a:ext cx="331866" cy="276999"/>
            <a:chOff x="4198688" y="2088698"/>
            <a:chExt cx="318782" cy="276999"/>
          </a:xfrm>
        </p:grpSpPr>
        <p:sp>
          <p:nvSpPr>
            <p:cNvPr id="128" name="Ellipse 127">
              <a:extLst>
                <a:ext uri="{FF2B5EF4-FFF2-40B4-BE49-F238E27FC236}">
                  <a16:creationId xmlns="" xmlns:a16="http://schemas.microsoft.com/office/drawing/2014/main" id="{7F6465CA-3246-4F8E-A483-C51636D66E9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29" name="ZoneTexte 128">
              <a:extLst>
                <a:ext uri="{FF2B5EF4-FFF2-40B4-BE49-F238E27FC236}">
                  <a16:creationId xmlns="" xmlns:a16="http://schemas.microsoft.com/office/drawing/2014/main" id="{1FD5167F-0B62-42C7-81F6-C1BE111ADE02}"/>
                </a:ext>
              </a:extLst>
            </p:cNvPr>
            <p:cNvSpPr txBox="1"/>
            <p:nvPr/>
          </p:nvSpPr>
          <p:spPr>
            <a:xfrm>
              <a:off x="4198688" y="2088698"/>
              <a:ext cx="318782" cy="276999"/>
            </a:xfrm>
            <a:prstGeom prst="rect">
              <a:avLst/>
            </a:prstGeom>
            <a:noFill/>
          </p:spPr>
          <p:txBody>
            <a:bodyPr wrap="square" rtlCol="0">
              <a:spAutoFit/>
            </a:bodyPr>
            <a:lstStyle/>
            <a:p>
              <a:r>
                <a:rPr lang="fr-FR" sz="1200" dirty="0"/>
                <a:t>7</a:t>
              </a:r>
            </a:p>
          </p:txBody>
        </p:sp>
      </p:grpSp>
      <p:pic>
        <p:nvPicPr>
          <p:cNvPr id="23" name="Image 22">
            <a:extLst>
              <a:ext uri="{FF2B5EF4-FFF2-40B4-BE49-F238E27FC236}">
                <a16:creationId xmlns="" xmlns:a16="http://schemas.microsoft.com/office/drawing/2014/main" id="{4A3A3DA8-D89B-4F13-B6DE-BCC270BF8494}"/>
              </a:ext>
            </a:extLst>
          </p:cNvPr>
          <p:cNvPicPr>
            <a:picLocks noChangeAspect="1"/>
          </p:cNvPicPr>
          <p:nvPr/>
        </p:nvPicPr>
        <p:blipFill rotWithShape="1">
          <a:blip r:embed="rId5"/>
          <a:srcRect l="12255" t="7966" b="-1"/>
          <a:stretch/>
        </p:blipFill>
        <p:spPr>
          <a:xfrm>
            <a:off x="5880682" y="4311941"/>
            <a:ext cx="526540" cy="289289"/>
          </a:xfrm>
          <a:prstGeom prst="rect">
            <a:avLst/>
          </a:prstGeom>
        </p:spPr>
      </p:pic>
      <p:sp>
        <p:nvSpPr>
          <p:cNvPr id="24" name="Ellipse 23">
            <a:extLst>
              <a:ext uri="{FF2B5EF4-FFF2-40B4-BE49-F238E27FC236}">
                <a16:creationId xmlns="" xmlns:a16="http://schemas.microsoft.com/office/drawing/2014/main" id="{378C28E2-90CD-4445-996D-BC9899F90FC3}"/>
              </a:ext>
            </a:extLst>
          </p:cNvPr>
          <p:cNvSpPr/>
          <p:nvPr/>
        </p:nvSpPr>
        <p:spPr>
          <a:xfrm>
            <a:off x="5840084" y="4097548"/>
            <a:ext cx="120769" cy="155275"/>
          </a:xfrm>
          <a:prstGeom prst="ellipse">
            <a:avLst/>
          </a:prstGeom>
          <a:noFill/>
          <a:ln>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ZoneTexte 51">
            <a:extLst>
              <a:ext uri="{FF2B5EF4-FFF2-40B4-BE49-F238E27FC236}">
                <a16:creationId xmlns="" xmlns:a16="http://schemas.microsoft.com/office/drawing/2014/main" id="{96BBF289-3E9B-4D43-8C29-DC974E349F9F}"/>
              </a:ext>
            </a:extLst>
          </p:cNvPr>
          <p:cNvSpPr txBox="1"/>
          <p:nvPr/>
        </p:nvSpPr>
        <p:spPr>
          <a:xfrm>
            <a:off x="2125339" y="5783044"/>
            <a:ext cx="286935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commande</a:t>
            </a:r>
          </a:p>
        </p:txBody>
      </p:sp>
      <p:grpSp>
        <p:nvGrpSpPr>
          <p:cNvPr id="53" name="Groupe 52">
            <a:extLst>
              <a:ext uri="{FF2B5EF4-FFF2-40B4-BE49-F238E27FC236}">
                <a16:creationId xmlns="" xmlns:a16="http://schemas.microsoft.com/office/drawing/2014/main" id="{F339D4EE-CAC8-41E9-830E-A5C8CA313659}"/>
              </a:ext>
            </a:extLst>
          </p:cNvPr>
          <p:cNvGrpSpPr/>
          <p:nvPr/>
        </p:nvGrpSpPr>
        <p:grpSpPr>
          <a:xfrm>
            <a:off x="1960544" y="5615608"/>
            <a:ext cx="329591" cy="277860"/>
            <a:chOff x="4198688" y="2087836"/>
            <a:chExt cx="318782" cy="277860"/>
          </a:xfrm>
        </p:grpSpPr>
        <p:sp>
          <p:nvSpPr>
            <p:cNvPr id="54" name="Ellipse 53">
              <a:extLst>
                <a:ext uri="{FF2B5EF4-FFF2-40B4-BE49-F238E27FC236}">
                  <a16:creationId xmlns="" xmlns:a16="http://schemas.microsoft.com/office/drawing/2014/main" id="{1AFAF296-085A-4038-B172-B9C80CD03C3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AE92A77E-5290-4212-B666-B82BB1485530}"/>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2" name="Espace réservé du pied de page 1">
            <a:extLst>
              <a:ext uri="{FF2B5EF4-FFF2-40B4-BE49-F238E27FC236}">
                <a16:creationId xmlns="" xmlns:a16="http://schemas.microsoft.com/office/drawing/2014/main" id="{069C67D1-127A-4EFE-86EF-4593D3766E5E}"/>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EE55B675-016E-4E35-BBB9-1D1F1A5651BD}"/>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9BAE3854-71E8-4AF0-8113-0610B11D453F}"/>
              </a:ext>
            </a:extLst>
          </p:cNvPr>
          <p:cNvSpPr>
            <a:spLocks noGrp="1"/>
          </p:cNvSpPr>
          <p:nvPr>
            <p:ph type="sldNum" sz="quarter" idx="12"/>
          </p:nvPr>
        </p:nvSpPr>
        <p:spPr/>
        <p:txBody>
          <a:bodyPr/>
          <a:lstStyle/>
          <a:p>
            <a:fld id="{F0E9C7B5-498F-459B-AE0E-97ACA3484B4E}" type="slidenum">
              <a:rPr lang="fr-FR" smtClean="0"/>
              <a:t>16</a:t>
            </a:fld>
            <a:endParaRPr lang="fr-FR"/>
          </a:p>
        </p:txBody>
      </p:sp>
    </p:spTree>
    <p:extLst>
      <p:ext uri="{BB962C8B-B14F-4D97-AF65-F5344CB8AC3E}">
        <p14:creationId xmlns:p14="http://schemas.microsoft.com/office/powerpoint/2010/main" val="326539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C035CB75-EED0-4C1F-BC87-CA655C83470D}"/>
              </a:ext>
            </a:extLst>
          </p:cNvPr>
          <p:cNvPicPr>
            <a:picLocks noChangeAspect="1"/>
          </p:cNvPicPr>
          <p:nvPr/>
        </p:nvPicPr>
        <p:blipFill>
          <a:blip r:embed="rId2"/>
          <a:stretch>
            <a:fillRect/>
          </a:stretch>
        </p:blipFill>
        <p:spPr>
          <a:xfrm>
            <a:off x="0" y="873712"/>
            <a:ext cx="9144000" cy="5697805"/>
          </a:xfrm>
          <a:prstGeom prst="rect">
            <a:avLst/>
          </a:prstGeom>
        </p:spPr>
      </p:pic>
      <p:grpSp>
        <p:nvGrpSpPr>
          <p:cNvPr id="31" name="Groupe 30">
            <a:extLst>
              <a:ext uri="{FF2B5EF4-FFF2-40B4-BE49-F238E27FC236}">
                <a16:creationId xmlns="" xmlns:a16="http://schemas.microsoft.com/office/drawing/2014/main" id="{29735EED-B151-402A-9A5B-E3C571C45BA5}"/>
              </a:ext>
            </a:extLst>
          </p:cNvPr>
          <p:cNvGrpSpPr/>
          <p:nvPr/>
        </p:nvGrpSpPr>
        <p:grpSpPr>
          <a:xfrm>
            <a:off x="4753232" y="1196160"/>
            <a:ext cx="4269998" cy="1414182"/>
            <a:chOff x="4649715" y="1299677"/>
            <a:chExt cx="4269998" cy="1414182"/>
          </a:xfrm>
        </p:grpSpPr>
        <p:pic>
          <p:nvPicPr>
            <p:cNvPr id="13" name="Image 12">
              <a:extLst>
                <a:ext uri="{FF2B5EF4-FFF2-40B4-BE49-F238E27FC236}">
                  <a16:creationId xmlns="" xmlns:a16="http://schemas.microsoft.com/office/drawing/2014/main" id="{F90451E5-23AC-44D9-9DC9-37D37C9D6890}"/>
                </a:ext>
              </a:extLst>
            </p:cNvPr>
            <p:cNvPicPr>
              <a:picLocks noChangeAspect="1"/>
            </p:cNvPicPr>
            <p:nvPr/>
          </p:nvPicPr>
          <p:blipFill>
            <a:blip r:embed="rId3"/>
            <a:stretch>
              <a:fillRect/>
            </a:stretch>
          </p:blipFill>
          <p:spPr>
            <a:xfrm>
              <a:off x="4649715" y="1311214"/>
              <a:ext cx="4269998" cy="1402645"/>
            </a:xfrm>
            <a:prstGeom prst="rect">
              <a:avLst/>
            </a:prstGeom>
            <a:ln>
              <a:solidFill>
                <a:schemeClr val="accent5">
                  <a:lumMod val="50000"/>
                </a:schemeClr>
              </a:solidFill>
            </a:ln>
          </p:spPr>
        </p:pic>
        <p:sp>
          <p:nvSpPr>
            <p:cNvPr id="45" name="Ellipse 44">
              <a:extLst>
                <a:ext uri="{FF2B5EF4-FFF2-40B4-BE49-F238E27FC236}">
                  <a16:creationId xmlns="" xmlns:a16="http://schemas.microsoft.com/office/drawing/2014/main" id="{DBA0CD15-BA51-40A4-89AE-DCA948A2E0CA}"/>
                </a:ext>
              </a:extLst>
            </p:cNvPr>
            <p:cNvSpPr/>
            <p:nvPr/>
          </p:nvSpPr>
          <p:spPr>
            <a:xfrm>
              <a:off x="7099540" y="1299677"/>
              <a:ext cx="879894" cy="365221"/>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Ellipse 50">
              <a:extLst>
                <a:ext uri="{FF2B5EF4-FFF2-40B4-BE49-F238E27FC236}">
                  <a16:creationId xmlns="" xmlns:a16="http://schemas.microsoft.com/office/drawing/2014/main" id="{78A8A3EF-DB1E-46AF-A34B-3D6709ED778E}"/>
                </a:ext>
              </a:extLst>
            </p:cNvPr>
            <p:cNvSpPr/>
            <p:nvPr/>
          </p:nvSpPr>
          <p:spPr>
            <a:xfrm>
              <a:off x="6633714" y="2087592"/>
              <a:ext cx="362310" cy="301925"/>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9" name="Groupe 28">
              <a:extLst>
                <a:ext uri="{FF2B5EF4-FFF2-40B4-BE49-F238E27FC236}">
                  <a16:creationId xmlns="" xmlns:a16="http://schemas.microsoft.com/office/drawing/2014/main" id="{9F3D1904-0621-4C6A-BB79-E9CC92A2E2EC}"/>
                </a:ext>
              </a:extLst>
            </p:cNvPr>
            <p:cNvGrpSpPr/>
            <p:nvPr/>
          </p:nvGrpSpPr>
          <p:grpSpPr>
            <a:xfrm>
              <a:off x="6838753" y="1882326"/>
              <a:ext cx="144016" cy="144016"/>
              <a:chOff x="7380312" y="4797152"/>
              <a:chExt cx="144016" cy="144016"/>
            </a:xfrm>
          </p:grpSpPr>
          <p:cxnSp>
            <p:nvCxnSpPr>
              <p:cNvPr id="26" name="Connecteur droit 25">
                <a:extLst>
                  <a:ext uri="{FF2B5EF4-FFF2-40B4-BE49-F238E27FC236}">
                    <a16:creationId xmlns="" xmlns:a16="http://schemas.microsoft.com/office/drawing/2014/main" id="{DAE17B91-1A78-430D-AEB3-02F83A079CC0}"/>
                  </a:ext>
                </a:extLst>
              </p:cNvPr>
              <p:cNvCxnSpPr/>
              <p:nvPr/>
            </p:nvCxnSpPr>
            <p:spPr>
              <a:xfrm>
                <a:off x="7452320" y="4797152"/>
                <a:ext cx="0" cy="1440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Connecteur droit 56">
                <a:extLst>
                  <a:ext uri="{FF2B5EF4-FFF2-40B4-BE49-F238E27FC236}">
                    <a16:creationId xmlns="" xmlns:a16="http://schemas.microsoft.com/office/drawing/2014/main" id="{B2B037BE-BABC-4928-85FF-E8A72DA42C50}"/>
                  </a:ext>
                </a:extLst>
              </p:cNvPr>
              <p:cNvCxnSpPr>
                <a:cxnSpLocks/>
              </p:cNvCxnSpPr>
              <p:nvPr/>
            </p:nvCxnSpPr>
            <p:spPr>
              <a:xfrm flipH="1">
                <a:off x="7380312" y="4869160"/>
                <a:ext cx="144016"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pic>
        <p:nvPicPr>
          <p:cNvPr id="40" name="Image 39">
            <a:extLst>
              <a:ext uri="{FF2B5EF4-FFF2-40B4-BE49-F238E27FC236}">
                <a16:creationId xmlns="" xmlns:a16="http://schemas.microsoft.com/office/drawing/2014/main" id="{80EB2F08-36DA-4AB2-83D4-F8BDF97A1CA9}"/>
              </a:ext>
            </a:extLst>
          </p:cNvPr>
          <p:cNvPicPr>
            <a:picLocks noChangeAspect="1"/>
          </p:cNvPicPr>
          <p:nvPr/>
        </p:nvPicPr>
        <p:blipFill>
          <a:blip r:embed="rId4"/>
          <a:stretch>
            <a:fillRect/>
          </a:stretch>
        </p:blipFill>
        <p:spPr>
          <a:xfrm>
            <a:off x="402671" y="4646566"/>
            <a:ext cx="1004800" cy="40338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83099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3.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a:t>
            </a:r>
          </a:p>
          <a:p>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Création de quadrillages avec placement par rapport aux quadrillages existants</a:t>
            </a:r>
            <a:endParaRPr lang="fr-FR" sz="20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FE1608F5-6246-4AC1-8CAE-AB84A0192338}"/>
              </a:ext>
            </a:extLst>
          </p:cNvPr>
          <p:cNvSpPr txBox="1"/>
          <p:nvPr/>
        </p:nvSpPr>
        <p:spPr>
          <a:xfrm>
            <a:off x="415747" y="1027139"/>
            <a:ext cx="3880207" cy="461665"/>
          </a:xfrm>
          <a:prstGeom prst="rect">
            <a:avLst/>
          </a:prstGeom>
          <a:solidFill>
            <a:srgbClr val="CCFFFF"/>
          </a:solidFill>
          <a:ln>
            <a:solidFill>
              <a:srgbClr val="002060"/>
            </a:solidFill>
          </a:ln>
        </p:spPr>
        <p:txBody>
          <a:bodyPr wrap="square" rtlCol="0">
            <a:spAutoFit/>
          </a:bodyPr>
          <a:lstStyle/>
          <a:p>
            <a:r>
              <a:rPr lang="fr-FR" sz="1200" i="1" dirty="0"/>
              <a:t>On souhaite créer un quadrillage pour matérialiser le point de coordonnées connues (X=854901,496 ; Y=155873,647)</a:t>
            </a:r>
          </a:p>
        </p:txBody>
      </p:sp>
      <p:grpSp>
        <p:nvGrpSpPr>
          <p:cNvPr id="34" name="Groupe 33">
            <a:extLst>
              <a:ext uri="{FF2B5EF4-FFF2-40B4-BE49-F238E27FC236}">
                <a16:creationId xmlns="" xmlns:a16="http://schemas.microsoft.com/office/drawing/2014/main" id="{2728C7DA-5335-44EF-8EE2-9D89E1219529}"/>
              </a:ext>
            </a:extLst>
          </p:cNvPr>
          <p:cNvGrpSpPr/>
          <p:nvPr/>
        </p:nvGrpSpPr>
        <p:grpSpPr>
          <a:xfrm>
            <a:off x="263350" y="853422"/>
            <a:ext cx="331866" cy="276999"/>
            <a:chOff x="4198688" y="2088698"/>
            <a:chExt cx="318782" cy="276999"/>
          </a:xfrm>
        </p:grpSpPr>
        <p:sp>
          <p:nvSpPr>
            <p:cNvPr id="35" name="Ellipse 34">
              <a:extLst>
                <a:ext uri="{FF2B5EF4-FFF2-40B4-BE49-F238E27FC236}">
                  <a16:creationId xmlns="" xmlns:a16="http://schemas.microsoft.com/office/drawing/2014/main" id="{418E77BB-2B0A-463D-ADC9-D89D88CDC51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0CBF0E8-2DAB-4BCC-AAEB-0C821BD06AA7}"/>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46" name="ZoneTexte 45">
            <a:extLst>
              <a:ext uri="{FF2B5EF4-FFF2-40B4-BE49-F238E27FC236}">
                <a16:creationId xmlns="" xmlns:a16="http://schemas.microsoft.com/office/drawing/2014/main" id="{1F734A1D-0387-4C3A-8AAB-3C0762CFB7A0}"/>
              </a:ext>
            </a:extLst>
          </p:cNvPr>
          <p:cNvSpPr txBox="1"/>
          <p:nvPr/>
        </p:nvSpPr>
        <p:spPr>
          <a:xfrm>
            <a:off x="821953" y="2673864"/>
            <a:ext cx="250341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Architecture</a:t>
            </a:r>
            <a:r>
              <a:rPr lang="fr-FR" sz="1200" dirty="0">
                <a:sym typeface="Wingdings" panose="05000000000000000000" pitchFamily="2" charset="2"/>
              </a:rPr>
              <a:t> ou </a:t>
            </a:r>
            <a:r>
              <a:rPr lang="fr-FR" sz="1200" b="1" dirty="0">
                <a:sym typeface="Wingdings" panose="05000000000000000000" pitchFamily="2" charset="2"/>
              </a:rPr>
              <a:t>Structure</a:t>
            </a:r>
            <a:r>
              <a:rPr lang="fr-FR" sz="1200" dirty="0">
                <a:sym typeface="Wingdings" panose="05000000000000000000" pitchFamily="2" charset="2"/>
              </a:rPr>
              <a:t>, commande </a:t>
            </a:r>
            <a:r>
              <a:rPr lang="fr-FR" sz="1200" b="1" dirty="0">
                <a:sym typeface="Wingdings" panose="05000000000000000000" pitchFamily="2" charset="2"/>
              </a:rPr>
              <a:t>Quadrillage</a:t>
            </a:r>
          </a:p>
        </p:txBody>
      </p:sp>
      <p:grpSp>
        <p:nvGrpSpPr>
          <p:cNvPr id="48" name="Groupe 47">
            <a:extLst>
              <a:ext uri="{FF2B5EF4-FFF2-40B4-BE49-F238E27FC236}">
                <a16:creationId xmlns="" xmlns:a16="http://schemas.microsoft.com/office/drawing/2014/main" id="{00691775-29F7-4341-9874-CEBF62F6E75F}"/>
              </a:ext>
            </a:extLst>
          </p:cNvPr>
          <p:cNvGrpSpPr/>
          <p:nvPr/>
        </p:nvGrpSpPr>
        <p:grpSpPr>
          <a:xfrm>
            <a:off x="691400" y="2492046"/>
            <a:ext cx="329591" cy="277860"/>
            <a:chOff x="4198688" y="2087836"/>
            <a:chExt cx="318782" cy="277860"/>
          </a:xfrm>
        </p:grpSpPr>
        <p:sp>
          <p:nvSpPr>
            <p:cNvPr id="49" name="Ellipse 48">
              <a:extLst>
                <a:ext uri="{FF2B5EF4-FFF2-40B4-BE49-F238E27FC236}">
                  <a16:creationId xmlns="" xmlns:a16="http://schemas.microsoft.com/office/drawing/2014/main" id="{21E39EF3-E410-4988-B91C-923570744C9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2" name="ZoneTexte 51">
              <a:extLst>
                <a:ext uri="{FF2B5EF4-FFF2-40B4-BE49-F238E27FC236}">
                  <a16:creationId xmlns="" xmlns:a16="http://schemas.microsoft.com/office/drawing/2014/main" id="{D63D2C67-B655-4757-B130-0B1E52F5E5FC}"/>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53" name="ZoneTexte 52">
            <a:extLst>
              <a:ext uri="{FF2B5EF4-FFF2-40B4-BE49-F238E27FC236}">
                <a16:creationId xmlns="" xmlns:a16="http://schemas.microsoft.com/office/drawing/2014/main" id="{17E44A86-32D3-41CC-A28F-D5EC88F5CB25}"/>
              </a:ext>
            </a:extLst>
          </p:cNvPr>
          <p:cNvSpPr txBox="1"/>
          <p:nvPr/>
        </p:nvSpPr>
        <p:spPr>
          <a:xfrm>
            <a:off x="1204159" y="3450220"/>
            <a:ext cx="368155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Créer un quadrillage à côté du quadrillage « vertical »</a:t>
            </a:r>
          </a:p>
        </p:txBody>
      </p:sp>
      <p:grpSp>
        <p:nvGrpSpPr>
          <p:cNvPr id="54" name="Groupe 53">
            <a:extLst>
              <a:ext uri="{FF2B5EF4-FFF2-40B4-BE49-F238E27FC236}">
                <a16:creationId xmlns="" xmlns:a16="http://schemas.microsoft.com/office/drawing/2014/main" id="{F9D18014-69CA-405B-92BB-BA1A31C18421}"/>
              </a:ext>
            </a:extLst>
          </p:cNvPr>
          <p:cNvGrpSpPr/>
          <p:nvPr/>
        </p:nvGrpSpPr>
        <p:grpSpPr>
          <a:xfrm>
            <a:off x="1039364" y="3282784"/>
            <a:ext cx="329591" cy="277860"/>
            <a:chOff x="4198688" y="2087836"/>
            <a:chExt cx="318782" cy="277860"/>
          </a:xfrm>
        </p:grpSpPr>
        <p:sp>
          <p:nvSpPr>
            <p:cNvPr id="55" name="Ellipse 54">
              <a:extLst>
                <a:ext uri="{FF2B5EF4-FFF2-40B4-BE49-F238E27FC236}">
                  <a16:creationId xmlns="" xmlns:a16="http://schemas.microsoft.com/office/drawing/2014/main" id="{5B6C1540-9254-40CE-822B-74F43E14C83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D1F232E4-B42C-4DBF-8CE6-03D6269AEA79}"/>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61" name="ZoneTexte 60">
            <a:extLst>
              <a:ext uri="{FF2B5EF4-FFF2-40B4-BE49-F238E27FC236}">
                <a16:creationId xmlns="" xmlns:a16="http://schemas.microsoft.com/office/drawing/2014/main" id="{1ABE74F2-5F3C-4CDC-8426-D93C21078B18}"/>
              </a:ext>
            </a:extLst>
          </p:cNvPr>
          <p:cNvSpPr txBox="1"/>
          <p:nvPr/>
        </p:nvSpPr>
        <p:spPr>
          <a:xfrm>
            <a:off x="2385894" y="5977329"/>
            <a:ext cx="3032365" cy="461665"/>
          </a:xfrm>
          <a:prstGeom prst="rect">
            <a:avLst/>
          </a:prstGeom>
          <a:solidFill>
            <a:srgbClr val="CCFFFF"/>
          </a:solidFill>
          <a:ln>
            <a:solidFill>
              <a:srgbClr val="002060"/>
            </a:solidFill>
          </a:ln>
        </p:spPr>
        <p:txBody>
          <a:bodyPr wrap="square" rtlCol="0">
            <a:spAutoFit/>
          </a:bodyPr>
          <a:lstStyle/>
          <a:p>
            <a:r>
              <a:rPr lang="fr-FR" sz="1200" i="1" dirty="0"/>
              <a:t>Dans certains cas, on peut placer directement le nouveau quadrillage au bon endroit.</a:t>
            </a:r>
          </a:p>
        </p:txBody>
      </p:sp>
      <p:grpSp>
        <p:nvGrpSpPr>
          <p:cNvPr id="62" name="Groupe 61">
            <a:extLst>
              <a:ext uri="{FF2B5EF4-FFF2-40B4-BE49-F238E27FC236}">
                <a16:creationId xmlns="" xmlns:a16="http://schemas.microsoft.com/office/drawing/2014/main" id="{AB5FE658-2FE8-4BF0-989F-8E1EE240F9BB}"/>
              </a:ext>
            </a:extLst>
          </p:cNvPr>
          <p:cNvGrpSpPr/>
          <p:nvPr/>
        </p:nvGrpSpPr>
        <p:grpSpPr>
          <a:xfrm>
            <a:off x="2233496" y="5812239"/>
            <a:ext cx="331866" cy="276999"/>
            <a:chOff x="4198688" y="2088698"/>
            <a:chExt cx="318782" cy="276999"/>
          </a:xfrm>
        </p:grpSpPr>
        <p:sp>
          <p:nvSpPr>
            <p:cNvPr id="63" name="Ellipse 62">
              <a:extLst>
                <a:ext uri="{FF2B5EF4-FFF2-40B4-BE49-F238E27FC236}">
                  <a16:creationId xmlns="" xmlns:a16="http://schemas.microsoft.com/office/drawing/2014/main" id="{EE66ACD5-D33B-40B1-8338-27EFDF16309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4" name="ZoneTexte 63">
              <a:extLst>
                <a:ext uri="{FF2B5EF4-FFF2-40B4-BE49-F238E27FC236}">
                  <a16:creationId xmlns="" xmlns:a16="http://schemas.microsoft.com/office/drawing/2014/main" id="{BB46345D-621F-4D9D-A54D-557920970049}"/>
                </a:ext>
              </a:extLst>
            </p:cNvPr>
            <p:cNvSpPr txBox="1"/>
            <p:nvPr/>
          </p:nvSpPr>
          <p:spPr>
            <a:xfrm>
              <a:off x="4198688" y="2088698"/>
              <a:ext cx="318782" cy="276999"/>
            </a:xfrm>
            <a:prstGeom prst="rect">
              <a:avLst/>
            </a:prstGeom>
            <a:noFill/>
          </p:spPr>
          <p:txBody>
            <a:bodyPr wrap="square" rtlCol="0">
              <a:spAutoFit/>
            </a:bodyPr>
            <a:lstStyle/>
            <a:p>
              <a:r>
                <a:rPr lang="fr-FR" sz="1200" dirty="0"/>
                <a:t>6</a:t>
              </a:r>
            </a:p>
          </p:txBody>
        </p:sp>
      </p:grpSp>
      <p:sp>
        <p:nvSpPr>
          <p:cNvPr id="65" name="ZoneTexte 64">
            <a:extLst>
              <a:ext uri="{FF2B5EF4-FFF2-40B4-BE49-F238E27FC236}">
                <a16:creationId xmlns="" xmlns:a16="http://schemas.microsoft.com/office/drawing/2014/main" id="{CA437718-963B-4B5F-A73B-776C5F6D3A73}"/>
              </a:ext>
            </a:extLst>
          </p:cNvPr>
          <p:cNvSpPr txBox="1"/>
          <p:nvPr/>
        </p:nvSpPr>
        <p:spPr>
          <a:xfrm>
            <a:off x="1480732" y="4106910"/>
            <a:ext cx="2631536"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la valeur de la distance par rapport au quadrillage existant</a:t>
            </a:r>
          </a:p>
          <a:p>
            <a:pPr marL="171450" indent="-171450">
              <a:buFont typeface="Wingdings" panose="05000000000000000000" pitchFamily="2" charset="2"/>
              <a:buChar char="è"/>
            </a:pPr>
            <a:r>
              <a:rPr lang="fr-FR" sz="1200" dirty="0">
                <a:sym typeface="Wingdings" panose="05000000000000000000" pitchFamily="2" charset="2"/>
              </a:rPr>
              <a:t>Saisir la nouvelle valeur (2,40 m)</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p>
        </p:txBody>
      </p:sp>
      <p:grpSp>
        <p:nvGrpSpPr>
          <p:cNvPr id="68" name="Groupe 67">
            <a:extLst>
              <a:ext uri="{FF2B5EF4-FFF2-40B4-BE49-F238E27FC236}">
                <a16:creationId xmlns="" xmlns:a16="http://schemas.microsoft.com/office/drawing/2014/main" id="{1A30E6AC-5FAF-4E3D-BFC2-A7B67A049A33}"/>
              </a:ext>
            </a:extLst>
          </p:cNvPr>
          <p:cNvGrpSpPr/>
          <p:nvPr/>
        </p:nvGrpSpPr>
        <p:grpSpPr>
          <a:xfrm>
            <a:off x="1315937" y="3939474"/>
            <a:ext cx="329591" cy="277860"/>
            <a:chOff x="4198688" y="2087836"/>
            <a:chExt cx="318782" cy="277860"/>
          </a:xfrm>
        </p:grpSpPr>
        <p:sp>
          <p:nvSpPr>
            <p:cNvPr id="69" name="Ellipse 68">
              <a:extLst>
                <a:ext uri="{FF2B5EF4-FFF2-40B4-BE49-F238E27FC236}">
                  <a16:creationId xmlns="" xmlns:a16="http://schemas.microsoft.com/office/drawing/2014/main" id="{A3C6A1A7-67A8-4412-8BBF-1207A0645CC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92B2B633-053E-42C7-8FC4-A1DC14E9A32E}"/>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32" name="ZoneTexte 31">
            <a:extLst>
              <a:ext uri="{FF2B5EF4-FFF2-40B4-BE49-F238E27FC236}">
                <a16:creationId xmlns="" xmlns:a16="http://schemas.microsoft.com/office/drawing/2014/main" id="{125D277C-D6BC-4D4D-975E-A99E9329AB92}"/>
              </a:ext>
            </a:extLst>
          </p:cNvPr>
          <p:cNvSpPr txBox="1"/>
          <p:nvPr/>
        </p:nvSpPr>
        <p:spPr>
          <a:xfrm>
            <a:off x="1781996" y="5346950"/>
            <a:ext cx="304119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Renommer le quadrillage avec un numéro</a:t>
            </a:r>
          </a:p>
        </p:txBody>
      </p:sp>
      <p:grpSp>
        <p:nvGrpSpPr>
          <p:cNvPr id="37" name="Groupe 36">
            <a:extLst>
              <a:ext uri="{FF2B5EF4-FFF2-40B4-BE49-F238E27FC236}">
                <a16:creationId xmlns="" xmlns:a16="http://schemas.microsoft.com/office/drawing/2014/main" id="{7ADB3783-60C4-42AC-BE20-AB4E1D07D172}"/>
              </a:ext>
            </a:extLst>
          </p:cNvPr>
          <p:cNvGrpSpPr/>
          <p:nvPr/>
        </p:nvGrpSpPr>
        <p:grpSpPr>
          <a:xfrm>
            <a:off x="1617202" y="5179514"/>
            <a:ext cx="329591" cy="277860"/>
            <a:chOff x="4198688" y="2087836"/>
            <a:chExt cx="318782" cy="277860"/>
          </a:xfrm>
        </p:grpSpPr>
        <p:sp>
          <p:nvSpPr>
            <p:cNvPr id="38" name="Ellipse 37">
              <a:extLst>
                <a:ext uri="{FF2B5EF4-FFF2-40B4-BE49-F238E27FC236}">
                  <a16:creationId xmlns="" xmlns:a16="http://schemas.microsoft.com/office/drawing/2014/main" id="{AA544FCC-ED90-4C46-972C-DD12927751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9" name="ZoneTexte 38">
              <a:extLst>
                <a:ext uri="{FF2B5EF4-FFF2-40B4-BE49-F238E27FC236}">
                  <a16:creationId xmlns="" xmlns:a16="http://schemas.microsoft.com/office/drawing/2014/main" id="{645EBDFC-5F4A-4E7B-A028-B8F2E6630AD5}"/>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41" name="Connecteur droit avec flèche 40">
            <a:extLst>
              <a:ext uri="{FF2B5EF4-FFF2-40B4-BE49-F238E27FC236}">
                <a16:creationId xmlns="" xmlns:a16="http://schemas.microsoft.com/office/drawing/2014/main" id="{22FEE460-DCED-431B-BA66-0BA9EA02F745}"/>
              </a:ext>
            </a:extLst>
          </p:cNvPr>
          <p:cNvCxnSpPr>
            <a:cxnSpLocks/>
            <a:stCxn id="65" idx="3"/>
          </p:cNvCxnSpPr>
          <p:nvPr/>
        </p:nvCxnSpPr>
        <p:spPr>
          <a:xfrm flipV="1">
            <a:off x="4112268" y="3881887"/>
            <a:ext cx="1676057" cy="64052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 xmlns:a16="http://schemas.microsoft.com/office/drawing/2014/main" id="{9AA20E0D-06D6-498A-86E2-525A0DFC7B61}"/>
              </a:ext>
            </a:extLst>
          </p:cNvPr>
          <p:cNvCxnSpPr>
            <a:cxnSpLocks/>
            <a:stCxn id="32" idx="3"/>
          </p:cNvCxnSpPr>
          <p:nvPr/>
        </p:nvCxnSpPr>
        <p:spPr>
          <a:xfrm flipV="1">
            <a:off x="4823195" y="5184476"/>
            <a:ext cx="1422330" cy="30097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 xmlns:a16="http://schemas.microsoft.com/office/drawing/2014/main" id="{2C1E57B0-9070-4E36-BD8A-98E3DAB8E341}"/>
              </a:ext>
            </a:extLst>
          </p:cNvPr>
          <p:cNvCxnSpPr>
            <a:cxnSpLocks/>
            <a:stCxn id="33" idx="3"/>
          </p:cNvCxnSpPr>
          <p:nvPr/>
        </p:nvCxnSpPr>
        <p:spPr>
          <a:xfrm>
            <a:off x="4295954" y="1257972"/>
            <a:ext cx="2665563" cy="56220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Espace réservé du pied de page 49">
            <a:extLst>
              <a:ext uri="{FF2B5EF4-FFF2-40B4-BE49-F238E27FC236}">
                <a16:creationId xmlns="" xmlns:a16="http://schemas.microsoft.com/office/drawing/2014/main" id="{2A626B33-2AF9-4C73-905C-7F81A965C31F}"/>
              </a:ext>
            </a:extLst>
          </p:cNvPr>
          <p:cNvSpPr>
            <a:spLocks noGrp="1"/>
          </p:cNvSpPr>
          <p:nvPr>
            <p:ph type="ftr" sz="quarter" idx="11"/>
          </p:nvPr>
        </p:nvSpPr>
        <p:spPr/>
        <p:txBody>
          <a:bodyPr/>
          <a:lstStyle/>
          <a:p>
            <a:r>
              <a:rPr lang="fr-FR"/>
              <a:t>Tuto Revit - Modéliser un ouvrage</a:t>
            </a:r>
          </a:p>
        </p:txBody>
      </p:sp>
      <p:sp>
        <p:nvSpPr>
          <p:cNvPr id="56" name="Espace réservé de la date 55">
            <a:extLst>
              <a:ext uri="{FF2B5EF4-FFF2-40B4-BE49-F238E27FC236}">
                <a16:creationId xmlns="" xmlns:a16="http://schemas.microsoft.com/office/drawing/2014/main" id="{08482B7C-FD4C-4A27-B911-D646C5B9CB09}"/>
              </a:ext>
            </a:extLst>
          </p:cNvPr>
          <p:cNvSpPr>
            <a:spLocks noGrp="1"/>
          </p:cNvSpPr>
          <p:nvPr>
            <p:ph type="dt" sz="half" idx="10"/>
          </p:nvPr>
        </p:nvSpPr>
        <p:spPr/>
        <p:txBody>
          <a:bodyPr/>
          <a:lstStyle/>
          <a:p>
            <a:r>
              <a:rPr lang="fr-FR"/>
              <a:t>Lycée D. Diderot</a:t>
            </a:r>
          </a:p>
        </p:txBody>
      </p:sp>
      <p:sp>
        <p:nvSpPr>
          <p:cNvPr id="58" name="Espace réservé du numéro de diapositive 57">
            <a:extLst>
              <a:ext uri="{FF2B5EF4-FFF2-40B4-BE49-F238E27FC236}">
                <a16:creationId xmlns="" xmlns:a16="http://schemas.microsoft.com/office/drawing/2014/main" id="{F29EA619-78F9-484A-9B07-FC9148D08A30}"/>
              </a:ext>
            </a:extLst>
          </p:cNvPr>
          <p:cNvSpPr>
            <a:spLocks noGrp="1"/>
          </p:cNvSpPr>
          <p:nvPr>
            <p:ph type="sldNum" sz="quarter" idx="12"/>
          </p:nvPr>
        </p:nvSpPr>
        <p:spPr/>
        <p:txBody>
          <a:bodyPr/>
          <a:lstStyle/>
          <a:p>
            <a:fld id="{F0E9C7B5-498F-459B-AE0E-97ACA3484B4E}" type="slidenum">
              <a:rPr lang="fr-FR" smtClean="0"/>
              <a:t>17</a:t>
            </a:fld>
            <a:endParaRPr lang="fr-FR"/>
          </a:p>
        </p:txBody>
      </p:sp>
    </p:spTree>
    <p:extLst>
      <p:ext uri="{BB962C8B-B14F-4D97-AF65-F5344CB8AC3E}">
        <p14:creationId xmlns:p14="http://schemas.microsoft.com/office/powerpoint/2010/main" val="1372021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a:extLst>
              <a:ext uri="{FF2B5EF4-FFF2-40B4-BE49-F238E27FC236}">
                <a16:creationId xmlns="" xmlns:a16="http://schemas.microsoft.com/office/drawing/2014/main" id="{D607B312-D480-4D16-BDB9-3CB485442ACD}"/>
              </a:ext>
            </a:extLst>
          </p:cNvPr>
          <p:cNvPicPr>
            <a:picLocks noChangeAspect="1"/>
          </p:cNvPicPr>
          <p:nvPr/>
        </p:nvPicPr>
        <p:blipFill>
          <a:blip r:embed="rId2"/>
          <a:stretch>
            <a:fillRect/>
          </a:stretch>
        </p:blipFill>
        <p:spPr>
          <a:xfrm>
            <a:off x="0" y="738808"/>
            <a:ext cx="9144000" cy="5648831"/>
          </a:xfrm>
          <a:prstGeom prst="rect">
            <a:avLst/>
          </a:prstGeom>
        </p:spPr>
      </p:pic>
      <p:grpSp>
        <p:nvGrpSpPr>
          <p:cNvPr id="14" name="Groupe 13">
            <a:extLst>
              <a:ext uri="{FF2B5EF4-FFF2-40B4-BE49-F238E27FC236}">
                <a16:creationId xmlns="" xmlns:a16="http://schemas.microsoft.com/office/drawing/2014/main" id="{90B2888B-FB76-4D13-85A4-F8870D079504}"/>
              </a:ext>
            </a:extLst>
          </p:cNvPr>
          <p:cNvGrpSpPr/>
          <p:nvPr/>
        </p:nvGrpSpPr>
        <p:grpSpPr>
          <a:xfrm>
            <a:off x="3533011" y="3377305"/>
            <a:ext cx="160051" cy="160051"/>
            <a:chOff x="4170574" y="3729643"/>
            <a:chExt cx="160051" cy="160051"/>
          </a:xfrm>
        </p:grpSpPr>
        <p:cxnSp>
          <p:nvCxnSpPr>
            <p:cNvPr id="40" name="Connecteur droit 39">
              <a:extLst>
                <a:ext uri="{FF2B5EF4-FFF2-40B4-BE49-F238E27FC236}">
                  <a16:creationId xmlns="" xmlns:a16="http://schemas.microsoft.com/office/drawing/2014/main" id="{4C30C20E-08D4-4C60-97B8-CA01967A90C0}"/>
                </a:ext>
              </a:extLst>
            </p:cNvPr>
            <p:cNvCxnSpPr>
              <a:cxnSpLocks/>
            </p:cNvCxnSpPr>
            <p:nvPr/>
          </p:nvCxnSpPr>
          <p:spPr>
            <a:xfrm>
              <a:off x="4174562" y="3729643"/>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41" name="Connecteur droit 40">
              <a:extLst>
                <a:ext uri="{FF2B5EF4-FFF2-40B4-BE49-F238E27FC236}">
                  <a16:creationId xmlns="" xmlns:a16="http://schemas.microsoft.com/office/drawing/2014/main" id="{282A91D3-70C4-4FEB-BAE2-E3C7F30CBECA}"/>
                </a:ext>
              </a:extLst>
            </p:cNvPr>
            <p:cNvCxnSpPr>
              <a:cxnSpLocks/>
            </p:cNvCxnSpPr>
            <p:nvPr/>
          </p:nvCxnSpPr>
          <p:spPr>
            <a:xfrm rot="16200000">
              <a:off x="4174561" y="3731891"/>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grpSp>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4.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Création d’un axe en oblique</a:t>
            </a:r>
            <a:endParaRPr lang="fr-FR" sz="22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FE1608F5-6246-4AC1-8CAE-AB84A0192338}"/>
              </a:ext>
            </a:extLst>
          </p:cNvPr>
          <p:cNvSpPr txBox="1"/>
          <p:nvPr/>
        </p:nvSpPr>
        <p:spPr>
          <a:xfrm>
            <a:off x="152397" y="899588"/>
            <a:ext cx="3004871" cy="830997"/>
          </a:xfrm>
          <a:prstGeom prst="rect">
            <a:avLst/>
          </a:prstGeom>
          <a:solidFill>
            <a:srgbClr val="CCFFFF"/>
          </a:solidFill>
          <a:ln>
            <a:solidFill>
              <a:srgbClr val="002060"/>
            </a:solidFill>
          </a:ln>
        </p:spPr>
        <p:txBody>
          <a:bodyPr wrap="square" rtlCol="0">
            <a:spAutoFit/>
          </a:bodyPr>
          <a:lstStyle/>
          <a:p>
            <a:r>
              <a:rPr lang="fr-FR" sz="1200" i="1" dirty="0"/>
              <a:t>On souhaite créer l’axe de l’autoroute (Axe A) passant par le Point de base du projet, et avec un angle de 65 grades par rapport à l’axe longitudinal.</a:t>
            </a:r>
          </a:p>
        </p:txBody>
      </p:sp>
      <p:cxnSp>
        <p:nvCxnSpPr>
          <p:cNvPr id="74" name="Connecteur droit avec flèche 73">
            <a:extLst>
              <a:ext uri="{FF2B5EF4-FFF2-40B4-BE49-F238E27FC236}">
                <a16:creationId xmlns="" xmlns:a16="http://schemas.microsoft.com/office/drawing/2014/main" id="{123490E4-279D-4859-B1DC-031A0E5F3657}"/>
              </a:ext>
            </a:extLst>
          </p:cNvPr>
          <p:cNvCxnSpPr>
            <a:cxnSpLocks/>
            <a:stCxn id="61" idx="1"/>
          </p:cNvCxnSpPr>
          <p:nvPr/>
        </p:nvCxnSpPr>
        <p:spPr>
          <a:xfrm flipH="1">
            <a:off x="6012611" y="4234342"/>
            <a:ext cx="720955" cy="23414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e 33">
            <a:extLst>
              <a:ext uri="{FF2B5EF4-FFF2-40B4-BE49-F238E27FC236}">
                <a16:creationId xmlns="" xmlns:a16="http://schemas.microsoft.com/office/drawing/2014/main" id="{2728C7DA-5335-44EF-8EE2-9D89E1219529}"/>
              </a:ext>
            </a:extLst>
          </p:cNvPr>
          <p:cNvGrpSpPr/>
          <p:nvPr/>
        </p:nvGrpSpPr>
        <p:grpSpPr>
          <a:xfrm>
            <a:off x="0" y="725871"/>
            <a:ext cx="331866" cy="276999"/>
            <a:chOff x="4198688" y="2088698"/>
            <a:chExt cx="318782" cy="276999"/>
          </a:xfrm>
        </p:grpSpPr>
        <p:sp>
          <p:nvSpPr>
            <p:cNvPr id="35" name="Ellipse 34">
              <a:extLst>
                <a:ext uri="{FF2B5EF4-FFF2-40B4-BE49-F238E27FC236}">
                  <a16:creationId xmlns="" xmlns:a16="http://schemas.microsoft.com/office/drawing/2014/main" id="{418E77BB-2B0A-463D-ADC9-D89D88CDC51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0CBF0E8-2DAB-4BCC-AAEB-0C821BD06AA7}"/>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53" name="ZoneTexte 52">
            <a:extLst>
              <a:ext uri="{FF2B5EF4-FFF2-40B4-BE49-F238E27FC236}">
                <a16:creationId xmlns="" xmlns:a16="http://schemas.microsoft.com/office/drawing/2014/main" id="{82F82D06-9012-4111-8EA0-DB701F0842A1}"/>
              </a:ext>
            </a:extLst>
          </p:cNvPr>
          <p:cNvSpPr txBox="1"/>
          <p:nvPr/>
        </p:nvSpPr>
        <p:spPr>
          <a:xfrm>
            <a:off x="6136131" y="2829261"/>
            <a:ext cx="273823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Créer un quadrillage placé en oblique (peu importe l’angle par rapport à l’horizontale pour l’instant)</a:t>
            </a:r>
            <a:endParaRPr lang="fr-FR" sz="1200" b="1" dirty="0">
              <a:sym typeface="Wingdings" panose="05000000000000000000" pitchFamily="2" charset="2"/>
            </a:endParaRPr>
          </a:p>
        </p:txBody>
      </p:sp>
      <p:grpSp>
        <p:nvGrpSpPr>
          <p:cNvPr id="54" name="Groupe 53">
            <a:extLst>
              <a:ext uri="{FF2B5EF4-FFF2-40B4-BE49-F238E27FC236}">
                <a16:creationId xmlns="" xmlns:a16="http://schemas.microsoft.com/office/drawing/2014/main" id="{8B4F97B3-F87D-4551-8E7F-D935DA51A94F}"/>
              </a:ext>
            </a:extLst>
          </p:cNvPr>
          <p:cNvGrpSpPr/>
          <p:nvPr/>
        </p:nvGrpSpPr>
        <p:grpSpPr>
          <a:xfrm>
            <a:off x="6005578" y="2647443"/>
            <a:ext cx="329591" cy="277860"/>
            <a:chOff x="4198688" y="2087836"/>
            <a:chExt cx="318782" cy="277860"/>
          </a:xfrm>
        </p:grpSpPr>
        <p:sp>
          <p:nvSpPr>
            <p:cNvPr id="55" name="Ellipse 54">
              <a:extLst>
                <a:ext uri="{FF2B5EF4-FFF2-40B4-BE49-F238E27FC236}">
                  <a16:creationId xmlns="" xmlns:a16="http://schemas.microsoft.com/office/drawing/2014/main" id="{36DA791A-A25F-418B-BDC3-41AC937CD79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CA54C1B4-74C8-4BED-AF07-2845E861EA9E}"/>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61" name="ZoneTexte 60">
            <a:extLst>
              <a:ext uri="{FF2B5EF4-FFF2-40B4-BE49-F238E27FC236}">
                <a16:creationId xmlns="" xmlns:a16="http://schemas.microsoft.com/office/drawing/2014/main" id="{5CC46D33-FE9B-4FEC-9DC7-BC9F246814A1}"/>
              </a:ext>
            </a:extLst>
          </p:cNvPr>
          <p:cNvSpPr txBox="1"/>
          <p:nvPr/>
        </p:nvSpPr>
        <p:spPr>
          <a:xfrm>
            <a:off x="6733566" y="3818843"/>
            <a:ext cx="2218200"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la valeur de l’angle par rapport à l’horizontale</a:t>
            </a:r>
          </a:p>
          <a:p>
            <a:pPr marL="171450" indent="-171450">
              <a:buFont typeface="Wingdings" panose="05000000000000000000" pitchFamily="2" charset="2"/>
              <a:buChar char="è"/>
            </a:pPr>
            <a:r>
              <a:rPr lang="fr-FR" sz="1200" dirty="0">
                <a:sym typeface="Wingdings" panose="05000000000000000000" pitchFamily="2" charset="2"/>
              </a:rPr>
              <a:t>Saisir la valeur souhaitée</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p>
        </p:txBody>
      </p:sp>
      <p:grpSp>
        <p:nvGrpSpPr>
          <p:cNvPr id="62" name="Groupe 61">
            <a:extLst>
              <a:ext uri="{FF2B5EF4-FFF2-40B4-BE49-F238E27FC236}">
                <a16:creationId xmlns="" xmlns:a16="http://schemas.microsoft.com/office/drawing/2014/main" id="{2001128A-77C2-4622-AA7E-ECC1DE605F93}"/>
              </a:ext>
            </a:extLst>
          </p:cNvPr>
          <p:cNvGrpSpPr/>
          <p:nvPr/>
        </p:nvGrpSpPr>
        <p:grpSpPr>
          <a:xfrm>
            <a:off x="6610085" y="3619132"/>
            <a:ext cx="329591" cy="279350"/>
            <a:chOff x="4198688" y="2087836"/>
            <a:chExt cx="318782" cy="277860"/>
          </a:xfrm>
        </p:grpSpPr>
        <p:sp>
          <p:nvSpPr>
            <p:cNvPr id="63" name="Ellipse 62">
              <a:extLst>
                <a:ext uri="{FF2B5EF4-FFF2-40B4-BE49-F238E27FC236}">
                  <a16:creationId xmlns="" xmlns:a16="http://schemas.microsoft.com/office/drawing/2014/main" id="{A38901D4-896D-4C1D-8FA8-7A908E0FB4F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4" name="ZoneTexte 63">
              <a:extLst>
                <a:ext uri="{FF2B5EF4-FFF2-40B4-BE49-F238E27FC236}">
                  <a16:creationId xmlns="" xmlns:a16="http://schemas.microsoft.com/office/drawing/2014/main" id="{18DA4D05-6A25-4ECD-90F9-33275BAD5F2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85" name="Connecteur droit avec flèche 84">
            <a:extLst>
              <a:ext uri="{FF2B5EF4-FFF2-40B4-BE49-F238E27FC236}">
                <a16:creationId xmlns="" xmlns:a16="http://schemas.microsoft.com/office/drawing/2014/main" id="{03BB8BA2-6030-4AA7-AE8F-0593A80E30B0}"/>
              </a:ext>
            </a:extLst>
          </p:cNvPr>
          <p:cNvCxnSpPr>
            <a:cxnSpLocks/>
            <a:stCxn id="86" idx="1"/>
          </p:cNvCxnSpPr>
          <p:nvPr/>
        </p:nvCxnSpPr>
        <p:spPr>
          <a:xfrm flipH="1" flipV="1">
            <a:off x="5193102" y="4934309"/>
            <a:ext cx="1320789" cy="18111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6" name="ZoneTexte 85">
            <a:extLst>
              <a:ext uri="{FF2B5EF4-FFF2-40B4-BE49-F238E27FC236}">
                <a16:creationId xmlns="" xmlns:a16="http://schemas.microsoft.com/office/drawing/2014/main" id="{4A7032D0-7D4D-484C-BD12-2204BAD6BEB2}"/>
              </a:ext>
            </a:extLst>
          </p:cNvPr>
          <p:cNvSpPr txBox="1"/>
          <p:nvPr/>
        </p:nvSpPr>
        <p:spPr>
          <a:xfrm>
            <a:off x="6513891" y="4976923"/>
            <a:ext cx="148945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Renommer l’axe</a:t>
            </a:r>
          </a:p>
        </p:txBody>
      </p:sp>
      <p:grpSp>
        <p:nvGrpSpPr>
          <p:cNvPr id="87" name="Groupe 86">
            <a:extLst>
              <a:ext uri="{FF2B5EF4-FFF2-40B4-BE49-F238E27FC236}">
                <a16:creationId xmlns="" xmlns:a16="http://schemas.microsoft.com/office/drawing/2014/main" id="{76C31BB4-2EC6-49E1-B0D9-7D89EC9C9FDA}"/>
              </a:ext>
            </a:extLst>
          </p:cNvPr>
          <p:cNvGrpSpPr/>
          <p:nvPr/>
        </p:nvGrpSpPr>
        <p:grpSpPr>
          <a:xfrm>
            <a:off x="6373633" y="4760433"/>
            <a:ext cx="329591" cy="277860"/>
            <a:chOff x="4198688" y="2087836"/>
            <a:chExt cx="318782" cy="277860"/>
          </a:xfrm>
        </p:grpSpPr>
        <p:sp>
          <p:nvSpPr>
            <p:cNvPr id="88" name="Ellipse 87">
              <a:extLst>
                <a:ext uri="{FF2B5EF4-FFF2-40B4-BE49-F238E27FC236}">
                  <a16:creationId xmlns="" xmlns:a16="http://schemas.microsoft.com/office/drawing/2014/main" id="{0E150782-9D04-419B-849F-60F82A6249A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9" name="ZoneTexte 88">
              <a:extLst>
                <a:ext uri="{FF2B5EF4-FFF2-40B4-BE49-F238E27FC236}">
                  <a16:creationId xmlns="" xmlns:a16="http://schemas.microsoft.com/office/drawing/2014/main" id="{75CDFE9B-8634-4358-B036-FD68C5639B57}"/>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125" name="ZoneTexte 124">
            <a:extLst>
              <a:ext uri="{FF2B5EF4-FFF2-40B4-BE49-F238E27FC236}">
                <a16:creationId xmlns="" xmlns:a16="http://schemas.microsoft.com/office/drawing/2014/main" id="{2849E0C0-F333-4D8E-985D-62F68EB5C63C}"/>
              </a:ext>
            </a:extLst>
          </p:cNvPr>
          <p:cNvSpPr txBox="1"/>
          <p:nvPr/>
        </p:nvSpPr>
        <p:spPr>
          <a:xfrm>
            <a:off x="4260737" y="5455772"/>
            <a:ext cx="3425399"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Placer l’axe A sur l’intersection quadrillage 1/Axe L :</a:t>
            </a:r>
          </a:p>
          <a:p>
            <a:pPr marL="171450" indent="-171450">
              <a:buFont typeface="Wingdings" panose="05000000000000000000" pitchFamily="2" charset="2"/>
              <a:buChar char="è"/>
            </a:pPr>
            <a:r>
              <a:rPr lang="fr-FR" sz="1200" dirty="0">
                <a:sym typeface="Wingdings" panose="05000000000000000000" pitchFamily="2" charset="2"/>
              </a:rPr>
              <a:t>Sélectionner l’axe A</a:t>
            </a:r>
          </a:p>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Déplacer</a:t>
            </a:r>
          </a:p>
          <a:p>
            <a:pPr marL="171450" indent="-171450">
              <a:buFont typeface="Wingdings" panose="05000000000000000000" pitchFamily="2" charset="2"/>
              <a:buChar char="è"/>
            </a:pPr>
            <a:r>
              <a:rPr lang="fr-FR" sz="1200" dirty="0">
                <a:sym typeface="Wingdings" panose="05000000000000000000" pitchFamily="2" charset="2"/>
              </a:rPr>
              <a:t>Cliquer l’origine et l’extrémité du déplacement</a:t>
            </a:r>
          </a:p>
        </p:txBody>
      </p:sp>
      <p:grpSp>
        <p:nvGrpSpPr>
          <p:cNvPr id="130" name="Groupe 129">
            <a:extLst>
              <a:ext uri="{FF2B5EF4-FFF2-40B4-BE49-F238E27FC236}">
                <a16:creationId xmlns="" xmlns:a16="http://schemas.microsoft.com/office/drawing/2014/main" id="{A4577F06-3143-466B-9EE3-5649A3528EB1}"/>
              </a:ext>
            </a:extLst>
          </p:cNvPr>
          <p:cNvGrpSpPr/>
          <p:nvPr/>
        </p:nvGrpSpPr>
        <p:grpSpPr>
          <a:xfrm>
            <a:off x="4128869" y="5272839"/>
            <a:ext cx="329591" cy="277860"/>
            <a:chOff x="4198688" y="2087836"/>
            <a:chExt cx="318782" cy="277860"/>
          </a:xfrm>
        </p:grpSpPr>
        <p:sp>
          <p:nvSpPr>
            <p:cNvPr id="131" name="Ellipse 130">
              <a:extLst>
                <a:ext uri="{FF2B5EF4-FFF2-40B4-BE49-F238E27FC236}">
                  <a16:creationId xmlns="" xmlns:a16="http://schemas.microsoft.com/office/drawing/2014/main" id="{369AB287-5B16-4DF8-AAFF-7E94072894A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32" name="ZoneTexte 131">
              <a:extLst>
                <a:ext uri="{FF2B5EF4-FFF2-40B4-BE49-F238E27FC236}">
                  <a16:creationId xmlns="" xmlns:a16="http://schemas.microsoft.com/office/drawing/2014/main" id="{68ACA191-A51B-4226-A5C0-BCA3C9D0234D}"/>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51" name="Connecteur droit avec flèche 50">
            <a:extLst>
              <a:ext uri="{FF2B5EF4-FFF2-40B4-BE49-F238E27FC236}">
                <a16:creationId xmlns="" xmlns:a16="http://schemas.microsoft.com/office/drawing/2014/main" id="{4989B2D6-7282-4EF7-9D2E-63ADF151395B}"/>
              </a:ext>
            </a:extLst>
          </p:cNvPr>
          <p:cNvCxnSpPr>
            <a:cxnSpLocks/>
          </p:cNvCxnSpPr>
          <p:nvPr/>
        </p:nvCxnSpPr>
        <p:spPr>
          <a:xfrm flipH="1" flipV="1">
            <a:off x="3875716" y="3582101"/>
            <a:ext cx="679031" cy="186979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13" name="Groupe 12">
            <a:extLst>
              <a:ext uri="{FF2B5EF4-FFF2-40B4-BE49-F238E27FC236}">
                <a16:creationId xmlns="" xmlns:a16="http://schemas.microsoft.com/office/drawing/2014/main" id="{3D4C1348-8254-43F2-8FD4-8F64E9708C7E}"/>
              </a:ext>
            </a:extLst>
          </p:cNvPr>
          <p:cNvGrpSpPr/>
          <p:nvPr/>
        </p:nvGrpSpPr>
        <p:grpSpPr>
          <a:xfrm>
            <a:off x="4085285" y="3384296"/>
            <a:ext cx="160051" cy="160051"/>
            <a:chOff x="4924185" y="3728245"/>
            <a:chExt cx="160051" cy="160051"/>
          </a:xfrm>
        </p:grpSpPr>
        <p:cxnSp>
          <p:nvCxnSpPr>
            <p:cNvPr id="56" name="Connecteur droit 55">
              <a:extLst>
                <a:ext uri="{FF2B5EF4-FFF2-40B4-BE49-F238E27FC236}">
                  <a16:creationId xmlns="" xmlns:a16="http://schemas.microsoft.com/office/drawing/2014/main" id="{661F249A-4993-4D9E-86E8-66AB8CB7DBBB}"/>
                </a:ext>
              </a:extLst>
            </p:cNvPr>
            <p:cNvCxnSpPr>
              <a:cxnSpLocks/>
            </p:cNvCxnSpPr>
            <p:nvPr/>
          </p:nvCxnSpPr>
          <p:spPr>
            <a:xfrm>
              <a:off x="4928173" y="3728245"/>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57" name="Connecteur droit 56">
              <a:extLst>
                <a:ext uri="{FF2B5EF4-FFF2-40B4-BE49-F238E27FC236}">
                  <a16:creationId xmlns="" xmlns:a16="http://schemas.microsoft.com/office/drawing/2014/main" id="{4A7C949E-8C1D-44FC-AB94-EECE9FFCD745}"/>
                </a:ext>
              </a:extLst>
            </p:cNvPr>
            <p:cNvCxnSpPr>
              <a:cxnSpLocks/>
            </p:cNvCxnSpPr>
            <p:nvPr/>
          </p:nvCxnSpPr>
          <p:spPr>
            <a:xfrm rot="16200000">
              <a:off x="4928172" y="3730493"/>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grpSp>
      <p:cxnSp>
        <p:nvCxnSpPr>
          <p:cNvPr id="58" name="Connecteur droit avec flèche 57">
            <a:extLst>
              <a:ext uri="{FF2B5EF4-FFF2-40B4-BE49-F238E27FC236}">
                <a16:creationId xmlns="" xmlns:a16="http://schemas.microsoft.com/office/drawing/2014/main" id="{2FEBC179-7A70-4650-8E33-F864AE8470A1}"/>
              </a:ext>
            </a:extLst>
          </p:cNvPr>
          <p:cNvCxnSpPr>
            <a:cxnSpLocks/>
          </p:cNvCxnSpPr>
          <p:nvPr/>
        </p:nvCxnSpPr>
        <p:spPr>
          <a:xfrm flipH="1">
            <a:off x="3691156" y="3456264"/>
            <a:ext cx="385893" cy="0"/>
          </a:xfrm>
          <a:prstGeom prst="straightConnector1">
            <a:avLst/>
          </a:prstGeom>
          <a:ln w="31750">
            <a:solidFill>
              <a:srgbClr val="FF6600"/>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 xmlns:a16="http://schemas.microsoft.com/office/drawing/2014/main" id="{23EF9916-3995-420C-BB07-E7359DAB5B97}"/>
              </a:ext>
            </a:extLst>
          </p:cNvPr>
          <p:cNvCxnSpPr>
            <a:cxnSpLocks/>
            <a:stCxn id="53" idx="1"/>
          </p:cNvCxnSpPr>
          <p:nvPr/>
        </p:nvCxnSpPr>
        <p:spPr>
          <a:xfrm flipH="1">
            <a:off x="4390845" y="3152427"/>
            <a:ext cx="1745286" cy="67770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 xmlns:a16="http://schemas.microsoft.com/office/drawing/2014/main" id="{D5F201AA-02A9-4F5E-9549-229B3CAD1E24}"/>
              </a:ext>
            </a:extLst>
          </p:cNvPr>
          <p:cNvPicPr>
            <a:picLocks noChangeAspect="1"/>
          </p:cNvPicPr>
          <p:nvPr/>
        </p:nvPicPr>
        <p:blipFill>
          <a:blip r:embed="rId3"/>
          <a:stretch>
            <a:fillRect/>
          </a:stretch>
        </p:blipFill>
        <p:spPr>
          <a:xfrm>
            <a:off x="4175184" y="849203"/>
            <a:ext cx="4779034" cy="1592073"/>
          </a:xfrm>
          <a:prstGeom prst="rect">
            <a:avLst/>
          </a:prstGeom>
          <a:ln>
            <a:solidFill>
              <a:schemeClr val="accent5">
                <a:lumMod val="50000"/>
              </a:schemeClr>
            </a:solidFill>
          </a:ln>
        </p:spPr>
      </p:pic>
      <p:cxnSp>
        <p:nvCxnSpPr>
          <p:cNvPr id="45" name="Connecteur droit avec flèche 44">
            <a:extLst>
              <a:ext uri="{FF2B5EF4-FFF2-40B4-BE49-F238E27FC236}">
                <a16:creationId xmlns="" xmlns:a16="http://schemas.microsoft.com/office/drawing/2014/main" id="{ACDA8FA9-1A93-4BE4-B50A-791CCCD3F8FB}"/>
              </a:ext>
            </a:extLst>
          </p:cNvPr>
          <p:cNvCxnSpPr>
            <a:cxnSpLocks/>
            <a:stCxn id="33" idx="3"/>
            <a:endCxn id="47" idx="3"/>
          </p:cNvCxnSpPr>
          <p:nvPr/>
        </p:nvCxnSpPr>
        <p:spPr>
          <a:xfrm flipV="1">
            <a:off x="3157268" y="1089468"/>
            <a:ext cx="3121298" cy="225619"/>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Ellipse 46">
            <a:extLst>
              <a:ext uri="{FF2B5EF4-FFF2-40B4-BE49-F238E27FC236}">
                <a16:creationId xmlns="" xmlns:a16="http://schemas.microsoft.com/office/drawing/2014/main" id="{19468188-5E01-4D0A-B249-A8563983F733}"/>
              </a:ext>
            </a:extLst>
          </p:cNvPr>
          <p:cNvSpPr/>
          <p:nvPr/>
        </p:nvSpPr>
        <p:spPr>
          <a:xfrm rot="3428212">
            <a:off x="5969922" y="1238767"/>
            <a:ext cx="1353578" cy="365221"/>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pied de page 15">
            <a:extLst>
              <a:ext uri="{FF2B5EF4-FFF2-40B4-BE49-F238E27FC236}">
                <a16:creationId xmlns="" xmlns:a16="http://schemas.microsoft.com/office/drawing/2014/main" id="{17D94BAF-79F3-4C14-9FAC-356673AD7C46}"/>
              </a:ext>
            </a:extLst>
          </p:cNvPr>
          <p:cNvSpPr>
            <a:spLocks noGrp="1"/>
          </p:cNvSpPr>
          <p:nvPr>
            <p:ph type="ftr" sz="quarter" idx="11"/>
          </p:nvPr>
        </p:nvSpPr>
        <p:spPr/>
        <p:txBody>
          <a:bodyPr/>
          <a:lstStyle/>
          <a:p>
            <a:r>
              <a:rPr lang="fr-FR"/>
              <a:t>Tuto Revit - Modéliser un ouvrage</a:t>
            </a:r>
          </a:p>
        </p:txBody>
      </p:sp>
      <p:sp>
        <p:nvSpPr>
          <p:cNvPr id="17" name="Espace réservé de la date 16">
            <a:extLst>
              <a:ext uri="{FF2B5EF4-FFF2-40B4-BE49-F238E27FC236}">
                <a16:creationId xmlns="" xmlns:a16="http://schemas.microsoft.com/office/drawing/2014/main" id="{5F5C2497-5FD6-4DC3-B2D8-7EF71B7E1AAE}"/>
              </a:ext>
            </a:extLst>
          </p:cNvPr>
          <p:cNvSpPr>
            <a:spLocks noGrp="1"/>
          </p:cNvSpPr>
          <p:nvPr>
            <p:ph type="dt" sz="half" idx="10"/>
          </p:nvPr>
        </p:nvSpPr>
        <p:spPr/>
        <p:txBody>
          <a:bodyPr/>
          <a:lstStyle/>
          <a:p>
            <a:r>
              <a:rPr lang="fr-FR"/>
              <a:t>Lycée D. Diderot</a:t>
            </a:r>
          </a:p>
        </p:txBody>
      </p:sp>
      <p:sp>
        <p:nvSpPr>
          <p:cNvPr id="18" name="Espace réservé du numéro de diapositive 17">
            <a:extLst>
              <a:ext uri="{FF2B5EF4-FFF2-40B4-BE49-F238E27FC236}">
                <a16:creationId xmlns="" xmlns:a16="http://schemas.microsoft.com/office/drawing/2014/main" id="{CFF81A0F-C243-4757-9158-E37A9A18C17A}"/>
              </a:ext>
            </a:extLst>
          </p:cNvPr>
          <p:cNvSpPr>
            <a:spLocks noGrp="1"/>
          </p:cNvSpPr>
          <p:nvPr>
            <p:ph type="sldNum" sz="quarter" idx="12"/>
          </p:nvPr>
        </p:nvSpPr>
        <p:spPr/>
        <p:txBody>
          <a:bodyPr/>
          <a:lstStyle/>
          <a:p>
            <a:fld id="{F0E9C7B5-498F-459B-AE0E-97ACA3484B4E}" type="slidenum">
              <a:rPr lang="fr-FR" smtClean="0"/>
              <a:t>18</a:t>
            </a:fld>
            <a:endParaRPr lang="fr-FR"/>
          </a:p>
        </p:txBody>
      </p:sp>
    </p:spTree>
    <p:extLst>
      <p:ext uri="{BB962C8B-B14F-4D97-AF65-F5344CB8AC3E}">
        <p14:creationId xmlns:p14="http://schemas.microsoft.com/office/powerpoint/2010/main" val="2791095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a:extLst>
              <a:ext uri="{FF2B5EF4-FFF2-40B4-BE49-F238E27FC236}">
                <a16:creationId xmlns="" xmlns:a16="http://schemas.microsoft.com/office/drawing/2014/main" id="{6F7B69E5-E6A4-4F9D-A9D7-A579B22E9E87}"/>
              </a:ext>
            </a:extLst>
          </p:cNvPr>
          <p:cNvPicPr>
            <a:picLocks noChangeAspect="1"/>
          </p:cNvPicPr>
          <p:nvPr/>
        </p:nvPicPr>
        <p:blipFill>
          <a:blip r:embed="rId2"/>
          <a:stretch>
            <a:fillRect/>
          </a:stretch>
        </p:blipFill>
        <p:spPr>
          <a:xfrm>
            <a:off x="0" y="789994"/>
            <a:ext cx="9144000" cy="564712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5.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Différents types de quadrillage</a:t>
            </a:r>
            <a:endParaRPr lang="fr-FR" sz="22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FE1608F5-6246-4AC1-8CAE-AB84A0192338}"/>
              </a:ext>
            </a:extLst>
          </p:cNvPr>
          <p:cNvSpPr txBox="1"/>
          <p:nvPr/>
        </p:nvSpPr>
        <p:spPr>
          <a:xfrm>
            <a:off x="728936" y="704031"/>
            <a:ext cx="7500663" cy="461665"/>
          </a:xfrm>
          <a:prstGeom prst="rect">
            <a:avLst/>
          </a:prstGeom>
          <a:solidFill>
            <a:srgbClr val="CCFFFF"/>
          </a:solidFill>
          <a:ln>
            <a:solidFill>
              <a:srgbClr val="002060"/>
            </a:solidFill>
          </a:ln>
        </p:spPr>
        <p:txBody>
          <a:bodyPr wrap="square" rtlCol="0">
            <a:spAutoFit/>
          </a:bodyPr>
          <a:lstStyle/>
          <a:p>
            <a:r>
              <a:rPr lang="fr-FR" sz="1200" i="1" dirty="0"/>
              <a:t>On souhaite distinguer par leur graphisme les axes du projet (Axe longitudinal, axe du joint médian, axe de l’autoroute) des quadrillages servant seulement de traits de construction (bords des cadres et des entonnements, … )</a:t>
            </a:r>
          </a:p>
        </p:txBody>
      </p:sp>
      <p:cxnSp>
        <p:nvCxnSpPr>
          <p:cNvPr id="74" name="Connecteur droit avec flèche 73">
            <a:extLst>
              <a:ext uri="{FF2B5EF4-FFF2-40B4-BE49-F238E27FC236}">
                <a16:creationId xmlns="" xmlns:a16="http://schemas.microsoft.com/office/drawing/2014/main" id="{123490E4-279D-4859-B1DC-031A0E5F3657}"/>
              </a:ext>
            </a:extLst>
          </p:cNvPr>
          <p:cNvCxnSpPr>
            <a:cxnSpLocks/>
            <a:stCxn id="61" idx="2"/>
            <a:endCxn id="38" idx="0"/>
          </p:cNvCxnSpPr>
          <p:nvPr/>
        </p:nvCxnSpPr>
        <p:spPr>
          <a:xfrm flipH="1">
            <a:off x="1161436" y="2244566"/>
            <a:ext cx="220995" cy="41254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e 33">
            <a:extLst>
              <a:ext uri="{FF2B5EF4-FFF2-40B4-BE49-F238E27FC236}">
                <a16:creationId xmlns="" xmlns:a16="http://schemas.microsoft.com/office/drawing/2014/main" id="{2728C7DA-5335-44EF-8EE2-9D89E1219529}"/>
              </a:ext>
            </a:extLst>
          </p:cNvPr>
          <p:cNvGrpSpPr/>
          <p:nvPr/>
        </p:nvGrpSpPr>
        <p:grpSpPr>
          <a:xfrm>
            <a:off x="576539" y="530314"/>
            <a:ext cx="331866" cy="276999"/>
            <a:chOff x="4198688" y="2088698"/>
            <a:chExt cx="318782" cy="276999"/>
          </a:xfrm>
        </p:grpSpPr>
        <p:sp>
          <p:nvSpPr>
            <p:cNvPr id="35" name="Ellipse 34">
              <a:extLst>
                <a:ext uri="{FF2B5EF4-FFF2-40B4-BE49-F238E27FC236}">
                  <a16:creationId xmlns="" xmlns:a16="http://schemas.microsoft.com/office/drawing/2014/main" id="{418E77BB-2B0A-463D-ADC9-D89D88CDC51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0CBF0E8-2DAB-4BCC-AAEB-0C821BD06AA7}"/>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53" name="ZoneTexte 52">
            <a:extLst>
              <a:ext uri="{FF2B5EF4-FFF2-40B4-BE49-F238E27FC236}">
                <a16:creationId xmlns="" xmlns:a16="http://schemas.microsoft.com/office/drawing/2014/main" id="{82F82D06-9012-4111-8EA0-DB701F0842A1}"/>
              </a:ext>
            </a:extLst>
          </p:cNvPr>
          <p:cNvSpPr txBox="1"/>
          <p:nvPr/>
        </p:nvSpPr>
        <p:spPr>
          <a:xfrm>
            <a:off x="223078" y="1332538"/>
            <a:ext cx="513748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les quadrillages Axe L, Joint M et Axe A (utiliser la touche </a:t>
            </a:r>
            <a:r>
              <a:rPr lang="fr-FR" sz="1200" b="1" dirty="0">
                <a:sym typeface="Wingdings" panose="05000000000000000000" pitchFamily="2" charset="2"/>
              </a:rPr>
              <a:t>CTRL</a:t>
            </a:r>
            <a:r>
              <a:rPr lang="fr-FR" sz="1200" dirty="0">
                <a:sym typeface="Wingdings" panose="05000000000000000000" pitchFamily="2" charset="2"/>
              </a:rPr>
              <a:t>)</a:t>
            </a:r>
            <a:endParaRPr lang="fr-FR" sz="1200" b="1" dirty="0">
              <a:sym typeface="Wingdings" panose="05000000000000000000" pitchFamily="2" charset="2"/>
            </a:endParaRPr>
          </a:p>
        </p:txBody>
      </p:sp>
      <p:grpSp>
        <p:nvGrpSpPr>
          <p:cNvPr id="54" name="Groupe 53">
            <a:extLst>
              <a:ext uri="{FF2B5EF4-FFF2-40B4-BE49-F238E27FC236}">
                <a16:creationId xmlns="" xmlns:a16="http://schemas.microsoft.com/office/drawing/2014/main" id="{8B4F97B3-F87D-4551-8E7F-D935DA51A94F}"/>
              </a:ext>
            </a:extLst>
          </p:cNvPr>
          <p:cNvGrpSpPr/>
          <p:nvPr/>
        </p:nvGrpSpPr>
        <p:grpSpPr>
          <a:xfrm>
            <a:off x="92525" y="1150720"/>
            <a:ext cx="338796" cy="277860"/>
            <a:chOff x="4198688" y="2087836"/>
            <a:chExt cx="318782" cy="277860"/>
          </a:xfrm>
        </p:grpSpPr>
        <p:sp>
          <p:nvSpPr>
            <p:cNvPr id="55" name="Ellipse 54">
              <a:extLst>
                <a:ext uri="{FF2B5EF4-FFF2-40B4-BE49-F238E27FC236}">
                  <a16:creationId xmlns="" xmlns:a16="http://schemas.microsoft.com/office/drawing/2014/main" id="{36DA791A-A25F-418B-BDC3-41AC937CD79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CA54C1B4-74C8-4BED-AF07-2845E861EA9E}"/>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61" name="ZoneTexte 60">
            <a:extLst>
              <a:ext uri="{FF2B5EF4-FFF2-40B4-BE49-F238E27FC236}">
                <a16:creationId xmlns="" xmlns:a16="http://schemas.microsoft.com/office/drawing/2014/main" id="{5CC46D33-FE9B-4FEC-9DC7-BC9F246814A1}"/>
              </a:ext>
            </a:extLst>
          </p:cNvPr>
          <p:cNvSpPr txBox="1"/>
          <p:nvPr/>
        </p:nvSpPr>
        <p:spPr>
          <a:xfrm>
            <a:off x="441111" y="1967567"/>
            <a:ext cx="188263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Modifier le type</a:t>
            </a:r>
          </a:p>
        </p:txBody>
      </p:sp>
      <p:grpSp>
        <p:nvGrpSpPr>
          <p:cNvPr id="62" name="Groupe 61">
            <a:extLst>
              <a:ext uri="{FF2B5EF4-FFF2-40B4-BE49-F238E27FC236}">
                <a16:creationId xmlns="" xmlns:a16="http://schemas.microsoft.com/office/drawing/2014/main" id="{2001128A-77C2-4622-AA7E-ECC1DE605F93}"/>
              </a:ext>
            </a:extLst>
          </p:cNvPr>
          <p:cNvGrpSpPr/>
          <p:nvPr/>
        </p:nvGrpSpPr>
        <p:grpSpPr>
          <a:xfrm>
            <a:off x="342797" y="1784634"/>
            <a:ext cx="329591" cy="277860"/>
            <a:chOff x="4198688" y="2087836"/>
            <a:chExt cx="318782" cy="277860"/>
          </a:xfrm>
        </p:grpSpPr>
        <p:sp>
          <p:nvSpPr>
            <p:cNvPr id="63" name="Ellipse 62">
              <a:extLst>
                <a:ext uri="{FF2B5EF4-FFF2-40B4-BE49-F238E27FC236}">
                  <a16:creationId xmlns="" xmlns:a16="http://schemas.microsoft.com/office/drawing/2014/main" id="{A38901D4-896D-4C1D-8FA8-7A908E0FB4F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4" name="ZoneTexte 63">
              <a:extLst>
                <a:ext uri="{FF2B5EF4-FFF2-40B4-BE49-F238E27FC236}">
                  <a16:creationId xmlns="" xmlns:a16="http://schemas.microsoft.com/office/drawing/2014/main" id="{18DA4D05-6A25-4ECD-90F9-33275BAD5F2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85" name="Connecteur droit avec flèche 84">
            <a:extLst>
              <a:ext uri="{FF2B5EF4-FFF2-40B4-BE49-F238E27FC236}">
                <a16:creationId xmlns="" xmlns:a16="http://schemas.microsoft.com/office/drawing/2014/main" id="{03BB8BA2-6030-4AA7-AE8F-0593A80E30B0}"/>
              </a:ext>
            </a:extLst>
          </p:cNvPr>
          <p:cNvCxnSpPr>
            <a:cxnSpLocks/>
            <a:stCxn id="86" idx="2"/>
          </p:cNvCxnSpPr>
          <p:nvPr/>
        </p:nvCxnSpPr>
        <p:spPr>
          <a:xfrm>
            <a:off x="7810980" y="1860288"/>
            <a:ext cx="158561" cy="53896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6" name="ZoneTexte 85">
            <a:extLst>
              <a:ext uri="{FF2B5EF4-FFF2-40B4-BE49-F238E27FC236}">
                <a16:creationId xmlns="" xmlns:a16="http://schemas.microsoft.com/office/drawing/2014/main" id="{4A7032D0-7D4D-484C-BD12-2204BAD6BEB2}"/>
              </a:ext>
            </a:extLst>
          </p:cNvPr>
          <p:cNvSpPr txBox="1"/>
          <p:nvPr/>
        </p:nvSpPr>
        <p:spPr>
          <a:xfrm>
            <a:off x="6662518" y="1398623"/>
            <a:ext cx="229692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Dupliquer</a:t>
            </a:r>
          </a:p>
          <a:p>
            <a:pPr marL="171450" indent="-171450">
              <a:buFont typeface="Wingdings" panose="05000000000000000000" pitchFamily="2" charset="2"/>
              <a:buChar char="è"/>
            </a:pPr>
            <a:r>
              <a:rPr lang="fr-FR" sz="1200" dirty="0">
                <a:sym typeface="Wingdings" panose="05000000000000000000" pitchFamily="2" charset="2"/>
              </a:rPr>
              <a:t>Saisir le nom du nouveau type</a:t>
            </a:r>
          </a:p>
        </p:txBody>
      </p:sp>
      <p:grpSp>
        <p:nvGrpSpPr>
          <p:cNvPr id="87" name="Groupe 86">
            <a:extLst>
              <a:ext uri="{FF2B5EF4-FFF2-40B4-BE49-F238E27FC236}">
                <a16:creationId xmlns="" xmlns:a16="http://schemas.microsoft.com/office/drawing/2014/main" id="{76C31BB4-2EC6-49E1-B0D9-7D89EC9C9FDA}"/>
              </a:ext>
            </a:extLst>
          </p:cNvPr>
          <p:cNvGrpSpPr/>
          <p:nvPr/>
        </p:nvGrpSpPr>
        <p:grpSpPr>
          <a:xfrm>
            <a:off x="6539038" y="1182133"/>
            <a:ext cx="329591" cy="277860"/>
            <a:chOff x="4198688" y="2087836"/>
            <a:chExt cx="318782" cy="277860"/>
          </a:xfrm>
        </p:grpSpPr>
        <p:sp>
          <p:nvSpPr>
            <p:cNvPr id="88" name="Ellipse 87">
              <a:extLst>
                <a:ext uri="{FF2B5EF4-FFF2-40B4-BE49-F238E27FC236}">
                  <a16:creationId xmlns="" xmlns:a16="http://schemas.microsoft.com/office/drawing/2014/main" id="{0E150782-9D04-419B-849F-60F82A6249A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9" name="ZoneTexte 88">
              <a:extLst>
                <a:ext uri="{FF2B5EF4-FFF2-40B4-BE49-F238E27FC236}">
                  <a16:creationId xmlns="" xmlns:a16="http://schemas.microsoft.com/office/drawing/2014/main" id="{75CDFE9B-8634-4358-B036-FD68C5639B57}"/>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125" name="ZoneTexte 124">
            <a:extLst>
              <a:ext uri="{FF2B5EF4-FFF2-40B4-BE49-F238E27FC236}">
                <a16:creationId xmlns="" xmlns:a16="http://schemas.microsoft.com/office/drawing/2014/main" id="{2849E0C0-F333-4D8E-985D-62F68EB5C63C}"/>
              </a:ext>
            </a:extLst>
          </p:cNvPr>
          <p:cNvSpPr txBox="1"/>
          <p:nvPr/>
        </p:nvSpPr>
        <p:spPr>
          <a:xfrm>
            <a:off x="7130407" y="4664279"/>
            <a:ext cx="188775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la couleur rouge</a:t>
            </a:r>
          </a:p>
        </p:txBody>
      </p:sp>
      <p:grpSp>
        <p:nvGrpSpPr>
          <p:cNvPr id="130" name="Groupe 129">
            <a:extLst>
              <a:ext uri="{FF2B5EF4-FFF2-40B4-BE49-F238E27FC236}">
                <a16:creationId xmlns="" xmlns:a16="http://schemas.microsoft.com/office/drawing/2014/main" id="{A4577F06-3143-466B-9EE3-5649A3528EB1}"/>
              </a:ext>
            </a:extLst>
          </p:cNvPr>
          <p:cNvGrpSpPr/>
          <p:nvPr/>
        </p:nvGrpSpPr>
        <p:grpSpPr>
          <a:xfrm>
            <a:off x="6998538" y="4481346"/>
            <a:ext cx="329591" cy="277860"/>
            <a:chOff x="4198688" y="2087836"/>
            <a:chExt cx="318782" cy="277860"/>
          </a:xfrm>
        </p:grpSpPr>
        <p:sp>
          <p:nvSpPr>
            <p:cNvPr id="131" name="Ellipse 130">
              <a:extLst>
                <a:ext uri="{FF2B5EF4-FFF2-40B4-BE49-F238E27FC236}">
                  <a16:creationId xmlns="" xmlns:a16="http://schemas.microsoft.com/office/drawing/2014/main" id="{369AB287-5B16-4DF8-AAFF-7E94072894A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32" name="ZoneTexte 131">
              <a:extLst>
                <a:ext uri="{FF2B5EF4-FFF2-40B4-BE49-F238E27FC236}">
                  <a16:creationId xmlns="" xmlns:a16="http://schemas.microsoft.com/office/drawing/2014/main" id="{68ACA191-A51B-4226-A5C0-BCA3C9D0234D}"/>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51" name="Connecteur droit avec flèche 50">
            <a:extLst>
              <a:ext uri="{FF2B5EF4-FFF2-40B4-BE49-F238E27FC236}">
                <a16:creationId xmlns="" xmlns:a16="http://schemas.microsoft.com/office/drawing/2014/main" id="{4989B2D6-7282-4EF7-9D2E-63ADF151395B}"/>
              </a:ext>
            </a:extLst>
          </p:cNvPr>
          <p:cNvCxnSpPr>
            <a:cxnSpLocks/>
            <a:stCxn id="125" idx="0"/>
          </p:cNvCxnSpPr>
          <p:nvPr/>
        </p:nvCxnSpPr>
        <p:spPr>
          <a:xfrm flipH="1" flipV="1">
            <a:off x="7759817" y="3775046"/>
            <a:ext cx="314469" cy="88923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8" name="Ellipse 37">
            <a:extLst>
              <a:ext uri="{FF2B5EF4-FFF2-40B4-BE49-F238E27FC236}">
                <a16:creationId xmlns="" xmlns:a16="http://schemas.microsoft.com/office/drawing/2014/main" id="{CBCE155F-10B5-49F1-B81A-FF6CDC710D34}"/>
              </a:ext>
            </a:extLst>
          </p:cNvPr>
          <p:cNvSpPr/>
          <p:nvPr/>
        </p:nvSpPr>
        <p:spPr>
          <a:xfrm>
            <a:off x="636685" y="2657110"/>
            <a:ext cx="1049502" cy="276999"/>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Ellipse 43">
            <a:extLst>
              <a:ext uri="{FF2B5EF4-FFF2-40B4-BE49-F238E27FC236}">
                <a16:creationId xmlns="" xmlns:a16="http://schemas.microsoft.com/office/drawing/2014/main" id="{D6707562-A851-4B0E-A19F-08B52567D20A}"/>
              </a:ext>
            </a:extLst>
          </p:cNvPr>
          <p:cNvSpPr/>
          <p:nvPr/>
        </p:nvSpPr>
        <p:spPr>
          <a:xfrm>
            <a:off x="7701614" y="2390060"/>
            <a:ext cx="888713" cy="24408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ZoneTexte 58">
            <a:extLst>
              <a:ext uri="{FF2B5EF4-FFF2-40B4-BE49-F238E27FC236}">
                <a16:creationId xmlns="" xmlns:a16="http://schemas.microsoft.com/office/drawing/2014/main" id="{CBDA7438-C94D-4553-A6B0-6171A757F408}"/>
              </a:ext>
            </a:extLst>
          </p:cNvPr>
          <p:cNvSpPr txBox="1"/>
          <p:nvPr/>
        </p:nvSpPr>
        <p:spPr>
          <a:xfrm>
            <a:off x="6628465" y="5294851"/>
            <a:ext cx="188775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en cliquant </a:t>
            </a:r>
            <a:r>
              <a:rPr lang="fr-FR" sz="1200" b="1" dirty="0">
                <a:sym typeface="Wingdings" panose="05000000000000000000" pitchFamily="2" charset="2"/>
              </a:rPr>
              <a:t>OK</a:t>
            </a:r>
          </a:p>
        </p:txBody>
      </p:sp>
      <p:grpSp>
        <p:nvGrpSpPr>
          <p:cNvPr id="65" name="Groupe 64">
            <a:extLst>
              <a:ext uri="{FF2B5EF4-FFF2-40B4-BE49-F238E27FC236}">
                <a16:creationId xmlns="" xmlns:a16="http://schemas.microsoft.com/office/drawing/2014/main" id="{768D3603-B424-4F54-B792-EAC1A92CD805}"/>
              </a:ext>
            </a:extLst>
          </p:cNvPr>
          <p:cNvGrpSpPr/>
          <p:nvPr/>
        </p:nvGrpSpPr>
        <p:grpSpPr>
          <a:xfrm>
            <a:off x="6496596" y="5111918"/>
            <a:ext cx="329591" cy="277860"/>
            <a:chOff x="4198688" y="2087836"/>
            <a:chExt cx="318782" cy="277860"/>
          </a:xfrm>
        </p:grpSpPr>
        <p:sp>
          <p:nvSpPr>
            <p:cNvPr id="66" name="Ellipse 65">
              <a:extLst>
                <a:ext uri="{FF2B5EF4-FFF2-40B4-BE49-F238E27FC236}">
                  <a16:creationId xmlns="" xmlns:a16="http://schemas.microsoft.com/office/drawing/2014/main" id="{58403678-E5E2-44B9-B9FB-2254597578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7" name="ZoneTexte 66">
              <a:extLst>
                <a:ext uri="{FF2B5EF4-FFF2-40B4-BE49-F238E27FC236}">
                  <a16:creationId xmlns="" xmlns:a16="http://schemas.microsoft.com/office/drawing/2014/main" id="{EB088477-4030-49CD-9F4F-7A6981408C57}"/>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cxnSp>
        <p:nvCxnSpPr>
          <p:cNvPr id="68" name="Connecteur droit avec flèche 67">
            <a:extLst>
              <a:ext uri="{FF2B5EF4-FFF2-40B4-BE49-F238E27FC236}">
                <a16:creationId xmlns="" xmlns:a16="http://schemas.microsoft.com/office/drawing/2014/main" id="{9C3F3037-3406-4A48-9A4B-D93B5CA8EBA8}"/>
              </a:ext>
            </a:extLst>
          </p:cNvPr>
          <p:cNvCxnSpPr>
            <a:cxnSpLocks/>
          </p:cNvCxnSpPr>
          <p:nvPr/>
        </p:nvCxnSpPr>
        <p:spPr>
          <a:xfrm flipH="1">
            <a:off x="7038363" y="5561901"/>
            <a:ext cx="226504" cy="58722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 name="Forme libre : forme 2">
            <a:extLst>
              <a:ext uri="{FF2B5EF4-FFF2-40B4-BE49-F238E27FC236}">
                <a16:creationId xmlns="" xmlns:a16="http://schemas.microsoft.com/office/drawing/2014/main" id="{46FD6A67-60B3-4A2E-A707-50CCDD684E3E}"/>
              </a:ext>
            </a:extLst>
          </p:cNvPr>
          <p:cNvSpPr/>
          <p:nvPr/>
        </p:nvSpPr>
        <p:spPr>
          <a:xfrm rot="4339366">
            <a:off x="3231343" y="389761"/>
            <a:ext cx="608431" cy="3930842"/>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2540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 xmlns:a16="http://schemas.microsoft.com/office/drawing/2014/main" id="{0D6238A8-EB1E-4B62-8415-C4B5A8042C80}"/>
              </a:ext>
            </a:extLst>
          </p:cNvPr>
          <p:cNvSpPr txBox="1"/>
          <p:nvPr/>
        </p:nvSpPr>
        <p:spPr>
          <a:xfrm rot="20183864">
            <a:off x="2035272" y="2362464"/>
            <a:ext cx="1163387" cy="246221"/>
          </a:xfrm>
          <a:prstGeom prst="rect">
            <a:avLst/>
          </a:prstGeom>
          <a:noFill/>
        </p:spPr>
        <p:txBody>
          <a:bodyPr wrap="square" rtlCol="0">
            <a:spAutoFit/>
          </a:bodyPr>
          <a:lstStyle/>
          <a:p>
            <a:r>
              <a:rPr lang="fr-FR" sz="1000" i="1" dirty="0">
                <a:solidFill>
                  <a:schemeClr val="accent5">
                    <a:lumMod val="75000"/>
                  </a:schemeClr>
                </a:solidFill>
              </a:rPr>
              <a:t>Ouverture fenêtre</a:t>
            </a:r>
          </a:p>
        </p:txBody>
      </p:sp>
      <p:pic>
        <p:nvPicPr>
          <p:cNvPr id="16" name="Image 15">
            <a:extLst>
              <a:ext uri="{FF2B5EF4-FFF2-40B4-BE49-F238E27FC236}">
                <a16:creationId xmlns="" xmlns:a16="http://schemas.microsoft.com/office/drawing/2014/main" id="{5DC146D8-9ABA-4855-8AE3-4C13FF303C76}"/>
              </a:ext>
            </a:extLst>
          </p:cNvPr>
          <p:cNvPicPr>
            <a:picLocks noChangeAspect="1"/>
          </p:cNvPicPr>
          <p:nvPr/>
        </p:nvPicPr>
        <p:blipFill>
          <a:blip r:embed="rId3"/>
          <a:stretch>
            <a:fillRect/>
          </a:stretch>
        </p:blipFill>
        <p:spPr>
          <a:xfrm>
            <a:off x="4454555" y="2675926"/>
            <a:ext cx="1656519" cy="891972"/>
          </a:xfrm>
          <a:prstGeom prst="rect">
            <a:avLst/>
          </a:prstGeom>
        </p:spPr>
      </p:pic>
      <p:cxnSp>
        <p:nvCxnSpPr>
          <p:cNvPr id="46" name="Connecteur droit avec flèche 45">
            <a:extLst>
              <a:ext uri="{FF2B5EF4-FFF2-40B4-BE49-F238E27FC236}">
                <a16:creationId xmlns="" xmlns:a16="http://schemas.microsoft.com/office/drawing/2014/main" id="{FF9D550F-8440-4830-8162-08C4E88E9034}"/>
              </a:ext>
            </a:extLst>
          </p:cNvPr>
          <p:cNvCxnSpPr>
            <a:cxnSpLocks/>
            <a:stCxn id="86" idx="2"/>
          </p:cNvCxnSpPr>
          <p:nvPr/>
        </p:nvCxnSpPr>
        <p:spPr>
          <a:xfrm flipH="1">
            <a:off x="5620624" y="1860288"/>
            <a:ext cx="2190356" cy="124363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7BA5B28E-579A-4198-8191-83391C834CCF}"/>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55658146-B68F-46F3-BDC7-CE5DD1D4D520}"/>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AC929E16-E5BE-44A8-8794-5B39FA7BA0DC}"/>
              </a:ext>
            </a:extLst>
          </p:cNvPr>
          <p:cNvSpPr>
            <a:spLocks noGrp="1"/>
          </p:cNvSpPr>
          <p:nvPr>
            <p:ph type="sldNum" sz="quarter" idx="12"/>
          </p:nvPr>
        </p:nvSpPr>
        <p:spPr/>
        <p:txBody>
          <a:bodyPr/>
          <a:lstStyle/>
          <a:p>
            <a:fld id="{F0E9C7B5-498F-459B-AE0E-97ACA3484B4E}" type="slidenum">
              <a:rPr lang="fr-FR" smtClean="0"/>
              <a:t>19</a:t>
            </a:fld>
            <a:endParaRPr lang="fr-FR"/>
          </a:p>
        </p:txBody>
      </p:sp>
    </p:spTree>
    <p:extLst>
      <p:ext uri="{BB962C8B-B14F-4D97-AF65-F5344CB8AC3E}">
        <p14:creationId xmlns:p14="http://schemas.microsoft.com/office/powerpoint/2010/main" val="2357998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03F83284-2C73-450D-9420-1A1D7AA31CF4}"/>
              </a:ext>
            </a:extLst>
          </p:cNvPr>
          <p:cNvSpPr txBox="1"/>
          <p:nvPr/>
        </p:nvSpPr>
        <p:spPr>
          <a:xfrm>
            <a:off x="1347886" y="246829"/>
            <a:ext cx="6488886" cy="1508105"/>
          </a:xfrm>
          <a:prstGeom prst="rect">
            <a:avLst/>
          </a:prstGeom>
          <a:noFill/>
        </p:spPr>
        <p:txBody>
          <a:bodyPr wrap="square" rtlCol="0">
            <a:spAutoFit/>
          </a:bodyPr>
          <a:lstStyle/>
          <a:p>
            <a:pPr algn="ctr"/>
            <a:r>
              <a:rPr lang="fr-FR" sz="3200" b="1" dirty="0">
                <a:solidFill>
                  <a:srgbClr val="002060"/>
                </a:solidFill>
                <a:effectLst>
                  <a:outerShdw blurRad="38100" dist="38100" dir="2700000" algn="tl">
                    <a:srgbClr val="000000">
                      <a:alpha val="43137"/>
                    </a:srgbClr>
                  </a:outerShdw>
                </a:effectLst>
              </a:rPr>
              <a:t>Initiation Revit</a:t>
            </a:r>
          </a:p>
          <a:p>
            <a:pPr algn="ctr"/>
            <a:r>
              <a:rPr lang="fr-FR" sz="1600" b="1" dirty="0">
                <a:solidFill>
                  <a:srgbClr val="002060"/>
                </a:solidFill>
                <a:effectLst>
                  <a:outerShdw blurRad="38100" dist="38100" dir="2700000" algn="tl">
                    <a:srgbClr val="000000">
                      <a:alpha val="43137"/>
                    </a:srgbClr>
                  </a:outerShdw>
                </a:effectLst>
              </a:rPr>
              <a:t>---</a:t>
            </a:r>
          </a:p>
          <a:p>
            <a:pPr algn="ctr"/>
            <a:r>
              <a:rPr lang="fr-FR" sz="4400" b="1" dirty="0">
                <a:solidFill>
                  <a:srgbClr val="002060"/>
                </a:solidFill>
                <a:effectLst>
                  <a:outerShdw blurRad="38100" dist="38100" dir="2700000" algn="tl">
                    <a:srgbClr val="000000">
                      <a:alpha val="43137"/>
                    </a:srgbClr>
                  </a:outerShdw>
                </a:effectLst>
              </a:rPr>
              <a:t>Modéliser un ouvrage</a:t>
            </a:r>
          </a:p>
        </p:txBody>
      </p:sp>
      <p:sp>
        <p:nvSpPr>
          <p:cNvPr id="7" name="Espace réservé du pied de page 6">
            <a:extLst>
              <a:ext uri="{FF2B5EF4-FFF2-40B4-BE49-F238E27FC236}">
                <a16:creationId xmlns="" xmlns:a16="http://schemas.microsoft.com/office/drawing/2014/main" id="{CD939370-F826-49F8-9CCD-1E4C5697127D}"/>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3455F36E-C2E0-41BE-A8A9-3CFC7D75E0DA}"/>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D05AA0A8-DE11-4348-803D-A7897BF2887A}"/>
              </a:ext>
            </a:extLst>
          </p:cNvPr>
          <p:cNvSpPr>
            <a:spLocks noGrp="1"/>
          </p:cNvSpPr>
          <p:nvPr>
            <p:ph type="sldNum" sz="quarter" idx="12"/>
          </p:nvPr>
        </p:nvSpPr>
        <p:spPr/>
        <p:txBody>
          <a:bodyPr/>
          <a:lstStyle/>
          <a:p>
            <a:fld id="{F0E9C7B5-498F-459B-AE0E-97ACA3484B4E}" type="slidenum">
              <a:rPr lang="fr-FR" smtClean="0"/>
              <a:t>2</a:t>
            </a:fld>
            <a:endParaRPr lang="fr-FR"/>
          </a:p>
        </p:txBody>
      </p:sp>
      <p:sp>
        <p:nvSpPr>
          <p:cNvPr id="11" name="ZoneTexte 10">
            <a:extLst>
              <a:ext uri="{FF2B5EF4-FFF2-40B4-BE49-F238E27FC236}">
                <a16:creationId xmlns="" xmlns:a16="http://schemas.microsoft.com/office/drawing/2014/main" id="{291A733A-F184-4395-9CCC-2E1464301E03}"/>
              </a:ext>
            </a:extLst>
          </p:cNvPr>
          <p:cNvSpPr txBox="1"/>
          <p:nvPr/>
        </p:nvSpPr>
        <p:spPr>
          <a:xfrm>
            <a:off x="468505" y="2395488"/>
            <a:ext cx="8097526" cy="3693319"/>
          </a:xfrm>
          <a:prstGeom prst="rect">
            <a:avLst/>
          </a:prstGeom>
          <a:noFill/>
          <a:ln>
            <a:solidFill>
              <a:srgbClr val="002060"/>
            </a:solidFill>
          </a:ln>
        </p:spPr>
        <p:txBody>
          <a:bodyPr wrap="square" rtlCol="0">
            <a:spAutoFit/>
          </a:bodyPr>
          <a:lstStyle/>
          <a:p>
            <a:pPr>
              <a:tabLst>
                <a:tab pos="6815138" algn="l"/>
              </a:tabLst>
            </a:pPr>
            <a:r>
              <a:rPr lang="fr-FR" b="1" dirty="0">
                <a:hlinkClick r:id="rId2" action="ppaction://hlinksldjump"/>
              </a:rPr>
              <a:t>0. Présentation</a:t>
            </a:r>
            <a:r>
              <a:rPr lang="fr-FR" b="1" dirty="0"/>
              <a:t>	</a:t>
            </a:r>
            <a:r>
              <a:rPr lang="fr-FR" dirty="0"/>
              <a:t>diapo 3</a:t>
            </a:r>
            <a:endParaRPr lang="fr-FR" b="1" dirty="0"/>
          </a:p>
          <a:p>
            <a:pPr>
              <a:tabLst>
                <a:tab pos="6815138" algn="l"/>
              </a:tabLst>
            </a:pPr>
            <a:r>
              <a:rPr lang="fr-FR" b="1" dirty="0">
                <a:hlinkClick r:id="rId3" action="ppaction://hlinksldjump"/>
              </a:rPr>
              <a:t>1. Création du projet</a:t>
            </a:r>
            <a:r>
              <a:rPr lang="fr-FR" b="1" dirty="0"/>
              <a:t>	</a:t>
            </a:r>
            <a:r>
              <a:rPr lang="fr-FR" dirty="0"/>
              <a:t>diapo 5</a:t>
            </a:r>
          </a:p>
          <a:p>
            <a:pPr>
              <a:tabLst>
                <a:tab pos="6815138" algn="l"/>
              </a:tabLst>
            </a:pPr>
            <a:r>
              <a:rPr lang="fr-FR" b="1" dirty="0">
                <a:hlinkClick r:id="rId4" action="ppaction://hlinksldjump"/>
              </a:rPr>
              <a:t>2. Paramétrage des niveaux</a:t>
            </a:r>
            <a:r>
              <a:rPr lang="fr-FR" b="1" dirty="0"/>
              <a:t>	</a:t>
            </a:r>
            <a:r>
              <a:rPr lang="fr-FR" dirty="0"/>
              <a:t>diapo 9</a:t>
            </a:r>
          </a:p>
          <a:p>
            <a:pPr>
              <a:tabLst>
                <a:tab pos="6815138" algn="l"/>
              </a:tabLst>
            </a:pPr>
            <a:r>
              <a:rPr lang="fr-FR" b="1" dirty="0">
                <a:hlinkClick r:id="rId5" action="ppaction://hlinksldjump"/>
              </a:rPr>
              <a:t>3. Axes et quadrillages de repérage</a:t>
            </a:r>
            <a:r>
              <a:rPr lang="fr-FR" dirty="0"/>
              <a:t>	diapo 14</a:t>
            </a:r>
          </a:p>
          <a:p>
            <a:pPr>
              <a:tabLst>
                <a:tab pos="6815138" algn="l"/>
              </a:tabLst>
            </a:pPr>
            <a:r>
              <a:rPr lang="fr-FR" b="1" dirty="0">
                <a:hlinkClick r:id="rId6" action="ppaction://hlinksldjump"/>
              </a:rPr>
              <a:t>4. Géoréférencement</a:t>
            </a:r>
            <a:r>
              <a:rPr lang="fr-FR" dirty="0"/>
              <a:t>	diapo 24</a:t>
            </a:r>
            <a:endParaRPr lang="fr-FR" b="1" dirty="0"/>
          </a:p>
          <a:p>
            <a:pPr>
              <a:tabLst>
                <a:tab pos="6815138" algn="l"/>
              </a:tabLst>
            </a:pPr>
            <a:r>
              <a:rPr lang="fr-FR" b="1" dirty="0">
                <a:hlinkClick r:id="rId7" action="ppaction://hlinksldjump"/>
              </a:rPr>
              <a:t>5.</a:t>
            </a:r>
            <a:r>
              <a:rPr lang="fr-FR" b="1" i="1" dirty="0">
                <a:hlinkClick r:id="rId7" action="ppaction://hlinksldjump"/>
              </a:rPr>
              <a:t> Radier </a:t>
            </a:r>
            <a:r>
              <a:rPr lang="fr-FR" b="1" i="1" dirty="0">
                <a:sym typeface="Wingdings" panose="05000000000000000000" pitchFamily="2" charset="2"/>
                <a:hlinkClick r:id="rId7" action="ppaction://hlinksldjump"/>
              </a:rPr>
              <a:t>:</a:t>
            </a:r>
            <a:r>
              <a:rPr lang="fr-FR" b="1" dirty="0">
                <a:hlinkClick r:id="rId7" action="ppaction://hlinksldjump"/>
              </a:rPr>
              <a:t> Eléments de la famille « Sols »</a:t>
            </a:r>
            <a:r>
              <a:rPr lang="fr-FR" dirty="0"/>
              <a:t>	diapo 42</a:t>
            </a:r>
          </a:p>
          <a:p>
            <a:pPr>
              <a:tabLst>
                <a:tab pos="6815138" algn="l"/>
              </a:tabLst>
            </a:pPr>
            <a:r>
              <a:rPr lang="fr-FR" b="1" dirty="0">
                <a:hlinkClick r:id="rId8" action="ppaction://hlinksldjump"/>
              </a:rPr>
              <a:t>6. </a:t>
            </a:r>
            <a:r>
              <a:rPr lang="fr-FR" b="1" i="1" dirty="0">
                <a:hlinkClick r:id="rId8" action="ppaction://hlinksldjump"/>
              </a:rPr>
              <a:t>Piédroits :</a:t>
            </a:r>
            <a:r>
              <a:rPr lang="fr-FR" b="1" dirty="0">
                <a:hlinkClick r:id="rId8" action="ppaction://hlinksldjump"/>
              </a:rPr>
              <a:t> Eléments de la famille « Murs »</a:t>
            </a:r>
            <a:r>
              <a:rPr lang="fr-FR" dirty="0"/>
              <a:t>	diapo 51</a:t>
            </a:r>
          </a:p>
          <a:p>
            <a:pPr>
              <a:tabLst>
                <a:tab pos="6815138" algn="l"/>
              </a:tabLst>
            </a:pPr>
            <a:r>
              <a:rPr lang="fr-FR" b="1" dirty="0">
                <a:hlinkClick r:id="rId9" action="ppaction://hlinksldjump"/>
              </a:rPr>
              <a:t>7. </a:t>
            </a:r>
            <a:r>
              <a:rPr lang="fr-FR" b="1" i="1" dirty="0">
                <a:hlinkClick r:id="rId9" action="ppaction://hlinksldjump"/>
              </a:rPr>
              <a:t>Entonnements :</a:t>
            </a:r>
            <a:r>
              <a:rPr lang="fr-FR" b="1" dirty="0">
                <a:hlinkClick r:id="rId9" action="ppaction://hlinksldjump"/>
              </a:rPr>
              <a:t> Modification du profil du mur</a:t>
            </a:r>
            <a:r>
              <a:rPr lang="fr-FR" dirty="0"/>
              <a:t>	diapo 60</a:t>
            </a:r>
          </a:p>
          <a:p>
            <a:pPr>
              <a:tabLst>
                <a:tab pos="6815138" algn="l"/>
              </a:tabLst>
            </a:pPr>
            <a:r>
              <a:rPr lang="fr-FR" b="1" dirty="0">
                <a:hlinkClick r:id="rId10" action="ppaction://hlinksldjump"/>
              </a:rPr>
              <a:t>8. </a:t>
            </a:r>
            <a:r>
              <a:rPr lang="fr-FR" b="1" i="1" dirty="0">
                <a:hlinkClick r:id="rId10" action="ppaction://hlinksldjump"/>
              </a:rPr>
              <a:t>Traverses</a:t>
            </a:r>
            <a:r>
              <a:rPr lang="fr-FR" dirty="0"/>
              <a:t>	diapo 68</a:t>
            </a:r>
          </a:p>
          <a:p>
            <a:pPr>
              <a:tabLst>
                <a:tab pos="6815138" algn="l"/>
              </a:tabLst>
            </a:pPr>
            <a:r>
              <a:rPr lang="fr-FR" b="1" dirty="0">
                <a:hlinkClick r:id="rId11" action="ppaction://hlinksldjump"/>
              </a:rPr>
              <a:t>9. </a:t>
            </a:r>
            <a:r>
              <a:rPr lang="fr-FR" b="1" i="1" dirty="0">
                <a:hlinkClick r:id="rId11" action="ppaction://hlinksldjump"/>
              </a:rPr>
              <a:t>Murs en retour et bèches</a:t>
            </a:r>
            <a:r>
              <a:rPr lang="fr-FR" dirty="0"/>
              <a:t>	diapo 71</a:t>
            </a:r>
          </a:p>
          <a:p>
            <a:pPr>
              <a:tabLst>
                <a:tab pos="6815138" algn="l"/>
              </a:tabLst>
            </a:pPr>
            <a:r>
              <a:rPr lang="fr-FR" b="1" dirty="0">
                <a:hlinkClick r:id="rId12" action="ppaction://hlinksldjump"/>
              </a:rPr>
              <a:t>10. </a:t>
            </a:r>
            <a:r>
              <a:rPr lang="fr-FR" b="1" i="1" dirty="0">
                <a:hlinkClick r:id="rId12" action="ppaction://hlinksldjump"/>
              </a:rPr>
              <a:t>Béton de propreté </a:t>
            </a:r>
            <a:r>
              <a:rPr lang="fr-FR" dirty="0"/>
              <a:t>	diapo 80</a:t>
            </a:r>
          </a:p>
          <a:p>
            <a:pPr>
              <a:tabLst>
                <a:tab pos="6815138" algn="l"/>
              </a:tabLst>
            </a:pPr>
            <a:r>
              <a:rPr lang="fr-FR" b="1" dirty="0">
                <a:hlinkClick r:id="rId13" action="ppaction://hlinksldjump"/>
              </a:rPr>
              <a:t>11. </a:t>
            </a:r>
            <a:r>
              <a:rPr lang="fr-FR" b="1" i="1" dirty="0">
                <a:hlinkClick r:id="rId13" action="ppaction://hlinksldjump"/>
              </a:rPr>
              <a:t>Murets sur traverses :</a:t>
            </a:r>
            <a:r>
              <a:rPr lang="fr-FR" b="1" dirty="0">
                <a:hlinkClick r:id="rId13" action="ppaction://hlinksldjump"/>
              </a:rPr>
              <a:t> Adaptation de la géométrie </a:t>
            </a:r>
            <a:r>
              <a:rPr lang="fr-FR" dirty="0"/>
              <a:t>	diapo 88</a:t>
            </a:r>
          </a:p>
          <a:p>
            <a:pPr>
              <a:tabLst>
                <a:tab pos="6815138" algn="l"/>
              </a:tabLst>
            </a:pPr>
            <a:r>
              <a:rPr lang="fr-FR" b="1" dirty="0">
                <a:hlinkClick r:id="rId14" action="ppaction://hlinksldjump"/>
              </a:rPr>
              <a:t>12. </a:t>
            </a:r>
            <a:r>
              <a:rPr lang="fr-FR" b="1" i="1" dirty="0">
                <a:hlinkClick r:id="rId14" action="ppaction://hlinksldjump"/>
              </a:rPr>
              <a:t>Joints « </a:t>
            </a:r>
            <a:r>
              <a:rPr lang="fr-FR" b="1" i="1" dirty="0" err="1">
                <a:hlinkClick r:id="rId14" action="ppaction://hlinksldjump"/>
              </a:rPr>
              <a:t>Waterstop</a:t>
            </a:r>
            <a:r>
              <a:rPr lang="fr-FR" b="1" i="1" dirty="0">
                <a:hlinkClick r:id="rId14" action="ppaction://hlinksldjump"/>
              </a:rPr>
              <a:t> » : C</a:t>
            </a:r>
            <a:r>
              <a:rPr lang="fr-FR" b="1" dirty="0">
                <a:hlinkClick r:id="rId14" action="ppaction://hlinksldjump"/>
              </a:rPr>
              <a:t>omposant d’une famille générique</a:t>
            </a:r>
            <a:r>
              <a:rPr lang="fr-FR" dirty="0"/>
              <a:t>	diapo 101</a:t>
            </a:r>
          </a:p>
        </p:txBody>
      </p:sp>
      <p:sp>
        <p:nvSpPr>
          <p:cNvPr id="12" name="ZoneTexte 11">
            <a:extLst>
              <a:ext uri="{FF2B5EF4-FFF2-40B4-BE49-F238E27FC236}">
                <a16:creationId xmlns="" xmlns:a16="http://schemas.microsoft.com/office/drawing/2014/main" id="{2EA70DA2-30F3-4E1F-AA4D-B4405A07F1C9}"/>
              </a:ext>
            </a:extLst>
          </p:cNvPr>
          <p:cNvSpPr txBox="1"/>
          <p:nvPr/>
        </p:nvSpPr>
        <p:spPr>
          <a:xfrm>
            <a:off x="364988" y="1864812"/>
            <a:ext cx="2751589"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Sommaire :</a:t>
            </a:r>
          </a:p>
        </p:txBody>
      </p:sp>
    </p:spTree>
    <p:extLst>
      <p:ext uri="{BB962C8B-B14F-4D97-AF65-F5344CB8AC3E}">
        <p14:creationId xmlns:p14="http://schemas.microsoft.com/office/powerpoint/2010/main" val="3706776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18F4E5EC-3809-4C6C-AEBA-ECCA0E5555CA}"/>
              </a:ext>
            </a:extLst>
          </p:cNvPr>
          <p:cNvPicPr>
            <a:picLocks noChangeAspect="1"/>
          </p:cNvPicPr>
          <p:nvPr/>
        </p:nvPicPr>
        <p:blipFill>
          <a:blip r:embed="rId2"/>
          <a:stretch>
            <a:fillRect/>
          </a:stretch>
        </p:blipFill>
        <p:spPr>
          <a:xfrm>
            <a:off x="0" y="745941"/>
            <a:ext cx="9144000" cy="568489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6.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Ensemble des quadrillages</a:t>
            </a:r>
            <a:endParaRPr lang="fr-FR" sz="22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FE1608F5-6246-4AC1-8CAE-AB84A0192338}"/>
              </a:ext>
            </a:extLst>
          </p:cNvPr>
          <p:cNvSpPr txBox="1"/>
          <p:nvPr/>
        </p:nvSpPr>
        <p:spPr>
          <a:xfrm>
            <a:off x="152397" y="797021"/>
            <a:ext cx="5017285" cy="276999"/>
          </a:xfrm>
          <a:prstGeom prst="rect">
            <a:avLst/>
          </a:prstGeom>
          <a:solidFill>
            <a:srgbClr val="CCFFFF"/>
          </a:solidFill>
          <a:ln>
            <a:solidFill>
              <a:srgbClr val="002060"/>
            </a:solidFill>
          </a:ln>
        </p:spPr>
        <p:txBody>
          <a:bodyPr wrap="square" rtlCol="0">
            <a:spAutoFit/>
          </a:bodyPr>
          <a:lstStyle/>
          <a:p>
            <a:r>
              <a:rPr lang="fr-FR" sz="1200" i="1" dirty="0"/>
              <a:t>On va placer les quadrillages matérialisant les bords longitudinaux des cadres</a:t>
            </a:r>
          </a:p>
        </p:txBody>
      </p:sp>
      <p:cxnSp>
        <p:nvCxnSpPr>
          <p:cNvPr id="74" name="Connecteur droit avec flèche 73">
            <a:extLst>
              <a:ext uri="{FF2B5EF4-FFF2-40B4-BE49-F238E27FC236}">
                <a16:creationId xmlns="" xmlns:a16="http://schemas.microsoft.com/office/drawing/2014/main" id="{123490E4-279D-4859-B1DC-031A0E5F3657}"/>
              </a:ext>
            </a:extLst>
          </p:cNvPr>
          <p:cNvCxnSpPr>
            <a:cxnSpLocks/>
            <a:endCxn id="38" idx="4"/>
          </p:cNvCxnSpPr>
          <p:nvPr/>
        </p:nvCxnSpPr>
        <p:spPr>
          <a:xfrm flipH="1" flipV="1">
            <a:off x="1576339" y="2579298"/>
            <a:ext cx="931970" cy="246248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e 33">
            <a:extLst>
              <a:ext uri="{FF2B5EF4-FFF2-40B4-BE49-F238E27FC236}">
                <a16:creationId xmlns="" xmlns:a16="http://schemas.microsoft.com/office/drawing/2014/main" id="{2728C7DA-5335-44EF-8EE2-9D89E1219529}"/>
              </a:ext>
            </a:extLst>
          </p:cNvPr>
          <p:cNvGrpSpPr/>
          <p:nvPr/>
        </p:nvGrpSpPr>
        <p:grpSpPr>
          <a:xfrm>
            <a:off x="0" y="623304"/>
            <a:ext cx="331866" cy="276999"/>
            <a:chOff x="4198688" y="2088698"/>
            <a:chExt cx="318782" cy="276999"/>
          </a:xfrm>
        </p:grpSpPr>
        <p:sp>
          <p:nvSpPr>
            <p:cNvPr id="35" name="Ellipse 34">
              <a:extLst>
                <a:ext uri="{FF2B5EF4-FFF2-40B4-BE49-F238E27FC236}">
                  <a16:creationId xmlns="" xmlns:a16="http://schemas.microsoft.com/office/drawing/2014/main" id="{418E77BB-2B0A-463D-ADC9-D89D88CDC51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0CBF0E8-2DAB-4BCC-AAEB-0C821BD06AA7}"/>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53" name="ZoneTexte 52">
            <a:extLst>
              <a:ext uri="{FF2B5EF4-FFF2-40B4-BE49-F238E27FC236}">
                <a16:creationId xmlns="" xmlns:a16="http://schemas.microsoft.com/office/drawing/2014/main" id="{82F82D06-9012-4111-8EA0-DB701F0842A1}"/>
              </a:ext>
            </a:extLst>
          </p:cNvPr>
          <p:cNvSpPr txBox="1"/>
          <p:nvPr/>
        </p:nvSpPr>
        <p:spPr>
          <a:xfrm>
            <a:off x="1200229" y="1315523"/>
            <a:ext cx="3095726"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Créer 2 quadrillages « horizontaux »</a:t>
            </a:r>
          </a:p>
          <a:p>
            <a:pPr marL="171450" indent="-171450">
              <a:buFont typeface="Wingdings" panose="05000000000000000000" pitchFamily="2" charset="2"/>
              <a:buChar char="è"/>
            </a:pPr>
            <a:r>
              <a:rPr lang="fr-FR" sz="1200" dirty="0">
                <a:sym typeface="Wingdings" panose="05000000000000000000" pitchFamily="2" charset="2"/>
              </a:rPr>
              <a:t>Les placer à 2,45 m de l’axe L (4,90/2 = 2,45)</a:t>
            </a:r>
          </a:p>
          <a:p>
            <a:pPr marL="171450" indent="-171450">
              <a:buFont typeface="Wingdings" panose="05000000000000000000" pitchFamily="2" charset="2"/>
              <a:buChar char="è"/>
            </a:pPr>
            <a:r>
              <a:rPr lang="fr-FR" sz="1200" dirty="0">
                <a:sym typeface="Wingdings" panose="05000000000000000000" pitchFamily="2" charset="2"/>
              </a:rPr>
              <a:t>Renommer ces quadrillages avec un numéro</a:t>
            </a:r>
          </a:p>
        </p:txBody>
      </p:sp>
      <p:grpSp>
        <p:nvGrpSpPr>
          <p:cNvPr id="54" name="Groupe 53">
            <a:extLst>
              <a:ext uri="{FF2B5EF4-FFF2-40B4-BE49-F238E27FC236}">
                <a16:creationId xmlns="" xmlns:a16="http://schemas.microsoft.com/office/drawing/2014/main" id="{8B4F97B3-F87D-4551-8E7F-D935DA51A94F}"/>
              </a:ext>
            </a:extLst>
          </p:cNvPr>
          <p:cNvGrpSpPr/>
          <p:nvPr/>
        </p:nvGrpSpPr>
        <p:grpSpPr>
          <a:xfrm>
            <a:off x="1069676" y="1133705"/>
            <a:ext cx="329591" cy="277860"/>
            <a:chOff x="4198688" y="2087836"/>
            <a:chExt cx="318782" cy="277860"/>
          </a:xfrm>
        </p:grpSpPr>
        <p:sp>
          <p:nvSpPr>
            <p:cNvPr id="55" name="Ellipse 54">
              <a:extLst>
                <a:ext uri="{FF2B5EF4-FFF2-40B4-BE49-F238E27FC236}">
                  <a16:creationId xmlns="" xmlns:a16="http://schemas.microsoft.com/office/drawing/2014/main" id="{36DA791A-A25F-418B-BDC3-41AC937CD79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CA54C1B4-74C8-4BED-AF07-2845E861EA9E}"/>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61" name="ZoneTexte 60">
            <a:extLst>
              <a:ext uri="{FF2B5EF4-FFF2-40B4-BE49-F238E27FC236}">
                <a16:creationId xmlns="" xmlns:a16="http://schemas.microsoft.com/office/drawing/2014/main" id="{5CC46D33-FE9B-4FEC-9DC7-BC9F246814A1}"/>
              </a:ext>
            </a:extLst>
          </p:cNvPr>
          <p:cNvSpPr txBox="1"/>
          <p:nvPr/>
        </p:nvSpPr>
        <p:spPr>
          <a:xfrm>
            <a:off x="879894" y="5029548"/>
            <a:ext cx="3692106"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Vérifier que le type choisi est bien « Ligne avec cercle »</a:t>
            </a:r>
            <a:r>
              <a:rPr lang="fr-FR" sz="1200" b="1" dirty="0">
                <a:sym typeface="Wingdings" panose="05000000000000000000" pitchFamily="2" charset="2"/>
              </a:rPr>
              <a:t> </a:t>
            </a:r>
            <a:r>
              <a:rPr lang="fr-FR" sz="1200" dirty="0">
                <a:sym typeface="Wingdings" panose="05000000000000000000" pitchFamily="2" charset="2"/>
              </a:rPr>
              <a:t>;</a:t>
            </a:r>
          </a:p>
          <a:p>
            <a:r>
              <a:rPr lang="fr-FR" sz="1200" dirty="0">
                <a:sym typeface="Wingdings" panose="05000000000000000000" pitchFamily="2" charset="2"/>
              </a:rPr>
              <a:t>Sinon :</a:t>
            </a:r>
          </a:p>
          <a:p>
            <a:pPr marL="171450" indent="-171450">
              <a:buFont typeface="Wingdings" panose="05000000000000000000" pitchFamily="2" charset="2"/>
              <a:buChar char="è"/>
            </a:pPr>
            <a:r>
              <a:rPr lang="fr-FR" sz="1200" dirty="0">
                <a:sym typeface="Wingdings" panose="05000000000000000000" pitchFamily="2" charset="2"/>
              </a:rPr>
              <a:t>Choisir le type « Ligne avec cercle »</a:t>
            </a:r>
          </a:p>
        </p:txBody>
      </p:sp>
      <p:grpSp>
        <p:nvGrpSpPr>
          <p:cNvPr id="62" name="Groupe 61">
            <a:extLst>
              <a:ext uri="{FF2B5EF4-FFF2-40B4-BE49-F238E27FC236}">
                <a16:creationId xmlns="" xmlns:a16="http://schemas.microsoft.com/office/drawing/2014/main" id="{2001128A-77C2-4622-AA7E-ECC1DE605F93}"/>
              </a:ext>
            </a:extLst>
          </p:cNvPr>
          <p:cNvGrpSpPr/>
          <p:nvPr/>
        </p:nvGrpSpPr>
        <p:grpSpPr>
          <a:xfrm>
            <a:off x="719823" y="4820736"/>
            <a:ext cx="345101" cy="277860"/>
            <a:chOff x="4198688" y="2087836"/>
            <a:chExt cx="318782" cy="277860"/>
          </a:xfrm>
        </p:grpSpPr>
        <p:sp>
          <p:nvSpPr>
            <p:cNvPr id="63" name="Ellipse 62">
              <a:extLst>
                <a:ext uri="{FF2B5EF4-FFF2-40B4-BE49-F238E27FC236}">
                  <a16:creationId xmlns="" xmlns:a16="http://schemas.microsoft.com/office/drawing/2014/main" id="{A38901D4-896D-4C1D-8FA8-7A908E0FB4F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4" name="ZoneTexte 63">
              <a:extLst>
                <a:ext uri="{FF2B5EF4-FFF2-40B4-BE49-F238E27FC236}">
                  <a16:creationId xmlns="" xmlns:a16="http://schemas.microsoft.com/office/drawing/2014/main" id="{18DA4D05-6A25-4ECD-90F9-33275BAD5F2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38" name="Ellipse 37">
            <a:extLst>
              <a:ext uri="{FF2B5EF4-FFF2-40B4-BE49-F238E27FC236}">
                <a16:creationId xmlns="" xmlns:a16="http://schemas.microsoft.com/office/drawing/2014/main" id="{CBCE155F-10B5-49F1-B81A-FF6CDC710D34}"/>
              </a:ext>
            </a:extLst>
          </p:cNvPr>
          <p:cNvSpPr/>
          <p:nvPr/>
        </p:nvSpPr>
        <p:spPr>
          <a:xfrm>
            <a:off x="1466491" y="2365695"/>
            <a:ext cx="219696" cy="21360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2" name="Connecteur droit avec flèche 51">
            <a:extLst>
              <a:ext uri="{FF2B5EF4-FFF2-40B4-BE49-F238E27FC236}">
                <a16:creationId xmlns="" xmlns:a16="http://schemas.microsoft.com/office/drawing/2014/main" id="{A7C2F73E-97A8-4871-B3A1-C7B484C59AA9}"/>
              </a:ext>
            </a:extLst>
          </p:cNvPr>
          <p:cNvCxnSpPr>
            <a:cxnSpLocks/>
            <a:stCxn id="53" idx="2"/>
          </p:cNvCxnSpPr>
          <p:nvPr/>
        </p:nvCxnSpPr>
        <p:spPr>
          <a:xfrm>
            <a:off x="2748092" y="1961854"/>
            <a:ext cx="1720391" cy="222195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55">
            <a:extLst>
              <a:ext uri="{FF2B5EF4-FFF2-40B4-BE49-F238E27FC236}">
                <a16:creationId xmlns="" xmlns:a16="http://schemas.microsoft.com/office/drawing/2014/main" id="{A46A6BE3-587F-45D3-AB6E-35B8842D53E8}"/>
              </a:ext>
            </a:extLst>
          </p:cNvPr>
          <p:cNvCxnSpPr>
            <a:cxnSpLocks/>
            <a:stCxn id="53" idx="2"/>
          </p:cNvCxnSpPr>
          <p:nvPr/>
        </p:nvCxnSpPr>
        <p:spPr>
          <a:xfrm>
            <a:off x="2748092" y="1961854"/>
            <a:ext cx="1530610" cy="255838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8" name="Ellipse 57">
            <a:extLst>
              <a:ext uri="{FF2B5EF4-FFF2-40B4-BE49-F238E27FC236}">
                <a16:creationId xmlns="" xmlns:a16="http://schemas.microsoft.com/office/drawing/2014/main" id="{1FFFE52F-9685-4792-B06F-02059661BCB5}"/>
              </a:ext>
            </a:extLst>
          </p:cNvPr>
          <p:cNvSpPr/>
          <p:nvPr/>
        </p:nvSpPr>
        <p:spPr>
          <a:xfrm>
            <a:off x="487959" y="2273417"/>
            <a:ext cx="787168" cy="419449"/>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9" name="Connecteur droit avec flèche 68">
            <a:extLst>
              <a:ext uri="{FF2B5EF4-FFF2-40B4-BE49-F238E27FC236}">
                <a16:creationId xmlns="" xmlns:a16="http://schemas.microsoft.com/office/drawing/2014/main" id="{01EAB85D-D7C0-48B6-ACC4-C22BE7E1B4D3}"/>
              </a:ext>
            </a:extLst>
          </p:cNvPr>
          <p:cNvCxnSpPr>
            <a:cxnSpLocks/>
          </p:cNvCxnSpPr>
          <p:nvPr/>
        </p:nvCxnSpPr>
        <p:spPr>
          <a:xfrm flipH="1" flipV="1">
            <a:off x="1040235" y="2667699"/>
            <a:ext cx="1459684" cy="236569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eur droit avec flèche 58">
            <a:extLst>
              <a:ext uri="{FF2B5EF4-FFF2-40B4-BE49-F238E27FC236}">
                <a16:creationId xmlns="" xmlns:a16="http://schemas.microsoft.com/office/drawing/2014/main" id="{150B7E37-AEFE-461C-B031-674F594837EB}"/>
              </a:ext>
            </a:extLst>
          </p:cNvPr>
          <p:cNvCxnSpPr>
            <a:cxnSpLocks/>
            <a:stCxn id="53" idx="2"/>
          </p:cNvCxnSpPr>
          <p:nvPr/>
        </p:nvCxnSpPr>
        <p:spPr>
          <a:xfrm>
            <a:off x="2748092" y="1961854"/>
            <a:ext cx="1573742" cy="149733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7" name="Espace réservé du pied de page 26">
            <a:extLst>
              <a:ext uri="{FF2B5EF4-FFF2-40B4-BE49-F238E27FC236}">
                <a16:creationId xmlns="" xmlns:a16="http://schemas.microsoft.com/office/drawing/2014/main" id="{C9A3897E-575A-47D1-8FFA-44108BADD492}"/>
              </a:ext>
            </a:extLst>
          </p:cNvPr>
          <p:cNvSpPr>
            <a:spLocks noGrp="1"/>
          </p:cNvSpPr>
          <p:nvPr>
            <p:ph type="ftr" sz="quarter" idx="11"/>
          </p:nvPr>
        </p:nvSpPr>
        <p:spPr/>
        <p:txBody>
          <a:bodyPr/>
          <a:lstStyle/>
          <a:p>
            <a:r>
              <a:rPr lang="fr-FR"/>
              <a:t>Tuto Revit - Modéliser un ouvrage</a:t>
            </a:r>
          </a:p>
        </p:txBody>
      </p:sp>
      <p:sp>
        <p:nvSpPr>
          <p:cNvPr id="28" name="Espace réservé de la date 27">
            <a:extLst>
              <a:ext uri="{FF2B5EF4-FFF2-40B4-BE49-F238E27FC236}">
                <a16:creationId xmlns="" xmlns:a16="http://schemas.microsoft.com/office/drawing/2014/main" id="{904FE7F7-5645-4F9B-982C-713C6A165669}"/>
              </a:ext>
            </a:extLst>
          </p:cNvPr>
          <p:cNvSpPr>
            <a:spLocks noGrp="1"/>
          </p:cNvSpPr>
          <p:nvPr>
            <p:ph type="dt" sz="half" idx="10"/>
          </p:nvPr>
        </p:nvSpPr>
        <p:spPr/>
        <p:txBody>
          <a:bodyPr/>
          <a:lstStyle/>
          <a:p>
            <a:r>
              <a:rPr lang="fr-FR"/>
              <a:t>Lycée D. Diderot</a:t>
            </a:r>
          </a:p>
        </p:txBody>
      </p:sp>
      <p:sp>
        <p:nvSpPr>
          <p:cNvPr id="29" name="Espace réservé du numéro de diapositive 28">
            <a:extLst>
              <a:ext uri="{FF2B5EF4-FFF2-40B4-BE49-F238E27FC236}">
                <a16:creationId xmlns="" xmlns:a16="http://schemas.microsoft.com/office/drawing/2014/main" id="{48E7C085-56AE-4B65-8E4A-0CA6FCDEEE8C}"/>
              </a:ext>
            </a:extLst>
          </p:cNvPr>
          <p:cNvSpPr>
            <a:spLocks noGrp="1"/>
          </p:cNvSpPr>
          <p:nvPr>
            <p:ph type="sldNum" sz="quarter" idx="12"/>
          </p:nvPr>
        </p:nvSpPr>
        <p:spPr/>
        <p:txBody>
          <a:bodyPr/>
          <a:lstStyle/>
          <a:p>
            <a:fld id="{F0E9C7B5-498F-459B-AE0E-97ACA3484B4E}" type="slidenum">
              <a:rPr lang="fr-FR" smtClean="0"/>
              <a:t>20</a:t>
            </a:fld>
            <a:endParaRPr lang="fr-FR"/>
          </a:p>
        </p:txBody>
      </p:sp>
    </p:spTree>
    <p:extLst>
      <p:ext uri="{BB962C8B-B14F-4D97-AF65-F5344CB8AC3E}">
        <p14:creationId xmlns:p14="http://schemas.microsoft.com/office/powerpoint/2010/main" val="1209891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C112BCCC-A614-43A3-994B-A55B1A26FA87}"/>
              </a:ext>
            </a:extLst>
          </p:cNvPr>
          <p:cNvPicPr>
            <a:picLocks noChangeAspect="1"/>
          </p:cNvPicPr>
          <p:nvPr/>
        </p:nvPicPr>
        <p:blipFill>
          <a:blip r:embed="rId2"/>
          <a:stretch>
            <a:fillRect/>
          </a:stretch>
        </p:blipFill>
        <p:spPr>
          <a:xfrm>
            <a:off x="0" y="654184"/>
            <a:ext cx="9144000" cy="568765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6.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Ensemble des quadrillages</a:t>
            </a:r>
            <a:endParaRPr lang="fr-FR" sz="22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FE1608F5-6246-4AC1-8CAE-AB84A0192338}"/>
              </a:ext>
            </a:extLst>
          </p:cNvPr>
          <p:cNvSpPr txBox="1"/>
          <p:nvPr/>
        </p:nvSpPr>
        <p:spPr>
          <a:xfrm>
            <a:off x="772068" y="695404"/>
            <a:ext cx="7450092" cy="276999"/>
          </a:xfrm>
          <a:prstGeom prst="rect">
            <a:avLst/>
          </a:prstGeom>
          <a:solidFill>
            <a:srgbClr val="CCFFFF"/>
          </a:solidFill>
          <a:ln>
            <a:solidFill>
              <a:srgbClr val="002060"/>
            </a:solidFill>
          </a:ln>
        </p:spPr>
        <p:txBody>
          <a:bodyPr wrap="square" rtlCol="0">
            <a:spAutoFit/>
          </a:bodyPr>
          <a:lstStyle/>
          <a:p>
            <a:r>
              <a:rPr lang="fr-FR" sz="1200" i="1" dirty="0"/>
              <a:t>On va placer les quadrillages matérialisant le bord du cadre et de l’entonnement, côté Nord (à gauche de l’écran).</a:t>
            </a:r>
          </a:p>
        </p:txBody>
      </p:sp>
      <p:grpSp>
        <p:nvGrpSpPr>
          <p:cNvPr id="34" name="Groupe 33">
            <a:extLst>
              <a:ext uri="{FF2B5EF4-FFF2-40B4-BE49-F238E27FC236}">
                <a16:creationId xmlns="" xmlns:a16="http://schemas.microsoft.com/office/drawing/2014/main" id="{2728C7DA-5335-44EF-8EE2-9D89E1219529}"/>
              </a:ext>
            </a:extLst>
          </p:cNvPr>
          <p:cNvGrpSpPr/>
          <p:nvPr/>
        </p:nvGrpSpPr>
        <p:grpSpPr>
          <a:xfrm>
            <a:off x="619669" y="530076"/>
            <a:ext cx="362789" cy="276999"/>
            <a:chOff x="4198688" y="2097087"/>
            <a:chExt cx="348486" cy="276999"/>
          </a:xfrm>
        </p:grpSpPr>
        <p:sp>
          <p:nvSpPr>
            <p:cNvPr id="35" name="Ellipse 34">
              <a:extLst>
                <a:ext uri="{FF2B5EF4-FFF2-40B4-BE49-F238E27FC236}">
                  <a16:creationId xmlns="" xmlns:a16="http://schemas.microsoft.com/office/drawing/2014/main" id="{418E77BB-2B0A-463D-ADC9-D89D88CDC51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0CBF0E8-2DAB-4BCC-AAEB-0C821BD06AA7}"/>
                </a:ext>
              </a:extLst>
            </p:cNvPr>
            <p:cNvSpPr txBox="1"/>
            <p:nvPr/>
          </p:nvSpPr>
          <p:spPr>
            <a:xfrm>
              <a:off x="4206745" y="2097087"/>
              <a:ext cx="340429" cy="276999"/>
            </a:xfrm>
            <a:prstGeom prst="rect">
              <a:avLst/>
            </a:prstGeom>
            <a:noFill/>
          </p:spPr>
          <p:txBody>
            <a:bodyPr wrap="square" rtlCol="0">
              <a:spAutoFit/>
            </a:bodyPr>
            <a:lstStyle/>
            <a:p>
              <a:r>
                <a:rPr lang="fr-FR" sz="1200" dirty="0"/>
                <a:t>4</a:t>
              </a:r>
            </a:p>
          </p:txBody>
        </p:sp>
      </p:grpSp>
      <p:cxnSp>
        <p:nvCxnSpPr>
          <p:cNvPr id="52" name="Connecteur droit avec flèche 51">
            <a:extLst>
              <a:ext uri="{FF2B5EF4-FFF2-40B4-BE49-F238E27FC236}">
                <a16:creationId xmlns="" xmlns:a16="http://schemas.microsoft.com/office/drawing/2014/main" id="{A7C2F73E-97A8-4871-B3A1-C7B484C59AA9}"/>
              </a:ext>
            </a:extLst>
          </p:cNvPr>
          <p:cNvCxnSpPr>
            <a:cxnSpLocks/>
          </p:cNvCxnSpPr>
          <p:nvPr/>
        </p:nvCxnSpPr>
        <p:spPr>
          <a:xfrm>
            <a:off x="2311879" y="2467155"/>
            <a:ext cx="267419" cy="73324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 xmlns:a16="http://schemas.microsoft.com/office/drawing/2014/main" id="{639B9BAD-7E48-4AFA-BB01-79A733420C0F}"/>
              </a:ext>
            </a:extLst>
          </p:cNvPr>
          <p:cNvSpPr txBox="1"/>
          <p:nvPr/>
        </p:nvSpPr>
        <p:spPr>
          <a:xfrm>
            <a:off x="341391" y="1833107"/>
            <a:ext cx="3199632"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Quadrillage limite entre cadre et entonnement :</a:t>
            </a:r>
          </a:p>
          <a:p>
            <a:pPr marL="171450" indent="-171450">
              <a:buFont typeface="Wingdings" panose="05000000000000000000" pitchFamily="2" charset="2"/>
              <a:buChar char="è"/>
            </a:pPr>
            <a:r>
              <a:rPr lang="fr-FR" sz="1200" dirty="0">
                <a:sym typeface="Wingdings" panose="05000000000000000000" pitchFamily="2" charset="2"/>
              </a:rPr>
              <a:t>Créer un quadrillage « vertical »</a:t>
            </a:r>
          </a:p>
          <a:p>
            <a:pPr marL="171450" indent="-171450">
              <a:buFont typeface="Wingdings" panose="05000000000000000000" pitchFamily="2" charset="2"/>
              <a:buChar char="è"/>
            </a:pPr>
            <a:r>
              <a:rPr lang="fr-FR" sz="1200" dirty="0">
                <a:sym typeface="Wingdings" panose="05000000000000000000" pitchFamily="2" charset="2"/>
              </a:rPr>
              <a:t>Le placer à 22,00 m de l’axe Joint M</a:t>
            </a:r>
          </a:p>
        </p:txBody>
      </p:sp>
      <p:grpSp>
        <p:nvGrpSpPr>
          <p:cNvPr id="23" name="Groupe 22">
            <a:extLst>
              <a:ext uri="{FF2B5EF4-FFF2-40B4-BE49-F238E27FC236}">
                <a16:creationId xmlns="" xmlns:a16="http://schemas.microsoft.com/office/drawing/2014/main" id="{0F94BE36-E092-45D3-87F3-01AE18714398}"/>
              </a:ext>
            </a:extLst>
          </p:cNvPr>
          <p:cNvGrpSpPr/>
          <p:nvPr/>
        </p:nvGrpSpPr>
        <p:grpSpPr>
          <a:xfrm>
            <a:off x="210838" y="1651289"/>
            <a:ext cx="329591" cy="277860"/>
            <a:chOff x="4198688" y="2087836"/>
            <a:chExt cx="318782" cy="277860"/>
          </a:xfrm>
        </p:grpSpPr>
        <p:sp>
          <p:nvSpPr>
            <p:cNvPr id="24" name="Ellipse 23">
              <a:extLst>
                <a:ext uri="{FF2B5EF4-FFF2-40B4-BE49-F238E27FC236}">
                  <a16:creationId xmlns="" xmlns:a16="http://schemas.microsoft.com/office/drawing/2014/main" id="{A987F8C0-E1C0-40DB-918D-E11811D76CC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5" name="ZoneTexte 24">
              <a:extLst>
                <a:ext uri="{FF2B5EF4-FFF2-40B4-BE49-F238E27FC236}">
                  <a16:creationId xmlns="" xmlns:a16="http://schemas.microsoft.com/office/drawing/2014/main" id="{C309F965-E0BC-4594-AB18-F42F32A229C4}"/>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28" name="ZoneTexte 27">
            <a:extLst>
              <a:ext uri="{FF2B5EF4-FFF2-40B4-BE49-F238E27FC236}">
                <a16:creationId xmlns="" xmlns:a16="http://schemas.microsoft.com/office/drawing/2014/main" id="{B8EB21FA-6C6B-427A-8F44-835F7CB35DFC}"/>
              </a:ext>
            </a:extLst>
          </p:cNvPr>
          <p:cNvSpPr txBox="1"/>
          <p:nvPr/>
        </p:nvSpPr>
        <p:spPr>
          <a:xfrm>
            <a:off x="2175943" y="5254919"/>
            <a:ext cx="6286570"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Quadrillage du bord de l’entonnement :</a:t>
            </a:r>
          </a:p>
          <a:p>
            <a:pPr marL="171450" indent="-171450">
              <a:buFont typeface="Wingdings" panose="05000000000000000000" pitchFamily="2" charset="2"/>
              <a:buChar char="è"/>
            </a:pPr>
            <a:r>
              <a:rPr lang="fr-FR" sz="1200" dirty="0">
                <a:sym typeface="Wingdings" panose="05000000000000000000" pitchFamily="2" charset="2"/>
              </a:rPr>
              <a:t>Sélectionner le quadrillage précédemment créé (ci-dessus quadrillage 4)</a:t>
            </a:r>
          </a:p>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Copier</a:t>
            </a:r>
          </a:p>
          <a:p>
            <a:pPr marL="171450" indent="-171450">
              <a:buFont typeface="Wingdings" panose="05000000000000000000" pitchFamily="2" charset="2"/>
              <a:buChar char="è"/>
            </a:pPr>
            <a:r>
              <a:rPr lang="fr-FR" sz="1200" dirty="0">
                <a:sym typeface="Wingdings" panose="05000000000000000000" pitchFamily="2" charset="2"/>
              </a:rPr>
              <a:t>Cliquer l’origine et l’extrémité de façon à placer le nouveau quadrillage à 3,50 m du précédent </a:t>
            </a:r>
          </a:p>
        </p:txBody>
      </p:sp>
      <p:grpSp>
        <p:nvGrpSpPr>
          <p:cNvPr id="29" name="Groupe 28">
            <a:extLst>
              <a:ext uri="{FF2B5EF4-FFF2-40B4-BE49-F238E27FC236}">
                <a16:creationId xmlns="" xmlns:a16="http://schemas.microsoft.com/office/drawing/2014/main" id="{85AB78DB-2DDB-43AD-B5C2-FF4CEB034D4D}"/>
              </a:ext>
            </a:extLst>
          </p:cNvPr>
          <p:cNvGrpSpPr/>
          <p:nvPr/>
        </p:nvGrpSpPr>
        <p:grpSpPr>
          <a:xfrm>
            <a:off x="2045391" y="5073101"/>
            <a:ext cx="329591" cy="277860"/>
            <a:chOff x="4198688" y="2087836"/>
            <a:chExt cx="318782" cy="277860"/>
          </a:xfrm>
        </p:grpSpPr>
        <p:sp>
          <p:nvSpPr>
            <p:cNvPr id="30" name="Ellipse 29">
              <a:extLst>
                <a:ext uri="{FF2B5EF4-FFF2-40B4-BE49-F238E27FC236}">
                  <a16:creationId xmlns="" xmlns:a16="http://schemas.microsoft.com/office/drawing/2014/main" id="{3BA8A4FE-5C82-4BEA-9204-AEEAA0F83EE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ZoneTexte 30">
              <a:extLst>
                <a:ext uri="{FF2B5EF4-FFF2-40B4-BE49-F238E27FC236}">
                  <a16:creationId xmlns="" xmlns:a16="http://schemas.microsoft.com/office/drawing/2014/main" id="{BCFC424A-6BB6-4715-B167-BEBBE47E23CD}"/>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cxnSp>
        <p:nvCxnSpPr>
          <p:cNvPr id="47" name="Connecteur droit avec flèche 46">
            <a:extLst>
              <a:ext uri="{FF2B5EF4-FFF2-40B4-BE49-F238E27FC236}">
                <a16:creationId xmlns="" xmlns:a16="http://schemas.microsoft.com/office/drawing/2014/main" id="{F707F437-8408-4235-8D5A-AB555AD67D3B}"/>
              </a:ext>
            </a:extLst>
          </p:cNvPr>
          <p:cNvCxnSpPr>
            <a:cxnSpLocks/>
          </p:cNvCxnSpPr>
          <p:nvPr/>
        </p:nvCxnSpPr>
        <p:spPr>
          <a:xfrm flipH="1" flipV="1">
            <a:off x="2691442" y="4546121"/>
            <a:ext cx="465828" cy="69874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56" name="Groupe 55">
            <a:extLst>
              <a:ext uri="{FF2B5EF4-FFF2-40B4-BE49-F238E27FC236}">
                <a16:creationId xmlns="" xmlns:a16="http://schemas.microsoft.com/office/drawing/2014/main" id="{9BB4FC1F-A449-4D31-9D7D-ABE8D5EDFF1F}"/>
              </a:ext>
            </a:extLst>
          </p:cNvPr>
          <p:cNvGrpSpPr/>
          <p:nvPr/>
        </p:nvGrpSpPr>
        <p:grpSpPr>
          <a:xfrm>
            <a:off x="2083773" y="4343464"/>
            <a:ext cx="160051" cy="160051"/>
            <a:chOff x="4170574" y="3729643"/>
            <a:chExt cx="160051" cy="160051"/>
          </a:xfrm>
        </p:grpSpPr>
        <p:cxnSp>
          <p:nvCxnSpPr>
            <p:cNvPr id="57" name="Connecteur droit 56">
              <a:extLst>
                <a:ext uri="{FF2B5EF4-FFF2-40B4-BE49-F238E27FC236}">
                  <a16:creationId xmlns="" xmlns:a16="http://schemas.microsoft.com/office/drawing/2014/main" id="{13A4490F-D5AE-4069-ADB6-86DA42B79B10}"/>
                </a:ext>
              </a:extLst>
            </p:cNvPr>
            <p:cNvCxnSpPr>
              <a:cxnSpLocks/>
            </p:cNvCxnSpPr>
            <p:nvPr/>
          </p:nvCxnSpPr>
          <p:spPr>
            <a:xfrm>
              <a:off x="4174562" y="3729643"/>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4" name="Connecteur droit 63">
              <a:extLst>
                <a:ext uri="{FF2B5EF4-FFF2-40B4-BE49-F238E27FC236}">
                  <a16:creationId xmlns="" xmlns:a16="http://schemas.microsoft.com/office/drawing/2014/main" id="{6C2D55AC-8C12-4646-9E31-ACDCBF4F182E}"/>
                </a:ext>
              </a:extLst>
            </p:cNvPr>
            <p:cNvCxnSpPr>
              <a:cxnSpLocks/>
            </p:cNvCxnSpPr>
            <p:nvPr/>
          </p:nvCxnSpPr>
          <p:spPr>
            <a:xfrm rot="16200000">
              <a:off x="4174561" y="3731891"/>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grpSp>
      <p:grpSp>
        <p:nvGrpSpPr>
          <p:cNvPr id="65" name="Groupe 64">
            <a:extLst>
              <a:ext uri="{FF2B5EF4-FFF2-40B4-BE49-F238E27FC236}">
                <a16:creationId xmlns="" xmlns:a16="http://schemas.microsoft.com/office/drawing/2014/main" id="{B7700CC6-7FEC-4628-ACD2-0704EEC1E214}"/>
              </a:ext>
            </a:extLst>
          </p:cNvPr>
          <p:cNvGrpSpPr/>
          <p:nvPr/>
        </p:nvGrpSpPr>
        <p:grpSpPr>
          <a:xfrm>
            <a:off x="2515277" y="4341829"/>
            <a:ext cx="160051" cy="160051"/>
            <a:chOff x="4924185" y="3728245"/>
            <a:chExt cx="160051" cy="160051"/>
          </a:xfrm>
        </p:grpSpPr>
        <p:cxnSp>
          <p:nvCxnSpPr>
            <p:cNvPr id="66" name="Connecteur droit 65">
              <a:extLst>
                <a:ext uri="{FF2B5EF4-FFF2-40B4-BE49-F238E27FC236}">
                  <a16:creationId xmlns="" xmlns:a16="http://schemas.microsoft.com/office/drawing/2014/main" id="{3FCB3310-B6F6-4332-8A9C-98FF9531B3A4}"/>
                </a:ext>
              </a:extLst>
            </p:cNvPr>
            <p:cNvCxnSpPr>
              <a:cxnSpLocks/>
            </p:cNvCxnSpPr>
            <p:nvPr/>
          </p:nvCxnSpPr>
          <p:spPr>
            <a:xfrm>
              <a:off x="4928173" y="3728245"/>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7" name="Connecteur droit 66">
              <a:extLst>
                <a:ext uri="{FF2B5EF4-FFF2-40B4-BE49-F238E27FC236}">
                  <a16:creationId xmlns="" xmlns:a16="http://schemas.microsoft.com/office/drawing/2014/main" id="{ECA15821-9A94-4390-BA58-CD52529198DD}"/>
                </a:ext>
              </a:extLst>
            </p:cNvPr>
            <p:cNvCxnSpPr>
              <a:cxnSpLocks/>
            </p:cNvCxnSpPr>
            <p:nvPr/>
          </p:nvCxnSpPr>
          <p:spPr>
            <a:xfrm rot="16200000">
              <a:off x="4928172" y="3730493"/>
              <a:ext cx="152077" cy="160051"/>
            </a:xfrm>
            <a:prstGeom prst="line">
              <a:avLst/>
            </a:prstGeom>
            <a:ln w="28575">
              <a:solidFill>
                <a:srgbClr val="FC0CEB"/>
              </a:solidFill>
            </a:ln>
          </p:spPr>
          <p:style>
            <a:lnRef idx="1">
              <a:schemeClr val="accent1"/>
            </a:lnRef>
            <a:fillRef idx="0">
              <a:schemeClr val="accent1"/>
            </a:fillRef>
            <a:effectRef idx="0">
              <a:schemeClr val="accent1"/>
            </a:effectRef>
            <a:fontRef idx="minor">
              <a:schemeClr val="tx1"/>
            </a:fontRef>
          </p:style>
        </p:cxnSp>
      </p:grpSp>
      <p:cxnSp>
        <p:nvCxnSpPr>
          <p:cNvPr id="68" name="Connecteur droit avec flèche 67">
            <a:extLst>
              <a:ext uri="{FF2B5EF4-FFF2-40B4-BE49-F238E27FC236}">
                <a16:creationId xmlns="" xmlns:a16="http://schemas.microsoft.com/office/drawing/2014/main" id="{8DF54180-E684-4A78-8483-A690205C811F}"/>
              </a:ext>
            </a:extLst>
          </p:cNvPr>
          <p:cNvCxnSpPr>
            <a:cxnSpLocks/>
          </p:cNvCxnSpPr>
          <p:nvPr/>
        </p:nvCxnSpPr>
        <p:spPr>
          <a:xfrm flipH="1">
            <a:off x="2224666" y="4422423"/>
            <a:ext cx="320126" cy="0"/>
          </a:xfrm>
          <a:prstGeom prst="straightConnector1">
            <a:avLst/>
          </a:prstGeom>
          <a:ln w="31750">
            <a:solidFill>
              <a:srgbClr val="FF6600"/>
            </a:solidFill>
            <a:tailEnd type="arrow" w="med" len="med"/>
          </a:ln>
        </p:spPr>
        <p:style>
          <a:lnRef idx="1">
            <a:schemeClr val="accent1"/>
          </a:lnRef>
          <a:fillRef idx="0">
            <a:schemeClr val="accent1"/>
          </a:fillRef>
          <a:effectRef idx="0">
            <a:schemeClr val="accent1"/>
          </a:effectRef>
          <a:fontRef idx="minor">
            <a:schemeClr val="tx1"/>
          </a:fontRef>
        </p:style>
      </p:cxnSp>
      <p:sp>
        <p:nvSpPr>
          <p:cNvPr id="44" name="Forme libre : forme 43">
            <a:extLst>
              <a:ext uri="{FF2B5EF4-FFF2-40B4-BE49-F238E27FC236}">
                <a16:creationId xmlns="" xmlns:a16="http://schemas.microsoft.com/office/drawing/2014/main" id="{D7B7A439-274B-4248-AF51-914EB16C78DA}"/>
              </a:ext>
            </a:extLst>
          </p:cNvPr>
          <p:cNvSpPr/>
          <p:nvPr/>
        </p:nvSpPr>
        <p:spPr>
          <a:xfrm>
            <a:off x="3165894" y="1630392"/>
            <a:ext cx="879895" cy="3614468"/>
          </a:xfrm>
          <a:custGeom>
            <a:avLst/>
            <a:gdLst>
              <a:gd name="connsiteX0" fmla="*/ 0 w 974961"/>
              <a:gd name="connsiteY0" fmla="*/ 3717985 h 3717985"/>
              <a:gd name="connsiteX1" fmla="*/ 810883 w 974961"/>
              <a:gd name="connsiteY1" fmla="*/ 2682815 h 3717985"/>
              <a:gd name="connsiteX2" fmla="*/ 940279 w 974961"/>
              <a:gd name="connsiteY2" fmla="*/ 1155940 h 3717985"/>
              <a:gd name="connsiteX3" fmla="*/ 362309 w 974961"/>
              <a:gd name="connsiteY3" fmla="*/ 0 h 3717985"/>
            </a:gdLst>
            <a:ahLst/>
            <a:cxnLst>
              <a:cxn ang="0">
                <a:pos x="connsiteX0" y="connsiteY0"/>
              </a:cxn>
              <a:cxn ang="0">
                <a:pos x="connsiteX1" y="connsiteY1"/>
              </a:cxn>
              <a:cxn ang="0">
                <a:pos x="connsiteX2" y="connsiteY2"/>
              </a:cxn>
              <a:cxn ang="0">
                <a:pos x="connsiteX3" y="connsiteY3"/>
              </a:cxn>
            </a:cxnLst>
            <a:rect l="l" t="t" r="r" b="b"/>
            <a:pathLst>
              <a:path w="974961" h="3717985">
                <a:moveTo>
                  <a:pt x="0" y="3717985"/>
                </a:moveTo>
                <a:cubicBezTo>
                  <a:pt x="327085" y="3413903"/>
                  <a:pt x="654170" y="3109822"/>
                  <a:pt x="810883" y="2682815"/>
                </a:cubicBezTo>
                <a:cubicBezTo>
                  <a:pt x="967596" y="2255807"/>
                  <a:pt x="1015041" y="1603076"/>
                  <a:pt x="940279" y="1155940"/>
                </a:cubicBezTo>
                <a:cubicBezTo>
                  <a:pt x="865517" y="708804"/>
                  <a:pt x="613913" y="354402"/>
                  <a:pt x="362309" y="0"/>
                </a:cubicBezTo>
              </a:path>
            </a:pathLst>
          </a:custGeom>
          <a:noFill/>
          <a:ln>
            <a:solidFill>
              <a:srgbClr val="FF66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pied de page 1">
            <a:extLst>
              <a:ext uri="{FF2B5EF4-FFF2-40B4-BE49-F238E27FC236}">
                <a16:creationId xmlns="" xmlns:a16="http://schemas.microsoft.com/office/drawing/2014/main" id="{4B0C92EC-3366-42BF-81DA-4E767EC37E7F}"/>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664EF0D9-BE22-4978-8314-1247E20EA66A}"/>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96950D90-94F9-40C4-B2D6-EFEFF829D64C}"/>
              </a:ext>
            </a:extLst>
          </p:cNvPr>
          <p:cNvSpPr>
            <a:spLocks noGrp="1"/>
          </p:cNvSpPr>
          <p:nvPr>
            <p:ph type="sldNum" sz="quarter" idx="12"/>
          </p:nvPr>
        </p:nvSpPr>
        <p:spPr/>
        <p:txBody>
          <a:bodyPr/>
          <a:lstStyle/>
          <a:p>
            <a:fld id="{F0E9C7B5-498F-459B-AE0E-97ACA3484B4E}" type="slidenum">
              <a:rPr lang="fr-FR" smtClean="0"/>
              <a:t>21</a:t>
            </a:fld>
            <a:endParaRPr lang="fr-FR"/>
          </a:p>
        </p:txBody>
      </p:sp>
    </p:spTree>
    <p:extLst>
      <p:ext uri="{BB962C8B-B14F-4D97-AF65-F5344CB8AC3E}">
        <p14:creationId xmlns:p14="http://schemas.microsoft.com/office/powerpoint/2010/main" val="631506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 xmlns:a16="http://schemas.microsoft.com/office/drawing/2014/main" id="{1AA1B481-9DD0-4600-8115-4F3F0B40BF1A}"/>
              </a:ext>
            </a:extLst>
          </p:cNvPr>
          <p:cNvPicPr>
            <a:picLocks noChangeAspect="1"/>
          </p:cNvPicPr>
          <p:nvPr/>
        </p:nvPicPr>
        <p:blipFill>
          <a:blip r:embed="rId2"/>
          <a:stretch>
            <a:fillRect/>
          </a:stretch>
        </p:blipFill>
        <p:spPr>
          <a:xfrm>
            <a:off x="0" y="714568"/>
            <a:ext cx="9144000" cy="568765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6.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Ensemble des quadrillages</a:t>
            </a:r>
            <a:endParaRPr lang="fr-FR" sz="2200" b="1" dirty="0">
              <a:solidFill>
                <a:srgbClr val="002060"/>
              </a:solidFill>
              <a:effectLst>
                <a:outerShdw blurRad="38100" dist="38100" dir="2700000" algn="tl">
                  <a:srgbClr val="000000">
                    <a:alpha val="43137"/>
                  </a:srgbClr>
                </a:outerShdw>
              </a:effectLst>
            </a:endParaRPr>
          </a:p>
        </p:txBody>
      </p:sp>
      <p:cxnSp>
        <p:nvCxnSpPr>
          <p:cNvPr id="52" name="Connecteur droit avec flèche 51">
            <a:extLst>
              <a:ext uri="{FF2B5EF4-FFF2-40B4-BE49-F238E27FC236}">
                <a16:creationId xmlns="" xmlns:a16="http://schemas.microsoft.com/office/drawing/2014/main" id="{A7C2F73E-97A8-4871-B3A1-C7B484C59AA9}"/>
              </a:ext>
            </a:extLst>
          </p:cNvPr>
          <p:cNvCxnSpPr>
            <a:cxnSpLocks/>
          </p:cNvCxnSpPr>
          <p:nvPr/>
        </p:nvCxnSpPr>
        <p:spPr>
          <a:xfrm flipH="1">
            <a:off x="2570672" y="2536166"/>
            <a:ext cx="112143" cy="95753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eur droit avec flèche 50">
            <a:extLst>
              <a:ext uri="{FF2B5EF4-FFF2-40B4-BE49-F238E27FC236}">
                <a16:creationId xmlns="" xmlns:a16="http://schemas.microsoft.com/office/drawing/2014/main" id="{164AF43C-5260-466B-81C6-B8A329FAD5BE}"/>
              </a:ext>
            </a:extLst>
          </p:cNvPr>
          <p:cNvCxnSpPr>
            <a:cxnSpLocks/>
          </p:cNvCxnSpPr>
          <p:nvPr/>
        </p:nvCxnSpPr>
        <p:spPr>
          <a:xfrm flipH="1">
            <a:off x="2165230" y="2544792"/>
            <a:ext cx="517585" cy="92302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eur droit avec flèche 58">
            <a:extLst>
              <a:ext uri="{FF2B5EF4-FFF2-40B4-BE49-F238E27FC236}">
                <a16:creationId xmlns="" xmlns:a16="http://schemas.microsoft.com/office/drawing/2014/main" id="{7CAB36F5-0AFF-4517-9C72-223CA82FC765}"/>
              </a:ext>
            </a:extLst>
          </p:cNvPr>
          <p:cNvCxnSpPr>
            <a:cxnSpLocks/>
            <a:endCxn id="66" idx="3"/>
          </p:cNvCxnSpPr>
          <p:nvPr/>
        </p:nvCxnSpPr>
        <p:spPr>
          <a:xfrm flipV="1">
            <a:off x="3105509" y="1377663"/>
            <a:ext cx="374980" cy="51152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 xmlns:a16="http://schemas.microsoft.com/office/drawing/2014/main" id="{FE346378-C484-4F3B-BE5A-A5653D44CB2D}"/>
              </a:ext>
            </a:extLst>
          </p:cNvPr>
          <p:cNvSpPr txBox="1"/>
          <p:nvPr/>
        </p:nvSpPr>
        <p:spPr>
          <a:xfrm>
            <a:off x="1731909" y="1888744"/>
            <a:ext cx="5289993"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les quadrillages nouvellement créés côté Nord (quadrillages 4 et 5)</a:t>
            </a:r>
          </a:p>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Symétrie</a:t>
            </a:r>
            <a:r>
              <a:rPr lang="fr-FR" sz="1200" dirty="0">
                <a:sym typeface="Wingdings" panose="05000000000000000000" pitchFamily="2" charset="2"/>
              </a:rPr>
              <a:t> </a:t>
            </a:r>
          </a:p>
          <a:p>
            <a:pPr marL="171450" indent="-171450">
              <a:buFont typeface="Wingdings" panose="05000000000000000000" pitchFamily="2" charset="2"/>
              <a:buChar char="è"/>
            </a:pPr>
            <a:r>
              <a:rPr lang="fr-FR" sz="1200" dirty="0">
                <a:sym typeface="Wingdings" panose="05000000000000000000" pitchFamily="2" charset="2"/>
              </a:rPr>
              <a:t>Désigner l’axe de symétrie (l’axe « Joint M »)</a:t>
            </a:r>
          </a:p>
        </p:txBody>
      </p:sp>
      <p:grpSp>
        <p:nvGrpSpPr>
          <p:cNvPr id="31" name="Groupe 30">
            <a:extLst>
              <a:ext uri="{FF2B5EF4-FFF2-40B4-BE49-F238E27FC236}">
                <a16:creationId xmlns="" xmlns:a16="http://schemas.microsoft.com/office/drawing/2014/main" id="{5DBB9B0D-E9FB-42F1-AFE9-43122590632A}"/>
              </a:ext>
            </a:extLst>
          </p:cNvPr>
          <p:cNvGrpSpPr/>
          <p:nvPr/>
        </p:nvGrpSpPr>
        <p:grpSpPr>
          <a:xfrm>
            <a:off x="1592965" y="1706925"/>
            <a:ext cx="378207" cy="277860"/>
            <a:chOff x="4198688" y="2087836"/>
            <a:chExt cx="365804" cy="277860"/>
          </a:xfrm>
        </p:grpSpPr>
        <p:sp>
          <p:nvSpPr>
            <p:cNvPr id="41" name="Ellipse 40">
              <a:extLst>
                <a:ext uri="{FF2B5EF4-FFF2-40B4-BE49-F238E27FC236}">
                  <a16:creationId xmlns="" xmlns:a16="http://schemas.microsoft.com/office/drawing/2014/main" id="{42D097C0-5A82-4231-9230-2BF25627D3A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3903E32D-163C-4222-8E7C-86B85757213D}"/>
                </a:ext>
              </a:extLst>
            </p:cNvPr>
            <p:cNvSpPr txBox="1"/>
            <p:nvPr/>
          </p:nvSpPr>
          <p:spPr>
            <a:xfrm>
              <a:off x="4199605" y="2087836"/>
              <a:ext cx="364887" cy="276999"/>
            </a:xfrm>
            <a:prstGeom prst="rect">
              <a:avLst/>
            </a:prstGeom>
            <a:noFill/>
          </p:spPr>
          <p:txBody>
            <a:bodyPr wrap="square" rtlCol="0">
              <a:spAutoFit/>
            </a:bodyPr>
            <a:lstStyle/>
            <a:p>
              <a:r>
                <a:rPr lang="fr-FR" sz="1200" dirty="0"/>
                <a:t>8</a:t>
              </a:r>
            </a:p>
          </p:txBody>
        </p:sp>
      </p:grpSp>
      <p:cxnSp>
        <p:nvCxnSpPr>
          <p:cNvPr id="43" name="Connecteur droit avec flèche 42">
            <a:extLst>
              <a:ext uri="{FF2B5EF4-FFF2-40B4-BE49-F238E27FC236}">
                <a16:creationId xmlns="" xmlns:a16="http://schemas.microsoft.com/office/drawing/2014/main" id="{550587EF-240D-46AD-8B90-5D312B16BF0D}"/>
              </a:ext>
            </a:extLst>
          </p:cNvPr>
          <p:cNvCxnSpPr>
            <a:cxnSpLocks/>
          </p:cNvCxnSpPr>
          <p:nvPr/>
        </p:nvCxnSpPr>
        <p:spPr>
          <a:xfrm>
            <a:off x="2682815" y="2544792"/>
            <a:ext cx="2648310" cy="214797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2A294599-D2FE-4C68-B382-89318DC32F49}"/>
              </a:ext>
            </a:extLst>
          </p:cNvPr>
          <p:cNvSpPr txBox="1"/>
          <p:nvPr/>
        </p:nvSpPr>
        <p:spPr>
          <a:xfrm>
            <a:off x="5449283" y="5323477"/>
            <a:ext cx="3456264"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Vérifier la position des axes et quadrillages créés :</a:t>
            </a:r>
          </a:p>
          <a:p>
            <a:pPr marL="171450" indent="-171450">
              <a:buFont typeface="Wingdings" panose="05000000000000000000" pitchFamily="2" charset="2"/>
              <a:buChar char="è"/>
            </a:pPr>
            <a:r>
              <a:rPr lang="fr-FR" sz="1200" dirty="0">
                <a:sym typeface="Wingdings" panose="05000000000000000000" pitchFamily="2" charset="2"/>
              </a:rPr>
              <a:t>Lire les cotes sur le plan 2D</a:t>
            </a:r>
          </a:p>
          <a:p>
            <a:pPr marL="171450" indent="-171450">
              <a:buFont typeface="Wingdings" panose="05000000000000000000" pitchFamily="2" charset="2"/>
              <a:buChar char="è"/>
            </a:pPr>
            <a:r>
              <a:rPr lang="fr-FR" sz="1200" dirty="0">
                <a:sym typeface="Wingdings" panose="05000000000000000000" pitchFamily="2" charset="2"/>
              </a:rPr>
              <a:t>Placer des cotes provisoires entre les quadrillages ou utiliser la commande </a:t>
            </a:r>
            <a:r>
              <a:rPr lang="fr-FR" sz="1200" b="1" dirty="0">
                <a:sym typeface="Wingdings" panose="05000000000000000000" pitchFamily="2" charset="2"/>
              </a:rPr>
              <a:t>Mesurer</a:t>
            </a:r>
          </a:p>
        </p:txBody>
      </p:sp>
      <p:sp>
        <p:nvSpPr>
          <p:cNvPr id="29" name="ZoneTexte 28">
            <a:extLst>
              <a:ext uri="{FF2B5EF4-FFF2-40B4-BE49-F238E27FC236}">
                <a16:creationId xmlns="" xmlns:a16="http://schemas.microsoft.com/office/drawing/2014/main" id="{BE02AEBD-64F6-430D-A6A6-4DA2A1E34A10}"/>
              </a:ext>
            </a:extLst>
          </p:cNvPr>
          <p:cNvSpPr txBox="1"/>
          <p:nvPr/>
        </p:nvSpPr>
        <p:spPr>
          <a:xfrm>
            <a:off x="772068" y="695404"/>
            <a:ext cx="7450092" cy="276999"/>
          </a:xfrm>
          <a:prstGeom prst="rect">
            <a:avLst/>
          </a:prstGeom>
          <a:solidFill>
            <a:srgbClr val="CCFFFF"/>
          </a:solidFill>
          <a:ln>
            <a:solidFill>
              <a:srgbClr val="002060"/>
            </a:solidFill>
          </a:ln>
        </p:spPr>
        <p:txBody>
          <a:bodyPr wrap="square" rtlCol="0">
            <a:spAutoFit/>
          </a:bodyPr>
          <a:lstStyle/>
          <a:p>
            <a:r>
              <a:rPr lang="fr-FR" sz="1200" i="1" dirty="0"/>
              <a:t>On va placer les quadrillages matérialisant le bord du cadre et de l’entonnement, côté Sud (à droite de l’écran).</a:t>
            </a:r>
          </a:p>
        </p:txBody>
      </p:sp>
      <p:grpSp>
        <p:nvGrpSpPr>
          <p:cNvPr id="32" name="Groupe 31">
            <a:extLst>
              <a:ext uri="{FF2B5EF4-FFF2-40B4-BE49-F238E27FC236}">
                <a16:creationId xmlns="" xmlns:a16="http://schemas.microsoft.com/office/drawing/2014/main" id="{C8B42B11-9B44-46FB-A47D-2772E5920817}"/>
              </a:ext>
            </a:extLst>
          </p:cNvPr>
          <p:cNvGrpSpPr/>
          <p:nvPr/>
        </p:nvGrpSpPr>
        <p:grpSpPr>
          <a:xfrm>
            <a:off x="619669" y="530076"/>
            <a:ext cx="362789" cy="276999"/>
            <a:chOff x="4198688" y="2097087"/>
            <a:chExt cx="348486" cy="276999"/>
          </a:xfrm>
        </p:grpSpPr>
        <p:sp>
          <p:nvSpPr>
            <p:cNvPr id="37" name="Ellipse 36">
              <a:extLst>
                <a:ext uri="{FF2B5EF4-FFF2-40B4-BE49-F238E27FC236}">
                  <a16:creationId xmlns="" xmlns:a16="http://schemas.microsoft.com/office/drawing/2014/main" id="{D08AFF0D-B4E2-43E1-B18D-6C2E9D5EB6B3}"/>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8" name="ZoneTexte 37">
              <a:extLst>
                <a:ext uri="{FF2B5EF4-FFF2-40B4-BE49-F238E27FC236}">
                  <a16:creationId xmlns="" xmlns:a16="http://schemas.microsoft.com/office/drawing/2014/main" id="{B907CEE3-8E24-4193-8795-3C7BAFEFFBFD}"/>
                </a:ext>
              </a:extLst>
            </p:cNvPr>
            <p:cNvSpPr txBox="1"/>
            <p:nvPr/>
          </p:nvSpPr>
          <p:spPr>
            <a:xfrm>
              <a:off x="4206745" y="2097087"/>
              <a:ext cx="340429" cy="276999"/>
            </a:xfrm>
            <a:prstGeom prst="rect">
              <a:avLst/>
            </a:prstGeom>
            <a:noFill/>
          </p:spPr>
          <p:txBody>
            <a:bodyPr wrap="square" rtlCol="0">
              <a:spAutoFit/>
            </a:bodyPr>
            <a:lstStyle/>
            <a:p>
              <a:r>
                <a:rPr lang="fr-FR" sz="1200" dirty="0"/>
                <a:t>7</a:t>
              </a:r>
            </a:p>
          </p:txBody>
        </p:sp>
      </p:grpSp>
      <p:grpSp>
        <p:nvGrpSpPr>
          <p:cNvPr id="72" name="Groupe 71">
            <a:extLst>
              <a:ext uri="{FF2B5EF4-FFF2-40B4-BE49-F238E27FC236}">
                <a16:creationId xmlns="" xmlns:a16="http://schemas.microsoft.com/office/drawing/2014/main" id="{D2F9F449-257B-4C27-BE09-A5937B5EA150}"/>
              </a:ext>
            </a:extLst>
          </p:cNvPr>
          <p:cNvGrpSpPr/>
          <p:nvPr/>
        </p:nvGrpSpPr>
        <p:grpSpPr>
          <a:xfrm>
            <a:off x="5249545" y="5117927"/>
            <a:ext cx="376542" cy="278098"/>
            <a:chOff x="4157888" y="2087598"/>
            <a:chExt cx="364193" cy="278098"/>
          </a:xfrm>
        </p:grpSpPr>
        <p:sp>
          <p:nvSpPr>
            <p:cNvPr id="73" name="Ellipse 72">
              <a:extLst>
                <a:ext uri="{FF2B5EF4-FFF2-40B4-BE49-F238E27FC236}">
                  <a16:creationId xmlns="" xmlns:a16="http://schemas.microsoft.com/office/drawing/2014/main" id="{3C5B8533-0A3A-4FDA-B3A4-5808FCB10E5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5" name="ZoneTexte 74">
              <a:extLst>
                <a:ext uri="{FF2B5EF4-FFF2-40B4-BE49-F238E27FC236}">
                  <a16:creationId xmlns="" xmlns:a16="http://schemas.microsoft.com/office/drawing/2014/main" id="{D0901EA1-5640-4DBF-BEF1-C880BE6E302B}"/>
                </a:ext>
              </a:extLst>
            </p:cNvPr>
            <p:cNvSpPr txBox="1"/>
            <p:nvPr/>
          </p:nvSpPr>
          <p:spPr>
            <a:xfrm>
              <a:off x="4157888" y="2087598"/>
              <a:ext cx="364193" cy="276999"/>
            </a:xfrm>
            <a:prstGeom prst="rect">
              <a:avLst/>
            </a:prstGeom>
            <a:noFill/>
          </p:spPr>
          <p:txBody>
            <a:bodyPr wrap="square" rtlCol="0">
              <a:spAutoFit/>
            </a:bodyPr>
            <a:lstStyle/>
            <a:p>
              <a:r>
                <a:rPr lang="fr-FR" sz="1200" dirty="0"/>
                <a:t>10</a:t>
              </a:r>
            </a:p>
          </p:txBody>
        </p:sp>
      </p:grpSp>
      <p:cxnSp>
        <p:nvCxnSpPr>
          <p:cNvPr id="46" name="Connecteur droit avec flèche 45">
            <a:extLst>
              <a:ext uri="{FF2B5EF4-FFF2-40B4-BE49-F238E27FC236}">
                <a16:creationId xmlns="" xmlns:a16="http://schemas.microsoft.com/office/drawing/2014/main" id="{FD41C50B-77FB-4343-8F1C-C774153CF699}"/>
              </a:ext>
            </a:extLst>
          </p:cNvPr>
          <p:cNvCxnSpPr>
            <a:cxnSpLocks/>
          </p:cNvCxnSpPr>
          <p:nvPr/>
        </p:nvCxnSpPr>
        <p:spPr>
          <a:xfrm flipV="1">
            <a:off x="8238226" y="3200401"/>
            <a:ext cx="172529" cy="213072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541C8696-4F6D-4BE2-987C-90450A42CFE1}"/>
              </a:ext>
            </a:extLst>
          </p:cNvPr>
          <p:cNvSpPr txBox="1"/>
          <p:nvPr/>
        </p:nvSpPr>
        <p:spPr>
          <a:xfrm>
            <a:off x="3943713" y="2780120"/>
            <a:ext cx="3785553" cy="276999"/>
          </a:xfrm>
          <a:prstGeom prst="rect">
            <a:avLst/>
          </a:prstGeom>
          <a:solidFill>
            <a:srgbClr val="CCFFFF"/>
          </a:solidFill>
          <a:ln>
            <a:solidFill>
              <a:srgbClr val="002060"/>
            </a:solidFill>
          </a:ln>
        </p:spPr>
        <p:txBody>
          <a:bodyPr wrap="square" rtlCol="0">
            <a:spAutoFit/>
          </a:bodyPr>
          <a:lstStyle/>
          <a:p>
            <a:r>
              <a:rPr lang="fr-FR" sz="1200" i="1" dirty="0"/>
              <a:t>Les nouveaux quadrillages se placent de façon symétrique</a:t>
            </a:r>
          </a:p>
        </p:txBody>
      </p:sp>
      <p:grpSp>
        <p:nvGrpSpPr>
          <p:cNvPr id="54" name="Groupe 53">
            <a:extLst>
              <a:ext uri="{FF2B5EF4-FFF2-40B4-BE49-F238E27FC236}">
                <a16:creationId xmlns="" xmlns:a16="http://schemas.microsoft.com/office/drawing/2014/main" id="{B658FAFA-C7D7-422B-A6FB-191C0FB00085}"/>
              </a:ext>
            </a:extLst>
          </p:cNvPr>
          <p:cNvGrpSpPr/>
          <p:nvPr/>
        </p:nvGrpSpPr>
        <p:grpSpPr>
          <a:xfrm>
            <a:off x="3791314" y="2614792"/>
            <a:ext cx="362789" cy="276999"/>
            <a:chOff x="4198688" y="2097087"/>
            <a:chExt cx="348486" cy="276999"/>
          </a:xfrm>
        </p:grpSpPr>
        <p:sp>
          <p:nvSpPr>
            <p:cNvPr id="55" name="Ellipse 54">
              <a:extLst>
                <a:ext uri="{FF2B5EF4-FFF2-40B4-BE49-F238E27FC236}">
                  <a16:creationId xmlns="" xmlns:a16="http://schemas.microsoft.com/office/drawing/2014/main" id="{359F064D-C9A1-429E-80C8-FA137BE0BFA3}"/>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E710BF85-0209-4F38-8778-D502BCF9D126}"/>
                </a:ext>
              </a:extLst>
            </p:cNvPr>
            <p:cNvSpPr txBox="1"/>
            <p:nvPr/>
          </p:nvSpPr>
          <p:spPr>
            <a:xfrm>
              <a:off x="4206745" y="2097087"/>
              <a:ext cx="340429" cy="276999"/>
            </a:xfrm>
            <a:prstGeom prst="rect">
              <a:avLst/>
            </a:prstGeom>
            <a:noFill/>
          </p:spPr>
          <p:txBody>
            <a:bodyPr wrap="square" rtlCol="0">
              <a:spAutoFit/>
            </a:bodyPr>
            <a:lstStyle/>
            <a:p>
              <a:r>
                <a:rPr lang="fr-FR" sz="1200" dirty="0"/>
                <a:t>9</a:t>
              </a:r>
            </a:p>
          </p:txBody>
        </p:sp>
      </p:grpSp>
      <p:cxnSp>
        <p:nvCxnSpPr>
          <p:cNvPr id="60" name="Connecteur droit avec flèche 59">
            <a:extLst>
              <a:ext uri="{FF2B5EF4-FFF2-40B4-BE49-F238E27FC236}">
                <a16:creationId xmlns="" xmlns:a16="http://schemas.microsoft.com/office/drawing/2014/main" id="{34DD63F0-8A2F-4179-BC6E-D7C736C52A1A}"/>
              </a:ext>
            </a:extLst>
          </p:cNvPr>
          <p:cNvCxnSpPr>
            <a:cxnSpLocks/>
          </p:cNvCxnSpPr>
          <p:nvPr/>
        </p:nvCxnSpPr>
        <p:spPr>
          <a:xfrm>
            <a:off x="7237562" y="3062378"/>
            <a:ext cx="897147" cy="862641"/>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eur droit avec flèche 62">
            <a:extLst>
              <a:ext uri="{FF2B5EF4-FFF2-40B4-BE49-F238E27FC236}">
                <a16:creationId xmlns="" xmlns:a16="http://schemas.microsoft.com/office/drawing/2014/main" id="{286BE5FB-0058-4BD7-AC02-D2E9C8EF73DB}"/>
              </a:ext>
            </a:extLst>
          </p:cNvPr>
          <p:cNvCxnSpPr>
            <a:cxnSpLocks/>
          </p:cNvCxnSpPr>
          <p:nvPr/>
        </p:nvCxnSpPr>
        <p:spPr>
          <a:xfrm>
            <a:off x="7228936" y="3053751"/>
            <a:ext cx="1345721" cy="810883"/>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66" name="Ellipse 65">
            <a:extLst>
              <a:ext uri="{FF2B5EF4-FFF2-40B4-BE49-F238E27FC236}">
                <a16:creationId xmlns="" xmlns:a16="http://schemas.microsoft.com/office/drawing/2014/main" id="{9E02D77D-4717-409D-BEFF-BC11A53F6C55}"/>
              </a:ext>
            </a:extLst>
          </p:cNvPr>
          <p:cNvSpPr/>
          <p:nvPr/>
        </p:nvSpPr>
        <p:spPr>
          <a:xfrm>
            <a:off x="3416060" y="1061049"/>
            <a:ext cx="439948" cy="370936"/>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pied de page 1">
            <a:extLst>
              <a:ext uri="{FF2B5EF4-FFF2-40B4-BE49-F238E27FC236}">
                <a16:creationId xmlns="" xmlns:a16="http://schemas.microsoft.com/office/drawing/2014/main" id="{5686F336-E58E-41E9-B53B-3515AB93A5B7}"/>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0BC5E9ED-2292-47BE-B824-C1F6ED23A597}"/>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727EDA53-C04A-446E-ACCE-0E4C780E9097}"/>
              </a:ext>
            </a:extLst>
          </p:cNvPr>
          <p:cNvSpPr>
            <a:spLocks noGrp="1"/>
          </p:cNvSpPr>
          <p:nvPr>
            <p:ph type="sldNum" sz="quarter" idx="12"/>
          </p:nvPr>
        </p:nvSpPr>
        <p:spPr/>
        <p:txBody>
          <a:bodyPr/>
          <a:lstStyle/>
          <a:p>
            <a:fld id="{F0E9C7B5-498F-459B-AE0E-97ACA3484B4E}" type="slidenum">
              <a:rPr lang="fr-FR" smtClean="0"/>
              <a:t>22</a:t>
            </a:fld>
            <a:endParaRPr lang="fr-FR"/>
          </a:p>
        </p:txBody>
      </p:sp>
    </p:spTree>
    <p:extLst>
      <p:ext uri="{BB962C8B-B14F-4D97-AF65-F5344CB8AC3E}">
        <p14:creationId xmlns:p14="http://schemas.microsoft.com/office/powerpoint/2010/main" val="3239260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 xmlns:a16="http://schemas.microsoft.com/office/drawing/2014/main" id="{378088CB-891D-47D2-9F64-4A13C2FFFDC3}"/>
              </a:ext>
            </a:extLst>
          </p:cNvPr>
          <p:cNvPicPr>
            <a:picLocks noChangeAspect="1"/>
          </p:cNvPicPr>
          <p:nvPr/>
        </p:nvPicPr>
        <p:blipFill>
          <a:blip r:embed="rId2"/>
          <a:stretch>
            <a:fillRect/>
          </a:stretch>
        </p:blipFill>
        <p:spPr>
          <a:xfrm>
            <a:off x="0" y="774954"/>
            <a:ext cx="9144000" cy="568765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3.</a:t>
            </a:r>
            <a:r>
              <a:rPr lang="fr-FR" b="1" dirty="0">
                <a:solidFill>
                  <a:srgbClr val="002060"/>
                </a:solidFill>
                <a:effectLst>
                  <a:outerShdw blurRad="38100" dist="38100" dir="2700000" algn="tl">
                    <a:srgbClr val="000000">
                      <a:alpha val="43137"/>
                    </a:srgbClr>
                  </a:outerShdw>
                </a:effectLst>
              </a:rPr>
              <a:t>6. </a:t>
            </a:r>
            <a:r>
              <a:rPr lang="fr-FR" sz="2200" b="1" dirty="0">
                <a:solidFill>
                  <a:srgbClr val="002060"/>
                </a:solidFill>
                <a:effectLst>
                  <a:outerShdw blurRad="38100" dist="38100" dir="2700000" algn="tl">
                    <a:srgbClr val="000000">
                      <a:alpha val="43137"/>
                    </a:srgbClr>
                  </a:outerShdw>
                </a:effectLst>
              </a:rPr>
              <a:t>Axes et quadrillages de repérage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Ensemble des quadrillages</a:t>
            </a:r>
            <a:endParaRPr lang="fr-FR" sz="2200" b="1" dirty="0">
              <a:solidFill>
                <a:srgbClr val="002060"/>
              </a:solidFill>
              <a:effectLst>
                <a:outerShdw blurRad="38100" dist="38100" dir="2700000" algn="tl">
                  <a:srgbClr val="000000">
                    <a:alpha val="43137"/>
                  </a:srgbClr>
                </a:outerShdw>
              </a:effectLst>
            </a:endParaRPr>
          </a:p>
        </p:txBody>
      </p:sp>
      <p:cxnSp>
        <p:nvCxnSpPr>
          <p:cNvPr id="51" name="Connecteur droit avec flèche 50">
            <a:extLst>
              <a:ext uri="{FF2B5EF4-FFF2-40B4-BE49-F238E27FC236}">
                <a16:creationId xmlns="" xmlns:a16="http://schemas.microsoft.com/office/drawing/2014/main" id="{164AF43C-5260-466B-81C6-B8A329FAD5BE}"/>
              </a:ext>
            </a:extLst>
          </p:cNvPr>
          <p:cNvCxnSpPr>
            <a:cxnSpLocks/>
          </p:cNvCxnSpPr>
          <p:nvPr/>
        </p:nvCxnSpPr>
        <p:spPr>
          <a:xfrm flipH="1">
            <a:off x="2027208" y="2915728"/>
            <a:ext cx="353683" cy="64698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1" name="ZoneTexte 70">
            <a:extLst>
              <a:ext uri="{FF2B5EF4-FFF2-40B4-BE49-F238E27FC236}">
                <a16:creationId xmlns="" xmlns:a16="http://schemas.microsoft.com/office/drawing/2014/main" id="{C5B4DE79-F14F-4801-885D-0766AC3D3DE1}"/>
              </a:ext>
            </a:extLst>
          </p:cNvPr>
          <p:cNvSpPr txBox="1"/>
          <p:nvPr/>
        </p:nvSpPr>
        <p:spPr>
          <a:xfrm>
            <a:off x="1780998" y="2262946"/>
            <a:ext cx="2554131"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Rallonger les quadrillages :</a:t>
            </a:r>
          </a:p>
          <a:p>
            <a:pPr marL="171450" indent="-171450">
              <a:buFont typeface="Wingdings" panose="05000000000000000000" pitchFamily="2" charset="2"/>
              <a:buChar char="è"/>
            </a:pPr>
            <a:r>
              <a:rPr lang="fr-FR" sz="1200" dirty="0">
                <a:sym typeface="Wingdings" panose="05000000000000000000" pitchFamily="2" charset="2"/>
              </a:rPr>
              <a:t>Sélectionner le quadrillage</a:t>
            </a:r>
          </a:p>
          <a:p>
            <a:pPr marL="171450" indent="-171450">
              <a:buFont typeface="Wingdings" panose="05000000000000000000" pitchFamily="2" charset="2"/>
              <a:buChar char="è"/>
            </a:pPr>
            <a:r>
              <a:rPr lang="fr-FR" sz="1200" dirty="0">
                <a:sym typeface="Wingdings" panose="05000000000000000000" pitchFamily="2" charset="2"/>
              </a:rPr>
              <a:t>Faire glisser les cercles d’extrémité</a:t>
            </a:r>
          </a:p>
        </p:txBody>
      </p:sp>
      <p:grpSp>
        <p:nvGrpSpPr>
          <p:cNvPr id="72" name="Groupe 71">
            <a:extLst>
              <a:ext uri="{FF2B5EF4-FFF2-40B4-BE49-F238E27FC236}">
                <a16:creationId xmlns="" xmlns:a16="http://schemas.microsoft.com/office/drawing/2014/main" id="{D2F9F449-257B-4C27-BE09-A5937B5EA150}"/>
              </a:ext>
            </a:extLst>
          </p:cNvPr>
          <p:cNvGrpSpPr/>
          <p:nvPr/>
        </p:nvGrpSpPr>
        <p:grpSpPr>
          <a:xfrm>
            <a:off x="1600571" y="2090055"/>
            <a:ext cx="376542" cy="276999"/>
            <a:chOff x="4166232" y="2096225"/>
            <a:chExt cx="364193" cy="276999"/>
          </a:xfrm>
        </p:grpSpPr>
        <p:sp>
          <p:nvSpPr>
            <p:cNvPr id="73" name="Ellipse 72">
              <a:extLst>
                <a:ext uri="{FF2B5EF4-FFF2-40B4-BE49-F238E27FC236}">
                  <a16:creationId xmlns="" xmlns:a16="http://schemas.microsoft.com/office/drawing/2014/main" id="{3C5B8533-0A3A-4FDA-B3A4-5808FCB10E5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5" name="ZoneTexte 74">
              <a:extLst>
                <a:ext uri="{FF2B5EF4-FFF2-40B4-BE49-F238E27FC236}">
                  <a16:creationId xmlns="" xmlns:a16="http://schemas.microsoft.com/office/drawing/2014/main" id="{D0901EA1-5640-4DBF-BEF1-C880BE6E302B}"/>
                </a:ext>
              </a:extLst>
            </p:cNvPr>
            <p:cNvSpPr txBox="1"/>
            <p:nvPr/>
          </p:nvSpPr>
          <p:spPr>
            <a:xfrm>
              <a:off x="4166232" y="2096225"/>
              <a:ext cx="364193" cy="276999"/>
            </a:xfrm>
            <a:prstGeom prst="rect">
              <a:avLst/>
            </a:prstGeom>
            <a:noFill/>
          </p:spPr>
          <p:txBody>
            <a:bodyPr wrap="square" rtlCol="0">
              <a:spAutoFit/>
            </a:bodyPr>
            <a:lstStyle/>
            <a:p>
              <a:r>
                <a:rPr lang="fr-FR" sz="1200" dirty="0"/>
                <a:t>11</a:t>
              </a:r>
            </a:p>
          </p:txBody>
        </p:sp>
      </p:grpSp>
      <p:sp>
        <p:nvSpPr>
          <p:cNvPr id="25" name="ZoneTexte 24">
            <a:extLst>
              <a:ext uri="{FF2B5EF4-FFF2-40B4-BE49-F238E27FC236}">
                <a16:creationId xmlns="" xmlns:a16="http://schemas.microsoft.com/office/drawing/2014/main" id="{2A294599-D2FE-4C68-B382-89318DC32F49}"/>
              </a:ext>
            </a:extLst>
          </p:cNvPr>
          <p:cNvSpPr txBox="1"/>
          <p:nvPr/>
        </p:nvSpPr>
        <p:spPr>
          <a:xfrm>
            <a:off x="3732626" y="5720292"/>
            <a:ext cx="2866581" cy="276999"/>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Même démarche pour tous les quadrillages</a:t>
            </a:r>
          </a:p>
        </p:txBody>
      </p:sp>
      <p:grpSp>
        <p:nvGrpSpPr>
          <p:cNvPr id="26" name="Groupe 25">
            <a:extLst>
              <a:ext uri="{FF2B5EF4-FFF2-40B4-BE49-F238E27FC236}">
                <a16:creationId xmlns="" xmlns:a16="http://schemas.microsoft.com/office/drawing/2014/main" id="{CA164AE1-8645-4A31-94BA-C5DBDB0B9595}"/>
              </a:ext>
            </a:extLst>
          </p:cNvPr>
          <p:cNvGrpSpPr/>
          <p:nvPr/>
        </p:nvGrpSpPr>
        <p:grpSpPr>
          <a:xfrm>
            <a:off x="3540854" y="5529911"/>
            <a:ext cx="376542" cy="276999"/>
            <a:chOff x="4166232" y="2096225"/>
            <a:chExt cx="364193" cy="276999"/>
          </a:xfrm>
        </p:grpSpPr>
        <p:sp>
          <p:nvSpPr>
            <p:cNvPr id="27" name="Ellipse 26">
              <a:extLst>
                <a:ext uri="{FF2B5EF4-FFF2-40B4-BE49-F238E27FC236}">
                  <a16:creationId xmlns="" xmlns:a16="http://schemas.microsoft.com/office/drawing/2014/main" id="{7CB0AED2-F972-4A9B-8579-3B5E71D592F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2E3A94BB-AF3C-4871-A7D1-2B5BF2BA29DE}"/>
                </a:ext>
              </a:extLst>
            </p:cNvPr>
            <p:cNvSpPr txBox="1"/>
            <p:nvPr/>
          </p:nvSpPr>
          <p:spPr>
            <a:xfrm>
              <a:off x="4166232" y="2096225"/>
              <a:ext cx="364193" cy="276999"/>
            </a:xfrm>
            <a:prstGeom prst="rect">
              <a:avLst/>
            </a:prstGeom>
            <a:noFill/>
          </p:spPr>
          <p:txBody>
            <a:bodyPr wrap="square" rtlCol="0">
              <a:spAutoFit/>
            </a:bodyPr>
            <a:lstStyle/>
            <a:p>
              <a:r>
                <a:rPr lang="fr-FR" sz="1200" dirty="0"/>
                <a:t>13</a:t>
              </a:r>
            </a:p>
          </p:txBody>
        </p:sp>
      </p:grpSp>
      <p:sp>
        <p:nvSpPr>
          <p:cNvPr id="34" name="ZoneTexte 33">
            <a:extLst>
              <a:ext uri="{FF2B5EF4-FFF2-40B4-BE49-F238E27FC236}">
                <a16:creationId xmlns="" xmlns:a16="http://schemas.microsoft.com/office/drawing/2014/main" id="{5D5E0EAC-A5CC-4864-8179-4B5F257D0F2A}"/>
              </a:ext>
            </a:extLst>
          </p:cNvPr>
          <p:cNvSpPr txBox="1"/>
          <p:nvPr/>
        </p:nvSpPr>
        <p:spPr>
          <a:xfrm>
            <a:off x="1847494" y="5178263"/>
            <a:ext cx="4156491" cy="276999"/>
          </a:xfrm>
          <a:prstGeom prst="rect">
            <a:avLst/>
          </a:prstGeom>
          <a:solidFill>
            <a:srgbClr val="CCFFFF"/>
          </a:solidFill>
          <a:ln>
            <a:solidFill>
              <a:srgbClr val="002060"/>
            </a:solidFill>
          </a:ln>
        </p:spPr>
        <p:txBody>
          <a:bodyPr wrap="square" rtlCol="0">
            <a:spAutoFit/>
          </a:bodyPr>
          <a:lstStyle/>
          <a:p>
            <a:r>
              <a:rPr lang="fr-FR" sz="1200" i="1" dirty="0"/>
              <a:t>Les extrémités des quadrillages alignées se déplacent ensemble</a:t>
            </a:r>
          </a:p>
        </p:txBody>
      </p:sp>
      <p:grpSp>
        <p:nvGrpSpPr>
          <p:cNvPr id="35" name="Groupe 34">
            <a:extLst>
              <a:ext uri="{FF2B5EF4-FFF2-40B4-BE49-F238E27FC236}">
                <a16:creationId xmlns="" xmlns:a16="http://schemas.microsoft.com/office/drawing/2014/main" id="{9FF37ABD-40DC-4C17-801C-1FED75EFEB0F}"/>
              </a:ext>
            </a:extLst>
          </p:cNvPr>
          <p:cNvGrpSpPr/>
          <p:nvPr/>
        </p:nvGrpSpPr>
        <p:grpSpPr>
          <a:xfrm>
            <a:off x="1660347" y="5012935"/>
            <a:ext cx="354401" cy="276999"/>
            <a:chOff x="4165314" y="2097087"/>
            <a:chExt cx="340429" cy="276999"/>
          </a:xfrm>
        </p:grpSpPr>
        <p:sp>
          <p:nvSpPr>
            <p:cNvPr id="36" name="Ellipse 35">
              <a:extLst>
                <a:ext uri="{FF2B5EF4-FFF2-40B4-BE49-F238E27FC236}">
                  <a16:creationId xmlns="" xmlns:a16="http://schemas.microsoft.com/office/drawing/2014/main" id="{5F56E2CD-1D38-4F02-B6E3-85F7200C748C}"/>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9" name="ZoneTexte 38">
              <a:extLst>
                <a:ext uri="{FF2B5EF4-FFF2-40B4-BE49-F238E27FC236}">
                  <a16:creationId xmlns="" xmlns:a16="http://schemas.microsoft.com/office/drawing/2014/main" id="{F8F691BC-B730-416F-91EE-0A5ED7806FD0}"/>
                </a:ext>
              </a:extLst>
            </p:cNvPr>
            <p:cNvSpPr txBox="1"/>
            <p:nvPr/>
          </p:nvSpPr>
          <p:spPr>
            <a:xfrm>
              <a:off x="4165314" y="2097087"/>
              <a:ext cx="340429" cy="276999"/>
            </a:xfrm>
            <a:prstGeom prst="rect">
              <a:avLst/>
            </a:prstGeom>
            <a:noFill/>
          </p:spPr>
          <p:txBody>
            <a:bodyPr wrap="square" rtlCol="0">
              <a:spAutoFit/>
            </a:bodyPr>
            <a:lstStyle/>
            <a:p>
              <a:r>
                <a:rPr lang="fr-FR" sz="1200" dirty="0"/>
                <a:t>12</a:t>
              </a:r>
            </a:p>
          </p:txBody>
        </p:sp>
      </p:grpSp>
      <p:cxnSp>
        <p:nvCxnSpPr>
          <p:cNvPr id="40" name="Connecteur droit avec flèche 39">
            <a:extLst>
              <a:ext uri="{FF2B5EF4-FFF2-40B4-BE49-F238E27FC236}">
                <a16:creationId xmlns="" xmlns:a16="http://schemas.microsoft.com/office/drawing/2014/main" id="{B1AC5A9E-9A40-4A79-A17D-65C34062CC9D}"/>
              </a:ext>
            </a:extLst>
          </p:cNvPr>
          <p:cNvCxnSpPr>
            <a:cxnSpLocks/>
          </p:cNvCxnSpPr>
          <p:nvPr/>
        </p:nvCxnSpPr>
        <p:spPr>
          <a:xfrm flipH="1" flipV="1">
            <a:off x="2001328" y="4218317"/>
            <a:ext cx="112145" cy="966158"/>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3" name="ZoneTexte 22">
            <a:extLst>
              <a:ext uri="{FF2B5EF4-FFF2-40B4-BE49-F238E27FC236}">
                <a16:creationId xmlns="" xmlns:a16="http://schemas.microsoft.com/office/drawing/2014/main" id="{D95807A2-F89D-4737-A01E-D2C79D24A0A6}"/>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2" name="Espace réservé du pied de page 1">
            <a:extLst>
              <a:ext uri="{FF2B5EF4-FFF2-40B4-BE49-F238E27FC236}">
                <a16:creationId xmlns="" xmlns:a16="http://schemas.microsoft.com/office/drawing/2014/main" id="{EC0ECA4C-1021-4CBC-866E-631A97A4225D}"/>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7B233062-0FDC-4107-A341-F15691020249}"/>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4482FB83-C894-493E-B87A-1A8A689A9280}"/>
              </a:ext>
            </a:extLst>
          </p:cNvPr>
          <p:cNvSpPr>
            <a:spLocks noGrp="1"/>
          </p:cNvSpPr>
          <p:nvPr>
            <p:ph type="sldNum" sz="quarter" idx="12"/>
          </p:nvPr>
        </p:nvSpPr>
        <p:spPr/>
        <p:txBody>
          <a:bodyPr/>
          <a:lstStyle/>
          <a:p>
            <a:fld id="{F0E9C7B5-498F-459B-AE0E-97ACA3484B4E}" type="slidenum">
              <a:rPr lang="fr-FR" smtClean="0"/>
              <a:t>23</a:t>
            </a:fld>
            <a:endParaRPr lang="fr-FR"/>
          </a:p>
        </p:txBody>
      </p:sp>
    </p:spTree>
    <p:extLst>
      <p:ext uri="{BB962C8B-B14F-4D97-AF65-F5344CB8AC3E}">
        <p14:creationId xmlns:p14="http://schemas.microsoft.com/office/powerpoint/2010/main" val="2575507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03F83284-2C73-450D-9420-1A1D7AA31CF4}"/>
              </a:ext>
            </a:extLst>
          </p:cNvPr>
          <p:cNvSpPr txBox="1"/>
          <p:nvPr/>
        </p:nvSpPr>
        <p:spPr>
          <a:xfrm>
            <a:off x="248504" y="399489"/>
            <a:ext cx="8645329"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4.	Géoréférencement</a:t>
            </a:r>
          </a:p>
        </p:txBody>
      </p:sp>
      <p:grpSp>
        <p:nvGrpSpPr>
          <p:cNvPr id="10" name="Groupe 9">
            <a:extLst>
              <a:ext uri="{FF2B5EF4-FFF2-40B4-BE49-F238E27FC236}">
                <a16:creationId xmlns="" xmlns:a16="http://schemas.microsoft.com/office/drawing/2014/main" id="{AAC884B5-0BAF-4D12-A355-C122657BBA82}"/>
              </a:ext>
            </a:extLst>
          </p:cNvPr>
          <p:cNvGrpSpPr/>
          <p:nvPr/>
        </p:nvGrpSpPr>
        <p:grpSpPr>
          <a:xfrm>
            <a:off x="399124" y="1486220"/>
            <a:ext cx="8348060" cy="3539430"/>
            <a:chOff x="349358" y="2201002"/>
            <a:chExt cx="5723435" cy="3539430"/>
          </a:xfrm>
        </p:grpSpPr>
        <p:sp>
          <p:nvSpPr>
            <p:cNvPr id="11" name="ZoneTexte 10">
              <a:extLst>
                <a:ext uri="{FF2B5EF4-FFF2-40B4-BE49-F238E27FC236}">
                  <a16:creationId xmlns="" xmlns:a16="http://schemas.microsoft.com/office/drawing/2014/main" id="{4330BD2B-E083-4876-B83E-311A5496AD4C}"/>
                </a:ext>
              </a:extLst>
            </p:cNvPr>
            <p:cNvSpPr txBox="1"/>
            <p:nvPr/>
          </p:nvSpPr>
          <p:spPr>
            <a:xfrm>
              <a:off x="349358" y="2201002"/>
              <a:ext cx="5723435" cy="3539430"/>
            </a:xfrm>
            <a:prstGeom prst="rect">
              <a:avLst/>
            </a:prstGeom>
            <a:solidFill>
              <a:srgbClr val="CCFFFF"/>
            </a:solidFill>
            <a:ln>
              <a:solidFill>
                <a:schemeClr val="accent5">
                  <a:lumMod val="50000"/>
                </a:schemeClr>
              </a:solidFill>
            </a:ln>
          </p:spPr>
          <p:txBody>
            <a:bodyPr wrap="square" rtlCol="0">
              <a:spAutoFit/>
            </a:bodyPr>
            <a:lstStyle/>
            <a:p>
              <a:r>
                <a:rPr lang="fr-FR" sz="1400" i="1" dirty="0"/>
                <a:t>Le géoréférencement de la maquette numérique du projet est </a:t>
              </a:r>
              <a:r>
                <a:rPr lang="fr-FR" sz="1400" b="1" i="1" dirty="0"/>
                <a:t>indispensable dans une démarche BIM</a:t>
              </a:r>
              <a:r>
                <a:rPr lang="fr-FR" sz="1400" i="1" dirty="0"/>
                <a:t>. </a:t>
              </a:r>
            </a:p>
            <a:p>
              <a:r>
                <a:rPr lang="fr-FR" sz="1400" i="1" dirty="0"/>
                <a:t>Il est préférable d’effectuer le géoréférencement de la maquette au début de sa construction.</a:t>
              </a:r>
            </a:p>
            <a:p>
              <a:endParaRPr lang="fr-FR" sz="1400" i="1" dirty="0"/>
            </a:p>
            <a:p>
              <a:r>
                <a:rPr lang="fr-FR" sz="1400" i="1" dirty="0"/>
                <a:t>Il s’agit de repérer la position de la maquette :</a:t>
              </a:r>
            </a:p>
            <a:p>
              <a:pPr>
                <a:tabLst>
                  <a:tab pos="266700" algn="l"/>
                </a:tabLst>
              </a:pPr>
              <a:r>
                <a:rPr lang="fr-FR" sz="1400" i="1" dirty="0"/>
                <a:t>	- en </a:t>
              </a:r>
              <a:r>
                <a:rPr lang="fr-FR" sz="1400" b="1" i="1" dirty="0"/>
                <a:t>(</a:t>
              </a:r>
              <a:r>
                <a:rPr lang="fr-FR" sz="1400" b="1" i="1" dirty="0" err="1"/>
                <a:t>x,y</a:t>
              </a:r>
              <a:r>
                <a:rPr lang="fr-FR" sz="1400" b="1" i="1" dirty="0"/>
                <a:t>)</a:t>
              </a:r>
              <a:r>
                <a:rPr lang="fr-FR" sz="1400" i="1" dirty="0"/>
                <a:t>, </a:t>
              </a:r>
            </a:p>
            <a:p>
              <a:pPr>
                <a:tabLst>
                  <a:tab pos="266700" algn="l"/>
                </a:tabLst>
              </a:pPr>
              <a:r>
                <a:rPr lang="fr-FR" sz="1400" i="1" dirty="0"/>
                <a:t>	- en </a:t>
              </a:r>
              <a:r>
                <a:rPr lang="fr-FR" sz="1400" b="1" i="1" dirty="0"/>
                <a:t>altitude</a:t>
              </a:r>
              <a:r>
                <a:rPr lang="fr-FR" sz="1400" i="1" dirty="0"/>
                <a:t>, </a:t>
              </a:r>
            </a:p>
            <a:p>
              <a:pPr>
                <a:tabLst>
                  <a:tab pos="266700" algn="l"/>
                </a:tabLst>
              </a:pPr>
              <a:r>
                <a:rPr lang="fr-FR" sz="1400" i="1" dirty="0"/>
                <a:t>	- en </a:t>
              </a:r>
              <a:r>
                <a:rPr lang="fr-FR" sz="1400" b="1" i="1" dirty="0"/>
                <a:t>orientation</a:t>
              </a:r>
              <a:endParaRPr lang="fr-FR" sz="1400" i="1" dirty="0"/>
            </a:p>
            <a:p>
              <a:endParaRPr lang="fr-FR" sz="1400" i="1" dirty="0"/>
            </a:p>
            <a:p>
              <a:r>
                <a:rPr lang="fr-FR" sz="1400" i="1" dirty="0"/>
                <a:t>Pour cela, on paramètre sur la maquette Revit deux points caractéristiques : </a:t>
              </a:r>
            </a:p>
            <a:p>
              <a:pPr marL="266700" lvl="1" defTabSz="630238"/>
              <a:r>
                <a:rPr lang="fr-FR" sz="1400" i="1" dirty="0"/>
                <a:t>- le </a:t>
              </a:r>
              <a:r>
                <a:rPr lang="fr-FR" sz="1400" b="1" i="1" dirty="0"/>
                <a:t>Point de base du projet          </a:t>
              </a:r>
              <a:r>
                <a:rPr lang="fr-FR" sz="1400" i="1" dirty="0"/>
                <a:t>: </a:t>
              </a:r>
            </a:p>
            <a:p>
              <a:pPr marL="266700" lvl="1" defTabSz="630238"/>
              <a:r>
                <a:rPr lang="fr-FR" sz="1400" i="1" dirty="0"/>
                <a:t>	- il constitue l’origine du projet ; </a:t>
              </a:r>
            </a:p>
            <a:p>
              <a:pPr marL="266700" lvl="1" defTabSz="630238"/>
              <a:r>
                <a:rPr lang="fr-FR" sz="1400" i="1" dirty="0"/>
                <a:t>	- le repère qui y est associé est un repère local.</a:t>
              </a:r>
            </a:p>
            <a:p>
              <a:pPr marL="266700" lvl="1" defTabSz="630238"/>
              <a:endParaRPr lang="fr-FR" sz="800" i="1" dirty="0"/>
            </a:p>
            <a:p>
              <a:pPr marL="266700" lvl="1" defTabSz="630238"/>
              <a:r>
                <a:rPr lang="fr-FR" sz="1400" i="1" dirty="0"/>
                <a:t>- le </a:t>
              </a:r>
              <a:r>
                <a:rPr lang="fr-FR" sz="1400" b="1" i="1" dirty="0"/>
                <a:t>Point de topographie             </a:t>
              </a:r>
            </a:p>
            <a:p>
              <a:pPr marL="266700" lvl="1" defTabSz="630238"/>
              <a:r>
                <a:rPr lang="fr-FR" sz="1400" i="1" dirty="0"/>
                <a:t>	- il représente un point caractéristique de position connue ; </a:t>
              </a:r>
            </a:p>
            <a:p>
              <a:pPr marL="266700" lvl="1" defTabSz="630238"/>
              <a:r>
                <a:rPr lang="fr-FR" sz="1400" i="1" dirty="0"/>
                <a:t>	- le repère qui y est  associé permet de positionner le projet dans son environnement.</a:t>
              </a:r>
            </a:p>
          </p:txBody>
        </p:sp>
        <p:pic>
          <p:nvPicPr>
            <p:cNvPr id="13" name="Image 12">
              <a:extLst>
                <a:ext uri="{FF2B5EF4-FFF2-40B4-BE49-F238E27FC236}">
                  <a16:creationId xmlns="" xmlns:a16="http://schemas.microsoft.com/office/drawing/2014/main" id="{A228E4B2-C41E-4B53-BB38-88C5F1216EF9}"/>
                </a:ext>
              </a:extLst>
            </p:cNvPr>
            <p:cNvPicPr>
              <a:picLocks noChangeAspect="1"/>
            </p:cNvPicPr>
            <p:nvPr/>
          </p:nvPicPr>
          <p:blipFill rotWithShape="1">
            <a:blip r:embed="rId2"/>
            <a:srcRect l="14235" b="10971"/>
            <a:stretch/>
          </p:blipFill>
          <p:spPr>
            <a:xfrm>
              <a:off x="1879397" y="4897655"/>
              <a:ext cx="230913" cy="259535"/>
            </a:xfrm>
            <a:prstGeom prst="rect">
              <a:avLst/>
            </a:prstGeom>
          </p:spPr>
        </p:pic>
        <p:pic>
          <p:nvPicPr>
            <p:cNvPr id="14" name="Image 13">
              <a:extLst>
                <a:ext uri="{FF2B5EF4-FFF2-40B4-BE49-F238E27FC236}">
                  <a16:creationId xmlns="" xmlns:a16="http://schemas.microsoft.com/office/drawing/2014/main" id="{DE364D44-00E3-44CF-919C-EFC0D8FFEBEA}"/>
                </a:ext>
              </a:extLst>
            </p:cNvPr>
            <p:cNvPicPr>
              <a:picLocks noChangeAspect="1"/>
            </p:cNvPicPr>
            <p:nvPr/>
          </p:nvPicPr>
          <p:blipFill>
            <a:blip r:embed="rId3"/>
            <a:stretch>
              <a:fillRect/>
            </a:stretch>
          </p:blipFill>
          <p:spPr>
            <a:xfrm>
              <a:off x="1986493" y="4151650"/>
              <a:ext cx="205580" cy="259535"/>
            </a:xfrm>
            <a:prstGeom prst="rect">
              <a:avLst/>
            </a:prstGeom>
          </p:spPr>
        </p:pic>
      </p:grpSp>
      <p:sp>
        <p:nvSpPr>
          <p:cNvPr id="16" name="ZoneTexte 15">
            <a:extLst>
              <a:ext uri="{FF2B5EF4-FFF2-40B4-BE49-F238E27FC236}">
                <a16:creationId xmlns="" xmlns:a16="http://schemas.microsoft.com/office/drawing/2014/main" id="{51F24755-00AB-4487-B1B3-F081FC4532BD}"/>
              </a:ext>
            </a:extLst>
          </p:cNvPr>
          <p:cNvSpPr txBox="1"/>
          <p:nvPr/>
        </p:nvSpPr>
        <p:spPr>
          <a:xfrm>
            <a:off x="396250" y="5503254"/>
            <a:ext cx="8350936" cy="307777"/>
          </a:xfrm>
          <a:prstGeom prst="rect">
            <a:avLst/>
          </a:prstGeom>
          <a:solidFill>
            <a:srgbClr val="CCFFFF"/>
          </a:solidFill>
          <a:ln>
            <a:solidFill>
              <a:schemeClr val="accent5">
                <a:lumMod val="50000"/>
              </a:schemeClr>
            </a:solidFill>
          </a:ln>
        </p:spPr>
        <p:txBody>
          <a:bodyPr wrap="square" rtlCol="0">
            <a:spAutoFit/>
          </a:bodyPr>
          <a:lstStyle/>
          <a:p>
            <a:r>
              <a:rPr lang="fr-FR" sz="1400" i="1" dirty="0"/>
              <a:t>Pour l’ouvrage hydraulique, on peut lire les indications de repérage sur les plans 2D.</a:t>
            </a:r>
          </a:p>
        </p:txBody>
      </p:sp>
      <p:sp>
        <p:nvSpPr>
          <p:cNvPr id="2" name="Espace réservé du pied de page 1">
            <a:extLst>
              <a:ext uri="{FF2B5EF4-FFF2-40B4-BE49-F238E27FC236}">
                <a16:creationId xmlns="" xmlns:a16="http://schemas.microsoft.com/office/drawing/2014/main" id="{E63B30E4-8A51-4A1B-941C-501FFFBBCB5C}"/>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50691AC3-9538-414C-986E-CA342C18E58D}"/>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D8EF6BCF-F706-4A3D-8D6B-777C66064B68}"/>
              </a:ext>
            </a:extLst>
          </p:cNvPr>
          <p:cNvSpPr>
            <a:spLocks noGrp="1"/>
          </p:cNvSpPr>
          <p:nvPr>
            <p:ph type="sldNum" sz="quarter" idx="12"/>
          </p:nvPr>
        </p:nvSpPr>
        <p:spPr/>
        <p:txBody>
          <a:bodyPr/>
          <a:lstStyle/>
          <a:p>
            <a:fld id="{F0E9C7B5-498F-459B-AE0E-97ACA3484B4E}" type="slidenum">
              <a:rPr lang="fr-FR" smtClean="0"/>
              <a:t>24</a:t>
            </a:fld>
            <a:endParaRPr lang="fr-FR"/>
          </a:p>
        </p:txBody>
      </p:sp>
    </p:spTree>
    <p:extLst>
      <p:ext uri="{BB962C8B-B14F-4D97-AF65-F5344CB8AC3E}">
        <p14:creationId xmlns:p14="http://schemas.microsoft.com/office/powerpoint/2010/main" val="1650934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A145C57C-B4B0-4838-9620-095D09CB7DF5}"/>
              </a:ext>
            </a:extLst>
          </p:cNvPr>
          <p:cNvPicPr>
            <a:picLocks noChangeAspect="1"/>
          </p:cNvPicPr>
          <p:nvPr/>
        </p:nvPicPr>
        <p:blipFill>
          <a:blip r:embed="rId2"/>
          <a:stretch>
            <a:fillRect/>
          </a:stretch>
        </p:blipFill>
        <p:spPr>
          <a:xfrm>
            <a:off x="250166" y="2629538"/>
            <a:ext cx="8678174" cy="2127176"/>
          </a:xfrm>
          <a:prstGeom prst="rect">
            <a:avLst/>
          </a:prstGeom>
          <a:ln>
            <a:solidFill>
              <a:schemeClr val="accent5">
                <a:lumMod val="50000"/>
              </a:schemeClr>
            </a:solidFill>
          </a:ln>
        </p:spPr>
      </p:pic>
      <p:sp>
        <p:nvSpPr>
          <p:cNvPr id="28" name="ZoneTexte 27">
            <a:extLst>
              <a:ext uri="{FF2B5EF4-FFF2-40B4-BE49-F238E27FC236}">
                <a16:creationId xmlns="" xmlns:a16="http://schemas.microsoft.com/office/drawing/2014/main" id="{FBC55F15-9D42-4C19-9009-C3BD4BB51475}"/>
              </a:ext>
            </a:extLst>
          </p:cNvPr>
          <p:cNvSpPr txBox="1"/>
          <p:nvPr/>
        </p:nvSpPr>
        <p:spPr>
          <a:xfrm>
            <a:off x="388094" y="1075581"/>
            <a:ext cx="7876011" cy="276999"/>
          </a:xfrm>
          <a:prstGeom prst="rect">
            <a:avLst/>
          </a:prstGeom>
          <a:solidFill>
            <a:srgbClr val="CCFFFF"/>
          </a:solidFill>
          <a:ln>
            <a:solidFill>
              <a:srgbClr val="002060"/>
            </a:solidFill>
          </a:ln>
        </p:spPr>
        <p:txBody>
          <a:bodyPr wrap="square" rtlCol="0">
            <a:spAutoFit/>
          </a:bodyPr>
          <a:lstStyle/>
          <a:p>
            <a:r>
              <a:rPr lang="fr-FR" sz="1200" b="1" i="1" dirty="0"/>
              <a:t>Rappel : </a:t>
            </a:r>
            <a:r>
              <a:rPr lang="fr-FR" sz="1200" i="1" dirty="0"/>
              <a:t>Pour la maquette de l’ouvrage hydraulique, on a placé le niveau 0,00 au niveau de la face supérieure du radier.</a:t>
            </a:r>
          </a:p>
        </p:txBody>
      </p:sp>
      <p:grpSp>
        <p:nvGrpSpPr>
          <p:cNvPr id="29" name="Groupe 28">
            <a:extLst>
              <a:ext uri="{FF2B5EF4-FFF2-40B4-BE49-F238E27FC236}">
                <a16:creationId xmlns="" xmlns:a16="http://schemas.microsoft.com/office/drawing/2014/main" id="{C6B4755C-C357-4E16-9477-492A4593E134}"/>
              </a:ext>
            </a:extLst>
          </p:cNvPr>
          <p:cNvGrpSpPr/>
          <p:nvPr/>
        </p:nvGrpSpPr>
        <p:grpSpPr>
          <a:xfrm>
            <a:off x="252216" y="893693"/>
            <a:ext cx="334380" cy="276999"/>
            <a:chOff x="4198688" y="2088698"/>
            <a:chExt cx="318782" cy="276999"/>
          </a:xfrm>
        </p:grpSpPr>
        <p:sp>
          <p:nvSpPr>
            <p:cNvPr id="30" name="Ellipse 29">
              <a:extLst>
                <a:ext uri="{FF2B5EF4-FFF2-40B4-BE49-F238E27FC236}">
                  <a16:creationId xmlns="" xmlns:a16="http://schemas.microsoft.com/office/drawing/2014/main" id="{E3FA1290-D0C0-41B5-8583-32015747793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ZoneTexte 30">
              <a:extLst>
                <a:ext uri="{FF2B5EF4-FFF2-40B4-BE49-F238E27FC236}">
                  <a16:creationId xmlns="" xmlns:a16="http://schemas.microsoft.com/office/drawing/2014/main" id="{39222F27-5D4D-4F47-BF4A-9A3419B28CAD}"/>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57" name="Ellipse 56">
            <a:extLst>
              <a:ext uri="{FF2B5EF4-FFF2-40B4-BE49-F238E27FC236}">
                <a16:creationId xmlns="" xmlns:a16="http://schemas.microsoft.com/office/drawing/2014/main" id="{C6319738-38BB-41EB-B08C-57D1780ABB6F}"/>
              </a:ext>
            </a:extLst>
          </p:cNvPr>
          <p:cNvSpPr/>
          <p:nvPr/>
        </p:nvSpPr>
        <p:spPr>
          <a:xfrm>
            <a:off x="3847381" y="3269411"/>
            <a:ext cx="957531" cy="465827"/>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Géoréférencement</a:t>
            </a:r>
            <a:r>
              <a:rPr lang="fr-FR" sz="2400" b="1" dirty="0">
                <a:solidFill>
                  <a:srgbClr val="002060"/>
                </a:solidFill>
                <a:effectLst>
                  <a:outerShdw blurRad="38100" dist="38100" dir="2700000" algn="tl">
                    <a:srgbClr val="000000">
                      <a:alpha val="43137"/>
                    </a:srgbClr>
                  </a:outerShdw>
                </a:effectLst>
              </a:rPr>
              <a:t> </a:t>
            </a:r>
            <a:r>
              <a:rPr lang="fr-FR" sz="2200" b="1" dirty="0">
                <a:solidFill>
                  <a:srgbClr val="002060"/>
                </a:solidFill>
                <a:effectLst>
                  <a:outerShdw blurRad="38100" dist="38100" dir="2700000" algn="tl">
                    <a:srgbClr val="000000">
                      <a:alpha val="43137"/>
                    </a:srgbClr>
                  </a:outerShdw>
                </a:effectLst>
              </a:rPr>
              <a:t>–</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Calage du projet en altitude</a:t>
            </a:r>
            <a:endParaRPr lang="fr-FR" sz="2200" b="1" dirty="0">
              <a:solidFill>
                <a:srgbClr val="002060"/>
              </a:solidFill>
              <a:effectLst>
                <a:outerShdw blurRad="38100" dist="38100" dir="2700000" algn="tl">
                  <a:srgbClr val="000000">
                    <a:alpha val="43137"/>
                  </a:srgbClr>
                </a:outerShdw>
              </a:effectLst>
            </a:endParaRPr>
          </a:p>
        </p:txBody>
      </p:sp>
      <p:cxnSp>
        <p:nvCxnSpPr>
          <p:cNvPr id="10" name="Connecteur droit avec flèche 9">
            <a:extLst>
              <a:ext uri="{FF2B5EF4-FFF2-40B4-BE49-F238E27FC236}">
                <a16:creationId xmlns="" xmlns:a16="http://schemas.microsoft.com/office/drawing/2014/main" id="{8EA32EC3-C4CF-4218-AAAE-B9189A955B50}"/>
              </a:ext>
            </a:extLst>
          </p:cNvPr>
          <p:cNvCxnSpPr>
            <a:cxnSpLocks/>
            <a:endCxn id="57" idx="7"/>
          </p:cNvCxnSpPr>
          <p:nvPr/>
        </p:nvCxnSpPr>
        <p:spPr>
          <a:xfrm flipH="1">
            <a:off x="4664685" y="2018581"/>
            <a:ext cx="1675730" cy="1319049"/>
          </a:xfrm>
          <a:prstGeom prst="straightConnector1">
            <a:avLst/>
          </a:prstGeom>
          <a:ln w="31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52" name="ZoneTexte 51">
            <a:extLst>
              <a:ext uri="{FF2B5EF4-FFF2-40B4-BE49-F238E27FC236}">
                <a16:creationId xmlns="" xmlns:a16="http://schemas.microsoft.com/office/drawing/2014/main" id="{38FC3490-7370-420B-AA4F-DBD7BF5224F5}"/>
              </a:ext>
            </a:extLst>
          </p:cNvPr>
          <p:cNvSpPr txBox="1"/>
          <p:nvPr/>
        </p:nvSpPr>
        <p:spPr>
          <a:xfrm>
            <a:off x="393844" y="1736939"/>
            <a:ext cx="7876011" cy="276999"/>
          </a:xfrm>
          <a:prstGeom prst="rect">
            <a:avLst/>
          </a:prstGeom>
          <a:solidFill>
            <a:srgbClr val="CCFFFF"/>
          </a:solidFill>
          <a:ln>
            <a:solidFill>
              <a:srgbClr val="002060"/>
            </a:solidFill>
          </a:ln>
        </p:spPr>
        <p:txBody>
          <a:bodyPr wrap="square" rtlCol="0">
            <a:spAutoFit/>
          </a:bodyPr>
          <a:lstStyle/>
          <a:p>
            <a:r>
              <a:rPr lang="fr-FR" sz="1200" b="1" i="1" dirty="0"/>
              <a:t>Lecture de plan : </a:t>
            </a:r>
            <a:r>
              <a:rPr lang="fr-FR" sz="1200" i="1" dirty="0"/>
              <a:t>au droit du joint médian, le niveau de la face supérieure du radier est à l’altitude 190,172 </a:t>
            </a:r>
          </a:p>
        </p:txBody>
      </p:sp>
      <p:grpSp>
        <p:nvGrpSpPr>
          <p:cNvPr id="53" name="Groupe 52">
            <a:extLst>
              <a:ext uri="{FF2B5EF4-FFF2-40B4-BE49-F238E27FC236}">
                <a16:creationId xmlns="" xmlns:a16="http://schemas.microsoft.com/office/drawing/2014/main" id="{174224D2-C5B3-4CA9-80EE-F5DF45DF787D}"/>
              </a:ext>
            </a:extLst>
          </p:cNvPr>
          <p:cNvGrpSpPr/>
          <p:nvPr/>
        </p:nvGrpSpPr>
        <p:grpSpPr>
          <a:xfrm>
            <a:off x="257966" y="1555051"/>
            <a:ext cx="334380" cy="276999"/>
            <a:chOff x="4198688" y="2088698"/>
            <a:chExt cx="318782" cy="276999"/>
          </a:xfrm>
        </p:grpSpPr>
        <p:sp>
          <p:nvSpPr>
            <p:cNvPr id="54" name="Ellipse 53">
              <a:extLst>
                <a:ext uri="{FF2B5EF4-FFF2-40B4-BE49-F238E27FC236}">
                  <a16:creationId xmlns="" xmlns:a16="http://schemas.microsoft.com/office/drawing/2014/main" id="{2BB40401-2F3D-4CA3-BF2A-AD0D83134A5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2CA46E92-60D9-4939-AAC6-10C6562CCEFF}"/>
                </a:ext>
              </a:extLst>
            </p:cNvPr>
            <p:cNvSpPr txBox="1"/>
            <p:nvPr/>
          </p:nvSpPr>
          <p:spPr>
            <a:xfrm>
              <a:off x="4198688" y="2088698"/>
              <a:ext cx="318782" cy="276999"/>
            </a:xfrm>
            <a:prstGeom prst="rect">
              <a:avLst/>
            </a:prstGeom>
            <a:noFill/>
          </p:spPr>
          <p:txBody>
            <a:bodyPr wrap="square" rtlCol="0">
              <a:spAutoFit/>
            </a:bodyPr>
            <a:lstStyle/>
            <a:p>
              <a:r>
                <a:rPr lang="fr-FR" sz="1200" dirty="0"/>
                <a:t>2</a:t>
              </a:r>
            </a:p>
          </p:txBody>
        </p:sp>
      </p:grpSp>
      <p:sp>
        <p:nvSpPr>
          <p:cNvPr id="13" name="Espace réservé du pied de page 12">
            <a:extLst>
              <a:ext uri="{FF2B5EF4-FFF2-40B4-BE49-F238E27FC236}">
                <a16:creationId xmlns="" xmlns:a16="http://schemas.microsoft.com/office/drawing/2014/main" id="{6D9D8FD5-4168-46AA-9A53-6A433BBD4CCD}"/>
              </a:ext>
            </a:extLst>
          </p:cNvPr>
          <p:cNvSpPr>
            <a:spLocks noGrp="1"/>
          </p:cNvSpPr>
          <p:nvPr>
            <p:ph type="ftr" sz="quarter" idx="11"/>
          </p:nvPr>
        </p:nvSpPr>
        <p:spPr/>
        <p:txBody>
          <a:bodyPr/>
          <a:lstStyle/>
          <a:p>
            <a:r>
              <a:rPr lang="fr-FR"/>
              <a:t>Tuto Revit - Modéliser un ouvrage</a:t>
            </a:r>
          </a:p>
        </p:txBody>
      </p:sp>
      <p:sp>
        <p:nvSpPr>
          <p:cNvPr id="14" name="Espace réservé de la date 13">
            <a:extLst>
              <a:ext uri="{FF2B5EF4-FFF2-40B4-BE49-F238E27FC236}">
                <a16:creationId xmlns="" xmlns:a16="http://schemas.microsoft.com/office/drawing/2014/main" id="{C3F2A701-423D-4FA5-BAA2-5F49E7FFBD7A}"/>
              </a:ext>
            </a:extLst>
          </p:cNvPr>
          <p:cNvSpPr>
            <a:spLocks noGrp="1"/>
          </p:cNvSpPr>
          <p:nvPr>
            <p:ph type="dt" sz="half" idx="10"/>
          </p:nvPr>
        </p:nvSpPr>
        <p:spPr/>
        <p:txBody>
          <a:bodyPr/>
          <a:lstStyle/>
          <a:p>
            <a:r>
              <a:rPr lang="fr-FR"/>
              <a:t>Lycée D. Diderot</a:t>
            </a:r>
          </a:p>
        </p:txBody>
      </p:sp>
      <p:sp>
        <p:nvSpPr>
          <p:cNvPr id="15" name="Espace réservé du numéro de diapositive 14">
            <a:extLst>
              <a:ext uri="{FF2B5EF4-FFF2-40B4-BE49-F238E27FC236}">
                <a16:creationId xmlns="" xmlns:a16="http://schemas.microsoft.com/office/drawing/2014/main" id="{8D08FC93-D13F-436A-8048-A5C157F64D55}"/>
              </a:ext>
            </a:extLst>
          </p:cNvPr>
          <p:cNvSpPr>
            <a:spLocks noGrp="1"/>
          </p:cNvSpPr>
          <p:nvPr>
            <p:ph type="sldNum" sz="quarter" idx="12"/>
          </p:nvPr>
        </p:nvSpPr>
        <p:spPr/>
        <p:txBody>
          <a:bodyPr/>
          <a:lstStyle/>
          <a:p>
            <a:fld id="{F0E9C7B5-498F-459B-AE0E-97ACA3484B4E}" type="slidenum">
              <a:rPr lang="fr-FR" smtClean="0"/>
              <a:t>25</a:t>
            </a:fld>
            <a:endParaRPr lang="fr-FR"/>
          </a:p>
        </p:txBody>
      </p:sp>
    </p:spTree>
    <p:extLst>
      <p:ext uri="{BB962C8B-B14F-4D97-AF65-F5344CB8AC3E}">
        <p14:creationId xmlns:p14="http://schemas.microsoft.com/office/powerpoint/2010/main" val="867362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a:extLst>
              <a:ext uri="{FF2B5EF4-FFF2-40B4-BE49-F238E27FC236}">
                <a16:creationId xmlns="" xmlns:a16="http://schemas.microsoft.com/office/drawing/2014/main" id="{34A58C96-7342-4301-8BA5-528A40DE903E}"/>
              </a:ext>
            </a:extLst>
          </p:cNvPr>
          <p:cNvPicPr>
            <a:picLocks noChangeAspect="1"/>
          </p:cNvPicPr>
          <p:nvPr/>
        </p:nvPicPr>
        <p:blipFill>
          <a:blip r:embed="rId2"/>
          <a:stretch>
            <a:fillRect/>
          </a:stretch>
        </p:blipFill>
        <p:spPr>
          <a:xfrm>
            <a:off x="0" y="684207"/>
            <a:ext cx="9144000" cy="5721345"/>
          </a:xfrm>
          <a:prstGeom prst="rect">
            <a:avLst/>
          </a:prstGeom>
        </p:spPr>
      </p:pic>
      <p:pic>
        <p:nvPicPr>
          <p:cNvPr id="27" name="Image 26">
            <a:extLst>
              <a:ext uri="{FF2B5EF4-FFF2-40B4-BE49-F238E27FC236}">
                <a16:creationId xmlns="" xmlns:a16="http://schemas.microsoft.com/office/drawing/2014/main" id="{EB7E4FF9-0A8D-4059-8628-B783FAF47244}"/>
              </a:ext>
            </a:extLst>
          </p:cNvPr>
          <p:cNvPicPr>
            <a:picLocks noChangeAspect="1"/>
          </p:cNvPicPr>
          <p:nvPr/>
        </p:nvPicPr>
        <p:blipFill>
          <a:blip r:embed="rId3"/>
          <a:stretch>
            <a:fillRect/>
          </a:stretch>
        </p:blipFill>
        <p:spPr>
          <a:xfrm>
            <a:off x="3751505" y="2263428"/>
            <a:ext cx="5158397" cy="4247183"/>
          </a:xfrm>
          <a:prstGeom prst="rect">
            <a:avLst/>
          </a:prstGeom>
        </p:spPr>
      </p:pic>
      <p:sp>
        <p:nvSpPr>
          <p:cNvPr id="28" name="ZoneTexte 27">
            <a:extLst>
              <a:ext uri="{FF2B5EF4-FFF2-40B4-BE49-F238E27FC236}">
                <a16:creationId xmlns="" xmlns:a16="http://schemas.microsoft.com/office/drawing/2014/main" id="{FBC55F15-9D42-4C19-9009-C3BD4BB51475}"/>
              </a:ext>
            </a:extLst>
          </p:cNvPr>
          <p:cNvSpPr txBox="1"/>
          <p:nvPr/>
        </p:nvSpPr>
        <p:spPr>
          <a:xfrm>
            <a:off x="2872501" y="644261"/>
            <a:ext cx="4632479" cy="461665"/>
          </a:xfrm>
          <a:prstGeom prst="rect">
            <a:avLst/>
          </a:prstGeom>
          <a:solidFill>
            <a:srgbClr val="CCFFFF"/>
          </a:solidFill>
          <a:ln>
            <a:solidFill>
              <a:srgbClr val="002060"/>
            </a:solidFill>
          </a:ln>
        </p:spPr>
        <p:txBody>
          <a:bodyPr wrap="square" rtlCol="0">
            <a:spAutoFit/>
          </a:bodyPr>
          <a:lstStyle/>
          <a:p>
            <a:r>
              <a:rPr lang="fr-FR" sz="1200" i="1" dirty="0"/>
              <a:t>Pour caler le projet en altitude, il faut afficher dans une vue en élévation le Point de base du projet et le Point de topographie.</a:t>
            </a:r>
          </a:p>
        </p:txBody>
      </p:sp>
      <p:grpSp>
        <p:nvGrpSpPr>
          <p:cNvPr id="29" name="Groupe 28">
            <a:extLst>
              <a:ext uri="{FF2B5EF4-FFF2-40B4-BE49-F238E27FC236}">
                <a16:creationId xmlns="" xmlns:a16="http://schemas.microsoft.com/office/drawing/2014/main" id="{C6B4755C-C357-4E16-9477-492A4593E134}"/>
              </a:ext>
            </a:extLst>
          </p:cNvPr>
          <p:cNvGrpSpPr/>
          <p:nvPr/>
        </p:nvGrpSpPr>
        <p:grpSpPr>
          <a:xfrm>
            <a:off x="2710743" y="462373"/>
            <a:ext cx="316200" cy="276999"/>
            <a:chOff x="4198688" y="2088698"/>
            <a:chExt cx="318782" cy="276999"/>
          </a:xfrm>
        </p:grpSpPr>
        <p:sp>
          <p:nvSpPr>
            <p:cNvPr id="30" name="Ellipse 29">
              <a:extLst>
                <a:ext uri="{FF2B5EF4-FFF2-40B4-BE49-F238E27FC236}">
                  <a16:creationId xmlns="" xmlns:a16="http://schemas.microsoft.com/office/drawing/2014/main" id="{E3FA1290-D0C0-41B5-8583-32015747793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ZoneTexte 30">
              <a:extLst>
                <a:ext uri="{FF2B5EF4-FFF2-40B4-BE49-F238E27FC236}">
                  <a16:creationId xmlns="" xmlns:a16="http://schemas.microsoft.com/office/drawing/2014/main" id="{39222F27-5D4D-4F47-BF4A-9A3419B28CAD}"/>
                </a:ext>
              </a:extLst>
            </p:cNvPr>
            <p:cNvSpPr txBox="1"/>
            <p:nvPr/>
          </p:nvSpPr>
          <p:spPr>
            <a:xfrm>
              <a:off x="4198688" y="2088698"/>
              <a:ext cx="318782" cy="276999"/>
            </a:xfrm>
            <a:prstGeom prst="rect">
              <a:avLst/>
            </a:prstGeom>
            <a:noFill/>
          </p:spPr>
          <p:txBody>
            <a:bodyPr wrap="square" rtlCol="0">
              <a:spAutoFit/>
            </a:bodyPr>
            <a:lstStyle/>
            <a:p>
              <a:r>
                <a:rPr lang="fr-FR" sz="1200" dirty="0"/>
                <a:t>3</a:t>
              </a:r>
            </a:p>
          </p:txBody>
        </p:sp>
      </p:grpSp>
      <p:sp>
        <p:nvSpPr>
          <p:cNvPr id="32" name="ZoneTexte 31">
            <a:extLst>
              <a:ext uri="{FF2B5EF4-FFF2-40B4-BE49-F238E27FC236}">
                <a16:creationId xmlns="" xmlns:a16="http://schemas.microsoft.com/office/drawing/2014/main" id="{F1EC5212-B7CA-43B8-91F0-FD832731F6ED}"/>
              </a:ext>
            </a:extLst>
          </p:cNvPr>
          <p:cNvSpPr txBox="1"/>
          <p:nvPr/>
        </p:nvSpPr>
        <p:spPr>
          <a:xfrm>
            <a:off x="1043796" y="4448191"/>
            <a:ext cx="2616156" cy="1015663"/>
          </a:xfrm>
          <a:prstGeom prst="rect">
            <a:avLst/>
          </a:prstGeom>
          <a:solidFill>
            <a:srgbClr val="FFFF00"/>
          </a:solidFill>
          <a:ln>
            <a:solidFill>
              <a:srgbClr val="FF6600"/>
            </a:solidFill>
          </a:ln>
        </p:spPr>
        <p:txBody>
          <a:bodyPr wrap="square" rtlCol="0">
            <a:spAutoFit/>
          </a:bodyPr>
          <a:lstStyle/>
          <a:p>
            <a:r>
              <a:rPr lang="fr-FR" sz="1200" dirty="0"/>
              <a:t>Pour la catégorie </a:t>
            </a:r>
            <a:r>
              <a:rPr lang="fr-FR" sz="1200" b="1" dirty="0"/>
              <a:t>Site</a:t>
            </a:r>
            <a:r>
              <a:rPr lang="fr-FR" sz="1200" dirty="0"/>
              <a:t> :</a:t>
            </a:r>
          </a:p>
          <a:p>
            <a:pPr marL="171450" indent="-171450">
              <a:buFont typeface="Wingdings" panose="05000000000000000000" pitchFamily="2" charset="2"/>
              <a:buChar char="è"/>
            </a:pPr>
            <a:r>
              <a:rPr lang="fr-FR" sz="1200" dirty="0">
                <a:sym typeface="Wingdings" panose="05000000000000000000" pitchFamily="2" charset="2"/>
              </a:rPr>
              <a:t>Développer la branche</a:t>
            </a:r>
          </a:p>
          <a:p>
            <a:pPr marL="171450" indent="-171450">
              <a:buFont typeface="Wingdings" panose="05000000000000000000" pitchFamily="2" charset="2"/>
              <a:buChar char="è"/>
            </a:pPr>
            <a:r>
              <a:rPr lang="fr-FR" sz="1200" dirty="0">
                <a:sym typeface="Wingdings" panose="05000000000000000000" pitchFamily="2" charset="2"/>
              </a:rPr>
              <a:t>Cocher « Point de base du projet » et « Point de topographie »</a:t>
            </a:r>
          </a:p>
          <a:p>
            <a:pPr marL="171450" indent="-171450">
              <a:buFont typeface="Wingdings" panose="05000000000000000000" pitchFamily="2" charset="2"/>
              <a:buChar char="è"/>
            </a:pPr>
            <a:r>
              <a:rPr lang="fr-FR" sz="1200" dirty="0">
                <a:sym typeface="Wingdings" panose="05000000000000000000" pitchFamily="2" charset="2"/>
              </a:rPr>
              <a:t>Valider avec </a:t>
            </a:r>
            <a:r>
              <a:rPr lang="fr-FR" sz="1200" b="1" dirty="0">
                <a:sym typeface="Wingdings" panose="05000000000000000000" pitchFamily="2" charset="2"/>
              </a:rPr>
              <a:t>OK</a:t>
            </a:r>
          </a:p>
        </p:txBody>
      </p:sp>
      <p:cxnSp>
        <p:nvCxnSpPr>
          <p:cNvPr id="37" name="Connecteur droit avec flèche 36">
            <a:extLst>
              <a:ext uri="{FF2B5EF4-FFF2-40B4-BE49-F238E27FC236}">
                <a16:creationId xmlns="" xmlns:a16="http://schemas.microsoft.com/office/drawing/2014/main" id="{BE278DD7-DF5F-4C31-8693-845573D413F8}"/>
              </a:ext>
            </a:extLst>
          </p:cNvPr>
          <p:cNvCxnSpPr>
            <a:cxnSpLocks/>
            <a:stCxn id="32" idx="3"/>
            <a:endCxn id="49" idx="1"/>
          </p:cNvCxnSpPr>
          <p:nvPr/>
        </p:nvCxnSpPr>
        <p:spPr>
          <a:xfrm flipV="1">
            <a:off x="3659952" y="4671553"/>
            <a:ext cx="464468" cy="28447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9" name="Groupe 38">
            <a:extLst>
              <a:ext uri="{FF2B5EF4-FFF2-40B4-BE49-F238E27FC236}">
                <a16:creationId xmlns="" xmlns:a16="http://schemas.microsoft.com/office/drawing/2014/main" id="{BFCC7C63-5321-4116-AF55-2FC8AFDDFD0A}"/>
              </a:ext>
            </a:extLst>
          </p:cNvPr>
          <p:cNvGrpSpPr/>
          <p:nvPr/>
        </p:nvGrpSpPr>
        <p:grpSpPr>
          <a:xfrm>
            <a:off x="907006" y="4266722"/>
            <a:ext cx="329591" cy="277860"/>
            <a:chOff x="4198688" y="2087836"/>
            <a:chExt cx="318782" cy="277860"/>
          </a:xfrm>
        </p:grpSpPr>
        <p:sp>
          <p:nvSpPr>
            <p:cNvPr id="40" name="Ellipse 39">
              <a:extLst>
                <a:ext uri="{FF2B5EF4-FFF2-40B4-BE49-F238E27FC236}">
                  <a16:creationId xmlns="" xmlns:a16="http://schemas.microsoft.com/office/drawing/2014/main" id="{D39CB3DC-0EFD-40BF-821A-C5B89C75FBF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AD3DBFD5-0397-48D0-88BD-2066781CEAC6}"/>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42" name="ZoneTexte 41">
            <a:extLst>
              <a:ext uri="{FF2B5EF4-FFF2-40B4-BE49-F238E27FC236}">
                <a16:creationId xmlns="" xmlns:a16="http://schemas.microsoft.com/office/drawing/2014/main" id="{3A9D5A6D-921C-4D5C-9F5E-3D496B1C6D57}"/>
              </a:ext>
            </a:extLst>
          </p:cNvPr>
          <p:cNvSpPr txBox="1"/>
          <p:nvPr/>
        </p:nvSpPr>
        <p:spPr>
          <a:xfrm>
            <a:off x="653599" y="1904163"/>
            <a:ext cx="2755129" cy="461665"/>
          </a:xfrm>
          <a:prstGeom prst="rect">
            <a:avLst/>
          </a:prstGeom>
          <a:solidFill>
            <a:srgbClr val="FFFF00"/>
          </a:solidFill>
          <a:ln>
            <a:solidFill>
              <a:srgbClr val="FF6600"/>
            </a:solidFill>
          </a:ln>
        </p:spPr>
        <p:txBody>
          <a:bodyPr wrap="square" rtlCol="0">
            <a:spAutoFit/>
          </a:bodyPr>
          <a:lstStyle/>
          <a:p>
            <a:r>
              <a:rPr lang="fr-FR" sz="1200" dirty="0"/>
              <a:t>Pour le champ Remplacement Visibilité … </a:t>
            </a:r>
          </a:p>
          <a:p>
            <a:r>
              <a:rPr lang="fr-FR" sz="1200" dirty="0">
                <a:sym typeface="Wingdings" panose="05000000000000000000" pitchFamily="2" charset="2"/>
              </a:rPr>
              <a:t> Cliquer </a:t>
            </a:r>
            <a:r>
              <a:rPr lang="fr-FR" sz="1200" b="1" dirty="0">
                <a:sym typeface="Wingdings" panose="05000000000000000000" pitchFamily="2" charset="2"/>
              </a:rPr>
              <a:t>Modifier</a:t>
            </a:r>
          </a:p>
        </p:txBody>
      </p:sp>
      <p:grpSp>
        <p:nvGrpSpPr>
          <p:cNvPr id="43" name="Groupe 42">
            <a:extLst>
              <a:ext uri="{FF2B5EF4-FFF2-40B4-BE49-F238E27FC236}">
                <a16:creationId xmlns="" xmlns:a16="http://schemas.microsoft.com/office/drawing/2014/main" id="{5E91E250-62BF-44F3-98AA-E67F78AFB968}"/>
              </a:ext>
            </a:extLst>
          </p:cNvPr>
          <p:cNvGrpSpPr/>
          <p:nvPr/>
        </p:nvGrpSpPr>
        <p:grpSpPr>
          <a:xfrm>
            <a:off x="500121" y="1702283"/>
            <a:ext cx="329591" cy="277860"/>
            <a:chOff x="4198688" y="2087836"/>
            <a:chExt cx="318782" cy="277860"/>
          </a:xfrm>
        </p:grpSpPr>
        <p:sp>
          <p:nvSpPr>
            <p:cNvPr id="44" name="Ellipse 43">
              <a:extLst>
                <a:ext uri="{FF2B5EF4-FFF2-40B4-BE49-F238E27FC236}">
                  <a16:creationId xmlns="" xmlns:a16="http://schemas.microsoft.com/office/drawing/2014/main" id="{43D7645F-8A74-415A-A142-59811BE9943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E43C90E9-B866-4246-A2D0-47DED5ECC971}"/>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46" name="Connecteur droit avec flèche 45">
            <a:extLst>
              <a:ext uri="{FF2B5EF4-FFF2-40B4-BE49-F238E27FC236}">
                <a16:creationId xmlns="" xmlns:a16="http://schemas.microsoft.com/office/drawing/2014/main" id="{B04821C8-82DE-4107-99B3-8B17A00E19BE}"/>
              </a:ext>
            </a:extLst>
          </p:cNvPr>
          <p:cNvCxnSpPr>
            <a:cxnSpLocks/>
          </p:cNvCxnSpPr>
          <p:nvPr/>
        </p:nvCxnSpPr>
        <p:spPr>
          <a:xfrm>
            <a:off x="1811547" y="2363638"/>
            <a:ext cx="155276" cy="127670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 xmlns:a16="http://schemas.microsoft.com/office/drawing/2014/main" id="{0D5F8C28-EEA6-40FF-972F-BCB51E8E2BB7}"/>
              </a:ext>
            </a:extLst>
          </p:cNvPr>
          <p:cNvCxnSpPr>
            <a:cxnSpLocks/>
          </p:cNvCxnSpPr>
          <p:nvPr/>
        </p:nvCxnSpPr>
        <p:spPr>
          <a:xfrm flipV="1">
            <a:off x="3654798" y="4053465"/>
            <a:ext cx="271250" cy="90255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8" name="ZoneTexte 47">
            <a:extLst>
              <a:ext uri="{FF2B5EF4-FFF2-40B4-BE49-F238E27FC236}">
                <a16:creationId xmlns="" xmlns:a16="http://schemas.microsoft.com/office/drawing/2014/main" id="{8272BE51-0C7F-4F9D-98AA-636C62242547}"/>
              </a:ext>
            </a:extLst>
          </p:cNvPr>
          <p:cNvSpPr txBox="1"/>
          <p:nvPr/>
        </p:nvSpPr>
        <p:spPr>
          <a:xfrm>
            <a:off x="4124420" y="4383071"/>
            <a:ext cx="329591" cy="338554"/>
          </a:xfrm>
          <a:prstGeom prst="rect">
            <a:avLst/>
          </a:prstGeom>
          <a:noFill/>
        </p:spPr>
        <p:txBody>
          <a:bodyPr wrap="square" rtlCol="0">
            <a:spAutoFit/>
          </a:bodyPr>
          <a:lstStyle/>
          <a:p>
            <a:r>
              <a:rPr lang="fr-FR" sz="1600" b="1" dirty="0">
                <a:solidFill>
                  <a:srgbClr val="00B050"/>
                </a:solidFill>
                <a:sym typeface="Wingdings" panose="05000000000000000000" pitchFamily="2" charset="2"/>
              </a:rPr>
              <a:t></a:t>
            </a:r>
            <a:endParaRPr lang="fr-FR" sz="1600" b="1" dirty="0">
              <a:solidFill>
                <a:srgbClr val="00B050"/>
              </a:solidFill>
            </a:endParaRPr>
          </a:p>
        </p:txBody>
      </p:sp>
      <p:sp>
        <p:nvSpPr>
          <p:cNvPr id="49" name="ZoneTexte 48">
            <a:extLst>
              <a:ext uri="{FF2B5EF4-FFF2-40B4-BE49-F238E27FC236}">
                <a16:creationId xmlns="" xmlns:a16="http://schemas.microsoft.com/office/drawing/2014/main" id="{36E18C8C-15DA-4B7B-85EE-540C88080D4D}"/>
              </a:ext>
            </a:extLst>
          </p:cNvPr>
          <p:cNvSpPr txBox="1"/>
          <p:nvPr/>
        </p:nvSpPr>
        <p:spPr>
          <a:xfrm>
            <a:off x="4124420" y="4502276"/>
            <a:ext cx="329591" cy="338554"/>
          </a:xfrm>
          <a:prstGeom prst="rect">
            <a:avLst/>
          </a:prstGeom>
          <a:noFill/>
        </p:spPr>
        <p:txBody>
          <a:bodyPr wrap="square" rtlCol="0">
            <a:spAutoFit/>
          </a:bodyPr>
          <a:lstStyle/>
          <a:p>
            <a:r>
              <a:rPr lang="fr-FR" sz="1600" b="1" dirty="0">
                <a:solidFill>
                  <a:srgbClr val="00B050"/>
                </a:solidFill>
                <a:sym typeface="Wingdings" panose="05000000000000000000" pitchFamily="2" charset="2"/>
              </a:rPr>
              <a:t></a:t>
            </a:r>
            <a:endParaRPr lang="fr-FR" sz="1600" b="1" dirty="0">
              <a:solidFill>
                <a:srgbClr val="00B050"/>
              </a:solidFill>
            </a:endParaRPr>
          </a:p>
        </p:txBody>
      </p:sp>
      <p:cxnSp>
        <p:nvCxnSpPr>
          <p:cNvPr id="51" name="Connecteur droit avec flèche 50">
            <a:extLst>
              <a:ext uri="{FF2B5EF4-FFF2-40B4-BE49-F238E27FC236}">
                <a16:creationId xmlns="" xmlns:a16="http://schemas.microsoft.com/office/drawing/2014/main" id="{B8687BED-8370-4929-B79E-CE45A5F128EA}"/>
              </a:ext>
            </a:extLst>
          </p:cNvPr>
          <p:cNvCxnSpPr>
            <a:cxnSpLocks/>
            <a:stCxn id="32" idx="3"/>
          </p:cNvCxnSpPr>
          <p:nvPr/>
        </p:nvCxnSpPr>
        <p:spPr>
          <a:xfrm>
            <a:off x="3659952" y="4956023"/>
            <a:ext cx="4923331" cy="9905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7" name="Ellipse 56">
            <a:extLst>
              <a:ext uri="{FF2B5EF4-FFF2-40B4-BE49-F238E27FC236}">
                <a16:creationId xmlns="" xmlns:a16="http://schemas.microsoft.com/office/drawing/2014/main" id="{C6319738-38BB-41EB-B08C-57D1780ABB6F}"/>
              </a:ext>
            </a:extLst>
          </p:cNvPr>
          <p:cNvSpPr/>
          <p:nvPr/>
        </p:nvSpPr>
        <p:spPr>
          <a:xfrm>
            <a:off x="451830" y="5825083"/>
            <a:ext cx="687897" cy="27700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5" name="ZoneTexte 64">
            <a:extLst>
              <a:ext uri="{FF2B5EF4-FFF2-40B4-BE49-F238E27FC236}">
                <a16:creationId xmlns="" xmlns:a16="http://schemas.microsoft.com/office/drawing/2014/main" id="{ACF7A8C3-9352-4C51-8250-902B9F23AEAA}"/>
              </a:ext>
            </a:extLst>
          </p:cNvPr>
          <p:cNvSpPr txBox="1"/>
          <p:nvPr/>
        </p:nvSpPr>
        <p:spPr>
          <a:xfrm>
            <a:off x="139015" y="1150366"/>
            <a:ext cx="2597658" cy="461665"/>
          </a:xfrm>
          <a:prstGeom prst="rect">
            <a:avLst/>
          </a:prstGeom>
          <a:solidFill>
            <a:srgbClr val="FFFF00"/>
          </a:solidFill>
          <a:ln>
            <a:solidFill>
              <a:srgbClr val="FF6600"/>
            </a:solidFill>
          </a:ln>
        </p:spPr>
        <p:txBody>
          <a:bodyPr wrap="square" rtlCol="0">
            <a:spAutoFit/>
          </a:bodyPr>
          <a:lstStyle/>
          <a:p>
            <a:r>
              <a:rPr lang="fr-FR" sz="1200" dirty="0"/>
              <a:t>Ouvrir une vue en élévation :</a:t>
            </a:r>
          </a:p>
          <a:p>
            <a:pPr marL="171450" indent="-171450">
              <a:buFont typeface="Wingdings" panose="05000000000000000000" pitchFamily="2" charset="2"/>
              <a:buChar char="è"/>
            </a:pPr>
            <a:r>
              <a:rPr lang="fr-FR" sz="1200" dirty="0">
                <a:sym typeface="Wingdings" panose="05000000000000000000" pitchFamily="2" charset="2"/>
              </a:rPr>
              <a:t>Double-cliquer sur le nom de la vue</a:t>
            </a:r>
            <a:endParaRPr lang="fr-FR" sz="1200" b="1" dirty="0">
              <a:sym typeface="Wingdings" panose="05000000000000000000" pitchFamily="2" charset="2"/>
            </a:endParaRPr>
          </a:p>
        </p:txBody>
      </p:sp>
      <p:cxnSp>
        <p:nvCxnSpPr>
          <p:cNvPr id="66" name="Connecteur droit avec flèche 65">
            <a:extLst>
              <a:ext uri="{FF2B5EF4-FFF2-40B4-BE49-F238E27FC236}">
                <a16:creationId xmlns="" xmlns:a16="http://schemas.microsoft.com/office/drawing/2014/main" id="{BB493695-14DE-449C-A8CA-8FCEF25E2748}"/>
              </a:ext>
            </a:extLst>
          </p:cNvPr>
          <p:cNvCxnSpPr>
            <a:cxnSpLocks/>
            <a:endCxn id="57" idx="1"/>
          </p:cNvCxnSpPr>
          <p:nvPr/>
        </p:nvCxnSpPr>
        <p:spPr>
          <a:xfrm>
            <a:off x="319177" y="1621766"/>
            <a:ext cx="233393" cy="424388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67" name="Groupe 66">
            <a:extLst>
              <a:ext uri="{FF2B5EF4-FFF2-40B4-BE49-F238E27FC236}">
                <a16:creationId xmlns="" xmlns:a16="http://schemas.microsoft.com/office/drawing/2014/main" id="{EF43CB08-5D05-45BE-8C9A-B01295F66328}"/>
              </a:ext>
            </a:extLst>
          </p:cNvPr>
          <p:cNvGrpSpPr/>
          <p:nvPr/>
        </p:nvGrpSpPr>
        <p:grpSpPr>
          <a:xfrm>
            <a:off x="0" y="938989"/>
            <a:ext cx="329591" cy="277860"/>
            <a:chOff x="4198688" y="2087836"/>
            <a:chExt cx="318782" cy="277860"/>
          </a:xfrm>
        </p:grpSpPr>
        <p:sp>
          <p:nvSpPr>
            <p:cNvPr id="68" name="Ellipse 67">
              <a:extLst>
                <a:ext uri="{FF2B5EF4-FFF2-40B4-BE49-F238E27FC236}">
                  <a16:creationId xmlns="" xmlns:a16="http://schemas.microsoft.com/office/drawing/2014/main" id="{450AA7E9-F32C-4121-B1ED-F8873A36544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1A4EE1CD-33F4-4E31-9A5D-61D36658EA1B}"/>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Calage du projet en altitude</a:t>
            </a:r>
            <a:endParaRPr lang="fr-FR" sz="2200" b="1" dirty="0">
              <a:solidFill>
                <a:srgbClr val="002060"/>
              </a:solidFill>
              <a:effectLst>
                <a:outerShdw blurRad="38100" dist="38100" dir="2700000" algn="tl">
                  <a:srgbClr val="000000">
                    <a:alpha val="43137"/>
                  </a:srgbClr>
                </a:outerShdw>
              </a:effectLst>
            </a:endParaRPr>
          </a:p>
        </p:txBody>
      </p:sp>
      <p:sp>
        <p:nvSpPr>
          <p:cNvPr id="71" name="Forme libre : forme 70">
            <a:extLst>
              <a:ext uri="{FF2B5EF4-FFF2-40B4-BE49-F238E27FC236}">
                <a16:creationId xmlns="" xmlns:a16="http://schemas.microsoft.com/office/drawing/2014/main" id="{B2FCA4E6-E985-4C9F-8B59-2CE015E2E48E}"/>
              </a:ext>
            </a:extLst>
          </p:cNvPr>
          <p:cNvSpPr/>
          <p:nvPr/>
        </p:nvSpPr>
        <p:spPr>
          <a:xfrm rot="2830197">
            <a:off x="2780080" y="2105196"/>
            <a:ext cx="348162" cy="1948503"/>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2540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2" name="ZoneTexte 71">
            <a:extLst>
              <a:ext uri="{FF2B5EF4-FFF2-40B4-BE49-F238E27FC236}">
                <a16:creationId xmlns="" xmlns:a16="http://schemas.microsoft.com/office/drawing/2014/main" id="{FB18024F-7E94-42EF-BC2E-78AF37C6CD32}"/>
              </a:ext>
            </a:extLst>
          </p:cNvPr>
          <p:cNvSpPr txBox="1"/>
          <p:nvPr/>
        </p:nvSpPr>
        <p:spPr>
          <a:xfrm rot="19167694">
            <a:off x="2524343" y="2893236"/>
            <a:ext cx="900351" cy="400110"/>
          </a:xfrm>
          <a:prstGeom prst="rect">
            <a:avLst/>
          </a:prstGeom>
          <a:noFill/>
        </p:spPr>
        <p:txBody>
          <a:bodyPr wrap="square" rtlCol="0">
            <a:spAutoFit/>
          </a:bodyPr>
          <a:lstStyle/>
          <a:p>
            <a:pPr algn="ctr"/>
            <a:r>
              <a:rPr lang="fr-FR" sz="1000" i="1" dirty="0">
                <a:solidFill>
                  <a:schemeClr val="accent5">
                    <a:lumMod val="75000"/>
                  </a:schemeClr>
                </a:solidFill>
              </a:rPr>
              <a:t>Ouverture fenêtre</a:t>
            </a:r>
          </a:p>
        </p:txBody>
      </p:sp>
      <p:sp>
        <p:nvSpPr>
          <p:cNvPr id="2" name="Espace réservé du pied de page 1">
            <a:extLst>
              <a:ext uri="{FF2B5EF4-FFF2-40B4-BE49-F238E27FC236}">
                <a16:creationId xmlns="" xmlns:a16="http://schemas.microsoft.com/office/drawing/2014/main" id="{E3EED567-5DDC-437C-AE50-6055F6A04A0B}"/>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F845F976-E9CE-46FA-9689-237766205048}"/>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ED69B4D4-AFF4-4E0C-A1B2-51FFF6150A42}"/>
              </a:ext>
            </a:extLst>
          </p:cNvPr>
          <p:cNvSpPr>
            <a:spLocks noGrp="1"/>
          </p:cNvSpPr>
          <p:nvPr>
            <p:ph type="sldNum" sz="quarter" idx="12"/>
          </p:nvPr>
        </p:nvSpPr>
        <p:spPr/>
        <p:txBody>
          <a:bodyPr/>
          <a:lstStyle/>
          <a:p>
            <a:fld id="{F0E9C7B5-498F-459B-AE0E-97ACA3484B4E}" type="slidenum">
              <a:rPr lang="fr-FR" smtClean="0"/>
              <a:t>26</a:t>
            </a:fld>
            <a:endParaRPr lang="fr-FR"/>
          </a:p>
        </p:txBody>
      </p:sp>
      <p:cxnSp>
        <p:nvCxnSpPr>
          <p:cNvPr id="38" name="Connecteur droit avec flèche 37">
            <a:extLst>
              <a:ext uri="{FF2B5EF4-FFF2-40B4-BE49-F238E27FC236}">
                <a16:creationId xmlns="" xmlns:a16="http://schemas.microsoft.com/office/drawing/2014/main" id="{83B3AFB5-7E03-4CDF-9FC8-1BF26DC5ED68}"/>
              </a:ext>
            </a:extLst>
          </p:cNvPr>
          <p:cNvCxnSpPr>
            <a:cxnSpLocks/>
          </p:cNvCxnSpPr>
          <p:nvPr/>
        </p:nvCxnSpPr>
        <p:spPr>
          <a:xfrm>
            <a:off x="8667665" y="4873925"/>
            <a:ext cx="0" cy="407228"/>
          </a:xfrm>
          <a:prstGeom prst="straightConnector1">
            <a:avLst/>
          </a:prstGeom>
          <a:ln w="31750">
            <a:solidFill>
              <a:srgbClr val="FF66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75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Calage du projet en altitude</a:t>
            </a:r>
            <a:endParaRPr lang="fr-FR" sz="2200" b="1" dirty="0">
              <a:solidFill>
                <a:srgbClr val="002060"/>
              </a:solidFill>
              <a:effectLst>
                <a:outerShdw blurRad="38100" dist="38100" dir="2700000" algn="tl">
                  <a:srgbClr val="000000">
                    <a:alpha val="43137"/>
                  </a:srgbClr>
                </a:outerShdw>
              </a:effectLst>
            </a:endParaRPr>
          </a:p>
        </p:txBody>
      </p:sp>
      <p:pic>
        <p:nvPicPr>
          <p:cNvPr id="14" name="Image 13">
            <a:extLst>
              <a:ext uri="{FF2B5EF4-FFF2-40B4-BE49-F238E27FC236}">
                <a16:creationId xmlns="" xmlns:a16="http://schemas.microsoft.com/office/drawing/2014/main" id="{0C94427A-65EE-4BE7-9781-7D48F97334E3}"/>
              </a:ext>
            </a:extLst>
          </p:cNvPr>
          <p:cNvPicPr>
            <a:picLocks noChangeAspect="1"/>
          </p:cNvPicPr>
          <p:nvPr/>
        </p:nvPicPr>
        <p:blipFill>
          <a:blip r:embed="rId2"/>
          <a:stretch>
            <a:fillRect/>
          </a:stretch>
        </p:blipFill>
        <p:spPr>
          <a:xfrm>
            <a:off x="0" y="697345"/>
            <a:ext cx="9144000" cy="5695074"/>
          </a:xfrm>
          <a:prstGeom prst="rect">
            <a:avLst/>
          </a:prstGeom>
        </p:spPr>
      </p:pic>
      <p:sp>
        <p:nvSpPr>
          <p:cNvPr id="15" name="ZoneTexte 14">
            <a:extLst>
              <a:ext uri="{FF2B5EF4-FFF2-40B4-BE49-F238E27FC236}">
                <a16:creationId xmlns="" xmlns:a16="http://schemas.microsoft.com/office/drawing/2014/main" id="{169BAA29-D65D-423C-87EC-5C4958C44364}"/>
              </a:ext>
            </a:extLst>
          </p:cNvPr>
          <p:cNvSpPr txBox="1"/>
          <p:nvPr/>
        </p:nvSpPr>
        <p:spPr>
          <a:xfrm>
            <a:off x="2719834" y="4986849"/>
            <a:ext cx="4258936"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Garder le trombone verrouillé (= non barré)</a:t>
            </a:r>
          </a:p>
          <a:p>
            <a:pPr marL="171450" indent="-171450">
              <a:buFont typeface="Wingdings" panose="05000000000000000000" pitchFamily="2" charset="2"/>
              <a:buChar char="è"/>
            </a:pPr>
            <a:r>
              <a:rPr lang="fr-FR" sz="1200" dirty="0">
                <a:sym typeface="Wingdings" panose="05000000000000000000" pitchFamily="2" charset="2"/>
              </a:rPr>
              <a:t>Cliquer sur le champ </a:t>
            </a:r>
            <a:r>
              <a:rPr lang="fr-FR" sz="1200" b="1" dirty="0">
                <a:sym typeface="Wingdings" panose="05000000000000000000" pitchFamily="2" charset="2"/>
              </a:rPr>
              <a:t>Elévation</a:t>
            </a:r>
          </a:p>
          <a:p>
            <a:pPr marL="171450" indent="-171450">
              <a:buFont typeface="Wingdings" panose="05000000000000000000" pitchFamily="2" charset="2"/>
              <a:buChar char="è"/>
            </a:pPr>
            <a:r>
              <a:rPr lang="fr-FR" sz="1200" dirty="0">
                <a:sym typeface="Wingdings" panose="05000000000000000000" pitchFamily="2" charset="2"/>
              </a:rPr>
              <a:t>Saisir la cote d’altitude correspondant au niveau 0,00 du projet</a:t>
            </a:r>
            <a:endParaRPr lang="fr-FR" sz="1200" b="1" dirty="0">
              <a:sym typeface="Wingdings" panose="05000000000000000000" pitchFamily="2" charset="2"/>
            </a:endParaRP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Entrée </a:t>
            </a:r>
            <a:r>
              <a:rPr lang="fr-FR" sz="1200" dirty="0">
                <a:sym typeface="Wingdings" panose="05000000000000000000" pitchFamily="2" charset="2"/>
              </a:rPr>
              <a:t>au clavier</a:t>
            </a:r>
          </a:p>
        </p:txBody>
      </p:sp>
      <p:cxnSp>
        <p:nvCxnSpPr>
          <p:cNvPr id="16" name="Connecteur droit avec flèche 15">
            <a:extLst>
              <a:ext uri="{FF2B5EF4-FFF2-40B4-BE49-F238E27FC236}">
                <a16:creationId xmlns="" xmlns:a16="http://schemas.microsoft.com/office/drawing/2014/main" id="{3E483007-EBF3-4156-BFFA-9BE91E014C4E}"/>
              </a:ext>
            </a:extLst>
          </p:cNvPr>
          <p:cNvCxnSpPr>
            <a:cxnSpLocks/>
            <a:endCxn id="26" idx="4"/>
          </p:cNvCxnSpPr>
          <p:nvPr/>
        </p:nvCxnSpPr>
        <p:spPr>
          <a:xfrm flipH="1" flipV="1">
            <a:off x="2994870" y="3991205"/>
            <a:ext cx="231409" cy="99486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e 16">
            <a:extLst>
              <a:ext uri="{FF2B5EF4-FFF2-40B4-BE49-F238E27FC236}">
                <a16:creationId xmlns="" xmlns:a16="http://schemas.microsoft.com/office/drawing/2014/main" id="{54237313-BE85-4E12-A4CD-AB2D44853859}"/>
              </a:ext>
            </a:extLst>
          </p:cNvPr>
          <p:cNvGrpSpPr/>
          <p:nvPr/>
        </p:nvGrpSpPr>
        <p:grpSpPr>
          <a:xfrm>
            <a:off x="2556941" y="4793008"/>
            <a:ext cx="329591" cy="277860"/>
            <a:chOff x="4198688" y="2087836"/>
            <a:chExt cx="318782" cy="277860"/>
          </a:xfrm>
        </p:grpSpPr>
        <p:sp>
          <p:nvSpPr>
            <p:cNvPr id="18" name="Ellipse 17">
              <a:extLst>
                <a:ext uri="{FF2B5EF4-FFF2-40B4-BE49-F238E27FC236}">
                  <a16:creationId xmlns="" xmlns:a16="http://schemas.microsoft.com/office/drawing/2014/main" id="{0FAC88DC-946E-4F45-9872-E9EEAAAFCFC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9" name="ZoneTexte 18">
              <a:extLst>
                <a:ext uri="{FF2B5EF4-FFF2-40B4-BE49-F238E27FC236}">
                  <a16:creationId xmlns="" xmlns:a16="http://schemas.microsoft.com/office/drawing/2014/main" id="{8FD38D72-BCC0-4A8F-B618-E3A100BCCAFC}"/>
                </a:ext>
              </a:extLst>
            </p:cNvPr>
            <p:cNvSpPr txBox="1"/>
            <p:nvPr/>
          </p:nvSpPr>
          <p:spPr>
            <a:xfrm>
              <a:off x="4198688" y="2087836"/>
              <a:ext cx="318782" cy="276999"/>
            </a:xfrm>
            <a:prstGeom prst="rect">
              <a:avLst/>
            </a:prstGeom>
            <a:noFill/>
          </p:spPr>
          <p:txBody>
            <a:bodyPr wrap="square" rtlCol="0">
              <a:spAutoFit/>
            </a:bodyPr>
            <a:lstStyle/>
            <a:p>
              <a:r>
                <a:rPr lang="fr-FR" sz="1200" dirty="0"/>
                <a:t>9</a:t>
              </a:r>
            </a:p>
          </p:txBody>
        </p:sp>
      </p:grpSp>
      <p:sp>
        <p:nvSpPr>
          <p:cNvPr id="20" name="ZoneTexte 19">
            <a:extLst>
              <a:ext uri="{FF2B5EF4-FFF2-40B4-BE49-F238E27FC236}">
                <a16:creationId xmlns="" xmlns:a16="http://schemas.microsoft.com/office/drawing/2014/main" id="{0E61708B-C626-497A-96C1-CA5F25329BD2}"/>
              </a:ext>
            </a:extLst>
          </p:cNvPr>
          <p:cNvSpPr txBox="1"/>
          <p:nvPr/>
        </p:nvSpPr>
        <p:spPr>
          <a:xfrm>
            <a:off x="2652267" y="2317097"/>
            <a:ext cx="4386888" cy="830997"/>
          </a:xfrm>
          <a:prstGeom prst="rect">
            <a:avLst/>
          </a:prstGeom>
          <a:solidFill>
            <a:srgbClr val="FFFF00"/>
          </a:solidFill>
          <a:ln>
            <a:solidFill>
              <a:srgbClr val="FF6600"/>
            </a:solidFill>
          </a:ln>
        </p:spPr>
        <p:txBody>
          <a:bodyPr wrap="square" rtlCol="0">
            <a:spAutoFit/>
          </a:bodyPr>
          <a:lstStyle/>
          <a:p>
            <a:r>
              <a:rPr lang="fr-FR" sz="1200" dirty="0"/>
              <a:t>Sélectionner le Point de base du projet :</a:t>
            </a:r>
          </a:p>
          <a:p>
            <a:pPr marL="171450" indent="-171450">
              <a:buFont typeface="Wingdings" panose="05000000000000000000" pitchFamily="2" charset="2"/>
              <a:buChar char="è"/>
            </a:pPr>
            <a:r>
              <a:rPr lang="fr-FR" sz="1200" dirty="0">
                <a:sym typeface="Wingdings" panose="05000000000000000000" pitchFamily="2" charset="2"/>
              </a:rPr>
              <a:t>Survoler le Point de base du projet avec la souris</a:t>
            </a:r>
          </a:p>
          <a:p>
            <a:pPr marL="171450" indent="-171450">
              <a:buFont typeface="Wingdings" panose="05000000000000000000" pitchFamily="2" charset="2"/>
              <a:buChar char="è"/>
            </a:pPr>
            <a:r>
              <a:rPr lang="fr-FR" sz="1200" dirty="0">
                <a:sym typeface="Wingdings" panose="05000000000000000000" pitchFamily="2" charset="2"/>
              </a:rPr>
              <a:t>Si nécessaire, taper la touche </a:t>
            </a:r>
            <a:r>
              <a:rPr lang="fr-FR" sz="1200" b="1" dirty="0">
                <a:sym typeface="Wingdings" panose="05000000000000000000" pitchFamily="2" charset="2"/>
              </a:rPr>
              <a:t>TAB</a:t>
            </a:r>
            <a:r>
              <a:rPr lang="fr-FR" sz="1200" dirty="0">
                <a:sym typeface="Wingdings" panose="05000000000000000000" pitchFamily="2" charset="2"/>
              </a:rPr>
              <a:t> au clavier</a:t>
            </a:r>
          </a:p>
          <a:p>
            <a:pPr marL="171450" indent="-171450">
              <a:buFont typeface="Wingdings" panose="05000000000000000000" pitchFamily="2" charset="2"/>
              <a:buChar char="è"/>
            </a:pPr>
            <a:r>
              <a:rPr lang="fr-FR" sz="1200" dirty="0">
                <a:sym typeface="Wingdings" panose="05000000000000000000" pitchFamily="2" charset="2"/>
              </a:rPr>
              <a:t>Cliquer lorsque le Point de base du projet est présélectionné</a:t>
            </a:r>
          </a:p>
        </p:txBody>
      </p:sp>
      <p:grpSp>
        <p:nvGrpSpPr>
          <p:cNvPr id="22" name="Groupe 21">
            <a:extLst>
              <a:ext uri="{FF2B5EF4-FFF2-40B4-BE49-F238E27FC236}">
                <a16:creationId xmlns="" xmlns:a16="http://schemas.microsoft.com/office/drawing/2014/main" id="{1F613121-96F3-4D64-BC25-8A704F50FC97}"/>
              </a:ext>
            </a:extLst>
          </p:cNvPr>
          <p:cNvGrpSpPr/>
          <p:nvPr/>
        </p:nvGrpSpPr>
        <p:grpSpPr>
          <a:xfrm>
            <a:off x="2498789" y="2115217"/>
            <a:ext cx="329591" cy="277860"/>
            <a:chOff x="4198688" y="2087836"/>
            <a:chExt cx="318782" cy="277860"/>
          </a:xfrm>
        </p:grpSpPr>
        <p:sp>
          <p:nvSpPr>
            <p:cNvPr id="23" name="Ellipse 22">
              <a:extLst>
                <a:ext uri="{FF2B5EF4-FFF2-40B4-BE49-F238E27FC236}">
                  <a16:creationId xmlns="" xmlns:a16="http://schemas.microsoft.com/office/drawing/2014/main" id="{F3DDC1BB-B8B1-441C-8508-E7CB6735E83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4" name="ZoneTexte 23">
              <a:extLst>
                <a:ext uri="{FF2B5EF4-FFF2-40B4-BE49-F238E27FC236}">
                  <a16:creationId xmlns="" xmlns:a16="http://schemas.microsoft.com/office/drawing/2014/main" id="{25C3261C-2BA6-46B3-A0F2-AFCB7A0D699D}"/>
                </a:ext>
              </a:extLst>
            </p:cNvPr>
            <p:cNvSpPr txBox="1"/>
            <p:nvPr/>
          </p:nvSpPr>
          <p:spPr>
            <a:xfrm>
              <a:off x="4198688" y="2087836"/>
              <a:ext cx="318782" cy="276999"/>
            </a:xfrm>
            <a:prstGeom prst="rect">
              <a:avLst/>
            </a:prstGeom>
            <a:noFill/>
          </p:spPr>
          <p:txBody>
            <a:bodyPr wrap="square" rtlCol="0">
              <a:spAutoFit/>
            </a:bodyPr>
            <a:lstStyle/>
            <a:p>
              <a:r>
                <a:rPr lang="fr-FR" sz="1200" dirty="0"/>
                <a:t>8</a:t>
              </a:r>
            </a:p>
          </p:txBody>
        </p:sp>
      </p:grpSp>
      <p:cxnSp>
        <p:nvCxnSpPr>
          <p:cNvPr id="25" name="Connecteur droit avec flèche 24">
            <a:extLst>
              <a:ext uri="{FF2B5EF4-FFF2-40B4-BE49-F238E27FC236}">
                <a16:creationId xmlns="" xmlns:a16="http://schemas.microsoft.com/office/drawing/2014/main" id="{90E3F040-78D2-4D00-9E56-B1C050DB2FE1}"/>
              </a:ext>
            </a:extLst>
          </p:cNvPr>
          <p:cNvCxnSpPr>
            <a:cxnSpLocks/>
          </p:cNvCxnSpPr>
          <p:nvPr/>
        </p:nvCxnSpPr>
        <p:spPr>
          <a:xfrm flipV="1">
            <a:off x="3243532" y="4045789"/>
            <a:ext cx="526211" cy="94028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6" name="Ellipse 25">
            <a:extLst>
              <a:ext uri="{FF2B5EF4-FFF2-40B4-BE49-F238E27FC236}">
                <a16:creationId xmlns="" xmlns:a16="http://schemas.microsoft.com/office/drawing/2014/main" id="{460095D3-A1AD-44FF-9FE9-3796004AF4A8}"/>
              </a:ext>
            </a:extLst>
          </p:cNvPr>
          <p:cNvSpPr/>
          <p:nvPr/>
        </p:nvSpPr>
        <p:spPr>
          <a:xfrm>
            <a:off x="2830074" y="3662053"/>
            <a:ext cx="329591" cy="32915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 xmlns:a16="http://schemas.microsoft.com/office/drawing/2014/main" id="{90B138F7-DD2E-4DEE-B608-C3DC46D73D69}"/>
              </a:ext>
            </a:extLst>
          </p:cNvPr>
          <p:cNvSpPr txBox="1"/>
          <p:nvPr/>
        </p:nvSpPr>
        <p:spPr>
          <a:xfrm>
            <a:off x="1623379" y="1442968"/>
            <a:ext cx="5070719" cy="461665"/>
          </a:xfrm>
          <a:prstGeom prst="rect">
            <a:avLst/>
          </a:prstGeom>
          <a:solidFill>
            <a:srgbClr val="CCFFFF"/>
          </a:solidFill>
          <a:ln>
            <a:solidFill>
              <a:srgbClr val="002060"/>
            </a:solidFill>
          </a:ln>
        </p:spPr>
        <p:txBody>
          <a:bodyPr wrap="square" rtlCol="0">
            <a:spAutoFit/>
          </a:bodyPr>
          <a:lstStyle/>
          <a:p>
            <a:r>
              <a:rPr lang="fr-FR" sz="1200" i="1" dirty="0"/>
              <a:t>Au départ, le Point de base du projet et le Point de topographie sont confondus, et placés sur le niveau d’altitude 0,00.</a:t>
            </a:r>
          </a:p>
        </p:txBody>
      </p:sp>
      <p:grpSp>
        <p:nvGrpSpPr>
          <p:cNvPr id="32" name="Groupe 31">
            <a:extLst>
              <a:ext uri="{FF2B5EF4-FFF2-40B4-BE49-F238E27FC236}">
                <a16:creationId xmlns="" xmlns:a16="http://schemas.microsoft.com/office/drawing/2014/main" id="{3EB0B65C-920D-4571-9775-4CE0B5C39FBE}"/>
              </a:ext>
            </a:extLst>
          </p:cNvPr>
          <p:cNvGrpSpPr/>
          <p:nvPr/>
        </p:nvGrpSpPr>
        <p:grpSpPr>
          <a:xfrm>
            <a:off x="1461620" y="1261080"/>
            <a:ext cx="316200" cy="276999"/>
            <a:chOff x="4198688" y="2088698"/>
            <a:chExt cx="318782" cy="276999"/>
          </a:xfrm>
        </p:grpSpPr>
        <p:sp>
          <p:nvSpPr>
            <p:cNvPr id="33" name="Ellipse 32">
              <a:extLst>
                <a:ext uri="{FF2B5EF4-FFF2-40B4-BE49-F238E27FC236}">
                  <a16:creationId xmlns="" xmlns:a16="http://schemas.microsoft.com/office/drawing/2014/main" id="{1A55A97D-5D72-47CB-A813-BCA20C597FC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4971069C-5591-43A0-A63F-0B76D0A35E38}"/>
                </a:ext>
              </a:extLst>
            </p:cNvPr>
            <p:cNvSpPr txBox="1"/>
            <p:nvPr/>
          </p:nvSpPr>
          <p:spPr>
            <a:xfrm>
              <a:off x="4198688" y="2088698"/>
              <a:ext cx="318782" cy="276999"/>
            </a:xfrm>
            <a:prstGeom prst="rect">
              <a:avLst/>
            </a:prstGeom>
            <a:noFill/>
          </p:spPr>
          <p:txBody>
            <a:bodyPr wrap="square" rtlCol="0">
              <a:spAutoFit/>
            </a:bodyPr>
            <a:lstStyle/>
            <a:p>
              <a:r>
                <a:rPr lang="fr-FR" sz="1200" dirty="0"/>
                <a:t>7</a:t>
              </a:r>
            </a:p>
          </p:txBody>
        </p:sp>
      </p:grpSp>
      <p:sp>
        <p:nvSpPr>
          <p:cNvPr id="2" name="Espace réservé du pied de page 1">
            <a:extLst>
              <a:ext uri="{FF2B5EF4-FFF2-40B4-BE49-F238E27FC236}">
                <a16:creationId xmlns="" xmlns:a16="http://schemas.microsoft.com/office/drawing/2014/main" id="{FB558A93-247B-4109-A6E8-EDAE26C2F9F4}"/>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E822209C-739F-4549-A503-CCA2FEE5AB56}"/>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530BC9F3-DC04-4A45-914B-FF1FF87B2DBB}"/>
              </a:ext>
            </a:extLst>
          </p:cNvPr>
          <p:cNvSpPr>
            <a:spLocks noGrp="1"/>
          </p:cNvSpPr>
          <p:nvPr>
            <p:ph type="sldNum" sz="quarter" idx="12"/>
          </p:nvPr>
        </p:nvSpPr>
        <p:spPr/>
        <p:txBody>
          <a:bodyPr/>
          <a:lstStyle/>
          <a:p>
            <a:fld id="{F0E9C7B5-498F-459B-AE0E-97ACA3484B4E}" type="slidenum">
              <a:rPr lang="fr-FR" smtClean="0"/>
              <a:t>27</a:t>
            </a:fld>
            <a:endParaRPr lang="fr-FR"/>
          </a:p>
        </p:txBody>
      </p:sp>
    </p:spTree>
    <p:extLst>
      <p:ext uri="{BB962C8B-B14F-4D97-AF65-F5344CB8AC3E}">
        <p14:creationId xmlns:p14="http://schemas.microsoft.com/office/powerpoint/2010/main" val="16015720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F2A18C84-4E4F-4771-89FF-9EDD2CE20DDD}"/>
              </a:ext>
            </a:extLst>
          </p:cNvPr>
          <p:cNvPicPr>
            <a:picLocks noChangeAspect="1"/>
          </p:cNvPicPr>
          <p:nvPr/>
        </p:nvPicPr>
        <p:blipFill>
          <a:blip r:embed="rId2"/>
          <a:stretch>
            <a:fillRect/>
          </a:stretch>
        </p:blipFill>
        <p:spPr>
          <a:xfrm>
            <a:off x="0" y="729551"/>
            <a:ext cx="9144000" cy="5692195"/>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Calage du projet en altitude</a:t>
            </a:r>
            <a:endParaRPr lang="fr-FR" sz="2200" b="1" dirty="0">
              <a:solidFill>
                <a:srgbClr val="002060"/>
              </a:solidFill>
              <a:effectLst>
                <a:outerShdw blurRad="38100" dist="38100" dir="2700000" algn="tl">
                  <a:srgbClr val="000000">
                    <a:alpha val="43137"/>
                  </a:srgbClr>
                </a:outerShdw>
              </a:effectLst>
            </a:endParaRPr>
          </a:p>
        </p:txBody>
      </p:sp>
      <p:pic>
        <p:nvPicPr>
          <p:cNvPr id="28" name="Image 27">
            <a:extLst>
              <a:ext uri="{FF2B5EF4-FFF2-40B4-BE49-F238E27FC236}">
                <a16:creationId xmlns="" xmlns:a16="http://schemas.microsoft.com/office/drawing/2014/main" id="{FD6C1944-8B84-4121-8F1C-556DCE68FE66}"/>
              </a:ext>
            </a:extLst>
          </p:cNvPr>
          <p:cNvPicPr>
            <a:picLocks noChangeAspect="1"/>
          </p:cNvPicPr>
          <p:nvPr/>
        </p:nvPicPr>
        <p:blipFill>
          <a:blip r:embed="rId3"/>
          <a:stretch>
            <a:fillRect/>
          </a:stretch>
        </p:blipFill>
        <p:spPr>
          <a:xfrm>
            <a:off x="2725595" y="3366341"/>
            <a:ext cx="1975326" cy="3161847"/>
          </a:xfrm>
          <a:prstGeom prst="rect">
            <a:avLst/>
          </a:prstGeom>
        </p:spPr>
      </p:pic>
      <p:sp>
        <p:nvSpPr>
          <p:cNvPr id="29" name="ZoneTexte 28">
            <a:extLst>
              <a:ext uri="{FF2B5EF4-FFF2-40B4-BE49-F238E27FC236}">
                <a16:creationId xmlns="" xmlns:a16="http://schemas.microsoft.com/office/drawing/2014/main" id="{88C10CBE-1E12-4BAF-8DC9-A89FB40221AC}"/>
              </a:ext>
            </a:extLst>
          </p:cNvPr>
          <p:cNvSpPr txBox="1"/>
          <p:nvPr/>
        </p:nvSpPr>
        <p:spPr>
          <a:xfrm>
            <a:off x="1005134" y="1379777"/>
            <a:ext cx="2859499" cy="646331"/>
          </a:xfrm>
          <a:prstGeom prst="rect">
            <a:avLst/>
          </a:prstGeom>
          <a:solidFill>
            <a:srgbClr val="FFFF00"/>
          </a:solidFill>
          <a:ln>
            <a:solidFill>
              <a:srgbClr val="FF6600"/>
            </a:solidFill>
          </a:ln>
        </p:spPr>
        <p:txBody>
          <a:bodyPr wrap="square" rtlCol="0">
            <a:spAutoFit/>
          </a:bodyPr>
          <a:lstStyle/>
          <a:p>
            <a:r>
              <a:rPr lang="fr-FR" sz="1200" dirty="0"/>
              <a:t>Afficher de nouveau les niveaux du projet :</a:t>
            </a:r>
          </a:p>
          <a:p>
            <a:pPr marL="171450" indent="-171450">
              <a:buFont typeface="Wingdings" panose="05000000000000000000" pitchFamily="2" charset="2"/>
              <a:buChar char="è"/>
            </a:pPr>
            <a:r>
              <a:rPr lang="fr-FR" sz="1200" dirty="0">
                <a:sym typeface="Wingdings" panose="05000000000000000000" pitchFamily="2" charset="2"/>
              </a:rPr>
              <a:t>Clic-droit sur la zone de dessin</a:t>
            </a:r>
          </a:p>
          <a:p>
            <a:pPr marL="171450" indent="-171450">
              <a:buFont typeface="Wingdings" panose="05000000000000000000" pitchFamily="2" charset="2"/>
              <a:buChar char="è"/>
            </a:pPr>
            <a:r>
              <a:rPr lang="fr-FR" sz="1200" dirty="0">
                <a:sym typeface="Wingdings" panose="05000000000000000000" pitchFamily="2" charset="2"/>
              </a:rPr>
              <a:t>Commande</a:t>
            </a:r>
            <a:r>
              <a:rPr lang="fr-FR" sz="1200" b="1" dirty="0">
                <a:sym typeface="Wingdings" panose="05000000000000000000" pitchFamily="2" charset="2"/>
              </a:rPr>
              <a:t> Zoom tout</a:t>
            </a:r>
          </a:p>
        </p:txBody>
      </p:sp>
      <p:grpSp>
        <p:nvGrpSpPr>
          <p:cNvPr id="30" name="Groupe 29">
            <a:extLst>
              <a:ext uri="{FF2B5EF4-FFF2-40B4-BE49-F238E27FC236}">
                <a16:creationId xmlns="" xmlns:a16="http://schemas.microsoft.com/office/drawing/2014/main" id="{F7125088-2DFD-4B1C-8334-1F86403A0E26}"/>
              </a:ext>
            </a:extLst>
          </p:cNvPr>
          <p:cNvGrpSpPr/>
          <p:nvPr/>
        </p:nvGrpSpPr>
        <p:grpSpPr>
          <a:xfrm>
            <a:off x="817149" y="1186523"/>
            <a:ext cx="390548" cy="276999"/>
            <a:chOff x="4165314" y="2096462"/>
            <a:chExt cx="377740" cy="276999"/>
          </a:xfrm>
        </p:grpSpPr>
        <p:sp>
          <p:nvSpPr>
            <p:cNvPr id="31" name="Ellipse 30">
              <a:extLst>
                <a:ext uri="{FF2B5EF4-FFF2-40B4-BE49-F238E27FC236}">
                  <a16:creationId xmlns="" xmlns:a16="http://schemas.microsoft.com/office/drawing/2014/main" id="{14C854CD-7E32-40BF-9DF4-01C60676CB0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5" name="ZoneTexte 34">
              <a:extLst>
                <a:ext uri="{FF2B5EF4-FFF2-40B4-BE49-F238E27FC236}">
                  <a16:creationId xmlns="" xmlns:a16="http://schemas.microsoft.com/office/drawing/2014/main" id="{D8124CFF-4B08-4852-B19C-4891BBD2DF84}"/>
                </a:ext>
              </a:extLst>
            </p:cNvPr>
            <p:cNvSpPr txBox="1"/>
            <p:nvPr/>
          </p:nvSpPr>
          <p:spPr>
            <a:xfrm>
              <a:off x="4165314" y="2096462"/>
              <a:ext cx="377740" cy="276999"/>
            </a:xfrm>
            <a:prstGeom prst="rect">
              <a:avLst/>
            </a:prstGeom>
            <a:noFill/>
          </p:spPr>
          <p:txBody>
            <a:bodyPr wrap="square" rtlCol="0">
              <a:spAutoFit/>
            </a:bodyPr>
            <a:lstStyle/>
            <a:p>
              <a:r>
                <a:rPr lang="fr-FR" sz="1200" dirty="0"/>
                <a:t>11</a:t>
              </a:r>
            </a:p>
          </p:txBody>
        </p:sp>
      </p:grpSp>
      <p:cxnSp>
        <p:nvCxnSpPr>
          <p:cNvPr id="36" name="Connecteur droit avec flèche 35">
            <a:extLst>
              <a:ext uri="{FF2B5EF4-FFF2-40B4-BE49-F238E27FC236}">
                <a16:creationId xmlns="" xmlns:a16="http://schemas.microsoft.com/office/drawing/2014/main" id="{AD8EC8CD-93F0-43D0-B614-80836813230D}"/>
              </a:ext>
            </a:extLst>
          </p:cNvPr>
          <p:cNvCxnSpPr>
            <a:cxnSpLocks/>
            <a:stCxn id="29" idx="2"/>
          </p:cNvCxnSpPr>
          <p:nvPr/>
        </p:nvCxnSpPr>
        <p:spPr>
          <a:xfrm>
            <a:off x="2434884" y="2026108"/>
            <a:ext cx="463591" cy="372771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 xmlns:a16="http://schemas.microsoft.com/office/drawing/2014/main" id="{9B9BAC87-6702-43F8-BDAD-B911402D802B}"/>
              </a:ext>
            </a:extLst>
          </p:cNvPr>
          <p:cNvSpPr txBox="1"/>
          <p:nvPr/>
        </p:nvSpPr>
        <p:spPr>
          <a:xfrm>
            <a:off x="1002277" y="882251"/>
            <a:ext cx="2870983" cy="276999"/>
          </a:xfrm>
          <a:prstGeom prst="rect">
            <a:avLst/>
          </a:prstGeom>
          <a:solidFill>
            <a:srgbClr val="CCFFFF"/>
          </a:solidFill>
          <a:ln>
            <a:solidFill>
              <a:srgbClr val="002060"/>
            </a:solidFill>
          </a:ln>
        </p:spPr>
        <p:txBody>
          <a:bodyPr wrap="square" rtlCol="0">
            <a:spAutoFit/>
          </a:bodyPr>
          <a:lstStyle/>
          <a:p>
            <a:r>
              <a:rPr lang="fr-FR" sz="1200" i="1" dirty="0"/>
              <a:t>On ne voit plus que le Point de topographie.</a:t>
            </a:r>
          </a:p>
        </p:txBody>
      </p:sp>
      <p:grpSp>
        <p:nvGrpSpPr>
          <p:cNvPr id="38" name="Groupe 37">
            <a:extLst>
              <a:ext uri="{FF2B5EF4-FFF2-40B4-BE49-F238E27FC236}">
                <a16:creationId xmlns="" xmlns:a16="http://schemas.microsoft.com/office/drawing/2014/main" id="{08E7802C-D914-49F0-9CAD-475A7D6F0113}"/>
              </a:ext>
            </a:extLst>
          </p:cNvPr>
          <p:cNvGrpSpPr/>
          <p:nvPr/>
        </p:nvGrpSpPr>
        <p:grpSpPr>
          <a:xfrm>
            <a:off x="797387" y="708989"/>
            <a:ext cx="384433" cy="276999"/>
            <a:chOff x="4155203" y="2097324"/>
            <a:chExt cx="387572" cy="276999"/>
          </a:xfrm>
        </p:grpSpPr>
        <p:sp>
          <p:nvSpPr>
            <p:cNvPr id="39" name="Ellipse 38">
              <a:extLst>
                <a:ext uri="{FF2B5EF4-FFF2-40B4-BE49-F238E27FC236}">
                  <a16:creationId xmlns="" xmlns:a16="http://schemas.microsoft.com/office/drawing/2014/main" id="{55F0A09E-ACE1-4B78-A02A-6D224D97821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0" name="ZoneTexte 39">
              <a:extLst>
                <a:ext uri="{FF2B5EF4-FFF2-40B4-BE49-F238E27FC236}">
                  <a16:creationId xmlns="" xmlns:a16="http://schemas.microsoft.com/office/drawing/2014/main" id="{AAECEF0D-48C6-47C1-9583-6DC0C8462E03}"/>
                </a:ext>
              </a:extLst>
            </p:cNvPr>
            <p:cNvSpPr txBox="1"/>
            <p:nvPr/>
          </p:nvSpPr>
          <p:spPr>
            <a:xfrm>
              <a:off x="4155203" y="2097324"/>
              <a:ext cx="387572" cy="276999"/>
            </a:xfrm>
            <a:prstGeom prst="rect">
              <a:avLst/>
            </a:prstGeom>
            <a:noFill/>
          </p:spPr>
          <p:txBody>
            <a:bodyPr wrap="square" rtlCol="0">
              <a:spAutoFit/>
            </a:bodyPr>
            <a:lstStyle/>
            <a:p>
              <a:r>
                <a:rPr lang="fr-FR" sz="1200" dirty="0"/>
                <a:t>10</a:t>
              </a:r>
            </a:p>
          </p:txBody>
        </p:sp>
      </p:grpSp>
      <p:sp>
        <p:nvSpPr>
          <p:cNvPr id="41" name="ZoneTexte 40">
            <a:extLst>
              <a:ext uri="{FF2B5EF4-FFF2-40B4-BE49-F238E27FC236}">
                <a16:creationId xmlns="" xmlns:a16="http://schemas.microsoft.com/office/drawing/2014/main" id="{924D764E-27C8-4DFD-AE12-4FE3E5F3C277}"/>
              </a:ext>
            </a:extLst>
          </p:cNvPr>
          <p:cNvSpPr txBox="1"/>
          <p:nvPr/>
        </p:nvSpPr>
        <p:spPr>
          <a:xfrm>
            <a:off x="5118772" y="3420062"/>
            <a:ext cx="3913085" cy="646331"/>
          </a:xfrm>
          <a:prstGeom prst="rect">
            <a:avLst/>
          </a:prstGeom>
          <a:solidFill>
            <a:srgbClr val="CCFFFF"/>
          </a:solidFill>
          <a:ln>
            <a:solidFill>
              <a:srgbClr val="002060"/>
            </a:solidFill>
          </a:ln>
        </p:spPr>
        <p:txBody>
          <a:bodyPr wrap="square" rtlCol="0">
            <a:spAutoFit/>
          </a:bodyPr>
          <a:lstStyle/>
          <a:p>
            <a:r>
              <a:rPr lang="fr-FR" sz="1200" i="1" dirty="0"/>
              <a:t>L’élévation du Point de base du projet a été prise en compte ; l’ensemble du projet et le Point de base du projet ont été placés à la nouvelle altitude.</a:t>
            </a:r>
          </a:p>
        </p:txBody>
      </p:sp>
      <p:grpSp>
        <p:nvGrpSpPr>
          <p:cNvPr id="42" name="Groupe 41">
            <a:extLst>
              <a:ext uri="{FF2B5EF4-FFF2-40B4-BE49-F238E27FC236}">
                <a16:creationId xmlns="" xmlns:a16="http://schemas.microsoft.com/office/drawing/2014/main" id="{D6814EA7-A471-4E1E-A1FA-A24B0F639409}"/>
              </a:ext>
            </a:extLst>
          </p:cNvPr>
          <p:cNvGrpSpPr/>
          <p:nvPr/>
        </p:nvGrpSpPr>
        <p:grpSpPr>
          <a:xfrm>
            <a:off x="4931138" y="3238174"/>
            <a:ext cx="382738" cy="276999"/>
            <a:chOff x="4172598" y="2088698"/>
            <a:chExt cx="385863" cy="276999"/>
          </a:xfrm>
        </p:grpSpPr>
        <p:sp>
          <p:nvSpPr>
            <p:cNvPr id="43" name="Ellipse 42">
              <a:extLst>
                <a:ext uri="{FF2B5EF4-FFF2-40B4-BE49-F238E27FC236}">
                  <a16:creationId xmlns="" xmlns:a16="http://schemas.microsoft.com/office/drawing/2014/main" id="{23482131-C656-4482-93B5-C0DF020376A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4" name="ZoneTexte 43">
              <a:extLst>
                <a:ext uri="{FF2B5EF4-FFF2-40B4-BE49-F238E27FC236}">
                  <a16:creationId xmlns="" xmlns:a16="http://schemas.microsoft.com/office/drawing/2014/main" id="{EF31EF90-081C-4E28-A373-522B2E94BE6D}"/>
                </a:ext>
              </a:extLst>
            </p:cNvPr>
            <p:cNvSpPr txBox="1"/>
            <p:nvPr/>
          </p:nvSpPr>
          <p:spPr>
            <a:xfrm>
              <a:off x="4172598" y="2088698"/>
              <a:ext cx="385863" cy="276999"/>
            </a:xfrm>
            <a:prstGeom prst="rect">
              <a:avLst/>
            </a:prstGeom>
            <a:noFill/>
          </p:spPr>
          <p:txBody>
            <a:bodyPr wrap="square" rtlCol="0">
              <a:spAutoFit/>
            </a:bodyPr>
            <a:lstStyle/>
            <a:p>
              <a:r>
                <a:rPr lang="fr-FR" sz="1200" dirty="0"/>
                <a:t>12</a:t>
              </a:r>
            </a:p>
          </p:txBody>
        </p:sp>
      </p:grpSp>
      <p:cxnSp>
        <p:nvCxnSpPr>
          <p:cNvPr id="45" name="Connecteur droit avec flèche 44">
            <a:extLst>
              <a:ext uri="{FF2B5EF4-FFF2-40B4-BE49-F238E27FC236}">
                <a16:creationId xmlns="" xmlns:a16="http://schemas.microsoft.com/office/drawing/2014/main" id="{57A59290-7F68-4D74-B4D4-ACE2792B7EF9}"/>
              </a:ext>
            </a:extLst>
          </p:cNvPr>
          <p:cNvCxnSpPr>
            <a:cxnSpLocks/>
          </p:cNvCxnSpPr>
          <p:nvPr/>
        </p:nvCxnSpPr>
        <p:spPr>
          <a:xfrm flipV="1">
            <a:off x="6340418" y="2812211"/>
            <a:ext cx="73627" cy="595226"/>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46" name="ZoneTexte 45">
            <a:extLst>
              <a:ext uri="{FF2B5EF4-FFF2-40B4-BE49-F238E27FC236}">
                <a16:creationId xmlns="" xmlns:a16="http://schemas.microsoft.com/office/drawing/2014/main" id="{D69D87E1-BA29-4F15-8EC5-7FDE9B26778F}"/>
              </a:ext>
            </a:extLst>
          </p:cNvPr>
          <p:cNvSpPr txBox="1"/>
          <p:nvPr/>
        </p:nvSpPr>
        <p:spPr>
          <a:xfrm>
            <a:off x="6116548" y="5378142"/>
            <a:ext cx="1783270" cy="461665"/>
          </a:xfrm>
          <a:prstGeom prst="rect">
            <a:avLst/>
          </a:prstGeom>
          <a:solidFill>
            <a:srgbClr val="CCFFFF"/>
          </a:solidFill>
          <a:ln>
            <a:solidFill>
              <a:srgbClr val="002060"/>
            </a:solidFill>
          </a:ln>
        </p:spPr>
        <p:txBody>
          <a:bodyPr wrap="square" rtlCol="0">
            <a:spAutoFit/>
          </a:bodyPr>
          <a:lstStyle/>
          <a:p>
            <a:r>
              <a:rPr lang="fr-FR" sz="1200" i="1" dirty="0"/>
              <a:t>Le Point de topographie est resté à l’altitude 0,00.</a:t>
            </a:r>
          </a:p>
        </p:txBody>
      </p:sp>
      <p:cxnSp>
        <p:nvCxnSpPr>
          <p:cNvPr id="47" name="Connecteur droit avec flèche 46">
            <a:extLst>
              <a:ext uri="{FF2B5EF4-FFF2-40B4-BE49-F238E27FC236}">
                <a16:creationId xmlns="" xmlns:a16="http://schemas.microsoft.com/office/drawing/2014/main" id="{66A7C00A-ACDE-4EE7-B114-0482AD31ECB5}"/>
              </a:ext>
            </a:extLst>
          </p:cNvPr>
          <p:cNvCxnSpPr>
            <a:cxnSpLocks/>
            <a:stCxn id="46" idx="1"/>
          </p:cNvCxnSpPr>
          <p:nvPr/>
        </p:nvCxnSpPr>
        <p:spPr>
          <a:xfrm flipH="1">
            <a:off x="5684808" y="5608975"/>
            <a:ext cx="431740" cy="239734"/>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48" name="Groupe 47">
            <a:extLst>
              <a:ext uri="{FF2B5EF4-FFF2-40B4-BE49-F238E27FC236}">
                <a16:creationId xmlns="" xmlns:a16="http://schemas.microsoft.com/office/drawing/2014/main" id="{4A134761-D91A-4989-A544-CD4699ECFCDA}"/>
              </a:ext>
            </a:extLst>
          </p:cNvPr>
          <p:cNvGrpSpPr/>
          <p:nvPr/>
        </p:nvGrpSpPr>
        <p:grpSpPr>
          <a:xfrm>
            <a:off x="5943029" y="5184300"/>
            <a:ext cx="370557" cy="276999"/>
            <a:chOff x="4174759" y="2088697"/>
            <a:chExt cx="349655" cy="276999"/>
          </a:xfrm>
        </p:grpSpPr>
        <p:sp>
          <p:nvSpPr>
            <p:cNvPr id="49" name="Ellipse 48">
              <a:extLst>
                <a:ext uri="{FF2B5EF4-FFF2-40B4-BE49-F238E27FC236}">
                  <a16:creationId xmlns="" xmlns:a16="http://schemas.microsoft.com/office/drawing/2014/main" id="{06B6493A-C8C6-45AF-9D44-FA8E664CB20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1B95A21B-72DF-4714-8527-DE68354EA05A}"/>
                </a:ext>
              </a:extLst>
            </p:cNvPr>
            <p:cNvSpPr txBox="1"/>
            <p:nvPr/>
          </p:nvSpPr>
          <p:spPr>
            <a:xfrm>
              <a:off x="4174759" y="2088697"/>
              <a:ext cx="349655" cy="276999"/>
            </a:xfrm>
            <a:prstGeom prst="rect">
              <a:avLst/>
            </a:prstGeom>
            <a:noFill/>
          </p:spPr>
          <p:txBody>
            <a:bodyPr wrap="square" rtlCol="0">
              <a:spAutoFit/>
            </a:bodyPr>
            <a:lstStyle/>
            <a:p>
              <a:r>
                <a:rPr lang="fr-FR" sz="1200" dirty="0"/>
                <a:t>13</a:t>
              </a:r>
            </a:p>
          </p:txBody>
        </p:sp>
      </p:grpSp>
      <p:sp>
        <p:nvSpPr>
          <p:cNvPr id="53" name="Ellipse 52">
            <a:extLst>
              <a:ext uri="{FF2B5EF4-FFF2-40B4-BE49-F238E27FC236}">
                <a16:creationId xmlns="" xmlns:a16="http://schemas.microsoft.com/office/drawing/2014/main" id="{6398575E-5B74-4D9C-B57F-301BD3846CA8}"/>
              </a:ext>
            </a:extLst>
          </p:cNvPr>
          <p:cNvSpPr/>
          <p:nvPr/>
        </p:nvSpPr>
        <p:spPr>
          <a:xfrm>
            <a:off x="6030474" y="2570672"/>
            <a:ext cx="767141" cy="232913"/>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Ellipse 55">
            <a:extLst>
              <a:ext uri="{FF2B5EF4-FFF2-40B4-BE49-F238E27FC236}">
                <a16:creationId xmlns="" xmlns:a16="http://schemas.microsoft.com/office/drawing/2014/main" id="{DCC3EB71-D150-4B63-8D6A-6714CF3A6472}"/>
              </a:ext>
            </a:extLst>
          </p:cNvPr>
          <p:cNvSpPr/>
          <p:nvPr/>
        </p:nvSpPr>
        <p:spPr>
          <a:xfrm>
            <a:off x="0" y="3214778"/>
            <a:ext cx="1621766" cy="232913"/>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Forme libre : forme 58">
            <a:extLst>
              <a:ext uri="{FF2B5EF4-FFF2-40B4-BE49-F238E27FC236}">
                <a16:creationId xmlns="" xmlns:a16="http://schemas.microsoft.com/office/drawing/2014/main" id="{F80C362B-349B-4A23-AD51-1936F7DF486C}"/>
              </a:ext>
            </a:extLst>
          </p:cNvPr>
          <p:cNvSpPr/>
          <p:nvPr/>
        </p:nvSpPr>
        <p:spPr>
          <a:xfrm>
            <a:off x="1500996" y="2956351"/>
            <a:ext cx="4848046" cy="451083"/>
          </a:xfrm>
          <a:custGeom>
            <a:avLst/>
            <a:gdLst>
              <a:gd name="connsiteX0" fmla="*/ 4796287 w 4796287"/>
              <a:gd name="connsiteY0" fmla="*/ 433830 h 433830"/>
              <a:gd name="connsiteX1" fmla="*/ 3588589 w 4796287"/>
              <a:gd name="connsiteY1" fmla="*/ 88774 h 433830"/>
              <a:gd name="connsiteX2" fmla="*/ 1552755 w 4796287"/>
              <a:gd name="connsiteY2" fmla="*/ 11136 h 433830"/>
              <a:gd name="connsiteX3" fmla="*/ 0 w 4796287"/>
              <a:gd name="connsiteY3" fmla="*/ 278555 h 433830"/>
            </a:gdLst>
            <a:ahLst/>
            <a:cxnLst>
              <a:cxn ang="0">
                <a:pos x="connsiteX0" y="connsiteY0"/>
              </a:cxn>
              <a:cxn ang="0">
                <a:pos x="connsiteX1" y="connsiteY1"/>
              </a:cxn>
              <a:cxn ang="0">
                <a:pos x="connsiteX2" y="connsiteY2"/>
              </a:cxn>
              <a:cxn ang="0">
                <a:pos x="connsiteX3" y="connsiteY3"/>
              </a:cxn>
            </a:cxnLst>
            <a:rect l="l" t="t" r="r" b="b"/>
            <a:pathLst>
              <a:path w="4796287" h="433830">
                <a:moveTo>
                  <a:pt x="4796287" y="433830"/>
                </a:moveTo>
                <a:cubicBezTo>
                  <a:pt x="4462732" y="296526"/>
                  <a:pt x="4129178" y="159223"/>
                  <a:pt x="3588589" y="88774"/>
                </a:cubicBezTo>
                <a:cubicBezTo>
                  <a:pt x="3048000" y="18325"/>
                  <a:pt x="2150853" y="-20494"/>
                  <a:pt x="1552755" y="11136"/>
                </a:cubicBezTo>
                <a:cubicBezTo>
                  <a:pt x="954657" y="42766"/>
                  <a:pt x="477328" y="160660"/>
                  <a:pt x="0" y="278555"/>
                </a:cubicBezTo>
              </a:path>
            </a:pathLst>
          </a:custGeom>
          <a:noFill/>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0" name="Connecteur droit avec flèche 59">
            <a:extLst>
              <a:ext uri="{FF2B5EF4-FFF2-40B4-BE49-F238E27FC236}">
                <a16:creationId xmlns="" xmlns:a16="http://schemas.microsoft.com/office/drawing/2014/main" id="{25AB5A4B-9B0D-4019-8A23-5433B548B1E6}"/>
              </a:ext>
            </a:extLst>
          </p:cNvPr>
          <p:cNvCxnSpPr>
            <a:cxnSpLocks/>
            <a:stCxn id="59" idx="0"/>
          </p:cNvCxnSpPr>
          <p:nvPr/>
        </p:nvCxnSpPr>
        <p:spPr>
          <a:xfrm flipH="1" flipV="1">
            <a:off x="5702060" y="2889849"/>
            <a:ext cx="646982" cy="517585"/>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 xmlns:a16="http://schemas.microsoft.com/office/drawing/2014/main" id="{4912B185-AF40-4E42-AACF-7DD230ED9214}"/>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2" name="Espace réservé du pied de page 1">
            <a:extLst>
              <a:ext uri="{FF2B5EF4-FFF2-40B4-BE49-F238E27FC236}">
                <a16:creationId xmlns="" xmlns:a16="http://schemas.microsoft.com/office/drawing/2014/main" id="{4894A306-919B-49F7-9956-693F65F12F27}"/>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697255F9-33BD-4C6D-8A5D-CC774E57F3B6}"/>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92F09015-C60A-41C4-BCD7-C8806C900EFA}"/>
              </a:ext>
            </a:extLst>
          </p:cNvPr>
          <p:cNvSpPr>
            <a:spLocks noGrp="1"/>
          </p:cNvSpPr>
          <p:nvPr>
            <p:ph type="sldNum" sz="quarter" idx="12"/>
          </p:nvPr>
        </p:nvSpPr>
        <p:spPr/>
        <p:txBody>
          <a:bodyPr/>
          <a:lstStyle/>
          <a:p>
            <a:fld id="{F0E9C7B5-498F-459B-AE0E-97ACA3484B4E}" type="slidenum">
              <a:rPr lang="fr-FR" smtClean="0"/>
              <a:t>28</a:t>
            </a:fld>
            <a:endParaRPr lang="fr-FR"/>
          </a:p>
        </p:txBody>
      </p:sp>
    </p:spTree>
    <p:extLst>
      <p:ext uri="{BB962C8B-B14F-4D97-AF65-F5344CB8AC3E}">
        <p14:creationId xmlns:p14="http://schemas.microsoft.com/office/powerpoint/2010/main" val="96765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2.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Altitude du Point de topographie</a:t>
            </a:r>
            <a:endParaRPr lang="fr-FR" sz="2200" b="1" dirty="0">
              <a:solidFill>
                <a:srgbClr val="002060"/>
              </a:solidFill>
              <a:effectLst>
                <a:outerShdw blurRad="38100" dist="38100" dir="2700000" algn="tl">
                  <a:srgbClr val="000000">
                    <a:alpha val="43137"/>
                  </a:srgbClr>
                </a:outerShdw>
              </a:effectLst>
            </a:endParaRPr>
          </a:p>
        </p:txBody>
      </p:sp>
      <p:sp>
        <p:nvSpPr>
          <p:cNvPr id="37" name="ZoneTexte 36">
            <a:extLst>
              <a:ext uri="{FF2B5EF4-FFF2-40B4-BE49-F238E27FC236}">
                <a16:creationId xmlns="" xmlns:a16="http://schemas.microsoft.com/office/drawing/2014/main" id="{9B9BAC87-6702-43F8-BDAD-B911402D802B}"/>
              </a:ext>
            </a:extLst>
          </p:cNvPr>
          <p:cNvSpPr txBox="1"/>
          <p:nvPr/>
        </p:nvSpPr>
        <p:spPr>
          <a:xfrm>
            <a:off x="338043" y="968515"/>
            <a:ext cx="6571716" cy="461665"/>
          </a:xfrm>
          <a:prstGeom prst="rect">
            <a:avLst/>
          </a:prstGeom>
          <a:solidFill>
            <a:srgbClr val="CCFFFF"/>
          </a:solidFill>
          <a:ln>
            <a:solidFill>
              <a:srgbClr val="002060"/>
            </a:solidFill>
          </a:ln>
        </p:spPr>
        <p:txBody>
          <a:bodyPr wrap="square" rtlCol="0">
            <a:spAutoFit/>
          </a:bodyPr>
          <a:lstStyle/>
          <a:p>
            <a:r>
              <a:rPr lang="fr-FR" sz="1200" i="1" dirty="0"/>
              <a:t>Le Point de topographie constitue une référence de l’environnement du projet pour positionner le projet.</a:t>
            </a:r>
          </a:p>
          <a:p>
            <a:r>
              <a:rPr lang="fr-FR" sz="1200" i="1" dirty="0"/>
              <a:t>Si on connait l’altitude de ce point de référence, on peut préciser l’altitude du Point de topographie. </a:t>
            </a:r>
          </a:p>
        </p:txBody>
      </p:sp>
      <p:grpSp>
        <p:nvGrpSpPr>
          <p:cNvPr id="38" name="Groupe 37">
            <a:extLst>
              <a:ext uri="{FF2B5EF4-FFF2-40B4-BE49-F238E27FC236}">
                <a16:creationId xmlns="" xmlns:a16="http://schemas.microsoft.com/office/drawing/2014/main" id="{08E7802C-D914-49F0-9CAD-475A7D6F0113}"/>
              </a:ext>
            </a:extLst>
          </p:cNvPr>
          <p:cNvGrpSpPr/>
          <p:nvPr/>
        </p:nvGrpSpPr>
        <p:grpSpPr>
          <a:xfrm>
            <a:off x="115900" y="786626"/>
            <a:ext cx="384433" cy="276999"/>
            <a:chOff x="4137809" y="2088697"/>
            <a:chExt cx="387572" cy="276999"/>
          </a:xfrm>
        </p:grpSpPr>
        <p:sp>
          <p:nvSpPr>
            <p:cNvPr id="39" name="Ellipse 38">
              <a:extLst>
                <a:ext uri="{FF2B5EF4-FFF2-40B4-BE49-F238E27FC236}">
                  <a16:creationId xmlns="" xmlns:a16="http://schemas.microsoft.com/office/drawing/2014/main" id="{55F0A09E-ACE1-4B78-A02A-6D224D97821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0" name="ZoneTexte 39">
              <a:extLst>
                <a:ext uri="{FF2B5EF4-FFF2-40B4-BE49-F238E27FC236}">
                  <a16:creationId xmlns="" xmlns:a16="http://schemas.microsoft.com/office/drawing/2014/main" id="{AAECEF0D-48C6-47C1-9583-6DC0C8462E03}"/>
                </a:ext>
              </a:extLst>
            </p:cNvPr>
            <p:cNvSpPr txBox="1"/>
            <p:nvPr/>
          </p:nvSpPr>
          <p:spPr>
            <a:xfrm>
              <a:off x="4137809" y="2088697"/>
              <a:ext cx="387572" cy="276999"/>
            </a:xfrm>
            <a:prstGeom prst="rect">
              <a:avLst/>
            </a:prstGeom>
            <a:noFill/>
          </p:spPr>
          <p:txBody>
            <a:bodyPr wrap="square" rtlCol="0">
              <a:spAutoFit/>
            </a:bodyPr>
            <a:lstStyle/>
            <a:p>
              <a:pPr algn="ctr"/>
              <a:r>
                <a:rPr lang="fr-FR" sz="1200" dirty="0"/>
                <a:t>1</a:t>
              </a:r>
            </a:p>
          </p:txBody>
        </p:sp>
      </p:grpSp>
      <p:sp>
        <p:nvSpPr>
          <p:cNvPr id="41" name="ZoneTexte 40">
            <a:extLst>
              <a:ext uri="{FF2B5EF4-FFF2-40B4-BE49-F238E27FC236}">
                <a16:creationId xmlns="" xmlns:a16="http://schemas.microsoft.com/office/drawing/2014/main" id="{924D764E-27C8-4DFD-AE12-4FE3E5F3C277}"/>
              </a:ext>
            </a:extLst>
          </p:cNvPr>
          <p:cNvSpPr txBox="1"/>
          <p:nvPr/>
        </p:nvSpPr>
        <p:spPr>
          <a:xfrm>
            <a:off x="339736" y="1712031"/>
            <a:ext cx="4818859" cy="461665"/>
          </a:xfrm>
          <a:prstGeom prst="rect">
            <a:avLst/>
          </a:prstGeom>
          <a:solidFill>
            <a:srgbClr val="CCFFFF"/>
          </a:solidFill>
          <a:ln>
            <a:solidFill>
              <a:srgbClr val="002060"/>
            </a:solidFill>
          </a:ln>
        </p:spPr>
        <p:txBody>
          <a:bodyPr wrap="square" rtlCol="0">
            <a:spAutoFit/>
          </a:bodyPr>
          <a:lstStyle/>
          <a:p>
            <a:r>
              <a:rPr lang="fr-FR" sz="1200" b="1" i="1" dirty="0"/>
              <a:t>Attention !</a:t>
            </a:r>
            <a:r>
              <a:rPr lang="fr-FR" sz="1200" i="1" dirty="0"/>
              <a:t> Pour l’ouvrage hydraulique, on ne fait pas cette manipulation, et on laisse le Point de topographie à l’altitude 0,00</a:t>
            </a:r>
          </a:p>
        </p:txBody>
      </p:sp>
      <p:grpSp>
        <p:nvGrpSpPr>
          <p:cNvPr id="42" name="Groupe 41">
            <a:extLst>
              <a:ext uri="{FF2B5EF4-FFF2-40B4-BE49-F238E27FC236}">
                <a16:creationId xmlns="" xmlns:a16="http://schemas.microsoft.com/office/drawing/2014/main" id="{D6814EA7-A471-4E1E-A1FA-A24B0F639409}"/>
              </a:ext>
            </a:extLst>
          </p:cNvPr>
          <p:cNvGrpSpPr/>
          <p:nvPr/>
        </p:nvGrpSpPr>
        <p:grpSpPr>
          <a:xfrm>
            <a:off x="160736" y="1530143"/>
            <a:ext cx="313722" cy="276999"/>
            <a:chOff x="4172598" y="2088698"/>
            <a:chExt cx="316283" cy="276999"/>
          </a:xfrm>
        </p:grpSpPr>
        <p:sp>
          <p:nvSpPr>
            <p:cNvPr id="43" name="Ellipse 42">
              <a:extLst>
                <a:ext uri="{FF2B5EF4-FFF2-40B4-BE49-F238E27FC236}">
                  <a16:creationId xmlns="" xmlns:a16="http://schemas.microsoft.com/office/drawing/2014/main" id="{23482131-C656-4482-93B5-C0DF020376A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4" name="ZoneTexte 43">
              <a:extLst>
                <a:ext uri="{FF2B5EF4-FFF2-40B4-BE49-F238E27FC236}">
                  <a16:creationId xmlns="" xmlns:a16="http://schemas.microsoft.com/office/drawing/2014/main" id="{EF31EF90-081C-4E28-A373-522B2E94BE6D}"/>
                </a:ext>
              </a:extLst>
            </p:cNvPr>
            <p:cNvSpPr txBox="1"/>
            <p:nvPr/>
          </p:nvSpPr>
          <p:spPr>
            <a:xfrm>
              <a:off x="4172598" y="2088698"/>
              <a:ext cx="316283" cy="276999"/>
            </a:xfrm>
            <a:prstGeom prst="rect">
              <a:avLst/>
            </a:prstGeom>
            <a:noFill/>
          </p:spPr>
          <p:txBody>
            <a:bodyPr wrap="square" rtlCol="0">
              <a:spAutoFit/>
            </a:bodyPr>
            <a:lstStyle/>
            <a:p>
              <a:pPr algn="ctr"/>
              <a:r>
                <a:rPr lang="fr-FR" sz="1200" dirty="0"/>
                <a:t>2</a:t>
              </a:r>
            </a:p>
          </p:txBody>
        </p:sp>
      </p:grpSp>
      <p:sp>
        <p:nvSpPr>
          <p:cNvPr id="46" name="ZoneTexte 45">
            <a:extLst>
              <a:ext uri="{FF2B5EF4-FFF2-40B4-BE49-F238E27FC236}">
                <a16:creationId xmlns="" xmlns:a16="http://schemas.microsoft.com/office/drawing/2014/main" id="{D69D87E1-BA29-4F15-8EC5-7FDE9B26778F}"/>
              </a:ext>
            </a:extLst>
          </p:cNvPr>
          <p:cNvSpPr txBox="1"/>
          <p:nvPr/>
        </p:nvSpPr>
        <p:spPr>
          <a:xfrm>
            <a:off x="336430" y="3014504"/>
            <a:ext cx="5234256" cy="1308050"/>
          </a:xfrm>
          <a:prstGeom prst="rect">
            <a:avLst/>
          </a:prstGeom>
          <a:solidFill>
            <a:srgbClr val="CCFFFF"/>
          </a:solidFill>
          <a:ln>
            <a:solidFill>
              <a:srgbClr val="002060"/>
            </a:solidFill>
          </a:ln>
        </p:spPr>
        <p:txBody>
          <a:bodyPr wrap="square" rtlCol="0">
            <a:spAutoFit/>
          </a:bodyPr>
          <a:lstStyle/>
          <a:p>
            <a:r>
              <a:rPr lang="fr-FR" sz="1200" i="1" dirty="0"/>
              <a:t>Pour modifier l’altitude du Point de topographie (sans modifier le reste du projet) :</a:t>
            </a:r>
          </a:p>
          <a:p>
            <a:endParaRPr lang="fr-FR" sz="700" i="1" dirty="0"/>
          </a:p>
          <a:p>
            <a:pPr marL="171450" indent="-171450">
              <a:buFont typeface="Wingdings" panose="05000000000000000000" pitchFamily="2" charset="2"/>
              <a:buChar char="à"/>
            </a:pPr>
            <a:r>
              <a:rPr lang="fr-FR" sz="1200" i="1" dirty="0">
                <a:sym typeface="Wingdings" panose="05000000000000000000" pitchFamily="2" charset="2"/>
              </a:rPr>
              <a:t>Sélectionner le point de topographie</a:t>
            </a:r>
          </a:p>
          <a:p>
            <a:pPr marL="171450" indent="-171450">
              <a:buFont typeface="Wingdings" panose="05000000000000000000" pitchFamily="2" charset="2"/>
              <a:buChar char="à"/>
            </a:pPr>
            <a:r>
              <a:rPr lang="fr-FR" sz="1200" i="1" dirty="0">
                <a:sym typeface="Wingdings" panose="05000000000000000000" pitchFamily="2" charset="2"/>
              </a:rPr>
              <a:t>Déverrouiller le Point de topographie (trombone barré)</a:t>
            </a:r>
          </a:p>
          <a:p>
            <a:pPr marL="171450" indent="-171450">
              <a:buFont typeface="Wingdings" panose="05000000000000000000" pitchFamily="2" charset="2"/>
              <a:buChar char="à"/>
            </a:pPr>
            <a:r>
              <a:rPr lang="fr-FR" sz="1200" i="1" dirty="0">
                <a:sym typeface="Wingdings" panose="05000000000000000000" pitchFamily="2" charset="2"/>
              </a:rPr>
              <a:t>Saisir la nouvelle altitude (</a:t>
            </a:r>
            <a:r>
              <a:rPr lang="fr-FR" sz="1200" i="1" dirty="0" err="1">
                <a:sym typeface="Wingdings" panose="05000000000000000000" pitchFamily="2" charset="2"/>
              </a:rPr>
              <a:t>Elèv</a:t>
            </a:r>
            <a:r>
              <a:rPr lang="fr-FR" sz="1200" i="1" dirty="0">
                <a:sym typeface="Wingdings" panose="05000000000000000000" pitchFamily="2" charset="2"/>
              </a:rPr>
              <a:t>.)</a:t>
            </a:r>
          </a:p>
          <a:p>
            <a:pPr marL="171450" indent="-171450">
              <a:buFont typeface="Wingdings" panose="05000000000000000000" pitchFamily="2" charset="2"/>
              <a:buChar char="à"/>
            </a:pPr>
            <a:r>
              <a:rPr lang="fr-FR" sz="1200" i="1" dirty="0">
                <a:sym typeface="Wingdings" panose="05000000000000000000" pitchFamily="2" charset="2"/>
              </a:rPr>
              <a:t>Reverrouiller le Point de topographie (trombone non barré)</a:t>
            </a:r>
          </a:p>
          <a:p>
            <a:pPr marL="171450" indent="-171450">
              <a:buFont typeface="Wingdings" panose="05000000000000000000" pitchFamily="2" charset="2"/>
              <a:buChar char="à"/>
            </a:pPr>
            <a:r>
              <a:rPr lang="fr-FR" sz="1200" i="1" dirty="0">
                <a:sym typeface="Wingdings" panose="05000000000000000000" pitchFamily="2" charset="2"/>
              </a:rPr>
              <a:t>Vérifier que l’altitude du Point de base du projet n’a pas été modifiée</a:t>
            </a:r>
          </a:p>
        </p:txBody>
      </p:sp>
      <p:grpSp>
        <p:nvGrpSpPr>
          <p:cNvPr id="48" name="Groupe 47">
            <a:extLst>
              <a:ext uri="{FF2B5EF4-FFF2-40B4-BE49-F238E27FC236}">
                <a16:creationId xmlns="" xmlns:a16="http://schemas.microsoft.com/office/drawing/2014/main" id="{4A134761-D91A-4989-A544-CD4699ECFCDA}"/>
              </a:ext>
            </a:extLst>
          </p:cNvPr>
          <p:cNvGrpSpPr/>
          <p:nvPr/>
        </p:nvGrpSpPr>
        <p:grpSpPr>
          <a:xfrm>
            <a:off x="163328" y="2820662"/>
            <a:ext cx="337001" cy="276999"/>
            <a:chOff x="4174759" y="2088697"/>
            <a:chExt cx="317992" cy="276999"/>
          </a:xfrm>
        </p:grpSpPr>
        <p:sp>
          <p:nvSpPr>
            <p:cNvPr id="49" name="Ellipse 48">
              <a:extLst>
                <a:ext uri="{FF2B5EF4-FFF2-40B4-BE49-F238E27FC236}">
                  <a16:creationId xmlns="" xmlns:a16="http://schemas.microsoft.com/office/drawing/2014/main" id="{06B6493A-C8C6-45AF-9D44-FA8E664CB20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1B95A21B-72DF-4714-8527-DE68354EA05A}"/>
                </a:ext>
              </a:extLst>
            </p:cNvPr>
            <p:cNvSpPr txBox="1"/>
            <p:nvPr/>
          </p:nvSpPr>
          <p:spPr>
            <a:xfrm>
              <a:off x="4174759" y="2088697"/>
              <a:ext cx="317992" cy="276999"/>
            </a:xfrm>
            <a:prstGeom prst="rect">
              <a:avLst/>
            </a:prstGeom>
            <a:noFill/>
          </p:spPr>
          <p:txBody>
            <a:bodyPr wrap="square" rtlCol="0">
              <a:spAutoFit/>
            </a:bodyPr>
            <a:lstStyle/>
            <a:p>
              <a:pPr algn="ctr"/>
              <a:r>
                <a:rPr lang="fr-FR" sz="1200" dirty="0"/>
                <a:t>3</a:t>
              </a:r>
            </a:p>
          </p:txBody>
        </p:sp>
      </p:grpSp>
      <p:grpSp>
        <p:nvGrpSpPr>
          <p:cNvPr id="17" name="Groupe 16">
            <a:extLst>
              <a:ext uri="{FF2B5EF4-FFF2-40B4-BE49-F238E27FC236}">
                <a16:creationId xmlns="" xmlns:a16="http://schemas.microsoft.com/office/drawing/2014/main" id="{E83FDA6F-3461-49C4-9239-023B05E97438}"/>
              </a:ext>
            </a:extLst>
          </p:cNvPr>
          <p:cNvGrpSpPr/>
          <p:nvPr/>
        </p:nvGrpSpPr>
        <p:grpSpPr>
          <a:xfrm>
            <a:off x="5969479" y="2827755"/>
            <a:ext cx="3086099" cy="1813255"/>
            <a:chOff x="3571335" y="2681107"/>
            <a:chExt cx="3086099" cy="1813255"/>
          </a:xfrm>
        </p:grpSpPr>
        <p:pic>
          <p:nvPicPr>
            <p:cNvPr id="8" name="Image 7">
              <a:extLst>
                <a:ext uri="{FF2B5EF4-FFF2-40B4-BE49-F238E27FC236}">
                  <a16:creationId xmlns="" xmlns:a16="http://schemas.microsoft.com/office/drawing/2014/main" id="{8AB9E91D-B92A-46A8-968D-5660F5EDF1CF}"/>
                </a:ext>
              </a:extLst>
            </p:cNvPr>
            <p:cNvPicPr>
              <a:picLocks noChangeAspect="1"/>
            </p:cNvPicPr>
            <p:nvPr/>
          </p:nvPicPr>
          <p:blipFill rotWithShape="1">
            <a:blip r:embed="rId2"/>
            <a:srcRect l="11007" b="11456"/>
            <a:stretch/>
          </p:blipFill>
          <p:spPr>
            <a:xfrm>
              <a:off x="3605841" y="2681107"/>
              <a:ext cx="3051593" cy="1813255"/>
            </a:xfrm>
            <a:prstGeom prst="rect">
              <a:avLst/>
            </a:prstGeom>
          </p:spPr>
        </p:pic>
        <p:pic>
          <p:nvPicPr>
            <p:cNvPr id="51" name="Image 50">
              <a:extLst>
                <a:ext uri="{FF2B5EF4-FFF2-40B4-BE49-F238E27FC236}">
                  <a16:creationId xmlns="" xmlns:a16="http://schemas.microsoft.com/office/drawing/2014/main" id="{1D0BD333-FA9E-47BB-906A-3317F93C51D9}"/>
                </a:ext>
              </a:extLst>
            </p:cNvPr>
            <p:cNvPicPr>
              <a:picLocks noChangeAspect="1"/>
            </p:cNvPicPr>
            <p:nvPr/>
          </p:nvPicPr>
          <p:blipFill rotWithShape="1">
            <a:blip r:embed="rId2"/>
            <a:srcRect l="12097" t="33081" r="78595" b="46279"/>
            <a:stretch/>
          </p:blipFill>
          <p:spPr>
            <a:xfrm>
              <a:off x="3571335" y="3243534"/>
              <a:ext cx="482025" cy="638354"/>
            </a:xfrm>
            <a:prstGeom prst="rect">
              <a:avLst/>
            </a:prstGeom>
          </p:spPr>
        </p:pic>
        <p:cxnSp>
          <p:nvCxnSpPr>
            <p:cNvPr id="13" name="Connecteur droit 12">
              <a:extLst>
                <a:ext uri="{FF2B5EF4-FFF2-40B4-BE49-F238E27FC236}">
                  <a16:creationId xmlns="" xmlns:a16="http://schemas.microsoft.com/office/drawing/2014/main" id="{28235605-645D-4308-9256-5F1A7AF0E970}"/>
                </a:ext>
              </a:extLst>
            </p:cNvPr>
            <p:cNvCxnSpPr>
              <a:cxnSpLocks/>
            </p:cNvCxnSpPr>
            <p:nvPr/>
          </p:nvCxnSpPr>
          <p:spPr>
            <a:xfrm flipV="1">
              <a:off x="3761117" y="3554085"/>
              <a:ext cx="241540" cy="224286"/>
            </a:xfrm>
            <a:prstGeom prst="line">
              <a:avLst/>
            </a:prstGeom>
            <a:ln w="19050">
              <a:solidFill>
                <a:srgbClr val="FC0CEB"/>
              </a:solidFill>
            </a:ln>
          </p:spPr>
          <p:style>
            <a:lnRef idx="1">
              <a:schemeClr val="accent1"/>
            </a:lnRef>
            <a:fillRef idx="0">
              <a:schemeClr val="accent1"/>
            </a:fillRef>
            <a:effectRef idx="0">
              <a:schemeClr val="accent1"/>
            </a:effectRef>
            <a:fontRef idx="minor">
              <a:schemeClr val="tx1"/>
            </a:fontRef>
          </p:style>
        </p:cxnSp>
      </p:grpSp>
      <p:sp>
        <p:nvSpPr>
          <p:cNvPr id="2" name="Espace réservé du pied de page 1">
            <a:extLst>
              <a:ext uri="{FF2B5EF4-FFF2-40B4-BE49-F238E27FC236}">
                <a16:creationId xmlns="" xmlns:a16="http://schemas.microsoft.com/office/drawing/2014/main" id="{144E8B54-2E02-4712-9856-E2CF9623F4AA}"/>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F3847263-6396-45CA-A076-045BC4FAF415}"/>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1E3699D4-E006-4C24-B868-B9ACD484EEF2}"/>
              </a:ext>
            </a:extLst>
          </p:cNvPr>
          <p:cNvSpPr>
            <a:spLocks noGrp="1"/>
          </p:cNvSpPr>
          <p:nvPr>
            <p:ph type="sldNum" sz="quarter" idx="12"/>
          </p:nvPr>
        </p:nvSpPr>
        <p:spPr/>
        <p:txBody>
          <a:bodyPr/>
          <a:lstStyle/>
          <a:p>
            <a:fld id="{F0E9C7B5-498F-459B-AE0E-97ACA3484B4E}" type="slidenum">
              <a:rPr lang="fr-FR" smtClean="0"/>
              <a:t>29</a:t>
            </a:fld>
            <a:endParaRPr lang="fr-FR"/>
          </a:p>
        </p:txBody>
      </p:sp>
    </p:spTree>
    <p:extLst>
      <p:ext uri="{BB962C8B-B14F-4D97-AF65-F5344CB8AC3E}">
        <p14:creationId xmlns:p14="http://schemas.microsoft.com/office/powerpoint/2010/main" val="3271147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03F83284-2C73-450D-9420-1A1D7AA31CF4}"/>
              </a:ext>
            </a:extLst>
          </p:cNvPr>
          <p:cNvSpPr txBox="1"/>
          <p:nvPr/>
        </p:nvSpPr>
        <p:spPr>
          <a:xfrm>
            <a:off x="250324" y="404869"/>
            <a:ext cx="8643510"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0.	Présentation</a:t>
            </a:r>
          </a:p>
        </p:txBody>
      </p:sp>
      <p:sp>
        <p:nvSpPr>
          <p:cNvPr id="2" name="ZoneTexte 1">
            <a:extLst>
              <a:ext uri="{FF2B5EF4-FFF2-40B4-BE49-F238E27FC236}">
                <a16:creationId xmlns="" xmlns:a16="http://schemas.microsoft.com/office/drawing/2014/main" id="{6006EE56-08E1-4FFD-975F-16BCA30ED6C5}"/>
              </a:ext>
            </a:extLst>
          </p:cNvPr>
          <p:cNvSpPr txBox="1"/>
          <p:nvPr/>
        </p:nvSpPr>
        <p:spPr>
          <a:xfrm>
            <a:off x="395536" y="4730962"/>
            <a:ext cx="8352789" cy="830997"/>
          </a:xfrm>
          <a:prstGeom prst="rect">
            <a:avLst/>
          </a:prstGeom>
          <a:solidFill>
            <a:srgbClr val="FFFF00"/>
          </a:solidFill>
          <a:ln>
            <a:solidFill>
              <a:srgbClr val="FF6600"/>
            </a:solidFill>
          </a:ln>
        </p:spPr>
        <p:txBody>
          <a:bodyPr wrap="square" rtlCol="0">
            <a:spAutoFit/>
          </a:bodyPr>
          <a:lstStyle/>
          <a:p>
            <a:r>
              <a:rPr lang="fr-FR" sz="1200" b="1" dirty="0"/>
              <a:t>Conseil : </a:t>
            </a:r>
          </a:p>
          <a:p>
            <a:r>
              <a:rPr lang="fr-FR" sz="1200" dirty="0"/>
              <a:t>Pour chaque étape (petit numéro à l’intérieur d’un chapitre) :</a:t>
            </a:r>
          </a:p>
          <a:p>
            <a:pPr marL="171450" indent="-171450">
              <a:buFont typeface="Wingdings" panose="05000000000000000000" pitchFamily="2" charset="2"/>
              <a:buChar char="è"/>
            </a:pPr>
            <a:r>
              <a:rPr lang="fr-FR" sz="1200" dirty="0"/>
              <a:t>Parcourir rapidement l’ensemble des diapos de l’étape pour avoir un aperçu global de la démarche ;</a:t>
            </a:r>
          </a:p>
          <a:p>
            <a:pPr marL="171450" indent="-171450">
              <a:buFont typeface="Wingdings" panose="05000000000000000000" pitchFamily="2" charset="2"/>
              <a:buChar char="è"/>
            </a:pPr>
            <a:r>
              <a:rPr lang="fr-FR" sz="1200" dirty="0"/>
              <a:t>Revenir au début de l’étape, et réaliser les différentes actions, en suivant pas à pas les consignes sur chaque diapo.</a:t>
            </a:r>
          </a:p>
        </p:txBody>
      </p:sp>
      <p:sp>
        <p:nvSpPr>
          <p:cNvPr id="11" name="ZoneTexte 10">
            <a:extLst>
              <a:ext uri="{FF2B5EF4-FFF2-40B4-BE49-F238E27FC236}">
                <a16:creationId xmlns="" xmlns:a16="http://schemas.microsoft.com/office/drawing/2014/main" id="{689C65DB-38A5-4E6F-B1D8-CCA00E0D5C97}"/>
              </a:ext>
            </a:extLst>
          </p:cNvPr>
          <p:cNvSpPr txBox="1"/>
          <p:nvPr/>
        </p:nvSpPr>
        <p:spPr>
          <a:xfrm>
            <a:off x="395536" y="1484784"/>
            <a:ext cx="8351478" cy="738664"/>
          </a:xfrm>
          <a:prstGeom prst="rect">
            <a:avLst/>
          </a:prstGeom>
          <a:solidFill>
            <a:srgbClr val="CCFFFF"/>
          </a:solidFill>
          <a:ln>
            <a:solidFill>
              <a:schemeClr val="accent5">
                <a:lumMod val="50000"/>
              </a:schemeClr>
            </a:solidFill>
          </a:ln>
        </p:spPr>
        <p:txBody>
          <a:bodyPr wrap="square" rtlCol="0">
            <a:spAutoFit/>
          </a:bodyPr>
          <a:lstStyle/>
          <a:p>
            <a:r>
              <a:rPr lang="fr-FR" sz="1400" b="1" i="1" u="sng" dirty="0"/>
              <a:t>Prérequis :</a:t>
            </a:r>
          </a:p>
          <a:p>
            <a:r>
              <a:rPr lang="fr-FR" sz="1400" i="1" dirty="0"/>
              <a:t>	- Connaissance de l’interface du logiciel Revit</a:t>
            </a:r>
          </a:p>
          <a:p>
            <a:r>
              <a:rPr lang="fr-FR" sz="1400" i="1" dirty="0"/>
              <a:t>	- Manipulations de base de navigation dans le logiciel</a:t>
            </a:r>
          </a:p>
        </p:txBody>
      </p:sp>
      <p:sp>
        <p:nvSpPr>
          <p:cNvPr id="12" name="ZoneTexte 11">
            <a:extLst>
              <a:ext uri="{FF2B5EF4-FFF2-40B4-BE49-F238E27FC236}">
                <a16:creationId xmlns="" xmlns:a16="http://schemas.microsoft.com/office/drawing/2014/main" id="{E4783168-1207-422B-B36F-4D65D3455097}"/>
              </a:ext>
            </a:extLst>
          </p:cNvPr>
          <p:cNvSpPr txBox="1"/>
          <p:nvPr/>
        </p:nvSpPr>
        <p:spPr>
          <a:xfrm>
            <a:off x="396848" y="2342556"/>
            <a:ext cx="8351478" cy="2031325"/>
          </a:xfrm>
          <a:prstGeom prst="rect">
            <a:avLst/>
          </a:prstGeom>
          <a:solidFill>
            <a:srgbClr val="CCFFFF"/>
          </a:solidFill>
          <a:ln>
            <a:solidFill>
              <a:schemeClr val="accent5">
                <a:lumMod val="50000"/>
              </a:schemeClr>
            </a:solidFill>
          </a:ln>
        </p:spPr>
        <p:txBody>
          <a:bodyPr wrap="square" rtlCol="0">
            <a:spAutoFit/>
          </a:bodyPr>
          <a:lstStyle/>
          <a:p>
            <a:r>
              <a:rPr lang="fr-FR" sz="1400" b="1" i="1" u="sng" dirty="0"/>
              <a:t>Présentation :</a:t>
            </a:r>
          </a:p>
          <a:p>
            <a:pPr lvl="1"/>
            <a:r>
              <a:rPr lang="fr-FR" sz="1400" i="1" dirty="0"/>
              <a:t>Ce didacticiel permet </a:t>
            </a:r>
            <a:r>
              <a:rPr lang="fr-FR" sz="1400" b="1" i="1" dirty="0"/>
              <a:t>l’initiation à la modélisation </a:t>
            </a:r>
            <a:r>
              <a:rPr lang="fr-FR" sz="1400" i="1" dirty="0"/>
              <a:t>par la création de la maquette numérique d’un ouvrage hydraulique de formes simples. </a:t>
            </a:r>
          </a:p>
          <a:p>
            <a:pPr lvl="1"/>
            <a:endParaRPr lang="fr-FR" sz="1400" i="1" dirty="0"/>
          </a:p>
          <a:p>
            <a:pPr lvl="1"/>
            <a:r>
              <a:rPr lang="fr-FR" sz="1400" i="1" dirty="0"/>
              <a:t>Dans un premier temps, on mettra en place des éléments de repérage et de géoréférencement de la maquette. </a:t>
            </a:r>
          </a:p>
          <a:p>
            <a:pPr lvl="1"/>
            <a:r>
              <a:rPr lang="fr-FR" sz="1400" i="1" dirty="0"/>
              <a:t>Dans un deuxième temps, pour la modélisation, on utilisera essentiellement des composants des familles prédéfinies par Revit ; on n’utilisera pas de composants créés in situ ; la modélisation avec des composants in situ est présentée dans un autre didacticiel. </a:t>
            </a:r>
            <a:endParaRPr lang="fr-FR" sz="800" i="1" dirty="0"/>
          </a:p>
        </p:txBody>
      </p:sp>
      <p:sp>
        <p:nvSpPr>
          <p:cNvPr id="10" name="ZoneTexte 9">
            <a:extLst>
              <a:ext uri="{FF2B5EF4-FFF2-40B4-BE49-F238E27FC236}">
                <a16:creationId xmlns="" xmlns:a16="http://schemas.microsoft.com/office/drawing/2014/main" id="{5D8FDF9D-89E7-4F80-AC2F-CCA44FB2E030}"/>
              </a:ext>
            </a:extLst>
          </p:cNvPr>
          <p:cNvSpPr txBox="1"/>
          <p:nvPr/>
        </p:nvSpPr>
        <p:spPr>
          <a:xfrm>
            <a:off x="395536" y="5661248"/>
            <a:ext cx="8356411" cy="461665"/>
          </a:xfrm>
          <a:prstGeom prst="rect">
            <a:avLst/>
          </a:prstGeom>
          <a:solidFill>
            <a:srgbClr val="CCFFFF"/>
          </a:solidFill>
          <a:ln>
            <a:solidFill>
              <a:srgbClr val="002060"/>
            </a:solidFill>
          </a:ln>
        </p:spPr>
        <p:txBody>
          <a:bodyPr wrap="square" rtlCol="0">
            <a:spAutoFit/>
          </a:bodyPr>
          <a:lstStyle/>
          <a:p>
            <a:r>
              <a:rPr lang="fr-FR" sz="1200" b="1" i="1" dirty="0"/>
              <a:t>Nota :</a:t>
            </a:r>
          </a:p>
          <a:p>
            <a:r>
              <a:rPr lang="fr-FR" sz="1200" i="1" dirty="0"/>
              <a:t>Les étiquettes bleues ne nécessitent pas </a:t>
            </a:r>
            <a:r>
              <a:rPr lang="fr-FR" sz="1200" i="1" dirty="0" smtClean="0"/>
              <a:t>d’action, </a:t>
            </a:r>
            <a:r>
              <a:rPr lang="fr-FR" sz="1200" i="1" dirty="0" smtClean="0"/>
              <a:t>ce sont </a:t>
            </a:r>
            <a:r>
              <a:rPr lang="fr-FR" sz="1200" i="1" dirty="0"/>
              <a:t>des remarques pour aider à comprendre la </a:t>
            </a:r>
            <a:r>
              <a:rPr lang="fr-FR" sz="1200" i="1" dirty="0" smtClean="0"/>
              <a:t>démarche.</a:t>
            </a:r>
            <a:endParaRPr lang="fr-FR" sz="1200" b="1" i="1" dirty="0"/>
          </a:p>
        </p:txBody>
      </p:sp>
      <p:sp>
        <p:nvSpPr>
          <p:cNvPr id="3" name="Espace réservé du pied de page 2">
            <a:extLst>
              <a:ext uri="{FF2B5EF4-FFF2-40B4-BE49-F238E27FC236}">
                <a16:creationId xmlns="" xmlns:a16="http://schemas.microsoft.com/office/drawing/2014/main" id="{A99DE899-09CD-4A35-91AC-A22158215D01}"/>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39CDC59A-CC24-466C-B632-4B7C64EA69C2}"/>
              </a:ext>
            </a:extLst>
          </p:cNvPr>
          <p:cNvSpPr>
            <a:spLocks noGrp="1"/>
          </p:cNvSpPr>
          <p:nvPr>
            <p:ph type="dt" sz="half" idx="10"/>
          </p:nvPr>
        </p:nvSpPr>
        <p:spPr/>
        <p:txBody>
          <a:bodyPr/>
          <a:lstStyle/>
          <a:p>
            <a:r>
              <a:rPr lang="fr-FR" dirty="0"/>
              <a:t>Lycée D. Diderot</a:t>
            </a:r>
          </a:p>
        </p:txBody>
      </p:sp>
      <p:sp>
        <p:nvSpPr>
          <p:cNvPr id="7" name="Espace réservé du numéro de diapositive 6">
            <a:extLst>
              <a:ext uri="{FF2B5EF4-FFF2-40B4-BE49-F238E27FC236}">
                <a16:creationId xmlns="" xmlns:a16="http://schemas.microsoft.com/office/drawing/2014/main" id="{5C2F11A6-0A35-45D6-A03F-CEBFE4C49D09}"/>
              </a:ext>
            </a:extLst>
          </p:cNvPr>
          <p:cNvSpPr>
            <a:spLocks noGrp="1"/>
          </p:cNvSpPr>
          <p:nvPr>
            <p:ph type="sldNum" sz="quarter" idx="12"/>
          </p:nvPr>
        </p:nvSpPr>
        <p:spPr/>
        <p:txBody>
          <a:bodyPr/>
          <a:lstStyle/>
          <a:p>
            <a:fld id="{F0E9C7B5-498F-459B-AE0E-97ACA3484B4E}" type="slidenum">
              <a:rPr lang="fr-FR" smtClean="0"/>
              <a:t>3</a:t>
            </a:fld>
            <a:endParaRPr lang="fr-FR"/>
          </a:p>
        </p:txBody>
      </p:sp>
    </p:spTree>
    <p:extLst>
      <p:ext uri="{BB962C8B-B14F-4D97-AF65-F5344CB8AC3E}">
        <p14:creationId xmlns:p14="http://schemas.microsoft.com/office/powerpoint/2010/main" val="20964556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3.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Affichage des niveaux de type NGF</a:t>
            </a:r>
            <a:endParaRPr lang="fr-FR" sz="2200" b="1" dirty="0">
              <a:solidFill>
                <a:srgbClr val="002060"/>
              </a:solidFill>
              <a:effectLst>
                <a:outerShdw blurRad="38100" dist="38100" dir="2700000" algn="tl">
                  <a:srgbClr val="000000">
                    <a:alpha val="43137"/>
                  </a:srgbClr>
                </a:outerShdw>
              </a:effectLst>
            </a:endParaRPr>
          </a:p>
        </p:txBody>
      </p:sp>
      <p:pic>
        <p:nvPicPr>
          <p:cNvPr id="32" name="Image 31">
            <a:extLst>
              <a:ext uri="{FF2B5EF4-FFF2-40B4-BE49-F238E27FC236}">
                <a16:creationId xmlns="" xmlns:a16="http://schemas.microsoft.com/office/drawing/2014/main" id="{5A4DD20C-59BE-49B8-A3F1-EA23B5E07556}"/>
              </a:ext>
            </a:extLst>
          </p:cNvPr>
          <p:cNvPicPr>
            <a:picLocks noChangeAspect="1"/>
          </p:cNvPicPr>
          <p:nvPr/>
        </p:nvPicPr>
        <p:blipFill>
          <a:blip r:embed="rId2"/>
          <a:stretch>
            <a:fillRect/>
          </a:stretch>
        </p:blipFill>
        <p:spPr>
          <a:xfrm>
            <a:off x="-1" y="683387"/>
            <a:ext cx="9144000" cy="5714094"/>
          </a:xfrm>
          <a:prstGeom prst="rect">
            <a:avLst/>
          </a:prstGeom>
        </p:spPr>
      </p:pic>
      <p:pic>
        <p:nvPicPr>
          <p:cNvPr id="33" name="Image 32">
            <a:extLst>
              <a:ext uri="{FF2B5EF4-FFF2-40B4-BE49-F238E27FC236}">
                <a16:creationId xmlns="" xmlns:a16="http://schemas.microsoft.com/office/drawing/2014/main" id="{F8931ECA-2130-4053-91D8-AEF8E605FD0C}"/>
              </a:ext>
            </a:extLst>
          </p:cNvPr>
          <p:cNvPicPr>
            <a:picLocks noChangeAspect="1"/>
          </p:cNvPicPr>
          <p:nvPr/>
        </p:nvPicPr>
        <p:blipFill>
          <a:blip r:embed="rId3"/>
          <a:stretch>
            <a:fillRect/>
          </a:stretch>
        </p:blipFill>
        <p:spPr>
          <a:xfrm>
            <a:off x="2895682" y="3112877"/>
            <a:ext cx="3698149" cy="3197287"/>
          </a:xfrm>
          <a:prstGeom prst="rect">
            <a:avLst/>
          </a:prstGeom>
        </p:spPr>
      </p:pic>
      <p:sp>
        <p:nvSpPr>
          <p:cNvPr id="34" name="ZoneTexte 33">
            <a:extLst>
              <a:ext uri="{FF2B5EF4-FFF2-40B4-BE49-F238E27FC236}">
                <a16:creationId xmlns="" xmlns:a16="http://schemas.microsoft.com/office/drawing/2014/main" id="{3F22A6C2-9DC2-4731-843B-3AB41CBB6DEE}"/>
              </a:ext>
            </a:extLst>
          </p:cNvPr>
          <p:cNvSpPr txBox="1"/>
          <p:nvPr/>
        </p:nvSpPr>
        <p:spPr>
          <a:xfrm>
            <a:off x="2624427" y="1647568"/>
            <a:ext cx="192331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Cliquer </a:t>
            </a:r>
            <a:r>
              <a:rPr lang="fr-FR" sz="1200" b="1" dirty="0">
                <a:sym typeface="Wingdings" panose="05000000000000000000" pitchFamily="2" charset="2"/>
              </a:rPr>
              <a:t>Modifier le type</a:t>
            </a:r>
          </a:p>
        </p:txBody>
      </p:sp>
      <p:grpSp>
        <p:nvGrpSpPr>
          <p:cNvPr id="51" name="Groupe 50">
            <a:extLst>
              <a:ext uri="{FF2B5EF4-FFF2-40B4-BE49-F238E27FC236}">
                <a16:creationId xmlns="" xmlns:a16="http://schemas.microsoft.com/office/drawing/2014/main" id="{57678143-C966-4AC3-A705-7A758FC815D5}"/>
              </a:ext>
            </a:extLst>
          </p:cNvPr>
          <p:cNvGrpSpPr/>
          <p:nvPr/>
        </p:nvGrpSpPr>
        <p:grpSpPr>
          <a:xfrm>
            <a:off x="2461533" y="1453727"/>
            <a:ext cx="329591" cy="277860"/>
            <a:chOff x="4198688" y="2087836"/>
            <a:chExt cx="318782" cy="277860"/>
          </a:xfrm>
        </p:grpSpPr>
        <p:sp>
          <p:nvSpPr>
            <p:cNvPr id="52" name="Ellipse 51">
              <a:extLst>
                <a:ext uri="{FF2B5EF4-FFF2-40B4-BE49-F238E27FC236}">
                  <a16:creationId xmlns="" xmlns:a16="http://schemas.microsoft.com/office/drawing/2014/main" id="{0A9A5894-D49C-49F0-B9BC-945D458E64F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4" name="ZoneTexte 53">
              <a:extLst>
                <a:ext uri="{FF2B5EF4-FFF2-40B4-BE49-F238E27FC236}">
                  <a16:creationId xmlns="" xmlns:a16="http://schemas.microsoft.com/office/drawing/2014/main" id="{B1B1C058-4675-482D-AFDD-3C1CDEDE30E6}"/>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55" name="ZoneTexte 54">
            <a:extLst>
              <a:ext uri="{FF2B5EF4-FFF2-40B4-BE49-F238E27FC236}">
                <a16:creationId xmlns="" xmlns:a16="http://schemas.microsoft.com/office/drawing/2014/main" id="{297B9798-5CD8-47D0-85EF-4AA0EC7E8316}"/>
              </a:ext>
            </a:extLst>
          </p:cNvPr>
          <p:cNvSpPr txBox="1"/>
          <p:nvPr/>
        </p:nvSpPr>
        <p:spPr>
          <a:xfrm>
            <a:off x="3347050" y="2267664"/>
            <a:ext cx="3743863"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Dupliquer le type (pour ne pas écraser le type existant) :</a:t>
            </a:r>
          </a:p>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Dupliquer</a:t>
            </a:r>
          </a:p>
          <a:p>
            <a:pPr marL="171450" indent="-171450">
              <a:buFont typeface="Wingdings" panose="05000000000000000000" pitchFamily="2" charset="2"/>
              <a:buChar char="è"/>
            </a:pPr>
            <a:r>
              <a:rPr lang="fr-FR" sz="1200" dirty="0">
                <a:sym typeface="Wingdings" panose="05000000000000000000" pitchFamily="2" charset="2"/>
              </a:rPr>
              <a:t>Saisir le nouveau nom du type « Ligne de niveau NGF »</a:t>
            </a:r>
          </a:p>
        </p:txBody>
      </p:sp>
      <p:grpSp>
        <p:nvGrpSpPr>
          <p:cNvPr id="57" name="Groupe 56">
            <a:extLst>
              <a:ext uri="{FF2B5EF4-FFF2-40B4-BE49-F238E27FC236}">
                <a16:creationId xmlns="" xmlns:a16="http://schemas.microsoft.com/office/drawing/2014/main" id="{05A86F18-A8D7-44E2-A4CD-E7FEA044163C}"/>
              </a:ext>
            </a:extLst>
          </p:cNvPr>
          <p:cNvGrpSpPr/>
          <p:nvPr/>
        </p:nvGrpSpPr>
        <p:grpSpPr>
          <a:xfrm>
            <a:off x="3190802" y="2095759"/>
            <a:ext cx="329591" cy="277860"/>
            <a:chOff x="4198688" y="2087836"/>
            <a:chExt cx="318782" cy="277860"/>
          </a:xfrm>
        </p:grpSpPr>
        <p:sp>
          <p:nvSpPr>
            <p:cNvPr id="58" name="Ellipse 57">
              <a:extLst>
                <a:ext uri="{FF2B5EF4-FFF2-40B4-BE49-F238E27FC236}">
                  <a16:creationId xmlns="" xmlns:a16="http://schemas.microsoft.com/office/drawing/2014/main" id="{34DF2D7D-A255-4E49-B5A4-A43F3DDBEF9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1" name="ZoneTexte 60">
              <a:extLst>
                <a:ext uri="{FF2B5EF4-FFF2-40B4-BE49-F238E27FC236}">
                  <a16:creationId xmlns="" xmlns:a16="http://schemas.microsoft.com/office/drawing/2014/main" id="{35889186-77B0-4777-BC2B-765CD33BCEF8}"/>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62" name="Connecteur droit avec flèche 61">
            <a:extLst>
              <a:ext uri="{FF2B5EF4-FFF2-40B4-BE49-F238E27FC236}">
                <a16:creationId xmlns="" xmlns:a16="http://schemas.microsoft.com/office/drawing/2014/main" id="{2194FC32-6AFE-4C0D-B46D-FD55DF8304F1}"/>
              </a:ext>
            </a:extLst>
          </p:cNvPr>
          <p:cNvCxnSpPr>
            <a:cxnSpLocks/>
            <a:stCxn id="34" idx="1"/>
          </p:cNvCxnSpPr>
          <p:nvPr/>
        </p:nvCxnSpPr>
        <p:spPr>
          <a:xfrm flipH="1">
            <a:off x="2173857" y="1786068"/>
            <a:ext cx="450570" cy="77597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3" name="ZoneTexte 62">
            <a:extLst>
              <a:ext uri="{FF2B5EF4-FFF2-40B4-BE49-F238E27FC236}">
                <a16:creationId xmlns="" xmlns:a16="http://schemas.microsoft.com/office/drawing/2014/main" id="{43D559D1-BAEA-4AFA-ABD3-5F0C90E53BB9}"/>
              </a:ext>
            </a:extLst>
          </p:cNvPr>
          <p:cNvSpPr txBox="1"/>
          <p:nvPr/>
        </p:nvSpPr>
        <p:spPr>
          <a:xfrm>
            <a:off x="3842787" y="1325684"/>
            <a:ext cx="234759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a:t>
            </a:r>
            <a:r>
              <a:rPr lang="fr-FR" sz="1200" dirty="0"/>
              <a:t>Sélectionner les trois niveaux</a:t>
            </a:r>
            <a:endParaRPr lang="fr-FR" sz="1200" b="1" dirty="0">
              <a:sym typeface="Wingdings" panose="05000000000000000000" pitchFamily="2" charset="2"/>
            </a:endParaRPr>
          </a:p>
        </p:txBody>
      </p:sp>
      <p:grpSp>
        <p:nvGrpSpPr>
          <p:cNvPr id="64" name="Groupe 63">
            <a:extLst>
              <a:ext uri="{FF2B5EF4-FFF2-40B4-BE49-F238E27FC236}">
                <a16:creationId xmlns="" xmlns:a16="http://schemas.microsoft.com/office/drawing/2014/main" id="{DDCA6617-9AA1-4B55-8881-BEB848937568}"/>
              </a:ext>
            </a:extLst>
          </p:cNvPr>
          <p:cNvGrpSpPr/>
          <p:nvPr/>
        </p:nvGrpSpPr>
        <p:grpSpPr>
          <a:xfrm>
            <a:off x="3689310" y="1123804"/>
            <a:ext cx="329591" cy="277860"/>
            <a:chOff x="4198688" y="2087836"/>
            <a:chExt cx="318782" cy="277860"/>
          </a:xfrm>
        </p:grpSpPr>
        <p:sp>
          <p:nvSpPr>
            <p:cNvPr id="65" name="Ellipse 64">
              <a:extLst>
                <a:ext uri="{FF2B5EF4-FFF2-40B4-BE49-F238E27FC236}">
                  <a16:creationId xmlns="" xmlns:a16="http://schemas.microsoft.com/office/drawing/2014/main" id="{AFA34765-E2A1-41E7-BAC7-405A63B48D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6" name="ZoneTexte 65">
              <a:extLst>
                <a:ext uri="{FF2B5EF4-FFF2-40B4-BE49-F238E27FC236}">
                  <a16:creationId xmlns="" xmlns:a16="http://schemas.microsoft.com/office/drawing/2014/main" id="{209BF767-95EE-4183-B1A2-3569B485730C}"/>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67" name="Connecteur droit avec flèche 66">
            <a:extLst>
              <a:ext uri="{FF2B5EF4-FFF2-40B4-BE49-F238E27FC236}">
                <a16:creationId xmlns="" xmlns:a16="http://schemas.microsoft.com/office/drawing/2014/main" id="{DB630B7B-6F80-4AEB-82CB-0910DDEA3714}"/>
              </a:ext>
            </a:extLst>
          </p:cNvPr>
          <p:cNvCxnSpPr>
            <a:cxnSpLocks/>
            <a:stCxn id="55" idx="2"/>
          </p:cNvCxnSpPr>
          <p:nvPr/>
        </p:nvCxnSpPr>
        <p:spPr>
          <a:xfrm flipH="1">
            <a:off x="4675518" y="2913995"/>
            <a:ext cx="543464" cy="79536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8" name="ZoneTexte 67">
            <a:extLst>
              <a:ext uri="{FF2B5EF4-FFF2-40B4-BE49-F238E27FC236}">
                <a16:creationId xmlns="" xmlns:a16="http://schemas.microsoft.com/office/drawing/2014/main" id="{C4DF8A14-E26C-45EE-97BC-4DC71143D9BD}"/>
              </a:ext>
            </a:extLst>
          </p:cNvPr>
          <p:cNvSpPr txBox="1"/>
          <p:nvPr/>
        </p:nvSpPr>
        <p:spPr>
          <a:xfrm>
            <a:off x="6702725" y="4760199"/>
            <a:ext cx="2349037"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Choisir la base de l’élévation :</a:t>
            </a:r>
          </a:p>
          <a:p>
            <a:pPr marL="171450" indent="-171450">
              <a:buFont typeface="Wingdings" panose="05000000000000000000" pitchFamily="2" charset="2"/>
              <a:buChar char="è"/>
            </a:pPr>
            <a:r>
              <a:rPr lang="fr-FR" sz="1200" dirty="0">
                <a:sym typeface="Wingdings" panose="05000000000000000000" pitchFamily="2" charset="2"/>
              </a:rPr>
              <a:t>Choisir « Point de topographie »</a:t>
            </a:r>
          </a:p>
          <a:p>
            <a:pPr marL="171450" indent="-171450">
              <a:buFont typeface="Wingdings" panose="05000000000000000000" pitchFamily="2" charset="2"/>
              <a:buChar char="è"/>
            </a:pPr>
            <a:r>
              <a:rPr lang="fr-FR" sz="1200" dirty="0">
                <a:sym typeface="Wingdings" panose="05000000000000000000" pitchFamily="2" charset="2"/>
              </a:rPr>
              <a:t>Valider avec </a:t>
            </a:r>
            <a:r>
              <a:rPr lang="fr-FR" sz="1200" b="1" dirty="0">
                <a:sym typeface="Wingdings" panose="05000000000000000000" pitchFamily="2" charset="2"/>
              </a:rPr>
              <a:t>OK</a:t>
            </a:r>
          </a:p>
        </p:txBody>
      </p:sp>
      <p:grpSp>
        <p:nvGrpSpPr>
          <p:cNvPr id="69" name="Groupe 68">
            <a:extLst>
              <a:ext uri="{FF2B5EF4-FFF2-40B4-BE49-F238E27FC236}">
                <a16:creationId xmlns="" xmlns:a16="http://schemas.microsoft.com/office/drawing/2014/main" id="{E1EFCEE2-9E71-4053-BB42-DFC028FCBCAA}"/>
              </a:ext>
            </a:extLst>
          </p:cNvPr>
          <p:cNvGrpSpPr/>
          <p:nvPr/>
        </p:nvGrpSpPr>
        <p:grpSpPr>
          <a:xfrm>
            <a:off x="6557996" y="4596919"/>
            <a:ext cx="329591" cy="277860"/>
            <a:chOff x="4198688" y="2087836"/>
            <a:chExt cx="318782" cy="277860"/>
          </a:xfrm>
        </p:grpSpPr>
        <p:sp>
          <p:nvSpPr>
            <p:cNvPr id="70" name="Ellipse 69">
              <a:extLst>
                <a:ext uri="{FF2B5EF4-FFF2-40B4-BE49-F238E27FC236}">
                  <a16:creationId xmlns="" xmlns:a16="http://schemas.microsoft.com/office/drawing/2014/main" id="{C61CB8BA-FBCE-4A6D-8C9B-9E14DBCA910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1" name="ZoneTexte 70">
              <a:extLst>
                <a:ext uri="{FF2B5EF4-FFF2-40B4-BE49-F238E27FC236}">
                  <a16:creationId xmlns="" xmlns:a16="http://schemas.microsoft.com/office/drawing/2014/main" id="{DF188F73-E808-44BC-A053-EA905E4A2A3A}"/>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72" name="Connecteur droit avec flèche 71">
            <a:extLst>
              <a:ext uri="{FF2B5EF4-FFF2-40B4-BE49-F238E27FC236}">
                <a16:creationId xmlns="" xmlns:a16="http://schemas.microsoft.com/office/drawing/2014/main" id="{8EC49CD6-33FB-4812-BDF0-0FA74F8C919B}"/>
              </a:ext>
            </a:extLst>
          </p:cNvPr>
          <p:cNvCxnSpPr>
            <a:cxnSpLocks/>
            <a:stCxn id="68" idx="1"/>
          </p:cNvCxnSpPr>
          <p:nvPr/>
        </p:nvCxnSpPr>
        <p:spPr>
          <a:xfrm flipH="1" flipV="1">
            <a:off x="6323163" y="4597881"/>
            <a:ext cx="379562" cy="48548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Connecteur droit avec flèche 74">
            <a:extLst>
              <a:ext uri="{FF2B5EF4-FFF2-40B4-BE49-F238E27FC236}">
                <a16:creationId xmlns="" xmlns:a16="http://schemas.microsoft.com/office/drawing/2014/main" id="{087024E3-176A-4FF7-AFAD-A2B8D43B1512}"/>
              </a:ext>
            </a:extLst>
          </p:cNvPr>
          <p:cNvCxnSpPr>
            <a:cxnSpLocks/>
            <a:stCxn id="55" idx="2"/>
          </p:cNvCxnSpPr>
          <p:nvPr/>
        </p:nvCxnSpPr>
        <p:spPr>
          <a:xfrm>
            <a:off x="5218982" y="2913995"/>
            <a:ext cx="629727" cy="77811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6" name="ZoneTexte 75">
            <a:extLst>
              <a:ext uri="{FF2B5EF4-FFF2-40B4-BE49-F238E27FC236}">
                <a16:creationId xmlns="" xmlns:a16="http://schemas.microsoft.com/office/drawing/2014/main" id="{B3E1A586-E799-44FF-8F36-AF369C832011}"/>
              </a:ext>
            </a:extLst>
          </p:cNvPr>
          <p:cNvSpPr txBox="1"/>
          <p:nvPr/>
        </p:nvSpPr>
        <p:spPr>
          <a:xfrm>
            <a:off x="225901" y="649338"/>
            <a:ext cx="4906817" cy="461665"/>
          </a:xfrm>
          <a:prstGeom prst="rect">
            <a:avLst/>
          </a:prstGeom>
          <a:solidFill>
            <a:srgbClr val="CCFFFF"/>
          </a:solidFill>
          <a:ln>
            <a:solidFill>
              <a:srgbClr val="002060"/>
            </a:solidFill>
          </a:ln>
        </p:spPr>
        <p:txBody>
          <a:bodyPr wrap="square" rtlCol="0">
            <a:spAutoFit/>
          </a:bodyPr>
          <a:lstStyle/>
          <a:p>
            <a:r>
              <a:rPr lang="fr-FR" sz="1200" i="1" dirty="0"/>
              <a:t>Les niveaux prédéfinis ont pour base de référence le Point de base du projet ; Il est possible d’afficher les niveaux avec les altitudes NGF  </a:t>
            </a:r>
          </a:p>
        </p:txBody>
      </p:sp>
      <p:grpSp>
        <p:nvGrpSpPr>
          <p:cNvPr id="77" name="Groupe 76">
            <a:extLst>
              <a:ext uri="{FF2B5EF4-FFF2-40B4-BE49-F238E27FC236}">
                <a16:creationId xmlns="" xmlns:a16="http://schemas.microsoft.com/office/drawing/2014/main" id="{CC80D023-F213-42CA-939B-E93CFF1E13EE}"/>
              </a:ext>
            </a:extLst>
          </p:cNvPr>
          <p:cNvGrpSpPr/>
          <p:nvPr/>
        </p:nvGrpSpPr>
        <p:grpSpPr>
          <a:xfrm>
            <a:off x="64142" y="467450"/>
            <a:ext cx="316200" cy="276999"/>
            <a:chOff x="4198688" y="2088698"/>
            <a:chExt cx="318782" cy="276999"/>
          </a:xfrm>
        </p:grpSpPr>
        <p:sp>
          <p:nvSpPr>
            <p:cNvPr id="78" name="Ellipse 77">
              <a:extLst>
                <a:ext uri="{FF2B5EF4-FFF2-40B4-BE49-F238E27FC236}">
                  <a16:creationId xmlns="" xmlns:a16="http://schemas.microsoft.com/office/drawing/2014/main" id="{D87EA3C0-C26A-4896-86C9-C973DE4328B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9" name="ZoneTexte 78">
              <a:extLst>
                <a:ext uri="{FF2B5EF4-FFF2-40B4-BE49-F238E27FC236}">
                  <a16:creationId xmlns="" xmlns:a16="http://schemas.microsoft.com/office/drawing/2014/main" id="{42574759-130B-4313-A98B-7884304ECD85}"/>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80" name="Ellipse 79">
            <a:extLst>
              <a:ext uri="{FF2B5EF4-FFF2-40B4-BE49-F238E27FC236}">
                <a16:creationId xmlns="" xmlns:a16="http://schemas.microsoft.com/office/drawing/2014/main" id="{BA286ADB-0E0B-4EE2-B1BF-F0DFE9D214A2}"/>
              </a:ext>
            </a:extLst>
          </p:cNvPr>
          <p:cNvSpPr/>
          <p:nvPr/>
        </p:nvSpPr>
        <p:spPr>
          <a:xfrm>
            <a:off x="1553365" y="2531992"/>
            <a:ext cx="965548" cy="32915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1" name="Forme libre : forme 80">
            <a:extLst>
              <a:ext uri="{FF2B5EF4-FFF2-40B4-BE49-F238E27FC236}">
                <a16:creationId xmlns="" xmlns:a16="http://schemas.microsoft.com/office/drawing/2014/main" id="{7C8CB695-3B77-4FEF-90F8-91EC98DAF684}"/>
              </a:ext>
            </a:extLst>
          </p:cNvPr>
          <p:cNvSpPr/>
          <p:nvPr/>
        </p:nvSpPr>
        <p:spPr>
          <a:xfrm rot="6589013">
            <a:off x="2754553" y="2430768"/>
            <a:ext cx="218831" cy="995799"/>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2540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ZoneTexte 81">
            <a:extLst>
              <a:ext uri="{FF2B5EF4-FFF2-40B4-BE49-F238E27FC236}">
                <a16:creationId xmlns="" xmlns:a16="http://schemas.microsoft.com/office/drawing/2014/main" id="{FB65623F-D08C-4807-A884-5A53B14CBB80}"/>
              </a:ext>
            </a:extLst>
          </p:cNvPr>
          <p:cNvSpPr txBox="1"/>
          <p:nvPr/>
        </p:nvSpPr>
        <p:spPr>
          <a:xfrm rot="1326510">
            <a:off x="2407266" y="2773085"/>
            <a:ext cx="702125" cy="400110"/>
          </a:xfrm>
          <a:prstGeom prst="rect">
            <a:avLst/>
          </a:prstGeom>
          <a:noFill/>
        </p:spPr>
        <p:txBody>
          <a:bodyPr wrap="square" rtlCol="0">
            <a:spAutoFit/>
          </a:bodyPr>
          <a:lstStyle/>
          <a:p>
            <a:pPr algn="ctr"/>
            <a:r>
              <a:rPr lang="fr-FR" sz="1000" i="1" dirty="0">
                <a:solidFill>
                  <a:schemeClr val="accent5">
                    <a:lumMod val="75000"/>
                  </a:schemeClr>
                </a:solidFill>
              </a:rPr>
              <a:t>Ouverture fenêtre</a:t>
            </a:r>
          </a:p>
        </p:txBody>
      </p:sp>
      <p:sp>
        <p:nvSpPr>
          <p:cNvPr id="12" name="Forme libre : forme 11">
            <a:extLst>
              <a:ext uri="{FF2B5EF4-FFF2-40B4-BE49-F238E27FC236}">
                <a16:creationId xmlns="" xmlns:a16="http://schemas.microsoft.com/office/drawing/2014/main" id="{C3485B04-0E0B-4180-8BE7-52ABD20EB53A}"/>
              </a:ext>
            </a:extLst>
          </p:cNvPr>
          <p:cNvSpPr/>
          <p:nvPr/>
        </p:nvSpPr>
        <p:spPr>
          <a:xfrm>
            <a:off x="6193766" y="1439801"/>
            <a:ext cx="1095555" cy="1562191"/>
          </a:xfrm>
          <a:custGeom>
            <a:avLst/>
            <a:gdLst>
              <a:gd name="connsiteX0" fmla="*/ 0 w 1134779"/>
              <a:gd name="connsiteY0" fmla="*/ 26690 h 1562191"/>
              <a:gd name="connsiteX1" fmla="*/ 1035170 w 1134779"/>
              <a:gd name="connsiteY1" fmla="*/ 207844 h 1562191"/>
              <a:gd name="connsiteX2" fmla="*/ 1035170 w 1134779"/>
              <a:gd name="connsiteY2" fmla="*/ 1562191 h 1562191"/>
            </a:gdLst>
            <a:ahLst/>
            <a:cxnLst>
              <a:cxn ang="0">
                <a:pos x="connsiteX0" y="connsiteY0"/>
              </a:cxn>
              <a:cxn ang="0">
                <a:pos x="connsiteX1" y="connsiteY1"/>
              </a:cxn>
              <a:cxn ang="0">
                <a:pos x="connsiteX2" y="connsiteY2"/>
              </a:cxn>
            </a:cxnLst>
            <a:rect l="l" t="t" r="r" b="b"/>
            <a:pathLst>
              <a:path w="1134779" h="1562191">
                <a:moveTo>
                  <a:pt x="0" y="26690"/>
                </a:moveTo>
                <a:cubicBezTo>
                  <a:pt x="431321" y="-10692"/>
                  <a:pt x="862642" y="-48073"/>
                  <a:pt x="1035170" y="207844"/>
                </a:cubicBezTo>
                <a:cubicBezTo>
                  <a:pt x="1207698" y="463761"/>
                  <a:pt x="1121434" y="1012976"/>
                  <a:pt x="1035170" y="1562191"/>
                </a:cubicBezTo>
              </a:path>
            </a:pathLst>
          </a:custGeom>
          <a:noFill/>
          <a:ln>
            <a:solidFill>
              <a:srgbClr val="FF66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3" name="Forme libre : forme 82">
            <a:extLst>
              <a:ext uri="{FF2B5EF4-FFF2-40B4-BE49-F238E27FC236}">
                <a16:creationId xmlns="" xmlns:a16="http://schemas.microsoft.com/office/drawing/2014/main" id="{9B7C02C0-6AC7-4107-8AC8-F518EF5A940B}"/>
              </a:ext>
            </a:extLst>
          </p:cNvPr>
          <p:cNvSpPr/>
          <p:nvPr/>
        </p:nvSpPr>
        <p:spPr>
          <a:xfrm>
            <a:off x="6199518" y="1436925"/>
            <a:ext cx="1141562" cy="2263807"/>
          </a:xfrm>
          <a:custGeom>
            <a:avLst/>
            <a:gdLst>
              <a:gd name="connsiteX0" fmla="*/ 0 w 1134779"/>
              <a:gd name="connsiteY0" fmla="*/ 26690 h 1562191"/>
              <a:gd name="connsiteX1" fmla="*/ 1035170 w 1134779"/>
              <a:gd name="connsiteY1" fmla="*/ 207844 h 1562191"/>
              <a:gd name="connsiteX2" fmla="*/ 1035170 w 1134779"/>
              <a:gd name="connsiteY2" fmla="*/ 1562191 h 1562191"/>
            </a:gdLst>
            <a:ahLst/>
            <a:cxnLst>
              <a:cxn ang="0">
                <a:pos x="connsiteX0" y="connsiteY0"/>
              </a:cxn>
              <a:cxn ang="0">
                <a:pos x="connsiteX1" y="connsiteY1"/>
              </a:cxn>
              <a:cxn ang="0">
                <a:pos x="connsiteX2" y="connsiteY2"/>
              </a:cxn>
            </a:cxnLst>
            <a:rect l="l" t="t" r="r" b="b"/>
            <a:pathLst>
              <a:path w="1134779" h="1562191">
                <a:moveTo>
                  <a:pt x="0" y="26690"/>
                </a:moveTo>
                <a:cubicBezTo>
                  <a:pt x="431321" y="-10692"/>
                  <a:pt x="862642" y="-48073"/>
                  <a:pt x="1035170" y="207844"/>
                </a:cubicBezTo>
                <a:cubicBezTo>
                  <a:pt x="1207698" y="463761"/>
                  <a:pt x="1121434" y="1012976"/>
                  <a:pt x="1035170" y="1562191"/>
                </a:cubicBezTo>
              </a:path>
            </a:pathLst>
          </a:custGeom>
          <a:noFill/>
          <a:ln>
            <a:solidFill>
              <a:srgbClr val="FF66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4" name="Forme libre : forme 83">
            <a:extLst>
              <a:ext uri="{FF2B5EF4-FFF2-40B4-BE49-F238E27FC236}">
                <a16:creationId xmlns="" xmlns:a16="http://schemas.microsoft.com/office/drawing/2014/main" id="{2E4CAF41-818C-439B-9DEE-D7900ED61B45}"/>
              </a:ext>
            </a:extLst>
          </p:cNvPr>
          <p:cNvSpPr/>
          <p:nvPr/>
        </p:nvSpPr>
        <p:spPr>
          <a:xfrm>
            <a:off x="6190891" y="1428299"/>
            <a:ext cx="1227826" cy="2738259"/>
          </a:xfrm>
          <a:custGeom>
            <a:avLst/>
            <a:gdLst>
              <a:gd name="connsiteX0" fmla="*/ 0 w 1134779"/>
              <a:gd name="connsiteY0" fmla="*/ 26690 h 1562191"/>
              <a:gd name="connsiteX1" fmla="*/ 1035170 w 1134779"/>
              <a:gd name="connsiteY1" fmla="*/ 207844 h 1562191"/>
              <a:gd name="connsiteX2" fmla="*/ 1035170 w 1134779"/>
              <a:gd name="connsiteY2" fmla="*/ 1562191 h 1562191"/>
            </a:gdLst>
            <a:ahLst/>
            <a:cxnLst>
              <a:cxn ang="0">
                <a:pos x="connsiteX0" y="connsiteY0"/>
              </a:cxn>
              <a:cxn ang="0">
                <a:pos x="connsiteX1" y="connsiteY1"/>
              </a:cxn>
              <a:cxn ang="0">
                <a:pos x="connsiteX2" y="connsiteY2"/>
              </a:cxn>
            </a:cxnLst>
            <a:rect l="l" t="t" r="r" b="b"/>
            <a:pathLst>
              <a:path w="1134779" h="1562191">
                <a:moveTo>
                  <a:pt x="0" y="26690"/>
                </a:moveTo>
                <a:cubicBezTo>
                  <a:pt x="431321" y="-10692"/>
                  <a:pt x="862642" y="-48073"/>
                  <a:pt x="1035170" y="207844"/>
                </a:cubicBezTo>
                <a:cubicBezTo>
                  <a:pt x="1207698" y="463761"/>
                  <a:pt x="1121434" y="1012976"/>
                  <a:pt x="1035170" y="1562191"/>
                </a:cubicBezTo>
              </a:path>
            </a:pathLst>
          </a:custGeom>
          <a:noFill/>
          <a:ln>
            <a:solidFill>
              <a:srgbClr val="FF66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pied de page 1">
            <a:extLst>
              <a:ext uri="{FF2B5EF4-FFF2-40B4-BE49-F238E27FC236}">
                <a16:creationId xmlns="" xmlns:a16="http://schemas.microsoft.com/office/drawing/2014/main" id="{5BD8A8DD-1F9A-42C5-8C72-F69863E4065E}"/>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FB00AF4D-A8FF-4A31-946D-53EB41DF0EB8}"/>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84F50745-7021-48EC-9488-8F1F93D0C860}"/>
              </a:ext>
            </a:extLst>
          </p:cNvPr>
          <p:cNvSpPr>
            <a:spLocks noGrp="1"/>
          </p:cNvSpPr>
          <p:nvPr>
            <p:ph type="sldNum" sz="quarter" idx="12"/>
          </p:nvPr>
        </p:nvSpPr>
        <p:spPr/>
        <p:txBody>
          <a:bodyPr/>
          <a:lstStyle/>
          <a:p>
            <a:fld id="{F0E9C7B5-498F-459B-AE0E-97ACA3484B4E}" type="slidenum">
              <a:rPr lang="fr-FR" smtClean="0"/>
              <a:t>30</a:t>
            </a:fld>
            <a:endParaRPr lang="fr-FR"/>
          </a:p>
        </p:txBody>
      </p:sp>
      <p:sp>
        <p:nvSpPr>
          <p:cNvPr id="39" name="ZoneTexte 38">
            <a:extLst>
              <a:ext uri="{FF2B5EF4-FFF2-40B4-BE49-F238E27FC236}">
                <a16:creationId xmlns="" xmlns:a16="http://schemas.microsoft.com/office/drawing/2014/main" id="{6DBF6DB9-3E0F-42B4-A1E6-0C66E6244E91}"/>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Tree>
    <p:extLst>
      <p:ext uri="{BB962C8B-B14F-4D97-AF65-F5344CB8AC3E}">
        <p14:creationId xmlns:p14="http://schemas.microsoft.com/office/powerpoint/2010/main" val="34705174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 xmlns:a16="http://schemas.microsoft.com/office/drawing/2014/main" id="{141B7FF3-263D-4AED-9464-251C22F3809A}"/>
              </a:ext>
            </a:extLst>
          </p:cNvPr>
          <p:cNvPicPr>
            <a:picLocks noChangeAspect="1"/>
          </p:cNvPicPr>
          <p:nvPr/>
        </p:nvPicPr>
        <p:blipFill>
          <a:blip r:embed="rId2"/>
          <a:stretch>
            <a:fillRect/>
          </a:stretch>
        </p:blipFill>
        <p:spPr>
          <a:xfrm>
            <a:off x="1183086" y="2070424"/>
            <a:ext cx="7779758" cy="2449818"/>
          </a:xfrm>
          <a:prstGeom prst="rect">
            <a:avLst/>
          </a:prstGeom>
          <a:ln>
            <a:solidFill>
              <a:schemeClr val="accent5">
                <a:lumMod val="50000"/>
              </a:schemeClr>
            </a:solidFill>
          </a:ln>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4.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Orientation du projet</a:t>
            </a:r>
            <a:endParaRPr lang="fr-FR" sz="2200" b="1" dirty="0">
              <a:solidFill>
                <a:srgbClr val="002060"/>
              </a:solidFill>
              <a:effectLst>
                <a:outerShdw blurRad="38100" dist="38100" dir="2700000" algn="tl">
                  <a:srgbClr val="000000">
                    <a:alpha val="43137"/>
                  </a:srgbClr>
                </a:outerShdw>
              </a:effectLst>
            </a:endParaRPr>
          </a:p>
        </p:txBody>
      </p:sp>
      <p:grpSp>
        <p:nvGrpSpPr>
          <p:cNvPr id="13" name="Groupe 12">
            <a:extLst>
              <a:ext uri="{FF2B5EF4-FFF2-40B4-BE49-F238E27FC236}">
                <a16:creationId xmlns="" xmlns:a16="http://schemas.microsoft.com/office/drawing/2014/main" id="{EA86CF39-2D0C-4C7E-9969-6B8B6A4FB9CA}"/>
              </a:ext>
            </a:extLst>
          </p:cNvPr>
          <p:cNvGrpSpPr/>
          <p:nvPr/>
        </p:nvGrpSpPr>
        <p:grpSpPr>
          <a:xfrm>
            <a:off x="448574" y="4779034"/>
            <a:ext cx="3381554" cy="1086928"/>
            <a:chOff x="1630393" y="2363637"/>
            <a:chExt cx="3381554" cy="1086928"/>
          </a:xfrm>
        </p:grpSpPr>
        <p:cxnSp>
          <p:nvCxnSpPr>
            <p:cNvPr id="8" name="Connecteur droit 7">
              <a:extLst>
                <a:ext uri="{FF2B5EF4-FFF2-40B4-BE49-F238E27FC236}">
                  <a16:creationId xmlns="" xmlns:a16="http://schemas.microsoft.com/office/drawing/2014/main" id="{FA283D1C-82C6-47AC-A269-397A0A737FB6}"/>
                </a:ext>
              </a:extLst>
            </p:cNvPr>
            <p:cNvCxnSpPr>
              <a:cxnSpLocks/>
            </p:cNvCxnSpPr>
            <p:nvPr/>
          </p:nvCxnSpPr>
          <p:spPr>
            <a:xfrm>
              <a:off x="2872596" y="3122762"/>
              <a:ext cx="1509623" cy="0"/>
            </a:xfrm>
            <a:prstGeom prst="line">
              <a:avLst/>
            </a:prstGeom>
            <a:ln>
              <a:solidFill>
                <a:srgbClr val="FF0000"/>
              </a:solidFill>
              <a:prstDash val="lgDashDot"/>
              <a:headEnd type="triangle"/>
              <a:tailEnd type="none"/>
            </a:ln>
          </p:spPr>
          <p:style>
            <a:lnRef idx="1">
              <a:schemeClr val="accent1"/>
            </a:lnRef>
            <a:fillRef idx="0">
              <a:schemeClr val="accent1"/>
            </a:fillRef>
            <a:effectRef idx="0">
              <a:schemeClr val="accent1"/>
            </a:effectRef>
            <a:fontRef idx="minor">
              <a:schemeClr val="tx1"/>
            </a:fontRef>
          </p:style>
        </p:cxnSp>
        <p:sp>
          <p:nvSpPr>
            <p:cNvPr id="9" name="Arc 8">
              <a:extLst>
                <a:ext uri="{FF2B5EF4-FFF2-40B4-BE49-F238E27FC236}">
                  <a16:creationId xmlns="" xmlns:a16="http://schemas.microsoft.com/office/drawing/2014/main" id="{566C7393-4F82-403C-AAA0-9B38A0DDBCF2}"/>
                </a:ext>
              </a:extLst>
            </p:cNvPr>
            <p:cNvSpPr/>
            <p:nvPr/>
          </p:nvSpPr>
          <p:spPr>
            <a:xfrm>
              <a:off x="3157268" y="2717319"/>
              <a:ext cx="724619" cy="733246"/>
            </a:xfrm>
            <a:prstGeom prst="arc">
              <a:avLst>
                <a:gd name="adj1" fmla="val 11635426"/>
                <a:gd name="adj2" fmla="val 10208051"/>
              </a:avLst>
            </a:prstGeom>
            <a:ln>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11" name="Connecteur droit avec flèche 10">
              <a:extLst>
                <a:ext uri="{FF2B5EF4-FFF2-40B4-BE49-F238E27FC236}">
                  <a16:creationId xmlns="" xmlns:a16="http://schemas.microsoft.com/office/drawing/2014/main" id="{528247C2-FCE6-4FC7-A258-839552B15DF5}"/>
                </a:ext>
              </a:extLst>
            </p:cNvPr>
            <p:cNvCxnSpPr/>
            <p:nvPr/>
          </p:nvCxnSpPr>
          <p:spPr>
            <a:xfrm flipH="1" flipV="1">
              <a:off x="2855343" y="2907101"/>
              <a:ext cx="741872" cy="2070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 xmlns:a16="http://schemas.microsoft.com/office/drawing/2014/main" id="{85E23490-3318-4489-8B2F-3460517A25E1}"/>
                </a:ext>
              </a:extLst>
            </p:cNvPr>
            <p:cNvSpPr txBox="1"/>
            <p:nvPr/>
          </p:nvSpPr>
          <p:spPr>
            <a:xfrm>
              <a:off x="1630393" y="2622429"/>
              <a:ext cx="1570008" cy="338554"/>
            </a:xfrm>
            <a:prstGeom prst="rect">
              <a:avLst/>
            </a:prstGeom>
            <a:noFill/>
          </p:spPr>
          <p:txBody>
            <a:bodyPr wrap="square" rtlCol="0">
              <a:spAutoFit/>
            </a:bodyPr>
            <a:lstStyle/>
            <a:p>
              <a:r>
                <a:rPr lang="fr-FR" sz="1600" dirty="0">
                  <a:solidFill>
                    <a:srgbClr val="FF0000"/>
                  </a:solidFill>
                </a:rPr>
                <a:t>Nord Lambert</a:t>
              </a:r>
            </a:p>
          </p:txBody>
        </p:sp>
        <p:sp>
          <p:nvSpPr>
            <p:cNvPr id="16" name="ZoneTexte 15">
              <a:extLst>
                <a:ext uri="{FF2B5EF4-FFF2-40B4-BE49-F238E27FC236}">
                  <a16:creationId xmlns="" xmlns:a16="http://schemas.microsoft.com/office/drawing/2014/main" id="{A63325FE-4833-4E31-BC76-F4E9C91233D2}"/>
                </a:ext>
              </a:extLst>
            </p:cNvPr>
            <p:cNvSpPr txBox="1"/>
            <p:nvPr/>
          </p:nvSpPr>
          <p:spPr>
            <a:xfrm>
              <a:off x="3692106" y="2363637"/>
              <a:ext cx="1319841" cy="523220"/>
            </a:xfrm>
            <a:prstGeom prst="rect">
              <a:avLst/>
            </a:prstGeom>
            <a:noFill/>
          </p:spPr>
          <p:txBody>
            <a:bodyPr wrap="square" rtlCol="0">
              <a:spAutoFit/>
            </a:bodyPr>
            <a:lstStyle/>
            <a:p>
              <a:r>
                <a:rPr lang="fr-FR" sz="1400" dirty="0">
                  <a:solidFill>
                    <a:srgbClr val="0070C0"/>
                  </a:solidFill>
                </a:rPr>
                <a:t>gisement 383,083 gr</a:t>
              </a:r>
            </a:p>
          </p:txBody>
        </p:sp>
      </p:grpSp>
      <p:sp>
        <p:nvSpPr>
          <p:cNvPr id="18" name="ZoneTexte 17">
            <a:extLst>
              <a:ext uri="{FF2B5EF4-FFF2-40B4-BE49-F238E27FC236}">
                <a16:creationId xmlns="" xmlns:a16="http://schemas.microsoft.com/office/drawing/2014/main" id="{8CE3FA2A-1ECE-4CDE-BA21-831C18635505}"/>
              </a:ext>
            </a:extLst>
          </p:cNvPr>
          <p:cNvSpPr txBox="1"/>
          <p:nvPr/>
        </p:nvSpPr>
        <p:spPr>
          <a:xfrm>
            <a:off x="336430" y="1607543"/>
            <a:ext cx="8626415" cy="276999"/>
          </a:xfrm>
          <a:prstGeom prst="rect">
            <a:avLst/>
          </a:prstGeom>
          <a:solidFill>
            <a:srgbClr val="CCFFFF"/>
          </a:solidFill>
          <a:ln>
            <a:solidFill>
              <a:srgbClr val="002060"/>
            </a:solidFill>
          </a:ln>
        </p:spPr>
        <p:txBody>
          <a:bodyPr wrap="square" rtlCol="0">
            <a:spAutoFit/>
          </a:bodyPr>
          <a:lstStyle/>
          <a:p>
            <a:r>
              <a:rPr lang="fr-FR" sz="1200" b="1" i="1" dirty="0"/>
              <a:t>Lecture de plan : </a:t>
            </a:r>
            <a:r>
              <a:rPr lang="fr-FR" sz="1200" i="1" dirty="0"/>
              <a:t>Le gisement de l’axe de l’ouvrage est de 383,083 grades (dans le sens de l’amont vers l’aval, donc ici du sud vers le nord)</a:t>
            </a:r>
          </a:p>
        </p:txBody>
      </p:sp>
      <p:grpSp>
        <p:nvGrpSpPr>
          <p:cNvPr id="19" name="Groupe 18">
            <a:extLst>
              <a:ext uri="{FF2B5EF4-FFF2-40B4-BE49-F238E27FC236}">
                <a16:creationId xmlns="" xmlns:a16="http://schemas.microsoft.com/office/drawing/2014/main" id="{0DC5D2FF-ED80-439A-9A2B-5C81D7DF7C40}"/>
              </a:ext>
            </a:extLst>
          </p:cNvPr>
          <p:cNvGrpSpPr/>
          <p:nvPr/>
        </p:nvGrpSpPr>
        <p:grpSpPr>
          <a:xfrm>
            <a:off x="188956" y="1425655"/>
            <a:ext cx="334380" cy="276999"/>
            <a:chOff x="4198688" y="2088698"/>
            <a:chExt cx="318782" cy="276999"/>
          </a:xfrm>
        </p:grpSpPr>
        <p:sp>
          <p:nvSpPr>
            <p:cNvPr id="20" name="Ellipse 19">
              <a:extLst>
                <a:ext uri="{FF2B5EF4-FFF2-40B4-BE49-F238E27FC236}">
                  <a16:creationId xmlns="" xmlns:a16="http://schemas.microsoft.com/office/drawing/2014/main" id="{2F56F93A-32F4-427E-82A3-A0A463FA109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2" name="ZoneTexte 21">
              <a:extLst>
                <a:ext uri="{FF2B5EF4-FFF2-40B4-BE49-F238E27FC236}">
                  <a16:creationId xmlns="" xmlns:a16="http://schemas.microsoft.com/office/drawing/2014/main" id="{E5393EBE-5C8B-4475-9EC4-950D7BF4D294}"/>
                </a:ext>
              </a:extLst>
            </p:cNvPr>
            <p:cNvSpPr txBox="1"/>
            <p:nvPr/>
          </p:nvSpPr>
          <p:spPr>
            <a:xfrm>
              <a:off x="4198688" y="2088698"/>
              <a:ext cx="318782" cy="276999"/>
            </a:xfrm>
            <a:prstGeom prst="rect">
              <a:avLst/>
            </a:prstGeom>
            <a:noFill/>
          </p:spPr>
          <p:txBody>
            <a:bodyPr wrap="square" rtlCol="0">
              <a:spAutoFit/>
            </a:bodyPr>
            <a:lstStyle/>
            <a:p>
              <a:r>
                <a:rPr lang="fr-FR" sz="1200" dirty="0"/>
                <a:t>2</a:t>
              </a:r>
            </a:p>
          </p:txBody>
        </p:sp>
      </p:grpSp>
      <p:sp>
        <p:nvSpPr>
          <p:cNvPr id="23" name="ZoneTexte 22">
            <a:extLst>
              <a:ext uri="{FF2B5EF4-FFF2-40B4-BE49-F238E27FC236}">
                <a16:creationId xmlns="" xmlns:a16="http://schemas.microsoft.com/office/drawing/2014/main" id="{5C93D82E-2CB4-4DC1-9B4B-3EAA1F35A26B}"/>
              </a:ext>
            </a:extLst>
          </p:cNvPr>
          <p:cNvSpPr txBox="1"/>
          <p:nvPr/>
        </p:nvSpPr>
        <p:spPr>
          <a:xfrm>
            <a:off x="327804" y="845543"/>
            <a:ext cx="8635041" cy="461665"/>
          </a:xfrm>
          <a:prstGeom prst="rect">
            <a:avLst/>
          </a:prstGeom>
          <a:solidFill>
            <a:srgbClr val="CCFFFF"/>
          </a:solidFill>
          <a:ln>
            <a:solidFill>
              <a:srgbClr val="002060"/>
            </a:solidFill>
          </a:ln>
        </p:spPr>
        <p:txBody>
          <a:bodyPr wrap="square" rtlCol="0">
            <a:spAutoFit/>
          </a:bodyPr>
          <a:lstStyle/>
          <a:p>
            <a:r>
              <a:rPr lang="fr-FR" sz="1200" b="1" i="1" dirty="0"/>
              <a:t>Rappel définition : </a:t>
            </a:r>
            <a:r>
              <a:rPr lang="fr-FR" sz="1200" i="1" dirty="0"/>
              <a:t>Du point de vue topographique, le gisement d’une direction est la mesure de l’angle (compté dans le sens horaire) formé entre le Nord Lambert et cette direction ; </a:t>
            </a:r>
          </a:p>
        </p:txBody>
      </p:sp>
      <p:grpSp>
        <p:nvGrpSpPr>
          <p:cNvPr id="24" name="Groupe 23">
            <a:extLst>
              <a:ext uri="{FF2B5EF4-FFF2-40B4-BE49-F238E27FC236}">
                <a16:creationId xmlns="" xmlns:a16="http://schemas.microsoft.com/office/drawing/2014/main" id="{6D6D4EAF-60A9-4DFC-B6AD-75591EE9CF93}"/>
              </a:ext>
            </a:extLst>
          </p:cNvPr>
          <p:cNvGrpSpPr/>
          <p:nvPr/>
        </p:nvGrpSpPr>
        <p:grpSpPr>
          <a:xfrm>
            <a:off x="186081" y="663655"/>
            <a:ext cx="334380" cy="276999"/>
            <a:chOff x="4198688" y="2088698"/>
            <a:chExt cx="318782" cy="276999"/>
          </a:xfrm>
        </p:grpSpPr>
        <p:sp>
          <p:nvSpPr>
            <p:cNvPr id="25" name="Ellipse 24">
              <a:extLst>
                <a:ext uri="{FF2B5EF4-FFF2-40B4-BE49-F238E27FC236}">
                  <a16:creationId xmlns="" xmlns:a16="http://schemas.microsoft.com/office/drawing/2014/main" id="{01C52495-F252-4D92-BC98-840704F16A0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ZoneTexte 25">
              <a:extLst>
                <a:ext uri="{FF2B5EF4-FFF2-40B4-BE49-F238E27FC236}">
                  <a16:creationId xmlns="" xmlns:a16="http://schemas.microsoft.com/office/drawing/2014/main" id="{190846F0-0579-41DC-8C01-F34BB80B515E}"/>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27" name="ZoneTexte 26">
            <a:extLst>
              <a:ext uri="{FF2B5EF4-FFF2-40B4-BE49-F238E27FC236}">
                <a16:creationId xmlns="" xmlns:a16="http://schemas.microsoft.com/office/drawing/2014/main" id="{C691DFDC-E0E5-4708-8120-89E32CF2B771}"/>
              </a:ext>
            </a:extLst>
          </p:cNvPr>
          <p:cNvSpPr txBox="1"/>
          <p:nvPr/>
        </p:nvSpPr>
        <p:spPr>
          <a:xfrm>
            <a:off x="4439634" y="5291021"/>
            <a:ext cx="4523214" cy="830997"/>
          </a:xfrm>
          <a:prstGeom prst="rect">
            <a:avLst/>
          </a:prstGeom>
          <a:solidFill>
            <a:srgbClr val="CCFFFF"/>
          </a:solidFill>
          <a:ln>
            <a:solidFill>
              <a:srgbClr val="002060"/>
            </a:solidFill>
          </a:ln>
        </p:spPr>
        <p:txBody>
          <a:bodyPr wrap="square" rtlCol="0">
            <a:spAutoFit/>
          </a:bodyPr>
          <a:lstStyle/>
          <a:p>
            <a:r>
              <a:rPr lang="fr-FR" sz="1200" b="1" i="1" dirty="0"/>
              <a:t>Avec Revit : </a:t>
            </a:r>
          </a:p>
          <a:p>
            <a:r>
              <a:rPr lang="fr-FR" sz="1200" i="1" dirty="0"/>
              <a:t>Le logiciel Revit utilise une référence appelée  « Nord géographique » ; </a:t>
            </a:r>
          </a:p>
          <a:p>
            <a:r>
              <a:rPr lang="fr-FR" sz="1200" b="1" i="1" dirty="0"/>
              <a:t>On admettra que le Nord géographique de Revit correspond au Nord Lambert du topographe</a:t>
            </a:r>
            <a:r>
              <a:rPr lang="fr-FR" sz="1200" i="1" dirty="0"/>
              <a:t>.</a:t>
            </a:r>
          </a:p>
        </p:txBody>
      </p:sp>
      <p:grpSp>
        <p:nvGrpSpPr>
          <p:cNvPr id="28" name="Groupe 27">
            <a:extLst>
              <a:ext uri="{FF2B5EF4-FFF2-40B4-BE49-F238E27FC236}">
                <a16:creationId xmlns="" xmlns:a16="http://schemas.microsoft.com/office/drawing/2014/main" id="{5AC2719C-65F8-4CEA-98F1-02472FEEC88F}"/>
              </a:ext>
            </a:extLst>
          </p:cNvPr>
          <p:cNvGrpSpPr/>
          <p:nvPr/>
        </p:nvGrpSpPr>
        <p:grpSpPr>
          <a:xfrm>
            <a:off x="4303756" y="5109133"/>
            <a:ext cx="334380" cy="276999"/>
            <a:chOff x="4198688" y="2088698"/>
            <a:chExt cx="318782" cy="276999"/>
          </a:xfrm>
        </p:grpSpPr>
        <p:sp>
          <p:nvSpPr>
            <p:cNvPr id="29" name="Ellipse 28">
              <a:extLst>
                <a:ext uri="{FF2B5EF4-FFF2-40B4-BE49-F238E27FC236}">
                  <a16:creationId xmlns="" xmlns:a16="http://schemas.microsoft.com/office/drawing/2014/main" id="{49D07BEB-5E0D-433D-A134-4F5DBD6B3D80}"/>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7F30CF13-CBEB-4A78-ABF8-4FA9C6859F04}"/>
                </a:ext>
              </a:extLst>
            </p:cNvPr>
            <p:cNvSpPr txBox="1"/>
            <p:nvPr/>
          </p:nvSpPr>
          <p:spPr>
            <a:xfrm>
              <a:off x="4198688" y="2088698"/>
              <a:ext cx="318782" cy="276999"/>
            </a:xfrm>
            <a:prstGeom prst="rect">
              <a:avLst/>
            </a:prstGeom>
            <a:noFill/>
          </p:spPr>
          <p:txBody>
            <a:bodyPr wrap="square" rtlCol="0">
              <a:spAutoFit/>
            </a:bodyPr>
            <a:lstStyle/>
            <a:p>
              <a:r>
                <a:rPr lang="fr-FR" sz="1200" dirty="0"/>
                <a:t>3</a:t>
              </a:r>
            </a:p>
          </p:txBody>
        </p:sp>
      </p:grpSp>
      <p:sp>
        <p:nvSpPr>
          <p:cNvPr id="31" name="Ellipse 30">
            <a:extLst>
              <a:ext uri="{FF2B5EF4-FFF2-40B4-BE49-F238E27FC236}">
                <a16:creationId xmlns="" xmlns:a16="http://schemas.microsoft.com/office/drawing/2014/main" id="{8FE1D4DC-610B-48B0-AD40-052B3DBF8541}"/>
              </a:ext>
            </a:extLst>
          </p:cNvPr>
          <p:cNvSpPr/>
          <p:nvPr/>
        </p:nvSpPr>
        <p:spPr>
          <a:xfrm>
            <a:off x="3537440" y="2902928"/>
            <a:ext cx="1319231" cy="504506"/>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2" name="Connecteur droit avec flèche 31">
            <a:extLst>
              <a:ext uri="{FF2B5EF4-FFF2-40B4-BE49-F238E27FC236}">
                <a16:creationId xmlns="" xmlns:a16="http://schemas.microsoft.com/office/drawing/2014/main" id="{019B9224-9513-4074-96E2-1E20E6C7A391}"/>
              </a:ext>
            </a:extLst>
          </p:cNvPr>
          <p:cNvCxnSpPr>
            <a:cxnSpLocks/>
            <a:stCxn id="18" idx="2"/>
            <a:endCxn id="31" idx="0"/>
          </p:cNvCxnSpPr>
          <p:nvPr/>
        </p:nvCxnSpPr>
        <p:spPr>
          <a:xfrm flipH="1">
            <a:off x="4197056" y="1884542"/>
            <a:ext cx="452582" cy="101838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Espace réservé du pied de page 32">
            <a:extLst>
              <a:ext uri="{FF2B5EF4-FFF2-40B4-BE49-F238E27FC236}">
                <a16:creationId xmlns="" xmlns:a16="http://schemas.microsoft.com/office/drawing/2014/main" id="{9DB9614F-C38D-4BE2-BA6E-A335312E1444}"/>
              </a:ext>
            </a:extLst>
          </p:cNvPr>
          <p:cNvSpPr>
            <a:spLocks noGrp="1"/>
          </p:cNvSpPr>
          <p:nvPr>
            <p:ph type="ftr" sz="quarter" idx="11"/>
          </p:nvPr>
        </p:nvSpPr>
        <p:spPr/>
        <p:txBody>
          <a:bodyPr/>
          <a:lstStyle/>
          <a:p>
            <a:r>
              <a:rPr lang="fr-FR"/>
              <a:t>Tuto Revit - Modéliser un ouvrage</a:t>
            </a:r>
          </a:p>
        </p:txBody>
      </p:sp>
      <p:sp>
        <p:nvSpPr>
          <p:cNvPr id="34" name="Espace réservé de la date 33">
            <a:extLst>
              <a:ext uri="{FF2B5EF4-FFF2-40B4-BE49-F238E27FC236}">
                <a16:creationId xmlns="" xmlns:a16="http://schemas.microsoft.com/office/drawing/2014/main" id="{49997236-312E-4EF6-B29E-DC1CB53ADEA8}"/>
              </a:ext>
            </a:extLst>
          </p:cNvPr>
          <p:cNvSpPr>
            <a:spLocks noGrp="1"/>
          </p:cNvSpPr>
          <p:nvPr>
            <p:ph type="dt" sz="half" idx="10"/>
          </p:nvPr>
        </p:nvSpPr>
        <p:spPr/>
        <p:txBody>
          <a:bodyPr/>
          <a:lstStyle/>
          <a:p>
            <a:r>
              <a:rPr lang="fr-FR"/>
              <a:t>Lycée D. Diderot</a:t>
            </a:r>
          </a:p>
        </p:txBody>
      </p:sp>
      <p:sp>
        <p:nvSpPr>
          <p:cNvPr id="35" name="Espace réservé du numéro de diapositive 34">
            <a:extLst>
              <a:ext uri="{FF2B5EF4-FFF2-40B4-BE49-F238E27FC236}">
                <a16:creationId xmlns="" xmlns:a16="http://schemas.microsoft.com/office/drawing/2014/main" id="{0C96FC6E-A7C6-41A4-86BE-C13214479A56}"/>
              </a:ext>
            </a:extLst>
          </p:cNvPr>
          <p:cNvSpPr>
            <a:spLocks noGrp="1"/>
          </p:cNvSpPr>
          <p:nvPr>
            <p:ph type="sldNum" sz="quarter" idx="12"/>
          </p:nvPr>
        </p:nvSpPr>
        <p:spPr/>
        <p:txBody>
          <a:bodyPr/>
          <a:lstStyle/>
          <a:p>
            <a:fld id="{F0E9C7B5-498F-459B-AE0E-97ACA3484B4E}" type="slidenum">
              <a:rPr lang="fr-FR" smtClean="0"/>
              <a:t>31</a:t>
            </a:fld>
            <a:endParaRPr lang="fr-FR"/>
          </a:p>
        </p:txBody>
      </p:sp>
    </p:spTree>
    <p:extLst>
      <p:ext uri="{BB962C8B-B14F-4D97-AF65-F5344CB8AC3E}">
        <p14:creationId xmlns:p14="http://schemas.microsoft.com/office/powerpoint/2010/main" val="21125499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0D72F945-36E0-4749-AA26-7A5C826067A2}"/>
              </a:ext>
            </a:extLst>
          </p:cNvPr>
          <p:cNvPicPr>
            <a:picLocks noChangeAspect="1"/>
          </p:cNvPicPr>
          <p:nvPr/>
        </p:nvPicPr>
        <p:blipFill>
          <a:blip r:embed="rId2"/>
          <a:stretch>
            <a:fillRect/>
          </a:stretch>
        </p:blipFill>
        <p:spPr>
          <a:xfrm>
            <a:off x="0" y="706867"/>
            <a:ext cx="9144000" cy="566855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4.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Orientation du projet</a:t>
            </a:r>
            <a:endParaRPr lang="fr-FR" sz="2200" b="1" dirty="0">
              <a:solidFill>
                <a:srgbClr val="002060"/>
              </a:solidFill>
              <a:effectLst>
                <a:outerShdw blurRad="38100" dist="38100" dir="2700000" algn="tl">
                  <a:srgbClr val="000000">
                    <a:alpha val="43137"/>
                  </a:srgbClr>
                </a:outerShdw>
              </a:effectLst>
            </a:endParaRPr>
          </a:p>
        </p:txBody>
      </p:sp>
      <p:sp>
        <p:nvSpPr>
          <p:cNvPr id="23" name="ZoneTexte 22">
            <a:extLst>
              <a:ext uri="{FF2B5EF4-FFF2-40B4-BE49-F238E27FC236}">
                <a16:creationId xmlns="" xmlns:a16="http://schemas.microsoft.com/office/drawing/2014/main" id="{5C93D82E-2CB4-4DC1-9B4B-3EAA1F35A26B}"/>
              </a:ext>
            </a:extLst>
          </p:cNvPr>
          <p:cNvSpPr txBox="1"/>
          <p:nvPr/>
        </p:nvSpPr>
        <p:spPr>
          <a:xfrm>
            <a:off x="1883340" y="2260274"/>
            <a:ext cx="7139890" cy="461665"/>
          </a:xfrm>
          <a:prstGeom prst="rect">
            <a:avLst/>
          </a:prstGeom>
          <a:solidFill>
            <a:srgbClr val="CCFFFF"/>
          </a:solidFill>
          <a:ln>
            <a:solidFill>
              <a:srgbClr val="002060"/>
            </a:solidFill>
          </a:ln>
        </p:spPr>
        <p:txBody>
          <a:bodyPr wrap="square" rtlCol="0">
            <a:spAutoFit/>
          </a:bodyPr>
          <a:lstStyle/>
          <a:p>
            <a:r>
              <a:rPr lang="fr-FR" sz="1200" b="1" i="1" dirty="0"/>
              <a:t>Dans Revit : </a:t>
            </a:r>
            <a:r>
              <a:rPr lang="fr-FR" sz="1200" i="1" dirty="0"/>
              <a:t>Le Nord du projet est indiqué par le repère attaché au Point de base du projet.</a:t>
            </a:r>
          </a:p>
          <a:p>
            <a:r>
              <a:rPr lang="fr-FR" sz="1200" i="1" dirty="0"/>
              <a:t>Avec l’affichage « Nord du projet », le Nord du projet est toujours vers le haut de la zone de dessin ;</a:t>
            </a:r>
          </a:p>
        </p:txBody>
      </p:sp>
      <p:grpSp>
        <p:nvGrpSpPr>
          <p:cNvPr id="24" name="Groupe 23">
            <a:extLst>
              <a:ext uri="{FF2B5EF4-FFF2-40B4-BE49-F238E27FC236}">
                <a16:creationId xmlns="" xmlns:a16="http://schemas.microsoft.com/office/drawing/2014/main" id="{6D6D4EAF-60A9-4DFC-B6AD-75591EE9CF93}"/>
              </a:ext>
            </a:extLst>
          </p:cNvPr>
          <p:cNvGrpSpPr/>
          <p:nvPr/>
        </p:nvGrpSpPr>
        <p:grpSpPr>
          <a:xfrm>
            <a:off x="1747462" y="2078386"/>
            <a:ext cx="334380" cy="276999"/>
            <a:chOff x="4198688" y="2088698"/>
            <a:chExt cx="318782" cy="276999"/>
          </a:xfrm>
        </p:grpSpPr>
        <p:sp>
          <p:nvSpPr>
            <p:cNvPr id="25" name="Ellipse 24">
              <a:extLst>
                <a:ext uri="{FF2B5EF4-FFF2-40B4-BE49-F238E27FC236}">
                  <a16:creationId xmlns="" xmlns:a16="http://schemas.microsoft.com/office/drawing/2014/main" id="{01C52495-F252-4D92-BC98-840704F16A0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ZoneTexte 25">
              <a:extLst>
                <a:ext uri="{FF2B5EF4-FFF2-40B4-BE49-F238E27FC236}">
                  <a16:creationId xmlns="" xmlns:a16="http://schemas.microsoft.com/office/drawing/2014/main" id="{190846F0-0579-41DC-8C01-F34BB80B515E}"/>
                </a:ext>
              </a:extLst>
            </p:cNvPr>
            <p:cNvSpPr txBox="1"/>
            <p:nvPr/>
          </p:nvSpPr>
          <p:spPr>
            <a:xfrm>
              <a:off x="4198688" y="2088698"/>
              <a:ext cx="318782" cy="276999"/>
            </a:xfrm>
            <a:prstGeom prst="rect">
              <a:avLst/>
            </a:prstGeom>
            <a:noFill/>
          </p:spPr>
          <p:txBody>
            <a:bodyPr wrap="square" rtlCol="0">
              <a:spAutoFit/>
            </a:bodyPr>
            <a:lstStyle/>
            <a:p>
              <a:r>
                <a:rPr lang="fr-FR" sz="1200" dirty="0"/>
                <a:t>4</a:t>
              </a:r>
            </a:p>
          </p:txBody>
        </p:sp>
      </p:grpSp>
      <p:sp>
        <p:nvSpPr>
          <p:cNvPr id="27" name="ZoneTexte 26">
            <a:extLst>
              <a:ext uri="{FF2B5EF4-FFF2-40B4-BE49-F238E27FC236}">
                <a16:creationId xmlns="" xmlns:a16="http://schemas.microsoft.com/office/drawing/2014/main" id="{C691DFDC-E0E5-4708-8120-89E32CF2B771}"/>
              </a:ext>
            </a:extLst>
          </p:cNvPr>
          <p:cNvSpPr txBox="1"/>
          <p:nvPr/>
        </p:nvSpPr>
        <p:spPr>
          <a:xfrm>
            <a:off x="2898475" y="5385912"/>
            <a:ext cx="6167887" cy="461665"/>
          </a:xfrm>
          <a:prstGeom prst="rect">
            <a:avLst/>
          </a:prstGeom>
          <a:solidFill>
            <a:srgbClr val="CCFFFF"/>
          </a:solidFill>
          <a:ln>
            <a:solidFill>
              <a:srgbClr val="002060"/>
            </a:solidFill>
          </a:ln>
        </p:spPr>
        <p:txBody>
          <a:bodyPr wrap="square" rtlCol="0">
            <a:spAutoFit/>
          </a:bodyPr>
          <a:lstStyle/>
          <a:p>
            <a:r>
              <a:rPr lang="fr-FR" sz="1200" b="1" i="1" dirty="0"/>
              <a:t>Dans Revit : </a:t>
            </a:r>
            <a:r>
              <a:rPr lang="fr-FR" sz="1200" i="1" dirty="0"/>
              <a:t>L’orientation du projet est définie par l’ « Angle par rapport au nord géographique », correspondant au gisement de la direction Nord du projet</a:t>
            </a:r>
          </a:p>
        </p:txBody>
      </p:sp>
      <p:grpSp>
        <p:nvGrpSpPr>
          <p:cNvPr id="28" name="Groupe 27">
            <a:extLst>
              <a:ext uri="{FF2B5EF4-FFF2-40B4-BE49-F238E27FC236}">
                <a16:creationId xmlns="" xmlns:a16="http://schemas.microsoft.com/office/drawing/2014/main" id="{5AC2719C-65F8-4CEA-98F1-02472FEEC88F}"/>
              </a:ext>
            </a:extLst>
          </p:cNvPr>
          <p:cNvGrpSpPr/>
          <p:nvPr/>
        </p:nvGrpSpPr>
        <p:grpSpPr>
          <a:xfrm>
            <a:off x="2742375" y="5204025"/>
            <a:ext cx="334380" cy="276999"/>
            <a:chOff x="4198688" y="2088698"/>
            <a:chExt cx="318782" cy="276999"/>
          </a:xfrm>
        </p:grpSpPr>
        <p:sp>
          <p:nvSpPr>
            <p:cNvPr id="29" name="Ellipse 28">
              <a:extLst>
                <a:ext uri="{FF2B5EF4-FFF2-40B4-BE49-F238E27FC236}">
                  <a16:creationId xmlns="" xmlns:a16="http://schemas.microsoft.com/office/drawing/2014/main" id="{49D07BEB-5E0D-433D-A134-4F5DBD6B3D80}"/>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7F30CF13-CBEB-4A78-ABF8-4FA9C6859F04}"/>
                </a:ext>
              </a:extLst>
            </p:cNvPr>
            <p:cNvSpPr txBox="1"/>
            <p:nvPr/>
          </p:nvSpPr>
          <p:spPr>
            <a:xfrm>
              <a:off x="4198688" y="2088698"/>
              <a:ext cx="318782" cy="276999"/>
            </a:xfrm>
            <a:prstGeom prst="rect">
              <a:avLst/>
            </a:prstGeom>
            <a:noFill/>
          </p:spPr>
          <p:txBody>
            <a:bodyPr wrap="square" rtlCol="0">
              <a:spAutoFit/>
            </a:bodyPr>
            <a:lstStyle/>
            <a:p>
              <a:r>
                <a:rPr lang="fr-FR" sz="1200" dirty="0"/>
                <a:t>5</a:t>
              </a:r>
            </a:p>
          </p:txBody>
        </p:sp>
      </p:grpSp>
      <p:sp>
        <p:nvSpPr>
          <p:cNvPr id="31" name="Ellipse 30">
            <a:extLst>
              <a:ext uri="{FF2B5EF4-FFF2-40B4-BE49-F238E27FC236}">
                <a16:creationId xmlns="" xmlns:a16="http://schemas.microsoft.com/office/drawing/2014/main" id="{D56006C5-965B-4D26-9F2A-06BEB5F735F2}"/>
              </a:ext>
            </a:extLst>
          </p:cNvPr>
          <p:cNvSpPr/>
          <p:nvPr/>
        </p:nvSpPr>
        <p:spPr>
          <a:xfrm>
            <a:off x="0" y="3856007"/>
            <a:ext cx="1932317" cy="224287"/>
          </a:xfrm>
          <a:prstGeom prst="ellipse">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avec flèche 12">
            <a:extLst>
              <a:ext uri="{FF2B5EF4-FFF2-40B4-BE49-F238E27FC236}">
                <a16:creationId xmlns="" xmlns:a16="http://schemas.microsoft.com/office/drawing/2014/main" id="{D2A5F2C7-B3E1-448A-9B1C-C0DD9D0C0D26}"/>
              </a:ext>
            </a:extLst>
          </p:cNvPr>
          <p:cNvCxnSpPr>
            <a:cxnSpLocks/>
            <a:endCxn id="31" idx="6"/>
          </p:cNvCxnSpPr>
          <p:nvPr/>
        </p:nvCxnSpPr>
        <p:spPr>
          <a:xfrm flipH="1">
            <a:off x="1932317" y="2725947"/>
            <a:ext cx="1500996" cy="124220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 xmlns:a16="http://schemas.microsoft.com/office/drawing/2014/main" id="{1E8BA7EA-FE85-4A16-945F-2CBE358EAC89}"/>
              </a:ext>
            </a:extLst>
          </p:cNvPr>
          <p:cNvCxnSpPr>
            <a:cxnSpLocks/>
          </p:cNvCxnSpPr>
          <p:nvPr/>
        </p:nvCxnSpPr>
        <p:spPr>
          <a:xfrm>
            <a:off x="3450566" y="2717321"/>
            <a:ext cx="1699404" cy="74187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Ellipse 36">
            <a:extLst>
              <a:ext uri="{FF2B5EF4-FFF2-40B4-BE49-F238E27FC236}">
                <a16:creationId xmlns="" xmlns:a16="http://schemas.microsoft.com/office/drawing/2014/main" id="{99B34990-8AE1-4144-BF1A-DD1B2EBCEB7F}"/>
              </a:ext>
            </a:extLst>
          </p:cNvPr>
          <p:cNvSpPr/>
          <p:nvPr/>
        </p:nvSpPr>
        <p:spPr>
          <a:xfrm>
            <a:off x="5612921" y="4034286"/>
            <a:ext cx="2176732" cy="224287"/>
          </a:xfrm>
          <a:prstGeom prst="ellipse">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8" name="Connecteur droit avec flèche 37">
            <a:extLst>
              <a:ext uri="{FF2B5EF4-FFF2-40B4-BE49-F238E27FC236}">
                <a16:creationId xmlns="" xmlns:a16="http://schemas.microsoft.com/office/drawing/2014/main" id="{84EA918D-0434-41EF-9364-54F448D251D9}"/>
              </a:ext>
            </a:extLst>
          </p:cNvPr>
          <p:cNvCxnSpPr>
            <a:cxnSpLocks/>
            <a:stCxn id="27" idx="0"/>
            <a:endCxn id="37" idx="4"/>
          </p:cNvCxnSpPr>
          <p:nvPr/>
        </p:nvCxnSpPr>
        <p:spPr>
          <a:xfrm flipV="1">
            <a:off x="5982419" y="4258573"/>
            <a:ext cx="718868" cy="1127339"/>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532E3B39-C16D-4507-910B-6BB38ADD5F58}"/>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46170277-00F6-4806-835F-39429356A82A}"/>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1C6C0A9C-9A87-4915-958C-D793B3B9C2F9}"/>
              </a:ext>
            </a:extLst>
          </p:cNvPr>
          <p:cNvSpPr>
            <a:spLocks noGrp="1"/>
          </p:cNvSpPr>
          <p:nvPr>
            <p:ph type="sldNum" sz="quarter" idx="12"/>
          </p:nvPr>
        </p:nvSpPr>
        <p:spPr/>
        <p:txBody>
          <a:bodyPr/>
          <a:lstStyle/>
          <a:p>
            <a:fld id="{F0E9C7B5-498F-459B-AE0E-97ACA3484B4E}" type="slidenum">
              <a:rPr lang="fr-FR" smtClean="0"/>
              <a:t>32</a:t>
            </a:fld>
            <a:endParaRPr lang="fr-FR"/>
          </a:p>
        </p:txBody>
      </p:sp>
    </p:spTree>
    <p:extLst>
      <p:ext uri="{BB962C8B-B14F-4D97-AF65-F5344CB8AC3E}">
        <p14:creationId xmlns:p14="http://schemas.microsoft.com/office/powerpoint/2010/main" val="20599319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FFC3056E-080C-466C-8498-6D4DDDB80F95}"/>
              </a:ext>
            </a:extLst>
          </p:cNvPr>
          <p:cNvPicPr>
            <a:picLocks noChangeAspect="1"/>
          </p:cNvPicPr>
          <p:nvPr/>
        </p:nvPicPr>
        <p:blipFill>
          <a:blip r:embed="rId2"/>
          <a:stretch>
            <a:fillRect/>
          </a:stretch>
        </p:blipFill>
        <p:spPr>
          <a:xfrm>
            <a:off x="0" y="710026"/>
            <a:ext cx="9144000" cy="569674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4.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Orientation du projet</a:t>
            </a:r>
            <a:endParaRPr lang="fr-FR" sz="2200" b="1" dirty="0">
              <a:solidFill>
                <a:srgbClr val="002060"/>
              </a:solidFill>
              <a:effectLst>
                <a:outerShdw blurRad="38100" dist="38100" dir="2700000" algn="tl">
                  <a:srgbClr val="000000">
                    <a:alpha val="43137"/>
                  </a:srgbClr>
                </a:outerShdw>
              </a:effectLst>
            </a:endParaRPr>
          </a:p>
        </p:txBody>
      </p:sp>
      <p:sp>
        <p:nvSpPr>
          <p:cNvPr id="32" name="ZoneTexte 31">
            <a:extLst>
              <a:ext uri="{FF2B5EF4-FFF2-40B4-BE49-F238E27FC236}">
                <a16:creationId xmlns="" xmlns:a16="http://schemas.microsoft.com/office/drawing/2014/main" id="{295F9097-D3B0-4869-8A66-8CE8BBF34F85}"/>
              </a:ext>
            </a:extLst>
          </p:cNvPr>
          <p:cNvSpPr txBox="1"/>
          <p:nvPr/>
        </p:nvSpPr>
        <p:spPr>
          <a:xfrm>
            <a:off x="1029322" y="819664"/>
            <a:ext cx="7329673" cy="1015663"/>
          </a:xfrm>
          <a:prstGeom prst="rect">
            <a:avLst/>
          </a:prstGeom>
          <a:solidFill>
            <a:srgbClr val="CCFFFF"/>
          </a:solidFill>
          <a:ln>
            <a:solidFill>
              <a:srgbClr val="002060"/>
            </a:solidFill>
          </a:ln>
        </p:spPr>
        <p:txBody>
          <a:bodyPr wrap="square" rtlCol="0">
            <a:spAutoFit/>
          </a:bodyPr>
          <a:lstStyle/>
          <a:p>
            <a:r>
              <a:rPr lang="fr-FR" sz="1200" b="1" i="1" dirty="0"/>
              <a:t>Pour l’ouvrage hydraulique : </a:t>
            </a:r>
            <a:r>
              <a:rPr lang="fr-FR" sz="1200" i="1" dirty="0"/>
              <a:t>Nous avons placé l’axe de l’ouvrage perpendiculairement au Nord du projet ; </a:t>
            </a:r>
          </a:p>
          <a:p>
            <a:r>
              <a:rPr lang="fr-FR" sz="1200" i="1" dirty="0"/>
              <a:t>L’orientation du projet par rapport au Nord géographique sera donc : Gisement de l’axe de l’ouvrage + 100 grades </a:t>
            </a:r>
          </a:p>
          <a:p>
            <a:r>
              <a:rPr lang="fr-FR" sz="1200" i="1" dirty="0"/>
              <a:t>= 383,083 + 100 </a:t>
            </a:r>
          </a:p>
          <a:p>
            <a:r>
              <a:rPr lang="fr-FR" sz="1200" i="1" dirty="0"/>
              <a:t>= 483,083 grades</a:t>
            </a:r>
          </a:p>
          <a:p>
            <a:r>
              <a:rPr lang="fr-FR" sz="1200" i="1" dirty="0"/>
              <a:t>= 83,083 grades</a:t>
            </a:r>
          </a:p>
        </p:txBody>
      </p:sp>
      <p:grpSp>
        <p:nvGrpSpPr>
          <p:cNvPr id="33" name="Groupe 32">
            <a:extLst>
              <a:ext uri="{FF2B5EF4-FFF2-40B4-BE49-F238E27FC236}">
                <a16:creationId xmlns="" xmlns:a16="http://schemas.microsoft.com/office/drawing/2014/main" id="{C23C49EB-96CA-48B4-93E5-344A510DFAA6}"/>
              </a:ext>
            </a:extLst>
          </p:cNvPr>
          <p:cNvGrpSpPr/>
          <p:nvPr/>
        </p:nvGrpSpPr>
        <p:grpSpPr>
          <a:xfrm>
            <a:off x="867566" y="646403"/>
            <a:ext cx="334380" cy="276999"/>
            <a:chOff x="4198688" y="2088698"/>
            <a:chExt cx="318782" cy="276999"/>
          </a:xfrm>
        </p:grpSpPr>
        <p:sp>
          <p:nvSpPr>
            <p:cNvPr id="34" name="Ellipse 33">
              <a:extLst>
                <a:ext uri="{FF2B5EF4-FFF2-40B4-BE49-F238E27FC236}">
                  <a16:creationId xmlns="" xmlns:a16="http://schemas.microsoft.com/office/drawing/2014/main" id="{4A1D959D-0185-490C-9962-015FA92ED71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5" name="ZoneTexte 34">
              <a:extLst>
                <a:ext uri="{FF2B5EF4-FFF2-40B4-BE49-F238E27FC236}">
                  <a16:creationId xmlns="" xmlns:a16="http://schemas.microsoft.com/office/drawing/2014/main" id="{5FBF939A-36E5-4118-9A5F-ACEBCBF67BAB}"/>
                </a:ext>
              </a:extLst>
            </p:cNvPr>
            <p:cNvSpPr txBox="1"/>
            <p:nvPr/>
          </p:nvSpPr>
          <p:spPr>
            <a:xfrm>
              <a:off x="4198688" y="2088698"/>
              <a:ext cx="318782" cy="276999"/>
            </a:xfrm>
            <a:prstGeom prst="rect">
              <a:avLst/>
            </a:prstGeom>
            <a:noFill/>
          </p:spPr>
          <p:txBody>
            <a:bodyPr wrap="square" rtlCol="0">
              <a:spAutoFit/>
            </a:bodyPr>
            <a:lstStyle/>
            <a:p>
              <a:r>
                <a:rPr lang="fr-FR" sz="1200" dirty="0"/>
                <a:t>6</a:t>
              </a:r>
            </a:p>
          </p:txBody>
        </p:sp>
      </p:grpSp>
      <p:cxnSp>
        <p:nvCxnSpPr>
          <p:cNvPr id="22" name="Connecteur droit 21">
            <a:extLst>
              <a:ext uri="{FF2B5EF4-FFF2-40B4-BE49-F238E27FC236}">
                <a16:creationId xmlns="" xmlns:a16="http://schemas.microsoft.com/office/drawing/2014/main" id="{ED83C57F-38DA-4414-9E86-1D4B43B7ED4A}"/>
              </a:ext>
            </a:extLst>
          </p:cNvPr>
          <p:cNvCxnSpPr>
            <a:cxnSpLocks/>
          </p:cNvCxnSpPr>
          <p:nvPr/>
        </p:nvCxnSpPr>
        <p:spPr>
          <a:xfrm>
            <a:off x="4106173" y="3623094"/>
            <a:ext cx="1509623" cy="0"/>
          </a:xfrm>
          <a:prstGeom prst="line">
            <a:avLst/>
          </a:prstGeom>
          <a:ln>
            <a:solidFill>
              <a:srgbClr val="FF0000"/>
            </a:solidFill>
            <a:prstDash val="lgDashDot"/>
            <a:headEnd type="triangle"/>
            <a:tailEnd type="none"/>
          </a:ln>
        </p:spPr>
        <p:style>
          <a:lnRef idx="1">
            <a:schemeClr val="accent1"/>
          </a:lnRef>
          <a:fillRef idx="0">
            <a:schemeClr val="accent1"/>
          </a:fillRef>
          <a:effectRef idx="0">
            <a:schemeClr val="accent1"/>
          </a:effectRef>
          <a:fontRef idx="minor">
            <a:schemeClr val="tx1"/>
          </a:fontRef>
        </p:style>
      </p:cxnSp>
      <p:sp>
        <p:nvSpPr>
          <p:cNvPr id="36" name="Arc 35">
            <a:extLst>
              <a:ext uri="{FF2B5EF4-FFF2-40B4-BE49-F238E27FC236}">
                <a16:creationId xmlns="" xmlns:a16="http://schemas.microsoft.com/office/drawing/2014/main" id="{727DF13C-F86B-42A8-A4AA-38DCCDAD3027}"/>
              </a:ext>
            </a:extLst>
          </p:cNvPr>
          <p:cNvSpPr/>
          <p:nvPr/>
        </p:nvSpPr>
        <p:spPr>
          <a:xfrm>
            <a:off x="4468483" y="3243530"/>
            <a:ext cx="724619" cy="733246"/>
          </a:xfrm>
          <a:prstGeom prst="arc">
            <a:avLst>
              <a:gd name="adj1" fmla="val 11840465"/>
              <a:gd name="adj2" fmla="val 10617556"/>
            </a:avLst>
          </a:prstGeom>
          <a:ln>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7" name="Connecteur droit avec flèche 36">
            <a:extLst>
              <a:ext uri="{FF2B5EF4-FFF2-40B4-BE49-F238E27FC236}">
                <a16:creationId xmlns="" xmlns:a16="http://schemas.microsoft.com/office/drawing/2014/main" id="{B19BAAD3-DF59-4E3C-A2C7-F4F615CDE923}"/>
              </a:ext>
            </a:extLst>
          </p:cNvPr>
          <p:cNvCxnSpPr/>
          <p:nvPr/>
        </p:nvCxnSpPr>
        <p:spPr>
          <a:xfrm flipH="1" flipV="1">
            <a:off x="4088920" y="3407433"/>
            <a:ext cx="741872" cy="2070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 xmlns:a16="http://schemas.microsoft.com/office/drawing/2014/main" id="{91999F0E-4CC2-4EDB-985D-A70B7A99A90F}"/>
              </a:ext>
            </a:extLst>
          </p:cNvPr>
          <p:cNvSpPr txBox="1"/>
          <p:nvPr/>
        </p:nvSpPr>
        <p:spPr>
          <a:xfrm>
            <a:off x="3390180" y="3131389"/>
            <a:ext cx="897148" cy="307777"/>
          </a:xfrm>
          <a:prstGeom prst="rect">
            <a:avLst/>
          </a:prstGeom>
          <a:noFill/>
        </p:spPr>
        <p:txBody>
          <a:bodyPr wrap="square" rtlCol="0">
            <a:spAutoFit/>
          </a:bodyPr>
          <a:lstStyle/>
          <a:p>
            <a:r>
              <a:rPr lang="fr-FR" sz="1400" dirty="0">
                <a:solidFill>
                  <a:srgbClr val="FF0000"/>
                </a:solidFill>
              </a:rPr>
              <a:t>Nord géo</a:t>
            </a:r>
          </a:p>
        </p:txBody>
      </p:sp>
      <p:sp>
        <p:nvSpPr>
          <p:cNvPr id="8" name="Rectangle 7">
            <a:extLst>
              <a:ext uri="{FF2B5EF4-FFF2-40B4-BE49-F238E27FC236}">
                <a16:creationId xmlns="" xmlns:a16="http://schemas.microsoft.com/office/drawing/2014/main" id="{0977D163-9564-4E6B-A86F-C6A9832E74E4}"/>
              </a:ext>
            </a:extLst>
          </p:cNvPr>
          <p:cNvSpPr/>
          <p:nvPr/>
        </p:nvSpPr>
        <p:spPr>
          <a:xfrm>
            <a:off x="5063706" y="2725947"/>
            <a:ext cx="405441" cy="276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extLst>
              <a:ext uri="{FF2B5EF4-FFF2-40B4-BE49-F238E27FC236}">
                <a16:creationId xmlns="" xmlns:a16="http://schemas.microsoft.com/office/drawing/2014/main" id="{AEDC8A88-22A0-4A14-9284-68E4A118F9C2}"/>
              </a:ext>
            </a:extLst>
          </p:cNvPr>
          <p:cNvSpPr txBox="1"/>
          <p:nvPr/>
        </p:nvSpPr>
        <p:spPr>
          <a:xfrm>
            <a:off x="3890513" y="3795622"/>
            <a:ext cx="871267" cy="461665"/>
          </a:xfrm>
          <a:prstGeom prst="rect">
            <a:avLst/>
          </a:prstGeom>
          <a:noFill/>
        </p:spPr>
        <p:txBody>
          <a:bodyPr wrap="square" rtlCol="0">
            <a:spAutoFit/>
          </a:bodyPr>
          <a:lstStyle/>
          <a:p>
            <a:r>
              <a:rPr lang="fr-FR" sz="1200" dirty="0">
                <a:solidFill>
                  <a:srgbClr val="0070C0"/>
                </a:solidFill>
              </a:rPr>
              <a:t>gisement 383,083 gr</a:t>
            </a:r>
          </a:p>
        </p:txBody>
      </p:sp>
      <p:sp>
        <p:nvSpPr>
          <p:cNvPr id="9" name="ZoneTexte 8">
            <a:extLst>
              <a:ext uri="{FF2B5EF4-FFF2-40B4-BE49-F238E27FC236}">
                <a16:creationId xmlns="" xmlns:a16="http://schemas.microsoft.com/office/drawing/2014/main" id="{4B9A0C08-603F-4948-88BB-62ECEA163805}"/>
              </a:ext>
            </a:extLst>
          </p:cNvPr>
          <p:cNvSpPr txBox="1"/>
          <p:nvPr/>
        </p:nvSpPr>
        <p:spPr>
          <a:xfrm>
            <a:off x="3623094" y="4710022"/>
            <a:ext cx="1276710" cy="307777"/>
          </a:xfrm>
          <a:prstGeom prst="rect">
            <a:avLst/>
          </a:prstGeom>
          <a:noFill/>
        </p:spPr>
        <p:txBody>
          <a:bodyPr wrap="square" rtlCol="0">
            <a:spAutoFit/>
          </a:bodyPr>
          <a:lstStyle/>
          <a:p>
            <a:r>
              <a:rPr lang="fr-FR" sz="1400" dirty="0">
                <a:solidFill>
                  <a:srgbClr val="FF0000"/>
                </a:solidFill>
              </a:rPr>
              <a:t>Axe ouvrage</a:t>
            </a:r>
          </a:p>
        </p:txBody>
      </p:sp>
      <p:sp>
        <p:nvSpPr>
          <p:cNvPr id="40" name="ZoneTexte 39">
            <a:extLst>
              <a:ext uri="{FF2B5EF4-FFF2-40B4-BE49-F238E27FC236}">
                <a16:creationId xmlns="" xmlns:a16="http://schemas.microsoft.com/office/drawing/2014/main" id="{89D8B04A-3252-4D95-81E4-9BEEE9B09171}"/>
              </a:ext>
            </a:extLst>
          </p:cNvPr>
          <p:cNvSpPr txBox="1"/>
          <p:nvPr/>
        </p:nvSpPr>
        <p:spPr>
          <a:xfrm>
            <a:off x="2389516" y="3464943"/>
            <a:ext cx="1938068" cy="307777"/>
          </a:xfrm>
          <a:prstGeom prst="rect">
            <a:avLst/>
          </a:prstGeom>
          <a:noFill/>
        </p:spPr>
        <p:txBody>
          <a:bodyPr wrap="square" rtlCol="0">
            <a:spAutoFit/>
          </a:bodyPr>
          <a:lstStyle/>
          <a:p>
            <a:r>
              <a:rPr lang="fr-FR" sz="1400" dirty="0">
                <a:solidFill>
                  <a:srgbClr val="FF0000"/>
                </a:solidFill>
              </a:rPr>
              <a:t>direction Axe ouvrage</a:t>
            </a:r>
          </a:p>
        </p:txBody>
      </p:sp>
      <p:cxnSp>
        <p:nvCxnSpPr>
          <p:cNvPr id="11" name="Connecteur droit avec flèche 10">
            <a:extLst>
              <a:ext uri="{FF2B5EF4-FFF2-40B4-BE49-F238E27FC236}">
                <a16:creationId xmlns="" xmlns:a16="http://schemas.microsoft.com/office/drawing/2014/main" id="{39EB15D0-0DA0-42C1-8283-D9CFCAFD0452}"/>
              </a:ext>
            </a:extLst>
          </p:cNvPr>
          <p:cNvCxnSpPr/>
          <p:nvPr/>
        </p:nvCxnSpPr>
        <p:spPr>
          <a:xfrm flipV="1">
            <a:off x="4830792" y="2855344"/>
            <a:ext cx="0" cy="767750"/>
          </a:xfrm>
          <a:prstGeom prst="straightConnector1">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1" name="Arc 40">
            <a:extLst>
              <a:ext uri="{FF2B5EF4-FFF2-40B4-BE49-F238E27FC236}">
                <a16:creationId xmlns="" xmlns:a16="http://schemas.microsoft.com/office/drawing/2014/main" id="{8AADD6C2-A64D-4622-BAEF-A835907D8276}"/>
              </a:ext>
            </a:extLst>
          </p:cNvPr>
          <p:cNvSpPr/>
          <p:nvPr/>
        </p:nvSpPr>
        <p:spPr>
          <a:xfrm>
            <a:off x="4442604" y="3209027"/>
            <a:ext cx="767750" cy="802256"/>
          </a:xfrm>
          <a:prstGeom prst="arc">
            <a:avLst>
              <a:gd name="adj1" fmla="val 10727013"/>
              <a:gd name="adj2" fmla="val 16192805"/>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2" name="ZoneTexte 41">
            <a:extLst>
              <a:ext uri="{FF2B5EF4-FFF2-40B4-BE49-F238E27FC236}">
                <a16:creationId xmlns="" xmlns:a16="http://schemas.microsoft.com/office/drawing/2014/main" id="{015E3C63-D7AA-4807-B26F-E24027BA47DB}"/>
              </a:ext>
            </a:extLst>
          </p:cNvPr>
          <p:cNvSpPr txBox="1"/>
          <p:nvPr/>
        </p:nvSpPr>
        <p:spPr>
          <a:xfrm>
            <a:off x="4422475" y="2360762"/>
            <a:ext cx="848265" cy="523220"/>
          </a:xfrm>
          <a:prstGeom prst="rect">
            <a:avLst/>
          </a:prstGeom>
          <a:noFill/>
        </p:spPr>
        <p:txBody>
          <a:bodyPr wrap="square" rtlCol="0">
            <a:spAutoFit/>
          </a:bodyPr>
          <a:lstStyle/>
          <a:p>
            <a:pPr algn="ctr"/>
            <a:r>
              <a:rPr lang="fr-FR" sz="1400" dirty="0">
                <a:solidFill>
                  <a:srgbClr val="00B050"/>
                </a:solidFill>
              </a:rPr>
              <a:t>Nord </a:t>
            </a:r>
          </a:p>
          <a:p>
            <a:pPr algn="ctr"/>
            <a:r>
              <a:rPr lang="fr-FR" sz="1400" dirty="0">
                <a:solidFill>
                  <a:srgbClr val="00B050"/>
                </a:solidFill>
              </a:rPr>
              <a:t>du projet</a:t>
            </a:r>
          </a:p>
        </p:txBody>
      </p:sp>
      <p:sp>
        <p:nvSpPr>
          <p:cNvPr id="43" name="ZoneTexte 42">
            <a:extLst>
              <a:ext uri="{FF2B5EF4-FFF2-40B4-BE49-F238E27FC236}">
                <a16:creationId xmlns="" xmlns:a16="http://schemas.microsoft.com/office/drawing/2014/main" id="{72C211DC-AB2D-4C18-8D3E-25069C8B03E1}"/>
              </a:ext>
            </a:extLst>
          </p:cNvPr>
          <p:cNvSpPr txBox="1"/>
          <p:nvPr/>
        </p:nvSpPr>
        <p:spPr>
          <a:xfrm>
            <a:off x="4146430" y="3050875"/>
            <a:ext cx="871267" cy="276999"/>
          </a:xfrm>
          <a:prstGeom prst="rect">
            <a:avLst/>
          </a:prstGeom>
          <a:noFill/>
        </p:spPr>
        <p:txBody>
          <a:bodyPr wrap="square" rtlCol="0">
            <a:spAutoFit/>
          </a:bodyPr>
          <a:lstStyle/>
          <a:p>
            <a:r>
              <a:rPr lang="fr-FR" sz="1200" dirty="0">
                <a:solidFill>
                  <a:srgbClr val="00B050"/>
                </a:solidFill>
              </a:rPr>
              <a:t>100 gr</a:t>
            </a:r>
          </a:p>
        </p:txBody>
      </p:sp>
      <p:sp>
        <p:nvSpPr>
          <p:cNvPr id="2" name="Espace réservé du pied de page 1">
            <a:extLst>
              <a:ext uri="{FF2B5EF4-FFF2-40B4-BE49-F238E27FC236}">
                <a16:creationId xmlns="" xmlns:a16="http://schemas.microsoft.com/office/drawing/2014/main" id="{53C92694-C096-45A0-87C1-0076061EE891}"/>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52FC00F5-BAD1-486C-9626-D98E7AFB53C0}"/>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3FBB1C27-36CD-472B-80AE-28A89FD03F3E}"/>
              </a:ext>
            </a:extLst>
          </p:cNvPr>
          <p:cNvSpPr>
            <a:spLocks noGrp="1"/>
          </p:cNvSpPr>
          <p:nvPr>
            <p:ph type="sldNum" sz="quarter" idx="12"/>
          </p:nvPr>
        </p:nvSpPr>
        <p:spPr/>
        <p:txBody>
          <a:bodyPr/>
          <a:lstStyle/>
          <a:p>
            <a:fld id="{F0E9C7B5-498F-459B-AE0E-97ACA3484B4E}" type="slidenum">
              <a:rPr lang="fr-FR" smtClean="0"/>
              <a:t>33</a:t>
            </a:fld>
            <a:endParaRPr lang="fr-FR"/>
          </a:p>
        </p:txBody>
      </p:sp>
    </p:spTree>
    <p:extLst>
      <p:ext uri="{BB962C8B-B14F-4D97-AF65-F5344CB8AC3E}">
        <p14:creationId xmlns:p14="http://schemas.microsoft.com/office/powerpoint/2010/main" val="1689435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Image 55">
            <a:extLst>
              <a:ext uri="{FF2B5EF4-FFF2-40B4-BE49-F238E27FC236}">
                <a16:creationId xmlns="" xmlns:a16="http://schemas.microsoft.com/office/drawing/2014/main" id="{07C67222-4567-4F59-B88B-F6FF5CDE1322}"/>
              </a:ext>
            </a:extLst>
          </p:cNvPr>
          <p:cNvPicPr>
            <a:picLocks noChangeAspect="1"/>
          </p:cNvPicPr>
          <p:nvPr/>
        </p:nvPicPr>
        <p:blipFill>
          <a:blip r:embed="rId2"/>
          <a:stretch>
            <a:fillRect/>
          </a:stretch>
        </p:blipFill>
        <p:spPr>
          <a:xfrm>
            <a:off x="0" y="752257"/>
            <a:ext cx="9144000" cy="569854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4.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Orientation du projet</a:t>
            </a:r>
            <a:endParaRPr lang="fr-FR" sz="2200" b="1" dirty="0">
              <a:solidFill>
                <a:srgbClr val="002060"/>
              </a:solidFill>
              <a:effectLst>
                <a:outerShdw blurRad="38100" dist="38100" dir="2700000" algn="tl">
                  <a:srgbClr val="000000">
                    <a:alpha val="43137"/>
                  </a:srgbClr>
                </a:outerShdw>
              </a:effectLst>
            </a:endParaRPr>
          </a:p>
        </p:txBody>
      </p:sp>
      <p:sp>
        <p:nvSpPr>
          <p:cNvPr id="17" name="ZoneTexte 16">
            <a:extLst>
              <a:ext uri="{FF2B5EF4-FFF2-40B4-BE49-F238E27FC236}">
                <a16:creationId xmlns="" xmlns:a16="http://schemas.microsoft.com/office/drawing/2014/main" id="{4AAEC4A1-E228-4CBF-BBD0-BE1C222974B1}"/>
              </a:ext>
            </a:extLst>
          </p:cNvPr>
          <p:cNvSpPr txBox="1"/>
          <p:nvPr/>
        </p:nvSpPr>
        <p:spPr>
          <a:xfrm>
            <a:off x="604480" y="915053"/>
            <a:ext cx="6633081" cy="276999"/>
          </a:xfrm>
          <a:prstGeom prst="rect">
            <a:avLst/>
          </a:prstGeom>
          <a:solidFill>
            <a:srgbClr val="CCFFFF"/>
          </a:solidFill>
          <a:ln>
            <a:solidFill>
              <a:srgbClr val="002060"/>
            </a:solidFill>
          </a:ln>
        </p:spPr>
        <p:txBody>
          <a:bodyPr wrap="square" rtlCol="0">
            <a:spAutoFit/>
          </a:bodyPr>
          <a:lstStyle/>
          <a:p>
            <a:r>
              <a:rPr lang="fr-FR" sz="1200" b="1" i="1" dirty="0"/>
              <a:t>On doit effectuer l’orientation du projet AVANT le positionnement du Point de base du projet en x et y.</a:t>
            </a:r>
          </a:p>
        </p:txBody>
      </p:sp>
      <p:grpSp>
        <p:nvGrpSpPr>
          <p:cNvPr id="23" name="Groupe 22">
            <a:extLst>
              <a:ext uri="{FF2B5EF4-FFF2-40B4-BE49-F238E27FC236}">
                <a16:creationId xmlns="" xmlns:a16="http://schemas.microsoft.com/office/drawing/2014/main" id="{9FAE996E-7A90-47EB-AC69-2C19AA59FD52}"/>
              </a:ext>
            </a:extLst>
          </p:cNvPr>
          <p:cNvGrpSpPr/>
          <p:nvPr/>
        </p:nvGrpSpPr>
        <p:grpSpPr>
          <a:xfrm>
            <a:off x="442722" y="733165"/>
            <a:ext cx="316200" cy="276999"/>
            <a:chOff x="4198688" y="2088698"/>
            <a:chExt cx="318782" cy="276999"/>
          </a:xfrm>
        </p:grpSpPr>
        <p:sp>
          <p:nvSpPr>
            <p:cNvPr id="24" name="Ellipse 23">
              <a:extLst>
                <a:ext uri="{FF2B5EF4-FFF2-40B4-BE49-F238E27FC236}">
                  <a16:creationId xmlns="" xmlns:a16="http://schemas.microsoft.com/office/drawing/2014/main" id="{F11B4DB7-CA45-4C89-87E4-0ED5E14743F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5" name="ZoneTexte 24">
              <a:extLst>
                <a:ext uri="{FF2B5EF4-FFF2-40B4-BE49-F238E27FC236}">
                  <a16:creationId xmlns="" xmlns:a16="http://schemas.microsoft.com/office/drawing/2014/main" id="{E52382D0-A67A-4FB5-8F67-5DB81716C0FF}"/>
                </a:ext>
              </a:extLst>
            </p:cNvPr>
            <p:cNvSpPr txBox="1"/>
            <p:nvPr/>
          </p:nvSpPr>
          <p:spPr>
            <a:xfrm>
              <a:off x="4198688" y="2088698"/>
              <a:ext cx="318782" cy="276999"/>
            </a:xfrm>
            <a:prstGeom prst="rect">
              <a:avLst/>
            </a:prstGeom>
            <a:noFill/>
          </p:spPr>
          <p:txBody>
            <a:bodyPr wrap="square" rtlCol="0">
              <a:spAutoFit/>
            </a:bodyPr>
            <a:lstStyle/>
            <a:p>
              <a:r>
                <a:rPr lang="fr-FR" sz="1200" dirty="0"/>
                <a:t>7</a:t>
              </a:r>
            </a:p>
          </p:txBody>
        </p:sp>
      </p:grpSp>
      <p:sp>
        <p:nvSpPr>
          <p:cNvPr id="26" name="ZoneTexte 25">
            <a:extLst>
              <a:ext uri="{FF2B5EF4-FFF2-40B4-BE49-F238E27FC236}">
                <a16:creationId xmlns="" xmlns:a16="http://schemas.microsoft.com/office/drawing/2014/main" id="{4FCB7E18-88C6-4F1B-8EA1-8A467CD80F28}"/>
              </a:ext>
            </a:extLst>
          </p:cNvPr>
          <p:cNvSpPr txBox="1"/>
          <p:nvPr/>
        </p:nvSpPr>
        <p:spPr>
          <a:xfrm>
            <a:off x="782153" y="1485949"/>
            <a:ext cx="2616654" cy="461665"/>
          </a:xfrm>
          <a:prstGeom prst="rect">
            <a:avLst/>
          </a:prstGeom>
          <a:solidFill>
            <a:srgbClr val="FFFF00"/>
          </a:solidFill>
          <a:ln>
            <a:solidFill>
              <a:srgbClr val="FF6600"/>
            </a:solidFill>
          </a:ln>
        </p:spPr>
        <p:txBody>
          <a:bodyPr wrap="square" rtlCol="0">
            <a:spAutoFit/>
          </a:bodyPr>
          <a:lstStyle/>
          <a:p>
            <a:r>
              <a:rPr lang="fr-FR" sz="1200" dirty="0"/>
              <a:t>Ouvrir le « Plan de masse » :</a:t>
            </a:r>
          </a:p>
          <a:p>
            <a:pPr marL="171450" indent="-171450">
              <a:buFont typeface="Wingdings" panose="05000000000000000000" pitchFamily="2" charset="2"/>
              <a:buChar char="è"/>
            </a:pPr>
            <a:r>
              <a:rPr lang="fr-FR" sz="1200" dirty="0">
                <a:sym typeface="Wingdings" panose="05000000000000000000" pitchFamily="2" charset="2"/>
              </a:rPr>
              <a:t>Double-cliquer sur le nom de la vue</a:t>
            </a:r>
            <a:endParaRPr lang="fr-FR" sz="1200" b="1" dirty="0">
              <a:sym typeface="Wingdings" panose="05000000000000000000" pitchFamily="2" charset="2"/>
            </a:endParaRPr>
          </a:p>
        </p:txBody>
      </p:sp>
      <p:grpSp>
        <p:nvGrpSpPr>
          <p:cNvPr id="28" name="Groupe 27">
            <a:extLst>
              <a:ext uri="{FF2B5EF4-FFF2-40B4-BE49-F238E27FC236}">
                <a16:creationId xmlns="" xmlns:a16="http://schemas.microsoft.com/office/drawing/2014/main" id="{FF851638-D76D-422B-8434-CB8538CA33D1}"/>
              </a:ext>
            </a:extLst>
          </p:cNvPr>
          <p:cNvGrpSpPr/>
          <p:nvPr/>
        </p:nvGrpSpPr>
        <p:grpSpPr>
          <a:xfrm>
            <a:off x="634610" y="1307833"/>
            <a:ext cx="329591" cy="277860"/>
            <a:chOff x="4198688" y="2087836"/>
            <a:chExt cx="318782" cy="277860"/>
          </a:xfrm>
        </p:grpSpPr>
        <p:sp>
          <p:nvSpPr>
            <p:cNvPr id="29" name="Ellipse 28">
              <a:extLst>
                <a:ext uri="{FF2B5EF4-FFF2-40B4-BE49-F238E27FC236}">
                  <a16:creationId xmlns="" xmlns:a16="http://schemas.microsoft.com/office/drawing/2014/main" id="{444BA5BB-0E95-4182-98F0-C550AA18661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D281BBA1-6224-47B9-8014-90E34B0631EE}"/>
                </a:ext>
              </a:extLst>
            </p:cNvPr>
            <p:cNvSpPr txBox="1"/>
            <p:nvPr/>
          </p:nvSpPr>
          <p:spPr>
            <a:xfrm>
              <a:off x="4198688" y="2087836"/>
              <a:ext cx="318782" cy="276999"/>
            </a:xfrm>
            <a:prstGeom prst="rect">
              <a:avLst/>
            </a:prstGeom>
            <a:noFill/>
          </p:spPr>
          <p:txBody>
            <a:bodyPr wrap="square" rtlCol="0">
              <a:spAutoFit/>
            </a:bodyPr>
            <a:lstStyle/>
            <a:p>
              <a:r>
                <a:rPr lang="fr-FR" sz="1200" dirty="0"/>
                <a:t>8</a:t>
              </a:r>
            </a:p>
          </p:txBody>
        </p:sp>
      </p:grpSp>
      <p:sp>
        <p:nvSpPr>
          <p:cNvPr id="31" name="ZoneTexte 30">
            <a:extLst>
              <a:ext uri="{FF2B5EF4-FFF2-40B4-BE49-F238E27FC236}">
                <a16:creationId xmlns="" xmlns:a16="http://schemas.microsoft.com/office/drawing/2014/main" id="{DEA15186-4A53-4A51-8237-F0711520C720}"/>
              </a:ext>
            </a:extLst>
          </p:cNvPr>
          <p:cNvSpPr txBox="1"/>
          <p:nvPr/>
        </p:nvSpPr>
        <p:spPr>
          <a:xfrm>
            <a:off x="4122341" y="5317058"/>
            <a:ext cx="3024898"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Garder le trombone verrouillé (=non barré)</a:t>
            </a:r>
          </a:p>
          <a:p>
            <a:pPr marL="171450" indent="-171450">
              <a:buFont typeface="Wingdings" panose="05000000000000000000" pitchFamily="2" charset="2"/>
              <a:buChar char="è"/>
            </a:pPr>
            <a:r>
              <a:rPr lang="fr-FR" sz="1200" dirty="0">
                <a:sym typeface="Wingdings" panose="05000000000000000000" pitchFamily="2" charset="2"/>
              </a:rPr>
              <a:t>Cliquer sur le champ « Angle … »</a:t>
            </a:r>
          </a:p>
          <a:p>
            <a:pPr marL="171450" indent="-171450">
              <a:buFont typeface="Wingdings" panose="05000000000000000000" pitchFamily="2" charset="2"/>
              <a:buChar char="è"/>
            </a:pPr>
            <a:r>
              <a:rPr lang="fr-FR" sz="1200" dirty="0">
                <a:sym typeface="Wingdings" panose="05000000000000000000" pitchFamily="2" charset="2"/>
              </a:rPr>
              <a:t>Saisir l’angle calculé précédemment</a:t>
            </a:r>
            <a:endParaRPr lang="fr-FR" sz="1200" b="1" dirty="0">
              <a:sym typeface="Wingdings" panose="05000000000000000000" pitchFamily="2" charset="2"/>
            </a:endParaRP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Entrée </a:t>
            </a:r>
            <a:r>
              <a:rPr lang="fr-FR" sz="1200" dirty="0">
                <a:sym typeface="Wingdings" panose="05000000000000000000" pitchFamily="2" charset="2"/>
              </a:rPr>
              <a:t>au clavier</a:t>
            </a:r>
          </a:p>
        </p:txBody>
      </p:sp>
      <p:cxnSp>
        <p:nvCxnSpPr>
          <p:cNvPr id="32" name="Connecteur droit avec flèche 31">
            <a:extLst>
              <a:ext uri="{FF2B5EF4-FFF2-40B4-BE49-F238E27FC236}">
                <a16:creationId xmlns="" xmlns:a16="http://schemas.microsoft.com/office/drawing/2014/main" id="{F59B6130-C419-417F-845B-0702E99C2A1F}"/>
              </a:ext>
            </a:extLst>
          </p:cNvPr>
          <p:cNvCxnSpPr>
            <a:cxnSpLocks/>
            <a:stCxn id="31" idx="0"/>
            <a:endCxn id="39" idx="4"/>
          </p:cNvCxnSpPr>
          <p:nvPr/>
        </p:nvCxnSpPr>
        <p:spPr>
          <a:xfrm flipH="1" flipV="1">
            <a:off x="4959653" y="4037162"/>
            <a:ext cx="675137" cy="12798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 xmlns:a16="http://schemas.microsoft.com/office/drawing/2014/main" id="{9E5EC334-F604-4ADC-B9B3-BCCAD510BA62}"/>
              </a:ext>
            </a:extLst>
          </p:cNvPr>
          <p:cNvSpPr txBox="1"/>
          <p:nvPr/>
        </p:nvSpPr>
        <p:spPr>
          <a:xfrm>
            <a:off x="3433501" y="2390281"/>
            <a:ext cx="4097359" cy="830997"/>
          </a:xfrm>
          <a:prstGeom prst="rect">
            <a:avLst/>
          </a:prstGeom>
          <a:solidFill>
            <a:srgbClr val="FFFF00"/>
          </a:solidFill>
          <a:ln>
            <a:solidFill>
              <a:srgbClr val="FF6600"/>
            </a:solidFill>
          </a:ln>
        </p:spPr>
        <p:txBody>
          <a:bodyPr wrap="square" rtlCol="0">
            <a:spAutoFit/>
          </a:bodyPr>
          <a:lstStyle/>
          <a:p>
            <a:r>
              <a:rPr lang="fr-FR" sz="1200" dirty="0"/>
              <a:t>Sélectionner le Point de base du projet :</a:t>
            </a:r>
          </a:p>
          <a:p>
            <a:pPr marL="171450" indent="-171450">
              <a:buFont typeface="Wingdings" panose="05000000000000000000" pitchFamily="2" charset="2"/>
              <a:buChar char="è"/>
            </a:pPr>
            <a:r>
              <a:rPr lang="fr-FR" sz="1200" dirty="0">
                <a:sym typeface="Wingdings" panose="05000000000000000000" pitchFamily="2" charset="2"/>
              </a:rPr>
              <a:t>Survoler le Point de base du projet avec la souris</a:t>
            </a:r>
          </a:p>
          <a:p>
            <a:pPr marL="171450" indent="-171450">
              <a:buFont typeface="Wingdings" panose="05000000000000000000" pitchFamily="2" charset="2"/>
              <a:buChar char="è"/>
            </a:pPr>
            <a:r>
              <a:rPr lang="fr-FR" sz="1200" dirty="0">
                <a:sym typeface="Wingdings" panose="05000000000000000000" pitchFamily="2" charset="2"/>
              </a:rPr>
              <a:t>Si nécessaire, taper la touche </a:t>
            </a:r>
            <a:r>
              <a:rPr lang="fr-FR" sz="1200" b="1" dirty="0">
                <a:sym typeface="Wingdings" panose="05000000000000000000" pitchFamily="2" charset="2"/>
              </a:rPr>
              <a:t>TAB </a:t>
            </a:r>
            <a:r>
              <a:rPr lang="fr-FR" sz="1200" dirty="0">
                <a:sym typeface="Wingdings" panose="05000000000000000000" pitchFamily="2" charset="2"/>
              </a:rPr>
              <a:t>au clavier </a:t>
            </a:r>
          </a:p>
          <a:p>
            <a:pPr marL="171450" indent="-171450">
              <a:buFont typeface="Wingdings" panose="05000000000000000000" pitchFamily="2" charset="2"/>
              <a:buChar char="è"/>
            </a:pPr>
            <a:r>
              <a:rPr lang="fr-FR" sz="1200" dirty="0">
                <a:sym typeface="Wingdings" panose="05000000000000000000" pitchFamily="2" charset="2"/>
              </a:rPr>
              <a:t>Cliquer lorsque le Point de base du projet est présélectionné</a:t>
            </a:r>
          </a:p>
        </p:txBody>
      </p:sp>
      <p:grpSp>
        <p:nvGrpSpPr>
          <p:cNvPr id="34" name="Groupe 33">
            <a:extLst>
              <a:ext uri="{FF2B5EF4-FFF2-40B4-BE49-F238E27FC236}">
                <a16:creationId xmlns="" xmlns:a16="http://schemas.microsoft.com/office/drawing/2014/main" id="{241FD31C-9192-454E-81F2-C6E37E4DF366}"/>
              </a:ext>
            </a:extLst>
          </p:cNvPr>
          <p:cNvGrpSpPr/>
          <p:nvPr/>
        </p:nvGrpSpPr>
        <p:grpSpPr>
          <a:xfrm>
            <a:off x="3288650" y="2197027"/>
            <a:ext cx="329591" cy="277860"/>
            <a:chOff x="4198688" y="2087836"/>
            <a:chExt cx="318782" cy="277860"/>
          </a:xfrm>
        </p:grpSpPr>
        <p:sp>
          <p:nvSpPr>
            <p:cNvPr id="35" name="Ellipse 34">
              <a:extLst>
                <a:ext uri="{FF2B5EF4-FFF2-40B4-BE49-F238E27FC236}">
                  <a16:creationId xmlns="" xmlns:a16="http://schemas.microsoft.com/office/drawing/2014/main" id="{19C03180-398D-45C8-B223-5847B5C910F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CDAB8D53-C355-487E-AD86-9F4B5AAD8FD9}"/>
                </a:ext>
              </a:extLst>
            </p:cNvPr>
            <p:cNvSpPr txBox="1"/>
            <p:nvPr/>
          </p:nvSpPr>
          <p:spPr>
            <a:xfrm>
              <a:off x="4198688" y="2087836"/>
              <a:ext cx="318782" cy="276999"/>
            </a:xfrm>
            <a:prstGeom prst="rect">
              <a:avLst/>
            </a:prstGeom>
            <a:noFill/>
          </p:spPr>
          <p:txBody>
            <a:bodyPr wrap="square" rtlCol="0">
              <a:spAutoFit/>
            </a:bodyPr>
            <a:lstStyle/>
            <a:p>
              <a:r>
                <a:rPr lang="fr-FR" sz="1200" dirty="0"/>
                <a:t>9</a:t>
              </a:r>
            </a:p>
          </p:txBody>
        </p:sp>
      </p:grpSp>
      <p:cxnSp>
        <p:nvCxnSpPr>
          <p:cNvPr id="37" name="Connecteur droit avec flèche 36">
            <a:extLst>
              <a:ext uri="{FF2B5EF4-FFF2-40B4-BE49-F238E27FC236}">
                <a16:creationId xmlns="" xmlns:a16="http://schemas.microsoft.com/office/drawing/2014/main" id="{E55477E7-F433-432B-8759-F7BA202770E3}"/>
              </a:ext>
            </a:extLst>
          </p:cNvPr>
          <p:cNvCxnSpPr>
            <a:cxnSpLocks/>
            <a:stCxn id="33" idx="2"/>
          </p:cNvCxnSpPr>
          <p:nvPr/>
        </p:nvCxnSpPr>
        <p:spPr>
          <a:xfrm flipH="1">
            <a:off x="5279367" y="3221278"/>
            <a:ext cx="202814" cy="85901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 xmlns:a16="http://schemas.microsoft.com/office/drawing/2014/main" id="{639E9A73-0332-4D7B-8EF3-A5AAC44A6F7E}"/>
              </a:ext>
            </a:extLst>
          </p:cNvPr>
          <p:cNvCxnSpPr>
            <a:cxnSpLocks/>
            <a:stCxn id="31" idx="0"/>
          </p:cNvCxnSpPr>
          <p:nvPr/>
        </p:nvCxnSpPr>
        <p:spPr>
          <a:xfrm flipV="1">
            <a:off x="5634790" y="4287328"/>
            <a:ext cx="498591" cy="10297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9" name="Ellipse 38">
            <a:extLst>
              <a:ext uri="{FF2B5EF4-FFF2-40B4-BE49-F238E27FC236}">
                <a16:creationId xmlns="" xmlns:a16="http://schemas.microsoft.com/office/drawing/2014/main" id="{2BC2C97E-F024-49CB-93B2-102E4461431B}"/>
              </a:ext>
            </a:extLst>
          </p:cNvPr>
          <p:cNvSpPr/>
          <p:nvPr/>
        </p:nvSpPr>
        <p:spPr>
          <a:xfrm>
            <a:off x="4848045" y="3730635"/>
            <a:ext cx="223215" cy="30652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7" name="Connecteur droit avec flèche 66">
            <a:extLst>
              <a:ext uri="{FF2B5EF4-FFF2-40B4-BE49-F238E27FC236}">
                <a16:creationId xmlns="" xmlns:a16="http://schemas.microsoft.com/office/drawing/2014/main" id="{B40C9231-BB8E-45EE-9DF6-3AFABC6B85E3}"/>
              </a:ext>
            </a:extLst>
          </p:cNvPr>
          <p:cNvCxnSpPr>
            <a:cxnSpLocks/>
            <a:stCxn id="31" idx="0"/>
            <a:endCxn id="70" idx="6"/>
          </p:cNvCxnSpPr>
          <p:nvPr/>
        </p:nvCxnSpPr>
        <p:spPr>
          <a:xfrm flipH="1" flipV="1">
            <a:off x="1733908" y="3498012"/>
            <a:ext cx="3900882" cy="181904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0" name="Ellipse 69">
            <a:extLst>
              <a:ext uri="{FF2B5EF4-FFF2-40B4-BE49-F238E27FC236}">
                <a16:creationId xmlns="" xmlns:a16="http://schemas.microsoft.com/office/drawing/2014/main" id="{0D7738A7-E147-4571-B3C1-BB4744EF2EFF}"/>
              </a:ext>
            </a:extLst>
          </p:cNvPr>
          <p:cNvSpPr/>
          <p:nvPr/>
        </p:nvSpPr>
        <p:spPr>
          <a:xfrm>
            <a:off x="-1" y="3381555"/>
            <a:ext cx="1733909" cy="232914"/>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3" name="Groupe 72">
            <a:extLst>
              <a:ext uri="{FF2B5EF4-FFF2-40B4-BE49-F238E27FC236}">
                <a16:creationId xmlns="" xmlns:a16="http://schemas.microsoft.com/office/drawing/2014/main" id="{FD27667D-BDC2-4BCD-AADA-527431C8DCEA}"/>
              </a:ext>
            </a:extLst>
          </p:cNvPr>
          <p:cNvGrpSpPr/>
          <p:nvPr/>
        </p:nvGrpSpPr>
        <p:grpSpPr>
          <a:xfrm>
            <a:off x="3924128" y="5101254"/>
            <a:ext cx="363199" cy="277860"/>
            <a:chOff x="4165315" y="2087836"/>
            <a:chExt cx="351288" cy="277860"/>
          </a:xfrm>
        </p:grpSpPr>
        <p:sp>
          <p:nvSpPr>
            <p:cNvPr id="74" name="Ellipse 73">
              <a:extLst>
                <a:ext uri="{FF2B5EF4-FFF2-40B4-BE49-F238E27FC236}">
                  <a16:creationId xmlns="" xmlns:a16="http://schemas.microsoft.com/office/drawing/2014/main" id="{971EC6B2-42F6-49B7-B9C6-3838AA03FB8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5" name="ZoneTexte 74">
              <a:extLst>
                <a:ext uri="{FF2B5EF4-FFF2-40B4-BE49-F238E27FC236}">
                  <a16:creationId xmlns="" xmlns:a16="http://schemas.microsoft.com/office/drawing/2014/main" id="{E45B23DF-9528-4A4D-9F8C-40B397421DAE}"/>
                </a:ext>
              </a:extLst>
            </p:cNvPr>
            <p:cNvSpPr txBox="1"/>
            <p:nvPr/>
          </p:nvSpPr>
          <p:spPr>
            <a:xfrm>
              <a:off x="4165315" y="2087836"/>
              <a:ext cx="351288" cy="276999"/>
            </a:xfrm>
            <a:prstGeom prst="rect">
              <a:avLst/>
            </a:prstGeom>
            <a:noFill/>
          </p:spPr>
          <p:txBody>
            <a:bodyPr wrap="square" rtlCol="0">
              <a:spAutoFit/>
            </a:bodyPr>
            <a:lstStyle/>
            <a:p>
              <a:r>
                <a:rPr lang="fr-FR" sz="1200" dirty="0"/>
                <a:t>10</a:t>
              </a:r>
            </a:p>
          </p:txBody>
        </p:sp>
      </p:grpSp>
      <p:sp>
        <p:nvSpPr>
          <p:cNvPr id="2" name="Espace réservé du pied de page 1">
            <a:extLst>
              <a:ext uri="{FF2B5EF4-FFF2-40B4-BE49-F238E27FC236}">
                <a16:creationId xmlns="" xmlns:a16="http://schemas.microsoft.com/office/drawing/2014/main" id="{6773AED9-015B-4A4A-8EAF-C3DE30EE8707}"/>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08E05795-53A7-4187-ABB1-770B2EF080B3}"/>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A5FDF620-AAE8-455B-BE30-32A68E0CA510}"/>
              </a:ext>
            </a:extLst>
          </p:cNvPr>
          <p:cNvSpPr>
            <a:spLocks noGrp="1"/>
          </p:cNvSpPr>
          <p:nvPr>
            <p:ph type="sldNum" sz="quarter" idx="12"/>
          </p:nvPr>
        </p:nvSpPr>
        <p:spPr/>
        <p:txBody>
          <a:bodyPr/>
          <a:lstStyle/>
          <a:p>
            <a:fld id="{F0E9C7B5-498F-459B-AE0E-97ACA3484B4E}" type="slidenum">
              <a:rPr lang="fr-FR" smtClean="0"/>
              <a:t>34</a:t>
            </a:fld>
            <a:endParaRPr lang="fr-FR"/>
          </a:p>
        </p:txBody>
      </p:sp>
    </p:spTree>
    <p:extLst>
      <p:ext uri="{BB962C8B-B14F-4D97-AF65-F5344CB8AC3E}">
        <p14:creationId xmlns:p14="http://schemas.microsoft.com/office/powerpoint/2010/main" val="26504342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Image 60">
            <a:extLst>
              <a:ext uri="{FF2B5EF4-FFF2-40B4-BE49-F238E27FC236}">
                <a16:creationId xmlns="" xmlns:a16="http://schemas.microsoft.com/office/drawing/2014/main" id="{FF663EF2-FFC2-49C1-9B89-12E9A623640C}"/>
              </a:ext>
            </a:extLst>
          </p:cNvPr>
          <p:cNvPicPr>
            <a:picLocks noChangeAspect="1"/>
          </p:cNvPicPr>
          <p:nvPr/>
        </p:nvPicPr>
        <p:blipFill>
          <a:blip r:embed="rId2"/>
          <a:stretch>
            <a:fillRect/>
          </a:stretch>
        </p:blipFill>
        <p:spPr>
          <a:xfrm>
            <a:off x="0" y="695046"/>
            <a:ext cx="9144000" cy="5692195"/>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4.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Orientation du projet</a:t>
            </a:r>
            <a:endParaRPr lang="fr-FR" sz="2200" b="1" dirty="0">
              <a:solidFill>
                <a:srgbClr val="002060"/>
              </a:solidFill>
              <a:effectLst>
                <a:outerShdw blurRad="38100" dist="38100" dir="2700000" algn="tl">
                  <a:srgbClr val="000000">
                    <a:alpha val="43137"/>
                  </a:srgbClr>
                </a:outerShdw>
              </a:effectLst>
            </a:endParaRPr>
          </a:p>
        </p:txBody>
      </p:sp>
      <p:sp>
        <p:nvSpPr>
          <p:cNvPr id="44" name="ZoneTexte 43">
            <a:extLst>
              <a:ext uri="{FF2B5EF4-FFF2-40B4-BE49-F238E27FC236}">
                <a16:creationId xmlns="" xmlns:a16="http://schemas.microsoft.com/office/drawing/2014/main" id="{930D8EB3-C542-4B2B-8A63-38C99CDB5F76}"/>
              </a:ext>
            </a:extLst>
          </p:cNvPr>
          <p:cNvSpPr txBox="1"/>
          <p:nvPr/>
        </p:nvSpPr>
        <p:spPr>
          <a:xfrm>
            <a:off x="476068" y="821866"/>
            <a:ext cx="3880272" cy="461665"/>
          </a:xfrm>
          <a:prstGeom prst="rect">
            <a:avLst/>
          </a:prstGeom>
          <a:solidFill>
            <a:srgbClr val="CCFFFF"/>
          </a:solidFill>
          <a:ln>
            <a:solidFill>
              <a:srgbClr val="002060"/>
            </a:solidFill>
          </a:ln>
        </p:spPr>
        <p:txBody>
          <a:bodyPr wrap="square" rtlCol="0">
            <a:spAutoFit/>
          </a:bodyPr>
          <a:lstStyle/>
          <a:p>
            <a:r>
              <a:rPr lang="fr-FR" sz="1200" i="1" dirty="0"/>
              <a:t>Observons les repères attachés au Point de base du projet et au Point de topographie.</a:t>
            </a:r>
          </a:p>
        </p:txBody>
      </p:sp>
      <p:grpSp>
        <p:nvGrpSpPr>
          <p:cNvPr id="45" name="Groupe 44">
            <a:extLst>
              <a:ext uri="{FF2B5EF4-FFF2-40B4-BE49-F238E27FC236}">
                <a16:creationId xmlns="" xmlns:a16="http://schemas.microsoft.com/office/drawing/2014/main" id="{5121E8C2-B090-4B79-858B-2EFD6D2D2866}"/>
              </a:ext>
            </a:extLst>
          </p:cNvPr>
          <p:cNvGrpSpPr/>
          <p:nvPr/>
        </p:nvGrpSpPr>
        <p:grpSpPr>
          <a:xfrm>
            <a:off x="271174" y="648605"/>
            <a:ext cx="358552" cy="276999"/>
            <a:chOff x="4155204" y="2097325"/>
            <a:chExt cx="361480" cy="276999"/>
          </a:xfrm>
        </p:grpSpPr>
        <p:sp>
          <p:nvSpPr>
            <p:cNvPr id="46" name="Ellipse 45">
              <a:extLst>
                <a:ext uri="{FF2B5EF4-FFF2-40B4-BE49-F238E27FC236}">
                  <a16:creationId xmlns="" xmlns:a16="http://schemas.microsoft.com/office/drawing/2014/main" id="{A05A5E8A-B4DE-4441-85E8-1579039F97C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7" name="ZoneTexte 46">
              <a:extLst>
                <a:ext uri="{FF2B5EF4-FFF2-40B4-BE49-F238E27FC236}">
                  <a16:creationId xmlns="" xmlns:a16="http://schemas.microsoft.com/office/drawing/2014/main" id="{0BC08A65-674A-4314-B555-B0C1E57FAB45}"/>
                </a:ext>
              </a:extLst>
            </p:cNvPr>
            <p:cNvSpPr txBox="1"/>
            <p:nvPr/>
          </p:nvSpPr>
          <p:spPr>
            <a:xfrm>
              <a:off x="4155204" y="2097325"/>
              <a:ext cx="361480" cy="276999"/>
            </a:xfrm>
            <a:prstGeom prst="rect">
              <a:avLst/>
            </a:prstGeom>
            <a:noFill/>
          </p:spPr>
          <p:txBody>
            <a:bodyPr wrap="square" rtlCol="0">
              <a:spAutoFit/>
            </a:bodyPr>
            <a:lstStyle/>
            <a:p>
              <a:r>
                <a:rPr lang="fr-FR" sz="1200" dirty="0"/>
                <a:t>11</a:t>
              </a:r>
            </a:p>
          </p:txBody>
        </p:sp>
      </p:grpSp>
      <p:cxnSp>
        <p:nvCxnSpPr>
          <p:cNvPr id="48" name="Connecteur droit avec flèche 47">
            <a:extLst>
              <a:ext uri="{FF2B5EF4-FFF2-40B4-BE49-F238E27FC236}">
                <a16:creationId xmlns="" xmlns:a16="http://schemas.microsoft.com/office/drawing/2014/main" id="{1FA61282-C51B-4992-A03A-3FF0AAE8F986}"/>
              </a:ext>
            </a:extLst>
          </p:cNvPr>
          <p:cNvCxnSpPr>
            <a:cxnSpLocks/>
            <a:stCxn id="81" idx="3"/>
          </p:cNvCxnSpPr>
          <p:nvPr/>
        </p:nvCxnSpPr>
        <p:spPr>
          <a:xfrm>
            <a:off x="4281493" y="4556941"/>
            <a:ext cx="652816" cy="18758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48">
            <a:extLst>
              <a:ext uri="{FF2B5EF4-FFF2-40B4-BE49-F238E27FC236}">
                <a16:creationId xmlns="" xmlns:a16="http://schemas.microsoft.com/office/drawing/2014/main" id="{FB245A42-2A91-4DCF-B722-C7AC07E9F77C}"/>
              </a:ext>
            </a:extLst>
          </p:cNvPr>
          <p:cNvCxnSpPr>
            <a:cxnSpLocks/>
          </p:cNvCxnSpPr>
          <p:nvPr/>
        </p:nvCxnSpPr>
        <p:spPr>
          <a:xfrm flipV="1">
            <a:off x="5124092" y="5167223"/>
            <a:ext cx="1112806" cy="68148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874FB241-0C1C-4A1F-9C96-60800D1C5A48}"/>
              </a:ext>
            </a:extLst>
          </p:cNvPr>
          <p:cNvSpPr txBox="1"/>
          <p:nvPr/>
        </p:nvSpPr>
        <p:spPr>
          <a:xfrm>
            <a:off x="3216394" y="1595368"/>
            <a:ext cx="2778965" cy="276999"/>
          </a:xfrm>
          <a:prstGeom prst="rect">
            <a:avLst/>
          </a:prstGeom>
          <a:solidFill>
            <a:srgbClr val="CCFFFF"/>
          </a:solidFill>
          <a:ln>
            <a:solidFill>
              <a:srgbClr val="002060"/>
            </a:solidFill>
          </a:ln>
        </p:spPr>
        <p:txBody>
          <a:bodyPr wrap="square" rtlCol="0">
            <a:spAutoFit/>
          </a:bodyPr>
          <a:lstStyle/>
          <a:p>
            <a:r>
              <a:rPr lang="fr-FR" sz="1200" i="1" dirty="0"/>
              <a:t>Le Point de base du projet est sélectionné</a:t>
            </a:r>
          </a:p>
        </p:txBody>
      </p:sp>
      <p:grpSp>
        <p:nvGrpSpPr>
          <p:cNvPr id="54" name="Groupe 53">
            <a:extLst>
              <a:ext uri="{FF2B5EF4-FFF2-40B4-BE49-F238E27FC236}">
                <a16:creationId xmlns="" xmlns:a16="http://schemas.microsoft.com/office/drawing/2014/main" id="{16647A07-0724-42EF-8BC1-DEA0495C5285}"/>
              </a:ext>
            </a:extLst>
          </p:cNvPr>
          <p:cNvGrpSpPr/>
          <p:nvPr/>
        </p:nvGrpSpPr>
        <p:grpSpPr>
          <a:xfrm>
            <a:off x="3045123" y="1404854"/>
            <a:ext cx="345061" cy="285624"/>
            <a:chOff x="4163013" y="2080072"/>
            <a:chExt cx="347879" cy="285624"/>
          </a:xfrm>
        </p:grpSpPr>
        <p:sp>
          <p:nvSpPr>
            <p:cNvPr id="55" name="Ellipse 54">
              <a:extLst>
                <a:ext uri="{FF2B5EF4-FFF2-40B4-BE49-F238E27FC236}">
                  <a16:creationId xmlns="" xmlns:a16="http://schemas.microsoft.com/office/drawing/2014/main" id="{E26C235D-C1D3-4712-8E31-32D255A7DA3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44A943B9-BAB8-4B17-8D2F-E6DF17BEE093}"/>
                </a:ext>
              </a:extLst>
            </p:cNvPr>
            <p:cNvSpPr txBox="1"/>
            <p:nvPr/>
          </p:nvSpPr>
          <p:spPr>
            <a:xfrm>
              <a:off x="4163013" y="2080072"/>
              <a:ext cx="347879" cy="276999"/>
            </a:xfrm>
            <a:prstGeom prst="rect">
              <a:avLst/>
            </a:prstGeom>
            <a:noFill/>
          </p:spPr>
          <p:txBody>
            <a:bodyPr wrap="square" rtlCol="0">
              <a:spAutoFit/>
            </a:bodyPr>
            <a:lstStyle/>
            <a:p>
              <a:r>
                <a:rPr lang="fr-FR" sz="1200" dirty="0"/>
                <a:t>12</a:t>
              </a:r>
            </a:p>
          </p:txBody>
        </p:sp>
      </p:grpSp>
      <p:sp>
        <p:nvSpPr>
          <p:cNvPr id="58" name="Ellipse 57">
            <a:extLst>
              <a:ext uri="{FF2B5EF4-FFF2-40B4-BE49-F238E27FC236}">
                <a16:creationId xmlns="" xmlns:a16="http://schemas.microsoft.com/office/drawing/2014/main" id="{3881BE7A-503E-418B-83B4-61CDFDD8B0B4}"/>
              </a:ext>
            </a:extLst>
          </p:cNvPr>
          <p:cNvSpPr/>
          <p:nvPr/>
        </p:nvSpPr>
        <p:spPr>
          <a:xfrm>
            <a:off x="4580966" y="2783455"/>
            <a:ext cx="1107056" cy="224287"/>
          </a:xfrm>
          <a:prstGeom prst="ellipse">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9" name="Connecteur droit avec flèche 58">
            <a:extLst>
              <a:ext uri="{FF2B5EF4-FFF2-40B4-BE49-F238E27FC236}">
                <a16:creationId xmlns="" xmlns:a16="http://schemas.microsoft.com/office/drawing/2014/main" id="{773017E3-E90E-4176-A898-47EAC3A0D855}"/>
              </a:ext>
            </a:extLst>
          </p:cNvPr>
          <p:cNvCxnSpPr>
            <a:cxnSpLocks/>
            <a:stCxn id="53" idx="2"/>
            <a:endCxn id="58" idx="1"/>
          </p:cNvCxnSpPr>
          <p:nvPr/>
        </p:nvCxnSpPr>
        <p:spPr>
          <a:xfrm>
            <a:off x="4605877" y="1872367"/>
            <a:ext cx="137214" cy="943934"/>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 xmlns:a16="http://schemas.microsoft.com/office/drawing/2014/main" id="{8BFB5A10-69F7-40E6-8C44-F87E8CD819A2}"/>
              </a:ext>
            </a:extLst>
          </p:cNvPr>
          <p:cNvSpPr txBox="1"/>
          <p:nvPr/>
        </p:nvSpPr>
        <p:spPr>
          <a:xfrm>
            <a:off x="3778370" y="2510288"/>
            <a:ext cx="785003" cy="461665"/>
          </a:xfrm>
          <a:prstGeom prst="rect">
            <a:avLst/>
          </a:prstGeom>
          <a:noFill/>
        </p:spPr>
        <p:txBody>
          <a:bodyPr wrap="square" rtlCol="0">
            <a:spAutoFit/>
          </a:bodyPr>
          <a:lstStyle/>
          <a:p>
            <a:pPr algn="ctr"/>
            <a:r>
              <a:rPr lang="fr-FR" sz="1200" dirty="0">
                <a:solidFill>
                  <a:srgbClr val="FF0000"/>
                </a:solidFill>
              </a:rPr>
              <a:t>Nord </a:t>
            </a:r>
          </a:p>
          <a:p>
            <a:pPr algn="ctr"/>
            <a:r>
              <a:rPr lang="fr-FR" sz="1200" dirty="0">
                <a:solidFill>
                  <a:srgbClr val="FF0000"/>
                </a:solidFill>
              </a:rPr>
              <a:t>du projet</a:t>
            </a:r>
          </a:p>
        </p:txBody>
      </p:sp>
      <p:sp>
        <p:nvSpPr>
          <p:cNvPr id="65" name="ZoneTexte 64">
            <a:extLst>
              <a:ext uri="{FF2B5EF4-FFF2-40B4-BE49-F238E27FC236}">
                <a16:creationId xmlns="" xmlns:a16="http://schemas.microsoft.com/office/drawing/2014/main" id="{5E82E8A9-0926-4B5D-A133-8D71511470DA}"/>
              </a:ext>
            </a:extLst>
          </p:cNvPr>
          <p:cNvSpPr txBox="1"/>
          <p:nvPr/>
        </p:nvSpPr>
        <p:spPr>
          <a:xfrm>
            <a:off x="1117301" y="2299858"/>
            <a:ext cx="2402278" cy="461665"/>
          </a:xfrm>
          <a:prstGeom prst="rect">
            <a:avLst/>
          </a:prstGeom>
          <a:solidFill>
            <a:srgbClr val="CCFFFF"/>
          </a:solidFill>
          <a:ln>
            <a:solidFill>
              <a:srgbClr val="002060"/>
            </a:solidFill>
          </a:ln>
        </p:spPr>
        <p:txBody>
          <a:bodyPr wrap="square" rtlCol="0">
            <a:spAutoFit/>
          </a:bodyPr>
          <a:lstStyle/>
          <a:p>
            <a:r>
              <a:rPr lang="fr-FR" sz="1200" i="1" dirty="0"/>
              <a:t>Le repère du Point de base du projet indique le Nord du projet</a:t>
            </a:r>
          </a:p>
        </p:txBody>
      </p:sp>
      <p:grpSp>
        <p:nvGrpSpPr>
          <p:cNvPr id="66" name="Groupe 65">
            <a:extLst>
              <a:ext uri="{FF2B5EF4-FFF2-40B4-BE49-F238E27FC236}">
                <a16:creationId xmlns="" xmlns:a16="http://schemas.microsoft.com/office/drawing/2014/main" id="{B5A6C877-7A39-414A-93D4-26E13CDF298C}"/>
              </a:ext>
            </a:extLst>
          </p:cNvPr>
          <p:cNvGrpSpPr/>
          <p:nvPr/>
        </p:nvGrpSpPr>
        <p:grpSpPr>
          <a:xfrm>
            <a:off x="946029" y="2109344"/>
            <a:ext cx="345061" cy="285624"/>
            <a:chOff x="4163013" y="2080072"/>
            <a:chExt cx="347879" cy="285624"/>
          </a:xfrm>
        </p:grpSpPr>
        <p:sp>
          <p:nvSpPr>
            <p:cNvPr id="68" name="Ellipse 67">
              <a:extLst>
                <a:ext uri="{FF2B5EF4-FFF2-40B4-BE49-F238E27FC236}">
                  <a16:creationId xmlns="" xmlns:a16="http://schemas.microsoft.com/office/drawing/2014/main" id="{942DF7F8-8C2A-4DB1-BB21-8E495EA315C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9" name="ZoneTexte 68">
              <a:extLst>
                <a:ext uri="{FF2B5EF4-FFF2-40B4-BE49-F238E27FC236}">
                  <a16:creationId xmlns="" xmlns:a16="http://schemas.microsoft.com/office/drawing/2014/main" id="{DCC00CDB-08E4-45B7-8B76-8FDA0BE476AB}"/>
                </a:ext>
              </a:extLst>
            </p:cNvPr>
            <p:cNvSpPr txBox="1"/>
            <p:nvPr/>
          </p:nvSpPr>
          <p:spPr>
            <a:xfrm>
              <a:off x="4163013" y="2080072"/>
              <a:ext cx="347879" cy="276999"/>
            </a:xfrm>
            <a:prstGeom prst="rect">
              <a:avLst/>
            </a:prstGeom>
            <a:noFill/>
          </p:spPr>
          <p:txBody>
            <a:bodyPr wrap="square" rtlCol="0">
              <a:spAutoFit/>
            </a:bodyPr>
            <a:lstStyle/>
            <a:p>
              <a:r>
                <a:rPr lang="fr-FR" sz="1200" dirty="0"/>
                <a:t>13</a:t>
              </a:r>
            </a:p>
          </p:txBody>
        </p:sp>
      </p:grpSp>
      <p:cxnSp>
        <p:nvCxnSpPr>
          <p:cNvPr id="76" name="Connecteur droit avec flèche 75">
            <a:extLst>
              <a:ext uri="{FF2B5EF4-FFF2-40B4-BE49-F238E27FC236}">
                <a16:creationId xmlns="" xmlns:a16="http://schemas.microsoft.com/office/drawing/2014/main" id="{3A5D823F-7419-407C-BD34-A0BCFD916240}"/>
              </a:ext>
            </a:extLst>
          </p:cNvPr>
          <p:cNvCxnSpPr>
            <a:cxnSpLocks/>
          </p:cNvCxnSpPr>
          <p:nvPr/>
        </p:nvCxnSpPr>
        <p:spPr>
          <a:xfrm>
            <a:off x="3183147" y="2760453"/>
            <a:ext cx="940279" cy="431321"/>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1" name="ZoneTexte 80">
            <a:extLst>
              <a:ext uri="{FF2B5EF4-FFF2-40B4-BE49-F238E27FC236}">
                <a16:creationId xmlns="" xmlns:a16="http://schemas.microsoft.com/office/drawing/2014/main" id="{0E87CE0C-993E-417C-852F-14794A11045D}"/>
              </a:ext>
            </a:extLst>
          </p:cNvPr>
          <p:cNvSpPr txBox="1"/>
          <p:nvPr/>
        </p:nvSpPr>
        <p:spPr>
          <a:xfrm>
            <a:off x="184134" y="4141442"/>
            <a:ext cx="4097359" cy="830997"/>
          </a:xfrm>
          <a:prstGeom prst="rect">
            <a:avLst/>
          </a:prstGeom>
          <a:solidFill>
            <a:srgbClr val="FFFF00"/>
          </a:solidFill>
          <a:ln>
            <a:solidFill>
              <a:srgbClr val="FF6600"/>
            </a:solidFill>
          </a:ln>
        </p:spPr>
        <p:txBody>
          <a:bodyPr wrap="square" rtlCol="0">
            <a:spAutoFit/>
          </a:bodyPr>
          <a:lstStyle/>
          <a:p>
            <a:r>
              <a:rPr lang="fr-FR" sz="1200" dirty="0"/>
              <a:t>Sélectionner le Point de topographie :</a:t>
            </a:r>
          </a:p>
          <a:p>
            <a:pPr marL="171450" indent="-171450">
              <a:buFont typeface="Wingdings" panose="05000000000000000000" pitchFamily="2" charset="2"/>
              <a:buChar char="è"/>
            </a:pPr>
            <a:r>
              <a:rPr lang="fr-FR" sz="1200" dirty="0">
                <a:sym typeface="Wingdings" panose="05000000000000000000" pitchFamily="2" charset="2"/>
              </a:rPr>
              <a:t>Survoler le Point de </a:t>
            </a:r>
            <a:r>
              <a:rPr lang="fr-FR" sz="1200" dirty="0"/>
              <a:t>topographie</a:t>
            </a:r>
            <a:r>
              <a:rPr lang="fr-FR" sz="1200" dirty="0">
                <a:sym typeface="Wingdings" panose="05000000000000000000" pitchFamily="2" charset="2"/>
              </a:rPr>
              <a:t> avec la souris</a:t>
            </a:r>
          </a:p>
          <a:p>
            <a:pPr marL="171450" indent="-171450">
              <a:buFont typeface="Wingdings" panose="05000000000000000000" pitchFamily="2" charset="2"/>
              <a:buChar char="è"/>
            </a:pPr>
            <a:r>
              <a:rPr lang="fr-FR" sz="1200" dirty="0">
                <a:sym typeface="Wingdings" panose="05000000000000000000" pitchFamily="2" charset="2"/>
              </a:rPr>
              <a:t>Taper la touche </a:t>
            </a:r>
            <a:r>
              <a:rPr lang="fr-FR" sz="1200" b="1" dirty="0">
                <a:sym typeface="Wingdings" panose="05000000000000000000" pitchFamily="2" charset="2"/>
              </a:rPr>
              <a:t>TAB </a:t>
            </a:r>
            <a:r>
              <a:rPr lang="fr-FR" sz="1200" dirty="0">
                <a:sym typeface="Wingdings" panose="05000000000000000000" pitchFamily="2" charset="2"/>
              </a:rPr>
              <a:t>au clavier </a:t>
            </a:r>
          </a:p>
          <a:p>
            <a:pPr marL="171450" indent="-171450">
              <a:buFont typeface="Wingdings" panose="05000000000000000000" pitchFamily="2" charset="2"/>
              <a:buChar char="è"/>
            </a:pPr>
            <a:r>
              <a:rPr lang="fr-FR" sz="1200" dirty="0">
                <a:sym typeface="Wingdings" panose="05000000000000000000" pitchFamily="2" charset="2"/>
              </a:rPr>
              <a:t>Cliquer lorsque le Point de </a:t>
            </a:r>
            <a:r>
              <a:rPr lang="fr-FR" sz="1200" dirty="0"/>
              <a:t>topographie </a:t>
            </a:r>
            <a:r>
              <a:rPr lang="fr-FR" sz="1200" dirty="0">
                <a:sym typeface="Wingdings" panose="05000000000000000000" pitchFamily="2" charset="2"/>
              </a:rPr>
              <a:t>est présélectionné</a:t>
            </a:r>
          </a:p>
        </p:txBody>
      </p:sp>
      <p:grpSp>
        <p:nvGrpSpPr>
          <p:cNvPr id="41" name="Groupe 40">
            <a:extLst>
              <a:ext uri="{FF2B5EF4-FFF2-40B4-BE49-F238E27FC236}">
                <a16:creationId xmlns="" xmlns:a16="http://schemas.microsoft.com/office/drawing/2014/main" id="{8253AD17-B9B8-4B00-9E49-2A3416431CAF}"/>
              </a:ext>
            </a:extLst>
          </p:cNvPr>
          <p:cNvGrpSpPr/>
          <p:nvPr/>
        </p:nvGrpSpPr>
        <p:grpSpPr>
          <a:xfrm>
            <a:off x="0" y="3953266"/>
            <a:ext cx="373732" cy="277860"/>
            <a:chOff x="4165314" y="2087836"/>
            <a:chExt cx="361475" cy="277860"/>
          </a:xfrm>
        </p:grpSpPr>
        <p:sp>
          <p:nvSpPr>
            <p:cNvPr id="42" name="Ellipse 41">
              <a:extLst>
                <a:ext uri="{FF2B5EF4-FFF2-40B4-BE49-F238E27FC236}">
                  <a16:creationId xmlns="" xmlns:a16="http://schemas.microsoft.com/office/drawing/2014/main" id="{10D6D1FC-74EE-44B6-8CA6-6D289CEF3E0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3" name="ZoneTexte 42">
              <a:extLst>
                <a:ext uri="{FF2B5EF4-FFF2-40B4-BE49-F238E27FC236}">
                  <a16:creationId xmlns="" xmlns:a16="http://schemas.microsoft.com/office/drawing/2014/main" id="{11A67359-40D9-475D-BADE-369C2289E6F0}"/>
                </a:ext>
              </a:extLst>
            </p:cNvPr>
            <p:cNvSpPr txBox="1"/>
            <p:nvPr/>
          </p:nvSpPr>
          <p:spPr>
            <a:xfrm>
              <a:off x="4165314" y="2087836"/>
              <a:ext cx="361475" cy="276999"/>
            </a:xfrm>
            <a:prstGeom prst="rect">
              <a:avLst/>
            </a:prstGeom>
            <a:noFill/>
          </p:spPr>
          <p:txBody>
            <a:bodyPr wrap="square" rtlCol="0">
              <a:spAutoFit/>
            </a:bodyPr>
            <a:lstStyle/>
            <a:p>
              <a:r>
                <a:rPr lang="fr-FR" sz="1200" dirty="0"/>
                <a:t>14</a:t>
              </a:r>
            </a:p>
          </p:txBody>
        </p:sp>
      </p:grpSp>
      <p:sp>
        <p:nvSpPr>
          <p:cNvPr id="84" name="Ellipse 83">
            <a:extLst>
              <a:ext uri="{FF2B5EF4-FFF2-40B4-BE49-F238E27FC236}">
                <a16:creationId xmlns="" xmlns:a16="http://schemas.microsoft.com/office/drawing/2014/main" id="{956698E9-EB88-4BA8-B48B-B57177C1543D}"/>
              </a:ext>
            </a:extLst>
          </p:cNvPr>
          <p:cNvSpPr/>
          <p:nvPr/>
        </p:nvSpPr>
        <p:spPr>
          <a:xfrm>
            <a:off x="4796287" y="4088921"/>
            <a:ext cx="4201064" cy="1949570"/>
          </a:xfrm>
          <a:prstGeom prst="ellipse">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6" name="ZoneTexte 85">
            <a:extLst>
              <a:ext uri="{FF2B5EF4-FFF2-40B4-BE49-F238E27FC236}">
                <a16:creationId xmlns="" xmlns:a16="http://schemas.microsoft.com/office/drawing/2014/main" id="{FCEBC29B-430B-49BB-BEAC-8D5C65EC0BC4}"/>
              </a:ext>
            </a:extLst>
          </p:cNvPr>
          <p:cNvSpPr txBox="1"/>
          <p:nvPr/>
        </p:nvSpPr>
        <p:spPr>
          <a:xfrm>
            <a:off x="3124381" y="5851065"/>
            <a:ext cx="2402278" cy="461665"/>
          </a:xfrm>
          <a:prstGeom prst="rect">
            <a:avLst/>
          </a:prstGeom>
          <a:solidFill>
            <a:srgbClr val="CCFFFF"/>
          </a:solidFill>
          <a:ln>
            <a:solidFill>
              <a:srgbClr val="002060"/>
            </a:solidFill>
          </a:ln>
        </p:spPr>
        <p:txBody>
          <a:bodyPr wrap="square" rtlCol="0">
            <a:spAutoFit/>
          </a:bodyPr>
          <a:lstStyle/>
          <a:p>
            <a:r>
              <a:rPr lang="fr-FR" sz="1200" i="1" dirty="0"/>
              <a:t>Le repère du Point de topographie indique le Nord géographique</a:t>
            </a:r>
          </a:p>
        </p:txBody>
      </p:sp>
      <p:grpSp>
        <p:nvGrpSpPr>
          <p:cNvPr id="87" name="Groupe 86">
            <a:extLst>
              <a:ext uri="{FF2B5EF4-FFF2-40B4-BE49-F238E27FC236}">
                <a16:creationId xmlns="" xmlns:a16="http://schemas.microsoft.com/office/drawing/2014/main" id="{21B7CFC1-254F-443F-B160-F16AEBC4BE0D}"/>
              </a:ext>
            </a:extLst>
          </p:cNvPr>
          <p:cNvGrpSpPr/>
          <p:nvPr/>
        </p:nvGrpSpPr>
        <p:grpSpPr>
          <a:xfrm>
            <a:off x="2944482" y="5669178"/>
            <a:ext cx="345061" cy="276999"/>
            <a:chOff x="4154316" y="2088699"/>
            <a:chExt cx="347879" cy="276999"/>
          </a:xfrm>
        </p:grpSpPr>
        <p:sp>
          <p:nvSpPr>
            <p:cNvPr id="88" name="Ellipse 87">
              <a:extLst>
                <a:ext uri="{FF2B5EF4-FFF2-40B4-BE49-F238E27FC236}">
                  <a16:creationId xmlns="" xmlns:a16="http://schemas.microsoft.com/office/drawing/2014/main" id="{2F220770-B857-46E7-9FED-1DB4DF270C0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9" name="ZoneTexte 88">
              <a:extLst>
                <a:ext uri="{FF2B5EF4-FFF2-40B4-BE49-F238E27FC236}">
                  <a16:creationId xmlns="" xmlns:a16="http://schemas.microsoft.com/office/drawing/2014/main" id="{C7CB8B7D-A937-47DA-B259-214E72A83024}"/>
                </a:ext>
              </a:extLst>
            </p:cNvPr>
            <p:cNvSpPr txBox="1"/>
            <p:nvPr/>
          </p:nvSpPr>
          <p:spPr>
            <a:xfrm>
              <a:off x="4154316" y="2088699"/>
              <a:ext cx="347879" cy="276999"/>
            </a:xfrm>
            <a:prstGeom prst="rect">
              <a:avLst/>
            </a:prstGeom>
            <a:noFill/>
          </p:spPr>
          <p:txBody>
            <a:bodyPr wrap="square" rtlCol="0">
              <a:spAutoFit/>
            </a:bodyPr>
            <a:lstStyle/>
            <a:p>
              <a:r>
                <a:rPr lang="fr-FR" sz="1200" dirty="0"/>
                <a:t>15</a:t>
              </a:r>
            </a:p>
          </p:txBody>
        </p:sp>
      </p:grpSp>
      <p:sp>
        <p:nvSpPr>
          <p:cNvPr id="93" name="ZoneTexte 92">
            <a:extLst>
              <a:ext uri="{FF2B5EF4-FFF2-40B4-BE49-F238E27FC236}">
                <a16:creationId xmlns="" xmlns:a16="http://schemas.microsoft.com/office/drawing/2014/main" id="{F8A75092-17AE-4E92-98ED-B929B6642CAB}"/>
              </a:ext>
            </a:extLst>
          </p:cNvPr>
          <p:cNvSpPr txBox="1"/>
          <p:nvPr/>
        </p:nvSpPr>
        <p:spPr>
          <a:xfrm>
            <a:off x="5477775" y="4638137"/>
            <a:ext cx="1084052" cy="461665"/>
          </a:xfrm>
          <a:prstGeom prst="rect">
            <a:avLst/>
          </a:prstGeom>
          <a:noFill/>
        </p:spPr>
        <p:txBody>
          <a:bodyPr wrap="square" rtlCol="0">
            <a:spAutoFit/>
          </a:bodyPr>
          <a:lstStyle/>
          <a:p>
            <a:pPr algn="ctr"/>
            <a:r>
              <a:rPr lang="fr-FR" sz="1200" dirty="0">
                <a:solidFill>
                  <a:srgbClr val="FF0000"/>
                </a:solidFill>
              </a:rPr>
              <a:t>Nord </a:t>
            </a:r>
          </a:p>
          <a:p>
            <a:pPr algn="ctr"/>
            <a:r>
              <a:rPr lang="fr-FR" sz="1200" dirty="0">
                <a:solidFill>
                  <a:srgbClr val="FF0000"/>
                </a:solidFill>
              </a:rPr>
              <a:t>Géographique</a:t>
            </a:r>
          </a:p>
        </p:txBody>
      </p:sp>
      <p:sp>
        <p:nvSpPr>
          <p:cNvPr id="2" name="Espace réservé du pied de page 1">
            <a:extLst>
              <a:ext uri="{FF2B5EF4-FFF2-40B4-BE49-F238E27FC236}">
                <a16:creationId xmlns="" xmlns:a16="http://schemas.microsoft.com/office/drawing/2014/main" id="{3859D21B-BA48-442C-904D-A5B8150FB0AA}"/>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4048CEF9-66AC-41CA-8377-37197BC3BA77}"/>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801DC753-38AD-4E34-A09A-D6C925BFA7A3}"/>
              </a:ext>
            </a:extLst>
          </p:cNvPr>
          <p:cNvSpPr>
            <a:spLocks noGrp="1"/>
          </p:cNvSpPr>
          <p:nvPr>
            <p:ph type="sldNum" sz="quarter" idx="12"/>
          </p:nvPr>
        </p:nvSpPr>
        <p:spPr/>
        <p:txBody>
          <a:bodyPr/>
          <a:lstStyle/>
          <a:p>
            <a:fld id="{F0E9C7B5-498F-459B-AE0E-97ACA3484B4E}" type="slidenum">
              <a:rPr lang="fr-FR" smtClean="0"/>
              <a:t>35</a:t>
            </a:fld>
            <a:endParaRPr lang="fr-FR"/>
          </a:p>
        </p:txBody>
      </p:sp>
    </p:spTree>
    <p:extLst>
      <p:ext uri="{BB962C8B-B14F-4D97-AF65-F5344CB8AC3E}">
        <p14:creationId xmlns:p14="http://schemas.microsoft.com/office/powerpoint/2010/main" val="10981521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3B6EFF9B-728B-4A69-8A75-89AB69653504}"/>
              </a:ext>
            </a:extLst>
          </p:cNvPr>
          <p:cNvPicPr>
            <a:picLocks noChangeAspect="1"/>
          </p:cNvPicPr>
          <p:nvPr/>
        </p:nvPicPr>
        <p:blipFill>
          <a:blip r:embed="rId2"/>
          <a:stretch>
            <a:fillRect/>
          </a:stretch>
        </p:blipFill>
        <p:spPr>
          <a:xfrm>
            <a:off x="0" y="681397"/>
            <a:ext cx="9144000" cy="5702239"/>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5.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Annotation flèche de Nord</a:t>
            </a:r>
            <a:endParaRPr lang="fr-FR" sz="2200" b="1" dirty="0">
              <a:solidFill>
                <a:srgbClr val="002060"/>
              </a:solidFill>
              <a:effectLst>
                <a:outerShdw blurRad="38100" dist="38100" dir="2700000" algn="tl">
                  <a:srgbClr val="000000">
                    <a:alpha val="43137"/>
                  </a:srgbClr>
                </a:outerShdw>
              </a:effectLst>
            </a:endParaRPr>
          </a:p>
        </p:txBody>
      </p:sp>
      <p:sp>
        <p:nvSpPr>
          <p:cNvPr id="40" name="ZoneTexte 39">
            <a:extLst>
              <a:ext uri="{FF2B5EF4-FFF2-40B4-BE49-F238E27FC236}">
                <a16:creationId xmlns="" xmlns:a16="http://schemas.microsoft.com/office/drawing/2014/main" id="{68F028A2-599A-48BF-B599-7D52C64E7C17}"/>
              </a:ext>
            </a:extLst>
          </p:cNvPr>
          <p:cNvSpPr txBox="1"/>
          <p:nvPr/>
        </p:nvSpPr>
        <p:spPr>
          <a:xfrm>
            <a:off x="2557451" y="2818053"/>
            <a:ext cx="2256089"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Pour le champ « Orientation », choisir Nord géographique</a:t>
            </a:r>
          </a:p>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Appliquer</a:t>
            </a:r>
          </a:p>
        </p:txBody>
      </p:sp>
      <p:grpSp>
        <p:nvGrpSpPr>
          <p:cNvPr id="41" name="Groupe 40">
            <a:extLst>
              <a:ext uri="{FF2B5EF4-FFF2-40B4-BE49-F238E27FC236}">
                <a16:creationId xmlns="" xmlns:a16="http://schemas.microsoft.com/office/drawing/2014/main" id="{8253AD17-B9B8-4B00-9E49-2A3416431CAF}"/>
              </a:ext>
            </a:extLst>
          </p:cNvPr>
          <p:cNvGrpSpPr/>
          <p:nvPr/>
        </p:nvGrpSpPr>
        <p:grpSpPr>
          <a:xfrm>
            <a:off x="2369473" y="2616173"/>
            <a:ext cx="356474" cy="277860"/>
            <a:chOff x="4165314" y="2087836"/>
            <a:chExt cx="344783" cy="277860"/>
          </a:xfrm>
        </p:grpSpPr>
        <p:sp>
          <p:nvSpPr>
            <p:cNvPr id="42" name="Ellipse 41">
              <a:extLst>
                <a:ext uri="{FF2B5EF4-FFF2-40B4-BE49-F238E27FC236}">
                  <a16:creationId xmlns="" xmlns:a16="http://schemas.microsoft.com/office/drawing/2014/main" id="{10D6D1FC-74EE-44B6-8CA6-6D289CEF3E0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3" name="ZoneTexte 42">
              <a:extLst>
                <a:ext uri="{FF2B5EF4-FFF2-40B4-BE49-F238E27FC236}">
                  <a16:creationId xmlns="" xmlns:a16="http://schemas.microsoft.com/office/drawing/2014/main" id="{11A67359-40D9-475D-BADE-369C2289E6F0}"/>
                </a:ext>
              </a:extLst>
            </p:cNvPr>
            <p:cNvSpPr txBox="1"/>
            <p:nvPr/>
          </p:nvSpPr>
          <p:spPr>
            <a:xfrm>
              <a:off x="4165314" y="2087836"/>
              <a:ext cx="344783" cy="276999"/>
            </a:xfrm>
            <a:prstGeom prst="rect">
              <a:avLst/>
            </a:prstGeom>
            <a:noFill/>
          </p:spPr>
          <p:txBody>
            <a:bodyPr wrap="square" rtlCol="0">
              <a:spAutoFit/>
            </a:bodyPr>
            <a:lstStyle/>
            <a:p>
              <a:pPr algn="ctr"/>
              <a:r>
                <a:rPr lang="fr-FR" sz="1200" dirty="0"/>
                <a:t>2</a:t>
              </a:r>
            </a:p>
          </p:txBody>
        </p:sp>
      </p:grpSp>
      <p:sp>
        <p:nvSpPr>
          <p:cNvPr id="44" name="ZoneTexte 43">
            <a:extLst>
              <a:ext uri="{FF2B5EF4-FFF2-40B4-BE49-F238E27FC236}">
                <a16:creationId xmlns="" xmlns:a16="http://schemas.microsoft.com/office/drawing/2014/main" id="{930D8EB3-C542-4B2B-8A63-38C99CDB5F76}"/>
              </a:ext>
            </a:extLst>
          </p:cNvPr>
          <p:cNvSpPr txBox="1"/>
          <p:nvPr/>
        </p:nvSpPr>
        <p:spPr>
          <a:xfrm>
            <a:off x="476068" y="821866"/>
            <a:ext cx="3699118" cy="461665"/>
          </a:xfrm>
          <a:prstGeom prst="rect">
            <a:avLst/>
          </a:prstGeom>
          <a:solidFill>
            <a:srgbClr val="CCFFFF"/>
          </a:solidFill>
          <a:ln>
            <a:solidFill>
              <a:srgbClr val="002060"/>
            </a:solidFill>
          </a:ln>
        </p:spPr>
        <p:txBody>
          <a:bodyPr wrap="square" rtlCol="0">
            <a:spAutoFit/>
          </a:bodyPr>
          <a:lstStyle/>
          <a:p>
            <a:r>
              <a:rPr lang="fr-FR" sz="1200" i="1" dirty="0"/>
              <a:t>Pour vérifier que l’orientation a bien été prise en compte, on va orienter le projet selon le Nord géographique.</a:t>
            </a:r>
          </a:p>
        </p:txBody>
      </p:sp>
      <p:grpSp>
        <p:nvGrpSpPr>
          <p:cNvPr id="45" name="Groupe 44">
            <a:extLst>
              <a:ext uri="{FF2B5EF4-FFF2-40B4-BE49-F238E27FC236}">
                <a16:creationId xmlns="" xmlns:a16="http://schemas.microsoft.com/office/drawing/2014/main" id="{5121E8C2-B090-4B79-858B-2EFD6D2D2866}"/>
              </a:ext>
            </a:extLst>
          </p:cNvPr>
          <p:cNvGrpSpPr/>
          <p:nvPr/>
        </p:nvGrpSpPr>
        <p:grpSpPr>
          <a:xfrm>
            <a:off x="271169" y="648605"/>
            <a:ext cx="349928" cy="276999"/>
            <a:chOff x="4155204" y="2097325"/>
            <a:chExt cx="352786" cy="276999"/>
          </a:xfrm>
        </p:grpSpPr>
        <p:sp>
          <p:nvSpPr>
            <p:cNvPr id="46" name="Ellipse 45">
              <a:extLst>
                <a:ext uri="{FF2B5EF4-FFF2-40B4-BE49-F238E27FC236}">
                  <a16:creationId xmlns="" xmlns:a16="http://schemas.microsoft.com/office/drawing/2014/main" id="{A05A5E8A-B4DE-4441-85E8-1579039F97C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7" name="ZoneTexte 46">
              <a:extLst>
                <a:ext uri="{FF2B5EF4-FFF2-40B4-BE49-F238E27FC236}">
                  <a16:creationId xmlns="" xmlns:a16="http://schemas.microsoft.com/office/drawing/2014/main" id="{0BC08A65-674A-4314-B555-B0C1E57FAB45}"/>
                </a:ext>
              </a:extLst>
            </p:cNvPr>
            <p:cNvSpPr txBox="1"/>
            <p:nvPr/>
          </p:nvSpPr>
          <p:spPr>
            <a:xfrm>
              <a:off x="4155204" y="2097325"/>
              <a:ext cx="352786" cy="276999"/>
            </a:xfrm>
            <a:prstGeom prst="rect">
              <a:avLst/>
            </a:prstGeom>
            <a:noFill/>
          </p:spPr>
          <p:txBody>
            <a:bodyPr wrap="square" rtlCol="0">
              <a:spAutoFit/>
            </a:bodyPr>
            <a:lstStyle/>
            <a:p>
              <a:pPr algn="ctr"/>
              <a:r>
                <a:rPr lang="fr-FR" sz="1200" dirty="0"/>
                <a:t>1</a:t>
              </a:r>
            </a:p>
          </p:txBody>
        </p:sp>
      </p:grpSp>
      <p:cxnSp>
        <p:nvCxnSpPr>
          <p:cNvPr id="48" name="Connecteur droit avec flèche 47">
            <a:extLst>
              <a:ext uri="{FF2B5EF4-FFF2-40B4-BE49-F238E27FC236}">
                <a16:creationId xmlns="" xmlns:a16="http://schemas.microsoft.com/office/drawing/2014/main" id="{1FA61282-C51B-4992-A03A-3FF0AAE8F986}"/>
              </a:ext>
            </a:extLst>
          </p:cNvPr>
          <p:cNvCxnSpPr>
            <a:cxnSpLocks/>
            <a:stCxn id="40" idx="1"/>
          </p:cNvCxnSpPr>
          <p:nvPr/>
        </p:nvCxnSpPr>
        <p:spPr>
          <a:xfrm flipH="1">
            <a:off x="1897811" y="3141219"/>
            <a:ext cx="659640" cy="79242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48">
            <a:extLst>
              <a:ext uri="{FF2B5EF4-FFF2-40B4-BE49-F238E27FC236}">
                <a16:creationId xmlns="" xmlns:a16="http://schemas.microsoft.com/office/drawing/2014/main" id="{FB245A42-2A91-4DCF-B722-C7AC07E9F77C}"/>
              </a:ext>
            </a:extLst>
          </p:cNvPr>
          <p:cNvCxnSpPr>
            <a:cxnSpLocks/>
            <a:stCxn id="40" idx="1"/>
          </p:cNvCxnSpPr>
          <p:nvPr/>
        </p:nvCxnSpPr>
        <p:spPr>
          <a:xfrm flipH="1">
            <a:off x="2053089" y="3141219"/>
            <a:ext cx="504362" cy="124100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129093A8-8E77-454F-8012-4EA5266D612E}"/>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66506647-B3DF-4CC1-B283-6CE228BB3FFE}"/>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E56DF134-E064-408E-B6D2-99A486CE826D}"/>
              </a:ext>
            </a:extLst>
          </p:cNvPr>
          <p:cNvSpPr>
            <a:spLocks noGrp="1"/>
          </p:cNvSpPr>
          <p:nvPr>
            <p:ph type="sldNum" sz="quarter" idx="12"/>
          </p:nvPr>
        </p:nvSpPr>
        <p:spPr/>
        <p:txBody>
          <a:bodyPr/>
          <a:lstStyle/>
          <a:p>
            <a:fld id="{F0E9C7B5-498F-459B-AE0E-97ACA3484B4E}" type="slidenum">
              <a:rPr lang="fr-FR" smtClean="0"/>
              <a:t>36</a:t>
            </a:fld>
            <a:endParaRPr lang="fr-FR"/>
          </a:p>
        </p:txBody>
      </p:sp>
    </p:spTree>
    <p:extLst>
      <p:ext uri="{BB962C8B-B14F-4D97-AF65-F5344CB8AC3E}">
        <p14:creationId xmlns:p14="http://schemas.microsoft.com/office/powerpoint/2010/main" val="861085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Image 72">
            <a:extLst>
              <a:ext uri="{FF2B5EF4-FFF2-40B4-BE49-F238E27FC236}">
                <a16:creationId xmlns="" xmlns:a16="http://schemas.microsoft.com/office/drawing/2014/main" id="{850D2FD8-ED60-4380-9E9D-77F190092A8E}"/>
              </a:ext>
            </a:extLst>
          </p:cNvPr>
          <p:cNvPicPr>
            <a:picLocks noChangeAspect="1"/>
          </p:cNvPicPr>
          <p:nvPr/>
        </p:nvPicPr>
        <p:blipFill>
          <a:blip r:embed="rId2"/>
          <a:stretch>
            <a:fillRect/>
          </a:stretch>
        </p:blipFill>
        <p:spPr>
          <a:xfrm>
            <a:off x="0" y="692335"/>
            <a:ext cx="9144000" cy="568036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5.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Annotation flèche de Nord</a:t>
            </a:r>
            <a:endParaRPr lang="fr-FR" sz="2200" b="1" dirty="0">
              <a:solidFill>
                <a:srgbClr val="002060"/>
              </a:solidFill>
              <a:effectLst>
                <a:outerShdw blurRad="38100" dist="38100" dir="2700000" algn="tl">
                  <a:srgbClr val="000000">
                    <a:alpha val="43137"/>
                  </a:srgbClr>
                </a:outerShdw>
              </a:effectLst>
            </a:endParaRPr>
          </a:p>
        </p:txBody>
      </p:sp>
      <p:cxnSp>
        <p:nvCxnSpPr>
          <p:cNvPr id="38" name="Connecteur droit avec flèche 37">
            <a:extLst>
              <a:ext uri="{FF2B5EF4-FFF2-40B4-BE49-F238E27FC236}">
                <a16:creationId xmlns="" xmlns:a16="http://schemas.microsoft.com/office/drawing/2014/main" id="{639E9A73-0332-4D7B-8EF3-A5AAC44A6F7E}"/>
              </a:ext>
            </a:extLst>
          </p:cNvPr>
          <p:cNvCxnSpPr>
            <a:cxnSpLocks/>
            <a:stCxn id="16" idx="3"/>
          </p:cNvCxnSpPr>
          <p:nvPr/>
        </p:nvCxnSpPr>
        <p:spPr>
          <a:xfrm flipV="1">
            <a:off x="6517539" y="1457865"/>
            <a:ext cx="1401510" cy="24785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8" name="Image 7">
            <a:extLst>
              <a:ext uri="{FF2B5EF4-FFF2-40B4-BE49-F238E27FC236}">
                <a16:creationId xmlns="" xmlns:a16="http://schemas.microsoft.com/office/drawing/2014/main" id="{9F5B1FF8-54A1-42F4-944C-ED66CFB149F6}"/>
              </a:ext>
            </a:extLst>
          </p:cNvPr>
          <p:cNvPicPr>
            <a:picLocks noChangeAspect="1"/>
          </p:cNvPicPr>
          <p:nvPr/>
        </p:nvPicPr>
        <p:blipFill>
          <a:blip r:embed="rId3"/>
          <a:stretch>
            <a:fillRect/>
          </a:stretch>
        </p:blipFill>
        <p:spPr>
          <a:xfrm>
            <a:off x="6712029" y="2001329"/>
            <a:ext cx="2110548" cy="937313"/>
          </a:xfrm>
          <a:prstGeom prst="rect">
            <a:avLst/>
          </a:prstGeom>
          <a:ln>
            <a:solidFill>
              <a:schemeClr val="bg1">
                <a:lumMod val="65000"/>
              </a:schemeClr>
            </a:solidFill>
          </a:ln>
        </p:spPr>
      </p:pic>
      <p:pic>
        <p:nvPicPr>
          <p:cNvPr id="10" name="Image 9">
            <a:extLst>
              <a:ext uri="{FF2B5EF4-FFF2-40B4-BE49-F238E27FC236}">
                <a16:creationId xmlns="" xmlns:a16="http://schemas.microsoft.com/office/drawing/2014/main" id="{55CE3895-947C-4BDE-9405-06BF9E068BB7}"/>
              </a:ext>
            </a:extLst>
          </p:cNvPr>
          <p:cNvPicPr>
            <a:picLocks noChangeAspect="1"/>
          </p:cNvPicPr>
          <p:nvPr/>
        </p:nvPicPr>
        <p:blipFill>
          <a:blip r:embed="rId4"/>
          <a:stretch>
            <a:fillRect/>
          </a:stretch>
        </p:blipFill>
        <p:spPr>
          <a:xfrm>
            <a:off x="3904702" y="3329797"/>
            <a:ext cx="287016" cy="548407"/>
          </a:xfrm>
          <a:prstGeom prst="rect">
            <a:avLst/>
          </a:prstGeom>
        </p:spPr>
      </p:pic>
      <p:sp>
        <p:nvSpPr>
          <p:cNvPr id="16" name="ZoneTexte 15">
            <a:extLst>
              <a:ext uri="{FF2B5EF4-FFF2-40B4-BE49-F238E27FC236}">
                <a16:creationId xmlns="" xmlns:a16="http://schemas.microsoft.com/office/drawing/2014/main" id="{2CAF09B7-4E40-40A4-AC6E-C37073AD9A88}"/>
              </a:ext>
            </a:extLst>
          </p:cNvPr>
          <p:cNvSpPr txBox="1"/>
          <p:nvPr/>
        </p:nvSpPr>
        <p:spPr>
          <a:xfrm>
            <a:off x="3856009" y="1567223"/>
            <a:ext cx="266153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Menu </a:t>
            </a:r>
            <a:r>
              <a:rPr lang="fr-FR" sz="1200" b="1" dirty="0"/>
              <a:t>Annoter</a:t>
            </a:r>
            <a:r>
              <a:rPr lang="fr-FR" sz="1200" dirty="0"/>
              <a:t>, commande </a:t>
            </a:r>
            <a:r>
              <a:rPr lang="fr-FR" sz="1200" b="1" dirty="0"/>
              <a:t>Symbole</a:t>
            </a:r>
            <a:endParaRPr lang="fr-FR" sz="1200" b="1" dirty="0">
              <a:sym typeface="Wingdings" panose="05000000000000000000" pitchFamily="2" charset="2"/>
            </a:endParaRPr>
          </a:p>
        </p:txBody>
      </p:sp>
      <p:grpSp>
        <p:nvGrpSpPr>
          <p:cNvPr id="17" name="Groupe 16">
            <a:extLst>
              <a:ext uri="{FF2B5EF4-FFF2-40B4-BE49-F238E27FC236}">
                <a16:creationId xmlns="" xmlns:a16="http://schemas.microsoft.com/office/drawing/2014/main" id="{DA235B94-B68E-4FC6-8E74-4A17833BCEC9}"/>
              </a:ext>
            </a:extLst>
          </p:cNvPr>
          <p:cNvGrpSpPr/>
          <p:nvPr/>
        </p:nvGrpSpPr>
        <p:grpSpPr>
          <a:xfrm>
            <a:off x="3711158" y="1382596"/>
            <a:ext cx="329591" cy="277860"/>
            <a:chOff x="4198688" y="2087836"/>
            <a:chExt cx="318782" cy="277860"/>
          </a:xfrm>
        </p:grpSpPr>
        <p:sp>
          <p:nvSpPr>
            <p:cNvPr id="18" name="Ellipse 17">
              <a:extLst>
                <a:ext uri="{FF2B5EF4-FFF2-40B4-BE49-F238E27FC236}">
                  <a16:creationId xmlns="" xmlns:a16="http://schemas.microsoft.com/office/drawing/2014/main" id="{46CD39B3-DF14-4C40-A6CF-3A6566B4120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9" name="ZoneTexte 18">
              <a:extLst>
                <a:ext uri="{FF2B5EF4-FFF2-40B4-BE49-F238E27FC236}">
                  <a16:creationId xmlns="" xmlns:a16="http://schemas.microsoft.com/office/drawing/2014/main" id="{68DAC7F9-6C09-495D-B681-C3EAFEB7102D}"/>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20" name="ZoneTexte 19">
            <a:extLst>
              <a:ext uri="{FF2B5EF4-FFF2-40B4-BE49-F238E27FC236}">
                <a16:creationId xmlns="" xmlns:a16="http://schemas.microsoft.com/office/drawing/2014/main" id="{031AF9D3-6505-4CF7-BFE4-8339B36B0577}"/>
              </a:ext>
            </a:extLst>
          </p:cNvPr>
          <p:cNvSpPr txBox="1"/>
          <p:nvPr/>
        </p:nvSpPr>
        <p:spPr>
          <a:xfrm>
            <a:off x="127255" y="830493"/>
            <a:ext cx="2517298" cy="1015663"/>
          </a:xfrm>
          <a:prstGeom prst="rect">
            <a:avLst/>
          </a:prstGeom>
          <a:solidFill>
            <a:srgbClr val="CCFFFF"/>
          </a:solidFill>
          <a:ln>
            <a:solidFill>
              <a:srgbClr val="002060"/>
            </a:solidFill>
          </a:ln>
        </p:spPr>
        <p:txBody>
          <a:bodyPr wrap="square" rtlCol="0">
            <a:spAutoFit/>
          </a:bodyPr>
          <a:lstStyle/>
          <a:p>
            <a:r>
              <a:rPr lang="fr-FR" sz="1200" i="1" dirty="0"/>
              <a:t>Placer maintenant un symbole indiquant le Nord géographique permettra de continuer de visualiser cette direction en travaillant de nouveau en mode « Nord du projet ».</a:t>
            </a:r>
          </a:p>
        </p:txBody>
      </p:sp>
      <p:grpSp>
        <p:nvGrpSpPr>
          <p:cNvPr id="22" name="Groupe 21">
            <a:extLst>
              <a:ext uri="{FF2B5EF4-FFF2-40B4-BE49-F238E27FC236}">
                <a16:creationId xmlns="" xmlns:a16="http://schemas.microsoft.com/office/drawing/2014/main" id="{7A695433-64CD-4F7E-BF9A-B6DDA65E42EB}"/>
              </a:ext>
            </a:extLst>
          </p:cNvPr>
          <p:cNvGrpSpPr/>
          <p:nvPr/>
        </p:nvGrpSpPr>
        <p:grpSpPr>
          <a:xfrm>
            <a:off x="0" y="648604"/>
            <a:ext cx="316200" cy="276999"/>
            <a:chOff x="4198688" y="2088698"/>
            <a:chExt cx="318782" cy="276999"/>
          </a:xfrm>
        </p:grpSpPr>
        <p:sp>
          <p:nvSpPr>
            <p:cNvPr id="23" name="Ellipse 22">
              <a:extLst>
                <a:ext uri="{FF2B5EF4-FFF2-40B4-BE49-F238E27FC236}">
                  <a16:creationId xmlns="" xmlns:a16="http://schemas.microsoft.com/office/drawing/2014/main" id="{FEE5A46E-4696-4232-844D-1C0019AEDC4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4" name="ZoneTexte 23">
              <a:extLst>
                <a:ext uri="{FF2B5EF4-FFF2-40B4-BE49-F238E27FC236}">
                  <a16:creationId xmlns="" xmlns:a16="http://schemas.microsoft.com/office/drawing/2014/main" id="{A55F4E6B-91CE-42AE-BFA2-A3C774B3BD95}"/>
                </a:ext>
              </a:extLst>
            </p:cNvPr>
            <p:cNvSpPr txBox="1"/>
            <p:nvPr/>
          </p:nvSpPr>
          <p:spPr>
            <a:xfrm>
              <a:off x="4198688" y="2088698"/>
              <a:ext cx="318782" cy="276999"/>
            </a:xfrm>
            <a:prstGeom prst="rect">
              <a:avLst/>
            </a:prstGeom>
            <a:noFill/>
          </p:spPr>
          <p:txBody>
            <a:bodyPr wrap="square" rtlCol="0">
              <a:spAutoFit/>
            </a:bodyPr>
            <a:lstStyle/>
            <a:p>
              <a:r>
                <a:rPr lang="fr-FR" sz="1200" dirty="0"/>
                <a:t>3</a:t>
              </a:r>
            </a:p>
          </p:txBody>
        </p:sp>
      </p:grpSp>
      <p:cxnSp>
        <p:nvCxnSpPr>
          <p:cNvPr id="25" name="Connecteur droit avec flèche 24">
            <a:extLst>
              <a:ext uri="{FF2B5EF4-FFF2-40B4-BE49-F238E27FC236}">
                <a16:creationId xmlns="" xmlns:a16="http://schemas.microsoft.com/office/drawing/2014/main" id="{E0565A65-7D5D-4BB4-B030-60588FE8779F}"/>
              </a:ext>
            </a:extLst>
          </p:cNvPr>
          <p:cNvCxnSpPr>
            <a:cxnSpLocks/>
            <a:stCxn id="16" idx="1"/>
            <a:endCxn id="26" idx="4"/>
          </p:cNvCxnSpPr>
          <p:nvPr/>
        </p:nvCxnSpPr>
        <p:spPr>
          <a:xfrm flipH="1" flipV="1">
            <a:off x="3010620" y="1121434"/>
            <a:ext cx="845389" cy="58428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6" name="Ellipse 25">
            <a:extLst>
              <a:ext uri="{FF2B5EF4-FFF2-40B4-BE49-F238E27FC236}">
                <a16:creationId xmlns="" xmlns:a16="http://schemas.microsoft.com/office/drawing/2014/main" id="{38A74B48-2697-4E2D-A890-DB6ED266B049}"/>
              </a:ext>
            </a:extLst>
          </p:cNvPr>
          <p:cNvSpPr/>
          <p:nvPr/>
        </p:nvSpPr>
        <p:spPr>
          <a:xfrm>
            <a:off x="2734574" y="905773"/>
            <a:ext cx="552091" cy="215661"/>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ZoneTexte 33">
            <a:extLst>
              <a:ext uri="{FF2B5EF4-FFF2-40B4-BE49-F238E27FC236}">
                <a16:creationId xmlns="" xmlns:a16="http://schemas.microsoft.com/office/drawing/2014/main" id="{9CDFAC4F-1E9F-409D-9D8F-8D4AF96267EB}"/>
              </a:ext>
            </a:extLst>
          </p:cNvPr>
          <p:cNvSpPr txBox="1"/>
          <p:nvPr/>
        </p:nvSpPr>
        <p:spPr>
          <a:xfrm>
            <a:off x="4018111" y="2047428"/>
            <a:ext cx="2451700"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Répondre « Oui » </a:t>
            </a:r>
            <a:endParaRPr lang="fr-FR" sz="1200" b="1" dirty="0">
              <a:sym typeface="Wingdings" panose="05000000000000000000" pitchFamily="2" charset="2"/>
            </a:endParaRPr>
          </a:p>
          <a:p>
            <a:r>
              <a:rPr lang="fr-FR" sz="1200" b="1" dirty="0">
                <a:sym typeface="Wingdings" panose="05000000000000000000" pitchFamily="2" charset="2"/>
              </a:rPr>
              <a:t>Ou bien </a:t>
            </a:r>
            <a:r>
              <a:rPr lang="fr-FR" sz="1200" dirty="0">
                <a:sym typeface="Wingdings" panose="05000000000000000000" pitchFamily="2" charset="2"/>
              </a:rPr>
              <a:t>(si la fenêtre n’apparait pas)</a:t>
            </a:r>
          </a:p>
          <a:p>
            <a:pPr marL="171450" indent="-171450">
              <a:buFont typeface="Wingdings" panose="05000000000000000000" pitchFamily="2" charset="2"/>
              <a:buChar char="è"/>
            </a:pPr>
            <a:r>
              <a:rPr lang="fr-FR" sz="1200" dirty="0">
                <a:sym typeface="Wingdings" panose="05000000000000000000" pitchFamily="2" charset="2"/>
              </a:rPr>
              <a:t>Menu</a:t>
            </a:r>
            <a:r>
              <a:rPr lang="fr-FR" sz="1200" b="1" dirty="0">
                <a:sym typeface="Wingdings" panose="05000000000000000000" pitchFamily="2" charset="2"/>
              </a:rPr>
              <a:t> Modifier</a:t>
            </a:r>
            <a:r>
              <a:rPr lang="fr-FR" sz="1200" dirty="0">
                <a:sym typeface="Wingdings" panose="05000000000000000000" pitchFamily="2" charset="2"/>
              </a:rPr>
              <a:t>, </a:t>
            </a:r>
          </a:p>
          <a:p>
            <a:r>
              <a:rPr lang="fr-FR" sz="1200" dirty="0">
                <a:sym typeface="Wingdings" panose="05000000000000000000" pitchFamily="2" charset="2"/>
              </a:rPr>
              <a:t>     commande </a:t>
            </a:r>
            <a:r>
              <a:rPr lang="fr-FR" sz="1200" b="1" dirty="0">
                <a:sym typeface="Wingdings" panose="05000000000000000000" pitchFamily="2" charset="2"/>
              </a:rPr>
              <a:t>Charger la famille</a:t>
            </a:r>
            <a:endParaRPr lang="fr-FR" sz="1200" dirty="0"/>
          </a:p>
        </p:txBody>
      </p:sp>
      <p:grpSp>
        <p:nvGrpSpPr>
          <p:cNvPr id="35" name="Groupe 34">
            <a:extLst>
              <a:ext uri="{FF2B5EF4-FFF2-40B4-BE49-F238E27FC236}">
                <a16:creationId xmlns="" xmlns:a16="http://schemas.microsoft.com/office/drawing/2014/main" id="{DD7ACEF3-3375-4ECC-AD4E-DEEDE9D70E13}"/>
              </a:ext>
            </a:extLst>
          </p:cNvPr>
          <p:cNvGrpSpPr/>
          <p:nvPr/>
        </p:nvGrpSpPr>
        <p:grpSpPr>
          <a:xfrm>
            <a:off x="3856007" y="1871428"/>
            <a:ext cx="329591" cy="277860"/>
            <a:chOff x="4198688" y="2087836"/>
            <a:chExt cx="318782" cy="277860"/>
          </a:xfrm>
        </p:grpSpPr>
        <p:sp>
          <p:nvSpPr>
            <p:cNvPr id="36" name="Ellipse 35">
              <a:extLst>
                <a:ext uri="{FF2B5EF4-FFF2-40B4-BE49-F238E27FC236}">
                  <a16:creationId xmlns="" xmlns:a16="http://schemas.microsoft.com/office/drawing/2014/main" id="{577A5CB9-EC90-428D-A9CB-F1C82E71351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7" name="ZoneTexte 36">
              <a:extLst>
                <a:ext uri="{FF2B5EF4-FFF2-40B4-BE49-F238E27FC236}">
                  <a16:creationId xmlns="" xmlns:a16="http://schemas.microsoft.com/office/drawing/2014/main" id="{6F7BFC45-4E28-4850-9F57-974496518154}"/>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45" name="Connecteur droit avec flèche 44">
            <a:extLst>
              <a:ext uri="{FF2B5EF4-FFF2-40B4-BE49-F238E27FC236}">
                <a16:creationId xmlns="" xmlns:a16="http://schemas.microsoft.com/office/drawing/2014/main" id="{55383EA3-7E43-4437-9240-51C406005972}"/>
              </a:ext>
            </a:extLst>
          </p:cNvPr>
          <p:cNvCxnSpPr>
            <a:cxnSpLocks/>
            <a:stCxn id="34" idx="3"/>
          </p:cNvCxnSpPr>
          <p:nvPr/>
        </p:nvCxnSpPr>
        <p:spPr>
          <a:xfrm>
            <a:off x="6469811" y="2462927"/>
            <a:ext cx="517585" cy="24576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55" name="Image 54">
            <a:extLst>
              <a:ext uri="{FF2B5EF4-FFF2-40B4-BE49-F238E27FC236}">
                <a16:creationId xmlns="" xmlns:a16="http://schemas.microsoft.com/office/drawing/2014/main" id="{79DE0451-7B92-4DEC-85A2-E8823504ACA4}"/>
              </a:ext>
            </a:extLst>
          </p:cNvPr>
          <p:cNvPicPr>
            <a:picLocks noChangeAspect="1"/>
          </p:cNvPicPr>
          <p:nvPr/>
        </p:nvPicPr>
        <p:blipFill>
          <a:blip r:embed="rId5"/>
          <a:stretch>
            <a:fillRect/>
          </a:stretch>
        </p:blipFill>
        <p:spPr>
          <a:xfrm>
            <a:off x="4843557" y="3933645"/>
            <a:ext cx="4082895" cy="2523855"/>
          </a:xfrm>
          <a:prstGeom prst="rect">
            <a:avLst/>
          </a:prstGeom>
          <a:ln>
            <a:solidFill>
              <a:schemeClr val="bg1">
                <a:lumMod val="65000"/>
              </a:schemeClr>
            </a:solidFill>
          </a:ln>
        </p:spPr>
      </p:pic>
      <p:sp>
        <p:nvSpPr>
          <p:cNvPr id="49" name="Forme libre : forme 48">
            <a:extLst>
              <a:ext uri="{FF2B5EF4-FFF2-40B4-BE49-F238E27FC236}">
                <a16:creationId xmlns="" xmlns:a16="http://schemas.microsoft.com/office/drawing/2014/main" id="{C69EBB18-4D2F-46EC-8314-63C94CE3F864}"/>
              </a:ext>
            </a:extLst>
          </p:cNvPr>
          <p:cNvSpPr/>
          <p:nvPr/>
        </p:nvSpPr>
        <p:spPr>
          <a:xfrm rot="15327742" flipH="1">
            <a:off x="6155572" y="1911415"/>
            <a:ext cx="697356" cy="2800640"/>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2540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ZoneTexte 55">
            <a:extLst>
              <a:ext uri="{FF2B5EF4-FFF2-40B4-BE49-F238E27FC236}">
                <a16:creationId xmlns="" xmlns:a16="http://schemas.microsoft.com/office/drawing/2014/main" id="{F2FFDA07-F25E-427C-B874-788B475C06BE}"/>
              </a:ext>
            </a:extLst>
          </p:cNvPr>
          <p:cNvSpPr txBox="1"/>
          <p:nvPr/>
        </p:nvSpPr>
        <p:spPr>
          <a:xfrm>
            <a:off x="6286861" y="3278129"/>
            <a:ext cx="2788130"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Sélectionner le chemin d’accès</a:t>
            </a:r>
          </a:p>
          <a:p>
            <a:pPr defTabSz="179388"/>
            <a:r>
              <a:rPr lang="fr-FR" sz="1200" dirty="0"/>
              <a:t>	</a:t>
            </a:r>
            <a:r>
              <a:rPr lang="fr-FR" sz="1200" i="1" dirty="0"/>
              <a:t>France - Annotations - Flèches du Nord</a:t>
            </a:r>
          </a:p>
          <a:p>
            <a:pPr marL="171450" indent="-171450">
              <a:buFont typeface="Wingdings" panose="05000000000000000000" pitchFamily="2" charset="2"/>
              <a:buChar char="è"/>
            </a:pPr>
            <a:r>
              <a:rPr lang="fr-FR" sz="1200" dirty="0"/>
              <a:t>Choisir un des symbole</a:t>
            </a:r>
          </a:p>
          <a:p>
            <a:pPr marL="171450" indent="-171450">
              <a:buFont typeface="Wingdings" panose="05000000000000000000" pitchFamily="2" charset="2"/>
              <a:buChar char="è"/>
            </a:pPr>
            <a:r>
              <a:rPr lang="fr-FR" sz="1200" dirty="0"/>
              <a:t>Cliquer </a:t>
            </a:r>
            <a:r>
              <a:rPr lang="fr-FR" sz="1200" b="1" dirty="0"/>
              <a:t>Ouvrir</a:t>
            </a:r>
          </a:p>
        </p:txBody>
      </p:sp>
      <p:grpSp>
        <p:nvGrpSpPr>
          <p:cNvPr id="57" name="Groupe 56">
            <a:extLst>
              <a:ext uri="{FF2B5EF4-FFF2-40B4-BE49-F238E27FC236}">
                <a16:creationId xmlns="" xmlns:a16="http://schemas.microsoft.com/office/drawing/2014/main" id="{8337A08F-33A2-42FA-A480-85EC418254D5}"/>
              </a:ext>
            </a:extLst>
          </p:cNvPr>
          <p:cNvGrpSpPr/>
          <p:nvPr/>
        </p:nvGrpSpPr>
        <p:grpSpPr>
          <a:xfrm>
            <a:off x="6133382" y="3110754"/>
            <a:ext cx="329591" cy="277860"/>
            <a:chOff x="4198688" y="2087836"/>
            <a:chExt cx="318782" cy="277860"/>
          </a:xfrm>
        </p:grpSpPr>
        <p:sp>
          <p:nvSpPr>
            <p:cNvPr id="58" name="Ellipse 57">
              <a:extLst>
                <a:ext uri="{FF2B5EF4-FFF2-40B4-BE49-F238E27FC236}">
                  <a16:creationId xmlns="" xmlns:a16="http://schemas.microsoft.com/office/drawing/2014/main" id="{AA5621FC-7181-434B-B566-D39388CDE9C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77F2A207-A29C-4696-B67E-99F3672D53A5}"/>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32" name="Connecteur droit avec flèche 31">
            <a:extLst>
              <a:ext uri="{FF2B5EF4-FFF2-40B4-BE49-F238E27FC236}">
                <a16:creationId xmlns="" xmlns:a16="http://schemas.microsoft.com/office/drawing/2014/main" id="{F59B6130-C419-417F-845B-0702E99C2A1F}"/>
              </a:ext>
            </a:extLst>
          </p:cNvPr>
          <p:cNvCxnSpPr>
            <a:cxnSpLocks/>
          </p:cNvCxnSpPr>
          <p:nvPr/>
        </p:nvCxnSpPr>
        <p:spPr>
          <a:xfrm flipH="1">
            <a:off x="6392176" y="4097547"/>
            <a:ext cx="422692" cy="17252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eur droit avec flèche 78">
            <a:extLst>
              <a:ext uri="{FF2B5EF4-FFF2-40B4-BE49-F238E27FC236}">
                <a16:creationId xmlns="" xmlns:a16="http://schemas.microsoft.com/office/drawing/2014/main" id="{9F9625DE-83DB-4634-9B11-5AA0454AD4E6}"/>
              </a:ext>
            </a:extLst>
          </p:cNvPr>
          <p:cNvCxnSpPr>
            <a:cxnSpLocks/>
          </p:cNvCxnSpPr>
          <p:nvPr/>
        </p:nvCxnSpPr>
        <p:spPr>
          <a:xfrm flipH="1">
            <a:off x="6392174" y="4106174"/>
            <a:ext cx="414068" cy="109555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cteur droit avec flèche 84">
            <a:extLst>
              <a:ext uri="{FF2B5EF4-FFF2-40B4-BE49-F238E27FC236}">
                <a16:creationId xmlns="" xmlns:a16="http://schemas.microsoft.com/office/drawing/2014/main" id="{0C2AB7CA-E8FF-46B7-80AF-CDB74700FFB3}"/>
              </a:ext>
            </a:extLst>
          </p:cNvPr>
          <p:cNvCxnSpPr>
            <a:cxnSpLocks/>
          </p:cNvCxnSpPr>
          <p:nvPr/>
        </p:nvCxnSpPr>
        <p:spPr>
          <a:xfrm>
            <a:off x="6814868" y="4106174"/>
            <a:ext cx="897147" cy="218248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8" name="Ellipse 87">
            <a:extLst>
              <a:ext uri="{FF2B5EF4-FFF2-40B4-BE49-F238E27FC236}">
                <a16:creationId xmlns="" xmlns:a16="http://schemas.microsoft.com/office/drawing/2014/main" id="{BF1DBEB2-5F77-4B8D-9FD1-880442B713CE}"/>
              </a:ext>
            </a:extLst>
          </p:cNvPr>
          <p:cNvSpPr/>
          <p:nvPr/>
        </p:nvSpPr>
        <p:spPr>
          <a:xfrm>
            <a:off x="3847381" y="3301041"/>
            <a:ext cx="388190" cy="58947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9" name="ZoneTexte 88">
            <a:extLst>
              <a:ext uri="{FF2B5EF4-FFF2-40B4-BE49-F238E27FC236}">
                <a16:creationId xmlns="" xmlns:a16="http://schemas.microsoft.com/office/drawing/2014/main" id="{1597DC26-1C7B-4695-86CC-4469592EFC8A}"/>
              </a:ext>
            </a:extLst>
          </p:cNvPr>
          <p:cNvSpPr txBox="1"/>
          <p:nvPr/>
        </p:nvSpPr>
        <p:spPr>
          <a:xfrm>
            <a:off x="247293" y="5791291"/>
            <a:ext cx="359146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pour placer le symbole sur la zone de dessin</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 </a:t>
            </a:r>
            <a:r>
              <a:rPr lang="fr-FR" sz="1200" dirty="0">
                <a:sym typeface="Wingdings" panose="05000000000000000000" pitchFamily="2" charset="2"/>
              </a:rPr>
              <a:t>pour quitter la commande</a:t>
            </a:r>
          </a:p>
        </p:txBody>
      </p:sp>
      <p:grpSp>
        <p:nvGrpSpPr>
          <p:cNvPr id="90" name="Groupe 89">
            <a:extLst>
              <a:ext uri="{FF2B5EF4-FFF2-40B4-BE49-F238E27FC236}">
                <a16:creationId xmlns="" xmlns:a16="http://schemas.microsoft.com/office/drawing/2014/main" id="{F6A54F0D-C771-4CD8-8FE7-DA5E68A73E04}"/>
              </a:ext>
            </a:extLst>
          </p:cNvPr>
          <p:cNvGrpSpPr/>
          <p:nvPr/>
        </p:nvGrpSpPr>
        <p:grpSpPr>
          <a:xfrm>
            <a:off x="102442" y="5606664"/>
            <a:ext cx="329591" cy="277860"/>
            <a:chOff x="4198688" y="2087836"/>
            <a:chExt cx="318782" cy="277860"/>
          </a:xfrm>
        </p:grpSpPr>
        <p:sp>
          <p:nvSpPr>
            <p:cNvPr id="91" name="Ellipse 90">
              <a:extLst>
                <a:ext uri="{FF2B5EF4-FFF2-40B4-BE49-F238E27FC236}">
                  <a16:creationId xmlns="" xmlns:a16="http://schemas.microsoft.com/office/drawing/2014/main" id="{86E159BA-A4BF-4394-AE34-F277205030D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2" name="ZoneTexte 91">
              <a:extLst>
                <a:ext uri="{FF2B5EF4-FFF2-40B4-BE49-F238E27FC236}">
                  <a16:creationId xmlns="" xmlns:a16="http://schemas.microsoft.com/office/drawing/2014/main" id="{9332957B-2F72-4A10-A490-019985AFEED1}"/>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sp>
        <p:nvSpPr>
          <p:cNvPr id="98" name="Forme libre : forme 97">
            <a:extLst>
              <a:ext uri="{FF2B5EF4-FFF2-40B4-BE49-F238E27FC236}">
                <a16:creationId xmlns="" xmlns:a16="http://schemas.microsoft.com/office/drawing/2014/main" id="{DFFA7FCF-C481-4B40-AD3D-053A7C1F7DDD}"/>
              </a:ext>
            </a:extLst>
          </p:cNvPr>
          <p:cNvSpPr/>
          <p:nvPr/>
        </p:nvSpPr>
        <p:spPr>
          <a:xfrm>
            <a:off x="2018581" y="3640346"/>
            <a:ext cx="1820174" cy="2139351"/>
          </a:xfrm>
          <a:custGeom>
            <a:avLst/>
            <a:gdLst>
              <a:gd name="connsiteX0" fmla="*/ 0 w 2173857"/>
              <a:gd name="connsiteY0" fmla="*/ 2173856 h 2173856"/>
              <a:gd name="connsiteX1" fmla="*/ 422694 w 2173857"/>
              <a:gd name="connsiteY1" fmla="*/ 629728 h 2173856"/>
              <a:gd name="connsiteX2" fmla="*/ 2173857 w 2173857"/>
              <a:gd name="connsiteY2" fmla="*/ 0 h 2173856"/>
            </a:gdLst>
            <a:ahLst/>
            <a:cxnLst>
              <a:cxn ang="0">
                <a:pos x="connsiteX0" y="connsiteY0"/>
              </a:cxn>
              <a:cxn ang="0">
                <a:pos x="connsiteX1" y="connsiteY1"/>
              </a:cxn>
              <a:cxn ang="0">
                <a:pos x="connsiteX2" y="connsiteY2"/>
              </a:cxn>
            </a:cxnLst>
            <a:rect l="l" t="t" r="r" b="b"/>
            <a:pathLst>
              <a:path w="2173857" h="2173856">
                <a:moveTo>
                  <a:pt x="0" y="2173856"/>
                </a:moveTo>
                <a:cubicBezTo>
                  <a:pt x="30192" y="1582946"/>
                  <a:pt x="60385" y="992037"/>
                  <a:pt x="422694" y="629728"/>
                </a:cubicBezTo>
                <a:cubicBezTo>
                  <a:pt x="785003" y="267419"/>
                  <a:pt x="1479430" y="133709"/>
                  <a:pt x="2173857" y="0"/>
                </a:cubicBez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 name="Espace réservé du pied de page 1">
            <a:extLst>
              <a:ext uri="{FF2B5EF4-FFF2-40B4-BE49-F238E27FC236}">
                <a16:creationId xmlns="" xmlns:a16="http://schemas.microsoft.com/office/drawing/2014/main" id="{DEED31B7-A9CC-49D9-8B00-847DD6B2D915}"/>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E5DA8B74-552B-471C-80CE-A88B3547B4E6}"/>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4D577768-8A5F-4B95-818A-46FFF761B4E1}"/>
              </a:ext>
            </a:extLst>
          </p:cNvPr>
          <p:cNvSpPr>
            <a:spLocks noGrp="1"/>
          </p:cNvSpPr>
          <p:nvPr>
            <p:ph type="sldNum" sz="quarter" idx="12"/>
          </p:nvPr>
        </p:nvSpPr>
        <p:spPr/>
        <p:txBody>
          <a:bodyPr/>
          <a:lstStyle/>
          <a:p>
            <a:fld id="{F0E9C7B5-498F-459B-AE0E-97ACA3484B4E}" type="slidenum">
              <a:rPr lang="fr-FR" smtClean="0"/>
              <a:t>37</a:t>
            </a:fld>
            <a:endParaRPr lang="fr-FR"/>
          </a:p>
        </p:txBody>
      </p:sp>
    </p:spTree>
    <p:extLst>
      <p:ext uri="{BB962C8B-B14F-4D97-AF65-F5344CB8AC3E}">
        <p14:creationId xmlns:p14="http://schemas.microsoft.com/office/powerpoint/2010/main" val="2122528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a:extLst>
              <a:ext uri="{FF2B5EF4-FFF2-40B4-BE49-F238E27FC236}">
                <a16:creationId xmlns="" xmlns:a16="http://schemas.microsoft.com/office/drawing/2014/main" id="{11CB1121-9B3A-4D79-85C9-5818DEDC287B}"/>
              </a:ext>
            </a:extLst>
          </p:cNvPr>
          <p:cNvPicPr>
            <a:picLocks noChangeAspect="1"/>
          </p:cNvPicPr>
          <p:nvPr/>
        </p:nvPicPr>
        <p:blipFill>
          <a:blip r:embed="rId2"/>
          <a:stretch>
            <a:fillRect/>
          </a:stretch>
        </p:blipFill>
        <p:spPr>
          <a:xfrm>
            <a:off x="0" y="716834"/>
            <a:ext cx="9144000" cy="568312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5.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Annotation flèche de Nord</a:t>
            </a:r>
            <a:endParaRPr lang="fr-FR" sz="2200" b="1" dirty="0">
              <a:solidFill>
                <a:srgbClr val="002060"/>
              </a:solidFill>
              <a:effectLst>
                <a:outerShdw blurRad="38100" dist="38100" dir="2700000" algn="tl">
                  <a:srgbClr val="000000">
                    <a:alpha val="43137"/>
                  </a:srgbClr>
                </a:outerShdw>
              </a:effectLst>
            </a:endParaRPr>
          </a:p>
        </p:txBody>
      </p:sp>
      <p:pic>
        <p:nvPicPr>
          <p:cNvPr id="10" name="Image 9">
            <a:extLst>
              <a:ext uri="{FF2B5EF4-FFF2-40B4-BE49-F238E27FC236}">
                <a16:creationId xmlns="" xmlns:a16="http://schemas.microsoft.com/office/drawing/2014/main" id="{55CE3895-947C-4BDE-9405-06BF9E068BB7}"/>
              </a:ext>
            </a:extLst>
          </p:cNvPr>
          <p:cNvPicPr>
            <a:picLocks noChangeAspect="1"/>
          </p:cNvPicPr>
          <p:nvPr/>
        </p:nvPicPr>
        <p:blipFill>
          <a:blip r:embed="rId3"/>
          <a:stretch>
            <a:fillRect/>
          </a:stretch>
        </p:blipFill>
        <p:spPr>
          <a:xfrm rot="17051486">
            <a:off x="4793224" y="3105510"/>
            <a:ext cx="287016" cy="548407"/>
          </a:xfrm>
          <a:prstGeom prst="rect">
            <a:avLst/>
          </a:prstGeom>
        </p:spPr>
      </p:pic>
      <p:sp>
        <p:nvSpPr>
          <p:cNvPr id="16" name="ZoneTexte 15">
            <a:extLst>
              <a:ext uri="{FF2B5EF4-FFF2-40B4-BE49-F238E27FC236}">
                <a16:creationId xmlns="" xmlns:a16="http://schemas.microsoft.com/office/drawing/2014/main" id="{2CAF09B7-4E40-40A4-AC6E-C37073AD9A88}"/>
              </a:ext>
            </a:extLst>
          </p:cNvPr>
          <p:cNvSpPr txBox="1"/>
          <p:nvPr/>
        </p:nvSpPr>
        <p:spPr>
          <a:xfrm>
            <a:off x="2380892" y="1437828"/>
            <a:ext cx="298473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Choisir de nouveau l’orientation de la vue en mode « Nord du projet »</a:t>
            </a:r>
            <a:endParaRPr lang="fr-FR" sz="1200" b="1" dirty="0">
              <a:sym typeface="Wingdings" panose="05000000000000000000" pitchFamily="2" charset="2"/>
            </a:endParaRPr>
          </a:p>
        </p:txBody>
      </p:sp>
      <p:grpSp>
        <p:nvGrpSpPr>
          <p:cNvPr id="17" name="Groupe 16">
            <a:extLst>
              <a:ext uri="{FF2B5EF4-FFF2-40B4-BE49-F238E27FC236}">
                <a16:creationId xmlns="" xmlns:a16="http://schemas.microsoft.com/office/drawing/2014/main" id="{DA235B94-B68E-4FC6-8E74-4A17833BCEC9}"/>
              </a:ext>
            </a:extLst>
          </p:cNvPr>
          <p:cNvGrpSpPr/>
          <p:nvPr/>
        </p:nvGrpSpPr>
        <p:grpSpPr>
          <a:xfrm>
            <a:off x="2236041" y="1253201"/>
            <a:ext cx="329591" cy="277860"/>
            <a:chOff x="4198688" y="2087836"/>
            <a:chExt cx="318782" cy="277860"/>
          </a:xfrm>
        </p:grpSpPr>
        <p:sp>
          <p:nvSpPr>
            <p:cNvPr id="18" name="Ellipse 17">
              <a:extLst>
                <a:ext uri="{FF2B5EF4-FFF2-40B4-BE49-F238E27FC236}">
                  <a16:creationId xmlns="" xmlns:a16="http://schemas.microsoft.com/office/drawing/2014/main" id="{46CD39B3-DF14-4C40-A6CF-3A6566B4120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9" name="ZoneTexte 18">
              <a:extLst>
                <a:ext uri="{FF2B5EF4-FFF2-40B4-BE49-F238E27FC236}">
                  <a16:creationId xmlns="" xmlns:a16="http://schemas.microsoft.com/office/drawing/2014/main" id="{68DAC7F9-6C09-495D-B681-C3EAFEB7102D}"/>
                </a:ext>
              </a:extLst>
            </p:cNvPr>
            <p:cNvSpPr txBox="1"/>
            <p:nvPr/>
          </p:nvSpPr>
          <p:spPr>
            <a:xfrm>
              <a:off x="4198688" y="2087836"/>
              <a:ext cx="318782" cy="276999"/>
            </a:xfrm>
            <a:prstGeom prst="rect">
              <a:avLst/>
            </a:prstGeom>
            <a:noFill/>
          </p:spPr>
          <p:txBody>
            <a:bodyPr wrap="square" rtlCol="0">
              <a:spAutoFit/>
            </a:bodyPr>
            <a:lstStyle/>
            <a:p>
              <a:r>
                <a:rPr lang="fr-FR" sz="1200" dirty="0"/>
                <a:t>8</a:t>
              </a:r>
            </a:p>
          </p:txBody>
        </p:sp>
      </p:grpSp>
      <p:cxnSp>
        <p:nvCxnSpPr>
          <p:cNvPr id="25" name="Connecteur droit avec flèche 24">
            <a:extLst>
              <a:ext uri="{FF2B5EF4-FFF2-40B4-BE49-F238E27FC236}">
                <a16:creationId xmlns="" xmlns:a16="http://schemas.microsoft.com/office/drawing/2014/main" id="{E0565A65-7D5D-4BB4-B030-60588FE8779F}"/>
              </a:ext>
            </a:extLst>
          </p:cNvPr>
          <p:cNvCxnSpPr>
            <a:cxnSpLocks/>
            <a:stCxn id="16" idx="1"/>
          </p:cNvCxnSpPr>
          <p:nvPr/>
        </p:nvCxnSpPr>
        <p:spPr>
          <a:xfrm flipH="1">
            <a:off x="1846053" y="1668661"/>
            <a:ext cx="534839" cy="229086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6" name="ZoneTexte 45">
            <a:extLst>
              <a:ext uri="{FF2B5EF4-FFF2-40B4-BE49-F238E27FC236}">
                <a16:creationId xmlns="" xmlns:a16="http://schemas.microsoft.com/office/drawing/2014/main" id="{E7D5CA13-EA7C-424A-B73F-55A42C634CFB}"/>
              </a:ext>
            </a:extLst>
          </p:cNvPr>
          <p:cNvSpPr txBox="1"/>
          <p:nvPr/>
        </p:nvSpPr>
        <p:spPr>
          <a:xfrm>
            <a:off x="2571392" y="2331488"/>
            <a:ext cx="3156547" cy="461665"/>
          </a:xfrm>
          <a:prstGeom prst="rect">
            <a:avLst/>
          </a:prstGeom>
          <a:solidFill>
            <a:srgbClr val="CCFFFF"/>
          </a:solidFill>
          <a:ln>
            <a:solidFill>
              <a:srgbClr val="002060"/>
            </a:solidFill>
          </a:ln>
        </p:spPr>
        <p:txBody>
          <a:bodyPr wrap="square" rtlCol="0">
            <a:spAutoFit/>
          </a:bodyPr>
          <a:lstStyle/>
          <a:p>
            <a:r>
              <a:rPr lang="fr-FR" sz="1200" i="1" dirty="0"/>
              <a:t>La flèche de Nord placée précédemment indique toujours la direction du Nord géographique</a:t>
            </a:r>
          </a:p>
        </p:txBody>
      </p:sp>
      <p:grpSp>
        <p:nvGrpSpPr>
          <p:cNvPr id="47" name="Groupe 46">
            <a:extLst>
              <a:ext uri="{FF2B5EF4-FFF2-40B4-BE49-F238E27FC236}">
                <a16:creationId xmlns="" xmlns:a16="http://schemas.microsoft.com/office/drawing/2014/main" id="{E788BCBB-AB33-4D50-AD4B-3A9D74E1DC64}"/>
              </a:ext>
            </a:extLst>
          </p:cNvPr>
          <p:cNvGrpSpPr/>
          <p:nvPr/>
        </p:nvGrpSpPr>
        <p:grpSpPr>
          <a:xfrm>
            <a:off x="2444138" y="2149599"/>
            <a:ext cx="316200" cy="276999"/>
            <a:chOff x="4198688" y="2088698"/>
            <a:chExt cx="318782" cy="276999"/>
          </a:xfrm>
        </p:grpSpPr>
        <p:sp>
          <p:nvSpPr>
            <p:cNvPr id="48" name="Ellipse 47">
              <a:extLst>
                <a:ext uri="{FF2B5EF4-FFF2-40B4-BE49-F238E27FC236}">
                  <a16:creationId xmlns="" xmlns:a16="http://schemas.microsoft.com/office/drawing/2014/main" id="{52483683-D54F-445E-ABEB-F54C3CD318B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B953B562-F833-4418-AF5D-3DB6DF725E78}"/>
                </a:ext>
              </a:extLst>
            </p:cNvPr>
            <p:cNvSpPr txBox="1"/>
            <p:nvPr/>
          </p:nvSpPr>
          <p:spPr>
            <a:xfrm>
              <a:off x="4198688" y="2088698"/>
              <a:ext cx="318782" cy="276999"/>
            </a:xfrm>
            <a:prstGeom prst="rect">
              <a:avLst/>
            </a:prstGeom>
            <a:noFill/>
          </p:spPr>
          <p:txBody>
            <a:bodyPr wrap="square" rtlCol="0">
              <a:spAutoFit/>
            </a:bodyPr>
            <a:lstStyle/>
            <a:p>
              <a:r>
                <a:rPr lang="fr-FR" sz="1200" dirty="0"/>
                <a:t>9</a:t>
              </a:r>
            </a:p>
          </p:txBody>
        </p:sp>
      </p:grpSp>
      <p:sp>
        <p:nvSpPr>
          <p:cNvPr id="51" name="Ellipse 50">
            <a:extLst>
              <a:ext uri="{FF2B5EF4-FFF2-40B4-BE49-F238E27FC236}">
                <a16:creationId xmlns="" xmlns:a16="http://schemas.microsoft.com/office/drawing/2014/main" id="{E3B8B826-DF2C-4B33-97F5-A94383DC8870}"/>
              </a:ext>
            </a:extLst>
          </p:cNvPr>
          <p:cNvSpPr/>
          <p:nvPr/>
        </p:nvSpPr>
        <p:spPr>
          <a:xfrm rot="16931458">
            <a:off x="4735903" y="3119886"/>
            <a:ext cx="388190" cy="589472"/>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2" name="Connecteur droit avec flèche 51">
            <a:extLst>
              <a:ext uri="{FF2B5EF4-FFF2-40B4-BE49-F238E27FC236}">
                <a16:creationId xmlns="" xmlns:a16="http://schemas.microsoft.com/office/drawing/2014/main" id="{CBFB2E0F-6144-4B49-AFC6-CC75AB1FB1F1}"/>
              </a:ext>
            </a:extLst>
          </p:cNvPr>
          <p:cNvCxnSpPr>
            <a:cxnSpLocks/>
            <a:endCxn id="51" idx="7"/>
          </p:cNvCxnSpPr>
          <p:nvPr/>
        </p:nvCxnSpPr>
        <p:spPr>
          <a:xfrm>
            <a:off x="4433977" y="2794958"/>
            <a:ext cx="321293" cy="441503"/>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cteur droit avec flèche 59">
            <a:extLst>
              <a:ext uri="{FF2B5EF4-FFF2-40B4-BE49-F238E27FC236}">
                <a16:creationId xmlns="" xmlns:a16="http://schemas.microsoft.com/office/drawing/2014/main" id="{D6CF8B6B-4CFA-4958-A212-8BC5AD55EE9C}"/>
              </a:ext>
            </a:extLst>
          </p:cNvPr>
          <p:cNvCxnSpPr>
            <a:cxnSpLocks/>
            <a:stCxn id="16" idx="1"/>
          </p:cNvCxnSpPr>
          <p:nvPr/>
        </p:nvCxnSpPr>
        <p:spPr>
          <a:xfrm flipH="1">
            <a:off x="1949570" y="1668661"/>
            <a:ext cx="431322" cy="267905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 xmlns:a16="http://schemas.microsoft.com/office/drawing/2014/main" id="{51FE376D-370D-4FC6-8521-C0CFACEB431E}"/>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2" name="Espace réservé du pied de page 1">
            <a:extLst>
              <a:ext uri="{FF2B5EF4-FFF2-40B4-BE49-F238E27FC236}">
                <a16:creationId xmlns="" xmlns:a16="http://schemas.microsoft.com/office/drawing/2014/main" id="{9FBC7B89-3BF8-4128-B598-EFF73E1DCAA2}"/>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20EBFE08-0AA1-4B77-8FC7-7FF2C2BEC2D8}"/>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414E6C1A-7C4B-4AB1-B63F-A796AE846378}"/>
              </a:ext>
            </a:extLst>
          </p:cNvPr>
          <p:cNvSpPr>
            <a:spLocks noGrp="1"/>
          </p:cNvSpPr>
          <p:nvPr>
            <p:ph type="sldNum" sz="quarter" idx="12"/>
          </p:nvPr>
        </p:nvSpPr>
        <p:spPr/>
        <p:txBody>
          <a:bodyPr/>
          <a:lstStyle/>
          <a:p>
            <a:fld id="{F0E9C7B5-498F-459B-AE0E-97ACA3484B4E}" type="slidenum">
              <a:rPr lang="fr-FR" smtClean="0"/>
              <a:t>38</a:t>
            </a:fld>
            <a:endParaRPr lang="fr-FR"/>
          </a:p>
        </p:txBody>
      </p:sp>
    </p:spTree>
    <p:extLst>
      <p:ext uri="{BB962C8B-B14F-4D97-AF65-F5344CB8AC3E}">
        <p14:creationId xmlns:p14="http://schemas.microsoft.com/office/powerpoint/2010/main" val="40251365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 xmlns:a16="http://schemas.microsoft.com/office/drawing/2014/main" id="{DF48320E-DD6C-44CE-B41C-ACE079D2E61C}"/>
              </a:ext>
            </a:extLst>
          </p:cNvPr>
          <p:cNvPicPr>
            <a:picLocks noChangeAspect="1"/>
          </p:cNvPicPr>
          <p:nvPr/>
        </p:nvPicPr>
        <p:blipFill>
          <a:blip r:embed="rId2"/>
          <a:stretch>
            <a:fillRect/>
          </a:stretch>
        </p:blipFill>
        <p:spPr>
          <a:xfrm>
            <a:off x="0" y="702297"/>
            <a:ext cx="9144000" cy="569494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6.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Positionnement en x et y</a:t>
            </a:r>
            <a:endParaRPr lang="fr-FR" sz="2200" b="1" dirty="0">
              <a:solidFill>
                <a:srgbClr val="002060"/>
              </a:solidFill>
              <a:effectLst>
                <a:outerShdw blurRad="38100" dist="38100" dir="2700000" algn="tl">
                  <a:srgbClr val="000000">
                    <a:alpha val="43137"/>
                  </a:srgbClr>
                </a:outerShdw>
              </a:effectLst>
            </a:endParaRPr>
          </a:p>
        </p:txBody>
      </p:sp>
      <p:sp>
        <p:nvSpPr>
          <p:cNvPr id="20" name="ZoneTexte 19">
            <a:extLst>
              <a:ext uri="{FF2B5EF4-FFF2-40B4-BE49-F238E27FC236}">
                <a16:creationId xmlns="" xmlns:a16="http://schemas.microsoft.com/office/drawing/2014/main" id="{7BE102DA-6F88-484F-AE36-CF15CAFE3207}"/>
              </a:ext>
            </a:extLst>
          </p:cNvPr>
          <p:cNvSpPr txBox="1"/>
          <p:nvPr/>
        </p:nvSpPr>
        <p:spPr>
          <a:xfrm>
            <a:off x="2275304" y="4751074"/>
            <a:ext cx="349576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Garder le trombone actif (non barré) </a:t>
            </a:r>
          </a:p>
          <a:p>
            <a:pPr marL="171450" indent="-171450">
              <a:buFont typeface="Wingdings" panose="05000000000000000000" pitchFamily="2" charset="2"/>
              <a:buChar char="è"/>
            </a:pPr>
            <a:r>
              <a:rPr lang="fr-FR" sz="1200" dirty="0">
                <a:sym typeface="Wingdings" panose="05000000000000000000" pitchFamily="2" charset="2"/>
              </a:rPr>
              <a:t>Faire glisser le Point de topographie pour le placer à l’intersection des axes « Axe L » et « Axe A »</a:t>
            </a:r>
          </a:p>
        </p:txBody>
      </p:sp>
      <p:grpSp>
        <p:nvGrpSpPr>
          <p:cNvPr id="22" name="Groupe 21">
            <a:extLst>
              <a:ext uri="{FF2B5EF4-FFF2-40B4-BE49-F238E27FC236}">
                <a16:creationId xmlns="" xmlns:a16="http://schemas.microsoft.com/office/drawing/2014/main" id="{2208F7B1-5930-4A87-B1E5-6FA96F91FB57}"/>
              </a:ext>
            </a:extLst>
          </p:cNvPr>
          <p:cNvGrpSpPr/>
          <p:nvPr/>
        </p:nvGrpSpPr>
        <p:grpSpPr>
          <a:xfrm>
            <a:off x="2112410" y="4557233"/>
            <a:ext cx="329591" cy="277860"/>
            <a:chOff x="4198688" y="2087836"/>
            <a:chExt cx="318782" cy="277860"/>
          </a:xfrm>
        </p:grpSpPr>
        <p:sp>
          <p:nvSpPr>
            <p:cNvPr id="23" name="Ellipse 22">
              <a:extLst>
                <a:ext uri="{FF2B5EF4-FFF2-40B4-BE49-F238E27FC236}">
                  <a16:creationId xmlns="" xmlns:a16="http://schemas.microsoft.com/office/drawing/2014/main" id="{F7AC0646-A1C7-475C-A604-DB017817160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4" name="ZoneTexte 23">
              <a:extLst>
                <a:ext uri="{FF2B5EF4-FFF2-40B4-BE49-F238E27FC236}">
                  <a16:creationId xmlns="" xmlns:a16="http://schemas.microsoft.com/office/drawing/2014/main" id="{943FA6A9-168F-46C6-8356-1890E43D1D5A}"/>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31" name="ZoneTexte 30">
            <a:extLst>
              <a:ext uri="{FF2B5EF4-FFF2-40B4-BE49-F238E27FC236}">
                <a16:creationId xmlns="" xmlns:a16="http://schemas.microsoft.com/office/drawing/2014/main" id="{BBF8E0C9-9640-4514-80EF-4974F4626EEC}"/>
              </a:ext>
            </a:extLst>
          </p:cNvPr>
          <p:cNvSpPr txBox="1"/>
          <p:nvPr/>
        </p:nvSpPr>
        <p:spPr>
          <a:xfrm>
            <a:off x="1775801" y="2366387"/>
            <a:ext cx="3987989" cy="830997"/>
          </a:xfrm>
          <a:prstGeom prst="rect">
            <a:avLst/>
          </a:prstGeom>
          <a:solidFill>
            <a:srgbClr val="FFFF00"/>
          </a:solidFill>
          <a:ln>
            <a:solidFill>
              <a:srgbClr val="FF6600"/>
            </a:solidFill>
          </a:ln>
        </p:spPr>
        <p:txBody>
          <a:bodyPr wrap="square" rtlCol="0">
            <a:spAutoFit/>
          </a:bodyPr>
          <a:lstStyle/>
          <a:p>
            <a:r>
              <a:rPr lang="fr-FR" sz="1200" dirty="0"/>
              <a:t>Sélectionner le Point de topographie :</a:t>
            </a:r>
          </a:p>
          <a:p>
            <a:pPr marL="171450" indent="-171450">
              <a:buFont typeface="Wingdings" panose="05000000000000000000" pitchFamily="2" charset="2"/>
              <a:buChar char="è"/>
            </a:pPr>
            <a:r>
              <a:rPr lang="fr-FR" sz="1200" dirty="0">
                <a:sym typeface="Wingdings" panose="05000000000000000000" pitchFamily="2" charset="2"/>
              </a:rPr>
              <a:t>Survoler le Point de topographie avec la souris</a:t>
            </a:r>
          </a:p>
          <a:p>
            <a:pPr marL="171450" indent="-171450">
              <a:buFont typeface="Wingdings" panose="05000000000000000000" pitchFamily="2" charset="2"/>
              <a:buChar char="è"/>
            </a:pPr>
            <a:r>
              <a:rPr lang="fr-FR" sz="1200" dirty="0">
                <a:sym typeface="Wingdings" panose="05000000000000000000" pitchFamily="2" charset="2"/>
              </a:rPr>
              <a:t>Taper la touche </a:t>
            </a:r>
            <a:r>
              <a:rPr lang="fr-FR" sz="1200" b="1" dirty="0">
                <a:sym typeface="Wingdings" panose="05000000000000000000" pitchFamily="2" charset="2"/>
              </a:rPr>
              <a:t>TAB</a:t>
            </a:r>
            <a:r>
              <a:rPr lang="fr-FR" sz="1200" dirty="0">
                <a:sym typeface="Wingdings" panose="05000000000000000000" pitchFamily="2" charset="2"/>
              </a:rPr>
              <a:t> au clavier</a:t>
            </a:r>
          </a:p>
          <a:p>
            <a:pPr marL="171450" indent="-171450">
              <a:buFont typeface="Wingdings" panose="05000000000000000000" pitchFamily="2" charset="2"/>
              <a:buChar char="è"/>
            </a:pPr>
            <a:r>
              <a:rPr lang="fr-FR" sz="1200" dirty="0">
                <a:sym typeface="Wingdings" panose="05000000000000000000" pitchFamily="2" charset="2"/>
              </a:rPr>
              <a:t>Cliquer</a:t>
            </a:r>
            <a:r>
              <a:rPr lang="fr-FR" sz="1200" b="1" dirty="0">
                <a:sym typeface="Wingdings" panose="05000000000000000000" pitchFamily="2" charset="2"/>
              </a:rPr>
              <a:t> </a:t>
            </a:r>
            <a:r>
              <a:rPr lang="fr-FR" sz="1200" dirty="0">
                <a:sym typeface="Wingdings" panose="05000000000000000000" pitchFamily="2" charset="2"/>
              </a:rPr>
              <a:t>lorsque le Point de topographie est présélectionné</a:t>
            </a:r>
          </a:p>
        </p:txBody>
      </p:sp>
      <p:grpSp>
        <p:nvGrpSpPr>
          <p:cNvPr id="41" name="Groupe 40">
            <a:extLst>
              <a:ext uri="{FF2B5EF4-FFF2-40B4-BE49-F238E27FC236}">
                <a16:creationId xmlns="" xmlns:a16="http://schemas.microsoft.com/office/drawing/2014/main" id="{829B88AA-3BE9-4B6F-885E-A035ADB84EAD}"/>
              </a:ext>
            </a:extLst>
          </p:cNvPr>
          <p:cNvGrpSpPr/>
          <p:nvPr/>
        </p:nvGrpSpPr>
        <p:grpSpPr>
          <a:xfrm>
            <a:off x="1622324" y="2164507"/>
            <a:ext cx="329591" cy="277860"/>
            <a:chOff x="4198688" y="2087836"/>
            <a:chExt cx="318782" cy="277860"/>
          </a:xfrm>
        </p:grpSpPr>
        <p:sp>
          <p:nvSpPr>
            <p:cNvPr id="42" name="Ellipse 41">
              <a:extLst>
                <a:ext uri="{FF2B5EF4-FFF2-40B4-BE49-F238E27FC236}">
                  <a16:creationId xmlns="" xmlns:a16="http://schemas.microsoft.com/office/drawing/2014/main" id="{A59E0296-0BD2-494F-81DB-4ADB1A0AAAF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3" name="ZoneTexte 42">
              <a:extLst>
                <a:ext uri="{FF2B5EF4-FFF2-40B4-BE49-F238E27FC236}">
                  <a16:creationId xmlns="" xmlns:a16="http://schemas.microsoft.com/office/drawing/2014/main" id="{4DD820F1-45FC-4F66-AC0E-54011ADCB277}"/>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59" name="ZoneTexte 58">
            <a:extLst>
              <a:ext uri="{FF2B5EF4-FFF2-40B4-BE49-F238E27FC236}">
                <a16:creationId xmlns="" xmlns:a16="http://schemas.microsoft.com/office/drawing/2014/main" id="{C87B2656-D42C-41B1-BE09-60741360EF86}"/>
              </a:ext>
            </a:extLst>
          </p:cNvPr>
          <p:cNvSpPr txBox="1"/>
          <p:nvPr/>
        </p:nvSpPr>
        <p:spPr>
          <a:xfrm>
            <a:off x="577970" y="829532"/>
            <a:ext cx="5171905" cy="1107996"/>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Rappel : Pour l’ouvrage hydraulique, nous avons choisi de placer le Point de base du projet à l’intersection de l’axe longitudinal du projet et de l’axe joint Médian. </a:t>
            </a:r>
          </a:p>
          <a:p>
            <a:endParaRPr lang="fr-FR" sz="600" dirty="0"/>
          </a:p>
          <a:p>
            <a:r>
              <a:rPr lang="fr-FR" dirty="0"/>
              <a:t>Pour assurer le géoréférencement, nous allons placer le </a:t>
            </a:r>
            <a:r>
              <a:rPr lang="fr-FR" b="1" dirty="0"/>
              <a:t>Point de topographie </a:t>
            </a:r>
            <a:r>
              <a:rPr lang="fr-FR" dirty="0"/>
              <a:t>sur un point connu en X et Y  </a:t>
            </a:r>
            <a:r>
              <a:rPr lang="fr-FR" sz="1200" i="1" dirty="0"/>
              <a:t>(X=854901,496 ; Y=155873,647 au</a:t>
            </a:r>
            <a:r>
              <a:rPr lang="fr-FR" dirty="0"/>
              <a:t> point d’intersection des axes « Axe L » et « Axe A »).</a:t>
            </a:r>
          </a:p>
        </p:txBody>
      </p:sp>
      <p:grpSp>
        <p:nvGrpSpPr>
          <p:cNvPr id="56" name="Groupe 55">
            <a:extLst>
              <a:ext uri="{FF2B5EF4-FFF2-40B4-BE49-F238E27FC236}">
                <a16:creationId xmlns="" xmlns:a16="http://schemas.microsoft.com/office/drawing/2014/main" id="{BAA38CC9-86FA-4AA0-BDAA-97747975093B}"/>
              </a:ext>
            </a:extLst>
          </p:cNvPr>
          <p:cNvGrpSpPr/>
          <p:nvPr/>
        </p:nvGrpSpPr>
        <p:grpSpPr>
          <a:xfrm>
            <a:off x="404875" y="666352"/>
            <a:ext cx="316200" cy="276999"/>
            <a:chOff x="4198688" y="2088698"/>
            <a:chExt cx="318782" cy="276999"/>
          </a:xfrm>
        </p:grpSpPr>
        <p:sp>
          <p:nvSpPr>
            <p:cNvPr id="57" name="Ellipse 56">
              <a:extLst>
                <a:ext uri="{FF2B5EF4-FFF2-40B4-BE49-F238E27FC236}">
                  <a16:creationId xmlns="" xmlns:a16="http://schemas.microsoft.com/office/drawing/2014/main" id="{1DCE7730-A57E-45CB-B489-75460E16A57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8" name="ZoneTexte 57">
              <a:extLst>
                <a:ext uri="{FF2B5EF4-FFF2-40B4-BE49-F238E27FC236}">
                  <a16:creationId xmlns="" xmlns:a16="http://schemas.microsoft.com/office/drawing/2014/main" id="{1C842C5B-F3F1-492F-8D7B-A4CBB7638B30}"/>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cxnSp>
        <p:nvCxnSpPr>
          <p:cNvPr id="61" name="Connecteur droit avec flèche 60">
            <a:extLst>
              <a:ext uri="{FF2B5EF4-FFF2-40B4-BE49-F238E27FC236}">
                <a16:creationId xmlns="" xmlns:a16="http://schemas.microsoft.com/office/drawing/2014/main" id="{0268EE65-94B8-4294-9854-3931A3664BDB}"/>
              </a:ext>
            </a:extLst>
          </p:cNvPr>
          <p:cNvCxnSpPr>
            <a:cxnSpLocks/>
          </p:cNvCxnSpPr>
          <p:nvPr/>
        </p:nvCxnSpPr>
        <p:spPr>
          <a:xfrm>
            <a:off x="6257942" y="3978994"/>
            <a:ext cx="415921" cy="0"/>
          </a:xfrm>
          <a:prstGeom prst="straightConnector1">
            <a:avLst/>
          </a:prstGeom>
          <a:ln w="31750">
            <a:solidFill>
              <a:srgbClr val="FF6600"/>
            </a:solidFill>
            <a:tailEnd type="arrow"/>
          </a:ln>
        </p:spPr>
        <p:style>
          <a:lnRef idx="1">
            <a:schemeClr val="accent1"/>
          </a:lnRef>
          <a:fillRef idx="0">
            <a:schemeClr val="accent1"/>
          </a:fillRef>
          <a:effectRef idx="0">
            <a:schemeClr val="accent1"/>
          </a:effectRef>
          <a:fontRef idx="minor">
            <a:schemeClr val="tx1"/>
          </a:fontRef>
        </p:style>
      </p:cxnSp>
      <p:cxnSp>
        <p:nvCxnSpPr>
          <p:cNvPr id="62" name="Connecteur droit avec flèche 61">
            <a:extLst>
              <a:ext uri="{FF2B5EF4-FFF2-40B4-BE49-F238E27FC236}">
                <a16:creationId xmlns="" xmlns:a16="http://schemas.microsoft.com/office/drawing/2014/main" id="{0EBA97D2-EF18-4BBF-B318-E5AD5AC393D8}"/>
              </a:ext>
            </a:extLst>
          </p:cNvPr>
          <p:cNvCxnSpPr>
            <a:cxnSpLocks/>
            <a:stCxn id="20" idx="3"/>
          </p:cNvCxnSpPr>
          <p:nvPr/>
        </p:nvCxnSpPr>
        <p:spPr>
          <a:xfrm flipV="1">
            <a:off x="5771071" y="4080294"/>
            <a:ext cx="836763" cy="993946"/>
          </a:xfrm>
          <a:prstGeom prst="straightConnector1">
            <a:avLst/>
          </a:prstGeom>
          <a:ln>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 xmlns:a16="http://schemas.microsoft.com/office/drawing/2014/main" id="{CA9D1BAF-4CC9-44D3-8C5E-1D21245A0BD4}"/>
              </a:ext>
            </a:extLst>
          </p:cNvPr>
          <p:cNvSpPr txBox="1"/>
          <p:nvPr/>
        </p:nvSpPr>
        <p:spPr>
          <a:xfrm>
            <a:off x="1104182" y="5804099"/>
            <a:ext cx="7894977" cy="646331"/>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Remarque : on ne cherche pas à donner au point de topographie les coordonnées Lambert </a:t>
            </a:r>
            <a:r>
              <a:rPr lang="fr-FR" sz="1200" i="1" dirty="0"/>
              <a:t>(X=854901,496 ; Y=155873,647) ; en effet, l’espace de travail de Revit n’est pas assez grand pour cela ; </a:t>
            </a:r>
          </a:p>
          <a:p>
            <a:r>
              <a:rPr lang="fr-FR" dirty="0"/>
              <a:t>Pour le géoréférencement, il suffit que le point connu en coordonnées Lambert soit correctement repéré sur Revit.</a:t>
            </a:r>
          </a:p>
        </p:txBody>
      </p:sp>
      <p:grpSp>
        <p:nvGrpSpPr>
          <p:cNvPr id="68" name="Groupe 67">
            <a:extLst>
              <a:ext uri="{FF2B5EF4-FFF2-40B4-BE49-F238E27FC236}">
                <a16:creationId xmlns="" xmlns:a16="http://schemas.microsoft.com/office/drawing/2014/main" id="{76BC1904-1D03-45F7-B01B-1A80EFAB8386}"/>
              </a:ext>
            </a:extLst>
          </p:cNvPr>
          <p:cNvGrpSpPr/>
          <p:nvPr/>
        </p:nvGrpSpPr>
        <p:grpSpPr>
          <a:xfrm>
            <a:off x="962716" y="5615040"/>
            <a:ext cx="316200" cy="276999"/>
            <a:chOff x="4198688" y="2088698"/>
            <a:chExt cx="318782" cy="276999"/>
          </a:xfrm>
        </p:grpSpPr>
        <p:sp>
          <p:nvSpPr>
            <p:cNvPr id="69" name="Ellipse 68">
              <a:extLst>
                <a:ext uri="{FF2B5EF4-FFF2-40B4-BE49-F238E27FC236}">
                  <a16:creationId xmlns="" xmlns:a16="http://schemas.microsoft.com/office/drawing/2014/main" id="{76EEE52A-DD23-42B5-A87C-E1771680E48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A5B7435B-6A20-4634-90EB-6CE50766B485}"/>
                </a:ext>
              </a:extLst>
            </p:cNvPr>
            <p:cNvSpPr txBox="1"/>
            <p:nvPr/>
          </p:nvSpPr>
          <p:spPr>
            <a:xfrm>
              <a:off x="4198688" y="2088698"/>
              <a:ext cx="318782" cy="276999"/>
            </a:xfrm>
            <a:prstGeom prst="rect">
              <a:avLst/>
            </a:prstGeom>
            <a:noFill/>
          </p:spPr>
          <p:txBody>
            <a:bodyPr wrap="square" rtlCol="0">
              <a:spAutoFit/>
            </a:bodyPr>
            <a:lstStyle/>
            <a:p>
              <a:r>
                <a:rPr lang="fr-FR" sz="1200" dirty="0"/>
                <a:t>4</a:t>
              </a:r>
            </a:p>
          </p:txBody>
        </p:sp>
      </p:grpSp>
      <p:sp>
        <p:nvSpPr>
          <p:cNvPr id="2" name="Espace réservé du pied de page 1">
            <a:extLst>
              <a:ext uri="{FF2B5EF4-FFF2-40B4-BE49-F238E27FC236}">
                <a16:creationId xmlns="" xmlns:a16="http://schemas.microsoft.com/office/drawing/2014/main" id="{C08B6558-B6A0-41EA-B35D-198556243966}"/>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2D885D16-3B3B-4B29-9A3A-D9D3ACB73720}"/>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0A896BFB-DB22-45B0-A2D8-7CB0BD943FDC}"/>
              </a:ext>
            </a:extLst>
          </p:cNvPr>
          <p:cNvSpPr>
            <a:spLocks noGrp="1"/>
          </p:cNvSpPr>
          <p:nvPr>
            <p:ph type="sldNum" sz="quarter" idx="12"/>
          </p:nvPr>
        </p:nvSpPr>
        <p:spPr/>
        <p:txBody>
          <a:bodyPr/>
          <a:lstStyle/>
          <a:p>
            <a:fld id="{F0E9C7B5-498F-459B-AE0E-97ACA3484B4E}" type="slidenum">
              <a:rPr lang="fr-FR" smtClean="0"/>
              <a:t>39</a:t>
            </a:fld>
            <a:endParaRPr lang="fr-FR"/>
          </a:p>
        </p:txBody>
      </p:sp>
    </p:spTree>
    <p:extLst>
      <p:ext uri="{BB962C8B-B14F-4D97-AF65-F5344CB8AC3E}">
        <p14:creationId xmlns:p14="http://schemas.microsoft.com/office/powerpoint/2010/main" val="2122494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07612649-6FA5-4802-B3D6-8A819C7770C9}"/>
              </a:ext>
            </a:extLst>
          </p:cNvPr>
          <p:cNvSpPr txBox="1"/>
          <p:nvPr/>
        </p:nvSpPr>
        <p:spPr>
          <a:xfrm>
            <a:off x="570919" y="5831858"/>
            <a:ext cx="8314288" cy="461665"/>
          </a:xfrm>
          <a:prstGeom prst="rect">
            <a:avLst/>
          </a:prstGeom>
          <a:solidFill>
            <a:srgbClr val="CCFFFF"/>
          </a:solidFill>
          <a:ln>
            <a:solidFill>
              <a:schemeClr val="accent5">
                <a:lumMod val="50000"/>
              </a:schemeClr>
            </a:solidFill>
          </a:ln>
        </p:spPr>
        <p:txBody>
          <a:bodyPr wrap="square" rtlCol="0">
            <a:spAutoFit/>
          </a:bodyPr>
          <a:lstStyle/>
          <a:p>
            <a:pPr marL="539750" indent="-539750"/>
            <a:r>
              <a:rPr lang="fr-FR" sz="1200" b="1" i="1" dirty="0"/>
              <a:t>Nota :	</a:t>
            </a:r>
            <a:r>
              <a:rPr lang="fr-FR" sz="1200" i="1" dirty="0"/>
              <a:t>Par simplification, lors de la modélisation de l’ensemble de ce tutoriel, </a:t>
            </a:r>
            <a:r>
              <a:rPr lang="fr-FR" sz="1200" b="1" i="1" dirty="0"/>
              <a:t>on ne tiendra pas compte de la pente longitudinale de l’ouvrage</a:t>
            </a:r>
            <a:r>
              <a:rPr lang="fr-FR" sz="1200" i="1" dirty="0"/>
              <a:t> ; </a:t>
            </a:r>
            <a:r>
              <a:rPr lang="fr-FR" sz="1200" b="1" i="1" dirty="0"/>
              <a:t>les altitudes seront prises au milieu de l’ouvrage, au joint de dilatation entre les deux cadres</a:t>
            </a:r>
            <a:r>
              <a:rPr lang="fr-FR" sz="1200" i="1" dirty="0"/>
              <a:t>.</a:t>
            </a:r>
          </a:p>
        </p:txBody>
      </p:sp>
      <p:sp>
        <p:nvSpPr>
          <p:cNvPr id="2" name="ZoneTexte 1">
            <a:extLst>
              <a:ext uri="{FF2B5EF4-FFF2-40B4-BE49-F238E27FC236}">
                <a16:creationId xmlns="" xmlns:a16="http://schemas.microsoft.com/office/drawing/2014/main" id="{53AFD7EE-99E9-4BC9-A8C2-D279F12BA791}"/>
              </a:ext>
            </a:extLst>
          </p:cNvPr>
          <p:cNvSpPr txBox="1"/>
          <p:nvPr/>
        </p:nvSpPr>
        <p:spPr>
          <a:xfrm>
            <a:off x="8388" y="34215"/>
            <a:ext cx="9034943"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0. Présentation</a:t>
            </a:r>
          </a:p>
        </p:txBody>
      </p:sp>
      <p:sp>
        <p:nvSpPr>
          <p:cNvPr id="12" name="ZoneTexte 11">
            <a:extLst>
              <a:ext uri="{FF2B5EF4-FFF2-40B4-BE49-F238E27FC236}">
                <a16:creationId xmlns="" xmlns:a16="http://schemas.microsoft.com/office/drawing/2014/main" id="{1010E3AC-D665-46DB-953B-E4ECD08D4183}"/>
              </a:ext>
            </a:extLst>
          </p:cNvPr>
          <p:cNvSpPr txBox="1"/>
          <p:nvPr/>
        </p:nvSpPr>
        <p:spPr>
          <a:xfrm>
            <a:off x="253476" y="802879"/>
            <a:ext cx="6897824" cy="461665"/>
          </a:xfrm>
          <a:prstGeom prst="rect">
            <a:avLst/>
          </a:prstGeom>
          <a:solidFill>
            <a:srgbClr val="FFFF00"/>
          </a:solidFill>
          <a:ln>
            <a:solidFill>
              <a:srgbClr val="FF6600"/>
            </a:solidFill>
          </a:ln>
        </p:spPr>
        <p:txBody>
          <a:bodyPr wrap="square" rtlCol="0">
            <a:spAutoFit/>
          </a:bodyPr>
          <a:lstStyle/>
          <a:p>
            <a:r>
              <a:rPr lang="fr-FR" sz="1200" dirty="0"/>
              <a:t>Pour la compréhension du projet et la lecture de cotes :</a:t>
            </a:r>
          </a:p>
          <a:p>
            <a:pPr marL="171450" indent="-171450">
              <a:buFont typeface="Wingdings" panose="05000000000000000000" pitchFamily="2" charset="2"/>
              <a:buChar char="è"/>
            </a:pPr>
            <a:r>
              <a:rPr lang="fr-FR" sz="1200" dirty="0"/>
              <a:t>Ouvrir les plans 2D de l’ouvrage (</a:t>
            </a:r>
            <a:r>
              <a:rPr lang="fr-FR" sz="1200" b="1" dirty="0"/>
              <a:t>Plan ouvrage hydraulique.pdf </a:t>
            </a:r>
            <a:r>
              <a:rPr lang="fr-FR" sz="1200" dirty="0"/>
              <a:t>ou </a:t>
            </a:r>
            <a:r>
              <a:rPr lang="fr-FR" sz="1200" b="1" dirty="0"/>
              <a:t>Plan ouvrage </a:t>
            </a:r>
            <a:r>
              <a:rPr lang="fr-FR" sz="1200" b="1" dirty="0" err="1"/>
              <a:t>hydraulique.dwg</a:t>
            </a:r>
            <a:r>
              <a:rPr lang="fr-FR" sz="1200" b="1" dirty="0"/>
              <a:t>)</a:t>
            </a:r>
            <a:endParaRPr lang="fr-FR" sz="1200" dirty="0"/>
          </a:p>
        </p:txBody>
      </p:sp>
      <p:grpSp>
        <p:nvGrpSpPr>
          <p:cNvPr id="13" name="Groupe 12">
            <a:extLst>
              <a:ext uri="{FF2B5EF4-FFF2-40B4-BE49-F238E27FC236}">
                <a16:creationId xmlns="" xmlns:a16="http://schemas.microsoft.com/office/drawing/2014/main" id="{5F64088B-6948-4431-8F27-F22717193B9F}"/>
              </a:ext>
            </a:extLst>
          </p:cNvPr>
          <p:cNvGrpSpPr/>
          <p:nvPr/>
        </p:nvGrpSpPr>
        <p:grpSpPr>
          <a:xfrm>
            <a:off x="129740" y="596604"/>
            <a:ext cx="329591" cy="277860"/>
            <a:chOff x="4198688" y="2087836"/>
            <a:chExt cx="318782" cy="277860"/>
          </a:xfrm>
        </p:grpSpPr>
        <p:sp>
          <p:nvSpPr>
            <p:cNvPr id="14" name="Ellipse 13">
              <a:extLst>
                <a:ext uri="{FF2B5EF4-FFF2-40B4-BE49-F238E27FC236}">
                  <a16:creationId xmlns="" xmlns:a16="http://schemas.microsoft.com/office/drawing/2014/main" id="{03386212-0FE6-4182-B697-E47B4043543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5" name="ZoneTexte 14">
              <a:extLst>
                <a:ext uri="{FF2B5EF4-FFF2-40B4-BE49-F238E27FC236}">
                  <a16:creationId xmlns="" xmlns:a16="http://schemas.microsoft.com/office/drawing/2014/main" id="{4B4F616C-2E8E-40B2-A469-556B776F1BBB}"/>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grpSp>
        <p:nvGrpSpPr>
          <p:cNvPr id="16" name="Groupe 15">
            <a:extLst>
              <a:ext uri="{FF2B5EF4-FFF2-40B4-BE49-F238E27FC236}">
                <a16:creationId xmlns="" xmlns:a16="http://schemas.microsoft.com/office/drawing/2014/main" id="{9FEEDCFB-B81A-4DC5-9506-75D694FAC0CA}"/>
              </a:ext>
            </a:extLst>
          </p:cNvPr>
          <p:cNvGrpSpPr/>
          <p:nvPr/>
        </p:nvGrpSpPr>
        <p:grpSpPr>
          <a:xfrm>
            <a:off x="422451" y="5620655"/>
            <a:ext cx="324679" cy="276999"/>
            <a:chOff x="4198688" y="2088698"/>
            <a:chExt cx="318782" cy="276999"/>
          </a:xfrm>
        </p:grpSpPr>
        <p:sp>
          <p:nvSpPr>
            <p:cNvPr id="17" name="Ellipse 16">
              <a:extLst>
                <a:ext uri="{FF2B5EF4-FFF2-40B4-BE49-F238E27FC236}">
                  <a16:creationId xmlns="" xmlns:a16="http://schemas.microsoft.com/office/drawing/2014/main" id="{1671F545-9886-4780-B62A-3DC8BEF6844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8" name="ZoneTexte 17">
              <a:extLst>
                <a:ext uri="{FF2B5EF4-FFF2-40B4-BE49-F238E27FC236}">
                  <a16:creationId xmlns="" xmlns:a16="http://schemas.microsoft.com/office/drawing/2014/main" id="{66B86693-4800-476C-AD16-9E95BC9BD8CD}"/>
                </a:ext>
              </a:extLst>
            </p:cNvPr>
            <p:cNvSpPr txBox="1"/>
            <p:nvPr/>
          </p:nvSpPr>
          <p:spPr>
            <a:xfrm>
              <a:off x="4198688" y="2088698"/>
              <a:ext cx="318782" cy="276999"/>
            </a:xfrm>
            <a:prstGeom prst="rect">
              <a:avLst/>
            </a:prstGeom>
            <a:noFill/>
          </p:spPr>
          <p:txBody>
            <a:bodyPr wrap="square" rtlCol="0">
              <a:spAutoFit/>
            </a:bodyPr>
            <a:lstStyle/>
            <a:p>
              <a:r>
                <a:rPr lang="fr-FR" sz="1200" dirty="0"/>
                <a:t>2</a:t>
              </a:r>
            </a:p>
          </p:txBody>
        </p:sp>
      </p:grpSp>
      <p:pic>
        <p:nvPicPr>
          <p:cNvPr id="8" name="Image 7">
            <a:extLst>
              <a:ext uri="{FF2B5EF4-FFF2-40B4-BE49-F238E27FC236}">
                <a16:creationId xmlns="" xmlns:a16="http://schemas.microsoft.com/office/drawing/2014/main" id="{B15580CF-2FD6-4965-AD1B-96F52696AA52}"/>
              </a:ext>
            </a:extLst>
          </p:cNvPr>
          <p:cNvPicPr>
            <a:picLocks noChangeAspect="1"/>
          </p:cNvPicPr>
          <p:nvPr/>
        </p:nvPicPr>
        <p:blipFill rotWithShape="1">
          <a:blip r:embed="rId2"/>
          <a:srcRect b="-1833"/>
          <a:stretch/>
        </p:blipFill>
        <p:spPr>
          <a:xfrm>
            <a:off x="3578425" y="1397479"/>
            <a:ext cx="5126991" cy="4313208"/>
          </a:xfrm>
          <a:prstGeom prst="rect">
            <a:avLst/>
          </a:prstGeom>
          <a:ln>
            <a:solidFill>
              <a:schemeClr val="accent5">
                <a:lumMod val="50000"/>
              </a:schemeClr>
            </a:solidFill>
          </a:ln>
        </p:spPr>
      </p:pic>
      <p:sp>
        <p:nvSpPr>
          <p:cNvPr id="11" name="Espace réservé du pied de page 10">
            <a:extLst>
              <a:ext uri="{FF2B5EF4-FFF2-40B4-BE49-F238E27FC236}">
                <a16:creationId xmlns="" xmlns:a16="http://schemas.microsoft.com/office/drawing/2014/main" id="{F9B43493-5888-497A-92CC-B47E5DD994D5}"/>
              </a:ext>
            </a:extLst>
          </p:cNvPr>
          <p:cNvSpPr>
            <a:spLocks noGrp="1"/>
          </p:cNvSpPr>
          <p:nvPr>
            <p:ph type="ftr" sz="quarter" idx="11"/>
          </p:nvPr>
        </p:nvSpPr>
        <p:spPr/>
        <p:txBody>
          <a:bodyPr/>
          <a:lstStyle/>
          <a:p>
            <a:r>
              <a:rPr lang="fr-FR"/>
              <a:t>Tuto Revit - Modéliser un ouvrage</a:t>
            </a:r>
          </a:p>
        </p:txBody>
      </p:sp>
      <p:sp>
        <p:nvSpPr>
          <p:cNvPr id="19" name="Espace réservé de la date 18">
            <a:extLst>
              <a:ext uri="{FF2B5EF4-FFF2-40B4-BE49-F238E27FC236}">
                <a16:creationId xmlns="" xmlns:a16="http://schemas.microsoft.com/office/drawing/2014/main" id="{ED53C607-0B5B-400D-B24C-0C1A34855B16}"/>
              </a:ext>
            </a:extLst>
          </p:cNvPr>
          <p:cNvSpPr>
            <a:spLocks noGrp="1"/>
          </p:cNvSpPr>
          <p:nvPr>
            <p:ph type="dt" sz="half" idx="10"/>
          </p:nvPr>
        </p:nvSpPr>
        <p:spPr/>
        <p:txBody>
          <a:bodyPr/>
          <a:lstStyle/>
          <a:p>
            <a:r>
              <a:rPr lang="fr-FR"/>
              <a:t>Lycée D. Diderot</a:t>
            </a:r>
          </a:p>
        </p:txBody>
      </p:sp>
      <p:sp>
        <p:nvSpPr>
          <p:cNvPr id="20" name="Espace réservé du numéro de diapositive 19">
            <a:extLst>
              <a:ext uri="{FF2B5EF4-FFF2-40B4-BE49-F238E27FC236}">
                <a16:creationId xmlns="" xmlns:a16="http://schemas.microsoft.com/office/drawing/2014/main" id="{16726AE7-E6A0-4E44-98F7-6F54AAF2CDCA}"/>
              </a:ext>
            </a:extLst>
          </p:cNvPr>
          <p:cNvSpPr>
            <a:spLocks noGrp="1"/>
          </p:cNvSpPr>
          <p:nvPr>
            <p:ph type="sldNum" sz="quarter" idx="12"/>
          </p:nvPr>
        </p:nvSpPr>
        <p:spPr/>
        <p:txBody>
          <a:bodyPr/>
          <a:lstStyle/>
          <a:p>
            <a:fld id="{F0E9C7B5-498F-459B-AE0E-97ACA3484B4E}" type="slidenum">
              <a:rPr lang="fr-FR" smtClean="0"/>
              <a:t>4</a:t>
            </a:fld>
            <a:endParaRPr lang="fr-FR"/>
          </a:p>
        </p:txBody>
      </p:sp>
    </p:spTree>
    <p:extLst>
      <p:ext uri="{BB962C8B-B14F-4D97-AF65-F5344CB8AC3E}">
        <p14:creationId xmlns:p14="http://schemas.microsoft.com/office/powerpoint/2010/main" val="3621543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8117C540-6A8A-476B-BC7D-4EE5F5B6FD5D}"/>
              </a:ext>
            </a:extLst>
          </p:cNvPr>
          <p:cNvPicPr>
            <a:picLocks noChangeAspect="1"/>
          </p:cNvPicPr>
          <p:nvPr/>
        </p:nvPicPr>
        <p:blipFill>
          <a:blip r:embed="rId2"/>
          <a:stretch>
            <a:fillRect/>
          </a:stretch>
        </p:blipFill>
        <p:spPr>
          <a:xfrm>
            <a:off x="0" y="705941"/>
            <a:ext cx="9144000" cy="568765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6.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Positionnement en x et y</a:t>
            </a:r>
            <a:endParaRPr lang="fr-FR" sz="2200" b="1" dirty="0">
              <a:solidFill>
                <a:srgbClr val="002060"/>
              </a:solidFill>
              <a:effectLst>
                <a:outerShdw blurRad="38100" dist="38100" dir="2700000" algn="tl">
                  <a:srgbClr val="000000">
                    <a:alpha val="43137"/>
                  </a:srgbClr>
                </a:outerShdw>
              </a:effectLst>
            </a:endParaRPr>
          </a:p>
        </p:txBody>
      </p:sp>
      <p:sp>
        <p:nvSpPr>
          <p:cNvPr id="55" name="ZoneTexte 54">
            <a:extLst>
              <a:ext uri="{FF2B5EF4-FFF2-40B4-BE49-F238E27FC236}">
                <a16:creationId xmlns="" xmlns:a16="http://schemas.microsoft.com/office/drawing/2014/main" id="{A0CDC05E-6FD5-44E1-869B-214C757D979C}"/>
              </a:ext>
            </a:extLst>
          </p:cNvPr>
          <p:cNvSpPr txBox="1"/>
          <p:nvPr/>
        </p:nvSpPr>
        <p:spPr>
          <a:xfrm>
            <a:off x="302184" y="4341938"/>
            <a:ext cx="5166963" cy="1107996"/>
          </a:xfrm>
          <a:prstGeom prst="rect">
            <a:avLst/>
          </a:prstGeom>
          <a:solidFill>
            <a:srgbClr val="CCFFFF"/>
          </a:solidFill>
          <a:ln>
            <a:solidFill>
              <a:srgbClr val="002060"/>
            </a:solidFill>
          </a:ln>
        </p:spPr>
        <p:txBody>
          <a:bodyPr wrap="square" rtlCol="0">
            <a:spAutoFit/>
          </a:bodyPr>
          <a:lstStyle/>
          <a:p>
            <a:r>
              <a:rPr lang="fr-FR" sz="1200" i="1" dirty="0"/>
              <a:t>Au départ, pour le Point de base du projet, les coordonnées en x et y étaient :</a:t>
            </a:r>
          </a:p>
          <a:p>
            <a:r>
              <a:rPr lang="fr-FR" sz="1200" i="1" dirty="0"/>
              <a:t>N/S (=y) = 0,00</a:t>
            </a:r>
          </a:p>
          <a:p>
            <a:r>
              <a:rPr lang="fr-FR" sz="1200" i="1" dirty="0"/>
              <a:t>E/O (=x) = 0,00</a:t>
            </a:r>
          </a:p>
          <a:p>
            <a:endParaRPr lang="fr-FR" sz="600" i="1" dirty="0"/>
          </a:p>
          <a:p>
            <a:r>
              <a:rPr lang="fr-FR" sz="1200" i="1" dirty="0"/>
              <a:t>Les coordonnées du Point de base du projet ont été adaptées ; elles sont définies par rapport au Point de topographie.</a:t>
            </a:r>
          </a:p>
        </p:txBody>
      </p:sp>
      <p:sp>
        <p:nvSpPr>
          <p:cNvPr id="32" name="ZoneTexte 31">
            <a:extLst>
              <a:ext uri="{FF2B5EF4-FFF2-40B4-BE49-F238E27FC236}">
                <a16:creationId xmlns="" xmlns:a16="http://schemas.microsoft.com/office/drawing/2014/main" id="{A878A10F-1BEC-4FAC-8061-07A24ED66D4E}"/>
              </a:ext>
            </a:extLst>
          </p:cNvPr>
          <p:cNvSpPr txBox="1"/>
          <p:nvPr/>
        </p:nvSpPr>
        <p:spPr>
          <a:xfrm>
            <a:off x="749258" y="1650395"/>
            <a:ext cx="283933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Sélectionner le Point de base du projet</a:t>
            </a:r>
            <a:endParaRPr lang="fr-FR" sz="1200" dirty="0">
              <a:sym typeface="Wingdings" panose="05000000000000000000" pitchFamily="2" charset="2"/>
            </a:endParaRPr>
          </a:p>
        </p:txBody>
      </p:sp>
      <p:grpSp>
        <p:nvGrpSpPr>
          <p:cNvPr id="33" name="Groupe 32">
            <a:extLst>
              <a:ext uri="{FF2B5EF4-FFF2-40B4-BE49-F238E27FC236}">
                <a16:creationId xmlns="" xmlns:a16="http://schemas.microsoft.com/office/drawing/2014/main" id="{D232D375-8F1C-4B57-9B21-EFE075B11228}"/>
              </a:ext>
            </a:extLst>
          </p:cNvPr>
          <p:cNvGrpSpPr/>
          <p:nvPr/>
        </p:nvGrpSpPr>
        <p:grpSpPr>
          <a:xfrm>
            <a:off x="595781" y="1448515"/>
            <a:ext cx="329591" cy="277860"/>
            <a:chOff x="4198688" y="2087836"/>
            <a:chExt cx="318782" cy="277860"/>
          </a:xfrm>
        </p:grpSpPr>
        <p:sp>
          <p:nvSpPr>
            <p:cNvPr id="34" name="Ellipse 33">
              <a:extLst>
                <a:ext uri="{FF2B5EF4-FFF2-40B4-BE49-F238E27FC236}">
                  <a16:creationId xmlns="" xmlns:a16="http://schemas.microsoft.com/office/drawing/2014/main" id="{5D41838C-0EE8-4776-96FA-BEC0CCB96A6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5" name="ZoneTexte 34">
              <a:extLst>
                <a:ext uri="{FF2B5EF4-FFF2-40B4-BE49-F238E27FC236}">
                  <a16:creationId xmlns="" xmlns:a16="http://schemas.microsoft.com/office/drawing/2014/main" id="{52A7663D-4345-4EC3-A3DB-5BE57C4B89E9}"/>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36" name="ZoneTexte 35">
            <a:extLst>
              <a:ext uri="{FF2B5EF4-FFF2-40B4-BE49-F238E27FC236}">
                <a16:creationId xmlns="" xmlns:a16="http://schemas.microsoft.com/office/drawing/2014/main" id="{C36D9962-7B02-465C-A35D-2A3CBBE704E9}"/>
              </a:ext>
            </a:extLst>
          </p:cNvPr>
          <p:cNvSpPr txBox="1"/>
          <p:nvPr/>
        </p:nvSpPr>
        <p:spPr>
          <a:xfrm>
            <a:off x="489090" y="871242"/>
            <a:ext cx="3251899" cy="276999"/>
          </a:xfrm>
          <a:prstGeom prst="rect">
            <a:avLst/>
          </a:prstGeom>
          <a:solidFill>
            <a:srgbClr val="CCFFFF"/>
          </a:solidFill>
          <a:ln>
            <a:solidFill>
              <a:srgbClr val="002060"/>
            </a:solidFill>
          </a:ln>
        </p:spPr>
        <p:txBody>
          <a:bodyPr wrap="square" rtlCol="0">
            <a:spAutoFit/>
          </a:bodyPr>
          <a:lstStyle/>
          <a:p>
            <a:r>
              <a:rPr lang="fr-FR" sz="1200" i="1" dirty="0"/>
              <a:t>Observons maintenant le Point de base du projet :</a:t>
            </a:r>
          </a:p>
        </p:txBody>
      </p:sp>
      <p:grpSp>
        <p:nvGrpSpPr>
          <p:cNvPr id="37" name="Groupe 36">
            <a:extLst>
              <a:ext uri="{FF2B5EF4-FFF2-40B4-BE49-F238E27FC236}">
                <a16:creationId xmlns="" xmlns:a16="http://schemas.microsoft.com/office/drawing/2014/main" id="{ED28D544-B1ED-4F5A-9975-406C191C6185}"/>
              </a:ext>
            </a:extLst>
          </p:cNvPr>
          <p:cNvGrpSpPr/>
          <p:nvPr/>
        </p:nvGrpSpPr>
        <p:grpSpPr>
          <a:xfrm>
            <a:off x="336430" y="679537"/>
            <a:ext cx="350627" cy="276999"/>
            <a:chOff x="4198688" y="2088698"/>
            <a:chExt cx="318782" cy="276999"/>
          </a:xfrm>
        </p:grpSpPr>
        <p:sp>
          <p:nvSpPr>
            <p:cNvPr id="38" name="Ellipse 37">
              <a:extLst>
                <a:ext uri="{FF2B5EF4-FFF2-40B4-BE49-F238E27FC236}">
                  <a16:creationId xmlns="" xmlns:a16="http://schemas.microsoft.com/office/drawing/2014/main" id="{F50AE0C7-C392-41D1-8B19-2C7D7B3FA81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9" name="ZoneTexte 38">
              <a:extLst>
                <a:ext uri="{FF2B5EF4-FFF2-40B4-BE49-F238E27FC236}">
                  <a16:creationId xmlns="" xmlns:a16="http://schemas.microsoft.com/office/drawing/2014/main" id="{683514BA-A7CC-480C-A2BA-AEDE9699603C}"/>
                </a:ext>
              </a:extLst>
            </p:cNvPr>
            <p:cNvSpPr txBox="1"/>
            <p:nvPr/>
          </p:nvSpPr>
          <p:spPr>
            <a:xfrm>
              <a:off x="4198688" y="2088698"/>
              <a:ext cx="318782" cy="276999"/>
            </a:xfrm>
            <a:prstGeom prst="rect">
              <a:avLst/>
            </a:prstGeom>
            <a:noFill/>
          </p:spPr>
          <p:txBody>
            <a:bodyPr wrap="square" rtlCol="0">
              <a:spAutoFit/>
            </a:bodyPr>
            <a:lstStyle/>
            <a:p>
              <a:r>
                <a:rPr lang="fr-FR" sz="1200" dirty="0"/>
                <a:t>4</a:t>
              </a:r>
            </a:p>
          </p:txBody>
        </p:sp>
      </p:grpSp>
      <p:cxnSp>
        <p:nvCxnSpPr>
          <p:cNvPr id="8" name="Connecteur droit avec flèche 7">
            <a:extLst>
              <a:ext uri="{FF2B5EF4-FFF2-40B4-BE49-F238E27FC236}">
                <a16:creationId xmlns="" xmlns:a16="http://schemas.microsoft.com/office/drawing/2014/main" id="{466BF1B8-C44E-4AD9-B6BE-81CF8A3629B2}"/>
              </a:ext>
            </a:extLst>
          </p:cNvPr>
          <p:cNvCxnSpPr>
            <a:cxnSpLocks/>
          </p:cNvCxnSpPr>
          <p:nvPr/>
        </p:nvCxnSpPr>
        <p:spPr>
          <a:xfrm>
            <a:off x="2665562" y="1940943"/>
            <a:ext cx="1276710" cy="1690778"/>
          </a:xfrm>
          <a:prstGeom prst="straightConnector1">
            <a:avLst/>
          </a:prstGeom>
          <a:ln>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27" name="Groupe 26">
            <a:extLst>
              <a:ext uri="{FF2B5EF4-FFF2-40B4-BE49-F238E27FC236}">
                <a16:creationId xmlns="" xmlns:a16="http://schemas.microsoft.com/office/drawing/2014/main" id="{0311EB94-0B36-4952-9292-EEFF53DAA134}"/>
              </a:ext>
            </a:extLst>
          </p:cNvPr>
          <p:cNvGrpSpPr/>
          <p:nvPr/>
        </p:nvGrpSpPr>
        <p:grpSpPr>
          <a:xfrm>
            <a:off x="149445" y="4141607"/>
            <a:ext cx="316200" cy="276999"/>
            <a:chOff x="4198688" y="2088698"/>
            <a:chExt cx="318782" cy="276999"/>
          </a:xfrm>
        </p:grpSpPr>
        <p:sp>
          <p:nvSpPr>
            <p:cNvPr id="28" name="Ellipse 27">
              <a:extLst>
                <a:ext uri="{FF2B5EF4-FFF2-40B4-BE49-F238E27FC236}">
                  <a16:creationId xmlns="" xmlns:a16="http://schemas.microsoft.com/office/drawing/2014/main" id="{5C494C0C-467E-42B2-85AB-F08EB3B729A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A4D5B763-A993-415D-B1AB-70FBFADA3C2B}"/>
                </a:ext>
              </a:extLst>
            </p:cNvPr>
            <p:cNvSpPr txBox="1"/>
            <p:nvPr/>
          </p:nvSpPr>
          <p:spPr>
            <a:xfrm>
              <a:off x="4198688" y="2088698"/>
              <a:ext cx="318782" cy="276999"/>
            </a:xfrm>
            <a:prstGeom prst="rect">
              <a:avLst/>
            </a:prstGeom>
            <a:noFill/>
          </p:spPr>
          <p:txBody>
            <a:bodyPr wrap="square" rtlCol="0">
              <a:spAutoFit/>
            </a:bodyPr>
            <a:lstStyle/>
            <a:p>
              <a:r>
                <a:rPr lang="fr-FR" sz="1200" dirty="0"/>
                <a:t>6</a:t>
              </a:r>
            </a:p>
          </p:txBody>
        </p:sp>
      </p:grpSp>
      <p:cxnSp>
        <p:nvCxnSpPr>
          <p:cNvPr id="47" name="Connecteur droit avec flèche 46">
            <a:extLst>
              <a:ext uri="{FF2B5EF4-FFF2-40B4-BE49-F238E27FC236}">
                <a16:creationId xmlns="" xmlns:a16="http://schemas.microsoft.com/office/drawing/2014/main" id="{D36ADA4E-8170-48A2-B8CB-AC228BA3324A}"/>
              </a:ext>
            </a:extLst>
          </p:cNvPr>
          <p:cNvCxnSpPr>
            <a:cxnSpLocks/>
          </p:cNvCxnSpPr>
          <p:nvPr/>
        </p:nvCxnSpPr>
        <p:spPr>
          <a:xfrm flipV="1">
            <a:off x="4045789" y="3234906"/>
            <a:ext cx="241539" cy="1104182"/>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48" name="Ellipse 47">
            <a:extLst>
              <a:ext uri="{FF2B5EF4-FFF2-40B4-BE49-F238E27FC236}">
                <a16:creationId xmlns="" xmlns:a16="http://schemas.microsoft.com/office/drawing/2014/main" id="{F6709370-89AC-4D46-8E66-498A8BB5EE5F}"/>
              </a:ext>
            </a:extLst>
          </p:cNvPr>
          <p:cNvSpPr/>
          <p:nvPr/>
        </p:nvSpPr>
        <p:spPr>
          <a:xfrm>
            <a:off x="4002658" y="2881223"/>
            <a:ext cx="733244" cy="362309"/>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Ellipse 59">
            <a:extLst>
              <a:ext uri="{FF2B5EF4-FFF2-40B4-BE49-F238E27FC236}">
                <a16:creationId xmlns="" xmlns:a16="http://schemas.microsoft.com/office/drawing/2014/main" id="{EFF3D74F-23F5-41FC-AF60-B185C2E33904}"/>
              </a:ext>
            </a:extLst>
          </p:cNvPr>
          <p:cNvSpPr/>
          <p:nvPr/>
        </p:nvSpPr>
        <p:spPr>
          <a:xfrm>
            <a:off x="-1" y="2938732"/>
            <a:ext cx="1561381" cy="330679"/>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2" name="Connecteur droit avec flèche 61">
            <a:extLst>
              <a:ext uri="{FF2B5EF4-FFF2-40B4-BE49-F238E27FC236}">
                <a16:creationId xmlns="" xmlns:a16="http://schemas.microsoft.com/office/drawing/2014/main" id="{C14C41E0-1A2A-460F-9E07-4833BB063B31}"/>
              </a:ext>
            </a:extLst>
          </p:cNvPr>
          <p:cNvCxnSpPr>
            <a:cxnSpLocks/>
            <a:endCxn id="60" idx="5"/>
          </p:cNvCxnSpPr>
          <p:nvPr/>
        </p:nvCxnSpPr>
        <p:spPr>
          <a:xfrm flipH="1" flipV="1">
            <a:off x="1332721" y="3220984"/>
            <a:ext cx="867016" cy="1126730"/>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509A0169-05A8-487D-807A-F104FEF7695D}"/>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2" name="Espace réservé du pied de page 1">
            <a:extLst>
              <a:ext uri="{FF2B5EF4-FFF2-40B4-BE49-F238E27FC236}">
                <a16:creationId xmlns="" xmlns:a16="http://schemas.microsoft.com/office/drawing/2014/main" id="{F0ED4848-35FE-4D1F-B19F-01FD5F1C4526}"/>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32C3CB63-0C4A-44C9-82C8-E0C62ED66139}"/>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06AB7ECB-8FCF-4A41-8521-E0E25067BF22}"/>
              </a:ext>
            </a:extLst>
          </p:cNvPr>
          <p:cNvSpPr>
            <a:spLocks noGrp="1"/>
          </p:cNvSpPr>
          <p:nvPr>
            <p:ph type="sldNum" sz="quarter" idx="12"/>
          </p:nvPr>
        </p:nvSpPr>
        <p:spPr/>
        <p:txBody>
          <a:bodyPr/>
          <a:lstStyle/>
          <a:p>
            <a:fld id="{F0E9C7B5-498F-459B-AE0E-97ACA3484B4E}" type="slidenum">
              <a:rPr lang="fr-FR" smtClean="0"/>
              <a:t>40</a:t>
            </a:fld>
            <a:endParaRPr lang="fr-FR"/>
          </a:p>
        </p:txBody>
      </p:sp>
    </p:spTree>
    <p:extLst>
      <p:ext uri="{BB962C8B-B14F-4D97-AF65-F5344CB8AC3E}">
        <p14:creationId xmlns:p14="http://schemas.microsoft.com/office/powerpoint/2010/main" val="39131820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EC9E2C16-E16D-429F-8486-EEFDBBEBDA0E}"/>
              </a:ext>
            </a:extLst>
          </p:cNvPr>
          <p:cNvPicPr>
            <a:picLocks noChangeAspect="1"/>
          </p:cNvPicPr>
          <p:nvPr/>
        </p:nvPicPr>
        <p:blipFill>
          <a:blip r:embed="rId2"/>
          <a:stretch>
            <a:fillRect/>
          </a:stretch>
        </p:blipFill>
        <p:spPr>
          <a:xfrm>
            <a:off x="0" y="710026"/>
            <a:ext cx="9144000" cy="569674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4.</a:t>
            </a:r>
            <a:r>
              <a:rPr lang="fr-FR" b="1" dirty="0">
                <a:solidFill>
                  <a:srgbClr val="002060"/>
                </a:solidFill>
                <a:effectLst>
                  <a:outerShdw blurRad="38100" dist="38100" dir="2700000" algn="tl">
                    <a:srgbClr val="000000">
                      <a:alpha val="43137"/>
                    </a:srgbClr>
                  </a:outerShdw>
                </a:effectLst>
              </a:rPr>
              <a:t>7. </a:t>
            </a:r>
            <a:r>
              <a:rPr lang="fr-FR" sz="2200" b="1" dirty="0">
                <a:solidFill>
                  <a:srgbClr val="002060"/>
                </a:solidFill>
                <a:effectLst>
                  <a:outerShdw blurRad="38100" dist="38100" dir="2700000" algn="tl">
                    <a:srgbClr val="000000">
                      <a:alpha val="43137"/>
                    </a:srgbClr>
                  </a:outerShdw>
                </a:effectLst>
              </a:rPr>
              <a:t>Géoréférencement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Nom des vues en élévations</a:t>
            </a:r>
            <a:endParaRPr lang="fr-FR" sz="2200" b="1" dirty="0">
              <a:solidFill>
                <a:srgbClr val="002060"/>
              </a:solidFill>
              <a:effectLst>
                <a:outerShdw blurRad="38100" dist="38100" dir="2700000" algn="tl">
                  <a:srgbClr val="000000">
                    <a:alpha val="43137"/>
                  </a:srgbClr>
                </a:outerShdw>
              </a:effectLst>
            </a:endParaRPr>
          </a:p>
        </p:txBody>
      </p:sp>
      <p:sp>
        <p:nvSpPr>
          <p:cNvPr id="32" name="ZoneTexte 31">
            <a:extLst>
              <a:ext uri="{FF2B5EF4-FFF2-40B4-BE49-F238E27FC236}">
                <a16:creationId xmlns="" xmlns:a16="http://schemas.microsoft.com/office/drawing/2014/main" id="{A878A10F-1BEC-4FAC-8061-07A24ED66D4E}"/>
              </a:ext>
            </a:extLst>
          </p:cNvPr>
          <p:cNvSpPr txBox="1"/>
          <p:nvPr/>
        </p:nvSpPr>
        <p:spPr>
          <a:xfrm>
            <a:off x="1896571" y="934402"/>
            <a:ext cx="283933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Survoler le repère de vue en élévation</a:t>
            </a:r>
            <a:endParaRPr lang="fr-FR" sz="1200" dirty="0">
              <a:sym typeface="Wingdings" panose="05000000000000000000" pitchFamily="2" charset="2"/>
            </a:endParaRPr>
          </a:p>
        </p:txBody>
      </p:sp>
      <p:grpSp>
        <p:nvGrpSpPr>
          <p:cNvPr id="33" name="Groupe 32">
            <a:extLst>
              <a:ext uri="{FF2B5EF4-FFF2-40B4-BE49-F238E27FC236}">
                <a16:creationId xmlns="" xmlns:a16="http://schemas.microsoft.com/office/drawing/2014/main" id="{D232D375-8F1C-4B57-9B21-EFE075B11228}"/>
              </a:ext>
            </a:extLst>
          </p:cNvPr>
          <p:cNvGrpSpPr/>
          <p:nvPr/>
        </p:nvGrpSpPr>
        <p:grpSpPr>
          <a:xfrm>
            <a:off x="1743094" y="732522"/>
            <a:ext cx="329591" cy="277860"/>
            <a:chOff x="4198688" y="2087836"/>
            <a:chExt cx="318782" cy="277860"/>
          </a:xfrm>
        </p:grpSpPr>
        <p:sp>
          <p:nvSpPr>
            <p:cNvPr id="34" name="Ellipse 33">
              <a:extLst>
                <a:ext uri="{FF2B5EF4-FFF2-40B4-BE49-F238E27FC236}">
                  <a16:creationId xmlns="" xmlns:a16="http://schemas.microsoft.com/office/drawing/2014/main" id="{5D41838C-0EE8-4776-96FA-BEC0CCB96A6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35" name="ZoneTexte 34">
              <a:extLst>
                <a:ext uri="{FF2B5EF4-FFF2-40B4-BE49-F238E27FC236}">
                  <a16:creationId xmlns="" xmlns:a16="http://schemas.microsoft.com/office/drawing/2014/main" id="{52A7663D-4345-4EC3-A3DB-5BE57C4B89E9}"/>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36" name="ZoneTexte 35">
            <a:extLst>
              <a:ext uri="{FF2B5EF4-FFF2-40B4-BE49-F238E27FC236}">
                <a16:creationId xmlns="" xmlns:a16="http://schemas.microsoft.com/office/drawing/2014/main" id="{C36D9962-7B02-465C-A35D-2A3CBBE704E9}"/>
              </a:ext>
            </a:extLst>
          </p:cNvPr>
          <p:cNvSpPr txBox="1"/>
          <p:nvPr/>
        </p:nvSpPr>
        <p:spPr>
          <a:xfrm>
            <a:off x="2766463" y="1561355"/>
            <a:ext cx="3548072" cy="1508105"/>
          </a:xfrm>
          <a:prstGeom prst="rect">
            <a:avLst/>
          </a:prstGeom>
          <a:solidFill>
            <a:srgbClr val="CCFFFF"/>
          </a:solidFill>
          <a:ln>
            <a:solidFill>
              <a:srgbClr val="002060"/>
            </a:solidFill>
          </a:ln>
        </p:spPr>
        <p:txBody>
          <a:bodyPr wrap="square" rtlCol="0">
            <a:spAutoFit/>
          </a:bodyPr>
          <a:lstStyle/>
          <a:p>
            <a:r>
              <a:rPr lang="fr-FR" sz="1200" i="1" dirty="0"/>
              <a:t>On constate que les noms donnés par défaut par Revit ne sont pas adaptés à l’orientation de ce projet ;</a:t>
            </a:r>
          </a:p>
          <a:p>
            <a:endParaRPr lang="fr-FR" sz="600" i="1" dirty="0"/>
          </a:p>
          <a:p>
            <a:r>
              <a:rPr lang="fr-FR" sz="1200" i="1" dirty="0"/>
              <a:t>On va donc renommer les vues en élévations :</a:t>
            </a:r>
          </a:p>
          <a:p>
            <a:pPr marL="180975"/>
            <a:r>
              <a:rPr lang="fr-FR" sz="1200" i="1" dirty="0"/>
              <a:t>- Elévation Ouest </a:t>
            </a:r>
            <a:r>
              <a:rPr lang="fr-FR" sz="1200" i="1" dirty="0">
                <a:sym typeface="Wingdings" panose="05000000000000000000" pitchFamily="2" charset="2"/>
              </a:rPr>
              <a:t> Elévation N</a:t>
            </a:r>
          </a:p>
          <a:p>
            <a:pPr marL="180975"/>
            <a:r>
              <a:rPr lang="fr-FR" sz="1200" i="1" dirty="0"/>
              <a:t>- Elévation Sud </a:t>
            </a:r>
            <a:r>
              <a:rPr lang="fr-FR" sz="1200" i="1" dirty="0">
                <a:sym typeface="Wingdings" panose="05000000000000000000" pitchFamily="2" charset="2"/>
              </a:rPr>
              <a:t> Elévation O</a:t>
            </a:r>
          </a:p>
          <a:p>
            <a:pPr marL="180975"/>
            <a:r>
              <a:rPr lang="fr-FR" sz="1200" i="1" dirty="0"/>
              <a:t>- Elévation Est </a:t>
            </a:r>
            <a:r>
              <a:rPr lang="fr-FR" sz="1200" i="1" dirty="0">
                <a:sym typeface="Wingdings" panose="05000000000000000000" pitchFamily="2" charset="2"/>
              </a:rPr>
              <a:t> Elévation S</a:t>
            </a:r>
          </a:p>
          <a:p>
            <a:pPr marL="180975"/>
            <a:r>
              <a:rPr lang="fr-FR" sz="1200" i="1" dirty="0"/>
              <a:t>- Elévation Nord </a:t>
            </a:r>
            <a:r>
              <a:rPr lang="fr-FR" sz="1200" i="1" dirty="0">
                <a:sym typeface="Wingdings" panose="05000000000000000000" pitchFamily="2" charset="2"/>
              </a:rPr>
              <a:t> Elévation E</a:t>
            </a:r>
            <a:r>
              <a:rPr lang="fr-FR" sz="1200" i="1" dirty="0"/>
              <a:t> </a:t>
            </a:r>
          </a:p>
        </p:txBody>
      </p:sp>
      <p:grpSp>
        <p:nvGrpSpPr>
          <p:cNvPr id="37" name="Groupe 36">
            <a:extLst>
              <a:ext uri="{FF2B5EF4-FFF2-40B4-BE49-F238E27FC236}">
                <a16:creationId xmlns="" xmlns:a16="http://schemas.microsoft.com/office/drawing/2014/main" id="{ED28D544-B1ED-4F5A-9975-406C191C6185}"/>
              </a:ext>
            </a:extLst>
          </p:cNvPr>
          <p:cNvGrpSpPr/>
          <p:nvPr/>
        </p:nvGrpSpPr>
        <p:grpSpPr>
          <a:xfrm>
            <a:off x="2613803" y="1369650"/>
            <a:ext cx="350627" cy="276999"/>
            <a:chOff x="4198688" y="2088698"/>
            <a:chExt cx="318782" cy="276999"/>
          </a:xfrm>
        </p:grpSpPr>
        <p:sp>
          <p:nvSpPr>
            <p:cNvPr id="38" name="Ellipse 37">
              <a:extLst>
                <a:ext uri="{FF2B5EF4-FFF2-40B4-BE49-F238E27FC236}">
                  <a16:creationId xmlns="" xmlns:a16="http://schemas.microsoft.com/office/drawing/2014/main" id="{F50AE0C7-C392-41D1-8B19-2C7D7B3FA81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39" name="ZoneTexte 38">
              <a:extLst>
                <a:ext uri="{FF2B5EF4-FFF2-40B4-BE49-F238E27FC236}">
                  <a16:creationId xmlns="" xmlns:a16="http://schemas.microsoft.com/office/drawing/2014/main" id="{683514BA-A7CC-480C-A2BA-AEDE9699603C}"/>
                </a:ext>
              </a:extLst>
            </p:cNvPr>
            <p:cNvSpPr txBox="1"/>
            <p:nvPr/>
          </p:nvSpPr>
          <p:spPr>
            <a:xfrm>
              <a:off x="4198688" y="2088698"/>
              <a:ext cx="318782" cy="276999"/>
            </a:xfrm>
            <a:prstGeom prst="rect">
              <a:avLst/>
            </a:prstGeom>
            <a:noFill/>
          </p:spPr>
          <p:txBody>
            <a:bodyPr wrap="square" rtlCol="0">
              <a:spAutoFit/>
            </a:bodyPr>
            <a:lstStyle/>
            <a:p>
              <a:r>
                <a:rPr lang="fr-FR" sz="1200" dirty="0"/>
                <a:t>2</a:t>
              </a:r>
            </a:p>
          </p:txBody>
        </p:sp>
      </p:grpSp>
      <p:cxnSp>
        <p:nvCxnSpPr>
          <p:cNvPr id="8" name="Connecteur droit avec flèche 7">
            <a:extLst>
              <a:ext uri="{FF2B5EF4-FFF2-40B4-BE49-F238E27FC236}">
                <a16:creationId xmlns="" xmlns:a16="http://schemas.microsoft.com/office/drawing/2014/main" id="{466BF1B8-C44E-4AD9-B6BE-81CF8A3629B2}"/>
              </a:ext>
            </a:extLst>
          </p:cNvPr>
          <p:cNvCxnSpPr>
            <a:cxnSpLocks/>
            <a:stCxn id="31" idx="1"/>
          </p:cNvCxnSpPr>
          <p:nvPr/>
        </p:nvCxnSpPr>
        <p:spPr>
          <a:xfrm flipH="1">
            <a:off x="1095555" y="4926987"/>
            <a:ext cx="1962706" cy="1111504"/>
          </a:xfrm>
          <a:prstGeom prst="straightConnector1">
            <a:avLst/>
          </a:prstGeom>
          <a:ln>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9" name="Forme libre : forme 8">
            <a:extLst>
              <a:ext uri="{FF2B5EF4-FFF2-40B4-BE49-F238E27FC236}">
                <a16:creationId xmlns="" xmlns:a16="http://schemas.microsoft.com/office/drawing/2014/main" id="{335B78A6-97CC-49EA-8D65-B56AC1751671}"/>
              </a:ext>
            </a:extLst>
          </p:cNvPr>
          <p:cNvSpPr/>
          <p:nvPr/>
        </p:nvSpPr>
        <p:spPr>
          <a:xfrm>
            <a:off x="2216989" y="1199071"/>
            <a:ext cx="2242868" cy="2665563"/>
          </a:xfrm>
          <a:custGeom>
            <a:avLst/>
            <a:gdLst>
              <a:gd name="connsiteX0" fmla="*/ 0 w 2234241"/>
              <a:gd name="connsiteY0" fmla="*/ 0 h 2708694"/>
              <a:gd name="connsiteX1" fmla="*/ 414068 w 2234241"/>
              <a:gd name="connsiteY1" fmla="*/ 1992702 h 2708694"/>
              <a:gd name="connsiteX2" fmla="*/ 2234241 w 2234241"/>
              <a:gd name="connsiteY2" fmla="*/ 2708694 h 2708694"/>
            </a:gdLst>
            <a:ahLst/>
            <a:cxnLst>
              <a:cxn ang="0">
                <a:pos x="connsiteX0" y="connsiteY0"/>
              </a:cxn>
              <a:cxn ang="0">
                <a:pos x="connsiteX1" y="connsiteY1"/>
              </a:cxn>
              <a:cxn ang="0">
                <a:pos x="connsiteX2" y="connsiteY2"/>
              </a:cxn>
            </a:cxnLst>
            <a:rect l="l" t="t" r="r" b="b"/>
            <a:pathLst>
              <a:path w="2234241" h="2708694">
                <a:moveTo>
                  <a:pt x="0" y="0"/>
                </a:moveTo>
                <a:cubicBezTo>
                  <a:pt x="20847" y="770626"/>
                  <a:pt x="41694" y="1541253"/>
                  <a:pt x="414068" y="1992702"/>
                </a:cubicBezTo>
                <a:cubicBezTo>
                  <a:pt x="786442" y="2444151"/>
                  <a:pt x="1510341" y="2576422"/>
                  <a:pt x="2234241" y="2708694"/>
                </a:cubicBezTo>
              </a:path>
            </a:pathLst>
          </a:custGeom>
          <a:ln>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0" name="Ellipse 29">
            <a:extLst>
              <a:ext uri="{FF2B5EF4-FFF2-40B4-BE49-F238E27FC236}">
                <a16:creationId xmlns="" xmlns:a16="http://schemas.microsoft.com/office/drawing/2014/main" id="{E9C92960-9E17-4691-A316-93AE1547E5D6}"/>
              </a:ext>
            </a:extLst>
          </p:cNvPr>
          <p:cNvSpPr/>
          <p:nvPr/>
        </p:nvSpPr>
        <p:spPr>
          <a:xfrm>
            <a:off x="4433977" y="3730752"/>
            <a:ext cx="348335" cy="31503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30">
            <a:extLst>
              <a:ext uri="{FF2B5EF4-FFF2-40B4-BE49-F238E27FC236}">
                <a16:creationId xmlns="" xmlns:a16="http://schemas.microsoft.com/office/drawing/2014/main" id="{B6AACF22-0EBC-4E42-AC3C-D8EBB170EABE}"/>
              </a:ext>
            </a:extLst>
          </p:cNvPr>
          <p:cNvSpPr txBox="1"/>
          <p:nvPr/>
        </p:nvSpPr>
        <p:spPr>
          <a:xfrm>
            <a:off x="3058261" y="4511488"/>
            <a:ext cx="3325286"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Cliquer sur le nom de la vue « Elévation Ouest »</a:t>
            </a:r>
          </a:p>
          <a:p>
            <a:pPr marL="171450" indent="-171450">
              <a:buFont typeface="Wingdings" panose="05000000000000000000" pitchFamily="2" charset="2"/>
              <a:buChar char="è"/>
            </a:pPr>
            <a:r>
              <a:rPr lang="fr-FR" sz="1200" dirty="0">
                <a:sym typeface="Wingdings" panose="05000000000000000000" pitchFamily="2" charset="2"/>
              </a:rPr>
              <a:t>Clic-droit, commande </a:t>
            </a:r>
            <a:r>
              <a:rPr lang="fr-FR" sz="1200" b="1" dirty="0">
                <a:sym typeface="Wingdings" panose="05000000000000000000" pitchFamily="2" charset="2"/>
              </a:rPr>
              <a:t>Renommer …</a:t>
            </a:r>
          </a:p>
          <a:p>
            <a:pPr marL="171450" indent="-171450">
              <a:buFont typeface="Wingdings" panose="05000000000000000000" pitchFamily="2" charset="2"/>
              <a:buChar char="è"/>
            </a:pPr>
            <a:r>
              <a:rPr lang="fr-FR" sz="1200" dirty="0">
                <a:sym typeface="Wingdings" panose="05000000000000000000" pitchFamily="2" charset="2"/>
              </a:rPr>
              <a:t>Remplacer « Ouest » par « N »</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Entrée</a:t>
            </a:r>
            <a:r>
              <a:rPr lang="fr-FR" sz="1200" dirty="0">
                <a:sym typeface="Wingdings" panose="05000000000000000000" pitchFamily="2" charset="2"/>
              </a:rPr>
              <a:t> au clavier</a:t>
            </a:r>
          </a:p>
        </p:txBody>
      </p:sp>
      <p:grpSp>
        <p:nvGrpSpPr>
          <p:cNvPr id="40" name="Groupe 39">
            <a:extLst>
              <a:ext uri="{FF2B5EF4-FFF2-40B4-BE49-F238E27FC236}">
                <a16:creationId xmlns="" xmlns:a16="http://schemas.microsoft.com/office/drawing/2014/main" id="{6191C13A-56D9-4FED-8BFE-142ECEC1FE83}"/>
              </a:ext>
            </a:extLst>
          </p:cNvPr>
          <p:cNvGrpSpPr/>
          <p:nvPr/>
        </p:nvGrpSpPr>
        <p:grpSpPr>
          <a:xfrm>
            <a:off x="2904784" y="4309608"/>
            <a:ext cx="329591" cy="277860"/>
            <a:chOff x="4198688" y="2087836"/>
            <a:chExt cx="318782" cy="277860"/>
          </a:xfrm>
        </p:grpSpPr>
        <p:sp>
          <p:nvSpPr>
            <p:cNvPr id="41" name="Ellipse 40">
              <a:extLst>
                <a:ext uri="{FF2B5EF4-FFF2-40B4-BE49-F238E27FC236}">
                  <a16:creationId xmlns="" xmlns:a16="http://schemas.microsoft.com/office/drawing/2014/main" id="{D92BB9A7-E796-4B8D-AF26-CB42994A0AD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42" name="ZoneTexte 41">
              <a:extLst>
                <a:ext uri="{FF2B5EF4-FFF2-40B4-BE49-F238E27FC236}">
                  <a16:creationId xmlns="" xmlns:a16="http://schemas.microsoft.com/office/drawing/2014/main" id="{0612CAB0-B544-46E7-85C0-854932F32F70}"/>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43" name="Connecteur droit avec flèche 42">
            <a:extLst>
              <a:ext uri="{FF2B5EF4-FFF2-40B4-BE49-F238E27FC236}">
                <a16:creationId xmlns="" xmlns:a16="http://schemas.microsoft.com/office/drawing/2014/main" id="{9750C20D-473A-4A8F-B7D2-59A40408159C}"/>
              </a:ext>
            </a:extLst>
          </p:cNvPr>
          <p:cNvCxnSpPr>
            <a:cxnSpLocks/>
            <a:stCxn id="31" idx="1"/>
          </p:cNvCxnSpPr>
          <p:nvPr/>
        </p:nvCxnSpPr>
        <p:spPr>
          <a:xfrm flipH="1" flipV="1">
            <a:off x="1958196" y="4753155"/>
            <a:ext cx="1100065" cy="173832"/>
          </a:xfrm>
          <a:prstGeom prst="straightConnector1">
            <a:avLst/>
          </a:prstGeom>
          <a:ln>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 xmlns:a16="http://schemas.microsoft.com/office/drawing/2014/main" id="{19929922-6479-45C0-B862-85851B2F6BDB}"/>
              </a:ext>
            </a:extLst>
          </p:cNvPr>
          <p:cNvSpPr txBox="1"/>
          <p:nvPr/>
        </p:nvSpPr>
        <p:spPr>
          <a:xfrm>
            <a:off x="3383188" y="5630046"/>
            <a:ext cx="372497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Même démarche pour renommer les trois autres vues</a:t>
            </a:r>
            <a:endParaRPr lang="fr-FR" sz="1200" dirty="0">
              <a:sym typeface="Wingdings" panose="05000000000000000000" pitchFamily="2" charset="2"/>
            </a:endParaRPr>
          </a:p>
        </p:txBody>
      </p:sp>
      <p:grpSp>
        <p:nvGrpSpPr>
          <p:cNvPr id="45" name="Groupe 44">
            <a:extLst>
              <a:ext uri="{FF2B5EF4-FFF2-40B4-BE49-F238E27FC236}">
                <a16:creationId xmlns="" xmlns:a16="http://schemas.microsoft.com/office/drawing/2014/main" id="{307AC60D-9A05-4595-A497-E8603CD117DC}"/>
              </a:ext>
            </a:extLst>
          </p:cNvPr>
          <p:cNvGrpSpPr/>
          <p:nvPr/>
        </p:nvGrpSpPr>
        <p:grpSpPr>
          <a:xfrm>
            <a:off x="3229712" y="5428166"/>
            <a:ext cx="329591" cy="277860"/>
            <a:chOff x="4198688" y="2087836"/>
            <a:chExt cx="318782" cy="277860"/>
          </a:xfrm>
        </p:grpSpPr>
        <p:sp>
          <p:nvSpPr>
            <p:cNvPr id="46" name="Ellipse 45">
              <a:extLst>
                <a:ext uri="{FF2B5EF4-FFF2-40B4-BE49-F238E27FC236}">
                  <a16:creationId xmlns="" xmlns:a16="http://schemas.microsoft.com/office/drawing/2014/main" id="{E6CA7496-03B4-471D-830F-FA3A145F7E7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49" name="ZoneTexte 48">
              <a:extLst>
                <a:ext uri="{FF2B5EF4-FFF2-40B4-BE49-F238E27FC236}">
                  <a16:creationId xmlns="" xmlns:a16="http://schemas.microsoft.com/office/drawing/2014/main" id="{3CF6C815-C443-43D9-9E4A-DBE6FB9B3818}"/>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28" name="ZoneTexte 27">
            <a:extLst>
              <a:ext uri="{FF2B5EF4-FFF2-40B4-BE49-F238E27FC236}">
                <a16:creationId xmlns="" xmlns:a16="http://schemas.microsoft.com/office/drawing/2014/main" id="{868A4BD3-FAB7-4A84-80BA-8CDF639BA0F9}"/>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2" name="Espace réservé du pied de page 1">
            <a:extLst>
              <a:ext uri="{FF2B5EF4-FFF2-40B4-BE49-F238E27FC236}">
                <a16:creationId xmlns="" xmlns:a16="http://schemas.microsoft.com/office/drawing/2014/main" id="{CE5C42F3-BE10-46BF-AEC9-7821AAA5CC42}"/>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2D1857DF-1443-4C82-809C-911E91F0FED3}"/>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2F58DD7A-FEE9-4663-92F0-ECE38335D73F}"/>
              </a:ext>
            </a:extLst>
          </p:cNvPr>
          <p:cNvSpPr>
            <a:spLocks noGrp="1"/>
          </p:cNvSpPr>
          <p:nvPr>
            <p:ph type="sldNum" sz="quarter" idx="12"/>
          </p:nvPr>
        </p:nvSpPr>
        <p:spPr/>
        <p:txBody>
          <a:bodyPr/>
          <a:lstStyle/>
          <a:p>
            <a:fld id="{F0E9C7B5-498F-459B-AE0E-97ACA3484B4E}" type="slidenum">
              <a:rPr lang="fr-FR" smtClean="0"/>
              <a:t>41</a:t>
            </a:fld>
            <a:endParaRPr lang="fr-FR"/>
          </a:p>
        </p:txBody>
      </p:sp>
    </p:spTree>
    <p:extLst>
      <p:ext uri="{BB962C8B-B14F-4D97-AF65-F5344CB8AC3E}">
        <p14:creationId xmlns:p14="http://schemas.microsoft.com/office/powerpoint/2010/main" val="5379053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03F83284-2C73-450D-9420-1A1D7AA31CF4}"/>
              </a:ext>
            </a:extLst>
          </p:cNvPr>
          <p:cNvSpPr txBox="1"/>
          <p:nvPr/>
        </p:nvSpPr>
        <p:spPr>
          <a:xfrm>
            <a:off x="250167" y="388188"/>
            <a:ext cx="8643668"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5. </a:t>
            </a:r>
            <a:r>
              <a:rPr lang="fr-FR" sz="3600" b="1" i="1" dirty="0">
                <a:solidFill>
                  <a:srgbClr val="002060"/>
                </a:solidFill>
                <a:effectLst>
                  <a:outerShdw blurRad="38100" dist="38100" dir="2700000" algn="tl">
                    <a:srgbClr val="000000">
                      <a:alpha val="43137"/>
                    </a:srgbClr>
                  </a:outerShdw>
                </a:effectLst>
              </a:rPr>
              <a:t>Radier : </a:t>
            </a:r>
            <a:r>
              <a:rPr lang="fr-FR" sz="3600" b="1" dirty="0">
                <a:solidFill>
                  <a:srgbClr val="002060"/>
                </a:solidFill>
                <a:effectLst>
                  <a:outerShdw blurRad="38100" dist="38100" dir="2700000" algn="tl">
                    <a:srgbClr val="000000">
                      <a:alpha val="43137"/>
                    </a:srgbClr>
                  </a:outerShdw>
                </a:effectLst>
              </a:rPr>
              <a:t>Eléments de la famille « Sols »</a:t>
            </a:r>
            <a:endParaRPr lang="fr-FR" sz="3600" b="1" i="1" dirty="0">
              <a:solidFill>
                <a:srgbClr val="002060"/>
              </a:solidFill>
              <a:effectLst>
                <a:outerShdw blurRad="38100" dist="38100" dir="2700000" algn="tl">
                  <a:srgbClr val="000000">
                    <a:alpha val="43137"/>
                  </a:srgbClr>
                </a:outerShdw>
              </a:effectLst>
            </a:endParaRPr>
          </a:p>
        </p:txBody>
      </p:sp>
      <p:pic>
        <p:nvPicPr>
          <p:cNvPr id="10" name="Image 9">
            <a:extLst>
              <a:ext uri="{FF2B5EF4-FFF2-40B4-BE49-F238E27FC236}">
                <a16:creationId xmlns="" xmlns:a16="http://schemas.microsoft.com/office/drawing/2014/main" id="{A22BA632-FB44-4F8C-B6F7-999BBD9E9FCE}"/>
              </a:ext>
            </a:extLst>
          </p:cNvPr>
          <p:cNvPicPr>
            <a:picLocks noChangeAspect="1"/>
          </p:cNvPicPr>
          <p:nvPr/>
        </p:nvPicPr>
        <p:blipFill>
          <a:blip r:embed="rId2"/>
          <a:stretch>
            <a:fillRect/>
          </a:stretch>
        </p:blipFill>
        <p:spPr>
          <a:xfrm>
            <a:off x="2416978" y="3553175"/>
            <a:ext cx="5656845" cy="2542050"/>
          </a:xfrm>
          <a:prstGeom prst="rect">
            <a:avLst/>
          </a:prstGeom>
          <a:ln>
            <a:solidFill>
              <a:schemeClr val="accent5">
                <a:lumMod val="50000"/>
              </a:schemeClr>
            </a:solidFill>
          </a:ln>
        </p:spPr>
      </p:pic>
      <p:sp>
        <p:nvSpPr>
          <p:cNvPr id="11" name="ZoneTexte 10">
            <a:extLst>
              <a:ext uri="{FF2B5EF4-FFF2-40B4-BE49-F238E27FC236}">
                <a16:creationId xmlns="" xmlns:a16="http://schemas.microsoft.com/office/drawing/2014/main" id="{79308AC0-CEE7-43FB-AECE-A0706AFE4BAF}"/>
              </a:ext>
            </a:extLst>
          </p:cNvPr>
          <p:cNvSpPr txBox="1"/>
          <p:nvPr/>
        </p:nvSpPr>
        <p:spPr>
          <a:xfrm>
            <a:off x="250167" y="1655955"/>
            <a:ext cx="8643668" cy="1569660"/>
          </a:xfrm>
          <a:prstGeom prst="rect">
            <a:avLst/>
          </a:prstGeom>
          <a:solidFill>
            <a:srgbClr val="CCFFFF"/>
          </a:solidFill>
          <a:ln>
            <a:solidFill>
              <a:schemeClr val="accent5">
                <a:lumMod val="50000"/>
              </a:schemeClr>
            </a:solidFill>
          </a:ln>
        </p:spPr>
        <p:txBody>
          <a:bodyPr wrap="square" rtlCol="0">
            <a:spAutoFit/>
          </a:bodyPr>
          <a:lstStyle/>
          <a:p>
            <a:r>
              <a:rPr lang="fr-FR" sz="1600" i="1" dirty="0"/>
              <a:t>Le radier est composé de deux éléments, de part et d’autre du joint de dilatation médian.</a:t>
            </a:r>
          </a:p>
          <a:p>
            <a:r>
              <a:rPr lang="fr-FR" sz="1600" i="1" dirty="0"/>
              <a:t>Nota : chaque radier concerne un entonnement et un cadre.</a:t>
            </a:r>
          </a:p>
          <a:p>
            <a:endParaRPr lang="fr-FR" sz="1600" i="1" dirty="0"/>
          </a:p>
          <a:p>
            <a:r>
              <a:rPr lang="fr-FR" sz="1600" i="1" dirty="0"/>
              <a:t>Le radier peut être modélisé par l’implantation d’éléments de la famille Revit « sols ».</a:t>
            </a:r>
          </a:p>
          <a:p>
            <a:endParaRPr lang="fr-FR" sz="1600" i="1" dirty="0"/>
          </a:p>
          <a:p>
            <a:r>
              <a:rPr lang="fr-FR" sz="1600" i="1" dirty="0"/>
              <a:t>Même si ils sont réalisés avant le radier, les bêches et le béton de propreté seront modélisés plus tard.</a:t>
            </a:r>
          </a:p>
        </p:txBody>
      </p:sp>
      <p:sp>
        <p:nvSpPr>
          <p:cNvPr id="13" name="ZoneTexte 12">
            <a:extLst>
              <a:ext uri="{FF2B5EF4-FFF2-40B4-BE49-F238E27FC236}">
                <a16:creationId xmlns="" xmlns:a16="http://schemas.microsoft.com/office/drawing/2014/main" id="{5B4766C1-1DD7-4112-9251-61B3D650568E}"/>
              </a:ext>
            </a:extLst>
          </p:cNvPr>
          <p:cNvSpPr txBox="1"/>
          <p:nvPr/>
        </p:nvSpPr>
        <p:spPr>
          <a:xfrm>
            <a:off x="2393543" y="5753507"/>
            <a:ext cx="2758246"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5</a:t>
            </a:r>
          </a:p>
        </p:txBody>
      </p:sp>
      <p:sp>
        <p:nvSpPr>
          <p:cNvPr id="14" name="ZoneTexte 13">
            <a:extLst>
              <a:ext uri="{FF2B5EF4-FFF2-40B4-BE49-F238E27FC236}">
                <a16:creationId xmlns="" xmlns:a16="http://schemas.microsoft.com/office/drawing/2014/main" id="{E99268DA-4DF5-4B52-9D9A-7630842C4A52}"/>
              </a:ext>
            </a:extLst>
          </p:cNvPr>
          <p:cNvSpPr txBox="1"/>
          <p:nvPr/>
        </p:nvSpPr>
        <p:spPr>
          <a:xfrm>
            <a:off x="5260847" y="3950910"/>
            <a:ext cx="662730" cy="276999"/>
          </a:xfrm>
          <a:prstGeom prst="rect">
            <a:avLst/>
          </a:prstGeom>
          <a:solidFill>
            <a:srgbClr val="CCFFFF"/>
          </a:solidFill>
          <a:ln>
            <a:solidFill>
              <a:srgbClr val="002060"/>
            </a:solidFill>
          </a:ln>
        </p:spPr>
        <p:txBody>
          <a:bodyPr wrap="square" rtlCol="0">
            <a:spAutoFit/>
          </a:bodyPr>
          <a:lstStyle/>
          <a:p>
            <a:r>
              <a:rPr lang="fr-FR" sz="1200" i="1" dirty="0"/>
              <a:t>Radiers</a:t>
            </a:r>
          </a:p>
        </p:txBody>
      </p:sp>
      <p:cxnSp>
        <p:nvCxnSpPr>
          <p:cNvPr id="15" name="Connecteur droit avec flèche 14">
            <a:extLst>
              <a:ext uri="{FF2B5EF4-FFF2-40B4-BE49-F238E27FC236}">
                <a16:creationId xmlns="" xmlns:a16="http://schemas.microsoft.com/office/drawing/2014/main" id="{2B3C4C4E-6C97-4331-8DDD-4092EF0AB1EB}"/>
              </a:ext>
            </a:extLst>
          </p:cNvPr>
          <p:cNvCxnSpPr>
            <a:cxnSpLocks/>
            <a:stCxn id="14" idx="2"/>
          </p:cNvCxnSpPr>
          <p:nvPr/>
        </p:nvCxnSpPr>
        <p:spPr>
          <a:xfrm>
            <a:off x="5592212" y="4227909"/>
            <a:ext cx="121640" cy="712257"/>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 xmlns:a16="http://schemas.microsoft.com/office/drawing/2014/main" id="{BCC93BB2-DD44-47BE-B2E0-1FE3DD78A530}"/>
              </a:ext>
            </a:extLst>
          </p:cNvPr>
          <p:cNvCxnSpPr>
            <a:cxnSpLocks/>
            <a:stCxn id="14" idx="2"/>
          </p:cNvCxnSpPr>
          <p:nvPr/>
        </p:nvCxnSpPr>
        <p:spPr>
          <a:xfrm flipH="1">
            <a:off x="4807841" y="4227909"/>
            <a:ext cx="784371" cy="35153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6F6F821B-8317-4071-B28A-BD9FBA5E4DDF}"/>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0C8E4822-006E-4F89-B829-7A3A03186F8C}"/>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F53530D5-2B83-4BD3-8762-224EFD2469F3}"/>
              </a:ext>
            </a:extLst>
          </p:cNvPr>
          <p:cNvSpPr>
            <a:spLocks noGrp="1"/>
          </p:cNvSpPr>
          <p:nvPr>
            <p:ph type="sldNum" sz="quarter" idx="12"/>
          </p:nvPr>
        </p:nvSpPr>
        <p:spPr/>
        <p:txBody>
          <a:bodyPr/>
          <a:lstStyle/>
          <a:p>
            <a:fld id="{F0E9C7B5-498F-459B-AE0E-97ACA3484B4E}" type="slidenum">
              <a:rPr lang="fr-FR" smtClean="0"/>
              <a:t>42</a:t>
            </a:fld>
            <a:endParaRPr lang="fr-FR"/>
          </a:p>
        </p:txBody>
      </p:sp>
    </p:spTree>
    <p:extLst>
      <p:ext uri="{BB962C8B-B14F-4D97-AF65-F5344CB8AC3E}">
        <p14:creationId xmlns:p14="http://schemas.microsoft.com/office/powerpoint/2010/main" val="24694325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BA0F8BD9-6B4E-4736-97EF-000F6F0C109B}"/>
              </a:ext>
            </a:extLst>
          </p:cNvPr>
          <p:cNvPicPr>
            <a:picLocks noChangeAspect="1"/>
          </p:cNvPicPr>
          <p:nvPr/>
        </p:nvPicPr>
        <p:blipFill>
          <a:blip r:embed="rId2"/>
          <a:stretch>
            <a:fillRect/>
          </a:stretch>
        </p:blipFill>
        <p:spPr>
          <a:xfrm>
            <a:off x="0" y="744093"/>
            <a:ext cx="9144000" cy="568036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1.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Choix du niveau d’implantation</a:t>
            </a:r>
            <a:endParaRPr lang="fr-FR" sz="2200" b="1" dirty="0">
              <a:solidFill>
                <a:srgbClr val="002060"/>
              </a:solidFill>
              <a:effectLst>
                <a:outerShdw blurRad="38100" dist="38100" dir="2700000" algn="tl">
                  <a:srgbClr val="000000">
                    <a:alpha val="43137"/>
                  </a:srgbClr>
                </a:outerShdw>
              </a:effectLst>
            </a:endParaRPr>
          </a:p>
        </p:txBody>
      </p:sp>
      <p:sp>
        <p:nvSpPr>
          <p:cNvPr id="32" name="Ellipse 31">
            <a:extLst>
              <a:ext uri="{FF2B5EF4-FFF2-40B4-BE49-F238E27FC236}">
                <a16:creationId xmlns="" xmlns:a16="http://schemas.microsoft.com/office/drawing/2014/main" id="{D5347C01-937A-451C-B2E7-9F0EC95D8E77}"/>
              </a:ext>
            </a:extLst>
          </p:cNvPr>
          <p:cNvSpPr/>
          <p:nvPr/>
        </p:nvSpPr>
        <p:spPr>
          <a:xfrm>
            <a:off x="432003" y="4975779"/>
            <a:ext cx="897623" cy="23807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ZoneTexte 36">
            <a:extLst>
              <a:ext uri="{FF2B5EF4-FFF2-40B4-BE49-F238E27FC236}">
                <a16:creationId xmlns="" xmlns:a16="http://schemas.microsoft.com/office/drawing/2014/main" id="{354C4B0E-AB08-4C2E-8CB3-AC4A3E2B448E}"/>
              </a:ext>
            </a:extLst>
          </p:cNvPr>
          <p:cNvSpPr txBox="1"/>
          <p:nvPr/>
        </p:nvSpPr>
        <p:spPr>
          <a:xfrm>
            <a:off x="1583569" y="2241964"/>
            <a:ext cx="2867662" cy="646331"/>
          </a:xfrm>
          <a:prstGeom prst="rect">
            <a:avLst/>
          </a:prstGeom>
          <a:solidFill>
            <a:srgbClr val="FFFF00"/>
          </a:solidFill>
          <a:ln>
            <a:solidFill>
              <a:srgbClr val="FF6600"/>
            </a:solidFill>
          </a:ln>
        </p:spPr>
        <p:txBody>
          <a:bodyPr wrap="square" rtlCol="0">
            <a:spAutoFit/>
          </a:bodyPr>
          <a:lstStyle/>
          <a:p>
            <a:r>
              <a:rPr lang="fr-FR" sz="1200" dirty="0"/>
              <a:t>Ouvrir la vue b- face sup radier :</a:t>
            </a:r>
          </a:p>
          <a:p>
            <a:pPr marL="171450" indent="-171450">
              <a:buFont typeface="Wingdings" panose="05000000000000000000" pitchFamily="2" charset="2"/>
              <a:buChar char="è"/>
            </a:pPr>
            <a:r>
              <a:rPr lang="fr-FR" sz="1200" dirty="0">
                <a:sym typeface="Wingdings" panose="05000000000000000000" pitchFamily="2" charset="2"/>
              </a:rPr>
              <a:t>dans « Plans d’étage » </a:t>
            </a:r>
          </a:p>
          <a:p>
            <a:r>
              <a:rPr lang="fr-FR" sz="1200" dirty="0">
                <a:sym typeface="Wingdings" panose="05000000000000000000" pitchFamily="2" charset="2"/>
              </a:rPr>
              <a:t>     Double-cliquer sur « b- face sup radier »</a:t>
            </a:r>
          </a:p>
        </p:txBody>
      </p:sp>
      <p:cxnSp>
        <p:nvCxnSpPr>
          <p:cNvPr id="38" name="Connecteur droit avec flèche 37">
            <a:extLst>
              <a:ext uri="{FF2B5EF4-FFF2-40B4-BE49-F238E27FC236}">
                <a16:creationId xmlns="" xmlns:a16="http://schemas.microsoft.com/office/drawing/2014/main" id="{E8A603B3-FC0B-4FC1-AA4F-826A4988F04A}"/>
              </a:ext>
            </a:extLst>
          </p:cNvPr>
          <p:cNvCxnSpPr>
            <a:cxnSpLocks/>
            <a:stCxn id="37" idx="2"/>
            <a:endCxn id="32" idx="7"/>
          </p:cNvCxnSpPr>
          <p:nvPr/>
        </p:nvCxnSpPr>
        <p:spPr>
          <a:xfrm flipH="1">
            <a:off x="1198172" y="2888295"/>
            <a:ext cx="1819228" cy="212234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9" name="Groupe 38">
            <a:extLst>
              <a:ext uri="{FF2B5EF4-FFF2-40B4-BE49-F238E27FC236}">
                <a16:creationId xmlns="" xmlns:a16="http://schemas.microsoft.com/office/drawing/2014/main" id="{8C3DC961-8050-43BC-951D-521B858D69A2}"/>
              </a:ext>
            </a:extLst>
          </p:cNvPr>
          <p:cNvGrpSpPr/>
          <p:nvPr/>
        </p:nvGrpSpPr>
        <p:grpSpPr>
          <a:xfrm>
            <a:off x="1452329" y="2062424"/>
            <a:ext cx="329591" cy="277860"/>
            <a:chOff x="4198688" y="2087836"/>
            <a:chExt cx="318782" cy="277860"/>
          </a:xfrm>
        </p:grpSpPr>
        <p:sp>
          <p:nvSpPr>
            <p:cNvPr id="40" name="Ellipse 39">
              <a:extLst>
                <a:ext uri="{FF2B5EF4-FFF2-40B4-BE49-F238E27FC236}">
                  <a16:creationId xmlns="" xmlns:a16="http://schemas.microsoft.com/office/drawing/2014/main" id="{A34DDE97-6962-49E1-8DE5-53F515F9BD4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41" name="ZoneTexte 40">
              <a:extLst>
                <a:ext uri="{FF2B5EF4-FFF2-40B4-BE49-F238E27FC236}">
                  <a16:creationId xmlns="" xmlns:a16="http://schemas.microsoft.com/office/drawing/2014/main" id="{FA067922-0599-44BA-8952-CC5697DC0C6F}"/>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24" name="ZoneTexte 23">
            <a:extLst>
              <a:ext uri="{FF2B5EF4-FFF2-40B4-BE49-F238E27FC236}">
                <a16:creationId xmlns="" xmlns:a16="http://schemas.microsoft.com/office/drawing/2014/main" id="{11A78F5F-9FDF-4C76-982D-006BEFCADDB7}"/>
              </a:ext>
            </a:extLst>
          </p:cNvPr>
          <p:cNvSpPr txBox="1"/>
          <p:nvPr/>
        </p:nvSpPr>
        <p:spPr>
          <a:xfrm>
            <a:off x="905773" y="784144"/>
            <a:ext cx="7047781" cy="276999"/>
          </a:xfrm>
          <a:prstGeom prst="rect">
            <a:avLst/>
          </a:prstGeom>
          <a:solidFill>
            <a:srgbClr val="CCFFFF"/>
          </a:solidFill>
          <a:ln>
            <a:solidFill>
              <a:srgbClr val="002060"/>
            </a:solidFill>
          </a:ln>
        </p:spPr>
        <p:txBody>
          <a:bodyPr wrap="square" rtlCol="0">
            <a:spAutoFit/>
          </a:bodyPr>
          <a:lstStyle/>
          <a:p>
            <a:r>
              <a:rPr lang="fr-FR" sz="1200" i="1" dirty="0"/>
              <a:t>Les éléments de la famille « Sols » ont leur face supérieur au niveau choisi pour leur implantation (plan d’étage).</a:t>
            </a:r>
          </a:p>
        </p:txBody>
      </p:sp>
      <p:grpSp>
        <p:nvGrpSpPr>
          <p:cNvPr id="25" name="Groupe 24">
            <a:extLst>
              <a:ext uri="{FF2B5EF4-FFF2-40B4-BE49-F238E27FC236}">
                <a16:creationId xmlns="" xmlns:a16="http://schemas.microsoft.com/office/drawing/2014/main" id="{9368CE66-740F-4CCB-9F5C-AB7D1FBB1C85}"/>
              </a:ext>
            </a:extLst>
          </p:cNvPr>
          <p:cNvGrpSpPr/>
          <p:nvPr/>
        </p:nvGrpSpPr>
        <p:grpSpPr>
          <a:xfrm>
            <a:off x="738811" y="611352"/>
            <a:ext cx="266369" cy="276999"/>
            <a:chOff x="4198687" y="2088697"/>
            <a:chExt cx="255867" cy="276999"/>
          </a:xfrm>
        </p:grpSpPr>
        <p:sp>
          <p:nvSpPr>
            <p:cNvPr id="26" name="Ellipse 25">
              <a:extLst>
                <a:ext uri="{FF2B5EF4-FFF2-40B4-BE49-F238E27FC236}">
                  <a16:creationId xmlns="" xmlns:a16="http://schemas.microsoft.com/office/drawing/2014/main" id="{F956CAA7-DE43-42F0-AD6E-FF04BDD73F7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27" name="ZoneTexte 26">
              <a:extLst>
                <a:ext uri="{FF2B5EF4-FFF2-40B4-BE49-F238E27FC236}">
                  <a16:creationId xmlns="" xmlns:a16="http://schemas.microsoft.com/office/drawing/2014/main" id="{BAF7BB98-C59A-4167-9D19-0AE1B8177C84}"/>
                </a:ext>
              </a:extLst>
            </p:cNvPr>
            <p:cNvSpPr txBox="1"/>
            <p:nvPr/>
          </p:nvSpPr>
          <p:spPr>
            <a:xfrm>
              <a:off x="4198687" y="2088697"/>
              <a:ext cx="255867" cy="276999"/>
            </a:xfrm>
            <a:prstGeom prst="rect">
              <a:avLst/>
            </a:prstGeom>
            <a:noFill/>
          </p:spPr>
          <p:txBody>
            <a:bodyPr wrap="square" rtlCol="0">
              <a:spAutoFit/>
            </a:bodyPr>
            <a:lstStyle/>
            <a:p>
              <a:r>
                <a:rPr lang="fr-FR" sz="1200" dirty="0"/>
                <a:t>1</a:t>
              </a:r>
            </a:p>
          </p:txBody>
        </p:sp>
      </p:grpSp>
      <p:sp>
        <p:nvSpPr>
          <p:cNvPr id="30" name="ZoneTexte 29">
            <a:extLst>
              <a:ext uri="{FF2B5EF4-FFF2-40B4-BE49-F238E27FC236}">
                <a16:creationId xmlns="" xmlns:a16="http://schemas.microsoft.com/office/drawing/2014/main" id="{4DEEA6FA-5A5F-4105-8A8C-6C4DF12782D8}"/>
              </a:ext>
            </a:extLst>
          </p:cNvPr>
          <p:cNvSpPr txBox="1"/>
          <p:nvPr/>
        </p:nvSpPr>
        <p:spPr>
          <a:xfrm>
            <a:off x="1281428" y="1497262"/>
            <a:ext cx="5852617" cy="276999"/>
          </a:xfrm>
          <a:prstGeom prst="rect">
            <a:avLst/>
          </a:prstGeom>
          <a:solidFill>
            <a:srgbClr val="CCFFFF"/>
          </a:solidFill>
          <a:ln>
            <a:solidFill>
              <a:srgbClr val="002060"/>
            </a:solidFill>
          </a:ln>
        </p:spPr>
        <p:txBody>
          <a:bodyPr wrap="square" rtlCol="0">
            <a:spAutoFit/>
          </a:bodyPr>
          <a:lstStyle/>
          <a:p>
            <a:r>
              <a:rPr lang="fr-FR" sz="1200" i="1" dirty="0"/>
              <a:t>Pour l’ouvrage hydraulique, le radier doit être implanté dans le niveau « b- face sup radier ».</a:t>
            </a:r>
          </a:p>
        </p:txBody>
      </p:sp>
      <p:grpSp>
        <p:nvGrpSpPr>
          <p:cNvPr id="31" name="Groupe 30">
            <a:extLst>
              <a:ext uri="{FF2B5EF4-FFF2-40B4-BE49-F238E27FC236}">
                <a16:creationId xmlns="" xmlns:a16="http://schemas.microsoft.com/office/drawing/2014/main" id="{E5416EED-0F8C-47F3-B3C1-034B7D876CDE}"/>
              </a:ext>
            </a:extLst>
          </p:cNvPr>
          <p:cNvGrpSpPr/>
          <p:nvPr/>
        </p:nvGrpSpPr>
        <p:grpSpPr>
          <a:xfrm>
            <a:off x="1115498" y="1315843"/>
            <a:ext cx="266369" cy="276999"/>
            <a:chOff x="4198687" y="2088697"/>
            <a:chExt cx="255867" cy="276999"/>
          </a:xfrm>
        </p:grpSpPr>
        <p:sp>
          <p:nvSpPr>
            <p:cNvPr id="33" name="Ellipse 32">
              <a:extLst>
                <a:ext uri="{FF2B5EF4-FFF2-40B4-BE49-F238E27FC236}">
                  <a16:creationId xmlns="" xmlns:a16="http://schemas.microsoft.com/office/drawing/2014/main" id="{6E625FEA-6445-4619-975F-9DA957A8C78C}"/>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solidFill>
                  <a:schemeClr val="tx1"/>
                </a:solidFill>
              </a:endParaRPr>
            </a:p>
          </p:txBody>
        </p:sp>
        <p:sp>
          <p:nvSpPr>
            <p:cNvPr id="52" name="ZoneTexte 51">
              <a:extLst>
                <a:ext uri="{FF2B5EF4-FFF2-40B4-BE49-F238E27FC236}">
                  <a16:creationId xmlns="" xmlns:a16="http://schemas.microsoft.com/office/drawing/2014/main" id="{F7887E81-A382-4865-A48B-5D82E4C62AC5}"/>
                </a:ext>
              </a:extLst>
            </p:cNvPr>
            <p:cNvSpPr txBox="1"/>
            <p:nvPr/>
          </p:nvSpPr>
          <p:spPr>
            <a:xfrm>
              <a:off x="4198687" y="2088697"/>
              <a:ext cx="255867" cy="276999"/>
            </a:xfrm>
            <a:prstGeom prst="rect">
              <a:avLst/>
            </a:prstGeom>
            <a:noFill/>
          </p:spPr>
          <p:txBody>
            <a:bodyPr wrap="square" rtlCol="0">
              <a:spAutoFit/>
            </a:bodyPr>
            <a:lstStyle/>
            <a:p>
              <a:r>
                <a:rPr lang="fr-FR" sz="1200" dirty="0"/>
                <a:t>2</a:t>
              </a:r>
            </a:p>
          </p:txBody>
        </p:sp>
      </p:grpSp>
      <p:sp>
        <p:nvSpPr>
          <p:cNvPr id="2" name="Espace réservé du pied de page 1">
            <a:extLst>
              <a:ext uri="{FF2B5EF4-FFF2-40B4-BE49-F238E27FC236}">
                <a16:creationId xmlns="" xmlns:a16="http://schemas.microsoft.com/office/drawing/2014/main" id="{CDD6F4E0-6E12-491B-95DC-BB0CC9769BAE}"/>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93EF404A-0E62-499B-9D5B-B8B00D2373F5}"/>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42401705-3E99-4FB8-BD6D-CA8AAD14F258}"/>
              </a:ext>
            </a:extLst>
          </p:cNvPr>
          <p:cNvSpPr>
            <a:spLocks noGrp="1"/>
          </p:cNvSpPr>
          <p:nvPr>
            <p:ph type="sldNum" sz="quarter" idx="12"/>
          </p:nvPr>
        </p:nvSpPr>
        <p:spPr/>
        <p:txBody>
          <a:bodyPr/>
          <a:lstStyle/>
          <a:p>
            <a:fld id="{F0E9C7B5-498F-459B-AE0E-97ACA3484B4E}" type="slidenum">
              <a:rPr lang="fr-FR" smtClean="0"/>
              <a:t>43</a:t>
            </a:fld>
            <a:endParaRPr lang="fr-FR"/>
          </a:p>
        </p:txBody>
      </p:sp>
    </p:spTree>
    <p:extLst>
      <p:ext uri="{BB962C8B-B14F-4D97-AF65-F5344CB8AC3E}">
        <p14:creationId xmlns:p14="http://schemas.microsoft.com/office/powerpoint/2010/main" val="14624092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0D49CC1C-6FBF-4543-957E-AAC441E53574}"/>
              </a:ext>
            </a:extLst>
          </p:cNvPr>
          <p:cNvPicPr>
            <a:picLocks noChangeAspect="1"/>
          </p:cNvPicPr>
          <p:nvPr/>
        </p:nvPicPr>
        <p:blipFill rotWithShape="1">
          <a:blip r:embed="rId2"/>
          <a:srcRect t="343"/>
          <a:stretch/>
        </p:blipFill>
        <p:spPr>
          <a:xfrm>
            <a:off x="0" y="707366"/>
            <a:ext cx="9144000" cy="5687172"/>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2.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Commande Sol</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1A09EA25-3D2A-48FE-BF86-157F23F8B6C0}"/>
              </a:ext>
            </a:extLst>
          </p:cNvPr>
          <p:cNvSpPr txBox="1"/>
          <p:nvPr/>
        </p:nvSpPr>
        <p:spPr>
          <a:xfrm>
            <a:off x="3048267" y="2221233"/>
            <a:ext cx="254165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Structure </a:t>
            </a:r>
            <a:r>
              <a:rPr lang="fr-FR" sz="1200" dirty="0">
                <a:sym typeface="Wingdings" panose="05000000000000000000" pitchFamily="2" charset="2"/>
              </a:rPr>
              <a:t>ou</a:t>
            </a:r>
            <a:r>
              <a:rPr lang="fr-FR" sz="1200" b="1" dirty="0">
                <a:sym typeface="Wingdings" panose="05000000000000000000" pitchFamily="2" charset="2"/>
              </a:rPr>
              <a:t> Architecture</a:t>
            </a:r>
            <a:r>
              <a:rPr lang="fr-FR" sz="1200" dirty="0">
                <a:sym typeface="Wingdings" panose="05000000000000000000" pitchFamily="2" charset="2"/>
              </a:rPr>
              <a:t>, Commande </a:t>
            </a:r>
            <a:r>
              <a:rPr lang="fr-FR" sz="1200" b="1" dirty="0">
                <a:sym typeface="Wingdings" panose="05000000000000000000" pitchFamily="2" charset="2"/>
              </a:rPr>
              <a:t>Sol, </a:t>
            </a:r>
            <a:r>
              <a:rPr lang="fr-FR" sz="1200" dirty="0">
                <a:sym typeface="Wingdings" panose="05000000000000000000" pitchFamily="2" charset="2"/>
              </a:rPr>
              <a:t>puis</a:t>
            </a:r>
            <a:r>
              <a:rPr lang="fr-FR" sz="1200" b="1" dirty="0">
                <a:sym typeface="Wingdings" panose="05000000000000000000" pitchFamily="2" charset="2"/>
              </a:rPr>
              <a:t> Plancher</a:t>
            </a: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2888196" y="2048301"/>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cxnSp>
        <p:nvCxnSpPr>
          <p:cNvPr id="51" name="Connecteur droit avec flèche 50">
            <a:extLst>
              <a:ext uri="{FF2B5EF4-FFF2-40B4-BE49-F238E27FC236}">
                <a16:creationId xmlns="" xmlns:a16="http://schemas.microsoft.com/office/drawing/2014/main" id="{C573DF76-462C-4D12-A54C-805B4B736B0E}"/>
              </a:ext>
            </a:extLst>
          </p:cNvPr>
          <p:cNvCxnSpPr>
            <a:cxnSpLocks/>
            <a:stCxn id="42" idx="1"/>
            <a:endCxn id="46" idx="5"/>
          </p:cNvCxnSpPr>
          <p:nvPr/>
        </p:nvCxnSpPr>
        <p:spPr>
          <a:xfrm flipH="1" flipV="1">
            <a:off x="1496446" y="1080403"/>
            <a:ext cx="1551821" cy="137166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6" name="Ellipse 45">
            <a:extLst>
              <a:ext uri="{FF2B5EF4-FFF2-40B4-BE49-F238E27FC236}">
                <a16:creationId xmlns="" xmlns:a16="http://schemas.microsoft.com/office/drawing/2014/main" id="{AF07E137-20D3-40B0-AD2F-6FF2D5FEF60B}"/>
              </a:ext>
            </a:extLst>
          </p:cNvPr>
          <p:cNvSpPr/>
          <p:nvPr/>
        </p:nvSpPr>
        <p:spPr>
          <a:xfrm>
            <a:off x="977288" y="888499"/>
            <a:ext cx="608231"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9" name="Connecteur droit avec flèche 48">
            <a:extLst>
              <a:ext uri="{FF2B5EF4-FFF2-40B4-BE49-F238E27FC236}">
                <a16:creationId xmlns="" xmlns:a16="http://schemas.microsoft.com/office/drawing/2014/main" id="{0129C7D9-4F2B-4DE9-8933-9814D49478BC}"/>
              </a:ext>
            </a:extLst>
          </p:cNvPr>
          <p:cNvCxnSpPr>
            <a:cxnSpLocks/>
            <a:stCxn id="42" idx="1"/>
          </p:cNvCxnSpPr>
          <p:nvPr/>
        </p:nvCxnSpPr>
        <p:spPr>
          <a:xfrm flipH="1" flipV="1">
            <a:off x="1837427" y="1802922"/>
            <a:ext cx="1210840" cy="64914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 xmlns:a16="http://schemas.microsoft.com/office/drawing/2014/main" id="{5E8B96F0-BC63-490D-9A52-77207178E21D}"/>
              </a:ext>
            </a:extLst>
          </p:cNvPr>
          <p:cNvSpPr txBox="1"/>
          <p:nvPr/>
        </p:nvSpPr>
        <p:spPr>
          <a:xfrm>
            <a:off x="5484501" y="2995739"/>
            <a:ext cx="3372373" cy="646331"/>
          </a:xfrm>
          <a:prstGeom prst="rect">
            <a:avLst/>
          </a:prstGeom>
          <a:solidFill>
            <a:srgbClr val="CCFFFF"/>
          </a:solidFill>
          <a:ln>
            <a:solidFill>
              <a:srgbClr val="002060"/>
            </a:solidFill>
          </a:ln>
        </p:spPr>
        <p:txBody>
          <a:bodyPr wrap="square" rtlCol="0">
            <a:spAutoFit/>
          </a:bodyPr>
          <a:lstStyle/>
          <a:p>
            <a:r>
              <a:rPr lang="fr-FR" sz="1200" i="1" dirty="0"/>
              <a:t>Nota : On peut aussi utiliser la commander Radier ; cependant, les objets de cette famille disposent de moins de possibilité de réglage …</a:t>
            </a:r>
          </a:p>
        </p:txBody>
      </p:sp>
      <p:grpSp>
        <p:nvGrpSpPr>
          <p:cNvPr id="35" name="Groupe 34">
            <a:extLst>
              <a:ext uri="{FF2B5EF4-FFF2-40B4-BE49-F238E27FC236}">
                <a16:creationId xmlns="" xmlns:a16="http://schemas.microsoft.com/office/drawing/2014/main" id="{023834B0-1300-472F-A5BD-4EAFA242E25E}"/>
              </a:ext>
            </a:extLst>
          </p:cNvPr>
          <p:cNvGrpSpPr/>
          <p:nvPr/>
        </p:nvGrpSpPr>
        <p:grpSpPr>
          <a:xfrm>
            <a:off x="5353798" y="2794491"/>
            <a:ext cx="273373" cy="282094"/>
            <a:chOff x="4198687" y="2088697"/>
            <a:chExt cx="255867" cy="276999"/>
          </a:xfrm>
        </p:grpSpPr>
        <p:sp>
          <p:nvSpPr>
            <p:cNvPr id="36" name="Ellipse 35">
              <a:extLst>
                <a:ext uri="{FF2B5EF4-FFF2-40B4-BE49-F238E27FC236}">
                  <a16:creationId xmlns="" xmlns:a16="http://schemas.microsoft.com/office/drawing/2014/main" id="{19439630-F48F-4424-A8BF-92DC2CDE79C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7" name="ZoneTexte 46">
              <a:extLst>
                <a:ext uri="{FF2B5EF4-FFF2-40B4-BE49-F238E27FC236}">
                  <a16:creationId xmlns="" xmlns:a16="http://schemas.microsoft.com/office/drawing/2014/main" id="{B20B3762-17CE-40EA-97D2-31E03E246BD4}"/>
                </a:ext>
              </a:extLst>
            </p:cNvPr>
            <p:cNvSpPr txBox="1"/>
            <p:nvPr/>
          </p:nvSpPr>
          <p:spPr>
            <a:xfrm>
              <a:off x="4198687" y="2088697"/>
              <a:ext cx="255867" cy="276999"/>
            </a:xfrm>
            <a:prstGeom prst="rect">
              <a:avLst/>
            </a:prstGeom>
            <a:noFill/>
          </p:spPr>
          <p:txBody>
            <a:bodyPr wrap="square" rtlCol="0">
              <a:spAutoFit/>
            </a:bodyPr>
            <a:lstStyle/>
            <a:p>
              <a:r>
                <a:rPr lang="fr-FR" sz="1200" dirty="0"/>
                <a:t>2</a:t>
              </a:r>
            </a:p>
          </p:txBody>
        </p:sp>
      </p:grpSp>
      <p:cxnSp>
        <p:nvCxnSpPr>
          <p:cNvPr id="48" name="Connecteur droit avec flèche 47">
            <a:extLst>
              <a:ext uri="{FF2B5EF4-FFF2-40B4-BE49-F238E27FC236}">
                <a16:creationId xmlns="" xmlns:a16="http://schemas.microsoft.com/office/drawing/2014/main" id="{F838D001-D792-45A2-94A2-9D6842435C91}"/>
              </a:ext>
            </a:extLst>
          </p:cNvPr>
          <p:cNvCxnSpPr>
            <a:cxnSpLocks/>
            <a:stCxn id="34" idx="0"/>
            <a:endCxn id="44" idx="6"/>
          </p:cNvCxnSpPr>
          <p:nvPr/>
        </p:nvCxnSpPr>
        <p:spPr>
          <a:xfrm flipH="1" flipV="1">
            <a:off x="4244197" y="1352898"/>
            <a:ext cx="2926491" cy="1642841"/>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Ellipse 43">
            <a:extLst>
              <a:ext uri="{FF2B5EF4-FFF2-40B4-BE49-F238E27FC236}">
                <a16:creationId xmlns="" xmlns:a16="http://schemas.microsoft.com/office/drawing/2014/main" id="{5FD5E19B-7161-486D-A9EC-46675728C7AE}"/>
              </a:ext>
            </a:extLst>
          </p:cNvPr>
          <p:cNvSpPr/>
          <p:nvPr/>
        </p:nvSpPr>
        <p:spPr>
          <a:xfrm>
            <a:off x="3778371" y="1118536"/>
            <a:ext cx="465826" cy="468723"/>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pied de page 1">
            <a:extLst>
              <a:ext uri="{FF2B5EF4-FFF2-40B4-BE49-F238E27FC236}">
                <a16:creationId xmlns="" xmlns:a16="http://schemas.microsoft.com/office/drawing/2014/main" id="{C52A6329-9E23-417E-BFEC-1B15E66DEE95}"/>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E354323D-0B56-41E2-9786-FEBC457D9F26}"/>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C263888E-1449-493B-B8F2-DDD824BF3E22}"/>
              </a:ext>
            </a:extLst>
          </p:cNvPr>
          <p:cNvSpPr>
            <a:spLocks noGrp="1"/>
          </p:cNvSpPr>
          <p:nvPr>
            <p:ph type="sldNum" sz="quarter" idx="12"/>
          </p:nvPr>
        </p:nvSpPr>
        <p:spPr/>
        <p:txBody>
          <a:bodyPr/>
          <a:lstStyle/>
          <a:p>
            <a:fld id="{F0E9C7B5-498F-459B-AE0E-97ACA3484B4E}" type="slidenum">
              <a:rPr lang="fr-FR" smtClean="0"/>
              <a:t>44</a:t>
            </a:fld>
            <a:endParaRPr lang="fr-FR"/>
          </a:p>
        </p:txBody>
      </p:sp>
    </p:spTree>
    <p:extLst>
      <p:ext uri="{BB962C8B-B14F-4D97-AF65-F5344CB8AC3E}">
        <p14:creationId xmlns:p14="http://schemas.microsoft.com/office/powerpoint/2010/main" val="13808245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B9C407F-91D1-411B-9905-B5E05F112A99}"/>
              </a:ext>
            </a:extLst>
          </p:cNvPr>
          <p:cNvPicPr>
            <a:picLocks noChangeAspect="1"/>
          </p:cNvPicPr>
          <p:nvPr/>
        </p:nvPicPr>
        <p:blipFill>
          <a:blip r:embed="rId2"/>
          <a:stretch>
            <a:fillRect/>
          </a:stretch>
        </p:blipFill>
        <p:spPr>
          <a:xfrm>
            <a:off x="0" y="788559"/>
            <a:ext cx="9144000" cy="5694947"/>
          </a:xfrm>
          <a:prstGeom prst="rect">
            <a:avLst/>
          </a:prstGeom>
        </p:spPr>
      </p:pic>
      <p:pic>
        <p:nvPicPr>
          <p:cNvPr id="11" name="Image 10">
            <a:extLst>
              <a:ext uri="{FF2B5EF4-FFF2-40B4-BE49-F238E27FC236}">
                <a16:creationId xmlns="" xmlns:a16="http://schemas.microsoft.com/office/drawing/2014/main" id="{2E059BE7-16B2-48FA-B502-518AF526588E}"/>
              </a:ext>
            </a:extLst>
          </p:cNvPr>
          <p:cNvPicPr>
            <a:picLocks noChangeAspect="1"/>
          </p:cNvPicPr>
          <p:nvPr/>
        </p:nvPicPr>
        <p:blipFill>
          <a:blip r:embed="rId3"/>
          <a:stretch>
            <a:fillRect/>
          </a:stretch>
        </p:blipFill>
        <p:spPr>
          <a:xfrm>
            <a:off x="3600599" y="1966029"/>
            <a:ext cx="3414180" cy="441475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3.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Paramétrage du type de sol</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1A09EA25-3D2A-48FE-BF86-157F23F8B6C0}"/>
              </a:ext>
            </a:extLst>
          </p:cNvPr>
          <p:cNvSpPr txBox="1"/>
          <p:nvPr/>
        </p:nvSpPr>
        <p:spPr>
          <a:xfrm>
            <a:off x="1265525" y="1781354"/>
            <a:ext cx="185017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Modifier le type</a:t>
            </a: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1120808" y="1583494"/>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51" name="Connecteur droit avec flèche 50">
            <a:extLst>
              <a:ext uri="{FF2B5EF4-FFF2-40B4-BE49-F238E27FC236}">
                <a16:creationId xmlns="" xmlns:a16="http://schemas.microsoft.com/office/drawing/2014/main" id="{C573DF76-462C-4D12-A54C-805B4B736B0E}"/>
              </a:ext>
            </a:extLst>
          </p:cNvPr>
          <p:cNvCxnSpPr>
            <a:cxnSpLocks/>
            <a:stCxn id="42" idx="2"/>
            <a:endCxn id="46" idx="7"/>
          </p:cNvCxnSpPr>
          <p:nvPr/>
        </p:nvCxnSpPr>
        <p:spPr>
          <a:xfrm flipH="1">
            <a:off x="1815136" y="2058353"/>
            <a:ext cx="375476" cy="67612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6" name="Ellipse 45">
            <a:extLst>
              <a:ext uri="{FF2B5EF4-FFF2-40B4-BE49-F238E27FC236}">
                <a16:creationId xmlns="" xmlns:a16="http://schemas.microsoft.com/office/drawing/2014/main" id="{AF07E137-20D3-40B0-AD2F-6FF2D5FEF60B}"/>
              </a:ext>
            </a:extLst>
          </p:cNvPr>
          <p:cNvSpPr/>
          <p:nvPr/>
        </p:nvSpPr>
        <p:spPr>
          <a:xfrm>
            <a:off x="998844" y="2695028"/>
            <a:ext cx="956345" cy="269371"/>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extLst>
              <a:ext uri="{FF2B5EF4-FFF2-40B4-BE49-F238E27FC236}">
                <a16:creationId xmlns="" xmlns:a16="http://schemas.microsoft.com/office/drawing/2014/main" id="{36AB74F7-70ED-4211-A472-5F9403A6A55F}"/>
              </a:ext>
            </a:extLst>
          </p:cNvPr>
          <p:cNvSpPr txBox="1"/>
          <p:nvPr/>
        </p:nvSpPr>
        <p:spPr>
          <a:xfrm>
            <a:off x="7341560" y="2755591"/>
            <a:ext cx="1718710"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Dupliquer</a:t>
            </a:r>
          </a:p>
          <a:p>
            <a:r>
              <a:rPr lang="fr-FR" sz="1200" dirty="0">
                <a:sym typeface="Wingdings" panose="05000000000000000000" pitchFamily="2" charset="2"/>
              </a:rPr>
              <a:t>(pour ne pas « écraser » le type existant)</a:t>
            </a:r>
          </a:p>
        </p:txBody>
      </p:sp>
      <p:grpSp>
        <p:nvGrpSpPr>
          <p:cNvPr id="48" name="Groupe 47">
            <a:extLst>
              <a:ext uri="{FF2B5EF4-FFF2-40B4-BE49-F238E27FC236}">
                <a16:creationId xmlns="" xmlns:a16="http://schemas.microsoft.com/office/drawing/2014/main" id="{846147C1-A95D-44ED-8D95-0356296379D9}"/>
              </a:ext>
            </a:extLst>
          </p:cNvPr>
          <p:cNvGrpSpPr/>
          <p:nvPr/>
        </p:nvGrpSpPr>
        <p:grpSpPr>
          <a:xfrm>
            <a:off x="7206656" y="2565882"/>
            <a:ext cx="329591" cy="277860"/>
            <a:chOff x="4198688" y="2087836"/>
            <a:chExt cx="318782" cy="277860"/>
          </a:xfrm>
        </p:grpSpPr>
        <p:sp>
          <p:nvSpPr>
            <p:cNvPr id="52" name="Ellipse 51">
              <a:extLst>
                <a:ext uri="{FF2B5EF4-FFF2-40B4-BE49-F238E27FC236}">
                  <a16:creationId xmlns="" xmlns:a16="http://schemas.microsoft.com/office/drawing/2014/main" id="{34BA80D7-9AA0-41AC-A531-AD019D52460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8AF7E21C-0244-430C-B231-89C727D0C9F3}"/>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56" name="ZoneTexte 55">
            <a:extLst>
              <a:ext uri="{FF2B5EF4-FFF2-40B4-BE49-F238E27FC236}">
                <a16:creationId xmlns="" xmlns:a16="http://schemas.microsoft.com/office/drawing/2014/main" id="{381E1D57-E530-4864-A87D-E49ABDAF4396}"/>
              </a:ext>
            </a:extLst>
          </p:cNvPr>
          <p:cNvSpPr txBox="1"/>
          <p:nvPr/>
        </p:nvSpPr>
        <p:spPr>
          <a:xfrm>
            <a:off x="6778626" y="4994775"/>
            <a:ext cx="2283685"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Entrer le nom du nouveau type</a:t>
            </a:r>
          </a:p>
          <a:p>
            <a:pPr marL="171450" indent="-171450">
              <a:buFont typeface="Wingdings" panose="05000000000000000000" pitchFamily="2" charset="2"/>
              <a:buChar char="è"/>
            </a:pPr>
            <a:r>
              <a:rPr lang="fr-FR" sz="1200" dirty="0">
                <a:sym typeface="Wingdings" panose="05000000000000000000" pitchFamily="2" charset="2"/>
              </a:rPr>
              <a:t>Valider avec </a:t>
            </a:r>
            <a:r>
              <a:rPr lang="fr-FR" sz="1200" b="1" dirty="0">
                <a:sym typeface="Wingdings" panose="05000000000000000000" pitchFamily="2" charset="2"/>
              </a:rPr>
              <a:t>OK</a:t>
            </a:r>
          </a:p>
        </p:txBody>
      </p:sp>
      <p:grpSp>
        <p:nvGrpSpPr>
          <p:cNvPr id="57" name="Groupe 56">
            <a:extLst>
              <a:ext uri="{FF2B5EF4-FFF2-40B4-BE49-F238E27FC236}">
                <a16:creationId xmlns="" xmlns:a16="http://schemas.microsoft.com/office/drawing/2014/main" id="{E2E44D16-825B-4D70-AF3A-04FE927D5ACB}"/>
              </a:ext>
            </a:extLst>
          </p:cNvPr>
          <p:cNvGrpSpPr/>
          <p:nvPr/>
        </p:nvGrpSpPr>
        <p:grpSpPr>
          <a:xfrm>
            <a:off x="6638999" y="4792086"/>
            <a:ext cx="329591" cy="277860"/>
            <a:chOff x="4198688" y="2087836"/>
            <a:chExt cx="318782" cy="277860"/>
          </a:xfrm>
        </p:grpSpPr>
        <p:sp>
          <p:nvSpPr>
            <p:cNvPr id="58" name="Ellipse 57">
              <a:extLst>
                <a:ext uri="{FF2B5EF4-FFF2-40B4-BE49-F238E27FC236}">
                  <a16:creationId xmlns="" xmlns:a16="http://schemas.microsoft.com/office/drawing/2014/main" id="{85C9AC53-61CB-4581-A5AB-AD8AEE72DA3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211BEA69-0772-40E0-A765-5D17B551EE98}"/>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60" name="Connecteur droit avec flèche 59">
            <a:extLst>
              <a:ext uri="{FF2B5EF4-FFF2-40B4-BE49-F238E27FC236}">
                <a16:creationId xmlns="" xmlns:a16="http://schemas.microsoft.com/office/drawing/2014/main" id="{7950AD12-6425-4F60-BA87-A4FE1B132AB4}"/>
              </a:ext>
            </a:extLst>
          </p:cNvPr>
          <p:cNvCxnSpPr>
            <a:cxnSpLocks/>
            <a:stCxn id="47" idx="1"/>
          </p:cNvCxnSpPr>
          <p:nvPr/>
        </p:nvCxnSpPr>
        <p:spPr>
          <a:xfrm flipH="1" flipV="1">
            <a:off x="6786852" y="2603358"/>
            <a:ext cx="554708" cy="47539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cteur droit avec flèche 60">
            <a:extLst>
              <a:ext uri="{FF2B5EF4-FFF2-40B4-BE49-F238E27FC236}">
                <a16:creationId xmlns="" xmlns:a16="http://schemas.microsoft.com/office/drawing/2014/main" id="{6DD878E3-98A4-401B-A840-14CC55A83899}"/>
              </a:ext>
            </a:extLst>
          </p:cNvPr>
          <p:cNvCxnSpPr>
            <a:cxnSpLocks/>
            <a:stCxn id="56" idx="1"/>
          </p:cNvCxnSpPr>
          <p:nvPr/>
        </p:nvCxnSpPr>
        <p:spPr>
          <a:xfrm flipH="1" flipV="1">
            <a:off x="5438915" y="4557754"/>
            <a:ext cx="1339711" cy="66785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 xmlns:a16="http://schemas.microsoft.com/office/drawing/2014/main" id="{03F2328A-CC2A-414B-BFCA-3C6E9BF3A9BD}"/>
              </a:ext>
            </a:extLst>
          </p:cNvPr>
          <p:cNvSpPr txBox="1"/>
          <p:nvPr/>
        </p:nvSpPr>
        <p:spPr>
          <a:xfrm>
            <a:off x="790906" y="760031"/>
            <a:ext cx="6386271" cy="754053"/>
          </a:xfrm>
          <a:prstGeom prst="rect">
            <a:avLst/>
          </a:prstGeom>
          <a:solidFill>
            <a:srgbClr val="CCFFFF"/>
          </a:solidFill>
          <a:ln>
            <a:solidFill>
              <a:srgbClr val="002060"/>
            </a:solidFill>
          </a:ln>
        </p:spPr>
        <p:txBody>
          <a:bodyPr wrap="square" rtlCol="0">
            <a:spAutoFit/>
          </a:bodyPr>
          <a:lstStyle/>
          <a:p>
            <a:r>
              <a:rPr lang="fr-FR" sz="1200" i="1" dirty="0"/>
              <a:t>Le niveau d’implantation est bien le niveau « b- face sup radier ».</a:t>
            </a:r>
          </a:p>
          <a:p>
            <a:endParaRPr lang="fr-FR" sz="700" i="1" dirty="0"/>
          </a:p>
          <a:p>
            <a:r>
              <a:rPr lang="fr-FR" sz="1200" i="1" dirty="0"/>
              <a:t>Le type de sol par défaut ne correspond pas aux caractéristiques du radier de l’ouvrage hydraulique ;</a:t>
            </a:r>
          </a:p>
          <a:p>
            <a:r>
              <a:rPr lang="fr-FR" sz="1200" i="1" dirty="0"/>
              <a:t>Il faut donc définir les caractéristiques du type de sol  correspondant au radier du projet.</a:t>
            </a:r>
          </a:p>
        </p:txBody>
      </p:sp>
      <p:grpSp>
        <p:nvGrpSpPr>
          <p:cNvPr id="35" name="Groupe 34">
            <a:extLst>
              <a:ext uri="{FF2B5EF4-FFF2-40B4-BE49-F238E27FC236}">
                <a16:creationId xmlns="" xmlns:a16="http://schemas.microsoft.com/office/drawing/2014/main" id="{F01FE853-1C80-47BA-8881-26A243BE030F}"/>
              </a:ext>
            </a:extLst>
          </p:cNvPr>
          <p:cNvGrpSpPr/>
          <p:nvPr/>
        </p:nvGrpSpPr>
        <p:grpSpPr>
          <a:xfrm>
            <a:off x="624976" y="578612"/>
            <a:ext cx="266369" cy="276999"/>
            <a:chOff x="4198687" y="2088697"/>
            <a:chExt cx="255867" cy="276999"/>
          </a:xfrm>
        </p:grpSpPr>
        <p:sp>
          <p:nvSpPr>
            <p:cNvPr id="36" name="Ellipse 35">
              <a:extLst>
                <a:ext uri="{FF2B5EF4-FFF2-40B4-BE49-F238E27FC236}">
                  <a16:creationId xmlns="" xmlns:a16="http://schemas.microsoft.com/office/drawing/2014/main" id="{B2EE0602-28C0-4FA8-8B33-C015E5590B0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4" name="ZoneTexte 43">
              <a:extLst>
                <a:ext uri="{FF2B5EF4-FFF2-40B4-BE49-F238E27FC236}">
                  <a16:creationId xmlns="" xmlns:a16="http://schemas.microsoft.com/office/drawing/2014/main" id="{7892E7A0-1A1E-4C7B-9132-4E5BC9464D8A}"/>
                </a:ext>
              </a:extLst>
            </p:cNvPr>
            <p:cNvSpPr txBox="1"/>
            <p:nvPr/>
          </p:nvSpPr>
          <p:spPr>
            <a:xfrm>
              <a:off x="4198687" y="2088697"/>
              <a:ext cx="255867" cy="276999"/>
            </a:xfrm>
            <a:prstGeom prst="rect">
              <a:avLst/>
            </a:prstGeom>
            <a:noFill/>
          </p:spPr>
          <p:txBody>
            <a:bodyPr wrap="square" rtlCol="0">
              <a:spAutoFit/>
            </a:bodyPr>
            <a:lstStyle/>
            <a:p>
              <a:r>
                <a:rPr lang="fr-FR" sz="1200" dirty="0"/>
                <a:t>1</a:t>
              </a:r>
            </a:p>
          </p:txBody>
        </p:sp>
      </p:grpSp>
      <p:sp>
        <p:nvSpPr>
          <p:cNvPr id="49" name="Forme libre : forme 48">
            <a:extLst>
              <a:ext uri="{FF2B5EF4-FFF2-40B4-BE49-F238E27FC236}">
                <a16:creationId xmlns="" xmlns:a16="http://schemas.microsoft.com/office/drawing/2014/main" id="{CEE619E7-884B-4C8B-9CFD-0F74CBBAC4A4}"/>
              </a:ext>
            </a:extLst>
          </p:cNvPr>
          <p:cNvSpPr/>
          <p:nvPr/>
        </p:nvSpPr>
        <p:spPr>
          <a:xfrm rot="15638731" flipH="1">
            <a:off x="2639614" y="1572512"/>
            <a:ext cx="330743" cy="1887606"/>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19050">
            <a:solidFill>
              <a:srgbClr val="0070C0"/>
            </a:solidFill>
            <a:prstDash val="dash"/>
            <a:headEnd type="stealth" w="lg"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 xmlns:a16="http://schemas.microsoft.com/office/drawing/2014/main" id="{7668E151-5E2F-41E9-9984-F57F96A2CAA1}"/>
              </a:ext>
            </a:extLst>
          </p:cNvPr>
          <p:cNvSpPr txBox="1"/>
          <p:nvPr/>
        </p:nvSpPr>
        <p:spPr>
          <a:xfrm rot="19868172">
            <a:off x="1978843" y="2502776"/>
            <a:ext cx="904782" cy="400110"/>
          </a:xfrm>
          <a:prstGeom prst="rect">
            <a:avLst/>
          </a:prstGeom>
          <a:noFill/>
        </p:spPr>
        <p:txBody>
          <a:bodyPr wrap="square" rtlCol="0">
            <a:spAutoFit/>
          </a:bodyPr>
          <a:lstStyle/>
          <a:p>
            <a:pPr algn="ctr"/>
            <a:r>
              <a:rPr lang="fr-FR" sz="1000" i="1" dirty="0">
                <a:solidFill>
                  <a:schemeClr val="accent5">
                    <a:lumMod val="75000"/>
                  </a:schemeClr>
                </a:solidFill>
              </a:rPr>
              <a:t>Ouverture fenêtre</a:t>
            </a:r>
          </a:p>
        </p:txBody>
      </p:sp>
      <p:sp>
        <p:nvSpPr>
          <p:cNvPr id="40" name="Ellipse 39">
            <a:extLst>
              <a:ext uri="{FF2B5EF4-FFF2-40B4-BE49-F238E27FC236}">
                <a16:creationId xmlns="" xmlns:a16="http://schemas.microsoft.com/office/drawing/2014/main" id="{22030AFE-513A-4493-8DB8-0B2B8F168919}"/>
              </a:ext>
            </a:extLst>
          </p:cNvPr>
          <p:cNvSpPr/>
          <p:nvPr/>
        </p:nvSpPr>
        <p:spPr>
          <a:xfrm>
            <a:off x="405442" y="2312591"/>
            <a:ext cx="1293962" cy="396103"/>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 forme 21">
            <a:extLst>
              <a:ext uri="{FF2B5EF4-FFF2-40B4-BE49-F238E27FC236}">
                <a16:creationId xmlns="" xmlns:a16="http://schemas.microsoft.com/office/drawing/2014/main" id="{10626299-6833-4226-8507-F392C67EBC77}"/>
              </a:ext>
            </a:extLst>
          </p:cNvPr>
          <p:cNvSpPr/>
          <p:nvPr/>
        </p:nvSpPr>
        <p:spPr>
          <a:xfrm>
            <a:off x="206630" y="1130060"/>
            <a:ext cx="664638" cy="2009955"/>
          </a:xfrm>
          <a:custGeom>
            <a:avLst/>
            <a:gdLst>
              <a:gd name="connsiteX0" fmla="*/ 587000 w 664638"/>
              <a:gd name="connsiteY0" fmla="*/ 0 h 2009955"/>
              <a:gd name="connsiteX1" fmla="*/ 404 w 664638"/>
              <a:gd name="connsiteY1" fmla="*/ 1086929 h 2009955"/>
              <a:gd name="connsiteX2" fmla="*/ 664638 w 664638"/>
              <a:gd name="connsiteY2" fmla="*/ 2009955 h 2009955"/>
            </a:gdLst>
            <a:ahLst/>
            <a:cxnLst>
              <a:cxn ang="0">
                <a:pos x="connsiteX0" y="connsiteY0"/>
              </a:cxn>
              <a:cxn ang="0">
                <a:pos x="connsiteX1" y="connsiteY1"/>
              </a:cxn>
              <a:cxn ang="0">
                <a:pos x="connsiteX2" y="connsiteY2"/>
              </a:cxn>
            </a:cxnLst>
            <a:rect l="l" t="t" r="r" b="b"/>
            <a:pathLst>
              <a:path w="664638" h="2009955">
                <a:moveTo>
                  <a:pt x="587000" y="0"/>
                </a:moveTo>
                <a:cubicBezTo>
                  <a:pt x="287232" y="375968"/>
                  <a:pt x="-12536" y="751937"/>
                  <a:pt x="404" y="1086929"/>
                </a:cubicBezTo>
                <a:cubicBezTo>
                  <a:pt x="13344" y="1421922"/>
                  <a:pt x="338991" y="1715938"/>
                  <a:pt x="664638" y="2009955"/>
                </a:cubicBezTo>
              </a:path>
            </a:pathLst>
          </a:cu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54" name="Forme libre : forme 53">
            <a:extLst>
              <a:ext uri="{FF2B5EF4-FFF2-40B4-BE49-F238E27FC236}">
                <a16:creationId xmlns="" xmlns:a16="http://schemas.microsoft.com/office/drawing/2014/main" id="{7134FAE7-A89A-4D66-890F-0988A7E7228F}"/>
              </a:ext>
            </a:extLst>
          </p:cNvPr>
          <p:cNvSpPr/>
          <p:nvPr/>
        </p:nvSpPr>
        <p:spPr>
          <a:xfrm>
            <a:off x="560718" y="1233577"/>
            <a:ext cx="250166" cy="1095555"/>
          </a:xfrm>
          <a:custGeom>
            <a:avLst/>
            <a:gdLst>
              <a:gd name="connsiteX0" fmla="*/ 587000 w 664638"/>
              <a:gd name="connsiteY0" fmla="*/ 0 h 2009955"/>
              <a:gd name="connsiteX1" fmla="*/ 404 w 664638"/>
              <a:gd name="connsiteY1" fmla="*/ 1086929 h 2009955"/>
              <a:gd name="connsiteX2" fmla="*/ 664638 w 664638"/>
              <a:gd name="connsiteY2" fmla="*/ 2009955 h 2009955"/>
            </a:gdLst>
            <a:ahLst/>
            <a:cxnLst>
              <a:cxn ang="0">
                <a:pos x="connsiteX0" y="connsiteY0"/>
              </a:cxn>
              <a:cxn ang="0">
                <a:pos x="connsiteX1" y="connsiteY1"/>
              </a:cxn>
              <a:cxn ang="0">
                <a:pos x="connsiteX2" y="connsiteY2"/>
              </a:cxn>
            </a:cxnLst>
            <a:rect l="l" t="t" r="r" b="b"/>
            <a:pathLst>
              <a:path w="664638" h="2009955">
                <a:moveTo>
                  <a:pt x="587000" y="0"/>
                </a:moveTo>
                <a:cubicBezTo>
                  <a:pt x="287232" y="375968"/>
                  <a:pt x="-12536" y="751937"/>
                  <a:pt x="404" y="1086929"/>
                </a:cubicBezTo>
                <a:cubicBezTo>
                  <a:pt x="13344" y="1421922"/>
                  <a:pt x="338991" y="1715938"/>
                  <a:pt x="664638" y="2009955"/>
                </a:cubicBezTo>
              </a:path>
            </a:pathLst>
          </a:cu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55" name="Connecteur droit avec flèche 54">
            <a:extLst>
              <a:ext uri="{FF2B5EF4-FFF2-40B4-BE49-F238E27FC236}">
                <a16:creationId xmlns="" xmlns:a16="http://schemas.microsoft.com/office/drawing/2014/main" id="{8A19E950-AEE0-4EBE-9508-DBF21727D7C0}"/>
              </a:ext>
            </a:extLst>
          </p:cNvPr>
          <p:cNvCxnSpPr>
            <a:cxnSpLocks/>
            <a:stCxn id="56" idx="1"/>
          </p:cNvCxnSpPr>
          <p:nvPr/>
        </p:nvCxnSpPr>
        <p:spPr>
          <a:xfrm flipH="1" flipV="1">
            <a:off x="5313872" y="4994694"/>
            <a:ext cx="1464754" cy="23091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pied de page 2">
            <a:extLst>
              <a:ext uri="{FF2B5EF4-FFF2-40B4-BE49-F238E27FC236}">
                <a16:creationId xmlns="" xmlns:a16="http://schemas.microsoft.com/office/drawing/2014/main" id="{799691FA-241B-4543-BA97-7F955352B727}"/>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FE564DFE-7D78-4E60-89A1-EE649A5BFD31}"/>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D08CC92D-7248-4943-BB4E-DC2825E0CEBF}"/>
              </a:ext>
            </a:extLst>
          </p:cNvPr>
          <p:cNvSpPr>
            <a:spLocks noGrp="1"/>
          </p:cNvSpPr>
          <p:nvPr>
            <p:ph type="sldNum" sz="quarter" idx="12"/>
          </p:nvPr>
        </p:nvSpPr>
        <p:spPr/>
        <p:txBody>
          <a:bodyPr/>
          <a:lstStyle/>
          <a:p>
            <a:fld id="{F0E9C7B5-498F-459B-AE0E-97ACA3484B4E}" type="slidenum">
              <a:rPr lang="fr-FR" smtClean="0"/>
              <a:t>45</a:t>
            </a:fld>
            <a:endParaRPr lang="fr-FR"/>
          </a:p>
        </p:txBody>
      </p:sp>
    </p:spTree>
    <p:extLst>
      <p:ext uri="{BB962C8B-B14F-4D97-AF65-F5344CB8AC3E}">
        <p14:creationId xmlns:p14="http://schemas.microsoft.com/office/powerpoint/2010/main" val="494562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2328C130-9F42-4EE3-A7EF-1B59F75FBAF3}"/>
              </a:ext>
            </a:extLst>
          </p:cNvPr>
          <p:cNvPicPr>
            <a:picLocks noChangeAspect="1"/>
          </p:cNvPicPr>
          <p:nvPr/>
        </p:nvPicPr>
        <p:blipFill>
          <a:blip r:embed="rId2"/>
          <a:stretch>
            <a:fillRect/>
          </a:stretch>
        </p:blipFill>
        <p:spPr>
          <a:xfrm>
            <a:off x="151001" y="783323"/>
            <a:ext cx="3129587" cy="4275239"/>
          </a:xfrm>
          <a:prstGeom prst="rect">
            <a:avLst/>
          </a:prstGeom>
        </p:spPr>
      </p:pic>
      <p:pic>
        <p:nvPicPr>
          <p:cNvPr id="16" name="Image 15">
            <a:extLst>
              <a:ext uri="{FF2B5EF4-FFF2-40B4-BE49-F238E27FC236}">
                <a16:creationId xmlns="" xmlns:a16="http://schemas.microsoft.com/office/drawing/2014/main" id="{7CC20E02-99C0-45A5-B464-DDD2396F485A}"/>
              </a:ext>
            </a:extLst>
          </p:cNvPr>
          <p:cNvPicPr>
            <a:picLocks noChangeAspect="1"/>
          </p:cNvPicPr>
          <p:nvPr/>
        </p:nvPicPr>
        <p:blipFill>
          <a:blip r:embed="rId3"/>
          <a:stretch>
            <a:fillRect/>
          </a:stretch>
        </p:blipFill>
        <p:spPr>
          <a:xfrm>
            <a:off x="2551040" y="3573711"/>
            <a:ext cx="4852470" cy="2776930"/>
          </a:xfrm>
          <a:prstGeom prst="rect">
            <a:avLst/>
          </a:prstGeom>
        </p:spPr>
      </p:pic>
      <p:pic>
        <p:nvPicPr>
          <p:cNvPr id="15" name="Image 14">
            <a:extLst>
              <a:ext uri="{FF2B5EF4-FFF2-40B4-BE49-F238E27FC236}">
                <a16:creationId xmlns="" xmlns:a16="http://schemas.microsoft.com/office/drawing/2014/main" id="{8C9C0A49-73D5-4CF2-8BEF-8122C8B311AF}"/>
              </a:ext>
            </a:extLst>
          </p:cNvPr>
          <p:cNvPicPr>
            <a:picLocks noChangeAspect="1"/>
          </p:cNvPicPr>
          <p:nvPr/>
        </p:nvPicPr>
        <p:blipFill>
          <a:blip r:embed="rId4"/>
          <a:stretch>
            <a:fillRect/>
          </a:stretch>
        </p:blipFill>
        <p:spPr>
          <a:xfrm>
            <a:off x="5041783" y="676097"/>
            <a:ext cx="3882530" cy="3750472"/>
          </a:xfrm>
          <a:prstGeom prst="rect">
            <a:avLst/>
          </a:prstGeom>
        </p:spPr>
      </p:pic>
      <p:sp>
        <p:nvSpPr>
          <p:cNvPr id="42" name="ZoneTexte 41">
            <a:extLst>
              <a:ext uri="{FF2B5EF4-FFF2-40B4-BE49-F238E27FC236}">
                <a16:creationId xmlns="" xmlns:a16="http://schemas.microsoft.com/office/drawing/2014/main" id="{1A09EA25-3D2A-48FE-BF86-157F23F8B6C0}"/>
              </a:ext>
            </a:extLst>
          </p:cNvPr>
          <p:cNvSpPr txBox="1"/>
          <p:nvPr/>
        </p:nvSpPr>
        <p:spPr>
          <a:xfrm>
            <a:off x="2692379" y="1673336"/>
            <a:ext cx="172861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Modifier…</a:t>
            </a: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2599420" y="1466849"/>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46" name="Ellipse 45">
            <a:extLst>
              <a:ext uri="{FF2B5EF4-FFF2-40B4-BE49-F238E27FC236}">
                <a16:creationId xmlns="" xmlns:a16="http://schemas.microsoft.com/office/drawing/2014/main" id="{AF07E137-20D3-40B0-AD2F-6FF2D5FEF60B}"/>
              </a:ext>
            </a:extLst>
          </p:cNvPr>
          <p:cNvSpPr/>
          <p:nvPr/>
        </p:nvSpPr>
        <p:spPr>
          <a:xfrm>
            <a:off x="1924538" y="2124995"/>
            <a:ext cx="659272"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extLst>
              <a:ext uri="{FF2B5EF4-FFF2-40B4-BE49-F238E27FC236}">
                <a16:creationId xmlns="" xmlns:a16="http://schemas.microsoft.com/office/drawing/2014/main" id="{D1849432-B0DC-40C8-BC69-E8CC20E236E6}"/>
              </a:ext>
            </a:extLst>
          </p:cNvPr>
          <p:cNvSpPr txBox="1"/>
          <p:nvPr/>
        </p:nvSpPr>
        <p:spPr>
          <a:xfrm>
            <a:off x="282864" y="3312116"/>
            <a:ext cx="1753840"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Entrer la valeur de l’épaisseur du radier</a:t>
            </a:r>
            <a:r>
              <a:rPr lang="fr-FR" sz="1200" dirty="0">
                <a:sym typeface="Wingdings" panose="05000000000000000000" pitchFamily="2" charset="2"/>
              </a:rPr>
              <a:t> (à lire sur les plans 2D)</a:t>
            </a:r>
            <a:endParaRPr lang="fr-FR" sz="1200" dirty="0"/>
          </a:p>
        </p:txBody>
      </p:sp>
      <p:grpSp>
        <p:nvGrpSpPr>
          <p:cNvPr id="25" name="Groupe 24">
            <a:extLst>
              <a:ext uri="{FF2B5EF4-FFF2-40B4-BE49-F238E27FC236}">
                <a16:creationId xmlns="" xmlns:a16="http://schemas.microsoft.com/office/drawing/2014/main" id="{364B67C8-C258-40D8-AE62-CFAEF205ED3F}"/>
              </a:ext>
            </a:extLst>
          </p:cNvPr>
          <p:cNvGrpSpPr/>
          <p:nvPr/>
        </p:nvGrpSpPr>
        <p:grpSpPr>
          <a:xfrm>
            <a:off x="155147" y="3132445"/>
            <a:ext cx="375006" cy="276999"/>
            <a:chOff x="4198688" y="2088697"/>
            <a:chExt cx="349759" cy="276999"/>
          </a:xfrm>
        </p:grpSpPr>
        <p:sp>
          <p:nvSpPr>
            <p:cNvPr id="26" name="Ellipse 25">
              <a:extLst>
                <a:ext uri="{FF2B5EF4-FFF2-40B4-BE49-F238E27FC236}">
                  <a16:creationId xmlns="" xmlns:a16="http://schemas.microsoft.com/office/drawing/2014/main" id="{D8E0F9A8-C6FD-41D1-B3EF-A31AC76E127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7" name="ZoneTexte 26">
              <a:extLst>
                <a:ext uri="{FF2B5EF4-FFF2-40B4-BE49-F238E27FC236}">
                  <a16:creationId xmlns="" xmlns:a16="http://schemas.microsoft.com/office/drawing/2014/main" id="{9AD2B379-BE72-4375-8BC8-B5C287D5A1F8}"/>
                </a:ext>
              </a:extLst>
            </p:cNvPr>
            <p:cNvSpPr txBox="1"/>
            <p:nvPr/>
          </p:nvSpPr>
          <p:spPr>
            <a:xfrm>
              <a:off x="4205654" y="2088697"/>
              <a:ext cx="342793" cy="276999"/>
            </a:xfrm>
            <a:prstGeom prst="rect">
              <a:avLst/>
            </a:prstGeom>
            <a:noFill/>
          </p:spPr>
          <p:txBody>
            <a:bodyPr wrap="square" rtlCol="0">
              <a:spAutoFit/>
            </a:bodyPr>
            <a:lstStyle/>
            <a:p>
              <a:r>
                <a:rPr lang="fr-FR" sz="1200" dirty="0"/>
                <a:t>6</a:t>
              </a:r>
            </a:p>
          </p:txBody>
        </p:sp>
      </p:grpSp>
      <p:sp>
        <p:nvSpPr>
          <p:cNvPr id="77" name="ZoneTexte 76">
            <a:extLst>
              <a:ext uri="{FF2B5EF4-FFF2-40B4-BE49-F238E27FC236}">
                <a16:creationId xmlns="" xmlns:a16="http://schemas.microsoft.com/office/drawing/2014/main" id="{63B3299C-94CD-4445-BC80-AE6699BDF6E7}"/>
              </a:ext>
            </a:extLst>
          </p:cNvPr>
          <p:cNvSpPr txBox="1"/>
          <p:nvPr/>
        </p:nvSpPr>
        <p:spPr>
          <a:xfrm>
            <a:off x="7194178" y="5811767"/>
            <a:ext cx="1829333"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successivement toutes les fenêtres  avec </a:t>
            </a:r>
            <a:r>
              <a:rPr lang="fr-FR" sz="1200" b="1" dirty="0">
                <a:sym typeface="Wingdings" panose="05000000000000000000" pitchFamily="2" charset="2"/>
              </a:rPr>
              <a:t>OK</a:t>
            </a:r>
          </a:p>
        </p:txBody>
      </p:sp>
      <p:grpSp>
        <p:nvGrpSpPr>
          <p:cNvPr id="78" name="Groupe 77">
            <a:extLst>
              <a:ext uri="{FF2B5EF4-FFF2-40B4-BE49-F238E27FC236}">
                <a16:creationId xmlns="" xmlns:a16="http://schemas.microsoft.com/office/drawing/2014/main" id="{B1ED22EF-C7D7-497A-9F74-59C8BA3F9AAD}"/>
              </a:ext>
            </a:extLst>
          </p:cNvPr>
          <p:cNvGrpSpPr/>
          <p:nvPr/>
        </p:nvGrpSpPr>
        <p:grpSpPr>
          <a:xfrm>
            <a:off x="7062146" y="5681656"/>
            <a:ext cx="311780" cy="276999"/>
            <a:chOff x="4198688" y="2097086"/>
            <a:chExt cx="301555" cy="276999"/>
          </a:xfrm>
        </p:grpSpPr>
        <p:sp>
          <p:nvSpPr>
            <p:cNvPr id="79" name="Ellipse 78">
              <a:extLst>
                <a:ext uri="{FF2B5EF4-FFF2-40B4-BE49-F238E27FC236}">
                  <a16:creationId xmlns="" xmlns:a16="http://schemas.microsoft.com/office/drawing/2014/main" id="{8EBD8393-9DFC-43EB-92BD-8C6CBB04FCF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0" name="ZoneTexte 79">
              <a:extLst>
                <a:ext uri="{FF2B5EF4-FFF2-40B4-BE49-F238E27FC236}">
                  <a16:creationId xmlns="" xmlns:a16="http://schemas.microsoft.com/office/drawing/2014/main" id="{5202E34C-B83B-4E4B-8B50-2AB449C28B32}"/>
                </a:ext>
              </a:extLst>
            </p:cNvPr>
            <p:cNvSpPr txBox="1"/>
            <p:nvPr/>
          </p:nvSpPr>
          <p:spPr>
            <a:xfrm>
              <a:off x="4208384" y="2097086"/>
              <a:ext cx="291859" cy="276999"/>
            </a:xfrm>
            <a:prstGeom prst="rect">
              <a:avLst/>
            </a:prstGeom>
            <a:noFill/>
          </p:spPr>
          <p:txBody>
            <a:bodyPr wrap="square" rtlCol="0">
              <a:spAutoFit/>
            </a:bodyPr>
            <a:lstStyle/>
            <a:p>
              <a:r>
                <a:rPr lang="fr-FR" sz="1200" dirty="0"/>
                <a:t>9</a:t>
              </a:r>
            </a:p>
          </p:txBody>
        </p:sp>
      </p:grpSp>
      <p:cxnSp>
        <p:nvCxnSpPr>
          <p:cNvPr id="81" name="Connecteur droit avec flèche 80">
            <a:extLst>
              <a:ext uri="{FF2B5EF4-FFF2-40B4-BE49-F238E27FC236}">
                <a16:creationId xmlns="" xmlns:a16="http://schemas.microsoft.com/office/drawing/2014/main" id="{FA484FC3-FA3D-4C01-86EB-E391660D7660}"/>
              </a:ext>
            </a:extLst>
          </p:cNvPr>
          <p:cNvCxnSpPr>
            <a:cxnSpLocks/>
            <a:stCxn id="42" idx="1"/>
            <a:endCxn id="46" idx="7"/>
          </p:cNvCxnSpPr>
          <p:nvPr/>
        </p:nvCxnSpPr>
        <p:spPr>
          <a:xfrm flipH="1">
            <a:off x="2487262" y="1811836"/>
            <a:ext cx="205117" cy="34608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cteur droit avec flèche 84">
            <a:extLst>
              <a:ext uri="{FF2B5EF4-FFF2-40B4-BE49-F238E27FC236}">
                <a16:creationId xmlns="" xmlns:a16="http://schemas.microsoft.com/office/drawing/2014/main" id="{5E27D330-921A-48ED-A65A-6BD1599F11E7}"/>
              </a:ext>
            </a:extLst>
          </p:cNvPr>
          <p:cNvCxnSpPr>
            <a:cxnSpLocks/>
            <a:stCxn id="23" idx="3"/>
            <a:endCxn id="61" idx="1"/>
          </p:cNvCxnSpPr>
          <p:nvPr/>
        </p:nvCxnSpPr>
        <p:spPr>
          <a:xfrm>
            <a:off x="2036704" y="3635282"/>
            <a:ext cx="3164471" cy="144794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11" name="Forme libre : forme 110">
            <a:extLst>
              <a:ext uri="{FF2B5EF4-FFF2-40B4-BE49-F238E27FC236}">
                <a16:creationId xmlns="" xmlns:a16="http://schemas.microsoft.com/office/drawing/2014/main" id="{1C6E2012-D103-4598-A9F4-E9191271DC4C}"/>
              </a:ext>
            </a:extLst>
          </p:cNvPr>
          <p:cNvSpPr/>
          <p:nvPr/>
        </p:nvSpPr>
        <p:spPr>
          <a:xfrm rot="20414692">
            <a:off x="2867471" y="2147896"/>
            <a:ext cx="414189" cy="1601667"/>
          </a:xfrm>
          <a:custGeom>
            <a:avLst/>
            <a:gdLst>
              <a:gd name="connsiteX0" fmla="*/ 0 w 263840"/>
              <a:gd name="connsiteY0" fmla="*/ 0 h 1216404"/>
              <a:gd name="connsiteX1" fmla="*/ 234892 w 263840"/>
              <a:gd name="connsiteY1" fmla="*/ 511729 h 1216404"/>
              <a:gd name="connsiteX2" fmla="*/ 260059 w 263840"/>
              <a:gd name="connsiteY2" fmla="*/ 1216404 h 1216404"/>
              <a:gd name="connsiteX3" fmla="*/ 260059 w 263840"/>
              <a:gd name="connsiteY3" fmla="*/ 1216404 h 1216404"/>
            </a:gdLst>
            <a:ahLst/>
            <a:cxnLst>
              <a:cxn ang="0">
                <a:pos x="connsiteX0" y="connsiteY0"/>
              </a:cxn>
              <a:cxn ang="0">
                <a:pos x="connsiteX1" y="connsiteY1"/>
              </a:cxn>
              <a:cxn ang="0">
                <a:pos x="connsiteX2" y="connsiteY2"/>
              </a:cxn>
              <a:cxn ang="0">
                <a:pos x="connsiteX3" y="connsiteY3"/>
              </a:cxn>
            </a:cxnLst>
            <a:rect l="l" t="t" r="r" b="b"/>
            <a:pathLst>
              <a:path w="263840" h="1216404">
                <a:moveTo>
                  <a:pt x="0" y="0"/>
                </a:moveTo>
                <a:cubicBezTo>
                  <a:pt x="95774" y="154497"/>
                  <a:pt x="191549" y="308995"/>
                  <a:pt x="234892" y="511729"/>
                </a:cubicBezTo>
                <a:cubicBezTo>
                  <a:pt x="278235" y="714463"/>
                  <a:pt x="260059" y="1216404"/>
                  <a:pt x="260059" y="1216404"/>
                </a:cubicBezTo>
                <a:lnTo>
                  <a:pt x="260059" y="1216404"/>
                </a:ln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8" name="Groupe 37">
            <a:extLst>
              <a:ext uri="{FF2B5EF4-FFF2-40B4-BE49-F238E27FC236}">
                <a16:creationId xmlns="" xmlns:a16="http://schemas.microsoft.com/office/drawing/2014/main" id="{A0E9FADB-C43E-4710-8455-F443E8280BBC}"/>
              </a:ext>
            </a:extLst>
          </p:cNvPr>
          <p:cNvGrpSpPr/>
          <p:nvPr/>
        </p:nvGrpSpPr>
        <p:grpSpPr>
          <a:xfrm>
            <a:off x="743732" y="5381911"/>
            <a:ext cx="1588408" cy="456827"/>
            <a:chOff x="5244154" y="1804865"/>
            <a:chExt cx="2773325" cy="276999"/>
          </a:xfrm>
        </p:grpSpPr>
        <p:sp>
          <p:nvSpPr>
            <p:cNvPr id="39" name="ZoneTexte 38">
              <a:extLst>
                <a:ext uri="{FF2B5EF4-FFF2-40B4-BE49-F238E27FC236}">
                  <a16:creationId xmlns="" xmlns:a16="http://schemas.microsoft.com/office/drawing/2014/main" id="{CFB2FFD4-22B1-49EA-BDA8-9EB12DBF659F}"/>
                </a:ext>
              </a:extLst>
            </p:cNvPr>
            <p:cNvSpPr txBox="1"/>
            <p:nvPr/>
          </p:nvSpPr>
          <p:spPr>
            <a:xfrm>
              <a:off x="5244154" y="1804865"/>
              <a:ext cx="277332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    pour adapter le matériau</a:t>
              </a:r>
            </a:p>
          </p:txBody>
        </p:sp>
        <p:sp>
          <p:nvSpPr>
            <p:cNvPr id="40" name="Rectangle 39">
              <a:extLst>
                <a:ext uri="{FF2B5EF4-FFF2-40B4-BE49-F238E27FC236}">
                  <a16:creationId xmlns="" xmlns:a16="http://schemas.microsoft.com/office/drawing/2014/main" id="{025B35AD-6D60-4201-B4D6-CF94EBED7ABD}"/>
                </a:ext>
              </a:extLst>
            </p:cNvPr>
            <p:cNvSpPr/>
            <p:nvPr/>
          </p:nvSpPr>
          <p:spPr>
            <a:xfrm>
              <a:off x="6611366" y="1842789"/>
              <a:ext cx="263646" cy="101735"/>
            </a:xfrm>
            <a:prstGeom prst="rect">
              <a:avLst/>
            </a:prstGeom>
            <a:solidFill>
              <a:schemeClr val="bg2">
                <a:lumMod val="90000"/>
                <a:alpha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41" name="Groupe 40">
            <a:extLst>
              <a:ext uri="{FF2B5EF4-FFF2-40B4-BE49-F238E27FC236}">
                <a16:creationId xmlns="" xmlns:a16="http://schemas.microsoft.com/office/drawing/2014/main" id="{E954FBAE-6626-41AF-ADAC-44A4568D7819}"/>
              </a:ext>
            </a:extLst>
          </p:cNvPr>
          <p:cNvGrpSpPr/>
          <p:nvPr/>
        </p:nvGrpSpPr>
        <p:grpSpPr>
          <a:xfrm>
            <a:off x="605864" y="5190295"/>
            <a:ext cx="364441" cy="276999"/>
            <a:chOff x="4198688" y="2088697"/>
            <a:chExt cx="352489" cy="276999"/>
          </a:xfrm>
        </p:grpSpPr>
        <p:sp>
          <p:nvSpPr>
            <p:cNvPr id="47" name="Ellipse 46">
              <a:extLst>
                <a:ext uri="{FF2B5EF4-FFF2-40B4-BE49-F238E27FC236}">
                  <a16:creationId xmlns="" xmlns:a16="http://schemas.microsoft.com/office/drawing/2014/main" id="{85F9F4E4-37BD-408C-AF8A-2C9C2005531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8" name="ZoneTexte 47">
              <a:extLst>
                <a:ext uri="{FF2B5EF4-FFF2-40B4-BE49-F238E27FC236}">
                  <a16:creationId xmlns="" xmlns:a16="http://schemas.microsoft.com/office/drawing/2014/main" id="{1FFE02E3-CB9A-462D-A48E-AC63A1F41B07}"/>
                </a:ext>
              </a:extLst>
            </p:cNvPr>
            <p:cNvSpPr txBox="1"/>
            <p:nvPr/>
          </p:nvSpPr>
          <p:spPr>
            <a:xfrm>
              <a:off x="4208384" y="2088697"/>
              <a:ext cx="342793" cy="276999"/>
            </a:xfrm>
            <a:prstGeom prst="rect">
              <a:avLst/>
            </a:prstGeom>
            <a:noFill/>
          </p:spPr>
          <p:txBody>
            <a:bodyPr wrap="square" rtlCol="0">
              <a:spAutoFit/>
            </a:bodyPr>
            <a:lstStyle/>
            <a:p>
              <a:r>
                <a:rPr lang="fr-FR" sz="1200" dirty="0"/>
                <a:t>7</a:t>
              </a:r>
            </a:p>
          </p:txBody>
        </p:sp>
      </p:grpSp>
      <p:sp>
        <p:nvSpPr>
          <p:cNvPr id="51" name="Ellipse 50">
            <a:extLst>
              <a:ext uri="{FF2B5EF4-FFF2-40B4-BE49-F238E27FC236}">
                <a16:creationId xmlns="" xmlns:a16="http://schemas.microsoft.com/office/drawing/2014/main" id="{2C56AC40-707A-4B8D-8495-665427A29949}"/>
              </a:ext>
            </a:extLst>
          </p:cNvPr>
          <p:cNvSpPr/>
          <p:nvPr/>
        </p:nvSpPr>
        <p:spPr>
          <a:xfrm>
            <a:off x="4998084" y="5063706"/>
            <a:ext cx="185361" cy="210024"/>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2" name="Connecteur droit avec flèche 51">
            <a:extLst>
              <a:ext uri="{FF2B5EF4-FFF2-40B4-BE49-F238E27FC236}">
                <a16:creationId xmlns="" xmlns:a16="http://schemas.microsoft.com/office/drawing/2014/main" id="{A4A993DC-CC34-482F-BDC5-CF8F4071D6E3}"/>
              </a:ext>
            </a:extLst>
          </p:cNvPr>
          <p:cNvCxnSpPr>
            <a:cxnSpLocks/>
            <a:stCxn id="39" idx="3"/>
            <a:endCxn id="51" idx="3"/>
          </p:cNvCxnSpPr>
          <p:nvPr/>
        </p:nvCxnSpPr>
        <p:spPr>
          <a:xfrm flipV="1">
            <a:off x="2332140" y="5242973"/>
            <a:ext cx="2693089" cy="36735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Forme libre : forme 52">
            <a:extLst>
              <a:ext uri="{FF2B5EF4-FFF2-40B4-BE49-F238E27FC236}">
                <a16:creationId xmlns="" xmlns:a16="http://schemas.microsoft.com/office/drawing/2014/main" id="{E94B02D6-2B07-4593-B60A-5E5F0CB59372}"/>
              </a:ext>
            </a:extLst>
          </p:cNvPr>
          <p:cNvSpPr/>
          <p:nvPr/>
        </p:nvSpPr>
        <p:spPr>
          <a:xfrm rot="21197178">
            <a:off x="4533215" y="913627"/>
            <a:ext cx="803912" cy="4144340"/>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ZoneTexte 55">
            <a:extLst>
              <a:ext uri="{FF2B5EF4-FFF2-40B4-BE49-F238E27FC236}">
                <a16:creationId xmlns="" xmlns:a16="http://schemas.microsoft.com/office/drawing/2014/main" id="{B7CECBB9-25C8-43C2-AD2A-446E3DEFAA88}"/>
              </a:ext>
            </a:extLst>
          </p:cNvPr>
          <p:cNvSpPr txBox="1"/>
          <p:nvPr/>
        </p:nvSpPr>
        <p:spPr>
          <a:xfrm>
            <a:off x="6700626" y="4613540"/>
            <a:ext cx="230915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dans la liste le matériau « Béton coulé en place »</a:t>
            </a:r>
          </a:p>
        </p:txBody>
      </p:sp>
      <p:grpSp>
        <p:nvGrpSpPr>
          <p:cNvPr id="58" name="Groupe 57">
            <a:extLst>
              <a:ext uri="{FF2B5EF4-FFF2-40B4-BE49-F238E27FC236}">
                <a16:creationId xmlns="" xmlns:a16="http://schemas.microsoft.com/office/drawing/2014/main" id="{1C0F9EB8-E0FD-41FA-A301-A09C43C2BA3E}"/>
              </a:ext>
            </a:extLst>
          </p:cNvPr>
          <p:cNvGrpSpPr/>
          <p:nvPr/>
        </p:nvGrpSpPr>
        <p:grpSpPr>
          <a:xfrm>
            <a:off x="6568594" y="4483429"/>
            <a:ext cx="311780" cy="276999"/>
            <a:chOff x="4198688" y="2097086"/>
            <a:chExt cx="301555" cy="276999"/>
          </a:xfrm>
        </p:grpSpPr>
        <p:sp>
          <p:nvSpPr>
            <p:cNvPr id="59" name="Ellipse 58">
              <a:extLst>
                <a:ext uri="{FF2B5EF4-FFF2-40B4-BE49-F238E27FC236}">
                  <a16:creationId xmlns="" xmlns:a16="http://schemas.microsoft.com/office/drawing/2014/main" id="{831C0F97-0296-49B4-858E-A6A581BDC90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0035E91F-338F-4307-BDF7-D7846FE93DFC}"/>
                </a:ext>
              </a:extLst>
            </p:cNvPr>
            <p:cNvSpPr txBox="1"/>
            <p:nvPr/>
          </p:nvSpPr>
          <p:spPr>
            <a:xfrm>
              <a:off x="4208384" y="2097086"/>
              <a:ext cx="291859" cy="276999"/>
            </a:xfrm>
            <a:prstGeom prst="rect">
              <a:avLst/>
            </a:prstGeom>
            <a:noFill/>
          </p:spPr>
          <p:txBody>
            <a:bodyPr wrap="square" rtlCol="0">
              <a:spAutoFit/>
            </a:bodyPr>
            <a:lstStyle/>
            <a:p>
              <a:r>
                <a:rPr lang="fr-FR" sz="1200" dirty="0"/>
                <a:t>8</a:t>
              </a:r>
            </a:p>
          </p:txBody>
        </p:sp>
      </p:grpSp>
      <p:sp>
        <p:nvSpPr>
          <p:cNvPr id="61" name="Ellipse 60">
            <a:extLst>
              <a:ext uri="{FF2B5EF4-FFF2-40B4-BE49-F238E27FC236}">
                <a16:creationId xmlns="" xmlns:a16="http://schemas.microsoft.com/office/drawing/2014/main" id="{3223DAD5-2D05-490D-A1CE-9935094F6B06}"/>
              </a:ext>
            </a:extLst>
          </p:cNvPr>
          <p:cNvSpPr/>
          <p:nvPr/>
        </p:nvSpPr>
        <p:spPr>
          <a:xfrm>
            <a:off x="5152238" y="5050298"/>
            <a:ext cx="334162"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3" name="Connecteur droit avec flèche 62">
            <a:extLst>
              <a:ext uri="{FF2B5EF4-FFF2-40B4-BE49-F238E27FC236}">
                <a16:creationId xmlns="" xmlns:a16="http://schemas.microsoft.com/office/drawing/2014/main" id="{7B6ECFF8-08C2-4789-B514-08E11CA97BD2}"/>
              </a:ext>
            </a:extLst>
          </p:cNvPr>
          <p:cNvCxnSpPr>
            <a:cxnSpLocks/>
          </p:cNvCxnSpPr>
          <p:nvPr/>
        </p:nvCxnSpPr>
        <p:spPr>
          <a:xfrm flipH="1" flipV="1">
            <a:off x="6375633" y="2827090"/>
            <a:ext cx="696287" cy="177846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 xmlns:a16="http://schemas.microsoft.com/office/drawing/2014/main" id="{6085323C-B832-4947-9567-327D17E69460}"/>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3.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Paramétrage du type de sol</a:t>
            </a:r>
            <a:endParaRPr lang="fr-FR" sz="2200" b="1" dirty="0">
              <a:solidFill>
                <a:srgbClr val="002060"/>
              </a:solidFill>
              <a:effectLst>
                <a:outerShdw blurRad="38100" dist="38100" dir="2700000" algn="tl">
                  <a:srgbClr val="000000">
                    <a:alpha val="43137"/>
                  </a:srgbClr>
                </a:outerShdw>
              </a:effectLst>
            </a:endParaRPr>
          </a:p>
        </p:txBody>
      </p:sp>
      <p:sp>
        <p:nvSpPr>
          <p:cNvPr id="2" name="Espace réservé du pied de page 1">
            <a:extLst>
              <a:ext uri="{FF2B5EF4-FFF2-40B4-BE49-F238E27FC236}">
                <a16:creationId xmlns="" xmlns:a16="http://schemas.microsoft.com/office/drawing/2014/main" id="{49A774D0-F980-4F46-85D1-E09B51C19C7F}"/>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0B4315F6-D5E9-4BB7-939D-836EF4B4D094}"/>
              </a:ext>
            </a:extLst>
          </p:cNvPr>
          <p:cNvSpPr>
            <a:spLocks noGrp="1"/>
          </p:cNvSpPr>
          <p:nvPr>
            <p:ph type="dt" sz="half" idx="10"/>
          </p:nvPr>
        </p:nvSpPr>
        <p:spPr/>
        <p:txBody>
          <a:bodyPr/>
          <a:lstStyle/>
          <a:p>
            <a:r>
              <a:rPr lang="fr-FR"/>
              <a:t>Lycée D. Diderot</a:t>
            </a:r>
          </a:p>
        </p:txBody>
      </p:sp>
      <p:sp>
        <p:nvSpPr>
          <p:cNvPr id="7" name="Espace réservé du numéro de diapositive 6">
            <a:extLst>
              <a:ext uri="{FF2B5EF4-FFF2-40B4-BE49-F238E27FC236}">
                <a16:creationId xmlns="" xmlns:a16="http://schemas.microsoft.com/office/drawing/2014/main" id="{AFF3A3B0-9459-43A9-B769-53EA0E423323}"/>
              </a:ext>
            </a:extLst>
          </p:cNvPr>
          <p:cNvSpPr>
            <a:spLocks noGrp="1"/>
          </p:cNvSpPr>
          <p:nvPr>
            <p:ph type="sldNum" sz="quarter" idx="12"/>
          </p:nvPr>
        </p:nvSpPr>
        <p:spPr/>
        <p:txBody>
          <a:bodyPr/>
          <a:lstStyle/>
          <a:p>
            <a:fld id="{F0E9C7B5-498F-459B-AE0E-97ACA3484B4E}" type="slidenum">
              <a:rPr lang="fr-FR" smtClean="0"/>
              <a:t>46</a:t>
            </a:fld>
            <a:endParaRPr lang="fr-FR"/>
          </a:p>
        </p:txBody>
      </p:sp>
    </p:spTree>
    <p:extLst>
      <p:ext uri="{BB962C8B-B14F-4D97-AF65-F5344CB8AC3E}">
        <p14:creationId xmlns:p14="http://schemas.microsoft.com/office/powerpoint/2010/main" val="16955331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268603C-A1CF-4C59-8C78-455909CFF25A}"/>
              </a:ext>
            </a:extLst>
          </p:cNvPr>
          <p:cNvPicPr>
            <a:picLocks noChangeAspect="1"/>
          </p:cNvPicPr>
          <p:nvPr/>
        </p:nvPicPr>
        <p:blipFill>
          <a:blip r:embed="rId2"/>
          <a:stretch>
            <a:fillRect/>
          </a:stretch>
        </p:blipFill>
        <p:spPr>
          <a:xfrm>
            <a:off x="0" y="756323"/>
            <a:ext cx="9144000" cy="5690410"/>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Esquisse</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1A09EA25-3D2A-48FE-BF86-157F23F8B6C0}"/>
              </a:ext>
            </a:extLst>
          </p:cNvPr>
          <p:cNvSpPr txBox="1"/>
          <p:nvPr/>
        </p:nvSpPr>
        <p:spPr>
          <a:xfrm>
            <a:off x="4184206" y="3836346"/>
            <a:ext cx="4588858"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l’esquisse du radier de la partie Nord (entonnement + cadre) en s’accrochant sur les intersections des quadrillages</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au clavier, puis encore </a:t>
            </a:r>
            <a:r>
              <a:rPr lang="fr-FR" sz="1200" b="1" dirty="0">
                <a:sym typeface="Wingdings" panose="05000000000000000000" pitchFamily="2" charset="2"/>
              </a:rPr>
              <a:t>Echap</a:t>
            </a:r>
            <a:r>
              <a:rPr lang="fr-FR" sz="1200" dirty="0">
                <a:sym typeface="Wingdings" panose="05000000000000000000" pitchFamily="2" charset="2"/>
              </a:rPr>
              <a:t> pour quitter la commande</a:t>
            </a:r>
          </a:p>
        </p:txBody>
      </p:sp>
      <p:sp>
        <p:nvSpPr>
          <p:cNvPr id="47" name="ZoneTexte 46">
            <a:extLst>
              <a:ext uri="{FF2B5EF4-FFF2-40B4-BE49-F238E27FC236}">
                <a16:creationId xmlns="" xmlns:a16="http://schemas.microsoft.com/office/drawing/2014/main" id="{36AB74F7-70ED-4211-A472-5F9403A6A55F}"/>
              </a:ext>
            </a:extLst>
          </p:cNvPr>
          <p:cNvSpPr txBox="1"/>
          <p:nvPr/>
        </p:nvSpPr>
        <p:spPr>
          <a:xfrm>
            <a:off x="3573468" y="3267923"/>
            <a:ext cx="305739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l’outil d’esquisse </a:t>
            </a:r>
            <a:r>
              <a:rPr lang="fr-FR" sz="1200" b="1" dirty="0">
                <a:sym typeface="Wingdings" panose="05000000000000000000" pitchFamily="2" charset="2"/>
              </a:rPr>
              <a:t>Ligne de contour</a:t>
            </a:r>
          </a:p>
        </p:txBody>
      </p:sp>
      <p:grpSp>
        <p:nvGrpSpPr>
          <p:cNvPr id="48" name="Groupe 47">
            <a:extLst>
              <a:ext uri="{FF2B5EF4-FFF2-40B4-BE49-F238E27FC236}">
                <a16:creationId xmlns="" xmlns:a16="http://schemas.microsoft.com/office/drawing/2014/main" id="{846147C1-A95D-44ED-8D95-0356296379D9}"/>
              </a:ext>
            </a:extLst>
          </p:cNvPr>
          <p:cNvGrpSpPr/>
          <p:nvPr/>
        </p:nvGrpSpPr>
        <p:grpSpPr>
          <a:xfrm>
            <a:off x="3434652" y="3077530"/>
            <a:ext cx="291567" cy="276999"/>
            <a:chOff x="4198688" y="2095541"/>
            <a:chExt cx="271490" cy="276999"/>
          </a:xfrm>
        </p:grpSpPr>
        <p:sp>
          <p:nvSpPr>
            <p:cNvPr id="52" name="Ellipse 51">
              <a:extLst>
                <a:ext uri="{FF2B5EF4-FFF2-40B4-BE49-F238E27FC236}">
                  <a16:creationId xmlns="" xmlns:a16="http://schemas.microsoft.com/office/drawing/2014/main" id="{34BA80D7-9AA0-41AC-A531-AD019D52460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8AF7E21C-0244-430C-B231-89C727D0C9F3}"/>
                </a:ext>
              </a:extLst>
            </p:cNvPr>
            <p:cNvSpPr txBox="1"/>
            <p:nvPr/>
          </p:nvSpPr>
          <p:spPr>
            <a:xfrm>
              <a:off x="4214311" y="2095541"/>
              <a:ext cx="255867" cy="276999"/>
            </a:xfrm>
            <a:prstGeom prst="rect">
              <a:avLst/>
            </a:prstGeom>
            <a:noFill/>
          </p:spPr>
          <p:txBody>
            <a:bodyPr wrap="square" rtlCol="0">
              <a:spAutoFit/>
            </a:bodyPr>
            <a:lstStyle/>
            <a:p>
              <a:r>
                <a:rPr lang="fr-FR" sz="1200" dirty="0"/>
                <a:t>4</a:t>
              </a:r>
            </a:p>
          </p:txBody>
        </p:sp>
      </p:grpSp>
      <p:cxnSp>
        <p:nvCxnSpPr>
          <p:cNvPr id="61" name="Connecteur droit avec flèche 60">
            <a:extLst>
              <a:ext uri="{FF2B5EF4-FFF2-40B4-BE49-F238E27FC236}">
                <a16:creationId xmlns="" xmlns:a16="http://schemas.microsoft.com/office/drawing/2014/main" id="{6DD878E3-98A4-401B-A840-14CC55A83899}"/>
              </a:ext>
            </a:extLst>
          </p:cNvPr>
          <p:cNvCxnSpPr>
            <a:cxnSpLocks/>
          </p:cNvCxnSpPr>
          <p:nvPr/>
        </p:nvCxnSpPr>
        <p:spPr>
          <a:xfrm flipV="1">
            <a:off x="6280031" y="1319842"/>
            <a:ext cx="301924" cy="19581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 xmlns:a16="http://schemas.microsoft.com/office/drawing/2014/main" id="{51F137FD-5106-4595-987C-CEDB288A012F}"/>
              </a:ext>
            </a:extLst>
          </p:cNvPr>
          <p:cNvSpPr txBox="1"/>
          <p:nvPr/>
        </p:nvSpPr>
        <p:spPr>
          <a:xfrm>
            <a:off x="116521" y="842623"/>
            <a:ext cx="2871415" cy="276999"/>
          </a:xfrm>
          <a:prstGeom prst="rect">
            <a:avLst/>
          </a:prstGeom>
          <a:solidFill>
            <a:srgbClr val="CCFFFF"/>
          </a:solidFill>
          <a:ln>
            <a:solidFill>
              <a:srgbClr val="002060"/>
            </a:solidFill>
          </a:ln>
        </p:spPr>
        <p:txBody>
          <a:bodyPr wrap="square" rtlCol="0">
            <a:spAutoFit/>
          </a:bodyPr>
          <a:lstStyle/>
          <a:p>
            <a:r>
              <a:rPr lang="fr-FR" sz="1200" i="1" dirty="0"/>
              <a:t>Le nouveau type de Sol est bien sélectionné</a:t>
            </a:r>
          </a:p>
        </p:txBody>
      </p:sp>
      <p:grpSp>
        <p:nvGrpSpPr>
          <p:cNvPr id="68" name="Groupe 67">
            <a:extLst>
              <a:ext uri="{FF2B5EF4-FFF2-40B4-BE49-F238E27FC236}">
                <a16:creationId xmlns="" xmlns:a16="http://schemas.microsoft.com/office/drawing/2014/main" id="{63EAA229-C239-4EC6-AAEC-0B3AF703FF09}"/>
              </a:ext>
            </a:extLst>
          </p:cNvPr>
          <p:cNvGrpSpPr/>
          <p:nvPr/>
        </p:nvGrpSpPr>
        <p:grpSpPr>
          <a:xfrm>
            <a:off x="0" y="665186"/>
            <a:ext cx="382884" cy="276999"/>
            <a:chOff x="4198688" y="2096957"/>
            <a:chExt cx="367789" cy="276999"/>
          </a:xfrm>
        </p:grpSpPr>
        <p:sp>
          <p:nvSpPr>
            <p:cNvPr id="69" name="Ellipse 68">
              <a:extLst>
                <a:ext uri="{FF2B5EF4-FFF2-40B4-BE49-F238E27FC236}">
                  <a16:creationId xmlns="" xmlns:a16="http://schemas.microsoft.com/office/drawing/2014/main" id="{B8A00E24-0DC9-4F89-87EA-F7294C4BEBC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A2CB670D-91B2-4281-B2F2-4062EF9741DD}"/>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grpSp>
        <p:nvGrpSpPr>
          <p:cNvPr id="27" name="Groupe 26">
            <a:extLst>
              <a:ext uri="{FF2B5EF4-FFF2-40B4-BE49-F238E27FC236}">
                <a16:creationId xmlns="" xmlns:a16="http://schemas.microsoft.com/office/drawing/2014/main" id="{F2264F07-EE18-4E27-917A-99719AFB5DE0}"/>
              </a:ext>
            </a:extLst>
          </p:cNvPr>
          <p:cNvGrpSpPr/>
          <p:nvPr/>
        </p:nvGrpSpPr>
        <p:grpSpPr>
          <a:xfrm>
            <a:off x="4038423" y="3623125"/>
            <a:ext cx="291567" cy="276999"/>
            <a:chOff x="4198688" y="2095541"/>
            <a:chExt cx="271490" cy="276999"/>
          </a:xfrm>
        </p:grpSpPr>
        <p:sp>
          <p:nvSpPr>
            <p:cNvPr id="29" name="Ellipse 28">
              <a:extLst>
                <a:ext uri="{FF2B5EF4-FFF2-40B4-BE49-F238E27FC236}">
                  <a16:creationId xmlns="" xmlns:a16="http://schemas.microsoft.com/office/drawing/2014/main" id="{264C1BDA-1F7A-4DBD-959F-62F3D4B03AD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A4B29C0D-EF82-44EF-AC81-DAF10A77902A}"/>
                </a:ext>
              </a:extLst>
            </p:cNvPr>
            <p:cNvSpPr txBox="1"/>
            <p:nvPr/>
          </p:nvSpPr>
          <p:spPr>
            <a:xfrm>
              <a:off x="4214311" y="2095541"/>
              <a:ext cx="255867" cy="276999"/>
            </a:xfrm>
            <a:prstGeom prst="rect">
              <a:avLst/>
            </a:prstGeom>
            <a:noFill/>
          </p:spPr>
          <p:txBody>
            <a:bodyPr wrap="square" rtlCol="0">
              <a:spAutoFit/>
            </a:bodyPr>
            <a:lstStyle/>
            <a:p>
              <a:r>
                <a:rPr lang="fr-FR" sz="1200" dirty="0"/>
                <a:t>5</a:t>
              </a:r>
            </a:p>
          </p:txBody>
        </p:sp>
      </p:grpSp>
      <p:sp>
        <p:nvSpPr>
          <p:cNvPr id="34" name="Ellipse 33">
            <a:extLst>
              <a:ext uri="{FF2B5EF4-FFF2-40B4-BE49-F238E27FC236}">
                <a16:creationId xmlns="" xmlns:a16="http://schemas.microsoft.com/office/drawing/2014/main" id="{780FB111-C8BE-4CC6-AED5-266C8E66B694}"/>
              </a:ext>
            </a:extLst>
          </p:cNvPr>
          <p:cNvSpPr/>
          <p:nvPr/>
        </p:nvSpPr>
        <p:spPr>
          <a:xfrm>
            <a:off x="431298" y="2273417"/>
            <a:ext cx="1212944" cy="42783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5" name="Connecteur droit avec flèche 34">
            <a:extLst>
              <a:ext uri="{FF2B5EF4-FFF2-40B4-BE49-F238E27FC236}">
                <a16:creationId xmlns="" xmlns:a16="http://schemas.microsoft.com/office/drawing/2014/main" id="{20416396-DF33-4AB1-91FE-46C233DFA3D8}"/>
              </a:ext>
            </a:extLst>
          </p:cNvPr>
          <p:cNvCxnSpPr>
            <a:cxnSpLocks/>
            <a:endCxn id="34" idx="1"/>
          </p:cNvCxnSpPr>
          <p:nvPr/>
        </p:nvCxnSpPr>
        <p:spPr>
          <a:xfrm>
            <a:off x="388189" y="1130060"/>
            <a:ext cx="220741" cy="120601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ZoneTexte 63">
            <a:extLst>
              <a:ext uri="{FF2B5EF4-FFF2-40B4-BE49-F238E27FC236}">
                <a16:creationId xmlns="" xmlns:a16="http://schemas.microsoft.com/office/drawing/2014/main" id="{F1FC5D53-0D62-4A55-91E6-61F25231EE13}"/>
              </a:ext>
            </a:extLst>
          </p:cNvPr>
          <p:cNvSpPr txBox="1"/>
          <p:nvPr/>
        </p:nvSpPr>
        <p:spPr>
          <a:xfrm>
            <a:off x="1871899" y="1364849"/>
            <a:ext cx="2993399" cy="830997"/>
          </a:xfrm>
          <a:prstGeom prst="rect">
            <a:avLst/>
          </a:prstGeom>
          <a:solidFill>
            <a:srgbClr val="CCFFFF"/>
          </a:solidFill>
          <a:ln>
            <a:solidFill>
              <a:srgbClr val="002060"/>
            </a:solidFill>
          </a:ln>
        </p:spPr>
        <p:txBody>
          <a:bodyPr wrap="square" rtlCol="0">
            <a:spAutoFit/>
          </a:bodyPr>
          <a:lstStyle/>
          <a:p>
            <a:r>
              <a:rPr lang="fr-FR" sz="1200" i="1" dirty="0"/>
              <a:t>Les éléments de la famille Sol ont leur face supérieure au niveau choisi ; </a:t>
            </a:r>
          </a:p>
          <a:p>
            <a:r>
              <a:rPr lang="fr-FR" sz="1200" i="1" dirty="0"/>
              <a:t>Dans notre projet, le décalage par rapport au niveau b-face sup radier doit donc être 0,00 </a:t>
            </a:r>
          </a:p>
        </p:txBody>
      </p:sp>
      <p:grpSp>
        <p:nvGrpSpPr>
          <p:cNvPr id="65" name="Groupe 64">
            <a:extLst>
              <a:ext uri="{FF2B5EF4-FFF2-40B4-BE49-F238E27FC236}">
                <a16:creationId xmlns="" xmlns:a16="http://schemas.microsoft.com/office/drawing/2014/main" id="{0EA1449E-C25B-4DC2-A5BD-BEF99BAE9843}"/>
              </a:ext>
            </a:extLst>
          </p:cNvPr>
          <p:cNvGrpSpPr/>
          <p:nvPr/>
        </p:nvGrpSpPr>
        <p:grpSpPr>
          <a:xfrm>
            <a:off x="1755377" y="1187412"/>
            <a:ext cx="385953" cy="276999"/>
            <a:chOff x="4198688" y="2096957"/>
            <a:chExt cx="367789" cy="276999"/>
          </a:xfrm>
        </p:grpSpPr>
        <p:sp>
          <p:nvSpPr>
            <p:cNvPr id="66" name="Ellipse 65">
              <a:extLst>
                <a:ext uri="{FF2B5EF4-FFF2-40B4-BE49-F238E27FC236}">
                  <a16:creationId xmlns="" xmlns:a16="http://schemas.microsoft.com/office/drawing/2014/main" id="{8548733D-8C15-44FF-BD2C-4C58AFCE753D}"/>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1" name="ZoneTexte 70">
              <a:extLst>
                <a:ext uri="{FF2B5EF4-FFF2-40B4-BE49-F238E27FC236}">
                  <a16:creationId xmlns="" xmlns:a16="http://schemas.microsoft.com/office/drawing/2014/main" id="{8D090A15-D8A5-4E24-8BD0-65A4524DCF16}"/>
                </a:ext>
              </a:extLst>
            </p:cNvPr>
            <p:cNvSpPr txBox="1"/>
            <p:nvPr/>
          </p:nvSpPr>
          <p:spPr>
            <a:xfrm>
              <a:off x="4198688" y="2096957"/>
              <a:ext cx="367789" cy="276999"/>
            </a:xfrm>
            <a:prstGeom prst="rect">
              <a:avLst/>
            </a:prstGeom>
            <a:noFill/>
          </p:spPr>
          <p:txBody>
            <a:bodyPr wrap="square" rtlCol="0">
              <a:spAutoFit/>
            </a:bodyPr>
            <a:lstStyle/>
            <a:p>
              <a:r>
                <a:rPr lang="fr-FR" sz="1200" dirty="0"/>
                <a:t>2</a:t>
              </a:r>
            </a:p>
          </p:txBody>
        </p:sp>
      </p:grpSp>
      <p:cxnSp>
        <p:nvCxnSpPr>
          <p:cNvPr id="72" name="Connecteur droit avec flèche 71">
            <a:extLst>
              <a:ext uri="{FF2B5EF4-FFF2-40B4-BE49-F238E27FC236}">
                <a16:creationId xmlns="" xmlns:a16="http://schemas.microsoft.com/office/drawing/2014/main" id="{947ECA95-FC3D-488D-9B31-45DE49C14F95}"/>
              </a:ext>
            </a:extLst>
          </p:cNvPr>
          <p:cNvCxnSpPr>
            <a:cxnSpLocks/>
            <a:endCxn id="73" idx="7"/>
          </p:cNvCxnSpPr>
          <p:nvPr/>
        </p:nvCxnSpPr>
        <p:spPr>
          <a:xfrm flipH="1">
            <a:off x="1349087" y="2208362"/>
            <a:ext cx="893784" cy="955853"/>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Ellipse 72">
            <a:extLst>
              <a:ext uri="{FF2B5EF4-FFF2-40B4-BE49-F238E27FC236}">
                <a16:creationId xmlns="" xmlns:a16="http://schemas.microsoft.com/office/drawing/2014/main" id="{DBB8EF43-536B-4B86-8B9C-D1FCC1FC9904}"/>
              </a:ext>
            </a:extLst>
          </p:cNvPr>
          <p:cNvSpPr/>
          <p:nvPr/>
        </p:nvSpPr>
        <p:spPr>
          <a:xfrm>
            <a:off x="802258" y="3140015"/>
            <a:ext cx="640650" cy="165247"/>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4" name="ZoneTexte 103">
            <a:extLst>
              <a:ext uri="{FF2B5EF4-FFF2-40B4-BE49-F238E27FC236}">
                <a16:creationId xmlns="" xmlns:a16="http://schemas.microsoft.com/office/drawing/2014/main" id="{410D6075-27A9-4C43-B53B-9775D7526D0C}"/>
              </a:ext>
            </a:extLst>
          </p:cNvPr>
          <p:cNvSpPr txBox="1"/>
          <p:nvPr/>
        </p:nvSpPr>
        <p:spPr>
          <a:xfrm>
            <a:off x="2188938" y="2727349"/>
            <a:ext cx="3675361" cy="276999"/>
          </a:xfrm>
          <a:prstGeom prst="rect">
            <a:avLst/>
          </a:prstGeom>
          <a:solidFill>
            <a:srgbClr val="CCFFFF"/>
          </a:solidFill>
          <a:ln>
            <a:solidFill>
              <a:srgbClr val="002060"/>
            </a:solidFill>
          </a:ln>
        </p:spPr>
        <p:txBody>
          <a:bodyPr wrap="square" rtlCol="0">
            <a:spAutoFit/>
          </a:bodyPr>
          <a:lstStyle/>
          <a:p>
            <a:r>
              <a:rPr lang="fr-FR" sz="1200" i="1" dirty="0"/>
              <a:t>On va maintenant tracer l’esquisse du contour du radier</a:t>
            </a:r>
          </a:p>
        </p:txBody>
      </p:sp>
      <p:grpSp>
        <p:nvGrpSpPr>
          <p:cNvPr id="105" name="Groupe 104">
            <a:extLst>
              <a:ext uri="{FF2B5EF4-FFF2-40B4-BE49-F238E27FC236}">
                <a16:creationId xmlns="" xmlns:a16="http://schemas.microsoft.com/office/drawing/2014/main" id="{26687988-B2B1-43FE-A992-AE6FE46ADE21}"/>
              </a:ext>
            </a:extLst>
          </p:cNvPr>
          <p:cNvGrpSpPr/>
          <p:nvPr/>
        </p:nvGrpSpPr>
        <p:grpSpPr>
          <a:xfrm>
            <a:off x="2072418" y="2549912"/>
            <a:ext cx="382884" cy="276999"/>
            <a:chOff x="4198688" y="2096957"/>
            <a:chExt cx="367789" cy="276999"/>
          </a:xfrm>
        </p:grpSpPr>
        <p:sp>
          <p:nvSpPr>
            <p:cNvPr id="106" name="Ellipse 105">
              <a:extLst>
                <a:ext uri="{FF2B5EF4-FFF2-40B4-BE49-F238E27FC236}">
                  <a16:creationId xmlns="" xmlns:a16="http://schemas.microsoft.com/office/drawing/2014/main" id="{EA7BA938-29F7-4BBB-A68E-B90133684DF4}"/>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07" name="ZoneTexte 106">
              <a:extLst>
                <a:ext uri="{FF2B5EF4-FFF2-40B4-BE49-F238E27FC236}">
                  <a16:creationId xmlns="" xmlns:a16="http://schemas.microsoft.com/office/drawing/2014/main" id="{37476636-5C65-455D-989E-D24E9D642482}"/>
                </a:ext>
              </a:extLst>
            </p:cNvPr>
            <p:cNvSpPr txBox="1"/>
            <p:nvPr/>
          </p:nvSpPr>
          <p:spPr>
            <a:xfrm>
              <a:off x="4198688" y="2096957"/>
              <a:ext cx="367789" cy="276999"/>
            </a:xfrm>
            <a:prstGeom prst="rect">
              <a:avLst/>
            </a:prstGeom>
            <a:noFill/>
          </p:spPr>
          <p:txBody>
            <a:bodyPr wrap="square" rtlCol="0">
              <a:spAutoFit/>
            </a:bodyPr>
            <a:lstStyle/>
            <a:p>
              <a:r>
                <a:rPr lang="fr-FR" sz="1200" dirty="0"/>
                <a:t>3</a:t>
              </a:r>
            </a:p>
          </p:txBody>
        </p:sp>
      </p:grpSp>
      <p:cxnSp>
        <p:nvCxnSpPr>
          <p:cNvPr id="54" name="Connecteur droit avec flèche 53">
            <a:extLst>
              <a:ext uri="{FF2B5EF4-FFF2-40B4-BE49-F238E27FC236}">
                <a16:creationId xmlns="" xmlns:a16="http://schemas.microsoft.com/office/drawing/2014/main" id="{825E3E7D-6FC8-46AD-BE14-05948F897461}"/>
              </a:ext>
            </a:extLst>
          </p:cNvPr>
          <p:cNvCxnSpPr>
            <a:cxnSpLocks/>
          </p:cNvCxnSpPr>
          <p:nvPr/>
        </p:nvCxnSpPr>
        <p:spPr>
          <a:xfrm flipH="1">
            <a:off x="3881887" y="4494362"/>
            <a:ext cx="560717" cy="50033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59615D1C-4411-484F-8316-F7A6CEB702FF}"/>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8324055D-55B7-4F94-B461-853D68BE8EF5}"/>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5B15438D-95AD-4BD0-996B-7E8B1AE56E19}"/>
              </a:ext>
            </a:extLst>
          </p:cNvPr>
          <p:cNvSpPr>
            <a:spLocks noGrp="1"/>
          </p:cNvSpPr>
          <p:nvPr>
            <p:ph type="sldNum" sz="quarter" idx="12"/>
          </p:nvPr>
        </p:nvSpPr>
        <p:spPr/>
        <p:txBody>
          <a:bodyPr/>
          <a:lstStyle/>
          <a:p>
            <a:fld id="{F0E9C7B5-498F-459B-AE0E-97ACA3484B4E}" type="slidenum">
              <a:rPr lang="fr-FR" smtClean="0"/>
              <a:t>47</a:t>
            </a:fld>
            <a:endParaRPr lang="fr-FR"/>
          </a:p>
        </p:txBody>
      </p:sp>
    </p:spTree>
    <p:extLst>
      <p:ext uri="{BB962C8B-B14F-4D97-AF65-F5344CB8AC3E}">
        <p14:creationId xmlns:p14="http://schemas.microsoft.com/office/powerpoint/2010/main" val="23521172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 35">
            <a:extLst>
              <a:ext uri="{FF2B5EF4-FFF2-40B4-BE49-F238E27FC236}">
                <a16:creationId xmlns="" xmlns:a16="http://schemas.microsoft.com/office/drawing/2014/main" id="{17BD9FCB-1AF3-4ADF-B620-4048EEDEE631}"/>
              </a:ext>
            </a:extLst>
          </p:cNvPr>
          <p:cNvPicPr>
            <a:picLocks noChangeAspect="1"/>
          </p:cNvPicPr>
          <p:nvPr/>
        </p:nvPicPr>
        <p:blipFill>
          <a:blip r:embed="rId2"/>
          <a:stretch>
            <a:fillRect/>
          </a:stretch>
        </p:blipFill>
        <p:spPr>
          <a:xfrm>
            <a:off x="0" y="744053"/>
            <a:ext cx="9144000" cy="5697696"/>
          </a:xfrm>
          <a:prstGeom prst="rect">
            <a:avLst/>
          </a:prstGeom>
        </p:spPr>
      </p:pic>
      <p:cxnSp>
        <p:nvCxnSpPr>
          <p:cNvPr id="61" name="Connecteur droit avec flèche 60">
            <a:extLst>
              <a:ext uri="{FF2B5EF4-FFF2-40B4-BE49-F238E27FC236}">
                <a16:creationId xmlns="" xmlns:a16="http://schemas.microsoft.com/office/drawing/2014/main" id="{6DD878E3-98A4-401B-A840-14CC55A83899}"/>
              </a:ext>
            </a:extLst>
          </p:cNvPr>
          <p:cNvCxnSpPr>
            <a:cxnSpLocks/>
            <a:stCxn id="54" idx="2"/>
          </p:cNvCxnSpPr>
          <p:nvPr/>
        </p:nvCxnSpPr>
        <p:spPr>
          <a:xfrm>
            <a:off x="3185044" y="2887114"/>
            <a:ext cx="1162669" cy="117592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9" name="ZoneTexte 88">
            <a:extLst>
              <a:ext uri="{FF2B5EF4-FFF2-40B4-BE49-F238E27FC236}">
                <a16:creationId xmlns="" xmlns:a16="http://schemas.microsoft.com/office/drawing/2014/main" id="{15133A33-3997-46EB-9537-9A9F136C78F9}"/>
              </a:ext>
            </a:extLst>
          </p:cNvPr>
          <p:cNvSpPr txBox="1"/>
          <p:nvPr/>
        </p:nvSpPr>
        <p:spPr>
          <a:xfrm>
            <a:off x="7425387" y="5556203"/>
            <a:ext cx="154217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l’esquisse</a:t>
            </a:r>
          </a:p>
        </p:txBody>
      </p:sp>
      <p:grpSp>
        <p:nvGrpSpPr>
          <p:cNvPr id="90" name="Groupe 89">
            <a:extLst>
              <a:ext uri="{FF2B5EF4-FFF2-40B4-BE49-F238E27FC236}">
                <a16:creationId xmlns="" xmlns:a16="http://schemas.microsoft.com/office/drawing/2014/main" id="{C0BF4881-BEA7-4F49-B06A-6762F2B2CCFE}"/>
              </a:ext>
            </a:extLst>
          </p:cNvPr>
          <p:cNvGrpSpPr/>
          <p:nvPr/>
        </p:nvGrpSpPr>
        <p:grpSpPr>
          <a:xfrm>
            <a:off x="7246189" y="5380278"/>
            <a:ext cx="362310" cy="276999"/>
            <a:chOff x="4153300" y="2097324"/>
            <a:chExt cx="350428" cy="276999"/>
          </a:xfrm>
        </p:grpSpPr>
        <p:sp>
          <p:nvSpPr>
            <p:cNvPr id="91" name="Ellipse 90">
              <a:extLst>
                <a:ext uri="{FF2B5EF4-FFF2-40B4-BE49-F238E27FC236}">
                  <a16:creationId xmlns="" xmlns:a16="http://schemas.microsoft.com/office/drawing/2014/main" id="{42566DD9-69A5-4748-A3D8-48C99E1ADF1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2" name="ZoneTexte 91">
              <a:extLst>
                <a:ext uri="{FF2B5EF4-FFF2-40B4-BE49-F238E27FC236}">
                  <a16:creationId xmlns="" xmlns:a16="http://schemas.microsoft.com/office/drawing/2014/main" id="{6DE65345-E2ED-4EC9-8F40-2AD40F3C315D}"/>
                </a:ext>
              </a:extLst>
            </p:cNvPr>
            <p:cNvSpPr txBox="1"/>
            <p:nvPr/>
          </p:nvSpPr>
          <p:spPr>
            <a:xfrm>
              <a:off x="4153300" y="2097324"/>
              <a:ext cx="350428" cy="276999"/>
            </a:xfrm>
            <a:prstGeom prst="rect">
              <a:avLst/>
            </a:prstGeom>
            <a:noFill/>
          </p:spPr>
          <p:txBody>
            <a:bodyPr wrap="square" rtlCol="0">
              <a:spAutoFit/>
            </a:bodyPr>
            <a:lstStyle/>
            <a:p>
              <a:pPr algn="ctr"/>
              <a:r>
                <a:rPr lang="fr-FR" sz="1200" dirty="0"/>
                <a:t>10</a:t>
              </a:r>
            </a:p>
          </p:txBody>
        </p:sp>
      </p:grpSp>
      <p:sp>
        <p:nvSpPr>
          <p:cNvPr id="93" name="Ellipse 92">
            <a:extLst>
              <a:ext uri="{FF2B5EF4-FFF2-40B4-BE49-F238E27FC236}">
                <a16:creationId xmlns="" xmlns:a16="http://schemas.microsoft.com/office/drawing/2014/main" id="{E916C92E-E1DC-4227-A8E0-1D0C20CFF471}"/>
              </a:ext>
            </a:extLst>
          </p:cNvPr>
          <p:cNvSpPr/>
          <p:nvPr/>
        </p:nvSpPr>
        <p:spPr>
          <a:xfrm>
            <a:off x="6133382" y="1431985"/>
            <a:ext cx="384864" cy="270979"/>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0" name="ZoneTexte 99">
            <a:extLst>
              <a:ext uri="{FF2B5EF4-FFF2-40B4-BE49-F238E27FC236}">
                <a16:creationId xmlns="" xmlns:a16="http://schemas.microsoft.com/office/drawing/2014/main" id="{8880EE91-D9A2-49E9-B07F-2F091A7F9E29}"/>
              </a:ext>
            </a:extLst>
          </p:cNvPr>
          <p:cNvSpPr txBox="1"/>
          <p:nvPr/>
        </p:nvSpPr>
        <p:spPr>
          <a:xfrm>
            <a:off x="6029864" y="6069225"/>
            <a:ext cx="300982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terminer la commande</a:t>
            </a:r>
          </a:p>
        </p:txBody>
      </p:sp>
      <p:grpSp>
        <p:nvGrpSpPr>
          <p:cNvPr id="101" name="Groupe 100">
            <a:extLst>
              <a:ext uri="{FF2B5EF4-FFF2-40B4-BE49-F238E27FC236}">
                <a16:creationId xmlns="" xmlns:a16="http://schemas.microsoft.com/office/drawing/2014/main" id="{780615C7-802C-4417-B8CC-453BD5936EE4}"/>
              </a:ext>
            </a:extLst>
          </p:cNvPr>
          <p:cNvGrpSpPr/>
          <p:nvPr/>
        </p:nvGrpSpPr>
        <p:grpSpPr>
          <a:xfrm>
            <a:off x="5840080" y="5867420"/>
            <a:ext cx="344844" cy="276999"/>
            <a:chOff x="4156491" y="2088697"/>
            <a:chExt cx="333535" cy="276999"/>
          </a:xfrm>
        </p:grpSpPr>
        <p:sp>
          <p:nvSpPr>
            <p:cNvPr id="102" name="Ellipse 101">
              <a:extLst>
                <a:ext uri="{FF2B5EF4-FFF2-40B4-BE49-F238E27FC236}">
                  <a16:creationId xmlns="" xmlns:a16="http://schemas.microsoft.com/office/drawing/2014/main" id="{75BAE445-3025-4BDC-AF93-B09C1727E19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03" name="ZoneTexte 102">
              <a:extLst>
                <a:ext uri="{FF2B5EF4-FFF2-40B4-BE49-F238E27FC236}">
                  <a16:creationId xmlns="" xmlns:a16="http://schemas.microsoft.com/office/drawing/2014/main" id="{2B0E0005-30F6-476F-B836-69BAE738E5EC}"/>
                </a:ext>
              </a:extLst>
            </p:cNvPr>
            <p:cNvSpPr txBox="1"/>
            <p:nvPr/>
          </p:nvSpPr>
          <p:spPr>
            <a:xfrm>
              <a:off x="4156491" y="2088697"/>
              <a:ext cx="333535" cy="276999"/>
            </a:xfrm>
            <a:prstGeom prst="rect">
              <a:avLst/>
            </a:prstGeom>
            <a:noFill/>
          </p:spPr>
          <p:txBody>
            <a:bodyPr wrap="square" rtlCol="0">
              <a:spAutoFit/>
            </a:bodyPr>
            <a:lstStyle/>
            <a:p>
              <a:pPr algn="ctr"/>
              <a:r>
                <a:rPr lang="fr-FR" sz="1200" dirty="0"/>
                <a:t>11</a:t>
              </a:r>
            </a:p>
          </p:txBody>
        </p:sp>
      </p:grpSp>
      <p:sp>
        <p:nvSpPr>
          <p:cNvPr id="46" name="ZoneTexte 45">
            <a:extLst>
              <a:ext uri="{FF2B5EF4-FFF2-40B4-BE49-F238E27FC236}">
                <a16:creationId xmlns="" xmlns:a16="http://schemas.microsoft.com/office/drawing/2014/main" id="{CB868AC4-5409-49D4-B7EB-1AA68205C232}"/>
              </a:ext>
            </a:extLst>
          </p:cNvPr>
          <p:cNvSpPr txBox="1"/>
          <p:nvPr/>
        </p:nvSpPr>
        <p:spPr>
          <a:xfrm>
            <a:off x="506787" y="967559"/>
            <a:ext cx="5160768" cy="461665"/>
          </a:xfrm>
          <a:prstGeom prst="rect">
            <a:avLst/>
          </a:prstGeom>
          <a:solidFill>
            <a:srgbClr val="CCFFFF"/>
          </a:solidFill>
          <a:ln>
            <a:solidFill>
              <a:srgbClr val="002060"/>
            </a:solidFill>
          </a:ln>
        </p:spPr>
        <p:txBody>
          <a:bodyPr wrap="square" rtlCol="0">
            <a:spAutoFit/>
          </a:bodyPr>
          <a:lstStyle/>
          <a:p>
            <a:r>
              <a:rPr lang="fr-FR" sz="1200" i="1" dirty="0"/>
              <a:t>Il faut modifier le contour de l’esquisse pour laisser la place du joint de dilatation (2 cm répartis des deux côtés le l’axe « Joint M »).</a:t>
            </a:r>
          </a:p>
        </p:txBody>
      </p:sp>
      <p:grpSp>
        <p:nvGrpSpPr>
          <p:cNvPr id="49" name="Groupe 48">
            <a:extLst>
              <a:ext uri="{FF2B5EF4-FFF2-40B4-BE49-F238E27FC236}">
                <a16:creationId xmlns="" xmlns:a16="http://schemas.microsoft.com/office/drawing/2014/main" id="{57F573F1-10AD-4C3B-B68B-567C4466972D}"/>
              </a:ext>
            </a:extLst>
          </p:cNvPr>
          <p:cNvGrpSpPr/>
          <p:nvPr/>
        </p:nvGrpSpPr>
        <p:grpSpPr>
          <a:xfrm>
            <a:off x="390267" y="790122"/>
            <a:ext cx="382884" cy="276999"/>
            <a:chOff x="4198688" y="2096957"/>
            <a:chExt cx="367789" cy="276999"/>
          </a:xfrm>
        </p:grpSpPr>
        <p:sp>
          <p:nvSpPr>
            <p:cNvPr id="50" name="Ellipse 49">
              <a:extLst>
                <a:ext uri="{FF2B5EF4-FFF2-40B4-BE49-F238E27FC236}">
                  <a16:creationId xmlns="" xmlns:a16="http://schemas.microsoft.com/office/drawing/2014/main" id="{F7779E4F-3921-4AA1-98CA-4B23A4709C9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1" name="ZoneTexte 50">
              <a:extLst>
                <a:ext uri="{FF2B5EF4-FFF2-40B4-BE49-F238E27FC236}">
                  <a16:creationId xmlns="" xmlns:a16="http://schemas.microsoft.com/office/drawing/2014/main" id="{48A7DE2A-F333-4B71-9C71-D538E3A3779A}"/>
                </a:ext>
              </a:extLst>
            </p:cNvPr>
            <p:cNvSpPr txBox="1"/>
            <p:nvPr/>
          </p:nvSpPr>
          <p:spPr>
            <a:xfrm>
              <a:off x="4198688" y="2096957"/>
              <a:ext cx="367789" cy="276999"/>
            </a:xfrm>
            <a:prstGeom prst="rect">
              <a:avLst/>
            </a:prstGeom>
            <a:noFill/>
          </p:spPr>
          <p:txBody>
            <a:bodyPr wrap="square" rtlCol="0">
              <a:spAutoFit/>
            </a:bodyPr>
            <a:lstStyle/>
            <a:p>
              <a:r>
                <a:rPr lang="fr-FR" sz="1200" dirty="0"/>
                <a:t>6</a:t>
              </a:r>
            </a:p>
          </p:txBody>
        </p:sp>
      </p:grpSp>
      <p:sp>
        <p:nvSpPr>
          <p:cNvPr id="54" name="ZoneTexte 53">
            <a:extLst>
              <a:ext uri="{FF2B5EF4-FFF2-40B4-BE49-F238E27FC236}">
                <a16:creationId xmlns="" xmlns:a16="http://schemas.microsoft.com/office/drawing/2014/main" id="{E3B24DA7-2358-4F35-A916-83A8C7CBD78A}"/>
              </a:ext>
            </a:extLst>
          </p:cNvPr>
          <p:cNvSpPr txBox="1"/>
          <p:nvPr/>
        </p:nvSpPr>
        <p:spPr>
          <a:xfrm>
            <a:off x="1289129" y="2240783"/>
            <a:ext cx="3791829"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segment d’esquisse à déplacer</a:t>
            </a:r>
          </a:p>
          <a:p>
            <a:pPr marL="171450" indent="-171450">
              <a:buFont typeface="Wingdings" panose="05000000000000000000" pitchFamily="2" charset="2"/>
              <a:buChar char="è"/>
            </a:pPr>
            <a:r>
              <a:rPr lang="fr-FR" sz="1200" dirty="0">
                <a:sym typeface="Wingdings" panose="05000000000000000000" pitchFamily="2" charset="2"/>
              </a:rPr>
              <a:t>Faire glisser le segment sur le côté (sans se préoccuper de la distance par rapport à l’axe Joint M)</a:t>
            </a:r>
          </a:p>
        </p:txBody>
      </p:sp>
      <p:grpSp>
        <p:nvGrpSpPr>
          <p:cNvPr id="55" name="Groupe 54">
            <a:extLst>
              <a:ext uri="{FF2B5EF4-FFF2-40B4-BE49-F238E27FC236}">
                <a16:creationId xmlns="" xmlns:a16="http://schemas.microsoft.com/office/drawing/2014/main" id="{B90AEB75-7AFD-4EEE-B581-ECD6E322DA3A}"/>
              </a:ext>
            </a:extLst>
          </p:cNvPr>
          <p:cNvGrpSpPr/>
          <p:nvPr/>
        </p:nvGrpSpPr>
        <p:grpSpPr>
          <a:xfrm>
            <a:off x="1155082" y="2056231"/>
            <a:ext cx="266319" cy="276999"/>
            <a:chOff x="4196969" y="2088697"/>
            <a:chExt cx="257585" cy="276999"/>
          </a:xfrm>
        </p:grpSpPr>
        <p:sp>
          <p:nvSpPr>
            <p:cNvPr id="56" name="Ellipse 55">
              <a:extLst>
                <a:ext uri="{FF2B5EF4-FFF2-40B4-BE49-F238E27FC236}">
                  <a16:creationId xmlns="" xmlns:a16="http://schemas.microsoft.com/office/drawing/2014/main" id="{DB32BF5C-E63C-4B48-8B1F-992AB417894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F53E35C8-C394-4940-B15A-9F900A86D65F}"/>
                </a:ext>
              </a:extLst>
            </p:cNvPr>
            <p:cNvSpPr txBox="1"/>
            <p:nvPr/>
          </p:nvSpPr>
          <p:spPr>
            <a:xfrm>
              <a:off x="4196969" y="2088697"/>
              <a:ext cx="251339" cy="276999"/>
            </a:xfrm>
            <a:prstGeom prst="rect">
              <a:avLst/>
            </a:prstGeom>
            <a:noFill/>
          </p:spPr>
          <p:txBody>
            <a:bodyPr wrap="square" rtlCol="0">
              <a:spAutoFit/>
            </a:bodyPr>
            <a:lstStyle/>
            <a:p>
              <a:r>
                <a:rPr lang="fr-FR" sz="1200" dirty="0"/>
                <a:t>7</a:t>
              </a:r>
            </a:p>
          </p:txBody>
        </p:sp>
      </p:grpSp>
      <p:cxnSp>
        <p:nvCxnSpPr>
          <p:cNvPr id="11" name="Connecteur droit avec flèche 10">
            <a:extLst>
              <a:ext uri="{FF2B5EF4-FFF2-40B4-BE49-F238E27FC236}">
                <a16:creationId xmlns="" xmlns:a16="http://schemas.microsoft.com/office/drawing/2014/main" id="{37862AE4-B559-4FA6-8221-375F11051E73}"/>
              </a:ext>
            </a:extLst>
          </p:cNvPr>
          <p:cNvCxnSpPr/>
          <p:nvPr/>
        </p:nvCxnSpPr>
        <p:spPr>
          <a:xfrm flipH="1">
            <a:off x="4408098" y="4157930"/>
            <a:ext cx="293298" cy="0"/>
          </a:xfrm>
          <a:prstGeom prst="straightConnector1">
            <a:avLst/>
          </a:prstGeom>
          <a:ln w="38100">
            <a:solidFill>
              <a:srgbClr val="FF6600"/>
            </a:solidFill>
            <a:tailEnd type="arrow" w="sm" len="sm"/>
          </a:ln>
        </p:spPr>
        <p:style>
          <a:lnRef idx="1">
            <a:schemeClr val="accent1"/>
          </a:lnRef>
          <a:fillRef idx="0">
            <a:schemeClr val="accent1"/>
          </a:fillRef>
          <a:effectRef idx="0">
            <a:schemeClr val="accent1"/>
          </a:effectRef>
          <a:fontRef idx="minor">
            <a:schemeClr val="tx1"/>
          </a:fontRef>
        </p:style>
      </p:cxnSp>
      <p:sp>
        <p:nvSpPr>
          <p:cNvPr id="58" name="ZoneTexte 57">
            <a:extLst>
              <a:ext uri="{FF2B5EF4-FFF2-40B4-BE49-F238E27FC236}">
                <a16:creationId xmlns="" xmlns:a16="http://schemas.microsoft.com/office/drawing/2014/main" id="{43D37948-F7EF-4CE5-93B7-9AF033C86EE2}"/>
              </a:ext>
            </a:extLst>
          </p:cNvPr>
          <p:cNvSpPr txBox="1"/>
          <p:nvPr/>
        </p:nvSpPr>
        <p:spPr>
          <a:xfrm>
            <a:off x="5602124" y="3457718"/>
            <a:ext cx="2705114" cy="646331"/>
          </a:xfrm>
          <a:prstGeom prst="rect">
            <a:avLst/>
          </a:prstGeom>
          <a:solidFill>
            <a:srgbClr val="CCFFFF"/>
          </a:solidFill>
          <a:ln>
            <a:solidFill>
              <a:srgbClr val="002060"/>
            </a:solidFill>
          </a:ln>
        </p:spPr>
        <p:txBody>
          <a:bodyPr wrap="square" rtlCol="0">
            <a:spAutoFit/>
          </a:bodyPr>
          <a:lstStyle/>
          <a:p>
            <a:r>
              <a:rPr lang="fr-FR" sz="1200" i="1" dirty="0"/>
              <a:t>La ligne d’attache de la cote permettant le réglage de la position du segment s’est placé sur l’axe « Joint M » .</a:t>
            </a:r>
          </a:p>
        </p:txBody>
      </p:sp>
      <p:grpSp>
        <p:nvGrpSpPr>
          <p:cNvPr id="59" name="Groupe 58">
            <a:extLst>
              <a:ext uri="{FF2B5EF4-FFF2-40B4-BE49-F238E27FC236}">
                <a16:creationId xmlns="" xmlns:a16="http://schemas.microsoft.com/office/drawing/2014/main" id="{7DD95549-2065-4C9B-9751-BFAB8A0BCC0C}"/>
              </a:ext>
            </a:extLst>
          </p:cNvPr>
          <p:cNvGrpSpPr/>
          <p:nvPr/>
        </p:nvGrpSpPr>
        <p:grpSpPr>
          <a:xfrm>
            <a:off x="5485604" y="3280281"/>
            <a:ext cx="382884" cy="276999"/>
            <a:chOff x="4198688" y="2096957"/>
            <a:chExt cx="367789" cy="276999"/>
          </a:xfrm>
        </p:grpSpPr>
        <p:sp>
          <p:nvSpPr>
            <p:cNvPr id="60" name="Ellipse 59">
              <a:extLst>
                <a:ext uri="{FF2B5EF4-FFF2-40B4-BE49-F238E27FC236}">
                  <a16:creationId xmlns="" xmlns:a16="http://schemas.microsoft.com/office/drawing/2014/main" id="{285F2521-BE27-4CBB-8FDB-81C8AE60065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2" name="ZoneTexte 61">
              <a:extLst>
                <a:ext uri="{FF2B5EF4-FFF2-40B4-BE49-F238E27FC236}">
                  <a16:creationId xmlns="" xmlns:a16="http://schemas.microsoft.com/office/drawing/2014/main" id="{6D559C94-35F7-49DA-A6DF-79118B26F8BF}"/>
                </a:ext>
              </a:extLst>
            </p:cNvPr>
            <p:cNvSpPr txBox="1"/>
            <p:nvPr/>
          </p:nvSpPr>
          <p:spPr>
            <a:xfrm>
              <a:off x="4198688" y="2096957"/>
              <a:ext cx="367789" cy="276999"/>
            </a:xfrm>
            <a:prstGeom prst="rect">
              <a:avLst/>
            </a:prstGeom>
            <a:noFill/>
          </p:spPr>
          <p:txBody>
            <a:bodyPr wrap="square" rtlCol="0">
              <a:spAutoFit/>
            </a:bodyPr>
            <a:lstStyle/>
            <a:p>
              <a:r>
                <a:rPr lang="fr-FR" sz="1200" dirty="0"/>
                <a:t>8</a:t>
              </a:r>
            </a:p>
          </p:txBody>
        </p:sp>
      </p:grpSp>
      <p:sp>
        <p:nvSpPr>
          <p:cNvPr id="63" name="ZoneTexte 62">
            <a:extLst>
              <a:ext uri="{FF2B5EF4-FFF2-40B4-BE49-F238E27FC236}">
                <a16:creationId xmlns="" xmlns:a16="http://schemas.microsoft.com/office/drawing/2014/main" id="{8A007078-58DA-4C0F-9C14-82437BF5B8E5}"/>
              </a:ext>
            </a:extLst>
          </p:cNvPr>
          <p:cNvSpPr txBox="1"/>
          <p:nvPr/>
        </p:nvSpPr>
        <p:spPr>
          <a:xfrm>
            <a:off x="5636845" y="4647553"/>
            <a:ext cx="279116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Saisir la valeur de décalage du segment par rapport à l’axe « Joint M »</a:t>
            </a:r>
          </a:p>
        </p:txBody>
      </p:sp>
      <p:grpSp>
        <p:nvGrpSpPr>
          <p:cNvPr id="74" name="Groupe 73">
            <a:extLst>
              <a:ext uri="{FF2B5EF4-FFF2-40B4-BE49-F238E27FC236}">
                <a16:creationId xmlns="" xmlns:a16="http://schemas.microsoft.com/office/drawing/2014/main" id="{C6D77E87-CA3E-4A29-92D7-406A78DD87BC}"/>
              </a:ext>
            </a:extLst>
          </p:cNvPr>
          <p:cNvGrpSpPr/>
          <p:nvPr/>
        </p:nvGrpSpPr>
        <p:grpSpPr>
          <a:xfrm>
            <a:off x="5502797" y="4463001"/>
            <a:ext cx="266319" cy="276999"/>
            <a:chOff x="4196969" y="2088697"/>
            <a:chExt cx="257585" cy="276999"/>
          </a:xfrm>
        </p:grpSpPr>
        <p:sp>
          <p:nvSpPr>
            <p:cNvPr id="75" name="Ellipse 74">
              <a:extLst>
                <a:ext uri="{FF2B5EF4-FFF2-40B4-BE49-F238E27FC236}">
                  <a16:creationId xmlns="" xmlns:a16="http://schemas.microsoft.com/office/drawing/2014/main" id="{AD3AC1AD-F53F-4F70-8DF2-DDEC749DCE9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6" name="ZoneTexte 75">
              <a:extLst>
                <a:ext uri="{FF2B5EF4-FFF2-40B4-BE49-F238E27FC236}">
                  <a16:creationId xmlns="" xmlns:a16="http://schemas.microsoft.com/office/drawing/2014/main" id="{420C7027-E09A-43AA-A322-8477BED48FDF}"/>
                </a:ext>
              </a:extLst>
            </p:cNvPr>
            <p:cNvSpPr txBox="1"/>
            <p:nvPr/>
          </p:nvSpPr>
          <p:spPr>
            <a:xfrm>
              <a:off x="4196969" y="2088697"/>
              <a:ext cx="251339" cy="276999"/>
            </a:xfrm>
            <a:prstGeom prst="rect">
              <a:avLst/>
            </a:prstGeom>
            <a:noFill/>
          </p:spPr>
          <p:txBody>
            <a:bodyPr wrap="square" rtlCol="0">
              <a:spAutoFit/>
            </a:bodyPr>
            <a:lstStyle/>
            <a:p>
              <a:r>
                <a:rPr lang="fr-FR" sz="1200" dirty="0"/>
                <a:t>9</a:t>
              </a:r>
            </a:p>
          </p:txBody>
        </p:sp>
      </p:grpSp>
      <p:cxnSp>
        <p:nvCxnSpPr>
          <p:cNvPr id="77" name="Connecteur droit avec flèche 76">
            <a:extLst>
              <a:ext uri="{FF2B5EF4-FFF2-40B4-BE49-F238E27FC236}">
                <a16:creationId xmlns="" xmlns:a16="http://schemas.microsoft.com/office/drawing/2014/main" id="{4592C9FA-E392-46CD-94F7-2EA21C4EEF04}"/>
              </a:ext>
            </a:extLst>
          </p:cNvPr>
          <p:cNvCxnSpPr>
            <a:cxnSpLocks/>
            <a:stCxn id="58" idx="1"/>
          </p:cNvCxnSpPr>
          <p:nvPr/>
        </p:nvCxnSpPr>
        <p:spPr>
          <a:xfrm flipH="1" flipV="1">
            <a:off x="4770408" y="3252158"/>
            <a:ext cx="831716" cy="52872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eur droit avec flèche 77">
            <a:extLst>
              <a:ext uri="{FF2B5EF4-FFF2-40B4-BE49-F238E27FC236}">
                <a16:creationId xmlns="" xmlns:a16="http://schemas.microsoft.com/office/drawing/2014/main" id="{AD05190E-DC2B-4E8D-8DF8-46075D599E03}"/>
              </a:ext>
            </a:extLst>
          </p:cNvPr>
          <p:cNvCxnSpPr>
            <a:cxnSpLocks/>
            <a:stCxn id="63" idx="1"/>
          </p:cNvCxnSpPr>
          <p:nvPr/>
        </p:nvCxnSpPr>
        <p:spPr>
          <a:xfrm flipH="1" flipV="1">
            <a:off x="4468483" y="3174521"/>
            <a:ext cx="1168362" cy="170386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8" name="Forme libre : forme 27">
            <a:extLst>
              <a:ext uri="{FF2B5EF4-FFF2-40B4-BE49-F238E27FC236}">
                <a16:creationId xmlns="" xmlns:a16="http://schemas.microsoft.com/office/drawing/2014/main" id="{D9A0D9A3-340A-4FB2-9BC0-8FAB367820A5}"/>
              </a:ext>
            </a:extLst>
          </p:cNvPr>
          <p:cNvSpPr/>
          <p:nvPr/>
        </p:nvSpPr>
        <p:spPr>
          <a:xfrm>
            <a:off x="6487065" y="1664898"/>
            <a:ext cx="2286000" cy="3899140"/>
          </a:xfrm>
          <a:custGeom>
            <a:avLst/>
            <a:gdLst>
              <a:gd name="connsiteX0" fmla="*/ 2234242 w 2244833"/>
              <a:gd name="connsiteY0" fmla="*/ 2932981 h 2932981"/>
              <a:gd name="connsiteX1" fmla="*/ 1906438 w 2244833"/>
              <a:gd name="connsiteY1" fmla="*/ 888520 h 2932981"/>
              <a:gd name="connsiteX2" fmla="*/ 0 w 2244833"/>
              <a:gd name="connsiteY2" fmla="*/ 0 h 2932981"/>
            </a:gdLst>
            <a:ahLst/>
            <a:cxnLst>
              <a:cxn ang="0">
                <a:pos x="connsiteX0" y="connsiteY0"/>
              </a:cxn>
              <a:cxn ang="0">
                <a:pos x="connsiteX1" y="connsiteY1"/>
              </a:cxn>
              <a:cxn ang="0">
                <a:pos x="connsiteX2" y="connsiteY2"/>
              </a:cxn>
            </a:cxnLst>
            <a:rect l="l" t="t" r="r" b="b"/>
            <a:pathLst>
              <a:path w="2244833" h="2932981">
                <a:moveTo>
                  <a:pt x="2234242" y="2932981"/>
                </a:moveTo>
                <a:cubicBezTo>
                  <a:pt x="2256527" y="2155165"/>
                  <a:pt x="2278812" y="1377350"/>
                  <a:pt x="1906438" y="888520"/>
                </a:cubicBezTo>
                <a:cubicBezTo>
                  <a:pt x="1534064" y="399690"/>
                  <a:pt x="767032" y="199845"/>
                  <a:pt x="0" y="0"/>
                </a:cubicBez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4" name="ZoneTexte 93">
            <a:extLst>
              <a:ext uri="{FF2B5EF4-FFF2-40B4-BE49-F238E27FC236}">
                <a16:creationId xmlns="" xmlns:a16="http://schemas.microsoft.com/office/drawing/2014/main" id="{4A6CBB4C-991C-4363-990E-5594CB9A6FD2}"/>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Esquisse</a:t>
            </a:r>
            <a:endParaRPr lang="fr-FR" sz="2200" b="1" dirty="0">
              <a:solidFill>
                <a:srgbClr val="002060"/>
              </a:solidFill>
              <a:effectLst>
                <a:outerShdw blurRad="38100" dist="38100" dir="2700000" algn="tl">
                  <a:srgbClr val="000000">
                    <a:alpha val="43137"/>
                  </a:srgbClr>
                </a:outerShdw>
              </a:effectLst>
            </a:endParaRPr>
          </a:p>
        </p:txBody>
      </p:sp>
      <p:sp>
        <p:nvSpPr>
          <p:cNvPr id="2" name="Espace réservé du pied de page 1">
            <a:extLst>
              <a:ext uri="{FF2B5EF4-FFF2-40B4-BE49-F238E27FC236}">
                <a16:creationId xmlns="" xmlns:a16="http://schemas.microsoft.com/office/drawing/2014/main" id="{53423068-00EF-4E34-A3BE-AC91C9ADFCC5}"/>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C2AD1A0F-777B-4395-A275-75600CBE2726}"/>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7FBA2FBC-646C-4F54-A030-0AF881ED1821}"/>
              </a:ext>
            </a:extLst>
          </p:cNvPr>
          <p:cNvSpPr>
            <a:spLocks noGrp="1"/>
          </p:cNvSpPr>
          <p:nvPr>
            <p:ph type="sldNum" sz="quarter" idx="12"/>
          </p:nvPr>
        </p:nvSpPr>
        <p:spPr/>
        <p:txBody>
          <a:bodyPr/>
          <a:lstStyle/>
          <a:p>
            <a:fld id="{F0E9C7B5-498F-459B-AE0E-97ACA3484B4E}" type="slidenum">
              <a:rPr lang="fr-FR" smtClean="0"/>
              <a:t>48</a:t>
            </a:fld>
            <a:endParaRPr lang="fr-FR"/>
          </a:p>
        </p:txBody>
      </p:sp>
    </p:spTree>
    <p:extLst>
      <p:ext uri="{BB962C8B-B14F-4D97-AF65-F5344CB8AC3E}">
        <p14:creationId xmlns:p14="http://schemas.microsoft.com/office/powerpoint/2010/main" val="26393257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943F9B54-C0A2-415A-AD2E-2AB8093BE3F5}"/>
              </a:ext>
            </a:extLst>
          </p:cNvPr>
          <p:cNvPicPr>
            <a:picLocks noChangeAspect="1"/>
          </p:cNvPicPr>
          <p:nvPr/>
        </p:nvPicPr>
        <p:blipFill>
          <a:blip r:embed="rId2"/>
          <a:stretch>
            <a:fillRect/>
          </a:stretch>
        </p:blipFill>
        <p:spPr>
          <a:xfrm>
            <a:off x="0" y="766327"/>
            <a:ext cx="9144000" cy="568765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5.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Ensemble des radiers </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1A09EA25-3D2A-48FE-BF86-157F23F8B6C0}"/>
              </a:ext>
            </a:extLst>
          </p:cNvPr>
          <p:cNvSpPr txBox="1"/>
          <p:nvPr/>
        </p:nvSpPr>
        <p:spPr>
          <a:xfrm>
            <a:off x="3692818" y="3181771"/>
            <a:ext cx="2831285"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Commande </a:t>
            </a:r>
            <a:r>
              <a:rPr lang="fr-FR" sz="1200" b="1" dirty="0">
                <a:sym typeface="Wingdings" panose="05000000000000000000" pitchFamily="2" charset="2"/>
              </a:rPr>
              <a:t>Symétrie</a:t>
            </a:r>
          </a:p>
          <a:p>
            <a:pPr marL="171450" indent="-171450">
              <a:buFont typeface="Wingdings" panose="05000000000000000000" pitchFamily="2" charset="2"/>
              <a:buChar char="è"/>
            </a:pPr>
            <a:r>
              <a:rPr lang="fr-FR" sz="1200" dirty="0">
                <a:sym typeface="Wingdings" panose="05000000000000000000" pitchFamily="2" charset="2"/>
              </a:rPr>
              <a:t>Cocher </a:t>
            </a:r>
            <a:r>
              <a:rPr lang="fr-FR" sz="1200" b="1" dirty="0">
                <a:sym typeface="Wingdings" panose="05000000000000000000" pitchFamily="2" charset="2"/>
              </a:rPr>
              <a:t>Copier</a:t>
            </a:r>
          </a:p>
        </p:txBody>
      </p:sp>
      <p:sp>
        <p:nvSpPr>
          <p:cNvPr id="47" name="ZoneTexte 46">
            <a:extLst>
              <a:ext uri="{FF2B5EF4-FFF2-40B4-BE49-F238E27FC236}">
                <a16:creationId xmlns="" xmlns:a16="http://schemas.microsoft.com/office/drawing/2014/main" id="{36AB74F7-70ED-4211-A472-5F9403A6A55F}"/>
              </a:ext>
            </a:extLst>
          </p:cNvPr>
          <p:cNvSpPr txBox="1"/>
          <p:nvPr/>
        </p:nvSpPr>
        <p:spPr>
          <a:xfrm>
            <a:off x="929354" y="2628936"/>
            <a:ext cx="229399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radier déjà créé</a:t>
            </a:r>
            <a:endParaRPr lang="fr-FR" sz="1200" b="1" dirty="0">
              <a:sym typeface="Wingdings" panose="05000000000000000000" pitchFamily="2" charset="2"/>
            </a:endParaRPr>
          </a:p>
        </p:txBody>
      </p:sp>
      <p:grpSp>
        <p:nvGrpSpPr>
          <p:cNvPr id="48" name="Groupe 47">
            <a:extLst>
              <a:ext uri="{FF2B5EF4-FFF2-40B4-BE49-F238E27FC236}">
                <a16:creationId xmlns="" xmlns:a16="http://schemas.microsoft.com/office/drawing/2014/main" id="{846147C1-A95D-44ED-8D95-0356296379D9}"/>
              </a:ext>
            </a:extLst>
          </p:cNvPr>
          <p:cNvGrpSpPr/>
          <p:nvPr/>
        </p:nvGrpSpPr>
        <p:grpSpPr>
          <a:xfrm>
            <a:off x="790538" y="2438543"/>
            <a:ext cx="291567" cy="276999"/>
            <a:chOff x="4198688" y="2095541"/>
            <a:chExt cx="271490" cy="276999"/>
          </a:xfrm>
        </p:grpSpPr>
        <p:sp>
          <p:nvSpPr>
            <p:cNvPr id="52" name="Ellipse 51">
              <a:extLst>
                <a:ext uri="{FF2B5EF4-FFF2-40B4-BE49-F238E27FC236}">
                  <a16:creationId xmlns="" xmlns:a16="http://schemas.microsoft.com/office/drawing/2014/main" id="{34BA80D7-9AA0-41AC-A531-AD019D52460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8AF7E21C-0244-430C-B231-89C727D0C9F3}"/>
                </a:ext>
              </a:extLst>
            </p:cNvPr>
            <p:cNvSpPr txBox="1"/>
            <p:nvPr/>
          </p:nvSpPr>
          <p:spPr>
            <a:xfrm>
              <a:off x="4214311" y="2095541"/>
              <a:ext cx="255867" cy="276999"/>
            </a:xfrm>
            <a:prstGeom prst="rect">
              <a:avLst/>
            </a:prstGeom>
            <a:noFill/>
          </p:spPr>
          <p:txBody>
            <a:bodyPr wrap="square" rtlCol="0">
              <a:spAutoFit/>
            </a:bodyPr>
            <a:lstStyle/>
            <a:p>
              <a:r>
                <a:rPr lang="fr-FR" sz="1200" dirty="0"/>
                <a:t>2</a:t>
              </a:r>
            </a:p>
          </p:txBody>
        </p:sp>
      </p:grpSp>
      <p:cxnSp>
        <p:nvCxnSpPr>
          <p:cNvPr id="60" name="Connecteur droit avec flèche 59">
            <a:extLst>
              <a:ext uri="{FF2B5EF4-FFF2-40B4-BE49-F238E27FC236}">
                <a16:creationId xmlns="" xmlns:a16="http://schemas.microsoft.com/office/drawing/2014/main" id="{7950AD12-6425-4F60-BA87-A4FE1B132AB4}"/>
              </a:ext>
            </a:extLst>
          </p:cNvPr>
          <p:cNvCxnSpPr>
            <a:cxnSpLocks/>
            <a:stCxn id="42" idx="0"/>
          </p:cNvCxnSpPr>
          <p:nvPr/>
        </p:nvCxnSpPr>
        <p:spPr>
          <a:xfrm flipH="1" flipV="1">
            <a:off x="3381555" y="1414732"/>
            <a:ext cx="1726906" cy="176703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 xmlns:a16="http://schemas.microsoft.com/office/drawing/2014/main" id="{51F137FD-5106-4595-987C-CEDB288A012F}"/>
              </a:ext>
            </a:extLst>
          </p:cNvPr>
          <p:cNvSpPr txBox="1"/>
          <p:nvPr/>
        </p:nvSpPr>
        <p:spPr>
          <a:xfrm>
            <a:off x="329698" y="834867"/>
            <a:ext cx="4540824" cy="276999"/>
          </a:xfrm>
          <a:prstGeom prst="rect">
            <a:avLst/>
          </a:prstGeom>
          <a:solidFill>
            <a:srgbClr val="CCFFFF"/>
          </a:solidFill>
          <a:ln>
            <a:solidFill>
              <a:srgbClr val="002060"/>
            </a:solidFill>
          </a:ln>
        </p:spPr>
        <p:txBody>
          <a:bodyPr wrap="square" rtlCol="0">
            <a:spAutoFit/>
          </a:bodyPr>
          <a:lstStyle/>
          <a:p>
            <a:r>
              <a:rPr lang="fr-FR" sz="1200" i="1" dirty="0"/>
              <a:t>On va créer le radier Sud par symétrie par rapport à l’axe « Joint M » .</a:t>
            </a:r>
          </a:p>
        </p:txBody>
      </p:sp>
      <p:grpSp>
        <p:nvGrpSpPr>
          <p:cNvPr id="68" name="Groupe 67">
            <a:extLst>
              <a:ext uri="{FF2B5EF4-FFF2-40B4-BE49-F238E27FC236}">
                <a16:creationId xmlns="" xmlns:a16="http://schemas.microsoft.com/office/drawing/2014/main" id="{63EAA229-C239-4EC6-AAEC-0B3AF703FF09}"/>
              </a:ext>
            </a:extLst>
          </p:cNvPr>
          <p:cNvGrpSpPr/>
          <p:nvPr/>
        </p:nvGrpSpPr>
        <p:grpSpPr>
          <a:xfrm>
            <a:off x="213177" y="657430"/>
            <a:ext cx="382884" cy="276999"/>
            <a:chOff x="4198688" y="2096957"/>
            <a:chExt cx="367789" cy="276999"/>
          </a:xfrm>
        </p:grpSpPr>
        <p:sp>
          <p:nvSpPr>
            <p:cNvPr id="69" name="Ellipse 68">
              <a:extLst>
                <a:ext uri="{FF2B5EF4-FFF2-40B4-BE49-F238E27FC236}">
                  <a16:creationId xmlns="" xmlns:a16="http://schemas.microsoft.com/office/drawing/2014/main" id="{B8A00E24-0DC9-4F89-87EA-F7294C4BEBC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A2CB670D-91B2-4281-B2F2-4062EF9741DD}"/>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grpSp>
        <p:nvGrpSpPr>
          <p:cNvPr id="27" name="Groupe 26">
            <a:extLst>
              <a:ext uri="{FF2B5EF4-FFF2-40B4-BE49-F238E27FC236}">
                <a16:creationId xmlns="" xmlns:a16="http://schemas.microsoft.com/office/drawing/2014/main" id="{F2264F07-EE18-4E27-917A-99719AFB5DE0}"/>
              </a:ext>
            </a:extLst>
          </p:cNvPr>
          <p:cNvGrpSpPr/>
          <p:nvPr/>
        </p:nvGrpSpPr>
        <p:grpSpPr>
          <a:xfrm>
            <a:off x="3546012" y="2968550"/>
            <a:ext cx="285226" cy="276999"/>
            <a:chOff x="4198688" y="2095541"/>
            <a:chExt cx="271490" cy="276999"/>
          </a:xfrm>
        </p:grpSpPr>
        <p:sp>
          <p:nvSpPr>
            <p:cNvPr id="29" name="Ellipse 28">
              <a:extLst>
                <a:ext uri="{FF2B5EF4-FFF2-40B4-BE49-F238E27FC236}">
                  <a16:creationId xmlns="" xmlns:a16="http://schemas.microsoft.com/office/drawing/2014/main" id="{264C1BDA-1F7A-4DBD-959F-62F3D4B03AD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A4B29C0D-EF82-44EF-AC81-DAF10A77902A}"/>
                </a:ext>
              </a:extLst>
            </p:cNvPr>
            <p:cNvSpPr txBox="1"/>
            <p:nvPr/>
          </p:nvSpPr>
          <p:spPr>
            <a:xfrm>
              <a:off x="4214311" y="2095541"/>
              <a:ext cx="255867" cy="276999"/>
            </a:xfrm>
            <a:prstGeom prst="rect">
              <a:avLst/>
            </a:prstGeom>
            <a:noFill/>
          </p:spPr>
          <p:txBody>
            <a:bodyPr wrap="square" rtlCol="0">
              <a:spAutoFit/>
            </a:bodyPr>
            <a:lstStyle/>
            <a:p>
              <a:r>
                <a:rPr lang="fr-FR" sz="1200" dirty="0"/>
                <a:t>3</a:t>
              </a:r>
            </a:p>
          </p:txBody>
        </p:sp>
      </p:grpSp>
      <p:sp>
        <p:nvSpPr>
          <p:cNvPr id="89" name="ZoneTexte 88">
            <a:extLst>
              <a:ext uri="{FF2B5EF4-FFF2-40B4-BE49-F238E27FC236}">
                <a16:creationId xmlns="" xmlns:a16="http://schemas.microsoft.com/office/drawing/2014/main" id="{15133A33-3997-46EB-9537-9A9F136C78F9}"/>
              </a:ext>
            </a:extLst>
          </p:cNvPr>
          <p:cNvSpPr txBox="1"/>
          <p:nvPr/>
        </p:nvSpPr>
        <p:spPr>
          <a:xfrm>
            <a:off x="3146368" y="5444455"/>
            <a:ext cx="282706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Désigner l’axe de symétrie « Joint M »</a:t>
            </a:r>
          </a:p>
        </p:txBody>
      </p:sp>
      <p:grpSp>
        <p:nvGrpSpPr>
          <p:cNvPr id="90" name="Groupe 89">
            <a:extLst>
              <a:ext uri="{FF2B5EF4-FFF2-40B4-BE49-F238E27FC236}">
                <a16:creationId xmlns="" xmlns:a16="http://schemas.microsoft.com/office/drawing/2014/main" id="{C0BF4881-BEA7-4F49-B06A-6762F2B2CCFE}"/>
              </a:ext>
            </a:extLst>
          </p:cNvPr>
          <p:cNvGrpSpPr/>
          <p:nvPr/>
        </p:nvGrpSpPr>
        <p:grpSpPr>
          <a:xfrm>
            <a:off x="3012320" y="5259903"/>
            <a:ext cx="266319" cy="276999"/>
            <a:chOff x="4196969" y="2088697"/>
            <a:chExt cx="257585" cy="276999"/>
          </a:xfrm>
        </p:grpSpPr>
        <p:sp>
          <p:nvSpPr>
            <p:cNvPr id="91" name="Ellipse 90">
              <a:extLst>
                <a:ext uri="{FF2B5EF4-FFF2-40B4-BE49-F238E27FC236}">
                  <a16:creationId xmlns="" xmlns:a16="http://schemas.microsoft.com/office/drawing/2014/main" id="{42566DD9-69A5-4748-A3D8-48C99E1ADF1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2" name="ZoneTexte 91">
              <a:extLst>
                <a:ext uri="{FF2B5EF4-FFF2-40B4-BE49-F238E27FC236}">
                  <a16:creationId xmlns="" xmlns:a16="http://schemas.microsoft.com/office/drawing/2014/main" id="{6DE65345-E2ED-4EC9-8F40-2AD40F3C315D}"/>
                </a:ext>
              </a:extLst>
            </p:cNvPr>
            <p:cNvSpPr txBox="1"/>
            <p:nvPr/>
          </p:nvSpPr>
          <p:spPr>
            <a:xfrm>
              <a:off x="4196969" y="2088697"/>
              <a:ext cx="251339" cy="276999"/>
            </a:xfrm>
            <a:prstGeom prst="rect">
              <a:avLst/>
            </a:prstGeom>
            <a:noFill/>
          </p:spPr>
          <p:txBody>
            <a:bodyPr wrap="square" rtlCol="0">
              <a:spAutoFit/>
            </a:bodyPr>
            <a:lstStyle/>
            <a:p>
              <a:r>
                <a:rPr lang="fr-FR" sz="1200" dirty="0"/>
                <a:t>4</a:t>
              </a:r>
            </a:p>
          </p:txBody>
        </p:sp>
      </p:grpSp>
      <p:cxnSp>
        <p:nvCxnSpPr>
          <p:cNvPr id="56" name="Connecteur droit avec flèche 55">
            <a:extLst>
              <a:ext uri="{FF2B5EF4-FFF2-40B4-BE49-F238E27FC236}">
                <a16:creationId xmlns="" xmlns:a16="http://schemas.microsoft.com/office/drawing/2014/main" id="{9CFFDF5B-B10F-4173-9CCB-06BF65B3A275}"/>
              </a:ext>
            </a:extLst>
          </p:cNvPr>
          <p:cNvCxnSpPr>
            <a:cxnSpLocks/>
            <a:stCxn id="42" idx="0"/>
            <a:endCxn id="62" idx="6"/>
          </p:cNvCxnSpPr>
          <p:nvPr/>
        </p:nvCxnSpPr>
        <p:spPr>
          <a:xfrm flipH="1" flipV="1">
            <a:off x="1437842" y="1956126"/>
            <a:ext cx="3670619" cy="122564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2" name="Ellipse 61">
            <a:extLst>
              <a:ext uri="{FF2B5EF4-FFF2-40B4-BE49-F238E27FC236}">
                <a16:creationId xmlns="" xmlns:a16="http://schemas.microsoft.com/office/drawing/2014/main" id="{B1B37D51-8A09-47B8-854B-F7DF4254A729}"/>
              </a:ext>
            </a:extLst>
          </p:cNvPr>
          <p:cNvSpPr/>
          <p:nvPr/>
        </p:nvSpPr>
        <p:spPr>
          <a:xfrm>
            <a:off x="833833" y="1803633"/>
            <a:ext cx="604009" cy="304986"/>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3" name="Connecteur droit avec flèche 62">
            <a:extLst>
              <a:ext uri="{FF2B5EF4-FFF2-40B4-BE49-F238E27FC236}">
                <a16:creationId xmlns="" xmlns:a16="http://schemas.microsoft.com/office/drawing/2014/main" id="{BB0AF757-337C-47B1-9C10-A6BBA29895A0}"/>
              </a:ext>
            </a:extLst>
          </p:cNvPr>
          <p:cNvCxnSpPr>
            <a:cxnSpLocks/>
            <a:stCxn id="89" idx="0"/>
          </p:cNvCxnSpPr>
          <p:nvPr/>
        </p:nvCxnSpPr>
        <p:spPr>
          <a:xfrm flipV="1">
            <a:off x="4559902" y="4994694"/>
            <a:ext cx="684958" cy="44976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Ellipse 33">
            <a:extLst>
              <a:ext uri="{FF2B5EF4-FFF2-40B4-BE49-F238E27FC236}">
                <a16:creationId xmlns="" xmlns:a16="http://schemas.microsoft.com/office/drawing/2014/main" id="{70CBAB25-81E3-408E-9A94-25064010B987}"/>
              </a:ext>
            </a:extLst>
          </p:cNvPr>
          <p:cNvSpPr/>
          <p:nvPr/>
        </p:nvSpPr>
        <p:spPr>
          <a:xfrm>
            <a:off x="6205214" y="938116"/>
            <a:ext cx="842567" cy="304986"/>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5" name="Connecteur droit avec flèche 34">
            <a:extLst>
              <a:ext uri="{FF2B5EF4-FFF2-40B4-BE49-F238E27FC236}">
                <a16:creationId xmlns="" xmlns:a16="http://schemas.microsoft.com/office/drawing/2014/main" id="{F2F145EA-9BB8-4A6E-B8F6-C9B9B93EEC74}"/>
              </a:ext>
            </a:extLst>
          </p:cNvPr>
          <p:cNvCxnSpPr>
            <a:cxnSpLocks/>
            <a:stCxn id="42" idx="0"/>
            <a:endCxn id="34" idx="3"/>
          </p:cNvCxnSpPr>
          <p:nvPr/>
        </p:nvCxnSpPr>
        <p:spPr>
          <a:xfrm flipV="1">
            <a:off x="5108461" y="1198438"/>
            <a:ext cx="1220144" cy="198333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 xmlns:a16="http://schemas.microsoft.com/office/drawing/2014/main" id="{1BAED745-1C0F-473C-B1B9-219567A126A3}"/>
              </a:ext>
            </a:extLst>
          </p:cNvPr>
          <p:cNvCxnSpPr>
            <a:cxnSpLocks/>
            <a:stCxn id="47" idx="2"/>
          </p:cNvCxnSpPr>
          <p:nvPr/>
        </p:nvCxnSpPr>
        <p:spPr>
          <a:xfrm>
            <a:off x="2076352" y="2905935"/>
            <a:ext cx="753112" cy="122611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 xmlns:a16="http://schemas.microsoft.com/office/drawing/2014/main" id="{03FF787B-E451-4D84-A185-273328A50CF7}"/>
              </a:ext>
            </a:extLst>
          </p:cNvPr>
          <p:cNvSpPr txBox="1"/>
          <p:nvPr/>
        </p:nvSpPr>
        <p:spPr>
          <a:xfrm>
            <a:off x="6029864" y="6069225"/>
            <a:ext cx="300982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terminer la commande</a:t>
            </a:r>
          </a:p>
        </p:txBody>
      </p:sp>
      <p:grpSp>
        <p:nvGrpSpPr>
          <p:cNvPr id="45" name="Groupe 44">
            <a:extLst>
              <a:ext uri="{FF2B5EF4-FFF2-40B4-BE49-F238E27FC236}">
                <a16:creationId xmlns="" xmlns:a16="http://schemas.microsoft.com/office/drawing/2014/main" id="{E65B57B1-893E-4AE1-B1F8-3DB8D00ACDBF}"/>
              </a:ext>
            </a:extLst>
          </p:cNvPr>
          <p:cNvGrpSpPr/>
          <p:nvPr/>
        </p:nvGrpSpPr>
        <p:grpSpPr>
          <a:xfrm>
            <a:off x="5840080" y="5867420"/>
            <a:ext cx="344844" cy="276999"/>
            <a:chOff x="4156491" y="2088697"/>
            <a:chExt cx="333535" cy="276999"/>
          </a:xfrm>
        </p:grpSpPr>
        <p:sp>
          <p:nvSpPr>
            <p:cNvPr id="46" name="Ellipse 45">
              <a:extLst>
                <a:ext uri="{FF2B5EF4-FFF2-40B4-BE49-F238E27FC236}">
                  <a16:creationId xmlns="" xmlns:a16="http://schemas.microsoft.com/office/drawing/2014/main" id="{90F2D044-AE3C-4A8F-8CBE-5AFDF734A8D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5952F9D9-23FF-4C2A-9448-FD076122BBD1}"/>
                </a:ext>
              </a:extLst>
            </p:cNvPr>
            <p:cNvSpPr txBox="1"/>
            <p:nvPr/>
          </p:nvSpPr>
          <p:spPr>
            <a:xfrm>
              <a:off x="4156491" y="2088697"/>
              <a:ext cx="333535" cy="276999"/>
            </a:xfrm>
            <a:prstGeom prst="rect">
              <a:avLst/>
            </a:prstGeom>
            <a:noFill/>
          </p:spPr>
          <p:txBody>
            <a:bodyPr wrap="square" rtlCol="0">
              <a:spAutoFit/>
            </a:bodyPr>
            <a:lstStyle/>
            <a:p>
              <a:pPr algn="ctr"/>
              <a:r>
                <a:rPr lang="fr-FR" sz="1200" dirty="0"/>
                <a:t>5</a:t>
              </a:r>
            </a:p>
          </p:txBody>
        </p:sp>
      </p:grpSp>
      <p:sp>
        <p:nvSpPr>
          <p:cNvPr id="2" name="Espace réservé du pied de page 1">
            <a:extLst>
              <a:ext uri="{FF2B5EF4-FFF2-40B4-BE49-F238E27FC236}">
                <a16:creationId xmlns="" xmlns:a16="http://schemas.microsoft.com/office/drawing/2014/main" id="{89DF8596-D998-48CB-BBC2-7E614066DD9C}"/>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AE89B6D4-2E5C-45EF-8813-7E7FAB329449}"/>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E3F14AEC-A0ED-4543-907E-3FA5C7071500}"/>
              </a:ext>
            </a:extLst>
          </p:cNvPr>
          <p:cNvSpPr>
            <a:spLocks noGrp="1"/>
          </p:cNvSpPr>
          <p:nvPr>
            <p:ph type="sldNum" sz="quarter" idx="12"/>
          </p:nvPr>
        </p:nvSpPr>
        <p:spPr/>
        <p:txBody>
          <a:bodyPr/>
          <a:lstStyle/>
          <a:p>
            <a:fld id="{F0E9C7B5-498F-459B-AE0E-97ACA3484B4E}" type="slidenum">
              <a:rPr lang="fr-FR" smtClean="0"/>
              <a:t>49</a:t>
            </a:fld>
            <a:endParaRPr lang="fr-FR"/>
          </a:p>
        </p:txBody>
      </p:sp>
    </p:spTree>
    <p:extLst>
      <p:ext uri="{BB962C8B-B14F-4D97-AF65-F5344CB8AC3E}">
        <p14:creationId xmlns:p14="http://schemas.microsoft.com/office/powerpoint/2010/main" val="2414768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03F83284-2C73-450D-9420-1A1D7AA31CF4}"/>
              </a:ext>
            </a:extLst>
          </p:cNvPr>
          <p:cNvSpPr txBox="1"/>
          <p:nvPr/>
        </p:nvSpPr>
        <p:spPr>
          <a:xfrm>
            <a:off x="250324" y="404870"/>
            <a:ext cx="8643510"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1.	Création du projet</a:t>
            </a:r>
          </a:p>
        </p:txBody>
      </p:sp>
      <p:sp>
        <p:nvSpPr>
          <p:cNvPr id="7" name="ZoneTexte 6">
            <a:extLst>
              <a:ext uri="{FF2B5EF4-FFF2-40B4-BE49-F238E27FC236}">
                <a16:creationId xmlns="" xmlns:a16="http://schemas.microsoft.com/office/drawing/2014/main" id="{07612649-6FA5-4802-B3D6-8A819C7770C9}"/>
              </a:ext>
            </a:extLst>
          </p:cNvPr>
          <p:cNvSpPr txBox="1"/>
          <p:nvPr/>
        </p:nvSpPr>
        <p:spPr>
          <a:xfrm>
            <a:off x="396815" y="1483744"/>
            <a:ext cx="8350370" cy="593401"/>
          </a:xfrm>
          <a:prstGeom prst="rect">
            <a:avLst/>
          </a:prstGeom>
          <a:solidFill>
            <a:srgbClr val="CCFFFF"/>
          </a:solidFill>
          <a:ln>
            <a:solidFill>
              <a:schemeClr val="accent5">
                <a:lumMod val="50000"/>
              </a:schemeClr>
            </a:solidFill>
          </a:ln>
        </p:spPr>
        <p:txBody>
          <a:bodyPr wrap="square" rtlCol="0">
            <a:spAutoFit/>
          </a:bodyPr>
          <a:lstStyle/>
          <a:p>
            <a:r>
              <a:rPr lang="fr-FR" sz="1600" i="1" dirty="0"/>
              <a:t>La première étape est la création du projet avec le choix du gabarit.</a:t>
            </a:r>
          </a:p>
          <a:p>
            <a:r>
              <a:rPr lang="fr-FR" sz="1600" i="1" dirty="0"/>
              <a:t>On va aussi préciser dès le début quelques paramètres du projet.</a:t>
            </a:r>
          </a:p>
        </p:txBody>
      </p:sp>
      <p:pic>
        <p:nvPicPr>
          <p:cNvPr id="3" name="Image 2">
            <a:extLst>
              <a:ext uri="{FF2B5EF4-FFF2-40B4-BE49-F238E27FC236}">
                <a16:creationId xmlns="" xmlns:a16="http://schemas.microsoft.com/office/drawing/2014/main" id="{2269EB79-71A6-4D85-98E7-A27EBB53840B}"/>
              </a:ext>
            </a:extLst>
          </p:cNvPr>
          <p:cNvPicPr>
            <a:picLocks noChangeAspect="1"/>
          </p:cNvPicPr>
          <p:nvPr/>
        </p:nvPicPr>
        <p:blipFill>
          <a:blip r:embed="rId2"/>
          <a:stretch>
            <a:fillRect/>
          </a:stretch>
        </p:blipFill>
        <p:spPr>
          <a:xfrm>
            <a:off x="3274339" y="2518913"/>
            <a:ext cx="5473503" cy="3427456"/>
          </a:xfrm>
          <a:prstGeom prst="rect">
            <a:avLst/>
          </a:prstGeom>
        </p:spPr>
      </p:pic>
      <p:sp>
        <p:nvSpPr>
          <p:cNvPr id="4" name="ZoneTexte 3">
            <a:extLst>
              <a:ext uri="{FF2B5EF4-FFF2-40B4-BE49-F238E27FC236}">
                <a16:creationId xmlns="" xmlns:a16="http://schemas.microsoft.com/office/drawing/2014/main" id="{8D4535E8-252B-45E2-965C-64E307EB206D}"/>
              </a:ext>
            </a:extLst>
          </p:cNvPr>
          <p:cNvSpPr txBox="1"/>
          <p:nvPr/>
        </p:nvSpPr>
        <p:spPr>
          <a:xfrm>
            <a:off x="3176777" y="5965873"/>
            <a:ext cx="2642333"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1</a:t>
            </a:r>
          </a:p>
        </p:txBody>
      </p:sp>
      <p:sp>
        <p:nvSpPr>
          <p:cNvPr id="2" name="Espace réservé du pied de page 1">
            <a:extLst>
              <a:ext uri="{FF2B5EF4-FFF2-40B4-BE49-F238E27FC236}">
                <a16:creationId xmlns="" xmlns:a16="http://schemas.microsoft.com/office/drawing/2014/main" id="{22EA19E8-DA16-4715-8A0F-7D40BE6D7224}"/>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BC8ECA6B-2B20-4ECB-9734-6A96C5FA9F33}"/>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73285D08-4BA4-4244-92BA-2441C163DEE1}"/>
              </a:ext>
            </a:extLst>
          </p:cNvPr>
          <p:cNvSpPr>
            <a:spLocks noGrp="1"/>
          </p:cNvSpPr>
          <p:nvPr>
            <p:ph type="sldNum" sz="quarter" idx="12"/>
          </p:nvPr>
        </p:nvSpPr>
        <p:spPr/>
        <p:txBody>
          <a:bodyPr/>
          <a:lstStyle/>
          <a:p>
            <a:fld id="{F0E9C7B5-498F-459B-AE0E-97ACA3484B4E}" type="slidenum">
              <a:rPr lang="fr-FR" smtClean="0"/>
              <a:t>5</a:t>
            </a:fld>
            <a:endParaRPr lang="fr-FR"/>
          </a:p>
        </p:txBody>
      </p:sp>
    </p:spTree>
    <p:extLst>
      <p:ext uri="{BB962C8B-B14F-4D97-AF65-F5344CB8AC3E}">
        <p14:creationId xmlns:p14="http://schemas.microsoft.com/office/powerpoint/2010/main" val="22990965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4ACC253B-C1A2-4E16-81BE-81B7B37EE3E7}"/>
              </a:ext>
            </a:extLst>
          </p:cNvPr>
          <p:cNvPicPr>
            <a:picLocks noChangeAspect="1"/>
          </p:cNvPicPr>
          <p:nvPr/>
        </p:nvPicPr>
        <p:blipFill>
          <a:blip r:embed="rId2"/>
          <a:stretch>
            <a:fillRect/>
          </a:stretch>
        </p:blipFill>
        <p:spPr>
          <a:xfrm>
            <a:off x="0" y="740854"/>
            <a:ext cx="9144000" cy="5695074"/>
          </a:xfrm>
          <a:prstGeom prst="rect">
            <a:avLst/>
          </a:prstGeom>
        </p:spPr>
      </p:pic>
      <p:pic>
        <p:nvPicPr>
          <p:cNvPr id="2" name="Image 1">
            <a:extLst>
              <a:ext uri="{FF2B5EF4-FFF2-40B4-BE49-F238E27FC236}">
                <a16:creationId xmlns="" xmlns:a16="http://schemas.microsoft.com/office/drawing/2014/main" id="{321DE978-AD5E-4471-94D5-D950F7F2124C}"/>
              </a:ext>
            </a:extLst>
          </p:cNvPr>
          <p:cNvPicPr>
            <a:picLocks noChangeAspect="1"/>
          </p:cNvPicPr>
          <p:nvPr/>
        </p:nvPicPr>
        <p:blipFill>
          <a:blip r:embed="rId3"/>
          <a:stretch>
            <a:fillRect/>
          </a:stretch>
        </p:blipFill>
        <p:spPr>
          <a:xfrm>
            <a:off x="6518707" y="2357306"/>
            <a:ext cx="2478486" cy="2349398"/>
          </a:xfrm>
          <a:prstGeom prst="rect">
            <a:avLst/>
          </a:prstGeom>
        </p:spPr>
      </p:pic>
      <p:sp>
        <p:nvSpPr>
          <p:cNvPr id="8" name="ZoneTexte 7">
            <a:extLst>
              <a:ext uri="{FF2B5EF4-FFF2-40B4-BE49-F238E27FC236}">
                <a16:creationId xmlns="" xmlns:a16="http://schemas.microsoft.com/office/drawing/2014/main" id="{7C73CE4C-8CC3-47FC-9B9A-C3D92E079255}"/>
              </a:ext>
            </a:extLst>
          </p:cNvPr>
          <p:cNvSpPr txBox="1"/>
          <p:nvPr/>
        </p:nvSpPr>
        <p:spPr>
          <a:xfrm>
            <a:off x="7441035" y="4647501"/>
            <a:ext cx="1577131" cy="276999"/>
          </a:xfrm>
          <a:prstGeom prst="rect">
            <a:avLst/>
          </a:prstGeom>
          <a:noFill/>
        </p:spPr>
        <p:txBody>
          <a:bodyPr wrap="square" rtlCol="0">
            <a:spAutoFit/>
          </a:bodyPr>
          <a:lstStyle/>
          <a:p>
            <a:r>
              <a:rPr lang="fr-FR" sz="1200" dirty="0"/>
              <a:t>Vue b- face sup radier</a:t>
            </a:r>
          </a:p>
        </p:txBody>
      </p:sp>
      <p:sp>
        <p:nvSpPr>
          <p:cNvPr id="38" name="ZoneTexte 37">
            <a:extLst>
              <a:ext uri="{FF2B5EF4-FFF2-40B4-BE49-F238E27FC236}">
                <a16:creationId xmlns="" xmlns:a16="http://schemas.microsoft.com/office/drawing/2014/main" id="{65C73184-7649-433D-9398-F0BF8EA14206}"/>
              </a:ext>
            </a:extLst>
          </p:cNvPr>
          <p:cNvSpPr txBox="1"/>
          <p:nvPr/>
        </p:nvSpPr>
        <p:spPr>
          <a:xfrm>
            <a:off x="7854892" y="2569827"/>
            <a:ext cx="1073791" cy="461665"/>
          </a:xfrm>
          <a:prstGeom prst="rect">
            <a:avLst/>
          </a:prstGeom>
          <a:noFill/>
        </p:spPr>
        <p:txBody>
          <a:bodyPr wrap="square" rtlCol="0">
            <a:spAutoFit/>
          </a:bodyPr>
          <a:lstStyle/>
          <a:p>
            <a:r>
              <a:rPr lang="fr-FR" sz="1200" dirty="0"/>
              <a:t>Joint de dilatation</a:t>
            </a:r>
          </a:p>
        </p:txBody>
      </p:sp>
      <p:cxnSp>
        <p:nvCxnSpPr>
          <p:cNvPr id="11" name="Connecteur droit 10">
            <a:extLst>
              <a:ext uri="{FF2B5EF4-FFF2-40B4-BE49-F238E27FC236}">
                <a16:creationId xmlns="" xmlns:a16="http://schemas.microsoft.com/office/drawing/2014/main" id="{E29F7262-15E1-4B87-BC3C-2322C99F6EAF}"/>
              </a:ext>
            </a:extLst>
          </p:cNvPr>
          <p:cNvCxnSpPr>
            <a:cxnSpLocks/>
          </p:cNvCxnSpPr>
          <p:nvPr/>
        </p:nvCxnSpPr>
        <p:spPr>
          <a:xfrm flipH="1">
            <a:off x="7784984" y="2927758"/>
            <a:ext cx="125834" cy="176169"/>
          </a:xfrm>
          <a:prstGeom prst="line">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ZoneTexte 42">
            <a:extLst>
              <a:ext uri="{FF2B5EF4-FFF2-40B4-BE49-F238E27FC236}">
                <a16:creationId xmlns="" xmlns:a16="http://schemas.microsoft.com/office/drawing/2014/main" id="{F0C7A3B0-8044-4067-A34D-655CB014EB6D}"/>
              </a:ext>
            </a:extLst>
          </p:cNvPr>
          <p:cNvSpPr txBox="1"/>
          <p:nvPr/>
        </p:nvSpPr>
        <p:spPr>
          <a:xfrm>
            <a:off x="2860667" y="2519467"/>
            <a:ext cx="2508287"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Vérifier la création :</a:t>
            </a:r>
          </a:p>
          <a:p>
            <a:pPr marL="171450" indent="-171450">
              <a:buFont typeface="Wingdings" panose="05000000000000000000" pitchFamily="2" charset="2"/>
              <a:buChar char="è"/>
            </a:pPr>
            <a:r>
              <a:rPr lang="fr-FR" sz="1200" dirty="0">
                <a:sym typeface="Wingdings" panose="05000000000000000000" pitchFamily="2" charset="2"/>
              </a:rPr>
              <a:t>Dans la vue « b-face sup radier » Zoomer sur le joint de dilatation</a:t>
            </a:r>
          </a:p>
          <a:p>
            <a:pPr marL="171450" indent="-171450">
              <a:buFont typeface="Wingdings" panose="05000000000000000000" pitchFamily="2" charset="2"/>
              <a:buChar char="è"/>
            </a:pPr>
            <a:r>
              <a:rPr lang="fr-FR" sz="1200" dirty="0">
                <a:sym typeface="Wingdings" panose="05000000000000000000" pitchFamily="2" charset="2"/>
              </a:rPr>
              <a:t>Dans une vue 3D </a:t>
            </a:r>
          </a:p>
        </p:txBody>
      </p:sp>
      <p:grpSp>
        <p:nvGrpSpPr>
          <p:cNvPr id="44" name="Groupe 43">
            <a:extLst>
              <a:ext uri="{FF2B5EF4-FFF2-40B4-BE49-F238E27FC236}">
                <a16:creationId xmlns="" xmlns:a16="http://schemas.microsoft.com/office/drawing/2014/main" id="{BD7F7A48-EED6-41B2-9DB2-1BBF33D03DDA}"/>
              </a:ext>
            </a:extLst>
          </p:cNvPr>
          <p:cNvGrpSpPr/>
          <p:nvPr/>
        </p:nvGrpSpPr>
        <p:grpSpPr>
          <a:xfrm>
            <a:off x="2726619" y="2334915"/>
            <a:ext cx="266319" cy="276999"/>
            <a:chOff x="4196969" y="2088697"/>
            <a:chExt cx="257585" cy="276999"/>
          </a:xfrm>
        </p:grpSpPr>
        <p:sp>
          <p:nvSpPr>
            <p:cNvPr id="45" name="Ellipse 44">
              <a:extLst>
                <a:ext uri="{FF2B5EF4-FFF2-40B4-BE49-F238E27FC236}">
                  <a16:creationId xmlns="" xmlns:a16="http://schemas.microsoft.com/office/drawing/2014/main" id="{28FDDA14-F3AA-4E23-BECC-65D4DBC5CA5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27837D34-F7BB-461B-A363-D0D4293C379E}"/>
                </a:ext>
              </a:extLst>
            </p:cNvPr>
            <p:cNvSpPr txBox="1"/>
            <p:nvPr/>
          </p:nvSpPr>
          <p:spPr>
            <a:xfrm>
              <a:off x="4196969" y="2088697"/>
              <a:ext cx="251339" cy="276999"/>
            </a:xfrm>
            <a:prstGeom prst="rect">
              <a:avLst/>
            </a:prstGeom>
            <a:noFill/>
          </p:spPr>
          <p:txBody>
            <a:bodyPr wrap="square" rtlCol="0">
              <a:spAutoFit/>
            </a:bodyPr>
            <a:lstStyle/>
            <a:p>
              <a:r>
                <a:rPr lang="fr-FR" sz="1200" dirty="0"/>
                <a:t>6</a:t>
              </a:r>
            </a:p>
          </p:txBody>
        </p:sp>
      </p:grpSp>
      <p:sp>
        <p:nvSpPr>
          <p:cNvPr id="16" name="ZoneTexte 15">
            <a:extLst>
              <a:ext uri="{FF2B5EF4-FFF2-40B4-BE49-F238E27FC236}">
                <a16:creationId xmlns="" xmlns:a16="http://schemas.microsoft.com/office/drawing/2014/main" id="{865021DF-A4A7-4B3A-9BAD-CA720340298F}"/>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5.</a:t>
            </a:r>
            <a:r>
              <a:rPr lang="fr-FR" b="1" dirty="0">
                <a:solidFill>
                  <a:srgbClr val="002060"/>
                </a:solidFill>
                <a:effectLst>
                  <a:outerShdw blurRad="38100" dist="38100" dir="2700000" algn="tl">
                    <a:srgbClr val="000000">
                      <a:alpha val="43137"/>
                    </a:srgbClr>
                  </a:outerShdw>
                </a:effectLst>
              </a:rPr>
              <a:t>5. </a:t>
            </a:r>
            <a:r>
              <a:rPr lang="fr-FR" sz="2200" b="1" i="1" dirty="0">
                <a:solidFill>
                  <a:srgbClr val="002060"/>
                </a:solidFill>
                <a:effectLst>
                  <a:outerShdw blurRad="38100" dist="38100" dir="2700000" algn="tl">
                    <a:srgbClr val="000000">
                      <a:alpha val="43137"/>
                    </a:srgbClr>
                  </a:outerShdw>
                </a:effectLst>
              </a:rPr>
              <a:t>Radier :</a:t>
            </a:r>
            <a:r>
              <a:rPr lang="fr-FR" sz="2200" b="1" dirty="0">
                <a:solidFill>
                  <a:srgbClr val="002060"/>
                </a:solidFill>
                <a:effectLst>
                  <a:outerShdw blurRad="38100" dist="38100" dir="2700000" algn="tl">
                    <a:srgbClr val="000000">
                      <a:alpha val="43137"/>
                    </a:srgbClr>
                  </a:outerShdw>
                </a:effectLst>
              </a:rPr>
              <a:t> Eléments de la famille « Sols » – </a:t>
            </a:r>
            <a:r>
              <a:rPr lang="fr-FR" b="1" dirty="0">
                <a:solidFill>
                  <a:srgbClr val="002060"/>
                </a:solidFill>
                <a:effectLst>
                  <a:outerShdw blurRad="38100" dist="38100" dir="2700000" algn="tl">
                    <a:srgbClr val="000000">
                      <a:alpha val="43137"/>
                    </a:srgbClr>
                  </a:outerShdw>
                </a:effectLst>
              </a:rPr>
              <a:t>Ensemble des radiers </a:t>
            </a:r>
            <a:endParaRPr lang="fr-FR" sz="2200" b="1" dirty="0">
              <a:solidFill>
                <a:srgbClr val="002060"/>
              </a:solidFill>
              <a:effectLst>
                <a:outerShdw blurRad="38100" dist="38100" dir="2700000" algn="tl">
                  <a:srgbClr val="000000">
                    <a:alpha val="43137"/>
                  </a:srgbClr>
                </a:outerShdw>
              </a:effectLst>
            </a:endParaRPr>
          </a:p>
        </p:txBody>
      </p:sp>
      <p:sp>
        <p:nvSpPr>
          <p:cNvPr id="17" name="ZoneTexte 16">
            <a:extLst>
              <a:ext uri="{FF2B5EF4-FFF2-40B4-BE49-F238E27FC236}">
                <a16:creationId xmlns="" xmlns:a16="http://schemas.microsoft.com/office/drawing/2014/main" id="{C0866C1C-68C1-431E-A9CB-52DA5BC84CF1}"/>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7" name="Espace réservé du pied de page 6">
            <a:extLst>
              <a:ext uri="{FF2B5EF4-FFF2-40B4-BE49-F238E27FC236}">
                <a16:creationId xmlns="" xmlns:a16="http://schemas.microsoft.com/office/drawing/2014/main" id="{CCDA3943-BC26-4F8F-9C25-0B2BFE783FFC}"/>
              </a:ext>
            </a:extLst>
          </p:cNvPr>
          <p:cNvSpPr>
            <a:spLocks noGrp="1"/>
          </p:cNvSpPr>
          <p:nvPr>
            <p:ph type="ftr" sz="quarter" idx="11"/>
          </p:nvPr>
        </p:nvSpPr>
        <p:spPr/>
        <p:txBody>
          <a:bodyPr/>
          <a:lstStyle/>
          <a:p>
            <a:r>
              <a:rPr lang="fr-FR"/>
              <a:t>Tuto Revit - Modéliser un ouvrage</a:t>
            </a:r>
          </a:p>
        </p:txBody>
      </p:sp>
      <p:sp>
        <p:nvSpPr>
          <p:cNvPr id="9" name="Espace réservé de la date 8">
            <a:extLst>
              <a:ext uri="{FF2B5EF4-FFF2-40B4-BE49-F238E27FC236}">
                <a16:creationId xmlns="" xmlns:a16="http://schemas.microsoft.com/office/drawing/2014/main" id="{2CB60A7F-BE74-4E47-92B8-13B6EB15C065}"/>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7F824CC7-E248-4ACA-AA00-F0274EC1C9BE}"/>
              </a:ext>
            </a:extLst>
          </p:cNvPr>
          <p:cNvSpPr>
            <a:spLocks noGrp="1"/>
          </p:cNvSpPr>
          <p:nvPr>
            <p:ph type="sldNum" sz="quarter" idx="12"/>
          </p:nvPr>
        </p:nvSpPr>
        <p:spPr/>
        <p:txBody>
          <a:bodyPr/>
          <a:lstStyle/>
          <a:p>
            <a:fld id="{F0E9C7B5-498F-459B-AE0E-97ACA3484B4E}" type="slidenum">
              <a:rPr lang="fr-FR" smtClean="0"/>
              <a:t>50</a:t>
            </a:fld>
            <a:endParaRPr lang="fr-FR"/>
          </a:p>
        </p:txBody>
      </p:sp>
    </p:spTree>
    <p:extLst>
      <p:ext uri="{BB962C8B-B14F-4D97-AF65-F5344CB8AC3E}">
        <p14:creationId xmlns:p14="http://schemas.microsoft.com/office/powerpoint/2010/main" val="12573862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14C63F76-19C2-443A-A3BA-B0610DB02E12}"/>
              </a:ext>
            </a:extLst>
          </p:cNvPr>
          <p:cNvPicPr>
            <a:picLocks noChangeAspect="1"/>
          </p:cNvPicPr>
          <p:nvPr/>
        </p:nvPicPr>
        <p:blipFill>
          <a:blip r:embed="rId2"/>
          <a:stretch>
            <a:fillRect/>
          </a:stretch>
        </p:blipFill>
        <p:spPr>
          <a:xfrm>
            <a:off x="2783822" y="2990088"/>
            <a:ext cx="5309413" cy="2751962"/>
          </a:xfrm>
          <a:prstGeom prst="rect">
            <a:avLst/>
          </a:prstGeom>
          <a:ln>
            <a:solidFill>
              <a:schemeClr val="accent5">
                <a:lumMod val="50000"/>
              </a:schemeClr>
            </a:solidFill>
          </a:ln>
        </p:spPr>
      </p:pic>
      <p:sp>
        <p:nvSpPr>
          <p:cNvPr id="41" name="ZoneTexte 40">
            <a:extLst>
              <a:ext uri="{FF2B5EF4-FFF2-40B4-BE49-F238E27FC236}">
                <a16:creationId xmlns="" xmlns:a16="http://schemas.microsoft.com/office/drawing/2014/main" id="{03F83284-2C73-450D-9420-1A1D7AA31CF4}"/>
              </a:ext>
            </a:extLst>
          </p:cNvPr>
          <p:cNvSpPr txBox="1"/>
          <p:nvPr/>
        </p:nvSpPr>
        <p:spPr>
          <a:xfrm>
            <a:off x="250167" y="388188"/>
            <a:ext cx="8643668"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6. </a:t>
            </a:r>
            <a:r>
              <a:rPr lang="fr-FR" sz="3600" b="1" i="1" dirty="0">
                <a:solidFill>
                  <a:srgbClr val="002060"/>
                </a:solidFill>
                <a:effectLst>
                  <a:outerShdw blurRad="38100" dist="38100" dir="2700000" algn="tl">
                    <a:srgbClr val="000000">
                      <a:alpha val="43137"/>
                    </a:srgbClr>
                  </a:outerShdw>
                </a:effectLst>
              </a:rPr>
              <a:t>Piédroits :</a:t>
            </a:r>
            <a:r>
              <a:rPr lang="fr-FR" sz="3600" b="1" dirty="0">
                <a:solidFill>
                  <a:srgbClr val="002060"/>
                </a:solidFill>
                <a:effectLst>
                  <a:outerShdw blurRad="38100" dist="38100" dir="2700000" algn="tl">
                    <a:srgbClr val="000000">
                      <a:alpha val="43137"/>
                    </a:srgbClr>
                  </a:outerShdw>
                </a:effectLst>
              </a:rPr>
              <a:t> Eléments de la famille « Murs »</a:t>
            </a:r>
          </a:p>
        </p:txBody>
      </p:sp>
      <p:sp>
        <p:nvSpPr>
          <p:cNvPr id="12" name="ZoneTexte 11">
            <a:extLst>
              <a:ext uri="{FF2B5EF4-FFF2-40B4-BE49-F238E27FC236}">
                <a16:creationId xmlns="" xmlns:a16="http://schemas.microsoft.com/office/drawing/2014/main" id="{3B68C806-D1E9-4887-AB12-24694A1F5E3C}"/>
              </a:ext>
            </a:extLst>
          </p:cNvPr>
          <p:cNvSpPr txBox="1"/>
          <p:nvPr/>
        </p:nvSpPr>
        <p:spPr>
          <a:xfrm>
            <a:off x="612475" y="1931043"/>
            <a:ext cx="7919050" cy="584775"/>
          </a:xfrm>
          <a:prstGeom prst="rect">
            <a:avLst/>
          </a:prstGeom>
          <a:solidFill>
            <a:srgbClr val="CCFFFF"/>
          </a:solidFill>
          <a:ln>
            <a:solidFill>
              <a:schemeClr val="accent5">
                <a:lumMod val="50000"/>
              </a:schemeClr>
            </a:solidFill>
          </a:ln>
        </p:spPr>
        <p:txBody>
          <a:bodyPr wrap="square" rtlCol="0">
            <a:spAutoFit/>
          </a:bodyPr>
          <a:lstStyle/>
          <a:p>
            <a:r>
              <a:rPr lang="fr-FR" sz="1600" i="1" dirty="0"/>
              <a:t>Les piédroits des cadres peuvent être modélisés par l’implantation d’éléments de la famille Revit « Murs ».</a:t>
            </a:r>
          </a:p>
        </p:txBody>
      </p:sp>
      <p:sp>
        <p:nvSpPr>
          <p:cNvPr id="18" name="ZoneTexte 17">
            <a:extLst>
              <a:ext uri="{FF2B5EF4-FFF2-40B4-BE49-F238E27FC236}">
                <a16:creationId xmlns="" xmlns:a16="http://schemas.microsoft.com/office/drawing/2014/main" id="{E2A80FE1-4870-45CE-94F7-5EE623FC3F78}"/>
              </a:ext>
            </a:extLst>
          </p:cNvPr>
          <p:cNvSpPr txBox="1"/>
          <p:nvPr/>
        </p:nvSpPr>
        <p:spPr>
          <a:xfrm>
            <a:off x="2819244" y="5363207"/>
            <a:ext cx="2699524"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6</a:t>
            </a:r>
          </a:p>
        </p:txBody>
      </p:sp>
      <p:sp>
        <p:nvSpPr>
          <p:cNvPr id="19" name="ZoneTexte 18">
            <a:extLst>
              <a:ext uri="{FF2B5EF4-FFF2-40B4-BE49-F238E27FC236}">
                <a16:creationId xmlns="" xmlns:a16="http://schemas.microsoft.com/office/drawing/2014/main" id="{F8CD3A4C-E2C0-4500-AB8C-339138107EE2}"/>
              </a:ext>
            </a:extLst>
          </p:cNvPr>
          <p:cNvSpPr txBox="1"/>
          <p:nvPr/>
        </p:nvSpPr>
        <p:spPr>
          <a:xfrm>
            <a:off x="5743662" y="3363113"/>
            <a:ext cx="729842" cy="276999"/>
          </a:xfrm>
          <a:prstGeom prst="rect">
            <a:avLst/>
          </a:prstGeom>
          <a:solidFill>
            <a:srgbClr val="CCFFFF"/>
          </a:solidFill>
          <a:ln>
            <a:solidFill>
              <a:srgbClr val="002060"/>
            </a:solidFill>
          </a:ln>
        </p:spPr>
        <p:txBody>
          <a:bodyPr wrap="square" rtlCol="0">
            <a:spAutoFit/>
          </a:bodyPr>
          <a:lstStyle/>
          <a:p>
            <a:r>
              <a:rPr lang="fr-FR" sz="1200" i="1" dirty="0"/>
              <a:t>Piédroits</a:t>
            </a:r>
          </a:p>
        </p:txBody>
      </p:sp>
      <p:cxnSp>
        <p:nvCxnSpPr>
          <p:cNvPr id="20" name="Connecteur droit avec flèche 19">
            <a:extLst>
              <a:ext uri="{FF2B5EF4-FFF2-40B4-BE49-F238E27FC236}">
                <a16:creationId xmlns="" xmlns:a16="http://schemas.microsoft.com/office/drawing/2014/main" id="{54173574-9FB3-47BD-8038-5453DBE65F56}"/>
              </a:ext>
            </a:extLst>
          </p:cNvPr>
          <p:cNvCxnSpPr>
            <a:cxnSpLocks/>
            <a:stCxn id="19" idx="2"/>
          </p:cNvCxnSpPr>
          <p:nvPr/>
        </p:nvCxnSpPr>
        <p:spPr>
          <a:xfrm flipH="1">
            <a:off x="6044184" y="3640112"/>
            <a:ext cx="64399" cy="5295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 xmlns:a16="http://schemas.microsoft.com/office/drawing/2014/main" id="{8490850E-BCA5-4223-BB87-009AE8033D72}"/>
              </a:ext>
            </a:extLst>
          </p:cNvPr>
          <p:cNvCxnSpPr>
            <a:cxnSpLocks/>
            <a:stCxn id="19" idx="2"/>
          </p:cNvCxnSpPr>
          <p:nvPr/>
        </p:nvCxnSpPr>
        <p:spPr>
          <a:xfrm flipH="1">
            <a:off x="5230368" y="3640112"/>
            <a:ext cx="878215" cy="1729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 xmlns:a16="http://schemas.microsoft.com/office/drawing/2014/main" id="{1B8F691D-2809-45B5-BDD7-1472F53ED072}"/>
              </a:ext>
            </a:extLst>
          </p:cNvPr>
          <p:cNvCxnSpPr>
            <a:cxnSpLocks/>
            <a:stCxn id="19" idx="2"/>
          </p:cNvCxnSpPr>
          <p:nvPr/>
        </p:nvCxnSpPr>
        <p:spPr>
          <a:xfrm flipH="1">
            <a:off x="5559552" y="3640112"/>
            <a:ext cx="549031" cy="7215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 xmlns:a16="http://schemas.microsoft.com/office/drawing/2014/main" id="{CE5C30D9-510A-4D37-A9E0-F31BC8007539}"/>
              </a:ext>
            </a:extLst>
          </p:cNvPr>
          <p:cNvCxnSpPr>
            <a:cxnSpLocks/>
            <a:stCxn id="19" idx="2"/>
          </p:cNvCxnSpPr>
          <p:nvPr/>
        </p:nvCxnSpPr>
        <p:spPr>
          <a:xfrm flipH="1">
            <a:off x="4965192" y="3640112"/>
            <a:ext cx="1143391" cy="4655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1FC5828E-7D5A-42FB-B05B-84E33BAF6D24}"/>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388CF3BC-5EB5-4114-A0BF-7ACF20021411}"/>
              </a:ext>
            </a:extLst>
          </p:cNvPr>
          <p:cNvSpPr>
            <a:spLocks noGrp="1"/>
          </p:cNvSpPr>
          <p:nvPr>
            <p:ph type="dt" sz="half" idx="10"/>
          </p:nvPr>
        </p:nvSpPr>
        <p:spPr/>
        <p:txBody>
          <a:bodyPr/>
          <a:lstStyle/>
          <a:p>
            <a:r>
              <a:rPr lang="fr-FR"/>
              <a:t>Lycée D. Diderot</a:t>
            </a:r>
          </a:p>
        </p:txBody>
      </p:sp>
      <p:sp>
        <p:nvSpPr>
          <p:cNvPr id="7" name="Espace réservé du numéro de diapositive 6">
            <a:extLst>
              <a:ext uri="{FF2B5EF4-FFF2-40B4-BE49-F238E27FC236}">
                <a16:creationId xmlns="" xmlns:a16="http://schemas.microsoft.com/office/drawing/2014/main" id="{DB447EAB-8B08-4D3B-B89B-B9E3D3302422}"/>
              </a:ext>
            </a:extLst>
          </p:cNvPr>
          <p:cNvSpPr>
            <a:spLocks noGrp="1"/>
          </p:cNvSpPr>
          <p:nvPr>
            <p:ph type="sldNum" sz="quarter" idx="12"/>
          </p:nvPr>
        </p:nvSpPr>
        <p:spPr/>
        <p:txBody>
          <a:bodyPr/>
          <a:lstStyle/>
          <a:p>
            <a:fld id="{F0E9C7B5-498F-459B-AE0E-97ACA3484B4E}" type="slidenum">
              <a:rPr lang="fr-FR" smtClean="0"/>
              <a:t>51</a:t>
            </a:fld>
            <a:endParaRPr lang="fr-FR"/>
          </a:p>
        </p:txBody>
      </p:sp>
    </p:spTree>
    <p:extLst>
      <p:ext uri="{BB962C8B-B14F-4D97-AF65-F5344CB8AC3E}">
        <p14:creationId xmlns:p14="http://schemas.microsoft.com/office/powerpoint/2010/main" val="38188569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3C3C2606-BDDD-4B5F-A9BA-1C69457D7254}"/>
              </a:ext>
            </a:extLst>
          </p:cNvPr>
          <p:cNvPicPr>
            <a:picLocks noChangeAspect="1"/>
          </p:cNvPicPr>
          <p:nvPr/>
        </p:nvPicPr>
        <p:blipFill>
          <a:blip r:embed="rId2"/>
          <a:stretch>
            <a:fillRect/>
          </a:stretch>
        </p:blipFill>
        <p:spPr>
          <a:xfrm>
            <a:off x="0" y="587438"/>
            <a:ext cx="9144000" cy="568312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1.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Choix du niveau d’implantation</a:t>
            </a:r>
          </a:p>
        </p:txBody>
      </p:sp>
      <p:sp>
        <p:nvSpPr>
          <p:cNvPr id="32" name="Ellipse 31">
            <a:extLst>
              <a:ext uri="{FF2B5EF4-FFF2-40B4-BE49-F238E27FC236}">
                <a16:creationId xmlns="" xmlns:a16="http://schemas.microsoft.com/office/drawing/2014/main" id="{D5347C01-937A-451C-B2E7-9F0EC95D8E77}"/>
              </a:ext>
            </a:extLst>
          </p:cNvPr>
          <p:cNvSpPr/>
          <p:nvPr/>
        </p:nvSpPr>
        <p:spPr>
          <a:xfrm>
            <a:off x="414750" y="4822166"/>
            <a:ext cx="897623" cy="21566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ZoneTexte 36">
            <a:extLst>
              <a:ext uri="{FF2B5EF4-FFF2-40B4-BE49-F238E27FC236}">
                <a16:creationId xmlns="" xmlns:a16="http://schemas.microsoft.com/office/drawing/2014/main" id="{354C4B0E-AB08-4C2E-8CB3-AC4A3E2B448E}"/>
              </a:ext>
            </a:extLst>
          </p:cNvPr>
          <p:cNvSpPr txBox="1"/>
          <p:nvPr/>
        </p:nvSpPr>
        <p:spPr>
          <a:xfrm>
            <a:off x="1855264" y="2328373"/>
            <a:ext cx="2544208" cy="276999"/>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a:t>
            </a:r>
            <a:r>
              <a:rPr lang="fr-FR" sz="1200" dirty="0"/>
              <a:t>Ouvrir la vue « b- face sup radier »</a:t>
            </a:r>
          </a:p>
        </p:txBody>
      </p:sp>
      <p:cxnSp>
        <p:nvCxnSpPr>
          <p:cNvPr id="38" name="Connecteur droit avec flèche 37">
            <a:extLst>
              <a:ext uri="{FF2B5EF4-FFF2-40B4-BE49-F238E27FC236}">
                <a16:creationId xmlns="" xmlns:a16="http://schemas.microsoft.com/office/drawing/2014/main" id="{E8A603B3-FC0B-4FC1-AA4F-826A4988F04A}"/>
              </a:ext>
            </a:extLst>
          </p:cNvPr>
          <p:cNvCxnSpPr>
            <a:cxnSpLocks/>
            <a:endCxn id="32" idx="7"/>
          </p:cNvCxnSpPr>
          <p:nvPr/>
        </p:nvCxnSpPr>
        <p:spPr>
          <a:xfrm flipH="1">
            <a:off x="1180919" y="2613804"/>
            <a:ext cx="872168" cy="223994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9" name="Groupe 38">
            <a:extLst>
              <a:ext uri="{FF2B5EF4-FFF2-40B4-BE49-F238E27FC236}">
                <a16:creationId xmlns="" xmlns:a16="http://schemas.microsoft.com/office/drawing/2014/main" id="{8C3DC961-8050-43BC-951D-521B858D69A2}"/>
              </a:ext>
            </a:extLst>
          </p:cNvPr>
          <p:cNvGrpSpPr/>
          <p:nvPr/>
        </p:nvGrpSpPr>
        <p:grpSpPr>
          <a:xfrm>
            <a:off x="1715635" y="2140444"/>
            <a:ext cx="329591" cy="277860"/>
            <a:chOff x="4198688" y="2087836"/>
            <a:chExt cx="318782" cy="277860"/>
          </a:xfrm>
        </p:grpSpPr>
        <p:sp>
          <p:nvSpPr>
            <p:cNvPr id="40" name="Ellipse 39">
              <a:extLst>
                <a:ext uri="{FF2B5EF4-FFF2-40B4-BE49-F238E27FC236}">
                  <a16:creationId xmlns="" xmlns:a16="http://schemas.microsoft.com/office/drawing/2014/main" id="{A34DDE97-6962-49E1-8DE5-53F515F9BD4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FA067922-0599-44BA-8952-CC5697DC0C6F}"/>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33" name="ZoneTexte 32">
            <a:extLst>
              <a:ext uri="{FF2B5EF4-FFF2-40B4-BE49-F238E27FC236}">
                <a16:creationId xmlns="" xmlns:a16="http://schemas.microsoft.com/office/drawing/2014/main" id="{ADF52459-A720-44AE-BED4-C746730B921C}"/>
              </a:ext>
            </a:extLst>
          </p:cNvPr>
          <p:cNvSpPr txBox="1"/>
          <p:nvPr/>
        </p:nvSpPr>
        <p:spPr>
          <a:xfrm>
            <a:off x="905773" y="784144"/>
            <a:ext cx="8100204" cy="276999"/>
          </a:xfrm>
          <a:prstGeom prst="rect">
            <a:avLst/>
          </a:prstGeom>
          <a:solidFill>
            <a:srgbClr val="CCFFFF"/>
          </a:solidFill>
          <a:ln>
            <a:solidFill>
              <a:srgbClr val="002060"/>
            </a:solidFill>
          </a:ln>
        </p:spPr>
        <p:txBody>
          <a:bodyPr wrap="square" rtlCol="0">
            <a:spAutoFit/>
          </a:bodyPr>
          <a:lstStyle/>
          <a:p>
            <a:r>
              <a:rPr lang="fr-FR" sz="1200" i="1" dirty="0"/>
              <a:t>Les éléments de la famille « Murs » ont leur base (= contrainte inférieure) au niveau choisi pour leur implantation (plan d’étage).</a:t>
            </a:r>
          </a:p>
        </p:txBody>
      </p:sp>
      <p:grpSp>
        <p:nvGrpSpPr>
          <p:cNvPr id="34" name="Groupe 33">
            <a:extLst>
              <a:ext uri="{FF2B5EF4-FFF2-40B4-BE49-F238E27FC236}">
                <a16:creationId xmlns="" xmlns:a16="http://schemas.microsoft.com/office/drawing/2014/main" id="{8855DC8B-5E1B-41A1-AE32-F32B8DD45AF4}"/>
              </a:ext>
            </a:extLst>
          </p:cNvPr>
          <p:cNvGrpSpPr/>
          <p:nvPr/>
        </p:nvGrpSpPr>
        <p:grpSpPr>
          <a:xfrm>
            <a:off x="738811" y="611352"/>
            <a:ext cx="266369" cy="276999"/>
            <a:chOff x="4198687" y="2088697"/>
            <a:chExt cx="255867" cy="276999"/>
          </a:xfrm>
        </p:grpSpPr>
        <p:sp>
          <p:nvSpPr>
            <p:cNvPr id="35" name="Ellipse 34">
              <a:extLst>
                <a:ext uri="{FF2B5EF4-FFF2-40B4-BE49-F238E27FC236}">
                  <a16:creationId xmlns="" xmlns:a16="http://schemas.microsoft.com/office/drawing/2014/main" id="{DFB349C3-F0D6-4227-8547-F2D29EB6124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0C4E3B3F-D7A2-4212-AD78-9764638BD552}"/>
                </a:ext>
              </a:extLst>
            </p:cNvPr>
            <p:cNvSpPr txBox="1"/>
            <p:nvPr/>
          </p:nvSpPr>
          <p:spPr>
            <a:xfrm>
              <a:off x="4198687" y="2088697"/>
              <a:ext cx="255867" cy="276999"/>
            </a:xfrm>
            <a:prstGeom prst="rect">
              <a:avLst/>
            </a:prstGeom>
            <a:noFill/>
          </p:spPr>
          <p:txBody>
            <a:bodyPr wrap="square" rtlCol="0">
              <a:spAutoFit/>
            </a:bodyPr>
            <a:lstStyle/>
            <a:p>
              <a:r>
                <a:rPr lang="fr-FR" sz="1200" dirty="0"/>
                <a:t>1</a:t>
              </a:r>
            </a:p>
          </p:txBody>
        </p:sp>
      </p:grpSp>
      <p:sp>
        <p:nvSpPr>
          <p:cNvPr id="44" name="ZoneTexte 43">
            <a:extLst>
              <a:ext uri="{FF2B5EF4-FFF2-40B4-BE49-F238E27FC236}">
                <a16:creationId xmlns="" xmlns:a16="http://schemas.microsoft.com/office/drawing/2014/main" id="{8B19351F-00DC-41FD-9AC8-16B681873A1C}"/>
              </a:ext>
            </a:extLst>
          </p:cNvPr>
          <p:cNvSpPr txBox="1"/>
          <p:nvPr/>
        </p:nvSpPr>
        <p:spPr>
          <a:xfrm>
            <a:off x="1281428" y="1497262"/>
            <a:ext cx="6180421" cy="276999"/>
          </a:xfrm>
          <a:prstGeom prst="rect">
            <a:avLst/>
          </a:prstGeom>
          <a:solidFill>
            <a:srgbClr val="CCFFFF"/>
          </a:solidFill>
          <a:ln>
            <a:solidFill>
              <a:srgbClr val="002060"/>
            </a:solidFill>
          </a:ln>
        </p:spPr>
        <p:txBody>
          <a:bodyPr wrap="square" rtlCol="0">
            <a:spAutoFit/>
          </a:bodyPr>
          <a:lstStyle/>
          <a:p>
            <a:r>
              <a:rPr lang="fr-FR" sz="1200" i="1" dirty="0"/>
              <a:t>Pour l’ouvrage hydraulique, les murs doivent être implantés dans le niveau « b- face sup radier ».</a:t>
            </a:r>
          </a:p>
        </p:txBody>
      </p:sp>
      <p:grpSp>
        <p:nvGrpSpPr>
          <p:cNvPr id="47" name="Groupe 46">
            <a:extLst>
              <a:ext uri="{FF2B5EF4-FFF2-40B4-BE49-F238E27FC236}">
                <a16:creationId xmlns="" xmlns:a16="http://schemas.microsoft.com/office/drawing/2014/main" id="{91578172-E639-460D-A583-120022D75F65}"/>
              </a:ext>
            </a:extLst>
          </p:cNvPr>
          <p:cNvGrpSpPr/>
          <p:nvPr/>
        </p:nvGrpSpPr>
        <p:grpSpPr>
          <a:xfrm>
            <a:off x="1115498" y="1315843"/>
            <a:ext cx="266369" cy="276999"/>
            <a:chOff x="4198687" y="2088697"/>
            <a:chExt cx="255867" cy="276999"/>
          </a:xfrm>
        </p:grpSpPr>
        <p:sp>
          <p:nvSpPr>
            <p:cNvPr id="48" name="Ellipse 47">
              <a:extLst>
                <a:ext uri="{FF2B5EF4-FFF2-40B4-BE49-F238E27FC236}">
                  <a16:creationId xmlns="" xmlns:a16="http://schemas.microsoft.com/office/drawing/2014/main" id="{073C764F-F181-4BBE-B402-FB2C2FE8A09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2D1F6933-CD7C-422F-84BD-AA96307AFB7A}"/>
                </a:ext>
              </a:extLst>
            </p:cNvPr>
            <p:cNvSpPr txBox="1"/>
            <p:nvPr/>
          </p:nvSpPr>
          <p:spPr>
            <a:xfrm>
              <a:off x="4198687" y="2088697"/>
              <a:ext cx="255867" cy="276999"/>
            </a:xfrm>
            <a:prstGeom prst="rect">
              <a:avLst/>
            </a:prstGeom>
            <a:noFill/>
          </p:spPr>
          <p:txBody>
            <a:bodyPr wrap="square" rtlCol="0">
              <a:spAutoFit/>
            </a:bodyPr>
            <a:lstStyle/>
            <a:p>
              <a:r>
                <a:rPr lang="fr-FR" sz="1200" dirty="0"/>
                <a:t>2</a:t>
              </a:r>
            </a:p>
          </p:txBody>
        </p:sp>
      </p:grpSp>
      <p:sp>
        <p:nvSpPr>
          <p:cNvPr id="2" name="Espace réservé du pied de page 1">
            <a:extLst>
              <a:ext uri="{FF2B5EF4-FFF2-40B4-BE49-F238E27FC236}">
                <a16:creationId xmlns="" xmlns:a16="http://schemas.microsoft.com/office/drawing/2014/main" id="{E0BC0D86-960C-45E0-8D6C-A121213DC9C9}"/>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B97FB860-110D-46E1-8400-573E1F88AA94}"/>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2144EF41-4274-4844-9782-FC2268A21FBF}"/>
              </a:ext>
            </a:extLst>
          </p:cNvPr>
          <p:cNvSpPr>
            <a:spLocks noGrp="1"/>
          </p:cNvSpPr>
          <p:nvPr>
            <p:ph type="sldNum" sz="quarter" idx="12"/>
          </p:nvPr>
        </p:nvSpPr>
        <p:spPr/>
        <p:txBody>
          <a:bodyPr/>
          <a:lstStyle/>
          <a:p>
            <a:fld id="{F0E9C7B5-498F-459B-AE0E-97ACA3484B4E}" type="slidenum">
              <a:rPr lang="fr-FR" smtClean="0"/>
              <a:t>52</a:t>
            </a:fld>
            <a:endParaRPr lang="fr-FR"/>
          </a:p>
        </p:txBody>
      </p:sp>
    </p:spTree>
    <p:extLst>
      <p:ext uri="{BB962C8B-B14F-4D97-AF65-F5344CB8AC3E}">
        <p14:creationId xmlns:p14="http://schemas.microsoft.com/office/powerpoint/2010/main" val="6706267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70256410-CE44-4B1D-9FCA-D266DF5F2F8F}"/>
              </a:ext>
            </a:extLst>
          </p:cNvPr>
          <p:cNvPicPr>
            <a:picLocks noChangeAspect="1"/>
          </p:cNvPicPr>
          <p:nvPr/>
        </p:nvPicPr>
        <p:blipFill rotWithShape="1">
          <a:blip r:embed="rId2"/>
          <a:srcRect t="192"/>
          <a:stretch/>
        </p:blipFill>
        <p:spPr>
          <a:xfrm>
            <a:off x="0" y="715991"/>
            <a:ext cx="9144000" cy="5695799"/>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2.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Commande Mur</a:t>
            </a:r>
          </a:p>
        </p:txBody>
      </p:sp>
      <p:sp>
        <p:nvSpPr>
          <p:cNvPr id="22" name="ZoneTexte 21">
            <a:extLst>
              <a:ext uri="{FF2B5EF4-FFF2-40B4-BE49-F238E27FC236}">
                <a16:creationId xmlns="" xmlns:a16="http://schemas.microsoft.com/office/drawing/2014/main" id="{D430167B-9061-41F9-A0B4-BF45834FAD26}"/>
              </a:ext>
            </a:extLst>
          </p:cNvPr>
          <p:cNvSpPr txBox="1"/>
          <p:nvPr/>
        </p:nvSpPr>
        <p:spPr>
          <a:xfrm>
            <a:off x="3048267" y="2221233"/>
            <a:ext cx="254165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Structure </a:t>
            </a:r>
            <a:r>
              <a:rPr lang="fr-FR" sz="1200" dirty="0">
                <a:sym typeface="Wingdings" panose="05000000000000000000" pitchFamily="2" charset="2"/>
              </a:rPr>
              <a:t>ou</a:t>
            </a:r>
            <a:r>
              <a:rPr lang="fr-FR" sz="1200" b="1" dirty="0">
                <a:sym typeface="Wingdings" panose="05000000000000000000" pitchFamily="2" charset="2"/>
              </a:rPr>
              <a:t> Architecture</a:t>
            </a:r>
            <a:r>
              <a:rPr lang="fr-FR" sz="1200" dirty="0">
                <a:sym typeface="Wingdings" panose="05000000000000000000" pitchFamily="2" charset="2"/>
              </a:rPr>
              <a:t>, Commande </a:t>
            </a:r>
            <a:r>
              <a:rPr lang="fr-FR" sz="1200" b="1" dirty="0">
                <a:sym typeface="Wingdings" panose="05000000000000000000" pitchFamily="2" charset="2"/>
              </a:rPr>
              <a:t>Mur, </a:t>
            </a:r>
            <a:r>
              <a:rPr lang="fr-FR" sz="1200" dirty="0">
                <a:sym typeface="Wingdings" panose="05000000000000000000" pitchFamily="2" charset="2"/>
              </a:rPr>
              <a:t>puis</a:t>
            </a:r>
            <a:r>
              <a:rPr lang="fr-FR" sz="1200" b="1" dirty="0">
                <a:sym typeface="Wingdings" panose="05000000000000000000" pitchFamily="2" charset="2"/>
              </a:rPr>
              <a:t> Mur porteur</a:t>
            </a:r>
          </a:p>
        </p:txBody>
      </p:sp>
      <p:grpSp>
        <p:nvGrpSpPr>
          <p:cNvPr id="23" name="Groupe 22">
            <a:extLst>
              <a:ext uri="{FF2B5EF4-FFF2-40B4-BE49-F238E27FC236}">
                <a16:creationId xmlns="" xmlns:a16="http://schemas.microsoft.com/office/drawing/2014/main" id="{3C829935-19D0-455A-8D31-E4CA12A74D87}"/>
              </a:ext>
            </a:extLst>
          </p:cNvPr>
          <p:cNvGrpSpPr/>
          <p:nvPr/>
        </p:nvGrpSpPr>
        <p:grpSpPr>
          <a:xfrm>
            <a:off x="2888196" y="2048301"/>
            <a:ext cx="329591" cy="277860"/>
            <a:chOff x="4198688" y="2087836"/>
            <a:chExt cx="318782" cy="277860"/>
          </a:xfrm>
        </p:grpSpPr>
        <p:sp>
          <p:nvSpPr>
            <p:cNvPr id="24" name="Ellipse 23">
              <a:extLst>
                <a:ext uri="{FF2B5EF4-FFF2-40B4-BE49-F238E27FC236}">
                  <a16:creationId xmlns="" xmlns:a16="http://schemas.microsoft.com/office/drawing/2014/main" id="{461E64DB-FCE0-4F77-9591-139729598FB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5" name="ZoneTexte 24">
              <a:extLst>
                <a:ext uri="{FF2B5EF4-FFF2-40B4-BE49-F238E27FC236}">
                  <a16:creationId xmlns="" xmlns:a16="http://schemas.microsoft.com/office/drawing/2014/main" id="{F98616A4-A64D-457B-B497-8903C0E98217}"/>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cxnSp>
        <p:nvCxnSpPr>
          <p:cNvPr id="26" name="Connecteur droit avec flèche 25">
            <a:extLst>
              <a:ext uri="{FF2B5EF4-FFF2-40B4-BE49-F238E27FC236}">
                <a16:creationId xmlns="" xmlns:a16="http://schemas.microsoft.com/office/drawing/2014/main" id="{3EC144CB-800C-444F-B561-390F67A1288F}"/>
              </a:ext>
            </a:extLst>
          </p:cNvPr>
          <p:cNvCxnSpPr>
            <a:cxnSpLocks/>
            <a:stCxn id="22" idx="1"/>
            <a:endCxn id="27" idx="5"/>
          </p:cNvCxnSpPr>
          <p:nvPr/>
        </p:nvCxnSpPr>
        <p:spPr>
          <a:xfrm flipH="1" flipV="1">
            <a:off x="1496446" y="1073862"/>
            <a:ext cx="1551821" cy="137820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7" name="Ellipse 26">
            <a:extLst>
              <a:ext uri="{FF2B5EF4-FFF2-40B4-BE49-F238E27FC236}">
                <a16:creationId xmlns="" xmlns:a16="http://schemas.microsoft.com/office/drawing/2014/main" id="{4FBFD9AB-09F6-41D2-8FD5-B9DA4EF1F308}"/>
              </a:ext>
            </a:extLst>
          </p:cNvPr>
          <p:cNvSpPr/>
          <p:nvPr/>
        </p:nvSpPr>
        <p:spPr>
          <a:xfrm>
            <a:off x="977288" y="897147"/>
            <a:ext cx="608231" cy="207034"/>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8" name="Connecteur droit avec flèche 27">
            <a:extLst>
              <a:ext uri="{FF2B5EF4-FFF2-40B4-BE49-F238E27FC236}">
                <a16:creationId xmlns="" xmlns:a16="http://schemas.microsoft.com/office/drawing/2014/main" id="{C83884B5-E7E0-4344-A06C-72896EBD97E2}"/>
              </a:ext>
            </a:extLst>
          </p:cNvPr>
          <p:cNvCxnSpPr>
            <a:cxnSpLocks/>
            <a:stCxn id="22" idx="1"/>
          </p:cNvCxnSpPr>
          <p:nvPr/>
        </p:nvCxnSpPr>
        <p:spPr>
          <a:xfrm flipH="1" flipV="1">
            <a:off x="1837427" y="1802922"/>
            <a:ext cx="1210840" cy="64914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C7CC5CE3-BF9A-424D-90B4-0E793D68C506}"/>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943B268F-1DF2-4727-ACDB-8A635E90512C}"/>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2E6E0BDA-17BD-419F-8CE7-5C1B8D67DA6A}"/>
              </a:ext>
            </a:extLst>
          </p:cNvPr>
          <p:cNvSpPr>
            <a:spLocks noGrp="1"/>
          </p:cNvSpPr>
          <p:nvPr>
            <p:ph type="sldNum" sz="quarter" idx="12"/>
          </p:nvPr>
        </p:nvSpPr>
        <p:spPr/>
        <p:txBody>
          <a:bodyPr/>
          <a:lstStyle/>
          <a:p>
            <a:fld id="{F0E9C7B5-498F-459B-AE0E-97ACA3484B4E}" type="slidenum">
              <a:rPr lang="fr-FR" smtClean="0"/>
              <a:t>53</a:t>
            </a:fld>
            <a:endParaRPr lang="fr-FR"/>
          </a:p>
        </p:txBody>
      </p:sp>
    </p:spTree>
    <p:extLst>
      <p:ext uri="{BB962C8B-B14F-4D97-AF65-F5344CB8AC3E}">
        <p14:creationId xmlns:p14="http://schemas.microsoft.com/office/powerpoint/2010/main" val="666572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F7511944-9C88-42A7-83CD-3CDF3CD2A110}"/>
              </a:ext>
            </a:extLst>
          </p:cNvPr>
          <p:cNvPicPr>
            <a:picLocks noChangeAspect="1"/>
          </p:cNvPicPr>
          <p:nvPr/>
        </p:nvPicPr>
        <p:blipFill>
          <a:blip r:embed="rId2"/>
          <a:stretch>
            <a:fillRect/>
          </a:stretch>
        </p:blipFill>
        <p:spPr>
          <a:xfrm>
            <a:off x="0" y="682769"/>
            <a:ext cx="9144000" cy="5728596"/>
          </a:xfrm>
          <a:prstGeom prst="rect">
            <a:avLst/>
          </a:prstGeom>
        </p:spPr>
      </p:pic>
      <p:pic>
        <p:nvPicPr>
          <p:cNvPr id="3" name="Image 2">
            <a:extLst>
              <a:ext uri="{FF2B5EF4-FFF2-40B4-BE49-F238E27FC236}">
                <a16:creationId xmlns="" xmlns:a16="http://schemas.microsoft.com/office/drawing/2014/main" id="{FC0110E5-0765-4861-955A-0727F94A98F6}"/>
              </a:ext>
            </a:extLst>
          </p:cNvPr>
          <p:cNvPicPr>
            <a:picLocks noChangeAspect="1"/>
          </p:cNvPicPr>
          <p:nvPr/>
        </p:nvPicPr>
        <p:blipFill>
          <a:blip r:embed="rId3"/>
          <a:stretch>
            <a:fillRect/>
          </a:stretch>
        </p:blipFill>
        <p:spPr>
          <a:xfrm>
            <a:off x="2728375" y="1459948"/>
            <a:ext cx="3138200" cy="429919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3.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Paramétrage du type de mur</a:t>
            </a:r>
          </a:p>
        </p:txBody>
      </p:sp>
      <p:pic>
        <p:nvPicPr>
          <p:cNvPr id="9" name="Image 8">
            <a:extLst>
              <a:ext uri="{FF2B5EF4-FFF2-40B4-BE49-F238E27FC236}">
                <a16:creationId xmlns="" xmlns:a16="http://schemas.microsoft.com/office/drawing/2014/main" id="{76523A91-627F-418C-8EC8-83BBA8AD5CDC}"/>
              </a:ext>
            </a:extLst>
          </p:cNvPr>
          <p:cNvPicPr>
            <a:picLocks noChangeAspect="1"/>
          </p:cNvPicPr>
          <p:nvPr/>
        </p:nvPicPr>
        <p:blipFill>
          <a:blip r:embed="rId4"/>
          <a:stretch>
            <a:fillRect/>
          </a:stretch>
        </p:blipFill>
        <p:spPr>
          <a:xfrm>
            <a:off x="5702060" y="2174640"/>
            <a:ext cx="3295830" cy="4344503"/>
          </a:xfrm>
          <a:prstGeom prst="rect">
            <a:avLst/>
          </a:prstGeom>
          <a:ln>
            <a:solidFill>
              <a:schemeClr val="bg1">
                <a:lumMod val="50000"/>
              </a:schemeClr>
            </a:solidFill>
          </a:ln>
        </p:spPr>
      </p:pic>
      <p:sp>
        <p:nvSpPr>
          <p:cNvPr id="29" name="ZoneTexte 28">
            <a:extLst>
              <a:ext uri="{FF2B5EF4-FFF2-40B4-BE49-F238E27FC236}">
                <a16:creationId xmlns="" xmlns:a16="http://schemas.microsoft.com/office/drawing/2014/main" id="{272435A6-9A24-426F-9ADB-EB0EC9A17221}"/>
              </a:ext>
            </a:extLst>
          </p:cNvPr>
          <p:cNvSpPr txBox="1"/>
          <p:nvPr/>
        </p:nvSpPr>
        <p:spPr>
          <a:xfrm>
            <a:off x="276411" y="1323471"/>
            <a:ext cx="185017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Modifier le type</a:t>
            </a:r>
          </a:p>
        </p:txBody>
      </p:sp>
      <p:grpSp>
        <p:nvGrpSpPr>
          <p:cNvPr id="30" name="Groupe 29">
            <a:extLst>
              <a:ext uri="{FF2B5EF4-FFF2-40B4-BE49-F238E27FC236}">
                <a16:creationId xmlns="" xmlns:a16="http://schemas.microsoft.com/office/drawing/2014/main" id="{C8A98F44-23EE-442E-BC09-05E2EA36EAD1}"/>
              </a:ext>
            </a:extLst>
          </p:cNvPr>
          <p:cNvGrpSpPr/>
          <p:nvPr/>
        </p:nvGrpSpPr>
        <p:grpSpPr>
          <a:xfrm>
            <a:off x="183452" y="1116984"/>
            <a:ext cx="329591" cy="277860"/>
            <a:chOff x="4198688" y="2087836"/>
            <a:chExt cx="318782" cy="277860"/>
          </a:xfrm>
        </p:grpSpPr>
        <p:sp>
          <p:nvSpPr>
            <p:cNvPr id="31" name="Ellipse 30">
              <a:extLst>
                <a:ext uri="{FF2B5EF4-FFF2-40B4-BE49-F238E27FC236}">
                  <a16:creationId xmlns="" xmlns:a16="http://schemas.microsoft.com/office/drawing/2014/main" id="{5ADB7DE8-9579-4075-B047-BEAF6789C02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3" name="ZoneTexte 32">
              <a:extLst>
                <a:ext uri="{FF2B5EF4-FFF2-40B4-BE49-F238E27FC236}">
                  <a16:creationId xmlns="" xmlns:a16="http://schemas.microsoft.com/office/drawing/2014/main" id="{47DD8B3E-2F4B-4585-A5CD-DB3244FBCBA8}"/>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34" name="Connecteur droit avec flèche 33">
            <a:extLst>
              <a:ext uri="{FF2B5EF4-FFF2-40B4-BE49-F238E27FC236}">
                <a16:creationId xmlns="" xmlns:a16="http://schemas.microsoft.com/office/drawing/2014/main" id="{3B7CD7C2-D913-4FC6-9441-DC7785394075}"/>
              </a:ext>
            </a:extLst>
          </p:cNvPr>
          <p:cNvCxnSpPr>
            <a:cxnSpLocks/>
            <a:stCxn id="29" idx="2"/>
            <a:endCxn id="35" idx="1"/>
          </p:cNvCxnSpPr>
          <p:nvPr/>
        </p:nvCxnSpPr>
        <p:spPr>
          <a:xfrm>
            <a:off x="1201498" y="1600470"/>
            <a:ext cx="562320" cy="104695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5" name="Ellipse 34">
            <a:extLst>
              <a:ext uri="{FF2B5EF4-FFF2-40B4-BE49-F238E27FC236}">
                <a16:creationId xmlns="" xmlns:a16="http://schemas.microsoft.com/office/drawing/2014/main" id="{5528378E-02E9-42E4-8BF2-DCE3B9A688F0}"/>
              </a:ext>
            </a:extLst>
          </p:cNvPr>
          <p:cNvSpPr/>
          <p:nvPr/>
        </p:nvSpPr>
        <p:spPr>
          <a:xfrm>
            <a:off x="1620726" y="2614502"/>
            <a:ext cx="977095"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ZoneTexte 35">
            <a:extLst>
              <a:ext uri="{FF2B5EF4-FFF2-40B4-BE49-F238E27FC236}">
                <a16:creationId xmlns="" xmlns:a16="http://schemas.microsoft.com/office/drawing/2014/main" id="{3BA0EE05-FF04-46E3-8F92-295433AE1D1C}"/>
              </a:ext>
            </a:extLst>
          </p:cNvPr>
          <p:cNvSpPr txBox="1"/>
          <p:nvPr/>
        </p:nvSpPr>
        <p:spPr>
          <a:xfrm>
            <a:off x="876496" y="3221140"/>
            <a:ext cx="2300166"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Dupliquer</a:t>
            </a:r>
          </a:p>
          <a:p>
            <a:pPr marL="171450" indent="-171450">
              <a:buFont typeface="Wingdings" panose="05000000000000000000" pitchFamily="2" charset="2"/>
              <a:buChar char="è"/>
            </a:pPr>
            <a:r>
              <a:rPr lang="fr-FR" sz="1200" dirty="0">
                <a:sym typeface="Wingdings" panose="05000000000000000000" pitchFamily="2" charset="2"/>
              </a:rPr>
              <a:t>Entrer le nom du nouveau type « Voile béton 450 mm »</a:t>
            </a:r>
          </a:p>
        </p:txBody>
      </p:sp>
      <p:grpSp>
        <p:nvGrpSpPr>
          <p:cNvPr id="44" name="Groupe 43">
            <a:extLst>
              <a:ext uri="{FF2B5EF4-FFF2-40B4-BE49-F238E27FC236}">
                <a16:creationId xmlns="" xmlns:a16="http://schemas.microsoft.com/office/drawing/2014/main" id="{DD0A3F45-C805-402A-A659-3F71B28A9AE8}"/>
              </a:ext>
            </a:extLst>
          </p:cNvPr>
          <p:cNvGrpSpPr/>
          <p:nvPr/>
        </p:nvGrpSpPr>
        <p:grpSpPr>
          <a:xfrm>
            <a:off x="783536" y="3014653"/>
            <a:ext cx="329591" cy="277860"/>
            <a:chOff x="4198688" y="2087836"/>
            <a:chExt cx="318782" cy="277860"/>
          </a:xfrm>
        </p:grpSpPr>
        <p:sp>
          <p:nvSpPr>
            <p:cNvPr id="47" name="Ellipse 46">
              <a:extLst>
                <a:ext uri="{FF2B5EF4-FFF2-40B4-BE49-F238E27FC236}">
                  <a16:creationId xmlns="" xmlns:a16="http://schemas.microsoft.com/office/drawing/2014/main" id="{C2BF07E6-AE25-4C94-9013-B0F1013FB5C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2" name="ZoneTexte 51">
              <a:extLst>
                <a:ext uri="{FF2B5EF4-FFF2-40B4-BE49-F238E27FC236}">
                  <a16:creationId xmlns="" xmlns:a16="http://schemas.microsoft.com/office/drawing/2014/main" id="{05FCF8C8-0048-4E6C-9114-573C60871C7B}"/>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57" name="ZoneTexte 56">
            <a:extLst>
              <a:ext uri="{FF2B5EF4-FFF2-40B4-BE49-F238E27FC236}">
                <a16:creationId xmlns="" xmlns:a16="http://schemas.microsoft.com/office/drawing/2014/main" id="{82D00940-150D-47C8-BD00-AF4FA844E97F}"/>
              </a:ext>
            </a:extLst>
          </p:cNvPr>
          <p:cNvSpPr txBox="1"/>
          <p:nvPr/>
        </p:nvSpPr>
        <p:spPr>
          <a:xfrm>
            <a:off x="1023819" y="868851"/>
            <a:ext cx="4730000" cy="276999"/>
          </a:xfrm>
          <a:prstGeom prst="rect">
            <a:avLst/>
          </a:prstGeom>
          <a:solidFill>
            <a:srgbClr val="CCFFFF"/>
          </a:solidFill>
          <a:ln>
            <a:solidFill>
              <a:srgbClr val="002060"/>
            </a:solidFill>
          </a:ln>
        </p:spPr>
        <p:txBody>
          <a:bodyPr wrap="square" rtlCol="0">
            <a:spAutoFit/>
          </a:bodyPr>
          <a:lstStyle/>
          <a:p>
            <a:r>
              <a:rPr lang="fr-FR" sz="1200" i="1" dirty="0"/>
              <a:t>Il faut adapter le type de mur par défaut aux caractéristiques du projet</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857889" y="687432"/>
            <a:ext cx="266369" cy="276999"/>
            <a:chOff x="4198687" y="2088697"/>
            <a:chExt cx="255867"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98687" y="2088697"/>
              <a:ext cx="255867" cy="276999"/>
            </a:xfrm>
            <a:prstGeom prst="rect">
              <a:avLst/>
            </a:prstGeom>
            <a:noFill/>
          </p:spPr>
          <p:txBody>
            <a:bodyPr wrap="square" rtlCol="0">
              <a:spAutoFit/>
            </a:bodyPr>
            <a:lstStyle/>
            <a:p>
              <a:r>
                <a:rPr lang="fr-FR" sz="1200" dirty="0"/>
                <a:t>1</a:t>
              </a:r>
            </a:p>
          </p:txBody>
        </p:sp>
      </p:grpSp>
      <p:sp>
        <p:nvSpPr>
          <p:cNvPr id="61" name="Forme libre : forme 60">
            <a:extLst>
              <a:ext uri="{FF2B5EF4-FFF2-40B4-BE49-F238E27FC236}">
                <a16:creationId xmlns="" xmlns:a16="http://schemas.microsoft.com/office/drawing/2014/main" id="{6915751B-3676-4463-A4B0-304D05A67238}"/>
              </a:ext>
            </a:extLst>
          </p:cNvPr>
          <p:cNvSpPr/>
          <p:nvPr/>
        </p:nvSpPr>
        <p:spPr>
          <a:xfrm rot="1776119">
            <a:off x="2232372" y="1533552"/>
            <a:ext cx="285392" cy="1214943"/>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2" name="ZoneTexte 61">
            <a:extLst>
              <a:ext uri="{FF2B5EF4-FFF2-40B4-BE49-F238E27FC236}">
                <a16:creationId xmlns="" xmlns:a16="http://schemas.microsoft.com/office/drawing/2014/main" id="{73CE9C21-2FD7-4FFB-BF27-E51A98F9CB9C}"/>
              </a:ext>
            </a:extLst>
          </p:cNvPr>
          <p:cNvSpPr txBox="1"/>
          <p:nvPr/>
        </p:nvSpPr>
        <p:spPr>
          <a:xfrm rot="17470336">
            <a:off x="1757853" y="2076244"/>
            <a:ext cx="788500" cy="400110"/>
          </a:xfrm>
          <a:prstGeom prst="rect">
            <a:avLst/>
          </a:prstGeom>
          <a:noFill/>
        </p:spPr>
        <p:txBody>
          <a:bodyPr wrap="square" rtlCol="0">
            <a:spAutoFit/>
          </a:bodyPr>
          <a:lstStyle/>
          <a:p>
            <a:pPr algn="ctr"/>
            <a:r>
              <a:rPr lang="fr-FR" sz="1000" i="1" dirty="0">
                <a:solidFill>
                  <a:schemeClr val="accent5">
                    <a:lumMod val="75000"/>
                  </a:schemeClr>
                </a:solidFill>
              </a:rPr>
              <a:t>Ouverture fenêtre</a:t>
            </a:r>
          </a:p>
        </p:txBody>
      </p:sp>
      <p:cxnSp>
        <p:nvCxnSpPr>
          <p:cNvPr id="63" name="Connecteur droit avec flèche 62">
            <a:extLst>
              <a:ext uri="{FF2B5EF4-FFF2-40B4-BE49-F238E27FC236}">
                <a16:creationId xmlns="" xmlns:a16="http://schemas.microsoft.com/office/drawing/2014/main" id="{AB3B9525-76F9-4670-97D0-1A6DB0752708}"/>
              </a:ext>
            </a:extLst>
          </p:cNvPr>
          <p:cNvCxnSpPr>
            <a:cxnSpLocks/>
            <a:stCxn id="36" idx="3"/>
          </p:cNvCxnSpPr>
          <p:nvPr/>
        </p:nvCxnSpPr>
        <p:spPr>
          <a:xfrm flipV="1">
            <a:off x="3176662" y="2096219"/>
            <a:ext cx="1930176" cy="144808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4" name="ZoneTexte 63">
            <a:extLst>
              <a:ext uri="{FF2B5EF4-FFF2-40B4-BE49-F238E27FC236}">
                <a16:creationId xmlns="" xmlns:a16="http://schemas.microsoft.com/office/drawing/2014/main" id="{B45991CD-1585-4F3C-9B63-B49754FD31B5}"/>
              </a:ext>
            </a:extLst>
          </p:cNvPr>
          <p:cNvSpPr txBox="1"/>
          <p:nvPr/>
        </p:nvSpPr>
        <p:spPr>
          <a:xfrm>
            <a:off x="1945759" y="4206510"/>
            <a:ext cx="172861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Modifier…</a:t>
            </a:r>
          </a:p>
        </p:txBody>
      </p:sp>
      <p:grpSp>
        <p:nvGrpSpPr>
          <p:cNvPr id="65" name="Groupe 64">
            <a:extLst>
              <a:ext uri="{FF2B5EF4-FFF2-40B4-BE49-F238E27FC236}">
                <a16:creationId xmlns="" xmlns:a16="http://schemas.microsoft.com/office/drawing/2014/main" id="{4545F63C-EC7E-4D36-8032-967B2EDDF9EC}"/>
              </a:ext>
            </a:extLst>
          </p:cNvPr>
          <p:cNvGrpSpPr/>
          <p:nvPr/>
        </p:nvGrpSpPr>
        <p:grpSpPr>
          <a:xfrm>
            <a:off x="1852800" y="4000023"/>
            <a:ext cx="329591" cy="277860"/>
            <a:chOff x="4198688" y="2087836"/>
            <a:chExt cx="318782" cy="277860"/>
          </a:xfrm>
        </p:grpSpPr>
        <p:sp>
          <p:nvSpPr>
            <p:cNvPr id="66" name="Ellipse 65">
              <a:extLst>
                <a:ext uri="{FF2B5EF4-FFF2-40B4-BE49-F238E27FC236}">
                  <a16:creationId xmlns="" xmlns:a16="http://schemas.microsoft.com/office/drawing/2014/main" id="{DCC65549-8A6C-4E55-BF5A-AD60AA30101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7" name="ZoneTexte 66">
              <a:extLst>
                <a:ext uri="{FF2B5EF4-FFF2-40B4-BE49-F238E27FC236}">
                  <a16:creationId xmlns="" xmlns:a16="http://schemas.microsoft.com/office/drawing/2014/main" id="{718CD8A5-5AEE-4B52-80DB-8F5FCAC10E99}"/>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68" name="ZoneTexte 67">
            <a:extLst>
              <a:ext uri="{FF2B5EF4-FFF2-40B4-BE49-F238E27FC236}">
                <a16:creationId xmlns="" xmlns:a16="http://schemas.microsoft.com/office/drawing/2014/main" id="{34FE7F4C-2E31-45CC-942F-9C4A049C8256}"/>
              </a:ext>
            </a:extLst>
          </p:cNvPr>
          <p:cNvSpPr txBox="1"/>
          <p:nvPr/>
        </p:nvSpPr>
        <p:spPr>
          <a:xfrm>
            <a:off x="2754512" y="4899745"/>
            <a:ext cx="330233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Entrer la nouvelle valeur de l’épaisseur du voile </a:t>
            </a:r>
          </a:p>
          <a:p>
            <a:pPr marL="171450" indent="-171450">
              <a:buFont typeface="Wingdings" panose="05000000000000000000" pitchFamily="2" charset="2"/>
              <a:buChar char="è"/>
            </a:pPr>
            <a:r>
              <a:rPr lang="fr-FR" sz="1200" dirty="0">
                <a:sym typeface="Wingdings" panose="05000000000000000000" pitchFamily="2" charset="2"/>
              </a:rPr>
              <a:t>Choisir le matériau « Béton coulé en place »</a:t>
            </a:r>
          </a:p>
        </p:txBody>
      </p:sp>
      <p:grpSp>
        <p:nvGrpSpPr>
          <p:cNvPr id="69" name="Groupe 68">
            <a:extLst>
              <a:ext uri="{FF2B5EF4-FFF2-40B4-BE49-F238E27FC236}">
                <a16:creationId xmlns="" xmlns:a16="http://schemas.microsoft.com/office/drawing/2014/main" id="{CC4B855E-F50D-4886-9301-1DEDB5497C3F}"/>
              </a:ext>
            </a:extLst>
          </p:cNvPr>
          <p:cNvGrpSpPr/>
          <p:nvPr/>
        </p:nvGrpSpPr>
        <p:grpSpPr>
          <a:xfrm>
            <a:off x="2621159" y="4698412"/>
            <a:ext cx="361618" cy="276999"/>
            <a:chOff x="4198688" y="2088697"/>
            <a:chExt cx="349759" cy="276999"/>
          </a:xfrm>
        </p:grpSpPr>
        <p:sp>
          <p:nvSpPr>
            <p:cNvPr id="70" name="Ellipse 69">
              <a:extLst>
                <a:ext uri="{FF2B5EF4-FFF2-40B4-BE49-F238E27FC236}">
                  <a16:creationId xmlns="" xmlns:a16="http://schemas.microsoft.com/office/drawing/2014/main" id="{C5AC30F6-136A-461B-9AD4-8406AA51C55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1" name="ZoneTexte 70">
              <a:extLst>
                <a:ext uri="{FF2B5EF4-FFF2-40B4-BE49-F238E27FC236}">
                  <a16:creationId xmlns="" xmlns:a16="http://schemas.microsoft.com/office/drawing/2014/main" id="{F44A2539-365E-4E0A-8D72-F3FE840E0287}"/>
                </a:ext>
              </a:extLst>
            </p:cNvPr>
            <p:cNvSpPr txBox="1"/>
            <p:nvPr/>
          </p:nvSpPr>
          <p:spPr>
            <a:xfrm>
              <a:off x="4205654" y="2088697"/>
              <a:ext cx="342793" cy="276999"/>
            </a:xfrm>
            <a:prstGeom prst="rect">
              <a:avLst/>
            </a:prstGeom>
            <a:noFill/>
          </p:spPr>
          <p:txBody>
            <a:bodyPr wrap="square" rtlCol="0">
              <a:spAutoFit/>
            </a:bodyPr>
            <a:lstStyle/>
            <a:p>
              <a:r>
                <a:rPr lang="fr-FR" sz="1200" dirty="0"/>
                <a:t>5</a:t>
              </a:r>
            </a:p>
          </p:txBody>
        </p:sp>
      </p:grpSp>
      <p:sp>
        <p:nvSpPr>
          <p:cNvPr id="78" name="ZoneTexte 77">
            <a:extLst>
              <a:ext uri="{FF2B5EF4-FFF2-40B4-BE49-F238E27FC236}">
                <a16:creationId xmlns="" xmlns:a16="http://schemas.microsoft.com/office/drawing/2014/main" id="{16CF21B6-9196-4DF4-89C7-5D2427D3262C}"/>
              </a:ext>
            </a:extLst>
          </p:cNvPr>
          <p:cNvSpPr txBox="1"/>
          <p:nvPr/>
        </p:nvSpPr>
        <p:spPr>
          <a:xfrm>
            <a:off x="7237562" y="5386493"/>
            <a:ext cx="1826888"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successivement toutes les fenêtres  avec </a:t>
            </a:r>
            <a:r>
              <a:rPr lang="fr-FR" sz="1200" b="1" dirty="0">
                <a:sym typeface="Wingdings" panose="05000000000000000000" pitchFamily="2" charset="2"/>
              </a:rPr>
              <a:t>OK</a:t>
            </a:r>
          </a:p>
        </p:txBody>
      </p:sp>
      <p:grpSp>
        <p:nvGrpSpPr>
          <p:cNvPr id="79" name="Groupe 78">
            <a:extLst>
              <a:ext uri="{FF2B5EF4-FFF2-40B4-BE49-F238E27FC236}">
                <a16:creationId xmlns="" xmlns:a16="http://schemas.microsoft.com/office/drawing/2014/main" id="{5D6C4AA5-C50C-4031-B636-A5C4EAEE58A6}"/>
              </a:ext>
            </a:extLst>
          </p:cNvPr>
          <p:cNvGrpSpPr/>
          <p:nvPr/>
        </p:nvGrpSpPr>
        <p:grpSpPr>
          <a:xfrm>
            <a:off x="7065176" y="5213487"/>
            <a:ext cx="281532" cy="276999"/>
            <a:chOff x="4187308" y="2088697"/>
            <a:chExt cx="278625" cy="276999"/>
          </a:xfrm>
        </p:grpSpPr>
        <p:sp>
          <p:nvSpPr>
            <p:cNvPr id="80" name="Ellipse 79">
              <a:extLst>
                <a:ext uri="{FF2B5EF4-FFF2-40B4-BE49-F238E27FC236}">
                  <a16:creationId xmlns="" xmlns:a16="http://schemas.microsoft.com/office/drawing/2014/main" id="{6F311540-BBB9-4AB4-A426-845580DFC8F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1" name="ZoneTexte 80">
              <a:extLst>
                <a:ext uri="{FF2B5EF4-FFF2-40B4-BE49-F238E27FC236}">
                  <a16:creationId xmlns="" xmlns:a16="http://schemas.microsoft.com/office/drawing/2014/main" id="{AF13C852-2CB0-461B-8B8E-A69C3509A17D}"/>
                </a:ext>
              </a:extLst>
            </p:cNvPr>
            <p:cNvSpPr txBox="1"/>
            <p:nvPr/>
          </p:nvSpPr>
          <p:spPr>
            <a:xfrm>
              <a:off x="4187308" y="2088697"/>
              <a:ext cx="278625" cy="276999"/>
            </a:xfrm>
            <a:prstGeom prst="rect">
              <a:avLst/>
            </a:prstGeom>
            <a:noFill/>
          </p:spPr>
          <p:txBody>
            <a:bodyPr wrap="square" rtlCol="0">
              <a:spAutoFit/>
            </a:bodyPr>
            <a:lstStyle/>
            <a:p>
              <a:r>
                <a:rPr lang="fr-FR" sz="1200" dirty="0"/>
                <a:t>6</a:t>
              </a:r>
            </a:p>
          </p:txBody>
        </p:sp>
      </p:grpSp>
      <p:cxnSp>
        <p:nvCxnSpPr>
          <p:cNvPr id="82" name="Connecteur droit avec flèche 81">
            <a:extLst>
              <a:ext uri="{FF2B5EF4-FFF2-40B4-BE49-F238E27FC236}">
                <a16:creationId xmlns="" xmlns:a16="http://schemas.microsoft.com/office/drawing/2014/main" id="{B866A8FD-74CE-4A0D-8D31-B5804EF7BF0E}"/>
              </a:ext>
            </a:extLst>
          </p:cNvPr>
          <p:cNvCxnSpPr>
            <a:cxnSpLocks/>
            <a:stCxn id="64" idx="3"/>
          </p:cNvCxnSpPr>
          <p:nvPr/>
        </p:nvCxnSpPr>
        <p:spPr>
          <a:xfrm flipV="1">
            <a:off x="3674378" y="2924355"/>
            <a:ext cx="940754" cy="142065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3" name="Forme libre : forme 82">
            <a:extLst>
              <a:ext uri="{FF2B5EF4-FFF2-40B4-BE49-F238E27FC236}">
                <a16:creationId xmlns="" xmlns:a16="http://schemas.microsoft.com/office/drawing/2014/main" id="{E1D3189C-EBAF-4F4B-947A-A7223F8F12C9}"/>
              </a:ext>
            </a:extLst>
          </p:cNvPr>
          <p:cNvSpPr/>
          <p:nvPr/>
        </p:nvSpPr>
        <p:spPr>
          <a:xfrm rot="1814999">
            <a:off x="5401713" y="2260038"/>
            <a:ext cx="176903" cy="745205"/>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4" name="Connecteur droit avec flèche 83">
            <a:extLst>
              <a:ext uri="{FF2B5EF4-FFF2-40B4-BE49-F238E27FC236}">
                <a16:creationId xmlns="" xmlns:a16="http://schemas.microsoft.com/office/drawing/2014/main" id="{50CB3C7E-8190-4C4C-8CFB-CB678A66A943}"/>
              </a:ext>
            </a:extLst>
          </p:cNvPr>
          <p:cNvCxnSpPr>
            <a:cxnSpLocks/>
            <a:stCxn id="68" idx="3"/>
          </p:cNvCxnSpPr>
          <p:nvPr/>
        </p:nvCxnSpPr>
        <p:spPr>
          <a:xfrm flipV="1">
            <a:off x="6056851" y="3795623"/>
            <a:ext cx="1586153" cy="133495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cteur droit avec flèche 84">
            <a:extLst>
              <a:ext uri="{FF2B5EF4-FFF2-40B4-BE49-F238E27FC236}">
                <a16:creationId xmlns="" xmlns:a16="http://schemas.microsoft.com/office/drawing/2014/main" id="{599291EF-2794-4898-879E-E6DFA7E4445A}"/>
              </a:ext>
            </a:extLst>
          </p:cNvPr>
          <p:cNvCxnSpPr>
            <a:cxnSpLocks/>
            <a:stCxn id="68" idx="3"/>
          </p:cNvCxnSpPr>
          <p:nvPr/>
        </p:nvCxnSpPr>
        <p:spPr>
          <a:xfrm flipV="1">
            <a:off x="6056851" y="3778370"/>
            <a:ext cx="1379119" cy="135220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 name="Espace réservé du pied de page 3">
            <a:extLst>
              <a:ext uri="{FF2B5EF4-FFF2-40B4-BE49-F238E27FC236}">
                <a16:creationId xmlns="" xmlns:a16="http://schemas.microsoft.com/office/drawing/2014/main" id="{3861AD7B-3DC7-4142-AAAA-7F52D40E893E}"/>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26717FFC-BB26-4C7E-862F-3F88B887D48B}"/>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69414098-6D97-487D-ACF6-2749670338E6}"/>
              </a:ext>
            </a:extLst>
          </p:cNvPr>
          <p:cNvSpPr>
            <a:spLocks noGrp="1"/>
          </p:cNvSpPr>
          <p:nvPr>
            <p:ph type="sldNum" sz="quarter" idx="12"/>
          </p:nvPr>
        </p:nvSpPr>
        <p:spPr/>
        <p:txBody>
          <a:bodyPr/>
          <a:lstStyle/>
          <a:p>
            <a:fld id="{F0E9C7B5-498F-459B-AE0E-97ACA3484B4E}" type="slidenum">
              <a:rPr lang="fr-FR" smtClean="0"/>
              <a:t>54</a:t>
            </a:fld>
            <a:endParaRPr lang="fr-FR"/>
          </a:p>
        </p:txBody>
      </p:sp>
    </p:spTree>
    <p:extLst>
      <p:ext uri="{BB962C8B-B14F-4D97-AF65-F5344CB8AC3E}">
        <p14:creationId xmlns:p14="http://schemas.microsoft.com/office/powerpoint/2010/main" val="4767561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CEC2805B-FA7F-470C-A2E2-18DC71298127}"/>
              </a:ext>
            </a:extLst>
          </p:cNvPr>
          <p:cNvPicPr>
            <a:picLocks noChangeAspect="1"/>
          </p:cNvPicPr>
          <p:nvPr/>
        </p:nvPicPr>
        <p:blipFill>
          <a:blip r:embed="rId2"/>
          <a:stretch>
            <a:fillRect/>
          </a:stretch>
        </p:blipFill>
        <p:spPr>
          <a:xfrm>
            <a:off x="0" y="723194"/>
            <a:ext cx="9144000" cy="5687656"/>
          </a:xfrm>
          <a:prstGeom prst="rect">
            <a:avLst/>
          </a:prstGeom>
        </p:spPr>
      </p:pic>
      <p:sp>
        <p:nvSpPr>
          <p:cNvPr id="67" name="Rectangle 66">
            <a:extLst>
              <a:ext uri="{FF2B5EF4-FFF2-40B4-BE49-F238E27FC236}">
                <a16:creationId xmlns="" xmlns:a16="http://schemas.microsoft.com/office/drawing/2014/main" id="{FF6840B2-75CA-4AE8-BC8D-9B239A1951A3}"/>
              </a:ext>
            </a:extLst>
          </p:cNvPr>
          <p:cNvSpPr/>
          <p:nvPr/>
        </p:nvSpPr>
        <p:spPr>
          <a:xfrm>
            <a:off x="16777" y="2682815"/>
            <a:ext cx="9135611" cy="3507479"/>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Caractéristiques d’implantation</a:t>
            </a:r>
          </a:p>
        </p:txBody>
      </p:sp>
      <p:sp>
        <p:nvSpPr>
          <p:cNvPr id="29" name="ZoneTexte 28">
            <a:extLst>
              <a:ext uri="{FF2B5EF4-FFF2-40B4-BE49-F238E27FC236}">
                <a16:creationId xmlns="" xmlns:a16="http://schemas.microsoft.com/office/drawing/2014/main" id="{272435A6-9A24-426F-9ADB-EB0EC9A17221}"/>
              </a:ext>
            </a:extLst>
          </p:cNvPr>
          <p:cNvSpPr txBox="1"/>
          <p:nvPr/>
        </p:nvSpPr>
        <p:spPr>
          <a:xfrm>
            <a:off x="944374" y="3433137"/>
            <a:ext cx="159631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 Hauteur »</a:t>
            </a:r>
            <a:endParaRPr lang="fr-FR" sz="1200" b="1" dirty="0">
              <a:sym typeface="Wingdings" panose="05000000000000000000" pitchFamily="2" charset="2"/>
            </a:endParaRPr>
          </a:p>
        </p:txBody>
      </p:sp>
      <p:grpSp>
        <p:nvGrpSpPr>
          <p:cNvPr id="30" name="Groupe 29">
            <a:extLst>
              <a:ext uri="{FF2B5EF4-FFF2-40B4-BE49-F238E27FC236}">
                <a16:creationId xmlns="" xmlns:a16="http://schemas.microsoft.com/office/drawing/2014/main" id="{C8A98F44-23EE-442E-BC09-05E2EA36EAD1}"/>
              </a:ext>
            </a:extLst>
          </p:cNvPr>
          <p:cNvGrpSpPr/>
          <p:nvPr/>
        </p:nvGrpSpPr>
        <p:grpSpPr>
          <a:xfrm>
            <a:off x="807964" y="3258026"/>
            <a:ext cx="329591" cy="277860"/>
            <a:chOff x="4198688" y="2087836"/>
            <a:chExt cx="318782" cy="277860"/>
          </a:xfrm>
        </p:grpSpPr>
        <p:sp>
          <p:nvSpPr>
            <p:cNvPr id="31" name="Ellipse 30">
              <a:extLst>
                <a:ext uri="{FF2B5EF4-FFF2-40B4-BE49-F238E27FC236}">
                  <a16:creationId xmlns="" xmlns:a16="http://schemas.microsoft.com/office/drawing/2014/main" id="{5ADB7DE8-9579-4075-B047-BEAF6789C02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3" name="ZoneTexte 32">
              <a:extLst>
                <a:ext uri="{FF2B5EF4-FFF2-40B4-BE49-F238E27FC236}">
                  <a16:creationId xmlns="" xmlns:a16="http://schemas.microsoft.com/office/drawing/2014/main" id="{47DD8B3E-2F4B-4585-A5CD-DB3244FBCBA8}"/>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57" name="ZoneTexte 56">
            <a:extLst>
              <a:ext uri="{FF2B5EF4-FFF2-40B4-BE49-F238E27FC236}">
                <a16:creationId xmlns="" xmlns:a16="http://schemas.microsoft.com/office/drawing/2014/main" id="{82D00940-150D-47C8-BD00-AF4FA844E97F}"/>
              </a:ext>
            </a:extLst>
          </p:cNvPr>
          <p:cNvSpPr txBox="1"/>
          <p:nvPr/>
        </p:nvSpPr>
        <p:spPr>
          <a:xfrm>
            <a:off x="1211576" y="1283295"/>
            <a:ext cx="5698182" cy="461665"/>
          </a:xfrm>
          <a:prstGeom prst="rect">
            <a:avLst/>
          </a:prstGeom>
          <a:solidFill>
            <a:srgbClr val="CCFFFF"/>
          </a:solidFill>
          <a:ln>
            <a:solidFill>
              <a:srgbClr val="002060"/>
            </a:solidFill>
          </a:ln>
        </p:spPr>
        <p:txBody>
          <a:bodyPr wrap="square" rtlCol="0">
            <a:spAutoFit/>
          </a:bodyPr>
          <a:lstStyle/>
          <a:p>
            <a:r>
              <a:rPr lang="fr-FR" sz="1200" i="1" dirty="0"/>
              <a:t>La définition des caractéristiques d’implantation du voile est une étape très importantes ; </a:t>
            </a:r>
          </a:p>
          <a:p>
            <a:r>
              <a:rPr lang="fr-FR" sz="1200" i="1" dirty="0"/>
              <a:t>On les définit en commençant par la ligne d’option (en vert sous le ruban).</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1045646" y="1101876"/>
            <a:ext cx="266369" cy="276999"/>
            <a:chOff x="4198687" y="2088697"/>
            <a:chExt cx="255867"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98687" y="2088697"/>
              <a:ext cx="255867" cy="276999"/>
            </a:xfrm>
            <a:prstGeom prst="rect">
              <a:avLst/>
            </a:prstGeom>
            <a:noFill/>
          </p:spPr>
          <p:txBody>
            <a:bodyPr wrap="square" rtlCol="0">
              <a:spAutoFit/>
            </a:bodyPr>
            <a:lstStyle/>
            <a:p>
              <a:r>
                <a:rPr lang="fr-FR" sz="1200" dirty="0"/>
                <a:t>2</a:t>
              </a:r>
            </a:p>
          </p:txBody>
        </p:sp>
      </p:grpSp>
      <p:sp>
        <p:nvSpPr>
          <p:cNvPr id="46" name="ZoneTexte 45">
            <a:extLst>
              <a:ext uri="{FF2B5EF4-FFF2-40B4-BE49-F238E27FC236}">
                <a16:creationId xmlns="" xmlns:a16="http://schemas.microsoft.com/office/drawing/2014/main" id="{99B4CC56-455C-4966-8DBF-C699CF915FB6}"/>
              </a:ext>
            </a:extLst>
          </p:cNvPr>
          <p:cNvSpPr txBox="1"/>
          <p:nvPr/>
        </p:nvSpPr>
        <p:spPr>
          <a:xfrm>
            <a:off x="944374" y="3961198"/>
            <a:ext cx="1596311" cy="830997"/>
          </a:xfrm>
          <a:prstGeom prst="rect">
            <a:avLst/>
          </a:prstGeom>
          <a:solidFill>
            <a:srgbClr val="CCFFFF"/>
          </a:solidFill>
          <a:ln>
            <a:solidFill>
              <a:srgbClr val="002060"/>
            </a:solidFill>
          </a:ln>
        </p:spPr>
        <p:txBody>
          <a:bodyPr wrap="square" rtlCol="0">
            <a:spAutoFit/>
          </a:bodyPr>
          <a:lstStyle/>
          <a:p>
            <a:r>
              <a:rPr lang="fr-FR" sz="1200" i="1" dirty="0"/>
              <a:t>Le voile sera construit </a:t>
            </a:r>
            <a:r>
              <a:rPr lang="fr-FR" sz="1200" b="1" i="1" dirty="0"/>
              <a:t>au-dessus</a:t>
            </a:r>
            <a:r>
              <a:rPr lang="fr-FR" sz="1200" i="1" dirty="0"/>
              <a:t> du niveau d’implantation </a:t>
            </a:r>
          </a:p>
          <a:p>
            <a:r>
              <a:rPr lang="fr-FR" sz="1200" i="1" dirty="0"/>
              <a:t>(b- face sup radier)</a:t>
            </a:r>
          </a:p>
        </p:txBody>
      </p:sp>
      <p:grpSp>
        <p:nvGrpSpPr>
          <p:cNvPr id="49" name="Groupe 48">
            <a:extLst>
              <a:ext uri="{FF2B5EF4-FFF2-40B4-BE49-F238E27FC236}">
                <a16:creationId xmlns="" xmlns:a16="http://schemas.microsoft.com/office/drawing/2014/main" id="{94941A91-324A-475E-A728-6D6D3E153B20}"/>
              </a:ext>
            </a:extLst>
          </p:cNvPr>
          <p:cNvGrpSpPr/>
          <p:nvPr/>
        </p:nvGrpSpPr>
        <p:grpSpPr>
          <a:xfrm>
            <a:off x="782867" y="3810951"/>
            <a:ext cx="266369" cy="276999"/>
            <a:chOff x="4198687" y="2088697"/>
            <a:chExt cx="255867" cy="276999"/>
          </a:xfrm>
        </p:grpSpPr>
        <p:sp>
          <p:nvSpPr>
            <p:cNvPr id="50" name="Ellipse 49">
              <a:extLst>
                <a:ext uri="{FF2B5EF4-FFF2-40B4-BE49-F238E27FC236}">
                  <a16:creationId xmlns="" xmlns:a16="http://schemas.microsoft.com/office/drawing/2014/main" id="{7E5E45A4-C0D4-418B-884D-B6DB0A4CBA5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1" name="ZoneTexte 50">
              <a:extLst>
                <a:ext uri="{FF2B5EF4-FFF2-40B4-BE49-F238E27FC236}">
                  <a16:creationId xmlns="" xmlns:a16="http://schemas.microsoft.com/office/drawing/2014/main" id="{F3316DAF-8555-4090-82B0-C45E8E9BA5B6}"/>
                </a:ext>
              </a:extLst>
            </p:cNvPr>
            <p:cNvSpPr txBox="1"/>
            <p:nvPr/>
          </p:nvSpPr>
          <p:spPr>
            <a:xfrm>
              <a:off x="4198687" y="2088697"/>
              <a:ext cx="255867" cy="276999"/>
            </a:xfrm>
            <a:prstGeom prst="rect">
              <a:avLst/>
            </a:prstGeom>
            <a:noFill/>
          </p:spPr>
          <p:txBody>
            <a:bodyPr wrap="square" rtlCol="0">
              <a:spAutoFit/>
            </a:bodyPr>
            <a:lstStyle/>
            <a:p>
              <a:r>
                <a:rPr lang="fr-FR" sz="1200" dirty="0"/>
                <a:t>3</a:t>
              </a:r>
            </a:p>
          </p:txBody>
        </p:sp>
      </p:grpSp>
      <p:sp>
        <p:nvSpPr>
          <p:cNvPr id="53" name="ZoneTexte 52">
            <a:extLst>
              <a:ext uri="{FF2B5EF4-FFF2-40B4-BE49-F238E27FC236}">
                <a16:creationId xmlns="" xmlns:a16="http://schemas.microsoft.com/office/drawing/2014/main" id="{B197D1DD-7A29-4FAA-9D2D-40F3654324BE}"/>
              </a:ext>
            </a:extLst>
          </p:cNvPr>
          <p:cNvSpPr txBox="1"/>
          <p:nvPr/>
        </p:nvSpPr>
        <p:spPr>
          <a:xfrm>
            <a:off x="3365424" y="4382281"/>
            <a:ext cx="224174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 a- face sup traverse »</a:t>
            </a:r>
            <a:endParaRPr lang="fr-FR" sz="1200" b="1" dirty="0">
              <a:sym typeface="Wingdings" panose="05000000000000000000" pitchFamily="2" charset="2"/>
            </a:endParaRPr>
          </a:p>
        </p:txBody>
      </p:sp>
      <p:grpSp>
        <p:nvGrpSpPr>
          <p:cNvPr id="54" name="Groupe 53">
            <a:extLst>
              <a:ext uri="{FF2B5EF4-FFF2-40B4-BE49-F238E27FC236}">
                <a16:creationId xmlns="" xmlns:a16="http://schemas.microsoft.com/office/drawing/2014/main" id="{FFBBAE7A-70F9-4E8A-ADB7-5D5FA42C925B}"/>
              </a:ext>
            </a:extLst>
          </p:cNvPr>
          <p:cNvGrpSpPr/>
          <p:nvPr/>
        </p:nvGrpSpPr>
        <p:grpSpPr>
          <a:xfrm>
            <a:off x="3212832" y="4174496"/>
            <a:ext cx="329591" cy="277860"/>
            <a:chOff x="4198688" y="2087836"/>
            <a:chExt cx="318782" cy="277860"/>
          </a:xfrm>
        </p:grpSpPr>
        <p:sp>
          <p:nvSpPr>
            <p:cNvPr id="55" name="Ellipse 54">
              <a:extLst>
                <a:ext uri="{FF2B5EF4-FFF2-40B4-BE49-F238E27FC236}">
                  <a16:creationId xmlns="" xmlns:a16="http://schemas.microsoft.com/office/drawing/2014/main" id="{E477AE8D-32FF-41B8-B984-4F3400C0D3A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37AA5515-E1DF-4038-A95C-7472B6F1A50B}"/>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89" name="ZoneTexte 88">
            <a:extLst>
              <a:ext uri="{FF2B5EF4-FFF2-40B4-BE49-F238E27FC236}">
                <a16:creationId xmlns="" xmlns:a16="http://schemas.microsoft.com/office/drawing/2014/main" id="{02D3958E-F5ED-4E1E-A7D2-4A718F045093}"/>
              </a:ext>
            </a:extLst>
          </p:cNvPr>
          <p:cNvSpPr txBox="1"/>
          <p:nvPr/>
        </p:nvSpPr>
        <p:spPr>
          <a:xfrm>
            <a:off x="6389181" y="6008014"/>
            <a:ext cx="2409762"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 Nu porteur extérieur » </a:t>
            </a:r>
            <a:endParaRPr lang="fr-FR" sz="1200" b="1" dirty="0">
              <a:sym typeface="Wingdings" panose="05000000000000000000" pitchFamily="2" charset="2"/>
            </a:endParaRPr>
          </a:p>
        </p:txBody>
      </p:sp>
      <p:grpSp>
        <p:nvGrpSpPr>
          <p:cNvPr id="90" name="Groupe 89">
            <a:extLst>
              <a:ext uri="{FF2B5EF4-FFF2-40B4-BE49-F238E27FC236}">
                <a16:creationId xmlns="" xmlns:a16="http://schemas.microsoft.com/office/drawing/2014/main" id="{0B498A67-9C92-4AC7-920C-CC37ABABC6B2}"/>
              </a:ext>
            </a:extLst>
          </p:cNvPr>
          <p:cNvGrpSpPr/>
          <p:nvPr/>
        </p:nvGrpSpPr>
        <p:grpSpPr>
          <a:xfrm>
            <a:off x="6236589" y="5800229"/>
            <a:ext cx="330969" cy="277860"/>
            <a:chOff x="4198688" y="2087836"/>
            <a:chExt cx="318782" cy="277860"/>
          </a:xfrm>
        </p:grpSpPr>
        <p:sp>
          <p:nvSpPr>
            <p:cNvPr id="91" name="Ellipse 90">
              <a:extLst>
                <a:ext uri="{FF2B5EF4-FFF2-40B4-BE49-F238E27FC236}">
                  <a16:creationId xmlns="" xmlns:a16="http://schemas.microsoft.com/office/drawing/2014/main" id="{19DDC2E9-1379-456E-9E4F-5E7C4E70F6F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2" name="ZoneTexte 91">
              <a:extLst>
                <a:ext uri="{FF2B5EF4-FFF2-40B4-BE49-F238E27FC236}">
                  <a16:creationId xmlns="" xmlns:a16="http://schemas.microsoft.com/office/drawing/2014/main" id="{B61B7AD9-5C1B-477B-BBCD-671A38F444B6}"/>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cxnSp>
        <p:nvCxnSpPr>
          <p:cNvPr id="101" name="Connecteur droit avec flèche 100">
            <a:extLst>
              <a:ext uri="{FF2B5EF4-FFF2-40B4-BE49-F238E27FC236}">
                <a16:creationId xmlns="" xmlns:a16="http://schemas.microsoft.com/office/drawing/2014/main" id="{E57F1A20-F2C3-4C3E-AEA5-178F1A9CECE0}"/>
              </a:ext>
            </a:extLst>
          </p:cNvPr>
          <p:cNvCxnSpPr>
            <a:cxnSpLocks/>
            <a:stCxn id="29" idx="0"/>
          </p:cNvCxnSpPr>
          <p:nvPr/>
        </p:nvCxnSpPr>
        <p:spPr>
          <a:xfrm flipV="1">
            <a:off x="1742530" y="2191110"/>
            <a:ext cx="345063" cy="124202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Connecteur droit avec flèche 102">
            <a:extLst>
              <a:ext uri="{FF2B5EF4-FFF2-40B4-BE49-F238E27FC236}">
                <a16:creationId xmlns="" xmlns:a16="http://schemas.microsoft.com/office/drawing/2014/main" id="{CF55E271-C9E8-4429-BDCA-FD90F063A3D5}"/>
              </a:ext>
            </a:extLst>
          </p:cNvPr>
          <p:cNvCxnSpPr>
            <a:cxnSpLocks/>
            <a:stCxn id="53" idx="0"/>
          </p:cNvCxnSpPr>
          <p:nvPr/>
        </p:nvCxnSpPr>
        <p:spPr>
          <a:xfrm flipH="1" flipV="1">
            <a:off x="3424689" y="2122099"/>
            <a:ext cx="1061608" cy="226018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2" name="ZoneTexte 71">
            <a:extLst>
              <a:ext uri="{FF2B5EF4-FFF2-40B4-BE49-F238E27FC236}">
                <a16:creationId xmlns="" xmlns:a16="http://schemas.microsoft.com/office/drawing/2014/main" id="{D6166721-543E-4868-82DC-398228C9428D}"/>
              </a:ext>
            </a:extLst>
          </p:cNvPr>
          <p:cNvSpPr txBox="1"/>
          <p:nvPr/>
        </p:nvSpPr>
        <p:spPr>
          <a:xfrm>
            <a:off x="3365425" y="3433635"/>
            <a:ext cx="2049378" cy="646331"/>
          </a:xfrm>
          <a:prstGeom prst="rect">
            <a:avLst/>
          </a:prstGeom>
          <a:solidFill>
            <a:srgbClr val="CCFFFF"/>
          </a:solidFill>
          <a:ln>
            <a:solidFill>
              <a:srgbClr val="002060"/>
            </a:solidFill>
          </a:ln>
        </p:spPr>
        <p:txBody>
          <a:bodyPr wrap="square" rtlCol="0">
            <a:spAutoFit/>
          </a:bodyPr>
          <a:lstStyle/>
          <a:p>
            <a:r>
              <a:rPr lang="fr-FR" sz="1200" b="1" i="1" dirty="0"/>
              <a:t>Contrainte supérieure : </a:t>
            </a:r>
          </a:p>
          <a:p>
            <a:r>
              <a:rPr lang="fr-FR" sz="1200" i="1" dirty="0"/>
              <a:t>(= niveau auquel est rattaché le </a:t>
            </a:r>
            <a:r>
              <a:rPr lang="fr-FR" sz="1200" b="1" i="1" dirty="0"/>
              <a:t>haut</a:t>
            </a:r>
            <a:r>
              <a:rPr lang="fr-FR" sz="1200" i="1" dirty="0"/>
              <a:t> du voile)</a:t>
            </a:r>
          </a:p>
        </p:txBody>
      </p:sp>
      <p:cxnSp>
        <p:nvCxnSpPr>
          <p:cNvPr id="104" name="Connecteur droit avec flèche 103">
            <a:extLst>
              <a:ext uri="{FF2B5EF4-FFF2-40B4-BE49-F238E27FC236}">
                <a16:creationId xmlns="" xmlns:a16="http://schemas.microsoft.com/office/drawing/2014/main" id="{691263A0-7202-42C2-9D1D-92DABD665209}"/>
              </a:ext>
            </a:extLst>
          </p:cNvPr>
          <p:cNvCxnSpPr>
            <a:cxnSpLocks/>
            <a:stCxn id="89" idx="0"/>
          </p:cNvCxnSpPr>
          <p:nvPr/>
        </p:nvCxnSpPr>
        <p:spPr>
          <a:xfrm flipH="1" flipV="1">
            <a:off x="6280032" y="2501660"/>
            <a:ext cx="1314030" cy="350635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7" name="ZoneTexte 76">
            <a:extLst>
              <a:ext uri="{FF2B5EF4-FFF2-40B4-BE49-F238E27FC236}">
                <a16:creationId xmlns="" xmlns:a16="http://schemas.microsoft.com/office/drawing/2014/main" id="{D76E8541-DA61-4D2F-A068-DBD99AC34F7A}"/>
              </a:ext>
            </a:extLst>
          </p:cNvPr>
          <p:cNvSpPr txBox="1"/>
          <p:nvPr/>
        </p:nvSpPr>
        <p:spPr>
          <a:xfrm>
            <a:off x="6314536" y="3085498"/>
            <a:ext cx="2273969" cy="2677656"/>
          </a:xfrm>
          <a:prstGeom prst="rect">
            <a:avLst/>
          </a:prstGeom>
          <a:solidFill>
            <a:srgbClr val="CCFFFF"/>
          </a:solidFill>
          <a:ln>
            <a:solidFill>
              <a:srgbClr val="002060"/>
            </a:solidFill>
          </a:ln>
        </p:spPr>
        <p:txBody>
          <a:bodyPr wrap="square" rtlCol="0">
            <a:spAutoFit/>
          </a:bodyPr>
          <a:lstStyle/>
          <a:p>
            <a:r>
              <a:rPr lang="fr-FR" sz="1200" b="1" i="1" dirty="0"/>
              <a:t>Ligne de justification :</a:t>
            </a:r>
            <a:r>
              <a:rPr lang="fr-FR" sz="1200" i="1" dirty="0"/>
              <a:t> </a:t>
            </a:r>
          </a:p>
          <a:p>
            <a:r>
              <a:rPr lang="fr-FR" sz="1200" i="1" dirty="0"/>
              <a:t>définit la position du mur </a:t>
            </a:r>
          </a:p>
          <a:p>
            <a:r>
              <a:rPr lang="fr-FR" sz="1200" i="1" dirty="0"/>
              <a:t>par rapport à la ligne d’esquisse</a:t>
            </a:r>
          </a:p>
          <a:p>
            <a:endParaRPr lang="fr-FR" sz="1200" i="1" dirty="0"/>
          </a:p>
          <a:p>
            <a:endParaRPr lang="fr-FR" sz="1200" i="1" dirty="0"/>
          </a:p>
          <a:p>
            <a:endParaRPr lang="fr-FR" sz="1200" i="1" dirty="0"/>
          </a:p>
          <a:p>
            <a:endParaRPr lang="fr-FR" sz="1200" i="1" dirty="0"/>
          </a:p>
          <a:p>
            <a:endParaRPr lang="fr-FR" sz="1200" i="1" dirty="0"/>
          </a:p>
          <a:p>
            <a:endParaRPr lang="fr-FR" sz="1200" i="1" dirty="0"/>
          </a:p>
          <a:p>
            <a:endParaRPr lang="fr-FR" sz="1200" i="1" dirty="0"/>
          </a:p>
          <a:p>
            <a:endParaRPr lang="fr-FR" sz="1200" i="1" dirty="0"/>
          </a:p>
          <a:p>
            <a:endParaRPr lang="fr-FR" sz="1200" i="1" dirty="0"/>
          </a:p>
          <a:p>
            <a:endParaRPr lang="fr-FR" sz="1200" i="1" dirty="0"/>
          </a:p>
          <a:p>
            <a:endParaRPr lang="fr-FR" sz="1200" i="1" dirty="0"/>
          </a:p>
        </p:txBody>
      </p:sp>
      <p:pic>
        <p:nvPicPr>
          <p:cNvPr id="11" name="Image 10">
            <a:extLst>
              <a:ext uri="{FF2B5EF4-FFF2-40B4-BE49-F238E27FC236}">
                <a16:creationId xmlns="" xmlns:a16="http://schemas.microsoft.com/office/drawing/2014/main" id="{BB04A616-3DC4-4668-BFEE-F95862C1CD9F}"/>
              </a:ext>
            </a:extLst>
          </p:cNvPr>
          <p:cNvPicPr>
            <a:picLocks noChangeAspect="1"/>
          </p:cNvPicPr>
          <p:nvPr/>
        </p:nvPicPr>
        <p:blipFill rotWithShape="1">
          <a:blip r:embed="rId3"/>
          <a:srcRect r="3316"/>
          <a:stretch/>
        </p:blipFill>
        <p:spPr>
          <a:xfrm>
            <a:off x="6408201" y="3747761"/>
            <a:ext cx="2115066" cy="1962011"/>
          </a:xfrm>
          <a:prstGeom prst="rect">
            <a:avLst/>
          </a:prstGeom>
        </p:spPr>
      </p:pic>
      <p:grpSp>
        <p:nvGrpSpPr>
          <p:cNvPr id="73" name="Groupe 72">
            <a:extLst>
              <a:ext uri="{FF2B5EF4-FFF2-40B4-BE49-F238E27FC236}">
                <a16:creationId xmlns="" xmlns:a16="http://schemas.microsoft.com/office/drawing/2014/main" id="{14055229-A964-4C06-AB23-457A9DF3CD88}"/>
              </a:ext>
            </a:extLst>
          </p:cNvPr>
          <p:cNvGrpSpPr/>
          <p:nvPr/>
        </p:nvGrpSpPr>
        <p:grpSpPr>
          <a:xfrm>
            <a:off x="3199494" y="3252216"/>
            <a:ext cx="266369" cy="276999"/>
            <a:chOff x="4198687" y="2088697"/>
            <a:chExt cx="255867" cy="276999"/>
          </a:xfrm>
        </p:grpSpPr>
        <p:sp>
          <p:nvSpPr>
            <p:cNvPr id="74" name="Ellipse 73">
              <a:extLst>
                <a:ext uri="{FF2B5EF4-FFF2-40B4-BE49-F238E27FC236}">
                  <a16:creationId xmlns="" xmlns:a16="http://schemas.microsoft.com/office/drawing/2014/main" id="{2A8357E7-9840-4011-B741-91941EEB4A2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5" name="ZoneTexte 74">
              <a:extLst>
                <a:ext uri="{FF2B5EF4-FFF2-40B4-BE49-F238E27FC236}">
                  <a16:creationId xmlns="" xmlns:a16="http://schemas.microsoft.com/office/drawing/2014/main" id="{8B0D3277-7CBF-4AB0-A09E-92ADB8F97E17}"/>
                </a:ext>
              </a:extLst>
            </p:cNvPr>
            <p:cNvSpPr txBox="1"/>
            <p:nvPr/>
          </p:nvSpPr>
          <p:spPr>
            <a:xfrm>
              <a:off x="4198687" y="2088697"/>
              <a:ext cx="255867" cy="276999"/>
            </a:xfrm>
            <a:prstGeom prst="rect">
              <a:avLst/>
            </a:prstGeom>
            <a:noFill/>
          </p:spPr>
          <p:txBody>
            <a:bodyPr wrap="square" rtlCol="0">
              <a:spAutoFit/>
            </a:bodyPr>
            <a:lstStyle/>
            <a:p>
              <a:r>
                <a:rPr lang="fr-FR" sz="1200" dirty="0"/>
                <a:t>4</a:t>
              </a:r>
            </a:p>
          </p:txBody>
        </p:sp>
      </p:grpSp>
      <p:grpSp>
        <p:nvGrpSpPr>
          <p:cNvPr id="86" name="Groupe 85">
            <a:extLst>
              <a:ext uri="{FF2B5EF4-FFF2-40B4-BE49-F238E27FC236}">
                <a16:creationId xmlns="" xmlns:a16="http://schemas.microsoft.com/office/drawing/2014/main" id="{F916C6B7-DB20-4044-9988-B64B1F8A3A7F}"/>
              </a:ext>
            </a:extLst>
          </p:cNvPr>
          <p:cNvGrpSpPr/>
          <p:nvPr/>
        </p:nvGrpSpPr>
        <p:grpSpPr>
          <a:xfrm>
            <a:off x="6158951" y="2912705"/>
            <a:ext cx="266369" cy="276999"/>
            <a:chOff x="4198687" y="2088697"/>
            <a:chExt cx="255867" cy="276999"/>
          </a:xfrm>
        </p:grpSpPr>
        <p:sp>
          <p:nvSpPr>
            <p:cNvPr id="87" name="Ellipse 86">
              <a:extLst>
                <a:ext uri="{FF2B5EF4-FFF2-40B4-BE49-F238E27FC236}">
                  <a16:creationId xmlns="" xmlns:a16="http://schemas.microsoft.com/office/drawing/2014/main" id="{58F2AE05-EEE1-4F24-B190-0304EDE537C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8" name="ZoneTexte 87">
              <a:extLst>
                <a:ext uri="{FF2B5EF4-FFF2-40B4-BE49-F238E27FC236}">
                  <a16:creationId xmlns="" xmlns:a16="http://schemas.microsoft.com/office/drawing/2014/main" id="{18F63B45-52F3-42D8-858C-66F7998CEEA4}"/>
                </a:ext>
              </a:extLst>
            </p:cNvPr>
            <p:cNvSpPr txBox="1"/>
            <p:nvPr/>
          </p:nvSpPr>
          <p:spPr>
            <a:xfrm>
              <a:off x="4198687" y="2088697"/>
              <a:ext cx="255867" cy="276999"/>
            </a:xfrm>
            <a:prstGeom prst="rect">
              <a:avLst/>
            </a:prstGeom>
            <a:noFill/>
          </p:spPr>
          <p:txBody>
            <a:bodyPr wrap="square" rtlCol="0">
              <a:spAutoFit/>
            </a:bodyPr>
            <a:lstStyle/>
            <a:p>
              <a:r>
                <a:rPr lang="fr-FR" sz="1200" dirty="0"/>
                <a:t>6</a:t>
              </a:r>
            </a:p>
          </p:txBody>
        </p:sp>
      </p:grpSp>
      <p:sp>
        <p:nvSpPr>
          <p:cNvPr id="61" name="ZoneTexte 60">
            <a:extLst>
              <a:ext uri="{FF2B5EF4-FFF2-40B4-BE49-F238E27FC236}">
                <a16:creationId xmlns="" xmlns:a16="http://schemas.microsoft.com/office/drawing/2014/main" id="{0D807B8F-DF64-4419-8C18-D77D36A4779E}"/>
              </a:ext>
            </a:extLst>
          </p:cNvPr>
          <p:cNvSpPr txBox="1"/>
          <p:nvPr/>
        </p:nvSpPr>
        <p:spPr>
          <a:xfrm>
            <a:off x="116521" y="773612"/>
            <a:ext cx="3058000" cy="276999"/>
          </a:xfrm>
          <a:prstGeom prst="rect">
            <a:avLst/>
          </a:prstGeom>
          <a:solidFill>
            <a:srgbClr val="CCFFFF"/>
          </a:solidFill>
          <a:ln>
            <a:solidFill>
              <a:srgbClr val="002060"/>
            </a:solidFill>
          </a:ln>
        </p:spPr>
        <p:txBody>
          <a:bodyPr wrap="square" rtlCol="0">
            <a:spAutoFit/>
          </a:bodyPr>
          <a:lstStyle/>
          <a:p>
            <a:r>
              <a:rPr lang="fr-FR" sz="1200" i="1" dirty="0"/>
              <a:t>Le nouveau type de mur est bien sélectionné</a:t>
            </a:r>
          </a:p>
        </p:txBody>
      </p:sp>
      <p:grpSp>
        <p:nvGrpSpPr>
          <p:cNvPr id="62" name="Groupe 61">
            <a:extLst>
              <a:ext uri="{FF2B5EF4-FFF2-40B4-BE49-F238E27FC236}">
                <a16:creationId xmlns="" xmlns:a16="http://schemas.microsoft.com/office/drawing/2014/main" id="{2B5E29C0-3990-4AF6-A6AA-BC710D618561}"/>
              </a:ext>
            </a:extLst>
          </p:cNvPr>
          <p:cNvGrpSpPr/>
          <p:nvPr/>
        </p:nvGrpSpPr>
        <p:grpSpPr>
          <a:xfrm>
            <a:off x="0" y="596175"/>
            <a:ext cx="382884" cy="276999"/>
            <a:chOff x="4198688" y="2096957"/>
            <a:chExt cx="367789" cy="276999"/>
          </a:xfrm>
        </p:grpSpPr>
        <p:sp>
          <p:nvSpPr>
            <p:cNvPr id="63" name="Ellipse 62">
              <a:extLst>
                <a:ext uri="{FF2B5EF4-FFF2-40B4-BE49-F238E27FC236}">
                  <a16:creationId xmlns="" xmlns:a16="http://schemas.microsoft.com/office/drawing/2014/main" id="{C4415F2A-AF2A-4936-AE93-8C301B99379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4" name="ZoneTexte 63">
              <a:extLst>
                <a:ext uri="{FF2B5EF4-FFF2-40B4-BE49-F238E27FC236}">
                  <a16:creationId xmlns="" xmlns:a16="http://schemas.microsoft.com/office/drawing/2014/main" id="{42D35498-4CCE-4FC0-A311-44FF66D19D5E}"/>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sp>
        <p:nvSpPr>
          <p:cNvPr id="65" name="Ellipse 64">
            <a:extLst>
              <a:ext uri="{FF2B5EF4-FFF2-40B4-BE49-F238E27FC236}">
                <a16:creationId xmlns="" xmlns:a16="http://schemas.microsoft.com/office/drawing/2014/main" id="{7BF9FC9F-0A47-402F-8265-524D1C03C11B}"/>
              </a:ext>
            </a:extLst>
          </p:cNvPr>
          <p:cNvSpPr/>
          <p:nvPr/>
        </p:nvSpPr>
        <p:spPr>
          <a:xfrm>
            <a:off x="431298" y="2273417"/>
            <a:ext cx="1069698" cy="35764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6" name="Connecteur droit avec flèche 65">
            <a:extLst>
              <a:ext uri="{FF2B5EF4-FFF2-40B4-BE49-F238E27FC236}">
                <a16:creationId xmlns="" xmlns:a16="http://schemas.microsoft.com/office/drawing/2014/main" id="{94A2AE28-6DA8-47B2-A294-33EDE9936B34}"/>
              </a:ext>
            </a:extLst>
          </p:cNvPr>
          <p:cNvCxnSpPr>
            <a:cxnSpLocks/>
            <a:endCxn id="65" idx="1"/>
          </p:cNvCxnSpPr>
          <p:nvPr/>
        </p:nvCxnSpPr>
        <p:spPr>
          <a:xfrm>
            <a:off x="465826" y="1052423"/>
            <a:ext cx="122126" cy="1273369"/>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 xmlns:a16="http://schemas.microsoft.com/office/drawing/2014/main" id="{A3B8E89D-7CDE-4CAB-9529-A63D0115D508}"/>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1AB6D91B-E3BC-4628-BAE2-7615E673AED0}"/>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5CBDDE7B-944E-426D-8AEF-AF1F646D788B}"/>
              </a:ext>
            </a:extLst>
          </p:cNvPr>
          <p:cNvSpPr>
            <a:spLocks noGrp="1"/>
          </p:cNvSpPr>
          <p:nvPr>
            <p:ph type="sldNum" sz="quarter" idx="12"/>
          </p:nvPr>
        </p:nvSpPr>
        <p:spPr/>
        <p:txBody>
          <a:bodyPr/>
          <a:lstStyle/>
          <a:p>
            <a:fld id="{F0E9C7B5-498F-459B-AE0E-97ACA3484B4E}" type="slidenum">
              <a:rPr lang="fr-FR" smtClean="0"/>
              <a:t>55</a:t>
            </a:fld>
            <a:endParaRPr lang="fr-FR"/>
          </a:p>
        </p:txBody>
      </p:sp>
    </p:spTree>
    <p:extLst>
      <p:ext uri="{BB962C8B-B14F-4D97-AF65-F5344CB8AC3E}">
        <p14:creationId xmlns:p14="http://schemas.microsoft.com/office/powerpoint/2010/main" val="32325366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a:extLst>
              <a:ext uri="{FF2B5EF4-FFF2-40B4-BE49-F238E27FC236}">
                <a16:creationId xmlns="" xmlns:a16="http://schemas.microsoft.com/office/drawing/2014/main" id="{1485FA3B-1DA5-452D-A655-4F7A1593DB52}"/>
              </a:ext>
            </a:extLst>
          </p:cNvPr>
          <p:cNvPicPr>
            <a:picLocks noChangeAspect="1"/>
          </p:cNvPicPr>
          <p:nvPr/>
        </p:nvPicPr>
        <p:blipFill>
          <a:blip r:embed="rId2"/>
          <a:stretch>
            <a:fillRect/>
          </a:stretch>
        </p:blipFill>
        <p:spPr>
          <a:xfrm>
            <a:off x="0" y="736849"/>
            <a:ext cx="9144000" cy="5677599"/>
          </a:xfrm>
          <a:prstGeom prst="rect">
            <a:avLst/>
          </a:prstGeom>
        </p:spPr>
      </p:pic>
      <p:sp>
        <p:nvSpPr>
          <p:cNvPr id="76" name="Rectangle 75">
            <a:extLst>
              <a:ext uri="{FF2B5EF4-FFF2-40B4-BE49-F238E27FC236}">
                <a16:creationId xmlns="" xmlns:a16="http://schemas.microsoft.com/office/drawing/2014/main" id="{3366383C-9467-4CFD-8ABC-B704CCD78499}"/>
              </a:ext>
            </a:extLst>
          </p:cNvPr>
          <p:cNvSpPr/>
          <p:nvPr/>
        </p:nvSpPr>
        <p:spPr>
          <a:xfrm>
            <a:off x="8389" y="2311881"/>
            <a:ext cx="9135611" cy="39388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3" name="ZoneTexte 92">
            <a:extLst>
              <a:ext uri="{FF2B5EF4-FFF2-40B4-BE49-F238E27FC236}">
                <a16:creationId xmlns="" xmlns:a16="http://schemas.microsoft.com/office/drawing/2014/main" id="{B3188047-D572-4067-90DE-38CB14202347}"/>
              </a:ext>
            </a:extLst>
          </p:cNvPr>
          <p:cNvSpPr txBox="1"/>
          <p:nvPr/>
        </p:nvSpPr>
        <p:spPr>
          <a:xfrm>
            <a:off x="6175246" y="5623844"/>
            <a:ext cx="197141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d’interdire le joint</a:t>
            </a:r>
            <a:endParaRPr lang="fr-FR" sz="1200" b="1" dirty="0">
              <a:sym typeface="Wingdings" panose="05000000000000000000" pitchFamily="2" charset="2"/>
            </a:endParaRPr>
          </a:p>
        </p:txBody>
      </p:sp>
      <p:grpSp>
        <p:nvGrpSpPr>
          <p:cNvPr id="94" name="Groupe 93">
            <a:extLst>
              <a:ext uri="{FF2B5EF4-FFF2-40B4-BE49-F238E27FC236}">
                <a16:creationId xmlns="" xmlns:a16="http://schemas.microsoft.com/office/drawing/2014/main" id="{E0C04041-2DC9-466A-B23E-775EF005A66C}"/>
              </a:ext>
            </a:extLst>
          </p:cNvPr>
          <p:cNvGrpSpPr/>
          <p:nvPr/>
        </p:nvGrpSpPr>
        <p:grpSpPr>
          <a:xfrm>
            <a:off x="5948392" y="5421060"/>
            <a:ext cx="344877" cy="286486"/>
            <a:chOff x="4174767" y="2079210"/>
            <a:chExt cx="318782" cy="286486"/>
          </a:xfrm>
        </p:grpSpPr>
        <p:sp>
          <p:nvSpPr>
            <p:cNvPr id="95" name="Ellipse 94">
              <a:extLst>
                <a:ext uri="{FF2B5EF4-FFF2-40B4-BE49-F238E27FC236}">
                  <a16:creationId xmlns="" xmlns:a16="http://schemas.microsoft.com/office/drawing/2014/main" id="{CBB6D74C-0456-4D9D-9D82-8DD9FDE83E9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6" name="ZoneTexte 95">
              <a:extLst>
                <a:ext uri="{FF2B5EF4-FFF2-40B4-BE49-F238E27FC236}">
                  <a16:creationId xmlns="" xmlns:a16="http://schemas.microsoft.com/office/drawing/2014/main" id="{F5FBF06C-17DF-422C-A602-EB8026141040}"/>
                </a:ext>
              </a:extLst>
            </p:cNvPr>
            <p:cNvSpPr txBox="1"/>
            <p:nvPr/>
          </p:nvSpPr>
          <p:spPr>
            <a:xfrm>
              <a:off x="4174767" y="2079210"/>
              <a:ext cx="318782" cy="276999"/>
            </a:xfrm>
            <a:prstGeom prst="rect">
              <a:avLst/>
            </a:prstGeom>
            <a:noFill/>
          </p:spPr>
          <p:txBody>
            <a:bodyPr wrap="square" rtlCol="0">
              <a:spAutoFit/>
            </a:bodyPr>
            <a:lstStyle/>
            <a:p>
              <a:pPr algn="ctr"/>
              <a:r>
                <a:rPr lang="fr-FR" sz="1200" dirty="0"/>
                <a:t>13</a:t>
              </a:r>
            </a:p>
          </p:txBody>
        </p:sp>
      </p:grpSp>
      <p:cxnSp>
        <p:nvCxnSpPr>
          <p:cNvPr id="105" name="Connecteur droit avec flèche 104">
            <a:extLst>
              <a:ext uri="{FF2B5EF4-FFF2-40B4-BE49-F238E27FC236}">
                <a16:creationId xmlns="" xmlns:a16="http://schemas.microsoft.com/office/drawing/2014/main" id="{158D19FB-62E6-4B34-91DE-F881E6D70A02}"/>
              </a:ext>
            </a:extLst>
          </p:cNvPr>
          <p:cNvCxnSpPr>
            <a:cxnSpLocks/>
            <a:stCxn id="93" idx="0"/>
          </p:cNvCxnSpPr>
          <p:nvPr/>
        </p:nvCxnSpPr>
        <p:spPr>
          <a:xfrm flipV="1">
            <a:off x="7160953" y="2234242"/>
            <a:ext cx="1310187" cy="338960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5" name="ZoneTexte 64">
            <a:extLst>
              <a:ext uri="{FF2B5EF4-FFF2-40B4-BE49-F238E27FC236}">
                <a16:creationId xmlns="" xmlns:a16="http://schemas.microsoft.com/office/drawing/2014/main" id="{C9AAFF1D-42C5-4B55-8C30-D2C2502A6499}"/>
              </a:ext>
            </a:extLst>
          </p:cNvPr>
          <p:cNvSpPr txBox="1"/>
          <p:nvPr/>
        </p:nvSpPr>
        <p:spPr>
          <a:xfrm>
            <a:off x="297782" y="3999202"/>
            <a:ext cx="203997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Cocher l’option « Chaîner »</a:t>
            </a:r>
            <a:endParaRPr lang="fr-FR" sz="1200" b="1" dirty="0">
              <a:sym typeface="Wingdings" panose="05000000000000000000" pitchFamily="2" charset="2"/>
            </a:endParaRPr>
          </a:p>
        </p:txBody>
      </p:sp>
      <p:grpSp>
        <p:nvGrpSpPr>
          <p:cNvPr id="66" name="Groupe 65">
            <a:extLst>
              <a:ext uri="{FF2B5EF4-FFF2-40B4-BE49-F238E27FC236}">
                <a16:creationId xmlns="" xmlns:a16="http://schemas.microsoft.com/office/drawing/2014/main" id="{1CA170AD-0CD1-4E80-AB18-0234ED0A37B4}"/>
              </a:ext>
            </a:extLst>
          </p:cNvPr>
          <p:cNvGrpSpPr/>
          <p:nvPr/>
        </p:nvGrpSpPr>
        <p:grpSpPr>
          <a:xfrm>
            <a:off x="96807" y="3805044"/>
            <a:ext cx="344877" cy="277860"/>
            <a:chOff x="4198688" y="2087836"/>
            <a:chExt cx="318782" cy="277860"/>
          </a:xfrm>
        </p:grpSpPr>
        <p:sp>
          <p:nvSpPr>
            <p:cNvPr id="67" name="Ellipse 66">
              <a:extLst>
                <a:ext uri="{FF2B5EF4-FFF2-40B4-BE49-F238E27FC236}">
                  <a16:creationId xmlns="" xmlns:a16="http://schemas.microsoft.com/office/drawing/2014/main" id="{D9B970F8-4F82-418F-829C-7CE2DD9824E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218E9E17-9F97-49E2-9B8F-964D40BD8AEC}"/>
                </a:ext>
              </a:extLst>
            </p:cNvPr>
            <p:cNvSpPr txBox="1"/>
            <p:nvPr/>
          </p:nvSpPr>
          <p:spPr>
            <a:xfrm>
              <a:off x="4198688" y="2087836"/>
              <a:ext cx="318782" cy="276999"/>
            </a:xfrm>
            <a:prstGeom prst="rect">
              <a:avLst/>
            </a:prstGeom>
            <a:noFill/>
          </p:spPr>
          <p:txBody>
            <a:bodyPr wrap="square" rtlCol="0">
              <a:spAutoFit/>
            </a:bodyPr>
            <a:lstStyle/>
            <a:p>
              <a:r>
                <a:rPr lang="fr-FR" sz="1200" dirty="0"/>
                <a:t>9</a:t>
              </a:r>
            </a:p>
          </p:txBody>
        </p:sp>
      </p:grpSp>
      <p:sp>
        <p:nvSpPr>
          <p:cNvPr id="70" name="ZoneTexte 69">
            <a:extLst>
              <a:ext uri="{FF2B5EF4-FFF2-40B4-BE49-F238E27FC236}">
                <a16:creationId xmlns="" xmlns:a16="http://schemas.microsoft.com/office/drawing/2014/main" id="{23CF8AAB-4236-4B90-916A-DF2765920678}"/>
              </a:ext>
            </a:extLst>
          </p:cNvPr>
          <p:cNvSpPr txBox="1"/>
          <p:nvPr/>
        </p:nvSpPr>
        <p:spPr>
          <a:xfrm>
            <a:off x="3489555" y="4378764"/>
            <a:ext cx="2091735"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Pour le tracé des piédroits, garder le décalage 0,00</a:t>
            </a:r>
            <a:endParaRPr lang="fr-FR" sz="1200" b="1" dirty="0">
              <a:sym typeface="Wingdings" panose="05000000000000000000" pitchFamily="2" charset="2"/>
            </a:endParaRPr>
          </a:p>
        </p:txBody>
      </p:sp>
      <p:grpSp>
        <p:nvGrpSpPr>
          <p:cNvPr id="71" name="Groupe 70">
            <a:extLst>
              <a:ext uri="{FF2B5EF4-FFF2-40B4-BE49-F238E27FC236}">
                <a16:creationId xmlns="" xmlns:a16="http://schemas.microsoft.com/office/drawing/2014/main" id="{9D626FE4-EFB1-40F0-8975-25D4A1804A17}"/>
              </a:ext>
            </a:extLst>
          </p:cNvPr>
          <p:cNvGrpSpPr/>
          <p:nvPr/>
        </p:nvGrpSpPr>
        <p:grpSpPr>
          <a:xfrm>
            <a:off x="3254074" y="4193233"/>
            <a:ext cx="344877" cy="276999"/>
            <a:chOff x="4166793" y="2096463"/>
            <a:chExt cx="318782" cy="276999"/>
          </a:xfrm>
        </p:grpSpPr>
        <p:sp>
          <p:nvSpPr>
            <p:cNvPr id="78" name="Ellipse 77">
              <a:extLst>
                <a:ext uri="{FF2B5EF4-FFF2-40B4-BE49-F238E27FC236}">
                  <a16:creationId xmlns="" xmlns:a16="http://schemas.microsoft.com/office/drawing/2014/main" id="{B4CD4CB8-0EB0-46C3-9665-1E028101943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9" name="ZoneTexte 78">
              <a:extLst>
                <a:ext uri="{FF2B5EF4-FFF2-40B4-BE49-F238E27FC236}">
                  <a16:creationId xmlns="" xmlns:a16="http://schemas.microsoft.com/office/drawing/2014/main" id="{08E98DEA-5842-405D-8BD6-8B4DE65D30D0}"/>
                </a:ext>
              </a:extLst>
            </p:cNvPr>
            <p:cNvSpPr txBox="1"/>
            <p:nvPr/>
          </p:nvSpPr>
          <p:spPr>
            <a:xfrm>
              <a:off x="4166793" y="2096463"/>
              <a:ext cx="318782" cy="276999"/>
            </a:xfrm>
            <a:prstGeom prst="rect">
              <a:avLst/>
            </a:prstGeom>
            <a:noFill/>
          </p:spPr>
          <p:txBody>
            <a:bodyPr wrap="square" rtlCol="0">
              <a:spAutoFit/>
            </a:bodyPr>
            <a:lstStyle/>
            <a:p>
              <a:pPr algn="ctr"/>
              <a:r>
                <a:rPr lang="fr-FR" sz="1200" dirty="0"/>
                <a:t>11</a:t>
              </a:r>
            </a:p>
          </p:txBody>
        </p:sp>
      </p:grpSp>
      <p:sp>
        <p:nvSpPr>
          <p:cNvPr id="97" name="ZoneTexte 96">
            <a:extLst>
              <a:ext uri="{FF2B5EF4-FFF2-40B4-BE49-F238E27FC236}">
                <a16:creationId xmlns="" xmlns:a16="http://schemas.microsoft.com/office/drawing/2014/main" id="{07B3677F-A6DE-4BAC-A5D9-12B1EDBF2849}"/>
              </a:ext>
            </a:extLst>
          </p:cNvPr>
          <p:cNvSpPr txBox="1"/>
          <p:nvPr/>
        </p:nvSpPr>
        <p:spPr>
          <a:xfrm>
            <a:off x="6173188" y="3801678"/>
            <a:ext cx="2893174" cy="1569660"/>
          </a:xfrm>
          <a:prstGeom prst="rect">
            <a:avLst/>
          </a:prstGeom>
          <a:solidFill>
            <a:srgbClr val="CCFFFF"/>
          </a:solidFill>
          <a:ln>
            <a:solidFill>
              <a:srgbClr val="002060"/>
            </a:solidFill>
          </a:ln>
        </p:spPr>
        <p:txBody>
          <a:bodyPr wrap="square" rtlCol="0">
            <a:spAutoFit/>
          </a:bodyPr>
          <a:lstStyle/>
          <a:p>
            <a:r>
              <a:rPr lang="fr-FR" sz="1200" b="1" i="1" dirty="0"/>
              <a:t>Etat de la jonction : </a:t>
            </a:r>
            <a:r>
              <a:rPr lang="fr-FR" sz="1200" i="1" dirty="0"/>
              <a:t>Lorsque le voile à son extrémité très proche d’un autre voile, </a:t>
            </a:r>
          </a:p>
          <a:p>
            <a:r>
              <a:rPr lang="fr-FR" sz="1200" i="1" dirty="0"/>
              <a:t>les deux voiles seront automatiquement joint l’un à l’autre si on autorise la jonction, ce qui est souvent difficile à gérer par la suite ;</a:t>
            </a:r>
          </a:p>
          <a:p>
            <a:r>
              <a:rPr lang="fr-FR" sz="1200" i="1" dirty="0"/>
              <a:t>les voiles resteront disjoints si on interdit la jonction.</a:t>
            </a:r>
            <a:endParaRPr lang="fr-FR" sz="1200" b="1" i="1" dirty="0"/>
          </a:p>
        </p:txBody>
      </p:sp>
      <p:sp>
        <p:nvSpPr>
          <p:cNvPr id="83" name="Ellipse 82">
            <a:extLst>
              <a:ext uri="{FF2B5EF4-FFF2-40B4-BE49-F238E27FC236}">
                <a16:creationId xmlns="" xmlns:a16="http://schemas.microsoft.com/office/drawing/2014/main" id="{12F2BC28-7AB0-4DD4-9F4F-FC1314822938}"/>
              </a:ext>
            </a:extLst>
          </p:cNvPr>
          <p:cNvSpPr/>
          <p:nvPr/>
        </p:nvSpPr>
        <p:spPr>
          <a:xfrm>
            <a:off x="5374257" y="1812245"/>
            <a:ext cx="621102"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4" name="Ellipse 83">
            <a:extLst>
              <a:ext uri="{FF2B5EF4-FFF2-40B4-BE49-F238E27FC236}">
                <a16:creationId xmlns="" xmlns:a16="http://schemas.microsoft.com/office/drawing/2014/main" id="{2AC02249-EEC9-418A-85E2-E89855248B7E}"/>
              </a:ext>
            </a:extLst>
          </p:cNvPr>
          <p:cNvSpPr/>
          <p:nvPr/>
        </p:nvSpPr>
        <p:spPr>
          <a:xfrm>
            <a:off x="6018361" y="1817996"/>
            <a:ext cx="865517"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5" name="Connecteur droit avec flèche 84">
            <a:extLst>
              <a:ext uri="{FF2B5EF4-FFF2-40B4-BE49-F238E27FC236}">
                <a16:creationId xmlns="" xmlns:a16="http://schemas.microsoft.com/office/drawing/2014/main" id="{005E633A-7E75-4EE5-A274-296E89FEB67F}"/>
              </a:ext>
            </a:extLst>
          </p:cNvPr>
          <p:cNvCxnSpPr>
            <a:cxnSpLocks/>
            <a:stCxn id="70" idx="0"/>
          </p:cNvCxnSpPr>
          <p:nvPr/>
        </p:nvCxnSpPr>
        <p:spPr>
          <a:xfrm flipV="1">
            <a:off x="4535423" y="2027208"/>
            <a:ext cx="1796366" cy="235155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Connecteur droit avec flèche 101">
            <a:extLst>
              <a:ext uri="{FF2B5EF4-FFF2-40B4-BE49-F238E27FC236}">
                <a16:creationId xmlns="" xmlns:a16="http://schemas.microsoft.com/office/drawing/2014/main" id="{6E850378-673A-4064-8DBF-0021E7292080}"/>
              </a:ext>
            </a:extLst>
          </p:cNvPr>
          <p:cNvCxnSpPr>
            <a:cxnSpLocks/>
            <a:stCxn id="65" idx="0"/>
            <a:endCxn id="83" idx="3"/>
          </p:cNvCxnSpPr>
          <p:nvPr/>
        </p:nvCxnSpPr>
        <p:spPr>
          <a:xfrm flipV="1">
            <a:off x="1317770" y="2004149"/>
            <a:ext cx="4147445" cy="199505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98" name="Groupe 97">
            <a:extLst>
              <a:ext uri="{FF2B5EF4-FFF2-40B4-BE49-F238E27FC236}">
                <a16:creationId xmlns="" xmlns:a16="http://schemas.microsoft.com/office/drawing/2014/main" id="{8C4A40D3-6B23-4046-96E7-58F34BCB3289}"/>
              </a:ext>
            </a:extLst>
          </p:cNvPr>
          <p:cNvGrpSpPr/>
          <p:nvPr/>
        </p:nvGrpSpPr>
        <p:grpSpPr>
          <a:xfrm>
            <a:off x="6010577" y="3603008"/>
            <a:ext cx="355721" cy="276999"/>
            <a:chOff x="4163481" y="2088698"/>
            <a:chExt cx="362932" cy="276999"/>
          </a:xfrm>
        </p:grpSpPr>
        <p:sp>
          <p:nvSpPr>
            <p:cNvPr id="99" name="Ellipse 98">
              <a:extLst>
                <a:ext uri="{FF2B5EF4-FFF2-40B4-BE49-F238E27FC236}">
                  <a16:creationId xmlns="" xmlns:a16="http://schemas.microsoft.com/office/drawing/2014/main" id="{D642B1E8-A9C9-4435-8E5A-5B03A681B235}"/>
                </a:ext>
              </a:extLst>
            </p:cNvPr>
            <p:cNvSpPr/>
            <p:nvPr/>
          </p:nvSpPr>
          <p:spPr>
            <a:xfrm>
              <a:off x="4198687" y="2102386"/>
              <a:ext cx="274915"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00" name="ZoneTexte 99">
              <a:extLst>
                <a:ext uri="{FF2B5EF4-FFF2-40B4-BE49-F238E27FC236}">
                  <a16:creationId xmlns="" xmlns:a16="http://schemas.microsoft.com/office/drawing/2014/main" id="{9584B0B4-BACF-45BB-AFB6-9C67B8F83EF7}"/>
                </a:ext>
              </a:extLst>
            </p:cNvPr>
            <p:cNvSpPr txBox="1"/>
            <p:nvPr/>
          </p:nvSpPr>
          <p:spPr>
            <a:xfrm>
              <a:off x="4163481" y="2088698"/>
              <a:ext cx="362932" cy="276999"/>
            </a:xfrm>
            <a:prstGeom prst="rect">
              <a:avLst/>
            </a:prstGeom>
            <a:noFill/>
          </p:spPr>
          <p:txBody>
            <a:bodyPr wrap="square" rtlCol="0">
              <a:spAutoFit/>
            </a:bodyPr>
            <a:lstStyle/>
            <a:p>
              <a:pPr algn="ctr"/>
              <a:r>
                <a:rPr lang="fr-FR" sz="1200" dirty="0"/>
                <a:t>12</a:t>
              </a:r>
            </a:p>
          </p:txBody>
        </p:sp>
      </p:grpSp>
      <p:sp>
        <p:nvSpPr>
          <p:cNvPr id="69" name="ZoneTexte 68">
            <a:extLst>
              <a:ext uri="{FF2B5EF4-FFF2-40B4-BE49-F238E27FC236}">
                <a16:creationId xmlns="" xmlns:a16="http://schemas.microsoft.com/office/drawing/2014/main" id="{BFB0AB78-C0B3-4981-B993-950F073E5CCD}"/>
              </a:ext>
            </a:extLst>
          </p:cNvPr>
          <p:cNvSpPr txBox="1"/>
          <p:nvPr/>
        </p:nvSpPr>
        <p:spPr>
          <a:xfrm>
            <a:off x="3479321" y="3295595"/>
            <a:ext cx="2378015" cy="830997"/>
          </a:xfrm>
          <a:prstGeom prst="rect">
            <a:avLst/>
          </a:prstGeom>
          <a:solidFill>
            <a:srgbClr val="CCFFFF"/>
          </a:solidFill>
          <a:ln>
            <a:solidFill>
              <a:srgbClr val="002060"/>
            </a:solidFill>
          </a:ln>
        </p:spPr>
        <p:txBody>
          <a:bodyPr wrap="square" rtlCol="0">
            <a:spAutoFit/>
          </a:bodyPr>
          <a:lstStyle/>
          <a:p>
            <a:r>
              <a:rPr lang="fr-FR" sz="1200" i="1" dirty="0"/>
              <a:t>Avec l’option </a:t>
            </a:r>
            <a:r>
              <a:rPr lang="fr-FR" sz="1200" b="1" i="1" dirty="0"/>
              <a:t>Décalage</a:t>
            </a:r>
            <a:r>
              <a:rPr lang="fr-FR" sz="1200" i="1" dirty="0"/>
              <a:t>, la ligne de justification (voir diapo précédente) sera décalée par rapport au tracé de la ligne d’esquisse.</a:t>
            </a:r>
          </a:p>
        </p:txBody>
      </p:sp>
      <p:grpSp>
        <p:nvGrpSpPr>
          <p:cNvPr id="80" name="Groupe 79">
            <a:extLst>
              <a:ext uri="{FF2B5EF4-FFF2-40B4-BE49-F238E27FC236}">
                <a16:creationId xmlns="" xmlns:a16="http://schemas.microsoft.com/office/drawing/2014/main" id="{2D158F05-7AB3-4024-8F33-0A32730CC6B9}"/>
              </a:ext>
            </a:extLst>
          </p:cNvPr>
          <p:cNvGrpSpPr/>
          <p:nvPr/>
        </p:nvGrpSpPr>
        <p:grpSpPr>
          <a:xfrm>
            <a:off x="3304754" y="3131428"/>
            <a:ext cx="370097" cy="276999"/>
            <a:chOff x="4145880" y="2088697"/>
            <a:chExt cx="377600" cy="276999"/>
          </a:xfrm>
        </p:grpSpPr>
        <p:sp>
          <p:nvSpPr>
            <p:cNvPr id="81" name="Ellipse 80">
              <a:extLst>
                <a:ext uri="{FF2B5EF4-FFF2-40B4-BE49-F238E27FC236}">
                  <a16:creationId xmlns="" xmlns:a16="http://schemas.microsoft.com/office/drawing/2014/main" id="{14B39646-989C-455C-8C97-26F61A91BBC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2" name="ZoneTexte 81">
              <a:extLst>
                <a:ext uri="{FF2B5EF4-FFF2-40B4-BE49-F238E27FC236}">
                  <a16:creationId xmlns="" xmlns:a16="http://schemas.microsoft.com/office/drawing/2014/main" id="{6260D6A4-E249-4F45-B653-37D627AE6A8B}"/>
                </a:ext>
              </a:extLst>
            </p:cNvPr>
            <p:cNvSpPr txBox="1"/>
            <p:nvPr/>
          </p:nvSpPr>
          <p:spPr>
            <a:xfrm>
              <a:off x="4145880" y="2088697"/>
              <a:ext cx="377600" cy="276999"/>
            </a:xfrm>
            <a:prstGeom prst="rect">
              <a:avLst/>
            </a:prstGeom>
            <a:noFill/>
          </p:spPr>
          <p:txBody>
            <a:bodyPr wrap="square" rtlCol="0">
              <a:spAutoFit/>
            </a:bodyPr>
            <a:lstStyle/>
            <a:p>
              <a:pPr algn="ctr"/>
              <a:r>
                <a:rPr lang="fr-FR" sz="1200" dirty="0"/>
                <a:t>10</a:t>
              </a:r>
            </a:p>
          </p:txBody>
        </p:sp>
      </p:grpSp>
      <p:sp>
        <p:nvSpPr>
          <p:cNvPr id="61" name="ZoneTexte 60">
            <a:extLst>
              <a:ext uri="{FF2B5EF4-FFF2-40B4-BE49-F238E27FC236}">
                <a16:creationId xmlns="" xmlns:a16="http://schemas.microsoft.com/office/drawing/2014/main" id="{B0F1B54E-3542-4783-B77C-BEFCFD2BFC88}"/>
              </a:ext>
            </a:extLst>
          </p:cNvPr>
          <p:cNvSpPr txBox="1"/>
          <p:nvPr/>
        </p:nvSpPr>
        <p:spPr>
          <a:xfrm>
            <a:off x="301925" y="2746379"/>
            <a:ext cx="2838091" cy="1015663"/>
          </a:xfrm>
          <a:prstGeom prst="rect">
            <a:avLst/>
          </a:prstGeom>
          <a:solidFill>
            <a:srgbClr val="CCFFFF"/>
          </a:solidFill>
          <a:ln>
            <a:solidFill>
              <a:srgbClr val="002060"/>
            </a:solidFill>
          </a:ln>
        </p:spPr>
        <p:txBody>
          <a:bodyPr wrap="square" rtlCol="0">
            <a:spAutoFit/>
          </a:bodyPr>
          <a:lstStyle/>
          <a:p>
            <a:r>
              <a:rPr lang="fr-FR" sz="1200" i="1" dirty="0"/>
              <a:t>Avec l’option </a:t>
            </a:r>
            <a:r>
              <a:rPr lang="fr-FR" sz="1200" b="1" i="1" dirty="0"/>
              <a:t>Chaîner</a:t>
            </a:r>
            <a:r>
              <a:rPr lang="fr-FR" sz="1200" i="1" dirty="0"/>
              <a:t>, le tracé de l’esquisse s’effectue de façon continue ; </a:t>
            </a:r>
          </a:p>
          <a:p>
            <a:r>
              <a:rPr lang="fr-FR" sz="1200" i="1" dirty="0"/>
              <a:t>c’est-à-dire que l’origine d’un segment se trouve automatiquement à l’extrémité du précédent.</a:t>
            </a:r>
            <a:endParaRPr lang="fr-FR" sz="1200" b="1" i="1" dirty="0"/>
          </a:p>
        </p:txBody>
      </p:sp>
      <p:grpSp>
        <p:nvGrpSpPr>
          <p:cNvPr id="62" name="Groupe 61">
            <a:extLst>
              <a:ext uri="{FF2B5EF4-FFF2-40B4-BE49-F238E27FC236}">
                <a16:creationId xmlns="" xmlns:a16="http://schemas.microsoft.com/office/drawing/2014/main" id="{A87FCA09-C371-43E9-95C1-4E512482BA27}"/>
              </a:ext>
            </a:extLst>
          </p:cNvPr>
          <p:cNvGrpSpPr/>
          <p:nvPr/>
        </p:nvGrpSpPr>
        <p:grpSpPr>
          <a:xfrm>
            <a:off x="150363" y="2556335"/>
            <a:ext cx="250783" cy="276999"/>
            <a:chOff x="4198687" y="2088697"/>
            <a:chExt cx="255867" cy="276999"/>
          </a:xfrm>
        </p:grpSpPr>
        <p:sp>
          <p:nvSpPr>
            <p:cNvPr id="63" name="Ellipse 62">
              <a:extLst>
                <a:ext uri="{FF2B5EF4-FFF2-40B4-BE49-F238E27FC236}">
                  <a16:creationId xmlns="" xmlns:a16="http://schemas.microsoft.com/office/drawing/2014/main" id="{D36F8C89-6097-41FC-A9C8-7CF12FAB9B2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4" name="ZoneTexte 63">
              <a:extLst>
                <a:ext uri="{FF2B5EF4-FFF2-40B4-BE49-F238E27FC236}">
                  <a16:creationId xmlns="" xmlns:a16="http://schemas.microsoft.com/office/drawing/2014/main" id="{74155232-832E-46E9-9E00-D8A33580286F}"/>
                </a:ext>
              </a:extLst>
            </p:cNvPr>
            <p:cNvSpPr txBox="1"/>
            <p:nvPr/>
          </p:nvSpPr>
          <p:spPr>
            <a:xfrm>
              <a:off x="4198687" y="2088697"/>
              <a:ext cx="255867" cy="276999"/>
            </a:xfrm>
            <a:prstGeom prst="rect">
              <a:avLst/>
            </a:prstGeom>
            <a:noFill/>
          </p:spPr>
          <p:txBody>
            <a:bodyPr wrap="square" rtlCol="0">
              <a:spAutoFit/>
            </a:bodyPr>
            <a:lstStyle/>
            <a:p>
              <a:r>
                <a:rPr lang="fr-FR" sz="1200" dirty="0"/>
                <a:t>8</a:t>
              </a:r>
            </a:p>
          </p:txBody>
        </p:sp>
      </p:grpSp>
      <p:sp>
        <p:nvSpPr>
          <p:cNvPr id="106" name="ZoneTexte 105">
            <a:extLst>
              <a:ext uri="{FF2B5EF4-FFF2-40B4-BE49-F238E27FC236}">
                <a16:creationId xmlns="" xmlns:a16="http://schemas.microsoft.com/office/drawing/2014/main" id="{00C0D580-9A21-4888-8A90-ECB03650B019}"/>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Caractéristiques d’implantation</a:t>
            </a:r>
          </a:p>
        </p:txBody>
      </p:sp>
      <p:sp>
        <p:nvSpPr>
          <p:cNvPr id="2" name="Espace réservé du pied de page 1">
            <a:extLst>
              <a:ext uri="{FF2B5EF4-FFF2-40B4-BE49-F238E27FC236}">
                <a16:creationId xmlns="" xmlns:a16="http://schemas.microsoft.com/office/drawing/2014/main" id="{35702CF0-9B32-4FF0-9D60-4CC24763BBFE}"/>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498A9CC2-6FC6-4CA6-B7F2-94F03068232A}"/>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201CE34A-5DA1-4933-84A9-CCCD0A0236E6}"/>
              </a:ext>
            </a:extLst>
          </p:cNvPr>
          <p:cNvSpPr>
            <a:spLocks noGrp="1"/>
          </p:cNvSpPr>
          <p:nvPr>
            <p:ph type="sldNum" sz="quarter" idx="12"/>
          </p:nvPr>
        </p:nvSpPr>
        <p:spPr/>
        <p:txBody>
          <a:bodyPr/>
          <a:lstStyle/>
          <a:p>
            <a:fld id="{F0E9C7B5-498F-459B-AE0E-97ACA3484B4E}" type="slidenum">
              <a:rPr lang="fr-FR" smtClean="0"/>
              <a:t>56</a:t>
            </a:fld>
            <a:endParaRPr lang="fr-FR"/>
          </a:p>
        </p:txBody>
      </p:sp>
    </p:spTree>
    <p:extLst>
      <p:ext uri="{BB962C8B-B14F-4D97-AF65-F5344CB8AC3E}">
        <p14:creationId xmlns:p14="http://schemas.microsoft.com/office/powerpoint/2010/main" val="38425570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a:extLst>
              <a:ext uri="{FF2B5EF4-FFF2-40B4-BE49-F238E27FC236}">
                <a16:creationId xmlns="" xmlns:a16="http://schemas.microsoft.com/office/drawing/2014/main" id="{5A709C8B-6D13-4582-BCE6-2FFDEB169FAB}"/>
              </a:ext>
            </a:extLst>
          </p:cNvPr>
          <p:cNvPicPr>
            <a:picLocks noChangeAspect="1"/>
          </p:cNvPicPr>
          <p:nvPr/>
        </p:nvPicPr>
        <p:blipFill>
          <a:blip r:embed="rId2"/>
          <a:stretch>
            <a:fillRect/>
          </a:stretch>
        </p:blipFill>
        <p:spPr>
          <a:xfrm>
            <a:off x="0" y="755430"/>
            <a:ext cx="9144000" cy="5692195"/>
          </a:xfrm>
          <a:prstGeom prst="rect">
            <a:avLst/>
          </a:prstGeom>
        </p:spPr>
      </p:pic>
      <p:sp>
        <p:nvSpPr>
          <p:cNvPr id="29" name="ZoneTexte 28">
            <a:extLst>
              <a:ext uri="{FF2B5EF4-FFF2-40B4-BE49-F238E27FC236}">
                <a16:creationId xmlns="" xmlns:a16="http://schemas.microsoft.com/office/drawing/2014/main" id="{272435A6-9A24-426F-9ADB-EB0EC9A17221}"/>
              </a:ext>
            </a:extLst>
          </p:cNvPr>
          <p:cNvSpPr txBox="1"/>
          <p:nvPr/>
        </p:nvSpPr>
        <p:spPr>
          <a:xfrm>
            <a:off x="3208906" y="3422703"/>
            <a:ext cx="452898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Saisir les valeurs du Décalage inférieur et du Décalage supérieur</a:t>
            </a:r>
            <a:endParaRPr lang="fr-FR" sz="1200" b="1" dirty="0">
              <a:sym typeface="Wingdings" panose="05000000000000000000" pitchFamily="2" charset="2"/>
            </a:endParaRPr>
          </a:p>
        </p:txBody>
      </p:sp>
      <p:sp>
        <p:nvSpPr>
          <p:cNvPr id="57" name="ZoneTexte 56">
            <a:extLst>
              <a:ext uri="{FF2B5EF4-FFF2-40B4-BE49-F238E27FC236}">
                <a16:creationId xmlns="" xmlns:a16="http://schemas.microsoft.com/office/drawing/2014/main" id="{82D00940-150D-47C8-BD00-AF4FA844E97F}"/>
              </a:ext>
            </a:extLst>
          </p:cNvPr>
          <p:cNvSpPr txBox="1"/>
          <p:nvPr/>
        </p:nvSpPr>
        <p:spPr>
          <a:xfrm>
            <a:off x="308334" y="817858"/>
            <a:ext cx="6351258" cy="461665"/>
          </a:xfrm>
          <a:prstGeom prst="rect">
            <a:avLst/>
          </a:prstGeom>
          <a:solidFill>
            <a:srgbClr val="CCFFFF"/>
          </a:solidFill>
          <a:ln>
            <a:solidFill>
              <a:srgbClr val="002060"/>
            </a:solidFill>
          </a:ln>
        </p:spPr>
        <p:txBody>
          <a:bodyPr wrap="square" rtlCol="0">
            <a:spAutoFit/>
          </a:bodyPr>
          <a:lstStyle/>
          <a:p>
            <a:r>
              <a:rPr lang="fr-FR" sz="1200" i="1" dirty="0"/>
              <a:t>Les caractéristiques d’implantation du voile déjà définies sont visible dans la fenêtre Propriétés ;</a:t>
            </a:r>
          </a:p>
          <a:p>
            <a:r>
              <a:rPr lang="fr-FR" sz="1200" i="1" dirty="0"/>
              <a:t>On complète ces caractéristiques avec les décalages inférieurs et supérieurs.</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92186" y="678132"/>
            <a:ext cx="441781" cy="276999"/>
            <a:chOff x="4150448" y="2095884"/>
            <a:chExt cx="415254"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50448" y="2095884"/>
              <a:ext cx="415254" cy="276999"/>
            </a:xfrm>
            <a:prstGeom prst="rect">
              <a:avLst/>
            </a:prstGeom>
            <a:noFill/>
          </p:spPr>
          <p:txBody>
            <a:bodyPr wrap="square" rtlCol="0">
              <a:spAutoFit/>
            </a:bodyPr>
            <a:lstStyle/>
            <a:p>
              <a:r>
                <a:rPr lang="fr-FR" sz="1200" dirty="0"/>
                <a:t>14</a:t>
              </a:r>
            </a:p>
          </p:txBody>
        </p:sp>
      </p:grpSp>
      <p:cxnSp>
        <p:nvCxnSpPr>
          <p:cNvPr id="101" name="Connecteur droit avec flèche 100">
            <a:extLst>
              <a:ext uri="{FF2B5EF4-FFF2-40B4-BE49-F238E27FC236}">
                <a16:creationId xmlns="" xmlns:a16="http://schemas.microsoft.com/office/drawing/2014/main" id="{E57F1A20-F2C3-4C3E-AEA5-178F1A9CECE0}"/>
              </a:ext>
            </a:extLst>
          </p:cNvPr>
          <p:cNvCxnSpPr>
            <a:cxnSpLocks/>
            <a:stCxn id="29" idx="1"/>
            <a:endCxn id="14" idx="6"/>
          </p:cNvCxnSpPr>
          <p:nvPr/>
        </p:nvCxnSpPr>
        <p:spPr>
          <a:xfrm flipH="1">
            <a:off x="1500996" y="3561203"/>
            <a:ext cx="1707910" cy="44198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Connecteur droit avec flèche 70">
            <a:extLst>
              <a:ext uri="{FF2B5EF4-FFF2-40B4-BE49-F238E27FC236}">
                <a16:creationId xmlns="" xmlns:a16="http://schemas.microsoft.com/office/drawing/2014/main" id="{B3D6C5E7-5285-4E7E-BC9B-31498C814636}"/>
              </a:ext>
            </a:extLst>
          </p:cNvPr>
          <p:cNvCxnSpPr>
            <a:cxnSpLocks/>
            <a:stCxn id="29" idx="1"/>
            <a:endCxn id="11" idx="6"/>
          </p:cNvCxnSpPr>
          <p:nvPr/>
        </p:nvCxnSpPr>
        <p:spPr>
          <a:xfrm flipH="1" flipV="1">
            <a:off x="1552755" y="3347511"/>
            <a:ext cx="1656151" cy="21369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1" name="Ellipse 10">
            <a:extLst>
              <a:ext uri="{FF2B5EF4-FFF2-40B4-BE49-F238E27FC236}">
                <a16:creationId xmlns="" xmlns:a16="http://schemas.microsoft.com/office/drawing/2014/main" id="{5E243AB3-572F-49DE-9A5E-A0037126D247}"/>
              </a:ext>
            </a:extLst>
          </p:cNvPr>
          <p:cNvSpPr/>
          <p:nvPr/>
        </p:nvSpPr>
        <p:spPr>
          <a:xfrm>
            <a:off x="0" y="3243532"/>
            <a:ext cx="1552755" cy="20795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a:extLst>
              <a:ext uri="{FF2B5EF4-FFF2-40B4-BE49-F238E27FC236}">
                <a16:creationId xmlns="" xmlns:a16="http://schemas.microsoft.com/office/drawing/2014/main" id="{F266CF1F-9A25-4000-B86E-B1B3F48B81B4}"/>
              </a:ext>
            </a:extLst>
          </p:cNvPr>
          <p:cNvSpPr/>
          <p:nvPr/>
        </p:nvSpPr>
        <p:spPr>
          <a:xfrm>
            <a:off x="0" y="3899140"/>
            <a:ext cx="1500996" cy="208089"/>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0" name="Groupe 29">
            <a:extLst>
              <a:ext uri="{FF2B5EF4-FFF2-40B4-BE49-F238E27FC236}">
                <a16:creationId xmlns="" xmlns:a16="http://schemas.microsoft.com/office/drawing/2014/main" id="{C8A98F44-23EE-442E-BC09-05E2EA36EAD1}"/>
              </a:ext>
            </a:extLst>
          </p:cNvPr>
          <p:cNvGrpSpPr/>
          <p:nvPr/>
        </p:nvGrpSpPr>
        <p:grpSpPr>
          <a:xfrm>
            <a:off x="3072566" y="3227096"/>
            <a:ext cx="504052" cy="289967"/>
            <a:chOff x="4174418" y="2075729"/>
            <a:chExt cx="487522" cy="289967"/>
          </a:xfrm>
        </p:grpSpPr>
        <p:sp>
          <p:nvSpPr>
            <p:cNvPr id="31" name="Ellipse 30">
              <a:extLst>
                <a:ext uri="{FF2B5EF4-FFF2-40B4-BE49-F238E27FC236}">
                  <a16:creationId xmlns="" xmlns:a16="http://schemas.microsoft.com/office/drawing/2014/main" id="{5ADB7DE8-9579-4075-B047-BEAF6789C02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3" name="ZoneTexte 32">
              <a:extLst>
                <a:ext uri="{FF2B5EF4-FFF2-40B4-BE49-F238E27FC236}">
                  <a16:creationId xmlns="" xmlns:a16="http://schemas.microsoft.com/office/drawing/2014/main" id="{47DD8B3E-2F4B-4585-A5CD-DB3244FBCBA8}"/>
                </a:ext>
              </a:extLst>
            </p:cNvPr>
            <p:cNvSpPr txBox="1"/>
            <p:nvPr/>
          </p:nvSpPr>
          <p:spPr>
            <a:xfrm>
              <a:off x="4174418" y="2075729"/>
              <a:ext cx="487522" cy="276999"/>
            </a:xfrm>
            <a:prstGeom prst="rect">
              <a:avLst/>
            </a:prstGeom>
            <a:noFill/>
          </p:spPr>
          <p:txBody>
            <a:bodyPr wrap="square" rtlCol="0">
              <a:spAutoFit/>
            </a:bodyPr>
            <a:lstStyle/>
            <a:p>
              <a:r>
                <a:rPr lang="fr-FR" sz="1200" dirty="0"/>
                <a:t>16</a:t>
              </a:r>
            </a:p>
          </p:txBody>
        </p:sp>
      </p:grpSp>
      <p:sp>
        <p:nvSpPr>
          <p:cNvPr id="24" name="ZoneTexte 23">
            <a:extLst>
              <a:ext uri="{FF2B5EF4-FFF2-40B4-BE49-F238E27FC236}">
                <a16:creationId xmlns="" xmlns:a16="http://schemas.microsoft.com/office/drawing/2014/main" id="{2E372337-E6A7-4B22-928F-977AD638F305}"/>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Caractéristiques d’implantation</a:t>
            </a:r>
          </a:p>
        </p:txBody>
      </p:sp>
      <p:sp>
        <p:nvSpPr>
          <p:cNvPr id="25" name="ZoneTexte 24">
            <a:extLst>
              <a:ext uri="{FF2B5EF4-FFF2-40B4-BE49-F238E27FC236}">
                <a16:creationId xmlns="" xmlns:a16="http://schemas.microsoft.com/office/drawing/2014/main" id="{7C5CF029-5FBC-47AF-ABCB-1B8A0F3DC73B}"/>
              </a:ext>
            </a:extLst>
          </p:cNvPr>
          <p:cNvSpPr txBox="1"/>
          <p:nvPr/>
        </p:nvSpPr>
        <p:spPr>
          <a:xfrm>
            <a:off x="2453437" y="2281471"/>
            <a:ext cx="6604299" cy="646331"/>
          </a:xfrm>
          <a:prstGeom prst="rect">
            <a:avLst/>
          </a:prstGeom>
          <a:solidFill>
            <a:srgbClr val="CCFFFF"/>
          </a:solidFill>
          <a:ln>
            <a:solidFill>
              <a:srgbClr val="002060"/>
            </a:solidFill>
          </a:ln>
        </p:spPr>
        <p:txBody>
          <a:bodyPr wrap="square" rtlCol="0">
            <a:spAutoFit/>
          </a:bodyPr>
          <a:lstStyle/>
          <a:p>
            <a:r>
              <a:rPr lang="fr-FR" sz="1200" b="1" i="1" dirty="0"/>
              <a:t>Lecture de plans : </a:t>
            </a:r>
            <a:r>
              <a:rPr lang="fr-FR" sz="1200" i="1" dirty="0"/>
              <a:t>On recherche sur les plans 2D les valeurs des décalages :</a:t>
            </a:r>
          </a:p>
          <a:p>
            <a:pPr marL="266700" indent="-85725"/>
            <a:r>
              <a:rPr lang="fr-FR" sz="1200" i="1" dirty="0"/>
              <a:t>- La base des piédroits est bien exactement au niveau supérieur du radier </a:t>
            </a:r>
            <a:r>
              <a:rPr lang="fr-FR" sz="1200" i="1" dirty="0">
                <a:sym typeface="Wingdings" panose="05000000000000000000" pitchFamily="2" charset="2"/>
              </a:rPr>
              <a:t> Décalage inférieur = 0,00</a:t>
            </a:r>
          </a:p>
          <a:p>
            <a:pPr marL="266700" indent="-85725"/>
            <a:r>
              <a:rPr lang="fr-FR" sz="1200" i="1" dirty="0"/>
              <a:t>- Le haut des piédroit correspond à la sous-face de la traverse</a:t>
            </a:r>
            <a:r>
              <a:rPr lang="fr-FR" sz="1200" i="1" dirty="0">
                <a:sym typeface="Wingdings" panose="05000000000000000000" pitchFamily="2" charset="2"/>
              </a:rPr>
              <a:t>  Décalage supérieur = - 0,450 </a:t>
            </a:r>
            <a:endParaRPr lang="fr-FR" sz="1200" i="1" dirty="0"/>
          </a:p>
        </p:txBody>
      </p:sp>
      <p:grpSp>
        <p:nvGrpSpPr>
          <p:cNvPr id="26" name="Groupe 25">
            <a:extLst>
              <a:ext uri="{FF2B5EF4-FFF2-40B4-BE49-F238E27FC236}">
                <a16:creationId xmlns="" xmlns:a16="http://schemas.microsoft.com/office/drawing/2014/main" id="{6EC8E4E7-4A1C-424D-AE44-7461CA2D56FC}"/>
              </a:ext>
            </a:extLst>
          </p:cNvPr>
          <p:cNvGrpSpPr/>
          <p:nvPr/>
        </p:nvGrpSpPr>
        <p:grpSpPr>
          <a:xfrm>
            <a:off x="2237289" y="2141745"/>
            <a:ext cx="441781" cy="276999"/>
            <a:chOff x="4150448" y="2095884"/>
            <a:chExt cx="415254" cy="276999"/>
          </a:xfrm>
        </p:grpSpPr>
        <p:sp>
          <p:nvSpPr>
            <p:cNvPr id="27" name="Ellipse 26">
              <a:extLst>
                <a:ext uri="{FF2B5EF4-FFF2-40B4-BE49-F238E27FC236}">
                  <a16:creationId xmlns="" xmlns:a16="http://schemas.microsoft.com/office/drawing/2014/main" id="{651DD50B-53F7-4855-AA0E-921BC7E077D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65B1D108-6A54-475C-97C7-9F301C34D0AD}"/>
                </a:ext>
              </a:extLst>
            </p:cNvPr>
            <p:cNvSpPr txBox="1"/>
            <p:nvPr/>
          </p:nvSpPr>
          <p:spPr>
            <a:xfrm>
              <a:off x="4150448" y="2095884"/>
              <a:ext cx="415254" cy="276999"/>
            </a:xfrm>
            <a:prstGeom prst="rect">
              <a:avLst/>
            </a:prstGeom>
            <a:noFill/>
          </p:spPr>
          <p:txBody>
            <a:bodyPr wrap="square" rtlCol="0">
              <a:spAutoFit/>
            </a:bodyPr>
            <a:lstStyle/>
            <a:p>
              <a:r>
                <a:rPr lang="fr-FR" sz="1200" dirty="0"/>
                <a:t>15</a:t>
              </a:r>
            </a:p>
          </p:txBody>
        </p:sp>
      </p:grpSp>
      <p:sp>
        <p:nvSpPr>
          <p:cNvPr id="2" name="Espace réservé du pied de page 1">
            <a:extLst>
              <a:ext uri="{FF2B5EF4-FFF2-40B4-BE49-F238E27FC236}">
                <a16:creationId xmlns="" xmlns:a16="http://schemas.microsoft.com/office/drawing/2014/main" id="{BA0F9BC1-0896-409A-95E3-7F8246741189}"/>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76FA7389-4321-48C0-B15B-F9786712E723}"/>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327D202C-C5D3-45A8-B438-4862F8DC0CCE}"/>
              </a:ext>
            </a:extLst>
          </p:cNvPr>
          <p:cNvSpPr>
            <a:spLocks noGrp="1"/>
          </p:cNvSpPr>
          <p:nvPr>
            <p:ph type="sldNum" sz="quarter" idx="12"/>
          </p:nvPr>
        </p:nvSpPr>
        <p:spPr/>
        <p:txBody>
          <a:bodyPr/>
          <a:lstStyle/>
          <a:p>
            <a:fld id="{F0E9C7B5-498F-459B-AE0E-97ACA3484B4E}" type="slidenum">
              <a:rPr lang="fr-FR" smtClean="0"/>
              <a:t>57</a:t>
            </a:fld>
            <a:endParaRPr lang="fr-FR"/>
          </a:p>
        </p:txBody>
      </p:sp>
    </p:spTree>
    <p:extLst>
      <p:ext uri="{BB962C8B-B14F-4D97-AF65-F5344CB8AC3E}">
        <p14:creationId xmlns:p14="http://schemas.microsoft.com/office/powerpoint/2010/main" val="31846347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Image 53">
            <a:extLst>
              <a:ext uri="{FF2B5EF4-FFF2-40B4-BE49-F238E27FC236}">
                <a16:creationId xmlns="" xmlns:a16="http://schemas.microsoft.com/office/drawing/2014/main" id="{A75F6874-020D-4080-A57D-A61FA580BB4C}"/>
              </a:ext>
            </a:extLst>
          </p:cNvPr>
          <p:cNvPicPr>
            <a:picLocks noChangeAspect="1"/>
          </p:cNvPicPr>
          <p:nvPr/>
        </p:nvPicPr>
        <p:blipFill>
          <a:blip r:embed="rId2"/>
          <a:stretch>
            <a:fillRect/>
          </a:stretch>
        </p:blipFill>
        <p:spPr>
          <a:xfrm>
            <a:off x="0" y="723711"/>
            <a:ext cx="9144000" cy="568489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5.</a:t>
            </a:r>
            <a:r>
              <a:rPr lang="fr-FR" sz="2200" b="1" dirty="0">
                <a:solidFill>
                  <a:srgbClr val="002060"/>
                </a:solidFill>
                <a:effectLst>
                  <a:outerShdw blurRad="38100" dist="38100" dir="2700000" algn="tl">
                    <a:srgbClr val="000000">
                      <a:alpha val="43137"/>
                    </a:srgbClr>
                  </a:outerShdw>
                </a:effectLst>
              </a:rPr>
              <a:t>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Implantation des piédroits</a:t>
            </a:r>
            <a:endParaRPr lang="fr-FR" sz="2200" b="1" dirty="0">
              <a:solidFill>
                <a:srgbClr val="002060"/>
              </a:solidFill>
              <a:effectLst>
                <a:outerShdw blurRad="38100" dist="38100" dir="2700000" algn="tl">
                  <a:srgbClr val="000000">
                    <a:alpha val="43137"/>
                  </a:srgbClr>
                </a:outerShdw>
              </a:effectLst>
            </a:endParaRPr>
          </a:p>
        </p:txBody>
      </p:sp>
      <p:sp>
        <p:nvSpPr>
          <p:cNvPr id="29" name="ZoneTexte 28">
            <a:extLst>
              <a:ext uri="{FF2B5EF4-FFF2-40B4-BE49-F238E27FC236}">
                <a16:creationId xmlns="" xmlns:a16="http://schemas.microsoft.com/office/drawing/2014/main" id="{272435A6-9A24-426F-9ADB-EB0EC9A17221}"/>
              </a:ext>
            </a:extLst>
          </p:cNvPr>
          <p:cNvSpPr txBox="1"/>
          <p:nvPr/>
        </p:nvSpPr>
        <p:spPr>
          <a:xfrm>
            <a:off x="3573962" y="2331132"/>
            <a:ext cx="3704662"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Placer un piédroit : </a:t>
            </a:r>
          </a:p>
          <a:p>
            <a:pPr marL="171450" indent="-171450">
              <a:buFont typeface="Wingdings" panose="05000000000000000000" pitchFamily="2" charset="2"/>
              <a:buChar char="è"/>
            </a:pPr>
            <a:r>
              <a:rPr lang="fr-FR" sz="1200" dirty="0">
                <a:sym typeface="Wingdings" panose="05000000000000000000" pitchFamily="2" charset="2"/>
              </a:rPr>
              <a:t>Cliquer une extrémité à l’intersection des quadrillages</a:t>
            </a:r>
          </a:p>
          <a:p>
            <a:pPr marL="171450" indent="-171450">
              <a:buFont typeface="Wingdings" panose="05000000000000000000" pitchFamily="2" charset="2"/>
              <a:buChar char="è"/>
            </a:pPr>
            <a:r>
              <a:rPr lang="fr-FR" sz="1200" dirty="0">
                <a:sym typeface="Wingdings" panose="05000000000000000000" pitchFamily="2" charset="2"/>
              </a:rPr>
              <a:t>Cliquer l’autre extrémité à l’angle du radier de façon à respecter le joint de dilatation (zoomer)</a:t>
            </a:r>
          </a:p>
        </p:txBody>
      </p:sp>
      <p:sp>
        <p:nvSpPr>
          <p:cNvPr id="57" name="ZoneTexte 56">
            <a:extLst>
              <a:ext uri="{FF2B5EF4-FFF2-40B4-BE49-F238E27FC236}">
                <a16:creationId xmlns="" xmlns:a16="http://schemas.microsoft.com/office/drawing/2014/main" id="{82D00940-150D-47C8-BD00-AF4FA844E97F}"/>
              </a:ext>
            </a:extLst>
          </p:cNvPr>
          <p:cNvSpPr txBox="1"/>
          <p:nvPr/>
        </p:nvSpPr>
        <p:spPr>
          <a:xfrm>
            <a:off x="486766" y="745512"/>
            <a:ext cx="3335426" cy="646331"/>
          </a:xfrm>
          <a:prstGeom prst="rect">
            <a:avLst/>
          </a:prstGeom>
          <a:solidFill>
            <a:srgbClr val="CCFFFF"/>
          </a:solidFill>
          <a:ln>
            <a:solidFill>
              <a:srgbClr val="002060"/>
            </a:solidFill>
          </a:ln>
        </p:spPr>
        <p:txBody>
          <a:bodyPr wrap="square" rtlCol="0">
            <a:spAutoFit/>
          </a:bodyPr>
          <a:lstStyle/>
          <a:p>
            <a:r>
              <a:rPr lang="fr-FR" sz="1200" i="1" dirty="0"/>
              <a:t>Pour l’implantation du mur, on va tracer une ligne.</a:t>
            </a:r>
          </a:p>
          <a:p>
            <a:r>
              <a:rPr lang="fr-FR" sz="1200" i="1" dirty="0"/>
              <a:t>Le mur se positionnera avec le nu porteur extérieur (c’est ce qu’on a choisi) sur cette ligne.</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348270" y="582381"/>
            <a:ext cx="266368" cy="276999"/>
            <a:chOff x="4198688" y="2088697"/>
            <a:chExt cx="255866"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grpSp>
        <p:nvGrpSpPr>
          <p:cNvPr id="64" name="Groupe 63">
            <a:extLst>
              <a:ext uri="{FF2B5EF4-FFF2-40B4-BE49-F238E27FC236}">
                <a16:creationId xmlns="" xmlns:a16="http://schemas.microsoft.com/office/drawing/2014/main" id="{B5490BA1-C48D-4426-B2D3-AD559298A35D}"/>
              </a:ext>
            </a:extLst>
          </p:cNvPr>
          <p:cNvGrpSpPr/>
          <p:nvPr/>
        </p:nvGrpSpPr>
        <p:grpSpPr>
          <a:xfrm>
            <a:off x="3392508" y="2158997"/>
            <a:ext cx="276029" cy="282303"/>
            <a:chOff x="4198688" y="2083393"/>
            <a:chExt cx="266977" cy="282303"/>
          </a:xfrm>
        </p:grpSpPr>
        <p:sp>
          <p:nvSpPr>
            <p:cNvPr id="65" name="Ellipse 64">
              <a:extLst>
                <a:ext uri="{FF2B5EF4-FFF2-40B4-BE49-F238E27FC236}">
                  <a16:creationId xmlns="" xmlns:a16="http://schemas.microsoft.com/office/drawing/2014/main" id="{CBD15886-3D0F-4423-A6A5-C4ABC4781EB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6" name="ZoneTexte 65">
              <a:extLst>
                <a:ext uri="{FF2B5EF4-FFF2-40B4-BE49-F238E27FC236}">
                  <a16:creationId xmlns="" xmlns:a16="http://schemas.microsoft.com/office/drawing/2014/main" id="{930A5E7E-2C7E-4E56-8984-79B692AD351A}"/>
                </a:ext>
              </a:extLst>
            </p:cNvPr>
            <p:cNvSpPr txBox="1"/>
            <p:nvPr/>
          </p:nvSpPr>
          <p:spPr>
            <a:xfrm>
              <a:off x="4209799" y="2083393"/>
              <a:ext cx="255866" cy="276999"/>
            </a:xfrm>
            <a:prstGeom prst="rect">
              <a:avLst/>
            </a:prstGeom>
            <a:noFill/>
          </p:spPr>
          <p:txBody>
            <a:bodyPr wrap="square" rtlCol="0">
              <a:spAutoFit/>
            </a:bodyPr>
            <a:lstStyle/>
            <a:p>
              <a:r>
                <a:rPr lang="fr-FR" sz="1200" dirty="0"/>
                <a:t>3</a:t>
              </a:r>
            </a:p>
          </p:txBody>
        </p:sp>
      </p:grpSp>
      <p:cxnSp>
        <p:nvCxnSpPr>
          <p:cNvPr id="32" name="Connecteur droit avec flèche 31">
            <a:extLst>
              <a:ext uri="{FF2B5EF4-FFF2-40B4-BE49-F238E27FC236}">
                <a16:creationId xmlns="" xmlns:a16="http://schemas.microsoft.com/office/drawing/2014/main" id="{4D28D950-7D11-4659-974C-B326E94BA9B2}"/>
              </a:ext>
            </a:extLst>
          </p:cNvPr>
          <p:cNvCxnSpPr>
            <a:cxnSpLocks/>
            <a:stCxn id="29" idx="2"/>
          </p:cNvCxnSpPr>
          <p:nvPr/>
        </p:nvCxnSpPr>
        <p:spPr>
          <a:xfrm>
            <a:off x="5426293" y="3162129"/>
            <a:ext cx="334427" cy="80636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droit avec flèche 39">
            <a:extLst>
              <a:ext uri="{FF2B5EF4-FFF2-40B4-BE49-F238E27FC236}">
                <a16:creationId xmlns="" xmlns:a16="http://schemas.microsoft.com/office/drawing/2014/main" id="{DA802C94-5363-4593-AF68-CE253CA5DDA7}"/>
              </a:ext>
            </a:extLst>
          </p:cNvPr>
          <p:cNvCxnSpPr>
            <a:cxnSpLocks/>
            <a:stCxn id="29" idx="2"/>
          </p:cNvCxnSpPr>
          <p:nvPr/>
        </p:nvCxnSpPr>
        <p:spPr>
          <a:xfrm flipH="1">
            <a:off x="3465577" y="3162129"/>
            <a:ext cx="1960716" cy="85208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a:extLst>
              <a:ext uri="{FF2B5EF4-FFF2-40B4-BE49-F238E27FC236}">
                <a16:creationId xmlns="" xmlns:a16="http://schemas.microsoft.com/office/drawing/2014/main" id="{9EE9B0CB-203B-4D69-AFBA-F7494214272B}"/>
              </a:ext>
            </a:extLst>
          </p:cNvPr>
          <p:cNvSpPr txBox="1"/>
          <p:nvPr/>
        </p:nvSpPr>
        <p:spPr>
          <a:xfrm>
            <a:off x="6644014" y="3389535"/>
            <a:ext cx="1779423"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au clavier pour terminer un voile</a:t>
            </a:r>
          </a:p>
        </p:txBody>
      </p:sp>
      <p:grpSp>
        <p:nvGrpSpPr>
          <p:cNvPr id="44" name="Groupe 43">
            <a:extLst>
              <a:ext uri="{FF2B5EF4-FFF2-40B4-BE49-F238E27FC236}">
                <a16:creationId xmlns="" xmlns:a16="http://schemas.microsoft.com/office/drawing/2014/main" id="{00C1C8F9-DD69-4DFB-9710-9449D41109DA}"/>
              </a:ext>
            </a:extLst>
          </p:cNvPr>
          <p:cNvGrpSpPr/>
          <p:nvPr/>
        </p:nvGrpSpPr>
        <p:grpSpPr>
          <a:xfrm>
            <a:off x="6462559" y="3217400"/>
            <a:ext cx="276029" cy="282303"/>
            <a:chOff x="4198688" y="2083393"/>
            <a:chExt cx="266977" cy="282303"/>
          </a:xfrm>
        </p:grpSpPr>
        <p:sp>
          <p:nvSpPr>
            <p:cNvPr id="45" name="Ellipse 44">
              <a:extLst>
                <a:ext uri="{FF2B5EF4-FFF2-40B4-BE49-F238E27FC236}">
                  <a16:creationId xmlns="" xmlns:a16="http://schemas.microsoft.com/office/drawing/2014/main" id="{9512234D-8AB0-45E3-83FE-75223A0DD8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124E18DE-AC3B-4C88-BEA3-EDA6B6F0EAE9}"/>
                </a:ext>
              </a:extLst>
            </p:cNvPr>
            <p:cNvSpPr txBox="1"/>
            <p:nvPr/>
          </p:nvSpPr>
          <p:spPr>
            <a:xfrm>
              <a:off x="4209799" y="2083393"/>
              <a:ext cx="255866" cy="276999"/>
            </a:xfrm>
            <a:prstGeom prst="rect">
              <a:avLst/>
            </a:prstGeom>
            <a:noFill/>
          </p:spPr>
          <p:txBody>
            <a:bodyPr wrap="square" rtlCol="0">
              <a:spAutoFit/>
            </a:bodyPr>
            <a:lstStyle/>
            <a:p>
              <a:r>
                <a:rPr lang="fr-FR" sz="1200" dirty="0"/>
                <a:t>4</a:t>
              </a:r>
            </a:p>
          </p:txBody>
        </p:sp>
      </p:grpSp>
      <p:sp>
        <p:nvSpPr>
          <p:cNvPr id="30" name="ZoneTexte 29">
            <a:extLst>
              <a:ext uri="{FF2B5EF4-FFF2-40B4-BE49-F238E27FC236}">
                <a16:creationId xmlns="" xmlns:a16="http://schemas.microsoft.com/office/drawing/2014/main" id="{AD9BEBE1-3AFD-4631-97C6-B6255DE3949B}"/>
              </a:ext>
            </a:extLst>
          </p:cNvPr>
          <p:cNvSpPr txBox="1"/>
          <p:nvPr/>
        </p:nvSpPr>
        <p:spPr>
          <a:xfrm>
            <a:off x="4225109" y="5718792"/>
            <a:ext cx="3562307"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Si le voile se place du mauvais côté :</a:t>
            </a:r>
          </a:p>
          <a:p>
            <a:pPr marL="171450" indent="-171450">
              <a:buFont typeface="Wingdings" panose="05000000000000000000" pitchFamily="2" charset="2"/>
              <a:buChar char="è"/>
            </a:pPr>
            <a:r>
              <a:rPr lang="fr-FR" sz="1200" dirty="0">
                <a:sym typeface="Wingdings" panose="05000000000000000000" pitchFamily="2" charset="2"/>
              </a:rPr>
              <a:t>Sélectionner le voile</a:t>
            </a:r>
          </a:p>
          <a:p>
            <a:pPr marL="171450" indent="-171450">
              <a:buFont typeface="Wingdings" panose="05000000000000000000" pitchFamily="2" charset="2"/>
              <a:buChar char="è"/>
            </a:pPr>
            <a:r>
              <a:rPr lang="fr-FR" sz="1200" dirty="0">
                <a:sym typeface="Wingdings" panose="05000000000000000000" pitchFamily="2" charset="2"/>
              </a:rPr>
              <a:t>Cliquer sur les flèches pour inverser son placement</a:t>
            </a:r>
          </a:p>
        </p:txBody>
      </p:sp>
      <p:grpSp>
        <p:nvGrpSpPr>
          <p:cNvPr id="31" name="Groupe 30">
            <a:extLst>
              <a:ext uri="{FF2B5EF4-FFF2-40B4-BE49-F238E27FC236}">
                <a16:creationId xmlns="" xmlns:a16="http://schemas.microsoft.com/office/drawing/2014/main" id="{131AB1EF-974C-49E0-A768-F1AD593A91B0}"/>
              </a:ext>
            </a:extLst>
          </p:cNvPr>
          <p:cNvGrpSpPr/>
          <p:nvPr/>
        </p:nvGrpSpPr>
        <p:grpSpPr>
          <a:xfrm>
            <a:off x="4087094" y="5528888"/>
            <a:ext cx="276029" cy="282303"/>
            <a:chOff x="4198688" y="2083393"/>
            <a:chExt cx="266977" cy="282303"/>
          </a:xfrm>
        </p:grpSpPr>
        <p:sp>
          <p:nvSpPr>
            <p:cNvPr id="33" name="Ellipse 32">
              <a:extLst>
                <a:ext uri="{FF2B5EF4-FFF2-40B4-BE49-F238E27FC236}">
                  <a16:creationId xmlns="" xmlns:a16="http://schemas.microsoft.com/office/drawing/2014/main" id="{FE1D63AE-A4B5-4D00-A06D-702F599040D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72230FDA-2493-45CF-9EE4-7BF6C0A08BDE}"/>
                </a:ext>
              </a:extLst>
            </p:cNvPr>
            <p:cNvSpPr txBox="1"/>
            <p:nvPr/>
          </p:nvSpPr>
          <p:spPr>
            <a:xfrm>
              <a:off x="4209799" y="2083393"/>
              <a:ext cx="255866" cy="276999"/>
            </a:xfrm>
            <a:prstGeom prst="rect">
              <a:avLst/>
            </a:prstGeom>
            <a:noFill/>
          </p:spPr>
          <p:txBody>
            <a:bodyPr wrap="square" rtlCol="0">
              <a:spAutoFit/>
            </a:bodyPr>
            <a:lstStyle/>
            <a:p>
              <a:r>
                <a:rPr lang="fr-FR" sz="1200" dirty="0"/>
                <a:t>6</a:t>
              </a:r>
            </a:p>
          </p:txBody>
        </p:sp>
      </p:grpSp>
      <p:cxnSp>
        <p:nvCxnSpPr>
          <p:cNvPr id="36" name="Connecteur droit avec flèche 35">
            <a:extLst>
              <a:ext uri="{FF2B5EF4-FFF2-40B4-BE49-F238E27FC236}">
                <a16:creationId xmlns="" xmlns:a16="http://schemas.microsoft.com/office/drawing/2014/main" id="{258918CE-502C-4D98-AA3B-362C344BF6AB}"/>
              </a:ext>
            </a:extLst>
          </p:cNvPr>
          <p:cNvCxnSpPr>
            <a:cxnSpLocks/>
          </p:cNvCxnSpPr>
          <p:nvPr/>
        </p:nvCxnSpPr>
        <p:spPr>
          <a:xfrm flipH="1" flipV="1">
            <a:off x="4572001" y="4590288"/>
            <a:ext cx="265175" cy="113385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26" name="Groupe 25">
            <a:extLst>
              <a:ext uri="{FF2B5EF4-FFF2-40B4-BE49-F238E27FC236}">
                <a16:creationId xmlns="" xmlns:a16="http://schemas.microsoft.com/office/drawing/2014/main" id="{6BA3719A-D607-4F15-B925-583A6F82CF04}"/>
              </a:ext>
            </a:extLst>
          </p:cNvPr>
          <p:cNvGrpSpPr/>
          <p:nvPr/>
        </p:nvGrpSpPr>
        <p:grpSpPr>
          <a:xfrm>
            <a:off x="3310787" y="3963026"/>
            <a:ext cx="160051" cy="160051"/>
            <a:chOff x="3423954" y="4031647"/>
            <a:chExt cx="160051" cy="160051"/>
          </a:xfrm>
        </p:grpSpPr>
        <p:cxnSp>
          <p:nvCxnSpPr>
            <p:cNvPr id="35" name="Connecteur droit 34">
              <a:extLst>
                <a:ext uri="{FF2B5EF4-FFF2-40B4-BE49-F238E27FC236}">
                  <a16:creationId xmlns="" xmlns:a16="http://schemas.microsoft.com/office/drawing/2014/main" id="{D57358DD-758D-4C5A-9649-601CCD584A59}"/>
                </a:ext>
              </a:extLst>
            </p:cNvPr>
            <p:cNvCxnSpPr>
              <a:cxnSpLocks/>
            </p:cNvCxnSpPr>
            <p:nvPr/>
          </p:nvCxnSpPr>
          <p:spPr>
            <a:xfrm>
              <a:off x="3427942" y="4031647"/>
              <a:ext cx="152077" cy="16005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 xmlns:a16="http://schemas.microsoft.com/office/drawing/2014/main" id="{5E49CE54-E064-4CB4-94DA-74E7D37B2A50}"/>
                </a:ext>
              </a:extLst>
            </p:cNvPr>
            <p:cNvCxnSpPr>
              <a:cxnSpLocks/>
            </p:cNvCxnSpPr>
            <p:nvPr/>
          </p:nvCxnSpPr>
          <p:spPr>
            <a:xfrm rot="16200000">
              <a:off x="3427941" y="4033895"/>
              <a:ext cx="152077" cy="16005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sp>
        <p:nvSpPr>
          <p:cNvPr id="27" name="Rectangle 26">
            <a:extLst>
              <a:ext uri="{FF2B5EF4-FFF2-40B4-BE49-F238E27FC236}">
                <a16:creationId xmlns="" xmlns:a16="http://schemas.microsoft.com/office/drawing/2014/main" id="{E9A5940A-3BB0-4CCA-B2C5-BA2A7C434DA8}"/>
              </a:ext>
            </a:extLst>
          </p:cNvPr>
          <p:cNvSpPr/>
          <p:nvPr/>
        </p:nvSpPr>
        <p:spPr>
          <a:xfrm>
            <a:off x="5762901" y="4001549"/>
            <a:ext cx="100668" cy="100668"/>
          </a:xfrm>
          <a:prstGeom prst="rect">
            <a:avLst/>
          </a:prstGeom>
          <a:noFill/>
          <a:ln>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 xmlns:a16="http://schemas.microsoft.com/office/drawing/2014/main" id="{B3A0A984-1DB5-4A16-9775-7E240E174D64}"/>
              </a:ext>
            </a:extLst>
          </p:cNvPr>
          <p:cNvSpPr txBox="1"/>
          <p:nvPr/>
        </p:nvSpPr>
        <p:spPr>
          <a:xfrm>
            <a:off x="2975396" y="1701054"/>
            <a:ext cx="201929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l’outil </a:t>
            </a:r>
            <a:r>
              <a:rPr lang="fr-FR" sz="1200" b="1" dirty="0">
                <a:sym typeface="Wingdings" panose="05000000000000000000" pitchFamily="2" charset="2"/>
              </a:rPr>
              <a:t>Ligne droite</a:t>
            </a:r>
          </a:p>
        </p:txBody>
      </p:sp>
      <p:grpSp>
        <p:nvGrpSpPr>
          <p:cNvPr id="39" name="Groupe 38">
            <a:extLst>
              <a:ext uri="{FF2B5EF4-FFF2-40B4-BE49-F238E27FC236}">
                <a16:creationId xmlns="" xmlns:a16="http://schemas.microsoft.com/office/drawing/2014/main" id="{0A88BAE9-55D3-4C37-AC54-54F3B67ADEB4}"/>
              </a:ext>
            </a:extLst>
          </p:cNvPr>
          <p:cNvGrpSpPr/>
          <p:nvPr/>
        </p:nvGrpSpPr>
        <p:grpSpPr>
          <a:xfrm>
            <a:off x="2834947" y="1502278"/>
            <a:ext cx="276029" cy="290692"/>
            <a:chOff x="4198688" y="2075004"/>
            <a:chExt cx="266977" cy="290692"/>
          </a:xfrm>
        </p:grpSpPr>
        <p:sp>
          <p:nvSpPr>
            <p:cNvPr id="41" name="Ellipse 40">
              <a:extLst>
                <a:ext uri="{FF2B5EF4-FFF2-40B4-BE49-F238E27FC236}">
                  <a16:creationId xmlns="" xmlns:a16="http://schemas.microsoft.com/office/drawing/2014/main" id="{8E4513C1-319F-4722-8738-58A8EE11459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A39D1D3B-D386-4698-A758-F8EC037D6EAC}"/>
                </a:ext>
              </a:extLst>
            </p:cNvPr>
            <p:cNvSpPr txBox="1"/>
            <p:nvPr/>
          </p:nvSpPr>
          <p:spPr>
            <a:xfrm>
              <a:off x="4209799" y="2075004"/>
              <a:ext cx="255866" cy="276999"/>
            </a:xfrm>
            <a:prstGeom prst="rect">
              <a:avLst/>
            </a:prstGeom>
            <a:noFill/>
          </p:spPr>
          <p:txBody>
            <a:bodyPr wrap="square" rtlCol="0">
              <a:spAutoFit/>
            </a:bodyPr>
            <a:lstStyle/>
            <a:p>
              <a:r>
                <a:rPr lang="fr-FR" sz="1200" dirty="0"/>
                <a:t>2</a:t>
              </a:r>
            </a:p>
          </p:txBody>
        </p:sp>
      </p:grpSp>
      <p:cxnSp>
        <p:nvCxnSpPr>
          <p:cNvPr id="49" name="Connecteur droit avec flèche 48">
            <a:extLst>
              <a:ext uri="{FF2B5EF4-FFF2-40B4-BE49-F238E27FC236}">
                <a16:creationId xmlns="" xmlns:a16="http://schemas.microsoft.com/office/drawing/2014/main" id="{A160BC09-01EA-4DEF-B182-345D0F100EED}"/>
              </a:ext>
            </a:extLst>
          </p:cNvPr>
          <p:cNvCxnSpPr>
            <a:cxnSpLocks/>
            <a:stCxn id="2" idx="3"/>
          </p:cNvCxnSpPr>
          <p:nvPr/>
        </p:nvCxnSpPr>
        <p:spPr>
          <a:xfrm flipV="1">
            <a:off x="4994694" y="1276712"/>
            <a:ext cx="1233578" cy="56284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0" name="ZoneTexte 49">
            <a:extLst>
              <a:ext uri="{FF2B5EF4-FFF2-40B4-BE49-F238E27FC236}">
                <a16:creationId xmlns="" xmlns:a16="http://schemas.microsoft.com/office/drawing/2014/main" id="{0F3AF17B-07CB-49C5-BB41-9C3464A6D580}"/>
              </a:ext>
            </a:extLst>
          </p:cNvPr>
          <p:cNvSpPr txBox="1"/>
          <p:nvPr/>
        </p:nvSpPr>
        <p:spPr>
          <a:xfrm>
            <a:off x="5763142" y="5270151"/>
            <a:ext cx="326198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démarche pour placer les autres voiles</a:t>
            </a:r>
          </a:p>
        </p:txBody>
      </p:sp>
      <p:grpSp>
        <p:nvGrpSpPr>
          <p:cNvPr id="51" name="Groupe 50">
            <a:extLst>
              <a:ext uri="{FF2B5EF4-FFF2-40B4-BE49-F238E27FC236}">
                <a16:creationId xmlns="" xmlns:a16="http://schemas.microsoft.com/office/drawing/2014/main" id="{5DB8D085-75BB-487A-9620-D7C541DB36EF}"/>
              </a:ext>
            </a:extLst>
          </p:cNvPr>
          <p:cNvGrpSpPr/>
          <p:nvPr/>
        </p:nvGrpSpPr>
        <p:grpSpPr>
          <a:xfrm>
            <a:off x="5581687" y="5098016"/>
            <a:ext cx="276029" cy="282303"/>
            <a:chOff x="4198688" y="2083393"/>
            <a:chExt cx="266977" cy="282303"/>
          </a:xfrm>
        </p:grpSpPr>
        <p:sp>
          <p:nvSpPr>
            <p:cNvPr id="52" name="Ellipse 51">
              <a:extLst>
                <a:ext uri="{FF2B5EF4-FFF2-40B4-BE49-F238E27FC236}">
                  <a16:creationId xmlns="" xmlns:a16="http://schemas.microsoft.com/office/drawing/2014/main" id="{8E669F39-E25D-407F-92B0-AB3B7ECC182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FFFAD9E1-B371-47D6-B08D-8C9638B949E2}"/>
                </a:ext>
              </a:extLst>
            </p:cNvPr>
            <p:cNvSpPr txBox="1"/>
            <p:nvPr/>
          </p:nvSpPr>
          <p:spPr>
            <a:xfrm>
              <a:off x="4209799" y="2083393"/>
              <a:ext cx="255866" cy="276999"/>
            </a:xfrm>
            <a:prstGeom prst="rect">
              <a:avLst/>
            </a:prstGeom>
            <a:noFill/>
          </p:spPr>
          <p:txBody>
            <a:bodyPr wrap="square" rtlCol="0">
              <a:spAutoFit/>
            </a:bodyPr>
            <a:lstStyle/>
            <a:p>
              <a:r>
                <a:rPr lang="fr-FR" sz="1200" dirty="0"/>
                <a:t>5</a:t>
              </a:r>
            </a:p>
          </p:txBody>
        </p:sp>
      </p:grpSp>
      <p:sp>
        <p:nvSpPr>
          <p:cNvPr id="3" name="Espace réservé du pied de page 2">
            <a:extLst>
              <a:ext uri="{FF2B5EF4-FFF2-40B4-BE49-F238E27FC236}">
                <a16:creationId xmlns="" xmlns:a16="http://schemas.microsoft.com/office/drawing/2014/main" id="{9A7E37EE-45EC-4202-946D-F37627F22842}"/>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DF55584C-5E7E-49A5-AFAB-0329043814E6}"/>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F8631523-F83A-4297-AB95-A78458384CEC}"/>
              </a:ext>
            </a:extLst>
          </p:cNvPr>
          <p:cNvSpPr>
            <a:spLocks noGrp="1"/>
          </p:cNvSpPr>
          <p:nvPr>
            <p:ph type="sldNum" sz="quarter" idx="12"/>
          </p:nvPr>
        </p:nvSpPr>
        <p:spPr/>
        <p:txBody>
          <a:bodyPr/>
          <a:lstStyle/>
          <a:p>
            <a:fld id="{F0E9C7B5-498F-459B-AE0E-97ACA3484B4E}" type="slidenum">
              <a:rPr lang="fr-FR" smtClean="0"/>
              <a:t>58</a:t>
            </a:fld>
            <a:endParaRPr lang="fr-FR"/>
          </a:p>
        </p:txBody>
      </p:sp>
    </p:spTree>
    <p:extLst>
      <p:ext uri="{BB962C8B-B14F-4D97-AF65-F5344CB8AC3E}">
        <p14:creationId xmlns:p14="http://schemas.microsoft.com/office/powerpoint/2010/main" val="25004626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 xmlns:a16="http://schemas.microsoft.com/office/drawing/2014/main" id="{A9AA8FA9-77F5-485C-B7DB-3D5B58004969}"/>
              </a:ext>
            </a:extLst>
          </p:cNvPr>
          <p:cNvPicPr>
            <a:picLocks noChangeAspect="1"/>
          </p:cNvPicPr>
          <p:nvPr/>
        </p:nvPicPr>
        <p:blipFill>
          <a:blip r:embed="rId2"/>
          <a:stretch>
            <a:fillRect/>
          </a:stretch>
        </p:blipFill>
        <p:spPr>
          <a:xfrm>
            <a:off x="0" y="739729"/>
            <a:ext cx="9144000" cy="5689438"/>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6.</a:t>
            </a:r>
            <a:r>
              <a:rPr lang="fr-FR" b="1" dirty="0">
                <a:solidFill>
                  <a:srgbClr val="002060"/>
                </a:solidFill>
                <a:effectLst>
                  <a:outerShdw blurRad="38100" dist="38100" dir="2700000" algn="tl">
                    <a:srgbClr val="000000">
                      <a:alpha val="43137"/>
                    </a:srgbClr>
                  </a:outerShdw>
                </a:effectLst>
              </a:rPr>
              <a:t>5.</a:t>
            </a:r>
            <a:r>
              <a:rPr lang="fr-FR" sz="2200" b="1" dirty="0">
                <a:solidFill>
                  <a:srgbClr val="002060"/>
                </a:solidFill>
                <a:effectLst>
                  <a:outerShdw blurRad="38100" dist="38100" dir="2700000" algn="tl">
                    <a:srgbClr val="000000">
                      <a:alpha val="43137"/>
                    </a:srgbClr>
                  </a:outerShdw>
                </a:effectLst>
              </a:rPr>
              <a:t> </a:t>
            </a:r>
            <a:r>
              <a:rPr lang="fr-FR" sz="2200" b="1" i="1" dirty="0">
                <a:solidFill>
                  <a:srgbClr val="002060"/>
                </a:solidFill>
                <a:effectLst>
                  <a:outerShdw blurRad="38100" dist="38100" dir="2700000" algn="tl">
                    <a:srgbClr val="000000">
                      <a:alpha val="43137"/>
                    </a:srgbClr>
                  </a:outerShdw>
                </a:effectLst>
              </a:rPr>
              <a:t>Piédroits :</a:t>
            </a:r>
            <a:r>
              <a:rPr lang="fr-FR" sz="2200" b="1" dirty="0">
                <a:solidFill>
                  <a:srgbClr val="002060"/>
                </a:solidFill>
                <a:effectLst>
                  <a:outerShdw blurRad="38100" dist="38100" dir="2700000" algn="tl">
                    <a:srgbClr val="000000">
                      <a:alpha val="43137"/>
                    </a:srgbClr>
                  </a:outerShdw>
                </a:effectLst>
              </a:rPr>
              <a:t> Eléments de la famille « Murs » – </a:t>
            </a:r>
            <a:r>
              <a:rPr lang="fr-FR" b="1" dirty="0">
                <a:solidFill>
                  <a:srgbClr val="002060"/>
                </a:solidFill>
                <a:effectLst>
                  <a:outerShdw blurRad="38100" dist="38100" dir="2700000" algn="tl">
                    <a:srgbClr val="000000">
                      <a:alpha val="43137"/>
                    </a:srgbClr>
                  </a:outerShdw>
                </a:effectLst>
              </a:rPr>
              <a:t>Implantation des piédroits</a:t>
            </a:r>
            <a:endParaRPr lang="fr-FR" sz="2200" b="1" dirty="0">
              <a:solidFill>
                <a:srgbClr val="002060"/>
              </a:solidFill>
              <a:effectLst>
                <a:outerShdw blurRad="38100" dist="38100" dir="2700000" algn="tl">
                  <a:srgbClr val="000000">
                    <a:alpha val="43137"/>
                  </a:srgbClr>
                </a:outerShdw>
              </a:effectLst>
            </a:endParaRPr>
          </a:p>
        </p:txBody>
      </p:sp>
      <p:pic>
        <p:nvPicPr>
          <p:cNvPr id="9" name="Image 8">
            <a:extLst>
              <a:ext uri="{FF2B5EF4-FFF2-40B4-BE49-F238E27FC236}">
                <a16:creationId xmlns="" xmlns:a16="http://schemas.microsoft.com/office/drawing/2014/main" id="{A50906F8-080B-4956-986E-AB156CD7BE4E}"/>
              </a:ext>
            </a:extLst>
          </p:cNvPr>
          <p:cNvPicPr>
            <a:picLocks noChangeAspect="1"/>
          </p:cNvPicPr>
          <p:nvPr/>
        </p:nvPicPr>
        <p:blipFill>
          <a:blip r:embed="rId3"/>
          <a:stretch>
            <a:fillRect/>
          </a:stretch>
        </p:blipFill>
        <p:spPr>
          <a:xfrm>
            <a:off x="2844879" y="4059936"/>
            <a:ext cx="2693908" cy="2010727"/>
          </a:xfrm>
          <a:prstGeom prst="rect">
            <a:avLst/>
          </a:prstGeom>
        </p:spPr>
      </p:pic>
      <p:sp>
        <p:nvSpPr>
          <p:cNvPr id="47" name="ZoneTexte 46">
            <a:extLst>
              <a:ext uri="{FF2B5EF4-FFF2-40B4-BE49-F238E27FC236}">
                <a16:creationId xmlns="" xmlns:a16="http://schemas.microsoft.com/office/drawing/2014/main" id="{65977103-0D0F-404F-B2A3-46F44971285F}"/>
              </a:ext>
            </a:extLst>
          </p:cNvPr>
          <p:cNvSpPr txBox="1"/>
          <p:nvPr/>
        </p:nvSpPr>
        <p:spPr>
          <a:xfrm>
            <a:off x="4933370" y="2245788"/>
            <a:ext cx="257080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Vérifier l’implantation des piédroits</a:t>
            </a:r>
          </a:p>
        </p:txBody>
      </p:sp>
      <p:grpSp>
        <p:nvGrpSpPr>
          <p:cNvPr id="48" name="Groupe 47">
            <a:extLst>
              <a:ext uri="{FF2B5EF4-FFF2-40B4-BE49-F238E27FC236}">
                <a16:creationId xmlns="" xmlns:a16="http://schemas.microsoft.com/office/drawing/2014/main" id="{5AD898E5-D1DF-43E3-8AED-30FB3AD9FD6A}"/>
              </a:ext>
            </a:extLst>
          </p:cNvPr>
          <p:cNvGrpSpPr/>
          <p:nvPr/>
        </p:nvGrpSpPr>
        <p:grpSpPr>
          <a:xfrm>
            <a:off x="4751916" y="2073653"/>
            <a:ext cx="276029" cy="282303"/>
            <a:chOff x="4198688" y="2083393"/>
            <a:chExt cx="266977" cy="282303"/>
          </a:xfrm>
        </p:grpSpPr>
        <p:sp>
          <p:nvSpPr>
            <p:cNvPr id="54" name="Ellipse 53">
              <a:extLst>
                <a:ext uri="{FF2B5EF4-FFF2-40B4-BE49-F238E27FC236}">
                  <a16:creationId xmlns="" xmlns:a16="http://schemas.microsoft.com/office/drawing/2014/main" id="{FA902FDB-0522-4F78-B45B-6355C85065C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986C7186-4B65-43B3-8A00-5A0A655169C8}"/>
                </a:ext>
              </a:extLst>
            </p:cNvPr>
            <p:cNvSpPr txBox="1"/>
            <p:nvPr/>
          </p:nvSpPr>
          <p:spPr>
            <a:xfrm>
              <a:off x="4209799" y="2083393"/>
              <a:ext cx="255866" cy="276999"/>
            </a:xfrm>
            <a:prstGeom prst="rect">
              <a:avLst/>
            </a:prstGeom>
            <a:noFill/>
          </p:spPr>
          <p:txBody>
            <a:bodyPr wrap="square" rtlCol="0">
              <a:spAutoFit/>
            </a:bodyPr>
            <a:lstStyle/>
            <a:p>
              <a:r>
                <a:rPr lang="fr-FR" sz="1200" dirty="0"/>
                <a:t>8</a:t>
              </a:r>
            </a:p>
          </p:txBody>
        </p:sp>
      </p:grpSp>
      <p:sp>
        <p:nvSpPr>
          <p:cNvPr id="56" name="ZoneTexte 55">
            <a:extLst>
              <a:ext uri="{FF2B5EF4-FFF2-40B4-BE49-F238E27FC236}">
                <a16:creationId xmlns="" xmlns:a16="http://schemas.microsoft.com/office/drawing/2014/main" id="{3BD9B018-FF4A-4024-80A1-31F2D0B4A954}"/>
              </a:ext>
            </a:extLst>
          </p:cNvPr>
          <p:cNvSpPr txBox="1"/>
          <p:nvPr/>
        </p:nvSpPr>
        <p:spPr>
          <a:xfrm>
            <a:off x="321746" y="1803828"/>
            <a:ext cx="137903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3D</a:t>
            </a:r>
          </a:p>
        </p:txBody>
      </p:sp>
      <p:grpSp>
        <p:nvGrpSpPr>
          <p:cNvPr id="61" name="Groupe 60">
            <a:extLst>
              <a:ext uri="{FF2B5EF4-FFF2-40B4-BE49-F238E27FC236}">
                <a16:creationId xmlns="" xmlns:a16="http://schemas.microsoft.com/office/drawing/2014/main" id="{828E19DD-0C29-48E9-B91A-C0D1A6608757}"/>
              </a:ext>
            </a:extLst>
          </p:cNvPr>
          <p:cNvGrpSpPr/>
          <p:nvPr/>
        </p:nvGrpSpPr>
        <p:grpSpPr>
          <a:xfrm>
            <a:off x="140292" y="1631693"/>
            <a:ext cx="276029" cy="282303"/>
            <a:chOff x="4198688" y="2083393"/>
            <a:chExt cx="266977" cy="282303"/>
          </a:xfrm>
        </p:grpSpPr>
        <p:sp>
          <p:nvSpPr>
            <p:cNvPr id="62" name="Ellipse 61">
              <a:extLst>
                <a:ext uri="{FF2B5EF4-FFF2-40B4-BE49-F238E27FC236}">
                  <a16:creationId xmlns="" xmlns:a16="http://schemas.microsoft.com/office/drawing/2014/main" id="{89308D67-F6CD-4F37-BE44-01C6E3427FF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87D2BF11-8B68-4F4C-8E4C-413DAB9FC177}"/>
                </a:ext>
              </a:extLst>
            </p:cNvPr>
            <p:cNvSpPr txBox="1"/>
            <p:nvPr/>
          </p:nvSpPr>
          <p:spPr>
            <a:xfrm>
              <a:off x="4209799" y="2083393"/>
              <a:ext cx="255866" cy="276999"/>
            </a:xfrm>
            <a:prstGeom prst="rect">
              <a:avLst/>
            </a:prstGeom>
            <a:noFill/>
          </p:spPr>
          <p:txBody>
            <a:bodyPr wrap="square" rtlCol="0">
              <a:spAutoFit/>
            </a:bodyPr>
            <a:lstStyle/>
            <a:p>
              <a:r>
                <a:rPr lang="fr-FR" sz="1200" dirty="0"/>
                <a:t>7</a:t>
              </a:r>
            </a:p>
          </p:txBody>
        </p:sp>
      </p:grpSp>
      <p:cxnSp>
        <p:nvCxnSpPr>
          <p:cNvPr id="67" name="Connecteur droit avec flèche 66">
            <a:extLst>
              <a:ext uri="{FF2B5EF4-FFF2-40B4-BE49-F238E27FC236}">
                <a16:creationId xmlns="" xmlns:a16="http://schemas.microsoft.com/office/drawing/2014/main" id="{AF477E83-8F43-478E-A8CA-3782236DA24D}"/>
              </a:ext>
            </a:extLst>
          </p:cNvPr>
          <p:cNvCxnSpPr>
            <a:cxnSpLocks/>
            <a:endCxn id="68" idx="0"/>
          </p:cNvCxnSpPr>
          <p:nvPr/>
        </p:nvCxnSpPr>
        <p:spPr>
          <a:xfrm flipH="1">
            <a:off x="470916" y="2084832"/>
            <a:ext cx="169164" cy="335050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8" name="Ellipse 67">
            <a:extLst>
              <a:ext uri="{FF2B5EF4-FFF2-40B4-BE49-F238E27FC236}">
                <a16:creationId xmlns="" xmlns:a16="http://schemas.microsoft.com/office/drawing/2014/main" id="{F032F37C-0808-40A7-A6B8-C880EE941FAC}"/>
              </a:ext>
            </a:extLst>
          </p:cNvPr>
          <p:cNvSpPr/>
          <p:nvPr/>
        </p:nvSpPr>
        <p:spPr>
          <a:xfrm>
            <a:off x="100584" y="5435332"/>
            <a:ext cx="740664" cy="325388"/>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0" name="Connecteur droit avec flèche 39">
            <a:extLst>
              <a:ext uri="{FF2B5EF4-FFF2-40B4-BE49-F238E27FC236}">
                <a16:creationId xmlns="" xmlns:a16="http://schemas.microsoft.com/office/drawing/2014/main" id="{DA802C94-5363-4593-AF68-CE253CA5DDA7}"/>
              </a:ext>
            </a:extLst>
          </p:cNvPr>
          <p:cNvCxnSpPr>
            <a:cxnSpLocks/>
            <a:stCxn id="29" idx="2"/>
          </p:cNvCxnSpPr>
          <p:nvPr/>
        </p:nvCxnSpPr>
        <p:spPr>
          <a:xfrm>
            <a:off x="3025993" y="3954085"/>
            <a:ext cx="384719" cy="41674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9" name="Ellipse 68">
            <a:extLst>
              <a:ext uri="{FF2B5EF4-FFF2-40B4-BE49-F238E27FC236}">
                <a16:creationId xmlns="" xmlns:a16="http://schemas.microsoft.com/office/drawing/2014/main" id="{9171086D-517C-4B30-9FAC-DBD1F292C60A}"/>
              </a:ext>
            </a:extLst>
          </p:cNvPr>
          <p:cNvSpPr/>
          <p:nvPr/>
        </p:nvSpPr>
        <p:spPr>
          <a:xfrm>
            <a:off x="2880360" y="4187952"/>
            <a:ext cx="2542032" cy="1810512"/>
          </a:xfrm>
          <a:prstGeom prst="ellipse">
            <a:avLst/>
          </a:prstGeom>
          <a:noFill/>
          <a:ln w="1587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 xmlns:a16="http://schemas.microsoft.com/office/drawing/2014/main" id="{272435A6-9A24-426F-9ADB-EB0EC9A17221}"/>
              </a:ext>
            </a:extLst>
          </p:cNvPr>
          <p:cNvSpPr txBox="1"/>
          <p:nvPr/>
        </p:nvSpPr>
        <p:spPr>
          <a:xfrm>
            <a:off x="2202362" y="3492420"/>
            <a:ext cx="164726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Zoomer au niveau du joint de dilatation</a:t>
            </a:r>
          </a:p>
        </p:txBody>
      </p:sp>
      <p:grpSp>
        <p:nvGrpSpPr>
          <p:cNvPr id="64" name="Groupe 63">
            <a:extLst>
              <a:ext uri="{FF2B5EF4-FFF2-40B4-BE49-F238E27FC236}">
                <a16:creationId xmlns="" xmlns:a16="http://schemas.microsoft.com/office/drawing/2014/main" id="{B5490BA1-C48D-4426-B2D3-AD559298A35D}"/>
              </a:ext>
            </a:extLst>
          </p:cNvPr>
          <p:cNvGrpSpPr/>
          <p:nvPr/>
        </p:nvGrpSpPr>
        <p:grpSpPr>
          <a:xfrm>
            <a:off x="2020908" y="3320285"/>
            <a:ext cx="276029" cy="282303"/>
            <a:chOff x="4198688" y="2083393"/>
            <a:chExt cx="266977" cy="282303"/>
          </a:xfrm>
        </p:grpSpPr>
        <p:sp>
          <p:nvSpPr>
            <p:cNvPr id="65" name="Ellipse 64">
              <a:extLst>
                <a:ext uri="{FF2B5EF4-FFF2-40B4-BE49-F238E27FC236}">
                  <a16:creationId xmlns="" xmlns:a16="http://schemas.microsoft.com/office/drawing/2014/main" id="{CBD15886-3D0F-4423-A6A5-C4ABC4781EB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6" name="ZoneTexte 65">
              <a:extLst>
                <a:ext uri="{FF2B5EF4-FFF2-40B4-BE49-F238E27FC236}">
                  <a16:creationId xmlns="" xmlns:a16="http://schemas.microsoft.com/office/drawing/2014/main" id="{930A5E7E-2C7E-4E56-8984-79B692AD351A}"/>
                </a:ext>
              </a:extLst>
            </p:cNvPr>
            <p:cNvSpPr txBox="1"/>
            <p:nvPr/>
          </p:nvSpPr>
          <p:spPr>
            <a:xfrm>
              <a:off x="4209799" y="2083393"/>
              <a:ext cx="255866" cy="276999"/>
            </a:xfrm>
            <a:prstGeom prst="rect">
              <a:avLst/>
            </a:prstGeom>
            <a:noFill/>
          </p:spPr>
          <p:txBody>
            <a:bodyPr wrap="square" rtlCol="0">
              <a:spAutoFit/>
            </a:bodyPr>
            <a:lstStyle/>
            <a:p>
              <a:r>
                <a:rPr lang="fr-FR" sz="1200" dirty="0"/>
                <a:t>9</a:t>
              </a:r>
            </a:p>
          </p:txBody>
        </p:sp>
      </p:grpSp>
      <p:sp>
        <p:nvSpPr>
          <p:cNvPr id="31" name="Ellipse 30">
            <a:extLst>
              <a:ext uri="{FF2B5EF4-FFF2-40B4-BE49-F238E27FC236}">
                <a16:creationId xmlns="" xmlns:a16="http://schemas.microsoft.com/office/drawing/2014/main" id="{08EE5E9A-3538-45C6-B0B6-9F469600FA1A}"/>
              </a:ext>
            </a:extLst>
          </p:cNvPr>
          <p:cNvSpPr/>
          <p:nvPr/>
        </p:nvSpPr>
        <p:spPr>
          <a:xfrm>
            <a:off x="4041648" y="4545667"/>
            <a:ext cx="475488" cy="304425"/>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ZoneTexte 31">
            <a:extLst>
              <a:ext uri="{FF2B5EF4-FFF2-40B4-BE49-F238E27FC236}">
                <a16:creationId xmlns="" xmlns:a16="http://schemas.microsoft.com/office/drawing/2014/main" id="{5B008F4D-4350-4726-87C7-8F762D1DF2F8}"/>
              </a:ext>
            </a:extLst>
          </p:cNvPr>
          <p:cNvSpPr txBox="1"/>
          <p:nvPr/>
        </p:nvSpPr>
        <p:spPr>
          <a:xfrm>
            <a:off x="5631608" y="5533827"/>
            <a:ext cx="1921336" cy="276999"/>
          </a:xfrm>
          <a:prstGeom prst="rect">
            <a:avLst/>
          </a:prstGeom>
          <a:solidFill>
            <a:srgbClr val="CCFFFF"/>
          </a:solidFill>
          <a:ln>
            <a:solidFill>
              <a:srgbClr val="002060"/>
            </a:solidFill>
          </a:ln>
        </p:spPr>
        <p:txBody>
          <a:bodyPr wrap="square" rtlCol="0">
            <a:spAutoFit/>
          </a:bodyPr>
          <a:lstStyle/>
          <a:p>
            <a:r>
              <a:rPr lang="fr-FR" sz="1200" i="1" dirty="0"/>
              <a:t>Les murs sont disjoints : Ok</a:t>
            </a:r>
          </a:p>
        </p:txBody>
      </p:sp>
      <p:cxnSp>
        <p:nvCxnSpPr>
          <p:cNvPr id="33" name="Connecteur droit avec flèche 32">
            <a:extLst>
              <a:ext uri="{FF2B5EF4-FFF2-40B4-BE49-F238E27FC236}">
                <a16:creationId xmlns="" xmlns:a16="http://schemas.microsoft.com/office/drawing/2014/main" id="{FB577965-FBBC-4B8D-A64F-95DDD40568FF}"/>
              </a:ext>
            </a:extLst>
          </p:cNvPr>
          <p:cNvCxnSpPr>
            <a:cxnSpLocks/>
            <a:stCxn id="32" idx="1"/>
            <a:endCxn id="31" idx="5"/>
          </p:cNvCxnSpPr>
          <p:nvPr/>
        </p:nvCxnSpPr>
        <p:spPr>
          <a:xfrm flipH="1" flipV="1">
            <a:off x="4447502" y="4805510"/>
            <a:ext cx="1184106" cy="866817"/>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Ellipse 40">
            <a:extLst>
              <a:ext uri="{FF2B5EF4-FFF2-40B4-BE49-F238E27FC236}">
                <a16:creationId xmlns="" xmlns:a16="http://schemas.microsoft.com/office/drawing/2014/main" id="{971467ED-6CBB-49C4-BC85-561DAE10A7FA}"/>
              </a:ext>
            </a:extLst>
          </p:cNvPr>
          <p:cNvSpPr/>
          <p:nvPr/>
        </p:nvSpPr>
        <p:spPr>
          <a:xfrm>
            <a:off x="7205472" y="4414603"/>
            <a:ext cx="329184" cy="257981"/>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ZoneTexte 41">
            <a:extLst>
              <a:ext uri="{FF2B5EF4-FFF2-40B4-BE49-F238E27FC236}">
                <a16:creationId xmlns="" xmlns:a16="http://schemas.microsoft.com/office/drawing/2014/main" id="{D482CEFC-5D32-4B13-AA91-51614BC0B628}"/>
              </a:ext>
            </a:extLst>
          </p:cNvPr>
          <p:cNvSpPr txBox="1"/>
          <p:nvPr/>
        </p:nvSpPr>
        <p:spPr>
          <a:xfrm>
            <a:off x="6954440" y="3202262"/>
            <a:ext cx="2006680" cy="461665"/>
          </a:xfrm>
          <a:prstGeom prst="rect">
            <a:avLst/>
          </a:prstGeom>
          <a:solidFill>
            <a:srgbClr val="CCFFFF"/>
          </a:solidFill>
          <a:ln>
            <a:solidFill>
              <a:srgbClr val="002060"/>
            </a:solidFill>
          </a:ln>
        </p:spPr>
        <p:txBody>
          <a:bodyPr wrap="square" rtlCol="0">
            <a:spAutoFit/>
          </a:bodyPr>
          <a:lstStyle/>
          <a:p>
            <a:r>
              <a:rPr lang="fr-FR" sz="1200" i="1" dirty="0"/>
              <a:t>La face extérieure est alignée sur le bord du radier : Ok</a:t>
            </a:r>
          </a:p>
        </p:txBody>
      </p:sp>
      <p:cxnSp>
        <p:nvCxnSpPr>
          <p:cNvPr id="43" name="Connecteur droit avec flèche 42">
            <a:extLst>
              <a:ext uri="{FF2B5EF4-FFF2-40B4-BE49-F238E27FC236}">
                <a16:creationId xmlns="" xmlns:a16="http://schemas.microsoft.com/office/drawing/2014/main" id="{6799536B-BCE4-4C3C-8738-196362DC38C8}"/>
              </a:ext>
            </a:extLst>
          </p:cNvPr>
          <p:cNvCxnSpPr>
            <a:cxnSpLocks/>
            <a:stCxn id="42" idx="2"/>
            <a:endCxn id="41" idx="7"/>
          </p:cNvCxnSpPr>
          <p:nvPr/>
        </p:nvCxnSpPr>
        <p:spPr>
          <a:xfrm flipH="1">
            <a:off x="7486448" y="3663927"/>
            <a:ext cx="471332" cy="78845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 xmlns:a16="http://schemas.microsoft.com/office/drawing/2014/main" id="{1D2DF581-B157-4509-9DA9-4C62D39A8318}"/>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37" name="Espace réservé du pied de page 36">
            <a:extLst>
              <a:ext uri="{FF2B5EF4-FFF2-40B4-BE49-F238E27FC236}">
                <a16:creationId xmlns="" xmlns:a16="http://schemas.microsoft.com/office/drawing/2014/main" id="{DA7B672D-D3FB-4C43-B0AA-1A031E8FAD5F}"/>
              </a:ext>
            </a:extLst>
          </p:cNvPr>
          <p:cNvSpPr>
            <a:spLocks noGrp="1"/>
          </p:cNvSpPr>
          <p:nvPr>
            <p:ph type="ftr" sz="quarter" idx="11"/>
          </p:nvPr>
        </p:nvSpPr>
        <p:spPr/>
        <p:txBody>
          <a:bodyPr/>
          <a:lstStyle/>
          <a:p>
            <a:r>
              <a:rPr lang="fr-FR"/>
              <a:t>Tuto Revit - Modéliser un ouvrage</a:t>
            </a:r>
          </a:p>
        </p:txBody>
      </p:sp>
      <p:sp>
        <p:nvSpPr>
          <p:cNvPr id="38" name="Espace réservé de la date 37">
            <a:extLst>
              <a:ext uri="{FF2B5EF4-FFF2-40B4-BE49-F238E27FC236}">
                <a16:creationId xmlns="" xmlns:a16="http://schemas.microsoft.com/office/drawing/2014/main" id="{8C94E204-0760-4AAB-AF67-9B786C0EBF58}"/>
              </a:ext>
            </a:extLst>
          </p:cNvPr>
          <p:cNvSpPr>
            <a:spLocks noGrp="1"/>
          </p:cNvSpPr>
          <p:nvPr>
            <p:ph type="dt" sz="half" idx="10"/>
          </p:nvPr>
        </p:nvSpPr>
        <p:spPr/>
        <p:txBody>
          <a:bodyPr/>
          <a:lstStyle/>
          <a:p>
            <a:r>
              <a:rPr lang="fr-FR"/>
              <a:t>Lycée D. Diderot</a:t>
            </a:r>
          </a:p>
        </p:txBody>
      </p:sp>
      <p:sp>
        <p:nvSpPr>
          <p:cNvPr id="39" name="Espace réservé du numéro de diapositive 38">
            <a:extLst>
              <a:ext uri="{FF2B5EF4-FFF2-40B4-BE49-F238E27FC236}">
                <a16:creationId xmlns="" xmlns:a16="http://schemas.microsoft.com/office/drawing/2014/main" id="{87421F7E-6215-4CBB-8E46-30A82BA5D8BA}"/>
              </a:ext>
            </a:extLst>
          </p:cNvPr>
          <p:cNvSpPr>
            <a:spLocks noGrp="1"/>
          </p:cNvSpPr>
          <p:nvPr>
            <p:ph type="sldNum" sz="quarter" idx="12"/>
          </p:nvPr>
        </p:nvSpPr>
        <p:spPr/>
        <p:txBody>
          <a:bodyPr/>
          <a:lstStyle/>
          <a:p>
            <a:fld id="{F0E9C7B5-498F-459B-AE0E-97ACA3484B4E}" type="slidenum">
              <a:rPr lang="fr-FR" smtClean="0"/>
              <a:t>59</a:t>
            </a:fld>
            <a:endParaRPr lang="fr-FR"/>
          </a:p>
        </p:txBody>
      </p:sp>
    </p:spTree>
    <p:extLst>
      <p:ext uri="{BB962C8B-B14F-4D97-AF65-F5344CB8AC3E}">
        <p14:creationId xmlns:p14="http://schemas.microsoft.com/office/powerpoint/2010/main" val="1906173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67484265-EBE3-42C5-97D3-9D74378A2F43}"/>
              </a:ext>
            </a:extLst>
          </p:cNvPr>
          <p:cNvPicPr>
            <a:picLocks noChangeAspect="1"/>
          </p:cNvPicPr>
          <p:nvPr/>
        </p:nvPicPr>
        <p:blipFill rotWithShape="1">
          <a:blip r:embed="rId2"/>
          <a:srcRect b="3508"/>
          <a:stretch/>
        </p:blipFill>
        <p:spPr>
          <a:xfrm>
            <a:off x="0" y="706947"/>
            <a:ext cx="9144000" cy="5819688"/>
          </a:xfrm>
          <a:prstGeom prst="rect">
            <a:avLst/>
          </a:prstGeom>
        </p:spPr>
      </p:pic>
      <p:pic>
        <p:nvPicPr>
          <p:cNvPr id="2" name="Image 1">
            <a:extLst>
              <a:ext uri="{FF2B5EF4-FFF2-40B4-BE49-F238E27FC236}">
                <a16:creationId xmlns="" xmlns:a16="http://schemas.microsoft.com/office/drawing/2014/main" id="{3D2EDB22-082D-49C7-BD27-6AA4079155C6}"/>
              </a:ext>
            </a:extLst>
          </p:cNvPr>
          <p:cNvPicPr>
            <a:picLocks noChangeAspect="1"/>
          </p:cNvPicPr>
          <p:nvPr/>
        </p:nvPicPr>
        <p:blipFill rotWithShape="1">
          <a:blip r:embed="rId3"/>
          <a:srcRect l="34404" t="36054" r="34220" b="36569"/>
          <a:stretch/>
        </p:blipFill>
        <p:spPr>
          <a:xfrm>
            <a:off x="2987824" y="3429000"/>
            <a:ext cx="2869034" cy="1560352"/>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034943"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1.</a:t>
            </a:r>
            <a:r>
              <a:rPr lang="fr-FR" b="1" dirty="0">
                <a:solidFill>
                  <a:srgbClr val="002060"/>
                </a:solidFill>
                <a:effectLst>
                  <a:outerShdw blurRad="38100" dist="38100" dir="2700000" algn="tl">
                    <a:srgbClr val="000000">
                      <a:alpha val="43137"/>
                    </a:srgbClr>
                  </a:outerShdw>
                </a:effectLst>
              </a:rPr>
              <a:t>1. </a:t>
            </a:r>
            <a:r>
              <a:rPr lang="fr-FR" sz="2200" b="1" dirty="0">
                <a:solidFill>
                  <a:srgbClr val="002060"/>
                </a:solidFill>
                <a:effectLst>
                  <a:outerShdw blurRad="38100" dist="38100" dir="2700000" algn="tl">
                    <a:srgbClr val="000000">
                      <a:alpha val="43137"/>
                    </a:srgbClr>
                  </a:outerShdw>
                </a:effectLst>
              </a:rPr>
              <a:t>Création du projet</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Création du projet et choix du gabarit </a:t>
            </a:r>
            <a:endParaRPr lang="fr-FR" sz="2000" b="1" dirty="0">
              <a:solidFill>
                <a:srgbClr val="002060"/>
              </a:solidFill>
              <a:effectLst>
                <a:outerShdw blurRad="38100" dist="38100" dir="2700000" algn="tl">
                  <a:srgbClr val="000000">
                    <a:alpha val="43137"/>
                  </a:srgbClr>
                </a:outerShdw>
              </a:effectLst>
            </a:endParaRPr>
          </a:p>
        </p:txBody>
      </p:sp>
      <p:sp>
        <p:nvSpPr>
          <p:cNvPr id="12" name="Ellipse 11">
            <a:extLst>
              <a:ext uri="{FF2B5EF4-FFF2-40B4-BE49-F238E27FC236}">
                <a16:creationId xmlns="" xmlns:a16="http://schemas.microsoft.com/office/drawing/2014/main" id="{D96B5FA1-A50F-46BD-8B27-12EF878C39F0}"/>
              </a:ext>
            </a:extLst>
          </p:cNvPr>
          <p:cNvSpPr/>
          <p:nvPr/>
        </p:nvSpPr>
        <p:spPr>
          <a:xfrm>
            <a:off x="523176" y="2088859"/>
            <a:ext cx="975393" cy="268523"/>
          </a:xfrm>
          <a:prstGeom prst="ellipse">
            <a:avLst/>
          </a:prstGeom>
          <a:noFill/>
          <a:ln w="1587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a:extLst>
              <a:ext uri="{FF2B5EF4-FFF2-40B4-BE49-F238E27FC236}">
                <a16:creationId xmlns="" xmlns:a16="http://schemas.microsoft.com/office/drawing/2014/main" id="{1A2D09C0-31A9-4835-B9DA-B307B2241612}"/>
              </a:ext>
            </a:extLst>
          </p:cNvPr>
          <p:cNvSpPr txBox="1"/>
          <p:nvPr/>
        </p:nvSpPr>
        <p:spPr>
          <a:xfrm>
            <a:off x="1813510" y="1330356"/>
            <a:ext cx="3067141" cy="646331"/>
          </a:xfrm>
          <a:prstGeom prst="rect">
            <a:avLst/>
          </a:prstGeom>
          <a:solidFill>
            <a:srgbClr val="FFFF00"/>
          </a:solidFill>
          <a:ln>
            <a:solidFill>
              <a:srgbClr val="FF6600"/>
            </a:solidFill>
          </a:ln>
        </p:spPr>
        <p:txBody>
          <a:bodyPr wrap="square" rtlCol="0">
            <a:spAutoFit/>
          </a:bodyPr>
          <a:lstStyle/>
          <a:p>
            <a:r>
              <a:rPr lang="fr-FR" sz="1200" dirty="0"/>
              <a:t>Pour créer un nouveau projet :</a:t>
            </a:r>
          </a:p>
          <a:p>
            <a:pPr marL="171450" indent="-171450">
              <a:buFont typeface="Wingdings" panose="05000000000000000000" pitchFamily="2" charset="2"/>
              <a:buChar char="è"/>
            </a:pPr>
            <a:r>
              <a:rPr lang="fr-FR" sz="1200" dirty="0">
                <a:sym typeface="Wingdings" panose="05000000000000000000" pitchFamily="2" charset="2"/>
              </a:rPr>
              <a:t>Dans la rubrique </a:t>
            </a:r>
            <a:r>
              <a:rPr lang="fr-FR" sz="1200" b="1" dirty="0">
                <a:sym typeface="Wingdings" panose="05000000000000000000" pitchFamily="2" charset="2"/>
              </a:rPr>
              <a:t>Projet </a:t>
            </a:r>
            <a:r>
              <a:rPr lang="fr-FR" sz="1200" dirty="0">
                <a:sym typeface="Wingdings" panose="05000000000000000000" pitchFamily="2" charset="2"/>
              </a:rPr>
              <a:t>(ou </a:t>
            </a:r>
            <a:r>
              <a:rPr lang="fr-FR" sz="1200" b="1" dirty="0">
                <a:sym typeface="Wingdings" panose="05000000000000000000" pitchFamily="2" charset="2"/>
              </a:rPr>
              <a:t>Modèle</a:t>
            </a:r>
            <a:r>
              <a:rPr lang="fr-FR" sz="1200" dirty="0">
                <a:sym typeface="Wingdings" panose="05000000000000000000" pitchFamily="2" charset="2"/>
              </a:rPr>
              <a:t>), Cliquer </a:t>
            </a:r>
            <a:r>
              <a:rPr lang="fr-FR" sz="1200" b="1" dirty="0">
                <a:sym typeface="Wingdings" panose="05000000000000000000" pitchFamily="2" charset="2"/>
              </a:rPr>
              <a:t>Nouveau</a:t>
            </a:r>
          </a:p>
        </p:txBody>
      </p:sp>
      <p:cxnSp>
        <p:nvCxnSpPr>
          <p:cNvPr id="17" name="Connecteur droit avec flèche 16">
            <a:extLst>
              <a:ext uri="{FF2B5EF4-FFF2-40B4-BE49-F238E27FC236}">
                <a16:creationId xmlns="" xmlns:a16="http://schemas.microsoft.com/office/drawing/2014/main" id="{443544FC-8D6A-444F-A884-692DE67C7195}"/>
              </a:ext>
            </a:extLst>
          </p:cNvPr>
          <p:cNvCxnSpPr>
            <a:cxnSpLocks/>
            <a:stCxn id="16" idx="1"/>
            <a:endCxn id="12" idx="7"/>
          </p:cNvCxnSpPr>
          <p:nvPr/>
        </p:nvCxnSpPr>
        <p:spPr>
          <a:xfrm flipH="1">
            <a:off x="1355726" y="1653522"/>
            <a:ext cx="457784" cy="47466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e 31">
            <a:extLst>
              <a:ext uri="{FF2B5EF4-FFF2-40B4-BE49-F238E27FC236}">
                <a16:creationId xmlns="" xmlns:a16="http://schemas.microsoft.com/office/drawing/2014/main" id="{60C05490-6B83-47F1-B20C-1FE7BEFBC460}"/>
              </a:ext>
            </a:extLst>
          </p:cNvPr>
          <p:cNvGrpSpPr/>
          <p:nvPr/>
        </p:nvGrpSpPr>
        <p:grpSpPr>
          <a:xfrm>
            <a:off x="1689774" y="1124081"/>
            <a:ext cx="329591" cy="277860"/>
            <a:chOff x="4198688" y="2087836"/>
            <a:chExt cx="318782" cy="277860"/>
          </a:xfrm>
        </p:grpSpPr>
        <p:sp>
          <p:nvSpPr>
            <p:cNvPr id="33" name="Ellipse 32">
              <a:extLst>
                <a:ext uri="{FF2B5EF4-FFF2-40B4-BE49-F238E27FC236}">
                  <a16:creationId xmlns="" xmlns:a16="http://schemas.microsoft.com/office/drawing/2014/main" id="{DDEC6170-12E2-4362-9C28-3D2445C7E56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FD08F7FB-816A-45A6-8701-DB287AFD9605}"/>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25" name="ZoneTexte 24">
            <a:extLst>
              <a:ext uri="{FF2B5EF4-FFF2-40B4-BE49-F238E27FC236}">
                <a16:creationId xmlns="" xmlns:a16="http://schemas.microsoft.com/office/drawing/2014/main" id="{A4A2FFA8-DCF2-49E7-B281-96E7BC40ACCF}"/>
              </a:ext>
            </a:extLst>
          </p:cNvPr>
          <p:cNvSpPr txBox="1"/>
          <p:nvPr/>
        </p:nvSpPr>
        <p:spPr>
          <a:xfrm>
            <a:off x="6084168" y="3526584"/>
            <a:ext cx="3024336"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Choisir le gabarit « Gabarit architectural »</a:t>
            </a:r>
          </a:p>
          <a:p>
            <a:pPr marL="171450" indent="-171450">
              <a:buFont typeface="Wingdings" panose="05000000000000000000" pitchFamily="2" charset="2"/>
              <a:buChar char="è"/>
            </a:pPr>
            <a:r>
              <a:rPr lang="fr-FR" sz="1200" b="1" dirty="0">
                <a:sym typeface="Wingdings" panose="05000000000000000000" pitchFamily="2" charset="2"/>
              </a:rPr>
              <a:t> </a:t>
            </a:r>
            <a:r>
              <a:rPr lang="fr-FR" sz="1200" dirty="0">
                <a:sym typeface="Wingdings" panose="05000000000000000000" pitchFamily="2" charset="2"/>
              </a:rPr>
              <a:t>Valider avec </a:t>
            </a:r>
            <a:r>
              <a:rPr lang="fr-FR" sz="1200" b="1" dirty="0">
                <a:sym typeface="Wingdings" panose="05000000000000000000" pitchFamily="2" charset="2"/>
              </a:rPr>
              <a:t>Ok</a:t>
            </a:r>
            <a:endParaRPr lang="fr-FR" sz="1200" b="1" dirty="0"/>
          </a:p>
        </p:txBody>
      </p:sp>
      <p:grpSp>
        <p:nvGrpSpPr>
          <p:cNvPr id="26" name="Groupe 25">
            <a:extLst>
              <a:ext uri="{FF2B5EF4-FFF2-40B4-BE49-F238E27FC236}">
                <a16:creationId xmlns="" xmlns:a16="http://schemas.microsoft.com/office/drawing/2014/main" id="{16D8DF3A-65FA-490A-BFD9-6C94DCB562CC}"/>
              </a:ext>
            </a:extLst>
          </p:cNvPr>
          <p:cNvGrpSpPr/>
          <p:nvPr/>
        </p:nvGrpSpPr>
        <p:grpSpPr>
          <a:xfrm>
            <a:off x="5940152" y="3356992"/>
            <a:ext cx="318782" cy="277860"/>
            <a:chOff x="4198688" y="2087836"/>
            <a:chExt cx="318782" cy="277860"/>
          </a:xfrm>
        </p:grpSpPr>
        <p:sp>
          <p:nvSpPr>
            <p:cNvPr id="27" name="Ellipse 26">
              <a:extLst>
                <a:ext uri="{FF2B5EF4-FFF2-40B4-BE49-F238E27FC236}">
                  <a16:creationId xmlns="" xmlns:a16="http://schemas.microsoft.com/office/drawing/2014/main" id="{B4713034-AAFF-4941-B13A-38AFA302BB7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6EF89330-5F0A-4F4A-8CDC-E61F425B0E6D}"/>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35" name="Connecteur droit avec flèche 34">
            <a:extLst>
              <a:ext uri="{FF2B5EF4-FFF2-40B4-BE49-F238E27FC236}">
                <a16:creationId xmlns="" xmlns:a16="http://schemas.microsoft.com/office/drawing/2014/main" id="{01BEF0E1-1619-44B8-B7E3-677C5E53F66C}"/>
              </a:ext>
            </a:extLst>
          </p:cNvPr>
          <p:cNvCxnSpPr>
            <a:cxnSpLocks/>
            <a:stCxn id="25" idx="1"/>
            <a:endCxn id="41" idx="6"/>
          </p:cNvCxnSpPr>
          <p:nvPr/>
        </p:nvCxnSpPr>
        <p:spPr>
          <a:xfrm flipH="1">
            <a:off x="5011947" y="3757417"/>
            <a:ext cx="1072221" cy="24092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 xmlns:a16="http://schemas.microsoft.com/office/drawing/2014/main" id="{50A19049-2B8D-4F6E-888E-586852015D1C}"/>
              </a:ext>
            </a:extLst>
          </p:cNvPr>
          <p:cNvCxnSpPr>
            <a:cxnSpLocks/>
            <a:stCxn id="25" idx="1"/>
          </p:cNvCxnSpPr>
          <p:nvPr/>
        </p:nvCxnSpPr>
        <p:spPr>
          <a:xfrm flipH="1">
            <a:off x="4261449" y="3757417"/>
            <a:ext cx="1822719" cy="10474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 xmlns:a16="http://schemas.microsoft.com/office/drawing/2014/main" id="{52A873F9-5FCE-4D1C-AEC5-D593752B7247}"/>
              </a:ext>
            </a:extLst>
          </p:cNvPr>
          <p:cNvSpPr txBox="1"/>
          <p:nvPr/>
        </p:nvSpPr>
        <p:spPr>
          <a:xfrm>
            <a:off x="5063705" y="5347178"/>
            <a:ext cx="3799315" cy="769441"/>
          </a:xfrm>
          <a:prstGeom prst="rect">
            <a:avLst/>
          </a:prstGeom>
          <a:solidFill>
            <a:srgbClr val="CCFFFF"/>
          </a:solidFill>
          <a:ln>
            <a:solidFill>
              <a:srgbClr val="002060"/>
            </a:solidFill>
          </a:ln>
        </p:spPr>
        <p:txBody>
          <a:bodyPr wrap="square" rtlCol="0">
            <a:spAutoFit/>
          </a:bodyPr>
          <a:lstStyle/>
          <a:p>
            <a:r>
              <a:rPr lang="fr-FR" sz="1200" i="1" dirty="0"/>
              <a:t>Le gabarit définit l’environnement d’utilisation du logiciel.</a:t>
            </a:r>
          </a:p>
          <a:p>
            <a:endParaRPr lang="fr-FR" sz="800" i="1" dirty="0"/>
          </a:p>
          <a:p>
            <a:r>
              <a:rPr lang="fr-FR" sz="1200" i="1" dirty="0"/>
              <a:t>On peut utiliser un gabarit prédéfini par Revit, ou choisir un gabarit personnel avec </a:t>
            </a:r>
            <a:r>
              <a:rPr lang="fr-FR" sz="1200" b="1" i="1" dirty="0"/>
              <a:t>Parcourir …</a:t>
            </a:r>
          </a:p>
        </p:txBody>
      </p:sp>
      <p:grpSp>
        <p:nvGrpSpPr>
          <p:cNvPr id="38" name="Groupe 37">
            <a:extLst>
              <a:ext uri="{FF2B5EF4-FFF2-40B4-BE49-F238E27FC236}">
                <a16:creationId xmlns="" xmlns:a16="http://schemas.microsoft.com/office/drawing/2014/main" id="{A9473AFA-27DF-43DA-A9F4-7ED87D466E59}"/>
              </a:ext>
            </a:extLst>
          </p:cNvPr>
          <p:cNvGrpSpPr/>
          <p:nvPr/>
        </p:nvGrpSpPr>
        <p:grpSpPr>
          <a:xfrm>
            <a:off x="4914129" y="5177788"/>
            <a:ext cx="324679" cy="276999"/>
            <a:chOff x="4198688" y="2088698"/>
            <a:chExt cx="318782" cy="276999"/>
          </a:xfrm>
        </p:grpSpPr>
        <p:sp>
          <p:nvSpPr>
            <p:cNvPr id="39" name="Ellipse 38">
              <a:extLst>
                <a:ext uri="{FF2B5EF4-FFF2-40B4-BE49-F238E27FC236}">
                  <a16:creationId xmlns="" xmlns:a16="http://schemas.microsoft.com/office/drawing/2014/main" id="{F34F7371-E53A-42AA-85F0-D5C9E56538DB}"/>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0" name="ZoneTexte 39">
              <a:extLst>
                <a:ext uri="{FF2B5EF4-FFF2-40B4-BE49-F238E27FC236}">
                  <a16:creationId xmlns="" xmlns:a16="http://schemas.microsoft.com/office/drawing/2014/main" id="{E86EBFD3-FA42-4732-A539-34CB4D325FA3}"/>
                </a:ext>
              </a:extLst>
            </p:cNvPr>
            <p:cNvSpPr txBox="1"/>
            <p:nvPr/>
          </p:nvSpPr>
          <p:spPr>
            <a:xfrm>
              <a:off x="4198688" y="2088698"/>
              <a:ext cx="318782" cy="276999"/>
            </a:xfrm>
            <a:prstGeom prst="rect">
              <a:avLst/>
            </a:prstGeom>
            <a:noFill/>
          </p:spPr>
          <p:txBody>
            <a:bodyPr wrap="square" rtlCol="0">
              <a:spAutoFit/>
            </a:bodyPr>
            <a:lstStyle/>
            <a:p>
              <a:r>
                <a:rPr lang="fr-FR" sz="1200" dirty="0"/>
                <a:t>3</a:t>
              </a:r>
            </a:p>
          </p:txBody>
        </p:sp>
      </p:grpSp>
      <p:sp>
        <p:nvSpPr>
          <p:cNvPr id="29" name="Ellipse 28">
            <a:extLst>
              <a:ext uri="{FF2B5EF4-FFF2-40B4-BE49-F238E27FC236}">
                <a16:creationId xmlns="" xmlns:a16="http://schemas.microsoft.com/office/drawing/2014/main" id="{D443A1B2-9E6D-4AD8-B117-A94131E058E5}"/>
              </a:ext>
            </a:extLst>
          </p:cNvPr>
          <p:cNvSpPr/>
          <p:nvPr/>
        </p:nvSpPr>
        <p:spPr>
          <a:xfrm>
            <a:off x="474453" y="1509623"/>
            <a:ext cx="759124" cy="301419"/>
          </a:xfrm>
          <a:prstGeom prst="ellipse">
            <a:avLst/>
          </a:prstGeom>
          <a:noFill/>
          <a:ln w="1587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0" name="Connecteur droit avec flèche 29">
            <a:extLst>
              <a:ext uri="{FF2B5EF4-FFF2-40B4-BE49-F238E27FC236}">
                <a16:creationId xmlns="" xmlns:a16="http://schemas.microsoft.com/office/drawing/2014/main" id="{05799BFF-5511-4159-82E0-D01AFB5FEEA6}"/>
              </a:ext>
            </a:extLst>
          </p:cNvPr>
          <p:cNvCxnSpPr>
            <a:cxnSpLocks/>
            <a:stCxn id="16" idx="1"/>
            <a:endCxn id="29" idx="6"/>
          </p:cNvCxnSpPr>
          <p:nvPr/>
        </p:nvCxnSpPr>
        <p:spPr>
          <a:xfrm flipH="1">
            <a:off x="1233577" y="1653522"/>
            <a:ext cx="579933" cy="681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pied de page 2">
            <a:extLst>
              <a:ext uri="{FF2B5EF4-FFF2-40B4-BE49-F238E27FC236}">
                <a16:creationId xmlns="" xmlns:a16="http://schemas.microsoft.com/office/drawing/2014/main" id="{05F47D2D-02AC-43B2-8FF9-0A283F4041A3}"/>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522B0F81-CA3D-4043-BB78-0041E4C736DA}"/>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D452E2E3-54E9-4E1D-8BA0-918338F73A7A}"/>
              </a:ext>
            </a:extLst>
          </p:cNvPr>
          <p:cNvSpPr>
            <a:spLocks noGrp="1"/>
          </p:cNvSpPr>
          <p:nvPr>
            <p:ph type="sldNum" sz="quarter" idx="12"/>
          </p:nvPr>
        </p:nvSpPr>
        <p:spPr/>
        <p:txBody>
          <a:bodyPr/>
          <a:lstStyle/>
          <a:p>
            <a:fld id="{F0E9C7B5-498F-459B-AE0E-97ACA3484B4E}" type="slidenum">
              <a:rPr lang="fr-FR" smtClean="0"/>
              <a:t>6</a:t>
            </a:fld>
            <a:endParaRPr lang="fr-FR"/>
          </a:p>
        </p:txBody>
      </p:sp>
      <p:sp>
        <p:nvSpPr>
          <p:cNvPr id="41" name="Ellipse 40">
            <a:extLst>
              <a:ext uri="{FF2B5EF4-FFF2-40B4-BE49-F238E27FC236}">
                <a16:creationId xmlns="" xmlns:a16="http://schemas.microsoft.com/office/drawing/2014/main" id="{69FFEAD6-413B-4251-9285-1AAA0B5DB5ED}"/>
              </a:ext>
            </a:extLst>
          </p:cNvPr>
          <p:cNvSpPr/>
          <p:nvPr/>
        </p:nvSpPr>
        <p:spPr>
          <a:xfrm>
            <a:off x="4813540" y="3890514"/>
            <a:ext cx="198407" cy="21566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671115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26">
            <a:extLst>
              <a:ext uri="{FF2B5EF4-FFF2-40B4-BE49-F238E27FC236}">
                <a16:creationId xmlns="" xmlns:a16="http://schemas.microsoft.com/office/drawing/2014/main" id="{4DCBBD2A-574A-46CC-956E-F69C32A543BE}"/>
              </a:ext>
            </a:extLst>
          </p:cNvPr>
          <p:cNvPicPr>
            <a:picLocks noChangeAspect="1"/>
          </p:cNvPicPr>
          <p:nvPr/>
        </p:nvPicPr>
        <p:blipFill>
          <a:blip r:embed="rId2"/>
          <a:stretch>
            <a:fillRect/>
          </a:stretch>
        </p:blipFill>
        <p:spPr>
          <a:xfrm>
            <a:off x="2715095" y="3265963"/>
            <a:ext cx="5746459" cy="2464185"/>
          </a:xfrm>
          <a:prstGeom prst="rect">
            <a:avLst/>
          </a:prstGeom>
          <a:ln>
            <a:solidFill>
              <a:schemeClr val="accent5">
                <a:lumMod val="50000"/>
              </a:schemeClr>
            </a:solidFill>
          </a:ln>
        </p:spPr>
      </p:pic>
      <p:sp>
        <p:nvSpPr>
          <p:cNvPr id="41" name="ZoneTexte 40">
            <a:extLst>
              <a:ext uri="{FF2B5EF4-FFF2-40B4-BE49-F238E27FC236}">
                <a16:creationId xmlns="" xmlns:a16="http://schemas.microsoft.com/office/drawing/2014/main" id="{03F83284-2C73-450D-9420-1A1D7AA31CF4}"/>
              </a:ext>
            </a:extLst>
          </p:cNvPr>
          <p:cNvSpPr txBox="1"/>
          <p:nvPr/>
        </p:nvSpPr>
        <p:spPr>
          <a:xfrm>
            <a:off x="250167" y="388188"/>
            <a:ext cx="8643668" cy="584775"/>
          </a:xfrm>
          <a:prstGeom prst="rect">
            <a:avLst/>
          </a:prstGeom>
          <a:noFill/>
          <a:ln>
            <a:solidFill>
              <a:srgbClr val="002060"/>
            </a:solidFill>
          </a:ln>
        </p:spPr>
        <p:txBody>
          <a:bodyPr wrap="square" rtlCol="0">
            <a:spAutoFit/>
          </a:bodyPr>
          <a:lstStyle/>
          <a:p>
            <a:r>
              <a:rPr lang="fr-FR" sz="3200" b="1" dirty="0">
                <a:solidFill>
                  <a:srgbClr val="002060"/>
                </a:solidFill>
                <a:effectLst>
                  <a:outerShdw blurRad="38100" dist="38100" dir="2700000" algn="tl">
                    <a:srgbClr val="000000">
                      <a:alpha val="43137"/>
                    </a:srgbClr>
                  </a:outerShdw>
                </a:effectLst>
              </a:rPr>
              <a:t>7. </a:t>
            </a:r>
            <a:r>
              <a:rPr lang="fr-FR" sz="3200" b="1" i="1" dirty="0">
                <a:solidFill>
                  <a:srgbClr val="002060"/>
                </a:solidFill>
                <a:effectLst>
                  <a:outerShdw blurRad="38100" dist="38100" dir="2700000" algn="tl">
                    <a:srgbClr val="000000">
                      <a:alpha val="43137"/>
                    </a:srgbClr>
                  </a:outerShdw>
                </a:effectLst>
              </a:rPr>
              <a:t>Entonnements :</a:t>
            </a:r>
            <a:r>
              <a:rPr lang="fr-FR" sz="3200" b="1" dirty="0">
                <a:solidFill>
                  <a:srgbClr val="002060"/>
                </a:solidFill>
                <a:effectLst>
                  <a:outerShdw blurRad="38100" dist="38100" dir="2700000" algn="tl">
                    <a:srgbClr val="000000">
                      <a:alpha val="43137"/>
                    </a:srgbClr>
                  </a:outerShdw>
                </a:effectLst>
              </a:rPr>
              <a:t> Modification du profil du mur</a:t>
            </a:r>
          </a:p>
        </p:txBody>
      </p:sp>
      <p:sp>
        <p:nvSpPr>
          <p:cNvPr id="18" name="ZoneTexte 17">
            <a:extLst>
              <a:ext uri="{FF2B5EF4-FFF2-40B4-BE49-F238E27FC236}">
                <a16:creationId xmlns="" xmlns:a16="http://schemas.microsoft.com/office/drawing/2014/main" id="{E2A80FE1-4870-45CE-94F7-5EE623FC3F78}"/>
              </a:ext>
            </a:extLst>
          </p:cNvPr>
          <p:cNvSpPr txBox="1"/>
          <p:nvPr/>
        </p:nvSpPr>
        <p:spPr>
          <a:xfrm>
            <a:off x="2819244" y="5363207"/>
            <a:ext cx="2699524"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7</a:t>
            </a:r>
          </a:p>
        </p:txBody>
      </p:sp>
      <p:sp>
        <p:nvSpPr>
          <p:cNvPr id="19" name="ZoneTexte 18">
            <a:extLst>
              <a:ext uri="{FF2B5EF4-FFF2-40B4-BE49-F238E27FC236}">
                <a16:creationId xmlns="" xmlns:a16="http://schemas.microsoft.com/office/drawing/2014/main" id="{F8CD3A4C-E2C0-4500-AB8C-339138107EE2}"/>
              </a:ext>
            </a:extLst>
          </p:cNvPr>
          <p:cNvSpPr txBox="1"/>
          <p:nvPr/>
        </p:nvSpPr>
        <p:spPr>
          <a:xfrm>
            <a:off x="5743662" y="3363113"/>
            <a:ext cx="1589826" cy="276999"/>
          </a:xfrm>
          <a:prstGeom prst="rect">
            <a:avLst/>
          </a:prstGeom>
          <a:solidFill>
            <a:srgbClr val="CCFFFF"/>
          </a:solidFill>
          <a:ln>
            <a:solidFill>
              <a:srgbClr val="002060"/>
            </a:solidFill>
          </a:ln>
        </p:spPr>
        <p:txBody>
          <a:bodyPr wrap="square" rtlCol="0">
            <a:spAutoFit/>
          </a:bodyPr>
          <a:lstStyle/>
          <a:p>
            <a:r>
              <a:rPr lang="fr-FR" sz="1200" i="1" dirty="0"/>
              <a:t>Voiles d’entonnements</a:t>
            </a:r>
          </a:p>
        </p:txBody>
      </p:sp>
      <p:cxnSp>
        <p:nvCxnSpPr>
          <p:cNvPr id="20" name="Connecteur droit avec flèche 19">
            <a:extLst>
              <a:ext uri="{FF2B5EF4-FFF2-40B4-BE49-F238E27FC236}">
                <a16:creationId xmlns="" xmlns:a16="http://schemas.microsoft.com/office/drawing/2014/main" id="{54173574-9FB3-47BD-8038-5453DBE65F56}"/>
              </a:ext>
            </a:extLst>
          </p:cNvPr>
          <p:cNvCxnSpPr>
            <a:cxnSpLocks/>
            <a:stCxn id="19" idx="3"/>
          </p:cNvCxnSpPr>
          <p:nvPr/>
        </p:nvCxnSpPr>
        <p:spPr>
          <a:xfrm>
            <a:off x="7333488" y="3501613"/>
            <a:ext cx="722376" cy="14635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 xmlns:a16="http://schemas.microsoft.com/office/drawing/2014/main" id="{8490850E-BCA5-4223-BB87-009AE8033D72}"/>
              </a:ext>
            </a:extLst>
          </p:cNvPr>
          <p:cNvCxnSpPr>
            <a:cxnSpLocks/>
            <a:stCxn id="19" idx="1"/>
          </p:cNvCxnSpPr>
          <p:nvPr/>
        </p:nvCxnSpPr>
        <p:spPr>
          <a:xfrm flipH="1">
            <a:off x="3630168" y="3501613"/>
            <a:ext cx="211349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 xmlns:a16="http://schemas.microsoft.com/office/drawing/2014/main" id="{1B8F691D-2809-45B5-BDD7-1472F53ED072}"/>
              </a:ext>
            </a:extLst>
          </p:cNvPr>
          <p:cNvCxnSpPr>
            <a:cxnSpLocks/>
            <a:stCxn id="19" idx="3"/>
          </p:cNvCxnSpPr>
          <p:nvPr/>
        </p:nvCxnSpPr>
        <p:spPr>
          <a:xfrm>
            <a:off x="7333488" y="3501613"/>
            <a:ext cx="402336" cy="17104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 xmlns:a16="http://schemas.microsoft.com/office/drawing/2014/main" id="{CE5C30D9-510A-4D37-A9E0-F31BC8007539}"/>
              </a:ext>
            </a:extLst>
          </p:cNvPr>
          <p:cNvCxnSpPr>
            <a:cxnSpLocks/>
            <a:stCxn id="19" idx="1"/>
          </p:cNvCxnSpPr>
          <p:nvPr/>
        </p:nvCxnSpPr>
        <p:spPr>
          <a:xfrm flipH="1">
            <a:off x="3136392" y="3501613"/>
            <a:ext cx="2607270" cy="3480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 xmlns:a16="http://schemas.microsoft.com/office/drawing/2014/main" id="{BE0D38BF-A4FB-495C-A323-542C34E5B8B2}"/>
              </a:ext>
            </a:extLst>
          </p:cNvPr>
          <p:cNvSpPr txBox="1"/>
          <p:nvPr/>
        </p:nvSpPr>
        <p:spPr>
          <a:xfrm>
            <a:off x="539872" y="1844607"/>
            <a:ext cx="7909184" cy="954107"/>
          </a:xfrm>
          <a:prstGeom prst="rect">
            <a:avLst/>
          </a:prstGeom>
          <a:solidFill>
            <a:srgbClr val="CCFFFF"/>
          </a:solidFill>
          <a:ln>
            <a:solidFill>
              <a:schemeClr val="accent5">
                <a:lumMod val="50000"/>
              </a:schemeClr>
            </a:solidFill>
          </a:ln>
        </p:spPr>
        <p:txBody>
          <a:bodyPr wrap="square" rtlCol="0">
            <a:spAutoFit/>
          </a:bodyPr>
          <a:lstStyle/>
          <a:p>
            <a:r>
              <a:rPr lang="fr-FR" sz="1600" i="1" dirty="0"/>
              <a:t>Les voiles des entonnements peuvent aussi être modélisés par l’implantation d’éléments de la famille Revit « murs ».  </a:t>
            </a:r>
          </a:p>
          <a:p>
            <a:endParaRPr lang="fr-FR" sz="800" i="1" dirty="0"/>
          </a:p>
          <a:p>
            <a:r>
              <a:rPr lang="fr-FR" sz="1600" i="1" dirty="0"/>
              <a:t>La modification du profil du mur permettra de créer le rampant de l’arase.</a:t>
            </a:r>
          </a:p>
        </p:txBody>
      </p:sp>
      <p:sp>
        <p:nvSpPr>
          <p:cNvPr id="2" name="Espace réservé du pied de page 1">
            <a:extLst>
              <a:ext uri="{FF2B5EF4-FFF2-40B4-BE49-F238E27FC236}">
                <a16:creationId xmlns="" xmlns:a16="http://schemas.microsoft.com/office/drawing/2014/main" id="{8FFC4DB6-5D50-45B4-BEDB-59C1D9141E05}"/>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A8E6E39E-AC52-4E98-B856-B4DCAA3D55AD}"/>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0B5D4106-7510-4766-8082-702C62F09016}"/>
              </a:ext>
            </a:extLst>
          </p:cNvPr>
          <p:cNvSpPr>
            <a:spLocks noGrp="1"/>
          </p:cNvSpPr>
          <p:nvPr>
            <p:ph type="sldNum" sz="quarter" idx="12"/>
          </p:nvPr>
        </p:nvSpPr>
        <p:spPr/>
        <p:txBody>
          <a:bodyPr/>
          <a:lstStyle/>
          <a:p>
            <a:fld id="{F0E9C7B5-498F-459B-AE0E-97ACA3484B4E}" type="slidenum">
              <a:rPr lang="fr-FR" smtClean="0"/>
              <a:t>60</a:t>
            </a:fld>
            <a:endParaRPr lang="fr-FR"/>
          </a:p>
        </p:txBody>
      </p:sp>
    </p:spTree>
    <p:extLst>
      <p:ext uri="{BB962C8B-B14F-4D97-AF65-F5344CB8AC3E}">
        <p14:creationId xmlns:p14="http://schemas.microsoft.com/office/powerpoint/2010/main" val="34630495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79EE00BB-A07D-41E8-BE4B-73605C31922F}"/>
              </a:ext>
            </a:extLst>
          </p:cNvPr>
          <p:cNvPicPr>
            <a:picLocks noChangeAspect="1"/>
          </p:cNvPicPr>
          <p:nvPr/>
        </p:nvPicPr>
        <p:blipFill>
          <a:blip r:embed="rId2"/>
          <a:stretch>
            <a:fillRect/>
          </a:stretch>
        </p:blipFill>
        <p:spPr>
          <a:xfrm>
            <a:off x="5072934" y="2743200"/>
            <a:ext cx="2808643" cy="260490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1.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 </a:t>
            </a:r>
            <a:r>
              <a:rPr lang="fr-FR" b="1" dirty="0">
                <a:solidFill>
                  <a:srgbClr val="002060"/>
                </a:solidFill>
                <a:effectLst>
                  <a:outerShdw blurRad="38100" dist="38100" dir="2700000" algn="tl">
                    <a:srgbClr val="000000">
                      <a:alpha val="43137"/>
                    </a:srgbClr>
                  </a:outerShdw>
                </a:effectLst>
              </a:rPr>
              <a:t>Lecture de plan</a:t>
            </a:r>
            <a:endParaRPr lang="fr-FR" sz="2200" b="1" dirty="0">
              <a:solidFill>
                <a:srgbClr val="002060"/>
              </a:solidFill>
              <a:effectLst>
                <a:outerShdw blurRad="38100" dist="38100" dir="2700000" algn="tl">
                  <a:srgbClr val="000000">
                    <a:alpha val="43137"/>
                  </a:srgbClr>
                </a:outerShdw>
              </a:effectLst>
            </a:endParaRPr>
          </a:p>
        </p:txBody>
      </p:sp>
      <p:sp>
        <p:nvSpPr>
          <p:cNvPr id="77" name="ZoneTexte 76">
            <a:extLst>
              <a:ext uri="{FF2B5EF4-FFF2-40B4-BE49-F238E27FC236}">
                <a16:creationId xmlns="" xmlns:a16="http://schemas.microsoft.com/office/drawing/2014/main" id="{580F56A3-AF3A-4537-B834-8C8784C1E307}"/>
              </a:ext>
            </a:extLst>
          </p:cNvPr>
          <p:cNvSpPr txBox="1"/>
          <p:nvPr/>
        </p:nvSpPr>
        <p:spPr>
          <a:xfrm>
            <a:off x="291571" y="1006083"/>
            <a:ext cx="4918784" cy="1384995"/>
          </a:xfrm>
          <a:prstGeom prst="rect">
            <a:avLst/>
          </a:prstGeom>
          <a:solidFill>
            <a:srgbClr val="FFFF00"/>
          </a:solidFill>
          <a:ln>
            <a:solidFill>
              <a:srgbClr val="FF6600"/>
            </a:solidFill>
          </a:ln>
        </p:spPr>
        <p:txBody>
          <a:bodyPr wrap="square" rtlCol="0">
            <a:spAutoFit/>
          </a:bodyPr>
          <a:lstStyle/>
          <a:p>
            <a:r>
              <a:rPr lang="fr-FR" sz="1200" b="1" dirty="0"/>
              <a:t>Rechercher dans les plans 2D :</a:t>
            </a:r>
          </a:p>
          <a:p>
            <a:pPr marL="171450" indent="-171450">
              <a:buFontTx/>
              <a:buChar char="-"/>
            </a:pPr>
            <a:r>
              <a:rPr lang="fr-FR" sz="1200" dirty="0"/>
              <a:t>L’épaisseur des voiles d’entonnements</a:t>
            </a:r>
          </a:p>
          <a:p>
            <a:pPr marL="171450" indent="-171450">
              <a:buFontTx/>
              <a:buChar char="-"/>
            </a:pPr>
            <a:r>
              <a:rPr lang="fr-FR" sz="1200" dirty="0"/>
              <a:t>Le niveau d’implantation des voiles d’entonnement (niveau de leur base)</a:t>
            </a:r>
          </a:p>
          <a:p>
            <a:pPr marL="171450" indent="-171450">
              <a:buFontTx/>
              <a:buChar char="-"/>
            </a:pPr>
            <a:r>
              <a:rPr lang="fr-FR" sz="1200" dirty="0"/>
              <a:t>Le décalage par rapport au niveau d’implantation (positif ou négatif) </a:t>
            </a:r>
          </a:p>
          <a:p>
            <a:pPr marL="171450" indent="-171450">
              <a:buFontTx/>
              <a:buChar char="-"/>
            </a:pPr>
            <a:r>
              <a:rPr lang="fr-FR" sz="1200" dirty="0"/>
              <a:t>La hauteur totale des voiles d’entonnement </a:t>
            </a:r>
          </a:p>
          <a:p>
            <a:pPr marL="171450" indent="-171450">
              <a:buFontTx/>
              <a:buChar char="-"/>
            </a:pPr>
            <a:r>
              <a:rPr lang="fr-FR" sz="1200" dirty="0">
                <a:sym typeface="Wingdings" panose="05000000000000000000" pitchFamily="2" charset="2"/>
              </a:rPr>
              <a:t>La position et la longueur des </a:t>
            </a:r>
            <a:r>
              <a:rPr lang="fr-FR" sz="1200" dirty="0"/>
              <a:t>voiles d’entonnement </a:t>
            </a:r>
          </a:p>
          <a:p>
            <a:pPr marL="171450" indent="-171450">
              <a:buFontTx/>
              <a:buChar char="-"/>
            </a:pPr>
            <a:r>
              <a:rPr lang="fr-FR" sz="1200" dirty="0">
                <a:sym typeface="Wingdings" panose="05000000000000000000" pitchFamily="2" charset="2"/>
              </a:rPr>
              <a:t>La forme des </a:t>
            </a:r>
            <a:r>
              <a:rPr lang="fr-FR" sz="1200" dirty="0"/>
              <a:t>voiles d’entonnement </a:t>
            </a:r>
            <a:r>
              <a:rPr lang="fr-FR" sz="1200" dirty="0">
                <a:sym typeface="Wingdings" panose="05000000000000000000" pitchFamily="2" charset="2"/>
              </a:rPr>
              <a:t>et les différentes cotes</a:t>
            </a:r>
          </a:p>
        </p:txBody>
      </p:sp>
      <p:grpSp>
        <p:nvGrpSpPr>
          <p:cNvPr id="78" name="Groupe 77">
            <a:extLst>
              <a:ext uri="{FF2B5EF4-FFF2-40B4-BE49-F238E27FC236}">
                <a16:creationId xmlns="" xmlns:a16="http://schemas.microsoft.com/office/drawing/2014/main" id="{44072C94-84A7-4287-A16B-E105C89FC97D}"/>
              </a:ext>
            </a:extLst>
          </p:cNvPr>
          <p:cNvGrpSpPr/>
          <p:nvPr/>
        </p:nvGrpSpPr>
        <p:grpSpPr>
          <a:xfrm>
            <a:off x="159302" y="828120"/>
            <a:ext cx="276029" cy="282303"/>
            <a:chOff x="4198688" y="2083393"/>
            <a:chExt cx="266977" cy="282303"/>
          </a:xfrm>
        </p:grpSpPr>
        <p:sp>
          <p:nvSpPr>
            <p:cNvPr id="79" name="Ellipse 78">
              <a:extLst>
                <a:ext uri="{FF2B5EF4-FFF2-40B4-BE49-F238E27FC236}">
                  <a16:creationId xmlns="" xmlns:a16="http://schemas.microsoft.com/office/drawing/2014/main" id="{A053958A-8339-467D-8DA8-63B8ABC7C4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0" name="ZoneTexte 79">
              <a:extLst>
                <a:ext uri="{FF2B5EF4-FFF2-40B4-BE49-F238E27FC236}">
                  <a16:creationId xmlns="" xmlns:a16="http://schemas.microsoft.com/office/drawing/2014/main" id="{D01EB20C-CFF6-435C-A385-9E032216E3E4}"/>
                </a:ext>
              </a:extLst>
            </p:cNvPr>
            <p:cNvSpPr txBox="1"/>
            <p:nvPr/>
          </p:nvSpPr>
          <p:spPr>
            <a:xfrm>
              <a:off x="4209799" y="2083393"/>
              <a:ext cx="255866" cy="276999"/>
            </a:xfrm>
            <a:prstGeom prst="rect">
              <a:avLst/>
            </a:prstGeom>
            <a:noFill/>
          </p:spPr>
          <p:txBody>
            <a:bodyPr wrap="square" rtlCol="0">
              <a:spAutoFit/>
            </a:bodyPr>
            <a:lstStyle/>
            <a:p>
              <a:r>
                <a:rPr lang="fr-FR" sz="1200" dirty="0"/>
                <a:t>1</a:t>
              </a:r>
            </a:p>
          </p:txBody>
        </p:sp>
      </p:grpSp>
      <p:pic>
        <p:nvPicPr>
          <p:cNvPr id="13" name="Image 12">
            <a:extLst>
              <a:ext uri="{FF2B5EF4-FFF2-40B4-BE49-F238E27FC236}">
                <a16:creationId xmlns="" xmlns:a16="http://schemas.microsoft.com/office/drawing/2014/main" id="{CA2C5A03-8B1F-4053-B728-7DC226A5700E}"/>
              </a:ext>
            </a:extLst>
          </p:cNvPr>
          <p:cNvPicPr>
            <a:picLocks noChangeAspect="1"/>
          </p:cNvPicPr>
          <p:nvPr/>
        </p:nvPicPr>
        <p:blipFill>
          <a:blip r:embed="rId3"/>
          <a:stretch>
            <a:fillRect/>
          </a:stretch>
        </p:blipFill>
        <p:spPr>
          <a:xfrm>
            <a:off x="698741" y="2704591"/>
            <a:ext cx="3726611" cy="2652411"/>
          </a:xfrm>
          <a:prstGeom prst="rect">
            <a:avLst/>
          </a:prstGeom>
        </p:spPr>
      </p:pic>
      <p:sp>
        <p:nvSpPr>
          <p:cNvPr id="15" name="Espace réservé du pied de page 14">
            <a:extLst>
              <a:ext uri="{FF2B5EF4-FFF2-40B4-BE49-F238E27FC236}">
                <a16:creationId xmlns="" xmlns:a16="http://schemas.microsoft.com/office/drawing/2014/main" id="{69F84517-F30B-4347-80AF-E11491CCC1CB}"/>
              </a:ext>
            </a:extLst>
          </p:cNvPr>
          <p:cNvSpPr>
            <a:spLocks noGrp="1"/>
          </p:cNvSpPr>
          <p:nvPr>
            <p:ph type="ftr" sz="quarter" idx="11"/>
          </p:nvPr>
        </p:nvSpPr>
        <p:spPr/>
        <p:txBody>
          <a:bodyPr/>
          <a:lstStyle/>
          <a:p>
            <a:r>
              <a:rPr lang="fr-FR"/>
              <a:t>Tuto Revit - Modéliser un ouvrage</a:t>
            </a:r>
          </a:p>
        </p:txBody>
      </p:sp>
      <p:sp>
        <p:nvSpPr>
          <p:cNvPr id="16" name="Espace réservé de la date 15">
            <a:extLst>
              <a:ext uri="{FF2B5EF4-FFF2-40B4-BE49-F238E27FC236}">
                <a16:creationId xmlns="" xmlns:a16="http://schemas.microsoft.com/office/drawing/2014/main" id="{DD9B7EF9-7F75-468B-A70A-9244836C0EC8}"/>
              </a:ext>
            </a:extLst>
          </p:cNvPr>
          <p:cNvSpPr>
            <a:spLocks noGrp="1"/>
          </p:cNvSpPr>
          <p:nvPr>
            <p:ph type="dt" sz="half" idx="10"/>
          </p:nvPr>
        </p:nvSpPr>
        <p:spPr/>
        <p:txBody>
          <a:bodyPr/>
          <a:lstStyle/>
          <a:p>
            <a:r>
              <a:rPr lang="fr-FR"/>
              <a:t>Lycée D. Diderot</a:t>
            </a:r>
          </a:p>
        </p:txBody>
      </p:sp>
      <p:sp>
        <p:nvSpPr>
          <p:cNvPr id="17" name="Espace réservé du numéro de diapositive 16">
            <a:extLst>
              <a:ext uri="{FF2B5EF4-FFF2-40B4-BE49-F238E27FC236}">
                <a16:creationId xmlns="" xmlns:a16="http://schemas.microsoft.com/office/drawing/2014/main" id="{207D2133-AD53-46BB-BC91-2E08D726204F}"/>
              </a:ext>
            </a:extLst>
          </p:cNvPr>
          <p:cNvSpPr>
            <a:spLocks noGrp="1"/>
          </p:cNvSpPr>
          <p:nvPr>
            <p:ph type="sldNum" sz="quarter" idx="12"/>
          </p:nvPr>
        </p:nvSpPr>
        <p:spPr/>
        <p:txBody>
          <a:bodyPr/>
          <a:lstStyle/>
          <a:p>
            <a:fld id="{F0E9C7B5-498F-459B-AE0E-97ACA3484B4E}" type="slidenum">
              <a:rPr lang="fr-FR" smtClean="0"/>
              <a:t>61</a:t>
            </a:fld>
            <a:endParaRPr lang="fr-FR"/>
          </a:p>
        </p:txBody>
      </p:sp>
    </p:spTree>
    <p:extLst>
      <p:ext uri="{BB962C8B-B14F-4D97-AF65-F5344CB8AC3E}">
        <p14:creationId xmlns:p14="http://schemas.microsoft.com/office/powerpoint/2010/main" val="38581702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746F50F2-48F9-4B69-BCE1-470BA76822AF}"/>
              </a:ext>
            </a:extLst>
          </p:cNvPr>
          <p:cNvPicPr>
            <a:picLocks noChangeAspect="1"/>
          </p:cNvPicPr>
          <p:nvPr/>
        </p:nvPicPr>
        <p:blipFill>
          <a:blip r:embed="rId2"/>
          <a:stretch>
            <a:fillRect/>
          </a:stretch>
        </p:blipFill>
        <p:spPr>
          <a:xfrm>
            <a:off x="0" y="801896"/>
            <a:ext cx="9144000" cy="5674831"/>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769441"/>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2.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a:t>
            </a:r>
          </a:p>
          <a:p>
            <a:r>
              <a:rPr lang="fr-FR" sz="22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Implantation d’un voile d’entonnement</a:t>
            </a:r>
            <a:endParaRPr lang="fr-FR" sz="2200" b="1" dirty="0">
              <a:solidFill>
                <a:srgbClr val="002060"/>
              </a:solidFill>
              <a:effectLst>
                <a:outerShdw blurRad="38100" dist="38100" dir="2700000" algn="tl">
                  <a:srgbClr val="000000">
                    <a:alpha val="43137"/>
                  </a:srgbClr>
                </a:outerShdw>
              </a:effectLst>
            </a:endParaRPr>
          </a:p>
        </p:txBody>
      </p:sp>
      <p:sp>
        <p:nvSpPr>
          <p:cNvPr id="57" name="ZoneTexte 56">
            <a:extLst>
              <a:ext uri="{FF2B5EF4-FFF2-40B4-BE49-F238E27FC236}">
                <a16:creationId xmlns="" xmlns:a16="http://schemas.microsoft.com/office/drawing/2014/main" id="{82D00940-150D-47C8-BD00-AF4FA844E97F}"/>
              </a:ext>
            </a:extLst>
          </p:cNvPr>
          <p:cNvSpPr txBox="1"/>
          <p:nvPr/>
        </p:nvSpPr>
        <p:spPr>
          <a:xfrm>
            <a:off x="2643407" y="3872862"/>
            <a:ext cx="2888713" cy="461665"/>
          </a:xfrm>
          <a:prstGeom prst="rect">
            <a:avLst/>
          </a:prstGeom>
          <a:solidFill>
            <a:srgbClr val="CCFFFF"/>
          </a:solidFill>
          <a:ln>
            <a:solidFill>
              <a:srgbClr val="002060"/>
            </a:solidFill>
          </a:ln>
        </p:spPr>
        <p:txBody>
          <a:bodyPr wrap="square" rtlCol="0">
            <a:spAutoFit/>
          </a:bodyPr>
          <a:lstStyle/>
          <a:p>
            <a:r>
              <a:rPr lang="fr-FR" sz="1200" i="1" dirty="0"/>
              <a:t>Les caractéristiques choisies précédemment restent sélectionnées.</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2477479" y="3691443"/>
            <a:ext cx="266368" cy="276999"/>
            <a:chOff x="4198688" y="2088697"/>
            <a:chExt cx="255866"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98688" y="2088697"/>
              <a:ext cx="255866" cy="276999"/>
            </a:xfrm>
            <a:prstGeom prst="rect">
              <a:avLst/>
            </a:prstGeom>
            <a:noFill/>
          </p:spPr>
          <p:txBody>
            <a:bodyPr wrap="square" rtlCol="0">
              <a:spAutoFit/>
            </a:bodyPr>
            <a:lstStyle/>
            <a:p>
              <a:r>
                <a:rPr lang="fr-FR" sz="1200" dirty="0"/>
                <a:t>5</a:t>
              </a:r>
            </a:p>
          </p:txBody>
        </p:sp>
      </p:grpSp>
      <p:cxnSp>
        <p:nvCxnSpPr>
          <p:cNvPr id="32" name="Connecteur droit avec flèche 31">
            <a:extLst>
              <a:ext uri="{FF2B5EF4-FFF2-40B4-BE49-F238E27FC236}">
                <a16:creationId xmlns="" xmlns:a16="http://schemas.microsoft.com/office/drawing/2014/main" id="{4D28D950-7D11-4659-974C-B326E94BA9B2}"/>
              </a:ext>
            </a:extLst>
          </p:cNvPr>
          <p:cNvCxnSpPr>
            <a:cxnSpLocks/>
            <a:stCxn id="43" idx="1"/>
          </p:cNvCxnSpPr>
          <p:nvPr/>
        </p:nvCxnSpPr>
        <p:spPr>
          <a:xfrm flipH="1" flipV="1">
            <a:off x="1472184" y="3913632"/>
            <a:ext cx="1091211" cy="114206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 xmlns:a16="http://schemas.microsoft.com/office/drawing/2014/main" id="{836686F2-3B24-411A-94EF-53DD15C4483F}"/>
              </a:ext>
            </a:extLst>
          </p:cNvPr>
          <p:cNvCxnSpPr>
            <a:cxnSpLocks/>
            <a:stCxn id="57" idx="1"/>
            <a:endCxn id="83" idx="3"/>
          </p:cNvCxnSpPr>
          <p:nvPr/>
        </p:nvCxnSpPr>
        <p:spPr>
          <a:xfrm flipH="1" flipV="1">
            <a:off x="2176271" y="3694176"/>
            <a:ext cx="467136" cy="409519"/>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 xmlns:a16="http://schemas.microsoft.com/office/drawing/2014/main" id="{0B635CBF-8670-44CD-849C-6F846DBFEFA6}"/>
              </a:ext>
            </a:extLst>
          </p:cNvPr>
          <p:cNvSpPr txBox="1"/>
          <p:nvPr/>
        </p:nvSpPr>
        <p:spPr>
          <a:xfrm>
            <a:off x="2767694" y="2412113"/>
            <a:ext cx="262734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Menu </a:t>
            </a:r>
            <a:r>
              <a:rPr lang="fr-FR" sz="1200" b="1" dirty="0">
                <a:sym typeface="Wingdings" panose="05000000000000000000" pitchFamily="2" charset="2"/>
              </a:rPr>
              <a:t>Structure</a:t>
            </a:r>
            <a:r>
              <a:rPr lang="fr-FR" sz="1200" dirty="0">
                <a:sym typeface="Wingdings" panose="05000000000000000000" pitchFamily="2" charset="2"/>
              </a:rPr>
              <a:t> ou </a:t>
            </a:r>
            <a:r>
              <a:rPr lang="fr-FR" sz="1200" b="1" dirty="0">
                <a:sym typeface="Wingdings" panose="05000000000000000000" pitchFamily="2" charset="2"/>
              </a:rPr>
              <a:t>Architecture</a:t>
            </a:r>
            <a:r>
              <a:rPr lang="fr-FR" sz="1200" dirty="0">
                <a:sym typeface="Wingdings" panose="05000000000000000000" pitchFamily="2" charset="2"/>
              </a:rPr>
              <a:t> commande </a:t>
            </a:r>
            <a:r>
              <a:rPr lang="fr-FR" sz="1200" b="1" dirty="0">
                <a:sym typeface="Wingdings" panose="05000000000000000000" pitchFamily="2" charset="2"/>
              </a:rPr>
              <a:t>Mur</a:t>
            </a:r>
            <a:r>
              <a:rPr lang="fr-FR" sz="1200" dirty="0">
                <a:sym typeface="Wingdings" panose="05000000000000000000" pitchFamily="2" charset="2"/>
              </a:rPr>
              <a:t>, puis </a:t>
            </a:r>
            <a:r>
              <a:rPr lang="fr-FR" sz="1200" b="1" dirty="0">
                <a:sym typeface="Wingdings" panose="05000000000000000000" pitchFamily="2" charset="2"/>
              </a:rPr>
              <a:t>Mur porteur</a:t>
            </a:r>
          </a:p>
        </p:txBody>
      </p:sp>
      <p:grpSp>
        <p:nvGrpSpPr>
          <p:cNvPr id="64" name="Groupe 63">
            <a:extLst>
              <a:ext uri="{FF2B5EF4-FFF2-40B4-BE49-F238E27FC236}">
                <a16:creationId xmlns="" xmlns:a16="http://schemas.microsoft.com/office/drawing/2014/main" id="{B5490BA1-C48D-4426-B2D3-AD559298A35D}"/>
              </a:ext>
            </a:extLst>
          </p:cNvPr>
          <p:cNvGrpSpPr/>
          <p:nvPr/>
        </p:nvGrpSpPr>
        <p:grpSpPr>
          <a:xfrm>
            <a:off x="2615183" y="2224011"/>
            <a:ext cx="276029" cy="282303"/>
            <a:chOff x="4198688" y="2083393"/>
            <a:chExt cx="266977" cy="282303"/>
          </a:xfrm>
        </p:grpSpPr>
        <p:sp>
          <p:nvSpPr>
            <p:cNvPr id="65" name="Ellipse 64">
              <a:extLst>
                <a:ext uri="{FF2B5EF4-FFF2-40B4-BE49-F238E27FC236}">
                  <a16:creationId xmlns="" xmlns:a16="http://schemas.microsoft.com/office/drawing/2014/main" id="{CBD15886-3D0F-4423-A6A5-C4ABC4781EB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6" name="ZoneTexte 65">
              <a:extLst>
                <a:ext uri="{FF2B5EF4-FFF2-40B4-BE49-F238E27FC236}">
                  <a16:creationId xmlns="" xmlns:a16="http://schemas.microsoft.com/office/drawing/2014/main" id="{930A5E7E-2C7E-4E56-8984-79B692AD351A}"/>
                </a:ext>
              </a:extLst>
            </p:cNvPr>
            <p:cNvSpPr txBox="1"/>
            <p:nvPr/>
          </p:nvSpPr>
          <p:spPr>
            <a:xfrm>
              <a:off x="4209799" y="2083393"/>
              <a:ext cx="255866" cy="276999"/>
            </a:xfrm>
            <a:prstGeom prst="rect">
              <a:avLst/>
            </a:prstGeom>
            <a:noFill/>
          </p:spPr>
          <p:txBody>
            <a:bodyPr wrap="square" rtlCol="0">
              <a:spAutoFit/>
            </a:bodyPr>
            <a:lstStyle/>
            <a:p>
              <a:r>
                <a:rPr lang="fr-FR" sz="1200" dirty="0"/>
                <a:t>3</a:t>
              </a:r>
            </a:p>
          </p:txBody>
        </p:sp>
      </p:grpSp>
      <p:sp>
        <p:nvSpPr>
          <p:cNvPr id="61" name="ZoneTexte 60">
            <a:extLst>
              <a:ext uri="{FF2B5EF4-FFF2-40B4-BE49-F238E27FC236}">
                <a16:creationId xmlns="" xmlns:a16="http://schemas.microsoft.com/office/drawing/2014/main" id="{02819182-1CEC-4F1A-BA31-0F32E7E31D6A}"/>
              </a:ext>
            </a:extLst>
          </p:cNvPr>
          <p:cNvSpPr txBox="1"/>
          <p:nvPr/>
        </p:nvSpPr>
        <p:spPr>
          <a:xfrm>
            <a:off x="165928" y="970561"/>
            <a:ext cx="4885488" cy="276999"/>
          </a:xfrm>
          <a:prstGeom prst="rect">
            <a:avLst/>
          </a:prstGeom>
          <a:solidFill>
            <a:srgbClr val="CCFFFF"/>
          </a:solidFill>
          <a:ln>
            <a:solidFill>
              <a:srgbClr val="002060"/>
            </a:solidFill>
          </a:ln>
        </p:spPr>
        <p:txBody>
          <a:bodyPr wrap="square" rtlCol="0">
            <a:spAutoFit/>
          </a:bodyPr>
          <a:lstStyle/>
          <a:p>
            <a:r>
              <a:rPr lang="fr-FR" sz="1200" i="1" dirty="0"/>
              <a:t>Dans un premier temps, on va implanter un seul des voiles d’entonnement. </a:t>
            </a:r>
          </a:p>
        </p:txBody>
      </p:sp>
      <p:grpSp>
        <p:nvGrpSpPr>
          <p:cNvPr id="62" name="Groupe 61">
            <a:extLst>
              <a:ext uri="{FF2B5EF4-FFF2-40B4-BE49-F238E27FC236}">
                <a16:creationId xmlns="" xmlns:a16="http://schemas.microsoft.com/office/drawing/2014/main" id="{5B05F127-2CEF-47AB-BBBC-D38AD5A916C9}"/>
              </a:ext>
            </a:extLst>
          </p:cNvPr>
          <p:cNvGrpSpPr/>
          <p:nvPr/>
        </p:nvGrpSpPr>
        <p:grpSpPr>
          <a:xfrm>
            <a:off x="0" y="789142"/>
            <a:ext cx="266368" cy="276999"/>
            <a:chOff x="4198688" y="2088697"/>
            <a:chExt cx="255866" cy="276999"/>
          </a:xfrm>
        </p:grpSpPr>
        <p:sp>
          <p:nvSpPr>
            <p:cNvPr id="63" name="Ellipse 62">
              <a:extLst>
                <a:ext uri="{FF2B5EF4-FFF2-40B4-BE49-F238E27FC236}">
                  <a16:creationId xmlns="" xmlns:a16="http://schemas.microsoft.com/office/drawing/2014/main" id="{0ECAA167-237A-4ADF-BEC5-28CCEDD58769}"/>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7" name="ZoneTexte 66">
              <a:extLst>
                <a:ext uri="{FF2B5EF4-FFF2-40B4-BE49-F238E27FC236}">
                  <a16:creationId xmlns="" xmlns:a16="http://schemas.microsoft.com/office/drawing/2014/main" id="{91959499-07AF-4AEE-B886-27E2D703662F}"/>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sp>
        <p:nvSpPr>
          <p:cNvPr id="83" name="Rectangle : coins arrondis 82">
            <a:extLst>
              <a:ext uri="{FF2B5EF4-FFF2-40B4-BE49-F238E27FC236}">
                <a16:creationId xmlns="" xmlns:a16="http://schemas.microsoft.com/office/drawing/2014/main" id="{2A761959-06B4-4039-A766-718E09306A54}"/>
              </a:ext>
            </a:extLst>
          </p:cNvPr>
          <p:cNvSpPr/>
          <p:nvPr/>
        </p:nvSpPr>
        <p:spPr>
          <a:xfrm>
            <a:off x="58722" y="3035808"/>
            <a:ext cx="2117549" cy="13167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87" name="Groupe 86">
            <a:extLst>
              <a:ext uri="{FF2B5EF4-FFF2-40B4-BE49-F238E27FC236}">
                <a16:creationId xmlns="" xmlns:a16="http://schemas.microsoft.com/office/drawing/2014/main" id="{ACA40464-E87B-4D97-AEEB-C184D85B0F0B}"/>
              </a:ext>
            </a:extLst>
          </p:cNvPr>
          <p:cNvGrpSpPr/>
          <p:nvPr/>
        </p:nvGrpSpPr>
        <p:grpSpPr>
          <a:xfrm>
            <a:off x="6814616" y="5125404"/>
            <a:ext cx="160051" cy="160051"/>
            <a:chOff x="3423954" y="4031647"/>
            <a:chExt cx="160051" cy="160051"/>
          </a:xfrm>
        </p:grpSpPr>
        <p:cxnSp>
          <p:nvCxnSpPr>
            <p:cNvPr id="88" name="Connecteur droit 87">
              <a:extLst>
                <a:ext uri="{FF2B5EF4-FFF2-40B4-BE49-F238E27FC236}">
                  <a16:creationId xmlns="" xmlns:a16="http://schemas.microsoft.com/office/drawing/2014/main" id="{4EB66A14-526E-4660-A6ED-F34C3B1833AE}"/>
                </a:ext>
              </a:extLst>
            </p:cNvPr>
            <p:cNvCxnSpPr>
              <a:cxnSpLocks/>
            </p:cNvCxnSpPr>
            <p:nvPr/>
          </p:nvCxnSpPr>
          <p:spPr>
            <a:xfrm>
              <a:off x="3427942" y="4031647"/>
              <a:ext cx="152077" cy="16005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89" name="Connecteur droit 88">
              <a:extLst>
                <a:ext uri="{FF2B5EF4-FFF2-40B4-BE49-F238E27FC236}">
                  <a16:creationId xmlns="" xmlns:a16="http://schemas.microsoft.com/office/drawing/2014/main" id="{1F936619-8B8E-44A1-AFE6-0222612F95C5}"/>
                </a:ext>
              </a:extLst>
            </p:cNvPr>
            <p:cNvCxnSpPr>
              <a:cxnSpLocks/>
            </p:cNvCxnSpPr>
            <p:nvPr/>
          </p:nvCxnSpPr>
          <p:spPr>
            <a:xfrm rot="16200000">
              <a:off x="3427941" y="4033895"/>
              <a:ext cx="152077" cy="16005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sp>
        <p:nvSpPr>
          <p:cNvPr id="90" name="Rectangle 89">
            <a:extLst>
              <a:ext uri="{FF2B5EF4-FFF2-40B4-BE49-F238E27FC236}">
                <a16:creationId xmlns="" xmlns:a16="http://schemas.microsoft.com/office/drawing/2014/main" id="{DCB55B5A-8979-4346-BD51-FFC4E9A6B357}"/>
              </a:ext>
            </a:extLst>
          </p:cNvPr>
          <p:cNvSpPr/>
          <p:nvPr/>
        </p:nvSpPr>
        <p:spPr>
          <a:xfrm>
            <a:off x="6150892" y="5136495"/>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ZoneTexte 37">
            <a:extLst>
              <a:ext uri="{FF2B5EF4-FFF2-40B4-BE49-F238E27FC236}">
                <a16:creationId xmlns="" xmlns:a16="http://schemas.microsoft.com/office/drawing/2014/main" id="{44012533-4C49-4C0C-AF43-B4168F447DCD}"/>
              </a:ext>
            </a:extLst>
          </p:cNvPr>
          <p:cNvSpPr txBox="1"/>
          <p:nvPr/>
        </p:nvSpPr>
        <p:spPr>
          <a:xfrm>
            <a:off x="377979" y="1512953"/>
            <a:ext cx="252912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 b- face sup radier »</a:t>
            </a:r>
          </a:p>
        </p:txBody>
      </p:sp>
      <p:grpSp>
        <p:nvGrpSpPr>
          <p:cNvPr id="41" name="Groupe 40">
            <a:extLst>
              <a:ext uri="{FF2B5EF4-FFF2-40B4-BE49-F238E27FC236}">
                <a16:creationId xmlns="" xmlns:a16="http://schemas.microsoft.com/office/drawing/2014/main" id="{1D5CBF06-420E-466E-8DC5-B7098CFEA779}"/>
              </a:ext>
            </a:extLst>
          </p:cNvPr>
          <p:cNvGrpSpPr/>
          <p:nvPr/>
        </p:nvGrpSpPr>
        <p:grpSpPr>
          <a:xfrm>
            <a:off x="219282" y="1322476"/>
            <a:ext cx="276029" cy="282303"/>
            <a:chOff x="4198688" y="2083393"/>
            <a:chExt cx="266977" cy="282303"/>
          </a:xfrm>
        </p:grpSpPr>
        <p:sp>
          <p:nvSpPr>
            <p:cNvPr id="42" name="Ellipse 41">
              <a:extLst>
                <a:ext uri="{FF2B5EF4-FFF2-40B4-BE49-F238E27FC236}">
                  <a16:creationId xmlns="" xmlns:a16="http://schemas.microsoft.com/office/drawing/2014/main" id="{CF04787D-3FE2-49BB-926D-31C4926569E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916CEB8B-F218-41A8-909D-9D67112DC63D}"/>
                </a:ext>
              </a:extLst>
            </p:cNvPr>
            <p:cNvSpPr txBox="1"/>
            <p:nvPr/>
          </p:nvSpPr>
          <p:spPr>
            <a:xfrm>
              <a:off x="4209799" y="2083393"/>
              <a:ext cx="255866" cy="276999"/>
            </a:xfrm>
            <a:prstGeom prst="rect">
              <a:avLst/>
            </a:prstGeom>
            <a:noFill/>
          </p:spPr>
          <p:txBody>
            <a:bodyPr wrap="square" rtlCol="0">
              <a:spAutoFit/>
            </a:bodyPr>
            <a:lstStyle/>
            <a:p>
              <a:r>
                <a:rPr lang="fr-FR" sz="1200" dirty="0"/>
                <a:t>2</a:t>
              </a:r>
            </a:p>
          </p:txBody>
        </p:sp>
      </p:grpSp>
      <p:sp>
        <p:nvSpPr>
          <p:cNvPr id="43" name="ZoneTexte 42">
            <a:extLst>
              <a:ext uri="{FF2B5EF4-FFF2-40B4-BE49-F238E27FC236}">
                <a16:creationId xmlns="" xmlns:a16="http://schemas.microsoft.com/office/drawing/2014/main" id="{DDBCCD76-EF26-43E7-899B-DBCD418EFAF4}"/>
              </a:ext>
            </a:extLst>
          </p:cNvPr>
          <p:cNvSpPr txBox="1"/>
          <p:nvPr/>
        </p:nvSpPr>
        <p:spPr>
          <a:xfrm>
            <a:off x="2563395" y="4640201"/>
            <a:ext cx="3041877" cy="830997"/>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Modifier la Contrainte supérieure :</a:t>
            </a:r>
          </a:p>
          <a:p>
            <a:pPr marL="171450" indent="-171450">
              <a:buFont typeface="Wingdings" panose="05000000000000000000" pitchFamily="2" charset="2"/>
              <a:buChar char="è"/>
            </a:pPr>
            <a:r>
              <a:rPr lang="fr-FR" sz="1200" dirty="0">
                <a:sym typeface="Wingdings" panose="05000000000000000000" pitchFamily="2" charset="2"/>
              </a:rPr>
              <a:t>Choisir « Sans contrainte »</a:t>
            </a:r>
          </a:p>
          <a:p>
            <a:pPr marL="171450" indent="-171450">
              <a:buFont typeface="Wingdings" panose="05000000000000000000" pitchFamily="2" charset="2"/>
              <a:buChar char="è"/>
            </a:pPr>
            <a:r>
              <a:rPr lang="fr-FR" sz="1200" dirty="0">
                <a:sym typeface="Wingdings" panose="05000000000000000000" pitchFamily="2" charset="2"/>
              </a:rPr>
              <a:t>Saisir la Hauteur non contrainte : 3,250  (voir lecture de plan 2,050 + 1,200 = 3,250)</a:t>
            </a:r>
          </a:p>
        </p:txBody>
      </p:sp>
      <p:grpSp>
        <p:nvGrpSpPr>
          <p:cNvPr id="44" name="Groupe 43">
            <a:extLst>
              <a:ext uri="{FF2B5EF4-FFF2-40B4-BE49-F238E27FC236}">
                <a16:creationId xmlns="" xmlns:a16="http://schemas.microsoft.com/office/drawing/2014/main" id="{997F7EC0-BDC7-422C-89BB-2488DD63A722}"/>
              </a:ext>
            </a:extLst>
          </p:cNvPr>
          <p:cNvGrpSpPr/>
          <p:nvPr/>
        </p:nvGrpSpPr>
        <p:grpSpPr>
          <a:xfrm>
            <a:off x="2429172" y="4470387"/>
            <a:ext cx="276029" cy="282303"/>
            <a:chOff x="4198688" y="2083393"/>
            <a:chExt cx="266977" cy="282303"/>
          </a:xfrm>
        </p:grpSpPr>
        <p:sp>
          <p:nvSpPr>
            <p:cNvPr id="45" name="Ellipse 44">
              <a:extLst>
                <a:ext uri="{FF2B5EF4-FFF2-40B4-BE49-F238E27FC236}">
                  <a16:creationId xmlns="" xmlns:a16="http://schemas.microsoft.com/office/drawing/2014/main" id="{E42EB229-631E-48A9-A106-9B6DF3FF7706}"/>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CB0F53BB-5B44-4DBA-9B42-AE9A8294A3A3}"/>
                </a:ext>
              </a:extLst>
            </p:cNvPr>
            <p:cNvSpPr txBox="1"/>
            <p:nvPr/>
          </p:nvSpPr>
          <p:spPr>
            <a:xfrm>
              <a:off x="4209799" y="2083393"/>
              <a:ext cx="255866" cy="276999"/>
            </a:xfrm>
            <a:prstGeom prst="rect">
              <a:avLst/>
            </a:prstGeom>
            <a:noFill/>
          </p:spPr>
          <p:txBody>
            <a:bodyPr wrap="square" rtlCol="0">
              <a:spAutoFit/>
            </a:bodyPr>
            <a:lstStyle/>
            <a:p>
              <a:r>
                <a:rPr lang="fr-FR" sz="1200" dirty="0"/>
                <a:t>6</a:t>
              </a:r>
            </a:p>
          </p:txBody>
        </p:sp>
      </p:grpSp>
      <p:sp>
        <p:nvSpPr>
          <p:cNvPr id="48" name="ZoneTexte 47">
            <a:extLst>
              <a:ext uri="{FF2B5EF4-FFF2-40B4-BE49-F238E27FC236}">
                <a16:creationId xmlns="" xmlns:a16="http://schemas.microsoft.com/office/drawing/2014/main" id="{8BB5C99D-89D0-4EA9-B9D8-BDB37DEBD511}"/>
              </a:ext>
            </a:extLst>
          </p:cNvPr>
          <p:cNvSpPr txBox="1"/>
          <p:nvPr/>
        </p:nvSpPr>
        <p:spPr>
          <a:xfrm>
            <a:off x="6455691" y="6027041"/>
            <a:ext cx="127098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le voile</a:t>
            </a:r>
          </a:p>
        </p:txBody>
      </p:sp>
      <p:grpSp>
        <p:nvGrpSpPr>
          <p:cNvPr id="50" name="Groupe 49">
            <a:extLst>
              <a:ext uri="{FF2B5EF4-FFF2-40B4-BE49-F238E27FC236}">
                <a16:creationId xmlns="" xmlns:a16="http://schemas.microsoft.com/office/drawing/2014/main" id="{D758A4CA-72E4-48C7-B98F-1C0441FC7A0B}"/>
              </a:ext>
            </a:extLst>
          </p:cNvPr>
          <p:cNvGrpSpPr/>
          <p:nvPr/>
        </p:nvGrpSpPr>
        <p:grpSpPr>
          <a:xfrm>
            <a:off x="6321468" y="5857227"/>
            <a:ext cx="276029" cy="282303"/>
            <a:chOff x="4198688" y="2083393"/>
            <a:chExt cx="266977" cy="282303"/>
          </a:xfrm>
        </p:grpSpPr>
        <p:sp>
          <p:nvSpPr>
            <p:cNvPr id="51" name="Ellipse 50">
              <a:extLst>
                <a:ext uri="{FF2B5EF4-FFF2-40B4-BE49-F238E27FC236}">
                  <a16:creationId xmlns="" xmlns:a16="http://schemas.microsoft.com/office/drawing/2014/main" id="{FCED9977-FE3F-4098-B7B8-E1483BE1088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2" name="ZoneTexte 51">
              <a:extLst>
                <a:ext uri="{FF2B5EF4-FFF2-40B4-BE49-F238E27FC236}">
                  <a16:creationId xmlns="" xmlns:a16="http://schemas.microsoft.com/office/drawing/2014/main" id="{1BD0C488-45EF-4FF9-98D8-5112E178A0A2}"/>
                </a:ext>
              </a:extLst>
            </p:cNvPr>
            <p:cNvSpPr txBox="1"/>
            <p:nvPr/>
          </p:nvSpPr>
          <p:spPr>
            <a:xfrm>
              <a:off x="4209799" y="2083393"/>
              <a:ext cx="255866" cy="276999"/>
            </a:xfrm>
            <a:prstGeom prst="rect">
              <a:avLst/>
            </a:prstGeom>
            <a:noFill/>
          </p:spPr>
          <p:txBody>
            <a:bodyPr wrap="square" rtlCol="0">
              <a:spAutoFit/>
            </a:bodyPr>
            <a:lstStyle/>
            <a:p>
              <a:r>
                <a:rPr lang="fr-FR" sz="1200" dirty="0"/>
                <a:t>8</a:t>
              </a:r>
            </a:p>
          </p:txBody>
        </p:sp>
      </p:grpSp>
      <p:sp>
        <p:nvSpPr>
          <p:cNvPr id="53" name="ZoneTexte 52">
            <a:extLst>
              <a:ext uri="{FF2B5EF4-FFF2-40B4-BE49-F238E27FC236}">
                <a16:creationId xmlns="" xmlns:a16="http://schemas.microsoft.com/office/drawing/2014/main" id="{7CCE7CFF-8065-4FE1-A9B1-3E8477E5E4A0}"/>
              </a:ext>
            </a:extLst>
          </p:cNvPr>
          <p:cNvSpPr txBox="1"/>
          <p:nvPr/>
        </p:nvSpPr>
        <p:spPr>
          <a:xfrm>
            <a:off x="6272811" y="2780921"/>
            <a:ext cx="2359125"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Vérifier que « Interdire le joint » est bien  sélectionné</a:t>
            </a:r>
          </a:p>
        </p:txBody>
      </p:sp>
      <p:grpSp>
        <p:nvGrpSpPr>
          <p:cNvPr id="54" name="Groupe 53">
            <a:extLst>
              <a:ext uri="{FF2B5EF4-FFF2-40B4-BE49-F238E27FC236}">
                <a16:creationId xmlns="" xmlns:a16="http://schemas.microsoft.com/office/drawing/2014/main" id="{470557E7-C526-479A-BDBE-48818F8C2EC6}"/>
              </a:ext>
            </a:extLst>
          </p:cNvPr>
          <p:cNvGrpSpPr/>
          <p:nvPr/>
        </p:nvGrpSpPr>
        <p:grpSpPr>
          <a:xfrm>
            <a:off x="6138588" y="2611107"/>
            <a:ext cx="276029" cy="282303"/>
            <a:chOff x="4198688" y="2083393"/>
            <a:chExt cx="266977" cy="282303"/>
          </a:xfrm>
        </p:grpSpPr>
        <p:sp>
          <p:nvSpPr>
            <p:cNvPr id="55" name="Ellipse 54">
              <a:extLst>
                <a:ext uri="{FF2B5EF4-FFF2-40B4-BE49-F238E27FC236}">
                  <a16:creationId xmlns="" xmlns:a16="http://schemas.microsoft.com/office/drawing/2014/main" id="{974F096E-A294-4ACB-81B4-3E2B77E7A98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AAB0C9AD-7629-4C67-A6BD-D446EFF91F35}"/>
                </a:ext>
              </a:extLst>
            </p:cNvPr>
            <p:cNvSpPr txBox="1"/>
            <p:nvPr/>
          </p:nvSpPr>
          <p:spPr>
            <a:xfrm>
              <a:off x="4209799" y="2083393"/>
              <a:ext cx="255866" cy="276999"/>
            </a:xfrm>
            <a:prstGeom prst="rect">
              <a:avLst/>
            </a:prstGeom>
            <a:noFill/>
          </p:spPr>
          <p:txBody>
            <a:bodyPr wrap="square" rtlCol="0">
              <a:spAutoFit/>
            </a:bodyPr>
            <a:lstStyle/>
            <a:p>
              <a:r>
                <a:rPr lang="fr-FR" sz="1200" dirty="0"/>
                <a:t>7</a:t>
              </a:r>
            </a:p>
          </p:txBody>
        </p:sp>
      </p:grpSp>
      <p:sp>
        <p:nvSpPr>
          <p:cNvPr id="68" name="ZoneTexte 67">
            <a:extLst>
              <a:ext uri="{FF2B5EF4-FFF2-40B4-BE49-F238E27FC236}">
                <a16:creationId xmlns="" xmlns:a16="http://schemas.microsoft.com/office/drawing/2014/main" id="{6F557329-B8D0-45A1-843B-3F3913BA1ECA}"/>
              </a:ext>
            </a:extLst>
          </p:cNvPr>
          <p:cNvSpPr txBox="1"/>
          <p:nvPr/>
        </p:nvSpPr>
        <p:spPr>
          <a:xfrm>
            <a:off x="2704284" y="3147438"/>
            <a:ext cx="2526084" cy="461665"/>
          </a:xfrm>
          <a:prstGeom prst="rect">
            <a:avLst/>
          </a:prstGeom>
          <a:solidFill>
            <a:srgbClr val="CCFFFF"/>
          </a:solidFill>
          <a:ln>
            <a:solidFill>
              <a:srgbClr val="002060"/>
            </a:solidFill>
          </a:ln>
        </p:spPr>
        <p:txBody>
          <a:bodyPr wrap="square" rtlCol="0">
            <a:spAutoFit/>
          </a:bodyPr>
          <a:lstStyle/>
          <a:p>
            <a:r>
              <a:rPr lang="fr-FR" sz="1200" i="1" dirty="0"/>
              <a:t>Le type de mur choisi précédemment reste sélectionné.</a:t>
            </a:r>
          </a:p>
        </p:txBody>
      </p:sp>
      <p:grpSp>
        <p:nvGrpSpPr>
          <p:cNvPr id="69" name="Groupe 68">
            <a:extLst>
              <a:ext uri="{FF2B5EF4-FFF2-40B4-BE49-F238E27FC236}">
                <a16:creationId xmlns="" xmlns:a16="http://schemas.microsoft.com/office/drawing/2014/main" id="{6FF8A7FE-0498-4A05-8477-3FB13C941D8B}"/>
              </a:ext>
            </a:extLst>
          </p:cNvPr>
          <p:cNvGrpSpPr/>
          <p:nvPr/>
        </p:nvGrpSpPr>
        <p:grpSpPr>
          <a:xfrm>
            <a:off x="2538356" y="2966019"/>
            <a:ext cx="266368" cy="276999"/>
            <a:chOff x="4198688" y="2088697"/>
            <a:chExt cx="255866" cy="276999"/>
          </a:xfrm>
        </p:grpSpPr>
        <p:sp>
          <p:nvSpPr>
            <p:cNvPr id="70" name="Ellipse 69">
              <a:extLst>
                <a:ext uri="{FF2B5EF4-FFF2-40B4-BE49-F238E27FC236}">
                  <a16:creationId xmlns="" xmlns:a16="http://schemas.microsoft.com/office/drawing/2014/main" id="{B8934EC5-A7A1-42C3-966F-1594A56489B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1" name="ZoneTexte 70">
              <a:extLst>
                <a:ext uri="{FF2B5EF4-FFF2-40B4-BE49-F238E27FC236}">
                  <a16:creationId xmlns="" xmlns:a16="http://schemas.microsoft.com/office/drawing/2014/main" id="{63DB411D-F97A-4968-821B-A8CC02B8A784}"/>
                </a:ext>
              </a:extLst>
            </p:cNvPr>
            <p:cNvSpPr txBox="1"/>
            <p:nvPr/>
          </p:nvSpPr>
          <p:spPr>
            <a:xfrm>
              <a:off x="4198688" y="2088697"/>
              <a:ext cx="255866" cy="276999"/>
            </a:xfrm>
            <a:prstGeom prst="rect">
              <a:avLst/>
            </a:prstGeom>
            <a:noFill/>
          </p:spPr>
          <p:txBody>
            <a:bodyPr wrap="square" rtlCol="0">
              <a:spAutoFit/>
            </a:bodyPr>
            <a:lstStyle/>
            <a:p>
              <a:r>
                <a:rPr lang="fr-FR" sz="1200" dirty="0"/>
                <a:t>4</a:t>
              </a:r>
            </a:p>
          </p:txBody>
        </p:sp>
      </p:grpSp>
      <p:sp>
        <p:nvSpPr>
          <p:cNvPr id="14" name="Forme libre : forme 13">
            <a:extLst>
              <a:ext uri="{FF2B5EF4-FFF2-40B4-BE49-F238E27FC236}">
                <a16:creationId xmlns="" xmlns:a16="http://schemas.microsoft.com/office/drawing/2014/main" id="{FA4D53A2-E2B3-4957-84FC-8A1A02F4450E}"/>
              </a:ext>
            </a:extLst>
          </p:cNvPr>
          <p:cNvSpPr/>
          <p:nvPr/>
        </p:nvSpPr>
        <p:spPr>
          <a:xfrm>
            <a:off x="102922" y="1792224"/>
            <a:ext cx="546302" cy="3291840"/>
          </a:xfrm>
          <a:custGeom>
            <a:avLst/>
            <a:gdLst>
              <a:gd name="connsiteX0" fmla="*/ 610310 w 610310"/>
              <a:gd name="connsiteY0" fmla="*/ 0 h 4169664"/>
              <a:gd name="connsiteX1" fmla="*/ 89102 w 610310"/>
              <a:gd name="connsiteY1" fmla="*/ 1170432 h 4169664"/>
              <a:gd name="connsiteX2" fmla="*/ 43382 w 610310"/>
              <a:gd name="connsiteY2" fmla="*/ 3017520 h 4169664"/>
              <a:gd name="connsiteX3" fmla="*/ 537158 w 610310"/>
              <a:gd name="connsiteY3" fmla="*/ 4169664 h 4169664"/>
            </a:gdLst>
            <a:ahLst/>
            <a:cxnLst>
              <a:cxn ang="0">
                <a:pos x="connsiteX0" y="connsiteY0"/>
              </a:cxn>
              <a:cxn ang="0">
                <a:pos x="connsiteX1" y="connsiteY1"/>
              </a:cxn>
              <a:cxn ang="0">
                <a:pos x="connsiteX2" y="connsiteY2"/>
              </a:cxn>
              <a:cxn ang="0">
                <a:pos x="connsiteX3" y="connsiteY3"/>
              </a:cxn>
            </a:cxnLst>
            <a:rect l="l" t="t" r="r" b="b"/>
            <a:pathLst>
              <a:path w="610310" h="4169664">
                <a:moveTo>
                  <a:pt x="610310" y="0"/>
                </a:moveTo>
                <a:cubicBezTo>
                  <a:pt x="396950" y="333756"/>
                  <a:pt x="183590" y="667512"/>
                  <a:pt x="89102" y="1170432"/>
                </a:cubicBezTo>
                <a:cubicBezTo>
                  <a:pt x="-5386" y="1673352"/>
                  <a:pt x="-31294" y="2517648"/>
                  <a:pt x="43382" y="3017520"/>
                </a:cubicBezTo>
                <a:cubicBezTo>
                  <a:pt x="118058" y="3517392"/>
                  <a:pt x="327608" y="3843528"/>
                  <a:pt x="537158" y="4169664"/>
                </a:cubicBez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72" name="Connecteur droit avec flèche 71">
            <a:extLst>
              <a:ext uri="{FF2B5EF4-FFF2-40B4-BE49-F238E27FC236}">
                <a16:creationId xmlns="" xmlns:a16="http://schemas.microsoft.com/office/drawing/2014/main" id="{C021D12C-83EE-4416-9D12-55E6AA1275EE}"/>
              </a:ext>
            </a:extLst>
          </p:cNvPr>
          <p:cNvCxnSpPr>
            <a:cxnSpLocks/>
            <a:stCxn id="53" idx="0"/>
          </p:cNvCxnSpPr>
          <p:nvPr/>
        </p:nvCxnSpPr>
        <p:spPr>
          <a:xfrm flipV="1">
            <a:off x="7452374" y="2039112"/>
            <a:ext cx="1069834" cy="74180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Connecteur droit avec flèche 72">
            <a:extLst>
              <a:ext uri="{FF2B5EF4-FFF2-40B4-BE49-F238E27FC236}">
                <a16:creationId xmlns="" xmlns:a16="http://schemas.microsoft.com/office/drawing/2014/main" id="{6E742590-5708-41AD-899F-A14481B89E75}"/>
              </a:ext>
            </a:extLst>
          </p:cNvPr>
          <p:cNvCxnSpPr>
            <a:cxnSpLocks/>
          </p:cNvCxnSpPr>
          <p:nvPr/>
        </p:nvCxnSpPr>
        <p:spPr>
          <a:xfrm flipH="1" flipV="1">
            <a:off x="6501384" y="5221224"/>
            <a:ext cx="265176" cy="80467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onnecteur droit avec flèche 73">
            <a:extLst>
              <a:ext uri="{FF2B5EF4-FFF2-40B4-BE49-F238E27FC236}">
                <a16:creationId xmlns="" xmlns:a16="http://schemas.microsoft.com/office/drawing/2014/main" id="{4DA118D2-10AA-4DAB-AABB-4B2A86CDEEBB}"/>
              </a:ext>
            </a:extLst>
          </p:cNvPr>
          <p:cNvCxnSpPr>
            <a:cxnSpLocks/>
            <a:stCxn id="68" idx="1"/>
            <a:endCxn id="76" idx="5"/>
          </p:cNvCxnSpPr>
          <p:nvPr/>
        </p:nvCxnSpPr>
        <p:spPr>
          <a:xfrm flipH="1" flipV="1">
            <a:off x="1348730" y="2627860"/>
            <a:ext cx="1355554" cy="750411"/>
          </a:xfrm>
          <a:prstGeom prst="straightConnector1">
            <a:avLst/>
          </a:prstGeom>
          <a:ln w="952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5" name="Ellipse 74">
            <a:extLst>
              <a:ext uri="{FF2B5EF4-FFF2-40B4-BE49-F238E27FC236}">
                <a16:creationId xmlns="" xmlns:a16="http://schemas.microsoft.com/office/drawing/2014/main" id="{5462AC04-1358-4ECD-A0D9-D4D63B1113E2}"/>
              </a:ext>
            </a:extLst>
          </p:cNvPr>
          <p:cNvSpPr/>
          <p:nvPr/>
        </p:nvSpPr>
        <p:spPr>
          <a:xfrm>
            <a:off x="438912" y="5047488"/>
            <a:ext cx="877824" cy="25603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Ellipse 75">
            <a:extLst>
              <a:ext uri="{FF2B5EF4-FFF2-40B4-BE49-F238E27FC236}">
                <a16:creationId xmlns="" xmlns:a16="http://schemas.microsoft.com/office/drawing/2014/main" id="{5EE749B4-7F6A-4C68-8CB5-24B03D436C02}"/>
              </a:ext>
            </a:extLst>
          </p:cNvPr>
          <p:cNvSpPr/>
          <p:nvPr/>
        </p:nvSpPr>
        <p:spPr>
          <a:xfrm>
            <a:off x="362712" y="2328672"/>
            <a:ext cx="1155192" cy="35052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pied de page 3">
            <a:extLst>
              <a:ext uri="{FF2B5EF4-FFF2-40B4-BE49-F238E27FC236}">
                <a16:creationId xmlns="" xmlns:a16="http://schemas.microsoft.com/office/drawing/2014/main" id="{33E4DD30-410D-476E-AF9F-730A8DFA0BB1}"/>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387AE842-AF3E-4A20-A90F-B23EF9FDF984}"/>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645CA465-0CFB-4459-AB1B-264E86CA02C5}"/>
              </a:ext>
            </a:extLst>
          </p:cNvPr>
          <p:cNvSpPr>
            <a:spLocks noGrp="1"/>
          </p:cNvSpPr>
          <p:nvPr>
            <p:ph type="sldNum" sz="quarter" idx="12"/>
          </p:nvPr>
        </p:nvSpPr>
        <p:spPr/>
        <p:txBody>
          <a:bodyPr/>
          <a:lstStyle/>
          <a:p>
            <a:fld id="{F0E9C7B5-498F-459B-AE0E-97ACA3484B4E}" type="slidenum">
              <a:rPr lang="fr-FR" smtClean="0"/>
              <a:t>62</a:t>
            </a:fld>
            <a:endParaRPr lang="fr-FR"/>
          </a:p>
        </p:txBody>
      </p:sp>
    </p:spTree>
    <p:extLst>
      <p:ext uri="{BB962C8B-B14F-4D97-AF65-F5344CB8AC3E}">
        <p14:creationId xmlns:p14="http://schemas.microsoft.com/office/powerpoint/2010/main" val="35241812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207FE16F-749F-495E-BFF6-7DEB595CB055}"/>
              </a:ext>
            </a:extLst>
          </p:cNvPr>
          <p:cNvPicPr>
            <a:picLocks noChangeAspect="1"/>
          </p:cNvPicPr>
          <p:nvPr/>
        </p:nvPicPr>
        <p:blipFill>
          <a:blip r:embed="rId2"/>
          <a:stretch>
            <a:fillRect/>
          </a:stretch>
        </p:blipFill>
        <p:spPr>
          <a:xfrm>
            <a:off x="0" y="725558"/>
            <a:ext cx="9144000" cy="5699492"/>
          </a:xfrm>
          <a:prstGeom prst="rect">
            <a:avLst/>
          </a:prstGeom>
        </p:spPr>
      </p:pic>
      <p:sp>
        <p:nvSpPr>
          <p:cNvPr id="57" name="ZoneTexte 56">
            <a:extLst>
              <a:ext uri="{FF2B5EF4-FFF2-40B4-BE49-F238E27FC236}">
                <a16:creationId xmlns="" xmlns:a16="http://schemas.microsoft.com/office/drawing/2014/main" id="{82D00940-150D-47C8-BD00-AF4FA844E97F}"/>
              </a:ext>
            </a:extLst>
          </p:cNvPr>
          <p:cNvSpPr txBox="1"/>
          <p:nvPr/>
        </p:nvSpPr>
        <p:spPr>
          <a:xfrm>
            <a:off x="707199" y="773262"/>
            <a:ext cx="3547529" cy="461665"/>
          </a:xfrm>
          <a:prstGeom prst="rect">
            <a:avLst/>
          </a:prstGeom>
          <a:solidFill>
            <a:srgbClr val="CCFFFF"/>
          </a:solidFill>
          <a:ln>
            <a:solidFill>
              <a:srgbClr val="002060"/>
            </a:solidFill>
          </a:ln>
        </p:spPr>
        <p:txBody>
          <a:bodyPr wrap="square" rtlCol="0">
            <a:spAutoFit/>
          </a:bodyPr>
          <a:lstStyle/>
          <a:p>
            <a:r>
              <a:rPr lang="fr-FR" sz="1200" i="1" dirty="0"/>
              <a:t>Pour créer l’arase rampante des voiles d’entonnement, on doit modifier le profil du mur. </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549660" y="625399"/>
            <a:ext cx="266368" cy="276999"/>
            <a:chOff x="4198688" y="2088697"/>
            <a:chExt cx="255866"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sp>
        <p:nvSpPr>
          <p:cNvPr id="53" name="ZoneTexte 52">
            <a:extLst>
              <a:ext uri="{FF2B5EF4-FFF2-40B4-BE49-F238E27FC236}">
                <a16:creationId xmlns="" xmlns:a16="http://schemas.microsoft.com/office/drawing/2014/main" id="{EAEADFC1-E9F1-4AA0-A148-2F6828AFF84F}"/>
              </a:ext>
            </a:extLst>
          </p:cNvPr>
          <p:cNvSpPr txBox="1"/>
          <p:nvPr/>
        </p:nvSpPr>
        <p:spPr>
          <a:xfrm>
            <a:off x="2210422" y="2384108"/>
            <a:ext cx="267859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voile d’entonnement</a:t>
            </a:r>
          </a:p>
        </p:txBody>
      </p:sp>
      <p:grpSp>
        <p:nvGrpSpPr>
          <p:cNvPr id="54" name="Groupe 53">
            <a:extLst>
              <a:ext uri="{FF2B5EF4-FFF2-40B4-BE49-F238E27FC236}">
                <a16:creationId xmlns="" xmlns:a16="http://schemas.microsoft.com/office/drawing/2014/main" id="{00620E62-2598-47B6-9208-B9318C7600D4}"/>
              </a:ext>
            </a:extLst>
          </p:cNvPr>
          <p:cNvGrpSpPr/>
          <p:nvPr/>
        </p:nvGrpSpPr>
        <p:grpSpPr>
          <a:xfrm>
            <a:off x="2051586" y="2187941"/>
            <a:ext cx="276029" cy="282303"/>
            <a:chOff x="4198688" y="2083393"/>
            <a:chExt cx="266977" cy="282303"/>
          </a:xfrm>
        </p:grpSpPr>
        <p:sp>
          <p:nvSpPr>
            <p:cNvPr id="55" name="Ellipse 54">
              <a:extLst>
                <a:ext uri="{FF2B5EF4-FFF2-40B4-BE49-F238E27FC236}">
                  <a16:creationId xmlns="" xmlns:a16="http://schemas.microsoft.com/office/drawing/2014/main" id="{C0EA1C52-E6C6-40CB-BE4A-27C28EF04CD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3803804B-F0B6-46D1-93CC-DFE13F108DB1}"/>
                </a:ext>
              </a:extLst>
            </p:cNvPr>
            <p:cNvSpPr txBox="1"/>
            <p:nvPr/>
          </p:nvSpPr>
          <p:spPr>
            <a:xfrm>
              <a:off x="4209799" y="2083393"/>
              <a:ext cx="255866" cy="276999"/>
            </a:xfrm>
            <a:prstGeom prst="rect">
              <a:avLst/>
            </a:prstGeom>
            <a:noFill/>
          </p:spPr>
          <p:txBody>
            <a:bodyPr wrap="square" rtlCol="0">
              <a:spAutoFit/>
            </a:bodyPr>
            <a:lstStyle/>
            <a:p>
              <a:r>
                <a:rPr lang="fr-FR" sz="1200" dirty="0"/>
                <a:t>3</a:t>
              </a:r>
            </a:p>
          </p:txBody>
        </p:sp>
      </p:grpSp>
      <p:cxnSp>
        <p:nvCxnSpPr>
          <p:cNvPr id="61" name="Connecteur droit avec flèche 60">
            <a:extLst>
              <a:ext uri="{FF2B5EF4-FFF2-40B4-BE49-F238E27FC236}">
                <a16:creationId xmlns="" xmlns:a16="http://schemas.microsoft.com/office/drawing/2014/main" id="{B2077FDF-622A-4E0D-A758-016979A284A0}"/>
              </a:ext>
            </a:extLst>
          </p:cNvPr>
          <p:cNvCxnSpPr>
            <a:cxnSpLocks/>
            <a:stCxn id="28" idx="0"/>
          </p:cNvCxnSpPr>
          <p:nvPr/>
        </p:nvCxnSpPr>
        <p:spPr>
          <a:xfrm flipV="1">
            <a:off x="5393761" y="1682496"/>
            <a:ext cx="888167" cy="157638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 name="Ellipse 3">
            <a:extLst>
              <a:ext uri="{FF2B5EF4-FFF2-40B4-BE49-F238E27FC236}">
                <a16:creationId xmlns="" xmlns:a16="http://schemas.microsoft.com/office/drawing/2014/main" id="{5F3749D6-9CB3-4EEA-B4AA-96AF88593A26}"/>
              </a:ext>
            </a:extLst>
          </p:cNvPr>
          <p:cNvSpPr/>
          <p:nvPr/>
        </p:nvSpPr>
        <p:spPr>
          <a:xfrm>
            <a:off x="306004" y="5903667"/>
            <a:ext cx="895971" cy="22650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ZoneTexte 32">
            <a:extLst>
              <a:ext uri="{FF2B5EF4-FFF2-40B4-BE49-F238E27FC236}">
                <a16:creationId xmlns="" xmlns:a16="http://schemas.microsoft.com/office/drawing/2014/main" id="{2B325C28-9C42-4EF1-B098-3CCC6998EAC7}"/>
              </a:ext>
            </a:extLst>
          </p:cNvPr>
          <p:cNvSpPr txBox="1"/>
          <p:nvPr/>
        </p:nvSpPr>
        <p:spPr>
          <a:xfrm>
            <a:off x="1280078" y="1515164"/>
            <a:ext cx="215323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 Elévation O »</a:t>
            </a:r>
          </a:p>
        </p:txBody>
      </p:sp>
      <p:grpSp>
        <p:nvGrpSpPr>
          <p:cNvPr id="34" name="Groupe 33">
            <a:extLst>
              <a:ext uri="{FF2B5EF4-FFF2-40B4-BE49-F238E27FC236}">
                <a16:creationId xmlns="" xmlns:a16="http://schemas.microsoft.com/office/drawing/2014/main" id="{0C93B14A-0C97-4A56-A3E2-4590609C87D5}"/>
              </a:ext>
            </a:extLst>
          </p:cNvPr>
          <p:cNvGrpSpPr/>
          <p:nvPr/>
        </p:nvGrpSpPr>
        <p:grpSpPr>
          <a:xfrm>
            <a:off x="1098623" y="1343029"/>
            <a:ext cx="276029" cy="282303"/>
            <a:chOff x="4198688" y="2083393"/>
            <a:chExt cx="266977" cy="282303"/>
          </a:xfrm>
        </p:grpSpPr>
        <p:sp>
          <p:nvSpPr>
            <p:cNvPr id="36" name="Ellipse 35">
              <a:extLst>
                <a:ext uri="{FF2B5EF4-FFF2-40B4-BE49-F238E27FC236}">
                  <a16:creationId xmlns="" xmlns:a16="http://schemas.microsoft.com/office/drawing/2014/main" id="{0D20DA78-C3D2-4F17-B9EA-71AE60BFF9B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7" name="ZoneTexte 36">
              <a:extLst>
                <a:ext uri="{FF2B5EF4-FFF2-40B4-BE49-F238E27FC236}">
                  <a16:creationId xmlns="" xmlns:a16="http://schemas.microsoft.com/office/drawing/2014/main" id="{CEB63AF7-D598-47AD-958E-5F77D1A63CE5}"/>
                </a:ext>
              </a:extLst>
            </p:cNvPr>
            <p:cNvSpPr txBox="1"/>
            <p:nvPr/>
          </p:nvSpPr>
          <p:spPr>
            <a:xfrm>
              <a:off x="4209799" y="2083393"/>
              <a:ext cx="255866" cy="276999"/>
            </a:xfrm>
            <a:prstGeom prst="rect">
              <a:avLst/>
            </a:prstGeom>
            <a:noFill/>
          </p:spPr>
          <p:txBody>
            <a:bodyPr wrap="square" rtlCol="0">
              <a:spAutoFit/>
            </a:bodyPr>
            <a:lstStyle/>
            <a:p>
              <a:r>
                <a:rPr lang="fr-FR" sz="1200" dirty="0"/>
                <a:t>2</a:t>
              </a:r>
            </a:p>
          </p:txBody>
        </p:sp>
      </p:grpSp>
      <p:cxnSp>
        <p:nvCxnSpPr>
          <p:cNvPr id="51" name="Connecteur droit avec flèche 50">
            <a:extLst>
              <a:ext uri="{FF2B5EF4-FFF2-40B4-BE49-F238E27FC236}">
                <a16:creationId xmlns="" xmlns:a16="http://schemas.microsoft.com/office/drawing/2014/main" id="{090C2C65-8A9D-46D0-8350-64A93E314E8B}"/>
              </a:ext>
            </a:extLst>
          </p:cNvPr>
          <p:cNvCxnSpPr>
            <a:cxnSpLocks/>
            <a:endCxn id="4" idx="7"/>
          </p:cNvCxnSpPr>
          <p:nvPr/>
        </p:nvCxnSpPr>
        <p:spPr>
          <a:xfrm flipH="1">
            <a:off x="1070763" y="1783080"/>
            <a:ext cx="483718" cy="415375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Connecteur droit avec flèche 61">
            <a:extLst>
              <a:ext uri="{FF2B5EF4-FFF2-40B4-BE49-F238E27FC236}">
                <a16:creationId xmlns="" xmlns:a16="http://schemas.microsoft.com/office/drawing/2014/main" id="{55E45308-3372-49A6-A807-6CF2DDD03F85}"/>
              </a:ext>
            </a:extLst>
          </p:cNvPr>
          <p:cNvCxnSpPr>
            <a:cxnSpLocks/>
            <a:stCxn id="53" idx="2"/>
          </p:cNvCxnSpPr>
          <p:nvPr/>
        </p:nvCxnSpPr>
        <p:spPr>
          <a:xfrm flipH="1">
            <a:off x="2807208" y="2661107"/>
            <a:ext cx="742513" cy="206634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 xmlns:a16="http://schemas.microsoft.com/office/drawing/2014/main" id="{8528EE8A-016F-4B17-AB13-8D5708A402FF}"/>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3.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 </a:t>
            </a:r>
            <a:r>
              <a:rPr lang="fr-FR" b="1" dirty="0">
                <a:solidFill>
                  <a:srgbClr val="002060"/>
                </a:solidFill>
                <a:effectLst>
                  <a:outerShdw blurRad="38100" dist="38100" dir="2700000" algn="tl">
                    <a:srgbClr val="000000">
                      <a:alpha val="43137"/>
                    </a:srgbClr>
                  </a:outerShdw>
                </a:effectLst>
              </a:rPr>
              <a:t>Modification du profil</a:t>
            </a:r>
            <a:endParaRPr lang="fr-FR" sz="2200" b="1" dirty="0">
              <a:solidFill>
                <a:srgbClr val="002060"/>
              </a:solidFill>
              <a:effectLst>
                <a:outerShdw blurRad="38100" dist="38100" dir="2700000" algn="tl">
                  <a:srgbClr val="000000">
                    <a:alpha val="43137"/>
                  </a:srgbClr>
                </a:outerShdw>
              </a:effectLst>
            </a:endParaRPr>
          </a:p>
        </p:txBody>
      </p:sp>
      <p:sp>
        <p:nvSpPr>
          <p:cNvPr id="28" name="ZoneTexte 27">
            <a:extLst>
              <a:ext uri="{FF2B5EF4-FFF2-40B4-BE49-F238E27FC236}">
                <a16:creationId xmlns="" xmlns:a16="http://schemas.microsoft.com/office/drawing/2014/main" id="{F4C70605-6B7D-43B4-8000-7276D9C5F7B9}"/>
              </a:ext>
            </a:extLst>
          </p:cNvPr>
          <p:cNvSpPr txBox="1"/>
          <p:nvPr/>
        </p:nvSpPr>
        <p:spPr>
          <a:xfrm>
            <a:off x="4054462" y="3258884"/>
            <a:ext cx="267859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Modifier le profil</a:t>
            </a:r>
          </a:p>
        </p:txBody>
      </p:sp>
      <p:grpSp>
        <p:nvGrpSpPr>
          <p:cNvPr id="29" name="Groupe 28">
            <a:extLst>
              <a:ext uri="{FF2B5EF4-FFF2-40B4-BE49-F238E27FC236}">
                <a16:creationId xmlns="" xmlns:a16="http://schemas.microsoft.com/office/drawing/2014/main" id="{B11E1A47-8EB1-4A37-83A1-1F05EF690431}"/>
              </a:ext>
            </a:extLst>
          </p:cNvPr>
          <p:cNvGrpSpPr/>
          <p:nvPr/>
        </p:nvGrpSpPr>
        <p:grpSpPr>
          <a:xfrm>
            <a:off x="3895626" y="3062717"/>
            <a:ext cx="276029" cy="282303"/>
            <a:chOff x="4198688" y="2083393"/>
            <a:chExt cx="266977" cy="282303"/>
          </a:xfrm>
        </p:grpSpPr>
        <p:sp>
          <p:nvSpPr>
            <p:cNvPr id="30" name="Ellipse 29">
              <a:extLst>
                <a:ext uri="{FF2B5EF4-FFF2-40B4-BE49-F238E27FC236}">
                  <a16:creationId xmlns="" xmlns:a16="http://schemas.microsoft.com/office/drawing/2014/main" id="{3B2B428D-4479-4E19-9ED8-92603E4605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ZoneTexte 30">
              <a:extLst>
                <a:ext uri="{FF2B5EF4-FFF2-40B4-BE49-F238E27FC236}">
                  <a16:creationId xmlns="" xmlns:a16="http://schemas.microsoft.com/office/drawing/2014/main" id="{2B7A91BF-0D6D-47FD-9655-3245BA9B7D3B}"/>
                </a:ext>
              </a:extLst>
            </p:cNvPr>
            <p:cNvSpPr txBox="1"/>
            <p:nvPr/>
          </p:nvSpPr>
          <p:spPr>
            <a:xfrm>
              <a:off x="4209799" y="2083393"/>
              <a:ext cx="255866" cy="276999"/>
            </a:xfrm>
            <a:prstGeom prst="rect">
              <a:avLst/>
            </a:prstGeom>
            <a:noFill/>
          </p:spPr>
          <p:txBody>
            <a:bodyPr wrap="square" rtlCol="0">
              <a:spAutoFit/>
            </a:bodyPr>
            <a:lstStyle/>
            <a:p>
              <a:r>
                <a:rPr lang="fr-FR" sz="1200" dirty="0"/>
                <a:t>4</a:t>
              </a:r>
            </a:p>
          </p:txBody>
        </p:sp>
      </p:grpSp>
      <p:sp>
        <p:nvSpPr>
          <p:cNvPr id="2" name="Espace réservé du pied de page 1">
            <a:extLst>
              <a:ext uri="{FF2B5EF4-FFF2-40B4-BE49-F238E27FC236}">
                <a16:creationId xmlns="" xmlns:a16="http://schemas.microsoft.com/office/drawing/2014/main" id="{2132EF92-B921-4646-B369-365E1DE6DFDD}"/>
              </a:ext>
            </a:extLst>
          </p:cNvPr>
          <p:cNvSpPr>
            <a:spLocks noGrp="1"/>
          </p:cNvSpPr>
          <p:nvPr>
            <p:ph type="ftr" sz="quarter" idx="11"/>
          </p:nvPr>
        </p:nvSpPr>
        <p:spPr/>
        <p:txBody>
          <a:bodyPr/>
          <a:lstStyle/>
          <a:p>
            <a:r>
              <a:rPr lang="fr-FR"/>
              <a:t>Tuto Revit - Modéliser un ouvrage</a:t>
            </a:r>
          </a:p>
        </p:txBody>
      </p:sp>
      <p:sp>
        <p:nvSpPr>
          <p:cNvPr id="7" name="Espace réservé de la date 6">
            <a:extLst>
              <a:ext uri="{FF2B5EF4-FFF2-40B4-BE49-F238E27FC236}">
                <a16:creationId xmlns="" xmlns:a16="http://schemas.microsoft.com/office/drawing/2014/main" id="{9EF0C123-179A-49F0-9770-6F676D21B2BC}"/>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4126D33C-32E9-47F4-89AC-2E3154DD3A89}"/>
              </a:ext>
            </a:extLst>
          </p:cNvPr>
          <p:cNvSpPr>
            <a:spLocks noGrp="1"/>
          </p:cNvSpPr>
          <p:nvPr>
            <p:ph type="sldNum" sz="quarter" idx="12"/>
          </p:nvPr>
        </p:nvSpPr>
        <p:spPr/>
        <p:txBody>
          <a:bodyPr/>
          <a:lstStyle/>
          <a:p>
            <a:fld id="{F0E9C7B5-498F-459B-AE0E-97ACA3484B4E}" type="slidenum">
              <a:rPr lang="fr-FR" smtClean="0"/>
              <a:t>63</a:t>
            </a:fld>
            <a:endParaRPr lang="fr-FR"/>
          </a:p>
        </p:txBody>
      </p:sp>
    </p:spTree>
    <p:extLst>
      <p:ext uri="{BB962C8B-B14F-4D97-AF65-F5344CB8AC3E}">
        <p14:creationId xmlns:p14="http://schemas.microsoft.com/office/powerpoint/2010/main" val="31923719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 xmlns:a16="http://schemas.microsoft.com/office/drawing/2014/main" id="{FA3DEA13-B3D6-4C50-9C6A-2A7CC2360091}"/>
              </a:ext>
            </a:extLst>
          </p:cNvPr>
          <p:cNvPicPr>
            <a:picLocks noChangeAspect="1"/>
          </p:cNvPicPr>
          <p:nvPr/>
        </p:nvPicPr>
        <p:blipFill>
          <a:blip r:embed="rId2"/>
          <a:stretch>
            <a:fillRect/>
          </a:stretch>
        </p:blipFill>
        <p:spPr>
          <a:xfrm>
            <a:off x="0" y="710918"/>
            <a:ext cx="9144000" cy="5692195"/>
          </a:xfrm>
          <a:prstGeom prst="rect">
            <a:avLst/>
          </a:prstGeom>
        </p:spPr>
      </p:pic>
      <p:sp>
        <p:nvSpPr>
          <p:cNvPr id="57" name="ZoneTexte 56">
            <a:extLst>
              <a:ext uri="{FF2B5EF4-FFF2-40B4-BE49-F238E27FC236}">
                <a16:creationId xmlns="" xmlns:a16="http://schemas.microsoft.com/office/drawing/2014/main" id="{82D00940-150D-47C8-BD00-AF4FA844E97F}"/>
              </a:ext>
            </a:extLst>
          </p:cNvPr>
          <p:cNvSpPr txBox="1"/>
          <p:nvPr/>
        </p:nvSpPr>
        <p:spPr>
          <a:xfrm>
            <a:off x="1805482" y="2237769"/>
            <a:ext cx="2406627" cy="276999"/>
          </a:xfrm>
          <a:prstGeom prst="rect">
            <a:avLst/>
          </a:prstGeom>
          <a:solidFill>
            <a:srgbClr val="CCFFFF"/>
          </a:solidFill>
          <a:ln>
            <a:solidFill>
              <a:srgbClr val="002060"/>
            </a:solidFill>
          </a:ln>
        </p:spPr>
        <p:txBody>
          <a:bodyPr wrap="square" rtlCol="0">
            <a:spAutoFit/>
          </a:bodyPr>
          <a:lstStyle/>
          <a:p>
            <a:r>
              <a:rPr lang="fr-FR" sz="1200" i="1" dirty="0"/>
              <a:t>L’esquisse du profil s’affiche en rose</a:t>
            </a:r>
          </a:p>
        </p:txBody>
      </p:sp>
      <p:grpSp>
        <p:nvGrpSpPr>
          <p:cNvPr id="58" name="Groupe 57">
            <a:extLst>
              <a:ext uri="{FF2B5EF4-FFF2-40B4-BE49-F238E27FC236}">
                <a16:creationId xmlns="" xmlns:a16="http://schemas.microsoft.com/office/drawing/2014/main" id="{0DEB6F0B-1D84-443F-9DDA-7010D183F999}"/>
              </a:ext>
            </a:extLst>
          </p:cNvPr>
          <p:cNvGrpSpPr/>
          <p:nvPr/>
        </p:nvGrpSpPr>
        <p:grpSpPr>
          <a:xfrm>
            <a:off x="1639554" y="2056350"/>
            <a:ext cx="266368" cy="276999"/>
            <a:chOff x="4198688" y="2088697"/>
            <a:chExt cx="255866" cy="276999"/>
          </a:xfrm>
        </p:grpSpPr>
        <p:sp>
          <p:nvSpPr>
            <p:cNvPr id="59" name="Ellipse 58">
              <a:extLst>
                <a:ext uri="{FF2B5EF4-FFF2-40B4-BE49-F238E27FC236}">
                  <a16:creationId xmlns="" xmlns:a16="http://schemas.microsoft.com/office/drawing/2014/main" id="{141D6FF3-8B2E-4099-B85F-5C17B5538D7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8C436E81-0006-49F9-A459-839BE6441C7B}"/>
                </a:ext>
              </a:extLst>
            </p:cNvPr>
            <p:cNvSpPr txBox="1"/>
            <p:nvPr/>
          </p:nvSpPr>
          <p:spPr>
            <a:xfrm>
              <a:off x="4198688" y="2088697"/>
              <a:ext cx="255866" cy="276999"/>
            </a:xfrm>
            <a:prstGeom prst="rect">
              <a:avLst/>
            </a:prstGeom>
            <a:noFill/>
          </p:spPr>
          <p:txBody>
            <a:bodyPr wrap="square" rtlCol="0">
              <a:spAutoFit/>
            </a:bodyPr>
            <a:lstStyle/>
            <a:p>
              <a:r>
                <a:rPr lang="fr-FR" sz="1200" dirty="0"/>
                <a:t>5</a:t>
              </a:r>
            </a:p>
          </p:txBody>
        </p:sp>
      </p:grpSp>
      <p:cxnSp>
        <p:nvCxnSpPr>
          <p:cNvPr id="32" name="Connecteur droit avec flèche 31">
            <a:extLst>
              <a:ext uri="{FF2B5EF4-FFF2-40B4-BE49-F238E27FC236}">
                <a16:creationId xmlns="" xmlns:a16="http://schemas.microsoft.com/office/drawing/2014/main" id="{4D28D950-7D11-4659-974C-B326E94BA9B2}"/>
              </a:ext>
            </a:extLst>
          </p:cNvPr>
          <p:cNvCxnSpPr>
            <a:cxnSpLocks/>
            <a:stCxn id="51" idx="3"/>
          </p:cNvCxnSpPr>
          <p:nvPr/>
        </p:nvCxnSpPr>
        <p:spPr>
          <a:xfrm flipV="1">
            <a:off x="3977640" y="4910328"/>
            <a:ext cx="210312" cy="57229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 xmlns:a16="http://schemas.microsoft.com/office/drawing/2014/main" id="{171C2E05-52A7-44EC-BAC1-75B0AB1ED793}"/>
              </a:ext>
            </a:extLst>
          </p:cNvPr>
          <p:cNvSpPr txBox="1"/>
          <p:nvPr/>
        </p:nvSpPr>
        <p:spPr>
          <a:xfrm>
            <a:off x="7261828" y="3742699"/>
            <a:ext cx="674157" cy="276999"/>
          </a:xfrm>
          <a:prstGeom prst="rect">
            <a:avLst/>
          </a:prstGeom>
          <a:solidFill>
            <a:srgbClr val="CCFFFF"/>
          </a:solidFill>
          <a:ln>
            <a:solidFill>
              <a:srgbClr val="002060"/>
            </a:solidFill>
          </a:ln>
        </p:spPr>
        <p:txBody>
          <a:bodyPr wrap="square" rtlCol="0">
            <a:spAutoFit/>
          </a:bodyPr>
          <a:lstStyle/>
          <a:p>
            <a:r>
              <a:rPr lang="fr-FR" sz="1200" i="1" dirty="0"/>
              <a:t>Piédroit</a:t>
            </a:r>
          </a:p>
        </p:txBody>
      </p:sp>
      <p:sp>
        <p:nvSpPr>
          <p:cNvPr id="43" name="ZoneTexte 42">
            <a:extLst>
              <a:ext uri="{FF2B5EF4-FFF2-40B4-BE49-F238E27FC236}">
                <a16:creationId xmlns="" xmlns:a16="http://schemas.microsoft.com/office/drawing/2014/main" id="{9EE9B0CB-203B-4D69-AFBA-F7494214272B}"/>
              </a:ext>
            </a:extLst>
          </p:cNvPr>
          <p:cNvSpPr txBox="1"/>
          <p:nvPr/>
        </p:nvSpPr>
        <p:spPr>
          <a:xfrm>
            <a:off x="1107408" y="3750016"/>
            <a:ext cx="231244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la ligne d’esquisse</a:t>
            </a:r>
          </a:p>
        </p:txBody>
      </p:sp>
      <p:grpSp>
        <p:nvGrpSpPr>
          <p:cNvPr id="44" name="Groupe 43">
            <a:extLst>
              <a:ext uri="{FF2B5EF4-FFF2-40B4-BE49-F238E27FC236}">
                <a16:creationId xmlns="" xmlns:a16="http://schemas.microsoft.com/office/drawing/2014/main" id="{00C1C8F9-DD69-4DFB-9710-9449D41109DA}"/>
              </a:ext>
            </a:extLst>
          </p:cNvPr>
          <p:cNvGrpSpPr/>
          <p:nvPr/>
        </p:nvGrpSpPr>
        <p:grpSpPr>
          <a:xfrm>
            <a:off x="925953" y="3577881"/>
            <a:ext cx="276029" cy="282303"/>
            <a:chOff x="4198688" y="2083393"/>
            <a:chExt cx="266977" cy="282303"/>
          </a:xfrm>
        </p:grpSpPr>
        <p:sp>
          <p:nvSpPr>
            <p:cNvPr id="45" name="Ellipse 44">
              <a:extLst>
                <a:ext uri="{FF2B5EF4-FFF2-40B4-BE49-F238E27FC236}">
                  <a16:creationId xmlns="" xmlns:a16="http://schemas.microsoft.com/office/drawing/2014/main" id="{9512234D-8AB0-45E3-83FE-75223A0DD8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124E18DE-AC3B-4C88-BEA3-EDA6B6F0EAE9}"/>
                </a:ext>
              </a:extLst>
            </p:cNvPr>
            <p:cNvSpPr txBox="1"/>
            <p:nvPr/>
          </p:nvSpPr>
          <p:spPr>
            <a:xfrm>
              <a:off x="4209799" y="2083393"/>
              <a:ext cx="255866" cy="276999"/>
            </a:xfrm>
            <a:prstGeom prst="rect">
              <a:avLst/>
            </a:prstGeom>
            <a:noFill/>
          </p:spPr>
          <p:txBody>
            <a:bodyPr wrap="square" rtlCol="0">
              <a:spAutoFit/>
            </a:bodyPr>
            <a:lstStyle/>
            <a:p>
              <a:r>
                <a:rPr lang="fr-FR" sz="1200" dirty="0"/>
                <a:t>7</a:t>
              </a:r>
            </a:p>
          </p:txBody>
        </p:sp>
      </p:grpSp>
      <p:cxnSp>
        <p:nvCxnSpPr>
          <p:cNvPr id="61" name="Connecteur droit avec flèche 60">
            <a:extLst>
              <a:ext uri="{FF2B5EF4-FFF2-40B4-BE49-F238E27FC236}">
                <a16:creationId xmlns="" xmlns:a16="http://schemas.microsoft.com/office/drawing/2014/main" id="{B2077FDF-622A-4E0D-A758-016979A284A0}"/>
              </a:ext>
            </a:extLst>
          </p:cNvPr>
          <p:cNvCxnSpPr>
            <a:cxnSpLocks/>
            <a:stCxn id="47" idx="3"/>
          </p:cNvCxnSpPr>
          <p:nvPr/>
        </p:nvCxnSpPr>
        <p:spPr>
          <a:xfrm flipV="1">
            <a:off x="3438144" y="4361688"/>
            <a:ext cx="1344168" cy="44821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 xmlns:a16="http://schemas.microsoft.com/office/drawing/2014/main" id="{7093FEF3-FCEB-4BE9-A70D-77DD0DD2DE89}"/>
              </a:ext>
            </a:extLst>
          </p:cNvPr>
          <p:cNvSpPr txBox="1"/>
          <p:nvPr/>
        </p:nvSpPr>
        <p:spPr>
          <a:xfrm>
            <a:off x="711029" y="2713890"/>
            <a:ext cx="3023384" cy="646331"/>
          </a:xfrm>
          <a:prstGeom prst="rect">
            <a:avLst/>
          </a:prstGeom>
          <a:solidFill>
            <a:srgbClr val="FFFF00"/>
          </a:solidFill>
          <a:ln>
            <a:solidFill>
              <a:srgbClr val="FF6600"/>
            </a:solidFill>
          </a:ln>
        </p:spPr>
        <p:txBody>
          <a:bodyPr wrap="square" rtlCol="0">
            <a:spAutoFit/>
          </a:bodyPr>
          <a:lstStyle/>
          <a:p>
            <a:r>
              <a:rPr lang="fr-FR" sz="1200" b="1" dirty="0"/>
              <a:t>Rechercher dans les plans 2D :</a:t>
            </a:r>
          </a:p>
          <a:p>
            <a:pPr marL="171450" indent="-171450">
              <a:buFontTx/>
              <a:buChar char="-"/>
            </a:pPr>
            <a:r>
              <a:rPr lang="fr-FR" sz="1200" dirty="0"/>
              <a:t>La forme du profil du mur d’entonnement</a:t>
            </a:r>
          </a:p>
          <a:p>
            <a:pPr marL="171450" indent="-171450">
              <a:buFontTx/>
              <a:buChar char="-"/>
            </a:pPr>
            <a:r>
              <a:rPr lang="fr-FR" sz="1200" dirty="0">
                <a:sym typeface="Wingdings" panose="05000000000000000000" pitchFamily="2" charset="2"/>
              </a:rPr>
              <a:t>Les cotes de ce profil</a:t>
            </a:r>
          </a:p>
        </p:txBody>
      </p:sp>
      <p:grpSp>
        <p:nvGrpSpPr>
          <p:cNvPr id="28" name="Groupe 27">
            <a:extLst>
              <a:ext uri="{FF2B5EF4-FFF2-40B4-BE49-F238E27FC236}">
                <a16:creationId xmlns="" xmlns:a16="http://schemas.microsoft.com/office/drawing/2014/main" id="{8777139A-8D59-45AF-B6BA-14BEC1D10ADA}"/>
              </a:ext>
            </a:extLst>
          </p:cNvPr>
          <p:cNvGrpSpPr/>
          <p:nvPr/>
        </p:nvGrpSpPr>
        <p:grpSpPr>
          <a:xfrm>
            <a:off x="578759" y="2517639"/>
            <a:ext cx="276029" cy="282303"/>
            <a:chOff x="4198688" y="2083393"/>
            <a:chExt cx="266977" cy="282303"/>
          </a:xfrm>
        </p:grpSpPr>
        <p:sp>
          <p:nvSpPr>
            <p:cNvPr id="30" name="Ellipse 29">
              <a:extLst>
                <a:ext uri="{FF2B5EF4-FFF2-40B4-BE49-F238E27FC236}">
                  <a16:creationId xmlns="" xmlns:a16="http://schemas.microsoft.com/office/drawing/2014/main" id="{975EB0C0-2EC6-4D8B-B14A-7C49DD6A0FE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ZoneTexte 30">
              <a:extLst>
                <a:ext uri="{FF2B5EF4-FFF2-40B4-BE49-F238E27FC236}">
                  <a16:creationId xmlns="" xmlns:a16="http://schemas.microsoft.com/office/drawing/2014/main" id="{4F4C6D83-038A-44E4-ABB7-405CA50CC2A7}"/>
                </a:ext>
              </a:extLst>
            </p:cNvPr>
            <p:cNvSpPr txBox="1"/>
            <p:nvPr/>
          </p:nvSpPr>
          <p:spPr>
            <a:xfrm>
              <a:off x="4209799" y="2083393"/>
              <a:ext cx="255866" cy="276999"/>
            </a:xfrm>
            <a:prstGeom prst="rect">
              <a:avLst/>
            </a:prstGeom>
            <a:noFill/>
          </p:spPr>
          <p:txBody>
            <a:bodyPr wrap="square" rtlCol="0">
              <a:spAutoFit/>
            </a:bodyPr>
            <a:lstStyle/>
            <a:p>
              <a:r>
                <a:rPr lang="fr-FR" sz="1200" dirty="0"/>
                <a:t>6</a:t>
              </a:r>
            </a:p>
          </p:txBody>
        </p:sp>
      </p:grpSp>
      <p:cxnSp>
        <p:nvCxnSpPr>
          <p:cNvPr id="33" name="Connecteur droit avec flèche 32">
            <a:extLst>
              <a:ext uri="{FF2B5EF4-FFF2-40B4-BE49-F238E27FC236}">
                <a16:creationId xmlns="" xmlns:a16="http://schemas.microsoft.com/office/drawing/2014/main" id="{2FD6683E-387D-4589-9B75-8DFD3B9466E9}"/>
              </a:ext>
            </a:extLst>
          </p:cNvPr>
          <p:cNvCxnSpPr>
            <a:cxnSpLocks/>
            <a:stCxn id="43" idx="3"/>
          </p:cNvCxnSpPr>
          <p:nvPr/>
        </p:nvCxnSpPr>
        <p:spPr>
          <a:xfrm>
            <a:off x="3419856" y="3888516"/>
            <a:ext cx="1426464" cy="79321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 xmlns:a16="http://schemas.microsoft.com/office/drawing/2014/main" id="{0E91CE95-EC77-438D-B6F6-262F3409F9B2}"/>
              </a:ext>
            </a:extLst>
          </p:cNvPr>
          <p:cNvCxnSpPr>
            <a:cxnSpLocks/>
          </p:cNvCxnSpPr>
          <p:nvPr/>
        </p:nvCxnSpPr>
        <p:spPr>
          <a:xfrm>
            <a:off x="4864608" y="3784609"/>
            <a:ext cx="1591056" cy="0"/>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 xmlns:a16="http://schemas.microsoft.com/office/drawing/2014/main" id="{99C50717-80C0-45BC-ADEC-0213B7FFE827}"/>
              </a:ext>
            </a:extLst>
          </p:cNvPr>
          <p:cNvCxnSpPr>
            <a:cxnSpLocks/>
          </p:cNvCxnSpPr>
          <p:nvPr/>
        </p:nvCxnSpPr>
        <p:spPr>
          <a:xfrm>
            <a:off x="6467716" y="3786874"/>
            <a:ext cx="0" cy="1507502"/>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 xmlns:a16="http://schemas.microsoft.com/office/drawing/2014/main" id="{C4DBE8A1-9BF4-42FD-BB94-130672D87C0E}"/>
              </a:ext>
            </a:extLst>
          </p:cNvPr>
          <p:cNvCxnSpPr>
            <a:cxnSpLocks/>
          </p:cNvCxnSpPr>
          <p:nvPr/>
        </p:nvCxnSpPr>
        <p:spPr>
          <a:xfrm>
            <a:off x="4901184" y="5282967"/>
            <a:ext cx="1546846" cy="0"/>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 xmlns:a16="http://schemas.microsoft.com/office/drawing/2014/main" id="{AACA501F-3E5C-4047-AD08-755E407963D9}"/>
              </a:ext>
            </a:extLst>
          </p:cNvPr>
          <p:cNvCxnSpPr>
            <a:cxnSpLocks/>
          </p:cNvCxnSpPr>
          <p:nvPr/>
        </p:nvCxnSpPr>
        <p:spPr>
          <a:xfrm>
            <a:off x="4866873" y="4361688"/>
            <a:ext cx="0" cy="927710"/>
          </a:xfrm>
          <a:prstGeom prst="line">
            <a:avLst/>
          </a:prstGeom>
          <a:ln w="15875">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4" name="Connecteur droit avec flèche 3">
            <a:extLst>
              <a:ext uri="{FF2B5EF4-FFF2-40B4-BE49-F238E27FC236}">
                <a16:creationId xmlns="" xmlns:a16="http://schemas.microsoft.com/office/drawing/2014/main" id="{74B1A191-006F-4E2B-B2F9-8E7283E70FD9}"/>
              </a:ext>
            </a:extLst>
          </p:cNvPr>
          <p:cNvCxnSpPr>
            <a:cxnSpLocks/>
          </p:cNvCxnSpPr>
          <p:nvPr/>
        </p:nvCxnSpPr>
        <p:spPr>
          <a:xfrm flipH="1">
            <a:off x="7264866" y="4028897"/>
            <a:ext cx="327171" cy="536895"/>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 xmlns:a16="http://schemas.microsoft.com/office/drawing/2014/main" id="{01A25E4D-BB29-4D48-A1DA-2331320B42EA}"/>
              </a:ext>
            </a:extLst>
          </p:cNvPr>
          <p:cNvSpPr txBox="1"/>
          <p:nvPr/>
        </p:nvSpPr>
        <p:spPr>
          <a:xfrm>
            <a:off x="747744" y="4579072"/>
            <a:ext cx="269040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Faire glisser le point bleu d’extrémité vers le bas </a:t>
            </a:r>
          </a:p>
        </p:txBody>
      </p:sp>
      <p:grpSp>
        <p:nvGrpSpPr>
          <p:cNvPr id="48" name="Groupe 47">
            <a:extLst>
              <a:ext uri="{FF2B5EF4-FFF2-40B4-BE49-F238E27FC236}">
                <a16:creationId xmlns="" xmlns:a16="http://schemas.microsoft.com/office/drawing/2014/main" id="{1C58AE03-90F3-4180-96F4-B9D30E567002}"/>
              </a:ext>
            </a:extLst>
          </p:cNvPr>
          <p:cNvGrpSpPr/>
          <p:nvPr/>
        </p:nvGrpSpPr>
        <p:grpSpPr>
          <a:xfrm>
            <a:off x="566289" y="4406937"/>
            <a:ext cx="276029" cy="282303"/>
            <a:chOff x="4198688" y="2083393"/>
            <a:chExt cx="266977" cy="282303"/>
          </a:xfrm>
        </p:grpSpPr>
        <p:sp>
          <p:nvSpPr>
            <p:cNvPr id="49" name="Ellipse 48">
              <a:extLst>
                <a:ext uri="{FF2B5EF4-FFF2-40B4-BE49-F238E27FC236}">
                  <a16:creationId xmlns="" xmlns:a16="http://schemas.microsoft.com/office/drawing/2014/main" id="{2073B255-57B0-42E0-925A-FC59C160A05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4D030C83-5929-4E90-85FE-D1798709677E}"/>
                </a:ext>
              </a:extLst>
            </p:cNvPr>
            <p:cNvSpPr txBox="1"/>
            <p:nvPr/>
          </p:nvSpPr>
          <p:spPr>
            <a:xfrm>
              <a:off x="4209799" y="2083393"/>
              <a:ext cx="255866" cy="276999"/>
            </a:xfrm>
            <a:prstGeom prst="rect">
              <a:avLst/>
            </a:prstGeom>
            <a:noFill/>
          </p:spPr>
          <p:txBody>
            <a:bodyPr wrap="square" rtlCol="0">
              <a:spAutoFit/>
            </a:bodyPr>
            <a:lstStyle/>
            <a:p>
              <a:r>
                <a:rPr lang="fr-FR" sz="1200" dirty="0"/>
                <a:t>8</a:t>
              </a:r>
            </a:p>
          </p:txBody>
        </p:sp>
      </p:grpSp>
      <p:sp>
        <p:nvSpPr>
          <p:cNvPr id="51" name="ZoneTexte 50">
            <a:extLst>
              <a:ext uri="{FF2B5EF4-FFF2-40B4-BE49-F238E27FC236}">
                <a16:creationId xmlns="" xmlns:a16="http://schemas.microsoft.com/office/drawing/2014/main" id="{AB250F23-A57A-4A2F-8D9B-2625B8AB929E}"/>
              </a:ext>
            </a:extLst>
          </p:cNvPr>
          <p:cNvSpPr txBox="1"/>
          <p:nvPr/>
        </p:nvSpPr>
        <p:spPr>
          <a:xfrm>
            <a:off x="2189448" y="5344120"/>
            <a:ext cx="1788192"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Saisir la cote souhaitée</a:t>
            </a:r>
          </a:p>
        </p:txBody>
      </p:sp>
      <p:grpSp>
        <p:nvGrpSpPr>
          <p:cNvPr id="52" name="Groupe 51">
            <a:extLst>
              <a:ext uri="{FF2B5EF4-FFF2-40B4-BE49-F238E27FC236}">
                <a16:creationId xmlns="" xmlns:a16="http://schemas.microsoft.com/office/drawing/2014/main" id="{A61373FA-F12D-49C0-A7B4-922F948FE8A9}"/>
              </a:ext>
            </a:extLst>
          </p:cNvPr>
          <p:cNvGrpSpPr/>
          <p:nvPr/>
        </p:nvGrpSpPr>
        <p:grpSpPr>
          <a:xfrm>
            <a:off x="2007993" y="5171985"/>
            <a:ext cx="276029" cy="282303"/>
            <a:chOff x="4198688" y="2083393"/>
            <a:chExt cx="266977" cy="282303"/>
          </a:xfrm>
        </p:grpSpPr>
        <p:sp>
          <p:nvSpPr>
            <p:cNvPr id="53" name="Ellipse 52">
              <a:extLst>
                <a:ext uri="{FF2B5EF4-FFF2-40B4-BE49-F238E27FC236}">
                  <a16:creationId xmlns="" xmlns:a16="http://schemas.microsoft.com/office/drawing/2014/main" id="{26CD3322-B2B3-4F12-975D-4352512B9BC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4" name="ZoneTexte 53">
              <a:extLst>
                <a:ext uri="{FF2B5EF4-FFF2-40B4-BE49-F238E27FC236}">
                  <a16:creationId xmlns="" xmlns:a16="http://schemas.microsoft.com/office/drawing/2014/main" id="{9EE7AA67-66FF-4AEB-B9A0-161D7AB1518B}"/>
                </a:ext>
              </a:extLst>
            </p:cNvPr>
            <p:cNvSpPr txBox="1"/>
            <p:nvPr/>
          </p:nvSpPr>
          <p:spPr>
            <a:xfrm>
              <a:off x="4209799" y="2083393"/>
              <a:ext cx="255866" cy="276999"/>
            </a:xfrm>
            <a:prstGeom prst="rect">
              <a:avLst/>
            </a:prstGeom>
            <a:noFill/>
          </p:spPr>
          <p:txBody>
            <a:bodyPr wrap="square" rtlCol="0">
              <a:spAutoFit/>
            </a:bodyPr>
            <a:lstStyle/>
            <a:p>
              <a:r>
                <a:rPr lang="fr-FR" sz="1200" dirty="0"/>
                <a:t>9</a:t>
              </a:r>
            </a:p>
          </p:txBody>
        </p:sp>
      </p:grpSp>
      <p:sp>
        <p:nvSpPr>
          <p:cNvPr id="70" name="ZoneTexte 69">
            <a:extLst>
              <a:ext uri="{FF2B5EF4-FFF2-40B4-BE49-F238E27FC236}">
                <a16:creationId xmlns="" xmlns:a16="http://schemas.microsoft.com/office/drawing/2014/main" id="{EDD0F598-F9CE-45E8-8BB7-ABF2DAEBF2AE}"/>
              </a:ext>
            </a:extLst>
          </p:cNvPr>
          <p:cNvSpPr txBox="1"/>
          <p:nvPr/>
        </p:nvSpPr>
        <p:spPr>
          <a:xfrm>
            <a:off x="6036024" y="5816560"/>
            <a:ext cx="2166144"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Supprimer la ligne d’esquisse</a:t>
            </a:r>
          </a:p>
        </p:txBody>
      </p:sp>
      <p:grpSp>
        <p:nvGrpSpPr>
          <p:cNvPr id="71" name="Groupe 70">
            <a:extLst>
              <a:ext uri="{FF2B5EF4-FFF2-40B4-BE49-F238E27FC236}">
                <a16:creationId xmlns="" xmlns:a16="http://schemas.microsoft.com/office/drawing/2014/main" id="{FA048516-55A2-418D-862A-800FB0BE9D1E}"/>
              </a:ext>
            </a:extLst>
          </p:cNvPr>
          <p:cNvGrpSpPr/>
          <p:nvPr/>
        </p:nvGrpSpPr>
        <p:grpSpPr>
          <a:xfrm>
            <a:off x="5820329" y="5644425"/>
            <a:ext cx="361006" cy="282303"/>
            <a:chOff x="4165579" y="2083393"/>
            <a:chExt cx="349168" cy="282303"/>
          </a:xfrm>
        </p:grpSpPr>
        <p:sp>
          <p:nvSpPr>
            <p:cNvPr id="72" name="Ellipse 71">
              <a:extLst>
                <a:ext uri="{FF2B5EF4-FFF2-40B4-BE49-F238E27FC236}">
                  <a16:creationId xmlns="" xmlns:a16="http://schemas.microsoft.com/office/drawing/2014/main" id="{C4CBD684-5F7B-457E-8E94-F638F7786F8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3" name="ZoneTexte 72">
              <a:extLst>
                <a:ext uri="{FF2B5EF4-FFF2-40B4-BE49-F238E27FC236}">
                  <a16:creationId xmlns="" xmlns:a16="http://schemas.microsoft.com/office/drawing/2014/main" id="{53EE0D28-85A1-4A6B-A33B-20CED15D1790}"/>
                </a:ext>
              </a:extLst>
            </p:cNvPr>
            <p:cNvSpPr txBox="1"/>
            <p:nvPr/>
          </p:nvSpPr>
          <p:spPr>
            <a:xfrm>
              <a:off x="4165579" y="2083393"/>
              <a:ext cx="349168" cy="276999"/>
            </a:xfrm>
            <a:prstGeom prst="rect">
              <a:avLst/>
            </a:prstGeom>
            <a:noFill/>
          </p:spPr>
          <p:txBody>
            <a:bodyPr wrap="square" rtlCol="0">
              <a:spAutoFit/>
            </a:bodyPr>
            <a:lstStyle/>
            <a:p>
              <a:r>
                <a:rPr lang="fr-FR" sz="1200" dirty="0"/>
                <a:t>10</a:t>
              </a:r>
            </a:p>
          </p:txBody>
        </p:sp>
      </p:grpSp>
      <p:cxnSp>
        <p:nvCxnSpPr>
          <p:cNvPr id="74" name="Connecteur droit avec flèche 73">
            <a:extLst>
              <a:ext uri="{FF2B5EF4-FFF2-40B4-BE49-F238E27FC236}">
                <a16:creationId xmlns="" xmlns:a16="http://schemas.microsoft.com/office/drawing/2014/main" id="{98A4C413-F962-431E-9E02-4B58B93F0A1B}"/>
              </a:ext>
            </a:extLst>
          </p:cNvPr>
          <p:cNvCxnSpPr>
            <a:cxnSpLocks/>
          </p:cNvCxnSpPr>
          <p:nvPr/>
        </p:nvCxnSpPr>
        <p:spPr>
          <a:xfrm flipH="1" flipV="1">
            <a:off x="5852160" y="3803904"/>
            <a:ext cx="640080" cy="202082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8" name="ZoneTexte 77">
            <a:extLst>
              <a:ext uri="{FF2B5EF4-FFF2-40B4-BE49-F238E27FC236}">
                <a16:creationId xmlns="" xmlns:a16="http://schemas.microsoft.com/office/drawing/2014/main" id="{0F153B0C-C941-49FC-A598-0AFEC651F1B0}"/>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3.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 </a:t>
            </a:r>
            <a:r>
              <a:rPr lang="fr-FR" b="1" dirty="0">
                <a:solidFill>
                  <a:srgbClr val="002060"/>
                </a:solidFill>
                <a:effectLst>
                  <a:outerShdw blurRad="38100" dist="38100" dir="2700000" algn="tl">
                    <a:srgbClr val="000000">
                      <a:alpha val="43137"/>
                    </a:srgbClr>
                  </a:outerShdw>
                </a:effectLst>
              </a:rPr>
              <a:t>Modification du profil</a:t>
            </a:r>
            <a:endParaRPr lang="fr-FR" sz="2200" b="1" dirty="0">
              <a:solidFill>
                <a:srgbClr val="002060"/>
              </a:solidFill>
              <a:effectLst>
                <a:outerShdw blurRad="38100" dist="38100" dir="2700000" algn="tl">
                  <a:srgbClr val="000000">
                    <a:alpha val="43137"/>
                  </a:srgbClr>
                </a:outerShdw>
              </a:effectLst>
            </a:endParaRPr>
          </a:p>
        </p:txBody>
      </p:sp>
      <p:sp>
        <p:nvSpPr>
          <p:cNvPr id="2" name="Espace réservé du pied de page 1">
            <a:extLst>
              <a:ext uri="{FF2B5EF4-FFF2-40B4-BE49-F238E27FC236}">
                <a16:creationId xmlns="" xmlns:a16="http://schemas.microsoft.com/office/drawing/2014/main" id="{3AE123BA-3289-4066-9540-7ECB13ECA0E8}"/>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732C56E5-2771-4426-B263-54A938246C22}"/>
              </a:ext>
            </a:extLst>
          </p:cNvPr>
          <p:cNvSpPr>
            <a:spLocks noGrp="1"/>
          </p:cNvSpPr>
          <p:nvPr>
            <p:ph type="dt" sz="half" idx="10"/>
          </p:nvPr>
        </p:nvSpPr>
        <p:spPr/>
        <p:txBody>
          <a:bodyPr/>
          <a:lstStyle/>
          <a:p>
            <a:r>
              <a:rPr lang="fr-FR"/>
              <a:t>Lycée D. Diderot</a:t>
            </a:r>
          </a:p>
        </p:txBody>
      </p:sp>
      <p:sp>
        <p:nvSpPr>
          <p:cNvPr id="7" name="Espace réservé du numéro de diapositive 6">
            <a:extLst>
              <a:ext uri="{FF2B5EF4-FFF2-40B4-BE49-F238E27FC236}">
                <a16:creationId xmlns="" xmlns:a16="http://schemas.microsoft.com/office/drawing/2014/main" id="{C7A25F05-C629-42DE-8E5B-2FDDB9A95154}"/>
              </a:ext>
            </a:extLst>
          </p:cNvPr>
          <p:cNvSpPr>
            <a:spLocks noGrp="1"/>
          </p:cNvSpPr>
          <p:nvPr>
            <p:ph type="sldNum" sz="quarter" idx="12"/>
          </p:nvPr>
        </p:nvSpPr>
        <p:spPr/>
        <p:txBody>
          <a:bodyPr/>
          <a:lstStyle/>
          <a:p>
            <a:fld id="{F0E9C7B5-498F-459B-AE0E-97ACA3484B4E}" type="slidenum">
              <a:rPr lang="fr-FR" smtClean="0"/>
              <a:t>64</a:t>
            </a:fld>
            <a:endParaRPr lang="fr-FR"/>
          </a:p>
        </p:txBody>
      </p:sp>
    </p:spTree>
    <p:extLst>
      <p:ext uri="{BB962C8B-B14F-4D97-AF65-F5344CB8AC3E}">
        <p14:creationId xmlns:p14="http://schemas.microsoft.com/office/powerpoint/2010/main" val="18774442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117EDEAE-DB87-4F52-82ED-040C56544FAA}"/>
              </a:ext>
            </a:extLst>
          </p:cNvPr>
          <p:cNvPicPr>
            <a:picLocks noChangeAspect="1"/>
          </p:cNvPicPr>
          <p:nvPr/>
        </p:nvPicPr>
        <p:blipFill>
          <a:blip r:embed="rId2"/>
          <a:stretch>
            <a:fillRect/>
          </a:stretch>
        </p:blipFill>
        <p:spPr>
          <a:xfrm>
            <a:off x="0" y="723711"/>
            <a:ext cx="9144000" cy="5684897"/>
          </a:xfrm>
          <a:prstGeom prst="rect">
            <a:avLst/>
          </a:prstGeom>
        </p:spPr>
      </p:pic>
      <p:sp>
        <p:nvSpPr>
          <p:cNvPr id="53" name="ZoneTexte 52">
            <a:extLst>
              <a:ext uri="{FF2B5EF4-FFF2-40B4-BE49-F238E27FC236}">
                <a16:creationId xmlns="" xmlns:a16="http://schemas.microsoft.com/office/drawing/2014/main" id="{EAEADFC1-E9F1-4AA0-A148-2F6828AFF84F}"/>
              </a:ext>
            </a:extLst>
          </p:cNvPr>
          <p:cNvSpPr txBox="1"/>
          <p:nvPr/>
        </p:nvSpPr>
        <p:spPr>
          <a:xfrm>
            <a:off x="2589118" y="5235672"/>
            <a:ext cx="237607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Compléter l’esquisse jusqu’à l’extrémité du segment vertical</a:t>
            </a:r>
          </a:p>
        </p:txBody>
      </p:sp>
      <p:cxnSp>
        <p:nvCxnSpPr>
          <p:cNvPr id="34" name="Connecteur droit avec flèche 33">
            <a:extLst>
              <a:ext uri="{FF2B5EF4-FFF2-40B4-BE49-F238E27FC236}">
                <a16:creationId xmlns="" xmlns:a16="http://schemas.microsoft.com/office/drawing/2014/main" id="{25CBF888-8A20-4087-B972-16DA3F9C29E3}"/>
              </a:ext>
            </a:extLst>
          </p:cNvPr>
          <p:cNvCxnSpPr>
            <a:cxnSpLocks/>
            <a:stCxn id="40" idx="3"/>
            <a:endCxn id="73" idx="2"/>
          </p:cNvCxnSpPr>
          <p:nvPr/>
        </p:nvCxnSpPr>
        <p:spPr>
          <a:xfrm flipV="1">
            <a:off x="4332703" y="1257387"/>
            <a:ext cx="2112264" cy="126080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 xmlns:a16="http://schemas.microsoft.com/office/drawing/2014/main" id="{24396D3F-FF44-4369-B23B-F223BA244DD7}"/>
              </a:ext>
            </a:extLst>
          </p:cNvPr>
          <p:cNvCxnSpPr>
            <a:cxnSpLocks/>
            <a:stCxn id="58" idx="3"/>
          </p:cNvCxnSpPr>
          <p:nvPr/>
        </p:nvCxnSpPr>
        <p:spPr>
          <a:xfrm>
            <a:off x="4815840" y="3841028"/>
            <a:ext cx="487680" cy="73097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44" name="Groupe 43">
            <a:extLst>
              <a:ext uri="{FF2B5EF4-FFF2-40B4-BE49-F238E27FC236}">
                <a16:creationId xmlns="" xmlns:a16="http://schemas.microsoft.com/office/drawing/2014/main" id="{00C1C8F9-DD69-4DFB-9710-9449D41109DA}"/>
              </a:ext>
            </a:extLst>
          </p:cNvPr>
          <p:cNvGrpSpPr/>
          <p:nvPr/>
        </p:nvGrpSpPr>
        <p:grpSpPr>
          <a:xfrm>
            <a:off x="2419516" y="5062469"/>
            <a:ext cx="391468" cy="276999"/>
            <a:chOff x="4166147" y="2088697"/>
            <a:chExt cx="368300" cy="276999"/>
          </a:xfrm>
        </p:grpSpPr>
        <p:sp>
          <p:nvSpPr>
            <p:cNvPr id="45" name="Ellipse 44">
              <a:extLst>
                <a:ext uri="{FF2B5EF4-FFF2-40B4-BE49-F238E27FC236}">
                  <a16:creationId xmlns="" xmlns:a16="http://schemas.microsoft.com/office/drawing/2014/main" id="{9512234D-8AB0-45E3-83FE-75223A0DD8B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124E18DE-AC3B-4C88-BEA3-EDA6B6F0EAE9}"/>
                </a:ext>
              </a:extLst>
            </p:cNvPr>
            <p:cNvSpPr txBox="1"/>
            <p:nvPr/>
          </p:nvSpPr>
          <p:spPr>
            <a:xfrm>
              <a:off x="4166147" y="2088697"/>
              <a:ext cx="368300" cy="276999"/>
            </a:xfrm>
            <a:prstGeom prst="rect">
              <a:avLst/>
            </a:prstGeom>
            <a:noFill/>
          </p:spPr>
          <p:txBody>
            <a:bodyPr wrap="square" rtlCol="0">
              <a:spAutoFit/>
            </a:bodyPr>
            <a:lstStyle/>
            <a:p>
              <a:r>
                <a:rPr lang="fr-FR" sz="1200" dirty="0"/>
                <a:t>13</a:t>
              </a:r>
            </a:p>
          </p:txBody>
        </p:sp>
      </p:grpSp>
      <p:sp>
        <p:nvSpPr>
          <p:cNvPr id="67" name="ZoneTexte 66">
            <a:extLst>
              <a:ext uri="{FF2B5EF4-FFF2-40B4-BE49-F238E27FC236}">
                <a16:creationId xmlns="" xmlns:a16="http://schemas.microsoft.com/office/drawing/2014/main" id="{1D253749-0494-459C-9270-DC2AED50BF20}"/>
              </a:ext>
            </a:extLst>
          </p:cNvPr>
          <p:cNvSpPr txBox="1"/>
          <p:nvPr/>
        </p:nvSpPr>
        <p:spPr>
          <a:xfrm>
            <a:off x="7332862" y="5621444"/>
            <a:ext cx="171357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l’esquisse avec la coche verte</a:t>
            </a:r>
            <a:endParaRPr lang="fr-FR" sz="1200" b="1" dirty="0">
              <a:sym typeface="Wingdings" panose="05000000000000000000" pitchFamily="2" charset="2"/>
            </a:endParaRPr>
          </a:p>
        </p:txBody>
      </p:sp>
      <p:grpSp>
        <p:nvGrpSpPr>
          <p:cNvPr id="68" name="Groupe 67">
            <a:extLst>
              <a:ext uri="{FF2B5EF4-FFF2-40B4-BE49-F238E27FC236}">
                <a16:creationId xmlns="" xmlns:a16="http://schemas.microsoft.com/office/drawing/2014/main" id="{397F89FA-5ED0-4759-9925-89280686BD8C}"/>
              </a:ext>
            </a:extLst>
          </p:cNvPr>
          <p:cNvGrpSpPr/>
          <p:nvPr/>
        </p:nvGrpSpPr>
        <p:grpSpPr>
          <a:xfrm>
            <a:off x="7138093" y="5448241"/>
            <a:ext cx="366067" cy="276999"/>
            <a:chOff x="4142470" y="2088697"/>
            <a:chExt cx="368300" cy="276999"/>
          </a:xfrm>
        </p:grpSpPr>
        <p:sp>
          <p:nvSpPr>
            <p:cNvPr id="69" name="Ellipse 68">
              <a:extLst>
                <a:ext uri="{FF2B5EF4-FFF2-40B4-BE49-F238E27FC236}">
                  <a16:creationId xmlns="" xmlns:a16="http://schemas.microsoft.com/office/drawing/2014/main" id="{B11DD479-E49E-43A5-8082-F511CD88FC9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B0925BCC-39A7-416D-9FBA-95403C2C75A2}"/>
                </a:ext>
              </a:extLst>
            </p:cNvPr>
            <p:cNvSpPr txBox="1"/>
            <p:nvPr/>
          </p:nvSpPr>
          <p:spPr>
            <a:xfrm>
              <a:off x="4142470" y="2088697"/>
              <a:ext cx="368300" cy="276999"/>
            </a:xfrm>
            <a:prstGeom prst="rect">
              <a:avLst/>
            </a:prstGeom>
            <a:noFill/>
          </p:spPr>
          <p:txBody>
            <a:bodyPr wrap="square" rtlCol="0">
              <a:spAutoFit/>
            </a:bodyPr>
            <a:lstStyle/>
            <a:p>
              <a:r>
                <a:rPr lang="fr-FR" sz="1200" dirty="0"/>
                <a:t>14</a:t>
              </a:r>
            </a:p>
          </p:txBody>
        </p:sp>
      </p:grpSp>
      <p:sp>
        <p:nvSpPr>
          <p:cNvPr id="71" name="Ellipse 70">
            <a:extLst>
              <a:ext uri="{FF2B5EF4-FFF2-40B4-BE49-F238E27FC236}">
                <a16:creationId xmlns="" xmlns:a16="http://schemas.microsoft.com/office/drawing/2014/main" id="{6885EEBB-022E-444C-AF32-5F0E9DD56DD8}"/>
              </a:ext>
            </a:extLst>
          </p:cNvPr>
          <p:cNvSpPr/>
          <p:nvPr/>
        </p:nvSpPr>
        <p:spPr>
          <a:xfrm>
            <a:off x="6178827" y="1415935"/>
            <a:ext cx="369116" cy="308399"/>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3" name="Ellipse 72">
            <a:extLst>
              <a:ext uri="{FF2B5EF4-FFF2-40B4-BE49-F238E27FC236}">
                <a16:creationId xmlns="" xmlns:a16="http://schemas.microsoft.com/office/drawing/2014/main" id="{D291ACD6-A828-463B-B52A-044675A0424B}"/>
              </a:ext>
            </a:extLst>
          </p:cNvPr>
          <p:cNvSpPr/>
          <p:nvPr/>
        </p:nvSpPr>
        <p:spPr>
          <a:xfrm>
            <a:off x="6444967" y="1127991"/>
            <a:ext cx="310551" cy="25879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2" name="Connecteur droit avec flèche 71">
            <a:extLst>
              <a:ext uri="{FF2B5EF4-FFF2-40B4-BE49-F238E27FC236}">
                <a16:creationId xmlns="" xmlns:a16="http://schemas.microsoft.com/office/drawing/2014/main" id="{DBBF9A45-B8D3-44A2-B6BA-A9CDA9DECA34}"/>
              </a:ext>
            </a:extLst>
          </p:cNvPr>
          <p:cNvCxnSpPr>
            <a:cxnSpLocks/>
            <a:stCxn id="53" idx="3"/>
          </p:cNvCxnSpPr>
          <p:nvPr/>
        </p:nvCxnSpPr>
        <p:spPr>
          <a:xfrm flipV="1">
            <a:off x="4965192" y="4187952"/>
            <a:ext cx="1645920" cy="127855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 xmlns:a16="http://schemas.microsoft.com/office/drawing/2014/main" id="{C9DBE472-93E0-46D7-BABD-71D378737E22}"/>
              </a:ext>
            </a:extLst>
          </p:cNvPr>
          <p:cNvSpPr txBox="1"/>
          <p:nvPr/>
        </p:nvSpPr>
        <p:spPr>
          <a:xfrm>
            <a:off x="2758253" y="2379696"/>
            <a:ext cx="157445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l’outil </a:t>
            </a:r>
            <a:r>
              <a:rPr lang="fr-FR" sz="1200" b="1" dirty="0">
                <a:sym typeface="Wingdings" panose="05000000000000000000" pitchFamily="2" charset="2"/>
              </a:rPr>
              <a:t>Ligne</a:t>
            </a:r>
          </a:p>
        </p:txBody>
      </p:sp>
      <p:grpSp>
        <p:nvGrpSpPr>
          <p:cNvPr id="47" name="Groupe 46">
            <a:extLst>
              <a:ext uri="{FF2B5EF4-FFF2-40B4-BE49-F238E27FC236}">
                <a16:creationId xmlns="" xmlns:a16="http://schemas.microsoft.com/office/drawing/2014/main" id="{772C8A4B-3056-4F6A-90F9-292FB19CB276}"/>
              </a:ext>
            </a:extLst>
          </p:cNvPr>
          <p:cNvGrpSpPr/>
          <p:nvPr/>
        </p:nvGrpSpPr>
        <p:grpSpPr>
          <a:xfrm>
            <a:off x="2588651" y="2206493"/>
            <a:ext cx="391468" cy="276999"/>
            <a:chOff x="4166147" y="2088697"/>
            <a:chExt cx="368300" cy="276999"/>
          </a:xfrm>
        </p:grpSpPr>
        <p:sp>
          <p:nvSpPr>
            <p:cNvPr id="48" name="Ellipse 47">
              <a:extLst>
                <a:ext uri="{FF2B5EF4-FFF2-40B4-BE49-F238E27FC236}">
                  <a16:creationId xmlns="" xmlns:a16="http://schemas.microsoft.com/office/drawing/2014/main" id="{3957D98E-31CA-4313-8DAB-FC86632ABF8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580990EF-ABAD-45C4-8F0F-503F8DD14A21}"/>
                </a:ext>
              </a:extLst>
            </p:cNvPr>
            <p:cNvSpPr txBox="1"/>
            <p:nvPr/>
          </p:nvSpPr>
          <p:spPr>
            <a:xfrm>
              <a:off x="4166147" y="2088697"/>
              <a:ext cx="368300" cy="276999"/>
            </a:xfrm>
            <a:prstGeom prst="rect">
              <a:avLst/>
            </a:prstGeom>
            <a:noFill/>
          </p:spPr>
          <p:txBody>
            <a:bodyPr wrap="square" rtlCol="0">
              <a:spAutoFit/>
            </a:bodyPr>
            <a:lstStyle/>
            <a:p>
              <a:r>
                <a:rPr lang="fr-FR" sz="1200" dirty="0"/>
                <a:t>11</a:t>
              </a:r>
            </a:p>
          </p:txBody>
        </p:sp>
      </p:grpSp>
      <p:cxnSp>
        <p:nvCxnSpPr>
          <p:cNvPr id="57" name="Connecteur droit avec flèche 56">
            <a:extLst>
              <a:ext uri="{FF2B5EF4-FFF2-40B4-BE49-F238E27FC236}">
                <a16:creationId xmlns="" xmlns:a16="http://schemas.microsoft.com/office/drawing/2014/main" id="{855FBBE9-129E-4FC6-AF1C-C7B9EF97D316}"/>
              </a:ext>
            </a:extLst>
          </p:cNvPr>
          <p:cNvCxnSpPr>
            <a:cxnSpLocks/>
            <a:stCxn id="67" idx="0"/>
            <a:endCxn id="71" idx="5"/>
          </p:cNvCxnSpPr>
          <p:nvPr/>
        </p:nvCxnSpPr>
        <p:spPr>
          <a:xfrm flipH="1" flipV="1">
            <a:off x="6493887" y="1679170"/>
            <a:ext cx="1695760" cy="394227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8" name="ZoneTexte 57">
            <a:extLst>
              <a:ext uri="{FF2B5EF4-FFF2-40B4-BE49-F238E27FC236}">
                <a16:creationId xmlns="" xmlns:a16="http://schemas.microsoft.com/office/drawing/2014/main" id="{17B321B2-D68D-4C64-9E95-6875FCBD484C}"/>
              </a:ext>
            </a:extLst>
          </p:cNvPr>
          <p:cNvSpPr txBox="1"/>
          <p:nvPr/>
        </p:nvSpPr>
        <p:spPr>
          <a:xfrm>
            <a:off x="2098390" y="3702528"/>
            <a:ext cx="271745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un segment horizontal de 0,40</a:t>
            </a:r>
          </a:p>
        </p:txBody>
      </p:sp>
      <p:grpSp>
        <p:nvGrpSpPr>
          <p:cNvPr id="59" name="Groupe 58">
            <a:extLst>
              <a:ext uri="{FF2B5EF4-FFF2-40B4-BE49-F238E27FC236}">
                <a16:creationId xmlns="" xmlns:a16="http://schemas.microsoft.com/office/drawing/2014/main" id="{F3B6FC05-0FEB-4D12-9504-9CE2A6EB0E58}"/>
              </a:ext>
            </a:extLst>
          </p:cNvPr>
          <p:cNvGrpSpPr/>
          <p:nvPr/>
        </p:nvGrpSpPr>
        <p:grpSpPr>
          <a:xfrm>
            <a:off x="1928788" y="3529325"/>
            <a:ext cx="391468" cy="276999"/>
            <a:chOff x="4166147" y="2088697"/>
            <a:chExt cx="368300" cy="276999"/>
          </a:xfrm>
        </p:grpSpPr>
        <p:sp>
          <p:nvSpPr>
            <p:cNvPr id="60" name="Ellipse 59">
              <a:extLst>
                <a:ext uri="{FF2B5EF4-FFF2-40B4-BE49-F238E27FC236}">
                  <a16:creationId xmlns="" xmlns:a16="http://schemas.microsoft.com/office/drawing/2014/main" id="{5FE9BEB8-ACF5-40E0-8B89-878342F52D9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2" name="ZoneTexte 61">
              <a:extLst>
                <a:ext uri="{FF2B5EF4-FFF2-40B4-BE49-F238E27FC236}">
                  <a16:creationId xmlns="" xmlns:a16="http://schemas.microsoft.com/office/drawing/2014/main" id="{6088BB0B-ECA7-4753-9389-BE1A0DCC3230}"/>
                </a:ext>
              </a:extLst>
            </p:cNvPr>
            <p:cNvSpPr txBox="1"/>
            <p:nvPr/>
          </p:nvSpPr>
          <p:spPr>
            <a:xfrm>
              <a:off x="4166147" y="2088697"/>
              <a:ext cx="368300" cy="276999"/>
            </a:xfrm>
            <a:prstGeom prst="rect">
              <a:avLst/>
            </a:prstGeom>
            <a:noFill/>
          </p:spPr>
          <p:txBody>
            <a:bodyPr wrap="square" rtlCol="0">
              <a:spAutoFit/>
            </a:bodyPr>
            <a:lstStyle/>
            <a:p>
              <a:r>
                <a:rPr lang="fr-FR" sz="1200" dirty="0"/>
                <a:t>12</a:t>
              </a:r>
            </a:p>
          </p:txBody>
        </p:sp>
      </p:grpSp>
      <p:sp>
        <p:nvSpPr>
          <p:cNvPr id="74" name="ZoneTexte 73">
            <a:extLst>
              <a:ext uri="{FF2B5EF4-FFF2-40B4-BE49-F238E27FC236}">
                <a16:creationId xmlns="" xmlns:a16="http://schemas.microsoft.com/office/drawing/2014/main" id="{BF9F3016-4DAD-4C5A-9511-DBD7DBB8E30E}"/>
              </a:ext>
            </a:extLst>
          </p:cNvPr>
          <p:cNvSpPr txBox="1"/>
          <p:nvPr/>
        </p:nvSpPr>
        <p:spPr>
          <a:xfrm>
            <a:off x="8388" y="34215"/>
            <a:ext cx="9135612" cy="430887"/>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3.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 </a:t>
            </a:r>
            <a:r>
              <a:rPr lang="fr-FR" b="1" dirty="0">
                <a:solidFill>
                  <a:srgbClr val="002060"/>
                </a:solidFill>
                <a:effectLst>
                  <a:outerShdw blurRad="38100" dist="38100" dir="2700000" algn="tl">
                    <a:srgbClr val="000000">
                      <a:alpha val="43137"/>
                    </a:srgbClr>
                  </a:outerShdw>
                </a:effectLst>
              </a:rPr>
              <a:t>Modification du profil</a:t>
            </a:r>
            <a:endParaRPr lang="fr-FR" sz="2200" b="1" dirty="0">
              <a:solidFill>
                <a:srgbClr val="002060"/>
              </a:solidFill>
              <a:effectLst>
                <a:outerShdw blurRad="38100" dist="38100" dir="2700000" algn="tl">
                  <a:srgbClr val="000000">
                    <a:alpha val="43137"/>
                  </a:srgbClr>
                </a:outerShdw>
              </a:effectLst>
            </a:endParaRPr>
          </a:p>
        </p:txBody>
      </p:sp>
      <p:sp>
        <p:nvSpPr>
          <p:cNvPr id="2" name="Espace réservé du pied de page 1">
            <a:extLst>
              <a:ext uri="{FF2B5EF4-FFF2-40B4-BE49-F238E27FC236}">
                <a16:creationId xmlns="" xmlns:a16="http://schemas.microsoft.com/office/drawing/2014/main" id="{3151E6B6-205C-4624-8794-493865FCE9A3}"/>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BCA11E06-0A0A-477D-83BF-15FF34CFF1DE}"/>
              </a:ext>
            </a:extLst>
          </p:cNvPr>
          <p:cNvSpPr>
            <a:spLocks noGrp="1"/>
          </p:cNvSpPr>
          <p:nvPr>
            <p:ph type="dt" sz="half" idx="10"/>
          </p:nvPr>
        </p:nvSpPr>
        <p:spPr/>
        <p:txBody>
          <a:bodyPr/>
          <a:lstStyle/>
          <a:p>
            <a:r>
              <a:rPr lang="fr-FR"/>
              <a:t>Lycée D. Diderot</a:t>
            </a:r>
          </a:p>
        </p:txBody>
      </p:sp>
      <p:sp>
        <p:nvSpPr>
          <p:cNvPr id="7" name="Espace réservé du numéro de diapositive 6">
            <a:extLst>
              <a:ext uri="{FF2B5EF4-FFF2-40B4-BE49-F238E27FC236}">
                <a16:creationId xmlns="" xmlns:a16="http://schemas.microsoft.com/office/drawing/2014/main" id="{51786E76-CCA9-49F8-A597-1339D9A389D0}"/>
              </a:ext>
            </a:extLst>
          </p:cNvPr>
          <p:cNvSpPr>
            <a:spLocks noGrp="1"/>
          </p:cNvSpPr>
          <p:nvPr>
            <p:ph type="sldNum" sz="quarter" idx="12"/>
          </p:nvPr>
        </p:nvSpPr>
        <p:spPr/>
        <p:txBody>
          <a:bodyPr/>
          <a:lstStyle/>
          <a:p>
            <a:fld id="{F0E9C7B5-498F-459B-AE0E-97ACA3484B4E}" type="slidenum">
              <a:rPr lang="fr-FR" smtClean="0"/>
              <a:t>65</a:t>
            </a:fld>
            <a:endParaRPr lang="fr-FR"/>
          </a:p>
        </p:txBody>
      </p:sp>
    </p:spTree>
    <p:extLst>
      <p:ext uri="{BB962C8B-B14F-4D97-AF65-F5344CB8AC3E}">
        <p14:creationId xmlns:p14="http://schemas.microsoft.com/office/powerpoint/2010/main" val="37653791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0A2D416E-C05D-4DB1-9927-B2175504E985}"/>
              </a:ext>
            </a:extLst>
          </p:cNvPr>
          <p:cNvPicPr>
            <a:picLocks noChangeAspect="1"/>
          </p:cNvPicPr>
          <p:nvPr/>
        </p:nvPicPr>
        <p:blipFill rotWithShape="1">
          <a:blip r:embed="rId2"/>
          <a:srcRect t="386" b="-1"/>
          <a:stretch/>
        </p:blipFill>
        <p:spPr>
          <a:xfrm>
            <a:off x="0" y="813816"/>
            <a:ext cx="9144000" cy="5672969"/>
          </a:xfrm>
          <a:prstGeom prst="rect">
            <a:avLst/>
          </a:prstGeom>
        </p:spPr>
      </p:pic>
      <p:sp>
        <p:nvSpPr>
          <p:cNvPr id="29" name="ZoneTexte 28">
            <a:extLst>
              <a:ext uri="{FF2B5EF4-FFF2-40B4-BE49-F238E27FC236}">
                <a16:creationId xmlns="" xmlns:a16="http://schemas.microsoft.com/office/drawing/2014/main" id="{272435A6-9A24-426F-9ADB-EB0EC9A17221}"/>
              </a:ext>
            </a:extLst>
          </p:cNvPr>
          <p:cNvSpPr txBox="1"/>
          <p:nvPr/>
        </p:nvSpPr>
        <p:spPr>
          <a:xfrm>
            <a:off x="660762" y="1582997"/>
            <a:ext cx="251375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 b- face sup radier »</a:t>
            </a:r>
          </a:p>
        </p:txBody>
      </p:sp>
      <p:grpSp>
        <p:nvGrpSpPr>
          <p:cNvPr id="54" name="Groupe 53">
            <a:extLst>
              <a:ext uri="{FF2B5EF4-FFF2-40B4-BE49-F238E27FC236}">
                <a16:creationId xmlns="" xmlns:a16="http://schemas.microsoft.com/office/drawing/2014/main" id="{00620E62-2598-47B6-9208-B9318C7600D4}"/>
              </a:ext>
            </a:extLst>
          </p:cNvPr>
          <p:cNvGrpSpPr/>
          <p:nvPr/>
        </p:nvGrpSpPr>
        <p:grpSpPr>
          <a:xfrm>
            <a:off x="509243" y="1360779"/>
            <a:ext cx="276029" cy="282303"/>
            <a:chOff x="4198688" y="2083393"/>
            <a:chExt cx="266977" cy="282303"/>
          </a:xfrm>
        </p:grpSpPr>
        <p:sp>
          <p:nvSpPr>
            <p:cNvPr id="55" name="Ellipse 54">
              <a:extLst>
                <a:ext uri="{FF2B5EF4-FFF2-40B4-BE49-F238E27FC236}">
                  <a16:creationId xmlns="" xmlns:a16="http://schemas.microsoft.com/office/drawing/2014/main" id="{C0EA1C52-E6C6-40CB-BE4A-27C28EF04CD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3803804B-F0B6-46D1-93CC-DFE13F108DB1}"/>
                </a:ext>
              </a:extLst>
            </p:cNvPr>
            <p:cNvSpPr txBox="1"/>
            <p:nvPr/>
          </p:nvSpPr>
          <p:spPr>
            <a:xfrm>
              <a:off x="4209799" y="2083393"/>
              <a:ext cx="255866" cy="276999"/>
            </a:xfrm>
            <a:prstGeom prst="rect">
              <a:avLst/>
            </a:prstGeom>
            <a:noFill/>
          </p:spPr>
          <p:txBody>
            <a:bodyPr wrap="square" rtlCol="0">
              <a:spAutoFit/>
            </a:bodyPr>
            <a:lstStyle/>
            <a:p>
              <a:r>
                <a:rPr lang="fr-FR" sz="1200" dirty="0"/>
                <a:t>2</a:t>
              </a:r>
            </a:p>
          </p:txBody>
        </p:sp>
      </p:grpSp>
      <p:cxnSp>
        <p:nvCxnSpPr>
          <p:cNvPr id="61" name="Connecteur droit avec flèche 60">
            <a:extLst>
              <a:ext uri="{FF2B5EF4-FFF2-40B4-BE49-F238E27FC236}">
                <a16:creationId xmlns="" xmlns:a16="http://schemas.microsoft.com/office/drawing/2014/main" id="{B2077FDF-622A-4E0D-A758-016979A284A0}"/>
              </a:ext>
            </a:extLst>
          </p:cNvPr>
          <p:cNvCxnSpPr>
            <a:cxnSpLocks/>
            <a:stCxn id="38" idx="0"/>
          </p:cNvCxnSpPr>
          <p:nvPr/>
        </p:nvCxnSpPr>
        <p:spPr>
          <a:xfrm flipH="1" flipV="1">
            <a:off x="3767328" y="1472184"/>
            <a:ext cx="647714" cy="180352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 xmlns:a16="http://schemas.microsoft.com/office/drawing/2014/main" id="{2FD6683E-387D-4589-9B75-8DFD3B9466E9}"/>
              </a:ext>
            </a:extLst>
          </p:cNvPr>
          <p:cNvCxnSpPr>
            <a:cxnSpLocks/>
            <a:endCxn id="42" idx="0"/>
          </p:cNvCxnSpPr>
          <p:nvPr/>
        </p:nvCxnSpPr>
        <p:spPr>
          <a:xfrm flipH="1">
            <a:off x="869842" y="1856232"/>
            <a:ext cx="565766" cy="305782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1" name="ZoneTexte 30">
            <a:extLst>
              <a:ext uri="{FF2B5EF4-FFF2-40B4-BE49-F238E27FC236}">
                <a16:creationId xmlns="" xmlns:a16="http://schemas.microsoft.com/office/drawing/2014/main" id="{B33F178A-CE14-41BE-B48C-4C5D26DDDD11}"/>
              </a:ext>
            </a:extLst>
          </p:cNvPr>
          <p:cNvSpPr txBox="1"/>
          <p:nvPr/>
        </p:nvSpPr>
        <p:spPr>
          <a:xfrm>
            <a:off x="165928" y="881852"/>
            <a:ext cx="5059265" cy="276999"/>
          </a:xfrm>
          <a:prstGeom prst="rect">
            <a:avLst/>
          </a:prstGeom>
          <a:solidFill>
            <a:srgbClr val="CCFFFF"/>
          </a:solidFill>
          <a:ln>
            <a:solidFill>
              <a:srgbClr val="002060"/>
            </a:solidFill>
          </a:ln>
        </p:spPr>
        <p:txBody>
          <a:bodyPr wrap="square" rtlCol="0">
            <a:spAutoFit/>
          </a:bodyPr>
          <a:lstStyle/>
          <a:p>
            <a:r>
              <a:rPr lang="fr-FR" sz="1200" i="1" dirty="0"/>
              <a:t>On va créer les autres voiles d’entonnement par symétrie à partir du premier.</a:t>
            </a:r>
          </a:p>
        </p:txBody>
      </p:sp>
      <p:grpSp>
        <p:nvGrpSpPr>
          <p:cNvPr id="35" name="Groupe 34">
            <a:extLst>
              <a:ext uri="{FF2B5EF4-FFF2-40B4-BE49-F238E27FC236}">
                <a16:creationId xmlns="" xmlns:a16="http://schemas.microsoft.com/office/drawing/2014/main" id="{2E375A95-A354-49C3-B9EA-D0940B2EE223}"/>
              </a:ext>
            </a:extLst>
          </p:cNvPr>
          <p:cNvGrpSpPr/>
          <p:nvPr/>
        </p:nvGrpSpPr>
        <p:grpSpPr>
          <a:xfrm>
            <a:off x="0" y="700433"/>
            <a:ext cx="266368" cy="276999"/>
            <a:chOff x="4198688" y="2088697"/>
            <a:chExt cx="255866" cy="276999"/>
          </a:xfrm>
        </p:grpSpPr>
        <p:sp>
          <p:nvSpPr>
            <p:cNvPr id="36" name="Ellipse 35">
              <a:extLst>
                <a:ext uri="{FF2B5EF4-FFF2-40B4-BE49-F238E27FC236}">
                  <a16:creationId xmlns="" xmlns:a16="http://schemas.microsoft.com/office/drawing/2014/main" id="{A6478EC0-D993-4B92-8938-DAA30D1E3C2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7" name="ZoneTexte 36">
              <a:extLst>
                <a:ext uri="{FF2B5EF4-FFF2-40B4-BE49-F238E27FC236}">
                  <a16:creationId xmlns="" xmlns:a16="http://schemas.microsoft.com/office/drawing/2014/main" id="{0B34B42A-AD3E-4D1A-9127-938F12415AEA}"/>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sp>
        <p:nvSpPr>
          <p:cNvPr id="42" name="Ellipse 41">
            <a:extLst>
              <a:ext uri="{FF2B5EF4-FFF2-40B4-BE49-F238E27FC236}">
                <a16:creationId xmlns="" xmlns:a16="http://schemas.microsoft.com/office/drawing/2014/main" id="{A1ED8AAA-FBC2-4973-87D7-C8CE0A376F7E}"/>
              </a:ext>
            </a:extLst>
          </p:cNvPr>
          <p:cNvSpPr/>
          <p:nvPr/>
        </p:nvSpPr>
        <p:spPr>
          <a:xfrm>
            <a:off x="431001" y="4914059"/>
            <a:ext cx="877681" cy="22505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ZoneTexte 37">
            <a:extLst>
              <a:ext uri="{FF2B5EF4-FFF2-40B4-BE49-F238E27FC236}">
                <a16:creationId xmlns="" xmlns:a16="http://schemas.microsoft.com/office/drawing/2014/main" id="{9CDE16C5-E9EE-4CEB-AC24-1B9804A53042}"/>
              </a:ext>
            </a:extLst>
          </p:cNvPr>
          <p:cNvSpPr txBox="1"/>
          <p:nvPr/>
        </p:nvSpPr>
        <p:spPr>
          <a:xfrm>
            <a:off x="3051076" y="3275704"/>
            <a:ext cx="272793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Menu </a:t>
            </a:r>
            <a:r>
              <a:rPr lang="fr-FR" sz="1200" b="1" dirty="0">
                <a:sym typeface="Wingdings" panose="05000000000000000000" pitchFamily="2" charset="2"/>
              </a:rPr>
              <a:t>Modifier</a:t>
            </a:r>
            <a:r>
              <a:rPr lang="fr-FR" sz="1200" dirty="0">
                <a:sym typeface="Wingdings" panose="05000000000000000000" pitchFamily="2" charset="2"/>
              </a:rPr>
              <a:t>, Commande </a:t>
            </a:r>
            <a:r>
              <a:rPr lang="fr-FR" sz="1200" b="1" dirty="0">
                <a:sym typeface="Wingdings" panose="05000000000000000000" pitchFamily="2" charset="2"/>
              </a:rPr>
              <a:t>Symétrie</a:t>
            </a:r>
          </a:p>
          <a:p>
            <a:pPr marL="171450" indent="-171450">
              <a:buFont typeface="Wingdings" panose="05000000000000000000" pitchFamily="2" charset="2"/>
              <a:buChar char="è"/>
            </a:pPr>
            <a:r>
              <a:rPr lang="fr-FR" sz="1200" dirty="0">
                <a:sym typeface="Wingdings" panose="05000000000000000000" pitchFamily="2" charset="2"/>
              </a:rPr>
              <a:t>Désigner l’axe de symétrie (Axe L)</a:t>
            </a:r>
          </a:p>
        </p:txBody>
      </p:sp>
      <p:grpSp>
        <p:nvGrpSpPr>
          <p:cNvPr id="39" name="Groupe 38">
            <a:extLst>
              <a:ext uri="{FF2B5EF4-FFF2-40B4-BE49-F238E27FC236}">
                <a16:creationId xmlns="" xmlns:a16="http://schemas.microsoft.com/office/drawing/2014/main" id="{D282E1CF-8F8A-4B58-BD8F-1A23A810AD2C}"/>
              </a:ext>
            </a:extLst>
          </p:cNvPr>
          <p:cNvGrpSpPr/>
          <p:nvPr/>
        </p:nvGrpSpPr>
        <p:grpSpPr>
          <a:xfrm>
            <a:off x="2912659" y="3096039"/>
            <a:ext cx="285226" cy="276999"/>
            <a:chOff x="4198688" y="2095541"/>
            <a:chExt cx="271490" cy="276999"/>
          </a:xfrm>
        </p:grpSpPr>
        <p:sp>
          <p:nvSpPr>
            <p:cNvPr id="40" name="Ellipse 39">
              <a:extLst>
                <a:ext uri="{FF2B5EF4-FFF2-40B4-BE49-F238E27FC236}">
                  <a16:creationId xmlns="" xmlns:a16="http://schemas.microsoft.com/office/drawing/2014/main" id="{C104DF04-A629-48E3-988A-E8CA53D6C4A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CF6D5816-8CD7-4836-8F3B-7B0285878B3F}"/>
                </a:ext>
              </a:extLst>
            </p:cNvPr>
            <p:cNvSpPr txBox="1"/>
            <p:nvPr/>
          </p:nvSpPr>
          <p:spPr>
            <a:xfrm>
              <a:off x="4214311" y="2095541"/>
              <a:ext cx="255867" cy="276999"/>
            </a:xfrm>
            <a:prstGeom prst="rect">
              <a:avLst/>
            </a:prstGeom>
            <a:noFill/>
          </p:spPr>
          <p:txBody>
            <a:bodyPr wrap="square" rtlCol="0">
              <a:spAutoFit/>
            </a:bodyPr>
            <a:lstStyle/>
            <a:p>
              <a:r>
                <a:rPr lang="fr-FR" sz="1200" dirty="0"/>
                <a:t>4</a:t>
              </a:r>
            </a:p>
          </p:txBody>
        </p:sp>
      </p:grpSp>
      <p:sp>
        <p:nvSpPr>
          <p:cNvPr id="24" name="ZoneTexte 23">
            <a:extLst>
              <a:ext uri="{FF2B5EF4-FFF2-40B4-BE49-F238E27FC236}">
                <a16:creationId xmlns="" xmlns:a16="http://schemas.microsoft.com/office/drawing/2014/main" id="{2EA884E9-61DB-4119-B4A0-73B99470E991}"/>
              </a:ext>
            </a:extLst>
          </p:cNvPr>
          <p:cNvSpPr txBox="1"/>
          <p:nvPr/>
        </p:nvSpPr>
        <p:spPr>
          <a:xfrm>
            <a:off x="8388" y="34215"/>
            <a:ext cx="9135612" cy="769441"/>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a:t>
            </a:r>
          </a:p>
          <a:p>
            <a:r>
              <a:rPr lang="fr-FR" sz="22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Ensemble des voiles d’entonnement</a:t>
            </a:r>
            <a:endParaRPr lang="fr-FR" sz="2200" b="1" dirty="0">
              <a:solidFill>
                <a:srgbClr val="002060"/>
              </a:solidFill>
              <a:effectLst>
                <a:outerShdw blurRad="38100" dist="38100" dir="2700000" algn="tl">
                  <a:srgbClr val="000000">
                    <a:alpha val="43137"/>
                  </a:srgbClr>
                </a:outerShdw>
              </a:effectLst>
            </a:endParaRPr>
          </a:p>
        </p:txBody>
      </p:sp>
      <p:sp>
        <p:nvSpPr>
          <p:cNvPr id="27" name="ZoneTexte 26">
            <a:extLst>
              <a:ext uri="{FF2B5EF4-FFF2-40B4-BE49-F238E27FC236}">
                <a16:creationId xmlns="" xmlns:a16="http://schemas.microsoft.com/office/drawing/2014/main" id="{765E7BEE-7270-473D-9CF2-6F7D26A0F6ED}"/>
              </a:ext>
            </a:extLst>
          </p:cNvPr>
          <p:cNvSpPr txBox="1"/>
          <p:nvPr/>
        </p:nvSpPr>
        <p:spPr>
          <a:xfrm>
            <a:off x="2133628" y="2504560"/>
            <a:ext cx="161541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voile d’entonnement créé</a:t>
            </a:r>
            <a:endParaRPr lang="fr-FR" sz="1200" b="1" dirty="0">
              <a:sym typeface="Wingdings" panose="05000000000000000000" pitchFamily="2" charset="2"/>
            </a:endParaRPr>
          </a:p>
        </p:txBody>
      </p:sp>
      <p:grpSp>
        <p:nvGrpSpPr>
          <p:cNvPr id="28" name="Groupe 27">
            <a:extLst>
              <a:ext uri="{FF2B5EF4-FFF2-40B4-BE49-F238E27FC236}">
                <a16:creationId xmlns="" xmlns:a16="http://schemas.microsoft.com/office/drawing/2014/main" id="{00920C8F-B725-4936-B7B5-685249AA946F}"/>
              </a:ext>
            </a:extLst>
          </p:cNvPr>
          <p:cNvGrpSpPr/>
          <p:nvPr/>
        </p:nvGrpSpPr>
        <p:grpSpPr>
          <a:xfrm>
            <a:off x="1995211" y="2324895"/>
            <a:ext cx="285226" cy="276999"/>
            <a:chOff x="4198688" y="2095541"/>
            <a:chExt cx="271490" cy="276999"/>
          </a:xfrm>
        </p:grpSpPr>
        <p:sp>
          <p:nvSpPr>
            <p:cNvPr id="30" name="Ellipse 29">
              <a:extLst>
                <a:ext uri="{FF2B5EF4-FFF2-40B4-BE49-F238E27FC236}">
                  <a16:creationId xmlns="" xmlns:a16="http://schemas.microsoft.com/office/drawing/2014/main" id="{8250125E-6191-4555-8057-7B939470662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2" name="ZoneTexte 31">
              <a:extLst>
                <a:ext uri="{FF2B5EF4-FFF2-40B4-BE49-F238E27FC236}">
                  <a16:creationId xmlns="" xmlns:a16="http://schemas.microsoft.com/office/drawing/2014/main" id="{27A71E48-8693-4E2F-9D16-2D6773FFB911}"/>
                </a:ext>
              </a:extLst>
            </p:cNvPr>
            <p:cNvSpPr txBox="1"/>
            <p:nvPr/>
          </p:nvSpPr>
          <p:spPr>
            <a:xfrm>
              <a:off x="4214311" y="2095541"/>
              <a:ext cx="255867" cy="276999"/>
            </a:xfrm>
            <a:prstGeom prst="rect">
              <a:avLst/>
            </a:prstGeom>
            <a:noFill/>
          </p:spPr>
          <p:txBody>
            <a:bodyPr wrap="square" rtlCol="0">
              <a:spAutoFit/>
            </a:bodyPr>
            <a:lstStyle/>
            <a:p>
              <a:r>
                <a:rPr lang="fr-FR" sz="1200" dirty="0"/>
                <a:t>3</a:t>
              </a:r>
            </a:p>
          </p:txBody>
        </p:sp>
      </p:grpSp>
      <p:cxnSp>
        <p:nvCxnSpPr>
          <p:cNvPr id="34" name="Connecteur droit avec flèche 33">
            <a:extLst>
              <a:ext uri="{FF2B5EF4-FFF2-40B4-BE49-F238E27FC236}">
                <a16:creationId xmlns="" xmlns:a16="http://schemas.microsoft.com/office/drawing/2014/main" id="{966EA3F6-B04A-4CA8-A141-A8E12D270E5D}"/>
              </a:ext>
            </a:extLst>
          </p:cNvPr>
          <p:cNvCxnSpPr>
            <a:cxnSpLocks/>
          </p:cNvCxnSpPr>
          <p:nvPr/>
        </p:nvCxnSpPr>
        <p:spPr>
          <a:xfrm>
            <a:off x="2414016" y="2962656"/>
            <a:ext cx="731520" cy="183794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 xmlns:a16="http://schemas.microsoft.com/office/drawing/2014/main" id="{ECE5E42C-3575-45D4-B9FA-5899A14D14A9}"/>
              </a:ext>
            </a:extLst>
          </p:cNvPr>
          <p:cNvCxnSpPr>
            <a:cxnSpLocks/>
            <a:stCxn id="38" idx="2"/>
          </p:cNvCxnSpPr>
          <p:nvPr/>
        </p:nvCxnSpPr>
        <p:spPr>
          <a:xfrm flipH="1">
            <a:off x="3721608" y="3737369"/>
            <a:ext cx="693434" cy="86206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 xmlns:a16="http://schemas.microsoft.com/office/drawing/2014/main" id="{DA68E2A8-3FC8-4F04-A011-EF2FC53D8875}"/>
              </a:ext>
            </a:extLst>
          </p:cNvPr>
          <p:cNvSpPr txBox="1"/>
          <p:nvPr/>
        </p:nvSpPr>
        <p:spPr>
          <a:xfrm>
            <a:off x="4639084" y="5604376"/>
            <a:ext cx="410258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démarche pour les deux autres voiles d’entonnement</a:t>
            </a:r>
          </a:p>
        </p:txBody>
      </p:sp>
      <p:grpSp>
        <p:nvGrpSpPr>
          <p:cNvPr id="45" name="Groupe 44">
            <a:extLst>
              <a:ext uri="{FF2B5EF4-FFF2-40B4-BE49-F238E27FC236}">
                <a16:creationId xmlns="" xmlns:a16="http://schemas.microsoft.com/office/drawing/2014/main" id="{D7848E16-9D6B-425D-9CE0-E57E696109C7}"/>
              </a:ext>
            </a:extLst>
          </p:cNvPr>
          <p:cNvGrpSpPr/>
          <p:nvPr/>
        </p:nvGrpSpPr>
        <p:grpSpPr>
          <a:xfrm>
            <a:off x="4500667" y="5424711"/>
            <a:ext cx="285226" cy="276999"/>
            <a:chOff x="4198688" y="2095541"/>
            <a:chExt cx="271490" cy="276999"/>
          </a:xfrm>
        </p:grpSpPr>
        <p:sp>
          <p:nvSpPr>
            <p:cNvPr id="46" name="Ellipse 45">
              <a:extLst>
                <a:ext uri="{FF2B5EF4-FFF2-40B4-BE49-F238E27FC236}">
                  <a16:creationId xmlns="" xmlns:a16="http://schemas.microsoft.com/office/drawing/2014/main" id="{7C0809B3-76B2-4CFA-B92F-995A307A2D7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7" name="ZoneTexte 46">
              <a:extLst>
                <a:ext uri="{FF2B5EF4-FFF2-40B4-BE49-F238E27FC236}">
                  <a16:creationId xmlns="" xmlns:a16="http://schemas.microsoft.com/office/drawing/2014/main" id="{7DC1D1B7-28BC-449A-8AA2-767A289D808A}"/>
                </a:ext>
              </a:extLst>
            </p:cNvPr>
            <p:cNvSpPr txBox="1"/>
            <p:nvPr/>
          </p:nvSpPr>
          <p:spPr>
            <a:xfrm>
              <a:off x="4214311" y="2095541"/>
              <a:ext cx="255867" cy="276999"/>
            </a:xfrm>
            <a:prstGeom prst="rect">
              <a:avLst/>
            </a:prstGeom>
            <a:noFill/>
          </p:spPr>
          <p:txBody>
            <a:bodyPr wrap="square" rtlCol="0">
              <a:spAutoFit/>
            </a:bodyPr>
            <a:lstStyle/>
            <a:p>
              <a:r>
                <a:rPr lang="fr-FR" sz="1200" dirty="0"/>
                <a:t>5</a:t>
              </a:r>
            </a:p>
          </p:txBody>
        </p:sp>
      </p:grpSp>
      <p:sp>
        <p:nvSpPr>
          <p:cNvPr id="2" name="Espace réservé du pied de page 1">
            <a:extLst>
              <a:ext uri="{FF2B5EF4-FFF2-40B4-BE49-F238E27FC236}">
                <a16:creationId xmlns="" xmlns:a16="http://schemas.microsoft.com/office/drawing/2014/main" id="{AC1A009A-6284-4713-9952-3A8AFEEF5CE8}"/>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830217E0-BB89-4627-B0C2-FEF9043AFAF8}"/>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3732E3A9-171A-48AC-A41F-A9B1845C04B3}"/>
              </a:ext>
            </a:extLst>
          </p:cNvPr>
          <p:cNvSpPr>
            <a:spLocks noGrp="1"/>
          </p:cNvSpPr>
          <p:nvPr>
            <p:ph type="sldNum" sz="quarter" idx="12"/>
          </p:nvPr>
        </p:nvSpPr>
        <p:spPr/>
        <p:txBody>
          <a:bodyPr/>
          <a:lstStyle/>
          <a:p>
            <a:fld id="{F0E9C7B5-498F-459B-AE0E-97ACA3484B4E}" type="slidenum">
              <a:rPr lang="fr-FR" smtClean="0"/>
              <a:t>66</a:t>
            </a:fld>
            <a:endParaRPr lang="fr-FR"/>
          </a:p>
        </p:txBody>
      </p:sp>
    </p:spTree>
    <p:extLst>
      <p:ext uri="{BB962C8B-B14F-4D97-AF65-F5344CB8AC3E}">
        <p14:creationId xmlns:p14="http://schemas.microsoft.com/office/powerpoint/2010/main" val="20554903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2266E07B-8C19-4167-AE0B-F78BF7A3832F}"/>
              </a:ext>
            </a:extLst>
          </p:cNvPr>
          <p:cNvPicPr>
            <a:picLocks noChangeAspect="1"/>
          </p:cNvPicPr>
          <p:nvPr/>
        </p:nvPicPr>
        <p:blipFill>
          <a:blip r:embed="rId2"/>
          <a:stretch>
            <a:fillRect/>
          </a:stretch>
        </p:blipFill>
        <p:spPr>
          <a:xfrm>
            <a:off x="0" y="833116"/>
            <a:ext cx="9144000" cy="5690410"/>
          </a:xfrm>
          <a:prstGeom prst="rect">
            <a:avLst/>
          </a:prstGeom>
        </p:spPr>
      </p:pic>
      <p:sp>
        <p:nvSpPr>
          <p:cNvPr id="42" name="Ellipse 41">
            <a:extLst>
              <a:ext uri="{FF2B5EF4-FFF2-40B4-BE49-F238E27FC236}">
                <a16:creationId xmlns="" xmlns:a16="http://schemas.microsoft.com/office/drawing/2014/main" id="{A1ED8AAA-FBC2-4973-87D7-C8CE0A376F7E}"/>
              </a:ext>
            </a:extLst>
          </p:cNvPr>
          <p:cNvSpPr/>
          <p:nvPr/>
        </p:nvSpPr>
        <p:spPr>
          <a:xfrm>
            <a:off x="338722" y="5614120"/>
            <a:ext cx="500177" cy="22505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ZoneTexte 43">
            <a:extLst>
              <a:ext uri="{FF2B5EF4-FFF2-40B4-BE49-F238E27FC236}">
                <a16:creationId xmlns="" xmlns:a16="http://schemas.microsoft.com/office/drawing/2014/main" id="{BCDC58D7-B34B-4992-B791-9F463EDBF09B}"/>
              </a:ext>
            </a:extLst>
          </p:cNvPr>
          <p:cNvSpPr txBox="1"/>
          <p:nvPr/>
        </p:nvSpPr>
        <p:spPr>
          <a:xfrm>
            <a:off x="1240702" y="1702908"/>
            <a:ext cx="2526625"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Vérifier la création dans la vue 3D et dans la vue en élévation O</a:t>
            </a:r>
            <a:endParaRPr lang="fr-FR" sz="1200" b="1" dirty="0">
              <a:sym typeface="Wingdings" panose="05000000000000000000" pitchFamily="2" charset="2"/>
            </a:endParaRPr>
          </a:p>
        </p:txBody>
      </p:sp>
      <p:grpSp>
        <p:nvGrpSpPr>
          <p:cNvPr id="45" name="Groupe 44">
            <a:extLst>
              <a:ext uri="{FF2B5EF4-FFF2-40B4-BE49-F238E27FC236}">
                <a16:creationId xmlns="" xmlns:a16="http://schemas.microsoft.com/office/drawing/2014/main" id="{8A819B6C-77DB-4226-81D2-5C864987785A}"/>
              </a:ext>
            </a:extLst>
          </p:cNvPr>
          <p:cNvGrpSpPr/>
          <p:nvPr/>
        </p:nvGrpSpPr>
        <p:grpSpPr>
          <a:xfrm>
            <a:off x="1102286" y="1523243"/>
            <a:ext cx="285226" cy="276999"/>
            <a:chOff x="4198688" y="2095541"/>
            <a:chExt cx="271490" cy="276999"/>
          </a:xfrm>
        </p:grpSpPr>
        <p:sp>
          <p:nvSpPr>
            <p:cNvPr id="46" name="Ellipse 45">
              <a:extLst>
                <a:ext uri="{FF2B5EF4-FFF2-40B4-BE49-F238E27FC236}">
                  <a16:creationId xmlns="" xmlns:a16="http://schemas.microsoft.com/office/drawing/2014/main" id="{D79B7FC3-019F-4848-8304-8153050FB4C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7" name="ZoneTexte 46">
              <a:extLst>
                <a:ext uri="{FF2B5EF4-FFF2-40B4-BE49-F238E27FC236}">
                  <a16:creationId xmlns="" xmlns:a16="http://schemas.microsoft.com/office/drawing/2014/main" id="{E2F5375E-08BA-4916-A5F4-3063BCEDC7E5}"/>
                </a:ext>
              </a:extLst>
            </p:cNvPr>
            <p:cNvSpPr txBox="1"/>
            <p:nvPr/>
          </p:nvSpPr>
          <p:spPr>
            <a:xfrm>
              <a:off x="4214311" y="2095541"/>
              <a:ext cx="255867" cy="276999"/>
            </a:xfrm>
            <a:prstGeom prst="rect">
              <a:avLst/>
            </a:prstGeom>
            <a:noFill/>
          </p:spPr>
          <p:txBody>
            <a:bodyPr wrap="square" rtlCol="0">
              <a:spAutoFit/>
            </a:bodyPr>
            <a:lstStyle/>
            <a:p>
              <a:r>
                <a:rPr lang="fr-FR" sz="1200" dirty="0"/>
                <a:t>6</a:t>
              </a:r>
            </a:p>
          </p:txBody>
        </p:sp>
      </p:grpSp>
      <p:sp>
        <p:nvSpPr>
          <p:cNvPr id="14" name="ZoneTexte 13">
            <a:extLst>
              <a:ext uri="{FF2B5EF4-FFF2-40B4-BE49-F238E27FC236}">
                <a16:creationId xmlns="" xmlns:a16="http://schemas.microsoft.com/office/drawing/2014/main" id="{98CFF3C0-34AB-4026-91A6-9A9DBE473074}"/>
              </a:ext>
            </a:extLst>
          </p:cNvPr>
          <p:cNvSpPr txBox="1"/>
          <p:nvPr/>
        </p:nvSpPr>
        <p:spPr>
          <a:xfrm>
            <a:off x="8388" y="34215"/>
            <a:ext cx="9135612" cy="769441"/>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7.</a:t>
            </a:r>
            <a:r>
              <a:rPr lang="fr-FR" b="1" dirty="0">
                <a:solidFill>
                  <a:srgbClr val="002060"/>
                </a:solidFill>
                <a:effectLst>
                  <a:outerShdw blurRad="38100" dist="38100" dir="2700000" algn="tl">
                    <a:srgbClr val="000000">
                      <a:alpha val="43137"/>
                    </a:srgbClr>
                  </a:outerShdw>
                </a:effectLst>
              </a:rPr>
              <a:t>4. </a:t>
            </a:r>
            <a:r>
              <a:rPr lang="fr-FR" sz="2200" b="1" i="1" dirty="0">
                <a:solidFill>
                  <a:srgbClr val="002060"/>
                </a:solidFill>
                <a:effectLst>
                  <a:outerShdw blurRad="38100" dist="38100" dir="2700000" algn="tl">
                    <a:srgbClr val="000000">
                      <a:alpha val="43137"/>
                    </a:srgbClr>
                  </a:outerShdw>
                </a:effectLst>
              </a:rPr>
              <a:t>Entonnements :</a:t>
            </a:r>
            <a:r>
              <a:rPr lang="fr-FR" sz="2200" b="1" dirty="0">
                <a:solidFill>
                  <a:srgbClr val="002060"/>
                </a:solidFill>
                <a:effectLst>
                  <a:outerShdw blurRad="38100" dist="38100" dir="2700000" algn="tl">
                    <a:srgbClr val="000000">
                      <a:alpha val="43137"/>
                    </a:srgbClr>
                  </a:outerShdw>
                </a:effectLst>
              </a:rPr>
              <a:t> Modification du profil du mur </a:t>
            </a:r>
          </a:p>
          <a:p>
            <a:r>
              <a:rPr lang="fr-FR" sz="22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Ensemble des voiles d’entonnement</a:t>
            </a:r>
            <a:endParaRPr lang="fr-FR" sz="2200" b="1" dirty="0">
              <a:solidFill>
                <a:srgbClr val="002060"/>
              </a:solidFill>
              <a:effectLst>
                <a:outerShdw blurRad="38100" dist="38100" dir="2700000" algn="tl">
                  <a:srgbClr val="000000">
                    <a:alpha val="43137"/>
                  </a:srgbClr>
                </a:outerShdw>
              </a:effectLst>
            </a:endParaRPr>
          </a:p>
        </p:txBody>
      </p:sp>
      <p:sp>
        <p:nvSpPr>
          <p:cNvPr id="7" name="Rectangle 6">
            <a:extLst>
              <a:ext uri="{FF2B5EF4-FFF2-40B4-BE49-F238E27FC236}">
                <a16:creationId xmlns="" xmlns:a16="http://schemas.microsoft.com/office/drawing/2014/main" id="{76D83955-04F0-4ED8-A120-FF0591F5C474}"/>
              </a:ext>
            </a:extLst>
          </p:cNvPr>
          <p:cNvSpPr/>
          <p:nvPr/>
        </p:nvSpPr>
        <p:spPr>
          <a:xfrm>
            <a:off x="948906" y="5891841"/>
            <a:ext cx="336430" cy="388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 xmlns:a16="http://schemas.microsoft.com/office/drawing/2014/main" id="{CA837B23-C02F-4878-8D9A-D998412159E3}"/>
              </a:ext>
            </a:extLst>
          </p:cNvPr>
          <p:cNvSpPr txBox="1"/>
          <p:nvPr/>
        </p:nvSpPr>
        <p:spPr>
          <a:xfrm>
            <a:off x="7375584" y="613544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8" name="Espace réservé du pied de page 7">
            <a:extLst>
              <a:ext uri="{FF2B5EF4-FFF2-40B4-BE49-F238E27FC236}">
                <a16:creationId xmlns="" xmlns:a16="http://schemas.microsoft.com/office/drawing/2014/main" id="{C8D63E51-C620-4A87-BDB3-07A7E4708987}"/>
              </a:ext>
            </a:extLst>
          </p:cNvPr>
          <p:cNvSpPr>
            <a:spLocks noGrp="1"/>
          </p:cNvSpPr>
          <p:nvPr>
            <p:ph type="ftr" sz="quarter" idx="11"/>
          </p:nvPr>
        </p:nvSpPr>
        <p:spPr/>
        <p:txBody>
          <a:bodyPr/>
          <a:lstStyle/>
          <a:p>
            <a:r>
              <a:rPr lang="fr-FR"/>
              <a:t>Tuto Revit - Modéliser un ouvrage</a:t>
            </a:r>
          </a:p>
        </p:txBody>
      </p:sp>
      <p:sp>
        <p:nvSpPr>
          <p:cNvPr id="10" name="Espace réservé de la date 9">
            <a:extLst>
              <a:ext uri="{FF2B5EF4-FFF2-40B4-BE49-F238E27FC236}">
                <a16:creationId xmlns="" xmlns:a16="http://schemas.microsoft.com/office/drawing/2014/main" id="{B103C4E9-0D88-4301-BD9A-77C00BF9931B}"/>
              </a:ext>
            </a:extLst>
          </p:cNvPr>
          <p:cNvSpPr>
            <a:spLocks noGrp="1"/>
          </p:cNvSpPr>
          <p:nvPr>
            <p:ph type="dt" sz="half" idx="10"/>
          </p:nvPr>
        </p:nvSpPr>
        <p:spPr/>
        <p:txBody>
          <a:bodyPr/>
          <a:lstStyle/>
          <a:p>
            <a:r>
              <a:rPr lang="fr-FR"/>
              <a:t>Lycée D. Diderot</a:t>
            </a:r>
          </a:p>
        </p:txBody>
      </p:sp>
      <p:sp>
        <p:nvSpPr>
          <p:cNvPr id="11" name="Espace réservé du numéro de diapositive 10">
            <a:extLst>
              <a:ext uri="{FF2B5EF4-FFF2-40B4-BE49-F238E27FC236}">
                <a16:creationId xmlns="" xmlns:a16="http://schemas.microsoft.com/office/drawing/2014/main" id="{D772337C-DB2B-42D8-9E58-A875FC0562FF}"/>
              </a:ext>
            </a:extLst>
          </p:cNvPr>
          <p:cNvSpPr>
            <a:spLocks noGrp="1"/>
          </p:cNvSpPr>
          <p:nvPr>
            <p:ph type="sldNum" sz="quarter" idx="12"/>
          </p:nvPr>
        </p:nvSpPr>
        <p:spPr/>
        <p:txBody>
          <a:bodyPr/>
          <a:lstStyle/>
          <a:p>
            <a:fld id="{F0E9C7B5-498F-459B-AE0E-97ACA3484B4E}" type="slidenum">
              <a:rPr lang="fr-FR" smtClean="0"/>
              <a:t>67</a:t>
            </a:fld>
            <a:endParaRPr lang="fr-FR"/>
          </a:p>
        </p:txBody>
      </p:sp>
    </p:spTree>
    <p:extLst>
      <p:ext uri="{BB962C8B-B14F-4D97-AF65-F5344CB8AC3E}">
        <p14:creationId xmlns:p14="http://schemas.microsoft.com/office/powerpoint/2010/main" val="30448724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03426D86-9B62-4C4B-807A-90E3FA182716}"/>
              </a:ext>
            </a:extLst>
          </p:cNvPr>
          <p:cNvPicPr>
            <a:picLocks noChangeAspect="1"/>
          </p:cNvPicPr>
          <p:nvPr/>
        </p:nvPicPr>
        <p:blipFill>
          <a:blip r:embed="rId2"/>
          <a:stretch>
            <a:fillRect/>
          </a:stretch>
        </p:blipFill>
        <p:spPr>
          <a:xfrm>
            <a:off x="2846887" y="3188115"/>
            <a:ext cx="6040073" cy="2668137"/>
          </a:xfrm>
          <a:prstGeom prst="rect">
            <a:avLst/>
          </a:prstGeom>
          <a:ln>
            <a:solidFill>
              <a:schemeClr val="accent5">
                <a:lumMod val="50000"/>
              </a:schemeClr>
            </a:solidFill>
          </a:ln>
        </p:spPr>
      </p:pic>
      <p:sp>
        <p:nvSpPr>
          <p:cNvPr id="7" name="ZoneTexte 6">
            <a:extLst>
              <a:ext uri="{FF2B5EF4-FFF2-40B4-BE49-F238E27FC236}">
                <a16:creationId xmlns="" xmlns:a16="http://schemas.microsoft.com/office/drawing/2014/main" id="{07612649-6FA5-4802-B3D6-8A819C7770C9}"/>
              </a:ext>
            </a:extLst>
          </p:cNvPr>
          <p:cNvSpPr txBox="1"/>
          <p:nvPr/>
        </p:nvSpPr>
        <p:spPr>
          <a:xfrm>
            <a:off x="366136" y="1668690"/>
            <a:ext cx="8411727" cy="707886"/>
          </a:xfrm>
          <a:prstGeom prst="rect">
            <a:avLst/>
          </a:prstGeom>
          <a:solidFill>
            <a:srgbClr val="CCFFFF"/>
          </a:solidFill>
          <a:ln>
            <a:solidFill>
              <a:schemeClr val="accent5">
                <a:lumMod val="50000"/>
              </a:schemeClr>
            </a:solidFill>
          </a:ln>
        </p:spPr>
        <p:txBody>
          <a:bodyPr wrap="square" rtlCol="0">
            <a:spAutoFit/>
          </a:bodyPr>
          <a:lstStyle/>
          <a:p>
            <a:r>
              <a:rPr lang="fr-FR" sz="1600" i="1" dirty="0"/>
              <a:t>Les traverses peuvent être créés par l’implantation d’éléments de la famille Revit « sols ».</a:t>
            </a:r>
          </a:p>
          <a:p>
            <a:endParaRPr lang="fr-FR" sz="800" i="1" dirty="0"/>
          </a:p>
          <a:p>
            <a:r>
              <a:rPr lang="fr-FR" sz="1600" i="1" dirty="0"/>
              <a:t>La démarche est globalement la même que pour la création du radier.</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2848619" y="5510879"/>
            <a:ext cx="2724691"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8</a:t>
            </a:r>
          </a:p>
        </p:txBody>
      </p:sp>
      <p:sp>
        <p:nvSpPr>
          <p:cNvPr id="10" name="ZoneTexte 9">
            <a:extLst>
              <a:ext uri="{FF2B5EF4-FFF2-40B4-BE49-F238E27FC236}">
                <a16:creationId xmlns="" xmlns:a16="http://schemas.microsoft.com/office/drawing/2014/main" id="{675AA3D9-69F3-4A99-8701-4EA08BD6807E}"/>
              </a:ext>
            </a:extLst>
          </p:cNvPr>
          <p:cNvSpPr txBox="1"/>
          <p:nvPr/>
        </p:nvSpPr>
        <p:spPr>
          <a:xfrm>
            <a:off x="6319930" y="3386358"/>
            <a:ext cx="780175" cy="276999"/>
          </a:xfrm>
          <a:prstGeom prst="rect">
            <a:avLst/>
          </a:prstGeom>
          <a:solidFill>
            <a:srgbClr val="CCFFFF"/>
          </a:solidFill>
          <a:ln>
            <a:solidFill>
              <a:srgbClr val="002060"/>
            </a:solidFill>
          </a:ln>
        </p:spPr>
        <p:txBody>
          <a:bodyPr wrap="square" rtlCol="0">
            <a:spAutoFit/>
          </a:bodyPr>
          <a:lstStyle/>
          <a:p>
            <a:r>
              <a:rPr lang="fr-FR" sz="1200" i="1" dirty="0"/>
              <a:t>Traverses</a:t>
            </a:r>
          </a:p>
        </p:txBody>
      </p:sp>
      <p:cxnSp>
        <p:nvCxnSpPr>
          <p:cNvPr id="11" name="Connecteur droit avec flèche 10">
            <a:extLst>
              <a:ext uri="{FF2B5EF4-FFF2-40B4-BE49-F238E27FC236}">
                <a16:creationId xmlns="" xmlns:a16="http://schemas.microsoft.com/office/drawing/2014/main" id="{859363DE-A983-4503-BE68-963BF5E420B8}"/>
              </a:ext>
            </a:extLst>
          </p:cNvPr>
          <p:cNvCxnSpPr>
            <a:cxnSpLocks/>
            <a:stCxn id="10" idx="2"/>
          </p:cNvCxnSpPr>
          <p:nvPr/>
        </p:nvCxnSpPr>
        <p:spPr>
          <a:xfrm flipH="1">
            <a:off x="5187417" y="3663357"/>
            <a:ext cx="1522601" cy="42703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 xmlns:a16="http://schemas.microsoft.com/office/drawing/2014/main" id="{5ACB64E2-9264-4D77-BE73-9E66668B94F8}"/>
              </a:ext>
            </a:extLst>
          </p:cNvPr>
          <p:cNvCxnSpPr>
            <a:cxnSpLocks/>
            <a:stCxn id="10" idx="2"/>
          </p:cNvCxnSpPr>
          <p:nvPr/>
        </p:nvCxnSpPr>
        <p:spPr>
          <a:xfrm flipH="1">
            <a:off x="6370264" y="3663357"/>
            <a:ext cx="339754" cy="829703"/>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 xmlns:a16="http://schemas.microsoft.com/office/drawing/2014/main" id="{876523EE-882C-4293-9468-70DA127DBE4F}"/>
              </a:ext>
            </a:extLst>
          </p:cNvPr>
          <p:cNvSpPr txBox="1"/>
          <p:nvPr/>
        </p:nvSpPr>
        <p:spPr>
          <a:xfrm>
            <a:off x="250167" y="388188"/>
            <a:ext cx="8643668"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8. </a:t>
            </a:r>
            <a:r>
              <a:rPr lang="fr-FR" sz="3600" b="1" i="1" dirty="0">
                <a:solidFill>
                  <a:srgbClr val="002060"/>
                </a:solidFill>
                <a:effectLst>
                  <a:outerShdw blurRad="38100" dist="38100" dir="2700000" algn="tl">
                    <a:srgbClr val="000000">
                      <a:alpha val="43137"/>
                    </a:srgbClr>
                  </a:outerShdw>
                </a:effectLst>
              </a:rPr>
              <a:t>Traverses</a:t>
            </a:r>
            <a:endParaRPr lang="fr-FR" sz="3000" b="1" i="1" dirty="0">
              <a:solidFill>
                <a:srgbClr val="002060"/>
              </a:solidFill>
              <a:effectLst>
                <a:outerShdw blurRad="38100" dist="38100" dir="2700000" algn="tl">
                  <a:srgbClr val="000000">
                    <a:alpha val="43137"/>
                  </a:srgbClr>
                </a:outerShdw>
              </a:effectLst>
            </a:endParaRPr>
          </a:p>
        </p:txBody>
      </p:sp>
      <p:sp>
        <p:nvSpPr>
          <p:cNvPr id="3" name="Espace réservé du pied de page 2">
            <a:extLst>
              <a:ext uri="{FF2B5EF4-FFF2-40B4-BE49-F238E27FC236}">
                <a16:creationId xmlns="" xmlns:a16="http://schemas.microsoft.com/office/drawing/2014/main" id="{95D9B6EC-D03E-49AD-8FDC-AE123C66C632}"/>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E57F8AAA-CB5B-4C59-859E-C164430F99A9}"/>
              </a:ext>
            </a:extLst>
          </p:cNvPr>
          <p:cNvSpPr>
            <a:spLocks noGrp="1"/>
          </p:cNvSpPr>
          <p:nvPr>
            <p:ph type="dt" sz="half" idx="10"/>
          </p:nvPr>
        </p:nvSpPr>
        <p:spPr/>
        <p:txBody>
          <a:bodyPr/>
          <a:lstStyle/>
          <a:p>
            <a:r>
              <a:rPr lang="fr-FR"/>
              <a:t>Lycée D. Diderot</a:t>
            </a:r>
          </a:p>
        </p:txBody>
      </p:sp>
      <p:sp>
        <p:nvSpPr>
          <p:cNvPr id="14" name="Espace réservé du numéro de diapositive 13">
            <a:extLst>
              <a:ext uri="{FF2B5EF4-FFF2-40B4-BE49-F238E27FC236}">
                <a16:creationId xmlns="" xmlns:a16="http://schemas.microsoft.com/office/drawing/2014/main" id="{69653A4F-A834-49F1-B4C4-41FBCC4E3EC2}"/>
              </a:ext>
            </a:extLst>
          </p:cNvPr>
          <p:cNvSpPr>
            <a:spLocks noGrp="1"/>
          </p:cNvSpPr>
          <p:nvPr>
            <p:ph type="sldNum" sz="quarter" idx="12"/>
          </p:nvPr>
        </p:nvSpPr>
        <p:spPr/>
        <p:txBody>
          <a:bodyPr/>
          <a:lstStyle/>
          <a:p>
            <a:fld id="{F0E9C7B5-498F-459B-AE0E-97ACA3484B4E}" type="slidenum">
              <a:rPr lang="fr-FR" smtClean="0"/>
              <a:t>68</a:t>
            </a:fld>
            <a:endParaRPr lang="fr-FR"/>
          </a:p>
        </p:txBody>
      </p:sp>
    </p:spTree>
    <p:extLst>
      <p:ext uri="{BB962C8B-B14F-4D97-AF65-F5344CB8AC3E}">
        <p14:creationId xmlns:p14="http://schemas.microsoft.com/office/powerpoint/2010/main" val="27608290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D81BE9E9-3F91-4EAC-B12B-43097EE7C215}"/>
              </a:ext>
            </a:extLst>
          </p:cNvPr>
          <p:cNvPicPr>
            <a:picLocks noChangeAspect="1"/>
          </p:cNvPicPr>
          <p:nvPr/>
        </p:nvPicPr>
        <p:blipFill>
          <a:blip r:embed="rId2"/>
          <a:stretch>
            <a:fillRect/>
          </a:stretch>
        </p:blipFill>
        <p:spPr>
          <a:xfrm>
            <a:off x="0" y="744266"/>
            <a:ext cx="9144000" cy="568036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8. </a:t>
            </a:r>
            <a:r>
              <a:rPr lang="fr-FR" sz="2400" b="1" i="1" dirty="0">
                <a:solidFill>
                  <a:srgbClr val="002060"/>
                </a:solidFill>
                <a:effectLst>
                  <a:outerShdw blurRad="38100" dist="38100" dir="2700000" algn="tl">
                    <a:srgbClr val="000000">
                      <a:alpha val="43137"/>
                    </a:srgbClr>
                  </a:outerShdw>
                </a:effectLst>
              </a:rPr>
              <a:t>Traverses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Création des traverses</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1A09EA25-3D2A-48FE-BF86-157F23F8B6C0}"/>
              </a:ext>
            </a:extLst>
          </p:cNvPr>
          <p:cNvSpPr txBox="1"/>
          <p:nvPr/>
        </p:nvSpPr>
        <p:spPr>
          <a:xfrm>
            <a:off x="2431628" y="2578307"/>
            <a:ext cx="3929576" cy="1015663"/>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Sol</a:t>
            </a:r>
          </a:p>
          <a:p>
            <a:pPr marL="171450" indent="-171450">
              <a:buFont typeface="Wingdings" panose="05000000000000000000" pitchFamily="2" charset="2"/>
              <a:buChar char="è"/>
            </a:pPr>
            <a:r>
              <a:rPr lang="fr-FR" sz="1200" dirty="0">
                <a:sym typeface="Wingdings" panose="05000000000000000000" pitchFamily="2" charset="2"/>
              </a:rPr>
              <a:t>Choix du type : Dalle en béton – 450 mm</a:t>
            </a:r>
          </a:p>
          <a:p>
            <a:pPr marL="171450" indent="-171450">
              <a:buFont typeface="Wingdings" panose="05000000000000000000" pitchFamily="2" charset="2"/>
              <a:buChar char="è"/>
            </a:pPr>
            <a:r>
              <a:rPr lang="fr-FR" sz="1200" dirty="0">
                <a:sym typeface="Wingdings" panose="05000000000000000000" pitchFamily="2" charset="2"/>
              </a:rPr>
              <a:t>Préciser le décalage par rapport au niveau d’implantation</a:t>
            </a:r>
          </a:p>
          <a:p>
            <a:pPr marL="171450" indent="-171450">
              <a:buFont typeface="Wingdings" panose="05000000000000000000" pitchFamily="2" charset="2"/>
              <a:buChar char="è"/>
            </a:pPr>
            <a:r>
              <a:rPr lang="fr-FR" sz="1200" dirty="0">
                <a:sym typeface="Wingdings" panose="05000000000000000000" pitchFamily="2" charset="2"/>
              </a:rPr>
              <a:t>Tracer l’esquisse (penser au joint de dilatation)</a:t>
            </a:r>
          </a:p>
          <a:p>
            <a:pPr marL="171450" indent="-171450">
              <a:buFont typeface="Wingdings" panose="05000000000000000000" pitchFamily="2" charset="2"/>
              <a:buChar char="è"/>
            </a:pPr>
            <a:r>
              <a:rPr lang="fr-FR" sz="1200" dirty="0">
                <a:sym typeface="Wingdings" panose="05000000000000000000" pitchFamily="2" charset="2"/>
              </a:rPr>
              <a:t>Valider l’esquisse</a:t>
            </a: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2279947" y="2380209"/>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52" name="ZoneTexte 51">
            <a:extLst>
              <a:ext uri="{FF2B5EF4-FFF2-40B4-BE49-F238E27FC236}">
                <a16:creationId xmlns="" xmlns:a16="http://schemas.microsoft.com/office/drawing/2014/main" id="{77F25975-6FE7-4E35-9800-35881F61326E}"/>
              </a:ext>
            </a:extLst>
          </p:cNvPr>
          <p:cNvSpPr txBox="1"/>
          <p:nvPr/>
        </p:nvSpPr>
        <p:spPr>
          <a:xfrm>
            <a:off x="1657492" y="1875477"/>
            <a:ext cx="5301092" cy="461665"/>
          </a:xfrm>
          <a:prstGeom prst="rect">
            <a:avLst/>
          </a:prstGeom>
          <a:solidFill>
            <a:srgbClr val="CCFFFF"/>
          </a:solidFill>
          <a:ln>
            <a:solidFill>
              <a:srgbClr val="002060"/>
            </a:solidFill>
          </a:ln>
        </p:spPr>
        <p:txBody>
          <a:bodyPr wrap="square" rtlCol="0">
            <a:spAutoFit/>
          </a:bodyPr>
          <a:lstStyle/>
          <a:p>
            <a:r>
              <a:rPr lang="fr-FR" sz="1200" b="1" i="1" dirty="0"/>
              <a:t>Rappel : </a:t>
            </a:r>
            <a:r>
              <a:rPr lang="fr-FR" sz="1200" i="1" dirty="0"/>
              <a:t>Les éléments de la famille des sols sont placés avec leur face </a:t>
            </a:r>
            <a:r>
              <a:rPr lang="fr-FR" sz="1200" b="1" i="1" dirty="0"/>
              <a:t>supérieure</a:t>
            </a:r>
            <a:r>
              <a:rPr lang="fr-FR" sz="1200" i="1" dirty="0"/>
              <a:t> au niveau d’implantation (+ ou - le décalage)</a:t>
            </a:r>
          </a:p>
        </p:txBody>
      </p:sp>
      <p:grpSp>
        <p:nvGrpSpPr>
          <p:cNvPr id="53" name="Groupe 52">
            <a:extLst>
              <a:ext uri="{FF2B5EF4-FFF2-40B4-BE49-F238E27FC236}">
                <a16:creationId xmlns="" xmlns:a16="http://schemas.microsoft.com/office/drawing/2014/main" id="{3AE4C0BB-1B15-40D5-BCC6-5BD2740D2F49}"/>
              </a:ext>
            </a:extLst>
          </p:cNvPr>
          <p:cNvGrpSpPr/>
          <p:nvPr/>
        </p:nvGrpSpPr>
        <p:grpSpPr>
          <a:xfrm>
            <a:off x="1500269" y="1690733"/>
            <a:ext cx="266368" cy="276999"/>
            <a:chOff x="4198688" y="2088697"/>
            <a:chExt cx="255866" cy="276999"/>
          </a:xfrm>
        </p:grpSpPr>
        <p:sp>
          <p:nvSpPr>
            <p:cNvPr id="54" name="Ellipse 53">
              <a:extLst>
                <a:ext uri="{FF2B5EF4-FFF2-40B4-BE49-F238E27FC236}">
                  <a16:creationId xmlns="" xmlns:a16="http://schemas.microsoft.com/office/drawing/2014/main" id="{2A61286A-9E93-44B3-B0A7-8A270B0FA7D3}"/>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95BCC08B-8690-45AE-82F6-728DC1A5C6F0}"/>
                </a:ext>
              </a:extLst>
            </p:cNvPr>
            <p:cNvSpPr txBox="1"/>
            <p:nvPr/>
          </p:nvSpPr>
          <p:spPr>
            <a:xfrm>
              <a:off x="4198688" y="2088697"/>
              <a:ext cx="255866" cy="276999"/>
            </a:xfrm>
            <a:prstGeom prst="rect">
              <a:avLst/>
            </a:prstGeom>
            <a:noFill/>
          </p:spPr>
          <p:txBody>
            <a:bodyPr wrap="square" rtlCol="0">
              <a:spAutoFit/>
            </a:bodyPr>
            <a:lstStyle/>
            <a:p>
              <a:r>
                <a:rPr lang="fr-FR" sz="1200" dirty="0"/>
                <a:t>3</a:t>
              </a:r>
            </a:p>
          </p:txBody>
        </p:sp>
      </p:grpSp>
      <p:sp>
        <p:nvSpPr>
          <p:cNvPr id="61" name="ZoneTexte 60">
            <a:extLst>
              <a:ext uri="{FF2B5EF4-FFF2-40B4-BE49-F238E27FC236}">
                <a16:creationId xmlns="" xmlns:a16="http://schemas.microsoft.com/office/drawing/2014/main" id="{BDD1CBA7-7BBD-4667-B574-5489CB52A9F1}"/>
              </a:ext>
            </a:extLst>
          </p:cNvPr>
          <p:cNvSpPr txBox="1"/>
          <p:nvPr/>
        </p:nvSpPr>
        <p:spPr>
          <a:xfrm>
            <a:off x="836224" y="1313990"/>
            <a:ext cx="377961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Ouvrir la vue correspondant au niveau d’implantation</a:t>
            </a:r>
            <a:endParaRPr lang="fr-FR" sz="1200" b="1" dirty="0">
              <a:sym typeface="Wingdings" panose="05000000000000000000" pitchFamily="2" charset="2"/>
            </a:endParaRPr>
          </a:p>
        </p:txBody>
      </p:sp>
      <p:grpSp>
        <p:nvGrpSpPr>
          <p:cNvPr id="39" name="Groupe 38">
            <a:extLst>
              <a:ext uri="{FF2B5EF4-FFF2-40B4-BE49-F238E27FC236}">
                <a16:creationId xmlns="" xmlns:a16="http://schemas.microsoft.com/office/drawing/2014/main" id="{8C3DC961-8050-43BC-951D-521B858D69A2}"/>
              </a:ext>
            </a:extLst>
          </p:cNvPr>
          <p:cNvGrpSpPr/>
          <p:nvPr/>
        </p:nvGrpSpPr>
        <p:grpSpPr>
          <a:xfrm>
            <a:off x="662186" y="1149234"/>
            <a:ext cx="329591" cy="277860"/>
            <a:chOff x="4198688" y="2087836"/>
            <a:chExt cx="318782" cy="277860"/>
          </a:xfrm>
        </p:grpSpPr>
        <p:sp>
          <p:nvSpPr>
            <p:cNvPr id="40" name="Ellipse 39">
              <a:extLst>
                <a:ext uri="{FF2B5EF4-FFF2-40B4-BE49-F238E27FC236}">
                  <a16:creationId xmlns="" xmlns:a16="http://schemas.microsoft.com/office/drawing/2014/main" id="{A34DDE97-6962-49E1-8DE5-53F515F9BD4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FA067922-0599-44BA-8952-CC5697DC0C6F}"/>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25" name="ZoneTexte 24">
            <a:extLst>
              <a:ext uri="{FF2B5EF4-FFF2-40B4-BE49-F238E27FC236}">
                <a16:creationId xmlns="" xmlns:a16="http://schemas.microsoft.com/office/drawing/2014/main" id="{A5C79881-AE10-43E7-AB3D-B3A744DC4B32}"/>
              </a:ext>
            </a:extLst>
          </p:cNvPr>
          <p:cNvSpPr txBox="1"/>
          <p:nvPr/>
        </p:nvSpPr>
        <p:spPr>
          <a:xfrm>
            <a:off x="326551" y="781268"/>
            <a:ext cx="4428329" cy="276999"/>
          </a:xfrm>
          <a:prstGeom prst="rect">
            <a:avLst/>
          </a:prstGeom>
          <a:solidFill>
            <a:srgbClr val="CCFFFF"/>
          </a:solidFill>
          <a:ln>
            <a:solidFill>
              <a:srgbClr val="002060"/>
            </a:solidFill>
          </a:ln>
        </p:spPr>
        <p:txBody>
          <a:bodyPr wrap="square" rtlCol="0">
            <a:spAutoFit/>
          </a:bodyPr>
          <a:lstStyle/>
          <a:p>
            <a:r>
              <a:rPr lang="fr-FR" sz="1200" i="1" dirty="0"/>
              <a:t>On va créer une première traverse. L’autre sera créée par symétrie.</a:t>
            </a:r>
          </a:p>
        </p:txBody>
      </p:sp>
      <p:grpSp>
        <p:nvGrpSpPr>
          <p:cNvPr id="26" name="Groupe 25">
            <a:extLst>
              <a:ext uri="{FF2B5EF4-FFF2-40B4-BE49-F238E27FC236}">
                <a16:creationId xmlns="" xmlns:a16="http://schemas.microsoft.com/office/drawing/2014/main" id="{F9A04AB8-2EBE-4974-8A3E-3FB5B4590175}"/>
              </a:ext>
            </a:extLst>
          </p:cNvPr>
          <p:cNvGrpSpPr/>
          <p:nvPr/>
        </p:nvGrpSpPr>
        <p:grpSpPr>
          <a:xfrm>
            <a:off x="160623" y="599849"/>
            <a:ext cx="266368" cy="276999"/>
            <a:chOff x="4198688" y="2088697"/>
            <a:chExt cx="255866" cy="276999"/>
          </a:xfrm>
        </p:grpSpPr>
        <p:sp>
          <p:nvSpPr>
            <p:cNvPr id="27" name="Ellipse 26">
              <a:extLst>
                <a:ext uri="{FF2B5EF4-FFF2-40B4-BE49-F238E27FC236}">
                  <a16:creationId xmlns="" xmlns:a16="http://schemas.microsoft.com/office/drawing/2014/main" id="{1EE45FB0-27CA-4385-830F-455DD5F3535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7F001305-695C-414D-A5B9-FF91C821CB37}"/>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sp>
        <p:nvSpPr>
          <p:cNvPr id="23" name="ZoneTexte 22">
            <a:extLst>
              <a:ext uri="{FF2B5EF4-FFF2-40B4-BE49-F238E27FC236}">
                <a16:creationId xmlns="" xmlns:a16="http://schemas.microsoft.com/office/drawing/2014/main" id="{9109E9D6-1AE5-45A5-A856-9742B5ACDE25}"/>
              </a:ext>
            </a:extLst>
          </p:cNvPr>
          <p:cNvSpPr txBox="1"/>
          <p:nvPr/>
        </p:nvSpPr>
        <p:spPr>
          <a:xfrm>
            <a:off x="1783132" y="5273494"/>
            <a:ext cx="3319220" cy="646331"/>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À la question « Souhaitez-vous que les murs qui atteignent cet étage soient attachés à sa base ? » :</a:t>
            </a:r>
          </a:p>
          <a:p>
            <a:pPr marL="171450" indent="-171450">
              <a:buFont typeface="Wingdings" panose="05000000000000000000" pitchFamily="2" charset="2"/>
              <a:buChar char="è"/>
            </a:pPr>
            <a:r>
              <a:rPr lang="fr-FR" sz="1200" dirty="0">
                <a:sym typeface="Wingdings" panose="05000000000000000000" pitchFamily="2" charset="2"/>
              </a:rPr>
              <a:t>Répondre « Non »</a:t>
            </a:r>
          </a:p>
        </p:txBody>
      </p:sp>
      <p:grpSp>
        <p:nvGrpSpPr>
          <p:cNvPr id="24" name="Groupe 23">
            <a:extLst>
              <a:ext uri="{FF2B5EF4-FFF2-40B4-BE49-F238E27FC236}">
                <a16:creationId xmlns="" xmlns:a16="http://schemas.microsoft.com/office/drawing/2014/main" id="{0242117D-9EEC-43A9-871E-9D337434C01C}"/>
              </a:ext>
            </a:extLst>
          </p:cNvPr>
          <p:cNvGrpSpPr/>
          <p:nvPr/>
        </p:nvGrpSpPr>
        <p:grpSpPr>
          <a:xfrm>
            <a:off x="1631451" y="5075396"/>
            <a:ext cx="329591" cy="277860"/>
            <a:chOff x="4198688" y="2087836"/>
            <a:chExt cx="318782" cy="277860"/>
          </a:xfrm>
        </p:grpSpPr>
        <p:sp>
          <p:nvSpPr>
            <p:cNvPr id="29" name="Ellipse 28">
              <a:extLst>
                <a:ext uri="{FF2B5EF4-FFF2-40B4-BE49-F238E27FC236}">
                  <a16:creationId xmlns="" xmlns:a16="http://schemas.microsoft.com/office/drawing/2014/main" id="{750561DE-144D-4258-B1B0-453C1836885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B72E979E-B6AF-4161-842B-6A099CC0785F}"/>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31" name="ZoneTexte 30">
            <a:extLst>
              <a:ext uri="{FF2B5EF4-FFF2-40B4-BE49-F238E27FC236}">
                <a16:creationId xmlns="" xmlns:a16="http://schemas.microsoft.com/office/drawing/2014/main" id="{AD41D769-844F-4156-A0AB-037C2D851454}"/>
              </a:ext>
            </a:extLst>
          </p:cNvPr>
          <p:cNvSpPr txBox="1"/>
          <p:nvPr/>
        </p:nvSpPr>
        <p:spPr>
          <a:xfrm>
            <a:off x="6011465" y="5841393"/>
            <a:ext cx="237828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Créer l’autre traverse en utilisant la commande </a:t>
            </a:r>
            <a:r>
              <a:rPr lang="fr-FR" sz="1200" b="1" dirty="0">
                <a:sym typeface="Wingdings" panose="05000000000000000000" pitchFamily="2" charset="2"/>
              </a:rPr>
              <a:t>Symétrie</a:t>
            </a:r>
          </a:p>
        </p:txBody>
      </p:sp>
      <p:grpSp>
        <p:nvGrpSpPr>
          <p:cNvPr id="32" name="Groupe 31">
            <a:extLst>
              <a:ext uri="{FF2B5EF4-FFF2-40B4-BE49-F238E27FC236}">
                <a16:creationId xmlns="" xmlns:a16="http://schemas.microsoft.com/office/drawing/2014/main" id="{D8713F80-FC1B-41C3-8F2D-FB70FDA9367E}"/>
              </a:ext>
            </a:extLst>
          </p:cNvPr>
          <p:cNvGrpSpPr/>
          <p:nvPr/>
        </p:nvGrpSpPr>
        <p:grpSpPr>
          <a:xfrm>
            <a:off x="5873049" y="5661728"/>
            <a:ext cx="285226" cy="276999"/>
            <a:chOff x="4198688" y="2095541"/>
            <a:chExt cx="271490" cy="276999"/>
          </a:xfrm>
        </p:grpSpPr>
        <p:sp>
          <p:nvSpPr>
            <p:cNvPr id="33" name="Ellipse 32">
              <a:extLst>
                <a:ext uri="{FF2B5EF4-FFF2-40B4-BE49-F238E27FC236}">
                  <a16:creationId xmlns="" xmlns:a16="http://schemas.microsoft.com/office/drawing/2014/main" id="{6C0D48BA-9E93-4E3A-A3F6-9933CA7493D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507B85A7-B74D-4F62-980B-7C82BBFE1EBA}"/>
                </a:ext>
              </a:extLst>
            </p:cNvPr>
            <p:cNvSpPr txBox="1"/>
            <p:nvPr/>
          </p:nvSpPr>
          <p:spPr>
            <a:xfrm>
              <a:off x="4214311" y="2095541"/>
              <a:ext cx="255867" cy="276999"/>
            </a:xfrm>
            <a:prstGeom prst="rect">
              <a:avLst/>
            </a:prstGeom>
            <a:noFill/>
          </p:spPr>
          <p:txBody>
            <a:bodyPr wrap="square" rtlCol="0">
              <a:spAutoFit/>
            </a:bodyPr>
            <a:lstStyle/>
            <a:p>
              <a:r>
                <a:rPr lang="fr-FR" sz="1200" dirty="0"/>
                <a:t>6</a:t>
              </a:r>
            </a:p>
          </p:txBody>
        </p:sp>
      </p:grpSp>
      <p:sp>
        <p:nvSpPr>
          <p:cNvPr id="2" name="Espace réservé du pied de page 1">
            <a:extLst>
              <a:ext uri="{FF2B5EF4-FFF2-40B4-BE49-F238E27FC236}">
                <a16:creationId xmlns="" xmlns:a16="http://schemas.microsoft.com/office/drawing/2014/main" id="{6A6EF887-0D68-4399-B025-6E91472A6A51}"/>
              </a:ext>
            </a:extLst>
          </p:cNvPr>
          <p:cNvSpPr>
            <a:spLocks noGrp="1"/>
          </p:cNvSpPr>
          <p:nvPr>
            <p:ph type="ftr" sz="quarter" idx="11"/>
          </p:nvPr>
        </p:nvSpPr>
        <p:spPr/>
        <p:txBody>
          <a:bodyPr/>
          <a:lstStyle/>
          <a:p>
            <a:r>
              <a:rPr lang="fr-FR"/>
              <a:t>Tuto Revit - Modéliser un ouvrage</a:t>
            </a:r>
          </a:p>
        </p:txBody>
      </p:sp>
      <p:sp>
        <p:nvSpPr>
          <p:cNvPr id="3" name="Espace réservé de la date 2">
            <a:extLst>
              <a:ext uri="{FF2B5EF4-FFF2-40B4-BE49-F238E27FC236}">
                <a16:creationId xmlns="" xmlns:a16="http://schemas.microsoft.com/office/drawing/2014/main" id="{F2CA4016-17D6-4993-898D-926340F7324C}"/>
              </a:ext>
            </a:extLst>
          </p:cNvPr>
          <p:cNvSpPr>
            <a:spLocks noGrp="1"/>
          </p:cNvSpPr>
          <p:nvPr>
            <p:ph type="dt" sz="half" idx="10"/>
          </p:nvPr>
        </p:nvSpPr>
        <p:spPr/>
        <p:txBody>
          <a:bodyPr/>
          <a:lstStyle/>
          <a:p>
            <a:r>
              <a:rPr lang="fr-FR"/>
              <a:t>Lycée D. Diderot</a:t>
            </a:r>
          </a:p>
        </p:txBody>
      </p:sp>
      <p:sp>
        <p:nvSpPr>
          <p:cNvPr id="4" name="Espace réservé du numéro de diapositive 3">
            <a:extLst>
              <a:ext uri="{FF2B5EF4-FFF2-40B4-BE49-F238E27FC236}">
                <a16:creationId xmlns="" xmlns:a16="http://schemas.microsoft.com/office/drawing/2014/main" id="{89DD8B6A-BF7F-4CDF-A83B-340A9E4A8866}"/>
              </a:ext>
            </a:extLst>
          </p:cNvPr>
          <p:cNvSpPr>
            <a:spLocks noGrp="1"/>
          </p:cNvSpPr>
          <p:nvPr>
            <p:ph type="sldNum" sz="quarter" idx="12"/>
          </p:nvPr>
        </p:nvSpPr>
        <p:spPr/>
        <p:txBody>
          <a:bodyPr/>
          <a:lstStyle/>
          <a:p>
            <a:fld id="{F0E9C7B5-498F-459B-AE0E-97ACA3484B4E}" type="slidenum">
              <a:rPr lang="fr-FR" smtClean="0"/>
              <a:t>69</a:t>
            </a:fld>
            <a:endParaRPr lang="fr-FR"/>
          </a:p>
        </p:txBody>
      </p:sp>
    </p:spTree>
    <p:extLst>
      <p:ext uri="{BB962C8B-B14F-4D97-AF65-F5344CB8AC3E}">
        <p14:creationId xmlns:p14="http://schemas.microsoft.com/office/powerpoint/2010/main" val="2661802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89EECE00-CC66-4CE3-A3A9-D172BA8E4638}"/>
              </a:ext>
            </a:extLst>
          </p:cNvPr>
          <p:cNvPicPr>
            <a:picLocks noChangeAspect="1"/>
          </p:cNvPicPr>
          <p:nvPr/>
        </p:nvPicPr>
        <p:blipFill>
          <a:blip r:embed="rId2"/>
          <a:stretch>
            <a:fillRect/>
          </a:stretch>
        </p:blipFill>
        <p:spPr>
          <a:xfrm>
            <a:off x="0" y="740261"/>
            <a:ext cx="9144000" cy="5714094"/>
          </a:xfrm>
          <a:prstGeom prst="rect">
            <a:avLst/>
          </a:prstGeom>
        </p:spPr>
      </p:pic>
      <p:pic>
        <p:nvPicPr>
          <p:cNvPr id="3" name="Image 2">
            <a:extLst>
              <a:ext uri="{FF2B5EF4-FFF2-40B4-BE49-F238E27FC236}">
                <a16:creationId xmlns="" xmlns:a16="http://schemas.microsoft.com/office/drawing/2014/main" id="{9494A088-5047-4BAA-A01B-E31716659CE2}"/>
              </a:ext>
            </a:extLst>
          </p:cNvPr>
          <p:cNvPicPr>
            <a:picLocks noChangeAspect="1"/>
          </p:cNvPicPr>
          <p:nvPr/>
        </p:nvPicPr>
        <p:blipFill>
          <a:blip r:embed="rId3"/>
          <a:stretch>
            <a:fillRect/>
          </a:stretch>
        </p:blipFill>
        <p:spPr>
          <a:xfrm>
            <a:off x="3233225" y="3236644"/>
            <a:ext cx="4860343" cy="265438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9" y="34215"/>
            <a:ext cx="5905850"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1.</a:t>
            </a:r>
            <a:r>
              <a:rPr lang="fr-FR" b="1" dirty="0">
                <a:solidFill>
                  <a:srgbClr val="002060"/>
                </a:solidFill>
                <a:effectLst>
                  <a:outerShdw blurRad="38100" dist="38100" dir="2700000" algn="tl">
                    <a:srgbClr val="000000">
                      <a:alpha val="43137"/>
                    </a:srgbClr>
                  </a:outerShdw>
                </a:effectLst>
              </a:rPr>
              <a:t>2. </a:t>
            </a:r>
            <a:r>
              <a:rPr lang="fr-FR" sz="2200" b="1" dirty="0">
                <a:solidFill>
                  <a:srgbClr val="002060"/>
                </a:solidFill>
                <a:effectLst>
                  <a:outerShdw blurRad="38100" dist="38100" dir="2700000" algn="tl">
                    <a:srgbClr val="000000">
                      <a:alpha val="43137"/>
                    </a:srgbClr>
                  </a:outerShdw>
                </a:effectLst>
              </a:rPr>
              <a:t>Création du projet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Enregistrements</a:t>
            </a:r>
            <a:r>
              <a:rPr lang="fr-FR" sz="2400" b="1" dirty="0">
                <a:solidFill>
                  <a:srgbClr val="002060"/>
                </a:solidFill>
                <a:effectLst>
                  <a:outerShdw blurRad="38100" dist="38100" dir="2700000" algn="tl">
                    <a:srgbClr val="000000">
                      <a:alpha val="43137"/>
                    </a:srgbClr>
                  </a:outerShdw>
                </a:effectLst>
              </a:rPr>
              <a:t> </a:t>
            </a:r>
          </a:p>
        </p:txBody>
      </p:sp>
      <p:sp>
        <p:nvSpPr>
          <p:cNvPr id="12" name="Ellipse 11">
            <a:extLst>
              <a:ext uri="{FF2B5EF4-FFF2-40B4-BE49-F238E27FC236}">
                <a16:creationId xmlns="" xmlns:a16="http://schemas.microsoft.com/office/drawing/2014/main" id="{D96B5FA1-A50F-46BD-8B27-12EF878C39F0}"/>
              </a:ext>
            </a:extLst>
          </p:cNvPr>
          <p:cNvSpPr/>
          <p:nvPr/>
        </p:nvSpPr>
        <p:spPr>
          <a:xfrm>
            <a:off x="1" y="922790"/>
            <a:ext cx="511728" cy="27700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a:extLst>
              <a:ext uri="{FF2B5EF4-FFF2-40B4-BE49-F238E27FC236}">
                <a16:creationId xmlns="" xmlns:a16="http://schemas.microsoft.com/office/drawing/2014/main" id="{1A2D09C0-31A9-4835-B9DA-B307B2241612}"/>
              </a:ext>
            </a:extLst>
          </p:cNvPr>
          <p:cNvSpPr txBox="1"/>
          <p:nvPr/>
        </p:nvSpPr>
        <p:spPr>
          <a:xfrm>
            <a:off x="3356961" y="1267565"/>
            <a:ext cx="3130103" cy="646331"/>
          </a:xfrm>
          <a:prstGeom prst="rect">
            <a:avLst/>
          </a:prstGeom>
          <a:solidFill>
            <a:srgbClr val="FFFF00"/>
          </a:solidFill>
          <a:ln>
            <a:solidFill>
              <a:srgbClr val="FF6600"/>
            </a:solidFill>
          </a:ln>
        </p:spPr>
        <p:txBody>
          <a:bodyPr wrap="square" rtlCol="0">
            <a:spAutoFit/>
          </a:bodyPr>
          <a:lstStyle/>
          <a:p>
            <a:r>
              <a:rPr lang="fr-FR" sz="1200" dirty="0"/>
              <a:t>Enregistrer le projet :</a:t>
            </a:r>
          </a:p>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Fichier</a:t>
            </a:r>
            <a:r>
              <a:rPr lang="fr-FR" sz="1200" dirty="0">
                <a:sym typeface="Wingdings" panose="05000000000000000000" pitchFamily="2" charset="2"/>
              </a:rPr>
              <a:t>, commande </a:t>
            </a:r>
            <a:r>
              <a:rPr lang="fr-FR" sz="1200" b="1" dirty="0">
                <a:sym typeface="Wingdings" panose="05000000000000000000" pitchFamily="2" charset="2"/>
              </a:rPr>
              <a:t>Enregistrer sous</a:t>
            </a:r>
            <a:r>
              <a:rPr lang="fr-FR" sz="1200" dirty="0">
                <a:sym typeface="Wingdings" panose="05000000000000000000" pitchFamily="2" charset="2"/>
              </a:rPr>
              <a:t>, puis </a:t>
            </a:r>
            <a:r>
              <a:rPr lang="fr-FR" sz="1200" b="1" dirty="0">
                <a:sym typeface="Wingdings" panose="05000000000000000000" pitchFamily="2" charset="2"/>
              </a:rPr>
              <a:t>Projet</a:t>
            </a:r>
          </a:p>
        </p:txBody>
      </p:sp>
      <p:cxnSp>
        <p:nvCxnSpPr>
          <p:cNvPr id="17" name="Connecteur droit avec flèche 16">
            <a:extLst>
              <a:ext uri="{FF2B5EF4-FFF2-40B4-BE49-F238E27FC236}">
                <a16:creationId xmlns="" xmlns:a16="http://schemas.microsoft.com/office/drawing/2014/main" id="{443544FC-8D6A-444F-A884-692DE67C7195}"/>
              </a:ext>
            </a:extLst>
          </p:cNvPr>
          <p:cNvCxnSpPr>
            <a:cxnSpLocks/>
            <a:stCxn id="16" idx="1"/>
            <a:endCxn id="12" idx="6"/>
          </p:cNvCxnSpPr>
          <p:nvPr/>
        </p:nvCxnSpPr>
        <p:spPr>
          <a:xfrm flipH="1" flipV="1">
            <a:off x="511729" y="1061290"/>
            <a:ext cx="2845232" cy="52944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e 31">
            <a:extLst>
              <a:ext uri="{FF2B5EF4-FFF2-40B4-BE49-F238E27FC236}">
                <a16:creationId xmlns="" xmlns:a16="http://schemas.microsoft.com/office/drawing/2014/main" id="{60C05490-6B83-47F1-B20C-1FE7BEFBC460}"/>
              </a:ext>
            </a:extLst>
          </p:cNvPr>
          <p:cNvGrpSpPr/>
          <p:nvPr/>
        </p:nvGrpSpPr>
        <p:grpSpPr>
          <a:xfrm>
            <a:off x="3196649" y="1097866"/>
            <a:ext cx="329591" cy="277860"/>
            <a:chOff x="4198688" y="2087836"/>
            <a:chExt cx="318782" cy="277860"/>
          </a:xfrm>
        </p:grpSpPr>
        <p:sp>
          <p:nvSpPr>
            <p:cNvPr id="33" name="Ellipse 32">
              <a:extLst>
                <a:ext uri="{FF2B5EF4-FFF2-40B4-BE49-F238E27FC236}">
                  <a16:creationId xmlns="" xmlns:a16="http://schemas.microsoft.com/office/drawing/2014/main" id="{DDEC6170-12E2-4362-9C28-3D2445C7E56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FD08F7FB-816A-45A6-8701-DB287AFD9605}"/>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25" name="ZoneTexte 24">
            <a:extLst>
              <a:ext uri="{FF2B5EF4-FFF2-40B4-BE49-F238E27FC236}">
                <a16:creationId xmlns="" xmlns:a16="http://schemas.microsoft.com/office/drawing/2014/main" id="{A4A2FFA8-DCF2-49E7-B281-96E7BC40ACCF}"/>
              </a:ext>
            </a:extLst>
          </p:cNvPr>
          <p:cNvSpPr txBox="1"/>
          <p:nvPr/>
        </p:nvSpPr>
        <p:spPr>
          <a:xfrm>
            <a:off x="3861154" y="2319061"/>
            <a:ext cx="410102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Choisir le chemin d’accès (dossier indiqué par le professeur)</a:t>
            </a:r>
          </a:p>
          <a:p>
            <a:pPr marL="171450" indent="-171450">
              <a:buFont typeface="Wingdings" panose="05000000000000000000" pitchFamily="2" charset="2"/>
              <a:buChar char="è"/>
            </a:pPr>
            <a:r>
              <a:rPr lang="fr-FR" sz="1200" b="1" dirty="0">
                <a:sym typeface="Wingdings" panose="05000000000000000000" pitchFamily="2" charset="2"/>
              </a:rPr>
              <a:t> </a:t>
            </a:r>
            <a:r>
              <a:rPr lang="fr-FR" sz="1200" dirty="0">
                <a:sym typeface="Wingdings" panose="05000000000000000000" pitchFamily="2" charset="2"/>
              </a:rPr>
              <a:t>Saisir le nom du fichier</a:t>
            </a:r>
          </a:p>
          <a:p>
            <a:pPr marL="171450" indent="-171450">
              <a:buFont typeface="Wingdings" panose="05000000000000000000" pitchFamily="2" charset="2"/>
              <a:buChar char="è"/>
            </a:pPr>
            <a:r>
              <a:rPr lang="fr-FR" sz="1200" b="1" dirty="0">
                <a:sym typeface="Wingdings" panose="05000000000000000000" pitchFamily="2" charset="2"/>
              </a:rPr>
              <a:t> </a:t>
            </a:r>
            <a:r>
              <a:rPr lang="fr-FR" sz="1200" dirty="0">
                <a:sym typeface="Wingdings" panose="05000000000000000000" pitchFamily="2" charset="2"/>
              </a:rPr>
              <a:t>Cliquer </a:t>
            </a:r>
            <a:r>
              <a:rPr lang="fr-FR" sz="1200" b="1" dirty="0">
                <a:sym typeface="Wingdings" panose="05000000000000000000" pitchFamily="2" charset="2"/>
              </a:rPr>
              <a:t>Enregistrer</a:t>
            </a:r>
            <a:endParaRPr lang="fr-FR" sz="1200" b="1" dirty="0"/>
          </a:p>
        </p:txBody>
      </p:sp>
      <p:grpSp>
        <p:nvGrpSpPr>
          <p:cNvPr id="26" name="Groupe 25">
            <a:extLst>
              <a:ext uri="{FF2B5EF4-FFF2-40B4-BE49-F238E27FC236}">
                <a16:creationId xmlns="" xmlns:a16="http://schemas.microsoft.com/office/drawing/2014/main" id="{16D8DF3A-65FA-490A-BFD9-6C94DCB562CC}"/>
              </a:ext>
            </a:extLst>
          </p:cNvPr>
          <p:cNvGrpSpPr/>
          <p:nvPr/>
        </p:nvGrpSpPr>
        <p:grpSpPr>
          <a:xfrm>
            <a:off x="3720348" y="2185220"/>
            <a:ext cx="318782" cy="277860"/>
            <a:chOff x="4198688" y="2087836"/>
            <a:chExt cx="318782" cy="277860"/>
          </a:xfrm>
        </p:grpSpPr>
        <p:sp>
          <p:nvSpPr>
            <p:cNvPr id="27" name="Ellipse 26">
              <a:extLst>
                <a:ext uri="{FF2B5EF4-FFF2-40B4-BE49-F238E27FC236}">
                  <a16:creationId xmlns="" xmlns:a16="http://schemas.microsoft.com/office/drawing/2014/main" id="{B4713034-AAFF-4941-B13A-38AFA302BB7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6EF89330-5F0A-4F4A-8CDC-E61F425B0E6D}"/>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35" name="Connecteur droit avec flèche 34">
            <a:extLst>
              <a:ext uri="{FF2B5EF4-FFF2-40B4-BE49-F238E27FC236}">
                <a16:creationId xmlns="" xmlns:a16="http://schemas.microsoft.com/office/drawing/2014/main" id="{01BEF0E1-1619-44B8-B7E3-677C5E53F66C}"/>
              </a:ext>
            </a:extLst>
          </p:cNvPr>
          <p:cNvCxnSpPr>
            <a:cxnSpLocks/>
            <a:stCxn id="25" idx="2"/>
          </p:cNvCxnSpPr>
          <p:nvPr/>
        </p:nvCxnSpPr>
        <p:spPr>
          <a:xfrm flipH="1">
            <a:off x="4986068" y="2965392"/>
            <a:ext cx="925600" cy="64045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 xmlns:a16="http://schemas.microsoft.com/office/drawing/2014/main" id="{50A19049-2B8D-4F6E-888E-586852015D1C}"/>
              </a:ext>
            </a:extLst>
          </p:cNvPr>
          <p:cNvCxnSpPr>
            <a:cxnSpLocks/>
            <a:stCxn id="25" idx="2"/>
          </p:cNvCxnSpPr>
          <p:nvPr/>
        </p:nvCxnSpPr>
        <p:spPr>
          <a:xfrm flipH="1">
            <a:off x="5771072" y="2965392"/>
            <a:ext cx="140596" cy="230534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 xmlns:a16="http://schemas.microsoft.com/office/drawing/2014/main" id="{731B2190-35A9-4AE8-8EBC-D040677100FD}"/>
              </a:ext>
            </a:extLst>
          </p:cNvPr>
          <p:cNvCxnSpPr>
            <a:cxnSpLocks/>
            <a:stCxn id="16" idx="1"/>
          </p:cNvCxnSpPr>
          <p:nvPr/>
        </p:nvCxnSpPr>
        <p:spPr>
          <a:xfrm flipH="1">
            <a:off x="966158" y="1590731"/>
            <a:ext cx="2390803" cy="121285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eur droit avec flèche 40">
            <a:extLst>
              <a:ext uri="{FF2B5EF4-FFF2-40B4-BE49-F238E27FC236}">
                <a16:creationId xmlns="" xmlns:a16="http://schemas.microsoft.com/office/drawing/2014/main" id="{924D04E8-2AAF-4B43-8E20-1C43EFCBF5A5}"/>
              </a:ext>
            </a:extLst>
          </p:cNvPr>
          <p:cNvCxnSpPr>
            <a:cxnSpLocks/>
            <a:stCxn id="25" idx="2"/>
          </p:cNvCxnSpPr>
          <p:nvPr/>
        </p:nvCxnSpPr>
        <p:spPr>
          <a:xfrm>
            <a:off x="5911668" y="2965392"/>
            <a:ext cx="808309" cy="271078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 xmlns:a16="http://schemas.microsoft.com/office/drawing/2014/main" id="{0D25DBE2-C70C-4BEA-A850-224B98A226BD}"/>
              </a:ext>
            </a:extLst>
          </p:cNvPr>
          <p:cNvCxnSpPr>
            <a:cxnSpLocks/>
            <a:stCxn id="25" idx="2"/>
          </p:cNvCxnSpPr>
          <p:nvPr/>
        </p:nvCxnSpPr>
        <p:spPr>
          <a:xfrm>
            <a:off x="5911668" y="2965392"/>
            <a:ext cx="799683" cy="65770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860CA282-1BFB-4660-865E-A64E6B0ED93C}"/>
              </a:ext>
            </a:extLst>
          </p:cNvPr>
          <p:cNvSpPr txBox="1"/>
          <p:nvPr/>
        </p:nvSpPr>
        <p:spPr>
          <a:xfrm>
            <a:off x="5578680" y="6064026"/>
            <a:ext cx="3388694" cy="276999"/>
          </a:xfrm>
          <a:prstGeom prst="rect">
            <a:avLst/>
          </a:prstGeom>
          <a:solidFill>
            <a:srgbClr val="CCFFFF"/>
          </a:solidFill>
          <a:ln>
            <a:solidFill>
              <a:srgbClr val="002060"/>
            </a:solidFill>
          </a:ln>
        </p:spPr>
        <p:txBody>
          <a:bodyPr wrap="square" rtlCol="0">
            <a:spAutoFit/>
          </a:bodyPr>
          <a:lstStyle/>
          <a:p>
            <a:r>
              <a:rPr lang="fr-FR" sz="1200" i="1" dirty="0"/>
              <a:t>Ne pas oublier d’enregistrer fréquemment le projet</a:t>
            </a:r>
          </a:p>
        </p:txBody>
      </p:sp>
      <p:grpSp>
        <p:nvGrpSpPr>
          <p:cNvPr id="54" name="Groupe 53">
            <a:extLst>
              <a:ext uri="{FF2B5EF4-FFF2-40B4-BE49-F238E27FC236}">
                <a16:creationId xmlns="" xmlns:a16="http://schemas.microsoft.com/office/drawing/2014/main" id="{1387FBFA-CEC2-4CF8-A0C9-46DB637D3062}"/>
              </a:ext>
            </a:extLst>
          </p:cNvPr>
          <p:cNvGrpSpPr/>
          <p:nvPr/>
        </p:nvGrpSpPr>
        <p:grpSpPr>
          <a:xfrm>
            <a:off x="5422524" y="5911178"/>
            <a:ext cx="323519" cy="276999"/>
            <a:chOff x="4198688" y="2088698"/>
            <a:chExt cx="318782" cy="276999"/>
          </a:xfrm>
        </p:grpSpPr>
        <p:sp>
          <p:nvSpPr>
            <p:cNvPr id="55" name="Ellipse 54">
              <a:extLst>
                <a:ext uri="{FF2B5EF4-FFF2-40B4-BE49-F238E27FC236}">
                  <a16:creationId xmlns="" xmlns:a16="http://schemas.microsoft.com/office/drawing/2014/main" id="{1A8333D2-80CF-4E72-82B7-74952F6E850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C7E3695A-1938-4F8D-9F95-E3AE93EB3381}"/>
                </a:ext>
              </a:extLst>
            </p:cNvPr>
            <p:cNvSpPr txBox="1"/>
            <p:nvPr/>
          </p:nvSpPr>
          <p:spPr>
            <a:xfrm>
              <a:off x="4198688" y="2088698"/>
              <a:ext cx="318782" cy="276999"/>
            </a:xfrm>
            <a:prstGeom prst="rect">
              <a:avLst/>
            </a:prstGeom>
            <a:noFill/>
          </p:spPr>
          <p:txBody>
            <a:bodyPr wrap="square" rtlCol="0">
              <a:spAutoFit/>
            </a:bodyPr>
            <a:lstStyle/>
            <a:p>
              <a:r>
                <a:rPr lang="fr-FR" sz="1200" dirty="0"/>
                <a:t>3</a:t>
              </a:r>
            </a:p>
          </p:txBody>
        </p:sp>
      </p:grpSp>
      <p:sp>
        <p:nvSpPr>
          <p:cNvPr id="62" name="Ellipse 61">
            <a:extLst>
              <a:ext uri="{FF2B5EF4-FFF2-40B4-BE49-F238E27FC236}">
                <a16:creationId xmlns="" xmlns:a16="http://schemas.microsoft.com/office/drawing/2014/main" id="{66628B1F-E721-473D-8642-A27B507DA36E}"/>
              </a:ext>
            </a:extLst>
          </p:cNvPr>
          <p:cNvSpPr/>
          <p:nvPr/>
        </p:nvSpPr>
        <p:spPr>
          <a:xfrm>
            <a:off x="511729" y="739192"/>
            <a:ext cx="327170" cy="27700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9" name="Connecteur droit avec flèche 28">
            <a:extLst>
              <a:ext uri="{FF2B5EF4-FFF2-40B4-BE49-F238E27FC236}">
                <a16:creationId xmlns="" xmlns:a16="http://schemas.microsoft.com/office/drawing/2014/main" id="{076A5DEB-419B-485D-9A31-9FE2FE94D0EA}"/>
              </a:ext>
            </a:extLst>
          </p:cNvPr>
          <p:cNvCxnSpPr>
            <a:cxnSpLocks/>
            <a:stCxn id="16" idx="1"/>
          </p:cNvCxnSpPr>
          <p:nvPr/>
        </p:nvCxnSpPr>
        <p:spPr>
          <a:xfrm flipH="1">
            <a:off x="2475781" y="1590731"/>
            <a:ext cx="881180" cy="71252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5" name="Forme libre : forme 14">
            <a:extLst>
              <a:ext uri="{FF2B5EF4-FFF2-40B4-BE49-F238E27FC236}">
                <a16:creationId xmlns="" xmlns:a16="http://schemas.microsoft.com/office/drawing/2014/main" id="{E10F224C-D59E-474A-AAA3-3F6AA23043E4}"/>
              </a:ext>
            </a:extLst>
          </p:cNvPr>
          <p:cNvSpPr/>
          <p:nvPr/>
        </p:nvSpPr>
        <p:spPr>
          <a:xfrm>
            <a:off x="838899" y="853588"/>
            <a:ext cx="7890006" cy="5211651"/>
          </a:xfrm>
          <a:custGeom>
            <a:avLst/>
            <a:gdLst>
              <a:gd name="connsiteX0" fmla="*/ 7633982 w 7772560"/>
              <a:gd name="connsiteY0" fmla="*/ 5102594 h 5102594"/>
              <a:gd name="connsiteX1" fmla="*/ 6744749 w 7772560"/>
              <a:gd name="connsiteY1" fmla="*/ 832598 h 5102594"/>
              <a:gd name="connsiteX2" fmla="*/ 0 w 7772560"/>
              <a:gd name="connsiteY2" fmla="*/ 2088 h 5102594"/>
            </a:gdLst>
            <a:ahLst/>
            <a:cxnLst>
              <a:cxn ang="0">
                <a:pos x="connsiteX0" y="connsiteY0"/>
              </a:cxn>
              <a:cxn ang="0">
                <a:pos x="connsiteX1" y="connsiteY1"/>
              </a:cxn>
              <a:cxn ang="0">
                <a:pos x="connsiteX2" y="connsiteY2"/>
              </a:cxn>
            </a:cxnLst>
            <a:rect l="l" t="t" r="r" b="b"/>
            <a:pathLst>
              <a:path w="7772560" h="5102594">
                <a:moveTo>
                  <a:pt x="7633982" y="5102594"/>
                </a:moveTo>
                <a:cubicBezTo>
                  <a:pt x="7825530" y="3392638"/>
                  <a:pt x="8017079" y="1682682"/>
                  <a:pt x="6744749" y="832598"/>
                </a:cubicBezTo>
                <a:cubicBezTo>
                  <a:pt x="5472419" y="-17486"/>
                  <a:pt x="2736209" y="-7699"/>
                  <a:pt x="0" y="2088"/>
                </a:cubicBezTo>
              </a:path>
            </a:pathLst>
          </a:cu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 name="Espace réservé du pied de page 1">
            <a:extLst>
              <a:ext uri="{FF2B5EF4-FFF2-40B4-BE49-F238E27FC236}">
                <a16:creationId xmlns="" xmlns:a16="http://schemas.microsoft.com/office/drawing/2014/main" id="{5249CA61-25D8-428E-8A0E-33E50E4701F3}"/>
              </a:ext>
            </a:extLst>
          </p:cNvPr>
          <p:cNvSpPr>
            <a:spLocks noGrp="1"/>
          </p:cNvSpPr>
          <p:nvPr>
            <p:ph type="ftr" sz="quarter" idx="11"/>
          </p:nvPr>
        </p:nvSpPr>
        <p:spPr/>
        <p:txBody>
          <a:bodyPr/>
          <a:lstStyle/>
          <a:p>
            <a:r>
              <a:rPr lang="fr-FR" dirty="0"/>
              <a:t>Tuto Revit - Modéliser un ouvrage</a:t>
            </a:r>
          </a:p>
        </p:txBody>
      </p:sp>
      <p:sp>
        <p:nvSpPr>
          <p:cNvPr id="8" name="Espace réservé de la date 7">
            <a:extLst>
              <a:ext uri="{FF2B5EF4-FFF2-40B4-BE49-F238E27FC236}">
                <a16:creationId xmlns="" xmlns:a16="http://schemas.microsoft.com/office/drawing/2014/main" id="{66FFBC04-BCDD-4BF6-B9ED-FB7BAE3CF525}"/>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09E27418-2E35-4502-B960-021A4FEB5776}"/>
              </a:ext>
            </a:extLst>
          </p:cNvPr>
          <p:cNvSpPr>
            <a:spLocks noGrp="1"/>
          </p:cNvSpPr>
          <p:nvPr>
            <p:ph type="sldNum" sz="quarter" idx="12"/>
          </p:nvPr>
        </p:nvSpPr>
        <p:spPr/>
        <p:txBody>
          <a:bodyPr/>
          <a:lstStyle/>
          <a:p>
            <a:fld id="{F0E9C7B5-498F-459B-AE0E-97ACA3484B4E}" type="slidenum">
              <a:rPr lang="fr-FR" smtClean="0"/>
              <a:t>7</a:t>
            </a:fld>
            <a:endParaRPr lang="fr-FR"/>
          </a:p>
        </p:txBody>
      </p:sp>
    </p:spTree>
    <p:extLst>
      <p:ext uri="{BB962C8B-B14F-4D97-AF65-F5344CB8AC3E}">
        <p14:creationId xmlns:p14="http://schemas.microsoft.com/office/powerpoint/2010/main" val="14897965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371218C7-B0E4-4CB3-BD4F-4F469C822FC9}"/>
              </a:ext>
            </a:extLst>
          </p:cNvPr>
          <p:cNvPicPr>
            <a:picLocks noChangeAspect="1"/>
          </p:cNvPicPr>
          <p:nvPr/>
        </p:nvPicPr>
        <p:blipFill>
          <a:blip r:embed="rId2"/>
          <a:stretch>
            <a:fillRect/>
          </a:stretch>
        </p:blipFill>
        <p:spPr>
          <a:xfrm>
            <a:off x="0" y="745941"/>
            <a:ext cx="9144000" cy="568489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8. </a:t>
            </a:r>
            <a:r>
              <a:rPr lang="fr-FR" sz="2400" b="1" i="1" dirty="0">
                <a:solidFill>
                  <a:srgbClr val="002060"/>
                </a:solidFill>
                <a:effectLst>
                  <a:outerShdw blurRad="38100" dist="38100" dir="2700000" algn="tl">
                    <a:srgbClr val="000000">
                      <a:alpha val="43137"/>
                    </a:srgbClr>
                  </a:outerShdw>
                </a:effectLst>
              </a:rPr>
              <a:t>Traverses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Création des traverses</a:t>
            </a:r>
            <a:endParaRPr lang="fr-FR" sz="2200" b="1" dirty="0">
              <a:solidFill>
                <a:srgbClr val="002060"/>
              </a:solidFill>
              <a:effectLst>
                <a:outerShdw blurRad="38100" dist="38100" dir="2700000" algn="tl">
                  <a:srgbClr val="000000">
                    <a:alpha val="43137"/>
                  </a:srgbClr>
                </a:outerShdw>
              </a:effectLst>
            </a:endParaRPr>
          </a:p>
        </p:txBody>
      </p:sp>
      <p:sp>
        <p:nvSpPr>
          <p:cNvPr id="60" name="ZoneTexte 59">
            <a:extLst>
              <a:ext uri="{FF2B5EF4-FFF2-40B4-BE49-F238E27FC236}">
                <a16:creationId xmlns="" xmlns:a16="http://schemas.microsoft.com/office/drawing/2014/main" id="{3D6F423F-3160-450D-9C11-1D6F88AD8B06}"/>
              </a:ext>
            </a:extLst>
          </p:cNvPr>
          <p:cNvSpPr txBox="1"/>
          <p:nvPr/>
        </p:nvSpPr>
        <p:spPr>
          <a:xfrm>
            <a:off x="2741719" y="4943042"/>
            <a:ext cx="2266508"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Vérifier la création dans les vues en élévation, la vue 3D, et en créant une vue en coupe</a:t>
            </a:r>
            <a:endParaRPr lang="fr-FR" sz="1200" b="1" dirty="0">
              <a:sym typeface="Wingdings" panose="05000000000000000000" pitchFamily="2" charset="2"/>
            </a:endParaRPr>
          </a:p>
        </p:txBody>
      </p:sp>
      <p:grpSp>
        <p:nvGrpSpPr>
          <p:cNvPr id="57" name="Groupe 56">
            <a:extLst>
              <a:ext uri="{FF2B5EF4-FFF2-40B4-BE49-F238E27FC236}">
                <a16:creationId xmlns="" xmlns:a16="http://schemas.microsoft.com/office/drawing/2014/main" id="{A43F2F09-9916-45C1-8AED-C38149AAB2CF}"/>
              </a:ext>
            </a:extLst>
          </p:cNvPr>
          <p:cNvGrpSpPr/>
          <p:nvPr/>
        </p:nvGrpSpPr>
        <p:grpSpPr>
          <a:xfrm>
            <a:off x="2576923" y="4756624"/>
            <a:ext cx="329591" cy="277860"/>
            <a:chOff x="4198688" y="2087836"/>
            <a:chExt cx="318782" cy="277860"/>
          </a:xfrm>
        </p:grpSpPr>
        <p:sp>
          <p:nvSpPr>
            <p:cNvPr id="58" name="Ellipse 57">
              <a:extLst>
                <a:ext uri="{FF2B5EF4-FFF2-40B4-BE49-F238E27FC236}">
                  <a16:creationId xmlns="" xmlns:a16="http://schemas.microsoft.com/office/drawing/2014/main" id="{7ED75EF2-8981-4160-BC84-0E4CF4A60BA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DD44E865-C25A-441E-9639-0786565F04AE}"/>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sp>
        <p:nvSpPr>
          <p:cNvPr id="12" name="ZoneTexte 11">
            <a:extLst>
              <a:ext uri="{FF2B5EF4-FFF2-40B4-BE49-F238E27FC236}">
                <a16:creationId xmlns="" xmlns:a16="http://schemas.microsoft.com/office/drawing/2014/main" id="{C5256C85-0883-48F2-9A8E-5AF05B386F58}"/>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4" name="Espace réservé du pied de page 3">
            <a:extLst>
              <a:ext uri="{FF2B5EF4-FFF2-40B4-BE49-F238E27FC236}">
                <a16:creationId xmlns="" xmlns:a16="http://schemas.microsoft.com/office/drawing/2014/main" id="{5C5CA889-CC7A-450F-9797-5A422A72D650}"/>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AF0F5720-B293-4CC3-90C4-3A6F554F71ED}"/>
              </a:ext>
            </a:extLst>
          </p:cNvPr>
          <p:cNvSpPr>
            <a:spLocks noGrp="1"/>
          </p:cNvSpPr>
          <p:nvPr>
            <p:ph type="dt" sz="half" idx="10"/>
          </p:nvPr>
        </p:nvSpPr>
        <p:spPr/>
        <p:txBody>
          <a:bodyPr/>
          <a:lstStyle/>
          <a:p>
            <a:r>
              <a:rPr lang="fr-FR"/>
              <a:t>Lycée D. Diderot</a:t>
            </a:r>
          </a:p>
        </p:txBody>
      </p:sp>
      <p:sp>
        <p:nvSpPr>
          <p:cNvPr id="9" name="Espace réservé du numéro de diapositive 8">
            <a:extLst>
              <a:ext uri="{FF2B5EF4-FFF2-40B4-BE49-F238E27FC236}">
                <a16:creationId xmlns="" xmlns:a16="http://schemas.microsoft.com/office/drawing/2014/main" id="{5E677B67-831C-496A-B669-680744ACE358}"/>
              </a:ext>
            </a:extLst>
          </p:cNvPr>
          <p:cNvSpPr>
            <a:spLocks noGrp="1"/>
          </p:cNvSpPr>
          <p:nvPr>
            <p:ph type="sldNum" sz="quarter" idx="12"/>
          </p:nvPr>
        </p:nvSpPr>
        <p:spPr/>
        <p:txBody>
          <a:bodyPr/>
          <a:lstStyle/>
          <a:p>
            <a:fld id="{F0E9C7B5-498F-459B-AE0E-97ACA3484B4E}" type="slidenum">
              <a:rPr lang="fr-FR" smtClean="0"/>
              <a:t>70</a:t>
            </a:fld>
            <a:endParaRPr lang="fr-FR"/>
          </a:p>
        </p:txBody>
      </p:sp>
    </p:spTree>
    <p:extLst>
      <p:ext uri="{BB962C8B-B14F-4D97-AF65-F5344CB8AC3E}">
        <p14:creationId xmlns:p14="http://schemas.microsoft.com/office/powerpoint/2010/main" val="42925780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95204926-6484-4FFE-854C-EB0799BD9B6E}"/>
              </a:ext>
            </a:extLst>
          </p:cNvPr>
          <p:cNvPicPr>
            <a:picLocks noChangeAspect="1"/>
          </p:cNvPicPr>
          <p:nvPr/>
        </p:nvPicPr>
        <p:blipFill rotWithShape="1">
          <a:blip r:embed="rId2"/>
          <a:srcRect t="1988" b="5436"/>
          <a:stretch/>
        </p:blipFill>
        <p:spPr>
          <a:xfrm>
            <a:off x="3076215" y="3078761"/>
            <a:ext cx="5379014" cy="2927756"/>
          </a:xfrm>
          <a:prstGeom prst="rect">
            <a:avLst/>
          </a:prstGeom>
          <a:ln>
            <a:solidFill>
              <a:schemeClr val="accent5">
                <a:lumMod val="50000"/>
              </a:schemeClr>
            </a:solidFill>
          </a:ln>
        </p:spPr>
      </p:pic>
      <p:sp>
        <p:nvSpPr>
          <p:cNvPr id="7" name="ZoneTexte 6">
            <a:extLst>
              <a:ext uri="{FF2B5EF4-FFF2-40B4-BE49-F238E27FC236}">
                <a16:creationId xmlns="" xmlns:a16="http://schemas.microsoft.com/office/drawing/2014/main" id="{07612649-6FA5-4802-B3D6-8A819C7770C9}"/>
              </a:ext>
            </a:extLst>
          </p:cNvPr>
          <p:cNvSpPr txBox="1"/>
          <p:nvPr/>
        </p:nvSpPr>
        <p:spPr>
          <a:xfrm>
            <a:off x="366136" y="1668690"/>
            <a:ext cx="8411727" cy="1077218"/>
          </a:xfrm>
          <a:prstGeom prst="rect">
            <a:avLst/>
          </a:prstGeom>
          <a:solidFill>
            <a:srgbClr val="CCFFFF"/>
          </a:solidFill>
          <a:ln>
            <a:solidFill>
              <a:schemeClr val="accent5">
                <a:lumMod val="50000"/>
              </a:schemeClr>
            </a:solidFill>
          </a:ln>
        </p:spPr>
        <p:txBody>
          <a:bodyPr wrap="square" rtlCol="0">
            <a:spAutoFit/>
          </a:bodyPr>
          <a:lstStyle/>
          <a:p>
            <a:r>
              <a:rPr lang="fr-FR" sz="1600" i="1" dirty="0"/>
              <a:t>Les murs en retours et les bèches peuvent être créés par l’implantation d’éléments de la famille Revit « murs ».</a:t>
            </a:r>
          </a:p>
          <a:p>
            <a:endParaRPr lang="fr-FR" sz="1600" i="1" dirty="0"/>
          </a:p>
          <a:p>
            <a:r>
              <a:rPr lang="fr-FR" sz="1600" i="1" dirty="0"/>
              <a:t>La démarche est globalement la même que pour la création des piédroits.</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3058302" y="5675262"/>
            <a:ext cx="2198181"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9</a:t>
            </a:r>
          </a:p>
        </p:txBody>
      </p:sp>
      <p:sp>
        <p:nvSpPr>
          <p:cNvPr id="12" name="ZoneTexte 11">
            <a:extLst>
              <a:ext uri="{FF2B5EF4-FFF2-40B4-BE49-F238E27FC236}">
                <a16:creationId xmlns="" xmlns:a16="http://schemas.microsoft.com/office/drawing/2014/main" id="{80A29CAF-CBB6-4623-8E59-1E93E0AB07D6}"/>
              </a:ext>
            </a:extLst>
          </p:cNvPr>
          <p:cNvSpPr txBox="1"/>
          <p:nvPr/>
        </p:nvSpPr>
        <p:spPr>
          <a:xfrm>
            <a:off x="6493079" y="3591133"/>
            <a:ext cx="780175" cy="461665"/>
          </a:xfrm>
          <a:prstGeom prst="rect">
            <a:avLst/>
          </a:prstGeom>
          <a:solidFill>
            <a:srgbClr val="CCFFFF"/>
          </a:solidFill>
          <a:ln>
            <a:solidFill>
              <a:srgbClr val="002060"/>
            </a:solidFill>
          </a:ln>
        </p:spPr>
        <p:txBody>
          <a:bodyPr wrap="square" rtlCol="0">
            <a:spAutoFit/>
          </a:bodyPr>
          <a:lstStyle/>
          <a:p>
            <a:pPr algn="ctr"/>
            <a:r>
              <a:rPr lang="fr-FR" sz="1200" i="1" dirty="0"/>
              <a:t>Murs en retour</a:t>
            </a:r>
          </a:p>
        </p:txBody>
      </p:sp>
      <p:cxnSp>
        <p:nvCxnSpPr>
          <p:cNvPr id="13" name="Connecteur droit avec flèche 12">
            <a:extLst>
              <a:ext uri="{FF2B5EF4-FFF2-40B4-BE49-F238E27FC236}">
                <a16:creationId xmlns="" xmlns:a16="http://schemas.microsoft.com/office/drawing/2014/main" id="{2E189681-907C-450A-AA2C-376636F19992}"/>
              </a:ext>
            </a:extLst>
          </p:cNvPr>
          <p:cNvCxnSpPr>
            <a:cxnSpLocks/>
            <a:stCxn id="12" idx="2"/>
          </p:cNvCxnSpPr>
          <p:nvPr/>
        </p:nvCxnSpPr>
        <p:spPr>
          <a:xfrm>
            <a:off x="6883167" y="4052798"/>
            <a:ext cx="1203820" cy="106448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 xmlns:a16="http://schemas.microsoft.com/office/drawing/2014/main" id="{4651F34E-5C4F-4618-B82F-24B6C669C3EB}"/>
              </a:ext>
            </a:extLst>
          </p:cNvPr>
          <p:cNvCxnSpPr>
            <a:cxnSpLocks/>
            <a:stCxn id="12" idx="2"/>
          </p:cNvCxnSpPr>
          <p:nvPr/>
        </p:nvCxnSpPr>
        <p:spPr>
          <a:xfrm>
            <a:off x="6883167" y="4052798"/>
            <a:ext cx="675314" cy="1551048"/>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 xmlns:a16="http://schemas.microsoft.com/office/drawing/2014/main" id="{B96A4BC6-82B8-4668-82B9-4B2E363DCD87}"/>
              </a:ext>
            </a:extLst>
          </p:cNvPr>
          <p:cNvCxnSpPr>
            <a:cxnSpLocks/>
            <a:stCxn id="12" idx="1"/>
          </p:cNvCxnSpPr>
          <p:nvPr/>
        </p:nvCxnSpPr>
        <p:spPr>
          <a:xfrm flipH="1" flipV="1">
            <a:off x="4118995" y="3221372"/>
            <a:ext cx="2374084" cy="60059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23">
            <a:extLst>
              <a:ext uri="{FF2B5EF4-FFF2-40B4-BE49-F238E27FC236}">
                <a16:creationId xmlns="" xmlns:a16="http://schemas.microsoft.com/office/drawing/2014/main" id="{1A09D593-7860-4CAF-917B-286DBF35E7A3}"/>
              </a:ext>
            </a:extLst>
          </p:cNvPr>
          <p:cNvCxnSpPr>
            <a:cxnSpLocks/>
            <a:stCxn id="12" idx="1"/>
          </p:cNvCxnSpPr>
          <p:nvPr/>
        </p:nvCxnSpPr>
        <p:spPr>
          <a:xfrm flipH="1" flipV="1">
            <a:off x="3414319" y="3682767"/>
            <a:ext cx="3078760" cy="139199"/>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 xmlns:a16="http://schemas.microsoft.com/office/drawing/2014/main" id="{4DD0ABE7-22D2-4849-A16D-1544580342FF}"/>
              </a:ext>
            </a:extLst>
          </p:cNvPr>
          <p:cNvSpPr txBox="1"/>
          <p:nvPr/>
        </p:nvSpPr>
        <p:spPr>
          <a:xfrm>
            <a:off x="4388842" y="5052215"/>
            <a:ext cx="661332" cy="276999"/>
          </a:xfrm>
          <a:prstGeom prst="rect">
            <a:avLst/>
          </a:prstGeom>
          <a:solidFill>
            <a:srgbClr val="CCFFFF"/>
          </a:solidFill>
          <a:ln>
            <a:solidFill>
              <a:srgbClr val="002060"/>
            </a:solidFill>
          </a:ln>
        </p:spPr>
        <p:txBody>
          <a:bodyPr wrap="square" rtlCol="0">
            <a:spAutoFit/>
          </a:bodyPr>
          <a:lstStyle/>
          <a:p>
            <a:pPr algn="ctr"/>
            <a:r>
              <a:rPr lang="fr-FR" sz="1200" i="1" dirty="0"/>
              <a:t>Bèches</a:t>
            </a:r>
          </a:p>
        </p:txBody>
      </p:sp>
      <p:cxnSp>
        <p:nvCxnSpPr>
          <p:cNvPr id="29" name="Connecteur droit avec flèche 28">
            <a:extLst>
              <a:ext uri="{FF2B5EF4-FFF2-40B4-BE49-F238E27FC236}">
                <a16:creationId xmlns="" xmlns:a16="http://schemas.microsoft.com/office/drawing/2014/main" id="{BE3771DE-8DAB-4A08-AF88-7CB180114FE9}"/>
              </a:ext>
            </a:extLst>
          </p:cNvPr>
          <p:cNvCxnSpPr>
            <a:cxnSpLocks/>
            <a:stCxn id="26" idx="0"/>
          </p:cNvCxnSpPr>
          <p:nvPr/>
        </p:nvCxnSpPr>
        <p:spPr>
          <a:xfrm flipH="1" flipV="1">
            <a:off x="3556932" y="3917659"/>
            <a:ext cx="1162576" cy="113455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 xmlns:a16="http://schemas.microsoft.com/office/drawing/2014/main" id="{7407DD96-1CFE-42E1-8724-5A139F78CE16}"/>
              </a:ext>
            </a:extLst>
          </p:cNvPr>
          <p:cNvCxnSpPr>
            <a:cxnSpLocks/>
            <a:stCxn id="26" idx="3"/>
          </p:cNvCxnSpPr>
          <p:nvPr/>
        </p:nvCxnSpPr>
        <p:spPr>
          <a:xfrm>
            <a:off x="5050174" y="5190715"/>
            <a:ext cx="2340527" cy="63963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 xmlns:a16="http://schemas.microsoft.com/office/drawing/2014/main" id="{946A8832-0C9E-4E7A-A77D-A3EA5CCA175D}"/>
              </a:ext>
            </a:extLst>
          </p:cNvPr>
          <p:cNvSpPr txBox="1"/>
          <p:nvPr/>
        </p:nvSpPr>
        <p:spPr>
          <a:xfrm>
            <a:off x="250167" y="388188"/>
            <a:ext cx="8643668"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9. </a:t>
            </a:r>
            <a:r>
              <a:rPr lang="fr-FR" sz="3600" b="1" i="1" dirty="0">
                <a:solidFill>
                  <a:srgbClr val="002060"/>
                </a:solidFill>
                <a:effectLst>
                  <a:outerShdw blurRad="38100" dist="38100" dir="2700000" algn="tl">
                    <a:srgbClr val="000000">
                      <a:alpha val="43137"/>
                    </a:srgbClr>
                  </a:outerShdw>
                </a:effectLst>
              </a:rPr>
              <a:t>Murs en retour et bèches</a:t>
            </a:r>
            <a:endParaRPr lang="fr-FR" sz="3000" b="1" i="1" dirty="0">
              <a:solidFill>
                <a:srgbClr val="002060"/>
              </a:solidFill>
              <a:effectLst>
                <a:outerShdw blurRad="38100" dist="38100" dir="2700000" algn="tl">
                  <a:srgbClr val="000000">
                    <a:alpha val="43137"/>
                  </a:srgbClr>
                </a:outerShdw>
              </a:effectLst>
            </a:endParaRPr>
          </a:p>
        </p:txBody>
      </p:sp>
      <p:sp>
        <p:nvSpPr>
          <p:cNvPr id="3" name="Espace réservé du pied de page 2">
            <a:extLst>
              <a:ext uri="{FF2B5EF4-FFF2-40B4-BE49-F238E27FC236}">
                <a16:creationId xmlns="" xmlns:a16="http://schemas.microsoft.com/office/drawing/2014/main" id="{FF075D62-B719-4FB7-9D95-ECAB346F74AC}"/>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0B30E870-106B-4D2B-A8FE-91F37C372BC3}"/>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E9DD88A0-7B59-4A03-92A1-3A120DD2E035}"/>
              </a:ext>
            </a:extLst>
          </p:cNvPr>
          <p:cNvSpPr>
            <a:spLocks noGrp="1"/>
          </p:cNvSpPr>
          <p:nvPr>
            <p:ph type="sldNum" sz="quarter" idx="12"/>
          </p:nvPr>
        </p:nvSpPr>
        <p:spPr/>
        <p:txBody>
          <a:bodyPr/>
          <a:lstStyle/>
          <a:p>
            <a:fld id="{F0E9C7B5-498F-459B-AE0E-97ACA3484B4E}" type="slidenum">
              <a:rPr lang="fr-FR" smtClean="0"/>
              <a:t>71</a:t>
            </a:fld>
            <a:endParaRPr lang="fr-FR"/>
          </a:p>
        </p:txBody>
      </p:sp>
    </p:spTree>
    <p:extLst>
      <p:ext uri="{BB962C8B-B14F-4D97-AF65-F5344CB8AC3E}">
        <p14:creationId xmlns:p14="http://schemas.microsoft.com/office/powerpoint/2010/main" val="36190342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1. </a:t>
            </a:r>
            <a:r>
              <a:rPr lang="fr-FR" sz="2400" b="1" i="1" dirty="0">
                <a:solidFill>
                  <a:srgbClr val="002060"/>
                </a:solidFill>
                <a:effectLst>
                  <a:outerShdw blurRad="38100" dist="38100" dir="2700000" algn="tl">
                    <a:srgbClr val="000000">
                      <a:alpha val="43137"/>
                    </a:srgbClr>
                  </a:outerShdw>
                </a:effectLst>
              </a:rPr>
              <a:t>Murs en retour et bèches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Murs en retour – lecture de plan</a:t>
            </a:r>
            <a:endParaRPr lang="fr-FR" sz="2200" b="1" dirty="0">
              <a:solidFill>
                <a:srgbClr val="002060"/>
              </a:solidFill>
              <a:effectLst>
                <a:outerShdw blurRad="38100" dist="38100" dir="2700000" algn="tl">
                  <a:srgbClr val="000000">
                    <a:alpha val="43137"/>
                  </a:srgbClr>
                </a:outerShdw>
              </a:effectLst>
            </a:endParaRPr>
          </a:p>
        </p:txBody>
      </p:sp>
      <p:sp>
        <p:nvSpPr>
          <p:cNvPr id="27" name="ZoneTexte 26">
            <a:extLst>
              <a:ext uri="{FF2B5EF4-FFF2-40B4-BE49-F238E27FC236}">
                <a16:creationId xmlns="" xmlns:a16="http://schemas.microsoft.com/office/drawing/2014/main" id="{B3A8D1FA-4442-4619-B95B-9DF76C6879BC}"/>
              </a:ext>
            </a:extLst>
          </p:cNvPr>
          <p:cNvSpPr txBox="1"/>
          <p:nvPr/>
        </p:nvSpPr>
        <p:spPr>
          <a:xfrm>
            <a:off x="550363" y="3016038"/>
            <a:ext cx="3412665" cy="1569660"/>
          </a:xfrm>
          <a:prstGeom prst="rect">
            <a:avLst/>
          </a:prstGeom>
          <a:solidFill>
            <a:srgbClr val="FFFF00"/>
          </a:solidFill>
          <a:ln>
            <a:solidFill>
              <a:srgbClr val="FF6600"/>
            </a:solidFill>
          </a:ln>
        </p:spPr>
        <p:txBody>
          <a:bodyPr wrap="square" rtlCol="0">
            <a:spAutoFit/>
          </a:bodyPr>
          <a:lstStyle/>
          <a:p>
            <a:r>
              <a:rPr lang="fr-FR" sz="1200" b="1" dirty="0"/>
              <a:t>Rechercher dans les plans 2D :</a:t>
            </a:r>
          </a:p>
          <a:p>
            <a:pPr marL="171450" indent="-171450">
              <a:buFontTx/>
              <a:buChar char="-"/>
            </a:pPr>
            <a:r>
              <a:rPr lang="fr-FR" sz="1200" dirty="0"/>
              <a:t>L’épaisseur des murs en retours</a:t>
            </a:r>
          </a:p>
          <a:p>
            <a:pPr marL="171450" indent="-171450">
              <a:buFontTx/>
              <a:buChar char="-"/>
            </a:pPr>
            <a:r>
              <a:rPr lang="fr-FR" sz="1200" dirty="0"/>
              <a:t>Le niveau d’implantation des murs en retour (niveau de leur base)</a:t>
            </a:r>
          </a:p>
          <a:p>
            <a:pPr marL="171450" indent="-171450">
              <a:buFontTx/>
              <a:buChar char="-"/>
            </a:pPr>
            <a:r>
              <a:rPr lang="fr-FR" sz="1200" dirty="0"/>
              <a:t>Le décalage par rapport au niveau d’implantation (positif ou négatif) </a:t>
            </a:r>
          </a:p>
          <a:p>
            <a:pPr marL="171450" indent="-171450">
              <a:buFontTx/>
              <a:buChar char="-"/>
            </a:pPr>
            <a:r>
              <a:rPr lang="fr-FR" sz="1200" dirty="0"/>
              <a:t>La hauteur des murs en retour</a:t>
            </a:r>
          </a:p>
          <a:p>
            <a:pPr marL="171450" indent="-171450">
              <a:buFontTx/>
              <a:buChar char="-"/>
            </a:pPr>
            <a:r>
              <a:rPr lang="fr-FR" sz="1200" dirty="0">
                <a:sym typeface="Wingdings" panose="05000000000000000000" pitchFamily="2" charset="2"/>
              </a:rPr>
              <a:t>La position et la longueur des murs en retours</a:t>
            </a:r>
          </a:p>
        </p:txBody>
      </p:sp>
      <p:grpSp>
        <p:nvGrpSpPr>
          <p:cNvPr id="28" name="Groupe 27">
            <a:extLst>
              <a:ext uri="{FF2B5EF4-FFF2-40B4-BE49-F238E27FC236}">
                <a16:creationId xmlns="" xmlns:a16="http://schemas.microsoft.com/office/drawing/2014/main" id="{FEFC50E8-9670-42A5-B1BA-BF625768847D}"/>
              </a:ext>
            </a:extLst>
          </p:cNvPr>
          <p:cNvGrpSpPr/>
          <p:nvPr/>
        </p:nvGrpSpPr>
        <p:grpSpPr>
          <a:xfrm>
            <a:off x="418094" y="2838075"/>
            <a:ext cx="276029" cy="282303"/>
            <a:chOff x="4198688" y="2083393"/>
            <a:chExt cx="266977" cy="282303"/>
          </a:xfrm>
        </p:grpSpPr>
        <p:sp>
          <p:nvSpPr>
            <p:cNvPr id="29" name="Ellipse 28">
              <a:extLst>
                <a:ext uri="{FF2B5EF4-FFF2-40B4-BE49-F238E27FC236}">
                  <a16:creationId xmlns="" xmlns:a16="http://schemas.microsoft.com/office/drawing/2014/main" id="{91A31CF4-81C0-4F2B-B603-EA3A693E3F2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ZoneTexte 29">
              <a:extLst>
                <a:ext uri="{FF2B5EF4-FFF2-40B4-BE49-F238E27FC236}">
                  <a16:creationId xmlns="" xmlns:a16="http://schemas.microsoft.com/office/drawing/2014/main" id="{8B006DA4-5C2D-499E-A1D9-935870AB3811}"/>
                </a:ext>
              </a:extLst>
            </p:cNvPr>
            <p:cNvSpPr txBox="1"/>
            <p:nvPr/>
          </p:nvSpPr>
          <p:spPr>
            <a:xfrm>
              <a:off x="4209799" y="2083393"/>
              <a:ext cx="255866" cy="276999"/>
            </a:xfrm>
            <a:prstGeom prst="rect">
              <a:avLst/>
            </a:prstGeom>
            <a:noFill/>
          </p:spPr>
          <p:txBody>
            <a:bodyPr wrap="square" rtlCol="0">
              <a:spAutoFit/>
            </a:bodyPr>
            <a:lstStyle/>
            <a:p>
              <a:r>
                <a:rPr lang="fr-FR" sz="1200" dirty="0"/>
                <a:t>1</a:t>
              </a:r>
            </a:p>
          </p:txBody>
        </p:sp>
      </p:grpSp>
      <p:grpSp>
        <p:nvGrpSpPr>
          <p:cNvPr id="19" name="Groupe 18">
            <a:extLst>
              <a:ext uri="{FF2B5EF4-FFF2-40B4-BE49-F238E27FC236}">
                <a16:creationId xmlns="" xmlns:a16="http://schemas.microsoft.com/office/drawing/2014/main" id="{6A78F58E-2041-4A62-83D0-670BB90A1FC5}"/>
              </a:ext>
            </a:extLst>
          </p:cNvPr>
          <p:cNvGrpSpPr/>
          <p:nvPr/>
        </p:nvGrpSpPr>
        <p:grpSpPr>
          <a:xfrm>
            <a:off x="4157222" y="872030"/>
            <a:ext cx="4791706" cy="2006918"/>
            <a:chOff x="4157222" y="872030"/>
            <a:chExt cx="4791706" cy="2006918"/>
          </a:xfrm>
        </p:grpSpPr>
        <p:pic>
          <p:nvPicPr>
            <p:cNvPr id="18" name="Image 17">
              <a:extLst>
                <a:ext uri="{FF2B5EF4-FFF2-40B4-BE49-F238E27FC236}">
                  <a16:creationId xmlns="" xmlns:a16="http://schemas.microsoft.com/office/drawing/2014/main" id="{807CD141-AB00-4F31-877A-4F67E3E460D5}"/>
                </a:ext>
              </a:extLst>
            </p:cNvPr>
            <p:cNvPicPr>
              <a:picLocks noChangeAspect="1"/>
            </p:cNvPicPr>
            <p:nvPr/>
          </p:nvPicPr>
          <p:blipFill>
            <a:blip r:embed="rId2"/>
            <a:stretch>
              <a:fillRect/>
            </a:stretch>
          </p:blipFill>
          <p:spPr>
            <a:xfrm>
              <a:off x="4157222" y="872030"/>
              <a:ext cx="3985165" cy="2006918"/>
            </a:xfrm>
            <a:prstGeom prst="rect">
              <a:avLst/>
            </a:prstGeom>
          </p:spPr>
        </p:pic>
        <p:grpSp>
          <p:nvGrpSpPr>
            <p:cNvPr id="13" name="Groupe 12">
              <a:extLst>
                <a:ext uri="{FF2B5EF4-FFF2-40B4-BE49-F238E27FC236}">
                  <a16:creationId xmlns="" xmlns:a16="http://schemas.microsoft.com/office/drawing/2014/main" id="{C7199E06-78C9-4010-9CD1-B11F890E2CF1}"/>
                </a:ext>
              </a:extLst>
            </p:cNvPr>
            <p:cNvGrpSpPr/>
            <p:nvPr/>
          </p:nvGrpSpPr>
          <p:grpSpPr>
            <a:xfrm>
              <a:off x="7351776" y="978408"/>
              <a:ext cx="1597152" cy="1508391"/>
              <a:chOff x="7415784" y="1371600"/>
              <a:chExt cx="1597152" cy="1508391"/>
            </a:xfrm>
          </p:grpSpPr>
          <p:sp>
            <p:nvSpPr>
              <p:cNvPr id="11" name="ZoneTexte 10">
                <a:extLst>
                  <a:ext uri="{FF2B5EF4-FFF2-40B4-BE49-F238E27FC236}">
                    <a16:creationId xmlns="" xmlns:a16="http://schemas.microsoft.com/office/drawing/2014/main" id="{AC053072-8FFB-442D-81A2-A1A0E1FE3674}"/>
                  </a:ext>
                </a:extLst>
              </p:cNvPr>
              <p:cNvSpPr txBox="1"/>
              <p:nvPr/>
            </p:nvSpPr>
            <p:spPr>
              <a:xfrm>
                <a:off x="7415784" y="1371600"/>
                <a:ext cx="1581912" cy="276999"/>
              </a:xfrm>
              <a:prstGeom prst="rect">
                <a:avLst/>
              </a:prstGeom>
              <a:noFill/>
            </p:spPr>
            <p:txBody>
              <a:bodyPr wrap="square" rtlCol="0">
                <a:spAutoFit/>
              </a:bodyPr>
              <a:lstStyle/>
              <a:p>
                <a:r>
                  <a:rPr lang="fr-FR" sz="1200" dirty="0">
                    <a:solidFill>
                      <a:schemeClr val="accent5">
                        <a:lumMod val="50000"/>
                      </a:schemeClr>
                    </a:solidFill>
                  </a:rPr>
                  <a:t>a- face sup traverse</a:t>
                </a:r>
              </a:p>
            </p:txBody>
          </p:sp>
          <p:sp>
            <p:nvSpPr>
              <p:cNvPr id="22" name="ZoneTexte 21">
                <a:extLst>
                  <a:ext uri="{FF2B5EF4-FFF2-40B4-BE49-F238E27FC236}">
                    <a16:creationId xmlns="" xmlns:a16="http://schemas.microsoft.com/office/drawing/2014/main" id="{E9279DE6-E932-4BA3-85EC-01B4A7A1FF5B}"/>
                  </a:ext>
                </a:extLst>
              </p:cNvPr>
              <p:cNvSpPr txBox="1"/>
              <p:nvPr/>
            </p:nvSpPr>
            <p:spPr>
              <a:xfrm>
                <a:off x="7421880" y="2109216"/>
                <a:ext cx="1581912" cy="276999"/>
              </a:xfrm>
              <a:prstGeom prst="rect">
                <a:avLst/>
              </a:prstGeom>
              <a:noFill/>
            </p:spPr>
            <p:txBody>
              <a:bodyPr wrap="square" rtlCol="0">
                <a:spAutoFit/>
              </a:bodyPr>
              <a:lstStyle/>
              <a:p>
                <a:r>
                  <a:rPr lang="fr-FR" sz="1200" dirty="0">
                    <a:solidFill>
                      <a:schemeClr val="accent5">
                        <a:lumMod val="50000"/>
                      </a:schemeClr>
                    </a:solidFill>
                  </a:rPr>
                  <a:t>b- face sup radier</a:t>
                </a:r>
              </a:p>
            </p:txBody>
          </p:sp>
          <p:sp>
            <p:nvSpPr>
              <p:cNvPr id="23" name="ZoneTexte 22">
                <a:extLst>
                  <a:ext uri="{FF2B5EF4-FFF2-40B4-BE49-F238E27FC236}">
                    <a16:creationId xmlns="" xmlns:a16="http://schemas.microsoft.com/office/drawing/2014/main" id="{5D8E5865-FEAD-432D-A344-A0CDE7BDE19D}"/>
                  </a:ext>
                </a:extLst>
              </p:cNvPr>
              <p:cNvSpPr txBox="1"/>
              <p:nvPr/>
            </p:nvSpPr>
            <p:spPr>
              <a:xfrm>
                <a:off x="7431024" y="2602992"/>
                <a:ext cx="1581912" cy="276999"/>
              </a:xfrm>
              <a:prstGeom prst="rect">
                <a:avLst/>
              </a:prstGeom>
              <a:noFill/>
            </p:spPr>
            <p:txBody>
              <a:bodyPr wrap="square" rtlCol="0">
                <a:spAutoFit/>
              </a:bodyPr>
              <a:lstStyle/>
              <a:p>
                <a:r>
                  <a:rPr lang="fr-FR" sz="1200" dirty="0">
                    <a:solidFill>
                      <a:schemeClr val="accent5">
                        <a:lumMod val="50000"/>
                      </a:schemeClr>
                    </a:solidFill>
                  </a:rPr>
                  <a:t>c- base des fondations</a:t>
                </a:r>
              </a:p>
            </p:txBody>
          </p:sp>
        </p:grpSp>
      </p:grpSp>
      <p:pic>
        <p:nvPicPr>
          <p:cNvPr id="16" name="Image 15">
            <a:extLst>
              <a:ext uri="{FF2B5EF4-FFF2-40B4-BE49-F238E27FC236}">
                <a16:creationId xmlns="" xmlns:a16="http://schemas.microsoft.com/office/drawing/2014/main" id="{3CDE81D5-4328-407D-8797-AB15E9A7BD01}"/>
              </a:ext>
            </a:extLst>
          </p:cNvPr>
          <p:cNvPicPr>
            <a:picLocks noChangeAspect="1"/>
          </p:cNvPicPr>
          <p:nvPr/>
        </p:nvPicPr>
        <p:blipFill rotWithShape="1">
          <a:blip r:embed="rId3"/>
          <a:srcRect b="6605"/>
          <a:stretch/>
        </p:blipFill>
        <p:spPr>
          <a:xfrm>
            <a:off x="5317968" y="3119329"/>
            <a:ext cx="2691786" cy="3190032"/>
          </a:xfrm>
          <a:prstGeom prst="rect">
            <a:avLst/>
          </a:prstGeom>
        </p:spPr>
      </p:pic>
      <p:sp>
        <p:nvSpPr>
          <p:cNvPr id="20" name="Espace réservé du pied de page 19">
            <a:extLst>
              <a:ext uri="{FF2B5EF4-FFF2-40B4-BE49-F238E27FC236}">
                <a16:creationId xmlns="" xmlns:a16="http://schemas.microsoft.com/office/drawing/2014/main" id="{CE96FBEE-8B0F-41A8-A48A-36EB08676313}"/>
              </a:ext>
            </a:extLst>
          </p:cNvPr>
          <p:cNvSpPr>
            <a:spLocks noGrp="1"/>
          </p:cNvSpPr>
          <p:nvPr>
            <p:ph type="ftr" sz="quarter" idx="11"/>
          </p:nvPr>
        </p:nvSpPr>
        <p:spPr/>
        <p:txBody>
          <a:bodyPr/>
          <a:lstStyle/>
          <a:p>
            <a:r>
              <a:rPr lang="fr-FR"/>
              <a:t>Tuto Revit - Modéliser un ouvrage</a:t>
            </a:r>
          </a:p>
        </p:txBody>
      </p:sp>
      <p:sp>
        <p:nvSpPr>
          <p:cNvPr id="24" name="Espace réservé de la date 23">
            <a:extLst>
              <a:ext uri="{FF2B5EF4-FFF2-40B4-BE49-F238E27FC236}">
                <a16:creationId xmlns="" xmlns:a16="http://schemas.microsoft.com/office/drawing/2014/main" id="{854AA48F-46B3-4F13-A2A7-E1FC54BF8C48}"/>
              </a:ext>
            </a:extLst>
          </p:cNvPr>
          <p:cNvSpPr>
            <a:spLocks noGrp="1"/>
          </p:cNvSpPr>
          <p:nvPr>
            <p:ph type="dt" sz="half" idx="10"/>
          </p:nvPr>
        </p:nvSpPr>
        <p:spPr/>
        <p:txBody>
          <a:bodyPr/>
          <a:lstStyle/>
          <a:p>
            <a:r>
              <a:rPr lang="fr-FR"/>
              <a:t>Lycée D. Diderot</a:t>
            </a:r>
          </a:p>
        </p:txBody>
      </p:sp>
      <p:sp>
        <p:nvSpPr>
          <p:cNvPr id="25" name="Espace réservé du numéro de diapositive 24">
            <a:extLst>
              <a:ext uri="{FF2B5EF4-FFF2-40B4-BE49-F238E27FC236}">
                <a16:creationId xmlns="" xmlns:a16="http://schemas.microsoft.com/office/drawing/2014/main" id="{393A2D24-40B7-443A-BFF3-1EAB5535994D}"/>
              </a:ext>
            </a:extLst>
          </p:cNvPr>
          <p:cNvSpPr>
            <a:spLocks noGrp="1"/>
          </p:cNvSpPr>
          <p:nvPr>
            <p:ph type="sldNum" sz="quarter" idx="12"/>
          </p:nvPr>
        </p:nvSpPr>
        <p:spPr/>
        <p:txBody>
          <a:bodyPr/>
          <a:lstStyle/>
          <a:p>
            <a:fld id="{F0E9C7B5-498F-459B-AE0E-97ACA3484B4E}" type="slidenum">
              <a:rPr lang="fr-FR" smtClean="0"/>
              <a:t>72</a:t>
            </a:fld>
            <a:endParaRPr lang="fr-FR"/>
          </a:p>
        </p:txBody>
      </p:sp>
    </p:spTree>
    <p:extLst>
      <p:ext uri="{BB962C8B-B14F-4D97-AF65-F5344CB8AC3E}">
        <p14:creationId xmlns:p14="http://schemas.microsoft.com/office/powerpoint/2010/main" val="26250360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4D3EF7E0-70B9-45A3-B75E-E266408C1230}"/>
              </a:ext>
            </a:extLst>
          </p:cNvPr>
          <p:cNvPicPr>
            <a:picLocks noChangeAspect="1"/>
          </p:cNvPicPr>
          <p:nvPr/>
        </p:nvPicPr>
        <p:blipFill>
          <a:blip r:embed="rId2"/>
          <a:stretch>
            <a:fillRect/>
          </a:stretch>
        </p:blipFill>
        <p:spPr>
          <a:xfrm>
            <a:off x="0" y="729206"/>
            <a:ext cx="9144000" cy="5692195"/>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Murs en retour et bèches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Murs en retour</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1A09EA25-3D2A-48FE-BF86-157F23F8B6C0}"/>
              </a:ext>
            </a:extLst>
          </p:cNvPr>
          <p:cNvSpPr txBox="1"/>
          <p:nvPr/>
        </p:nvSpPr>
        <p:spPr>
          <a:xfrm>
            <a:off x="2321563" y="3273771"/>
            <a:ext cx="3283709" cy="1754326"/>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Mur</a:t>
            </a:r>
          </a:p>
          <a:p>
            <a:pPr marL="171450" indent="-171450">
              <a:buFont typeface="Wingdings" panose="05000000000000000000" pitchFamily="2" charset="2"/>
              <a:buChar char="è"/>
            </a:pPr>
            <a:r>
              <a:rPr lang="fr-FR" sz="1200" b="1" dirty="0">
                <a:sym typeface="Wingdings" panose="05000000000000000000" pitchFamily="2" charset="2"/>
              </a:rPr>
              <a:t>Modifier le type </a:t>
            </a:r>
          </a:p>
          <a:p>
            <a:pPr marL="171450" indent="-171450">
              <a:buFont typeface="Wingdings" panose="05000000000000000000" pitchFamily="2" charset="2"/>
              <a:buChar char="è"/>
            </a:pPr>
            <a:r>
              <a:rPr lang="fr-FR" sz="1200" b="1" dirty="0">
                <a:sym typeface="Wingdings" panose="05000000000000000000" pitchFamily="2" charset="2"/>
              </a:rPr>
              <a:t>Dupliquer </a:t>
            </a:r>
            <a:r>
              <a:rPr lang="fr-FR" sz="1200" dirty="0">
                <a:sym typeface="Wingdings" panose="05000000000000000000" pitchFamily="2" charset="2"/>
              </a:rPr>
              <a:t>pour créer un nouveau type adapté </a:t>
            </a:r>
          </a:p>
          <a:p>
            <a:pPr marL="171450" indent="-171450">
              <a:buFont typeface="Wingdings" panose="05000000000000000000" pitchFamily="2" charset="2"/>
              <a:buChar char="è"/>
            </a:pPr>
            <a:r>
              <a:rPr lang="fr-FR" sz="1200" b="1" dirty="0">
                <a:sym typeface="Wingdings" panose="05000000000000000000" pitchFamily="2" charset="2"/>
              </a:rPr>
              <a:t>Modifier</a:t>
            </a:r>
            <a:r>
              <a:rPr lang="fr-FR" sz="1200" dirty="0">
                <a:sym typeface="Wingdings" panose="05000000000000000000" pitchFamily="2" charset="2"/>
              </a:rPr>
              <a:t> la structure :</a:t>
            </a:r>
          </a:p>
          <a:p>
            <a:r>
              <a:rPr lang="fr-FR" sz="1200" dirty="0">
                <a:sym typeface="Wingdings" panose="05000000000000000000" pitchFamily="2" charset="2"/>
              </a:rPr>
              <a:t>	- adapter l’épaisseur </a:t>
            </a:r>
          </a:p>
          <a:p>
            <a:r>
              <a:rPr lang="fr-FR" sz="1200" dirty="0">
                <a:sym typeface="Wingdings" panose="05000000000000000000" pitchFamily="2" charset="2"/>
              </a:rPr>
              <a:t>	- matériau = béton coulé en place</a:t>
            </a:r>
          </a:p>
          <a:p>
            <a:pPr marL="171450" indent="-171450">
              <a:buFont typeface="Wingdings" panose="05000000000000000000" pitchFamily="2" charset="2"/>
              <a:buChar char="è"/>
            </a:pPr>
            <a:r>
              <a:rPr lang="fr-FR" sz="1200" dirty="0">
                <a:sym typeface="Wingdings" panose="05000000000000000000" pitchFamily="2" charset="2"/>
              </a:rPr>
              <a:t>Définir les paramètres d’implantation : </a:t>
            </a:r>
          </a:p>
          <a:p>
            <a:r>
              <a:rPr lang="fr-FR" sz="1200" dirty="0">
                <a:sym typeface="Wingdings" panose="05000000000000000000" pitchFamily="2" charset="2"/>
              </a:rPr>
              <a:t>	- p</a:t>
            </a:r>
            <a:r>
              <a:rPr lang="fr-FR" sz="1200" dirty="0"/>
              <a:t>as de Contrainte supérieure</a:t>
            </a:r>
          </a:p>
          <a:p>
            <a:r>
              <a:rPr lang="fr-FR" sz="1200" dirty="0"/>
              <a:t>	- on définit la Hauteur non contrainte</a:t>
            </a:r>
            <a:endParaRPr lang="fr-FR" sz="1200" dirty="0">
              <a:sym typeface="Wingdings" panose="05000000000000000000" pitchFamily="2" charset="2"/>
            </a:endParaRP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2228605" y="3067284"/>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25" name="ZoneTexte 24">
            <a:extLst>
              <a:ext uri="{FF2B5EF4-FFF2-40B4-BE49-F238E27FC236}">
                <a16:creationId xmlns="" xmlns:a16="http://schemas.microsoft.com/office/drawing/2014/main" id="{64015CB0-64B2-4735-A96B-A958898C3508}"/>
              </a:ext>
            </a:extLst>
          </p:cNvPr>
          <p:cNvSpPr txBox="1"/>
          <p:nvPr/>
        </p:nvSpPr>
        <p:spPr>
          <a:xfrm>
            <a:off x="2249753" y="2508666"/>
            <a:ext cx="377961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Ouvrir la vue correspondant au niveau d’implantation</a:t>
            </a:r>
            <a:endParaRPr lang="fr-FR" sz="1200" b="1" dirty="0">
              <a:sym typeface="Wingdings" panose="05000000000000000000" pitchFamily="2" charset="2"/>
            </a:endParaRPr>
          </a:p>
        </p:txBody>
      </p:sp>
      <p:grpSp>
        <p:nvGrpSpPr>
          <p:cNvPr id="39" name="Groupe 38">
            <a:extLst>
              <a:ext uri="{FF2B5EF4-FFF2-40B4-BE49-F238E27FC236}">
                <a16:creationId xmlns="" xmlns:a16="http://schemas.microsoft.com/office/drawing/2014/main" id="{8C3DC961-8050-43BC-951D-521B858D69A2}"/>
              </a:ext>
            </a:extLst>
          </p:cNvPr>
          <p:cNvGrpSpPr/>
          <p:nvPr/>
        </p:nvGrpSpPr>
        <p:grpSpPr>
          <a:xfrm>
            <a:off x="2075715" y="2343910"/>
            <a:ext cx="329591" cy="277860"/>
            <a:chOff x="4198688" y="2087836"/>
            <a:chExt cx="318782" cy="277860"/>
          </a:xfrm>
        </p:grpSpPr>
        <p:sp>
          <p:nvSpPr>
            <p:cNvPr id="40" name="Ellipse 39">
              <a:extLst>
                <a:ext uri="{FF2B5EF4-FFF2-40B4-BE49-F238E27FC236}">
                  <a16:creationId xmlns="" xmlns:a16="http://schemas.microsoft.com/office/drawing/2014/main" id="{A34DDE97-6962-49E1-8DE5-53F515F9BD4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FA067922-0599-44BA-8952-CC5697DC0C6F}"/>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36" name="ZoneTexte 35">
            <a:extLst>
              <a:ext uri="{FF2B5EF4-FFF2-40B4-BE49-F238E27FC236}">
                <a16:creationId xmlns="" xmlns:a16="http://schemas.microsoft.com/office/drawing/2014/main" id="{80822F5A-35FE-4C23-8DD8-26016AEDCC77}"/>
              </a:ext>
            </a:extLst>
          </p:cNvPr>
          <p:cNvSpPr txBox="1"/>
          <p:nvPr/>
        </p:nvSpPr>
        <p:spPr>
          <a:xfrm>
            <a:off x="3631645" y="5648582"/>
            <a:ext cx="2317492"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les 4 murs en retour</a:t>
            </a:r>
          </a:p>
        </p:txBody>
      </p:sp>
      <p:grpSp>
        <p:nvGrpSpPr>
          <p:cNvPr id="37" name="Groupe 36">
            <a:extLst>
              <a:ext uri="{FF2B5EF4-FFF2-40B4-BE49-F238E27FC236}">
                <a16:creationId xmlns="" xmlns:a16="http://schemas.microsoft.com/office/drawing/2014/main" id="{8A7CA5D1-1C6A-409D-8914-43AE58F5DFB1}"/>
              </a:ext>
            </a:extLst>
          </p:cNvPr>
          <p:cNvGrpSpPr/>
          <p:nvPr/>
        </p:nvGrpSpPr>
        <p:grpSpPr>
          <a:xfrm>
            <a:off x="3465534" y="5478671"/>
            <a:ext cx="329591" cy="277860"/>
            <a:chOff x="4198688" y="2087836"/>
            <a:chExt cx="318782" cy="277860"/>
          </a:xfrm>
        </p:grpSpPr>
        <p:sp>
          <p:nvSpPr>
            <p:cNvPr id="38" name="Ellipse 37">
              <a:extLst>
                <a:ext uri="{FF2B5EF4-FFF2-40B4-BE49-F238E27FC236}">
                  <a16:creationId xmlns="" xmlns:a16="http://schemas.microsoft.com/office/drawing/2014/main" id="{13E4CE71-A38D-4590-930C-F2B9990011B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1" name="ZoneTexte 50">
              <a:extLst>
                <a:ext uri="{FF2B5EF4-FFF2-40B4-BE49-F238E27FC236}">
                  <a16:creationId xmlns="" xmlns:a16="http://schemas.microsoft.com/office/drawing/2014/main" id="{2A3DD2BE-9B4F-4626-BAC9-384D92234227}"/>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53" name="Connecteur droit avec flèche 52">
            <a:extLst>
              <a:ext uri="{FF2B5EF4-FFF2-40B4-BE49-F238E27FC236}">
                <a16:creationId xmlns="" xmlns:a16="http://schemas.microsoft.com/office/drawing/2014/main" id="{0B19F275-D280-4D36-96C4-4B78F099315C}"/>
              </a:ext>
            </a:extLst>
          </p:cNvPr>
          <p:cNvCxnSpPr>
            <a:cxnSpLocks/>
            <a:stCxn id="36" idx="0"/>
          </p:cNvCxnSpPr>
          <p:nvPr/>
        </p:nvCxnSpPr>
        <p:spPr>
          <a:xfrm flipV="1">
            <a:off x="4790391" y="5010912"/>
            <a:ext cx="1628697" cy="63767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 xmlns:a16="http://schemas.microsoft.com/office/drawing/2014/main" id="{351D0E4B-03FB-44FC-AE70-BA2EA3CD5B25}"/>
              </a:ext>
            </a:extLst>
          </p:cNvPr>
          <p:cNvSpPr txBox="1"/>
          <p:nvPr/>
        </p:nvSpPr>
        <p:spPr>
          <a:xfrm>
            <a:off x="433354" y="869319"/>
            <a:ext cx="2931637" cy="276999"/>
          </a:xfrm>
          <a:prstGeom prst="rect">
            <a:avLst/>
          </a:prstGeom>
          <a:solidFill>
            <a:srgbClr val="CCFFFF"/>
          </a:solidFill>
          <a:ln>
            <a:solidFill>
              <a:srgbClr val="002060"/>
            </a:solidFill>
          </a:ln>
        </p:spPr>
        <p:txBody>
          <a:bodyPr wrap="square" rtlCol="0">
            <a:spAutoFit/>
          </a:bodyPr>
          <a:lstStyle/>
          <a:p>
            <a:r>
              <a:rPr lang="fr-FR" sz="1200" i="1" dirty="0"/>
              <a:t>On va maintenant créer les murs en retour.</a:t>
            </a:r>
          </a:p>
        </p:txBody>
      </p:sp>
      <p:grpSp>
        <p:nvGrpSpPr>
          <p:cNvPr id="44" name="Groupe 43">
            <a:extLst>
              <a:ext uri="{FF2B5EF4-FFF2-40B4-BE49-F238E27FC236}">
                <a16:creationId xmlns="" xmlns:a16="http://schemas.microsoft.com/office/drawing/2014/main" id="{83801FDC-80BC-4F43-B757-884E80BFE03C}"/>
              </a:ext>
            </a:extLst>
          </p:cNvPr>
          <p:cNvGrpSpPr/>
          <p:nvPr/>
        </p:nvGrpSpPr>
        <p:grpSpPr>
          <a:xfrm>
            <a:off x="267427" y="687900"/>
            <a:ext cx="266368" cy="276999"/>
            <a:chOff x="4198688" y="2088697"/>
            <a:chExt cx="255866" cy="276999"/>
          </a:xfrm>
        </p:grpSpPr>
        <p:sp>
          <p:nvSpPr>
            <p:cNvPr id="46" name="Ellipse 45">
              <a:extLst>
                <a:ext uri="{FF2B5EF4-FFF2-40B4-BE49-F238E27FC236}">
                  <a16:creationId xmlns="" xmlns:a16="http://schemas.microsoft.com/office/drawing/2014/main" id="{50ABEE35-9770-4B21-8194-4C4088F5836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7" name="ZoneTexte 46">
              <a:extLst>
                <a:ext uri="{FF2B5EF4-FFF2-40B4-BE49-F238E27FC236}">
                  <a16:creationId xmlns="" xmlns:a16="http://schemas.microsoft.com/office/drawing/2014/main" id="{5D53C27E-1CA2-4D8D-990C-EE5B683B96C3}"/>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sp>
        <p:nvSpPr>
          <p:cNvPr id="3" name="Espace réservé du pied de page 2">
            <a:extLst>
              <a:ext uri="{FF2B5EF4-FFF2-40B4-BE49-F238E27FC236}">
                <a16:creationId xmlns="" xmlns:a16="http://schemas.microsoft.com/office/drawing/2014/main" id="{284934EE-7136-4BB0-8527-5E318F83873E}"/>
              </a:ext>
            </a:extLst>
          </p:cNvPr>
          <p:cNvSpPr>
            <a:spLocks noGrp="1"/>
          </p:cNvSpPr>
          <p:nvPr>
            <p:ph type="ftr" sz="quarter" idx="11"/>
          </p:nvPr>
        </p:nvSpPr>
        <p:spPr/>
        <p:txBody>
          <a:bodyPr/>
          <a:lstStyle/>
          <a:p>
            <a:r>
              <a:rPr lang="fr-FR"/>
              <a:t>Tuto Revit - Modéliser un ouvrage</a:t>
            </a:r>
          </a:p>
        </p:txBody>
      </p:sp>
      <p:sp>
        <p:nvSpPr>
          <p:cNvPr id="4" name="Espace réservé de la date 3">
            <a:extLst>
              <a:ext uri="{FF2B5EF4-FFF2-40B4-BE49-F238E27FC236}">
                <a16:creationId xmlns="" xmlns:a16="http://schemas.microsoft.com/office/drawing/2014/main" id="{7EB9B2D3-9EA0-477B-A232-8AAC0E881AC3}"/>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F93D0A8A-A727-4155-A53D-28A8033F2D40}"/>
              </a:ext>
            </a:extLst>
          </p:cNvPr>
          <p:cNvSpPr>
            <a:spLocks noGrp="1"/>
          </p:cNvSpPr>
          <p:nvPr>
            <p:ph type="sldNum" sz="quarter" idx="12"/>
          </p:nvPr>
        </p:nvSpPr>
        <p:spPr/>
        <p:txBody>
          <a:bodyPr/>
          <a:lstStyle/>
          <a:p>
            <a:fld id="{F0E9C7B5-498F-459B-AE0E-97ACA3484B4E}" type="slidenum">
              <a:rPr lang="fr-FR" smtClean="0"/>
              <a:t>73</a:t>
            </a:fld>
            <a:endParaRPr lang="fr-FR"/>
          </a:p>
        </p:txBody>
      </p:sp>
    </p:spTree>
    <p:extLst>
      <p:ext uri="{BB962C8B-B14F-4D97-AF65-F5344CB8AC3E}">
        <p14:creationId xmlns:p14="http://schemas.microsoft.com/office/powerpoint/2010/main" val="38219944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AD9F736B-D461-4F6F-8C14-675EF9C3B257}"/>
              </a:ext>
            </a:extLst>
          </p:cNvPr>
          <p:cNvPicPr>
            <a:picLocks noChangeAspect="1"/>
          </p:cNvPicPr>
          <p:nvPr/>
        </p:nvPicPr>
        <p:blipFill>
          <a:blip r:embed="rId2"/>
          <a:stretch>
            <a:fillRect/>
          </a:stretch>
        </p:blipFill>
        <p:spPr>
          <a:xfrm>
            <a:off x="0" y="760287"/>
            <a:ext cx="9144000" cy="5684897"/>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Murs en retour et bèches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Murs en retour</a:t>
            </a:r>
            <a:endParaRPr lang="fr-FR" sz="2200" b="1" dirty="0">
              <a:solidFill>
                <a:srgbClr val="002060"/>
              </a:solidFill>
              <a:effectLst>
                <a:outerShdw blurRad="38100" dist="38100" dir="2700000" algn="tl">
                  <a:srgbClr val="000000">
                    <a:alpha val="43137"/>
                  </a:srgbClr>
                </a:outerShdw>
              </a:effectLst>
            </a:endParaRPr>
          </a:p>
        </p:txBody>
      </p:sp>
      <p:sp>
        <p:nvSpPr>
          <p:cNvPr id="60" name="ZoneTexte 59">
            <a:extLst>
              <a:ext uri="{FF2B5EF4-FFF2-40B4-BE49-F238E27FC236}">
                <a16:creationId xmlns="" xmlns:a16="http://schemas.microsoft.com/office/drawing/2014/main" id="{3D6F423F-3160-450D-9C11-1D6F88AD8B06}"/>
              </a:ext>
            </a:extLst>
          </p:cNvPr>
          <p:cNvSpPr txBox="1"/>
          <p:nvPr/>
        </p:nvSpPr>
        <p:spPr>
          <a:xfrm>
            <a:off x="2320089" y="2549080"/>
            <a:ext cx="1972893"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Vérifier la création      dans les vues en élévation et la vue 3D</a:t>
            </a:r>
            <a:endParaRPr lang="fr-FR" sz="1200" b="1" dirty="0">
              <a:sym typeface="Wingdings" panose="05000000000000000000" pitchFamily="2" charset="2"/>
            </a:endParaRPr>
          </a:p>
        </p:txBody>
      </p:sp>
      <p:grpSp>
        <p:nvGrpSpPr>
          <p:cNvPr id="57" name="Groupe 56">
            <a:extLst>
              <a:ext uri="{FF2B5EF4-FFF2-40B4-BE49-F238E27FC236}">
                <a16:creationId xmlns="" xmlns:a16="http://schemas.microsoft.com/office/drawing/2014/main" id="{A43F2F09-9916-45C1-8AED-C38149AAB2CF}"/>
              </a:ext>
            </a:extLst>
          </p:cNvPr>
          <p:cNvGrpSpPr/>
          <p:nvPr/>
        </p:nvGrpSpPr>
        <p:grpSpPr>
          <a:xfrm>
            <a:off x="2155293" y="2362662"/>
            <a:ext cx="329591" cy="277860"/>
            <a:chOff x="4198688" y="2087836"/>
            <a:chExt cx="318782" cy="277860"/>
          </a:xfrm>
        </p:grpSpPr>
        <p:sp>
          <p:nvSpPr>
            <p:cNvPr id="58" name="Ellipse 57">
              <a:extLst>
                <a:ext uri="{FF2B5EF4-FFF2-40B4-BE49-F238E27FC236}">
                  <a16:creationId xmlns="" xmlns:a16="http://schemas.microsoft.com/office/drawing/2014/main" id="{7ED75EF2-8981-4160-BC84-0E4CF4A60BA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9" name="ZoneTexte 58">
              <a:extLst>
                <a:ext uri="{FF2B5EF4-FFF2-40B4-BE49-F238E27FC236}">
                  <a16:creationId xmlns="" xmlns:a16="http://schemas.microsoft.com/office/drawing/2014/main" id="{DD44E865-C25A-441E-9639-0786565F04AE}"/>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11" name="ZoneTexte 10">
            <a:extLst>
              <a:ext uri="{FF2B5EF4-FFF2-40B4-BE49-F238E27FC236}">
                <a16:creationId xmlns="" xmlns:a16="http://schemas.microsoft.com/office/drawing/2014/main" id="{3AB65FD9-9C9F-4497-84DD-B630A153583E}"/>
              </a:ext>
            </a:extLst>
          </p:cNvPr>
          <p:cNvSpPr txBox="1"/>
          <p:nvPr/>
        </p:nvSpPr>
        <p:spPr>
          <a:xfrm>
            <a:off x="7240523" y="5239839"/>
            <a:ext cx="1820752" cy="461665"/>
          </a:xfrm>
          <a:prstGeom prst="rect">
            <a:avLst/>
          </a:prstGeom>
          <a:solidFill>
            <a:srgbClr val="CCFFFF"/>
          </a:solidFill>
          <a:ln>
            <a:solidFill>
              <a:srgbClr val="002060"/>
            </a:solidFill>
          </a:ln>
        </p:spPr>
        <p:txBody>
          <a:bodyPr wrap="square" rtlCol="0">
            <a:spAutoFit/>
          </a:bodyPr>
          <a:lstStyle/>
          <a:p>
            <a:r>
              <a:rPr lang="fr-FR" sz="1200" i="1" dirty="0"/>
              <a:t>Base des murs en retour = niveau inf. du radier : OK </a:t>
            </a:r>
          </a:p>
        </p:txBody>
      </p:sp>
      <p:cxnSp>
        <p:nvCxnSpPr>
          <p:cNvPr id="12" name="Connecteur droit avec flèche 11">
            <a:extLst>
              <a:ext uri="{FF2B5EF4-FFF2-40B4-BE49-F238E27FC236}">
                <a16:creationId xmlns="" xmlns:a16="http://schemas.microsoft.com/office/drawing/2014/main" id="{7E0293C5-AF8C-4F70-8179-D5DE45DCADBE}"/>
              </a:ext>
            </a:extLst>
          </p:cNvPr>
          <p:cNvCxnSpPr>
            <a:cxnSpLocks/>
            <a:stCxn id="11" idx="1"/>
            <a:endCxn id="13" idx="5"/>
          </p:cNvCxnSpPr>
          <p:nvPr/>
        </p:nvCxnSpPr>
        <p:spPr>
          <a:xfrm flipH="1">
            <a:off x="6773488" y="5470672"/>
            <a:ext cx="467035" cy="4413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Ellipse 12">
            <a:extLst>
              <a:ext uri="{FF2B5EF4-FFF2-40B4-BE49-F238E27FC236}">
                <a16:creationId xmlns="" xmlns:a16="http://schemas.microsoft.com/office/drawing/2014/main" id="{7649802E-72AC-4D46-8384-2DF6222A8826}"/>
              </a:ext>
            </a:extLst>
          </p:cNvPr>
          <p:cNvSpPr/>
          <p:nvPr/>
        </p:nvSpPr>
        <p:spPr>
          <a:xfrm>
            <a:off x="6375438" y="5226023"/>
            <a:ext cx="466344" cy="33832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 xmlns:a16="http://schemas.microsoft.com/office/drawing/2014/main" id="{E128D127-BD4A-433E-A61F-5274B1FC7F92}"/>
              </a:ext>
            </a:extLst>
          </p:cNvPr>
          <p:cNvSpPr txBox="1"/>
          <p:nvPr/>
        </p:nvSpPr>
        <p:spPr>
          <a:xfrm>
            <a:off x="3458760" y="5638078"/>
            <a:ext cx="1891688" cy="646331"/>
          </a:xfrm>
          <a:prstGeom prst="rect">
            <a:avLst/>
          </a:prstGeom>
          <a:solidFill>
            <a:srgbClr val="CCFFFF"/>
          </a:solidFill>
          <a:ln>
            <a:solidFill>
              <a:srgbClr val="002060"/>
            </a:solidFill>
          </a:ln>
        </p:spPr>
        <p:txBody>
          <a:bodyPr wrap="square" rtlCol="0">
            <a:spAutoFit/>
          </a:bodyPr>
          <a:lstStyle/>
          <a:p>
            <a:r>
              <a:rPr lang="fr-FR" sz="1200" i="1" dirty="0"/>
              <a:t>Arase des murs en retour = partie basse de l’arase des voiles d’entonnement : OK </a:t>
            </a:r>
          </a:p>
        </p:txBody>
      </p:sp>
      <p:cxnSp>
        <p:nvCxnSpPr>
          <p:cNvPr id="28" name="Connecteur droit avec flèche 27">
            <a:extLst>
              <a:ext uri="{FF2B5EF4-FFF2-40B4-BE49-F238E27FC236}">
                <a16:creationId xmlns="" xmlns:a16="http://schemas.microsoft.com/office/drawing/2014/main" id="{770DECE6-25AA-4470-8D98-73ED5205BB67}"/>
              </a:ext>
            </a:extLst>
          </p:cNvPr>
          <p:cNvCxnSpPr>
            <a:cxnSpLocks/>
            <a:stCxn id="27" idx="3"/>
            <a:endCxn id="29" idx="3"/>
          </p:cNvCxnSpPr>
          <p:nvPr/>
        </p:nvCxnSpPr>
        <p:spPr>
          <a:xfrm flipV="1">
            <a:off x="5350448" y="4891227"/>
            <a:ext cx="1165604" cy="1070017"/>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Ellipse 28">
            <a:extLst>
              <a:ext uri="{FF2B5EF4-FFF2-40B4-BE49-F238E27FC236}">
                <a16:creationId xmlns="" xmlns:a16="http://schemas.microsoft.com/office/drawing/2014/main" id="{A58E3C98-7452-46A4-985E-E5E6805EB667}"/>
              </a:ext>
            </a:extLst>
          </p:cNvPr>
          <p:cNvSpPr/>
          <p:nvPr/>
        </p:nvSpPr>
        <p:spPr>
          <a:xfrm>
            <a:off x="6447758" y="4602446"/>
            <a:ext cx="466344" cy="33832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extLst>
              <a:ext uri="{FF2B5EF4-FFF2-40B4-BE49-F238E27FC236}">
                <a16:creationId xmlns="" xmlns:a16="http://schemas.microsoft.com/office/drawing/2014/main" id="{2CC73EAB-C274-4EEF-8199-3CCF169966D0}"/>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42" name="Espace réservé du pied de page 41">
            <a:extLst>
              <a:ext uri="{FF2B5EF4-FFF2-40B4-BE49-F238E27FC236}">
                <a16:creationId xmlns="" xmlns:a16="http://schemas.microsoft.com/office/drawing/2014/main" id="{2963DDC9-D7D0-4162-AE27-A7D4751AF8EF}"/>
              </a:ext>
            </a:extLst>
          </p:cNvPr>
          <p:cNvSpPr>
            <a:spLocks noGrp="1"/>
          </p:cNvSpPr>
          <p:nvPr>
            <p:ph type="ftr" sz="quarter" idx="11"/>
          </p:nvPr>
        </p:nvSpPr>
        <p:spPr/>
        <p:txBody>
          <a:bodyPr/>
          <a:lstStyle/>
          <a:p>
            <a:r>
              <a:rPr lang="fr-FR"/>
              <a:t>Tuto Revit - Modéliser un ouvrage</a:t>
            </a:r>
          </a:p>
        </p:txBody>
      </p:sp>
      <p:sp>
        <p:nvSpPr>
          <p:cNvPr id="43" name="Espace réservé de la date 42">
            <a:extLst>
              <a:ext uri="{FF2B5EF4-FFF2-40B4-BE49-F238E27FC236}">
                <a16:creationId xmlns="" xmlns:a16="http://schemas.microsoft.com/office/drawing/2014/main" id="{B811768D-057E-4212-8832-2168B14814B8}"/>
              </a:ext>
            </a:extLst>
          </p:cNvPr>
          <p:cNvSpPr>
            <a:spLocks noGrp="1"/>
          </p:cNvSpPr>
          <p:nvPr>
            <p:ph type="dt" sz="half" idx="10"/>
          </p:nvPr>
        </p:nvSpPr>
        <p:spPr/>
        <p:txBody>
          <a:bodyPr/>
          <a:lstStyle/>
          <a:p>
            <a:r>
              <a:rPr lang="fr-FR"/>
              <a:t>Lycée D. Diderot</a:t>
            </a:r>
          </a:p>
        </p:txBody>
      </p:sp>
      <p:sp>
        <p:nvSpPr>
          <p:cNvPr id="44" name="Espace réservé du numéro de diapositive 43">
            <a:extLst>
              <a:ext uri="{FF2B5EF4-FFF2-40B4-BE49-F238E27FC236}">
                <a16:creationId xmlns="" xmlns:a16="http://schemas.microsoft.com/office/drawing/2014/main" id="{ED6CC00C-6F01-4D73-8872-10F0B11D4C50}"/>
              </a:ext>
            </a:extLst>
          </p:cNvPr>
          <p:cNvSpPr>
            <a:spLocks noGrp="1"/>
          </p:cNvSpPr>
          <p:nvPr>
            <p:ph type="sldNum" sz="quarter" idx="12"/>
          </p:nvPr>
        </p:nvSpPr>
        <p:spPr/>
        <p:txBody>
          <a:bodyPr/>
          <a:lstStyle/>
          <a:p>
            <a:fld id="{F0E9C7B5-498F-459B-AE0E-97ACA3484B4E}" type="slidenum">
              <a:rPr lang="fr-FR" smtClean="0"/>
              <a:t>74</a:t>
            </a:fld>
            <a:endParaRPr lang="fr-FR"/>
          </a:p>
        </p:txBody>
      </p:sp>
    </p:spTree>
    <p:extLst>
      <p:ext uri="{BB962C8B-B14F-4D97-AF65-F5344CB8AC3E}">
        <p14:creationId xmlns:p14="http://schemas.microsoft.com/office/powerpoint/2010/main" val="23507817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3. </a:t>
            </a:r>
            <a:r>
              <a:rPr lang="fr-FR" sz="2400" b="1" i="1" dirty="0">
                <a:solidFill>
                  <a:srgbClr val="002060"/>
                </a:solidFill>
                <a:effectLst>
                  <a:outerShdw blurRad="38100" dist="38100" dir="2700000" algn="tl">
                    <a:srgbClr val="000000">
                      <a:alpha val="43137"/>
                    </a:srgbClr>
                  </a:outerShdw>
                </a:effectLst>
              </a:rPr>
              <a:t>Murs en retour et bèches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Bèches – lecture de plan</a:t>
            </a:r>
            <a:endParaRPr lang="fr-FR" sz="2200" b="1" dirty="0">
              <a:solidFill>
                <a:srgbClr val="002060"/>
              </a:solidFill>
              <a:effectLst>
                <a:outerShdw blurRad="38100" dist="38100" dir="2700000" algn="tl">
                  <a:srgbClr val="000000">
                    <a:alpha val="43137"/>
                  </a:srgbClr>
                </a:outerShdw>
              </a:effectLst>
            </a:endParaRPr>
          </a:p>
        </p:txBody>
      </p:sp>
      <p:sp>
        <p:nvSpPr>
          <p:cNvPr id="51" name="ZoneTexte 50">
            <a:extLst>
              <a:ext uri="{FF2B5EF4-FFF2-40B4-BE49-F238E27FC236}">
                <a16:creationId xmlns="" xmlns:a16="http://schemas.microsoft.com/office/drawing/2014/main" id="{45DA3887-9ACD-4804-A564-AFA4A13216A5}"/>
              </a:ext>
            </a:extLst>
          </p:cNvPr>
          <p:cNvSpPr txBox="1"/>
          <p:nvPr/>
        </p:nvSpPr>
        <p:spPr>
          <a:xfrm>
            <a:off x="773105" y="1339690"/>
            <a:ext cx="4219519" cy="1015663"/>
          </a:xfrm>
          <a:prstGeom prst="rect">
            <a:avLst/>
          </a:prstGeom>
          <a:solidFill>
            <a:srgbClr val="FFFF00"/>
          </a:solidFill>
          <a:ln>
            <a:solidFill>
              <a:srgbClr val="FF6600"/>
            </a:solidFill>
          </a:ln>
        </p:spPr>
        <p:txBody>
          <a:bodyPr wrap="square" rtlCol="0">
            <a:spAutoFit/>
          </a:bodyPr>
          <a:lstStyle/>
          <a:p>
            <a:r>
              <a:rPr lang="fr-FR" sz="1200" b="1" dirty="0"/>
              <a:t>Rechercher dans les plans 2D :</a:t>
            </a:r>
          </a:p>
          <a:p>
            <a:pPr marL="171450" indent="-171450">
              <a:buFontTx/>
              <a:buChar char="-"/>
            </a:pPr>
            <a:r>
              <a:rPr lang="fr-FR" sz="1200" dirty="0"/>
              <a:t>L’épaisseur des bèches</a:t>
            </a:r>
          </a:p>
          <a:p>
            <a:pPr marL="171450" indent="-171450">
              <a:buFontTx/>
              <a:buChar char="-"/>
            </a:pPr>
            <a:r>
              <a:rPr lang="fr-FR" sz="1200" dirty="0"/>
              <a:t>Le niveau d’implantation des bèches et le décalage inférieur</a:t>
            </a:r>
          </a:p>
          <a:p>
            <a:pPr marL="171450" indent="-171450">
              <a:buFontTx/>
              <a:buChar char="-"/>
            </a:pPr>
            <a:r>
              <a:rPr lang="fr-FR" sz="1200" dirty="0"/>
              <a:t>Le niveau supérieur des bèches et le décalage supérieur</a:t>
            </a:r>
          </a:p>
          <a:p>
            <a:pPr marL="171450" indent="-171450">
              <a:buFontTx/>
              <a:buChar char="-"/>
            </a:pPr>
            <a:r>
              <a:rPr lang="fr-FR" sz="1200" dirty="0">
                <a:sym typeface="Wingdings" panose="05000000000000000000" pitchFamily="2" charset="2"/>
              </a:rPr>
              <a:t>La position et la longueur des </a:t>
            </a:r>
            <a:r>
              <a:rPr lang="fr-FR" sz="1200" dirty="0"/>
              <a:t>bèches</a:t>
            </a:r>
            <a:endParaRPr lang="fr-FR" sz="1200" dirty="0">
              <a:sym typeface="Wingdings" panose="05000000000000000000" pitchFamily="2" charset="2"/>
            </a:endParaRPr>
          </a:p>
        </p:txBody>
      </p:sp>
      <p:grpSp>
        <p:nvGrpSpPr>
          <p:cNvPr id="52" name="Groupe 51">
            <a:extLst>
              <a:ext uri="{FF2B5EF4-FFF2-40B4-BE49-F238E27FC236}">
                <a16:creationId xmlns="" xmlns:a16="http://schemas.microsoft.com/office/drawing/2014/main" id="{D3B6D701-5CB3-4E7D-B8D0-623721D389F9}"/>
              </a:ext>
            </a:extLst>
          </p:cNvPr>
          <p:cNvGrpSpPr/>
          <p:nvPr/>
        </p:nvGrpSpPr>
        <p:grpSpPr>
          <a:xfrm>
            <a:off x="640836" y="1143439"/>
            <a:ext cx="276029" cy="282303"/>
            <a:chOff x="4198688" y="2083393"/>
            <a:chExt cx="266977" cy="282303"/>
          </a:xfrm>
        </p:grpSpPr>
        <p:sp>
          <p:nvSpPr>
            <p:cNvPr id="53" name="Ellipse 52">
              <a:extLst>
                <a:ext uri="{FF2B5EF4-FFF2-40B4-BE49-F238E27FC236}">
                  <a16:creationId xmlns="" xmlns:a16="http://schemas.microsoft.com/office/drawing/2014/main" id="{286A4BDF-226E-41C4-AC77-23899E7D60B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4" name="ZoneTexte 53">
              <a:extLst>
                <a:ext uri="{FF2B5EF4-FFF2-40B4-BE49-F238E27FC236}">
                  <a16:creationId xmlns="" xmlns:a16="http://schemas.microsoft.com/office/drawing/2014/main" id="{AC88078B-8B0B-4C3D-9D3E-421D8DFD2130}"/>
                </a:ext>
              </a:extLst>
            </p:cNvPr>
            <p:cNvSpPr txBox="1"/>
            <p:nvPr/>
          </p:nvSpPr>
          <p:spPr>
            <a:xfrm>
              <a:off x="4209799" y="2083393"/>
              <a:ext cx="255866" cy="276999"/>
            </a:xfrm>
            <a:prstGeom prst="rect">
              <a:avLst/>
            </a:prstGeom>
            <a:noFill/>
          </p:spPr>
          <p:txBody>
            <a:bodyPr wrap="square" rtlCol="0">
              <a:spAutoFit/>
            </a:bodyPr>
            <a:lstStyle/>
            <a:p>
              <a:r>
                <a:rPr lang="fr-FR" sz="1200" dirty="0"/>
                <a:t>1</a:t>
              </a:r>
            </a:p>
          </p:txBody>
        </p:sp>
      </p:grpSp>
      <p:grpSp>
        <p:nvGrpSpPr>
          <p:cNvPr id="28" name="Groupe 27">
            <a:extLst>
              <a:ext uri="{FF2B5EF4-FFF2-40B4-BE49-F238E27FC236}">
                <a16:creationId xmlns="" xmlns:a16="http://schemas.microsoft.com/office/drawing/2014/main" id="{E8A8BF03-7F0D-4EEE-B2E7-EF5CFF63DA27}"/>
              </a:ext>
            </a:extLst>
          </p:cNvPr>
          <p:cNvGrpSpPr/>
          <p:nvPr/>
        </p:nvGrpSpPr>
        <p:grpSpPr>
          <a:xfrm>
            <a:off x="664214" y="2572814"/>
            <a:ext cx="4791706" cy="2006918"/>
            <a:chOff x="4157222" y="872030"/>
            <a:chExt cx="4791706" cy="2006918"/>
          </a:xfrm>
        </p:grpSpPr>
        <p:pic>
          <p:nvPicPr>
            <p:cNvPr id="29" name="Image 28">
              <a:extLst>
                <a:ext uri="{FF2B5EF4-FFF2-40B4-BE49-F238E27FC236}">
                  <a16:creationId xmlns="" xmlns:a16="http://schemas.microsoft.com/office/drawing/2014/main" id="{954C7348-725C-42AB-A753-39BA19A79BFC}"/>
                </a:ext>
              </a:extLst>
            </p:cNvPr>
            <p:cNvPicPr>
              <a:picLocks noChangeAspect="1"/>
            </p:cNvPicPr>
            <p:nvPr/>
          </p:nvPicPr>
          <p:blipFill>
            <a:blip r:embed="rId2"/>
            <a:stretch>
              <a:fillRect/>
            </a:stretch>
          </p:blipFill>
          <p:spPr>
            <a:xfrm>
              <a:off x="4157222" y="872030"/>
              <a:ext cx="3985165" cy="2006918"/>
            </a:xfrm>
            <a:prstGeom prst="rect">
              <a:avLst/>
            </a:prstGeom>
          </p:spPr>
        </p:pic>
        <p:grpSp>
          <p:nvGrpSpPr>
            <p:cNvPr id="30" name="Groupe 29">
              <a:extLst>
                <a:ext uri="{FF2B5EF4-FFF2-40B4-BE49-F238E27FC236}">
                  <a16:creationId xmlns="" xmlns:a16="http://schemas.microsoft.com/office/drawing/2014/main" id="{8C7F2730-A723-414B-8835-E08C538840A2}"/>
                </a:ext>
              </a:extLst>
            </p:cNvPr>
            <p:cNvGrpSpPr/>
            <p:nvPr/>
          </p:nvGrpSpPr>
          <p:grpSpPr>
            <a:xfrm>
              <a:off x="7351776" y="978408"/>
              <a:ext cx="1597152" cy="1508391"/>
              <a:chOff x="7415784" y="1371600"/>
              <a:chExt cx="1597152" cy="1508391"/>
            </a:xfrm>
          </p:grpSpPr>
          <p:sp>
            <p:nvSpPr>
              <p:cNvPr id="31" name="ZoneTexte 30">
                <a:extLst>
                  <a:ext uri="{FF2B5EF4-FFF2-40B4-BE49-F238E27FC236}">
                    <a16:creationId xmlns="" xmlns:a16="http://schemas.microsoft.com/office/drawing/2014/main" id="{7E85DB7E-D294-4980-959A-0F0CD5A42557}"/>
                  </a:ext>
                </a:extLst>
              </p:cNvPr>
              <p:cNvSpPr txBox="1"/>
              <p:nvPr/>
            </p:nvSpPr>
            <p:spPr>
              <a:xfrm>
                <a:off x="7415784" y="1371600"/>
                <a:ext cx="1581912" cy="276999"/>
              </a:xfrm>
              <a:prstGeom prst="rect">
                <a:avLst/>
              </a:prstGeom>
              <a:noFill/>
            </p:spPr>
            <p:txBody>
              <a:bodyPr wrap="square" rtlCol="0">
                <a:spAutoFit/>
              </a:bodyPr>
              <a:lstStyle/>
              <a:p>
                <a:r>
                  <a:rPr lang="fr-FR" sz="1200" dirty="0">
                    <a:solidFill>
                      <a:schemeClr val="accent5">
                        <a:lumMod val="50000"/>
                      </a:schemeClr>
                    </a:solidFill>
                  </a:rPr>
                  <a:t>a- face sup traverse</a:t>
                </a:r>
              </a:p>
            </p:txBody>
          </p:sp>
          <p:sp>
            <p:nvSpPr>
              <p:cNvPr id="32" name="ZoneTexte 31">
                <a:extLst>
                  <a:ext uri="{FF2B5EF4-FFF2-40B4-BE49-F238E27FC236}">
                    <a16:creationId xmlns="" xmlns:a16="http://schemas.microsoft.com/office/drawing/2014/main" id="{3EBBC7F8-C5DC-44AA-AF8E-51D7CCA0536F}"/>
                  </a:ext>
                </a:extLst>
              </p:cNvPr>
              <p:cNvSpPr txBox="1"/>
              <p:nvPr/>
            </p:nvSpPr>
            <p:spPr>
              <a:xfrm>
                <a:off x="7421880" y="2109216"/>
                <a:ext cx="1581912" cy="276999"/>
              </a:xfrm>
              <a:prstGeom prst="rect">
                <a:avLst/>
              </a:prstGeom>
              <a:noFill/>
            </p:spPr>
            <p:txBody>
              <a:bodyPr wrap="square" rtlCol="0">
                <a:spAutoFit/>
              </a:bodyPr>
              <a:lstStyle/>
              <a:p>
                <a:r>
                  <a:rPr lang="fr-FR" sz="1200" dirty="0">
                    <a:solidFill>
                      <a:schemeClr val="accent5">
                        <a:lumMod val="50000"/>
                      </a:schemeClr>
                    </a:solidFill>
                  </a:rPr>
                  <a:t>b- face sup radier</a:t>
                </a:r>
              </a:p>
            </p:txBody>
          </p:sp>
          <p:sp>
            <p:nvSpPr>
              <p:cNvPr id="33" name="ZoneTexte 32">
                <a:extLst>
                  <a:ext uri="{FF2B5EF4-FFF2-40B4-BE49-F238E27FC236}">
                    <a16:creationId xmlns="" xmlns:a16="http://schemas.microsoft.com/office/drawing/2014/main" id="{22ACFE9A-4CD9-490B-8DB7-D368693B6926}"/>
                  </a:ext>
                </a:extLst>
              </p:cNvPr>
              <p:cNvSpPr txBox="1"/>
              <p:nvPr/>
            </p:nvSpPr>
            <p:spPr>
              <a:xfrm>
                <a:off x="7431024" y="2602992"/>
                <a:ext cx="1581912" cy="276999"/>
              </a:xfrm>
              <a:prstGeom prst="rect">
                <a:avLst/>
              </a:prstGeom>
              <a:noFill/>
            </p:spPr>
            <p:txBody>
              <a:bodyPr wrap="square" rtlCol="0">
                <a:spAutoFit/>
              </a:bodyPr>
              <a:lstStyle/>
              <a:p>
                <a:r>
                  <a:rPr lang="fr-FR" sz="1200" dirty="0">
                    <a:solidFill>
                      <a:schemeClr val="accent5">
                        <a:lumMod val="50000"/>
                      </a:schemeClr>
                    </a:solidFill>
                  </a:rPr>
                  <a:t>c- base des fondations</a:t>
                </a:r>
              </a:p>
            </p:txBody>
          </p:sp>
        </p:grpSp>
      </p:grpSp>
      <p:pic>
        <p:nvPicPr>
          <p:cNvPr id="3" name="Image 2">
            <a:extLst>
              <a:ext uri="{FF2B5EF4-FFF2-40B4-BE49-F238E27FC236}">
                <a16:creationId xmlns="" xmlns:a16="http://schemas.microsoft.com/office/drawing/2014/main" id="{C7FAFB7D-1008-484F-A7AC-0DE4B194B067}"/>
              </a:ext>
            </a:extLst>
          </p:cNvPr>
          <p:cNvPicPr>
            <a:picLocks noChangeAspect="1"/>
          </p:cNvPicPr>
          <p:nvPr/>
        </p:nvPicPr>
        <p:blipFill>
          <a:blip r:embed="rId3"/>
          <a:stretch>
            <a:fillRect/>
          </a:stretch>
        </p:blipFill>
        <p:spPr>
          <a:xfrm>
            <a:off x="6108193" y="2491475"/>
            <a:ext cx="2130552" cy="1987189"/>
          </a:xfrm>
          <a:prstGeom prst="rect">
            <a:avLst/>
          </a:prstGeom>
        </p:spPr>
      </p:pic>
      <p:sp>
        <p:nvSpPr>
          <p:cNvPr id="36" name="ZoneTexte 35">
            <a:extLst>
              <a:ext uri="{FF2B5EF4-FFF2-40B4-BE49-F238E27FC236}">
                <a16:creationId xmlns="" xmlns:a16="http://schemas.microsoft.com/office/drawing/2014/main" id="{5F54D63F-406E-4793-952E-898FF9F8DF48}"/>
              </a:ext>
            </a:extLst>
          </p:cNvPr>
          <p:cNvSpPr txBox="1"/>
          <p:nvPr/>
        </p:nvSpPr>
        <p:spPr>
          <a:xfrm>
            <a:off x="3321224" y="4979091"/>
            <a:ext cx="5475304" cy="461665"/>
          </a:xfrm>
          <a:prstGeom prst="rect">
            <a:avLst/>
          </a:prstGeom>
          <a:solidFill>
            <a:srgbClr val="CCFFFF"/>
          </a:solidFill>
          <a:ln>
            <a:solidFill>
              <a:srgbClr val="002060"/>
            </a:solidFill>
          </a:ln>
        </p:spPr>
        <p:txBody>
          <a:bodyPr wrap="square" rtlCol="0">
            <a:spAutoFit/>
          </a:bodyPr>
          <a:lstStyle/>
          <a:p>
            <a:r>
              <a:rPr lang="fr-FR" sz="1200" i="1" dirty="0"/>
              <a:t>On considère que la bèche est centrée sur le mur en retour ; </a:t>
            </a:r>
          </a:p>
          <a:p>
            <a:r>
              <a:rPr lang="fr-FR" sz="1200" i="1" dirty="0"/>
              <a:t>la face de la bèche est donc décalée de 10 cm par rapport à la face du mur en retour.</a:t>
            </a:r>
          </a:p>
        </p:txBody>
      </p:sp>
      <p:grpSp>
        <p:nvGrpSpPr>
          <p:cNvPr id="55" name="Groupe 54">
            <a:extLst>
              <a:ext uri="{FF2B5EF4-FFF2-40B4-BE49-F238E27FC236}">
                <a16:creationId xmlns="" xmlns:a16="http://schemas.microsoft.com/office/drawing/2014/main" id="{3E4E6563-D521-4AAE-A90D-707458DBC73E}"/>
              </a:ext>
            </a:extLst>
          </p:cNvPr>
          <p:cNvGrpSpPr/>
          <p:nvPr/>
        </p:nvGrpSpPr>
        <p:grpSpPr>
          <a:xfrm>
            <a:off x="3155297" y="4797672"/>
            <a:ext cx="266368" cy="276999"/>
            <a:chOff x="4198688" y="2088697"/>
            <a:chExt cx="255866" cy="276999"/>
          </a:xfrm>
        </p:grpSpPr>
        <p:sp>
          <p:nvSpPr>
            <p:cNvPr id="56" name="Ellipse 55">
              <a:extLst>
                <a:ext uri="{FF2B5EF4-FFF2-40B4-BE49-F238E27FC236}">
                  <a16:creationId xmlns="" xmlns:a16="http://schemas.microsoft.com/office/drawing/2014/main" id="{12EFD795-C0BC-414E-87BE-17E4CD40A86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44859106-77B2-4787-8C8F-6FC331F060A4}"/>
                </a:ext>
              </a:extLst>
            </p:cNvPr>
            <p:cNvSpPr txBox="1"/>
            <p:nvPr/>
          </p:nvSpPr>
          <p:spPr>
            <a:xfrm>
              <a:off x="4198688" y="2088697"/>
              <a:ext cx="255866" cy="276999"/>
            </a:xfrm>
            <a:prstGeom prst="rect">
              <a:avLst/>
            </a:prstGeom>
            <a:noFill/>
          </p:spPr>
          <p:txBody>
            <a:bodyPr wrap="square" rtlCol="0">
              <a:spAutoFit/>
            </a:bodyPr>
            <a:lstStyle/>
            <a:p>
              <a:r>
                <a:rPr lang="fr-FR" sz="1200" dirty="0"/>
                <a:t>2</a:t>
              </a:r>
            </a:p>
          </p:txBody>
        </p:sp>
      </p:grpSp>
      <p:sp>
        <p:nvSpPr>
          <p:cNvPr id="4" name="Espace réservé du pied de page 3">
            <a:extLst>
              <a:ext uri="{FF2B5EF4-FFF2-40B4-BE49-F238E27FC236}">
                <a16:creationId xmlns="" xmlns:a16="http://schemas.microsoft.com/office/drawing/2014/main" id="{F923C6D3-7BAE-4D22-9469-D0D2A4105B40}"/>
              </a:ext>
            </a:extLst>
          </p:cNvPr>
          <p:cNvSpPr>
            <a:spLocks noGrp="1"/>
          </p:cNvSpPr>
          <p:nvPr>
            <p:ph type="ftr" sz="quarter" idx="11"/>
          </p:nvPr>
        </p:nvSpPr>
        <p:spPr/>
        <p:txBody>
          <a:bodyPr/>
          <a:lstStyle/>
          <a:p>
            <a:r>
              <a:rPr lang="fr-FR"/>
              <a:t>Tuto Revit - Modéliser un ouvrage</a:t>
            </a:r>
          </a:p>
        </p:txBody>
      </p:sp>
      <p:sp>
        <p:nvSpPr>
          <p:cNvPr id="8" name="Espace réservé de la date 7">
            <a:extLst>
              <a:ext uri="{FF2B5EF4-FFF2-40B4-BE49-F238E27FC236}">
                <a16:creationId xmlns="" xmlns:a16="http://schemas.microsoft.com/office/drawing/2014/main" id="{8F0A2598-1799-4BD8-B44D-7A5D4E598174}"/>
              </a:ext>
            </a:extLst>
          </p:cNvPr>
          <p:cNvSpPr>
            <a:spLocks noGrp="1"/>
          </p:cNvSpPr>
          <p:nvPr>
            <p:ph type="dt" sz="half" idx="10"/>
          </p:nvPr>
        </p:nvSpPr>
        <p:spPr/>
        <p:txBody>
          <a:bodyPr/>
          <a:lstStyle/>
          <a:p>
            <a:r>
              <a:rPr lang="fr-FR"/>
              <a:t>Lycée D. Diderot</a:t>
            </a:r>
          </a:p>
        </p:txBody>
      </p:sp>
      <p:sp>
        <p:nvSpPr>
          <p:cNvPr id="10" name="Espace réservé du numéro de diapositive 9">
            <a:extLst>
              <a:ext uri="{FF2B5EF4-FFF2-40B4-BE49-F238E27FC236}">
                <a16:creationId xmlns="" xmlns:a16="http://schemas.microsoft.com/office/drawing/2014/main" id="{E3A695DE-4DB8-4F67-BF05-7154C9307F09}"/>
              </a:ext>
            </a:extLst>
          </p:cNvPr>
          <p:cNvSpPr>
            <a:spLocks noGrp="1"/>
          </p:cNvSpPr>
          <p:nvPr>
            <p:ph type="sldNum" sz="quarter" idx="12"/>
          </p:nvPr>
        </p:nvSpPr>
        <p:spPr/>
        <p:txBody>
          <a:bodyPr/>
          <a:lstStyle/>
          <a:p>
            <a:fld id="{F0E9C7B5-498F-459B-AE0E-97ACA3484B4E}" type="slidenum">
              <a:rPr lang="fr-FR" smtClean="0"/>
              <a:t>75</a:t>
            </a:fld>
            <a:endParaRPr lang="fr-FR"/>
          </a:p>
        </p:txBody>
      </p:sp>
    </p:spTree>
    <p:extLst>
      <p:ext uri="{BB962C8B-B14F-4D97-AF65-F5344CB8AC3E}">
        <p14:creationId xmlns:p14="http://schemas.microsoft.com/office/powerpoint/2010/main" val="7603079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a:extLst>
              <a:ext uri="{FF2B5EF4-FFF2-40B4-BE49-F238E27FC236}">
                <a16:creationId xmlns="" xmlns:a16="http://schemas.microsoft.com/office/drawing/2014/main" id="{2A012B8C-64AE-482A-A2D1-174AC86D9B59}"/>
              </a:ext>
            </a:extLst>
          </p:cNvPr>
          <p:cNvPicPr>
            <a:picLocks noChangeAspect="1"/>
          </p:cNvPicPr>
          <p:nvPr/>
        </p:nvPicPr>
        <p:blipFill>
          <a:blip r:embed="rId2"/>
          <a:stretch>
            <a:fillRect/>
          </a:stretch>
        </p:blipFill>
        <p:spPr>
          <a:xfrm>
            <a:off x="0" y="660590"/>
            <a:ext cx="9144000" cy="5683124"/>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Murs en retour et bèches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Bèches</a:t>
            </a:r>
            <a:endParaRPr lang="fr-FR" sz="2200" b="1" dirty="0">
              <a:solidFill>
                <a:srgbClr val="002060"/>
              </a:solidFill>
              <a:effectLst>
                <a:outerShdw blurRad="38100" dist="38100" dir="2700000" algn="tl">
                  <a:srgbClr val="000000">
                    <a:alpha val="43137"/>
                  </a:srgbClr>
                </a:outerShdw>
              </a:effectLst>
            </a:endParaRPr>
          </a:p>
        </p:txBody>
      </p:sp>
      <p:cxnSp>
        <p:nvCxnSpPr>
          <p:cNvPr id="62" name="Connecteur droit avec flèche 61">
            <a:extLst>
              <a:ext uri="{FF2B5EF4-FFF2-40B4-BE49-F238E27FC236}">
                <a16:creationId xmlns="" xmlns:a16="http://schemas.microsoft.com/office/drawing/2014/main" id="{01718C08-C043-4C00-A2D4-AA4E8938BB78}"/>
              </a:ext>
            </a:extLst>
          </p:cNvPr>
          <p:cNvCxnSpPr>
            <a:cxnSpLocks/>
            <a:stCxn id="34" idx="1"/>
            <a:endCxn id="60" idx="7"/>
          </p:cNvCxnSpPr>
          <p:nvPr/>
        </p:nvCxnSpPr>
        <p:spPr>
          <a:xfrm flipH="1">
            <a:off x="2005857" y="2318457"/>
            <a:ext cx="858530" cy="65812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a:extLst>
              <a:ext uri="{FF2B5EF4-FFF2-40B4-BE49-F238E27FC236}">
                <a16:creationId xmlns="" xmlns:a16="http://schemas.microsoft.com/office/drawing/2014/main" id="{7EE59514-1627-453E-BBEB-4141402A3466}"/>
              </a:ext>
            </a:extLst>
          </p:cNvPr>
          <p:cNvSpPr txBox="1"/>
          <p:nvPr/>
        </p:nvSpPr>
        <p:spPr>
          <a:xfrm>
            <a:off x="810035" y="1350901"/>
            <a:ext cx="522500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Ouvrir la vue correspondant au niveau d’implantation (c- base des fondations)</a:t>
            </a:r>
            <a:endParaRPr lang="fr-FR" sz="1200" b="1" dirty="0">
              <a:sym typeface="Wingdings" panose="05000000000000000000" pitchFamily="2" charset="2"/>
            </a:endParaRPr>
          </a:p>
        </p:txBody>
      </p:sp>
      <p:grpSp>
        <p:nvGrpSpPr>
          <p:cNvPr id="44" name="Groupe 43">
            <a:extLst>
              <a:ext uri="{FF2B5EF4-FFF2-40B4-BE49-F238E27FC236}">
                <a16:creationId xmlns="" xmlns:a16="http://schemas.microsoft.com/office/drawing/2014/main" id="{15E6FBA9-98F4-4639-8368-7A75CDC7B3D7}"/>
              </a:ext>
            </a:extLst>
          </p:cNvPr>
          <p:cNvGrpSpPr/>
          <p:nvPr/>
        </p:nvGrpSpPr>
        <p:grpSpPr>
          <a:xfrm>
            <a:off x="654285" y="1158713"/>
            <a:ext cx="329591" cy="277860"/>
            <a:chOff x="4198688" y="2087836"/>
            <a:chExt cx="318782" cy="277860"/>
          </a:xfrm>
        </p:grpSpPr>
        <p:sp>
          <p:nvSpPr>
            <p:cNvPr id="45" name="Ellipse 44">
              <a:extLst>
                <a:ext uri="{FF2B5EF4-FFF2-40B4-BE49-F238E27FC236}">
                  <a16:creationId xmlns="" xmlns:a16="http://schemas.microsoft.com/office/drawing/2014/main" id="{B773AA03-E78A-4FC7-A975-10BC3FD7F3E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6CF0A3B8-0F89-4CBE-9D81-96575D67A17C}"/>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34" name="ZoneTexte 33">
            <a:extLst>
              <a:ext uri="{FF2B5EF4-FFF2-40B4-BE49-F238E27FC236}">
                <a16:creationId xmlns="" xmlns:a16="http://schemas.microsoft.com/office/drawing/2014/main" id="{659FDBF2-BAAB-4DD5-9FA5-198A8D090C69}"/>
              </a:ext>
            </a:extLst>
          </p:cNvPr>
          <p:cNvSpPr txBox="1"/>
          <p:nvPr/>
        </p:nvSpPr>
        <p:spPr>
          <a:xfrm>
            <a:off x="2864387" y="2179957"/>
            <a:ext cx="477999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Vérifier les réglages du niveau en fond de plan et de la plage de la vue</a:t>
            </a:r>
            <a:endParaRPr lang="fr-FR" sz="1200" b="1" dirty="0">
              <a:sym typeface="Wingdings" panose="05000000000000000000" pitchFamily="2" charset="2"/>
            </a:endParaRPr>
          </a:p>
        </p:txBody>
      </p:sp>
      <p:grpSp>
        <p:nvGrpSpPr>
          <p:cNvPr id="35" name="Groupe 34">
            <a:extLst>
              <a:ext uri="{FF2B5EF4-FFF2-40B4-BE49-F238E27FC236}">
                <a16:creationId xmlns="" xmlns:a16="http://schemas.microsoft.com/office/drawing/2014/main" id="{9FF84FCD-A1D5-4DA5-8224-F6900BE8CCD0}"/>
              </a:ext>
            </a:extLst>
          </p:cNvPr>
          <p:cNvGrpSpPr/>
          <p:nvPr/>
        </p:nvGrpSpPr>
        <p:grpSpPr>
          <a:xfrm>
            <a:off x="2690349" y="2015201"/>
            <a:ext cx="329591" cy="277860"/>
            <a:chOff x="4198688" y="2087836"/>
            <a:chExt cx="318782" cy="277860"/>
          </a:xfrm>
        </p:grpSpPr>
        <p:sp>
          <p:nvSpPr>
            <p:cNvPr id="36" name="Ellipse 35">
              <a:extLst>
                <a:ext uri="{FF2B5EF4-FFF2-40B4-BE49-F238E27FC236}">
                  <a16:creationId xmlns="" xmlns:a16="http://schemas.microsoft.com/office/drawing/2014/main" id="{998BE976-D929-4757-B617-68FAB96C1A6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5" name="ZoneTexte 54">
              <a:extLst>
                <a:ext uri="{FF2B5EF4-FFF2-40B4-BE49-F238E27FC236}">
                  <a16:creationId xmlns="" xmlns:a16="http://schemas.microsoft.com/office/drawing/2014/main" id="{B0FA642C-48CA-471F-B2C3-1F66C6850826}"/>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60" name="Ellipse 59">
            <a:extLst>
              <a:ext uri="{FF2B5EF4-FFF2-40B4-BE49-F238E27FC236}">
                <a16:creationId xmlns="" xmlns:a16="http://schemas.microsoft.com/office/drawing/2014/main" id="{4C215BEB-60A3-4A61-847C-26C27A565AF0}"/>
              </a:ext>
            </a:extLst>
          </p:cNvPr>
          <p:cNvSpPr/>
          <p:nvPr/>
        </p:nvSpPr>
        <p:spPr>
          <a:xfrm>
            <a:off x="0" y="2913077"/>
            <a:ext cx="2350008" cy="433627"/>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Ellipse 60">
            <a:extLst>
              <a:ext uri="{FF2B5EF4-FFF2-40B4-BE49-F238E27FC236}">
                <a16:creationId xmlns="" xmlns:a16="http://schemas.microsoft.com/office/drawing/2014/main" id="{BC186049-8B0C-4CD7-BC48-D341E6DF488B}"/>
              </a:ext>
            </a:extLst>
          </p:cNvPr>
          <p:cNvSpPr/>
          <p:nvPr/>
        </p:nvSpPr>
        <p:spPr>
          <a:xfrm>
            <a:off x="0" y="3941064"/>
            <a:ext cx="2350008" cy="22860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3" name="Connecteur droit avec flèche 62">
            <a:extLst>
              <a:ext uri="{FF2B5EF4-FFF2-40B4-BE49-F238E27FC236}">
                <a16:creationId xmlns="" xmlns:a16="http://schemas.microsoft.com/office/drawing/2014/main" id="{B345A9E8-E544-4BA8-8D9A-05ADB58CFEA6}"/>
              </a:ext>
            </a:extLst>
          </p:cNvPr>
          <p:cNvCxnSpPr>
            <a:cxnSpLocks/>
            <a:stCxn id="34" idx="1"/>
          </p:cNvCxnSpPr>
          <p:nvPr/>
        </p:nvCxnSpPr>
        <p:spPr>
          <a:xfrm flipH="1">
            <a:off x="2020824" y="2318457"/>
            <a:ext cx="843563" cy="168661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6" name="ZoneTexte 65">
            <a:extLst>
              <a:ext uri="{FF2B5EF4-FFF2-40B4-BE49-F238E27FC236}">
                <a16:creationId xmlns="" xmlns:a16="http://schemas.microsoft.com/office/drawing/2014/main" id="{0F445464-C429-4428-BB87-19516D36AF8A}"/>
              </a:ext>
            </a:extLst>
          </p:cNvPr>
          <p:cNvSpPr txBox="1"/>
          <p:nvPr/>
        </p:nvSpPr>
        <p:spPr>
          <a:xfrm>
            <a:off x="4436792" y="3909243"/>
            <a:ext cx="3774520" cy="276999"/>
          </a:xfrm>
          <a:prstGeom prst="rect">
            <a:avLst/>
          </a:prstGeom>
          <a:solidFill>
            <a:srgbClr val="CCFFFF"/>
          </a:solidFill>
          <a:ln>
            <a:solidFill>
              <a:srgbClr val="002060"/>
            </a:solidFill>
          </a:ln>
        </p:spPr>
        <p:txBody>
          <a:bodyPr wrap="square" rtlCol="0">
            <a:spAutoFit/>
          </a:bodyPr>
          <a:lstStyle/>
          <a:p>
            <a:r>
              <a:rPr lang="fr-FR" sz="1200" i="1" dirty="0"/>
              <a:t>Les contours des murs en retour et du radier sont affichés.</a:t>
            </a:r>
          </a:p>
        </p:txBody>
      </p:sp>
      <p:grpSp>
        <p:nvGrpSpPr>
          <p:cNvPr id="67" name="Groupe 66">
            <a:extLst>
              <a:ext uri="{FF2B5EF4-FFF2-40B4-BE49-F238E27FC236}">
                <a16:creationId xmlns="" xmlns:a16="http://schemas.microsoft.com/office/drawing/2014/main" id="{A2821410-C487-41FC-B933-D23688C0AFA8}"/>
              </a:ext>
            </a:extLst>
          </p:cNvPr>
          <p:cNvGrpSpPr/>
          <p:nvPr/>
        </p:nvGrpSpPr>
        <p:grpSpPr>
          <a:xfrm>
            <a:off x="4270865" y="3727824"/>
            <a:ext cx="266368" cy="276999"/>
            <a:chOff x="4198688" y="2088697"/>
            <a:chExt cx="255866" cy="276999"/>
          </a:xfrm>
        </p:grpSpPr>
        <p:sp>
          <p:nvSpPr>
            <p:cNvPr id="68" name="Ellipse 67">
              <a:extLst>
                <a:ext uri="{FF2B5EF4-FFF2-40B4-BE49-F238E27FC236}">
                  <a16:creationId xmlns="" xmlns:a16="http://schemas.microsoft.com/office/drawing/2014/main" id="{82998113-0250-4BB5-8605-2670A17383AC}"/>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9" name="ZoneTexte 68">
              <a:extLst>
                <a:ext uri="{FF2B5EF4-FFF2-40B4-BE49-F238E27FC236}">
                  <a16:creationId xmlns="" xmlns:a16="http://schemas.microsoft.com/office/drawing/2014/main" id="{7285C616-812C-49C0-AC78-4D4872EA2BF1}"/>
                </a:ext>
              </a:extLst>
            </p:cNvPr>
            <p:cNvSpPr txBox="1"/>
            <p:nvPr/>
          </p:nvSpPr>
          <p:spPr>
            <a:xfrm>
              <a:off x="4198688" y="2088697"/>
              <a:ext cx="255866" cy="276999"/>
            </a:xfrm>
            <a:prstGeom prst="rect">
              <a:avLst/>
            </a:prstGeom>
            <a:noFill/>
          </p:spPr>
          <p:txBody>
            <a:bodyPr wrap="square" rtlCol="0">
              <a:spAutoFit/>
            </a:bodyPr>
            <a:lstStyle/>
            <a:p>
              <a:r>
                <a:rPr lang="fr-FR" sz="1200" dirty="0"/>
                <a:t>4</a:t>
              </a:r>
            </a:p>
          </p:txBody>
        </p:sp>
      </p:grpSp>
      <p:pic>
        <p:nvPicPr>
          <p:cNvPr id="19" name="Image 18">
            <a:extLst>
              <a:ext uri="{FF2B5EF4-FFF2-40B4-BE49-F238E27FC236}">
                <a16:creationId xmlns="" xmlns:a16="http://schemas.microsoft.com/office/drawing/2014/main" id="{89843491-CCB1-4127-A03A-A345FFC826E1}"/>
              </a:ext>
            </a:extLst>
          </p:cNvPr>
          <p:cNvPicPr>
            <a:picLocks noChangeAspect="1"/>
          </p:cNvPicPr>
          <p:nvPr/>
        </p:nvPicPr>
        <p:blipFill>
          <a:blip r:embed="rId3"/>
          <a:stretch>
            <a:fillRect/>
          </a:stretch>
        </p:blipFill>
        <p:spPr>
          <a:xfrm>
            <a:off x="1865376" y="4378745"/>
            <a:ext cx="6845808" cy="2081300"/>
          </a:xfrm>
          <a:prstGeom prst="rect">
            <a:avLst/>
          </a:prstGeom>
          <a:ln>
            <a:solidFill>
              <a:schemeClr val="bg1">
                <a:lumMod val="65000"/>
              </a:schemeClr>
            </a:solidFill>
          </a:ln>
        </p:spPr>
      </p:pic>
      <p:sp>
        <p:nvSpPr>
          <p:cNvPr id="64" name="Forme libre : forme 63">
            <a:extLst>
              <a:ext uri="{FF2B5EF4-FFF2-40B4-BE49-F238E27FC236}">
                <a16:creationId xmlns="" xmlns:a16="http://schemas.microsoft.com/office/drawing/2014/main" id="{0D5E8383-0984-4BAF-B4B8-BCF2EE0F58A1}"/>
              </a:ext>
            </a:extLst>
          </p:cNvPr>
          <p:cNvSpPr/>
          <p:nvPr/>
        </p:nvSpPr>
        <p:spPr>
          <a:xfrm rot="5695102">
            <a:off x="2515279" y="3614374"/>
            <a:ext cx="399963" cy="1228549"/>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0" name="Connecteur droit avec flèche 69">
            <a:extLst>
              <a:ext uri="{FF2B5EF4-FFF2-40B4-BE49-F238E27FC236}">
                <a16:creationId xmlns="" xmlns:a16="http://schemas.microsoft.com/office/drawing/2014/main" id="{4F23D160-4A87-4C7C-805E-D5AA8A177381}"/>
              </a:ext>
            </a:extLst>
          </p:cNvPr>
          <p:cNvCxnSpPr>
            <a:cxnSpLocks/>
            <a:stCxn id="66" idx="1"/>
          </p:cNvCxnSpPr>
          <p:nvPr/>
        </p:nvCxnSpPr>
        <p:spPr>
          <a:xfrm flipH="1" flipV="1">
            <a:off x="3474720" y="3557016"/>
            <a:ext cx="962072" cy="490727"/>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ZoneTexte 70">
            <a:extLst>
              <a:ext uri="{FF2B5EF4-FFF2-40B4-BE49-F238E27FC236}">
                <a16:creationId xmlns="" xmlns:a16="http://schemas.microsoft.com/office/drawing/2014/main" id="{00ED3175-3E8D-4717-9062-D7485D34348E}"/>
              </a:ext>
            </a:extLst>
          </p:cNvPr>
          <p:cNvSpPr txBox="1"/>
          <p:nvPr/>
        </p:nvSpPr>
        <p:spPr>
          <a:xfrm>
            <a:off x="334184" y="757611"/>
            <a:ext cx="2473023" cy="276999"/>
          </a:xfrm>
          <a:prstGeom prst="rect">
            <a:avLst/>
          </a:prstGeom>
          <a:solidFill>
            <a:srgbClr val="CCFFFF"/>
          </a:solidFill>
          <a:ln>
            <a:solidFill>
              <a:srgbClr val="002060"/>
            </a:solidFill>
          </a:ln>
        </p:spPr>
        <p:txBody>
          <a:bodyPr wrap="square" rtlCol="0">
            <a:spAutoFit/>
          </a:bodyPr>
          <a:lstStyle/>
          <a:p>
            <a:r>
              <a:rPr lang="fr-FR" sz="1200" i="1" dirty="0"/>
              <a:t>On va maintenant créer les bèches.</a:t>
            </a:r>
          </a:p>
        </p:txBody>
      </p:sp>
      <p:grpSp>
        <p:nvGrpSpPr>
          <p:cNvPr id="72" name="Groupe 71">
            <a:extLst>
              <a:ext uri="{FF2B5EF4-FFF2-40B4-BE49-F238E27FC236}">
                <a16:creationId xmlns="" xmlns:a16="http://schemas.microsoft.com/office/drawing/2014/main" id="{41D25A13-DF2C-4F58-8426-C7C71E3002D3}"/>
              </a:ext>
            </a:extLst>
          </p:cNvPr>
          <p:cNvGrpSpPr/>
          <p:nvPr/>
        </p:nvGrpSpPr>
        <p:grpSpPr>
          <a:xfrm>
            <a:off x="177401" y="557904"/>
            <a:ext cx="266368" cy="276999"/>
            <a:chOff x="4198688" y="2088697"/>
            <a:chExt cx="255866" cy="276999"/>
          </a:xfrm>
        </p:grpSpPr>
        <p:sp>
          <p:nvSpPr>
            <p:cNvPr id="73" name="Ellipse 72">
              <a:extLst>
                <a:ext uri="{FF2B5EF4-FFF2-40B4-BE49-F238E27FC236}">
                  <a16:creationId xmlns="" xmlns:a16="http://schemas.microsoft.com/office/drawing/2014/main" id="{434E40D5-C83E-4A73-8181-93ABBEF2841E}"/>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4" name="ZoneTexte 73">
              <a:extLst>
                <a:ext uri="{FF2B5EF4-FFF2-40B4-BE49-F238E27FC236}">
                  <a16:creationId xmlns="" xmlns:a16="http://schemas.microsoft.com/office/drawing/2014/main" id="{221A0750-2040-4DBA-8CA6-626926653E30}"/>
                </a:ext>
              </a:extLst>
            </p:cNvPr>
            <p:cNvSpPr txBox="1"/>
            <p:nvPr/>
          </p:nvSpPr>
          <p:spPr>
            <a:xfrm>
              <a:off x="4198688" y="2088697"/>
              <a:ext cx="255866" cy="276999"/>
            </a:xfrm>
            <a:prstGeom prst="rect">
              <a:avLst/>
            </a:prstGeom>
            <a:noFill/>
          </p:spPr>
          <p:txBody>
            <a:bodyPr wrap="square" rtlCol="0">
              <a:spAutoFit/>
            </a:bodyPr>
            <a:lstStyle/>
            <a:p>
              <a:r>
                <a:rPr lang="fr-FR" sz="1200" dirty="0"/>
                <a:t>1</a:t>
              </a:r>
            </a:p>
          </p:txBody>
        </p:sp>
      </p:grpSp>
      <p:sp>
        <p:nvSpPr>
          <p:cNvPr id="32" name="Espace réservé du pied de page 31">
            <a:extLst>
              <a:ext uri="{FF2B5EF4-FFF2-40B4-BE49-F238E27FC236}">
                <a16:creationId xmlns="" xmlns:a16="http://schemas.microsoft.com/office/drawing/2014/main" id="{6D7F2DD0-420F-4BC0-9FDB-940BA6B2712F}"/>
              </a:ext>
            </a:extLst>
          </p:cNvPr>
          <p:cNvSpPr>
            <a:spLocks noGrp="1"/>
          </p:cNvSpPr>
          <p:nvPr>
            <p:ph type="ftr" sz="quarter" idx="11"/>
          </p:nvPr>
        </p:nvSpPr>
        <p:spPr/>
        <p:txBody>
          <a:bodyPr/>
          <a:lstStyle/>
          <a:p>
            <a:r>
              <a:rPr lang="fr-FR"/>
              <a:t>Tuto Revit - Modéliser un ouvrage</a:t>
            </a:r>
          </a:p>
        </p:txBody>
      </p:sp>
      <p:sp>
        <p:nvSpPr>
          <p:cNvPr id="33" name="Espace réservé de la date 32">
            <a:extLst>
              <a:ext uri="{FF2B5EF4-FFF2-40B4-BE49-F238E27FC236}">
                <a16:creationId xmlns="" xmlns:a16="http://schemas.microsoft.com/office/drawing/2014/main" id="{96080AB2-01AC-4683-BAF4-9935A6571FEA}"/>
              </a:ext>
            </a:extLst>
          </p:cNvPr>
          <p:cNvSpPr>
            <a:spLocks noGrp="1"/>
          </p:cNvSpPr>
          <p:nvPr>
            <p:ph type="dt" sz="half" idx="10"/>
          </p:nvPr>
        </p:nvSpPr>
        <p:spPr/>
        <p:txBody>
          <a:bodyPr/>
          <a:lstStyle/>
          <a:p>
            <a:r>
              <a:rPr lang="fr-FR"/>
              <a:t>Lycée D. Diderot</a:t>
            </a:r>
          </a:p>
        </p:txBody>
      </p:sp>
      <p:sp>
        <p:nvSpPr>
          <p:cNvPr id="75" name="Espace réservé du numéro de diapositive 74">
            <a:extLst>
              <a:ext uri="{FF2B5EF4-FFF2-40B4-BE49-F238E27FC236}">
                <a16:creationId xmlns="" xmlns:a16="http://schemas.microsoft.com/office/drawing/2014/main" id="{21F95E5C-C2E4-4AA0-97B0-86CA008040F3}"/>
              </a:ext>
            </a:extLst>
          </p:cNvPr>
          <p:cNvSpPr>
            <a:spLocks noGrp="1"/>
          </p:cNvSpPr>
          <p:nvPr>
            <p:ph type="sldNum" sz="quarter" idx="12"/>
          </p:nvPr>
        </p:nvSpPr>
        <p:spPr/>
        <p:txBody>
          <a:bodyPr/>
          <a:lstStyle/>
          <a:p>
            <a:fld id="{F0E9C7B5-498F-459B-AE0E-97ACA3484B4E}" type="slidenum">
              <a:rPr lang="fr-FR" smtClean="0"/>
              <a:t>76</a:t>
            </a:fld>
            <a:endParaRPr lang="fr-FR"/>
          </a:p>
        </p:txBody>
      </p:sp>
    </p:spTree>
    <p:extLst>
      <p:ext uri="{BB962C8B-B14F-4D97-AF65-F5344CB8AC3E}">
        <p14:creationId xmlns:p14="http://schemas.microsoft.com/office/powerpoint/2010/main" val="18701702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92066DA5-FEC2-4301-890C-633B54B15A40}"/>
              </a:ext>
            </a:extLst>
          </p:cNvPr>
          <p:cNvPicPr>
            <a:picLocks noChangeAspect="1"/>
          </p:cNvPicPr>
          <p:nvPr/>
        </p:nvPicPr>
        <p:blipFill>
          <a:blip r:embed="rId2"/>
          <a:stretch>
            <a:fillRect/>
          </a:stretch>
        </p:blipFill>
        <p:spPr>
          <a:xfrm>
            <a:off x="0" y="758908"/>
            <a:ext cx="9144000" cy="5687656"/>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Murs en retour et bèches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Bèches</a:t>
            </a:r>
            <a:endParaRPr lang="fr-FR" sz="2200" b="1" dirty="0">
              <a:solidFill>
                <a:srgbClr val="002060"/>
              </a:solidFill>
              <a:effectLst>
                <a:outerShdw blurRad="38100" dist="38100" dir="2700000" algn="tl">
                  <a:srgbClr val="000000">
                    <a:alpha val="43137"/>
                  </a:srgbClr>
                </a:outerShdw>
              </a:effectLst>
            </a:endParaRPr>
          </a:p>
        </p:txBody>
      </p:sp>
      <p:cxnSp>
        <p:nvCxnSpPr>
          <p:cNvPr id="62" name="Connecteur droit avec flèche 61">
            <a:extLst>
              <a:ext uri="{FF2B5EF4-FFF2-40B4-BE49-F238E27FC236}">
                <a16:creationId xmlns="" xmlns:a16="http://schemas.microsoft.com/office/drawing/2014/main" id="{01718C08-C043-4C00-A2D4-AA4E8938BB78}"/>
              </a:ext>
            </a:extLst>
          </p:cNvPr>
          <p:cNvCxnSpPr>
            <a:cxnSpLocks/>
            <a:stCxn id="47" idx="3"/>
          </p:cNvCxnSpPr>
          <p:nvPr/>
        </p:nvCxnSpPr>
        <p:spPr>
          <a:xfrm flipV="1">
            <a:off x="5477256" y="5230368"/>
            <a:ext cx="1380744" cy="62690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 xmlns:a16="http://schemas.microsoft.com/office/drawing/2014/main" id="{AC128C3F-0A6A-4F03-B792-5E8AE0D460B2}"/>
              </a:ext>
            </a:extLst>
          </p:cNvPr>
          <p:cNvSpPr txBox="1"/>
          <p:nvPr/>
        </p:nvSpPr>
        <p:spPr>
          <a:xfrm>
            <a:off x="2483192" y="5626435"/>
            <a:ext cx="299406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la bèche (en plaçant le nu extérieur sur le quadrillage)</a:t>
            </a:r>
          </a:p>
        </p:txBody>
      </p:sp>
      <p:grpSp>
        <p:nvGrpSpPr>
          <p:cNvPr id="48" name="Groupe 47">
            <a:extLst>
              <a:ext uri="{FF2B5EF4-FFF2-40B4-BE49-F238E27FC236}">
                <a16:creationId xmlns="" xmlns:a16="http://schemas.microsoft.com/office/drawing/2014/main" id="{146B3B4D-32F2-4A46-98AA-4861A5905F7F}"/>
              </a:ext>
            </a:extLst>
          </p:cNvPr>
          <p:cNvGrpSpPr/>
          <p:nvPr/>
        </p:nvGrpSpPr>
        <p:grpSpPr>
          <a:xfrm>
            <a:off x="2326225" y="5438236"/>
            <a:ext cx="329591" cy="277860"/>
            <a:chOff x="4198688" y="2087836"/>
            <a:chExt cx="318782" cy="277860"/>
          </a:xfrm>
        </p:grpSpPr>
        <p:sp>
          <p:nvSpPr>
            <p:cNvPr id="49" name="Ellipse 48">
              <a:extLst>
                <a:ext uri="{FF2B5EF4-FFF2-40B4-BE49-F238E27FC236}">
                  <a16:creationId xmlns="" xmlns:a16="http://schemas.microsoft.com/office/drawing/2014/main" id="{33CD6579-7ABF-43B6-A63D-462C870FB36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0A314A0-8F4A-4CCF-91A4-17E466A28B32}"/>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28" name="ZoneTexte 27">
            <a:extLst>
              <a:ext uri="{FF2B5EF4-FFF2-40B4-BE49-F238E27FC236}">
                <a16:creationId xmlns="" xmlns:a16="http://schemas.microsoft.com/office/drawing/2014/main" id="{F79F2FC5-9A59-486D-BF6B-269DF2D1B617}"/>
              </a:ext>
            </a:extLst>
          </p:cNvPr>
          <p:cNvSpPr txBox="1"/>
          <p:nvPr/>
        </p:nvSpPr>
        <p:spPr>
          <a:xfrm>
            <a:off x="2733043" y="2423379"/>
            <a:ext cx="3283709" cy="138499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Mur</a:t>
            </a:r>
          </a:p>
          <a:p>
            <a:pPr marL="171450" indent="-171450">
              <a:buFont typeface="Wingdings" panose="05000000000000000000" pitchFamily="2" charset="2"/>
              <a:buChar char="è"/>
            </a:pPr>
            <a:r>
              <a:rPr lang="fr-FR" sz="1200" b="1" dirty="0">
                <a:sym typeface="Wingdings" panose="05000000000000000000" pitchFamily="2" charset="2"/>
              </a:rPr>
              <a:t>Modifier le type </a:t>
            </a:r>
          </a:p>
          <a:p>
            <a:pPr marL="171450" indent="-171450">
              <a:buFont typeface="Wingdings" panose="05000000000000000000" pitchFamily="2" charset="2"/>
              <a:buChar char="è"/>
            </a:pPr>
            <a:r>
              <a:rPr lang="fr-FR" sz="1200" b="1" dirty="0">
                <a:sym typeface="Wingdings" panose="05000000000000000000" pitchFamily="2" charset="2"/>
              </a:rPr>
              <a:t>Dupliquer </a:t>
            </a:r>
            <a:r>
              <a:rPr lang="fr-FR" sz="1200" dirty="0">
                <a:sym typeface="Wingdings" panose="05000000000000000000" pitchFamily="2" charset="2"/>
              </a:rPr>
              <a:t>pour créer un nouveau type adapté </a:t>
            </a:r>
          </a:p>
          <a:p>
            <a:pPr marL="171450" indent="-171450">
              <a:buFont typeface="Wingdings" panose="05000000000000000000" pitchFamily="2" charset="2"/>
              <a:buChar char="è"/>
            </a:pPr>
            <a:r>
              <a:rPr lang="fr-FR" sz="1200" b="1" dirty="0">
                <a:sym typeface="Wingdings" panose="05000000000000000000" pitchFamily="2" charset="2"/>
              </a:rPr>
              <a:t>Modifier</a:t>
            </a:r>
            <a:r>
              <a:rPr lang="fr-FR" sz="1200" dirty="0">
                <a:sym typeface="Wingdings" panose="05000000000000000000" pitchFamily="2" charset="2"/>
              </a:rPr>
              <a:t> la structure :</a:t>
            </a:r>
          </a:p>
          <a:p>
            <a:r>
              <a:rPr lang="fr-FR" sz="1200" dirty="0">
                <a:sym typeface="Wingdings" panose="05000000000000000000" pitchFamily="2" charset="2"/>
              </a:rPr>
              <a:t>	- adapter l’épaisseur </a:t>
            </a:r>
          </a:p>
          <a:p>
            <a:r>
              <a:rPr lang="fr-FR" sz="1200" dirty="0">
                <a:sym typeface="Wingdings" panose="05000000000000000000" pitchFamily="2" charset="2"/>
              </a:rPr>
              <a:t>	- matériau = béton coulé en place</a:t>
            </a:r>
          </a:p>
          <a:p>
            <a:pPr marL="171450" indent="-171450">
              <a:buFont typeface="Wingdings" panose="05000000000000000000" pitchFamily="2" charset="2"/>
              <a:buChar char="è"/>
            </a:pPr>
            <a:r>
              <a:rPr lang="fr-FR" sz="1200" dirty="0">
                <a:sym typeface="Wingdings" panose="05000000000000000000" pitchFamily="2" charset="2"/>
              </a:rPr>
              <a:t>Définir les paramètres d’implantation</a:t>
            </a:r>
          </a:p>
        </p:txBody>
      </p:sp>
      <p:grpSp>
        <p:nvGrpSpPr>
          <p:cNvPr id="29" name="Groupe 28">
            <a:extLst>
              <a:ext uri="{FF2B5EF4-FFF2-40B4-BE49-F238E27FC236}">
                <a16:creationId xmlns="" xmlns:a16="http://schemas.microsoft.com/office/drawing/2014/main" id="{53330BC6-DD22-401B-B4BC-8B76E161C793}"/>
              </a:ext>
            </a:extLst>
          </p:cNvPr>
          <p:cNvGrpSpPr/>
          <p:nvPr/>
        </p:nvGrpSpPr>
        <p:grpSpPr>
          <a:xfrm>
            <a:off x="2640085" y="2216892"/>
            <a:ext cx="329591" cy="277860"/>
            <a:chOff x="4198688" y="2087836"/>
            <a:chExt cx="318782" cy="277860"/>
          </a:xfrm>
        </p:grpSpPr>
        <p:sp>
          <p:nvSpPr>
            <p:cNvPr id="30" name="Ellipse 29">
              <a:extLst>
                <a:ext uri="{FF2B5EF4-FFF2-40B4-BE49-F238E27FC236}">
                  <a16:creationId xmlns="" xmlns:a16="http://schemas.microsoft.com/office/drawing/2014/main" id="{B6B8FD02-3CE1-4C26-B391-DAE788860FC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ZoneTexte 30">
              <a:extLst>
                <a:ext uri="{FF2B5EF4-FFF2-40B4-BE49-F238E27FC236}">
                  <a16:creationId xmlns="" xmlns:a16="http://schemas.microsoft.com/office/drawing/2014/main" id="{21795DF3-0E12-4ED2-9AFF-6C068F5DF235}"/>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11" name="Espace réservé du pied de page 10">
            <a:extLst>
              <a:ext uri="{FF2B5EF4-FFF2-40B4-BE49-F238E27FC236}">
                <a16:creationId xmlns="" xmlns:a16="http://schemas.microsoft.com/office/drawing/2014/main" id="{CC69900E-0594-478D-8AB0-A43B64DE064A}"/>
              </a:ext>
            </a:extLst>
          </p:cNvPr>
          <p:cNvSpPr>
            <a:spLocks noGrp="1"/>
          </p:cNvSpPr>
          <p:nvPr>
            <p:ph type="ftr" sz="quarter" idx="11"/>
          </p:nvPr>
        </p:nvSpPr>
        <p:spPr/>
        <p:txBody>
          <a:bodyPr/>
          <a:lstStyle/>
          <a:p>
            <a:r>
              <a:rPr lang="fr-FR"/>
              <a:t>Tuto Revit - Modéliser un ouvrage</a:t>
            </a:r>
          </a:p>
        </p:txBody>
      </p:sp>
      <p:sp>
        <p:nvSpPr>
          <p:cNvPr id="12" name="Espace réservé de la date 11">
            <a:extLst>
              <a:ext uri="{FF2B5EF4-FFF2-40B4-BE49-F238E27FC236}">
                <a16:creationId xmlns="" xmlns:a16="http://schemas.microsoft.com/office/drawing/2014/main" id="{71316045-CBC0-4232-B1B7-0B956A7BB54A}"/>
              </a:ext>
            </a:extLst>
          </p:cNvPr>
          <p:cNvSpPr>
            <a:spLocks noGrp="1"/>
          </p:cNvSpPr>
          <p:nvPr>
            <p:ph type="dt" sz="half" idx="10"/>
          </p:nvPr>
        </p:nvSpPr>
        <p:spPr/>
        <p:txBody>
          <a:bodyPr/>
          <a:lstStyle/>
          <a:p>
            <a:r>
              <a:rPr lang="fr-FR"/>
              <a:t>Lycée D. Diderot</a:t>
            </a:r>
          </a:p>
        </p:txBody>
      </p:sp>
      <p:sp>
        <p:nvSpPr>
          <p:cNvPr id="13" name="Espace réservé du numéro de diapositive 12">
            <a:extLst>
              <a:ext uri="{FF2B5EF4-FFF2-40B4-BE49-F238E27FC236}">
                <a16:creationId xmlns="" xmlns:a16="http://schemas.microsoft.com/office/drawing/2014/main" id="{287DF48A-E1A5-4C57-A38A-17FB4FB34A3D}"/>
              </a:ext>
            </a:extLst>
          </p:cNvPr>
          <p:cNvSpPr>
            <a:spLocks noGrp="1"/>
          </p:cNvSpPr>
          <p:nvPr>
            <p:ph type="sldNum" sz="quarter" idx="12"/>
          </p:nvPr>
        </p:nvSpPr>
        <p:spPr/>
        <p:txBody>
          <a:bodyPr/>
          <a:lstStyle/>
          <a:p>
            <a:fld id="{F0E9C7B5-498F-459B-AE0E-97ACA3484B4E}" type="slidenum">
              <a:rPr lang="fr-FR" smtClean="0"/>
              <a:t>77</a:t>
            </a:fld>
            <a:endParaRPr lang="fr-FR"/>
          </a:p>
        </p:txBody>
      </p:sp>
    </p:spTree>
    <p:extLst>
      <p:ext uri="{BB962C8B-B14F-4D97-AF65-F5344CB8AC3E}">
        <p14:creationId xmlns:p14="http://schemas.microsoft.com/office/powerpoint/2010/main" val="1061380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Image 55">
            <a:extLst>
              <a:ext uri="{FF2B5EF4-FFF2-40B4-BE49-F238E27FC236}">
                <a16:creationId xmlns="" xmlns:a16="http://schemas.microsoft.com/office/drawing/2014/main" id="{4423E031-A0B7-4731-B8A4-7C4B6692F71A}"/>
              </a:ext>
            </a:extLst>
          </p:cNvPr>
          <p:cNvPicPr>
            <a:picLocks noChangeAspect="1"/>
          </p:cNvPicPr>
          <p:nvPr/>
        </p:nvPicPr>
        <p:blipFill>
          <a:blip r:embed="rId2"/>
          <a:stretch>
            <a:fillRect/>
          </a:stretch>
        </p:blipFill>
        <p:spPr>
          <a:xfrm>
            <a:off x="0" y="741999"/>
            <a:ext cx="9144000" cy="5684897"/>
          </a:xfrm>
          <a:prstGeom prst="rect">
            <a:avLst/>
          </a:prstGeom>
        </p:spPr>
      </p:pic>
      <p:sp>
        <p:nvSpPr>
          <p:cNvPr id="25" name="ZoneTexte 24">
            <a:extLst>
              <a:ext uri="{FF2B5EF4-FFF2-40B4-BE49-F238E27FC236}">
                <a16:creationId xmlns="" xmlns:a16="http://schemas.microsoft.com/office/drawing/2014/main" id="{64015CB0-64B2-4735-A96B-A958898C3508}"/>
              </a:ext>
            </a:extLst>
          </p:cNvPr>
          <p:cNvSpPr txBox="1"/>
          <p:nvPr/>
        </p:nvSpPr>
        <p:spPr>
          <a:xfrm>
            <a:off x="640080" y="3971456"/>
            <a:ext cx="4379976"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le premier point du déplacement (peu importe où)</a:t>
            </a:r>
          </a:p>
          <a:p>
            <a:pPr marL="171450" indent="-171450">
              <a:buFont typeface="Wingdings" panose="05000000000000000000" pitchFamily="2" charset="2"/>
              <a:buChar char="è"/>
            </a:pPr>
            <a:r>
              <a:rPr lang="fr-FR" sz="1200" dirty="0">
                <a:sym typeface="Wingdings" panose="05000000000000000000" pitchFamily="2" charset="2"/>
              </a:rPr>
              <a:t>Amorcer le déplacement en déplaçant la souris horizontalement</a:t>
            </a:r>
          </a:p>
          <a:p>
            <a:pPr marL="171450" indent="-171450">
              <a:buFont typeface="Wingdings" panose="05000000000000000000" pitchFamily="2" charset="2"/>
              <a:buChar char="è"/>
            </a:pPr>
            <a:r>
              <a:rPr lang="fr-FR" sz="1200" dirty="0">
                <a:sym typeface="Wingdings" panose="05000000000000000000" pitchFamily="2" charset="2"/>
              </a:rPr>
              <a:t>Saisir la valeur du déplacement et taper </a:t>
            </a:r>
            <a:r>
              <a:rPr lang="fr-FR" sz="1200" b="1" dirty="0">
                <a:sym typeface="Wingdings" panose="05000000000000000000" pitchFamily="2" charset="2"/>
              </a:rPr>
              <a:t>Entrée</a:t>
            </a:r>
            <a:r>
              <a:rPr lang="fr-FR" sz="1200" dirty="0">
                <a:sym typeface="Wingdings" panose="05000000000000000000" pitchFamily="2" charset="2"/>
              </a:rPr>
              <a:t> au clavier  </a:t>
            </a:r>
          </a:p>
        </p:txBody>
      </p:sp>
      <p:grpSp>
        <p:nvGrpSpPr>
          <p:cNvPr id="39" name="Groupe 38">
            <a:extLst>
              <a:ext uri="{FF2B5EF4-FFF2-40B4-BE49-F238E27FC236}">
                <a16:creationId xmlns="" xmlns:a16="http://schemas.microsoft.com/office/drawing/2014/main" id="{8C3DC961-8050-43BC-951D-521B858D69A2}"/>
              </a:ext>
            </a:extLst>
          </p:cNvPr>
          <p:cNvGrpSpPr/>
          <p:nvPr/>
        </p:nvGrpSpPr>
        <p:grpSpPr>
          <a:xfrm>
            <a:off x="498938" y="3795626"/>
            <a:ext cx="360598" cy="276999"/>
            <a:chOff x="4198688" y="2096980"/>
            <a:chExt cx="346470" cy="276999"/>
          </a:xfrm>
        </p:grpSpPr>
        <p:sp>
          <p:nvSpPr>
            <p:cNvPr id="40" name="Ellipse 39">
              <a:extLst>
                <a:ext uri="{FF2B5EF4-FFF2-40B4-BE49-F238E27FC236}">
                  <a16:creationId xmlns="" xmlns:a16="http://schemas.microsoft.com/office/drawing/2014/main" id="{A34DDE97-6962-49E1-8DE5-53F515F9BD4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FA067922-0599-44BA-8952-CC5697DC0C6F}"/>
                </a:ext>
              </a:extLst>
            </p:cNvPr>
            <p:cNvSpPr txBox="1"/>
            <p:nvPr/>
          </p:nvSpPr>
          <p:spPr>
            <a:xfrm>
              <a:off x="4207474" y="2096980"/>
              <a:ext cx="337684" cy="276999"/>
            </a:xfrm>
            <a:prstGeom prst="rect">
              <a:avLst/>
            </a:prstGeom>
            <a:noFill/>
          </p:spPr>
          <p:txBody>
            <a:bodyPr wrap="square" rtlCol="0">
              <a:spAutoFit/>
            </a:bodyPr>
            <a:lstStyle/>
            <a:p>
              <a:r>
                <a:rPr lang="fr-FR" sz="1200" dirty="0"/>
                <a:t>9</a:t>
              </a:r>
            </a:p>
          </p:txBody>
        </p:sp>
      </p:grpSp>
      <p:cxnSp>
        <p:nvCxnSpPr>
          <p:cNvPr id="53" name="Connecteur droit avec flèche 52">
            <a:extLst>
              <a:ext uri="{FF2B5EF4-FFF2-40B4-BE49-F238E27FC236}">
                <a16:creationId xmlns="" xmlns:a16="http://schemas.microsoft.com/office/drawing/2014/main" id="{BD43B8B1-5A17-44E4-85DB-35CCDE12B0CD}"/>
              </a:ext>
            </a:extLst>
          </p:cNvPr>
          <p:cNvCxnSpPr>
            <a:cxnSpLocks/>
          </p:cNvCxnSpPr>
          <p:nvPr/>
        </p:nvCxnSpPr>
        <p:spPr>
          <a:xfrm flipV="1">
            <a:off x="2899322" y="1664208"/>
            <a:ext cx="136486" cy="119786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 xmlns:a16="http://schemas.microsoft.com/office/drawing/2014/main" id="{4525DE4C-D9F4-4E20-A3D7-9E99AB43A8B6}"/>
              </a:ext>
            </a:extLst>
          </p:cNvPr>
          <p:cNvCxnSpPr>
            <a:cxnSpLocks/>
            <a:stCxn id="58" idx="3"/>
          </p:cNvCxnSpPr>
          <p:nvPr/>
        </p:nvCxnSpPr>
        <p:spPr>
          <a:xfrm>
            <a:off x="5038344" y="2515852"/>
            <a:ext cx="1353312" cy="14505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a:extLst>
              <a:ext uri="{FF2B5EF4-FFF2-40B4-BE49-F238E27FC236}">
                <a16:creationId xmlns="" xmlns:a16="http://schemas.microsoft.com/office/drawing/2014/main" id="{B629F21C-C8E1-4F0D-B5B5-912590543B14}"/>
              </a:ext>
            </a:extLst>
          </p:cNvPr>
          <p:cNvCxnSpPr>
            <a:cxnSpLocks/>
            <a:stCxn id="25" idx="3"/>
          </p:cNvCxnSpPr>
          <p:nvPr/>
        </p:nvCxnSpPr>
        <p:spPr>
          <a:xfrm>
            <a:off x="5020056" y="4294622"/>
            <a:ext cx="1362456" cy="32309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6" name="ZoneTexte 45">
            <a:extLst>
              <a:ext uri="{FF2B5EF4-FFF2-40B4-BE49-F238E27FC236}">
                <a16:creationId xmlns="" xmlns:a16="http://schemas.microsoft.com/office/drawing/2014/main" id="{16FC98DD-8028-4386-A599-9A774788D18E}"/>
              </a:ext>
            </a:extLst>
          </p:cNvPr>
          <p:cNvSpPr txBox="1"/>
          <p:nvPr/>
        </p:nvSpPr>
        <p:spPr>
          <a:xfrm>
            <a:off x="2610720" y="5660048"/>
            <a:ext cx="237276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Créer l’autre bèche par symétrie</a:t>
            </a:r>
          </a:p>
        </p:txBody>
      </p:sp>
      <p:grpSp>
        <p:nvGrpSpPr>
          <p:cNvPr id="47" name="Groupe 46">
            <a:extLst>
              <a:ext uri="{FF2B5EF4-FFF2-40B4-BE49-F238E27FC236}">
                <a16:creationId xmlns="" xmlns:a16="http://schemas.microsoft.com/office/drawing/2014/main" id="{2AC6D4B1-ABC3-4752-A2D7-59EFFA2524F4}"/>
              </a:ext>
            </a:extLst>
          </p:cNvPr>
          <p:cNvGrpSpPr/>
          <p:nvPr/>
        </p:nvGrpSpPr>
        <p:grpSpPr>
          <a:xfrm>
            <a:off x="2425277" y="5465930"/>
            <a:ext cx="351454" cy="277860"/>
            <a:chOff x="4163545" y="2087836"/>
            <a:chExt cx="337684" cy="277860"/>
          </a:xfrm>
        </p:grpSpPr>
        <p:sp>
          <p:nvSpPr>
            <p:cNvPr id="48" name="Ellipse 47">
              <a:extLst>
                <a:ext uri="{FF2B5EF4-FFF2-40B4-BE49-F238E27FC236}">
                  <a16:creationId xmlns="" xmlns:a16="http://schemas.microsoft.com/office/drawing/2014/main" id="{655003F6-0061-4E1C-A59A-F11B4DFE4EB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7A4D24BC-F5D1-47AA-A9DC-8BBA8C1AC89B}"/>
                </a:ext>
              </a:extLst>
            </p:cNvPr>
            <p:cNvSpPr txBox="1"/>
            <p:nvPr/>
          </p:nvSpPr>
          <p:spPr>
            <a:xfrm>
              <a:off x="4163545" y="2087836"/>
              <a:ext cx="337684" cy="276999"/>
            </a:xfrm>
            <a:prstGeom prst="rect">
              <a:avLst/>
            </a:prstGeom>
            <a:noFill/>
          </p:spPr>
          <p:txBody>
            <a:bodyPr wrap="square" rtlCol="0">
              <a:spAutoFit/>
            </a:bodyPr>
            <a:lstStyle/>
            <a:p>
              <a:r>
                <a:rPr lang="fr-FR" sz="1200" dirty="0"/>
                <a:t>10</a:t>
              </a:r>
            </a:p>
          </p:txBody>
        </p:sp>
      </p:grpSp>
      <p:sp>
        <p:nvSpPr>
          <p:cNvPr id="50" name="ZoneTexte 49">
            <a:extLst>
              <a:ext uri="{FF2B5EF4-FFF2-40B4-BE49-F238E27FC236}">
                <a16:creationId xmlns="" xmlns:a16="http://schemas.microsoft.com/office/drawing/2014/main" id="{293AEBF3-5692-43DD-A8F5-2C2F05CCA8B0}"/>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Murs en retour et bèches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Bèches</a:t>
            </a:r>
            <a:endParaRPr lang="fr-FR" sz="2200" b="1" dirty="0">
              <a:solidFill>
                <a:srgbClr val="002060"/>
              </a:solidFill>
              <a:effectLst>
                <a:outerShdw blurRad="38100" dist="38100" dir="2700000" algn="tl">
                  <a:srgbClr val="000000">
                    <a:alpha val="43137"/>
                  </a:srgbClr>
                </a:outerShdw>
              </a:effectLst>
            </a:endParaRPr>
          </a:p>
        </p:txBody>
      </p:sp>
      <p:sp>
        <p:nvSpPr>
          <p:cNvPr id="58" name="ZoneTexte 57">
            <a:extLst>
              <a:ext uri="{FF2B5EF4-FFF2-40B4-BE49-F238E27FC236}">
                <a16:creationId xmlns="" xmlns:a16="http://schemas.microsoft.com/office/drawing/2014/main" id="{DD5ED03E-90B4-43B1-ADBA-F5E063903595}"/>
              </a:ext>
            </a:extLst>
          </p:cNvPr>
          <p:cNvSpPr txBox="1"/>
          <p:nvPr/>
        </p:nvSpPr>
        <p:spPr>
          <a:xfrm>
            <a:off x="3316224" y="2377352"/>
            <a:ext cx="172212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la bèche</a:t>
            </a:r>
          </a:p>
        </p:txBody>
      </p:sp>
      <p:grpSp>
        <p:nvGrpSpPr>
          <p:cNvPr id="59" name="Groupe 58">
            <a:extLst>
              <a:ext uri="{FF2B5EF4-FFF2-40B4-BE49-F238E27FC236}">
                <a16:creationId xmlns="" xmlns:a16="http://schemas.microsoft.com/office/drawing/2014/main" id="{A6141A59-5957-49FA-ADF4-0C10AFD9EB88}"/>
              </a:ext>
            </a:extLst>
          </p:cNvPr>
          <p:cNvGrpSpPr/>
          <p:nvPr/>
        </p:nvGrpSpPr>
        <p:grpSpPr>
          <a:xfrm>
            <a:off x="3175082" y="2201522"/>
            <a:ext cx="360598" cy="276999"/>
            <a:chOff x="4198688" y="2096980"/>
            <a:chExt cx="346470" cy="276999"/>
          </a:xfrm>
        </p:grpSpPr>
        <p:sp>
          <p:nvSpPr>
            <p:cNvPr id="60" name="Ellipse 59">
              <a:extLst>
                <a:ext uri="{FF2B5EF4-FFF2-40B4-BE49-F238E27FC236}">
                  <a16:creationId xmlns="" xmlns:a16="http://schemas.microsoft.com/office/drawing/2014/main" id="{59FF5D9B-7FAF-4581-9DC9-9467BADBC42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2" name="ZoneTexte 61">
              <a:extLst>
                <a:ext uri="{FF2B5EF4-FFF2-40B4-BE49-F238E27FC236}">
                  <a16:creationId xmlns="" xmlns:a16="http://schemas.microsoft.com/office/drawing/2014/main" id="{03FB1732-638D-4326-BE7E-81FDB6F85B00}"/>
                </a:ext>
              </a:extLst>
            </p:cNvPr>
            <p:cNvSpPr txBox="1"/>
            <p:nvPr/>
          </p:nvSpPr>
          <p:spPr>
            <a:xfrm>
              <a:off x="4207474" y="2096980"/>
              <a:ext cx="337684" cy="276999"/>
            </a:xfrm>
            <a:prstGeom prst="rect">
              <a:avLst/>
            </a:prstGeom>
            <a:noFill/>
          </p:spPr>
          <p:txBody>
            <a:bodyPr wrap="square" rtlCol="0">
              <a:spAutoFit/>
            </a:bodyPr>
            <a:lstStyle/>
            <a:p>
              <a:r>
                <a:rPr lang="fr-FR" sz="1200" dirty="0"/>
                <a:t>7</a:t>
              </a:r>
            </a:p>
          </p:txBody>
        </p:sp>
      </p:grpSp>
      <p:sp>
        <p:nvSpPr>
          <p:cNvPr id="63" name="ZoneTexte 62">
            <a:extLst>
              <a:ext uri="{FF2B5EF4-FFF2-40B4-BE49-F238E27FC236}">
                <a16:creationId xmlns="" xmlns:a16="http://schemas.microsoft.com/office/drawing/2014/main" id="{959395AD-3D66-48BE-BC82-BD02DC449311}"/>
              </a:ext>
            </a:extLst>
          </p:cNvPr>
          <p:cNvSpPr txBox="1"/>
          <p:nvPr/>
        </p:nvSpPr>
        <p:spPr>
          <a:xfrm>
            <a:off x="2584704" y="2852840"/>
            <a:ext cx="1667256"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Commande </a:t>
            </a:r>
            <a:r>
              <a:rPr lang="fr-FR" sz="1200" b="1" dirty="0">
                <a:sym typeface="Wingdings" panose="05000000000000000000" pitchFamily="2" charset="2"/>
              </a:rPr>
              <a:t>Déplacer</a:t>
            </a:r>
          </a:p>
        </p:txBody>
      </p:sp>
      <p:grpSp>
        <p:nvGrpSpPr>
          <p:cNvPr id="64" name="Groupe 63">
            <a:extLst>
              <a:ext uri="{FF2B5EF4-FFF2-40B4-BE49-F238E27FC236}">
                <a16:creationId xmlns="" xmlns:a16="http://schemas.microsoft.com/office/drawing/2014/main" id="{7ED46A8B-3891-40A6-80CB-EF5225009B6E}"/>
              </a:ext>
            </a:extLst>
          </p:cNvPr>
          <p:cNvGrpSpPr/>
          <p:nvPr/>
        </p:nvGrpSpPr>
        <p:grpSpPr>
          <a:xfrm>
            <a:off x="2443562" y="2677010"/>
            <a:ext cx="360598" cy="276999"/>
            <a:chOff x="4198688" y="2096980"/>
            <a:chExt cx="346470" cy="276999"/>
          </a:xfrm>
        </p:grpSpPr>
        <p:sp>
          <p:nvSpPr>
            <p:cNvPr id="65" name="Ellipse 64">
              <a:extLst>
                <a:ext uri="{FF2B5EF4-FFF2-40B4-BE49-F238E27FC236}">
                  <a16:creationId xmlns="" xmlns:a16="http://schemas.microsoft.com/office/drawing/2014/main" id="{16BE5A0C-8B19-4ECE-85D1-651961F61E4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6" name="ZoneTexte 65">
              <a:extLst>
                <a:ext uri="{FF2B5EF4-FFF2-40B4-BE49-F238E27FC236}">
                  <a16:creationId xmlns="" xmlns:a16="http://schemas.microsoft.com/office/drawing/2014/main" id="{D9BB8749-2582-4AD3-984D-1F04BA48B147}"/>
                </a:ext>
              </a:extLst>
            </p:cNvPr>
            <p:cNvSpPr txBox="1"/>
            <p:nvPr/>
          </p:nvSpPr>
          <p:spPr>
            <a:xfrm>
              <a:off x="4207474" y="2096980"/>
              <a:ext cx="337684" cy="276999"/>
            </a:xfrm>
            <a:prstGeom prst="rect">
              <a:avLst/>
            </a:prstGeom>
            <a:noFill/>
          </p:spPr>
          <p:txBody>
            <a:bodyPr wrap="square" rtlCol="0">
              <a:spAutoFit/>
            </a:bodyPr>
            <a:lstStyle/>
            <a:p>
              <a:r>
                <a:rPr lang="fr-FR" sz="1200" dirty="0"/>
                <a:t>8</a:t>
              </a:r>
            </a:p>
          </p:txBody>
        </p:sp>
      </p:grpSp>
      <p:cxnSp>
        <p:nvCxnSpPr>
          <p:cNvPr id="75" name="Connecteur droit avec flèche 74">
            <a:extLst>
              <a:ext uri="{FF2B5EF4-FFF2-40B4-BE49-F238E27FC236}">
                <a16:creationId xmlns="" xmlns:a16="http://schemas.microsoft.com/office/drawing/2014/main" id="{974A6674-4B65-4A29-B441-B7876D1EF87C}"/>
              </a:ext>
            </a:extLst>
          </p:cNvPr>
          <p:cNvCxnSpPr>
            <a:cxnSpLocks/>
          </p:cNvCxnSpPr>
          <p:nvPr/>
        </p:nvCxnSpPr>
        <p:spPr>
          <a:xfrm flipH="1">
            <a:off x="5998464" y="4675622"/>
            <a:ext cx="301752" cy="0"/>
          </a:xfrm>
          <a:prstGeom prst="straightConnector1">
            <a:avLst/>
          </a:prstGeom>
          <a:ln w="28575">
            <a:solidFill>
              <a:srgbClr val="FF6600"/>
            </a:solidFill>
            <a:tailEnd type="arrow"/>
          </a:ln>
        </p:spPr>
        <p:style>
          <a:lnRef idx="1">
            <a:schemeClr val="accent1"/>
          </a:lnRef>
          <a:fillRef idx="0">
            <a:schemeClr val="accent1"/>
          </a:fillRef>
          <a:effectRef idx="0">
            <a:schemeClr val="accent1"/>
          </a:effectRef>
          <a:fontRef idx="minor">
            <a:schemeClr val="tx1"/>
          </a:fontRef>
        </p:style>
      </p:cxnSp>
      <p:cxnSp>
        <p:nvCxnSpPr>
          <p:cNvPr id="79" name="Connecteur droit avec flèche 78">
            <a:extLst>
              <a:ext uri="{FF2B5EF4-FFF2-40B4-BE49-F238E27FC236}">
                <a16:creationId xmlns="" xmlns:a16="http://schemas.microsoft.com/office/drawing/2014/main" id="{3BF2513E-D9F1-4ABD-BD39-2DA4BA58449B}"/>
              </a:ext>
            </a:extLst>
          </p:cNvPr>
          <p:cNvCxnSpPr>
            <a:cxnSpLocks/>
            <a:stCxn id="25" idx="3"/>
          </p:cNvCxnSpPr>
          <p:nvPr/>
        </p:nvCxnSpPr>
        <p:spPr>
          <a:xfrm>
            <a:off x="5020056" y="4294622"/>
            <a:ext cx="886968" cy="87173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2" name="Espace réservé du pied de page 81">
            <a:extLst>
              <a:ext uri="{FF2B5EF4-FFF2-40B4-BE49-F238E27FC236}">
                <a16:creationId xmlns="" xmlns:a16="http://schemas.microsoft.com/office/drawing/2014/main" id="{416D792D-DEA6-4FF2-98F5-E1BA9DDE51CB}"/>
              </a:ext>
            </a:extLst>
          </p:cNvPr>
          <p:cNvSpPr>
            <a:spLocks noGrp="1"/>
          </p:cNvSpPr>
          <p:nvPr>
            <p:ph type="ftr" sz="quarter" idx="11"/>
          </p:nvPr>
        </p:nvSpPr>
        <p:spPr/>
        <p:txBody>
          <a:bodyPr/>
          <a:lstStyle/>
          <a:p>
            <a:r>
              <a:rPr lang="fr-FR"/>
              <a:t>Tuto Revit - Modéliser un ouvrage</a:t>
            </a:r>
          </a:p>
        </p:txBody>
      </p:sp>
      <p:sp>
        <p:nvSpPr>
          <p:cNvPr id="83" name="Espace réservé de la date 82">
            <a:extLst>
              <a:ext uri="{FF2B5EF4-FFF2-40B4-BE49-F238E27FC236}">
                <a16:creationId xmlns="" xmlns:a16="http://schemas.microsoft.com/office/drawing/2014/main" id="{BAB90DA3-CA10-4BDD-9512-1555562A8E67}"/>
              </a:ext>
            </a:extLst>
          </p:cNvPr>
          <p:cNvSpPr>
            <a:spLocks noGrp="1"/>
          </p:cNvSpPr>
          <p:nvPr>
            <p:ph type="dt" sz="half" idx="10"/>
          </p:nvPr>
        </p:nvSpPr>
        <p:spPr/>
        <p:txBody>
          <a:bodyPr/>
          <a:lstStyle/>
          <a:p>
            <a:r>
              <a:rPr lang="fr-FR"/>
              <a:t>Lycée D. Diderot</a:t>
            </a:r>
          </a:p>
        </p:txBody>
      </p:sp>
      <p:sp>
        <p:nvSpPr>
          <p:cNvPr id="84" name="Espace réservé du numéro de diapositive 83">
            <a:extLst>
              <a:ext uri="{FF2B5EF4-FFF2-40B4-BE49-F238E27FC236}">
                <a16:creationId xmlns="" xmlns:a16="http://schemas.microsoft.com/office/drawing/2014/main" id="{061C6403-204E-4BC2-900C-458E9F20EADA}"/>
              </a:ext>
            </a:extLst>
          </p:cNvPr>
          <p:cNvSpPr>
            <a:spLocks noGrp="1"/>
          </p:cNvSpPr>
          <p:nvPr>
            <p:ph type="sldNum" sz="quarter" idx="12"/>
          </p:nvPr>
        </p:nvSpPr>
        <p:spPr/>
        <p:txBody>
          <a:bodyPr/>
          <a:lstStyle/>
          <a:p>
            <a:fld id="{F0E9C7B5-498F-459B-AE0E-97ACA3484B4E}" type="slidenum">
              <a:rPr lang="fr-FR" smtClean="0"/>
              <a:t>78</a:t>
            </a:fld>
            <a:endParaRPr lang="fr-FR"/>
          </a:p>
        </p:txBody>
      </p:sp>
    </p:spTree>
    <p:extLst>
      <p:ext uri="{BB962C8B-B14F-4D97-AF65-F5344CB8AC3E}">
        <p14:creationId xmlns:p14="http://schemas.microsoft.com/office/powerpoint/2010/main" val="10644274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CD5B5F89-BF2D-40D3-8AED-0436B7EF6A5B}"/>
              </a:ext>
            </a:extLst>
          </p:cNvPr>
          <p:cNvPicPr>
            <a:picLocks noChangeAspect="1"/>
          </p:cNvPicPr>
          <p:nvPr/>
        </p:nvPicPr>
        <p:blipFill>
          <a:blip r:embed="rId2"/>
          <a:stretch>
            <a:fillRect/>
          </a:stretch>
        </p:blipFill>
        <p:spPr>
          <a:xfrm>
            <a:off x="0" y="723711"/>
            <a:ext cx="9144000" cy="5684897"/>
          </a:xfrm>
          <a:prstGeom prst="rect">
            <a:avLst/>
          </a:prstGeom>
        </p:spPr>
      </p:pic>
      <p:sp>
        <p:nvSpPr>
          <p:cNvPr id="25" name="ZoneTexte 24">
            <a:extLst>
              <a:ext uri="{FF2B5EF4-FFF2-40B4-BE49-F238E27FC236}">
                <a16:creationId xmlns="" xmlns:a16="http://schemas.microsoft.com/office/drawing/2014/main" id="{64015CB0-64B2-4735-A96B-A958898C3508}"/>
              </a:ext>
            </a:extLst>
          </p:cNvPr>
          <p:cNvSpPr txBox="1"/>
          <p:nvPr/>
        </p:nvSpPr>
        <p:spPr>
          <a:xfrm>
            <a:off x="995280" y="1164248"/>
            <a:ext cx="330240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Vérifier la création en ouvrant différentes vues (pas obligé d’afficher les vues en mosaïque)</a:t>
            </a:r>
          </a:p>
        </p:txBody>
      </p:sp>
      <p:grpSp>
        <p:nvGrpSpPr>
          <p:cNvPr id="39" name="Groupe 38">
            <a:extLst>
              <a:ext uri="{FF2B5EF4-FFF2-40B4-BE49-F238E27FC236}">
                <a16:creationId xmlns="" xmlns:a16="http://schemas.microsoft.com/office/drawing/2014/main" id="{8C3DC961-8050-43BC-951D-521B858D69A2}"/>
              </a:ext>
            </a:extLst>
          </p:cNvPr>
          <p:cNvGrpSpPr/>
          <p:nvPr/>
        </p:nvGrpSpPr>
        <p:grpSpPr>
          <a:xfrm>
            <a:off x="809837" y="970130"/>
            <a:ext cx="351454" cy="277860"/>
            <a:chOff x="4163545" y="2087836"/>
            <a:chExt cx="337684" cy="277860"/>
          </a:xfrm>
        </p:grpSpPr>
        <p:sp>
          <p:nvSpPr>
            <p:cNvPr id="40" name="Ellipse 39">
              <a:extLst>
                <a:ext uri="{FF2B5EF4-FFF2-40B4-BE49-F238E27FC236}">
                  <a16:creationId xmlns="" xmlns:a16="http://schemas.microsoft.com/office/drawing/2014/main" id="{A34DDE97-6962-49E1-8DE5-53F515F9BD4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FA067922-0599-44BA-8952-CC5697DC0C6F}"/>
                </a:ext>
              </a:extLst>
            </p:cNvPr>
            <p:cNvSpPr txBox="1"/>
            <p:nvPr/>
          </p:nvSpPr>
          <p:spPr>
            <a:xfrm>
              <a:off x="4163545" y="2087836"/>
              <a:ext cx="337684" cy="276999"/>
            </a:xfrm>
            <a:prstGeom prst="rect">
              <a:avLst/>
            </a:prstGeom>
            <a:noFill/>
          </p:spPr>
          <p:txBody>
            <a:bodyPr wrap="square" rtlCol="0">
              <a:spAutoFit/>
            </a:bodyPr>
            <a:lstStyle/>
            <a:p>
              <a:r>
                <a:rPr lang="fr-FR" sz="1200" dirty="0"/>
                <a:t>13</a:t>
              </a:r>
            </a:p>
          </p:txBody>
        </p:sp>
      </p:grpSp>
      <p:sp>
        <p:nvSpPr>
          <p:cNvPr id="31" name="ZoneTexte 30">
            <a:extLst>
              <a:ext uri="{FF2B5EF4-FFF2-40B4-BE49-F238E27FC236}">
                <a16:creationId xmlns="" xmlns:a16="http://schemas.microsoft.com/office/drawing/2014/main" id="{FF04DB31-9836-41AE-A4C2-E0818E8F4F87}"/>
              </a:ext>
            </a:extLst>
          </p:cNvPr>
          <p:cNvSpPr txBox="1"/>
          <p:nvPr/>
        </p:nvSpPr>
        <p:spPr>
          <a:xfrm>
            <a:off x="376856" y="4649907"/>
            <a:ext cx="1762840" cy="646331"/>
          </a:xfrm>
          <a:prstGeom prst="rect">
            <a:avLst/>
          </a:prstGeom>
          <a:solidFill>
            <a:srgbClr val="CCFFFF"/>
          </a:solidFill>
          <a:ln>
            <a:solidFill>
              <a:srgbClr val="002060"/>
            </a:solidFill>
          </a:ln>
        </p:spPr>
        <p:txBody>
          <a:bodyPr wrap="square" rtlCol="0">
            <a:spAutoFit/>
          </a:bodyPr>
          <a:lstStyle/>
          <a:p>
            <a:r>
              <a:rPr lang="fr-FR" sz="1200" i="1" dirty="0"/>
              <a:t>La bèche est bien centrée sur le mur en retour : Déplacement OK </a:t>
            </a:r>
          </a:p>
        </p:txBody>
      </p:sp>
      <p:cxnSp>
        <p:nvCxnSpPr>
          <p:cNvPr id="35" name="Connecteur droit avec flèche 34">
            <a:extLst>
              <a:ext uri="{FF2B5EF4-FFF2-40B4-BE49-F238E27FC236}">
                <a16:creationId xmlns="" xmlns:a16="http://schemas.microsoft.com/office/drawing/2014/main" id="{FC4B2F3D-325E-4CD9-B9EF-920E4A322B30}"/>
              </a:ext>
            </a:extLst>
          </p:cNvPr>
          <p:cNvCxnSpPr>
            <a:cxnSpLocks/>
            <a:stCxn id="31" idx="3"/>
            <a:endCxn id="42" idx="1"/>
          </p:cNvCxnSpPr>
          <p:nvPr/>
        </p:nvCxnSpPr>
        <p:spPr>
          <a:xfrm>
            <a:off x="2139696" y="4973073"/>
            <a:ext cx="749427" cy="43099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Ellipse 41">
            <a:extLst>
              <a:ext uri="{FF2B5EF4-FFF2-40B4-BE49-F238E27FC236}">
                <a16:creationId xmlns="" xmlns:a16="http://schemas.microsoft.com/office/drawing/2014/main" id="{58781063-F342-4279-A397-2F858CB79027}"/>
              </a:ext>
            </a:extLst>
          </p:cNvPr>
          <p:cNvSpPr/>
          <p:nvPr/>
        </p:nvSpPr>
        <p:spPr>
          <a:xfrm>
            <a:off x="2798064" y="5359483"/>
            <a:ext cx="621792" cy="304425"/>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ZoneTexte 49">
            <a:extLst>
              <a:ext uri="{FF2B5EF4-FFF2-40B4-BE49-F238E27FC236}">
                <a16:creationId xmlns="" xmlns:a16="http://schemas.microsoft.com/office/drawing/2014/main" id="{293AEBF3-5692-43DD-A8F5-2C2F05CCA8B0}"/>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9.</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Murs en retour et bèches</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Bèches</a:t>
            </a:r>
            <a:endParaRPr lang="fr-FR" sz="2200" b="1" dirty="0">
              <a:solidFill>
                <a:srgbClr val="002060"/>
              </a:solidFill>
              <a:effectLst>
                <a:outerShdw blurRad="38100" dist="38100" dir="2700000" algn="tl">
                  <a:srgbClr val="000000">
                    <a:alpha val="43137"/>
                  </a:srgbClr>
                </a:outerShdw>
              </a:effectLst>
            </a:endParaRPr>
          </a:p>
        </p:txBody>
      </p:sp>
      <p:sp>
        <p:nvSpPr>
          <p:cNvPr id="30" name="ZoneTexte 29">
            <a:extLst>
              <a:ext uri="{FF2B5EF4-FFF2-40B4-BE49-F238E27FC236}">
                <a16:creationId xmlns="" xmlns:a16="http://schemas.microsoft.com/office/drawing/2014/main" id="{52247BF3-F434-4EB7-8FE7-62BD6B1F356E}"/>
              </a:ext>
            </a:extLst>
          </p:cNvPr>
          <p:cNvSpPr txBox="1"/>
          <p:nvPr/>
        </p:nvSpPr>
        <p:spPr>
          <a:xfrm>
            <a:off x="382952" y="2781483"/>
            <a:ext cx="1820752" cy="461665"/>
          </a:xfrm>
          <a:prstGeom prst="rect">
            <a:avLst/>
          </a:prstGeom>
          <a:solidFill>
            <a:srgbClr val="CCFFFF"/>
          </a:solidFill>
          <a:ln>
            <a:solidFill>
              <a:srgbClr val="002060"/>
            </a:solidFill>
          </a:ln>
        </p:spPr>
        <p:txBody>
          <a:bodyPr wrap="square" rtlCol="0">
            <a:spAutoFit/>
          </a:bodyPr>
          <a:lstStyle/>
          <a:p>
            <a:r>
              <a:rPr lang="fr-FR" sz="1200" i="1" dirty="0"/>
              <a:t>Alignement de la bèche sur les murs en retour : OK </a:t>
            </a:r>
          </a:p>
        </p:txBody>
      </p:sp>
      <p:sp>
        <p:nvSpPr>
          <p:cNvPr id="36" name="ZoneTexte 35">
            <a:extLst>
              <a:ext uri="{FF2B5EF4-FFF2-40B4-BE49-F238E27FC236}">
                <a16:creationId xmlns="" xmlns:a16="http://schemas.microsoft.com/office/drawing/2014/main" id="{81B48E76-4B4A-469F-88AE-180EB71CA23A}"/>
              </a:ext>
            </a:extLst>
          </p:cNvPr>
          <p:cNvSpPr txBox="1"/>
          <p:nvPr/>
        </p:nvSpPr>
        <p:spPr>
          <a:xfrm>
            <a:off x="3939968" y="5835579"/>
            <a:ext cx="1765888" cy="461665"/>
          </a:xfrm>
          <a:prstGeom prst="rect">
            <a:avLst/>
          </a:prstGeom>
          <a:solidFill>
            <a:srgbClr val="CCFFFF"/>
          </a:solidFill>
          <a:ln>
            <a:solidFill>
              <a:srgbClr val="002060"/>
            </a:solidFill>
          </a:ln>
        </p:spPr>
        <p:txBody>
          <a:bodyPr wrap="square" rtlCol="0">
            <a:spAutoFit/>
          </a:bodyPr>
          <a:lstStyle/>
          <a:p>
            <a:r>
              <a:rPr lang="fr-FR" sz="1200" i="1" dirty="0"/>
              <a:t>Niveau sup. de la bèche = niveau inf. du radier : Ok</a:t>
            </a:r>
          </a:p>
        </p:txBody>
      </p:sp>
      <p:cxnSp>
        <p:nvCxnSpPr>
          <p:cNvPr id="37" name="Connecteur droit avec flèche 36">
            <a:extLst>
              <a:ext uri="{FF2B5EF4-FFF2-40B4-BE49-F238E27FC236}">
                <a16:creationId xmlns="" xmlns:a16="http://schemas.microsoft.com/office/drawing/2014/main" id="{A73FD925-ECA7-4C1A-8769-1335DC43E27A}"/>
              </a:ext>
            </a:extLst>
          </p:cNvPr>
          <p:cNvCxnSpPr>
            <a:cxnSpLocks/>
            <a:stCxn id="30" idx="3"/>
            <a:endCxn id="43" idx="1"/>
          </p:cNvCxnSpPr>
          <p:nvPr/>
        </p:nvCxnSpPr>
        <p:spPr>
          <a:xfrm>
            <a:off x="2203704" y="3012316"/>
            <a:ext cx="551358" cy="43625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Ellipse 42">
            <a:extLst>
              <a:ext uri="{FF2B5EF4-FFF2-40B4-BE49-F238E27FC236}">
                <a16:creationId xmlns="" xmlns:a16="http://schemas.microsoft.com/office/drawing/2014/main" id="{15586931-B2B9-4015-B77B-7AB7FAAD54F3}"/>
              </a:ext>
            </a:extLst>
          </p:cNvPr>
          <p:cNvSpPr/>
          <p:nvPr/>
        </p:nvSpPr>
        <p:spPr>
          <a:xfrm>
            <a:off x="2697480" y="3381331"/>
            <a:ext cx="393192" cy="459149"/>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4" name="Connecteur droit avec flèche 43">
            <a:extLst>
              <a:ext uri="{FF2B5EF4-FFF2-40B4-BE49-F238E27FC236}">
                <a16:creationId xmlns="" xmlns:a16="http://schemas.microsoft.com/office/drawing/2014/main" id="{81E3AFB4-3334-44D8-9BFC-7F1457F8243D}"/>
              </a:ext>
            </a:extLst>
          </p:cNvPr>
          <p:cNvCxnSpPr>
            <a:cxnSpLocks/>
            <a:stCxn id="36" idx="1"/>
            <a:endCxn id="42" idx="5"/>
          </p:cNvCxnSpPr>
          <p:nvPr/>
        </p:nvCxnSpPr>
        <p:spPr>
          <a:xfrm flipH="1" flipV="1">
            <a:off x="3328797" y="5619326"/>
            <a:ext cx="611171" cy="44708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ZoneTexte 44">
            <a:extLst>
              <a:ext uri="{FF2B5EF4-FFF2-40B4-BE49-F238E27FC236}">
                <a16:creationId xmlns="" xmlns:a16="http://schemas.microsoft.com/office/drawing/2014/main" id="{14D62229-11D9-4BCE-A1E1-20A9069F3FE2}"/>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16" name="Espace réservé du pied de page 15">
            <a:extLst>
              <a:ext uri="{FF2B5EF4-FFF2-40B4-BE49-F238E27FC236}">
                <a16:creationId xmlns="" xmlns:a16="http://schemas.microsoft.com/office/drawing/2014/main" id="{636F38C6-6D53-4392-B6FE-1383C3F188CB}"/>
              </a:ext>
            </a:extLst>
          </p:cNvPr>
          <p:cNvSpPr>
            <a:spLocks noGrp="1"/>
          </p:cNvSpPr>
          <p:nvPr>
            <p:ph type="ftr" sz="quarter" idx="11"/>
          </p:nvPr>
        </p:nvSpPr>
        <p:spPr/>
        <p:txBody>
          <a:bodyPr/>
          <a:lstStyle/>
          <a:p>
            <a:r>
              <a:rPr lang="fr-FR"/>
              <a:t>Tuto Revit - Modéliser un ouvrage</a:t>
            </a:r>
          </a:p>
        </p:txBody>
      </p:sp>
      <p:sp>
        <p:nvSpPr>
          <p:cNvPr id="17" name="Espace réservé de la date 16">
            <a:extLst>
              <a:ext uri="{FF2B5EF4-FFF2-40B4-BE49-F238E27FC236}">
                <a16:creationId xmlns="" xmlns:a16="http://schemas.microsoft.com/office/drawing/2014/main" id="{4A63D2B9-E5E6-4A59-8C1A-2D79519DEBC2}"/>
              </a:ext>
            </a:extLst>
          </p:cNvPr>
          <p:cNvSpPr>
            <a:spLocks noGrp="1"/>
          </p:cNvSpPr>
          <p:nvPr>
            <p:ph type="dt" sz="half" idx="10"/>
          </p:nvPr>
        </p:nvSpPr>
        <p:spPr/>
        <p:txBody>
          <a:bodyPr/>
          <a:lstStyle/>
          <a:p>
            <a:r>
              <a:rPr lang="fr-FR"/>
              <a:t>Lycée D. Diderot</a:t>
            </a:r>
          </a:p>
        </p:txBody>
      </p:sp>
      <p:sp>
        <p:nvSpPr>
          <p:cNvPr id="18" name="Espace réservé du numéro de diapositive 17">
            <a:extLst>
              <a:ext uri="{FF2B5EF4-FFF2-40B4-BE49-F238E27FC236}">
                <a16:creationId xmlns="" xmlns:a16="http://schemas.microsoft.com/office/drawing/2014/main" id="{563E2100-FB56-4580-901F-185023C0C5CA}"/>
              </a:ext>
            </a:extLst>
          </p:cNvPr>
          <p:cNvSpPr>
            <a:spLocks noGrp="1"/>
          </p:cNvSpPr>
          <p:nvPr>
            <p:ph type="sldNum" sz="quarter" idx="12"/>
          </p:nvPr>
        </p:nvSpPr>
        <p:spPr/>
        <p:txBody>
          <a:bodyPr/>
          <a:lstStyle/>
          <a:p>
            <a:fld id="{F0E9C7B5-498F-459B-AE0E-97ACA3484B4E}" type="slidenum">
              <a:rPr lang="fr-FR" smtClean="0"/>
              <a:t>79</a:t>
            </a:fld>
            <a:endParaRPr lang="fr-FR"/>
          </a:p>
        </p:txBody>
      </p:sp>
    </p:spTree>
    <p:extLst>
      <p:ext uri="{BB962C8B-B14F-4D97-AF65-F5344CB8AC3E}">
        <p14:creationId xmlns:p14="http://schemas.microsoft.com/office/powerpoint/2010/main" val="1145598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a:extLst>
              <a:ext uri="{FF2B5EF4-FFF2-40B4-BE49-F238E27FC236}">
                <a16:creationId xmlns="" xmlns:a16="http://schemas.microsoft.com/office/drawing/2014/main" id="{6FF71BAD-D6F5-4EA9-9CBB-F6E48ACB628E}"/>
              </a:ext>
            </a:extLst>
          </p:cNvPr>
          <p:cNvPicPr>
            <a:picLocks noChangeAspect="1"/>
          </p:cNvPicPr>
          <p:nvPr/>
        </p:nvPicPr>
        <p:blipFill>
          <a:blip r:embed="rId2"/>
          <a:stretch>
            <a:fillRect/>
          </a:stretch>
        </p:blipFill>
        <p:spPr>
          <a:xfrm>
            <a:off x="0" y="694397"/>
            <a:ext cx="9144000" cy="5697805"/>
          </a:xfrm>
          <a:prstGeom prst="rect">
            <a:avLst/>
          </a:prstGeom>
        </p:spPr>
      </p:pic>
      <p:sp>
        <p:nvSpPr>
          <p:cNvPr id="7" name="ZoneTexte 6">
            <a:extLst>
              <a:ext uri="{FF2B5EF4-FFF2-40B4-BE49-F238E27FC236}">
                <a16:creationId xmlns="" xmlns:a16="http://schemas.microsoft.com/office/drawing/2014/main" id="{105E5A89-82F5-454F-813A-11477445333E}"/>
              </a:ext>
            </a:extLst>
          </p:cNvPr>
          <p:cNvSpPr txBox="1"/>
          <p:nvPr/>
        </p:nvSpPr>
        <p:spPr>
          <a:xfrm>
            <a:off x="8389" y="34215"/>
            <a:ext cx="5905850" cy="461665"/>
          </a:xfrm>
          <a:prstGeom prst="rect">
            <a:avLst/>
          </a:prstGeom>
          <a:noFill/>
        </p:spPr>
        <p:txBody>
          <a:bodyPr wrap="square" rtlCol="0">
            <a:spAutoFit/>
          </a:bodyPr>
          <a:lstStyle/>
          <a:p>
            <a:r>
              <a:rPr lang="fr-FR" sz="2200" b="1" dirty="0">
                <a:solidFill>
                  <a:srgbClr val="002060"/>
                </a:solidFill>
                <a:effectLst>
                  <a:outerShdw blurRad="38100" dist="38100" dir="2700000" algn="tl">
                    <a:srgbClr val="000000">
                      <a:alpha val="43137"/>
                    </a:srgbClr>
                  </a:outerShdw>
                </a:effectLst>
              </a:rPr>
              <a:t>1.</a:t>
            </a:r>
            <a:r>
              <a:rPr lang="fr-FR" b="1" dirty="0">
                <a:solidFill>
                  <a:srgbClr val="002060"/>
                </a:solidFill>
                <a:effectLst>
                  <a:outerShdw blurRad="38100" dist="38100" dir="2700000" algn="tl">
                    <a:srgbClr val="000000">
                      <a:alpha val="43137"/>
                    </a:srgbClr>
                  </a:outerShdw>
                </a:effectLst>
              </a:rPr>
              <a:t>3. </a:t>
            </a:r>
            <a:r>
              <a:rPr lang="fr-FR" sz="2200" b="1" dirty="0">
                <a:solidFill>
                  <a:srgbClr val="002060"/>
                </a:solidFill>
                <a:effectLst>
                  <a:outerShdw blurRad="38100" dist="38100" dir="2700000" algn="tl">
                    <a:srgbClr val="000000">
                      <a:alpha val="43137"/>
                    </a:srgbClr>
                  </a:outerShdw>
                </a:effectLst>
              </a:rPr>
              <a:t>Création du projet</a:t>
            </a:r>
            <a:r>
              <a:rPr lang="fr-FR" sz="2400" b="1" dirty="0">
                <a:solidFill>
                  <a:srgbClr val="002060"/>
                </a:solidFill>
                <a:effectLst>
                  <a:outerShdw blurRad="38100" dist="38100" dir="2700000" algn="tl">
                    <a:srgbClr val="000000">
                      <a:alpha val="43137"/>
                    </a:srgbClr>
                  </a:outerShdw>
                </a:effectLst>
              </a:rPr>
              <a:t> – </a:t>
            </a:r>
            <a:r>
              <a:rPr lang="fr-FR" b="1" dirty="0">
                <a:solidFill>
                  <a:srgbClr val="002060"/>
                </a:solidFill>
                <a:effectLst>
                  <a:outerShdw blurRad="38100" dist="38100" dir="2700000" algn="tl">
                    <a:srgbClr val="000000">
                      <a:alpha val="43137"/>
                    </a:srgbClr>
                  </a:outerShdw>
                </a:effectLst>
              </a:rPr>
              <a:t>Choix des unités </a:t>
            </a:r>
            <a:endParaRPr lang="fr-FR" sz="2400" b="1" dirty="0">
              <a:solidFill>
                <a:srgbClr val="002060"/>
              </a:solidFill>
              <a:effectLst>
                <a:outerShdw blurRad="38100" dist="38100" dir="2700000" algn="tl">
                  <a:srgbClr val="000000">
                    <a:alpha val="43137"/>
                  </a:srgbClr>
                </a:outerShdw>
              </a:effectLst>
            </a:endParaRPr>
          </a:p>
        </p:txBody>
      </p:sp>
      <p:sp>
        <p:nvSpPr>
          <p:cNvPr id="12" name="Ellipse 11">
            <a:extLst>
              <a:ext uri="{FF2B5EF4-FFF2-40B4-BE49-F238E27FC236}">
                <a16:creationId xmlns="" xmlns:a16="http://schemas.microsoft.com/office/drawing/2014/main" id="{D96B5FA1-A50F-46BD-8B27-12EF878C39F0}"/>
              </a:ext>
            </a:extLst>
          </p:cNvPr>
          <p:cNvSpPr/>
          <p:nvPr/>
        </p:nvSpPr>
        <p:spPr>
          <a:xfrm>
            <a:off x="5184396" y="897622"/>
            <a:ext cx="385894" cy="235056"/>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a:extLst>
              <a:ext uri="{FF2B5EF4-FFF2-40B4-BE49-F238E27FC236}">
                <a16:creationId xmlns="" xmlns:a16="http://schemas.microsoft.com/office/drawing/2014/main" id="{1A2D09C0-31A9-4835-B9DA-B307B2241612}"/>
              </a:ext>
            </a:extLst>
          </p:cNvPr>
          <p:cNvSpPr txBox="1"/>
          <p:nvPr/>
        </p:nvSpPr>
        <p:spPr>
          <a:xfrm>
            <a:off x="5798157" y="1637731"/>
            <a:ext cx="169321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Gérer</a:t>
            </a:r>
            <a:r>
              <a:rPr lang="fr-FR" sz="1200" dirty="0">
                <a:sym typeface="Wingdings" panose="05000000000000000000" pitchFamily="2" charset="2"/>
              </a:rPr>
              <a:t>, commande </a:t>
            </a:r>
            <a:r>
              <a:rPr lang="fr-FR" sz="1200" b="1" dirty="0">
                <a:sym typeface="Wingdings" panose="05000000000000000000" pitchFamily="2" charset="2"/>
              </a:rPr>
              <a:t>Unités</a:t>
            </a:r>
          </a:p>
        </p:txBody>
      </p:sp>
      <p:cxnSp>
        <p:nvCxnSpPr>
          <p:cNvPr id="17" name="Connecteur droit avec flèche 16">
            <a:extLst>
              <a:ext uri="{FF2B5EF4-FFF2-40B4-BE49-F238E27FC236}">
                <a16:creationId xmlns="" xmlns:a16="http://schemas.microsoft.com/office/drawing/2014/main" id="{443544FC-8D6A-444F-A884-692DE67C7195}"/>
              </a:ext>
            </a:extLst>
          </p:cNvPr>
          <p:cNvCxnSpPr>
            <a:cxnSpLocks/>
            <a:stCxn id="16" idx="1"/>
            <a:endCxn id="12" idx="4"/>
          </p:cNvCxnSpPr>
          <p:nvPr/>
        </p:nvCxnSpPr>
        <p:spPr>
          <a:xfrm flipH="1" flipV="1">
            <a:off x="5377343" y="1132678"/>
            <a:ext cx="420814" cy="73588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e 31">
            <a:extLst>
              <a:ext uri="{FF2B5EF4-FFF2-40B4-BE49-F238E27FC236}">
                <a16:creationId xmlns="" xmlns:a16="http://schemas.microsoft.com/office/drawing/2014/main" id="{60C05490-6B83-47F1-B20C-1FE7BEFBC460}"/>
              </a:ext>
            </a:extLst>
          </p:cNvPr>
          <p:cNvGrpSpPr/>
          <p:nvPr/>
        </p:nvGrpSpPr>
        <p:grpSpPr>
          <a:xfrm>
            <a:off x="5674421" y="1431456"/>
            <a:ext cx="329591" cy="277860"/>
            <a:chOff x="4198688" y="2087836"/>
            <a:chExt cx="318782" cy="277860"/>
          </a:xfrm>
        </p:grpSpPr>
        <p:sp>
          <p:nvSpPr>
            <p:cNvPr id="33" name="Ellipse 32">
              <a:extLst>
                <a:ext uri="{FF2B5EF4-FFF2-40B4-BE49-F238E27FC236}">
                  <a16:creationId xmlns="" xmlns:a16="http://schemas.microsoft.com/office/drawing/2014/main" id="{DDEC6170-12E2-4362-9C28-3D2445C7E56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ZoneTexte 33">
              <a:extLst>
                <a:ext uri="{FF2B5EF4-FFF2-40B4-BE49-F238E27FC236}">
                  <a16:creationId xmlns="" xmlns:a16="http://schemas.microsoft.com/office/drawing/2014/main" id="{FD08F7FB-816A-45A6-8701-DB287AFD9605}"/>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25" name="ZoneTexte 24">
            <a:extLst>
              <a:ext uri="{FF2B5EF4-FFF2-40B4-BE49-F238E27FC236}">
                <a16:creationId xmlns="" xmlns:a16="http://schemas.microsoft.com/office/drawing/2014/main" id="{A4A2FFA8-DCF2-49E7-B281-96E7BC40ACCF}"/>
              </a:ext>
            </a:extLst>
          </p:cNvPr>
          <p:cNvSpPr txBox="1"/>
          <p:nvPr/>
        </p:nvSpPr>
        <p:spPr>
          <a:xfrm>
            <a:off x="5599020" y="2621302"/>
            <a:ext cx="297563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Cliquer sur le format du champ « Angle »</a:t>
            </a:r>
          </a:p>
        </p:txBody>
      </p:sp>
      <p:grpSp>
        <p:nvGrpSpPr>
          <p:cNvPr id="26" name="Groupe 25">
            <a:extLst>
              <a:ext uri="{FF2B5EF4-FFF2-40B4-BE49-F238E27FC236}">
                <a16:creationId xmlns="" xmlns:a16="http://schemas.microsoft.com/office/drawing/2014/main" id="{16D8DF3A-65FA-490A-BFD9-6C94DCB562CC}"/>
              </a:ext>
            </a:extLst>
          </p:cNvPr>
          <p:cNvGrpSpPr/>
          <p:nvPr/>
        </p:nvGrpSpPr>
        <p:grpSpPr>
          <a:xfrm>
            <a:off x="5449587" y="2435703"/>
            <a:ext cx="324450" cy="277860"/>
            <a:chOff x="4198688" y="2087836"/>
            <a:chExt cx="318782" cy="277860"/>
          </a:xfrm>
        </p:grpSpPr>
        <p:sp>
          <p:nvSpPr>
            <p:cNvPr id="27" name="Ellipse 26">
              <a:extLst>
                <a:ext uri="{FF2B5EF4-FFF2-40B4-BE49-F238E27FC236}">
                  <a16:creationId xmlns="" xmlns:a16="http://schemas.microsoft.com/office/drawing/2014/main" id="{B4713034-AAFF-4941-B13A-38AFA302BB7F}"/>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8" name="ZoneTexte 27">
              <a:extLst>
                <a:ext uri="{FF2B5EF4-FFF2-40B4-BE49-F238E27FC236}">
                  <a16:creationId xmlns="" xmlns:a16="http://schemas.microsoft.com/office/drawing/2014/main" id="{6EF89330-5F0A-4F4A-8CDC-E61F425B0E6D}"/>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35" name="Connecteur droit avec flèche 34">
            <a:extLst>
              <a:ext uri="{FF2B5EF4-FFF2-40B4-BE49-F238E27FC236}">
                <a16:creationId xmlns="" xmlns:a16="http://schemas.microsoft.com/office/drawing/2014/main" id="{01BEF0E1-1619-44B8-B7E3-677C5E53F66C}"/>
              </a:ext>
            </a:extLst>
          </p:cNvPr>
          <p:cNvCxnSpPr>
            <a:cxnSpLocks/>
            <a:stCxn id="25" idx="1"/>
          </p:cNvCxnSpPr>
          <p:nvPr/>
        </p:nvCxnSpPr>
        <p:spPr>
          <a:xfrm flipH="1">
            <a:off x="4572000" y="2759802"/>
            <a:ext cx="1027020" cy="62096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 xmlns:a16="http://schemas.microsoft.com/office/drawing/2014/main" id="{50A19049-2B8D-4F6E-888E-586852015D1C}"/>
              </a:ext>
            </a:extLst>
          </p:cNvPr>
          <p:cNvCxnSpPr>
            <a:cxnSpLocks/>
            <a:stCxn id="47" idx="1"/>
          </p:cNvCxnSpPr>
          <p:nvPr/>
        </p:nvCxnSpPr>
        <p:spPr>
          <a:xfrm flipH="1">
            <a:off x="3631721" y="5310661"/>
            <a:ext cx="3051115" cy="16711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 xmlns:a16="http://schemas.microsoft.com/office/drawing/2014/main" id="{731B2190-35A9-4AE8-8EBC-D040677100FD}"/>
              </a:ext>
            </a:extLst>
          </p:cNvPr>
          <p:cNvCxnSpPr>
            <a:cxnSpLocks/>
            <a:stCxn id="16" idx="1"/>
          </p:cNvCxnSpPr>
          <p:nvPr/>
        </p:nvCxnSpPr>
        <p:spPr>
          <a:xfrm flipH="1" flipV="1">
            <a:off x="3791824" y="1526796"/>
            <a:ext cx="2006333" cy="34176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eur droit avec flèche 40">
            <a:extLst>
              <a:ext uri="{FF2B5EF4-FFF2-40B4-BE49-F238E27FC236}">
                <a16:creationId xmlns="" xmlns:a16="http://schemas.microsoft.com/office/drawing/2014/main" id="{924D04E8-2AAF-4B43-8E20-1C43EFCBF5A5}"/>
              </a:ext>
            </a:extLst>
          </p:cNvPr>
          <p:cNvCxnSpPr>
            <a:cxnSpLocks/>
            <a:stCxn id="47" idx="1"/>
          </p:cNvCxnSpPr>
          <p:nvPr/>
        </p:nvCxnSpPr>
        <p:spPr>
          <a:xfrm flipH="1">
            <a:off x="6047117" y="5310661"/>
            <a:ext cx="635719" cy="60706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 xmlns:a16="http://schemas.microsoft.com/office/drawing/2014/main" id="{0D25DBE2-C70C-4BEA-A850-224B98A226BD}"/>
              </a:ext>
            </a:extLst>
          </p:cNvPr>
          <p:cNvCxnSpPr>
            <a:cxnSpLocks/>
            <a:stCxn id="43" idx="1"/>
          </p:cNvCxnSpPr>
          <p:nvPr/>
        </p:nvCxnSpPr>
        <p:spPr>
          <a:xfrm flipH="1">
            <a:off x="6837030" y="3650433"/>
            <a:ext cx="297016" cy="42661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860CA282-1BFB-4660-865E-A64E6B0ED93C}"/>
              </a:ext>
            </a:extLst>
          </p:cNvPr>
          <p:cNvSpPr txBox="1"/>
          <p:nvPr/>
        </p:nvSpPr>
        <p:spPr>
          <a:xfrm>
            <a:off x="620243" y="722851"/>
            <a:ext cx="3416523" cy="276999"/>
          </a:xfrm>
          <a:prstGeom prst="rect">
            <a:avLst/>
          </a:prstGeom>
          <a:solidFill>
            <a:srgbClr val="CCFFFF"/>
          </a:solidFill>
          <a:ln>
            <a:solidFill>
              <a:srgbClr val="002060"/>
            </a:solidFill>
          </a:ln>
        </p:spPr>
        <p:txBody>
          <a:bodyPr wrap="square" rtlCol="0">
            <a:spAutoFit/>
          </a:bodyPr>
          <a:lstStyle/>
          <a:p>
            <a:r>
              <a:rPr lang="fr-FR" sz="1200" i="1" dirty="0"/>
              <a:t>On souhaite exprimer les angles du projet en grades</a:t>
            </a:r>
          </a:p>
        </p:txBody>
      </p:sp>
      <p:grpSp>
        <p:nvGrpSpPr>
          <p:cNvPr id="54" name="Groupe 53">
            <a:extLst>
              <a:ext uri="{FF2B5EF4-FFF2-40B4-BE49-F238E27FC236}">
                <a16:creationId xmlns="" xmlns:a16="http://schemas.microsoft.com/office/drawing/2014/main" id="{1387FBFA-CEC2-4CF8-A0C9-46DB637D3062}"/>
              </a:ext>
            </a:extLst>
          </p:cNvPr>
          <p:cNvGrpSpPr/>
          <p:nvPr/>
        </p:nvGrpSpPr>
        <p:grpSpPr>
          <a:xfrm>
            <a:off x="457903" y="544835"/>
            <a:ext cx="323519" cy="276999"/>
            <a:chOff x="4198688" y="2088698"/>
            <a:chExt cx="318782" cy="276999"/>
          </a:xfrm>
        </p:grpSpPr>
        <p:sp>
          <p:nvSpPr>
            <p:cNvPr id="55" name="Ellipse 54">
              <a:extLst>
                <a:ext uri="{FF2B5EF4-FFF2-40B4-BE49-F238E27FC236}">
                  <a16:creationId xmlns="" xmlns:a16="http://schemas.microsoft.com/office/drawing/2014/main" id="{1A8333D2-80CF-4E72-82B7-74952F6E850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C7E3695A-1938-4F8D-9F95-E3AE93EB3381}"/>
                </a:ext>
              </a:extLst>
            </p:cNvPr>
            <p:cNvSpPr txBox="1"/>
            <p:nvPr/>
          </p:nvSpPr>
          <p:spPr>
            <a:xfrm>
              <a:off x="4198688" y="2088698"/>
              <a:ext cx="318782" cy="276999"/>
            </a:xfrm>
            <a:prstGeom prst="rect">
              <a:avLst/>
            </a:prstGeom>
            <a:noFill/>
          </p:spPr>
          <p:txBody>
            <a:bodyPr wrap="square" rtlCol="0">
              <a:spAutoFit/>
            </a:bodyPr>
            <a:lstStyle/>
            <a:p>
              <a:r>
                <a:rPr lang="fr-FR" sz="1200" dirty="0"/>
                <a:t>1</a:t>
              </a:r>
            </a:p>
          </p:txBody>
        </p:sp>
      </p:grpSp>
      <p:sp>
        <p:nvSpPr>
          <p:cNvPr id="40" name="Ellipse 39">
            <a:extLst>
              <a:ext uri="{FF2B5EF4-FFF2-40B4-BE49-F238E27FC236}">
                <a16:creationId xmlns="" xmlns:a16="http://schemas.microsoft.com/office/drawing/2014/main" id="{610DB49A-F8E9-4E68-967B-24F7E5DDBD23}"/>
              </a:ext>
            </a:extLst>
          </p:cNvPr>
          <p:cNvSpPr/>
          <p:nvPr/>
        </p:nvSpPr>
        <p:spPr>
          <a:xfrm>
            <a:off x="2567032" y="3257287"/>
            <a:ext cx="2256638" cy="24092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ZoneTexte 42">
            <a:extLst>
              <a:ext uri="{FF2B5EF4-FFF2-40B4-BE49-F238E27FC236}">
                <a16:creationId xmlns="" xmlns:a16="http://schemas.microsoft.com/office/drawing/2014/main" id="{F3F04A44-8DF7-42F8-9900-C82A6873DE57}"/>
              </a:ext>
            </a:extLst>
          </p:cNvPr>
          <p:cNvSpPr txBox="1"/>
          <p:nvPr/>
        </p:nvSpPr>
        <p:spPr>
          <a:xfrm>
            <a:off x="7134046" y="3511933"/>
            <a:ext cx="1932316"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Choisir l’unité « Grades »</a:t>
            </a:r>
          </a:p>
        </p:txBody>
      </p:sp>
      <p:grpSp>
        <p:nvGrpSpPr>
          <p:cNvPr id="44" name="Groupe 43">
            <a:extLst>
              <a:ext uri="{FF2B5EF4-FFF2-40B4-BE49-F238E27FC236}">
                <a16:creationId xmlns="" xmlns:a16="http://schemas.microsoft.com/office/drawing/2014/main" id="{6CF9E542-2F21-41E9-8651-15445C6A828B}"/>
              </a:ext>
            </a:extLst>
          </p:cNvPr>
          <p:cNvGrpSpPr/>
          <p:nvPr/>
        </p:nvGrpSpPr>
        <p:grpSpPr>
          <a:xfrm>
            <a:off x="6976317" y="3326334"/>
            <a:ext cx="333939" cy="277860"/>
            <a:chOff x="4198688" y="2087836"/>
            <a:chExt cx="318782" cy="277860"/>
          </a:xfrm>
        </p:grpSpPr>
        <p:sp>
          <p:nvSpPr>
            <p:cNvPr id="45" name="Ellipse 44">
              <a:extLst>
                <a:ext uri="{FF2B5EF4-FFF2-40B4-BE49-F238E27FC236}">
                  <a16:creationId xmlns="" xmlns:a16="http://schemas.microsoft.com/office/drawing/2014/main" id="{5D88082D-2B2D-40F8-8C2C-48F0EF92BAD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4E11C9C3-7265-49FD-AF16-3CCB96F8361A}"/>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sp>
        <p:nvSpPr>
          <p:cNvPr id="47" name="ZoneTexte 46">
            <a:extLst>
              <a:ext uri="{FF2B5EF4-FFF2-40B4-BE49-F238E27FC236}">
                <a16:creationId xmlns="" xmlns:a16="http://schemas.microsoft.com/office/drawing/2014/main" id="{0EAB19D0-7FEF-4CE9-9CF2-68346A0A161B}"/>
              </a:ext>
            </a:extLst>
          </p:cNvPr>
          <p:cNvSpPr txBox="1"/>
          <p:nvPr/>
        </p:nvSpPr>
        <p:spPr>
          <a:xfrm>
            <a:off x="6682836" y="5172161"/>
            <a:ext cx="232717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chaque fenêtre avec </a:t>
            </a:r>
            <a:r>
              <a:rPr lang="fr-FR" sz="1200" b="1" dirty="0">
                <a:sym typeface="Wingdings" panose="05000000000000000000" pitchFamily="2" charset="2"/>
              </a:rPr>
              <a:t>OK</a:t>
            </a:r>
            <a:endParaRPr lang="fr-FR" sz="1200" b="1" dirty="0"/>
          </a:p>
        </p:txBody>
      </p:sp>
      <p:grpSp>
        <p:nvGrpSpPr>
          <p:cNvPr id="48" name="Groupe 47">
            <a:extLst>
              <a:ext uri="{FF2B5EF4-FFF2-40B4-BE49-F238E27FC236}">
                <a16:creationId xmlns="" xmlns:a16="http://schemas.microsoft.com/office/drawing/2014/main" id="{88CC5310-2017-40AA-9328-AB208D91EBE6}"/>
              </a:ext>
            </a:extLst>
          </p:cNvPr>
          <p:cNvGrpSpPr/>
          <p:nvPr/>
        </p:nvGrpSpPr>
        <p:grpSpPr>
          <a:xfrm>
            <a:off x="6543887" y="4986561"/>
            <a:ext cx="325550" cy="277860"/>
            <a:chOff x="4198688" y="2087836"/>
            <a:chExt cx="318782" cy="277860"/>
          </a:xfrm>
        </p:grpSpPr>
        <p:sp>
          <p:nvSpPr>
            <p:cNvPr id="49" name="Ellipse 48">
              <a:extLst>
                <a:ext uri="{FF2B5EF4-FFF2-40B4-BE49-F238E27FC236}">
                  <a16:creationId xmlns="" xmlns:a16="http://schemas.microsoft.com/office/drawing/2014/main" id="{F9B1E5FC-5C45-4D35-8E95-06B5016AD59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E681285-3567-4452-8A26-D209D3D992A9}"/>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37" name="ZoneTexte 36">
            <a:extLst>
              <a:ext uri="{FF2B5EF4-FFF2-40B4-BE49-F238E27FC236}">
                <a16:creationId xmlns="" xmlns:a16="http://schemas.microsoft.com/office/drawing/2014/main" id="{5ED08CF3-27B5-4672-AD50-4DF0811CCCBB}"/>
              </a:ext>
            </a:extLst>
          </p:cNvPr>
          <p:cNvSpPr txBox="1"/>
          <p:nvPr/>
        </p:nvSpPr>
        <p:spPr>
          <a:xfrm>
            <a:off x="6715338" y="4595985"/>
            <a:ext cx="229064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 Choisir l’arrondi à 3 décimales</a:t>
            </a:r>
            <a:endParaRPr lang="fr-FR" sz="1200" b="1" dirty="0">
              <a:sym typeface="Wingdings" panose="05000000000000000000" pitchFamily="2" charset="2"/>
            </a:endParaRPr>
          </a:p>
        </p:txBody>
      </p:sp>
      <p:grpSp>
        <p:nvGrpSpPr>
          <p:cNvPr id="38" name="Groupe 37">
            <a:extLst>
              <a:ext uri="{FF2B5EF4-FFF2-40B4-BE49-F238E27FC236}">
                <a16:creationId xmlns="" xmlns:a16="http://schemas.microsoft.com/office/drawing/2014/main" id="{FE94C506-6701-4E4D-8BC0-BE6C1D6F90CA}"/>
              </a:ext>
            </a:extLst>
          </p:cNvPr>
          <p:cNvGrpSpPr/>
          <p:nvPr/>
        </p:nvGrpSpPr>
        <p:grpSpPr>
          <a:xfrm>
            <a:off x="6568001" y="4410386"/>
            <a:ext cx="333939" cy="277860"/>
            <a:chOff x="4198688" y="2087836"/>
            <a:chExt cx="318782" cy="277860"/>
          </a:xfrm>
        </p:grpSpPr>
        <p:sp>
          <p:nvSpPr>
            <p:cNvPr id="39" name="Ellipse 38">
              <a:extLst>
                <a:ext uri="{FF2B5EF4-FFF2-40B4-BE49-F238E27FC236}">
                  <a16:creationId xmlns="" xmlns:a16="http://schemas.microsoft.com/office/drawing/2014/main" id="{58147526-4860-47DA-98B2-5E64A187C4C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1" name="ZoneTexte 50">
              <a:extLst>
                <a:ext uri="{FF2B5EF4-FFF2-40B4-BE49-F238E27FC236}">
                  <a16:creationId xmlns="" xmlns:a16="http://schemas.microsoft.com/office/drawing/2014/main" id="{16D77739-F243-4D8F-AD47-F7275C26335D}"/>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cxnSp>
        <p:nvCxnSpPr>
          <p:cNvPr id="52" name="Connecteur droit avec flèche 51">
            <a:extLst>
              <a:ext uri="{FF2B5EF4-FFF2-40B4-BE49-F238E27FC236}">
                <a16:creationId xmlns="" xmlns:a16="http://schemas.microsoft.com/office/drawing/2014/main" id="{08BA4283-4CC9-4B7F-AA02-FDF7D6903F2F}"/>
              </a:ext>
            </a:extLst>
          </p:cNvPr>
          <p:cNvCxnSpPr>
            <a:cxnSpLocks/>
            <a:stCxn id="37" idx="1"/>
          </p:cNvCxnSpPr>
          <p:nvPr/>
        </p:nvCxnSpPr>
        <p:spPr>
          <a:xfrm flipH="1" flipV="1">
            <a:off x="5529532" y="4502989"/>
            <a:ext cx="1185806" cy="2314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 xmlns:a16="http://schemas.microsoft.com/office/drawing/2014/main" id="{45623AC4-CA1F-43AF-9AED-8D77259069A8}"/>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10" name="Espace réservé du pied de page 9">
            <a:extLst>
              <a:ext uri="{FF2B5EF4-FFF2-40B4-BE49-F238E27FC236}">
                <a16:creationId xmlns="" xmlns:a16="http://schemas.microsoft.com/office/drawing/2014/main" id="{F11AEC4F-6511-448E-92EE-9654A5D216CB}"/>
              </a:ext>
            </a:extLst>
          </p:cNvPr>
          <p:cNvSpPr>
            <a:spLocks noGrp="1"/>
          </p:cNvSpPr>
          <p:nvPr>
            <p:ph type="ftr" sz="quarter" idx="11"/>
          </p:nvPr>
        </p:nvSpPr>
        <p:spPr/>
        <p:txBody>
          <a:bodyPr/>
          <a:lstStyle/>
          <a:p>
            <a:r>
              <a:rPr lang="fr-FR"/>
              <a:t>Tuto Revit - Modéliser un ouvrage</a:t>
            </a:r>
          </a:p>
        </p:txBody>
      </p:sp>
      <p:sp>
        <p:nvSpPr>
          <p:cNvPr id="11" name="Espace réservé de la date 10">
            <a:extLst>
              <a:ext uri="{FF2B5EF4-FFF2-40B4-BE49-F238E27FC236}">
                <a16:creationId xmlns="" xmlns:a16="http://schemas.microsoft.com/office/drawing/2014/main" id="{76C0333D-9F01-4B80-BABF-99F65A48E5F0}"/>
              </a:ext>
            </a:extLst>
          </p:cNvPr>
          <p:cNvSpPr>
            <a:spLocks noGrp="1"/>
          </p:cNvSpPr>
          <p:nvPr>
            <p:ph type="dt" sz="half" idx="10"/>
          </p:nvPr>
        </p:nvSpPr>
        <p:spPr/>
        <p:txBody>
          <a:bodyPr/>
          <a:lstStyle/>
          <a:p>
            <a:r>
              <a:rPr lang="fr-FR"/>
              <a:t>Lycée D. Diderot</a:t>
            </a:r>
          </a:p>
        </p:txBody>
      </p:sp>
      <p:sp>
        <p:nvSpPr>
          <p:cNvPr id="13" name="Espace réservé du numéro de diapositive 12">
            <a:extLst>
              <a:ext uri="{FF2B5EF4-FFF2-40B4-BE49-F238E27FC236}">
                <a16:creationId xmlns="" xmlns:a16="http://schemas.microsoft.com/office/drawing/2014/main" id="{6F50152D-8107-4AE2-A248-220540A270A0}"/>
              </a:ext>
            </a:extLst>
          </p:cNvPr>
          <p:cNvSpPr>
            <a:spLocks noGrp="1"/>
          </p:cNvSpPr>
          <p:nvPr>
            <p:ph type="sldNum" sz="quarter" idx="12"/>
          </p:nvPr>
        </p:nvSpPr>
        <p:spPr/>
        <p:txBody>
          <a:bodyPr/>
          <a:lstStyle/>
          <a:p>
            <a:fld id="{F0E9C7B5-498F-459B-AE0E-97ACA3484B4E}" type="slidenum">
              <a:rPr lang="fr-FR" smtClean="0"/>
              <a:t>8</a:t>
            </a:fld>
            <a:endParaRPr lang="fr-FR"/>
          </a:p>
        </p:txBody>
      </p:sp>
    </p:spTree>
    <p:extLst>
      <p:ext uri="{BB962C8B-B14F-4D97-AF65-F5344CB8AC3E}">
        <p14:creationId xmlns:p14="http://schemas.microsoft.com/office/powerpoint/2010/main" val="28344701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FEFB35EA-E66C-4C15-8C75-0737DEB1B819}"/>
              </a:ext>
            </a:extLst>
          </p:cNvPr>
          <p:cNvPicPr>
            <a:picLocks noChangeAspect="1"/>
          </p:cNvPicPr>
          <p:nvPr/>
        </p:nvPicPr>
        <p:blipFill rotWithShape="1">
          <a:blip r:embed="rId2"/>
          <a:srcRect l="-6357" t="-1" r="-4856" b="-7734"/>
          <a:stretch/>
        </p:blipFill>
        <p:spPr>
          <a:xfrm>
            <a:off x="3593592" y="3374516"/>
            <a:ext cx="4745736" cy="2934843"/>
          </a:xfrm>
          <a:prstGeom prst="rect">
            <a:avLst/>
          </a:prstGeom>
          <a:ln>
            <a:solidFill>
              <a:schemeClr val="accent5">
                <a:lumMod val="50000"/>
              </a:schemeClr>
            </a:solidFill>
          </a:ln>
        </p:spPr>
      </p:pic>
      <p:sp>
        <p:nvSpPr>
          <p:cNvPr id="7" name="ZoneTexte 6">
            <a:extLst>
              <a:ext uri="{FF2B5EF4-FFF2-40B4-BE49-F238E27FC236}">
                <a16:creationId xmlns="" xmlns:a16="http://schemas.microsoft.com/office/drawing/2014/main" id="{07612649-6FA5-4802-B3D6-8A819C7770C9}"/>
              </a:ext>
            </a:extLst>
          </p:cNvPr>
          <p:cNvSpPr txBox="1"/>
          <p:nvPr/>
        </p:nvSpPr>
        <p:spPr>
          <a:xfrm>
            <a:off x="366136" y="1897653"/>
            <a:ext cx="8411727" cy="1077218"/>
          </a:xfrm>
          <a:prstGeom prst="rect">
            <a:avLst/>
          </a:prstGeom>
          <a:solidFill>
            <a:srgbClr val="CCFFFF"/>
          </a:solidFill>
          <a:ln>
            <a:solidFill>
              <a:schemeClr val="accent5">
                <a:lumMod val="50000"/>
              </a:schemeClr>
            </a:solidFill>
          </a:ln>
        </p:spPr>
        <p:txBody>
          <a:bodyPr wrap="square" rtlCol="0">
            <a:spAutoFit/>
          </a:bodyPr>
          <a:lstStyle/>
          <a:p>
            <a:r>
              <a:rPr lang="fr-FR" sz="1600" i="1" dirty="0"/>
              <a:t>Le béton de propreté peut être modélisé par l’implantation d’un élément de la famille Revit « sols ».</a:t>
            </a:r>
          </a:p>
          <a:p>
            <a:endParaRPr lang="fr-FR" sz="800" i="1" dirty="0"/>
          </a:p>
          <a:p>
            <a:r>
              <a:rPr lang="fr-FR" sz="1600" i="1" dirty="0"/>
              <a:t>Un matériau caractéristique du béton de propreté va être créé.</a:t>
            </a:r>
          </a:p>
          <a:p>
            <a:endParaRPr lang="fr-FR" sz="800" i="1" dirty="0"/>
          </a:p>
          <a:p>
            <a:r>
              <a:rPr lang="fr-FR" sz="1600" i="1" dirty="0"/>
              <a:t>Il est plus facile de créer le béton de propreté une fois que les bèches et le radier sont créés.</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3585709" y="5973315"/>
            <a:ext cx="2307842"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10</a:t>
            </a:r>
          </a:p>
        </p:txBody>
      </p:sp>
      <p:sp>
        <p:nvSpPr>
          <p:cNvPr id="10" name="ZoneTexte 9">
            <a:extLst>
              <a:ext uri="{FF2B5EF4-FFF2-40B4-BE49-F238E27FC236}">
                <a16:creationId xmlns="" xmlns:a16="http://schemas.microsoft.com/office/drawing/2014/main" id="{CE599978-3EDF-46B4-BEF2-B7E5209032A0}"/>
              </a:ext>
            </a:extLst>
          </p:cNvPr>
          <p:cNvSpPr txBox="1"/>
          <p:nvPr/>
        </p:nvSpPr>
        <p:spPr>
          <a:xfrm>
            <a:off x="3682768" y="4539089"/>
            <a:ext cx="729842" cy="461665"/>
          </a:xfrm>
          <a:prstGeom prst="rect">
            <a:avLst/>
          </a:prstGeom>
          <a:solidFill>
            <a:srgbClr val="CCFFFF"/>
          </a:solidFill>
          <a:ln>
            <a:solidFill>
              <a:srgbClr val="002060"/>
            </a:solidFill>
          </a:ln>
        </p:spPr>
        <p:txBody>
          <a:bodyPr wrap="square" rtlCol="0">
            <a:spAutoFit/>
          </a:bodyPr>
          <a:lstStyle/>
          <a:p>
            <a:pPr algn="ctr"/>
            <a:r>
              <a:rPr lang="fr-FR" sz="1200" i="1" dirty="0"/>
              <a:t>Béton de propreté</a:t>
            </a:r>
          </a:p>
        </p:txBody>
      </p:sp>
      <p:cxnSp>
        <p:nvCxnSpPr>
          <p:cNvPr id="11" name="Connecteur droit avec flèche 10">
            <a:extLst>
              <a:ext uri="{FF2B5EF4-FFF2-40B4-BE49-F238E27FC236}">
                <a16:creationId xmlns="" xmlns:a16="http://schemas.microsoft.com/office/drawing/2014/main" id="{82550CA9-F2C3-446C-8289-A3DDA015F3A6}"/>
              </a:ext>
            </a:extLst>
          </p:cNvPr>
          <p:cNvCxnSpPr>
            <a:cxnSpLocks/>
            <a:stCxn id="10" idx="2"/>
          </p:cNvCxnSpPr>
          <p:nvPr/>
        </p:nvCxnSpPr>
        <p:spPr>
          <a:xfrm>
            <a:off x="4047689" y="5000754"/>
            <a:ext cx="533455" cy="650238"/>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 xmlns:a16="http://schemas.microsoft.com/office/drawing/2014/main" id="{21147C76-D66B-481E-8FEC-EB72BDAF6545}"/>
              </a:ext>
            </a:extLst>
          </p:cNvPr>
          <p:cNvSpPr txBox="1"/>
          <p:nvPr/>
        </p:nvSpPr>
        <p:spPr>
          <a:xfrm>
            <a:off x="250167" y="388188"/>
            <a:ext cx="8643668"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10. </a:t>
            </a:r>
            <a:r>
              <a:rPr lang="fr-FR" sz="3600" b="1" i="1" dirty="0">
                <a:solidFill>
                  <a:srgbClr val="002060"/>
                </a:solidFill>
                <a:effectLst>
                  <a:outerShdw blurRad="38100" dist="38100" dir="2700000" algn="tl">
                    <a:srgbClr val="000000">
                      <a:alpha val="43137"/>
                    </a:srgbClr>
                  </a:outerShdw>
                </a:effectLst>
              </a:rPr>
              <a:t>Béton de propreté </a:t>
            </a:r>
            <a:endParaRPr lang="fr-FR" sz="3600" b="1" dirty="0">
              <a:solidFill>
                <a:srgbClr val="002060"/>
              </a:solidFill>
              <a:effectLst>
                <a:outerShdw blurRad="38100" dist="38100" dir="2700000" algn="tl">
                  <a:srgbClr val="000000">
                    <a:alpha val="43137"/>
                  </a:srgbClr>
                </a:outerShdw>
              </a:effectLst>
            </a:endParaRPr>
          </a:p>
        </p:txBody>
      </p:sp>
      <p:sp>
        <p:nvSpPr>
          <p:cNvPr id="15" name="Espace réservé du pied de page 14">
            <a:extLst>
              <a:ext uri="{FF2B5EF4-FFF2-40B4-BE49-F238E27FC236}">
                <a16:creationId xmlns="" xmlns:a16="http://schemas.microsoft.com/office/drawing/2014/main" id="{E14EC6F9-46F7-4990-A0E7-5628B578D73F}"/>
              </a:ext>
            </a:extLst>
          </p:cNvPr>
          <p:cNvSpPr>
            <a:spLocks noGrp="1"/>
          </p:cNvSpPr>
          <p:nvPr>
            <p:ph type="ftr" sz="quarter" idx="11"/>
          </p:nvPr>
        </p:nvSpPr>
        <p:spPr/>
        <p:txBody>
          <a:bodyPr/>
          <a:lstStyle/>
          <a:p>
            <a:r>
              <a:rPr lang="fr-FR"/>
              <a:t>Tuto Revit - Modéliser un ouvrage</a:t>
            </a:r>
          </a:p>
        </p:txBody>
      </p:sp>
      <p:sp>
        <p:nvSpPr>
          <p:cNvPr id="16" name="Espace réservé de la date 15">
            <a:extLst>
              <a:ext uri="{FF2B5EF4-FFF2-40B4-BE49-F238E27FC236}">
                <a16:creationId xmlns="" xmlns:a16="http://schemas.microsoft.com/office/drawing/2014/main" id="{D09CD37D-C4A7-47BB-BB8C-BE751D9FCAB9}"/>
              </a:ext>
            </a:extLst>
          </p:cNvPr>
          <p:cNvSpPr>
            <a:spLocks noGrp="1"/>
          </p:cNvSpPr>
          <p:nvPr>
            <p:ph type="dt" sz="half" idx="10"/>
          </p:nvPr>
        </p:nvSpPr>
        <p:spPr/>
        <p:txBody>
          <a:bodyPr/>
          <a:lstStyle/>
          <a:p>
            <a:r>
              <a:rPr lang="fr-FR"/>
              <a:t>Lycée D. Diderot</a:t>
            </a:r>
          </a:p>
        </p:txBody>
      </p:sp>
      <p:sp>
        <p:nvSpPr>
          <p:cNvPr id="17" name="Espace réservé du numéro de diapositive 16">
            <a:extLst>
              <a:ext uri="{FF2B5EF4-FFF2-40B4-BE49-F238E27FC236}">
                <a16:creationId xmlns="" xmlns:a16="http://schemas.microsoft.com/office/drawing/2014/main" id="{FFF5B8B2-D6CB-4DC0-8FF2-37D3A7E568A8}"/>
              </a:ext>
            </a:extLst>
          </p:cNvPr>
          <p:cNvSpPr>
            <a:spLocks noGrp="1"/>
          </p:cNvSpPr>
          <p:nvPr>
            <p:ph type="sldNum" sz="quarter" idx="12"/>
          </p:nvPr>
        </p:nvSpPr>
        <p:spPr/>
        <p:txBody>
          <a:bodyPr/>
          <a:lstStyle/>
          <a:p>
            <a:fld id="{F0E9C7B5-498F-459B-AE0E-97ACA3484B4E}" type="slidenum">
              <a:rPr lang="fr-FR" smtClean="0"/>
              <a:t>80</a:t>
            </a:fld>
            <a:endParaRPr lang="fr-FR"/>
          </a:p>
        </p:txBody>
      </p:sp>
    </p:spTree>
    <p:extLst>
      <p:ext uri="{BB962C8B-B14F-4D97-AF65-F5344CB8AC3E}">
        <p14:creationId xmlns:p14="http://schemas.microsoft.com/office/powerpoint/2010/main" val="20200578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2C3A9F24-B030-4CDB-A266-D799CE889D18}"/>
              </a:ext>
            </a:extLst>
          </p:cNvPr>
          <p:cNvPicPr>
            <a:picLocks noChangeAspect="1"/>
          </p:cNvPicPr>
          <p:nvPr/>
        </p:nvPicPr>
        <p:blipFill>
          <a:blip r:embed="rId2"/>
          <a:stretch>
            <a:fillRect/>
          </a:stretch>
        </p:blipFill>
        <p:spPr>
          <a:xfrm>
            <a:off x="4110016" y="2432550"/>
            <a:ext cx="3735536" cy="2386338"/>
          </a:xfrm>
          <a:prstGeom prst="rect">
            <a:avLst/>
          </a:prstGeom>
        </p:spPr>
      </p:pic>
      <p:pic>
        <p:nvPicPr>
          <p:cNvPr id="10" name="Image 9">
            <a:extLst>
              <a:ext uri="{FF2B5EF4-FFF2-40B4-BE49-F238E27FC236}">
                <a16:creationId xmlns="" xmlns:a16="http://schemas.microsoft.com/office/drawing/2014/main" id="{E210CCE9-BC95-4BC0-8068-404981200C75}"/>
              </a:ext>
            </a:extLst>
          </p:cNvPr>
          <p:cNvPicPr>
            <a:picLocks noChangeAspect="1"/>
          </p:cNvPicPr>
          <p:nvPr/>
        </p:nvPicPr>
        <p:blipFill>
          <a:blip r:embed="rId3"/>
          <a:stretch>
            <a:fillRect/>
          </a:stretch>
        </p:blipFill>
        <p:spPr>
          <a:xfrm>
            <a:off x="269454" y="2606040"/>
            <a:ext cx="3317280" cy="1975866"/>
          </a:xfrm>
          <a:prstGeom prst="rect">
            <a:avLst/>
          </a:prstGeom>
        </p:spPr>
      </p:pic>
      <p:sp>
        <p:nvSpPr>
          <p:cNvPr id="67" name="ZoneTexte 66">
            <a:extLst>
              <a:ext uri="{FF2B5EF4-FFF2-40B4-BE49-F238E27FC236}">
                <a16:creationId xmlns="" xmlns:a16="http://schemas.microsoft.com/office/drawing/2014/main" id="{51F137FD-5106-4595-987C-CEDB288A012F}"/>
              </a:ext>
            </a:extLst>
          </p:cNvPr>
          <p:cNvSpPr txBox="1"/>
          <p:nvPr/>
        </p:nvSpPr>
        <p:spPr>
          <a:xfrm>
            <a:off x="3500868" y="5373903"/>
            <a:ext cx="4856748" cy="461665"/>
          </a:xfrm>
          <a:prstGeom prst="rect">
            <a:avLst/>
          </a:prstGeom>
          <a:solidFill>
            <a:srgbClr val="CCFFFF"/>
          </a:solidFill>
          <a:ln>
            <a:solidFill>
              <a:srgbClr val="002060"/>
            </a:solidFill>
          </a:ln>
        </p:spPr>
        <p:txBody>
          <a:bodyPr wrap="square" rtlCol="0">
            <a:spAutoFit/>
          </a:bodyPr>
          <a:lstStyle/>
          <a:p>
            <a:r>
              <a:rPr lang="fr-FR" sz="1200" i="1" dirty="0"/>
              <a:t>Observer : dans le sens de la longueur, le béton de propreté ne déborde pas par rapport au radier, il est limité par la bèche. </a:t>
            </a:r>
          </a:p>
        </p:txBody>
      </p:sp>
      <p:grpSp>
        <p:nvGrpSpPr>
          <p:cNvPr id="68" name="Groupe 67">
            <a:extLst>
              <a:ext uri="{FF2B5EF4-FFF2-40B4-BE49-F238E27FC236}">
                <a16:creationId xmlns="" xmlns:a16="http://schemas.microsoft.com/office/drawing/2014/main" id="{63EAA229-C239-4EC6-AAEC-0B3AF703FF09}"/>
              </a:ext>
            </a:extLst>
          </p:cNvPr>
          <p:cNvGrpSpPr/>
          <p:nvPr/>
        </p:nvGrpSpPr>
        <p:grpSpPr>
          <a:xfrm>
            <a:off x="3384347" y="5196466"/>
            <a:ext cx="382884" cy="276999"/>
            <a:chOff x="4198688" y="2096957"/>
            <a:chExt cx="367789" cy="276999"/>
          </a:xfrm>
        </p:grpSpPr>
        <p:sp>
          <p:nvSpPr>
            <p:cNvPr id="69" name="Ellipse 68">
              <a:extLst>
                <a:ext uri="{FF2B5EF4-FFF2-40B4-BE49-F238E27FC236}">
                  <a16:creationId xmlns="" xmlns:a16="http://schemas.microsoft.com/office/drawing/2014/main" id="{B8A00E24-0DC9-4F89-87EA-F7294C4BEBC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A2CB670D-91B2-4281-B2F2-4062EF9741DD}"/>
                </a:ext>
              </a:extLst>
            </p:cNvPr>
            <p:cNvSpPr txBox="1"/>
            <p:nvPr/>
          </p:nvSpPr>
          <p:spPr>
            <a:xfrm>
              <a:off x="4198688" y="2096957"/>
              <a:ext cx="367789" cy="276999"/>
            </a:xfrm>
            <a:prstGeom prst="rect">
              <a:avLst/>
            </a:prstGeom>
            <a:noFill/>
          </p:spPr>
          <p:txBody>
            <a:bodyPr wrap="square" rtlCol="0">
              <a:spAutoFit/>
            </a:bodyPr>
            <a:lstStyle/>
            <a:p>
              <a:r>
                <a:rPr lang="fr-FR" sz="1200" dirty="0"/>
                <a:t>2</a:t>
              </a:r>
            </a:p>
          </p:txBody>
        </p:sp>
      </p:grpSp>
      <p:sp>
        <p:nvSpPr>
          <p:cNvPr id="34" name="ZoneTexte 33">
            <a:extLst>
              <a:ext uri="{FF2B5EF4-FFF2-40B4-BE49-F238E27FC236}">
                <a16:creationId xmlns="" xmlns:a16="http://schemas.microsoft.com/office/drawing/2014/main" id="{CE8CEBF5-1FA1-4272-AA1C-3057A0781101}"/>
              </a:ext>
            </a:extLst>
          </p:cNvPr>
          <p:cNvSpPr txBox="1"/>
          <p:nvPr/>
        </p:nvSpPr>
        <p:spPr>
          <a:xfrm>
            <a:off x="418084" y="998360"/>
            <a:ext cx="5114036" cy="1015663"/>
          </a:xfrm>
          <a:prstGeom prst="rect">
            <a:avLst/>
          </a:prstGeom>
          <a:solidFill>
            <a:srgbClr val="FFFF00"/>
          </a:solidFill>
          <a:ln>
            <a:solidFill>
              <a:srgbClr val="FF6600"/>
            </a:solidFill>
          </a:ln>
        </p:spPr>
        <p:txBody>
          <a:bodyPr wrap="square" rtlCol="0">
            <a:spAutoFit/>
          </a:bodyPr>
          <a:lstStyle/>
          <a:p>
            <a:r>
              <a:rPr lang="fr-FR" sz="1200" b="1" dirty="0"/>
              <a:t>Rechercher dans les plans 2D :</a:t>
            </a:r>
          </a:p>
          <a:p>
            <a:pPr marL="92075" indent="-92075"/>
            <a:r>
              <a:rPr lang="fr-FR" sz="1200" dirty="0"/>
              <a:t>- Quelle est l’épaisseur du béton de propreté ?</a:t>
            </a:r>
          </a:p>
          <a:p>
            <a:pPr marL="92075" indent="-92075"/>
            <a:r>
              <a:rPr lang="fr-FR" sz="1200" dirty="0"/>
              <a:t>- Quelle est la valeur du décalage de la face supérieure du béton de propreté par rapport au niveau b- face sup radier ?</a:t>
            </a:r>
          </a:p>
          <a:p>
            <a:pPr marL="92075" indent="-92075"/>
            <a:r>
              <a:rPr lang="fr-FR" sz="1200" dirty="0">
                <a:sym typeface="Wingdings" panose="05000000000000000000" pitchFamily="2" charset="2"/>
              </a:rPr>
              <a:t>- De quelle largeur le béton de propreté déborde-t-il par rapport au radier ?</a:t>
            </a:r>
          </a:p>
        </p:txBody>
      </p:sp>
      <p:grpSp>
        <p:nvGrpSpPr>
          <p:cNvPr id="36" name="Groupe 35">
            <a:extLst>
              <a:ext uri="{FF2B5EF4-FFF2-40B4-BE49-F238E27FC236}">
                <a16:creationId xmlns="" xmlns:a16="http://schemas.microsoft.com/office/drawing/2014/main" id="{38FB14A7-44BF-4D5B-9DAB-1D6777A2979D}"/>
              </a:ext>
            </a:extLst>
          </p:cNvPr>
          <p:cNvGrpSpPr/>
          <p:nvPr/>
        </p:nvGrpSpPr>
        <p:grpSpPr>
          <a:xfrm>
            <a:off x="294659" y="814205"/>
            <a:ext cx="336277" cy="277860"/>
            <a:chOff x="4198688" y="2087836"/>
            <a:chExt cx="318782" cy="277860"/>
          </a:xfrm>
        </p:grpSpPr>
        <p:sp>
          <p:nvSpPr>
            <p:cNvPr id="37" name="Ellipse 36">
              <a:extLst>
                <a:ext uri="{FF2B5EF4-FFF2-40B4-BE49-F238E27FC236}">
                  <a16:creationId xmlns="" xmlns:a16="http://schemas.microsoft.com/office/drawing/2014/main" id="{AB9CAF29-EEA8-4240-A807-66D2DA66A8A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8" name="ZoneTexte 37">
              <a:extLst>
                <a:ext uri="{FF2B5EF4-FFF2-40B4-BE49-F238E27FC236}">
                  <a16:creationId xmlns="" xmlns:a16="http://schemas.microsoft.com/office/drawing/2014/main" id="{5A3A61A9-DC9D-4F3E-8B2B-EF944B363FD4}"/>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cxnSp>
        <p:nvCxnSpPr>
          <p:cNvPr id="55" name="Connecteur droit avec flèche 54">
            <a:extLst>
              <a:ext uri="{FF2B5EF4-FFF2-40B4-BE49-F238E27FC236}">
                <a16:creationId xmlns="" xmlns:a16="http://schemas.microsoft.com/office/drawing/2014/main" id="{8E53DEDF-2D92-4F0F-95BB-8CB9ECE1DBE7}"/>
              </a:ext>
            </a:extLst>
          </p:cNvPr>
          <p:cNvCxnSpPr>
            <a:cxnSpLocks/>
            <a:stCxn id="67" idx="0"/>
            <a:endCxn id="60" idx="5"/>
          </p:cNvCxnSpPr>
          <p:nvPr/>
        </p:nvCxnSpPr>
        <p:spPr>
          <a:xfrm flipH="1" flipV="1">
            <a:off x="5155115" y="4258616"/>
            <a:ext cx="774127" cy="1115287"/>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1" name="ZoneTexte 50">
            <a:extLst>
              <a:ext uri="{FF2B5EF4-FFF2-40B4-BE49-F238E27FC236}">
                <a16:creationId xmlns="" xmlns:a16="http://schemas.microsoft.com/office/drawing/2014/main" id="{517ED7E6-5F1B-4962-BA1B-41D949CC1C0B}"/>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1.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Lecture de plan</a:t>
            </a:r>
            <a:endParaRPr lang="fr-FR" sz="2200" b="1" dirty="0">
              <a:solidFill>
                <a:srgbClr val="002060"/>
              </a:solidFill>
              <a:effectLst>
                <a:outerShdw blurRad="38100" dist="38100" dir="2700000" algn="tl">
                  <a:srgbClr val="000000">
                    <a:alpha val="43137"/>
                  </a:srgbClr>
                </a:outerShdw>
              </a:effectLst>
            </a:endParaRPr>
          </a:p>
        </p:txBody>
      </p:sp>
      <p:sp>
        <p:nvSpPr>
          <p:cNvPr id="60" name="Ellipse 59">
            <a:extLst>
              <a:ext uri="{FF2B5EF4-FFF2-40B4-BE49-F238E27FC236}">
                <a16:creationId xmlns="" xmlns:a16="http://schemas.microsoft.com/office/drawing/2014/main" id="{3CCC6E6D-AE73-44E9-8514-27F26CB7FB76}"/>
              </a:ext>
            </a:extLst>
          </p:cNvPr>
          <p:cNvSpPr/>
          <p:nvPr/>
        </p:nvSpPr>
        <p:spPr>
          <a:xfrm>
            <a:off x="4823096" y="3977640"/>
            <a:ext cx="388984" cy="329184"/>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space réservé du pied de page 16">
            <a:extLst>
              <a:ext uri="{FF2B5EF4-FFF2-40B4-BE49-F238E27FC236}">
                <a16:creationId xmlns="" xmlns:a16="http://schemas.microsoft.com/office/drawing/2014/main" id="{61CA3BD5-A092-44B4-95E3-E35F39FA65C7}"/>
              </a:ext>
            </a:extLst>
          </p:cNvPr>
          <p:cNvSpPr>
            <a:spLocks noGrp="1"/>
          </p:cNvSpPr>
          <p:nvPr>
            <p:ph type="ftr" sz="quarter" idx="11"/>
          </p:nvPr>
        </p:nvSpPr>
        <p:spPr/>
        <p:txBody>
          <a:bodyPr/>
          <a:lstStyle/>
          <a:p>
            <a:r>
              <a:rPr lang="fr-FR"/>
              <a:t>Tuto Revit - Modéliser un ouvrage</a:t>
            </a:r>
          </a:p>
        </p:txBody>
      </p:sp>
      <p:sp>
        <p:nvSpPr>
          <p:cNvPr id="18" name="Espace réservé de la date 17">
            <a:extLst>
              <a:ext uri="{FF2B5EF4-FFF2-40B4-BE49-F238E27FC236}">
                <a16:creationId xmlns="" xmlns:a16="http://schemas.microsoft.com/office/drawing/2014/main" id="{81BF7263-39AA-42AF-A12D-0133ADFFC45C}"/>
              </a:ext>
            </a:extLst>
          </p:cNvPr>
          <p:cNvSpPr>
            <a:spLocks noGrp="1"/>
          </p:cNvSpPr>
          <p:nvPr>
            <p:ph type="dt" sz="half" idx="10"/>
          </p:nvPr>
        </p:nvSpPr>
        <p:spPr/>
        <p:txBody>
          <a:bodyPr/>
          <a:lstStyle/>
          <a:p>
            <a:r>
              <a:rPr lang="fr-FR"/>
              <a:t>Lycée D. Diderot</a:t>
            </a:r>
          </a:p>
        </p:txBody>
      </p:sp>
      <p:sp>
        <p:nvSpPr>
          <p:cNvPr id="19" name="Espace réservé du numéro de diapositive 18">
            <a:extLst>
              <a:ext uri="{FF2B5EF4-FFF2-40B4-BE49-F238E27FC236}">
                <a16:creationId xmlns="" xmlns:a16="http://schemas.microsoft.com/office/drawing/2014/main" id="{1F71211B-1B6A-4821-8DA7-3B3D459A629E}"/>
              </a:ext>
            </a:extLst>
          </p:cNvPr>
          <p:cNvSpPr>
            <a:spLocks noGrp="1"/>
          </p:cNvSpPr>
          <p:nvPr>
            <p:ph type="sldNum" sz="quarter" idx="12"/>
          </p:nvPr>
        </p:nvSpPr>
        <p:spPr/>
        <p:txBody>
          <a:bodyPr/>
          <a:lstStyle/>
          <a:p>
            <a:fld id="{F0E9C7B5-498F-459B-AE0E-97ACA3484B4E}" type="slidenum">
              <a:rPr lang="fr-FR" smtClean="0"/>
              <a:t>81</a:t>
            </a:fld>
            <a:endParaRPr lang="fr-FR"/>
          </a:p>
        </p:txBody>
      </p:sp>
    </p:spTree>
    <p:extLst>
      <p:ext uri="{BB962C8B-B14F-4D97-AF65-F5344CB8AC3E}">
        <p14:creationId xmlns:p14="http://schemas.microsoft.com/office/powerpoint/2010/main" val="3165114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33C96147-BC45-4E7B-91D8-FE1921252C76}"/>
              </a:ext>
            </a:extLst>
          </p:cNvPr>
          <p:cNvPicPr>
            <a:picLocks noChangeAspect="1"/>
          </p:cNvPicPr>
          <p:nvPr/>
        </p:nvPicPr>
        <p:blipFill>
          <a:blip r:embed="rId2"/>
          <a:stretch>
            <a:fillRect/>
          </a:stretch>
        </p:blipFill>
        <p:spPr>
          <a:xfrm>
            <a:off x="295860" y="2156467"/>
            <a:ext cx="3386845" cy="4049633"/>
          </a:xfrm>
          <a:prstGeom prst="rect">
            <a:avLst/>
          </a:prstGeom>
        </p:spPr>
      </p:pic>
      <p:pic>
        <p:nvPicPr>
          <p:cNvPr id="10" name="Image 9">
            <a:extLst>
              <a:ext uri="{FF2B5EF4-FFF2-40B4-BE49-F238E27FC236}">
                <a16:creationId xmlns="" xmlns:a16="http://schemas.microsoft.com/office/drawing/2014/main" id="{16B69D46-07DD-4BFB-B6DD-BF6706B6FA0C}"/>
              </a:ext>
            </a:extLst>
          </p:cNvPr>
          <p:cNvPicPr>
            <a:picLocks noChangeAspect="1"/>
          </p:cNvPicPr>
          <p:nvPr/>
        </p:nvPicPr>
        <p:blipFill>
          <a:blip r:embed="rId3"/>
          <a:stretch>
            <a:fillRect/>
          </a:stretch>
        </p:blipFill>
        <p:spPr>
          <a:xfrm>
            <a:off x="2377660" y="3830469"/>
            <a:ext cx="4271696" cy="2695796"/>
          </a:xfrm>
          <a:prstGeom prst="rect">
            <a:avLst/>
          </a:prstGeom>
        </p:spPr>
      </p:pic>
      <p:pic>
        <p:nvPicPr>
          <p:cNvPr id="17" name="Image 16">
            <a:extLst>
              <a:ext uri="{FF2B5EF4-FFF2-40B4-BE49-F238E27FC236}">
                <a16:creationId xmlns="" xmlns:a16="http://schemas.microsoft.com/office/drawing/2014/main" id="{E9273C93-CE59-4098-9D36-5EEE7CD37F16}"/>
              </a:ext>
            </a:extLst>
          </p:cNvPr>
          <p:cNvPicPr>
            <a:picLocks noChangeAspect="1"/>
          </p:cNvPicPr>
          <p:nvPr/>
        </p:nvPicPr>
        <p:blipFill>
          <a:blip r:embed="rId4"/>
          <a:stretch>
            <a:fillRect/>
          </a:stretch>
        </p:blipFill>
        <p:spPr>
          <a:xfrm>
            <a:off x="4801436" y="652067"/>
            <a:ext cx="3886586" cy="3679301"/>
          </a:xfrm>
          <a:prstGeom prst="rect">
            <a:avLst/>
          </a:prstGeom>
        </p:spPr>
      </p:pic>
      <p:pic>
        <p:nvPicPr>
          <p:cNvPr id="16" name="Image 15">
            <a:extLst>
              <a:ext uri="{FF2B5EF4-FFF2-40B4-BE49-F238E27FC236}">
                <a16:creationId xmlns="" xmlns:a16="http://schemas.microsoft.com/office/drawing/2014/main" id="{E62DAD33-7353-4A73-87CF-BF74CB4C7933}"/>
              </a:ext>
            </a:extLst>
          </p:cNvPr>
          <p:cNvPicPr>
            <a:picLocks noChangeAspect="1"/>
          </p:cNvPicPr>
          <p:nvPr/>
        </p:nvPicPr>
        <p:blipFill>
          <a:blip r:embed="rId5"/>
          <a:stretch>
            <a:fillRect/>
          </a:stretch>
        </p:blipFill>
        <p:spPr>
          <a:xfrm>
            <a:off x="6350629" y="3046722"/>
            <a:ext cx="2534480" cy="2208851"/>
          </a:xfrm>
          <a:prstGeom prst="rect">
            <a:avLst/>
          </a:prstGeom>
        </p:spPr>
      </p:pic>
      <p:sp>
        <p:nvSpPr>
          <p:cNvPr id="42" name="ZoneTexte 41">
            <a:extLst>
              <a:ext uri="{FF2B5EF4-FFF2-40B4-BE49-F238E27FC236}">
                <a16:creationId xmlns="" xmlns:a16="http://schemas.microsoft.com/office/drawing/2014/main" id="{1A09EA25-3D2A-48FE-BF86-157F23F8B6C0}"/>
              </a:ext>
            </a:extLst>
          </p:cNvPr>
          <p:cNvSpPr txBox="1"/>
          <p:nvPr/>
        </p:nvSpPr>
        <p:spPr>
          <a:xfrm>
            <a:off x="185238" y="3770583"/>
            <a:ext cx="172861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a:t>
            </a:r>
            <a:r>
              <a:rPr lang="fr-FR" sz="1200" b="1" dirty="0">
                <a:sym typeface="Wingdings" panose="05000000000000000000" pitchFamily="2" charset="2"/>
              </a:rPr>
              <a:t>Modifier…</a:t>
            </a:r>
          </a:p>
        </p:txBody>
      </p:sp>
      <p:grpSp>
        <p:nvGrpSpPr>
          <p:cNvPr id="43" name="Groupe 42">
            <a:extLst>
              <a:ext uri="{FF2B5EF4-FFF2-40B4-BE49-F238E27FC236}">
                <a16:creationId xmlns="" xmlns:a16="http://schemas.microsoft.com/office/drawing/2014/main" id="{A8FE4BA0-3925-4E4E-828C-C7C7FF610B82}"/>
              </a:ext>
            </a:extLst>
          </p:cNvPr>
          <p:cNvGrpSpPr/>
          <p:nvPr/>
        </p:nvGrpSpPr>
        <p:grpSpPr>
          <a:xfrm>
            <a:off x="92279" y="3564096"/>
            <a:ext cx="329591" cy="277860"/>
            <a:chOff x="4198688" y="2087836"/>
            <a:chExt cx="318782" cy="277860"/>
          </a:xfrm>
        </p:grpSpPr>
        <p:sp>
          <p:nvSpPr>
            <p:cNvPr id="45" name="Ellipse 44">
              <a:extLst>
                <a:ext uri="{FF2B5EF4-FFF2-40B4-BE49-F238E27FC236}">
                  <a16:creationId xmlns="" xmlns:a16="http://schemas.microsoft.com/office/drawing/2014/main" id="{F3994E74-0F44-465B-B9FC-D5D6AE60A6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27F99877-1619-489C-A6CC-2183ACCFA540}"/>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46" name="Ellipse 45">
            <a:extLst>
              <a:ext uri="{FF2B5EF4-FFF2-40B4-BE49-F238E27FC236}">
                <a16:creationId xmlns="" xmlns:a16="http://schemas.microsoft.com/office/drawing/2014/main" id="{AF07E137-20D3-40B0-AD2F-6FF2D5FEF60B}"/>
              </a:ext>
            </a:extLst>
          </p:cNvPr>
          <p:cNvSpPr/>
          <p:nvPr/>
        </p:nvSpPr>
        <p:spPr>
          <a:xfrm>
            <a:off x="2244488" y="3425288"/>
            <a:ext cx="659272"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extLst>
              <a:ext uri="{FF2B5EF4-FFF2-40B4-BE49-F238E27FC236}">
                <a16:creationId xmlns="" xmlns:a16="http://schemas.microsoft.com/office/drawing/2014/main" id="{D1849432-B0DC-40C8-BC69-E8CC20E236E6}"/>
              </a:ext>
            </a:extLst>
          </p:cNvPr>
          <p:cNvSpPr txBox="1"/>
          <p:nvPr/>
        </p:nvSpPr>
        <p:spPr>
          <a:xfrm>
            <a:off x="376963" y="4532003"/>
            <a:ext cx="224040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Entrer la valeur de l’épaisseur du béton de propreté</a:t>
            </a:r>
            <a:endParaRPr lang="fr-FR" sz="1200" dirty="0">
              <a:sym typeface="Wingdings" panose="05000000000000000000" pitchFamily="2" charset="2"/>
            </a:endParaRPr>
          </a:p>
        </p:txBody>
      </p:sp>
      <p:grpSp>
        <p:nvGrpSpPr>
          <p:cNvPr id="25" name="Groupe 24">
            <a:extLst>
              <a:ext uri="{FF2B5EF4-FFF2-40B4-BE49-F238E27FC236}">
                <a16:creationId xmlns="" xmlns:a16="http://schemas.microsoft.com/office/drawing/2014/main" id="{364B67C8-C258-40D8-AE62-CFAEF205ED3F}"/>
              </a:ext>
            </a:extLst>
          </p:cNvPr>
          <p:cNvGrpSpPr/>
          <p:nvPr/>
        </p:nvGrpSpPr>
        <p:grpSpPr>
          <a:xfrm>
            <a:off x="249248" y="4343943"/>
            <a:ext cx="373961" cy="285388"/>
            <a:chOff x="4198688" y="2080308"/>
            <a:chExt cx="355713" cy="285388"/>
          </a:xfrm>
        </p:grpSpPr>
        <p:sp>
          <p:nvSpPr>
            <p:cNvPr id="26" name="Ellipse 25">
              <a:extLst>
                <a:ext uri="{FF2B5EF4-FFF2-40B4-BE49-F238E27FC236}">
                  <a16:creationId xmlns="" xmlns:a16="http://schemas.microsoft.com/office/drawing/2014/main" id="{D8E0F9A8-C6FD-41D1-B3EF-A31AC76E127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7" name="ZoneTexte 26">
              <a:extLst>
                <a:ext uri="{FF2B5EF4-FFF2-40B4-BE49-F238E27FC236}">
                  <a16:creationId xmlns="" xmlns:a16="http://schemas.microsoft.com/office/drawing/2014/main" id="{9AD2B379-BE72-4375-8BC8-B5C287D5A1F8}"/>
                </a:ext>
              </a:extLst>
            </p:cNvPr>
            <p:cNvSpPr txBox="1"/>
            <p:nvPr/>
          </p:nvSpPr>
          <p:spPr>
            <a:xfrm>
              <a:off x="4204894" y="2080308"/>
              <a:ext cx="349507" cy="276999"/>
            </a:xfrm>
            <a:prstGeom prst="rect">
              <a:avLst/>
            </a:prstGeom>
            <a:noFill/>
          </p:spPr>
          <p:txBody>
            <a:bodyPr wrap="square" rtlCol="0">
              <a:spAutoFit/>
            </a:bodyPr>
            <a:lstStyle/>
            <a:p>
              <a:r>
                <a:rPr lang="fr-FR" sz="1200" dirty="0"/>
                <a:t>4</a:t>
              </a:r>
            </a:p>
          </p:txBody>
        </p:sp>
      </p:grpSp>
      <p:sp>
        <p:nvSpPr>
          <p:cNvPr id="56" name="ZoneTexte 55">
            <a:extLst>
              <a:ext uri="{FF2B5EF4-FFF2-40B4-BE49-F238E27FC236}">
                <a16:creationId xmlns="" xmlns:a16="http://schemas.microsoft.com/office/drawing/2014/main" id="{381E1D57-E530-4864-A87D-E49ABDAF4396}"/>
              </a:ext>
            </a:extLst>
          </p:cNvPr>
          <p:cNvSpPr txBox="1"/>
          <p:nvPr/>
        </p:nvSpPr>
        <p:spPr>
          <a:xfrm>
            <a:off x="4220977" y="2905533"/>
            <a:ext cx="183971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Dupliquer</a:t>
            </a:r>
            <a:r>
              <a:rPr lang="fr-FR" sz="1200" dirty="0">
                <a:sym typeface="Wingdings" panose="05000000000000000000" pitchFamily="2" charset="2"/>
              </a:rPr>
              <a:t> le matériau</a:t>
            </a:r>
          </a:p>
          <a:p>
            <a:pPr marL="171450" indent="-171450">
              <a:buFont typeface="Wingdings" panose="05000000000000000000" pitchFamily="2" charset="2"/>
              <a:buChar char="è"/>
            </a:pPr>
            <a:r>
              <a:rPr lang="fr-FR" sz="1200" dirty="0">
                <a:sym typeface="Wingdings" panose="05000000000000000000" pitchFamily="2" charset="2"/>
              </a:rPr>
              <a:t>Entrer le nouveau nom « béton de propreté »</a:t>
            </a:r>
            <a:endParaRPr lang="fr-FR" sz="1200" b="1" dirty="0">
              <a:sym typeface="Wingdings" panose="05000000000000000000" pitchFamily="2" charset="2"/>
            </a:endParaRPr>
          </a:p>
        </p:txBody>
      </p:sp>
      <p:grpSp>
        <p:nvGrpSpPr>
          <p:cNvPr id="14" name="Groupe 13">
            <a:extLst>
              <a:ext uri="{FF2B5EF4-FFF2-40B4-BE49-F238E27FC236}">
                <a16:creationId xmlns="" xmlns:a16="http://schemas.microsoft.com/office/drawing/2014/main" id="{F6588E52-8205-42C4-871A-0DD96C6E60C8}"/>
              </a:ext>
            </a:extLst>
          </p:cNvPr>
          <p:cNvGrpSpPr/>
          <p:nvPr/>
        </p:nvGrpSpPr>
        <p:grpSpPr>
          <a:xfrm>
            <a:off x="634673" y="5616803"/>
            <a:ext cx="2773325" cy="276999"/>
            <a:chOff x="5244154" y="1804865"/>
            <a:chExt cx="2773325" cy="276999"/>
          </a:xfrm>
        </p:grpSpPr>
        <p:sp>
          <p:nvSpPr>
            <p:cNvPr id="47" name="ZoneTexte 46">
              <a:extLst>
                <a:ext uri="{FF2B5EF4-FFF2-40B4-BE49-F238E27FC236}">
                  <a16:creationId xmlns="" xmlns:a16="http://schemas.microsoft.com/office/drawing/2014/main" id="{36AB74F7-70ED-4211-A472-5F9403A6A55F}"/>
                </a:ext>
              </a:extLst>
            </p:cNvPr>
            <p:cNvSpPr txBox="1"/>
            <p:nvPr/>
          </p:nvSpPr>
          <p:spPr>
            <a:xfrm>
              <a:off x="5244154" y="1804865"/>
              <a:ext cx="277332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   pour adapter le matériau</a:t>
              </a:r>
            </a:p>
          </p:txBody>
        </p:sp>
        <p:sp>
          <p:nvSpPr>
            <p:cNvPr id="13" name="Rectangle 12">
              <a:extLst>
                <a:ext uri="{FF2B5EF4-FFF2-40B4-BE49-F238E27FC236}">
                  <a16:creationId xmlns="" xmlns:a16="http://schemas.microsoft.com/office/drawing/2014/main" id="{EEF84D27-2D06-4FBC-9B8E-FD75FECD9B68}"/>
                </a:ext>
              </a:extLst>
            </p:cNvPr>
            <p:cNvSpPr/>
            <p:nvPr/>
          </p:nvSpPr>
          <p:spPr>
            <a:xfrm>
              <a:off x="6014906" y="1887302"/>
              <a:ext cx="151002" cy="143009"/>
            </a:xfrm>
            <a:prstGeom prst="rect">
              <a:avLst/>
            </a:prstGeom>
            <a:solidFill>
              <a:schemeClr val="bg2">
                <a:lumMod val="90000"/>
                <a:alpha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63" name="Groupe 62">
            <a:extLst>
              <a:ext uri="{FF2B5EF4-FFF2-40B4-BE49-F238E27FC236}">
                <a16:creationId xmlns="" xmlns:a16="http://schemas.microsoft.com/office/drawing/2014/main" id="{0D7B9BDD-0A1D-4BAF-999D-8C2E9780D1EA}"/>
              </a:ext>
            </a:extLst>
          </p:cNvPr>
          <p:cNvGrpSpPr/>
          <p:nvPr/>
        </p:nvGrpSpPr>
        <p:grpSpPr>
          <a:xfrm>
            <a:off x="496806" y="5425187"/>
            <a:ext cx="364441" cy="276999"/>
            <a:chOff x="4198688" y="2088697"/>
            <a:chExt cx="352489" cy="276999"/>
          </a:xfrm>
        </p:grpSpPr>
        <p:sp>
          <p:nvSpPr>
            <p:cNvPr id="64" name="Ellipse 63">
              <a:extLst>
                <a:ext uri="{FF2B5EF4-FFF2-40B4-BE49-F238E27FC236}">
                  <a16:creationId xmlns="" xmlns:a16="http://schemas.microsoft.com/office/drawing/2014/main" id="{DB2C877E-3BAF-4722-AA01-EB165117B71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5" name="ZoneTexte 64">
              <a:extLst>
                <a:ext uri="{FF2B5EF4-FFF2-40B4-BE49-F238E27FC236}">
                  <a16:creationId xmlns="" xmlns:a16="http://schemas.microsoft.com/office/drawing/2014/main" id="{BE22DDA3-6557-42FF-B0B3-21DE627964E5}"/>
                </a:ext>
              </a:extLst>
            </p:cNvPr>
            <p:cNvSpPr txBox="1"/>
            <p:nvPr/>
          </p:nvSpPr>
          <p:spPr>
            <a:xfrm>
              <a:off x="4208384" y="2088697"/>
              <a:ext cx="342793" cy="276999"/>
            </a:xfrm>
            <a:prstGeom prst="rect">
              <a:avLst/>
            </a:prstGeom>
            <a:noFill/>
          </p:spPr>
          <p:txBody>
            <a:bodyPr wrap="square" rtlCol="0">
              <a:spAutoFit/>
            </a:bodyPr>
            <a:lstStyle/>
            <a:p>
              <a:r>
                <a:rPr lang="fr-FR" sz="1200" dirty="0"/>
                <a:t>5</a:t>
              </a:r>
            </a:p>
          </p:txBody>
        </p:sp>
      </p:grpSp>
      <p:grpSp>
        <p:nvGrpSpPr>
          <p:cNvPr id="66" name="Groupe 65">
            <a:extLst>
              <a:ext uri="{FF2B5EF4-FFF2-40B4-BE49-F238E27FC236}">
                <a16:creationId xmlns="" xmlns:a16="http://schemas.microsoft.com/office/drawing/2014/main" id="{5E46A04A-AAD2-48C3-AEB1-5E6D024B5CB1}"/>
              </a:ext>
            </a:extLst>
          </p:cNvPr>
          <p:cNvGrpSpPr/>
          <p:nvPr/>
        </p:nvGrpSpPr>
        <p:grpSpPr>
          <a:xfrm>
            <a:off x="4088946" y="2775422"/>
            <a:ext cx="356052" cy="276999"/>
            <a:chOff x="4198688" y="2097086"/>
            <a:chExt cx="344375" cy="276999"/>
          </a:xfrm>
        </p:grpSpPr>
        <p:sp>
          <p:nvSpPr>
            <p:cNvPr id="67" name="Ellipse 66">
              <a:extLst>
                <a:ext uri="{FF2B5EF4-FFF2-40B4-BE49-F238E27FC236}">
                  <a16:creationId xmlns="" xmlns:a16="http://schemas.microsoft.com/office/drawing/2014/main" id="{B2315097-A780-4479-BBFF-D968FB20D0E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7020BEF3-CF05-4B6B-B2B2-A9CE0FCB4289}"/>
                </a:ext>
              </a:extLst>
            </p:cNvPr>
            <p:cNvSpPr txBox="1"/>
            <p:nvPr/>
          </p:nvSpPr>
          <p:spPr>
            <a:xfrm>
              <a:off x="4200270" y="2097086"/>
              <a:ext cx="342793" cy="276999"/>
            </a:xfrm>
            <a:prstGeom prst="rect">
              <a:avLst/>
            </a:prstGeom>
            <a:noFill/>
          </p:spPr>
          <p:txBody>
            <a:bodyPr wrap="square" rtlCol="0">
              <a:spAutoFit/>
            </a:bodyPr>
            <a:lstStyle/>
            <a:p>
              <a:r>
                <a:rPr lang="fr-FR" sz="1200" dirty="0"/>
                <a:t>6</a:t>
              </a:r>
            </a:p>
          </p:txBody>
        </p:sp>
      </p:grpSp>
      <p:sp>
        <p:nvSpPr>
          <p:cNvPr id="69" name="ZoneTexte 68">
            <a:extLst>
              <a:ext uri="{FF2B5EF4-FFF2-40B4-BE49-F238E27FC236}">
                <a16:creationId xmlns="" xmlns:a16="http://schemas.microsoft.com/office/drawing/2014/main" id="{BDFF13AB-0F0C-487A-AE0F-246C48CAC7AB}"/>
              </a:ext>
            </a:extLst>
          </p:cNvPr>
          <p:cNvSpPr txBox="1"/>
          <p:nvPr/>
        </p:nvSpPr>
        <p:spPr>
          <a:xfrm>
            <a:off x="6581697" y="2071306"/>
            <a:ext cx="1755827"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pour modifier la couleur d’ombrage </a:t>
            </a:r>
            <a:endParaRPr lang="fr-FR" sz="1200" b="1" dirty="0">
              <a:sym typeface="Wingdings" panose="05000000000000000000" pitchFamily="2" charset="2"/>
            </a:endParaRPr>
          </a:p>
        </p:txBody>
      </p:sp>
      <p:grpSp>
        <p:nvGrpSpPr>
          <p:cNvPr id="70" name="Groupe 69">
            <a:extLst>
              <a:ext uri="{FF2B5EF4-FFF2-40B4-BE49-F238E27FC236}">
                <a16:creationId xmlns="" xmlns:a16="http://schemas.microsoft.com/office/drawing/2014/main" id="{D0B43C48-2198-442F-B8C0-DA158FE4769D}"/>
              </a:ext>
            </a:extLst>
          </p:cNvPr>
          <p:cNvGrpSpPr/>
          <p:nvPr/>
        </p:nvGrpSpPr>
        <p:grpSpPr>
          <a:xfrm>
            <a:off x="6449652" y="1932806"/>
            <a:ext cx="264541" cy="276999"/>
            <a:chOff x="4198688" y="2088697"/>
            <a:chExt cx="255866" cy="276999"/>
          </a:xfrm>
        </p:grpSpPr>
        <p:sp>
          <p:nvSpPr>
            <p:cNvPr id="71" name="Ellipse 70">
              <a:extLst>
                <a:ext uri="{FF2B5EF4-FFF2-40B4-BE49-F238E27FC236}">
                  <a16:creationId xmlns="" xmlns:a16="http://schemas.microsoft.com/office/drawing/2014/main" id="{43C0B5BA-D747-42F4-A6CA-EE09C7D12C5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2" name="ZoneTexte 71">
              <a:extLst>
                <a:ext uri="{FF2B5EF4-FFF2-40B4-BE49-F238E27FC236}">
                  <a16:creationId xmlns="" xmlns:a16="http://schemas.microsoft.com/office/drawing/2014/main" id="{973B96BA-0E48-43A6-B418-15329B6DC315}"/>
                </a:ext>
              </a:extLst>
            </p:cNvPr>
            <p:cNvSpPr txBox="1"/>
            <p:nvPr/>
          </p:nvSpPr>
          <p:spPr>
            <a:xfrm>
              <a:off x="4208384" y="2088697"/>
              <a:ext cx="235145" cy="276999"/>
            </a:xfrm>
            <a:prstGeom prst="rect">
              <a:avLst/>
            </a:prstGeom>
            <a:noFill/>
          </p:spPr>
          <p:txBody>
            <a:bodyPr wrap="square" rtlCol="0">
              <a:spAutoFit/>
            </a:bodyPr>
            <a:lstStyle/>
            <a:p>
              <a:r>
                <a:rPr lang="fr-FR" sz="1200" dirty="0"/>
                <a:t>7</a:t>
              </a:r>
            </a:p>
          </p:txBody>
        </p:sp>
      </p:grpSp>
      <p:sp>
        <p:nvSpPr>
          <p:cNvPr id="73" name="ZoneTexte 72">
            <a:extLst>
              <a:ext uri="{FF2B5EF4-FFF2-40B4-BE49-F238E27FC236}">
                <a16:creationId xmlns="" xmlns:a16="http://schemas.microsoft.com/office/drawing/2014/main" id="{213BC067-F04D-4DE9-A79E-5864A66F86E2}"/>
              </a:ext>
            </a:extLst>
          </p:cNvPr>
          <p:cNvSpPr txBox="1"/>
          <p:nvPr/>
        </p:nvSpPr>
        <p:spPr>
          <a:xfrm>
            <a:off x="6571591" y="5323187"/>
            <a:ext cx="215746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une nouvelle couleur</a:t>
            </a:r>
            <a:endParaRPr lang="fr-FR" sz="1200" b="1" dirty="0">
              <a:sym typeface="Wingdings" panose="05000000000000000000" pitchFamily="2" charset="2"/>
            </a:endParaRPr>
          </a:p>
        </p:txBody>
      </p:sp>
      <p:grpSp>
        <p:nvGrpSpPr>
          <p:cNvPr id="74" name="Groupe 73">
            <a:extLst>
              <a:ext uri="{FF2B5EF4-FFF2-40B4-BE49-F238E27FC236}">
                <a16:creationId xmlns="" xmlns:a16="http://schemas.microsoft.com/office/drawing/2014/main" id="{24C2EA6B-7123-4D2E-90DA-5494D63F14C3}"/>
              </a:ext>
            </a:extLst>
          </p:cNvPr>
          <p:cNvGrpSpPr/>
          <p:nvPr/>
        </p:nvGrpSpPr>
        <p:grpSpPr>
          <a:xfrm>
            <a:off x="6439513" y="5193076"/>
            <a:ext cx="363821" cy="276999"/>
            <a:chOff x="4198688" y="2097086"/>
            <a:chExt cx="352549" cy="276999"/>
          </a:xfrm>
        </p:grpSpPr>
        <p:sp>
          <p:nvSpPr>
            <p:cNvPr id="75" name="Ellipse 74">
              <a:extLst>
                <a:ext uri="{FF2B5EF4-FFF2-40B4-BE49-F238E27FC236}">
                  <a16:creationId xmlns="" xmlns:a16="http://schemas.microsoft.com/office/drawing/2014/main" id="{9226F269-976A-4033-A4DD-C9CF32DF80C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6" name="ZoneTexte 75">
              <a:extLst>
                <a:ext uri="{FF2B5EF4-FFF2-40B4-BE49-F238E27FC236}">
                  <a16:creationId xmlns="" xmlns:a16="http://schemas.microsoft.com/office/drawing/2014/main" id="{63C66505-66A2-48AD-9231-5622428956CA}"/>
                </a:ext>
              </a:extLst>
            </p:cNvPr>
            <p:cNvSpPr txBox="1"/>
            <p:nvPr/>
          </p:nvSpPr>
          <p:spPr>
            <a:xfrm>
              <a:off x="4208444" y="2097086"/>
              <a:ext cx="342793" cy="276999"/>
            </a:xfrm>
            <a:prstGeom prst="rect">
              <a:avLst/>
            </a:prstGeom>
            <a:noFill/>
          </p:spPr>
          <p:txBody>
            <a:bodyPr wrap="square" rtlCol="0">
              <a:spAutoFit/>
            </a:bodyPr>
            <a:lstStyle/>
            <a:p>
              <a:r>
                <a:rPr lang="fr-FR" sz="1200" dirty="0"/>
                <a:t>8</a:t>
              </a:r>
            </a:p>
          </p:txBody>
        </p:sp>
      </p:grpSp>
      <p:sp>
        <p:nvSpPr>
          <p:cNvPr id="77" name="ZoneTexte 76">
            <a:extLst>
              <a:ext uri="{FF2B5EF4-FFF2-40B4-BE49-F238E27FC236}">
                <a16:creationId xmlns="" xmlns:a16="http://schemas.microsoft.com/office/drawing/2014/main" id="{63B3299C-94CD-4445-BC80-AE6699BDF6E7}"/>
              </a:ext>
            </a:extLst>
          </p:cNvPr>
          <p:cNvSpPr txBox="1"/>
          <p:nvPr/>
        </p:nvSpPr>
        <p:spPr>
          <a:xfrm>
            <a:off x="7043177" y="5836934"/>
            <a:ext cx="1829333"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successivement toutes les fenêtres  avec </a:t>
            </a:r>
            <a:r>
              <a:rPr lang="fr-FR" sz="1200" b="1" dirty="0">
                <a:sym typeface="Wingdings" panose="05000000000000000000" pitchFamily="2" charset="2"/>
              </a:rPr>
              <a:t>OK</a:t>
            </a:r>
          </a:p>
        </p:txBody>
      </p:sp>
      <p:grpSp>
        <p:nvGrpSpPr>
          <p:cNvPr id="78" name="Groupe 77">
            <a:extLst>
              <a:ext uri="{FF2B5EF4-FFF2-40B4-BE49-F238E27FC236}">
                <a16:creationId xmlns="" xmlns:a16="http://schemas.microsoft.com/office/drawing/2014/main" id="{B1ED22EF-C7D7-497A-9F74-59C8BA3F9AAD}"/>
              </a:ext>
            </a:extLst>
          </p:cNvPr>
          <p:cNvGrpSpPr/>
          <p:nvPr/>
        </p:nvGrpSpPr>
        <p:grpSpPr>
          <a:xfrm>
            <a:off x="6911146" y="5698434"/>
            <a:ext cx="356052" cy="276999"/>
            <a:chOff x="4198688" y="2088697"/>
            <a:chExt cx="344375" cy="276999"/>
          </a:xfrm>
        </p:grpSpPr>
        <p:sp>
          <p:nvSpPr>
            <p:cNvPr id="79" name="Ellipse 78">
              <a:extLst>
                <a:ext uri="{FF2B5EF4-FFF2-40B4-BE49-F238E27FC236}">
                  <a16:creationId xmlns="" xmlns:a16="http://schemas.microsoft.com/office/drawing/2014/main" id="{8EBD8393-9DFC-43EB-92BD-8C6CBB04FCF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0" name="ZoneTexte 79">
              <a:extLst>
                <a:ext uri="{FF2B5EF4-FFF2-40B4-BE49-F238E27FC236}">
                  <a16:creationId xmlns="" xmlns:a16="http://schemas.microsoft.com/office/drawing/2014/main" id="{5202E34C-B83B-4E4B-8B50-2AB449C28B32}"/>
                </a:ext>
              </a:extLst>
            </p:cNvPr>
            <p:cNvSpPr txBox="1"/>
            <p:nvPr/>
          </p:nvSpPr>
          <p:spPr>
            <a:xfrm>
              <a:off x="4200270" y="2088697"/>
              <a:ext cx="342793" cy="276999"/>
            </a:xfrm>
            <a:prstGeom prst="rect">
              <a:avLst/>
            </a:prstGeom>
            <a:noFill/>
          </p:spPr>
          <p:txBody>
            <a:bodyPr wrap="square" rtlCol="0">
              <a:spAutoFit/>
            </a:bodyPr>
            <a:lstStyle/>
            <a:p>
              <a:r>
                <a:rPr lang="fr-FR" sz="1200" dirty="0"/>
                <a:t>9</a:t>
              </a:r>
            </a:p>
          </p:txBody>
        </p:sp>
      </p:grpSp>
      <p:cxnSp>
        <p:nvCxnSpPr>
          <p:cNvPr id="81" name="Connecteur droit avec flèche 80">
            <a:extLst>
              <a:ext uri="{FF2B5EF4-FFF2-40B4-BE49-F238E27FC236}">
                <a16:creationId xmlns="" xmlns:a16="http://schemas.microsoft.com/office/drawing/2014/main" id="{FA484FC3-FA3D-4C01-86EB-E391660D7660}"/>
              </a:ext>
            </a:extLst>
          </p:cNvPr>
          <p:cNvCxnSpPr>
            <a:cxnSpLocks/>
            <a:stCxn id="42" idx="3"/>
            <a:endCxn id="46" idx="3"/>
          </p:cNvCxnSpPr>
          <p:nvPr/>
        </p:nvCxnSpPr>
        <p:spPr>
          <a:xfrm flipV="1">
            <a:off x="1913857" y="3617192"/>
            <a:ext cx="427179" cy="29189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4" name="Ellipse 83">
            <a:extLst>
              <a:ext uri="{FF2B5EF4-FFF2-40B4-BE49-F238E27FC236}">
                <a16:creationId xmlns="" xmlns:a16="http://schemas.microsoft.com/office/drawing/2014/main" id="{959E7D16-939A-4458-AAD7-7E20A660AB27}"/>
              </a:ext>
            </a:extLst>
          </p:cNvPr>
          <p:cNvSpPr/>
          <p:nvPr/>
        </p:nvSpPr>
        <p:spPr>
          <a:xfrm>
            <a:off x="4186105" y="5216680"/>
            <a:ext cx="217164"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8" name="Connecteur droit avec flèche 87">
            <a:extLst>
              <a:ext uri="{FF2B5EF4-FFF2-40B4-BE49-F238E27FC236}">
                <a16:creationId xmlns="" xmlns:a16="http://schemas.microsoft.com/office/drawing/2014/main" id="{A2DDE8BA-5A27-4D43-8E5E-A286F72BE145}"/>
              </a:ext>
            </a:extLst>
          </p:cNvPr>
          <p:cNvCxnSpPr>
            <a:cxnSpLocks/>
            <a:stCxn id="47" idx="3"/>
            <a:endCxn id="84" idx="3"/>
          </p:cNvCxnSpPr>
          <p:nvPr/>
        </p:nvCxnSpPr>
        <p:spPr>
          <a:xfrm flipV="1">
            <a:off x="3407998" y="5408584"/>
            <a:ext cx="809910" cy="34671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eur droit avec flèche 100">
            <a:extLst>
              <a:ext uri="{FF2B5EF4-FFF2-40B4-BE49-F238E27FC236}">
                <a16:creationId xmlns="" xmlns:a16="http://schemas.microsoft.com/office/drawing/2014/main" id="{E2C0DD11-B3BE-4770-BD00-8591855DE83B}"/>
              </a:ext>
            </a:extLst>
          </p:cNvPr>
          <p:cNvCxnSpPr>
            <a:cxnSpLocks/>
            <a:stCxn id="69" idx="0"/>
          </p:cNvCxnSpPr>
          <p:nvPr/>
        </p:nvCxnSpPr>
        <p:spPr>
          <a:xfrm flipV="1">
            <a:off x="7459611" y="1543574"/>
            <a:ext cx="518319" cy="52773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10" name="Forme libre : forme 109">
            <a:extLst>
              <a:ext uri="{FF2B5EF4-FFF2-40B4-BE49-F238E27FC236}">
                <a16:creationId xmlns="" xmlns:a16="http://schemas.microsoft.com/office/drawing/2014/main" id="{34D48EDD-B108-4F94-939D-42AE839DB5DB}"/>
              </a:ext>
            </a:extLst>
          </p:cNvPr>
          <p:cNvSpPr/>
          <p:nvPr/>
        </p:nvSpPr>
        <p:spPr>
          <a:xfrm rot="21437417">
            <a:off x="3902300" y="1144521"/>
            <a:ext cx="952654" cy="4068343"/>
          </a:xfrm>
          <a:custGeom>
            <a:avLst/>
            <a:gdLst>
              <a:gd name="connsiteX0" fmla="*/ 237871 w 892212"/>
              <a:gd name="connsiteY0" fmla="*/ 4035104 h 4035104"/>
              <a:gd name="connsiteX1" fmla="*/ 36535 w 892212"/>
              <a:gd name="connsiteY1" fmla="*/ 1837189 h 4035104"/>
              <a:gd name="connsiteX2" fmla="*/ 892212 w 892212"/>
              <a:gd name="connsiteY2" fmla="*/ 0 h 4035104"/>
            </a:gdLst>
            <a:ahLst/>
            <a:cxnLst>
              <a:cxn ang="0">
                <a:pos x="connsiteX0" y="connsiteY0"/>
              </a:cxn>
              <a:cxn ang="0">
                <a:pos x="connsiteX1" y="connsiteY1"/>
              </a:cxn>
              <a:cxn ang="0">
                <a:pos x="connsiteX2" y="connsiteY2"/>
              </a:cxn>
            </a:cxnLst>
            <a:rect l="l" t="t" r="r" b="b"/>
            <a:pathLst>
              <a:path w="892212" h="4035104">
                <a:moveTo>
                  <a:pt x="237871" y="4035104"/>
                </a:moveTo>
                <a:cubicBezTo>
                  <a:pt x="82674" y="3272405"/>
                  <a:pt x="-72522" y="2509706"/>
                  <a:pt x="36535" y="1837189"/>
                </a:cubicBezTo>
                <a:cubicBezTo>
                  <a:pt x="145592" y="1164672"/>
                  <a:pt x="518902" y="582336"/>
                  <a:pt x="892212" y="0"/>
                </a:cubicBez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1" name="Forme libre : forme 110">
            <a:extLst>
              <a:ext uri="{FF2B5EF4-FFF2-40B4-BE49-F238E27FC236}">
                <a16:creationId xmlns="" xmlns:a16="http://schemas.microsoft.com/office/drawing/2014/main" id="{1C6E2012-D103-4598-A9F4-E9191271DC4C}"/>
              </a:ext>
            </a:extLst>
          </p:cNvPr>
          <p:cNvSpPr/>
          <p:nvPr/>
        </p:nvSpPr>
        <p:spPr>
          <a:xfrm rot="19586317">
            <a:off x="3176741" y="3418148"/>
            <a:ext cx="182225" cy="647121"/>
          </a:xfrm>
          <a:custGeom>
            <a:avLst/>
            <a:gdLst>
              <a:gd name="connsiteX0" fmla="*/ 0 w 263840"/>
              <a:gd name="connsiteY0" fmla="*/ 0 h 1216404"/>
              <a:gd name="connsiteX1" fmla="*/ 234892 w 263840"/>
              <a:gd name="connsiteY1" fmla="*/ 511729 h 1216404"/>
              <a:gd name="connsiteX2" fmla="*/ 260059 w 263840"/>
              <a:gd name="connsiteY2" fmla="*/ 1216404 h 1216404"/>
              <a:gd name="connsiteX3" fmla="*/ 260059 w 263840"/>
              <a:gd name="connsiteY3" fmla="*/ 1216404 h 1216404"/>
            </a:gdLst>
            <a:ahLst/>
            <a:cxnLst>
              <a:cxn ang="0">
                <a:pos x="connsiteX0" y="connsiteY0"/>
              </a:cxn>
              <a:cxn ang="0">
                <a:pos x="connsiteX1" y="connsiteY1"/>
              </a:cxn>
              <a:cxn ang="0">
                <a:pos x="connsiteX2" y="connsiteY2"/>
              </a:cxn>
              <a:cxn ang="0">
                <a:pos x="connsiteX3" y="connsiteY3"/>
              </a:cxn>
            </a:cxnLst>
            <a:rect l="l" t="t" r="r" b="b"/>
            <a:pathLst>
              <a:path w="263840" h="1216404">
                <a:moveTo>
                  <a:pt x="0" y="0"/>
                </a:moveTo>
                <a:cubicBezTo>
                  <a:pt x="95774" y="154497"/>
                  <a:pt x="191549" y="308995"/>
                  <a:pt x="234892" y="511729"/>
                </a:cubicBezTo>
                <a:cubicBezTo>
                  <a:pt x="278235" y="714463"/>
                  <a:pt x="260059" y="1216404"/>
                  <a:pt x="260059" y="1216404"/>
                </a:cubicBezTo>
                <a:lnTo>
                  <a:pt x="260059" y="1216404"/>
                </a:ln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2" name="Forme libre : forme 111">
            <a:extLst>
              <a:ext uri="{FF2B5EF4-FFF2-40B4-BE49-F238E27FC236}">
                <a16:creationId xmlns="" xmlns:a16="http://schemas.microsoft.com/office/drawing/2014/main" id="{DD71BCEE-FC79-4531-8AB9-BC84373E1DD5}"/>
              </a:ext>
            </a:extLst>
          </p:cNvPr>
          <p:cNvSpPr/>
          <p:nvPr/>
        </p:nvSpPr>
        <p:spPr>
          <a:xfrm rot="832875">
            <a:off x="8347372" y="1525654"/>
            <a:ext cx="527193" cy="1621202"/>
          </a:xfrm>
          <a:custGeom>
            <a:avLst/>
            <a:gdLst>
              <a:gd name="connsiteX0" fmla="*/ 0 w 263840"/>
              <a:gd name="connsiteY0" fmla="*/ 0 h 1216404"/>
              <a:gd name="connsiteX1" fmla="*/ 234892 w 263840"/>
              <a:gd name="connsiteY1" fmla="*/ 511729 h 1216404"/>
              <a:gd name="connsiteX2" fmla="*/ 260059 w 263840"/>
              <a:gd name="connsiteY2" fmla="*/ 1216404 h 1216404"/>
              <a:gd name="connsiteX3" fmla="*/ 260059 w 263840"/>
              <a:gd name="connsiteY3" fmla="*/ 1216404 h 1216404"/>
            </a:gdLst>
            <a:ahLst/>
            <a:cxnLst>
              <a:cxn ang="0">
                <a:pos x="connsiteX0" y="connsiteY0"/>
              </a:cxn>
              <a:cxn ang="0">
                <a:pos x="connsiteX1" y="connsiteY1"/>
              </a:cxn>
              <a:cxn ang="0">
                <a:pos x="connsiteX2" y="connsiteY2"/>
              </a:cxn>
              <a:cxn ang="0">
                <a:pos x="connsiteX3" y="connsiteY3"/>
              </a:cxn>
            </a:cxnLst>
            <a:rect l="l" t="t" r="r" b="b"/>
            <a:pathLst>
              <a:path w="263840" h="1216404">
                <a:moveTo>
                  <a:pt x="0" y="0"/>
                </a:moveTo>
                <a:cubicBezTo>
                  <a:pt x="95774" y="154497"/>
                  <a:pt x="191549" y="308995"/>
                  <a:pt x="234892" y="511729"/>
                </a:cubicBezTo>
                <a:cubicBezTo>
                  <a:pt x="278235" y="714463"/>
                  <a:pt x="260059" y="1216404"/>
                  <a:pt x="260059" y="1216404"/>
                </a:cubicBezTo>
                <a:lnTo>
                  <a:pt x="260059" y="1216404"/>
                </a:lnTo>
              </a:path>
            </a:pathLst>
          </a:custGeom>
          <a:noFill/>
          <a:ln w="19050">
            <a:solidFill>
              <a:srgbClr val="0070C0"/>
            </a:solidFill>
            <a:prstDash val="dash"/>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0" name="Connecteur droit avec flèche 59">
            <a:extLst>
              <a:ext uri="{FF2B5EF4-FFF2-40B4-BE49-F238E27FC236}">
                <a16:creationId xmlns="" xmlns:a16="http://schemas.microsoft.com/office/drawing/2014/main" id="{7950AD12-6425-4F60-BA87-A4FE1B132AB4}"/>
              </a:ext>
            </a:extLst>
          </p:cNvPr>
          <p:cNvCxnSpPr>
            <a:cxnSpLocks/>
          </p:cNvCxnSpPr>
          <p:nvPr/>
        </p:nvCxnSpPr>
        <p:spPr>
          <a:xfrm>
            <a:off x="4454554" y="3548543"/>
            <a:ext cx="654341" cy="41945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Connecteur droit avec flèche 121">
            <a:extLst>
              <a:ext uri="{FF2B5EF4-FFF2-40B4-BE49-F238E27FC236}">
                <a16:creationId xmlns="" xmlns:a16="http://schemas.microsoft.com/office/drawing/2014/main" id="{7FC67DD0-7521-4614-8CC9-F3D294370F11}"/>
              </a:ext>
            </a:extLst>
          </p:cNvPr>
          <p:cNvCxnSpPr>
            <a:cxnSpLocks/>
          </p:cNvCxnSpPr>
          <p:nvPr/>
        </p:nvCxnSpPr>
        <p:spPr>
          <a:xfrm flipV="1">
            <a:off x="7315200" y="4102217"/>
            <a:ext cx="629174" cy="123318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 xmlns:a16="http://schemas.microsoft.com/office/drawing/2014/main" id="{11548312-03E3-47EE-91F4-EB7753B1D06C}"/>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Commande Sol et paramétrage du type de sol</a:t>
            </a:r>
            <a:endParaRPr lang="fr-FR" sz="2200" b="1" dirty="0">
              <a:solidFill>
                <a:srgbClr val="002060"/>
              </a:solidFill>
              <a:effectLst>
                <a:outerShdw blurRad="38100" dist="38100" dir="2700000" algn="tl">
                  <a:srgbClr val="000000">
                    <a:alpha val="43137"/>
                  </a:srgbClr>
                </a:outerShdw>
              </a:effectLst>
            </a:endParaRPr>
          </a:p>
        </p:txBody>
      </p:sp>
      <p:sp>
        <p:nvSpPr>
          <p:cNvPr id="58" name="ZoneTexte 57">
            <a:extLst>
              <a:ext uri="{FF2B5EF4-FFF2-40B4-BE49-F238E27FC236}">
                <a16:creationId xmlns="" xmlns:a16="http://schemas.microsoft.com/office/drawing/2014/main" id="{D2378873-282E-4410-B8FD-7C5991887DC3}"/>
              </a:ext>
            </a:extLst>
          </p:cNvPr>
          <p:cNvSpPr txBox="1"/>
          <p:nvPr/>
        </p:nvSpPr>
        <p:spPr>
          <a:xfrm>
            <a:off x="185326" y="705595"/>
            <a:ext cx="250300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 b- face sup radier »</a:t>
            </a:r>
          </a:p>
          <a:p>
            <a:pPr marL="171450" indent="-171450">
              <a:buFont typeface="Wingdings" panose="05000000000000000000" pitchFamily="2" charset="2"/>
              <a:buChar char="è"/>
            </a:pPr>
            <a:r>
              <a:rPr lang="fr-FR" sz="1200" dirty="0">
                <a:sym typeface="Wingdings" panose="05000000000000000000" pitchFamily="2" charset="2"/>
              </a:rPr>
              <a:t>Commande </a:t>
            </a:r>
            <a:r>
              <a:rPr lang="fr-FR" sz="1200" b="1" dirty="0">
                <a:sym typeface="Wingdings" panose="05000000000000000000" pitchFamily="2" charset="2"/>
              </a:rPr>
              <a:t>Sol, </a:t>
            </a:r>
            <a:r>
              <a:rPr lang="fr-FR" sz="1200" dirty="0">
                <a:sym typeface="Wingdings" panose="05000000000000000000" pitchFamily="2" charset="2"/>
              </a:rPr>
              <a:t>puis</a:t>
            </a:r>
            <a:r>
              <a:rPr lang="fr-FR" sz="1200" b="1" dirty="0">
                <a:sym typeface="Wingdings" panose="05000000000000000000" pitchFamily="2" charset="2"/>
              </a:rPr>
              <a:t> Plancher</a:t>
            </a:r>
          </a:p>
        </p:txBody>
      </p:sp>
      <p:grpSp>
        <p:nvGrpSpPr>
          <p:cNvPr id="59" name="Groupe 58">
            <a:extLst>
              <a:ext uri="{FF2B5EF4-FFF2-40B4-BE49-F238E27FC236}">
                <a16:creationId xmlns="" xmlns:a16="http://schemas.microsoft.com/office/drawing/2014/main" id="{8587E208-8B3F-4FE6-9FBA-5061511CA9BD}"/>
              </a:ext>
            </a:extLst>
          </p:cNvPr>
          <p:cNvGrpSpPr/>
          <p:nvPr/>
        </p:nvGrpSpPr>
        <p:grpSpPr>
          <a:xfrm>
            <a:off x="92367" y="499108"/>
            <a:ext cx="329591" cy="277860"/>
            <a:chOff x="4198688" y="2087836"/>
            <a:chExt cx="318782" cy="277860"/>
          </a:xfrm>
        </p:grpSpPr>
        <p:sp>
          <p:nvSpPr>
            <p:cNvPr id="61" name="Ellipse 60">
              <a:extLst>
                <a:ext uri="{FF2B5EF4-FFF2-40B4-BE49-F238E27FC236}">
                  <a16:creationId xmlns="" xmlns:a16="http://schemas.microsoft.com/office/drawing/2014/main" id="{3893CFCC-A2EE-4C2F-BD5A-4A3253249C3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2" name="ZoneTexte 81">
              <a:extLst>
                <a:ext uri="{FF2B5EF4-FFF2-40B4-BE49-F238E27FC236}">
                  <a16:creationId xmlns="" xmlns:a16="http://schemas.microsoft.com/office/drawing/2014/main" id="{2AB85334-40C8-44A1-ACC9-4FAC921F8528}"/>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83" name="ZoneTexte 82">
            <a:extLst>
              <a:ext uri="{FF2B5EF4-FFF2-40B4-BE49-F238E27FC236}">
                <a16:creationId xmlns="" xmlns:a16="http://schemas.microsoft.com/office/drawing/2014/main" id="{BA24C68F-00E9-4FE6-9842-2F008794AE20}"/>
              </a:ext>
            </a:extLst>
          </p:cNvPr>
          <p:cNvSpPr txBox="1"/>
          <p:nvPr/>
        </p:nvSpPr>
        <p:spPr>
          <a:xfrm>
            <a:off x="181027" y="1431716"/>
            <a:ext cx="3286792"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Modifier le type </a:t>
            </a:r>
            <a:r>
              <a:rPr lang="fr-FR" sz="1200" dirty="0">
                <a:sym typeface="Wingdings" panose="05000000000000000000" pitchFamily="2" charset="2"/>
              </a:rPr>
              <a:t>pour créer un nouveau type</a:t>
            </a:r>
          </a:p>
          <a:p>
            <a:pPr marL="171450" indent="-171450">
              <a:buFont typeface="Wingdings" panose="05000000000000000000" pitchFamily="2" charset="2"/>
              <a:buChar char="è"/>
            </a:pPr>
            <a:r>
              <a:rPr lang="fr-FR" sz="1200" b="1" dirty="0">
                <a:sym typeface="Wingdings" panose="05000000000000000000" pitchFamily="2" charset="2"/>
              </a:rPr>
              <a:t>Dupliquer</a:t>
            </a:r>
            <a:r>
              <a:rPr lang="fr-FR" sz="1200" dirty="0">
                <a:sym typeface="Wingdings" panose="05000000000000000000" pitchFamily="2" charset="2"/>
              </a:rPr>
              <a:t> …</a:t>
            </a:r>
          </a:p>
          <a:p>
            <a:pPr marL="171450" indent="-171450">
              <a:buFont typeface="Wingdings" panose="05000000000000000000" pitchFamily="2" charset="2"/>
              <a:buChar char="è"/>
            </a:pPr>
            <a:r>
              <a:rPr lang="fr-FR" sz="1200" dirty="0">
                <a:sym typeface="Wingdings" panose="05000000000000000000" pitchFamily="2" charset="2"/>
              </a:rPr>
              <a:t>Nouveau nom : « Béton de propreté 100 mm »</a:t>
            </a:r>
          </a:p>
        </p:txBody>
      </p:sp>
      <p:grpSp>
        <p:nvGrpSpPr>
          <p:cNvPr id="86" name="Groupe 85">
            <a:extLst>
              <a:ext uri="{FF2B5EF4-FFF2-40B4-BE49-F238E27FC236}">
                <a16:creationId xmlns="" xmlns:a16="http://schemas.microsoft.com/office/drawing/2014/main" id="{B126A218-3FCC-422D-908A-0390A62799F3}"/>
              </a:ext>
            </a:extLst>
          </p:cNvPr>
          <p:cNvGrpSpPr/>
          <p:nvPr/>
        </p:nvGrpSpPr>
        <p:grpSpPr>
          <a:xfrm>
            <a:off x="88070" y="1225229"/>
            <a:ext cx="328270" cy="277860"/>
            <a:chOff x="4198688" y="2087836"/>
            <a:chExt cx="318782" cy="277860"/>
          </a:xfrm>
        </p:grpSpPr>
        <p:sp>
          <p:nvSpPr>
            <p:cNvPr id="87" name="Ellipse 86">
              <a:extLst>
                <a:ext uri="{FF2B5EF4-FFF2-40B4-BE49-F238E27FC236}">
                  <a16:creationId xmlns="" xmlns:a16="http://schemas.microsoft.com/office/drawing/2014/main" id="{401C34DD-5D5B-4211-A2B6-B1FA8964755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9" name="ZoneTexte 88">
              <a:extLst>
                <a:ext uri="{FF2B5EF4-FFF2-40B4-BE49-F238E27FC236}">
                  <a16:creationId xmlns="" xmlns:a16="http://schemas.microsoft.com/office/drawing/2014/main" id="{820F1953-0E34-4072-BF37-60B7F3548A56}"/>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90" name="Connecteur droit avec flèche 89">
            <a:extLst>
              <a:ext uri="{FF2B5EF4-FFF2-40B4-BE49-F238E27FC236}">
                <a16:creationId xmlns="" xmlns:a16="http://schemas.microsoft.com/office/drawing/2014/main" id="{213F4A67-45C4-4A9D-9C32-60DAB7869D0F}"/>
              </a:ext>
            </a:extLst>
          </p:cNvPr>
          <p:cNvCxnSpPr>
            <a:cxnSpLocks/>
            <a:stCxn id="83" idx="2"/>
            <a:endCxn id="91" idx="2"/>
          </p:cNvCxnSpPr>
          <p:nvPr/>
        </p:nvCxnSpPr>
        <p:spPr>
          <a:xfrm>
            <a:off x="1824423" y="2078047"/>
            <a:ext cx="1075804" cy="63893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91" name="Ellipse 90">
            <a:extLst>
              <a:ext uri="{FF2B5EF4-FFF2-40B4-BE49-F238E27FC236}">
                <a16:creationId xmlns="" xmlns:a16="http://schemas.microsoft.com/office/drawing/2014/main" id="{27957A49-C61D-4A2C-A54E-C8BDD8180904}"/>
              </a:ext>
            </a:extLst>
          </p:cNvPr>
          <p:cNvSpPr/>
          <p:nvPr/>
        </p:nvSpPr>
        <p:spPr>
          <a:xfrm>
            <a:off x="2900227" y="2604565"/>
            <a:ext cx="659272" cy="22483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 xmlns:a16="http://schemas.microsoft.com/office/drawing/2014/main" id="{295DED7F-3EF3-47AC-A915-4DCF6FA2A74B}"/>
              </a:ext>
            </a:extLst>
          </p:cNvPr>
          <p:cNvSpPr txBox="1"/>
          <p:nvPr/>
        </p:nvSpPr>
        <p:spPr>
          <a:xfrm rot="17633883">
            <a:off x="3871878" y="1774003"/>
            <a:ext cx="788500" cy="400110"/>
          </a:xfrm>
          <a:prstGeom prst="rect">
            <a:avLst/>
          </a:prstGeom>
          <a:noFill/>
        </p:spPr>
        <p:txBody>
          <a:bodyPr wrap="square" rtlCol="0">
            <a:spAutoFit/>
          </a:bodyPr>
          <a:lstStyle/>
          <a:p>
            <a:pPr algn="ctr"/>
            <a:r>
              <a:rPr lang="fr-FR" sz="1000" i="1" dirty="0">
                <a:solidFill>
                  <a:schemeClr val="accent5">
                    <a:lumMod val="75000"/>
                  </a:schemeClr>
                </a:solidFill>
              </a:rPr>
              <a:t>Ouverture fenêtre</a:t>
            </a:r>
          </a:p>
        </p:txBody>
      </p:sp>
      <p:sp>
        <p:nvSpPr>
          <p:cNvPr id="30" name="Forme libre : forme 29">
            <a:extLst>
              <a:ext uri="{FF2B5EF4-FFF2-40B4-BE49-F238E27FC236}">
                <a16:creationId xmlns="" xmlns:a16="http://schemas.microsoft.com/office/drawing/2014/main" id="{7B8391A4-7F16-4377-84A6-EAC03FB46A80}"/>
              </a:ext>
            </a:extLst>
          </p:cNvPr>
          <p:cNvSpPr/>
          <p:nvPr/>
        </p:nvSpPr>
        <p:spPr>
          <a:xfrm>
            <a:off x="2625755" y="4630723"/>
            <a:ext cx="1895912" cy="654342"/>
          </a:xfrm>
          <a:custGeom>
            <a:avLst/>
            <a:gdLst>
              <a:gd name="connsiteX0" fmla="*/ 0 w 1904301"/>
              <a:gd name="connsiteY0" fmla="*/ 0 h 536895"/>
              <a:gd name="connsiteX1" fmla="*/ 1132514 w 1904301"/>
              <a:gd name="connsiteY1" fmla="*/ 184558 h 536895"/>
              <a:gd name="connsiteX2" fmla="*/ 1904301 w 1904301"/>
              <a:gd name="connsiteY2" fmla="*/ 536895 h 536895"/>
            </a:gdLst>
            <a:ahLst/>
            <a:cxnLst>
              <a:cxn ang="0">
                <a:pos x="connsiteX0" y="connsiteY0"/>
              </a:cxn>
              <a:cxn ang="0">
                <a:pos x="connsiteX1" y="connsiteY1"/>
              </a:cxn>
              <a:cxn ang="0">
                <a:pos x="connsiteX2" y="connsiteY2"/>
              </a:cxn>
            </a:cxnLst>
            <a:rect l="l" t="t" r="r" b="b"/>
            <a:pathLst>
              <a:path w="1904301" h="536895">
                <a:moveTo>
                  <a:pt x="0" y="0"/>
                </a:moveTo>
                <a:cubicBezTo>
                  <a:pt x="407565" y="47538"/>
                  <a:pt x="815131" y="95076"/>
                  <a:pt x="1132514" y="184558"/>
                </a:cubicBezTo>
                <a:cubicBezTo>
                  <a:pt x="1449897" y="274040"/>
                  <a:pt x="1751901" y="398477"/>
                  <a:pt x="1904301" y="536895"/>
                </a:cubicBezTo>
              </a:path>
            </a:pathLst>
          </a:cu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92" name="Connecteur droit avec flèche 91">
            <a:extLst>
              <a:ext uri="{FF2B5EF4-FFF2-40B4-BE49-F238E27FC236}">
                <a16:creationId xmlns="" xmlns:a16="http://schemas.microsoft.com/office/drawing/2014/main" id="{069D5FB2-3E6E-4696-8DE4-51157EC40DAB}"/>
              </a:ext>
            </a:extLst>
          </p:cNvPr>
          <p:cNvCxnSpPr>
            <a:cxnSpLocks/>
            <a:stCxn id="83" idx="2"/>
          </p:cNvCxnSpPr>
          <p:nvPr/>
        </p:nvCxnSpPr>
        <p:spPr>
          <a:xfrm>
            <a:off x="1824423" y="2078047"/>
            <a:ext cx="172157" cy="66515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 name="Espace réservé du pied de page 3">
            <a:extLst>
              <a:ext uri="{FF2B5EF4-FFF2-40B4-BE49-F238E27FC236}">
                <a16:creationId xmlns="" xmlns:a16="http://schemas.microsoft.com/office/drawing/2014/main" id="{537600F0-6260-4C93-83D6-91D4AE720431}"/>
              </a:ext>
            </a:extLst>
          </p:cNvPr>
          <p:cNvSpPr>
            <a:spLocks noGrp="1"/>
          </p:cNvSpPr>
          <p:nvPr>
            <p:ph type="ftr" sz="quarter" idx="11"/>
          </p:nvPr>
        </p:nvSpPr>
        <p:spPr/>
        <p:txBody>
          <a:bodyPr/>
          <a:lstStyle/>
          <a:p>
            <a:r>
              <a:rPr lang="fr-FR"/>
              <a:t>Tuto Revit - Modéliser un ouvrage</a:t>
            </a:r>
          </a:p>
        </p:txBody>
      </p:sp>
      <p:sp>
        <p:nvSpPr>
          <p:cNvPr id="7" name="Espace réservé de la date 6">
            <a:extLst>
              <a:ext uri="{FF2B5EF4-FFF2-40B4-BE49-F238E27FC236}">
                <a16:creationId xmlns="" xmlns:a16="http://schemas.microsoft.com/office/drawing/2014/main" id="{7898BFE3-EE04-4D6C-82F6-475BC639C8CA}"/>
              </a:ext>
            </a:extLst>
          </p:cNvPr>
          <p:cNvSpPr>
            <a:spLocks noGrp="1"/>
          </p:cNvSpPr>
          <p:nvPr>
            <p:ph type="dt" sz="half" idx="10"/>
          </p:nvPr>
        </p:nvSpPr>
        <p:spPr/>
        <p:txBody>
          <a:bodyPr/>
          <a:lstStyle/>
          <a:p>
            <a:r>
              <a:rPr lang="fr-FR"/>
              <a:t>Lycée D. Diderot</a:t>
            </a:r>
          </a:p>
        </p:txBody>
      </p:sp>
      <p:sp>
        <p:nvSpPr>
          <p:cNvPr id="8" name="Espace réservé du numéro de diapositive 7">
            <a:extLst>
              <a:ext uri="{FF2B5EF4-FFF2-40B4-BE49-F238E27FC236}">
                <a16:creationId xmlns="" xmlns:a16="http://schemas.microsoft.com/office/drawing/2014/main" id="{BD9FAB91-4AEB-46A6-B307-2D83E6F1DDFC}"/>
              </a:ext>
            </a:extLst>
          </p:cNvPr>
          <p:cNvSpPr>
            <a:spLocks noGrp="1"/>
          </p:cNvSpPr>
          <p:nvPr>
            <p:ph type="sldNum" sz="quarter" idx="12"/>
          </p:nvPr>
        </p:nvSpPr>
        <p:spPr/>
        <p:txBody>
          <a:bodyPr/>
          <a:lstStyle/>
          <a:p>
            <a:fld id="{F0E9C7B5-498F-459B-AE0E-97ACA3484B4E}" type="slidenum">
              <a:rPr lang="fr-FR" smtClean="0"/>
              <a:t>82</a:t>
            </a:fld>
            <a:endParaRPr lang="fr-FR"/>
          </a:p>
        </p:txBody>
      </p:sp>
    </p:spTree>
    <p:extLst>
      <p:ext uri="{BB962C8B-B14F-4D97-AF65-F5344CB8AC3E}">
        <p14:creationId xmlns:p14="http://schemas.microsoft.com/office/powerpoint/2010/main" val="3515734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 xmlns:a16="http://schemas.microsoft.com/office/drawing/2014/main" id="{F6C75A83-ACCC-4720-B114-5A0312F2DF33}"/>
              </a:ext>
            </a:extLst>
          </p:cNvPr>
          <p:cNvPicPr>
            <a:picLocks noChangeAspect="1"/>
          </p:cNvPicPr>
          <p:nvPr/>
        </p:nvPicPr>
        <p:blipFill>
          <a:blip r:embed="rId2"/>
          <a:stretch>
            <a:fillRect/>
          </a:stretch>
        </p:blipFill>
        <p:spPr>
          <a:xfrm>
            <a:off x="0" y="742414"/>
            <a:ext cx="9144000" cy="5665780"/>
          </a:xfrm>
          <a:prstGeom prst="rect">
            <a:avLst/>
          </a:prstGeom>
        </p:spPr>
      </p:pic>
      <p:sp>
        <p:nvSpPr>
          <p:cNvPr id="47" name="ZoneTexte 46">
            <a:extLst>
              <a:ext uri="{FF2B5EF4-FFF2-40B4-BE49-F238E27FC236}">
                <a16:creationId xmlns="" xmlns:a16="http://schemas.microsoft.com/office/drawing/2014/main" id="{36AB74F7-70ED-4211-A472-5F9403A6A55F}"/>
              </a:ext>
            </a:extLst>
          </p:cNvPr>
          <p:cNvSpPr txBox="1"/>
          <p:nvPr/>
        </p:nvSpPr>
        <p:spPr>
          <a:xfrm>
            <a:off x="5357097" y="3639897"/>
            <a:ext cx="304061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l’outil d’esquisse </a:t>
            </a:r>
            <a:r>
              <a:rPr lang="fr-FR" sz="1200" b="1" dirty="0">
                <a:sym typeface="Wingdings" panose="05000000000000000000" pitchFamily="2" charset="2"/>
              </a:rPr>
              <a:t>Ligne de contour</a:t>
            </a:r>
          </a:p>
          <a:p>
            <a:pPr marL="171450" indent="-171450">
              <a:buFont typeface="Wingdings" panose="05000000000000000000" pitchFamily="2" charset="2"/>
              <a:buChar char="è"/>
            </a:pPr>
            <a:r>
              <a:rPr lang="fr-FR" sz="1200" dirty="0">
                <a:sym typeface="Wingdings" panose="05000000000000000000" pitchFamily="2" charset="2"/>
              </a:rPr>
              <a:t>Tracer l’esquisse de façon approximative</a:t>
            </a:r>
            <a:endParaRPr lang="fr-FR" sz="1200" b="1" dirty="0">
              <a:sym typeface="Wingdings" panose="05000000000000000000" pitchFamily="2" charset="2"/>
            </a:endParaRPr>
          </a:p>
        </p:txBody>
      </p:sp>
      <p:grpSp>
        <p:nvGrpSpPr>
          <p:cNvPr id="48" name="Groupe 47">
            <a:extLst>
              <a:ext uri="{FF2B5EF4-FFF2-40B4-BE49-F238E27FC236}">
                <a16:creationId xmlns="" xmlns:a16="http://schemas.microsoft.com/office/drawing/2014/main" id="{846147C1-A95D-44ED-8D95-0356296379D9}"/>
              </a:ext>
            </a:extLst>
          </p:cNvPr>
          <p:cNvGrpSpPr/>
          <p:nvPr/>
        </p:nvGrpSpPr>
        <p:grpSpPr>
          <a:xfrm>
            <a:off x="5184054" y="3450259"/>
            <a:ext cx="291567" cy="276999"/>
            <a:chOff x="4198688" y="2095541"/>
            <a:chExt cx="271490" cy="276999"/>
          </a:xfrm>
        </p:grpSpPr>
        <p:sp>
          <p:nvSpPr>
            <p:cNvPr id="52" name="Ellipse 51">
              <a:extLst>
                <a:ext uri="{FF2B5EF4-FFF2-40B4-BE49-F238E27FC236}">
                  <a16:creationId xmlns="" xmlns:a16="http://schemas.microsoft.com/office/drawing/2014/main" id="{34BA80D7-9AA0-41AC-A531-AD019D524607}"/>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8AF7E21C-0244-430C-B231-89C727D0C9F3}"/>
                </a:ext>
              </a:extLst>
            </p:cNvPr>
            <p:cNvSpPr txBox="1"/>
            <p:nvPr/>
          </p:nvSpPr>
          <p:spPr>
            <a:xfrm>
              <a:off x="4214311" y="2095541"/>
              <a:ext cx="255867" cy="276999"/>
            </a:xfrm>
            <a:prstGeom prst="rect">
              <a:avLst/>
            </a:prstGeom>
            <a:noFill/>
          </p:spPr>
          <p:txBody>
            <a:bodyPr wrap="square" rtlCol="0">
              <a:spAutoFit/>
            </a:bodyPr>
            <a:lstStyle/>
            <a:p>
              <a:r>
                <a:rPr lang="fr-FR" sz="1200" dirty="0"/>
                <a:t>5</a:t>
              </a:r>
            </a:p>
          </p:txBody>
        </p:sp>
      </p:grpSp>
      <p:sp>
        <p:nvSpPr>
          <p:cNvPr id="63" name="ZoneTexte 62">
            <a:extLst>
              <a:ext uri="{FF2B5EF4-FFF2-40B4-BE49-F238E27FC236}">
                <a16:creationId xmlns="" xmlns:a16="http://schemas.microsoft.com/office/drawing/2014/main" id="{D9216A0F-B0A8-4306-B679-9F1EA760AB6B}"/>
              </a:ext>
            </a:extLst>
          </p:cNvPr>
          <p:cNvSpPr txBox="1"/>
          <p:nvPr/>
        </p:nvSpPr>
        <p:spPr>
          <a:xfrm>
            <a:off x="6267885" y="5798609"/>
            <a:ext cx="267889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Terminer le tracé provisoire en tapant deux fois </a:t>
            </a:r>
            <a:r>
              <a:rPr lang="fr-FR" sz="1200" b="1" dirty="0">
                <a:sym typeface="Wingdings" panose="05000000000000000000" pitchFamily="2" charset="2"/>
              </a:rPr>
              <a:t>ECHAP</a:t>
            </a:r>
            <a:r>
              <a:rPr lang="fr-FR" sz="1200" dirty="0">
                <a:sym typeface="Wingdings" panose="05000000000000000000" pitchFamily="2" charset="2"/>
              </a:rPr>
              <a:t> au clavier </a:t>
            </a:r>
            <a:endParaRPr lang="fr-FR" sz="1200" b="1" dirty="0">
              <a:sym typeface="Wingdings" panose="05000000000000000000" pitchFamily="2" charset="2"/>
            </a:endParaRPr>
          </a:p>
        </p:txBody>
      </p:sp>
      <p:sp>
        <p:nvSpPr>
          <p:cNvPr id="67" name="ZoneTexte 66">
            <a:extLst>
              <a:ext uri="{FF2B5EF4-FFF2-40B4-BE49-F238E27FC236}">
                <a16:creationId xmlns="" xmlns:a16="http://schemas.microsoft.com/office/drawing/2014/main" id="{51F137FD-5106-4595-987C-CEDB288A012F}"/>
              </a:ext>
            </a:extLst>
          </p:cNvPr>
          <p:cNvSpPr txBox="1"/>
          <p:nvPr/>
        </p:nvSpPr>
        <p:spPr>
          <a:xfrm>
            <a:off x="373620" y="792759"/>
            <a:ext cx="7197612" cy="276999"/>
          </a:xfrm>
          <a:prstGeom prst="rect">
            <a:avLst/>
          </a:prstGeom>
          <a:solidFill>
            <a:srgbClr val="CCFFFF"/>
          </a:solidFill>
          <a:ln>
            <a:solidFill>
              <a:srgbClr val="002060"/>
            </a:solidFill>
          </a:ln>
        </p:spPr>
        <p:txBody>
          <a:bodyPr wrap="square" rtlCol="0">
            <a:spAutoFit/>
          </a:bodyPr>
          <a:lstStyle/>
          <a:p>
            <a:r>
              <a:rPr lang="fr-FR" sz="1200" i="1" dirty="0"/>
              <a:t>On va maintenant paramétrer le « sol » créé pour modéliser le béton de propreté, et tracer l’esquisse du contour.</a:t>
            </a:r>
          </a:p>
        </p:txBody>
      </p:sp>
      <p:grpSp>
        <p:nvGrpSpPr>
          <p:cNvPr id="68" name="Groupe 67">
            <a:extLst>
              <a:ext uri="{FF2B5EF4-FFF2-40B4-BE49-F238E27FC236}">
                <a16:creationId xmlns="" xmlns:a16="http://schemas.microsoft.com/office/drawing/2014/main" id="{63EAA229-C239-4EC6-AAEC-0B3AF703FF09}"/>
              </a:ext>
            </a:extLst>
          </p:cNvPr>
          <p:cNvGrpSpPr/>
          <p:nvPr/>
        </p:nvGrpSpPr>
        <p:grpSpPr>
          <a:xfrm>
            <a:off x="257099" y="615322"/>
            <a:ext cx="382884" cy="276999"/>
            <a:chOff x="4198688" y="2096957"/>
            <a:chExt cx="367789" cy="276999"/>
          </a:xfrm>
        </p:grpSpPr>
        <p:sp>
          <p:nvSpPr>
            <p:cNvPr id="69" name="Ellipse 68">
              <a:extLst>
                <a:ext uri="{FF2B5EF4-FFF2-40B4-BE49-F238E27FC236}">
                  <a16:creationId xmlns="" xmlns:a16="http://schemas.microsoft.com/office/drawing/2014/main" id="{B8A00E24-0DC9-4F89-87EA-F7294C4BEBC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A2CB670D-91B2-4281-B2F2-4062EF9741DD}"/>
                </a:ext>
              </a:extLst>
            </p:cNvPr>
            <p:cNvSpPr txBox="1"/>
            <p:nvPr/>
          </p:nvSpPr>
          <p:spPr>
            <a:xfrm>
              <a:off x="4198688" y="2096957"/>
              <a:ext cx="367789" cy="276999"/>
            </a:xfrm>
            <a:prstGeom prst="rect">
              <a:avLst/>
            </a:prstGeom>
            <a:noFill/>
          </p:spPr>
          <p:txBody>
            <a:bodyPr wrap="square" rtlCol="0">
              <a:spAutoFit/>
            </a:bodyPr>
            <a:lstStyle/>
            <a:p>
              <a:r>
                <a:rPr lang="fr-FR" sz="1200" dirty="0"/>
                <a:t>1</a:t>
              </a:r>
            </a:p>
          </p:txBody>
        </p:sp>
      </p:grpSp>
      <p:grpSp>
        <p:nvGrpSpPr>
          <p:cNvPr id="31" name="Groupe 30">
            <a:extLst>
              <a:ext uri="{FF2B5EF4-FFF2-40B4-BE49-F238E27FC236}">
                <a16:creationId xmlns="" xmlns:a16="http://schemas.microsoft.com/office/drawing/2014/main" id="{A962E084-16C0-4E98-8E6E-8E3C7699A68E}"/>
              </a:ext>
            </a:extLst>
          </p:cNvPr>
          <p:cNvGrpSpPr/>
          <p:nvPr/>
        </p:nvGrpSpPr>
        <p:grpSpPr>
          <a:xfrm>
            <a:off x="6122101" y="5611338"/>
            <a:ext cx="291567" cy="276999"/>
            <a:chOff x="4198688" y="2095541"/>
            <a:chExt cx="271490" cy="276999"/>
          </a:xfrm>
        </p:grpSpPr>
        <p:sp>
          <p:nvSpPr>
            <p:cNvPr id="32" name="Ellipse 31">
              <a:extLst>
                <a:ext uri="{FF2B5EF4-FFF2-40B4-BE49-F238E27FC236}">
                  <a16:creationId xmlns="" xmlns:a16="http://schemas.microsoft.com/office/drawing/2014/main" id="{4EF4B307-61BA-4CBC-A924-A5EF53160E3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3" name="ZoneTexte 32">
              <a:extLst>
                <a:ext uri="{FF2B5EF4-FFF2-40B4-BE49-F238E27FC236}">
                  <a16:creationId xmlns="" xmlns:a16="http://schemas.microsoft.com/office/drawing/2014/main" id="{9AF441CC-8D8F-4F3C-B6DA-803D83ADC496}"/>
                </a:ext>
              </a:extLst>
            </p:cNvPr>
            <p:cNvSpPr txBox="1"/>
            <p:nvPr/>
          </p:nvSpPr>
          <p:spPr>
            <a:xfrm>
              <a:off x="4214311" y="2095541"/>
              <a:ext cx="255867" cy="276999"/>
            </a:xfrm>
            <a:prstGeom prst="rect">
              <a:avLst/>
            </a:prstGeom>
            <a:noFill/>
          </p:spPr>
          <p:txBody>
            <a:bodyPr wrap="square" rtlCol="0">
              <a:spAutoFit/>
            </a:bodyPr>
            <a:lstStyle/>
            <a:p>
              <a:r>
                <a:rPr lang="fr-FR" sz="1200" dirty="0"/>
                <a:t>6</a:t>
              </a:r>
            </a:p>
          </p:txBody>
        </p:sp>
      </p:grpSp>
      <p:cxnSp>
        <p:nvCxnSpPr>
          <p:cNvPr id="35" name="Connecteur droit avec flèche 34">
            <a:extLst>
              <a:ext uri="{FF2B5EF4-FFF2-40B4-BE49-F238E27FC236}">
                <a16:creationId xmlns="" xmlns:a16="http://schemas.microsoft.com/office/drawing/2014/main" id="{E9628B7F-45F6-4C8C-8092-ED385CB94E37}"/>
              </a:ext>
            </a:extLst>
          </p:cNvPr>
          <p:cNvCxnSpPr>
            <a:cxnSpLocks/>
            <a:stCxn id="39" idx="1"/>
          </p:cNvCxnSpPr>
          <p:nvPr/>
        </p:nvCxnSpPr>
        <p:spPr>
          <a:xfrm flipH="1" flipV="1">
            <a:off x="1362456" y="3218688"/>
            <a:ext cx="856975" cy="37002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 xmlns:a16="http://schemas.microsoft.com/office/drawing/2014/main" id="{1F99FE3E-5D57-49C9-BA91-0A24CDF2FF1E}"/>
              </a:ext>
            </a:extLst>
          </p:cNvPr>
          <p:cNvSpPr txBox="1"/>
          <p:nvPr/>
        </p:nvSpPr>
        <p:spPr>
          <a:xfrm>
            <a:off x="2219431" y="3357877"/>
            <a:ext cx="221540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Entrer la valeur du décalage</a:t>
            </a:r>
            <a:r>
              <a:rPr lang="fr-FR" sz="1200" b="1" dirty="0">
                <a:sym typeface="Wingdings" panose="05000000000000000000" pitchFamily="2" charset="2"/>
              </a:rPr>
              <a:t> </a:t>
            </a:r>
            <a:r>
              <a:rPr lang="fr-FR" sz="1200" dirty="0">
                <a:sym typeface="Wingdings" panose="05000000000000000000" pitchFamily="2" charset="2"/>
              </a:rPr>
              <a:t>par rapport au niveau</a:t>
            </a:r>
          </a:p>
        </p:txBody>
      </p:sp>
      <p:grpSp>
        <p:nvGrpSpPr>
          <p:cNvPr id="40" name="Groupe 39">
            <a:extLst>
              <a:ext uri="{FF2B5EF4-FFF2-40B4-BE49-F238E27FC236}">
                <a16:creationId xmlns="" xmlns:a16="http://schemas.microsoft.com/office/drawing/2014/main" id="{0B425B1B-8923-41EB-A57D-DB6CAE625F7C}"/>
              </a:ext>
            </a:extLst>
          </p:cNvPr>
          <p:cNvGrpSpPr/>
          <p:nvPr/>
        </p:nvGrpSpPr>
        <p:grpSpPr>
          <a:xfrm>
            <a:off x="2058164" y="3185734"/>
            <a:ext cx="329591" cy="277860"/>
            <a:chOff x="4198688" y="2087836"/>
            <a:chExt cx="318782" cy="277860"/>
          </a:xfrm>
        </p:grpSpPr>
        <p:sp>
          <p:nvSpPr>
            <p:cNvPr id="41" name="Ellipse 40">
              <a:extLst>
                <a:ext uri="{FF2B5EF4-FFF2-40B4-BE49-F238E27FC236}">
                  <a16:creationId xmlns="" xmlns:a16="http://schemas.microsoft.com/office/drawing/2014/main" id="{DDAAC317-33F8-4813-8C93-B9D097E1EBB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3" name="ZoneTexte 42">
              <a:extLst>
                <a:ext uri="{FF2B5EF4-FFF2-40B4-BE49-F238E27FC236}">
                  <a16:creationId xmlns="" xmlns:a16="http://schemas.microsoft.com/office/drawing/2014/main" id="{95D12DAD-68D9-41DA-A202-54E2847C73D3}"/>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44" name="Connecteur droit avec flèche 43">
            <a:extLst>
              <a:ext uri="{FF2B5EF4-FFF2-40B4-BE49-F238E27FC236}">
                <a16:creationId xmlns="" xmlns:a16="http://schemas.microsoft.com/office/drawing/2014/main" id="{8F439860-D57F-47FC-A38C-340783B2DC2C}"/>
              </a:ext>
            </a:extLst>
          </p:cNvPr>
          <p:cNvCxnSpPr>
            <a:cxnSpLocks/>
            <a:stCxn id="47" idx="0"/>
          </p:cNvCxnSpPr>
          <p:nvPr/>
        </p:nvCxnSpPr>
        <p:spPr>
          <a:xfrm flipV="1">
            <a:off x="6877406" y="1335024"/>
            <a:ext cx="291490" cy="230487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a:extLst>
              <a:ext uri="{FF2B5EF4-FFF2-40B4-BE49-F238E27FC236}">
                <a16:creationId xmlns="" xmlns:a16="http://schemas.microsoft.com/office/drawing/2014/main" id="{8E53DEDF-2D92-4F0F-95BB-8CB9ECE1DBE7}"/>
              </a:ext>
            </a:extLst>
          </p:cNvPr>
          <p:cNvCxnSpPr>
            <a:cxnSpLocks/>
            <a:stCxn id="47" idx="2"/>
          </p:cNvCxnSpPr>
          <p:nvPr/>
        </p:nvCxnSpPr>
        <p:spPr>
          <a:xfrm flipH="1">
            <a:off x="6629400" y="4101562"/>
            <a:ext cx="248006" cy="27841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1" name="ZoneTexte 50">
            <a:extLst>
              <a:ext uri="{FF2B5EF4-FFF2-40B4-BE49-F238E27FC236}">
                <a16:creationId xmlns="" xmlns:a16="http://schemas.microsoft.com/office/drawing/2014/main" id="{517ED7E6-5F1B-4962-BA1B-41D949CC1C0B}"/>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3.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Paramétrage et esquisse</a:t>
            </a:r>
            <a:endParaRPr lang="fr-FR" sz="2200" b="1" dirty="0">
              <a:solidFill>
                <a:srgbClr val="002060"/>
              </a:solidFill>
              <a:effectLst>
                <a:outerShdw blurRad="38100" dist="38100" dir="2700000" algn="tl">
                  <a:srgbClr val="000000">
                    <a:alpha val="43137"/>
                  </a:srgbClr>
                </a:outerShdw>
              </a:effectLst>
            </a:endParaRPr>
          </a:p>
        </p:txBody>
      </p:sp>
      <p:sp>
        <p:nvSpPr>
          <p:cNvPr id="42" name="ZoneTexte 41">
            <a:extLst>
              <a:ext uri="{FF2B5EF4-FFF2-40B4-BE49-F238E27FC236}">
                <a16:creationId xmlns="" xmlns:a16="http://schemas.microsoft.com/office/drawing/2014/main" id="{DA974933-1181-48D6-AE9A-041450599538}"/>
              </a:ext>
            </a:extLst>
          </p:cNvPr>
          <p:cNvSpPr txBox="1"/>
          <p:nvPr/>
        </p:nvSpPr>
        <p:spPr>
          <a:xfrm>
            <a:off x="653197" y="1297581"/>
            <a:ext cx="3477709" cy="276999"/>
          </a:xfrm>
          <a:prstGeom prst="rect">
            <a:avLst/>
          </a:prstGeom>
          <a:solidFill>
            <a:srgbClr val="CCFFFF"/>
          </a:solidFill>
          <a:ln>
            <a:solidFill>
              <a:srgbClr val="002060"/>
            </a:solidFill>
          </a:ln>
        </p:spPr>
        <p:txBody>
          <a:bodyPr wrap="square" rtlCol="0">
            <a:spAutoFit/>
          </a:bodyPr>
          <a:lstStyle/>
          <a:p>
            <a:r>
              <a:rPr lang="fr-FR" sz="1200" i="1" dirty="0"/>
              <a:t>On est bien situé dans vue en plan b- face sup radier</a:t>
            </a:r>
          </a:p>
        </p:txBody>
      </p:sp>
      <p:grpSp>
        <p:nvGrpSpPr>
          <p:cNvPr id="45" name="Groupe 44">
            <a:extLst>
              <a:ext uri="{FF2B5EF4-FFF2-40B4-BE49-F238E27FC236}">
                <a16:creationId xmlns="" xmlns:a16="http://schemas.microsoft.com/office/drawing/2014/main" id="{52DD6017-55FC-4EED-89B6-A1BF795C30AF}"/>
              </a:ext>
            </a:extLst>
          </p:cNvPr>
          <p:cNvGrpSpPr/>
          <p:nvPr/>
        </p:nvGrpSpPr>
        <p:grpSpPr>
          <a:xfrm>
            <a:off x="536676" y="1120144"/>
            <a:ext cx="382884" cy="276999"/>
            <a:chOff x="4198688" y="2096957"/>
            <a:chExt cx="367789" cy="276999"/>
          </a:xfrm>
        </p:grpSpPr>
        <p:sp>
          <p:nvSpPr>
            <p:cNvPr id="46" name="Ellipse 45">
              <a:extLst>
                <a:ext uri="{FF2B5EF4-FFF2-40B4-BE49-F238E27FC236}">
                  <a16:creationId xmlns="" xmlns:a16="http://schemas.microsoft.com/office/drawing/2014/main" id="{E21AC2BA-C574-497F-ADF5-CBCA1DA020D6}"/>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9" name="ZoneTexte 48">
              <a:extLst>
                <a:ext uri="{FF2B5EF4-FFF2-40B4-BE49-F238E27FC236}">
                  <a16:creationId xmlns="" xmlns:a16="http://schemas.microsoft.com/office/drawing/2014/main" id="{46E726E4-4E57-4046-9080-3A487627D21D}"/>
                </a:ext>
              </a:extLst>
            </p:cNvPr>
            <p:cNvSpPr txBox="1"/>
            <p:nvPr/>
          </p:nvSpPr>
          <p:spPr>
            <a:xfrm>
              <a:off x="4198688" y="2096957"/>
              <a:ext cx="367789" cy="276999"/>
            </a:xfrm>
            <a:prstGeom prst="rect">
              <a:avLst/>
            </a:prstGeom>
            <a:noFill/>
          </p:spPr>
          <p:txBody>
            <a:bodyPr wrap="square" rtlCol="0">
              <a:spAutoFit/>
            </a:bodyPr>
            <a:lstStyle/>
            <a:p>
              <a:r>
                <a:rPr lang="fr-FR" sz="1200" dirty="0"/>
                <a:t>2</a:t>
              </a:r>
            </a:p>
          </p:txBody>
        </p:sp>
      </p:grpSp>
      <p:sp>
        <p:nvSpPr>
          <p:cNvPr id="50" name="ZoneTexte 49">
            <a:extLst>
              <a:ext uri="{FF2B5EF4-FFF2-40B4-BE49-F238E27FC236}">
                <a16:creationId xmlns="" xmlns:a16="http://schemas.microsoft.com/office/drawing/2014/main" id="{0DC73010-89C8-45ED-ACF3-DA3F46E23914}"/>
              </a:ext>
            </a:extLst>
          </p:cNvPr>
          <p:cNvSpPr txBox="1"/>
          <p:nvPr/>
        </p:nvSpPr>
        <p:spPr>
          <a:xfrm>
            <a:off x="2469805" y="2574693"/>
            <a:ext cx="2705699" cy="461665"/>
          </a:xfrm>
          <a:prstGeom prst="rect">
            <a:avLst/>
          </a:prstGeom>
          <a:solidFill>
            <a:srgbClr val="CCFFFF"/>
          </a:solidFill>
          <a:ln>
            <a:solidFill>
              <a:srgbClr val="002060"/>
            </a:solidFill>
          </a:ln>
        </p:spPr>
        <p:txBody>
          <a:bodyPr wrap="square" rtlCol="0">
            <a:spAutoFit/>
          </a:bodyPr>
          <a:lstStyle/>
          <a:p>
            <a:r>
              <a:rPr lang="fr-FR" sz="1200" i="1" dirty="0"/>
              <a:t>Le type de sol béton de propreté 100 mm  est bien sélectionné</a:t>
            </a:r>
          </a:p>
        </p:txBody>
      </p:sp>
      <p:grpSp>
        <p:nvGrpSpPr>
          <p:cNvPr id="54" name="Groupe 53">
            <a:extLst>
              <a:ext uri="{FF2B5EF4-FFF2-40B4-BE49-F238E27FC236}">
                <a16:creationId xmlns="" xmlns:a16="http://schemas.microsoft.com/office/drawing/2014/main" id="{ACDCA54E-1CE6-4DFB-9665-1617AAC10255}"/>
              </a:ext>
            </a:extLst>
          </p:cNvPr>
          <p:cNvGrpSpPr/>
          <p:nvPr/>
        </p:nvGrpSpPr>
        <p:grpSpPr>
          <a:xfrm>
            <a:off x="2353284" y="2397256"/>
            <a:ext cx="382884" cy="276999"/>
            <a:chOff x="4198688" y="2096957"/>
            <a:chExt cx="367789" cy="276999"/>
          </a:xfrm>
        </p:grpSpPr>
        <p:sp>
          <p:nvSpPr>
            <p:cNvPr id="60" name="Ellipse 59">
              <a:extLst>
                <a:ext uri="{FF2B5EF4-FFF2-40B4-BE49-F238E27FC236}">
                  <a16:creationId xmlns="" xmlns:a16="http://schemas.microsoft.com/office/drawing/2014/main" id="{40D62E3F-3EB5-4938-BC11-F4F3AFA0CBC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1" name="ZoneTexte 60">
              <a:extLst>
                <a:ext uri="{FF2B5EF4-FFF2-40B4-BE49-F238E27FC236}">
                  <a16:creationId xmlns="" xmlns:a16="http://schemas.microsoft.com/office/drawing/2014/main" id="{D547F3A2-B71D-4722-9FA2-67196EB1BDAB}"/>
                </a:ext>
              </a:extLst>
            </p:cNvPr>
            <p:cNvSpPr txBox="1"/>
            <p:nvPr/>
          </p:nvSpPr>
          <p:spPr>
            <a:xfrm>
              <a:off x="4198688" y="2096957"/>
              <a:ext cx="367789" cy="276999"/>
            </a:xfrm>
            <a:prstGeom prst="rect">
              <a:avLst/>
            </a:prstGeom>
            <a:noFill/>
          </p:spPr>
          <p:txBody>
            <a:bodyPr wrap="square" rtlCol="0">
              <a:spAutoFit/>
            </a:bodyPr>
            <a:lstStyle/>
            <a:p>
              <a:r>
                <a:rPr lang="fr-FR" sz="1200" dirty="0"/>
                <a:t>3</a:t>
              </a:r>
            </a:p>
          </p:txBody>
        </p:sp>
      </p:grpSp>
      <p:cxnSp>
        <p:nvCxnSpPr>
          <p:cNvPr id="62" name="Connecteur droit avec flèche 61">
            <a:extLst>
              <a:ext uri="{FF2B5EF4-FFF2-40B4-BE49-F238E27FC236}">
                <a16:creationId xmlns="" xmlns:a16="http://schemas.microsoft.com/office/drawing/2014/main" id="{74BAF807-7EAF-421C-8F48-B59CE4567B42}"/>
              </a:ext>
            </a:extLst>
          </p:cNvPr>
          <p:cNvCxnSpPr>
            <a:cxnSpLocks/>
            <a:stCxn id="42" idx="2"/>
            <a:endCxn id="64" idx="1"/>
          </p:cNvCxnSpPr>
          <p:nvPr/>
        </p:nvCxnSpPr>
        <p:spPr>
          <a:xfrm>
            <a:off x="2392052" y="1574580"/>
            <a:ext cx="616672" cy="439358"/>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Ellipse 63">
            <a:extLst>
              <a:ext uri="{FF2B5EF4-FFF2-40B4-BE49-F238E27FC236}">
                <a16:creationId xmlns="" xmlns:a16="http://schemas.microsoft.com/office/drawing/2014/main" id="{09028E7F-20D4-4F47-B873-E445F1B2ACD4}"/>
              </a:ext>
            </a:extLst>
          </p:cNvPr>
          <p:cNvSpPr/>
          <p:nvPr/>
        </p:nvSpPr>
        <p:spPr>
          <a:xfrm>
            <a:off x="2834640" y="1975104"/>
            <a:ext cx="1188720" cy="265176"/>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5" name="Connecteur droit avec flèche 64">
            <a:extLst>
              <a:ext uri="{FF2B5EF4-FFF2-40B4-BE49-F238E27FC236}">
                <a16:creationId xmlns="" xmlns:a16="http://schemas.microsoft.com/office/drawing/2014/main" id="{327FA186-5138-46F4-8F03-23A7C3BBC559}"/>
              </a:ext>
            </a:extLst>
          </p:cNvPr>
          <p:cNvCxnSpPr>
            <a:cxnSpLocks/>
            <a:stCxn id="50" idx="1"/>
            <a:endCxn id="66" idx="6"/>
          </p:cNvCxnSpPr>
          <p:nvPr/>
        </p:nvCxnSpPr>
        <p:spPr>
          <a:xfrm flipH="1" flipV="1">
            <a:off x="1700784" y="2446020"/>
            <a:ext cx="769021" cy="35950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 name="Ellipse 65">
            <a:extLst>
              <a:ext uri="{FF2B5EF4-FFF2-40B4-BE49-F238E27FC236}">
                <a16:creationId xmlns="" xmlns:a16="http://schemas.microsoft.com/office/drawing/2014/main" id="{39198B84-301F-479C-9629-C7B5EC1A746A}"/>
              </a:ext>
            </a:extLst>
          </p:cNvPr>
          <p:cNvSpPr/>
          <p:nvPr/>
        </p:nvSpPr>
        <p:spPr>
          <a:xfrm>
            <a:off x="430928" y="2231136"/>
            <a:ext cx="1269856" cy="42976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space réservé du pied de page 17">
            <a:extLst>
              <a:ext uri="{FF2B5EF4-FFF2-40B4-BE49-F238E27FC236}">
                <a16:creationId xmlns="" xmlns:a16="http://schemas.microsoft.com/office/drawing/2014/main" id="{23A3F648-671D-4A05-843C-2AB3540B9458}"/>
              </a:ext>
            </a:extLst>
          </p:cNvPr>
          <p:cNvSpPr>
            <a:spLocks noGrp="1"/>
          </p:cNvSpPr>
          <p:nvPr>
            <p:ph type="ftr" sz="quarter" idx="11"/>
          </p:nvPr>
        </p:nvSpPr>
        <p:spPr/>
        <p:txBody>
          <a:bodyPr/>
          <a:lstStyle/>
          <a:p>
            <a:r>
              <a:rPr lang="fr-FR"/>
              <a:t>Tuto Revit - Modéliser un ouvrage</a:t>
            </a:r>
          </a:p>
        </p:txBody>
      </p:sp>
      <p:sp>
        <p:nvSpPr>
          <p:cNvPr id="19" name="Espace réservé de la date 18">
            <a:extLst>
              <a:ext uri="{FF2B5EF4-FFF2-40B4-BE49-F238E27FC236}">
                <a16:creationId xmlns="" xmlns:a16="http://schemas.microsoft.com/office/drawing/2014/main" id="{A0B75B12-AB12-45F0-B1FC-37BF8AC2A3E4}"/>
              </a:ext>
            </a:extLst>
          </p:cNvPr>
          <p:cNvSpPr>
            <a:spLocks noGrp="1"/>
          </p:cNvSpPr>
          <p:nvPr>
            <p:ph type="dt" sz="half" idx="10"/>
          </p:nvPr>
        </p:nvSpPr>
        <p:spPr/>
        <p:txBody>
          <a:bodyPr/>
          <a:lstStyle/>
          <a:p>
            <a:r>
              <a:rPr lang="fr-FR"/>
              <a:t>Lycée D. Diderot</a:t>
            </a:r>
          </a:p>
        </p:txBody>
      </p:sp>
      <p:sp>
        <p:nvSpPr>
          <p:cNvPr id="20" name="Espace réservé du numéro de diapositive 19">
            <a:extLst>
              <a:ext uri="{FF2B5EF4-FFF2-40B4-BE49-F238E27FC236}">
                <a16:creationId xmlns="" xmlns:a16="http://schemas.microsoft.com/office/drawing/2014/main" id="{E801ACDC-7D3A-4FF3-9DC3-1C0B7BFA10FD}"/>
              </a:ext>
            </a:extLst>
          </p:cNvPr>
          <p:cNvSpPr>
            <a:spLocks noGrp="1"/>
          </p:cNvSpPr>
          <p:nvPr>
            <p:ph type="sldNum" sz="quarter" idx="12"/>
          </p:nvPr>
        </p:nvSpPr>
        <p:spPr/>
        <p:txBody>
          <a:bodyPr/>
          <a:lstStyle/>
          <a:p>
            <a:fld id="{F0E9C7B5-498F-459B-AE0E-97ACA3484B4E}" type="slidenum">
              <a:rPr lang="fr-FR" smtClean="0"/>
              <a:t>83</a:t>
            </a:fld>
            <a:endParaRPr lang="fr-FR"/>
          </a:p>
        </p:txBody>
      </p:sp>
    </p:spTree>
    <p:extLst>
      <p:ext uri="{BB962C8B-B14F-4D97-AF65-F5344CB8AC3E}">
        <p14:creationId xmlns:p14="http://schemas.microsoft.com/office/powerpoint/2010/main" val="31521028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6D1A0FC1-4DF4-4AB7-8C86-D7836D6522A6}"/>
              </a:ext>
            </a:extLst>
          </p:cNvPr>
          <p:cNvPicPr>
            <a:picLocks noChangeAspect="1"/>
          </p:cNvPicPr>
          <p:nvPr/>
        </p:nvPicPr>
        <p:blipFill>
          <a:blip r:embed="rId2"/>
          <a:stretch>
            <a:fillRect/>
          </a:stretch>
        </p:blipFill>
        <p:spPr>
          <a:xfrm>
            <a:off x="0" y="731009"/>
            <a:ext cx="9144000" cy="5670302"/>
          </a:xfrm>
          <a:prstGeom prst="rect">
            <a:avLst/>
          </a:prstGeom>
        </p:spPr>
      </p:pic>
      <p:sp>
        <p:nvSpPr>
          <p:cNvPr id="42" name="ZoneTexte 41">
            <a:extLst>
              <a:ext uri="{FF2B5EF4-FFF2-40B4-BE49-F238E27FC236}">
                <a16:creationId xmlns="" xmlns:a16="http://schemas.microsoft.com/office/drawing/2014/main" id="{1A09EA25-3D2A-48FE-BF86-157F23F8B6C0}"/>
              </a:ext>
            </a:extLst>
          </p:cNvPr>
          <p:cNvSpPr txBox="1"/>
          <p:nvPr/>
        </p:nvSpPr>
        <p:spPr>
          <a:xfrm>
            <a:off x="1994872" y="2414167"/>
            <a:ext cx="167640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commande </a:t>
            </a:r>
            <a:r>
              <a:rPr lang="fr-FR" sz="1200" b="1" dirty="0">
                <a:sym typeface="Wingdings" panose="05000000000000000000" pitchFamily="2" charset="2"/>
              </a:rPr>
              <a:t>Aligner</a:t>
            </a:r>
          </a:p>
        </p:txBody>
      </p:sp>
      <p:cxnSp>
        <p:nvCxnSpPr>
          <p:cNvPr id="51" name="Connecteur droit avec flèche 50">
            <a:extLst>
              <a:ext uri="{FF2B5EF4-FFF2-40B4-BE49-F238E27FC236}">
                <a16:creationId xmlns="" xmlns:a16="http://schemas.microsoft.com/office/drawing/2014/main" id="{C573DF76-462C-4D12-A54C-805B4B736B0E}"/>
              </a:ext>
            </a:extLst>
          </p:cNvPr>
          <p:cNvCxnSpPr>
            <a:cxnSpLocks/>
            <a:stCxn id="42" idx="0"/>
          </p:cNvCxnSpPr>
          <p:nvPr/>
        </p:nvCxnSpPr>
        <p:spPr>
          <a:xfrm flipV="1">
            <a:off x="2833073" y="1426464"/>
            <a:ext cx="138727" cy="98770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 xmlns:a16="http://schemas.microsoft.com/office/drawing/2014/main" id="{E4616E5C-7600-4061-82D5-7CF362665236}"/>
              </a:ext>
            </a:extLst>
          </p:cNvPr>
          <p:cNvSpPr txBox="1"/>
          <p:nvPr/>
        </p:nvSpPr>
        <p:spPr>
          <a:xfrm>
            <a:off x="5001859" y="2456617"/>
            <a:ext cx="2243796"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Désigner la référence :</a:t>
            </a:r>
          </a:p>
          <a:p>
            <a:pPr marL="171450" indent="-171450">
              <a:buFont typeface="Wingdings" panose="05000000000000000000" pitchFamily="2" charset="2"/>
              <a:buChar char="è"/>
            </a:pPr>
            <a:r>
              <a:rPr lang="fr-FR" sz="1200" dirty="0">
                <a:sym typeface="Wingdings" panose="05000000000000000000" pitchFamily="2" charset="2"/>
              </a:rPr>
              <a:t>Cliquer sur le bord de la bèche</a:t>
            </a:r>
          </a:p>
        </p:txBody>
      </p:sp>
      <p:grpSp>
        <p:nvGrpSpPr>
          <p:cNvPr id="46" name="Groupe 45">
            <a:extLst>
              <a:ext uri="{FF2B5EF4-FFF2-40B4-BE49-F238E27FC236}">
                <a16:creationId xmlns="" xmlns:a16="http://schemas.microsoft.com/office/drawing/2014/main" id="{CE5EFF19-0AAF-45F9-A5C6-C8B2B6359A98}"/>
              </a:ext>
            </a:extLst>
          </p:cNvPr>
          <p:cNvGrpSpPr/>
          <p:nvPr/>
        </p:nvGrpSpPr>
        <p:grpSpPr>
          <a:xfrm>
            <a:off x="1850178" y="2243563"/>
            <a:ext cx="353010" cy="276999"/>
            <a:chOff x="4190999" y="2088697"/>
            <a:chExt cx="341433" cy="276999"/>
          </a:xfrm>
        </p:grpSpPr>
        <p:sp>
          <p:nvSpPr>
            <p:cNvPr id="59" name="Ellipse 58">
              <a:extLst>
                <a:ext uri="{FF2B5EF4-FFF2-40B4-BE49-F238E27FC236}">
                  <a16:creationId xmlns="" xmlns:a16="http://schemas.microsoft.com/office/drawing/2014/main" id="{B6F608FB-2053-4749-9EF5-2419B3F8154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A76AACB8-C4B9-415D-8E28-9C73B70D7B3A}"/>
                </a:ext>
              </a:extLst>
            </p:cNvPr>
            <p:cNvSpPr txBox="1"/>
            <p:nvPr/>
          </p:nvSpPr>
          <p:spPr>
            <a:xfrm>
              <a:off x="4190999" y="2088697"/>
              <a:ext cx="341433" cy="276999"/>
            </a:xfrm>
            <a:prstGeom prst="rect">
              <a:avLst/>
            </a:prstGeom>
            <a:noFill/>
          </p:spPr>
          <p:txBody>
            <a:bodyPr wrap="square" rtlCol="0">
              <a:spAutoFit/>
            </a:bodyPr>
            <a:lstStyle/>
            <a:p>
              <a:r>
                <a:rPr lang="fr-FR" sz="1200" dirty="0"/>
                <a:t>2</a:t>
              </a:r>
            </a:p>
          </p:txBody>
        </p:sp>
      </p:grpSp>
      <p:grpSp>
        <p:nvGrpSpPr>
          <p:cNvPr id="61" name="Groupe 60">
            <a:extLst>
              <a:ext uri="{FF2B5EF4-FFF2-40B4-BE49-F238E27FC236}">
                <a16:creationId xmlns="" xmlns:a16="http://schemas.microsoft.com/office/drawing/2014/main" id="{6DE2997C-3728-40CE-9ABB-0FDE85BF7DC7}"/>
              </a:ext>
            </a:extLst>
          </p:cNvPr>
          <p:cNvGrpSpPr/>
          <p:nvPr/>
        </p:nvGrpSpPr>
        <p:grpSpPr>
          <a:xfrm>
            <a:off x="4858163" y="2278597"/>
            <a:ext cx="365749" cy="280088"/>
            <a:chOff x="4198688" y="2102386"/>
            <a:chExt cx="353753" cy="280088"/>
          </a:xfrm>
        </p:grpSpPr>
        <p:sp>
          <p:nvSpPr>
            <p:cNvPr id="64" name="Ellipse 63">
              <a:extLst>
                <a:ext uri="{FF2B5EF4-FFF2-40B4-BE49-F238E27FC236}">
                  <a16:creationId xmlns="" xmlns:a16="http://schemas.microsoft.com/office/drawing/2014/main" id="{5736809D-D3EB-4BEE-BEB8-68292A814CA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5" name="ZoneTexte 64">
              <a:extLst>
                <a:ext uri="{FF2B5EF4-FFF2-40B4-BE49-F238E27FC236}">
                  <a16:creationId xmlns="" xmlns:a16="http://schemas.microsoft.com/office/drawing/2014/main" id="{D77F8036-185F-4598-9285-CDF58CA2FEFE}"/>
                </a:ext>
              </a:extLst>
            </p:cNvPr>
            <p:cNvSpPr txBox="1"/>
            <p:nvPr/>
          </p:nvSpPr>
          <p:spPr>
            <a:xfrm>
              <a:off x="4207226" y="2105475"/>
              <a:ext cx="345215" cy="276999"/>
            </a:xfrm>
            <a:prstGeom prst="rect">
              <a:avLst/>
            </a:prstGeom>
            <a:noFill/>
          </p:spPr>
          <p:txBody>
            <a:bodyPr wrap="square" rtlCol="0">
              <a:spAutoFit/>
            </a:bodyPr>
            <a:lstStyle/>
            <a:p>
              <a:r>
                <a:rPr lang="fr-FR" sz="1200" dirty="0"/>
                <a:t>3</a:t>
              </a:r>
            </a:p>
          </p:txBody>
        </p:sp>
      </p:grpSp>
      <p:sp>
        <p:nvSpPr>
          <p:cNvPr id="71" name="ZoneTexte 70">
            <a:extLst>
              <a:ext uri="{FF2B5EF4-FFF2-40B4-BE49-F238E27FC236}">
                <a16:creationId xmlns="" xmlns:a16="http://schemas.microsoft.com/office/drawing/2014/main" id="{FCCFCDB6-6B90-44C4-9378-8215D817325C}"/>
              </a:ext>
            </a:extLst>
          </p:cNvPr>
          <p:cNvSpPr txBox="1"/>
          <p:nvPr/>
        </p:nvSpPr>
        <p:spPr>
          <a:xfrm>
            <a:off x="5020482" y="3151280"/>
            <a:ext cx="2559893" cy="461665"/>
          </a:xfrm>
          <a:prstGeom prst="rect">
            <a:avLst/>
          </a:prstGeom>
          <a:solidFill>
            <a:srgbClr val="FFFF00"/>
          </a:solidFill>
          <a:ln>
            <a:solidFill>
              <a:srgbClr val="FF6600"/>
            </a:solidFill>
          </a:ln>
        </p:spPr>
        <p:txBody>
          <a:bodyPr wrap="square" rtlCol="0">
            <a:spAutoFit/>
          </a:bodyPr>
          <a:lstStyle/>
          <a:p>
            <a:r>
              <a:rPr lang="fr-FR" sz="1200" dirty="0">
                <a:sym typeface="Wingdings" panose="05000000000000000000" pitchFamily="2" charset="2"/>
              </a:rPr>
              <a:t>Désigner le bord à aligner :</a:t>
            </a:r>
          </a:p>
          <a:p>
            <a:pPr marL="171450" indent="-171450">
              <a:buFont typeface="Wingdings" panose="05000000000000000000" pitchFamily="2" charset="2"/>
              <a:buChar char="è"/>
            </a:pPr>
            <a:r>
              <a:rPr lang="fr-FR" sz="1200" dirty="0">
                <a:sym typeface="Wingdings" panose="05000000000000000000" pitchFamily="2" charset="2"/>
              </a:rPr>
              <a:t>Cliquer sur le segment de l’esquisse</a:t>
            </a:r>
          </a:p>
        </p:txBody>
      </p:sp>
      <p:grpSp>
        <p:nvGrpSpPr>
          <p:cNvPr id="72" name="Groupe 71">
            <a:extLst>
              <a:ext uri="{FF2B5EF4-FFF2-40B4-BE49-F238E27FC236}">
                <a16:creationId xmlns="" xmlns:a16="http://schemas.microsoft.com/office/drawing/2014/main" id="{29F639A4-800F-487D-944D-6394EA0882DE}"/>
              </a:ext>
            </a:extLst>
          </p:cNvPr>
          <p:cNvGrpSpPr/>
          <p:nvPr/>
        </p:nvGrpSpPr>
        <p:grpSpPr>
          <a:xfrm>
            <a:off x="4888217" y="2980417"/>
            <a:ext cx="387541" cy="281598"/>
            <a:chOff x="4198688" y="2102386"/>
            <a:chExt cx="374831" cy="281598"/>
          </a:xfrm>
        </p:grpSpPr>
        <p:sp>
          <p:nvSpPr>
            <p:cNvPr id="73" name="Ellipse 72">
              <a:extLst>
                <a:ext uri="{FF2B5EF4-FFF2-40B4-BE49-F238E27FC236}">
                  <a16:creationId xmlns="" xmlns:a16="http://schemas.microsoft.com/office/drawing/2014/main" id="{3CF19941-1B36-4347-8F19-4423E4BC8685}"/>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4" name="ZoneTexte 73">
              <a:extLst>
                <a:ext uri="{FF2B5EF4-FFF2-40B4-BE49-F238E27FC236}">
                  <a16:creationId xmlns="" xmlns:a16="http://schemas.microsoft.com/office/drawing/2014/main" id="{C743F5C8-1262-4308-B441-5F4DC7559F98}"/>
                </a:ext>
              </a:extLst>
            </p:cNvPr>
            <p:cNvSpPr txBox="1"/>
            <p:nvPr/>
          </p:nvSpPr>
          <p:spPr>
            <a:xfrm>
              <a:off x="4200621" y="2106985"/>
              <a:ext cx="372898" cy="276999"/>
            </a:xfrm>
            <a:prstGeom prst="rect">
              <a:avLst/>
            </a:prstGeom>
            <a:noFill/>
          </p:spPr>
          <p:txBody>
            <a:bodyPr wrap="square" rtlCol="0">
              <a:spAutoFit/>
            </a:bodyPr>
            <a:lstStyle/>
            <a:p>
              <a:r>
                <a:rPr lang="fr-FR" sz="1200" dirty="0"/>
                <a:t>4</a:t>
              </a:r>
            </a:p>
          </p:txBody>
        </p:sp>
      </p:grpSp>
      <p:cxnSp>
        <p:nvCxnSpPr>
          <p:cNvPr id="50" name="Connecteur droit avec flèche 49">
            <a:extLst>
              <a:ext uri="{FF2B5EF4-FFF2-40B4-BE49-F238E27FC236}">
                <a16:creationId xmlns="" xmlns:a16="http://schemas.microsoft.com/office/drawing/2014/main" id="{6DFC2E46-8177-4500-95DC-715D99D1A6A8}"/>
              </a:ext>
            </a:extLst>
          </p:cNvPr>
          <p:cNvCxnSpPr>
            <a:cxnSpLocks/>
            <a:stCxn id="34" idx="1"/>
          </p:cNvCxnSpPr>
          <p:nvPr/>
        </p:nvCxnSpPr>
        <p:spPr>
          <a:xfrm flipH="1">
            <a:off x="4224528" y="2687450"/>
            <a:ext cx="777331" cy="54952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a:extLst>
              <a:ext uri="{FF2B5EF4-FFF2-40B4-BE49-F238E27FC236}">
                <a16:creationId xmlns="" xmlns:a16="http://schemas.microsoft.com/office/drawing/2014/main" id="{66071F57-05F9-47C0-8311-CE0312FFB3EA}"/>
              </a:ext>
            </a:extLst>
          </p:cNvPr>
          <p:cNvCxnSpPr>
            <a:cxnSpLocks/>
            <a:stCxn id="71" idx="1"/>
          </p:cNvCxnSpPr>
          <p:nvPr/>
        </p:nvCxnSpPr>
        <p:spPr>
          <a:xfrm flipH="1">
            <a:off x="3831338" y="3382113"/>
            <a:ext cx="1189144" cy="28463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 xmlns:a16="http://schemas.microsoft.com/office/drawing/2014/main" id="{D3FDE15D-F155-49A4-8CD1-A2EEDC180D6E}"/>
              </a:ext>
            </a:extLst>
          </p:cNvPr>
          <p:cNvSpPr txBox="1"/>
          <p:nvPr/>
        </p:nvSpPr>
        <p:spPr>
          <a:xfrm>
            <a:off x="5862066" y="4000330"/>
            <a:ext cx="2184654"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chose de l’autre côté</a:t>
            </a:r>
          </a:p>
        </p:txBody>
      </p:sp>
      <p:grpSp>
        <p:nvGrpSpPr>
          <p:cNvPr id="68" name="Groupe 67">
            <a:extLst>
              <a:ext uri="{FF2B5EF4-FFF2-40B4-BE49-F238E27FC236}">
                <a16:creationId xmlns="" xmlns:a16="http://schemas.microsoft.com/office/drawing/2014/main" id="{7371176A-FA99-446E-939C-A3E6214897D4}"/>
              </a:ext>
            </a:extLst>
          </p:cNvPr>
          <p:cNvGrpSpPr/>
          <p:nvPr/>
        </p:nvGrpSpPr>
        <p:grpSpPr>
          <a:xfrm>
            <a:off x="5729800" y="3815778"/>
            <a:ext cx="387541" cy="276999"/>
            <a:chOff x="4198688" y="2088697"/>
            <a:chExt cx="374831" cy="276999"/>
          </a:xfrm>
        </p:grpSpPr>
        <p:sp>
          <p:nvSpPr>
            <p:cNvPr id="69" name="Ellipse 68">
              <a:extLst>
                <a:ext uri="{FF2B5EF4-FFF2-40B4-BE49-F238E27FC236}">
                  <a16:creationId xmlns="" xmlns:a16="http://schemas.microsoft.com/office/drawing/2014/main" id="{B1A31A64-E3FA-4B91-876F-B7EB74FE157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CFFA0763-1CFE-4D60-B2F8-1028770F491D}"/>
                </a:ext>
              </a:extLst>
            </p:cNvPr>
            <p:cNvSpPr txBox="1"/>
            <p:nvPr/>
          </p:nvSpPr>
          <p:spPr>
            <a:xfrm>
              <a:off x="4200621" y="2088697"/>
              <a:ext cx="372898" cy="276999"/>
            </a:xfrm>
            <a:prstGeom prst="rect">
              <a:avLst/>
            </a:prstGeom>
            <a:noFill/>
          </p:spPr>
          <p:txBody>
            <a:bodyPr wrap="square" rtlCol="0">
              <a:spAutoFit/>
            </a:bodyPr>
            <a:lstStyle/>
            <a:p>
              <a:r>
                <a:rPr lang="fr-FR" sz="1200" dirty="0"/>
                <a:t>5</a:t>
              </a:r>
            </a:p>
          </p:txBody>
        </p:sp>
      </p:grpSp>
      <p:sp>
        <p:nvSpPr>
          <p:cNvPr id="32" name="ZoneTexte 31">
            <a:extLst>
              <a:ext uri="{FF2B5EF4-FFF2-40B4-BE49-F238E27FC236}">
                <a16:creationId xmlns="" xmlns:a16="http://schemas.microsoft.com/office/drawing/2014/main" id="{C0D55443-6762-4B78-A300-90B1DE0290A9}"/>
              </a:ext>
            </a:extLst>
          </p:cNvPr>
          <p:cNvSpPr txBox="1"/>
          <p:nvPr/>
        </p:nvSpPr>
        <p:spPr>
          <a:xfrm>
            <a:off x="633778" y="800028"/>
            <a:ext cx="6964885" cy="276999"/>
          </a:xfrm>
          <a:prstGeom prst="rect">
            <a:avLst/>
          </a:prstGeom>
          <a:solidFill>
            <a:srgbClr val="CCFFFF"/>
          </a:solidFill>
          <a:ln>
            <a:solidFill>
              <a:srgbClr val="002060"/>
            </a:solidFill>
          </a:ln>
        </p:spPr>
        <p:txBody>
          <a:bodyPr wrap="square" rtlCol="0">
            <a:spAutoFit/>
          </a:bodyPr>
          <a:lstStyle/>
          <a:p>
            <a:r>
              <a:rPr lang="fr-FR" sz="1200" i="1" dirty="0"/>
              <a:t>On va maintenant aligner le bord du béton de propreté sur la bèche et sur le bord du radier (provisoirement).</a:t>
            </a:r>
          </a:p>
        </p:txBody>
      </p:sp>
      <p:grpSp>
        <p:nvGrpSpPr>
          <p:cNvPr id="33" name="Groupe 32">
            <a:extLst>
              <a:ext uri="{FF2B5EF4-FFF2-40B4-BE49-F238E27FC236}">
                <a16:creationId xmlns="" xmlns:a16="http://schemas.microsoft.com/office/drawing/2014/main" id="{C1F4C9F8-2140-4B59-8A3D-8FAC07239FA2}"/>
              </a:ext>
            </a:extLst>
          </p:cNvPr>
          <p:cNvGrpSpPr/>
          <p:nvPr/>
        </p:nvGrpSpPr>
        <p:grpSpPr>
          <a:xfrm>
            <a:off x="439735" y="632619"/>
            <a:ext cx="270731" cy="276999"/>
            <a:chOff x="4194496" y="2088697"/>
            <a:chExt cx="260058" cy="276999"/>
          </a:xfrm>
        </p:grpSpPr>
        <p:sp>
          <p:nvSpPr>
            <p:cNvPr id="35" name="Ellipse 34">
              <a:extLst>
                <a:ext uri="{FF2B5EF4-FFF2-40B4-BE49-F238E27FC236}">
                  <a16:creationId xmlns="" xmlns:a16="http://schemas.microsoft.com/office/drawing/2014/main" id="{2EAF76BE-929D-4423-801A-2B65EDDBAE35}"/>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B1DFF240-9BD8-4E8C-A7BB-49B3D7C00E57}"/>
                </a:ext>
              </a:extLst>
            </p:cNvPr>
            <p:cNvSpPr txBox="1"/>
            <p:nvPr/>
          </p:nvSpPr>
          <p:spPr>
            <a:xfrm>
              <a:off x="4194496" y="2088697"/>
              <a:ext cx="226247" cy="276999"/>
            </a:xfrm>
            <a:prstGeom prst="rect">
              <a:avLst/>
            </a:prstGeom>
            <a:noFill/>
          </p:spPr>
          <p:txBody>
            <a:bodyPr wrap="square" rtlCol="0">
              <a:spAutoFit/>
            </a:bodyPr>
            <a:lstStyle/>
            <a:p>
              <a:r>
                <a:rPr lang="fr-FR" sz="1200" dirty="0"/>
                <a:t>1</a:t>
              </a:r>
            </a:p>
          </p:txBody>
        </p:sp>
      </p:grpSp>
      <p:sp>
        <p:nvSpPr>
          <p:cNvPr id="38" name="ZoneTexte 37">
            <a:extLst>
              <a:ext uri="{FF2B5EF4-FFF2-40B4-BE49-F238E27FC236}">
                <a16:creationId xmlns="" xmlns:a16="http://schemas.microsoft.com/office/drawing/2014/main" id="{3EBA0744-03F0-4A01-B692-058C7B4537A2}"/>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Modification de l’esquisse</a:t>
            </a:r>
            <a:endParaRPr lang="fr-FR" sz="2200" b="1" dirty="0">
              <a:solidFill>
                <a:srgbClr val="002060"/>
              </a:solidFill>
              <a:effectLst>
                <a:outerShdw blurRad="38100" dist="38100" dir="2700000" algn="tl">
                  <a:srgbClr val="000000">
                    <a:alpha val="43137"/>
                  </a:srgbClr>
                </a:outerShdw>
              </a:effectLst>
            </a:endParaRPr>
          </a:p>
        </p:txBody>
      </p:sp>
      <p:sp>
        <p:nvSpPr>
          <p:cNvPr id="39" name="ZoneTexte 38">
            <a:extLst>
              <a:ext uri="{FF2B5EF4-FFF2-40B4-BE49-F238E27FC236}">
                <a16:creationId xmlns="" xmlns:a16="http://schemas.microsoft.com/office/drawing/2014/main" id="{9E345561-70C8-4189-87B5-3FD4585A37A5}"/>
              </a:ext>
            </a:extLst>
          </p:cNvPr>
          <p:cNvSpPr txBox="1"/>
          <p:nvPr/>
        </p:nvSpPr>
        <p:spPr>
          <a:xfrm>
            <a:off x="4972050" y="5570050"/>
            <a:ext cx="2562606"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démarche pour aligner le segment de l’esquisse sur le radier</a:t>
            </a:r>
          </a:p>
        </p:txBody>
      </p:sp>
      <p:grpSp>
        <p:nvGrpSpPr>
          <p:cNvPr id="40" name="Groupe 39">
            <a:extLst>
              <a:ext uri="{FF2B5EF4-FFF2-40B4-BE49-F238E27FC236}">
                <a16:creationId xmlns="" xmlns:a16="http://schemas.microsoft.com/office/drawing/2014/main" id="{0D5C5D29-D936-44DA-8094-5109C598CA76}"/>
              </a:ext>
            </a:extLst>
          </p:cNvPr>
          <p:cNvGrpSpPr/>
          <p:nvPr/>
        </p:nvGrpSpPr>
        <p:grpSpPr>
          <a:xfrm>
            <a:off x="4839784" y="5385498"/>
            <a:ext cx="387541" cy="276999"/>
            <a:chOff x="4198688" y="2088697"/>
            <a:chExt cx="374831" cy="276999"/>
          </a:xfrm>
        </p:grpSpPr>
        <p:sp>
          <p:nvSpPr>
            <p:cNvPr id="41" name="Ellipse 40">
              <a:extLst>
                <a:ext uri="{FF2B5EF4-FFF2-40B4-BE49-F238E27FC236}">
                  <a16:creationId xmlns="" xmlns:a16="http://schemas.microsoft.com/office/drawing/2014/main" id="{87848C21-9F15-4A22-B34A-D8A81C4A3EC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3" name="ZoneTexte 42">
              <a:extLst>
                <a:ext uri="{FF2B5EF4-FFF2-40B4-BE49-F238E27FC236}">
                  <a16:creationId xmlns="" xmlns:a16="http://schemas.microsoft.com/office/drawing/2014/main" id="{7231F7A5-1024-4168-A3F2-EE30058BDDE6}"/>
                </a:ext>
              </a:extLst>
            </p:cNvPr>
            <p:cNvSpPr txBox="1"/>
            <p:nvPr/>
          </p:nvSpPr>
          <p:spPr>
            <a:xfrm>
              <a:off x="4200621" y="2088697"/>
              <a:ext cx="372898" cy="276999"/>
            </a:xfrm>
            <a:prstGeom prst="rect">
              <a:avLst/>
            </a:prstGeom>
            <a:noFill/>
          </p:spPr>
          <p:txBody>
            <a:bodyPr wrap="square" rtlCol="0">
              <a:spAutoFit/>
            </a:bodyPr>
            <a:lstStyle/>
            <a:p>
              <a:r>
                <a:rPr lang="fr-FR" sz="1200" dirty="0"/>
                <a:t>6</a:t>
              </a:r>
            </a:p>
          </p:txBody>
        </p:sp>
      </p:grpSp>
      <p:cxnSp>
        <p:nvCxnSpPr>
          <p:cNvPr id="49" name="Connecteur droit avec flèche 48">
            <a:extLst>
              <a:ext uri="{FF2B5EF4-FFF2-40B4-BE49-F238E27FC236}">
                <a16:creationId xmlns="" xmlns:a16="http://schemas.microsoft.com/office/drawing/2014/main" id="{79EADFBB-42E6-4B45-BEFF-DBE7E32895E3}"/>
              </a:ext>
            </a:extLst>
          </p:cNvPr>
          <p:cNvCxnSpPr>
            <a:cxnSpLocks/>
            <a:stCxn id="39" idx="1"/>
          </p:cNvCxnSpPr>
          <p:nvPr/>
        </p:nvCxnSpPr>
        <p:spPr>
          <a:xfrm flipH="1" flipV="1">
            <a:off x="3328416" y="5266944"/>
            <a:ext cx="1643634" cy="53393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Connecteur droit avec flèche 74">
            <a:extLst>
              <a:ext uri="{FF2B5EF4-FFF2-40B4-BE49-F238E27FC236}">
                <a16:creationId xmlns="" xmlns:a16="http://schemas.microsoft.com/office/drawing/2014/main" id="{BD155535-7975-4873-A435-32CDB07BE0CD}"/>
              </a:ext>
            </a:extLst>
          </p:cNvPr>
          <p:cNvCxnSpPr>
            <a:cxnSpLocks/>
            <a:stCxn id="39" idx="1"/>
          </p:cNvCxnSpPr>
          <p:nvPr/>
        </p:nvCxnSpPr>
        <p:spPr>
          <a:xfrm flipH="1" flipV="1">
            <a:off x="3328416" y="4919472"/>
            <a:ext cx="1643634" cy="88141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4" name="Espace réservé du pied de page 43">
            <a:extLst>
              <a:ext uri="{FF2B5EF4-FFF2-40B4-BE49-F238E27FC236}">
                <a16:creationId xmlns="" xmlns:a16="http://schemas.microsoft.com/office/drawing/2014/main" id="{0116CBED-E568-4220-B754-E9FD1F2FA379}"/>
              </a:ext>
            </a:extLst>
          </p:cNvPr>
          <p:cNvSpPr>
            <a:spLocks noGrp="1"/>
          </p:cNvSpPr>
          <p:nvPr>
            <p:ph type="ftr" sz="quarter" idx="11"/>
          </p:nvPr>
        </p:nvSpPr>
        <p:spPr/>
        <p:txBody>
          <a:bodyPr/>
          <a:lstStyle/>
          <a:p>
            <a:r>
              <a:rPr lang="fr-FR"/>
              <a:t>Tuto Revit - Modéliser un ouvrage</a:t>
            </a:r>
          </a:p>
        </p:txBody>
      </p:sp>
      <p:sp>
        <p:nvSpPr>
          <p:cNvPr id="45" name="Espace réservé de la date 44">
            <a:extLst>
              <a:ext uri="{FF2B5EF4-FFF2-40B4-BE49-F238E27FC236}">
                <a16:creationId xmlns="" xmlns:a16="http://schemas.microsoft.com/office/drawing/2014/main" id="{E54E603C-49E8-480B-B647-111E06AB9404}"/>
              </a:ext>
            </a:extLst>
          </p:cNvPr>
          <p:cNvSpPr>
            <a:spLocks noGrp="1"/>
          </p:cNvSpPr>
          <p:nvPr>
            <p:ph type="dt" sz="half" idx="10"/>
          </p:nvPr>
        </p:nvSpPr>
        <p:spPr/>
        <p:txBody>
          <a:bodyPr/>
          <a:lstStyle/>
          <a:p>
            <a:r>
              <a:rPr lang="fr-FR"/>
              <a:t>Lycée D. Diderot</a:t>
            </a:r>
          </a:p>
        </p:txBody>
      </p:sp>
      <p:sp>
        <p:nvSpPr>
          <p:cNvPr id="47" name="Espace réservé du numéro de diapositive 46">
            <a:extLst>
              <a:ext uri="{FF2B5EF4-FFF2-40B4-BE49-F238E27FC236}">
                <a16:creationId xmlns="" xmlns:a16="http://schemas.microsoft.com/office/drawing/2014/main" id="{162D4928-3F4E-4FFB-AAFE-BF906BC938C0}"/>
              </a:ext>
            </a:extLst>
          </p:cNvPr>
          <p:cNvSpPr>
            <a:spLocks noGrp="1"/>
          </p:cNvSpPr>
          <p:nvPr>
            <p:ph type="sldNum" sz="quarter" idx="12"/>
          </p:nvPr>
        </p:nvSpPr>
        <p:spPr/>
        <p:txBody>
          <a:bodyPr/>
          <a:lstStyle/>
          <a:p>
            <a:fld id="{F0E9C7B5-498F-459B-AE0E-97ACA3484B4E}" type="slidenum">
              <a:rPr lang="fr-FR" smtClean="0"/>
              <a:t>84</a:t>
            </a:fld>
            <a:endParaRPr lang="fr-FR"/>
          </a:p>
        </p:txBody>
      </p:sp>
    </p:spTree>
    <p:extLst>
      <p:ext uri="{BB962C8B-B14F-4D97-AF65-F5344CB8AC3E}">
        <p14:creationId xmlns:p14="http://schemas.microsoft.com/office/powerpoint/2010/main" val="25742971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Image 79">
            <a:extLst>
              <a:ext uri="{FF2B5EF4-FFF2-40B4-BE49-F238E27FC236}">
                <a16:creationId xmlns="" xmlns:a16="http://schemas.microsoft.com/office/drawing/2014/main" id="{534CA5FB-C631-4534-87BF-AD5E1CF3BFBF}"/>
              </a:ext>
            </a:extLst>
          </p:cNvPr>
          <p:cNvPicPr>
            <a:picLocks noChangeAspect="1"/>
          </p:cNvPicPr>
          <p:nvPr/>
        </p:nvPicPr>
        <p:blipFill>
          <a:blip r:embed="rId2"/>
          <a:stretch>
            <a:fillRect/>
          </a:stretch>
        </p:blipFill>
        <p:spPr>
          <a:xfrm>
            <a:off x="0" y="705423"/>
            <a:ext cx="9144000" cy="5684897"/>
          </a:xfrm>
          <a:prstGeom prst="rect">
            <a:avLst/>
          </a:prstGeom>
        </p:spPr>
      </p:pic>
      <p:sp>
        <p:nvSpPr>
          <p:cNvPr id="42" name="ZoneTexte 41">
            <a:extLst>
              <a:ext uri="{FF2B5EF4-FFF2-40B4-BE49-F238E27FC236}">
                <a16:creationId xmlns="" xmlns:a16="http://schemas.microsoft.com/office/drawing/2014/main" id="{1A09EA25-3D2A-48FE-BF86-157F23F8B6C0}"/>
              </a:ext>
            </a:extLst>
          </p:cNvPr>
          <p:cNvSpPr txBox="1"/>
          <p:nvPr/>
        </p:nvSpPr>
        <p:spPr>
          <a:xfrm>
            <a:off x="659848" y="1326031"/>
            <a:ext cx="167640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Commande </a:t>
            </a:r>
            <a:r>
              <a:rPr lang="fr-FR" sz="1200" b="1" dirty="0">
                <a:sym typeface="Wingdings" panose="05000000000000000000" pitchFamily="2" charset="2"/>
              </a:rPr>
              <a:t>Décaler</a:t>
            </a:r>
          </a:p>
        </p:txBody>
      </p:sp>
      <p:cxnSp>
        <p:nvCxnSpPr>
          <p:cNvPr id="51" name="Connecteur droit avec flèche 50">
            <a:extLst>
              <a:ext uri="{FF2B5EF4-FFF2-40B4-BE49-F238E27FC236}">
                <a16:creationId xmlns="" xmlns:a16="http://schemas.microsoft.com/office/drawing/2014/main" id="{C573DF76-462C-4D12-A54C-805B4B736B0E}"/>
              </a:ext>
            </a:extLst>
          </p:cNvPr>
          <p:cNvCxnSpPr>
            <a:cxnSpLocks/>
            <a:stCxn id="42" idx="3"/>
          </p:cNvCxnSpPr>
          <p:nvPr/>
        </p:nvCxnSpPr>
        <p:spPr>
          <a:xfrm flipV="1">
            <a:off x="2336249" y="1344168"/>
            <a:ext cx="937303" cy="2126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46" name="Groupe 45">
            <a:extLst>
              <a:ext uri="{FF2B5EF4-FFF2-40B4-BE49-F238E27FC236}">
                <a16:creationId xmlns="" xmlns:a16="http://schemas.microsoft.com/office/drawing/2014/main" id="{CE5EFF19-0AAF-45F9-A5C6-C8B2B6359A98}"/>
              </a:ext>
            </a:extLst>
          </p:cNvPr>
          <p:cNvGrpSpPr/>
          <p:nvPr/>
        </p:nvGrpSpPr>
        <p:grpSpPr>
          <a:xfrm>
            <a:off x="515154" y="1155427"/>
            <a:ext cx="353010" cy="276999"/>
            <a:chOff x="4190999" y="2088697"/>
            <a:chExt cx="341433" cy="276999"/>
          </a:xfrm>
        </p:grpSpPr>
        <p:sp>
          <p:nvSpPr>
            <p:cNvPr id="59" name="Ellipse 58">
              <a:extLst>
                <a:ext uri="{FF2B5EF4-FFF2-40B4-BE49-F238E27FC236}">
                  <a16:creationId xmlns="" xmlns:a16="http://schemas.microsoft.com/office/drawing/2014/main" id="{B6F608FB-2053-4749-9EF5-2419B3F8154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A76AACB8-C4B9-415D-8E28-9C73B70D7B3A}"/>
                </a:ext>
              </a:extLst>
            </p:cNvPr>
            <p:cNvSpPr txBox="1"/>
            <p:nvPr/>
          </p:nvSpPr>
          <p:spPr>
            <a:xfrm>
              <a:off x="4190999" y="2088697"/>
              <a:ext cx="341433" cy="276999"/>
            </a:xfrm>
            <a:prstGeom prst="rect">
              <a:avLst/>
            </a:prstGeom>
            <a:noFill/>
          </p:spPr>
          <p:txBody>
            <a:bodyPr wrap="square" rtlCol="0">
              <a:spAutoFit/>
            </a:bodyPr>
            <a:lstStyle/>
            <a:p>
              <a:r>
                <a:rPr lang="fr-FR" sz="1200" dirty="0"/>
                <a:t>8</a:t>
              </a:r>
            </a:p>
          </p:txBody>
        </p:sp>
      </p:grpSp>
      <p:cxnSp>
        <p:nvCxnSpPr>
          <p:cNvPr id="50" name="Connecteur droit avec flèche 49">
            <a:extLst>
              <a:ext uri="{FF2B5EF4-FFF2-40B4-BE49-F238E27FC236}">
                <a16:creationId xmlns="" xmlns:a16="http://schemas.microsoft.com/office/drawing/2014/main" id="{6DFC2E46-8177-4500-95DC-715D99D1A6A8}"/>
              </a:ext>
            </a:extLst>
          </p:cNvPr>
          <p:cNvCxnSpPr>
            <a:cxnSpLocks/>
            <a:stCxn id="44" idx="3"/>
          </p:cNvCxnSpPr>
          <p:nvPr/>
        </p:nvCxnSpPr>
        <p:spPr>
          <a:xfrm flipV="1">
            <a:off x="3163825" y="2011680"/>
            <a:ext cx="411479" cy="45602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a:extLst>
              <a:ext uri="{FF2B5EF4-FFF2-40B4-BE49-F238E27FC236}">
                <a16:creationId xmlns="" xmlns:a16="http://schemas.microsoft.com/office/drawing/2014/main" id="{66071F57-05F9-47C0-8311-CE0312FFB3EA}"/>
              </a:ext>
            </a:extLst>
          </p:cNvPr>
          <p:cNvCxnSpPr>
            <a:cxnSpLocks/>
            <a:stCxn id="53" idx="2"/>
          </p:cNvCxnSpPr>
          <p:nvPr/>
        </p:nvCxnSpPr>
        <p:spPr>
          <a:xfrm flipH="1">
            <a:off x="3758184" y="3469953"/>
            <a:ext cx="395532" cy="59912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67" name="ZoneTexte 66">
            <a:extLst>
              <a:ext uri="{FF2B5EF4-FFF2-40B4-BE49-F238E27FC236}">
                <a16:creationId xmlns="" xmlns:a16="http://schemas.microsoft.com/office/drawing/2014/main" id="{D3FDE15D-F155-49A4-8CD1-A2EEDC180D6E}"/>
              </a:ext>
            </a:extLst>
          </p:cNvPr>
          <p:cNvSpPr txBox="1"/>
          <p:nvPr/>
        </p:nvSpPr>
        <p:spPr>
          <a:xfrm>
            <a:off x="3146298" y="5445082"/>
            <a:ext cx="242239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Même démarche de l’autre côté</a:t>
            </a:r>
          </a:p>
        </p:txBody>
      </p:sp>
      <p:grpSp>
        <p:nvGrpSpPr>
          <p:cNvPr id="68" name="Groupe 67">
            <a:extLst>
              <a:ext uri="{FF2B5EF4-FFF2-40B4-BE49-F238E27FC236}">
                <a16:creationId xmlns="" xmlns:a16="http://schemas.microsoft.com/office/drawing/2014/main" id="{7371176A-FA99-446E-939C-A3E6214897D4}"/>
              </a:ext>
            </a:extLst>
          </p:cNvPr>
          <p:cNvGrpSpPr/>
          <p:nvPr/>
        </p:nvGrpSpPr>
        <p:grpSpPr>
          <a:xfrm>
            <a:off x="2961162" y="5274219"/>
            <a:ext cx="385542" cy="281598"/>
            <a:chOff x="4147557" y="2102386"/>
            <a:chExt cx="372898" cy="281598"/>
          </a:xfrm>
        </p:grpSpPr>
        <p:sp>
          <p:nvSpPr>
            <p:cNvPr id="69" name="Ellipse 68">
              <a:extLst>
                <a:ext uri="{FF2B5EF4-FFF2-40B4-BE49-F238E27FC236}">
                  <a16:creationId xmlns="" xmlns:a16="http://schemas.microsoft.com/office/drawing/2014/main" id="{B1A31A64-E3FA-4B91-876F-B7EB74FE157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CFFA0763-1CFE-4D60-B2F8-1028770F491D}"/>
                </a:ext>
              </a:extLst>
            </p:cNvPr>
            <p:cNvSpPr txBox="1"/>
            <p:nvPr/>
          </p:nvSpPr>
          <p:spPr>
            <a:xfrm>
              <a:off x="4147557" y="2106985"/>
              <a:ext cx="372898" cy="276999"/>
            </a:xfrm>
            <a:prstGeom prst="rect">
              <a:avLst/>
            </a:prstGeom>
            <a:noFill/>
          </p:spPr>
          <p:txBody>
            <a:bodyPr wrap="square" rtlCol="0">
              <a:spAutoFit/>
            </a:bodyPr>
            <a:lstStyle/>
            <a:p>
              <a:pPr algn="ctr"/>
              <a:r>
                <a:rPr lang="fr-FR" sz="1200" dirty="0"/>
                <a:t>11</a:t>
              </a:r>
            </a:p>
          </p:txBody>
        </p:sp>
      </p:grpSp>
      <p:sp>
        <p:nvSpPr>
          <p:cNvPr id="32" name="ZoneTexte 31">
            <a:extLst>
              <a:ext uri="{FF2B5EF4-FFF2-40B4-BE49-F238E27FC236}">
                <a16:creationId xmlns="" xmlns:a16="http://schemas.microsoft.com/office/drawing/2014/main" id="{C0D55443-6762-4B78-A300-90B1DE0290A9}"/>
              </a:ext>
            </a:extLst>
          </p:cNvPr>
          <p:cNvSpPr txBox="1"/>
          <p:nvPr/>
        </p:nvSpPr>
        <p:spPr>
          <a:xfrm>
            <a:off x="450899" y="800028"/>
            <a:ext cx="4752038" cy="276999"/>
          </a:xfrm>
          <a:prstGeom prst="rect">
            <a:avLst/>
          </a:prstGeom>
          <a:solidFill>
            <a:srgbClr val="CCFFFF"/>
          </a:solidFill>
          <a:ln>
            <a:solidFill>
              <a:srgbClr val="002060"/>
            </a:solidFill>
          </a:ln>
        </p:spPr>
        <p:txBody>
          <a:bodyPr wrap="square" rtlCol="0">
            <a:spAutoFit/>
          </a:bodyPr>
          <a:lstStyle/>
          <a:p>
            <a:r>
              <a:rPr lang="fr-FR" sz="1200" i="1" dirty="0"/>
              <a:t>On va maintenant décaler le bord du béton de propreté du bord du radier.</a:t>
            </a:r>
          </a:p>
        </p:txBody>
      </p:sp>
      <p:grpSp>
        <p:nvGrpSpPr>
          <p:cNvPr id="33" name="Groupe 32">
            <a:extLst>
              <a:ext uri="{FF2B5EF4-FFF2-40B4-BE49-F238E27FC236}">
                <a16:creationId xmlns="" xmlns:a16="http://schemas.microsoft.com/office/drawing/2014/main" id="{C1F4C9F8-2140-4B59-8A3D-8FAC07239FA2}"/>
              </a:ext>
            </a:extLst>
          </p:cNvPr>
          <p:cNvGrpSpPr/>
          <p:nvPr/>
        </p:nvGrpSpPr>
        <p:grpSpPr>
          <a:xfrm>
            <a:off x="256855" y="632619"/>
            <a:ext cx="270731" cy="276999"/>
            <a:chOff x="4194496" y="2088697"/>
            <a:chExt cx="260058" cy="276999"/>
          </a:xfrm>
        </p:grpSpPr>
        <p:sp>
          <p:nvSpPr>
            <p:cNvPr id="35" name="Ellipse 34">
              <a:extLst>
                <a:ext uri="{FF2B5EF4-FFF2-40B4-BE49-F238E27FC236}">
                  <a16:creationId xmlns="" xmlns:a16="http://schemas.microsoft.com/office/drawing/2014/main" id="{2EAF76BE-929D-4423-801A-2B65EDDBAE35}"/>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B1DFF240-9BD8-4E8C-A7BB-49B3D7C00E57}"/>
                </a:ext>
              </a:extLst>
            </p:cNvPr>
            <p:cNvSpPr txBox="1"/>
            <p:nvPr/>
          </p:nvSpPr>
          <p:spPr>
            <a:xfrm>
              <a:off x="4194496" y="2088697"/>
              <a:ext cx="226247" cy="276999"/>
            </a:xfrm>
            <a:prstGeom prst="rect">
              <a:avLst/>
            </a:prstGeom>
            <a:noFill/>
          </p:spPr>
          <p:txBody>
            <a:bodyPr wrap="square" rtlCol="0">
              <a:spAutoFit/>
            </a:bodyPr>
            <a:lstStyle/>
            <a:p>
              <a:r>
                <a:rPr lang="fr-FR" sz="1200" dirty="0"/>
                <a:t>7</a:t>
              </a:r>
            </a:p>
          </p:txBody>
        </p:sp>
      </p:grpSp>
      <p:sp>
        <p:nvSpPr>
          <p:cNvPr id="38" name="ZoneTexte 37">
            <a:extLst>
              <a:ext uri="{FF2B5EF4-FFF2-40B4-BE49-F238E27FC236}">
                <a16:creationId xmlns="" xmlns:a16="http://schemas.microsoft.com/office/drawing/2014/main" id="{3EBA0744-03F0-4A01-B692-058C7B4537A2}"/>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Modification de l’esquisse</a:t>
            </a:r>
            <a:endParaRPr lang="fr-FR" sz="2200" b="1" dirty="0">
              <a:solidFill>
                <a:srgbClr val="002060"/>
              </a:solidFill>
              <a:effectLst>
                <a:outerShdw blurRad="38100" dist="38100" dir="2700000" algn="tl">
                  <a:srgbClr val="000000">
                    <a:alpha val="43137"/>
                  </a:srgbClr>
                </a:outerShdw>
              </a:effectLst>
            </a:endParaRPr>
          </a:p>
        </p:txBody>
      </p:sp>
      <p:sp>
        <p:nvSpPr>
          <p:cNvPr id="44" name="ZoneTexte 43">
            <a:extLst>
              <a:ext uri="{FF2B5EF4-FFF2-40B4-BE49-F238E27FC236}">
                <a16:creationId xmlns="" xmlns:a16="http://schemas.microsoft.com/office/drawing/2014/main" id="{829425A4-9235-4B64-870E-EC945D26A845}"/>
              </a:ext>
            </a:extLst>
          </p:cNvPr>
          <p:cNvSpPr txBox="1"/>
          <p:nvPr/>
        </p:nvSpPr>
        <p:spPr>
          <a:xfrm>
            <a:off x="1132441" y="2236873"/>
            <a:ext cx="203138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Décocher</a:t>
            </a:r>
            <a:r>
              <a:rPr lang="fr-FR" sz="1200" b="1" dirty="0">
                <a:sym typeface="Wingdings" panose="05000000000000000000" pitchFamily="2" charset="2"/>
              </a:rPr>
              <a:t> Copier </a:t>
            </a:r>
          </a:p>
          <a:p>
            <a:pPr marL="171450" indent="-171450">
              <a:buFont typeface="Wingdings" panose="05000000000000000000" pitchFamily="2" charset="2"/>
              <a:buChar char="è"/>
            </a:pPr>
            <a:r>
              <a:rPr lang="fr-FR" sz="1200" dirty="0">
                <a:sym typeface="Wingdings" panose="05000000000000000000" pitchFamily="2" charset="2"/>
              </a:rPr>
              <a:t>Saisir la valeur du décalage  </a:t>
            </a:r>
          </a:p>
        </p:txBody>
      </p:sp>
      <p:grpSp>
        <p:nvGrpSpPr>
          <p:cNvPr id="45" name="Groupe 44">
            <a:extLst>
              <a:ext uri="{FF2B5EF4-FFF2-40B4-BE49-F238E27FC236}">
                <a16:creationId xmlns="" xmlns:a16="http://schemas.microsoft.com/office/drawing/2014/main" id="{038D806B-A859-4271-8E46-A9768283C2F8}"/>
              </a:ext>
            </a:extLst>
          </p:cNvPr>
          <p:cNvGrpSpPr/>
          <p:nvPr/>
        </p:nvGrpSpPr>
        <p:grpSpPr>
          <a:xfrm>
            <a:off x="983570" y="2042755"/>
            <a:ext cx="331781" cy="277860"/>
            <a:chOff x="4198688" y="2087836"/>
            <a:chExt cx="318782" cy="277860"/>
          </a:xfrm>
        </p:grpSpPr>
        <p:sp>
          <p:nvSpPr>
            <p:cNvPr id="47" name="Ellipse 46">
              <a:extLst>
                <a:ext uri="{FF2B5EF4-FFF2-40B4-BE49-F238E27FC236}">
                  <a16:creationId xmlns="" xmlns:a16="http://schemas.microsoft.com/office/drawing/2014/main" id="{11F41BD4-632E-4F20-B7F4-CAC54D4BAD2A}"/>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8" name="ZoneTexte 47">
              <a:extLst>
                <a:ext uri="{FF2B5EF4-FFF2-40B4-BE49-F238E27FC236}">
                  <a16:creationId xmlns="" xmlns:a16="http://schemas.microsoft.com/office/drawing/2014/main" id="{E13AF11B-1A6E-4663-AFBD-44750BF307AB}"/>
                </a:ext>
              </a:extLst>
            </p:cNvPr>
            <p:cNvSpPr txBox="1"/>
            <p:nvPr/>
          </p:nvSpPr>
          <p:spPr>
            <a:xfrm>
              <a:off x="4198688" y="2087836"/>
              <a:ext cx="318782" cy="276999"/>
            </a:xfrm>
            <a:prstGeom prst="rect">
              <a:avLst/>
            </a:prstGeom>
            <a:noFill/>
          </p:spPr>
          <p:txBody>
            <a:bodyPr wrap="square" rtlCol="0">
              <a:spAutoFit/>
            </a:bodyPr>
            <a:lstStyle/>
            <a:p>
              <a:r>
                <a:rPr lang="fr-FR" sz="1200" dirty="0"/>
                <a:t>9</a:t>
              </a:r>
            </a:p>
          </p:txBody>
        </p:sp>
      </p:grpSp>
      <p:sp>
        <p:nvSpPr>
          <p:cNvPr id="52" name="Ellipse 51">
            <a:extLst>
              <a:ext uri="{FF2B5EF4-FFF2-40B4-BE49-F238E27FC236}">
                <a16:creationId xmlns="" xmlns:a16="http://schemas.microsoft.com/office/drawing/2014/main" id="{FEC24E58-D0D4-4B94-9F8B-70C911749061}"/>
              </a:ext>
            </a:extLst>
          </p:cNvPr>
          <p:cNvSpPr/>
          <p:nvPr/>
        </p:nvSpPr>
        <p:spPr>
          <a:xfrm>
            <a:off x="2912658" y="1764793"/>
            <a:ext cx="1912690" cy="25603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ZoneTexte 52">
            <a:extLst>
              <a:ext uri="{FF2B5EF4-FFF2-40B4-BE49-F238E27FC236}">
                <a16:creationId xmlns="" xmlns:a16="http://schemas.microsoft.com/office/drawing/2014/main" id="{7B8725A7-0C66-47D9-9913-24AA97E2C49F}"/>
              </a:ext>
            </a:extLst>
          </p:cNvPr>
          <p:cNvSpPr txBox="1"/>
          <p:nvPr/>
        </p:nvSpPr>
        <p:spPr>
          <a:xfrm>
            <a:off x="2336400" y="3008288"/>
            <a:ext cx="3634632"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Survoler le segment de l’esquisse</a:t>
            </a:r>
          </a:p>
          <a:p>
            <a:pPr marL="171450" indent="-171450">
              <a:buFont typeface="Wingdings" panose="05000000000000000000" pitchFamily="2" charset="2"/>
              <a:buChar char="è"/>
            </a:pPr>
            <a:r>
              <a:rPr lang="fr-FR" sz="1200" dirty="0">
                <a:sym typeface="Wingdings" panose="05000000000000000000" pitchFamily="2" charset="2"/>
              </a:rPr>
              <a:t>Cliquer lorsque le trait pointillé bleu est du bon côté</a:t>
            </a:r>
            <a:endParaRPr lang="fr-FR" sz="1200" b="1" dirty="0">
              <a:sym typeface="Wingdings" panose="05000000000000000000" pitchFamily="2" charset="2"/>
            </a:endParaRPr>
          </a:p>
        </p:txBody>
      </p:sp>
      <p:grpSp>
        <p:nvGrpSpPr>
          <p:cNvPr id="54" name="Groupe 53">
            <a:extLst>
              <a:ext uri="{FF2B5EF4-FFF2-40B4-BE49-F238E27FC236}">
                <a16:creationId xmlns="" xmlns:a16="http://schemas.microsoft.com/office/drawing/2014/main" id="{8111DD56-73CA-42D5-B39B-7AFE27109195}"/>
              </a:ext>
            </a:extLst>
          </p:cNvPr>
          <p:cNvGrpSpPr/>
          <p:nvPr/>
        </p:nvGrpSpPr>
        <p:grpSpPr>
          <a:xfrm>
            <a:off x="2132670" y="2823314"/>
            <a:ext cx="372790" cy="276999"/>
            <a:chOff x="4145974" y="2096980"/>
            <a:chExt cx="358184" cy="276999"/>
          </a:xfrm>
        </p:grpSpPr>
        <p:sp>
          <p:nvSpPr>
            <p:cNvPr id="56" name="Ellipse 55">
              <a:extLst>
                <a:ext uri="{FF2B5EF4-FFF2-40B4-BE49-F238E27FC236}">
                  <a16:creationId xmlns="" xmlns:a16="http://schemas.microsoft.com/office/drawing/2014/main" id="{966718F5-DE7D-4774-9D47-A25B064858D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3EA2BB15-8647-4520-AB4E-167B36692C61}"/>
                </a:ext>
              </a:extLst>
            </p:cNvPr>
            <p:cNvSpPr txBox="1"/>
            <p:nvPr/>
          </p:nvSpPr>
          <p:spPr>
            <a:xfrm>
              <a:off x="4145974" y="2096980"/>
              <a:ext cx="358184" cy="276999"/>
            </a:xfrm>
            <a:prstGeom prst="rect">
              <a:avLst/>
            </a:prstGeom>
            <a:noFill/>
          </p:spPr>
          <p:txBody>
            <a:bodyPr wrap="square" rtlCol="0">
              <a:spAutoFit/>
            </a:bodyPr>
            <a:lstStyle/>
            <a:p>
              <a:pPr algn="ctr"/>
              <a:r>
                <a:rPr lang="fr-FR" sz="1200" dirty="0"/>
                <a:t>10</a:t>
              </a:r>
            </a:p>
          </p:txBody>
        </p:sp>
      </p:grpSp>
      <p:sp>
        <p:nvSpPr>
          <p:cNvPr id="82" name="ZoneTexte 81">
            <a:extLst>
              <a:ext uri="{FF2B5EF4-FFF2-40B4-BE49-F238E27FC236}">
                <a16:creationId xmlns="" xmlns:a16="http://schemas.microsoft.com/office/drawing/2014/main" id="{E5219AE2-9F6D-446A-B5DC-A7B3C917F15E}"/>
              </a:ext>
            </a:extLst>
          </p:cNvPr>
          <p:cNvSpPr txBox="1"/>
          <p:nvPr/>
        </p:nvSpPr>
        <p:spPr>
          <a:xfrm>
            <a:off x="6749132" y="5993936"/>
            <a:ext cx="154217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Valider l’esquisse</a:t>
            </a:r>
          </a:p>
        </p:txBody>
      </p:sp>
      <p:grpSp>
        <p:nvGrpSpPr>
          <p:cNvPr id="83" name="Groupe 82">
            <a:extLst>
              <a:ext uri="{FF2B5EF4-FFF2-40B4-BE49-F238E27FC236}">
                <a16:creationId xmlns="" xmlns:a16="http://schemas.microsoft.com/office/drawing/2014/main" id="{52320A4D-4F5B-4C64-8AEE-57B234C624A6}"/>
              </a:ext>
            </a:extLst>
          </p:cNvPr>
          <p:cNvGrpSpPr/>
          <p:nvPr/>
        </p:nvGrpSpPr>
        <p:grpSpPr>
          <a:xfrm>
            <a:off x="6581528" y="5809384"/>
            <a:ext cx="385542" cy="276999"/>
            <a:chOff x="4164514" y="2088697"/>
            <a:chExt cx="372898" cy="276999"/>
          </a:xfrm>
        </p:grpSpPr>
        <p:sp>
          <p:nvSpPr>
            <p:cNvPr id="84" name="Ellipse 83">
              <a:extLst>
                <a:ext uri="{FF2B5EF4-FFF2-40B4-BE49-F238E27FC236}">
                  <a16:creationId xmlns="" xmlns:a16="http://schemas.microsoft.com/office/drawing/2014/main" id="{A9B693B5-FFA3-4733-BAFE-526086C479C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85" name="ZoneTexte 84">
              <a:extLst>
                <a:ext uri="{FF2B5EF4-FFF2-40B4-BE49-F238E27FC236}">
                  <a16:creationId xmlns="" xmlns:a16="http://schemas.microsoft.com/office/drawing/2014/main" id="{E4759356-8C64-4AF7-AF3F-17F7B8FF2E06}"/>
                </a:ext>
              </a:extLst>
            </p:cNvPr>
            <p:cNvSpPr txBox="1"/>
            <p:nvPr/>
          </p:nvSpPr>
          <p:spPr>
            <a:xfrm>
              <a:off x="4164514" y="2088697"/>
              <a:ext cx="372898" cy="276999"/>
            </a:xfrm>
            <a:prstGeom prst="rect">
              <a:avLst/>
            </a:prstGeom>
            <a:noFill/>
          </p:spPr>
          <p:txBody>
            <a:bodyPr wrap="square" rtlCol="0">
              <a:spAutoFit/>
            </a:bodyPr>
            <a:lstStyle/>
            <a:p>
              <a:r>
                <a:rPr lang="fr-FR" sz="1200" dirty="0"/>
                <a:t>12</a:t>
              </a:r>
            </a:p>
          </p:txBody>
        </p:sp>
      </p:grpSp>
      <p:sp>
        <p:nvSpPr>
          <p:cNvPr id="86" name="Ellipse 85">
            <a:extLst>
              <a:ext uri="{FF2B5EF4-FFF2-40B4-BE49-F238E27FC236}">
                <a16:creationId xmlns="" xmlns:a16="http://schemas.microsoft.com/office/drawing/2014/main" id="{8102C6A5-218B-42A1-BAD7-C46D47D19615}"/>
              </a:ext>
            </a:extLst>
          </p:cNvPr>
          <p:cNvSpPr/>
          <p:nvPr/>
        </p:nvSpPr>
        <p:spPr>
          <a:xfrm>
            <a:off x="6160538" y="1373529"/>
            <a:ext cx="335561" cy="293615"/>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8" name="Connecteur droit avec flèche 87">
            <a:extLst>
              <a:ext uri="{FF2B5EF4-FFF2-40B4-BE49-F238E27FC236}">
                <a16:creationId xmlns="" xmlns:a16="http://schemas.microsoft.com/office/drawing/2014/main" id="{D6BB1C04-D331-4C0F-8C86-0E9E3973E975}"/>
              </a:ext>
            </a:extLst>
          </p:cNvPr>
          <p:cNvCxnSpPr>
            <a:cxnSpLocks/>
            <a:stCxn id="82" idx="0"/>
            <a:endCxn id="86" idx="5"/>
          </p:cNvCxnSpPr>
          <p:nvPr/>
        </p:nvCxnSpPr>
        <p:spPr>
          <a:xfrm flipH="1" flipV="1">
            <a:off x="6446957" y="1624145"/>
            <a:ext cx="1073264" cy="436979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97" name="Espace réservé du pied de page 96">
            <a:extLst>
              <a:ext uri="{FF2B5EF4-FFF2-40B4-BE49-F238E27FC236}">
                <a16:creationId xmlns="" xmlns:a16="http://schemas.microsoft.com/office/drawing/2014/main" id="{1CF0F123-40F7-4623-B001-ED50A6FFEFB4}"/>
              </a:ext>
            </a:extLst>
          </p:cNvPr>
          <p:cNvSpPr>
            <a:spLocks noGrp="1"/>
          </p:cNvSpPr>
          <p:nvPr>
            <p:ph type="ftr" sz="quarter" idx="11"/>
          </p:nvPr>
        </p:nvSpPr>
        <p:spPr/>
        <p:txBody>
          <a:bodyPr/>
          <a:lstStyle/>
          <a:p>
            <a:r>
              <a:rPr lang="fr-FR"/>
              <a:t>Tuto Revit - Modéliser un ouvrage</a:t>
            </a:r>
          </a:p>
        </p:txBody>
      </p:sp>
      <p:sp>
        <p:nvSpPr>
          <p:cNvPr id="98" name="Espace réservé de la date 97">
            <a:extLst>
              <a:ext uri="{FF2B5EF4-FFF2-40B4-BE49-F238E27FC236}">
                <a16:creationId xmlns="" xmlns:a16="http://schemas.microsoft.com/office/drawing/2014/main" id="{60CBE482-EA11-495A-8373-1C92C48E69E2}"/>
              </a:ext>
            </a:extLst>
          </p:cNvPr>
          <p:cNvSpPr>
            <a:spLocks noGrp="1"/>
          </p:cNvSpPr>
          <p:nvPr>
            <p:ph type="dt" sz="half" idx="10"/>
          </p:nvPr>
        </p:nvSpPr>
        <p:spPr/>
        <p:txBody>
          <a:bodyPr/>
          <a:lstStyle/>
          <a:p>
            <a:r>
              <a:rPr lang="fr-FR"/>
              <a:t>Lycée D. Diderot</a:t>
            </a:r>
          </a:p>
        </p:txBody>
      </p:sp>
      <p:sp>
        <p:nvSpPr>
          <p:cNvPr id="99" name="Espace réservé du numéro de diapositive 98">
            <a:extLst>
              <a:ext uri="{FF2B5EF4-FFF2-40B4-BE49-F238E27FC236}">
                <a16:creationId xmlns="" xmlns:a16="http://schemas.microsoft.com/office/drawing/2014/main" id="{E9A9BE69-A87D-4E5E-A317-7017525023F5}"/>
              </a:ext>
            </a:extLst>
          </p:cNvPr>
          <p:cNvSpPr>
            <a:spLocks noGrp="1"/>
          </p:cNvSpPr>
          <p:nvPr>
            <p:ph type="sldNum" sz="quarter" idx="12"/>
          </p:nvPr>
        </p:nvSpPr>
        <p:spPr/>
        <p:txBody>
          <a:bodyPr/>
          <a:lstStyle/>
          <a:p>
            <a:fld id="{F0E9C7B5-498F-459B-AE0E-97ACA3484B4E}" type="slidenum">
              <a:rPr lang="fr-FR" smtClean="0"/>
              <a:t>85</a:t>
            </a:fld>
            <a:endParaRPr lang="fr-FR"/>
          </a:p>
        </p:txBody>
      </p:sp>
    </p:spTree>
    <p:extLst>
      <p:ext uri="{BB962C8B-B14F-4D97-AF65-F5344CB8AC3E}">
        <p14:creationId xmlns:p14="http://schemas.microsoft.com/office/powerpoint/2010/main" val="26649797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Image 73">
            <a:extLst>
              <a:ext uri="{FF2B5EF4-FFF2-40B4-BE49-F238E27FC236}">
                <a16:creationId xmlns="" xmlns:a16="http://schemas.microsoft.com/office/drawing/2014/main" id="{D5E8706C-67EB-4B20-A5DE-E372C159CC43}"/>
              </a:ext>
            </a:extLst>
          </p:cNvPr>
          <p:cNvPicPr>
            <a:picLocks noChangeAspect="1"/>
          </p:cNvPicPr>
          <p:nvPr/>
        </p:nvPicPr>
        <p:blipFill>
          <a:blip r:embed="rId2"/>
          <a:stretch>
            <a:fillRect/>
          </a:stretch>
        </p:blipFill>
        <p:spPr>
          <a:xfrm>
            <a:off x="0" y="740620"/>
            <a:ext cx="9144000" cy="5687656"/>
          </a:xfrm>
          <a:prstGeom prst="rect">
            <a:avLst/>
          </a:prstGeom>
        </p:spPr>
      </p:pic>
      <p:sp>
        <p:nvSpPr>
          <p:cNvPr id="42" name="ZoneTexte 41">
            <a:extLst>
              <a:ext uri="{FF2B5EF4-FFF2-40B4-BE49-F238E27FC236}">
                <a16:creationId xmlns="" xmlns:a16="http://schemas.microsoft.com/office/drawing/2014/main" id="{1A09EA25-3D2A-48FE-BF86-157F23F8B6C0}"/>
              </a:ext>
            </a:extLst>
          </p:cNvPr>
          <p:cNvSpPr txBox="1"/>
          <p:nvPr/>
        </p:nvSpPr>
        <p:spPr>
          <a:xfrm>
            <a:off x="1571095" y="2834791"/>
            <a:ext cx="3336080"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Vu</a:t>
            </a:r>
            <a:r>
              <a:rPr lang="fr-FR" sz="1200" dirty="0">
                <a:sym typeface="Wingdings" panose="05000000000000000000" pitchFamily="2" charset="2"/>
              </a:rPr>
              <a:t>, commande </a:t>
            </a:r>
            <a:r>
              <a:rPr lang="fr-FR" sz="1200" b="1" dirty="0">
                <a:sym typeface="Wingdings" panose="05000000000000000000" pitchFamily="2" charset="2"/>
              </a:rPr>
              <a:t>Coupe</a:t>
            </a:r>
          </a:p>
          <a:p>
            <a:r>
              <a:rPr lang="fr-FR" sz="1200" b="1" dirty="0">
                <a:sym typeface="Wingdings" panose="05000000000000000000" pitchFamily="2" charset="2"/>
              </a:rPr>
              <a:t>ou bien</a:t>
            </a:r>
          </a:p>
          <a:p>
            <a:pPr marL="171450" indent="-171450">
              <a:buFont typeface="Wingdings" panose="05000000000000000000" pitchFamily="2" charset="2"/>
              <a:buChar char="è"/>
            </a:pPr>
            <a:r>
              <a:rPr lang="fr-FR" sz="1200" dirty="0">
                <a:sym typeface="Wingdings" panose="05000000000000000000" pitchFamily="2" charset="2"/>
              </a:rPr>
              <a:t>Barre d’outil d’accès rapide, Commande </a:t>
            </a:r>
            <a:r>
              <a:rPr lang="fr-FR" sz="1200" b="1" dirty="0">
                <a:sym typeface="Wingdings" panose="05000000000000000000" pitchFamily="2" charset="2"/>
              </a:rPr>
              <a:t>Coupe</a:t>
            </a:r>
          </a:p>
        </p:txBody>
      </p:sp>
      <p:cxnSp>
        <p:nvCxnSpPr>
          <p:cNvPr id="51" name="Connecteur droit avec flèche 50">
            <a:extLst>
              <a:ext uri="{FF2B5EF4-FFF2-40B4-BE49-F238E27FC236}">
                <a16:creationId xmlns="" xmlns:a16="http://schemas.microsoft.com/office/drawing/2014/main" id="{C573DF76-462C-4D12-A54C-805B4B736B0E}"/>
              </a:ext>
            </a:extLst>
          </p:cNvPr>
          <p:cNvCxnSpPr>
            <a:cxnSpLocks/>
            <a:stCxn id="42" idx="0"/>
          </p:cNvCxnSpPr>
          <p:nvPr/>
        </p:nvCxnSpPr>
        <p:spPr>
          <a:xfrm flipV="1">
            <a:off x="3239135" y="1591056"/>
            <a:ext cx="199009" cy="124373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46" name="Groupe 45">
            <a:extLst>
              <a:ext uri="{FF2B5EF4-FFF2-40B4-BE49-F238E27FC236}">
                <a16:creationId xmlns="" xmlns:a16="http://schemas.microsoft.com/office/drawing/2014/main" id="{CE5EFF19-0AAF-45F9-A5C6-C8B2B6359A98}"/>
              </a:ext>
            </a:extLst>
          </p:cNvPr>
          <p:cNvGrpSpPr/>
          <p:nvPr/>
        </p:nvGrpSpPr>
        <p:grpSpPr>
          <a:xfrm>
            <a:off x="1426401" y="2664187"/>
            <a:ext cx="353010" cy="276999"/>
            <a:chOff x="4190999" y="2088697"/>
            <a:chExt cx="341433" cy="276999"/>
          </a:xfrm>
        </p:grpSpPr>
        <p:sp>
          <p:nvSpPr>
            <p:cNvPr id="59" name="Ellipse 58">
              <a:extLst>
                <a:ext uri="{FF2B5EF4-FFF2-40B4-BE49-F238E27FC236}">
                  <a16:creationId xmlns="" xmlns:a16="http://schemas.microsoft.com/office/drawing/2014/main" id="{B6F608FB-2053-4749-9EF5-2419B3F8154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0" name="ZoneTexte 59">
              <a:extLst>
                <a:ext uri="{FF2B5EF4-FFF2-40B4-BE49-F238E27FC236}">
                  <a16:creationId xmlns="" xmlns:a16="http://schemas.microsoft.com/office/drawing/2014/main" id="{A76AACB8-C4B9-415D-8E28-9C73B70D7B3A}"/>
                </a:ext>
              </a:extLst>
            </p:cNvPr>
            <p:cNvSpPr txBox="1"/>
            <p:nvPr/>
          </p:nvSpPr>
          <p:spPr>
            <a:xfrm>
              <a:off x="4190999" y="2088697"/>
              <a:ext cx="341433" cy="276999"/>
            </a:xfrm>
            <a:prstGeom prst="rect">
              <a:avLst/>
            </a:prstGeom>
            <a:noFill/>
          </p:spPr>
          <p:txBody>
            <a:bodyPr wrap="square" rtlCol="0">
              <a:spAutoFit/>
            </a:bodyPr>
            <a:lstStyle/>
            <a:p>
              <a:r>
                <a:rPr lang="fr-FR" sz="1200" dirty="0"/>
                <a:t>3</a:t>
              </a:r>
            </a:p>
          </p:txBody>
        </p:sp>
      </p:grpSp>
      <p:cxnSp>
        <p:nvCxnSpPr>
          <p:cNvPr id="50" name="Connecteur droit avec flèche 49">
            <a:extLst>
              <a:ext uri="{FF2B5EF4-FFF2-40B4-BE49-F238E27FC236}">
                <a16:creationId xmlns="" xmlns:a16="http://schemas.microsoft.com/office/drawing/2014/main" id="{6DFC2E46-8177-4500-95DC-715D99D1A6A8}"/>
              </a:ext>
            </a:extLst>
          </p:cNvPr>
          <p:cNvCxnSpPr>
            <a:cxnSpLocks/>
            <a:stCxn id="42" idx="0"/>
          </p:cNvCxnSpPr>
          <p:nvPr/>
        </p:nvCxnSpPr>
        <p:spPr>
          <a:xfrm flipH="1" flipV="1">
            <a:off x="2962656" y="932688"/>
            <a:ext cx="276479" cy="190210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a:extLst>
              <a:ext uri="{FF2B5EF4-FFF2-40B4-BE49-F238E27FC236}">
                <a16:creationId xmlns="" xmlns:a16="http://schemas.microsoft.com/office/drawing/2014/main" id="{66071F57-05F9-47C0-8311-CE0312FFB3EA}"/>
              </a:ext>
            </a:extLst>
          </p:cNvPr>
          <p:cNvCxnSpPr>
            <a:cxnSpLocks/>
            <a:stCxn id="53" idx="3"/>
          </p:cNvCxnSpPr>
          <p:nvPr/>
        </p:nvCxnSpPr>
        <p:spPr>
          <a:xfrm>
            <a:off x="5724144" y="3887452"/>
            <a:ext cx="1298448" cy="180011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 xmlns:a16="http://schemas.microsoft.com/office/drawing/2014/main" id="{C0D55443-6762-4B78-A300-90B1DE0290A9}"/>
              </a:ext>
            </a:extLst>
          </p:cNvPr>
          <p:cNvSpPr txBox="1"/>
          <p:nvPr/>
        </p:nvSpPr>
        <p:spPr>
          <a:xfrm>
            <a:off x="194044" y="891468"/>
            <a:ext cx="2420317" cy="646331"/>
          </a:xfrm>
          <a:prstGeom prst="rect">
            <a:avLst/>
          </a:prstGeom>
          <a:solidFill>
            <a:srgbClr val="CCFFFF"/>
          </a:solidFill>
          <a:ln>
            <a:solidFill>
              <a:srgbClr val="002060"/>
            </a:solidFill>
          </a:ln>
        </p:spPr>
        <p:txBody>
          <a:bodyPr wrap="square" rtlCol="0">
            <a:spAutoFit/>
          </a:bodyPr>
          <a:lstStyle/>
          <a:p>
            <a:r>
              <a:rPr lang="fr-FR" sz="1200" i="1" dirty="0"/>
              <a:t>On va créer une coupe transversale pour vérifier la modélisation du béton de propreté.</a:t>
            </a:r>
          </a:p>
        </p:txBody>
      </p:sp>
      <p:grpSp>
        <p:nvGrpSpPr>
          <p:cNvPr id="33" name="Groupe 32">
            <a:extLst>
              <a:ext uri="{FF2B5EF4-FFF2-40B4-BE49-F238E27FC236}">
                <a16:creationId xmlns="" xmlns:a16="http://schemas.microsoft.com/office/drawing/2014/main" id="{C1F4C9F8-2140-4B59-8A3D-8FAC07239FA2}"/>
              </a:ext>
            </a:extLst>
          </p:cNvPr>
          <p:cNvGrpSpPr/>
          <p:nvPr/>
        </p:nvGrpSpPr>
        <p:grpSpPr>
          <a:xfrm>
            <a:off x="0" y="724059"/>
            <a:ext cx="270731" cy="276999"/>
            <a:chOff x="4194496" y="2088697"/>
            <a:chExt cx="260058" cy="276999"/>
          </a:xfrm>
        </p:grpSpPr>
        <p:sp>
          <p:nvSpPr>
            <p:cNvPr id="35" name="Ellipse 34">
              <a:extLst>
                <a:ext uri="{FF2B5EF4-FFF2-40B4-BE49-F238E27FC236}">
                  <a16:creationId xmlns="" xmlns:a16="http://schemas.microsoft.com/office/drawing/2014/main" id="{2EAF76BE-929D-4423-801A-2B65EDDBAE35}"/>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B1DFF240-9BD8-4E8C-A7BB-49B3D7C00E57}"/>
                </a:ext>
              </a:extLst>
            </p:cNvPr>
            <p:cNvSpPr txBox="1"/>
            <p:nvPr/>
          </p:nvSpPr>
          <p:spPr>
            <a:xfrm>
              <a:off x="4194496" y="2088697"/>
              <a:ext cx="226247" cy="276999"/>
            </a:xfrm>
            <a:prstGeom prst="rect">
              <a:avLst/>
            </a:prstGeom>
            <a:noFill/>
          </p:spPr>
          <p:txBody>
            <a:bodyPr wrap="square" rtlCol="0">
              <a:spAutoFit/>
            </a:bodyPr>
            <a:lstStyle/>
            <a:p>
              <a:r>
                <a:rPr lang="fr-FR" sz="1200" dirty="0"/>
                <a:t>1</a:t>
              </a:r>
            </a:p>
          </p:txBody>
        </p:sp>
      </p:grpSp>
      <p:sp>
        <p:nvSpPr>
          <p:cNvPr id="38" name="ZoneTexte 37">
            <a:extLst>
              <a:ext uri="{FF2B5EF4-FFF2-40B4-BE49-F238E27FC236}">
                <a16:creationId xmlns="" xmlns:a16="http://schemas.microsoft.com/office/drawing/2014/main" id="{3EBA0744-03F0-4A01-B692-058C7B4537A2}"/>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Vérification</a:t>
            </a:r>
            <a:endParaRPr lang="fr-FR" sz="2200" b="1" dirty="0">
              <a:solidFill>
                <a:srgbClr val="002060"/>
              </a:solidFill>
              <a:effectLst>
                <a:outerShdw blurRad="38100" dist="38100" dir="2700000" algn="tl">
                  <a:srgbClr val="000000">
                    <a:alpha val="43137"/>
                  </a:srgbClr>
                </a:outerShdw>
              </a:effectLst>
            </a:endParaRPr>
          </a:p>
        </p:txBody>
      </p:sp>
      <p:sp>
        <p:nvSpPr>
          <p:cNvPr id="52" name="Ellipse 51">
            <a:extLst>
              <a:ext uri="{FF2B5EF4-FFF2-40B4-BE49-F238E27FC236}">
                <a16:creationId xmlns="" xmlns:a16="http://schemas.microsoft.com/office/drawing/2014/main" id="{FEC24E58-D0D4-4B94-9F8B-70C911749061}"/>
              </a:ext>
            </a:extLst>
          </p:cNvPr>
          <p:cNvSpPr/>
          <p:nvPr/>
        </p:nvSpPr>
        <p:spPr>
          <a:xfrm>
            <a:off x="4864608" y="923544"/>
            <a:ext cx="475488" cy="28346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ZoneTexte 52">
            <a:extLst>
              <a:ext uri="{FF2B5EF4-FFF2-40B4-BE49-F238E27FC236}">
                <a16:creationId xmlns="" xmlns:a16="http://schemas.microsoft.com/office/drawing/2014/main" id="{7B8725A7-0C66-47D9-9913-24AA97E2C49F}"/>
              </a:ext>
            </a:extLst>
          </p:cNvPr>
          <p:cNvSpPr txBox="1"/>
          <p:nvPr/>
        </p:nvSpPr>
        <p:spPr>
          <a:xfrm>
            <a:off x="2372976" y="3748952"/>
            <a:ext cx="3351168"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deux points pour tracer le plan de coupe </a:t>
            </a:r>
            <a:endParaRPr lang="fr-FR" sz="1200" b="1" dirty="0">
              <a:sym typeface="Wingdings" panose="05000000000000000000" pitchFamily="2" charset="2"/>
            </a:endParaRPr>
          </a:p>
        </p:txBody>
      </p:sp>
      <p:grpSp>
        <p:nvGrpSpPr>
          <p:cNvPr id="54" name="Groupe 53">
            <a:extLst>
              <a:ext uri="{FF2B5EF4-FFF2-40B4-BE49-F238E27FC236}">
                <a16:creationId xmlns="" xmlns:a16="http://schemas.microsoft.com/office/drawing/2014/main" id="{8111DD56-73CA-42D5-B39B-7AFE27109195}"/>
              </a:ext>
            </a:extLst>
          </p:cNvPr>
          <p:cNvGrpSpPr/>
          <p:nvPr/>
        </p:nvGrpSpPr>
        <p:grpSpPr>
          <a:xfrm>
            <a:off x="2169246" y="3563978"/>
            <a:ext cx="372790" cy="276999"/>
            <a:chOff x="4145974" y="2096980"/>
            <a:chExt cx="358184" cy="276999"/>
          </a:xfrm>
        </p:grpSpPr>
        <p:sp>
          <p:nvSpPr>
            <p:cNvPr id="56" name="Ellipse 55">
              <a:extLst>
                <a:ext uri="{FF2B5EF4-FFF2-40B4-BE49-F238E27FC236}">
                  <a16:creationId xmlns="" xmlns:a16="http://schemas.microsoft.com/office/drawing/2014/main" id="{966718F5-DE7D-4774-9D47-A25B064858D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7" name="ZoneTexte 56">
              <a:extLst>
                <a:ext uri="{FF2B5EF4-FFF2-40B4-BE49-F238E27FC236}">
                  <a16:creationId xmlns="" xmlns:a16="http://schemas.microsoft.com/office/drawing/2014/main" id="{3EA2BB15-8647-4520-AB4E-167B36692C61}"/>
                </a:ext>
              </a:extLst>
            </p:cNvPr>
            <p:cNvSpPr txBox="1"/>
            <p:nvPr/>
          </p:nvSpPr>
          <p:spPr>
            <a:xfrm>
              <a:off x="4145974" y="2096980"/>
              <a:ext cx="358184" cy="276999"/>
            </a:xfrm>
            <a:prstGeom prst="rect">
              <a:avLst/>
            </a:prstGeom>
            <a:noFill/>
          </p:spPr>
          <p:txBody>
            <a:bodyPr wrap="square" rtlCol="0">
              <a:spAutoFit/>
            </a:bodyPr>
            <a:lstStyle/>
            <a:p>
              <a:pPr algn="ctr"/>
              <a:r>
                <a:rPr lang="fr-FR" sz="1200" dirty="0"/>
                <a:t>4</a:t>
              </a:r>
            </a:p>
          </p:txBody>
        </p:sp>
      </p:grpSp>
      <p:sp>
        <p:nvSpPr>
          <p:cNvPr id="58" name="ZoneTexte 57">
            <a:extLst>
              <a:ext uri="{FF2B5EF4-FFF2-40B4-BE49-F238E27FC236}">
                <a16:creationId xmlns="" xmlns:a16="http://schemas.microsoft.com/office/drawing/2014/main" id="{EC16FE0C-880B-4129-8838-C785FC5AE6A2}"/>
              </a:ext>
            </a:extLst>
          </p:cNvPr>
          <p:cNvSpPr txBox="1"/>
          <p:nvPr/>
        </p:nvSpPr>
        <p:spPr>
          <a:xfrm>
            <a:off x="492749" y="2314884"/>
            <a:ext cx="2259596" cy="276999"/>
          </a:xfrm>
          <a:prstGeom prst="rect">
            <a:avLst/>
          </a:prstGeom>
          <a:solidFill>
            <a:srgbClr val="CCFFFF"/>
          </a:solidFill>
          <a:ln>
            <a:solidFill>
              <a:srgbClr val="002060"/>
            </a:solidFill>
          </a:ln>
        </p:spPr>
        <p:txBody>
          <a:bodyPr wrap="square" rtlCol="0">
            <a:spAutoFit/>
          </a:bodyPr>
          <a:lstStyle/>
          <a:p>
            <a:r>
              <a:rPr lang="fr-FR" sz="1200" i="1" dirty="0"/>
              <a:t>On est bien dans une vue en plan</a:t>
            </a:r>
          </a:p>
        </p:txBody>
      </p:sp>
      <p:grpSp>
        <p:nvGrpSpPr>
          <p:cNvPr id="61" name="Groupe 60">
            <a:extLst>
              <a:ext uri="{FF2B5EF4-FFF2-40B4-BE49-F238E27FC236}">
                <a16:creationId xmlns="" xmlns:a16="http://schemas.microsoft.com/office/drawing/2014/main" id="{3F6B5010-48C8-4FD4-AA10-756FE55FD12F}"/>
              </a:ext>
            </a:extLst>
          </p:cNvPr>
          <p:cNvGrpSpPr/>
          <p:nvPr/>
        </p:nvGrpSpPr>
        <p:grpSpPr>
          <a:xfrm>
            <a:off x="298704" y="2147475"/>
            <a:ext cx="270731" cy="276999"/>
            <a:chOff x="4194496" y="2088697"/>
            <a:chExt cx="260058" cy="276999"/>
          </a:xfrm>
        </p:grpSpPr>
        <p:sp>
          <p:nvSpPr>
            <p:cNvPr id="62" name="Ellipse 61">
              <a:extLst>
                <a:ext uri="{FF2B5EF4-FFF2-40B4-BE49-F238E27FC236}">
                  <a16:creationId xmlns="" xmlns:a16="http://schemas.microsoft.com/office/drawing/2014/main" id="{39C55C69-EF0E-4701-9C7B-E06C3107981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A93DD663-A6F8-41CB-8814-B34EAE92750F}"/>
                </a:ext>
              </a:extLst>
            </p:cNvPr>
            <p:cNvSpPr txBox="1"/>
            <p:nvPr/>
          </p:nvSpPr>
          <p:spPr>
            <a:xfrm>
              <a:off x="4194496" y="2088697"/>
              <a:ext cx="226247" cy="276999"/>
            </a:xfrm>
            <a:prstGeom prst="rect">
              <a:avLst/>
            </a:prstGeom>
            <a:noFill/>
          </p:spPr>
          <p:txBody>
            <a:bodyPr wrap="square" rtlCol="0">
              <a:spAutoFit/>
            </a:bodyPr>
            <a:lstStyle/>
            <a:p>
              <a:r>
                <a:rPr lang="fr-FR" sz="1200" dirty="0"/>
                <a:t>2</a:t>
              </a:r>
            </a:p>
          </p:txBody>
        </p:sp>
      </p:grpSp>
      <p:cxnSp>
        <p:nvCxnSpPr>
          <p:cNvPr id="64" name="Connecteur droit avec flèche 63">
            <a:extLst>
              <a:ext uri="{FF2B5EF4-FFF2-40B4-BE49-F238E27FC236}">
                <a16:creationId xmlns="" xmlns:a16="http://schemas.microsoft.com/office/drawing/2014/main" id="{54AA1A0C-8D0D-4232-9807-EFF6C0299F1F}"/>
              </a:ext>
            </a:extLst>
          </p:cNvPr>
          <p:cNvCxnSpPr>
            <a:cxnSpLocks/>
            <a:stCxn id="58" idx="0"/>
            <a:endCxn id="65" idx="2"/>
          </p:cNvCxnSpPr>
          <p:nvPr/>
        </p:nvCxnSpPr>
        <p:spPr>
          <a:xfrm flipV="1">
            <a:off x="1622547" y="2116836"/>
            <a:ext cx="334269" cy="198048"/>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 name="Ellipse 64">
            <a:extLst>
              <a:ext uri="{FF2B5EF4-FFF2-40B4-BE49-F238E27FC236}">
                <a16:creationId xmlns="" xmlns:a16="http://schemas.microsoft.com/office/drawing/2014/main" id="{3909A08F-DA0A-45CF-B3D0-58E27FE99240}"/>
              </a:ext>
            </a:extLst>
          </p:cNvPr>
          <p:cNvSpPr/>
          <p:nvPr/>
        </p:nvSpPr>
        <p:spPr>
          <a:xfrm>
            <a:off x="1956816" y="1993392"/>
            <a:ext cx="1078992" cy="24688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1" name="Connecteur droit avec flèche 70">
            <a:extLst>
              <a:ext uri="{FF2B5EF4-FFF2-40B4-BE49-F238E27FC236}">
                <a16:creationId xmlns="" xmlns:a16="http://schemas.microsoft.com/office/drawing/2014/main" id="{FA2915BD-F234-4CD7-8EE5-D3E54FABF63F}"/>
              </a:ext>
            </a:extLst>
          </p:cNvPr>
          <p:cNvCxnSpPr>
            <a:cxnSpLocks/>
            <a:stCxn id="42" idx="0"/>
            <a:endCxn id="52" idx="3"/>
          </p:cNvCxnSpPr>
          <p:nvPr/>
        </p:nvCxnSpPr>
        <p:spPr>
          <a:xfrm flipV="1">
            <a:off x="3239135" y="1165495"/>
            <a:ext cx="1695107" cy="16692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eur droit avec flèche 75">
            <a:extLst>
              <a:ext uri="{FF2B5EF4-FFF2-40B4-BE49-F238E27FC236}">
                <a16:creationId xmlns="" xmlns:a16="http://schemas.microsoft.com/office/drawing/2014/main" id="{AB087124-7758-4162-9063-CB158323616E}"/>
              </a:ext>
            </a:extLst>
          </p:cNvPr>
          <p:cNvCxnSpPr>
            <a:cxnSpLocks/>
            <a:stCxn id="53" idx="3"/>
          </p:cNvCxnSpPr>
          <p:nvPr/>
        </p:nvCxnSpPr>
        <p:spPr>
          <a:xfrm>
            <a:off x="5724144" y="3887452"/>
            <a:ext cx="1271016" cy="9018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98" name="ZoneTexte 97">
            <a:extLst>
              <a:ext uri="{FF2B5EF4-FFF2-40B4-BE49-F238E27FC236}">
                <a16:creationId xmlns="" xmlns:a16="http://schemas.microsoft.com/office/drawing/2014/main" id="{942D35C9-1985-4C22-9F56-0D140C8D379D}"/>
              </a:ext>
            </a:extLst>
          </p:cNvPr>
          <p:cNvSpPr txBox="1"/>
          <p:nvPr/>
        </p:nvSpPr>
        <p:spPr>
          <a:xfrm>
            <a:off x="4271880" y="5913032"/>
            <a:ext cx="2897016"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Régler la profondeur du plan de coupe de façon à ne pas voir les murs en retour </a:t>
            </a:r>
            <a:endParaRPr lang="fr-FR" sz="1200" b="1" dirty="0">
              <a:sym typeface="Wingdings" panose="05000000000000000000" pitchFamily="2" charset="2"/>
            </a:endParaRPr>
          </a:p>
        </p:txBody>
      </p:sp>
      <p:grpSp>
        <p:nvGrpSpPr>
          <p:cNvPr id="99" name="Groupe 98">
            <a:extLst>
              <a:ext uri="{FF2B5EF4-FFF2-40B4-BE49-F238E27FC236}">
                <a16:creationId xmlns="" xmlns:a16="http://schemas.microsoft.com/office/drawing/2014/main" id="{223D757D-D06D-469D-9B60-E97013B8BA5F}"/>
              </a:ext>
            </a:extLst>
          </p:cNvPr>
          <p:cNvGrpSpPr/>
          <p:nvPr/>
        </p:nvGrpSpPr>
        <p:grpSpPr>
          <a:xfrm>
            <a:off x="4068150" y="5728058"/>
            <a:ext cx="372790" cy="276999"/>
            <a:chOff x="4145974" y="2096980"/>
            <a:chExt cx="358184" cy="276999"/>
          </a:xfrm>
        </p:grpSpPr>
        <p:sp>
          <p:nvSpPr>
            <p:cNvPr id="100" name="Ellipse 99">
              <a:extLst>
                <a:ext uri="{FF2B5EF4-FFF2-40B4-BE49-F238E27FC236}">
                  <a16:creationId xmlns="" xmlns:a16="http://schemas.microsoft.com/office/drawing/2014/main" id="{A31160D6-950C-468C-A4E4-A35BDBA437F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01" name="ZoneTexte 100">
              <a:extLst>
                <a:ext uri="{FF2B5EF4-FFF2-40B4-BE49-F238E27FC236}">
                  <a16:creationId xmlns="" xmlns:a16="http://schemas.microsoft.com/office/drawing/2014/main" id="{8F84D9DF-F62E-4343-8168-122FD7DDDAC3}"/>
                </a:ext>
              </a:extLst>
            </p:cNvPr>
            <p:cNvSpPr txBox="1"/>
            <p:nvPr/>
          </p:nvSpPr>
          <p:spPr>
            <a:xfrm>
              <a:off x="4145974" y="2096980"/>
              <a:ext cx="358184" cy="276999"/>
            </a:xfrm>
            <a:prstGeom prst="rect">
              <a:avLst/>
            </a:prstGeom>
            <a:noFill/>
          </p:spPr>
          <p:txBody>
            <a:bodyPr wrap="square" rtlCol="0">
              <a:spAutoFit/>
            </a:bodyPr>
            <a:lstStyle/>
            <a:p>
              <a:pPr algn="ctr"/>
              <a:r>
                <a:rPr lang="fr-FR" sz="1200" dirty="0"/>
                <a:t>5</a:t>
              </a:r>
            </a:p>
          </p:txBody>
        </p:sp>
      </p:grpSp>
      <p:cxnSp>
        <p:nvCxnSpPr>
          <p:cNvPr id="102" name="Connecteur droit avec flèche 101">
            <a:extLst>
              <a:ext uri="{FF2B5EF4-FFF2-40B4-BE49-F238E27FC236}">
                <a16:creationId xmlns="" xmlns:a16="http://schemas.microsoft.com/office/drawing/2014/main" id="{F0CB1C00-6B33-43F9-87E6-254AB6B6756A}"/>
              </a:ext>
            </a:extLst>
          </p:cNvPr>
          <p:cNvCxnSpPr>
            <a:cxnSpLocks/>
            <a:stCxn id="98" idx="3"/>
            <a:endCxn id="106" idx="3"/>
          </p:cNvCxnSpPr>
          <p:nvPr/>
        </p:nvCxnSpPr>
        <p:spPr>
          <a:xfrm flipV="1">
            <a:off x="7168896" y="4929775"/>
            <a:ext cx="505255" cy="121409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06" name="Ellipse 105">
            <a:extLst>
              <a:ext uri="{FF2B5EF4-FFF2-40B4-BE49-F238E27FC236}">
                <a16:creationId xmlns="" xmlns:a16="http://schemas.microsoft.com/office/drawing/2014/main" id="{0CE6274D-E320-4A9D-B7EC-39FE195507AE}"/>
              </a:ext>
            </a:extLst>
          </p:cNvPr>
          <p:cNvSpPr/>
          <p:nvPr/>
        </p:nvSpPr>
        <p:spPr>
          <a:xfrm>
            <a:off x="7632192" y="4687824"/>
            <a:ext cx="286512" cy="283463"/>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8" name="Espace réservé du pied de page 107">
            <a:extLst>
              <a:ext uri="{FF2B5EF4-FFF2-40B4-BE49-F238E27FC236}">
                <a16:creationId xmlns="" xmlns:a16="http://schemas.microsoft.com/office/drawing/2014/main" id="{4A43BCC9-E298-4D49-8DE9-63150DDCCB22}"/>
              </a:ext>
            </a:extLst>
          </p:cNvPr>
          <p:cNvSpPr>
            <a:spLocks noGrp="1"/>
          </p:cNvSpPr>
          <p:nvPr>
            <p:ph type="ftr" sz="quarter" idx="11"/>
          </p:nvPr>
        </p:nvSpPr>
        <p:spPr/>
        <p:txBody>
          <a:bodyPr/>
          <a:lstStyle/>
          <a:p>
            <a:r>
              <a:rPr lang="fr-FR"/>
              <a:t>Tuto Revit - Modéliser un ouvrage</a:t>
            </a:r>
          </a:p>
        </p:txBody>
      </p:sp>
      <p:sp>
        <p:nvSpPr>
          <p:cNvPr id="109" name="Espace réservé de la date 108">
            <a:extLst>
              <a:ext uri="{FF2B5EF4-FFF2-40B4-BE49-F238E27FC236}">
                <a16:creationId xmlns="" xmlns:a16="http://schemas.microsoft.com/office/drawing/2014/main" id="{9C1B7288-F479-4FE8-A787-CC95784768FA}"/>
              </a:ext>
            </a:extLst>
          </p:cNvPr>
          <p:cNvSpPr>
            <a:spLocks noGrp="1"/>
          </p:cNvSpPr>
          <p:nvPr>
            <p:ph type="dt" sz="half" idx="10"/>
          </p:nvPr>
        </p:nvSpPr>
        <p:spPr/>
        <p:txBody>
          <a:bodyPr/>
          <a:lstStyle/>
          <a:p>
            <a:r>
              <a:rPr lang="fr-FR"/>
              <a:t>Lycée D. Diderot</a:t>
            </a:r>
          </a:p>
        </p:txBody>
      </p:sp>
      <p:sp>
        <p:nvSpPr>
          <p:cNvPr id="110" name="Espace réservé du numéro de diapositive 109">
            <a:extLst>
              <a:ext uri="{FF2B5EF4-FFF2-40B4-BE49-F238E27FC236}">
                <a16:creationId xmlns="" xmlns:a16="http://schemas.microsoft.com/office/drawing/2014/main" id="{426831C1-56D3-45F7-AB6A-838518975BDD}"/>
              </a:ext>
            </a:extLst>
          </p:cNvPr>
          <p:cNvSpPr>
            <a:spLocks noGrp="1"/>
          </p:cNvSpPr>
          <p:nvPr>
            <p:ph type="sldNum" sz="quarter" idx="12"/>
          </p:nvPr>
        </p:nvSpPr>
        <p:spPr/>
        <p:txBody>
          <a:bodyPr/>
          <a:lstStyle/>
          <a:p>
            <a:fld id="{F0E9C7B5-498F-459B-AE0E-97ACA3484B4E}" type="slidenum">
              <a:rPr lang="fr-FR" smtClean="0"/>
              <a:t>86</a:t>
            </a:fld>
            <a:endParaRPr lang="fr-FR"/>
          </a:p>
        </p:txBody>
      </p:sp>
    </p:spTree>
    <p:extLst>
      <p:ext uri="{BB962C8B-B14F-4D97-AF65-F5344CB8AC3E}">
        <p14:creationId xmlns:p14="http://schemas.microsoft.com/office/powerpoint/2010/main" val="11490803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 xmlns:a16="http://schemas.microsoft.com/office/drawing/2014/main" id="{2CFF594F-64E0-4741-83F6-0FD5432BFD95}"/>
              </a:ext>
            </a:extLst>
          </p:cNvPr>
          <p:cNvPicPr>
            <a:picLocks noChangeAspect="1"/>
          </p:cNvPicPr>
          <p:nvPr/>
        </p:nvPicPr>
        <p:blipFill>
          <a:blip r:embed="rId2"/>
          <a:stretch>
            <a:fillRect/>
          </a:stretch>
        </p:blipFill>
        <p:spPr>
          <a:xfrm>
            <a:off x="0" y="701774"/>
            <a:ext cx="9144000" cy="5692195"/>
          </a:xfrm>
          <a:prstGeom prst="rect">
            <a:avLst/>
          </a:prstGeom>
        </p:spPr>
      </p:pic>
      <p:sp>
        <p:nvSpPr>
          <p:cNvPr id="16" name="ZoneTexte 15">
            <a:extLst>
              <a:ext uri="{FF2B5EF4-FFF2-40B4-BE49-F238E27FC236}">
                <a16:creationId xmlns="" xmlns:a16="http://schemas.microsoft.com/office/drawing/2014/main" id="{760ACA49-310A-4B44-A52D-8B5762C55639}"/>
              </a:ext>
            </a:extLst>
          </p:cNvPr>
          <p:cNvSpPr txBox="1"/>
          <p:nvPr/>
        </p:nvSpPr>
        <p:spPr>
          <a:xfrm>
            <a:off x="8388" y="34215"/>
            <a:ext cx="9135612" cy="461665"/>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10.</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Béton de propreté </a:t>
            </a:r>
            <a:r>
              <a:rPr lang="fr-FR" sz="2400" b="1" dirty="0">
                <a:solidFill>
                  <a:srgbClr val="002060"/>
                </a:solidFill>
                <a:effectLst>
                  <a:outerShdw blurRad="38100" dist="38100" dir="2700000" algn="tl">
                    <a:srgbClr val="000000">
                      <a:alpha val="43137"/>
                    </a:srgbClr>
                  </a:outerShdw>
                </a:effectLst>
              </a:rPr>
              <a:t>– </a:t>
            </a:r>
            <a:r>
              <a:rPr lang="fr-FR" b="1" dirty="0">
                <a:solidFill>
                  <a:srgbClr val="002060"/>
                </a:solidFill>
                <a:effectLst>
                  <a:outerShdw blurRad="38100" dist="38100" dir="2700000" algn="tl">
                    <a:srgbClr val="000000">
                      <a:alpha val="43137"/>
                    </a:srgbClr>
                  </a:outerShdw>
                </a:effectLst>
              </a:rPr>
              <a:t>Vérification</a:t>
            </a:r>
            <a:endParaRPr lang="fr-FR" sz="2200" b="1" dirty="0">
              <a:solidFill>
                <a:srgbClr val="002060"/>
              </a:solidFill>
              <a:effectLst>
                <a:outerShdw blurRad="38100" dist="38100" dir="2700000" algn="tl">
                  <a:srgbClr val="000000">
                    <a:alpha val="43137"/>
                  </a:srgbClr>
                </a:outerShdw>
              </a:effectLst>
            </a:endParaRPr>
          </a:p>
        </p:txBody>
      </p:sp>
      <p:sp>
        <p:nvSpPr>
          <p:cNvPr id="18" name="ZoneTexte 17">
            <a:extLst>
              <a:ext uri="{FF2B5EF4-FFF2-40B4-BE49-F238E27FC236}">
                <a16:creationId xmlns="" xmlns:a16="http://schemas.microsoft.com/office/drawing/2014/main" id="{FE2B2459-9F0C-46F4-8ECB-C3F1E0460B54}"/>
              </a:ext>
            </a:extLst>
          </p:cNvPr>
          <p:cNvSpPr txBox="1"/>
          <p:nvPr/>
        </p:nvSpPr>
        <p:spPr>
          <a:xfrm>
            <a:off x="2138280" y="1438568"/>
            <a:ext cx="3302400"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Vérifier la création en ouvrant différentes vues (pas obligé d’afficher les vues en mosaïque)</a:t>
            </a:r>
          </a:p>
        </p:txBody>
      </p:sp>
      <p:grpSp>
        <p:nvGrpSpPr>
          <p:cNvPr id="10" name="Groupe 9">
            <a:extLst>
              <a:ext uri="{FF2B5EF4-FFF2-40B4-BE49-F238E27FC236}">
                <a16:creationId xmlns="" xmlns:a16="http://schemas.microsoft.com/office/drawing/2014/main" id="{FE26047B-F53E-489A-9437-CF3D98CDA5E0}"/>
              </a:ext>
            </a:extLst>
          </p:cNvPr>
          <p:cNvGrpSpPr/>
          <p:nvPr/>
        </p:nvGrpSpPr>
        <p:grpSpPr>
          <a:xfrm>
            <a:off x="1961080" y="1246196"/>
            <a:ext cx="353010" cy="276999"/>
            <a:chOff x="4190999" y="2088697"/>
            <a:chExt cx="341433" cy="276999"/>
          </a:xfrm>
        </p:grpSpPr>
        <p:sp>
          <p:nvSpPr>
            <p:cNvPr id="11" name="Ellipse 10">
              <a:extLst>
                <a:ext uri="{FF2B5EF4-FFF2-40B4-BE49-F238E27FC236}">
                  <a16:creationId xmlns="" xmlns:a16="http://schemas.microsoft.com/office/drawing/2014/main" id="{BE83D621-37A4-44A2-87D9-E5EF82EDE7F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3" name="ZoneTexte 12">
              <a:extLst>
                <a:ext uri="{FF2B5EF4-FFF2-40B4-BE49-F238E27FC236}">
                  <a16:creationId xmlns="" xmlns:a16="http://schemas.microsoft.com/office/drawing/2014/main" id="{A13B3D39-CA65-4FBA-8853-05CC7D57044C}"/>
                </a:ext>
              </a:extLst>
            </p:cNvPr>
            <p:cNvSpPr txBox="1"/>
            <p:nvPr/>
          </p:nvSpPr>
          <p:spPr>
            <a:xfrm>
              <a:off x="4190999" y="2088697"/>
              <a:ext cx="341433" cy="276999"/>
            </a:xfrm>
            <a:prstGeom prst="rect">
              <a:avLst/>
            </a:prstGeom>
            <a:noFill/>
          </p:spPr>
          <p:txBody>
            <a:bodyPr wrap="square" rtlCol="0">
              <a:spAutoFit/>
            </a:bodyPr>
            <a:lstStyle/>
            <a:p>
              <a:r>
                <a:rPr lang="fr-FR" sz="1200" dirty="0"/>
                <a:t>6</a:t>
              </a:r>
            </a:p>
          </p:txBody>
        </p:sp>
      </p:grpSp>
      <p:sp>
        <p:nvSpPr>
          <p:cNvPr id="19" name="ZoneTexte 18">
            <a:extLst>
              <a:ext uri="{FF2B5EF4-FFF2-40B4-BE49-F238E27FC236}">
                <a16:creationId xmlns="" xmlns:a16="http://schemas.microsoft.com/office/drawing/2014/main" id="{19A422AF-00A9-49DB-A69E-DF057B123F72}"/>
              </a:ext>
            </a:extLst>
          </p:cNvPr>
          <p:cNvSpPr txBox="1"/>
          <p:nvPr/>
        </p:nvSpPr>
        <p:spPr>
          <a:xfrm>
            <a:off x="7435969" y="6040554"/>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b="1" dirty="0">
                <a:sym typeface="Wingdings" panose="05000000000000000000" pitchFamily="2" charset="2"/>
              </a:rPr>
              <a:t>Enregistrer</a:t>
            </a:r>
            <a:r>
              <a:rPr lang="fr-FR" sz="1200" dirty="0">
                <a:sym typeface="Wingdings" panose="05000000000000000000" pitchFamily="2" charset="2"/>
              </a:rPr>
              <a:t> le projet</a:t>
            </a:r>
            <a:endParaRPr lang="fr-FR" sz="1200" b="1" dirty="0"/>
          </a:p>
        </p:txBody>
      </p:sp>
      <p:sp>
        <p:nvSpPr>
          <p:cNvPr id="8" name="Espace réservé du pied de page 7">
            <a:extLst>
              <a:ext uri="{FF2B5EF4-FFF2-40B4-BE49-F238E27FC236}">
                <a16:creationId xmlns="" xmlns:a16="http://schemas.microsoft.com/office/drawing/2014/main" id="{86F06C8A-EB99-4B8E-870C-10AF0FCD51BD}"/>
              </a:ext>
            </a:extLst>
          </p:cNvPr>
          <p:cNvSpPr>
            <a:spLocks noGrp="1"/>
          </p:cNvSpPr>
          <p:nvPr>
            <p:ph type="ftr" sz="quarter" idx="11"/>
          </p:nvPr>
        </p:nvSpPr>
        <p:spPr/>
        <p:txBody>
          <a:bodyPr/>
          <a:lstStyle/>
          <a:p>
            <a:r>
              <a:rPr lang="fr-FR"/>
              <a:t>Tuto Revit - Modéliser un ouvrage</a:t>
            </a:r>
          </a:p>
        </p:txBody>
      </p:sp>
      <p:sp>
        <p:nvSpPr>
          <p:cNvPr id="9" name="Espace réservé de la date 8">
            <a:extLst>
              <a:ext uri="{FF2B5EF4-FFF2-40B4-BE49-F238E27FC236}">
                <a16:creationId xmlns="" xmlns:a16="http://schemas.microsoft.com/office/drawing/2014/main" id="{4ED673B1-233B-4F9E-B152-B1EB3CB395D4}"/>
              </a:ext>
            </a:extLst>
          </p:cNvPr>
          <p:cNvSpPr>
            <a:spLocks noGrp="1"/>
          </p:cNvSpPr>
          <p:nvPr>
            <p:ph type="dt" sz="half" idx="10"/>
          </p:nvPr>
        </p:nvSpPr>
        <p:spPr/>
        <p:txBody>
          <a:bodyPr/>
          <a:lstStyle/>
          <a:p>
            <a:r>
              <a:rPr lang="fr-FR"/>
              <a:t>Lycée D. Diderot</a:t>
            </a:r>
          </a:p>
        </p:txBody>
      </p:sp>
      <p:sp>
        <p:nvSpPr>
          <p:cNvPr id="14" name="Espace réservé du numéro de diapositive 13">
            <a:extLst>
              <a:ext uri="{FF2B5EF4-FFF2-40B4-BE49-F238E27FC236}">
                <a16:creationId xmlns="" xmlns:a16="http://schemas.microsoft.com/office/drawing/2014/main" id="{A5E3A372-B2EC-4D2D-80F6-CE9FF056F7BA}"/>
              </a:ext>
            </a:extLst>
          </p:cNvPr>
          <p:cNvSpPr>
            <a:spLocks noGrp="1"/>
          </p:cNvSpPr>
          <p:nvPr>
            <p:ph type="sldNum" sz="quarter" idx="12"/>
          </p:nvPr>
        </p:nvSpPr>
        <p:spPr/>
        <p:txBody>
          <a:bodyPr/>
          <a:lstStyle/>
          <a:p>
            <a:fld id="{F0E9C7B5-498F-459B-AE0E-97ACA3484B4E}" type="slidenum">
              <a:rPr lang="fr-FR" smtClean="0"/>
              <a:t>87</a:t>
            </a:fld>
            <a:endParaRPr lang="fr-FR"/>
          </a:p>
        </p:txBody>
      </p:sp>
    </p:spTree>
    <p:extLst>
      <p:ext uri="{BB962C8B-B14F-4D97-AF65-F5344CB8AC3E}">
        <p14:creationId xmlns:p14="http://schemas.microsoft.com/office/powerpoint/2010/main" val="9693860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5F10D08F-CE8D-4CE1-B1A5-0ADF6D696190}"/>
              </a:ext>
            </a:extLst>
          </p:cNvPr>
          <p:cNvPicPr>
            <a:picLocks noChangeAspect="1"/>
          </p:cNvPicPr>
          <p:nvPr/>
        </p:nvPicPr>
        <p:blipFill>
          <a:blip r:embed="rId2"/>
          <a:stretch>
            <a:fillRect/>
          </a:stretch>
        </p:blipFill>
        <p:spPr>
          <a:xfrm>
            <a:off x="3355849" y="3486931"/>
            <a:ext cx="5073110" cy="2849835"/>
          </a:xfrm>
          <a:prstGeom prst="rect">
            <a:avLst/>
          </a:prstGeom>
          <a:ln>
            <a:solidFill>
              <a:schemeClr val="accent5">
                <a:lumMod val="50000"/>
              </a:schemeClr>
            </a:solidFill>
          </a:ln>
        </p:spPr>
      </p:pic>
      <p:sp>
        <p:nvSpPr>
          <p:cNvPr id="7" name="ZoneTexte 6">
            <a:extLst>
              <a:ext uri="{FF2B5EF4-FFF2-40B4-BE49-F238E27FC236}">
                <a16:creationId xmlns="" xmlns:a16="http://schemas.microsoft.com/office/drawing/2014/main" id="{07612649-6FA5-4802-B3D6-8A819C7770C9}"/>
              </a:ext>
            </a:extLst>
          </p:cNvPr>
          <p:cNvSpPr txBox="1"/>
          <p:nvPr/>
        </p:nvSpPr>
        <p:spPr>
          <a:xfrm>
            <a:off x="274320" y="1886887"/>
            <a:ext cx="8659368" cy="1446550"/>
          </a:xfrm>
          <a:prstGeom prst="rect">
            <a:avLst/>
          </a:prstGeom>
          <a:solidFill>
            <a:srgbClr val="CCFFFF"/>
          </a:solidFill>
          <a:ln>
            <a:solidFill>
              <a:schemeClr val="accent5">
                <a:lumMod val="50000"/>
              </a:schemeClr>
            </a:solidFill>
          </a:ln>
        </p:spPr>
        <p:txBody>
          <a:bodyPr wrap="square" rtlCol="0">
            <a:spAutoFit/>
          </a:bodyPr>
          <a:lstStyle/>
          <a:p>
            <a:r>
              <a:rPr lang="fr-FR" sz="1600" i="1" dirty="0"/>
              <a:t>Les murets sur les traverses ont des formes complexes ; en effet, l’un des muret est construit en oblique, et comporte une partie située en dessous du niveau de la face supérieure de la traverse.</a:t>
            </a:r>
          </a:p>
          <a:p>
            <a:endParaRPr lang="fr-FR" sz="800" i="1" dirty="0"/>
          </a:p>
          <a:p>
            <a:r>
              <a:rPr lang="fr-FR" sz="1600" i="1" dirty="0"/>
              <a:t>Les murets peuvent être modélisés avec des éléments de la famille Revit « murs »,  mais leur géométrie devra ensuite être adaptée ; la position oblique ne permet pas d’utiliser la fonction de modification du profil du mur.</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3332622" y="6013590"/>
            <a:ext cx="2198181"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11</a:t>
            </a:r>
          </a:p>
        </p:txBody>
      </p:sp>
      <p:sp>
        <p:nvSpPr>
          <p:cNvPr id="12" name="ZoneTexte 11">
            <a:extLst>
              <a:ext uri="{FF2B5EF4-FFF2-40B4-BE49-F238E27FC236}">
                <a16:creationId xmlns="" xmlns:a16="http://schemas.microsoft.com/office/drawing/2014/main" id="{80A29CAF-CBB6-4623-8E59-1E93E0AB07D6}"/>
              </a:ext>
            </a:extLst>
          </p:cNvPr>
          <p:cNvSpPr txBox="1"/>
          <p:nvPr/>
        </p:nvSpPr>
        <p:spPr>
          <a:xfrm>
            <a:off x="7183744" y="3587022"/>
            <a:ext cx="1065402" cy="461665"/>
          </a:xfrm>
          <a:prstGeom prst="rect">
            <a:avLst/>
          </a:prstGeom>
          <a:solidFill>
            <a:srgbClr val="CCFFFF"/>
          </a:solidFill>
          <a:ln>
            <a:solidFill>
              <a:srgbClr val="002060"/>
            </a:solidFill>
          </a:ln>
        </p:spPr>
        <p:txBody>
          <a:bodyPr wrap="square" rtlCol="0">
            <a:spAutoFit/>
          </a:bodyPr>
          <a:lstStyle/>
          <a:p>
            <a:pPr algn="ctr"/>
            <a:r>
              <a:rPr lang="fr-FR" sz="1200" i="1" dirty="0"/>
              <a:t>Murets sur traverse</a:t>
            </a:r>
          </a:p>
        </p:txBody>
      </p:sp>
      <p:cxnSp>
        <p:nvCxnSpPr>
          <p:cNvPr id="15" name="Connecteur droit avec flèche 14">
            <a:extLst>
              <a:ext uri="{FF2B5EF4-FFF2-40B4-BE49-F238E27FC236}">
                <a16:creationId xmlns="" xmlns:a16="http://schemas.microsoft.com/office/drawing/2014/main" id="{4651F34E-5C4F-4618-B82F-24B6C669C3EB}"/>
              </a:ext>
            </a:extLst>
          </p:cNvPr>
          <p:cNvCxnSpPr>
            <a:cxnSpLocks/>
            <a:stCxn id="12" idx="2"/>
          </p:cNvCxnSpPr>
          <p:nvPr/>
        </p:nvCxnSpPr>
        <p:spPr>
          <a:xfrm flipH="1">
            <a:off x="7579789" y="4048687"/>
            <a:ext cx="136656" cy="1052239"/>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 xmlns:a16="http://schemas.microsoft.com/office/drawing/2014/main" id="{B96A4BC6-82B8-4668-82B9-4B2E363DCD87}"/>
              </a:ext>
            </a:extLst>
          </p:cNvPr>
          <p:cNvCxnSpPr>
            <a:cxnSpLocks/>
            <a:stCxn id="12" idx="1"/>
          </p:cNvCxnSpPr>
          <p:nvPr/>
        </p:nvCxnSpPr>
        <p:spPr>
          <a:xfrm flipH="1">
            <a:off x="4087368" y="3817855"/>
            <a:ext cx="3096376" cy="95777"/>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a:extLst>
              <a:ext uri="{FF2B5EF4-FFF2-40B4-BE49-F238E27FC236}">
                <a16:creationId xmlns="" xmlns:a16="http://schemas.microsoft.com/office/drawing/2014/main" id="{DF1EB2CC-C2EA-49B7-A7C9-CBD78F23F251}"/>
              </a:ext>
            </a:extLst>
          </p:cNvPr>
          <p:cNvCxnSpPr>
            <a:cxnSpLocks/>
            <a:stCxn id="12" idx="2"/>
          </p:cNvCxnSpPr>
          <p:nvPr/>
        </p:nvCxnSpPr>
        <p:spPr>
          <a:xfrm>
            <a:off x="7716445" y="4048687"/>
            <a:ext cx="74243" cy="118168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29">
            <a:extLst>
              <a:ext uri="{FF2B5EF4-FFF2-40B4-BE49-F238E27FC236}">
                <a16:creationId xmlns="" xmlns:a16="http://schemas.microsoft.com/office/drawing/2014/main" id="{5CE0A66B-60D9-4B47-B8E9-7EBE189444DA}"/>
              </a:ext>
            </a:extLst>
          </p:cNvPr>
          <p:cNvCxnSpPr>
            <a:cxnSpLocks/>
            <a:stCxn id="12" idx="1"/>
          </p:cNvCxnSpPr>
          <p:nvPr/>
        </p:nvCxnSpPr>
        <p:spPr>
          <a:xfrm flipH="1">
            <a:off x="4233672" y="3817855"/>
            <a:ext cx="2950072" cy="187217"/>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 xmlns:a16="http://schemas.microsoft.com/office/drawing/2014/main" id="{530FDF3B-680B-438C-8F23-616312BF1088}"/>
              </a:ext>
            </a:extLst>
          </p:cNvPr>
          <p:cNvSpPr txBox="1"/>
          <p:nvPr/>
        </p:nvSpPr>
        <p:spPr>
          <a:xfrm>
            <a:off x="295887" y="388188"/>
            <a:ext cx="8643668" cy="1200329"/>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11. </a:t>
            </a:r>
            <a:r>
              <a:rPr lang="fr-FR" sz="3600" b="1" i="1" dirty="0">
                <a:solidFill>
                  <a:srgbClr val="002060"/>
                </a:solidFill>
                <a:effectLst>
                  <a:outerShdw blurRad="38100" dist="38100" dir="2700000" algn="tl">
                    <a:srgbClr val="000000">
                      <a:alpha val="43137"/>
                    </a:srgbClr>
                  </a:outerShdw>
                </a:effectLst>
              </a:rPr>
              <a:t>Murets sur traverses : </a:t>
            </a:r>
          </a:p>
          <a:p>
            <a:r>
              <a:rPr lang="fr-FR" sz="3600" b="1" i="1" dirty="0">
                <a:solidFill>
                  <a:srgbClr val="002060"/>
                </a:solidFill>
                <a:effectLst>
                  <a:outerShdw blurRad="38100" dist="38100" dir="2700000" algn="tl">
                    <a:srgbClr val="000000">
                      <a:alpha val="43137"/>
                    </a:srgbClr>
                  </a:outerShdw>
                </a:effectLst>
              </a:rPr>
              <a:t>							</a:t>
            </a:r>
            <a:r>
              <a:rPr lang="fr-FR" sz="3600" b="1" dirty="0">
                <a:solidFill>
                  <a:srgbClr val="002060"/>
                </a:solidFill>
                <a:effectLst>
                  <a:outerShdw blurRad="38100" dist="38100" dir="2700000" algn="tl">
                    <a:srgbClr val="000000">
                      <a:alpha val="43137"/>
                    </a:srgbClr>
                  </a:outerShdw>
                </a:effectLst>
              </a:rPr>
              <a:t>Adaptation de la géométrie</a:t>
            </a:r>
          </a:p>
        </p:txBody>
      </p:sp>
      <p:sp>
        <p:nvSpPr>
          <p:cNvPr id="22" name="Espace réservé du pied de page 21">
            <a:extLst>
              <a:ext uri="{FF2B5EF4-FFF2-40B4-BE49-F238E27FC236}">
                <a16:creationId xmlns="" xmlns:a16="http://schemas.microsoft.com/office/drawing/2014/main" id="{5737B9FF-293C-4179-B761-98B38683B988}"/>
              </a:ext>
            </a:extLst>
          </p:cNvPr>
          <p:cNvSpPr>
            <a:spLocks noGrp="1"/>
          </p:cNvSpPr>
          <p:nvPr>
            <p:ph type="ftr" sz="quarter" idx="11"/>
          </p:nvPr>
        </p:nvSpPr>
        <p:spPr/>
        <p:txBody>
          <a:bodyPr/>
          <a:lstStyle/>
          <a:p>
            <a:r>
              <a:rPr lang="fr-FR"/>
              <a:t>Tuto Revit - Modéliser un ouvrage</a:t>
            </a:r>
          </a:p>
        </p:txBody>
      </p:sp>
      <p:sp>
        <p:nvSpPr>
          <p:cNvPr id="23" name="Espace réservé de la date 22">
            <a:extLst>
              <a:ext uri="{FF2B5EF4-FFF2-40B4-BE49-F238E27FC236}">
                <a16:creationId xmlns="" xmlns:a16="http://schemas.microsoft.com/office/drawing/2014/main" id="{6540B918-250C-4D72-BE2F-920E6D2C85EE}"/>
              </a:ext>
            </a:extLst>
          </p:cNvPr>
          <p:cNvSpPr>
            <a:spLocks noGrp="1"/>
          </p:cNvSpPr>
          <p:nvPr>
            <p:ph type="dt" sz="half" idx="10"/>
          </p:nvPr>
        </p:nvSpPr>
        <p:spPr/>
        <p:txBody>
          <a:bodyPr/>
          <a:lstStyle/>
          <a:p>
            <a:r>
              <a:rPr lang="fr-FR"/>
              <a:t>Lycée D. Diderot</a:t>
            </a:r>
          </a:p>
        </p:txBody>
      </p:sp>
      <p:sp>
        <p:nvSpPr>
          <p:cNvPr id="24" name="Espace réservé du numéro de diapositive 23">
            <a:extLst>
              <a:ext uri="{FF2B5EF4-FFF2-40B4-BE49-F238E27FC236}">
                <a16:creationId xmlns="" xmlns:a16="http://schemas.microsoft.com/office/drawing/2014/main" id="{5228486D-6F89-4A0F-8248-49B54A486BE2}"/>
              </a:ext>
            </a:extLst>
          </p:cNvPr>
          <p:cNvSpPr>
            <a:spLocks noGrp="1"/>
          </p:cNvSpPr>
          <p:nvPr>
            <p:ph type="sldNum" sz="quarter" idx="12"/>
          </p:nvPr>
        </p:nvSpPr>
        <p:spPr/>
        <p:txBody>
          <a:bodyPr/>
          <a:lstStyle/>
          <a:p>
            <a:fld id="{F0E9C7B5-498F-459B-AE0E-97ACA3484B4E}" type="slidenum">
              <a:rPr lang="fr-FR" smtClean="0"/>
              <a:t>88</a:t>
            </a:fld>
            <a:endParaRPr lang="fr-FR"/>
          </a:p>
        </p:txBody>
      </p:sp>
    </p:spTree>
    <p:extLst>
      <p:ext uri="{BB962C8B-B14F-4D97-AF65-F5344CB8AC3E}">
        <p14:creationId xmlns:p14="http://schemas.microsoft.com/office/powerpoint/2010/main" val="20040209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1.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Méthodologie et lecture de plan</a:t>
            </a:r>
            <a:endParaRPr lang="fr-FR" sz="2200" b="1" dirty="0">
              <a:solidFill>
                <a:srgbClr val="002060"/>
              </a:solidFill>
              <a:effectLst>
                <a:outerShdw blurRad="38100" dist="38100" dir="2700000" algn="tl">
                  <a:srgbClr val="000000">
                    <a:alpha val="43137"/>
                  </a:srgbClr>
                </a:outerShdw>
              </a:effectLst>
            </a:endParaRPr>
          </a:p>
        </p:txBody>
      </p:sp>
      <p:sp>
        <p:nvSpPr>
          <p:cNvPr id="2" name="ZoneTexte 1">
            <a:extLst>
              <a:ext uri="{FF2B5EF4-FFF2-40B4-BE49-F238E27FC236}">
                <a16:creationId xmlns="" xmlns:a16="http://schemas.microsoft.com/office/drawing/2014/main" id="{771920B8-E465-4DA5-958D-802D31905FE0}"/>
              </a:ext>
            </a:extLst>
          </p:cNvPr>
          <p:cNvSpPr txBox="1"/>
          <p:nvPr/>
        </p:nvSpPr>
        <p:spPr>
          <a:xfrm>
            <a:off x="386698" y="1195958"/>
            <a:ext cx="7824613" cy="584775"/>
          </a:xfrm>
          <a:prstGeom prst="rect">
            <a:avLst/>
          </a:prstGeom>
          <a:solidFill>
            <a:srgbClr val="CCFFFF"/>
          </a:solidFill>
          <a:ln>
            <a:solidFill>
              <a:srgbClr val="002060"/>
            </a:solidFill>
          </a:ln>
        </p:spPr>
        <p:txBody>
          <a:bodyPr wrap="square" rtlCol="0">
            <a:spAutoFit/>
          </a:bodyPr>
          <a:lstStyle/>
          <a:p>
            <a:r>
              <a:rPr lang="fr-FR" sz="1200" i="1" dirty="0"/>
              <a:t>On va dans un premier temps créer un ensemble de 2 murets (un droit et un oblique)  positionnés sur l’axe A et à proximité. </a:t>
            </a:r>
          </a:p>
          <a:p>
            <a:endParaRPr lang="fr-FR" sz="800" i="1" dirty="0"/>
          </a:p>
          <a:p>
            <a:r>
              <a:rPr lang="fr-FR" sz="1200" i="1" dirty="0"/>
              <a:t>L’ensemble sera ensuite copié et placé aux extrémités de l’ouvrage hydraulique. </a:t>
            </a:r>
          </a:p>
        </p:txBody>
      </p:sp>
      <p:grpSp>
        <p:nvGrpSpPr>
          <p:cNvPr id="50" name="Groupe 49">
            <a:extLst>
              <a:ext uri="{FF2B5EF4-FFF2-40B4-BE49-F238E27FC236}">
                <a16:creationId xmlns="" xmlns:a16="http://schemas.microsoft.com/office/drawing/2014/main" id="{6B4F5D84-0B9C-4509-AC40-245AE7C3735A}"/>
              </a:ext>
            </a:extLst>
          </p:cNvPr>
          <p:cNvGrpSpPr/>
          <p:nvPr/>
        </p:nvGrpSpPr>
        <p:grpSpPr>
          <a:xfrm>
            <a:off x="227393" y="1040374"/>
            <a:ext cx="297948" cy="276999"/>
            <a:chOff x="4198688" y="2097086"/>
            <a:chExt cx="288913" cy="276999"/>
          </a:xfrm>
        </p:grpSpPr>
        <p:sp>
          <p:nvSpPr>
            <p:cNvPr id="51" name="Ellipse 50">
              <a:extLst>
                <a:ext uri="{FF2B5EF4-FFF2-40B4-BE49-F238E27FC236}">
                  <a16:creationId xmlns="" xmlns:a16="http://schemas.microsoft.com/office/drawing/2014/main" id="{ABAE2D10-761D-4BDB-ACB9-65A1ADBA1601}"/>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3" name="ZoneTexte 52">
              <a:extLst>
                <a:ext uri="{FF2B5EF4-FFF2-40B4-BE49-F238E27FC236}">
                  <a16:creationId xmlns="" xmlns:a16="http://schemas.microsoft.com/office/drawing/2014/main" id="{B32DD1F2-B979-4268-B8F7-BC6F6247BFEF}"/>
                </a:ext>
              </a:extLst>
            </p:cNvPr>
            <p:cNvSpPr txBox="1"/>
            <p:nvPr/>
          </p:nvSpPr>
          <p:spPr>
            <a:xfrm>
              <a:off x="4199427" y="2097086"/>
              <a:ext cx="288174" cy="276999"/>
            </a:xfrm>
            <a:prstGeom prst="rect">
              <a:avLst/>
            </a:prstGeom>
            <a:noFill/>
          </p:spPr>
          <p:txBody>
            <a:bodyPr wrap="square" rtlCol="0">
              <a:spAutoFit/>
            </a:bodyPr>
            <a:lstStyle/>
            <a:p>
              <a:r>
                <a:rPr lang="fr-FR" sz="1200" dirty="0"/>
                <a:t>1</a:t>
              </a:r>
            </a:p>
          </p:txBody>
        </p:sp>
      </p:grpSp>
      <p:grpSp>
        <p:nvGrpSpPr>
          <p:cNvPr id="72" name="Groupe 71">
            <a:extLst>
              <a:ext uri="{FF2B5EF4-FFF2-40B4-BE49-F238E27FC236}">
                <a16:creationId xmlns="" xmlns:a16="http://schemas.microsoft.com/office/drawing/2014/main" id="{B169044C-507B-42E9-8474-CBB2FB919B37}"/>
              </a:ext>
            </a:extLst>
          </p:cNvPr>
          <p:cNvGrpSpPr/>
          <p:nvPr/>
        </p:nvGrpSpPr>
        <p:grpSpPr>
          <a:xfrm>
            <a:off x="1892808" y="1993392"/>
            <a:ext cx="6446520" cy="4270248"/>
            <a:chOff x="1947672" y="1828800"/>
            <a:chExt cx="6446520" cy="4270248"/>
          </a:xfrm>
        </p:grpSpPr>
        <p:pic>
          <p:nvPicPr>
            <p:cNvPr id="17" name="Image 16">
              <a:extLst>
                <a:ext uri="{FF2B5EF4-FFF2-40B4-BE49-F238E27FC236}">
                  <a16:creationId xmlns="" xmlns:a16="http://schemas.microsoft.com/office/drawing/2014/main" id="{7546C413-2D0D-49F8-8007-4E1D1FB9D4BD}"/>
                </a:ext>
              </a:extLst>
            </p:cNvPr>
            <p:cNvPicPr>
              <a:picLocks noChangeAspect="1"/>
            </p:cNvPicPr>
            <p:nvPr/>
          </p:nvPicPr>
          <p:blipFill rotWithShape="1">
            <a:blip r:embed="rId2"/>
            <a:srcRect l="-2085" t="-2083" r="-2377" b="-4488"/>
            <a:stretch/>
          </p:blipFill>
          <p:spPr>
            <a:xfrm>
              <a:off x="1947672" y="1828800"/>
              <a:ext cx="6446520" cy="4270248"/>
            </a:xfrm>
            <a:prstGeom prst="rect">
              <a:avLst/>
            </a:prstGeom>
            <a:ln>
              <a:solidFill>
                <a:schemeClr val="accent5">
                  <a:lumMod val="50000"/>
                </a:schemeClr>
              </a:solidFill>
            </a:ln>
          </p:spPr>
        </p:pic>
        <p:sp>
          <p:nvSpPr>
            <p:cNvPr id="18" name="ZoneTexte 17">
              <a:extLst>
                <a:ext uri="{FF2B5EF4-FFF2-40B4-BE49-F238E27FC236}">
                  <a16:creationId xmlns="" xmlns:a16="http://schemas.microsoft.com/office/drawing/2014/main" id="{68E055A9-5EB7-4E5A-9DF5-8F61F2074CC4}"/>
                </a:ext>
              </a:extLst>
            </p:cNvPr>
            <p:cNvSpPr txBox="1"/>
            <p:nvPr/>
          </p:nvSpPr>
          <p:spPr>
            <a:xfrm>
              <a:off x="3392927" y="3839977"/>
              <a:ext cx="1644242"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Dans un premier temps</a:t>
              </a:r>
            </a:p>
          </p:txBody>
        </p:sp>
        <p:cxnSp>
          <p:nvCxnSpPr>
            <p:cNvPr id="57" name="Connecteur droit avec flèche 56">
              <a:extLst>
                <a:ext uri="{FF2B5EF4-FFF2-40B4-BE49-F238E27FC236}">
                  <a16:creationId xmlns="" xmlns:a16="http://schemas.microsoft.com/office/drawing/2014/main" id="{1894DFE7-688D-45AC-A67E-0130D9823946}"/>
                </a:ext>
              </a:extLst>
            </p:cNvPr>
            <p:cNvCxnSpPr>
              <a:cxnSpLocks/>
              <a:stCxn id="18" idx="0"/>
              <a:endCxn id="31" idx="3"/>
            </p:cNvCxnSpPr>
            <p:nvPr/>
          </p:nvCxnSpPr>
          <p:spPr>
            <a:xfrm flipV="1">
              <a:off x="4215048" y="2993377"/>
              <a:ext cx="656144" cy="846600"/>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 xmlns:a16="http://schemas.microsoft.com/office/drawing/2014/main" id="{C348725D-3348-44A2-9766-135ECD750AB0}"/>
                </a:ext>
              </a:extLst>
            </p:cNvPr>
            <p:cNvSpPr txBox="1"/>
            <p:nvPr/>
          </p:nvSpPr>
          <p:spPr>
            <a:xfrm>
              <a:off x="4713662" y="5741482"/>
              <a:ext cx="1198228"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Positions finales</a:t>
              </a:r>
            </a:p>
          </p:txBody>
        </p:sp>
        <p:cxnSp>
          <p:nvCxnSpPr>
            <p:cNvPr id="60" name="Connecteur droit avec flèche 59">
              <a:extLst>
                <a:ext uri="{FF2B5EF4-FFF2-40B4-BE49-F238E27FC236}">
                  <a16:creationId xmlns="" xmlns:a16="http://schemas.microsoft.com/office/drawing/2014/main" id="{ACEF4FB3-1134-40E2-9E4E-9DC9D1780599}"/>
                </a:ext>
              </a:extLst>
            </p:cNvPr>
            <p:cNvCxnSpPr>
              <a:cxnSpLocks/>
              <a:stCxn id="22" idx="0"/>
              <a:endCxn id="33" idx="5"/>
            </p:cNvCxnSpPr>
            <p:nvPr/>
          </p:nvCxnSpPr>
          <p:spPr>
            <a:xfrm flipH="1" flipV="1">
              <a:off x="3572061" y="5152228"/>
              <a:ext cx="1740715" cy="58925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eur droit avec flèche 63">
              <a:extLst>
                <a:ext uri="{FF2B5EF4-FFF2-40B4-BE49-F238E27FC236}">
                  <a16:creationId xmlns="" xmlns:a16="http://schemas.microsoft.com/office/drawing/2014/main" id="{861CDBAC-A3C0-4BD8-B950-026960FDF116}"/>
                </a:ext>
              </a:extLst>
            </p:cNvPr>
            <p:cNvCxnSpPr>
              <a:cxnSpLocks/>
              <a:stCxn id="22" idx="0"/>
              <a:endCxn id="34" idx="3"/>
            </p:cNvCxnSpPr>
            <p:nvPr/>
          </p:nvCxnSpPr>
          <p:spPr>
            <a:xfrm flipV="1">
              <a:off x="5312776" y="4099614"/>
              <a:ext cx="1691200" cy="1641868"/>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Ellipse 30">
              <a:extLst>
                <a:ext uri="{FF2B5EF4-FFF2-40B4-BE49-F238E27FC236}">
                  <a16:creationId xmlns="" xmlns:a16="http://schemas.microsoft.com/office/drawing/2014/main" id="{33893A34-558B-49C0-801F-2308529671F1}"/>
                </a:ext>
              </a:extLst>
            </p:cNvPr>
            <p:cNvSpPr/>
            <p:nvPr/>
          </p:nvSpPr>
          <p:spPr>
            <a:xfrm>
              <a:off x="4709160" y="2532888"/>
              <a:ext cx="1106424" cy="539496"/>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Ellipse 32">
              <a:extLst>
                <a:ext uri="{FF2B5EF4-FFF2-40B4-BE49-F238E27FC236}">
                  <a16:creationId xmlns="" xmlns:a16="http://schemas.microsoft.com/office/drawing/2014/main" id="{82C002B7-4788-4915-98D3-140BF577F4A9}"/>
                </a:ext>
              </a:extLst>
            </p:cNvPr>
            <p:cNvSpPr/>
            <p:nvPr/>
          </p:nvSpPr>
          <p:spPr>
            <a:xfrm>
              <a:off x="2593848" y="4643498"/>
              <a:ext cx="1146048" cy="596014"/>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llipse 33">
              <a:extLst>
                <a:ext uri="{FF2B5EF4-FFF2-40B4-BE49-F238E27FC236}">
                  <a16:creationId xmlns="" xmlns:a16="http://schemas.microsoft.com/office/drawing/2014/main" id="{F7BE8FD8-E633-4ADF-AE60-FC0D6E4452D7}"/>
                </a:ext>
              </a:extLst>
            </p:cNvPr>
            <p:cNvSpPr/>
            <p:nvPr/>
          </p:nvSpPr>
          <p:spPr>
            <a:xfrm>
              <a:off x="6839712" y="3621024"/>
              <a:ext cx="1121664" cy="560703"/>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ZoneTexte 44">
              <a:extLst>
                <a:ext uri="{FF2B5EF4-FFF2-40B4-BE49-F238E27FC236}">
                  <a16:creationId xmlns="" xmlns:a16="http://schemas.microsoft.com/office/drawing/2014/main" id="{A30DCA2E-3F3B-4CAC-B24F-685F0418EC57}"/>
                </a:ext>
              </a:extLst>
            </p:cNvPr>
            <p:cNvSpPr txBox="1"/>
            <p:nvPr/>
          </p:nvSpPr>
          <p:spPr>
            <a:xfrm>
              <a:off x="3490463" y="2181865"/>
              <a:ext cx="980953"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Muret droit</a:t>
              </a:r>
            </a:p>
          </p:txBody>
        </p:sp>
        <p:sp>
          <p:nvSpPr>
            <p:cNvPr id="49" name="ZoneTexte 48">
              <a:extLst>
                <a:ext uri="{FF2B5EF4-FFF2-40B4-BE49-F238E27FC236}">
                  <a16:creationId xmlns="" xmlns:a16="http://schemas.microsoft.com/office/drawing/2014/main" id="{46F6C8B7-4995-46FD-8A4B-B725C5B6C9A6}"/>
                </a:ext>
              </a:extLst>
            </p:cNvPr>
            <p:cNvSpPr txBox="1"/>
            <p:nvPr/>
          </p:nvSpPr>
          <p:spPr>
            <a:xfrm>
              <a:off x="4621271" y="1931929"/>
              <a:ext cx="1093729" cy="276999"/>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t>Muret oblique</a:t>
              </a:r>
            </a:p>
          </p:txBody>
        </p:sp>
        <p:cxnSp>
          <p:nvCxnSpPr>
            <p:cNvPr id="52" name="Connecteur droit avec flèche 51">
              <a:extLst>
                <a:ext uri="{FF2B5EF4-FFF2-40B4-BE49-F238E27FC236}">
                  <a16:creationId xmlns="" xmlns:a16="http://schemas.microsoft.com/office/drawing/2014/main" id="{FF792734-3B32-4FC8-91A8-D72354D224F5}"/>
                </a:ext>
              </a:extLst>
            </p:cNvPr>
            <p:cNvCxnSpPr>
              <a:cxnSpLocks/>
              <a:stCxn id="45" idx="2"/>
            </p:cNvCxnSpPr>
            <p:nvPr/>
          </p:nvCxnSpPr>
          <p:spPr>
            <a:xfrm>
              <a:off x="3980940" y="2458864"/>
              <a:ext cx="1112268" cy="384920"/>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cteur droit avec flèche 60">
              <a:extLst>
                <a:ext uri="{FF2B5EF4-FFF2-40B4-BE49-F238E27FC236}">
                  <a16:creationId xmlns="" xmlns:a16="http://schemas.microsoft.com/office/drawing/2014/main" id="{34376ADF-3C86-4DD1-85FA-8C5D102FE838}"/>
                </a:ext>
              </a:extLst>
            </p:cNvPr>
            <p:cNvCxnSpPr>
              <a:cxnSpLocks/>
              <a:stCxn id="49" idx="2"/>
            </p:cNvCxnSpPr>
            <p:nvPr/>
          </p:nvCxnSpPr>
          <p:spPr>
            <a:xfrm>
              <a:off x="5168136" y="2208928"/>
              <a:ext cx="98808" cy="54341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73" name="Espace réservé du pied de page 72">
            <a:extLst>
              <a:ext uri="{FF2B5EF4-FFF2-40B4-BE49-F238E27FC236}">
                <a16:creationId xmlns="" xmlns:a16="http://schemas.microsoft.com/office/drawing/2014/main" id="{593EA796-CEDA-4E16-AB7A-CD6EF5259E64}"/>
              </a:ext>
            </a:extLst>
          </p:cNvPr>
          <p:cNvSpPr>
            <a:spLocks noGrp="1"/>
          </p:cNvSpPr>
          <p:nvPr>
            <p:ph type="ftr" sz="quarter" idx="11"/>
          </p:nvPr>
        </p:nvSpPr>
        <p:spPr/>
        <p:txBody>
          <a:bodyPr/>
          <a:lstStyle/>
          <a:p>
            <a:r>
              <a:rPr lang="fr-FR"/>
              <a:t>Tuto Revit - Modéliser un ouvrage</a:t>
            </a:r>
          </a:p>
        </p:txBody>
      </p:sp>
      <p:sp>
        <p:nvSpPr>
          <p:cNvPr id="74" name="Espace réservé de la date 73">
            <a:extLst>
              <a:ext uri="{FF2B5EF4-FFF2-40B4-BE49-F238E27FC236}">
                <a16:creationId xmlns="" xmlns:a16="http://schemas.microsoft.com/office/drawing/2014/main" id="{19F3A540-C86E-47B1-B8EB-94CE12F43507}"/>
              </a:ext>
            </a:extLst>
          </p:cNvPr>
          <p:cNvSpPr>
            <a:spLocks noGrp="1"/>
          </p:cNvSpPr>
          <p:nvPr>
            <p:ph type="dt" sz="half" idx="10"/>
          </p:nvPr>
        </p:nvSpPr>
        <p:spPr/>
        <p:txBody>
          <a:bodyPr/>
          <a:lstStyle/>
          <a:p>
            <a:r>
              <a:rPr lang="fr-FR"/>
              <a:t>Lycée D. Diderot</a:t>
            </a:r>
          </a:p>
        </p:txBody>
      </p:sp>
      <p:sp>
        <p:nvSpPr>
          <p:cNvPr id="75" name="Espace réservé du numéro de diapositive 74">
            <a:extLst>
              <a:ext uri="{FF2B5EF4-FFF2-40B4-BE49-F238E27FC236}">
                <a16:creationId xmlns="" xmlns:a16="http://schemas.microsoft.com/office/drawing/2014/main" id="{85E7959F-78E0-4FCC-9208-226AD100E898}"/>
              </a:ext>
            </a:extLst>
          </p:cNvPr>
          <p:cNvSpPr>
            <a:spLocks noGrp="1"/>
          </p:cNvSpPr>
          <p:nvPr>
            <p:ph type="sldNum" sz="quarter" idx="12"/>
          </p:nvPr>
        </p:nvSpPr>
        <p:spPr/>
        <p:txBody>
          <a:bodyPr/>
          <a:lstStyle/>
          <a:p>
            <a:fld id="{F0E9C7B5-498F-459B-AE0E-97ACA3484B4E}" type="slidenum">
              <a:rPr lang="fr-FR" smtClean="0"/>
              <a:t>89</a:t>
            </a:fld>
            <a:endParaRPr lang="fr-FR"/>
          </a:p>
        </p:txBody>
      </p:sp>
    </p:spTree>
    <p:extLst>
      <p:ext uri="{BB962C8B-B14F-4D97-AF65-F5344CB8AC3E}">
        <p14:creationId xmlns:p14="http://schemas.microsoft.com/office/powerpoint/2010/main" val="3726026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95EDEC3E-505D-43D8-9E64-0788FA8815D0}"/>
              </a:ext>
            </a:extLst>
          </p:cNvPr>
          <p:cNvPicPr>
            <a:picLocks noChangeAspect="1"/>
          </p:cNvPicPr>
          <p:nvPr/>
        </p:nvPicPr>
        <p:blipFill rotWithShape="1">
          <a:blip r:embed="rId2"/>
          <a:srcRect l="-3495" r="-1" b="-22471"/>
          <a:stretch/>
        </p:blipFill>
        <p:spPr>
          <a:xfrm>
            <a:off x="3157269" y="4087939"/>
            <a:ext cx="5564852" cy="2187026"/>
          </a:xfrm>
          <a:prstGeom prst="rect">
            <a:avLst/>
          </a:prstGeom>
          <a:ln>
            <a:solidFill>
              <a:srgbClr val="002060"/>
            </a:solidFill>
          </a:ln>
        </p:spPr>
      </p:pic>
      <p:pic>
        <p:nvPicPr>
          <p:cNvPr id="10" name="Image 9">
            <a:extLst>
              <a:ext uri="{FF2B5EF4-FFF2-40B4-BE49-F238E27FC236}">
                <a16:creationId xmlns="" xmlns:a16="http://schemas.microsoft.com/office/drawing/2014/main" id="{4D5F9FA6-62E3-406C-96DA-3A088B60F0EC}"/>
              </a:ext>
            </a:extLst>
          </p:cNvPr>
          <p:cNvPicPr>
            <a:picLocks noChangeAspect="1"/>
          </p:cNvPicPr>
          <p:nvPr/>
        </p:nvPicPr>
        <p:blipFill rotWithShape="1">
          <a:blip r:embed="rId3"/>
          <a:srcRect r="23870" b="5795"/>
          <a:stretch/>
        </p:blipFill>
        <p:spPr>
          <a:xfrm>
            <a:off x="3583685" y="4154242"/>
            <a:ext cx="2596553" cy="1513313"/>
          </a:xfrm>
          <a:prstGeom prst="rect">
            <a:avLst/>
          </a:prstGeom>
        </p:spPr>
      </p:pic>
      <p:sp>
        <p:nvSpPr>
          <p:cNvPr id="41" name="ZoneTexte 40">
            <a:extLst>
              <a:ext uri="{FF2B5EF4-FFF2-40B4-BE49-F238E27FC236}">
                <a16:creationId xmlns="" xmlns:a16="http://schemas.microsoft.com/office/drawing/2014/main" id="{03F83284-2C73-450D-9420-1A1D7AA31CF4}"/>
              </a:ext>
            </a:extLst>
          </p:cNvPr>
          <p:cNvSpPr txBox="1"/>
          <p:nvPr/>
        </p:nvSpPr>
        <p:spPr>
          <a:xfrm>
            <a:off x="250849" y="395610"/>
            <a:ext cx="8642985" cy="646331"/>
          </a:xfrm>
          <a:prstGeom prst="rect">
            <a:avLst/>
          </a:prstGeom>
          <a:noFill/>
          <a:ln>
            <a:solidFill>
              <a:srgbClr val="002060"/>
            </a:solidFill>
          </a:ln>
        </p:spPr>
        <p:txBody>
          <a:bodyPr wrap="square" rtlCol="0">
            <a:spAutoFit/>
          </a:bodyPr>
          <a:lstStyle/>
          <a:p>
            <a:r>
              <a:rPr lang="fr-FR" sz="3600" b="1" dirty="0">
                <a:solidFill>
                  <a:srgbClr val="002060"/>
                </a:solidFill>
                <a:effectLst>
                  <a:outerShdw blurRad="38100" dist="38100" dir="2700000" algn="tl">
                    <a:srgbClr val="000000">
                      <a:alpha val="43137"/>
                    </a:srgbClr>
                  </a:outerShdw>
                </a:effectLst>
              </a:rPr>
              <a:t>2.	Paramétrage des niveaux</a:t>
            </a:r>
          </a:p>
        </p:txBody>
      </p:sp>
      <p:sp>
        <p:nvSpPr>
          <p:cNvPr id="7" name="ZoneTexte 6">
            <a:extLst>
              <a:ext uri="{FF2B5EF4-FFF2-40B4-BE49-F238E27FC236}">
                <a16:creationId xmlns="" xmlns:a16="http://schemas.microsoft.com/office/drawing/2014/main" id="{07612649-6FA5-4802-B3D6-8A819C7770C9}"/>
              </a:ext>
            </a:extLst>
          </p:cNvPr>
          <p:cNvSpPr txBox="1"/>
          <p:nvPr/>
        </p:nvSpPr>
        <p:spPr>
          <a:xfrm>
            <a:off x="224130" y="1564858"/>
            <a:ext cx="8695583" cy="1569660"/>
          </a:xfrm>
          <a:prstGeom prst="rect">
            <a:avLst/>
          </a:prstGeom>
          <a:solidFill>
            <a:srgbClr val="CCFFFF"/>
          </a:solidFill>
          <a:ln>
            <a:solidFill>
              <a:schemeClr val="accent5">
                <a:lumMod val="50000"/>
              </a:schemeClr>
            </a:solidFill>
          </a:ln>
        </p:spPr>
        <p:txBody>
          <a:bodyPr wrap="square" rtlCol="0">
            <a:spAutoFit/>
          </a:bodyPr>
          <a:lstStyle/>
          <a:p>
            <a:r>
              <a:rPr lang="fr-FR" sz="1600" i="1" dirty="0"/>
              <a:t>Les niveaux d’un projet permettent le positionnement vertical des différents éléments du projet.</a:t>
            </a:r>
          </a:p>
          <a:p>
            <a:r>
              <a:rPr lang="fr-FR" sz="1600" i="1" dirty="0"/>
              <a:t>Souvent, on choisit les niveaux des faces supérieures des dalles, et d’autres niveaux caractéristiques (fond de fouille, </a:t>
            </a:r>
            <a:r>
              <a:rPr lang="fr-FR" sz="1600" i="1" dirty="0" err="1"/>
              <a:t>etc</a:t>
            </a:r>
            <a:r>
              <a:rPr lang="fr-FR" sz="1600" i="1" dirty="0"/>
              <a:t> …)</a:t>
            </a:r>
          </a:p>
          <a:p>
            <a:endParaRPr lang="fr-FR" sz="1600" i="1" dirty="0"/>
          </a:p>
          <a:p>
            <a:r>
              <a:rPr lang="fr-FR" sz="1600" i="1" dirty="0"/>
              <a:t>Pour l’ouvrage hydraulique, on choisit de placer le niveau 0,00 au niveau de la face supérieure du radier.</a:t>
            </a:r>
          </a:p>
          <a:p>
            <a:r>
              <a:rPr lang="fr-FR" sz="1600" i="1" dirty="0"/>
              <a:t>Le positionnement en altitude NGF sera vue dans le chapitre 4. Géoréférencement. </a:t>
            </a:r>
          </a:p>
        </p:txBody>
      </p:sp>
      <p:sp>
        <p:nvSpPr>
          <p:cNvPr id="4" name="ZoneTexte 3">
            <a:extLst>
              <a:ext uri="{FF2B5EF4-FFF2-40B4-BE49-F238E27FC236}">
                <a16:creationId xmlns="" xmlns:a16="http://schemas.microsoft.com/office/drawing/2014/main" id="{8D4535E8-252B-45E2-965C-64E307EB206D}"/>
              </a:ext>
            </a:extLst>
          </p:cNvPr>
          <p:cNvSpPr txBox="1"/>
          <p:nvPr/>
        </p:nvSpPr>
        <p:spPr>
          <a:xfrm>
            <a:off x="6663681" y="5960482"/>
            <a:ext cx="2057626" cy="307777"/>
          </a:xfrm>
          <a:prstGeom prst="rect">
            <a:avLst/>
          </a:prstGeom>
          <a:noFill/>
        </p:spPr>
        <p:txBody>
          <a:bodyPr wrap="square" rtlCol="0">
            <a:spAutoFit/>
          </a:bodyPr>
          <a:lstStyle/>
          <a:p>
            <a:r>
              <a:rPr lang="fr-FR" sz="1400" b="1" dirty="0">
                <a:solidFill>
                  <a:srgbClr val="002060"/>
                </a:solidFill>
                <a:effectLst>
                  <a:outerShdw blurRad="38100" dist="38100" dir="2700000" algn="tl">
                    <a:srgbClr val="000000">
                      <a:alpha val="43137"/>
                    </a:srgbClr>
                  </a:outerShdw>
                </a:effectLst>
              </a:rPr>
              <a:t>Projet à la fin de l’étape 2</a:t>
            </a:r>
          </a:p>
        </p:txBody>
      </p:sp>
      <p:sp>
        <p:nvSpPr>
          <p:cNvPr id="12" name="ZoneTexte 11">
            <a:extLst>
              <a:ext uri="{FF2B5EF4-FFF2-40B4-BE49-F238E27FC236}">
                <a16:creationId xmlns="" xmlns:a16="http://schemas.microsoft.com/office/drawing/2014/main" id="{37FDF7D9-BE99-4836-9564-3C54731C492A}"/>
              </a:ext>
            </a:extLst>
          </p:cNvPr>
          <p:cNvSpPr txBox="1"/>
          <p:nvPr/>
        </p:nvSpPr>
        <p:spPr>
          <a:xfrm rot="19950945">
            <a:off x="3822715" y="4775788"/>
            <a:ext cx="1655058" cy="307777"/>
          </a:xfrm>
          <a:prstGeom prst="rect">
            <a:avLst/>
          </a:prstGeom>
          <a:noFill/>
        </p:spPr>
        <p:txBody>
          <a:bodyPr wrap="square" rtlCol="0">
            <a:spAutoFit/>
          </a:bodyPr>
          <a:lstStyle/>
          <a:p>
            <a:r>
              <a:rPr lang="fr-FR" sz="1400" b="1" dirty="0">
                <a:solidFill>
                  <a:schemeClr val="bg1">
                    <a:lumMod val="85000"/>
                  </a:schemeClr>
                </a:solidFill>
                <a:effectLst>
                  <a:outerShdw blurRad="38100" dist="38100" dir="2700000" algn="tl">
                    <a:srgbClr val="000000">
                      <a:alpha val="43137"/>
                    </a:srgbClr>
                  </a:outerShdw>
                </a:effectLst>
              </a:rPr>
              <a:t>Extrait des plans 2D</a:t>
            </a:r>
          </a:p>
        </p:txBody>
      </p:sp>
      <p:sp>
        <p:nvSpPr>
          <p:cNvPr id="11" name="Espace réservé du pied de page 10">
            <a:extLst>
              <a:ext uri="{FF2B5EF4-FFF2-40B4-BE49-F238E27FC236}">
                <a16:creationId xmlns="" xmlns:a16="http://schemas.microsoft.com/office/drawing/2014/main" id="{408E983C-9DD8-4830-AB7B-8CE927B57A5A}"/>
              </a:ext>
            </a:extLst>
          </p:cNvPr>
          <p:cNvSpPr>
            <a:spLocks noGrp="1"/>
          </p:cNvSpPr>
          <p:nvPr>
            <p:ph type="ftr" sz="quarter" idx="11"/>
          </p:nvPr>
        </p:nvSpPr>
        <p:spPr/>
        <p:txBody>
          <a:bodyPr/>
          <a:lstStyle/>
          <a:p>
            <a:r>
              <a:rPr lang="fr-FR"/>
              <a:t>Tuto Revit - Modéliser un ouvrage</a:t>
            </a:r>
          </a:p>
        </p:txBody>
      </p:sp>
      <p:sp>
        <p:nvSpPr>
          <p:cNvPr id="13" name="Espace réservé de la date 12">
            <a:extLst>
              <a:ext uri="{FF2B5EF4-FFF2-40B4-BE49-F238E27FC236}">
                <a16:creationId xmlns="" xmlns:a16="http://schemas.microsoft.com/office/drawing/2014/main" id="{35913DC2-EDCD-4B1C-B6D1-531DE1200513}"/>
              </a:ext>
            </a:extLst>
          </p:cNvPr>
          <p:cNvSpPr>
            <a:spLocks noGrp="1"/>
          </p:cNvSpPr>
          <p:nvPr>
            <p:ph type="dt" sz="half" idx="10"/>
          </p:nvPr>
        </p:nvSpPr>
        <p:spPr/>
        <p:txBody>
          <a:bodyPr/>
          <a:lstStyle/>
          <a:p>
            <a:r>
              <a:rPr lang="fr-FR"/>
              <a:t>Lycée D. Diderot</a:t>
            </a:r>
          </a:p>
        </p:txBody>
      </p:sp>
      <p:sp>
        <p:nvSpPr>
          <p:cNvPr id="14" name="Espace réservé du numéro de diapositive 13">
            <a:extLst>
              <a:ext uri="{FF2B5EF4-FFF2-40B4-BE49-F238E27FC236}">
                <a16:creationId xmlns="" xmlns:a16="http://schemas.microsoft.com/office/drawing/2014/main" id="{4F105586-0C18-4ADF-BFCC-B59126A0407A}"/>
              </a:ext>
            </a:extLst>
          </p:cNvPr>
          <p:cNvSpPr>
            <a:spLocks noGrp="1"/>
          </p:cNvSpPr>
          <p:nvPr>
            <p:ph type="sldNum" sz="quarter" idx="12"/>
          </p:nvPr>
        </p:nvSpPr>
        <p:spPr/>
        <p:txBody>
          <a:bodyPr/>
          <a:lstStyle/>
          <a:p>
            <a:fld id="{F0E9C7B5-498F-459B-AE0E-97ACA3484B4E}" type="slidenum">
              <a:rPr lang="fr-FR" smtClean="0"/>
              <a:t>9</a:t>
            </a:fld>
            <a:endParaRPr lang="fr-FR"/>
          </a:p>
        </p:txBody>
      </p:sp>
    </p:spTree>
    <p:extLst>
      <p:ext uri="{BB962C8B-B14F-4D97-AF65-F5344CB8AC3E}">
        <p14:creationId xmlns:p14="http://schemas.microsoft.com/office/powerpoint/2010/main" val="352123301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 xmlns:a16="http://schemas.microsoft.com/office/drawing/2014/main" id="{105E5A89-82F5-454F-813A-11477445333E}"/>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1.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Méthodologie et lecture de plan</a:t>
            </a:r>
            <a:endParaRPr lang="fr-FR" sz="2200" b="1" dirty="0">
              <a:solidFill>
                <a:srgbClr val="002060"/>
              </a:solidFill>
              <a:effectLst>
                <a:outerShdw blurRad="38100" dist="38100" dir="2700000" algn="tl">
                  <a:srgbClr val="000000">
                    <a:alpha val="43137"/>
                  </a:srgbClr>
                </a:outerShdw>
              </a:effectLst>
            </a:endParaRPr>
          </a:p>
        </p:txBody>
      </p:sp>
      <p:pic>
        <p:nvPicPr>
          <p:cNvPr id="9" name="Image 8">
            <a:extLst>
              <a:ext uri="{FF2B5EF4-FFF2-40B4-BE49-F238E27FC236}">
                <a16:creationId xmlns="" xmlns:a16="http://schemas.microsoft.com/office/drawing/2014/main" id="{33714143-2B7B-4821-88A3-F4A9A67C53A4}"/>
              </a:ext>
            </a:extLst>
          </p:cNvPr>
          <p:cNvPicPr>
            <a:picLocks noChangeAspect="1"/>
          </p:cNvPicPr>
          <p:nvPr/>
        </p:nvPicPr>
        <p:blipFill>
          <a:blip r:embed="rId2"/>
          <a:stretch>
            <a:fillRect/>
          </a:stretch>
        </p:blipFill>
        <p:spPr>
          <a:xfrm>
            <a:off x="457200" y="2203484"/>
            <a:ext cx="3072384" cy="2871436"/>
          </a:xfrm>
          <a:prstGeom prst="rect">
            <a:avLst/>
          </a:prstGeom>
        </p:spPr>
      </p:pic>
      <p:sp>
        <p:nvSpPr>
          <p:cNvPr id="30" name="ZoneTexte 29">
            <a:extLst>
              <a:ext uri="{FF2B5EF4-FFF2-40B4-BE49-F238E27FC236}">
                <a16:creationId xmlns="" xmlns:a16="http://schemas.microsoft.com/office/drawing/2014/main" id="{CC62A858-4763-4FEB-9B21-047C9BF55E64}"/>
              </a:ext>
            </a:extLst>
          </p:cNvPr>
          <p:cNvSpPr txBox="1"/>
          <p:nvPr/>
        </p:nvSpPr>
        <p:spPr>
          <a:xfrm>
            <a:off x="418084" y="998360"/>
            <a:ext cx="6604508" cy="830997"/>
          </a:xfrm>
          <a:prstGeom prst="rect">
            <a:avLst/>
          </a:prstGeom>
          <a:solidFill>
            <a:srgbClr val="FFFF00"/>
          </a:solidFill>
          <a:ln>
            <a:solidFill>
              <a:srgbClr val="FF6600"/>
            </a:solidFill>
          </a:ln>
        </p:spPr>
        <p:txBody>
          <a:bodyPr wrap="square" rtlCol="0">
            <a:spAutoFit/>
          </a:bodyPr>
          <a:lstStyle/>
          <a:p>
            <a:r>
              <a:rPr lang="fr-FR" sz="1200" b="1" dirty="0"/>
              <a:t>Rechercher dans les plans 2D : Concernant le muret droit :</a:t>
            </a:r>
          </a:p>
          <a:p>
            <a:pPr marL="92075" indent="-92075"/>
            <a:r>
              <a:rPr lang="fr-FR" sz="1200" dirty="0"/>
              <a:t>- Quelle est l’épaisseur du muret droit ?</a:t>
            </a:r>
          </a:p>
          <a:p>
            <a:pPr marL="92075" indent="-92075"/>
            <a:r>
              <a:rPr lang="fr-FR" sz="1200" dirty="0"/>
              <a:t>- Quelle est la valeur du décalage de la base du muret droit par rapport au niveau a- face sup traverse ?</a:t>
            </a:r>
          </a:p>
          <a:p>
            <a:pPr marL="92075" indent="-92075"/>
            <a:r>
              <a:rPr lang="fr-FR" sz="1200" dirty="0">
                <a:sym typeface="Wingdings" panose="05000000000000000000" pitchFamily="2" charset="2"/>
              </a:rPr>
              <a:t>- Quelle est la hauteur du muret droit ?</a:t>
            </a:r>
          </a:p>
        </p:txBody>
      </p:sp>
      <p:grpSp>
        <p:nvGrpSpPr>
          <p:cNvPr id="32" name="Groupe 31">
            <a:extLst>
              <a:ext uri="{FF2B5EF4-FFF2-40B4-BE49-F238E27FC236}">
                <a16:creationId xmlns="" xmlns:a16="http://schemas.microsoft.com/office/drawing/2014/main" id="{870F9C05-87A4-4CCC-9A71-BF3DD9767789}"/>
              </a:ext>
            </a:extLst>
          </p:cNvPr>
          <p:cNvGrpSpPr/>
          <p:nvPr/>
        </p:nvGrpSpPr>
        <p:grpSpPr>
          <a:xfrm>
            <a:off x="294659" y="814205"/>
            <a:ext cx="336277" cy="277860"/>
            <a:chOff x="4198688" y="2087836"/>
            <a:chExt cx="318782" cy="277860"/>
          </a:xfrm>
        </p:grpSpPr>
        <p:sp>
          <p:nvSpPr>
            <p:cNvPr id="35" name="Ellipse 34">
              <a:extLst>
                <a:ext uri="{FF2B5EF4-FFF2-40B4-BE49-F238E27FC236}">
                  <a16:creationId xmlns="" xmlns:a16="http://schemas.microsoft.com/office/drawing/2014/main" id="{D8625928-4A48-4254-932C-31D95B4E11E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AF07A020-B1A5-4423-B7A4-F883E3EF90A3}"/>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grpSp>
        <p:nvGrpSpPr>
          <p:cNvPr id="16" name="Groupe 15">
            <a:extLst>
              <a:ext uri="{FF2B5EF4-FFF2-40B4-BE49-F238E27FC236}">
                <a16:creationId xmlns="" xmlns:a16="http://schemas.microsoft.com/office/drawing/2014/main" id="{934FF0F2-984D-47EF-8E61-C5B3D12C8B80}"/>
              </a:ext>
            </a:extLst>
          </p:cNvPr>
          <p:cNvGrpSpPr/>
          <p:nvPr/>
        </p:nvGrpSpPr>
        <p:grpSpPr>
          <a:xfrm>
            <a:off x="4471416" y="2355656"/>
            <a:ext cx="4048895" cy="1910019"/>
            <a:chOff x="4471416" y="2355656"/>
            <a:chExt cx="4048895" cy="1910019"/>
          </a:xfrm>
        </p:grpSpPr>
        <p:pic>
          <p:nvPicPr>
            <p:cNvPr id="11" name="Image 10">
              <a:extLst>
                <a:ext uri="{FF2B5EF4-FFF2-40B4-BE49-F238E27FC236}">
                  <a16:creationId xmlns="" xmlns:a16="http://schemas.microsoft.com/office/drawing/2014/main" id="{4460DEAD-17BC-4552-909E-12EE724C2032}"/>
                </a:ext>
              </a:extLst>
            </p:cNvPr>
            <p:cNvPicPr>
              <a:picLocks noChangeAspect="1"/>
            </p:cNvPicPr>
            <p:nvPr/>
          </p:nvPicPr>
          <p:blipFill>
            <a:blip r:embed="rId3"/>
            <a:stretch>
              <a:fillRect/>
            </a:stretch>
          </p:blipFill>
          <p:spPr>
            <a:xfrm>
              <a:off x="5679243" y="2355656"/>
              <a:ext cx="2841068" cy="1910019"/>
            </a:xfrm>
            <a:prstGeom prst="rect">
              <a:avLst/>
            </a:prstGeom>
          </p:spPr>
        </p:pic>
        <p:cxnSp>
          <p:nvCxnSpPr>
            <p:cNvPr id="13" name="Connecteur droit 12">
              <a:extLst>
                <a:ext uri="{FF2B5EF4-FFF2-40B4-BE49-F238E27FC236}">
                  <a16:creationId xmlns="" xmlns:a16="http://schemas.microsoft.com/office/drawing/2014/main" id="{74266AAF-7690-47E2-8539-8EEF586E117D}"/>
                </a:ext>
              </a:extLst>
            </p:cNvPr>
            <p:cNvCxnSpPr>
              <a:cxnSpLocks/>
            </p:cNvCxnSpPr>
            <p:nvPr/>
          </p:nvCxnSpPr>
          <p:spPr>
            <a:xfrm flipH="1">
              <a:off x="5513832" y="2990088"/>
              <a:ext cx="667512"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 xmlns:a16="http://schemas.microsoft.com/office/drawing/2014/main" id="{9CE07D46-1D67-475A-8E71-C952C80B6A32}"/>
                </a:ext>
              </a:extLst>
            </p:cNvPr>
            <p:cNvSpPr txBox="1"/>
            <p:nvPr/>
          </p:nvSpPr>
          <p:spPr>
            <a:xfrm>
              <a:off x="4471416" y="2761488"/>
              <a:ext cx="1435608" cy="276999"/>
            </a:xfrm>
            <a:prstGeom prst="rect">
              <a:avLst/>
            </a:prstGeom>
            <a:noFill/>
          </p:spPr>
          <p:txBody>
            <a:bodyPr wrap="square" rtlCol="0">
              <a:spAutoFit/>
            </a:bodyPr>
            <a:lstStyle/>
            <a:p>
              <a:r>
                <a:rPr lang="fr-FR" sz="1200" dirty="0">
                  <a:solidFill>
                    <a:schemeClr val="accent5">
                      <a:lumMod val="50000"/>
                    </a:schemeClr>
                  </a:solidFill>
                </a:rPr>
                <a:t>a- face sup traverse</a:t>
              </a:r>
            </a:p>
          </p:txBody>
        </p:sp>
      </p:grpSp>
      <p:sp>
        <p:nvSpPr>
          <p:cNvPr id="38" name="ZoneTexte 37">
            <a:extLst>
              <a:ext uri="{FF2B5EF4-FFF2-40B4-BE49-F238E27FC236}">
                <a16:creationId xmlns="" xmlns:a16="http://schemas.microsoft.com/office/drawing/2014/main" id="{23D53CF1-6708-488B-ABF8-09E85E21DE90}"/>
              </a:ext>
            </a:extLst>
          </p:cNvPr>
          <p:cNvSpPr txBox="1"/>
          <p:nvPr/>
        </p:nvSpPr>
        <p:spPr>
          <a:xfrm>
            <a:off x="2024380" y="5292992"/>
            <a:ext cx="6604508" cy="1015663"/>
          </a:xfrm>
          <a:prstGeom prst="rect">
            <a:avLst/>
          </a:prstGeom>
          <a:solidFill>
            <a:srgbClr val="FFFF00"/>
          </a:solidFill>
          <a:ln>
            <a:solidFill>
              <a:srgbClr val="FF6600"/>
            </a:solidFill>
          </a:ln>
        </p:spPr>
        <p:txBody>
          <a:bodyPr wrap="square" rtlCol="0">
            <a:spAutoFit/>
          </a:bodyPr>
          <a:lstStyle/>
          <a:p>
            <a:r>
              <a:rPr lang="fr-FR" sz="1200" b="1" dirty="0"/>
              <a:t>Rechercher dans les plans 2D : Concernant le muret oblique :</a:t>
            </a:r>
          </a:p>
          <a:p>
            <a:pPr marL="92075" indent="-92075"/>
            <a:r>
              <a:rPr lang="fr-FR" sz="1200" dirty="0"/>
              <a:t>- Quelle est l’épaisseur du muret oblique ?</a:t>
            </a:r>
          </a:p>
          <a:p>
            <a:pPr marL="92075" indent="-92075"/>
            <a:r>
              <a:rPr lang="fr-FR" sz="1200" dirty="0"/>
              <a:t>- Quelle est la valeur du décalage de la base du muret droit par rapport au niveau a- face sup traverse ?</a:t>
            </a:r>
          </a:p>
          <a:p>
            <a:r>
              <a:rPr lang="fr-FR" sz="1200" dirty="0">
                <a:sym typeface="Wingdings" panose="05000000000000000000" pitchFamily="2" charset="2"/>
              </a:rPr>
              <a:t>- Quelle est la hauteur du muret droit ?</a:t>
            </a:r>
          </a:p>
          <a:p>
            <a:r>
              <a:rPr lang="fr-FR" sz="1200" dirty="0">
                <a:sym typeface="Wingdings" panose="05000000000000000000" pitchFamily="2" charset="2"/>
              </a:rPr>
              <a:t>- Quelles sont les valeurs des longueur dépassant de part et d’autre de la traverse ?</a:t>
            </a:r>
          </a:p>
        </p:txBody>
      </p:sp>
      <p:grpSp>
        <p:nvGrpSpPr>
          <p:cNvPr id="39" name="Groupe 38">
            <a:extLst>
              <a:ext uri="{FF2B5EF4-FFF2-40B4-BE49-F238E27FC236}">
                <a16:creationId xmlns="" xmlns:a16="http://schemas.microsoft.com/office/drawing/2014/main" id="{BDE9B3E0-90BD-4B0F-87F1-AF61D80DB1D0}"/>
              </a:ext>
            </a:extLst>
          </p:cNvPr>
          <p:cNvGrpSpPr/>
          <p:nvPr/>
        </p:nvGrpSpPr>
        <p:grpSpPr>
          <a:xfrm>
            <a:off x="1900955" y="5108837"/>
            <a:ext cx="336277" cy="277860"/>
            <a:chOff x="4198688" y="2087836"/>
            <a:chExt cx="318782" cy="277860"/>
          </a:xfrm>
        </p:grpSpPr>
        <p:sp>
          <p:nvSpPr>
            <p:cNvPr id="40" name="Ellipse 39">
              <a:extLst>
                <a:ext uri="{FF2B5EF4-FFF2-40B4-BE49-F238E27FC236}">
                  <a16:creationId xmlns="" xmlns:a16="http://schemas.microsoft.com/office/drawing/2014/main" id="{EC91A058-A37F-4437-874C-E29312A39783}"/>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1" name="ZoneTexte 40">
              <a:extLst>
                <a:ext uri="{FF2B5EF4-FFF2-40B4-BE49-F238E27FC236}">
                  <a16:creationId xmlns="" xmlns:a16="http://schemas.microsoft.com/office/drawing/2014/main" id="{75371C5D-A835-4B5B-86CB-6C70FF1F7C3A}"/>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19" name="Espace réservé du pied de page 18">
            <a:extLst>
              <a:ext uri="{FF2B5EF4-FFF2-40B4-BE49-F238E27FC236}">
                <a16:creationId xmlns="" xmlns:a16="http://schemas.microsoft.com/office/drawing/2014/main" id="{FEBFDC21-E906-4280-B7A4-5C6EAFB49B8E}"/>
              </a:ext>
            </a:extLst>
          </p:cNvPr>
          <p:cNvSpPr>
            <a:spLocks noGrp="1"/>
          </p:cNvSpPr>
          <p:nvPr>
            <p:ph type="ftr" sz="quarter" idx="11"/>
          </p:nvPr>
        </p:nvSpPr>
        <p:spPr/>
        <p:txBody>
          <a:bodyPr/>
          <a:lstStyle/>
          <a:p>
            <a:r>
              <a:rPr lang="fr-FR"/>
              <a:t>Tuto Revit - Modéliser un ouvrage</a:t>
            </a:r>
          </a:p>
        </p:txBody>
      </p:sp>
      <p:sp>
        <p:nvSpPr>
          <p:cNvPr id="20" name="Espace réservé de la date 19">
            <a:extLst>
              <a:ext uri="{FF2B5EF4-FFF2-40B4-BE49-F238E27FC236}">
                <a16:creationId xmlns="" xmlns:a16="http://schemas.microsoft.com/office/drawing/2014/main" id="{0035447A-F321-48FB-9899-B285DB3FFDA8}"/>
              </a:ext>
            </a:extLst>
          </p:cNvPr>
          <p:cNvSpPr>
            <a:spLocks noGrp="1"/>
          </p:cNvSpPr>
          <p:nvPr>
            <p:ph type="dt" sz="half" idx="10"/>
          </p:nvPr>
        </p:nvSpPr>
        <p:spPr/>
        <p:txBody>
          <a:bodyPr/>
          <a:lstStyle/>
          <a:p>
            <a:r>
              <a:rPr lang="fr-FR"/>
              <a:t>Lycée D. Diderot</a:t>
            </a:r>
          </a:p>
        </p:txBody>
      </p:sp>
      <p:sp>
        <p:nvSpPr>
          <p:cNvPr id="23" name="Espace réservé du numéro de diapositive 22">
            <a:extLst>
              <a:ext uri="{FF2B5EF4-FFF2-40B4-BE49-F238E27FC236}">
                <a16:creationId xmlns="" xmlns:a16="http://schemas.microsoft.com/office/drawing/2014/main" id="{B793843A-897E-4F54-AB2C-6BC6B35DE43C}"/>
              </a:ext>
            </a:extLst>
          </p:cNvPr>
          <p:cNvSpPr>
            <a:spLocks noGrp="1"/>
          </p:cNvSpPr>
          <p:nvPr>
            <p:ph type="sldNum" sz="quarter" idx="12"/>
          </p:nvPr>
        </p:nvSpPr>
        <p:spPr/>
        <p:txBody>
          <a:bodyPr/>
          <a:lstStyle/>
          <a:p>
            <a:fld id="{F0E9C7B5-498F-459B-AE0E-97ACA3484B4E}" type="slidenum">
              <a:rPr lang="fr-FR" smtClean="0"/>
              <a:t>90</a:t>
            </a:fld>
            <a:endParaRPr lang="fr-FR"/>
          </a:p>
        </p:txBody>
      </p:sp>
    </p:spTree>
    <p:extLst>
      <p:ext uri="{BB962C8B-B14F-4D97-AF65-F5344CB8AC3E}">
        <p14:creationId xmlns:p14="http://schemas.microsoft.com/office/powerpoint/2010/main" val="35162883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8BC5358A-FE48-440D-ABB1-28BEE0A2F947}"/>
              </a:ext>
            </a:extLst>
          </p:cNvPr>
          <p:cNvPicPr>
            <a:picLocks noChangeAspect="1"/>
          </p:cNvPicPr>
          <p:nvPr/>
        </p:nvPicPr>
        <p:blipFill>
          <a:blip r:embed="rId2"/>
          <a:stretch>
            <a:fillRect/>
          </a:stretch>
        </p:blipFill>
        <p:spPr>
          <a:xfrm>
            <a:off x="0" y="768052"/>
            <a:ext cx="9144000" cy="5687656"/>
          </a:xfrm>
          <a:prstGeom prst="rect">
            <a:avLst/>
          </a:prstGeom>
        </p:spPr>
      </p:pic>
      <p:cxnSp>
        <p:nvCxnSpPr>
          <p:cNvPr id="76" name="Connecteur droit avec flèche 75">
            <a:extLst>
              <a:ext uri="{FF2B5EF4-FFF2-40B4-BE49-F238E27FC236}">
                <a16:creationId xmlns="" xmlns:a16="http://schemas.microsoft.com/office/drawing/2014/main" id="{9B35D946-359E-43E7-A7C0-1591598F8DB4}"/>
              </a:ext>
            </a:extLst>
          </p:cNvPr>
          <p:cNvCxnSpPr>
            <a:cxnSpLocks/>
            <a:stCxn id="33" idx="3"/>
          </p:cNvCxnSpPr>
          <p:nvPr/>
        </p:nvCxnSpPr>
        <p:spPr>
          <a:xfrm flipV="1">
            <a:off x="4782480" y="1523021"/>
            <a:ext cx="973123" cy="113404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 xmlns:a16="http://schemas.microsoft.com/office/drawing/2014/main" id="{74443394-487D-4A1D-BE95-B31020231900}"/>
              </a:ext>
            </a:extLst>
          </p:cNvPr>
          <p:cNvSpPr txBox="1"/>
          <p:nvPr/>
        </p:nvSpPr>
        <p:spPr>
          <a:xfrm>
            <a:off x="2606201" y="2426231"/>
            <a:ext cx="217627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Structure</a:t>
            </a:r>
            <a:r>
              <a:rPr lang="fr-FR" sz="1200" dirty="0">
                <a:sym typeface="Wingdings" panose="05000000000000000000" pitchFamily="2" charset="2"/>
              </a:rPr>
              <a:t>, Commande </a:t>
            </a:r>
            <a:r>
              <a:rPr lang="fr-FR" sz="1200" b="1" dirty="0">
                <a:sym typeface="Wingdings" panose="05000000000000000000" pitchFamily="2" charset="2"/>
              </a:rPr>
              <a:t>Ligne de modèle</a:t>
            </a:r>
          </a:p>
        </p:txBody>
      </p:sp>
      <p:grpSp>
        <p:nvGrpSpPr>
          <p:cNvPr id="27" name="Groupe 26">
            <a:extLst>
              <a:ext uri="{FF2B5EF4-FFF2-40B4-BE49-F238E27FC236}">
                <a16:creationId xmlns="" xmlns:a16="http://schemas.microsoft.com/office/drawing/2014/main" id="{6AD50E2F-B504-4923-8E30-934093AEB903}"/>
              </a:ext>
            </a:extLst>
          </p:cNvPr>
          <p:cNvGrpSpPr/>
          <p:nvPr/>
        </p:nvGrpSpPr>
        <p:grpSpPr>
          <a:xfrm>
            <a:off x="2439687" y="2269337"/>
            <a:ext cx="335021" cy="277860"/>
            <a:chOff x="4198688" y="2087836"/>
            <a:chExt cx="318782" cy="277860"/>
          </a:xfrm>
        </p:grpSpPr>
        <p:sp>
          <p:nvSpPr>
            <p:cNvPr id="28" name="Ellipse 27">
              <a:extLst>
                <a:ext uri="{FF2B5EF4-FFF2-40B4-BE49-F238E27FC236}">
                  <a16:creationId xmlns="" xmlns:a16="http://schemas.microsoft.com/office/drawing/2014/main" id="{ACE91B8D-54FF-498B-B61A-DCA9D5212A3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CCD98E00-DA24-48EF-A7DC-735907C6F2EE}"/>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35" name="ZoneTexte 34">
            <a:extLst>
              <a:ext uri="{FF2B5EF4-FFF2-40B4-BE49-F238E27FC236}">
                <a16:creationId xmlns="" xmlns:a16="http://schemas.microsoft.com/office/drawing/2014/main" id="{BAFA2D68-D60E-488C-BF0C-AA3B65F6B850}"/>
              </a:ext>
            </a:extLst>
          </p:cNvPr>
          <p:cNvSpPr txBox="1"/>
          <p:nvPr/>
        </p:nvSpPr>
        <p:spPr>
          <a:xfrm>
            <a:off x="600700" y="1575224"/>
            <a:ext cx="269499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 a- face sup traverse »</a:t>
            </a:r>
          </a:p>
        </p:txBody>
      </p:sp>
      <p:grpSp>
        <p:nvGrpSpPr>
          <p:cNvPr id="36" name="Groupe 35">
            <a:extLst>
              <a:ext uri="{FF2B5EF4-FFF2-40B4-BE49-F238E27FC236}">
                <a16:creationId xmlns="" xmlns:a16="http://schemas.microsoft.com/office/drawing/2014/main" id="{0165357A-ACC3-4A8A-A01F-0ED2847F748F}"/>
              </a:ext>
            </a:extLst>
          </p:cNvPr>
          <p:cNvGrpSpPr/>
          <p:nvPr/>
        </p:nvGrpSpPr>
        <p:grpSpPr>
          <a:xfrm>
            <a:off x="461618" y="1390898"/>
            <a:ext cx="335021" cy="277860"/>
            <a:chOff x="4198688" y="2087836"/>
            <a:chExt cx="318782" cy="277860"/>
          </a:xfrm>
        </p:grpSpPr>
        <p:sp>
          <p:nvSpPr>
            <p:cNvPr id="37" name="Ellipse 36">
              <a:extLst>
                <a:ext uri="{FF2B5EF4-FFF2-40B4-BE49-F238E27FC236}">
                  <a16:creationId xmlns="" xmlns:a16="http://schemas.microsoft.com/office/drawing/2014/main" id="{888CE936-B88C-4146-97EF-C0778C5E9F82}"/>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8" name="ZoneTexte 37">
              <a:extLst>
                <a:ext uri="{FF2B5EF4-FFF2-40B4-BE49-F238E27FC236}">
                  <a16:creationId xmlns="" xmlns:a16="http://schemas.microsoft.com/office/drawing/2014/main" id="{74C88151-7AC7-4DA4-BD2B-B68D3E1DC0E6}"/>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55" name="Connecteur droit avec flèche 54">
            <a:extLst>
              <a:ext uri="{FF2B5EF4-FFF2-40B4-BE49-F238E27FC236}">
                <a16:creationId xmlns="" xmlns:a16="http://schemas.microsoft.com/office/drawing/2014/main" id="{AF0CDA19-507A-4CF3-B3D2-842FDAD75852}"/>
              </a:ext>
            </a:extLst>
          </p:cNvPr>
          <p:cNvCxnSpPr>
            <a:cxnSpLocks/>
            <a:stCxn id="66" idx="3"/>
          </p:cNvCxnSpPr>
          <p:nvPr/>
        </p:nvCxnSpPr>
        <p:spPr>
          <a:xfrm flipV="1">
            <a:off x="5083729" y="5129784"/>
            <a:ext cx="1289639" cy="13905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 xmlns:a16="http://schemas.microsoft.com/office/drawing/2014/main" id="{619A3A4E-130C-4C11-AF55-B349AD22CBF0}"/>
              </a:ext>
            </a:extLst>
          </p:cNvPr>
          <p:cNvCxnSpPr>
            <a:cxnSpLocks/>
          </p:cNvCxnSpPr>
          <p:nvPr/>
        </p:nvCxnSpPr>
        <p:spPr>
          <a:xfrm flipV="1">
            <a:off x="5696964" y="3419438"/>
            <a:ext cx="478172" cy="302002"/>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 xmlns:a16="http://schemas.microsoft.com/office/drawing/2014/main" id="{FBCA09BE-A9BD-49EB-A09E-8D6B8BC2F4B2}"/>
              </a:ext>
            </a:extLst>
          </p:cNvPr>
          <p:cNvCxnSpPr>
            <a:cxnSpLocks/>
          </p:cNvCxnSpPr>
          <p:nvPr/>
        </p:nvCxnSpPr>
        <p:spPr>
          <a:xfrm flipV="1">
            <a:off x="6484019" y="4848475"/>
            <a:ext cx="546682" cy="334160"/>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 xmlns:a16="http://schemas.microsoft.com/office/drawing/2014/main" id="{3135758C-3125-4A36-8E7A-ED6A37514B1F}"/>
              </a:ext>
            </a:extLst>
          </p:cNvPr>
          <p:cNvSpPr txBox="1"/>
          <p:nvPr/>
        </p:nvSpPr>
        <p:spPr>
          <a:xfrm>
            <a:off x="479761" y="965205"/>
            <a:ext cx="3241176" cy="276999"/>
          </a:xfrm>
          <a:prstGeom prst="rect">
            <a:avLst/>
          </a:prstGeom>
          <a:solidFill>
            <a:srgbClr val="CCFFFF"/>
          </a:solidFill>
          <a:ln>
            <a:solidFill>
              <a:srgbClr val="002060"/>
            </a:solidFill>
          </a:ln>
        </p:spPr>
        <p:txBody>
          <a:bodyPr wrap="square" rtlCol="0">
            <a:spAutoFit/>
          </a:bodyPr>
          <a:lstStyle/>
          <a:p>
            <a:r>
              <a:rPr lang="fr-FR" sz="1200" i="1" dirty="0"/>
              <a:t>On va d’abord créer des repères de construction.</a:t>
            </a:r>
          </a:p>
        </p:txBody>
      </p:sp>
      <p:grpSp>
        <p:nvGrpSpPr>
          <p:cNvPr id="42" name="Groupe 41">
            <a:extLst>
              <a:ext uri="{FF2B5EF4-FFF2-40B4-BE49-F238E27FC236}">
                <a16:creationId xmlns="" xmlns:a16="http://schemas.microsoft.com/office/drawing/2014/main" id="{037227DF-098E-4FAB-ADEE-15CD5475CAD5}"/>
              </a:ext>
            </a:extLst>
          </p:cNvPr>
          <p:cNvGrpSpPr/>
          <p:nvPr/>
        </p:nvGrpSpPr>
        <p:grpSpPr>
          <a:xfrm>
            <a:off x="337233" y="784454"/>
            <a:ext cx="297948" cy="276999"/>
            <a:chOff x="4198688" y="2097086"/>
            <a:chExt cx="288913" cy="276999"/>
          </a:xfrm>
        </p:grpSpPr>
        <p:sp>
          <p:nvSpPr>
            <p:cNvPr id="43" name="Ellipse 42">
              <a:extLst>
                <a:ext uri="{FF2B5EF4-FFF2-40B4-BE49-F238E27FC236}">
                  <a16:creationId xmlns="" xmlns:a16="http://schemas.microsoft.com/office/drawing/2014/main" id="{0DC3805A-FA37-4401-80BC-055DD703468C}"/>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4" name="ZoneTexte 43">
              <a:extLst>
                <a:ext uri="{FF2B5EF4-FFF2-40B4-BE49-F238E27FC236}">
                  <a16:creationId xmlns="" xmlns:a16="http://schemas.microsoft.com/office/drawing/2014/main" id="{365C2B69-0318-4A5A-8575-D59CB3A6CF3C}"/>
                </a:ext>
              </a:extLst>
            </p:cNvPr>
            <p:cNvSpPr txBox="1"/>
            <p:nvPr/>
          </p:nvSpPr>
          <p:spPr>
            <a:xfrm>
              <a:off x="4199427" y="2097086"/>
              <a:ext cx="288174" cy="276999"/>
            </a:xfrm>
            <a:prstGeom prst="rect">
              <a:avLst/>
            </a:prstGeom>
            <a:noFill/>
          </p:spPr>
          <p:txBody>
            <a:bodyPr wrap="square" rtlCol="0">
              <a:spAutoFit/>
            </a:bodyPr>
            <a:lstStyle/>
            <a:p>
              <a:r>
                <a:rPr lang="fr-FR" sz="1200" dirty="0"/>
                <a:t>1</a:t>
              </a:r>
            </a:p>
          </p:txBody>
        </p:sp>
      </p:grpSp>
      <p:sp>
        <p:nvSpPr>
          <p:cNvPr id="66" name="ZoneTexte 65">
            <a:extLst>
              <a:ext uri="{FF2B5EF4-FFF2-40B4-BE49-F238E27FC236}">
                <a16:creationId xmlns="" xmlns:a16="http://schemas.microsoft.com/office/drawing/2014/main" id="{A6E3C70F-B949-421B-BFE3-EC91DF0E7878}"/>
              </a:ext>
            </a:extLst>
          </p:cNvPr>
          <p:cNvSpPr txBox="1"/>
          <p:nvPr/>
        </p:nvSpPr>
        <p:spPr>
          <a:xfrm>
            <a:off x="1851210" y="5038002"/>
            <a:ext cx="323251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Placer deux traits perpendiculaire à l’axe A, aux intersections avec les bords de la traverse</a:t>
            </a:r>
          </a:p>
        </p:txBody>
      </p:sp>
      <p:grpSp>
        <p:nvGrpSpPr>
          <p:cNvPr id="67" name="Groupe 66">
            <a:extLst>
              <a:ext uri="{FF2B5EF4-FFF2-40B4-BE49-F238E27FC236}">
                <a16:creationId xmlns="" xmlns:a16="http://schemas.microsoft.com/office/drawing/2014/main" id="{0B7D54E3-00F2-4856-9123-243B4579A87F}"/>
              </a:ext>
            </a:extLst>
          </p:cNvPr>
          <p:cNvGrpSpPr/>
          <p:nvPr/>
        </p:nvGrpSpPr>
        <p:grpSpPr>
          <a:xfrm>
            <a:off x="1677171" y="4873246"/>
            <a:ext cx="329591" cy="277860"/>
            <a:chOff x="4198688" y="2087836"/>
            <a:chExt cx="318782" cy="277860"/>
          </a:xfrm>
        </p:grpSpPr>
        <p:sp>
          <p:nvSpPr>
            <p:cNvPr id="69" name="Ellipse 68">
              <a:extLst>
                <a:ext uri="{FF2B5EF4-FFF2-40B4-BE49-F238E27FC236}">
                  <a16:creationId xmlns="" xmlns:a16="http://schemas.microsoft.com/office/drawing/2014/main" id="{23716CDF-B596-494D-BDAA-CFB3924E4BAC}"/>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3" name="ZoneTexte 72">
              <a:extLst>
                <a:ext uri="{FF2B5EF4-FFF2-40B4-BE49-F238E27FC236}">
                  <a16:creationId xmlns="" xmlns:a16="http://schemas.microsoft.com/office/drawing/2014/main" id="{2751E8CF-B37E-4EFF-926F-A484648CF70B}"/>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77" name="Connecteur droit avec flèche 76">
            <a:extLst>
              <a:ext uri="{FF2B5EF4-FFF2-40B4-BE49-F238E27FC236}">
                <a16:creationId xmlns="" xmlns:a16="http://schemas.microsoft.com/office/drawing/2014/main" id="{6C6E362A-409D-499D-9206-9E56A56F8B65}"/>
              </a:ext>
            </a:extLst>
          </p:cNvPr>
          <p:cNvCxnSpPr>
            <a:cxnSpLocks/>
            <a:stCxn id="66" idx="3"/>
          </p:cNvCxnSpPr>
          <p:nvPr/>
        </p:nvCxnSpPr>
        <p:spPr>
          <a:xfrm flipV="1">
            <a:off x="5083729" y="3794760"/>
            <a:ext cx="676991" cy="147407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 xmlns:a16="http://schemas.microsoft.com/office/drawing/2014/main" id="{C6945384-6A3E-4F2C-8A51-BFC7530251D8}"/>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Traits de constructions</a:t>
            </a:r>
            <a:endParaRPr lang="fr-FR" sz="2200" b="1" dirty="0">
              <a:solidFill>
                <a:srgbClr val="002060"/>
              </a:solidFill>
              <a:effectLst>
                <a:outerShdw blurRad="38100" dist="38100" dir="2700000" algn="tl">
                  <a:srgbClr val="000000">
                    <a:alpha val="43137"/>
                  </a:srgbClr>
                </a:outerShdw>
              </a:effectLst>
            </a:endParaRPr>
          </a:p>
        </p:txBody>
      </p:sp>
      <p:grpSp>
        <p:nvGrpSpPr>
          <p:cNvPr id="46" name="Groupe 45">
            <a:extLst>
              <a:ext uri="{FF2B5EF4-FFF2-40B4-BE49-F238E27FC236}">
                <a16:creationId xmlns="" xmlns:a16="http://schemas.microsoft.com/office/drawing/2014/main" id="{F125EA0E-95B7-48ED-9051-CB11AE8D9BE2}"/>
              </a:ext>
            </a:extLst>
          </p:cNvPr>
          <p:cNvGrpSpPr/>
          <p:nvPr/>
        </p:nvGrpSpPr>
        <p:grpSpPr>
          <a:xfrm>
            <a:off x="6069910" y="3337561"/>
            <a:ext cx="175442" cy="184446"/>
            <a:chOff x="3439486" y="4060271"/>
            <a:chExt cx="117446" cy="109057"/>
          </a:xfrm>
        </p:grpSpPr>
        <p:cxnSp>
          <p:nvCxnSpPr>
            <p:cNvPr id="47" name="Connecteur droit 46">
              <a:extLst>
                <a:ext uri="{FF2B5EF4-FFF2-40B4-BE49-F238E27FC236}">
                  <a16:creationId xmlns="" xmlns:a16="http://schemas.microsoft.com/office/drawing/2014/main" id="{B108CEE9-C35A-4A72-B843-3678DA43B07C}"/>
                </a:ext>
              </a:extLst>
            </p:cNvPr>
            <p:cNvCxnSpPr>
              <a:cxnSpLocks/>
            </p:cNvCxnSpPr>
            <p:nvPr/>
          </p:nvCxnSpPr>
          <p:spPr>
            <a:xfrm>
              <a:off x="3447875" y="4060271"/>
              <a:ext cx="109057" cy="109057"/>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48" name="Connecteur droit 47">
              <a:extLst>
                <a:ext uri="{FF2B5EF4-FFF2-40B4-BE49-F238E27FC236}">
                  <a16:creationId xmlns="" xmlns:a16="http://schemas.microsoft.com/office/drawing/2014/main" id="{22F81C62-15F9-4EC3-8EFB-FFB447BF81AE}"/>
                </a:ext>
              </a:extLst>
            </p:cNvPr>
            <p:cNvCxnSpPr>
              <a:cxnSpLocks/>
            </p:cNvCxnSpPr>
            <p:nvPr/>
          </p:nvCxnSpPr>
          <p:spPr>
            <a:xfrm flipV="1">
              <a:off x="3439486" y="4060271"/>
              <a:ext cx="117446" cy="100669"/>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grpSp>
        <p:nvGrpSpPr>
          <p:cNvPr id="53" name="Groupe 52">
            <a:extLst>
              <a:ext uri="{FF2B5EF4-FFF2-40B4-BE49-F238E27FC236}">
                <a16:creationId xmlns="" xmlns:a16="http://schemas.microsoft.com/office/drawing/2014/main" id="{B1E9D733-A5ED-4DD1-BC91-61783FB10D90}"/>
              </a:ext>
            </a:extLst>
          </p:cNvPr>
          <p:cNvGrpSpPr/>
          <p:nvPr/>
        </p:nvGrpSpPr>
        <p:grpSpPr>
          <a:xfrm>
            <a:off x="6935542" y="4751833"/>
            <a:ext cx="175442" cy="184446"/>
            <a:chOff x="3439486" y="4060271"/>
            <a:chExt cx="117446" cy="109057"/>
          </a:xfrm>
        </p:grpSpPr>
        <p:cxnSp>
          <p:nvCxnSpPr>
            <p:cNvPr id="56" name="Connecteur droit 55">
              <a:extLst>
                <a:ext uri="{FF2B5EF4-FFF2-40B4-BE49-F238E27FC236}">
                  <a16:creationId xmlns="" xmlns:a16="http://schemas.microsoft.com/office/drawing/2014/main" id="{987604EE-2B5A-4064-AD85-3166873672E8}"/>
                </a:ext>
              </a:extLst>
            </p:cNvPr>
            <p:cNvCxnSpPr>
              <a:cxnSpLocks/>
            </p:cNvCxnSpPr>
            <p:nvPr/>
          </p:nvCxnSpPr>
          <p:spPr>
            <a:xfrm>
              <a:off x="3447875" y="4060271"/>
              <a:ext cx="109057" cy="109057"/>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57" name="Connecteur droit 56">
              <a:extLst>
                <a:ext uri="{FF2B5EF4-FFF2-40B4-BE49-F238E27FC236}">
                  <a16:creationId xmlns="" xmlns:a16="http://schemas.microsoft.com/office/drawing/2014/main" id="{DA8929E0-0C5C-44E5-99A0-4A3F72EF5B29}"/>
                </a:ext>
              </a:extLst>
            </p:cNvPr>
            <p:cNvCxnSpPr>
              <a:cxnSpLocks/>
            </p:cNvCxnSpPr>
            <p:nvPr/>
          </p:nvCxnSpPr>
          <p:spPr>
            <a:xfrm flipV="1">
              <a:off x="3439486" y="4060271"/>
              <a:ext cx="117446" cy="100669"/>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grpSp>
        <p:nvGrpSpPr>
          <p:cNvPr id="58" name="Groupe 57">
            <a:extLst>
              <a:ext uri="{FF2B5EF4-FFF2-40B4-BE49-F238E27FC236}">
                <a16:creationId xmlns="" xmlns:a16="http://schemas.microsoft.com/office/drawing/2014/main" id="{2CD38451-E882-4D08-A5C6-4BA5F40067D2}"/>
              </a:ext>
            </a:extLst>
          </p:cNvPr>
          <p:cNvGrpSpPr/>
          <p:nvPr/>
        </p:nvGrpSpPr>
        <p:grpSpPr>
          <a:xfrm>
            <a:off x="5705840" y="3582160"/>
            <a:ext cx="144016" cy="144019"/>
            <a:chOff x="2411760" y="6597352"/>
            <a:chExt cx="144016" cy="144019"/>
          </a:xfrm>
        </p:grpSpPr>
        <p:cxnSp>
          <p:nvCxnSpPr>
            <p:cNvPr id="50" name="Connecteur droit 49">
              <a:extLst>
                <a:ext uri="{FF2B5EF4-FFF2-40B4-BE49-F238E27FC236}">
                  <a16:creationId xmlns="" xmlns:a16="http://schemas.microsoft.com/office/drawing/2014/main" id="{59C29750-02E0-49D8-AED3-358F0CA2BD51}"/>
                </a:ext>
              </a:extLst>
            </p:cNvPr>
            <p:cNvCxnSpPr>
              <a:cxnSpLocks/>
            </p:cNvCxnSpPr>
            <p:nvPr/>
          </p:nvCxnSpPr>
          <p:spPr>
            <a:xfrm>
              <a:off x="2417651" y="6597352"/>
              <a:ext cx="0" cy="144016"/>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51" name="Connecteur droit 50">
              <a:extLst>
                <a:ext uri="{FF2B5EF4-FFF2-40B4-BE49-F238E27FC236}">
                  <a16:creationId xmlns="" xmlns:a16="http://schemas.microsoft.com/office/drawing/2014/main" id="{D814B3AC-19B5-48EA-AECE-49857431A09C}"/>
                </a:ext>
              </a:extLst>
            </p:cNvPr>
            <p:cNvCxnSpPr>
              <a:cxnSpLocks/>
            </p:cNvCxnSpPr>
            <p:nvPr/>
          </p:nvCxnSpPr>
          <p:spPr>
            <a:xfrm flipV="1">
              <a:off x="2411760" y="6741370"/>
              <a:ext cx="144016" cy="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0" name="Connecteur droit 59">
              <a:extLst>
                <a:ext uri="{FF2B5EF4-FFF2-40B4-BE49-F238E27FC236}">
                  <a16:creationId xmlns="" xmlns:a16="http://schemas.microsoft.com/office/drawing/2014/main" id="{886725F5-2588-4A47-9136-D8CD6975DC5F}"/>
                </a:ext>
              </a:extLst>
            </p:cNvPr>
            <p:cNvCxnSpPr>
              <a:cxnSpLocks/>
            </p:cNvCxnSpPr>
            <p:nvPr/>
          </p:nvCxnSpPr>
          <p:spPr>
            <a:xfrm flipV="1">
              <a:off x="2411760" y="6669361"/>
              <a:ext cx="72008" cy="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2" name="Connecteur droit 61">
              <a:extLst>
                <a:ext uri="{FF2B5EF4-FFF2-40B4-BE49-F238E27FC236}">
                  <a16:creationId xmlns="" xmlns:a16="http://schemas.microsoft.com/office/drawing/2014/main" id="{47C40963-5C64-4427-B44C-0332C6E3D09D}"/>
                </a:ext>
              </a:extLst>
            </p:cNvPr>
            <p:cNvCxnSpPr>
              <a:cxnSpLocks/>
            </p:cNvCxnSpPr>
            <p:nvPr/>
          </p:nvCxnSpPr>
          <p:spPr>
            <a:xfrm>
              <a:off x="2483768" y="6669360"/>
              <a:ext cx="0" cy="72008"/>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grpSp>
        <p:nvGrpSpPr>
          <p:cNvPr id="68" name="Groupe 67">
            <a:extLst>
              <a:ext uri="{FF2B5EF4-FFF2-40B4-BE49-F238E27FC236}">
                <a16:creationId xmlns="" xmlns:a16="http://schemas.microsoft.com/office/drawing/2014/main" id="{B022AEFB-1B98-4088-9BB2-36AAAF2ECCC6}"/>
              </a:ext>
            </a:extLst>
          </p:cNvPr>
          <p:cNvGrpSpPr/>
          <p:nvPr/>
        </p:nvGrpSpPr>
        <p:grpSpPr>
          <a:xfrm>
            <a:off x="6461744" y="5060440"/>
            <a:ext cx="144016" cy="144019"/>
            <a:chOff x="2411760" y="6597352"/>
            <a:chExt cx="144016" cy="144019"/>
          </a:xfrm>
        </p:grpSpPr>
        <p:cxnSp>
          <p:nvCxnSpPr>
            <p:cNvPr id="70" name="Connecteur droit 69">
              <a:extLst>
                <a:ext uri="{FF2B5EF4-FFF2-40B4-BE49-F238E27FC236}">
                  <a16:creationId xmlns="" xmlns:a16="http://schemas.microsoft.com/office/drawing/2014/main" id="{7317E28A-5B1A-4FCB-9F6A-9C3047AC96B2}"/>
                </a:ext>
              </a:extLst>
            </p:cNvPr>
            <p:cNvCxnSpPr>
              <a:cxnSpLocks/>
            </p:cNvCxnSpPr>
            <p:nvPr/>
          </p:nvCxnSpPr>
          <p:spPr>
            <a:xfrm>
              <a:off x="2417651" y="6597352"/>
              <a:ext cx="0" cy="144016"/>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71" name="Connecteur droit 70">
              <a:extLst>
                <a:ext uri="{FF2B5EF4-FFF2-40B4-BE49-F238E27FC236}">
                  <a16:creationId xmlns="" xmlns:a16="http://schemas.microsoft.com/office/drawing/2014/main" id="{39ED7D0A-30F5-453E-977B-266BD3B098E3}"/>
                </a:ext>
              </a:extLst>
            </p:cNvPr>
            <p:cNvCxnSpPr>
              <a:cxnSpLocks/>
            </p:cNvCxnSpPr>
            <p:nvPr/>
          </p:nvCxnSpPr>
          <p:spPr>
            <a:xfrm flipV="1">
              <a:off x="2411760" y="6741370"/>
              <a:ext cx="144016" cy="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72" name="Connecteur droit 71">
              <a:extLst>
                <a:ext uri="{FF2B5EF4-FFF2-40B4-BE49-F238E27FC236}">
                  <a16:creationId xmlns="" xmlns:a16="http://schemas.microsoft.com/office/drawing/2014/main" id="{ED24EFB7-4000-49DF-9B6F-737A2AC328AA}"/>
                </a:ext>
              </a:extLst>
            </p:cNvPr>
            <p:cNvCxnSpPr>
              <a:cxnSpLocks/>
            </p:cNvCxnSpPr>
            <p:nvPr/>
          </p:nvCxnSpPr>
          <p:spPr>
            <a:xfrm flipV="1">
              <a:off x="2411760" y="6669361"/>
              <a:ext cx="72008" cy="1"/>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75" name="Connecteur droit 74">
              <a:extLst>
                <a:ext uri="{FF2B5EF4-FFF2-40B4-BE49-F238E27FC236}">
                  <a16:creationId xmlns="" xmlns:a16="http://schemas.microsoft.com/office/drawing/2014/main" id="{C370FF1A-F66C-488B-A6F2-D19DA3838C69}"/>
                </a:ext>
              </a:extLst>
            </p:cNvPr>
            <p:cNvCxnSpPr>
              <a:cxnSpLocks/>
            </p:cNvCxnSpPr>
            <p:nvPr/>
          </p:nvCxnSpPr>
          <p:spPr>
            <a:xfrm>
              <a:off x="2483768" y="6669360"/>
              <a:ext cx="0" cy="72008"/>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sp>
        <p:nvSpPr>
          <p:cNvPr id="63" name="Espace réservé du pied de page 62">
            <a:extLst>
              <a:ext uri="{FF2B5EF4-FFF2-40B4-BE49-F238E27FC236}">
                <a16:creationId xmlns="" xmlns:a16="http://schemas.microsoft.com/office/drawing/2014/main" id="{23D6F22B-D765-4407-8826-D9D6F8FF5359}"/>
              </a:ext>
            </a:extLst>
          </p:cNvPr>
          <p:cNvSpPr>
            <a:spLocks noGrp="1"/>
          </p:cNvSpPr>
          <p:nvPr>
            <p:ph type="ftr" sz="quarter" idx="11"/>
          </p:nvPr>
        </p:nvSpPr>
        <p:spPr/>
        <p:txBody>
          <a:bodyPr/>
          <a:lstStyle/>
          <a:p>
            <a:r>
              <a:rPr lang="fr-FR"/>
              <a:t>Tuto Revit - Modéliser un ouvrage</a:t>
            </a:r>
          </a:p>
        </p:txBody>
      </p:sp>
      <p:sp>
        <p:nvSpPr>
          <p:cNvPr id="64" name="Espace réservé de la date 63">
            <a:extLst>
              <a:ext uri="{FF2B5EF4-FFF2-40B4-BE49-F238E27FC236}">
                <a16:creationId xmlns="" xmlns:a16="http://schemas.microsoft.com/office/drawing/2014/main" id="{D521327E-D372-4C24-9F3D-95B1E8E668C5}"/>
              </a:ext>
            </a:extLst>
          </p:cNvPr>
          <p:cNvSpPr>
            <a:spLocks noGrp="1"/>
          </p:cNvSpPr>
          <p:nvPr>
            <p:ph type="dt" sz="half" idx="10"/>
          </p:nvPr>
        </p:nvSpPr>
        <p:spPr/>
        <p:txBody>
          <a:bodyPr/>
          <a:lstStyle/>
          <a:p>
            <a:r>
              <a:rPr lang="fr-FR"/>
              <a:t>Lycée D. Diderot</a:t>
            </a:r>
          </a:p>
        </p:txBody>
      </p:sp>
      <p:sp>
        <p:nvSpPr>
          <p:cNvPr id="65" name="Espace réservé du numéro de diapositive 64">
            <a:extLst>
              <a:ext uri="{FF2B5EF4-FFF2-40B4-BE49-F238E27FC236}">
                <a16:creationId xmlns="" xmlns:a16="http://schemas.microsoft.com/office/drawing/2014/main" id="{651344F7-69FE-4D69-9A1C-DB0862A969A2}"/>
              </a:ext>
            </a:extLst>
          </p:cNvPr>
          <p:cNvSpPr>
            <a:spLocks noGrp="1"/>
          </p:cNvSpPr>
          <p:nvPr>
            <p:ph type="sldNum" sz="quarter" idx="12"/>
          </p:nvPr>
        </p:nvSpPr>
        <p:spPr/>
        <p:txBody>
          <a:bodyPr/>
          <a:lstStyle/>
          <a:p>
            <a:fld id="{F0E9C7B5-498F-459B-AE0E-97ACA3484B4E}" type="slidenum">
              <a:rPr lang="fr-FR" smtClean="0"/>
              <a:t>91</a:t>
            </a:fld>
            <a:endParaRPr lang="fr-FR"/>
          </a:p>
        </p:txBody>
      </p:sp>
    </p:spTree>
    <p:extLst>
      <p:ext uri="{BB962C8B-B14F-4D97-AF65-F5344CB8AC3E}">
        <p14:creationId xmlns:p14="http://schemas.microsoft.com/office/powerpoint/2010/main" val="17590344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BC812462-F198-4183-817C-1C09116318E3}"/>
              </a:ext>
            </a:extLst>
          </p:cNvPr>
          <p:cNvPicPr>
            <a:picLocks noChangeAspect="1"/>
          </p:cNvPicPr>
          <p:nvPr/>
        </p:nvPicPr>
        <p:blipFill>
          <a:blip r:embed="rId2"/>
          <a:stretch>
            <a:fillRect/>
          </a:stretch>
        </p:blipFill>
        <p:spPr>
          <a:xfrm>
            <a:off x="0" y="777196"/>
            <a:ext cx="9144000" cy="5687656"/>
          </a:xfrm>
          <a:prstGeom prst="rect">
            <a:avLst/>
          </a:prstGeom>
        </p:spPr>
      </p:pic>
      <p:cxnSp>
        <p:nvCxnSpPr>
          <p:cNvPr id="76" name="Connecteur droit avec flèche 75">
            <a:extLst>
              <a:ext uri="{FF2B5EF4-FFF2-40B4-BE49-F238E27FC236}">
                <a16:creationId xmlns="" xmlns:a16="http://schemas.microsoft.com/office/drawing/2014/main" id="{9B35D946-359E-43E7-A7C0-1591598F8DB4}"/>
              </a:ext>
            </a:extLst>
          </p:cNvPr>
          <p:cNvCxnSpPr>
            <a:cxnSpLocks/>
            <a:endCxn id="34" idx="4"/>
          </p:cNvCxnSpPr>
          <p:nvPr/>
        </p:nvCxnSpPr>
        <p:spPr>
          <a:xfrm flipV="1">
            <a:off x="2075688" y="2080470"/>
            <a:ext cx="113839" cy="63529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 xmlns:a16="http://schemas.microsoft.com/office/drawing/2014/main" id="{74443394-487D-4A1D-BE95-B31020231900}"/>
              </a:ext>
            </a:extLst>
          </p:cNvPr>
          <p:cNvSpPr txBox="1"/>
          <p:nvPr/>
        </p:nvSpPr>
        <p:spPr>
          <a:xfrm>
            <a:off x="1719904" y="2711960"/>
            <a:ext cx="3007544"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Cocher « Copier »</a:t>
            </a:r>
          </a:p>
          <a:p>
            <a:pPr marL="171450" indent="-171450">
              <a:buFont typeface="Wingdings" panose="05000000000000000000" pitchFamily="2" charset="2"/>
              <a:buChar char="è"/>
            </a:pPr>
            <a:r>
              <a:rPr lang="fr-FR" sz="1200" dirty="0"/>
              <a:t>Régler la valeur de décalage</a:t>
            </a:r>
          </a:p>
          <a:p>
            <a:pPr marL="171450" indent="-171450">
              <a:buFont typeface="Wingdings" panose="05000000000000000000" pitchFamily="2" charset="2"/>
              <a:buChar char="è"/>
            </a:pPr>
            <a:r>
              <a:rPr lang="fr-FR" sz="1200" dirty="0"/>
              <a:t>Cliquer pour placer le trait correspondant à l’extrémité du muret</a:t>
            </a:r>
          </a:p>
        </p:txBody>
      </p:sp>
      <p:grpSp>
        <p:nvGrpSpPr>
          <p:cNvPr id="27" name="Groupe 26">
            <a:extLst>
              <a:ext uri="{FF2B5EF4-FFF2-40B4-BE49-F238E27FC236}">
                <a16:creationId xmlns="" xmlns:a16="http://schemas.microsoft.com/office/drawing/2014/main" id="{6AD50E2F-B504-4923-8E30-934093AEB903}"/>
              </a:ext>
            </a:extLst>
          </p:cNvPr>
          <p:cNvGrpSpPr/>
          <p:nvPr/>
        </p:nvGrpSpPr>
        <p:grpSpPr>
          <a:xfrm>
            <a:off x="1571678" y="2518490"/>
            <a:ext cx="335021" cy="277860"/>
            <a:chOff x="4198688" y="2087836"/>
            <a:chExt cx="318782" cy="277860"/>
          </a:xfrm>
        </p:grpSpPr>
        <p:sp>
          <p:nvSpPr>
            <p:cNvPr id="28" name="Ellipse 27">
              <a:extLst>
                <a:ext uri="{FF2B5EF4-FFF2-40B4-BE49-F238E27FC236}">
                  <a16:creationId xmlns="" xmlns:a16="http://schemas.microsoft.com/office/drawing/2014/main" id="{ACE91B8D-54FF-498B-B61A-DCA9D5212A3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CCD98E00-DA24-48EF-A7DC-735907C6F2EE}"/>
                </a:ext>
              </a:extLst>
            </p:cNvPr>
            <p:cNvSpPr txBox="1"/>
            <p:nvPr/>
          </p:nvSpPr>
          <p:spPr>
            <a:xfrm>
              <a:off x="4198688" y="2087836"/>
              <a:ext cx="318782" cy="276999"/>
            </a:xfrm>
            <a:prstGeom prst="rect">
              <a:avLst/>
            </a:prstGeom>
            <a:noFill/>
          </p:spPr>
          <p:txBody>
            <a:bodyPr wrap="square" rtlCol="0">
              <a:spAutoFit/>
            </a:bodyPr>
            <a:lstStyle/>
            <a:p>
              <a:r>
                <a:rPr lang="fr-FR" sz="1200" dirty="0"/>
                <a:t>6</a:t>
              </a:r>
            </a:p>
          </p:txBody>
        </p:sp>
      </p:grpSp>
      <p:sp>
        <p:nvSpPr>
          <p:cNvPr id="34" name="Ellipse 33">
            <a:extLst>
              <a:ext uri="{FF2B5EF4-FFF2-40B4-BE49-F238E27FC236}">
                <a16:creationId xmlns="" xmlns:a16="http://schemas.microsoft.com/office/drawing/2014/main" id="{7F2785DD-DC97-4BCF-9A59-087E8C5E43F8}"/>
              </a:ext>
            </a:extLst>
          </p:cNvPr>
          <p:cNvSpPr/>
          <p:nvPr/>
        </p:nvSpPr>
        <p:spPr>
          <a:xfrm>
            <a:off x="1233182" y="1837189"/>
            <a:ext cx="1912690" cy="243281"/>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0" name="Connecteur droit 29">
            <a:extLst>
              <a:ext uri="{FF2B5EF4-FFF2-40B4-BE49-F238E27FC236}">
                <a16:creationId xmlns="" xmlns:a16="http://schemas.microsoft.com/office/drawing/2014/main" id="{619A3A4E-130C-4C11-AF55-B349AD22CBF0}"/>
              </a:ext>
            </a:extLst>
          </p:cNvPr>
          <p:cNvCxnSpPr>
            <a:cxnSpLocks/>
          </p:cNvCxnSpPr>
          <p:nvPr/>
        </p:nvCxnSpPr>
        <p:spPr>
          <a:xfrm flipV="1">
            <a:off x="5660388" y="3446870"/>
            <a:ext cx="478172" cy="302002"/>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 xmlns:a16="http://schemas.microsoft.com/office/drawing/2014/main" id="{FBCA09BE-A9BD-49EB-A09E-8D6B8BC2F4B2}"/>
              </a:ext>
            </a:extLst>
          </p:cNvPr>
          <p:cNvCxnSpPr>
            <a:cxnSpLocks/>
          </p:cNvCxnSpPr>
          <p:nvPr/>
        </p:nvCxnSpPr>
        <p:spPr>
          <a:xfrm flipV="1">
            <a:off x="6634182" y="5031355"/>
            <a:ext cx="487959" cy="300604"/>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4" name="Connecteur droit avec flèche 73">
            <a:extLst>
              <a:ext uri="{FF2B5EF4-FFF2-40B4-BE49-F238E27FC236}">
                <a16:creationId xmlns="" xmlns:a16="http://schemas.microsoft.com/office/drawing/2014/main" id="{1E0E2617-9DC2-4F3F-AB15-600D6092D392}"/>
              </a:ext>
            </a:extLst>
          </p:cNvPr>
          <p:cNvCxnSpPr>
            <a:cxnSpLocks/>
          </p:cNvCxnSpPr>
          <p:nvPr/>
        </p:nvCxnSpPr>
        <p:spPr>
          <a:xfrm flipH="1" flipV="1">
            <a:off x="3456432" y="1435608"/>
            <a:ext cx="219456" cy="61264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Connecteur droit avec flèche 76">
            <a:extLst>
              <a:ext uri="{FF2B5EF4-FFF2-40B4-BE49-F238E27FC236}">
                <a16:creationId xmlns="" xmlns:a16="http://schemas.microsoft.com/office/drawing/2014/main" id="{6C6E362A-409D-499D-9206-9E56A56F8B65}"/>
              </a:ext>
            </a:extLst>
          </p:cNvPr>
          <p:cNvCxnSpPr>
            <a:cxnSpLocks/>
            <a:stCxn id="33" idx="3"/>
          </p:cNvCxnSpPr>
          <p:nvPr/>
        </p:nvCxnSpPr>
        <p:spPr>
          <a:xfrm>
            <a:off x="4727448" y="3127459"/>
            <a:ext cx="1078992" cy="16438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 xmlns:a16="http://schemas.microsoft.com/office/drawing/2014/main" id="{2ADC1DB8-1036-4BFD-95AD-85E91DF55420}"/>
              </a:ext>
            </a:extLst>
          </p:cNvPr>
          <p:cNvCxnSpPr>
            <a:cxnSpLocks/>
          </p:cNvCxnSpPr>
          <p:nvPr/>
        </p:nvCxnSpPr>
        <p:spPr>
          <a:xfrm flipV="1">
            <a:off x="5536707" y="3204233"/>
            <a:ext cx="478172" cy="302002"/>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6" name="Connecteur droit 45">
            <a:extLst>
              <a:ext uri="{FF2B5EF4-FFF2-40B4-BE49-F238E27FC236}">
                <a16:creationId xmlns="" xmlns:a16="http://schemas.microsoft.com/office/drawing/2014/main" id="{F7968805-8816-415B-B924-B3205356E923}"/>
              </a:ext>
            </a:extLst>
          </p:cNvPr>
          <p:cNvCxnSpPr>
            <a:cxnSpLocks/>
          </p:cNvCxnSpPr>
          <p:nvPr/>
        </p:nvCxnSpPr>
        <p:spPr>
          <a:xfrm flipV="1">
            <a:off x="6553368" y="4859297"/>
            <a:ext cx="478172" cy="302002"/>
          </a:xfrm>
          <a:prstGeom prst="line">
            <a:avLst/>
          </a:prstGeom>
          <a:ln w="22225">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 xmlns:a16="http://schemas.microsoft.com/office/drawing/2014/main" id="{DD13B2BA-5BFD-4730-9027-7BBA049C1DAF}"/>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2.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Traits de constructions</a:t>
            </a:r>
            <a:endParaRPr lang="fr-FR" sz="2200" b="1" dirty="0">
              <a:solidFill>
                <a:srgbClr val="002060"/>
              </a:solidFill>
              <a:effectLst>
                <a:outerShdw blurRad="38100" dist="38100" dir="2700000" algn="tl">
                  <a:srgbClr val="000000">
                    <a:alpha val="43137"/>
                  </a:srgbClr>
                </a:outerShdw>
              </a:effectLst>
            </a:endParaRPr>
          </a:p>
        </p:txBody>
      </p:sp>
      <p:sp>
        <p:nvSpPr>
          <p:cNvPr id="31" name="ZoneTexte 30">
            <a:extLst>
              <a:ext uri="{FF2B5EF4-FFF2-40B4-BE49-F238E27FC236}">
                <a16:creationId xmlns="" xmlns:a16="http://schemas.microsoft.com/office/drawing/2014/main" id="{C33A1FFE-8C86-499F-9DAD-B86067473D20}"/>
              </a:ext>
            </a:extLst>
          </p:cNvPr>
          <p:cNvSpPr txBox="1"/>
          <p:nvPr/>
        </p:nvSpPr>
        <p:spPr>
          <a:xfrm>
            <a:off x="3371920" y="2050544"/>
            <a:ext cx="162984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Commande </a:t>
            </a:r>
            <a:r>
              <a:rPr lang="fr-FR" sz="1200" b="1" dirty="0">
                <a:sym typeface="Wingdings" panose="05000000000000000000" pitchFamily="2" charset="2"/>
              </a:rPr>
              <a:t>Décaler</a:t>
            </a:r>
          </a:p>
        </p:txBody>
      </p:sp>
      <p:grpSp>
        <p:nvGrpSpPr>
          <p:cNvPr id="32" name="Groupe 31">
            <a:extLst>
              <a:ext uri="{FF2B5EF4-FFF2-40B4-BE49-F238E27FC236}">
                <a16:creationId xmlns="" xmlns:a16="http://schemas.microsoft.com/office/drawing/2014/main" id="{17E697BE-C0CF-4EA1-B5F3-7C17D668737F}"/>
              </a:ext>
            </a:extLst>
          </p:cNvPr>
          <p:cNvGrpSpPr/>
          <p:nvPr/>
        </p:nvGrpSpPr>
        <p:grpSpPr>
          <a:xfrm>
            <a:off x="3232838" y="1866218"/>
            <a:ext cx="335021" cy="277860"/>
            <a:chOff x="4198688" y="2087836"/>
            <a:chExt cx="318782" cy="277860"/>
          </a:xfrm>
        </p:grpSpPr>
        <p:sp>
          <p:nvSpPr>
            <p:cNvPr id="35" name="Ellipse 34">
              <a:extLst>
                <a:ext uri="{FF2B5EF4-FFF2-40B4-BE49-F238E27FC236}">
                  <a16:creationId xmlns="" xmlns:a16="http://schemas.microsoft.com/office/drawing/2014/main" id="{2BBD53DC-14A3-46F1-BF90-D2CEADB4EA2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4CEC2FD5-0BDF-4542-B29F-1D66813274F7}"/>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47" name="ZoneTexte 46">
            <a:extLst>
              <a:ext uri="{FF2B5EF4-FFF2-40B4-BE49-F238E27FC236}">
                <a16:creationId xmlns="" xmlns:a16="http://schemas.microsoft.com/office/drawing/2014/main" id="{AFE91693-765C-46C5-963C-3B1F425C74D6}"/>
              </a:ext>
            </a:extLst>
          </p:cNvPr>
          <p:cNvSpPr txBox="1"/>
          <p:nvPr/>
        </p:nvSpPr>
        <p:spPr>
          <a:xfrm>
            <a:off x="2100904" y="5388104"/>
            <a:ext cx="3550088"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t>Même démarche pour placer le trait correspondant à l’autre extrémité du muret (décalage = 0,700)</a:t>
            </a:r>
          </a:p>
        </p:txBody>
      </p:sp>
      <p:grpSp>
        <p:nvGrpSpPr>
          <p:cNvPr id="48" name="Groupe 47">
            <a:extLst>
              <a:ext uri="{FF2B5EF4-FFF2-40B4-BE49-F238E27FC236}">
                <a16:creationId xmlns="" xmlns:a16="http://schemas.microsoft.com/office/drawing/2014/main" id="{7B65A17E-CD1E-484A-A325-63903BB2E0E5}"/>
              </a:ext>
            </a:extLst>
          </p:cNvPr>
          <p:cNvGrpSpPr/>
          <p:nvPr/>
        </p:nvGrpSpPr>
        <p:grpSpPr>
          <a:xfrm>
            <a:off x="1952678" y="5194634"/>
            <a:ext cx="335021" cy="277860"/>
            <a:chOff x="4198688" y="2087836"/>
            <a:chExt cx="318782" cy="277860"/>
          </a:xfrm>
        </p:grpSpPr>
        <p:sp>
          <p:nvSpPr>
            <p:cNvPr id="49" name="Ellipse 48">
              <a:extLst>
                <a:ext uri="{FF2B5EF4-FFF2-40B4-BE49-F238E27FC236}">
                  <a16:creationId xmlns="" xmlns:a16="http://schemas.microsoft.com/office/drawing/2014/main" id="{CDEE6889-10E3-4517-9D3E-EA6DE42216D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5CBC5EB5-55C7-4012-A84B-13F30AC0D5A0}"/>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cxnSp>
        <p:nvCxnSpPr>
          <p:cNvPr id="51" name="Connecteur droit avec flèche 50">
            <a:extLst>
              <a:ext uri="{FF2B5EF4-FFF2-40B4-BE49-F238E27FC236}">
                <a16:creationId xmlns="" xmlns:a16="http://schemas.microsoft.com/office/drawing/2014/main" id="{A986F7B7-8418-46FB-9906-1143EA77482A}"/>
              </a:ext>
            </a:extLst>
          </p:cNvPr>
          <p:cNvCxnSpPr>
            <a:cxnSpLocks/>
            <a:stCxn id="47" idx="3"/>
          </p:cNvCxnSpPr>
          <p:nvPr/>
        </p:nvCxnSpPr>
        <p:spPr>
          <a:xfrm flipV="1">
            <a:off x="5650992" y="5184648"/>
            <a:ext cx="1170432" cy="43428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5" name="Espace réservé du pied de page 44">
            <a:extLst>
              <a:ext uri="{FF2B5EF4-FFF2-40B4-BE49-F238E27FC236}">
                <a16:creationId xmlns="" xmlns:a16="http://schemas.microsoft.com/office/drawing/2014/main" id="{6588C374-BAC6-4CD3-A72D-FF5A02BC8AD4}"/>
              </a:ext>
            </a:extLst>
          </p:cNvPr>
          <p:cNvSpPr>
            <a:spLocks noGrp="1"/>
          </p:cNvSpPr>
          <p:nvPr>
            <p:ph type="ftr" sz="quarter" idx="11"/>
          </p:nvPr>
        </p:nvSpPr>
        <p:spPr/>
        <p:txBody>
          <a:bodyPr/>
          <a:lstStyle/>
          <a:p>
            <a:r>
              <a:rPr lang="fr-FR"/>
              <a:t>Tuto Revit - Modéliser un ouvrage</a:t>
            </a:r>
          </a:p>
        </p:txBody>
      </p:sp>
      <p:sp>
        <p:nvSpPr>
          <p:cNvPr id="52" name="Espace réservé de la date 51">
            <a:extLst>
              <a:ext uri="{FF2B5EF4-FFF2-40B4-BE49-F238E27FC236}">
                <a16:creationId xmlns="" xmlns:a16="http://schemas.microsoft.com/office/drawing/2014/main" id="{B3FC59F1-D60C-4D26-9DD0-400E549CB7B5}"/>
              </a:ext>
            </a:extLst>
          </p:cNvPr>
          <p:cNvSpPr>
            <a:spLocks noGrp="1"/>
          </p:cNvSpPr>
          <p:nvPr>
            <p:ph type="dt" sz="half" idx="10"/>
          </p:nvPr>
        </p:nvSpPr>
        <p:spPr/>
        <p:txBody>
          <a:bodyPr/>
          <a:lstStyle/>
          <a:p>
            <a:r>
              <a:rPr lang="fr-FR"/>
              <a:t>Lycée D. Diderot</a:t>
            </a:r>
          </a:p>
        </p:txBody>
      </p:sp>
      <p:sp>
        <p:nvSpPr>
          <p:cNvPr id="54" name="Espace réservé du numéro de diapositive 53">
            <a:extLst>
              <a:ext uri="{FF2B5EF4-FFF2-40B4-BE49-F238E27FC236}">
                <a16:creationId xmlns="" xmlns:a16="http://schemas.microsoft.com/office/drawing/2014/main" id="{DFC13B55-F337-4B06-8BF6-D967EABC7F42}"/>
              </a:ext>
            </a:extLst>
          </p:cNvPr>
          <p:cNvSpPr>
            <a:spLocks noGrp="1"/>
          </p:cNvSpPr>
          <p:nvPr>
            <p:ph type="sldNum" sz="quarter" idx="12"/>
          </p:nvPr>
        </p:nvSpPr>
        <p:spPr/>
        <p:txBody>
          <a:bodyPr/>
          <a:lstStyle/>
          <a:p>
            <a:fld id="{F0E9C7B5-498F-459B-AE0E-97ACA3484B4E}" type="slidenum">
              <a:rPr lang="fr-FR" smtClean="0"/>
              <a:t>92</a:t>
            </a:fld>
            <a:endParaRPr lang="fr-FR"/>
          </a:p>
        </p:txBody>
      </p:sp>
    </p:spTree>
    <p:extLst>
      <p:ext uri="{BB962C8B-B14F-4D97-AF65-F5344CB8AC3E}">
        <p14:creationId xmlns:p14="http://schemas.microsoft.com/office/powerpoint/2010/main" val="179444376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Image 101">
            <a:extLst>
              <a:ext uri="{FF2B5EF4-FFF2-40B4-BE49-F238E27FC236}">
                <a16:creationId xmlns="" xmlns:a16="http://schemas.microsoft.com/office/drawing/2014/main" id="{86EB6BF4-AB6E-48EA-B816-5834B028CAA7}"/>
              </a:ext>
            </a:extLst>
          </p:cNvPr>
          <p:cNvPicPr>
            <a:picLocks noChangeAspect="1"/>
          </p:cNvPicPr>
          <p:nvPr/>
        </p:nvPicPr>
        <p:blipFill>
          <a:blip r:embed="rId2"/>
          <a:stretch>
            <a:fillRect/>
          </a:stretch>
        </p:blipFill>
        <p:spPr>
          <a:xfrm>
            <a:off x="0" y="874615"/>
            <a:ext cx="9144000" cy="5693986"/>
          </a:xfrm>
          <a:prstGeom prst="rect">
            <a:avLst/>
          </a:prstGeom>
        </p:spPr>
      </p:pic>
      <p:sp>
        <p:nvSpPr>
          <p:cNvPr id="33" name="ZoneTexte 32">
            <a:extLst>
              <a:ext uri="{FF2B5EF4-FFF2-40B4-BE49-F238E27FC236}">
                <a16:creationId xmlns="" xmlns:a16="http://schemas.microsoft.com/office/drawing/2014/main" id="{74443394-487D-4A1D-BE95-B31020231900}"/>
              </a:ext>
            </a:extLst>
          </p:cNvPr>
          <p:cNvSpPr txBox="1"/>
          <p:nvPr/>
        </p:nvSpPr>
        <p:spPr>
          <a:xfrm>
            <a:off x="477854" y="1613729"/>
            <a:ext cx="3746674"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Structure</a:t>
            </a:r>
            <a:r>
              <a:rPr lang="fr-FR" sz="1200" dirty="0">
                <a:sym typeface="Wingdings" panose="05000000000000000000" pitchFamily="2" charset="2"/>
              </a:rPr>
              <a:t>, Commande </a:t>
            </a:r>
            <a:r>
              <a:rPr lang="fr-FR" sz="1200" b="1" dirty="0">
                <a:sym typeface="Wingdings" panose="05000000000000000000" pitchFamily="2" charset="2"/>
              </a:rPr>
              <a:t>Mur</a:t>
            </a:r>
            <a:r>
              <a:rPr lang="fr-FR" sz="1200" dirty="0">
                <a:sym typeface="Wingdings" panose="05000000000000000000" pitchFamily="2" charset="2"/>
              </a:rPr>
              <a:t>, puis</a:t>
            </a:r>
            <a:r>
              <a:rPr lang="fr-FR" sz="1200" b="1" dirty="0">
                <a:sym typeface="Wingdings" panose="05000000000000000000" pitchFamily="2" charset="2"/>
              </a:rPr>
              <a:t> Mur porteur</a:t>
            </a:r>
          </a:p>
        </p:txBody>
      </p:sp>
      <p:grpSp>
        <p:nvGrpSpPr>
          <p:cNvPr id="27" name="Groupe 26">
            <a:extLst>
              <a:ext uri="{FF2B5EF4-FFF2-40B4-BE49-F238E27FC236}">
                <a16:creationId xmlns="" xmlns:a16="http://schemas.microsoft.com/office/drawing/2014/main" id="{6AD50E2F-B504-4923-8E30-934093AEB903}"/>
              </a:ext>
            </a:extLst>
          </p:cNvPr>
          <p:cNvGrpSpPr/>
          <p:nvPr/>
        </p:nvGrpSpPr>
        <p:grpSpPr>
          <a:xfrm>
            <a:off x="338772" y="1429403"/>
            <a:ext cx="335021" cy="277860"/>
            <a:chOff x="4198688" y="2087836"/>
            <a:chExt cx="318782" cy="277860"/>
          </a:xfrm>
        </p:grpSpPr>
        <p:sp>
          <p:nvSpPr>
            <p:cNvPr id="28" name="Ellipse 27">
              <a:extLst>
                <a:ext uri="{FF2B5EF4-FFF2-40B4-BE49-F238E27FC236}">
                  <a16:creationId xmlns="" xmlns:a16="http://schemas.microsoft.com/office/drawing/2014/main" id="{ACE91B8D-54FF-498B-B61A-DCA9D5212A3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CCD98E00-DA24-48EF-A7DC-735907C6F2EE}"/>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sp>
        <p:nvSpPr>
          <p:cNvPr id="31" name="ZoneTexte 30">
            <a:extLst>
              <a:ext uri="{FF2B5EF4-FFF2-40B4-BE49-F238E27FC236}">
                <a16:creationId xmlns="" xmlns:a16="http://schemas.microsoft.com/office/drawing/2014/main" id="{EA6852BC-DBB7-4AF1-98FE-1550E89AD3CA}"/>
              </a:ext>
            </a:extLst>
          </p:cNvPr>
          <p:cNvSpPr txBox="1"/>
          <p:nvPr/>
        </p:nvSpPr>
        <p:spPr>
          <a:xfrm>
            <a:off x="142528" y="937018"/>
            <a:ext cx="4640292" cy="461665"/>
          </a:xfrm>
          <a:prstGeom prst="rect">
            <a:avLst/>
          </a:prstGeom>
          <a:solidFill>
            <a:srgbClr val="CCFFFF"/>
          </a:solidFill>
          <a:ln>
            <a:solidFill>
              <a:srgbClr val="002060"/>
            </a:solidFill>
          </a:ln>
        </p:spPr>
        <p:txBody>
          <a:bodyPr wrap="square" rtlCol="0">
            <a:spAutoFit/>
          </a:bodyPr>
          <a:lstStyle/>
          <a:p>
            <a:r>
              <a:rPr lang="fr-FR" sz="1200" i="1" dirty="0"/>
              <a:t>On va modéliser le </a:t>
            </a:r>
            <a:r>
              <a:rPr lang="fr-FR" sz="1200" b="1" i="1" dirty="0"/>
              <a:t>muret oblique </a:t>
            </a:r>
            <a:r>
              <a:rPr lang="fr-FR" sz="1200" i="1" dirty="0"/>
              <a:t>avec un élément de la famille « mur »</a:t>
            </a:r>
          </a:p>
          <a:p>
            <a:r>
              <a:rPr lang="fr-FR" sz="1200" i="1" dirty="0"/>
              <a:t>On est toujours dans la vue « a- face sup traverse »</a:t>
            </a:r>
          </a:p>
        </p:txBody>
      </p:sp>
      <p:grpSp>
        <p:nvGrpSpPr>
          <p:cNvPr id="32" name="Groupe 31">
            <a:extLst>
              <a:ext uri="{FF2B5EF4-FFF2-40B4-BE49-F238E27FC236}">
                <a16:creationId xmlns="" xmlns:a16="http://schemas.microsoft.com/office/drawing/2014/main" id="{5CB4CC55-F3EE-4B14-BCBC-8AD2F96C2D15}"/>
              </a:ext>
            </a:extLst>
          </p:cNvPr>
          <p:cNvGrpSpPr/>
          <p:nvPr/>
        </p:nvGrpSpPr>
        <p:grpSpPr>
          <a:xfrm>
            <a:off x="0" y="756267"/>
            <a:ext cx="297948" cy="276999"/>
            <a:chOff x="4198688" y="2097086"/>
            <a:chExt cx="288913" cy="276999"/>
          </a:xfrm>
        </p:grpSpPr>
        <p:sp>
          <p:nvSpPr>
            <p:cNvPr id="35" name="Ellipse 34">
              <a:extLst>
                <a:ext uri="{FF2B5EF4-FFF2-40B4-BE49-F238E27FC236}">
                  <a16:creationId xmlns="" xmlns:a16="http://schemas.microsoft.com/office/drawing/2014/main" id="{E532CDD0-FFA0-436D-A526-0A175DBD86F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A6427330-4704-4AE8-8A93-55C5EB8D41F8}"/>
                </a:ext>
              </a:extLst>
            </p:cNvPr>
            <p:cNvSpPr txBox="1"/>
            <p:nvPr/>
          </p:nvSpPr>
          <p:spPr>
            <a:xfrm>
              <a:off x="4199427" y="2097086"/>
              <a:ext cx="288174" cy="276999"/>
            </a:xfrm>
            <a:prstGeom prst="rect">
              <a:avLst/>
            </a:prstGeom>
            <a:noFill/>
          </p:spPr>
          <p:txBody>
            <a:bodyPr wrap="square" rtlCol="0">
              <a:spAutoFit/>
            </a:bodyPr>
            <a:lstStyle/>
            <a:p>
              <a:r>
                <a:rPr lang="fr-FR" sz="1200" dirty="0"/>
                <a:t>1</a:t>
              </a:r>
            </a:p>
          </p:txBody>
        </p:sp>
      </p:grpSp>
      <p:sp>
        <p:nvSpPr>
          <p:cNvPr id="39" name="ZoneTexte 38">
            <a:extLst>
              <a:ext uri="{FF2B5EF4-FFF2-40B4-BE49-F238E27FC236}">
                <a16:creationId xmlns="" xmlns:a16="http://schemas.microsoft.com/office/drawing/2014/main" id="{ED264541-A124-49D8-9AA9-232252DCD052}"/>
              </a:ext>
            </a:extLst>
          </p:cNvPr>
          <p:cNvSpPr txBox="1"/>
          <p:nvPr/>
        </p:nvSpPr>
        <p:spPr>
          <a:xfrm>
            <a:off x="2400079" y="2581371"/>
            <a:ext cx="1961609"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le type de mur déjà créé précédemment « Voile béton – 400 mm »</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2260997" y="2397045"/>
            <a:ext cx="335021" cy="277860"/>
            <a:chOff x="4198688" y="2087836"/>
            <a:chExt cx="318782" cy="277860"/>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cxnSp>
        <p:nvCxnSpPr>
          <p:cNvPr id="46" name="Connecteur droit avec flèche 45">
            <a:extLst>
              <a:ext uri="{FF2B5EF4-FFF2-40B4-BE49-F238E27FC236}">
                <a16:creationId xmlns="" xmlns:a16="http://schemas.microsoft.com/office/drawing/2014/main" id="{71EBE0B3-C5ED-45FB-91C2-A667D8EA1BBB}"/>
              </a:ext>
            </a:extLst>
          </p:cNvPr>
          <p:cNvCxnSpPr>
            <a:cxnSpLocks/>
            <a:stCxn id="39" idx="1"/>
            <a:endCxn id="54" idx="5"/>
          </p:cNvCxnSpPr>
          <p:nvPr/>
        </p:nvCxnSpPr>
        <p:spPr>
          <a:xfrm flipH="1" flipV="1">
            <a:off x="1974001" y="2661324"/>
            <a:ext cx="426078" cy="24321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 xmlns:a16="http://schemas.microsoft.com/office/drawing/2014/main" id="{8DC67A8C-E62B-4CC2-8A31-6D943E26AD20}"/>
              </a:ext>
            </a:extLst>
          </p:cNvPr>
          <p:cNvSpPr txBox="1"/>
          <p:nvPr/>
        </p:nvSpPr>
        <p:spPr>
          <a:xfrm>
            <a:off x="2526725" y="3774006"/>
            <a:ext cx="2767651"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Régler les paramètres d’implantation (selon la lecture des plans 2D)</a:t>
            </a:r>
          </a:p>
          <a:p>
            <a:pPr marL="171450" indent="-171450">
              <a:buFont typeface="Wingdings" panose="05000000000000000000" pitchFamily="2" charset="2"/>
              <a:buChar char="è"/>
            </a:pPr>
            <a:r>
              <a:rPr lang="fr-FR" sz="1200" dirty="0">
                <a:sym typeface="Wingdings" panose="05000000000000000000" pitchFamily="2" charset="2"/>
              </a:rPr>
              <a:t>Choisir d’interdire le joint</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2387643" y="3589680"/>
            <a:ext cx="335021" cy="277860"/>
            <a:chOff x="4198688" y="2087836"/>
            <a:chExt cx="318782"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51" name="Connecteur droit avec flèche 50">
            <a:extLst>
              <a:ext uri="{FF2B5EF4-FFF2-40B4-BE49-F238E27FC236}">
                <a16:creationId xmlns="" xmlns:a16="http://schemas.microsoft.com/office/drawing/2014/main" id="{46B56B24-E867-496A-8FA5-C69D23A062CF}"/>
              </a:ext>
            </a:extLst>
          </p:cNvPr>
          <p:cNvCxnSpPr>
            <a:cxnSpLocks/>
            <a:stCxn id="55" idx="3"/>
            <a:endCxn id="113" idx="2"/>
          </p:cNvCxnSpPr>
          <p:nvPr/>
        </p:nvCxnSpPr>
        <p:spPr>
          <a:xfrm flipV="1">
            <a:off x="6080760" y="3316923"/>
            <a:ext cx="874469" cy="219452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a:extLst>
              <a:ext uri="{FF2B5EF4-FFF2-40B4-BE49-F238E27FC236}">
                <a16:creationId xmlns="" xmlns:a16="http://schemas.microsoft.com/office/drawing/2014/main" id="{19A41220-D5B5-4077-8667-997DB6398CF7}"/>
              </a:ext>
            </a:extLst>
          </p:cNvPr>
          <p:cNvCxnSpPr>
            <a:cxnSpLocks/>
            <a:stCxn id="47" idx="1"/>
            <a:endCxn id="59" idx="5"/>
          </p:cNvCxnSpPr>
          <p:nvPr/>
        </p:nvCxnSpPr>
        <p:spPr>
          <a:xfrm flipH="1" flipV="1">
            <a:off x="1428295" y="3465078"/>
            <a:ext cx="1098430" cy="63209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3.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Création et placement des murets</a:t>
            </a:r>
            <a:endParaRPr lang="fr-FR" sz="2200" b="1" dirty="0">
              <a:solidFill>
                <a:srgbClr val="002060"/>
              </a:solidFill>
              <a:effectLst>
                <a:outerShdw blurRad="38100" dist="38100" dir="2700000" algn="tl">
                  <a:srgbClr val="000000">
                    <a:alpha val="43137"/>
                  </a:srgbClr>
                </a:outerShdw>
              </a:effectLst>
            </a:endParaRPr>
          </a:p>
        </p:txBody>
      </p:sp>
      <p:sp>
        <p:nvSpPr>
          <p:cNvPr id="54" name="Ellipse 53">
            <a:extLst>
              <a:ext uri="{FF2B5EF4-FFF2-40B4-BE49-F238E27FC236}">
                <a16:creationId xmlns="" xmlns:a16="http://schemas.microsoft.com/office/drawing/2014/main" id="{D0F712C8-2ABE-4DB9-B119-29F14856EBB1}"/>
              </a:ext>
            </a:extLst>
          </p:cNvPr>
          <p:cNvSpPr/>
          <p:nvPr/>
        </p:nvSpPr>
        <p:spPr>
          <a:xfrm>
            <a:off x="1754390" y="2450592"/>
            <a:ext cx="257290" cy="246888"/>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ZoneTexte 54">
            <a:extLst>
              <a:ext uri="{FF2B5EF4-FFF2-40B4-BE49-F238E27FC236}">
                <a16:creationId xmlns="" xmlns:a16="http://schemas.microsoft.com/office/drawing/2014/main" id="{6AE182AF-D432-46A4-9930-51D5383317F5}"/>
              </a:ext>
            </a:extLst>
          </p:cNvPr>
          <p:cNvSpPr txBox="1"/>
          <p:nvPr/>
        </p:nvSpPr>
        <p:spPr>
          <a:xfrm>
            <a:off x="2926013" y="5188278"/>
            <a:ext cx="3154747"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le muret en cliquant les intersections des traits de construction avec l’axe A</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terminer la commande</a:t>
            </a:r>
          </a:p>
        </p:txBody>
      </p:sp>
      <p:grpSp>
        <p:nvGrpSpPr>
          <p:cNvPr id="56" name="Groupe 55">
            <a:extLst>
              <a:ext uri="{FF2B5EF4-FFF2-40B4-BE49-F238E27FC236}">
                <a16:creationId xmlns="" xmlns:a16="http://schemas.microsoft.com/office/drawing/2014/main" id="{EF7DAFC8-B522-4801-9B31-8BC40898FCF1}"/>
              </a:ext>
            </a:extLst>
          </p:cNvPr>
          <p:cNvGrpSpPr/>
          <p:nvPr/>
        </p:nvGrpSpPr>
        <p:grpSpPr>
          <a:xfrm>
            <a:off x="2768643" y="4994808"/>
            <a:ext cx="335021" cy="277860"/>
            <a:chOff x="4198688" y="2087836"/>
            <a:chExt cx="318782" cy="277860"/>
          </a:xfrm>
        </p:grpSpPr>
        <p:sp>
          <p:nvSpPr>
            <p:cNvPr id="57" name="Ellipse 56">
              <a:extLst>
                <a:ext uri="{FF2B5EF4-FFF2-40B4-BE49-F238E27FC236}">
                  <a16:creationId xmlns="" xmlns:a16="http://schemas.microsoft.com/office/drawing/2014/main" id="{37817237-1D85-47C0-A9C1-6320A587F07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8" name="ZoneTexte 57">
              <a:extLst>
                <a:ext uri="{FF2B5EF4-FFF2-40B4-BE49-F238E27FC236}">
                  <a16:creationId xmlns="" xmlns:a16="http://schemas.microsoft.com/office/drawing/2014/main" id="{4DE570B2-B5E9-435F-86BD-91FF639B77E7}"/>
                </a:ext>
              </a:extLst>
            </p:cNvPr>
            <p:cNvSpPr txBox="1"/>
            <p:nvPr/>
          </p:nvSpPr>
          <p:spPr>
            <a:xfrm>
              <a:off x="4198688" y="2087836"/>
              <a:ext cx="318782" cy="276999"/>
            </a:xfrm>
            <a:prstGeom prst="rect">
              <a:avLst/>
            </a:prstGeom>
            <a:noFill/>
          </p:spPr>
          <p:txBody>
            <a:bodyPr wrap="square" rtlCol="0">
              <a:spAutoFit/>
            </a:bodyPr>
            <a:lstStyle/>
            <a:p>
              <a:r>
                <a:rPr lang="fr-FR" sz="1200" dirty="0"/>
                <a:t>5</a:t>
              </a:r>
            </a:p>
          </p:txBody>
        </p:sp>
      </p:grpSp>
      <p:sp>
        <p:nvSpPr>
          <p:cNvPr id="59" name="Ellipse 58">
            <a:extLst>
              <a:ext uri="{FF2B5EF4-FFF2-40B4-BE49-F238E27FC236}">
                <a16:creationId xmlns="" xmlns:a16="http://schemas.microsoft.com/office/drawing/2014/main" id="{CAE4392E-0D69-4F7B-9CA7-DBE76211FD0A}"/>
              </a:ext>
            </a:extLst>
          </p:cNvPr>
          <p:cNvSpPr/>
          <p:nvPr/>
        </p:nvSpPr>
        <p:spPr>
          <a:xfrm>
            <a:off x="0" y="3035809"/>
            <a:ext cx="1673352" cy="50292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Ellipse 59">
            <a:extLst>
              <a:ext uri="{FF2B5EF4-FFF2-40B4-BE49-F238E27FC236}">
                <a16:creationId xmlns="" xmlns:a16="http://schemas.microsoft.com/office/drawing/2014/main" id="{D9FF3F10-860A-4080-9A2F-C654A637176E}"/>
              </a:ext>
            </a:extLst>
          </p:cNvPr>
          <p:cNvSpPr/>
          <p:nvPr/>
        </p:nvSpPr>
        <p:spPr>
          <a:xfrm>
            <a:off x="0" y="3721609"/>
            <a:ext cx="1490472" cy="34747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1" name="Connecteur droit avec flèche 60">
            <a:extLst>
              <a:ext uri="{FF2B5EF4-FFF2-40B4-BE49-F238E27FC236}">
                <a16:creationId xmlns="" xmlns:a16="http://schemas.microsoft.com/office/drawing/2014/main" id="{1ADCC362-51F7-40AE-93FC-F11011A56A26}"/>
              </a:ext>
            </a:extLst>
          </p:cNvPr>
          <p:cNvCxnSpPr>
            <a:cxnSpLocks/>
            <a:stCxn id="47" idx="1"/>
            <a:endCxn id="60" idx="6"/>
          </p:cNvCxnSpPr>
          <p:nvPr/>
        </p:nvCxnSpPr>
        <p:spPr>
          <a:xfrm flipH="1" flipV="1">
            <a:off x="1490472" y="3895345"/>
            <a:ext cx="1036253" cy="20182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Connecteur droit avec flèche 82">
            <a:extLst>
              <a:ext uri="{FF2B5EF4-FFF2-40B4-BE49-F238E27FC236}">
                <a16:creationId xmlns="" xmlns:a16="http://schemas.microsoft.com/office/drawing/2014/main" id="{E66082C7-93EC-4CFD-8A3F-C23E3B0A5453}"/>
              </a:ext>
            </a:extLst>
          </p:cNvPr>
          <p:cNvCxnSpPr>
            <a:cxnSpLocks/>
            <a:endCxn id="92" idx="2"/>
          </p:cNvCxnSpPr>
          <p:nvPr/>
        </p:nvCxnSpPr>
        <p:spPr>
          <a:xfrm flipV="1">
            <a:off x="4379976" y="2176272"/>
            <a:ext cx="813816" cy="160020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92" name="Rectangle : coins arrondis 91">
            <a:extLst>
              <a:ext uri="{FF2B5EF4-FFF2-40B4-BE49-F238E27FC236}">
                <a16:creationId xmlns="" xmlns:a16="http://schemas.microsoft.com/office/drawing/2014/main" id="{E7D8F150-AAA2-4781-89A0-EF48274A2B8B}"/>
              </a:ext>
            </a:extLst>
          </p:cNvPr>
          <p:cNvSpPr/>
          <p:nvPr/>
        </p:nvSpPr>
        <p:spPr>
          <a:xfrm>
            <a:off x="1243584" y="1938528"/>
            <a:ext cx="7900416" cy="237744"/>
          </a:xfrm>
          <a:prstGeom prst="roundRect">
            <a:avLst>
              <a:gd name="adj" fmla="val 50000"/>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6" name="Connecteur droit avec flèche 105">
            <a:extLst>
              <a:ext uri="{FF2B5EF4-FFF2-40B4-BE49-F238E27FC236}">
                <a16:creationId xmlns="" xmlns:a16="http://schemas.microsoft.com/office/drawing/2014/main" id="{17FEFF29-0BAE-4DE4-8875-9D2BAD49F877}"/>
              </a:ext>
            </a:extLst>
          </p:cNvPr>
          <p:cNvCxnSpPr>
            <a:cxnSpLocks/>
            <a:stCxn id="55" idx="3"/>
            <a:endCxn id="114" idx="1"/>
          </p:cNvCxnSpPr>
          <p:nvPr/>
        </p:nvCxnSpPr>
        <p:spPr>
          <a:xfrm flipV="1">
            <a:off x="6080760" y="5092341"/>
            <a:ext cx="1950748" cy="41910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 xmlns:a16="http://schemas.microsoft.com/office/drawing/2014/main" id="{D6D96CD6-21FE-48BE-922D-2169743AEB7B}"/>
              </a:ext>
            </a:extLst>
          </p:cNvPr>
          <p:cNvSpPr/>
          <p:nvPr/>
        </p:nvSpPr>
        <p:spPr>
          <a:xfrm>
            <a:off x="6900700" y="3216255"/>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4" name="Rectangle 113">
            <a:extLst>
              <a:ext uri="{FF2B5EF4-FFF2-40B4-BE49-F238E27FC236}">
                <a16:creationId xmlns="" xmlns:a16="http://schemas.microsoft.com/office/drawing/2014/main" id="{C41C5066-63D9-4BBD-81A2-8C9FA7494D98}"/>
              </a:ext>
            </a:extLst>
          </p:cNvPr>
          <p:cNvSpPr/>
          <p:nvPr/>
        </p:nvSpPr>
        <p:spPr>
          <a:xfrm>
            <a:off x="8031508" y="5042007"/>
            <a:ext cx="109057" cy="100668"/>
          </a:xfrm>
          <a:prstGeom prst="rect">
            <a:avLst/>
          </a:prstGeom>
          <a:noFill/>
          <a:ln w="15875">
            <a:solidFill>
              <a:srgbClr val="FC0C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5" name="Espace réservé du pied de page 124">
            <a:extLst>
              <a:ext uri="{FF2B5EF4-FFF2-40B4-BE49-F238E27FC236}">
                <a16:creationId xmlns="" xmlns:a16="http://schemas.microsoft.com/office/drawing/2014/main" id="{2C80919E-C24B-49C7-9086-24FFE0C744D6}"/>
              </a:ext>
            </a:extLst>
          </p:cNvPr>
          <p:cNvSpPr>
            <a:spLocks noGrp="1"/>
          </p:cNvSpPr>
          <p:nvPr>
            <p:ph type="ftr" sz="quarter" idx="11"/>
          </p:nvPr>
        </p:nvSpPr>
        <p:spPr/>
        <p:txBody>
          <a:bodyPr/>
          <a:lstStyle/>
          <a:p>
            <a:r>
              <a:rPr lang="fr-FR"/>
              <a:t>Tuto Revit - Modéliser un ouvrage</a:t>
            </a:r>
          </a:p>
        </p:txBody>
      </p:sp>
      <p:sp>
        <p:nvSpPr>
          <p:cNvPr id="126" name="Espace réservé de la date 125">
            <a:extLst>
              <a:ext uri="{FF2B5EF4-FFF2-40B4-BE49-F238E27FC236}">
                <a16:creationId xmlns="" xmlns:a16="http://schemas.microsoft.com/office/drawing/2014/main" id="{EF4D1D52-EEEE-4A6C-861A-D1A7D3E04DA3}"/>
              </a:ext>
            </a:extLst>
          </p:cNvPr>
          <p:cNvSpPr>
            <a:spLocks noGrp="1"/>
          </p:cNvSpPr>
          <p:nvPr>
            <p:ph type="dt" sz="half" idx="10"/>
          </p:nvPr>
        </p:nvSpPr>
        <p:spPr/>
        <p:txBody>
          <a:bodyPr/>
          <a:lstStyle/>
          <a:p>
            <a:r>
              <a:rPr lang="fr-FR"/>
              <a:t>Lycée D. Diderot</a:t>
            </a:r>
          </a:p>
        </p:txBody>
      </p:sp>
      <p:sp>
        <p:nvSpPr>
          <p:cNvPr id="127" name="Espace réservé du numéro de diapositive 126">
            <a:extLst>
              <a:ext uri="{FF2B5EF4-FFF2-40B4-BE49-F238E27FC236}">
                <a16:creationId xmlns="" xmlns:a16="http://schemas.microsoft.com/office/drawing/2014/main" id="{AD2F3AFB-EEA0-40CA-AE8B-6754C0F15F0A}"/>
              </a:ext>
            </a:extLst>
          </p:cNvPr>
          <p:cNvSpPr>
            <a:spLocks noGrp="1"/>
          </p:cNvSpPr>
          <p:nvPr>
            <p:ph type="sldNum" sz="quarter" idx="12"/>
          </p:nvPr>
        </p:nvSpPr>
        <p:spPr/>
        <p:txBody>
          <a:bodyPr/>
          <a:lstStyle/>
          <a:p>
            <a:fld id="{F0E9C7B5-498F-459B-AE0E-97ACA3484B4E}" type="slidenum">
              <a:rPr lang="fr-FR" smtClean="0"/>
              <a:t>93</a:t>
            </a:fld>
            <a:endParaRPr lang="fr-FR"/>
          </a:p>
        </p:txBody>
      </p:sp>
    </p:spTree>
    <p:extLst>
      <p:ext uri="{BB962C8B-B14F-4D97-AF65-F5344CB8AC3E}">
        <p14:creationId xmlns:p14="http://schemas.microsoft.com/office/powerpoint/2010/main" val="22095216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 xmlns:a16="http://schemas.microsoft.com/office/drawing/2014/main" id="{0F1D2B8D-6408-4C1D-872F-EAAE474CA594}"/>
              </a:ext>
            </a:extLst>
          </p:cNvPr>
          <p:cNvPicPr>
            <a:picLocks noChangeAspect="1"/>
          </p:cNvPicPr>
          <p:nvPr/>
        </p:nvPicPr>
        <p:blipFill>
          <a:blip r:embed="rId2"/>
          <a:stretch>
            <a:fillRect/>
          </a:stretch>
        </p:blipFill>
        <p:spPr>
          <a:xfrm>
            <a:off x="0" y="866784"/>
            <a:ext cx="9144000" cy="5673072"/>
          </a:xfrm>
          <a:prstGeom prst="rect">
            <a:avLst/>
          </a:prstGeom>
        </p:spPr>
      </p:pic>
      <p:sp>
        <p:nvSpPr>
          <p:cNvPr id="33" name="ZoneTexte 32">
            <a:extLst>
              <a:ext uri="{FF2B5EF4-FFF2-40B4-BE49-F238E27FC236}">
                <a16:creationId xmlns="" xmlns:a16="http://schemas.microsoft.com/office/drawing/2014/main" id="{74443394-487D-4A1D-BE95-B31020231900}"/>
              </a:ext>
            </a:extLst>
          </p:cNvPr>
          <p:cNvSpPr txBox="1"/>
          <p:nvPr/>
        </p:nvSpPr>
        <p:spPr>
          <a:xfrm>
            <a:off x="642446" y="1513145"/>
            <a:ext cx="3856402"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Structure</a:t>
            </a:r>
            <a:r>
              <a:rPr lang="fr-FR" sz="1200" dirty="0">
                <a:sym typeface="Wingdings" panose="05000000000000000000" pitchFamily="2" charset="2"/>
              </a:rPr>
              <a:t>, Commande </a:t>
            </a:r>
            <a:r>
              <a:rPr lang="fr-FR" sz="1200" b="1" dirty="0">
                <a:sym typeface="Wingdings" panose="05000000000000000000" pitchFamily="2" charset="2"/>
              </a:rPr>
              <a:t>Mur</a:t>
            </a:r>
            <a:r>
              <a:rPr lang="fr-FR" sz="1200" dirty="0">
                <a:sym typeface="Wingdings" panose="05000000000000000000" pitchFamily="2" charset="2"/>
              </a:rPr>
              <a:t>, puis</a:t>
            </a:r>
            <a:r>
              <a:rPr lang="fr-FR" sz="1200" b="1" dirty="0">
                <a:sym typeface="Wingdings" panose="05000000000000000000" pitchFamily="2" charset="2"/>
              </a:rPr>
              <a:t> Mur porteur</a:t>
            </a:r>
          </a:p>
        </p:txBody>
      </p:sp>
      <p:grpSp>
        <p:nvGrpSpPr>
          <p:cNvPr id="27" name="Groupe 26">
            <a:extLst>
              <a:ext uri="{FF2B5EF4-FFF2-40B4-BE49-F238E27FC236}">
                <a16:creationId xmlns="" xmlns:a16="http://schemas.microsoft.com/office/drawing/2014/main" id="{6AD50E2F-B504-4923-8E30-934093AEB903}"/>
              </a:ext>
            </a:extLst>
          </p:cNvPr>
          <p:cNvGrpSpPr/>
          <p:nvPr/>
        </p:nvGrpSpPr>
        <p:grpSpPr>
          <a:xfrm>
            <a:off x="503364" y="1328819"/>
            <a:ext cx="335021" cy="277860"/>
            <a:chOff x="4198688" y="2087836"/>
            <a:chExt cx="318782" cy="277860"/>
          </a:xfrm>
        </p:grpSpPr>
        <p:sp>
          <p:nvSpPr>
            <p:cNvPr id="28" name="Ellipse 27">
              <a:extLst>
                <a:ext uri="{FF2B5EF4-FFF2-40B4-BE49-F238E27FC236}">
                  <a16:creationId xmlns="" xmlns:a16="http://schemas.microsoft.com/office/drawing/2014/main" id="{ACE91B8D-54FF-498B-B61A-DCA9D5212A3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CCD98E00-DA24-48EF-A7DC-735907C6F2EE}"/>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sp>
        <p:nvSpPr>
          <p:cNvPr id="31" name="ZoneTexte 30">
            <a:extLst>
              <a:ext uri="{FF2B5EF4-FFF2-40B4-BE49-F238E27FC236}">
                <a16:creationId xmlns="" xmlns:a16="http://schemas.microsoft.com/office/drawing/2014/main" id="{EA6852BC-DBB7-4AF1-98FE-1550E89AD3CA}"/>
              </a:ext>
            </a:extLst>
          </p:cNvPr>
          <p:cNvSpPr txBox="1"/>
          <p:nvPr/>
        </p:nvSpPr>
        <p:spPr>
          <a:xfrm>
            <a:off x="251748" y="982738"/>
            <a:ext cx="2921220" cy="276999"/>
          </a:xfrm>
          <a:prstGeom prst="rect">
            <a:avLst/>
          </a:prstGeom>
          <a:solidFill>
            <a:srgbClr val="CCFFFF"/>
          </a:solidFill>
          <a:ln>
            <a:solidFill>
              <a:srgbClr val="002060"/>
            </a:solidFill>
          </a:ln>
        </p:spPr>
        <p:txBody>
          <a:bodyPr wrap="square" rtlCol="0">
            <a:spAutoFit/>
          </a:bodyPr>
          <a:lstStyle/>
          <a:p>
            <a:r>
              <a:rPr lang="fr-FR" sz="1200" i="1" dirty="0"/>
              <a:t>On va maintenant modéliser le </a:t>
            </a:r>
            <a:r>
              <a:rPr lang="fr-FR" sz="1200" b="1" i="1" dirty="0"/>
              <a:t>muret droit</a:t>
            </a:r>
            <a:endParaRPr lang="fr-FR" sz="1200" i="1" dirty="0"/>
          </a:p>
        </p:txBody>
      </p:sp>
      <p:grpSp>
        <p:nvGrpSpPr>
          <p:cNvPr id="32" name="Groupe 31">
            <a:extLst>
              <a:ext uri="{FF2B5EF4-FFF2-40B4-BE49-F238E27FC236}">
                <a16:creationId xmlns="" xmlns:a16="http://schemas.microsoft.com/office/drawing/2014/main" id="{5CB4CC55-F3EE-4B14-BCBC-8AD2F96C2D15}"/>
              </a:ext>
            </a:extLst>
          </p:cNvPr>
          <p:cNvGrpSpPr/>
          <p:nvPr/>
        </p:nvGrpSpPr>
        <p:grpSpPr>
          <a:xfrm>
            <a:off x="109220" y="801987"/>
            <a:ext cx="297948" cy="276999"/>
            <a:chOff x="4198688" y="2097086"/>
            <a:chExt cx="288913" cy="276999"/>
          </a:xfrm>
        </p:grpSpPr>
        <p:sp>
          <p:nvSpPr>
            <p:cNvPr id="35" name="Ellipse 34">
              <a:extLst>
                <a:ext uri="{FF2B5EF4-FFF2-40B4-BE49-F238E27FC236}">
                  <a16:creationId xmlns="" xmlns:a16="http://schemas.microsoft.com/office/drawing/2014/main" id="{E532CDD0-FFA0-436D-A526-0A175DBD86F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A6427330-4704-4AE8-8A93-55C5EB8D41F8}"/>
                </a:ext>
              </a:extLst>
            </p:cNvPr>
            <p:cNvSpPr txBox="1"/>
            <p:nvPr/>
          </p:nvSpPr>
          <p:spPr>
            <a:xfrm>
              <a:off x="4199427" y="2097086"/>
              <a:ext cx="288174" cy="276999"/>
            </a:xfrm>
            <a:prstGeom prst="rect">
              <a:avLst/>
            </a:prstGeom>
            <a:noFill/>
          </p:spPr>
          <p:txBody>
            <a:bodyPr wrap="square" rtlCol="0">
              <a:spAutoFit/>
            </a:bodyPr>
            <a:lstStyle/>
            <a:p>
              <a:r>
                <a:rPr lang="fr-FR" sz="1200" dirty="0"/>
                <a:t>6</a:t>
              </a:r>
            </a:p>
          </p:txBody>
        </p:sp>
      </p:grpSp>
      <p:sp>
        <p:nvSpPr>
          <p:cNvPr id="39" name="ZoneTexte 38">
            <a:extLst>
              <a:ext uri="{FF2B5EF4-FFF2-40B4-BE49-F238E27FC236}">
                <a16:creationId xmlns="" xmlns:a16="http://schemas.microsoft.com/office/drawing/2014/main" id="{ED264541-A124-49D8-9AA9-232252DCD052}"/>
              </a:ext>
            </a:extLst>
          </p:cNvPr>
          <p:cNvSpPr txBox="1"/>
          <p:nvPr/>
        </p:nvSpPr>
        <p:spPr>
          <a:xfrm>
            <a:off x="2281207" y="2590515"/>
            <a:ext cx="1961609"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Choisir le type de mur « Voile béton – 400 mm »</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2142125" y="2406189"/>
            <a:ext cx="335021" cy="277860"/>
            <a:chOff x="4198688" y="2087836"/>
            <a:chExt cx="318782" cy="277860"/>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98688" y="2087836"/>
              <a:ext cx="318782" cy="276999"/>
            </a:xfrm>
            <a:prstGeom prst="rect">
              <a:avLst/>
            </a:prstGeom>
            <a:noFill/>
          </p:spPr>
          <p:txBody>
            <a:bodyPr wrap="square" rtlCol="0">
              <a:spAutoFit/>
            </a:bodyPr>
            <a:lstStyle/>
            <a:p>
              <a:r>
                <a:rPr lang="fr-FR" sz="1200" dirty="0"/>
                <a:t>8</a:t>
              </a:r>
            </a:p>
          </p:txBody>
        </p:sp>
      </p:grpSp>
      <p:cxnSp>
        <p:nvCxnSpPr>
          <p:cNvPr id="46" name="Connecteur droit avec flèche 45">
            <a:extLst>
              <a:ext uri="{FF2B5EF4-FFF2-40B4-BE49-F238E27FC236}">
                <a16:creationId xmlns="" xmlns:a16="http://schemas.microsoft.com/office/drawing/2014/main" id="{71EBE0B3-C5ED-45FB-91C2-A667D8EA1BBB}"/>
              </a:ext>
            </a:extLst>
          </p:cNvPr>
          <p:cNvCxnSpPr>
            <a:cxnSpLocks/>
            <a:stCxn id="39" idx="1"/>
            <a:endCxn id="54" idx="6"/>
          </p:cNvCxnSpPr>
          <p:nvPr/>
        </p:nvCxnSpPr>
        <p:spPr>
          <a:xfrm flipH="1" flipV="1">
            <a:off x="1508760" y="2603966"/>
            <a:ext cx="772447" cy="21738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 xmlns:a16="http://schemas.microsoft.com/office/drawing/2014/main" id="{8DC67A8C-E62B-4CC2-8A31-6D943E26AD20}"/>
              </a:ext>
            </a:extLst>
          </p:cNvPr>
          <p:cNvSpPr txBox="1"/>
          <p:nvPr/>
        </p:nvSpPr>
        <p:spPr>
          <a:xfrm>
            <a:off x="2426141" y="3741343"/>
            <a:ext cx="2767651"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Régler les paramètres d’implantation (selon la lecture des plans 2D)</a:t>
            </a:r>
          </a:p>
          <a:p>
            <a:pPr marL="171450" indent="-171450">
              <a:buFont typeface="Wingdings" panose="05000000000000000000" pitchFamily="2" charset="2"/>
              <a:buChar char="è"/>
            </a:pPr>
            <a:r>
              <a:rPr lang="fr-FR" sz="1200" dirty="0">
                <a:sym typeface="Wingdings" panose="05000000000000000000" pitchFamily="2" charset="2"/>
              </a:rPr>
              <a:t>Choisir d’interdire le joint</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2250480" y="3557017"/>
            <a:ext cx="346413" cy="277860"/>
            <a:chOff x="4163885" y="2087836"/>
            <a:chExt cx="329622"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63885" y="2087836"/>
              <a:ext cx="329622" cy="276999"/>
            </a:xfrm>
            <a:prstGeom prst="rect">
              <a:avLst/>
            </a:prstGeom>
            <a:noFill/>
          </p:spPr>
          <p:txBody>
            <a:bodyPr wrap="square" rtlCol="0">
              <a:spAutoFit/>
            </a:bodyPr>
            <a:lstStyle/>
            <a:p>
              <a:pPr algn="ctr"/>
              <a:r>
                <a:rPr lang="fr-FR" sz="1200" dirty="0"/>
                <a:t>9</a:t>
              </a:r>
            </a:p>
          </p:txBody>
        </p:sp>
      </p:grpSp>
      <p:cxnSp>
        <p:nvCxnSpPr>
          <p:cNvPr id="51" name="Connecteur droit avec flèche 50">
            <a:extLst>
              <a:ext uri="{FF2B5EF4-FFF2-40B4-BE49-F238E27FC236}">
                <a16:creationId xmlns="" xmlns:a16="http://schemas.microsoft.com/office/drawing/2014/main" id="{46B56B24-E867-496A-8FA5-C69D23A062CF}"/>
              </a:ext>
            </a:extLst>
          </p:cNvPr>
          <p:cNvCxnSpPr>
            <a:cxnSpLocks/>
            <a:stCxn id="55" idx="3"/>
          </p:cNvCxnSpPr>
          <p:nvPr/>
        </p:nvCxnSpPr>
        <p:spPr>
          <a:xfrm flipV="1">
            <a:off x="5961888" y="3575304"/>
            <a:ext cx="978408" cy="157127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a:extLst>
              <a:ext uri="{FF2B5EF4-FFF2-40B4-BE49-F238E27FC236}">
                <a16:creationId xmlns="" xmlns:a16="http://schemas.microsoft.com/office/drawing/2014/main" id="{19A41220-D5B5-4077-8667-997DB6398CF7}"/>
              </a:ext>
            </a:extLst>
          </p:cNvPr>
          <p:cNvCxnSpPr>
            <a:cxnSpLocks/>
            <a:stCxn id="47" idx="1"/>
            <a:endCxn id="59" idx="5"/>
          </p:cNvCxnSpPr>
          <p:nvPr/>
        </p:nvCxnSpPr>
        <p:spPr>
          <a:xfrm flipH="1" flipV="1">
            <a:off x="1428295" y="3465078"/>
            <a:ext cx="997846" cy="59943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3.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Création et placement des murets</a:t>
            </a:r>
            <a:endParaRPr lang="fr-FR" sz="2200" b="1" dirty="0">
              <a:solidFill>
                <a:srgbClr val="002060"/>
              </a:solidFill>
              <a:effectLst>
                <a:outerShdw blurRad="38100" dist="38100" dir="2700000" algn="tl">
                  <a:srgbClr val="000000">
                    <a:alpha val="43137"/>
                  </a:srgbClr>
                </a:outerShdw>
              </a:effectLst>
            </a:endParaRPr>
          </a:p>
        </p:txBody>
      </p:sp>
      <p:sp>
        <p:nvSpPr>
          <p:cNvPr id="54" name="Ellipse 53">
            <a:extLst>
              <a:ext uri="{FF2B5EF4-FFF2-40B4-BE49-F238E27FC236}">
                <a16:creationId xmlns="" xmlns:a16="http://schemas.microsoft.com/office/drawing/2014/main" id="{D0F712C8-2ABE-4DB9-B119-29F14856EBB1}"/>
              </a:ext>
            </a:extLst>
          </p:cNvPr>
          <p:cNvSpPr/>
          <p:nvPr/>
        </p:nvSpPr>
        <p:spPr>
          <a:xfrm>
            <a:off x="475488" y="2386584"/>
            <a:ext cx="1033272" cy="434764"/>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ZoneTexte 54">
            <a:extLst>
              <a:ext uri="{FF2B5EF4-FFF2-40B4-BE49-F238E27FC236}">
                <a16:creationId xmlns="" xmlns:a16="http://schemas.microsoft.com/office/drawing/2014/main" id="{6AE182AF-D432-46A4-9930-51D5383317F5}"/>
              </a:ext>
            </a:extLst>
          </p:cNvPr>
          <p:cNvSpPr txBox="1"/>
          <p:nvPr/>
        </p:nvSpPr>
        <p:spPr>
          <a:xfrm>
            <a:off x="2807141" y="4731078"/>
            <a:ext cx="3154747" cy="830997"/>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Tracer le muret en cliquant l’intersection du muret oblique avec le bord de la traverse, puis le bord de l’autre côté de la traverse</a:t>
            </a:r>
          </a:p>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terminer la commande</a:t>
            </a:r>
          </a:p>
        </p:txBody>
      </p:sp>
      <p:grpSp>
        <p:nvGrpSpPr>
          <p:cNvPr id="56" name="Groupe 55">
            <a:extLst>
              <a:ext uri="{FF2B5EF4-FFF2-40B4-BE49-F238E27FC236}">
                <a16:creationId xmlns="" xmlns:a16="http://schemas.microsoft.com/office/drawing/2014/main" id="{EF7DAFC8-B522-4801-9B31-8BC40898FCF1}"/>
              </a:ext>
            </a:extLst>
          </p:cNvPr>
          <p:cNvGrpSpPr/>
          <p:nvPr/>
        </p:nvGrpSpPr>
        <p:grpSpPr>
          <a:xfrm>
            <a:off x="2594906" y="4546752"/>
            <a:ext cx="395181" cy="276999"/>
            <a:chOff x="4146483" y="2096980"/>
            <a:chExt cx="376026" cy="276999"/>
          </a:xfrm>
        </p:grpSpPr>
        <p:sp>
          <p:nvSpPr>
            <p:cNvPr id="57" name="Ellipse 56">
              <a:extLst>
                <a:ext uri="{FF2B5EF4-FFF2-40B4-BE49-F238E27FC236}">
                  <a16:creationId xmlns="" xmlns:a16="http://schemas.microsoft.com/office/drawing/2014/main" id="{37817237-1D85-47C0-A9C1-6320A587F07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8" name="ZoneTexte 57">
              <a:extLst>
                <a:ext uri="{FF2B5EF4-FFF2-40B4-BE49-F238E27FC236}">
                  <a16:creationId xmlns="" xmlns:a16="http://schemas.microsoft.com/office/drawing/2014/main" id="{4DE570B2-B5E9-435F-86BD-91FF639B77E7}"/>
                </a:ext>
              </a:extLst>
            </p:cNvPr>
            <p:cNvSpPr txBox="1"/>
            <p:nvPr/>
          </p:nvSpPr>
          <p:spPr>
            <a:xfrm>
              <a:off x="4146483" y="2096980"/>
              <a:ext cx="376026" cy="276999"/>
            </a:xfrm>
            <a:prstGeom prst="rect">
              <a:avLst/>
            </a:prstGeom>
            <a:noFill/>
          </p:spPr>
          <p:txBody>
            <a:bodyPr wrap="square" rtlCol="0">
              <a:spAutoFit/>
            </a:bodyPr>
            <a:lstStyle/>
            <a:p>
              <a:pPr algn="ctr"/>
              <a:r>
                <a:rPr lang="fr-FR" sz="1200" dirty="0"/>
                <a:t>10</a:t>
              </a:r>
            </a:p>
          </p:txBody>
        </p:sp>
      </p:grpSp>
      <p:sp>
        <p:nvSpPr>
          <p:cNvPr id="59" name="Ellipse 58">
            <a:extLst>
              <a:ext uri="{FF2B5EF4-FFF2-40B4-BE49-F238E27FC236}">
                <a16:creationId xmlns="" xmlns:a16="http://schemas.microsoft.com/office/drawing/2014/main" id="{CAE4392E-0D69-4F7B-9CA7-DBE76211FD0A}"/>
              </a:ext>
            </a:extLst>
          </p:cNvPr>
          <p:cNvSpPr/>
          <p:nvPr/>
        </p:nvSpPr>
        <p:spPr>
          <a:xfrm>
            <a:off x="0" y="3035809"/>
            <a:ext cx="1673352" cy="502920"/>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Ellipse 59">
            <a:extLst>
              <a:ext uri="{FF2B5EF4-FFF2-40B4-BE49-F238E27FC236}">
                <a16:creationId xmlns="" xmlns:a16="http://schemas.microsoft.com/office/drawing/2014/main" id="{D9FF3F10-860A-4080-9A2F-C654A637176E}"/>
              </a:ext>
            </a:extLst>
          </p:cNvPr>
          <p:cNvSpPr/>
          <p:nvPr/>
        </p:nvSpPr>
        <p:spPr>
          <a:xfrm>
            <a:off x="0" y="3721609"/>
            <a:ext cx="1490472" cy="347472"/>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1" name="Connecteur droit avec flèche 60">
            <a:extLst>
              <a:ext uri="{FF2B5EF4-FFF2-40B4-BE49-F238E27FC236}">
                <a16:creationId xmlns="" xmlns:a16="http://schemas.microsoft.com/office/drawing/2014/main" id="{1ADCC362-51F7-40AE-93FC-F11011A56A26}"/>
              </a:ext>
            </a:extLst>
          </p:cNvPr>
          <p:cNvCxnSpPr>
            <a:cxnSpLocks/>
            <a:stCxn id="47" idx="1"/>
            <a:endCxn id="60" idx="6"/>
          </p:cNvCxnSpPr>
          <p:nvPr/>
        </p:nvCxnSpPr>
        <p:spPr>
          <a:xfrm flipH="1" flipV="1">
            <a:off x="1490472" y="3895345"/>
            <a:ext cx="935669" cy="16916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Connecteur droit avec flèche 82">
            <a:extLst>
              <a:ext uri="{FF2B5EF4-FFF2-40B4-BE49-F238E27FC236}">
                <a16:creationId xmlns="" xmlns:a16="http://schemas.microsoft.com/office/drawing/2014/main" id="{E66082C7-93EC-4CFD-8A3F-C23E3B0A5453}"/>
              </a:ext>
            </a:extLst>
          </p:cNvPr>
          <p:cNvCxnSpPr>
            <a:cxnSpLocks/>
            <a:endCxn id="92" idx="2"/>
          </p:cNvCxnSpPr>
          <p:nvPr/>
        </p:nvCxnSpPr>
        <p:spPr>
          <a:xfrm flipV="1">
            <a:off x="4590288" y="2176272"/>
            <a:ext cx="603504" cy="156362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92" name="Rectangle : coins arrondis 91">
            <a:extLst>
              <a:ext uri="{FF2B5EF4-FFF2-40B4-BE49-F238E27FC236}">
                <a16:creationId xmlns="" xmlns:a16="http://schemas.microsoft.com/office/drawing/2014/main" id="{E7D8F150-AAA2-4781-89A0-EF48274A2B8B}"/>
              </a:ext>
            </a:extLst>
          </p:cNvPr>
          <p:cNvSpPr/>
          <p:nvPr/>
        </p:nvSpPr>
        <p:spPr>
          <a:xfrm>
            <a:off x="1243584" y="1938528"/>
            <a:ext cx="7900416" cy="237744"/>
          </a:xfrm>
          <a:prstGeom prst="roundRect">
            <a:avLst>
              <a:gd name="adj" fmla="val 50000"/>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6" name="Connecteur droit avec flèche 105">
            <a:extLst>
              <a:ext uri="{FF2B5EF4-FFF2-40B4-BE49-F238E27FC236}">
                <a16:creationId xmlns="" xmlns:a16="http://schemas.microsoft.com/office/drawing/2014/main" id="{17FEFF29-0BAE-4DE4-8875-9D2BAD49F877}"/>
              </a:ext>
            </a:extLst>
          </p:cNvPr>
          <p:cNvCxnSpPr>
            <a:cxnSpLocks/>
            <a:stCxn id="55" idx="3"/>
          </p:cNvCxnSpPr>
          <p:nvPr/>
        </p:nvCxnSpPr>
        <p:spPr>
          <a:xfrm flipV="1">
            <a:off x="5961888" y="4937760"/>
            <a:ext cx="941832" cy="20881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nvGrpSpPr>
          <p:cNvPr id="62" name="Groupe 61">
            <a:extLst>
              <a:ext uri="{FF2B5EF4-FFF2-40B4-BE49-F238E27FC236}">
                <a16:creationId xmlns="" xmlns:a16="http://schemas.microsoft.com/office/drawing/2014/main" id="{0C7F9F19-C5E5-457D-BC33-D72D8E61467B}"/>
              </a:ext>
            </a:extLst>
          </p:cNvPr>
          <p:cNvGrpSpPr/>
          <p:nvPr/>
        </p:nvGrpSpPr>
        <p:grpSpPr>
          <a:xfrm>
            <a:off x="6883726" y="3392425"/>
            <a:ext cx="175442" cy="184446"/>
            <a:chOff x="3439486" y="4060271"/>
            <a:chExt cx="117446" cy="109057"/>
          </a:xfrm>
        </p:grpSpPr>
        <p:cxnSp>
          <p:nvCxnSpPr>
            <p:cNvPr id="63" name="Connecteur droit 62">
              <a:extLst>
                <a:ext uri="{FF2B5EF4-FFF2-40B4-BE49-F238E27FC236}">
                  <a16:creationId xmlns="" xmlns:a16="http://schemas.microsoft.com/office/drawing/2014/main" id="{985ECAF2-0D8E-4548-9769-D0447C1A85E6}"/>
                </a:ext>
              </a:extLst>
            </p:cNvPr>
            <p:cNvCxnSpPr>
              <a:cxnSpLocks/>
            </p:cNvCxnSpPr>
            <p:nvPr/>
          </p:nvCxnSpPr>
          <p:spPr>
            <a:xfrm>
              <a:off x="3447875" y="4060271"/>
              <a:ext cx="109057" cy="109057"/>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cxnSp>
          <p:nvCxnSpPr>
            <p:cNvPr id="64" name="Connecteur droit 63">
              <a:extLst>
                <a:ext uri="{FF2B5EF4-FFF2-40B4-BE49-F238E27FC236}">
                  <a16:creationId xmlns="" xmlns:a16="http://schemas.microsoft.com/office/drawing/2014/main" id="{4D466F1B-CA6B-4E36-9352-968C56B64CAA}"/>
                </a:ext>
              </a:extLst>
            </p:cNvPr>
            <p:cNvCxnSpPr>
              <a:cxnSpLocks/>
            </p:cNvCxnSpPr>
            <p:nvPr/>
          </p:nvCxnSpPr>
          <p:spPr>
            <a:xfrm flipV="1">
              <a:off x="3439486" y="4060271"/>
              <a:ext cx="117446" cy="100669"/>
            </a:xfrm>
            <a:prstGeom prst="line">
              <a:avLst/>
            </a:prstGeom>
            <a:ln w="15875">
              <a:solidFill>
                <a:srgbClr val="FC0CEB"/>
              </a:solidFill>
            </a:ln>
          </p:spPr>
          <p:style>
            <a:lnRef idx="1">
              <a:schemeClr val="accent1"/>
            </a:lnRef>
            <a:fillRef idx="0">
              <a:schemeClr val="accent1"/>
            </a:fillRef>
            <a:effectRef idx="0">
              <a:schemeClr val="accent1"/>
            </a:effectRef>
            <a:fontRef idx="minor">
              <a:schemeClr val="tx1"/>
            </a:fontRef>
          </p:style>
        </p:cxnSp>
      </p:grpSp>
      <p:sp>
        <p:nvSpPr>
          <p:cNvPr id="65" name="ZoneTexte 64">
            <a:extLst>
              <a:ext uri="{FF2B5EF4-FFF2-40B4-BE49-F238E27FC236}">
                <a16:creationId xmlns="" xmlns:a16="http://schemas.microsoft.com/office/drawing/2014/main" id="{D4CDEC1E-19C3-4274-A122-D05C9ACEFAA5}"/>
              </a:ext>
            </a:extLst>
          </p:cNvPr>
          <p:cNvSpPr txBox="1"/>
          <p:nvPr/>
        </p:nvSpPr>
        <p:spPr>
          <a:xfrm>
            <a:off x="4386005" y="5898462"/>
            <a:ext cx="209709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muret droit </a:t>
            </a:r>
          </a:p>
          <a:p>
            <a:pPr marL="171450" indent="-171450">
              <a:buFont typeface="Wingdings" panose="05000000000000000000" pitchFamily="2" charset="2"/>
              <a:buChar char="è"/>
            </a:pPr>
            <a:r>
              <a:rPr lang="fr-FR" sz="1200" dirty="0">
                <a:sym typeface="Wingdings" panose="05000000000000000000" pitchFamily="2" charset="2"/>
              </a:rPr>
              <a:t>Inverser son orientation </a:t>
            </a:r>
          </a:p>
        </p:txBody>
      </p:sp>
      <p:grpSp>
        <p:nvGrpSpPr>
          <p:cNvPr id="66" name="Groupe 65">
            <a:extLst>
              <a:ext uri="{FF2B5EF4-FFF2-40B4-BE49-F238E27FC236}">
                <a16:creationId xmlns="" xmlns:a16="http://schemas.microsoft.com/office/drawing/2014/main" id="{2D56FC1A-55F6-4211-A4E6-40C41DDE815C}"/>
              </a:ext>
            </a:extLst>
          </p:cNvPr>
          <p:cNvGrpSpPr/>
          <p:nvPr/>
        </p:nvGrpSpPr>
        <p:grpSpPr>
          <a:xfrm>
            <a:off x="4182914" y="5704992"/>
            <a:ext cx="370797" cy="277860"/>
            <a:chOff x="4155184" y="2087836"/>
            <a:chExt cx="352824" cy="277860"/>
          </a:xfrm>
        </p:grpSpPr>
        <p:sp>
          <p:nvSpPr>
            <p:cNvPr id="67" name="Ellipse 66">
              <a:extLst>
                <a:ext uri="{FF2B5EF4-FFF2-40B4-BE49-F238E27FC236}">
                  <a16:creationId xmlns="" xmlns:a16="http://schemas.microsoft.com/office/drawing/2014/main" id="{6414ACB7-75DF-4FA5-8D81-A3C6E10A3D1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A83AD097-011B-4409-A545-F962C51D9CF8}"/>
                </a:ext>
              </a:extLst>
            </p:cNvPr>
            <p:cNvSpPr txBox="1"/>
            <p:nvPr/>
          </p:nvSpPr>
          <p:spPr>
            <a:xfrm>
              <a:off x="4155184" y="2087836"/>
              <a:ext cx="352824" cy="276999"/>
            </a:xfrm>
            <a:prstGeom prst="rect">
              <a:avLst/>
            </a:prstGeom>
            <a:noFill/>
          </p:spPr>
          <p:txBody>
            <a:bodyPr wrap="square" rtlCol="0">
              <a:spAutoFit/>
            </a:bodyPr>
            <a:lstStyle/>
            <a:p>
              <a:pPr algn="ctr"/>
              <a:r>
                <a:rPr lang="fr-FR" sz="1200" dirty="0"/>
                <a:t>11</a:t>
              </a:r>
            </a:p>
          </p:txBody>
        </p:sp>
      </p:grpSp>
      <p:cxnSp>
        <p:nvCxnSpPr>
          <p:cNvPr id="73" name="Connecteur droit avec flèche 72">
            <a:extLst>
              <a:ext uri="{FF2B5EF4-FFF2-40B4-BE49-F238E27FC236}">
                <a16:creationId xmlns="" xmlns:a16="http://schemas.microsoft.com/office/drawing/2014/main" id="{41FE0D90-C017-4A77-820D-79249693E1B6}"/>
              </a:ext>
            </a:extLst>
          </p:cNvPr>
          <p:cNvCxnSpPr>
            <a:cxnSpLocks/>
            <a:endCxn id="76" idx="3"/>
          </p:cNvCxnSpPr>
          <p:nvPr/>
        </p:nvCxnSpPr>
        <p:spPr>
          <a:xfrm flipV="1">
            <a:off x="6217920" y="4267620"/>
            <a:ext cx="518005" cy="163026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76" name="Ellipse 75">
            <a:extLst>
              <a:ext uri="{FF2B5EF4-FFF2-40B4-BE49-F238E27FC236}">
                <a16:creationId xmlns="" xmlns:a16="http://schemas.microsoft.com/office/drawing/2014/main" id="{CF38B2A5-63E5-4BA3-95E5-38641F57729A}"/>
              </a:ext>
            </a:extLst>
          </p:cNvPr>
          <p:cNvSpPr/>
          <p:nvPr/>
        </p:nvSpPr>
        <p:spPr>
          <a:xfrm>
            <a:off x="6698246" y="4056888"/>
            <a:ext cx="257290" cy="246888"/>
          </a:xfrm>
          <a:prstGeom prst="ellipse">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Espace réservé du pied de page 74">
            <a:extLst>
              <a:ext uri="{FF2B5EF4-FFF2-40B4-BE49-F238E27FC236}">
                <a16:creationId xmlns="" xmlns:a16="http://schemas.microsoft.com/office/drawing/2014/main" id="{50B05A9C-E255-4C25-B629-7B56CA1809B4}"/>
              </a:ext>
            </a:extLst>
          </p:cNvPr>
          <p:cNvSpPr>
            <a:spLocks noGrp="1"/>
          </p:cNvSpPr>
          <p:nvPr>
            <p:ph type="ftr" sz="quarter" idx="11"/>
          </p:nvPr>
        </p:nvSpPr>
        <p:spPr/>
        <p:txBody>
          <a:bodyPr/>
          <a:lstStyle/>
          <a:p>
            <a:r>
              <a:rPr lang="fr-FR"/>
              <a:t>Tuto Revit - Modéliser un ouvrage</a:t>
            </a:r>
          </a:p>
        </p:txBody>
      </p:sp>
      <p:sp>
        <p:nvSpPr>
          <p:cNvPr id="77" name="Espace réservé de la date 76">
            <a:extLst>
              <a:ext uri="{FF2B5EF4-FFF2-40B4-BE49-F238E27FC236}">
                <a16:creationId xmlns="" xmlns:a16="http://schemas.microsoft.com/office/drawing/2014/main" id="{C1FF8C47-5C37-4EEB-9D4A-CE963FC57F5D}"/>
              </a:ext>
            </a:extLst>
          </p:cNvPr>
          <p:cNvSpPr>
            <a:spLocks noGrp="1"/>
          </p:cNvSpPr>
          <p:nvPr>
            <p:ph type="dt" sz="half" idx="10"/>
          </p:nvPr>
        </p:nvSpPr>
        <p:spPr/>
        <p:txBody>
          <a:bodyPr/>
          <a:lstStyle/>
          <a:p>
            <a:r>
              <a:rPr lang="fr-FR"/>
              <a:t>Lycée D. Diderot</a:t>
            </a:r>
          </a:p>
        </p:txBody>
      </p:sp>
      <p:sp>
        <p:nvSpPr>
          <p:cNvPr id="78" name="Espace réservé du numéro de diapositive 77">
            <a:extLst>
              <a:ext uri="{FF2B5EF4-FFF2-40B4-BE49-F238E27FC236}">
                <a16:creationId xmlns="" xmlns:a16="http://schemas.microsoft.com/office/drawing/2014/main" id="{5E7E1575-5B2A-4BFE-B0AD-E65932FAD5AA}"/>
              </a:ext>
            </a:extLst>
          </p:cNvPr>
          <p:cNvSpPr>
            <a:spLocks noGrp="1"/>
          </p:cNvSpPr>
          <p:nvPr>
            <p:ph type="sldNum" sz="quarter" idx="12"/>
          </p:nvPr>
        </p:nvSpPr>
        <p:spPr/>
        <p:txBody>
          <a:bodyPr/>
          <a:lstStyle/>
          <a:p>
            <a:fld id="{F0E9C7B5-498F-459B-AE0E-97ACA3484B4E}" type="slidenum">
              <a:rPr lang="fr-FR" smtClean="0"/>
              <a:t>94</a:t>
            </a:fld>
            <a:endParaRPr lang="fr-FR"/>
          </a:p>
        </p:txBody>
      </p:sp>
    </p:spTree>
    <p:extLst>
      <p:ext uri="{BB962C8B-B14F-4D97-AF65-F5344CB8AC3E}">
        <p14:creationId xmlns:p14="http://schemas.microsoft.com/office/powerpoint/2010/main" val="19619612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Image 67">
            <a:extLst>
              <a:ext uri="{FF2B5EF4-FFF2-40B4-BE49-F238E27FC236}">
                <a16:creationId xmlns="" xmlns:a16="http://schemas.microsoft.com/office/drawing/2014/main" id="{08400D67-BE38-4AF4-9085-4022A1083BFA}"/>
              </a:ext>
            </a:extLst>
          </p:cNvPr>
          <p:cNvPicPr>
            <a:picLocks noChangeAspect="1"/>
          </p:cNvPicPr>
          <p:nvPr/>
        </p:nvPicPr>
        <p:blipFill>
          <a:blip r:embed="rId2"/>
          <a:stretch>
            <a:fillRect/>
          </a:stretch>
        </p:blipFill>
        <p:spPr>
          <a:xfrm>
            <a:off x="0" y="827944"/>
            <a:ext cx="9144000" cy="5677599"/>
          </a:xfrm>
          <a:prstGeom prst="rect">
            <a:avLst/>
          </a:prstGeom>
        </p:spPr>
      </p:pic>
      <p:cxnSp>
        <p:nvCxnSpPr>
          <p:cNvPr id="71" name="Connecteur droit avec flèche 70">
            <a:extLst>
              <a:ext uri="{FF2B5EF4-FFF2-40B4-BE49-F238E27FC236}">
                <a16:creationId xmlns="" xmlns:a16="http://schemas.microsoft.com/office/drawing/2014/main" id="{350A1989-0292-42C1-913C-8AD7E68682D3}"/>
              </a:ext>
            </a:extLst>
          </p:cNvPr>
          <p:cNvCxnSpPr>
            <a:cxnSpLocks/>
          </p:cNvCxnSpPr>
          <p:nvPr/>
        </p:nvCxnSpPr>
        <p:spPr>
          <a:xfrm flipV="1">
            <a:off x="2112264" y="1746504"/>
            <a:ext cx="850392" cy="67665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 xmlns:a16="http://schemas.microsoft.com/office/drawing/2014/main" id="{1E09057B-FC1B-468D-8786-818002AE060D}"/>
              </a:ext>
            </a:extLst>
          </p:cNvPr>
          <p:cNvSpPr txBox="1"/>
          <p:nvPr/>
        </p:nvSpPr>
        <p:spPr>
          <a:xfrm>
            <a:off x="986032" y="2419072"/>
            <a:ext cx="4290307"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Utiliser les commandes </a:t>
            </a:r>
            <a:r>
              <a:rPr lang="fr-FR" sz="1200" b="1" dirty="0">
                <a:sym typeface="Wingdings" panose="05000000000000000000" pitchFamily="2" charset="2"/>
              </a:rPr>
              <a:t>Déplacer</a:t>
            </a:r>
            <a:r>
              <a:rPr lang="fr-FR" sz="1200" dirty="0">
                <a:sym typeface="Wingdings" panose="05000000000000000000" pitchFamily="2" charset="2"/>
              </a:rPr>
              <a:t>, </a:t>
            </a:r>
            <a:r>
              <a:rPr lang="fr-FR" sz="1200" b="1" dirty="0">
                <a:sym typeface="Wingdings" panose="05000000000000000000" pitchFamily="2" charset="2"/>
              </a:rPr>
              <a:t>Copier</a:t>
            </a:r>
            <a:r>
              <a:rPr lang="fr-FR" sz="1200" dirty="0">
                <a:sym typeface="Wingdings" panose="05000000000000000000" pitchFamily="2" charset="2"/>
              </a:rPr>
              <a:t>, </a:t>
            </a:r>
            <a:r>
              <a:rPr lang="fr-FR" sz="1200" b="1" dirty="0">
                <a:sym typeface="Wingdings" panose="05000000000000000000" pitchFamily="2" charset="2"/>
              </a:rPr>
              <a:t>Rotation</a:t>
            </a:r>
            <a:r>
              <a:rPr lang="fr-FR" sz="1200" dirty="0">
                <a:sym typeface="Wingdings" panose="05000000000000000000" pitchFamily="2" charset="2"/>
              </a:rPr>
              <a:t> et </a:t>
            </a:r>
            <a:r>
              <a:rPr lang="fr-FR" sz="1200" b="1" dirty="0">
                <a:sym typeface="Wingdings" panose="05000000000000000000" pitchFamily="2" charset="2"/>
              </a:rPr>
              <a:t>Symétrie</a:t>
            </a:r>
            <a:r>
              <a:rPr lang="fr-FR" sz="1200" dirty="0">
                <a:sym typeface="Wingdings" panose="05000000000000000000" pitchFamily="2" charset="2"/>
              </a:rPr>
              <a:t> pour placer les murets aux endroits corrects.</a:t>
            </a:r>
          </a:p>
        </p:txBody>
      </p:sp>
      <p:grpSp>
        <p:nvGrpSpPr>
          <p:cNvPr id="36" name="Groupe 35">
            <a:extLst>
              <a:ext uri="{FF2B5EF4-FFF2-40B4-BE49-F238E27FC236}">
                <a16:creationId xmlns="" xmlns:a16="http://schemas.microsoft.com/office/drawing/2014/main" id="{4EEC0091-D424-4573-8A6F-41DCC5E4E79C}"/>
              </a:ext>
            </a:extLst>
          </p:cNvPr>
          <p:cNvGrpSpPr/>
          <p:nvPr/>
        </p:nvGrpSpPr>
        <p:grpSpPr>
          <a:xfrm>
            <a:off x="773801" y="2240152"/>
            <a:ext cx="412630" cy="281492"/>
            <a:chOff x="4137783" y="2102386"/>
            <a:chExt cx="392629" cy="281492"/>
          </a:xfrm>
        </p:grpSpPr>
        <p:sp>
          <p:nvSpPr>
            <p:cNvPr id="40" name="Ellipse 39">
              <a:extLst>
                <a:ext uri="{FF2B5EF4-FFF2-40B4-BE49-F238E27FC236}">
                  <a16:creationId xmlns="" xmlns:a16="http://schemas.microsoft.com/office/drawing/2014/main" id="{79D30A22-7A6C-426D-B577-AE587885F9DE}"/>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6" name="ZoneTexte 45">
              <a:extLst>
                <a:ext uri="{FF2B5EF4-FFF2-40B4-BE49-F238E27FC236}">
                  <a16:creationId xmlns="" xmlns:a16="http://schemas.microsoft.com/office/drawing/2014/main" id="{C0816444-F09B-4E91-BA38-35E27221988D}"/>
                </a:ext>
              </a:extLst>
            </p:cNvPr>
            <p:cNvSpPr txBox="1"/>
            <p:nvPr/>
          </p:nvSpPr>
          <p:spPr>
            <a:xfrm>
              <a:off x="4137783" y="2106879"/>
              <a:ext cx="392629" cy="276999"/>
            </a:xfrm>
            <a:prstGeom prst="rect">
              <a:avLst/>
            </a:prstGeom>
            <a:noFill/>
          </p:spPr>
          <p:txBody>
            <a:bodyPr wrap="square" rtlCol="0">
              <a:spAutoFit/>
            </a:bodyPr>
            <a:lstStyle/>
            <a:p>
              <a:pPr algn="ctr"/>
              <a:r>
                <a:rPr lang="fr-FR" sz="1200" dirty="0"/>
                <a:t>13</a:t>
              </a:r>
            </a:p>
          </p:txBody>
        </p:sp>
      </p:grpSp>
      <p:sp>
        <p:nvSpPr>
          <p:cNvPr id="14" name="ZoneTexte 13">
            <a:extLst>
              <a:ext uri="{FF2B5EF4-FFF2-40B4-BE49-F238E27FC236}">
                <a16:creationId xmlns="" xmlns:a16="http://schemas.microsoft.com/office/drawing/2014/main" id="{07BDFE02-B820-4A39-AAB1-DD55A4D1C4D7}"/>
              </a:ext>
            </a:extLst>
          </p:cNvPr>
          <p:cNvSpPr txBox="1"/>
          <p:nvPr/>
        </p:nvSpPr>
        <p:spPr>
          <a:xfrm>
            <a:off x="296965" y="995657"/>
            <a:ext cx="1979891" cy="461665"/>
          </a:xfrm>
          <a:prstGeom prst="rect">
            <a:avLst/>
          </a:prstGeom>
          <a:solidFill>
            <a:srgbClr val="CCFFFF"/>
          </a:solidFill>
          <a:ln>
            <a:solidFill>
              <a:srgbClr val="002060"/>
            </a:solidFill>
          </a:ln>
        </p:spPr>
        <p:txBody>
          <a:bodyPr wrap="square" rtlCol="0">
            <a:spAutoFit/>
          </a:bodyPr>
          <a:lstStyle/>
          <a:p>
            <a:r>
              <a:rPr lang="fr-FR" sz="1200" i="1" dirty="0"/>
              <a:t>On va maintenant placer les murets aux endroits corrects. </a:t>
            </a:r>
          </a:p>
        </p:txBody>
      </p:sp>
      <p:grpSp>
        <p:nvGrpSpPr>
          <p:cNvPr id="15" name="Groupe 14">
            <a:extLst>
              <a:ext uri="{FF2B5EF4-FFF2-40B4-BE49-F238E27FC236}">
                <a16:creationId xmlns="" xmlns:a16="http://schemas.microsoft.com/office/drawing/2014/main" id="{0659C0FC-9353-445E-AA51-C206EC1AA1BF}"/>
              </a:ext>
            </a:extLst>
          </p:cNvPr>
          <p:cNvGrpSpPr/>
          <p:nvPr/>
        </p:nvGrpSpPr>
        <p:grpSpPr>
          <a:xfrm>
            <a:off x="72902" y="888058"/>
            <a:ext cx="338577" cy="276999"/>
            <a:chOff x="4163959" y="2097086"/>
            <a:chExt cx="328310" cy="276999"/>
          </a:xfrm>
        </p:grpSpPr>
        <p:sp>
          <p:nvSpPr>
            <p:cNvPr id="16" name="Ellipse 15">
              <a:extLst>
                <a:ext uri="{FF2B5EF4-FFF2-40B4-BE49-F238E27FC236}">
                  <a16:creationId xmlns="" xmlns:a16="http://schemas.microsoft.com/office/drawing/2014/main" id="{9C8C7FC8-B4A2-4822-BE81-8A10AB72D1A5}"/>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7" name="ZoneTexte 16">
              <a:extLst>
                <a:ext uri="{FF2B5EF4-FFF2-40B4-BE49-F238E27FC236}">
                  <a16:creationId xmlns="" xmlns:a16="http://schemas.microsoft.com/office/drawing/2014/main" id="{C6840465-BC26-407C-810F-19C91014A9A1}"/>
                </a:ext>
              </a:extLst>
            </p:cNvPr>
            <p:cNvSpPr txBox="1"/>
            <p:nvPr/>
          </p:nvSpPr>
          <p:spPr>
            <a:xfrm>
              <a:off x="4163959" y="2097086"/>
              <a:ext cx="328310" cy="276999"/>
            </a:xfrm>
            <a:prstGeom prst="rect">
              <a:avLst/>
            </a:prstGeom>
            <a:noFill/>
          </p:spPr>
          <p:txBody>
            <a:bodyPr wrap="square" rtlCol="0">
              <a:spAutoFit/>
            </a:bodyPr>
            <a:lstStyle/>
            <a:p>
              <a:pPr algn="ctr"/>
              <a:r>
                <a:rPr lang="fr-FR" sz="1200" dirty="0"/>
                <a:t>12</a:t>
              </a:r>
            </a:p>
          </p:txBody>
        </p:sp>
      </p:grpSp>
      <p:cxnSp>
        <p:nvCxnSpPr>
          <p:cNvPr id="23" name="Connecteur droit avec flèche 22">
            <a:extLst>
              <a:ext uri="{FF2B5EF4-FFF2-40B4-BE49-F238E27FC236}">
                <a16:creationId xmlns="" xmlns:a16="http://schemas.microsoft.com/office/drawing/2014/main" id="{3DEAAB8A-04EA-44E7-A2D2-240E99B34CE1}"/>
              </a:ext>
            </a:extLst>
          </p:cNvPr>
          <p:cNvCxnSpPr>
            <a:cxnSpLocks/>
          </p:cNvCxnSpPr>
          <p:nvPr/>
        </p:nvCxnSpPr>
        <p:spPr>
          <a:xfrm>
            <a:off x="2103120" y="2880360"/>
            <a:ext cx="429768" cy="75895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a:extLst>
              <a:ext uri="{FF2B5EF4-FFF2-40B4-BE49-F238E27FC236}">
                <a16:creationId xmlns="" xmlns:a16="http://schemas.microsoft.com/office/drawing/2014/main" id="{B477FCBC-B57D-44B7-A93E-8A0404C104BD}"/>
              </a:ext>
            </a:extLst>
          </p:cNvPr>
          <p:cNvCxnSpPr>
            <a:cxnSpLocks/>
          </p:cNvCxnSpPr>
          <p:nvPr/>
        </p:nvCxnSpPr>
        <p:spPr>
          <a:xfrm>
            <a:off x="2103120" y="2880360"/>
            <a:ext cx="5440680" cy="88696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 xmlns:a16="http://schemas.microsoft.com/office/drawing/2014/main" id="{2E9F10A2-F54D-418E-84F7-B57F072647A2}"/>
              </a:ext>
            </a:extLst>
          </p:cNvPr>
          <p:cNvSpPr txBox="1"/>
          <p:nvPr/>
        </p:nvSpPr>
        <p:spPr>
          <a:xfrm>
            <a:off x="1559810" y="5303515"/>
            <a:ext cx="3661414"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 peut maintenant supprimer les lignes de modèles ayant servi de traits de construction (traits verts)</a:t>
            </a:r>
          </a:p>
        </p:txBody>
      </p:sp>
      <p:grpSp>
        <p:nvGrpSpPr>
          <p:cNvPr id="31" name="Groupe 30">
            <a:extLst>
              <a:ext uri="{FF2B5EF4-FFF2-40B4-BE49-F238E27FC236}">
                <a16:creationId xmlns="" xmlns:a16="http://schemas.microsoft.com/office/drawing/2014/main" id="{E0F6E2B7-D097-495B-82FD-05C4957F0087}"/>
              </a:ext>
            </a:extLst>
          </p:cNvPr>
          <p:cNvGrpSpPr/>
          <p:nvPr/>
        </p:nvGrpSpPr>
        <p:grpSpPr>
          <a:xfrm>
            <a:off x="1347579" y="5129088"/>
            <a:ext cx="412630" cy="276999"/>
            <a:chOff x="4129082" y="2097735"/>
            <a:chExt cx="392629" cy="276999"/>
          </a:xfrm>
        </p:grpSpPr>
        <p:sp>
          <p:nvSpPr>
            <p:cNvPr id="32" name="Ellipse 31">
              <a:extLst>
                <a:ext uri="{FF2B5EF4-FFF2-40B4-BE49-F238E27FC236}">
                  <a16:creationId xmlns="" xmlns:a16="http://schemas.microsoft.com/office/drawing/2014/main" id="{AD912A30-AA86-402D-AE9A-A7646058F21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3" name="ZoneTexte 32">
              <a:extLst>
                <a:ext uri="{FF2B5EF4-FFF2-40B4-BE49-F238E27FC236}">
                  <a16:creationId xmlns="" xmlns:a16="http://schemas.microsoft.com/office/drawing/2014/main" id="{26094458-9927-4F3B-B1FA-A5FCA953ABB7}"/>
                </a:ext>
              </a:extLst>
            </p:cNvPr>
            <p:cNvSpPr txBox="1"/>
            <p:nvPr/>
          </p:nvSpPr>
          <p:spPr>
            <a:xfrm>
              <a:off x="4129082" y="2097735"/>
              <a:ext cx="392629" cy="276999"/>
            </a:xfrm>
            <a:prstGeom prst="rect">
              <a:avLst/>
            </a:prstGeom>
            <a:noFill/>
          </p:spPr>
          <p:txBody>
            <a:bodyPr wrap="square" rtlCol="0">
              <a:spAutoFit/>
            </a:bodyPr>
            <a:lstStyle/>
            <a:p>
              <a:pPr algn="ctr"/>
              <a:r>
                <a:rPr lang="fr-FR" sz="1200" dirty="0"/>
                <a:t>14</a:t>
              </a:r>
            </a:p>
          </p:txBody>
        </p:sp>
      </p:grpSp>
      <p:cxnSp>
        <p:nvCxnSpPr>
          <p:cNvPr id="34" name="Connecteur droit avec flèche 33">
            <a:extLst>
              <a:ext uri="{FF2B5EF4-FFF2-40B4-BE49-F238E27FC236}">
                <a16:creationId xmlns="" xmlns:a16="http://schemas.microsoft.com/office/drawing/2014/main" id="{1563CA6E-79EB-4C0C-AC25-918F863E119D}"/>
              </a:ext>
            </a:extLst>
          </p:cNvPr>
          <p:cNvCxnSpPr>
            <a:cxnSpLocks/>
          </p:cNvCxnSpPr>
          <p:nvPr/>
        </p:nvCxnSpPr>
        <p:spPr>
          <a:xfrm flipV="1">
            <a:off x="4672584" y="4645153"/>
            <a:ext cx="996696" cy="65836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 xmlns:a16="http://schemas.microsoft.com/office/drawing/2014/main" id="{D96FCC1A-478B-4E6E-8E23-F78B0046EAC5}"/>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3.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Création et placement des murets</a:t>
            </a:r>
            <a:endParaRPr lang="fr-FR" sz="2200" b="1" dirty="0">
              <a:solidFill>
                <a:srgbClr val="002060"/>
              </a:solidFill>
              <a:effectLst>
                <a:outerShdw blurRad="38100" dist="38100" dir="2700000" algn="tl">
                  <a:srgbClr val="000000">
                    <a:alpha val="43137"/>
                  </a:srgbClr>
                </a:outerShdw>
              </a:effectLst>
            </a:endParaRPr>
          </a:p>
        </p:txBody>
      </p:sp>
      <p:grpSp>
        <p:nvGrpSpPr>
          <p:cNvPr id="44" name="Groupe 43">
            <a:extLst>
              <a:ext uri="{FF2B5EF4-FFF2-40B4-BE49-F238E27FC236}">
                <a16:creationId xmlns="" xmlns:a16="http://schemas.microsoft.com/office/drawing/2014/main" id="{AF749387-2B5E-4804-B5F8-95A4248E1B60}"/>
              </a:ext>
            </a:extLst>
          </p:cNvPr>
          <p:cNvGrpSpPr/>
          <p:nvPr/>
        </p:nvGrpSpPr>
        <p:grpSpPr>
          <a:xfrm>
            <a:off x="2907792" y="1130808"/>
            <a:ext cx="935736" cy="646176"/>
            <a:chOff x="2907792" y="1130808"/>
            <a:chExt cx="935736" cy="646176"/>
          </a:xfrm>
        </p:grpSpPr>
        <p:sp>
          <p:nvSpPr>
            <p:cNvPr id="19" name="Arc 18">
              <a:extLst>
                <a:ext uri="{FF2B5EF4-FFF2-40B4-BE49-F238E27FC236}">
                  <a16:creationId xmlns="" xmlns:a16="http://schemas.microsoft.com/office/drawing/2014/main" id="{C4B2BC91-05CC-4F2C-B3AA-9AD5F90102BF}"/>
                </a:ext>
              </a:extLst>
            </p:cNvPr>
            <p:cNvSpPr/>
            <p:nvPr/>
          </p:nvSpPr>
          <p:spPr>
            <a:xfrm>
              <a:off x="3511296" y="1179576"/>
              <a:ext cx="320040" cy="338328"/>
            </a:xfrm>
            <a:prstGeom prst="arc">
              <a:avLst>
                <a:gd name="adj1" fmla="val 11312041"/>
                <a:gd name="adj2" fmla="val 567739"/>
              </a:avLst>
            </a:prstGeom>
            <a:ln w="9525">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7" name="Arc 36">
              <a:extLst>
                <a:ext uri="{FF2B5EF4-FFF2-40B4-BE49-F238E27FC236}">
                  <a16:creationId xmlns="" xmlns:a16="http://schemas.microsoft.com/office/drawing/2014/main" id="{4BD1637D-808C-4FF2-ABB3-79130CC2FAE8}"/>
                </a:ext>
              </a:extLst>
            </p:cNvPr>
            <p:cNvSpPr/>
            <p:nvPr/>
          </p:nvSpPr>
          <p:spPr>
            <a:xfrm>
              <a:off x="2907792" y="1472184"/>
              <a:ext cx="298704" cy="301752"/>
            </a:xfrm>
            <a:prstGeom prst="arc">
              <a:avLst>
                <a:gd name="adj1" fmla="val 4647632"/>
                <a:gd name="adj2" fmla="val 16601559"/>
              </a:avLst>
            </a:prstGeom>
            <a:ln w="9525">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8" name="Arc 37">
              <a:extLst>
                <a:ext uri="{FF2B5EF4-FFF2-40B4-BE49-F238E27FC236}">
                  <a16:creationId xmlns="" xmlns:a16="http://schemas.microsoft.com/office/drawing/2014/main" id="{6C91C54A-2578-49BB-A055-674C025F0183}"/>
                </a:ext>
              </a:extLst>
            </p:cNvPr>
            <p:cNvSpPr/>
            <p:nvPr/>
          </p:nvSpPr>
          <p:spPr>
            <a:xfrm>
              <a:off x="3151632" y="1130808"/>
              <a:ext cx="356616" cy="338328"/>
            </a:xfrm>
            <a:prstGeom prst="arc">
              <a:avLst>
                <a:gd name="adj1" fmla="val 317431"/>
                <a:gd name="adj2" fmla="val 5953581"/>
              </a:avLst>
            </a:prstGeom>
            <a:ln w="9525">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9" name="Arc 38">
              <a:extLst>
                <a:ext uri="{FF2B5EF4-FFF2-40B4-BE49-F238E27FC236}">
                  <a16:creationId xmlns="" xmlns:a16="http://schemas.microsoft.com/office/drawing/2014/main" id="{8EAF0951-5650-4236-82CE-6ACFDF38F22C}"/>
                </a:ext>
              </a:extLst>
            </p:cNvPr>
            <p:cNvSpPr/>
            <p:nvPr/>
          </p:nvSpPr>
          <p:spPr>
            <a:xfrm>
              <a:off x="3486912" y="1438656"/>
              <a:ext cx="356616" cy="338328"/>
            </a:xfrm>
            <a:prstGeom prst="arc">
              <a:avLst>
                <a:gd name="adj1" fmla="val 20780395"/>
                <a:gd name="adj2" fmla="val 5394658"/>
              </a:avLst>
            </a:prstGeom>
            <a:ln w="9525">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24" name="Connecteur droit 23">
              <a:extLst>
                <a:ext uri="{FF2B5EF4-FFF2-40B4-BE49-F238E27FC236}">
                  <a16:creationId xmlns="" xmlns:a16="http://schemas.microsoft.com/office/drawing/2014/main" id="{B9B095A1-8174-43E4-BA83-CC5BD5FB6F7C}"/>
                </a:ext>
              </a:extLst>
            </p:cNvPr>
            <p:cNvCxnSpPr/>
            <p:nvPr/>
          </p:nvCxnSpPr>
          <p:spPr>
            <a:xfrm>
              <a:off x="3840480" y="1399032"/>
              <a:ext cx="0" cy="164592"/>
            </a:xfrm>
            <a:prstGeom prst="line">
              <a:avLst/>
            </a:prstGeom>
            <a:ln w="9525">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41" name="Connecteur droit 40">
              <a:extLst>
                <a:ext uri="{FF2B5EF4-FFF2-40B4-BE49-F238E27FC236}">
                  <a16:creationId xmlns="" xmlns:a16="http://schemas.microsoft.com/office/drawing/2014/main" id="{8520D363-F803-46AD-863B-FDB6E64E52AD}"/>
                </a:ext>
              </a:extLst>
            </p:cNvPr>
            <p:cNvCxnSpPr>
              <a:cxnSpLocks/>
              <a:endCxn id="39" idx="2"/>
            </p:cNvCxnSpPr>
            <p:nvPr/>
          </p:nvCxnSpPr>
          <p:spPr>
            <a:xfrm>
              <a:off x="3054096" y="1770888"/>
              <a:ext cx="611387" cy="6096"/>
            </a:xfrm>
            <a:prstGeom prst="line">
              <a:avLst/>
            </a:prstGeom>
            <a:ln w="9525">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43" name="Connecteur droit 42">
              <a:extLst>
                <a:ext uri="{FF2B5EF4-FFF2-40B4-BE49-F238E27FC236}">
                  <a16:creationId xmlns="" xmlns:a16="http://schemas.microsoft.com/office/drawing/2014/main" id="{D33BE83B-141C-4136-96C6-0F3DE771EAD6}"/>
                </a:ext>
              </a:extLst>
            </p:cNvPr>
            <p:cNvCxnSpPr>
              <a:cxnSpLocks/>
            </p:cNvCxnSpPr>
            <p:nvPr/>
          </p:nvCxnSpPr>
          <p:spPr>
            <a:xfrm>
              <a:off x="3041904" y="1475232"/>
              <a:ext cx="313944" cy="0"/>
            </a:xfrm>
            <a:prstGeom prst="line">
              <a:avLst/>
            </a:prstGeom>
            <a:ln w="9525">
              <a:solidFill>
                <a:srgbClr val="FF6600"/>
              </a:solidFill>
            </a:ln>
          </p:spPr>
          <p:style>
            <a:lnRef idx="1">
              <a:schemeClr val="accent1"/>
            </a:lnRef>
            <a:fillRef idx="0">
              <a:schemeClr val="accent1"/>
            </a:fillRef>
            <a:effectRef idx="0">
              <a:schemeClr val="accent1"/>
            </a:effectRef>
            <a:fontRef idx="minor">
              <a:schemeClr val="tx1"/>
            </a:fontRef>
          </p:style>
        </p:cxnSp>
      </p:grpSp>
      <p:sp>
        <p:nvSpPr>
          <p:cNvPr id="70" name="ZoneTexte 69">
            <a:extLst>
              <a:ext uri="{FF2B5EF4-FFF2-40B4-BE49-F238E27FC236}">
                <a16:creationId xmlns="" xmlns:a16="http://schemas.microsoft.com/office/drawing/2014/main" id="{234F1F92-76A9-4568-A0BE-72E8153003BC}"/>
              </a:ext>
            </a:extLst>
          </p:cNvPr>
          <p:cNvSpPr txBox="1"/>
          <p:nvPr/>
        </p:nvSpPr>
        <p:spPr>
          <a:xfrm>
            <a:off x="7410089" y="6100939"/>
            <a:ext cx="16401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Enregistrer le projet</a:t>
            </a:r>
            <a:endParaRPr lang="fr-FR" sz="1200" b="1" dirty="0"/>
          </a:p>
        </p:txBody>
      </p:sp>
      <p:sp>
        <p:nvSpPr>
          <p:cNvPr id="69" name="Espace réservé du pied de page 68">
            <a:extLst>
              <a:ext uri="{FF2B5EF4-FFF2-40B4-BE49-F238E27FC236}">
                <a16:creationId xmlns="" xmlns:a16="http://schemas.microsoft.com/office/drawing/2014/main" id="{7FF7F2C2-A682-4CCB-A6CA-E8EB77964F21}"/>
              </a:ext>
            </a:extLst>
          </p:cNvPr>
          <p:cNvSpPr>
            <a:spLocks noGrp="1"/>
          </p:cNvSpPr>
          <p:nvPr>
            <p:ph type="ftr" sz="quarter" idx="11"/>
          </p:nvPr>
        </p:nvSpPr>
        <p:spPr/>
        <p:txBody>
          <a:bodyPr/>
          <a:lstStyle/>
          <a:p>
            <a:r>
              <a:rPr lang="fr-FR"/>
              <a:t>Tuto Revit - Modéliser un ouvrage</a:t>
            </a:r>
          </a:p>
        </p:txBody>
      </p:sp>
      <p:sp>
        <p:nvSpPr>
          <p:cNvPr id="72" name="Espace réservé de la date 71">
            <a:extLst>
              <a:ext uri="{FF2B5EF4-FFF2-40B4-BE49-F238E27FC236}">
                <a16:creationId xmlns="" xmlns:a16="http://schemas.microsoft.com/office/drawing/2014/main" id="{CE4C4F8B-F33D-41F3-A898-F09ADFB9BA01}"/>
              </a:ext>
            </a:extLst>
          </p:cNvPr>
          <p:cNvSpPr>
            <a:spLocks noGrp="1"/>
          </p:cNvSpPr>
          <p:nvPr>
            <p:ph type="dt" sz="half" idx="10"/>
          </p:nvPr>
        </p:nvSpPr>
        <p:spPr/>
        <p:txBody>
          <a:bodyPr/>
          <a:lstStyle/>
          <a:p>
            <a:r>
              <a:rPr lang="fr-FR"/>
              <a:t>Lycée D. Diderot</a:t>
            </a:r>
          </a:p>
        </p:txBody>
      </p:sp>
      <p:sp>
        <p:nvSpPr>
          <p:cNvPr id="73" name="Espace réservé du numéro de diapositive 72">
            <a:extLst>
              <a:ext uri="{FF2B5EF4-FFF2-40B4-BE49-F238E27FC236}">
                <a16:creationId xmlns="" xmlns:a16="http://schemas.microsoft.com/office/drawing/2014/main" id="{39004B5B-209B-469B-8B26-B893AB74297E}"/>
              </a:ext>
            </a:extLst>
          </p:cNvPr>
          <p:cNvSpPr>
            <a:spLocks noGrp="1"/>
          </p:cNvSpPr>
          <p:nvPr>
            <p:ph type="sldNum" sz="quarter" idx="12"/>
          </p:nvPr>
        </p:nvSpPr>
        <p:spPr/>
        <p:txBody>
          <a:bodyPr/>
          <a:lstStyle/>
          <a:p>
            <a:fld id="{F0E9C7B5-498F-459B-AE0E-97ACA3484B4E}" type="slidenum">
              <a:rPr lang="fr-FR" smtClean="0"/>
              <a:t>95</a:t>
            </a:fld>
            <a:endParaRPr lang="fr-FR"/>
          </a:p>
        </p:txBody>
      </p:sp>
    </p:spTree>
    <p:extLst>
      <p:ext uri="{BB962C8B-B14F-4D97-AF65-F5344CB8AC3E}">
        <p14:creationId xmlns:p14="http://schemas.microsoft.com/office/powerpoint/2010/main" val="14242849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3F1EC1A7-A47A-49BD-87A8-483317FE2E81}"/>
              </a:ext>
            </a:extLst>
          </p:cNvPr>
          <p:cNvPicPr>
            <a:picLocks noChangeAspect="1"/>
          </p:cNvPicPr>
          <p:nvPr/>
        </p:nvPicPr>
        <p:blipFill>
          <a:blip r:embed="rId2"/>
          <a:stretch>
            <a:fillRect/>
          </a:stretch>
        </p:blipFill>
        <p:spPr>
          <a:xfrm>
            <a:off x="0" y="824295"/>
            <a:ext cx="9144000" cy="5684897"/>
          </a:xfrm>
          <a:prstGeom prst="rect">
            <a:avLst/>
          </a:prstGeom>
        </p:spPr>
      </p:pic>
      <p:sp>
        <p:nvSpPr>
          <p:cNvPr id="33" name="ZoneTexte 32">
            <a:extLst>
              <a:ext uri="{FF2B5EF4-FFF2-40B4-BE49-F238E27FC236}">
                <a16:creationId xmlns="" xmlns:a16="http://schemas.microsoft.com/office/drawing/2014/main" id="{74443394-487D-4A1D-BE95-B31020231900}"/>
              </a:ext>
            </a:extLst>
          </p:cNvPr>
          <p:cNvSpPr txBox="1"/>
          <p:nvPr/>
        </p:nvSpPr>
        <p:spPr>
          <a:xfrm>
            <a:off x="523574" y="1065089"/>
            <a:ext cx="1405810"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Ouvrir la vue 3D</a:t>
            </a:r>
            <a:endParaRPr lang="fr-FR" sz="1200" b="1" dirty="0">
              <a:sym typeface="Wingdings" panose="05000000000000000000" pitchFamily="2" charset="2"/>
            </a:endParaRPr>
          </a:p>
        </p:txBody>
      </p:sp>
      <p:grpSp>
        <p:nvGrpSpPr>
          <p:cNvPr id="27" name="Groupe 26">
            <a:extLst>
              <a:ext uri="{FF2B5EF4-FFF2-40B4-BE49-F238E27FC236}">
                <a16:creationId xmlns="" xmlns:a16="http://schemas.microsoft.com/office/drawing/2014/main" id="{6AD50E2F-B504-4923-8E30-934093AEB903}"/>
              </a:ext>
            </a:extLst>
          </p:cNvPr>
          <p:cNvGrpSpPr/>
          <p:nvPr/>
        </p:nvGrpSpPr>
        <p:grpSpPr>
          <a:xfrm>
            <a:off x="384492" y="880763"/>
            <a:ext cx="335021" cy="277860"/>
            <a:chOff x="4198688" y="2087836"/>
            <a:chExt cx="318782" cy="277860"/>
          </a:xfrm>
        </p:grpSpPr>
        <p:sp>
          <p:nvSpPr>
            <p:cNvPr id="28" name="Ellipse 27">
              <a:extLst>
                <a:ext uri="{FF2B5EF4-FFF2-40B4-BE49-F238E27FC236}">
                  <a16:creationId xmlns="" xmlns:a16="http://schemas.microsoft.com/office/drawing/2014/main" id="{ACE91B8D-54FF-498B-B61A-DCA9D5212A39}"/>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9" name="ZoneTexte 28">
              <a:extLst>
                <a:ext uri="{FF2B5EF4-FFF2-40B4-BE49-F238E27FC236}">
                  <a16:creationId xmlns="" xmlns:a16="http://schemas.microsoft.com/office/drawing/2014/main" id="{CCD98E00-DA24-48EF-A7DC-735907C6F2EE}"/>
                </a:ext>
              </a:extLst>
            </p:cNvPr>
            <p:cNvSpPr txBox="1"/>
            <p:nvPr/>
          </p:nvSpPr>
          <p:spPr>
            <a:xfrm>
              <a:off x="4198688" y="2087836"/>
              <a:ext cx="318782" cy="276999"/>
            </a:xfrm>
            <a:prstGeom prst="rect">
              <a:avLst/>
            </a:prstGeom>
            <a:noFill/>
          </p:spPr>
          <p:txBody>
            <a:bodyPr wrap="square" rtlCol="0">
              <a:spAutoFit/>
            </a:bodyPr>
            <a:lstStyle/>
            <a:p>
              <a:r>
                <a:rPr lang="fr-FR" sz="1200" dirty="0"/>
                <a:t>1</a:t>
              </a:r>
            </a:p>
          </p:txBody>
        </p:sp>
      </p:grpSp>
      <p:sp>
        <p:nvSpPr>
          <p:cNvPr id="31" name="ZoneTexte 30">
            <a:extLst>
              <a:ext uri="{FF2B5EF4-FFF2-40B4-BE49-F238E27FC236}">
                <a16:creationId xmlns="" xmlns:a16="http://schemas.microsoft.com/office/drawing/2014/main" id="{EA6852BC-DBB7-4AF1-98FE-1550E89AD3CA}"/>
              </a:ext>
            </a:extLst>
          </p:cNvPr>
          <p:cNvSpPr txBox="1"/>
          <p:nvPr/>
        </p:nvSpPr>
        <p:spPr>
          <a:xfrm>
            <a:off x="2016540" y="4335140"/>
            <a:ext cx="3725892" cy="276999"/>
          </a:xfrm>
          <a:prstGeom prst="rect">
            <a:avLst/>
          </a:prstGeom>
          <a:solidFill>
            <a:srgbClr val="CCFFFF"/>
          </a:solidFill>
          <a:ln>
            <a:solidFill>
              <a:srgbClr val="002060"/>
            </a:solidFill>
          </a:ln>
        </p:spPr>
        <p:txBody>
          <a:bodyPr wrap="square" rtlCol="0">
            <a:spAutoFit/>
          </a:bodyPr>
          <a:lstStyle/>
          <a:p>
            <a:r>
              <a:rPr lang="fr-FR" sz="1200" i="1" dirty="0"/>
              <a:t>La fenêtre « Propriétés » nous renseigne sur son volume.</a:t>
            </a:r>
          </a:p>
        </p:txBody>
      </p:sp>
      <p:grpSp>
        <p:nvGrpSpPr>
          <p:cNvPr id="32" name="Groupe 31">
            <a:extLst>
              <a:ext uri="{FF2B5EF4-FFF2-40B4-BE49-F238E27FC236}">
                <a16:creationId xmlns="" xmlns:a16="http://schemas.microsoft.com/office/drawing/2014/main" id="{5CB4CC55-F3EE-4B14-BCBC-8AD2F96C2D15}"/>
              </a:ext>
            </a:extLst>
          </p:cNvPr>
          <p:cNvGrpSpPr/>
          <p:nvPr/>
        </p:nvGrpSpPr>
        <p:grpSpPr>
          <a:xfrm>
            <a:off x="1874012" y="4154389"/>
            <a:ext cx="297948" cy="276999"/>
            <a:chOff x="4198688" y="2097086"/>
            <a:chExt cx="288913" cy="276999"/>
          </a:xfrm>
        </p:grpSpPr>
        <p:sp>
          <p:nvSpPr>
            <p:cNvPr id="35" name="Ellipse 34">
              <a:extLst>
                <a:ext uri="{FF2B5EF4-FFF2-40B4-BE49-F238E27FC236}">
                  <a16:creationId xmlns="" xmlns:a16="http://schemas.microsoft.com/office/drawing/2014/main" id="{E532CDD0-FFA0-436D-A526-0A175DBD86F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A6427330-4704-4AE8-8A93-55C5EB8D41F8}"/>
                </a:ext>
              </a:extLst>
            </p:cNvPr>
            <p:cNvSpPr txBox="1"/>
            <p:nvPr/>
          </p:nvSpPr>
          <p:spPr>
            <a:xfrm>
              <a:off x="4199427" y="2097086"/>
              <a:ext cx="288174" cy="276999"/>
            </a:xfrm>
            <a:prstGeom prst="rect">
              <a:avLst/>
            </a:prstGeom>
            <a:noFill/>
          </p:spPr>
          <p:txBody>
            <a:bodyPr wrap="square" rtlCol="0">
              <a:spAutoFit/>
            </a:bodyPr>
            <a:lstStyle/>
            <a:p>
              <a:r>
                <a:rPr lang="fr-FR" sz="1200" dirty="0"/>
                <a:t>5</a:t>
              </a:r>
            </a:p>
          </p:txBody>
        </p:sp>
      </p:grpSp>
      <p:sp>
        <p:nvSpPr>
          <p:cNvPr id="37" name="ZoneTexte 36">
            <a:extLst>
              <a:ext uri="{FF2B5EF4-FFF2-40B4-BE49-F238E27FC236}">
                <a16:creationId xmlns="" xmlns:a16="http://schemas.microsoft.com/office/drawing/2014/main" id="{FF36375C-D1A9-4DEF-B2CE-B72F0952497A}"/>
              </a:ext>
            </a:extLst>
          </p:cNvPr>
          <p:cNvSpPr txBox="1"/>
          <p:nvPr/>
        </p:nvSpPr>
        <p:spPr>
          <a:xfrm>
            <a:off x="3589815" y="2620241"/>
            <a:ext cx="3505929" cy="646331"/>
          </a:xfrm>
          <a:prstGeom prst="rect">
            <a:avLst/>
          </a:prstGeom>
          <a:solidFill>
            <a:srgbClr val="CCFFFF"/>
          </a:solidFill>
          <a:ln>
            <a:solidFill>
              <a:srgbClr val="002060"/>
            </a:solidFill>
          </a:ln>
        </p:spPr>
        <p:txBody>
          <a:bodyPr wrap="square" rtlCol="0">
            <a:spAutoFit/>
          </a:bodyPr>
          <a:lstStyle/>
          <a:p>
            <a:r>
              <a:rPr lang="fr-FR" sz="1200" i="1" dirty="0"/>
              <a:t>Toutes les arêtes du muret s’affichent en surbrillance ;</a:t>
            </a:r>
          </a:p>
          <a:p>
            <a:r>
              <a:rPr lang="fr-FR" sz="1200" i="1" dirty="0"/>
              <a:t>On observe qu’une partie du muret oblique est « dans » la traverse.</a:t>
            </a:r>
          </a:p>
        </p:txBody>
      </p:sp>
      <p:grpSp>
        <p:nvGrpSpPr>
          <p:cNvPr id="38" name="Groupe 37">
            <a:extLst>
              <a:ext uri="{FF2B5EF4-FFF2-40B4-BE49-F238E27FC236}">
                <a16:creationId xmlns="" xmlns:a16="http://schemas.microsoft.com/office/drawing/2014/main" id="{402246F9-B0FF-4376-8E50-D1305A3333A3}"/>
              </a:ext>
            </a:extLst>
          </p:cNvPr>
          <p:cNvGrpSpPr/>
          <p:nvPr/>
        </p:nvGrpSpPr>
        <p:grpSpPr>
          <a:xfrm>
            <a:off x="3447288" y="2439490"/>
            <a:ext cx="297948" cy="276999"/>
            <a:chOff x="4198688" y="2097086"/>
            <a:chExt cx="288913" cy="276999"/>
          </a:xfrm>
        </p:grpSpPr>
        <p:sp>
          <p:nvSpPr>
            <p:cNvPr id="41" name="Ellipse 40">
              <a:extLst>
                <a:ext uri="{FF2B5EF4-FFF2-40B4-BE49-F238E27FC236}">
                  <a16:creationId xmlns="" xmlns:a16="http://schemas.microsoft.com/office/drawing/2014/main" id="{EE4D0756-D94F-424C-BFCC-144DC214176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9B0C2A8F-F23D-48D2-A00D-33E4009C9BA9}"/>
                </a:ext>
              </a:extLst>
            </p:cNvPr>
            <p:cNvSpPr txBox="1"/>
            <p:nvPr/>
          </p:nvSpPr>
          <p:spPr>
            <a:xfrm>
              <a:off x="4199427" y="2097086"/>
              <a:ext cx="288174" cy="276999"/>
            </a:xfrm>
            <a:prstGeom prst="rect">
              <a:avLst/>
            </a:prstGeom>
            <a:noFill/>
          </p:spPr>
          <p:txBody>
            <a:bodyPr wrap="square" rtlCol="0">
              <a:spAutoFit/>
            </a:bodyPr>
            <a:lstStyle/>
            <a:p>
              <a:r>
                <a:rPr lang="fr-FR" sz="1200" dirty="0"/>
                <a:t>3</a:t>
              </a:r>
            </a:p>
          </p:txBody>
        </p:sp>
      </p:grpSp>
      <p:cxnSp>
        <p:nvCxnSpPr>
          <p:cNvPr id="43" name="Connecteur droit avec flèche 42">
            <a:extLst>
              <a:ext uri="{FF2B5EF4-FFF2-40B4-BE49-F238E27FC236}">
                <a16:creationId xmlns="" xmlns:a16="http://schemas.microsoft.com/office/drawing/2014/main" id="{504B160E-CC07-4B4E-8268-1A7B83E3F746}"/>
              </a:ext>
            </a:extLst>
          </p:cNvPr>
          <p:cNvCxnSpPr>
            <a:cxnSpLocks/>
            <a:stCxn id="31" idx="1"/>
            <a:endCxn id="62" idx="6"/>
          </p:cNvCxnSpPr>
          <p:nvPr/>
        </p:nvCxnSpPr>
        <p:spPr>
          <a:xfrm flipH="1" flipV="1">
            <a:off x="1188720" y="3936492"/>
            <a:ext cx="827820" cy="537148"/>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 xmlns:a16="http://schemas.microsoft.com/office/drawing/2014/main" id="{ED264541-A124-49D8-9AA9-232252DCD052}"/>
              </a:ext>
            </a:extLst>
          </p:cNvPr>
          <p:cNvSpPr txBox="1"/>
          <p:nvPr/>
        </p:nvSpPr>
        <p:spPr>
          <a:xfrm>
            <a:off x="3570511" y="2078451"/>
            <a:ext cx="352523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Survoler un des murets obliques avec la souris</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3431429" y="1894125"/>
            <a:ext cx="335021" cy="277860"/>
            <a:chOff x="4198688" y="2087836"/>
            <a:chExt cx="318782" cy="277860"/>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98688" y="2087836"/>
              <a:ext cx="318782" cy="276999"/>
            </a:xfrm>
            <a:prstGeom prst="rect">
              <a:avLst/>
            </a:prstGeom>
            <a:noFill/>
          </p:spPr>
          <p:txBody>
            <a:bodyPr wrap="square" rtlCol="0">
              <a:spAutoFit/>
            </a:bodyPr>
            <a:lstStyle/>
            <a:p>
              <a:r>
                <a:rPr lang="fr-FR" sz="1200" dirty="0"/>
                <a:t>2</a:t>
              </a:r>
            </a:p>
          </p:txBody>
        </p:sp>
      </p:grpSp>
      <p:cxnSp>
        <p:nvCxnSpPr>
          <p:cNvPr id="46" name="Connecteur droit avec flèche 45">
            <a:extLst>
              <a:ext uri="{FF2B5EF4-FFF2-40B4-BE49-F238E27FC236}">
                <a16:creationId xmlns="" xmlns:a16="http://schemas.microsoft.com/office/drawing/2014/main" id="{71EBE0B3-C5ED-45FB-91C2-A667D8EA1BBB}"/>
              </a:ext>
            </a:extLst>
          </p:cNvPr>
          <p:cNvCxnSpPr>
            <a:cxnSpLocks/>
          </p:cNvCxnSpPr>
          <p:nvPr/>
        </p:nvCxnSpPr>
        <p:spPr>
          <a:xfrm>
            <a:off x="6391656" y="3273552"/>
            <a:ext cx="923544" cy="85953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 xmlns:a16="http://schemas.microsoft.com/office/drawing/2014/main" id="{8DC67A8C-E62B-4CC2-8A31-6D943E26AD20}"/>
              </a:ext>
            </a:extLst>
          </p:cNvPr>
          <p:cNvSpPr txBox="1"/>
          <p:nvPr/>
        </p:nvSpPr>
        <p:spPr>
          <a:xfrm>
            <a:off x="2023805" y="3779704"/>
            <a:ext cx="369119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le muret oblique pour le sélectionner</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1884723" y="3595378"/>
            <a:ext cx="335021" cy="277860"/>
            <a:chOff x="4198688" y="2087836"/>
            <a:chExt cx="318782"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98688" y="2087836"/>
              <a:ext cx="318782" cy="276999"/>
            </a:xfrm>
            <a:prstGeom prst="rect">
              <a:avLst/>
            </a:prstGeom>
            <a:noFill/>
          </p:spPr>
          <p:txBody>
            <a:bodyPr wrap="square" rtlCol="0">
              <a:spAutoFit/>
            </a:bodyPr>
            <a:lstStyle/>
            <a:p>
              <a:r>
                <a:rPr lang="fr-FR" sz="1200" dirty="0"/>
                <a:t>4</a:t>
              </a:r>
            </a:p>
          </p:txBody>
        </p:sp>
      </p:grpSp>
      <p:cxnSp>
        <p:nvCxnSpPr>
          <p:cNvPr id="52" name="Connecteur droit avec flèche 51">
            <a:extLst>
              <a:ext uri="{FF2B5EF4-FFF2-40B4-BE49-F238E27FC236}">
                <a16:creationId xmlns="" xmlns:a16="http://schemas.microsoft.com/office/drawing/2014/main" id="{19A41220-D5B5-4077-8667-997DB6398CF7}"/>
              </a:ext>
            </a:extLst>
          </p:cNvPr>
          <p:cNvCxnSpPr>
            <a:cxnSpLocks/>
          </p:cNvCxnSpPr>
          <p:nvPr/>
        </p:nvCxnSpPr>
        <p:spPr>
          <a:xfrm>
            <a:off x="1674443" y="3635866"/>
            <a:ext cx="0" cy="301165"/>
          </a:xfrm>
          <a:prstGeom prst="straightConnector1">
            <a:avLst/>
          </a:prstGeom>
          <a:ln w="25400">
            <a:solidFill>
              <a:srgbClr val="FF6600"/>
            </a:solidFill>
            <a:tailEnd type="arrow"/>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Observation des murets</a:t>
            </a:r>
            <a:endParaRPr lang="fr-FR" sz="2200" b="1" dirty="0">
              <a:solidFill>
                <a:srgbClr val="002060"/>
              </a:solidFill>
              <a:effectLst>
                <a:outerShdw blurRad="38100" dist="38100" dir="2700000" algn="tl">
                  <a:srgbClr val="000000">
                    <a:alpha val="43137"/>
                  </a:srgbClr>
                </a:outerShdw>
              </a:effectLst>
            </a:endParaRPr>
          </a:p>
        </p:txBody>
      </p:sp>
      <p:sp>
        <p:nvSpPr>
          <p:cNvPr id="58" name="ZoneTexte 57">
            <a:extLst>
              <a:ext uri="{FF2B5EF4-FFF2-40B4-BE49-F238E27FC236}">
                <a16:creationId xmlns="" xmlns:a16="http://schemas.microsoft.com/office/drawing/2014/main" id="{4913976B-C4BE-49E3-B2BF-32EEB23C873C}"/>
              </a:ext>
            </a:extLst>
          </p:cNvPr>
          <p:cNvSpPr txBox="1"/>
          <p:nvPr/>
        </p:nvSpPr>
        <p:spPr>
          <a:xfrm>
            <a:off x="2040924" y="4900631"/>
            <a:ext cx="3692364" cy="830997"/>
          </a:xfrm>
          <a:prstGeom prst="rect">
            <a:avLst/>
          </a:prstGeom>
          <a:solidFill>
            <a:srgbClr val="CCFFFF"/>
          </a:solidFill>
          <a:ln>
            <a:solidFill>
              <a:srgbClr val="002060"/>
            </a:solidFill>
          </a:ln>
        </p:spPr>
        <p:txBody>
          <a:bodyPr wrap="square" rtlCol="0">
            <a:spAutoFit/>
          </a:bodyPr>
          <a:lstStyle/>
          <a:p>
            <a:r>
              <a:rPr lang="fr-FR" sz="1200" i="1" dirty="0"/>
              <a:t>On peut vérifier qu’il s’agit bien du volume complet du parallélépipède :</a:t>
            </a:r>
          </a:p>
          <a:p>
            <a:r>
              <a:rPr lang="fr-FR" sz="1200" i="1" dirty="0"/>
              <a:t>V = 7,392 x 0,400 x 0,750 </a:t>
            </a:r>
          </a:p>
          <a:p>
            <a:r>
              <a:rPr lang="fr-FR" sz="1200" i="1" dirty="0"/>
              <a:t>V = 2,218 m</a:t>
            </a:r>
            <a:r>
              <a:rPr lang="fr-FR" sz="1200" i="1" baseline="30000" dirty="0"/>
              <a:t>3</a:t>
            </a:r>
          </a:p>
        </p:txBody>
      </p:sp>
      <p:grpSp>
        <p:nvGrpSpPr>
          <p:cNvPr id="59" name="Groupe 58">
            <a:extLst>
              <a:ext uri="{FF2B5EF4-FFF2-40B4-BE49-F238E27FC236}">
                <a16:creationId xmlns="" xmlns:a16="http://schemas.microsoft.com/office/drawing/2014/main" id="{D73145AF-84B9-48FF-8FCB-B1FA43A9AA2F}"/>
              </a:ext>
            </a:extLst>
          </p:cNvPr>
          <p:cNvGrpSpPr/>
          <p:nvPr/>
        </p:nvGrpSpPr>
        <p:grpSpPr>
          <a:xfrm>
            <a:off x="1898396" y="4719880"/>
            <a:ext cx="297948" cy="276999"/>
            <a:chOff x="4198688" y="2097086"/>
            <a:chExt cx="288913" cy="276999"/>
          </a:xfrm>
        </p:grpSpPr>
        <p:sp>
          <p:nvSpPr>
            <p:cNvPr id="60" name="Ellipse 59">
              <a:extLst>
                <a:ext uri="{FF2B5EF4-FFF2-40B4-BE49-F238E27FC236}">
                  <a16:creationId xmlns="" xmlns:a16="http://schemas.microsoft.com/office/drawing/2014/main" id="{523C005F-08E5-4ECC-BEF2-F2A06AF847F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1" name="ZoneTexte 60">
              <a:extLst>
                <a:ext uri="{FF2B5EF4-FFF2-40B4-BE49-F238E27FC236}">
                  <a16:creationId xmlns="" xmlns:a16="http://schemas.microsoft.com/office/drawing/2014/main" id="{3F8A5414-6715-40D7-B568-CFB18C7E0A68}"/>
                </a:ext>
              </a:extLst>
            </p:cNvPr>
            <p:cNvSpPr txBox="1"/>
            <p:nvPr/>
          </p:nvSpPr>
          <p:spPr>
            <a:xfrm>
              <a:off x="4199427" y="2097086"/>
              <a:ext cx="288174" cy="276999"/>
            </a:xfrm>
            <a:prstGeom prst="rect">
              <a:avLst/>
            </a:prstGeom>
            <a:noFill/>
          </p:spPr>
          <p:txBody>
            <a:bodyPr wrap="square" rtlCol="0">
              <a:spAutoFit/>
            </a:bodyPr>
            <a:lstStyle/>
            <a:p>
              <a:r>
                <a:rPr lang="fr-FR" sz="1200" dirty="0"/>
                <a:t>6</a:t>
              </a:r>
            </a:p>
          </p:txBody>
        </p:sp>
      </p:grpSp>
      <p:sp>
        <p:nvSpPr>
          <p:cNvPr id="62" name="Ellipse 61">
            <a:extLst>
              <a:ext uri="{FF2B5EF4-FFF2-40B4-BE49-F238E27FC236}">
                <a16:creationId xmlns="" xmlns:a16="http://schemas.microsoft.com/office/drawing/2014/main" id="{32D43E40-8C00-4F3E-B3C6-524F27AFAB56}"/>
              </a:ext>
            </a:extLst>
          </p:cNvPr>
          <p:cNvSpPr/>
          <p:nvPr/>
        </p:nvSpPr>
        <p:spPr>
          <a:xfrm>
            <a:off x="0" y="3831336"/>
            <a:ext cx="1188720" cy="210312"/>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ZoneTexte 50">
            <a:extLst>
              <a:ext uri="{FF2B5EF4-FFF2-40B4-BE49-F238E27FC236}">
                <a16:creationId xmlns="" xmlns:a16="http://schemas.microsoft.com/office/drawing/2014/main" id="{ABE24B2A-3104-4A63-9457-7C7320E1E8A8}"/>
              </a:ext>
            </a:extLst>
          </p:cNvPr>
          <p:cNvSpPr txBox="1"/>
          <p:nvPr/>
        </p:nvSpPr>
        <p:spPr>
          <a:xfrm>
            <a:off x="2048189" y="5983806"/>
            <a:ext cx="369424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sélection</a:t>
            </a:r>
          </a:p>
        </p:txBody>
      </p:sp>
      <p:grpSp>
        <p:nvGrpSpPr>
          <p:cNvPr id="54" name="Groupe 53">
            <a:extLst>
              <a:ext uri="{FF2B5EF4-FFF2-40B4-BE49-F238E27FC236}">
                <a16:creationId xmlns="" xmlns:a16="http://schemas.microsoft.com/office/drawing/2014/main" id="{619CD505-46E7-449C-8DFF-51B19B9FE5A4}"/>
              </a:ext>
            </a:extLst>
          </p:cNvPr>
          <p:cNvGrpSpPr/>
          <p:nvPr/>
        </p:nvGrpSpPr>
        <p:grpSpPr>
          <a:xfrm>
            <a:off x="1909107" y="5799480"/>
            <a:ext cx="335021" cy="277860"/>
            <a:chOff x="4198688" y="2087836"/>
            <a:chExt cx="318782" cy="277860"/>
          </a:xfrm>
        </p:grpSpPr>
        <p:sp>
          <p:nvSpPr>
            <p:cNvPr id="55" name="Ellipse 54">
              <a:extLst>
                <a:ext uri="{FF2B5EF4-FFF2-40B4-BE49-F238E27FC236}">
                  <a16:creationId xmlns="" xmlns:a16="http://schemas.microsoft.com/office/drawing/2014/main" id="{66DDF974-4F5F-4EA5-885A-4D2215942858}"/>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6" name="ZoneTexte 55">
              <a:extLst>
                <a:ext uri="{FF2B5EF4-FFF2-40B4-BE49-F238E27FC236}">
                  <a16:creationId xmlns="" xmlns:a16="http://schemas.microsoft.com/office/drawing/2014/main" id="{69C7D61D-2923-488F-BAFD-CD49F21B8B06}"/>
                </a:ext>
              </a:extLst>
            </p:cNvPr>
            <p:cNvSpPr txBox="1"/>
            <p:nvPr/>
          </p:nvSpPr>
          <p:spPr>
            <a:xfrm>
              <a:off x="4198688" y="2087836"/>
              <a:ext cx="318782" cy="276999"/>
            </a:xfrm>
            <a:prstGeom prst="rect">
              <a:avLst/>
            </a:prstGeom>
            <a:noFill/>
          </p:spPr>
          <p:txBody>
            <a:bodyPr wrap="square" rtlCol="0">
              <a:spAutoFit/>
            </a:bodyPr>
            <a:lstStyle/>
            <a:p>
              <a:r>
                <a:rPr lang="fr-FR" sz="1200" dirty="0"/>
                <a:t>7</a:t>
              </a:r>
            </a:p>
          </p:txBody>
        </p:sp>
      </p:grpSp>
      <p:sp>
        <p:nvSpPr>
          <p:cNvPr id="9" name="Espace réservé du pied de page 8">
            <a:extLst>
              <a:ext uri="{FF2B5EF4-FFF2-40B4-BE49-F238E27FC236}">
                <a16:creationId xmlns="" xmlns:a16="http://schemas.microsoft.com/office/drawing/2014/main" id="{4DB18897-0312-47E5-A414-DA4945A2748C}"/>
              </a:ext>
            </a:extLst>
          </p:cNvPr>
          <p:cNvSpPr>
            <a:spLocks noGrp="1"/>
          </p:cNvSpPr>
          <p:nvPr>
            <p:ph type="ftr" sz="quarter" idx="11"/>
          </p:nvPr>
        </p:nvSpPr>
        <p:spPr/>
        <p:txBody>
          <a:bodyPr/>
          <a:lstStyle/>
          <a:p>
            <a:r>
              <a:rPr lang="fr-FR"/>
              <a:t>Tuto Revit - Modéliser un ouvrage</a:t>
            </a:r>
          </a:p>
        </p:txBody>
      </p:sp>
      <p:sp>
        <p:nvSpPr>
          <p:cNvPr id="10" name="Espace réservé de la date 9">
            <a:extLst>
              <a:ext uri="{FF2B5EF4-FFF2-40B4-BE49-F238E27FC236}">
                <a16:creationId xmlns="" xmlns:a16="http://schemas.microsoft.com/office/drawing/2014/main" id="{FECEEB3C-A81C-4802-8E08-03B916AFCC1C}"/>
              </a:ext>
            </a:extLst>
          </p:cNvPr>
          <p:cNvSpPr>
            <a:spLocks noGrp="1"/>
          </p:cNvSpPr>
          <p:nvPr>
            <p:ph type="dt" sz="half" idx="10"/>
          </p:nvPr>
        </p:nvSpPr>
        <p:spPr/>
        <p:txBody>
          <a:bodyPr/>
          <a:lstStyle/>
          <a:p>
            <a:r>
              <a:rPr lang="fr-FR"/>
              <a:t>Lycée D. Diderot</a:t>
            </a:r>
          </a:p>
        </p:txBody>
      </p:sp>
      <p:sp>
        <p:nvSpPr>
          <p:cNvPr id="11" name="Espace réservé du numéro de diapositive 10">
            <a:extLst>
              <a:ext uri="{FF2B5EF4-FFF2-40B4-BE49-F238E27FC236}">
                <a16:creationId xmlns="" xmlns:a16="http://schemas.microsoft.com/office/drawing/2014/main" id="{7FA5ED39-97A9-43D0-B191-D4EAC5BFA0B6}"/>
              </a:ext>
            </a:extLst>
          </p:cNvPr>
          <p:cNvSpPr>
            <a:spLocks noGrp="1"/>
          </p:cNvSpPr>
          <p:nvPr>
            <p:ph type="sldNum" sz="quarter" idx="12"/>
          </p:nvPr>
        </p:nvSpPr>
        <p:spPr/>
        <p:txBody>
          <a:bodyPr/>
          <a:lstStyle/>
          <a:p>
            <a:fld id="{F0E9C7B5-498F-459B-AE0E-97ACA3484B4E}" type="slidenum">
              <a:rPr lang="fr-FR" smtClean="0"/>
              <a:t>96</a:t>
            </a:fld>
            <a:endParaRPr lang="fr-FR"/>
          </a:p>
        </p:txBody>
      </p:sp>
    </p:spTree>
    <p:extLst>
      <p:ext uri="{BB962C8B-B14F-4D97-AF65-F5344CB8AC3E}">
        <p14:creationId xmlns:p14="http://schemas.microsoft.com/office/powerpoint/2010/main" val="18387619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Image 74">
            <a:extLst>
              <a:ext uri="{FF2B5EF4-FFF2-40B4-BE49-F238E27FC236}">
                <a16:creationId xmlns="" xmlns:a16="http://schemas.microsoft.com/office/drawing/2014/main" id="{DD86ACF8-13CE-4588-BFAE-2EAC7EAEAF47}"/>
              </a:ext>
            </a:extLst>
          </p:cNvPr>
          <p:cNvPicPr>
            <a:picLocks noChangeAspect="1"/>
          </p:cNvPicPr>
          <p:nvPr/>
        </p:nvPicPr>
        <p:blipFill>
          <a:blip r:embed="rId2"/>
          <a:stretch>
            <a:fillRect/>
          </a:stretch>
        </p:blipFill>
        <p:spPr>
          <a:xfrm>
            <a:off x="0" y="817418"/>
            <a:ext cx="9144000" cy="5680364"/>
          </a:xfrm>
          <a:prstGeom prst="rect">
            <a:avLst/>
          </a:prstGeom>
        </p:spPr>
      </p:pic>
      <p:sp>
        <p:nvSpPr>
          <p:cNvPr id="31" name="ZoneTexte 30">
            <a:extLst>
              <a:ext uri="{FF2B5EF4-FFF2-40B4-BE49-F238E27FC236}">
                <a16:creationId xmlns="" xmlns:a16="http://schemas.microsoft.com/office/drawing/2014/main" id="{EA6852BC-DBB7-4AF1-98FE-1550E89AD3CA}"/>
              </a:ext>
            </a:extLst>
          </p:cNvPr>
          <p:cNvSpPr txBox="1"/>
          <p:nvPr/>
        </p:nvSpPr>
        <p:spPr>
          <a:xfrm>
            <a:off x="1979964" y="4362572"/>
            <a:ext cx="3725892" cy="276999"/>
          </a:xfrm>
          <a:prstGeom prst="rect">
            <a:avLst/>
          </a:prstGeom>
          <a:solidFill>
            <a:srgbClr val="CCFFFF"/>
          </a:solidFill>
          <a:ln>
            <a:solidFill>
              <a:srgbClr val="002060"/>
            </a:solidFill>
          </a:ln>
        </p:spPr>
        <p:txBody>
          <a:bodyPr wrap="square" rtlCol="0">
            <a:spAutoFit/>
          </a:bodyPr>
          <a:lstStyle/>
          <a:p>
            <a:r>
              <a:rPr lang="fr-FR" sz="1200" i="1" dirty="0"/>
              <a:t>La fenêtre « Propriétés » nous renseigne sur son volume.</a:t>
            </a:r>
          </a:p>
        </p:txBody>
      </p:sp>
      <p:grpSp>
        <p:nvGrpSpPr>
          <p:cNvPr id="32" name="Groupe 31">
            <a:extLst>
              <a:ext uri="{FF2B5EF4-FFF2-40B4-BE49-F238E27FC236}">
                <a16:creationId xmlns="" xmlns:a16="http://schemas.microsoft.com/office/drawing/2014/main" id="{5CB4CC55-F3EE-4B14-BCBC-8AD2F96C2D15}"/>
              </a:ext>
            </a:extLst>
          </p:cNvPr>
          <p:cNvGrpSpPr/>
          <p:nvPr/>
        </p:nvGrpSpPr>
        <p:grpSpPr>
          <a:xfrm>
            <a:off x="1801621" y="4172677"/>
            <a:ext cx="347218" cy="277754"/>
            <a:chOff x="4163960" y="2087942"/>
            <a:chExt cx="336689" cy="277754"/>
          </a:xfrm>
        </p:grpSpPr>
        <p:sp>
          <p:nvSpPr>
            <p:cNvPr id="35" name="Ellipse 34">
              <a:extLst>
                <a:ext uri="{FF2B5EF4-FFF2-40B4-BE49-F238E27FC236}">
                  <a16:creationId xmlns="" xmlns:a16="http://schemas.microsoft.com/office/drawing/2014/main" id="{E532CDD0-FFA0-436D-A526-0A175DBD86F8}"/>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6" name="ZoneTexte 35">
              <a:extLst>
                <a:ext uri="{FF2B5EF4-FFF2-40B4-BE49-F238E27FC236}">
                  <a16:creationId xmlns="" xmlns:a16="http://schemas.microsoft.com/office/drawing/2014/main" id="{A6427330-4704-4AE8-8A93-55C5EB8D41F8}"/>
                </a:ext>
              </a:extLst>
            </p:cNvPr>
            <p:cNvSpPr txBox="1"/>
            <p:nvPr/>
          </p:nvSpPr>
          <p:spPr>
            <a:xfrm>
              <a:off x="4163960" y="2087942"/>
              <a:ext cx="336689" cy="276999"/>
            </a:xfrm>
            <a:prstGeom prst="rect">
              <a:avLst/>
            </a:prstGeom>
            <a:noFill/>
          </p:spPr>
          <p:txBody>
            <a:bodyPr wrap="square" rtlCol="0">
              <a:spAutoFit/>
            </a:bodyPr>
            <a:lstStyle/>
            <a:p>
              <a:pPr algn="ctr"/>
              <a:r>
                <a:rPr lang="fr-FR" sz="1200" dirty="0"/>
                <a:t>11</a:t>
              </a:r>
            </a:p>
          </p:txBody>
        </p:sp>
      </p:grpSp>
      <p:sp>
        <p:nvSpPr>
          <p:cNvPr id="37" name="ZoneTexte 36">
            <a:extLst>
              <a:ext uri="{FF2B5EF4-FFF2-40B4-BE49-F238E27FC236}">
                <a16:creationId xmlns="" xmlns:a16="http://schemas.microsoft.com/office/drawing/2014/main" id="{FF36375C-D1A9-4DEF-B2CE-B72F0952497A}"/>
              </a:ext>
            </a:extLst>
          </p:cNvPr>
          <p:cNvSpPr txBox="1"/>
          <p:nvPr/>
        </p:nvSpPr>
        <p:spPr>
          <a:xfrm>
            <a:off x="3864135" y="2702537"/>
            <a:ext cx="2966433" cy="461665"/>
          </a:xfrm>
          <a:prstGeom prst="rect">
            <a:avLst/>
          </a:prstGeom>
          <a:solidFill>
            <a:srgbClr val="CCFFFF"/>
          </a:solidFill>
          <a:ln>
            <a:solidFill>
              <a:srgbClr val="002060"/>
            </a:solidFill>
          </a:ln>
        </p:spPr>
        <p:txBody>
          <a:bodyPr wrap="square" rtlCol="0">
            <a:spAutoFit/>
          </a:bodyPr>
          <a:lstStyle/>
          <a:p>
            <a:r>
              <a:rPr lang="fr-FR" sz="1200" i="1" dirty="0"/>
              <a:t>On observe qu’une partie du muret droit est « dans » le muret oblique.</a:t>
            </a:r>
          </a:p>
        </p:txBody>
      </p:sp>
      <p:grpSp>
        <p:nvGrpSpPr>
          <p:cNvPr id="38" name="Groupe 37">
            <a:extLst>
              <a:ext uri="{FF2B5EF4-FFF2-40B4-BE49-F238E27FC236}">
                <a16:creationId xmlns="" xmlns:a16="http://schemas.microsoft.com/office/drawing/2014/main" id="{402246F9-B0FF-4376-8E50-D1305A3333A3}"/>
              </a:ext>
            </a:extLst>
          </p:cNvPr>
          <p:cNvGrpSpPr/>
          <p:nvPr/>
        </p:nvGrpSpPr>
        <p:grpSpPr>
          <a:xfrm>
            <a:off x="3721608" y="2521786"/>
            <a:ext cx="297948" cy="276999"/>
            <a:chOff x="4198688" y="2097086"/>
            <a:chExt cx="288913" cy="276999"/>
          </a:xfrm>
        </p:grpSpPr>
        <p:sp>
          <p:nvSpPr>
            <p:cNvPr id="41" name="Ellipse 40">
              <a:extLst>
                <a:ext uri="{FF2B5EF4-FFF2-40B4-BE49-F238E27FC236}">
                  <a16:creationId xmlns="" xmlns:a16="http://schemas.microsoft.com/office/drawing/2014/main" id="{EE4D0756-D94F-424C-BFCC-144DC2141767}"/>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2" name="ZoneTexte 41">
              <a:extLst>
                <a:ext uri="{FF2B5EF4-FFF2-40B4-BE49-F238E27FC236}">
                  <a16:creationId xmlns="" xmlns:a16="http://schemas.microsoft.com/office/drawing/2014/main" id="{9B0C2A8F-F23D-48D2-A00D-33E4009C9BA9}"/>
                </a:ext>
              </a:extLst>
            </p:cNvPr>
            <p:cNvSpPr txBox="1"/>
            <p:nvPr/>
          </p:nvSpPr>
          <p:spPr>
            <a:xfrm>
              <a:off x="4199427" y="2097086"/>
              <a:ext cx="288174" cy="276999"/>
            </a:xfrm>
            <a:prstGeom prst="rect">
              <a:avLst/>
            </a:prstGeom>
            <a:noFill/>
          </p:spPr>
          <p:txBody>
            <a:bodyPr wrap="square" rtlCol="0">
              <a:spAutoFit/>
            </a:bodyPr>
            <a:lstStyle/>
            <a:p>
              <a:r>
                <a:rPr lang="fr-FR" sz="1200" dirty="0"/>
                <a:t>9</a:t>
              </a:r>
            </a:p>
          </p:txBody>
        </p:sp>
      </p:grpSp>
      <p:cxnSp>
        <p:nvCxnSpPr>
          <p:cNvPr id="43" name="Connecteur droit avec flèche 42">
            <a:extLst>
              <a:ext uri="{FF2B5EF4-FFF2-40B4-BE49-F238E27FC236}">
                <a16:creationId xmlns="" xmlns:a16="http://schemas.microsoft.com/office/drawing/2014/main" id="{504B160E-CC07-4B4E-8268-1A7B83E3F746}"/>
              </a:ext>
            </a:extLst>
          </p:cNvPr>
          <p:cNvCxnSpPr>
            <a:cxnSpLocks/>
            <a:stCxn id="31" idx="1"/>
            <a:endCxn id="62" idx="6"/>
          </p:cNvCxnSpPr>
          <p:nvPr/>
        </p:nvCxnSpPr>
        <p:spPr>
          <a:xfrm flipH="1" flipV="1">
            <a:off x="1188720" y="3936492"/>
            <a:ext cx="791244" cy="564580"/>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 xmlns:a16="http://schemas.microsoft.com/office/drawing/2014/main" id="{ED264541-A124-49D8-9AA9-232252DCD052}"/>
              </a:ext>
            </a:extLst>
          </p:cNvPr>
          <p:cNvSpPr txBox="1"/>
          <p:nvPr/>
        </p:nvSpPr>
        <p:spPr>
          <a:xfrm>
            <a:off x="3853975" y="2160747"/>
            <a:ext cx="2994881"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Survoler le muret droit avec la souris</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3714893" y="1976421"/>
            <a:ext cx="335021" cy="277860"/>
            <a:chOff x="4198688" y="2087836"/>
            <a:chExt cx="318782" cy="277860"/>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98688" y="2087836"/>
              <a:ext cx="318782" cy="276999"/>
            </a:xfrm>
            <a:prstGeom prst="rect">
              <a:avLst/>
            </a:prstGeom>
            <a:noFill/>
          </p:spPr>
          <p:txBody>
            <a:bodyPr wrap="square" rtlCol="0">
              <a:spAutoFit/>
            </a:bodyPr>
            <a:lstStyle/>
            <a:p>
              <a:r>
                <a:rPr lang="fr-FR" sz="1200" dirty="0"/>
                <a:t>8</a:t>
              </a:r>
            </a:p>
          </p:txBody>
        </p:sp>
      </p:grpSp>
      <p:cxnSp>
        <p:nvCxnSpPr>
          <p:cNvPr id="46" name="Connecteur droit avec flèche 45">
            <a:extLst>
              <a:ext uri="{FF2B5EF4-FFF2-40B4-BE49-F238E27FC236}">
                <a16:creationId xmlns="" xmlns:a16="http://schemas.microsoft.com/office/drawing/2014/main" id="{71EBE0B3-C5ED-45FB-91C2-A667D8EA1BBB}"/>
              </a:ext>
            </a:extLst>
          </p:cNvPr>
          <p:cNvCxnSpPr>
            <a:cxnSpLocks/>
          </p:cNvCxnSpPr>
          <p:nvPr/>
        </p:nvCxnSpPr>
        <p:spPr>
          <a:xfrm>
            <a:off x="6163056" y="3163824"/>
            <a:ext cx="548640" cy="813816"/>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 xmlns:a16="http://schemas.microsoft.com/office/drawing/2014/main" id="{8DC67A8C-E62B-4CC2-8A31-6D943E26AD20}"/>
              </a:ext>
            </a:extLst>
          </p:cNvPr>
          <p:cNvSpPr txBox="1"/>
          <p:nvPr/>
        </p:nvSpPr>
        <p:spPr>
          <a:xfrm>
            <a:off x="1993392" y="3797992"/>
            <a:ext cx="369417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le muret droit pour le sélectionner</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1802432" y="3631954"/>
            <a:ext cx="364701" cy="277860"/>
            <a:chOff x="4155184" y="2087836"/>
            <a:chExt cx="347023"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55184" y="2087836"/>
              <a:ext cx="347023" cy="276999"/>
            </a:xfrm>
            <a:prstGeom prst="rect">
              <a:avLst/>
            </a:prstGeom>
            <a:noFill/>
          </p:spPr>
          <p:txBody>
            <a:bodyPr wrap="square" rtlCol="0">
              <a:spAutoFit/>
            </a:bodyPr>
            <a:lstStyle/>
            <a:p>
              <a:pPr algn="ctr"/>
              <a:r>
                <a:rPr lang="fr-FR" sz="1200" dirty="0"/>
                <a:t>10</a:t>
              </a:r>
            </a:p>
          </p:txBody>
        </p:sp>
      </p:grpSp>
      <p:cxnSp>
        <p:nvCxnSpPr>
          <p:cNvPr id="52" name="Connecteur droit avec flèche 51">
            <a:extLst>
              <a:ext uri="{FF2B5EF4-FFF2-40B4-BE49-F238E27FC236}">
                <a16:creationId xmlns="" xmlns:a16="http://schemas.microsoft.com/office/drawing/2014/main" id="{19A41220-D5B5-4077-8667-997DB6398CF7}"/>
              </a:ext>
            </a:extLst>
          </p:cNvPr>
          <p:cNvCxnSpPr>
            <a:cxnSpLocks/>
          </p:cNvCxnSpPr>
          <p:nvPr/>
        </p:nvCxnSpPr>
        <p:spPr>
          <a:xfrm>
            <a:off x="1674443" y="3639312"/>
            <a:ext cx="0" cy="301165"/>
          </a:xfrm>
          <a:prstGeom prst="straightConnector1">
            <a:avLst/>
          </a:prstGeom>
          <a:ln w="25400">
            <a:solidFill>
              <a:srgbClr val="FF6600"/>
            </a:solidFill>
            <a:tailEnd type="arrow"/>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4.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Observation des murets</a:t>
            </a:r>
            <a:endParaRPr lang="fr-FR" sz="2200" b="1" dirty="0">
              <a:solidFill>
                <a:srgbClr val="002060"/>
              </a:solidFill>
              <a:effectLst>
                <a:outerShdw blurRad="38100" dist="38100" dir="2700000" algn="tl">
                  <a:srgbClr val="000000">
                    <a:alpha val="43137"/>
                  </a:srgbClr>
                </a:outerShdw>
              </a:effectLst>
            </a:endParaRPr>
          </a:p>
        </p:txBody>
      </p:sp>
      <p:sp>
        <p:nvSpPr>
          <p:cNvPr id="58" name="ZoneTexte 57">
            <a:extLst>
              <a:ext uri="{FF2B5EF4-FFF2-40B4-BE49-F238E27FC236}">
                <a16:creationId xmlns="" xmlns:a16="http://schemas.microsoft.com/office/drawing/2014/main" id="{4913976B-C4BE-49E3-B2BF-32EEB23C873C}"/>
              </a:ext>
            </a:extLst>
          </p:cNvPr>
          <p:cNvSpPr txBox="1"/>
          <p:nvPr/>
        </p:nvSpPr>
        <p:spPr>
          <a:xfrm>
            <a:off x="2004348" y="4928063"/>
            <a:ext cx="3692364" cy="830997"/>
          </a:xfrm>
          <a:prstGeom prst="rect">
            <a:avLst/>
          </a:prstGeom>
          <a:solidFill>
            <a:srgbClr val="CCFFFF"/>
          </a:solidFill>
          <a:ln>
            <a:solidFill>
              <a:srgbClr val="002060"/>
            </a:solidFill>
          </a:ln>
        </p:spPr>
        <p:txBody>
          <a:bodyPr wrap="square" rtlCol="0">
            <a:spAutoFit/>
          </a:bodyPr>
          <a:lstStyle/>
          <a:p>
            <a:r>
              <a:rPr lang="fr-FR" sz="1200" i="1" dirty="0"/>
              <a:t>On peut vérifier qu’il s’agit bien du volume complet du parallélépipède :</a:t>
            </a:r>
          </a:p>
          <a:p>
            <a:r>
              <a:rPr lang="fr-FR" sz="1200" i="1" dirty="0"/>
              <a:t>V = 4,900 x 0,400 x 0,300 </a:t>
            </a:r>
          </a:p>
          <a:p>
            <a:r>
              <a:rPr lang="fr-FR" sz="1200" i="1" dirty="0"/>
              <a:t>V = 0,588 m</a:t>
            </a:r>
            <a:r>
              <a:rPr lang="fr-FR" sz="1200" i="1" baseline="30000" dirty="0"/>
              <a:t>3</a:t>
            </a:r>
          </a:p>
        </p:txBody>
      </p:sp>
      <p:grpSp>
        <p:nvGrpSpPr>
          <p:cNvPr id="59" name="Groupe 58">
            <a:extLst>
              <a:ext uri="{FF2B5EF4-FFF2-40B4-BE49-F238E27FC236}">
                <a16:creationId xmlns="" xmlns:a16="http://schemas.microsoft.com/office/drawing/2014/main" id="{D73145AF-84B9-48FF-8FCB-B1FA43A9AA2F}"/>
              </a:ext>
            </a:extLst>
          </p:cNvPr>
          <p:cNvGrpSpPr/>
          <p:nvPr/>
        </p:nvGrpSpPr>
        <p:grpSpPr>
          <a:xfrm>
            <a:off x="1816858" y="4738168"/>
            <a:ext cx="377698" cy="277754"/>
            <a:chOff x="4155093" y="2087942"/>
            <a:chExt cx="366245" cy="277754"/>
          </a:xfrm>
        </p:grpSpPr>
        <p:sp>
          <p:nvSpPr>
            <p:cNvPr id="60" name="Ellipse 59">
              <a:extLst>
                <a:ext uri="{FF2B5EF4-FFF2-40B4-BE49-F238E27FC236}">
                  <a16:creationId xmlns="" xmlns:a16="http://schemas.microsoft.com/office/drawing/2014/main" id="{523C005F-08E5-4ECC-BEF2-F2A06AF847FA}"/>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1" name="ZoneTexte 60">
              <a:extLst>
                <a:ext uri="{FF2B5EF4-FFF2-40B4-BE49-F238E27FC236}">
                  <a16:creationId xmlns="" xmlns:a16="http://schemas.microsoft.com/office/drawing/2014/main" id="{3F8A5414-6715-40D7-B568-CFB18C7E0A68}"/>
                </a:ext>
              </a:extLst>
            </p:cNvPr>
            <p:cNvSpPr txBox="1"/>
            <p:nvPr/>
          </p:nvSpPr>
          <p:spPr>
            <a:xfrm>
              <a:off x="4155093" y="2087942"/>
              <a:ext cx="366245" cy="276999"/>
            </a:xfrm>
            <a:prstGeom prst="rect">
              <a:avLst/>
            </a:prstGeom>
            <a:noFill/>
          </p:spPr>
          <p:txBody>
            <a:bodyPr wrap="square" rtlCol="0">
              <a:spAutoFit/>
            </a:bodyPr>
            <a:lstStyle/>
            <a:p>
              <a:pPr algn="ctr"/>
              <a:r>
                <a:rPr lang="fr-FR" sz="1200" dirty="0"/>
                <a:t>12</a:t>
              </a:r>
            </a:p>
          </p:txBody>
        </p:sp>
      </p:grpSp>
      <p:sp>
        <p:nvSpPr>
          <p:cNvPr id="62" name="Ellipse 61">
            <a:extLst>
              <a:ext uri="{FF2B5EF4-FFF2-40B4-BE49-F238E27FC236}">
                <a16:creationId xmlns="" xmlns:a16="http://schemas.microsoft.com/office/drawing/2014/main" id="{32D43E40-8C00-4F3E-B3C6-524F27AFAB56}"/>
              </a:ext>
            </a:extLst>
          </p:cNvPr>
          <p:cNvSpPr/>
          <p:nvPr/>
        </p:nvSpPr>
        <p:spPr>
          <a:xfrm>
            <a:off x="0" y="3831336"/>
            <a:ext cx="1188720" cy="210312"/>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ZoneTexte 66">
            <a:extLst>
              <a:ext uri="{FF2B5EF4-FFF2-40B4-BE49-F238E27FC236}">
                <a16:creationId xmlns="" xmlns:a16="http://schemas.microsoft.com/office/drawing/2014/main" id="{C7C31F0A-892E-46BD-9681-EC1BB5D6C369}"/>
              </a:ext>
            </a:extLst>
          </p:cNvPr>
          <p:cNvSpPr txBox="1"/>
          <p:nvPr/>
        </p:nvSpPr>
        <p:spPr>
          <a:xfrm>
            <a:off x="2011613" y="6007792"/>
            <a:ext cx="3685099"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sélection</a:t>
            </a:r>
          </a:p>
        </p:txBody>
      </p:sp>
      <p:grpSp>
        <p:nvGrpSpPr>
          <p:cNvPr id="68" name="Groupe 67">
            <a:extLst>
              <a:ext uri="{FF2B5EF4-FFF2-40B4-BE49-F238E27FC236}">
                <a16:creationId xmlns="" xmlns:a16="http://schemas.microsoft.com/office/drawing/2014/main" id="{2FD17633-CB72-4A9D-AF1A-42AB9CAA915B}"/>
              </a:ext>
            </a:extLst>
          </p:cNvPr>
          <p:cNvGrpSpPr/>
          <p:nvPr/>
        </p:nvGrpSpPr>
        <p:grpSpPr>
          <a:xfrm>
            <a:off x="1845100" y="5832610"/>
            <a:ext cx="349461" cy="276999"/>
            <a:chOff x="4172586" y="2096980"/>
            <a:chExt cx="332522" cy="276999"/>
          </a:xfrm>
        </p:grpSpPr>
        <p:sp>
          <p:nvSpPr>
            <p:cNvPr id="69" name="Ellipse 68">
              <a:extLst>
                <a:ext uri="{FF2B5EF4-FFF2-40B4-BE49-F238E27FC236}">
                  <a16:creationId xmlns="" xmlns:a16="http://schemas.microsoft.com/office/drawing/2014/main" id="{6E3FDEDC-7C11-49AC-B5E5-A33EC1706EA1}"/>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0" name="ZoneTexte 69">
              <a:extLst>
                <a:ext uri="{FF2B5EF4-FFF2-40B4-BE49-F238E27FC236}">
                  <a16:creationId xmlns="" xmlns:a16="http://schemas.microsoft.com/office/drawing/2014/main" id="{239A8E50-65FE-4A1B-B560-D38779F66A2B}"/>
                </a:ext>
              </a:extLst>
            </p:cNvPr>
            <p:cNvSpPr txBox="1"/>
            <p:nvPr/>
          </p:nvSpPr>
          <p:spPr>
            <a:xfrm>
              <a:off x="4172586" y="2096980"/>
              <a:ext cx="332522" cy="276999"/>
            </a:xfrm>
            <a:prstGeom prst="rect">
              <a:avLst/>
            </a:prstGeom>
            <a:noFill/>
          </p:spPr>
          <p:txBody>
            <a:bodyPr wrap="square" rtlCol="0">
              <a:spAutoFit/>
            </a:bodyPr>
            <a:lstStyle/>
            <a:p>
              <a:pPr algn="ctr"/>
              <a:r>
                <a:rPr lang="fr-FR" sz="1200" dirty="0"/>
                <a:t>13</a:t>
              </a:r>
            </a:p>
          </p:txBody>
        </p:sp>
      </p:grpSp>
      <p:sp>
        <p:nvSpPr>
          <p:cNvPr id="78" name="Espace réservé du pied de page 77">
            <a:extLst>
              <a:ext uri="{FF2B5EF4-FFF2-40B4-BE49-F238E27FC236}">
                <a16:creationId xmlns="" xmlns:a16="http://schemas.microsoft.com/office/drawing/2014/main" id="{01A1EDD4-62C7-4C3A-A61C-1B0FEA3321B9}"/>
              </a:ext>
            </a:extLst>
          </p:cNvPr>
          <p:cNvSpPr>
            <a:spLocks noGrp="1"/>
          </p:cNvSpPr>
          <p:nvPr>
            <p:ph type="ftr" sz="quarter" idx="11"/>
          </p:nvPr>
        </p:nvSpPr>
        <p:spPr/>
        <p:txBody>
          <a:bodyPr/>
          <a:lstStyle/>
          <a:p>
            <a:r>
              <a:rPr lang="fr-FR"/>
              <a:t>Tuto Revit - Modéliser un ouvrage</a:t>
            </a:r>
          </a:p>
        </p:txBody>
      </p:sp>
      <p:sp>
        <p:nvSpPr>
          <p:cNvPr id="79" name="Espace réservé de la date 78">
            <a:extLst>
              <a:ext uri="{FF2B5EF4-FFF2-40B4-BE49-F238E27FC236}">
                <a16:creationId xmlns="" xmlns:a16="http://schemas.microsoft.com/office/drawing/2014/main" id="{380CC978-D735-46A0-B233-CE269C2CAF41}"/>
              </a:ext>
            </a:extLst>
          </p:cNvPr>
          <p:cNvSpPr>
            <a:spLocks noGrp="1"/>
          </p:cNvSpPr>
          <p:nvPr>
            <p:ph type="dt" sz="half" idx="10"/>
          </p:nvPr>
        </p:nvSpPr>
        <p:spPr/>
        <p:txBody>
          <a:bodyPr/>
          <a:lstStyle/>
          <a:p>
            <a:r>
              <a:rPr lang="fr-FR"/>
              <a:t>Lycée D. Diderot</a:t>
            </a:r>
          </a:p>
        </p:txBody>
      </p:sp>
      <p:sp>
        <p:nvSpPr>
          <p:cNvPr id="80" name="Espace réservé du numéro de diapositive 79">
            <a:extLst>
              <a:ext uri="{FF2B5EF4-FFF2-40B4-BE49-F238E27FC236}">
                <a16:creationId xmlns="" xmlns:a16="http://schemas.microsoft.com/office/drawing/2014/main" id="{BA293855-02A3-4487-9BB9-785F5C437029}"/>
              </a:ext>
            </a:extLst>
          </p:cNvPr>
          <p:cNvSpPr>
            <a:spLocks noGrp="1"/>
          </p:cNvSpPr>
          <p:nvPr>
            <p:ph type="sldNum" sz="quarter" idx="12"/>
          </p:nvPr>
        </p:nvSpPr>
        <p:spPr/>
        <p:txBody>
          <a:bodyPr/>
          <a:lstStyle/>
          <a:p>
            <a:fld id="{F0E9C7B5-498F-459B-AE0E-97ACA3484B4E}" type="slidenum">
              <a:rPr lang="fr-FR" smtClean="0"/>
              <a:t>97</a:t>
            </a:fld>
            <a:endParaRPr lang="fr-FR"/>
          </a:p>
        </p:txBody>
      </p:sp>
    </p:spTree>
    <p:extLst>
      <p:ext uri="{BB962C8B-B14F-4D97-AF65-F5344CB8AC3E}">
        <p14:creationId xmlns:p14="http://schemas.microsoft.com/office/powerpoint/2010/main" val="228820130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 30">
            <a:extLst>
              <a:ext uri="{FF2B5EF4-FFF2-40B4-BE49-F238E27FC236}">
                <a16:creationId xmlns="" xmlns:a16="http://schemas.microsoft.com/office/drawing/2014/main" id="{02B87840-21A8-42BE-B2D4-EA6BF0B25F4D}"/>
              </a:ext>
            </a:extLst>
          </p:cNvPr>
          <p:cNvPicPr>
            <a:picLocks noChangeAspect="1"/>
          </p:cNvPicPr>
          <p:nvPr/>
        </p:nvPicPr>
        <p:blipFill>
          <a:blip r:embed="rId2"/>
          <a:stretch>
            <a:fillRect/>
          </a:stretch>
        </p:blipFill>
        <p:spPr>
          <a:xfrm>
            <a:off x="0" y="842583"/>
            <a:ext cx="9144000" cy="5684897"/>
          </a:xfrm>
          <a:prstGeom prst="rect">
            <a:avLst/>
          </a:prstGeom>
        </p:spPr>
      </p:pic>
      <p:sp>
        <p:nvSpPr>
          <p:cNvPr id="39" name="ZoneTexte 38">
            <a:extLst>
              <a:ext uri="{FF2B5EF4-FFF2-40B4-BE49-F238E27FC236}">
                <a16:creationId xmlns="" xmlns:a16="http://schemas.microsoft.com/office/drawing/2014/main" id="{ED264541-A124-49D8-9AA9-232252DCD052}"/>
              </a:ext>
            </a:extLst>
          </p:cNvPr>
          <p:cNvSpPr txBox="1"/>
          <p:nvPr/>
        </p:nvSpPr>
        <p:spPr>
          <a:xfrm>
            <a:off x="3808255" y="2572227"/>
            <a:ext cx="2254217"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muret oblique</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3669173" y="2387901"/>
            <a:ext cx="335021" cy="277860"/>
            <a:chOff x="4198688" y="2087836"/>
            <a:chExt cx="318782" cy="277860"/>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98688" y="2087836"/>
              <a:ext cx="318782" cy="276999"/>
            </a:xfrm>
            <a:prstGeom prst="rect">
              <a:avLst/>
            </a:prstGeom>
            <a:noFill/>
          </p:spPr>
          <p:txBody>
            <a:bodyPr wrap="square" rtlCol="0">
              <a:spAutoFit/>
            </a:bodyPr>
            <a:lstStyle/>
            <a:p>
              <a:r>
                <a:rPr lang="fr-FR" sz="1200" dirty="0"/>
                <a:t>3</a:t>
              </a:r>
            </a:p>
          </p:txBody>
        </p:sp>
      </p:grpSp>
      <p:sp>
        <p:nvSpPr>
          <p:cNvPr id="47" name="ZoneTexte 46">
            <a:extLst>
              <a:ext uri="{FF2B5EF4-FFF2-40B4-BE49-F238E27FC236}">
                <a16:creationId xmlns="" xmlns:a16="http://schemas.microsoft.com/office/drawing/2014/main" id="{8DC67A8C-E62B-4CC2-8A31-6D943E26AD20}"/>
              </a:ext>
            </a:extLst>
          </p:cNvPr>
          <p:cNvSpPr txBox="1"/>
          <p:nvPr/>
        </p:nvSpPr>
        <p:spPr>
          <a:xfrm>
            <a:off x="3410713" y="3106494"/>
            <a:ext cx="2039111"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 , commande </a:t>
            </a:r>
            <a:r>
              <a:rPr lang="fr-FR" sz="1200" b="1" dirty="0">
                <a:sym typeface="Wingdings" panose="05000000000000000000" pitchFamily="2" charset="2"/>
              </a:rPr>
              <a:t>Attacher</a:t>
            </a:r>
            <a:r>
              <a:rPr lang="fr-FR" sz="1200" dirty="0">
                <a:sym typeface="Wingdings" panose="05000000000000000000" pitchFamily="2" charset="2"/>
              </a:rPr>
              <a:t>,       puis </a:t>
            </a:r>
            <a:r>
              <a:rPr lang="fr-FR" sz="1200" b="1" dirty="0">
                <a:sym typeface="Wingdings" panose="05000000000000000000" pitchFamily="2" charset="2"/>
              </a:rPr>
              <a:t>Attacher la géométrie</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3192320" y="2931312"/>
            <a:ext cx="364701" cy="277860"/>
            <a:chOff x="4155184" y="2087836"/>
            <a:chExt cx="347023"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55184" y="2087836"/>
              <a:ext cx="347023" cy="276999"/>
            </a:xfrm>
            <a:prstGeom prst="rect">
              <a:avLst/>
            </a:prstGeom>
            <a:noFill/>
          </p:spPr>
          <p:txBody>
            <a:bodyPr wrap="square" rtlCol="0">
              <a:spAutoFit/>
            </a:bodyPr>
            <a:lstStyle/>
            <a:p>
              <a:pPr algn="ctr"/>
              <a:r>
                <a:rPr lang="fr-FR" sz="1200" dirty="0"/>
                <a:t>4</a:t>
              </a:r>
            </a:p>
          </p:txBody>
        </p:sp>
      </p:grp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Commande Attacher la géométrie</a:t>
            </a:r>
            <a:endParaRPr lang="fr-FR" sz="22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64C0A2C4-7B94-4DF2-8718-C1001A324BEA}"/>
              </a:ext>
            </a:extLst>
          </p:cNvPr>
          <p:cNvSpPr txBox="1"/>
          <p:nvPr/>
        </p:nvSpPr>
        <p:spPr>
          <a:xfrm>
            <a:off x="142527" y="998705"/>
            <a:ext cx="5691345" cy="276999"/>
          </a:xfrm>
          <a:prstGeom prst="rect">
            <a:avLst/>
          </a:prstGeom>
          <a:solidFill>
            <a:srgbClr val="CCFFFF"/>
          </a:solidFill>
          <a:ln>
            <a:solidFill>
              <a:srgbClr val="002060"/>
            </a:solidFill>
          </a:ln>
        </p:spPr>
        <p:txBody>
          <a:bodyPr wrap="square" rtlCol="0">
            <a:spAutoFit/>
          </a:bodyPr>
          <a:lstStyle/>
          <a:p>
            <a:r>
              <a:rPr lang="fr-FR" sz="1200" i="1" dirty="0"/>
              <a:t>On va modifier la géométrie du </a:t>
            </a:r>
            <a:r>
              <a:rPr lang="fr-FR" sz="1200" b="1" i="1" dirty="0"/>
              <a:t>muret oblique </a:t>
            </a:r>
            <a:r>
              <a:rPr lang="fr-FR" sz="1200" i="1" dirty="0"/>
              <a:t>en utilisant la géométrie de la traverse.</a:t>
            </a:r>
          </a:p>
        </p:txBody>
      </p:sp>
      <p:grpSp>
        <p:nvGrpSpPr>
          <p:cNvPr id="34" name="Groupe 33">
            <a:extLst>
              <a:ext uri="{FF2B5EF4-FFF2-40B4-BE49-F238E27FC236}">
                <a16:creationId xmlns="" xmlns:a16="http://schemas.microsoft.com/office/drawing/2014/main" id="{697514FE-6F6E-405E-82E3-CC3AB29D87EB}"/>
              </a:ext>
            </a:extLst>
          </p:cNvPr>
          <p:cNvGrpSpPr/>
          <p:nvPr/>
        </p:nvGrpSpPr>
        <p:grpSpPr>
          <a:xfrm>
            <a:off x="0" y="817954"/>
            <a:ext cx="297948" cy="276999"/>
            <a:chOff x="4198688" y="2097086"/>
            <a:chExt cx="288913" cy="276999"/>
          </a:xfrm>
        </p:grpSpPr>
        <p:sp>
          <p:nvSpPr>
            <p:cNvPr id="51" name="Ellipse 50">
              <a:extLst>
                <a:ext uri="{FF2B5EF4-FFF2-40B4-BE49-F238E27FC236}">
                  <a16:creationId xmlns="" xmlns:a16="http://schemas.microsoft.com/office/drawing/2014/main" id="{AD942AB6-CEB0-408D-AEBC-EEAA22280ADD}"/>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4" name="ZoneTexte 53">
              <a:extLst>
                <a:ext uri="{FF2B5EF4-FFF2-40B4-BE49-F238E27FC236}">
                  <a16:creationId xmlns="" xmlns:a16="http://schemas.microsoft.com/office/drawing/2014/main" id="{9D598A23-74AF-4EB2-99CF-0AB3F837FCBE}"/>
                </a:ext>
              </a:extLst>
            </p:cNvPr>
            <p:cNvSpPr txBox="1"/>
            <p:nvPr/>
          </p:nvSpPr>
          <p:spPr>
            <a:xfrm>
              <a:off x="4199427" y="2097086"/>
              <a:ext cx="288174" cy="276999"/>
            </a:xfrm>
            <a:prstGeom prst="rect">
              <a:avLst/>
            </a:prstGeom>
            <a:noFill/>
          </p:spPr>
          <p:txBody>
            <a:bodyPr wrap="square" rtlCol="0">
              <a:spAutoFit/>
            </a:bodyPr>
            <a:lstStyle/>
            <a:p>
              <a:r>
                <a:rPr lang="fr-FR" sz="1200" dirty="0"/>
                <a:t>1</a:t>
              </a:r>
            </a:p>
          </p:txBody>
        </p:sp>
      </p:grpSp>
      <p:sp>
        <p:nvSpPr>
          <p:cNvPr id="55" name="ZoneTexte 54">
            <a:extLst>
              <a:ext uri="{FF2B5EF4-FFF2-40B4-BE49-F238E27FC236}">
                <a16:creationId xmlns="" xmlns:a16="http://schemas.microsoft.com/office/drawing/2014/main" id="{CB36D438-DB79-468D-A797-0D30A3302FBC}"/>
              </a:ext>
            </a:extLst>
          </p:cNvPr>
          <p:cNvSpPr txBox="1"/>
          <p:nvPr/>
        </p:nvSpPr>
        <p:spPr>
          <a:xfrm>
            <a:off x="3690399" y="1992353"/>
            <a:ext cx="2225769" cy="276999"/>
          </a:xfrm>
          <a:prstGeom prst="rect">
            <a:avLst/>
          </a:prstGeom>
          <a:solidFill>
            <a:srgbClr val="CCFFFF"/>
          </a:solidFill>
          <a:ln>
            <a:solidFill>
              <a:srgbClr val="002060"/>
            </a:solidFill>
          </a:ln>
        </p:spPr>
        <p:txBody>
          <a:bodyPr wrap="square" rtlCol="0">
            <a:spAutoFit/>
          </a:bodyPr>
          <a:lstStyle/>
          <a:p>
            <a:r>
              <a:rPr lang="fr-FR" sz="1200" i="1" dirty="0"/>
              <a:t>On est toujours dans la vue 3D</a:t>
            </a:r>
          </a:p>
        </p:txBody>
      </p:sp>
      <p:grpSp>
        <p:nvGrpSpPr>
          <p:cNvPr id="56" name="Groupe 55">
            <a:extLst>
              <a:ext uri="{FF2B5EF4-FFF2-40B4-BE49-F238E27FC236}">
                <a16:creationId xmlns="" xmlns:a16="http://schemas.microsoft.com/office/drawing/2014/main" id="{E8E59C24-0EE9-4495-A8C6-3D3EC3E1072C}"/>
              </a:ext>
            </a:extLst>
          </p:cNvPr>
          <p:cNvGrpSpPr/>
          <p:nvPr/>
        </p:nvGrpSpPr>
        <p:grpSpPr>
          <a:xfrm>
            <a:off x="3547872" y="1811602"/>
            <a:ext cx="301752" cy="276999"/>
            <a:chOff x="4198688" y="2097086"/>
            <a:chExt cx="288913" cy="276999"/>
          </a:xfrm>
        </p:grpSpPr>
        <p:sp>
          <p:nvSpPr>
            <p:cNvPr id="57" name="Ellipse 56">
              <a:extLst>
                <a:ext uri="{FF2B5EF4-FFF2-40B4-BE49-F238E27FC236}">
                  <a16:creationId xmlns="" xmlns:a16="http://schemas.microsoft.com/office/drawing/2014/main" id="{C02FD914-DCA1-4E45-B7BD-D718B1DEDAEF}"/>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3" name="ZoneTexte 62">
              <a:extLst>
                <a:ext uri="{FF2B5EF4-FFF2-40B4-BE49-F238E27FC236}">
                  <a16:creationId xmlns="" xmlns:a16="http://schemas.microsoft.com/office/drawing/2014/main" id="{35EC39FA-F0A6-4B29-B586-B501448060A3}"/>
                </a:ext>
              </a:extLst>
            </p:cNvPr>
            <p:cNvSpPr txBox="1"/>
            <p:nvPr/>
          </p:nvSpPr>
          <p:spPr>
            <a:xfrm>
              <a:off x="4199427" y="2097086"/>
              <a:ext cx="288174" cy="276999"/>
            </a:xfrm>
            <a:prstGeom prst="rect">
              <a:avLst/>
            </a:prstGeom>
            <a:noFill/>
          </p:spPr>
          <p:txBody>
            <a:bodyPr wrap="square" rtlCol="0">
              <a:spAutoFit/>
            </a:bodyPr>
            <a:lstStyle/>
            <a:p>
              <a:r>
                <a:rPr lang="fr-FR" sz="1200" dirty="0"/>
                <a:t>2</a:t>
              </a:r>
            </a:p>
          </p:txBody>
        </p:sp>
      </p:grpSp>
      <p:sp>
        <p:nvSpPr>
          <p:cNvPr id="64" name="ZoneTexte 63">
            <a:extLst>
              <a:ext uri="{FF2B5EF4-FFF2-40B4-BE49-F238E27FC236}">
                <a16:creationId xmlns="" xmlns:a16="http://schemas.microsoft.com/office/drawing/2014/main" id="{BBB2C53B-EF21-4D19-970B-8E0429B19709}"/>
              </a:ext>
            </a:extLst>
          </p:cNvPr>
          <p:cNvSpPr txBox="1"/>
          <p:nvPr/>
        </p:nvSpPr>
        <p:spPr>
          <a:xfrm>
            <a:off x="2612137" y="3953838"/>
            <a:ext cx="213055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le muret oblique, puis sur la traverse</a:t>
            </a:r>
            <a:endParaRPr lang="fr-FR" sz="1200" b="1" dirty="0">
              <a:sym typeface="Wingdings" panose="05000000000000000000" pitchFamily="2" charset="2"/>
            </a:endParaRPr>
          </a:p>
        </p:txBody>
      </p:sp>
      <p:grpSp>
        <p:nvGrpSpPr>
          <p:cNvPr id="66" name="Groupe 65">
            <a:extLst>
              <a:ext uri="{FF2B5EF4-FFF2-40B4-BE49-F238E27FC236}">
                <a16:creationId xmlns="" xmlns:a16="http://schemas.microsoft.com/office/drawing/2014/main" id="{7DB8B3CC-0127-4B1C-847D-53B41C7461DD}"/>
              </a:ext>
            </a:extLst>
          </p:cNvPr>
          <p:cNvGrpSpPr/>
          <p:nvPr/>
        </p:nvGrpSpPr>
        <p:grpSpPr>
          <a:xfrm>
            <a:off x="2412032" y="3787800"/>
            <a:ext cx="364701" cy="277860"/>
            <a:chOff x="4155184" y="2087836"/>
            <a:chExt cx="347023" cy="277860"/>
          </a:xfrm>
        </p:grpSpPr>
        <p:sp>
          <p:nvSpPr>
            <p:cNvPr id="67" name="Ellipse 66">
              <a:extLst>
                <a:ext uri="{FF2B5EF4-FFF2-40B4-BE49-F238E27FC236}">
                  <a16:creationId xmlns="" xmlns:a16="http://schemas.microsoft.com/office/drawing/2014/main" id="{16BDC9BB-F469-4219-BD1B-D9435E1782E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D51EF705-FB08-4793-9EDB-925E2DF6EE0A}"/>
                </a:ext>
              </a:extLst>
            </p:cNvPr>
            <p:cNvSpPr txBox="1"/>
            <p:nvPr/>
          </p:nvSpPr>
          <p:spPr>
            <a:xfrm>
              <a:off x="4155184" y="2087836"/>
              <a:ext cx="347023" cy="276999"/>
            </a:xfrm>
            <a:prstGeom prst="rect">
              <a:avLst/>
            </a:prstGeom>
            <a:noFill/>
          </p:spPr>
          <p:txBody>
            <a:bodyPr wrap="square" rtlCol="0">
              <a:spAutoFit/>
            </a:bodyPr>
            <a:lstStyle/>
            <a:p>
              <a:pPr algn="ctr"/>
              <a:r>
                <a:rPr lang="fr-FR" sz="1200" dirty="0"/>
                <a:t>5</a:t>
              </a:r>
            </a:p>
          </p:txBody>
        </p:sp>
      </p:grpSp>
      <p:sp>
        <p:nvSpPr>
          <p:cNvPr id="69" name="ZoneTexte 68">
            <a:extLst>
              <a:ext uri="{FF2B5EF4-FFF2-40B4-BE49-F238E27FC236}">
                <a16:creationId xmlns="" xmlns:a16="http://schemas.microsoft.com/office/drawing/2014/main" id="{45BC3D9B-8701-497F-910F-083AB2992CD4}"/>
              </a:ext>
            </a:extLst>
          </p:cNvPr>
          <p:cNvSpPr txBox="1"/>
          <p:nvPr/>
        </p:nvSpPr>
        <p:spPr>
          <a:xfrm>
            <a:off x="2197609" y="4636590"/>
            <a:ext cx="168859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commande</a:t>
            </a:r>
            <a:endParaRPr lang="fr-FR" sz="1200" b="1" dirty="0">
              <a:sym typeface="Wingdings" panose="05000000000000000000" pitchFamily="2" charset="2"/>
            </a:endParaRPr>
          </a:p>
        </p:txBody>
      </p:sp>
      <p:grpSp>
        <p:nvGrpSpPr>
          <p:cNvPr id="70" name="Groupe 69">
            <a:extLst>
              <a:ext uri="{FF2B5EF4-FFF2-40B4-BE49-F238E27FC236}">
                <a16:creationId xmlns="" xmlns:a16="http://schemas.microsoft.com/office/drawing/2014/main" id="{3FD5540A-F1CD-45A1-93FC-DBF21C2BAF24}"/>
              </a:ext>
            </a:extLst>
          </p:cNvPr>
          <p:cNvGrpSpPr/>
          <p:nvPr/>
        </p:nvGrpSpPr>
        <p:grpSpPr>
          <a:xfrm>
            <a:off x="1997504" y="4470552"/>
            <a:ext cx="364701" cy="277860"/>
            <a:chOff x="4155184" y="2087836"/>
            <a:chExt cx="347023" cy="277860"/>
          </a:xfrm>
        </p:grpSpPr>
        <p:sp>
          <p:nvSpPr>
            <p:cNvPr id="71" name="Ellipse 70">
              <a:extLst>
                <a:ext uri="{FF2B5EF4-FFF2-40B4-BE49-F238E27FC236}">
                  <a16:creationId xmlns="" xmlns:a16="http://schemas.microsoft.com/office/drawing/2014/main" id="{FF4B3F5E-5B33-43AB-A5C1-CF86DF5B67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2" name="ZoneTexte 71">
              <a:extLst>
                <a:ext uri="{FF2B5EF4-FFF2-40B4-BE49-F238E27FC236}">
                  <a16:creationId xmlns="" xmlns:a16="http://schemas.microsoft.com/office/drawing/2014/main" id="{64A4569D-35A0-4369-91B9-AA2860A5B3F5}"/>
                </a:ext>
              </a:extLst>
            </p:cNvPr>
            <p:cNvSpPr txBox="1"/>
            <p:nvPr/>
          </p:nvSpPr>
          <p:spPr>
            <a:xfrm>
              <a:off x="4155184" y="2087836"/>
              <a:ext cx="347023" cy="276999"/>
            </a:xfrm>
            <a:prstGeom prst="rect">
              <a:avLst/>
            </a:prstGeom>
            <a:noFill/>
          </p:spPr>
          <p:txBody>
            <a:bodyPr wrap="square" rtlCol="0">
              <a:spAutoFit/>
            </a:bodyPr>
            <a:lstStyle/>
            <a:p>
              <a:pPr algn="ctr"/>
              <a:r>
                <a:rPr lang="fr-FR" sz="1200" dirty="0"/>
                <a:t>6</a:t>
              </a:r>
            </a:p>
          </p:txBody>
        </p:sp>
      </p:grpSp>
      <p:sp>
        <p:nvSpPr>
          <p:cNvPr id="73" name="ZoneTexte 72">
            <a:extLst>
              <a:ext uri="{FF2B5EF4-FFF2-40B4-BE49-F238E27FC236}">
                <a16:creationId xmlns="" xmlns:a16="http://schemas.microsoft.com/office/drawing/2014/main" id="{CC603970-BC07-4B25-A4CA-D9A49BA62219}"/>
              </a:ext>
            </a:extLst>
          </p:cNvPr>
          <p:cNvSpPr txBox="1"/>
          <p:nvPr/>
        </p:nvSpPr>
        <p:spPr>
          <a:xfrm>
            <a:off x="1252729" y="5730822"/>
            <a:ext cx="3931919" cy="646331"/>
          </a:xfrm>
          <a:prstGeom prst="rect">
            <a:avLst/>
          </a:prstGeom>
          <a:solidFill>
            <a:srgbClr val="CCFFFF"/>
          </a:solidFill>
          <a:ln>
            <a:solidFill>
              <a:srgbClr val="002060"/>
            </a:solidFill>
          </a:ln>
        </p:spPr>
        <p:txBody>
          <a:bodyPr wrap="square" rtlCol="0">
            <a:spAutoFit/>
          </a:bodyPr>
          <a:lstStyle>
            <a:defPPr>
              <a:defRPr lang="en-US"/>
            </a:defPPr>
            <a:lvl1pPr>
              <a:defRPr sz="1200" i="1"/>
            </a:lvl1pPr>
          </a:lstStyle>
          <a:p>
            <a:r>
              <a:rPr lang="fr-FR" dirty="0">
                <a:sym typeface="Wingdings" panose="05000000000000000000" pitchFamily="2" charset="2"/>
              </a:rPr>
              <a:t>On peut vérifier que le nouveau volume du muret oblique est beaucoup plus petit que le volume initial ;</a:t>
            </a:r>
          </a:p>
          <a:p>
            <a:r>
              <a:rPr lang="fr-FR" dirty="0">
                <a:sym typeface="Wingdings" panose="05000000000000000000" pitchFamily="2" charset="2"/>
              </a:rPr>
              <a:t>La partie en commun avec la traverse a bien été supprimée.</a:t>
            </a:r>
          </a:p>
        </p:txBody>
      </p:sp>
      <p:cxnSp>
        <p:nvCxnSpPr>
          <p:cNvPr id="77" name="Connecteur droit avec flèche 76">
            <a:extLst>
              <a:ext uri="{FF2B5EF4-FFF2-40B4-BE49-F238E27FC236}">
                <a16:creationId xmlns="" xmlns:a16="http://schemas.microsoft.com/office/drawing/2014/main" id="{327D28CE-ECF4-4981-8004-3F14471E8B5E}"/>
              </a:ext>
            </a:extLst>
          </p:cNvPr>
          <p:cNvCxnSpPr>
            <a:cxnSpLocks/>
          </p:cNvCxnSpPr>
          <p:nvPr/>
        </p:nvCxnSpPr>
        <p:spPr>
          <a:xfrm>
            <a:off x="5477256" y="2852928"/>
            <a:ext cx="1837944" cy="125272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eur droit avec flèche 77">
            <a:extLst>
              <a:ext uri="{FF2B5EF4-FFF2-40B4-BE49-F238E27FC236}">
                <a16:creationId xmlns="" xmlns:a16="http://schemas.microsoft.com/office/drawing/2014/main" id="{DDD0C80A-876B-45C3-A745-3BAE07C14C58}"/>
              </a:ext>
            </a:extLst>
          </p:cNvPr>
          <p:cNvCxnSpPr>
            <a:cxnSpLocks/>
            <a:stCxn id="47" idx="1"/>
          </p:cNvCxnSpPr>
          <p:nvPr/>
        </p:nvCxnSpPr>
        <p:spPr>
          <a:xfrm flipH="1" flipV="1">
            <a:off x="2322576" y="2002536"/>
            <a:ext cx="1088137" cy="142712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eur droit avec flèche 78">
            <a:extLst>
              <a:ext uri="{FF2B5EF4-FFF2-40B4-BE49-F238E27FC236}">
                <a16:creationId xmlns="" xmlns:a16="http://schemas.microsoft.com/office/drawing/2014/main" id="{5454440C-A2C9-4F06-90C0-295CA894091E}"/>
              </a:ext>
            </a:extLst>
          </p:cNvPr>
          <p:cNvCxnSpPr>
            <a:cxnSpLocks/>
            <a:stCxn id="64" idx="3"/>
          </p:cNvCxnSpPr>
          <p:nvPr/>
        </p:nvCxnSpPr>
        <p:spPr>
          <a:xfrm>
            <a:off x="4742688" y="4184671"/>
            <a:ext cx="2499360" cy="11300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eur droit avec flèche 79">
            <a:extLst>
              <a:ext uri="{FF2B5EF4-FFF2-40B4-BE49-F238E27FC236}">
                <a16:creationId xmlns="" xmlns:a16="http://schemas.microsoft.com/office/drawing/2014/main" id="{34E81379-59A8-4DBE-93C8-8353BEDD6D93}"/>
              </a:ext>
            </a:extLst>
          </p:cNvPr>
          <p:cNvCxnSpPr>
            <a:cxnSpLocks/>
            <a:stCxn id="64" idx="3"/>
          </p:cNvCxnSpPr>
          <p:nvPr/>
        </p:nvCxnSpPr>
        <p:spPr>
          <a:xfrm>
            <a:off x="4742688" y="4184671"/>
            <a:ext cx="3925824" cy="89939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1" name="ZoneTexte 80">
            <a:extLst>
              <a:ext uri="{FF2B5EF4-FFF2-40B4-BE49-F238E27FC236}">
                <a16:creationId xmlns="" xmlns:a16="http://schemas.microsoft.com/office/drawing/2014/main" id="{1E884D90-C0AB-43E6-96B6-C740EF8B4005}"/>
              </a:ext>
            </a:extLst>
          </p:cNvPr>
          <p:cNvSpPr txBox="1"/>
          <p:nvPr/>
        </p:nvSpPr>
        <p:spPr>
          <a:xfrm>
            <a:off x="4782312" y="3941064"/>
            <a:ext cx="438912" cy="276999"/>
          </a:xfrm>
          <a:prstGeom prst="rect">
            <a:avLst/>
          </a:prstGeom>
          <a:noFill/>
        </p:spPr>
        <p:txBody>
          <a:bodyPr wrap="square" rtlCol="0">
            <a:spAutoFit/>
          </a:bodyPr>
          <a:lstStyle/>
          <a:p>
            <a:r>
              <a:rPr lang="fr-FR" sz="1200" dirty="0">
                <a:solidFill>
                  <a:srgbClr val="FF6600"/>
                </a:solidFill>
              </a:rPr>
              <a:t>(1)</a:t>
            </a:r>
          </a:p>
        </p:txBody>
      </p:sp>
      <p:sp>
        <p:nvSpPr>
          <p:cNvPr id="82" name="ZoneTexte 81">
            <a:extLst>
              <a:ext uri="{FF2B5EF4-FFF2-40B4-BE49-F238E27FC236}">
                <a16:creationId xmlns="" xmlns:a16="http://schemas.microsoft.com/office/drawing/2014/main" id="{C52330E7-FEFA-49D4-A2EF-5DBF44396DED}"/>
              </a:ext>
            </a:extLst>
          </p:cNvPr>
          <p:cNvSpPr txBox="1"/>
          <p:nvPr/>
        </p:nvSpPr>
        <p:spPr>
          <a:xfrm>
            <a:off x="4779264" y="4203192"/>
            <a:ext cx="438912" cy="276999"/>
          </a:xfrm>
          <a:prstGeom prst="rect">
            <a:avLst/>
          </a:prstGeom>
          <a:noFill/>
        </p:spPr>
        <p:txBody>
          <a:bodyPr wrap="square" rtlCol="0">
            <a:spAutoFit/>
          </a:bodyPr>
          <a:lstStyle/>
          <a:p>
            <a:r>
              <a:rPr lang="fr-FR" sz="1200" dirty="0">
                <a:solidFill>
                  <a:srgbClr val="FF6600"/>
                </a:solidFill>
              </a:rPr>
              <a:t>(2)</a:t>
            </a:r>
          </a:p>
        </p:txBody>
      </p:sp>
      <p:cxnSp>
        <p:nvCxnSpPr>
          <p:cNvPr id="86" name="Connecteur droit avec flèche 85">
            <a:extLst>
              <a:ext uri="{FF2B5EF4-FFF2-40B4-BE49-F238E27FC236}">
                <a16:creationId xmlns="" xmlns:a16="http://schemas.microsoft.com/office/drawing/2014/main" id="{D594F129-F1B8-45AB-96E1-7B34C5804D0E}"/>
              </a:ext>
            </a:extLst>
          </p:cNvPr>
          <p:cNvCxnSpPr>
            <a:cxnSpLocks/>
            <a:endCxn id="87" idx="5"/>
          </p:cNvCxnSpPr>
          <p:nvPr/>
        </p:nvCxnSpPr>
        <p:spPr>
          <a:xfrm flipH="1" flipV="1">
            <a:off x="1155124" y="4039620"/>
            <a:ext cx="755974" cy="1702812"/>
          </a:xfrm>
          <a:prstGeom prst="straightConnector1">
            <a:avLst/>
          </a:prstGeom>
          <a:ln w="952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7" name="Ellipse 86">
            <a:extLst>
              <a:ext uri="{FF2B5EF4-FFF2-40B4-BE49-F238E27FC236}">
                <a16:creationId xmlns="" xmlns:a16="http://schemas.microsoft.com/office/drawing/2014/main" id="{46ECD6FB-6242-47C4-896C-929FF1D8D313}"/>
              </a:ext>
            </a:extLst>
          </p:cNvPr>
          <p:cNvSpPr/>
          <p:nvPr/>
        </p:nvSpPr>
        <p:spPr>
          <a:xfrm>
            <a:off x="0" y="3867912"/>
            <a:ext cx="1353312" cy="201168"/>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88" name="Groupe 87">
            <a:extLst>
              <a:ext uri="{FF2B5EF4-FFF2-40B4-BE49-F238E27FC236}">
                <a16:creationId xmlns="" xmlns:a16="http://schemas.microsoft.com/office/drawing/2014/main" id="{5C8334F0-0DF8-4170-9625-E79CDBB32188}"/>
              </a:ext>
            </a:extLst>
          </p:cNvPr>
          <p:cNvGrpSpPr/>
          <p:nvPr/>
        </p:nvGrpSpPr>
        <p:grpSpPr>
          <a:xfrm>
            <a:off x="1094232" y="5566738"/>
            <a:ext cx="301752" cy="276999"/>
            <a:chOff x="4198688" y="2097086"/>
            <a:chExt cx="288913" cy="276999"/>
          </a:xfrm>
        </p:grpSpPr>
        <p:sp>
          <p:nvSpPr>
            <p:cNvPr id="89" name="Ellipse 88">
              <a:extLst>
                <a:ext uri="{FF2B5EF4-FFF2-40B4-BE49-F238E27FC236}">
                  <a16:creationId xmlns="" xmlns:a16="http://schemas.microsoft.com/office/drawing/2014/main" id="{4D1EA7D0-09B2-409E-BE80-008A60C2C7C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0" name="ZoneTexte 89">
              <a:extLst>
                <a:ext uri="{FF2B5EF4-FFF2-40B4-BE49-F238E27FC236}">
                  <a16:creationId xmlns="" xmlns:a16="http://schemas.microsoft.com/office/drawing/2014/main" id="{DDD65BBF-CDDD-4C42-9466-4497634AAD42}"/>
                </a:ext>
              </a:extLst>
            </p:cNvPr>
            <p:cNvSpPr txBox="1"/>
            <p:nvPr/>
          </p:nvSpPr>
          <p:spPr>
            <a:xfrm>
              <a:off x="4199427" y="2097086"/>
              <a:ext cx="288174" cy="276999"/>
            </a:xfrm>
            <a:prstGeom prst="rect">
              <a:avLst/>
            </a:prstGeom>
            <a:noFill/>
          </p:spPr>
          <p:txBody>
            <a:bodyPr wrap="square" rtlCol="0">
              <a:spAutoFit/>
            </a:bodyPr>
            <a:lstStyle/>
            <a:p>
              <a:r>
                <a:rPr lang="fr-FR" sz="1200" dirty="0"/>
                <a:t>7</a:t>
              </a:r>
            </a:p>
          </p:txBody>
        </p:sp>
      </p:grpSp>
      <p:sp>
        <p:nvSpPr>
          <p:cNvPr id="91" name="Espace réservé du pied de page 90">
            <a:extLst>
              <a:ext uri="{FF2B5EF4-FFF2-40B4-BE49-F238E27FC236}">
                <a16:creationId xmlns="" xmlns:a16="http://schemas.microsoft.com/office/drawing/2014/main" id="{09D8FE89-10D1-47C1-8058-FF9BA00173EA}"/>
              </a:ext>
            </a:extLst>
          </p:cNvPr>
          <p:cNvSpPr>
            <a:spLocks noGrp="1"/>
          </p:cNvSpPr>
          <p:nvPr>
            <p:ph type="ftr" sz="quarter" idx="11"/>
          </p:nvPr>
        </p:nvSpPr>
        <p:spPr/>
        <p:txBody>
          <a:bodyPr/>
          <a:lstStyle/>
          <a:p>
            <a:r>
              <a:rPr lang="fr-FR"/>
              <a:t>Tuto Revit - Modéliser un ouvrage</a:t>
            </a:r>
          </a:p>
        </p:txBody>
      </p:sp>
      <p:sp>
        <p:nvSpPr>
          <p:cNvPr id="92" name="Espace réservé de la date 91">
            <a:extLst>
              <a:ext uri="{FF2B5EF4-FFF2-40B4-BE49-F238E27FC236}">
                <a16:creationId xmlns="" xmlns:a16="http://schemas.microsoft.com/office/drawing/2014/main" id="{1C1CC3BC-6BEF-4169-ACD6-79133AA9275D}"/>
              </a:ext>
            </a:extLst>
          </p:cNvPr>
          <p:cNvSpPr>
            <a:spLocks noGrp="1"/>
          </p:cNvSpPr>
          <p:nvPr>
            <p:ph type="dt" sz="half" idx="10"/>
          </p:nvPr>
        </p:nvSpPr>
        <p:spPr/>
        <p:txBody>
          <a:bodyPr/>
          <a:lstStyle/>
          <a:p>
            <a:r>
              <a:rPr lang="fr-FR"/>
              <a:t>Lycée D. Diderot</a:t>
            </a:r>
          </a:p>
        </p:txBody>
      </p:sp>
      <p:sp>
        <p:nvSpPr>
          <p:cNvPr id="93" name="Espace réservé du numéro de diapositive 92">
            <a:extLst>
              <a:ext uri="{FF2B5EF4-FFF2-40B4-BE49-F238E27FC236}">
                <a16:creationId xmlns="" xmlns:a16="http://schemas.microsoft.com/office/drawing/2014/main" id="{F0CD681B-0B0C-4652-ACB0-FA44F38D6BBD}"/>
              </a:ext>
            </a:extLst>
          </p:cNvPr>
          <p:cNvSpPr>
            <a:spLocks noGrp="1"/>
          </p:cNvSpPr>
          <p:nvPr>
            <p:ph type="sldNum" sz="quarter" idx="12"/>
          </p:nvPr>
        </p:nvSpPr>
        <p:spPr/>
        <p:txBody>
          <a:bodyPr/>
          <a:lstStyle/>
          <a:p>
            <a:fld id="{F0E9C7B5-498F-459B-AE0E-97ACA3484B4E}" type="slidenum">
              <a:rPr lang="fr-FR" smtClean="0"/>
              <a:t>98</a:t>
            </a:fld>
            <a:endParaRPr lang="fr-FR"/>
          </a:p>
        </p:txBody>
      </p:sp>
    </p:spTree>
    <p:extLst>
      <p:ext uri="{BB962C8B-B14F-4D97-AF65-F5344CB8AC3E}">
        <p14:creationId xmlns:p14="http://schemas.microsoft.com/office/powerpoint/2010/main" val="400859865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Image 105">
            <a:extLst>
              <a:ext uri="{FF2B5EF4-FFF2-40B4-BE49-F238E27FC236}">
                <a16:creationId xmlns="" xmlns:a16="http://schemas.microsoft.com/office/drawing/2014/main" id="{185258EB-967E-448D-A1B1-703AA8BB231B}"/>
              </a:ext>
            </a:extLst>
          </p:cNvPr>
          <p:cNvPicPr>
            <a:picLocks noChangeAspect="1"/>
          </p:cNvPicPr>
          <p:nvPr/>
        </p:nvPicPr>
        <p:blipFill>
          <a:blip r:embed="rId2"/>
          <a:stretch>
            <a:fillRect/>
          </a:stretch>
        </p:blipFill>
        <p:spPr>
          <a:xfrm>
            <a:off x="0" y="837088"/>
            <a:ext cx="9144000" cy="5677599"/>
          </a:xfrm>
          <a:prstGeom prst="rect">
            <a:avLst/>
          </a:prstGeom>
        </p:spPr>
      </p:pic>
      <p:sp>
        <p:nvSpPr>
          <p:cNvPr id="39" name="ZoneTexte 38">
            <a:extLst>
              <a:ext uri="{FF2B5EF4-FFF2-40B4-BE49-F238E27FC236}">
                <a16:creationId xmlns="" xmlns:a16="http://schemas.microsoft.com/office/drawing/2014/main" id="{ED264541-A124-49D8-9AA9-232252DCD052}"/>
              </a:ext>
            </a:extLst>
          </p:cNvPr>
          <p:cNvSpPr txBox="1"/>
          <p:nvPr/>
        </p:nvSpPr>
        <p:spPr>
          <a:xfrm>
            <a:off x="4128295" y="2179035"/>
            <a:ext cx="2089625"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Sélectionner le muret droit</a:t>
            </a:r>
            <a:endParaRPr lang="fr-FR" sz="1200" b="1" dirty="0">
              <a:sym typeface="Wingdings" panose="05000000000000000000" pitchFamily="2" charset="2"/>
            </a:endParaRPr>
          </a:p>
        </p:txBody>
      </p:sp>
      <p:grpSp>
        <p:nvGrpSpPr>
          <p:cNvPr id="40" name="Groupe 39">
            <a:extLst>
              <a:ext uri="{FF2B5EF4-FFF2-40B4-BE49-F238E27FC236}">
                <a16:creationId xmlns="" xmlns:a16="http://schemas.microsoft.com/office/drawing/2014/main" id="{1F3EFBA6-7AB8-4953-9D23-A7A8B8E30161}"/>
              </a:ext>
            </a:extLst>
          </p:cNvPr>
          <p:cNvGrpSpPr/>
          <p:nvPr/>
        </p:nvGrpSpPr>
        <p:grpSpPr>
          <a:xfrm>
            <a:off x="3943493" y="2003853"/>
            <a:ext cx="354187" cy="276999"/>
            <a:chOff x="4155184" y="2096980"/>
            <a:chExt cx="337019" cy="276999"/>
          </a:xfrm>
        </p:grpSpPr>
        <p:sp>
          <p:nvSpPr>
            <p:cNvPr id="44" name="Ellipse 43">
              <a:extLst>
                <a:ext uri="{FF2B5EF4-FFF2-40B4-BE49-F238E27FC236}">
                  <a16:creationId xmlns="" xmlns:a16="http://schemas.microsoft.com/office/drawing/2014/main" id="{E9085705-5666-4D89-969C-728FCFDA95F0}"/>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45" name="ZoneTexte 44">
              <a:extLst>
                <a:ext uri="{FF2B5EF4-FFF2-40B4-BE49-F238E27FC236}">
                  <a16:creationId xmlns="" xmlns:a16="http://schemas.microsoft.com/office/drawing/2014/main" id="{1EDDB2A5-A41F-4775-8D7D-C16F6CF3A54C}"/>
                </a:ext>
              </a:extLst>
            </p:cNvPr>
            <p:cNvSpPr txBox="1"/>
            <p:nvPr/>
          </p:nvSpPr>
          <p:spPr>
            <a:xfrm>
              <a:off x="4155184" y="2096980"/>
              <a:ext cx="337019" cy="276999"/>
            </a:xfrm>
            <a:prstGeom prst="rect">
              <a:avLst/>
            </a:prstGeom>
            <a:noFill/>
          </p:spPr>
          <p:txBody>
            <a:bodyPr wrap="square" rtlCol="0">
              <a:spAutoFit/>
            </a:bodyPr>
            <a:lstStyle/>
            <a:p>
              <a:pPr algn="ctr"/>
              <a:r>
                <a:rPr lang="fr-FR" sz="1200" dirty="0"/>
                <a:t>9</a:t>
              </a:r>
            </a:p>
          </p:txBody>
        </p:sp>
      </p:grpSp>
      <p:sp>
        <p:nvSpPr>
          <p:cNvPr id="47" name="ZoneTexte 46">
            <a:extLst>
              <a:ext uri="{FF2B5EF4-FFF2-40B4-BE49-F238E27FC236}">
                <a16:creationId xmlns="" xmlns:a16="http://schemas.microsoft.com/office/drawing/2014/main" id="{8DC67A8C-E62B-4CC2-8A31-6D943E26AD20}"/>
              </a:ext>
            </a:extLst>
          </p:cNvPr>
          <p:cNvSpPr txBox="1"/>
          <p:nvPr/>
        </p:nvSpPr>
        <p:spPr>
          <a:xfrm>
            <a:off x="3611881" y="2658438"/>
            <a:ext cx="2130551" cy="646331"/>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Onglet </a:t>
            </a:r>
            <a:r>
              <a:rPr lang="fr-FR" sz="1200" b="1" dirty="0">
                <a:sym typeface="Wingdings" panose="05000000000000000000" pitchFamily="2" charset="2"/>
              </a:rPr>
              <a:t>Modifier</a:t>
            </a:r>
            <a:r>
              <a:rPr lang="fr-FR" sz="1200" dirty="0">
                <a:sym typeface="Wingdings" panose="05000000000000000000" pitchFamily="2" charset="2"/>
              </a:rPr>
              <a:t> … , commande </a:t>
            </a:r>
            <a:r>
              <a:rPr lang="fr-FR" sz="1200" b="1" dirty="0">
                <a:sym typeface="Wingdings" panose="05000000000000000000" pitchFamily="2" charset="2"/>
              </a:rPr>
              <a:t>Attacher</a:t>
            </a:r>
            <a:r>
              <a:rPr lang="fr-FR" sz="1200" dirty="0">
                <a:sym typeface="Wingdings" panose="05000000000000000000" pitchFamily="2" charset="2"/>
              </a:rPr>
              <a:t>,       puis </a:t>
            </a:r>
            <a:r>
              <a:rPr lang="fr-FR" sz="1200" b="1" dirty="0">
                <a:sym typeface="Wingdings" panose="05000000000000000000" pitchFamily="2" charset="2"/>
              </a:rPr>
              <a:t>Attacher la géométrie</a:t>
            </a:r>
          </a:p>
        </p:txBody>
      </p:sp>
      <p:grpSp>
        <p:nvGrpSpPr>
          <p:cNvPr id="48" name="Groupe 47">
            <a:extLst>
              <a:ext uri="{FF2B5EF4-FFF2-40B4-BE49-F238E27FC236}">
                <a16:creationId xmlns="" xmlns:a16="http://schemas.microsoft.com/office/drawing/2014/main" id="{25EEB154-15C7-489D-8563-8F1A1473ED80}"/>
              </a:ext>
            </a:extLst>
          </p:cNvPr>
          <p:cNvGrpSpPr/>
          <p:nvPr/>
        </p:nvGrpSpPr>
        <p:grpSpPr>
          <a:xfrm>
            <a:off x="3393488" y="2483256"/>
            <a:ext cx="364701" cy="277860"/>
            <a:chOff x="4155184" y="2087836"/>
            <a:chExt cx="347023" cy="277860"/>
          </a:xfrm>
        </p:grpSpPr>
        <p:sp>
          <p:nvSpPr>
            <p:cNvPr id="49" name="Ellipse 48">
              <a:extLst>
                <a:ext uri="{FF2B5EF4-FFF2-40B4-BE49-F238E27FC236}">
                  <a16:creationId xmlns="" xmlns:a16="http://schemas.microsoft.com/office/drawing/2014/main" id="{07D6F812-9977-4AAA-AF15-3ED64A573B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0" name="ZoneTexte 49">
              <a:extLst>
                <a:ext uri="{FF2B5EF4-FFF2-40B4-BE49-F238E27FC236}">
                  <a16:creationId xmlns="" xmlns:a16="http://schemas.microsoft.com/office/drawing/2014/main" id="{67AC53FC-49F2-4DF6-9176-3E56F89A5453}"/>
                </a:ext>
              </a:extLst>
            </p:cNvPr>
            <p:cNvSpPr txBox="1"/>
            <p:nvPr/>
          </p:nvSpPr>
          <p:spPr>
            <a:xfrm>
              <a:off x="4155184" y="2087836"/>
              <a:ext cx="347023" cy="276999"/>
            </a:xfrm>
            <a:prstGeom prst="rect">
              <a:avLst/>
            </a:prstGeom>
            <a:noFill/>
          </p:spPr>
          <p:txBody>
            <a:bodyPr wrap="square" rtlCol="0">
              <a:spAutoFit/>
            </a:bodyPr>
            <a:lstStyle/>
            <a:p>
              <a:pPr algn="ctr"/>
              <a:r>
                <a:rPr lang="fr-FR" sz="1200" dirty="0"/>
                <a:t>10</a:t>
              </a:r>
            </a:p>
          </p:txBody>
        </p:sp>
      </p:grpSp>
      <p:sp>
        <p:nvSpPr>
          <p:cNvPr id="53" name="ZoneTexte 52">
            <a:extLst>
              <a:ext uri="{FF2B5EF4-FFF2-40B4-BE49-F238E27FC236}">
                <a16:creationId xmlns="" xmlns:a16="http://schemas.microsoft.com/office/drawing/2014/main" id="{B00291C1-1BAD-4327-BEE1-389359607994}"/>
              </a:ext>
            </a:extLst>
          </p:cNvPr>
          <p:cNvSpPr txBox="1"/>
          <p:nvPr/>
        </p:nvSpPr>
        <p:spPr>
          <a:xfrm>
            <a:off x="8388" y="34215"/>
            <a:ext cx="9135612" cy="738664"/>
          </a:xfrm>
          <a:prstGeom prst="rect">
            <a:avLst/>
          </a:prstGeom>
          <a:noFill/>
        </p:spPr>
        <p:txBody>
          <a:bodyPr wrap="square" rtlCol="0">
            <a:spAutoFit/>
          </a:bodyPr>
          <a:lstStyle/>
          <a:p>
            <a:r>
              <a:rPr lang="fr-FR" sz="2400" b="1" dirty="0">
                <a:solidFill>
                  <a:srgbClr val="002060"/>
                </a:solidFill>
                <a:effectLst>
                  <a:outerShdw blurRad="38100" dist="38100" dir="2700000" algn="tl">
                    <a:srgbClr val="000000">
                      <a:alpha val="43137"/>
                    </a:srgbClr>
                  </a:outerShdw>
                </a:effectLst>
              </a:rPr>
              <a:t>11.</a:t>
            </a:r>
            <a:r>
              <a:rPr lang="fr-FR" b="1" dirty="0">
                <a:solidFill>
                  <a:srgbClr val="002060"/>
                </a:solidFill>
                <a:effectLst>
                  <a:outerShdw blurRad="38100" dist="38100" dir="2700000" algn="tl">
                    <a:srgbClr val="000000">
                      <a:alpha val="43137"/>
                    </a:srgbClr>
                  </a:outerShdw>
                </a:effectLst>
              </a:rPr>
              <a:t>5. </a:t>
            </a:r>
            <a:r>
              <a:rPr lang="fr-FR" sz="2400" b="1" i="1" dirty="0">
                <a:solidFill>
                  <a:srgbClr val="002060"/>
                </a:solidFill>
                <a:effectLst>
                  <a:outerShdw blurRad="38100" dist="38100" dir="2700000" algn="tl">
                    <a:srgbClr val="000000">
                      <a:alpha val="43137"/>
                    </a:srgbClr>
                  </a:outerShdw>
                </a:effectLst>
              </a:rPr>
              <a:t>Murets sur traverses </a:t>
            </a:r>
            <a:r>
              <a:rPr lang="fr-FR" sz="2400" b="1" dirty="0">
                <a:solidFill>
                  <a:srgbClr val="002060"/>
                </a:solidFill>
                <a:effectLst>
                  <a:outerShdw blurRad="38100" dist="38100" dir="2700000" algn="tl">
                    <a:srgbClr val="000000">
                      <a:alpha val="43137"/>
                    </a:srgbClr>
                  </a:outerShdw>
                </a:effectLst>
              </a:rPr>
              <a:t>: Adaptation de la géométrie – </a:t>
            </a:r>
          </a:p>
          <a:p>
            <a:r>
              <a:rPr lang="fr-FR" b="1" dirty="0">
                <a:solidFill>
                  <a:srgbClr val="002060"/>
                </a:solidFill>
                <a:effectLst>
                  <a:outerShdw blurRad="38100" dist="38100" dir="2700000" algn="tl">
                    <a:srgbClr val="000000">
                      <a:alpha val="43137"/>
                    </a:srgbClr>
                  </a:outerShdw>
                </a:effectLst>
              </a:rPr>
              <a:t>	   Commande Attacher la géométrie</a:t>
            </a:r>
            <a:endParaRPr lang="fr-FR" sz="2200" b="1" dirty="0">
              <a:solidFill>
                <a:srgbClr val="002060"/>
              </a:solidFill>
              <a:effectLst>
                <a:outerShdw blurRad="38100" dist="38100" dir="2700000" algn="tl">
                  <a:srgbClr val="000000">
                    <a:alpha val="43137"/>
                  </a:srgbClr>
                </a:outerShdw>
              </a:effectLst>
            </a:endParaRPr>
          </a:p>
        </p:txBody>
      </p:sp>
      <p:sp>
        <p:nvSpPr>
          <p:cNvPr id="33" name="ZoneTexte 32">
            <a:extLst>
              <a:ext uri="{FF2B5EF4-FFF2-40B4-BE49-F238E27FC236}">
                <a16:creationId xmlns="" xmlns:a16="http://schemas.microsoft.com/office/drawing/2014/main" id="{64C0A2C4-7B94-4DF2-8718-C1001A324BEA}"/>
              </a:ext>
            </a:extLst>
          </p:cNvPr>
          <p:cNvSpPr txBox="1"/>
          <p:nvPr/>
        </p:nvSpPr>
        <p:spPr>
          <a:xfrm>
            <a:off x="142527" y="998705"/>
            <a:ext cx="5554185" cy="276999"/>
          </a:xfrm>
          <a:prstGeom prst="rect">
            <a:avLst/>
          </a:prstGeom>
          <a:solidFill>
            <a:srgbClr val="CCFFFF"/>
          </a:solidFill>
          <a:ln>
            <a:solidFill>
              <a:srgbClr val="002060"/>
            </a:solidFill>
          </a:ln>
        </p:spPr>
        <p:txBody>
          <a:bodyPr wrap="square" rtlCol="0">
            <a:spAutoFit/>
          </a:bodyPr>
          <a:lstStyle/>
          <a:p>
            <a:r>
              <a:rPr lang="fr-FR" sz="1200" i="1" dirty="0"/>
              <a:t>On va modifier la géométrie du </a:t>
            </a:r>
            <a:r>
              <a:rPr lang="fr-FR" sz="1200" b="1" i="1" dirty="0"/>
              <a:t>muret droit</a:t>
            </a:r>
            <a:r>
              <a:rPr lang="fr-FR" sz="1200" i="1" dirty="0"/>
              <a:t> en utilisant la géométrie du muret oblique.</a:t>
            </a:r>
          </a:p>
        </p:txBody>
      </p:sp>
      <p:grpSp>
        <p:nvGrpSpPr>
          <p:cNvPr id="34" name="Groupe 33">
            <a:extLst>
              <a:ext uri="{FF2B5EF4-FFF2-40B4-BE49-F238E27FC236}">
                <a16:creationId xmlns="" xmlns:a16="http://schemas.microsoft.com/office/drawing/2014/main" id="{697514FE-6F6E-405E-82E3-CC3AB29D87EB}"/>
              </a:ext>
            </a:extLst>
          </p:cNvPr>
          <p:cNvGrpSpPr/>
          <p:nvPr/>
        </p:nvGrpSpPr>
        <p:grpSpPr>
          <a:xfrm>
            <a:off x="0" y="817954"/>
            <a:ext cx="297948" cy="276999"/>
            <a:chOff x="4198688" y="2097086"/>
            <a:chExt cx="288913" cy="276999"/>
          </a:xfrm>
        </p:grpSpPr>
        <p:sp>
          <p:nvSpPr>
            <p:cNvPr id="51" name="Ellipse 50">
              <a:extLst>
                <a:ext uri="{FF2B5EF4-FFF2-40B4-BE49-F238E27FC236}">
                  <a16:creationId xmlns="" xmlns:a16="http://schemas.microsoft.com/office/drawing/2014/main" id="{AD942AB6-CEB0-408D-AEBC-EEAA22280ADD}"/>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54" name="ZoneTexte 53">
              <a:extLst>
                <a:ext uri="{FF2B5EF4-FFF2-40B4-BE49-F238E27FC236}">
                  <a16:creationId xmlns="" xmlns:a16="http://schemas.microsoft.com/office/drawing/2014/main" id="{9D598A23-74AF-4EB2-99CF-0AB3F837FCBE}"/>
                </a:ext>
              </a:extLst>
            </p:cNvPr>
            <p:cNvSpPr txBox="1"/>
            <p:nvPr/>
          </p:nvSpPr>
          <p:spPr>
            <a:xfrm>
              <a:off x="4199427" y="2097086"/>
              <a:ext cx="288174" cy="276999"/>
            </a:xfrm>
            <a:prstGeom prst="rect">
              <a:avLst/>
            </a:prstGeom>
            <a:noFill/>
          </p:spPr>
          <p:txBody>
            <a:bodyPr wrap="square" rtlCol="0">
              <a:spAutoFit/>
            </a:bodyPr>
            <a:lstStyle/>
            <a:p>
              <a:r>
                <a:rPr lang="fr-FR" sz="1200" dirty="0"/>
                <a:t>8</a:t>
              </a:r>
            </a:p>
          </p:txBody>
        </p:sp>
      </p:grpSp>
      <p:sp>
        <p:nvSpPr>
          <p:cNvPr id="64" name="ZoneTexte 63">
            <a:extLst>
              <a:ext uri="{FF2B5EF4-FFF2-40B4-BE49-F238E27FC236}">
                <a16:creationId xmlns="" xmlns:a16="http://schemas.microsoft.com/office/drawing/2014/main" id="{BBB2C53B-EF21-4D19-970B-8E0429B19709}"/>
              </a:ext>
            </a:extLst>
          </p:cNvPr>
          <p:cNvSpPr txBox="1"/>
          <p:nvPr/>
        </p:nvSpPr>
        <p:spPr>
          <a:xfrm>
            <a:off x="2840737" y="3496638"/>
            <a:ext cx="213055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Cliquer sur le muret droit, puis sur le muret oblique</a:t>
            </a:r>
            <a:endParaRPr lang="fr-FR" sz="1200" b="1" dirty="0">
              <a:sym typeface="Wingdings" panose="05000000000000000000" pitchFamily="2" charset="2"/>
            </a:endParaRPr>
          </a:p>
        </p:txBody>
      </p:sp>
      <p:grpSp>
        <p:nvGrpSpPr>
          <p:cNvPr id="66" name="Groupe 65">
            <a:extLst>
              <a:ext uri="{FF2B5EF4-FFF2-40B4-BE49-F238E27FC236}">
                <a16:creationId xmlns="" xmlns:a16="http://schemas.microsoft.com/office/drawing/2014/main" id="{7DB8B3CC-0127-4B1C-847D-53B41C7461DD}"/>
              </a:ext>
            </a:extLst>
          </p:cNvPr>
          <p:cNvGrpSpPr/>
          <p:nvPr/>
        </p:nvGrpSpPr>
        <p:grpSpPr>
          <a:xfrm>
            <a:off x="2640632" y="3330600"/>
            <a:ext cx="364701" cy="277860"/>
            <a:chOff x="4155184" y="2087836"/>
            <a:chExt cx="347023" cy="277860"/>
          </a:xfrm>
        </p:grpSpPr>
        <p:sp>
          <p:nvSpPr>
            <p:cNvPr id="67" name="Ellipse 66">
              <a:extLst>
                <a:ext uri="{FF2B5EF4-FFF2-40B4-BE49-F238E27FC236}">
                  <a16:creationId xmlns="" xmlns:a16="http://schemas.microsoft.com/office/drawing/2014/main" id="{16BDC9BB-F469-4219-BD1B-D9435E1782EB}"/>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68" name="ZoneTexte 67">
              <a:extLst>
                <a:ext uri="{FF2B5EF4-FFF2-40B4-BE49-F238E27FC236}">
                  <a16:creationId xmlns="" xmlns:a16="http://schemas.microsoft.com/office/drawing/2014/main" id="{D51EF705-FB08-4793-9EDB-925E2DF6EE0A}"/>
                </a:ext>
              </a:extLst>
            </p:cNvPr>
            <p:cNvSpPr txBox="1"/>
            <p:nvPr/>
          </p:nvSpPr>
          <p:spPr>
            <a:xfrm>
              <a:off x="4155184" y="2087836"/>
              <a:ext cx="347023" cy="276999"/>
            </a:xfrm>
            <a:prstGeom prst="rect">
              <a:avLst/>
            </a:prstGeom>
            <a:noFill/>
          </p:spPr>
          <p:txBody>
            <a:bodyPr wrap="square" rtlCol="0">
              <a:spAutoFit/>
            </a:bodyPr>
            <a:lstStyle/>
            <a:p>
              <a:pPr algn="ctr"/>
              <a:r>
                <a:rPr lang="fr-FR" sz="1200" dirty="0"/>
                <a:t>11</a:t>
              </a:r>
            </a:p>
          </p:txBody>
        </p:sp>
      </p:grpSp>
      <p:sp>
        <p:nvSpPr>
          <p:cNvPr id="69" name="ZoneTexte 68">
            <a:extLst>
              <a:ext uri="{FF2B5EF4-FFF2-40B4-BE49-F238E27FC236}">
                <a16:creationId xmlns="" xmlns:a16="http://schemas.microsoft.com/office/drawing/2014/main" id="{45BC3D9B-8701-497F-910F-083AB2992CD4}"/>
              </a:ext>
            </a:extLst>
          </p:cNvPr>
          <p:cNvSpPr txBox="1"/>
          <p:nvPr/>
        </p:nvSpPr>
        <p:spPr>
          <a:xfrm>
            <a:off x="2462785" y="4151958"/>
            <a:ext cx="1688591" cy="461665"/>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Taper </a:t>
            </a:r>
            <a:r>
              <a:rPr lang="fr-FR" sz="1200" b="1" dirty="0">
                <a:sym typeface="Wingdings" panose="05000000000000000000" pitchFamily="2" charset="2"/>
              </a:rPr>
              <a:t>Echap</a:t>
            </a:r>
            <a:r>
              <a:rPr lang="fr-FR" sz="1200" dirty="0">
                <a:sym typeface="Wingdings" panose="05000000000000000000" pitchFamily="2" charset="2"/>
              </a:rPr>
              <a:t> pour quitter la commande</a:t>
            </a:r>
            <a:endParaRPr lang="fr-FR" sz="1200" b="1" dirty="0">
              <a:sym typeface="Wingdings" panose="05000000000000000000" pitchFamily="2" charset="2"/>
            </a:endParaRPr>
          </a:p>
        </p:txBody>
      </p:sp>
      <p:grpSp>
        <p:nvGrpSpPr>
          <p:cNvPr id="70" name="Groupe 69">
            <a:extLst>
              <a:ext uri="{FF2B5EF4-FFF2-40B4-BE49-F238E27FC236}">
                <a16:creationId xmlns="" xmlns:a16="http://schemas.microsoft.com/office/drawing/2014/main" id="{3FD5540A-F1CD-45A1-93FC-DBF21C2BAF24}"/>
              </a:ext>
            </a:extLst>
          </p:cNvPr>
          <p:cNvGrpSpPr/>
          <p:nvPr/>
        </p:nvGrpSpPr>
        <p:grpSpPr>
          <a:xfrm>
            <a:off x="2262680" y="3985920"/>
            <a:ext cx="364701" cy="277860"/>
            <a:chOff x="4155184" y="2087836"/>
            <a:chExt cx="347023" cy="277860"/>
          </a:xfrm>
        </p:grpSpPr>
        <p:sp>
          <p:nvSpPr>
            <p:cNvPr id="71" name="Ellipse 70">
              <a:extLst>
                <a:ext uri="{FF2B5EF4-FFF2-40B4-BE49-F238E27FC236}">
                  <a16:creationId xmlns="" xmlns:a16="http://schemas.microsoft.com/office/drawing/2014/main" id="{FF4B3F5E-5B33-43AB-A5C1-CF86DF5B67ED}"/>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2" name="ZoneTexte 71">
              <a:extLst>
                <a:ext uri="{FF2B5EF4-FFF2-40B4-BE49-F238E27FC236}">
                  <a16:creationId xmlns="" xmlns:a16="http://schemas.microsoft.com/office/drawing/2014/main" id="{64A4569D-35A0-4369-91B9-AA2860A5B3F5}"/>
                </a:ext>
              </a:extLst>
            </p:cNvPr>
            <p:cNvSpPr txBox="1"/>
            <p:nvPr/>
          </p:nvSpPr>
          <p:spPr>
            <a:xfrm>
              <a:off x="4155184" y="2087836"/>
              <a:ext cx="347023" cy="276999"/>
            </a:xfrm>
            <a:prstGeom prst="rect">
              <a:avLst/>
            </a:prstGeom>
            <a:noFill/>
          </p:spPr>
          <p:txBody>
            <a:bodyPr wrap="square" rtlCol="0">
              <a:spAutoFit/>
            </a:bodyPr>
            <a:lstStyle/>
            <a:p>
              <a:pPr algn="ctr"/>
              <a:r>
                <a:rPr lang="fr-FR" sz="1200" dirty="0"/>
                <a:t>12</a:t>
              </a:r>
            </a:p>
          </p:txBody>
        </p:sp>
      </p:grpSp>
      <p:sp>
        <p:nvSpPr>
          <p:cNvPr id="73" name="ZoneTexte 72">
            <a:extLst>
              <a:ext uri="{FF2B5EF4-FFF2-40B4-BE49-F238E27FC236}">
                <a16:creationId xmlns="" xmlns:a16="http://schemas.microsoft.com/office/drawing/2014/main" id="{CC603970-BC07-4B25-A4CA-D9A49BA62219}"/>
              </a:ext>
            </a:extLst>
          </p:cNvPr>
          <p:cNvSpPr txBox="1"/>
          <p:nvPr/>
        </p:nvSpPr>
        <p:spPr>
          <a:xfrm>
            <a:off x="1362457" y="5225796"/>
            <a:ext cx="2660903" cy="276999"/>
          </a:xfrm>
          <a:prstGeom prst="rect">
            <a:avLst/>
          </a:prstGeom>
          <a:solidFill>
            <a:srgbClr val="FFFF00"/>
          </a:solidFill>
          <a:ln>
            <a:solidFill>
              <a:srgbClr val="FF6600"/>
            </a:solidFill>
          </a:ln>
        </p:spPr>
        <p:txBody>
          <a:bodyPr wrap="square" rtlCol="0">
            <a:spAutoFit/>
          </a:bodyPr>
          <a:lstStyle/>
          <a:p>
            <a:pPr marL="171450" indent="-171450">
              <a:buFont typeface="Wingdings" panose="05000000000000000000" pitchFamily="2" charset="2"/>
              <a:buChar char="è"/>
            </a:pPr>
            <a:r>
              <a:rPr lang="fr-FR" sz="1200" dirty="0">
                <a:sym typeface="Wingdings" panose="05000000000000000000" pitchFamily="2" charset="2"/>
              </a:rPr>
              <a:t>Vérifier les volumes des deux murets</a:t>
            </a:r>
          </a:p>
        </p:txBody>
      </p:sp>
      <p:grpSp>
        <p:nvGrpSpPr>
          <p:cNvPr id="74" name="Groupe 73">
            <a:extLst>
              <a:ext uri="{FF2B5EF4-FFF2-40B4-BE49-F238E27FC236}">
                <a16:creationId xmlns="" xmlns:a16="http://schemas.microsoft.com/office/drawing/2014/main" id="{F279D4DA-C172-4DAB-9FB0-BE42B4059C9C}"/>
              </a:ext>
            </a:extLst>
          </p:cNvPr>
          <p:cNvGrpSpPr/>
          <p:nvPr/>
        </p:nvGrpSpPr>
        <p:grpSpPr>
          <a:xfrm>
            <a:off x="1162352" y="5059758"/>
            <a:ext cx="364701" cy="277860"/>
            <a:chOff x="4155184" y="2087836"/>
            <a:chExt cx="347023" cy="277860"/>
          </a:xfrm>
        </p:grpSpPr>
        <p:sp>
          <p:nvSpPr>
            <p:cNvPr id="75" name="Ellipse 74">
              <a:extLst>
                <a:ext uri="{FF2B5EF4-FFF2-40B4-BE49-F238E27FC236}">
                  <a16:creationId xmlns="" xmlns:a16="http://schemas.microsoft.com/office/drawing/2014/main" id="{8539B63A-4E84-4F40-AE9A-7665B4A00B04}"/>
                </a:ext>
              </a:extLst>
            </p:cNvPr>
            <p:cNvSpPr/>
            <p:nvPr/>
          </p:nvSpPr>
          <p:spPr>
            <a:xfrm>
              <a:off x="4198688" y="2102386"/>
              <a:ext cx="255866" cy="26331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76" name="ZoneTexte 75">
              <a:extLst>
                <a:ext uri="{FF2B5EF4-FFF2-40B4-BE49-F238E27FC236}">
                  <a16:creationId xmlns="" xmlns:a16="http://schemas.microsoft.com/office/drawing/2014/main" id="{9B9B79AF-9D49-482F-968B-98B95E1063CE}"/>
                </a:ext>
              </a:extLst>
            </p:cNvPr>
            <p:cNvSpPr txBox="1"/>
            <p:nvPr/>
          </p:nvSpPr>
          <p:spPr>
            <a:xfrm>
              <a:off x="4155184" y="2087836"/>
              <a:ext cx="347023" cy="276999"/>
            </a:xfrm>
            <a:prstGeom prst="rect">
              <a:avLst/>
            </a:prstGeom>
            <a:noFill/>
          </p:spPr>
          <p:txBody>
            <a:bodyPr wrap="square" rtlCol="0">
              <a:spAutoFit/>
            </a:bodyPr>
            <a:lstStyle/>
            <a:p>
              <a:pPr algn="ctr"/>
              <a:r>
                <a:rPr lang="fr-FR" sz="1200" dirty="0"/>
                <a:t>13</a:t>
              </a:r>
            </a:p>
          </p:txBody>
        </p:sp>
      </p:grpSp>
      <p:cxnSp>
        <p:nvCxnSpPr>
          <p:cNvPr id="77" name="Connecteur droit avec flèche 76">
            <a:extLst>
              <a:ext uri="{FF2B5EF4-FFF2-40B4-BE49-F238E27FC236}">
                <a16:creationId xmlns="" xmlns:a16="http://schemas.microsoft.com/office/drawing/2014/main" id="{327D28CE-ECF4-4981-8004-3F14471E8B5E}"/>
              </a:ext>
            </a:extLst>
          </p:cNvPr>
          <p:cNvCxnSpPr>
            <a:cxnSpLocks/>
          </p:cNvCxnSpPr>
          <p:nvPr/>
        </p:nvCxnSpPr>
        <p:spPr>
          <a:xfrm>
            <a:off x="5934456" y="2532888"/>
            <a:ext cx="923544" cy="129844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eur droit avec flèche 77">
            <a:extLst>
              <a:ext uri="{FF2B5EF4-FFF2-40B4-BE49-F238E27FC236}">
                <a16:creationId xmlns="" xmlns:a16="http://schemas.microsoft.com/office/drawing/2014/main" id="{DDD0C80A-876B-45C3-A745-3BAE07C14C58}"/>
              </a:ext>
            </a:extLst>
          </p:cNvPr>
          <p:cNvCxnSpPr>
            <a:cxnSpLocks/>
            <a:stCxn id="47" idx="1"/>
          </p:cNvCxnSpPr>
          <p:nvPr/>
        </p:nvCxnSpPr>
        <p:spPr>
          <a:xfrm flipH="1" flipV="1">
            <a:off x="2752344" y="1993392"/>
            <a:ext cx="859537" cy="988212"/>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eur droit avec flèche 78">
            <a:extLst>
              <a:ext uri="{FF2B5EF4-FFF2-40B4-BE49-F238E27FC236}">
                <a16:creationId xmlns="" xmlns:a16="http://schemas.microsoft.com/office/drawing/2014/main" id="{5454440C-A2C9-4F06-90C0-295CA894091E}"/>
              </a:ext>
            </a:extLst>
          </p:cNvPr>
          <p:cNvCxnSpPr>
            <a:cxnSpLocks/>
            <a:stCxn id="64" idx="3"/>
          </p:cNvCxnSpPr>
          <p:nvPr/>
        </p:nvCxnSpPr>
        <p:spPr>
          <a:xfrm>
            <a:off x="4971288" y="3727471"/>
            <a:ext cx="1850136" cy="17701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eur droit avec flèche 79">
            <a:extLst>
              <a:ext uri="{FF2B5EF4-FFF2-40B4-BE49-F238E27FC236}">
                <a16:creationId xmlns="" xmlns:a16="http://schemas.microsoft.com/office/drawing/2014/main" id="{34E81379-59A8-4DBE-93C8-8353BEDD6D93}"/>
              </a:ext>
            </a:extLst>
          </p:cNvPr>
          <p:cNvCxnSpPr>
            <a:cxnSpLocks/>
            <a:stCxn id="64" idx="3"/>
          </p:cNvCxnSpPr>
          <p:nvPr/>
        </p:nvCxnSpPr>
        <p:spPr>
          <a:xfrm>
            <a:off x="4971288" y="3727471"/>
            <a:ext cx="2289048" cy="53363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1" name="ZoneTexte 80">
            <a:extLst>
              <a:ext uri="{FF2B5EF4-FFF2-40B4-BE49-F238E27FC236}">
                <a16:creationId xmlns="" xmlns:a16="http://schemas.microsoft.com/office/drawing/2014/main" id="{1E884D90-C0AB-43E6-96B6-C740EF8B4005}"/>
              </a:ext>
            </a:extLst>
          </p:cNvPr>
          <p:cNvSpPr txBox="1"/>
          <p:nvPr/>
        </p:nvSpPr>
        <p:spPr>
          <a:xfrm>
            <a:off x="5148072" y="3502152"/>
            <a:ext cx="438912" cy="276999"/>
          </a:xfrm>
          <a:prstGeom prst="rect">
            <a:avLst/>
          </a:prstGeom>
          <a:noFill/>
        </p:spPr>
        <p:txBody>
          <a:bodyPr wrap="square" rtlCol="0">
            <a:spAutoFit/>
          </a:bodyPr>
          <a:lstStyle/>
          <a:p>
            <a:r>
              <a:rPr lang="fr-FR" sz="1200" dirty="0">
                <a:solidFill>
                  <a:srgbClr val="FF6600"/>
                </a:solidFill>
              </a:rPr>
              <a:t>(1)</a:t>
            </a:r>
          </a:p>
        </p:txBody>
      </p:sp>
      <p:sp>
        <p:nvSpPr>
          <p:cNvPr id="82" name="ZoneTexte 81">
            <a:extLst>
              <a:ext uri="{FF2B5EF4-FFF2-40B4-BE49-F238E27FC236}">
                <a16:creationId xmlns="" xmlns:a16="http://schemas.microsoft.com/office/drawing/2014/main" id="{C52330E7-FEFA-49D4-A2EF-5DBF44396DED}"/>
              </a:ext>
            </a:extLst>
          </p:cNvPr>
          <p:cNvSpPr txBox="1"/>
          <p:nvPr/>
        </p:nvSpPr>
        <p:spPr>
          <a:xfrm>
            <a:off x="5154168" y="3773424"/>
            <a:ext cx="438912" cy="276999"/>
          </a:xfrm>
          <a:prstGeom prst="rect">
            <a:avLst/>
          </a:prstGeom>
          <a:noFill/>
        </p:spPr>
        <p:txBody>
          <a:bodyPr wrap="square" rtlCol="0">
            <a:spAutoFit/>
          </a:bodyPr>
          <a:lstStyle/>
          <a:p>
            <a:r>
              <a:rPr lang="fr-FR" sz="1200" dirty="0">
                <a:solidFill>
                  <a:srgbClr val="FF6600"/>
                </a:solidFill>
              </a:rPr>
              <a:t>(2)</a:t>
            </a:r>
          </a:p>
        </p:txBody>
      </p:sp>
      <p:sp>
        <p:nvSpPr>
          <p:cNvPr id="94" name="ZoneTexte 93">
            <a:extLst>
              <a:ext uri="{FF2B5EF4-FFF2-40B4-BE49-F238E27FC236}">
                <a16:creationId xmlns="" xmlns:a16="http://schemas.microsoft.com/office/drawing/2014/main" id="{8F45C384-C188-4B54-9F4B-DCDBA3720585}"/>
              </a:ext>
            </a:extLst>
          </p:cNvPr>
          <p:cNvSpPr txBox="1"/>
          <p:nvPr/>
        </p:nvSpPr>
        <p:spPr>
          <a:xfrm>
            <a:off x="1355631" y="5750537"/>
            <a:ext cx="4103337" cy="646331"/>
          </a:xfrm>
          <a:prstGeom prst="rect">
            <a:avLst/>
          </a:prstGeom>
          <a:solidFill>
            <a:srgbClr val="CCFFFF"/>
          </a:solidFill>
          <a:ln>
            <a:solidFill>
              <a:srgbClr val="002060"/>
            </a:solidFill>
          </a:ln>
        </p:spPr>
        <p:txBody>
          <a:bodyPr wrap="square" rtlCol="0">
            <a:spAutoFit/>
          </a:bodyPr>
          <a:lstStyle/>
          <a:p>
            <a:r>
              <a:rPr lang="fr-FR" sz="1200" i="1" dirty="0"/>
              <a:t>On constate que les volume du muret droit n’a pas été modifié ; c’est le muret oblique qui a été modifié ; ce n’est pas ce que nous souhaitions  (voir page suivante pour remédier à cela).</a:t>
            </a:r>
          </a:p>
        </p:txBody>
      </p:sp>
      <p:grpSp>
        <p:nvGrpSpPr>
          <p:cNvPr id="95" name="Groupe 94">
            <a:extLst>
              <a:ext uri="{FF2B5EF4-FFF2-40B4-BE49-F238E27FC236}">
                <a16:creationId xmlns="" xmlns:a16="http://schemas.microsoft.com/office/drawing/2014/main" id="{A3B287D9-E7F4-4686-A36E-B08C2BAFEBB9}"/>
              </a:ext>
            </a:extLst>
          </p:cNvPr>
          <p:cNvGrpSpPr/>
          <p:nvPr/>
        </p:nvGrpSpPr>
        <p:grpSpPr>
          <a:xfrm>
            <a:off x="1168141" y="5560642"/>
            <a:ext cx="358902" cy="277754"/>
            <a:chOff x="4155093" y="2087942"/>
            <a:chExt cx="348019" cy="277754"/>
          </a:xfrm>
        </p:grpSpPr>
        <p:sp>
          <p:nvSpPr>
            <p:cNvPr id="96" name="Ellipse 95">
              <a:extLst>
                <a:ext uri="{FF2B5EF4-FFF2-40B4-BE49-F238E27FC236}">
                  <a16:creationId xmlns="" xmlns:a16="http://schemas.microsoft.com/office/drawing/2014/main" id="{C43AE8A6-A76F-4BC5-BC7A-17099E117BC2}"/>
                </a:ext>
              </a:extLst>
            </p:cNvPr>
            <p:cNvSpPr/>
            <p:nvPr/>
          </p:nvSpPr>
          <p:spPr>
            <a:xfrm>
              <a:off x="4198688" y="2102386"/>
              <a:ext cx="255866" cy="263310"/>
            </a:xfrm>
            <a:prstGeom prst="ellipse">
              <a:avLst/>
            </a:prstGeom>
            <a:solidFill>
              <a:srgbClr val="CCFFFF"/>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7" name="ZoneTexte 96">
              <a:extLst>
                <a:ext uri="{FF2B5EF4-FFF2-40B4-BE49-F238E27FC236}">
                  <a16:creationId xmlns="" xmlns:a16="http://schemas.microsoft.com/office/drawing/2014/main" id="{D384E11E-9EDE-42CE-9F1E-CCC85BB3418C}"/>
                </a:ext>
              </a:extLst>
            </p:cNvPr>
            <p:cNvSpPr txBox="1"/>
            <p:nvPr/>
          </p:nvSpPr>
          <p:spPr>
            <a:xfrm>
              <a:off x="4155093" y="2087942"/>
              <a:ext cx="348019" cy="276999"/>
            </a:xfrm>
            <a:prstGeom prst="rect">
              <a:avLst/>
            </a:prstGeom>
            <a:noFill/>
          </p:spPr>
          <p:txBody>
            <a:bodyPr wrap="square" rtlCol="0">
              <a:spAutoFit/>
            </a:bodyPr>
            <a:lstStyle/>
            <a:p>
              <a:pPr algn="ctr"/>
              <a:r>
                <a:rPr lang="fr-FR" sz="1200" dirty="0"/>
                <a:t>14</a:t>
              </a:r>
            </a:p>
          </p:txBody>
        </p:sp>
      </p:grpSp>
      <p:sp>
        <p:nvSpPr>
          <p:cNvPr id="114" name="Espace réservé du pied de page 113">
            <a:extLst>
              <a:ext uri="{FF2B5EF4-FFF2-40B4-BE49-F238E27FC236}">
                <a16:creationId xmlns="" xmlns:a16="http://schemas.microsoft.com/office/drawing/2014/main" id="{FEA54DE7-7131-468C-AA40-0A6C35974DB2}"/>
              </a:ext>
            </a:extLst>
          </p:cNvPr>
          <p:cNvSpPr>
            <a:spLocks noGrp="1"/>
          </p:cNvSpPr>
          <p:nvPr>
            <p:ph type="ftr" sz="quarter" idx="11"/>
          </p:nvPr>
        </p:nvSpPr>
        <p:spPr/>
        <p:txBody>
          <a:bodyPr/>
          <a:lstStyle/>
          <a:p>
            <a:r>
              <a:rPr lang="fr-FR"/>
              <a:t>Tuto Revit - Modéliser un ouvrage</a:t>
            </a:r>
          </a:p>
        </p:txBody>
      </p:sp>
      <p:sp>
        <p:nvSpPr>
          <p:cNvPr id="115" name="Espace réservé de la date 114">
            <a:extLst>
              <a:ext uri="{FF2B5EF4-FFF2-40B4-BE49-F238E27FC236}">
                <a16:creationId xmlns="" xmlns:a16="http://schemas.microsoft.com/office/drawing/2014/main" id="{9139243B-B348-41E9-8E96-5E7774986929}"/>
              </a:ext>
            </a:extLst>
          </p:cNvPr>
          <p:cNvSpPr>
            <a:spLocks noGrp="1"/>
          </p:cNvSpPr>
          <p:nvPr>
            <p:ph type="dt" sz="half" idx="10"/>
          </p:nvPr>
        </p:nvSpPr>
        <p:spPr/>
        <p:txBody>
          <a:bodyPr/>
          <a:lstStyle/>
          <a:p>
            <a:r>
              <a:rPr lang="fr-FR"/>
              <a:t>Lycée D. Diderot</a:t>
            </a:r>
          </a:p>
        </p:txBody>
      </p:sp>
      <p:sp>
        <p:nvSpPr>
          <p:cNvPr id="116" name="Espace réservé du numéro de diapositive 115">
            <a:extLst>
              <a:ext uri="{FF2B5EF4-FFF2-40B4-BE49-F238E27FC236}">
                <a16:creationId xmlns="" xmlns:a16="http://schemas.microsoft.com/office/drawing/2014/main" id="{A10AE0B9-FC6B-42E8-A535-45A042354AFD}"/>
              </a:ext>
            </a:extLst>
          </p:cNvPr>
          <p:cNvSpPr>
            <a:spLocks noGrp="1"/>
          </p:cNvSpPr>
          <p:nvPr>
            <p:ph type="sldNum" sz="quarter" idx="12"/>
          </p:nvPr>
        </p:nvSpPr>
        <p:spPr/>
        <p:txBody>
          <a:bodyPr/>
          <a:lstStyle/>
          <a:p>
            <a:fld id="{F0E9C7B5-498F-459B-AE0E-97ACA3484B4E}" type="slidenum">
              <a:rPr lang="fr-FR" smtClean="0"/>
              <a:t>99</a:t>
            </a:fld>
            <a:endParaRPr lang="fr-FR"/>
          </a:p>
        </p:txBody>
      </p:sp>
    </p:spTree>
    <p:extLst>
      <p:ext uri="{BB962C8B-B14F-4D97-AF65-F5344CB8AC3E}">
        <p14:creationId xmlns:p14="http://schemas.microsoft.com/office/powerpoint/2010/main" val="3335007576"/>
      </p:ext>
    </p:extLst>
  </p:cSld>
  <p:clrMapOvr>
    <a:masterClrMapping/>
  </p:clrMapOvr>
</p:sld>
</file>

<file path=ppt/theme/theme1.xml><?xml version="1.0" encoding="utf-8"?>
<a:theme xmlns:a="http://schemas.openxmlformats.org/drawingml/2006/main" name="Thème Office">
  <a:themeElements>
    <a:clrScheme name="Personnalisé 7">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9240</Words>
  <Application>Microsoft Office PowerPoint</Application>
  <PresentationFormat>Affichage à l'écran (4:3)</PresentationFormat>
  <Paragraphs>1747</Paragraphs>
  <Slides>115</Slides>
  <Notes>1</Notes>
  <HiddenSlides>0</HiddenSlides>
  <MMClips>0</MMClips>
  <ScaleCrop>false</ScaleCrop>
  <HeadingPairs>
    <vt:vector size="4" baseType="variant">
      <vt:variant>
        <vt:lpstr>Thème</vt:lpstr>
      </vt:variant>
      <vt:variant>
        <vt:i4>2</vt:i4>
      </vt:variant>
      <vt:variant>
        <vt:lpstr>Titres des diapositives</vt:lpstr>
      </vt:variant>
      <vt:variant>
        <vt:i4>115</vt:i4>
      </vt:variant>
    </vt:vector>
  </HeadingPairs>
  <TitlesOfParts>
    <vt:vector size="117" baseType="lpstr">
      <vt:lpstr>Thème Office</vt:lpstr>
      <vt:lpstr>Conception personnalisée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Laure B</dc:creator>
  <cp:lastModifiedBy>Utilisateur</cp:lastModifiedBy>
  <cp:revision>1009</cp:revision>
  <cp:lastPrinted>2021-03-06T16:39:43Z</cp:lastPrinted>
  <dcterms:created xsi:type="dcterms:W3CDTF">2019-09-25T17:30:47Z</dcterms:created>
  <dcterms:modified xsi:type="dcterms:W3CDTF">2021-03-25T14:13:04Z</dcterms:modified>
</cp:coreProperties>
</file>