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1.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sldIdLst>
    <p:sldId id="578" r:id="rId2"/>
    <p:sldId id="682" r:id="rId3"/>
    <p:sldId id="632" r:id="rId4"/>
    <p:sldId id="617" r:id="rId5"/>
    <p:sldId id="678" r:id="rId6"/>
    <p:sldId id="679" r:id="rId7"/>
    <p:sldId id="622" r:id="rId8"/>
    <p:sldId id="623" r:id="rId9"/>
    <p:sldId id="624" r:id="rId10"/>
    <p:sldId id="688" r:id="rId11"/>
    <p:sldId id="627" r:id="rId12"/>
    <p:sldId id="677" r:id="rId13"/>
    <p:sldId id="692" r:id="rId14"/>
    <p:sldId id="681" r:id="rId15"/>
    <p:sldId id="693" r:id="rId16"/>
    <p:sldId id="683" r:id="rId17"/>
    <p:sldId id="684" r:id="rId18"/>
    <p:sldId id="680" r:id="rId19"/>
    <p:sldId id="686" r:id="rId20"/>
    <p:sldId id="685" r:id="rId21"/>
    <p:sldId id="687" r:id="rId22"/>
    <p:sldId id="672" r:id="rId23"/>
    <p:sldId id="691" r:id="rId24"/>
    <p:sldId id="257" r:id="rId25"/>
    <p:sldId id="268" r:id="rId26"/>
    <p:sldId id="628" r:id="rId27"/>
  </p:sldIdLst>
  <p:sldSz cx="9144000" cy="6858000" type="screen4x3"/>
  <p:notesSz cx="6858000" cy="9144000"/>
  <p:custDataLst>
    <p:tags r:id="rId29"/>
  </p:custDataLst>
  <p:defaultTextStyle>
    <a:defPPr>
      <a:defRPr lang="en-US"/>
    </a:defPPr>
    <a:lvl1pPr algn="l" rtl="0" eaLnBrk="0" fontAlgn="base" hangingPunct="0">
      <a:spcBef>
        <a:spcPct val="0"/>
      </a:spcBef>
      <a:spcAft>
        <a:spcPct val="0"/>
      </a:spcAft>
      <a:defRPr sz="2400" kern="1200">
        <a:solidFill>
          <a:schemeClr val="tx1"/>
        </a:solidFill>
        <a:latin typeface="Arial Narrow" panose="020B0606020202030204"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Narrow" panose="020B0606020202030204"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Narrow" panose="020B0606020202030204"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Narrow" panose="020B0606020202030204"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Narrow" panose="020B0606020202030204" pitchFamily="34" charset="0"/>
        <a:ea typeface="+mn-ea"/>
        <a:cs typeface="+mn-cs"/>
      </a:defRPr>
    </a:lvl5pPr>
    <a:lvl6pPr marL="2286000" algn="l" defTabSz="914400" rtl="0" eaLnBrk="1" latinLnBrk="0" hangingPunct="1">
      <a:defRPr sz="2400" kern="1200">
        <a:solidFill>
          <a:schemeClr val="tx1"/>
        </a:solidFill>
        <a:latin typeface="Arial Narrow" panose="020B0606020202030204" pitchFamily="34" charset="0"/>
        <a:ea typeface="+mn-ea"/>
        <a:cs typeface="+mn-cs"/>
      </a:defRPr>
    </a:lvl6pPr>
    <a:lvl7pPr marL="2743200" algn="l" defTabSz="914400" rtl="0" eaLnBrk="1" latinLnBrk="0" hangingPunct="1">
      <a:defRPr sz="2400" kern="1200">
        <a:solidFill>
          <a:schemeClr val="tx1"/>
        </a:solidFill>
        <a:latin typeface="Arial Narrow" panose="020B0606020202030204" pitchFamily="34" charset="0"/>
        <a:ea typeface="+mn-ea"/>
        <a:cs typeface="+mn-cs"/>
      </a:defRPr>
    </a:lvl7pPr>
    <a:lvl8pPr marL="3200400" algn="l" defTabSz="914400" rtl="0" eaLnBrk="1" latinLnBrk="0" hangingPunct="1">
      <a:defRPr sz="2400" kern="1200">
        <a:solidFill>
          <a:schemeClr val="tx1"/>
        </a:solidFill>
        <a:latin typeface="Arial Narrow" panose="020B0606020202030204" pitchFamily="34" charset="0"/>
        <a:ea typeface="+mn-ea"/>
        <a:cs typeface="+mn-cs"/>
      </a:defRPr>
    </a:lvl8pPr>
    <a:lvl9pPr marL="3657600" algn="l" defTabSz="914400" rtl="0" eaLnBrk="1" latinLnBrk="0" hangingPunct="1">
      <a:defRPr sz="2400" kern="1200">
        <a:solidFill>
          <a:schemeClr val="tx1"/>
        </a:solidFill>
        <a:latin typeface="Arial Narrow" panose="020B0606020202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000066"/>
    <a:srgbClr val="4545FF"/>
    <a:srgbClr val="BE7100"/>
    <a:srgbClr val="FFF0D9"/>
    <a:srgbClr val="E3E3FD"/>
    <a:srgbClr val="00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060" autoAdjust="0"/>
  </p:normalViewPr>
  <p:slideViewPr>
    <p:cSldViewPr>
      <p:cViewPr varScale="1">
        <p:scale>
          <a:sx n="75" d="100"/>
          <a:sy n="75" d="100"/>
        </p:scale>
        <p:origin x="1770" y="6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75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70415F7-4DB1-4EB4-A404-28581CF20B6A}"/>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fr-FR"/>
          </a:p>
        </p:txBody>
      </p:sp>
      <p:sp>
        <p:nvSpPr>
          <p:cNvPr id="3075" name="Rectangle 3">
            <a:extLst>
              <a:ext uri="{FF2B5EF4-FFF2-40B4-BE49-F238E27FC236}">
                <a16:creationId xmlns:a16="http://schemas.microsoft.com/office/drawing/2014/main" id="{92A978B3-4740-41BA-8619-BB682BA72660}"/>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fr-FR"/>
          </a:p>
        </p:txBody>
      </p:sp>
      <p:sp>
        <p:nvSpPr>
          <p:cNvPr id="13316" name="Rectangle 4">
            <a:extLst>
              <a:ext uri="{FF2B5EF4-FFF2-40B4-BE49-F238E27FC236}">
                <a16:creationId xmlns:a16="http://schemas.microsoft.com/office/drawing/2014/main" id="{08290B6A-9F37-43AD-A97F-499945343919}"/>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3E8D6844-049D-4BDF-A373-85F30E05F935}"/>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078" name="Rectangle 6">
            <a:extLst>
              <a:ext uri="{FF2B5EF4-FFF2-40B4-BE49-F238E27FC236}">
                <a16:creationId xmlns:a16="http://schemas.microsoft.com/office/drawing/2014/main" id="{4907EC48-C72E-41AE-9ACA-50A02DC17798}"/>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fr-FR"/>
          </a:p>
        </p:txBody>
      </p:sp>
      <p:sp>
        <p:nvSpPr>
          <p:cNvPr id="3079" name="Rectangle 7">
            <a:extLst>
              <a:ext uri="{FF2B5EF4-FFF2-40B4-BE49-F238E27FC236}">
                <a16:creationId xmlns:a16="http://schemas.microsoft.com/office/drawing/2014/main" id="{5396204E-30DB-4B1E-AB6E-2C3D5AC767CA}"/>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pPr>
              <a:defRPr/>
            </a:pPr>
            <a:fld id="{9B413B65-0178-4F3A-9037-0B3BB5706BB0}" type="slidenum">
              <a:rPr lang="fr-FR" altLang="fr-FR"/>
              <a:pPr>
                <a:defRPr/>
              </a:pPr>
              <a:t>‹N°›</a:t>
            </a:fld>
            <a:endParaRPr lang="fr-FR" altLang="fr-FR"/>
          </a:p>
        </p:txBody>
      </p:sp>
    </p:spTree>
    <p:extLst>
      <p:ext uri="{BB962C8B-B14F-4D97-AF65-F5344CB8AC3E}">
        <p14:creationId xmlns:p14="http://schemas.microsoft.com/office/powerpoint/2010/main" val="39188442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3FB39890-9ABA-40D1-A295-5A3325B6A6D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92C98946-F13B-40C2-8800-51639B9CFC0A}" type="slidenum">
              <a:rPr lang="fr-FR" altLang="fr-FR" sz="1200" smtClean="0">
                <a:latin typeface="Times New Roman" panose="02020603050405020304" pitchFamily="18" charset="0"/>
              </a:rPr>
              <a:pPr/>
              <a:t>2</a:t>
            </a:fld>
            <a:endParaRPr lang="fr-FR" altLang="fr-FR" sz="1200">
              <a:latin typeface="Times New Roman" panose="02020603050405020304" pitchFamily="18" charset="0"/>
            </a:endParaRPr>
          </a:p>
        </p:txBody>
      </p:sp>
      <p:sp>
        <p:nvSpPr>
          <p:cNvPr id="16387" name="Rectangle 2">
            <a:extLst>
              <a:ext uri="{FF2B5EF4-FFF2-40B4-BE49-F238E27FC236}">
                <a16:creationId xmlns:a16="http://schemas.microsoft.com/office/drawing/2014/main" id="{39C19512-AD08-407B-A9AA-08E25CBBB2BA}"/>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388" name="Rectangle 3">
            <a:extLst>
              <a:ext uri="{FF2B5EF4-FFF2-40B4-BE49-F238E27FC236}">
                <a16:creationId xmlns:a16="http://schemas.microsoft.com/office/drawing/2014/main" id="{24B2B1E8-D083-489A-8FDB-E8BF83C8DD03}"/>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48</a:t>
            </a:r>
          </a:p>
        </p:txBody>
      </p:sp>
      <p:sp>
        <p:nvSpPr>
          <p:cNvPr id="16389" name="Rectangle 4">
            <a:extLst>
              <a:ext uri="{FF2B5EF4-FFF2-40B4-BE49-F238E27FC236}">
                <a16:creationId xmlns:a16="http://schemas.microsoft.com/office/drawing/2014/main" id="{A40BB235-B833-468F-8E63-AB3EEC1AF304}"/>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390" name="Rectangle 5">
            <a:extLst>
              <a:ext uri="{FF2B5EF4-FFF2-40B4-BE49-F238E27FC236}">
                <a16:creationId xmlns:a16="http://schemas.microsoft.com/office/drawing/2014/main" id="{6D30D8CA-ACF8-4F7E-8AD8-CF592F83238D}"/>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391" name="Rectangle 6">
            <a:extLst>
              <a:ext uri="{FF2B5EF4-FFF2-40B4-BE49-F238E27FC236}">
                <a16:creationId xmlns:a16="http://schemas.microsoft.com/office/drawing/2014/main" id="{83A827C7-2247-4140-8403-D136A61F02B8}"/>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392" name="Rectangle 7">
            <a:extLst>
              <a:ext uri="{FF2B5EF4-FFF2-40B4-BE49-F238E27FC236}">
                <a16:creationId xmlns:a16="http://schemas.microsoft.com/office/drawing/2014/main" id="{8CD3E16A-AFB3-4567-8137-63B5B9F3A938}"/>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45</a:t>
            </a:r>
          </a:p>
        </p:txBody>
      </p:sp>
      <p:sp>
        <p:nvSpPr>
          <p:cNvPr id="16393" name="Rectangle 8">
            <a:extLst>
              <a:ext uri="{FF2B5EF4-FFF2-40B4-BE49-F238E27FC236}">
                <a16:creationId xmlns:a16="http://schemas.microsoft.com/office/drawing/2014/main" id="{1A094528-9D88-4D03-BC92-4C632A0AE9D2}"/>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394" name="Rectangle 9">
            <a:extLst>
              <a:ext uri="{FF2B5EF4-FFF2-40B4-BE49-F238E27FC236}">
                <a16:creationId xmlns:a16="http://schemas.microsoft.com/office/drawing/2014/main" id="{8A7A0267-56A4-4ADA-98CE-8564292A796F}"/>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395" name="Rectangle 10">
            <a:extLst>
              <a:ext uri="{FF2B5EF4-FFF2-40B4-BE49-F238E27FC236}">
                <a16:creationId xmlns:a16="http://schemas.microsoft.com/office/drawing/2014/main" id="{341A5CD2-A522-446C-8FA6-2479E66E0B35}"/>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396" name="Rectangle 11">
            <a:extLst>
              <a:ext uri="{FF2B5EF4-FFF2-40B4-BE49-F238E27FC236}">
                <a16:creationId xmlns:a16="http://schemas.microsoft.com/office/drawing/2014/main" id="{F8CC1EDA-7C3A-4433-8EF0-3622E769703F}"/>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38</a:t>
            </a:r>
          </a:p>
        </p:txBody>
      </p:sp>
      <p:sp>
        <p:nvSpPr>
          <p:cNvPr id="16397" name="Rectangle 12">
            <a:extLst>
              <a:ext uri="{FF2B5EF4-FFF2-40B4-BE49-F238E27FC236}">
                <a16:creationId xmlns:a16="http://schemas.microsoft.com/office/drawing/2014/main" id="{CC52DBCE-B26C-4767-B3F9-BF06FB89708A}"/>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398" name="Rectangle 13">
            <a:extLst>
              <a:ext uri="{FF2B5EF4-FFF2-40B4-BE49-F238E27FC236}">
                <a16:creationId xmlns:a16="http://schemas.microsoft.com/office/drawing/2014/main" id="{6C1FFF49-1136-4430-91B2-FF39FD46771C}"/>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399" name="Rectangle 14">
            <a:extLst>
              <a:ext uri="{FF2B5EF4-FFF2-40B4-BE49-F238E27FC236}">
                <a16:creationId xmlns:a16="http://schemas.microsoft.com/office/drawing/2014/main" id="{9A3B99E8-2ACF-46FB-A228-0A79987BA623}"/>
              </a:ext>
            </a:extLst>
          </p:cNvPr>
          <p:cNvSpPr>
            <a:spLocks noChangeArrowheads="1"/>
          </p:cNvSpPr>
          <p:nvPr/>
        </p:nvSpPr>
        <p:spPr bwMode="auto">
          <a:xfrm>
            <a:off x="388620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400" name="Rectangle 15">
            <a:extLst>
              <a:ext uri="{FF2B5EF4-FFF2-40B4-BE49-F238E27FC236}">
                <a16:creationId xmlns:a16="http://schemas.microsoft.com/office/drawing/2014/main" id="{5C87EB46-D166-4612-B702-A48E1085EBE3}"/>
              </a:ext>
            </a:extLst>
          </p:cNvPr>
          <p:cNvSpPr>
            <a:spLocks noChangeArrowheads="1"/>
          </p:cNvSpPr>
          <p:nvPr/>
        </p:nvSpPr>
        <p:spPr bwMode="auto">
          <a:xfrm>
            <a:off x="388620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35</a:t>
            </a:r>
          </a:p>
        </p:txBody>
      </p:sp>
      <p:sp>
        <p:nvSpPr>
          <p:cNvPr id="16401" name="Rectangle 16">
            <a:extLst>
              <a:ext uri="{FF2B5EF4-FFF2-40B4-BE49-F238E27FC236}">
                <a16:creationId xmlns:a16="http://schemas.microsoft.com/office/drawing/2014/main" id="{6ED17EC5-E7DA-4D44-8A19-8A4BDE7A80FB}"/>
              </a:ext>
            </a:extLst>
          </p:cNvPr>
          <p:cNvSpPr>
            <a:spLocks noChangeArrowheads="1"/>
          </p:cNvSpPr>
          <p:nvPr/>
        </p:nvSpPr>
        <p:spPr bwMode="auto">
          <a:xfrm>
            <a:off x="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402" name="Rectangle 17">
            <a:extLst>
              <a:ext uri="{FF2B5EF4-FFF2-40B4-BE49-F238E27FC236}">
                <a16:creationId xmlns:a16="http://schemas.microsoft.com/office/drawing/2014/main" id="{E4C1D78E-1589-42EF-A19F-9135495BD0E6}"/>
              </a:ext>
            </a:extLst>
          </p:cNvPr>
          <p:cNvSpPr>
            <a:spLocks noChangeArrowheads="1"/>
          </p:cNvSpPr>
          <p:nvPr/>
        </p:nvSpPr>
        <p:spPr bwMode="auto">
          <a:xfrm>
            <a:off x="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6403" name="Rectangle 18">
            <a:extLst>
              <a:ext uri="{FF2B5EF4-FFF2-40B4-BE49-F238E27FC236}">
                <a16:creationId xmlns:a16="http://schemas.microsoft.com/office/drawing/2014/main" id="{CB5D61A5-AA37-45AF-8F3D-A45F936B68F0}"/>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6404" name="Rectangle 19">
            <a:extLst>
              <a:ext uri="{FF2B5EF4-FFF2-40B4-BE49-F238E27FC236}">
                <a16:creationId xmlns:a16="http://schemas.microsoft.com/office/drawing/2014/main" id="{B56A852B-B69E-4CA8-9B02-7AE1CBF830CC}"/>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2AB73024-111B-4272-BC4A-07547D4FC6E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1923FB87-479C-4DDB-9DA6-6E942AF5FD5D}" type="slidenum">
              <a:rPr lang="fr-FR" altLang="fr-FR" sz="1200" smtClean="0">
                <a:latin typeface="Times New Roman" panose="02020603050405020304" pitchFamily="18" charset="0"/>
              </a:rPr>
              <a:pPr/>
              <a:t>11</a:t>
            </a:fld>
            <a:endParaRPr lang="fr-FR" altLang="fr-FR" sz="1200">
              <a:latin typeface="Times New Roman" panose="02020603050405020304" pitchFamily="18" charset="0"/>
            </a:endParaRPr>
          </a:p>
        </p:txBody>
      </p:sp>
      <p:sp>
        <p:nvSpPr>
          <p:cNvPr id="31747" name="Rectangle 2">
            <a:extLst>
              <a:ext uri="{FF2B5EF4-FFF2-40B4-BE49-F238E27FC236}">
                <a16:creationId xmlns:a16="http://schemas.microsoft.com/office/drawing/2014/main" id="{79B2E0FE-5D3D-4326-8139-55DD67EDFE65}"/>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48" name="Rectangle 3">
            <a:extLst>
              <a:ext uri="{FF2B5EF4-FFF2-40B4-BE49-F238E27FC236}">
                <a16:creationId xmlns:a16="http://schemas.microsoft.com/office/drawing/2014/main" id="{C36C7AFA-41BA-476C-8987-99710FF3C693}"/>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52</a:t>
            </a:r>
          </a:p>
        </p:txBody>
      </p:sp>
      <p:sp>
        <p:nvSpPr>
          <p:cNvPr id="31749" name="Rectangle 4">
            <a:extLst>
              <a:ext uri="{FF2B5EF4-FFF2-40B4-BE49-F238E27FC236}">
                <a16:creationId xmlns:a16="http://schemas.microsoft.com/office/drawing/2014/main" id="{1899D0FB-48FC-466A-90C5-55A456E3A12D}"/>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50" name="Rectangle 5">
            <a:extLst>
              <a:ext uri="{FF2B5EF4-FFF2-40B4-BE49-F238E27FC236}">
                <a16:creationId xmlns:a16="http://schemas.microsoft.com/office/drawing/2014/main" id="{6F8C38EF-178F-4AB2-BE36-ADF3F13FE577}"/>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51" name="Rectangle 6">
            <a:extLst>
              <a:ext uri="{FF2B5EF4-FFF2-40B4-BE49-F238E27FC236}">
                <a16:creationId xmlns:a16="http://schemas.microsoft.com/office/drawing/2014/main" id="{BCFB9988-D07A-4834-8B15-1CA30FF2C9F4}"/>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52" name="Rectangle 7">
            <a:extLst>
              <a:ext uri="{FF2B5EF4-FFF2-40B4-BE49-F238E27FC236}">
                <a16:creationId xmlns:a16="http://schemas.microsoft.com/office/drawing/2014/main" id="{CE1C3BA4-030A-417C-9731-213B20D71EDB}"/>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48</a:t>
            </a:r>
          </a:p>
        </p:txBody>
      </p:sp>
      <p:sp>
        <p:nvSpPr>
          <p:cNvPr id="31753" name="Rectangle 8">
            <a:extLst>
              <a:ext uri="{FF2B5EF4-FFF2-40B4-BE49-F238E27FC236}">
                <a16:creationId xmlns:a16="http://schemas.microsoft.com/office/drawing/2014/main" id="{B8E4CB1D-9B79-4957-90E4-8C591ACC48C3}"/>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54" name="Rectangle 9">
            <a:extLst>
              <a:ext uri="{FF2B5EF4-FFF2-40B4-BE49-F238E27FC236}">
                <a16:creationId xmlns:a16="http://schemas.microsoft.com/office/drawing/2014/main" id="{FABBBB9F-53FC-4801-8240-0C2B1EC837FC}"/>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55" name="Rectangle 10">
            <a:extLst>
              <a:ext uri="{FF2B5EF4-FFF2-40B4-BE49-F238E27FC236}">
                <a16:creationId xmlns:a16="http://schemas.microsoft.com/office/drawing/2014/main" id="{CDB82AEF-155B-4CA7-AF70-EB3175315774}"/>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56" name="Rectangle 11">
            <a:extLst>
              <a:ext uri="{FF2B5EF4-FFF2-40B4-BE49-F238E27FC236}">
                <a16:creationId xmlns:a16="http://schemas.microsoft.com/office/drawing/2014/main" id="{4AA1C723-0FD9-4D1A-9BEA-2981FE94588C}"/>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41</a:t>
            </a:r>
          </a:p>
        </p:txBody>
      </p:sp>
      <p:sp>
        <p:nvSpPr>
          <p:cNvPr id="31757" name="Rectangle 12">
            <a:extLst>
              <a:ext uri="{FF2B5EF4-FFF2-40B4-BE49-F238E27FC236}">
                <a16:creationId xmlns:a16="http://schemas.microsoft.com/office/drawing/2014/main" id="{C899E6EA-B9E2-4B93-8C9B-1A6088E8ED48}"/>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58" name="Rectangle 13">
            <a:extLst>
              <a:ext uri="{FF2B5EF4-FFF2-40B4-BE49-F238E27FC236}">
                <a16:creationId xmlns:a16="http://schemas.microsoft.com/office/drawing/2014/main" id="{638AA65C-DE67-495D-9F4E-FB785E228C7A}"/>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59" name="Rectangle 14">
            <a:extLst>
              <a:ext uri="{FF2B5EF4-FFF2-40B4-BE49-F238E27FC236}">
                <a16:creationId xmlns:a16="http://schemas.microsoft.com/office/drawing/2014/main" id="{909BF951-6245-4D6F-A1EE-5B394BDFAE66}"/>
              </a:ext>
            </a:extLst>
          </p:cNvPr>
          <p:cNvSpPr>
            <a:spLocks noChangeArrowheads="1"/>
          </p:cNvSpPr>
          <p:nvPr/>
        </p:nvSpPr>
        <p:spPr bwMode="auto">
          <a:xfrm>
            <a:off x="388620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60" name="Rectangle 15">
            <a:extLst>
              <a:ext uri="{FF2B5EF4-FFF2-40B4-BE49-F238E27FC236}">
                <a16:creationId xmlns:a16="http://schemas.microsoft.com/office/drawing/2014/main" id="{D812D8D9-2816-420F-82D3-C91902444711}"/>
              </a:ext>
            </a:extLst>
          </p:cNvPr>
          <p:cNvSpPr>
            <a:spLocks noChangeArrowheads="1"/>
          </p:cNvSpPr>
          <p:nvPr/>
        </p:nvSpPr>
        <p:spPr bwMode="auto">
          <a:xfrm>
            <a:off x="388620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37</a:t>
            </a:r>
          </a:p>
        </p:txBody>
      </p:sp>
      <p:sp>
        <p:nvSpPr>
          <p:cNvPr id="31761" name="Rectangle 16">
            <a:extLst>
              <a:ext uri="{FF2B5EF4-FFF2-40B4-BE49-F238E27FC236}">
                <a16:creationId xmlns:a16="http://schemas.microsoft.com/office/drawing/2014/main" id="{37F38F60-84AF-462A-BB62-D18CE511455B}"/>
              </a:ext>
            </a:extLst>
          </p:cNvPr>
          <p:cNvSpPr>
            <a:spLocks noChangeArrowheads="1"/>
          </p:cNvSpPr>
          <p:nvPr/>
        </p:nvSpPr>
        <p:spPr bwMode="auto">
          <a:xfrm>
            <a:off x="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62" name="Rectangle 17">
            <a:extLst>
              <a:ext uri="{FF2B5EF4-FFF2-40B4-BE49-F238E27FC236}">
                <a16:creationId xmlns:a16="http://schemas.microsoft.com/office/drawing/2014/main" id="{ADA2D814-11AE-4C7A-B380-E0C40E9A097E}"/>
              </a:ext>
            </a:extLst>
          </p:cNvPr>
          <p:cNvSpPr>
            <a:spLocks noChangeArrowheads="1"/>
          </p:cNvSpPr>
          <p:nvPr/>
        </p:nvSpPr>
        <p:spPr bwMode="auto">
          <a:xfrm>
            <a:off x="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31763" name="Rectangle 18">
            <a:extLst>
              <a:ext uri="{FF2B5EF4-FFF2-40B4-BE49-F238E27FC236}">
                <a16:creationId xmlns:a16="http://schemas.microsoft.com/office/drawing/2014/main" id="{A8963EE7-54D4-44F7-80CF-3F8D41136435}"/>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31764" name="Rectangle 19">
            <a:extLst>
              <a:ext uri="{FF2B5EF4-FFF2-40B4-BE49-F238E27FC236}">
                <a16:creationId xmlns:a16="http://schemas.microsoft.com/office/drawing/2014/main" id="{A3B89EDA-DCF5-46B2-ACAF-9347AA1DE519}"/>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r>
              <a:rPr lang="fr-FR" dirty="0"/>
              <a:t>Eléments de base pris en compte :</a:t>
            </a:r>
          </a:p>
          <a:p>
            <a:r>
              <a:rPr lang="fr-FR" dirty="0"/>
              <a:t>• le salaire minimum de calcul des rentes revalorisé périodiquement, en principe une ou deux fois l'an (valeur janvier 2006 :</a:t>
            </a:r>
          </a:p>
          <a:p>
            <a:r>
              <a:rPr lang="fr-FR" dirty="0"/>
              <a:t>16 261,30 € /an)</a:t>
            </a:r>
          </a:p>
          <a:p>
            <a:r>
              <a:rPr lang="fr-FR" dirty="0"/>
              <a:t>• un salaire égal à 1,5 fois le salaire minimum</a:t>
            </a:r>
          </a:p>
          <a:p>
            <a:r>
              <a:rPr lang="fr-FR" dirty="0"/>
              <a:t>• une durée moyenne de versement d'indemnités journalières pour incapacité temporaire calculées sur la base du salaire</a:t>
            </a:r>
          </a:p>
          <a:p>
            <a:r>
              <a:rPr lang="fr-FR" dirty="0"/>
              <a:t>minimum, ou de 1,5 fois le salaire minimum</a:t>
            </a:r>
          </a:p>
          <a:p>
            <a:r>
              <a:rPr lang="fr-FR" dirty="0"/>
              <a:t>• des taux d'incapacité permanente moyens, issus du barème indicatif d'invalidité prévu au Code de la Sécurité Sociale</a:t>
            </a:r>
          </a:p>
          <a:p>
            <a:r>
              <a:rPr lang="fr-FR" dirty="0"/>
              <a:t>• pour les incapacités partielles permanentes inférieures à 10 %, la base de calcul est une indemnité en capital d'un montant</a:t>
            </a:r>
          </a:p>
          <a:p>
            <a:r>
              <a:rPr lang="fr-FR" dirty="0"/>
              <a:t>forfaitaire</a:t>
            </a:r>
          </a:p>
          <a:p>
            <a:endParaRPr lang="fr-FR" alt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3441A39-CC7A-4202-B094-636EE171D02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3B064AA7-564A-4006-BA5D-2D60C879A978}" type="slidenum">
              <a:rPr lang="fr-FR" altLang="fr-FR" sz="1200" smtClean="0">
                <a:latin typeface="Times New Roman" panose="02020603050405020304" pitchFamily="18" charset="0"/>
              </a:rPr>
              <a:pPr/>
              <a:t>12</a:t>
            </a:fld>
            <a:endParaRPr lang="fr-FR" altLang="fr-FR" sz="1200">
              <a:latin typeface="Times New Roman" panose="02020603050405020304" pitchFamily="18" charset="0"/>
            </a:endParaRPr>
          </a:p>
        </p:txBody>
      </p:sp>
      <p:sp>
        <p:nvSpPr>
          <p:cNvPr id="33795" name="Rectangle 2">
            <a:extLst>
              <a:ext uri="{FF2B5EF4-FFF2-40B4-BE49-F238E27FC236}">
                <a16:creationId xmlns:a16="http://schemas.microsoft.com/office/drawing/2014/main" id="{BF86BA24-A6A0-4FA8-8FD6-8618261A7F8D}"/>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33796" name="Rectangle 3">
            <a:extLst>
              <a:ext uri="{FF2B5EF4-FFF2-40B4-BE49-F238E27FC236}">
                <a16:creationId xmlns:a16="http://schemas.microsoft.com/office/drawing/2014/main" id="{AE8D6A9A-50FA-4864-9578-3938AAA892DF}"/>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r>
              <a:rPr lang="fr-FR" altLang="fr-FR" dirty="0"/>
              <a:t>Pour les entreprises dont l'effectif est supérieur à 10 salariés, les taux de cotisations sont calculés sur les 3 dernières années connues </a:t>
            </a:r>
          </a:p>
          <a:p>
            <a:r>
              <a:rPr lang="fr-FR" altLang="fr-FR" dirty="0"/>
              <a:t>Il n'est pas étonnant de constater que les activités liées au BTP ont les taux de cotisations les plus élevés et les activités de bureau les moins élevés.</a:t>
            </a:r>
          </a:p>
          <a:p>
            <a:r>
              <a:rPr lang="fr-FR" altLang="fr-FR" dirty="0"/>
              <a:t>Si une entreprise de plus de 200 salariés n'avait pas d'accidents du travail ou de maladies professionnelles sur les 3 dernières années connues, elle aurait un taux de cotisations de 0,93%.</a:t>
            </a:r>
          </a:p>
          <a:p>
            <a:endParaRPr lang="fr-FR" altLang="fr-FR" dirty="0"/>
          </a:p>
          <a:p>
            <a:r>
              <a:rPr lang="fr-FR" altLang="fr-FR" dirty="0"/>
              <a:t>Le taux de cotisations représente le coût direct des accidents du travail, celui qui est visible pour l’employeur. Il existe un coût nettement moins visible et plus difficilement quantifiable, à savoir le coût indirect.</a:t>
            </a:r>
          </a:p>
          <a:p>
            <a:r>
              <a:rPr lang="fr-FR" altLang="fr-FR" dirty="0"/>
              <a:t>Il est représenté par différents éléments :</a:t>
            </a:r>
          </a:p>
          <a:p>
            <a:r>
              <a:rPr lang="fr-FR" altLang="fr-FR" dirty="0"/>
              <a:t>Les compléments de salaires et indemnités que l’entreprise va éventuellement verser,</a:t>
            </a:r>
          </a:p>
          <a:p>
            <a:r>
              <a:rPr lang="fr-FR" altLang="fr-FR" dirty="0"/>
              <a:t>Le temps passé pour la déclaration, les éventuelles enquêtes et analyses,</a:t>
            </a:r>
          </a:p>
          <a:p>
            <a:r>
              <a:rPr lang="fr-FR" altLang="fr-FR" dirty="0"/>
              <a:t>L’arrêt éventuel de la machine ou de l’installation pour réparation ou mise aux normes de sécurité. Dans certains cas d’accidents graves, les installations peuvent être mises sous scellés.</a:t>
            </a:r>
          </a:p>
          <a:p>
            <a:r>
              <a:rPr lang="fr-FR" altLang="fr-FR" dirty="0"/>
              <a:t>Les pertes de produits si les machines sont arrêtées et une perte éventuelle de l’image de marque de l’entreprise.</a:t>
            </a:r>
          </a:p>
          <a:p>
            <a:r>
              <a:rPr lang="fr-FR" altLang="fr-FR" dirty="0"/>
              <a:t>Prenons l’exemple d’un accident concernant un camion frigorifique : les éléments du coût indirect pourraient être constitués par l’immobilisation du camion, la marchandise avariée, le client non livré, le déplacement de l’employeur et d’autres salariés sur les lieux de l’accident. </a:t>
            </a:r>
          </a:p>
          <a:p>
            <a:r>
              <a:rPr lang="fr-FR" altLang="fr-FR" dirty="0"/>
              <a:t>Le coût indirect des AT est difficile à évaluer et variable en fonction des activités et des accidents du travail ; au niveau national, on l’estime valoir 3 à 5 fois le coût direct.</a:t>
            </a:r>
          </a:p>
          <a:p>
            <a:r>
              <a:rPr lang="fr-FR" altLang="fr-FR" dirty="0"/>
              <a:t>supposons une entreprise qui ait un taux de cotisations de 5% des salaires; si on ne prend qu'un coefficient de 2 pour le coût indirect,  le coût total des accidents du travail  pourrait donc être équivalent à 15% des salaires.</a:t>
            </a:r>
          </a:p>
          <a:p>
            <a:endParaRPr lang="fr-FR" altLang="fr-FR" dirty="0"/>
          </a:p>
          <a:p>
            <a:endParaRPr lang="fr-FR" alt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3441A39-CC7A-4202-B094-636EE171D02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3B064AA7-564A-4006-BA5D-2D60C879A978}" type="slidenum">
              <a:rPr lang="fr-FR" altLang="fr-FR" sz="1200" smtClean="0">
                <a:latin typeface="Times New Roman" panose="02020603050405020304" pitchFamily="18" charset="0"/>
              </a:rPr>
              <a:pPr/>
              <a:t>13</a:t>
            </a:fld>
            <a:endParaRPr lang="fr-FR" altLang="fr-FR" sz="1200">
              <a:latin typeface="Times New Roman" panose="02020603050405020304" pitchFamily="18" charset="0"/>
            </a:endParaRPr>
          </a:p>
        </p:txBody>
      </p:sp>
      <p:sp>
        <p:nvSpPr>
          <p:cNvPr id="33795" name="Rectangle 2">
            <a:extLst>
              <a:ext uri="{FF2B5EF4-FFF2-40B4-BE49-F238E27FC236}">
                <a16:creationId xmlns:a16="http://schemas.microsoft.com/office/drawing/2014/main" id="{BF86BA24-A6A0-4FA8-8FD6-8618261A7F8D}"/>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33796" name="Rectangle 3">
            <a:extLst>
              <a:ext uri="{FF2B5EF4-FFF2-40B4-BE49-F238E27FC236}">
                <a16:creationId xmlns:a16="http://schemas.microsoft.com/office/drawing/2014/main" id="{AE8D6A9A-50FA-4864-9578-3938AAA892DF}"/>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extLst>
      <p:ext uri="{BB962C8B-B14F-4D97-AF65-F5344CB8AC3E}">
        <p14:creationId xmlns:p14="http://schemas.microsoft.com/office/powerpoint/2010/main" val="3782858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584FC867-E46A-4A9E-8A23-33790C80E5C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A042D994-D052-4BB8-9692-40E9B91EDD8F}" type="slidenum">
              <a:rPr lang="fr-FR" altLang="fr-FR" sz="1200" smtClean="0">
                <a:latin typeface="Times New Roman" panose="02020603050405020304" pitchFamily="18" charset="0"/>
              </a:rPr>
              <a:pPr/>
              <a:t>14</a:t>
            </a:fld>
            <a:endParaRPr lang="fr-FR" altLang="fr-FR" sz="1200">
              <a:latin typeface="Times New Roman" panose="02020603050405020304" pitchFamily="18" charset="0"/>
            </a:endParaRPr>
          </a:p>
        </p:txBody>
      </p:sp>
      <p:sp>
        <p:nvSpPr>
          <p:cNvPr id="37891" name="Rectangle 2">
            <a:extLst>
              <a:ext uri="{FF2B5EF4-FFF2-40B4-BE49-F238E27FC236}">
                <a16:creationId xmlns:a16="http://schemas.microsoft.com/office/drawing/2014/main" id="{4DE7EC90-FEA1-42D3-8DD3-D880AAD4AC05}"/>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37892" name="Rectangle 3">
            <a:extLst>
              <a:ext uri="{FF2B5EF4-FFF2-40B4-BE49-F238E27FC236}">
                <a16:creationId xmlns:a16="http://schemas.microsoft.com/office/drawing/2014/main" id="{37530427-134F-419B-8786-9911BD946ED3}"/>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FF1B8C12-6152-4945-A7C8-89410C16DC9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6271B546-8FDD-4497-8B5D-F842A7B941C5}" type="slidenum">
              <a:rPr lang="fr-FR" altLang="fr-FR" sz="1200" smtClean="0">
                <a:latin typeface="Times New Roman" panose="02020603050405020304" pitchFamily="18" charset="0"/>
              </a:rPr>
              <a:pPr/>
              <a:t>16</a:t>
            </a:fld>
            <a:endParaRPr lang="fr-FR" altLang="fr-FR" sz="1200">
              <a:latin typeface="Times New Roman" panose="02020603050405020304" pitchFamily="18" charset="0"/>
            </a:endParaRPr>
          </a:p>
        </p:txBody>
      </p:sp>
      <p:sp>
        <p:nvSpPr>
          <p:cNvPr id="39939" name="Rectangle 2">
            <a:extLst>
              <a:ext uri="{FF2B5EF4-FFF2-40B4-BE49-F238E27FC236}">
                <a16:creationId xmlns:a16="http://schemas.microsoft.com/office/drawing/2014/main" id="{4EAC13D5-C368-4F22-95C6-F0E3E19FE216}"/>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39940" name="Rectangle 3">
            <a:extLst>
              <a:ext uri="{FF2B5EF4-FFF2-40B4-BE49-F238E27FC236}">
                <a16:creationId xmlns:a16="http://schemas.microsoft.com/office/drawing/2014/main" id="{503A6695-DA59-4936-B5FE-2B71F6E8F709}"/>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C32D1FA3-3E2A-4166-B977-4EB27AEE189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CB490877-7A7B-486A-9D5A-B7A42601186D}" type="slidenum">
              <a:rPr lang="fr-FR" altLang="fr-FR" sz="1200" smtClean="0">
                <a:latin typeface="Times New Roman" panose="02020603050405020304" pitchFamily="18" charset="0"/>
              </a:rPr>
              <a:pPr/>
              <a:t>17</a:t>
            </a:fld>
            <a:endParaRPr lang="fr-FR" altLang="fr-FR" sz="1200">
              <a:latin typeface="Times New Roman" panose="02020603050405020304" pitchFamily="18" charset="0"/>
            </a:endParaRPr>
          </a:p>
        </p:txBody>
      </p:sp>
      <p:sp>
        <p:nvSpPr>
          <p:cNvPr id="41987" name="Rectangle 2">
            <a:extLst>
              <a:ext uri="{FF2B5EF4-FFF2-40B4-BE49-F238E27FC236}">
                <a16:creationId xmlns:a16="http://schemas.microsoft.com/office/drawing/2014/main" id="{43B2B743-7EB2-4E5C-9EDE-1430C4FE2644}"/>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41988" name="Rectangle 3">
            <a:extLst>
              <a:ext uri="{FF2B5EF4-FFF2-40B4-BE49-F238E27FC236}">
                <a16:creationId xmlns:a16="http://schemas.microsoft.com/office/drawing/2014/main" id="{9559A661-546F-4068-A586-A618B62177AE}"/>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7F038687-2B17-4D78-9D7E-9A70C59FBF5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0F38B8EA-2B0D-402E-ADC2-B8F8CCE0DE89}" type="slidenum">
              <a:rPr lang="fr-FR" altLang="fr-FR" sz="1200" smtClean="0">
                <a:latin typeface="Times New Roman" panose="02020603050405020304" pitchFamily="18" charset="0"/>
              </a:rPr>
              <a:pPr/>
              <a:t>19</a:t>
            </a:fld>
            <a:endParaRPr lang="fr-FR" altLang="fr-FR" sz="1200">
              <a:latin typeface="Times New Roman" panose="02020603050405020304" pitchFamily="18" charset="0"/>
            </a:endParaRPr>
          </a:p>
        </p:txBody>
      </p:sp>
      <p:sp>
        <p:nvSpPr>
          <p:cNvPr id="45059" name="Rectangle 2">
            <a:extLst>
              <a:ext uri="{FF2B5EF4-FFF2-40B4-BE49-F238E27FC236}">
                <a16:creationId xmlns:a16="http://schemas.microsoft.com/office/drawing/2014/main" id="{3CC3C591-F87C-4B89-AF88-E0D2999ABD08}"/>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45060" name="Rectangle 3">
            <a:extLst>
              <a:ext uri="{FF2B5EF4-FFF2-40B4-BE49-F238E27FC236}">
                <a16:creationId xmlns:a16="http://schemas.microsoft.com/office/drawing/2014/main" id="{D13B28AF-484B-48D1-BBF2-C32A0F0DDE52}"/>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794E4B19-7447-4587-A770-4ACED524C36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B91E7841-6A88-449A-8371-D9DF04249282}" type="slidenum">
              <a:rPr lang="fr-FR" altLang="fr-FR" sz="1200" smtClean="0">
                <a:latin typeface="Times New Roman" panose="02020603050405020304" pitchFamily="18" charset="0"/>
              </a:rPr>
              <a:pPr/>
              <a:t>21</a:t>
            </a:fld>
            <a:endParaRPr lang="fr-FR" altLang="fr-FR" sz="1200">
              <a:latin typeface="Times New Roman" panose="02020603050405020304" pitchFamily="18" charset="0"/>
            </a:endParaRPr>
          </a:p>
        </p:txBody>
      </p:sp>
      <p:sp>
        <p:nvSpPr>
          <p:cNvPr id="48131" name="Rectangle 2">
            <a:extLst>
              <a:ext uri="{FF2B5EF4-FFF2-40B4-BE49-F238E27FC236}">
                <a16:creationId xmlns:a16="http://schemas.microsoft.com/office/drawing/2014/main" id="{D491B60D-75EC-4A93-9549-946CE30CFF8B}"/>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48132" name="Rectangle 3">
            <a:extLst>
              <a:ext uri="{FF2B5EF4-FFF2-40B4-BE49-F238E27FC236}">
                <a16:creationId xmlns:a16="http://schemas.microsoft.com/office/drawing/2014/main" id="{6B443378-7104-4D64-9CAF-099FE6AC0882}"/>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a:extLst>
              <a:ext uri="{FF2B5EF4-FFF2-40B4-BE49-F238E27FC236}">
                <a16:creationId xmlns:a16="http://schemas.microsoft.com/office/drawing/2014/main" id="{DADD8E59-40C6-45E0-A8C3-94D07C88C0D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BE4101E6-6CF4-4239-A121-9D2442055B11}" type="slidenum">
              <a:rPr lang="fr-FR" altLang="fr-FR" sz="1200" smtClean="0">
                <a:latin typeface="Times New Roman" panose="02020603050405020304" pitchFamily="18" charset="0"/>
              </a:rPr>
              <a:pPr/>
              <a:t>22</a:t>
            </a:fld>
            <a:endParaRPr lang="fr-FR" altLang="fr-FR" sz="1200">
              <a:latin typeface="Times New Roman" panose="02020603050405020304" pitchFamily="18" charset="0"/>
            </a:endParaRPr>
          </a:p>
        </p:txBody>
      </p:sp>
      <p:sp>
        <p:nvSpPr>
          <p:cNvPr id="50179" name="Rectangle 2">
            <a:extLst>
              <a:ext uri="{FF2B5EF4-FFF2-40B4-BE49-F238E27FC236}">
                <a16:creationId xmlns:a16="http://schemas.microsoft.com/office/drawing/2014/main" id="{31F84B3D-D856-4750-A525-A8BC007A1E78}"/>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80" name="Rectangle 3">
            <a:extLst>
              <a:ext uri="{FF2B5EF4-FFF2-40B4-BE49-F238E27FC236}">
                <a16:creationId xmlns:a16="http://schemas.microsoft.com/office/drawing/2014/main" id="{3BF46D49-120F-471B-BCCF-CD7F1C7824E1}"/>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48</a:t>
            </a:r>
          </a:p>
        </p:txBody>
      </p:sp>
      <p:sp>
        <p:nvSpPr>
          <p:cNvPr id="50181" name="Rectangle 4">
            <a:extLst>
              <a:ext uri="{FF2B5EF4-FFF2-40B4-BE49-F238E27FC236}">
                <a16:creationId xmlns:a16="http://schemas.microsoft.com/office/drawing/2014/main" id="{E5C95CD4-1C0A-406C-9026-46D7E9ABAD2E}"/>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82" name="Rectangle 5">
            <a:extLst>
              <a:ext uri="{FF2B5EF4-FFF2-40B4-BE49-F238E27FC236}">
                <a16:creationId xmlns:a16="http://schemas.microsoft.com/office/drawing/2014/main" id="{6D5450E6-68E2-4A04-9056-68B32B43A421}"/>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83" name="Rectangle 6">
            <a:extLst>
              <a:ext uri="{FF2B5EF4-FFF2-40B4-BE49-F238E27FC236}">
                <a16:creationId xmlns:a16="http://schemas.microsoft.com/office/drawing/2014/main" id="{493787F9-39DC-4DD6-BD73-FD86E8D32E64}"/>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84" name="Rectangle 7">
            <a:extLst>
              <a:ext uri="{FF2B5EF4-FFF2-40B4-BE49-F238E27FC236}">
                <a16:creationId xmlns:a16="http://schemas.microsoft.com/office/drawing/2014/main" id="{10A838AC-D901-47FB-BD6E-AE09645A3E83}"/>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45</a:t>
            </a:r>
          </a:p>
        </p:txBody>
      </p:sp>
      <p:sp>
        <p:nvSpPr>
          <p:cNvPr id="50185" name="Rectangle 8">
            <a:extLst>
              <a:ext uri="{FF2B5EF4-FFF2-40B4-BE49-F238E27FC236}">
                <a16:creationId xmlns:a16="http://schemas.microsoft.com/office/drawing/2014/main" id="{8026B505-ABAA-465E-9D05-C12415F10EB1}"/>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86" name="Rectangle 9">
            <a:extLst>
              <a:ext uri="{FF2B5EF4-FFF2-40B4-BE49-F238E27FC236}">
                <a16:creationId xmlns:a16="http://schemas.microsoft.com/office/drawing/2014/main" id="{5122D107-8A59-49D4-8371-4DF0AA57CC16}"/>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87" name="Rectangle 10">
            <a:extLst>
              <a:ext uri="{FF2B5EF4-FFF2-40B4-BE49-F238E27FC236}">
                <a16:creationId xmlns:a16="http://schemas.microsoft.com/office/drawing/2014/main" id="{CCD57BCB-E7D5-43E6-9887-8E01A4EC9464}"/>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88" name="Rectangle 11">
            <a:extLst>
              <a:ext uri="{FF2B5EF4-FFF2-40B4-BE49-F238E27FC236}">
                <a16:creationId xmlns:a16="http://schemas.microsoft.com/office/drawing/2014/main" id="{EE2674F3-16A1-4013-9C9C-23D1C8A39651}"/>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38</a:t>
            </a:r>
          </a:p>
        </p:txBody>
      </p:sp>
      <p:sp>
        <p:nvSpPr>
          <p:cNvPr id="50189" name="Rectangle 12">
            <a:extLst>
              <a:ext uri="{FF2B5EF4-FFF2-40B4-BE49-F238E27FC236}">
                <a16:creationId xmlns:a16="http://schemas.microsoft.com/office/drawing/2014/main" id="{ED4BB8AC-99EF-4446-B07C-305F30B19685}"/>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90" name="Rectangle 13">
            <a:extLst>
              <a:ext uri="{FF2B5EF4-FFF2-40B4-BE49-F238E27FC236}">
                <a16:creationId xmlns:a16="http://schemas.microsoft.com/office/drawing/2014/main" id="{99F3185E-7F06-40F7-9B2D-FCCF5874B3ED}"/>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91" name="Rectangle 14">
            <a:extLst>
              <a:ext uri="{FF2B5EF4-FFF2-40B4-BE49-F238E27FC236}">
                <a16:creationId xmlns:a16="http://schemas.microsoft.com/office/drawing/2014/main" id="{216FB2A4-39EC-4B63-B8F7-49BB289567C7}"/>
              </a:ext>
            </a:extLst>
          </p:cNvPr>
          <p:cNvSpPr>
            <a:spLocks noChangeArrowheads="1"/>
          </p:cNvSpPr>
          <p:nvPr/>
        </p:nvSpPr>
        <p:spPr bwMode="auto">
          <a:xfrm>
            <a:off x="388620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92" name="Rectangle 15">
            <a:extLst>
              <a:ext uri="{FF2B5EF4-FFF2-40B4-BE49-F238E27FC236}">
                <a16:creationId xmlns:a16="http://schemas.microsoft.com/office/drawing/2014/main" id="{8D41D7D3-7135-42D3-BA6F-7488BD791D59}"/>
              </a:ext>
            </a:extLst>
          </p:cNvPr>
          <p:cNvSpPr>
            <a:spLocks noChangeArrowheads="1"/>
          </p:cNvSpPr>
          <p:nvPr/>
        </p:nvSpPr>
        <p:spPr bwMode="auto">
          <a:xfrm>
            <a:off x="388620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35</a:t>
            </a:r>
          </a:p>
        </p:txBody>
      </p:sp>
      <p:sp>
        <p:nvSpPr>
          <p:cNvPr id="50193" name="Rectangle 16">
            <a:extLst>
              <a:ext uri="{FF2B5EF4-FFF2-40B4-BE49-F238E27FC236}">
                <a16:creationId xmlns:a16="http://schemas.microsoft.com/office/drawing/2014/main" id="{18FADC99-AE3C-49DB-A9EB-5A3734EFAD33}"/>
              </a:ext>
            </a:extLst>
          </p:cNvPr>
          <p:cNvSpPr>
            <a:spLocks noChangeArrowheads="1"/>
          </p:cNvSpPr>
          <p:nvPr/>
        </p:nvSpPr>
        <p:spPr bwMode="auto">
          <a:xfrm>
            <a:off x="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94" name="Rectangle 17">
            <a:extLst>
              <a:ext uri="{FF2B5EF4-FFF2-40B4-BE49-F238E27FC236}">
                <a16:creationId xmlns:a16="http://schemas.microsoft.com/office/drawing/2014/main" id="{85CBFA81-2AF6-4FE4-9BA6-81571FB7BA50}"/>
              </a:ext>
            </a:extLst>
          </p:cNvPr>
          <p:cNvSpPr>
            <a:spLocks noChangeArrowheads="1"/>
          </p:cNvSpPr>
          <p:nvPr/>
        </p:nvSpPr>
        <p:spPr bwMode="auto">
          <a:xfrm>
            <a:off x="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50195" name="Rectangle 18">
            <a:extLst>
              <a:ext uri="{FF2B5EF4-FFF2-40B4-BE49-F238E27FC236}">
                <a16:creationId xmlns:a16="http://schemas.microsoft.com/office/drawing/2014/main" id="{058D4BB7-BEFF-4AF9-B82B-EDE961F5112C}"/>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50196" name="Rectangle 19">
            <a:extLst>
              <a:ext uri="{FF2B5EF4-FFF2-40B4-BE49-F238E27FC236}">
                <a16:creationId xmlns:a16="http://schemas.microsoft.com/office/drawing/2014/main" id="{828DD473-CD85-45AB-A815-A8653D3FFEEC}"/>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3441A39-CC7A-4202-B094-636EE171D02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3B064AA7-564A-4006-BA5D-2D60C879A978}" type="slidenum">
              <a:rPr lang="fr-FR" altLang="fr-FR" sz="1200" smtClean="0">
                <a:latin typeface="Times New Roman" panose="02020603050405020304" pitchFamily="18" charset="0"/>
              </a:rPr>
              <a:pPr/>
              <a:t>23</a:t>
            </a:fld>
            <a:endParaRPr lang="fr-FR" altLang="fr-FR" sz="1200">
              <a:latin typeface="Times New Roman" panose="02020603050405020304" pitchFamily="18" charset="0"/>
            </a:endParaRPr>
          </a:p>
        </p:txBody>
      </p:sp>
      <p:sp>
        <p:nvSpPr>
          <p:cNvPr id="33795" name="Rectangle 2">
            <a:extLst>
              <a:ext uri="{FF2B5EF4-FFF2-40B4-BE49-F238E27FC236}">
                <a16:creationId xmlns:a16="http://schemas.microsoft.com/office/drawing/2014/main" id="{BF86BA24-A6A0-4FA8-8FD6-8618261A7F8D}"/>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33796" name="Rectangle 3">
            <a:extLst>
              <a:ext uri="{FF2B5EF4-FFF2-40B4-BE49-F238E27FC236}">
                <a16:creationId xmlns:a16="http://schemas.microsoft.com/office/drawing/2014/main" id="{AE8D6A9A-50FA-4864-9578-3938AAA892DF}"/>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extLst>
      <p:ext uri="{BB962C8B-B14F-4D97-AF65-F5344CB8AC3E}">
        <p14:creationId xmlns:p14="http://schemas.microsoft.com/office/powerpoint/2010/main" val="3670654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919A6E26-536A-4A04-BD70-F3ABA29D6F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628B29D3-6E4B-4CDE-88B7-9CF9DDD3C494}" type="slidenum">
              <a:rPr lang="fr-FR" altLang="fr-FR" sz="1200" smtClean="0">
                <a:latin typeface="Times New Roman" panose="02020603050405020304" pitchFamily="18" charset="0"/>
              </a:rPr>
              <a:pPr/>
              <a:t>3</a:t>
            </a:fld>
            <a:endParaRPr lang="fr-FR" altLang="fr-FR" sz="1200">
              <a:latin typeface="Times New Roman" panose="02020603050405020304" pitchFamily="18" charset="0"/>
            </a:endParaRPr>
          </a:p>
        </p:txBody>
      </p:sp>
      <p:sp>
        <p:nvSpPr>
          <p:cNvPr id="18435" name="Rectangle 2">
            <a:extLst>
              <a:ext uri="{FF2B5EF4-FFF2-40B4-BE49-F238E27FC236}">
                <a16:creationId xmlns:a16="http://schemas.microsoft.com/office/drawing/2014/main" id="{58C4A322-5F47-4D1A-8456-8EC3DDA81560}"/>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36" name="Rectangle 3">
            <a:extLst>
              <a:ext uri="{FF2B5EF4-FFF2-40B4-BE49-F238E27FC236}">
                <a16:creationId xmlns:a16="http://schemas.microsoft.com/office/drawing/2014/main" id="{86D5D6BB-E6A2-46BF-97D5-83E69B980D87}"/>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34</a:t>
            </a:r>
          </a:p>
        </p:txBody>
      </p:sp>
      <p:sp>
        <p:nvSpPr>
          <p:cNvPr id="18437" name="Rectangle 4">
            <a:extLst>
              <a:ext uri="{FF2B5EF4-FFF2-40B4-BE49-F238E27FC236}">
                <a16:creationId xmlns:a16="http://schemas.microsoft.com/office/drawing/2014/main" id="{056FB3FC-1994-4620-BC3F-E0530CE5F07D}"/>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38" name="Rectangle 5">
            <a:extLst>
              <a:ext uri="{FF2B5EF4-FFF2-40B4-BE49-F238E27FC236}">
                <a16:creationId xmlns:a16="http://schemas.microsoft.com/office/drawing/2014/main" id="{F3BB3060-44B3-405F-B360-C1752851523F}"/>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39" name="Rectangle 6">
            <a:extLst>
              <a:ext uri="{FF2B5EF4-FFF2-40B4-BE49-F238E27FC236}">
                <a16:creationId xmlns:a16="http://schemas.microsoft.com/office/drawing/2014/main" id="{144D5BE2-2FD5-4F53-97D7-179182D2147A}"/>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40" name="Rectangle 7">
            <a:extLst>
              <a:ext uri="{FF2B5EF4-FFF2-40B4-BE49-F238E27FC236}">
                <a16:creationId xmlns:a16="http://schemas.microsoft.com/office/drawing/2014/main" id="{675D118F-C807-4823-84BA-19FD724475CC}"/>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34</a:t>
            </a:r>
          </a:p>
        </p:txBody>
      </p:sp>
      <p:sp>
        <p:nvSpPr>
          <p:cNvPr id="18441" name="Rectangle 8">
            <a:extLst>
              <a:ext uri="{FF2B5EF4-FFF2-40B4-BE49-F238E27FC236}">
                <a16:creationId xmlns:a16="http://schemas.microsoft.com/office/drawing/2014/main" id="{025DE8BB-58D0-4B80-93F2-705E55D3A3ED}"/>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42" name="Rectangle 9">
            <a:extLst>
              <a:ext uri="{FF2B5EF4-FFF2-40B4-BE49-F238E27FC236}">
                <a16:creationId xmlns:a16="http://schemas.microsoft.com/office/drawing/2014/main" id="{BB68E7C6-6112-4FCE-B769-AAC55EA69C04}"/>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43" name="Rectangle 10">
            <a:extLst>
              <a:ext uri="{FF2B5EF4-FFF2-40B4-BE49-F238E27FC236}">
                <a16:creationId xmlns:a16="http://schemas.microsoft.com/office/drawing/2014/main" id="{B56B471F-D510-4204-A2D7-1A3CB7E4394E}"/>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44" name="Rectangle 11">
            <a:extLst>
              <a:ext uri="{FF2B5EF4-FFF2-40B4-BE49-F238E27FC236}">
                <a16:creationId xmlns:a16="http://schemas.microsoft.com/office/drawing/2014/main" id="{DD7A4E7A-E884-4BC6-8811-169C5DE40FC6}"/>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7</a:t>
            </a:r>
          </a:p>
        </p:txBody>
      </p:sp>
      <p:sp>
        <p:nvSpPr>
          <p:cNvPr id="18445" name="Rectangle 12">
            <a:extLst>
              <a:ext uri="{FF2B5EF4-FFF2-40B4-BE49-F238E27FC236}">
                <a16:creationId xmlns:a16="http://schemas.microsoft.com/office/drawing/2014/main" id="{EF69D090-674F-466C-992C-3BFC28432C09}"/>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46" name="Rectangle 13">
            <a:extLst>
              <a:ext uri="{FF2B5EF4-FFF2-40B4-BE49-F238E27FC236}">
                <a16:creationId xmlns:a16="http://schemas.microsoft.com/office/drawing/2014/main" id="{8F698545-66C2-4CEE-92EC-4EEF77F8AB71}"/>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47" name="Rectangle 14">
            <a:extLst>
              <a:ext uri="{FF2B5EF4-FFF2-40B4-BE49-F238E27FC236}">
                <a16:creationId xmlns:a16="http://schemas.microsoft.com/office/drawing/2014/main" id="{EE4F1C7A-A6FB-4DC8-8435-046E6B7148AD}"/>
              </a:ext>
            </a:extLst>
          </p:cNvPr>
          <p:cNvSpPr>
            <a:spLocks noChangeArrowheads="1"/>
          </p:cNvSpPr>
          <p:nvPr/>
        </p:nvSpPr>
        <p:spPr bwMode="auto">
          <a:xfrm>
            <a:off x="388620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48" name="Rectangle 15">
            <a:extLst>
              <a:ext uri="{FF2B5EF4-FFF2-40B4-BE49-F238E27FC236}">
                <a16:creationId xmlns:a16="http://schemas.microsoft.com/office/drawing/2014/main" id="{A999262C-D876-42C2-973B-010A6BEA2096}"/>
              </a:ext>
            </a:extLst>
          </p:cNvPr>
          <p:cNvSpPr>
            <a:spLocks noChangeArrowheads="1"/>
          </p:cNvSpPr>
          <p:nvPr/>
        </p:nvSpPr>
        <p:spPr bwMode="auto">
          <a:xfrm>
            <a:off x="388620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7</a:t>
            </a:r>
          </a:p>
        </p:txBody>
      </p:sp>
      <p:sp>
        <p:nvSpPr>
          <p:cNvPr id="18449" name="Rectangle 16">
            <a:extLst>
              <a:ext uri="{FF2B5EF4-FFF2-40B4-BE49-F238E27FC236}">
                <a16:creationId xmlns:a16="http://schemas.microsoft.com/office/drawing/2014/main" id="{5EEB1B64-E786-4F7B-B493-86C60350FFD4}"/>
              </a:ext>
            </a:extLst>
          </p:cNvPr>
          <p:cNvSpPr>
            <a:spLocks noChangeArrowheads="1"/>
          </p:cNvSpPr>
          <p:nvPr/>
        </p:nvSpPr>
        <p:spPr bwMode="auto">
          <a:xfrm>
            <a:off x="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50" name="Rectangle 17">
            <a:extLst>
              <a:ext uri="{FF2B5EF4-FFF2-40B4-BE49-F238E27FC236}">
                <a16:creationId xmlns:a16="http://schemas.microsoft.com/office/drawing/2014/main" id="{936D5F02-1375-4245-A322-E96430EBAE53}"/>
              </a:ext>
            </a:extLst>
          </p:cNvPr>
          <p:cNvSpPr>
            <a:spLocks noChangeArrowheads="1"/>
          </p:cNvSpPr>
          <p:nvPr/>
        </p:nvSpPr>
        <p:spPr bwMode="auto">
          <a:xfrm>
            <a:off x="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18451" name="Rectangle 18">
            <a:extLst>
              <a:ext uri="{FF2B5EF4-FFF2-40B4-BE49-F238E27FC236}">
                <a16:creationId xmlns:a16="http://schemas.microsoft.com/office/drawing/2014/main" id="{0C9B2474-69E3-4419-89A3-AF8C625719E8}"/>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8452" name="Rectangle 19">
            <a:extLst>
              <a:ext uri="{FF2B5EF4-FFF2-40B4-BE49-F238E27FC236}">
                <a16:creationId xmlns:a16="http://schemas.microsoft.com/office/drawing/2014/main" id="{53DD9B93-C5C6-411F-BD9A-8F1769A9CE71}"/>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1BBC0D2-E426-4643-A4A5-5CF75C5F376D}"/>
              </a:ext>
            </a:extLst>
          </p:cNvPr>
          <p:cNvSpPr>
            <a:spLocks noGrp="1" noChangeArrowheads="1"/>
          </p:cNvSpPr>
          <p:nvPr>
            <p:ph type="sldNum" sz="quarter" idx="5"/>
          </p:nvPr>
        </p:nvSpPr>
        <p:spPr>
          <a:ln/>
        </p:spPr>
        <p:txBody>
          <a:bodyPr/>
          <a:lstStyle/>
          <a:p>
            <a:fld id="{8290CC59-F529-4870-87BD-DC6869EBF171}" type="slidenum">
              <a:rPr lang="fr-FR" altLang="fr-FR"/>
              <a:pPr/>
              <a:t>24</a:t>
            </a:fld>
            <a:endParaRPr lang="fr-FR" altLang="fr-FR"/>
          </a:p>
        </p:txBody>
      </p:sp>
      <p:sp>
        <p:nvSpPr>
          <p:cNvPr id="8194" name="Rectangle 2">
            <a:extLst>
              <a:ext uri="{FF2B5EF4-FFF2-40B4-BE49-F238E27FC236}">
                <a16:creationId xmlns:a16="http://schemas.microsoft.com/office/drawing/2014/main" id="{7010A560-8721-4800-B0CE-FDD2F4B4D9AB}"/>
              </a:ext>
            </a:extLst>
          </p:cNvPr>
          <p:cNvSpPr>
            <a:spLocks noChangeArrowheads="1" noTextEdit="1"/>
          </p:cNvSpPr>
          <p:nvPr>
            <p:ph type="sldImg"/>
          </p:nvPr>
        </p:nvSpPr>
        <p:spPr>
          <a:xfrm>
            <a:off x="1146175" y="700088"/>
            <a:ext cx="4567238" cy="3425825"/>
          </a:xfrm>
          <a:ln/>
        </p:spPr>
      </p:sp>
      <p:sp>
        <p:nvSpPr>
          <p:cNvPr id="8195" name="Rectangle 3">
            <a:extLst>
              <a:ext uri="{FF2B5EF4-FFF2-40B4-BE49-F238E27FC236}">
                <a16:creationId xmlns:a16="http://schemas.microsoft.com/office/drawing/2014/main" id="{A05AA790-8C62-4382-A250-2659C0FDE96B}"/>
              </a:ext>
            </a:extLst>
          </p:cNvPr>
          <p:cNvSpPr>
            <a:spLocks noGrp="1" noChangeArrowheads="1"/>
          </p:cNvSpPr>
          <p:nvPr>
            <p:ph type="body" idx="1"/>
          </p:nvPr>
        </p:nvSpPr>
        <p:spPr>
          <a:xfrm>
            <a:off x="904875" y="4349750"/>
            <a:ext cx="5048250" cy="4094163"/>
          </a:xfrm>
        </p:spPr>
        <p:txBody>
          <a:bodyPr/>
          <a:lstStyle/>
          <a:p>
            <a:r>
              <a:rPr lang="fr-FR" altLang="fr-FR"/>
              <a:t>Lors de la création d’une entreprise, on lui attribue un numéro de risque correspondant à l’activité qu’elle exerce, à partir d’une nomenclature nationale. Le taux de cotisations d'un numéro de risque donné est calculé au niveau national en fonction du coût des accidents du travail  et des maladies professionnelles dans cette activité.</a:t>
            </a:r>
          </a:p>
          <a:p>
            <a:r>
              <a:rPr lang="fr-FR" altLang="fr-FR"/>
              <a:t>Le taux de cotisations  est, pour les entreprises à effectif supérieur à 10 salariés, la seule charge sociale que ces entreprises peuvent faire évoluer ;</a:t>
            </a:r>
          </a:p>
          <a:p>
            <a:r>
              <a:rPr lang="fr-FR" altLang="fr-FR"/>
              <a:t>Supposez les sommes économisées pour une entreprise de 1000 salariés qui ferait diminuer son taux de cotisations de 1% ; </a:t>
            </a:r>
          </a:p>
          <a:p>
            <a:r>
              <a:rPr lang="fr-FR" altLang="fr-FR"/>
              <a:t>Il est d'autre part prouvé que la baisse des accidents du travail est proportionnelle aux efforts de prévention.</a:t>
            </a:r>
          </a:p>
          <a:p>
            <a:r>
              <a:rPr lang="fr-FR" altLang="fr-FR"/>
              <a:t>On constate que généralement les entreprises importantes ont des taux de cotisations inférieurs au taux de leur branche d'activité.</a:t>
            </a:r>
          </a:p>
          <a:p>
            <a:r>
              <a:rPr lang="fr-FR" altLang="fr-FR"/>
              <a:t>En 1995, les seuils d'effectifs sont passés de 20 à 10 et de 300 à 200 pour meilleure incitation à la prévention.</a:t>
            </a:r>
          </a:p>
          <a:p>
            <a:r>
              <a:rPr lang="fr-FR" altLang="fr-FR"/>
              <a:t>Dans ce cas, pourquoi ne pas décider d'une tarification individuelle pour toutes les entreprises ? tout simplement parce qu'une entreprise de moins de 10 salariés qui aurait un accident du travail mortel ne pourrait pas supporter la charge financière y afférente .</a:t>
            </a:r>
          </a:p>
          <a:p>
            <a:r>
              <a:rPr lang="fr-FR" altLang="fr-FR"/>
              <a:t>Précision: le mode de tarification (collective, mixte ou individuelle) est défini en fonction de l'effectif de l'entreprise et tous les établissements d'une même entreprise auront le même mode de tarification.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9DE358F-36FB-4656-A45B-CD0F26B9BFEA}"/>
              </a:ext>
            </a:extLst>
          </p:cNvPr>
          <p:cNvSpPr>
            <a:spLocks noGrp="1" noChangeArrowheads="1"/>
          </p:cNvSpPr>
          <p:nvPr>
            <p:ph type="sldNum" sz="quarter" idx="5"/>
          </p:nvPr>
        </p:nvSpPr>
        <p:spPr>
          <a:ln/>
        </p:spPr>
        <p:txBody>
          <a:bodyPr/>
          <a:lstStyle/>
          <a:p>
            <a:fld id="{31E78B7F-F687-4959-A496-C2F0B2AA7DF9}" type="slidenum">
              <a:rPr lang="fr-FR" altLang="fr-FR"/>
              <a:pPr/>
              <a:t>25</a:t>
            </a:fld>
            <a:endParaRPr lang="fr-FR" altLang="fr-FR"/>
          </a:p>
        </p:txBody>
      </p:sp>
      <p:sp>
        <p:nvSpPr>
          <p:cNvPr id="28674" name="Rectangle 2">
            <a:extLst>
              <a:ext uri="{FF2B5EF4-FFF2-40B4-BE49-F238E27FC236}">
                <a16:creationId xmlns:a16="http://schemas.microsoft.com/office/drawing/2014/main" id="{33E4265F-C3E5-40E3-91C9-83E16CF4C32D}"/>
              </a:ext>
            </a:extLst>
          </p:cNvPr>
          <p:cNvSpPr>
            <a:spLocks noChangeArrowheads="1" noTextEdit="1"/>
          </p:cNvSpPr>
          <p:nvPr>
            <p:ph type="sldImg"/>
          </p:nvPr>
        </p:nvSpPr>
        <p:spPr>
          <a:xfrm>
            <a:off x="1146175" y="698500"/>
            <a:ext cx="4567238" cy="3425825"/>
          </a:xfrm>
          <a:ln/>
        </p:spPr>
      </p:sp>
      <p:sp>
        <p:nvSpPr>
          <p:cNvPr id="28675" name="Rectangle 3">
            <a:extLst>
              <a:ext uri="{FF2B5EF4-FFF2-40B4-BE49-F238E27FC236}">
                <a16:creationId xmlns:a16="http://schemas.microsoft.com/office/drawing/2014/main" id="{E9AB7D32-41F4-4798-9106-2207220DD4A1}"/>
              </a:ext>
            </a:extLst>
          </p:cNvPr>
          <p:cNvSpPr>
            <a:spLocks noGrp="1" noChangeArrowheads="1"/>
          </p:cNvSpPr>
          <p:nvPr>
            <p:ph type="body" idx="1"/>
          </p:nvPr>
        </p:nvSpPr>
        <p:spPr>
          <a:xfrm>
            <a:off x="904875" y="4351338"/>
            <a:ext cx="5048250" cy="4094162"/>
          </a:xfrm>
        </p:spPr>
        <p:txBody>
          <a:bodyPr/>
          <a:lstStyle/>
          <a:p>
            <a:r>
              <a:rPr lang="fr-FR" altLang="fr-FR"/>
              <a:t>Les 3 coefficients sont fixés annuellement par arrêté ministériel ;</a:t>
            </a:r>
          </a:p>
          <a:p>
            <a:r>
              <a:rPr lang="fr-FR" altLang="fr-FR"/>
              <a:t>toutes les entreprises, quelque soit leur effectif, paient les 0,29% pour les accidents de trajet ;</a:t>
            </a:r>
          </a:p>
          <a:p>
            <a:r>
              <a:rPr lang="fr-FR" altLang="fr-FR"/>
              <a:t>Les charges générales comprennent les frais de gestion et de prévention, les frais liés à la rééducation professionnelle, les aides financières aux entreprises (contrats de prévention), l'action sanitaire et sociale, le contrôle médical, ...;</a:t>
            </a:r>
          </a:p>
          <a:p>
            <a:r>
              <a:rPr lang="fr-FR" altLang="fr-FR"/>
              <a:t>les 0,45% compensent certains régimes déficitaires, approvisionnent le compte spécial AT/MP (AT et MP n'ayant pu être imputés à un employeur), les fonds liés à l'amiante, le contrôle médical...</a:t>
            </a:r>
          </a:p>
          <a:p>
            <a:endParaRPr lang="fr-FR" altLang="fr-FR"/>
          </a:p>
          <a:p>
            <a:endParaRPr lang="fr-FR" altLang="fr-FR"/>
          </a:p>
          <a:p>
            <a:endParaRPr lang="fr-FR" alt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EBE24911-BD97-4468-B6B9-8557CDEEEE2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DB272ED9-E4D2-445A-9C71-F0D08D96E5F8}" type="slidenum">
              <a:rPr lang="fr-FR" altLang="fr-FR" sz="1200" smtClean="0">
                <a:latin typeface="Times New Roman" panose="02020603050405020304" pitchFamily="18" charset="0"/>
              </a:rPr>
              <a:pPr/>
              <a:t>26</a:t>
            </a:fld>
            <a:endParaRPr lang="fr-FR" altLang="fr-FR" sz="1200">
              <a:latin typeface="Times New Roman" panose="02020603050405020304" pitchFamily="18" charset="0"/>
            </a:endParaRPr>
          </a:p>
        </p:txBody>
      </p:sp>
      <p:sp>
        <p:nvSpPr>
          <p:cNvPr id="35843" name="Rectangle 2">
            <a:extLst>
              <a:ext uri="{FF2B5EF4-FFF2-40B4-BE49-F238E27FC236}">
                <a16:creationId xmlns:a16="http://schemas.microsoft.com/office/drawing/2014/main" id="{D3382EDD-4729-4794-9E7E-D853AFB6AFBA}"/>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35844" name="Rectangle 3">
            <a:extLst>
              <a:ext uri="{FF2B5EF4-FFF2-40B4-BE49-F238E27FC236}">
                <a16:creationId xmlns:a16="http://schemas.microsoft.com/office/drawing/2014/main" id="{C4AEF9A4-9195-4287-9482-58AA43295CF2}"/>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extLst>
      <p:ext uri="{BB962C8B-B14F-4D97-AF65-F5344CB8AC3E}">
        <p14:creationId xmlns:p14="http://schemas.microsoft.com/office/powerpoint/2010/main" val="2762089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80CAA702-8211-4C2A-8F90-A402FC23C63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0C4DDEAB-5759-4D7C-B99F-B5F0B4292908}" type="slidenum">
              <a:rPr lang="fr-FR" altLang="fr-FR" sz="1200" smtClean="0">
                <a:latin typeface="Times New Roman" panose="02020603050405020304" pitchFamily="18" charset="0"/>
              </a:rPr>
              <a:pPr/>
              <a:t>4</a:t>
            </a:fld>
            <a:endParaRPr lang="fr-FR" altLang="fr-FR" sz="1200">
              <a:latin typeface="Times New Roman" panose="02020603050405020304" pitchFamily="18" charset="0"/>
            </a:endParaRPr>
          </a:p>
        </p:txBody>
      </p:sp>
      <p:sp>
        <p:nvSpPr>
          <p:cNvPr id="20483" name="Rectangle 2">
            <a:extLst>
              <a:ext uri="{FF2B5EF4-FFF2-40B4-BE49-F238E27FC236}">
                <a16:creationId xmlns:a16="http://schemas.microsoft.com/office/drawing/2014/main" id="{C8CEEDB8-25AD-4FDA-8D13-B301E8B6DE0A}"/>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84" name="Rectangle 3">
            <a:extLst>
              <a:ext uri="{FF2B5EF4-FFF2-40B4-BE49-F238E27FC236}">
                <a16:creationId xmlns:a16="http://schemas.microsoft.com/office/drawing/2014/main" id="{0360B401-F8EC-40B8-AB6D-1CD5EFE7B063}"/>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48</a:t>
            </a:r>
          </a:p>
        </p:txBody>
      </p:sp>
      <p:sp>
        <p:nvSpPr>
          <p:cNvPr id="20485" name="Rectangle 4">
            <a:extLst>
              <a:ext uri="{FF2B5EF4-FFF2-40B4-BE49-F238E27FC236}">
                <a16:creationId xmlns:a16="http://schemas.microsoft.com/office/drawing/2014/main" id="{23EE7B43-A3FD-418C-8E9B-01D96D697B3E}"/>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86" name="Rectangle 5">
            <a:extLst>
              <a:ext uri="{FF2B5EF4-FFF2-40B4-BE49-F238E27FC236}">
                <a16:creationId xmlns:a16="http://schemas.microsoft.com/office/drawing/2014/main" id="{A514BB8C-E084-4407-A0B5-9E30E97AE369}"/>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87" name="Rectangle 6">
            <a:extLst>
              <a:ext uri="{FF2B5EF4-FFF2-40B4-BE49-F238E27FC236}">
                <a16:creationId xmlns:a16="http://schemas.microsoft.com/office/drawing/2014/main" id="{4328F045-D388-46DC-AE26-CED870AEF592}"/>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88" name="Rectangle 7">
            <a:extLst>
              <a:ext uri="{FF2B5EF4-FFF2-40B4-BE49-F238E27FC236}">
                <a16:creationId xmlns:a16="http://schemas.microsoft.com/office/drawing/2014/main" id="{7008F165-33C9-4842-AB60-7DC375C34E91}"/>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45</a:t>
            </a:r>
          </a:p>
        </p:txBody>
      </p:sp>
      <p:sp>
        <p:nvSpPr>
          <p:cNvPr id="20489" name="Rectangle 8">
            <a:extLst>
              <a:ext uri="{FF2B5EF4-FFF2-40B4-BE49-F238E27FC236}">
                <a16:creationId xmlns:a16="http://schemas.microsoft.com/office/drawing/2014/main" id="{F0365569-5A42-4146-AC62-60A52C271BDB}"/>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90" name="Rectangle 9">
            <a:extLst>
              <a:ext uri="{FF2B5EF4-FFF2-40B4-BE49-F238E27FC236}">
                <a16:creationId xmlns:a16="http://schemas.microsoft.com/office/drawing/2014/main" id="{773A240B-37A2-4692-A4F9-A82222C6241A}"/>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91" name="Rectangle 10">
            <a:extLst>
              <a:ext uri="{FF2B5EF4-FFF2-40B4-BE49-F238E27FC236}">
                <a16:creationId xmlns:a16="http://schemas.microsoft.com/office/drawing/2014/main" id="{AA6BD843-DE90-4317-951E-3AD5821D8CF1}"/>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92" name="Rectangle 11">
            <a:extLst>
              <a:ext uri="{FF2B5EF4-FFF2-40B4-BE49-F238E27FC236}">
                <a16:creationId xmlns:a16="http://schemas.microsoft.com/office/drawing/2014/main" id="{A8B26CD4-BEB6-48CF-B2DB-A50161A486F4}"/>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38</a:t>
            </a:r>
          </a:p>
        </p:txBody>
      </p:sp>
      <p:sp>
        <p:nvSpPr>
          <p:cNvPr id="20493" name="Rectangle 12">
            <a:extLst>
              <a:ext uri="{FF2B5EF4-FFF2-40B4-BE49-F238E27FC236}">
                <a16:creationId xmlns:a16="http://schemas.microsoft.com/office/drawing/2014/main" id="{AF65A901-EF6B-466B-9CD3-526C3F69E8EE}"/>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94" name="Rectangle 13">
            <a:extLst>
              <a:ext uri="{FF2B5EF4-FFF2-40B4-BE49-F238E27FC236}">
                <a16:creationId xmlns:a16="http://schemas.microsoft.com/office/drawing/2014/main" id="{32C8E207-CB89-42AB-8C3F-DE427DA75ED4}"/>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95" name="Rectangle 14">
            <a:extLst>
              <a:ext uri="{FF2B5EF4-FFF2-40B4-BE49-F238E27FC236}">
                <a16:creationId xmlns:a16="http://schemas.microsoft.com/office/drawing/2014/main" id="{4A135F0C-7730-412B-8CEF-A2FDB84CD434}"/>
              </a:ext>
            </a:extLst>
          </p:cNvPr>
          <p:cNvSpPr>
            <a:spLocks noChangeArrowheads="1"/>
          </p:cNvSpPr>
          <p:nvPr/>
        </p:nvSpPr>
        <p:spPr bwMode="auto">
          <a:xfrm>
            <a:off x="388620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96" name="Rectangle 15">
            <a:extLst>
              <a:ext uri="{FF2B5EF4-FFF2-40B4-BE49-F238E27FC236}">
                <a16:creationId xmlns:a16="http://schemas.microsoft.com/office/drawing/2014/main" id="{C1901D83-14C0-4E2A-A146-347F0C1B6E45}"/>
              </a:ext>
            </a:extLst>
          </p:cNvPr>
          <p:cNvSpPr>
            <a:spLocks noChangeArrowheads="1"/>
          </p:cNvSpPr>
          <p:nvPr/>
        </p:nvSpPr>
        <p:spPr bwMode="auto">
          <a:xfrm>
            <a:off x="388620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35</a:t>
            </a:r>
          </a:p>
        </p:txBody>
      </p:sp>
      <p:sp>
        <p:nvSpPr>
          <p:cNvPr id="20497" name="Rectangle 16">
            <a:extLst>
              <a:ext uri="{FF2B5EF4-FFF2-40B4-BE49-F238E27FC236}">
                <a16:creationId xmlns:a16="http://schemas.microsoft.com/office/drawing/2014/main" id="{45AB2C47-7FFF-42E0-AF53-9558F45C3F9C}"/>
              </a:ext>
            </a:extLst>
          </p:cNvPr>
          <p:cNvSpPr>
            <a:spLocks noChangeArrowheads="1"/>
          </p:cNvSpPr>
          <p:nvPr/>
        </p:nvSpPr>
        <p:spPr bwMode="auto">
          <a:xfrm>
            <a:off x="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98" name="Rectangle 17">
            <a:extLst>
              <a:ext uri="{FF2B5EF4-FFF2-40B4-BE49-F238E27FC236}">
                <a16:creationId xmlns:a16="http://schemas.microsoft.com/office/drawing/2014/main" id="{1AA7E607-1AD2-4572-B3BB-4F2545DE9EF8}"/>
              </a:ext>
            </a:extLst>
          </p:cNvPr>
          <p:cNvSpPr>
            <a:spLocks noChangeArrowheads="1"/>
          </p:cNvSpPr>
          <p:nvPr/>
        </p:nvSpPr>
        <p:spPr bwMode="auto">
          <a:xfrm>
            <a:off x="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0499" name="Rectangle 18">
            <a:extLst>
              <a:ext uri="{FF2B5EF4-FFF2-40B4-BE49-F238E27FC236}">
                <a16:creationId xmlns:a16="http://schemas.microsoft.com/office/drawing/2014/main" id="{0EC98F88-1CCD-4DAC-B1BB-BF9F33377ADF}"/>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20500" name="Rectangle 19">
            <a:extLst>
              <a:ext uri="{FF2B5EF4-FFF2-40B4-BE49-F238E27FC236}">
                <a16:creationId xmlns:a16="http://schemas.microsoft.com/office/drawing/2014/main" id="{977E2ACE-3DFB-4849-AA81-B35D2ACAD1CC}"/>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067B957E-756D-4E39-8786-B6135F9713D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20AB4633-9592-44DF-870E-FF2D93A5A662}" type="slidenum">
              <a:rPr lang="fr-FR" altLang="fr-FR" sz="1200" smtClean="0">
                <a:latin typeface="Times New Roman" panose="02020603050405020304" pitchFamily="18" charset="0"/>
              </a:rPr>
              <a:pPr/>
              <a:t>5</a:t>
            </a:fld>
            <a:endParaRPr lang="fr-FR" altLang="fr-FR" sz="1200">
              <a:latin typeface="Times New Roman" panose="02020603050405020304" pitchFamily="18" charset="0"/>
            </a:endParaRPr>
          </a:p>
        </p:txBody>
      </p:sp>
      <p:sp>
        <p:nvSpPr>
          <p:cNvPr id="22531" name="Rectangle 2">
            <a:extLst>
              <a:ext uri="{FF2B5EF4-FFF2-40B4-BE49-F238E27FC236}">
                <a16:creationId xmlns:a16="http://schemas.microsoft.com/office/drawing/2014/main" id="{14C6EC08-5700-4BF9-AB74-88C468E95C16}"/>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32" name="Rectangle 3">
            <a:extLst>
              <a:ext uri="{FF2B5EF4-FFF2-40B4-BE49-F238E27FC236}">
                <a16:creationId xmlns:a16="http://schemas.microsoft.com/office/drawing/2014/main" id="{0F44C178-AB6C-4319-A4F6-AF0EB93B77E7}"/>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48</a:t>
            </a:r>
          </a:p>
        </p:txBody>
      </p:sp>
      <p:sp>
        <p:nvSpPr>
          <p:cNvPr id="22533" name="Rectangle 4">
            <a:extLst>
              <a:ext uri="{FF2B5EF4-FFF2-40B4-BE49-F238E27FC236}">
                <a16:creationId xmlns:a16="http://schemas.microsoft.com/office/drawing/2014/main" id="{ABCFC234-518B-4819-BAF1-7E4690FECCFE}"/>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34" name="Rectangle 5">
            <a:extLst>
              <a:ext uri="{FF2B5EF4-FFF2-40B4-BE49-F238E27FC236}">
                <a16:creationId xmlns:a16="http://schemas.microsoft.com/office/drawing/2014/main" id="{066E64ED-C972-4932-9463-239AD6F5771F}"/>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35" name="Rectangle 6">
            <a:extLst>
              <a:ext uri="{FF2B5EF4-FFF2-40B4-BE49-F238E27FC236}">
                <a16:creationId xmlns:a16="http://schemas.microsoft.com/office/drawing/2014/main" id="{4E11AC98-4B85-4AA0-A098-7A8522906D49}"/>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36" name="Rectangle 7">
            <a:extLst>
              <a:ext uri="{FF2B5EF4-FFF2-40B4-BE49-F238E27FC236}">
                <a16:creationId xmlns:a16="http://schemas.microsoft.com/office/drawing/2014/main" id="{44383EF5-971A-4558-A02E-37F55573D4A3}"/>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45</a:t>
            </a:r>
          </a:p>
        </p:txBody>
      </p:sp>
      <p:sp>
        <p:nvSpPr>
          <p:cNvPr id="22537" name="Rectangle 8">
            <a:extLst>
              <a:ext uri="{FF2B5EF4-FFF2-40B4-BE49-F238E27FC236}">
                <a16:creationId xmlns:a16="http://schemas.microsoft.com/office/drawing/2014/main" id="{DBA3CE5F-8D50-4024-A11F-E4FC86F25E81}"/>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38" name="Rectangle 9">
            <a:extLst>
              <a:ext uri="{FF2B5EF4-FFF2-40B4-BE49-F238E27FC236}">
                <a16:creationId xmlns:a16="http://schemas.microsoft.com/office/drawing/2014/main" id="{A4E1B9F4-0A78-40BB-A8FA-D401B8AFC4C3}"/>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39" name="Rectangle 10">
            <a:extLst>
              <a:ext uri="{FF2B5EF4-FFF2-40B4-BE49-F238E27FC236}">
                <a16:creationId xmlns:a16="http://schemas.microsoft.com/office/drawing/2014/main" id="{77724925-3A12-4BB0-9797-593F4780979B}"/>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40" name="Rectangle 11">
            <a:extLst>
              <a:ext uri="{FF2B5EF4-FFF2-40B4-BE49-F238E27FC236}">
                <a16:creationId xmlns:a16="http://schemas.microsoft.com/office/drawing/2014/main" id="{6A24DF58-B7EA-4F21-99FD-C63CAD03CD12}"/>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38</a:t>
            </a:r>
          </a:p>
        </p:txBody>
      </p:sp>
      <p:sp>
        <p:nvSpPr>
          <p:cNvPr id="22541" name="Rectangle 12">
            <a:extLst>
              <a:ext uri="{FF2B5EF4-FFF2-40B4-BE49-F238E27FC236}">
                <a16:creationId xmlns:a16="http://schemas.microsoft.com/office/drawing/2014/main" id="{95A17847-CEBB-4462-BCB4-872AAE255D2B}"/>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42" name="Rectangle 13">
            <a:extLst>
              <a:ext uri="{FF2B5EF4-FFF2-40B4-BE49-F238E27FC236}">
                <a16:creationId xmlns:a16="http://schemas.microsoft.com/office/drawing/2014/main" id="{88FB0FED-9FA5-4B83-8FC7-E40E7C15548A}"/>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43" name="Rectangle 14">
            <a:extLst>
              <a:ext uri="{FF2B5EF4-FFF2-40B4-BE49-F238E27FC236}">
                <a16:creationId xmlns:a16="http://schemas.microsoft.com/office/drawing/2014/main" id="{51F4B2EE-745C-4FAF-9BB8-0713B91BF50D}"/>
              </a:ext>
            </a:extLst>
          </p:cNvPr>
          <p:cNvSpPr>
            <a:spLocks noChangeArrowheads="1"/>
          </p:cNvSpPr>
          <p:nvPr/>
        </p:nvSpPr>
        <p:spPr bwMode="auto">
          <a:xfrm>
            <a:off x="388620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44" name="Rectangle 15">
            <a:extLst>
              <a:ext uri="{FF2B5EF4-FFF2-40B4-BE49-F238E27FC236}">
                <a16:creationId xmlns:a16="http://schemas.microsoft.com/office/drawing/2014/main" id="{2B1A5B47-0032-47E9-A68A-4B880C83EBEA}"/>
              </a:ext>
            </a:extLst>
          </p:cNvPr>
          <p:cNvSpPr>
            <a:spLocks noChangeArrowheads="1"/>
          </p:cNvSpPr>
          <p:nvPr/>
        </p:nvSpPr>
        <p:spPr bwMode="auto">
          <a:xfrm>
            <a:off x="388620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35</a:t>
            </a:r>
          </a:p>
        </p:txBody>
      </p:sp>
      <p:sp>
        <p:nvSpPr>
          <p:cNvPr id="22545" name="Rectangle 16">
            <a:extLst>
              <a:ext uri="{FF2B5EF4-FFF2-40B4-BE49-F238E27FC236}">
                <a16:creationId xmlns:a16="http://schemas.microsoft.com/office/drawing/2014/main" id="{D63F2421-9875-485C-BD7B-712D288E6315}"/>
              </a:ext>
            </a:extLst>
          </p:cNvPr>
          <p:cNvSpPr>
            <a:spLocks noChangeArrowheads="1"/>
          </p:cNvSpPr>
          <p:nvPr/>
        </p:nvSpPr>
        <p:spPr bwMode="auto">
          <a:xfrm>
            <a:off x="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46" name="Rectangle 17">
            <a:extLst>
              <a:ext uri="{FF2B5EF4-FFF2-40B4-BE49-F238E27FC236}">
                <a16:creationId xmlns:a16="http://schemas.microsoft.com/office/drawing/2014/main" id="{DE1E09C7-F31C-4456-972A-311904E84871}"/>
              </a:ext>
            </a:extLst>
          </p:cNvPr>
          <p:cNvSpPr>
            <a:spLocks noChangeArrowheads="1"/>
          </p:cNvSpPr>
          <p:nvPr/>
        </p:nvSpPr>
        <p:spPr bwMode="auto">
          <a:xfrm>
            <a:off x="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2547" name="Rectangle 18">
            <a:extLst>
              <a:ext uri="{FF2B5EF4-FFF2-40B4-BE49-F238E27FC236}">
                <a16:creationId xmlns:a16="http://schemas.microsoft.com/office/drawing/2014/main" id="{589C4FDC-CC41-43DF-97F3-5B7B159B31E7}"/>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22548" name="Rectangle 19">
            <a:extLst>
              <a:ext uri="{FF2B5EF4-FFF2-40B4-BE49-F238E27FC236}">
                <a16:creationId xmlns:a16="http://schemas.microsoft.com/office/drawing/2014/main" id="{889D301C-B4BF-4281-8967-CD92C1D70D3F}"/>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68868277-C8E2-44AA-BAED-54235309322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5E4A44BC-F32E-4083-AE97-9B39D2067EC2}" type="slidenum">
              <a:rPr lang="fr-FR" altLang="fr-FR" sz="1200" smtClean="0">
                <a:latin typeface="Times New Roman" panose="02020603050405020304" pitchFamily="18" charset="0"/>
              </a:rPr>
              <a:pPr/>
              <a:t>6</a:t>
            </a:fld>
            <a:endParaRPr lang="fr-FR" altLang="fr-FR" sz="1200">
              <a:latin typeface="Times New Roman" panose="02020603050405020304" pitchFamily="18" charset="0"/>
            </a:endParaRPr>
          </a:p>
        </p:txBody>
      </p:sp>
      <p:sp>
        <p:nvSpPr>
          <p:cNvPr id="24579" name="Rectangle 2">
            <a:extLst>
              <a:ext uri="{FF2B5EF4-FFF2-40B4-BE49-F238E27FC236}">
                <a16:creationId xmlns:a16="http://schemas.microsoft.com/office/drawing/2014/main" id="{9A2CF58A-36C9-4C6C-BA0B-9CB9F00FB910}"/>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80" name="Rectangle 3">
            <a:extLst>
              <a:ext uri="{FF2B5EF4-FFF2-40B4-BE49-F238E27FC236}">
                <a16:creationId xmlns:a16="http://schemas.microsoft.com/office/drawing/2014/main" id="{98CD9262-79A6-431F-BD07-B7D2861754A5}"/>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48</a:t>
            </a:r>
          </a:p>
        </p:txBody>
      </p:sp>
      <p:sp>
        <p:nvSpPr>
          <p:cNvPr id="24581" name="Rectangle 4">
            <a:extLst>
              <a:ext uri="{FF2B5EF4-FFF2-40B4-BE49-F238E27FC236}">
                <a16:creationId xmlns:a16="http://schemas.microsoft.com/office/drawing/2014/main" id="{ECE37C38-447C-4CF8-B25F-C46C280B7273}"/>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82" name="Rectangle 5">
            <a:extLst>
              <a:ext uri="{FF2B5EF4-FFF2-40B4-BE49-F238E27FC236}">
                <a16:creationId xmlns:a16="http://schemas.microsoft.com/office/drawing/2014/main" id="{0EE8CB16-2B30-42DD-98F6-0FA3A01DC6C3}"/>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83" name="Rectangle 6">
            <a:extLst>
              <a:ext uri="{FF2B5EF4-FFF2-40B4-BE49-F238E27FC236}">
                <a16:creationId xmlns:a16="http://schemas.microsoft.com/office/drawing/2014/main" id="{0D5FEBE8-76B0-4468-B187-40D97CF384E2}"/>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84" name="Rectangle 7">
            <a:extLst>
              <a:ext uri="{FF2B5EF4-FFF2-40B4-BE49-F238E27FC236}">
                <a16:creationId xmlns:a16="http://schemas.microsoft.com/office/drawing/2014/main" id="{4A09E65E-29B7-4111-93CC-6CFAB143F3A5}"/>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45</a:t>
            </a:r>
          </a:p>
        </p:txBody>
      </p:sp>
      <p:sp>
        <p:nvSpPr>
          <p:cNvPr id="24585" name="Rectangle 8">
            <a:extLst>
              <a:ext uri="{FF2B5EF4-FFF2-40B4-BE49-F238E27FC236}">
                <a16:creationId xmlns:a16="http://schemas.microsoft.com/office/drawing/2014/main" id="{A257679F-7CC4-4B53-A42B-9C2612639C7A}"/>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86" name="Rectangle 9">
            <a:extLst>
              <a:ext uri="{FF2B5EF4-FFF2-40B4-BE49-F238E27FC236}">
                <a16:creationId xmlns:a16="http://schemas.microsoft.com/office/drawing/2014/main" id="{EF738944-FFE3-459E-9EC9-581DDF85EF02}"/>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87" name="Rectangle 10">
            <a:extLst>
              <a:ext uri="{FF2B5EF4-FFF2-40B4-BE49-F238E27FC236}">
                <a16:creationId xmlns:a16="http://schemas.microsoft.com/office/drawing/2014/main" id="{259F16A5-9019-4FA4-B936-BD96218755F9}"/>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88" name="Rectangle 11">
            <a:extLst>
              <a:ext uri="{FF2B5EF4-FFF2-40B4-BE49-F238E27FC236}">
                <a16:creationId xmlns:a16="http://schemas.microsoft.com/office/drawing/2014/main" id="{0E36530D-D796-48B8-BD38-3FC6773D44E2}"/>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38</a:t>
            </a:r>
          </a:p>
        </p:txBody>
      </p:sp>
      <p:sp>
        <p:nvSpPr>
          <p:cNvPr id="24589" name="Rectangle 12">
            <a:extLst>
              <a:ext uri="{FF2B5EF4-FFF2-40B4-BE49-F238E27FC236}">
                <a16:creationId xmlns:a16="http://schemas.microsoft.com/office/drawing/2014/main" id="{B95C0F56-D8AD-4CDD-B0CE-43C1418C3F93}"/>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90" name="Rectangle 13">
            <a:extLst>
              <a:ext uri="{FF2B5EF4-FFF2-40B4-BE49-F238E27FC236}">
                <a16:creationId xmlns:a16="http://schemas.microsoft.com/office/drawing/2014/main" id="{0A07026C-C2AA-415E-8FD0-58462455EC72}"/>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91" name="Rectangle 14">
            <a:extLst>
              <a:ext uri="{FF2B5EF4-FFF2-40B4-BE49-F238E27FC236}">
                <a16:creationId xmlns:a16="http://schemas.microsoft.com/office/drawing/2014/main" id="{86347C50-F7D9-4E80-88F1-3DA9EEA56C55}"/>
              </a:ext>
            </a:extLst>
          </p:cNvPr>
          <p:cNvSpPr>
            <a:spLocks noChangeArrowheads="1"/>
          </p:cNvSpPr>
          <p:nvPr/>
        </p:nvSpPr>
        <p:spPr bwMode="auto">
          <a:xfrm>
            <a:off x="388620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92" name="Rectangle 15">
            <a:extLst>
              <a:ext uri="{FF2B5EF4-FFF2-40B4-BE49-F238E27FC236}">
                <a16:creationId xmlns:a16="http://schemas.microsoft.com/office/drawing/2014/main" id="{EC5EAC49-720E-43BF-A967-1FFF41145066}"/>
              </a:ext>
            </a:extLst>
          </p:cNvPr>
          <p:cNvSpPr>
            <a:spLocks noChangeArrowheads="1"/>
          </p:cNvSpPr>
          <p:nvPr/>
        </p:nvSpPr>
        <p:spPr bwMode="auto">
          <a:xfrm>
            <a:off x="388620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35</a:t>
            </a:r>
          </a:p>
        </p:txBody>
      </p:sp>
      <p:sp>
        <p:nvSpPr>
          <p:cNvPr id="24593" name="Rectangle 16">
            <a:extLst>
              <a:ext uri="{FF2B5EF4-FFF2-40B4-BE49-F238E27FC236}">
                <a16:creationId xmlns:a16="http://schemas.microsoft.com/office/drawing/2014/main" id="{19A775D3-CFC3-4E56-A4FA-C3202BE8E858}"/>
              </a:ext>
            </a:extLst>
          </p:cNvPr>
          <p:cNvSpPr>
            <a:spLocks noChangeArrowheads="1"/>
          </p:cNvSpPr>
          <p:nvPr/>
        </p:nvSpPr>
        <p:spPr bwMode="auto">
          <a:xfrm>
            <a:off x="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94" name="Rectangle 17">
            <a:extLst>
              <a:ext uri="{FF2B5EF4-FFF2-40B4-BE49-F238E27FC236}">
                <a16:creationId xmlns:a16="http://schemas.microsoft.com/office/drawing/2014/main" id="{E4900BF8-DD70-4570-AE25-B6A5E6CA17BD}"/>
              </a:ext>
            </a:extLst>
          </p:cNvPr>
          <p:cNvSpPr>
            <a:spLocks noChangeArrowheads="1"/>
          </p:cNvSpPr>
          <p:nvPr/>
        </p:nvSpPr>
        <p:spPr bwMode="auto">
          <a:xfrm>
            <a:off x="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4595" name="Rectangle 18">
            <a:extLst>
              <a:ext uri="{FF2B5EF4-FFF2-40B4-BE49-F238E27FC236}">
                <a16:creationId xmlns:a16="http://schemas.microsoft.com/office/drawing/2014/main" id="{5CBF2F16-55FA-4730-B891-118CF6222AC8}"/>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24596" name="Rectangle 19">
            <a:extLst>
              <a:ext uri="{FF2B5EF4-FFF2-40B4-BE49-F238E27FC236}">
                <a16:creationId xmlns:a16="http://schemas.microsoft.com/office/drawing/2014/main" id="{0DC8485B-38B0-484A-A5C1-70F4DFD24E6B}"/>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F8F9BFE5-D02B-473C-BB77-533491FCAA4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fld id="{D05DE9DB-6E68-4EF6-A282-95EB464C1F01}" type="slidenum">
              <a:rPr lang="fr-FR" altLang="fr-FR" sz="1200" smtClean="0">
                <a:latin typeface="Times New Roman" panose="02020603050405020304" pitchFamily="18" charset="0"/>
              </a:rPr>
              <a:pPr/>
              <a:t>7</a:t>
            </a:fld>
            <a:endParaRPr lang="fr-FR" altLang="fr-FR" sz="1200">
              <a:latin typeface="Times New Roman" panose="02020603050405020304" pitchFamily="18" charset="0"/>
            </a:endParaRPr>
          </a:p>
        </p:txBody>
      </p:sp>
      <p:sp>
        <p:nvSpPr>
          <p:cNvPr id="26627" name="Rectangle 2">
            <a:extLst>
              <a:ext uri="{FF2B5EF4-FFF2-40B4-BE49-F238E27FC236}">
                <a16:creationId xmlns:a16="http://schemas.microsoft.com/office/drawing/2014/main" id="{CF67F270-8158-4DB5-8B6D-8C5882130998}"/>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28" name="Rectangle 3">
            <a:extLst>
              <a:ext uri="{FF2B5EF4-FFF2-40B4-BE49-F238E27FC236}">
                <a16:creationId xmlns:a16="http://schemas.microsoft.com/office/drawing/2014/main" id="{8FD650D4-F6FB-4C39-AA5D-260DC1B08C73}"/>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52</a:t>
            </a:r>
          </a:p>
        </p:txBody>
      </p:sp>
      <p:sp>
        <p:nvSpPr>
          <p:cNvPr id="26629" name="Rectangle 4">
            <a:extLst>
              <a:ext uri="{FF2B5EF4-FFF2-40B4-BE49-F238E27FC236}">
                <a16:creationId xmlns:a16="http://schemas.microsoft.com/office/drawing/2014/main" id="{FA35A1A3-1068-4612-9E98-CFE76448DA52}"/>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30" name="Rectangle 5">
            <a:extLst>
              <a:ext uri="{FF2B5EF4-FFF2-40B4-BE49-F238E27FC236}">
                <a16:creationId xmlns:a16="http://schemas.microsoft.com/office/drawing/2014/main" id="{31932CB1-F4C0-450C-8BAD-5CE438A12E8F}"/>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31" name="Rectangle 6">
            <a:extLst>
              <a:ext uri="{FF2B5EF4-FFF2-40B4-BE49-F238E27FC236}">
                <a16:creationId xmlns:a16="http://schemas.microsoft.com/office/drawing/2014/main" id="{B6E68C45-2B25-4717-9E82-C160F603CC48}"/>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32" name="Rectangle 7">
            <a:extLst>
              <a:ext uri="{FF2B5EF4-FFF2-40B4-BE49-F238E27FC236}">
                <a16:creationId xmlns:a16="http://schemas.microsoft.com/office/drawing/2014/main" id="{2B074184-8C51-4F09-BC5A-746E50907223}"/>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48</a:t>
            </a:r>
          </a:p>
        </p:txBody>
      </p:sp>
      <p:sp>
        <p:nvSpPr>
          <p:cNvPr id="26633" name="Rectangle 8">
            <a:extLst>
              <a:ext uri="{FF2B5EF4-FFF2-40B4-BE49-F238E27FC236}">
                <a16:creationId xmlns:a16="http://schemas.microsoft.com/office/drawing/2014/main" id="{2FD5DC5A-6A83-4CF8-8844-39F35C306316}"/>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34" name="Rectangle 9">
            <a:extLst>
              <a:ext uri="{FF2B5EF4-FFF2-40B4-BE49-F238E27FC236}">
                <a16:creationId xmlns:a16="http://schemas.microsoft.com/office/drawing/2014/main" id="{D8C4F79F-2595-4F62-BBD7-49392D68C057}"/>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35" name="Rectangle 10">
            <a:extLst>
              <a:ext uri="{FF2B5EF4-FFF2-40B4-BE49-F238E27FC236}">
                <a16:creationId xmlns:a16="http://schemas.microsoft.com/office/drawing/2014/main" id="{F9CCE5BD-46E4-4B40-9BDB-7555C4134923}"/>
              </a:ext>
            </a:extLst>
          </p:cNvPr>
          <p:cNvSpPr>
            <a:spLocks noChangeArrowheads="1"/>
          </p:cNvSpPr>
          <p:nvPr/>
        </p:nvSpPr>
        <p:spPr bwMode="auto">
          <a:xfrm>
            <a:off x="388620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36" name="Rectangle 11">
            <a:extLst>
              <a:ext uri="{FF2B5EF4-FFF2-40B4-BE49-F238E27FC236}">
                <a16:creationId xmlns:a16="http://schemas.microsoft.com/office/drawing/2014/main" id="{D0B37E34-1FF6-4C7B-9A19-5CC9E0ECC461}"/>
              </a:ext>
            </a:extLst>
          </p:cNvPr>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41</a:t>
            </a:r>
          </a:p>
        </p:txBody>
      </p:sp>
      <p:sp>
        <p:nvSpPr>
          <p:cNvPr id="26637" name="Rectangle 12">
            <a:extLst>
              <a:ext uri="{FF2B5EF4-FFF2-40B4-BE49-F238E27FC236}">
                <a16:creationId xmlns:a16="http://schemas.microsoft.com/office/drawing/2014/main" id="{E9C80926-EE32-4ACB-8F53-D1704A94E202}"/>
              </a:ext>
            </a:extLst>
          </p:cNvPr>
          <p:cNvSpPr>
            <a:spLocks noChangeArrowheads="1"/>
          </p:cNvSpPr>
          <p:nvPr/>
        </p:nvSpPr>
        <p:spPr bwMode="auto">
          <a:xfrm>
            <a:off x="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38" name="Rectangle 13">
            <a:extLst>
              <a:ext uri="{FF2B5EF4-FFF2-40B4-BE49-F238E27FC236}">
                <a16:creationId xmlns:a16="http://schemas.microsoft.com/office/drawing/2014/main" id="{3F3871C9-9D96-42E6-AFE3-500CDE126081}"/>
              </a:ext>
            </a:extLst>
          </p:cNvPr>
          <p:cNvSpPr>
            <a:spLocks noChangeArrowheads="1"/>
          </p:cNvSpPr>
          <p:nvPr/>
        </p:nvSpPr>
        <p:spPr bwMode="auto">
          <a:xfrm>
            <a:off x="0" y="0"/>
            <a:ext cx="29718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39" name="Rectangle 14">
            <a:extLst>
              <a:ext uri="{FF2B5EF4-FFF2-40B4-BE49-F238E27FC236}">
                <a16:creationId xmlns:a16="http://schemas.microsoft.com/office/drawing/2014/main" id="{C258DC13-1286-446B-9E74-9FCFCD9CAC98}"/>
              </a:ext>
            </a:extLst>
          </p:cNvPr>
          <p:cNvSpPr>
            <a:spLocks noChangeArrowheads="1"/>
          </p:cNvSpPr>
          <p:nvPr/>
        </p:nvSpPr>
        <p:spPr bwMode="auto">
          <a:xfrm>
            <a:off x="388620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40" name="Rectangle 15">
            <a:extLst>
              <a:ext uri="{FF2B5EF4-FFF2-40B4-BE49-F238E27FC236}">
                <a16:creationId xmlns:a16="http://schemas.microsoft.com/office/drawing/2014/main" id="{FAF6C405-E963-43DC-8645-21C7F8FB9466}"/>
              </a:ext>
            </a:extLst>
          </p:cNvPr>
          <p:cNvSpPr>
            <a:spLocks noChangeArrowheads="1"/>
          </p:cNvSpPr>
          <p:nvPr/>
        </p:nvSpPr>
        <p:spPr bwMode="auto">
          <a:xfrm>
            <a:off x="388620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defTabSz="762000">
              <a:defRPr sz="2400">
                <a:solidFill>
                  <a:schemeClr val="tx1"/>
                </a:solidFill>
                <a:latin typeface="Arial Narrow" panose="020B0606020202030204" pitchFamily="34" charset="0"/>
              </a:defRPr>
            </a:lvl1pPr>
            <a:lvl2pPr marL="742950" indent="-285750" defTabSz="762000">
              <a:defRPr sz="2400">
                <a:solidFill>
                  <a:schemeClr val="tx1"/>
                </a:solidFill>
                <a:latin typeface="Arial Narrow" panose="020B0606020202030204" pitchFamily="34" charset="0"/>
              </a:defRPr>
            </a:lvl2pPr>
            <a:lvl3pPr marL="1143000" indent="-228600" defTabSz="762000">
              <a:defRPr sz="2400">
                <a:solidFill>
                  <a:schemeClr val="tx1"/>
                </a:solidFill>
                <a:latin typeface="Arial Narrow" panose="020B0606020202030204" pitchFamily="34" charset="0"/>
              </a:defRPr>
            </a:lvl3pPr>
            <a:lvl4pPr marL="1600200" indent="-228600" defTabSz="762000">
              <a:defRPr sz="2400">
                <a:solidFill>
                  <a:schemeClr val="tx1"/>
                </a:solidFill>
                <a:latin typeface="Arial Narrow" panose="020B0606020202030204" pitchFamily="34" charset="0"/>
              </a:defRPr>
            </a:lvl4pPr>
            <a:lvl5pPr marL="2057400" indent="-228600" defTabSz="762000">
              <a:defRPr sz="2400">
                <a:solidFill>
                  <a:schemeClr val="tx1"/>
                </a:solidFill>
                <a:latin typeface="Arial Narrow" panose="020B0606020202030204" pitchFamily="34" charset="0"/>
              </a:defRPr>
            </a:lvl5pPr>
            <a:lvl6pPr marL="2514600" indent="-228600" defTabSz="7620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defTabSz="7620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defTabSz="7620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defTabSz="762000" eaLnBrk="0" fontAlgn="base" hangingPunct="0">
              <a:spcBef>
                <a:spcPct val="0"/>
              </a:spcBef>
              <a:spcAft>
                <a:spcPct val="0"/>
              </a:spcAft>
              <a:defRPr sz="2400">
                <a:solidFill>
                  <a:schemeClr val="tx1"/>
                </a:solidFill>
                <a:latin typeface="Arial Narrow" panose="020B0606020202030204" pitchFamily="34" charset="0"/>
              </a:defRPr>
            </a:lvl9pPr>
          </a:lstStyle>
          <a:p>
            <a:pPr algn="r"/>
            <a:r>
              <a:rPr lang="fr-FR" altLang="fr-FR" sz="1000" i="1">
                <a:latin typeface="Times New Roman" panose="02020603050405020304" pitchFamily="18" charset="0"/>
              </a:rPr>
              <a:t>37</a:t>
            </a:r>
          </a:p>
        </p:txBody>
      </p:sp>
      <p:sp>
        <p:nvSpPr>
          <p:cNvPr id="26641" name="Rectangle 16">
            <a:extLst>
              <a:ext uri="{FF2B5EF4-FFF2-40B4-BE49-F238E27FC236}">
                <a16:creationId xmlns:a16="http://schemas.microsoft.com/office/drawing/2014/main" id="{E63EBEF1-7D62-4C17-A056-6F6ECB7B0EF7}"/>
              </a:ext>
            </a:extLst>
          </p:cNvPr>
          <p:cNvSpPr>
            <a:spLocks noChangeArrowheads="1"/>
          </p:cNvSpPr>
          <p:nvPr/>
        </p:nvSpPr>
        <p:spPr bwMode="auto">
          <a:xfrm>
            <a:off x="0" y="8715375"/>
            <a:ext cx="29718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42" name="Rectangle 17">
            <a:extLst>
              <a:ext uri="{FF2B5EF4-FFF2-40B4-BE49-F238E27FC236}">
                <a16:creationId xmlns:a16="http://schemas.microsoft.com/office/drawing/2014/main" id="{357EF354-1CEC-40E5-90DE-7E6FE3536EA3}"/>
              </a:ext>
            </a:extLst>
          </p:cNvPr>
          <p:cNvSpPr>
            <a:spLocks noChangeArrowheads="1"/>
          </p:cNvSpPr>
          <p:nvPr/>
        </p:nvSpPr>
        <p:spPr bwMode="auto">
          <a:xfrm>
            <a:off x="0" y="0"/>
            <a:ext cx="29718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Narrow" panose="020B0606020202030204" pitchFamily="34" charset="0"/>
              </a:defRPr>
            </a:lvl1pPr>
            <a:lvl2pPr marL="742950" indent="-28575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endParaRPr lang="fr-FR" altLang="fr-FR"/>
          </a:p>
        </p:txBody>
      </p:sp>
      <p:sp>
        <p:nvSpPr>
          <p:cNvPr id="26643" name="Rectangle 18">
            <a:extLst>
              <a:ext uri="{FF2B5EF4-FFF2-40B4-BE49-F238E27FC236}">
                <a16:creationId xmlns:a16="http://schemas.microsoft.com/office/drawing/2014/main" id="{05477659-BEE7-4B4B-A299-24E161C2386E}"/>
              </a:ext>
            </a:extLst>
          </p:cNvPr>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26644" name="Rectangle 19">
            <a:extLst>
              <a:ext uri="{FF2B5EF4-FFF2-40B4-BE49-F238E27FC236}">
                <a16:creationId xmlns:a16="http://schemas.microsoft.com/office/drawing/2014/main" id="{8B521561-AFA8-40C9-862A-492F08A3DE25}"/>
              </a:ext>
            </a:extLst>
          </p:cNvPr>
          <p:cNvSpPr>
            <a:spLocks noGrp="1" noChangeArrowheads="1"/>
          </p:cNvSpPr>
          <p:nvPr>
            <p:ph type="body" idx="1"/>
          </p:nvPr>
        </p:nvSpPr>
        <p:spPr>
          <a:xfrm>
            <a:off x="914400" y="4344988"/>
            <a:ext cx="5029200" cy="3857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endParaRPr lang="fr-FR" alt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Eléments de base pris en compte :</a:t>
            </a:r>
          </a:p>
          <a:p>
            <a:r>
              <a:rPr lang="fr-FR" dirty="0"/>
              <a:t>• le salaire minimum de calcul des rentes revalorisé périodiquement, en principe une ou deux fois l'an (valeur janvier 2006 :</a:t>
            </a:r>
          </a:p>
          <a:p>
            <a:r>
              <a:rPr lang="fr-FR" dirty="0"/>
              <a:t>16 261,30 € /an)</a:t>
            </a:r>
          </a:p>
          <a:p>
            <a:r>
              <a:rPr lang="fr-FR" dirty="0"/>
              <a:t>• un salaire égal à 1,5 fois le salaire minimum</a:t>
            </a:r>
          </a:p>
          <a:p>
            <a:r>
              <a:rPr lang="fr-FR" dirty="0"/>
              <a:t>• une durée moyenne de versement d'indemnités journalières pour incapacité temporaire calculées sur la base du salaire</a:t>
            </a:r>
          </a:p>
          <a:p>
            <a:r>
              <a:rPr lang="fr-FR" dirty="0"/>
              <a:t>minimum, ou de 1,5 fois le salaire minimum</a:t>
            </a:r>
          </a:p>
          <a:p>
            <a:r>
              <a:rPr lang="fr-FR" dirty="0"/>
              <a:t>• des taux d'incapacité permanente moyens, issus du barème indicatif d'invalidité prévu au Code de la Sécurité Sociale</a:t>
            </a:r>
          </a:p>
          <a:p>
            <a:r>
              <a:rPr lang="fr-FR" dirty="0"/>
              <a:t>• pour les incapacités partielles permanentes inférieures à 10 %, la base de calcul est une indemnité en capital d'un montant</a:t>
            </a:r>
          </a:p>
          <a:p>
            <a:r>
              <a:rPr lang="fr-FR" dirty="0"/>
              <a:t>forfaitaire</a:t>
            </a:r>
          </a:p>
        </p:txBody>
      </p:sp>
      <p:sp>
        <p:nvSpPr>
          <p:cNvPr id="4" name="Espace réservé du numéro de diapositive 3"/>
          <p:cNvSpPr>
            <a:spLocks noGrp="1"/>
          </p:cNvSpPr>
          <p:nvPr>
            <p:ph type="sldNum" sz="quarter" idx="5"/>
          </p:nvPr>
        </p:nvSpPr>
        <p:spPr/>
        <p:txBody>
          <a:bodyPr/>
          <a:lstStyle/>
          <a:p>
            <a:pPr>
              <a:defRPr/>
            </a:pPr>
            <a:fld id="{9B413B65-0178-4F3A-9037-0B3BB5706BB0}" type="slidenum">
              <a:rPr lang="fr-FR" altLang="fr-FR" smtClean="0"/>
              <a:pPr>
                <a:defRPr/>
              </a:pPr>
              <a:t>8</a:t>
            </a:fld>
            <a:endParaRPr lang="fr-FR" altLang="fr-FR"/>
          </a:p>
        </p:txBody>
      </p:sp>
    </p:spTree>
    <p:extLst>
      <p:ext uri="{BB962C8B-B14F-4D97-AF65-F5344CB8AC3E}">
        <p14:creationId xmlns:p14="http://schemas.microsoft.com/office/powerpoint/2010/main" val="3812674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Eléments de base pris en compte :</a:t>
            </a:r>
          </a:p>
          <a:p>
            <a:r>
              <a:rPr lang="fr-FR" dirty="0"/>
              <a:t>• le salaire minimum de calcul des rentes revalorisé périodiquement, en principe une ou deux fois l'an (valeur janvier 2006 :</a:t>
            </a:r>
          </a:p>
          <a:p>
            <a:r>
              <a:rPr lang="fr-FR" dirty="0"/>
              <a:t>16 261,30 € /an)</a:t>
            </a:r>
          </a:p>
          <a:p>
            <a:r>
              <a:rPr lang="fr-FR" dirty="0"/>
              <a:t>• un salaire égal à 1,5 fois le salaire minimum</a:t>
            </a:r>
          </a:p>
          <a:p>
            <a:r>
              <a:rPr lang="fr-FR" dirty="0"/>
              <a:t>• une durée moyenne de versement d'indemnités journalières pour incapacité temporaire calculées sur la base du salaire</a:t>
            </a:r>
          </a:p>
          <a:p>
            <a:r>
              <a:rPr lang="fr-FR" dirty="0"/>
              <a:t>minimum, ou de 1,5 fois le salaire minimum</a:t>
            </a:r>
          </a:p>
          <a:p>
            <a:r>
              <a:rPr lang="fr-FR" dirty="0"/>
              <a:t>• des taux d'incapacité permanente moyens, issus du barème indicatif d'invalidité prévu au Code de la Sécurité Sociale</a:t>
            </a:r>
          </a:p>
          <a:p>
            <a:r>
              <a:rPr lang="fr-FR" dirty="0"/>
              <a:t>• pour les incapacités partielles permanentes inférieures à 10 %, la base de calcul est une indemnité en capital d'un montant</a:t>
            </a:r>
          </a:p>
          <a:p>
            <a:r>
              <a:rPr lang="fr-FR" dirty="0"/>
              <a:t>forfaitaire</a:t>
            </a:r>
          </a:p>
        </p:txBody>
      </p:sp>
      <p:sp>
        <p:nvSpPr>
          <p:cNvPr id="4" name="Espace réservé du numéro de diapositive 3"/>
          <p:cNvSpPr>
            <a:spLocks noGrp="1"/>
          </p:cNvSpPr>
          <p:nvPr>
            <p:ph type="sldNum" sz="quarter" idx="5"/>
          </p:nvPr>
        </p:nvSpPr>
        <p:spPr/>
        <p:txBody>
          <a:bodyPr/>
          <a:lstStyle/>
          <a:p>
            <a:pPr>
              <a:defRPr/>
            </a:pPr>
            <a:fld id="{9B413B65-0178-4F3A-9037-0B3BB5706BB0}" type="slidenum">
              <a:rPr lang="fr-FR" altLang="fr-FR" smtClean="0"/>
              <a:pPr>
                <a:defRPr/>
              </a:pPr>
              <a:t>9</a:t>
            </a:fld>
            <a:endParaRPr lang="fr-FR" altLang="fr-FR"/>
          </a:p>
        </p:txBody>
      </p:sp>
    </p:spTree>
    <p:extLst>
      <p:ext uri="{BB962C8B-B14F-4D97-AF65-F5344CB8AC3E}">
        <p14:creationId xmlns:p14="http://schemas.microsoft.com/office/powerpoint/2010/main" val="1374680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Eléments de base pris en compte :</a:t>
            </a:r>
          </a:p>
          <a:p>
            <a:r>
              <a:rPr lang="fr-FR" dirty="0"/>
              <a:t>• le salaire minimum de calcul des rentes revalorisé périodiquement, en principe une ou deux fois l'an (valeur janvier 2006 :</a:t>
            </a:r>
          </a:p>
          <a:p>
            <a:r>
              <a:rPr lang="fr-FR" dirty="0"/>
              <a:t>16 261,30 € /an)</a:t>
            </a:r>
          </a:p>
          <a:p>
            <a:r>
              <a:rPr lang="fr-FR" dirty="0"/>
              <a:t>• un salaire égal à 1,5 fois le salaire minimum</a:t>
            </a:r>
          </a:p>
          <a:p>
            <a:r>
              <a:rPr lang="fr-FR" dirty="0"/>
              <a:t>• une durée moyenne de versement d'indemnités journalières pour incapacité temporaire calculées sur la base du salaire</a:t>
            </a:r>
          </a:p>
          <a:p>
            <a:r>
              <a:rPr lang="fr-FR" dirty="0"/>
              <a:t>minimum, ou de 1,5 fois le salaire minimum</a:t>
            </a:r>
          </a:p>
          <a:p>
            <a:r>
              <a:rPr lang="fr-FR" dirty="0"/>
              <a:t>• des taux d'incapacité permanente moyens, issus du barème indicatif d'invalidité prévu au Code de la Sécurité Sociale</a:t>
            </a:r>
          </a:p>
          <a:p>
            <a:r>
              <a:rPr lang="fr-FR" dirty="0"/>
              <a:t>• pour les incapacités partielles permanentes inférieures à 10 %, la base de calcul est une indemnité en capital d'un montant</a:t>
            </a:r>
          </a:p>
          <a:p>
            <a:r>
              <a:rPr lang="fr-FR" dirty="0"/>
              <a:t>forfaitaire</a:t>
            </a:r>
          </a:p>
          <a:p>
            <a:endParaRPr lang="fr-FR" dirty="0"/>
          </a:p>
        </p:txBody>
      </p:sp>
      <p:sp>
        <p:nvSpPr>
          <p:cNvPr id="4" name="Espace réservé du numéro de diapositive 3"/>
          <p:cNvSpPr>
            <a:spLocks noGrp="1"/>
          </p:cNvSpPr>
          <p:nvPr>
            <p:ph type="sldNum" sz="quarter" idx="5"/>
          </p:nvPr>
        </p:nvSpPr>
        <p:spPr/>
        <p:txBody>
          <a:bodyPr/>
          <a:lstStyle/>
          <a:p>
            <a:pPr>
              <a:defRPr/>
            </a:pPr>
            <a:fld id="{9B413B65-0178-4F3A-9037-0B3BB5706BB0}" type="slidenum">
              <a:rPr lang="fr-FR" altLang="fr-FR" smtClean="0"/>
              <a:pPr>
                <a:defRPr/>
              </a:pPr>
              <a:t>10</a:t>
            </a:fld>
            <a:endParaRPr lang="fr-FR" altLang="fr-FR"/>
          </a:p>
        </p:txBody>
      </p:sp>
    </p:spTree>
    <p:extLst>
      <p:ext uri="{BB962C8B-B14F-4D97-AF65-F5344CB8AC3E}">
        <p14:creationId xmlns:p14="http://schemas.microsoft.com/office/powerpoint/2010/main" val="3160515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Cliquez pour modifier le style des sous-titres du masque</a:t>
            </a:r>
          </a:p>
        </p:txBody>
      </p:sp>
      <p:sp>
        <p:nvSpPr>
          <p:cNvPr id="4" name="Rectangle 4">
            <a:extLst>
              <a:ext uri="{FF2B5EF4-FFF2-40B4-BE49-F238E27FC236}">
                <a16:creationId xmlns:a16="http://schemas.microsoft.com/office/drawing/2014/main" id="{4151894C-3972-435E-8022-BF1340E1993E}"/>
              </a:ext>
            </a:extLst>
          </p:cNvPr>
          <p:cNvSpPr>
            <a:spLocks noGrp="1" noChangeArrowheads="1"/>
          </p:cNvSpPr>
          <p:nvPr>
            <p:ph type="dt" sz="half" idx="10"/>
          </p:nvPr>
        </p:nvSpPr>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E6C88B25-1B5C-4C81-B4FC-7661C79D43BD}"/>
              </a:ext>
            </a:extLst>
          </p:cNvPr>
          <p:cNvSpPr>
            <a:spLocks noGrp="1" noChangeArrowheads="1"/>
          </p:cNvSpPr>
          <p:nvPr>
            <p:ph type="ftr" sz="quarter" idx="11"/>
          </p:nvPr>
        </p:nvSpPr>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F85D3A96-4285-4B3F-AC85-190ED678D9AA}"/>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2893EAE1-174E-433C-B898-FC2F396142A3}" type="slidenum">
              <a:rPr lang="fr-FR" altLang="fr-FR" smtClean="0"/>
              <a:pPr>
                <a:defRPr/>
              </a:pPr>
              <a:t>‹N°›</a:t>
            </a:fld>
            <a:endParaRPr lang="fr-FR" altLang="fr-FR" sz="1400"/>
          </a:p>
        </p:txBody>
      </p:sp>
    </p:spTree>
    <p:extLst>
      <p:ext uri="{BB962C8B-B14F-4D97-AF65-F5344CB8AC3E}">
        <p14:creationId xmlns:p14="http://schemas.microsoft.com/office/powerpoint/2010/main" val="2178691820"/>
      </p:ext>
    </p:extLst>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CB989CE4-7305-4562-94D4-4D40BCC1068D}"/>
              </a:ext>
            </a:extLst>
          </p:cNvPr>
          <p:cNvSpPr>
            <a:spLocks noGrp="1" noChangeArrowheads="1"/>
          </p:cNvSpPr>
          <p:nvPr>
            <p:ph type="dt" sz="half" idx="10"/>
          </p:nvPr>
        </p:nvSpPr>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C62975E5-8374-4E3D-BA50-BD9EC934A1C7}"/>
              </a:ext>
            </a:extLst>
          </p:cNvPr>
          <p:cNvSpPr>
            <a:spLocks noGrp="1" noChangeArrowheads="1"/>
          </p:cNvSpPr>
          <p:nvPr>
            <p:ph type="ftr" sz="quarter" idx="11"/>
          </p:nvPr>
        </p:nvSpPr>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4082F68C-8777-4EBC-8C81-23A6AC5D9B9A}"/>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85D54B93-B253-4605-B1AE-FCB3524B3BA2}" type="slidenum">
              <a:rPr lang="fr-FR" altLang="fr-FR" smtClean="0"/>
              <a:pPr>
                <a:defRPr/>
              </a:pPr>
              <a:t>‹N°›</a:t>
            </a:fld>
            <a:endParaRPr lang="fr-FR" altLang="fr-FR" sz="1400"/>
          </a:p>
        </p:txBody>
      </p:sp>
    </p:spTree>
    <p:extLst>
      <p:ext uri="{BB962C8B-B14F-4D97-AF65-F5344CB8AC3E}">
        <p14:creationId xmlns:p14="http://schemas.microsoft.com/office/powerpoint/2010/main" val="1371623722"/>
      </p:ext>
    </p:extLst>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15543918-1F3C-4095-BDC3-DF5A53D5360A}"/>
              </a:ext>
            </a:extLst>
          </p:cNvPr>
          <p:cNvSpPr>
            <a:spLocks noGrp="1" noChangeArrowheads="1"/>
          </p:cNvSpPr>
          <p:nvPr>
            <p:ph type="dt" sz="half" idx="10"/>
          </p:nvPr>
        </p:nvSpPr>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3FAF3CAF-751B-4F4F-A420-96182D420DDA}"/>
              </a:ext>
            </a:extLst>
          </p:cNvPr>
          <p:cNvSpPr>
            <a:spLocks noGrp="1" noChangeArrowheads="1"/>
          </p:cNvSpPr>
          <p:nvPr>
            <p:ph type="ftr" sz="quarter" idx="11"/>
          </p:nvPr>
        </p:nvSpPr>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89A63821-D1FC-49E1-9B49-8784D9A8F4E3}"/>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83E8DBA3-CD1B-4D5A-B3F4-2ED4C6F304C1}" type="slidenum">
              <a:rPr lang="fr-FR" altLang="fr-FR" smtClean="0"/>
              <a:pPr>
                <a:defRPr/>
              </a:pPr>
              <a:t>‹N°›</a:t>
            </a:fld>
            <a:endParaRPr lang="fr-FR" altLang="fr-FR" sz="1400"/>
          </a:p>
        </p:txBody>
      </p:sp>
    </p:spTree>
    <p:extLst>
      <p:ext uri="{BB962C8B-B14F-4D97-AF65-F5344CB8AC3E}">
        <p14:creationId xmlns:p14="http://schemas.microsoft.com/office/powerpoint/2010/main" val="2451370313"/>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F27AEBA4-647C-4275-BDE7-D1CD2A200894}"/>
              </a:ext>
            </a:extLst>
          </p:cNvPr>
          <p:cNvSpPr>
            <a:spLocks noGrp="1" noChangeArrowheads="1"/>
          </p:cNvSpPr>
          <p:nvPr>
            <p:ph type="dt" sz="half" idx="10"/>
          </p:nvPr>
        </p:nvSpPr>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EF23CB41-1EEC-41DB-BD6A-3C150DA56C5E}"/>
              </a:ext>
            </a:extLst>
          </p:cNvPr>
          <p:cNvSpPr>
            <a:spLocks noGrp="1" noChangeArrowheads="1"/>
          </p:cNvSpPr>
          <p:nvPr>
            <p:ph type="ftr" sz="quarter" idx="11"/>
          </p:nvPr>
        </p:nvSpPr>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01332FA9-C34F-47D4-A0B4-67A2E51A56CD}"/>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52CB5E27-BDEA-4F61-9EC2-A1DAA6B10EA5}" type="slidenum">
              <a:rPr lang="fr-FR" altLang="fr-FR" smtClean="0"/>
              <a:pPr>
                <a:defRPr/>
              </a:pPr>
              <a:t>‹N°›</a:t>
            </a:fld>
            <a:endParaRPr lang="fr-FR" altLang="fr-FR" sz="1400"/>
          </a:p>
        </p:txBody>
      </p:sp>
    </p:spTree>
    <p:extLst>
      <p:ext uri="{BB962C8B-B14F-4D97-AF65-F5344CB8AC3E}">
        <p14:creationId xmlns:p14="http://schemas.microsoft.com/office/powerpoint/2010/main" val="247497725"/>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a:extLst>
              <a:ext uri="{FF2B5EF4-FFF2-40B4-BE49-F238E27FC236}">
                <a16:creationId xmlns:a16="http://schemas.microsoft.com/office/drawing/2014/main" id="{ABD527B5-D28A-41EE-BDBC-8383A1BBFCC1}"/>
              </a:ext>
            </a:extLst>
          </p:cNvPr>
          <p:cNvSpPr>
            <a:spLocks noGrp="1" noChangeArrowheads="1"/>
          </p:cNvSpPr>
          <p:nvPr>
            <p:ph type="dt" sz="half" idx="10"/>
          </p:nvPr>
        </p:nvSpPr>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DCA26C41-6564-4612-B35A-F9B60A43814F}"/>
              </a:ext>
            </a:extLst>
          </p:cNvPr>
          <p:cNvSpPr>
            <a:spLocks noGrp="1" noChangeArrowheads="1"/>
          </p:cNvSpPr>
          <p:nvPr>
            <p:ph type="ftr" sz="quarter" idx="11"/>
          </p:nvPr>
        </p:nvSpPr>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555DB6CE-413B-49FD-9552-50C5ED4BE629}"/>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0F249FF6-0B9D-449B-9F68-BB227A4B5EBB}" type="slidenum">
              <a:rPr lang="fr-FR" altLang="fr-FR" smtClean="0"/>
              <a:pPr>
                <a:defRPr/>
              </a:pPr>
              <a:t>‹N°›</a:t>
            </a:fld>
            <a:endParaRPr lang="fr-FR" altLang="fr-FR" sz="1400"/>
          </a:p>
        </p:txBody>
      </p:sp>
    </p:spTree>
    <p:extLst>
      <p:ext uri="{BB962C8B-B14F-4D97-AF65-F5344CB8AC3E}">
        <p14:creationId xmlns:p14="http://schemas.microsoft.com/office/powerpoint/2010/main" val="1361493010"/>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95CDDBD7-2DF2-4657-81C4-4662E5AC1232}"/>
              </a:ext>
            </a:extLst>
          </p:cNvPr>
          <p:cNvSpPr>
            <a:spLocks noGrp="1" noChangeArrowheads="1"/>
          </p:cNvSpPr>
          <p:nvPr>
            <p:ph type="dt" sz="half" idx="10"/>
          </p:nvPr>
        </p:nvSpPr>
        <p:spPr/>
        <p:txBody>
          <a:bodyPr/>
          <a:lstStyle>
            <a:lvl1pPr>
              <a:defRPr/>
            </a:lvl1pPr>
          </a:lstStyle>
          <a:p>
            <a:pPr>
              <a:defRPr/>
            </a:pPr>
            <a:endParaRPr lang="fr-FR"/>
          </a:p>
        </p:txBody>
      </p:sp>
      <p:sp>
        <p:nvSpPr>
          <p:cNvPr id="6" name="Espace réservé du pied de page 5">
            <a:extLst>
              <a:ext uri="{FF2B5EF4-FFF2-40B4-BE49-F238E27FC236}">
                <a16:creationId xmlns:a16="http://schemas.microsoft.com/office/drawing/2014/main" id="{35587F1A-B75F-444A-AEAE-D6A95A9F7A6E}"/>
              </a:ext>
            </a:extLst>
          </p:cNvPr>
          <p:cNvSpPr>
            <a:spLocks noGrp="1" noChangeArrowheads="1"/>
          </p:cNvSpPr>
          <p:nvPr>
            <p:ph type="ftr" sz="quarter" idx="11"/>
          </p:nvPr>
        </p:nvSpPr>
        <p:spPr/>
        <p:txBody>
          <a:bodyPr/>
          <a:lstStyle>
            <a:lvl1pPr>
              <a:defRPr/>
            </a:lvl1pPr>
          </a:lstStyle>
          <a:p>
            <a:pPr>
              <a:defRPr/>
            </a:pPr>
            <a:endParaRPr lang="fr-FR"/>
          </a:p>
        </p:txBody>
      </p:sp>
      <p:sp>
        <p:nvSpPr>
          <p:cNvPr id="7" name="Espace réservé du numéro de diapositive 6">
            <a:extLst>
              <a:ext uri="{FF2B5EF4-FFF2-40B4-BE49-F238E27FC236}">
                <a16:creationId xmlns:a16="http://schemas.microsoft.com/office/drawing/2014/main" id="{6D03BB5D-8A41-47ED-80C9-2B6AEF5D10C4}"/>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E8162018-27F2-43EB-8710-F3B18B03B48D}" type="slidenum">
              <a:rPr lang="fr-FR" altLang="fr-FR" smtClean="0"/>
              <a:pPr>
                <a:defRPr/>
              </a:pPr>
              <a:t>‹N°›</a:t>
            </a:fld>
            <a:endParaRPr lang="fr-FR" altLang="fr-FR" sz="1400"/>
          </a:p>
        </p:txBody>
      </p:sp>
    </p:spTree>
    <p:extLst>
      <p:ext uri="{BB962C8B-B14F-4D97-AF65-F5344CB8AC3E}">
        <p14:creationId xmlns:p14="http://schemas.microsoft.com/office/powerpoint/2010/main" val="3538170767"/>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a:extLst>
              <a:ext uri="{FF2B5EF4-FFF2-40B4-BE49-F238E27FC236}">
                <a16:creationId xmlns:a16="http://schemas.microsoft.com/office/drawing/2014/main" id="{225EA121-851C-443E-9ECC-34AA9E9CE213}"/>
              </a:ext>
            </a:extLst>
          </p:cNvPr>
          <p:cNvSpPr>
            <a:spLocks noGrp="1" noChangeArrowheads="1"/>
          </p:cNvSpPr>
          <p:nvPr>
            <p:ph type="dt" sz="half" idx="10"/>
          </p:nvPr>
        </p:nvSpPr>
        <p:spPr/>
        <p:txBody>
          <a:bodyPr/>
          <a:lstStyle>
            <a:lvl1pPr>
              <a:defRPr/>
            </a:lvl1pPr>
          </a:lstStyle>
          <a:p>
            <a:pPr>
              <a:defRPr/>
            </a:pPr>
            <a:endParaRPr lang="fr-FR"/>
          </a:p>
        </p:txBody>
      </p:sp>
      <p:sp>
        <p:nvSpPr>
          <p:cNvPr id="8" name="Rectangle 5">
            <a:extLst>
              <a:ext uri="{FF2B5EF4-FFF2-40B4-BE49-F238E27FC236}">
                <a16:creationId xmlns:a16="http://schemas.microsoft.com/office/drawing/2014/main" id="{A3453C84-B65B-4B38-9330-E19CA68D396B}"/>
              </a:ext>
            </a:extLst>
          </p:cNvPr>
          <p:cNvSpPr>
            <a:spLocks noGrp="1" noChangeArrowheads="1"/>
          </p:cNvSpPr>
          <p:nvPr>
            <p:ph type="ftr" sz="quarter" idx="11"/>
          </p:nvPr>
        </p:nvSpPr>
        <p:spPr/>
        <p:txBody>
          <a:bodyPr/>
          <a:lstStyle>
            <a:lvl1pPr>
              <a:defRPr/>
            </a:lvl1pPr>
          </a:lstStyle>
          <a:p>
            <a:pPr>
              <a:defRPr/>
            </a:pPr>
            <a:endParaRPr lang="fr-FR"/>
          </a:p>
        </p:txBody>
      </p:sp>
      <p:sp>
        <p:nvSpPr>
          <p:cNvPr id="9" name="Rectangle 6">
            <a:extLst>
              <a:ext uri="{FF2B5EF4-FFF2-40B4-BE49-F238E27FC236}">
                <a16:creationId xmlns:a16="http://schemas.microsoft.com/office/drawing/2014/main" id="{2CA9FE9D-C198-4320-9722-DF9CD1A92EE0}"/>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939232B1-A5B2-4954-BC1A-4D0A7406315A}" type="slidenum">
              <a:rPr lang="fr-FR" altLang="fr-FR" smtClean="0"/>
              <a:pPr>
                <a:defRPr/>
              </a:pPr>
              <a:t>‹N°›</a:t>
            </a:fld>
            <a:endParaRPr lang="fr-FR" altLang="fr-FR" sz="1400"/>
          </a:p>
        </p:txBody>
      </p:sp>
    </p:spTree>
    <p:extLst>
      <p:ext uri="{BB962C8B-B14F-4D97-AF65-F5344CB8AC3E}">
        <p14:creationId xmlns:p14="http://schemas.microsoft.com/office/powerpoint/2010/main" val="2982751980"/>
      </p:ext>
    </p:extLst>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a:extLst>
              <a:ext uri="{FF2B5EF4-FFF2-40B4-BE49-F238E27FC236}">
                <a16:creationId xmlns:a16="http://schemas.microsoft.com/office/drawing/2014/main" id="{E52A3432-34D4-4C53-A810-33679DE314E6}"/>
              </a:ext>
            </a:extLst>
          </p:cNvPr>
          <p:cNvSpPr>
            <a:spLocks noGrp="1" noChangeArrowheads="1"/>
          </p:cNvSpPr>
          <p:nvPr>
            <p:ph type="dt" sz="half" idx="10"/>
          </p:nvPr>
        </p:nvSpPr>
        <p:spPr/>
        <p:txBody>
          <a:bodyPr/>
          <a:lstStyle>
            <a:lvl1pPr>
              <a:defRPr/>
            </a:lvl1pPr>
          </a:lstStyle>
          <a:p>
            <a:pPr>
              <a:defRPr/>
            </a:pPr>
            <a:endParaRPr lang="fr-FR"/>
          </a:p>
        </p:txBody>
      </p:sp>
      <p:sp>
        <p:nvSpPr>
          <p:cNvPr id="4" name="Rectangle 5">
            <a:extLst>
              <a:ext uri="{FF2B5EF4-FFF2-40B4-BE49-F238E27FC236}">
                <a16:creationId xmlns:a16="http://schemas.microsoft.com/office/drawing/2014/main" id="{6388C9FA-F683-4E94-99BB-A6D7B750D742}"/>
              </a:ext>
            </a:extLst>
          </p:cNvPr>
          <p:cNvSpPr>
            <a:spLocks noGrp="1" noChangeArrowheads="1"/>
          </p:cNvSpPr>
          <p:nvPr>
            <p:ph type="ftr" sz="quarter" idx="11"/>
          </p:nvPr>
        </p:nvSpPr>
        <p:spPr/>
        <p:txBody>
          <a:bodyPr/>
          <a:lstStyle>
            <a:lvl1pPr>
              <a:defRPr/>
            </a:lvl1pPr>
          </a:lstStyle>
          <a:p>
            <a:pPr>
              <a:defRPr/>
            </a:pPr>
            <a:endParaRPr lang="fr-FR"/>
          </a:p>
        </p:txBody>
      </p:sp>
      <p:sp>
        <p:nvSpPr>
          <p:cNvPr id="5" name="Rectangle 6">
            <a:extLst>
              <a:ext uri="{FF2B5EF4-FFF2-40B4-BE49-F238E27FC236}">
                <a16:creationId xmlns:a16="http://schemas.microsoft.com/office/drawing/2014/main" id="{D246196B-87CD-4635-8341-C504497E7995}"/>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A105922F-77E5-4392-A03A-CE7556DC55F5}" type="slidenum">
              <a:rPr lang="fr-FR" altLang="fr-FR" smtClean="0"/>
              <a:pPr>
                <a:defRPr/>
              </a:pPr>
              <a:t>‹N°›</a:t>
            </a:fld>
            <a:endParaRPr lang="fr-FR" altLang="fr-FR" sz="1400"/>
          </a:p>
        </p:txBody>
      </p:sp>
    </p:spTree>
    <p:extLst>
      <p:ext uri="{BB962C8B-B14F-4D97-AF65-F5344CB8AC3E}">
        <p14:creationId xmlns:p14="http://schemas.microsoft.com/office/powerpoint/2010/main" val="793170348"/>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BB99A55-E428-4217-95AA-D2D53C8DEBB6}"/>
              </a:ext>
            </a:extLst>
          </p:cNvPr>
          <p:cNvSpPr>
            <a:spLocks noGrp="1" noChangeArrowheads="1"/>
          </p:cNvSpPr>
          <p:nvPr>
            <p:ph type="dt" sz="half" idx="10"/>
          </p:nvPr>
        </p:nvSpPr>
        <p:spPr/>
        <p:txBody>
          <a:bodyPr/>
          <a:lstStyle>
            <a:lvl1pPr>
              <a:defRPr/>
            </a:lvl1pPr>
          </a:lstStyle>
          <a:p>
            <a:pPr>
              <a:defRPr/>
            </a:pPr>
            <a:endParaRPr lang="fr-FR"/>
          </a:p>
        </p:txBody>
      </p:sp>
      <p:sp>
        <p:nvSpPr>
          <p:cNvPr id="3" name="Rectangle 5">
            <a:extLst>
              <a:ext uri="{FF2B5EF4-FFF2-40B4-BE49-F238E27FC236}">
                <a16:creationId xmlns:a16="http://schemas.microsoft.com/office/drawing/2014/main" id="{5DF8DB78-BDF0-4D45-BFC4-714BFFC967B3}"/>
              </a:ext>
            </a:extLst>
          </p:cNvPr>
          <p:cNvSpPr>
            <a:spLocks noGrp="1" noChangeArrowheads="1"/>
          </p:cNvSpPr>
          <p:nvPr>
            <p:ph type="ftr" sz="quarter" idx="11"/>
          </p:nvPr>
        </p:nvSpPr>
        <p:spPr/>
        <p:txBody>
          <a:bodyPr/>
          <a:lstStyle>
            <a:lvl1pPr>
              <a:defRPr/>
            </a:lvl1pPr>
          </a:lstStyle>
          <a:p>
            <a:pPr>
              <a:defRPr/>
            </a:pPr>
            <a:endParaRPr lang="fr-FR"/>
          </a:p>
        </p:txBody>
      </p:sp>
      <p:sp>
        <p:nvSpPr>
          <p:cNvPr id="4" name="Rectangle 6">
            <a:extLst>
              <a:ext uri="{FF2B5EF4-FFF2-40B4-BE49-F238E27FC236}">
                <a16:creationId xmlns:a16="http://schemas.microsoft.com/office/drawing/2014/main" id="{5F80923E-9B81-48F0-BF03-61F96F844EDC}"/>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5EC068EB-5902-45BC-BBFA-7D1AC9AA1011}" type="slidenum">
              <a:rPr lang="fr-FR" altLang="fr-FR" smtClean="0"/>
              <a:pPr>
                <a:defRPr/>
              </a:pPr>
              <a:t>‹N°›</a:t>
            </a:fld>
            <a:endParaRPr lang="fr-FR" altLang="fr-FR" sz="1400"/>
          </a:p>
        </p:txBody>
      </p:sp>
    </p:spTree>
    <p:extLst>
      <p:ext uri="{BB962C8B-B14F-4D97-AF65-F5344CB8AC3E}">
        <p14:creationId xmlns:p14="http://schemas.microsoft.com/office/powerpoint/2010/main" val="3545673535"/>
      </p:ext>
    </p:extLst>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83CAF08-7B18-49E0-A07E-A44D3F77E1B2}"/>
              </a:ext>
            </a:extLst>
          </p:cNvPr>
          <p:cNvSpPr>
            <a:spLocks noGrp="1" noChangeArrowheads="1"/>
          </p:cNvSpPr>
          <p:nvPr>
            <p:ph type="dt" sz="half" idx="10"/>
          </p:nvPr>
        </p:nvSpPr>
        <p:spPr/>
        <p:txBody>
          <a:bodyPr/>
          <a:lstStyle>
            <a:lvl1pPr>
              <a:defRPr/>
            </a:lvl1pPr>
          </a:lstStyle>
          <a:p>
            <a:pPr>
              <a:defRPr/>
            </a:pPr>
            <a:endParaRPr lang="fr-FR"/>
          </a:p>
        </p:txBody>
      </p:sp>
      <p:sp>
        <p:nvSpPr>
          <p:cNvPr id="6" name="Espace réservé du pied de page 5">
            <a:extLst>
              <a:ext uri="{FF2B5EF4-FFF2-40B4-BE49-F238E27FC236}">
                <a16:creationId xmlns:a16="http://schemas.microsoft.com/office/drawing/2014/main" id="{4D4F7134-212C-4AE9-96F9-0A65E9B2969C}"/>
              </a:ext>
            </a:extLst>
          </p:cNvPr>
          <p:cNvSpPr>
            <a:spLocks noGrp="1" noChangeArrowheads="1"/>
          </p:cNvSpPr>
          <p:nvPr>
            <p:ph type="ftr" sz="quarter" idx="11"/>
          </p:nvPr>
        </p:nvSpPr>
        <p:spPr/>
        <p:txBody>
          <a:bodyPr/>
          <a:lstStyle>
            <a:lvl1pPr>
              <a:defRPr/>
            </a:lvl1pPr>
          </a:lstStyle>
          <a:p>
            <a:pPr>
              <a:defRPr/>
            </a:pPr>
            <a:endParaRPr lang="fr-FR"/>
          </a:p>
        </p:txBody>
      </p:sp>
      <p:sp>
        <p:nvSpPr>
          <p:cNvPr id="7" name="Espace réservé du numéro de diapositive 6">
            <a:extLst>
              <a:ext uri="{FF2B5EF4-FFF2-40B4-BE49-F238E27FC236}">
                <a16:creationId xmlns:a16="http://schemas.microsoft.com/office/drawing/2014/main" id="{1ED2BEF7-E0D3-4126-8A1D-977E53ED7B21}"/>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F2A55880-C0A7-4379-B330-F48BAB763463}" type="slidenum">
              <a:rPr lang="fr-FR" altLang="fr-FR" smtClean="0"/>
              <a:pPr>
                <a:defRPr/>
              </a:pPr>
              <a:t>‹N°›</a:t>
            </a:fld>
            <a:endParaRPr lang="fr-FR" altLang="fr-FR" sz="1400"/>
          </a:p>
        </p:txBody>
      </p:sp>
    </p:spTree>
    <p:extLst>
      <p:ext uri="{BB962C8B-B14F-4D97-AF65-F5344CB8AC3E}">
        <p14:creationId xmlns:p14="http://schemas.microsoft.com/office/powerpoint/2010/main" val="63922366"/>
      </p:ext>
    </p:extLst>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1C041FF-ED47-494A-A06D-BA737C676CD0}"/>
              </a:ext>
            </a:extLst>
          </p:cNvPr>
          <p:cNvSpPr>
            <a:spLocks noGrp="1" noChangeArrowheads="1"/>
          </p:cNvSpPr>
          <p:nvPr>
            <p:ph type="dt" sz="half" idx="10"/>
          </p:nvPr>
        </p:nvSpPr>
        <p:spPr/>
        <p:txBody>
          <a:bodyPr/>
          <a:lstStyle>
            <a:lvl1pPr>
              <a:defRPr/>
            </a:lvl1pPr>
          </a:lstStyle>
          <a:p>
            <a:pPr>
              <a:defRPr/>
            </a:pPr>
            <a:endParaRPr lang="fr-FR"/>
          </a:p>
        </p:txBody>
      </p:sp>
      <p:sp>
        <p:nvSpPr>
          <p:cNvPr id="6" name="Espace réservé du pied de page 5">
            <a:extLst>
              <a:ext uri="{FF2B5EF4-FFF2-40B4-BE49-F238E27FC236}">
                <a16:creationId xmlns:a16="http://schemas.microsoft.com/office/drawing/2014/main" id="{5359EB80-A231-4D52-AD1A-C1616914731C}"/>
              </a:ext>
            </a:extLst>
          </p:cNvPr>
          <p:cNvSpPr>
            <a:spLocks noGrp="1" noChangeArrowheads="1"/>
          </p:cNvSpPr>
          <p:nvPr>
            <p:ph type="ftr" sz="quarter" idx="11"/>
          </p:nvPr>
        </p:nvSpPr>
        <p:spPr/>
        <p:txBody>
          <a:bodyPr/>
          <a:lstStyle>
            <a:lvl1pPr>
              <a:defRPr/>
            </a:lvl1pPr>
          </a:lstStyle>
          <a:p>
            <a:pPr>
              <a:defRPr/>
            </a:pPr>
            <a:endParaRPr lang="fr-FR"/>
          </a:p>
        </p:txBody>
      </p:sp>
      <p:sp>
        <p:nvSpPr>
          <p:cNvPr id="7" name="Espace réservé du numéro de diapositive 6">
            <a:extLst>
              <a:ext uri="{FF2B5EF4-FFF2-40B4-BE49-F238E27FC236}">
                <a16:creationId xmlns:a16="http://schemas.microsoft.com/office/drawing/2014/main" id="{8AA568EF-AD4C-45B3-8530-9141B0FF1151}"/>
              </a:ext>
            </a:extLst>
          </p:cNvPr>
          <p:cNvSpPr>
            <a:spLocks noGrp="1" noChangeArrowheads="1"/>
          </p:cNvSpPr>
          <p:nvPr>
            <p:ph type="sldNum" sz="quarter" idx="12"/>
          </p:nvPr>
        </p:nvSpPr>
        <p:spPr/>
        <p:txBody>
          <a:bodyPr/>
          <a:lstStyle>
            <a:lvl1pPr>
              <a:defRPr/>
            </a:lvl1pPr>
          </a:lstStyle>
          <a:p>
            <a:pPr>
              <a:defRPr/>
            </a:pPr>
            <a:r>
              <a:rPr lang="fr-FR" altLang="fr-FR"/>
              <a:t>Maintenance et maîtrise du risque    </a:t>
            </a:r>
            <a:fld id="{B2DDA824-7629-4449-9544-155F197CD463}" type="slidenum">
              <a:rPr lang="fr-FR" altLang="fr-FR" smtClean="0"/>
              <a:pPr>
                <a:defRPr/>
              </a:pPr>
              <a:t>‹N°›</a:t>
            </a:fld>
            <a:endParaRPr lang="fr-FR" altLang="fr-FR" sz="1400"/>
          </a:p>
        </p:txBody>
      </p:sp>
    </p:spTree>
    <p:extLst>
      <p:ext uri="{BB962C8B-B14F-4D97-AF65-F5344CB8AC3E}">
        <p14:creationId xmlns:p14="http://schemas.microsoft.com/office/powerpoint/2010/main" val="4218496327"/>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E"/>
            </a:gs>
            <a:gs pos="100000">
              <a:srgbClr val="0000CC"/>
            </a:gs>
          </a:gsLst>
          <a:lin ang="5400000" scaled="1"/>
        </a:gra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1CB946C-E05D-414D-B1D2-B81BB3FC91D6}"/>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 du masque</a:t>
            </a:r>
          </a:p>
        </p:txBody>
      </p:sp>
      <p:sp>
        <p:nvSpPr>
          <p:cNvPr id="1027" name="Rectangle 3">
            <a:extLst>
              <a:ext uri="{FF2B5EF4-FFF2-40B4-BE49-F238E27FC236}">
                <a16:creationId xmlns:a16="http://schemas.microsoft.com/office/drawing/2014/main" id="{F7F7207E-FFE8-4341-AE34-B95C47212BCA}"/>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028" name="Rectangle 4">
            <a:extLst>
              <a:ext uri="{FF2B5EF4-FFF2-40B4-BE49-F238E27FC236}">
                <a16:creationId xmlns:a16="http://schemas.microsoft.com/office/drawing/2014/main" id="{9ED1F63C-BC7F-4C8D-BD76-37B8E0E16850}"/>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pPr>
              <a:defRPr/>
            </a:pPr>
            <a:endParaRPr lang="fr-FR"/>
          </a:p>
        </p:txBody>
      </p:sp>
      <p:sp>
        <p:nvSpPr>
          <p:cNvPr id="1029" name="Rectangle 5">
            <a:extLst>
              <a:ext uri="{FF2B5EF4-FFF2-40B4-BE49-F238E27FC236}">
                <a16:creationId xmlns:a16="http://schemas.microsoft.com/office/drawing/2014/main" id="{3940F72E-7887-4CC5-8CE7-A9F652E6647D}"/>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a:defRPr/>
            </a:pPr>
            <a:endParaRPr lang="fr-FR"/>
          </a:p>
        </p:txBody>
      </p:sp>
      <p:sp>
        <p:nvSpPr>
          <p:cNvPr id="1030" name="Rectangle 6">
            <a:extLst>
              <a:ext uri="{FF2B5EF4-FFF2-40B4-BE49-F238E27FC236}">
                <a16:creationId xmlns:a16="http://schemas.microsoft.com/office/drawing/2014/main" id="{52E77585-CCAB-406A-AE03-098A785820FE}"/>
              </a:ext>
            </a:extLst>
          </p:cNvPr>
          <p:cNvSpPr>
            <a:spLocks noGrp="1" noChangeArrowheads="1"/>
          </p:cNvSpPr>
          <p:nvPr>
            <p:ph type="sldNum" sz="quarter" idx="4"/>
          </p:nvPr>
        </p:nvSpPr>
        <p:spPr bwMode="auto">
          <a:xfrm>
            <a:off x="6858000" y="6616700"/>
            <a:ext cx="2286000" cy="241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Times New Roman" panose="02020603050405020304" pitchFamily="18" charset="0"/>
              </a:defRPr>
            </a:lvl1pPr>
          </a:lstStyle>
          <a:p>
            <a:pPr>
              <a:defRPr/>
            </a:pPr>
            <a:r>
              <a:rPr lang="fr-FR" altLang="fr-FR"/>
              <a:t>Maintenance et maîtrise du risque    </a:t>
            </a:r>
            <a:fld id="{F9DC36DC-7CD2-4003-8BEF-10580B648997}" type="slidenum">
              <a:rPr lang="fr-FR" altLang="fr-FR" smtClean="0"/>
              <a:pPr>
                <a:defRPr/>
              </a:pPr>
              <a:t>‹N°›</a:t>
            </a:fld>
            <a:endParaRPr lang="fr-FR" altLang="fr-FR" sz="1400"/>
          </a:p>
        </p:txBody>
      </p:sp>
      <p:grpSp>
        <p:nvGrpSpPr>
          <p:cNvPr id="1031" name="Group 17">
            <a:extLst>
              <a:ext uri="{FF2B5EF4-FFF2-40B4-BE49-F238E27FC236}">
                <a16:creationId xmlns:a16="http://schemas.microsoft.com/office/drawing/2014/main" id="{B289ED75-B89C-4F93-A2EE-05C7447F868C}"/>
              </a:ext>
            </a:extLst>
          </p:cNvPr>
          <p:cNvGrpSpPr>
            <a:grpSpLocks/>
          </p:cNvGrpSpPr>
          <p:nvPr userDrawn="1"/>
        </p:nvGrpSpPr>
        <p:grpSpPr bwMode="auto">
          <a:xfrm>
            <a:off x="107950" y="0"/>
            <a:ext cx="2630488" cy="438150"/>
            <a:chOff x="68" y="0"/>
            <a:chExt cx="1657" cy="276"/>
          </a:xfrm>
        </p:grpSpPr>
        <p:sp>
          <p:nvSpPr>
            <p:cNvPr id="1032" name="Text Box 18">
              <a:extLst>
                <a:ext uri="{FF2B5EF4-FFF2-40B4-BE49-F238E27FC236}">
                  <a16:creationId xmlns:a16="http://schemas.microsoft.com/office/drawing/2014/main" id="{CA84CDEE-0D48-4CE3-BED9-C9F60294584C}"/>
                </a:ext>
              </a:extLst>
            </p:cNvPr>
            <p:cNvSpPr txBox="1">
              <a:spLocks noChangeArrowheads="1"/>
            </p:cNvSpPr>
            <p:nvPr userDrawn="1"/>
          </p:nvSpPr>
          <p:spPr bwMode="auto">
            <a:xfrm>
              <a:off x="333" y="0"/>
              <a:ext cx="139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Narrow" pitchFamily="34" charset="0"/>
                </a:defRPr>
              </a:lvl1pPr>
              <a:lvl2pPr marL="742950" indent="-285750">
                <a:defRPr sz="2400">
                  <a:solidFill>
                    <a:schemeClr val="tx1"/>
                  </a:solidFill>
                  <a:latin typeface="Arial Narrow" pitchFamily="34" charset="0"/>
                </a:defRPr>
              </a:lvl2pPr>
              <a:lvl3pPr marL="1143000" indent="-228600">
                <a:defRPr sz="2400">
                  <a:solidFill>
                    <a:schemeClr val="tx1"/>
                  </a:solidFill>
                  <a:latin typeface="Arial Narrow" pitchFamily="34" charset="0"/>
                </a:defRPr>
              </a:lvl3pPr>
              <a:lvl4pPr marL="1600200" indent="-228600">
                <a:defRPr sz="2400">
                  <a:solidFill>
                    <a:schemeClr val="tx1"/>
                  </a:solidFill>
                  <a:latin typeface="Arial Narrow" pitchFamily="34" charset="0"/>
                </a:defRPr>
              </a:lvl4pPr>
              <a:lvl5pPr marL="2057400" indent="-228600">
                <a:defRPr sz="2400">
                  <a:solidFill>
                    <a:schemeClr val="tx1"/>
                  </a:solidFill>
                  <a:latin typeface="Arial Narrow" pitchFamily="34" charset="0"/>
                </a:defRPr>
              </a:lvl5pPr>
              <a:lvl6pPr marL="2514600" indent="-228600" eaLnBrk="0" fontAlgn="base" hangingPunct="0">
                <a:spcBef>
                  <a:spcPct val="0"/>
                </a:spcBef>
                <a:spcAft>
                  <a:spcPct val="0"/>
                </a:spcAft>
                <a:defRPr sz="2400">
                  <a:solidFill>
                    <a:schemeClr val="tx1"/>
                  </a:solidFill>
                  <a:latin typeface="Arial Narrow" pitchFamily="34" charset="0"/>
                </a:defRPr>
              </a:lvl6pPr>
              <a:lvl7pPr marL="2971800" indent="-228600" eaLnBrk="0" fontAlgn="base" hangingPunct="0">
                <a:spcBef>
                  <a:spcPct val="0"/>
                </a:spcBef>
                <a:spcAft>
                  <a:spcPct val="0"/>
                </a:spcAft>
                <a:defRPr sz="2400">
                  <a:solidFill>
                    <a:schemeClr val="tx1"/>
                  </a:solidFill>
                  <a:latin typeface="Arial Narrow" pitchFamily="34" charset="0"/>
                </a:defRPr>
              </a:lvl7pPr>
              <a:lvl8pPr marL="3429000" indent="-228600" eaLnBrk="0" fontAlgn="base" hangingPunct="0">
                <a:spcBef>
                  <a:spcPct val="0"/>
                </a:spcBef>
                <a:spcAft>
                  <a:spcPct val="0"/>
                </a:spcAft>
                <a:defRPr sz="2400">
                  <a:solidFill>
                    <a:schemeClr val="tx1"/>
                  </a:solidFill>
                  <a:latin typeface="Arial Narrow" pitchFamily="34" charset="0"/>
                </a:defRPr>
              </a:lvl8pPr>
              <a:lvl9pPr marL="3886200" indent="-228600" eaLnBrk="0" fontAlgn="base" hangingPunct="0">
                <a:spcBef>
                  <a:spcPct val="0"/>
                </a:spcBef>
                <a:spcAft>
                  <a:spcPct val="0"/>
                </a:spcAft>
                <a:defRPr sz="2400">
                  <a:solidFill>
                    <a:schemeClr val="tx1"/>
                  </a:solidFill>
                  <a:latin typeface="Arial Narrow" pitchFamily="34" charset="0"/>
                </a:defRPr>
              </a:lvl9pPr>
            </a:lstStyle>
            <a:p>
              <a:pPr>
                <a:spcBef>
                  <a:spcPct val="50000"/>
                </a:spcBef>
                <a:defRPr/>
              </a:pPr>
              <a:r>
                <a:rPr lang="fr-FR" sz="1000" b="1">
                  <a:solidFill>
                    <a:srgbClr val="EE912D"/>
                  </a:solidFill>
                </a:rPr>
                <a:t>R</a:t>
              </a:r>
              <a:r>
                <a:rPr lang="fr-FR" sz="1000" b="1"/>
                <a:t>éseau national de ressources </a:t>
              </a:r>
              <a:r>
                <a:rPr lang="fr-FR" sz="1000" b="1">
                  <a:solidFill>
                    <a:srgbClr val="EE912D"/>
                  </a:solidFill>
                </a:rPr>
                <a:t>P</a:t>
              </a:r>
              <a:r>
                <a:rPr lang="fr-FR" sz="1000" b="1"/>
                <a:t>édagogiques </a:t>
              </a:r>
              <a:r>
                <a:rPr lang="fr-FR" sz="1000" b="1">
                  <a:solidFill>
                    <a:srgbClr val="EE912D"/>
                  </a:solidFill>
                </a:rPr>
                <a:t>M</a:t>
              </a:r>
              <a:r>
                <a:rPr lang="fr-FR" sz="1000" b="1"/>
                <a:t>aintenance </a:t>
              </a:r>
              <a:r>
                <a:rPr lang="fr-FR" sz="1000" b="1">
                  <a:solidFill>
                    <a:srgbClr val="EE912D"/>
                  </a:solidFill>
                </a:rPr>
                <a:t>I</a:t>
              </a:r>
              <a:r>
                <a:rPr lang="fr-FR" sz="1000" b="1"/>
                <a:t>ndustrielle</a:t>
              </a:r>
              <a:endParaRPr lang="fr-FR" b="1"/>
            </a:p>
          </p:txBody>
        </p:sp>
        <p:pic>
          <p:nvPicPr>
            <p:cNvPr id="1033" name="Picture 19" descr="logoRPMi">
              <a:extLst>
                <a:ext uri="{FF2B5EF4-FFF2-40B4-BE49-F238E27FC236}">
                  <a16:creationId xmlns:a16="http://schemas.microsoft.com/office/drawing/2014/main" id="{37D6365C-B65F-41C9-AFEF-0E66A4653D3B}"/>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8" y="28"/>
              <a:ext cx="26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dk2" tx1="lt1" bg2="dk1" tx2="lt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ransition spd="slow"/>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Arial Narrow" pitchFamily="34" charset="0"/>
        </a:defRPr>
      </a:lvl2pPr>
      <a:lvl3pPr algn="ctr" rtl="0" eaLnBrk="0" fontAlgn="base" hangingPunct="0">
        <a:spcBef>
          <a:spcPct val="0"/>
        </a:spcBef>
        <a:spcAft>
          <a:spcPct val="0"/>
        </a:spcAft>
        <a:defRPr sz="4400" b="1">
          <a:solidFill>
            <a:schemeClr val="tx2"/>
          </a:solidFill>
          <a:latin typeface="Arial Narrow" pitchFamily="34" charset="0"/>
        </a:defRPr>
      </a:lvl3pPr>
      <a:lvl4pPr algn="ctr" rtl="0" eaLnBrk="0" fontAlgn="base" hangingPunct="0">
        <a:spcBef>
          <a:spcPct val="0"/>
        </a:spcBef>
        <a:spcAft>
          <a:spcPct val="0"/>
        </a:spcAft>
        <a:defRPr sz="4400" b="1">
          <a:solidFill>
            <a:schemeClr val="tx2"/>
          </a:solidFill>
          <a:latin typeface="Arial Narrow" pitchFamily="34" charset="0"/>
        </a:defRPr>
      </a:lvl4pPr>
      <a:lvl5pPr algn="ctr" rtl="0" eaLnBrk="0" fontAlgn="base" hangingPunct="0">
        <a:spcBef>
          <a:spcPct val="0"/>
        </a:spcBef>
        <a:spcAft>
          <a:spcPct val="0"/>
        </a:spcAft>
        <a:defRPr sz="4400" b="1">
          <a:solidFill>
            <a:schemeClr val="tx2"/>
          </a:solidFill>
          <a:latin typeface="Arial Narrow" pitchFamily="34" charset="0"/>
        </a:defRPr>
      </a:lvl5pPr>
      <a:lvl6pPr marL="457200" algn="ctr" rtl="0" eaLnBrk="0" fontAlgn="base" hangingPunct="0">
        <a:spcBef>
          <a:spcPct val="0"/>
        </a:spcBef>
        <a:spcAft>
          <a:spcPct val="0"/>
        </a:spcAft>
        <a:defRPr sz="4400" b="1">
          <a:solidFill>
            <a:schemeClr val="tx2"/>
          </a:solidFill>
          <a:latin typeface="Arial Narrow" pitchFamily="34" charset="0"/>
        </a:defRPr>
      </a:lvl6pPr>
      <a:lvl7pPr marL="914400" algn="ctr" rtl="0" eaLnBrk="0" fontAlgn="base" hangingPunct="0">
        <a:spcBef>
          <a:spcPct val="0"/>
        </a:spcBef>
        <a:spcAft>
          <a:spcPct val="0"/>
        </a:spcAft>
        <a:defRPr sz="4400" b="1">
          <a:solidFill>
            <a:schemeClr val="tx2"/>
          </a:solidFill>
          <a:latin typeface="Arial Narrow" pitchFamily="34" charset="0"/>
        </a:defRPr>
      </a:lvl7pPr>
      <a:lvl8pPr marL="1371600" algn="ctr" rtl="0" eaLnBrk="0" fontAlgn="base" hangingPunct="0">
        <a:spcBef>
          <a:spcPct val="0"/>
        </a:spcBef>
        <a:spcAft>
          <a:spcPct val="0"/>
        </a:spcAft>
        <a:defRPr sz="4400" b="1">
          <a:solidFill>
            <a:schemeClr val="tx2"/>
          </a:solidFill>
          <a:latin typeface="Arial Narrow" pitchFamily="34" charset="0"/>
        </a:defRPr>
      </a:lvl8pPr>
      <a:lvl9pPr marL="1828800" algn="ctr" rtl="0" eaLnBrk="0" fontAlgn="base" hangingPunct="0">
        <a:spcBef>
          <a:spcPct val="0"/>
        </a:spcBef>
        <a:spcAft>
          <a:spcPct val="0"/>
        </a:spcAft>
        <a:defRPr sz="4400" b="1">
          <a:solidFill>
            <a:schemeClr val="tx2"/>
          </a:solidFill>
          <a:latin typeface="Arial Narrow" pitchFamily="34" charset="0"/>
        </a:defRPr>
      </a:lvl9pPr>
    </p:titleStyle>
    <p:bodyStyle>
      <a:lvl1pPr marL="342900" indent="-342900" algn="l" rtl="0" eaLnBrk="0" fontAlgn="base" hangingPunct="0">
        <a:spcBef>
          <a:spcPct val="20000"/>
        </a:spcBef>
        <a:spcAft>
          <a:spcPct val="0"/>
        </a:spcAft>
        <a:buFont typeface="Wingdings" panose="05000000000000000000" pitchFamily="2" charset="2"/>
        <a:buChar char="ü"/>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anose="05000000000000000000" pitchFamily="2" charset="2"/>
        <a:buChar char=" "/>
        <a:defRPr sz="2800">
          <a:solidFill>
            <a:schemeClr val="tx1"/>
          </a:solidFill>
          <a:latin typeface="+mn-lt"/>
        </a:defRPr>
      </a:lvl2pPr>
      <a:lvl3pPr marL="1143000" indent="-228600" algn="l" rtl="0" eaLnBrk="0" fontAlgn="base" hangingPunct="0">
        <a:spcBef>
          <a:spcPct val="20000"/>
        </a:spcBef>
        <a:spcAft>
          <a:spcPct val="0"/>
        </a:spcAft>
        <a:buFont typeface="Wingdings" panose="05000000000000000000" pitchFamily="2" charset="2"/>
        <a:buChar char=" "/>
        <a:defRPr sz="2400">
          <a:solidFill>
            <a:schemeClr val="tx1"/>
          </a:solidFill>
          <a:latin typeface="+mn-lt"/>
        </a:defRPr>
      </a:lvl3pPr>
      <a:lvl4pPr marL="1562100" indent="-228600" algn="l" rtl="0" eaLnBrk="0" fontAlgn="base" hangingPunct="0">
        <a:spcBef>
          <a:spcPct val="20000"/>
        </a:spcBef>
        <a:spcAft>
          <a:spcPct val="0"/>
        </a:spcAft>
        <a:buFont typeface="Wingdings 2" panose="05020102010507070707" pitchFamily="18" charset="2"/>
        <a:buChar char="C"/>
        <a:defRPr sz="2000">
          <a:solidFill>
            <a:schemeClr val="tx1"/>
          </a:solidFill>
          <a:latin typeface="+mn-lt"/>
        </a:defRPr>
      </a:lvl4pPr>
      <a:lvl5pPr marL="1981200" indent="-228600" algn="l" rtl="0" eaLnBrk="0" fontAlgn="base" hangingPunct="0">
        <a:spcBef>
          <a:spcPct val="20000"/>
        </a:spcBef>
        <a:spcAft>
          <a:spcPct val="0"/>
        </a:spcAft>
        <a:buFont typeface="Wingdings 2" panose="05020102010507070707" pitchFamily="18" charset="2"/>
        <a:buChar char="C"/>
        <a:defRPr sz="2000">
          <a:solidFill>
            <a:schemeClr val="tx1"/>
          </a:solidFill>
          <a:latin typeface="+mn-lt"/>
        </a:defRPr>
      </a:lvl5pPr>
      <a:lvl6pPr marL="2438400" indent="-228600" algn="l" rtl="0" eaLnBrk="0" fontAlgn="base" hangingPunct="0">
        <a:spcBef>
          <a:spcPct val="20000"/>
        </a:spcBef>
        <a:spcAft>
          <a:spcPct val="0"/>
        </a:spcAft>
        <a:buFont typeface="Wingdings 2" pitchFamily="18" charset="2"/>
        <a:buChar char="C"/>
        <a:defRPr sz="2000">
          <a:solidFill>
            <a:schemeClr val="tx1"/>
          </a:solidFill>
          <a:latin typeface="+mn-lt"/>
        </a:defRPr>
      </a:lvl6pPr>
      <a:lvl7pPr marL="2895600" indent="-228600" algn="l" rtl="0" eaLnBrk="0" fontAlgn="base" hangingPunct="0">
        <a:spcBef>
          <a:spcPct val="20000"/>
        </a:spcBef>
        <a:spcAft>
          <a:spcPct val="0"/>
        </a:spcAft>
        <a:buFont typeface="Wingdings 2" pitchFamily="18" charset="2"/>
        <a:buChar char="C"/>
        <a:defRPr sz="2000">
          <a:solidFill>
            <a:schemeClr val="tx1"/>
          </a:solidFill>
          <a:latin typeface="+mn-lt"/>
        </a:defRPr>
      </a:lvl7pPr>
      <a:lvl8pPr marL="3352800" indent="-228600" algn="l" rtl="0" eaLnBrk="0" fontAlgn="base" hangingPunct="0">
        <a:spcBef>
          <a:spcPct val="20000"/>
        </a:spcBef>
        <a:spcAft>
          <a:spcPct val="0"/>
        </a:spcAft>
        <a:buFont typeface="Wingdings 2" pitchFamily="18" charset="2"/>
        <a:buChar char="C"/>
        <a:defRPr sz="2000">
          <a:solidFill>
            <a:schemeClr val="tx1"/>
          </a:solidFill>
          <a:latin typeface="+mn-lt"/>
        </a:defRPr>
      </a:lvl8pPr>
      <a:lvl9pPr marL="3810000" indent="-228600" algn="l" rtl="0" eaLnBrk="0" fontAlgn="base" hangingPunct="0">
        <a:spcBef>
          <a:spcPct val="20000"/>
        </a:spcBef>
        <a:spcAft>
          <a:spcPct val="0"/>
        </a:spcAft>
        <a:buFont typeface="Wingdings 2" pitchFamily="18" charset="2"/>
        <a:buChar char="C"/>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8.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2.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hyperlink" Target="http://www.coindusalarie.fr/contrats-travail/accident-travail" TargetMode="Externa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20.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1.xml"/><Relationship Id="rId1" Type="http://schemas.openxmlformats.org/officeDocument/2006/relationships/vmlDrawing" Target="../drawings/vmlDrawing4.vml"/><Relationship Id="rId6" Type="http://schemas.openxmlformats.org/officeDocument/2006/relationships/image" Target="../media/image17.wmf"/><Relationship Id="rId5" Type="http://schemas.openxmlformats.org/officeDocument/2006/relationships/oleObject" Target="../embeddings/oleObject4.bin"/><Relationship Id="rId4"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3.e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6.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7.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a:extLst>
              <a:ext uri="{FF2B5EF4-FFF2-40B4-BE49-F238E27FC236}">
                <a16:creationId xmlns:a16="http://schemas.microsoft.com/office/drawing/2014/main" id="{42D56639-7D13-4779-A0CD-5BF2ACE9CFB7}"/>
              </a:ext>
            </a:extLst>
          </p:cNvPr>
          <p:cNvSpPr>
            <a:spLocks noChangeArrowheads="1"/>
          </p:cNvSpPr>
          <p:nvPr/>
        </p:nvSpPr>
        <p:spPr bwMode="auto">
          <a:xfrm>
            <a:off x="685800" y="609600"/>
            <a:ext cx="7772400" cy="47244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lgn="ctr">
              <a:spcBef>
                <a:spcPct val="0"/>
              </a:spcBef>
              <a:buFontTx/>
              <a:buNone/>
            </a:pPr>
            <a:endParaRPr lang="fr-FR" altLang="fr-FR" sz="4400" b="1">
              <a:solidFill>
                <a:schemeClr val="tx2"/>
              </a:solidFill>
              <a:latin typeface="Arial Narrow" panose="020B0606020202030204" pitchFamily="34" charset="0"/>
            </a:endParaRPr>
          </a:p>
          <a:p>
            <a:pPr algn="ctr">
              <a:spcBef>
                <a:spcPct val="0"/>
              </a:spcBef>
              <a:buFontTx/>
              <a:buNone/>
            </a:pPr>
            <a:r>
              <a:rPr lang="fr-FR" altLang="fr-FR" sz="4400" b="1">
                <a:solidFill>
                  <a:schemeClr val="tx2"/>
                </a:solidFill>
                <a:latin typeface="Arial Narrow" panose="020B0606020202030204" pitchFamily="34" charset="0"/>
              </a:rPr>
              <a:t>PR</a:t>
            </a:r>
            <a:r>
              <a:rPr lang="en-US" altLang="fr-FR" sz="4400" b="1">
                <a:solidFill>
                  <a:schemeClr val="tx2"/>
                </a:solidFill>
                <a:latin typeface="Arial Narrow" panose="020B0606020202030204" pitchFamily="34" charset="0"/>
              </a:rPr>
              <a:t>É</a:t>
            </a:r>
            <a:r>
              <a:rPr lang="fr-FR" altLang="fr-FR" sz="4400" b="1">
                <a:solidFill>
                  <a:schemeClr val="tx2"/>
                </a:solidFill>
                <a:latin typeface="Arial Narrow" panose="020B0606020202030204" pitchFamily="34" charset="0"/>
              </a:rPr>
              <a:t>VENTION DES RISQUES PROFESSIONNELS</a:t>
            </a:r>
          </a:p>
          <a:p>
            <a:pPr algn="ctr">
              <a:spcBef>
                <a:spcPct val="0"/>
              </a:spcBef>
              <a:buFontTx/>
              <a:buNone/>
            </a:pPr>
            <a:r>
              <a:rPr lang="fr-FR" altLang="fr-FR" sz="4400" b="1">
                <a:solidFill>
                  <a:schemeClr val="tx2"/>
                </a:solidFill>
                <a:latin typeface="Arial Narrow" panose="020B0606020202030204" pitchFamily="34" charset="0"/>
              </a:rPr>
              <a:t>EN BTS MS</a:t>
            </a:r>
          </a:p>
        </p:txBody>
      </p:sp>
    </p:spTree>
    <p:custDataLst>
      <p:tags r:id="rId1"/>
    </p:custDataLst>
  </p:cSld>
  <p:clrMapOvr>
    <a:masterClrMapping/>
  </p:clrMapOvr>
  <p:transition spd="slow">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AD0634E8-DAB3-4273-81A0-8007BC4E043E}"/>
              </a:ext>
            </a:extLst>
          </p:cNvPr>
          <p:cNvPicPr>
            <a:picLocks noChangeAspect="1"/>
          </p:cNvPicPr>
          <p:nvPr/>
        </p:nvPicPr>
        <p:blipFill>
          <a:blip r:embed="rId4"/>
          <a:stretch>
            <a:fillRect/>
          </a:stretch>
        </p:blipFill>
        <p:spPr>
          <a:xfrm>
            <a:off x="-1" y="692696"/>
            <a:ext cx="9162849" cy="3096344"/>
          </a:xfrm>
          <a:prstGeom prst="rect">
            <a:avLst/>
          </a:prstGeom>
        </p:spPr>
      </p:pic>
      <p:pic>
        <p:nvPicPr>
          <p:cNvPr id="3" name="Image 2">
            <a:extLst>
              <a:ext uri="{FF2B5EF4-FFF2-40B4-BE49-F238E27FC236}">
                <a16:creationId xmlns:a16="http://schemas.microsoft.com/office/drawing/2014/main" id="{02ACE27A-CDF0-41D4-ADEB-81F2129763C9}"/>
              </a:ext>
            </a:extLst>
          </p:cNvPr>
          <p:cNvPicPr>
            <a:picLocks noChangeAspect="1"/>
          </p:cNvPicPr>
          <p:nvPr/>
        </p:nvPicPr>
        <p:blipFill>
          <a:blip r:embed="rId5"/>
          <a:stretch>
            <a:fillRect/>
          </a:stretch>
        </p:blipFill>
        <p:spPr>
          <a:xfrm>
            <a:off x="0" y="3784782"/>
            <a:ext cx="9144000" cy="2273905"/>
          </a:xfrm>
          <a:prstGeom prst="rect">
            <a:avLst/>
          </a:prstGeom>
        </p:spPr>
      </p:pic>
    </p:spTree>
    <p:custDataLst>
      <p:tags r:id="rId1"/>
    </p:custDataLst>
    <p:extLst>
      <p:ext uri="{BB962C8B-B14F-4D97-AF65-F5344CB8AC3E}">
        <p14:creationId xmlns:p14="http://schemas.microsoft.com/office/powerpoint/2010/main" val="3515751048"/>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C2E1131C-B856-4AED-AE13-2F57D66A785F}"/>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30723" name="Rectangle 3">
            <a:extLst>
              <a:ext uri="{FF2B5EF4-FFF2-40B4-BE49-F238E27FC236}">
                <a16:creationId xmlns:a16="http://schemas.microsoft.com/office/drawing/2014/main" id="{BBF23856-E612-4324-8577-BE0082AC9AC1}"/>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30724" name="Rectangle 4">
            <a:extLst>
              <a:ext uri="{FF2B5EF4-FFF2-40B4-BE49-F238E27FC236}">
                <a16:creationId xmlns:a16="http://schemas.microsoft.com/office/drawing/2014/main" id="{6131DFC3-3C19-44FB-ADFB-4D51DD962861}"/>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30725" name="Rectangle 5">
            <a:extLst>
              <a:ext uri="{FF2B5EF4-FFF2-40B4-BE49-F238E27FC236}">
                <a16:creationId xmlns:a16="http://schemas.microsoft.com/office/drawing/2014/main" id="{669A99BB-AEB3-44E1-8A3A-04F7365AEF18}"/>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30726" name="Rectangle 6">
            <a:extLst>
              <a:ext uri="{FF2B5EF4-FFF2-40B4-BE49-F238E27FC236}">
                <a16:creationId xmlns:a16="http://schemas.microsoft.com/office/drawing/2014/main" id="{2BCA8DD9-92D9-4B2A-ADA8-BD5202DFE7AD}"/>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30727" name="Rectangle 7">
            <a:extLst>
              <a:ext uri="{FF2B5EF4-FFF2-40B4-BE49-F238E27FC236}">
                <a16:creationId xmlns:a16="http://schemas.microsoft.com/office/drawing/2014/main" id="{F2C9A3B5-42E9-4746-BA78-BB7CA943BE83}"/>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30728" name="Rectangle 8">
            <a:extLst>
              <a:ext uri="{FF2B5EF4-FFF2-40B4-BE49-F238E27FC236}">
                <a16:creationId xmlns:a16="http://schemas.microsoft.com/office/drawing/2014/main" id="{55726305-6753-42D5-95CC-FF58D806146C}"/>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30729" name="Rectangle 9">
            <a:extLst>
              <a:ext uri="{FF2B5EF4-FFF2-40B4-BE49-F238E27FC236}">
                <a16:creationId xmlns:a16="http://schemas.microsoft.com/office/drawing/2014/main" id="{4134F375-3439-4981-9BCB-9456B5E85E1C}"/>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619530" name="Rectangle 10">
            <a:extLst>
              <a:ext uri="{FF2B5EF4-FFF2-40B4-BE49-F238E27FC236}">
                <a16:creationId xmlns:a16="http://schemas.microsoft.com/office/drawing/2014/main" id="{E13E7222-2DED-44E0-AA69-16AFF52F244C}"/>
              </a:ext>
            </a:extLst>
          </p:cNvPr>
          <p:cNvSpPr>
            <a:spLocks noGrp="1" noChangeArrowheads="1"/>
          </p:cNvSpPr>
          <p:nvPr>
            <p:ph type="subTitle" idx="1"/>
          </p:nvPr>
        </p:nvSpPr>
        <p:spPr>
          <a:xfrm>
            <a:off x="279400" y="3522633"/>
            <a:ext cx="8686800" cy="3182888"/>
          </a:xfrm>
        </p:spPr>
        <p:txBody>
          <a:bodyPr lIns="90488" tIns="44450" rIns="90488" bIns="44450"/>
          <a:lstStyle/>
          <a:p>
            <a:pPr marL="190500" indent="-190500" algn="l">
              <a:defRPr/>
            </a:pPr>
            <a:r>
              <a:rPr lang="fr-FR" sz="2800" dirty="0">
                <a:effectLst>
                  <a:outerShdw blurRad="38100" dist="38100" dir="2700000" algn="tl">
                    <a:srgbClr val="000000"/>
                  </a:outerShdw>
                </a:effectLst>
                <a:latin typeface="Arial" charset="0"/>
                <a:cs typeface="Arial" charset="0"/>
              </a:rPr>
              <a:t>Les accidents graves coûtent chers  :</a:t>
            </a:r>
          </a:p>
          <a:p>
            <a:pPr marL="190500" indent="-190500" algn="l">
              <a:buClr>
                <a:schemeClr val="tx2"/>
              </a:buClr>
              <a:buFont typeface="Wingdings" panose="05000000000000000000" pitchFamily="2" charset="2"/>
              <a:buChar char=""/>
              <a:defRPr/>
            </a:pPr>
            <a:r>
              <a:rPr lang="fr-FR" sz="2800" dirty="0">
                <a:effectLst>
                  <a:outerShdw blurRad="38100" dist="38100" dir="2700000" algn="tl">
                    <a:srgbClr val="000000"/>
                  </a:outerShdw>
                </a:effectLst>
                <a:latin typeface="Arial" charset="0"/>
                <a:cs typeface="Arial" charset="0"/>
              </a:rPr>
              <a:t>IT :					1867 M€		</a:t>
            </a:r>
          </a:p>
          <a:p>
            <a:pPr marL="190500" indent="-190500" algn="l">
              <a:buClr>
                <a:schemeClr val="tx2"/>
              </a:buClr>
              <a:buFont typeface="Wingdings" panose="05000000000000000000" pitchFamily="2" charset="2"/>
              <a:buChar char=""/>
              <a:defRPr/>
            </a:pPr>
            <a:r>
              <a:rPr lang="fr-FR" sz="2800" dirty="0">
                <a:effectLst>
                  <a:outerShdw blurRad="38100" dist="38100" dir="2700000" algn="tl">
                    <a:srgbClr val="000000"/>
                  </a:outerShdw>
                </a:effectLst>
                <a:latin typeface="Arial" charset="0"/>
                <a:cs typeface="Arial" charset="0"/>
              </a:rPr>
              <a:t>IP :					3154 M€	</a:t>
            </a:r>
          </a:p>
          <a:p>
            <a:pPr marL="190500" indent="-190500" algn="l">
              <a:buClr>
                <a:schemeClr val="tx2"/>
              </a:buClr>
              <a:buFont typeface="Wingdings" panose="05000000000000000000" pitchFamily="2" charset="2"/>
              <a:buChar char=""/>
              <a:defRPr/>
            </a:pPr>
            <a:r>
              <a:rPr lang="fr-FR" sz="2800" dirty="0">
                <a:effectLst>
                  <a:outerShdw blurRad="38100" dist="38100" dir="2700000" algn="tl">
                    <a:srgbClr val="000000"/>
                  </a:outerShdw>
                </a:effectLst>
                <a:latin typeface="Arial" charset="0"/>
                <a:cs typeface="Arial" charset="0"/>
              </a:rPr>
              <a:t>charges techniques :	  	      1 M€ 	   </a:t>
            </a:r>
          </a:p>
          <a:p>
            <a:pPr marL="190500" indent="-190500">
              <a:defRPr/>
            </a:pPr>
            <a:r>
              <a:rPr lang="fr-FR" sz="2800" dirty="0">
                <a:effectLst>
                  <a:outerShdw blurRad="38100" dist="38100" dir="2700000" algn="tl">
                    <a:srgbClr val="000000"/>
                  </a:outerShdw>
                </a:effectLst>
                <a:latin typeface="Arial" charset="0"/>
                <a:cs typeface="Arial" charset="0"/>
              </a:rPr>
              <a:t>     		</a:t>
            </a:r>
          </a:p>
          <a:p>
            <a:pPr marL="190500" indent="-190500" algn="l">
              <a:defRPr/>
            </a:pPr>
            <a:r>
              <a:rPr lang="fr-FR" sz="2800" dirty="0">
                <a:effectLst>
                  <a:outerShdw blurRad="38100" dist="38100" dir="2700000" algn="tl">
                    <a:srgbClr val="000000"/>
                  </a:outerShdw>
                </a:effectLst>
                <a:latin typeface="Arial" charset="0"/>
                <a:cs typeface="Arial" charset="0"/>
              </a:rPr>
              <a:t>Total des dépenses :		5175 M€	 	 </a:t>
            </a:r>
          </a:p>
          <a:p>
            <a:pPr marL="190500" indent="-190500">
              <a:defRPr/>
            </a:pPr>
            <a:endParaRPr lang="fr-FR" sz="2800" dirty="0">
              <a:effectLst>
                <a:outerShdw blurRad="38100" dist="38100" dir="2700000" algn="tl">
                  <a:srgbClr val="000000"/>
                </a:outerShdw>
              </a:effectLst>
              <a:latin typeface="Arial" charset="0"/>
              <a:cs typeface="Arial" charset="0"/>
            </a:endParaRPr>
          </a:p>
        </p:txBody>
      </p:sp>
      <p:sp>
        <p:nvSpPr>
          <p:cNvPr id="619531" name="Rectangle 11">
            <a:extLst>
              <a:ext uri="{FF2B5EF4-FFF2-40B4-BE49-F238E27FC236}">
                <a16:creationId xmlns:a16="http://schemas.microsoft.com/office/drawing/2014/main" id="{04630E6D-82EB-442D-85D0-D466BB802850}"/>
              </a:ext>
            </a:extLst>
          </p:cNvPr>
          <p:cNvSpPr>
            <a:spLocks noChangeArrowheads="1"/>
          </p:cNvSpPr>
          <p:nvPr/>
        </p:nvSpPr>
        <p:spPr bwMode="auto">
          <a:xfrm>
            <a:off x="676237" y="2708920"/>
            <a:ext cx="7874000" cy="1016000"/>
          </a:xfrm>
          <a:prstGeom prst="rect">
            <a:avLst/>
          </a:prstGeom>
          <a:noFill/>
          <a:ln w="50800">
            <a:noFill/>
            <a:miter lim="800000"/>
            <a:headEnd/>
            <a:tailEnd/>
          </a:ln>
          <a:effectLst/>
        </p:spPr>
        <p:txBody>
          <a:bodyPr wrap="none" lIns="90488" tIns="44450" rIns="90488" bIns="44450" anchor="ctr"/>
          <a:lstStyle/>
          <a:p>
            <a:pPr algn="ctr">
              <a:defRPr/>
            </a:pPr>
            <a:r>
              <a:rPr lang="fr-FR" sz="3600" b="1" dirty="0">
                <a:solidFill>
                  <a:schemeClr val="tx2"/>
                </a:solidFill>
                <a:effectLst>
                  <a:outerShdw blurRad="38100" dist="38100" dir="2700000" algn="tl">
                    <a:srgbClr val="000000"/>
                  </a:outerShdw>
                </a:effectLst>
                <a:latin typeface="Arial" charset="0"/>
              </a:rPr>
              <a:t>COUT MOYEN DES A.T.</a:t>
            </a:r>
          </a:p>
        </p:txBody>
      </p:sp>
      <p:pic>
        <p:nvPicPr>
          <p:cNvPr id="2" name="Image 1">
            <a:extLst>
              <a:ext uri="{FF2B5EF4-FFF2-40B4-BE49-F238E27FC236}">
                <a16:creationId xmlns:a16="http://schemas.microsoft.com/office/drawing/2014/main" id="{E7AB8E8E-649C-4499-B6BD-086D03CF6796}"/>
              </a:ext>
            </a:extLst>
          </p:cNvPr>
          <p:cNvPicPr>
            <a:picLocks noChangeAspect="1"/>
          </p:cNvPicPr>
          <p:nvPr/>
        </p:nvPicPr>
        <p:blipFill>
          <a:blip r:embed="rId4"/>
          <a:stretch>
            <a:fillRect/>
          </a:stretch>
        </p:blipFill>
        <p:spPr>
          <a:xfrm>
            <a:off x="69317" y="625552"/>
            <a:ext cx="8896350" cy="2105025"/>
          </a:xfrm>
          <a:prstGeom prst="rect">
            <a:avLst/>
          </a:prstGeom>
        </p:spPr>
      </p:pic>
    </p:spTree>
    <p:custDataLst>
      <p:tags r:id="rId1"/>
    </p:custDataLst>
  </p:cSld>
  <p:clrMapOvr>
    <a:masterClrMapping/>
  </p:clrMapOvr>
  <p:transition>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a:extLst>
              <a:ext uri="{FF2B5EF4-FFF2-40B4-BE49-F238E27FC236}">
                <a16:creationId xmlns:a16="http://schemas.microsoft.com/office/drawing/2014/main" id="{9BC8EBE4-8C63-4E01-9BF4-FDACA8FE5E26}"/>
              </a:ext>
            </a:extLst>
          </p:cNvPr>
          <p:cNvSpPr>
            <a:spLocks noGrp="1" noChangeArrowheads="1"/>
          </p:cNvSpPr>
          <p:nvPr>
            <p:ph type="title"/>
          </p:nvPr>
        </p:nvSpPr>
        <p:spPr>
          <a:xfrm>
            <a:off x="609600" y="130175"/>
            <a:ext cx="7772400" cy="1066800"/>
          </a:xfrm>
        </p:spPr>
        <p:txBody>
          <a:bodyPr lIns="90488" tIns="44450" rIns="90488" bIns="44450" anchor="b"/>
          <a:lstStyle/>
          <a:p>
            <a:pPr>
              <a:defRPr/>
            </a:pPr>
            <a:r>
              <a:rPr lang="fr-FR" sz="4800" dirty="0">
                <a:effectLst>
                  <a:outerShdw blurRad="38100" dist="38100" dir="2700000" algn="tl">
                    <a:srgbClr val="000000"/>
                  </a:outerShdw>
                </a:effectLst>
                <a:latin typeface="Arial" charset="0"/>
              </a:rPr>
              <a:t>Modes de tarification</a:t>
            </a:r>
          </a:p>
        </p:txBody>
      </p:sp>
      <p:sp>
        <p:nvSpPr>
          <p:cNvPr id="4" name="ZoneTexte 3">
            <a:extLst>
              <a:ext uri="{FF2B5EF4-FFF2-40B4-BE49-F238E27FC236}">
                <a16:creationId xmlns:a16="http://schemas.microsoft.com/office/drawing/2014/main" id="{9DB6CFE0-DFF9-427D-97F3-49DC6D0A34F4}"/>
              </a:ext>
            </a:extLst>
          </p:cNvPr>
          <p:cNvSpPr txBox="1"/>
          <p:nvPr/>
        </p:nvSpPr>
        <p:spPr>
          <a:xfrm>
            <a:off x="1495425" y="1079500"/>
            <a:ext cx="6000750" cy="768350"/>
          </a:xfrm>
          <a:prstGeom prst="rect">
            <a:avLst/>
          </a:prstGeom>
          <a:noFill/>
        </p:spPr>
        <p:txBody>
          <a:bodyPr>
            <a:spAutoFit/>
          </a:bodyPr>
          <a:lstStyle/>
          <a:p>
            <a:pPr algn="ctr">
              <a:defRPr/>
            </a:pPr>
            <a:r>
              <a:rPr lang="fr-FR" sz="4400" b="1" dirty="0">
                <a:effectLst>
                  <a:outerShdw blurRad="38100" dist="38100" dir="2700000" algn="tl">
                    <a:srgbClr val="000000">
                      <a:alpha val="43137"/>
                    </a:srgbClr>
                  </a:outerShdw>
                </a:effectLst>
                <a:latin typeface="Arial" pitchFamily="34" charset="0"/>
                <a:cs typeface="Arial" pitchFamily="34" charset="0"/>
              </a:rPr>
              <a:t>Qui paye ?</a:t>
            </a:r>
          </a:p>
        </p:txBody>
      </p:sp>
      <p:sp>
        <p:nvSpPr>
          <p:cNvPr id="2" name="Rectangle 1">
            <a:extLst>
              <a:ext uri="{FF2B5EF4-FFF2-40B4-BE49-F238E27FC236}">
                <a16:creationId xmlns:a16="http://schemas.microsoft.com/office/drawing/2014/main" id="{8B0D0C46-C847-4D4D-9511-E964767BF2FF}"/>
              </a:ext>
            </a:extLst>
          </p:cNvPr>
          <p:cNvSpPr>
            <a:spLocks noChangeArrowheads="1"/>
          </p:cNvSpPr>
          <p:nvPr/>
        </p:nvSpPr>
        <p:spPr bwMode="auto">
          <a:xfrm>
            <a:off x="179388" y="2205038"/>
            <a:ext cx="9040812"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Narrow" panose="020B0606020202030204" pitchFamily="34" charset="0"/>
              </a:defRPr>
            </a:lvl1pPr>
            <a:lvl2pPr marL="800100" indent="-342900">
              <a:defRPr sz="2400">
                <a:solidFill>
                  <a:schemeClr val="tx1"/>
                </a:solidFill>
                <a:latin typeface="Arial Narrow" panose="020B0606020202030204" pitchFamily="34" charset="0"/>
              </a:defRPr>
            </a:lvl2pPr>
            <a:lvl3pPr marL="1143000" indent="-228600">
              <a:defRPr sz="2400">
                <a:solidFill>
                  <a:schemeClr val="tx1"/>
                </a:solidFill>
                <a:latin typeface="Arial Narrow" panose="020B0606020202030204" pitchFamily="34" charset="0"/>
              </a:defRPr>
            </a:lvl3pPr>
            <a:lvl4pPr marL="1600200" indent="-228600">
              <a:defRPr sz="2400">
                <a:solidFill>
                  <a:schemeClr val="tx1"/>
                </a:solidFill>
                <a:latin typeface="Arial Narrow" panose="020B0606020202030204" pitchFamily="34" charset="0"/>
              </a:defRPr>
            </a:lvl4pPr>
            <a:lvl5pPr marL="2057400" indent="-228600">
              <a:defRPr sz="2400">
                <a:solidFill>
                  <a:schemeClr val="tx1"/>
                </a:solidFill>
                <a:latin typeface="Arial Narrow" panose="020B0606020202030204" pitchFamily="34" charset="0"/>
              </a:defRPr>
            </a:lvl5pPr>
            <a:lvl6pPr marL="2514600" indent="-228600" eaLnBrk="0" fontAlgn="base" hangingPunct="0">
              <a:spcBef>
                <a:spcPct val="0"/>
              </a:spcBef>
              <a:spcAft>
                <a:spcPct val="0"/>
              </a:spcAft>
              <a:defRPr sz="2400">
                <a:solidFill>
                  <a:schemeClr val="tx1"/>
                </a:solidFill>
                <a:latin typeface="Arial Narrow" panose="020B0606020202030204" pitchFamily="34" charset="0"/>
              </a:defRPr>
            </a:lvl6pPr>
            <a:lvl7pPr marL="2971800" indent="-228600" eaLnBrk="0" fontAlgn="base" hangingPunct="0">
              <a:spcBef>
                <a:spcPct val="0"/>
              </a:spcBef>
              <a:spcAft>
                <a:spcPct val="0"/>
              </a:spcAft>
              <a:defRPr sz="2400">
                <a:solidFill>
                  <a:schemeClr val="tx1"/>
                </a:solidFill>
                <a:latin typeface="Arial Narrow" panose="020B0606020202030204" pitchFamily="34" charset="0"/>
              </a:defRPr>
            </a:lvl7pPr>
            <a:lvl8pPr marL="3429000" indent="-228600" eaLnBrk="0" fontAlgn="base" hangingPunct="0">
              <a:spcBef>
                <a:spcPct val="0"/>
              </a:spcBef>
              <a:spcAft>
                <a:spcPct val="0"/>
              </a:spcAft>
              <a:defRPr sz="2400">
                <a:solidFill>
                  <a:schemeClr val="tx1"/>
                </a:solidFill>
                <a:latin typeface="Arial Narrow" panose="020B0606020202030204" pitchFamily="34" charset="0"/>
              </a:defRPr>
            </a:lvl8pPr>
            <a:lvl9pPr marL="3886200" indent="-228600" eaLnBrk="0" fontAlgn="base" hangingPunct="0">
              <a:spcBef>
                <a:spcPct val="0"/>
              </a:spcBef>
              <a:spcAft>
                <a:spcPct val="0"/>
              </a:spcAft>
              <a:defRPr sz="2400">
                <a:solidFill>
                  <a:schemeClr val="tx1"/>
                </a:solidFill>
                <a:latin typeface="Arial Narrow" panose="020B0606020202030204" pitchFamily="34" charset="0"/>
              </a:defRPr>
            </a:lvl9pPr>
          </a:lstStyle>
          <a:p>
            <a:r>
              <a:rPr lang="fr-FR" altLang="fr-FR" sz="2000" b="1">
                <a:latin typeface="Verdana" panose="020B0604030504040204" pitchFamily="34" charset="0"/>
              </a:rPr>
              <a:t>Les cotisations sont entièrement à la charge des employeurs, déterminées en fonction :</a:t>
            </a:r>
          </a:p>
          <a:p>
            <a:endParaRPr lang="fr-FR" altLang="fr-FR" sz="2000" b="1">
              <a:latin typeface="Verdana" panose="020B0604030504040204" pitchFamily="34" charset="0"/>
            </a:endParaRPr>
          </a:p>
          <a:p>
            <a:pPr lvl="1">
              <a:buFont typeface="Arial" panose="020B0604020202020204" pitchFamily="34" charset="0"/>
              <a:buChar char="•"/>
            </a:pPr>
            <a:r>
              <a:rPr lang="fr-FR" altLang="fr-FR" sz="2000" b="1">
                <a:latin typeface="Verdana" panose="020B0604030504040204" pitchFamily="34" charset="0"/>
              </a:rPr>
              <a:t>de l'activité exercée</a:t>
            </a:r>
          </a:p>
          <a:p>
            <a:pPr lvl="1">
              <a:buFont typeface="Arial" panose="020B0604020202020204" pitchFamily="34" charset="0"/>
              <a:buChar char="•"/>
            </a:pPr>
            <a:r>
              <a:rPr lang="fr-FR" altLang="fr-FR" sz="2000" b="1">
                <a:latin typeface="Verdana" panose="020B0604030504040204" pitchFamily="34" charset="0"/>
              </a:rPr>
              <a:t>des salaires versés</a:t>
            </a:r>
          </a:p>
          <a:p>
            <a:pPr lvl="1">
              <a:buFont typeface="Arial" panose="020B0604020202020204" pitchFamily="34" charset="0"/>
              <a:buChar char="•"/>
            </a:pPr>
            <a:r>
              <a:rPr lang="fr-FR" altLang="fr-FR" sz="2000" b="1">
                <a:latin typeface="Verdana" panose="020B0604030504040204" pitchFamily="34" charset="0"/>
              </a:rPr>
              <a:t>du coût total des AT et MP</a:t>
            </a:r>
          </a:p>
          <a:p>
            <a:endParaRPr lang="fr-FR" altLang="fr-FR" sz="2000" b="1">
              <a:latin typeface="Verdana" panose="020B0604030504040204" pitchFamily="34" charset="0"/>
            </a:endParaRPr>
          </a:p>
          <a:p>
            <a:r>
              <a:rPr lang="fr-FR" altLang="fr-FR" sz="2000" b="1">
                <a:latin typeface="Verdana" panose="020B0604030504040204" pitchFamily="34" charset="0"/>
              </a:rPr>
              <a:t>Le système veut concilier deux principes :</a:t>
            </a:r>
          </a:p>
          <a:p>
            <a:endParaRPr lang="fr-FR" altLang="fr-FR" sz="2000" b="1">
              <a:latin typeface="Verdana" panose="020B0604030504040204" pitchFamily="34" charset="0"/>
            </a:endParaRPr>
          </a:p>
          <a:p>
            <a:pPr lvl="1">
              <a:buFont typeface="Arial" panose="020B0604020202020204" pitchFamily="34" charset="0"/>
              <a:buChar char="•"/>
            </a:pPr>
            <a:r>
              <a:rPr lang="fr-FR" altLang="fr-FR" sz="2000" b="1">
                <a:latin typeface="Verdana" panose="020B0604030504040204" pitchFamily="34" charset="0"/>
              </a:rPr>
              <a:t>La mutualisation du risque (assurance)</a:t>
            </a:r>
          </a:p>
          <a:p>
            <a:pPr lvl="1">
              <a:buFont typeface="Arial" panose="020B0604020202020204" pitchFamily="34" charset="0"/>
              <a:buChar char="•"/>
            </a:pPr>
            <a:r>
              <a:rPr lang="fr-FR" altLang="fr-FR" sz="2000" b="1">
                <a:latin typeface="Verdana" panose="020B0604030504040204" pitchFamily="34" charset="0"/>
              </a:rPr>
              <a:t>La personnalisation des taux, facteur d'incitation à la prévention</a:t>
            </a:r>
            <a:endParaRPr lang="fr-FR" altLang="fr-FR" sz="2000"/>
          </a:p>
        </p:txBody>
      </p:sp>
    </p:spTree>
    <p:custDataLst>
      <p:tags r:id="rId1"/>
    </p:custDataLst>
  </p:cSld>
  <p:clrMapOvr>
    <a:masterClrMapping/>
  </p:clrMapOvr>
  <p:transition spd="slow">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a:extLst>
              <a:ext uri="{FF2B5EF4-FFF2-40B4-BE49-F238E27FC236}">
                <a16:creationId xmlns:a16="http://schemas.microsoft.com/office/drawing/2014/main" id="{9BC8EBE4-8C63-4E01-9BF4-FDACA8FE5E26}"/>
              </a:ext>
            </a:extLst>
          </p:cNvPr>
          <p:cNvSpPr>
            <a:spLocks noGrp="1" noChangeArrowheads="1"/>
          </p:cNvSpPr>
          <p:nvPr>
            <p:ph type="title"/>
          </p:nvPr>
        </p:nvSpPr>
        <p:spPr>
          <a:xfrm>
            <a:off x="609600" y="260647"/>
            <a:ext cx="7772400" cy="936327"/>
          </a:xfrm>
        </p:spPr>
        <p:txBody>
          <a:bodyPr lIns="90488" tIns="44450" rIns="90488" bIns="44450" anchor="b"/>
          <a:lstStyle/>
          <a:p>
            <a:pPr>
              <a:defRPr/>
            </a:pPr>
            <a:r>
              <a:rPr lang="fr-FR" sz="4800" dirty="0">
                <a:effectLst>
                  <a:outerShdw blurRad="38100" dist="38100" dir="2700000" algn="tl">
                    <a:srgbClr val="000000"/>
                  </a:outerShdw>
                </a:effectLst>
                <a:latin typeface="Arial" charset="0"/>
              </a:rPr>
              <a:t>Modes de tarification</a:t>
            </a:r>
          </a:p>
        </p:txBody>
      </p:sp>
      <p:sp>
        <p:nvSpPr>
          <p:cNvPr id="4" name="ZoneTexte 3">
            <a:extLst>
              <a:ext uri="{FF2B5EF4-FFF2-40B4-BE49-F238E27FC236}">
                <a16:creationId xmlns:a16="http://schemas.microsoft.com/office/drawing/2014/main" id="{9DB6CFE0-DFF9-427D-97F3-49DC6D0A34F4}"/>
              </a:ext>
            </a:extLst>
          </p:cNvPr>
          <p:cNvSpPr txBox="1"/>
          <p:nvPr/>
        </p:nvSpPr>
        <p:spPr>
          <a:xfrm>
            <a:off x="179512" y="1079500"/>
            <a:ext cx="8784975" cy="769441"/>
          </a:xfrm>
          <a:prstGeom prst="rect">
            <a:avLst/>
          </a:prstGeom>
          <a:noFill/>
        </p:spPr>
        <p:txBody>
          <a:bodyPr wrap="square">
            <a:spAutoFit/>
          </a:bodyPr>
          <a:lstStyle/>
          <a:p>
            <a:pPr algn="ctr">
              <a:defRPr/>
            </a:pPr>
            <a:r>
              <a:rPr lang="fr-FR" sz="4400" b="1" dirty="0">
                <a:effectLst>
                  <a:outerShdw blurRad="38100" dist="38100" dir="2700000" algn="tl">
                    <a:srgbClr val="000000">
                      <a:alpha val="43137"/>
                    </a:srgbClr>
                  </a:outerShdw>
                </a:effectLst>
                <a:latin typeface="Arial" pitchFamily="34" charset="0"/>
                <a:cs typeface="Arial" pitchFamily="34" charset="0"/>
              </a:rPr>
              <a:t>Qui paye ? </a:t>
            </a:r>
            <a:r>
              <a:rPr lang="fr-FR" sz="4400" b="1" dirty="0">
                <a:effectLst>
                  <a:outerShdw blurRad="38100" dist="38100" dir="2700000" algn="tl">
                    <a:srgbClr val="000000">
                      <a:alpha val="43137"/>
                    </a:srgbClr>
                  </a:outerShdw>
                </a:effectLst>
                <a:latin typeface="Arial" pitchFamily="34" charset="0"/>
                <a:cs typeface="Arial" pitchFamily="34" charset="0"/>
                <a:sym typeface="Wingdings" panose="05000000000000000000" pitchFamily="2" charset="2"/>
              </a:rPr>
              <a:t> L’EMPLOYEUR</a:t>
            </a:r>
            <a:endParaRPr lang="fr-FR" sz="4400" b="1" dirty="0">
              <a:effectLst>
                <a:outerShdw blurRad="38100" dist="38100" dir="2700000" algn="tl">
                  <a:srgbClr val="000000">
                    <a:alpha val="43137"/>
                  </a:srgbClr>
                </a:outerShdw>
              </a:effectLst>
              <a:latin typeface="Arial" pitchFamily="34" charset="0"/>
              <a:cs typeface="Arial" pitchFamily="34" charset="0"/>
            </a:endParaRPr>
          </a:p>
        </p:txBody>
      </p:sp>
      <p:pic>
        <p:nvPicPr>
          <p:cNvPr id="2" name="Image 1">
            <a:extLst>
              <a:ext uri="{FF2B5EF4-FFF2-40B4-BE49-F238E27FC236}">
                <a16:creationId xmlns:a16="http://schemas.microsoft.com/office/drawing/2014/main" id="{723B2C1E-0E43-4073-B69E-B79F7A9DA11F}"/>
              </a:ext>
            </a:extLst>
          </p:cNvPr>
          <p:cNvPicPr>
            <a:picLocks noChangeAspect="1"/>
          </p:cNvPicPr>
          <p:nvPr/>
        </p:nvPicPr>
        <p:blipFill>
          <a:blip r:embed="rId4"/>
          <a:stretch>
            <a:fillRect/>
          </a:stretch>
        </p:blipFill>
        <p:spPr>
          <a:xfrm>
            <a:off x="0" y="2420888"/>
            <a:ext cx="3867150" cy="3000375"/>
          </a:xfrm>
          <a:prstGeom prst="rect">
            <a:avLst/>
          </a:prstGeom>
        </p:spPr>
      </p:pic>
      <p:sp>
        <p:nvSpPr>
          <p:cNvPr id="5" name="Rectangle 4">
            <a:extLst>
              <a:ext uri="{FF2B5EF4-FFF2-40B4-BE49-F238E27FC236}">
                <a16:creationId xmlns:a16="http://schemas.microsoft.com/office/drawing/2014/main" id="{325AAA5A-423E-40F9-80F4-904D3B301F36}"/>
              </a:ext>
            </a:extLst>
          </p:cNvPr>
          <p:cNvSpPr/>
          <p:nvPr/>
        </p:nvSpPr>
        <p:spPr>
          <a:xfrm>
            <a:off x="3867150" y="1772816"/>
            <a:ext cx="5276850" cy="5170646"/>
          </a:xfrm>
          <a:prstGeom prst="rect">
            <a:avLst/>
          </a:prstGeom>
        </p:spPr>
        <p:txBody>
          <a:bodyPr wrap="square">
            <a:spAutoFit/>
          </a:bodyPr>
          <a:lstStyle/>
          <a:p>
            <a:r>
              <a:rPr lang="fr-FR" sz="2200" b="1" i="1" dirty="0">
                <a:solidFill>
                  <a:srgbClr val="FFFF00"/>
                </a:solidFill>
              </a:rPr>
              <a:t>coût direct</a:t>
            </a:r>
          </a:p>
          <a:p>
            <a:pPr marL="342900" indent="-342900">
              <a:buFont typeface="Arial" panose="020B0604020202020204" pitchFamily="34" charset="0"/>
              <a:buChar char="•"/>
            </a:pPr>
            <a:r>
              <a:rPr lang="fr-FR" sz="2200" dirty="0"/>
              <a:t>frais médicaux et chirurgicaux,</a:t>
            </a:r>
          </a:p>
          <a:p>
            <a:pPr marL="342900" indent="-342900">
              <a:buFont typeface="Arial" panose="020B0604020202020204" pitchFamily="34" charset="0"/>
              <a:buChar char="•"/>
            </a:pPr>
            <a:r>
              <a:rPr lang="fr-FR" sz="2200" dirty="0"/>
              <a:t>frais pharmaceutiques,</a:t>
            </a:r>
          </a:p>
          <a:p>
            <a:pPr marL="342900" indent="-342900">
              <a:buFont typeface="Arial" panose="020B0604020202020204" pitchFamily="34" charset="0"/>
              <a:buChar char="•"/>
            </a:pPr>
            <a:r>
              <a:rPr lang="fr-FR" sz="2200" dirty="0"/>
              <a:t>frais d’hospitalisation et de rééducation.</a:t>
            </a:r>
          </a:p>
          <a:p>
            <a:pPr marL="342900" indent="-342900">
              <a:buFont typeface="Arial" panose="020B0604020202020204" pitchFamily="34" charset="0"/>
              <a:buChar char="•"/>
            </a:pPr>
            <a:r>
              <a:rPr lang="fr-FR" sz="2200" dirty="0"/>
              <a:t>indemnités journalières,</a:t>
            </a:r>
          </a:p>
          <a:p>
            <a:pPr marL="342900" indent="-342900">
              <a:buFont typeface="Arial" panose="020B0604020202020204" pitchFamily="34" charset="0"/>
              <a:buChar char="•"/>
            </a:pPr>
            <a:r>
              <a:rPr lang="fr-FR" sz="2200" dirty="0"/>
              <a:t>indemnités journalières,</a:t>
            </a:r>
          </a:p>
          <a:p>
            <a:pPr marL="342900" indent="-342900">
              <a:buFont typeface="Arial" panose="020B0604020202020204" pitchFamily="34" charset="0"/>
              <a:buChar char="•"/>
            </a:pPr>
            <a:r>
              <a:rPr lang="fr-FR" sz="2200" dirty="0"/>
              <a:t>frais de gestion.</a:t>
            </a:r>
          </a:p>
          <a:p>
            <a:r>
              <a:rPr lang="fr-FR" sz="2200" b="1" i="1" dirty="0">
                <a:solidFill>
                  <a:srgbClr val="FFFF00"/>
                </a:solidFill>
              </a:rPr>
              <a:t>coût indirect</a:t>
            </a:r>
          </a:p>
          <a:p>
            <a:pPr marL="342900" indent="-342900">
              <a:buFont typeface="Arial" panose="020B0604020202020204" pitchFamily="34" charset="0"/>
              <a:buChar char="•"/>
            </a:pPr>
            <a:r>
              <a:rPr lang="fr-FR" sz="2200" dirty="0"/>
              <a:t>coût des arrêts de production,</a:t>
            </a:r>
          </a:p>
          <a:p>
            <a:pPr marL="342900" indent="-342900">
              <a:buFont typeface="Arial" panose="020B0604020202020204" pitchFamily="34" charset="0"/>
              <a:buChar char="•"/>
            </a:pPr>
            <a:r>
              <a:rPr lang="fr-FR" sz="2200" dirty="0"/>
              <a:t>coût de l’enquête administrative,</a:t>
            </a:r>
          </a:p>
          <a:p>
            <a:pPr marL="342900" indent="-342900">
              <a:buFont typeface="Arial" panose="020B0604020202020204" pitchFamily="34" charset="0"/>
              <a:buChar char="•"/>
            </a:pPr>
            <a:r>
              <a:rPr lang="fr-FR" sz="2200" dirty="0"/>
              <a:t>coût de remplacement de l’accidenté,</a:t>
            </a:r>
          </a:p>
          <a:p>
            <a:pPr marL="342900" indent="-342900">
              <a:buFont typeface="Arial" panose="020B0604020202020204" pitchFamily="34" charset="0"/>
              <a:buChar char="•"/>
            </a:pPr>
            <a:r>
              <a:rPr lang="fr-FR" sz="2200" dirty="0"/>
              <a:t>coût lié au maintien du salaire au delà du plafond,</a:t>
            </a:r>
          </a:p>
          <a:p>
            <a:pPr marL="342900" indent="-342900">
              <a:buFont typeface="Arial" panose="020B0604020202020204" pitchFamily="34" charset="0"/>
              <a:buChar char="•"/>
            </a:pPr>
            <a:r>
              <a:rPr lang="fr-FR" sz="2200" dirty="0"/>
              <a:t>coût de réparation des dégât matériels. </a:t>
            </a:r>
          </a:p>
          <a:p>
            <a:pPr marL="342900" indent="-342900">
              <a:buFont typeface="Arial" panose="020B0604020202020204" pitchFamily="34" charset="0"/>
              <a:buChar char="•"/>
            </a:pPr>
            <a:r>
              <a:rPr lang="fr-FR" sz="2200" dirty="0"/>
              <a:t>3 à 5 fois supérieur au coût direct</a:t>
            </a:r>
          </a:p>
        </p:txBody>
      </p:sp>
    </p:spTree>
    <p:custDataLst>
      <p:tags r:id="rId1"/>
    </p:custDataLst>
    <p:extLst>
      <p:ext uri="{BB962C8B-B14F-4D97-AF65-F5344CB8AC3E}">
        <p14:creationId xmlns:p14="http://schemas.microsoft.com/office/powerpoint/2010/main" val="3588521813"/>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a:extLst>
              <a:ext uri="{FF2B5EF4-FFF2-40B4-BE49-F238E27FC236}">
                <a16:creationId xmlns:a16="http://schemas.microsoft.com/office/drawing/2014/main" id="{3A7D26B8-54FE-4E76-A110-CA9C328C4412}"/>
              </a:ext>
            </a:extLst>
          </p:cNvPr>
          <p:cNvSpPr>
            <a:spLocks noGrp="1" noChangeArrowheads="1"/>
          </p:cNvSpPr>
          <p:nvPr>
            <p:ph type="title"/>
          </p:nvPr>
        </p:nvSpPr>
        <p:spPr>
          <a:xfrm>
            <a:off x="609600" y="115888"/>
            <a:ext cx="7772400" cy="1066800"/>
          </a:xfrm>
        </p:spPr>
        <p:txBody>
          <a:bodyPr lIns="90488" tIns="44450" rIns="90488" bIns="44450" anchor="b"/>
          <a:lstStyle/>
          <a:p>
            <a:pPr>
              <a:defRPr/>
            </a:pPr>
            <a:r>
              <a:rPr lang="fr-FR" sz="4800" dirty="0">
                <a:effectLst>
                  <a:outerShdw blurRad="38100" dist="38100" dir="2700000" algn="tl">
                    <a:srgbClr val="000000"/>
                  </a:outerShdw>
                </a:effectLst>
                <a:latin typeface="Arial" charset="0"/>
              </a:rPr>
              <a:t>Déclaration de l’AT</a:t>
            </a:r>
          </a:p>
        </p:txBody>
      </p:sp>
      <p:pic>
        <p:nvPicPr>
          <p:cNvPr id="36867" name="Image 2" descr="Une image contenant capture d’écran&#10;&#10;Description générée avec un niveau de confiance très élevé">
            <a:extLst>
              <a:ext uri="{FF2B5EF4-FFF2-40B4-BE49-F238E27FC236}">
                <a16:creationId xmlns:a16="http://schemas.microsoft.com/office/drawing/2014/main" id="{3348465D-5B59-4A43-916E-0940B5C182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4111751"/>
            <a:ext cx="571500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Rectangle 3">
            <a:extLst>
              <a:ext uri="{FF2B5EF4-FFF2-40B4-BE49-F238E27FC236}">
                <a16:creationId xmlns:a16="http://schemas.microsoft.com/office/drawing/2014/main" id="{8517A937-8093-40D5-B6F8-11B9F6571C05}"/>
              </a:ext>
            </a:extLst>
          </p:cNvPr>
          <p:cNvSpPr>
            <a:spLocks noChangeArrowheads="1"/>
          </p:cNvSpPr>
          <p:nvPr/>
        </p:nvSpPr>
        <p:spPr bwMode="auto">
          <a:xfrm>
            <a:off x="-36513" y="1123950"/>
            <a:ext cx="9073009"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r>
              <a:rPr lang="fr-FR" altLang="fr-FR" sz="2400" dirty="0">
                <a:latin typeface="Arial Narrow" panose="020B0606020202030204" pitchFamily="34" charset="0"/>
              </a:rPr>
              <a:t>Le salarié doit informer son employeur dans les </a:t>
            </a:r>
            <a:r>
              <a:rPr lang="fr-FR" altLang="fr-FR" sz="2400" b="1" dirty="0">
                <a:latin typeface="Arial Narrow" panose="020B0606020202030204" pitchFamily="34" charset="0"/>
              </a:rPr>
              <a:t>24 heures</a:t>
            </a:r>
            <a:r>
              <a:rPr lang="fr-FR" altLang="fr-FR" sz="2400" dirty="0">
                <a:latin typeface="Arial Narrow" panose="020B0606020202030204" pitchFamily="34" charset="0"/>
              </a:rPr>
              <a:t>.</a:t>
            </a:r>
          </a:p>
          <a:p>
            <a:pPr>
              <a:spcBef>
                <a:spcPct val="0"/>
              </a:spcBef>
              <a:buFontTx/>
              <a:buNone/>
            </a:pPr>
            <a:endParaRPr lang="fr-FR" altLang="fr-FR" sz="2400" dirty="0">
              <a:latin typeface="Arial Narrow" panose="020B0606020202030204" pitchFamily="34" charset="0"/>
            </a:endParaRPr>
          </a:p>
          <a:p>
            <a:pPr>
              <a:spcBef>
                <a:spcPct val="0"/>
              </a:spcBef>
              <a:buFontTx/>
              <a:buNone/>
            </a:pPr>
            <a:r>
              <a:rPr lang="fr-FR" altLang="fr-FR" sz="2400" dirty="0">
                <a:latin typeface="Arial Narrow" panose="020B0606020202030204" pitchFamily="34" charset="0"/>
              </a:rPr>
              <a:t>L'employeur a alors </a:t>
            </a:r>
            <a:r>
              <a:rPr lang="fr-FR" altLang="fr-FR" sz="2400" b="1" dirty="0">
                <a:latin typeface="Arial Narrow" panose="020B0606020202030204" pitchFamily="34" charset="0"/>
              </a:rPr>
              <a:t>48 heures</a:t>
            </a:r>
            <a:r>
              <a:rPr lang="fr-FR" altLang="fr-FR" sz="2400" dirty="0">
                <a:latin typeface="Arial Narrow" panose="020B0606020202030204" pitchFamily="34" charset="0"/>
              </a:rPr>
              <a:t> pour effectuer une déclaration à l'assurance maladie.</a:t>
            </a:r>
          </a:p>
          <a:p>
            <a:pPr>
              <a:spcBef>
                <a:spcPct val="0"/>
              </a:spcBef>
              <a:buFontTx/>
              <a:buNone/>
            </a:pPr>
            <a:endParaRPr lang="fr-FR" altLang="fr-FR" sz="2400" dirty="0">
              <a:latin typeface="Arial Narrow" panose="020B0606020202030204" pitchFamily="34" charset="0"/>
            </a:endParaRPr>
          </a:p>
          <a:p>
            <a:pPr>
              <a:spcBef>
                <a:spcPct val="0"/>
              </a:spcBef>
              <a:buFontTx/>
              <a:buNone/>
            </a:pPr>
            <a:r>
              <a:rPr lang="fr-FR" altLang="fr-FR" sz="2400" dirty="0">
                <a:latin typeface="Arial Narrow" panose="020B0606020202030204" pitchFamily="34" charset="0"/>
              </a:rPr>
              <a:t>L’employeur devra remettre au salarié un formulaire afin qu’il puisse bénéficier de la prise en charge de ses frais médicaux résultant de l'accident à </a:t>
            </a:r>
            <a:r>
              <a:rPr lang="fr-FR" altLang="fr-FR" sz="2400" b="1" dirty="0">
                <a:latin typeface="Arial Narrow" panose="020B0606020202030204" pitchFamily="34" charset="0"/>
              </a:rPr>
              <a:t>100%</a:t>
            </a:r>
            <a:r>
              <a:rPr lang="fr-FR" altLang="fr-FR" sz="2400" dirty="0">
                <a:latin typeface="Arial Narrow" panose="020B0606020202030204" pitchFamily="34" charset="0"/>
              </a:rPr>
              <a:t>.</a:t>
            </a:r>
          </a:p>
        </p:txBody>
      </p:sp>
      <p:pic>
        <p:nvPicPr>
          <p:cNvPr id="2" name="Image 1">
            <a:extLst>
              <a:ext uri="{FF2B5EF4-FFF2-40B4-BE49-F238E27FC236}">
                <a16:creationId xmlns:a16="http://schemas.microsoft.com/office/drawing/2014/main" id="{D5222570-DD14-4964-882C-F60D0AEBCD7C}"/>
              </a:ext>
            </a:extLst>
          </p:cNvPr>
          <p:cNvPicPr>
            <a:picLocks noChangeAspect="1"/>
          </p:cNvPicPr>
          <p:nvPr/>
        </p:nvPicPr>
        <p:blipFill>
          <a:blip r:embed="rId5"/>
          <a:stretch>
            <a:fillRect/>
          </a:stretch>
        </p:blipFill>
        <p:spPr>
          <a:xfrm>
            <a:off x="6859175" y="3832616"/>
            <a:ext cx="2160240" cy="2939521"/>
          </a:xfrm>
          <a:prstGeom prst="rect">
            <a:avLst/>
          </a:prstGeom>
        </p:spPr>
      </p:pic>
    </p:spTree>
    <p:custDataLst>
      <p:tags r:id="rId1"/>
    </p:custDataLst>
  </p:cSld>
  <p:clrMapOvr>
    <a:masterClrMapping/>
  </p:clrMapOvr>
  <p:transition spd="slow">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2"/>
          <a:srcRect l="5857" t="2425" r="3138" b="3045"/>
          <a:stretch/>
        </p:blipFill>
        <p:spPr>
          <a:xfrm>
            <a:off x="0" y="-10666"/>
            <a:ext cx="9144000" cy="6868666"/>
          </a:xfrm>
          <a:prstGeom prst="rect">
            <a:avLst/>
          </a:prstGeom>
        </p:spPr>
      </p:pic>
    </p:spTree>
    <p:extLst>
      <p:ext uri="{BB962C8B-B14F-4D97-AF65-F5344CB8AC3E}">
        <p14:creationId xmlns:p14="http://schemas.microsoft.com/office/powerpoint/2010/main" val="2550409019"/>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a:extLst>
              <a:ext uri="{FF2B5EF4-FFF2-40B4-BE49-F238E27FC236}">
                <a16:creationId xmlns:a16="http://schemas.microsoft.com/office/drawing/2014/main" id="{3A7D26B8-54FE-4E76-A110-CA9C328C4412}"/>
              </a:ext>
            </a:extLst>
          </p:cNvPr>
          <p:cNvSpPr>
            <a:spLocks noGrp="1" noChangeArrowheads="1"/>
          </p:cNvSpPr>
          <p:nvPr>
            <p:ph type="title"/>
          </p:nvPr>
        </p:nvSpPr>
        <p:spPr>
          <a:xfrm>
            <a:off x="609600" y="115888"/>
            <a:ext cx="7772400" cy="1066800"/>
          </a:xfrm>
        </p:spPr>
        <p:txBody>
          <a:bodyPr lIns="90488" tIns="44450" rIns="90488" bIns="44450" anchor="b"/>
          <a:lstStyle/>
          <a:p>
            <a:pPr>
              <a:defRPr/>
            </a:pPr>
            <a:r>
              <a:rPr lang="fr-FR" sz="4800" dirty="0">
                <a:effectLst>
                  <a:outerShdw blurRad="38100" dist="38100" dir="2700000" algn="tl">
                    <a:srgbClr val="000000"/>
                  </a:outerShdw>
                </a:effectLst>
                <a:latin typeface="Arial" charset="0"/>
              </a:rPr>
              <a:t>Réparation de l’AT</a:t>
            </a:r>
          </a:p>
        </p:txBody>
      </p:sp>
      <p:sp>
        <p:nvSpPr>
          <p:cNvPr id="38915" name="Rectangle 1">
            <a:extLst>
              <a:ext uri="{FF2B5EF4-FFF2-40B4-BE49-F238E27FC236}">
                <a16:creationId xmlns:a16="http://schemas.microsoft.com/office/drawing/2014/main" id="{3198AB91-2A18-4E84-B672-B4085256306E}"/>
              </a:ext>
            </a:extLst>
          </p:cNvPr>
          <p:cNvSpPr>
            <a:spLocks noChangeArrowheads="1"/>
          </p:cNvSpPr>
          <p:nvPr/>
        </p:nvSpPr>
        <p:spPr bwMode="auto">
          <a:xfrm>
            <a:off x="142875" y="1336675"/>
            <a:ext cx="88582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r>
              <a:rPr lang="fr-FR" altLang="fr-FR" sz="2400" dirty="0">
                <a:latin typeface="Arial Narrow" panose="020B0606020202030204" pitchFamily="34" charset="0"/>
              </a:rPr>
              <a:t>A la suite d'un accident du travail,</a:t>
            </a:r>
            <a:r>
              <a:rPr lang="fr-FR" altLang="fr-FR" sz="2400" b="1" dirty="0">
                <a:latin typeface="Arial Narrow" panose="020B0606020202030204" pitchFamily="34" charset="0"/>
              </a:rPr>
              <a:t> 3 indemnités</a:t>
            </a:r>
            <a:r>
              <a:rPr lang="fr-FR" altLang="fr-FR" sz="2400" dirty="0">
                <a:latin typeface="Arial Narrow" panose="020B0606020202030204" pitchFamily="34" charset="0"/>
              </a:rPr>
              <a:t> existent selon l'incapacité du salarié :</a:t>
            </a:r>
          </a:p>
          <a:p>
            <a:pPr lvl="1">
              <a:spcBef>
                <a:spcPct val="0"/>
              </a:spcBef>
              <a:buFont typeface="Arial" panose="020B0604020202020204" pitchFamily="34" charset="0"/>
              <a:buChar char="•"/>
            </a:pPr>
            <a:r>
              <a:rPr lang="fr-FR" altLang="fr-FR" sz="2400" dirty="0">
                <a:latin typeface="Arial Narrow" panose="020B0606020202030204" pitchFamily="34" charset="0"/>
              </a:rPr>
              <a:t>Indemnité </a:t>
            </a:r>
            <a:r>
              <a:rPr lang="fr-FR" altLang="fr-FR" sz="2400" b="1" dirty="0">
                <a:latin typeface="Arial Narrow" panose="020B0606020202030204" pitchFamily="34" charset="0"/>
              </a:rPr>
              <a:t>journalière </a:t>
            </a:r>
            <a:r>
              <a:rPr lang="fr-FR" altLang="fr-FR" sz="2400" dirty="0">
                <a:latin typeface="Arial Narrow" panose="020B0606020202030204" pitchFamily="34" charset="0"/>
              </a:rPr>
              <a:t>pour une incapacité temporaire de travail</a:t>
            </a:r>
          </a:p>
          <a:p>
            <a:pPr lvl="1">
              <a:spcBef>
                <a:spcPct val="0"/>
              </a:spcBef>
              <a:buFont typeface="Arial" panose="020B0604020202020204" pitchFamily="34" charset="0"/>
              <a:buChar char="•"/>
            </a:pPr>
            <a:r>
              <a:rPr lang="fr-FR" altLang="fr-FR" sz="2400" dirty="0">
                <a:latin typeface="Arial Narrow" panose="020B0606020202030204" pitchFamily="34" charset="0"/>
              </a:rPr>
              <a:t>Indemnité sous forme de </a:t>
            </a:r>
            <a:r>
              <a:rPr lang="fr-FR" altLang="fr-FR" sz="2400" b="1" dirty="0">
                <a:latin typeface="Arial Narrow" panose="020B0606020202030204" pitchFamily="34" charset="0"/>
              </a:rPr>
              <a:t>rente </a:t>
            </a:r>
            <a:r>
              <a:rPr lang="fr-FR" altLang="fr-FR" sz="2400" dirty="0">
                <a:latin typeface="Arial Narrow" panose="020B0606020202030204" pitchFamily="34" charset="0"/>
              </a:rPr>
              <a:t>ou de </a:t>
            </a:r>
            <a:r>
              <a:rPr lang="fr-FR" altLang="fr-FR" sz="2400" b="1" dirty="0">
                <a:latin typeface="Arial Narrow" panose="020B0606020202030204" pitchFamily="34" charset="0"/>
              </a:rPr>
              <a:t>capital </a:t>
            </a:r>
            <a:r>
              <a:rPr lang="fr-FR" altLang="fr-FR" sz="2400" dirty="0">
                <a:latin typeface="Arial Narrow" panose="020B0606020202030204" pitchFamily="34" charset="0"/>
              </a:rPr>
              <a:t>pour une incapacité permanente de travail</a:t>
            </a:r>
          </a:p>
          <a:p>
            <a:pPr lvl="1">
              <a:spcBef>
                <a:spcPct val="0"/>
              </a:spcBef>
              <a:buFont typeface="Arial" panose="020B0604020202020204" pitchFamily="34" charset="0"/>
              <a:buChar char="•"/>
            </a:pPr>
            <a:r>
              <a:rPr lang="fr-FR" altLang="fr-FR" sz="2400" dirty="0">
                <a:latin typeface="Arial Narrow" panose="020B0606020202030204" pitchFamily="34" charset="0"/>
              </a:rPr>
              <a:t>Une indemnisation complémentaire</a:t>
            </a:r>
          </a:p>
        </p:txBody>
      </p:sp>
    </p:spTree>
    <p:custDataLst>
      <p:tags r:id="rId1"/>
    </p:custDataLst>
  </p:cSld>
  <p:clrMapOvr>
    <a:masterClrMapping/>
  </p:clrMapOvr>
  <p:transition spd="slow">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a:extLst>
              <a:ext uri="{FF2B5EF4-FFF2-40B4-BE49-F238E27FC236}">
                <a16:creationId xmlns:a16="http://schemas.microsoft.com/office/drawing/2014/main" id="{3A7D26B8-54FE-4E76-A110-CA9C328C4412}"/>
              </a:ext>
            </a:extLst>
          </p:cNvPr>
          <p:cNvSpPr>
            <a:spLocks noGrp="1" noChangeArrowheads="1"/>
          </p:cNvSpPr>
          <p:nvPr>
            <p:ph type="title"/>
          </p:nvPr>
        </p:nvSpPr>
        <p:spPr>
          <a:xfrm>
            <a:off x="609600" y="115888"/>
            <a:ext cx="7772400" cy="1066800"/>
          </a:xfrm>
        </p:spPr>
        <p:txBody>
          <a:bodyPr lIns="90488" tIns="44450" rIns="90488" bIns="44450" anchor="b"/>
          <a:lstStyle/>
          <a:p>
            <a:pPr>
              <a:defRPr/>
            </a:pPr>
            <a:r>
              <a:rPr lang="fr-FR" sz="4800" dirty="0">
                <a:effectLst>
                  <a:outerShdw blurRad="38100" dist="38100" dir="2700000" algn="tl">
                    <a:srgbClr val="000000"/>
                  </a:outerShdw>
                </a:effectLst>
                <a:latin typeface="Arial" charset="0"/>
              </a:rPr>
              <a:t>Réparation de l’AT</a:t>
            </a:r>
          </a:p>
        </p:txBody>
      </p:sp>
      <p:sp>
        <p:nvSpPr>
          <p:cNvPr id="40963" name="Rectangle 1">
            <a:extLst>
              <a:ext uri="{FF2B5EF4-FFF2-40B4-BE49-F238E27FC236}">
                <a16:creationId xmlns:a16="http://schemas.microsoft.com/office/drawing/2014/main" id="{16FBE888-B2E9-43FE-BA44-F7BD75FFE565}"/>
              </a:ext>
            </a:extLst>
          </p:cNvPr>
          <p:cNvSpPr>
            <a:spLocks noChangeArrowheads="1"/>
          </p:cNvSpPr>
          <p:nvPr/>
        </p:nvSpPr>
        <p:spPr bwMode="auto">
          <a:xfrm>
            <a:off x="31750" y="1211263"/>
            <a:ext cx="8928100" cy="563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r>
              <a:rPr lang="en-US" altLang="fr-FR" sz="2400">
                <a:latin typeface="Arial Narrow" panose="020B0606020202030204" pitchFamily="34" charset="0"/>
              </a:rPr>
              <a:t>L'indemnité journalière est calculée sur la base d'un </a:t>
            </a:r>
            <a:r>
              <a:rPr lang="en-US" altLang="fr-FR" sz="2400" b="1">
                <a:latin typeface="Arial Narrow" panose="020B0606020202030204" pitchFamily="34" charset="0"/>
              </a:rPr>
              <a:t>salaire de reference,</a:t>
            </a:r>
            <a:r>
              <a:rPr lang="en-US" altLang="fr-FR" sz="2400">
                <a:latin typeface="Arial Narrow" panose="020B0606020202030204" pitchFamily="34" charset="0"/>
              </a:rPr>
              <a:t> qui équivaut au dernier salaire brut perçu par le salarié avant son accident, divisé par 30,42.</a:t>
            </a:r>
          </a:p>
          <a:p>
            <a:pPr>
              <a:spcBef>
                <a:spcPct val="0"/>
              </a:spcBef>
              <a:buFontTx/>
              <a:buNone/>
            </a:pPr>
            <a:r>
              <a:rPr lang="en-US" altLang="fr-FR" sz="2400">
                <a:latin typeface="Arial Narrow" panose="020B0606020202030204" pitchFamily="34" charset="0"/>
              </a:rPr>
              <a:t> </a:t>
            </a:r>
          </a:p>
          <a:p>
            <a:pPr>
              <a:spcBef>
                <a:spcPct val="0"/>
              </a:spcBef>
              <a:buFontTx/>
              <a:buNone/>
            </a:pPr>
            <a:r>
              <a:rPr lang="en-US" altLang="fr-FR" sz="2400">
                <a:latin typeface="Arial Narrow" panose="020B0606020202030204" pitchFamily="34" charset="0"/>
              </a:rPr>
              <a:t>Le jour de l'accident, le salarié percevra le même salaire que d'habitude.</a:t>
            </a:r>
          </a:p>
          <a:p>
            <a:pPr>
              <a:spcBef>
                <a:spcPct val="0"/>
              </a:spcBef>
              <a:buFontTx/>
              <a:buNone/>
            </a:pPr>
            <a:endParaRPr lang="en-US" altLang="fr-FR" sz="2400">
              <a:latin typeface="Arial Narrow" panose="020B0606020202030204" pitchFamily="34" charset="0"/>
            </a:endParaRPr>
          </a:p>
          <a:p>
            <a:pPr>
              <a:spcBef>
                <a:spcPct val="0"/>
              </a:spcBef>
              <a:buFontTx/>
              <a:buNone/>
            </a:pPr>
            <a:r>
              <a:rPr lang="en-US" altLang="fr-FR" sz="2400">
                <a:latin typeface="Arial Narrow" panose="020B0606020202030204" pitchFamily="34" charset="0"/>
              </a:rPr>
              <a:t>A compter du </a:t>
            </a:r>
            <a:r>
              <a:rPr lang="en-US" altLang="fr-FR" sz="2400" b="1">
                <a:latin typeface="Arial Narrow" panose="020B0606020202030204" pitchFamily="34" charset="0"/>
              </a:rPr>
              <a:t>lendemain </a:t>
            </a:r>
            <a:r>
              <a:rPr lang="en-US" altLang="fr-FR" sz="2400">
                <a:latin typeface="Arial Narrow" panose="020B0606020202030204" pitchFamily="34" charset="0"/>
              </a:rPr>
              <a:t>de l'accident, il percevra une indemnité journalière, sans délai de carence jusqu'à son </a:t>
            </a:r>
            <a:r>
              <a:rPr lang="en-US" altLang="fr-FR" sz="2400" b="1">
                <a:latin typeface="Arial Narrow" panose="020B0606020202030204" pitchFamily="34" charset="0"/>
              </a:rPr>
              <a:t>rétablissement </a:t>
            </a:r>
            <a:r>
              <a:rPr lang="en-US" altLang="fr-FR" sz="2400">
                <a:latin typeface="Arial Narrow" panose="020B0606020202030204" pitchFamily="34" charset="0"/>
              </a:rPr>
              <a:t>et son retour au sein de l'entreprise.</a:t>
            </a:r>
          </a:p>
          <a:p>
            <a:pPr>
              <a:spcBef>
                <a:spcPct val="0"/>
              </a:spcBef>
              <a:buFontTx/>
              <a:buNone/>
            </a:pPr>
            <a:endParaRPr lang="en-US" altLang="fr-FR" sz="2400">
              <a:latin typeface="Arial Narrow" panose="020B0606020202030204" pitchFamily="34" charset="0"/>
            </a:endParaRPr>
          </a:p>
          <a:p>
            <a:pPr>
              <a:spcBef>
                <a:spcPct val="0"/>
              </a:spcBef>
              <a:buFontTx/>
              <a:buNone/>
            </a:pPr>
            <a:r>
              <a:rPr lang="en-US" altLang="fr-FR" sz="2400">
                <a:latin typeface="Arial Narrow" panose="020B0606020202030204" pitchFamily="34" charset="0"/>
              </a:rPr>
              <a:t>Plus précisément, les </a:t>
            </a:r>
            <a:r>
              <a:rPr lang="en-US" altLang="fr-FR" sz="2400" b="1">
                <a:latin typeface="Arial Narrow" panose="020B0606020202030204" pitchFamily="34" charset="0"/>
              </a:rPr>
              <a:t>28 premiers jours</a:t>
            </a:r>
            <a:r>
              <a:rPr lang="en-US" altLang="fr-FR" sz="2400">
                <a:latin typeface="Arial Narrow" panose="020B0606020202030204" pitchFamily="34" charset="0"/>
              </a:rPr>
              <a:t> suivants l'accident, le salarié percevra une indemnité journalière équivalente à </a:t>
            </a:r>
            <a:r>
              <a:rPr lang="en-US" altLang="fr-FR" sz="2400" b="1">
                <a:latin typeface="Arial Narrow" panose="020B0606020202030204" pitchFamily="34" charset="0"/>
              </a:rPr>
              <a:t>60% </a:t>
            </a:r>
            <a:r>
              <a:rPr lang="en-US" altLang="fr-FR" sz="2400">
                <a:latin typeface="Arial Narrow" panose="020B0606020202030204" pitchFamily="34" charset="0"/>
              </a:rPr>
              <a:t>du salaire de référence, avec un montant maximal de </a:t>
            </a:r>
            <a:r>
              <a:rPr lang="en-US" altLang="fr-FR" sz="2400" b="1">
                <a:latin typeface="Arial Narrow" panose="020B0606020202030204" pitchFamily="34" charset="0"/>
              </a:rPr>
              <a:t>193,23 €</a:t>
            </a:r>
            <a:r>
              <a:rPr lang="en-US" altLang="fr-FR" sz="2400">
                <a:latin typeface="Arial Narrow" panose="020B0606020202030204" pitchFamily="34" charset="0"/>
              </a:rPr>
              <a:t> par jour. A partir du 29e jour, il percevra </a:t>
            </a:r>
            <a:r>
              <a:rPr lang="en-US" altLang="fr-FR" sz="2400" b="1">
                <a:latin typeface="Arial Narrow" panose="020B0606020202030204" pitchFamily="34" charset="0"/>
              </a:rPr>
              <a:t>80%</a:t>
            </a:r>
            <a:r>
              <a:rPr lang="en-US" altLang="fr-FR" sz="2400">
                <a:latin typeface="Arial Narrow" panose="020B0606020202030204" pitchFamily="34" charset="0"/>
              </a:rPr>
              <a:t> du salaire de référence, avec un montant maximal de </a:t>
            </a:r>
            <a:r>
              <a:rPr lang="en-US" altLang="fr-FR" sz="2400" b="1">
                <a:latin typeface="Arial Narrow" panose="020B0606020202030204" pitchFamily="34" charset="0"/>
              </a:rPr>
              <a:t>257,65 €</a:t>
            </a:r>
            <a:r>
              <a:rPr lang="en-US" altLang="fr-FR" sz="2400">
                <a:latin typeface="Arial Narrow" panose="020B0606020202030204" pitchFamily="34" charset="0"/>
              </a:rPr>
              <a:t>.</a:t>
            </a:r>
          </a:p>
          <a:p>
            <a:pPr>
              <a:spcBef>
                <a:spcPct val="0"/>
              </a:spcBef>
              <a:buFontTx/>
              <a:buNone/>
            </a:pPr>
            <a:endParaRPr lang="en-US" altLang="fr-FR" sz="2400">
              <a:latin typeface="Arial Narrow" panose="020B0606020202030204" pitchFamily="34" charset="0"/>
            </a:endParaRPr>
          </a:p>
        </p:txBody>
      </p:sp>
    </p:spTree>
    <p:custDataLst>
      <p:tags r:id="rId1"/>
    </p:custDataLst>
  </p:cSld>
  <p:clrMapOvr>
    <a:masterClrMapping/>
  </p:clrMapOvr>
  <p:transition spd="slow">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a:extLst>
              <a:ext uri="{FF2B5EF4-FFF2-40B4-BE49-F238E27FC236}">
                <a16:creationId xmlns:a16="http://schemas.microsoft.com/office/drawing/2014/main" id="{395DAC65-9F54-43AC-985B-2B2C98BDA593}"/>
              </a:ext>
            </a:extLst>
          </p:cNvPr>
          <p:cNvGraphicFramePr>
            <a:graphicFrameLocks noGrp="1"/>
          </p:cNvGraphicFramePr>
          <p:nvPr/>
        </p:nvGraphicFramePr>
        <p:xfrm>
          <a:off x="142875" y="1571625"/>
          <a:ext cx="8858249" cy="1905352"/>
        </p:xfrm>
        <a:graphic>
          <a:graphicData uri="http://schemas.openxmlformats.org/drawingml/2006/table">
            <a:tbl>
              <a:tblPr/>
              <a:tblGrid>
                <a:gridCol w="2952479">
                  <a:extLst>
                    <a:ext uri="{9D8B030D-6E8A-4147-A177-3AD203B41FA5}">
                      <a16:colId xmlns:a16="http://schemas.microsoft.com/office/drawing/2014/main" val="20000"/>
                    </a:ext>
                  </a:extLst>
                </a:gridCol>
                <a:gridCol w="2952479">
                  <a:extLst>
                    <a:ext uri="{9D8B030D-6E8A-4147-A177-3AD203B41FA5}">
                      <a16:colId xmlns:a16="http://schemas.microsoft.com/office/drawing/2014/main" val="20001"/>
                    </a:ext>
                  </a:extLst>
                </a:gridCol>
                <a:gridCol w="2953291">
                  <a:extLst>
                    <a:ext uri="{9D8B030D-6E8A-4147-A177-3AD203B41FA5}">
                      <a16:colId xmlns:a16="http://schemas.microsoft.com/office/drawing/2014/main" val="20002"/>
                    </a:ext>
                  </a:extLst>
                </a:gridCol>
              </a:tblGrid>
              <a:tr h="487563">
                <a:tc>
                  <a:txBody>
                    <a:bodyPr/>
                    <a:lstStyle/>
                    <a:p>
                      <a:pPr marL="100330" algn="just">
                        <a:spcBef>
                          <a:spcPts val="600"/>
                        </a:spcBef>
                        <a:spcAft>
                          <a:spcPts val="600"/>
                        </a:spcAft>
                      </a:pPr>
                      <a:endParaRPr lang="fr-FR" sz="1600" dirty="0">
                        <a:latin typeface="Arial"/>
                        <a:ea typeface="Times New Roman"/>
                      </a:endParaRPr>
                    </a:p>
                  </a:txBody>
                  <a:tcPr marL="60334" marR="60334"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00330" algn="ctr">
                        <a:spcBef>
                          <a:spcPts val="600"/>
                        </a:spcBef>
                        <a:spcAft>
                          <a:spcPts val="600"/>
                        </a:spcAft>
                      </a:pPr>
                      <a:r>
                        <a:rPr lang="fr-FR" sz="1600" b="1" dirty="0">
                          <a:solidFill>
                            <a:srgbClr val="C00000"/>
                          </a:solidFill>
                          <a:latin typeface="Arial"/>
                          <a:ea typeface="Times New Roman"/>
                        </a:rPr>
                        <a:t>Indemnités versées par la CPAM</a:t>
                      </a:r>
                      <a:endParaRPr lang="fr-FR" sz="1600" dirty="0">
                        <a:solidFill>
                          <a:srgbClr val="C00000"/>
                        </a:solidFill>
                        <a:latin typeface="Arial"/>
                        <a:ea typeface="Times New Roman"/>
                      </a:endParaRP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100330" algn="ctr">
                        <a:spcBef>
                          <a:spcPts val="600"/>
                        </a:spcBef>
                        <a:spcAft>
                          <a:spcPts val="600"/>
                        </a:spcAft>
                      </a:pPr>
                      <a:r>
                        <a:rPr lang="fr-FR" sz="1600" b="1" dirty="0">
                          <a:solidFill>
                            <a:srgbClr val="C00000"/>
                          </a:solidFill>
                          <a:latin typeface="Arial"/>
                          <a:ea typeface="Times New Roman"/>
                        </a:rPr>
                        <a:t>Indemnités reçues par le salarié</a:t>
                      </a:r>
                      <a:endParaRPr lang="fr-FR" sz="1600" dirty="0">
                        <a:solidFill>
                          <a:srgbClr val="C00000"/>
                        </a:solidFill>
                        <a:latin typeface="Arial"/>
                        <a:ea typeface="Times New Roman"/>
                      </a:endParaRP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0"/>
                  </a:ext>
                </a:extLst>
              </a:tr>
              <a:tr h="487563">
                <a:tc>
                  <a:txBody>
                    <a:bodyPr/>
                    <a:lstStyle/>
                    <a:p>
                      <a:pPr marL="100330" algn="ctr">
                        <a:spcBef>
                          <a:spcPts val="900"/>
                        </a:spcBef>
                        <a:spcAft>
                          <a:spcPts val="900"/>
                        </a:spcAft>
                      </a:pPr>
                      <a:r>
                        <a:rPr lang="fr-FR" sz="1600" b="1" dirty="0">
                          <a:solidFill>
                            <a:srgbClr val="C00000"/>
                          </a:solidFill>
                          <a:latin typeface="Arial"/>
                          <a:ea typeface="Times New Roman"/>
                        </a:rPr>
                        <a:t>Les 28 premiers jours</a:t>
                      </a:r>
                      <a:endParaRPr lang="fr-FR" sz="1600" dirty="0">
                        <a:solidFill>
                          <a:srgbClr val="C00000"/>
                        </a:solidFill>
                        <a:latin typeface="Arial"/>
                        <a:ea typeface="Times New Roman"/>
                      </a:endParaRP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100330" algn="ctr">
                        <a:spcBef>
                          <a:spcPts val="900"/>
                        </a:spcBef>
                        <a:spcAft>
                          <a:spcPts val="900"/>
                        </a:spcAft>
                      </a:pPr>
                      <a:r>
                        <a:rPr lang="fr-FR" sz="1600">
                          <a:latin typeface="Arial"/>
                          <a:ea typeface="Times New Roman"/>
                        </a:rPr>
                        <a:t>60% du salaire journalier</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0330" algn="ctr">
                        <a:spcBef>
                          <a:spcPts val="900"/>
                        </a:spcBef>
                        <a:spcAft>
                          <a:spcPts val="900"/>
                        </a:spcAft>
                      </a:pPr>
                      <a:r>
                        <a:rPr lang="fr-FR" sz="1600" dirty="0">
                          <a:latin typeface="Arial"/>
                          <a:ea typeface="Times New Roman"/>
                        </a:rPr>
                        <a:t>(1710/30,42) x0,6 x28 = 944,38€</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7563">
                <a:tc>
                  <a:txBody>
                    <a:bodyPr/>
                    <a:lstStyle/>
                    <a:p>
                      <a:pPr marL="100330" algn="ctr">
                        <a:spcBef>
                          <a:spcPts val="900"/>
                        </a:spcBef>
                        <a:spcAft>
                          <a:spcPts val="900"/>
                        </a:spcAft>
                      </a:pPr>
                      <a:r>
                        <a:rPr lang="fr-FR" sz="1600" b="1" dirty="0">
                          <a:solidFill>
                            <a:srgbClr val="C00000"/>
                          </a:solidFill>
                          <a:latin typeface="Arial"/>
                          <a:ea typeface="Times New Roman"/>
                        </a:rPr>
                        <a:t>A partir du 29</a:t>
                      </a:r>
                      <a:r>
                        <a:rPr lang="fr-FR" sz="1600" b="1" baseline="30000" dirty="0">
                          <a:solidFill>
                            <a:srgbClr val="C00000"/>
                          </a:solidFill>
                          <a:latin typeface="Arial"/>
                          <a:ea typeface="Times New Roman"/>
                        </a:rPr>
                        <a:t>ème</a:t>
                      </a:r>
                      <a:r>
                        <a:rPr lang="fr-FR" sz="1600" b="1" dirty="0">
                          <a:solidFill>
                            <a:srgbClr val="C00000"/>
                          </a:solidFill>
                          <a:latin typeface="Arial"/>
                          <a:ea typeface="Times New Roman"/>
                        </a:rPr>
                        <a:t> jour</a:t>
                      </a:r>
                      <a:endParaRPr lang="fr-FR" sz="1600" dirty="0">
                        <a:solidFill>
                          <a:srgbClr val="C00000"/>
                        </a:solidFill>
                        <a:latin typeface="Arial"/>
                        <a:ea typeface="Times New Roman"/>
                      </a:endParaRP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100330" algn="ctr">
                        <a:spcBef>
                          <a:spcPts val="900"/>
                        </a:spcBef>
                        <a:spcAft>
                          <a:spcPts val="900"/>
                        </a:spcAft>
                      </a:pPr>
                      <a:r>
                        <a:rPr lang="fr-FR" sz="1600">
                          <a:latin typeface="Arial"/>
                          <a:ea typeface="Times New Roman"/>
                        </a:rPr>
                        <a:t>80% du salaire journalier</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0330" algn="ctr">
                        <a:spcBef>
                          <a:spcPts val="900"/>
                        </a:spcBef>
                        <a:spcAft>
                          <a:spcPts val="900"/>
                        </a:spcAft>
                      </a:pPr>
                      <a:r>
                        <a:rPr lang="fr-FR" sz="1600" dirty="0">
                          <a:latin typeface="Arial"/>
                          <a:ea typeface="Times New Roman"/>
                        </a:rPr>
                        <a:t>(1710/30,42) x0,8 x(85-28) = 2563,31€</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2312">
                <a:tc gridSpan="2">
                  <a:txBody>
                    <a:bodyPr/>
                    <a:lstStyle/>
                    <a:p>
                      <a:pPr marL="100330" algn="r">
                        <a:spcBef>
                          <a:spcPts val="900"/>
                        </a:spcBef>
                        <a:spcAft>
                          <a:spcPts val="900"/>
                        </a:spcAft>
                      </a:pPr>
                      <a:r>
                        <a:rPr lang="fr-FR" sz="1600" b="1">
                          <a:latin typeface="Arial"/>
                          <a:ea typeface="Times New Roman"/>
                        </a:rPr>
                        <a:t>TOTAL</a:t>
                      </a:r>
                      <a:endParaRPr lang="fr-FR" sz="1600">
                        <a:latin typeface="Arial"/>
                        <a:ea typeface="Times New Roman"/>
                      </a:endParaRPr>
                    </a:p>
                  </a:txBody>
                  <a:tcPr marL="60334" marR="6033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a:txBody>
                    <a:bodyPr/>
                    <a:lstStyle/>
                    <a:p>
                      <a:pPr marL="100330" algn="ctr">
                        <a:spcBef>
                          <a:spcPts val="900"/>
                        </a:spcBef>
                        <a:spcAft>
                          <a:spcPts val="900"/>
                        </a:spcAft>
                      </a:pPr>
                      <a:r>
                        <a:rPr lang="fr-FR" sz="1600" dirty="0">
                          <a:latin typeface="Arial"/>
                          <a:ea typeface="Times New Roman"/>
                        </a:rPr>
                        <a:t>3507,69€</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4" name="Tableau 3">
            <a:extLst>
              <a:ext uri="{FF2B5EF4-FFF2-40B4-BE49-F238E27FC236}">
                <a16:creationId xmlns:a16="http://schemas.microsoft.com/office/drawing/2014/main" id="{7FC06735-F051-4E2E-8999-E3161A7FC399}"/>
              </a:ext>
            </a:extLst>
          </p:cNvPr>
          <p:cNvGraphicFramePr>
            <a:graphicFrameLocks noGrp="1"/>
          </p:cNvGraphicFramePr>
          <p:nvPr/>
        </p:nvGraphicFramePr>
        <p:xfrm>
          <a:off x="285750" y="3857625"/>
          <a:ext cx="8572500" cy="2500313"/>
        </p:xfrm>
        <a:graphic>
          <a:graphicData uri="http://schemas.openxmlformats.org/drawingml/2006/table">
            <a:tbl>
              <a:tblPr/>
              <a:tblGrid>
                <a:gridCol w="2268482">
                  <a:extLst>
                    <a:ext uri="{9D8B030D-6E8A-4147-A177-3AD203B41FA5}">
                      <a16:colId xmlns:a16="http://schemas.microsoft.com/office/drawing/2014/main" val="20000"/>
                    </a:ext>
                  </a:extLst>
                </a:gridCol>
                <a:gridCol w="2193851">
                  <a:extLst>
                    <a:ext uri="{9D8B030D-6E8A-4147-A177-3AD203B41FA5}">
                      <a16:colId xmlns:a16="http://schemas.microsoft.com/office/drawing/2014/main" val="20001"/>
                    </a:ext>
                  </a:extLst>
                </a:gridCol>
                <a:gridCol w="2193851">
                  <a:extLst>
                    <a:ext uri="{9D8B030D-6E8A-4147-A177-3AD203B41FA5}">
                      <a16:colId xmlns:a16="http://schemas.microsoft.com/office/drawing/2014/main" val="20002"/>
                    </a:ext>
                  </a:extLst>
                </a:gridCol>
                <a:gridCol w="1916316">
                  <a:extLst>
                    <a:ext uri="{9D8B030D-6E8A-4147-A177-3AD203B41FA5}">
                      <a16:colId xmlns:a16="http://schemas.microsoft.com/office/drawing/2014/main" val="20003"/>
                    </a:ext>
                  </a:extLst>
                </a:gridCol>
              </a:tblGrid>
              <a:tr h="775959">
                <a:tc>
                  <a:txBody>
                    <a:bodyPr/>
                    <a:lstStyle/>
                    <a:p>
                      <a:pPr marL="100330" algn="ctr">
                        <a:spcBef>
                          <a:spcPts val="600"/>
                        </a:spcBef>
                        <a:spcAft>
                          <a:spcPts val="600"/>
                        </a:spcAft>
                      </a:pPr>
                      <a:r>
                        <a:rPr lang="fr-FR" sz="1200" b="1" dirty="0">
                          <a:solidFill>
                            <a:srgbClr val="C00000"/>
                          </a:solidFill>
                          <a:latin typeface="Arial"/>
                          <a:ea typeface="Times New Roman"/>
                        </a:rPr>
                        <a:t>Incapacité médicalement reconnue (IMR)</a:t>
                      </a:r>
                      <a:endParaRPr lang="fr-FR" sz="1200" dirty="0">
                        <a:solidFill>
                          <a:srgbClr val="C00000"/>
                        </a:solidFill>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gridSpan="3">
                  <a:txBody>
                    <a:bodyPr/>
                    <a:lstStyle/>
                    <a:p>
                      <a:pPr marL="100330" algn="ctr">
                        <a:spcBef>
                          <a:spcPts val="600"/>
                        </a:spcBef>
                        <a:spcAft>
                          <a:spcPts val="600"/>
                        </a:spcAft>
                      </a:pPr>
                      <a:r>
                        <a:rPr lang="fr-FR" sz="1200" b="1" dirty="0">
                          <a:solidFill>
                            <a:srgbClr val="C00000"/>
                          </a:solidFill>
                          <a:latin typeface="Arial"/>
                          <a:ea typeface="Times New Roman"/>
                        </a:rPr>
                        <a:t>Taux d’incapacité</a:t>
                      </a:r>
                      <a:endParaRPr lang="fr-FR" sz="1200" dirty="0">
                        <a:solidFill>
                          <a:srgbClr val="C00000"/>
                        </a:solidFill>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31089">
                <a:tc rowSpan="2">
                  <a:txBody>
                    <a:bodyPr/>
                    <a:lstStyle/>
                    <a:p>
                      <a:pPr marL="100330" algn="ctr">
                        <a:spcBef>
                          <a:spcPts val="900"/>
                        </a:spcBef>
                        <a:spcAft>
                          <a:spcPts val="900"/>
                        </a:spcAft>
                      </a:pPr>
                      <a:r>
                        <a:rPr lang="fr-FR" sz="1200" b="1" dirty="0">
                          <a:solidFill>
                            <a:srgbClr val="C00000"/>
                          </a:solidFill>
                          <a:latin typeface="Arial"/>
                          <a:ea typeface="Times New Roman"/>
                        </a:rPr>
                        <a:t>62%</a:t>
                      </a:r>
                      <a:endParaRPr lang="fr-FR" sz="1200" dirty="0">
                        <a:solidFill>
                          <a:srgbClr val="C00000"/>
                        </a:solidFill>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100330" algn="ctr">
                        <a:spcBef>
                          <a:spcPts val="900"/>
                        </a:spcBef>
                        <a:spcAft>
                          <a:spcPts val="900"/>
                        </a:spcAft>
                      </a:pPr>
                      <a:r>
                        <a:rPr lang="fr-FR" sz="1400" dirty="0">
                          <a:latin typeface="Arial"/>
                          <a:ea typeface="Times New Roman"/>
                        </a:rPr>
                        <a:t>(Partie IMR &lt; 50%) / 2</a:t>
                      </a:r>
                      <a:endParaRPr lang="fr-FR" sz="1200" dirty="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0330" algn="ctr">
                        <a:spcBef>
                          <a:spcPts val="900"/>
                        </a:spcBef>
                        <a:spcAft>
                          <a:spcPts val="900"/>
                        </a:spcAft>
                      </a:pPr>
                      <a:r>
                        <a:rPr lang="fr-FR" sz="1400">
                          <a:latin typeface="Arial"/>
                          <a:ea typeface="Times New Roman"/>
                        </a:rPr>
                        <a:t>(50% / 2) = 25%</a:t>
                      </a:r>
                      <a:endParaRPr lang="fr-FR" sz="120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00330" algn="ctr">
                        <a:spcBef>
                          <a:spcPts val="900"/>
                        </a:spcBef>
                        <a:spcAft>
                          <a:spcPts val="900"/>
                        </a:spcAft>
                      </a:pPr>
                      <a:r>
                        <a:rPr lang="fr-FR" sz="1400">
                          <a:latin typeface="Arial"/>
                          <a:ea typeface="Times New Roman"/>
                        </a:rPr>
                        <a:t>25 + 18 = 43%</a:t>
                      </a:r>
                      <a:endParaRPr lang="fr-FR" sz="120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62176">
                <a:tc vMerge="1">
                  <a:txBody>
                    <a:bodyPr/>
                    <a:lstStyle/>
                    <a:p>
                      <a:endParaRPr lang="fr-FR"/>
                    </a:p>
                  </a:txBody>
                  <a:tcPr/>
                </a:tc>
                <a:tc>
                  <a:txBody>
                    <a:bodyPr/>
                    <a:lstStyle/>
                    <a:p>
                      <a:pPr marL="100330" algn="ctr">
                        <a:spcBef>
                          <a:spcPts val="900"/>
                        </a:spcBef>
                        <a:spcAft>
                          <a:spcPts val="900"/>
                        </a:spcAft>
                      </a:pPr>
                      <a:r>
                        <a:rPr lang="fr-FR" sz="1400">
                          <a:latin typeface="Arial"/>
                          <a:ea typeface="Times New Roman"/>
                        </a:rPr>
                        <a:t>(Partie IMR &gt; 50%) x 1,5</a:t>
                      </a:r>
                      <a:endParaRPr lang="fr-FR" sz="120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0330" algn="ctr">
                        <a:spcBef>
                          <a:spcPts val="900"/>
                        </a:spcBef>
                        <a:spcAft>
                          <a:spcPts val="900"/>
                        </a:spcAft>
                      </a:pPr>
                      <a:r>
                        <a:rPr lang="fr-FR" sz="1200">
                          <a:latin typeface="Arial"/>
                          <a:ea typeface="Times New Roman"/>
                        </a:rPr>
                        <a:t>(62-50) x 1,5 = 18%</a:t>
                      </a: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extLst>
                  <a:ext uri="{0D108BD9-81ED-4DB2-BD59-A6C34878D82A}">
                    <a16:rowId xmlns:a16="http://schemas.microsoft.com/office/drawing/2014/main" val="10002"/>
                  </a:ext>
                </a:extLst>
              </a:tr>
              <a:tr h="431089">
                <a:tc gridSpan="2">
                  <a:txBody>
                    <a:bodyPr/>
                    <a:lstStyle/>
                    <a:p>
                      <a:pPr marL="100330" algn="r">
                        <a:spcBef>
                          <a:spcPts val="900"/>
                        </a:spcBef>
                        <a:spcAft>
                          <a:spcPts val="900"/>
                        </a:spcAft>
                      </a:pPr>
                      <a:r>
                        <a:rPr lang="fr-FR" sz="1400" b="1" dirty="0">
                          <a:latin typeface="Arial"/>
                          <a:ea typeface="Times New Roman"/>
                        </a:rPr>
                        <a:t>RENTE ANNUELLE PERCUE</a:t>
                      </a:r>
                      <a:endParaRPr lang="fr-FR" sz="1200" dirty="0">
                        <a:latin typeface="Arial"/>
                        <a:ea typeface="Times New Roman"/>
                      </a:endParaRPr>
                    </a:p>
                  </a:txBody>
                  <a:tcPr marL="59705" marR="5970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gridSpan="2">
                  <a:txBody>
                    <a:bodyPr/>
                    <a:lstStyle/>
                    <a:p>
                      <a:pPr marL="100330" algn="ctr">
                        <a:spcBef>
                          <a:spcPts val="900"/>
                        </a:spcBef>
                        <a:spcAft>
                          <a:spcPts val="900"/>
                        </a:spcAft>
                      </a:pPr>
                      <a:r>
                        <a:rPr lang="fr-FR" sz="1400" dirty="0">
                          <a:latin typeface="Arial"/>
                          <a:ea typeface="Times New Roman"/>
                        </a:rPr>
                        <a:t>1710x12 x 43% = 8823,60€</a:t>
                      </a:r>
                      <a:endParaRPr lang="fr-FR" sz="1200" dirty="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extLst>
                  <a:ext uri="{0D108BD9-81ED-4DB2-BD59-A6C34878D82A}">
                    <a16:rowId xmlns:a16="http://schemas.microsoft.com/office/drawing/2014/main" val="10003"/>
                  </a:ext>
                </a:extLst>
              </a:tr>
            </a:tbl>
          </a:graphicData>
        </a:graphic>
      </p:graphicFrame>
      <p:sp>
        <p:nvSpPr>
          <p:cNvPr id="43052" name="Rectangle 1">
            <a:extLst>
              <a:ext uri="{FF2B5EF4-FFF2-40B4-BE49-F238E27FC236}">
                <a16:creationId xmlns:a16="http://schemas.microsoft.com/office/drawing/2014/main" id="{9B567F5B-E49D-4FEC-977A-A90623E91795}"/>
              </a:ext>
            </a:extLst>
          </p:cNvPr>
          <p:cNvSpPr>
            <a:spLocks noChangeArrowheads="1"/>
          </p:cNvSpPr>
          <p:nvPr/>
        </p:nvSpPr>
        <p:spPr bwMode="auto">
          <a:xfrm>
            <a:off x="251520" y="1196752"/>
            <a:ext cx="681468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lgn="just">
              <a:spcBef>
                <a:spcPct val="0"/>
              </a:spcBef>
              <a:buFontTx/>
              <a:buNone/>
            </a:pP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Calculer le montant des indemnit</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é</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s per</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ç</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ues durant l</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incapacit</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é</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 temporaire</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 </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a:t>
            </a:r>
            <a:endParaRPr lang="fr-FR" altLang="fr-FR" sz="700" dirty="0">
              <a:latin typeface="Arial Narrow" panose="020B0606020202030204" pitchFamily="34"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Calculer le montant de la rente per</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ç</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ue</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 </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a:t>
            </a:r>
            <a:endParaRPr lang="fr-FR" altLang="fr-FR" sz="2800" dirty="0">
              <a:latin typeface="Arial Narrow" panose="020B0606020202030204" pitchFamily="34" charset="0"/>
              <a:ea typeface="Times New Roman" panose="02020603050405020304" pitchFamily="18" charset="0"/>
              <a:cs typeface="Arial" panose="020B0604020202020204" pitchFamily="34" charset="0"/>
            </a:endParaRPr>
          </a:p>
        </p:txBody>
      </p:sp>
      <p:sp>
        <p:nvSpPr>
          <p:cNvPr id="6" name="Rectangle 5">
            <a:extLst>
              <a:ext uri="{FF2B5EF4-FFF2-40B4-BE49-F238E27FC236}">
                <a16:creationId xmlns:a16="http://schemas.microsoft.com/office/drawing/2014/main" id="{AC4CE673-2B6B-4240-BADE-76ADEC533A6F}"/>
              </a:ext>
            </a:extLst>
          </p:cNvPr>
          <p:cNvSpPr>
            <a:spLocks noChangeArrowheads="1"/>
          </p:cNvSpPr>
          <p:nvPr/>
        </p:nvSpPr>
        <p:spPr bwMode="auto">
          <a:xfrm>
            <a:off x="3179763" y="2085975"/>
            <a:ext cx="2749550" cy="9239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7" name="Rectangle 6">
            <a:extLst>
              <a:ext uri="{FF2B5EF4-FFF2-40B4-BE49-F238E27FC236}">
                <a16:creationId xmlns:a16="http://schemas.microsoft.com/office/drawing/2014/main" id="{526E4211-45CB-430B-A8FE-52C31C844A20}"/>
              </a:ext>
            </a:extLst>
          </p:cNvPr>
          <p:cNvSpPr>
            <a:spLocks noChangeArrowheads="1"/>
          </p:cNvSpPr>
          <p:nvPr/>
        </p:nvSpPr>
        <p:spPr bwMode="auto">
          <a:xfrm>
            <a:off x="6145213" y="2068513"/>
            <a:ext cx="2786062" cy="912812"/>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8" name="Rectangle 7">
            <a:extLst>
              <a:ext uri="{FF2B5EF4-FFF2-40B4-BE49-F238E27FC236}">
                <a16:creationId xmlns:a16="http://schemas.microsoft.com/office/drawing/2014/main" id="{9CA711A3-84DD-480B-8A76-574139A584BE}"/>
              </a:ext>
            </a:extLst>
          </p:cNvPr>
          <p:cNvSpPr>
            <a:spLocks noChangeArrowheads="1"/>
          </p:cNvSpPr>
          <p:nvPr/>
        </p:nvSpPr>
        <p:spPr bwMode="auto">
          <a:xfrm>
            <a:off x="6070600" y="3036888"/>
            <a:ext cx="2989263" cy="4286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3056" name="Rectangle 8">
            <a:extLst>
              <a:ext uri="{FF2B5EF4-FFF2-40B4-BE49-F238E27FC236}">
                <a16:creationId xmlns:a16="http://schemas.microsoft.com/office/drawing/2014/main" id="{85BE5FFC-235B-4C65-A345-D1179CF78DF2}"/>
              </a:ext>
            </a:extLst>
          </p:cNvPr>
          <p:cNvSpPr>
            <a:spLocks noChangeArrowheads="1"/>
          </p:cNvSpPr>
          <p:nvPr/>
        </p:nvSpPr>
        <p:spPr bwMode="auto">
          <a:xfrm>
            <a:off x="2571750" y="4643438"/>
            <a:ext cx="4286250" cy="4286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3057" name="Rectangle 9">
            <a:extLst>
              <a:ext uri="{FF2B5EF4-FFF2-40B4-BE49-F238E27FC236}">
                <a16:creationId xmlns:a16="http://schemas.microsoft.com/office/drawing/2014/main" id="{727E3C59-315B-4CBF-A658-EF6B5825E779}"/>
              </a:ext>
            </a:extLst>
          </p:cNvPr>
          <p:cNvSpPr>
            <a:spLocks noChangeArrowheads="1"/>
          </p:cNvSpPr>
          <p:nvPr/>
        </p:nvSpPr>
        <p:spPr bwMode="auto">
          <a:xfrm>
            <a:off x="2571750" y="5286375"/>
            <a:ext cx="4286250" cy="4286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3058" name="Rectangle 10">
            <a:extLst>
              <a:ext uri="{FF2B5EF4-FFF2-40B4-BE49-F238E27FC236}">
                <a16:creationId xmlns:a16="http://schemas.microsoft.com/office/drawing/2014/main" id="{EB1A1677-41E7-4AC1-B294-33E5C56AF5F8}"/>
              </a:ext>
            </a:extLst>
          </p:cNvPr>
          <p:cNvSpPr>
            <a:spLocks noChangeArrowheads="1"/>
          </p:cNvSpPr>
          <p:nvPr/>
        </p:nvSpPr>
        <p:spPr bwMode="auto">
          <a:xfrm>
            <a:off x="7072313" y="5072063"/>
            <a:ext cx="1643062" cy="4286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3059" name="Rectangle 11">
            <a:extLst>
              <a:ext uri="{FF2B5EF4-FFF2-40B4-BE49-F238E27FC236}">
                <a16:creationId xmlns:a16="http://schemas.microsoft.com/office/drawing/2014/main" id="{46FD778B-AD20-4725-BDCA-71E55A700F2B}"/>
              </a:ext>
            </a:extLst>
          </p:cNvPr>
          <p:cNvSpPr>
            <a:spLocks noChangeArrowheads="1"/>
          </p:cNvSpPr>
          <p:nvPr/>
        </p:nvSpPr>
        <p:spPr bwMode="auto">
          <a:xfrm>
            <a:off x="5643563" y="5929313"/>
            <a:ext cx="2357437" cy="4286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3" name="Rectangle 11">
            <a:extLst>
              <a:ext uri="{FF2B5EF4-FFF2-40B4-BE49-F238E27FC236}">
                <a16:creationId xmlns:a16="http://schemas.microsoft.com/office/drawing/2014/main" id="{D8743DC3-1526-49CF-A41D-E7AB7244E96E}"/>
              </a:ext>
            </a:extLst>
          </p:cNvPr>
          <p:cNvSpPr>
            <a:spLocks noChangeArrowheads="1"/>
          </p:cNvSpPr>
          <p:nvPr/>
        </p:nvSpPr>
        <p:spPr bwMode="auto">
          <a:xfrm>
            <a:off x="3179763" y="13052"/>
            <a:ext cx="5184576" cy="576704"/>
          </a:xfrm>
          <a:prstGeom prst="rect">
            <a:avLst/>
          </a:prstGeom>
          <a:noFill/>
          <a:ln w="50800">
            <a:noFill/>
            <a:miter lim="800000"/>
            <a:headEnd/>
            <a:tailEnd/>
          </a:ln>
          <a:effectLst/>
        </p:spPr>
        <p:txBody>
          <a:bodyPr wrap="none" lIns="90488" tIns="44450" rIns="90488" bIns="44450" anchor="ctr"/>
          <a:lstStyle/>
          <a:p>
            <a:pPr algn="ctr">
              <a:defRPr/>
            </a:pPr>
            <a:r>
              <a:rPr lang="fr-FR" sz="3600" b="1" dirty="0">
                <a:solidFill>
                  <a:schemeClr val="tx2"/>
                </a:solidFill>
                <a:effectLst>
                  <a:outerShdw blurRad="38100" dist="38100" dir="2700000" algn="tl">
                    <a:srgbClr val="000000"/>
                  </a:outerShdw>
                </a:effectLst>
                <a:latin typeface="Arial" charset="0"/>
              </a:rPr>
              <a:t>REPARATION DES A.T.</a:t>
            </a:r>
          </a:p>
        </p:txBody>
      </p:sp>
      <p:sp>
        <p:nvSpPr>
          <p:cNvPr id="2" name="Rectangle 1">
            <a:extLst>
              <a:ext uri="{FF2B5EF4-FFF2-40B4-BE49-F238E27FC236}">
                <a16:creationId xmlns:a16="http://schemas.microsoft.com/office/drawing/2014/main" id="{C45D7184-7BB1-4929-8D7D-F7CC89A8A558}"/>
              </a:ext>
            </a:extLst>
          </p:cNvPr>
          <p:cNvSpPr/>
          <p:nvPr/>
        </p:nvSpPr>
        <p:spPr>
          <a:xfrm>
            <a:off x="17122" y="573544"/>
            <a:ext cx="9018927" cy="584775"/>
          </a:xfrm>
          <a:prstGeom prst="rect">
            <a:avLst/>
          </a:prstGeom>
        </p:spPr>
        <p:txBody>
          <a:bodyPr wrap="square">
            <a:spAutoFit/>
          </a:bodyPr>
          <a:lstStyle/>
          <a:p>
            <a:pPr marL="100330" algn="just">
              <a:spcBef>
                <a:spcPts val="215"/>
              </a:spcBef>
              <a:spcAft>
                <a:spcPts val="0"/>
              </a:spcAft>
            </a:pPr>
            <a:r>
              <a:rPr lang="fr-FR" sz="1600" dirty="0">
                <a:latin typeface="Arial" panose="020B0604020202020204" pitchFamily="34" charset="0"/>
                <a:ea typeface="Times New Roman" panose="02020603050405020304" pitchFamily="18" charset="0"/>
              </a:rPr>
              <a:t>Un salarié a un salaire de 1710€. Il est victime d’un AT entrainant une incapacité temporaire de 85 jours et ensuite une incapacité permanente reconnue médicalement à 62%</a:t>
            </a:r>
          </a:p>
        </p:txBody>
      </p:sp>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xit" presetSubtype="16" fill="hold" grpId="0" nodeType="clickEffect">
                                  <p:stCondLst>
                                    <p:cond delay="0"/>
                                  </p:stCondLst>
                                  <p:childTnLst>
                                    <p:animEffect transition="out" filter="diamond(in)">
                                      <p:cBhvr>
                                        <p:cTn id="6" dur="2000"/>
                                        <p:tgtEl>
                                          <p:spTgt spid="6"/>
                                        </p:tgtEl>
                                      </p:cBhvr>
                                    </p:animEffect>
                                    <p:set>
                                      <p:cBhvr>
                                        <p:cTn id="7" dur="1" fill="hold">
                                          <p:stCondLst>
                                            <p:cond delay="1999"/>
                                          </p:stCondLst>
                                        </p:cTn>
                                        <p:tgtEl>
                                          <p:spTgt spid="6"/>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xit" presetSubtype="16" fill="hold" grpId="0" nodeType="clickEffect">
                                  <p:stCondLst>
                                    <p:cond delay="0"/>
                                  </p:stCondLst>
                                  <p:childTnLst>
                                    <p:animEffect transition="out" filter="diamond(in)">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xit" presetSubtype="16" fill="hold" grpId="0" nodeType="clickEffect">
                                  <p:stCondLst>
                                    <p:cond delay="0"/>
                                  </p:stCondLst>
                                  <p:childTnLst>
                                    <p:animEffect transition="out" filter="diamond(in)">
                                      <p:cBhvr>
                                        <p:cTn id="16" dur="2000"/>
                                        <p:tgtEl>
                                          <p:spTgt spid="8"/>
                                        </p:tgtEl>
                                      </p:cBhvr>
                                    </p:animEffect>
                                    <p:set>
                                      <p:cBhvr>
                                        <p:cTn id="17"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a:extLst>
              <a:ext uri="{FF2B5EF4-FFF2-40B4-BE49-F238E27FC236}">
                <a16:creationId xmlns:a16="http://schemas.microsoft.com/office/drawing/2014/main" id="{3A7D26B8-54FE-4E76-A110-CA9C328C4412}"/>
              </a:ext>
            </a:extLst>
          </p:cNvPr>
          <p:cNvSpPr>
            <a:spLocks noGrp="1" noChangeArrowheads="1"/>
          </p:cNvSpPr>
          <p:nvPr>
            <p:ph type="title"/>
          </p:nvPr>
        </p:nvSpPr>
        <p:spPr>
          <a:xfrm>
            <a:off x="685800" y="777875"/>
            <a:ext cx="7772400" cy="1066800"/>
          </a:xfrm>
        </p:spPr>
        <p:txBody>
          <a:bodyPr lIns="90488" tIns="44450" rIns="90488" bIns="44450" anchor="b"/>
          <a:lstStyle/>
          <a:p>
            <a:pPr>
              <a:defRPr/>
            </a:pPr>
            <a:r>
              <a:rPr lang="fr-FR" sz="4800" dirty="0">
                <a:effectLst>
                  <a:outerShdw blurRad="38100" dist="38100" dir="2700000" algn="tl">
                    <a:srgbClr val="000000"/>
                  </a:outerShdw>
                </a:effectLst>
                <a:latin typeface="Arial" charset="0"/>
              </a:rPr>
              <a:t>Indemnité ou rente en cas d’IP</a:t>
            </a:r>
          </a:p>
        </p:txBody>
      </p:sp>
      <p:sp>
        <p:nvSpPr>
          <p:cNvPr id="44035" name="Rectangle 5">
            <a:extLst>
              <a:ext uri="{FF2B5EF4-FFF2-40B4-BE49-F238E27FC236}">
                <a16:creationId xmlns:a16="http://schemas.microsoft.com/office/drawing/2014/main" id="{B56D84A6-B755-44E6-A891-2A8FF610CA8A}"/>
              </a:ext>
            </a:extLst>
          </p:cNvPr>
          <p:cNvSpPr>
            <a:spLocks noChangeArrowheads="1"/>
          </p:cNvSpPr>
          <p:nvPr/>
        </p:nvSpPr>
        <p:spPr bwMode="auto">
          <a:xfrm>
            <a:off x="31750" y="1938338"/>
            <a:ext cx="89281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r>
              <a:rPr lang="fr-FR" altLang="fr-FR" sz="2400">
                <a:latin typeface="Arial Narrow" panose="020B0606020202030204" pitchFamily="34" charset="0"/>
              </a:rPr>
              <a:t>En cas d'incapacité permanente du salarié suite à un accident du travail, il pourra percevoir une rente ou un capital. Son taux d'incapacité sera fixé par l'</a:t>
            </a:r>
            <a:r>
              <a:rPr lang="fr-FR" altLang="fr-FR" sz="2400" b="1">
                <a:latin typeface="Arial Narrow" panose="020B0606020202030204" pitchFamily="34" charset="0"/>
              </a:rPr>
              <a:t>assurance maladie.</a:t>
            </a:r>
          </a:p>
          <a:p>
            <a:pPr>
              <a:spcBef>
                <a:spcPct val="0"/>
              </a:spcBef>
              <a:buFontTx/>
              <a:buNone/>
            </a:pPr>
            <a:endParaRPr lang="fr-FR" altLang="fr-FR" sz="2400">
              <a:latin typeface="Arial Narrow" panose="020B0606020202030204" pitchFamily="34" charset="0"/>
            </a:endParaRPr>
          </a:p>
          <a:p>
            <a:pPr lvl="1">
              <a:spcBef>
                <a:spcPct val="0"/>
              </a:spcBef>
              <a:buFont typeface="Arial" panose="020B0604020202020204" pitchFamily="34" charset="0"/>
              <a:buChar char="•"/>
            </a:pPr>
            <a:r>
              <a:rPr lang="fr-FR" altLang="fr-FR" sz="2400">
                <a:latin typeface="Arial Narrow" panose="020B0606020202030204" pitchFamily="34" charset="0"/>
              </a:rPr>
              <a:t>Pour un taux d'incapacité compris entre</a:t>
            </a:r>
            <a:r>
              <a:rPr lang="fr-FR" altLang="fr-FR" sz="2400" b="1">
                <a:latin typeface="Arial Narrow" panose="020B0606020202030204" pitchFamily="34" charset="0"/>
              </a:rPr>
              <a:t> 1 et 9% </a:t>
            </a:r>
            <a:r>
              <a:rPr lang="fr-FR" altLang="fr-FR" sz="2400">
                <a:latin typeface="Arial Narrow" panose="020B0606020202030204" pitchFamily="34" charset="0"/>
              </a:rPr>
              <a:t>: le salarié bénéficiera d'un </a:t>
            </a:r>
            <a:r>
              <a:rPr lang="fr-FR" altLang="fr-FR" sz="2400" b="1">
                <a:latin typeface="Arial Narrow" panose="020B0606020202030204" pitchFamily="34" charset="0"/>
              </a:rPr>
              <a:t>capital.</a:t>
            </a:r>
            <a:endParaRPr lang="fr-FR" altLang="fr-FR" sz="2400">
              <a:latin typeface="Arial Narrow" panose="020B0606020202030204" pitchFamily="34" charset="0"/>
            </a:endParaRPr>
          </a:p>
          <a:p>
            <a:pPr lvl="1">
              <a:spcBef>
                <a:spcPct val="0"/>
              </a:spcBef>
              <a:buFont typeface="Arial" panose="020B0604020202020204" pitchFamily="34" charset="0"/>
              <a:buChar char="•"/>
            </a:pPr>
            <a:r>
              <a:rPr lang="fr-FR" altLang="fr-FR" sz="2400">
                <a:latin typeface="Arial Narrow" panose="020B0606020202030204" pitchFamily="34" charset="0"/>
              </a:rPr>
              <a:t>A partir de </a:t>
            </a:r>
            <a:r>
              <a:rPr lang="fr-FR" altLang="fr-FR" sz="2400" b="1">
                <a:latin typeface="Arial Narrow" panose="020B0606020202030204" pitchFamily="34" charset="0"/>
              </a:rPr>
              <a:t>10%</a:t>
            </a:r>
            <a:r>
              <a:rPr lang="fr-FR" altLang="fr-FR" sz="2400">
                <a:latin typeface="Arial Narrow" panose="020B0606020202030204" pitchFamily="34" charset="0"/>
              </a:rPr>
              <a:t> d'incapacité : le salarié percevra une </a:t>
            </a:r>
            <a:r>
              <a:rPr lang="fr-FR" altLang="fr-FR" sz="2400" b="1">
                <a:latin typeface="Arial Narrow" panose="020B0606020202030204" pitchFamily="34" charset="0"/>
              </a:rPr>
              <a:t>rente</a:t>
            </a:r>
            <a:r>
              <a:rPr lang="fr-FR" altLang="fr-FR" sz="2400">
                <a:latin typeface="Arial Narrow" panose="020B0606020202030204" pitchFamily="34" charset="0"/>
              </a:rPr>
              <a:t>.</a:t>
            </a:r>
          </a:p>
          <a:p>
            <a:pPr lvl="1">
              <a:spcBef>
                <a:spcPct val="0"/>
              </a:spcBef>
              <a:buFont typeface="Arial" panose="020B0604020202020204" pitchFamily="34" charset="0"/>
              <a:buChar char="•"/>
            </a:pPr>
            <a:endParaRPr lang="fr-FR" altLang="fr-FR" sz="2400">
              <a:latin typeface="Arial Narrow" panose="020B0606020202030204" pitchFamily="34" charset="0"/>
            </a:endParaRPr>
          </a:p>
          <a:p>
            <a:pPr>
              <a:spcBef>
                <a:spcPct val="0"/>
              </a:spcBef>
              <a:buFontTx/>
              <a:buNone/>
            </a:pPr>
            <a:r>
              <a:rPr lang="fr-FR" altLang="fr-FR" sz="2400">
                <a:latin typeface="Arial Narrow" panose="020B0606020202030204" pitchFamily="34" charset="0"/>
              </a:rPr>
              <a:t>Ces indemnités seront calculées en fonction du taux d'incapacité du salarié et de son </a:t>
            </a:r>
            <a:r>
              <a:rPr lang="fr-FR" altLang="fr-FR" sz="2400" b="1">
                <a:latin typeface="Arial Narrow" panose="020B0606020202030204" pitchFamily="34" charset="0"/>
              </a:rPr>
              <a:t>salaire annuel de référence</a:t>
            </a:r>
            <a:r>
              <a:rPr lang="fr-FR" altLang="fr-FR" sz="2400">
                <a:latin typeface="Arial Narrow" panose="020B0606020202030204" pitchFamily="34" charset="0"/>
              </a:rPr>
              <a:t>. Si l'accident est du à une </a:t>
            </a:r>
            <a:r>
              <a:rPr lang="fr-FR" altLang="fr-FR" sz="2400" b="1">
                <a:latin typeface="Arial Narrow" panose="020B0606020202030204" pitchFamily="34" charset="0"/>
              </a:rPr>
              <a:t>faute inexcusable</a:t>
            </a:r>
            <a:r>
              <a:rPr lang="fr-FR" altLang="fr-FR" sz="2400">
                <a:latin typeface="Arial Narrow" panose="020B0606020202030204" pitchFamily="34" charset="0"/>
              </a:rPr>
              <a:t> de l'employeur (manquement à son obligation de santé et de sécurité), une </a:t>
            </a:r>
            <a:r>
              <a:rPr lang="fr-FR" altLang="fr-FR" sz="2400" b="1">
                <a:latin typeface="Arial Narrow" panose="020B0606020202030204" pitchFamily="34" charset="0"/>
              </a:rPr>
              <a:t>majoration</a:t>
            </a:r>
            <a:r>
              <a:rPr lang="fr-FR" altLang="fr-FR" sz="2400">
                <a:latin typeface="Arial Narrow" panose="020B0606020202030204" pitchFamily="34" charset="0"/>
              </a:rPr>
              <a:t> pourra s'ajouter à la rente ou au capital.</a:t>
            </a:r>
          </a:p>
        </p:txBody>
      </p:sp>
    </p:spTree>
    <p:custDataLst>
      <p:tags r:id="rId1"/>
    </p:custDataLst>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B3002F4-8374-4769-B70E-7EA6D61FD34D}"/>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5363" name="Rectangle 3">
            <a:extLst>
              <a:ext uri="{FF2B5EF4-FFF2-40B4-BE49-F238E27FC236}">
                <a16:creationId xmlns:a16="http://schemas.microsoft.com/office/drawing/2014/main" id="{1FDAF752-D5AD-4BDB-8FAD-0B5E36A85FD3}"/>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5364" name="Rectangle 4">
            <a:extLst>
              <a:ext uri="{FF2B5EF4-FFF2-40B4-BE49-F238E27FC236}">
                <a16:creationId xmlns:a16="http://schemas.microsoft.com/office/drawing/2014/main" id="{FB6F56D7-2634-4E40-B936-70E257CC0B91}"/>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5365" name="Rectangle 5">
            <a:extLst>
              <a:ext uri="{FF2B5EF4-FFF2-40B4-BE49-F238E27FC236}">
                <a16:creationId xmlns:a16="http://schemas.microsoft.com/office/drawing/2014/main" id="{69A89896-B0A4-4227-8C1E-60BB3D7DE038}"/>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5366" name="Rectangle 6">
            <a:extLst>
              <a:ext uri="{FF2B5EF4-FFF2-40B4-BE49-F238E27FC236}">
                <a16:creationId xmlns:a16="http://schemas.microsoft.com/office/drawing/2014/main" id="{989AC7F3-285F-4AB0-B0F4-2B057B81FDBE}"/>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5367" name="Rectangle 7">
            <a:extLst>
              <a:ext uri="{FF2B5EF4-FFF2-40B4-BE49-F238E27FC236}">
                <a16:creationId xmlns:a16="http://schemas.microsoft.com/office/drawing/2014/main" id="{697D37B4-AD67-4E62-A82B-D41F83E7EEDE}"/>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5368" name="Rectangle 8">
            <a:extLst>
              <a:ext uri="{FF2B5EF4-FFF2-40B4-BE49-F238E27FC236}">
                <a16:creationId xmlns:a16="http://schemas.microsoft.com/office/drawing/2014/main" id="{C04F06A8-CD14-4720-AA22-E2EDDC23C953}"/>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5369" name="Rectangle 9">
            <a:extLst>
              <a:ext uri="{FF2B5EF4-FFF2-40B4-BE49-F238E27FC236}">
                <a16:creationId xmlns:a16="http://schemas.microsoft.com/office/drawing/2014/main" id="{D49DA661-5E12-4E89-B801-28FC2DE5CB5C}"/>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603147" name="Rectangle 11">
            <a:extLst>
              <a:ext uri="{FF2B5EF4-FFF2-40B4-BE49-F238E27FC236}">
                <a16:creationId xmlns:a16="http://schemas.microsoft.com/office/drawing/2014/main" id="{5BE02727-D023-4B23-A716-E83A1B9563E1}"/>
              </a:ext>
            </a:extLst>
          </p:cNvPr>
          <p:cNvSpPr>
            <a:spLocks noChangeArrowheads="1"/>
          </p:cNvSpPr>
          <p:nvPr/>
        </p:nvSpPr>
        <p:spPr bwMode="auto">
          <a:xfrm>
            <a:off x="2286000" y="44450"/>
            <a:ext cx="4597400" cy="1016000"/>
          </a:xfrm>
          <a:prstGeom prst="rect">
            <a:avLst/>
          </a:prstGeom>
          <a:noFill/>
          <a:ln w="50800">
            <a:noFill/>
            <a:miter lim="800000"/>
            <a:headEnd/>
            <a:tailEnd/>
          </a:ln>
          <a:effectLst/>
        </p:spPr>
        <p:txBody>
          <a:bodyPr wrap="none" lIns="90488" tIns="44450" rIns="90488" bIns="44450" anchor="ctr"/>
          <a:lstStyle/>
          <a:p>
            <a:pPr algn="ctr">
              <a:defRPr/>
            </a:pPr>
            <a:r>
              <a:rPr lang="fr-FR" sz="3600" b="1" dirty="0">
                <a:solidFill>
                  <a:schemeClr val="tx2"/>
                </a:solidFill>
                <a:effectLst>
                  <a:outerShdw blurRad="38100" dist="38100" dir="2700000" algn="tl">
                    <a:srgbClr val="000000"/>
                  </a:outerShdw>
                </a:effectLst>
                <a:latin typeface="Arial" charset="0"/>
              </a:rPr>
              <a:t>Rappel</a:t>
            </a:r>
          </a:p>
        </p:txBody>
      </p:sp>
      <p:sp>
        <p:nvSpPr>
          <p:cNvPr id="15371" name="Rectangle 13">
            <a:extLst>
              <a:ext uri="{FF2B5EF4-FFF2-40B4-BE49-F238E27FC236}">
                <a16:creationId xmlns:a16="http://schemas.microsoft.com/office/drawing/2014/main" id="{8C4BA8D5-91C1-4FD7-871E-CE2601857891}"/>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5372" name="Rectangle 1">
            <a:extLst>
              <a:ext uri="{FF2B5EF4-FFF2-40B4-BE49-F238E27FC236}">
                <a16:creationId xmlns:a16="http://schemas.microsoft.com/office/drawing/2014/main" id="{839BCF79-4964-40B3-9340-C19B61CFAFF5}"/>
              </a:ext>
            </a:extLst>
          </p:cNvPr>
          <p:cNvSpPr>
            <a:spLocks noChangeArrowheads="1"/>
          </p:cNvSpPr>
          <p:nvPr/>
        </p:nvSpPr>
        <p:spPr bwMode="auto">
          <a:xfrm>
            <a:off x="179388" y="1138238"/>
            <a:ext cx="8856662"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r>
              <a:rPr lang="fr-FR" altLang="fr-FR" sz="2200" u="sng">
                <a:latin typeface="Arial Narrow" panose="020B0606020202030204" pitchFamily="34" charset="0"/>
                <a:hlinkClick r:id="rId4" tooltip="Accident du travail"/>
              </a:rPr>
              <a:t>L'accident du travail</a:t>
            </a:r>
            <a:r>
              <a:rPr lang="fr-FR" altLang="fr-FR" sz="2200">
                <a:latin typeface="Arial Narrow" panose="020B0606020202030204" pitchFamily="34" charset="0"/>
              </a:rPr>
              <a:t> est celui survenu au salarié soit par le fait soit à l'occasion de son travail, qu'elle qu'en soit la cause.</a:t>
            </a:r>
          </a:p>
          <a:p>
            <a:pPr>
              <a:spcBef>
                <a:spcPct val="0"/>
              </a:spcBef>
              <a:buFontTx/>
              <a:buNone/>
            </a:pPr>
            <a:endParaRPr lang="fr-FR" altLang="fr-FR" sz="2200">
              <a:latin typeface="Arial Narrow" panose="020B0606020202030204" pitchFamily="34" charset="0"/>
            </a:endParaRPr>
          </a:p>
          <a:p>
            <a:pPr>
              <a:spcBef>
                <a:spcPct val="0"/>
              </a:spcBef>
              <a:buFontTx/>
              <a:buNone/>
            </a:pPr>
            <a:r>
              <a:rPr lang="fr-FR" altLang="fr-FR" sz="2200">
                <a:latin typeface="Arial Narrow" panose="020B0606020202030204" pitchFamily="34" charset="0"/>
              </a:rPr>
              <a:t>Pour que le salarié invoque un accident du travail, il doit donc remplir</a:t>
            </a:r>
            <a:r>
              <a:rPr lang="fr-FR" altLang="fr-FR" sz="2200" b="1">
                <a:latin typeface="Arial Narrow" panose="020B0606020202030204" pitchFamily="34" charset="0"/>
              </a:rPr>
              <a:t> 2 conditions</a:t>
            </a:r>
            <a:r>
              <a:rPr lang="fr-FR" altLang="fr-FR" sz="2200">
                <a:latin typeface="Arial Narrow" panose="020B0606020202030204" pitchFamily="34" charset="0"/>
              </a:rPr>
              <a:t> :</a:t>
            </a:r>
          </a:p>
          <a:p>
            <a:pPr lvl="1">
              <a:spcBef>
                <a:spcPct val="0"/>
              </a:spcBef>
              <a:buFont typeface="Arial" panose="020B0604020202020204" pitchFamily="34" charset="0"/>
              <a:buChar char="•"/>
            </a:pPr>
            <a:r>
              <a:rPr lang="fr-FR" altLang="fr-FR" sz="2200">
                <a:latin typeface="Arial Narrow" panose="020B0606020202030204" pitchFamily="34" charset="0"/>
              </a:rPr>
              <a:t>Il doit être victime d'un accident dans le cadre de l'exercice de son travail. L'employé devra être placé sous l'</a:t>
            </a:r>
            <a:r>
              <a:rPr lang="fr-FR" altLang="fr-FR" sz="2200" b="1">
                <a:latin typeface="Arial Narrow" panose="020B0606020202030204" pitchFamily="34" charset="0"/>
              </a:rPr>
              <a:t>autorité </a:t>
            </a:r>
            <a:r>
              <a:rPr lang="fr-FR" altLang="fr-FR" sz="2200">
                <a:latin typeface="Arial Narrow" panose="020B0606020202030204" pitchFamily="34" charset="0"/>
              </a:rPr>
              <a:t>de son supérieur au moment de la réalisation du</a:t>
            </a:r>
            <a:r>
              <a:rPr lang="fr-FR" altLang="fr-FR" sz="2200" b="1">
                <a:latin typeface="Arial Narrow" panose="020B0606020202030204" pitchFamily="34" charset="0"/>
              </a:rPr>
              <a:t> fait soudain</a:t>
            </a:r>
            <a:r>
              <a:rPr lang="fr-FR" altLang="fr-FR" sz="2200">
                <a:latin typeface="Arial Narrow" panose="020B0606020202030204" pitchFamily="34" charset="0"/>
              </a:rPr>
              <a:t> entrainant l'accident.</a:t>
            </a:r>
          </a:p>
          <a:p>
            <a:pPr lvl="1">
              <a:spcBef>
                <a:spcPct val="0"/>
              </a:spcBef>
              <a:buFont typeface="Arial" panose="020B0604020202020204" pitchFamily="34" charset="0"/>
              <a:buChar char="•"/>
            </a:pPr>
            <a:r>
              <a:rPr lang="fr-FR" altLang="fr-FR" sz="2200">
                <a:latin typeface="Arial Narrow" panose="020B0606020202030204" pitchFamily="34" charset="0"/>
              </a:rPr>
              <a:t>L'accident doit lui causer une lésion.</a:t>
            </a:r>
          </a:p>
          <a:p>
            <a:pPr>
              <a:spcBef>
                <a:spcPct val="0"/>
              </a:spcBef>
              <a:buFontTx/>
              <a:buNone/>
            </a:pPr>
            <a:endParaRPr lang="fr-FR" altLang="fr-FR" sz="2200">
              <a:latin typeface="Arial Narrow" panose="020B0606020202030204" pitchFamily="34" charset="0"/>
            </a:endParaRPr>
          </a:p>
          <a:p>
            <a:pPr>
              <a:spcBef>
                <a:spcPct val="0"/>
              </a:spcBef>
              <a:buFontTx/>
              <a:buNone/>
            </a:pPr>
            <a:r>
              <a:rPr lang="fr-FR" altLang="fr-FR" sz="2200">
                <a:latin typeface="Arial Narrow" panose="020B0606020202030204" pitchFamily="34" charset="0"/>
              </a:rPr>
              <a:t>Il en ressort que l'accident de travail est </a:t>
            </a:r>
            <a:r>
              <a:rPr lang="fr-FR" altLang="fr-FR" sz="2200" b="1">
                <a:latin typeface="Arial Narrow" panose="020B0606020202030204" pitchFamily="34" charset="0"/>
              </a:rPr>
              <a:t>présumé d'origine professionnelle</a:t>
            </a:r>
            <a:r>
              <a:rPr lang="fr-FR" altLang="fr-FR" sz="2200">
                <a:latin typeface="Arial Narrow" panose="020B0606020202030204" pitchFamily="34" charset="0"/>
              </a:rPr>
              <a:t> à la condition qu'il survienne au sein des locaux de l'entreprise, même durant un temps de pause.</a:t>
            </a:r>
          </a:p>
          <a:p>
            <a:pPr>
              <a:spcBef>
                <a:spcPct val="0"/>
              </a:spcBef>
              <a:buFontTx/>
              <a:buNone/>
            </a:pPr>
            <a:endParaRPr lang="fr-FR" altLang="fr-FR" sz="2200">
              <a:latin typeface="Arial Narrow" panose="020B0606020202030204" pitchFamily="34" charset="0"/>
            </a:endParaRPr>
          </a:p>
          <a:p>
            <a:pPr>
              <a:spcBef>
                <a:spcPct val="0"/>
              </a:spcBef>
              <a:buFontTx/>
              <a:buNone/>
            </a:pPr>
            <a:r>
              <a:rPr lang="fr-FR" altLang="fr-FR" sz="2200">
                <a:latin typeface="Arial Narrow" panose="020B0606020202030204" pitchFamily="34" charset="0"/>
              </a:rPr>
              <a:t>Quant à la lésion, elle pourra être d'ordre </a:t>
            </a:r>
            <a:r>
              <a:rPr lang="fr-FR" altLang="fr-FR" sz="2200" b="1">
                <a:latin typeface="Arial Narrow" panose="020B0606020202030204" pitchFamily="34" charset="0"/>
              </a:rPr>
              <a:t>corporelle </a:t>
            </a:r>
            <a:r>
              <a:rPr lang="fr-FR" altLang="fr-FR" sz="2200">
                <a:latin typeface="Arial Narrow" panose="020B0606020202030204" pitchFamily="34" charset="0"/>
              </a:rPr>
              <a:t>ou </a:t>
            </a:r>
            <a:r>
              <a:rPr lang="fr-FR" altLang="fr-FR" sz="2200" b="1">
                <a:latin typeface="Arial Narrow" panose="020B0606020202030204" pitchFamily="34" charset="0"/>
              </a:rPr>
              <a:t>psychologique </a:t>
            </a:r>
            <a:r>
              <a:rPr lang="fr-FR" altLang="fr-FR" sz="2200">
                <a:latin typeface="Arial Narrow" panose="020B0606020202030204" pitchFamily="34" charset="0"/>
              </a:rPr>
              <a:t>:</a:t>
            </a:r>
          </a:p>
          <a:p>
            <a:pPr>
              <a:spcBef>
                <a:spcPct val="0"/>
              </a:spcBef>
              <a:buFont typeface="Arial" panose="020B0604020202020204" pitchFamily="34" charset="0"/>
              <a:buChar char="•"/>
            </a:pPr>
            <a:r>
              <a:rPr lang="fr-FR" altLang="fr-FR" sz="2200">
                <a:latin typeface="Arial Narrow" panose="020B0606020202030204" pitchFamily="34" charset="0"/>
              </a:rPr>
              <a:t>Coupure, brûlure, bras cassé, Douleur musculaire, Arrêt cardiaque, Choc émotionnel</a:t>
            </a:r>
          </a:p>
        </p:txBody>
      </p:sp>
    </p:spTree>
    <p:custDataLst>
      <p:tags r:id="rId1"/>
    </p:custDataLst>
  </p:cSld>
  <p:clrMapOvr>
    <a:masterClrMapping/>
  </p:clrMapOvr>
  <p:transition spd="slow">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a:extLst>
              <a:ext uri="{FF2B5EF4-FFF2-40B4-BE49-F238E27FC236}">
                <a16:creationId xmlns:a16="http://schemas.microsoft.com/office/drawing/2014/main" id="{395DAC65-9F54-43AC-985B-2B2C98BDA593}"/>
              </a:ext>
            </a:extLst>
          </p:cNvPr>
          <p:cNvGraphicFramePr>
            <a:graphicFrameLocks noGrp="1"/>
          </p:cNvGraphicFramePr>
          <p:nvPr/>
        </p:nvGraphicFramePr>
        <p:xfrm>
          <a:off x="142875" y="1571625"/>
          <a:ext cx="8858249" cy="1905352"/>
        </p:xfrm>
        <a:graphic>
          <a:graphicData uri="http://schemas.openxmlformats.org/drawingml/2006/table">
            <a:tbl>
              <a:tblPr/>
              <a:tblGrid>
                <a:gridCol w="2952479">
                  <a:extLst>
                    <a:ext uri="{9D8B030D-6E8A-4147-A177-3AD203B41FA5}">
                      <a16:colId xmlns:a16="http://schemas.microsoft.com/office/drawing/2014/main" val="20000"/>
                    </a:ext>
                  </a:extLst>
                </a:gridCol>
                <a:gridCol w="2952479">
                  <a:extLst>
                    <a:ext uri="{9D8B030D-6E8A-4147-A177-3AD203B41FA5}">
                      <a16:colId xmlns:a16="http://schemas.microsoft.com/office/drawing/2014/main" val="20001"/>
                    </a:ext>
                  </a:extLst>
                </a:gridCol>
                <a:gridCol w="2953291">
                  <a:extLst>
                    <a:ext uri="{9D8B030D-6E8A-4147-A177-3AD203B41FA5}">
                      <a16:colId xmlns:a16="http://schemas.microsoft.com/office/drawing/2014/main" val="20002"/>
                    </a:ext>
                  </a:extLst>
                </a:gridCol>
              </a:tblGrid>
              <a:tr h="487563">
                <a:tc>
                  <a:txBody>
                    <a:bodyPr/>
                    <a:lstStyle/>
                    <a:p>
                      <a:pPr marL="100330" algn="just">
                        <a:spcBef>
                          <a:spcPts val="600"/>
                        </a:spcBef>
                        <a:spcAft>
                          <a:spcPts val="600"/>
                        </a:spcAft>
                      </a:pPr>
                      <a:endParaRPr lang="fr-FR" sz="1600" dirty="0">
                        <a:latin typeface="Arial"/>
                        <a:ea typeface="Times New Roman"/>
                      </a:endParaRPr>
                    </a:p>
                  </a:txBody>
                  <a:tcPr marL="60334" marR="60334"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100330" algn="ctr">
                        <a:spcBef>
                          <a:spcPts val="600"/>
                        </a:spcBef>
                        <a:spcAft>
                          <a:spcPts val="600"/>
                        </a:spcAft>
                      </a:pPr>
                      <a:r>
                        <a:rPr lang="fr-FR" sz="1600" b="1" dirty="0">
                          <a:solidFill>
                            <a:srgbClr val="C00000"/>
                          </a:solidFill>
                          <a:latin typeface="Arial"/>
                          <a:ea typeface="Times New Roman"/>
                        </a:rPr>
                        <a:t>Indemnités versées par la CPAM</a:t>
                      </a:r>
                      <a:endParaRPr lang="fr-FR" sz="1600" dirty="0">
                        <a:solidFill>
                          <a:srgbClr val="C00000"/>
                        </a:solidFill>
                        <a:latin typeface="Arial"/>
                        <a:ea typeface="Times New Roman"/>
                      </a:endParaRP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100330" algn="ctr">
                        <a:spcBef>
                          <a:spcPts val="600"/>
                        </a:spcBef>
                        <a:spcAft>
                          <a:spcPts val="600"/>
                        </a:spcAft>
                      </a:pPr>
                      <a:r>
                        <a:rPr lang="fr-FR" sz="1600" b="1" dirty="0">
                          <a:solidFill>
                            <a:srgbClr val="C00000"/>
                          </a:solidFill>
                          <a:latin typeface="Arial"/>
                          <a:ea typeface="Times New Roman"/>
                        </a:rPr>
                        <a:t>Indemnités reçues par le salarié</a:t>
                      </a:r>
                      <a:endParaRPr lang="fr-FR" sz="1600" dirty="0">
                        <a:solidFill>
                          <a:srgbClr val="C00000"/>
                        </a:solidFill>
                        <a:latin typeface="Arial"/>
                        <a:ea typeface="Times New Roman"/>
                      </a:endParaRP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0000"/>
                  </a:ext>
                </a:extLst>
              </a:tr>
              <a:tr h="487563">
                <a:tc>
                  <a:txBody>
                    <a:bodyPr/>
                    <a:lstStyle/>
                    <a:p>
                      <a:pPr marL="100330" algn="ctr">
                        <a:spcBef>
                          <a:spcPts val="900"/>
                        </a:spcBef>
                        <a:spcAft>
                          <a:spcPts val="900"/>
                        </a:spcAft>
                      </a:pPr>
                      <a:r>
                        <a:rPr lang="fr-FR" sz="1600" b="1" dirty="0">
                          <a:solidFill>
                            <a:srgbClr val="C00000"/>
                          </a:solidFill>
                          <a:latin typeface="Arial"/>
                          <a:ea typeface="Times New Roman"/>
                        </a:rPr>
                        <a:t>Les 28 premiers jours</a:t>
                      </a:r>
                      <a:endParaRPr lang="fr-FR" sz="1600" dirty="0">
                        <a:solidFill>
                          <a:srgbClr val="C00000"/>
                        </a:solidFill>
                        <a:latin typeface="Arial"/>
                        <a:ea typeface="Times New Roman"/>
                      </a:endParaRP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100330" algn="ctr">
                        <a:spcBef>
                          <a:spcPts val="900"/>
                        </a:spcBef>
                        <a:spcAft>
                          <a:spcPts val="900"/>
                        </a:spcAft>
                      </a:pPr>
                      <a:r>
                        <a:rPr lang="fr-FR" sz="1600">
                          <a:latin typeface="Arial"/>
                          <a:ea typeface="Times New Roman"/>
                        </a:rPr>
                        <a:t>60% du salaire journalier</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0330" algn="ctr">
                        <a:spcBef>
                          <a:spcPts val="900"/>
                        </a:spcBef>
                        <a:spcAft>
                          <a:spcPts val="900"/>
                        </a:spcAft>
                      </a:pPr>
                      <a:r>
                        <a:rPr lang="fr-FR" sz="1600" dirty="0">
                          <a:latin typeface="Arial"/>
                          <a:ea typeface="Times New Roman"/>
                        </a:rPr>
                        <a:t>(1710/30,42) x0,6 x28 = 944,38€</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7563">
                <a:tc>
                  <a:txBody>
                    <a:bodyPr/>
                    <a:lstStyle/>
                    <a:p>
                      <a:pPr marL="100330" algn="ctr">
                        <a:spcBef>
                          <a:spcPts val="900"/>
                        </a:spcBef>
                        <a:spcAft>
                          <a:spcPts val="900"/>
                        </a:spcAft>
                      </a:pPr>
                      <a:r>
                        <a:rPr lang="fr-FR" sz="1600" b="1" dirty="0">
                          <a:solidFill>
                            <a:srgbClr val="C00000"/>
                          </a:solidFill>
                          <a:latin typeface="Arial"/>
                          <a:ea typeface="Times New Roman"/>
                        </a:rPr>
                        <a:t>A partir du 29</a:t>
                      </a:r>
                      <a:r>
                        <a:rPr lang="fr-FR" sz="1600" b="1" baseline="30000" dirty="0">
                          <a:solidFill>
                            <a:srgbClr val="C00000"/>
                          </a:solidFill>
                          <a:latin typeface="Arial"/>
                          <a:ea typeface="Times New Roman"/>
                        </a:rPr>
                        <a:t>ème</a:t>
                      </a:r>
                      <a:r>
                        <a:rPr lang="fr-FR" sz="1600" b="1" dirty="0">
                          <a:solidFill>
                            <a:srgbClr val="C00000"/>
                          </a:solidFill>
                          <a:latin typeface="Arial"/>
                          <a:ea typeface="Times New Roman"/>
                        </a:rPr>
                        <a:t> jour</a:t>
                      </a:r>
                      <a:endParaRPr lang="fr-FR" sz="1600" dirty="0">
                        <a:solidFill>
                          <a:srgbClr val="C00000"/>
                        </a:solidFill>
                        <a:latin typeface="Arial"/>
                        <a:ea typeface="Times New Roman"/>
                      </a:endParaRP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100330" algn="ctr">
                        <a:spcBef>
                          <a:spcPts val="900"/>
                        </a:spcBef>
                        <a:spcAft>
                          <a:spcPts val="900"/>
                        </a:spcAft>
                      </a:pPr>
                      <a:r>
                        <a:rPr lang="fr-FR" sz="1600">
                          <a:latin typeface="Arial"/>
                          <a:ea typeface="Times New Roman"/>
                        </a:rPr>
                        <a:t>80% du salaire journalier</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0330" algn="ctr">
                        <a:spcBef>
                          <a:spcPts val="900"/>
                        </a:spcBef>
                        <a:spcAft>
                          <a:spcPts val="900"/>
                        </a:spcAft>
                      </a:pPr>
                      <a:r>
                        <a:rPr lang="fr-FR" sz="1600" dirty="0">
                          <a:latin typeface="Arial"/>
                          <a:ea typeface="Times New Roman"/>
                        </a:rPr>
                        <a:t>(1710/30,42) x0,8 x(85-28) = 2563,31€</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2312">
                <a:tc gridSpan="2">
                  <a:txBody>
                    <a:bodyPr/>
                    <a:lstStyle/>
                    <a:p>
                      <a:pPr marL="100330" algn="r">
                        <a:spcBef>
                          <a:spcPts val="900"/>
                        </a:spcBef>
                        <a:spcAft>
                          <a:spcPts val="900"/>
                        </a:spcAft>
                      </a:pPr>
                      <a:r>
                        <a:rPr lang="fr-FR" sz="1600" b="1">
                          <a:latin typeface="Arial"/>
                          <a:ea typeface="Times New Roman"/>
                        </a:rPr>
                        <a:t>TOTAL</a:t>
                      </a:r>
                      <a:endParaRPr lang="fr-FR" sz="1600">
                        <a:latin typeface="Arial"/>
                        <a:ea typeface="Times New Roman"/>
                      </a:endParaRPr>
                    </a:p>
                  </a:txBody>
                  <a:tcPr marL="60334" marR="6033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a:txBody>
                    <a:bodyPr/>
                    <a:lstStyle/>
                    <a:p>
                      <a:pPr marL="100330" algn="ctr">
                        <a:spcBef>
                          <a:spcPts val="900"/>
                        </a:spcBef>
                        <a:spcAft>
                          <a:spcPts val="900"/>
                        </a:spcAft>
                      </a:pPr>
                      <a:r>
                        <a:rPr lang="fr-FR" sz="1600" dirty="0">
                          <a:latin typeface="Arial"/>
                          <a:ea typeface="Times New Roman"/>
                        </a:rPr>
                        <a:t>3507,69€</a:t>
                      </a:r>
                    </a:p>
                  </a:txBody>
                  <a:tcPr marL="60334" marR="603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4" name="Tableau 3">
            <a:extLst>
              <a:ext uri="{FF2B5EF4-FFF2-40B4-BE49-F238E27FC236}">
                <a16:creationId xmlns:a16="http://schemas.microsoft.com/office/drawing/2014/main" id="{7FC06735-F051-4E2E-8999-E3161A7FC399}"/>
              </a:ext>
            </a:extLst>
          </p:cNvPr>
          <p:cNvGraphicFramePr>
            <a:graphicFrameLocks noGrp="1"/>
          </p:cNvGraphicFramePr>
          <p:nvPr/>
        </p:nvGraphicFramePr>
        <p:xfrm>
          <a:off x="285750" y="3857625"/>
          <a:ext cx="8572500" cy="2500313"/>
        </p:xfrm>
        <a:graphic>
          <a:graphicData uri="http://schemas.openxmlformats.org/drawingml/2006/table">
            <a:tbl>
              <a:tblPr/>
              <a:tblGrid>
                <a:gridCol w="2268482">
                  <a:extLst>
                    <a:ext uri="{9D8B030D-6E8A-4147-A177-3AD203B41FA5}">
                      <a16:colId xmlns:a16="http://schemas.microsoft.com/office/drawing/2014/main" val="20000"/>
                    </a:ext>
                  </a:extLst>
                </a:gridCol>
                <a:gridCol w="2193851">
                  <a:extLst>
                    <a:ext uri="{9D8B030D-6E8A-4147-A177-3AD203B41FA5}">
                      <a16:colId xmlns:a16="http://schemas.microsoft.com/office/drawing/2014/main" val="20001"/>
                    </a:ext>
                  </a:extLst>
                </a:gridCol>
                <a:gridCol w="2193851">
                  <a:extLst>
                    <a:ext uri="{9D8B030D-6E8A-4147-A177-3AD203B41FA5}">
                      <a16:colId xmlns:a16="http://schemas.microsoft.com/office/drawing/2014/main" val="20002"/>
                    </a:ext>
                  </a:extLst>
                </a:gridCol>
                <a:gridCol w="1916316">
                  <a:extLst>
                    <a:ext uri="{9D8B030D-6E8A-4147-A177-3AD203B41FA5}">
                      <a16:colId xmlns:a16="http://schemas.microsoft.com/office/drawing/2014/main" val="20003"/>
                    </a:ext>
                  </a:extLst>
                </a:gridCol>
              </a:tblGrid>
              <a:tr h="775959">
                <a:tc>
                  <a:txBody>
                    <a:bodyPr/>
                    <a:lstStyle/>
                    <a:p>
                      <a:pPr marL="100330" algn="ctr">
                        <a:spcBef>
                          <a:spcPts val="600"/>
                        </a:spcBef>
                        <a:spcAft>
                          <a:spcPts val="600"/>
                        </a:spcAft>
                      </a:pPr>
                      <a:r>
                        <a:rPr lang="fr-FR" sz="1200" b="1" dirty="0">
                          <a:solidFill>
                            <a:srgbClr val="C00000"/>
                          </a:solidFill>
                          <a:latin typeface="Arial"/>
                          <a:ea typeface="Times New Roman"/>
                        </a:rPr>
                        <a:t>Incapacité médicalement reconnue (IMR)</a:t>
                      </a:r>
                      <a:endParaRPr lang="fr-FR" sz="1200" dirty="0">
                        <a:solidFill>
                          <a:srgbClr val="C00000"/>
                        </a:solidFill>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gridSpan="3">
                  <a:txBody>
                    <a:bodyPr/>
                    <a:lstStyle/>
                    <a:p>
                      <a:pPr marL="100330" algn="ctr">
                        <a:spcBef>
                          <a:spcPts val="600"/>
                        </a:spcBef>
                        <a:spcAft>
                          <a:spcPts val="600"/>
                        </a:spcAft>
                      </a:pPr>
                      <a:r>
                        <a:rPr lang="fr-FR" sz="1200" b="1" dirty="0">
                          <a:solidFill>
                            <a:srgbClr val="C00000"/>
                          </a:solidFill>
                          <a:latin typeface="Arial"/>
                          <a:ea typeface="Times New Roman"/>
                        </a:rPr>
                        <a:t>Taux d’incapacité</a:t>
                      </a:r>
                      <a:endParaRPr lang="fr-FR" sz="1200" dirty="0">
                        <a:solidFill>
                          <a:srgbClr val="C00000"/>
                        </a:solidFill>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31089">
                <a:tc rowSpan="2">
                  <a:txBody>
                    <a:bodyPr/>
                    <a:lstStyle/>
                    <a:p>
                      <a:pPr marL="100330" algn="ctr">
                        <a:spcBef>
                          <a:spcPts val="900"/>
                        </a:spcBef>
                        <a:spcAft>
                          <a:spcPts val="900"/>
                        </a:spcAft>
                      </a:pPr>
                      <a:r>
                        <a:rPr lang="fr-FR" sz="1200" b="1" dirty="0">
                          <a:solidFill>
                            <a:srgbClr val="C00000"/>
                          </a:solidFill>
                          <a:latin typeface="Arial"/>
                          <a:ea typeface="Times New Roman"/>
                        </a:rPr>
                        <a:t>62%</a:t>
                      </a:r>
                      <a:endParaRPr lang="fr-FR" sz="1200" dirty="0">
                        <a:solidFill>
                          <a:srgbClr val="C00000"/>
                        </a:solidFill>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100330" algn="ctr">
                        <a:spcBef>
                          <a:spcPts val="900"/>
                        </a:spcBef>
                        <a:spcAft>
                          <a:spcPts val="900"/>
                        </a:spcAft>
                      </a:pPr>
                      <a:r>
                        <a:rPr lang="fr-FR" sz="1400" dirty="0">
                          <a:latin typeface="Arial"/>
                          <a:ea typeface="Times New Roman"/>
                        </a:rPr>
                        <a:t>(Partie IMR &lt; 50%) / 2</a:t>
                      </a:r>
                      <a:endParaRPr lang="fr-FR" sz="1200" dirty="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0330" algn="ctr">
                        <a:spcBef>
                          <a:spcPts val="900"/>
                        </a:spcBef>
                        <a:spcAft>
                          <a:spcPts val="900"/>
                        </a:spcAft>
                      </a:pPr>
                      <a:r>
                        <a:rPr lang="fr-FR" sz="1400">
                          <a:latin typeface="Arial"/>
                          <a:ea typeface="Times New Roman"/>
                        </a:rPr>
                        <a:t>(50% / 2) = 25%</a:t>
                      </a:r>
                      <a:endParaRPr lang="fr-FR" sz="120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00330" algn="ctr">
                        <a:spcBef>
                          <a:spcPts val="900"/>
                        </a:spcBef>
                        <a:spcAft>
                          <a:spcPts val="900"/>
                        </a:spcAft>
                      </a:pPr>
                      <a:r>
                        <a:rPr lang="fr-FR" sz="1400">
                          <a:latin typeface="Arial"/>
                          <a:ea typeface="Times New Roman"/>
                        </a:rPr>
                        <a:t>25 + 18 = 43%</a:t>
                      </a:r>
                      <a:endParaRPr lang="fr-FR" sz="120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62176">
                <a:tc vMerge="1">
                  <a:txBody>
                    <a:bodyPr/>
                    <a:lstStyle/>
                    <a:p>
                      <a:endParaRPr lang="fr-FR"/>
                    </a:p>
                  </a:txBody>
                  <a:tcPr/>
                </a:tc>
                <a:tc>
                  <a:txBody>
                    <a:bodyPr/>
                    <a:lstStyle/>
                    <a:p>
                      <a:pPr marL="100330" algn="ctr">
                        <a:spcBef>
                          <a:spcPts val="900"/>
                        </a:spcBef>
                        <a:spcAft>
                          <a:spcPts val="900"/>
                        </a:spcAft>
                      </a:pPr>
                      <a:r>
                        <a:rPr lang="fr-FR" sz="1400">
                          <a:latin typeface="Arial"/>
                          <a:ea typeface="Times New Roman"/>
                        </a:rPr>
                        <a:t>(Partie IMR &gt; 50%) x 1,5</a:t>
                      </a:r>
                      <a:endParaRPr lang="fr-FR" sz="120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0330" algn="ctr">
                        <a:spcBef>
                          <a:spcPts val="900"/>
                        </a:spcBef>
                        <a:spcAft>
                          <a:spcPts val="900"/>
                        </a:spcAft>
                      </a:pPr>
                      <a:r>
                        <a:rPr lang="fr-FR" sz="1200">
                          <a:latin typeface="Arial"/>
                          <a:ea typeface="Times New Roman"/>
                        </a:rPr>
                        <a:t>(62-50) x 1,5 = 18%</a:t>
                      </a: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fr-FR"/>
                    </a:p>
                  </a:txBody>
                  <a:tcPr/>
                </a:tc>
                <a:extLst>
                  <a:ext uri="{0D108BD9-81ED-4DB2-BD59-A6C34878D82A}">
                    <a16:rowId xmlns:a16="http://schemas.microsoft.com/office/drawing/2014/main" val="10002"/>
                  </a:ext>
                </a:extLst>
              </a:tr>
              <a:tr h="431089">
                <a:tc gridSpan="2">
                  <a:txBody>
                    <a:bodyPr/>
                    <a:lstStyle/>
                    <a:p>
                      <a:pPr marL="100330" algn="r">
                        <a:spcBef>
                          <a:spcPts val="900"/>
                        </a:spcBef>
                        <a:spcAft>
                          <a:spcPts val="900"/>
                        </a:spcAft>
                      </a:pPr>
                      <a:r>
                        <a:rPr lang="fr-FR" sz="1400" b="1" dirty="0">
                          <a:latin typeface="Arial"/>
                          <a:ea typeface="Times New Roman"/>
                        </a:rPr>
                        <a:t>RENTE ANNUELLE PERCUE</a:t>
                      </a:r>
                      <a:endParaRPr lang="fr-FR" sz="1200" dirty="0">
                        <a:latin typeface="Arial"/>
                        <a:ea typeface="Times New Roman"/>
                      </a:endParaRPr>
                    </a:p>
                  </a:txBody>
                  <a:tcPr marL="59705" marR="5970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gridSpan="2">
                  <a:txBody>
                    <a:bodyPr/>
                    <a:lstStyle/>
                    <a:p>
                      <a:pPr marL="100330" algn="ctr">
                        <a:spcBef>
                          <a:spcPts val="900"/>
                        </a:spcBef>
                        <a:spcAft>
                          <a:spcPts val="900"/>
                        </a:spcAft>
                      </a:pPr>
                      <a:r>
                        <a:rPr lang="fr-FR" sz="1400" dirty="0">
                          <a:latin typeface="Arial"/>
                          <a:ea typeface="Times New Roman"/>
                        </a:rPr>
                        <a:t>1710x12 x 43% = 8823,60€</a:t>
                      </a:r>
                      <a:endParaRPr lang="fr-FR" sz="1200" dirty="0">
                        <a:latin typeface="Arial"/>
                        <a:ea typeface="Times New Roman"/>
                      </a:endParaRPr>
                    </a:p>
                  </a:txBody>
                  <a:tcPr marL="59705" marR="597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extLst>
                  <a:ext uri="{0D108BD9-81ED-4DB2-BD59-A6C34878D82A}">
                    <a16:rowId xmlns:a16="http://schemas.microsoft.com/office/drawing/2014/main" val="10003"/>
                  </a:ext>
                </a:extLst>
              </a:tr>
            </a:tbl>
          </a:graphicData>
        </a:graphic>
      </p:graphicFrame>
      <p:sp>
        <p:nvSpPr>
          <p:cNvPr id="9" name="Rectangle 8">
            <a:extLst>
              <a:ext uri="{FF2B5EF4-FFF2-40B4-BE49-F238E27FC236}">
                <a16:creationId xmlns:a16="http://schemas.microsoft.com/office/drawing/2014/main" id="{9FD8A5BC-37ED-49AE-848B-6E7A372B6EFB}"/>
              </a:ext>
            </a:extLst>
          </p:cNvPr>
          <p:cNvSpPr>
            <a:spLocks noChangeArrowheads="1"/>
          </p:cNvSpPr>
          <p:nvPr/>
        </p:nvSpPr>
        <p:spPr bwMode="auto">
          <a:xfrm>
            <a:off x="2571750" y="4606925"/>
            <a:ext cx="4286250" cy="4286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0" name="Rectangle 9">
            <a:extLst>
              <a:ext uri="{FF2B5EF4-FFF2-40B4-BE49-F238E27FC236}">
                <a16:creationId xmlns:a16="http://schemas.microsoft.com/office/drawing/2014/main" id="{9B000D51-425F-4A28-AD09-6CB941C114CF}"/>
              </a:ext>
            </a:extLst>
          </p:cNvPr>
          <p:cNvSpPr>
            <a:spLocks noChangeArrowheads="1"/>
          </p:cNvSpPr>
          <p:nvPr/>
        </p:nvSpPr>
        <p:spPr bwMode="auto">
          <a:xfrm>
            <a:off x="2571750" y="5286375"/>
            <a:ext cx="4286250" cy="4286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1" name="Rectangle 10">
            <a:extLst>
              <a:ext uri="{FF2B5EF4-FFF2-40B4-BE49-F238E27FC236}">
                <a16:creationId xmlns:a16="http://schemas.microsoft.com/office/drawing/2014/main" id="{93340795-2DF0-4B69-A6DF-02758FC5E109}"/>
              </a:ext>
            </a:extLst>
          </p:cNvPr>
          <p:cNvSpPr>
            <a:spLocks noChangeArrowheads="1"/>
          </p:cNvSpPr>
          <p:nvPr/>
        </p:nvSpPr>
        <p:spPr bwMode="auto">
          <a:xfrm>
            <a:off x="7072313" y="5072063"/>
            <a:ext cx="1643062" cy="4286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2" name="Rectangle 11">
            <a:extLst>
              <a:ext uri="{FF2B5EF4-FFF2-40B4-BE49-F238E27FC236}">
                <a16:creationId xmlns:a16="http://schemas.microsoft.com/office/drawing/2014/main" id="{172CB68C-BDC4-4911-BC1E-6E71820AAAFA}"/>
              </a:ext>
            </a:extLst>
          </p:cNvPr>
          <p:cNvSpPr>
            <a:spLocks noChangeArrowheads="1"/>
          </p:cNvSpPr>
          <p:nvPr/>
        </p:nvSpPr>
        <p:spPr bwMode="auto">
          <a:xfrm>
            <a:off x="5643563" y="5929313"/>
            <a:ext cx="2357437" cy="42862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3" name="Rectangle 11">
            <a:extLst>
              <a:ext uri="{FF2B5EF4-FFF2-40B4-BE49-F238E27FC236}">
                <a16:creationId xmlns:a16="http://schemas.microsoft.com/office/drawing/2014/main" id="{D8743DC3-1526-49CF-A41D-E7AB7244E96E}"/>
              </a:ext>
            </a:extLst>
          </p:cNvPr>
          <p:cNvSpPr>
            <a:spLocks noChangeArrowheads="1"/>
          </p:cNvSpPr>
          <p:nvPr/>
        </p:nvSpPr>
        <p:spPr bwMode="auto">
          <a:xfrm>
            <a:off x="2926870" y="21823"/>
            <a:ext cx="5902424" cy="601791"/>
          </a:xfrm>
          <a:prstGeom prst="rect">
            <a:avLst/>
          </a:prstGeom>
          <a:noFill/>
          <a:ln w="50800">
            <a:noFill/>
            <a:miter lim="800000"/>
            <a:headEnd/>
            <a:tailEnd/>
          </a:ln>
          <a:effectLst/>
        </p:spPr>
        <p:txBody>
          <a:bodyPr wrap="none" lIns="90488" tIns="44450" rIns="90488" bIns="44450" anchor="ctr"/>
          <a:lstStyle/>
          <a:p>
            <a:pPr algn="ctr">
              <a:defRPr/>
            </a:pPr>
            <a:r>
              <a:rPr lang="fr-FR" sz="3600" b="1" dirty="0">
                <a:solidFill>
                  <a:schemeClr val="tx2"/>
                </a:solidFill>
                <a:effectLst>
                  <a:outerShdw blurRad="38100" dist="38100" dir="2700000" algn="tl">
                    <a:srgbClr val="000000"/>
                  </a:outerShdw>
                </a:effectLst>
                <a:latin typeface="Arial" charset="0"/>
              </a:rPr>
              <a:t>REPARATION DES A.T.</a:t>
            </a:r>
          </a:p>
        </p:txBody>
      </p:sp>
      <p:sp>
        <p:nvSpPr>
          <p:cNvPr id="14" name="Rectangle 1">
            <a:extLst>
              <a:ext uri="{FF2B5EF4-FFF2-40B4-BE49-F238E27FC236}">
                <a16:creationId xmlns:a16="http://schemas.microsoft.com/office/drawing/2014/main" id="{7727141E-16A8-4461-B384-80DA6BBECF50}"/>
              </a:ext>
            </a:extLst>
          </p:cNvPr>
          <p:cNvSpPr>
            <a:spLocks noChangeArrowheads="1"/>
          </p:cNvSpPr>
          <p:nvPr/>
        </p:nvSpPr>
        <p:spPr bwMode="auto">
          <a:xfrm>
            <a:off x="251520" y="1196752"/>
            <a:ext cx="681468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lgn="just">
              <a:spcBef>
                <a:spcPct val="0"/>
              </a:spcBef>
              <a:buFontTx/>
              <a:buNone/>
            </a:pP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Calculer le montant des indemnit</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é</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s per</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ç</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ues durant l</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incapacit</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é</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 temporaire</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 </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a:t>
            </a:r>
            <a:endParaRPr lang="fr-FR" altLang="fr-FR" sz="700" dirty="0">
              <a:latin typeface="Arial Narrow" panose="020B0606020202030204" pitchFamily="34"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endParaRPr lang="fr-FR" altLang="fr-FR" sz="1200" b="1" dirty="0">
              <a:latin typeface="Lucida Handwriting" panose="03010101010101010101" pitchFamily="66" charset="0"/>
              <a:ea typeface="Times New Roman" panose="02020603050405020304" pitchFamily="18" charset="0"/>
              <a:cs typeface="Arial" panose="020B0604020202020204" pitchFamily="34" charset="0"/>
            </a:endParaRPr>
          </a:p>
          <a:p>
            <a:pPr algn="just">
              <a:spcBef>
                <a:spcPct val="0"/>
              </a:spcBef>
              <a:buFontTx/>
              <a:buNone/>
            </a:pP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Calculer le montant de la rente per</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ç</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ue</a:t>
            </a:r>
            <a:r>
              <a:rPr lang="fr-FR" altLang="fr-FR" sz="1200" b="1" dirty="0">
                <a:latin typeface="Arial Narrow" panose="020B0606020202030204" pitchFamily="34" charset="0"/>
                <a:ea typeface="Times New Roman" panose="02020603050405020304" pitchFamily="18" charset="0"/>
                <a:cs typeface="Arial" panose="020B0604020202020204" pitchFamily="34" charset="0"/>
              </a:rPr>
              <a:t> </a:t>
            </a:r>
            <a:r>
              <a:rPr lang="fr-FR" altLang="fr-FR" sz="1200" b="1" dirty="0">
                <a:latin typeface="Lucida Handwriting" panose="03010101010101010101" pitchFamily="66" charset="0"/>
                <a:ea typeface="Times New Roman" panose="02020603050405020304" pitchFamily="18" charset="0"/>
                <a:cs typeface="Arial" panose="020B0604020202020204" pitchFamily="34" charset="0"/>
              </a:rPr>
              <a:t>:</a:t>
            </a:r>
            <a:endParaRPr lang="fr-FR" altLang="fr-FR" sz="2800" dirty="0">
              <a:latin typeface="Arial Narrow" panose="020B0606020202030204" pitchFamily="34" charset="0"/>
              <a:ea typeface="Times New Roman" panose="02020603050405020304" pitchFamily="18" charset="0"/>
              <a:cs typeface="Arial" panose="020B0604020202020204" pitchFamily="34" charset="0"/>
            </a:endParaRPr>
          </a:p>
        </p:txBody>
      </p:sp>
      <p:sp>
        <p:nvSpPr>
          <p:cNvPr id="15" name="Rectangle 14">
            <a:extLst>
              <a:ext uri="{FF2B5EF4-FFF2-40B4-BE49-F238E27FC236}">
                <a16:creationId xmlns:a16="http://schemas.microsoft.com/office/drawing/2014/main" id="{671409A6-55DE-449C-A493-A8327B720998}"/>
              </a:ext>
            </a:extLst>
          </p:cNvPr>
          <p:cNvSpPr/>
          <p:nvPr/>
        </p:nvSpPr>
        <p:spPr>
          <a:xfrm>
            <a:off x="17122" y="573544"/>
            <a:ext cx="9018927" cy="584775"/>
          </a:xfrm>
          <a:prstGeom prst="rect">
            <a:avLst/>
          </a:prstGeom>
        </p:spPr>
        <p:txBody>
          <a:bodyPr wrap="square">
            <a:spAutoFit/>
          </a:bodyPr>
          <a:lstStyle/>
          <a:p>
            <a:pPr marL="100330" algn="just">
              <a:spcBef>
                <a:spcPts val="215"/>
              </a:spcBef>
              <a:spcAft>
                <a:spcPts val="0"/>
              </a:spcAft>
            </a:pPr>
            <a:r>
              <a:rPr lang="fr-FR" sz="1600" dirty="0">
                <a:latin typeface="Arial" panose="020B0604020202020204" pitchFamily="34" charset="0"/>
                <a:ea typeface="Times New Roman" panose="02020603050405020304" pitchFamily="18" charset="0"/>
              </a:rPr>
              <a:t>Un salarié a un salaire de 1710€. Il est victime d’un AT entrainant une incapacité temporaire de 85 jours et ensuite une incapacité permanente reconnue médicalement à 62%</a:t>
            </a:r>
          </a:p>
        </p:txBody>
      </p:sp>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xit" presetSubtype="16" fill="hold" grpId="0" nodeType="clickEffect">
                                  <p:stCondLst>
                                    <p:cond delay="0"/>
                                  </p:stCondLst>
                                  <p:childTnLst>
                                    <p:animEffect transition="out" filter="diamond(in)">
                                      <p:cBhvr>
                                        <p:cTn id="6" dur="2000"/>
                                        <p:tgtEl>
                                          <p:spTgt spid="9"/>
                                        </p:tgtEl>
                                      </p:cBhvr>
                                    </p:animEffect>
                                    <p:set>
                                      <p:cBhvr>
                                        <p:cTn id="7" dur="1" fill="hold">
                                          <p:stCondLst>
                                            <p:cond delay="1999"/>
                                          </p:stCondLst>
                                        </p:cTn>
                                        <p:tgtEl>
                                          <p:spTgt spid="9"/>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xit" presetSubtype="16" fill="hold" grpId="0" nodeType="clickEffect">
                                  <p:stCondLst>
                                    <p:cond delay="0"/>
                                  </p:stCondLst>
                                  <p:childTnLst>
                                    <p:animEffect transition="out" filter="diamond(in)">
                                      <p:cBhvr>
                                        <p:cTn id="11" dur="2000"/>
                                        <p:tgtEl>
                                          <p:spTgt spid="10"/>
                                        </p:tgtEl>
                                      </p:cBhvr>
                                    </p:animEffect>
                                    <p:set>
                                      <p:cBhvr>
                                        <p:cTn id="12" dur="1" fill="hold">
                                          <p:stCondLst>
                                            <p:cond delay="1999"/>
                                          </p:stCondLst>
                                        </p:cTn>
                                        <p:tgtEl>
                                          <p:spTgt spid="10"/>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xit" presetSubtype="16" fill="hold" grpId="0" nodeType="clickEffect">
                                  <p:stCondLst>
                                    <p:cond delay="0"/>
                                  </p:stCondLst>
                                  <p:childTnLst>
                                    <p:animEffect transition="out" filter="diamond(in)">
                                      <p:cBhvr>
                                        <p:cTn id="16" dur="2000"/>
                                        <p:tgtEl>
                                          <p:spTgt spid="11"/>
                                        </p:tgtEl>
                                      </p:cBhvr>
                                    </p:animEffect>
                                    <p:set>
                                      <p:cBhvr>
                                        <p:cTn id="17" dur="1" fill="hold">
                                          <p:stCondLst>
                                            <p:cond delay="1999"/>
                                          </p:stCondLst>
                                        </p:cTn>
                                        <p:tgtEl>
                                          <p:spTgt spid="11"/>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xit" presetSubtype="16" fill="hold" grpId="0" nodeType="clickEffect">
                                  <p:stCondLst>
                                    <p:cond delay="0"/>
                                  </p:stCondLst>
                                  <p:childTnLst>
                                    <p:animEffect transition="out" filter="diamond(in)">
                                      <p:cBhvr>
                                        <p:cTn id="21" dur="2000"/>
                                        <p:tgtEl>
                                          <p:spTgt spid="12"/>
                                        </p:tgtEl>
                                      </p:cBhvr>
                                    </p:animEffect>
                                    <p:set>
                                      <p:cBhvr>
                                        <p:cTn id="22" dur="1" fill="hold">
                                          <p:stCondLst>
                                            <p:cond delay="1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a:extLst>
              <a:ext uri="{FF2B5EF4-FFF2-40B4-BE49-F238E27FC236}">
                <a16:creationId xmlns:a16="http://schemas.microsoft.com/office/drawing/2014/main" id="{3A7D26B8-54FE-4E76-A110-CA9C328C4412}"/>
              </a:ext>
            </a:extLst>
          </p:cNvPr>
          <p:cNvSpPr>
            <a:spLocks noGrp="1" noChangeArrowheads="1"/>
          </p:cNvSpPr>
          <p:nvPr>
            <p:ph type="title"/>
          </p:nvPr>
        </p:nvSpPr>
        <p:spPr>
          <a:xfrm>
            <a:off x="685800" y="706438"/>
            <a:ext cx="7772400" cy="1066800"/>
          </a:xfrm>
        </p:spPr>
        <p:txBody>
          <a:bodyPr lIns="90488" tIns="44450" rIns="90488" bIns="44450" anchor="b"/>
          <a:lstStyle/>
          <a:p>
            <a:pPr>
              <a:defRPr/>
            </a:pPr>
            <a:r>
              <a:rPr lang="fr-FR" sz="4800" dirty="0">
                <a:effectLst>
                  <a:outerShdw blurRad="38100" dist="38100" dir="2700000" algn="tl">
                    <a:srgbClr val="000000"/>
                  </a:outerShdw>
                </a:effectLst>
                <a:latin typeface="Arial" charset="0"/>
              </a:rPr>
              <a:t>Indemnisation complémentaire</a:t>
            </a:r>
          </a:p>
        </p:txBody>
      </p:sp>
      <p:sp>
        <p:nvSpPr>
          <p:cNvPr id="47107" name="Rectangle 1">
            <a:extLst>
              <a:ext uri="{FF2B5EF4-FFF2-40B4-BE49-F238E27FC236}">
                <a16:creationId xmlns:a16="http://schemas.microsoft.com/office/drawing/2014/main" id="{CCCD210C-DC0E-40CB-B739-A81ABFC3E10C}"/>
              </a:ext>
            </a:extLst>
          </p:cNvPr>
          <p:cNvSpPr>
            <a:spLocks noChangeArrowheads="1"/>
          </p:cNvSpPr>
          <p:nvPr/>
        </p:nvSpPr>
        <p:spPr bwMode="auto">
          <a:xfrm>
            <a:off x="107950" y="1816100"/>
            <a:ext cx="878522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r>
              <a:rPr lang="fr-FR" altLang="fr-FR" sz="2000">
                <a:latin typeface="Arial Narrow" panose="020B0606020202030204" pitchFamily="34" charset="0"/>
              </a:rPr>
              <a:t>Durant votre arrêt de travail, si vous remplissez certaines </a:t>
            </a:r>
            <a:r>
              <a:rPr lang="fr-FR" altLang="fr-FR" sz="2000" b="1">
                <a:latin typeface="Arial Narrow" panose="020B0606020202030204" pitchFamily="34" charset="0"/>
              </a:rPr>
              <a:t>conditions</a:t>
            </a:r>
            <a:r>
              <a:rPr lang="fr-FR" altLang="fr-FR" sz="2000">
                <a:latin typeface="Arial Narrow" panose="020B0606020202030204" pitchFamily="34" charset="0"/>
              </a:rPr>
              <a:t>, votre employeur sera tenu de vous verser une</a:t>
            </a:r>
            <a:r>
              <a:rPr lang="fr-FR" altLang="fr-FR" sz="2000" b="1">
                <a:latin typeface="Arial Narrow" panose="020B0606020202030204" pitchFamily="34" charset="0"/>
              </a:rPr>
              <a:t> indemnité complémentaire</a:t>
            </a:r>
            <a:r>
              <a:rPr lang="fr-FR" altLang="fr-FR" sz="2000">
                <a:latin typeface="Arial Narrow" panose="020B0606020202030204" pitchFamily="34" charset="0"/>
              </a:rPr>
              <a:t> à celle journalière. Pour cela, toutes ces conditions, prévues à l'article</a:t>
            </a:r>
            <a:r>
              <a:rPr lang="fr-FR" altLang="fr-FR" sz="2000" b="1">
                <a:latin typeface="Arial Narrow" panose="020B0606020202030204" pitchFamily="34" charset="0"/>
              </a:rPr>
              <a:t> L 1 226-1</a:t>
            </a:r>
            <a:r>
              <a:rPr lang="fr-FR" altLang="fr-FR" sz="2000">
                <a:latin typeface="Arial Narrow" panose="020B0606020202030204" pitchFamily="34" charset="0"/>
              </a:rPr>
              <a:t> du Code du Travail, devront être remplies :</a:t>
            </a:r>
          </a:p>
          <a:p>
            <a:pPr lvl="1">
              <a:spcBef>
                <a:spcPct val="0"/>
              </a:spcBef>
              <a:buFont typeface="Arial" panose="020B0604020202020204" pitchFamily="34" charset="0"/>
              <a:buChar char="•"/>
            </a:pPr>
            <a:r>
              <a:rPr lang="fr-FR" altLang="fr-FR" sz="2000">
                <a:latin typeface="Arial Narrow" panose="020B0606020202030204" pitchFamily="34" charset="0"/>
              </a:rPr>
              <a:t>Avoir au moins </a:t>
            </a:r>
            <a:r>
              <a:rPr lang="fr-FR" altLang="fr-FR" sz="2000" b="1">
                <a:latin typeface="Arial Narrow" panose="020B0606020202030204" pitchFamily="34" charset="0"/>
              </a:rPr>
              <a:t>1 an</a:t>
            </a:r>
            <a:r>
              <a:rPr lang="fr-FR" altLang="fr-FR" sz="2000">
                <a:latin typeface="Arial Narrow" panose="020B0606020202030204" pitchFamily="34" charset="0"/>
              </a:rPr>
              <a:t> d'ancienneté</a:t>
            </a:r>
          </a:p>
          <a:p>
            <a:pPr lvl="1">
              <a:spcBef>
                <a:spcPct val="0"/>
              </a:spcBef>
              <a:buFont typeface="Arial" panose="020B0604020202020204" pitchFamily="34" charset="0"/>
              <a:buChar char="•"/>
            </a:pPr>
            <a:r>
              <a:rPr lang="fr-FR" altLang="fr-FR" sz="2000">
                <a:latin typeface="Arial Narrow" panose="020B0606020202030204" pitchFamily="34" charset="0"/>
              </a:rPr>
              <a:t>Ne pas être travailleur à domicile, salarié saisonnier, intermittent ou temporaire</a:t>
            </a:r>
          </a:p>
          <a:p>
            <a:pPr lvl="1">
              <a:spcBef>
                <a:spcPct val="0"/>
              </a:spcBef>
              <a:buFont typeface="Arial" panose="020B0604020202020204" pitchFamily="34" charset="0"/>
              <a:buChar char="•"/>
            </a:pPr>
            <a:r>
              <a:rPr lang="fr-FR" altLang="fr-FR" sz="2000">
                <a:latin typeface="Arial Narrow" panose="020B0606020202030204" pitchFamily="34" charset="0"/>
              </a:rPr>
              <a:t>Avoir transmis le certificat médical notifiant votre incapacité, dans les </a:t>
            </a:r>
            <a:r>
              <a:rPr lang="fr-FR" altLang="fr-FR" sz="2000" b="1">
                <a:latin typeface="Arial Narrow" panose="020B0606020202030204" pitchFamily="34" charset="0"/>
              </a:rPr>
              <a:t>48 heures, </a:t>
            </a:r>
            <a:r>
              <a:rPr lang="fr-FR" altLang="fr-FR" sz="2000">
                <a:latin typeface="Arial Narrow" panose="020B0606020202030204" pitchFamily="34" charset="0"/>
              </a:rPr>
              <a:t>à votre employeur.</a:t>
            </a:r>
          </a:p>
          <a:p>
            <a:pPr lvl="1">
              <a:spcBef>
                <a:spcPct val="0"/>
              </a:spcBef>
              <a:buFont typeface="Arial" panose="020B0604020202020204" pitchFamily="34" charset="0"/>
              <a:buChar char="•"/>
            </a:pPr>
            <a:r>
              <a:rPr lang="fr-FR" altLang="fr-FR" sz="2000">
                <a:latin typeface="Arial Narrow" panose="020B0606020202030204" pitchFamily="34" charset="0"/>
              </a:rPr>
              <a:t>Etre pris en charge par la sécurité sociale</a:t>
            </a:r>
          </a:p>
          <a:p>
            <a:pPr lvl="1">
              <a:spcBef>
                <a:spcPct val="0"/>
              </a:spcBef>
              <a:buFont typeface="Arial" panose="020B0604020202020204" pitchFamily="34" charset="0"/>
              <a:buChar char="•"/>
            </a:pPr>
            <a:r>
              <a:rPr lang="fr-FR" altLang="fr-FR" sz="2000">
                <a:latin typeface="Arial Narrow" panose="020B0606020202030204" pitchFamily="34" charset="0"/>
              </a:rPr>
              <a:t>D'être soigné sur le territoire français ou dans l'un des autres Etats membres de la Communauté Européenne ou dans l'un des Etats partie à l'accord sur l'Espace Economique et Européen.</a:t>
            </a:r>
          </a:p>
          <a:p>
            <a:pPr>
              <a:spcBef>
                <a:spcPct val="0"/>
              </a:spcBef>
              <a:buFontTx/>
              <a:buNone/>
            </a:pPr>
            <a:r>
              <a:rPr lang="fr-FR" altLang="fr-FR" sz="2000">
                <a:latin typeface="Arial Narrow" panose="020B0606020202030204" pitchFamily="34" charset="0"/>
              </a:rPr>
              <a:t>Si vous remplissez toutes ces conditions, vous pourrez bénéficier d'une indemnité complémentaire dès le premier jour suivant votre accident. Cette indemnité s’élèvera à </a:t>
            </a:r>
            <a:r>
              <a:rPr lang="fr-FR" altLang="fr-FR" sz="2000" b="1">
                <a:latin typeface="Arial Narrow" panose="020B0606020202030204" pitchFamily="34" charset="0"/>
              </a:rPr>
              <a:t>90% </a:t>
            </a:r>
            <a:r>
              <a:rPr lang="fr-FR" altLang="fr-FR" sz="2000">
                <a:latin typeface="Arial Narrow" panose="020B0606020202030204" pitchFamily="34" charset="0"/>
              </a:rPr>
              <a:t>de votre salaire brut durant les </a:t>
            </a:r>
            <a:r>
              <a:rPr lang="fr-FR" altLang="fr-FR" sz="2000" b="1">
                <a:latin typeface="Arial Narrow" panose="020B0606020202030204" pitchFamily="34" charset="0"/>
              </a:rPr>
              <a:t>30 premiers jours</a:t>
            </a:r>
            <a:r>
              <a:rPr lang="fr-FR" altLang="fr-FR" sz="2000">
                <a:latin typeface="Arial Narrow" panose="020B0606020202030204" pitchFamily="34" charset="0"/>
              </a:rPr>
              <a:t>, puis</a:t>
            </a:r>
            <a:r>
              <a:rPr lang="fr-FR" altLang="fr-FR" sz="2000" b="1">
                <a:latin typeface="Arial Narrow" panose="020B0606020202030204" pitchFamily="34" charset="0"/>
              </a:rPr>
              <a:t> 66,66%</a:t>
            </a:r>
            <a:r>
              <a:rPr lang="fr-FR" altLang="fr-FR" sz="2000">
                <a:latin typeface="Arial Narrow" panose="020B0606020202030204" pitchFamily="34" charset="0"/>
              </a:rPr>
              <a:t> pour les 30 jours suivants, en application de l'article </a:t>
            </a:r>
            <a:r>
              <a:rPr lang="fr-FR" altLang="fr-FR" sz="2000" b="1">
                <a:latin typeface="Arial Narrow" panose="020B0606020202030204" pitchFamily="34" charset="0"/>
              </a:rPr>
              <a:t>D 1 226-1</a:t>
            </a:r>
            <a:r>
              <a:rPr lang="fr-FR" altLang="fr-FR" sz="2000">
                <a:latin typeface="Arial Narrow" panose="020B0606020202030204" pitchFamily="34" charset="0"/>
              </a:rPr>
              <a:t> du Code du Travail.</a:t>
            </a:r>
          </a:p>
        </p:txBody>
      </p:sp>
    </p:spTree>
    <p:custDataLst>
      <p:tags r:id="rId1"/>
    </p:custDataLst>
  </p:cSld>
  <p:clrMapOvr>
    <a:masterClrMapping/>
  </p:clrMapOvr>
  <p:transition spd="slow">
    <p:dissolve/>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10431DA4-A90F-4412-A3B7-F30AB3E4A472}"/>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9155" name="Rectangle 3">
            <a:extLst>
              <a:ext uri="{FF2B5EF4-FFF2-40B4-BE49-F238E27FC236}">
                <a16:creationId xmlns:a16="http://schemas.microsoft.com/office/drawing/2014/main" id="{AE8FFE27-7221-47BA-B08B-9241B9328A0D}"/>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9156" name="Rectangle 4">
            <a:extLst>
              <a:ext uri="{FF2B5EF4-FFF2-40B4-BE49-F238E27FC236}">
                <a16:creationId xmlns:a16="http://schemas.microsoft.com/office/drawing/2014/main" id="{27EAE102-3D54-4956-A98B-EBD1077F1264}"/>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9157" name="Rectangle 5">
            <a:extLst>
              <a:ext uri="{FF2B5EF4-FFF2-40B4-BE49-F238E27FC236}">
                <a16:creationId xmlns:a16="http://schemas.microsoft.com/office/drawing/2014/main" id="{44226257-C08D-4243-8888-BF4F8EF8EE68}"/>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9158" name="Rectangle 6">
            <a:extLst>
              <a:ext uri="{FF2B5EF4-FFF2-40B4-BE49-F238E27FC236}">
                <a16:creationId xmlns:a16="http://schemas.microsoft.com/office/drawing/2014/main" id="{717C1A1C-BAC0-498C-8283-7FE9BDDE6993}"/>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9159" name="Rectangle 7">
            <a:extLst>
              <a:ext uri="{FF2B5EF4-FFF2-40B4-BE49-F238E27FC236}">
                <a16:creationId xmlns:a16="http://schemas.microsoft.com/office/drawing/2014/main" id="{EE19B226-AE89-45CB-A936-E0F875CEA87F}"/>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9160" name="Rectangle 8">
            <a:extLst>
              <a:ext uri="{FF2B5EF4-FFF2-40B4-BE49-F238E27FC236}">
                <a16:creationId xmlns:a16="http://schemas.microsoft.com/office/drawing/2014/main" id="{DE1E11D3-D600-48FB-B736-BA3A4C5D5C02}"/>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49161" name="Rectangle 9">
            <a:extLst>
              <a:ext uri="{FF2B5EF4-FFF2-40B4-BE49-F238E27FC236}">
                <a16:creationId xmlns:a16="http://schemas.microsoft.com/office/drawing/2014/main" id="{80EEC7F8-4E32-4F6A-B4DF-4E0B05CA1392}"/>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707594" name="Rectangle 10">
            <a:extLst>
              <a:ext uri="{FF2B5EF4-FFF2-40B4-BE49-F238E27FC236}">
                <a16:creationId xmlns:a16="http://schemas.microsoft.com/office/drawing/2014/main" id="{DA5ABF7E-5975-4A16-BB43-3197A978028B}"/>
              </a:ext>
            </a:extLst>
          </p:cNvPr>
          <p:cNvSpPr>
            <a:spLocks noGrp="1" noChangeArrowheads="1"/>
          </p:cNvSpPr>
          <p:nvPr>
            <p:ph type="subTitle" idx="1"/>
          </p:nvPr>
        </p:nvSpPr>
        <p:spPr>
          <a:xfrm>
            <a:off x="304800" y="1828800"/>
            <a:ext cx="8432800" cy="3976688"/>
          </a:xfrm>
        </p:spPr>
        <p:txBody>
          <a:bodyPr lIns="90488" tIns="44450" rIns="90488" bIns="44450"/>
          <a:lstStyle/>
          <a:p>
            <a:pPr marL="293688" indent="-293688" algn="just">
              <a:defRPr/>
            </a:pPr>
            <a:r>
              <a:rPr lang="fr-FR" sz="2800">
                <a:solidFill>
                  <a:schemeClr val="tx2"/>
                </a:solidFill>
                <a:effectLst>
                  <a:outerShdw blurRad="38100" dist="38100" dir="2700000" algn="tl">
                    <a:srgbClr val="000000"/>
                  </a:outerShdw>
                </a:effectLst>
                <a:latin typeface="Arial" charset="0"/>
                <a:cs typeface="Arial" charset="0"/>
              </a:rPr>
              <a:t>Importance des conséquences humaines</a:t>
            </a:r>
          </a:p>
          <a:p>
            <a:pPr marL="293688" indent="-293688" algn="just">
              <a:buClr>
                <a:schemeClr val="tx2"/>
              </a:buClr>
              <a:buFont typeface="Wingdings" panose="05000000000000000000" pitchFamily="2" charset="2"/>
              <a:buChar char=""/>
              <a:defRPr/>
            </a:pPr>
            <a:r>
              <a:rPr lang="fr-FR" sz="2800">
                <a:effectLst>
                  <a:outerShdw blurRad="38100" dist="38100" dir="2700000" algn="tl">
                    <a:srgbClr val="000000"/>
                  </a:outerShdw>
                </a:effectLst>
                <a:latin typeface="Arial" charset="0"/>
                <a:cs typeface="Arial" charset="0"/>
              </a:rPr>
              <a:t>pour les victimes,</a:t>
            </a:r>
          </a:p>
          <a:p>
            <a:pPr marL="293688" indent="-293688" algn="l">
              <a:buClr>
                <a:schemeClr val="tx2"/>
              </a:buClr>
              <a:buFont typeface="Wingdings" panose="05000000000000000000" pitchFamily="2" charset="2"/>
              <a:buChar char=""/>
              <a:defRPr/>
            </a:pPr>
            <a:r>
              <a:rPr lang="fr-FR" sz="2800">
                <a:effectLst>
                  <a:outerShdw blurRad="38100" dist="38100" dir="2700000" algn="tl">
                    <a:srgbClr val="000000"/>
                  </a:outerShdw>
                </a:effectLst>
                <a:latin typeface="Arial" charset="0"/>
                <a:cs typeface="Arial" charset="0"/>
              </a:rPr>
              <a:t>pour les familles,</a:t>
            </a:r>
          </a:p>
          <a:p>
            <a:pPr marL="293688" indent="-293688" algn="l">
              <a:buClr>
                <a:schemeClr val="tx2"/>
              </a:buClr>
              <a:buFont typeface="Wingdings" panose="05000000000000000000" pitchFamily="2" charset="2"/>
              <a:buChar char=""/>
              <a:defRPr/>
            </a:pPr>
            <a:r>
              <a:rPr lang="fr-FR" sz="2800">
                <a:effectLst>
                  <a:outerShdw blurRad="38100" dist="38100" dir="2700000" algn="tl">
                    <a:srgbClr val="000000"/>
                  </a:outerShdw>
                </a:effectLst>
                <a:latin typeface="Arial" charset="0"/>
                <a:cs typeface="Arial" charset="0"/>
              </a:rPr>
              <a:t>pour la société.</a:t>
            </a:r>
            <a:endParaRPr lang="fr-FR">
              <a:effectLst>
                <a:outerShdw blurRad="38100" dist="38100" dir="2700000" algn="tl">
                  <a:srgbClr val="000000"/>
                </a:outerShdw>
              </a:effectLst>
              <a:latin typeface="Arial" charset="0"/>
              <a:cs typeface="Arial" charset="0"/>
            </a:endParaRPr>
          </a:p>
          <a:p>
            <a:pPr marL="293688" indent="-293688" algn="l">
              <a:buClr>
                <a:schemeClr val="tx2"/>
              </a:buClr>
              <a:defRPr/>
            </a:pPr>
            <a:endParaRPr lang="fr-FR" sz="1000">
              <a:effectLst>
                <a:outerShdw blurRad="38100" dist="38100" dir="2700000" algn="tl">
                  <a:srgbClr val="000000"/>
                </a:outerShdw>
              </a:effectLst>
              <a:latin typeface="Arial" charset="0"/>
              <a:cs typeface="Arial" charset="0"/>
            </a:endParaRPr>
          </a:p>
          <a:p>
            <a:pPr marL="293688" indent="-293688" algn="just">
              <a:defRPr/>
            </a:pPr>
            <a:r>
              <a:rPr lang="fr-FR" sz="2800">
                <a:solidFill>
                  <a:schemeClr val="tx2"/>
                </a:solidFill>
                <a:effectLst>
                  <a:outerShdw blurRad="38100" dist="38100" dir="2700000" algn="tl">
                    <a:srgbClr val="000000"/>
                  </a:outerShdw>
                </a:effectLst>
                <a:latin typeface="Arial" charset="0"/>
                <a:cs typeface="Arial" charset="0"/>
              </a:rPr>
              <a:t>Importance des conséquences économiques :</a:t>
            </a:r>
          </a:p>
          <a:p>
            <a:pPr marL="293688" indent="-293688" algn="just">
              <a:buClr>
                <a:schemeClr val="tx2"/>
              </a:buClr>
              <a:buFont typeface="Wingdings" panose="05000000000000000000" pitchFamily="2" charset="2"/>
              <a:buChar char=""/>
              <a:defRPr/>
            </a:pPr>
            <a:r>
              <a:rPr lang="fr-FR" sz="2800">
                <a:effectLst>
                  <a:outerShdw blurRad="38100" dist="38100" dir="2700000" algn="tl">
                    <a:srgbClr val="000000"/>
                  </a:outerShdw>
                </a:effectLst>
                <a:latin typeface="Arial" charset="0"/>
                <a:cs typeface="Arial" charset="0"/>
              </a:rPr>
              <a:t>pour les victimes et leur famille,</a:t>
            </a:r>
          </a:p>
          <a:p>
            <a:pPr marL="293688" indent="-293688" algn="just">
              <a:buClr>
                <a:schemeClr val="tx2"/>
              </a:buClr>
              <a:buFont typeface="Wingdings" panose="05000000000000000000" pitchFamily="2" charset="2"/>
              <a:buChar char=""/>
              <a:defRPr/>
            </a:pPr>
            <a:r>
              <a:rPr lang="fr-FR" sz="2800">
                <a:effectLst>
                  <a:outerShdw blurRad="38100" dist="38100" dir="2700000" algn="tl">
                    <a:srgbClr val="000000"/>
                  </a:outerShdw>
                </a:effectLst>
                <a:latin typeface="Arial" charset="0"/>
                <a:cs typeface="Arial" charset="0"/>
              </a:rPr>
              <a:t>pour les entreprises.</a:t>
            </a:r>
          </a:p>
        </p:txBody>
      </p:sp>
      <p:sp>
        <p:nvSpPr>
          <p:cNvPr id="707595" name="Rectangle 11">
            <a:extLst>
              <a:ext uri="{FF2B5EF4-FFF2-40B4-BE49-F238E27FC236}">
                <a16:creationId xmlns:a16="http://schemas.microsoft.com/office/drawing/2014/main" id="{D8096677-D776-45DD-876D-C79034427C11}"/>
              </a:ext>
            </a:extLst>
          </p:cNvPr>
          <p:cNvSpPr>
            <a:spLocks noChangeArrowheads="1"/>
          </p:cNvSpPr>
          <p:nvPr/>
        </p:nvSpPr>
        <p:spPr bwMode="auto">
          <a:xfrm>
            <a:off x="2286000" y="533400"/>
            <a:ext cx="4597400" cy="1016000"/>
          </a:xfrm>
          <a:prstGeom prst="rect">
            <a:avLst/>
          </a:prstGeom>
          <a:noFill/>
          <a:ln w="50800">
            <a:noFill/>
            <a:miter lim="800000"/>
            <a:headEnd/>
            <a:tailEnd/>
          </a:ln>
          <a:effectLst/>
        </p:spPr>
        <p:txBody>
          <a:bodyPr wrap="none" lIns="90488" tIns="44450" rIns="90488" bIns="44450" anchor="ctr"/>
          <a:lstStyle/>
          <a:p>
            <a:pPr algn="ctr">
              <a:defRPr/>
            </a:pPr>
            <a:r>
              <a:rPr lang="fr-FR" sz="3600" b="1">
                <a:solidFill>
                  <a:schemeClr val="tx2"/>
                </a:solidFill>
                <a:effectLst>
                  <a:outerShdw blurRad="38100" dist="38100" dir="2700000" algn="tl">
                    <a:srgbClr val="000000"/>
                  </a:outerShdw>
                </a:effectLst>
                <a:latin typeface="Arial" charset="0"/>
              </a:rPr>
              <a:t>CONCLUSIONS</a:t>
            </a:r>
          </a:p>
        </p:txBody>
      </p:sp>
      <p:sp>
        <p:nvSpPr>
          <p:cNvPr id="707596" name="Text Box 12">
            <a:extLst>
              <a:ext uri="{FF2B5EF4-FFF2-40B4-BE49-F238E27FC236}">
                <a16:creationId xmlns:a16="http://schemas.microsoft.com/office/drawing/2014/main" id="{21BFA2A9-FC41-4E7C-B464-3513B9C9FB93}"/>
              </a:ext>
            </a:extLst>
          </p:cNvPr>
          <p:cNvSpPr txBox="1">
            <a:spLocks noChangeArrowheads="1"/>
          </p:cNvSpPr>
          <p:nvPr/>
        </p:nvSpPr>
        <p:spPr bwMode="auto">
          <a:xfrm>
            <a:off x="119063" y="5934075"/>
            <a:ext cx="8964612" cy="528638"/>
          </a:xfrm>
          <a:prstGeom prst="rect">
            <a:avLst/>
          </a:prstGeom>
          <a:solidFill>
            <a:schemeClr val="tx1"/>
          </a:solidFill>
          <a:ln w="9525">
            <a:solidFill>
              <a:schemeClr val="accent1"/>
            </a:solidFill>
            <a:miter lim="800000"/>
            <a:headEnd/>
            <a:tailEnd/>
          </a:ln>
          <a:effectLst/>
        </p:spPr>
        <p:txBody>
          <a:bodyPr>
            <a:spAutoFit/>
          </a:bodyPr>
          <a:lstStyle/>
          <a:p>
            <a:pPr algn="ctr">
              <a:spcBef>
                <a:spcPct val="50000"/>
              </a:spcBef>
              <a:defRPr/>
            </a:pPr>
            <a:r>
              <a:rPr lang="fr-FR" sz="2800" b="1">
                <a:solidFill>
                  <a:srgbClr val="FF0000"/>
                </a:solidFill>
                <a:effectLst>
                  <a:outerShdw blurRad="38100" dist="38100" dir="2700000" algn="tl">
                    <a:srgbClr val="C0C0C0"/>
                  </a:outerShdw>
                </a:effectLst>
              </a:rPr>
              <a:t>La prévention des AT/MP est un enjeux fondamental pour tous</a:t>
            </a:r>
          </a:p>
        </p:txBody>
      </p:sp>
    </p:spTree>
    <p:custDataLst>
      <p:tags r:id="rId1"/>
    </p:custData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07594">
                                            <p:txEl>
                                              <p:pRg st="0" end="0"/>
                                            </p:txEl>
                                          </p:spTgt>
                                        </p:tgtEl>
                                        <p:attrNameLst>
                                          <p:attrName>style.visibility</p:attrName>
                                        </p:attrNameLst>
                                      </p:cBhvr>
                                      <p:to>
                                        <p:strVal val="visible"/>
                                      </p:to>
                                    </p:set>
                                    <p:animEffect transition="in" filter="wipe(left)">
                                      <p:cBhvr>
                                        <p:cTn id="7" dur="500"/>
                                        <p:tgtEl>
                                          <p:spTgt spid="70759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07594">
                                            <p:txEl>
                                              <p:pRg st="1" end="1"/>
                                            </p:txEl>
                                          </p:spTgt>
                                        </p:tgtEl>
                                        <p:attrNameLst>
                                          <p:attrName>style.visibility</p:attrName>
                                        </p:attrNameLst>
                                      </p:cBhvr>
                                      <p:to>
                                        <p:strVal val="visible"/>
                                      </p:to>
                                    </p:set>
                                    <p:animEffect transition="in" filter="wipe(left)">
                                      <p:cBhvr>
                                        <p:cTn id="12" dur="500"/>
                                        <p:tgtEl>
                                          <p:spTgt spid="70759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07594">
                                            <p:txEl>
                                              <p:pRg st="2" end="2"/>
                                            </p:txEl>
                                          </p:spTgt>
                                        </p:tgtEl>
                                        <p:attrNameLst>
                                          <p:attrName>style.visibility</p:attrName>
                                        </p:attrNameLst>
                                      </p:cBhvr>
                                      <p:to>
                                        <p:strVal val="visible"/>
                                      </p:to>
                                    </p:set>
                                    <p:animEffect transition="in" filter="wipe(left)">
                                      <p:cBhvr>
                                        <p:cTn id="17" dur="500"/>
                                        <p:tgtEl>
                                          <p:spTgt spid="70759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07594">
                                            <p:txEl>
                                              <p:pRg st="3" end="3"/>
                                            </p:txEl>
                                          </p:spTgt>
                                        </p:tgtEl>
                                        <p:attrNameLst>
                                          <p:attrName>style.visibility</p:attrName>
                                        </p:attrNameLst>
                                      </p:cBhvr>
                                      <p:to>
                                        <p:strVal val="visible"/>
                                      </p:to>
                                    </p:set>
                                    <p:animEffect transition="in" filter="wipe(left)">
                                      <p:cBhvr>
                                        <p:cTn id="22" dur="500"/>
                                        <p:tgtEl>
                                          <p:spTgt spid="707594">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07594">
                                            <p:txEl>
                                              <p:pRg st="5" end="5"/>
                                            </p:txEl>
                                          </p:spTgt>
                                        </p:tgtEl>
                                        <p:attrNameLst>
                                          <p:attrName>style.visibility</p:attrName>
                                        </p:attrNameLst>
                                      </p:cBhvr>
                                      <p:to>
                                        <p:strVal val="visible"/>
                                      </p:to>
                                    </p:set>
                                    <p:animEffect transition="in" filter="wipe(left)">
                                      <p:cBhvr>
                                        <p:cTn id="27" dur="500"/>
                                        <p:tgtEl>
                                          <p:spTgt spid="707594">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07594">
                                            <p:txEl>
                                              <p:pRg st="6" end="6"/>
                                            </p:txEl>
                                          </p:spTgt>
                                        </p:tgtEl>
                                        <p:attrNameLst>
                                          <p:attrName>style.visibility</p:attrName>
                                        </p:attrNameLst>
                                      </p:cBhvr>
                                      <p:to>
                                        <p:strVal val="visible"/>
                                      </p:to>
                                    </p:set>
                                    <p:animEffect transition="in" filter="wipe(left)">
                                      <p:cBhvr>
                                        <p:cTn id="32" dur="500"/>
                                        <p:tgtEl>
                                          <p:spTgt spid="707594">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07594">
                                            <p:txEl>
                                              <p:pRg st="7" end="7"/>
                                            </p:txEl>
                                          </p:spTgt>
                                        </p:tgtEl>
                                        <p:attrNameLst>
                                          <p:attrName>style.visibility</p:attrName>
                                        </p:attrNameLst>
                                      </p:cBhvr>
                                      <p:to>
                                        <p:strVal val="visible"/>
                                      </p:to>
                                    </p:set>
                                    <p:animEffect transition="in" filter="wipe(left)">
                                      <p:cBhvr>
                                        <p:cTn id="37" dur="500"/>
                                        <p:tgtEl>
                                          <p:spTgt spid="707594">
                                            <p:txEl>
                                              <p:pRg st="7" end="7"/>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707596"/>
                                        </p:tgtEl>
                                        <p:attrNameLst>
                                          <p:attrName>style.visibility</p:attrName>
                                        </p:attrNameLst>
                                      </p:cBhvr>
                                      <p:to>
                                        <p:strVal val="visible"/>
                                      </p:to>
                                    </p:set>
                                    <p:animEffect transition="in" filter="dissolve">
                                      <p:cBhvr>
                                        <p:cTn id="42" dur="500"/>
                                        <p:tgtEl>
                                          <p:spTgt spid="707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594" grpId="0" build="p" autoUpdateAnimBg="0"/>
      <p:bldP spid="70759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a:extLst>
              <a:ext uri="{FF2B5EF4-FFF2-40B4-BE49-F238E27FC236}">
                <a16:creationId xmlns:a16="http://schemas.microsoft.com/office/drawing/2014/main" id="{9BC8EBE4-8C63-4E01-9BF4-FDACA8FE5E26}"/>
              </a:ext>
            </a:extLst>
          </p:cNvPr>
          <p:cNvSpPr>
            <a:spLocks noGrp="1" noChangeArrowheads="1"/>
          </p:cNvSpPr>
          <p:nvPr>
            <p:ph type="title"/>
          </p:nvPr>
        </p:nvSpPr>
        <p:spPr>
          <a:xfrm>
            <a:off x="609600" y="260647"/>
            <a:ext cx="7772400" cy="936327"/>
          </a:xfrm>
        </p:spPr>
        <p:txBody>
          <a:bodyPr lIns="90488" tIns="44450" rIns="90488" bIns="44450" anchor="b"/>
          <a:lstStyle/>
          <a:p>
            <a:pPr>
              <a:defRPr/>
            </a:pPr>
            <a:r>
              <a:rPr lang="fr-FR" sz="4800" dirty="0">
                <a:effectLst>
                  <a:outerShdw blurRad="38100" dist="38100" dir="2700000" algn="tl">
                    <a:srgbClr val="000000"/>
                  </a:outerShdw>
                </a:effectLst>
                <a:latin typeface="Arial" charset="0"/>
              </a:rPr>
              <a:t>Modes de tarification</a:t>
            </a:r>
          </a:p>
        </p:txBody>
      </p:sp>
      <p:sp>
        <p:nvSpPr>
          <p:cNvPr id="4" name="ZoneTexte 3">
            <a:extLst>
              <a:ext uri="{FF2B5EF4-FFF2-40B4-BE49-F238E27FC236}">
                <a16:creationId xmlns:a16="http://schemas.microsoft.com/office/drawing/2014/main" id="{9DB6CFE0-DFF9-427D-97F3-49DC6D0A34F4}"/>
              </a:ext>
            </a:extLst>
          </p:cNvPr>
          <p:cNvSpPr txBox="1"/>
          <p:nvPr/>
        </p:nvSpPr>
        <p:spPr>
          <a:xfrm>
            <a:off x="1495425" y="1079500"/>
            <a:ext cx="6000750" cy="768350"/>
          </a:xfrm>
          <a:prstGeom prst="rect">
            <a:avLst/>
          </a:prstGeom>
          <a:noFill/>
        </p:spPr>
        <p:txBody>
          <a:bodyPr>
            <a:spAutoFit/>
          </a:bodyPr>
          <a:lstStyle/>
          <a:p>
            <a:pPr algn="ctr">
              <a:defRPr/>
            </a:pPr>
            <a:r>
              <a:rPr lang="fr-FR" sz="4400" b="1" dirty="0">
                <a:effectLst>
                  <a:outerShdw blurRad="38100" dist="38100" dir="2700000" algn="tl">
                    <a:srgbClr val="000000">
                      <a:alpha val="43137"/>
                    </a:srgbClr>
                  </a:outerShdw>
                </a:effectLst>
                <a:latin typeface="Arial" pitchFamily="34" charset="0"/>
                <a:cs typeface="Arial" pitchFamily="34" charset="0"/>
              </a:rPr>
              <a:t>Qui paye ?</a:t>
            </a:r>
          </a:p>
        </p:txBody>
      </p:sp>
      <p:pic>
        <p:nvPicPr>
          <p:cNvPr id="3" name="Image 2">
            <a:extLst>
              <a:ext uri="{FF2B5EF4-FFF2-40B4-BE49-F238E27FC236}">
                <a16:creationId xmlns:a16="http://schemas.microsoft.com/office/drawing/2014/main" id="{5A77A2F6-2082-48BD-898C-582B348DE48F}"/>
              </a:ext>
            </a:extLst>
          </p:cNvPr>
          <p:cNvPicPr>
            <a:picLocks noChangeAspect="1"/>
          </p:cNvPicPr>
          <p:nvPr/>
        </p:nvPicPr>
        <p:blipFill rotWithShape="1">
          <a:blip r:embed="rId4"/>
          <a:srcRect l="2213" t="2066"/>
          <a:stretch/>
        </p:blipFill>
        <p:spPr>
          <a:xfrm>
            <a:off x="467544" y="2015827"/>
            <a:ext cx="8243068" cy="4692080"/>
          </a:xfrm>
          <a:prstGeom prst="rect">
            <a:avLst/>
          </a:prstGeom>
        </p:spPr>
      </p:pic>
    </p:spTree>
    <p:custDataLst>
      <p:tags r:id="rId1"/>
    </p:custDataLst>
    <p:extLst>
      <p:ext uri="{BB962C8B-B14F-4D97-AF65-F5344CB8AC3E}">
        <p14:creationId xmlns:p14="http://schemas.microsoft.com/office/powerpoint/2010/main" val="1497242530"/>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a:extLst>
              <a:ext uri="{FF2B5EF4-FFF2-40B4-BE49-F238E27FC236}">
                <a16:creationId xmlns:a16="http://schemas.microsoft.com/office/drawing/2014/main" id="{2A7D4C35-849B-4E35-A31C-94F05CB5DB2B}"/>
              </a:ext>
            </a:extLst>
          </p:cNvPr>
          <p:cNvSpPr>
            <a:spLocks noGrp="1" noChangeArrowheads="1"/>
          </p:cNvSpPr>
          <p:nvPr>
            <p:ph type="title"/>
          </p:nvPr>
        </p:nvSpPr>
        <p:spPr>
          <a:xfrm>
            <a:off x="690563" y="548407"/>
            <a:ext cx="8153400" cy="457200"/>
          </a:xfrm>
          <a:ln>
            <a:noFill/>
          </a:ln>
        </p:spPr>
        <p:txBody>
          <a:bodyPr/>
          <a:lstStyle/>
          <a:p>
            <a:r>
              <a:rPr lang="fr-FR" altLang="fr-FR" b="1" dirty="0">
                <a:latin typeface="Arial" panose="020B0604020202020204" pitchFamily="34" charset="0"/>
              </a:rPr>
              <a:t>PRINCIPE de TARIFICATION</a:t>
            </a:r>
          </a:p>
        </p:txBody>
      </p:sp>
      <p:grpSp>
        <p:nvGrpSpPr>
          <p:cNvPr id="7172" name="Group 4">
            <a:extLst>
              <a:ext uri="{FF2B5EF4-FFF2-40B4-BE49-F238E27FC236}">
                <a16:creationId xmlns:a16="http://schemas.microsoft.com/office/drawing/2014/main" id="{6B1667D2-4BA9-4F2F-BC93-09E03003B30A}"/>
              </a:ext>
            </a:extLst>
          </p:cNvPr>
          <p:cNvGrpSpPr>
            <a:grpSpLocks/>
          </p:cNvGrpSpPr>
          <p:nvPr/>
        </p:nvGrpSpPr>
        <p:grpSpPr bwMode="auto">
          <a:xfrm>
            <a:off x="0" y="1061169"/>
            <a:ext cx="8763000" cy="4527550"/>
            <a:chOff x="0" y="480"/>
            <a:chExt cx="5520" cy="2852"/>
          </a:xfrm>
        </p:grpSpPr>
        <p:grpSp>
          <p:nvGrpSpPr>
            <p:cNvPr id="7173" name="Group 5">
              <a:extLst>
                <a:ext uri="{FF2B5EF4-FFF2-40B4-BE49-F238E27FC236}">
                  <a16:creationId xmlns:a16="http://schemas.microsoft.com/office/drawing/2014/main" id="{E88C6511-C363-498B-B632-28B50EB118B1}"/>
                </a:ext>
              </a:extLst>
            </p:cNvPr>
            <p:cNvGrpSpPr>
              <a:grpSpLocks/>
            </p:cNvGrpSpPr>
            <p:nvPr/>
          </p:nvGrpSpPr>
          <p:grpSpPr bwMode="auto">
            <a:xfrm>
              <a:off x="0" y="480"/>
              <a:ext cx="5520" cy="2852"/>
              <a:chOff x="0" y="480"/>
              <a:chExt cx="5520" cy="2852"/>
            </a:xfrm>
          </p:grpSpPr>
          <p:sp>
            <p:nvSpPr>
              <p:cNvPr id="7174" name="Line 6">
                <a:extLst>
                  <a:ext uri="{FF2B5EF4-FFF2-40B4-BE49-F238E27FC236}">
                    <a16:creationId xmlns:a16="http://schemas.microsoft.com/office/drawing/2014/main" id="{D0E4AB0F-2BB7-4432-9F21-E0972E5C4E43}"/>
                  </a:ext>
                </a:extLst>
              </p:cNvPr>
              <p:cNvSpPr>
                <a:spLocks noChangeShapeType="1"/>
              </p:cNvSpPr>
              <p:nvPr/>
            </p:nvSpPr>
            <p:spPr bwMode="auto">
              <a:xfrm>
                <a:off x="528" y="864"/>
                <a:ext cx="0" cy="2160"/>
              </a:xfrm>
              <a:prstGeom prst="line">
                <a:avLst/>
              </a:prstGeom>
              <a:noFill/>
              <a:ln w="9525">
                <a:solidFill>
                  <a:schemeClr val="tx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75" name="Line 7">
                <a:extLst>
                  <a:ext uri="{FF2B5EF4-FFF2-40B4-BE49-F238E27FC236}">
                    <a16:creationId xmlns:a16="http://schemas.microsoft.com/office/drawing/2014/main" id="{D446C7C5-88F5-4BF7-9A74-39D0DB3BFA9A}"/>
                  </a:ext>
                </a:extLst>
              </p:cNvPr>
              <p:cNvSpPr>
                <a:spLocks noChangeShapeType="1"/>
              </p:cNvSpPr>
              <p:nvPr/>
            </p:nvSpPr>
            <p:spPr bwMode="auto">
              <a:xfrm>
                <a:off x="528" y="3024"/>
                <a:ext cx="3600" cy="0"/>
              </a:xfrm>
              <a:prstGeom prst="line">
                <a:avLst/>
              </a:prstGeom>
              <a:noFill/>
              <a:ln w="9525">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76" name="Line 8">
                <a:extLst>
                  <a:ext uri="{FF2B5EF4-FFF2-40B4-BE49-F238E27FC236}">
                    <a16:creationId xmlns:a16="http://schemas.microsoft.com/office/drawing/2014/main" id="{B8AA47A5-89B1-4809-AB5F-52B87E73C836}"/>
                  </a:ext>
                </a:extLst>
              </p:cNvPr>
              <p:cNvSpPr>
                <a:spLocks noChangeShapeType="1"/>
              </p:cNvSpPr>
              <p:nvPr/>
            </p:nvSpPr>
            <p:spPr bwMode="auto">
              <a:xfrm>
                <a:off x="1056" y="2976"/>
                <a:ext cx="0" cy="144"/>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77" name="Line 9">
                <a:extLst>
                  <a:ext uri="{FF2B5EF4-FFF2-40B4-BE49-F238E27FC236}">
                    <a16:creationId xmlns:a16="http://schemas.microsoft.com/office/drawing/2014/main" id="{1BF9F833-0F54-471F-A9D5-762EF6ECDAD8}"/>
                  </a:ext>
                </a:extLst>
              </p:cNvPr>
              <p:cNvSpPr>
                <a:spLocks noChangeShapeType="1"/>
              </p:cNvSpPr>
              <p:nvPr/>
            </p:nvSpPr>
            <p:spPr bwMode="auto">
              <a:xfrm>
                <a:off x="3264" y="2976"/>
                <a:ext cx="0" cy="144"/>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78" name="Text Box 10">
                <a:extLst>
                  <a:ext uri="{FF2B5EF4-FFF2-40B4-BE49-F238E27FC236}">
                    <a16:creationId xmlns:a16="http://schemas.microsoft.com/office/drawing/2014/main" id="{77B21C42-D9AD-4D3D-A9EB-CB0D15BFC2E2}"/>
                  </a:ext>
                </a:extLst>
              </p:cNvPr>
              <p:cNvSpPr txBox="1">
                <a:spLocks noChangeArrowheads="1"/>
              </p:cNvSpPr>
              <p:nvPr/>
            </p:nvSpPr>
            <p:spPr bwMode="auto">
              <a:xfrm>
                <a:off x="4176" y="2880"/>
                <a:ext cx="1344" cy="2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600" b="1">
                    <a:latin typeface="Comic Sans MS" panose="030F0702030302020204" pitchFamily="66" charset="0"/>
                  </a:rPr>
                  <a:t>Effectif entreprise</a:t>
                </a:r>
              </a:p>
            </p:txBody>
          </p:sp>
          <p:sp>
            <p:nvSpPr>
              <p:cNvPr id="7179" name="Text Box 11">
                <a:extLst>
                  <a:ext uri="{FF2B5EF4-FFF2-40B4-BE49-F238E27FC236}">
                    <a16:creationId xmlns:a16="http://schemas.microsoft.com/office/drawing/2014/main" id="{4DE2BA08-8F67-4572-8102-C9468C74AE26}"/>
                  </a:ext>
                </a:extLst>
              </p:cNvPr>
              <p:cNvSpPr txBox="1">
                <a:spLocks noChangeArrowheads="1"/>
              </p:cNvSpPr>
              <p:nvPr/>
            </p:nvSpPr>
            <p:spPr bwMode="auto">
              <a:xfrm>
                <a:off x="192" y="480"/>
                <a:ext cx="864" cy="36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600" b="1">
                    <a:latin typeface="Comic Sans MS" panose="030F0702030302020204" pitchFamily="66" charset="0"/>
                  </a:rPr>
                  <a:t>Fraction taux propre</a:t>
                </a:r>
              </a:p>
            </p:txBody>
          </p:sp>
          <p:sp>
            <p:nvSpPr>
              <p:cNvPr id="7180" name="Text Box 12">
                <a:extLst>
                  <a:ext uri="{FF2B5EF4-FFF2-40B4-BE49-F238E27FC236}">
                    <a16:creationId xmlns:a16="http://schemas.microsoft.com/office/drawing/2014/main" id="{11BBC191-7630-42D6-BE08-FCE530CABAD9}"/>
                  </a:ext>
                </a:extLst>
              </p:cNvPr>
              <p:cNvSpPr txBox="1">
                <a:spLocks noChangeArrowheads="1"/>
              </p:cNvSpPr>
              <p:nvPr/>
            </p:nvSpPr>
            <p:spPr bwMode="auto">
              <a:xfrm>
                <a:off x="0" y="1008"/>
                <a:ext cx="528" cy="2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600" b="1">
                    <a:latin typeface="Comic Sans MS" panose="030F0702030302020204" pitchFamily="66" charset="0"/>
                  </a:rPr>
                  <a:t>100%</a:t>
                </a:r>
              </a:p>
            </p:txBody>
          </p:sp>
          <p:sp>
            <p:nvSpPr>
              <p:cNvPr id="7181" name="Text Box 13">
                <a:extLst>
                  <a:ext uri="{FF2B5EF4-FFF2-40B4-BE49-F238E27FC236}">
                    <a16:creationId xmlns:a16="http://schemas.microsoft.com/office/drawing/2014/main" id="{755027EF-2E8B-4BF9-8F32-379B9C2474F3}"/>
                  </a:ext>
                </a:extLst>
              </p:cNvPr>
              <p:cNvSpPr txBox="1">
                <a:spLocks noChangeArrowheads="1"/>
              </p:cNvSpPr>
              <p:nvPr/>
            </p:nvSpPr>
            <p:spPr bwMode="auto">
              <a:xfrm>
                <a:off x="960" y="3120"/>
                <a:ext cx="288" cy="2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600" b="1">
                    <a:latin typeface="Arial" panose="020B0604020202020204" pitchFamily="34" charset="0"/>
                  </a:rPr>
                  <a:t>10</a:t>
                </a:r>
              </a:p>
            </p:txBody>
          </p:sp>
          <p:sp>
            <p:nvSpPr>
              <p:cNvPr id="7182" name="Text Box 14">
                <a:extLst>
                  <a:ext uri="{FF2B5EF4-FFF2-40B4-BE49-F238E27FC236}">
                    <a16:creationId xmlns:a16="http://schemas.microsoft.com/office/drawing/2014/main" id="{7D52E0EA-DEF4-45FB-A672-40FEE2779208}"/>
                  </a:ext>
                </a:extLst>
              </p:cNvPr>
              <p:cNvSpPr txBox="1">
                <a:spLocks noChangeArrowheads="1"/>
              </p:cNvSpPr>
              <p:nvPr/>
            </p:nvSpPr>
            <p:spPr bwMode="auto">
              <a:xfrm>
                <a:off x="3072" y="3120"/>
                <a:ext cx="384" cy="2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600" b="1">
                    <a:latin typeface="Arial" panose="020B0604020202020204" pitchFamily="34" charset="0"/>
                  </a:rPr>
                  <a:t>200</a:t>
                </a:r>
              </a:p>
            </p:txBody>
          </p:sp>
          <p:sp>
            <p:nvSpPr>
              <p:cNvPr id="7183" name="Line 15">
                <a:extLst>
                  <a:ext uri="{FF2B5EF4-FFF2-40B4-BE49-F238E27FC236}">
                    <a16:creationId xmlns:a16="http://schemas.microsoft.com/office/drawing/2014/main" id="{67D40959-5562-44AE-8516-D4507E81215B}"/>
                  </a:ext>
                </a:extLst>
              </p:cNvPr>
              <p:cNvSpPr>
                <a:spLocks noChangeShapeType="1"/>
              </p:cNvSpPr>
              <p:nvPr/>
            </p:nvSpPr>
            <p:spPr bwMode="auto">
              <a:xfrm>
                <a:off x="480" y="1104"/>
                <a:ext cx="96"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7184" name="Line 16">
              <a:extLst>
                <a:ext uri="{FF2B5EF4-FFF2-40B4-BE49-F238E27FC236}">
                  <a16:creationId xmlns:a16="http://schemas.microsoft.com/office/drawing/2014/main" id="{62C355D7-9B8D-479D-9F2B-9A4729173AD9}"/>
                </a:ext>
              </a:extLst>
            </p:cNvPr>
            <p:cNvSpPr>
              <a:spLocks noChangeShapeType="1"/>
            </p:cNvSpPr>
            <p:nvPr/>
          </p:nvSpPr>
          <p:spPr bwMode="auto">
            <a:xfrm>
              <a:off x="624" y="1104"/>
              <a:ext cx="3696" cy="0"/>
            </a:xfrm>
            <a:prstGeom prst="line">
              <a:avLst/>
            </a:prstGeom>
            <a:noFill/>
            <a:ln w="3175" cap="rnd">
              <a:solidFill>
                <a:schemeClr val="tx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85" name="Line 17">
              <a:extLst>
                <a:ext uri="{FF2B5EF4-FFF2-40B4-BE49-F238E27FC236}">
                  <a16:creationId xmlns:a16="http://schemas.microsoft.com/office/drawing/2014/main" id="{4D7D6045-A8F7-45CA-8951-8CDD061BDB90}"/>
                </a:ext>
              </a:extLst>
            </p:cNvPr>
            <p:cNvSpPr>
              <a:spLocks noChangeShapeType="1"/>
            </p:cNvSpPr>
            <p:nvPr/>
          </p:nvSpPr>
          <p:spPr bwMode="auto">
            <a:xfrm flipV="1">
              <a:off x="3264" y="1056"/>
              <a:ext cx="0" cy="1968"/>
            </a:xfrm>
            <a:prstGeom prst="line">
              <a:avLst/>
            </a:prstGeom>
            <a:noFill/>
            <a:ln w="3175" cap="rnd">
              <a:solidFill>
                <a:schemeClr val="tx2"/>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7186" name="Group 18">
            <a:extLst>
              <a:ext uri="{FF2B5EF4-FFF2-40B4-BE49-F238E27FC236}">
                <a16:creationId xmlns:a16="http://schemas.microsoft.com/office/drawing/2014/main" id="{4264B4A8-2A7E-4A9E-9956-D80E2C4A238B}"/>
              </a:ext>
            </a:extLst>
          </p:cNvPr>
          <p:cNvGrpSpPr>
            <a:grpSpLocks/>
          </p:cNvGrpSpPr>
          <p:nvPr/>
        </p:nvGrpSpPr>
        <p:grpSpPr bwMode="auto">
          <a:xfrm>
            <a:off x="5181600" y="1213569"/>
            <a:ext cx="2895600" cy="762000"/>
            <a:chOff x="3264" y="576"/>
            <a:chExt cx="1824" cy="480"/>
          </a:xfrm>
        </p:grpSpPr>
        <p:sp>
          <p:nvSpPr>
            <p:cNvPr id="7187" name="Line 19">
              <a:extLst>
                <a:ext uri="{FF2B5EF4-FFF2-40B4-BE49-F238E27FC236}">
                  <a16:creationId xmlns:a16="http://schemas.microsoft.com/office/drawing/2014/main" id="{CC77B0D7-F8B7-498A-840B-E04704C58B48}"/>
                </a:ext>
              </a:extLst>
            </p:cNvPr>
            <p:cNvSpPr>
              <a:spLocks noChangeShapeType="1"/>
            </p:cNvSpPr>
            <p:nvPr/>
          </p:nvSpPr>
          <p:spPr bwMode="auto">
            <a:xfrm>
              <a:off x="3264" y="1056"/>
              <a:ext cx="1056" cy="0"/>
            </a:xfrm>
            <a:prstGeom prst="line">
              <a:avLst/>
            </a:prstGeom>
            <a:noFill/>
            <a:ln w="762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88" name="Text Box 20">
              <a:extLst>
                <a:ext uri="{FF2B5EF4-FFF2-40B4-BE49-F238E27FC236}">
                  <a16:creationId xmlns:a16="http://schemas.microsoft.com/office/drawing/2014/main" id="{6A62162A-AE7F-41D3-B9E1-48D0330CA787}"/>
                </a:ext>
              </a:extLst>
            </p:cNvPr>
            <p:cNvSpPr txBox="1">
              <a:spLocks noChangeArrowheads="1"/>
            </p:cNvSpPr>
            <p:nvPr/>
          </p:nvSpPr>
          <p:spPr bwMode="auto">
            <a:xfrm>
              <a:off x="3504" y="576"/>
              <a:ext cx="1584" cy="218"/>
            </a:xfrm>
            <a:prstGeom prst="rect">
              <a:avLst/>
            </a:prstGeom>
            <a:noFill/>
            <a:ln w="9525">
              <a:solidFill>
                <a:schemeClr val="tx2"/>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600" b="1">
                  <a:latin typeface="Comic Sans MS" panose="030F0702030302020204" pitchFamily="66" charset="0"/>
                </a:rPr>
                <a:t>Tarification individuelle</a:t>
              </a:r>
            </a:p>
          </p:txBody>
        </p:sp>
        <p:sp>
          <p:nvSpPr>
            <p:cNvPr id="7189" name="Line 21">
              <a:extLst>
                <a:ext uri="{FF2B5EF4-FFF2-40B4-BE49-F238E27FC236}">
                  <a16:creationId xmlns:a16="http://schemas.microsoft.com/office/drawing/2014/main" id="{DA0B33B6-442E-4AA9-9691-27357AE48889}"/>
                </a:ext>
              </a:extLst>
            </p:cNvPr>
            <p:cNvSpPr>
              <a:spLocks noChangeShapeType="1"/>
            </p:cNvSpPr>
            <p:nvPr/>
          </p:nvSpPr>
          <p:spPr bwMode="auto">
            <a:xfrm flipV="1">
              <a:off x="3696" y="816"/>
              <a:ext cx="240" cy="240"/>
            </a:xfrm>
            <a:prstGeom prst="line">
              <a:avLst/>
            </a:prstGeom>
            <a:noFill/>
            <a:ln w="9525">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7190" name="Group 22">
            <a:extLst>
              <a:ext uri="{FF2B5EF4-FFF2-40B4-BE49-F238E27FC236}">
                <a16:creationId xmlns:a16="http://schemas.microsoft.com/office/drawing/2014/main" id="{8B5E168B-DA66-4ADD-94B9-5EFB8C48C498}"/>
              </a:ext>
            </a:extLst>
          </p:cNvPr>
          <p:cNvGrpSpPr>
            <a:grpSpLocks/>
          </p:cNvGrpSpPr>
          <p:nvPr/>
        </p:nvGrpSpPr>
        <p:grpSpPr bwMode="auto">
          <a:xfrm>
            <a:off x="1676400" y="1975569"/>
            <a:ext cx="3505200" cy="3124200"/>
            <a:chOff x="1056" y="1056"/>
            <a:chExt cx="2208" cy="1968"/>
          </a:xfrm>
        </p:grpSpPr>
        <p:sp>
          <p:nvSpPr>
            <p:cNvPr id="7191" name="Line 23">
              <a:extLst>
                <a:ext uri="{FF2B5EF4-FFF2-40B4-BE49-F238E27FC236}">
                  <a16:creationId xmlns:a16="http://schemas.microsoft.com/office/drawing/2014/main" id="{3C536BA6-5AC3-4A0C-BA50-FBC97B4FD4F1}"/>
                </a:ext>
              </a:extLst>
            </p:cNvPr>
            <p:cNvSpPr>
              <a:spLocks noChangeShapeType="1"/>
            </p:cNvSpPr>
            <p:nvPr/>
          </p:nvSpPr>
          <p:spPr bwMode="auto">
            <a:xfrm flipV="1">
              <a:off x="1056" y="1056"/>
              <a:ext cx="2208" cy="1968"/>
            </a:xfrm>
            <a:prstGeom prst="line">
              <a:avLst/>
            </a:prstGeom>
            <a:noFill/>
            <a:ln w="762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92" name="Text Box 24">
              <a:extLst>
                <a:ext uri="{FF2B5EF4-FFF2-40B4-BE49-F238E27FC236}">
                  <a16:creationId xmlns:a16="http://schemas.microsoft.com/office/drawing/2014/main" id="{6AEF5BF1-755C-49C5-9B1A-F2BB9A7DDD7E}"/>
                </a:ext>
              </a:extLst>
            </p:cNvPr>
            <p:cNvSpPr txBox="1">
              <a:spLocks noChangeArrowheads="1"/>
            </p:cNvSpPr>
            <p:nvPr/>
          </p:nvSpPr>
          <p:spPr bwMode="auto">
            <a:xfrm rot="-2417670">
              <a:off x="1776" y="2160"/>
              <a:ext cx="1296" cy="218"/>
            </a:xfrm>
            <a:prstGeom prst="rect">
              <a:avLst/>
            </a:prstGeom>
            <a:noFill/>
            <a:ln w="9525" cap="rnd">
              <a:solidFill>
                <a:schemeClr val="tx2"/>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600" b="1">
                  <a:latin typeface="Comic Sans MS" panose="030F0702030302020204" pitchFamily="66" charset="0"/>
                </a:rPr>
                <a:t>Tarification mixte</a:t>
              </a:r>
            </a:p>
          </p:txBody>
        </p:sp>
        <p:sp>
          <p:nvSpPr>
            <p:cNvPr id="7193" name="Line 25">
              <a:extLst>
                <a:ext uri="{FF2B5EF4-FFF2-40B4-BE49-F238E27FC236}">
                  <a16:creationId xmlns:a16="http://schemas.microsoft.com/office/drawing/2014/main" id="{F4CB63E1-3F06-4213-9702-1160F9692EA7}"/>
                </a:ext>
              </a:extLst>
            </p:cNvPr>
            <p:cNvSpPr>
              <a:spLocks noChangeShapeType="1"/>
            </p:cNvSpPr>
            <p:nvPr/>
          </p:nvSpPr>
          <p:spPr bwMode="auto">
            <a:xfrm flipH="1" flipV="1">
              <a:off x="2064" y="2112"/>
              <a:ext cx="288" cy="48"/>
            </a:xfrm>
            <a:prstGeom prst="line">
              <a:avLst/>
            </a:prstGeom>
            <a:noFill/>
            <a:ln w="9525">
              <a:solidFill>
                <a:schemeClr val="tx2"/>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7194" name="Group 26">
            <a:extLst>
              <a:ext uri="{FF2B5EF4-FFF2-40B4-BE49-F238E27FC236}">
                <a16:creationId xmlns:a16="http://schemas.microsoft.com/office/drawing/2014/main" id="{BAA72B1A-6561-4A6B-A70D-9F1C2193BC1F}"/>
              </a:ext>
            </a:extLst>
          </p:cNvPr>
          <p:cNvGrpSpPr>
            <a:grpSpLocks/>
          </p:cNvGrpSpPr>
          <p:nvPr/>
        </p:nvGrpSpPr>
        <p:grpSpPr bwMode="auto">
          <a:xfrm>
            <a:off x="2578100" y="5785569"/>
            <a:ext cx="5575300" cy="739775"/>
            <a:chOff x="1624" y="3456"/>
            <a:chExt cx="3512" cy="466"/>
          </a:xfrm>
        </p:grpSpPr>
        <p:sp>
          <p:nvSpPr>
            <p:cNvPr id="7195" name="Text Box 27">
              <a:extLst>
                <a:ext uri="{FF2B5EF4-FFF2-40B4-BE49-F238E27FC236}">
                  <a16:creationId xmlns:a16="http://schemas.microsoft.com/office/drawing/2014/main" id="{8C801ABB-3F03-4435-A8DD-45823D1381C4}"/>
                </a:ext>
              </a:extLst>
            </p:cNvPr>
            <p:cNvSpPr txBox="1">
              <a:spLocks noChangeArrowheads="1"/>
            </p:cNvSpPr>
            <p:nvPr/>
          </p:nvSpPr>
          <p:spPr bwMode="auto">
            <a:xfrm>
              <a:off x="1968" y="3456"/>
              <a:ext cx="3168" cy="466"/>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400" b="1">
                  <a:latin typeface="Comic Sans MS" panose="030F0702030302020204" pitchFamily="66" charset="0"/>
                </a:rPr>
                <a:t>Taux identique de cotisation pour les entreprises de moins de 10 salariés dans une même branche d’activité en France, quelque soit les AT dans l’entreprise.</a:t>
              </a:r>
              <a:endParaRPr lang="fr-FR" altLang="fr-FR" sz="1600" b="1">
                <a:latin typeface="Comic Sans MS" panose="030F0702030302020204" pitchFamily="66" charset="0"/>
              </a:endParaRPr>
            </a:p>
          </p:txBody>
        </p:sp>
        <p:sp>
          <p:nvSpPr>
            <p:cNvPr id="7196" name="Line 28">
              <a:extLst>
                <a:ext uri="{FF2B5EF4-FFF2-40B4-BE49-F238E27FC236}">
                  <a16:creationId xmlns:a16="http://schemas.microsoft.com/office/drawing/2014/main" id="{2CBD8AC1-C5B5-493C-8189-E3CA4D46E027}"/>
                </a:ext>
              </a:extLst>
            </p:cNvPr>
            <p:cNvSpPr>
              <a:spLocks noChangeShapeType="1"/>
            </p:cNvSpPr>
            <p:nvPr/>
          </p:nvSpPr>
          <p:spPr bwMode="auto">
            <a:xfrm rot="-3333957">
              <a:off x="1685" y="3455"/>
              <a:ext cx="175" cy="297"/>
            </a:xfrm>
            <a:prstGeom prst="line">
              <a:avLst/>
            </a:prstGeom>
            <a:noFill/>
            <a:ln w="28575">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7197" name="Group 29">
            <a:extLst>
              <a:ext uri="{FF2B5EF4-FFF2-40B4-BE49-F238E27FC236}">
                <a16:creationId xmlns:a16="http://schemas.microsoft.com/office/drawing/2014/main" id="{34949530-7601-4264-972B-6A57DBB09043}"/>
              </a:ext>
            </a:extLst>
          </p:cNvPr>
          <p:cNvGrpSpPr>
            <a:grpSpLocks/>
          </p:cNvGrpSpPr>
          <p:nvPr/>
        </p:nvGrpSpPr>
        <p:grpSpPr bwMode="auto">
          <a:xfrm>
            <a:off x="6921500" y="1594569"/>
            <a:ext cx="2222500" cy="1257300"/>
            <a:chOff x="4416" y="816"/>
            <a:chExt cx="1344" cy="792"/>
          </a:xfrm>
        </p:grpSpPr>
        <p:sp>
          <p:nvSpPr>
            <p:cNvPr id="7198" name="Text Box 30">
              <a:extLst>
                <a:ext uri="{FF2B5EF4-FFF2-40B4-BE49-F238E27FC236}">
                  <a16:creationId xmlns:a16="http://schemas.microsoft.com/office/drawing/2014/main" id="{DCF35524-A424-41F2-A57E-D6684C8094F1}"/>
                </a:ext>
              </a:extLst>
            </p:cNvPr>
            <p:cNvSpPr txBox="1">
              <a:spLocks noChangeArrowheads="1"/>
            </p:cNvSpPr>
            <p:nvPr/>
          </p:nvSpPr>
          <p:spPr bwMode="auto">
            <a:xfrm>
              <a:off x="4416" y="1008"/>
              <a:ext cx="1344" cy="6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400" b="1">
                  <a:latin typeface="Comic Sans MS" panose="030F0702030302020204" pitchFamily="66" charset="0"/>
                </a:rPr>
                <a:t>Les entreprises de plus de 200 salariés paient le coût des AT dans leur entreprise</a:t>
              </a:r>
            </a:p>
          </p:txBody>
        </p:sp>
        <p:sp>
          <p:nvSpPr>
            <p:cNvPr id="7199" name="Line 31">
              <a:extLst>
                <a:ext uri="{FF2B5EF4-FFF2-40B4-BE49-F238E27FC236}">
                  <a16:creationId xmlns:a16="http://schemas.microsoft.com/office/drawing/2014/main" id="{BB8F97A1-D77E-4B09-8931-4452338478BA}"/>
                </a:ext>
              </a:extLst>
            </p:cNvPr>
            <p:cNvSpPr>
              <a:spLocks noChangeShapeType="1"/>
            </p:cNvSpPr>
            <p:nvPr/>
          </p:nvSpPr>
          <p:spPr bwMode="auto">
            <a:xfrm>
              <a:off x="4656" y="816"/>
              <a:ext cx="144" cy="192"/>
            </a:xfrm>
            <a:prstGeom prst="line">
              <a:avLst/>
            </a:prstGeom>
            <a:noFill/>
            <a:ln w="28575">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7200" name="Group 32">
            <a:extLst>
              <a:ext uri="{FF2B5EF4-FFF2-40B4-BE49-F238E27FC236}">
                <a16:creationId xmlns:a16="http://schemas.microsoft.com/office/drawing/2014/main" id="{B7FDC059-38B2-4BD5-80E4-BF36B80BA40F}"/>
              </a:ext>
            </a:extLst>
          </p:cNvPr>
          <p:cNvGrpSpPr>
            <a:grpSpLocks/>
          </p:cNvGrpSpPr>
          <p:nvPr/>
        </p:nvGrpSpPr>
        <p:grpSpPr bwMode="auto">
          <a:xfrm>
            <a:off x="165100" y="5099769"/>
            <a:ext cx="2514600" cy="1108075"/>
            <a:chOff x="144" y="2592"/>
            <a:chExt cx="1440" cy="698"/>
          </a:xfrm>
        </p:grpSpPr>
        <p:sp>
          <p:nvSpPr>
            <p:cNvPr id="7201" name="Line 33">
              <a:extLst>
                <a:ext uri="{FF2B5EF4-FFF2-40B4-BE49-F238E27FC236}">
                  <a16:creationId xmlns:a16="http://schemas.microsoft.com/office/drawing/2014/main" id="{D03B4FE4-FAB6-4D7F-BF03-84664F0DCE55}"/>
                </a:ext>
              </a:extLst>
            </p:cNvPr>
            <p:cNvSpPr>
              <a:spLocks noChangeShapeType="1"/>
            </p:cNvSpPr>
            <p:nvPr/>
          </p:nvSpPr>
          <p:spPr bwMode="auto">
            <a:xfrm>
              <a:off x="528" y="2592"/>
              <a:ext cx="528" cy="0"/>
            </a:xfrm>
            <a:prstGeom prst="line">
              <a:avLst/>
            </a:prstGeom>
            <a:noFill/>
            <a:ln w="762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202" name="Text Box 34">
              <a:extLst>
                <a:ext uri="{FF2B5EF4-FFF2-40B4-BE49-F238E27FC236}">
                  <a16:creationId xmlns:a16="http://schemas.microsoft.com/office/drawing/2014/main" id="{92CE0A23-C3C5-4EDF-9A30-65ED0D512FDE}"/>
                </a:ext>
              </a:extLst>
            </p:cNvPr>
            <p:cNvSpPr txBox="1">
              <a:spLocks noChangeArrowheads="1"/>
            </p:cNvSpPr>
            <p:nvPr/>
          </p:nvSpPr>
          <p:spPr bwMode="auto">
            <a:xfrm>
              <a:off x="144" y="3072"/>
              <a:ext cx="1440" cy="218"/>
            </a:xfrm>
            <a:prstGeom prst="rect">
              <a:avLst/>
            </a:prstGeom>
            <a:noFill/>
            <a:ln w="9525">
              <a:solidFill>
                <a:schemeClr val="tx2"/>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600" b="1">
                  <a:latin typeface="Comic Sans MS" panose="030F0702030302020204" pitchFamily="66" charset="0"/>
                </a:rPr>
                <a:t>Tarification collective</a:t>
              </a:r>
            </a:p>
          </p:txBody>
        </p:sp>
        <p:sp>
          <p:nvSpPr>
            <p:cNvPr id="7203" name="Line 35">
              <a:extLst>
                <a:ext uri="{FF2B5EF4-FFF2-40B4-BE49-F238E27FC236}">
                  <a16:creationId xmlns:a16="http://schemas.microsoft.com/office/drawing/2014/main" id="{11366C9F-95A4-44F6-9352-A3BCB8AD57B3}"/>
                </a:ext>
              </a:extLst>
            </p:cNvPr>
            <p:cNvSpPr>
              <a:spLocks noChangeShapeType="1"/>
            </p:cNvSpPr>
            <p:nvPr/>
          </p:nvSpPr>
          <p:spPr bwMode="auto">
            <a:xfrm flipH="1">
              <a:off x="528" y="2592"/>
              <a:ext cx="240" cy="480"/>
            </a:xfrm>
            <a:prstGeom prst="line">
              <a:avLst/>
            </a:prstGeom>
            <a:noFill/>
            <a:ln w="9525">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7204" name="Group 36">
            <a:extLst>
              <a:ext uri="{FF2B5EF4-FFF2-40B4-BE49-F238E27FC236}">
                <a16:creationId xmlns:a16="http://schemas.microsoft.com/office/drawing/2014/main" id="{47349B90-A98A-4779-9CFE-D264355D1410}"/>
              </a:ext>
            </a:extLst>
          </p:cNvPr>
          <p:cNvGrpSpPr>
            <a:grpSpLocks/>
          </p:cNvGrpSpPr>
          <p:nvPr/>
        </p:nvGrpSpPr>
        <p:grpSpPr bwMode="auto">
          <a:xfrm>
            <a:off x="4038600" y="3347169"/>
            <a:ext cx="3581400" cy="1158875"/>
            <a:chOff x="2544" y="1920"/>
            <a:chExt cx="2256" cy="730"/>
          </a:xfrm>
        </p:grpSpPr>
        <p:grpSp>
          <p:nvGrpSpPr>
            <p:cNvPr id="7205" name="Group 37">
              <a:extLst>
                <a:ext uri="{FF2B5EF4-FFF2-40B4-BE49-F238E27FC236}">
                  <a16:creationId xmlns:a16="http://schemas.microsoft.com/office/drawing/2014/main" id="{DF3D852B-E988-4DC8-9011-9A6E7C31C294}"/>
                </a:ext>
              </a:extLst>
            </p:cNvPr>
            <p:cNvGrpSpPr>
              <a:grpSpLocks/>
            </p:cNvGrpSpPr>
            <p:nvPr/>
          </p:nvGrpSpPr>
          <p:grpSpPr bwMode="auto">
            <a:xfrm>
              <a:off x="2544" y="1920"/>
              <a:ext cx="2256" cy="730"/>
              <a:chOff x="2400" y="1776"/>
              <a:chExt cx="2160" cy="730"/>
            </a:xfrm>
          </p:grpSpPr>
          <p:grpSp>
            <p:nvGrpSpPr>
              <p:cNvPr id="7206" name="Group 38">
                <a:extLst>
                  <a:ext uri="{FF2B5EF4-FFF2-40B4-BE49-F238E27FC236}">
                    <a16:creationId xmlns:a16="http://schemas.microsoft.com/office/drawing/2014/main" id="{11223D5A-FB0A-467D-A18E-0B3584F2EB54}"/>
                  </a:ext>
                </a:extLst>
              </p:cNvPr>
              <p:cNvGrpSpPr>
                <a:grpSpLocks/>
              </p:cNvGrpSpPr>
              <p:nvPr/>
            </p:nvGrpSpPr>
            <p:grpSpPr bwMode="auto">
              <a:xfrm>
                <a:off x="2736" y="1776"/>
                <a:ext cx="1824" cy="730"/>
                <a:chOff x="2208" y="1680"/>
                <a:chExt cx="1824" cy="730"/>
              </a:xfrm>
            </p:grpSpPr>
            <p:sp>
              <p:nvSpPr>
                <p:cNvPr id="7207" name="Text Box 39">
                  <a:extLst>
                    <a:ext uri="{FF2B5EF4-FFF2-40B4-BE49-F238E27FC236}">
                      <a16:creationId xmlns:a16="http://schemas.microsoft.com/office/drawing/2014/main" id="{BD9A958B-6622-4E1B-81D8-788BDBC66173}"/>
                    </a:ext>
                  </a:extLst>
                </p:cNvPr>
                <p:cNvSpPr txBox="1">
                  <a:spLocks noChangeArrowheads="1"/>
                </p:cNvSpPr>
                <p:nvPr/>
              </p:nvSpPr>
              <p:spPr bwMode="auto">
                <a:xfrm>
                  <a:off x="2208" y="1776"/>
                  <a:ext cx="1536" cy="173"/>
                </a:xfrm>
                <a:prstGeom prst="rect">
                  <a:avLst/>
                </a:prstGeom>
                <a:noFill/>
                <a:ln w="9525">
                  <a:solidFill>
                    <a:srgbClr val="00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200" b="1">
                      <a:latin typeface="Comic Sans MS" panose="030F0702030302020204" pitchFamily="66" charset="0"/>
                    </a:rPr>
                    <a:t>Fraction du taux collectif </a:t>
                  </a:r>
                  <a:r>
                    <a:rPr lang="fr-FR" altLang="fr-FR" sz="1200" b="1">
                      <a:latin typeface="Comic Sans MS" panose="030F0702030302020204" pitchFamily="66" charset="0"/>
                      <a:cs typeface="Arial" panose="020B0604020202020204" pitchFamily="34" charset="0"/>
                    </a:rPr>
                    <a:t>=</a:t>
                  </a:r>
                  <a:endParaRPr lang="fr-FR" altLang="fr-FR" sz="1200" b="1">
                    <a:latin typeface="Comic Sans MS" panose="030F0702030302020204" pitchFamily="66" charset="0"/>
                  </a:endParaRPr>
                </a:p>
              </p:txBody>
            </p:sp>
            <p:sp>
              <p:nvSpPr>
                <p:cNvPr id="7208" name="Text Box 40">
                  <a:extLst>
                    <a:ext uri="{FF2B5EF4-FFF2-40B4-BE49-F238E27FC236}">
                      <a16:creationId xmlns:a16="http://schemas.microsoft.com/office/drawing/2014/main" id="{7F979C60-445B-4E59-840F-CF9262D51A7E}"/>
                    </a:ext>
                  </a:extLst>
                </p:cNvPr>
                <p:cNvSpPr txBox="1">
                  <a:spLocks noChangeArrowheads="1"/>
                </p:cNvSpPr>
                <p:nvPr/>
              </p:nvSpPr>
              <p:spPr bwMode="auto">
                <a:xfrm>
                  <a:off x="2256" y="2112"/>
                  <a:ext cx="1296" cy="173"/>
                </a:xfrm>
                <a:prstGeom prst="rect">
                  <a:avLst/>
                </a:prstGeom>
                <a:noFill/>
                <a:ln w="9525">
                  <a:solidFill>
                    <a:srgbClr val="00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200" b="1">
                      <a:latin typeface="Comic Sans MS" panose="030F0702030302020204" pitchFamily="66" charset="0"/>
                    </a:rPr>
                    <a:t>Fraction du taux propre</a:t>
                  </a:r>
                  <a:r>
                    <a:rPr lang="fr-FR" altLang="fr-FR" sz="1200" b="1">
                      <a:latin typeface="Arial" panose="020B0604020202020204" pitchFamily="34" charset="0"/>
                    </a:rPr>
                    <a:t> </a:t>
                  </a:r>
                  <a:r>
                    <a:rPr lang="fr-FR" altLang="fr-FR" sz="1200" b="1">
                      <a:latin typeface="Arial" panose="020B0604020202020204" pitchFamily="34" charset="0"/>
                      <a:cs typeface="Arial" panose="020B0604020202020204" pitchFamily="34" charset="0"/>
                    </a:rPr>
                    <a:t>=</a:t>
                  </a:r>
                </a:p>
              </p:txBody>
            </p:sp>
            <p:grpSp>
              <p:nvGrpSpPr>
                <p:cNvPr id="7209" name="Group 41">
                  <a:extLst>
                    <a:ext uri="{FF2B5EF4-FFF2-40B4-BE49-F238E27FC236}">
                      <a16:creationId xmlns:a16="http://schemas.microsoft.com/office/drawing/2014/main" id="{97B73553-2E38-437C-8848-575A9C34AF5A}"/>
                    </a:ext>
                  </a:extLst>
                </p:cNvPr>
                <p:cNvGrpSpPr>
                  <a:grpSpLocks/>
                </p:cNvGrpSpPr>
                <p:nvPr/>
              </p:nvGrpSpPr>
              <p:grpSpPr bwMode="auto">
                <a:xfrm>
                  <a:off x="3456" y="1680"/>
                  <a:ext cx="576" cy="346"/>
                  <a:chOff x="3744" y="1680"/>
                  <a:chExt cx="576" cy="346"/>
                </a:xfrm>
              </p:grpSpPr>
              <p:sp>
                <p:nvSpPr>
                  <p:cNvPr id="7210" name="Text Box 42">
                    <a:extLst>
                      <a:ext uri="{FF2B5EF4-FFF2-40B4-BE49-F238E27FC236}">
                        <a16:creationId xmlns:a16="http://schemas.microsoft.com/office/drawing/2014/main" id="{63826CD0-91AF-4F6B-928B-A1BEADB72759}"/>
                      </a:ext>
                    </a:extLst>
                  </p:cNvPr>
                  <p:cNvSpPr txBox="1">
                    <a:spLocks noChangeArrowheads="1"/>
                  </p:cNvSpPr>
                  <p:nvPr/>
                </p:nvSpPr>
                <p:spPr bwMode="auto">
                  <a:xfrm>
                    <a:off x="3744" y="1680"/>
                    <a:ext cx="576" cy="346"/>
                  </a:xfrm>
                  <a:prstGeom prst="rect">
                    <a:avLst/>
                  </a:prstGeom>
                  <a:noFill/>
                  <a:ln w="9525">
                    <a:solidFill>
                      <a:srgbClr val="00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1200" b="1">
                        <a:latin typeface="Comic Sans MS" panose="030F0702030302020204" pitchFamily="66" charset="0"/>
                      </a:rPr>
                      <a:t>200 – Eff</a:t>
                    </a:r>
                  </a:p>
                  <a:p>
                    <a:pPr algn="ctr">
                      <a:spcBef>
                        <a:spcPct val="50000"/>
                      </a:spcBef>
                    </a:pPr>
                    <a:r>
                      <a:rPr lang="fr-FR" altLang="fr-FR" sz="1200" b="1">
                        <a:latin typeface="Comic Sans MS" panose="030F0702030302020204" pitchFamily="66" charset="0"/>
                      </a:rPr>
                      <a:t>191</a:t>
                    </a:r>
                  </a:p>
                </p:txBody>
              </p:sp>
              <p:sp>
                <p:nvSpPr>
                  <p:cNvPr id="7211" name="Line 43">
                    <a:extLst>
                      <a:ext uri="{FF2B5EF4-FFF2-40B4-BE49-F238E27FC236}">
                        <a16:creationId xmlns:a16="http://schemas.microsoft.com/office/drawing/2014/main" id="{9B9EF002-F12D-46DC-A5E3-ABF65D723777}"/>
                      </a:ext>
                    </a:extLst>
                  </p:cNvPr>
                  <p:cNvSpPr>
                    <a:spLocks noChangeShapeType="1"/>
                  </p:cNvSpPr>
                  <p:nvPr/>
                </p:nvSpPr>
                <p:spPr bwMode="auto">
                  <a:xfrm>
                    <a:off x="3840" y="1872"/>
                    <a:ext cx="432" cy="0"/>
                  </a:xfrm>
                  <a:prstGeom prst="line">
                    <a:avLst/>
                  </a:prstGeom>
                  <a:noFill/>
                  <a:ln w="952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7212" name="Group 44">
                  <a:extLst>
                    <a:ext uri="{FF2B5EF4-FFF2-40B4-BE49-F238E27FC236}">
                      <a16:creationId xmlns:a16="http://schemas.microsoft.com/office/drawing/2014/main" id="{BDB0BABA-5671-49DC-9102-1E04DF6CAC2B}"/>
                    </a:ext>
                  </a:extLst>
                </p:cNvPr>
                <p:cNvGrpSpPr>
                  <a:grpSpLocks/>
                </p:cNvGrpSpPr>
                <p:nvPr/>
              </p:nvGrpSpPr>
              <p:grpSpPr bwMode="auto">
                <a:xfrm>
                  <a:off x="3456" y="2064"/>
                  <a:ext cx="480" cy="346"/>
                  <a:chOff x="3792" y="2112"/>
                  <a:chExt cx="480" cy="346"/>
                </a:xfrm>
              </p:grpSpPr>
              <p:sp>
                <p:nvSpPr>
                  <p:cNvPr id="7213" name="Text Box 45">
                    <a:extLst>
                      <a:ext uri="{FF2B5EF4-FFF2-40B4-BE49-F238E27FC236}">
                        <a16:creationId xmlns:a16="http://schemas.microsoft.com/office/drawing/2014/main" id="{F5C3221E-1244-441F-A755-DD674D3247CB}"/>
                      </a:ext>
                    </a:extLst>
                  </p:cNvPr>
                  <p:cNvSpPr txBox="1">
                    <a:spLocks noChangeArrowheads="1"/>
                  </p:cNvSpPr>
                  <p:nvPr/>
                </p:nvSpPr>
                <p:spPr bwMode="auto">
                  <a:xfrm>
                    <a:off x="3792" y="2112"/>
                    <a:ext cx="480" cy="346"/>
                  </a:xfrm>
                  <a:prstGeom prst="rect">
                    <a:avLst/>
                  </a:prstGeom>
                  <a:noFill/>
                  <a:ln w="9525">
                    <a:solidFill>
                      <a:srgbClr val="00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1200" b="1">
                        <a:latin typeface="Comic Sans MS" panose="030F0702030302020204" pitchFamily="66" charset="0"/>
                      </a:rPr>
                      <a:t>Eff –9</a:t>
                    </a:r>
                  </a:p>
                  <a:p>
                    <a:pPr algn="ctr">
                      <a:spcBef>
                        <a:spcPct val="50000"/>
                      </a:spcBef>
                    </a:pPr>
                    <a:r>
                      <a:rPr lang="fr-FR" altLang="fr-FR" sz="1200" b="1">
                        <a:latin typeface="Comic Sans MS" panose="030F0702030302020204" pitchFamily="66" charset="0"/>
                      </a:rPr>
                      <a:t>191</a:t>
                    </a:r>
                  </a:p>
                </p:txBody>
              </p:sp>
              <p:sp>
                <p:nvSpPr>
                  <p:cNvPr id="7214" name="Line 46">
                    <a:extLst>
                      <a:ext uri="{FF2B5EF4-FFF2-40B4-BE49-F238E27FC236}">
                        <a16:creationId xmlns:a16="http://schemas.microsoft.com/office/drawing/2014/main" id="{C454BEAD-1958-4661-9811-431A101EDE9C}"/>
                      </a:ext>
                    </a:extLst>
                  </p:cNvPr>
                  <p:cNvSpPr>
                    <a:spLocks noChangeShapeType="1"/>
                  </p:cNvSpPr>
                  <p:nvPr/>
                </p:nvSpPr>
                <p:spPr bwMode="auto">
                  <a:xfrm>
                    <a:off x="3840" y="2304"/>
                    <a:ext cx="288" cy="0"/>
                  </a:xfrm>
                  <a:prstGeom prst="line">
                    <a:avLst/>
                  </a:prstGeom>
                  <a:noFill/>
                  <a:ln w="952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sp>
            <p:nvSpPr>
              <p:cNvPr id="7215" name="Line 47">
                <a:extLst>
                  <a:ext uri="{FF2B5EF4-FFF2-40B4-BE49-F238E27FC236}">
                    <a16:creationId xmlns:a16="http://schemas.microsoft.com/office/drawing/2014/main" id="{F7ADBADE-C892-4BA9-BA3A-73E9BD614AB6}"/>
                  </a:ext>
                </a:extLst>
              </p:cNvPr>
              <p:cNvSpPr>
                <a:spLocks noChangeShapeType="1"/>
              </p:cNvSpPr>
              <p:nvPr/>
            </p:nvSpPr>
            <p:spPr bwMode="auto">
              <a:xfrm flipV="1">
                <a:off x="2400" y="2045"/>
                <a:ext cx="432" cy="115"/>
              </a:xfrm>
              <a:prstGeom prst="line">
                <a:avLst/>
              </a:prstGeom>
              <a:noFill/>
              <a:ln w="28575">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7216" name="Line 48">
              <a:extLst>
                <a:ext uri="{FF2B5EF4-FFF2-40B4-BE49-F238E27FC236}">
                  <a16:creationId xmlns:a16="http://schemas.microsoft.com/office/drawing/2014/main" id="{0B3680D4-7EF7-4A53-AB09-A9A81EF40AAF}"/>
                </a:ext>
              </a:extLst>
            </p:cNvPr>
            <p:cNvSpPr>
              <a:spLocks noChangeShapeType="1"/>
            </p:cNvSpPr>
            <p:nvPr/>
          </p:nvSpPr>
          <p:spPr bwMode="auto">
            <a:xfrm>
              <a:off x="4284" y="2110"/>
              <a:ext cx="336"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217" name="Line 49">
              <a:extLst>
                <a:ext uri="{FF2B5EF4-FFF2-40B4-BE49-F238E27FC236}">
                  <a16:creationId xmlns:a16="http://schemas.microsoft.com/office/drawing/2014/main" id="{78A4DE34-51D9-499B-968C-F9376BFECBDB}"/>
                </a:ext>
              </a:extLst>
            </p:cNvPr>
            <p:cNvSpPr>
              <a:spLocks noChangeShapeType="1"/>
            </p:cNvSpPr>
            <p:nvPr/>
          </p:nvSpPr>
          <p:spPr bwMode="auto">
            <a:xfrm>
              <a:off x="4284" y="2448"/>
              <a:ext cx="288"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box(in)">
                                      <p:cBhvr>
                                        <p:cTn id="7" dur="500"/>
                                        <p:tgtEl>
                                          <p:spTgt spid="71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12" fill="hold" nodeType="clickEffect">
                                  <p:stCondLst>
                                    <p:cond delay="0"/>
                                  </p:stCondLst>
                                  <p:childTnLst>
                                    <p:set>
                                      <p:cBhvr>
                                        <p:cTn id="11" dur="1" fill="hold">
                                          <p:stCondLst>
                                            <p:cond delay="0"/>
                                          </p:stCondLst>
                                        </p:cTn>
                                        <p:tgtEl>
                                          <p:spTgt spid="7200"/>
                                        </p:tgtEl>
                                        <p:attrNameLst>
                                          <p:attrName>style.visibility</p:attrName>
                                        </p:attrNameLst>
                                      </p:cBhvr>
                                      <p:to>
                                        <p:strVal val="visible"/>
                                      </p:to>
                                    </p:set>
                                    <p:anim calcmode="lin" valueType="num">
                                      <p:cBhvr additive="base">
                                        <p:cTn id="12" dur="500" fill="hold"/>
                                        <p:tgtEl>
                                          <p:spTgt spid="7200"/>
                                        </p:tgtEl>
                                        <p:attrNameLst>
                                          <p:attrName>ppt_x</p:attrName>
                                        </p:attrNameLst>
                                      </p:cBhvr>
                                      <p:tavLst>
                                        <p:tav tm="0">
                                          <p:val>
                                            <p:strVal val="0-#ppt_w/2"/>
                                          </p:val>
                                        </p:tav>
                                        <p:tav tm="100000">
                                          <p:val>
                                            <p:strVal val="#ppt_x"/>
                                          </p:val>
                                        </p:tav>
                                      </p:tavLst>
                                    </p:anim>
                                    <p:anim calcmode="lin" valueType="num">
                                      <p:cBhvr additive="base">
                                        <p:cTn id="13" dur="500" fill="hold"/>
                                        <p:tgtEl>
                                          <p:spTgt spid="7200"/>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6" fill="hold" nodeType="clickEffect">
                                  <p:stCondLst>
                                    <p:cond delay="0"/>
                                  </p:stCondLst>
                                  <p:childTnLst>
                                    <p:set>
                                      <p:cBhvr>
                                        <p:cTn id="17" dur="1" fill="hold">
                                          <p:stCondLst>
                                            <p:cond delay="0"/>
                                          </p:stCondLst>
                                        </p:cTn>
                                        <p:tgtEl>
                                          <p:spTgt spid="7194"/>
                                        </p:tgtEl>
                                        <p:attrNameLst>
                                          <p:attrName>style.visibility</p:attrName>
                                        </p:attrNameLst>
                                      </p:cBhvr>
                                      <p:to>
                                        <p:strVal val="visible"/>
                                      </p:to>
                                    </p:set>
                                    <p:anim calcmode="lin" valueType="num">
                                      <p:cBhvr additive="base">
                                        <p:cTn id="18" dur="500" fill="hold"/>
                                        <p:tgtEl>
                                          <p:spTgt spid="7194"/>
                                        </p:tgtEl>
                                        <p:attrNameLst>
                                          <p:attrName>ppt_x</p:attrName>
                                        </p:attrNameLst>
                                      </p:cBhvr>
                                      <p:tavLst>
                                        <p:tav tm="0">
                                          <p:val>
                                            <p:strVal val="1+#ppt_w/2"/>
                                          </p:val>
                                        </p:tav>
                                        <p:tav tm="100000">
                                          <p:val>
                                            <p:strVal val="#ppt_x"/>
                                          </p:val>
                                        </p:tav>
                                      </p:tavLst>
                                    </p:anim>
                                    <p:anim calcmode="lin" valueType="num">
                                      <p:cBhvr additive="base">
                                        <p:cTn id="19" dur="500" fill="hold"/>
                                        <p:tgtEl>
                                          <p:spTgt spid="7194"/>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6" fill="hold" nodeType="clickEffect">
                                  <p:stCondLst>
                                    <p:cond delay="0"/>
                                  </p:stCondLst>
                                  <p:childTnLst>
                                    <p:set>
                                      <p:cBhvr>
                                        <p:cTn id="23" dur="1" fill="hold">
                                          <p:stCondLst>
                                            <p:cond delay="0"/>
                                          </p:stCondLst>
                                        </p:cTn>
                                        <p:tgtEl>
                                          <p:spTgt spid="7186"/>
                                        </p:tgtEl>
                                        <p:attrNameLst>
                                          <p:attrName>style.visibility</p:attrName>
                                        </p:attrNameLst>
                                      </p:cBhvr>
                                      <p:to>
                                        <p:strVal val="visible"/>
                                      </p:to>
                                    </p:set>
                                    <p:anim calcmode="lin" valueType="num">
                                      <p:cBhvr additive="base">
                                        <p:cTn id="24" dur="500" fill="hold"/>
                                        <p:tgtEl>
                                          <p:spTgt spid="7186"/>
                                        </p:tgtEl>
                                        <p:attrNameLst>
                                          <p:attrName>ppt_x</p:attrName>
                                        </p:attrNameLst>
                                      </p:cBhvr>
                                      <p:tavLst>
                                        <p:tav tm="0">
                                          <p:val>
                                            <p:strVal val="1+#ppt_w/2"/>
                                          </p:val>
                                        </p:tav>
                                        <p:tav tm="100000">
                                          <p:val>
                                            <p:strVal val="#ppt_x"/>
                                          </p:val>
                                        </p:tav>
                                      </p:tavLst>
                                    </p:anim>
                                    <p:anim calcmode="lin" valueType="num">
                                      <p:cBhvr additive="base">
                                        <p:cTn id="25" dur="500" fill="hold"/>
                                        <p:tgtEl>
                                          <p:spTgt spid="7186"/>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6" fill="hold" nodeType="clickEffect">
                                  <p:stCondLst>
                                    <p:cond delay="0"/>
                                  </p:stCondLst>
                                  <p:childTnLst>
                                    <p:set>
                                      <p:cBhvr>
                                        <p:cTn id="29" dur="1" fill="hold">
                                          <p:stCondLst>
                                            <p:cond delay="0"/>
                                          </p:stCondLst>
                                        </p:cTn>
                                        <p:tgtEl>
                                          <p:spTgt spid="7197"/>
                                        </p:tgtEl>
                                        <p:attrNameLst>
                                          <p:attrName>style.visibility</p:attrName>
                                        </p:attrNameLst>
                                      </p:cBhvr>
                                      <p:to>
                                        <p:strVal val="visible"/>
                                      </p:to>
                                    </p:set>
                                    <p:anim calcmode="lin" valueType="num">
                                      <p:cBhvr additive="base">
                                        <p:cTn id="30" dur="500" fill="hold"/>
                                        <p:tgtEl>
                                          <p:spTgt spid="7197"/>
                                        </p:tgtEl>
                                        <p:attrNameLst>
                                          <p:attrName>ppt_x</p:attrName>
                                        </p:attrNameLst>
                                      </p:cBhvr>
                                      <p:tavLst>
                                        <p:tav tm="0">
                                          <p:val>
                                            <p:strVal val="1+#ppt_w/2"/>
                                          </p:val>
                                        </p:tav>
                                        <p:tav tm="100000">
                                          <p:val>
                                            <p:strVal val="#ppt_x"/>
                                          </p:val>
                                        </p:tav>
                                      </p:tavLst>
                                    </p:anim>
                                    <p:anim calcmode="lin" valueType="num">
                                      <p:cBhvr additive="base">
                                        <p:cTn id="31" dur="500" fill="hold"/>
                                        <p:tgtEl>
                                          <p:spTgt spid="7197"/>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7190"/>
                                        </p:tgtEl>
                                        <p:attrNameLst>
                                          <p:attrName>style.visibility</p:attrName>
                                        </p:attrNameLst>
                                      </p:cBhvr>
                                      <p:to>
                                        <p:strVal val="visible"/>
                                      </p:to>
                                    </p:set>
                                    <p:anim calcmode="lin" valueType="num">
                                      <p:cBhvr additive="base">
                                        <p:cTn id="36" dur="500" fill="hold"/>
                                        <p:tgtEl>
                                          <p:spTgt spid="7190"/>
                                        </p:tgtEl>
                                        <p:attrNameLst>
                                          <p:attrName>ppt_x</p:attrName>
                                        </p:attrNameLst>
                                      </p:cBhvr>
                                      <p:tavLst>
                                        <p:tav tm="0">
                                          <p:val>
                                            <p:strVal val="#ppt_x"/>
                                          </p:val>
                                        </p:tav>
                                        <p:tav tm="100000">
                                          <p:val>
                                            <p:strVal val="#ppt_x"/>
                                          </p:val>
                                        </p:tav>
                                      </p:tavLst>
                                    </p:anim>
                                    <p:anim calcmode="lin" valueType="num">
                                      <p:cBhvr additive="base">
                                        <p:cTn id="37" dur="500" fill="hold"/>
                                        <p:tgtEl>
                                          <p:spTgt spid="7190"/>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2" fill="hold" nodeType="clickEffect">
                                  <p:stCondLst>
                                    <p:cond delay="0"/>
                                  </p:stCondLst>
                                  <p:childTnLst>
                                    <p:set>
                                      <p:cBhvr>
                                        <p:cTn id="41" dur="1" fill="hold">
                                          <p:stCondLst>
                                            <p:cond delay="0"/>
                                          </p:stCondLst>
                                        </p:cTn>
                                        <p:tgtEl>
                                          <p:spTgt spid="7204"/>
                                        </p:tgtEl>
                                        <p:attrNameLst>
                                          <p:attrName>style.visibility</p:attrName>
                                        </p:attrNameLst>
                                      </p:cBhvr>
                                      <p:to>
                                        <p:strVal val="visible"/>
                                      </p:to>
                                    </p:set>
                                    <p:anim calcmode="lin" valueType="num">
                                      <p:cBhvr additive="base">
                                        <p:cTn id="42" dur="500" fill="hold"/>
                                        <p:tgtEl>
                                          <p:spTgt spid="7204"/>
                                        </p:tgtEl>
                                        <p:attrNameLst>
                                          <p:attrName>ppt_x</p:attrName>
                                        </p:attrNameLst>
                                      </p:cBhvr>
                                      <p:tavLst>
                                        <p:tav tm="0">
                                          <p:val>
                                            <p:strVal val="1+#ppt_w/2"/>
                                          </p:val>
                                        </p:tav>
                                        <p:tav tm="100000">
                                          <p:val>
                                            <p:strVal val="#ppt_x"/>
                                          </p:val>
                                        </p:tav>
                                      </p:tavLst>
                                    </p:anim>
                                    <p:anim calcmode="lin" valueType="num">
                                      <p:cBhvr additive="base">
                                        <p:cTn id="43" dur="500" fill="hold"/>
                                        <p:tgtEl>
                                          <p:spTgt spid="72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a:extLst>
              <a:ext uri="{FF2B5EF4-FFF2-40B4-BE49-F238E27FC236}">
                <a16:creationId xmlns:a16="http://schemas.microsoft.com/office/drawing/2014/main" id="{89A07776-59CB-47D7-9D79-3AF90F0F294F}"/>
              </a:ext>
            </a:extLst>
          </p:cNvPr>
          <p:cNvSpPr>
            <a:spLocks noGrp="1" noChangeArrowheads="1"/>
          </p:cNvSpPr>
          <p:nvPr>
            <p:ph type="title"/>
          </p:nvPr>
        </p:nvSpPr>
        <p:spPr>
          <a:xfrm>
            <a:off x="762000" y="228600"/>
            <a:ext cx="8001000" cy="685800"/>
          </a:xfrm>
        </p:spPr>
        <p:txBody>
          <a:bodyPr/>
          <a:lstStyle/>
          <a:p>
            <a:r>
              <a:rPr lang="fr-FR" altLang="fr-FR" sz="4000" b="1" dirty="0">
                <a:latin typeface="Arial" panose="020B0604020202020204" pitchFamily="34" charset="0"/>
              </a:rPr>
              <a:t>CALCUL de TARIFICATION</a:t>
            </a:r>
          </a:p>
        </p:txBody>
      </p:sp>
      <p:sp>
        <p:nvSpPr>
          <p:cNvPr id="27652" name="Text Box 4">
            <a:extLst>
              <a:ext uri="{FF2B5EF4-FFF2-40B4-BE49-F238E27FC236}">
                <a16:creationId xmlns:a16="http://schemas.microsoft.com/office/drawing/2014/main" id="{AFEFEE25-FE87-42C3-91E4-D1C3C23EBABC}"/>
              </a:ext>
            </a:extLst>
          </p:cNvPr>
          <p:cNvSpPr txBox="1">
            <a:spLocks noChangeArrowheads="1"/>
          </p:cNvSpPr>
          <p:nvPr/>
        </p:nvSpPr>
        <p:spPr bwMode="auto">
          <a:xfrm>
            <a:off x="228600" y="2057400"/>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b="1">
                <a:latin typeface="Comic Sans MS" panose="030F0702030302020204" pitchFamily="66" charset="0"/>
              </a:rPr>
              <a:t>TAUX NET </a:t>
            </a:r>
            <a:r>
              <a:rPr lang="fr-FR" altLang="fr-FR" b="1">
                <a:latin typeface="Comic Sans MS" panose="030F0702030302020204" pitchFamily="66" charset="0"/>
                <a:cs typeface="Times New Roman" panose="02020603050405020304" pitchFamily="18" charset="0"/>
              </a:rPr>
              <a:t>=</a:t>
            </a:r>
            <a:endParaRPr lang="fr-FR" altLang="fr-FR" b="1">
              <a:latin typeface="Comic Sans MS" panose="030F0702030302020204" pitchFamily="66" charset="0"/>
            </a:endParaRPr>
          </a:p>
        </p:txBody>
      </p:sp>
      <p:sp>
        <p:nvSpPr>
          <p:cNvPr id="27653" name="Text Box 5">
            <a:extLst>
              <a:ext uri="{FF2B5EF4-FFF2-40B4-BE49-F238E27FC236}">
                <a16:creationId xmlns:a16="http://schemas.microsoft.com/office/drawing/2014/main" id="{A45D0983-0778-4208-A370-5231284033AA}"/>
              </a:ext>
            </a:extLst>
          </p:cNvPr>
          <p:cNvSpPr txBox="1">
            <a:spLocks noChangeArrowheads="1"/>
          </p:cNvSpPr>
          <p:nvPr/>
        </p:nvSpPr>
        <p:spPr bwMode="auto">
          <a:xfrm>
            <a:off x="2362200" y="2057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b="1">
                <a:solidFill>
                  <a:schemeClr val="accent2"/>
                </a:solidFill>
                <a:latin typeface="Comic Sans MS" panose="030F0702030302020204" pitchFamily="66" charset="0"/>
              </a:rPr>
              <a:t>(TAUX BRUT</a:t>
            </a:r>
          </a:p>
        </p:txBody>
      </p:sp>
      <p:grpSp>
        <p:nvGrpSpPr>
          <p:cNvPr id="27654" name="Group 6">
            <a:extLst>
              <a:ext uri="{FF2B5EF4-FFF2-40B4-BE49-F238E27FC236}">
                <a16:creationId xmlns:a16="http://schemas.microsoft.com/office/drawing/2014/main" id="{D54F8159-ED89-4E08-92EF-8F0B88A53459}"/>
              </a:ext>
            </a:extLst>
          </p:cNvPr>
          <p:cNvGrpSpPr>
            <a:grpSpLocks/>
          </p:cNvGrpSpPr>
          <p:nvPr/>
        </p:nvGrpSpPr>
        <p:grpSpPr bwMode="auto">
          <a:xfrm>
            <a:off x="1295400" y="1165225"/>
            <a:ext cx="6858000" cy="779463"/>
            <a:chOff x="816" y="576"/>
            <a:chExt cx="4176" cy="491"/>
          </a:xfrm>
        </p:grpSpPr>
        <p:grpSp>
          <p:nvGrpSpPr>
            <p:cNvPr id="27655" name="Group 7">
              <a:extLst>
                <a:ext uri="{FF2B5EF4-FFF2-40B4-BE49-F238E27FC236}">
                  <a16:creationId xmlns:a16="http://schemas.microsoft.com/office/drawing/2014/main" id="{77B69D41-86C9-48B7-AB57-D0CC7C9A6DFB}"/>
                </a:ext>
              </a:extLst>
            </p:cNvPr>
            <p:cNvGrpSpPr>
              <a:grpSpLocks/>
            </p:cNvGrpSpPr>
            <p:nvPr/>
          </p:nvGrpSpPr>
          <p:grpSpPr bwMode="auto">
            <a:xfrm>
              <a:off x="816" y="576"/>
              <a:ext cx="4176" cy="491"/>
              <a:chOff x="816" y="576"/>
              <a:chExt cx="4176" cy="491"/>
            </a:xfrm>
          </p:grpSpPr>
          <p:sp>
            <p:nvSpPr>
              <p:cNvPr id="27656" name="Text Box 8">
                <a:extLst>
                  <a:ext uri="{FF2B5EF4-FFF2-40B4-BE49-F238E27FC236}">
                    <a16:creationId xmlns:a16="http://schemas.microsoft.com/office/drawing/2014/main" id="{C4E5E7FA-6C64-4C6B-9A97-DCD80741B856}"/>
                  </a:ext>
                </a:extLst>
              </p:cNvPr>
              <p:cNvSpPr txBox="1">
                <a:spLocks noChangeArrowheads="1"/>
              </p:cNvSpPr>
              <p:nvPr/>
            </p:nvSpPr>
            <p:spPr bwMode="auto">
              <a:xfrm>
                <a:off x="816" y="720"/>
                <a:ext cx="1296" cy="231"/>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sz="1800" b="1">
                    <a:solidFill>
                      <a:schemeClr val="accent2"/>
                    </a:solidFill>
                    <a:latin typeface="Comic Sans MS" panose="030F0702030302020204" pitchFamily="66" charset="0"/>
                  </a:rPr>
                  <a:t>TAUX BRUT </a:t>
                </a:r>
                <a:r>
                  <a:rPr lang="fr-FR" altLang="fr-FR" sz="1800" b="1">
                    <a:solidFill>
                      <a:schemeClr val="accent2"/>
                    </a:solidFill>
                    <a:latin typeface="Comic Sans MS" panose="030F0702030302020204" pitchFamily="66" charset="0"/>
                    <a:cs typeface="Times New Roman" panose="02020603050405020304" pitchFamily="18" charset="0"/>
                  </a:rPr>
                  <a:t>=</a:t>
                </a:r>
              </a:p>
            </p:txBody>
          </p:sp>
          <p:sp>
            <p:nvSpPr>
              <p:cNvPr id="27657" name="Text Box 9">
                <a:extLst>
                  <a:ext uri="{FF2B5EF4-FFF2-40B4-BE49-F238E27FC236}">
                    <a16:creationId xmlns:a16="http://schemas.microsoft.com/office/drawing/2014/main" id="{E88B66A9-491B-4F9A-B5E9-930A7A4763A3}"/>
                  </a:ext>
                </a:extLst>
              </p:cNvPr>
              <p:cNvSpPr txBox="1">
                <a:spLocks noChangeArrowheads="1"/>
              </p:cNvSpPr>
              <p:nvPr/>
            </p:nvSpPr>
            <p:spPr bwMode="auto">
              <a:xfrm>
                <a:off x="2016" y="576"/>
                <a:ext cx="2976" cy="491"/>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FR" altLang="fr-FR" sz="1800" b="1">
                    <a:solidFill>
                      <a:schemeClr val="accent2"/>
                    </a:solidFill>
                    <a:latin typeface="Comic Sans MS" panose="030F0702030302020204" pitchFamily="66" charset="0"/>
                  </a:rPr>
                  <a:t>Total des prestations A. T. versées</a:t>
                </a:r>
              </a:p>
              <a:p>
                <a:pPr algn="ctr">
                  <a:spcBef>
                    <a:spcPct val="50000"/>
                  </a:spcBef>
                </a:pPr>
                <a:r>
                  <a:rPr lang="fr-FR" altLang="fr-FR" sz="1800" b="1">
                    <a:solidFill>
                      <a:schemeClr val="accent2"/>
                    </a:solidFill>
                    <a:latin typeface="Comic Sans MS" panose="030F0702030302020204" pitchFamily="66" charset="0"/>
                  </a:rPr>
                  <a:t>Salaires déplafonnés</a:t>
                </a:r>
              </a:p>
            </p:txBody>
          </p:sp>
        </p:grpSp>
        <p:sp>
          <p:nvSpPr>
            <p:cNvPr id="27658" name="Line 10">
              <a:extLst>
                <a:ext uri="{FF2B5EF4-FFF2-40B4-BE49-F238E27FC236}">
                  <a16:creationId xmlns:a16="http://schemas.microsoft.com/office/drawing/2014/main" id="{89F5BD91-5934-4275-8CBD-4A5244430FD7}"/>
                </a:ext>
              </a:extLst>
            </p:cNvPr>
            <p:cNvSpPr>
              <a:spLocks noChangeShapeType="1"/>
            </p:cNvSpPr>
            <p:nvPr/>
          </p:nvSpPr>
          <p:spPr bwMode="auto">
            <a:xfrm>
              <a:off x="2064" y="816"/>
              <a:ext cx="2928" cy="0"/>
            </a:xfrm>
            <a:prstGeom prst="line">
              <a:avLst/>
            </a:prstGeom>
            <a:noFill/>
            <a:ln w="2857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27659" name="Group 11">
            <a:extLst>
              <a:ext uri="{FF2B5EF4-FFF2-40B4-BE49-F238E27FC236}">
                <a16:creationId xmlns:a16="http://schemas.microsoft.com/office/drawing/2014/main" id="{19A1E2F6-5953-4577-80C6-4C6A42CAC03D}"/>
              </a:ext>
            </a:extLst>
          </p:cNvPr>
          <p:cNvGrpSpPr>
            <a:grpSpLocks/>
          </p:cNvGrpSpPr>
          <p:nvPr/>
        </p:nvGrpSpPr>
        <p:grpSpPr bwMode="auto">
          <a:xfrm>
            <a:off x="2362200" y="2057400"/>
            <a:ext cx="3581400" cy="1381125"/>
            <a:chOff x="1488" y="1296"/>
            <a:chExt cx="2256" cy="870"/>
          </a:xfrm>
        </p:grpSpPr>
        <p:sp>
          <p:nvSpPr>
            <p:cNvPr id="27660" name="Text Box 12">
              <a:extLst>
                <a:ext uri="{FF2B5EF4-FFF2-40B4-BE49-F238E27FC236}">
                  <a16:creationId xmlns:a16="http://schemas.microsoft.com/office/drawing/2014/main" id="{B0840979-CB51-48BF-BF6F-8AC829678D31}"/>
                </a:ext>
              </a:extLst>
            </p:cNvPr>
            <p:cNvSpPr txBox="1">
              <a:spLocks noChangeArrowheads="1"/>
            </p:cNvSpPr>
            <p:nvPr/>
          </p:nvSpPr>
          <p:spPr bwMode="auto">
            <a:xfrm>
              <a:off x="2688" y="1296"/>
              <a:ext cx="105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b="1">
                  <a:latin typeface="Comic Sans MS" panose="030F0702030302020204" pitchFamily="66" charset="0"/>
                </a:rPr>
                <a:t>+</a:t>
              </a:r>
              <a:r>
                <a:rPr lang="fr-FR" altLang="fr-FR" b="1">
                  <a:solidFill>
                    <a:srgbClr val="008000"/>
                  </a:solidFill>
                  <a:latin typeface="Comic Sans MS" panose="030F0702030302020204" pitchFamily="66" charset="0"/>
                </a:rPr>
                <a:t>0,29%)</a:t>
              </a:r>
            </a:p>
          </p:txBody>
        </p:sp>
        <p:sp>
          <p:nvSpPr>
            <p:cNvPr id="27661" name="AutoShape 13">
              <a:extLst>
                <a:ext uri="{FF2B5EF4-FFF2-40B4-BE49-F238E27FC236}">
                  <a16:creationId xmlns:a16="http://schemas.microsoft.com/office/drawing/2014/main" id="{BAA6518F-8DB1-40BF-A0EE-CC7980D154C2}"/>
                </a:ext>
              </a:extLst>
            </p:cNvPr>
            <p:cNvSpPr>
              <a:spLocks/>
            </p:cNvSpPr>
            <p:nvPr/>
          </p:nvSpPr>
          <p:spPr bwMode="auto">
            <a:xfrm rot="-5400000">
              <a:off x="3216" y="1392"/>
              <a:ext cx="288" cy="672"/>
            </a:xfrm>
            <a:prstGeom prst="leftBrace">
              <a:avLst>
                <a:gd name="adj1" fmla="val 19444"/>
                <a:gd name="adj2" fmla="val 50000"/>
              </a:avLst>
            </a:prstGeom>
            <a:noFill/>
            <a:ln w="28575">
              <a:solidFill>
                <a:schemeClr val="tx1"/>
              </a:solidFill>
              <a:round/>
              <a:headEnd/>
              <a:tailEnd/>
            </a:ln>
            <a:effectLst>
              <a:prstShdw prst="shdw13" dist="53882" dir="13500000">
                <a:srgbClr val="808080"/>
              </a:prstShdw>
            </a:effectLst>
            <a:extLst>
              <a:ext uri="{909E8E84-426E-40DD-AFC4-6F175D3DCCD1}">
                <a14:hiddenFill xmlns:a14="http://schemas.microsoft.com/office/drawing/2010/main">
                  <a:solidFill>
                    <a:schemeClr val="accent1"/>
                  </a:solidFill>
                </a14:hiddenFill>
              </a:ext>
            </a:extLst>
          </p:spPr>
          <p:txBody>
            <a:bodyPr wrap="none" anchor="ctr"/>
            <a:lstStyle/>
            <a:p>
              <a:endParaRPr lang="fr-FR"/>
            </a:p>
          </p:txBody>
        </p:sp>
        <p:sp>
          <p:nvSpPr>
            <p:cNvPr id="27662" name="Line 14">
              <a:extLst>
                <a:ext uri="{FF2B5EF4-FFF2-40B4-BE49-F238E27FC236}">
                  <a16:creationId xmlns:a16="http://schemas.microsoft.com/office/drawing/2014/main" id="{371B36FB-6C42-461A-9CF8-450425CDF9EA}"/>
                </a:ext>
              </a:extLst>
            </p:cNvPr>
            <p:cNvSpPr>
              <a:spLocks noChangeShapeType="1"/>
            </p:cNvSpPr>
            <p:nvPr/>
          </p:nvSpPr>
          <p:spPr bwMode="auto">
            <a:xfrm>
              <a:off x="3360" y="1824"/>
              <a:ext cx="0" cy="288"/>
            </a:xfrm>
            <a:prstGeom prst="line">
              <a:avLst/>
            </a:prstGeom>
            <a:noFill/>
            <a:ln w="28575">
              <a:solidFill>
                <a:schemeClr val="tx1"/>
              </a:solidFill>
              <a:round/>
              <a:headEnd/>
              <a:tailEnd/>
            </a:ln>
            <a:effectLst>
              <a:prstShdw prst="shdw13" dist="53882" dir="13500000">
                <a:schemeClr val="bg2"/>
              </a:prstShdw>
            </a:effectLst>
            <a:extLst>
              <a:ext uri="{909E8E84-426E-40DD-AFC4-6F175D3DCCD1}">
                <a14:hiddenFill xmlns:a14="http://schemas.microsoft.com/office/drawing/2010/main">
                  <a:noFill/>
                </a14:hiddenFill>
              </a:ext>
            </a:extLst>
          </p:spPr>
          <p:txBody>
            <a:bodyPr/>
            <a:lstStyle/>
            <a:p>
              <a:endParaRPr lang="fr-FR"/>
            </a:p>
          </p:txBody>
        </p:sp>
        <p:sp>
          <p:nvSpPr>
            <p:cNvPr id="27663" name="Line 15">
              <a:extLst>
                <a:ext uri="{FF2B5EF4-FFF2-40B4-BE49-F238E27FC236}">
                  <a16:creationId xmlns:a16="http://schemas.microsoft.com/office/drawing/2014/main" id="{E8747607-6548-4508-9B2A-96FF496C6BE1}"/>
                </a:ext>
              </a:extLst>
            </p:cNvPr>
            <p:cNvSpPr>
              <a:spLocks noChangeShapeType="1"/>
            </p:cNvSpPr>
            <p:nvPr/>
          </p:nvSpPr>
          <p:spPr bwMode="auto">
            <a:xfrm flipH="1">
              <a:off x="2640" y="2112"/>
              <a:ext cx="720" cy="0"/>
            </a:xfrm>
            <a:prstGeom prst="line">
              <a:avLst/>
            </a:prstGeom>
            <a:noFill/>
            <a:ln w="28575">
              <a:solidFill>
                <a:schemeClr val="tx1"/>
              </a:solidFill>
              <a:round/>
              <a:headEnd/>
              <a:tailEnd/>
            </a:ln>
            <a:effectLst>
              <a:prstShdw prst="shdw13" dist="53882" dir="13500000">
                <a:schemeClr val="bg2"/>
              </a:prstShdw>
            </a:effectLst>
            <a:extLst>
              <a:ext uri="{909E8E84-426E-40DD-AFC4-6F175D3DCCD1}">
                <a14:hiddenFill xmlns:a14="http://schemas.microsoft.com/office/drawing/2010/main">
                  <a:noFill/>
                </a14:hiddenFill>
              </a:ext>
            </a:extLst>
          </p:spPr>
          <p:txBody>
            <a:bodyPr/>
            <a:lstStyle/>
            <a:p>
              <a:endParaRPr lang="fr-FR"/>
            </a:p>
          </p:txBody>
        </p:sp>
        <p:sp>
          <p:nvSpPr>
            <p:cNvPr id="27664" name="Text Box 16">
              <a:extLst>
                <a:ext uri="{FF2B5EF4-FFF2-40B4-BE49-F238E27FC236}">
                  <a16:creationId xmlns:a16="http://schemas.microsoft.com/office/drawing/2014/main" id="{A48256B7-78A7-4600-BAEC-843E91C88EF8}"/>
                </a:ext>
              </a:extLst>
            </p:cNvPr>
            <p:cNvSpPr txBox="1">
              <a:spLocks noChangeArrowheads="1"/>
            </p:cNvSpPr>
            <p:nvPr/>
          </p:nvSpPr>
          <p:spPr bwMode="auto">
            <a:xfrm>
              <a:off x="1488" y="1872"/>
              <a:ext cx="1152" cy="294"/>
            </a:xfrm>
            <a:prstGeom prst="rect">
              <a:avLst/>
            </a:prstGeom>
            <a:solidFill>
              <a:srgbClr val="009900"/>
            </a:solidFill>
            <a:ln w="9525">
              <a:solidFill>
                <a:schemeClr val="tx1"/>
              </a:solidFill>
              <a:miter lim="800000"/>
              <a:headEnd/>
              <a:tailEnd/>
            </a:ln>
            <a:effectLst>
              <a:prstShdw prst="shdw13" dist="53882" dir="13500000">
                <a:schemeClr val="bg2"/>
              </a:prstShdw>
            </a:effectLst>
          </p:spPr>
          <p:txBody>
            <a:bodyPr>
              <a:spAutoFit/>
            </a:bodyPr>
            <a:lstStyle/>
            <a:p>
              <a:pPr algn="ctr">
                <a:spcBef>
                  <a:spcPct val="50000"/>
                </a:spcBef>
              </a:pPr>
              <a:r>
                <a:rPr lang="fr-FR" altLang="fr-FR" b="1">
                  <a:latin typeface="Comic Sans MS" panose="030F0702030302020204" pitchFamily="66" charset="0"/>
                </a:rPr>
                <a:t>Trajet</a:t>
              </a:r>
            </a:p>
          </p:txBody>
        </p:sp>
      </p:grpSp>
      <p:grpSp>
        <p:nvGrpSpPr>
          <p:cNvPr id="27665" name="Group 17">
            <a:extLst>
              <a:ext uri="{FF2B5EF4-FFF2-40B4-BE49-F238E27FC236}">
                <a16:creationId xmlns:a16="http://schemas.microsoft.com/office/drawing/2014/main" id="{F645B53F-09EA-440D-B4CE-95ADF37DB807}"/>
              </a:ext>
            </a:extLst>
          </p:cNvPr>
          <p:cNvGrpSpPr>
            <a:grpSpLocks/>
          </p:cNvGrpSpPr>
          <p:nvPr/>
        </p:nvGrpSpPr>
        <p:grpSpPr bwMode="auto">
          <a:xfrm>
            <a:off x="1447800" y="2057400"/>
            <a:ext cx="6096000" cy="3321050"/>
            <a:chOff x="912" y="1296"/>
            <a:chExt cx="3840" cy="2092"/>
          </a:xfrm>
        </p:grpSpPr>
        <p:sp>
          <p:nvSpPr>
            <p:cNvPr id="27666" name="Text Box 18">
              <a:extLst>
                <a:ext uri="{FF2B5EF4-FFF2-40B4-BE49-F238E27FC236}">
                  <a16:creationId xmlns:a16="http://schemas.microsoft.com/office/drawing/2014/main" id="{F3213FC1-3423-4776-811D-EBAB11B7DD44}"/>
                </a:ext>
              </a:extLst>
            </p:cNvPr>
            <p:cNvSpPr txBox="1">
              <a:spLocks noChangeArrowheads="1"/>
            </p:cNvSpPr>
            <p:nvPr/>
          </p:nvSpPr>
          <p:spPr bwMode="auto">
            <a:xfrm>
              <a:off x="3513" y="1296"/>
              <a:ext cx="123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b="1" dirty="0">
                  <a:solidFill>
                    <a:srgbClr val="FFFF00"/>
                  </a:solidFill>
                  <a:latin typeface="Albertus Extra Bold" pitchFamily="34" charset="0"/>
                </a:rPr>
                <a:t> </a:t>
              </a:r>
              <a:r>
                <a:rPr lang="fr-FR" altLang="fr-FR" b="1" dirty="0">
                  <a:latin typeface="Comic Sans MS" panose="030F0702030302020204" pitchFamily="66" charset="0"/>
                </a:rPr>
                <a:t>x</a:t>
              </a:r>
              <a:r>
                <a:rPr lang="fr-FR" altLang="fr-FR" b="1" dirty="0">
                  <a:solidFill>
                    <a:srgbClr val="FFFF00"/>
                  </a:solidFill>
                  <a:latin typeface="Comic Sans MS" panose="030F0702030302020204" pitchFamily="66" charset="0"/>
                </a:rPr>
                <a:t>   </a:t>
              </a:r>
              <a:r>
                <a:rPr lang="fr-FR" altLang="fr-FR" b="1" dirty="0">
                  <a:solidFill>
                    <a:schemeClr val="tx2"/>
                  </a:solidFill>
                  <a:latin typeface="Comic Sans MS" panose="030F0702030302020204" pitchFamily="66" charset="0"/>
                </a:rPr>
                <a:t>1,42 %</a:t>
              </a:r>
            </a:p>
          </p:txBody>
        </p:sp>
        <p:sp>
          <p:nvSpPr>
            <p:cNvPr id="27667" name="AutoShape 19">
              <a:extLst>
                <a:ext uri="{FF2B5EF4-FFF2-40B4-BE49-F238E27FC236}">
                  <a16:creationId xmlns:a16="http://schemas.microsoft.com/office/drawing/2014/main" id="{6670BECF-3AA4-467E-90AF-71C81130FC62}"/>
                </a:ext>
              </a:extLst>
            </p:cNvPr>
            <p:cNvSpPr>
              <a:spLocks/>
            </p:cNvSpPr>
            <p:nvPr/>
          </p:nvSpPr>
          <p:spPr bwMode="auto">
            <a:xfrm rot="-5400000">
              <a:off x="4183" y="1351"/>
              <a:ext cx="288" cy="754"/>
            </a:xfrm>
            <a:prstGeom prst="leftBrace">
              <a:avLst>
                <a:gd name="adj1" fmla="val 21817"/>
                <a:gd name="adj2" fmla="val 50000"/>
              </a:avLst>
            </a:prstGeom>
            <a:noFill/>
            <a:ln w="28575">
              <a:solidFill>
                <a:schemeClr val="tx1"/>
              </a:solidFill>
              <a:round/>
              <a:headEnd/>
              <a:tailEnd/>
            </a:ln>
            <a:effectLst>
              <a:prstShdw prst="shdw13" dist="53882" dir="13500000">
                <a:srgbClr val="808080"/>
              </a:prstShdw>
            </a:effectLst>
            <a:extLst>
              <a:ext uri="{909E8E84-426E-40DD-AFC4-6F175D3DCCD1}">
                <a14:hiddenFill xmlns:a14="http://schemas.microsoft.com/office/drawing/2010/main">
                  <a:solidFill>
                    <a:schemeClr val="accent1"/>
                  </a:solidFill>
                </a14:hiddenFill>
              </a:ext>
            </a:extLst>
          </p:spPr>
          <p:txBody>
            <a:bodyPr wrap="none" anchor="ctr"/>
            <a:lstStyle/>
            <a:p>
              <a:endParaRPr lang="fr-FR"/>
            </a:p>
          </p:txBody>
        </p:sp>
        <p:sp>
          <p:nvSpPr>
            <p:cNvPr id="27668" name="Line 20">
              <a:extLst>
                <a:ext uri="{FF2B5EF4-FFF2-40B4-BE49-F238E27FC236}">
                  <a16:creationId xmlns:a16="http://schemas.microsoft.com/office/drawing/2014/main" id="{D16D182B-E872-4858-9C20-7A1D3A587D92}"/>
                </a:ext>
              </a:extLst>
            </p:cNvPr>
            <p:cNvSpPr>
              <a:spLocks noChangeShapeType="1"/>
            </p:cNvSpPr>
            <p:nvPr/>
          </p:nvSpPr>
          <p:spPr bwMode="auto">
            <a:xfrm>
              <a:off x="4368" y="1872"/>
              <a:ext cx="1" cy="912"/>
            </a:xfrm>
            <a:prstGeom prst="line">
              <a:avLst/>
            </a:prstGeom>
            <a:noFill/>
            <a:ln w="28575">
              <a:solidFill>
                <a:schemeClr val="tx1"/>
              </a:solidFill>
              <a:round/>
              <a:headEnd/>
              <a:tailEnd/>
            </a:ln>
            <a:effectLst>
              <a:prstShdw prst="shdw13" dist="53882" dir="13500000">
                <a:schemeClr val="bg2"/>
              </a:prstShdw>
            </a:effectLst>
            <a:extLst>
              <a:ext uri="{909E8E84-426E-40DD-AFC4-6F175D3DCCD1}">
                <a14:hiddenFill xmlns:a14="http://schemas.microsoft.com/office/drawing/2010/main">
                  <a:noFill/>
                </a14:hiddenFill>
              </a:ext>
            </a:extLst>
          </p:spPr>
          <p:txBody>
            <a:bodyPr/>
            <a:lstStyle/>
            <a:p>
              <a:endParaRPr lang="fr-FR"/>
            </a:p>
          </p:txBody>
        </p:sp>
        <p:sp>
          <p:nvSpPr>
            <p:cNvPr id="27669" name="Line 21">
              <a:extLst>
                <a:ext uri="{FF2B5EF4-FFF2-40B4-BE49-F238E27FC236}">
                  <a16:creationId xmlns:a16="http://schemas.microsoft.com/office/drawing/2014/main" id="{EE9978B9-75E2-476D-B40A-111EC862C4BD}"/>
                </a:ext>
              </a:extLst>
            </p:cNvPr>
            <p:cNvSpPr>
              <a:spLocks noChangeShapeType="1"/>
            </p:cNvSpPr>
            <p:nvPr/>
          </p:nvSpPr>
          <p:spPr bwMode="auto">
            <a:xfrm flipH="1">
              <a:off x="2968" y="2784"/>
              <a:ext cx="1400" cy="1"/>
            </a:xfrm>
            <a:prstGeom prst="line">
              <a:avLst/>
            </a:prstGeom>
            <a:noFill/>
            <a:ln w="28575">
              <a:solidFill>
                <a:schemeClr val="tx1"/>
              </a:solidFill>
              <a:round/>
              <a:headEnd/>
              <a:tailEnd/>
            </a:ln>
            <a:effectLst>
              <a:prstShdw prst="shdw13" dist="53882" dir="13500000">
                <a:schemeClr val="bg2"/>
              </a:prstShdw>
            </a:effectLst>
            <a:extLst>
              <a:ext uri="{909E8E84-426E-40DD-AFC4-6F175D3DCCD1}">
                <a14:hiddenFill xmlns:a14="http://schemas.microsoft.com/office/drawing/2010/main">
                  <a:noFill/>
                </a14:hiddenFill>
              </a:ext>
            </a:extLst>
          </p:spPr>
          <p:txBody>
            <a:bodyPr/>
            <a:lstStyle/>
            <a:p>
              <a:endParaRPr lang="fr-FR"/>
            </a:p>
          </p:txBody>
        </p:sp>
        <p:sp>
          <p:nvSpPr>
            <p:cNvPr id="27670" name="Text Box 22">
              <a:extLst>
                <a:ext uri="{FF2B5EF4-FFF2-40B4-BE49-F238E27FC236}">
                  <a16:creationId xmlns:a16="http://schemas.microsoft.com/office/drawing/2014/main" id="{0C9D5B81-7B44-4EE9-91EF-4A0FD027CD94}"/>
                </a:ext>
              </a:extLst>
            </p:cNvPr>
            <p:cNvSpPr txBox="1">
              <a:spLocks noChangeArrowheads="1"/>
            </p:cNvSpPr>
            <p:nvPr/>
          </p:nvSpPr>
          <p:spPr bwMode="auto">
            <a:xfrm>
              <a:off x="912" y="2448"/>
              <a:ext cx="2208" cy="940"/>
            </a:xfrm>
            <a:prstGeom prst="rect">
              <a:avLst/>
            </a:prstGeom>
            <a:solidFill>
              <a:srgbClr val="009900"/>
            </a:solidFill>
            <a:ln w="9525">
              <a:solidFill>
                <a:schemeClr val="tx1"/>
              </a:solidFill>
              <a:miter lim="800000"/>
              <a:headEnd/>
              <a:tailEnd/>
            </a:ln>
            <a:effectLst>
              <a:prstShdw prst="shdw13" dist="53882" dir="13500000">
                <a:schemeClr val="bg2"/>
              </a:prstShdw>
            </a:effectLst>
          </p:spPr>
          <p:txBody>
            <a:bodyPr tIns="10800" bIns="10800">
              <a:spAutoFit/>
            </a:bodyPr>
            <a:lstStyle/>
            <a:p>
              <a:pPr>
                <a:spcBef>
                  <a:spcPct val="50000"/>
                </a:spcBef>
              </a:pPr>
              <a:r>
                <a:rPr lang="fr-FR" altLang="fr-FR" b="1">
                  <a:solidFill>
                    <a:srgbClr val="000066"/>
                  </a:solidFill>
                  <a:latin typeface="Comic Sans MS" panose="030F0702030302020204" pitchFamily="66" charset="0"/>
                </a:rPr>
                <a:t>Charges générales:</a:t>
              </a:r>
            </a:p>
            <a:p>
              <a:pPr>
                <a:spcBef>
                  <a:spcPct val="50000"/>
                </a:spcBef>
                <a:buFont typeface="Wingdings" panose="05000000000000000000" pitchFamily="2" charset="2"/>
                <a:buChar char="v"/>
              </a:pPr>
              <a:r>
                <a:rPr lang="fr-FR" altLang="fr-FR" b="1">
                  <a:solidFill>
                    <a:srgbClr val="000066"/>
                  </a:solidFill>
                  <a:latin typeface="Comic Sans MS" panose="030F0702030302020204" pitchFamily="66" charset="0"/>
                </a:rPr>
                <a:t> gestion</a:t>
              </a:r>
            </a:p>
            <a:p>
              <a:pPr>
                <a:spcBef>
                  <a:spcPct val="50000"/>
                </a:spcBef>
                <a:buFont typeface="Wingdings" panose="05000000000000000000" pitchFamily="2" charset="2"/>
                <a:buChar char="v"/>
              </a:pPr>
              <a:r>
                <a:rPr lang="fr-FR" altLang="fr-FR" b="1">
                  <a:solidFill>
                    <a:srgbClr val="000066"/>
                  </a:solidFill>
                  <a:latin typeface="Comic Sans MS" panose="030F0702030302020204" pitchFamily="66" charset="0"/>
                </a:rPr>
                <a:t> prévention</a:t>
              </a:r>
            </a:p>
          </p:txBody>
        </p:sp>
      </p:grpSp>
      <p:grpSp>
        <p:nvGrpSpPr>
          <p:cNvPr id="27671" name="Group 23">
            <a:extLst>
              <a:ext uri="{FF2B5EF4-FFF2-40B4-BE49-F238E27FC236}">
                <a16:creationId xmlns:a16="http://schemas.microsoft.com/office/drawing/2014/main" id="{489FA4AB-66CD-406B-BEA4-7D860A421C78}"/>
              </a:ext>
            </a:extLst>
          </p:cNvPr>
          <p:cNvGrpSpPr>
            <a:grpSpLocks/>
          </p:cNvGrpSpPr>
          <p:nvPr/>
        </p:nvGrpSpPr>
        <p:grpSpPr bwMode="auto">
          <a:xfrm>
            <a:off x="304800" y="2057400"/>
            <a:ext cx="8839200" cy="4124325"/>
            <a:chOff x="192" y="1296"/>
            <a:chExt cx="5568" cy="2598"/>
          </a:xfrm>
        </p:grpSpPr>
        <p:sp>
          <p:nvSpPr>
            <p:cNvPr id="27672" name="Text Box 24">
              <a:extLst>
                <a:ext uri="{FF2B5EF4-FFF2-40B4-BE49-F238E27FC236}">
                  <a16:creationId xmlns:a16="http://schemas.microsoft.com/office/drawing/2014/main" id="{92DF8283-0F95-4248-A051-A6EC90ECC813}"/>
                </a:ext>
              </a:extLst>
            </p:cNvPr>
            <p:cNvSpPr txBox="1">
              <a:spLocks noChangeArrowheads="1"/>
            </p:cNvSpPr>
            <p:nvPr/>
          </p:nvSpPr>
          <p:spPr bwMode="auto">
            <a:xfrm>
              <a:off x="4547" y="1296"/>
              <a:ext cx="121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FR" altLang="fr-FR" b="1">
                  <a:solidFill>
                    <a:srgbClr val="FFFF00"/>
                  </a:solidFill>
                  <a:latin typeface="Albertus Extra Bold" pitchFamily="34" charset="0"/>
                </a:rPr>
                <a:t>  </a:t>
              </a:r>
              <a:r>
                <a:rPr lang="fr-FR" altLang="fr-FR" b="1">
                  <a:latin typeface="Comic Sans MS" panose="030F0702030302020204" pitchFamily="66" charset="0"/>
                </a:rPr>
                <a:t>+</a:t>
              </a:r>
              <a:r>
                <a:rPr lang="fr-FR" altLang="fr-FR" b="1">
                  <a:solidFill>
                    <a:srgbClr val="FFFF00"/>
                  </a:solidFill>
                  <a:latin typeface="Comic Sans MS" panose="030F0702030302020204" pitchFamily="66" charset="0"/>
                </a:rPr>
                <a:t> </a:t>
              </a:r>
              <a:r>
                <a:rPr lang="fr-FR" altLang="fr-FR" b="1">
                  <a:solidFill>
                    <a:srgbClr val="A50021"/>
                  </a:solidFill>
                  <a:latin typeface="Comic Sans MS" panose="030F0702030302020204" pitchFamily="66" charset="0"/>
                </a:rPr>
                <a:t>0,52%</a:t>
              </a:r>
            </a:p>
          </p:txBody>
        </p:sp>
        <p:sp>
          <p:nvSpPr>
            <p:cNvPr id="27673" name="AutoShape 25">
              <a:extLst>
                <a:ext uri="{FF2B5EF4-FFF2-40B4-BE49-F238E27FC236}">
                  <a16:creationId xmlns:a16="http://schemas.microsoft.com/office/drawing/2014/main" id="{8631F7D4-16F0-4A5A-9E67-2A101B648F46}"/>
                </a:ext>
              </a:extLst>
            </p:cNvPr>
            <p:cNvSpPr>
              <a:spLocks/>
            </p:cNvSpPr>
            <p:nvPr/>
          </p:nvSpPr>
          <p:spPr bwMode="auto">
            <a:xfrm rot="-5400000">
              <a:off x="5151" y="1359"/>
              <a:ext cx="288" cy="738"/>
            </a:xfrm>
            <a:prstGeom prst="leftBrace">
              <a:avLst>
                <a:gd name="adj1" fmla="val 21354"/>
                <a:gd name="adj2" fmla="val 50000"/>
              </a:avLst>
            </a:prstGeom>
            <a:noFill/>
            <a:ln w="28575">
              <a:solidFill>
                <a:schemeClr val="tx1"/>
              </a:solidFill>
              <a:round/>
              <a:headEnd/>
              <a:tailEnd/>
            </a:ln>
            <a:effectLst>
              <a:prstShdw prst="shdw13" dist="53882" dir="13500000">
                <a:srgbClr val="808080"/>
              </a:prstShdw>
            </a:effectLst>
            <a:extLst>
              <a:ext uri="{909E8E84-426E-40DD-AFC4-6F175D3DCCD1}">
                <a14:hiddenFill xmlns:a14="http://schemas.microsoft.com/office/drawing/2010/main">
                  <a:solidFill>
                    <a:schemeClr val="accent1"/>
                  </a:solidFill>
                </a14:hiddenFill>
              </a:ext>
            </a:extLst>
          </p:spPr>
          <p:txBody>
            <a:bodyPr wrap="none" anchor="ctr"/>
            <a:lstStyle/>
            <a:p>
              <a:endParaRPr lang="fr-FR"/>
            </a:p>
          </p:txBody>
        </p:sp>
        <p:sp>
          <p:nvSpPr>
            <p:cNvPr id="27674" name="Line 26">
              <a:extLst>
                <a:ext uri="{FF2B5EF4-FFF2-40B4-BE49-F238E27FC236}">
                  <a16:creationId xmlns:a16="http://schemas.microsoft.com/office/drawing/2014/main" id="{EC94CE77-DB5E-424C-BE9C-51445D33E641}"/>
                </a:ext>
              </a:extLst>
            </p:cNvPr>
            <p:cNvSpPr>
              <a:spLocks noChangeShapeType="1"/>
            </p:cNvSpPr>
            <p:nvPr/>
          </p:nvSpPr>
          <p:spPr bwMode="auto">
            <a:xfrm>
              <a:off x="5328" y="1872"/>
              <a:ext cx="1" cy="1872"/>
            </a:xfrm>
            <a:prstGeom prst="line">
              <a:avLst/>
            </a:prstGeom>
            <a:noFill/>
            <a:ln w="28575">
              <a:solidFill>
                <a:schemeClr val="tx1"/>
              </a:solidFill>
              <a:round/>
              <a:headEnd/>
              <a:tailEnd/>
            </a:ln>
            <a:effectLst>
              <a:prstShdw prst="shdw13" dist="53882" dir="13500000">
                <a:schemeClr val="bg2"/>
              </a:prstShdw>
            </a:effectLst>
            <a:extLst>
              <a:ext uri="{909E8E84-426E-40DD-AFC4-6F175D3DCCD1}">
                <a14:hiddenFill xmlns:a14="http://schemas.microsoft.com/office/drawing/2010/main">
                  <a:noFill/>
                </a14:hiddenFill>
              </a:ext>
            </a:extLst>
          </p:spPr>
          <p:txBody>
            <a:bodyPr/>
            <a:lstStyle/>
            <a:p>
              <a:endParaRPr lang="fr-FR"/>
            </a:p>
          </p:txBody>
        </p:sp>
        <p:sp>
          <p:nvSpPr>
            <p:cNvPr id="27675" name="Line 27">
              <a:extLst>
                <a:ext uri="{FF2B5EF4-FFF2-40B4-BE49-F238E27FC236}">
                  <a16:creationId xmlns:a16="http://schemas.microsoft.com/office/drawing/2014/main" id="{5EB77AC6-F971-4C2E-8C50-18C32BBBB7C1}"/>
                </a:ext>
              </a:extLst>
            </p:cNvPr>
            <p:cNvSpPr>
              <a:spLocks noChangeShapeType="1"/>
            </p:cNvSpPr>
            <p:nvPr/>
          </p:nvSpPr>
          <p:spPr bwMode="auto">
            <a:xfrm flipH="1">
              <a:off x="3799" y="3744"/>
              <a:ext cx="1529" cy="1"/>
            </a:xfrm>
            <a:prstGeom prst="line">
              <a:avLst/>
            </a:prstGeom>
            <a:noFill/>
            <a:ln w="28575">
              <a:solidFill>
                <a:schemeClr val="tx1"/>
              </a:solidFill>
              <a:round/>
              <a:headEnd/>
              <a:tailEnd/>
            </a:ln>
            <a:effectLst>
              <a:prstShdw prst="shdw13" dist="53882" dir="13500000">
                <a:schemeClr val="bg2"/>
              </a:prstShdw>
            </a:effectLst>
            <a:extLst>
              <a:ext uri="{909E8E84-426E-40DD-AFC4-6F175D3DCCD1}">
                <a14:hiddenFill xmlns:a14="http://schemas.microsoft.com/office/drawing/2010/main">
                  <a:noFill/>
                </a14:hiddenFill>
              </a:ext>
            </a:extLst>
          </p:spPr>
          <p:txBody>
            <a:bodyPr/>
            <a:lstStyle/>
            <a:p>
              <a:endParaRPr lang="fr-FR"/>
            </a:p>
          </p:txBody>
        </p:sp>
        <p:sp>
          <p:nvSpPr>
            <p:cNvPr id="27676" name="Text Box 28">
              <a:extLst>
                <a:ext uri="{FF2B5EF4-FFF2-40B4-BE49-F238E27FC236}">
                  <a16:creationId xmlns:a16="http://schemas.microsoft.com/office/drawing/2014/main" id="{1BB99499-A20F-4585-8A4D-56FFDFF1860C}"/>
                </a:ext>
              </a:extLst>
            </p:cNvPr>
            <p:cNvSpPr txBox="1">
              <a:spLocks noChangeArrowheads="1"/>
            </p:cNvSpPr>
            <p:nvPr/>
          </p:nvSpPr>
          <p:spPr bwMode="auto">
            <a:xfrm>
              <a:off x="192" y="3600"/>
              <a:ext cx="3744" cy="294"/>
            </a:xfrm>
            <a:prstGeom prst="rect">
              <a:avLst/>
            </a:prstGeom>
            <a:solidFill>
              <a:srgbClr val="009900"/>
            </a:solidFill>
            <a:ln w="9525">
              <a:solidFill>
                <a:schemeClr val="tx1"/>
              </a:solidFill>
              <a:miter lim="800000"/>
              <a:headEnd/>
              <a:tailEnd/>
            </a:ln>
            <a:effectLst>
              <a:prstShdw prst="shdw13" dist="53882" dir="13500000">
                <a:schemeClr val="bg2"/>
              </a:prstShdw>
            </a:effectLst>
          </p:spPr>
          <p:txBody>
            <a:bodyPr>
              <a:spAutoFit/>
            </a:bodyPr>
            <a:lstStyle/>
            <a:p>
              <a:pPr algn="ctr">
                <a:spcBef>
                  <a:spcPct val="50000"/>
                </a:spcBef>
              </a:pPr>
              <a:r>
                <a:rPr lang="fr-FR" altLang="fr-FR" b="1">
                  <a:solidFill>
                    <a:srgbClr val="660033"/>
                  </a:solidFill>
                  <a:latin typeface="Comic Sans MS" panose="030F0702030302020204" pitchFamily="66" charset="0"/>
                </a:rPr>
                <a:t>Forfait compensation inter-régimes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7654"/>
                                        </p:tgtEl>
                                        <p:attrNameLst>
                                          <p:attrName>style.visibility</p:attrName>
                                        </p:attrNameLst>
                                      </p:cBhvr>
                                      <p:to>
                                        <p:strVal val="visible"/>
                                      </p:to>
                                    </p:set>
                                    <p:anim calcmode="lin" valueType="num">
                                      <p:cBhvr>
                                        <p:cTn id="7" dur="500" fill="hold"/>
                                        <p:tgtEl>
                                          <p:spTgt spid="27654"/>
                                        </p:tgtEl>
                                        <p:attrNameLst>
                                          <p:attrName>ppt_w</p:attrName>
                                        </p:attrNameLst>
                                      </p:cBhvr>
                                      <p:tavLst>
                                        <p:tav tm="0">
                                          <p:val>
                                            <p:fltVal val="0"/>
                                          </p:val>
                                        </p:tav>
                                        <p:tav tm="100000">
                                          <p:val>
                                            <p:strVal val="#ppt_w"/>
                                          </p:val>
                                        </p:tav>
                                      </p:tavLst>
                                    </p:anim>
                                    <p:anim calcmode="lin" valueType="num">
                                      <p:cBhvr>
                                        <p:cTn id="8" dur="500" fill="hold"/>
                                        <p:tgtEl>
                                          <p:spTgt spid="2765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7652"/>
                                        </p:tgtEl>
                                        <p:attrNameLst>
                                          <p:attrName>style.visibility</p:attrName>
                                        </p:attrNameLst>
                                      </p:cBhvr>
                                      <p:to>
                                        <p:strVal val="visible"/>
                                      </p:to>
                                    </p:set>
                                    <p:anim calcmode="lin" valueType="num">
                                      <p:cBhvr>
                                        <p:cTn id="13" dur="500" fill="hold"/>
                                        <p:tgtEl>
                                          <p:spTgt spid="27652"/>
                                        </p:tgtEl>
                                        <p:attrNameLst>
                                          <p:attrName>ppt_w</p:attrName>
                                        </p:attrNameLst>
                                      </p:cBhvr>
                                      <p:tavLst>
                                        <p:tav tm="0">
                                          <p:val>
                                            <p:fltVal val="0"/>
                                          </p:val>
                                        </p:tav>
                                        <p:tav tm="100000">
                                          <p:val>
                                            <p:strVal val="#ppt_w"/>
                                          </p:val>
                                        </p:tav>
                                      </p:tavLst>
                                    </p:anim>
                                    <p:anim calcmode="lin" valueType="num">
                                      <p:cBhvr>
                                        <p:cTn id="14" dur="500" fill="hold"/>
                                        <p:tgtEl>
                                          <p:spTgt spid="27652"/>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27653"/>
                                        </p:tgtEl>
                                        <p:attrNameLst>
                                          <p:attrName>style.visibility</p:attrName>
                                        </p:attrNameLst>
                                      </p:cBhvr>
                                      <p:to>
                                        <p:strVal val="visible"/>
                                      </p:to>
                                    </p:set>
                                    <p:anim calcmode="lin" valueType="num">
                                      <p:cBhvr additive="base">
                                        <p:cTn id="19" dur="500" fill="hold"/>
                                        <p:tgtEl>
                                          <p:spTgt spid="27653"/>
                                        </p:tgtEl>
                                        <p:attrNameLst>
                                          <p:attrName>ppt_x</p:attrName>
                                        </p:attrNameLst>
                                      </p:cBhvr>
                                      <p:tavLst>
                                        <p:tav tm="0">
                                          <p:val>
                                            <p:strVal val="1+#ppt_w/2"/>
                                          </p:val>
                                        </p:tav>
                                        <p:tav tm="100000">
                                          <p:val>
                                            <p:strVal val="#ppt_x"/>
                                          </p:val>
                                        </p:tav>
                                      </p:tavLst>
                                    </p:anim>
                                    <p:anim calcmode="lin" valueType="num">
                                      <p:cBhvr additive="base">
                                        <p:cTn id="20" dur="500" fill="hold"/>
                                        <p:tgtEl>
                                          <p:spTgt spid="2765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nodeType="clickEffect">
                                  <p:stCondLst>
                                    <p:cond delay="0"/>
                                  </p:stCondLst>
                                  <p:childTnLst>
                                    <p:set>
                                      <p:cBhvr>
                                        <p:cTn id="24" dur="1" fill="hold">
                                          <p:stCondLst>
                                            <p:cond delay="0"/>
                                          </p:stCondLst>
                                        </p:cTn>
                                        <p:tgtEl>
                                          <p:spTgt spid="27659"/>
                                        </p:tgtEl>
                                        <p:attrNameLst>
                                          <p:attrName>style.visibility</p:attrName>
                                        </p:attrNameLst>
                                      </p:cBhvr>
                                      <p:to>
                                        <p:strVal val="visible"/>
                                      </p:to>
                                    </p:set>
                                    <p:anim calcmode="lin" valueType="num">
                                      <p:cBhvr additive="base">
                                        <p:cTn id="25" dur="500" fill="hold"/>
                                        <p:tgtEl>
                                          <p:spTgt spid="27659"/>
                                        </p:tgtEl>
                                        <p:attrNameLst>
                                          <p:attrName>ppt_x</p:attrName>
                                        </p:attrNameLst>
                                      </p:cBhvr>
                                      <p:tavLst>
                                        <p:tav tm="0">
                                          <p:val>
                                            <p:strVal val="1+#ppt_w/2"/>
                                          </p:val>
                                        </p:tav>
                                        <p:tav tm="100000">
                                          <p:val>
                                            <p:strVal val="#ppt_x"/>
                                          </p:val>
                                        </p:tav>
                                      </p:tavLst>
                                    </p:anim>
                                    <p:anim calcmode="lin" valueType="num">
                                      <p:cBhvr additive="base">
                                        <p:cTn id="26" dur="500" fill="hold"/>
                                        <p:tgtEl>
                                          <p:spTgt spid="2765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6" fill="hold" nodeType="clickEffect">
                                  <p:stCondLst>
                                    <p:cond delay="0"/>
                                  </p:stCondLst>
                                  <p:childTnLst>
                                    <p:set>
                                      <p:cBhvr>
                                        <p:cTn id="30" dur="1" fill="hold">
                                          <p:stCondLst>
                                            <p:cond delay="0"/>
                                          </p:stCondLst>
                                        </p:cTn>
                                        <p:tgtEl>
                                          <p:spTgt spid="27665"/>
                                        </p:tgtEl>
                                        <p:attrNameLst>
                                          <p:attrName>style.visibility</p:attrName>
                                        </p:attrNameLst>
                                      </p:cBhvr>
                                      <p:to>
                                        <p:strVal val="visible"/>
                                      </p:to>
                                    </p:set>
                                    <p:anim calcmode="lin" valueType="num">
                                      <p:cBhvr additive="base">
                                        <p:cTn id="31" dur="500" fill="hold"/>
                                        <p:tgtEl>
                                          <p:spTgt spid="27665"/>
                                        </p:tgtEl>
                                        <p:attrNameLst>
                                          <p:attrName>ppt_x</p:attrName>
                                        </p:attrNameLst>
                                      </p:cBhvr>
                                      <p:tavLst>
                                        <p:tav tm="0">
                                          <p:val>
                                            <p:strVal val="1+#ppt_w/2"/>
                                          </p:val>
                                        </p:tav>
                                        <p:tav tm="100000">
                                          <p:val>
                                            <p:strVal val="#ppt_x"/>
                                          </p:val>
                                        </p:tav>
                                      </p:tavLst>
                                    </p:anim>
                                    <p:anim calcmode="lin" valueType="num">
                                      <p:cBhvr additive="base">
                                        <p:cTn id="32" dur="500" fill="hold"/>
                                        <p:tgtEl>
                                          <p:spTgt spid="27665"/>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6" fill="hold" nodeType="clickEffect">
                                  <p:stCondLst>
                                    <p:cond delay="0"/>
                                  </p:stCondLst>
                                  <p:childTnLst>
                                    <p:set>
                                      <p:cBhvr>
                                        <p:cTn id="36" dur="1" fill="hold">
                                          <p:stCondLst>
                                            <p:cond delay="0"/>
                                          </p:stCondLst>
                                        </p:cTn>
                                        <p:tgtEl>
                                          <p:spTgt spid="27671"/>
                                        </p:tgtEl>
                                        <p:attrNameLst>
                                          <p:attrName>style.visibility</p:attrName>
                                        </p:attrNameLst>
                                      </p:cBhvr>
                                      <p:to>
                                        <p:strVal val="visible"/>
                                      </p:to>
                                    </p:set>
                                    <p:anim calcmode="lin" valueType="num">
                                      <p:cBhvr additive="base">
                                        <p:cTn id="37" dur="500" fill="hold"/>
                                        <p:tgtEl>
                                          <p:spTgt spid="27671"/>
                                        </p:tgtEl>
                                        <p:attrNameLst>
                                          <p:attrName>ppt_x</p:attrName>
                                        </p:attrNameLst>
                                      </p:cBhvr>
                                      <p:tavLst>
                                        <p:tav tm="0">
                                          <p:val>
                                            <p:strVal val="1+#ppt_w/2"/>
                                          </p:val>
                                        </p:tav>
                                        <p:tav tm="100000">
                                          <p:val>
                                            <p:strVal val="#ppt_x"/>
                                          </p:val>
                                        </p:tav>
                                      </p:tavLst>
                                    </p:anim>
                                    <p:anim calcmode="lin" valueType="num">
                                      <p:cBhvr additive="base">
                                        <p:cTn id="38" dur="500" fill="hold"/>
                                        <p:tgtEl>
                                          <p:spTgt spid="276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utoUpdateAnimBg="0"/>
      <p:bldP spid="2765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a:extLst>
              <a:ext uri="{FF2B5EF4-FFF2-40B4-BE49-F238E27FC236}">
                <a16:creationId xmlns:a16="http://schemas.microsoft.com/office/drawing/2014/main" id="{3A7D26B8-54FE-4E76-A110-CA9C328C4412}"/>
              </a:ext>
            </a:extLst>
          </p:cNvPr>
          <p:cNvSpPr>
            <a:spLocks noGrp="1" noChangeArrowheads="1"/>
          </p:cNvSpPr>
          <p:nvPr>
            <p:ph type="title"/>
          </p:nvPr>
        </p:nvSpPr>
        <p:spPr>
          <a:xfrm>
            <a:off x="609600" y="304800"/>
            <a:ext cx="7772400" cy="1066800"/>
          </a:xfrm>
        </p:spPr>
        <p:txBody>
          <a:bodyPr lIns="90488" tIns="44450" rIns="90488" bIns="44450" anchor="b"/>
          <a:lstStyle/>
          <a:p>
            <a:pPr>
              <a:defRPr/>
            </a:pPr>
            <a:r>
              <a:rPr lang="fr-FR" sz="4800">
                <a:effectLst>
                  <a:outerShdw blurRad="38100" dist="38100" dir="2700000" algn="tl">
                    <a:srgbClr val="000000"/>
                  </a:outerShdw>
                </a:effectLst>
                <a:latin typeface="Arial" charset="0"/>
              </a:rPr>
              <a:t>Modes de tarification</a:t>
            </a:r>
          </a:p>
        </p:txBody>
      </p:sp>
      <p:graphicFrame>
        <p:nvGraphicFramePr>
          <p:cNvPr id="34819" name="Object 3">
            <a:extLst>
              <a:ext uri="{FF2B5EF4-FFF2-40B4-BE49-F238E27FC236}">
                <a16:creationId xmlns:a16="http://schemas.microsoft.com/office/drawing/2014/main" id="{740B9D52-626E-4E3B-85C8-8EAD023E1495}"/>
              </a:ext>
            </a:extLst>
          </p:cNvPr>
          <p:cNvGraphicFramePr>
            <a:graphicFrameLocks/>
          </p:cNvGraphicFramePr>
          <p:nvPr/>
        </p:nvGraphicFramePr>
        <p:xfrm>
          <a:off x="533400" y="1905000"/>
          <a:ext cx="7872413" cy="4062413"/>
        </p:xfrm>
        <a:graphic>
          <a:graphicData uri="http://schemas.openxmlformats.org/presentationml/2006/ole">
            <mc:AlternateContent xmlns:mc="http://schemas.openxmlformats.org/markup-compatibility/2006">
              <mc:Choice xmlns:v="urn:schemas-microsoft-com:vml" Requires="v">
                <p:oleObj spid="_x0000_s62477" name="Feuille de calcul" r:id="rId5" imgW="7654925" imgH="3692525" progId="Excel.Sheet.8">
                  <p:embed/>
                </p:oleObj>
              </mc:Choice>
              <mc:Fallback>
                <p:oleObj name="Feuille de calcul" r:id="rId5" imgW="7654925" imgH="3692525" progId="Excel.Sheet.8">
                  <p:embed/>
                  <p:pic>
                    <p:nvPicPr>
                      <p:cNvPr id="34819" name="Object 3">
                        <a:extLst>
                          <a:ext uri="{FF2B5EF4-FFF2-40B4-BE49-F238E27FC236}">
                            <a16:creationId xmlns:a16="http://schemas.microsoft.com/office/drawing/2014/main" id="{740B9D52-626E-4E3B-85C8-8EAD023E1495}"/>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1905000"/>
                        <a:ext cx="7872413" cy="406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ustDataLst>
      <p:tags r:id="rId2"/>
    </p:custDataLst>
    <p:extLst>
      <p:ext uri="{BB962C8B-B14F-4D97-AF65-F5344CB8AC3E}">
        <p14:creationId xmlns:p14="http://schemas.microsoft.com/office/powerpoint/2010/main" val="1919627451"/>
      </p:ext>
    </p:extLst>
  </p:cSld>
  <p:clrMapOvr>
    <a:masterClrMapping/>
  </p:clrMapOvr>
  <p:transition spd="slow">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8C0C70A6-FDE0-484B-B2FD-C9D8ED09CCB7}"/>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411" name="Rectangle 3">
            <a:extLst>
              <a:ext uri="{FF2B5EF4-FFF2-40B4-BE49-F238E27FC236}">
                <a16:creationId xmlns:a16="http://schemas.microsoft.com/office/drawing/2014/main" id="{A3AB42B7-CAB4-4092-A494-CE067360188C}"/>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412" name="Rectangle 4">
            <a:extLst>
              <a:ext uri="{FF2B5EF4-FFF2-40B4-BE49-F238E27FC236}">
                <a16:creationId xmlns:a16="http://schemas.microsoft.com/office/drawing/2014/main" id="{A2BCE70A-2261-47EF-B06E-E9147F09F86B}"/>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413" name="Rectangle 5">
            <a:extLst>
              <a:ext uri="{FF2B5EF4-FFF2-40B4-BE49-F238E27FC236}">
                <a16:creationId xmlns:a16="http://schemas.microsoft.com/office/drawing/2014/main" id="{104445C2-C338-4A4A-88F0-9F41E061EFE7}"/>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414" name="Rectangle 6">
            <a:extLst>
              <a:ext uri="{FF2B5EF4-FFF2-40B4-BE49-F238E27FC236}">
                <a16:creationId xmlns:a16="http://schemas.microsoft.com/office/drawing/2014/main" id="{5DAD9C30-C41A-4042-B402-69065BD3EEA8}"/>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415" name="Rectangle 7">
            <a:extLst>
              <a:ext uri="{FF2B5EF4-FFF2-40B4-BE49-F238E27FC236}">
                <a16:creationId xmlns:a16="http://schemas.microsoft.com/office/drawing/2014/main" id="{3D7D3AF3-90B3-4B5F-B1B6-55310D5E03E9}"/>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416" name="Rectangle 8">
            <a:extLst>
              <a:ext uri="{FF2B5EF4-FFF2-40B4-BE49-F238E27FC236}">
                <a16:creationId xmlns:a16="http://schemas.microsoft.com/office/drawing/2014/main" id="{A9DDD2F3-D0F2-4820-B23E-6BC3FF186FA3}"/>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417" name="Rectangle 9">
            <a:extLst>
              <a:ext uri="{FF2B5EF4-FFF2-40B4-BE49-F238E27FC236}">
                <a16:creationId xmlns:a16="http://schemas.microsoft.com/office/drawing/2014/main" id="{229B4360-65CF-4BD2-A3D4-3054CBE5EE18}"/>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628746" name="Rectangle 10">
            <a:extLst>
              <a:ext uri="{FF2B5EF4-FFF2-40B4-BE49-F238E27FC236}">
                <a16:creationId xmlns:a16="http://schemas.microsoft.com/office/drawing/2014/main" id="{DD887A94-7E47-4B91-A4BD-8ACB448A0118}"/>
              </a:ext>
            </a:extLst>
          </p:cNvPr>
          <p:cNvSpPr>
            <a:spLocks noGrp="1" noChangeArrowheads="1"/>
          </p:cNvSpPr>
          <p:nvPr>
            <p:ph type="subTitle" idx="1"/>
          </p:nvPr>
        </p:nvSpPr>
        <p:spPr>
          <a:xfrm>
            <a:off x="395288" y="2276475"/>
            <a:ext cx="7797800" cy="1447800"/>
          </a:xfrm>
        </p:spPr>
        <p:txBody>
          <a:bodyPr lIns="90488" tIns="44450" rIns="90488" bIns="44450"/>
          <a:lstStyle/>
          <a:p>
            <a:pPr marL="342900" indent="-342900">
              <a:defRPr/>
            </a:pPr>
            <a:r>
              <a:rPr lang="fr-FR" sz="4200" b="1">
                <a:solidFill>
                  <a:schemeClr val="tx2"/>
                </a:solidFill>
                <a:effectLst>
                  <a:outerShdw blurRad="38100" dist="38100" dir="2700000" algn="tl">
                    <a:srgbClr val="000000"/>
                  </a:outerShdw>
                </a:effectLst>
                <a:latin typeface="Arial" charset="0"/>
              </a:rPr>
              <a:t>  LES ACCIDENTS      COÛTENT CHERS</a:t>
            </a:r>
          </a:p>
        </p:txBody>
      </p:sp>
    </p:spTree>
    <p:custDataLst>
      <p:tags r:id="rId1"/>
    </p:custDataLst>
  </p:cSld>
  <p:clrMapOvr>
    <a:masterClrMapping/>
  </p:clrMapOvr>
  <p:transition spd="slow">
    <p:cover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0F03445F-1E0F-40AF-B49B-C3791017EFD5}"/>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459" name="Rectangle 3">
            <a:extLst>
              <a:ext uri="{FF2B5EF4-FFF2-40B4-BE49-F238E27FC236}">
                <a16:creationId xmlns:a16="http://schemas.microsoft.com/office/drawing/2014/main" id="{E26F8246-3597-4480-BDEE-032B38C09812}"/>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460" name="Rectangle 4">
            <a:extLst>
              <a:ext uri="{FF2B5EF4-FFF2-40B4-BE49-F238E27FC236}">
                <a16:creationId xmlns:a16="http://schemas.microsoft.com/office/drawing/2014/main" id="{01B3D9E7-42A1-4AAF-A184-2C263257F3BC}"/>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461" name="Rectangle 5">
            <a:extLst>
              <a:ext uri="{FF2B5EF4-FFF2-40B4-BE49-F238E27FC236}">
                <a16:creationId xmlns:a16="http://schemas.microsoft.com/office/drawing/2014/main" id="{B3107C2C-71F1-4A5C-B6E8-7A5086145F32}"/>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462" name="Rectangle 6">
            <a:extLst>
              <a:ext uri="{FF2B5EF4-FFF2-40B4-BE49-F238E27FC236}">
                <a16:creationId xmlns:a16="http://schemas.microsoft.com/office/drawing/2014/main" id="{6C2EE8B1-BAF0-44DA-B018-E2A589484232}"/>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463" name="Rectangle 7">
            <a:extLst>
              <a:ext uri="{FF2B5EF4-FFF2-40B4-BE49-F238E27FC236}">
                <a16:creationId xmlns:a16="http://schemas.microsoft.com/office/drawing/2014/main" id="{84CEF76B-F450-4221-B786-DC1F4EAC0685}"/>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464" name="Rectangle 8">
            <a:extLst>
              <a:ext uri="{FF2B5EF4-FFF2-40B4-BE49-F238E27FC236}">
                <a16:creationId xmlns:a16="http://schemas.microsoft.com/office/drawing/2014/main" id="{B1E680CB-B087-46B3-B5AD-574048901B73}"/>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465" name="Rectangle 9">
            <a:extLst>
              <a:ext uri="{FF2B5EF4-FFF2-40B4-BE49-F238E27FC236}">
                <a16:creationId xmlns:a16="http://schemas.microsoft.com/office/drawing/2014/main" id="{FB62E3D7-573F-456D-B255-92FD86EF85CA}"/>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603147" name="Rectangle 11">
            <a:extLst>
              <a:ext uri="{FF2B5EF4-FFF2-40B4-BE49-F238E27FC236}">
                <a16:creationId xmlns:a16="http://schemas.microsoft.com/office/drawing/2014/main" id="{5BE02727-D023-4B23-A716-E83A1B9563E1}"/>
              </a:ext>
            </a:extLst>
          </p:cNvPr>
          <p:cNvSpPr>
            <a:spLocks noChangeArrowheads="1"/>
          </p:cNvSpPr>
          <p:nvPr/>
        </p:nvSpPr>
        <p:spPr bwMode="auto">
          <a:xfrm>
            <a:off x="2286000" y="533400"/>
            <a:ext cx="4597400" cy="1016000"/>
          </a:xfrm>
          <a:prstGeom prst="rect">
            <a:avLst/>
          </a:prstGeom>
          <a:noFill/>
          <a:ln w="50800">
            <a:noFill/>
            <a:miter lim="800000"/>
            <a:headEnd/>
            <a:tailEnd/>
          </a:ln>
          <a:effectLst/>
        </p:spPr>
        <p:txBody>
          <a:bodyPr wrap="none" lIns="90488" tIns="44450" rIns="90488" bIns="44450" anchor="ctr"/>
          <a:lstStyle/>
          <a:p>
            <a:pPr algn="ctr">
              <a:defRPr/>
            </a:pPr>
            <a:r>
              <a:rPr lang="fr-FR" sz="3600" b="1">
                <a:solidFill>
                  <a:schemeClr val="tx2"/>
                </a:solidFill>
                <a:effectLst>
                  <a:outerShdw blurRad="38100" dist="38100" dir="2700000" algn="tl">
                    <a:srgbClr val="000000"/>
                  </a:outerShdw>
                </a:effectLst>
                <a:latin typeface="Arial" charset="0"/>
              </a:rPr>
              <a:t>COÛT DIRECT</a:t>
            </a:r>
          </a:p>
        </p:txBody>
      </p:sp>
      <p:sp>
        <p:nvSpPr>
          <p:cNvPr id="19467" name="Rectangle 13">
            <a:extLst>
              <a:ext uri="{FF2B5EF4-FFF2-40B4-BE49-F238E27FC236}">
                <a16:creationId xmlns:a16="http://schemas.microsoft.com/office/drawing/2014/main" id="{7AD1C151-E99B-43EC-BA36-DE6EA12D664D}"/>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graphicFrame>
        <p:nvGraphicFramePr>
          <p:cNvPr id="19468" name="Object 12">
            <a:extLst>
              <a:ext uri="{FF2B5EF4-FFF2-40B4-BE49-F238E27FC236}">
                <a16:creationId xmlns:a16="http://schemas.microsoft.com/office/drawing/2014/main" id="{94D97680-556F-48DD-8E0E-6D74D73EF202}"/>
              </a:ext>
            </a:extLst>
          </p:cNvPr>
          <p:cNvGraphicFramePr>
            <a:graphicFrameLocks noChangeAspect="1"/>
          </p:cNvGraphicFramePr>
          <p:nvPr/>
        </p:nvGraphicFramePr>
        <p:xfrm>
          <a:off x="642938" y="1928813"/>
          <a:ext cx="8232775" cy="3857625"/>
        </p:xfrm>
        <a:graphic>
          <a:graphicData uri="http://schemas.openxmlformats.org/presentationml/2006/ole">
            <mc:AlternateContent xmlns:mc="http://schemas.openxmlformats.org/markup-compatibility/2006">
              <mc:Choice xmlns:v="urn:schemas-microsoft-com:vml" Requires="v">
                <p:oleObj spid="_x0000_s19488" name="Visio" r:id="rId4" imgW="4726771" imgH="2207004" progId="Visio.Drawing.11">
                  <p:embed/>
                </p:oleObj>
              </mc:Choice>
              <mc:Fallback>
                <p:oleObj name="Visio" r:id="rId4" imgW="4726771" imgH="2207004" progId="Visio.Drawing.11">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938" y="1928813"/>
                        <a:ext cx="823277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Rectangle 14">
            <a:extLst>
              <a:ext uri="{FF2B5EF4-FFF2-40B4-BE49-F238E27FC236}">
                <a16:creationId xmlns:a16="http://schemas.microsoft.com/office/drawing/2014/main" id="{E69F08DD-25B8-4718-AE6B-2B25ED0C406A}"/>
              </a:ext>
            </a:extLst>
          </p:cNvPr>
          <p:cNvSpPr>
            <a:spLocks noChangeArrowheads="1"/>
          </p:cNvSpPr>
          <p:nvPr/>
        </p:nvSpPr>
        <p:spPr bwMode="auto">
          <a:xfrm>
            <a:off x="2571750" y="2000250"/>
            <a:ext cx="1857375" cy="57150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6" name="Rectangle 15">
            <a:extLst>
              <a:ext uri="{FF2B5EF4-FFF2-40B4-BE49-F238E27FC236}">
                <a16:creationId xmlns:a16="http://schemas.microsoft.com/office/drawing/2014/main" id="{36EA9A11-83ED-488E-8C93-A1472AB57D57}"/>
              </a:ext>
            </a:extLst>
          </p:cNvPr>
          <p:cNvSpPr>
            <a:spLocks noChangeArrowheads="1"/>
          </p:cNvSpPr>
          <p:nvPr/>
        </p:nvSpPr>
        <p:spPr bwMode="auto">
          <a:xfrm>
            <a:off x="1000125" y="3286125"/>
            <a:ext cx="1857375" cy="57150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 name="Rectangle 16">
            <a:extLst>
              <a:ext uri="{FF2B5EF4-FFF2-40B4-BE49-F238E27FC236}">
                <a16:creationId xmlns:a16="http://schemas.microsoft.com/office/drawing/2014/main" id="{BEA8F2CB-DCA0-4C57-A186-8B28C5844490}"/>
              </a:ext>
            </a:extLst>
          </p:cNvPr>
          <p:cNvSpPr>
            <a:spLocks noChangeArrowheads="1"/>
          </p:cNvSpPr>
          <p:nvPr/>
        </p:nvSpPr>
        <p:spPr bwMode="auto">
          <a:xfrm>
            <a:off x="714375" y="4500563"/>
            <a:ext cx="2071688" cy="57150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8" name="Rectangle 17">
            <a:extLst>
              <a:ext uri="{FF2B5EF4-FFF2-40B4-BE49-F238E27FC236}">
                <a16:creationId xmlns:a16="http://schemas.microsoft.com/office/drawing/2014/main" id="{3F2698BE-7EB8-4349-BCDD-543FC8A0CE60}"/>
              </a:ext>
            </a:extLst>
          </p:cNvPr>
          <p:cNvSpPr>
            <a:spLocks noChangeArrowheads="1"/>
          </p:cNvSpPr>
          <p:nvPr/>
        </p:nvSpPr>
        <p:spPr bwMode="auto">
          <a:xfrm>
            <a:off x="3357563" y="5143500"/>
            <a:ext cx="2071687" cy="57150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 name="Rectangle 18">
            <a:extLst>
              <a:ext uri="{FF2B5EF4-FFF2-40B4-BE49-F238E27FC236}">
                <a16:creationId xmlns:a16="http://schemas.microsoft.com/office/drawing/2014/main" id="{9C6C786C-ACE9-4D9C-B3ED-493DBDDED461}"/>
              </a:ext>
            </a:extLst>
          </p:cNvPr>
          <p:cNvSpPr>
            <a:spLocks noChangeArrowheads="1"/>
          </p:cNvSpPr>
          <p:nvPr/>
        </p:nvSpPr>
        <p:spPr bwMode="auto">
          <a:xfrm>
            <a:off x="5715000" y="2000250"/>
            <a:ext cx="1857375" cy="85725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0" name="Rectangle 19">
            <a:extLst>
              <a:ext uri="{FF2B5EF4-FFF2-40B4-BE49-F238E27FC236}">
                <a16:creationId xmlns:a16="http://schemas.microsoft.com/office/drawing/2014/main" id="{FEACD316-DFED-4258-9729-4DF1EC1C90D7}"/>
              </a:ext>
            </a:extLst>
          </p:cNvPr>
          <p:cNvSpPr>
            <a:spLocks noChangeArrowheads="1"/>
          </p:cNvSpPr>
          <p:nvPr/>
        </p:nvSpPr>
        <p:spPr bwMode="auto">
          <a:xfrm>
            <a:off x="6929438" y="3286125"/>
            <a:ext cx="1857375" cy="85725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 name="Rectangle 20">
            <a:extLst>
              <a:ext uri="{FF2B5EF4-FFF2-40B4-BE49-F238E27FC236}">
                <a16:creationId xmlns:a16="http://schemas.microsoft.com/office/drawing/2014/main" id="{99EC2EDE-9B09-44D7-AB92-42997E03CAF5}"/>
              </a:ext>
            </a:extLst>
          </p:cNvPr>
          <p:cNvSpPr>
            <a:spLocks noChangeArrowheads="1"/>
          </p:cNvSpPr>
          <p:nvPr/>
        </p:nvSpPr>
        <p:spPr bwMode="auto">
          <a:xfrm>
            <a:off x="6357938" y="4857750"/>
            <a:ext cx="1857375" cy="85725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xit" presetSubtype="10" fill="hold" grpId="0" nodeType="clickEffect">
                                  <p:stCondLst>
                                    <p:cond delay="0"/>
                                  </p:stCondLst>
                                  <p:childTnLst>
                                    <p:animEffect transition="out" filter="checkerboard(across)">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xit" presetSubtype="10" fill="hold" grpId="0" nodeType="clickEffect">
                                  <p:stCondLst>
                                    <p:cond delay="0"/>
                                  </p:stCondLst>
                                  <p:childTnLst>
                                    <p:animEffect transition="out" filter="checkerboard(across)">
                                      <p:cBhvr>
                                        <p:cTn id="11" dur="500"/>
                                        <p:tgtEl>
                                          <p:spTgt spid="16"/>
                                        </p:tgtEl>
                                      </p:cBhvr>
                                    </p:animEffect>
                                    <p:set>
                                      <p:cBhvr>
                                        <p:cTn id="12" dur="1" fill="hold">
                                          <p:stCondLst>
                                            <p:cond delay="499"/>
                                          </p:stCondLst>
                                        </p:cTn>
                                        <p:tgtEl>
                                          <p:spTgt spid="16"/>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xit" presetSubtype="10" fill="hold" grpId="0" nodeType="clickEffect">
                                  <p:stCondLst>
                                    <p:cond delay="0"/>
                                  </p:stCondLst>
                                  <p:childTnLst>
                                    <p:animEffect transition="out" filter="checkerboard(across)">
                                      <p:cBhvr>
                                        <p:cTn id="16" dur="500"/>
                                        <p:tgtEl>
                                          <p:spTgt spid="17"/>
                                        </p:tgtEl>
                                      </p:cBhvr>
                                    </p:animEffect>
                                    <p:set>
                                      <p:cBhvr>
                                        <p:cTn id="17" dur="1" fill="hold">
                                          <p:stCondLst>
                                            <p:cond delay="499"/>
                                          </p:stCondLst>
                                        </p:cTn>
                                        <p:tgtEl>
                                          <p:spTgt spid="17"/>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xit" presetSubtype="10" fill="hold" grpId="0" nodeType="clickEffect">
                                  <p:stCondLst>
                                    <p:cond delay="0"/>
                                  </p:stCondLst>
                                  <p:childTnLst>
                                    <p:animEffect transition="out" filter="checkerboard(across)">
                                      <p:cBhvr>
                                        <p:cTn id="21" dur="500"/>
                                        <p:tgtEl>
                                          <p:spTgt spid="18"/>
                                        </p:tgtEl>
                                      </p:cBhvr>
                                    </p:animEffect>
                                    <p:set>
                                      <p:cBhvr>
                                        <p:cTn id="22" dur="1" fill="hold">
                                          <p:stCondLst>
                                            <p:cond delay="499"/>
                                          </p:stCondLst>
                                        </p:cTn>
                                        <p:tgtEl>
                                          <p:spTgt spid="18"/>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xit" presetSubtype="10" fill="hold" grpId="0" nodeType="clickEffect">
                                  <p:stCondLst>
                                    <p:cond delay="0"/>
                                  </p:stCondLst>
                                  <p:childTnLst>
                                    <p:animEffect transition="out" filter="checkerboard(across)">
                                      <p:cBhvr>
                                        <p:cTn id="26" dur="500"/>
                                        <p:tgtEl>
                                          <p:spTgt spid="19"/>
                                        </p:tgtEl>
                                      </p:cBhvr>
                                    </p:animEffect>
                                    <p:set>
                                      <p:cBhvr>
                                        <p:cTn id="27" dur="1" fill="hold">
                                          <p:stCondLst>
                                            <p:cond delay="499"/>
                                          </p:stCondLst>
                                        </p:cTn>
                                        <p:tgtEl>
                                          <p:spTgt spid="19"/>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xit" presetSubtype="10" fill="hold" grpId="0" nodeType="clickEffect">
                                  <p:stCondLst>
                                    <p:cond delay="0"/>
                                  </p:stCondLst>
                                  <p:childTnLst>
                                    <p:animEffect transition="out" filter="checkerboard(across)">
                                      <p:cBhvr>
                                        <p:cTn id="31" dur="500"/>
                                        <p:tgtEl>
                                          <p:spTgt spid="20"/>
                                        </p:tgtEl>
                                      </p:cBhvr>
                                    </p:animEffect>
                                    <p:set>
                                      <p:cBhvr>
                                        <p:cTn id="32" dur="1" fill="hold">
                                          <p:stCondLst>
                                            <p:cond delay="499"/>
                                          </p:stCondLst>
                                        </p:cTn>
                                        <p:tgtEl>
                                          <p:spTgt spid="20"/>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xit" presetSubtype="10" fill="hold" grpId="0" nodeType="clickEffect">
                                  <p:stCondLst>
                                    <p:cond delay="0"/>
                                  </p:stCondLst>
                                  <p:childTnLst>
                                    <p:animEffect transition="out" filter="checkerboard(across)">
                                      <p:cBhvr>
                                        <p:cTn id="36" dur="500"/>
                                        <p:tgtEl>
                                          <p:spTgt spid="21"/>
                                        </p:tgtEl>
                                      </p:cBhvr>
                                    </p:animEffect>
                                    <p:set>
                                      <p:cBhvr>
                                        <p:cTn id="37"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Object 3">
            <a:extLst>
              <a:ext uri="{FF2B5EF4-FFF2-40B4-BE49-F238E27FC236}">
                <a16:creationId xmlns:a16="http://schemas.microsoft.com/office/drawing/2014/main" id="{6636FEF4-3187-4308-9560-C4212ECD89A0}"/>
              </a:ext>
            </a:extLst>
          </p:cNvPr>
          <p:cNvGraphicFramePr>
            <a:graphicFrameLocks noChangeAspect="1"/>
          </p:cNvGraphicFramePr>
          <p:nvPr/>
        </p:nvGraphicFramePr>
        <p:xfrm>
          <a:off x="214313" y="1428750"/>
          <a:ext cx="8645525" cy="5286375"/>
        </p:xfrm>
        <a:graphic>
          <a:graphicData uri="http://schemas.openxmlformats.org/presentationml/2006/ole">
            <mc:AlternateContent xmlns:mc="http://schemas.openxmlformats.org/markup-compatibility/2006">
              <mc:Choice xmlns:v="urn:schemas-microsoft-com:vml" Requires="v">
                <p:oleObj spid="_x0000_s21537" name="Visio" r:id="rId4" imgW="4906941" imgH="2998728" progId="Visio.Drawing.11">
                  <p:embed/>
                </p:oleObj>
              </mc:Choice>
              <mc:Fallback>
                <p:oleObj name="Visio" r:id="rId4" imgW="4906941" imgH="2998728" progId="Visio.Drawing.11">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313" y="1428750"/>
                        <a:ext cx="8645525" cy="528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07" name="Rectangle 2">
            <a:extLst>
              <a:ext uri="{FF2B5EF4-FFF2-40B4-BE49-F238E27FC236}">
                <a16:creationId xmlns:a16="http://schemas.microsoft.com/office/drawing/2014/main" id="{3616BCD6-F959-4BF5-86DE-C15CB74DBDD8}"/>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508" name="Rectangle 3">
            <a:extLst>
              <a:ext uri="{FF2B5EF4-FFF2-40B4-BE49-F238E27FC236}">
                <a16:creationId xmlns:a16="http://schemas.microsoft.com/office/drawing/2014/main" id="{68A909AF-FEB8-42ED-9483-AD243D4A3798}"/>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509" name="Rectangle 4">
            <a:extLst>
              <a:ext uri="{FF2B5EF4-FFF2-40B4-BE49-F238E27FC236}">
                <a16:creationId xmlns:a16="http://schemas.microsoft.com/office/drawing/2014/main" id="{D138869E-7620-4E18-B0CA-CEE593F52567}"/>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510" name="Rectangle 5">
            <a:extLst>
              <a:ext uri="{FF2B5EF4-FFF2-40B4-BE49-F238E27FC236}">
                <a16:creationId xmlns:a16="http://schemas.microsoft.com/office/drawing/2014/main" id="{25660807-4E61-4A20-A1A5-D93A381EAF78}"/>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511" name="Rectangle 6">
            <a:extLst>
              <a:ext uri="{FF2B5EF4-FFF2-40B4-BE49-F238E27FC236}">
                <a16:creationId xmlns:a16="http://schemas.microsoft.com/office/drawing/2014/main" id="{F07132F8-E558-4011-97A2-D4FC81466D78}"/>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512" name="Rectangle 7">
            <a:extLst>
              <a:ext uri="{FF2B5EF4-FFF2-40B4-BE49-F238E27FC236}">
                <a16:creationId xmlns:a16="http://schemas.microsoft.com/office/drawing/2014/main" id="{307E6E0C-8034-4F07-8196-B142643D957A}"/>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513" name="Rectangle 8">
            <a:extLst>
              <a:ext uri="{FF2B5EF4-FFF2-40B4-BE49-F238E27FC236}">
                <a16:creationId xmlns:a16="http://schemas.microsoft.com/office/drawing/2014/main" id="{5F7BC300-8DE7-48C0-BDA7-C4E42294117A}"/>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514" name="Rectangle 9">
            <a:extLst>
              <a:ext uri="{FF2B5EF4-FFF2-40B4-BE49-F238E27FC236}">
                <a16:creationId xmlns:a16="http://schemas.microsoft.com/office/drawing/2014/main" id="{83EF129D-6ABD-45CF-8375-D611F94B9ED1}"/>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603147" name="Rectangle 11">
            <a:extLst>
              <a:ext uri="{FF2B5EF4-FFF2-40B4-BE49-F238E27FC236}">
                <a16:creationId xmlns:a16="http://schemas.microsoft.com/office/drawing/2014/main" id="{59097B1F-1905-4330-BF71-9D4068F6C25E}"/>
              </a:ext>
            </a:extLst>
          </p:cNvPr>
          <p:cNvSpPr>
            <a:spLocks noChangeArrowheads="1"/>
          </p:cNvSpPr>
          <p:nvPr/>
        </p:nvSpPr>
        <p:spPr bwMode="auto">
          <a:xfrm>
            <a:off x="2286000" y="533400"/>
            <a:ext cx="4597400" cy="1016000"/>
          </a:xfrm>
          <a:prstGeom prst="rect">
            <a:avLst/>
          </a:prstGeom>
          <a:noFill/>
          <a:ln w="50800">
            <a:noFill/>
            <a:miter lim="800000"/>
            <a:headEnd/>
            <a:tailEnd/>
          </a:ln>
          <a:effectLst/>
        </p:spPr>
        <p:txBody>
          <a:bodyPr wrap="none" lIns="90488" tIns="44450" rIns="90488" bIns="44450" anchor="ctr"/>
          <a:lstStyle/>
          <a:p>
            <a:pPr algn="ctr">
              <a:defRPr/>
            </a:pPr>
            <a:r>
              <a:rPr lang="fr-FR" sz="3600" b="1" dirty="0">
                <a:solidFill>
                  <a:schemeClr val="tx2"/>
                </a:solidFill>
                <a:effectLst>
                  <a:outerShdw blurRad="38100" dist="38100" dir="2700000" algn="tl">
                    <a:srgbClr val="000000"/>
                  </a:outerShdw>
                </a:effectLst>
                <a:latin typeface="Arial" charset="0"/>
              </a:rPr>
              <a:t>COÛT INDIRECT</a:t>
            </a:r>
          </a:p>
        </p:txBody>
      </p:sp>
      <p:sp>
        <p:nvSpPr>
          <p:cNvPr id="21516" name="Rectangle 13">
            <a:extLst>
              <a:ext uri="{FF2B5EF4-FFF2-40B4-BE49-F238E27FC236}">
                <a16:creationId xmlns:a16="http://schemas.microsoft.com/office/drawing/2014/main" id="{37FA7466-AFAA-4B3F-8153-A85D369A6765}"/>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5" name="Rectangle 14">
            <a:extLst>
              <a:ext uri="{FF2B5EF4-FFF2-40B4-BE49-F238E27FC236}">
                <a16:creationId xmlns:a16="http://schemas.microsoft.com/office/drawing/2014/main" id="{84C6BB78-568F-44CC-8D45-68D2D5311408}"/>
              </a:ext>
            </a:extLst>
          </p:cNvPr>
          <p:cNvSpPr>
            <a:spLocks noChangeArrowheads="1"/>
          </p:cNvSpPr>
          <p:nvPr/>
        </p:nvSpPr>
        <p:spPr bwMode="auto">
          <a:xfrm>
            <a:off x="1785938" y="1500188"/>
            <a:ext cx="3214687" cy="128587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6" name="Rectangle 15">
            <a:extLst>
              <a:ext uri="{FF2B5EF4-FFF2-40B4-BE49-F238E27FC236}">
                <a16:creationId xmlns:a16="http://schemas.microsoft.com/office/drawing/2014/main" id="{FD99E5D3-B746-4F44-B111-8D7AB0F9E5D7}"/>
              </a:ext>
            </a:extLst>
          </p:cNvPr>
          <p:cNvSpPr>
            <a:spLocks noChangeArrowheads="1"/>
          </p:cNvSpPr>
          <p:nvPr/>
        </p:nvSpPr>
        <p:spPr bwMode="auto">
          <a:xfrm>
            <a:off x="285750" y="3214688"/>
            <a:ext cx="2428875" cy="114300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 name="Rectangle 16">
            <a:extLst>
              <a:ext uri="{FF2B5EF4-FFF2-40B4-BE49-F238E27FC236}">
                <a16:creationId xmlns:a16="http://schemas.microsoft.com/office/drawing/2014/main" id="{1DC8368B-C257-4F8E-B8B4-2E2EB132F022}"/>
              </a:ext>
            </a:extLst>
          </p:cNvPr>
          <p:cNvSpPr>
            <a:spLocks noChangeArrowheads="1"/>
          </p:cNvSpPr>
          <p:nvPr/>
        </p:nvSpPr>
        <p:spPr bwMode="auto">
          <a:xfrm>
            <a:off x="642938" y="4857750"/>
            <a:ext cx="2071687" cy="785813"/>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8" name="Rectangle 17">
            <a:extLst>
              <a:ext uri="{FF2B5EF4-FFF2-40B4-BE49-F238E27FC236}">
                <a16:creationId xmlns:a16="http://schemas.microsoft.com/office/drawing/2014/main" id="{53CB9ADE-DB15-4ECA-A6D5-9188FE451F9A}"/>
              </a:ext>
            </a:extLst>
          </p:cNvPr>
          <p:cNvSpPr>
            <a:spLocks noChangeArrowheads="1"/>
          </p:cNvSpPr>
          <p:nvPr/>
        </p:nvSpPr>
        <p:spPr bwMode="auto">
          <a:xfrm>
            <a:off x="3143250" y="5429250"/>
            <a:ext cx="2428875" cy="1214438"/>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 name="Rectangle 18">
            <a:extLst>
              <a:ext uri="{FF2B5EF4-FFF2-40B4-BE49-F238E27FC236}">
                <a16:creationId xmlns:a16="http://schemas.microsoft.com/office/drawing/2014/main" id="{11074340-4E07-4BF0-A25E-4B775A16E757}"/>
              </a:ext>
            </a:extLst>
          </p:cNvPr>
          <p:cNvSpPr>
            <a:spLocks noChangeArrowheads="1"/>
          </p:cNvSpPr>
          <p:nvPr/>
        </p:nvSpPr>
        <p:spPr bwMode="auto">
          <a:xfrm>
            <a:off x="5715000" y="2286000"/>
            <a:ext cx="2071688" cy="85725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0" name="Rectangle 19">
            <a:extLst>
              <a:ext uri="{FF2B5EF4-FFF2-40B4-BE49-F238E27FC236}">
                <a16:creationId xmlns:a16="http://schemas.microsoft.com/office/drawing/2014/main" id="{0B903216-5432-4615-BFB3-0846987625E5}"/>
              </a:ext>
            </a:extLst>
          </p:cNvPr>
          <p:cNvSpPr>
            <a:spLocks noChangeArrowheads="1"/>
          </p:cNvSpPr>
          <p:nvPr/>
        </p:nvSpPr>
        <p:spPr bwMode="auto">
          <a:xfrm>
            <a:off x="6921500" y="3567113"/>
            <a:ext cx="1857375" cy="85725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 name="Rectangle 20">
            <a:extLst>
              <a:ext uri="{FF2B5EF4-FFF2-40B4-BE49-F238E27FC236}">
                <a16:creationId xmlns:a16="http://schemas.microsoft.com/office/drawing/2014/main" id="{CCD222F2-4356-47BD-B5E6-97576EDFE1DD}"/>
              </a:ext>
            </a:extLst>
          </p:cNvPr>
          <p:cNvSpPr>
            <a:spLocks noChangeArrowheads="1"/>
          </p:cNvSpPr>
          <p:nvPr/>
        </p:nvSpPr>
        <p:spPr bwMode="auto">
          <a:xfrm>
            <a:off x="6286500" y="5143500"/>
            <a:ext cx="1857375" cy="114300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524" name="Rectangle 4">
            <a:extLst>
              <a:ext uri="{FF2B5EF4-FFF2-40B4-BE49-F238E27FC236}">
                <a16:creationId xmlns:a16="http://schemas.microsoft.com/office/drawing/2014/main" id="{7E5BBC8D-E803-4238-94D9-1ADE0DBEF448}"/>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xit" presetSubtype="10" fill="hold" grpId="0" nodeType="clickEffect">
                                  <p:stCondLst>
                                    <p:cond delay="0"/>
                                  </p:stCondLst>
                                  <p:childTnLst>
                                    <p:animEffect transition="out" filter="checkerboard(across)">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xit" presetSubtype="10" fill="hold" grpId="0" nodeType="clickEffect">
                                  <p:stCondLst>
                                    <p:cond delay="0"/>
                                  </p:stCondLst>
                                  <p:childTnLst>
                                    <p:animEffect transition="out" filter="checkerboard(across)">
                                      <p:cBhvr>
                                        <p:cTn id="11" dur="500"/>
                                        <p:tgtEl>
                                          <p:spTgt spid="16"/>
                                        </p:tgtEl>
                                      </p:cBhvr>
                                    </p:animEffect>
                                    <p:set>
                                      <p:cBhvr>
                                        <p:cTn id="12" dur="1" fill="hold">
                                          <p:stCondLst>
                                            <p:cond delay="499"/>
                                          </p:stCondLst>
                                        </p:cTn>
                                        <p:tgtEl>
                                          <p:spTgt spid="16"/>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xit" presetSubtype="10" fill="hold" grpId="0" nodeType="clickEffect">
                                  <p:stCondLst>
                                    <p:cond delay="0"/>
                                  </p:stCondLst>
                                  <p:childTnLst>
                                    <p:animEffect transition="out" filter="checkerboard(across)">
                                      <p:cBhvr>
                                        <p:cTn id="16" dur="500"/>
                                        <p:tgtEl>
                                          <p:spTgt spid="17"/>
                                        </p:tgtEl>
                                      </p:cBhvr>
                                    </p:animEffect>
                                    <p:set>
                                      <p:cBhvr>
                                        <p:cTn id="17" dur="1" fill="hold">
                                          <p:stCondLst>
                                            <p:cond delay="499"/>
                                          </p:stCondLst>
                                        </p:cTn>
                                        <p:tgtEl>
                                          <p:spTgt spid="17"/>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xit" presetSubtype="10" fill="hold" grpId="0" nodeType="clickEffect">
                                  <p:stCondLst>
                                    <p:cond delay="0"/>
                                  </p:stCondLst>
                                  <p:childTnLst>
                                    <p:animEffect transition="out" filter="checkerboard(across)">
                                      <p:cBhvr>
                                        <p:cTn id="21" dur="500"/>
                                        <p:tgtEl>
                                          <p:spTgt spid="18"/>
                                        </p:tgtEl>
                                      </p:cBhvr>
                                    </p:animEffect>
                                    <p:set>
                                      <p:cBhvr>
                                        <p:cTn id="22" dur="1" fill="hold">
                                          <p:stCondLst>
                                            <p:cond delay="499"/>
                                          </p:stCondLst>
                                        </p:cTn>
                                        <p:tgtEl>
                                          <p:spTgt spid="18"/>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xit" presetSubtype="10" fill="hold" grpId="0" nodeType="clickEffect">
                                  <p:stCondLst>
                                    <p:cond delay="0"/>
                                  </p:stCondLst>
                                  <p:childTnLst>
                                    <p:animEffect transition="out" filter="checkerboard(across)">
                                      <p:cBhvr>
                                        <p:cTn id="26" dur="500"/>
                                        <p:tgtEl>
                                          <p:spTgt spid="19"/>
                                        </p:tgtEl>
                                      </p:cBhvr>
                                    </p:animEffect>
                                    <p:set>
                                      <p:cBhvr>
                                        <p:cTn id="27" dur="1" fill="hold">
                                          <p:stCondLst>
                                            <p:cond delay="499"/>
                                          </p:stCondLst>
                                        </p:cTn>
                                        <p:tgtEl>
                                          <p:spTgt spid="19"/>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xit" presetSubtype="10" fill="hold" grpId="0" nodeType="clickEffect">
                                  <p:stCondLst>
                                    <p:cond delay="0"/>
                                  </p:stCondLst>
                                  <p:childTnLst>
                                    <p:animEffect transition="out" filter="checkerboard(across)">
                                      <p:cBhvr>
                                        <p:cTn id="31" dur="500"/>
                                        <p:tgtEl>
                                          <p:spTgt spid="20"/>
                                        </p:tgtEl>
                                      </p:cBhvr>
                                    </p:animEffect>
                                    <p:set>
                                      <p:cBhvr>
                                        <p:cTn id="32" dur="1" fill="hold">
                                          <p:stCondLst>
                                            <p:cond delay="499"/>
                                          </p:stCondLst>
                                        </p:cTn>
                                        <p:tgtEl>
                                          <p:spTgt spid="20"/>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xit" presetSubtype="10" fill="hold" grpId="0" nodeType="clickEffect">
                                  <p:stCondLst>
                                    <p:cond delay="0"/>
                                  </p:stCondLst>
                                  <p:childTnLst>
                                    <p:animEffect transition="out" filter="checkerboard(across)">
                                      <p:cBhvr>
                                        <p:cTn id="36" dur="500"/>
                                        <p:tgtEl>
                                          <p:spTgt spid="21"/>
                                        </p:tgtEl>
                                      </p:cBhvr>
                                    </p:animEffect>
                                    <p:set>
                                      <p:cBhvr>
                                        <p:cTn id="37"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3">
            <a:extLst>
              <a:ext uri="{FF2B5EF4-FFF2-40B4-BE49-F238E27FC236}">
                <a16:creationId xmlns:a16="http://schemas.microsoft.com/office/drawing/2014/main" id="{C216EC28-5B39-403C-A0BD-0371E08448AE}"/>
              </a:ext>
            </a:extLst>
          </p:cNvPr>
          <p:cNvGraphicFramePr>
            <a:graphicFrameLocks noChangeAspect="1"/>
          </p:cNvGraphicFramePr>
          <p:nvPr/>
        </p:nvGraphicFramePr>
        <p:xfrm>
          <a:off x="71438" y="2071688"/>
          <a:ext cx="8932862" cy="3929062"/>
        </p:xfrm>
        <a:graphic>
          <a:graphicData uri="http://schemas.openxmlformats.org/presentationml/2006/ole">
            <mc:AlternateContent xmlns:mc="http://schemas.openxmlformats.org/markup-compatibility/2006">
              <mc:Choice xmlns:v="urn:schemas-microsoft-com:vml" Requires="v">
                <p:oleObj spid="_x0000_s23584" name="Visio" r:id="rId4" imgW="4186936" imgH="1846794" progId="Visio.Drawing.11">
                  <p:embed/>
                </p:oleObj>
              </mc:Choice>
              <mc:Fallback>
                <p:oleObj name="Visio" r:id="rId4" imgW="4186936" imgH="1846794" progId="Visio.Drawing.11">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38" y="2071688"/>
                        <a:ext cx="8932862"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5" name="Rectangle 2">
            <a:extLst>
              <a:ext uri="{FF2B5EF4-FFF2-40B4-BE49-F238E27FC236}">
                <a16:creationId xmlns:a16="http://schemas.microsoft.com/office/drawing/2014/main" id="{45247ABD-610F-44D8-8FCD-21E10E3A821C}"/>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3556" name="Rectangle 3">
            <a:extLst>
              <a:ext uri="{FF2B5EF4-FFF2-40B4-BE49-F238E27FC236}">
                <a16:creationId xmlns:a16="http://schemas.microsoft.com/office/drawing/2014/main" id="{21AE4859-035D-4219-9312-FD8AD372B731}"/>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3557" name="Rectangle 4">
            <a:extLst>
              <a:ext uri="{FF2B5EF4-FFF2-40B4-BE49-F238E27FC236}">
                <a16:creationId xmlns:a16="http://schemas.microsoft.com/office/drawing/2014/main" id="{D4979323-6AA7-471B-89CF-42884E494302}"/>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3558" name="Rectangle 5">
            <a:extLst>
              <a:ext uri="{FF2B5EF4-FFF2-40B4-BE49-F238E27FC236}">
                <a16:creationId xmlns:a16="http://schemas.microsoft.com/office/drawing/2014/main" id="{0A51540E-14F0-4F41-98EB-536BD96D9FAD}"/>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3559" name="Rectangle 6">
            <a:extLst>
              <a:ext uri="{FF2B5EF4-FFF2-40B4-BE49-F238E27FC236}">
                <a16:creationId xmlns:a16="http://schemas.microsoft.com/office/drawing/2014/main" id="{BAE78E5C-BDFA-4E54-AB78-297107084A3B}"/>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3560" name="Rectangle 7">
            <a:extLst>
              <a:ext uri="{FF2B5EF4-FFF2-40B4-BE49-F238E27FC236}">
                <a16:creationId xmlns:a16="http://schemas.microsoft.com/office/drawing/2014/main" id="{0FADEC2F-B7BD-48FC-868F-04004432382E}"/>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3561" name="Rectangle 8">
            <a:extLst>
              <a:ext uri="{FF2B5EF4-FFF2-40B4-BE49-F238E27FC236}">
                <a16:creationId xmlns:a16="http://schemas.microsoft.com/office/drawing/2014/main" id="{2364EA1C-F481-4DEC-BA8E-7667245725ED}"/>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3562" name="Rectangle 9">
            <a:extLst>
              <a:ext uri="{FF2B5EF4-FFF2-40B4-BE49-F238E27FC236}">
                <a16:creationId xmlns:a16="http://schemas.microsoft.com/office/drawing/2014/main" id="{98B12FE6-1076-48E1-A9B1-95CB9BF7739B}"/>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603147" name="Rectangle 11">
            <a:extLst>
              <a:ext uri="{FF2B5EF4-FFF2-40B4-BE49-F238E27FC236}">
                <a16:creationId xmlns:a16="http://schemas.microsoft.com/office/drawing/2014/main" id="{05C87B3F-CA4E-4FCF-9DCD-189DDA6371D6}"/>
              </a:ext>
            </a:extLst>
          </p:cNvPr>
          <p:cNvSpPr>
            <a:spLocks noChangeArrowheads="1"/>
          </p:cNvSpPr>
          <p:nvPr/>
        </p:nvSpPr>
        <p:spPr bwMode="auto">
          <a:xfrm>
            <a:off x="2286000" y="533400"/>
            <a:ext cx="4597400" cy="1016000"/>
          </a:xfrm>
          <a:prstGeom prst="rect">
            <a:avLst/>
          </a:prstGeom>
          <a:noFill/>
          <a:ln w="50800">
            <a:noFill/>
            <a:miter lim="800000"/>
            <a:headEnd/>
            <a:tailEnd/>
          </a:ln>
          <a:effectLst/>
        </p:spPr>
        <p:txBody>
          <a:bodyPr wrap="none" lIns="90488" tIns="44450" rIns="90488" bIns="44450" anchor="ctr"/>
          <a:lstStyle/>
          <a:p>
            <a:pPr algn="ctr">
              <a:defRPr/>
            </a:pPr>
            <a:r>
              <a:rPr lang="fr-FR" sz="3600" b="1" dirty="0">
                <a:solidFill>
                  <a:schemeClr val="tx2"/>
                </a:solidFill>
                <a:effectLst>
                  <a:outerShdw blurRad="38100" dist="38100" dir="2700000" algn="tl">
                    <a:srgbClr val="000000"/>
                  </a:outerShdw>
                </a:effectLst>
                <a:latin typeface="Arial" charset="0"/>
              </a:rPr>
              <a:t>COÛT POUR LA VICTIME</a:t>
            </a:r>
          </a:p>
        </p:txBody>
      </p:sp>
      <p:sp>
        <p:nvSpPr>
          <p:cNvPr id="23564" name="Rectangle 13">
            <a:extLst>
              <a:ext uri="{FF2B5EF4-FFF2-40B4-BE49-F238E27FC236}">
                <a16:creationId xmlns:a16="http://schemas.microsoft.com/office/drawing/2014/main" id="{480FEA9E-E708-4119-97BA-DF8800FC7A0B}"/>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6" name="Rectangle 15">
            <a:extLst>
              <a:ext uri="{FF2B5EF4-FFF2-40B4-BE49-F238E27FC236}">
                <a16:creationId xmlns:a16="http://schemas.microsoft.com/office/drawing/2014/main" id="{174A43C0-32AD-4CBA-9E8F-78E548D7C1D8}"/>
              </a:ext>
            </a:extLst>
          </p:cNvPr>
          <p:cNvSpPr>
            <a:spLocks noChangeArrowheads="1"/>
          </p:cNvSpPr>
          <p:nvPr/>
        </p:nvSpPr>
        <p:spPr bwMode="auto">
          <a:xfrm>
            <a:off x="571500" y="2928938"/>
            <a:ext cx="2143125" cy="642937"/>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7" name="Rectangle 16">
            <a:extLst>
              <a:ext uri="{FF2B5EF4-FFF2-40B4-BE49-F238E27FC236}">
                <a16:creationId xmlns:a16="http://schemas.microsoft.com/office/drawing/2014/main" id="{3CC38DB4-D15D-462D-8662-C195C8E3BC75}"/>
              </a:ext>
            </a:extLst>
          </p:cNvPr>
          <p:cNvSpPr>
            <a:spLocks noChangeArrowheads="1"/>
          </p:cNvSpPr>
          <p:nvPr/>
        </p:nvSpPr>
        <p:spPr bwMode="auto">
          <a:xfrm>
            <a:off x="142875" y="4071938"/>
            <a:ext cx="2643188" cy="642937"/>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19" name="Rectangle 18">
            <a:extLst>
              <a:ext uri="{FF2B5EF4-FFF2-40B4-BE49-F238E27FC236}">
                <a16:creationId xmlns:a16="http://schemas.microsoft.com/office/drawing/2014/main" id="{6F87EB6D-48E8-4234-870A-4817DF0C0B98}"/>
              </a:ext>
            </a:extLst>
          </p:cNvPr>
          <p:cNvSpPr>
            <a:spLocks noChangeArrowheads="1"/>
          </p:cNvSpPr>
          <p:nvPr/>
        </p:nvSpPr>
        <p:spPr bwMode="auto">
          <a:xfrm>
            <a:off x="5500688" y="2143125"/>
            <a:ext cx="2643187" cy="714375"/>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0" name="Rectangle 19">
            <a:extLst>
              <a:ext uri="{FF2B5EF4-FFF2-40B4-BE49-F238E27FC236}">
                <a16:creationId xmlns:a16="http://schemas.microsoft.com/office/drawing/2014/main" id="{19BF3E99-7FEB-444A-AD32-FF1F5E366C68}"/>
              </a:ext>
            </a:extLst>
          </p:cNvPr>
          <p:cNvSpPr>
            <a:spLocks noChangeArrowheads="1"/>
          </p:cNvSpPr>
          <p:nvPr/>
        </p:nvSpPr>
        <p:spPr bwMode="auto">
          <a:xfrm>
            <a:off x="7072313" y="3357563"/>
            <a:ext cx="1857375" cy="85725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1" name="Rectangle 20">
            <a:extLst>
              <a:ext uri="{FF2B5EF4-FFF2-40B4-BE49-F238E27FC236}">
                <a16:creationId xmlns:a16="http://schemas.microsoft.com/office/drawing/2014/main" id="{E8ECA149-7D66-41C7-8977-BA29C1AF0A6C}"/>
              </a:ext>
            </a:extLst>
          </p:cNvPr>
          <p:cNvSpPr>
            <a:spLocks noChangeArrowheads="1"/>
          </p:cNvSpPr>
          <p:nvPr/>
        </p:nvSpPr>
        <p:spPr bwMode="auto">
          <a:xfrm>
            <a:off x="6286500" y="5286375"/>
            <a:ext cx="2214563" cy="571500"/>
          </a:xfrm>
          <a:prstGeom prst="rect">
            <a:avLst/>
          </a:prstGeom>
          <a:solidFill>
            <a:schemeClr val="accent1"/>
          </a:solidFill>
          <a:ln w="9525" algn="ctr">
            <a:solidFill>
              <a:schemeClr val="tx1"/>
            </a:solidFill>
            <a:round/>
            <a:headEnd/>
            <a:tailEnd/>
          </a:ln>
        </p:spPr>
        <p:txBody>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3570" name="Rectangle 4">
            <a:extLst>
              <a:ext uri="{FF2B5EF4-FFF2-40B4-BE49-F238E27FC236}">
                <a16:creationId xmlns:a16="http://schemas.microsoft.com/office/drawing/2014/main" id="{7E2C4CFB-2810-4085-AE6D-BC76C62F69C3}"/>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3571" name="Rectangle 4">
            <a:extLst>
              <a:ext uri="{FF2B5EF4-FFF2-40B4-BE49-F238E27FC236}">
                <a16:creationId xmlns:a16="http://schemas.microsoft.com/office/drawing/2014/main" id="{3AC9409D-AA0C-46B6-86E0-D54D9A56AE4F}"/>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xit" presetSubtype="10" fill="hold" grpId="0" nodeType="clickEffect">
                                  <p:stCondLst>
                                    <p:cond delay="0"/>
                                  </p:stCondLst>
                                  <p:childTnLst>
                                    <p:animEffect transition="out" filter="checkerboard(across)">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xit" presetSubtype="10" fill="hold" grpId="0" nodeType="clickEffect">
                                  <p:stCondLst>
                                    <p:cond delay="0"/>
                                  </p:stCondLst>
                                  <p:childTnLst>
                                    <p:animEffect transition="out" filter="checkerboard(across)">
                                      <p:cBhvr>
                                        <p:cTn id="11" dur="500"/>
                                        <p:tgtEl>
                                          <p:spTgt spid="17"/>
                                        </p:tgtEl>
                                      </p:cBhvr>
                                    </p:animEffect>
                                    <p:set>
                                      <p:cBhvr>
                                        <p:cTn id="12" dur="1" fill="hold">
                                          <p:stCondLst>
                                            <p:cond delay="499"/>
                                          </p:stCondLst>
                                        </p:cTn>
                                        <p:tgtEl>
                                          <p:spTgt spid="17"/>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xit" presetSubtype="10" fill="hold" grpId="0" nodeType="clickEffect">
                                  <p:stCondLst>
                                    <p:cond delay="0"/>
                                  </p:stCondLst>
                                  <p:childTnLst>
                                    <p:animEffect transition="out" filter="checkerboard(across)">
                                      <p:cBhvr>
                                        <p:cTn id="16" dur="500"/>
                                        <p:tgtEl>
                                          <p:spTgt spid="19"/>
                                        </p:tgtEl>
                                      </p:cBhvr>
                                    </p:animEffect>
                                    <p:set>
                                      <p:cBhvr>
                                        <p:cTn id="17" dur="1" fill="hold">
                                          <p:stCondLst>
                                            <p:cond delay="499"/>
                                          </p:stCondLst>
                                        </p:cTn>
                                        <p:tgtEl>
                                          <p:spTgt spid="19"/>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xit" presetSubtype="10" fill="hold" grpId="0" nodeType="clickEffect">
                                  <p:stCondLst>
                                    <p:cond delay="0"/>
                                  </p:stCondLst>
                                  <p:childTnLst>
                                    <p:animEffect transition="out" filter="checkerboard(across)">
                                      <p:cBhvr>
                                        <p:cTn id="21" dur="500"/>
                                        <p:tgtEl>
                                          <p:spTgt spid="20"/>
                                        </p:tgtEl>
                                      </p:cBhvr>
                                    </p:animEffect>
                                    <p:set>
                                      <p:cBhvr>
                                        <p:cTn id="22" dur="1" fill="hold">
                                          <p:stCondLst>
                                            <p:cond delay="499"/>
                                          </p:stCondLst>
                                        </p:cTn>
                                        <p:tgtEl>
                                          <p:spTgt spid="20"/>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xit" presetSubtype="10" fill="hold" grpId="0" nodeType="clickEffect">
                                  <p:stCondLst>
                                    <p:cond delay="0"/>
                                  </p:stCondLst>
                                  <p:childTnLst>
                                    <p:animEffect transition="out" filter="checkerboard(across)">
                                      <p:cBhvr>
                                        <p:cTn id="26" dur="500"/>
                                        <p:tgtEl>
                                          <p:spTgt spid="21"/>
                                        </p:tgtEl>
                                      </p:cBhvr>
                                    </p:animEffect>
                                    <p:set>
                                      <p:cBhvr>
                                        <p:cTn id="27"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B6EF692B-DAE6-4261-B4FF-6A88541E1300}"/>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5603" name="Rectangle 3">
            <a:extLst>
              <a:ext uri="{FF2B5EF4-FFF2-40B4-BE49-F238E27FC236}">
                <a16:creationId xmlns:a16="http://schemas.microsoft.com/office/drawing/2014/main" id="{2F8F7246-790D-4570-B9B5-14089FCE0860}"/>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5604" name="Rectangle 4">
            <a:extLst>
              <a:ext uri="{FF2B5EF4-FFF2-40B4-BE49-F238E27FC236}">
                <a16:creationId xmlns:a16="http://schemas.microsoft.com/office/drawing/2014/main" id="{D3FFBDBA-AE1A-4C98-81BB-DDC86220A460}"/>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5605" name="Rectangle 5">
            <a:extLst>
              <a:ext uri="{FF2B5EF4-FFF2-40B4-BE49-F238E27FC236}">
                <a16:creationId xmlns:a16="http://schemas.microsoft.com/office/drawing/2014/main" id="{F8B58E19-73A9-4C3B-A91C-99107A9A9AF4}"/>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5606" name="Rectangle 6">
            <a:extLst>
              <a:ext uri="{FF2B5EF4-FFF2-40B4-BE49-F238E27FC236}">
                <a16:creationId xmlns:a16="http://schemas.microsoft.com/office/drawing/2014/main" id="{4B3B1195-6C02-4310-8647-A29AD7C49327}"/>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5607" name="Rectangle 7">
            <a:extLst>
              <a:ext uri="{FF2B5EF4-FFF2-40B4-BE49-F238E27FC236}">
                <a16:creationId xmlns:a16="http://schemas.microsoft.com/office/drawing/2014/main" id="{A623241F-9901-47AB-A04B-7D424E3D8C42}"/>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5608" name="Rectangle 8">
            <a:extLst>
              <a:ext uri="{FF2B5EF4-FFF2-40B4-BE49-F238E27FC236}">
                <a16:creationId xmlns:a16="http://schemas.microsoft.com/office/drawing/2014/main" id="{72EB638C-8EF8-4055-BAAA-B03738ADEE88}"/>
              </a:ext>
            </a:extLst>
          </p:cNvPr>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25609" name="Rectangle 9">
            <a:extLst>
              <a:ext uri="{FF2B5EF4-FFF2-40B4-BE49-F238E27FC236}">
                <a16:creationId xmlns:a16="http://schemas.microsoft.com/office/drawing/2014/main" id="{BB2F3639-A048-4419-8D9B-19AA0C9C7357}"/>
              </a:ext>
            </a:extLst>
          </p:cNvPr>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sp>
        <p:nvSpPr>
          <p:cNvPr id="612362" name="Rectangle 10">
            <a:extLst>
              <a:ext uri="{FF2B5EF4-FFF2-40B4-BE49-F238E27FC236}">
                <a16:creationId xmlns:a16="http://schemas.microsoft.com/office/drawing/2014/main" id="{B16DF5BC-AAB8-4335-8576-4F6E95AE1B9B}"/>
              </a:ext>
            </a:extLst>
          </p:cNvPr>
          <p:cNvSpPr>
            <a:spLocks noGrp="1" noChangeArrowheads="1"/>
          </p:cNvSpPr>
          <p:nvPr>
            <p:ph type="subTitle" idx="1"/>
          </p:nvPr>
        </p:nvSpPr>
        <p:spPr>
          <a:xfrm>
            <a:off x="355600" y="908050"/>
            <a:ext cx="8432800" cy="5834063"/>
          </a:xfrm>
        </p:spPr>
        <p:txBody>
          <a:bodyPr lIns="90488" tIns="44450" rIns="90488" bIns="44450"/>
          <a:lstStyle/>
          <a:p>
            <a:pPr marL="101600" indent="-101600" algn="l">
              <a:buClr>
                <a:schemeClr val="tx2"/>
              </a:buClr>
              <a:buFont typeface="Wingdings" panose="05000000000000000000" pitchFamily="2" charset="2"/>
              <a:buChar char=""/>
              <a:defRPr/>
            </a:pPr>
            <a:r>
              <a:rPr lang="fr-FR" sz="2800" dirty="0">
                <a:effectLst>
                  <a:outerShdw blurRad="38100" dist="38100" dir="2700000" algn="tl">
                    <a:srgbClr val="000000"/>
                  </a:outerShdw>
                </a:effectLst>
                <a:latin typeface="Arial" panose="020B0604020202020204" pitchFamily="34" charset="0"/>
                <a:cs typeface="Arial" panose="020B0604020202020204" pitchFamily="34" charset="0"/>
              </a:rPr>
              <a:t>Accidents avec arrêt de travail:		  2 145 €</a:t>
            </a:r>
          </a:p>
          <a:p>
            <a:pPr marL="101600" indent="-101600" algn="l">
              <a:buClr>
                <a:schemeClr val="tx2"/>
              </a:buClr>
              <a:defRPr/>
            </a:pPr>
            <a:r>
              <a:rPr lang="fr-FR" sz="2800" dirty="0">
                <a:effectLst>
                  <a:outerShdw blurRad="38100" dist="38100" dir="2700000" algn="tl">
                    <a:srgbClr val="000000"/>
                  </a:outerShdw>
                </a:effectLst>
                <a:latin typeface="Arial" panose="020B0604020202020204" pitchFamily="34" charset="0"/>
                <a:cs typeface="Arial" panose="020B0604020202020204" pitchFamily="34" charset="0"/>
              </a:rPr>
              <a:t>								  </a:t>
            </a:r>
          </a:p>
          <a:p>
            <a:pPr marL="101600" indent="-101600" algn="l">
              <a:buClr>
                <a:schemeClr val="tx2"/>
              </a:buClr>
              <a:buFont typeface="Wingdings" panose="05000000000000000000" pitchFamily="2" charset="2"/>
              <a:buChar char=""/>
              <a:defRPr/>
            </a:pPr>
            <a:r>
              <a:rPr lang="fr-FR" sz="2800" dirty="0">
                <a:effectLst>
                  <a:outerShdw blurRad="38100" dist="38100" dir="2700000" algn="tl">
                    <a:srgbClr val="000000"/>
                  </a:outerShdw>
                </a:effectLst>
                <a:latin typeface="Arial" panose="020B0604020202020204" pitchFamily="34" charset="0"/>
                <a:cs typeface="Arial" panose="020B0604020202020204" pitchFamily="34" charset="0"/>
              </a:rPr>
              <a:t>Accidents avec IP &lt; 10% :			  3 570 €</a:t>
            </a:r>
          </a:p>
          <a:p>
            <a:pPr marL="101600" indent="-101600" algn="l">
              <a:buClr>
                <a:schemeClr val="tx2"/>
              </a:buClr>
              <a:defRPr/>
            </a:pPr>
            <a:r>
              <a:rPr lang="fr-FR" sz="2800" dirty="0">
                <a:effectLst>
                  <a:outerShdw blurRad="38100" dist="38100" dir="2700000" algn="tl">
                    <a:srgbClr val="000000"/>
                  </a:outerShdw>
                </a:effectLst>
                <a:latin typeface="Arial" panose="020B0604020202020204" pitchFamily="34" charset="0"/>
                <a:cs typeface="Arial" panose="020B0604020202020204" pitchFamily="34" charset="0"/>
              </a:rPr>
              <a:t>								  </a:t>
            </a:r>
          </a:p>
          <a:p>
            <a:pPr marL="101600" indent="-101600" algn="l">
              <a:buClr>
                <a:schemeClr val="tx2"/>
              </a:buClr>
              <a:buFont typeface="Wingdings" panose="05000000000000000000" pitchFamily="2" charset="2"/>
              <a:buChar char=""/>
              <a:defRPr/>
            </a:pPr>
            <a:r>
              <a:rPr lang="fr-FR" sz="2800" dirty="0">
                <a:effectLst>
                  <a:outerShdw blurRad="38100" dist="38100" dir="2700000" algn="tl">
                    <a:srgbClr val="000000"/>
                  </a:outerShdw>
                </a:effectLst>
                <a:latin typeface="Arial" panose="020B0604020202020204" pitchFamily="34" charset="0"/>
                <a:cs typeface="Arial" panose="020B0604020202020204" pitchFamily="34" charset="0"/>
              </a:rPr>
              <a:t>Accidents avec IP&gt;10%:	     	         78 600 €</a:t>
            </a:r>
          </a:p>
          <a:p>
            <a:pPr marL="101600" indent="-101600">
              <a:buClr>
                <a:schemeClr val="tx2"/>
              </a:buClr>
              <a:defRPr/>
            </a:pPr>
            <a:r>
              <a:rPr lang="fr-FR" sz="2800" dirty="0">
                <a:effectLst>
                  <a:outerShdw blurRad="38100" dist="38100" dir="2700000" algn="tl">
                    <a:srgbClr val="000000"/>
                  </a:outerShdw>
                </a:effectLst>
                <a:latin typeface="Arial" panose="020B0604020202020204" pitchFamily="34" charset="0"/>
                <a:cs typeface="Arial" panose="020B0604020202020204" pitchFamily="34" charset="0"/>
              </a:rPr>
              <a:t>							     </a:t>
            </a:r>
          </a:p>
          <a:p>
            <a:pPr marL="101600" indent="-101600" algn="l">
              <a:buClr>
                <a:schemeClr val="tx2"/>
              </a:buClr>
              <a:buFont typeface="Wingdings" panose="05000000000000000000" pitchFamily="2" charset="2"/>
              <a:buChar char=""/>
              <a:defRPr/>
            </a:pPr>
            <a:r>
              <a:rPr lang="fr-FR" sz="2800" dirty="0">
                <a:effectLst>
                  <a:outerShdw blurRad="38100" dist="38100" dir="2700000" algn="tl">
                    <a:srgbClr val="000000"/>
                  </a:outerShdw>
                </a:effectLst>
                <a:latin typeface="Arial" panose="020B0604020202020204" pitchFamily="34" charset="0"/>
                <a:cs typeface="Arial" panose="020B0604020202020204" pitchFamily="34" charset="0"/>
              </a:rPr>
              <a:t>Accidents + décès: 		                 456379 €</a:t>
            </a:r>
          </a:p>
          <a:p>
            <a:pPr marL="101600" indent="-101600" algn="l">
              <a:buClr>
                <a:schemeClr val="tx2"/>
              </a:buClr>
              <a:buFont typeface="Wingdings" panose="05000000000000000000" pitchFamily="2" charset="2"/>
              <a:buChar char=""/>
              <a:defRPr/>
            </a:pPr>
            <a:endParaRPr lang="fr-FR" altLang="fr-FR" sz="2800" dirty="0">
              <a:effectLst>
                <a:outerShdw blurRad="38100" dist="38100" dir="2700000" algn="tl">
                  <a:srgbClr val="000000"/>
                </a:outerShdw>
              </a:effectLst>
              <a:latin typeface="Arial" panose="020B0604020202020204" pitchFamily="34" charset="0"/>
              <a:cs typeface="Arial" panose="020B0604020202020204" pitchFamily="34" charset="0"/>
            </a:endParaRPr>
          </a:p>
          <a:p>
            <a:pPr marL="101600" indent="-101600" algn="l">
              <a:buClr>
                <a:schemeClr val="tx2"/>
              </a:buClr>
              <a:buFont typeface="Wingdings" panose="05000000000000000000" pitchFamily="2" charset="2"/>
              <a:buChar char=""/>
              <a:defRPr/>
            </a:pPr>
            <a:r>
              <a:rPr lang="fr-FR" altLang="fr-FR" sz="2800" dirty="0">
                <a:latin typeface="Arial" panose="020B0604020202020204" pitchFamily="34" charset="0"/>
                <a:cs typeface="Arial" panose="020B0604020202020204" pitchFamily="34" charset="0"/>
              </a:rPr>
              <a:t>MP avec arrêt : 					12 683 €</a:t>
            </a:r>
          </a:p>
          <a:p>
            <a:pPr marL="101600" indent="-101600" algn="l">
              <a:buClr>
                <a:schemeClr val="tx2"/>
              </a:buClr>
              <a:buFont typeface="Wingdings" panose="05000000000000000000" pitchFamily="2" charset="2"/>
              <a:buChar char=""/>
              <a:defRPr/>
            </a:pPr>
            <a:endParaRPr lang="fr-FR" altLang="fr-FR" sz="2800" dirty="0">
              <a:latin typeface="Arial" panose="020B0604020202020204" pitchFamily="34" charset="0"/>
              <a:cs typeface="Arial" panose="020B0604020202020204" pitchFamily="34" charset="0"/>
            </a:endParaRPr>
          </a:p>
          <a:p>
            <a:pPr marL="101600" indent="-101600" algn="l">
              <a:buClr>
                <a:schemeClr val="tx2"/>
              </a:buClr>
              <a:buFont typeface="Wingdings" panose="05000000000000000000" pitchFamily="2" charset="2"/>
              <a:buChar char=""/>
              <a:defRPr/>
            </a:pPr>
            <a:r>
              <a:rPr lang="fr-FR" altLang="fr-FR" sz="2800" dirty="0">
                <a:latin typeface="Arial" panose="020B0604020202020204" pitchFamily="34" charset="0"/>
                <a:cs typeface="Arial" panose="020B0604020202020204" pitchFamily="34" charset="0"/>
              </a:rPr>
              <a:t>MP avec IP &gt; 10 % : 				167 346 €</a:t>
            </a:r>
          </a:p>
          <a:p>
            <a:pPr marL="101600" indent="-101600" algn="l">
              <a:buClr>
                <a:schemeClr val="tx2"/>
              </a:buClr>
              <a:buFont typeface="Wingdings" panose="05000000000000000000" pitchFamily="2" charset="2"/>
              <a:buChar char=""/>
              <a:defRPr/>
            </a:pPr>
            <a:endParaRPr lang="fr-FR" sz="2800" dirty="0">
              <a:effectLst>
                <a:outerShdw blurRad="38100" dist="38100" dir="2700000" algn="tl">
                  <a:srgbClr val="000000"/>
                </a:outerShdw>
              </a:effectLst>
              <a:latin typeface="Arial" panose="020B0604020202020204" pitchFamily="34" charset="0"/>
              <a:cs typeface="Arial" panose="020B0604020202020204" pitchFamily="34" charset="0"/>
            </a:endParaRPr>
          </a:p>
          <a:p>
            <a:pPr marL="101600" indent="-101600" algn="l">
              <a:buClr>
                <a:schemeClr val="tx2"/>
              </a:buClr>
              <a:defRPr/>
            </a:pPr>
            <a:r>
              <a:rPr lang="fr-FR" sz="2800" dirty="0">
                <a:effectLst>
                  <a:outerShdw blurRad="38100" dist="38100" dir="2700000" algn="tl">
                    <a:srgbClr val="000000"/>
                  </a:outerShdw>
                </a:effectLst>
                <a:latin typeface="Arial" panose="020B0604020202020204" pitchFamily="34" charset="0"/>
                <a:cs typeface="Arial" panose="020B0604020202020204" pitchFamily="34" charset="0"/>
              </a:rPr>
              <a:t>							       </a:t>
            </a:r>
          </a:p>
        </p:txBody>
      </p:sp>
      <p:sp>
        <p:nvSpPr>
          <p:cNvPr id="612363" name="Rectangle 11">
            <a:extLst>
              <a:ext uri="{FF2B5EF4-FFF2-40B4-BE49-F238E27FC236}">
                <a16:creationId xmlns:a16="http://schemas.microsoft.com/office/drawing/2014/main" id="{55D93302-A57A-4881-A7A1-8537AA4E7E88}"/>
              </a:ext>
            </a:extLst>
          </p:cNvPr>
          <p:cNvSpPr>
            <a:spLocks noChangeArrowheads="1"/>
          </p:cNvSpPr>
          <p:nvPr/>
        </p:nvSpPr>
        <p:spPr bwMode="auto">
          <a:xfrm>
            <a:off x="685800" y="115888"/>
            <a:ext cx="7874000" cy="1016000"/>
          </a:xfrm>
          <a:prstGeom prst="rect">
            <a:avLst/>
          </a:prstGeom>
          <a:noFill/>
          <a:ln w="50800">
            <a:noFill/>
            <a:miter lim="800000"/>
            <a:headEnd/>
            <a:tailEnd/>
          </a:ln>
          <a:effectLst/>
        </p:spPr>
        <p:txBody>
          <a:bodyPr wrap="none" lIns="90488" tIns="44450" rIns="90488" bIns="44450" anchor="ctr"/>
          <a:lstStyle/>
          <a:p>
            <a:pPr algn="ctr">
              <a:defRPr/>
            </a:pPr>
            <a:r>
              <a:rPr lang="fr-FR" sz="3600" b="1" dirty="0">
                <a:solidFill>
                  <a:schemeClr val="tx2"/>
                </a:solidFill>
                <a:effectLst>
                  <a:outerShdw blurRad="38100" dist="38100" dir="2700000" algn="tl">
                    <a:srgbClr val="000000"/>
                  </a:outerShdw>
                </a:effectLst>
                <a:latin typeface="Arial" charset="0"/>
              </a:rPr>
              <a:t>COUT MOYEN DES A.T. / M.P.</a:t>
            </a:r>
          </a:p>
        </p:txBody>
      </p:sp>
    </p:spTree>
    <p:custDataLst>
      <p:tags r:id="rId1"/>
    </p:custData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12362">
                                            <p:txEl>
                                              <p:pRg st="0" end="0"/>
                                            </p:txEl>
                                          </p:spTgt>
                                        </p:tgtEl>
                                        <p:attrNameLst>
                                          <p:attrName>style.visibility</p:attrName>
                                        </p:attrNameLst>
                                      </p:cBhvr>
                                      <p:to>
                                        <p:strVal val="visible"/>
                                      </p:to>
                                    </p:set>
                                    <p:animEffect transition="in" filter="wipe(left)">
                                      <p:cBhvr>
                                        <p:cTn id="7" dur="500"/>
                                        <p:tgtEl>
                                          <p:spTgt spid="61236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12362">
                                            <p:txEl>
                                              <p:pRg st="1" end="1"/>
                                            </p:txEl>
                                          </p:spTgt>
                                        </p:tgtEl>
                                        <p:attrNameLst>
                                          <p:attrName>style.visibility</p:attrName>
                                        </p:attrNameLst>
                                      </p:cBhvr>
                                      <p:to>
                                        <p:strVal val="visible"/>
                                      </p:to>
                                    </p:set>
                                    <p:animEffect transition="in" filter="wipe(left)">
                                      <p:cBhvr>
                                        <p:cTn id="12" dur="500"/>
                                        <p:tgtEl>
                                          <p:spTgt spid="61236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2362">
                                            <p:txEl>
                                              <p:pRg st="2" end="2"/>
                                            </p:txEl>
                                          </p:spTgt>
                                        </p:tgtEl>
                                        <p:attrNameLst>
                                          <p:attrName>style.visibility</p:attrName>
                                        </p:attrNameLst>
                                      </p:cBhvr>
                                      <p:to>
                                        <p:strVal val="visible"/>
                                      </p:to>
                                    </p:set>
                                    <p:animEffect transition="in" filter="wipe(left)">
                                      <p:cBhvr>
                                        <p:cTn id="17" dur="500"/>
                                        <p:tgtEl>
                                          <p:spTgt spid="61236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12362">
                                            <p:txEl>
                                              <p:pRg st="3" end="3"/>
                                            </p:txEl>
                                          </p:spTgt>
                                        </p:tgtEl>
                                        <p:attrNameLst>
                                          <p:attrName>style.visibility</p:attrName>
                                        </p:attrNameLst>
                                      </p:cBhvr>
                                      <p:to>
                                        <p:strVal val="visible"/>
                                      </p:to>
                                    </p:set>
                                    <p:animEffect transition="in" filter="wipe(left)">
                                      <p:cBhvr>
                                        <p:cTn id="22" dur="500"/>
                                        <p:tgtEl>
                                          <p:spTgt spid="61236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12362">
                                            <p:txEl>
                                              <p:pRg st="4" end="4"/>
                                            </p:txEl>
                                          </p:spTgt>
                                        </p:tgtEl>
                                        <p:attrNameLst>
                                          <p:attrName>style.visibility</p:attrName>
                                        </p:attrNameLst>
                                      </p:cBhvr>
                                      <p:to>
                                        <p:strVal val="visible"/>
                                      </p:to>
                                    </p:set>
                                    <p:animEffect transition="in" filter="wipe(left)">
                                      <p:cBhvr>
                                        <p:cTn id="27" dur="500"/>
                                        <p:tgtEl>
                                          <p:spTgt spid="61236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12362">
                                            <p:txEl>
                                              <p:pRg st="5" end="5"/>
                                            </p:txEl>
                                          </p:spTgt>
                                        </p:tgtEl>
                                        <p:attrNameLst>
                                          <p:attrName>style.visibility</p:attrName>
                                        </p:attrNameLst>
                                      </p:cBhvr>
                                      <p:to>
                                        <p:strVal val="visible"/>
                                      </p:to>
                                    </p:set>
                                    <p:animEffect transition="in" filter="wipe(left)">
                                      <p:cBhvr>
                                        <p:cTn id="32" dur="500"/>
                                        <p:tgtEl>
                                          <p:spTgt spid="612362">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12362">
                                            <p:txEl>
                                              <p:pRg st="6" end="6"/>
                                            </p:txEl>
                                          </p:spTgt>
                                        </p:tgtEl>
                                        <p:attrNameLst>
                                          <p:attrName>style.visibility</p:attrName>
                                        </p:attrNameLst>
                                      </p:cBhvr>
                                      <p:to>
                                        <p:strVal val="visible"/>
                                      </p:to>
                                    </p:set>
                                    <p:animEffect transition="in" filter="wipe(left)">
                                      <p:cBhvr>
                                        <p:cTn id="37" dur="500"/>
                                        <p:tgtEl>
                                          <p:spTgt spid="612362">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612362">
                                            <p:txEl>
                                              <p:pRg st="8" end="8"/>
                                            </p:txEl>
                                          </p:spTgt>
                                        </p:tgtEl>
                                        <p:attrNameLst>
                                          <p:attrName>style.visibility</p:attrName>
                                        </p:attrNameLst>
                                      </p:cBhvr>
                                      <p:to>
                                        <p:strVal val="visible"/>
                                      </p:to>
                                    </p:set>
                                    <p:animEffect transition="in" filter="wipe(left)">
                                      <p:cBhvr>
                                        <p:cTn id="42" dur="500"/>
                                        <p:tgtEl>
                                          <p:spTgt spid="612362">
                                            <p:txEl>
                                              <p:pRg st="8" end="8"/>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12362">
                                            <p:txEl>
                                              <p:pRg st="10" end="10"/>
                                            </p:txEl>
                                          </p:spTgt>
                                        </p:tgtEl>
                                        <p:attrNameLst>
                                          <p:attrName>style.visibility</p:attrName>
                                        </p:attrNameLst>
                                      </p:cBhvr>
                                      <p:to>
                                        <p:strVal val="visible"/>
                                      </p:to>
                                    </p:set>
                                    <p:animEffect transition="in" filter="wipe(left)">
                                      <p:cBhvr>
                                        <p:cTn id="47" dur="500"/>
                                        <p:tgtEl>
                                          <p:spTgt spid="612362">
                                            <p:txEl>
                                              <p:pRg st="10" end="10"/>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2362">
                                            <p:txEl>
                                              <p:pRg st="12" end="12"/>
                                            </p:txEl>
                                          </p:spTgt>
                                        </p:tgtEl>
                                        <p:attrNameLst>
                                          <p:attrName>style.visibility</p:attrName>
                                        </p:attrNameLst>
                                      </p:cBhvr>
                                      <p:to>
                                        <p:strVal val="visible"/>
                                      </p:to>
                                    </p:set>
                                    <p:animEffect transition="in" filter="wipe(left)">
                                      <p:cBhvr>
                                        <p:cTn id="52" dur="500"/>
                                        <p:tgtEl>
                                          <p:spTgt spid="61236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2362"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03" name="Text Box 3">
            <a:extLst>
              <a:ext uri="{FF2B5EF4-FFF2-40B4-BE49-F238E27FC236}">
                <a16:creationId xmlns:a16="http://schemas.microsoft.com/office/drawing/2014/main" id="{C267CC2E-D379-4E9B-97AB-4A1F9448D407}"/>
              </a:ext>
            </a:extLst>
          </p:cNvPr>
          <p:cNvSpPr txBox="1">
            <a:spLocks noChangeArrowheads="1"/>
          </p:cNvSpPr>
          <p:nvPr/>
        </p:nvSpPr>
        <p:spPr bwMode="auto">
          <a:xfrm>
            <a:off x="6877050" y="27432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lgn="r">
              <a:spcBef>
                <a:spcPct val="50000"/>
              </a:spcBef>
              <a:buFontTx/>
              <a:buNone/>
            </a:pPr>
            <a:r>
              <a:rPr lang="fr-FR" altLang="fr-FR" sz="2400">
                <a:solidFill>
                  <a:schemeClr val="hlink"/>
                </a:solidFill>
                <a:latin typeface="Arial Narrow" panose="020B0606020202030204" pitchFamily="34" charset="0"/>
              </a:rPr>
              <a:t> </a:t>
            </a:r>
          </a:p>
        </p:txBody>
      </p:sp>
      <p:pic>
        <p:nvPicPr>
          <p:cNvPr id="2" name="Image 1">
            <a:extLst>
              <a:ext uri="{FF2B5EF4-FFF2-40B4-BE49-F238E27FC236}">
                <a16:creationId xmlns:a16="http://schemas.microsoft.com/office/drawing/2014/main" id="{99618D85-A278-4B06-880D-8999FA29BA66}"/>
              </a:ext>
            </a:extLst>
          </p:cNvPr>
          <p:cNvPicPr>
            <a:picLocks noChangeAspect="1"/>
          </p:cNvPicPr>
          <p:nvPr/>
        </p:nvPicPr>
        <p:blipFill>
          <a:blip r:embed="rId4"/>
          <a:stretch>
            <a:fillRect/>
          </a:stretch>
        </p:blipFill>
        <p:spPr>
          <a:xfrm>
            <a:off x="0" y="548680"/>
            <a:ext cx="9144000" cy="3082780"/>
          </a:xfrm>
          <a:prstGeom prst="rect">
            <a:avLst/>
          </a:prstGeom>
        </p:spPr>
      </p:pic>
      <p:pic>
        <p:nvPicPr>
          <p:cNvPr id="3" name="Image 2">
            <a:extLst>
              <a:ext uri="{FF2B5EF4-FFF2-40B4-BE49-F238E27FC236}">
                <a16:creationId xmlns:a16="http://schemas.microsoft.com/office/drawing/2014/main" id="{F21470CF-44BD-40CB-B849-D767CD572C85}"/>
              </a:ext>
            </a:extLst>
          </p:cNvPr>
          <p:cNvPicPr>
            <a:picLocks noChangeAspect="1"/>
          </p:cNvPicPr>
          <p:nvPr/>
        </p:nvPicPr>
        <p:blipFill>
          <a:blip r:embed="rId5"/>
          <a:stretch>
            <a:fillRect/>
          </a:stretch>
        </p:blipFill>
        <p:spPr>
          <a:xfrm>
            <a:off x="61912" y="3610630"/>
            <a:ext cx="9094617" cy="2986722"/>
          </a:xfrm>
          <a:prstGeom prst="rect">
            <a:avLst/>
          </a:prstGeom>
        </p:spPr>
      </p:pic>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14403"/>
                                        </p:tgtEl>
                                        <p:attrNameLst>
                                          <p:attrName>style.visibility</p:attrName>
                                        </p:attrNameLst>
                                      </p:cBhvr>
                                      <p:to>
                                        <p:strVal val="visible"/>
                                      </p:to>
                                    </p:set>
                                    <p:animEffect transition="in" filter="dissolve">
                                      <p:cBhvr>
                                        <p:cTn id="7" dur="500"/>
                                        <p:tgtEl>
                                          <p:spTgt spid="614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0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27" name="Text Box 3">
            <a:extLst>
              <a:ext uri="{FF2B5EF4-FFF2-40B4-BE49-F238E27FC236}">
                <a16:creationId xmlns:a16="http://schemas.microsoft.com/office/drawing/2014/main" id="{BFE51B13-7F27-4358-B200-45EDE4AE4DE2}"/>
              </a:ext>
            </a:extLst>
          </p:cNvPr>
          <p:cNvSpPr txBox="1">
            <a:spLocks noChangeArrowheads="1"/>
          </p:cNvSpPr>
          <p:nvPr/>
        </p:nvSpPr>
        <p:spPr bwMode="auto">
          <a:xfrm>
            <a:off x="6096000" y="19431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lgn="r">
              <a:spcBef>
                <a:spcPct val="50000"/>
              </a:spcBef>
              <a:buFontTx/>
              <a:buNone/>
            </a:pPr>
            <a:r>
              <a:rPr lang="fr-FR" altLang="fr-FR" sz="2400">
                <a:solidFill>
                  <a:schemeClr val="hlink"/>
                </a:solidFill>
                <a:latin typeface="Arial Narrow" panose="020B0606020202030204" pitchFamily="34" charset="0"/>
              </a:rPr>
              <a:t> </a:t>
            </a:r>
          </a:p>
        </p:txBody>
      </p:sp>
      <p:sp>
        <p:nvSpPr>
          <p:cNvPr id="615428" name="Text Box 4">
            <a:extLst>
              <a:ext uri="{FF2B5EF4-FFF2-40B4-BE49-F238E27FC236}">
                <a16:creationId xmlns:a16="http://schemas.microsoft.com/office/drawing/2014/main" id="{D2B489B0-B143-46EA-8220-59D29271FF6C}"/>
              </a:ext>
            </a:extLst>
          </p:cNvPr>
          <p:cNvSpPr txBox="1">
            <a:spLocks noChangeArrowheads="1"/>
          </p:cNvSpPr>
          <p:nvPr/>
        </p:nvSpPr>
        <p:spPr bwMode="auto">
          <a:xfrm>
            <a:off x="6115050" y="39624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lgn="r">
              <a:spcBef>
                <a:spcPct val="50000"/>
              </a:spcBef>
              <a:buFontTx/>
              <a:buNone/>
            </a:pPr>
            <a:r>
              <a:rPr lang="fr-FR" altLang="fr-FR" sz="2400">
                <a:solidFill>
                  <a:schemeClr val="hlink"/>
                </a:solidFill>
                <a:latin typeface="Arial Narrow" panose="020B0606020202030204" pitchFamily="34" charset="0"/>
              </a:rPr>
              <a:t> </a:t>
            </a:r>
          </a:p>
        </p:txBody>
      </p:sp>
      <p:pic>
        <p:nvPicPr>
          <p:cNvPr id="2" name="Image 1">
            <a:extLst>
              <a:ext uri="{FF2B5EF4-FFF2-40B4-BE49-F238E27FC236}">
                <a16:creationId xmlns:a16="http://schemas.microsoft.com/office/drawing/2014/main" id="{0A16C824-4D7D-4AE1-9DB5-D5243FFADDED}"/>
              </a:ext>
            </a:extLst>
          </p:cNvPr>
          <p:cNvPicPr>
            <a:picLocks noChangeAspect="1"/>
          </p:cNvPicPr>
          <p:nvPr/>
        </p:nvPicPr>
        <p:blipFill>
          <a:blip r:embed="rId4"/>
          <a:stretch>
            <a:fillRect/>
          </a:stretch>
        </p:blipFill>
        <p:spPr>
          <a:xfrm>
            <a:off x="0" y="552450"/>
            <a:ext cx="9144000" cy="2645434"/>
          </a:xfrm>
          <a:prstGeom prst="rect">
            <a:avLst/>
          </a:prstGeom>
        </p:spPr>
      </p:pic>
      <p:pic>
        <p:nvPicPr>
          <p:cNvPr id="3" name="Image 2">
            <a:extLst>
              <a:ext uri="{FF2B5EF4-FFF2-40B4-BE49-F238E27FC236}">
                <a16:creationId xmlns:a16="http://schemas.microsoft.com/office/drawing/2014/main" id="{5952C659-9E31-4763-AB3C-EE50298F456C}"/>
              </a:ext>
            </a:extLst>
          </p:cNvPr>
          <p:cNvPicPr>
            <a:picLocks noChangeAspect="1"/>
          </p:cNvPicPr>
          <p:nvPr/>
        </p:nvPicPr>
        <p:blipFill>
          <a:blip r:embed="rId5"/>
          <a:stretch>
            <a:fillRect/>
          </a:stretch>
        </p:blipFill>
        <p:spPr>
          <a:xfrm>
            <a:off x="-1" y="3197884"/>
            <a:ext cx="9143907" cy="2967420"/>
          </a:xfrm>
          <a:prstGeom prst="rect">
            <a:avLst/>
          </a:prstGeom>
        </p:spPr>
      </p:pic>
    </p:spTree>
    <p:custDataLst>
      <p:tags r:id="rId1"/>
    </p:custData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15427"/>
                                        </p:tgtEl>
                                        <p:attrNameLst>
                                          <p:attrName>style.visibility</p:attrName>
                                        </p:attrNameLst>
                                      </p:cBhvr>
                                      <p:to>
                                        <p:strVal val="visible"/>
                                      </p:to>
                                    </p:set>
                                    <p:animEffect transition="in" filter="dissolve">
                                      <p:cBhvr>
                                        <p:cTn id="7" dur="500"/>
                                        <p:tgtEl>
                                          <p:spTgt spid="6154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15428"/>
                                        </p:tgtEl>
                                        <p:attrNameLst>
                                          <p:attrName>style.visibility</p:attrName>
                                        </p:attrNameLst>
                                      </p:cBhvr>
                                      <p:to>
                                        <p:strVal val="visible"/>
                                      </p:to>
                                    </p:set>
                                    <p:animEffect transition="in" filter="dissolve">
                                      <p:cBhvr>
                                        <p:cTn id="12" dur="500"/>
                                        <p:tgtEl>
                                          <p:spTgt spid="6154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427" grpId="0" autoUpdateAnimBg="0"/>
      <p:bldP spid="615428"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Nouvelle présentation">
  <a:themeElements>
    <a:clrScheme name="">
      <a:dk1>
        <a:srgbClr val="000000"/>
      </a:dk1>
      <a:lt1>
        <a:srgbClr val="FFFFFF"/>
      </a:lt1>
      <a:dk2>
        <a:srgbClr val="0000CC"/>
      </a:dk2>
      <a:lt2>
        <a:srgbClr val="FFFF00"/>
      </a:lt2>
      <a:accent1>
        <a:srgbClr val="FF9900"/>
      </a:accent1>
      <a:accent2>
        <a:srgbClr val="00FFFF"/>
      </a:accent2>
      <a:accent3>
        <a:srgbClr val="AAAAE2"/>
      </a:accent3>
      <a:accent4>
        <a:srgbClr val="DADADA"/>
      </a:accent4>
      <a:accent5>
        <a:srgbClr val="FFCAAA"/>
      </a:accent5>
      <a:accent6>
        <a:srgbClr val="00E7E7"/>
      </a:accent6>
      <a:hlink>
        <a:srgbClr val="FF0000"/>
      </a:hlink>
      <a:folHlink>
        <a:srgbClr val="969696"/>
      </a:folHlink>
    </a:clrScheme>
    <a:fontScheme name="Nouvelle présentation">
      <a:majorFont>
        <a:latin typeface="Arial Narrow"/>
        <a:ea typeface=""/>
        <a:cs typeface=""/>
      </a:majorFont>
      <a:minorFont>
        <a:latin typeface="DomCasual B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Nouvelle pré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Nouvelle pré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ouvelle pré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Nouvelle pré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Office\Modèles\Nouvelle présentation.pot</Template>
  <TotalTime>0</TotalTime>
  <Words>2715</Words>
  <Application>Microsoft Office PowerPoint</Application>
  <PresentationFormat>Affichage à l'écran (4:3)</PresentationFormat>
  <Paragraphs>336</Paragraphs>
  <Slides>26</Slides>
  <Notes>22</Notes>
  <HiddenSlides>0</HiddenSlides>
  <MMClips>0</MMClips>
  <ScaleCrop>false</ScaleCrop>
  <HeadingPairs>
    <vt:vector size="8" baseType="variant">
      <vt:variant>
        <vt:lpstr>Polices utilisées</vt:lpstr>
      </vt:variant>
      <vt:variant>
        <vt:i4>10</vt:i4>
      </vt:variant>
      <vt:variant>
        <vt:lpstr>Thème</vt:lpstr>
      </vt:variant>
      <vt:variant>
        <vt:i4>1</vt:i4>
      </vt:variant>
      <vt:variant>
        <vt:lpstr>Serveurs OLE incorporés</vt:lpstr>
      </vt:variant>
      <vt:variant>
        <vt:i4>2</vt:i4>
      </vt:variant>
      <vt:variant>
        <vt:lpstr>Titres des diapositives</vt:lpstr>
      </vt:variant>
      <vt:variant>
        <vt:i4>26</vt:i4>
      </vt:variant>
    </vt:vector>
  </HeadingPairs>
  <TitlesOfParts>
    <vt:vector size="39" baseType="lpstr">
      <vt:lpstr>Albertus Extra Bold</vt:lpstr>
      <vt:lpstr>Arial</vt:lpstr>
      <vt:lpstr>Arial Narrow</vt:lpstr>
      <vt:lpstr>Comic Sans MS</vt:lpstr>
      <vt:lpstr>DomCasual BT</vt:lpstr>
      <vt:lpstr>Lucida Handwriting</vt:lpstr>
      <vt:lpstr>Times New Roman</vt:lpstr>
      <vt:lpstr>Verdana</vt:lpstr>
      <vt:lpstr>Wingdings</vt:lpstr>
      <vt:lpstr>Wingdings 2</vt:lpstr>
      <vt:lpstr>Nouvelle présentation</vt:lpstr>
      <vt:lpstr>Visio</vt:lpstr>
      <vt:lpstr>Feuille de calcul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Modes de tarification</vt:lpstr>
      <vt:lpstr>Modes de tarification</vt:lpstr>
      <vt:lpstr>Déclaration de l’AT</vt:lpstr>
      <vt:lpstr>Présentation PowerPoint</vt:lpstr>
      <vt:lpstr>Réparation de l’AT</vt:lpstr>
      <vt:lpstr>Réparation de l’AT</vt:lpstr>
      <vt:lpstr>Présentation PowerPoint</vt:lpstr>
      <vt:lpstr>Indemnité ou rente en cas d’IP</vt:lpstr>
      <vt:lpstr>Présentation PowerPoint</vt:lpstr>
      <vt:lpstr>Indemnisation complémentaire</vt:lpstr>
      <vt:lpstr>Présentation PowerPoint</vt:lpstr>
      <vt:lpstr>Modes de tarification</vt:lpstr>
      <vt:lpstr>PRINCIPE de TARIFICATION</vt:lpstr>
      <vt:lpstr>CALCUL de TARIFICATION</vt:lpstr>
      <vt:lpstr>Modes de tarification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François.</dc:creator>
  <cp:lastModifiedBy>Cousin Hub</cp:lastModifiedBy>
  <cp:revision>413</cp:revision>
  <dcterms:created xsi:type="dcterms:W3CDTF">1998-01-10T13:06:46Z</dcterms:created>
  <dcterms:modified xsi:type="dcterms:W3CDTF">2020-05-27T08:58:35Z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81CACDD5-CDDF-48E9-90B2-B2929B79C213</vt:lpwstr>
  </property>
  <property fmtid="{D5CDD505-2E9C-101B-9397-08002B2CF9AE}" pid="3" name="ArticulatePath">
    <vt:lpwstr>03 - Aspects économiques</vt:lpwstr>
  </property>
</Properties>
</file>