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57" r:id="rId2"/>
    <p:sldId id="282" r:id="rId3"/>
    <p:sldId id="300" r:id="rId4"/>
    <p:sldId id="306" r:id="rId5"/>
    <p:sldId id="307" r:id="rId6"/>
    <p:sldId id="308" r:id="rId7"/>
  </p:sldIdLst>
  <p:sldSz cx="9144000" cy="6858000" type="screen4x3"/>
  <p:notesSz cx="6858000" cy="9144000"/>
  <p:custDataLst>
    <p:tags r:id="rId10"/>
  </p:custDataLst>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9866" autoAdjust="0"/>
  </p:normalViewPr>
  <p:slideViewPr>
    <p:cSldViewPr snapToObjects="1">
      <p:cViewPr varScale="1">
        <p:scale>
          <a:sx n="73" d="100"/>
          <a:sy n="73" d="100"/>
        </p:scale>
        <p:origin x="-148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3" d="100"/>
          <a:sy n="83" d="100"/>
        </p:scale>
        <p:origin x="-310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57827E9-10B1-334C-AFBE-D8C5D11A1153}" type="datetimeFigureOut">
              <a:rPr lang="fr-FR" smtClean="0"/>
              <a:pPr/>
              <a:t>03/12/2010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C47AFF-BCA3-814A-95FC-B7D898D427C2}" type="slidenum">
              <a:rPr lang="fr-FR" smtClean="0"/>
              <a:pPr/>
              <a:t>‹N°›</a:t>
            </a:fld>
            <a:endParaRPr lang="fr-F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37EC75-D6C7-4D05-BFA8-68090FFE28B1}" type="datetimeFigureOut">
              <a:rPr lang="fr-FR" smtClean="0"/>
              <a:pPr/>
              <a:t>03/12/2010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2DFA89-0755-4B26-AB0C-A809F5B7D008}" type="slidenum">
              <a:rPr lang="fr-FR" smtClean="0"/>
              <a:pPr/>
              <a:t>‹N°›</a:t>
            </a:fld>
            <a:endParaRPr lang="fr-F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46A9E6F8-7F93-4D58-8F97-CABE10C06DE5}" type="datetime1">
              <a:rPr lang="fr-FR" smtClean="0"/>
              <a:pPr/>
              <a:t>03/12/2010</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5026A9AE-F460-4C00-977D-AABB17DA905A}" type="datetime1">
              <a:rPr lang="fr-FR" smtClean="0"/>
              <a:pPr/>
              <a:t>03/12/2010</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411E71F0-AFE8-4AAD-AC70-FB2ADCF4483F}" type="datetime1">
              <a:rPr lang="fr-FR" smtClean="0"/>
              <a:pPr/>
              <a:t>03/12/2010</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et modifiez le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5E577E73-4CC9-4114-B764-654085A27B34}" type="datetime1">
              <a:rPr lang="fr-FR" smtClean="0"/>
              <a:pPr/>
              <a:t>03/12/2010</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326D2524-FBAD-41DA-9CE4-8B7E588AC2EF}" type="datetime1">
              <a:rPr lang="fr-FR" smtClean="0"/>
              <a:pPr/>
              <a:t>03/12/2010</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56357EBA-5037-436C-85CE-CD6884866DF7}" type="datetime1">
              <a:rPr lang="fr-FR" smtClean="0"/>
              <a:pPr/>
              <a:t>03/12/2010</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F48840CC-625C-43D9-887C-5E1523229511}" type="datetime1">
              <a:rPr lang="fr-FR" smtClean="0"/>
              <a:pPr/>
              <a:t>03/12/2010</a:t>
            </a:fld>
            <a:endParaRPr lang="fr-F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et modifiez le titre</a:t>
            </a:r>
            <a:endParaRPr lang="fr-F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0C4093CA-5A43-4F53-BBDB-1DC51483C1D3}" type="datetime1">
              <a:rPr lang="fr-FR" smtClean="0"/>
              <a:pPr/>
              <a:t>03/12/2010</a:t>
            </a:fld>
            <a:endParaRPr lang="fr-F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820C3CDC-FB03-4D28-A16B-01FC8FA0E5FA}" type="datetime1">
              <a:rPr lang="fr-FR" smtClean="0"/>
              <a:pPr/>
              <a:t>03/12/2010</a:t>
            </a:fld>
            <a:endParaRPr lang="fr-F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21D5D525-506B-4440-9473-E7A27B584DE1}" type="datetime1">
              <a:rPr lang="fr-FR" smtClean="0"/>
              <a:pPr/>
              <a:t>03/12/2010</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1C289F64-B54E-4BA6-92E9-1CCAFCCF6CD4}" type="datetime1">
              <a:rPr lang="fr-FR" smtClean="0"/>
              <a:pPr/>
              <a:t>03/12/2010</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r>
              <a:rPr lang="fr-FR" smtClean="0"/>
              <a:t>Développement Durable</a:t>
            </a: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4F3766E3-4C9B-9E43-802D-5471305DE61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descr="banniere copie.jpg"/>
          <p:cNvPicPr/>
          <p:nvPr/>
        </p:nvPicPr>
        <p:blipFill>
          <a:blip r:embed="rId13">
            <a:alphaModFix amt="56000"/>
          </a:blip>
          <a:stretch>
            <a:fillRect/>
          </a:stretch>
        </p:blipFill>
        <p:spPr>
          <a:xfrm>
            <a:off x="-1" y="0"/>
            <a:ext cx="9164333" cy="2438400"/>
          </a:xfrm>
          <a:prstGeom prst="rect">
            <a:avLst/>
          </a:prstGeom>
        </p:spPr>
      </p:pic>
      <p:sp>
        <p:nvSpPr>
          <p:cNvPr id="8" name="ZoneTexte 7"/>
          <p:cNvSpPr txBox="1"/>
          <p:nvPr/>
        </p:nvSpPr>
        <p:spPr>
          <a:xfrm>
            <a:off x="6248400" y="0"/>
            <a:ext cx="2969837" cy="307777"/>
          </a:xfrm>
          <a:prstGeom prst="rect">
            <a:avLst/>
          </a:prstGeom>
          <a:noFill/>
        </p:spPr>
        <p:txBody>
          <a:bodyPr wrap="none" rtlCol="0">
            <a:spAutoFit/>
          </a:bodyPr>
          <a:lstStyle/>
          <a:p>
            <a:r>
              <a:rPr lang="fr-FR" sz="1400" b="1" i="1" dirty="0" smtClean="0">
                <a:solidFill>
                  <a:srgbClr val="FF0000"/>
                </a:solidFill>
                <a:latin typeface="Verdana"/>
                <a:cs typeface="Verdana"/>
              </a:rPr>
              <a:t>Formation des enseignants</a:t>
            </a:r>
            <a:endParaRPr lang="fr-FR" sz="1400" b="1" i="1" dirty="0">
              <a:solidFill>
                <a:srgbClr val="FF0000"/>
              </a:solidFill>
              <a:latin typeface="Verdana"/>
              <a:cs typeface="Verdana"/>
            </a:endParaRPr>
          </a:p>
        </p:txBody>
      </p:sp>
      <p:sp>
        <p:nvSpPr>
          <p:cNvPr id="4" name="Espace réservé du titre 3"/>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Document_Microsoft_Office_Word1.docx"/></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2028" y="5773183"/>
            <a:ext cx="9143999" cy="584775"/>
          </a:xfrm>
          <a:prstGeom prst="rect">
            <a:avLst/>
          </a:prstGeom>
          <a:noFill/>
        </p:spPr>
        <p:txBody>
          <a:bodyPr wrap="square" rtlCol="0">
            <a:spAutoFit/>
          </a:bodyPr>
          <a:lstStyle/>
          <a:p>
            <a:pPr algn="r">
              <a:tabLst>
                <a:tab pos="5292725" algn="l"/>
              </a:tabLst>
            </a:pPr>
            <a:r>
              <a:rPr lang="fr-FR" sz="1600" i="1" dirty="0" smtClean="0">
                <a:solidFill>
                  <a:schemeClr val="bg1">
                    <a:lumMod val="50000"/>
                  </a:schemeClr>
                </a:solidFill>
                <a:latin typeface="Arial" pitchFamily="34" charset="0"/>
                <a:ea typeface="+mj-ea"/>
                <a:cs typeface="Arial" pitchFamily="34" charset="0"/>
              </a:rPr>
              <a:t>Parcours : Développement durable et efficacité énergétique globale des systèmes</a:t>
            </a:r>
          </a:p>
          <a:p>
            <a:pPr algn="r">
              <a:tabLst>
                <a:tab pos="5292725" algn="l"/>
              </a:tabLst>
            </a:pPr>
            <a:r>
              <a:rPr lang="fr-FR" sz="1600" i="1" dirty="0" smtClean="0">
                <a:solidFill>
                  <a:schemeClr val="bg1">
                    <a:lumMod val="50000"/>
                  </a:schemeClr>
                </a:solidFill>
                <a:latin typeface="Arial" pitchFamily="34" charset="0"/>
                <a:cs typeface="Arial" pitchFamily="34" charset="0"/>
              </a:rPr>
              <a:t>Module : </a:t>
            </a:r>
            <a:r>
              <a:rPr lang="fr-FR" sz="1600" i="1" dirty="0" smtClean="0">
                <a:solidFill>
                  <a:schemeClr val="bg1">
                    <a:lumMod val="50000"/>
                  </a:schemeClr>
                </a:solidFill>
                <a:latin typeface="Arial" pitchFamily="34" charset="0"/>
                <a:cs typeface="Arial" pitchFamily="34" charset="0"/>
              </a:rPr>
              <a:t>ET304</a:t>
            </a:r>
            <a:endParaRPr lang="fr-FR" sz="1600" i="1" dirty="0" smtClean="0">
              <a:solidFill>
                <a:schemeClr val="bg1">
                  <a:lumMod val="50000"/>
                </a:schemeClr>
              </a:solidFill>
              <a:latin typeface="Arial" pitchFamily="34" charset="0"/>
              <a:cs typeface="Arial" pitchFamily="34" charset="0"/>
            </a:endParaRPr>
          </a:p>
        </p:txBody>
      </p:sp>
      <p:cxnSp>
        <p:nvCxnSpPr>
          <p:cNvPr id="10" name="Connecteur droit 9"/>
          <p:cNvCxnSpPr/>
          <p:nvPr/>
        </p:nvCxnSpPr>
        <p:spPr>
          <a:xfrm>
            <a:off x="649279" y="3355970"/>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571471" y="2857496"/>
            <a:ext cx="8081991" cy="571500"/>
          </a:xfrm>
        </p:spPr>
        <p:txBody>
          <a:bodyPr>
            <a:normAutofit/>
          </a:bodyPr>
          <a:lstStyle/>
          <a:p>
            <a:pPr algn="l"/>
            <a:r>
              <a:rPr lang="fr-FR" sz="2800" dirty="0" smtClean="0">
                <a:solidFill>
                  <a:srgbClr val="00B050"/>
                </a:solidFill>
                <a:effectLst>
                  <a:outerShdw blurRad="38100" dist="38100" dir="2700000" algn="tl">
                    <a:srgbClr val="000000">
                      <a:alpha val="43137"/>
                    </a:srgbClr>
                  </a:outerShdw>
                </a:effectLst>
                <a:latin typeface="Arial" pitchFamily="34" charset="0"/>
                <a:cs typeface="Arial" pitchFamily="34" charset="0"/>
              </a:rPr>
              <a:t>Opérations de tri pour les DEEE</a:t>
            </a:r>
            <a:endParaRPr lang="fr-FR" sz="2800" dirty="0">
              <a:solidFill>
                <a:srgbClr val="00B05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advTm="21647"/>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720749" y="2927346"/>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642942" y="2428872"/>
            <a:ext cx="6786578" cy="571500"/>
          </a:xfrm>
        </p:spPr>
        <p:txBody>
          <a:bodyPr/>
          <a:lstStyle/>
          <a:p>
            <a:pPr algn="l"/>
            <a:r>
              <a:rPr lang="fr-FR" sz="2800" dirty="0" smtClean="0">
                <a:solidFill>
                  <a:srgbClr val="00B050"/>
                </a:solidFill>
                <a:latin typeface="Arial" pitchFamily="34" charset="0"/>
                <a:cs typeface="Arial" pitchFamily="34" charset="0"/>
              </a:rPr>
              <a:t>opération de dépollution</a:t>
            </a:r>
            <a:endParaRPr lang="fr-FR" sz="2800" dirty="0">
              <a:solidFill>
                <a:srgbClr val="00B050"/>
              </a:solidFill>
              <a:latin typeface="Arial" pitchFamily="34" charset="0"/>
              <a:cs typeface="Arial" pitchFamily="34" charset="0"/>
            </a:endParaRPr>
          </a:p>
        </p:txBody>
      </p:sp>
      <p:sp>
        <p:nvSpPr>
          <p:cNvPr id="12" name="Rectangle 11"/>
          <p:cNvSpPr/>
          <p:nvPr/>
        </p:nvSpPr>
        <p:spPr>
          <a:xfrm>
            <a:off x="720748" y="3055804"/>
            <a:ext cx="6155507" cy="861774"/>
          </a:xfrm>
          <a:prstGeom prst="rect">
            <a:avLst/>
          </a:prstGeom>
        </p:spPr>
        <p:txBody>
          <a:bodyPr wrap="square">
            <a:spAutoFit/>
          </a:bodyPr>
          <a:lstStyle/>
          <a:p>
            <a:pPr>
              <a:buFont typeface="Arial" pitchFamily="34" charset="0"/>
              <a:buChar char="•"/>
            </a:pPr>
            <a:r>
              <a:rPr lang="fr-FR" sz="3200" dirty="0" smtClean="0"/>
              <a:t>séparation rapide</a:t>
            </a:r>
          </a:p>
          <a:p>
            <a:pPr lvl="1">
              <a:buNone/>
            </a:pPr>
            <a:r>
              <a:rPr lang="fr-FR" dirty="0" smtClean="0"/>
              <a:t>	Méthodologie de séparation </a:t>
            </a:r>
            <a:r>
              <a:rPr lang="fr-FR" dirty="0" smtClean="0"/>
              <a:t> pouvant être utilisée</a:t>
            </a:r>
            <a:r>
              <a:rPr lang="fr-FR" dirty="0" smtClean="0"/>
              <a:t>:</a:t>
            </a:r>
            <a:endParaRPr lang="fr-FR" dirty="0"/>
          </a:p>
        </p:txBody>
      </p:sp>
      <p:graphicFrame>
        <p:nvGraphicFramePr>
          <p:cNvPr id="24577" name="Object 1"/>
          <p:cNvGraphicFramePr>
            <a:graphicFrameLocks noChangeAspect="1"/>
          </p:cNvGraphicFramePr>
          <p:nvPr/>
        </p:nvGraphicFramePr>
        <p:xfrm>
          <a:off x="1143000" y="4024536"/>
          <a:ext cx="6813550" cy="1636712"/>
        </p:xfrm>
        <a:graphic>
          <a:graphicData uri="http://schemas.openxmlformats.org/presentationml/2006/ole">
            <p:oleObj spid="_x0000_s24577" name="Document" r:id="rId4" imgW="6813706" imgH="1636619" progId="Word.Document.12">
              <p:embed/>
            </p:oleObj>
          </a:graphicData>
        </a:graphic>
      </p:graphicFrame>
    </p:spTree>
  </p:cSld>
  <p:clrMapOvr>
    <a:masterClrMapping/>
  </p:clrMapOvr>
  <p:transition advTm="5793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720749" y="2927346"/>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642942" y="2428872"/>
            <a:ext cx="6786578" cy="571500"/>
          </a:xfrm>
        </p:spPr>
        <p:txBody>
          <a:bodyPr/>
          <a:lstStyle/>
          <a:p>
            <a:pPr algn="l"/>
            <a:r>
              <a:rPr lang="fr-FR" sz="2800" dirty="0" smtClean="0">
                <a:solidFill>
                  <a:srgbClr val="00B050"/>
                </a:solidFill>
                <a:latin typeface="Arial" pitchFamily="34" charset="0"/>
                <a:cs typeface="Arial" pitchFamily="34" charset="0"/>
              </a:rPr>
              <a:t>opération de tri</a:t>
            </a:r>
            <a:endParaRPr lang="fr-FR" sz="2800" dirty="0">
              <a:solidFill>
                <a:srgbClr val="00B050"/>
              </a:solidFill>
              <a:latin typeface="Arial" pitchFamily="34" charset="0"/>
              <a:cs typeface="Arial" pitchFamily="34" charset="0"/>
            </a:endParaRPr>
          </a:p>
        </p:txBody>
      </p:sp>
      <p:sp>
        <p:nvSpPr>
          <p:cNvPr id="21" name="Espace réservé du contenu 2"/>
          <p:cNvSpPr>
            <a:spLocks noGrp="1"/>
          </p:cNvSpPr>
          <p:nvPr>
            <p:ph idx="1"/>
          </p:nvPr>
        </p:nvSpPr>
        <p:spPr>
          <a:xfrm>
            <a:off x="428596" y="2927346"/>
            <a:ext cx="8229600" cy="614354"/>
          </a:xfrm>
        </p:spPr>
        <p:txBody>
          <a:bodyPr/>
          <a:lstStyle/>
          <a:p>
            <a:r>
              <a:rPr lang="fr-FR" dirty="0" smtClean="0"/>
              <a:t>tri  </a:t>
            </a:r>
            <a:r>
              <a:rPr lang="fr-FR" dirty="0"/>
              <a:t>par densité :</a:t>
            </a:r>
          </a:p>
          <a:p>
            <a:pPr>
              <a:buNone/>
            </a:pPr>
            <a:endParaRPr lang="fr-FR" dirty="0"/>
          </a:p>
        </p:txBody>
      </p:sp>
      <p:pic>
        <p:nvPicPr>
          <p:cNvPr id="22" name="Picture 2"/>
          <p:cNvPicPr>
            <a:picLocks noChangeAspect="1" noChangeArrowheads="1"/>
          </p:cNvPicPr>
          <p:nvPr/>
        </p:nvPicPr>
        <p:blipFill>
          <a:blip r:embed="rId3" cstate="print"/>
          <a:srcRect l="8055" r="1848"/>
          <a:stretch>
            <a:fillRect/>
          </a:stretch>
        </p:blipFill>
        <p:spPr bwMode="auto">
          <a:xfrm>
            <a:off x="399992" y="3756013"/>
            <a:ext cx="8477051" cy="2714644"/>
          </a:xfrm>
          <a:prstGeom prst="rect">
            <a:avLst/>
          </a:prstGeom>
          <a:noFill/>
        </p:spPr>
      </p:pic>
    </p:spTree>
  </p:cSld>
  <p:clrMapOvr>
    <a:masterClrMapping/>
  </p:clrMapOvr>
  <p:transition advTm="2897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720749" y="2927346"/>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642942" y="2428872"/>
            <a:ext cx="6786578" cy="571500"/>
          </a:xfrm>
        </p:spPr>
        <p:txBody>
          <a:bodyPr/>
          <a:lstStyle/>
          <a:p>
            <a:pPr algn="l"/>
            <a:r>
              <a:rPr lang="fr-FR" sz="2800" dirty="0" smtClean="0">
                <a:solidFill>
                  <a:srgbClr val="00B050"/>
                </a:solidFill>
                <a:latin typeface="Arial" pitchFamily="34" charset="0"/>
                <a:cs typeface="Arial" pitchFamily="34" charset="0"/>
              </a:rPr>
              <a:t>opération de tri</a:t>
            </a:r>
            <a:endParaRPr lang="fr-FR" sz="2800" dirty="0">
              <a:solidFill>
                <a:srgbClr val="00B050"/>
              </a:solidFill>
              <a:latin typeface="Arial" pitchFamily="34" charset="0"/>
              <a:cs typeface="Arial" pitchFamily="34" charset="0"/>
            </a:endParaRPr>
          </a:p>
        </p:txBody>
      </p:sp>
      <p:sp>
        <p:nvSpPr>
          <p:cNvPr id="7" name="Espace réservé du contenu 2"/>
          <p:cNvSpPr>
            <a:spLocks noGrp="1"/>
          </p:cNvSpPr>
          <p:nvPr>
            <p:ph idx="1"/>
          </p:nvPr>
        </p:nvSpPr>
        <p:spPr>
          <a:xfrm>
            <a:off x="428596" y="2856679"/>
            <a:ext cx="8229600" cy="614354"/>
          </a:xfrm>
        </p:spPr>
        <p:txBody>
          <a:bodyPr/>
          <a:lstStyle/>
          <a:p>
            <a:r>
              <a:rPr lang="fr-FR" dirty="0" smtClean="0"/>
              <a:t>tri  </a:t>
            </a:r>
            <a:r>
              <a:rPr lang="fr-FR" dirty="0"/>
              <a:t>par </a:t>
            </a:r>
            <a:r>
              <a:rPr lang="fr-FR" dirty="0" smtClean="0"/>
              <a:t>spectrométrie:</a:t>
            </a:r>
            <a:endParaRPr lang="fr-FR" dirty="0"/>
          </a:p>
          <a:p>
            <a:pPr>
              <a:buNone/>
            </a:pPr>
            <a:endParaRPr lang="fr-FR" dirty="0"/>
          </a:p>
        </p:txBody>
      </p:sp>
      <p:graphicFrame>
        <p:nvGraphicFramePr>
          <p:cNvPr id="8" name="Tableau 7"/>
          <p:cNvGraphicFramePr>
            <a:graphicFrameLocks noGrp="1"/>
          </p:cNvGraphicFramePr>
          <p:nvPr/>
        </p:nvGraphicFramePr>
        <p:xfrm>
          <a:off x="1328686" y="3000372"/>
          <a:ext cx="7643866" cy="3524972"/>
        </p:xfrm>
        <a:graphic>
          <a:graphicData uri="http://schemas.openxmlformats.org/drawingml/2006/table">
            <a:tbl>
              <a:tblPr/>
              <a:tblGrid>
                <a:gridCol w="3322267"/>
                <a:gridCol w="4321599"/>
              </a:tblGrid>
              <a:tr h="3524972">
                <a:tc>
                  <a:txBody>
                    <a:bodyPr/>
                    <a:lstStyle/>
                    <a:p>
                      <a:pPr marL="457200">
                        <a:lnSpc>
                          <a:spcPct val="115000"/>
                        </a:lnSpc>
                        <a:spcAft>
                          <a:spcPts val="0"/>
                        </a:spcAft>
                      </a:pPr>
                      <a:endParaRPr lang="fr-FR" sz="1000" dirty="0">
                        <a:latin typeface="Calibri"/>
                        <a:ea typeface="Calibri"/>
                        <a:cs typeface="Times New Roman"/>
                      </a:endParaRPr>
                    </a:p>
                  </a:txBody>
                  <a:tcPr marL="61935" marR="61935" marT="0" marB="0">
                    <a:lnL>
                      <a:noFill/>
                    </a:lnL>
                    <a:lnR>
                      <a:noFill/>
                    </a:lnR>
                    <a:lnT>
                      <a:noFill/>
                    </a:lnT>
                    <a:lnB>
                      <a:noFill/>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latin typeface="+mn-lt"/>
                          <a:ea typeface="Calibri"/>
                          <a:cs typeface="Times New Roman"/>
                        </a:rPr>
                        <a:t>Cette technologie permet d'identifie les matériaux sans tenir compte de leur surface. Grâce aux rayons X, elle permet de séparer les substances en se basant sur leur densité atomique et peut également séparer les concentrés de matériaux en différents types de matériaux.</a:t>
                      </a:r>
                    </a:p>
                    <a:p>
                      <a:pPr algn="l"/>
                      <a:endParaRPr lang="fr-FR" sz="1400" dirty="0" smtClean="0">
                        <a:latin typeface="Calibri"/>
                        <a:ea typeface="Times New Roman"/>
                      </a:endParaRPr>
                    </a:p>
                    <a:p>
                      <a:pPr algn="l"/>
                      <a:r>
                        <a:rPr lang="fr-FR" sz="1400" dirty="0" smtClean="0">
                          <a:latin typeface="Calibri"/>
                          <a:ea typeface="Times New Roman"/>
                        </a:rPr>
                        <a:t>Sélectivité </a:t>
                      </a:r>
                      <a:r>
                        <a:rPr lang="fr-FR" sz="1400" dirty="0">
                          <a:latin typeface="Calibri"/>
                          <a:ea typeface="Times New Roman"/>
                        </a:rPr>
                        <a:t>de 99% entre matière plastiques, permet de détecter les charges telles que les retardateurs de flamme bromés</a:t>
                      </a:r>
                      <a:r>
                        <a:rPr lang="fr-FR" sz="1400" dirty="0" smtClean="0">
                          <a:latin typeface="Calibri"/>
                          <a:ea typeface="Times New Roman"/>
                        </a:rPr>
                        <a:t>.</a:t>
                      </a:r>
                    </a:p>
                    <a:p>
                      <a:pPr algn="l"/>
                      <a:endParaRPr lang="fr-FR" sz="1400" dirty="0">
                        <a:latin typeface="Times New Roman"/>
                        <a:ea typeface="Times New Roman"/>
                      </a:endParaRPr>
                    </a:p>
                    <a:p>
                      <a:pPr algn="l"/>
                      <a:r>
                        <a:rPr lang="fr-FR" sz="1400" dirty="0">
                          <a:latin typeface="Calibri"/>
                          <a:ea typeface="Times New Roman"/>
                        </a:rPr>
                        <a:t>Point faible : non reconnaissance des plastiques peints et de couleur noire</a:t>
                      </a:r>
                      <a:endParaRPr lang="fr-FR" sz="1400" dirty="0">
                        <a:latin typeface="Times New Roman"/>
                        <a:ea typeface="Times New Roman"/>
                      </a:endParaRPr>
                    </a:p>
                  </a:txBody>
                  <a:tcPr marL="61935" marR="61935" marT="0" marB="0" anchor="ctr">
                    <a:lnL>
                      <a:noFill/>
                    </a:lnL>
                    <a:lnR>
                      <a:noFill/>
                    </a:lnR>
                    <a:lnT>
                      <a:noFill/>
                    </a:lnT>
                    <a:lnB>
                      <a:noFill/>
                    </a:lnB>
                  </a:tcPr>
                </a:tc>
              </a:tr>
            </a:tbl>
          </a:graphicData>
        </a:graphic>
      </p:graphicFrame>
      <p:pic>
        <p:nvPicPr>
          <p:cNvPr id="12" name="Image 6"/>
          <p:cNvPicPr>
            <a:picLocks noChangeAspect="1" noChangeArrowheads="1"/>
          </p:cNvPicPr>
          <p:nvPr/>
        </p:nvPicPr>
        <p:blipFill>
          <a:blip r:embed="rId3" cstate="print"/>
          <a:srcRect/>
          <a:stretch>
            <a:fillRect/>
          </a:stretch>
        </p:blipFill>
        <p:spPr bwMode="auto">
          <a:xfrm>
            <a:off x="1017366" y="4773288"/>
            <a:ext cx="2621497" cy="1752056"/>
          </a:xfrm>
          <a:prstGeom prst="rect">
            <a:avLst/>
          </a:prstGeom>
          <a:noFill/>
        </p:spPr>
      </p:pic>
      <p:pic>
        <p:nvPicPr>
          <p:cNvPr id="9" name="Image 7"/>
          <p:cNvPicPr>
            <a:picLocks noChangeAspect="1" noChangeArrowheads="1"/>
          </p:cNvPicPr>
          <p:nvPr/>
        </p:nvPicPr>
        <p:blipFill>
          <a:blip r:embed="rId4" cstate="print"/>
          <a:srcRect t="14764" r="6677" b="7384"/>
          <a:stretch>
            <a:fillRect/>
          </a:stretch>
        </p:blipFill>
        <p:spPr bwMode="auto">
          <a:xfrm>
            <a:off x="1115616" y="3442110"/>
            <a:ext cx="2304256" cy="1303872"/>
          </a:xfrm>
          <a:prstGeom prst="rect">
            <a:avLst/>
          </a:prstGeom>
          <a:noFill/>
        </p:spPr>
      </p:pic>
    </p:spTree>
  </p:cSld>
  <p:clrMapOvr>
    <a:masterClrMapping/>
  </p:clrMapOvr>
  <p:transition advTm="2897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720749" y="2927346"/>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642942" y="2428872"/>
            <a:ext cx="6786578" cy="571500"/>
          </a:xfrm>
        </p:spPr>
        <p:txBody>
          <a:bodyPr/>
          <a:lstStyle/>
          <a:p>
            <a:pPr algn="l"/>
            <a:r>
              <a:rPr lang="fr-FR" sz="2800" dirty="0" smtClean="0">
                <a:solidFill>
                  <a:srgbClr val="00B050"/>
                </a:solidFill>
                <a:latin typeface="Arial" pitchFamily="34" charset="0"/>
                <a:cs typeface="Arial" pitchFamily="34" charset="0"/>
              </a:rPr>
              <a:t>opération de tri</a:t>
            </a:r>
            <a:endParaRPr lang="fr-FR" sz="2800" dirty="0">
              <a:solidFill>
                <a:srgbClr val="00B050"/>
              </a:solidFill>
              <a:latin typeface="Arial" pitchFamily="34" charset="0"/>
              <a:cs typeface="Arial" pitchFamily="34" charset="0"/>
            </a:endParaRPr>
          </a:p>
        </p:txBody>
      </p:sp>
      <p:sp>
        <p:nvSpPr>
          <p:cNvPr id="14" name="Espace réservé du contenu 2"/>
          <p:cNvSpPr>
            <a:spLocks noGrp="1"/>
          </p:cNvSpPr>
          <p:nvPr>
            <p:ph idx="1"/>
          </p:nvPr>
        </p:nvSpPr>
        <p:spPr>
          <a:xfrm>
            <a:off x="457200" y="2927346"/>
            <a:ext cx="8229600" cy="614354"/>
          </a:xfrm>
        </p:spPr>
        <p:txBody>
          <a:bodyPr/>
          <a:lstStyle/>
          <a:p>
            <a:r>
              <a:rPr lang="fr-FR" dirty="0" smtClean="0"/>
              <a:t>tri  </a:t>
            </a:r>
            <a:r>
              <a:rPr lang="fr-FR" dirty="0"/>
              <a:t>par </a:t>
            </a:r>
            <a:r>
              <a:rPr lang="fr-FR" dirty="0" smtClean="0"/>
              <a:t>courant de </a:t>
            </a:r>
            <a:r>
              <a:rPr lang="fr-FR" dirty="0" smtClean="0"/>
              <a:t>Foucault </a:t>
            </a:r>
            <a:r>
              <a:rPr lang="fr-FR" dirty="0"/>
              <a:t>:</a:t>
            </a:r>
          </a:p>
          <a:p>
            <a:pPr>
              <a:buNone/>
            </a:pPr>
            <a:endParaRPr lang="fr-FR" dirty="0"/>
          </a:p>
        </p:txBody>
      </p:sp>
      <p:pic>
        <p:nvPicPr>
          <p:cNvPr id="15" name="Picture 2"/>
          <p:cNvPicPr>
            <a:picLocks noChangeAspect="1" noChangeArrowheads="1"/>
          </p:cNvPicPr>
          <p:nvPr/>
        </p:nvPicPr>
        <p:blipFill>
          <a:blip r:embed="rId3" cstate="print"/>
          <a:srcRect l="7339"/>
          <a:stretch>
            <a:fillRect/>
          </a:stretch>
        </p:blipFill>
        <p:spPr bwMode="auto">
          <a:xfrm>
            <a:off x="214282" y="3613137"/>
            <a:ext cx="8738726" cy="3071834"/>
          </a:xfrm>
          <a:prstGeom prst="rect">
            <a:avLst/>
          </a:prstGeom>
          <a:noFill/>
          <a:ln w="9525">
            <a:noFill/>
            <a:miter lim="800000"/>
            <a:headEnd/>
            <a:tailEnd/>
          </a:ln>
          <a:effectLst/>
        </p:spPr>
      </p:pic>
    </p:spTree>
  </p:cSld>
  <p:clrMapOvr>
    <a:masterClrMapping/>
  </p:clrMapOvr>
  <p:transition advTm="2897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720749" y="2927346"/>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642942" y="2428872"/>
            <a:ext cx="6786578" cy="571500"/>
          </a:xfrm>
        </p:spPr>
        <p:txBody>
          <a:bodyPr/>
          <a:lstStyle/>
          <a:p>
            <a:pPr algn="l"/>
            <a:r>
              <a:rPr lang="fr-FR" sz="2800" dirty="0" smtClean="0">
                <a:solidFill>
                  <a:srgbClr val="00B050"/>
                </a:solidFill>
                <a:latin typeface="Arial" pitchFamily="34" charset="0"/>
                <a:cs typeface="Arial" pitchFamily="34" charset="0"/>
              </a:rPr>
              <a:t>opération de tri</a:t>
            </a:r>
            <a:endParaRPr lang="fr-FR" sz="2800" dirty="0">
              <a:solidFill>
                <a:srgbClr val="00B050"/>
              </a:solidFill>
              <a:latin typeface="Arial" pitchFamily="34" charset="0"/>
              <a:cs typeface="Arial" pitchFamily="34" charset="0"/>
            </a:endParaRPr>
          </a:p>
        </p:txBody>
      </p:sp>
      <p:sp>
        <p:nvSpPr>
          <p:cNvPr id="7" name="Espace réservé du contenu 2"/>
          <p:cNvSpPr>
            <a:spLocks noGrp="1"/>
          </p:cNvSpPr>
          <p:nvPr>
            <p:ph idx="1"/>
          </p:nvPr>
        </p:nvSpPr>
        <p:spPr>
          <a:xfrm>
            <a:off x="457200" y="2928934"/>
            <a:ext cx="8229600" cy="460648"/>
          </a:xfrm>
        </p:spPr>
        <p:txBody>
          <a:bodyPr/>
          <a:lstStyle/>
          <a:p>
            <a:r>
              <a:rPr lang="fr-FR" dirty="0" smtClean="0"/>
              <a:t>Tri binaire</a:t>
            </a:r>
            <a:endParaRPr lang="fr-FR" dirty="0"/>
          </a:p>
        </p:txBody>
      </p:sp>
      <p:pic>
        <p:nvPicPr>
          <p:cNvPr id="8" name="Image 7"/>
          <p:cNvPicPr>
            <a:picLocks noChangeAspect="1"/>
          </p:cNvPicPr>
          <p:nvPr/>
        </p:nvPicPr>
        <p:blipFill>
          <a:blip r:embed="rId3" cstate="print"/>
          <a:srcRect b="5338"/>
          <a:stretch>
            <a:fillRect/>
          </a:stretch>
        </p:blipFill>
        <p:spPr bwMode="auto">
          <a:xfrm>
            <a:off x="2735578" y="3212976"/>
            <a:ext cx="5280486" cy="3073543"/>
          </a:xfrm>
          <a:prstGeom prst="rect">
            <a:avLst/>
          </a:prstGeom>
          <a:noFill/>
          <a:ln w="9525">
            <a:noFill/>
            <a:miter lim="800000"/>
            <a:headEnd/>
            <a:tailEnd/>
          </a:ln>
        </p:spPr>
      </p:pic>
    </p:spTree>
  </p:cSld>
  <p:clrMapOvr>
    <a:masterClrMapping/>
  </p:clrMapOvr>
  <p:transition advTm="2897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10003PHOTO" val=""/>
  <p:tag name="MMPROD_10003LOGO" val=""/>
  <p:tag name="MMPROD_NEXTUNIQUEID" val="10009"/>
  <p:tag name="MMPROD_UIDATA" val="&lt;database version=&quot;7.0&quot;&gt;&lt;object type=&quot;1&quot; unique_id=&quot;10001&quot;&gt;&lt;property id=&quot;20193&quot; value=&quot;-1&quot;/&gt;&lt;object type=&quot;4&quot; unique_id=&quot;10002&quot;&gt;&lt;object type=&quot;5&quot; unique_id=&quot;10003&quot;&gt;&lt;property id=&quot;20000&quot; value=&quot;0&quot;/&gt;&lt;property id=&quot;20149&quot; value=&quot;Yann Le Gallou&quot;/&gt;&lt;property id=&quot;20150&quot; value=&quot;Professeur agrégé d'électronique&quot;/&gt;&lt;/object&gt;&lt;/object&gt;&lt;object type=&quot;8&quot; unique_id=&quot;10004&quot;&gt;&lt;/object&gt;&lt;object type=&quot;2&quot; unique_id=&quot;10005&quot;&gt;&lt;object type=&quot;3&quot; unique_id=&quot;10006&quot;&gt;&lt;property id=&quot;20148&quot; value=&quot;5&quot;/&gt;&lt;property id=&quot;20300&quot; value=&quot;Slide 1 - &amp;quot;TITRE DU DIAPORAMA&amp;quot;&quot;/&gt;&lt;property id=&quot;20307&quot; value=&quot;257&quot;/&gt;&lt;/object&gt;&lt;object type=&quot;3&quot; unique_id=&quot;10007&quot;&gt;&lt;property id=&quot;20148&quot; value=&quot;5&quot;/&gt;&lt;property id=&quot;20300&quot; value=&quot;Slide 2 - &amp;quot;Titre du chapitre 1&amp;quot;&quot;/&gt;&lt;property id=&quot;20307&quot; value=&quot;282&quot;/&gt;&lt;/object&gt;&lt;object type=&quot;3&quot; unique_id=&quot;10008&quot;&gt;&lt;property id=&quot;20148&quot; value=&quot;5&quot;/&gt;&lt;property id=&quot;20300&quot; value=&quot;Slide 3 - &amp;quot;TITRE DE CHAPITRE 1&amp;quot;&quot;/&gt;&lt;property id=&quot;20307&quot; value=&quot;261&quot;/&gt;&lt;/object&gt;&lt;object type=&quot;3&quot; unique_id=&quot;10009&quot;&gt;&lt;property id=&quot;20148&quot; value=&quot;5&quot;/&gt;&lt;property id=&quot;20300&quot; value=&quot;Slide 4 - &amp;quot;Titre du chapitre 2&amp;quot;&quot;/&gt;&lt;property id=&quot;20307&quot; value=&quot;298&quot;/&gt;&lt;/object&gt;&lt;object type=&quot;3&quot; unique_id=&quot;10010&quot;&gt;&lt;property id=&quot;20148&quot; value=&quot;5&quot;/&gt;&lt;property id=&quot;20300&quot; value=&quot;Slide 5 - &amp;quot;TITRE DE CHAPITRE 2&amp;quot;&quot;/&gt;&lt;property id=&quot;20307&quot; value=&quot;299&quot;/&gt;&lt;/object&gt;&lt;object type=&quot;3&quot; unique_id=&quot;10011&quot;&gt;&lt;property id=&quot;20148&quot; value=&quot;5&quot;/&gt;&lt;property id=&quot;20300&quot; value=&quot;Slide 6 - &amp;quot;FIN&amp;quot;&quot;/&gt;&lt;property id=&quot;20307&quot; value=&quot;294&quot;/&gt;&lt;/object&gt;&lt;/object&gt;&lt;/object&gt;&lt;/database&gt;"/>
  <p:tag name="SECTOMILLISECCONVERTED" val="1"/>
</p:tagLst>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3412</TotalTime>
  <Words>68</Words>
  <Application>Microsoft Office PowerPoint</Application>
  <PresentationFormat>Affichage à l'écran (4:3)</PresentationFormat>
  <Paragraphs>19</Paragraphs>
  <Slides>6</Slides>
  <Notes>6</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6</vt:i4>
      </vt:variant>
    </vt:vector>
  </HeadingPairs>
  <TitlesOfParts>
    <vt:vector size="8" baseType="lpstr">
      <vt:lpstr>Thème Office</vt:lpstr>
      <vt:lpstr>Document</vt:lpstr>
      <vt:lpstr>Opérations de tri pour les DEEE</vt:lpstr>
      <vt:lpstr>opération de dépollution</vt:lpstr>
      <vt:lpstr>opération de tri</vt:lpstr>
      <vt:lpstr>opération de tri</vt:lpstr>
      <vt:lpstr>opération de tri</vt:lpstr>
      <vt:lpstr>opération de tri</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Gabarit formation STI2D</dc:title>
  <dc:creator>GRANJON David</dc:creator>
  <cp:lastModifiedBy>Fabrice CLAUDE</cp:lastModifiedBy>
  <cp:revision>344</cp:revision>
  <dcterms:created xsi:type="dcterms:W3CDTF">2010-09-14T05:05:30Z</dcterms:created>
  <dcterms:modified xsi:type="dcterms:W3CDTF">2010-12-03T20:16:35Z</dcterms:modified>
</cp:coreProperties>
</file>