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ags/tag2.xml" ContentType="application/vnd.openxmlformats-officedocument.presentationml.tags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notesSlides/notesSlide1.xml" ContentType="application/vnd.openxmlformats-officedocument.presentationml.notesSlide+xml"/>
  <Override PartName="/ppt/tags/tag5.xml" ContentType="application/vnd.openxmlformats-officedocument.presentationml.tags+xml"/>
  <Override PartName="/ppt/notesSlides/notesSlide2.xml" ContentType="application/vnd.openxmlformats-officedocument.presentationml.notesSlide+xml"/>
  <Override PartName="/ppt/tags/tag6.xml" ContentType="application/vnd.openxmlformats-officedocument.presentationml.tags+xml"/>
  <Override PartName="/ppt/notesSlides/notesSlide3.xml" ContentType="application/vnd.openxmlformats-officedocument.presentationml.notesSlide+xml"/>
  <Override PartName="/ppt/tags/tag7.xml" ContentType="application/vnd.openxmlformats-officedocument.presentationml.tags+xml"/>
  <Override PartName="/ppt/notesSlides/notesSlide4.xml" ContentType="application/vnd.openxmlformats-officedocument.presentationml.notesSlide+xml"/>
  <Override PartName="/ppt/tags/tag8.xml" ContentType="application/vnd.openxmlformats-officedocument.presentationml.tags+xml"/>
  <Override PartName="/ppt/notesSlides/notesSlide5.xml" ContentType="application/vnd.openxmlformats-officedocument.presentationml.notesSlide+xml"/>
  <Override PartName="/ppt/tags/tag9.xml" ContentType="application/vnd.openxmlformats-officedocument.presentationml.tags+xml"/>
  <Override PartName="/ppt/notesSlides/notesSlide6.xml" ContentType="application/vnd.openxmlformats-officedocument.presentationml.notesSlide+xml"/>
  <Override PartName="/ppt/tags/tag10.xml" ContentType="application/vnd.openxmlformats-officedocument.presentationml.tags+xml"/>
  <Override PartName="/ppt/notesSlides/notesSlide7.xml" ContentType="application/vnd.openxmlformats-officedocument.presentationml.notesSlide+xml"/>
  <Override PartName="/ppt/tags/tag11.xml" ContentType="application/vnd.openxmlformats-officedocument.presentationml.tags+xml"/>
  <Override PartName="/ppt/notesSlides/notesSlide8.xml" ContentType="application/vnd.openxmlformats-officedocument.presentationml.notesSlide+xml"/>
  <Override PartName="/ppt/tags/tag12.xml" ContentType="application/vnd.openxmlformats-officedocument.presentationml.tags+xml"/>
  <Override PartName="/ppt/notesSlides/notesSlide9.xml" ContentType="application/vnd.openxmlformats-officedocument.presentationml.notesSlide+xml"/>
  <Override PartName="/ppt/tags/tag13.xml" ContentType="application/vnd.openxmlformats-officedocument.presentationml.tags+xml"/>
  <Override PartName="/ppt/notesSlides/notesSlide10.xml" ContentType="application/vnd.openxmlformats-officedocument.presentationml.notesSlide+xml"/>
  <Override PartName="/ppt/tags/tag14.xml" ContentType="application/vnd.openxmlformats-officedocument.presentationml.tags+xml"/>
  <Override PartName="/ppt/notesSlides/notesSlide11.xml" ContentType="application/vnd.openxmlformats-officedocument.presentationml.notesSlide+xml"/>
  <Override PartName="/ppt/tags/tag15.xml" ContentType="application/vnd.openxmlformats-officedocument.presentationml.tags+xml"/>
  <Override PartName="/ppt/notesSlides/notesSlide12.xml" ContentType="application/vnd.openxmlformats-officedocument.presentationml.notesSlide+xml"/>
  <Override PartName="/ppt/tags/tag16.xml" ContentType="application/vnd.openxmlformats-officedocument.presentationml.tags+xml"/>
  <Override PartName="/ppt/notesSlides/notesSlide13.xml" ContentType="application/vnd.openxmlformats-officedocument.presentationml.notesSlide+xml"/>
  <Override PartName="/ppt/tags/tag17.xml" ContentType="application/vnd.openxmlformats-officedocument.presentationml.tags+xml"/>
  <Override PartName="/ppt/notesSlides/notesSlide14.xml" ContentType="application/vnd.openxmlformats-officedocument.presentationml.notesSlide+xml"/>
  <Override PartName="/ppt/tags/tag18.xml" ContentType="application/vnd.openxmlformats-officedocument.presentationml.tags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  <p:sldMasterId id="2147483676" r:id="rId2"/>
  </p:sldMasterIdLst>
  <p:notesMasterIdLst>
    <p:notesMasterId r:id="rId18"/>
  </p:notesMasterIdLst>
  <p:handoutMasterIdLst>
    <p:handoutMasterId r:id="rId19"/>
  </p:handoutMasterIdLst>
  <p:sldIdLst>
    <p:sldId id="343" r:id="rId3"/>
    <p:sldId id="344" r:id="rId4"/>
    <p:sldId id="346" r:id="rId5"/>
    <p:sldId id="347" r:id="rId6"/>
    <p:sldId id="350" r:id="rId7"/>
    <p:sldId id="380" r:id="rId8"/>
    <p:sldId id="378" r:id="rId9"/>
    <p:sldId id="351" r:id="rId10"/>
    <p:sldId id="379" r:id="rId11"/>
    <p:sldId id="353" r:id="rId12"/>
    <p:sldId id="354" r:id="rId13"/>
    <p:sldId id="360" r:id="rId14"/>
    <p:sldId id="362" r:id="rId15"/>
    <p:sldId id="381" r:id="rId16"/>
    <p:sldId id="382" r:id="rId17"/>
  </p:sldIdLst>
  <p:sldSz cx="9144000" cy="6858000" type="screen4x3"/>
  <p:notesSz cx="9929813" cy="6799263"/>
  <p:custDataLst>
    <p:tags r:id="rId20"/>
  </p:custDataLst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5pPr>
    <a:lvl6pPr marL="2286000" algn="l" defTabSz="914400" rtl="0" eaLnBrk="1" latinLnBrk="0" hangingPunct="1">
      <a:defRPr sz="16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6pPr>
    <a:lvl7pPr marL="2743200" algn="l" defTabSz="914400" rtl="0" eaLnBrk="1" latinLnBrk="0" hangingPunct="1">
      <a:defRPr sz="16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7pPr>
    <a:lvl8pPr marL="3200400" algn="l" defTabSz="914400" rtl="0" eaLnBrk="1" latinLnBrk="0" hangingPunct="1">
      <a:defRPr sz="16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8pPr>
    <a:lvl9pPr marL="3657600" algn="l" defTabSz="914400" rtl="0" eaLnBrk="1" latinLnBrk="0" hangingPunct="1">
      <a:defRPr sz="16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4319">
          <p15:clr>
            <a:srgbClr val="A4A3A4"/>
          </p15:clr>
        </p15:guide>
        <p15:guide id="2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24">
          <p15:clr>
            <a:srgbClr val="A4A3A4"/>
          </p15:clr>
        </p15:guide>
        <p15:guide id="2" pos="3129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FF9933"/>
    <a:srgbClr val="FFFFFF"/>
    <a:srgbClr val="9966FF"/>
    <a:srgbClr val="86A8FE"/>
    <a:srgbClr val="FFCC99"/>
    <a:srgbClr val="FF3300"/>
    <a:srgbClr val="FFFFCC"/>
    <a:srgbClr val="B3D2F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Style moyen 1 - Accentuation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125E5076-3810-47DD-B79F-674D7AD40C01}" styleName="Style foncé 1 - Accentuation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73A0DAA-6AF3-43AB-8588-CEC1D06C72B9}" styleName="Style moyen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136" autoAdjust="0"/>
    <p:restoredTop sz="82883" autoAdjust="0"/>
  </p:normalViewPr>
  <p:slideViewPr>
    <p:cSldViewPr>
      <p:cViewPr varScale="1">
        <p:scale>
          <a:sx n="92" d="100"/>
          <a:sy n="92" d="100"/>
        </p:scale>
        <p:origin x="1554" y="90"/>
      </p:cViewPr>
      <p:guideLst>
        <p:guide orient="horz" pos="4319"/>
        <p:guide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75" d="100"/>
        <a:sy n="75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75" d="100"/>
          <a:sy n="75" d="100"/>
        </p:scale>
        <p:origin x="2508" y="996"/>
      </p:cViewPr>
      <p:guideLst>
        <p:guide orient="horz" pos="2124"/>
        <p:guide pos="3129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2" Type="http://schemas.openxmlformats.org/officeDocument/2006/relationships/tags" Target="../tags/tag3.xml"/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ustDataLst>
      <p:tags r:id="rId2"/>
    </p:custDataLst>
    <p:extLst>
      <p:ext uri="{BB962C8B-B14F-4D97-AF65-F5344CB8AC3E}">
        <p14:creationId xmlns:p14="http://schemas.microsoft.com/office/powerpoint/2010/main" val="345540508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382963" y="596900"/>
            <a:ext cx="3165475" cy="23749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051" name="Rectangle 3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1327150" y="3232150"/>
            <a:ext cx="7275513" cy="2860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24" tIns="45255" rIns="92124" bIns="4525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noProof="0"/>
              <a:t>Cliquez pour modifier les styles de texte du masque</a:t>
            </a:r>
          </a:p>
          <a:p>
            <a:pPr lvl="1"/>
            <a:r>
              <a:rPr lang="fr-FR" noProof="0"/>
              <a:t>Second niveau</a:t>
            </a:r>
          </a:p>
          <a:p>
            <a:pPr lvl="2"/>
            <a:r>
              <a:rPr lang="fr-FR" noProof="0"/>
              <a:t>Troisième niveau</a:t>
            </a:r>
          </a:p>
          <a:p>
            <a:pPr lvl="3"/>
            <a:r>
              <a:rPr lang="fr-FR" noProof="0"/>
              <a:t>Quatrième niveau</a:t>
            </a:r>
          </a:p>
          <a:p>
            <a:pPr lvl="4"/>
            <a:r>
              <a:rPr lang="fr-FR" noProof="0"/>
              <a:t>Cinquième niveau</a:t>
            </a:r>
          </a:p>
        </p:txBody>
      </p:sp>
    </p:spTree>
    <p:extLst>
      <p:ext uri="{BB962C8B-B14F-4D97-AF65-F5344CB8AC3E}">
        <p14:creationId xmlns:p14="http://schemas.microsoft.com/office/powerpoint/2010/main" val="368131913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3265488" y="509588"/>
            <a:ext cx="3400425" cy="2549525"/>
          </a:xfrm>
          <a:ln/>
        </p:spPr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95363" y="3228975"/>
            <a:ext cx="7939087" cy="3060700"/>
          </a:xfrm>
          <a:noFill/>
        </p:spPr>
        <p:txBody>
          <a:bodyPr/>
          <a:lstStyle/>
          <a:p>
            <a:pPr eaLnBrk="1" hangingPunct="1"/>
            <a:endParaRPr lang="fr-FR" altLang="fr-FR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fr-FR" altLang="fr-FR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1240B29-F687-4F45-9708-019B960494DF}">
              <a14:hiddenLine xmlns:a14="http://schemas.microsoft.com/office/drawing/2010/main" w="12699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altLang="fr-FR" sz="140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fr-FR" altLang="fr-FR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1240B29-F687-4F45-9708-019B960494DF}">
              <a14:hiddenLine xmlns:a14="http://schemas.microsoft.com/office/drawing/2010/main" w="12699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altLang="fr-FR" sz="1400" b="1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1240B29-F687-4F45-9708-019B960494DF}">
              <a14:hiddenLine xmlns:a14="http://schemas.microsoft.com/office/drawing/2010/main" w="12699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altLang="fr-FR" sz="1400" b="1" dirty="0"/>
          </a:p>
        </p:txBody>
      </p:sp>
    </p:spTree>
    <p:extLst>
      <p:ext uri="{BB962C8B-B14F-4D97-AF65-F5344CB8AC3E}">
        <p14:creationId xmlns:p14="http://schemas.microsoft.com/office/powerpoint/2010/main" val="382320154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1240B29-F687-4F45-9708-019B960494DF}">
              <a14:hiddenLine xmlns:a14="http://schemas.microsoft.com/office/drawing/2010/main" w="12699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altLang="fr-FR" sz="1400" b="1" dirty="0"/>
          </a:p>
        </p:txBody>
      </p:sp>
    </p:spTree>
    <p:extLst>
      <p:ext uri="{BB962C8B-B14F-4D97-AF65-F5344CB8AC3E}">
        <p14:creationId xmlns:p14="http://schemas.microsoft.com/office/powerpoint/2010/main" val="42735544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3265488" y="509588"/>
            <a:ext cx="3400425" cy="2549525"/>
          </a:xfrm>
          <a:ln/>
        </p:spPr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95363" y="3228975"/>
            <a:ext cx="7939087" cy="3060700"/>
          </a:xfrm>
          <a:noFill/>
        </p:spPr>
        <p:txBody>
          <a:bodyPr/>
          <a:lstStyle/>
          <a:p>
            <a:endParaRPr lang="fr-FR" altLang="fr-FR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3265488" y="509588"/>
            <a:ext cx="3400425" cy="2549525"/>
          </a:xfrm>
          <a:ln/>
        </p:spPr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95363" y="3228975"/>
            <a:ext cx="7939087" cy="3060700"/>
          </a:xfrm>
          <a:noFill/>
        </p:spPr>
        <p:txBody>
          <a:bodyPr/>
          <a:lstStyle/>
          <a:p>
            <a:pPr eaLnBrk="1" hangingPunct="1"/>
            <a:endParaRPr lang="fr-FR" altLang="fr-FR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3265488" y="509588"/>
            <a:ext cx="3400425" cy="2549525"/>
          </a:xfrm>
          <a:ln/>
        </p:spPr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95363" y="3228975"/>
            <a:ext cx="7939087" cy="3060700"/>
          </a:xfrm>
          <a:noFill/>
        </p:spPr>
        <p:txBody>
          <a:bodyPr/>
          <a:lstStyle/>
          <a:p>
            <a:pPr eaLnBrk="1" hangingPunct="1"/>
            <a:endParaRPr lang="fr-FR" altLang="fr-FR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fr-FR" altLang="fr-FR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1240B29-F687-4F45-9708-019B960494DF}">
              <a14:hiddenLine xmlns:a14="http://schemas.microsoft.com/office/drawing/2010/main" w="12699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altLang="fr-FR" sz="1400" b="1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1240B29-F687-4F45-9708-019B960494DF}">
              <a14:hiddenLine xmlns:a14="http://schemas.microsoft.com/office/drawing/2010/main" w="12699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altLang="fr-FR" sz="1400" b="1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1240B29-F687-4F45-9708-019B960494DF}">
              <a14:hiddenLine xmlns:a14="http://schemas.microsoft.com/office/drawing/2010/main" w="12699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altLang="fr-FR" sz="1400" b="1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1240B29-F687-4F45-9708-019B960494DF}">
              <a14:hiddenLine xmlns:a14="http://schemas.microsoft.com/office/drawing/2010/main" w="12699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altLang="fr-FR" sz="1400" b="1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5EC736-D143-423A-94CD-9B83316E76FE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210570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EC7364-D6B0-424F-8E09-D5F4B82BE8A4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5028489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9981D5-7C42-4C9C-BBD7-0786C68D4BB0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65557402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3" name="Rectangle 70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16C67D-099D-4D7B-89E6-FAFD734C6B33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380256553"/>
      </p:ext>
    </p:extLst>
  </p:cSld>
  <p:clrMapOvr>
    <a:masterClrMapping/>
  </p:clrMapOvr>
  <p:transition spd="med">
    <p:blinds dir="vert"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>
  <p:cSld name="Titre et 2 contenus sur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4038600" cy="21859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59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half" idx="3"/>
          </p:nvPr>
        </p:nvSpPr>
        <p:spPr>
          <a:xfrm>
            <a:off x="457200" y="3938588"/>
            <a:ext cx="8229600" cy="21875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Rectangle 70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950C20-5A7A-46D8-8219-12EEB572F836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785827265"/>
      </p:ext>
    </p:extLst>
  </p:cSld>
  <p:clrMapOvr>
    <a:masterClrMapping/>
  </p:clrMapOvr>
  <p:transition spd="med">
    <p:blinds dir="vert"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74EB07-573B-4399-8AE0-C35A87CFA052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70169501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1C58A4-B7C2-4E6E-8AA4-40F622B1FE3C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27305628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A094B7-5952-4C44-9CD1-782FA01BFBA4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35625517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D48B14-97AE-4AD9-ADD1-9B6FE3B307AC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02561336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8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9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735694-EEF3-49AF-8294-D4D9C4EE8110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04260076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ABD204-75AA-4EA5-813C-B15F15F18F96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8880270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918493-1747-4FEA-AEDC-31093195156E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355634820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A16BE5-8704-4D53-A436-D31FF6A8BCD9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36715010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E27121-A03C-45FC-8817-BE4109416E79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68092760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0D0706-7CC3-4D5B-80C5-BB8B226B98E7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36004458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16B5CA-95AF-4229-8D3B-4486C206EBDF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56795542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4E2B22-72A9-454B-A250-33F9C3EE526F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398916343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3" name="Rectangle 70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650BE0-D254-4A1C-B82E-E1E2AB4730E8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56573207"/>
      </p:ext>
    </p:extLst>
  </p:cSld>
  <p:clrMapOvr>
    <a:masterClrMapping/>
  </p:clrMapOvr>
  <p:transition spd="med">
    <p:blinds dir="vert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703ED6-E12D-4D2B-9E11-22305A1D7B74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9479029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3A2A55-D5D3-41B9-B3FA-C30897B2389C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3977258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6CC2BA-B27F-46A1-946C-C9332C162C11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5221102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A99828-3C00-4ECD-A077-2A02695E6362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0834675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0DE5427-7100-42CA-863F-56B6B57D2142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5438708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FAF88B-9B60-41DB-A41A-2A44D7350BB5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9230953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F7545B-EFA8-477A-A700-D0F243396C76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8960336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2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6.xml"/><Relationship Id="rId7" Type="http://schemas.openxmlformats.org/officeDocument/2006/relationships/slideLayout" Target="../slideLayouts/slideLayout20.xml"/><Relationship Id="rId12" Type="http://schemas.openxmlformats.org/officeDocument/2006/relationships/slideLayout" Target="../slideLayouts/slideLayout25.xml"/><Relationship Id="rId2" Type="http://schemas.openxmlformats.org/officeDocument/2006/relationships/slideLayout" Target="../slideLayouts/slideLayout15.xml"/><Relationship Id="rId1" Type="http://schemas.openxmlformats.org/officeDocument/2006/relationships/slideLayout" Target="../slideLayouts/slideLayout14.xml"/><Relationship Id="rId6" Type="http://schemas.openxmlformats.org/officeDocument/2006/relationships/slideLayout" Target="../slideLayouts/slideLayout19.xml"/><Relationship Id="rId11" Type="http://schemas.openxmlformats.org/officeDocument/2006/relationships/slideLayout" Target="../slideLayouts/slideLayout24.xml"/><Relationship Id="rId5" Type="http://schemas.openxmlformats.org/officeDocument/2006/relationships/slideLayout" Target="../slideLayouts/slideLayout18.xml"/><Relationship Id="rId10" Type="http://schemas.openxmlformats.org/officeDocument/2006/relationships/slideLayout" Target="../slideLayouts/slideLayout23.xml"/><Relationship Id="rId4" Type="http://schemas.openxmlformats.org/officeDocument/2006/relationships/slideLayout" Target="../slideLayouts/slideLayout17.xml"/><Relationship Id="rId9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altLang="fr-FR"/>
              <a:t>Cliquez pour modifier le style du titre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altLang="fr-FR"/>
              <a:t>Cliquez pour modifier les styles du texte du masque</a:t>
            </a:r>
          </a:p>
          <a:p>
            <a:pPr lvl="1"/>
            <a:r>
              <a:rPr lang="fr-FR" altLang="fr-FR"/>
              <a:t>Deuxième niveau</a:t>
            </a:r>
          </a:p>
          <a:p>
            <a:pPr lvl="2"/>
            <a:r>
              <a:rPr lang="fr-FR" altLang="fr-FR"/>
              <a:t>Troisième niveau</a:t>
            </a:r>
          </a:p>
          <a:p>
            <a:pPr lvl="3"/>
            <a:r>
              <a:rPr lang="fr-FR" altLang="fr-FR"/>
              <a:t>Quatrième niveau</a:t>
            </a:r>
          </a:p>
          <a:p>
            <a:pPr lvl="4"/>
            <a:r>
              <a:rPr lang="fr-FR" altLang="fr-FR"/>
              <a:t>Cinquième niveau</a:t>
            </a:r>
          </a:p>
        </p:txBody>
      </p:sp>
      <p:sp>
        <p:nvSpPr>
          <p:cNvPr id="36045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0" hangingPunct="0">
              <a:defRPr sz="1400" b="0"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6045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0" hangingPunct="0">
              <a:defRPr sz="1400" b="0">
                <a:cs typeface="+mn-cs"/>
              </a:defRPr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36045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400" b="0">
                <a:cs typeface="+mn-cs"/>
              </a:defRPr>
            </a:lvl1pPr>
          </a:lstStyle>
          <a:p>
            <a:pPr>
              <a:defRPr/>
            </a:pPr>
            <a:fld id="{61A3B146-4CFE-4173-B69D-D3AB5FE3AAF1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  <p:custDataLst>
      <p:tags r:id="rId15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720" r:id="rId1"/>
    <p:sldLayoutId id="2147483721" r:id="rId2"/>
    <p:sldLayoutId id="2147483722" r:id="rId3"/>
    <p:sldLayoutId id="2147483723" r:id="rId4"/>
    <p:sldLayoutId id="2147483724" r:id="rId5"/>
    <p:sldLayoutId id="2147483725" r:id="rId6"/>
    <p:sldLayoutId id="2147483726" r:id="rId7"/>
    <p:sldLayoutId id="2147483727" r:id="rId8"/>
    <p:sldLayoutId id="2147483728" r:id="rId9"/>
    <p:sldLayoutId id="2147483729" r:id="rId10"/>
    <p:sldLayoutId id="2147483730" r:id="rId11"/>
    <p:sldLayoutId id="2147483742" r:id="rId12"/>
    <p:sldLayoutId id="2147483743" r:id="rId13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/>
              <a:t>Modifiez le style du titre</a:t>
            </a:r>
          </a:p>
        </p:txBody>
      </p:sp>
      <p:sp>
        <p:nvSpPr>
          <p:cNvPr id="2051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0" hangingPunct="0">
              <a:defRPr sz="1200">
                <a:solidFill>
                  <a:schemeClr val="tx1">
                    <a:tint val="75000"/>
                  </a:schemeClr>
                </a:solidFill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0" hangingPunct="0">
              <a:defRPr sz="1200">
                <a:solidFill>
                  <a:schemeClr val="tx1">
                    <a:tint val="75000"/>
                  </a:schemeClr>
                </a:solidFill>
                <a:cs typeface="+mn-cs"/>
              </a:defRPr>
            </a:lvl1pPr>
          </a:lstStyle>
          <a:p>
            <a:pPr>
              <a:defRPr/>
            </a:pPr>
            <a:r>
              <a:rPr lang="fr-FR"/>
              <a:t>5.1P_Stat_fin_tech MH261010.ppt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0" hangingPunct="0">
              <a:defRPr sz="1200">
                <a:solidFill>
                  <a:schemeClr val="tx1">
                    <a:tint val="75000"/>
                  </a:schemeClr>
                </a:solidFill>
                <a:cs typeface="+mn-cs"/>
              </a:defRPr>
            </a:lvl1pPr>
          </a:lstStyle>
          <a:p>
            <a:pPr>
              <a:defRPr/>
            </a:pPr>
            <a:fld id="{B7269847-18F1-477B-8F11-76339B72A08E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  <p:sldLayoutId id="2147483744" r:id="rId12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4.xml"/><Relationship Id="rId1" Type="http://schemas.openxmlformats.org/officeDocument/2006/relationships/tags" Target="../tags/tag4.xml"/><Relationship Id="rId4" Type="http://schemas.openxmlformats.org/officeDocument/2006/relationships/image" Target="../media/image1.jpeg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0.xml"/><Relationship Id="rId2" Type="http://schemas.openxmlformats.org/officeDocument/2006/relationships/slideLayout" Target="../slideLayouts/slideLayout20.xml"/><Relationship Id="rId1" Type="http://schemas.openxmlformats.org/officeDocument/2006/relationships/tags" Target="../tags/tag1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1.xml"/><Relationship Id="rId2" Type="http://schemas.openxmlformats.org/officeDocument/2006/relationships/slideLayout" Target="../slideLayouts/slideLayout20.xml"/><Relationship Id="rId1" Type="http://schemas.openxmlformats.org/officeDocument/2006/relationships/tags" Target="../tags/tag14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2.xml"/><Relationship Id="rId2" Type="http://schemas.openxmlformats.org/officeDocument/2006/relationships/slideLayout" Target="../slideLayouts/slideLayout20.xml"/><Relationship Id="rId1" Type="http://schemas.openxmlformats.org/officeDocument/2006/relationships/tags" Target="../tags/tag15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3.xml"/><Relationship Id="rId2" Type="http://schemas.openxmlformats.org/officeDocument/2006/relationships/slideLayout" Target="../slideLayouts/slideLayout20.xml"/><Relationship Id="rId1" Type="http://schemas.openxmlformats.org/officeDocument/2006/relationships/tags" Target="../tags/tag16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4.xml"/><Relationship Id="rId2" Type="http://schemas.openxmlformats.org/officeDocument/2006/relationships/slideLayout" Target="../slideLayouts/slideLayout20.xml"/><Relationship Id="rId1" Type="http://schemas.openxmlformats.org/officeDocument/2006/relationships/tags" Target="../tags/tag1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5.xml"/><Relationship Id="rId2" Type="http://schemas.openxmlformats.org/officeDocument/2006/relationships/slideLayout" Target="../slideLayouts/slideLayout20.xml"/><Relationship Id="rId1" Type="http://schemas.openxmlformats.org/officeDocument/2006/relationships/tags" Target="../tags/tag18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5.xml"/><Relationship Id="rId1" Type="http://schemas.openxmlformats.org/officeDocument/2006/relationships/tags" Target="../tags/tag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5.xml"/><Relationship Id="rId1" Type="http://schemas.openxmlformats.org/officeDocument/2006/relationships/tags" Target="../tags/tag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5.xml"/><Relationship Id="rId1" Type="http://schemas.openxmlformats.org/officeDocument/2006/relationships/tags" Target="../tags/tag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20.xml"/><Relationship Id="rId1" Type="http://schemas.openxmlformats.org/officeDocument/2006/relationships/tags" Target="../tags/tag8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0.xml"/><Relationship Id="rId1" Type="http://schemas.openxmlformats.org/officeDocument/2006/relationships/tags" Target="../tags/tag9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20.xml"/><Relationship Id="rId1" Type="http://schemas.openxmlformats.org/officeDocument/2006/relationships/tags" Target="../tags/tag10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20.xml"/><Relationship Id="rId1" Type="http://schemas.openxmlformats.org/officeDocument/2006/relationships/tags" Target="../tags/tag1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9.xml"/><Relationship Id="rId2" Type="http://schemas.openxmlformats.org/officeDocument/2006/relationships/slideLayout" Target="../slideLayouts/slideLayout20.xml"/><Relationship Id="rId1" Type="http://schemas.openxmlformats.org/officeDocument/2006/relationships/tags" Target="../tags/tag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Espace réservé du numéro de diapositive 3"/>
          <p:cNvSpPr>
            <a:spLocks noGrp="1"/>
          </p:cNvSpPr>
          <p:nvPr>
            <p:ph type="sldNum" sz="quarter" idx="12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9FD6B18E-E110-48BC-A6FE-7F6903BC7343}" type="slidenum">
              <a:rPr lang="fr-FR" altLang="fr-FR" sz="1000" b="0" smtClean="0"/>
              <a:pPr>
                <a:defRPr/>
              </a:pPr>
              <a:t>1</a:t>
            </a:fld>
            <a:endParaRPr lang="fr-FR" altLang="fr-FR" sz="1000" b="0"/>
          </a:p>
        </p:txBody>
      </p:sp>
      <p:sp>
        <p:nvSpPr>
          <p:cNvPr id="6147" name="WordArt 2"/>
          <p:cNvSpPr>
            <a:spLocks noChangeArrowheads="1" noChangeShapeType="1" noTextEdit="1"/>
          </p:cNvSpPr>
          <p:nvPr/>
        </p:nvSpPr>
        <p:spPr bwMode="auto">
          <a:xfrm>
            <a:off x="323850" y="2347913"/>
            <a:ext cx="8496300" cy="1368425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49981"/>
              </a:avLst>
            </a:prstTxWarp>
          </a:bodyPr>
          <a:lstStyle/>
          <a:p>
            <a:pPr algn="ctr"/>
            <a:r>
              <a:rPr lang="fr-FR" sz="4400" kern="10" spc="2200" dirty="0">
                <a:ln w="25400" cap="sq">
                  <a:solidFill>
                    <a:schemeClr val="bg2"/>
                  </a:solidFill>
                  <a:round/>
                  <a:headEnd/>
                  <a:tailEnd/>
                </a:ln>
                <a:solidFill>
                  <a:srgbClr val="FF9933"/>
                </a:solidFill>
                <a:effectLst>
                  <a:outerShdw dist="35921" dir="2700000" algn="ctr" rotWithShape="0">
                    <a:srgbClr val="C0C0C0"/>
                  </a:outerShdw>
                </a:effectLst>
                <a:latin typeface="Franklin Gothic Heavy"/>
              </a:rPr>
              <a:t>STATISTIQUES 2018</a:t>
            </a:r>
          </a:p>
        </p:txBody>
      </p:sp>
      <p:sp>
        <p:nvSpPr>
          <p:cNvPr id="254980" name="Text Box 4"/>
          <p:cNvSpPr txBox="1">
            <a:spLocks noChangeArrowheads="1"/>
          </p:cNvSpPr>
          <p:nvPr/>
        </p:nvSpPr>
        <p:spPr bwMode="auto">
          <a:xfrm>
            <a:off x="1425575" y="1187450"/>
            <a:ext cx="6416675" cy="5857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fr-FR" sz="3200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+mn-cs"/>
              </a:rPr>
              <a:t>Sinistralité départementale du Jura</a:t>
            </a:r>
          </a:p>
        </p:txBody>
      </p:sp>
      <p:sp>
        <p:nvSpPr>
          <p:cNvPr id="8" name="WordArt 2"/>
          <p:cNvSpPr>
            <a:spLocks noChangeArrowheads="1" noChangeShapeType="1" noTextEdit="1"/>
          </p:cNvSpPr>
          <p:nvPr/>
        </p:nvSpPr>
        <p:spPr bwMode="auto">
          <a:xfrm>
            <a:off x="125206" y="4725144"/>
            <a:ext cx="8892000" cy="1151781"/>
          </a:xfrm>
          <a:prstGeom prst="rect">
            <a:avLst/>
          </a:prstGeom>
          <a:noFill/>
          <a:ln>
            <a:noFill/>
          </a:ln>
          <a:effectLst>
            <a:softEdge rad="12700"/>
          </a:effectLst>
        </p:spPr>
        <p:txBody>
          <a:bodyPr wrap="none" fromWordArt="1"/>
          <a:lstStyle/>
          <a:p>
            <a:pPr marL="571500" indent="-571500" eaLnBrk="0" hangingPunct="0">
              <a:buFontTx/>
              <a:buChar char="-"/>
              <a:defRPr/>
            </a:pPr>
            <a:r>
              <a:rPr lang="fr-FR" sz="2400" b="0" i="1" kern="1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Accidents du Travail</a:t>
            </a:r>
          </a:p>
          <a:p>
            <a:pPr marL="571500" indent="-571500" eaLnBrk="0" hangingPunct="0">
              <a:buFontTx/>
              <a:buChar char="-"/>
              <a:defRPr/>
            </a:pPr>
            <a:r>
              <a:rPr lang="fr-FR" sz="2400" b="0" i="1" kern="1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Maladies Professionnelles</a:t>
            </a:r>
          </a:p>
        </p:txBody>
      </p:sp>
      <p:grpSp>
        <p:nvGrpSpPr>
          <p:cNvPr id="6152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6154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6169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6170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6155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6167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6168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6156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6165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6166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6157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6161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6162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6163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6164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6158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6159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6160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pic>
        <p:nvPicPr>
          <p:cNvPr id="6153" name="Image 2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570663" y="5670550"/>
            <a:ext cx="2573337" cy="1150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custDataLst>
      <p:tags r:id="rId1"/>
    </p:custDataLst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Espace réservé du numéro de diapositive 1"/>
          <p:cNvSpPr>
            <a:spLocks noGrp="1"/>
          </p:cNvSpPr>
          <p:nvPr>
            <p:ph type="sldNum" sz="quarter" idx="12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DAF9B562-1B1A-42C6-97FA-21690B7A4892}" type="slidenum">
              <a:rPr lang="fr-FR" altLang="fr-FR" sz="1000" b="0" smtClean="0"/>
              <a:pPr>
                <a:defRPr/>
              </a:pPr>
              <a:t>10</a:t>
            </a:fld>
            <a:endParaRPr lang="fr-FR" altLang="fr-FR" sz="1000" b="0"/>
          </a:p>
        </p:txBody>
      </p:sp>
      <p:sp>
        <p:nvSpPr>
          <p:cNvPr id="326658" name="Rectangle 2"/>
          <p:cNvSpPr>
            <a:spLocks noChangeArrowheads="1"/>
          </p:cNvSpPr>
          <p:nvPr/>
        </p:nvSpPr>
        <p:spPr bwMode="auto">
          <a:xfrm>
            <a:off x="76200" y="1341438"/>
            <a:ext cx="8991600" cy="4133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488" tIns="44450" rIns="90488" bIns="44450"/>
          <a:lstStyle/>
          <a:p>
            <a:pPr marL="342900" indent="-342900" algn="ctr" eaLnBrk="0" hangingPunct="0">
              <a:spcBef>
                <a:spcPct val="20000"/>
              </a:spcBef>
              <a:defRPr/>
            </a:pPr>
            <a:r>
              <a:rPr lang="fr-FR" sz="6000" b="0" i="1" dirty="0">
                <a:solidFill>
                  <a:srgbClr val="676767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+mn-cs"/>
              </a:rPr>
              <a:t>Circonstances des </a:t>
            </a:r>
          </a:p>
          <a:p>
            <a:pPr marL="342900" indent="-342900" algn="ctr" eaLnBrk="0" hangingPunct="0">
              <a:spcBef>
                <a:spcPct val="20000"/>
              </a:spcBef>
              <a:defRPr/>
            </a:pPr>
            <a:r>
              <a:rPr lang="fr-FR" sz="6000" b="0" i="1" dirty="0">
                <a:solidFill>
                  <a:srgbClr val="676767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+mn-cs"/>
              </a:rPr>
              <a:t>accidents du travail</a:t>
            </a:r>
          </a:p>
        </p:txBody>
      </p:sp>
      <p:grpSp>
        <p:nvGrpSpPr>
          <p:cNvPr id="15364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15366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15381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5382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5367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15379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5380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5368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15377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5378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5369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15373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5374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5375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5376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5370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15371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5372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sp>
        <p:nvSpPr>
          <p:cNvPr id="23" name="Text Box 4"/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</p:spTree>
    <p:custDataLst>
      <p:tags r:id="rId1"/>
    </p:custDataLst>
  </p:cSld>
  <p:clrMapOvr>
    <a:masterClrMapping/>
  </p:clrMapOvr>
  <p:transition spd="slow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386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16390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16405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6406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6391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16403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6404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6392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16401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6402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6393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16397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6398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6399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6400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6394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16395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6396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sp>
        <p:nvSpPr>
          <p:cNvPr id="16387" name="Espace réservé du numéro de diapositive 1"/>
          <p:cNvSpPr>
            <a:spLocks noGrp="1"/>
          </p:cNvSpPr>
          <p:nvPr>
            <p:ph type="sldNum" sz="quarter" idx="12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48D1D01E-FAFA-4CB2-B057-DC6339F5E93B}" type="slidenum">
              <a:rPr lang="fr-FR" altLang="fr-FR" sz="1000" b="0" smtClean="0"/>
              <a:pPr>
                <a:defRPr/>
              </a:pPr>
              <a:t>11</a:t>
            </a:fld>
            <a:endParaRPr lang="fr-FR" altLang="fr-FR" sz="1000" b="0"/>
          </a:p>
        </p:txBody>
      </p:sp>
      <p:sp>
        <p:nvSpPr>
          <p:cNvPr id="16388" name="Rectangle 2"/>
          <p:cNvSpPr>
            <a:spLocks noChangeArrowheads="1"/>
          </p:cNvSpPr>
          <p:nvPr/>
        </p:nvSpPr>
        <p:spPr bwMode="auto">
          <a:xfrm>
            <a:off x="0" y="836613"/>
            <a:ext cx="9144000" cy="720725"/>
          </a:xfrm>
          <a:prstGeom prst="rect">
            <a:avLst/>
          </a:prstGeom>
          <a:solidFill>
            <a:srgbClr val="86A8FE"/>
          </a:solidFill>
          <a:ln w="12700">
            <a:solidFill>
              <a:srgbClr val="8080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fr-FR" altLang="fr-FR" sz="1800" dirty="0"/>
              <a:t>REPARTITION DES ORIGINES DES ACCIDENTS DU TRAVAIL EN %</a:t>
            </a:r>
          </a:p>
        </p:txBody>
      </p:sp>
      <p:sp>
        <p:nvSpPr>
          <p:cNvPr id="24" name="Text Box 4"/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</p:spTree>
    <p:custDataLst>
      <p:tags r:id="rId1"/>
    </p:custDataLst>
  </p:cSld>
  <p:clrMapOvr>
    <a:masterClrMapping/>
  </p:clrMapOvr>
  <p:transition spd="slow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Espace réservé du numéro de diapositive 1"/>
          <p:cNvSpPr>
            <a:spLocks noGrp="1"/>
          </p:cNvSpPr>
          <p:nvPr>
            <p:ph type="sldNum" sz="quarter" idx="12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12E139E1-0D77-4F4F-9A5C-018753EA9344}" type="slidenum">
              <a:rPr lang="fr-FR" altLang="fr-FR" sz="1000" b="0" smtClean="0"/>
              <a:pPr>
                <a:defRPr/>
              </a:pPr>
              <a:t>12</a:t>
            </a:fld>
            <a:endParaRPr lang="fr-FR" altLang="fr-FR" sz="1000" b="0"/>
          </a:p>
        </p:txBody>
      </p:sp>
      <p:sp>
        <p:nvSpPr>
          <p:cNvPr id="340994" name="Rectangle 2"/>
          <p:cNvSpPr>
            <a:spLocks noChangeArrowheads="1"/>
          </p:cNvSpPr>
          <p:nvPr/>
        </p:nvSpPr>
        <p:spPr bwMode="auto">
          <a:xfrm>
            <a:off x="76200" y="1816100"/>
            <a:ext cx="8991600" cy="2908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488" tIns="44450" rIns="90488" bIns="44450"/>
          <a:lstStyle/>
          <a:p>
            <a:pPr marL="342900" indent="-342900" algn="ctr" eaLnBrk="0" hangingPunct="0">
              <a:spcBef>
                <a:spcPct val="20000"/>
              </a:spcBef>
              <a:defRPr/>
            </a:pPr>
            <a:r>
              <a:rPr lang="fr-FR" sz="6000" b="0" i="1" dirty="0">
                <a:solidFill>
                  <a:srgbClr val="676767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+mn-cs"/>
              </a:rPr>
              <a:t>Maladies </a:t>
            </a:r>
          </a:p>
          <a:p>
            <a:pPr marL="342900" indent="-342900" algn="ctr" eaLnBrk="0" hangingPunct="0">
              <a:spcBef>
                <a:spcPct val="20000"/>
              </a:spcBef>
              <a:defRPr/>
            </a:pPr>
            <a:r>
              <a:rPr lang="fr-FR" sz="6000" b="0" i="1" dirty="0">
                <a:solidFill>
                  <a:srgbClr val="676767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+mn-cs"/>
              </a:rPr>
              <a:t>Professionnelles</a:t>
            </a:r>
          </a:p>
        </p:txBody>
      </p:sp>
      <p:grpSp>
        <p:nvGrpSpPr>
          <p:cNvPr id="17412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17414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17429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7430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7415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17427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7428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7416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17425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7426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7417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17421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7422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7423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7424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7418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17419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7420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sp>
        <p:nvSpPr>
          <p:cNvPr id="23" name="Text Box 4"/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</p:spTree>
    <p:custDataLst>
      <p:tags r:id="rId1"/>
    </p:custDataLst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434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18438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18453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8454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8439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18451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8452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8440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18449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8450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8441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18445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8446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8447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8448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8442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18443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8444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sp>
        <p:nvSpPr>
          <p:cNvPr id="18435" name="Espace réservé du numéro de diapositive 1"/>
          <p:cNvSpPr>
            <a:spLocks noGrp="1"/>
          </p:cNvSpPr>
          <p:nvPr>
            <p:ph type="sldNum" sz="quarter" idx="12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CC619FC2-DC3A-410F-8A9B-CF8782614277}" type="slidenum">
              <a:rPr lang="fr-FR" altLang="fr-FR" sz="1000" b="0" smtClean="0"/>
              <a:pPr>
                <a:defRPr/>
              </a:pPr>
              <a:t>13</a:t>
            </a:fld>
            <a:endParaRPr lang="fr-FR" altLang="fr-FR" sz="1000" b="0"/>
          </a:p>
        </p:txBody>
      </p:sp>
      <p:sp>
        <p:nvSpPr>
          <p:cNvPr id="18436" name="Rectangle 2"/>
          <p:cNvSpPr>
            <a:spLocks noChangeArrowheads="1"/>
          </p:cNvSpPr>
          <p:nvPr/>
        </p:nvSpPr>
        <p:spPr bwMode="auto">
          <a:xfrm>
            <a:off x="0" y="836613"/>
            <a:ext cx="9144000" cy="457200"/>
          </a:xfrm>
          <a:prstGeom prst="rect">
            <a:avLst/>
          </a:prstGeom>
          <a:solidFill>
            <a:srgbClr val="86A8FE"/>
          </a:solidFill>
          <a:ln w="12700">
            <a:solidFill>
              <a:srgbClr val="8080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fr-FR" altLang="fr-FR" sz="1800" dirty="0"/>
              <a:t>REPARTITION DES PRINCIPALES MALADIES PROFESSIONNELLES EN %</a:t>
            </a:r>
          </a:p>
        </p:txBody>
      </p:sp>
      <p:sp>
        <p:nvSpPr>
          <p:cNvPr id="24" name="Text Box 4"/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</p:spTree>
    <p:custDataLst>
      <p:tags r:id="rId1"/>
    </p:custDataLst>
  </p:cSld>
  <p:clrMapOvr>
    <a:masterClrMapping/>
  </p:clrMapOvr>
  <p:transition spd="slow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794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33799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33814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15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</p:grpSp>
        <p:grpSp>
          <p:nvGrpSpPr>
            <p:cNvPr id="33800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33812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13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</p:grpSp>
        <p:grpSp>
          <p:nvGrpSpPr>
            <p:cNvPr id="33801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33810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11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</p:grpSp>
        <p:grpSp>
          <p:nvGrpSpPr>
            <p:cNvPr id="33802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33806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07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08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09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</p:grpSp>
        <p:grpSp>
          <p:nvGrpSpPr>
            <p:cNvPr id="33803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33804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05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</p:grpSp>
      </p:grpSp>
      <p:sp>
        <p:nvSpPr>
          <p:cNvPr id="33795" name="Espace réservé du numéro de diapositive 1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338AB8BC-20D5-463E-8B89-C0CD82C8A3A4}" type="slidenum">
              <a:rPr lang="fr-FR" altLang="fr-FR" sz="1000" b="0"/>
              <a:pPr/>
              <a:t>14</a:t>
            </a:fld>
            <a:endParaRPr lang="fr-FR" altLang="fr-FR" sz="1000" b="0"/>
          </a:p>
        </p:txBody>
      </p:sp>
      <p:sp>
        <p:nvSpPr>
          <p:cNvPr id="33796" name="Rectangle 2"/>
          <p:cNvSpPr>
            <a:spLocks noChangeArrowheads="1"/>
          </p:cNvSpPr>
          <p:nvPr/>
        </p:nvSpPr>
        <p:spPr bwMode="auto">
          <a:xfrm>
            <a:off x="0" y="836613"/>
            <a:ext cx="9144000" cy="457200"/>
          </a:xfrm>
          <a:prstGeom prst="rect">
            <a:avLst/>
          </a:prstGeom>
          <a:solidFill>
            <a:srgbClr val="86A8FE"/>
          </a:solidFill>
          <a:ln w="12700">
            <a:solidFill>
              <a:srgbClr val="8080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fr-FR" altLang="fr-FR" sz="1800" dirty="0"/>
              <a:t>INDICATEURS INTERNES D’UNE ENTREPRISE</a:t>
            </a:r>
          </a:p>
        </p:txBody>
      </p:sp>
      <p:sp>
        <p:nvSpPr>
          <p:cNvPr id="24" name="Text Box 4">
            <a:extLst>
              <a:ext uri="{FF2B5EF4-FFF2-40B4-BE49-F238E27FC236}">
                <a16:creationId xmlns:a16="http://schemas.microsoft.com/office/drawing/2014/main" id="{5438D7C3-D81C-4468-9367-8CA854AAE2D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 eaLnBrk="1" hangingPunct="1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Données statistiques JURA 2018</a:t>
            </a:r>
          </a:p>
        </p:txBody>
      </p:sp>
      <p:graphicFrame>
        <p:nvGraphicFramePr>
          <p:cNvPr id="26" name="Tableau 25">
            <a:extLst>
              <a:ext uri="{FF2B5EF4-FFF2-40B4-BE49-F238E27FC236}">
                <a16:creationId xmlns:a16="http://schemas.microsoft.com/office/drawing/2014/main" id="{A4FC63F2-BCD7-47CE-A0AE-DC52CBDA7637}"/>
              </a:ext>
            </a:extLst>
          </p:cNvPr>
          <p:cNvGraphicFramePr>
            <a:graphicFrameLocks noGrp="1" noChangeAspect="1"/>
          </p:cNvGraphicFramePr>
          <p:nvPr>
            <p:extLst>
              <p:ext uri="{D42A27DB-BD31-4B8C-83A1-F6EECF244321}">
                <p14:modId xmlns:p14="http://schemas.microsoft.com/office/powerpoint/2010/main" val="3684191276"/>
              </p:ext>
            </p:extLst>
          </p:nvPr>
        </p:nvGraphicFramePr>
        <p:xfrm>
          <a:off x="36512" y="2348880"/>
          <a:ext cx="9144000" cy="4043306"/>
        </p:xfrm>
        <a:graphic>
          <a:graphicData uri="http://schemas.openxmlformats.org/drawingml/2006/table">
            <a:tbl>
              <a:tblPr firstRow="1" firstCol="1" bandRow="1">
                <a:tableStyleId>{7DF18680-E054-41AD-8BC1-D1AEF772440D}</a:tableStyleId>
              </a:tblPr>
              <a:tblGrid>
                <a:gridCol w="145858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33754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3478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91850"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dirty="0">
                          <a:solidFill>
                            <a:schemeClr val="tx2"/>
                          </a:solidFill>
                          <a:effectLst/>
                          <a:latin typeface="+mj-lt"/>
                          <a:cs typeface="Arial" panose="020B0604020202020204" pitchFamily="34" charset="0"/>
                        </a:rPr>
                        <a:t>INDICATEUR</a:t>
                      </a:r>
                    </a:p>
                  </a:txBody>
                  <a:tcPr marL="68589" marR="68589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Définition</a:t>
                      </a:r>
                      <a:endParaRPr lang="fr-FR" sz="1600" i="1" dirty="0">
                        <a:solidFill>
                          <a:schemeClr val="tx2"/>
                        </a:solidFill>
                        <a:effectLst/>
                        <a:latin typeface="+mj-lt"/>
                        <a:ea typeface="Verdana"/>
                        <a:cs typeface="Arial" panose="020B0604020202020204" pitchFamily="34" charset="0"/>
                      </a:endParaRPr>
                    </a:p>
                  </a:txBody>
                  <a:tcPr marL="68589" marR="68589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Formule de calcul</a:t>
                      </a:r>
                      <a:endParaRPr lang="fr-FR" sz="1600" i="1" dirty="0">
                        <a:solidFill>
                          <a:schemeClr val="tx2"/>
                        </a:solidFill>
                        <a:effectLst/>
                        <a:latin typeface="+mj-lt"/>
                        <a:ea typeface="Verdana"/>
                        <a:cs typeface="Arial" panose="020B0604020202020204" pitchFamily="34" charset="0"/>
                      </a:endParaRPr>
                    </a:p>
                  </a:txBody>
                  <a:tcPr marL="68589" marR="68589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786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Taux de fréquence</a:t>
                      </a:r>
                      <a:endParaRPr lang="fr-FR" sz="1600" dirty="0">
                        <a:solidFill>
                          <a:srgbClr val="FFFFFF"/>
                        </a:solidFill>
                        <a:effectLst/>
                        <a:latin typeface="+mj-lt"/>
                        <a:ea typeface="Calibri"/>
                        <a:cs typeface="Calibri" panose="020F0502020204030204" pitchFamily="34" charset="0"/>
                      </a:endParaRPr>
                    </a:p>
                  </a:txBody>
                  <a:tcPr marL="44443" marR="44443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0"/>
                        </a:spcAft>
                      </a:pPr>
                      <a:endParaRPr lang="fr-FR" sz="1600" b="0" i="1" dirty="0">
                        <a:solidFill>
                          <a:schemeClr val="tx1"/>
                        </a:solidFill>
                        <a:effectLst/>
                        <a:latin typeface="+mj-lt"/>
                        <a:ea typeface="Calibri"/>
                      </a:endParaRP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600" dirty="0"/>
                    </a:p>
                  </a:txBody>
                  <a:tcPr marL="68580" marR="10800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786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600" dirty="0">
                          <a:solidFill>
                            <a:srgbClr val="FFFFFF"/>
                          </a:solidFill>
                          <a:effectLst/>
                          <a:latin typeface="+mj-lt"/>
                          <a:ea typeface="Calibri"/>
                          <a:cs typeface="Calibri" panose="020F0502020204030204" pitchFamily="34" charset="0"/>
                        </a:rPr>
                        <a:t>Indice de fréquence</a:t>
                      </a:r>
                    </a:p>
                  </a:txBody>
                  <a:tcPr marL="44443" marR="44443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0"/>
                        </a:spcAft>
                      </a:pPr>
                      <a:endParaRPr lang="fr-FR" sz="1600" b="0" i="1" dirty="0">
                        <a:solidFill>
                          <a:schemeClr val="tx1"/>
                        </a:solidFill>
                        <a:effectLst/>
                        <a:latin typeface="+mj-lt"/>
                        <a:ea typeface="Calibri"/>
                      </a:endParaRP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600" dirty="0"/>
                    </a:p>
                  </a:txBody>
                  <a:tcPr marL="68580" marR="10800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3786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Taux de gravité</a:t>
                      </a:r>
                      <a:endParaRPr lang="fr-FR" sz="1600" dirty="0">
                        <a:solidFill>
                          <a:srgbClr val="FFFFFF"/>
                        </a:solidFill>
                        <a:effectLst/>
                        <a:latin typeface="+mj-lt"/>
                        <a:ea typeface="Calibri"/>
                        <a:cs typeface="Calibri" panose="020F0502020204030204" pitchFamily="34" charset="0"/>
                      </a:endParaRPr>
                    </a:p>
                  </a:txBody>
                  <a:tcPr marL="44443" marR="44443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0"/>
                        </a:spcAft>
                      </a:pPr>
                      <a:endParaRPr lang="fr-FR" sz="1600" b="0" i="1" dirty="0">
                        <a:solidFill>
                          <a:schemeClr val="tx1"/>
                        </a:solidFill>
                        <a:effectLst/>
                        <a:latin typeface="+mj-lt"/>
                        <a:ea typeface="Calibri"/>
                      </a:endParaRP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600" dirty="0"/>
                    </a:p>
                  </a:txBody>
                  <a:tcPr marL="68580" marR="108000" marT="0" marB="0"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3786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Indice de gravité</a:t>
                      </a:r>
                      <a:endParaRPr lang="fr-FR" sz="1600" dirty="0">
                        <a:solidFill>
                          <a:srgbClr val="FFFFFF"/>
                        </a:solidFill>
                        <a:effectLst/>
                        <a:latin typeface="+mj-lt"/>
                        <a:ea typeface="Calibri"/>
                        <a:cs typeface="Calibri" panose="020F0502020204030204" pitchFamily="34" charset="0"/>
                      </a:endParaRPr>
                    </a:p>
                  </a:txBody>
                  <a:tcPr marL="44443" marR="44443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600" b="0" i="1" dirty="0">
                        <a:solidFill>
                          <a:schemeClr val="tx1"/>
                        </a:solidFill>
                        <a:effectLst/>
                        <a:latin typeface="+mj-lt"/>
                        <a:ea typeface="Verdana"/>
                        <a:cs typeface="Arial" panose="020B0604020202020204" pitchFamily="34" charset="0"/>
                      </a:endParaRP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600" dirty="0">
                        <a:effectLst/>
                      </a:endParaRPr>
                    </a:p>
                  </a:txBody>
                  <a:tcPr marL="68589" marR="108000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27" name="Text Box 4">
            <a:extLst>
              <a:ext uri="{FF2B5EF4-FFF2-40B4-BE49-F238E27FC236}">
                <a16:creationId xmlns:a16="http://schemas.microsoft.com/office/drawing/2014/main" id="{0DDE85A1-C53D-4B82-B0FD-AF2384DBBA2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34496" y="1373867"/>
            <a:ext cx="7596188" cy="8309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 eaLnBrk="1" hangingPunct="1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Définir les indicateurs suivants et la façon de les calculer (recherche Internet)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59458725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794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33799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33814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15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</p:grpSp>
        <p:grpSp>
          <p:nvGrpSpPr>
            <p:cNvPr id="33800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33812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13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</p:grpSp>
        <p:grpSp>
          <p:nvGrpSpPr>
            <p:cNvPr id="33801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33810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11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</p:grpSp>
        <p:grpSp>
          <p:nvGrpSpPr>
            <p:cNvPr id="33802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33806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07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08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09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</p:grpSp>
        <p:grpSp>
          <p:nvGrpSpPr>
            <p:cNvPr id="33803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33804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  <p:sp>
            <p:nvSpPr>
              <p:cNvPr id="33805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/>
                <a:endParaRPr lang="fr-FR" altLang="fr-FR"/>
              </a:p>
            </p:txBody>
          </p:sp>
        </p:grpSp>
      </p:grpSp>
      <p:sp>
        <p:nvSpPr>
          <p:cNvPr id="33795" name="Espace réservé du numéro de diapositive 1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338AB8BC-20D5-463E-8B89-C0CD82C8A3A4}" type="slidenum">
              <a:rPr lang="fr-FR" altLang="fr-FR" sz="1000" b="0"/>
              <a:pPr/>
              <a:t>15</a:t>
            </a:fld>
            <a:endParaRPr lang="fr-FR" altLang="fr-FR" sz="1000" b="0"/>
          </a:p>
        </p:txBody>
      </p:sp>
      <p:sp>
        <p:nvSpPr>
          <p:cNvPr id="33796" name="Rectangle 2"/>
          <p:cNvSpPr>
            <a:spLocks noChangeArrowheads="1"/>
          </p:cNvSpPr>
          <p:nvPr/>
        </p:nvSpPr>
        <p:spPr bwMode="auto">
          <a:xfrm>
            <a:off x="0" y="836613"/>
            <a:ext cx="9144000" cy="457200"/>
          </a:xfrm>
          <a:prstGeom prst="rect">
            <a:avLst/>
          </a:prstGeom>
          <a:solidFill>
            <a:srgbClr val="86A8FE"/>
          </a:solidFill>
          <a:ln w="12700">
            <a:solidFill>
              <a:srgbClr val="8080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fr-FR" altLang="fr-FR" sz="1800" dirty="0"/>
              <a:t>INDICATEURS INTERNES D’UNE ENTREPRISE</a:t>
            </a:r>
          </a:p>
        </p:txBody>
      </p:sp>
      <p:sp>
        <p:nvSpPr>
          <p:cNvPr id="24" name="Text Box 4">
            <a:extLst>
              <a:ext uri="{FF2B5EF4-FFF2-40B4-BE49-F238E27FC236}">
                <a16:creationId xmlns:a16="http://schemas.microsoft.com/office/drawing/2014/main" id="{5438D7C3-D81C-4468-9367-8CA854AAE2D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 eaLnBrk="1" hangingPunct="1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Données statistiques JURA 2018</a:t>
            </a:r>
          </a:p>
        </p:txBody>
      </p:sp>
      <p:sp>
        <p:nvSpPr>
          <p:cNvPr id="27" name="Text Box 4">
            <a:extLst>
              <a:ext uri="{FF2B5EF4-FFF2-40B4-BE49-F238E27FC236}">
                <a16:creationId xmlns:a16="http://schemas.microsoft.com/office/drawing/2014/main" id="{0DDE85A1-C53D-4B82-B0FD-AF2384DBBA2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34496" y="1373867"/>
            <a:ext cx="7596188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 eaLnBrk="1" hangingPunct="1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Exemple d’application</a:t>
            </a:r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47EFAA73-0FC0-4E6D-818D-8F9DAA18297C}"/>
              </a:ext>
            </a:extLst>
          </p:cNvPr>
          <p:cNvSpPr txBox="1"/>
          <p:nvPr/>
        </p:nvSpPr>
        <p:spPr>
          <a:xfrm>
            <a:off x="638438" y="1772816"/>
            <a:ext cx="829619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0" dirty="0">
                <a:latin typeface="+mn-lt"/>
              </a:rPr>
              <a:t>Une entreprise du Haut-Jura, spécialisée dans la production de caoutchouc a relevé les chiffres suivants sur les 5 dernières années.</a:t>
            </a:r>
          </a:p>
        </p:txBody>
      </p:sp>
      <p:graphicFrame>
        <p:nvGraphicFramePr>
          <p:cNvPr id="3" name="Tableau 2">
            <a:extLst>
              <a:ext uri="{FF2B5EF4-FFF2-40B4-BE49-F238E27FC236}">
                <a16:creationId xmlns:a16="http://schemas.microsoft.com/office/drawing/2014/main" id="{C44ACFFC-5280-4E0B-8F89-D9C15E299FF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65307089"/>
              </p:ext>
            </p:extLst>
          </p:nvPr>
        </p:nvGraphicFramePr>
        <p:xfrm>
          <a:off x="489641" y="2345432"/>
          <a:ext cx="8229600" cy="1371600"/>
        </p:xfrm>
        <a:graphic>
          <a:graphicData uri="http://schemas.openxmlformats.org/drawingml/2006/table">
            <a:tbl>
              <a:tblPr>
                <a:tableStyleId>{35758FB7-9AC5-4552-8A53-C91805E547FA}</a:tableStyleId>
              </a:tblPr>
              <a:tblGrid>
                <a:gridCol w="1645920">
                  <a:extLst>
                    <a:ext uri="{9D8B030D-6E8A-4147-A177-3AD203B41FA5}">
                      <a16:colId xmlns:a16="http://schemas.microsoft.com/office/drawing/2014/main" val="2939008096"/>
                    </a:ext>
                  </a:extLst>
                </a:gridCol>
                <a:gridCol w="1645920">
                  <a:extLst>
                    <a:ext uri="{9D8B030D-6E8A-4147-A177-3AD203B41FA5}">
                      <a16:colId xmlns:a16="http://schemas.microsoft.com/office/drawing/2014/main" val="3818106939"/>
                    </a:ext>
                  </a:extLst>
                </a:gridCol>
                <a:gridCol w="1645920">
                  <a:extLst>
                    <a:ext uri="{9D8B030D-6E8A-4147-A177-3AD203B41FA5}">
                      <a16:colId xmlns:a16="http://schemas.microsoft.com/office/drawing/2014/main" val="319922064"/>
                    </a:ext>
                  </a:extLst>
                </a:gridCol>
                <a:gridCol w="1645920">
                  <a:extLst>
                    <a:ext uri="{9D8B030D-6E8A-4147-A177-3AD203B41FA5}">
                      <a16:colId xmlns:a16="http://schemas.microsoft.com/office/drawing/2014/main" val="3656937559"/>
                    </a:ext>
                  </a:extLst>
                </a:gridCol>
                <a:gridCol w="1645920">
                  <a:extLst>
                    <a:ext uri="{9D8B030D-6E8A-4147-A177-3AD203B41FA5}">
                      <a16:colId xmlns:a16="http://schemas.microsoft.com/office/drawing/2014/main" val="4250660117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 rtl="0"/>
                      <a:r>
                        <a:rPr lang="de-DE" sz="1000" b="1" dirty="0" err="1">
                          <a:effectLst/>
                        </a:rPr>
                        <a:t>Année</a:t>
                      </a:r>
                      <a:r>
                        <a:rPr lang="de-DE" sz="1000" b="1" dirty="0">
                          <a:effectLst/>
                        </a:rPr>
                        <a:t> </a:t>
                      </a:r>
                      <a:endParaRPr lang="de-DE" b="1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 b="1" dirty="0" err="1">
                          <a:effectLst/>
                        </a:rPr>
                        <a:t>Effectif</a:t>
                      </a:r>
                      <a:r>
                        <a:rPr lang="de-DE" sz="1000" b="1" dirty="0">
                          <a:effectLst/>
                        </a:rPr>
                        <a:t> </a:t>
                      </a:r>
                      <a:r>
                        <a:rPr lang="de-DE" sz="1000" b="1" dirty="0" err="1">
                          <a:effectLst/>
                        </a:rPr>
                        <a:t>salarié</a:t>
                      </a:r>
                      <a:endParaRPr lang="de-DE" b="1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 b="1" dirty="0" err="1">
                          <a:effectLst/>
                        </a:rPr>
                        <a:t>Nb</a:t>
                      </a:r>
                      <a:r>
                        <a:rPr lang="de-DE" sz="1000" b="1" dirty="0">
                          <a:effectLst/>
                        </a:rPr>
                        <a:t> </a:t>
                      </a:r>
                      <a:r>
                        <a:rPr lang="de-DE" sz="1000" b="1" dirty="0" err="1">
                          <a:effectLst/>
                        </a:rPr>
                        <a:t>journées</a:t>
                      </a:r>
                      <a:r>
                        <a:rPr lang="de-DE" sz="1000" b="1" dirty="0">
                          <a:effectLst/>
                        </a:rPr>
                        <a:t> </a:t>
                      </a:r>
                      <a:r>
                        <a:rPr lang="de-DE" sz="1000" b="1" dirty="0" err="1">
                          <a:effectLst/>
                        </a:rPr>
                        <a:t>indemnisées</a:t>
                      </a:r>
                      <a:endParaRPr lang="de-DE" b="1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 b="1" dirty="0" err="1">
                          <a:effectLst/>
                        </a:rPr>
                        <a:t>Nb</a:t>
                      </a:r>
                      <a:r>
                        <a:rPr lang="de-DE" sz="1000" b="1" dirty="0">
                          <a:effectLst/>
                        </a:rPr>
                        <a:t> </a:t>
                      </a:r>
                      <a:r>
                        <a:rPr lang="de-DE" sz="1000" b="1" dirty="0" err="1">
                          <a:effectLst/>
                        </a:rPr>
                        <a:t>d'AT</a:t>
                      </a:r>
                      <a:endParaRPr lang="de-DE" b="1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 b="1" dirty="0" err="1">
                          <a:effectLst/>
                        </a:rPr>
                        <a:t>Nb</a:t>
                      </a:r>
                      <a:r>
                        <a:rPr lang="de-DE" sz="1000" b="1" dirty="0">
                          <a:effectLst/>
                        </a:rPr>
                        <a:t> </a:t>
                      </a:r>
                      <a:r>
                        <a:rPr lang="de-DE" sz="1000" b="1" dirty="0" err="1">
                          <a:effectLst/>
                        </a:rPr>
                        <a:t>d'heures</a:t>
                      </a:r>
                      <a:r>
                        <a:rPr lang="de-DE" sz="1000" b="1" dirty="0">
                          <a:effectLst/>
                        </a:rPr>
                        <a:t> </a:t>
                      </a:r>
                      <a:r>
                        <a:rPr lang="de-DE" sz="1000" b="1" dirty="0" err="1">
                          <a:effectLst/>
                        </a:rPr>
                        <a:t>travaillées</a:t>
                      </a:r>
                      <a:endParaRPr lang="de-DE" b="1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extLst>
                  <a:ext uri="{0D108BD9-81ED-4DB2-BD59-A6C34878D82A}">
                    <a16:rowId xmlns:a16="http://schemas.microsoft.com/office/drawing/2014/main" val="248168930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rtl="0"/>
                      <a:r>
                        <a:rPr lang="de-DE" sz="1000" dirty="0">
                          <a:effectLst/>
                        </a:rPr>
                        <a:t>2018</a:t>
                      </a:r>
                      <a:endParaRPr lang="de-DE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60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156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3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109980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extLst>
                  <a:ext uri="{0D108BD9-81ED-4DB2-BD59-A6C34878D82A}">
                    <a16:rowId xmlns:a16="http://schemas.microsoft.com/office/drawing/2014/main" val="104937572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rtl="0"/>
                      <a:r>
                        <a:rPr lang="de-DE" sz="1000" dirty="0">
                          <a:effectLst/>
                        </a:rPr>
                        <a:t>2017</a:t>
                      </a:r>
                      <a:endParaRPr lang="de-DE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60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152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3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109980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extLst>
                  <a:ext uri="{0D108BD9-81ED-4DB2-BD59-A6C34878D82A}">
                    <a16:rowId xmlns:a16="http://schemas.microsoft.com/office/drawing/2014/main" val="108525911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rtl="0"/>
                      <a:r>
                        <a:rPr lang="de-DE" sz="1000" dirty="0">
                          <a:effectLst/>
                        </a:rPr>
                        <a:t>2016</a:t>
                      </a:r>
                      <a:endParaRPr lang="de-DE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60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148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3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109980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extLst>
                  <a:ext uri="{0D108BD9-81ED-4DB2-BD59-A6C34878D82A}">
                    <a16:rowId xmlns:a16="http://schemas.microsoft.com/office/drawing/2014/main" val="41847748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rtl="0"/>
                      <a:r>
                        <a:rPr lang="de-DE" sz="1000" dirty="0">
                          <a:effectLst/>
                        </a:rPr>
                        <a:t>2015</a:t>
                      </a:r>
                      <a:endParaRPr lang="de-DE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62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 dirty="0">
                          <a:effectLst/>
                        </a:rPr>
                        <a:t>173</a:t>
                      </a:r>
                      <a:endParaRPr lang="de-DE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4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113646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extLst>
                  <a:ext uri="{0D108BD9-81ED-4DB2-BD59-A6C34878D82A}">
                    <a16:rowId xmlns:a16="http://schemas.microsoft.com/office/drawing/2014/main" val="128415700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rtl="0"/>
                      <a:r>
                        <a:rPr lang="de-DE" sz="1000" dirty="0">
                          <a:effectLst/>
                        </a:rPr>
                        <a:t>2014</a:t>
                      </a:r>
                      <a:endParaRPr lang="de-DE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 dirty="0">
                          <a:effectLst/>
                        </a:rPr>
                        <a:t>63</a:t>
                      </a:r>
                      <a:endParaRPr lang="de-DE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187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>
                          <a:effectLst/>
                        </a:rPr>
                        <a:t>5</a:t>
                      </a:r>
                      <a:endParaRPr lang="de-DE">
                        <a:effectLst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de-DE" sz="1000" dirty="0">
                          <a:effectLst/>
                        </a:rPr>
                        <a:t>115479</a:t>
                      </a:r>
                      <a:endParaRPr lang="de-DE" dirty="0">
                        <a:effectLst/>
                      </a:endParaRPr>
                    </a:p>
                  </a:txBody>
                  <a:tcPr marL="38100" marR="38100" marT="38100" marB="38100" anchor="ctr"/>
                </a:tc>
                <a:extLst>
                  <a:ext uri="{0D108BD9-81ED-4DB2-BD59-A6C34878D82A}">
                    <a16:rowId xmlns:a16="http://schemas.microsoft.com/office/drawing/2014/main" val="4083218561"/>
                  </a:ext>
                </a:extLst>
              </a:tr>
            </a:tbl>
          </a:graphicData>
        </a:graphic>
      </p:graphicFrame>
      <p:graphicFrame>
        <p:nvGraphicFramePr>
          <p:cNvPr id="28" name="Tableau 27">
            <a:extLst>
              <a:ext uri="{FF2B5EF4-FFF2-40B4-BE49-F238E27FC236}">
                <a16:creationId xmlns:a16="http://schemas.microsoft.com/office/drawing/2014/main" id="{CFC45BE7-A1B9-4BFC-A084-3A08EF5B1752}"/>
              </a:ext>
            </a:extLst>
          </p:cNvPr>
          <p:cNvGraphicFramePr>
            <a:graphicFrameLocks noGrp="1" noChangeAspect="1"/>
          </p:cNvGraphicFramePr>
          <p:nvPr>
            <p:extLst>
              <p:ext uri="{D42A27DB-BD31-4B8C-83A1-F6EECF244321}">
                <p14:modId xmlns:p14="http://schemas.microsoft.com/office/powerpoint/2010/main" val="731609857"/>
              </p:ext>
            </p:extLst>
          </p:nvPr>
        </p:nvGraphicFramePr>
        <p:xfrm>
          <a:off x="322" y="4121293"/>
          <a:ext cx="9143999" cy="2725679"/>
        </p:xfrm>
        <a:graphic>
          <a:graphicData uri="http://schemas.openxmlformats.org/drawingml/2006/table">
            <a:tbl>
              <a:tblPr firstRow="1" firstCol="1" bandRow="1">
                <a:tableStyleId>{7DF18680-E054-41AD-8BC1-D1AEF772440D}</a:tableStyleId>
              </a:tblPr>
              <a:tblGrid>
                <a:gridCol w="12593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535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1558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815582">
                  <a:extLst>
                    <a:ext uri="{9D8B030D-6E8A-4147-A177-3AD203B41FA5}">
                      <a16:colId xmlns:a16="http://schemas.microsoft.com/office/drawing/2014/main" val="2858327194"/>
                    </a:ext>
                  </a:extLst>
                </a:gridCol>
              </a:tblGrid>
              <a:tr h="512087"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dirty="0">
                          <a:solidFill>
                            <a:schemeClr val="tx2"/>
                          </a:solidFill>
                          <a:effectLst/>
                          <a:latin typeface="+mj-lt"/>
                          <a:cs typeface="Arial" panose="020B0604020202020204" pitchFamily="34" charset="0"/>
                        </a:rPr>
                        <a:t>INDICATEUR</a:t>
                      </a:r>
                    </a:p>
                  </a:txBody>
                  <a:tcPr marL="68589" marR="68589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Détail du calcul Entreprise</a:t>
                      </a:r>
                      <a:endParaRPr lang="fr-FR" sz="1600" i="1" dirty="0">
                        <a:solidFill>
                          <a:schemeClr val="tx2"/>
                        </a:solidFill>
                        <a:effectLst/>
                        <a:latin typeface="+mj-lt"/>
                        <a:ea typeface="Verdana"/>
                        <a:cs typeface="Arial" panose="020B0604020202020204" pitchFamily="34" charset="0"/>
                      </a:endParaRPr>
                    </a:p>
                  </a:txBody>
                  <a:tcPr marL="68589" marR="68589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Résultats Entreprise</a:t>
                      </a:r>
                      <a:endParaRPr lang="fr-FR" sz="1600" i="1" dirty="0">
                        <a:solidFill>
                          <a:schemeClr val="tx2"/>
                        </a:solidFill>
                        <a:effectLst/>
                        <a:latin typeface="+mj-lt"/>
                        <a:ea typeface="Verdana"/>
                        <a:cs typeface="Arial" panose="020B0604020202020204" pitchFamily="34" charset="0"/>
                      </a:endParaRPr>
                    </a:p>
                  </a:txBody>
                  <a:tcPr marL="68589" marR="68589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i="1" dirty="0">
                          <a:solidFill>
                            <a:schemeClr val="bg1"/>
                          </a:solidFill>
                          <a:effectLst/>
                          <a:latin typeface="+mj-lt"/>
                          <a:ea typeface="Verdana"/>
                          <a:cs typeface="Arial" panose="020B0604020202020204" pitchFamily="34" charset="0"/>
                        </a:rPr>
                        <a:t>Résultats JURA</a:t>
                      </a:r>
                    </a:p>
                  </a:txBody>
                  <a:tcPr marL="68589" marR="68589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786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Taux de fréquence</a:t>
                      </a:r>
                      <a:endParaRPr lang="fr-FR" sz="1600" dirty="0">
                        <a:solidFill>
                          <a:srgbClr val="FFFFFF"/>
                        </a:solidFill>
                        <a:effectLst/>
                        <a:latin typeface="+mj-lt"/>
                        <a:ea typeface="Calibri"/>
                        <a:cs typeface="Calibri" panose="020F0502020204030204" pitchFamily="34" charset="0"/>
                      </a:endParaRPr>
                    </a:p>
                  </a:txBody>
                  <a:tcPr marL="44443" marR="44443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0"/>
                        </a:spcAft>
                      </a:pPr>
                      <a:endParaRPr lang="fr-FR" sz="1600" b="0" i="1" dirty="0">
                        <a:solidFill>
                          <a:schemeClr val="tx1"/>
                        </a:solidFill>
                        <a:effectLst/>
                        <a:latin typeface="+mj-lt"/>
                        <a:ea typeface="Calibri"/>
                      </a:endParaRP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600" dirty="0"/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600" dirty="0"/>
                        <a:t>A calculer d’après les données du tableur</a:t>
                      </a:r>
                    </a:p>
                  </a:txBody>
                  <a:tcPr marL="68580" marR="10800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786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600" dirty="0">
                          <a:solidFill>
                            <a:srgbClr val="FFFFFF"/>
                          </a:solidFill>
                          <a:effectLst/>
                          <a:latin typeface="+mj-lt"/>
                          <a:ea typeface="Calibri"/>
                          <a:cs typeface="Calibri" panose="020F0502020204030204" pitchFamily="34" charset="0"/>
                        </a:rPr>
                        <a:t>Indice de fréquence</a:t>
                      </a:r>
                    </a:p>
                  </a:txBody>
                  <a:tcPr marL="44443" marR="44443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0"/>
                        </a:spcAft>
                      </a:pPr>
                      <a:endParaRPr lang="fr-FR" sz="1600" b="0" i="1" dirty="0">
                        <a:solidFill>
                          <a:schemeClr val="tx1"/>
                        </a:solidFill>
                        <a:effectLst/>
                        <a:latin typeface="+mj-lt"/>
                        <a:ea typeface="Calibri"/>
                      </a:endParaRP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600" dirty="0"/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600" dirty="0"/>
                        <a:t>A calculer d’après les données du tableur</a:t>
                      </a:r>
                    </a:p>
                  </a:txBody>
                  <a:tcPr marL="68580" marR="10800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3786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Taux de gravité</a:t>
                      </a:r>
                      <a:endParaRPr lang="fr-FR" sz="1600" dirty="0">
                        <a:solidFill>
                          <a:srgbClr val="FFFFFF"/>
                        </a:solidFill>
                        <a:effectLst/>
                        <a:latin typeface="+mj-lt"/>
                        <a:ea typeface="Calibri"/>
                        <a:cs typeface="Calibri" panose="020F0502020204030204" pitchFamily="34" charset="0"/>
                      </a:endParaRPr>
                    </a:p>
                  </a:txBody>
                  <a:tcPr marL="44443" marR="44443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0"/>
                        </a:spcAft>
                      </a:pPr>
                      <a:endParaRPr lang="fr-FR" sz="1600" b="0" i="1" dirty="0">
                        <a:solidFill>
                          <a:schemeClr val="tx1"/>
                        </a:solidFill>
                        <a:effectLst/>
                        <a:latin typeface="+mj-lt"/>
                        <a:ea typeface="Calibri"/>
                      </a:endParaRP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600" dirty="0"/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600" dirty="0"/>
                        <a:t>A calculer d’après les données du tableur</a:t>
                      </a:r>
                    </a:p>
                  </a:txBody>
                  <a:tcPr marL="68580" marR="108000" marT="0" marB="0"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9" name="Text Box 4">
            <a:extLst>
              <a:ext uri="{FF2B5EF4-FFF2-40B4-BE49-F238E27FC236}">
                <a16:creationId xmlns:a16="http://schemas.microsoft.com/office/drawing/2014/main" id="{81CDC586-72FC-4F0E-A22B-080D123C586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78135" y="3659628"/>
            <a:ext cx="7596188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 eaLnBrk="1" hangingPunct="1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Définir les indicateurs suivants pour l’année 2018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0957160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7230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7245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7246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7231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7243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7244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7232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7241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7242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7233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7237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7238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7239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7240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7234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7235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7236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sp>
        <p:nvSpPr>
          <p:cNvPr id="7172" name="Rectangle 2"/>
          <p:cNvSpPr>
            <a:spLocks noChangeArrowheads="1"/>
          </p:cNvSpPr>
          <p:nvPr/>
        </p:nvSpPr>
        <p:spPr bwMode="auto">
          <a:xfrm>
            <a:off x="0" y="16573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ctr" eaLnBrk="0" hangingPunct="0"/>
            <a:endParaRPr lang="fr-FR" altLang="fr-FR"/>
          </a:p>
        </p:txBody>
      </p:sp>
      <p:sp>
        <p:nvSpPr>
          <p:cNvPr id="7173" name="Rectangle 3"/>
          <p:cNvSpPr>
            <a:spLocks noChangeArrowheads="1"/>
          </p:cNvSpPr>
          <p:nvPr/>
        </p:nvSpPr>
        <p:spPr bwMode="auto">
          <a:xfrm>
            <a:off x="0" y="16573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ctr" eaLnBrk="0" hangingPunct="0"/>
            <a:endParaRPr lang="fr-FR" altLang="fr-FR"/>
          </a:p>
        </p:txBody>
      </p:sp>
      <p:sp>
        <p:nvSpPr>
          <p:cNvPr id="257028" name="Text Box 4"/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  <p:sp>
        <p:nvSpPr>
          <p:cNvPr id="7175" name="Rectangle 5"/>
          <p:cNvSpPr>
            <a:spLocks noChangeArrowheads="1"/>
          </p:cNvSpPr>
          <p:nvPr/>
        </p:nvSpPr>
        <p:spPr bwMode="auto">
          <a:xfrm>
            <a:off x="1168400" y="5808663"/>
            <a:ext cx="184150" cy="579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br>
              <a:rPr lang="fr-FR" altLang="fr-FR" sz="1400" b="0"/>
            </a:br>
            <a:endParaRPr lang="fr-FR" altLang="fr-FR" sz="1800" b="0">
              <a:latin typeface="Arial" charset="0"/>
            </a:endParaRPr>
          </a:p>
        </p:txBody>
      </p:sp>
      <p:graphicFrame>
        <p:nvGraphicFramePr>
          <p:cNvPr id="3" name="Tableau 2"/>
          <p:cNvGraphicFramePr>
            <a:graphicFrameLocks noGrp="1" noChangeAspect="1"/>
          </p:cNvGraphicFramePr>
          <p:nvPr>
            <p:extLst>
              <p:ext uri="{D42A27DB-BD31-4B8C-83A1-F6EECF244321}">
                <p14:modId xmlns:p14="http://schemas.microsoft.com/office/powerpoint/2010/main" val="926849378"/>
              </p:ext>
            </p:extLst>
          </p:nvPr>
        </p:nvGraphicFramePr>
        <p:xfrm>
          <a:off x="0" y="1412875"/>
          <a:ext cx="9144000" cy="456959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28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8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8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68053"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dirty="0">
                          <a:solidFill>
                            <a:schemeClr val="tx2"/>
                          </a:solidFill>
                          <a:effectLst/>
                          <a:latin typeface="+mj-lt"/>
                          <a:cs typeface="Arial" panose="020B0604020202020204" pitchFamily="34" charset="0"/>
                        </a:rPr>
                        <a:t>Données statistiques tous CTN </a:t>
                      </a:r>
                    </a:p>
                  </a:txBody>
                  <a:tcPr marL="68589" marR="68589" marT="0" marB="0" anchor="ctr"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dirty="0">
                          <a:solidFill>
                            <a:schemeClr val="tx2"/>
                          </a:solidFill>
                          <a:effectLst/>
                          <a:latin typeface="+mj-lt"/>
                          <a:ea typeface="Verdana"/>
                          <a:cs typeface="Arial" panose="020B0604020202020204" pitchFamily="34" charset="0"/>
                        </a:rPr>
                        <a:t>Jura 2018</a:t>
                      </a:r>
                    </a:p>
                  </a:txBody>
                  <a:tcPr marL="68589" marR="68589" marT="0" marB="0" anchor="ctr"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i="1" dirty="0">
                          <a:solidFill>
                            <a:schemeClr val="tx2"/>
                          </a:solidFill>
                          <a:effectLst/>
                          <a:latin typeface="+mj-lt"/>
                          <a:ea typeface="Verdana"/>
                          <a:cs typeface="Arial" panose="020B0604020202020204" pitchFamily="34" charset="0"/>
                        </a:rPr>
                        <a:t>France 2018</a:t>
                      </a:r>
                    </a:p>
                  </a:txBody>
                  <a:tcPr marL="68589" marR="68589" marT="0" marB="0" anchor="ctr"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i="1" dirty="0">
                          <a:solidFill>
                            <a:schemeClr val="tx2"/>
                          </a:solidFill>
                          <a:effectLst/>
                          <a:latin typeface="+mj-lt"/>
                          <a:ea typeface="Verdana"/>
                          <a:cs typeface="Arial" panose="020B0604020202020204" pitchFamily="34" charset="0"/>
                        </a:rPr>
                        <a:t>Poids </a:t>
                      </a:r>
                    </a:p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i="1" dirty="0">
                          <a:solidFill>
                            <a:schemeClr val="tx2"/>
                          </a:solidFill>
                          <a:effectLst/>
                          <a:latin typeface="+mj-lt"/>
                          <a:ea typeface="Verdana"/>
                          <a:cs typeface="Arial" panose="020B0604020202020204" pitchFamily="34" charset="0"/>
                        </a:rPr>
                        <a:t>Jura / France</a:t>
                      </a:r>
                    </a:p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i="1" dirty="0">
                          <a:solidFill>
                            <a:schemeClr val="tx2"/>
                          </a:solidFill>
                          <a:effectLst/>
                          <a:latin typeface="+mj-lt"/>
                          <a:ea typeface="Verdana"/>
                          <a:cs typeface="Arial" panose="020B0604020202020204" pitchFamily="34" charset="0"/>
                        </a:rPr>
                        <a:t>En %</a:t>
                      </a:r>
                    </a:p>
                  </a:txBody>
                  <a:tcPr marL="68589" marR="68589" marT="0" marB="0" anchor="ctr">
                    <a:solidFill>
                      <a:srgbClr val="FFCC9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9370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600" dirty="0">
                          <a:solidFill>
                            <a:srgbClr val="FFFFFF"/>
                          </a:solidFill>
                          <a:effectLst/>
                          <a:latin typeface="+mj-lt"/>
                          <a:ea typeface="Times New Roman"/>
                          <a:cs typeface="Calibri" panose="020F0502020204030204" pitchFamily="34" charset="0"/>
                        </a:rPr>
                        <a:t>Nb de salariés</a:t>
                      </a:r>
                      <a:endParaRPr lang="fr-FR" sz="1600" dirty="0">
                        <a:solidFill>
                          <a:srgbClr val="FFFFFF"/>
                        </a:solidFill>
                        <a:effectLst/>
                        <a:latin typeface="+mj-lt"/>
                        <a:ea typeface="Calibri"/>
                        <a:cs typeface="Calibri" panose="020F0502020204030204" pitchFamily="34" charset="0"/>
                      </a:endParaRPr>
                    </a:p>
                  </a:txBody>
                  <a:tcPr marL="44443" marR="44443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0"/>
                        </a:spcAft>
                      </a:pPr>
                      <a:r>
                        <a:rPr lang="fr-FR" sz="1600" b="1" dirty="0">
                          <a:solidFill>
                            <a:srgbClr val="00B050"/>
                          </a:solidFill>
                          <a:effectLst/>
                          <a:latin typeface="+mj-lt"/>
                          <a:ea typeface="Calibri"/>
                        </a:rPr>
                        <a:t>A trouver dans le tableur</a:t>
                      </a: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0"/>
                        </a:spcAft>
                      </a:pPr>
                      <a:r>
                        <a:rPr lang="fr-FR" sz="1600" b="1" i="0" dirty="0">
                          <a:solidFill>
                            <a:srgbClr val="7030A0"/>
                          </a:solidFill>
                          <a:effectLst/>
                          <a:latin typeface="+mj-lt"/>
                          <a:ea typeface="Calibri"/>
                        </a:rPr>
                        <a:t>A trouver dans les statistiques nationales</a:t>
                      </a: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fr-FR" sz="1600" b="1" dirty="0">
                          <a:solidFill>
                            <a:srgbClr val="FF0000"/>
                          </a:solidFill>
                          <a:effectLst/>
                          <a:latin typeface="+mj-lt"/>
                          <a:ea typeface="Verdana"/>
                          <a:cs typeface="Times New Roman"/>
                        </a:rPr>
                        <a:t>A calculer</a:t>
                      </a:r>
                    </a:p>
                  </a:txBody>
                  <a:tcPr marL="68580" marR="10800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8545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600" dirty="0">
                          <a:solidFill>
                            <a:srgbClr val="FFFFFF"/>
                          </a:solidFill>
                          <a:effectLst/>
                          <a:latin typeface="+mj-lt"/>
                          <a:ea typeface="Times New Roman"/>
                          <a:cs typeface="Calibri" panose="020F0502020204030204" pitchFamily="34" charset="0"/>
                        </a:rPr>
                        <a:t>Accidents du travail</a:t>
                      </a:r>
                      <a:endParaRPr lang="fr-FR" sz="1600" dirty="0">
                        <a:solidFill>
                          <a:srgbClr val="FFFFFF"/>
                        </a:solidFill>
                        <a:effectLst/>
                        <a:latin typeface="+mj-lt"/>
                        <a:ea typeface="Calibri"/>
                        <a:cs typeface="Calibri" panose="020F0502020204030204" pitchFamily="34" charset="0"/>
                      </a:endParaRPr>
                    </a:p>
                  </a:txBody>
                  <a:tcPr marL="44443" marR="44443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600" b="1" kern="1200" dirty="0">
                          <a:solidFill>
                            <a:srgbClr val="00B050"/>
                          </a:solidFill>
                          <a:effectLst/>
                          <a:latin typeface="+mn-lt"/>
                          <a:ea typeface="Calibri"/>
                          <a:cs typeface="+mn-cs"/>
                        </a:rPr>
                        <a:t>A trouver dans le tableur</a:t>
                      </a: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0"/>
                        </a:spcAft>
                      </a:pPr>
                      <a:r>
                        <a:rPr lang="fr-FR" sz="1600" b="1" i="0" kern="1200" dirty="0">
                          <a:solidFill>
                            <a:srgbClr val="7030A0"/>
                          </a:solidFill>
                          <a:effectLst/>
                          <a:latin typeface="+mn-lt"/>
                          <a:ea typeface="Calibri"/>
                          <a:cs typeface="+mn-cs"/>
                        </a:rPr>
                        <a:t>A trouver dans les statistiques nationales</a:t>
                      </a: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fr-FR" sz="1600" b="1" dirty="0">
                          <a:solidFill>
                            <a:srgbClr val="FF0000"/>
                          </a:solidFill>
                          <a:effectLst/>
                          <a:latin typeface="+mj-lt"/>
                          <a:ea typeface="Verdana"/>
                          <a:cs typeface="Times New Roman"/>
                        </a:rPr>
                        <a:t>A calculer</a:t>
                      </a:r>
                    </a:p>
                  </a:txBody>
                  <a:tcPr marL="68580" marR="10800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93679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600" dirty="0">
                          <a:solidFill>
                            <a:srgbClr val="FFFFFF"/>
                          </a:solidFill>
                          <a:effectLst/>
                          <a:latin typeface="+mj-lt"/>
                          <a:ea typeface="Times New Roman"/>
                          <a:cs typeface="Calibri" panose="020F0502020204030204" pitchFamily="34" charset="0"/>
                        </a:rPr>
                        <a:t>Nb</a:t>
                      </a:r>
                      <a:r>
                        <a:rPr lang="fr-FR" sz="1600" baseline="0" dirty="0">
                          <a:solidFill>
                            <a:srgbClr val="FFFFFF"/>
                          </a:solidFill>
                          <a:effectLst/>
                          <a:latin typeface="+mj-lt"/>
                          <a:ea typeface="Times New Roman"/>
                          <a:cs typeface="Calibri" panose="020F0502020204030204" pitchFamily="34" charset="0"/>
                        </a:rPr>
                        <a:t> journées d’arrêt (ou d’incapacités temporaires)</a:t>
                      </a:r>
                      <a:endParaRPr lang="fr-FR" sz="1600" dirty="0">
                        <a:solidFill>
                          <a:srgbClr val="FFFFFF"/>
                        </a:solidFill>
                        <a:effectLst/>
                        <a:latin typeface="+mj-lt"/>
                        <a:ea typeface="Calibri"/>
                        <a:cs typeface="Calibri" panose="020F0502020204030204" pitchFamily="34" charset="0"/>
                      </a:endParaRPr>
                    </a:p>
                  </a:txBody>
                  <a:tcPr marL="44443" marR="44443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1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600" b="1" kern="1200" dirty="0">
                          <a:solidFill>
                            <a:srgbClr val="00B050"/>
                          </a:solidFill>
                          <a:effectLst/>
                          <a:latin typeface="+mn-lt"/>
                          <a:ea typeface="Calibri"/>
                          <a:cs typeface="+mn-cs"/>
                        </a:rPr>
                        <a:t>A trouver dans le tableur</a:t>
                      </a: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0"/>
                        </a:spcAft>
                      </a:pPr>
                      <a:r>
                        <a:rPr lang="fr-FR" sz="1600" b="1" i="0" kern="1200" dirty="0">
                          <a:solidFill>
                            <a:srgbClr val="7030A0"/>
                          </a:solidFill>
                          <a:effectLst/>
                          <a:latin typeface="+mn-lt"/>
                          <a:ea typeface="Calibri"/>
                          <a:cs typeface="+mn-cs"/>
                        </a:rPr>
                        <a:t>A trouver dans les statistiques nationales</a:t>
                      </a: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fr-FR" sz="1600" b="1" dirty="0">
                          <a:solidFill>
                            <a:srgbClr val="FF0000"/>
                          </a:solidFill>
                          <a:effectLst/>
                          <a:latin typeface="+mj-lt"/>
                          <a:ea typeface="Verdana"/>
                          <a:cs typeface="Times New Roman"/>
                        </a:rPr>
                        <a:t>A calculer</a:t>
                      </a:r>
                    </a:p>
                  </a:txBody>
                  <a:tcPr marL="68580" marR="10800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9087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600" dirty="0">
                          <a:solidFill>
                            <a:srgbClr val="FFFFFF"/>
                          </a:solidFill>
                          <a:effectLst/>
                          <a:latin typeface="+mj-lt"/>
                          <a:ea typeface="Times New Roman"/>
                          <a:cs typeface="Calibri" panose="020F0502020204030204" pitchFamily="34" charset="0"/>
                        </a:rPr>
                        <a:t>Durée moyenne d’un arrêt</a:t>
                      </a:r>
                      <a:endParaRPr lang="fr-FR" sz="1600" dirty="0">
                        <a:solidFill>
                          <a:srgbClr val="FFFFFF"/>
                        </a:solidFill>
                        <a:effectLst/>
                        <a:latin typeface="+mj-lt"/>
                        <a:ea typeface="Calibri"/>
                        <a:cs typeface="Calibri" panose="020F0502020204030204" pitchFamily="34" charset="0"/>
                      </a:endParaRPr>
                    </a:p>
                  </a:txBody>
                  <a:tcPr marL="44443" marR="44443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1" dirty="0">
                          <a:solidFill>
                            <a:srgbClr val="FF0000"/>
                          </a:solidFill>
                          <a:effectLst/>
                          <a:latin typeface="+mj-lt"/>
                          <a:ea typeface="Verdana"/>
                          <a:cs typeface="Times New Roman"/>
                        </a:rPr>
                        <a:t>A calculer</a:t>
                      </a:r>
                    </a:p>
                  </a:txBody>
                  <a:tcPr marL="68580" marR="10800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600" b="1" i="0" dirty="0">
                          <a:solidFill>
                            <a:srgbClr val="FF0000"/>
                          </a:solidFill>
                          <a:effectLst/>
                          <a:latin typeface="+mj-lt"/>
                          <a:ea typeface="Verdana"/>
                          <a:cs typeface="Arial" panose="020B0604020202020204" pitchFamily="34" charset="0"/>
                        </a:rPr>
                        <a:t>A calculer</a:t>
                      </a:r>
                    </a:p>
                  </a:txBody>
                  <a:tcPr marL="68589" marR="10800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fr-FR" sz="1600" b="0" dirty="0">
                        <a:solidFill>
                          <a:schemeClr val="tx1"/>
                        </a:solidFill>
                        <a:effectLst/>
                        <a:latin typeface="+mj-lt"/>
                        <a:ea typeface="Verdana"/>
                        <a:cs typeface="Arial" panose="020B0604020202020204" pitchFamily="34" charset="0"/>
                      </a:endParaRPr>
                    </a:p>
                  </a:txBody>
                  <a:tcPr marL="68589" marR="108000" marT="0" marB="0" anchor="ctr">
                    <a:solidFill>
                      <a:schemeClr val="tx1">
                        <a:lumMod val="95000"/>
                        <a:lumOff val="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7228" name="Rectangle 2"/>
          <p:cNvSpPr>
            <a:spLocks noChangeArrowheads="1"/>
          </p:cNvSpPr>
          <p:nvPr/>
        </p:nvSpPr>
        <p:spPr bwMode="auto">
          <a:xfrm>
            <a:off x="0" y="836613"/>
            <a:ext cx="9144000" cy="504825"/>
          </a:xfrm>
          <a:prstGeom prst="rect">
            <a:avLst/>
          </a:prstGeom>
          <a:solidFill>
            <a:srgbClr val="86A8FE"/>
          </a:solidFill>
          <a:ln w="12700">
            <a:solidFill>
              <a:srgbClr val="8080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 altLang="fr-FR" sz="1800" dirty="0">
                <a:cs typeface="Times New Roman" pitchFamily="18" charset="0"/>
              </a:rPr>
              <a:t>PRINCIPAUX INDICATEURS DE SINISTRALITE DES ACCIDENTS DU TRAVAIL </a:t>
            </a:r>
          </a:p>
          <a:p>
            <a:pPr algn="ctr" eaLnBrk="0" hangingPunct="0"/>
            <a:r>
              <a:rPr lang="en-US" altLang="fr-FR" sz="1800" dirty="0">
                <a:cs typeface="Times New Roman" pitchFamily="18" charset="0"/>
              </a:rPr>
              <a:t>DU JURA EN 2018</a:t>
            </a:r>
            <a:endParaRPr lang="fr-FR" altLang="fr-FR" sz="1800" dirty="0"/>
          </a:p>
        </p:txBody>
      </p:sp>
      <p:sp>
        <p:nvSpPr>
          <p:cNvPr id="7229" name="ZoneTexte 1"/>
          <p:cNvSpPr txBox="1">
            <a:spLocks noChangeArrowheads="1"/>
          </p:cNvSpPr>
          <p:nvPr/>
        </p:nvSpPr>
        <p:spPr bwMode="auto">
          <a:xfrm>
            <a:off x="8788400" y="6615113"/>
            <a:ext cx="422275" cy="246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9pPr>
          </a:lstStyle>
          <a:p>
            <a:pPr algn="ctr"/>
            <a:r>
              <a:rPr lang="fr-FR" altLang="fr-FR" sz="1000" b="0"/>
              <a:t>2</a:t>
            </a: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94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8207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8222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8223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8208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8220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8221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8209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8218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8219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8210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8214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8215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8216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8217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8211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8212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8213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sp>
        <p:nvSpPr>
          <p:cNvPr id="8195" name="Espace réservé du numéro de diapositive 2"/>
          <p:cNvSpPr>
            <a:spLocks noGrp="1"/>
          </p:cNvSpPr>
          <p:nvPr>
            <p:ph type="sldNum" sz="quarter" idx="10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4BE4E69D-6AF8-42F0-B38A-22974A550D67}" type="slidenum">
              <a:rPr lang="fr-FR" altLang="fr-FR" sz="1000" b="0" smtClean="0"/>
              <a:pPr>
                <a:defRPr/>
              </a:pPr>
              <a:t>3</a:t>
            </a:fld>
            <a:endParaRPr lang="fr-FR" altLang="fr-FR" sz="1000" b="0"/>
          </a:p>
        </p:txBody>
      </p:sp>
      <p:sp>
        <p:nvSpPr>
          <p:cNvPr id="8196" name="Rectangle 2"/>
          <p:cNvSpPr>
            <a:spLocks noChangeArrowheads="1"/>
          </p:cNvSpPr>
          <p:nvPr/>
        </p:nvSpPr>
        <p:spPr bwMode="auto">
          <a:xfrm>
            <a:off x="0" y="16573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ctr" eaLnBrk="0" hangingPunct="0"/>
            <a:endParaRPr lang="fr-FR" altLang="fr-FR"/>
          </a:p>
        </p:txBody>
      </p:sp>
      <p:sp>
        <p:nvSpPr>
          <p:cNvPr id="8197" name="Rectangle 3"/>
          <p:cNvSpPr>
            <a:spLocks noChangeArrowheads="1"/>
          </p:cNvSpPr>
          <p:nvPr/>
        </p:nvSpPr>
        <p:spPr bwMode="auto">
          <a:xfrm>
            <a:off x="0" y="16573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ctr" eaLnBrk="0" hangingPunct="0"/>
            <a:endParaRPr lang="fr-FR" altLang="fr-FR"/>
          </a:p>
        </p:txBody>
      </p:sp>
      <p:sp>
        <p:nvSpPr>
          <p:cNvPr id="8198" name="Rectangle 5"/>
          <p:cNvSpPr>
            <a:spLocks noChangeArrowheads="1"/>
          </p:cNvSpPr>
          <p:nvPr/>
        </p:nvSpPr>
        <p:spPr bwMode="auto">
          <a:xfrm>
            <a:off x="1168400" y="5808663"/>
            <a:ext cx="184150" cy="579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br>
              <a:rPr lang="fr-FR" altLang="fr-FR" sz="1400" b="0"/>
            </a:br>
            <a:endParaRPr lang="fr-FR" altLang="fr-FR" sz="1800" b="0">
              <a:latin typeface="Arial" charset="0"/>
            </a:endParaRPr>
          </a:p>
        </p:txBody>
      </p:sp>
      <p:sp>
        <p:nvSpPr>
          <p:cNvPr id="8" name="Text Box 4"/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1260475" y="5072063"/>
          <a:ext cx="6683375" cy="1276350"/>
        </p:xfrm>
        <a:graphic>
          <a:graphicData uri="http://schemas.openxmlformats.org/drawingml/2006/table">
            <a:tbl>
              <a:tblPr/>
              <a:tblGrid>
                <a:gridCol w="66833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276350">
                <a:tc>
                  <a:txBody>
                    <a:bodyPr/>
                    <a:lstStyle/>
                    <a:p>
                      <a:r>
                        <a:rPr lang="fr-FR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   A : Métallurgie                        D : Commerce Alimentaire                    G : Commerce Non Alimentaire</a:t>
                      </a:r>
                    </a:p>
                    <a:p>
                      <a:endParaRPr lang="fr-FR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r>
                        <a:rPr lang="fr-FR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   B : BTP                                   E</a:t>
                      </a:r>
                      <a:r>
                        <a:rPr lang="fr-FR" sz="11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: Chimie                                               H : Service I</a:t>
                      </a:r>
                    </a:p>
                    <a:p>
                      <a:endParaRPr lang="fr-FR" sz="1100" baseline="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r>
                        <a:rPr lang="fr-FR" sz="11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   C : Transport Logistique         F : Papier, Carton, Béton                       I : Service II et Intérim</a:t>
                      </a:r>
                      <a:endParaRPr lang="fr-FR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91447" marR="91447" marT="45736" marB="45736" anchor="ctr"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7" name="Text Box 4"/>
          <p:cNvSpPr txBox="1">
            <a:spLocks noChangeArrowheads="1"/>
          </p:cNvSpPr>
          <p:nvPr/>
        </p:nvSpPr>
        <p:spPr bwMode="auto">
          <a:xfrm>
            <a:off x="1260475" y="1198563"/>
            <a:ext cx="7596188" cy="830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Histogramme des indices de Fréquence par CTN JURA 2018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Espace réservé du numéro de diapositive 2"/>
          <p:cNvSpPr>
            <a:spLocks noGrp="1"/>
          </p:cNvSpPr>
          <p:nvPr>
            <p:ph type="sldNum" sz="quarter" idx="10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76331329-C99C-4614-AB4F-867205886458}" type="slidenum">
              <a:rPr lang="fr-FR" altLang="fr-FR" sz="1000" b="0" smtClean="0"/>
              <a:pPr>
                <a:defRPr/>
              </a:pPr>
              <a:t>4</a:t>
            </a:fld>
            <a:endParaRPr lang="fr-FR" altLang="fr-FR" sz="1000" b="0"/>
          </a:p>
        </p:txBody>
      </p:sp>
      <p:sp>
        <p:nvSpPr>
          <p:cNvPr id="9219" name="Rectangle 2"/>
          <p:cNvSpPr>
            <a:spLocks noChangeArrowheads="1"/>
          </p:cNvSpPr>
          <p:nvPr/>
        </p:nvSpPr>
        <p:spPr bwMode="auto">
          <a:xfrm>
            <a:off x="0" y="16573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ctr" eaLnBrk="0" hangingPunct="0"/>
            <a:endParaRPr lang="fr-FR" altLang="fr-FR"/>
          </a:p>
        </p:txBody>
      </p:sp>
      <p:sp>
        <p:nvSpPr>
          <p:cNvPr id="9220" name="Rectangle 3"/>
          <p:cNvSpPr>
            <a:spLocks noChangeArrowheads="1"/>
          </p:cNvSpPr>
          <p:nvPr/>
        </p:nvSpPr>
        <p:spPr bwMode="auto">
          <a:xfrm>
            <a:off x="0" y="16573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ctr" eaLnBrk="0" hangingPunct="0"/>
            <a:endParaRPr lang="fr-FR" altLang="fr-FR"/>
          </a:p>
        </p:txBody>
      </p:sp>
      <p:sp>
        <p:nvSpPr>
          <p:cNvPr id="9221" name="Rectangle 5"/>
          <p:cNvSpPr>
            <a:spLocks noChangeArrowheads="1"/>
          </p:cNvSpPr>
          <p:nvPr/>
        </p:nvSpPr>
        <p:spPr bwMode="auto">
          <a:xfrm>
            <a:off x="1168400" y="5808663"/>
            <a:ext cx="184150" cy="579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br>
              <a:rPr lang="fr-FR" altLang="fr-FR" sz="1400" b="0"/>
            </a:br>
            <a:endParaRPr lang="fr-FR" altLang="fr-FR" sz="1800" b="0">
              <a:latin typeface="Arial" charset="0"/>
            </a:endParaRPr>
          </a:p>
        </p:txBody>
      </p:sp>
      <p:grpSp>
        <p:nvGrpSpPr>
          <p:cNvPr id="9223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9231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9246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9247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9232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9244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9245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9233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9242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9243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9234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9238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9239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9240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9241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9235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9236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9237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graphicFrame>
        <p:nvGraphicFramePr>
          <p:cNvPr id="26" name="Tableau 25"/>
          <p:cNvGraphicFramePr>
            <a:graphicFrameLocks noGrp="1"/>
          </p:cNvGraphicFramePr>
          <p:nvPr/>
        </p:nvGraphicFramePr>
        <p:xfrm>
          <a:off x="1230313" y="5229225"/>
          <a:ext cx="6683375" cy="1276350"/>
        </p:xfrm>
        <a:graphic>
          <a:graphicData uri="http://schemas.openxmlformats.org/drawingml/2006/table">
            <a:tbl>
              <a:tblPr/>
              <a:tblGrid>
                <a:gridCol w="66833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276350">
                <a:tc>
                  <a:txBody>
                    <a:bodyPr/>
                    <a:lstStyle/>
                    <a:p>
                      <a:r>
                        <a:rPr lang="fr-FR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   A : Métallurgie                        D : Commerce Alimentaire                    G : Commerce Non Alimentaire</a:t>
                      </a:r>
                    </a:p>
                    <a:p>
                      <a:endParaRPr lang="fr-FR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r>
                        <a:rPr lang="fr-FR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   B : BTP                                   E</a:t>
                      </a:r>
                      <a:r>
                        <a:rPr lang="fr-FR" sz="11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: Chimie                                               H : Service I</a:t>
                      </a:r>
                    </a:p>
                    <a:p>
                      <a:endParaRPr lang="fr-FR" sz="1100" baseline="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r>
                        <a:rPr lang="fr-FR" sz="11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   C : Transport Logistique         F : Papier, Carton, Béton                       I : Service II et Intérim</a:t>
                      </a:r>
                      <a:endParaRPr lang="fr-FR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91447" marR="91447" marT="45736" marB="45736" anchor="ctr"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7" name="Text Box 4"/>
          <p:cNvSpPr txBox="1">
            <a:spLocks noChangeArrowheads="1"/>
          </p:cNvSpPr>
          <p:nvPr/>
        </p:nvSpPr>
        <p:spPr bwMode="auto">
          <a:xfrm>
            <a:off x="1260475" y="908050"/>
            <a:ext cx="7596188" cy="83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Histogramme des durées moyennes d’une Incapacité Temporaire (IT) par CTN JURA 2018</a:t>
            </a:r>
          </a:p>
        </p:txBody>
      </p:sp>
      <p:sp>
        <p:nvSpPr>
          <p:cNvPr id="28" name="Text Box 4">
            <a:extLst>
              <a:ext uri="{FF2B5EF4-FFF2-40B4-BE49-F238E27FC236}">
                <a16:creationId xmlns:a16="http://schemas.microsoft.com/office/drawing/2014/main" id="{D4A01FEC-ECEA-4317-8E72-967E15E4B8D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Espace réservé du numéro de diapositive 1"/>
          <p:cNvSpPr>
            <a:spLocks noGrp="1"/>
          </p:cNvSpPr>
          <p:nvPr>
            <p:ph type="sldNum" sz="quarter" idx="12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863B51B0-BD51-407B-97AA-5594812C9844}" type="slidenum">
              <a:rPr lang="fr-FR" altLang="fr-FR" sz="1000" b="0" smtClean="0"/>
              <a:pPr>
                <a:defRPr/>
              </a:pPr>
              <a:t>5</a:t>
            </a:fld>
            <a:endParaRPr lang="fr-FR" altLang="fr-FR" sz="1000" b="0"/>
          </a:p>
        </p:txBody>
      </p:sp>
      <p:sp>
        <p:nvSpPr>
          <p:cNvPr id="320514" name="Rectangle 2"/>
          <p:cNvSpPr>
            <a:spLocks noChangeArrowheads="1"/>
          </p:cNvSpPr>
          <p:nvPr/>
        </p:nvSpPr>
        <p:spPr bwMode="auto">
          <a:xfrm>
            <a:off x="76200" y="1341438"/>
            <a:ext cx="8991600" cy="1752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488" tIns="44450" rIns="90488" bIns="44450"/>
          <a:lstStyle/>
          <a:p>
            <a:pPr marL="342900" indent="-342900" algn="ctr" eaLnBrk="0" hangingPunct="0">
              <a:spcBef>
                <a:spcPct val="20000"/>
              </a:spcBef>
              <a:defRPr/>
            </a:pPr>
            <a:r>
              <a:rPr lang="fr-FR" sz="6000" b="0" i="1" dirty="0">
                <a:solidFill>
                  <a:srgbClr val="676767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+mn-cs"/>
              </a:rPr>
              <a:t>Évolution des </a:t>
            </a:r>
          </a:p>
          <a:p>
            <a:pPr marL="342900" indent="-342900" algn="ctr" eaLnBrk="0" hangingPunct="0">
              <a:spcBef>
                <a:spcPct val="20000"/>
              </a:spcBef>
              <a:defRPr/>
            </a:pPr>
            <a:r>
              <a:rPr lang="fr-FR" sz="6000" b="0" i="1" dirty="0">
                <a:solidFill>
                  <a:srgbClr val="676767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+mn-cs"/>
              </a:rPr>
              <a:t>indicateurs des </a:t>
            </a:r>
          </a:p>
          <a:p>
            <a:pPr marL="342900" indent="-342900" algn="ctr" eaLnBrk="0" hangingPunct="0">
              <a:spcBef>
                <a:spcPct val="20000"/>
              </a:spcBef>
              <a:defRPr/>
            </a:pPr>
            <a:r>
              <a:rPr lang="fr-FR" sz="6000" b="0" i="1" dirty="0">
                <a:solidFill>
                  <a:srgbClr val="676767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+mn-cs"/>
              </a:rPr>
              <a:t>accidents du travail</a:t>
            </a:r>
          </a:p>
        </p:txBody>
      </p:sp>
      <p:grpSp>
        <p:nvGrpSpPr>
          <p:cNvPr id="10244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10246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10261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0262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0247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10259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0260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0248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10257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0258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0249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10253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0254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0255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0256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0250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10251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0252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sp>
        <p:nvSpPr>
          <p:cNvPr id="23" name="Text Box 4"/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</p:spTree>
    <p:custDataLst>
      <p:tags r:id="rId1"/>
    </p:custDataLst>
  </p:cSld>
  <p:clrMapOvr>
    <a:masterClrMapping/>
  </p:clrMapOvr>
  <p:transition spd="slow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266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11270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11285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1286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1271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11283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1284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1272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11281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1282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1273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11277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1278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1279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1280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1274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11275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1276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sp>
        <p:nvSpPr>
          <p:cNvPr id="11267" name="Espace réservé du numéro de diapositive 1"/>
          <p:cNvSpPr>
            <a:spLocks noGrp="1"/>
          </p:cNvSpPr>
          <p:nvPr>
            <p:ph type="sldNum" sz="quarter" idx="12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988CAF80-A575-4B68-8953-28A8CCDF275C}" type="slidenum">
              <a:rPr lang="fr-FR" altLang="fr-FR" sz="1000" b="0" smtClean="0"/>
              <a:pPr>
                <a:defRPr/>
              </a:pPr>
              <a:t>6</a:t>
            </a:fld>
            <a:endParaRPr lang="fr-FR" altLang="fr-FR" sz="1000" b="0"/>
          </a:p>
        </p:txBody>
      </p:sp>
      <p:sp>
        <p:nvSpPr>
          <p:cNvPr id="11268" name="Rectangle 2"/>
          <p:cNvSpPr>
            <a:spLocks noChangeArrowheads="1"/>
          </p:cNvSpPr>
          <p:nvPr/>
        </p:nvSpPr>
        <p:spPr bwMode="auto">
          <a:xfrm>
            <a:off x="0" y="836613"/>
            <a:ext cx="9144000" cy="431800"/>
          </a:xfrm>
          <a:prstGeom prst="rect">
            <a:avLst/>
          </a:prstGeom>
          <a:solidFill>
            <a:srgbClr val="86A8FE"/>
          </a:solidFill>
          <a:ln w="12700">
            <a:solidFill>
              <a:srgbClr val="8080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 altLang="fr-FR" sz="1800" dirty="0">
                <a:cs typeface="Times New Roman" pitchFamily="18" charset="0"/>
              </a:rPr>
              <a:t>É</a:t>
            </a:r>
            <a:r>
              <a:rPr lang="fr-FR" altLang="fr-FR" sz="1800" dirty="0"/>
              <a:t>VOLUTION DES ACCIDENTS AVEC ARRET DEPUIS 2011</a:t>
            </a:r>
          </a:p>
        </p:txBody>
      </p:sp>
      <p:sp>
        <p:nvSpPr>
          <p:cNvPr id="24" name="Text Box 4"/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</p:spTree>
    <p:custDataLst>
      <p:tags r:id="rId1"/>
    </p:custDataLst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290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12294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12309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2310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2295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12307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2308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2296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12305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2306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2297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12301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2302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2303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2304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2298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12299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2300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sp>
        <p:nvSpPr>
          <p:cNvPr id="12291" name="Espace réservé du numéro de diapositive 1"/>
          <p:cNvSpPr>
            <a:spLocks noGrp="1"/>
          </p:cNvSpPr>
          <p:nvPr>
            <p:ph type="sldNum" sz="quarter" idx="12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DFC60B81-9D9F-49C2-A0FA-B488508BDA29}" type="slidenum">
              <a:rPr lang="fr-FR" altLang="fr-FR" sz="1000" b="0" smtClean="0"/>
              <a:pPr>
                <a:defRPr/>
              </a:pPr>
              <a:t>7</a:t>
            </a:fld>
            <a:endParaRPr lang="fr-FR" altLang="fr-FR" sz="1000" b="0"/>
          </a:p>
        </p:txBody>
      </p:sp>
      <p:sp>
        <p:nvSpPr>
          <p:cNvPr id="12292" name="Rectangle 2"/>
          <p:cNvSpPr>
            <a:spLocks noChangeArrowheads="1"/>
          </p:cNvSpPr>
          <p:nvPr/>
        </p:nvSpPr>
        <p:spPr bwMode="auto">
          <a:xfrm>
            <a:off x="0" y="836613"/>
            <a:ext cx="9144000" cy="431800"/>
          </a:xfrm>
          <a:prstGeom prst="rect">
            <a:avLst/>
          </a:prstGeom>
          <a:solidFill>
            <a:srgbClr val="86A8FE"/>
          </a:solidFill>
          <a:ln w="12700">
            <a:solidFill>
              <a:srgbClr val="8080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 altLang="fr-FR" sz="1800" dirty="0">
                <a:cs typeface="Times New Roman" pitchFamily="18" charset="0"/>
              </a:rPr>
              <a:t>É</a:t>
            </a:r>
            <a:r>
              <a:rPr lang="fr-FR" altLang="fr-FR" sz="1800" dirty="0"/>
              <a:t>VOLUTION DU TAUX DE FR</a:t>
            </a:r>
            <a:r>
              <a:rPr lang="en-US" altLang="fr-FR" sz="1800" dirty="0">
                <a:cs typeface="Times New Roman" pitchFamily="18" charset="0"/>
              </a:rPr>
              <a:t>É</a:t>
            </a:r>
            <a:r>
              <a:rPr lang="fr-FR" altLang="fr-FR" sz="1800" dirty="0"/>
              <a:t>QUENCE PAR CTN DEPUIS 2011</a:t>
            </a:r>
          </a:p>
        </p:txBody>
      </p:sp>
      <p:sp>
        <p:nvSpPr>
          <p:cNvPr id="24" name="Text Box 4"/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</p:spTree>
    <p:custDataLst>
      <p:tags r:id="rId1"/>
    </p:custDataLst>
  </p:cSld>
  <p:clrMapOvr>
    <a:masterClrMapping/>
  </p:clrMapOvr>
  <p:transition spd="slow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314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13318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13333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3334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3319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13331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3332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3320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13329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3330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3321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13325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3326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3327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3328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3322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13323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3324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sp>
        <p:nvSpPr>
          <p:cNvPr id="13315" name="Espace réservé du numéro de diapositive 1"/>
          <p:cNvSpPr>
            <a:spLocks noGrp="1"/>
          </p:cNvSpPr>
          <p:nvPr>
            <p:ph type="sldNum" sz="quarter" idx="12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4C2A1FAF-64B4-4481-A62B-C3B5F42D4F43}" type="slidenum">
              <a:rPr lang="fr-FR" altLang="fr-FR" sz="1000" b="0" smtClean="0"/>
              <a:pPr>
                <a:defRPr/>
              </a:pPr>
              <a:t>8</a:t>
            </a:fld>
            <a:endParaRPr lang="fr-FR" altLang="fr-FR" sz="1000" b="0"/>
          </a:p>
        </p:txBody>
      </p:sp>
      <p:sp>
        <p:nvSpPr>
          <p:cNvPr id="13316" name="Rectangle 2"/>
          <p:cNvSpPr>
            <a:spLocks noChangeArrowheads="1"/>
          </p:cNvSpPr>
          <p:nvPr/>
        </p:nvSpPr>
        <p:spPr bwMode="auto">
          <a:xfrm>
            <a:off x="0" y="836613"/>
            <a:ext cx="9144000" cy="431800"/>
          </a:xfrm>
          <a:prstGeom prst="rect">
            <a:avLst/>
          </a:prstGeom>
          <a:solidFill>
            <a:srgbClr val="86A8FE"/>
          </a:solidFill>
          <a:ln w="12700">
            <a:solidFill>
              <a:srgbClr val="8080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 altLang="fr-FR" sz="1800" dirty="0">
                <a:cs typeface="Times New Roman" pitchFamily="18" charset="0"/>
              </a:rPr>
              <a:t>É</a:t>
            </a:r>
            <a:r>
              <a:rPr lang="fr-FR" altLang="fr-FR" sz="1800" dirty="0"/>
              <a:t>VOLUTION DE L’INDICE DE FR</a:t>
            </a:r>
            <a:r>
              <a:rPr lang="en-US" altLang="fr-FR" sz="1800" dirty="0">
                <a:cs typeface="Times New Roman" pitchFamily="18" charset="0"/>
              </a:rPr>
              <a:t>É</a:t>
            </a:r>
            <a:r>
              <a:rPr lang="fr-FR" altLang="fr-FR" sz="1800" dirty="0"/>
              <a:t>QUENCE PAR CTN DEPUIS 2011</a:t>
            </a:r>
          </a:p>
        </p:txBody>
      </p:sp>
      <p:sp>
        <p:nvSpPr>
          <p:cNvPr id="24" name="Text Box 4"/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</p:spTree>
    <p:custDataLst>
      <p:tags r:id="rId1"/>
    </p:custDataLst>
  </p:cSld>
  <p:clrMapOvr>
    <a:masterClrMapping/>
  </p:clrMapOvr>
  <p:transition spd="slow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338" name="Group 54"/>
          <p:cNvGrpSpPr>
            <a:grpSpLocks/>
          </p:cNvGrpSpPr>
          <p:nvPr/>
        </p:nvGrpSpPr>
        <p:grpSpPr bwMode="auto">
          <a:xfrm>
            <a:off x="0" y="620713"/>
            <a:ext cx="9109075" cy="228600"/>
            <a:chOff x="0" y="624"/>
            <a:chExt cx="5520" cy="144"/>
          </a:xfrm>
        </p:grpSpPr>
        <p:grpSp>
          <p:nvGrpSpPr>
            <p:cNvPr id="14342" name="Group 32"/>
            <p:cNvGrpSpPr>
              <a:grpSpLocks/>
            </p:cNvGrpSpPr>
            <p:nvPr/>
          </p:nvGrpSpPr>
          <p:grpSpPr bwMode="auto">
            <a:xfrm>
              <a:off x="5398" y="624"/>
              <a:ext cx="122" cy="144"/>
              <a:chOff x="5807" y="909"/>
              <a:chExt cx="131" cy="181"/>
            </a:xfrm>
          </p:grpSpPr>
          <p:sp>
            <p:nvSpPr>
              <p:cNvPr id="14357" name="Rectangle 33"/>
              <p:cNvSpPr>
                <a:spLocks noChangeArrowheads="1"/>
              </p:cNvSpPr>
              <p:nvPr/>
            </p:nvSpPr>
            <p:spPr bwMode="auto">
              <a:xfrm>
                <a:off x="5913" y="909"/>
                <a:ext cx="25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4358" name="Rectangle 34"/>
              <p:cNvSpPr>
                <a:spLocks noChangeArrowheads="1"/>
              </p:cNvSpPr>
              <p:nvPr/>
            </p:nvSpPr>
            <p:spPr bwMode="auto">
              <a:xfrm>
                <a:off x="5807" y="909"/>
                <a:ext cx="59" cy="181"/>
              </a:xfrm>
              <a:prstGeom prst="rect">
                <a:avLst/>
              </a:prstGeom>
              <a:solidFill>
                <a:srgbClr val="C0C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4343" name="Group 35"/>
            <p:cNvGrpSpPr>
              <a:grpSpLocks/>
            </p:cNvGrpSpPr>
            <p:nvPr/>
          </p:nvGrpSpPr>
          <p:grpSpPr bwMode="auto">
            <a:xfrm>
              <a:off x="5073" y="624"/>
              <a:ext cx="268" cy="144"/>
              <a:chOff x="5458" y="909"/>
              <a:chExt cx="288" cy="181"/>
            </a:xfrm>
          </p:grpSpPr>
          <p:sp>
            <p:nvSpPr>
              <p:cNvPr id="14355" name="Rectangle 36"/>
              <p:cNvSpPr>
                <a:spLocks noChangeArrowheads="1"/>
              </p:cNvSpPr>
              <p:nvPr/>
            </p:nvSpPr>
            <p:spPr bwMode="auto">
              <a:xfrm>
                <a:off x="5649" y="909"/>
                <a:ext cx="97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4356" name="Rectangle 37"/>
              <p:cNvSpPr>
                <a:spLocks noChangeArrowheads="1"/>
              </p:cNvSpPr>
              <p:nvPr/>
            </p:nvSpPr>
            <p:spPr bwMode="auto">
              <a:xfrm>
                <a:off x="5458" y="909"/>
                <a:ext cx="134" cy="181"/>
              </a:xfrm>
              <a:prstGeom prst="rect">
                <a:avLst/>
              </a:prstGeom>
              <a:solidFill>
                <a:srgbClr val="808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4344" name="Group 38"/>
            <p:cNvGrpSpPr>
              <a:grpSpLocks/>
            </p:cNvGrpSpPr>
            <p:nvPr/>
          </p:nvGrpSpPr>
          <p:grpSpPr bwMode="auto">
            <a:xfrm>
              <a:off x="4623" y="624"/>
              <a:ext cx="397" cy="144"/>
              <a:chOff x="4974" y="909"/>
              <a:chExt cx="427" cy="181"/>
            </a:xfrm>
          </p:grpSpPr>
          <p:sp>
            <p:nvSpPr>
              <p:cNvPr id="14353" name="Rectangle 39"/>
              <p:cNvSpPr>
                <a:spLocks noChangeArrowheads="1"/>
              </p:cNvSpPr>
              <p:nvPr/>
            </p:nvSpPr>
            <p:spPr bwMode="auto">
              <a:xfrm>
                <a:off x="5235" y="909"/>
                <a:ext cx="166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4354" name="Rectangle 40"/>
              <p:cNvSpPr>
                <a:spLocks noChangeArrowheads="1"/>
              </p:cNvSpPr>
              <p:nvPr/>
            </p:nvSpPr>
            <p:spPr bwMode="auto">
              <a:xfrm>
                <a:off x="4974" y="909"/>
                <a:ext cx="205" cy="181"/>
              </a:xfrm>
              <a:prstGeom prst="rect">
                <a:avLst/>
              </a:prstGeom>
              <a:solidFill>
                <a:srgbClr val="404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4345" name="Group 41"/>
            <p:cNvGrpSpPr>
              <a:grpSpLocks/>
            </p:cNvGrpSpPr>
            <p:nvPr/>
          </p:nvGrpSpPr>
          <p:grpSpPr bwMode="auto">
            <a:xfrm>
              <a:off x="3331" y="624"/>
              <a:ext cx="1239" cy="144"/>
              <a:chOff x="3585" y="909"/>
              <a:chExt cx="1332" cy="181"/>
            </a:xfrm>
          </p:grpSpPr>
          <p:sp>
            <p:nvSpPr>
              <p:cNvPr id="14349" name="Rectangle 42"/>
              <p:cNvSpPr>
                <a:spLocks noChangeArrowheads="1"/>
              </p:cNvSpPr>
              <p:nvPr/>
            </p:nvSpPr>
            <p:spPr bwMode="auto">
              <a:xfrm>
                <a:off x="4007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4350" name="Rectangle 43"/>
              <p:cNvSpPr>
                <a:spLocks noChangeArrowheads="1"/>
              </p:cNvSpPr>
              <p:nvPr/>
            </p:nvSpPr>
            <p:spPr bwMode="auto">
              <a:xfrm>
                <a:off x="4680" y="909"/>
                <a:ext cx="237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4351" name="Rectangle 44"/>
              <p:cNvSpPr>
                <a:spLocks noChangeArrowheads="1"/>
              </p:cNvSpPr>
              <p:nvPr/>
            </p:nvSpPr>
            <p:spPr bwMode="auto">
              <a:xfrm>
                <a:off x="4351" y="909"/>
                <a:ext cx="273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4352" name="Rectangle 45"/>
              <p:cNvSpPr>
                <a:spLocks noChangeArrowheads="1"/>
              </p:cNvSpPr>
              <p:nvPr/>
            </p:nvSpPr>
            <p:spPr bwMode="auto">
              <a:xfrm>
                <a:off x="3585" y="909"/>
                <a:ext cx="345" cy="181"/>
              </a:xfrm>
              <a:prstGeom prst="rect">
                <a:avLst/>
              </a:prstGeom>
              <a:solidFill>
                <a:srgbClr val="0000FF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  <p:grpSp>
          <p:nvGrpSpPr>
            <p:cNvPr id="14346" name="Group 46"/>
            <p:cNvGrpSpPr>
              <a:grpSpLocks/>
            </p:cNvGrpSpPr>
            <p:nvPr/>
          </p:nvGrpSpPr>
          <p:grpSpPr bwMode="auto">
            <a:xfrm>
              <a:off x="0" y="624"/>
              <a:ext cx="3282" cy="144"/>
              <a:chOff x="4" y="909"/>
              <a:chExt cx="3528" cy="181"/>
            </a:xfrm>
          </p:grpSpPr>
          <p:sp>
            <p:nvSpPr>
              <p:cNvPr id="14347" name="Rectangle 47"/>
              <p:cNvSpPr>
                <a:spLocks noChangeArrowheads="1"/>
              </p:cNvSpPr>
              <p:nvPr/>
            </p:nvSpPr>
            <p:spPr bwMode="auto">
              <a:xfrm>
                <a:off x="3152" y="909"/>
                <a:ext cx="380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  <p:sp>
            <p:nvSpPr>
              <p:cNvPr id="14348" name="Rectangle 48"/>
              <p:cNvSpPr>
                <a:spLocks noChangeArrowheads="1"/>
              </p:cNvSpPr>
              <p:nvPr/>
            </p:nvSpPr>
            <p:spPr bwMode="auto">
              <a:xfrm>
                <a:off x="4" y="909"/>
                <a:ext cx="3093" cy="181"/>
              </a:xfrm>
              <a:prstGeom prst="rect">
                <a:avLst/>
              </a:prstGeom>
              <a:solidFill>
                <a:srgbClr val="0000E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endParaRPr lang="fr-FR" altLang="fr-FR"/>
              </a:p>
            </p:txBody>
          </p:sp>
        </p:grpSp>
      </p:grpSp>
      <p:sp>
        <p:nvSpPr>
          <p:cNvPr id="14339" name="Espace réservé du numéro de diapositive 1"/>
          <p:cNvSpPr>
            <a:spLocks noGrp="1"/>
          </p:cNvSpPr>
          <p:nvPr>
            <p:ph type="sldNum" sz="quarter" idx="12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fld id="{5C217D3B-11D2-4752-8944-EBE653830736}" type="slidenum">
              <a:rPr lang="fr-FR" altLang="fr-FR" sz="1000" b="0" smtClean="0"/>
              <a:pPr>
                <a:defRPr/>
              </a:pPr>
              <a:t>9</a:t>
            </a:fld>
            <a:endParaRPr lang="fr-FR" altLang="fr-FR" sz="1000" b="0"/>
          </a:p>
        </p:txBody>
      </p:sp>
      <p:sp>
        <p:nvSpPr>
          <p:cNvPr id="14340" name="Rectangle 2"/>
          <p:cNvSpPr>
            <a:spLocks noChangeArrowheads="1"/>
          </p:cNvSpPr>
          <p:nvPr/>
        </p:nvSpPr>
        <p:spPr bwMode="auto">
          <a:xfrm>
            <a:off x="0" y="836613"/>
            <a:ext cx="9144000" cy="431800"/>
          </a:xfrm>
          <a:prstGeom prst="rect">
            <a:avLst/>
          </a:prstGeom>
          <a:solidFill>
            <a:srgbClr val="86A8FE"/>
          </a:solidFill>
          <a:ln w="12700">
            <a:solidFill>
              <a:srgbClr val="8080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 altLang="fr-FR" sz="1800" dirty="0">
                <a:cs typeface="Times New Roman" pitchFamily="18" charset="0"/>
              </a:rPr>
              <a:t>É</a:t>
            </a:r>
            <a:r>
              <a:rPr lang="fr-FR" altLang="fr-FR" sz="1800" dirty="0"/>
              <a:t>VOLUTION DU TAUX DE GRAVITE PAR CTN DEPUIS 2011</a:t>
            </a:r>
          </a:p>
        </p:txBody>
      </p:sp>
      <p:sp>
        <p:nvSpPr>
          <p:cNvPr id="24" name="Text Box 4"/>
          <p:cNvSpPr txBox="1">
            <a:spLocks noChangeArrowheads="1"/>
          </p:cNvSpPr>
          <p:nvPr/>
        </p:nvSpPr>
        <p:spPr bwMode="auto">
          <a:xfrm>
            <a:off x="1403350" y="19050"/>
            <a:ext cx="75961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6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6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6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defRPr/>
            </a:pPr>
            <a:r>
              <a:rPr lang="fr-FR" sz="2400" i="1" dirty="0">
                <a:solidFill>
                  <a:srgbClr val="FF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+mn-cs"/>
              </a:rPr>
              <a:t>Données statistiques JURA 2018</a:t>
            </a:r>
          </a:p>
        </p:txBody>
      </p:sp>
    </p:spTree>
    <p:custDataLst>
      <p:tags r:id="rId1"/>
    </p:custDataLst>
  </p:cSld>
  <p:clrMapOvr>
    <a:masterClrMapping/>
  </p:clrMapOvr>
  <p:transition spd="slow"/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  <p:tag name="ARTICULATE_SLIDE_COUNT" val="15"/>
  <p:tag name="ARTICULATE_PROJECT_OPEN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Conception personnalisée">
  <a:themeElements>
    <a:clrScheme name="Conception personnalisé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onception personnalisé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fr-FR" sz="16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fr-FR" sz="16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Conception personnalisé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nception personnalisé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nception personnalisé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nception personnalisé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nception personnalisé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nception personnalisé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nception personnalisé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nception personnalisé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nception personnalisé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nception personnalisé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nception personnalisé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nception personnalisé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Thèm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Pages>29</Pages>
  <Words>496</Words>
  <Application>Microsoft Office PowerPoint</Application>
  <PresentationFormat>Affichage à l'écran (4:3)</PresentationFormat>
  <Paragraphs>137</Paragraphs>
  <Slides>15</Slides>
  <Notes>15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2</vt:i4>
      </vt:variant>
      <vt:variant>
        <vt:lpstr>Titres des diapositives</vt:lpstr>
      </vt:variant>
      <vt:variant>
        <vt:i4>15</vt:i4>
      </vt:variant>
    </vt:vector>
  </HeadingPairs>
  <TitlesOfParts>
    <vt:vector size="21" baseType="lpstr">
      <vt:lpstr>Arial</vt:lpstr>
      <vt:lpstr>Calibri</vt:lpstr>
      <vt:lpstr>Franklin Gothic Heavy</vt:lpstr>
      <vt:lpstr>Times New Roman</vt:lpstr>
      <vt:lpstr>Conception personnalisée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>C.R.A.M. Ile-de-France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Aucun titre de diapositive</dc:title>
  <dc:creator>C.R.A.M. Ile-de-France</dc:creator>
  <cp:lastModifiedBy>Cousin Hub</cp:lastModifiedBy>
  <cp:revision>1294</cp:revision>
  <cp:lastPrinted>2017-05-12T11:42:55Z</cp:lastPrinted>
  <dcterms:created xsi:type="dcterms:W3CDTF">2001-02-12T08:56:09Z</dcterms:created>
  <dcterms:modified xsi:type="dcterms:W3CDTF">2020-05-27T07:49:31Z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ECD889AE-886E-42D4-9764-CE12A5112667</vt:lpwstr>
  </property>
  <property fmtid="{D5CDD505-2E9C-101B-9397-08002B2CF9AE}" pid="3" name="ArticulatePath">
    <vt:lpwstr>statistiques_at-mp_regionales_idf_2015_v2_2jt</vt:lpwstr>
  </property>
</Properties>
</file>

<file path=docProps/thumbnail.jpeg>
</file>