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1" r:id="rId23"/>
    <p:sldId id="300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" initials="L" lastIdx="1" clrIdx="0">
    <p:extLst>
      <p:ext uri="{19B8F6BF-5375-455C-9EA6-DF929625EA0E}">
        <p15:presenceInfo xmlns:p15="http://schemas.microsoft.com/office/powerpoint/2012/main" userId="d6e3ed102db701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A5E4-F534-4872-BB3F-0CC6B304193E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8741-B8D6-4397-A8B2-C0D6CFD8E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6C6B5C-EBCC-4618-B5FB-0C7D5FDED5AB}"/>
              </a:ext>
            </a:extLst>
          </p:cNvPr>
          <p:cNvSpPr/>
          <p:nvPr userDrawn="1"/>
        </p:nvSpPr>
        <p:spPr>
          <a:xfrm rot="16200000">
            <a:off x="-2291489" y="3473963"/>
            <a:ext cx="508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58A995F5-0E37-46A9-A070-A4BEA87C79FE}" type="datetime8">
              <a:rPr lang="fr-FR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24/10/2023 09:04</a:t>
            </a:fld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     </a:t>
            </a:r>
            <a:r>
              <a:rPr lang="fr-FR" sz="1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Light ITC" panose="020B0402030504020804" pitchFamily="34" charset="0"/>
                <a:cs typeface="Arabic Typesetting" panose="020B0604020202020204" pitchFamily="66" charset="-78"/>
              </a:rPr>
              <a:t>L.L.</a:t>
            </a:r>
            <a:endParaRPr lang="fr-FR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Light ITC" panose="020B04020305040208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5" name="Image 4" descr="Une image contenant signe, assis, vert, rue&#10;&#10;Description générée automatiquement">
            <a:extLst>
              <a:ext uri="{FF2B5EF4-FFF2-40B4-BE49-F238E27FC236}">
                <a16:creationId xmlns:a16="http://schemas.microsoft.com/office/drawing/2014/main" id="{C6D130B5-046F-4E28-8761-E7A6E6048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500" y="400050"/>
            <a:ext cx="609600" cy="609600"/>
          </a:xfrm>
          <a:prstGeom prst="rect">
            <a:avLst/>
          </a:prstGeom>
        </p:spPr>
      </p:pic>
      <p:pic>
        <p:nvPicPr>
          <p:cNvPr id="6" name="Picture 71">
            <a:extLst>
              <a:ext uri="{FF2B5EF4-FFF2-40B4-BE49-F238E27FC236}">
                <a16:creationId xmlns:a16="http://schemas.microsoft.com/office/drawing/2014/main" id="{546D3ACD-99B3-433B-B99D-5B0C79DAF6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1903" t="9123" r="2332" b="4955"/>
          <a:stretch>
            <a:fillRect/>
          </a:stretch>
        </p:blipFill>
        <p:spPr bwMode="auto">
          <a:xfrm>
            <a:off x="0" y="6270203"/>
            <a:ext cx="639580" cy="587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Users\bossv\Documents\BOULOT\DDE_1_PRP\05_SST\EDUSCOL\10_BOITE_PROTEGER\RESSOURCES\SONS_ALERTES_POPULATIONS\fin_signal_d_alerte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RESSOURCES/SONS_ALERTES_POPULATIONS/cornedebrume_0.mp3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RESSOURCES/18-10-2022-dp-fr-alert.p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NELLY\Local%20Settings\Temporary%20Internet%20Files\Content.IE5\BABL11NV\35_alerte_population.wav" TargetMode="External"/><Relationship Id="rId2" Type="http://schemas.openxmlformats.org/officeDocument/2006/relationships/hyperlink" Target="RESSOURCES/SONS_ALERTES_POPULATIONS/Signal_national_d_alerte.mp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wm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540" y="190029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PROTEGER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B707F3-56E9-474B-B11E-9E03F16578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6494" y="5049752"/>
            <a:ext cx="4037013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Objectif : REAGIR EN CAS D’ALERTE A LA POPULATION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8546925-324C-4832-B89F-96863EFAC766}"/>
              </a:ext>
            </a:extLst>
          </p:cNvPr>
          <p:cNvSpPr/>
          <p:nvPr/>
        </p:nvSpPr>
        <p:spPr>
          <a:xfrm>
            <a:off x="700146" y="2832479"/>
            <a:ext cx="57351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Cas particuliers</a:t>
            </a:r>
            <a:endParaRPr lang="fr-F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05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D1615B6-5F86-499A-B34F-12C2D49612F2}"/>
              </a:ext>
            </a:extLst>
          </p:cNvPr>
          <p:cNvSpPr txBox="1">
            <a:spLocks noChangeArrowheads="1"/>
          </p:cNvSpPr>
          <p:nvPr/>
        </p:nvSpPr>
        <p:spPr>
          <a:xfrm>
            <a:off x="1572768" y="667512"/>
            <a:ext cx="7239000" cy="3002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sz="4000" b="1" dirty="0">
                <a:latin typeface="Times New Roman" charset="0"/>
              </a:rPr>
              <a:t>La fin d</a:t>
            </a:r>
            <a:r>
              <a:rPr lang="ja-JP" altLang="fr-FR" sz="4000" b="1" dirty="0">
                <a:latin typeface="Arial"/>
              </a:rPr>
              <a:t>’</a:t>
            </a:r>
            <a:r>
              <a:rPr lang="fr-FR" sz="4000" b="1" dirty="0">
                <a:latin typeface="Times New Roman" charset="0"/>
              </a:rPr>
              <a:t>alerte est donnée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sz="4000" b="1" dirty="0">
                <a:latin typeface="Times New Roman" charset="0"/>
              </a:rPr>
              <a:t>par la sirène à son continu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sz="4000" b="1" dirty="0">
                <a:latin typeface="Times New Roman" charset="0"/>
              </a:rPr>
              <a:t>(30 secondes).</a:t>
            </a:r>
          </a:p>
          <a:p>
            <a:endParaRPr lang="fr-FR" sz="1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8E2B8C-40BC-4E14-824D-7A9F783E20AF}"/>
              </a:ext>
            </a:extLst>
          </p:cNvPr>
          <p:cNvSpPr txBox="1"/>
          <p:nvPr/>
        </p:nvSpPr>
        <p:spPr>
          <a:xfrm>
            <a:off x="8431529" y="5358562"/>
            <a:ext cx="297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CLIC pour lancer le son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385DBC5-5503-4C51-955D-70EFD597A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165" y="3429000"/>
            <a:ext cx="4242807" cy="29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outon d'action : Son 5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67726DE-EF50-4D22-85DE-031ABCE3AB1F}"/>
              </a:ext>
            </a:extLst>
          </p:cNvPr>
          <p:cNvSpPr/>
          <p:nvPr/>
        </p:nvSpPr>
        <p:spPr>
          <a:xfrm>
            <a:off x="8811768" y="3560888"/>
            <a:ext cx="2063067" cy="162910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402633F-6913-4DD7-A8EB-1301975BB244}"/>
              </a:ext>
            </a:extLst>
          </p:cNvPr>
          <p:cNvSpPr txBox="1"/>
          <p:nvPr/>
        </p:nvSpPr>
        <p:spPr>
          <a:xfrm rot="16200000">
            <a:off x="9285806" y="3823247"/>
            <a:ext cx="488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Les sons sont disponibles dans le dossier:</a:t>
            </a:r>
          </a:p>
          <a:p>
            <a:r>
              <a:rPr lang="fr-FR" dirty="0">
                <a:solidFill>
                  <a:srgbClr val="FFC000"/>
                </a:solidFill>
              </a:rPr>
              <a:t>10_BOITE_PROTEGER/RESSOURCES/SONS…</a:t>
            </a:r>
          </a:p>
        </p:txBody>
      </p:sp>
    </p:spTree>
    <p:extLst>
      <p:ext uri="{BB962C8B-B14F-4D97-AF65-F5344CB8AC3E}">
        <p14:creationId xmlns:p14="http://schemas.microsoft.com/office/powerpoint/2010/main" val="190319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2">
            <a:extLst>
              <a:ext uri="{FF2B5EF4-FFF2-40B4-BE49-F238E27FC236}">
                <a16:creationId xmlns:a16="http://schemas.microsoft.com/office/drawing/2014/main" id="{EED672C4-4434-42C3-9EA4-27541AB33447}"/>
              </a:ext>
            </a:extLst>
          </p:cNvPr>
          <p:cNvSpPr txBox="1"/>
          <p:nvPr/>
        </p:nvSpPr>
        <p:spPr>
          <a:xfrm>
            <a:off x="1043608" y="188640"/>
            <a:ext cx="6840897" cy="10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Font typeface="Tahoma"/>
              <a:buNone/>
            </a:pPr>
            <a:r>
              <a:rPr lang="fr-FR" sz="3200" b="1" i="1" u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Cas particulier</a:t>
            </a:r>
            <a:endParaRPr sz="3200" i="1" dirty="0">
              <a:solidFill>
                <a:srgbClr val="FFFF00"/>
              </a:solidFill>
            </a:endParaRPr>
          </a:p>
        </p:txBody>
      </p:sp>
      <p:sp>
        <p:nvSpPr>
          <p:cNvPr id="3" name="Shape 413">
            <a:extLst>
              <a:ext uri="{FF2B5EF4-FFF2-40B4-BE49-F238E27FC236}">
                <a16:creationId xmlns:a16="http://schemas.microsoft.com/office/drawing/2014/main" id="{9C99809F-CBB7-4A3B-8CB1-6EAE2245B2FC}"/>
              </a:ext>
            </a:extLst>
          </p:cNvPr>
          <p:cNvSpPr txBox="1"/>
          <p:nvPr/>
        </p:nvSpPr>
        <p:spPr>
          <a:xfrm>
            <a:off x="1043608" y="1268760"/>
            <a:ext cx="8100392" cy="325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457200">
              <a:buClr>
                <a:srgbClr val="FF3333"/>
              </a:buClr>
            </a:pPr>
            <a:r>
              <a:rPr lang="fr-FR" sz="3200" b="1" i="1" dirty="0">
                <a:latin typeface="Tahoma"/>
                <a:ea typeface="Tahoma"/>
                <a:cs typeface="Tahoma"/>
                <a:sym typeface="Tahoma"/>
              </a:rPr>
              <a:t>L’ALERTE ET LA PROTECTION </a:t>
            </a:r>
          </a:p>
          <a:p>
            <a:pPr marL="457200" lvl="0" indent="-457200">
              <a:buClr>
                <a:srgbClr val="FF3333"/>
              </a:buClr>
            </a:pPr>
            <a:r>
              <a:rPr lang="fr-FR" sz="3200" b="1" i="1" dirty="0">
                <a:latin typeface="Tahoma"/>
                <a:ea typeface="Tahoma"/>
                <a:cs typeface="Tahoma"/>
                <a:sym typeface="Tahoma"/>
              </a:rPr>
              <a:t>DES POPULATIONS.</a:t>
            </a:r>
            <a:endParaRPr lang="fr-FR" sz="3200" i="1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fr-FR" sz="32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endParaRPr lang="fr-FR" sz="32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fr-FR" sz="32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	Signal spécifique aux ouvrages électriques.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5817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cs.lyon.fr/static/pcs/contenu/alerte/sirenes2.JPG">
            <a:hlinkClick r:id="rId2" action="ppaction://hlinkfile"/>
            <a:extLst>
              <a:ext uri="{FF2B5EF4-FFF2-40B4-BE49-F238E27FC236}">
                <a16:creationId xmlns:a16="http://schemas.microsoft.com/office/drawing/2014/main" id="{1E1F3DEB-C932-4033-9348-BD456C91C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7"/>
          <a:stretch/>
        </p:blipFill>
        <p:spPr bwMode="auto">
          <a:xfrm>
            <a:off x="1970200" y="2769832"/>
            <a:ext cx="7918781" cy="22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413">
            <a:extLst>
              <a:ext uri="{FF2B5EF4-FFF2-40B4-BE49-F238E27FC236}">
                <a16:creationId xmlns:a16="http://schemas.microsoft.com/office/drawing/2014/main" id="{1B801FC6-E224-4E35-A927-0C630ADAA75B}"/>
              </a:ext>
            </a:extLst>
          </p:cNvPr>
          <p:cNvSpPr txBox="1"/>
          <p:nvPr/>
        </p:nvSpPr>
        <p:spPr>
          <a:xfrm>
            <a:off x="1052485" y="318849"/>
            <a:ext cx="8100392" cy="1181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fr-FR" sz="32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Signal spécifique aux ouvrages électriques.</a:t>
            </a:r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6B18351-BB04-4F0A-891D-18174EA3A31E}"/>
              </a:ext>
            </a:extLst>
          </p:cNvPr>
          <p:cNvSpPr txBox="1"/>
          <p:nvPr/>
        </p:nvSpPr>
        <p:spPr>
          <a:xfrm>
            <a:off x="7178145" y="5106315"/>
            <a:ext cx="297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CLIC pour lancer le son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750FC5-FD30-4E80-9D7E-BD7D08197599}"/>
              </a:ext>
            </a:extLst>
          </p:cNvPr>
          <p:cNvSpPr txBox="1"/>
          <p:nvPr/>
        </p:nvSpPr>
        <p:spPr>
          <a:xfrm rot="16200000">
            <a:off x="9285806" y="3823247"/>
            <a:ext cx="488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Les sons sont disponibles dans le dossier:</a:t>
            </a:r>
          </a:p>
          <a:p>
            <a:r>
              <a:rPr lang="fr-FR" dirty="0">
                <a:solidFill>
                  <a:srgbClr val="FFC000"/>
                </a:solidFill>
              </a:rPr>
              <a:t>10_BOITE_PROTEGER/RESSOURCES/SONS…</a:t>
            </a:r>
          </a:p>
        </p:txBody>
      </p:sp>
    </p:spTree>
    <p:extLst>
      <p:ext uri="{BB962C8B-B14F-4D97-AF65-F5344CB8AC3E}">
        <p14:creationId xmlns:p14="http://schemas.microsoft.com/office/powerpoint/2010/main" val="77580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A44070C-EDBA-4CA3-AFB8-2BEB1BBA64AB}"/>
              </a:ext>
            </a:extLst>
          </p:cNvPr>
          <p:cNvSpPr txBox="1"/>
          <p:nvPr/>
        </p:nvSpPr>
        <p:spPr>
          <a:xfrm>
            <a:off x="1583121" y="1022748"/>
            <a:ext cx="902575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Évacuez</a:t>
            </a:r>
            <a:r>
              <a:rPr lang="fr-FR" sz="2400" dirty="0"/>
              <a:t> </a:t>
            </a:r>
            <a:r>
              <a:rPr lang="fr-FR" sz="2400" b="1" dirty="0"/>
              <a:t>et gagnez le plus rapidement possible les points hauts</a:t>
            </a:r>
            <a:r>
              <a:rPr lang="fr-FR" sz="2400" dirty="0"/>
              <a:t> les plus proches ou, à défaut, </a:t>
            </a:r>
            <a:r>
              <a:rPr lang="fr-FR" sz="2400" b="1" dirty="0"/>
              <a:t>les étages supérieurs d’un immeuble élevé et solide ;</a:t>
            </a: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Ne prenez pas l’ascenseur 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N’allez pas chercher vos enfants. Ils sont pris en charge par les équipes pédagogiques et les secours en milieux scolaires ou périscolaires 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Ne revenez pas sur vos pas 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Coupez l’électricité 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N’encombrez pas les réseaux téléphoniques, nécessaires à l'organisation des secours. Ne téléphonez qu'en cas d'urgence vitale 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Respectez les consignes des autorités diffusées dans les médias, sur les sites et réseaux sociaux de la préfecture, du ministère de l'Intérieur et du Gouvernement.</a:t>
            </a:r>
          </a:p>
        </p:txBody>
      </p:sp>
      <p:sp>
        <p:nvSpPr>
          <p:cNvPr id="4" name="Shape 413">
            <a:extLst>
              <a:ext uri="{FF2B5EF4-FFF2-40B4-BE49-F238E27FC236}">
                <a16:creationId xmlns:a16="http://schemas.microsoft.com/office/drawing/2014/main" id="{9A1DB1A5-3495-4445-9968-F79AC1F3E09A}"/>
              </a:ext>
            </a:extLst>
          </p:cNvPr>
          <p:cNvSpPr txBox="1"/>
          <p:nvPr/>
        </p:nvSpPr>
        <p:spPr>
          <a:xfrm>
            <a:off x="157655" y="202942"/>
            <a:ext cx="9995338" cy="6799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fr-FR" sz="32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Signal spécifique aux ouvrages électriques.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9375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2">
            <a:extLst>
              <a:ext uri="{FF2B5EF4-FFF2-40B4-BE49-F238E27FC236}">
                <a16:creationId xmlns:a16="http://schemas.microsoft.com/office/drawing/2014/main" id="{D39E7497-648E-4266-9D9A-43923E28B70D}"/>
              </a:ext>
            </a:extLst>
          </p:cNvPr>
          <p:cNvSpPr txBox="1"/>
          <p:nvPr/>
        </p:nvSpPr>
        <p:spPr>
          <a:xfrm>
            <a:off x="1043608" y="188640"/>
            <a:ext cx="6840897" cy="10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Font typeface="Tahoma"/>
              <a:buNone/>
            </a:pPr>
            <a:r>
              <a:rPr lang="fr-FR" sz="3200" b="1" i="1" u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Cas particulier</a:t>
            </a:r>
            <a:endParaRPr sz="3200" i="1" dirty="0">
              <a:solidFill>
                <a:srgbClr val="FFFF00"/>
              </a:solidFill>
            </a:endParaRPr>
          </a:p>
        </p:txBody>
      </p:sp>
      <p:sp>
        <p:nvSpPr>
          <p:cNvPr id="3" name="Shape 413">
            <a:extLst>
              <a:ext uri="{FF2B5EF4-FFF2-40B4-BE49-F238E27FC236}">
                <a16:creationId xmlns:a16="http://schemas.microsoft.com/office/drawing/2014/main" id="{97B09DE9-3669-490C-9AF8-0796B47DA470}"/>
              </a:ext>
            </a:extLst>
          </p:cNvPr>
          <p:cNvSpPr txBox="1"/>
          <p:nvPr/>
        </p:nvSpPr>
        <p:spPr>
          <a:xfrm>
            <a:off x="1043608" y="1268760"/>
            <a:ext cx="8100392" cy="1181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fr-FR" sz="32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fr-FR" sz="3200" b="1" i="0" u="none" dirty="0">
                <a:latin typeface="Tahoma"/>
                <a:ea typeface="Tahoma"/>
                <a:cs typeface="Tahoma"/>
                <a:sym typeface="Tahoma"/>
              </a:rPr>
              <a:t>Alerte terroriste et situation de violence</a:t>
            </a:r>
            <a:endParaRPr lang="fr-FR" sz="2800" dirty="0"/>
          </a:p>
        </p:txBody>
      </p:sp>
      <p:pic>
        <p:nvPicPr>
          <p:cNvPr id="4" name="Shape 422">
            <a:extLst>
              <a:ext uri="{FF2B5EF4-FFF2-40B4-BE49-F238E27FC236}">
                <a16:creationId xmlns:a16="http://schemas.microsoft.com/office/drawing/2014/main" id="{98FBCC4D-9DB0-42A9-9A5C-6B57F4DBA4E7}"/>
              </a:ext>
            </a:extLst>
          </p:cNvPr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956922" y="3100511"/>
            <a:ext cx="2187078" cy="2847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94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62A2AC0-7C9F-4712-963F-B3683F31EE8B}"/>
              </a:ext>
            </a:extLst>
          </p:cNvPr>
          <p:cNvSpPr txBox="1"/>
          <p:nvPr/>
        </p:nvSpPr>
        <p:spPr>
          <a:xfrm>
            <a:off x="822890" y="1978260"/>
            <a:ext cx="87835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 SST tentera d’appliquer les consignes nationales de sécurité.</a:t>
            </a:r>
          </a:p>
          <a:p>
            <a:r>
              <a:rPr lang="fr-F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ligne sur le site du ministère de l’intérieur </a:t>
            </a:r>
          </a:p>
          <a:p>
            <a:endParaRPr lang="fr-FR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fr-F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 réagir en cas d’attaque terroriste »</a:t>
            </a:r>
          </a:p>
        </p:txBody>
      </p:sp>
      <p:sp>
        <p:nvSpPr>
          <p:cNvPr id="4" name="Shape 413">
            <a:extLst>
              <a:ext uri="{FF2B5EF4-FFF2-40B4-BE49-F238E27FC236}">
                <a16:creationId xmlns:a16="http://schemas.microsoft.com/office/drawing/2014/main" id="{8255DEC7-FDB2-4D5A-A582-7A95DE66CAE6}"/>
              </a:ext>
            </a:extLst>
          </p:cNvPr>
          <p:cNvSpPr txBox="1"/>
          <p:nvPr/>
        </p:nvSpPr>
        <p:spPr>
          <a:xfrm>
            <a:off x="822890" y="207216"/>
            <a:ext cx="8100392" cy="1181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fr-FR" sz="32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fr-FR" sz="3200" b="1" i="0" u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Alerte terroriste et situation de violence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5" name="Shape 422">
            <a:extLst>
              <a:ext uri="{FF2B5EF4-FFF2-40B4-BE49-F238E27FC236}">
                <a16:creationId xmlns:a16="http://schemas.microsoft.com/office/drawing/2014/main" id="{528F9EF0-4641-4B77-B46D-C2A3BCEB0E73}"/>
              </a:ext>
            </a:extLst>
          </p:cNvPr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1054962">
            <a:off x="9276876" y="3260172"/>
            <a:ext cx="1922000" cy="2847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44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7C4FEC-C3D4-4CE7-AC4E-76B042CB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39" y="163547"/>
            <a:ext cx="4313294" cy="65309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6C8B2D-48FB-499F-A7E1-7496DE3425A4}"/>
              </a:ext>
            </a:extLst>
          </p:cNvPr>
          <p:cNvSpPr/>
          <p:nvPr/>
        </p:nvSpPr>
        <p:spPr>
          <a:xfrm>
            <a:off x="5961392" y="1474867"/>
            <a:ext cx="4496744" cy="38164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S’échapper</a:t>
            </a:r>
          </a:p>
          <a:p>
            <a:r>
              <a:rPr lang="fr-FR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 impossible</a:t>
            </a:r>
          </a:p>
          <a:p>
            <a:r>
              <a:rPr lang="fr-F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 cacher</a:t>
            </a:r>
          </a:p>
          <a:p>
            <a:r>
              <a:rPr lang="fr-FR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Dès que possible</a:t>
            </a:r>
          </a:p>
          <a:p>
            <a:r>
              <a:rPr lang="fr-F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Alerter</a:t>
            </a:r>
          </a:p>
        </p:txBody>
      </p:sp>
    </p:spTree>
    <p:extLst>
      <p:ext uri="{BB962C8B-B14F-4D97-AF65-F5344CB8AC3E}">
        <p14:creationId xmlns:p14="http://schemas.microsoft.com/office/powerpoint/2010/main" val="392867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7C4FEC-C3D4-4CE7-AC4E-76B042CB3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2" r="50000" b="36361"/>
          <a:stretch/>
        </p:blipFill>
        <p:spPr>
          <a:xfrm>
            <a:off x="5232126" y="26617"/>
            <a:ext cx="3974936" cy="67464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6C8B2D-48FB-499F-A7E1-7496DE3425A4}"/>
              </a:ext>
            </a:extLst>
          </p:cNvPr>
          <p:cNvSpPr/>
          <p:nvPr/>
        </p:nvSpPr>
        <p:spPr>
          <a:xfrm>
            <a:off x="916426" y="486895"/>
            <a:ext cx="4142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S’échapper</a:t>
            </a:r>
          </a:p>
        </p:txBody>
      </p:sp>
    </p:spTree>
    <p:extLst>
      <p:ext uri="{BB962C8B-B14F-4D97-AF65-F5344CB8AC3E}">
        <p14:creationId xmlns:p14="http://schemas.microsoft.com/office/powerpoint/2010/main" val="159941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7C4FEC-C3D4-4CE7-AC4E-76B042CB3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06" t="7313" b="36844"/>
          <a:stretch/>
        </p:blipFill>
        <p:spPr>
          <a:xfrm>
            <a:off x="5441841" y="68912"/>
            <a:ext cx="3838301" cy="6720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6C8B2D-48FB-499F-A7E1-7496DE3425A4}"/>
              </a:ext>
            </a:extLst>
          </p:cNvPr>
          <p:cNvSpPr/>
          <p:nvPr/>
        </p:nvSpPr>
        <p:spPr>
          <a:xfrm>
            <a:off x="1164622" y="258140"/>
            <a:ext cx="366638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 impossible</a:t>
            </a:r>
          </a:p>
          <a:p>
            <a:r>
              <a:rPr lang="fr-F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 cacher</a:t>
            </a:r>
          </a:p>
        </p:txBody>
      </p:sp>
    </p:spTree>
    <p:extLst>
      <p:ext uri="{BB962C8B-B14F-4D97-AF65-F5344CB8AC3E}">
        <p14:creationId xmlns:p14="http://schemas.microsoft.com/office/powerpoint/2010/main" val="3029796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7C4FEC-C3D4-4CE7-AC4E-76B042CB3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27" b="16817"/>
          <a:stretch/>
        </p:blipFill>
        <p:spPr>
          <a:xfrm>
            <a:off x="1326739" y="2564524"/>
            <a:ext cx="10574529" cy="31951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6C8B2D-48FB-499F-A7E1-7496DE3425A4}"/>
              </a:ext>
            </a:extLst>
          </p:cNvPr>
          <p:cNvSpPr/>
          <p:nvPr/>
        </p:nvSpPr>
        <p:spPr>
          <a:xfrm>
            <a:off x="1201889" y="381791"/>
            <a:ext cx="449674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Dès que possible</a:t>
            </a:r>
          </a:p>
          <a:p>
            <a:r>
              <a:rPr lang="fr-F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Alerter</a:t>
            </a:r>
          </a:p>
        </p:txBody>
      </p:sp>
    </p:spTree>
    <p:extLst>
      <p:ext uri="{BB962C8B-B14F-4D97-AF65-F5344CB8AC3E}">
        <p14:creationId xmlns:p14="http://schemas.microsoft.com/office/powerpoint/2010/main" val="132398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70EEA6-C03B-47EB-B118-3FCDA97C7CD1}"/>
              </a:ext>
            </a:extLst>
          </p:cNvPr>
          <p:cNvSpPr txBox="1"/>
          <p:nvPr/>
        </p:nvSpPr>
        <p:spPr>
          <a:xfrm>
            <a:off x="1214338" y="995567"/>
            <a:ext cx="97094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ookman Old Style" panose="02050604050505020204" pitchFamily="18" charset="0"/>
              </a:rPr>
              <a:t>SOMMAIRE:</a:t>
            </a:r>
            <a:endParaRPr lang="fr-FR" sz="4000" i="1" dirty="0">
              <a:latin typeface="Bookman Old Style" panose="02050604050505020204" pitchFamily="18" charset="0"/>
            </a:endParaRPr>
          </a:p>
          <a:p>
            <a:endParaRPr lang="fr-FR" sz="32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Alerte et protection des populations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Signal spécifique aux ouvrages hydrauliques.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Alerte terroriste ou de situation de violence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Système FR’Alert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3200" dirty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3500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7C4FEC-C3D4-4CE7-AC4E-76B042CB3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07" b="7124"/>
          <a:stretch/>
        </p:blipFill>
        <p:spPr>
          <a:xfrm>
            <a:off x="722450" y="1426385"/>
            <a:ext cx="11296834" cy="18077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6C8B2D-48FB-499F-A7E1-7496DE3425A4}"/>
              </a:ext>
            </a:extLst>
          </p:cNvPr>
          <p:cNvSpPr/>
          <p:nvPr/>
        </p:nvSpPr>
        <p:spPr>
          <a:xfrm>
            <a:off x="1011020" y="308219"/>
            <a:ext cx="4121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Être vigilant</a:t>
            </a:r>
          </a:p>
        </p:txBody>
      </p:sp>
    </p:spTree>
    <p:extLst>
      <p:ext uri="{BB962C8B-B14F-4D97-AF65-F5344CB8AC3E}">
        <p14:creationId xmlns:p14="http://schemas.microsoft.com/office/powerpoint/2010/main" val="182293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6C8B2D-48FB-499F-A7E1-7496DE3425A4}"/>
              </a:ext>
            </a:extLst>
          </p:cNvPr>
          <p:cNvSpPr/>
          <p:nvPr/>
        </p:nvSpPr>
        <p:spPr>
          <a:xfrm>
            <a:off x="1011020" y="308219"/>
            <a:ext cx="3560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S’informer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185407-8770-47CC-90AF-AD77E36B0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554"/>
          <a:stretch/>
        </p:blipFill>
        <p:spPr>
          <a:xfrm>
            <a:off x="711939" y="2155258"/>
            <a:ext cx="11296834" cy="12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24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492CB3-B33B-EB2E-AE82-5711DC1D5FF2}"/>
              </a:ext>
            </a:extLst>
          </p:cNvPr>
          <p:cNvSpPr/>
          <p:nvPr/>
        </p:nvSpPr>
        <p:spPr>
          <a:xfrm>
            <a:off x="1011020" y="308219"/>
            <a:ext cx="2717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FR’Alert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3C4400-2E38-8645-8483-6F59139B2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736" y="1745655"/>
            <a:ext cx="3520745" cy="307112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650D32E-462D-2D05-57FC-4408D7605618}"/>
              </a:ext>
            </a:extLst>
          </p:cNvPr>
          <p:cNvSpPr txBox="1"/>
          <p:nvPr/>
        </p:nvSpPr>
        <p:spPr>
          <a:xfrm>
            <a:off x="1018884" y="5616344"/>
            <a:ext cx="5686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cap="none" spc="0" dirty="0">
                <a:ln/>
                <a:solidFill>
                  <a:schemeClr val="accent3"/>
                </a:solidFill>
                <a:effectLst/>
              </a:rPr>
              <a:t>Documents disponibles dans le dossier ressources de la boite « </a:t>
            </a:r>
            <a:r>
              <a:rPr lang="fr-FR" b="1" dirty="0">
                <a:ln/>
                <a:solidFill>
                  <a:schemeClr val="accent3"/>
                </a:solidFill>
              </a:rPr>
              <a:t>PROTEGER</a:t>
            </a:r>
            <a:r>
              <a:rPr lang="fr-FR" sz="1800" b="1" cap="none" spc="0" dirty="0">
                <a:ln/>
                <a:solidFill>
                  <a:schemeClr val="accent3"/>
                </a:solidFill>
                <a:effectLst/>
              </a:rPr>
              <a:t> » sous le nom: </a:t>
            </a:r>
            <a:endParaRPr lang="fr-FR" sz="1800" b="1" cap="none" spc="0" dirty="0">
              <a:ln/>
              <a:solidFill>
                <a:schemeClr val="accent3"/>
              </a:solidFill>
              <a:effectLst/>
              <a:hlinkClick r:id="" action="ppaction://hlinkfile"/>
            </a:endParaRPr>
          </a:p>
          <a:p>
            <a:r>
              <a:rPr lang="fr-FR" sz="1800" b="1" cap="none" spc="0" dirty="0">
                <a:ln/>
                <a:solidFill>
                  <a:schemeClr val="accent3"/>
                </a:solidFill>
                <a:effectLst/>
                <a:hlinkClick r:id="rId3" action="ppaction://hlinkfile"/>
              </a:rPr>
              <a:t>18-10-2022-dp-fr-alert</a:t>
            </a:r>
            <a:endParaRPr lang="fr-FR" sz="1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977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AA49F18-2785-035D-5CCA-514F3077DFC6}"/>
              </a:ext>
            </a:extLst>
          </p:cNvPr>
          <p:cNvSpPr txBox="1"/>
          <p:nvPr/>
        </p:nvSpPr>
        <p:spPr>
          <a:xfrm>
            <a:off x="1475656" y="306063"/>
            <a:ext cx="74168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FR-</a:t>
            </a:r>
            <a:r>
              <a:rPr lang="fr-FR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Alert</a:t>
            </a:r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000" dirty="0">
                <a:effectLst/>
                <a:latin typeface="Arial" panose="020B0604020202020204" pitchFamily="34" charset="0"/>
              </a:rPr>
              <a:t>est un système d’alerte des populations qui permet d’envoyer des notifications sur les téléphones portables des personnes présentes dans une zone confrontée à un danger.</a:t>
            </a:r>
            <a:br>
              <a:rPr lang="fr-FR" sz="2000" dirty="0"/>
            </a:br>
            <a:r>
              <a:rPr lang="fr-FR" sz="2000" dirty="0">
                <a:effectLst/>
                <a:latin typeface="Arial" panose="020B0604020202020204" pitchFamily="34" charset="0"/>
              </a:rPr>
              <a:t>Une fois activé, il informe les citoyens concernés sur la nature et la localisation d’un danger ou d’une menace et d’indiquer les actions et comportements à adopter. Les notifications pourront transmettre des informations sur la nature du risque, l’autorité qui diffuse l’alerte, la localisation du danger, ou encore l’attitude à adopter (rester chez soi, évacuer la zone...)</a:t>
            </a: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8A1323-9503-25D4-1C96-3C9507DA6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284984"/>
            <a:ext cx="6332769" cy="34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63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263" y="1447800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PROTEGER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FIN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F6B360-B37F-4EF1-B916-EC7B5FD4503C}"/>
              </a:ext>
            </a:extLst>
          </p:cNvPr>
          <p:cNvSpPr/>
          <p:nvPr/>
        </p:nvSpPr>
        <p:spPr>
          <a:xfrm>
            <a:off x="895433" y="3548362"/>
            <a:ext cx="57351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Cas particuliers</a:t>
            </a:r>
            <a:endParaRPr lang="fr-F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47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2">
            <a:extLst>
              <a:ext uri="{FF2B5EF4-FFF2-40B4-BE49-F238E27FC236}">
                <a16:creationId xmlns:a16="http://schemas.microsoft.com/office/drawing/2014/main" id="{EED672C4-4434-42C3-9EA4-27541AB33447}"/>
              </a:ext>
            </a:extLst>
          </p:cNvPr>
          <p:cNvSpPr txBox="1"/>
          <p:nvPr/>
        </p:nvSpPr>
        <p:spPr>
          <a:xfrm>
            <a:off x="1043608" y="188640"/>
            <a:ext cx="6840897" cy="10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Font typeface="Tahoma"/>
              <a:buNone/>
            </a:pPr>
            <a:r>
              <a:rPr lang="fr-FR" sz="3200" b="1" i="1" u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Cas particulier</a:t>
            </a:r>
            <a:endParaRPr sz="3200" i="1" dirty="0">
              <a:solidFill>
                <a:srgbClr val="FFFF00"/>
              </a:solidFill>
            </a:endParaRPr>
          </a:p>
        </p:txBody>
      </p:sp>
      <p:sp>
        <p:nvSpPr>
          <p:cNvPr id="3" name="Shape 413">
            <a:extLst>
              <a:ext uri="{FF2B5EF4-FFF2-40B4-BE49-F238E27FC236}">
                <a16:creationId xmlns:a16="http://schemas.microsoft.com/office/drawing/2014/main" id="{9C99809F-CBB7-4A3B-8CB1-6EAE2245B2FC}"/>
              </a:ext>
            </a:extLst>
          </p:cNvPr>
          <p:cNvSpPr txBox="1"/>
          <p:nvPr/>
        </p:nvSpPr>
        <p:spPr>
          <a:xfrm>
            <a:off x="1043607" y="1268760"/>
            <a:ext cx="10633385" cy="54999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457200">
              <a:buClr>
                <a:srgbClr val="FF3333"/>
              </a:buClr>
            </a:pPr>
            <a:r>
              <a:rPr lang="fr-FR" sz="3200" b="1" i="1" dirty="0">
                <a:latin typeface="Tahoma"/>
                <a:ea typeface="Tahoma"/>
                <a:cs typeface="Tahoma"/>
                <a:sym typeface="Tahoma"/>
              </a:rPr>
              <a:t>L’ALERTE ET LA PROTECTION </a:t>
            </a:r>
          </a:p>
          <a:p>
            <a:pPr marL="457200" lvl="0" indent="-457200">
              <a:buClr>
                <a:srgbClr val="FF3333"/>
              </a:buClr>
            </a:pPr>
            <a:r>
              <a:rPr lang="fr-FR" sz="3200" b="1" i="1" dirty="0">
                <a:latin typeface="Tahoma"/>
                <a:ea typeface="Tahoma"/>
                <a:cs typeface="Tahoma"/>
                <a:sym typeface="Tahoma"/>
              </a:rPr>
              <a:t>DES POPULATIONS.</a:t>
            </a:r>
            <a:endParaRPr lang="fr-FR" sz="3200" i="1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fr-FR" sz="32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fr-FR" sz="32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	Des événements graves peuvent mettre en péril des personnes et nécessitent leur mise à l’abri.</a:t>
            </a:r>
            <a:endParaRPr lang="fr-FR" sz="2800" dirty="0"/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32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Tempêtes</a:t>
            </a:r>
            <a:endParaRPr lang="fr-FR" sz="2800" dirty="0"/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32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Incendies</a:t>
            </a:r>
            <a:endParaRPr lang="fr-FR" sz="2800" dirty="0"/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32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Accidents de transports de matières dangereuses</a:t>
            </a:r>
            <a:endParaRPr lang="fr-FR" sz="2800" dirty="0"/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32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Accidents industriels majeurs</a:t>
            </a:r>
            <a:endParaRPr lang="fr-FR" sz="2800" dirty="0"/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32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5971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76001C8-54BB-49BB-B1BE-F4C7B426952E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0648"/>
            <a:ext cx="6359624" cy="272370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800"/>
              <a:t>L</a:t>
            </a:r>
            <a:r>
              <a:rPr lang="ja-JP" altLang="fr-FR" sz="4800">
                <a:latin typeface="Arial"/>
              </a:rPr>
              <a:t>’</a:t>
            </a:r>
            <a:r>
              <a:rPr lang="fr-FR" sz="4800"/>
              <a:t>ALERTE ET LA PROTECTION DES </a:t>
            </a:r>
            <a:br>
              <a:rPr lang="fr-FR" sz="4800"/>
            </a:br>
            <a:r>
              <a:rPr lang="fr-FR" sz="4800"/>
              <a:t>POPULATIONS</a:t>
            </a:r>
            <a:br>
              <a:rPr lang="fr-FR" sz="4800"/>
            </a:br>
            <a:endParaRPr lang="fr-FR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E900A-8FAD-4BAF-9727-EA0A9E43B21C}"/>
              </a:ext>
            </a:extLst>
          </p:cNvPr>
          <p:cNvSpPr/>
          <p:nvPr/>
        </p:nvSpPr>
        <p:spPr>
          <a:xfrm>
            <a:off x="3412288" y="3115977"/>
            <a:ext cx="83164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C’est le SAIP </a:t>
            </a:r>
            <a:r>
              <a:rPr lang="fr-FR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(Système d’Alerte et d’Information des Population)</a:t>
            </a:r>
            <a:r>
              <a:rPr lang="fr-F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qui diffuse le signal.</a:t>
            </a:r>
          </a:p>
          <a:p>
            <a:endParaRPr lang="fr-F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y a deux codes distincts</a:t>
            </a:r>
            <a:endParaRPr lang="fr-F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7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9861567-DE68-44C5-A716-33D8B173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09" y="1174191"/>
            <a:ext cx="1060544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>
                <a:latin typeface="Times New Roman" charset="0"/>
              </a:rPr>
              <a:t>Le début d</a:t>
            </a:r>
            <a:r>
              <a:rPr lang="ja-JP" altLang="fr-FR" sz="3200" b="1" dirty="0">
                <a:latin typeface="Arial"/>
              </a:rPr>
              <a:t>’</a:t>
            </a:r>
            <a:r>
              <a:rPr lang="fr-FR" sz="3200" b="1" dirty="0">
                <a:latin typeface="Times New Roman" charset="0"/>
              </a:rPr>
              <a:t>alerte est donné par la sirène au son modulé.</a:t>
            </a:r>
          </a:p>
          <a:p>
            <a:pPr algn="ctr">
              <a:spcBef>
                <a:spcPct val="50000"/>
              </a:spcBef>
            </a:pPr>
            <a:r>
              <a:rPr lang="fr-FR" sz="3200" b="1" dirty="0">
                <a:latin typeface="Times New Roman" charset="0"/>
              </a:rPr>
              <a:t>Ce signal dure 3 fois 1 minute 41s</a:t>
            </a:r>
          </a:p>
          <a:p>
            <a:pPr algn="ctr">
              <a:spcBef>
                <a:spcPct val="50000"/>
              </a:spcBef>
            </a:pPr>
            <a:r>
              <a:rPr lang="fr-FR" sz="3200" b="1" dirty="0">
                <a:latin typeface="Times New Roman" charset="0"/>
              </a:rPr>
              <a:t>coupé par des espaces de 5 secondes.</a:t>
            </a:r>
          </a:p>
        </p:txBody>
      </p:sp>
      <p:sp>
        <p:nvSpPr>
          <p:cNvPr id="3" name="Sound">
            <a:hlinkClick r:id="rId2" action="ppaction://hlinkfile"/>
            <a:extLst>
              <a:ext uri="{FF2B5EF4-FFF2-40B4-BE49-F238E27FC236}">
                <a16:creationId xmlns:a16="http://schemas.microsoft.com/office/drawing/2014/main" id="{308D27B4-6914-44E5-8BCD-4B79F02D3A0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172117" y="2080410"/>
            <a:ext cx="935707" cy="860461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1C47A5-D472-4DED-BA1D-78B48198C2C1}"/>
              </a:ext>
            </a:extLst>
          </p:cNvPr>
          <p:cNvSpPr/>
          <p:nvPr/>
        </p:nvSpPr>
        <p:spPr>
          <a:xfrm>
            <a:off x="1043608" y="188640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 Le SNA (Signal National d’Alerte)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7737395-505A-4CC2-AD78-88AF42A9EFC4}"/>
              </a:ext>
            </a:extLst>
          </p:cNvPr>
          <p:cNvSpPr txBox="1"/>
          <p:nvPr/>
        </p:nvSpPr>
        <p:spPr>
          <a:xfrm>
            <a:off x="9217152" y="2809723"/>
            <a:ext cx="195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CLIC pour lancer le son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3C838F7-7D76-42F0-968C-5D130EC106F9}"/>
              </a:ext>
            </a:extLst>
          </p:cNvPr>
          <p:cNvGrpSpPr/>
          <p:nvPr/>
        </p:nvGrpSpPr>
        <p:grpSpPr>
          <a:xfrm>
            <a:off x="1448482" y="3637070"/>
            <a:ext cx="9209007" cy="3220930"/>
            <a:chOff x="683568" y="3717032"/>
            <a:chExt cx="7704856" cy="261778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0C54E10E-D689-4B3A-A6B9-DBFFC200D75D}"/>
                </a:ext>
              </a:extLst>
            </p:cNvPr>
            <p:cNvGrpSpPr/>
            <p:nvPr/>
          </p:nvGrpSpPr>
          <p:grpSpPr>
            <a:xfrm>
              <a:off x="683568" y="3717032"/>
              <a:ext cx="7458075" cy="2617787"/>
              <a:chOff x="685800" y="3754438"/>
              <a:chExt cx="7458075" cy="2617787"/>
            </a:xfrm>
          </p:grpSpPr>
          <p:sp>
            <p:nvSpPr>
              <p:cNvPr id="9" name="AutoShape 25">
                <a:hlinkClick r:id="rId3" action="ppaction://hlinkfile" highlightClick="1"/>
                <a:extLst>
                  <a:ext uri="{FF2B5EF4-FFF2-40B4-BE49-F238E27FC236}">
                    <a16:creationId xmlns:a16="http://schemas.microsoft.com/office/drawing/2014/main" id="{45D02146-8FBB-408E-8EF7-C0CB2F595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" y="3957638"/>
                <a:ext cx="1198563" cy="842962"/>
              </a:xfrm>
              <a:prstGeom prst="actionButtonSound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pic>
            <p:nvPicPr>
              <p:cNvPr id="10" name="Picture 24">
                <a:extLst>
                  <a:ext uri="{FF2B5EF4-FFF2-40B4-BE49-F238E27FC236}">
                    <a16:creationId xmlns:a16="http://schemas.microsoft.com/office/drawing/2014/main" id="{707CCABA-66C5-4504-8338-32CFF62003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0125" y="4991100"/>
                <a:ext cx="7143750" cy="1381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>
                <a:extLst>
                  <a:ext uri="{FF2B5EF4-FFF2-40B4-BE49-F238E27FC236}">
                    <a16:creationId xmlns:a16="http://schemas.microsoft.com/office/drawing/2014/main" id="{34024485-3357-49C7-BA9B-0FC084A03C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75088" y="3754438"/>
                <a:ext cx="2563812" cy="104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ZoneTexte 26">
              <a:extLst>
                <a:ext uri="{FF2B5EF4-FFF2-40B4-BE49-F238E27FC236}">
                  <a16:creationId xmlns:a16="http://schemas.microsoft.com/office/drawing/2014/main" id="{31AC5A0D-C3BD-463B-A475-71283EFBDE6F}"/>
                </a:ext>
              </a:extLst>
            </p:cNvPr>
            <p:cNvSpPr txBox="1"/>
            <p:nvPr/>
          </p:nvSpPr>
          <p:spPr>
            <a:xfrm>
              <a:off x="6804248" y="3789040"/>
              <a:ext cx="1584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000" b="1" dirty="0"/>
                <a:t>Signal national d’alerte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689EF143-F652-4ED5-8835-11C9031A2176}"/>
              </a:ext>
            </a:extLst>
          </p:cNvPr>
          <p:cNvSpPr txBox="1"/>
          <p:nvPr/>
        </p:nvSpPr>
        <p:spPr>
          <a:xfrm rot="16200000">
            <a:off x="9285806" y="3823247"/>
            <a:ext cx="488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Les sons sont disponibles dans le dossier:</a:t>
            </a:r>
          </a:p>
          <a:p>
            <a:r>
              <a:rPr lang="fr-FR" dirty="0">
                <a:solidFill>
                  <a:srgbClr val="FFC000"/>
                </a:solidFill>
              </a:rPr>
              <a:t>10_BOITE_PROTEGER/RESSOURCES/SONS…</a:t>
            </a:r>
          </a:p>
        </p:txBody>
      </p:sp>
    </p:spTree>
    <p:extLst>
      <p:ext uri="{BB962C8B-B14F-4D97-AF65-F5344CB8AC3E}">
        <p14:creationId xmlns:p14="http://schemas.microsoft.com/office/powerpoint/2010/main" val="26454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4A81348-380B-45D7-987B-EDE6FEF2E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294" y="4814977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b="1" dirty="0">
                <a:solidFill>
                  <a:srgbClr val="000000"/>
                </a:solidFill>
                <a:latin typeface="Times New Roman" charset="0"/>
              </a:rPr>
              <a:t>Inviter les personnes autour de vous à entrer dans le bâtiment le plus proche et entrer rapidement dans ce bâtiment.</a:t>
            </a:r>
          </a:p>
        </p:txBody>
      </p:sp>
      <p:pic>
        <p:nvPicPr>
          <p:cNvPr id="3" name="Picture 7" descr="jdmcoiu0[1]">
            <a:extLst>
              <a:ext uri="{FF2B5EF4-FFF2-40B4-BE49-F238E27FC236}">
                <a16:creationId xmlns:a16="http://schemas.microsoft.com/office/drawing/2014/main" id="{16421383-B8DF-4EF0-8257-03D3B2989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08" y="126365"/>
            <a:ext cx="3124200" cy="389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j0286671">
            <a:extLst>
              <a:ext uri="{FF2B5EF4-FFF2-40B4-BE49-F238E27FC236}">
                <a16:creationId xmlns:a16="http://schemas.microsoft.com/office/drawing/2014/main" id="{276C8D98-6A5E-4BE1-9A55-8F6AEA3321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289" y="415290"/>
            <a:ext cx="2441575" cy="266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j0286671">
            <a:extLst>
              <a:ext uri="{FF2B5EF4-FFF2-40B4-BE49-F238E27FC236}">
                <a16:creationId xmlns:a16="http://schemas.microsoft.com/office/drawing/2014/main" id="{6E8D3A5B-3268-462D-AD3E-64E87DF648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31" y="1478420"/>
            <a:ext cx="2441575" cy="266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j0286671">
            <a:extLst>
              <a:ext uri="{FF2B5EF4-FFF2-40B4-BE49-F238E27FC236}">
                <a16:creationId xmlns:a16="http://schemas.microsoft.com/office/drawing/2014/main" id="{F9B067EF-2147-429E-823B-0573C79D8E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6327" y="847090"/>
            <a:ext cx="1123950" cy="1225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15" descr="fzxhzxny[1]">
            <a:extLst>
              <a:ext uri="{FF2B5EF4-FFF2-40B4-BE49-F238E27FC236}">
                <a16:creationId xmlns:a16="http://schemas.microsoft.com/office/drawing/2014/main" id="{97B969E2-CBE1-480A-9930-EC90A1FBB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83680" y="2910332"/>
            <a:ext cx="1293812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66128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425 0.089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44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17968 0.16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8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7291 -0.110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B02A87B7-B4F8-4E9D-A6E5-D8103E86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214" y="2179449"/>
            <a:ext cx="622530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400" b="1" dirty="0">
                <a:latin typeface="Times New Roman" charset="0"/>
              </a:rPr>
              <a:t>Faites-vous aider pour fermer portes et fenêtres,  calfeutrer les aérations.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065295-5F2F-4853-9B69-5609D9D6B18C}"/>
              </a:ext>
            </a:extLst>
          </p:cNvPr>
          <p:cNvSpPr txBox="1"/>
          <p:nvPr/>
        </p:nvSpPr>
        <p:spPr>
          <a:xfrm>
            <a:off x="1950720" y="5803392"/>
            <a:ext cx="93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Conseil:</a:t>
            </a:r>
          </a:p>
          <a:p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 possible, jouer la scène dans la salle et faire participer les stagiaires</a:t>
            </a:r>
          </a:p>
        </p:txBody>
      </p:sp>
      <p:pic>
        <p:nvPicPr>
          <p:cNvPr id="5" name="Picture 5" descr="confiner">
            <a:extLst>
              <a:ext uri="{FF2B5EF4-FFF2-40B4-BE49-F238E27FC236}">
                <a16:creationId xmlns:a16="http://schemas.microsoft.com/office/drawing/2014/main" id="{0B52F2CE-4B1A-4846-8D61-78CBFE02B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86" t="8614" r="7751" b="8269"/>
          <a:stretch>
            <a:fillRect/>
          </a:stretch>
        </p:blipFill>
        <p:spPr bwMode="auto">
          <a:xfrm>
            <a:off x="1557553" y="625446"/>
            <a:ext cx="3119550" cy="31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1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5033E3B-4664-453E-9EA0-D7594DF1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36" y="5012986"/>
            <a:ext cx="1536530" cy="1530840"/>
          </a:xfrm>
          <a:prstGeom prst="rect">
            <a:avLst/>
          </a:prstGeom>
        </p:spPr>
      </p:pic>
      <p:pic>
        <p:nvPicPr>
          <p:cNvPr id="1028" name="Picture 4" descr="Whatsapp | Icons Gratuite">
            <a:extLst>
              <a:ext uri="{FF2B5EF4-FFF2-40B4-BE49-F238E27FC236}">
                <a16:creationId xmlns:a16="http://schemas.microsoft.com/office/drawing/2014/main" id="{ECC7B000-8E3C-41F9-AEEF-D03133BD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57" y="5017548"/>
            <a:ext cx="1526278" cy="152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witter logo : histoire, signification et évolution, symbole">
            <a:extLst>
              <a:ext uri="{FF2B5EF4-FFF2-40B4-BE49-F238E27FC236}">
                <a16:creationId xmlns:a16="http://schemas.microsoft.com/office/drawing/2014/main" id="{3C825569-D061-4F1E-849C-0B2BCE30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44" y="5012987"/>
            <a:ext cx="1743456" cy="15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stagram — Wikipédia">
            <a:extLst>
              <a:ext uri="{FF2B5EF4-FFF2-40B4-BE49-F238E27FC236}">
                <a16:creationId xmlns:a16="http://schemas.microsoft.com/office/drawing/2014/main" id="{814B810B-0B79-449C-8B71-36FA1580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95" y="4992034"/>
            <a:ext cx="1530841" cy="153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047EFEEE-20A0-479B-A5B6-6D1552862BF3}"/>
              </a:ext>
            </a:extLst>
          </p:cNvPr>
          <p:cNvGrpSpPr/>
          <p:nvPr/>
        </p:nvGrpSpPr>
        <p:grpSpPr>
          <a:xfrm>
            <a:off x="573024" y="162969"/>
            <a:ext cx="4577804" cy="2556622"/>
            <a:chOff x="467544" y="4581128"/>
            <a:chExt cx="4577804" cy="2556622"/>
          </a:xfrm>
        </p:grpSpPr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id="{75F2E069-2D28-4B67-A815-B86CBCAC7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4581128"/>
              <a:ext cx="2301329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r>
                <a:rPr lang="fr-FR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écouter</a:t>
              </a: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F9453052-8821-4F27-9DF3-39BDB3E0CCD2}"/>
                </a:ext>
              </a:extLst>
            </p:cNvPr>
            <p:cNvGrpSpPr/>
            <p:nvPr/>
          </p:nvGrpSpPr>
          <p:grpSpPr>
            <a:xfrm>
              <a:off x="1002521" y="5204175"/>
              <a:ext cx="4042827" cy="1933575"/>
              <a:chOff x="714489" y="5276183"/>
              <a:chExt cx="4042827" cy="1933575"/>
            </a:xfrm>
          </p:grpSpPr>
          <p:pic>
            <p:nvPicPr>
              <p:cNvPr id="23" name="Picture 7" descr="radio">
                <a:extLst>
                  <a:ext uri="{FF2B5EF4-FFF2-40B4-BE49-F238E27FC236}">
                    <a16:creationId xmlns:a16="http://schemas.microsoft.com/office/drawing/2014/main" id="{C309E548-DD54-4178-ABB4-BD9EEC69B8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80841" y="5276183"/>
                <a:ext cx="2276475" cy="193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7340B417-4DF5-42A1-8F01-48D24CD286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14489" y="5603437"/>
                <a:ext cx="1171575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723C008-B612-45BF-8F38-04A6DEBE7D08}"/>
              </a:ext>
            </a:extLst>
          </p:cNvPr>
          <p:cNvGrpSpPr/>
          <p:nvPr/>
        </p:nvGrpSpPr>
        <p:grpSpPr>
          <a:xfrm>
            <a:off x="5913839" y="87402"/>
            <a:ext cx="3998585" cy="2376264"/>
            <a:chOff x="4749879" y="4005064"/>
            <a:chExt cx="3998585" cy="2376264"/>
          </a:xfrm>
        </p:grpSpPr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2E94C95F-20D8-4B6B-82CE-774616C73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9879" y="4107539"/>
              <a:ext cx="23013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r>
                <a:rPr lang="fr-FR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regarder</a:t>
              </a: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9A7426B5-2CCA-49AB-A1A7-A51A73C92CBD}"/>
                </a:ext>
              </a:extLst>
            </p:cNvPr>
            <p:cNvGrpSpPr/>
            <p:nvPr/>
          </p:nvGrpSpPr>
          <p:grpSpPr>
            <a:xfrm>
              <a:off x="7164288" y="4005064"/>
              <a:ext cx="1584176" cy="2376264"/>
              <a:chOff x="6876256" y="3717032"/>
              <a:chExt cx="1905000" cy="2628900"/>
            </a:xfrm>
          </p:grpSpPr>
          <p:pic>
            <p:nvPicPr>
              <p:cNvPr id="28" name="Picture 5" descr="http://megastuces.com/wp-content/uploads/2014/02/tv2.png">
                <a:extLst>
                  <a:ext uri="{FF2B5EF4-FFF2-40B4-BE49-F238E27FC236}">
                    <a16:creationId xmlns:a16="http://schemas.microsoft.com/office/drawing/2014/main" id="{2D38E8C1-7F92-4CB1-B5DD-AF1ADF816D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876256" y="3717032"/>
                <a:ext cx="1905000" cy="2628900"/>
              </a:xfrm>
              <a:prstGeom prst="rect">
                <a:avLst/>
              </a:prstGeom>
              <a:noFill/>
            </p:spPr>
          </p:pic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96A7972C-3890-469C-AF77-D8E3C76CE0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164288" y="4725144"/>
                <a:ext cx="1296144" cy="63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" name="Text Box 24">
            <a:extLst>
              <a:ext uri="{FF2B5EF4-FFF2-40B4-BE49-F238E27FC236}">
                <a16:creationId xmlns:a16="http://schemas.microsoft.com/office/drawing/2014/main" id="{979B8A6B-141F-4E9B-8540-387E8D913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09" y="3721472"/>
            <a:ext cx="104838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S’informer: Sites et comptes du gouvernement, ministère de l’intérieur, préfectures…</a:t>
            </a:r>
          </a:p>
        </p:txBody>
      </p:sp>
    </p:spTree>
    <p:extLst>
      <p:ext uri="{BB962C8B-B14F-4D97-AF65-F5344CB8AC3E}">
        <p14:creationId xmlns:p14="http://schemas.microsoft.com/office/powerpoint/2010/main" val="385066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0B14FCF-71DA-4A61-BC9B-C17841AF69F1}"/>
              </a:ext>
            </a:extLst>
          </p:cNvPr>
          <p:cNvSpPr txBox="1">
            <a:spLocks noChangeArrowheads="1"/>
          </p:cNvSpPr>
          <p:nvPr/>
        </p:nvSpPr>
        <p:spPr>
          <a:xfrm>
            <a:off x="680136" y="-85990"/>
            <a:ext cx="9731832" cy="41764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sz="1800" b="1" dirty="0">
              <a:latin typeface="Times New Roman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FR" sz="3200" b="1" dirty="0">
                <a:latin typeface="Times New Roman" charset="0"/>
              </a:rPr>
              <a:t>Suivre strictement les consignes qui seront données par radio et véhicules haut-parleurs.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sz="3200" b="1" dirty="0">
                <a:latin typeface="Times New Roman" charset="0"/>
              </a:rPr>
              <a:t>Ne pas aller chercher les enfants à l’école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sz="3200" b="1" dirty="0">
                <a:latin typeface="Times New Roman" charset="0"/>
              </a:rPr>
              <a:t>Ne pas fumée, éviter toute flamme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sz="3200" b="1" dirty="0">
                <a:latin typeface="Times New Roman" charset="0"/>
              </a:rPr>
              <a:t>Ne pas téléphoner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sz="3200" b="1" dirty="0">
                <a:latin typeface="Times New Roman" charset="0"/>
              </a:rPr>
              <a:t>S’assurer que l’entourage a reçu et exécuté les consignes.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sz="3200" b="1" dirty="0">
                <a:latin typeface="Times New Roman" charset="0"/>
              </a:rPr>
              <a:t>En entreprise, suivre les consignes internes</a:t>
            </a:r>
          </a:p>
          <a:p>
            <a:endParaRPr lang="fr-FR" sz="1800" b="1" dirty="0"/>
          </a:p>
        </p:txBody>
      </p:sp>
      <p:pic>
        <p:nvPicPr>
          <p:cNvPr id="3" name="Picture 4" descr="fiche 6comp">
            <a:extLst>
              <a:ext uri="{FF2B5EF4-FFF2-40B4-BE49-F238E27FC236}">
                <a16:creationId xmlns:a16="http://schemas.microsoft.com/office/drawing/2014/main" id="{778D53D8-AE92-4153-A93E-94B9095E7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43758" y="4533979"/>
            <a:ext cx="1855914" cy="183634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5" descr="e0421fzo[1]">
            <a:extLst>
              <a:ext uri="{FF2B5EF4-FFF2-40B4-BE49-F238E27FC236}">
                <a16:creationId xmlns:a16="http://schemas.microsoft.com/office/drawing/2014/main" id="{9868E13A-E1B9-4607-B60B-BF68565A9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096" y="1109471"/>
            <a:ext cx="1874503" cy="1785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pas_fumer">
            <a:extLst>
              <a:ext uri="{FF2B5EF4-FFF2-40B4-BE49-F238E27FC236}">
                <a16:creationId xmlns:a16="http://schemas.microsoft.com/office/drawing/2014/main" id="{683605CC-04CA-4853-AB57-255B30CA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4420" y="2451364"/>
            <a:ext cx="874564" cy="88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>
            <a:extLst>
              <a:ext uri="{FF2B5EF4-FFF2-40B4-BE49-F238E27FC236}">
                <a16:creationId xmlns:a16="http://schemas.microsoft.com/office/drawing/2014/main" id="{4BA02407-12A8-4652-99CF-D207F57B436A}"/>
              </a:ext>
            </a:extLst>
          </p:cNvPr>
          <p:cNvGrpSpPr>
            <a:grpSpLocks/>
          </p:cNvGrpSpPr>
          <p:nvPr/>
        </p:nvGrpSpPr>
        <p:grpSpPr bwMode="auto">
          <a:xfrm>
            <a:off x="4943075" y="3186223"/>
            <a:ext cx="602977" cy="750669"/>
            <a:chOff x="3520" y="3168"/>
            <a:chExt cx="819" cy="933"/>
          </a:xfrm>
        </p:grpSpPr>
        <p:pic>
          <p:nvPicPr>
            <p:cNvPr id="7" name="Picture 19" descr="BS00948_">
              <a:extLst>
                <a:ext uri="{FF2B5EF4-FFF2-40B4-BE49-F238E27FC236}">
                  <a16:creationId xmlns:a16="http://schemas.microsoft.com/office/drawing/2014/main" id="{8364A8D3-A786-45AC-A1EB-6C0AACC51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20" y="3168"/>
              <a:ext cx="819" cy="933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8" name="Line 20">
              <a:extLst>
                <a:ext uri="{FF2B5EF4-FFF2-40B4-BE49-F238E27FC236}">
                  <a16:creationId xmlns:a16="http://schemas.microsoft.com/office/drawing/2014/main" id="{3204FF96-80E2-4DAA-A438-F188BEBE3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0" y="3168"/>
              <a:ext cx="819" cy="93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7ED26814-5280-4C61-A9EC-5627C2B3B20E}"/>
              </a:ext>
            </a:extLst>
          </p:cNvPr>
          <p:cNvGrpSpPr>
            <a:grpSpLocks/>
          </p:cNvGrpSpPr>
          <p:nvPr/>
        </p:nvGrpSpPr>
        <p:grpSpPr bwMode="auto">
          <a:xfrm>
            <a:off x="8537466" y="1558850"/>
            <a:ext cx="995418" cy="887297"/>
            <a:chOff x="4331" y="1271"/>
            <a:chExt cx="1339" cy="1001"/>
          </a:xfrm>
        </p:grpSpPr>
        <p:pic>
          <p:nvPicPr>
            <p:cNvPr id="10" name="Picture 18" descr="sortie_ecole">
              <a:extLst>
                <a:ext uri="{FF2B5EF4-FFF2-40B4-BE49-F238E27FC236}">
                  <a16:creationId xmlns:a16="http://schemas.microsoft.com/office/drawing/2014/main" id="{9D151553-465E-4327-9D3E-4A465F395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31" y="1271"/>
              <a:ext cx="1339" cy="100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1" name="Line 22">
              <a:extLst>
                <a:ext uri="{FF2B5EF4-FFF2-40B4-BE49-F238E27FC236}">
                  <a16:creationId xmlns:a16="http://schemas.microsoft.com/office/drawing/2014/main" id="{54089A58-4343-428D-A5C1-243D238FD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1" y="1271"/>
              <a:ext cx="1339" cy="10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49516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8D1EE42-5E6D-44B4-84FE-873F0B1E5DB3}" vid="{E6E6FDFB-F125-401B-8933-BEE34E7B56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MODELE_SST</Template>
  <TotalTime>0</TotalTime>
  <Words>674</Words>
  <Application>Microsoft Office PowerPoint</Application>
  <PresentationFormat>Grand écran</PresentationFormat>
  <Paragraphs>94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Bookman Old Style</vt:lpstr>
      <vt:lpstr>Calibri</vt:lpstr>
      <vt:lpstr>Century Gothic</vt:lpstr>
      <vt:lpstr>Eras Light ITC</vt:lpstr>
      <vt:lpstr>Tahoma</vt:lpstr>
      <vt:lpstr>Times New Roman</vt:lpstr>
      <vt:lpstr>Wingdings</vt:lpstr>
      <vt:lpstr>Wingdings 3</vt:lpstr>
      <vt:lpstr>Ion</vt:lpstr>
      <vt:lpstr>PROTEGER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PROTEGER 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PROTEGER</dc:title>
  <dc:creator>L</dc:creator>
  <cp:lastModifiedBy>L L</cp:lastModifiedBy>
  <cp:revision>42</cp:revision>
  <dcterms:created xsi:type="dcterms:W3CDTF">2021-01-13T13:36:51Z</dcterms:created>
  <dcterms:modified xsi:type="dcterms:W3CDTF">2023-10-24T07:05:23Z</dcterms:modified>
</cp:coreProperties>
</file>