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  <p:sldMasterId id="2147483678" r:id="rId2"/>
  </p:sldMasterIdLst>
  <p:notesMasterIdLst>
    <p:notesMasterId r:id="rId21"/>
  </p:notesMasterIdLst>
  <p:sldIdLst>
    <p:sldId id="256" r:id="rId3"/>
    <p:sldId id="283" r:id="rId4"/>
    <p:sldId id="339" r:id="rId5"/>
    <p:sldId id="340" r:id="rId6"/>
    <p:sldId id="360" r:id="rId7"/>
    <p:sldId id="342" r:id="rId8"/>
    <p:sldId id="354" r:id="rId9"/>
    <p:sldId id="355" r:id="rId10"/>
    <p:sldId id="359" r:id="rId11"/>
    <p:sldId id="343" r:id="rId12"/>
    <p:sldId id="351" r:id="rId13"/>
    <p:sldId id="352" r:id="rId14"/>
    <p:sldId id="337" r:id="rId15"/>
    <p:sldId id="347" r:id="rId16"/>
    <p:sldId id="338" r:id="rId17"/>
    <p:sldId id="350" r:id="rId18"/>
    <p:sldId id="348" r:id="rId19"/>
    <p:sldId id="34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5" autoAdjust="0"/>
    <p:restoredTop sz="95017" autoAdjust="0"/>
  </p:normalViewPr>
  <p:slideViewPr>
    <p:cSldViewPr snapToGrid="0">
      <p:cViewPr varScale="1">
        <p:scale>
          <a:sx n="105" d="100"/>
          <a:sy n="105" d="100"/>
        </p:scale>
        <p:origin x="1998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1F7BB-9BCF-41E9-9E6A-B18E6E1597CF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E2EA-FEBA-4D09-80C4-E67AB60AD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10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E2EA-FEBA-4D09-80C4-E67AB60AD30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35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83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F1CB75-25E8-451E-8439-74861741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6346B2-ECF9-40A3-98EA-C42391679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6B0466-3EAE-4886-BC0B-D161D152A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CC7C1B-CADC-4F8A-A272-D7B209BF3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3D38D9-D1BF-4874-8FB1-3898BD877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81F94A7-8EA8-4698-983E-722CACFED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2E77-B50B-48E8-BABC-393ADF54CB80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7E8159D-6ED7-44FB-BCC1-6447A1EB9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CAB48DB-B22A-4E34-B757-DFF95A67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A7CB-6F45-403B-80E3-20BBF54B7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3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8F229D-1F24-45E5-B69F-9454F776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60794A-51D3-49A3-9133-EC2F9D4A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2E77-B50B-48E8-BABC-393ADF54CB80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EFB0CC-AC5F-4524-9B2D-56C43CDC1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9AC4DE-3A66-47E3-8318-7F7392B3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A7CB-6F45-403B-80E3-20BBF54B7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99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A3611DC-6E31-4FA4-822E-69F6BBCA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2E77-B50B-48E8-BABC-393ADF54CB80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7839798-3966-41C2-AC95-61F257C9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7EDE70-E73E-4F85-9EA3-D7F2323C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A7CB-6F45-403B-80E3-20BBF54B7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995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C01631-686B-4752-B090-15B3DB9E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5F40DE-E81F-46AC-9CFE-67ABFA5B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E9490F-139C-4A6F-835D-ECB70C69A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B8558F-CBAD-4A04-B01D-B02109ED2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2E77-B50B-48E8-BABC-393ADF54CB80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C51A1A-0B45-4EE5-9E5C-C30572C11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A37B70-0E37-47B6-A107-97972275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A7CB-6F45-403B-80E3-20BBF54B7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261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F6CF53-4C0D-4295-A637-5D1BA280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A4CE5F-FCD5-47B2-97F7-6AA4B9D82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1DBFCF-1D01-4326-B35B-4B1EF4120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6544ED-633C-444F-87C7-0041AF680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2E77-B50B-48E8-BABC-393ADF54CB80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C8508C-E3CC-452E-8CA2-35A18042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25836C-BAEC-4CF7-A13B-86DE921F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A7CB-6F45-403B-80E3-20BBF54B7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439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5FAA7F-C715-4381-A38C-B7BCFF346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E226FE-276D-40E9-8904-17EBB6E05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58BFE0-6E42-4C4C-9C7C-E1F04CDA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2E77-B50B-48E8-BABC-393ADF54CB80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D0F9A8-910A-400E-840F-F5DA7AB9B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51623E-7C8C-47A2-B7E1-04A1730B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A7CB-6F45-403B-80E3-20BBF54B7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809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EC1B25C-DADB-4E68-8A05-4A9E2DED9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9356F7-661F-4284-BC22-6579DF049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C7DF0E-225B-4832-B73D-72E841D2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2E77-B50B-48E8-BABC-393ADF54CB80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2B5144-CBBA-45A3-9B38-7817CA68E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B2AB36-CAC9-4902-8846-3A304A94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A7CB-6F45-403B-80E3-20BBF54B7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39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17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96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9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3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4B6981-9E21-4754-89E9-46DD7CB48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29EC48-1620-442A-876B-4CA4DD99E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91A90A-8ECC-4804-B214-435F5FB2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2E77-B50B-48E8-BABC-393ADF54CB80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50B3B7-A5D2-47D7-A15B-F676207A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AA448A-E342-499F-BC84-C46252EF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A7CB-6F45-403B-80E3-20BBF54B7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1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476FB2-E4FD-4C34-818D-1BC7E49D5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03E88A-BEE6-4ACD-8EB2-CD0DD36FD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2AA6AD-DEF9-4CC3-9519-F8F529B3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2E77-B50B-48E8-BABC-393ADF54CB80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12C7EF-554D-40E2-99E6-96358820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7E47DE-7364-4690-BABA-38BDFD4B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A7CB-6F45-403B-80E3-20BBF54B7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1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EB1B97-C60F-406D-9C36-86A35A95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11CC8C-FDF6-4D59-9772-B8CEB8655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73105B-79D7-4EC3-9F1A-73C4110E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2E77-B50B-48E8-BABC-393ADF54CB80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EB2A2B-7817-49C6-B5F7-AF5FDCBF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1225BE-A345-4428-AA95-B5C44F4F9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A7CB-6F45-403B-80E3-20BBF54B7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30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E2F2AC-99E8-4B49-98C7-A5D9938D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31A8CD-CF52-4DEF-9FAC-FC7FC2BA7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27B1B5-A251-4B60-8F19-9D7D6EBF9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4F3EDE-F680-431D-B48D-8CE8E8B1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2E77-B50B-48E8-BABC-393ADF54CB80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D875E3-EA0A-4862-9F07-BADA304A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9C3038-6E45-4C00-9D61-3BCFA412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A7CB-6F45-403B-80E3-20BBF54B7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71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/>
          <p:nvPr userDrawn="1"/>
        </p:nvCxnSpPr>
        <p:spPr>
          <a:xfrm>
            <a:off x="173890" y="6033597"/>
            <a:ext cx="6290733" cy="0"/>
          </a:xfrm>
          <a:prstGeom prst="line">
            <a:avLst/>
          </a:prstGeom>
          <a:ln w="317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173889" y="194555"/>
            <a:ext cx="0" cy="5839043"/>
          </a:xfrm>
          <a:prstGeom prst="line">
            <a:avLst/>
          </a:prstGeom>
          <a:ln w="317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7" t="-1" b="4465"/>
          <a:stretch/>
        </p:blipFill>
        <p:spPr bwMode="auto">
          <a:xfrm>
            <a:off x="77821" y="6184215"/>
            <a:ext cx="1724842" cy="49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 userDrawn="1"/>
        </p:nvSpPr>
        <p:spPr>
          <a:xfrm>
            <a:off x="2882434" y="6247273"/>
            <a:ext cx="5172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D7C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Séminaire rénovation du BTS électrotechnique à distance le 27 novembre 2020</a:t>
            </a:r>
          </a:p>
        </p:txBody>
      </p:sp>
    </p:spTree>
    <p:extLst>
      <p:ext uri="{BB962C8B-B14F-4D97-AF65-F5344CB8AC3E}">
        <p14:creationId xmlns:p14="http://schemas.microsoft.com/office/powerpoint/2010/main" val="263502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1A86D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CB5F1F-1864-49E4-88EE-99DD8759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29FF23-61C3-4984-A73B-22A0DF05D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50F07F-0AD7-44B4-B09F-E653FBE70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12E77-B50B-48E8-BABC-393ADF54CB80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A11467-7161-4299-8D4F-7DD68E56D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D6D77A-F99E-41B0-8CF5-17B958D24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5A7CB-6F45-403B-80E3-20BBF54B7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20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566781" y="2542050"/>
            <a:ext cx="8168055" cy="2768503"/>
          </a:xfrm>
        </p:spPr>
        <p:txBody>
          <a:bodyPr>
            <a:no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Epreuve E5</a:t>
            </a:r>
          </a:p>
          <a:p>
            <a:pPr algn="l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Unité U51 : Analyse, diagnostic et maintenance</a:t>
            </a:r>
          </a:p>
          <a:p>
            <a:endParaRPr lang="fr-FR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9150" lvl="1" indent="-361950" algn="l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Organisation des séances;</a:t>
            </a:r>
          </a:p>
          <a:p>
            <a:pPr marL="819150" lvl="1" indent="-361950" algn="l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Présentation des contenus;</a:t>
            </a:r>
          </a:p>
          <a:p>
            <a:pPr marL="819150" lvl="1" indent="-361950" algn="l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Modalités d’évaluation.</a:t>
            </a:r>
          </a:p>
          <a:p>
            <a:pPr algn="l"/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6">
            <a:extLst>
              <a:ext uri="{FF2B5EF4-FFF2-40B4-BE49-F238E27FC236}">
                <a16:creationId xmlns:a16="http://schemas.microsoft.com/office/drawing/2014/main" id="{31ED808F-CB12-4A9E-89F1-62AE8EB96C9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03491" y="312183"/>
            <a:ext cx="7894637" cy="1825421"/>
          </a:xfrm>
        </p:spPr>
        <p:txBody>
          <a:bodyPr/>
          <a:lstStyle/>
          <a:p>
            <a:r>
              <a:rPr lang="fr-FR" b="1" dirty="0"/>
              <a:t>Séminaire rénovation </a:t>
            </a:r>
            <a:br>
              <a:rPr lang="fr-FR" b="1" dirty="0"/>
            </a:br>
            <a:r>
              <a:rPr lang="fr-FR" b="1" dirty="0"/>
              <a:t>BTS électrotechnique</a:t>
            </a:r>
          </a:p>
        </p:txBody>
      </p:sp>
    </p:spTree>
    <p:extLst>
      <p:ext uri="{BB962C8B-B14F-4D97-AF65-F5344CB8AC3E}">
        <p14:creationId xmlns:p14="http://schemas.microsoft.com/office/powerpoint/2010/main" val="1792453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01639" y="234000"/>
            <a:ext cx="8775510" cy="100312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968500" algn="ctr"/>
            <a:r>
              <a:rPr lang="fr-F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 : Exemples d’activités pédagogiques</a:t>
            </a: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-29571" y="990572"/>
            <a:ext cx="9173571" cy="519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5410200" y="2933701"/>
            <a:ext cx="3626296" cy="495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10200" y="3429000"/>
            <a:ext cx="3626296" cy="495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D45977-4047-4D7A-A7E7-432860B96E6A}"/>
              </a:ext>
            </a:extLst>
          </p:cNvPr>
          <p:cNvSpPr txBox="1"/>
          <p:nvPr/>
        </p:nvSpPr>
        <p:spPr>
          <a:xfrm>
            <a:off x="636952" y="1238073"/>
            <a:ext cx="7824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repère pour la formation propose 3 exemples d’activités pédagogiques supports de formation ou d’évaluation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C6AA39-0F9C-48C7-9AC4-80694A0A4FE1}"/>
              </a:ext>
            </a:extLst>
          </p:cNvPr>
          <p:cNvSpPr txBox="1"/>
          <p:nvPr/>
        </p:nvSpPr>
        <p:spPr>
          <a:xfrm>
            <a:off x="924693" y="2908636"/>
            <a:ext cx="7536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Exemple en entreprise: </a:t>
            </a:r>
            <a:r>
              <a:rPr lang="fr-FR" dirty="0"/>
              <a:t>Installation d’une solution de comptage d’énergie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Exemple en centre de formation (type « Industriel »): </a:t>
            </a:r>
            <a:r>
              <a:rPr lang="fr-FR" dirty="0"/>
              <a:t>Elimination d’harmoniques sur une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Exemple en centre de formation (type « Habitat »): </a:t>
            </a:r>
            <a:r>
              <a:rPr lang="fr-FR" dirty="0"/>
              <a:t>Diagnostic d’éclairage d’une salle de classe)</a:t>
            </a:r>
          </a:p>
        </p:txBody>
      </p:sp>
    </p:spTree>
    <p:extLst>
      <p:ext uri="{BB962C8B-B14F-4D97-AF65-F5344CB8AC3E}">
        <p14:creationId xmlns:p14="http://schemas.microsoft.com/office/powerpoint/2010/main" val="3462458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899" y="50415"/>
            <a:ext cx="7835095" cy="100312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968500" algn="ctr"/>
            <a:r>
              <a:rPr lang="fr-F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Epreuve E5 : Unité 51 Analyse diagnostic et maintenance</a:t>
            </a: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-29571" y="990572"/>
            <a:ext cx="9173571" cy="519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2" y="167892"/>
            <a:ext cx="25050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762" y="1080123"/>
            <a:ext cx="5472545" cy="105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2" y="4781165"/>
            <a:ext cx="881842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2" y="5325042"/>
            <a:ext cx="76009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947738" y="2335852"/>
            <a:ext cx="7248525" cy="2521722"/>
            <a:chOff x="947738" y="2657714"/>
            <a:chExt cx="7248525" cy="252172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738" y="2657714"/>
              <a:ext cx="536257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738" y="3301438"/>
              <a:ext cx="724852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738" y="3945162"/>
              <a:ext cx="6762750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738" y="4588886"/>
              <a:ext cx="6172200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8912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9571" y="41500"/>
            <a:ext cx="7544893" cy="100312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970088" algn="ctr">
              <a:tabLst>
                <a:tab pos="1970088" algn="l"/>
              </a:tabLst>
            </a:pPr>
            <a:r>
              <a:rPr lang="fr-F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Epreuve E5 : Unité 51 Analyse diagnostic et maintenance</a:t>
            </a: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-29571" y="990572"/>
            <a:ext cx="9173571" cy="519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7" y="333405"/>
            <a:ext cx="2247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09" y="3393345"/>
            <a:ext cx="7749904" cy="206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54" y="1315836"/>
            <a:ext cx="2225893" cy="68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54" y="2347201"/>
            <a:ext cx="2192922" cy="71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7" y="3376483"/>
            <a:ext cx="2192922" cy="71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3C41094-A191-4168-84D8-B4D006D39A87}"/>
              </a:ext>
            </a:extLst>
          </p:cNvPr>
          <p:cNvSpPr txBox="1"/>
          <p:nvPr/>
        </p:nvSpPr>
        <p:spPr>
          <a:xfrm>
            <a:off x="375373" y="5388213"/>
            <a:ext cx="753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activités peuvent être menées en groupe, mais l’évaluation doit être individuelle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3AA8F85-5F5A-45B9-A208-A843E3386949}"/>
              </a:ext>
            </a:extLst>
          </p:cNvPr>
          <p:cNvSpPr/>
          <p:nvPr/>
        </p:nvSpPr>
        <p:spPr>
          <a:xfrm>
            <a:off x="2819943" y="1815625"/>
            <a:ext cx="1542428" cy="3821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candidat réalise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F71AC3B-B633-4EB9-B58E-080239EF3467}"/>
              </a:ext>
            </a:extLst>
          </p:cNvPr>
          <p:cNvSpPr/>
          <p:nvPr/>
        </p:nvSpPr>
        <p:spPr>
          <a:xfrm>
            <a:off x="4726652" y="1044621"/>
            <a:ext cx="3603009" cy="68157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(ou plusieurs) activité(s) d’analyse / diagnostic et une (ou plusieurs) activité(s) de maintenance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0B5BD50-1E6A-4FD9-BF8F-65C7A408809A}"/>
              </a:ext>
            </a:extLst>
          </p:cNvPr>
          <p:cNvSpPr/>
          <p:nvPr/>
        </p:nvSpPr>
        <p:spPr>
          <a:xfrm>
            <a:off x="4726652" y="1942958"/>
            <a:ext cx="3603009" cy="37127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une (ou plusieurs) activité(s) d’analyse / diagnostic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A41C645-5B6F-49AF-A159-35DA2E065500}"/>
              </a:ext>
            </a:extLst>
          </p:cNvPr>
          <p:cNvSpPr/>
          <p:nvPr/>
        </p:nvSpPr>
        <p:spPr>
          <a:xfrm>
            <a:off x="4726652" y="2560145"/>
            <a:ext cx="3603009" cy="37127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une (ou plusieurs) activité(s) de maintenance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A59CAFD9-1F5B-41AA-BC33-AD11759AC60A}"/>
              </a:ext>
            </a:extLst>
          </p:cNvPr>
          <p:cNvSpPr/>
          <p:nvPr/>
        </p:nvSpPr>
        <p:spPr>
          <a:xfrm>
            <a:off x="4417349" y="1194338"/>
            <a:ext cx="254325" cy="162471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9D0AFF80-1F9A-464D-8CF2-1E2FB71ECACE}"/>
              </a:ext>
            </a:extLst>
          </p:cNvPr>
          <p:cNvSpPr/>
          <p:nvPr/>
        </p:nvSpPr>
        <p:spPr>
          <a:xfrm>
            <a:off x="1201004" y="933480"/>
            <a:ext cx="245660" cy="4030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4D00CD09-C317-415F-BEB6-87DA6290BA0E}"/>
              </a:ext>
            </a:extLst>
          </p:cNvPr>
          <p:cNvSpPr/>
          <p:nvPr/>
        </p:nvSpPr>
        <p:spPr>
          <a:xfrm>
            <a:off x="1211378" y="1985383"/>
            <a:ext cx="245660" cy="4030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bas 28">
            <a:extLst>
              <a:ext uri="{FF2B5EF4-FFF2-40B4-BE49-F238E27FC236}">
                <a16:creationId xmlns:a16="http://schemas.microsoft.com/office/drawing/2014/main" id="{35C32D35-A79B-4E28-9A99-1745CEEB9CB1}"/>
              </a:ext>
            </a:extLst>
          </p:cNvPr>
          <p:cNvSpPr/>
          <p:nvPr/>
        </p:nvSpPr>
        <p:spPr>
          <a:xfrm>
            <a:off x="1211378" y="3020272"/>
            <a:ext cx="245660" cy="4030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727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9283" y="22589"/>
            <a:ext cx="7065150" cy="100312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970088" algn="ctr">
              <a:tabLst>
                <a:tab pos="1970088" algn="l"/>
              </a:tabLst>
            </a:pPr>
            <a:r>
              <a:rPr lang="fr-F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Epreuve E5 : Unité 51 Analyse diagnostic et maintenance</a:t>
            </a: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-29571" y="990572"/>
            <a:ext cx="9173571" cy="519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2" y="291164"/>
            <a:ext cx="2247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40A7B5B-7F38-492B-8ED9-8CC095585F6C}"/>
              </a:ext>
            </a:extLst>
          </p:cNvPr>
          <p:cNvSpPr/>
          <p:nvPr/>
        </p:nvSpPr>
        <p:spPr>
          <a:xfrm>
            <a:off x="569283" y="1171755"/>
            <a:ext cx="2943004" cy="56493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Possibilité 1: évaluation uniquement en centre de formation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97390672-8BFB-44EC-B01A-25CAEB5CFBF7}"/>
              </a:ext>
            </a:extLst>
          </p:cNvPr>
          <p:cNvSpPr/>
          <p:nvPr/>
        </p:nvSpPr>
        <p:spPr>
          <a:xfrm>
            <a:off x="1185830" y="1874624"/>
            <a:ext cx="3386170" cy="5649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de type CCF lors du semestre4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D988973-7FA9-4F3A-82CD-5A54829B2EE5}"/>
              </a:ext>
            </a:extLst>
          </p:cNvPr>
          <p:cNvSpPr/>
          <p:nvPr/>
        </p:nvSpPr>
        <p:spPr>
          <a:xfrm>
            <a:off x="4971708" y="1040149"/>
            <a:ext cx="3603009" cy="68157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une (ou plusieurs) activité(s) d’analyse / diagnostic et une (ou plusieurs) activité(s) de maintenance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052B914-8B97-4A2A-809A-0952DFC6B770}"/>
              </a:ext>
            </a:extLst>
          </p:cNvPr>
          <p:cNvSpPr/>
          <p:nvPr/>
        </p:nvSpPr>
        <p:spPr>
          <a:xfrm>
            <a:off x="4971707" y="1815539"/>
            <a:ext cx="3603009" cy="37127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une (ou plusieurs) activité(s) d’analyse / diagnostic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4A19F06-E27B-4A59-A520-E6FC2F403A21}"/>
              </a:ext>
            </a:extLst>
          </p:cNvPr>
          <p:cNvSpPr/>
          <p:nvPr/>
        </p:nvSpPr>
        <p:spPr>
          <a:xfrm>
            <a:off x="4971707" y="2263598"/>
            <a:ext cx="3603009" cy="37127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une (ou plusieurs) activité(s) de maintenance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876614D-6BFF-4444-8B1B-B4544477B7F6}"/>
              </a:ext>
            </a:extLst>
          </p:cNvPr>
          <p:cNvSpPr/>
          <p:nvPr/>
        </p:nvSpPr>
        <p:spPr>
          <a:xfrm>
            <a:off x="4971707" y="2718282"/>
            <a:ext cx="3603009" cy="37127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note de CCF correspond à la note proposée au jury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D5A43722-AB33-47A9-BBD4-CC2B71128AB4}"/>
              </a:ext>
            </a:extLst>
          </p:cNvPr>
          <p:cNvSpPr/>
          <p:nvPr/>
        </p:nvSpPr>
        <p:spPr>
          <a:xfrm>
            <a:off x="4623689" y="1119528"/>
            <a:ext cx="232012" cy="197003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908B0095-03AA-474E-9AE8-A23D16C3E608}"/>
              </a:ext>
            </a:extLst>
          </p:cNvPr>
          <p:cNvSpPr/>
          <p:nvPr/>
        </p:nvSpPr>
        <p:spPr>
          <a:xfrm>
            <a:off x="569283" y="2805625"/>
            <a:ext cx="2943004" cy="56493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Possibilité 2: évaluation en centre de formation et en entreprise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FF1A4E0A-99CB-4D21-9EAC-87602384F663}"/>
              </a:ext>
            </a:extLst>
          </p:cNvPr>
          <p:cNvSpPr/>
          <p:nvPr/>
        </p:nvSpPr>
        <p:spPr>
          <a:xfrm>
            <a:off x="1171044" y="4898691"/>
            <a:ext cx="3386170" cy="5649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de type CCF lors du semestre4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9FF17F98-E66C-4733-8B4F-7049CB97F207}"/>
              </a:ext>
            </a:extLst>
          </p:cNvPr>
          <p:cNvSpPr/>
          <p:nvPr/>
        </p:nvSpPr>
        <p:spPr>
          <a:xfrm>
            <a:off x="1149514" y="3634818"/>
            <a:ext cx="3386170" cy="5649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de type « entretien oral » en entreprise 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C285FB69-BFFF-40AE-BF70-93B96FF8CDC7}"/>
              </a:ext>
            </a:extLst>
          </p:cNvPr>
          <p:cNvSpPr/>
          <p:nvPr/>
        </p:nvSpPr>
        <p:spPr>
          <a:xfrm>
            <a:off x="4971705" y="5366836"/>
            <a:ext cx="3603009" cy="37127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L’évaluation finale donne un poids de 2/3 aux indicateurs recueillis en centre de formation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8A66B5F3-42D8-4E2C-BEEB-C3598C089C79}"/>
              </a:ext>
            </a:extLst>
          </p:cNvPr>
          <p:cNvSpPr/>
          <p:nvPr/>
        </p:nvSpPr>
        <p:spPr>
          <a:xfrm>
            <a:off x="4971706" y="3302987"/>
            <a:ext cx="3603009" cy="56493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une (ou plusieurs) activité(s) menées en entreprise (analyse/diagnostic et/ou maintenance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9C521777-5D3F-42B2-8663-7BE7170DC6B7}"/>
              </a:ext>
            </a:extLst>
          </p:cNvPr>
          <p:cNvSpPr/>
          <p:nvPr/>
        </p:nvSpPr>
        <p:spPr>
          <a:xfrm>
            <a:off x="4971704" y="3998998"/>
            <a:ext cx="3603009" cy="47448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L’évaluation finale donne un poids de 1/3 aux indicateurs recueillis en entreprise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CBFF4CA1-4166-444A-876B-276AB4E50FBD}"/>
              </a:ext>
            </a:extLst>
          </p:cNvPr>
          <p:cNvSpPr/>
          <p:nvPr/>
        </p:nvSpPr>
        <p:spPr>
          <a:xfrm>
            <a:off x="4971704" y="4706680"/>
            <a:ext cx="3603009" cy="47448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Modalités identiques à celles de la possibilité 1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ccolade ouvrante 11">
            <a:extLst>
              <a:ext uri="{FF2B5EF4-FFF2-40B4-BE49-F238E27FC236}">
                <a16:creationId xmlns:a16="http://schemas.microsoft.com/office/drawing/2014/main" id="{67AD50E3-8F11-427A-92F7-E1A73C456984}"/>
              </a:ext>
            </a:extLst>
          </p:cNvPr>
          <p:cNvSpPr/>
          <p:nvPr/>
        </p:nvSpPr>
        <p:spPr>
          <a:xfrm>
            <a:off x="4608318" y="3288475"/>
            <a:ext cx="247383" cy="118500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Accolade ouvrante 36">
            <a:extLst>
              <a:ext uri="{FF2B5EF4-FFF2-40B4-BE49-F238E27FC236}">
                <a16:creationId xmlns:a16="http://schemas.microsoft.com/office/drawing/2014/main" id="{9DDE6A41-1A75-458E-B696-C673599DD4C6}"/>
              </a:ext>
            </a:extLst>
          </p:cNvPr>
          <p:cNvSpPr/>
          <p:nvPr/>
        </p:nvSpPr>
        <p:spPr>
          <a:xfrm>
            <a:off x="4608318" y="4690046"/>
            <a:ext cx="247383" cy="10480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109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0627" y="-1712"/>
            <a:ext cx="7065150" cy="100312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970088" algn="ctr">
              <a:tabLst>
                <a:tab pos="1970088" algn="l"/>
              </a:tabLst>
            </a:pPr>
            <a:r>
              <a:rPr lang="fr-F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Epreuve E5 : Unité 51 Analyse diagnostic et maintenance</a:t>
            </a: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-29571" y="990572"/>
            <a:ext cx="9173571" cy="519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866" y="1035366"/>
            <a:ext cx="5811452" cy="99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6" y="-6143"/>
            <a:ext cx="2486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13D6595-D246-47BE-B5D4-C8DAC4FF4FBE}"/>
              </a:ext>
            </a:extLst>
          </p:cNvPr>
          <p:cNvSpPr txBox="1"/>
          <p:nvPr/>
        </p:nvSpPr>
        <p:spPr>
          <a:xfrm>
            <a:off x="331223" y="2116760"/>
            <a:ext cx="83487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L’évaluation prend en compte une ou plusieurs activités qui s’inscrivent dans la continuité de la formation.</a:t>
            </a:r>
          </a:p>
          <a:p>
            <a:pPr marL="285750" indent="-285750">
              <a:buFontTx/>
              <a:buChar char="-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Lors de ces activités, la commission observe le candidat et recueille pour chaque compétence des indicateurs (choisis dans la grille d’évaluation nationale).</a:t>
            </a:r>
          </a:p>
          <a:p>
            <a:pPr marL="285750" indent="-285750">
              <a:buFontTx/>
              <a:buChar char="-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période est choisie lorsque le niveau de l’étudiant le permet mais le recueil des indicateurs permettant la certification se fera de préférence au 4eme semestre.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activités peuvent être menées en groupe sur plusieurs séances. La commission devra alors individualiser l’évaluation (soutenance individuelle portant sur une activité par exemple…)</a:t>
            </a:r>
          </a:p>
          <a:p>
            <a:pPr marL="285750" indent="-285750">
              <a:buFontTx/>
              <a:buChar char="-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La commission complète alors la grille d’évaluation nationale et propose une note au jury</a:t>
            </a:r>
          </a:p>
        </p:txBody>
      </p:sp>
    </p:spTree>
    <p:extLst>
      <p:ext uri="{BB962C8B-B14F-4D97-AF65-F5344CB8AC3E}">
        <p14:creationId xmlns:p14="http://schemas.microsoft.com/office/powerpoint/2010/main" val="3277122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9425" y="-8071"/>
            <a:ext cx="7065150" cy="100312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970088" algn="ctr">
              <a:tabLst>
                <a:tab pos="1970088" algn="l"/>
              </a:tabLst>
            </a:pPr>
            <a:r>
              <a:rPr lang="fr-F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Epreuve E5 : Unité 51 Analyse diagnostic et maintenance</a:t>
            </a: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-29571" y="990572"/>
            <a:ext cx="9173571" cy="519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58" y="164078"/>
            <a:ext cx="2733674" cy="71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394" y="1035167"/>
            <a:ext cx="5286375" cy="112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4" y="2550888"/>
            <a:ext cx="6775212" cy="73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4" y="4449319"/>
            <a:ext cx="7081838" cy="70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467AFF1-FD14-4E98-864B-81CF0A1682E3}"/>
              </a:ext>
            </a:extLst>
          </p:cNvPr>
          <p:cNvSpPr txBox="1"/>
          <p:nvPr/>
        </p:nvSpPr>
        <p:spPr>
          <a:xfrm>
            <a:off x="693416" y="2086100"/>
            <a:ext cx="806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 candidat présente une ou plusieurs activité d’analyse/diagnostic et/ou de maintenance réalisées en entreprise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7E64641-CC00-4158-B085-B3095F61BCBB}"/>
              </a:ext>
            </a:extLst>
          </p:cNvPr>
          <p:cNvSpPr txBox="1"/>
          <p:nvPr/>
        </p:nvSpPr>
        <p:spPr>
          <a:xfrm>
            <a:off x="693416" y="3289950"/>
            <a:ext cx="7757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commission recueille pour chaque compétence des indicateurs de performance sélectionnés dans la grille d’évaluation nationale,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6449187-AA98-4E3E-8DE7-10926F0B6839}"/>
              </a:ext>
            </a:extLst>
          </p:cNvPr>
          <p:cNvSpPr txBox="1"/>
          <p:nvPr/>
        </p:nvSpPr>
        <p:spPr>
          <a:xfrm>
            <a:off x="693416" y="3926099"/>
            <a:ext cx="7757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Cette évaluation est complétée par le recueil d’autres indicateurs effectuée en centre de formation (modalité décrite précédemment).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9804F88-EDF8-47AC-9FC8-641D77E17E25}"/>
              </a:ext>
            </a:extLst>
          </p:cNvPr>
          <p:cNvSpPr txBox="1"/>
          <p:nvPr/>
        </p:nvSpPr>
        <p:spPr>
          <a:xfrm>
            <a:off x="693416" y="5159193"/>
            <a:ext cx="76046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La commission complète alors la grille d’évaluation définitive qui regroupe tous les indicateurs relevés en centre de formation (poids 2/3) et en entreprise (poids 1/3) et propose une note au jury.</a:t>
            </a:r>
          </a:p>
        </p:txBody>
      </p:sp>
    </p:spTree>
    <p:extLst>
      <p:ext uri="{BB962C8B-B14F-4D97-AF65-F5344CB8AC3E}">
        <p14:creationId xmlns:p14="http://schemas.microsoft.com/office/powerpoint/2010/main" val="864486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201" y="10454"/>
            <a:ext cx="7065150" cy="100312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970088" algn="ctr">
              <a:tabLst>
                <a:tab pos="1970088" algn="l"/>
              </a:tabLst>
            </a:pPr>
            <a:r>
              <a:rPr lang="fr-F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Epreuve E5 : Unité 51 Analyse diagnostic et maintenance</a:t>
            </a: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-29571" y="990572"/>
            <a:ext cx="9173571" cy="519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1" y="390497"/>
            <a:ext cx="2447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3425589" y="1468888"/>
            <a:ext cx="2906972" cy="4072103"/>
            <a:chOff x="3175200" y="1694217"/>
            <a:chExt cx="2934969" cy="314193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80" y="2162513"/>
              <a:ext cx="2329809" cy="2673635"/>
            </a:xfrm>
            <a:prstGeom prst="rect">
              <a:avLst/>
            </a:prstGeom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200" y="1694217"/>
              <a:ext cx="2934969" cy="43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e 10"/>
          <p:cNvGrpSpPr/>
          <p:nvPr/>
        </p:nvGrpSpPr>
        <p:grpSpPr>
          <a:xfrm>
            <a:off x="6493812" y="1023800"/>
            <a:ext cx="2404846" cy="4838433"/>
            <a:chOff x="6329785" y="1670620"/>
            <a:chExt cx="2404846" cy="509213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785" y="2162513"/>
              <a:ext cx="2404846" cy="4600237"/>
            </a:xfrm>
            <a:prstGeom prst="rect">
              <a:avLst/>
            </a:prstGeom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898" y="1670620"/>
              <a:ext cx="2078620" cy="475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e 12"/>
          <p:cNvGrpSpPr/>
          <p:nvPr/>
        </p:nvGrpSpPr>
        <p:grpSpPr>
          <a:xfrm>
            <a:off x="245342" y="1034729"/>
            <a:ext cx="3511435" cy="4832699"/>
            <a:chOff x="0" y="1671689"/>
            <a:chExt cx="3511435" cy="509106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51" y="2209151"/>
              <a:ext cx="2556733" cy="4553599"/>
            </a:xfrm>
            <a:prstGeom prst="rect">
              <a:avLst/>
            </a:prstGeom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71689"/>
              <a:ext cx="3511435" cy="457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527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369" y="31036"/>
            <a:ext cx="7065150" cy="100312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970088" algn="ctr">
              <a:tabLst>
                <a:tab pos="1970088" algn="l"/>
              </a:tabLst>
            </a:pPr>
            <a:r>
              <a:rPr lang="fr-F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Epreuve E5 : Unité 51 Analyse diagnostic et maintenance</a:t>
            </a: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-29571" y="990572"/>
            <a:ext cx="9173571" cy="519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9" y="1047841"/>
            <a:ext cx="8886825" cy="4857063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4145018" y="661228"/>
            <a:ext cx="3000249" cy="1126571"/>
            <a:chOff x="4133850" y="1207054"/>
            <a:chExt cx="3000249" cy="1126571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4133850" y="1827123"/>
              <a:ext cx="2428875" cy="50650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248023" y="1207054"/>
              <a:ext cx="886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Etape 1</a:t>
              </a: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3875028" y="3105059"/>
            <a:ext cx="3409950" cy="2705100"/>
            <a:chOff x="3848100" y="3771901"/>
            <a:chExt cx="3409950" cy="2705100"/>
          </a:xfrm>
        </p:grpSpPr>
        <p:sp>
          <p:nvSpPr>
            <p:cNvPr id="44" name="Rectangle à coins arrondis 43"/>
            <p:cNvSpPr/>
            <p:nvPr/>
          </p:nvSpPr>
          <p:spPr>
            <a:xfrm>
              <a:off x="3848100" y="3771901"/>
              <a:ext cx="2842961" cy="74295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6371974" y="4895564"/>
              <a:ext cx="886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Etape 3</a:t>
              </a:r>
            </a:p>
          </p:txBody>
        </p:sp>
        <p:sp>
          <p:nvSpPr>
            <p:cNvPr id="50" name="Rectangle à coins arrondis 49"/>
            <p:cNvSpPr/>
            <p:nvPr/>
          </p:nvSpPr>
          <p:spPr>
            <a:xfrm>
              <a:off x="3848100" y="5734051"/>
              <a:ext cx="2842961" cy="74295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56772" y="606773"/>
            <a:ext cx="8807618" cy="5292936"/>
            <a:chOff x="-29572" y="1170143"/>
            <a:chExt cx="9430747" cy="5382914"/>
          </a:xfrm>
        </p:grpSpPr>
        <p:grpSp>
          <p:nvGrpSpPr>
            <p:cNvPr id="17" name="Groupe 16"/>
            <p:cNvGrpSpPr/>
            <p:nvPr/>
          </p:nvGrpSpPr>
          <p:grpSpPr>
            <a:xfrm>
              <a:off x="6972300" y="1170143"/>
              <a:ext cx="2428875" cy="2706532"/>
              <a:chOff x="6972300" y="1170143"/>
              <a:chExt cx="2428875" cy="3297082"/>
            </a:xfrm>
          </p:grpSpPr>
          <p:sp>
            <p:nvSpPr>
              <p:cNvPr id="19" name="Rectangle à coins arrondis 18"/>
              <p:cNvSpPr/>
              <p:nvPr/>
            </p:nvSpPr>
            <p:spPr>
              <a:xfrm>
                <a:off x="6972300" y="1572195"/>
                <a:ext cx="2428875" cy="2895030"/>
              </a:xfrm>
              <a:prstGeom prst="roundRect">
                <a:avLst/>
              </a:prstGeom>
              <a:noFill/>
              <a:ln w="3810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8000874" y="1170143"/>
                <a:ext cx="886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000099"/>
                    </a:solidFill>
                  </a:rPr>
                  <a:t>Etape 2</a:t>
                </a:r>
              </a:p>
            </p:txBody>
          </p:sp>
        </p:grpSp>
        <p:cxnSp>
          <p:nvCxnSpPr>
            <p:cNvPr id="14" name="Connecteur droit avec flèche 13"/>
            <p:cNvCxnSpPr/>
            <p:nvPr/>
          </p:nvCxnSpPr>
          <p:spPr>
            <a:xfrm flipH="1">
              <a:off x="2082685" y="4295774"/>
              <a:ext cx="5327765" cy="219076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 flipH="1">
              <a:off x="2082684" y="6248542"/>
              <a:ext cx="5175366" cy="304515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à coins arrondis 28"/>
            <p:cNvSpPr/>
            <p:nvPr/>
          </p:nvSpPr>
          <p:spPr>
            <a:xfrm>
              <a:off x="1600977" y="4295774"/>
              <a:ext cx="481707" cy="304515"/>
            </a:xfrm>
            <a:prstGeom prst="roundRect">
              <a:avLst/>
            </a:prstGeom>
            <a:noFill/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1600977" y="6248542"/>
              <a:ext cx="481707" cy="304515"/>
            </a:xfrm>
            <a:prstGeom prst="roundRect">
              <a:avLst/>
            </a:prstGeom>
            <a:noFill/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-29572" y="3876675"/>
              <a:ext cx="562269" cy="571355"/>
            </a:xfrm>
            <a:prstGeom prst="roundRect">
              <a:avLst/>
            </a:prstGeom>
            <a:noFill/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à coins arrondis 35"/>
            <p:cNvSpPr/>
            <p:nvPr/>
          </p:nvSpPr>
          <p:spPr>
            <a:xfrm>
              <a:off x="-29572" y="5829444"/>
              <a:ext cx="562269" cy="571355"/>
            </a:xfrm>
            <a:prstGeom prst="roundRect">
              <a:avLst/>
            </a:prstGeom>
            <a:noFill/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" name="Connecteur droit avec flèche 36"/>
            <p:cNvCxnSpPr>
              <a:endCxn id="34" idx="3"/>
            </p:cNvCxnSpPr>
            <p:nvPr/>
          </p:nvCxnSpPr>
          <p:spPr>
            <a:xfrm flipH="1" flipV="1">
              <a:off x="532697" y="4162353"/>
              <a:ext cx="1068280" cy="285678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 flipH="1" flipV="1">
              <a:off x="532697" y="6105526"/>
              <a:ext cx="1068280" cy="285678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7450255" y="3674820"/>
            <a:ext cx="86534" cy="97081"/>
            <a:chOff x="2690812" y="2847975"/>
            <a:chExt cx="238125" cy="238125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2690812" y="2847975"/>
              <a:ext cx="219075" cy="238125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rot="5400000">
              <a:off x="2700337" y="2847975"/>
              <a:ext cx="219075" cy="238125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 48"/>
          <p:cNvGrpSpPr/>
          <p:nvPr/>
        </p:nvGrpSpPr>
        <p:grpSpPr>
          <a:xfrm>
            <a:off x="6293589" y="3571404"/>
            <a:ext cx="86534" cy="97081"/>
            <a:chOff x="2690812" y="2847975"/>
            <a:chExt cx="238125" cy="238125"/>
          </a:xfrm>
        </p:grpSpPr>
        <p:cxnSp>
          <p:nvCxnSpPr>
            <p:cNvPr id="51" name="Connecteur droit 50"/>
            <p:cNvCxnSpPr/>
            <p:nvPr/>
          </p:nvCxnSpPr>
          <p:spPr>
            <a:xfrm>
              <a:off x="2690812" y="2847975"/>
              <a:ext cx="219075" cy="2381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rot="5400000">
              <a:off x="2700337" y="2847975"/>
              <a:ext cx="219075" cy="2381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e 52"/>
          <p:cNvGrpSpPr/>
          <p:nvPr/>
        </p:nvGrpSpPr>
        <p:grpSpPr>
          <a:xfrm>
            <a:off x="5767973" y="5438684"/>
            <a:ext cx="86534" cy="97081"/>
            <a:chOff x="2690812" y="2847975"/>
            <a:chExt cx="238125" cy="238125"/>
          </a:xfrm>
        </p:grpSpPr>
        <p:cxnSp>
          <p:nvCxnSpPr>
            <p:cNvPr id="54" name="Connecteur droit 53"/>
            <p:cNvCxnSpPr/>
            <p:nvPr/>
          </p:nvCxnSpPr>
          <p:spPr>
            <a:xfrm>
              <a:off x="2690812" y="2847975"/>
              <a:ext cx="219075" cy="2381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rot="5400000">
              <a:off x="2700337" y="2847975"/>
              <a:ext cx="219075" cy="2381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4639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660"/>
            <a:ext cx="7065150" cy="100312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970088" algn="ctr">
              <a:tabLst>
                <a:tab pos="1970088" algn="l"/>
              </a:tabLst>
            </a:pPr>
            <a:r>
              <a:rPr lang="fr-F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Epreuve E5 : Unité 51 Analyse diagnostic et maintenance</a:t>
            </a: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-29571" y="990572"/>
            <a:ext cx="9173571" cy="519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1019782"/>
            <a:ext cx="8900059" cy="5020668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7536697" y="2791387"/>
            <a:ext cx="1466850" cy="867113"/>
            <a:chOff x="7572375" y="3538199"/>
            <a:chExt cx="1466850" cy="867113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7572375" y="3919538"/>
              <a:ext cx="1466850" cy="485774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862762" y="3538199"/>
              <a:ext cx="886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accent6">
                      <a:lumMod val="75000"/>
                    </a:schemeClr>
                  </a:solidFill>
                </a:rPr>
                <a:t>Etape 4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5927727" y="2831598"/>
            <a:ext cx="1453151" cy="757764"/>
            <a:chOff x="5927727" y="2831597"/>
            <a:chExt cx="1453151" cy="879121"/>
          </a:xfrm>
        </p:grpSpPr>
        <p:sp>
          <p:nvSpPr>
            <p:cNvPr id="32" name="Rectangle à coins arrondis 31"/>
            <p:cNvSpPr/>
            <p:nvPr/>
          </p:nvSpPr>
          <p:spPr>
            <a:xfrm>
              <a:off x="5927727" y="3224944"/>
              <a:ext cx="1453151" cy="48577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211264" y="2831597"/>
              <a:ext cx="886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Etape 5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5953892" y="3643914"/>
            <a:ext cx="2339227" cy="516807"/>
            <a:chOff x="5953892" y="3643914"/>
            <a:chExt cx="2339227" cy="516807"/>
          </a:xfrm>
        </p:grpSpPr>
        <p:sp>
          <p:nvSpPr>
            <p:cNvPr id="36" name="Rectangle à coins arrondis 35"/>
            <p:cNvSpPr/>
            <p:nvPr/>
          </p:nvSpPr>
          <p:spPr>
            <a:xfrm>
              <a:off x="5953892" y="3643914"/>
              <a:ext cx="1453151" cy="485774"/>
            </a:xfrm>
            <a:prstGeom prst="roundRect">
              <a:avLst/>
            </a:prstGeom>
            <a:noFill/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7407043" y="3791389"/>
              <a:ext cx="8860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00CC"/>
                  </a:solidFill>
                </a:rPr>
                <a:t>Etape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475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496" y="201073"/>
            <a:ext cx="8412480" cy="100312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82563" algn="ctr"/>
            <a:r>
              <a:rPr lang="fr-F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activités professionnelles en 5 pôles </a:t>
            </a: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-29571" y="990572"/>
            <a:ext cx="9173571" cy="519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0" y="4247494"/>
            <a:ext cx="6362917" cy="127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1" y="2613966"/>
            <a:ext cx="6107941" cy="91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2" y="1251818"/>
            <a:ext cx="6107940" cy="69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1" y="1947590"/>
            <a:ext cx="6028809" cy="6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0" y="3593831"/>
            <a:ext cx="6028809" cy="70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844062" y="2630235"/>
            <a:ext cx="7470747" cy="88903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7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4350" y="244653"/>
            <a:ext cx="7065150" cy="100312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968500" algn="ctr"/>
            <a:r>
              <a:rPr lang="fr-F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 : Organisation des séances</a:t>
            </a: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-29571" y="990572"/>
            <a:ext cx="9173571" cy="519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5410200" y="2933701"/>
            <a:ext cx="3626296" cy="495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10200" y="3429000"/>
            <a:ext cx="3626296" cy="495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87108"/>
            <a:ext cx="8357616" cy="359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19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5270" y="227412"/>
            <a:ext cx="6919546" cy="100312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968500"/>
            <a:r>
              <a:rPr lang="fr-F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 : Contenu des séances</a:t>
            </a: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-29571" y="990572"/>
            <a:ext cx="9173571" cy="519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5410200" y="2933701"/>
            <a:ext cx="3626296" cy="495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10200" y="3429000"/>
            <a:ext cx="3626296" cy="495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5" y="1198547"/>
            <a:ext cx="7289758" cy="208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5" y="3280051"/>
            <a:ext cx="8165575" cy="12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5" y="4596042"/>
            <a:ext cx="6230811" cy="104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0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95786" y="159173"/>
            <a:ext cx="8980228" cy="100312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968500"/>
            <a:r>
              <a:rPr lang="fr-F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 : Typologie des activités pédagogiques</a:t>
            </a: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-29571" y="990572"/>
            <a:ext cx="9173571" cy="519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5410200" y="2933701"/>
            <a:ext cx="3626296" cy="495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10200" y="3429000"/>
            <a:ext cx="3626296" cy="495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BBE097C-F2C9-45B7-B4FE-B2DC81D519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325880" y="1137958"/>
            <a:ext cx="6365557" cy="48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8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1145" y="194185"/>
            <a:ext cx="8723376" cy="100312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2075" algn="ctr"/>
            <a:r>
              <a:rPr lang="fr-F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 : Exemple de progression sur les 2 années</a:t>
            </a: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-29571" y="990572"/>
            <a:ext cx="9173571" cy="519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5410200" y="2933701"/>
            <a:ext cx="3626296" cy="495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10200" y="3429000"/>
            <a:ext cx="3626296" cy="495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7905839-A9B7-4A70-863E-F830BC163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1" t="22569" r="16905" b="31356"/>
          <a:stretch/>
        </p:blipFill>
        <p:spPr>
          <a:xfrm>
            <a:off x="455931" y="1252068"/>
            <a:ext cx="8232137" cy="318320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98A53A1-3643-41F6-9D6B-16B788BEB88C}"/>
              </a:ext>
            </a:extLst>
          </p:cNvPr>
          <p:cNvSpPr txBox="1"/>
          <p:nvPr/>
        </p:nvSpPr>
        <p:spPr>
          <a:xfrm>
            <a:off x="668847" y="4809084"/>
            <a:ext cx="7536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repère pour la formation propose pour chaque séquence une description des activités menées (compétences travaillées objectifs des activités, connaissances abordées…)</a:t>
            </a:r>
          </a:p>
        </p:txBody>
      </p:sp>
    </p:spTree>
    <p:extLst>
      <p:ext uri="{BB962C8B-B14F-4D97-AF65-F5344CB8AC3E}">
        <p14:creationId xmlns:p14="http://schemas.microsoft.com/office/powerpoint/2010/main" val="218527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4407"/>
            <a:ext cx="7065150" cy="704238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968500" algn="ctr"/>
            <a:r>
              <a:rPr lang="fr-F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 : séquence 1 - exemple</a:t>
            </a: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-29571" y="990572"/>
            <a:ext cx="9173571" cy="519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5410200" y="2933701"/>
            <a:ext cx="3626296" cy="495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10200" y="3429000"/>
            <a:ext cx="3626296" cy="495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3" y="1061825"/>
            <a:ext cx="2433638" cy="5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69" y="2171673"/>
            <a:ext cx="7213234" cy="130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35" y="1061825"/>
            <a:ext cx="3773115" cy="58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69" y="3584115"/>
            <a:ext cx="7323993" cy="130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999" y="4819089"/>
            <a:ext cx="6910753" cy="122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" y="1604963"/>
            <a:ext cx="72485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15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32"/>
          <p:cNvCxnSpPr/>
          <p:nvPr/>
        </p:nvCxnSpPr>
        <p:spPr>
          <a:xfrm flipH="1">
            <a:off x="-29571" y="990572"/>
            <a:ext cx="9173571" cy="519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5410200" y="2933701"/>
            <a:ext cx="3626296" cy="495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10200" y="3429000"/>
            <a:ext cx="3626296" cy="495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2" y="1059584"/>
            <a:ext cx="2453156" cy="50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68" y="1047248"/>
            <a:ext cx="3440502" cy="63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75" y="2543891"/>
            <a:ext cx="7048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76" y="4646260"/>
            <a:ext cx="6044648" cy="116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4" y="1825589"/>
            <a:ext cx="8640842" cy="54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76" y="3195462"/>
            <a:ext cx="7426261" cy="129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AF87D07D-D9C6-4DF9-9176-991187F7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7629C8E-E2EB-46E6-98EB-B2096A26626B}"/>
              </a:ext>
            </a:extLst>
          </p:cNvPr>
          <p:cNvSpPr txBox="1"/>
          <p:nvPr/>
        </p:nvSpPr>
        <p:spPr>
          <a:xfrm>
            <a:off x="2372072" y="210369"/>
            <a:ext cx="4688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 : séquence 2- exemple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75560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198" y="189117"/>
            <a:ext cx="7065150" cy="100312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968500" algn="ctr"/>
            <a:r>
              <a:rPr lang="fr-F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 : Synthèse</a:t>
            </a: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-29571" y="990572"/>
            <a:ext cx="9173571" cy="519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5410200" y="2933701"/>
            <a:ext cx="3626296" cy="495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10200" y="3429000"/>
            <a:ext cx="3626296" cy="495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6" y="1185977"/>
            <a:ext cx="252031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71575"/>
            <a:ext cx="2800350" cy="51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6" y="1908989"/>
            <a:ext cx="8734425" cy="157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04" y="3484653"/>
            <a:ext cx="6882328" cy="159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CA5CDD-0A29-4009-A428-7A7146AEF957}"/>
              </a:ext>
            </a:extLst>
          </p:cNvPr>
          <p:cNvSpPr txBox="1"/>
          <p:nvPr/>
        </p:nvSpPr>
        <p:spPr>
          <a:xfrm>
            <a:off x="759878" y="5025692"/>
            <a:ext cx="7536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centre de formation, c’est préférentiellement  lors du semestre 4 que les activités serviront au recueil d’indicateurs pour l’évaluation certificative</a:t>
            </a:r>
          </a:p>
        </p:txBody>
      </p:sp>
    </p:spTree>
    <p:extLst>
      <p:ext uri="{BB962C8B-B14F-4D97-AF65-F5344CB8AC3E}">
        <p14:creationId xmlns:p14="http://schemas.microsoft.com/office/powerpoint/2010/main" val="611892575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10459</TotalTime>
  <Words>690</Words>
  <Application>Microsoft Office PowerPoint</Application>
  <PresentationFormat>Affichage à l'écran (4:3)</PresentationFormat>
  <Paragraphs>71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page de sous-partie</vt:lpstr>
      <vt:lpstr>Conception personnalisée</vt:lpstr>
      <vt:lpstr>Séminaire rénovation  BTS électrotechnique</vt:lpstr>
      <vt:lpstr>Les activités professionnelles en 5 pôles </vt:lpstr>
      <vt:lpstr>ADM : Organisation des séances</vt:lpstr>
      <vt:lpstr>ADM : Contenu des séances</vt:lpstr>
      <vt:lpstr>ADM : Typologie des activités pédagogiques</vt:lpstr>
      <vt:lpstr>ADM : Exemple de progression sur les 2 années</vt:lpstr>
      <vt:lpstr>ADM : séquence 1 - exemple</vt:lpstr>
      <vt:lpstr> </vt:lpstr>
      <vt:lpstr>ADM : Synthèse</vt:lpstr>
      <vt:lpstr>ADM : Exemples d’activités pédagogiques</vt:lpstr>
      <vt:lpstr>Epreuve E5 : Unité 51 Analyse diagnostic et maintenance</vt:lpstr>
      <vt:lpstr>Epreuve E5 : Unité 51 Analyse diagnostic et maintenance</vt:lpstr>
      <vt:lpstr>Epreuve E5 : Unité 51 Analyse diagnostic et maintenance</vt:lpstr>
      <vt:lpstr>Epreuve E5 : Unité 51 Analyse diagnostic et maintenance</vt:lpstr>
      <vt:lpstr>Epreuve E5 : Unité 51 Analyse diagnostic et maintenance</vt:lpstr>
      <vt:lpstr>Epreuve E5 : Unité 51 Analyse diagnostic et maintenance</vt:lpstr>
      <vt:lpstr>Epreuve E5 : Unité 51 Analyse diagnostic et maintenance</vt:lpstr>
      <vt:lpstr>Epreuve E5 : Unité 51 Analyse diagnostic et maintenance</vt:lpstr>
    </vt:vector>
  </TitlesOfParts>
  <Company>Academie de Clermont-Fd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BTS Electrotechnique</dc:title>
  <dc:creator>Claude Pojolat</dc:creator>
  <cp:lastModifiedBy>richard nael</cp:lastModifiedBy>
  <cp:revision>563</cp:revision>
  <cp:lastPrinted>2020-09-29T14:43:56Z</cp:lastPrinted>
  <dcterms:created xsi:type="dcterms:W3CDTF">2020-02-05T12:38:10Z</dcterms:created>
  <dcterms:modified xsi:type="dcterms:W3CDTF">2020-11-24T10:00:19Z</dcterms:modified>
</cp:coreProperties>
</file>