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1" r:id="rId4"/>
  </p:sldMasterIdLst>
  <p:notesMasterIdLst>
    <p:notesMasterId r:id="rId14"/>
  </p:notesMasterIdLst>
  <p:handoutMasterIdLst>
    <p:handoutMasterId r:id="rId15"/>
  </p:handoutMasterIdLst>
  <p:sldIdLst>
    <p:sldId id="271" r:id="rId5"/>
    <p:sldId id="278" r:id="rId6"/>
    <p:sldId id="279" r:id="rId7"/>
    <p:sldId id="280" r:id="rId8"/>
    <p:sldId id="281" r:id="rId9"/>
    <p:sldId id="282" r:id="rId10"/>
    <p:sldId id="283" r:id="rId11"/>
    <p:sldId id="285" r:id="rId12"/>
    <p:sldId id="284" r:id="rId13"/>
  </p:sldIdLst>
  <p:sldSz cx="9144000" cy="5143500" type="screen16x9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A86D0"/>
    <a:srgbClr val="3D7CC9"/>
    <a:srgbClr val="7B00AC"/>
    <a:srgbClr val="1FA1E5"/>
    <a:srgbClr val="9B008A"/>
    <a:srgbClr val="7800FF"/>
    <a:srgbClr val="8800D1"/>
    <a:srgbClr val="6E008E"/>
    <a:srgbClr val="821164"/>
    <a:srgbClr val="070A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503" autoAdjust="0"/>
    <p:restoredTop sz="93792" autoAdjust="0"/>
  </p:normalViewPr>
  <p:slideViewPr>
    <p:cSldViewPr snapToGrid="0" snapToObjects="1">
      <p:cViewPr varScale="1">
        <p:scale>
          <a:sx n="91" d="100"/>
          <a:sy n="91" d="100"/>
        </p:scale>
        <p:origin x="108" y="71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D9186E-EAA7-3A42-AFD2-CC349621202A}" type="datetimeFigureOut">
              <a:rPr lang="fr-FR" smtClean="0"/>
              <a:t>26/11/2020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8815B8-4CE2-F247-96EE-D0C173663BE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014933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2EF2D4-44B9-F34D-AC77-36ED78FDDA30}" type="datetimeFigureOut">
              <a:rPr lang="fr-FR" smtClean="0"/>
              <a:t>26/11/2020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D7BDEA-8EA0-FE4F-8E67-406CE035A2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376044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800" b="1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  <a:ea typeface="Calibri" panose="020F0502020204030204" pitchFamily="34" charset="0"/>
              </a:rPr>
              <a:t>C4 :</a:t>
            </a:r>
            <a:r>
              <a:rPr lang="fr-FR" sz="18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  <a:ea typeface="Calibri" panose="020F0502020204030204" pitchFamily="34" charset="0"/>
              </a:rPr>
              <a:t> communiquer</a:t>
            </a:r>
            <a:r>
              <a:rPr lang="fr-FR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de manière adaptée à l'oral, à l'écrit, y compris en langue anglaise </a:t>
            </a:r>
          </a:p>
          <a:p>
            <a:r>
              <a:rPr lang="fr-FR" sz="1800" b="1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  <a:ea typeface="Calibri" panose="020F0502020204030204" pitchFamily="34" charset="0"/>
              </a:rPr>
              <a:t>C14 :</a:t>
            </a:r>
            <a:r>
              <a:rPr lang="fr-FR" sz="18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  <a:ea typeface="Calibri" panose="020F0502020204030204" pitchFamily="34" charset="0"/>
              </a:rPr>
              <a:t> réaliser un ouvrage, une installation, un équipement électrique</a:t>
            </a:r>
            <a:r>
              <a:rPr lang="fr-FR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 </a:t>
            </a:r>
            <a:endParaRPr lang="fr-FR" sz="180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800" b="1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C15 :</a:t>
            </a:r>
            <a:r>
              <a:rPr lang="fr-FR" sz="18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  <a:ea typeface="Times New Roman" panose="02020603050405020304" pitchFamily="18" charset="0"/>
              </a:rPr>
              <a:t> configurer et programmer les matériels</a:t>
            </a:r>
            <a:r>
              <a:rPr lang="fr-FR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dans le cadre du projet/chantier ;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800" b="1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  <a:ea typeface="Calibri" panose="020F0502020204030204" pitchFamily="34" charset="0"/>
              </a:rPr>
              <a:t>C16 :</a:t>
            </a:r>
            <a:r>
              <a:rPr lang="fr-FR" sz="18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Arial" panose="020B0604020202020204" pitchFamily="34" charset="0"/>
                <a:ea typeface="Calibri" panose="020F0502020204030204" pitchFamily="34" charset="0"/>
              </a:rPr>
              <a:t> appliquer un protocole pour mettre en service</a:t>
            </a:r>
            <a:r>
              <a:rPr lang="fr-FR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un ouvrage, une installation, un équipement électrique</a:t>
            </a:r>
            <a:endParaRPr lang="fr-F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D7BDEA-8EA0-FE4F-8E67-406CE035A260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80803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de sous-part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95184" y="523498"/>
            <a:ext cx="7781697" cy="1504742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rgbClr val="407CC9"/>
                </a:solidFill>
              </a:defRPr>
            </a:lvl1pPr>
          </a:lstStyle>
          <a:p>
            <a:r>
              <a:rPr lang="fr-FR" dirty="0"/>
              <a:t>Cliquez et modifiez le titre</a:t>
            </a:r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/>
          </p:nvPr>
        </p:nvSpPr>
        <p:spPr>
          <a:xfrm>
            <a:off x="1095375" y="3090863"/>
            <a:ext cx="7505700" cy="136088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500"/>
            </a:lvl1pPr>
            <a:lvl2pPr marL="457200" indent="-457200">
              <a:buNone/>
              <a:defRPr sz="1500"/>
            </a:lvl2pPr>
            <a:lvl3pPr marL="457200" indent="-457200">
              <a:buNone/>
              <a:defRPr sz="1500"/>
            </a:lvl3pPr>
            <a:lvl4pPr marL="457200" indent="-457200">
              <a:buNone/>
              <a:defRPr sz="1500"/>
            </a:lvl4pPr>
            <a:lvl5pPr marL="457200" indent="-457200">
              <a:buNone/>
              <a:defRPr sz="1500"/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4"/>
          </p:nvPr>
        </p:nvSpPr>
        <p:spPr>
          <a:xfrm>
            <a:off x="1095375" y="2028826"/>
            <a:ext cx="7505700" cy="867735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Font typeface="Arial"/>
              <a:buNone/>
              <a:defRPr sz="3000"/>
            </a:lvl1pPr>
            <a:lvl2pPr marL="0" indent="0">
              <a:buNone/>
              <a:defRPr sz="3000"/>
            </a:lvl2pPr>
            <a:lvl3pPr marL="0" indent="0">
              <a:buNone/>
              <a:defRPr sz="3000"/>
            </a:lvl3pPr>
            <a:lvl4pPr marL="0" indent="0">
              <a:buNone/>
              <a:defRPr sz="3000"/>
            </a:lvl4pPr>
            <a:lvl5pPr marL="0" indent="0">
              <a:buNone/>
              <a:defRPr sz="3000"/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4024325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age de présentation ou de part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1090610" y="732241"/>
            <a:ext cx="7894637" cy="1825421"/>
          </a:xfrm>
        </p:spPr>
        <p:txBody>
          <a:bodyPr/>
          <a:lstStyle/>
          <a:p>
            <a:r>
              <a:rPr lang="fr-FR" dirty="0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90609" y="2604156"/>
            <a:ext cx="7596190" cy="1314450"/>
          </a:xfrm>
        </p:spPr>
        <p:txBody>
          <a:bodyPr/>
          <a:lstStyle>
            <a:lvl1pPr marL="0" indent="0" algn="l">
              <a:buNone/>
              <a:defRPr baseline="0">
                <a:solidFill>
                  <a:srgbClr val="407CC9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/>
              <a:t>Cliquez pour modifier le style des sous-titres du masque</a:t>
            </a:r>
          </a:p>
        </p:txBody>
      </p:sp>
    </p:spTree>
    <p:extLst>
      <p:ext uri="{BB962C8B-B14F-4D97-AF65-F5344CB8AC3E}">
        <p14:creationId xmlns:p14="http://schemas.microsoft.com/office/powerpoint/2010/main" val="778600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page de fin - Cont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1097486" y="2462400"/>
            <a:ext cx="5897726" cy="1581120"/>
          </a:xfrm>
        </p:spPr>
        <p:txBody>
          <a:bodyPr anchor="t" anchorCtr="0">
            <a:normAutofit/>
          </a:bodyPr>
          <a:lstStyle>
            <a:lvl1pPr>
              <a:defRPr sz="1500" baseline="0"/>
            </a:lvl1pPr>
          </a:lstStyle>
          <a:p>
            <a:r>
              <a:rPr lang="fr-FR" dirty="0"/>
              <a:t>Contacts :</a:t>
            </a:r>
          </a:p>
        </p:txBody>
      </p:sp>
    </p:spTree>
    <p:extLst>
      <p:ext uri="{BB962C8B-B14F-4D97-AF65-F5344CB8AC3E}">
        <p14:creationId xmlns:p14="http://schemas.microsoft.com/office/powerpoint/2010/main" val="576032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Connecteur droit 14"/>
          <p:cNvCxnSpPr/>
          <p:nvPr userDrawn="1"/>
        </p:nvCxnSpPr>
        <p:spPr>
          <a:xfrm>
            <a:off x="173889" y="4525198"/>
            <a:ext cx="6290733" cy="0"/>
          </a:xfrm>
          <a:prstGeom prst="line">
            <a:avLst/>
          </a:prstGeom>
          <a:ln w="31750" cap="rnd" cmpd="sng">
            <a:solidFill>
              <a:srgbClr val="3D7CC9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 userDrawn="1"/>
        </p:nvCxnSpPr>
        <p:spPr>
          <a:xfrm flipV="1">
            <a:off x="173889" y="145916"/>
            <a:ext cx="0" cy="4379282"/>
          </a:xfrm>
          <a:prstGeom prst="line">
            <a:avLst/>
          </a:prstGeom>
          <a:ln w="31750" cap="rnd" cmpd="sng">
            <a:solidFill>
              <a:srgbClr val="3D7CC9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Picture 2"/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057" t="-1" b="4465"/>
          <a:stretch/>
        </p:blipFill>
        <p:spPr bwMode="auto">
          <a:xfrm>
            <a:off x="77821" y="4638161"/>
            <a:ext cx="1724842" cy="3715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ZoneTexte 5"/>
          <p:cNvSpPr txBox="1"/>
          <p:nvPr userDrawn="1"/>
        </p:nvSpPr>
        <p:spPr>
          <a:xfrm>
            <a:off x="2882433" y="4685454"/>
            <a:ext cx="517206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0" dirty="0">
                <a:solidFill>
                  <a:srgbClr val="3D7CC9"/>
                </a:solidFill>
              </a:rPr>
              <a:t>Séminaire rénovation du BTS électrotechnique à distance le 27 novembre 2020</a:t>
            </a:r>
          </a:p>
        </p:txBody>
      </p:sp>
    </p:spTree>
    <p:extLst>
      <p:ext uri="{BB962C8B-B14F-4D97-AF65-F5344CB8AC3E}">
        <p14:creationId xmlns:p14="http://schemas.microsoft.com/office/powerpoint/2010/main" val="1917411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1" r:id="rId2"/>
    <p:sldLayoutId id="2147483682" r:id="rId3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rgbClr val="1A86D0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euille_de_calcul_Microsoft_Excel.xlsx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euille_de_calcul_Microsoft_Excel1.xlsx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ctrTitle"/>
          </p:nvPr>
        </p:nvSpPr>
        <p:spPr>
          <a:xfrm>
            <a:off x="644937" y="245709"/>
            <a:ext cx="7016046" cy="1567723"/>
          </a:xfrm>
        </p:spPr>
        <p:txBody>
          <a:bodyPr/>
          <a:lstStyle/>
          <a:p>
            <a:r>
              <a:rPr lang="fr-FR" dirty="0"/>
              <a:t>Séminaire rénovation </a:t>
            </a:r>
            <a:br>
              <a:rPr lang="fr-FR" dirty="0"/>
            </a:br>
            <a:r>
              <a:rPr lang="fr-FR" dirty="0"/>
              <a:t>BTS électrotechnique</a:t>
            </a:r>
          </a:p>
        </p:txBody>
      </p:sp>
      <p:sp>
        <p:nvSpPr>
          <p:cNvPr id="4" name="Sous-titre 1">
            <a:extLst>
              <a:ext uri="{FF2B5EF4-FFF2-40B4-BE49-F238E27FC236}">
                <a16:creationId xmlns:a16="http://schemas.microsoft.com/office/drawing/2014/main" id="{F12F21FA-48CD-448C-AF0E-BE19C3007D7E}"/>
              </a:ext>
            </a:extLst>
          </p:cNvPr>
          <p:cNvSpPr>
            <a:spLocks noGrp="1"/>
          </p:cNvSpPr>
          <p:nvPr/>
        </p:nvSpPr>
        <p:spPr>
          <a:xfrm>
            <a:off x="708547" y="1719323"/>
            <a:ext cx="7371171" cy="2150871"/>
          </a:xfrm>
        </p:spPr>
        <p:txBody>
          <a:bodyPr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3000" kern="1200" baseline="0">
                <a:solidFill>
                  <a:srgbClr val="407CC9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Epreuve E6.2</a:t>
            </a:r>
          </a:p>
          <a:p>
            <a:r>
              <a:rPr lang="fr-FR" dirty="0"/>
              <a:t>Unité 62 « </a:t>
            </a:r>
            <a:r>
              <a:rPr lang="fr-FR" sz="18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REALISATION, MISE EN SERVICE D’UN PROJET</a:t>
            </a:r>
            <a:r>
              <a:rPr lang="fr-FR" dirty="0"/>
              <a:t>»</a:t>
            </a:r>
          </a:p>
          <a:p>
            <a:pPr marL="720000" indent="-342900">
              <a:buFont typeface="Wingdings" panose="05000000000000000000" pitchFamily="2" charset="2"/>
              <a:buChar char="Ø"/>
            </a:pPr>
            <a:r>
              <a:rPr lang="fr-FR" sz="2400" dirty="0"/>
              <a:t>Objectif de l’épreuve</a:t>
            </a:r>
          </a:p>
          <a:p>
            <a:pPr marL="720000" indent="-342900">
              <a:buFont typeface="Wingdings" panose="05000000000000000000" pitchFamily="2" charset="2"/>
              <a:buChar char="Ø"/>
            </a:pPr>
            <a:r>
              <a:rPr lang="fr-FR" sz="2400" dirty="0"/>
              <a:t>Contenu de l’épreuve</a:t>
            </a:r>
          </a:p>
          <a:p>
            <a:pPr marL="720000" indent="-342900">
              <a:buFont typeface="Wingdings" panose="05000000000000000000" pitchFamily="2" charset="2"/>
              <a:buChar char="Ø"/>
            </a:pPr>
            <a:r>
              <a:rPr lang="fr-FR" sz="2400" dirty="0"/>
              <a:t>Evaluation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135290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 : coins arrondis 2">
            <a:extLst>
              <a:ext uri="{FF2B5EF4-FFF2-40B4-BE49-F238E27FC236}">
                <a16:creationId xmlns:a16="http://schemas.microsoft.com/office/drawing/2014/main" id="{84ABCB9E-6FE7-49C4-BFB3-2CC0ABE280F4}"/>
              </a:ext>
            </a:extLst>
          </p:cNvPr>
          <p:cNvSpPr/>
          <p:nvPr/>
        </p:nvSpPr>
        <p:spPr>
          <a:xfrm>
            <a:off x="545045" y="238024"/>
            <a:ext cx="2513200" cy="599535"/>
          </a:xfrm>
          <a:prstGeom prst="roundRect">
            <a:avLst/>
          </a:prstGeom>
          <a:solidFill>
            <a:srgbClr val="00B05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Objectif de l’épreuve</a:t>
            </a:r>
          </a:p>
          <a:p>
            <a:pPr algn="ctr"/>
            <a:r>
              <a:rPr lang="fr-FR" dirty="0"/>
              <a:t>(valider 4 compétences)</a:t>
            </a:r>
          </a:p>
        </p:txBody>
      </p:sp>
      <p:sp>
        <p:nvSpPr>
          <p:cNvPr id="4" name="Rectangle : coins arrondis 3">
            <a:extLst>
              <a:ext uri="{FF2B5EF4-FFF2-40B4-BE49-F238E27FC236}">
                <a16:creationId xmlns:a16="http://schemas.microsoft.com/office/drawing/2014/main" id="{0B90482C-D352-40F7-99B3-FFBA1E91E814}"/>
              </a:ext>
            </a:extLst>
          </p:cNvPr>
          <p:cNvSpPr/>
          <p:nvPr/>
        </p:nvSpPr>
        <p:spPr>
          <a:xfrm>
            <a:off x="3281082" y="407254"/>
            <a:ext cx="2358998" cy="399569"/>
          </a:xfrm>
          <a:prstGeom prst="roundRect">
            <a:avLst/>
          </a:prstGeom>
          <a:solidFill>
            <a:srgbClr val="1A86D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Epreuve (coefficient 3)</a:t>
            </a:r>
          </a:p>
        </p:txBody>
      </p:sp>
      <p:sp>
        <p:nvSpPr>
          <p:cNvPr id="5" name="Rectangle : coins arrondis 4">
            <a:extLst>
              <a:ext uri="{FF2B5EF4-FFF2-40B4-BE49-F238E27FC236}">
                <a16:creationId xmlns:a16="http://schemas.microsoft.com/office/drawing/2014/main" id="{B8FCBFD6-4586-470F-A053-C844DCDC5CAA}"/>
              </a:ext>
            </a:extLst>
          </p:cNvPr>
          <p:cNvSpPr/>
          <p:nvPr/>
        </p:nvSpPr>
        <p:spPr>
          <a:xfrm>
            <a:off x="5763026" y="407254"/>
            <a:ext cx="3158138" cy="399569"/>
          </a:xfrm>
          <a:prstGeom prst="roundRect">
            <a:avLst/>
          </a:prstGeom>
          <a:solidFill>
            <a:schemeClr val="bg1"/>
          </a:solidFill>
          <a:ln>
            <a:solidFill>
              <a:srgbClr val="1A86D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>
                <a:solidFill>
                  <a:schemeClr val="tx1"/>
                </a:solidFill>
              </a:rPr>
              <a:t>Unité 62 : Réalisation, mise en service</a:t>
            </a:r>
          </a:p>
        </p:txBody>
      </p:sp>
      <p:sp>
        <p:nvSpPr>
          <p:cNvPr id="6" name="Rectangle : coins arrondis 5">
            <a:extLst>
              <a:ext uri="{FF2B5EF4-FFF2-40B4-BE49-F238E27FC236}">
                <a16:creationId xmlns:a16="http://schemas.microsoft.com/office/drawing/2014/main" id="{2CD018CB-63B2-484F-A066-E8D86F824CBD}"/>
              </a:ext>
            </a:extLst>
          </p:cNvPr>
          <p:cNvSpPr/>
          <p:nvPr/>
        </p:nvSpPr>
        <p:spPr>
          <a:xfrm>
            <a:off x="545045" y="1328058"/>
            <a:ext cx="8291594" cy="399569"/>
          </a:xfrm>
          <a:prstGeom prst="roundRect">
            <a:avLst/>
          </a:prstGeom>
          <a:solidFill>
            <a:srgbClr val="1A86D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dirty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•	C4 : communiquer de manière adaptée à l'oral, à l'écrit  </a:t>
            </a:r>
          </a:p>
        </p:txBody>
      </p:sp>
      <p:sp>
        <p:nvSpPr>
          <p:cNvPr id="7" name="Rectangle : coins arrondis 6">
            <a:extLst>
              <a:ext uri="{FF2B5EF4-FFF2-40B4-BE49-F238E27FC236}">
                <a16:creationId xmlns:a16="http://schemas.microsoft.com/office/drawing/2014/main" id="{C1567D75-7EFA-421B-AB72-C0D7E910CF88}"/>
              </a:ext>
            </a:extLst>
          </p:cNvPr>
          <p:cNvSpPr/>
          <p:nvPr/>
        </p:nvSpPr>
        <p:spPr>
          <a:xfrm>
            <a:off x="545045" y="2018341"/>
            <a:ext cx="8291594" cy="399569"/>
          </a:xfrm>
          <a:prstGeom prst="roundRect">
            <a:avLst/>
          </a:prstGeom>
          <a:solidFill>
            <a:srgbClr val="1A86D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dirty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•	C14 : réaliser un ouvrage, une installation, un équipement </a:t>
            </a:r>
          </a:p>
        </p:txBody>
      </p:sp>
      <p:sp>
        <p:nvSpPr>
          <p:cNvPr id="8" name="Rectangle : coins arrondis 7">
            <a:extLst>
              <a:ext uri="{FF2B5EF4-FFF2-40B4-BE49-F238E27FC236}">
                <a16:creationId xmlns:a16="http://schemas.microsoft.com/office/drawing/2014/main" id="{4B91CEFC-599B-470E-B16D-9808156EE792}"/>
              </a:ext>
            </a:extLst>
          </p:cNvPr>
          <p:cNvSpPr/>
          <p:nvPr/>
        </p:nvSpPr>
        <p:spPr>
          <a:xfrm>
            <a:off x="545045" y="2809796"/>
            <a:ext cx="8291594" cy="399569"/>
          </a:xfrm>
          <a:prstGeom prst="roundRect">
            <a:avLst/>
          </a:prstGeom>
          <a:solidFill>
            <a:srgbClr val="1A86D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dirty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•	C15 : configurer et programmer les matériels</a:t>
            </a:r>
          </a:p>
        </p:txBody>
      </p:sp>
      <p:sp>
        <p:nvSpPr>
          <p:cNvPr id="9" name="Rectangle : coins arrondis 8">
            <a:extLst>
              <a:ext uri="{FF2B5EF4-FFF2-40B4-BE49-F238E27FC236}">
                <a16:creationId xmlns:a16="http://schemas.microsoft.com/office/drawing/2014/main" id="{AF216708-B314-4FE5-A30D-7CE48342041C}"/>
              </a:ext>
            </a:extLst>
          </p:cNvPr>
          <p:cNvSpPr/>
          <p:nvPr/>
        </p:nvSpPr>
        <p:spPr>
          <a:xfrm>
            <a:off x="545045" y="3569234"/>
            <a:ext cx="8291594" cy="399569"/>
          </a:xfrm>
          <a:prstGeom prst="roundRect">
            <a:avLst/>
          </a:prstGeom>
          <a:solidFill>
            <a:srgbClr val="1A86D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dirty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•	C16 : appliquer un protocole pour mettre en service </a:t>
            </a:r>
          </a:p>
        </p:txBody>
      </p:sp>
    </p:spTree>
    <p:extLst>
      <p:ext uri="{BB962C8B-B14F-4D97-AF65-F5344CB8AC3E}">
        <p14:creationId xmlns:p14="http://schemas.microsoft.com/office/powerpoint/2010/main" val="17205810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 : coins arrondis 2">
            <a:extLst>
              <a:ext uri="{FF2B5EF4-FFF2-40B4-BE49-F238E27FC236}">
                <a16:creationId xmlns:a16="http://schemas.microsoft.com/office/drawing/2014/main" id="{45EAE094-23ED-491D-BE01-6A9CBEBB3004}"/>
              </a:ext>
            </a:extLst>
          </p:cNvPr>
          <p:cNvSpPr/>
          <p:nvPr/>
        </p:nvSpPr>
        <p:spPr>
          <a:xfrm>
            <a:off x="545045" y="238024"/>
            <a:ext cx="2513200" cy="399751"/>
          </a:xfrm>
          <a:prstGeom prst="roundRect">
            <a:avLst/>
          </a:prstGeom>
          <a:solidFill>
            <a:srgbClr val="00B05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Contenu de l’épreuve</a:t>
            </a:r>
          </a:p>
        </p:txBody>
      </p:sp>
      <p:sp>
        <p:nvSpPr>
          <p:cNvPr id="4" name="Rectangle : coins arrondis 3">
            <a:extLst>
              <a:ext uri="{FF2B5EF4-FFF2-40B4-BE49-F238E27FC236}">
                <a16:creationId xmlns:a16="http://schemas.microsoft.com/office/drawing/2014/main" id="{7F677075-757D-4EEB-B87C-89C668B8E468}"/>
              </a:ext>
            </a:extLst>
          </p:cNvPr>
          <p:cNvSpPr/>
          <p:nvPr/>
        </p:nvSpPr>
        <p:spPr>
          <a:xfrm>
            <a:off x="3726759" y="238206"/>
            <a:ext cx="2950666" cy="399569"/>
          </a:xfrm>
          <a:prstGeom prst="roundRect">
            <a:avLst/>
          </a:prstGeom>
          <a:solidFill>
            <a:srgbClr val="1A86D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Epreuve ponctuelle pratique</a:t>
            </a:r>
          </a:p>
        </p:txBody>
      </p:sp>
      <p:sp>
        <p:nvSpPr>
          <p:cNvPr id="5" name="Rectangle : coins arrondis 4">
            <a:extLst>
              <a:ext uri="{FF2B5EF4-FFF2-40B4-BE49-F238E27FC236}">
                <a16:creationId xmlns:a16="http://schemas.microsoft.com/office/drawing/2014/main" id="{4C2CD3FC-346C-4626-8012-18625C3B50AA}"/>
              </a:ext>
            </a:extLst>
          </p:cNvPr>
          <p:cNvSpPr/>
          <p:nvPr/>
        </p:nvSpPr>
        <p:spPr>
          <a:xfrm>
            <a:off x="468653" y="825711"/>
            <a:ext cx="2950666" cy="639862"/>
          </a:xfrm>
          <a:prstGeom prst="roundRect">
            <a:avLst/>
          </a:prstGeom>
          <a:solidFill>
            <a:srgbClr val="1A86D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La réalisation à faire et sa mise en service </a:t>
            </a:r>
          </a:p>
        </p:txBody>
      </p:sp>
      <p:sp>
        <p:nvSpPr>
          <p:cNvPr id="6" name="Rectangle : coins arrondis 5">
            <a:extLst>
              <a:ext uri="{FF2B5EF4-FFF2-40B4-BE49-F238E27FC236}">
                <a16:creationId xmlns:a16="http://schemas.microsoft.com/office/drawing/2014/main" id="{A09010E0-A734-4C13-9AE8-F2A78E755657}"/>
              </a:ext>
            </a:extLst>
          </p:cNvPr>
          <p:cNvSpPr/>
          <p:nvPr/>
        </p:nvSpPr>
        <p:spPr>
          <a:xfrm>
            <a:off x="3550472" y="825711"/>
            <a:ext cx="5209774" cy="271170"/>
          </a:xfrm>
          <a:prstGeom prst="roundRect">
            <a:avLst/>
          </a:prstGeom>
          <a:solidFill>
            <a:schemeClr val="bg1"/>
          </a:solidFill>
          <a:ln>
            <a:solidFill>
              <a:srgbClr val="1A86D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400" dirty="0">
                <a:solidFill>
                  <a:schemeClr val="tx1"/>
                </a:solidFill>
              </a:rPr>
              <a:t>Porte sur un projet authentique qui utilise des technologies actuelles</a:t>
            </a:r>
          </a:p>
        </p:txBody>
      </p:sp>
      <p:sp>
        <p:nvSpPr>
          <p:cNvPr id="7" name="Rectangle : coins arrondis 6">
            <a:extLst>
              <a:ext uri="{FF2B5EF4-FFF2-40B4-BE49-F238E27FC236}">
                <a16:creationId xmlns:a16="http://schemas.microsoft.com/office/drawing/2014/main" id="{3E39B548-F2DC-488F-96DA-244A94C0F2C3}"/>
              </a:ext>
            </a:extLst>
          </p:cNvPr>
          <p:cNvSpPr/>
          <p:nvPr/>
        </p:nvSpPr>
        <p:spPr>
          <a:xfrm>
            <a:off x="3550473" y="1132882"/>
            <a:ext cx="4103273" cy="271171"/>
          </a:xfrm>
          <a:prstGeom prst="roundRect">
            <a:avLst/>
          </a:prstGeom>
          <a:solidFill>
            <a:schemeClr val="bg1"/>
          </a:solidFill>
          <a:ln>
            <a:solidFill>
              <a:srgbClr val="1A86D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400" dirty="0">
                <a:solidFill>
                  <a:schemeClr val="tx1"/>
                </a:solidFill>
              </a:rPr>
              <a:t>Nécessite que chaque candidat y consacre 60 heures</a:t>
            </a:r>
          </a:p>
        </p:txBody>
      </p:sp>
      <p:sp>
        <p:nvSpPr>
          <p:cNvPr id="8" name="Rectangle : coins arrondis 7">
            <a:extLst>
              <a:ext uri="{FF2B5EF4-FFF2-40B4-BE49-F238E27FC236}">
                <a16:creationId xmlns:a16="http://schemas.microsoft.com/office/drawing/2014/main" id="{3EE777CB-D590-4CB3-984F-BD5D2AC849A4}"/>
              </a:ext>
            </a:extLst>
          </p:cNvPr>
          <p:cNvSpPr/>
          <p:nvPr/>
        </p:nvSpPr>
        <p:spPr>
          <a:xfrm>
            <a:off x="3550472" y="1469478"/>
            <a:ext cx="4663681" cy="399569"/>
          </a:xfrm>
          <a:prstGeom prst="roundRect">
            <a:avLst/>
          </a:prstGeom>
          <a:solidFill>
            <a:schemeClr val="bg1"/>
          </a:solidFill>
          <a:ln>
            <a:solidFill>
              <a:srgbClr val="1A86D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400" dirty="0">
                <a:solidFill>
                  <a:schemeClr val="tx1"/>
                </a:solidFill>
              </a:rPr>
              <a:t>Est validée lors de la commission académique qui se tient lors du premier trimestre de l’année scolaire de l’examen</a:t>
            </a:r>
          </a:p>
        </p:txBody>
      </p:sp>
      <p:sp>
        <p:nvSpPr>
          <p:cNvPr id="16" name="Rectangle : coins arrondis 15">
            <a:extLst>
              <a:ext uri="{FF2B5EF4-FFF2-40B4-BE49-F238E27FC236}">
                <a16:creationId xmlns:a16="http://schemas.microsoft.com/office/drawing/2014/main" id="{023366F2-CF09-4D01-98FC-0D8756C83041}"/>
              </a:ext>
            </a:extLst>
          </p:cNvPr>
          <p:cNvSpPr/>
          <p:nvPr/>
        </p:nvSpPr>
        <p:spPr>
          <a:xfrm>
            <a:off x="468653" y="2009491"/>
            <a:ext cx="2950666" cy="927853"/>
          </a:xfrm>
          <a:prstGeom prst="roundRect">
            <a:avLst/>
          </a:prstGeom>
          <a:solidFill>
            <a:srgbClr val="1A86D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Le candidat dispose des résultats de l’étude détaillée de conception</a:t>
            </a:r>
          </a:p>
        </p:txBody>
      </p:sp>
      <p:sp>
        <p:nvSpPr>
          <p:cNvPr id="18" name="Rectangle : coins arrondis 17">
            <a:extLst>
              <a:ext uri="{FF2B5EF4-FFF2-40B4-BE49-F238E27FC236}">
                <a16:creationId xmlns:a16="http://schemas.microsoft.com/office/drawing/2014/main" id="{482CE118-F4B1-42D8-AFD4-2AECCD0E4DD6}"/>
              </a:ext>
            </a:extLst>
          </p:cNvPr>
          <p:cNvSpPr/>
          <p:nvPr/>
        </p:nvSpPr>
        <p:spPr>
          <a:xfrm>
            <a:off x="3550472" y="1997475"/>
            <a:ext cx="5447979" cy="271170"/>
          </a:xfrm>
          <a:prstGeom prst="roundRect">
            <a:avLst/>
          </a:prstGeom>
          <a:solidFill>
            <a:schemeClr val="bg1"/>
          </a:solidFill>
          <a:ln>
            <a:solidFill>
              <a:srgbClr val="1A86D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400" dirty="0">
                <a:solidFill>
                  <a:schemeClr val="tx1"/>
                </a:solidFill>
              </a:rPr>
              <a:t>Le travail réalisé lors de l’épreuve E 61 si le projet est commun E 61/E 62</a:t>
            </a:r>
          </a:p>
        </p:txBody>
      </p:sp>
      <p:sp>
        <p:nvSpPr>
          <p:cNvPr id="19" name="Rectangle : coins arrondis 18">
            <a:extLst>
              <a:ext uri="{FF2B5EF4-FFF2-40B4-BE49-F238E27FC236}">
                <a16:creationId xmlns:a16="http://schemas.microsoft.com/office/drawing/2014/main" id="{80D4A3C8-2B77-4330-BDD8-67BC49D88FAB}"/>
              </a:ext>
            </a:extLst>
          </p:cNvPr>
          <p:cNvSpPr/>
          <p:nvPr/>
        </p:nvSpPr>
        <p:spPr>
          <a:xfrm>
            <a:off x="3550473" y="2351705"/>
            <a:ext cx="5052508" cy="417936"/>
          </a:xfrm>
          <a:prstGeom prst="roundRect">
            <a:avLst/>
          </a:prstGeom>
          <a:solidFill>
            <a:schemeClr val="bg1"/>
          </a:solidFill>
          <a:ln>
            <a:solidFill>
              <a:srgbClr val="1A86D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400" dirty="0">
                <a:solidFill>
                  <a:schemeClr val="tx1"/>
                </a:solidFill>
              </a:rPr>
              <a:t>Un dossier complet différent de l’épreuve E 61 si le projet n’est pas commun E 61/E 62</a:t>
            </a:r>
          </a:p>
        </p:txBody>
      </p:sp>
      <p:sp>
        <p:nvSpPr>
          <p:cNvPr id="20" name="Rectangle : coins arrondis 19">
            <a:extLst>
              <a:ext uri="{FF2B5EF4-FFF2-40B4-BE49-F238E27FC236}">
                <a16:creationId xmlns:a16="http://schemas.microsoft.com/office/drawing/2014/main" id="{5FB92F21-9B48-4D4F-B172-C58E5CDED192}"/>
              </a:ext>
            </a:extLst>
          </p:cNvPr>
          <p:cNvSpPr/>
          <p:nvPr/>
        </p:nvSpPr>
        <p:spPr>
          <a:xfrm>
            <a:off x="5158294" y="2867260"/>
            <a:ext cx="3444687" cy="413068"/>
          </a:xfrm>
          <a:prstGeom prst="roundRect">
            <a:avLst/>
          </a:prstGeom>
          <a:solidFill>
            <a:schemeClr val="bg1"/>
          </a:solidFill>
          <a:ln>
            <a:solidFill>
              <a:srgbClr val="1A86D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400" dirty="0">
                <a:solidFill>
                  <a:schemeClr val="tx1"/>
                </a:solidFill>
              </a:rPr>
              <a:t>Apprenti qui est dans une entreprise qui ne fait que de l’étude ou que de la réalisation</a:t>
            </a:r>
          </a:p>
        </p:txBody>
      </p:sp>
      <p:sp>
        <p:nvSpPr>
          <p:cNvPr id="21" name="Rectangle : coins arrondis 20">
            <a:extLst>
              <a:ext uri="{FF2B5EF4-FFF2-40B4-BE49-F238E27FC236}">
                <a16:creationId xmlns:a16="http://schemas.microsoft.com/office/drawing/2014/main" id="{F59CB002-D518-4392-B89A-7680FDDB92D2}"/>
              </a:ext>
            </a:extLst>
          </p:cNvPr>
          <p:cNvSpPr/>
          <p:nvPr/>
        </p:nvSpPr>
        <p:spPr>
          <a:xfrm>
            <a:off x="5158293" y="3414797"/>
            <a:ext cx="3444687" cy="623853"/>
          </a:xfrm>
          <a:prstGeom prst="roundRect">
            <a:avLst/>
          </a:prstGeom>
          <a:solidFill>
            <a:schemeClr val="bg1"/>
          </a:solidFill>
          <a:ln>
            <a:solidFill>
              <a:srgbClr val="1A86D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400" dirty="0">
                <a:solidFill>
                  <a:schemeClr val="tx1"/>
                </a:solidFill>
              </a:rPr>
              <a:t>Etudiants en collaboration avec une entreprise qui ne souhaite pas confier au lycée les deux phases étude / réalisation</a:t>
            </a:r>
          </a:p>
        </p:txBody>
      </p:sp>
      <p:sp>
        <p:nvSpPr>
          <p:cNvPr id="22" name="Rectangle : coins arrondis 21">
            <a:extLst>
              <a:ext uri="{FF2B5EF4-FFF2-40B4-BE49-F238E27FC236}">
                <a16:creationId xmlns:a16="http://schemas.microsoft.com/office/drawing/2014/main" id="{4739112E-4A25-4F6A-B587-72E267FEF89E}"/>
              </a:ext>
            </a:extLst>
          </p:cNvPr>
          <p:cNvSpPr/>
          <p:nvPr/>
        </p:nvSpPr>
        <p:spPr>
          <a:xfrm>
            <a:off x="5158292" y="4111255"/>
            <a:ext cx="3444687" cy="277865"/>
          </a:xfrm>
          <a:prstGeom prst="roundRect">
            <a:avLst/>
          </a:prstGeom>
          <a:solidFill>
            <a:schemeClr val="bg1"/>
          </a:solidFill>
          <a:ln>
            <a:solidFill>
              <a:srgbClr val="1A86D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400" dirty="0">
                <a:solidFill>
                  <a:schemeClr val="tx1"/>
                </a:solidFill>
              </a:rPr>
              <a:t>……</a:t>
            </a:r>
          </a:p>
        </p:txBody>
      </p:sp>
    </p:spTree>
    <p:extLst>
      <p:ext uri="{BB962C8B-B14F-4D97-AF65-F5344CB8AC3E}">
        <p14:creationId xmlns:p14="http://schemas.microsoft.com/office/powerpoint/2010/main" val="17499710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 : coins arrondis 2">
            <a:extLst>
              <a:ext uri="{FF2B5EF4-FFF2-40B4-BE49-F238E27FC236}">
                <a16:creationId xmlns:a16="http://schemas.microsoft.com/office/drawing/2014/main" id="{C2EAB7CC-1C88-4564-A139-CEAF8034E20E}"/>
              </a:ext>
            </a:extLst>
          </p:cNvPr>
          <p:cNvSpPr/>
          <p:nvPr/>
        </p:nvSpPr>
        <p:spPr>
          <a:xfrm>
            <a:off x="545045" y="2023124"/>
            <a:ext cx="2950666" cy="819309"/>
          </a:xfrm>
          <a:prstGeom prst="roundRect">
            <a:avLst/>
          </a:prstGeom>
          <a:solidFill>
            <a:srgbClr val="1A86D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Le candidat dispose du dossier technique de réalisation</a:t>
            </a:r>
          </a:p>
        </p:txBody>
      </p:sp>
      <p:sp>
        <p:nvSpPr>
          <p:cNvPr id="5" name="Rectangle : coins arrondis 4">
            <a:extLst>
              <a:ext uri="{FF2B5EF4-FFF2-40B4-BE49-F238E27FC236}">
                <a16:creationId xmlns:a16="http://schemas.microsoft.com/office/drawing/2014/main" id="{C2739CE0-307B-46B5-B3E3-0AE3C365C225}"/>
              </a:ext>
            </a:extLst>
          </p:cNvPr>
          <p:cNvSpPr/>
          <p:nvPr/>
        </p:nvSpPr>
        <p:spPr>
          <a:xfrm>
            <a:off x="545045" y="238024"/>
            <a:ext cx="2513200" cy="399751"/>
          </a:xfrm>
          <a:prstGeom prst="roundRect">
            <a:avLst/>
          </a:prstGeom>
          <a:solidFill>
            <a:srgbClr val="00B05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Contenu de l’épreuve</a:t>
            </a:r>
          </a:p>
        </p:txBody>
      </p:sp>
      <p:sp>
        <p:nvSpPr>
          <p:cNvPr id="6" name="Rectangle : coins arrondis 5">
            <a:extLst>
              <a:ext uri="{FF2B5EF4-FFF2-40B4-BE49-F238E27FC236}">
                <a16:creationId xmlns:a16="http://schemas.microsoft.com/office/drawing/2014/main" id="{4D9209B7-75A6-422D-9BDC-6542851D7467}"/>
              </a:ext>
            </a:extLst>
          </p:cNvPr>
          <p:cNvSpPr/>
          <p:nvPr/>
        </p:nvSpPr>
        <p:spPr>
          <a:xfrm>
            <a:off x="3653762" y="3101967"/>
            <a:ext cx="4625787" cy="252624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>
            <a:solidFill>
              <a:srgbClr val="1A86D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400" dirty="0">
                <a:solidFill>
                  <a:schemeClr val="tx1"/>
                </a:solidFill>
              </a:rPr>
              <a:t>Dossier des supports d’enregistrement et de communication</a:t>
            </a:r>
          </a:p>
        </p:txBody>
      </p:sp>
      <p:sp>
        <p:nvSpPr>
          <p:cNvPr id="7" name="Rectangle : coins arrondis 6">
            <a:extLst>
              <a:ext uri="{FF2B5EF4-FFF2-40B4-BE49-F238E27FC236}">
                <a16:creationId xmlns:a16="http://schemas.microsoft.com/office/drawing/2014/main" id="{E885C771-52A7-41F8-92EA-3FC9E62D4750}"/>
              </a:ext>
            </a:extLst>
          </p:cNvPr>
          <p:cNvSpPr/>
          <p:nvPr/>
        </p:nvSpPr>
        <p:spPr>
          <a:xfrm>
            <a:off x="3653762" y="3764756"/>
            <a:ext cx="5048410" cy="321774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>
            <a:solidFill>
              <a:srgbClr val="1A86D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400" dirty="0">
                <a:solidFill>
                  <a:schemeClr val="tx1"/>
                </a:solidFill>
              </a:rPr>
              <a:t>Dossier Santé Sécurité au Travail et protection de l’environnement </a:t>
            </a:r>
          </a:p>
        </p:txBody>
      </p:sp>
      <p:sp>
        <p:nvSpPr>
          <p:cNvPr id="8" name="Rectangle : coins arrondis 7">
            <a:extLst>
              <a:ext uri="{FF2B5EF4-FFF2-40B4-BE49-F238E27FC236}">
                <a16:creationId xmlns:a16="http://schemas.microsoft.com/office/drawing/2014/main" id="{2014FFE5-B2BC-46AD-887D-08846FEC095E}"/>
              </a:ext>
            </a:extLst>
          </p:cNvPr>
          <p:cNvSpPr/>
          <p:nvPr/>
        </p:nvSpPr>
        <p:spPr>
          <a:xfrm>
            <a:off x="3653762" y="863793"/>
            <a:ext cx="4103273" cy="252624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>
            <a:solidFill>
              <a:srgbClr val="1A86D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400" dirty="0">
                <a:solidFill>
                  <a:schemeClr val="tx1"/>
                </a:solidFill>
              </a:rPr>
              <a:t>Eléments du cahier des charges à prendre en compte</a:t>
            </a:r>
          </a:p>
        </p:txBody>
      </p:sp>
      <p:sp>
        <p:nvSpPr>
          <p:cNvPr id="9" name="Rectangle : coins arrondis 8">
            <a:extLst>
              <a:ext uri="{FF2B5EF4-FFF2-40B4-BE49-F238E27FC236}">
                <a16:creationId xmlns:a16="http://schemas.microsoft.com/office/drawing/2014/main" id="{98530A7A-F560-4F7B-84F9-67EAC5403320}"/>
              </a:ext>
            </a:extLst>
          </p:cNvPr>
          <p:cNvSpPr/>
          <p:nvPr/>
        </p:nvSpPr>
        <p:spPr>
          <a:xfrm>
            <a:off x="3653762" y="1189083"/>
            <a:ext cx="2850775" cy="252624"/>
          </a:xfrm>
          <a:prstGeom prst="roundRect">
            <a:avLst/>
          </a:prstGeom>
          <a:solidFill>
            <a:schemeClr val="bg1"/>
          </a:solidFill>
          <a:ln>
            <a:solidFill>
              <a:srgbClr val="1A86D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400" dirty="0">
                <a:solidFill>
                  <a:schemeClr val="tx1"/>
                </a:solidFill>
              </a:rPr>
              <a:t>Textes réglementaires à appliquer </a:t>
            </a:r>
          </a:p>
        </p:txBody>
      </p:sp>
      <p:sp>
        <p:nvSpPr>
          <p:cNvPr id="10" name="Rectangle : coins arrondis 9">
            <a:extLst>
              <a:ext uri="{FF2B5EF4-FFF2-40B4-BE49-F238E27FC236}">
                <a16:creationId xmlns:a16="http://schemas.microsoft.com/office/drawing/2014/main" id="{7B563477-E8BC-4CC2-8951-95ACF173ED5D}"/>
              </a:ext>
            </a:extLst>
          </p:cNvPr>
          <p:cNvSpPr/>
          <p:nvPr/>
        </p:nvSpPr>
        <p:spPr>
          <a:xfrm>
            <a:off x="3657343" y="2637074"/>
            <a:ext cx="5236669" cy="399569"/>
          </a:xfrm>
          <a:prstGeom prst="roundRect">
            <a:avLst/>
          </a:prstGeom>
          <a:solidFill>
            <a:schemeClr val="bg1"/>
          </a:solidFill>
          <a:ln>
            <a:solidFill>
              <a:srgbClr val="1A86D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400" dirty="0">
                <a:solidFill>
                  <a:schemeClr val="tx1"/>
                </a:solidFill>
              </a:rPr>
              <a:t>Programmes à télécharger, description des modifications, des adaptations à leur apporter pour obtenir le fonctionnement attendu</a:t>
            </a:r>
          </a:p>
        </p:txBody>
      </p:sp>
      <p:sp>
        <p:nvSpPr>
          <p:cNvPr id="11" name="Rectangle : coins arrondis 10">
            <a:extLst>
              <a:ext uri="{FF2B5EF4-FFF2-40B4-BE49-F238E27FC236}">
                <a16:creationId xmlns:a16="http://schemas.microsoft.com/office/drawing/2014/main" id="{6222E0E4-EE9D-43DE-BC9E-1B2FBFAF7D83}"/>
              </a:ext>
            </a:extLst>
          </p:cNvPr>
          <p:cNvSpPr/>
          <p:nvPr/>
        </p:nvSpPr>
        <p:spPr>
          <a:xfrm>
            <a:off x="3657343" y="1501605"/>
            <a:ext cx="3807700" cy="389967"/>
          </a:xfrm>
          <a:prstGeom prst="roundRect">
            <a:avLst/>
          </a:prstGeom>
          <a:solidFill>
            <a:schemeClr val="bg1"/>
          </a:solidFill>
          <a:ln>
            <a:solidFill>
              <a:srgbClr val="1A86D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400" dirty="0">
                <a:solidFill>
                  <a:schemeClr val="tx1"/>
                </a:solidFill>
              </a:rPr>
              <a:t>Notices, modes d’emploi, fiches de réglages et de paramétrages des matériels spécifiques au projet</a:t>
            </a:r>
          </a:p>
        </p:txBody>
      </p:sp>
      <p:sp>
        <p:nvSpPr>
          <p:cNvPr id="12" name="Rectangle : coins arrondis 11">
            <a:extLst>
              <a:ext uri="{FF2B5EF4-FFF2-40B4-BE49-F238E27FC236}">
                <a16:creationId xmlns:a16="http://schemas.microsoft.com/office/drawing/2014/main" id="{248C855E-91FD-4A20-817A-55E0E9CBC9F4}"/>
              </a:ext>
            </a:extLst>
          </p:cNvPr>
          <p:cNvSpPr/>
          <p:nvPr/>
        </p:nvSpPr>
        <p:spPr>
          <a:xfrm>
            <a:off x="3653762" y="1966599"/>
            <a:ext cx="4103273" cy="277500"/>
          </a:xfrm>
          <a:prstGeom prst="roundRect">
            <a:avLst/>
          </a:prstGeom>
          <a:solidFill>
            <a:schemeClr val="bg1"/>
          </a:solidFill>
          <a:ln>
            <a:solidFill>
              <a:srgbClr val="1A86D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400" dirty="0">
                <a:solidFill>
                  <a:schemeClr val="tx1"/>
                </a:solidFill>
              </a:rPr>
              <a:t>Nomenclatures et plans d’implantation des matériels</a:t>
            </a:r>
          </a:p>
        </p:txBody>
      </p:sp>
      <p:sp>
        <p:nvSpPr>
          <p:cNvPr id="13" name="Rectangle : coins arrondis 12">
            <a:extLst>
              <a:ext uri="{FF2B5EF4-FFF2-40B4-BE49-F238E27FC236}">
                <a16:creationId xmlns:a16="http://schemas.microsoft.com/office/drawing/2014/main" id="{BDB7AC58-2DF6-4871-9BA6-4EDC54876C03}"/>
              </a:ext>
            </a:extLst>
          </p:cNvPr>
          <p:cNvSpPr/>
          <p:nvPr/>
        </p:nvSpPr>
        <p:spPr>
          <a:xfrm>
            <a:off x="3657342" y="2319126"/>
            <a:ext cx="4103273" cy="252624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>
            <a:solidFill>
              <a:srgbClr val="1A86D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400" dirty="0">
                <a:solidFill>
                  <a:schemeClr val="tx1"/>
                </a:solidFill>
              </a:rPr>
              <a:t>Schémas électriques de raccordement des matériels</a:t>
            </a:r>
          </a:p>
        </p:txBody>
      </p:sp>
      <p:sp>
        <p:nvSpPr>
          <p:cNvPr id="14" name="Rectangle : coins arrondis 13">
            <a:extLst>
              <a:ext uri="{FF2B5EF4-FFF2-40B4-BE49-F238E27FC236}">
                <a16:creationId xmlns:a16="http://schemas.microsoft.com/office/drawing/2014/main" id="{71F73111-2E12-4CFF-A0FD-0A66158F23C0}"/>
              </a:ext>
            </a:extLst>
          </p:cNvPr>
          <p:cNvSpPr/>
          <p:nvPr/>
        </p:nvSpPr>
        <p:spPr>
          <a:xfrm>
            <a:off x="6484050" y="3412229"/>
            <a:ext cx="1795499" cy="321774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>
            <a:solidFill>
              <a:srgbClr val="1A86D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400" dirty="0">
                <a:solidFill>
                  <a:schemeClr val="tx1"/>
                </a:solidFill>
              </a:rPr>
              <a:t>Modèles à adapter</a:t>
            </a:r>
          </a:p>
        </p:txBody>
      </p:sp>
      <p:sp>
        <p:nvSpPr>
          <p:cNvPr id="15" name="Rectangle : coins arrondis 14">
            <a:extLst>
              <a:ext uri="{FF2B5EF4-FFF2-40B4-BE49-F238E27FC236}">
                <a16:creationId xmlns:a16="http://schemas.microsoft.com/office/drawing/2014/main" id="{2A6FACF0-9F20-410D-A1DE-69B9402FB8FE}"/>
              </a:ext>
            </a:extLst>
          </p:cNvPr>
          <p:cNvSpPr/>
          <p:nvPr/>
        </p:nvSpPr>
        <p:spPr>
          <a:xfrm>
            <a:off x="6906673" y="4144217"/>
            <a:ext cx="1795499" cy="321774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>
            <a:solidFill>
              <a:srgbClr val="1A86D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400" dirty="0">
                <a:solidFill>
                  <a:schemeClr val="tx1"/>
                </a:solidFill>
              </a:rPr>
              <a:t>Modèles à adapter</a:t>
            </a:r>
          </a:p>
        </p:txBody>
      </p:sp>
    </p:spTree>
    <p:extLst>
      <p:ext uri="{BB962C8B-B14F-4D97-AF65-F5344CB8AC3E}">
        <p14:creationId xmlns:p14="http://schemas.microsoft.com/office/powerpoint/2010/main" val="9173338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 : coins arrondis 2">
            <a:extLst>
              <a:ext uri="{FF2B5EF4-FFF2-40B4-BE49-F238E27FC236}">
                <a16:creationId xmlns:a16="http://schemas.microsoft.com/office/drawing/2014/main" id="{B117E88F-32C9-4A01-A860-0FB8ED3FDD8A}"/>
              </a:ext>
            </a:extLst>
          </p:cNvPr>
          <p:cNvSpPr/>
          <p:nvPr/>
        </p:nvSpPr>
        <p:spPr>
          <a:xfrm>
            <a:off x="545045" y="2023124"/>
            <a:ext cx="2950666" cy="819309"/>
          </a:xfrm>
          <a:prstGeom prst="roundRect">
            <a:avLst/>
          </a:prstGeom>
          <a:solidFill>
            <a:srgbClr val="1A86D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Les tâches confiées au candidat sont individuelles</a:t>
            </a:r>
          </a:p>
        </p:txBody>
      </p:sp>
      <p:sp>
        <p:nvSpPr>
          <p:cNvPr id="4" name="Rectangle : coins arrondis 3">
            <a:extLst>
              <a:ext uri="{FF2B5EF4-FFF2-40B4-BE49-F238E27FC236}">
                <a16:creationId xmlns:a16="http://schemas.microsoft.com/office/drawing/2014/main" id="{82DE5953-B8B2-4441-8F57-126340BD0370}"/>
              </a:ext>
            </a:extLst>
          </p:cNvPr>
          <p:cNvSpPr/>
          <p:nvPr/>
        </p:nvSpPr>
        <p:spPr>
          <a:xfrm>
            <a:off x="3653762" y="2023124"/>
            <a:ext cx="4644995" cy="21963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>
            <a:solidFill>
              <a:srgbClr val="1A86D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400" dirty="0">
                <a:solidFill>
                  <a:schemeClr val="tx1"/>
                </a:solidFill>
              </a:rPr>
              <a:t>Un contrat individuel des taches est remis à chaque candidat</a:t>
            </a:r>
          </a:p>
        </p:txBody>
      </p:sp>
      <p:sp>
        <p:nvSpPr>
          <p:cNvPr id="5" name="Rectangle : coins arrondis 4">
            <a:extLst>
              <a:ext uri="{FF2B5EF4-FFF2-40B4-BE49-F238E27FC236}">
                <a16:creationId xmlns:a16="http://schemas.microsoft.com/office/drawing/2014/main" id="{F6CF6BF9-C5F2-4B55-9571-DC53D2E1C524}"/>
              </a:ext>
            </a:extLst>
          </p:cNvPr>
          <p:cNvSpPr/>
          <p:nvPr/>
        </p:nvSpPr>
        <p:spPr>
          <a:xfrm>
            <a:off x="3653762" y="2322959"/>
            <a:ext cx="5198245" cy="68918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>
            <a:solidFill>
              <a:srgbClr val="1A86D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400" dirty="0">
                <a:solidFill>
                  <a:schemeClr val="tx1"/>
                </a:solidFill>
              </a:rPr>
              <a:t>Les activités peuvent êtres conduites par un groupe de candidats, mais l’évaluation porte sur la maîtrise individuelle des compétences</a:t>
            </a:r>
          </a:p>
        </p:txBody>
      </p:sp>
      <p:sp>
        <p:nvSpPr>
          <p:cNvPr id="6" name="Rectangle : coins arrondis 5">
            <a:extLst>
              <a:ext uri="{FF2B5EF4-FFF2-40B4-BE49-F238E27FC236}">
                <a16:creationId xmlns:a16="http://schemas.microsoft.com/office/drawing/2014/main" id="{9FD8FC20-D8F4-43DD-ABAD-196948A188E5}"/>
              </a:ext>
            </a:extLst>
          </p:cNvPr>
          <p:cNvSpPr/>
          <p:nvPr/>
        </p:nvSpPr>
        <p:spPr>
          <a:xfrm>
            <a:off x="545045" y="238024"/>
            <a:ext cx="2513200" cy="399751"/>
          </a:xfrm>
          <a:prstGeom prst="roundRect">
            <a:avLst/>
          </a:prstGeom>
          <a:solidFill>
            <a:srgbClr val="00B05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Contenu de l’épreuve</a:t>
            </a:r>
          </a:p>
        </p:txBody>
      </p:sp>
    </p:spTree>
    <p:extLst>
      <p:ext uri="{BB962C8B-B14F-4D97-AF65-F5344CB8AC3E}">
        <p14:creationId xmlns:p14="http://schemas.microsoft.com/office/powerpoint/2010/main" val="31545596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 : coins arrondis 2">
            <a:extLst>
              <a:ext uri="{FF2B5EF4-FFF2-40B4-BE49-F238E27FC236}">
                <a16:creationId xmlns:a16="http://schemas.microsoft.com/office/drawing/2014/main" id="{7F09BF05-9D51-434E-9E7B-2AA7DDBDA2B3}"/>
              </a:ext>
            </a:extLst>
          </p:cNvPr>
          <p:cNvSpPr/>
          <p:nvPr/>
        </p:nvSpPr>
        <p:spPr>
          <a:xfrm>
            <a:off x="545045" y="238024"/>
            <a:ext cx="2513200" cy="399751"/>
          </a:xfrm>
          <a:prstGeom prst="roundRect">
            <a:avLst/>
          </a:prstGeom>
          <a:solidFill>
            <a:srgbClr val="00B05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Contenu de l’épreuve</a:t>
            </a:r>
          </a:p>
        </p:txBody>
      </p:sp>
      <p:sp>
        <p:nvSpPr>
          <p:cNvPr id="4" name="Rectangle : coins arrondis 3">
            <a:extLst>
              <a:ext uri="{FF2B5EF4-FFF2-40B4-BE49-F238E27FC236}">
                <a16:creationId xmlns:a16="http://schemas.microsoft.com/office/drawing/2014/main" id="{BBD1475F-66BD-4F49-A810-6E86A1964D24}"/>
              </a:ext>
            </a:extLst>
          </p:cNvPr>
          <p:cNvSpPr/>
          <p:nvPr/>
        </p:nvSpPr>
        <p:spPr>
          <a:xfrm>
            <a:off x="314972" y="1371277"/>
            <a:ext cx="1060470" cy="311526"/>
          </a:xfrm>
          <a:prstGeom prst="roundRect">
            <a:avLst/>
          </a:prstGeom>
          <a:solidFill>
            <a:srgbClr val="1A86D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Exemple</a:t>
            </a:r>
          </a:p>
        </p:txBody>
      </p:sp>
      <p:sp>
        <p:nvSpPr>
          <p:cNvPr id="5" name="Rectangle : coins arrondis 4">
            <a:extLst>
              <a:ext uri="{FF2B5EF4-FFF2-40B4-BE49-F238E27FC236}">
                <a16:creationId xmlns:a16="http://schemas.microsoft.com/office/drawing/2014/main" id="{E550E660-4D2F-42C3-A7FD-8C80F6052477}"/>
              </a:ext>
            </a:extLst>
          </p:cNvPr>
          <p:cNvSpPr/>
          <p:nvPr/>
        </p:nvSpPr>
        <p:spPr>
          <a:xfrm>
            <a:off x="1436507" y="667843"/>
            <a:ext cx="2513200" cy="21963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>
            <a:solidFill>
              <a:srgbClr val="1A86D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400" dirty="0">
                <a:solidFill>
                  <a:schemeClr val="tx1"/>
                </a:solidFill>
              </a:rPr>
              <a:t>Station de reprise d’eau potable</a:t>
            </a:r>
          </a:p>
        </p:txBody>
      </p:sp>
      <p:sp>
        <p:nvSpPr>
          <p:cNvPr id="6" name="Rectangle : coins arrondis 5">
            <a:extLst>
              <a:ext uri="{FF2B5EF4-FFF2-40B4-BE49-F238E27FC236}">
                <a16:creationId xmlns:a16="http://schemas.microsoft.com/office/drawing/2014/main" id="{E937A685-E739-45C6-B6FB-0E2813A6B343}"/>
              </a:ext>
            </a:extLst>
          </p:cNvPr>
          <p:cNvSpPr/>
          <p:nvPr/>
        </p:nvSpPr>
        <p:spPr>
          <a:xfrm>
            <a:off x="1436507" y="913195"/>
            <a:ext cx="3281081" cy="896351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>
            <a:solidFill>
              <a:srgbClr val="1A86D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400" dirty="0">
                <a:solidFill>
                  <a:schemeClr val="tx1"/>
                </a:solidFill>
              </a:rPr>
              <a:t>L’objectif est de créer une nouvelle armoire électrique pour 2 pompes, avec contrôle de puissance, débit, supervision + distribution électrique du local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60A1FAE1-F0E7-402F-8D11-1546D4F0713B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6211" y="2151808"/>
            <a:ext cx="4305789" cy="2798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401AB2E8-3F51-4E97-B9D6-662C4407F8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78653" y="77327"/>
            <a:ext cx="4183660" cy="4617618"/>
          </a:xfrm>
          <a:prstGeom prst="rect">
            <a:avLst/>
          </a:prstGeom>
        </p:spPr>
      </p:pic>
      <p:sp>
        <p:nvSpPr>
          <p:cNvPr id="10" name="Rectangle : coins arrondis 9">
            <a:extLst>
              <a:ext uri="{FF2B5EF4-FFF2-40B4-BE49-F238E27FC236}">
                <a16:creationId xmlns:a16="http://schemas.microsoft.com/office/drawing/2014/main" id="{F3EB1BEC-4DAB-4F5C-8895-CD5925EC6EAE}"/>
              </a:ext>
            </a:extLst>
          </p:cNvPr>
          <p:cNvSpPr/>
          <p:nvPr/>
        </p:nvSpPr>
        <p:spPr>
          <a:xfrm>
            <a:off x="1436507" y="1866041"/>
            <a:ext cx="3112034" cy="41251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>
            <a:solidFill>
              <a:srgbClr val="1A86D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400" dirty="0">
                <a:solidFill>
                  <a:schemeClr val="tx1"/>
                </a:solidFill>
              </a:rPr>
              <a:t>Trois étudiants avec une convention lycée/entreprise</a:t>
            </a:r>
          </a:p>
        </p:txBody>
      </p:sp>
      <p:sp>
        <p:nvSpPr>
          <p:cNvPr id="11" name="Rectangle : coins arrondis 10">
            <a:extLst>
              <a:ext uri="{FF2B5EF4-FFF2-40B4-BE49-F238E27FC236}">
                <a16:creationId xmlns:a16="http://schemas.microsoft.com/office/drawing/2014/main" id="{D6BAC829-5342-49F6-8175-33BD8518977F}"/>
              </a:ext>
            </a:extLst>
          </p:cNvPr>
          <p:cNvSpPr/>
          <p:nvPr/>
        </p:nvSpPr>
        <p:spPr>
          <a:xfrm>
            <a:off x="7336899" y="77327"/>
            <a:ext cx="1060470" cy="237410"/>
          </a:xfrm>
          <a:prstGeom prst="roundRect">
            <a:avLst/>
          </a:prstGeom>
          <a:solidFill>
            <a:srgbClr val="1A86D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Etudiant1</a:t>
            </a:r>
          </a:p>
        </p:txBody>
      </p:sp>
    </p:spTree>
    <p:extLst>
      <p:ext uri="{BB962C8B-B14F-4D97-AF65-F5344CB8AC3E}">
        <p14:creationId xmlns:p14="http://schemas.microsoft.com/office/powerpoint/2010/main" val="33616175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 : coins arrondis 2">
            <a:extLst>
              <a:ext uri="{FF2B5EF4-FFF2-40B4-BE49-F238E27FC236}">
                <a16:creationId xmlns:a16="http://schemas.microsoft.com/office/drawing/2014/main" id="{3B552A92-97C3-4474-9BE9-7E1211115E74}"/>
              </a:ext>
            </a:extLst>
          </p:cNvPr>
          <p:cNvSpPr/>
          <p:nvPr/>
        </p:nvSpPr>
        <p:spPr>
          <a:xfrm>
            <a:off x="975351" y="368653"/>
            <a:ext cx="1291439" cy="399751"/>
          </a:xfrm>
          <a:prstGeom prst="roundRect">
            <a:avLst/>
          </a:prstGeom>
          <a:solidFill>
            <a:srgbClr val="00B05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Evaluation</a:t>
            </a:r>
          </a:p>
        </p:txBody>
      </p:sp>
      <p:sp>
        <p:nvSpPr>
          <p:cNvPr id="4" name="Rectangle : coins arrondis 3">
            <a:extLst>
              <a:ext uri="{FF2B5EF4-FFF2-40B4-BE49-F238E27FC236}">
                <a16:creationId xmlns:a16="http://schemas.microsoft.com/office/drawing/2014/main" id="{3F4F8FA3-506A-4BF7-8992-A81D3591B56C}"/>
              </a:ext>
            </a:extLst>
          </p:cNvPr>
          <p:cNvSpPr/>
          <p:nvPr/>
        </p:nvSpPr>
        <p:spPr>
          <a:xfrm>
            <a:off x="1459965" y="847467"/>
            <a:ext cx="2282157" cy="819309"/>
          </a:xfrm>
          <a:prstGeom prst="roundRect">
            <a:avLst/>
          </a:prstGeom>
          <a:solidFill>
            <a:srgbClr val="1A86D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1</a:t>
            </a:r>
            <a:r>
              <a:rPr lang="fr-FR" b="1" baseline="30000" dirty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er</a:t>
            </a:r>
            <a:r>
              <a:rPr lang="fr-FR" b="1" dirty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temps (60h) l’équipe enseignante </a:t>
            </a:r>
          </a:p>
          <a:p>
            <a:pPr algn="ctr"/>
            <a:r>
              <a:rPr lang="fr-FR" b="1" dirty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C14 - C15 - C16</a:t>
            </a:r>
          </a:p>
        </p:txBody>
      </p:sp>
      <p:sp>
        <p:nvSpPr>
          <p:cNvPr id="5" name="Rectangle : coins arrondis 4">
            <a:extLst>
              <a:ext uri="{FF2B5EF4-FFF2-40B4-BE49-F238E27FC236}">
                <a16:creationId xmlns:a16="http://schemas.microsoft.com/office/drawing/2014/main" id="{0670B9AF-C30A-49D3-ACA5-C1BD616AFB01}"/>
              </a:ext>
            </a:extLst>
          </p:cNvPr>
          <p:cNvSpPr/>
          <p:nvPr/>
        </p:nvSpPr>
        <p:spPr>
          <a:xfrm>
            <a:off x="3868914" y="227793"/>
            <a:ext cx="4952357" cy="21963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>
            <a:solidFill>
              <a:srgbClr val="1A86D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400" dirty="0">
                <a:solidFill>
                  <a:schemeClr val="tx1"/>
                </a:solidFill>
              </a:rPr>
              <a:t>Est constituée de professeurs STI de l’établissement de formation</a:t>
            </a:r>
          </a:p>
        </p:txBody>
      </p:sp>
      <p:sp>
        <p:nvSpPr>
          <p:cNvPr id="6" name="Rectangle : coins arrondis 5">
            <a:extLst>
              <a:ext uri="{FF2B5EF4-FFF2-40B4-BE49-F238E27FC236}">
                <a16:creationId xmlns:a16="http://schemas.microsoft.com/office/drawing/2014/main" id="{9F24BF26-716F-4820-9AEB-C4D2D0455B0D}"/>
              </a:ext>
            </a:extLst>
          </p:cNvPr>
          <p:cNvSpPr/>
          <p:nvPr/>
        </p:nvSpPr>
        <p:spPr>
          <a:xfrm>
            <a:off x="3868914" y="576069"/>
            <a:ext cx="4952357" cy="21963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>
            <a:solidFill>
              <a:srgbClr val="1A86D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400" dirty="0">
                <a:solidFill>
                  <a:schemeClr val="tx1"/>
                </a:solidFill>
              </a:rPr>
              <a:t>Le tuteur ou maitre d’apprentissage participe à l’évaluation</a:t>
            </a:r>
          </a:p>
        </p:txBody>
      </p:sp>
      <p:sp>
        <p:nvSpPr>
          <p:cNvPr id="7" name="Rectangle : coins arrondis 6">
            <a:extLst>
              <a:ext uri="{FF2B5EF4-FFF2-40B4-BE49-F238E27FC236}">
                <a16:creationId xmlns:a16="http://schemas.microsoft.com/office/drawing/2014/main" id="{C4492B9B-4A99-4A38-AC2E-336FB250693B}"/>
              </a:ext>
            </a:extLst>
          </p:cNvPr>
          <p:cNvSpPr/>
          <p:nvPr/>
        </p:nvSpPr>
        <p:spPr>
          <a:xfrm>
            <a:off x="3868914" y="954490"/>
            <a:ext cx="4952357" cy="41305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>
            <a:solidFill>
              <a:srgbClr val="1A86D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400" dirty="0">
                <a:solidFill>
                  <a:schemeClr val="tx1"/>
                </a:solidFill>
              </a:rPr>
              <a:t>Observe le candidat tout au long de ce premier temps et juge de l’acceptabilité de ses prestations et de ses productions</a:t>
            </a:r>
          </a:p>
        </p:txBody>
      </p:sp>
      <p:sp>
        <p:nvSpPr>
          <p:cNvPr id="8" name="Rectangle : coins arrondis 7">
            <a:extLst>
              <a:ext uri="{FF2B5EF4-FFF2-40B4-BE49-F238E27FC236}">
                <a16:creationId xmlns:a16="http://schemas.microsoft.com/office/drawing/2014/main" id="{3F56867C-1EE0-4893-B3FF-158C1046AB5C}"/>
              </a:ext>
            </a:extLst>
          </p:cNvPr>
          <p:cNvSpPr/>
          <p:nvPr/>
        </p:nvSpPr>
        <p:spPr>
          <a:xfrm>
            <a:off x="3868914" y="1505197"/>
            <a:ext cx="4952357" cy="41305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>
            <a:solidFill>
              <a:srgbClr val="1A86D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400" dirty="0">
                <a:solidFill>
                  <a:schemeClr val="tx1"/>
                </a:solidFill>
              </a:rPr>
              <a:t>Propose une évaluation à la commission d’examen qui compte pour  2/3 de la note ou 1/3 selon le stage</a:t>
            </a:r>
          </a:p>
        </p:txBody>
      </p:sp>
      <p:sp>
        <p:nvSpPr>
          <p:cNvPr id="9" name="Rectangle : coins arrondis 8">
            <a:extLst>
              <a:ext uri="{FF2B5EF4-FFF2-40B4-BE49-F238E27FC236}">
                <a16:creationId xmlns:a16="http://schemas.microsoft.com/office/drawing/2014/main" id="{C94B82DA-D567-4385-9101-7F2204207335}"/>
              </a:ext>
            </a:extLst>
          </p:cNvPr>
          <p:cNvSpPr/>
          <p:nvPr/>
        </p:nvSpPr>
        <p:spPr>
          <a:xfrm>
            <a:off x="484096" y="2217483"/>
            <a:ext cx="1552173" cy="1350450"/>
          </a:xfrm>
          <a:prstGeom prst="roundRect">
            <a:avLst/>
          </a:prstGeom>
          <a:solidFill>
            <a:srgbClr val="1A86D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2ème temps (2x20min) La commission d’examen</a:t>
            </a:r>
          </a:p>
          <a:p>
            <a:pPr algn="ctr"/>
            <a:r>
              <a:rPr lang="fr-FR" b="1" dirty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C4</a:t>
            </a:r>
          </a:p>
        </p:txBody>
      </p:sp>
      <p:sp>
        <p:nvSpPr>
          <p:cNvPr id="10" name="Rectangle : coins arrondis 9">
            <a:extLst>
              <a:ext uri="{FF2B5EF4-FFF2-40B4-BE49-F238E27FC236}">
                <a16:creationId xmlns:a16="http://schemas.microsoft.com/office/drawing/2014/main" id="{3B3781D0-60BE-41DB-BB17-2D3E7C805121}"/>
              </a:ext>
            </a:extLst>
          </p:cNvPr>
          <p:cNvSpPr/>
          <p:nvPr/>
        </p:nvSpPr>
        <p:spPr>
          <a:xfrm>
            <a:off x="2120794" y="2217483"/>
            <a:ext cx="6700477" cy="21963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>
            <a:solidFill>
              <a:srgbClr val="1A86D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400" dirty="0">
                <a:solidFill>
                  <a:schemeClr val="tx1"/>
                </a:solidFill>
              </a:rPr>
              <a:t>Est constituée de professeurs STI (hors établissement de formation) et d’un professionnel</a:t>
            </a:r>
          </a:p>
        </p:txBody>
      </p:sp>
      <p:sp>
        <p:nvSpPr>
          <p:cNvPr id="11" name="Rectangle : coins arrondis 10">
            <a:extLst>
              <a:ext uri="{FF2B5EF4-FFF2-40B4-BE49-F238E27FC236}">
                <a16:creationId xmlns:a16="http://schemas.microsoft.com/office/drawing/2014/main" id="{56299814-D244-467C-B368-5ABDC6981250}"/>
              </a:ext>
            </a:extLst>
          </p:cNvPr>
          <p:cNvSpPr/>
          <p:nvPr/>
        </p:nvSpPr>
        <p:spPr>
          <a:xfrm>
            <a:off x="2120795" y="2531903"/>
            <a:ext cx="2789302" cy="23628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>
            <a:solidFill>
              <a:srgbClr val="1A86D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400" dirty="0">
                <a:solidFill>
                  <a:schemeClr val="tx1"/>
                </a:solidFill>
              </a:rPr>
              <a:t>Dispose 8 jours avant la soutenance</a:t>
            </a:r>
          </a:p>
        </p:txBody>
      </p:sp>
      <p:sp>
        <p:nvSpPr>
          <p:cNvPr id="12" name="Rectangle : coins arrondis 11">
            <a:extLst>
              <a:ext uri="{FF2B5EF4-FFF2-40B4-BE49-F238E27FC236}">
                <a16:creationId xmlns:a16="http://schemas.microsoft.com/office/drawing/2014/main" id="{86700686-E817-48A1-B814-1705466E6292}"/>
              </a:ext>
            </a:extLst>
          </p:cNvPr>
          <p:cNvSpPr/>
          <p:nvPr/>
        </p:nvSpPr>
        <p:spPr>
          <a:xfrm>
            <a:off x="5062496" y="2531902"/>
            <a:ext cx="3597407" cy="60569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>
            <a:solidFill>
              <a:srgbClr val="1A86D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400" dirty="0">
                <a:solidFill>
                  <a:schemeClr val="tx1"/>
                </a:solidFill>
              </a:rPr>
              <a:t>- Des documents remis au candidat</a:t>
            </a:r>
          </a:p>
          <a:p>
            <a:r>
              <a:rPr lang="fr-FR" sz="1400" dirty="0">
                <a:solidFill>
                  <a:schemeClr val="tx1"/>
                </a:solidFill>
              </a:rPr>
              <a:t>- Des moyens mis à disposition du candidat</a:t>
            </a:r>
          </a:p>
          <a:p>
            <a:r>
              <a:rPr lang="fr-FR" sz="1400" dirty="0">
                <a:solidFill>
                  <a:schemeClr val="tx1"/>
                </a:solidFill>
              </a:rPr>
              <a:t>- Des documents produits par le candidat</a:t>
            </a:r>
          </a:p>
        </p:txBody>
      </p:sp>
      <p:sp>
        <p:nvSpPr>
          <p:cNvPr id="13" name="Rectangle : coins arrondis 12">
            <a:extLst>
              <a:ext uri="{FF2B5EF4-FFF2-40B4-BE49-F238E27FC236}">
                <a16:creationId xmlns:a16="http://schemas.microsoft.com/office/drawing/2014/main" id="{A4751A24-3D8C-4338-846D-C020EC6912A9}"/>
              </a:ext>
            </a:extLst>
          </p:cNvPr>
          <p:cNvSpPr/>
          <p:nvPr/>
        </p:nvSpPr>
        <p:spPr>
          <a:xfrm>
            <a:off x="2120794" y="3177987"/>
            <a:ext cx="5263562" cy="21963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>
            <a:solidFill>
              <a:srgbClr val="1A86D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400" dirty="0">
                <a:solidFill>
                  <a:schemeClr val="tx1"/>
                </a:solidFill>
              </a:rPr>
              <a:t>Observe le candidat procéder à la réception client (20min maximum)</a:t>
            </a:r>
          </a:p>
        </p:txBody>
      </p:sp>
      <p:sp>
        <p:nvSpPr>
          <p:cNvPr id="14" name="Rectangle : coins arrondis 13">
            <a:extLst>
              <a:ext uri="{FF2B5EF4-FFF2-40B4-BE49-F238E27FC236}">
                <a16:creationId xmlns:a16="http://schemas.microsoft.com/office/drawing/2014/main" id="{61FF78E9-05F8-4EBC-9081-D236B7357B7B}"/>
              </a:ext>
            </a:extLst>
          </p:cNvPr>
          <p:cNvSpPr/>
          <p:nvPr/>
        </p:nvSpPr>
        <p:spPr>
          <a:xfrm>
            <a:off x="2120794" y="3452015"/>
            <a:ext cx="5263562" cy="21963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>
            <a:solidFill>
              <a:srgbClr val="1A86D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400" dirty="0">
                <a:solidFill>
                  <a:schemeClr val="tx1"/>
                </a:solidFill>
              </a:rPr>
              <a:t>Interroge le candidat pendant(20min)</a:t>
            </a:r>
          </a:p>
        </p:txBody>
      </p:sp>
      <p:sp>
        <p:nvSpPr>
          <p:cNvPr id="15" name="Rectangle : coins arrondis 14">
            <a:extLst>
              <a:ext uri="{FF2B5EF4-FFF2-40B4-BE49-F238E27FC236}">
                <a16:creationId xmlns:a16="http://schemas.microsoft.com/office/drawing/2014/main" id="{BD5B6F43-1E0E-4B2F-8BA6-EAA17B7BA994}"/>
              </a:ext>
            </a:extLst>
          </p:cNvPr>
          <p:cNvSpPr/>
          <p:nvPr/>
        </p:nvSpPr>
        <p:spPr>
          <a:xfrm>
            <a:off x="2120794" y="3732447"/>
            <a:ext cx="5263562" cy="21963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>
            <a:solidFill>
              <a:srgbClr val="1A86D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400" dirty="0">
                <a:solidFill>
                  <a:schemeClr val="tx1"/>
                </a:solidFill>
              </a:rPr>
              <a:t>Evalue le candidat au vu de sa prestation, celle-ci compte pour 1/3  </a:t>
            </a:r>
          </a:p>
        </p:txBody>
      </p:sp>
      <p:sp>
        <p:nvSpPr>
          <p:cNvPr id="16" name="Rectangle : coins arrondis 15">
            <a:extLst>
              <a:ext uri="{FF2B5EF4-FFF2-40B4-BE49-F238E27FC236}">
                <a16:creationId xmlns:a16="http://schemas.microsoft.com/office/drawing/2014/main" id="{F9189E63-F087-4CD1-A837-EEFB11C76BE4}"/>
              </a:ext>
            </a:extLst>
          </p:cNvPr>
          <p:cNvSpPr/>
          <p:nvPr/>
        </p:nvSpPr>
        <p:spPr>
          <a:xfrm>
            <a:off x="2120795" y="4025115"/>
            <a:ext cx="5947440" cy="439309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>
            <a:solidFill>
              <a:srgbClr val="1A86D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400" dirty="0">
                <a:solidFill>
                  <a:schemeClr val="tx1"/>
                </a:solidFill>
              </a:rPr>
              <a:t>Propose la note finale de l’unité U62 au jury à partir des évaluations effectuées (temps 1 et 2 + stage)</a:t>
            </a:r>
          </a:p>
        </p:txBody>
      </p:sp>
    </p:spTree>
    <p:extLst>
      <p:ext uri="{BB962C8B-B14F-4D97-AF65-F5344CB8AC3E}">
        <p14:creationId xmlns:p14="http://schemas.microsoft.com/office/powerpoint/2010/main" val="22126721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B37AD30-E1BB-443C-B36B-A99FC39071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graphicFrame>
        <p:nvGraphicFramePr>
          <p:cNvPr id="6" name="Objet 5">
            <a:extLst>
              <a:ext uri="{FF2B5EF4-FFF2-40B4-BE49-F238E27FC236}">
                <a16:creationId xmlns:a16="http://schemas.microsoft.com/office/drawing/2014/main" id="{88FDF625-8030-4F48-B2E3-3FED84A62CD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7383824"/>
              </p:ext>
            </p:extLst>
          </p:nvPr>
        </p:nvGraphicFramePr>
        <p:xfrm>
          <a:off x="952819" y="0"/>
          <a:ext cx="5363455" cy="45121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Worksheet" r:id="rId3" imgW="10236151" imgH="8610731" progId="Excel.Sheet.12">
                  <p:embed/>
                </p:oleObj>
              </mc:Choice>
              <mc:Fallback>
                <p:oleObj name="Worksheet" r:id="rId3" imgW="10236151" imgH="8610731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52819" y="0"/>
                        <a:ext cx="5363455" cy="45121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065846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F9B1F1F-86C1-40DB-A4EC-FC9B921A6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graphicFrame>
        <p:nvGraphicFramePr>
          <p:cNvPr id="3" name="Objet 2">
            <a:extLst>
              <a:ext uri="{FF2B5EF4-FFF2-40B4-BE49-F238E27FC236}">
                <a16:creationId xmlns:a16="http://schemas.microsoft.com/office/drawing/2014/main" id="{1613DD4D-39E3-465C-A8A4-FD56F99CCD9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1378113"/>
              </p:ext>
            </p:extLst>
          </p:nvPr>
        </p:nvGraphicFramePr>
        <p:xfrm>
          <a:off x="96504" y="94076"/>
          <a:ext cx="4475495" cy="37651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Worksheet" r:id="rId3" imgW="10236151" imgH="8610731" progId="Excel.Sheet.12">
                  <p:embed/>
                </p:oleObj>
              </mc:Choice>
              <mc:Fallback>
                <p:oleObj name="Worksheet" r:id="rId3" imgW="10236151" imgH="8610731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6504" y="94076"/>
                        <a:ext cx="4475495" cy="376512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2DF9CA3C-94DB-4B41-9C89-AA4AA5C14D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6509901"/>
              </p:ext>
            </p:extLst>
          </p:nvPr>
        </p:nvGraphicFramePr>
        <p:xfrm>
          <a:off x="4685596" y="94076"/>
          <a:ext cx="5003970" cy="4846761"/>
        </p:xfrm>
        <a:graphic>
          <a:graphicData uri="http://schemas.openxmlformats.org/drawingml/2006/table">
            <a:tbl>
              <a:tblPr/>
              <a:tblGrid>
                <a:gridCol w="209924">
                  <a:extLst>
                    <a:ext uri="{9D8B030D-6E8A-4147-A177-3AD203B41FA5}">
                      <a16:colId xmlns:a16="http://schemas.microsoft.com/office/drawing/2014/main" val="2286096479"/>
                    </a:ext>
                  </a:extLst>
                </a:gridCol>
                <a:gridCol w="2136278">
                  <a:extLst>
                    <a:ext uri="{9D8B030D-6E8A-4147-A177-3AD203B41FA5}">
                      <a16:colId xmlns:a16="http://schemas.microsoft.com/office/drawing/2014/main" val="251868326"/>
                    </a:ext>
                  </a:extLst>
                </a:gridCol>
                <a:gridCol w="222270">
                  <a:extLst>
                    <a:ext uri="{9D8B030D-6E8A-4147-A177-3AD203B41FA5}">
                      <a16:colId xmlns:a16="http://schemas.microsoft.com/office/drawing/2014/main" val="1619151815"/>
                    </a:ext>
                  </a:extLst>
                </a:gridCol>
                <a:gridCol w="401324">
                  <a:extLst>
                    <a:ext uri="{9D8B030D-6E8A-4147-A177-3AD203B41FA5}">
                      <a16:colId xmlns:a16="http://schemas.microsoft.com/office/drawing/2014/main" val="1656080406"/>
                    </a:ext>
                  </a:extLst>
                </a:gridCol>
                <a:gridCol w="401324">
                  <a:extLst>
                    <a:ext uri="{9D8B030D-6E8A-4147-A177-3AD203B41FA5}">
                      <a16:colId xmlns:a16="http://schemas.microsoft.com/office/drawing/2014/main" val="3218193280"/>
                    </a:ext>
                  </a:extLst>
                </a:gridCol>
                <a:gridCol w="401324">
                  <a:extLst>
                    <a:ext uri="{9D8B030D-6E8A-4147-A177-3AD203B41FA5}">
                      <a16:colId xmlns:a16="http://schemas.microsoft.com/office/drawing/2014/main" val="2862992905"/>
                    </a:ext>
                  </a:extLst>
                </a:gridCol>
                <a:gridCol w="401324">
                  <a:extLst>
                    <a:ext uri="{9D8B030D-6E8A-4147-A177-3AD203B41FA5}">
                      <a16:colId xmlns:a16="http://schemas.microsoft.com/office/drawing/2014/main" val="4045645548"/>
                    </a:ext>
                  </a:extLst>
                </a:gridCol>
                <a:gridCol w="39902">
                  <a:extLst>
                    <a:ext uri="{9D8B030D-6E8A-4147-A177-3AD203B41FA5}">
                      <a16:colId xmlns:a16="http://schemas.microsoft.com/office/drawing/2014/main" val="71255221"/>
                    </a:ext>
                  </a:extLst>
                </a:gridCol>
                <a:gridCol w="790300">
                  <a:extLst>
                    <a:ext uri="{9D8B030D-6E8A-4147-A177-3AD203B41FA5}">
                      <a16:colId xmlns:a16="http://schemas.microsoft.com/office/drawing/2014/main" val="1471178840"/>
                    </a:ext>
                  </a:extLst>
                </a:gridCol>
              </a:tblGrid>
              <a:tr h="28923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25%</a:t>
                      </a:r>
                    </a:p>
                  </a:txBody>
                  <a:tcPr marL="2325" marR="2325" marT="23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fr-FR" sz="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C15 : configurer et programmer les matériels dans le cadre du projet/chantier</a:t>
                      </a:r>
                    </a:p>
                  </a:txBody>
                  <a:tcPr marL="2325" marR="2325" marT="23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2325" marR="2325" marT="2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2325" marR="2325" marT="2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2325" marR="2325" marT="2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X</a:t>
                      </a:r>
                    </a:p>
                  </a:txBody>
                  <a:tcPr marL="2325" marR="2325" marT="2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2325" marR="2325" marT="23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300" b="0" i="0" u="none" strike="noStrike" dirty="0">
                        <a:solidFill>
                          <a:srgbClr val="FF0000"/>
                        </a:solidFill>
                        <a:effectLst/>
                        <a:latin typeface="Wingdings 2" panose="05020102010507070707" pitchFamily="18" charset="2"/>
                      </a:endParaRPr>
                    </a:p>
                  </a:txBody>
                  <a:tcPr marL="2325" marR="2325" marT="23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1096534"/>
                  </a:ext>
                </a:extLst>
              </a:tr>
              <a:tr h="9861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2325" marR="2325" marT="23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5/20</a:t>
                      </a:r>
                    </a:p>
                  </a:txBody>
                  <a:tcPr marL="2325" marR="2325" marT="23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2325" marR="2325" marT="23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solidFill>
                            <a:srgbClr val="FCD5B4"/>
                          </a:solidFill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</a:p>
                  </a:txBody>
                  <a:tcPr marL="2325" marR="2325" marT="23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 dirty="0">
                          <a:solidFill>
                            <a:srgbClr val="FCD5B4"/>
                          </a:solidFill>
                          <a:effectLst/>
                          <a:latin typeface="Arial Narrow" panose="020B0606020202030204" pitchFamily="34" charset="0"/>
                        </a:rPr>
                        <a:t>2,0</a:t>
                      </a:r>
                    </a:p>
                  </a:txBody>
                  <a:tcPr marL="2325" marR="2325" marT="23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FCD5B4"/>
                          </a:solidFill>
                          <a:effectLst/>
                          <a:latin typeface="Arial Narrow" panose="020B0606020202030204" pitchFamily="34" charset="0"/>
                        </a:rPr>
                        <a:t>3,8</a:t>
                      </a:r>
                    </a:p>
                  </a:txBody>
                  <a:tcPr marL="2325" marR="2325" marT="23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FCD5B4"/>
                          </a:solidFill>
                          <a:effectLst/>
                          <a:latin typeface="Arial Narrow" panose="020B0606020202030204" pitchFamily="34" charset="0"/>
                        </a:rPr>
                        <a:t>5,0</a:t>
                      </a:r>
                    </a:p>
                  </a:txBody>
                  <a:tcPr marL="2325" marR="2325" marT="23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2325" marR="2325" marT="23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400" b="1" i="0" u="none" strike="noStrike">
                        <a:solidFill>
                          <a:srgbClr val="006BB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25" marR="2325" marT="23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5174623"/>
                  </a:ext>
                </a:extLst>
              </a:tr>
              <a:tr h="9067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2325" marR="2325" marT="23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4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Les programmes sont téléchargés </a:t>
                      </a:r>
                    </a:p>
                  </a:txBody>
                  <a:tcPr marL="2325" marR="2325" marT="23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25" marR="2325" marT="23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2325" marR="2325" marT="23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2325" marR="2325" marT="23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2325" marR="2325" marT="23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X</a:t>
                      </a:r>
                    </a:p>
                  </a:txBody>
                  <a:tcPr marL="2325" marR="2325" marT="23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2325" marR="2325" marT="23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items évalués par équipe enseignante</a:t>
                      </a:r>
                    </a:p>
                  </a:txBody>
                  <a:tcPr marL="2325" marR="2325" marT="2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0535785"/>
                  </a:ext>
                </a:extLst>
              </a:tr>
              <a:tr h="176855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2325" marR="2325" marT="23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4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Le programme est modifié, adapté pour répondre aux attentes du client/utilisateur</a:t>
                      </a:r>
                    </a:p>
                  </a:txBody>
                  <a:tcPr marL="2325" marR="2325" marT="23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25" marR="2325" marT="23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2325" marR="2325" marT="23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2325" marR="2325" marT="23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2325" marR="2325" marT="23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X</a:t>
                      </a:r>
                    </a:p>
                  </a:txBody>
                  <a:tcPr marL="2325" marR="2325" marT="23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2325" marR="2325" marT="23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2766702"/>
                  </a:ext>
                </a:extLst>
              </a:tr>
              <a:tr h="95971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2325" marR="2325" marT="23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4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Les matériels sont configurés et/ou interconnectés</a:t>
                      </a:r>
                    </a:p>
                  </a:txBody>
                  <a:tcPr marL="2325" marR="2325" marT="23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25" marR="2325" marT="23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2325" marR="2325" marT="23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2325" marR="2325" marT="23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2325" marR="2325" marT="23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X</a:t>
                      </a:r>
                    </a:p>
                  </a:txBody>
                  <a:tcPr marL="2325" marR="2325" marT="23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2325" marR="2325" marT="23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2485384"/>
                  </a:ext>
                </a:extLst>
              </a:tr>
              <a:tr h="94317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2325" marR="2325" marT="23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fr-FR" sz="4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L’interopérabilité des matériels est réalisée</a:t>
                      </a:r>
                    </a:p>
                  </a:txBody>
                  <a:tcPr marL="2325" marR="2325" marT="23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2325" marR="2325" marT="23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2325" marR="2325" marT="23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2325" marR="2325" marT="23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X</a:t>
                      </a:r>
                    </a:p>
                  </a:txBody>
                  <a:tcPr marL="2325" marR="2325" marT="23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2325" marR="2325" marT="23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018089"/>
                  </a:ext>
                </a:extLst>
              </a:tr>
              <a:tr h="109209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2325" marR="2325" marT="23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4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Les programmes permettent d’atteindre les exigences attendues</a:t>
                      </a:r>
                    </a:p>
                  </a:txBody>
                  <a:tcPr marL="2325" marR="2325" marT="23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25" marR="2325" marT="23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2325" marR="2325" marT="23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2325" marR="2325" marT="23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X</a:t>
                      </a:r>
                    </a:p>
                  </a:txBody>
                  <a:tcPr marL="2325" marR="2325" marT="23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2325" marR="2325" marT="23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2325" marR="2325" marT="23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7093023"/>
                  </a:ext>
                </a:extLst>
              </a:tr>
              <a:tr h="94317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2325" marR="2325" marT="23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fr-FR" sz="4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Les associations, l’interopérabilité des matériels sont validées </a:t>
                      </a:r>
                    </a:p>
                  </a:txBody>
                  <a:tcPr marL="2325" marR="2325" marT="23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2325" marR="2325" marT="23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2325" marR="2325" marT="23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2325" marR="2325" marT="23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X</a:t>
                      </a:r>
                    </a:p>
                  </a:txBody>
                  <a:tcPr marL="2325" marR="2325" marT="23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2325" marR="2325" marT="23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5935936"/>
                  </a:ext>
                </a:extLst>
              </a:tr>
              <a:tr h="176855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2325" marR="2325" marT="23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4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Les essais sont réalisés afin de valider le fonctionnement de l’installation par rapport aux prescriptions</a:t>
                      </a:r>
                    </a:p>
                  </a:txBody>
                  <a:tcPr marL="2325" marR="2325" marT="23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4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25" marR="2325" marT="23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2325" marR="2325" marT="23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2325" marR="2325" marT="23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X</a:t>
                      </a:r>
                    </a:p>
                  </a:txBody>
                  <a:tcPr marL="2325" marR="2325" marT="23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2325" marR="2325" marT="23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2325" marR="2325" marT="23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907744"/>
                  </a:ext>
                </a:extLst>
              </a:tr>
              <a:tr h="94317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2325" marR="2325" marT="23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4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Les réglages et paramétrages complémentaires sont réalisés</a:t>
                      </a:r>
                    </a:p>
                  </a:txBody>
                  <a:tcPr marL="2325" marR="2325" marT="23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4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25" marR="2325" marT="23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2325" marR="2325" marT="23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2325" marR="2325" marT="23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X</a:t>
                      </a:r>
                    </a:p>
                  </a:txBody>
                  <a:tcPr marL="2325" marR="2325" marT="23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2325" marR="2325" marT="23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2325" marR="2325" marT="23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5540185"/>
                  </a:ext>
                </a:extLst>
              </a:tr>
              <a:tr h="9067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2325" marR="2325" marT="23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endParaRPr lang="fr-FR" sz="400" b="0" i="1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325" marR="2325" marT="23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325" marR="2325" marT="23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325" marR="2325" marT="23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325" marR="2325" marT="23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325" marR="2325" marT="23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2325" marR="2325" marT="23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4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25" marR="2325" marT="23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5822771"/>
                  </a:ext>
                </a:extLst>
              </a:tr>
              <a:tr h="104245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2325" marR="2325" marT="23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400" b="0" i="1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325" marR="2325" marT="23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Positionner le niveau de maîtrise de la compétence</a:t>
                      </a:r>
                    </a:p>
                  </a:txBody>
                  <a:tcPr marL="2325" marR="2325" marT="23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2325" marR="2325" marT="23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400" b="1" i="0" u="none" strike="noStrike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25" marR="2325" marT="23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6135121"/>
                  </a:ext>
                </a:extLst>
              </a:tr>
              <a:tr h="28923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15%</a:t>
                      </a:r>
                    </a:p>
                  </a:txBody>
                  <a:tcPr marL="2325" marR="2325" marT="23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C16 : appliquer un protocole pour mettre en service un ouvrage, une installation, un équipement électrique </a:t>
                      </a:r>
                    </a:p>
                  </a:txBody>
                  <a:tcPr marL="2325" marR="2325" marT="23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2325" marR="2325" marT="2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2325" marR="2325" marT="2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X</a:t>
                      </a:r>
                    </a:p>
                  </a:txBody>
                  <a:tcPr marL="2325" marR="2325" marT="2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2325" marR="2325" marT="2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2325" marR="2325" marT="23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1300" b="0" i="0" u="none" strike="noStrike">
                        <a:solidFill>
                          <a:srgbClr val="FF0000"/>
                        </a:solidFill>
                        <a:effectLst/>
                        <a:latin typeface="Wingdings 2" panose="05020102010507070707" pitchFamily="18" charset="2"/>
                      </a:endParaRPr>
                    </a:p>
                  </a:txBody>
                  <a:tcPr marL="2325" marR="2325" marT="23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63983131"/>
                  </a:ext>
                </a:extLst>
              </a:tr>
              <a:tr h="98618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2325" marR="2325" marT="23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3/20</a:t>
                      </a:r>
                    </a:p>
                  </a:txBody>
                  <a:tcPr marL="2325" marR="2325" marT="23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3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2325" marR="2325" marT="23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solidFill>
                            <a:srgbClr val="FCD5B4"/>
                          </a:solidFill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</a:p>
                  </a:txBody>
                  <a:tcPr marL="2325" marR="2325" marT="23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FCD5B4"/>
                          </a:solidFill>
                          <a:effectLst/>
                          <a:latin typeface="Arial Narrow" panose="020B0606020202030204" pitchFamily="34" charset="0"/>
                        </a:rPr>
                        <a:t>1,2</a:t>
                      </a:r>
                    </a:p>
                  </a:txBody>
                  <a:tcPr marL="2325" marR="2325" marT="23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400" b="0" i="0" u="none" strike="noStrike">
                          <a:solidFill>
                            <a:srgbClr val="FCD5B4"/>
                          </a:solidFill>
                          <a:effectLst/>
                          <a:latin typeface="Arial Narrow" panose="020B0606020202030204" pitchFamily="34" charset="0"/>
                        </a:rPr>
                        <a:t>2,3</a:t>
                      </a:r>
                    </a:p>
                  </a:txBody>
                  <a:tcPr marL="2325" marR="2325" marT="23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solidFill>
                            <a:srgbClr val="FCD5B4"/>
                          </a:solidFill>
                          <a:effectLst/>
                          <a:latin typeface="Arial Narrow" panose="020B0606020202030204" pitchFamily="34" charset="0"/>
                        </a:rPr>
                        <a:t>3,0</a:t>
                      </a:r>
                    </a:p>
                  </a:txBody>
                  <a:tcPr marL="2325" marR="2325" marT="23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2325" marR="2325" marT="23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400" b="1" i="0" u="none" strike="noStrike">
                        <a:solidFill>
                          <a:srgbClr val="006BB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25" marR="2325" marT="23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5709474"/>
                  </a:ext>
                </a:extLst>
              </a:tr>
              <a:tr h="94317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2325" marR="2325" marT="23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4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Les conditions de la mise en service sont prises en compte</a:t>
                      </a:r>
                    </a:p>
                  </a:txBody>
                  <a:tcPr marL="2325" marR="2325" marT="23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4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25" marR="2325" marT="23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2325" marR="2325" marT="23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2325" marR="2325" marT="23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2325" marR="2325" marT="23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X</a:t>
                      </a:r>
                    </a:p>
                  </a:txBody>
                  <a:tcPr marL="2325" marR="2325" marT="23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2325" marR="2325" marT="23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items évalués par équipe enseignante</a:t>
                      </a:r>
                    </a:p>
                  </a:txBody>
                  <a:tcPr marL="2325" marR="2325" marT="23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7821509"/>
                  </a:ext>
                </a:extLst>
              </a:tr>
              <a:tr h="176855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2325" marR="2325" marT="23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fr-FR" sz="4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Les contrôles normatifs, règlementaires et spécifiques aux prescriptions sont réalisés</a:t>
                      </a:r>
                    </a:p>
                  </a:txBody>
                  <a:tcPr marL="2325" marR="2325" marT="23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2325" marR="2325" marT="23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2325" marR="2325" marT="23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2325" marR="2325" marT="23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X</a:t>
                      </a:r>
                    </a:p>
                  </a:txBody>
                  <a:tcPr marL="2325" marR="2325" marT="23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2325" marR="2325" marT="23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9190803"/>
                  </a:ext>
                </a:extLst>
              </a:tr>
              <a:tr h="94317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2325" marR="2325" marT="23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4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Les fiches de contrôles sont complétées</a:t>
                      </a:r>
                    </a:p>
                  </a:txBody>
                  <a:tcPr marL="2325" marR="2325" marT="23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4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25" marR="2325" marT="23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2325" marR="2325" marT="23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2325" marR="2325" marT="23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2325" marR="2325" marT="23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X</a:t>
                      </a:r>
                    </a:p>
                  </a:txBody>
                  <a:tcPr marL="2325" marR="2325" marT="23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2325" marR="2325" marT="23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7433968"/>
                  </a:ext>
                </a:extLst>
              </a:tr>
              <a:tr h="94317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2325" marR="2325" marT="23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4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Les associations et l’interopérabilité des matériels sont validées </a:t>
                      </a:r>
                    </a:p>
                  </a:txBody>
                  <a:tcPr marL="2325" marR="2325" marT="23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4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25" marR="2325" marT="23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2325" marR="2325" marT="23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2325" marR="2325" marT="23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2325" marR="2325" marT="23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X</a:t>
                      </a:r>
                    </a:p>
                  </a:txBody>
                  <a:tcPr marL="2325" marR="2325" marT="23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2325" marR="2325" marT="23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4823458"/>
                  </a:ext>
                </a:extLst>
              </a:tr>
              <a:tr h="9067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2325" marR="2325" marT="23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4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Les réglages et paramétrages sont validés</a:t>
                      </a:r>
                    </a:p>
                  </a:txBody>
                  <a:tcPr marL="2325" marR="2325" marT="23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4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25" marR="2325" marT="23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2325" marR="2325" marT="23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2325" marR="2325" marT="23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X</a:t>
                      </a:r>
                    </a:p>
                  </a:txBody>
                  <a:tcPr marL="2325" marR="2325" marT="23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2325" marR="2325" marT="23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2325" marR="2325" marT="23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9416828"/>
                  </a:ext>
                </a:extLst>
              </a:tr>
              <a:tr h="9067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2325" marR="2325" marT="23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4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Les performances de l’installation sont mesurées </a:t>
                      </a:r>
                    </a:p>
                  </a:txBody>
                  <a:tcPr marL="2325" marR="2325" marT="23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4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25" marR="2325" marT="23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2325" marR="2325" marT="23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2325" marR="2325" marT="23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X</a:t>
                      </a:r>
                    </a:p>
                  </a:txBody>
                  <a:tcPr marL="2325" marR="2325" marT="23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2325" marR="2325" marT="23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2325" marR="2325" marT="23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4583678"/>
                  </a:ext>
                </a:extLst>
              </a:tr>
              <a:tr h="176855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2325" marR="2325" marT="23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4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Le fonctionnement de l’installation est vérifié par rapport aux prescriptions</a:t>
                      </a:r>
                    </a:p>
                  </a:txBody>
                  <a:tcPr marL="2325" marR="2325" marT="23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4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25" marR="2325" marT="23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2325" marR="2325" marT="23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2325" marR="2325" marT="23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X</a:t>
                      </a:r>
                    </a:p>
                  </a:txBody>
                  <a:tcPr marL="2325" marR="2325" marT="23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2325" marR="2325" marT="23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2325" marR="2325" marT="23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5205557"/>
                  </a:ext>
                </a:extLst>
              </a:tr>
              <a:tr h="176855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2325" marR="2325" marT="23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fr-FR" sz="4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La qualification de l’installation respecte les contraintes normatives et réglementaires </a:t>
                      </a:r>
                    </a:p>
                  </a:txBody>
                  <a:tcPr marL="2325" marR="2325" marT="23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2325" marR="2325" marT="23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2325" marR="2325" marT="23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2325" marR="2325" marT="23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X</a:t>
                      </a:r>
                    </a:p>
                  </a:txBody>
                  <a:tcPr marL="2325" marR="2325" marT="23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2325" marR="2325" marT="23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4341803"/>
                  </a:ext>
                </a:extLst>
              </a:tr>
              <a:tr h="155162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2325" marR="2325" marT="23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325" marR="2325" marT="23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325" marR="2325" marT="23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325" marR="2325" marT="23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325" marR="2325" marT="23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325" marR="2325" marT="23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325" marR="2325" marT="23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2325" marR="2325" marT="23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700" b="1" i="0" u="none" strike="noStrike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325" marR="2325" marT="23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1993875"/>
                  </a:ext>
                </a:extLst>
              </a:tr>
              <a:tr h="155162"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2325" marR="2325" marT="23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325" marR="2325" marT="23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325" marR="2325" marT="23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325" marR="2325" marT="23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325" marR="2325" marT="23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325" marR="2325" marT="23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325" marR="2325" marT="23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2325" marR="2325" marT="23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700" b="1" i="0" u="none" strike="noStrike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325" marR="2325" marT="23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9148230"/>
                  </a:ext>
                </a:extLst>
              </a:tr>
              <a:tr h="188634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2325" marR="2325" marT="23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Note proposée au jury de délibération</a:t>
                      </a:r>
                    </a:p>
                  </a:txBody>
                  <a:tcPr marL="2325" marR="2325" marT="23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2325" marR="2325" marT="23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2325" marR="2325" marT="23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/20</a:t>
                      </a:r>
                    </a:p>
                  </a:txBody>
                  <a:tcPr marL="2325" marR="2325" marT="23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NOTE calculée</a:t>
                      </a:r>
                    </a:p>
                  </a:txBody>
                  <a:tcPr marL="2325" marR="2325" marT="23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6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16,3</a:t>
                      </a:r>
                    </a:p>
                  </a:txBody>
                  <a:tcPr marL="2325" marR="2325" marT="23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2325" marR="2325" marT="23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700" b="1" i="0" u="none" strike="noStrike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325" marR="2325" marT="23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9987097"/>
                  </a:ext>
                </a:extLst>
              </a:tr>
              <a:tr h="155162"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2325" marR="2325" marT="23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325" marR="2325" marT="23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325" marR="2325" marT="23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325" marR="2325" marT="23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325" marR="2325" marT="23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325" marR="2325" marT="23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325" marR="2325" marT="23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2325" marR="2325" marT="23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700" b="1" i="0" u="none" strike="noStrike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325" marR="2325" marT="23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8816526"/>
                  </a:ext>
                </a:extLst>
              </a:tr>
              <a:tr h="155162"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2325" marR="2325" marT="23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Nombre d'activités observées en entreprise</a:t>
                      </a:r>
                    </a:p>
                  </a:txBody>
                  <a:tcPr marL="2325" marR="2325" marT="23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325" marR="2325" marT="23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400" b="0" i="0" u="none" strike="noStrike">
                          <a:solidFill>
                            <a:srgbClr val="006BBC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2325" marR="2325" marT="23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325" marR="2325" marT="23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325" marR="2325" marT="23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325" marR="2325" marT="23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2325" marR="2325" marT="23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700" b="1" i="0" u="none" strike="noStrike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325" marR="2325" marT="23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5933563"/>
                  </a:ext>
                </a:extLst>
              </a:tr>
              <a:tr h="155162"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2325" marR="2325" marT="23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Nombre d'activités observées en centre de formation</a:t>
                      </a:r>
                    </a:p>
                  </a:txBody>
                  <a:tcPr marL="2325" marR="2325" marT="23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325" marR="2325" marT="23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400" b="0" i="0" u="none" strike="noStrike">
                          <a:solidFill>
                            <a:srgbClr val="006BBC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2325" marR="2325" marT="23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325" marR="2325" marT="23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325" marR="2325" marT="23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325" marR="2325" marT="23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2325" marR="2325" marT="23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700" b="1" i="0" u="none" strike="noStrike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325" marR="2325" marT="23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0864360"/>
                  </a:ext>
                </a:extLst>
              </a:tr>
              <a:tr h="155162">
                <a:tc>
                  <a:txBody>
                    <a:bodyPr/>
                    <a:lstStyle/>
                    <a:p>
                      <a:pPr algn="l" fontAlgn="ctr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2325" marR="2325" marT="23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325" marR="2325" marT="23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325" marR="2325" marT="23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325" marR="2325" marT="23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325" marR="2325" marT="23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325" marR="2325" marT="23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fr-FR" sz="4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325" marR="2325" marT="23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2325" marR="2325" marT="23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700" b="1" i="0" u="none" strike="noStrike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325" marR="2325" marT="23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7720354"/>
                  </a:ext>
                </a:extLst>
              </a:tr>
              <a:tr h="155162"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2325" marR="2325" marT="23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fr-FR" sz="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Commentaires destinés à éclairer le jury sur la proposition de note :</a:t>
                      </a:r>
                    </a:p>
                  </a:txBody>
                  <a:tcPr marL="2325" marR="2325" marT="23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2325" marR="2325" marT="23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700" b="1" i="0" u="none" strike="noStrike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325" marR="2325" marT="23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92746799"/>
                  </a:ext>
                </a:extLst>
              </a:tr>
              <a:tr h="155162"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2325" marR="2325" marT="23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4" gridSpan="6">
                  <a:txBody>
                    <a:bodyPr/>
                    <a:lstStyle/>
                    <a:p>
                      <a:pPr algn="l" fontAlgn="t"/>
                      <a:r>
                        <a:rPr lang="fr-FR" sz="400" b="0" i="0" u="none" strike="noStrike">
                          <a:solidFill>
                            <a:srgbClr val="006BBC"/>
                          </a:solidFill>
                          <a:effectLst/>
                          <a:latin typeface="Arial" panose="020B0604020202020204" pitchFamily="34" charset="0"/>
                        </a:rPr>
                        <a:t>Le candidat manque encore un peu d'autonomie pour la pratique, l'expression orale n'est pas toujours à la hauteur.</a:t>
                      </a:r>
                    </a:p>
                  </a:txBody>
                  <a:tcPr marL="2325" marR="2325" marT="23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4"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2325" marR="2325" marT="23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700" b="1" i="0" u="none" strike="noStrike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325" marR="2325" marT="23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3072324"/>
                  </a:ext>
                </a:extLst>
              </a:tr>
              <a:tr h="155162"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2325" marR="2325" marT="23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2325" marR="2325" marT="23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700" b="1" i="0" u="none" strike="noStrike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325" marR="2325" marT="23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687202"/>
                  </a:ext>
                </a:extLst>
              </a:tr>
              <a:tr h="208489"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2325" marR="2325" marT="23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2325" marR="2325" marT="23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700" b="1" i="0" u="none" strike="noStrike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325" marR="2325" marT="23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8325935"/>
                  </a:ext>
                </a:extLst>
              </a:tr>
              <a:tr h="155162"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2325" marR="2325" marT="23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4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2325" marR="2325" marT="23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fr-FR" sz="700" b="1" i="0" u="none" strike="noStrike" dirty="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2325" marR="2325" marT="23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26404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7440495"/>
      </p:ext>
    </p:extLst>
  </p:cSld>
  <p:clrMapOvr>
    <a:masterClrMapping/>
  </p:clrMapOvr>
</p:sld>
</file>

<file path=ppt/theme/theme1.xml><?xml version="1.0" encoding="utf-8"?>
<a:theme xmlns:a="http://schemas.openxmlformats.org/drawingml/2006/main" name="page de sous-parti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73AB55E0CC5DA459F57F5A42893F46A005A087D358B12CA4E82A8A8BA9B8A8CF200D3544DBFAD4F664AA25DF68E6D1F0A9E00689F2856DFEDCE40890FDCED81A7DFC9004B2C6109FE78734FA1BFBA370D2D27D9" ma:contentTypeVersion="2" ma:contentTypeDescription="Crée un document." ma:contentTypeScope="" ma:versionID="bb27ba1bbeb667412e9bb2d93099311f">
  <xsd:schema xmlns:xsd="http://www.w3.org/2001/XMLSchema" xmlns:xs="http://www.w3.org/2001/XMLSchema" xmlns:p="http://schemas.microsoft.com/office/2006/metadata/properties" xmlns:ns2="d9b8819f-644e-4e2e-bf09-8a76532e681c" targetNamespace="http://schemas.microsoft.com/office/2006/metadata/properties" ma:root="true" ma:fieldsID="974c2ac12628b5015b2945173a957d44" ns2:_="">
    <xsd:import namespace="d9b8819f-644e-4e2e-bf09-8a76532e681c"/>
    <xsd:element name="properties">
      <xsd:complexType>
        <xsd:sequence>
          <xsd:element name="documentManagement">
            <xsd:complexType>
              <xsd:all>
                <xsd:element ref="ns2:Description0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b8819f-644e-4e2e-bf09-8a76532e681c" elementFormDefault="qualified">
    <xsd:import namespace="http://schemas.microsoft.com/office/2006/documentManagement/types"/>
    <xsd:import namespace="http://schemas.microsoft.com/office/infopath/2007/PartnerControls"/>
    <xsd:element name="Description0" ma:index="8" nillable="true" ma:displayName="Description" ma:description="Description du document" ma:internalName="Description0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 ma:readOnly="true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escription0 xmlns="d9b8819f-644e-4e2e-bf09-8a76532e681c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28F9CF5-CB29-41B4-B267-475D20FB813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9b8819f-644e-4e2e-bf09-8a76532e681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A2790E1-966A-497A-ABBD-24ECAA34A18E}">
  <ds:schemaRefs>
    <ds:schemaRef ds:uri="http://purl.org/dc/dcmitype/"/>
    <ds:schemaRef ds:uri="http://schemas.microsoft.com/office/2006/documentManagement/types"/>
    <ds:schemaRef ds:uri="http://purl.org/dc/terms/"/>
    <ds:schemaRef ds:uri="http://schemas.microsoft.com/office/2006/metadata/properties"/>
    <ds:schemaRef ds:uri="http://purl.org/dc/elements/1.1/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d9b8819f-644e-4e2e-bf09-8a76532e681c"/>
  </ds:schemaRefs>
</ds:datastoreItem>
</file>

<file path=customXml/itemProps3.xml><?xml version="1.0" encoding="utf-8"?>
<ds:datastoreItem xmlns:ds="http://schemas.openxmlformats.org/officeDocument/2006/customXml" ds:itemID="{1D6BD7C5-AE49-4865-8DE9-44AE75ECC29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2091</TotalTime>
  <Words>1029</Words>
  <Application>Microsoft Office PowerPoint</Application>
  <PresentationFormat>Affichage à l'écran (16:9)</PresentationFormat>
  <Paragraphs>256</Paragraphs>
  <Slides>9</Slides>
  <Notes>1</Notes>
  <HiddenSlides>0</HiddenSlides>
  <MMClips>0</MMClips>
  <ScaleCrop>false</ScaleCrop>
  <HeadingPairs>
    <vt:vector size="8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7" baseType="lpstr">
      <vt:lpstr>Arial</vt:lpstr>
      <vt:lpstr>Arial Narrow</vt:lpstr>
      <vt:lpstr>Calibri</vt:lpstr>
      <vt:lpstr>Times New Roman</vt:lpstr>
      <vt:lpstr>Wingdings</vt:lpstr>
      <vt:lpstr>Wingdings 2</vt:lpstr>
      <vt:lpstr>page de sous-partie</vt:lpstr>
      <vt:lpstr>Worksheet</vt:lpstr>
      <vt:lpstr>Séminaire rénovation  BTS électrotechnique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 Matrice IGAENR 2018</dc:title>
  <dc:creator>Administrateur MEN</dc:creator>
  <cp:lastModifiedBy>Claude Pojolat</cp:lastModifiedBy>
  <cp:revision>190</cp:revision>
  <cp:lastPrinted>2015-02-04T16:19:06Z</cp:lastPrinted>
  <dcterms:created xsi:type="dcterms:W3CDTF">2015-02-04T10:43:31Z</dcterms:created>
  <dcterms:modified xsi:type="dcterms:W3CDTF">2020-11-26T19:19:00Z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0x010100873AB55E0CC5DA459F57F5A42893F46A005A087D358B12CA4E82A8A8BA9B8A8CF200D3544DBFAD4F664AA25DF68E6D1F0A9E00689F2856DFEDCE40890FDCED81A7DFC9004B2C6109FE78734FA1BFBA370D2D27D9</vt:lpwstr>
  </property>
</Properties>
</file>