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57" r:id="rId3"/>
    <p:sldId id="266" r:id="rId4"/>
    <p:sldId id="270" r:id="rId5"/>
    <p:sldId id="271" r:id="rId6"/>
    <p:sldId id="273" r:id="rId7"/>
    <p:sldId id="282" r:id="rId8"/>
    <p:sldId id="272" r:id="rId9"/>
    <p:sldId id="268" r:id="rId10"/>
    <p:sldId id="269" r:id="rId11"/>
    <p:sldId id="267" r:id="rId12"/>
    <p:sldId id="281" r:id="rId13"/>
    <p:sldId id="259" r:id="rId14"/>
    <p:sldId id="274" r:id="rId15"/>
    <p:sldId id="275" r:id="rId16"/>
    <p:sldId id="284" r:id="rId17"/>
    <p:sldId id="276" r:id="rId18"/>
    <p:sldId id="277" r:id="rId19"/>
    <p:sldId id="283" r:id="rId20"/>
    <p:sldId id="278" r:id="rId21"/>
    <p:sldId id="279" r:id="rId22"/>
    <p:sldId id="290" r:id="rId23"/>
    <p:sldId id="28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93" autoAdjust="0"/>
    <p:restoredTop sz="94660"/>
  </p:normalViewPr>
  <p:slideViewPr>
    <p:cSldViewPr snapToGrid="0">
      <p:cViewPr varScale="1">
        <p:scale>
          <a:sx n="83" d="100"/>
          <a:sy n="83" d="100"/>
        </p:scale>
        <p:origin x="53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FA5E4-F534-4872-BB3F-0CC6B304193E}" type="datetimeFigureOut">
              <a:rPr lang="fr-FR" smtClean="0"/>
              <a:t>24/10/2023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88741-B8D6-4397-A8B2-C0D6CFD8E47A}" type="slidenum">
              <a:rPr lang="fr-FR" smtClean="0"/>
              <a:t>‹N°›</a:t>
            </a:fld>
            <a:endParaRPr lang="fr-FR"/>
          </a:p>
        </p:txBody>
      </p:sp>
    </p:spTree>
    <p:extLst>
      <p:ext uri="{BB962C8B-B14F-4D97-AF65-F5344CB8AC3E}">
        <p14:creationId xmlns:p14="http://schemas.microsoft.com/office/powerpoint/2010/main" val="139149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6C6B5C-EBCC-4618-B5FB-0C7D5FDED5AB}"/>
              </a:ext>
            </a:extLst>
          </p:cNvPr>
          <p:cNvSpPr/>
          <p:nvPr userDrawn="1"/>
        </p:nvSpPr>
        <p:spPr>
          <a:xfrm rot="16200000">
            <a:off x="-2291489" y="3473963"/>
            <a:ext cx="5086649" cy="584775"/>
          </a:xfrm>
          <a:prstGeom prst="rect">
            <a:avLst/>
          </a:prstGeom>
          <a:noFill/>
        </p:spPr>
        <p:txBody>
          <a:bodyPr wrap="none" lIns="91440" tIns="45720" rIns="91440" bIns="45720">
            <a:spAutoFit/>
          </a:bodyPr>
          <a:lstStyle/>
          <a:p>
            <a:pPr algn="ctr"/>
            <a:fld id="{58A995F5-0E37-46A9-A070-A4BEA87C79FE}" type="datetime8">
              <a:rPr lang="fr-FR" sz="3200" b="0" cap="none" spc="0" smtClean="0">
                <a:ln w="0"/>
                <a:solidFill>
                  <a:schemeClr val="tx1"/>
                </a:solidFill>
                <a:effectLst>
                  <a:outerShdw blurRad="38100" dist="19050" dir="2700000" algn="tl" rotWithShape="0">
                    <a:schemeClr val="dk1">
                      <a:alpha val="40000"/>
                    </a:schemeClr>
                  </a:outerShdw>
                </a:effectLst>
                <a:latin typeface="Bookman Old Style" panose="02050604050505020204" pitchFamily="18" charset="0"/>
              </a:rPr>
              <a:t>24/10/2023 09:32</a:t>
            </a:fld>
            <a:r>
              <a:rPr lang="fr-FR" sz="3200" b="0" cap="none" spc="0" dirty="0">
                <a:ln w="0"/>
                <a:solidFill>
                  <a:schemeClr val="tx1"/>
                </a:solidFill>
                <a:effectLst>
                  <a:outerShdw blurRad="38100" dist="19050" dir="2700000" algn="tl" rotWithShape="0">
                    <a:schemeClr val="dk1">
                      <a:alpha val="40000"/>
                    </a:schemeClr>
                  </a:outerShdw>
                </a:effectLst>
                <a:latin typeface="Bookman Old Style" panose="02050604050505020204" pitchFamily="18" charset="0"/>
              </a:rPr>
              <a:t>      </a:t>
            </a:r>
            <a:r>
              <a:rPr lang="fr-FR" sz="1800" b="0" i="1" cap="none" spc="0" dirty="0">
                <a:ln w="0"/>
                <a:solidFill>
                  <a:schemeClr val="tx1"/>
                </a:solidFill>
                <a:effectLst>
                  <a:outerShdw blurRad="38100" dist="19050" dir="2700000" algn="tl" rotWithShape="0">
                    <a:schemeClr val="dk1">
                      <a:alpha val="40000"/>
                    </a:schemeClr>
                  </a:outerShdw>
                </a:effectLst>
                <a:latin typeface="Eras Light ITC" panose="020B0402030504020804" pitchFamily="34" charset="0"/>
                <a:cs typeface="Arabic Typesetting" panose="020B0604020202020204" pitchFamily="66" charset="-78"/>
              </a:rPr>
              <a:t>L.L.</a:t>
            </a:r>
            <a:endParaRPr lang="fr-FR" sz="3200" b="0" i="1" cap="none" spc="0" dirty="0">
              <a:ln w="0"/>
              <a:solidFill>
                <a:schemeClr val="tx1"/>
              </a:solidFill>
              <a:effectLst>
                <a:outerShdw blurRad="38100" dist="19050" dir="2700000" algn="tl" rotWithShape="0">
                  <a:schemeClr val="dk1">
                    <a:alpha val="40000"/>
                  </a:schemeClr>
                </a:outerShdw>
              </a:effectLst>
              <a:latin typeface="Eras Light ITC" panose="020B0402030504020804" pitchFamily="34" charset="0"/>
              <a:cs typeface="Arabic Typesetting" panose="020B0604020202020204" pitchFamily="66" charset="-78"/>
            </a:endParaRPr>
          </a:p>
        </p:txBody>
      </p:sp>
      <p:pic>
        <p:nvPicPr>
          <p:cNvPr id="9" name="Image 8" descr="Une image contenant dessin, signe, rue, trafic&#10;&#10;Description générée automatiquement">
            <a:extLst>
              <a:ext uri="{FF2B5EF4-FFF2-40B4-BE49-F238E27FC236}">
                <a16:creationId xmlns:a16="http://schemas.microsoft.com/office/drawing/2014/main" id="{E159B1A9-FB63-4ED5-A282-67AF979DC9BB}"/>
              </a:ext>
            </a:extLst>
          </p:cNvPr>
          <p:cNvPicPr>
            <a:picLocks noChangeAspect="1"/>
          </p:cNvPicPr>
          <p:nvPr userDrawn="1"/>
        </p:nvPicPr>
        <p:blipFill>
          <a:blip r:embed="rId2"/>
          <a:stretch>
            <a:fillRect/>
          </a:stretch>
        </p:blipFill>
        <p:spPr>
          <a:xfrm>
            <a:off x="0" y="6425091"/>
            <a:ext cx="503673" cy="432909"/>
          </a:xfrm>
          <a:prstGeom prst="rect">
            <a:avLst/>
          </a:prstGeom>
        </p:spPr>
      </p:pic>
      <p:pic>
        <p:nvPicPr>
          <p:cNvPr id="5" name="Image 4" descr="Une image contenant signe, assis, vert, rue&#10;&#10;Description générée automatiquement">
            <a:extLst>
              <a:ext uri="{FF2B5EF4-FFF2-40B4-BE49-F238E27FC236}">
                <a16:creationId xmlns:a16="http://schemas.microsoft.com/office/drawing/2014/main" id="{C6D130B5-046F-4E28-8761-E7A6E6048043}"/>
              </a:ext>
            </a:extLst>
          </p:cNvPr>
          <p:cNvPicPr>
            <a:picLocks noChangeAspect="1"/>
          </p:cNvPicPr>
          <p:nvPr userDrawn="1"/>
        </p:nvPicPr>
        <p:blipFill>
          <a:blip r:embed="rId3"/>
          <a:stretch>
            <a:fillRect/>
          </a:stretch>
        </p:blipFill>
        <p:spPr>
          <a:xfrm>
            <a:off x="10477500" y="400050"/>
            <a:ext cx="609600" cy="6096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ext uri="{BEBA8EAE-BF5A-486C-A8C5-ECC9F3942E4B}">
                <a14:imgProps xmlns:a14="http://schemas.microsoft.com/office/drawing/2010/main">
                  <a14:imgLayer r:embed="rId4">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RESSOURCES/03_INRS_AJ-09-2020.pdf"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2" name="Rectangle 21">
            <a:extLst>
              <a:ext uri="{FF2B5EF4-FFF2-40B4-BE49-F238E27FC236}">
                <a16:creationId xmlns:a16="http://schemas.microsoft.com/office/drawing/2014/main" id="{C72330AA-E11E-458E-8798-12C7F7738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7">
            <a:extLst>
              <a:ext uri="{FF2B5EF4-FFF2-40B4-BE49-F238E27FC236}">
                <a16:creationId xmlns:a16="http://schemas.microsoft.com/office/drawing/2014/main" id="{A6BDC1B0-0C91-4230-BFEB-9C8ED19B9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2449"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chemeClr val="bg1">
                  <a:alpha val="20000"/>
                </a:schemeClr>
              </a:solidFill>
            </a:endParaRPr>
          </a:p>
        </p:txBody>
      </p:sp>
      <p:sp useBgFill="1">
        <p:nvSpPr>
          <p:cNvPr id="26" name="Freeform: Shape 25">
            <a:extLst>
              <a:ext uri="{FF2B5EF4-FFF2-40B4-BE49-F238E27FC236}">
                <a16:creationId xmlns:a16="http://schemas.microsoft.com/office/drawing/2014/main" id="{68E0A26E-4EA8-4E6C-97A2-7B6C1C13F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814824" y="480824"/>
            <a:ext cx="6858001" cy="5896352"/>
          </a:xfrm>
          <a:custGeom>
            <a:avLst/>
            <a:gdLst>
              <a:gd name="connsiteX0" fmla="*/ 6858001 w 6858001"/>
              <a:gd name="connsiteY0" fmla="*/ 1177 h 5896352"/>
              <a:gd name="connsiteX1" fmla="*/ 6858001 w 6858001"/>
              <a:gd name="connsiteY1" fmla="*/ 1344715 h 5896352"/>
              <a:gd name="connsiteX2" fmla="*/ 6858000 w 6858001"/>
              <a:gd name="connsiteY2" fmla="*/ 1344715 h 5896352"/>
              <a:gd name="connsiteX3" fmla="*/ 6858000 w 6858001"/>
              <a:gd name="connsiteY3" fmla="*/ 5896352 h 5896352"/>
              <a:gd name="connsiteX4" fmla="*/ 0 w 6858001"/>
              <a:gd name="connsiteY4" fmla="*/ 5896351 h 5896352"/>
              <a:gd name="connsiteX5" fmla="*/ 0 w 6858001"/>
              <a:gd name="connsiteY5" fmla="*/ 904459 h 5896352"/>
              <a:gd name="connsiteX6" fmla="*/ 1 w 6858001"/>
              <a:gd name="connsiteY6" fmla="*/ 904459 h 5896352"/>
              <a:gd name="connsiteX7" fmla="*/ 1 w 6858001"/>
              <a:gd name="connsiteY7" fmla="*/ 0 h 5896352"/>
              <a:gd name="connsiteX8" fmla="*/ 40463 w 6858001"/>
              <a:gd name="connsiteY8" fmla="*/ 5883 h 5896352"/>
              <a:gd name="connsiteX9" fmla="*/ 159107 w 6858001"/>
              <a:gd name="connsiteY9" fmla="*/ 23196 h 5896352"/>
              <a:gd name="connsiteX10" fmla="*/ 245518 w 6858001"/>
              <a:gd name="connsiteY10" fmla="*/ 35299 h 5896352"/>
              <a:gd name="connsiteX11" fmla="*/ 348388 w 6858001"/>
              <a:gd name="connsiteY11" fmla="*/ 48073 h 5896352"/>
              <a:gd name="connsiteX12" fmla="*/ 470460 w 6858001"/>
              <a:gd name="connsiteY12" fmla="*/ 63369 h 5896352"/>
              <a:gd name="connsiteX13" fmla="*/ 605563 w 6858001"/>
              <a:gd name="connsiteY13" fmla="*/ 79506 h 5896352"/>
              <a:gd name="connsiteX14" fmla="*/ 757810 w 6858001"/>
              <a:gd name="connsiteY14" fmla="*/ 96483 h 5896352"/>
              <a:gd name="connsiteX15" fmla="*/ 923774 w 6858001"/>
              <a:gd name="connsiteY15" fmla="*/ 114469 h 5896352"/>
              <a:gd name="connsiteX16" fmla="*/ 1104139 w 6858001"/>
              <a:gd name="connsiteY16" fmla="*/ 132454 h 5896352"/>
              <a:gd name="connsiteX17" fmla="*/ 1296163 w 6858001"/>
              <a:gd name="connsiteY17" fmla="*/ 150776 h 5896352"/>
              <a:gd name="connsiteX18" fmla="*/ 1503275 w 6858001"/>
              <a:gd name="connsiteY18" fmla="*/ 167753 h 5896352"/>
              <a:gd name="connsiteX19" fmla="*/ 1719988 w 6858001"/>
              <a:gd name="connsiteY19" fmla="*/ 184058 h 5896352"/>
              <a:gd name="connsiteX20" fmla="*/ 1949045 w 6858001"/>
              <a:gd name="connsiteY20" fmla="*/ 198849 h 5896352"/>
              <a:gd name="connsiteX21" fmla="*/ 2187703 w 6858001"/>
              <a:gd name="connsiteY21" fmla="*/ 212969 h 5896352"/>
              <a:gd name="connsiteX22" fmla="*/ 2436649 w 6858001"/>
              <a:gd name="connsiteY22" fmla="*/ 226248 h 5896352"/>
              <a:gd name="connsiteX23" fmla="*/ 2564208 w 6858001"/>
              <a:gd name="connsiteY23" fmla="*/ 230955 h 5896352"/>
              <a:gd name="connsiteX24" fmla="*/ 2694509 w 6858001"/>
              <a:gd name="connsiteY24" fmla="*/ 236165 h 5896352"/>
              <a:gd name="connsiteX25" fmla="*/ 2826868 w 6858001"/>
              <a:gd name="connsiteY25" fmla="*/ 241040 h 5896352"/>
              <a:gd name="connsiteX26" fmla="*/ 2959914 w 6858001"/>
              <a:gd name="connsiteY26" fmla="*/ 244234 h 5896352"/>
              <a:gd name="connsiteX27" fmla="*/ 3095702 w 6858001"/>
              <a:gd name="connsiteY27" fmla="*/ 247091 h 5896352"/>
              <a:gd name="connsiteX28" fmla="*/ 3232862 w 6858001"/>
              <a:gd name="connsiteY28" fmla="*/ 250117 h 5896352"/>
              <a:gd name="connsiteX29" fmla="*/ 3372765 w 6858001"/>
              <a:gd name="connsiteY29" fmla="*/ 252134 h 5896352"/>
              <a:gd name="connsiteX30" fmla="*/ 3514040 w 6858001"/>
              <a:gd name="connsiteY30" fmla="*/ 252134 h 5896352"/>
              <a:gd name="connsiteX31" fmla="*/ 3656686 w 6858001"/>
              <a:gd name="connsiteY31" fmla="*/ 253142 h 5896352"/>
              <a:gd name="connsiteX32" fmla="*/ 3800704 w 6858001"/>
              <a:gd name="connsiteY32" fmla="*/ 252134 h 5896352"/>
              <a:gd name="connsiteX33" fmla="*/ 3946780 w 6858001"/>
              <a:gd name="connsiteY33" fmla="*/ 250117 h 5896352"/>
              <a:gd name="connsiteX34" fmla="*/ 4092855 w 6858001"/>
              <a:gd name="connsiteY34" fmla="*/ 248268 h 5896352"/>
              <a:gd name="connsiteX35" fmla="*/ 4240988 w 6858001"/>
              <a:gd name="connsiteY35" fmla="*/ 244234 h 5896352"/>
              <a:gd name="connsiteX36" fmla="*/ 4390492 w 6858001"/>
              <a:gd name="connsiteY36" fmla="*/ 240032 h 5896352"/>
              <a:gd name="connsiteX37" fmla="*/ 4539997 w 6858001"/>
              <a:gd name="connsiteY37" fmla="*/ 235157 h 5896352"/>
              <a:gd name="connsiteX38" fmla="*/ 4690873 w 6858001"/>
              <a:gd name="connsiteY38" fmla="*/ 228266 h 5896352"/>
              <a:gd name="connsiteX39" fmla="*/ 4843120 w 6858001"/>
              <a:gd name="connsiteY39" fmla="*/ 220029 h 5896352"/>
              <a:gd name="connsiteX40" fmla="*/ 4996054 w 6858001"/>
              <a:gd name="connsiteY40" fmla="*/ 212129 h 5896352"/>
              <a:gd name="connsiteX41" fmla="*/ 5148987 w 6858001"/>
              <a:gd name="connsiteY41" fmla="*/ 202044 h 5896352"/>
              <a:gd name="connsiteX42" fmla="*/ 5303978 w 6858001"/>
              <a:gd name="connsiteY42" fmla="*/ 189941 h 5896352"/>
              <a:gd name="connsiteX43" fmla="*/ 5456911 w 6858001"/>
              <a:gd name="connsiteY43" fmla="*/ 177839 h 5896352"/>
              <a:gd name="connsiteX44" fmla="*/ 5612588 w 6858001"/>
              <a:gd name="connsiteY44" fmla="*/ 163887 h 5896352"/>
              <a:gd name="connsiteX45" fmla="*/ 5768950 w 6858001"/>
              <a:gd name="connsiteY45" fmla="*/ 148591 h 5896352"/>
              <a:gd name="connsiteX46" fmla="*/ 5923255 w 6858001"/>
              <a:gd name="connsiteY46" fmla="*/ 132455 h 5896352"/>
              <a:gd name="connsiteX47" fmla="*/ 6079618 w 6858001"/>
              <a:gd name="connsiteY47" fmla="*/ 113629 h 5896352"/>
              <a:gd name="connsiteX48" fmla="*/ 6235294 w 6858001"/>
              <a:gd name="connsiteY48" fmla="*/ 93458 h 5896352"/>
              <a:gd name="connsiteX49" fmla="*/ 6391657 w 6858001"/>
              <a:gd name="connsiteY49" fmla="*/ 73455 h 5896352"/>
              <a:gd name="connsiteX50" fmla="*/ 6547333 w 6858001"/>
              <a:gd name="connsiteY50" fmla="*/ 50091 h 5896352"/>
              <a:gd name="connsiteX51" fmla="*/ 6702324 w 6858001"/>
              <a:gd name="connsiteY51" fmla="*/ 26222 h 589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896352">
                <a:moveTo>
                  <a:pt x="6858001" y="1177"/>
                </a:moveTo>
                <a:lnTo>
                  <a:pt x="6858001" y="1344715"/>
                </a:lnTo>
                <a:lnTo>
                  <a:pt x="6858000" y="1344715"/>
                </a:lnTo>
                <a:lnTo>
                  <a:pt x="6858000" y="5896352"/>
                </a:lnTo>
                <a:lnTo>
                  <a:pt x="0" y="5896351"/>
                </a:lnTo>
                <a:lnTo>
                  <a:pt x="0" y="904459"/>
                </a:lnTo>
                <a:lnTo>
                  <a:pt x="1" y="904459"/>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fr-FR"/>
          </a:p>
        </p:txBody>
      </p:sp>
      <p:sp>
        <p:nvSpPr>
          <p:cNvPr id="28" name="Rectangle 27">
            <a:extLst>
              <a:ext uri="{FF2B5EF4-FFF2-40B4-BE49-F238E27FC236}">
                <a16:creationId xmlns:a16="http://schemas.microsoft.com/office/drawing/2014/main" id="{C1841CC0-B7A9-4828-B82F-9C6B433BD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FR"/>
          </a:p>
        </p:txBody>
      </p:sp>
      <p:grpSp>
        <p:nvGrpSpPr>
          <p:cNvPr id="30" name="Group 29">
            <a:extLst>
              <a:ext uri="{FF2B5EF4-FFF2-40B4-BE49-F238E27FC236}">
                <a16:creationId xmlns:a16="http://schemas.microsoft.com/office/drawing/2014/main" id="{08E05919-D800-40FD-A3BD-4B9CC4078E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428412" cy="6858000"/>
            <a:chOff x="0" y="0"/>
            <a:chExt cx="11428412" cy="6858000"/>
          </a:xfrm>
        </p:grpSpPr>
        <p:pic>
          <p:nvPicPr>
            <p:cNvPr id="31" name="Picture 30">
              <a:extLst>
                <a:ext uri="{FF2B5EF4-FFF2-40B4-BE49-F238E27FC236}">
                  <a16:creationId xmlns:a16="http://schemas.microsoft.com/office/drawing/2014/main" id="{DE70C79C-8688-4786-8FCD-43A4B5D5B7D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2" name="Picture 31">
              <a:extLst>
                <a:ext uri="{FF2B5EF4-FFF2-40B4-BE49-F238E27FC236}">
                  <a16:creationId xmlns:a16="http://schemas.microsoft.com/office/drawing/2014/main" id="{9A6338A0-2BDA-4E79-A762-AAD8608C0C2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3" name="Oval 32">
              <a:extLst>
                <a:ext uri="{FF2B5EF4-FFF2-40B4-BE49-F238E27FC236}">
                  <a16:creationId xmlns:a16="http://schemas.microsoft.com/office/drawing/2014/main" id="{B685624D-3645-4129-9FF6-0C59DBF23B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tx2">
                    <a:alpha val="7000"/>
                    <a:lumMod val="60000"/>
                    <a:lumOff val="40000"/>
                  </a:schemeClr>
                </a:gs>
                <a:gs pos="69000">
                  <a:schemeClr val="tx2">
                    <a:alpha val="0"/>
                    <a:lumMod val="60000"/>
                    <a:lumOff val="40000"/>
                  </a:schemeClr>
                </a:gs>
                <a:gs pos="36000">
                  <a:schemeClr val="tx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pic>
          <p:nvPicPr>
            <p:cNvPr id="34" name="Picture 33">
              <a:extLst>
                <a:ext uri="{FF2B5EF4-FFF2-40B4-BE49-F238E27FC236}">
                  <a16:creationId xmlns:a16="http://schemas.microsoft.com/office/drawing/2014/main" id="{03F24C1B-E4C1-43E7-84B3-DD476F3836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5" name="Picture 34">
              <a:extLst>
                <a:ext uri="{FF2B5EF4-FFF2-40B4-BE49-F238E27FC236}">
                  <a16:creationId xmlns:a16="http://schemas.microsoft.com/office/drawing/2014/main" id="{8725CE5D-088A-4522-9817-4B485D6E7F8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grpSp>
      <p:sp>
        <p:nvSpPr>
          <p:cNvPr id="2" name="Titre 1">
            <a:extLst>
              <a:ext uri="{FF2B5EF4-FFF2-40B4-BE49-F238E27FC236}">
                <a16:creationId xmlns:a16="http://schemas.microsoft.com/office/drawing/2014/main" id="{6D3710D8-53ED-49E5-A8BC-23C26E0E592A}"/>
              </a:ext>
            </a:extLst>
          </p:cNvPr>
          <p:cNvSpPr>
            <a:spLocks noGrp="1"/>
          </p:cNvSpPr>
          <p:nvPr>
            <p:ph type="ctrTitle" idx="4294967295"/>
          </p:nvPr>
        </p:nvSpPr>
        <p:spPr>
          <a:xfrm>
            <a:off x="175262" y="1215071"/>
            <a:ext cx="7175448" cy="3329581"/>
          </a:xfrm>
          <a:prstGeom prst="rect">
            <a:avLst/>
          </a:prstGeom>
        </p:spPr>
        <p:txBody>
          <a:bodyPr vert="horz" lIns="91440" tIns="45720" rIns="91440" bIns="45720" rtlCol="0" anchor="b">
            <a:normAutofit/>
          </a:bodyPr>
          <a:lstStyle/>
          <a:p>
            <a:pPr>
              <a:lnSpc>
                <a:spcPct val="90000"/>
              </a:lnSpc>
            </a:pPr>
            <a:r>
              <a:rPr lang="en-US" sz="6000">
                <a:solidFill>
                  <a:srgbClr val="EBEBEB"/>
                </a:solidFill>
              </a:rPr>
              <a:t>Réglementation</a:t>
            </a:r>
            <a:br>
              <a:rPr lang="en-US" sz="6000">
                <a:solidFill>
                  <a:srgbClr val="EBEBEB"/>
                </a:solidFill>
              </a:rPr>
            </a:br>
            <a:r>
              <a:rPr lang="en-US" sz="6000">
                <a:solidFill>
                  <a:srgbClr val="EBEBEB"/>
                </a:solidFill>
              </a:rPr>
              <a:t>
</a:t>
            </a:r>
            <a:endParaRPr lang="en-US" sz="6000" b="0" i="0" kern="1200" dirty="0">
              <a:solidFill>
                <a:srgbClr val="EBEBEB"/>
              </a:solidFill>
              <a:latin typeface="+mj-lt"/>
              <a:ea typeface="+mj-ea"/>
              <a:cs typeface="+mj-cs"/>
            </a:endParaRPr>
          </a:p>
        </p:txBody>
      </p:sp>
      <p:sp>
        <p:nvSpPr>
          <p:cNvPr id="3" name="Sous-titre 2">
            <a:extLst>
              <a:ext uri="{FF2B5EF4-FFF2-40B4-BE49-F238E27FC236}">
                <a16:creationId xmlns:a16="http://schemas.microsoft.com/office/drawing/2014/main" id="{3FB707F3-56E9-474B-B11E-9E03F165785B}"/>
              </a:ext>
            </a:extLst>
          </p:cNvPr>
          <p:cNvSpPr>
            <a:spLocks noGrp="1"/>
          </p:cNvSpPr>
          <p:nvPr>
            <p:ph type="subTitle" idx="4294967295"/>
          </p:nvPr>
        </p:nvSpPr>
        <p:spPr>
          <a:xfrm>
            <a:off x="1154956" y="4777380"/>
            <a:ext cx="4752398" cy="861420"/>
          </a:xfrm>
          <a:prstGeom prst="rect">
            <a:avLst/>
          </a:prstGeom>
        </p:spPr>
        <p:txBody>
          <a:bodyPr vert="horz" lIns="91440" tIns="45720" rIns="91440" bIns="45720" rtlCol="0" anchor="t">
            <a:normAutofit fontScale="85000" lnSpcReduction="20000"/>
          </a:bodyPr>
          <a:lstStyle/>
          <a:p>
            <a:pPr marL="0" indent="0">
              <a:buNone/>
            </a:pPr>
            <a:r>
              <a:rPr lang="fr-FR" cap="all" dirty="0">
                <a:solidFill>
                  <a:schemeClr val="tx2">
                    <a:lumMod val="40000"/>
                    <a:lumOff val="60000"/>
                  </a:schemeClr>
                </a:solidFill>
              </a:rPr>
              <a:t>Objectif : connaitre le cadre juridique
</a:t>
            </a:r>
            <a:endParaRPr lang="en-US" cap="all" dirty="0">
              <a:solidFill>
                <a:schemeClr val="tx2">
                  <a:lumMod val="40000"/>
                  <a:lumOff val="60000"/>
                </a:schemeClr>
              </a:solidFill>
            </a:endParaRPr>
          </a:p>
        </p:txBody>
      </p:sp>
      <p:pic>
        <p:nvPicPr>
          <p:cNvPr id="7" name="Image 6">
            <a:extLst>
              <a:ext uri="{FF2B5EF4-FFF2-40B4-BE49-F238E27FC236}">
                <a16:creationId xmlns:a16="http://schemas.microsoft.com/office/drawing/2014/main" id="{CD9C8474-D39B-43AF-AD59-F003D10A4107}"/>
              </a:ext>
            </a:extLst>
          </p:cNvPr>
          <p:cNvPicPr>
            <a:picLocks noChangeAspect="1"/>
          </p:cNvPicPr>
          <p:nvPr/>
        </p:nvPicPr>
        <p:blipFill>
          <a:blip r:embed="rId6"/>
          <a:stretch>
            <a:fillRect/>
          </a:stretch>
        </p:blipFill>
        <p:spPr>
          <a:xfrm>
            <a:off x="6616185" y="5566725"/>
            <a:ext cx="2110436" cy="1058547"/>
          </a:xfrm>
          <a:prstGeom prst="rect">
            <a:avLst/>
          </a:prstGeom>
        </p:spPr>
      </p:pic>
      <p:pic>
        <p:nvPicPr>
          <p:cNvPr id="5" name="Image 4" descr="Une image contenant signe, dessin, horloge, rue&#10;&#10;Description générée automatiquement">
            <a:extLst>
              <a:ext uri="{FF2B5EF4-FFF2-40B4-BE49-F238E27FC236}">
                <a16:creationId xmlns:a16="http://schemas.microsoft.com/office/drawing/2014/main" id="{E9AF5489-0C67-4E21-A946-4BF21A9345B0}"/>
              </a:ext>
            </a:extLst>
          </p:cNvPr>
          <p:cNvPicPr>
            <a:picLocks noChangeAspect="1"/>
          </p:cNvPicPr>
          <p:nvPr/>
        </p:nvPicPr>
        <p:blipFill>
          <a:blip r:embed="rId7"/>
          <a:stretch>
            <a:fillRect/>
          </a:stretch>
        </p:blipFill>
        <p:spPr>
          <a:xfrm>
            <a:off x="8020686" y="1640841"/>
            <a:ext cx="3996052" cy="3996052"/>
          </a:xfrm>
          <a:prstGeom prst="rect">
            <a:avLst/>
          </a:prstGeom>
        </p:spPr>
      </p:pic>
      <p:pic>
        <p:nvPicPr>
          <p:cNvPr id="8" name="Image 7">
            <a:extLst>
              <a:ext uri="{FF2B5EF4-FFF2-40B4-BE49-F238E27FC236}">
                <a16:creationId xmlns:a16="http://schemas.microsoft.com/office/drawing/2014/main" id="{A0E079B2-A4B8-4E44-8FC9-13B5A9A3C7D2}"/>
              </a:ext>
            </a:extLst>
          </p:cNvPr>
          <p:cNvPicPr>
            <a:picLocks noChangeAspect="1"/>
          </p:cNvPicPr>
          <p:nvPr/>
        </p:nvPicPr>
        <p:blipFill>
          <a:blip r:embed="rId8"/>
          <a:stretch>
            <a:fillRect/>
          </a:stretch>
        </p:blipFill>
        <p:spPr>
          <a:xfrm>
            <a:off x="6616185" y="152400"/>
            <a:ext cx="3188552" cy="1224404"/>
          </a:xfrm>
          <a:prstGeom prst="rect">
            <a:avLst/>
          </a:prstGeom>
        </p:spPr>
      </p:pic>
    </p:spTree>
    <p:extLst>
      <p:ext uri="{BB962C8B-B14F-4D97-AF65-F5344CB8AC3E}">
        <p14:creationId xmlns:p14="http://schemas.microsoft.com/office/powerpoint/2010/main" val="7950519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01C92A45-E054-4775-B520-D819BE19CE01}"/>
              </a:ext>
            </a:extLst>
          </p:cNvPr>
          <p:cNvGraphicFramePr>
            <a:graphicFrameLocks noGrp="1"/>
          </p:cNvGraphicFramePr>
          <p:nvPr>
            <p:extLst>
              <p:ext uri="{D42A27DB-BD31-4B8C-83A1-F6EECF244321}">
                <p14:modId xmlns:p14="http://schemas.microsoft.com/office/powerpoint/2010/main" val="207488782"/>
              </p:ext>
            </p:extLst>
          </p:nvPr>
        </p:nvGraphicFramePr>
        <p:xfrm>
          <a:off x="1073212" y="1030388"/>
          <a:ext cx="10876132" cy="5290795"/>
        </p:xfrm>
        <a:graphic>
          <a:graphicData uri="http://schemas.openxmlformats.org/drawingml/2006/table">
            <a:tbl>
              <a:tblPr firstRow="1" bandRow="1">
                <a:tableStyleId>{16D9F66E-5EB9-4882-86FB-DCBF35E3C3E4}</a:tableStyleId>
              </a:tblPr>
              <a:tblGrid>
                <a:gridCol w="2646532">
                  <a:extLst>
                    <a:ext uri="{9D8B030D-6E8A-4147-A177-3AD203B41FA5}">
                      <a16:colId xmlns:a16="http://schemas.microsoft.com/office/drawing/2014/main" val="2374088685"/>
                    </a:ext>
                  </a:extLst>
                </a:gridCol>
                <a:gridCol w="8229600">
                  <a:extLst>
                    <a:ext uri="{9D8B030D-6E8A-4147-A177-3AD203B41FA5}">
                      <a16:colId xmlns:a16="http://schemas.microsoft.com/office/drawing/2014/main" val="86175586"/>
                    </a:ext>
                  </a:extLst>
                </a:gridCol>
              </a:tblGrid>
              <a:tr h="931577">
                <a:tc gridSpan="2">
                  <a:txBody>
                    <a:bodyPr/>
                    <a:lstStyle/>
                    <a:p>
                      <a:r>
                        <a:rPr lang="fr-FR" sz="2800" b="1" dirty="0"/>
                        <a:t>Il existe plusieurs dispositifs de formation aux secours d’urgence. </a:t>
                      </a:r>
                    </a:p>
                  </a:txBody>
                  <a:tcPr/>
                </a:tc>
                <a:tc hMerge="1">
                  <a:txBody>
                    <a:bodyPr/>
                    <a:lstStyle/>
                    <a:p>
                      <a:endParaRPr lang="fr-FR" dirty="0"/>
                    </a:p>
                  </a:txBody>
                  <a:tcPr/>
                </a:tc>
                <a:extLst>
                  <a:ext uri="{0D108BD9-81ED-4DB2-BD59-A6C34878D82A}">
                    <a16:rowId xmlns:a16="http://schemas.microsoft.com/office/drawing/2014/main" val="903639309"/>
                  </a:ext>
                </a:extLst>
              </a:tr>
              <a:tr h="4345915">
                <a:tc>
                  <a:txBody>
                    <a:bodyPr/>
                    <a:lstStyle/>
                    <a:p>
                      <a:endParaRPr lang="fr-FR" sz="2400"/>
                    </a:p>
                  </a:txBody>
                  <a:tcPr/>
                </a:tc>
                <a:tc>
                  <a:txBody>
                    <a:bodyPr/>
                    <a:lstStyle/>
                    <a:p>
                      <a:r>
                        <a:rPr lang="fr-FR" sz="2400" dirty="0"/>
                        <a:t>C’est pourquoi, la Branche AT-MP recommande la formation au sauvetage –secourisme du travail (SST), formation susceptible de s’inscrire en cohérence réelle avec la démarche de prévention des risques et d’organisation des secours déployée par l’employeur dans son établissement.</a:t>
                      </a:r>
                      <a:br>
                        <a:rPr lang="fr-FR" sz="2400" dirty="0"/>
                      </a:br>
                      <a:r>
                        <a:rPr lang="fr-FR" sz="2400" dirty="0"/>
                        <a:t>Cette formation au </a:t>
                      </a:r>
                      <a:r>
                        <a:rPr lang="fr-FR" sz="2400" b="1" dirty="0"/>
                        <a:t>sauvetage secourisme du travail (SST)</a:t>
                      </a:r>
                      <a:r>
                        <a:rPr lang="fr-FR" sz="2400" dirty="0"/>
                        <a:t> est sanctionnée par la délivrance d’un certificat de SST et est assurée par des formateurs certifiés selon un programme défini dans des documents et référentiels techniques et pédagogiques.</a:t>
                      </a:r>
                    </a:p>
                  </a:txBody>
                  <a:tcPr/>
                </a:tc>
                <a:extLst>
                  <a:ext uri="{0D108BD9-81ED-4DB2-BD59-A6C34878D82A}">
                    <a16:rowId xmlns:a16="http://schemas.microsoft.com/office/drawing/2014/main" val="2753005131"/>
                  </a:ext>
                </a:extLst>
              </a:tr>
            </a:tbl>
          </a:graphicData>
        </a:graphic>
      </p:graphicFrame>
      <p:pic>
        <p:nvPicPr>
          <p:cNvPr id="3" name="Image 2">
            <a:extLst>
              <a:ext uri="{FF2B5EF4-FFF2-40B4-BE49-F238E27FC236}">
                <a16:creationId xmlns:a16="http://schemas.microsoft.com/office/drawing/2014/main" id="{05F5D621-4A3A-4203-BA89-41E703FCC3BD}"/>
              </a:ext>
            </a:extLst>
          </p:cNvPr>
          <p:cNvPicPr>
            <a:picLocks noChangeAspect="1"/>
          </p:cNvPicPr>
          <p:nvPr/>
        </p:nvPicPr>
        <p:blipFill>
          <a:blip r:embed="rId2"/>
          <a:stretch>
            <a:fillRect/>
          </a:stretch>
        </p:blipFill>
        <p:spPr>
          <a:xfrm>
            <a:off x="1266635" y="3404339"/>
            <a:ext cx="2378394" cy="1682569"/>
          </a:xfrm>
          <a:prstGeom prst="rect">
            <a:avLst/>
          </a:prstGeom>
        </p:spPr>
      </p:pic>
      <p:sp>
        <p:nvSpPr>
          <p:cNvPr id="2" name="ZoneTexte 1">
            <a:extLst>
              <a:ext uri="{FF2B5EF4-FFF2-40B4-BE49-F238E27FC236}">
                <a16:creationId xmlns:a16="http://schemas.microsoft.com/office/drawing/2014/main" id="{DB8B2D2B-611F-45E5-BEFD-6E5B9D2F7340}"/>
              </a:ext>
            </a:extLst>
          </p:cNvPr>
          <p:cNvSpPr txBox="1"/>
          <p:nvPr/>
        </p:nvSpPr>
        <p:spPr>
          <a:xfrm>
            <a:off x="142043" y="112736"/>
            <a:ext cx="1473694" cy="707886"/>
          </a:xfrm>
          <a:prstGeom prst="rect">
            <a:avLst/>
          </a:prstGeom>
          <a:noFill/>
        </p:spPr>
        <p:txBody>
          <a:bodyPr wrap="square">
            <a:spAutoFit/>
          </a:bodyPr>
          <a:lstStyle/>
          <a:p>
            <a:pPr marL="72000" lvl="1"/>
            <a:r>
              <a:rPr lang="fr-FR" sz="2000" dirty="0">
                <a:latin typeface="Bookman Old Style" panose="02050604050505020204" pitchFamily="18" charset="0"/>
              </a:rPr>
              <a:t>Cadre juridique</a:t>
            </a:r>
          </a:p>
        </p:txBody>
      </p:sp>
    </p:spTree>
    <p:extLst>
      <p:ext uri="{BB962C8B-B14F-4D97-AF65-F5344CB8AC3E}">
        <p14:creationId xmlns:p14="http://schemas.microsoft.com/office/powerpoint/2010/main" val="1839261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01C92A45-E054-4775-B520-D819BE19CE01}"/>
              </a:ext>
            </a:extLst>
          </p:cNvPr>
          <p:cNvGraphicFramePr>
            <a:graphicFrameLocks noGrp="1"/>
          </p:cNvGraphicFramePr>
          <p:nvPr>
            <p:extLst>
              <p:ext uri="{D42A27DB-BD31-4B8C-83A1-F6EECF244321}">
                <p14:modId xmlns:p14="http://schemas.microsoft.com/office/powerpoint/2010/main" val="3529627530"/>
              </p:ext>
            </p:extLst>
          </p:nvPr>
        </p:nvGraphicFramePr>
        <p:xfrm>
          <a:off x="1073212" y="1030388"/>
          <a:ext cx="10876132" cy="4937275"/>
        </p:xfrm>
        <a:graphic>
          <a:graphicData uri="http://schemas.openxmlformats.org/drawingml/2006/table">
            <a:tbl>
              <a:tblPr firstRow="1" bandRow="1">
                <a:tableStyleId>{16D9F66E-5EB9-4882-86FB-DCBF35E3C3E4}</a:tableStyleId>
              </a:tblPr>
              <a:tblGrid>
                <a:gridCol w="2646532">
                  <a:extLst>
                    <a:ext uri="{9D8B030D-6E8A-4147-A177-3AD203B41FA5}">
                      <a16:colId xmlns:a16="http://schemas.microsoft.com/office/drawing/2014/main" val="2374088685"/>
                    </a:ext>
                  </a:extLst>
                </a:gridCol>
                <a:gridCol w="8229600">
                  <a:extLst>
                    <a:ext uri="{9D8B030D-6E8A-4147-A177-3AD203B41FA5}">
                      <a16:colId xmlns:a16="http://schemas.microsoft.com/office/drawing/2014/main" val="86175586"/>
                    </a:ext>
                  </a:extLst>
                </a:gridCol>
              </a:tblGrid>
              <a:tr h="1100435">
                <a:tc gridSpan="2">
                  <a:txBody>
                    <a:bodyPr/>
                    <a:lstStyle/>
                    <a:p>
                      <a:r>
                        <a:rPr lang="fr-FR" sz="2800" b="1" dirty="0"/>
                        <a:t>Est-il obligatoire de former, dans chaque entreprise, des salariés au sauvetage secourisme du travail (SST) ? </a:t>
                      </a:r>
                    </a:p>
                  </a:txBody>
                  <a:tcPr/>
                </a:tc>
                <a:tc hMerge="1">
                  <a:txBody>
                    <a:bodyPr/>
                    <a:lstStyle/>
                    <a:p>
                      <a:endParaRPr lang="fr-FR" dirty="0"/>
                    </a:p>
                  </a:txBody>
                  <a:tcPr/>
                </a:tc>
                <a:extLst>
                  <a:ext uri="{0D108BD9-81ED-4DB2-BD59-A6C34878D82A}">
                    <a16:rowId xmlns:a16="http://schemas.microsoft.com/office/drawing/2014/main" val="903639309"/>
                  </a:ext>
                </a:extLst>
              </a:tr>
              <a:tr h="3836840">
                <a:tc>
                  <a:txBody>
                    <a:bodyPr/>
                    <a:lstStyle/>
                    <a:p>
                      <a:endParaRPr lang="fr-FR" sz="2400"/>
                    </a:p>
                  </a:txBody>
                  <a:tcPr/>
                </a:tc>
                <a:tc>
                  <a:txBody>
                    <a:bodyPr/>
                    <a:lstStyle/>
                    <a:p>
                      <a:endParaRPr lang="fr-FR" sz="2400" dirty="0"/>
                    </a:p>
                    <a:p>
                      <a:r>
                        <a:rPr lang="fr-FR" sz="2400" dirty="0"/>
                        <a:t>La mise en œuvre de formations aux premiers secours destinées aux salariés, quel que soit le dispositif choisi, est décidée à partir des risques propres évalués dans l’entreprise. Elle doit tenir compte également de la taille de l’établissement, des différents acteurs présents (infirmières du travail, service de santé au travail autonome…) et de sa situation géographique.</a:t>
                      </a:r>
                    </a:p>
                  </a:txBody>
                  <a:tcPr/>
                </a:tc>
                <a:extLst>
                  <a:ext uri="{0D108BD9-81ED-4DB2-BD59-A6C34878D82A}">
                    <a16:rowId xmlns:a16="http://schemas.microsoft.com/office/drawing/2014/main" val="2753005131"/>
                  </a:ext>
                </a:extLst>
              </a:tr>
            </a:tbl>
          </a:graphicData>
        </a:graphic>
      </p:graphicFrame>
      <p:pic>
        <p:nvPicPr>
          <p:cNvPr id="3" name="Image 2">
            <a:extLst>
              <a:ext uri="{FF2B5EF4-FFF2-40B4-BE49-F238E27FC236}">
                <a16:creationId xmlns:a16="http://schemas.microsoft.com/office/drawing/2014/main" id="{05F5D621-4A3A-4203-BA89-41E703FCC3BD}"/>
              </a:ext>
            </a:extLst>
          </p:cNvPr>
          <p:cNvPicPr>
            <a:picLocks noChangeAspect="1"/>
          </p:cNvPicPr>
          <p:nvPr/>
        </p:nvPicPr>
        <p:blipFill>
          <a:blip r:embed="rId2"/>
          <a:stretch>
            <a:fillRect/>
          </a:stretch>
        </p:blipFill>
        <p:spPr>
          <a:xfrm>
            <a:off x="1266635" y="3404339"/>
            <a:ext cx="2378394" cy="1682569"/>
          </a:xfrm>
          <a:prstGeom prst="rect">
            <a:avLst/>
          </a:prstGeom>
        </p:spPr>
      </p:pic>
      <p:sp>
        <p:nvSpPr>
          <p:cNvPr id="2" name="ZoneTexte 1">
            <a:extLst>
              <a:ext uri="{FF2B5EF4-FFF2-40B4-BE49-F238E27FC236}">
                <a16:creationId xmlns:a16="http://schemas.microsoft.com/office/drawing/2014/main" id="{DB8B2D2B-611F-45E5-BEFD-6E5B9D2F7340}"/>
              </a:ext>
            </a:extLst>
          </p:cNvPr>
          <p:cNvSpPr txBox="1"/>
          <p:nvPr/>
        </p:nvSpPr>
        <p:spPr>
          <a:xfrm>
            <a:off x="142043" y="112736"/>
            <a:ext cx="1473694" cy="707886"/>
          </a:xfrm>
          <a:prstGeom prst="rect">
            <a:avLst/>
          </a:prstGeom>
          <a:noFill/>
        </p:spPr>
        <p:txBody>
          <a:bodyPr wrap="square">
            <a:spAutoFit/>
          </a:bodyPr>
          <a:lstStyle/>
          <a:p>
            <a:pPr marL="72000" lvl="1"/>
            <a:r>
              <a:rPr lang="fr-FR" sz="2000" dirty="0">
                <a:latin typeface="Bookman Old Style" panose="02050604050505020204" pitchFamily="18" charset="0"/>
              </a:rPr>
              <a:t>Cadre juridique</a:t>
            </a:r>
          </a:p>
        </p:txBody>
      </p:sp>
    </p:spTree>
    <p:extLst>
      <p:ext uri="{BB962C8B-B14F-4D97-AF65-F5344CB8AC3E}">
        <p14:creationId xmlns:p14="http://schemas.microsoft.com/office/powerpoint/2010/main" val="1914506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01C92A45-E054-4775-B520-D819BE19CE01}"/>
              </a:ext>
            </a:extLst>
          </p:cNvPr>
          <p:cNvGraphicFramePr>
            <a:graphicFrameLocks noGrp="1"/>
          </p:cNvGraphicFramePr>
          <p:nvPr>
            <p:extLst>
              <p:ext uri="{D42A27DB-BD31-4B8C-83A1-F6EECF244321}">
                <p14:modId xmlns:p14="http://schemas.microsoft.com/office/powerpoint/2010/main" val="2187246341"/>
              </p:ext>
            </p:extLst>
          </p:nvPr>
        </p:nvGraphicFramePr>
        <p:xfrm>
          <a:off x="1073212" y="1030388"/>
          <a:ext cx="10876132" cy="5605082"/>
        </p:xfrm>
        <a:graphic>
          <a:graphicData uri="http://schemas.openxmlformats.org/drawingml/2006/table">
            <a:tbl>
              <a:tblPr firstRow="1" bandRow="1">
                <a:tableStyleId>{16D9F66E-5EB9-4882-86FB-DCBF35E3C3E4}</a:tableStyleId>
              </a:tblPr>
              <a:tblGrid>
                <a:gridCol w="2646532">
                  <a:extLst>
                    <a:ext uri="{9D8B030D-6E8A-4147-A177-3AD203B41FA5}">
                      <a16:colId xmlns:a16="http://schemas.microsoft.com/office/drawing/2014/main" val="2374088685"/>
                    </a:ext>
                  </a:extLst>
                </a:gridCol>
                <a:gridCol w="8229600">
                  <a:extLst>
                    <a:ext uri="{9D8B030D-6E8A-4147-A177-3AD203B41FA5}">
                      <a16:colId xmlns:a16="http://schemas.microsoft.com/office/drawing/2014/main" val="86175586"/>
                    </a:ext>
                  </a:extLst>
                </a:gridCol>
              </a:tblGrid>
              <a:tr h="1246442">
                <a:tc gridSpan="2">
                  <a:txBody>
                    <a:bodyPr/>
                    <a:lstStyle/>
                    <a:p>
                      <a:r>
                        <a:rPr lang="fr-FR" sz="2800" b="1" dirty="0"/>
                        <a:t>Est-il obligatoire de former, dans chaque entreprise, des salariés au sauvetage secourisme du travail (SST) ? </a:t>
                      </a:r>
                    </a:p>
                  </a:txBody>
                  <a:tcPr/>
                </a:tc>
                <a:tc hMerge="1">
                  <a:txBody>
                    <a:bodyPr/>
                    <a:lstStyle/>
                    <a:p>
                      <a:endParaRPr lang="fr-FR" dirty="0"/>
                    </a:p>
                  </a:txBody>
                  <a:tcPr/>
                </a:tc>
                <a:extLst>
                  <a:ext uri="{0D108BD9-81ED-4DB2-BD59-A6C34878D82A}">
                    <a16:rowId xmlns:a16="http://schemas.microsoft.com/office/drawing/2014/main" val="903639309"/>
                  </a:ext>
                </a:extLst>
              </a:tr>
              <a:tr h="4345915">
                <a:tc>
                  <a:txBody>
                    <a:bodyPr/>
                    <a:lstStyle/>
                    <a:p>
                      <a:endParaRPr lang="fr-FR" sz="2400"/>
                    </a:p>
                  </a:txBody>
                  <a:tcPr/>
                </a:tc>
                <a:tc>
                  <a:txBody>
                    <a:bodyPr/>
                    <a:lstStyle/>
                    <a:p>
                      <a:r>
                        <a:rPr lang="fr-FR" sz="2800" dirty="0"/>
                        <a:t>Il appartient à l’employeur d’évaluer la nécessité de désigner, pour intervenir en cas d’urgence, des salariés ayant reçu la formation adéquate pour dispenser les premiers secours.</a:t>
                      </a:r>
                    </a:p>
                    <a:p>
                      <a:endParaRPr lang="fr-FR" sz="2800"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altLang="fr-FR" sz="2800" i="1" dirty="0">
                          <a:cs typeface="Times New Roman" pitchFamily="18" charset="0"/>
                        </a:rPr>
                        <a:t>Article L4121-1</a:t>
                      </a:r>
                      <a:r>
                        <a:rPr lang="fr-FR" altLang="fr-FR" sz="2800" dirty="0">
                          <a:cs typeface="Times New Roman" pitchFamily="18" charset="0"/>
                        </a:rPr>
                        <a:t> : l'employeur </a:t>
                      </a:r>
                      <a:r>
                        <a:rPr lang="fr-FR" altLang="fr-FR" sz="2800" b="1" dirty="0">
                          <a:solidFill>
                            <a:schemeClr val="bg1"/>
                          </a:solidFill>
                          <a:cs typeface="Times New Roman" pitchFamily="18" charset="0"/>
                        </a:rPr>
                        <a:t>prend les mesures nécessaires</a:t>
                      </a:r>
                      <a:r>
                        <a:rPr lang="fr-FR" altLang="fr-FR" sz="2800" dirty="0">
                          <a:cs typeface="Times New Roman" pitchFamily="18" charset="0"/>
                        </a:rPr>
                        <a:t> pour assurer la </a:t>
                      </a:r>
                      <a:r>
                        <a:rPr lang="fr-FR" altLang="fr-FR" sz="2800" b="1" dirty="0">
                          <a:solidFill>
                            <a:schemeClr val="bg1"/>
                          </a:solidFill>
                          <a:cs typeface="Times New Roman" pitchFamily="18" charset="0"/>
                        </a:rPr>
                        <a:t>sécurité</a:t>
                      </a:r>
                      <a:r>
                        <a:rPr lang="fr-FR" altLang="fr-FR" sz="2800" dirty="0">
                          <a:cs typeface="Times New Roman" pitchFamily="18" charset="0"/>
                        </a:rPr>
                        <a:t> et </a:t>
                      </a:r>
                      <a:r>
                        <a:rPr lang="fr-FR" altLang="fr-FR" sz="2800" b="1" dirty="0">
                          <a:solidFill>
                            <a:schemeClr val="bg1"/>
                          </a:solidFill>
                          <a:cs typeface="Times New Roman" pitchFamily="18" charset="0"/>
                        </a:rPr>
                        <a:t>protéger la santé </a:t>
                      </a:r>
                      <a:r>
                        <a:rPr lang="fr-FR" altLang="fr-FR" sz="2800" dirty="0">
                          <a:cs typeface="Times New Roman" pitchFamily="18" charset="0"/>
                        </a:rPr>
                        <a:t>physique et mentale des travailleurs</a:t>
                      </a:r>
                      <a:r>
                        <a:rPr lang="fr-FR" altLang="fr-FR" sz="2800" dirty="0">
                          <a:solidFill>
                            <a:srgbClr val="000000"/>
                          </a:solidFill>
                          <a:cs typeface="Times New Roman" pitchFamily="18" charset="0"/>
                        </a:rPr>
                        <a:t>.</a:t>
                      </a:r>
                    </a:p>
                  </a:txBody>
                  <a:tcPr/>
                </a:tc>
                <a:extLst>
                  <a:ext uri="{0D108BD9-81ED-4DB2-BD59-A6C34878D82A}">
                    <a16:rowId xmlns:a16="http://schemas.microsoft.com/office/drawing/2014/main" val="2753005131"/>
                  </a:ext>
                </a:extLst>
              </a:tr>
            </a:tbl>
          </a:graphicData>
        </a:graphic>
      </p:graphicFrame>
      <p:pic>
        <p:nvPicPr>
          <p:cNvPr id="3" name="Image 2">
            <a:extLst>
              <a:ext uri="{FF2B5EF4-FFF2-40B4-BE49-F238E27FC236}">
                <a16:creationId xmlns:a16="http://schemas.microsoft.com/office/drawing/2014/main" id="{05F5D621-4A3A-4203-BA89-41E703FCC3BD}"/>
              </a:ext>
            </a:extLst>
          </p:cNvPr>
          <p:cNvPicPr>
            <a:picLocks noChangeAspect="1"/>
          </p:cNvPicPr>
          <p:nvPr/>
        </p:nvPicPr>
        <p:blipFill>
          <a:blip r:embed="rId2"/>
          <a:stretch>
            <a:fillRect/>
          </a:stretch>
        </p:blipFill>
        <p:spPr>
          <a:xfrm>
            <a:off x="1266635" y="3404339"/>
            <a:ext cx="2378394" cy="1682569"/>
          </a:xfrm>
          <a:prstGeom prst="rect">
            <a:avLst/>
          </a:prstGeom>
        </p:spPr>
      </p:pic>
      <p:sp>
        <p:nvSpPr>
          <p:cNvPr id="2" name="ZoneTexte 1">
            <a:extLst>
              <a:ext uri="{FF2B5EF4-FFF2-40B4-BE49-F238E27FC236}">
                <a16:creationId xmlns:a16="http://schemas.microsoft.com/office/drawing/2014/main" id="{DB8B2D2B-611F-45E5-BEFD-6E5B9D2F7340}"/>
              </a:ext>
            </a:extLst>
          </p:cNvPr>
          <p:cNvSpPr txBox="1"/>
          <p:nvPr/>
        </p:nvSpPr>
        <p:spPr>
          <a:xfrm>
            <a:off x="142043" y="112736"/>
            <a:ext cx="1473694" cy="707886"/>
          </a:xfrm>
          <a:prstGeom prst="rect">
            <a:avLst/>
          </a:prstGeom>
          <a:noFill/>
        </p:spPr>
        <p:txBody>
          <a:bodyPr wrap="square">
            <a:spAutoFit/>
          </a:bodyPr>
          <a:lstStyle/>
          <a:p>
            <a:pPr marL="72000" lvl="1"/>
            <a:r>
              <a:rPr lang="fr-FR" sz="2000" dirty="0">
                <a:latin typeface="Bookman Old Style" panose="02050604050505020204" pitchFamily="18" charset="0"/>
              </a:rPr>
              <a:t>Cadre juridique</a:t>
            </a:r>
          </a:p>
        </p:txBody>
      </p:sp>
    </p:spTree>
    <p:extLst>
      <p:ext uri="{BB962C8B-B14F-4D97-AF65-F5344CB8AC3E}">
        <p14:creationId xmlns:p14="http://schemas.microsoft.com/office/powerpoint/2010/main" val="1572906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01C92A45-E054-4775-B520-D819BE19CE01}"/>
              </a:ext>
            </a:extLst>
          </p:cNvPr>
          <p:cNvGraphicFramePr>
            <a:graphicFrameLocks noGrp="1"/>
          </p:cNvGraphicFramePr>
          <p:nvPr>
            <p:extLst>
              <p:ext uri="{D42A27DB-BD31-4B8C-83A1-F6EECF244321}">
                <p14:modId xmlns:p14="http://schemas.microsoft.com/office/powerpoint/2010/main" val="3242542762"/>
              </p:ext>
            </p:extLst>
          </p:nvPr>
        </p:nvGraphicFramePr>
        <p:xfrm>
          <a:off x="913414" y="1163549"/>
          <a:ext cx="10876132" cy="5407913"/>
        </p:xfrm>
        <a:graphic>
          <a:graphicData uri="http://schemas.openxmlformats.org/drawingml/2006/table">
            <a:tbl>
              <a:tblPr firstRow="1" bandRow="1">
                <a:tableStyleId>{16D9F66E-5EB9-4882-86FB-DCBF35E3C3E4}</a:tableStyleId>
              </a:tblPr>
              <a:tblGrid>
                <a:gridCol w="2784527">
                  <a:extLst>
                    <a:ext uri="{9D8B030D-6E8A-4147-A177-3AD203B41FA5}">
                      <a16:colId xmlns:a16="http://schemas.microsoft.com/office/drawing/2014/main" val="2374088685"/>
                    </a:ext>
                  </a:extLst>
                </a:gridCol>
                <a:gridCol w="8091605">
                  <a:extLst>
                    <a:ext uri="{9D8B030D-6E8A-4147-A177-3AD203B41FA5}">
                      <a16:colId xmlns:a16="http://schemas.microsoft.com/office/drawing/2014/main" val="1248211292"/>
                    </a:ext>
                  </a:extLst>
                </a:gridCol>
              </a:tblGrid>
              <a:tr h="665251">
                <a:tc gridSpan="2">
                  <a:txBody>
                    <a:bodyPr/>
                    <a:lstStyle/>
                    <a:p>
                      <a:r>
                        <a:rPr lang="fr-FR" sz="2400" dirty="0"/>
                        <a:t>R 4224-15 du </a:t>
                      </a:r>
                      <a:r>
                        <a:rPr lang="fr-FR" sz="2400" b="1" dirty="0"/>
                        <a:t>Code du Travail</a:t>
                      </a:r>
                      <a:endParaRPr lang="fr-FR" sz="2400" dirty="0"/>
                    </a:p>
                  </a:txBody>
                  <a:tcPr anchor="ctr"/>
                </a:tc>
                <a:tc hMerge="1">
                  <a:txBody>
                    <a:bodyPr/>
                    <a:lstStyle/>
                    <a:p>
                      <a:endParaRPr lang="fr-FR" dirty="0"/>
                    </a:p>
                  </a:txBody>
                  <a:tcPr/>
                </a:tc>
                <a:extLst>
                  <a:ext uri="{0D108BD9-81ED-4DB2-BD59-A6C34878D82A}">
                    <a16:rowId xmlns:a16="http://schemas.microsoft.com/office/drawing/2014/main" val="3601947284"/>
                  </a:ext>
                </a:extLst>
              </a:tr>
              <a:tr h="1539310">
                <a:tc rowSpan="5">
                  <a:txBody>
                    <a:bodyPr/>
                    <a:lstStyle/>
                    <a:p>
                      <a:endParaRPr lang="fr-FR" dirty="0"/>
                    </a:p>
                  </a:txBody>
                  <a:tcPr/>
                </a:tc>
                <a:tc>
                  <a:txBody>
                    <a:bodyPr/>
                    <a:lstStyle/>
                    <a:p>
                      <a:r>
                        <a:rPr lang="fr-FR" b="1" dirty="0"/>
                        <a:t>« Un membre du personnel reçoit la formation de secouriste nécessaire pour donner les premiers secours en cas d’urgence dans :</a:t>
                      </a:r>
                      <a:br>
                        <a:rPr lang="fr-FR" b="1" dirty="0"/>
                      </a:br>
                      <a:r>
                        <a:rPr lang="fr-FR" b="1" dirty="0"/>
                        <a:t>1° Chaque atelier où sont accomplis des travaux dangereux ;</a:t>
                      </a:r>
                      <a:br>
                        <a:rPr lang="fr-FR" b="1" dirty="0"/>
                      </a:br>
                      <a:r>
                        <a:rPr lang="fr-FR" b="1" dirty="0"/>
                        <a:t>2° Chaque chantier employant vingt travailleurs au moins pendant plus de quinze jours où sont réalisés des travaux dangereux.</a:t>
                      </a:r>
                      <a:endParaRPr lang="fr-FR" dirty="0"/>
                    </a:p>
                  </a:txBody>
                  <a:tcPr/>
                </a:tc>
                <a:extLst>
                  <a:ext uri="{0D108BD9-81ED-4DB2-BD59-A6C34878D82A}">
                    <a16:rowId xmlns:a16="http://schemas.microsoft.com/office/drawing/2014/main" val="903639309"/>
                  </a:ext>
                </a:extLst>
              </a:tr>
              <a:tr h="426813">
                <a:tc vMerge="1">
                  <a:txBody>
                    <a:bodyPr/>
                    <a:lstStyle/>
                    <a:p>
                      <a:endParaRPr lang="fr-FR" dirty="0"/>
                    </a:p>
                  </a:txBody>
                  <a:tcPr/>
                </a:tc>
                <a:tc>
                  <a:txBody>
                    <a:bodyPr/>
                    <a:lstStyle/>
                    <a:p>
                      <a:r>
                        <a:rPr lang="fr-FR" b="1" dirty="0"/>
                        <a:t>Les travailleurs ainsi formés ne peuvent remplacer les infirmiers. »</a:t>
                      </a:r>
                      <a:endParaRPr lang="fr-FR" dirty="0"/>
                    </a:p>
                  </a:txBody>
                  <a:tcPr/>
                </a:tc>
                <a:extLst>
                  <a:ext uri="{0D108BD9-81ED-4DB2-BD59-A6C34878D82A}">
                    <a16:rowId xmlns:a16="http://schemas.microsoft.com/office/drawing/2014/main" val="2753005131"/>
                  </a:ext>
                </a:extLst>
              </a:tr>
              <a:tr h="925513">
                <a:tc vMerge="1">
                  <a:txBody>
                    <a:bodyPr/>
                    <a:lstStyle/>
                    <a:p>
                      <a:endParaRPr lang="fr-FR" dirty="0"/>
                    </a:p>
                  </a:txBody>
                  <a:tcPr/>
                </a:tc>
                <a:tc>
                  <a:txBody>
                    <a:bodyPr/>
                    <a:lstStyle/>
                    <a:p>
                      <a:r>
                        <a:rPr lang="fr-FR" b="1" dirty="0"/>
                        <a:t>Il vaut mieux disposer de plusieurs sauveteurs secouristes du travail, surtout dans les lieux où les risques d’accident sont plus élevés ou plus graves.</a:t>
                      </a:r>
                      <a:endParaRPr lang="fr-FR" dirty="0"/>
                    </a:p>
                  </a:txBody>
                  <a:tcPr/>
                </a:tc>
                <a:extLst>
                  <a:ext uri="{0D108BD9-81ED-4DB2-BD59-A6C34878D82A}">
                    <a16:rowId xmlns:a16="http://schemas.microsoft.com/office/drawing/2014/main" val="1742427070"/>
                  </a:ext>
                </a:extLst>
              </a:tr>
              <a:tr h="925513">
                <a:tc vMerge="1">
                  <a:txBody>
                    <a:bodyPr/>
                    <a:lstStyle/>
                    <a:p>
                      <a:endParaRPr lang="fr-FR" dirty="0"/>
                    </a:p>
                  </a:txBody>
                  <a:tcPr/>
                </a:tc>
                <a:tc>
                  <a:txBody>
                    <a:bodyPr/>
                    <a:lstStyle/>
                    <a:p>
                      <a:r>
                        <a:rPr lang="fr-FR" b="1" dirty="0"/>
                        <a:t>En cas d’accident, il n’est pas nécessaire d’être SST pour intervenir, et inversement, la nécessité de porter secours pour un SST ne s’arrête pas à la porte de son entreprise.</a:t>
                      </a:r>
                      <a:endParaRPr lang="fr-FR" dirty="0"/>
                    </a:p>
                  </a:txBody>
                  <a:tcPr/>
                </a:tc>
                <a:extLst>
                  <a:ext uri="{0D108BD9-81ED-4DB2-BD59-A6C34878D82A}">
                    <a16:rowId xmlns:a16="http://schemas.microsoft.com/office/drawing/2014/main" val="2096265910"/>
                  </a:ext>
                </a:extLst>
              </a:tr>
              <a:tr h="925513">
                <a:tc vMerge="1">
                  <a:txBody>
                    <a:bodyPr/>
                    <a:lstStyle/>
                    <a:p>
                      <a:endParaRPr lang="fr-FR" dirty="0"/>
                    </a:p>
                  </a:txBody>
                  <a:tcPr/>
                </a:tc>
                <a:tc>
                  <a:txBody>
                    <a:bodyPr/>
                    <a:lstStyle/>
                    <a:p>
                      <a:r>
                        <a:rPr lang="fr-FR" b="1" dirty="0"/>
                        <a:t>Il y a pour chacun de nous obligation de porter assistance à une personne en péril s’il y a absence de danger pour le sauveteur. Cette assistance comprend au minimum un appel aux secours.</a:t>
                      </a:r>
                      <a:endParaRPr lang="fr-FR" dirty="0"/>
                    </a:p>
                  </a:txBody>
                  <a:tcPr/>
                </a:tc>
                <a:extLst>
                  <a:ext uri="{0D108BD9-81ED-4DB2-BD59-A6C34878D82A}">
                    <a16:rowId xmlns:a16="http://schemas.microsoft.com/office/drawing/2014/main" val="3549474643"/>
                  </a:ext>
                </a:extLst>
              </a:tr>
            </a:tbl>
          </a:graphicData>
        </a:graphic>
      </p:graphicFrame>
      <p:pic>
        <p:nvPicPr>
          <p:cNvPr id="3" name="Image 2">
            <a:extLst>
              <a:ext uri="{FF2B5EF4-FFF2-40B4-BE49-F238E27FC236}">
                <a16:creationId xmlns:a16="http://schemas.microsoft.com/office/drawing/2014/main" id="{05F5D621-4A3A-4203-BA89-41E703FCC3BD}"/>
              </a:ext>
            </a:extLst>
          </p:cNvPr>
          <p:cNvPicPr>
            <a:picLocks noChangeAspect="1"/>
          </p:cNvPicPr>
          <p:nvPr/>
        </p:nvPicPr>
        <p:blipFill>
          <a:blip r:embed="rId2"/>
          <a:stretch>
            <a:fillRect/>
          </a:stretch>
        </p:blipFill>
        <p:spPr>
          <a:xfrm>
            <a:off x="1193786" y="2981256"/>
            <a:ext cx="2378394" cy="1682569"/>
          </a:xfrm>
          <a:prstGeom prst="rect">
            <a:avLst/>
          </a:prstGeom>
        </p:spPr>
      </p:pic>
      <p:sp>
        <p:nvSpPr>
          <p:cNvPr id="2" name="ZoneTexte 1">
            <a:extLst>
              <a:ext uri="{FF2B5EF4-FFF2-40B4-BE49-F238E27FC236}">
                <a16:creationId xmlns:a16="http://schemas.microsoft.com/office/drawing/2014/main" id="{E6035F93-9299-415B-93EC-1CD4EC6BF581}"/>
              </a:ext>
            </a:extLst>
          </p:cNvPr>
          <p:cNvSpPr txBox="1"/>
          <p:nvPr/>
        </p:nvSpPr>
        <p:spPr>
          <a:xfrm>
            <a:off x="142043" y="112736"/>
            <a:ext cx="1473694" cy="707886"/>
          </a:xfrm>
          <a:prstGeom prst="rect">
            <a:avLst/>
          </a:prstGeom>
          <a:noFill/>
        </p:spPr>
        <p:txBody>
          <a:bodyPr wrap="square">
            <a:spAutoFit/>
          </a:bodyPr>
          <a:lstStyle/>
          <a:p>
            <a:pPr marL="72000" lvl="1"/>
            <a:r>
              <a:rPr lang="fr-FR" sz="2000" dirty="0">
                <a:latin typeface="Bookman Old Style" panose="02050604050505020204" pitchFamily="18" charset="0"/>
              </a:rPr>
              <a:t>Cadre juridique</a:t>
            </a:r>
          </a:p>
        </p:txBody>
      </p:sp>
    </p:spTree>
    <p:extLst>
      <p:ext uri="{BB962C8B-B14F-4D97-AF65-F5344CB8AC3E}">
        <p14:creationId xmlns:p14="http://schemas.microsoft.com/office/powerpoint/2010/main" val="1907079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2C6F962-BA2B-49EE-852B-255089B34344}"/>
              </a:ext>
            </a:extLst>
          </p:cNvPr>
          <p:cNvSpPr txBox="1"/>
          <p:nvPr/>
        </p:nvSpPr>
        <p:spPr>
          <a:xfrm>
            <a:off x="142043" y="112736"/>
            <a:ext cx="1473694" cy="707886"/>
          </a:xfrm>
          <a:prstGeom prst="rect">
            <a:avLst/>
          </a:prstGeom>
          <a:noFill/>
        </p:spPr>
        <p:txBody>
          <a:bodyPr wrap="square">
            <a:spAutoFit/>
          </a:bodyPr>
          <a:lstStyle/>
          <a:p>
            <a:pPr marL="72000" lvl="1"/>
            <a:r>
              <a:rPr lang="fr-FR" sz="2000" dirty="0">
                <a:latin typeface="Bookman Old Style" panose="02050604050505020204" pitchFamily="18" charset="0"/>
              </a:rPr>
              <a:t>Cadre juridique</a:t>
            </a:r>
          </a:p>
        </p:txBody>
      </p:sp>
      <p:pic>
        <p:nvPicPr>
          <p:cNvPr id="4098" name="Picture 2" descr="Amazon.fr - Code de la sécurité sociale 2020 - Coursier, Philippe - Livres">
            <a:extLst>
              <a:ext uri="{FF2B5EF4-FFF2-40B4-BE49-F238E27FC236}">
                <a16:creationId xmlns:a16="http://schemas.microsoft.com/office/drawing/2014/main" id="{ABF4D1D4-FAD4-463D-8DB6-4E13DF7D4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9059" y="1194524"/>
            <a:ext cx="3925265" cy="5479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580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01C92A45-E054-4775-B520-D819BE19CE01}"/>
              </a:ext>
            </a:extLst>
          </p:cNvPr>
          <p:cNvGraphicFramePr>
            <a:graphicFrameLocks noGrp="1"/>
          </p:cNvGraphicFramePr>
          <p:nvPr>
            <p:extLst>
              <p:ext uri="{D42A27DB-BD31-4B8C-83A1-F6EECF244321}">
                <p14:modId xmlns:p14="http://schemas.microsoft.com/office/powerpoint/2010/main" val="3357351319"/>
              </p:ext>
            </p:extLst>
          </p:nvPr>
        </p:nvGraphicFramePr>
        <p:xfrm>
          <a:off x="1073212" y="1406906"/>
          <a:ext cx="10876132" cy="4414944"/>
        </p:xfrm>
        <a:graphic>
          <a:graphicData uri="http://schemas.openxmlformats.org/drawingml/2006/table">
            <a:tbl>
              <a:tblPr firstRow="1" bandRow="1">
                <a:tableStyleId>{16D9F66E-5EB9-4882-86FB-DCBF35E3C3E4}</a:tableStyleId>
              </a:tblPr>
              <a:tblGrid>
                <a:gridCol w="2646532">
                  <a:extLst>
                    <a:ext uri="{9D8B030D-6E8A-4147-A177-3AD203B41FA5}">
                      <a16:colId xmlns:a16="http://schemas.microsoft.com/office/drawing/2014/main" val="2374088685"/>
                    </a:ext>
                  </a:extLst>
                </a:gridCol>
                <a:gridCol w="8229600">
                  <a:extLst>
                    <a:ext uri="{9D8B030D-6E8A-4147-A177-3AD203B41FA5}">
                      <a16:colId xmlns:a16="http://schemas.microsoft.com/office/drawing/2014/main" val="86175586"/>
                    </a:ext>
                  </a:extLst>
                </a:gridCol>
              </a:tblGrid>
              <a:tr h="754454">
                <a:tc gridSpan="2">
                  <a:txBody>
                    <a:bodyPr/>
                    <a:lstStyle/>
                    <a:p>
                      <a:r>
                        <a:rPr lang="fr-FR" sz="2800" b="1" u="none" dirty="0">
                          <a:latin typeface="Century Gothic" panose="020B0502020202020204" pitchFamily="34" charset="0"/>
                          <a:ea typeface="Calibri" panose="020F0502020204030204" pitchFamily="34" charset="0"/>
                          <a:cs typeface="Times New Roman" panose="02020603050405020304" pitchFamily="18" charset="0"/>
                        </a:rPr>
                        <a:t>L’intervention du SST s’effectue dans un cadre règlementé </a:t>
                      </a:r>
                      <a:r>
                        <a:rPr lang="fr-FR" sz="2800" b="1" dirty="0">
                          <a:latin typeface="Century Gothic" panose="020B0502020202020204" pitchFamily="34" charset="0"/>
                          <a:ea typeface="Calibri" panose="020F0502020204030204" pitchFamily="34" charset="0"/>
                          <a:cs typeface="Times New Roman" panose="02020603050405020304" pitchFamily="18" charset="0"/>
                        </a:rPr>
                        <a:t>de par son lien de subordination à l’employeur </a:t>
                      </a:r>
                      <a:endParaRPr lang="fr-FR" sz="2800" b="1" u="none" dirty="0"/>
                    </a:p>
                  </a:txBody>
                  <a:tcPr/>
                </a:tc>
                <a:tc hMerge="1">
                  <a:txBody>
                    <a:bodyPr/>
                    <a:lstStyle/>
                    <a:p>
                      <a:endParaRPr lang="fr-FR" dirty="0"/>
                    </a:p>
                  </a:txBody>
                  <a:tcPr/>
                </a:tc>
                <a:extLst>
                  <a:ext uri="{0D108BD9-81ED-4DB2-BD59-A6C34878D82A}">
                    <a16:rowId xmlns:a16="http://schemas.microsoft.com/office/drawing/2014/main" val="903639309"/>
                  </a:ext>
                </a:extLst>
              </a:tr>
              <a:tr h="3470064">
                <a:tc>
                  <a:txBody>
                    <a:bodyPr/>
                    <a:lstStyle/>
                    <a:p>
                      <a:endParaRPr lang="fr-FR"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400" b="1" dirty="0"/>
                        <a:t>Article L 452 -1 : </a:t>
                      </a:r>
                      <a:r>
                        <a:rPr lang="fr-FR" sz="2400" dirty="0"/>
                        <a:t>réparation du dommage causé par les AT dû à une faute inexcusable de l’employeur ou l’un de ses préposés.</a:t>
                      </a:r>
                    </a:p>
                    <a:p>
                      <a:endParaRPr lang="fr-FR" sz="2400" dirty="0"/>
                    </a:p>
                    <a:p>
                      <a:r>
                        <a:rPr lang="fr-FR" sz="2400" b="1" dirty="0"/>
                        <a:t>Article L 452-5 : </a:t>
                      </a:r>
                      <a:r>
                        <a:rPr lang="fr-FR" sz="2400" dirty="0"/>
                        <a:t>Demande de réparation du préjudice en cas de faute intentionnelle de l’employeur ou l’un de ses préposés</a:t>
                      </a:r>
                    </a:p>
                  </a:txBody>
                  <a:tcPr/>
                </a:tc>
                <a:extLst>
                  <a:ext uri="{0D108BD9-81ED-4DB2-BD59-A6C34878D82A}">
                    <a16:rowId xmlns:a16="http://schemas.microsoft.com/office/drawing/2014/main" val="2753005131"/>
                  </a:ext>
                </a:extLst>
              </a:tr>
            </a:tbl>
          </a:graphicData>
        </a:graphic>
      </p:graphicFrame>
      <p:sp>
        <p:nvSpPr>
          <p:cNvPr id="2" name="ZoneTexte 1">
            <a:extLst>
              <a:ext uri="{FF2B5EF4-FFF2-40B4-BE49-F238E27FC236}">
                <a16:creationId xmlns:a16="http://schemas.microsoft.com/office/drawing/2014/main" id="{DB8B2D2B-611F-45E5-BEFD-6E5B9D2F7340}"/>
              </a:ext>
            </a:extLst>
          </p:cNvPr>
          <p:cNvSpPr txBox="1"/>
          <p:nvPr/>
        </p:nvSpPr>
        <p:spPr>
          <a:xfrm>
            <a:off x="142043" y="112736"/>
            <a:ext cx="1473694" cy="707886"/>
          </a:xfrm>
          <a:prstGeom prst="rect">
            <a:avLst/>
          </a:prstGeom>
          <a:noFill/>
        </p:spPr>
        <p:txBody>
          <a:bodyPr wrap="square">
            <a:spAutoFit/>
          </a:bodyPr>
          <a:lstStyle/>
          <a:p>
            <a:pPr marL="72000" lvl="1"/>
            <a:r>
              <a:rPr lang="fr-FR" sz="2000" dirty="0">
                <a:latin typeface="Bookman Old Style" panose="02050604050505020204" pitchFamily="18" charset="0"/>
              </a:rPr>
              <a:t>Cadre juridique</a:t>
            </a:r>
          </a:p>
        </p:txBody>
      </p:sp>
      <p:pic>
        <p:nvPicPr>
          <p:cNvPr id="6" name="Picture 2" descr="Amazon.fr - Code de la sécurité sociale 2020 - Coursier, Philippe - Livres">
            <a:extLst>
              <a:ext uri="{FF2B5EF4-FFF2-40B4-BE49-F238E27FC236}">
                <a16:creationId xmlns:a16="http://schemas.microsoft.com/office/drawing/2014/main" id="{A509DE4A-E83D-4B2B-AA78-E8D3900429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183" b="44004"/>
          <a:stretch/>
        </p:blipFill>
        <p:spPr bwMode="auto">
          <a:xfrm rot="16200000">
            <a:off x="1144448" y="3240911"/>
            <a:ext cx="2455280" cy="1261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286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2C6F962-BA2B-49EE-852B-255089B34344}"/>
              </a:ext>
            </a:extLst>
          </p:cNvPr>
          <p:cNvSpPr txBox="1"/>
          <p:nvPr/>
        </p:nvSpPr>
        <p:spPr>
          <a:xfrm>
            <a:off x="142043" y="112736"/>
            <a:ext cx="1473694" cy="707886"/>
          </a:xfrm>
          <a:prstGeom prst="rect">
            <a:avLst/>
          </a:prstGeom>
          <a:noFill/>
        </p:spPr>
        <p:txBody>
          <a:bodyPr wrap="square">
            <a:spAutoFit/>
          </a:bodyPr>
          <a:lstStyle/>
          <a:p>
            <a:pPr marL="72000" lvl="1"/>
            <a:r>
              <a:rPr lang="fr-FR" sz="2000" dirty="0">
                <a:latin typeface="Bookman Old Style" panose="02050604050505020204" pitchFamily="18" charset="0"/>
              </a:rPr>
              <a:t>Cadre juridique</a:t>
            </a:r>
          </a:p>
        </p:txBody>
      </p:sp>
      <p:pic>
        <p:nvPicPr>
          <p:cNvPr id="3" name="Picture 5">
            <a:extLst>
              <a:ext uri="{FF2B5EF4-FFF2-40B4-BE49-F238E27FC236}">
                <a16:creationId xmlns:a16="http://schemas.microsoft.com/office/drawing/2014/main" id="{F2F3B8A8-2A2A-4643-95A0-74FC0DF88E5E}"/>
              </a:ext>
            </a:extLst>
          </p:cNvPr>
          <p:cNvPicPr>
            <a:picLocks noChangeAspect="1" noChangeArrowheads="1"/>
          </p:cNvPicPr>
          <p:nvPr/>
        </p:nvPicPr>
        <p:blipFill>
          <a:blip r:embed="rId2" cstate="email"/>
          <a:srcRect/>
          <a:stretch>
            <a:fillRect/>
          </a:stretch>
        </p:blipFill>
        <p:spPr bwMode="auto">
          <a:xfrm>
            <a:off x="10256633" y="4764621"/>
            <a:ext cx="1519555" cy="1745408"/>
          </a:xfrm>
          <a:prstGeom prst="rect">
            <a:avLst/>
          </a:prstGeom>
          <a:noFill/>
          <a:ln w="9525">
            <a:noFill/>
            <a:round/>
            <a:headEnd/>
            <a:tailEnd/>
          </a:ln>
          <a:effectLst/>
        </p:spPr>
      </p:pic>
      <p:sp>
        <p:nvSpPr>
          <p:cNvPr id="7" name="ZoneTexte 6">
            <a:extLst>
              <a:ext uri="{FF2B5EF4-FFF2-40B4-BE49-F238E27FC236}">
                <a16:creationId xmlns:a16="http://schemas.microsoft.com/office/drawing/2014/main" id="{E295F498-B7D5-4B68-8E26-456165211B59}"/>
              </a:ext>
            </a:extLst>
          </p:cNvPr>
          <p:cNvSpPr txBox="1"/>
          <p:nvPr/>
        </p:nvSpPr>
        <p:spPr>
          <a:xfrm>
            <a:off x="1615736" y="466679"/>
            <a:ext cx="9139989" cy="5786199"/>
          </a:xfrm>
          <a:prstGeom prst="rect">
            <a:avLst/>
          </a:prstGeom>
          <a:noFill/>
        </p:spPr>
        <p:txBody>
          <a:bodyPr wrap="square">
            <a:spAutoFit/>
          </a:bodyPr>
          <a:lstStyle/>
          <a:p>
            <a:pPr>
              <a:spcBef>
                <a:spcPct val="50000"/>
              </a:spcBef>
            </a:pPr>
            <a:r>
              <a:rPr lang="fr-FR" altLang="fr-FR" sz="4400" b="1" dirty="0"/>
              <a:t>CODE DE LA SECURITE SOCIALE: </a:t>
            </a:r>
            <a:r>
              <a:rPr lang="fr-FR" altLang="fr-FR" sz="4000" b="1" i="1" dirty="0"/>
              <a:t>(en résumé)</a:t>
            </a:r>
          </a:p>
          <a:p>
            <a:pPr>
              <a:spcBef>
                <a:spcPct val="50000"/>
              </a:spcBef>
            </a:pPr>
            <a:r>
              <a:rPr lang="fr-FR" altLang="fr-FR" sz="4400" dirty="0"/>
              <a:t>Il </a:t>
            </a:r>
            <a:r>
              <a:rPr lang="fr-FR" altLang="fr-FR" sz="4000" dirty="0"/>
              <a:t>regroupe les lois relatives au droit de la sécurité sociale français. </a:t>
            </a:r>
          </a:p>
          <a:p>
            <a:pPr>
              <a:spcBef>
                <a:spcPct val="50000"/>
              </a:spcBef>
            </a:pPr>
            <a:r>
              <a:rPr lang="fr-FR" altLang="fr-FR" sz="4000" dirty="0"/>
              <a:t>Il définit le montant et la nature des droits en cas d’accident du travail, d’arrêt maladie ou de maladie professionnelle. </a:t>
            </a:r>
          </a:p>
        </p:txBody>
      </p:sp>
    </p:spTree>
    <p:extLst>
      <p:ext uri="{BB962C8B-B14F-4D97-AF65-F5344CB8AC3E}">
        <p14:creationId xmlns:p14="http://schemas.microsoft.com/office/powerpoint/2010/main" val="614615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2C6F962-BA2B-49EE-852B-255089B34344}"/>
              </a:ext>
            </a:extLst>
          </p:cNvPr>
          <p:cNvSpPr txBox="1"/>
          <p:nvPr/>
        </p:nvSpPr>
        <p:spPr>
          <a:xfrm>
            <a:off x="142043" y="112736"/>
            <a:ext cx="1473694" cy="707886"/>
          </a:xfrm>
          <a:prstGeom prst="rect">
            <a:avLst/>
          </a:prstGeom>
          <a:noFill/>
        </p:spPr>
        <p:txBody>
          <a:bodyPr wrap="square">
            <a:spAutoFit/>
          </a:bodyPr>
          <a:lstStyle/>
          <a:p>
            <a:pPr marL="72000" lvl="1"/>
            <a:r>
              <a:rPr lang="fr-FR" sz="2000" dirty="0">
                <a:latin typeface="Bookman Old Style" panose="02050604050505020204" pitchFamily="18" charset="0"/>
              </a:rPr>
              <a:t>Cadre juridique</a:t>
            </a:r>
          </a:p>
        </p:txBody>
      </p:sp>
      <p:pic>
        <p:nvPicPr>
          <p:cNvPr id="6146" name="Picture 2" descr="L'expression &quot;Bon père de famille &quot; a disparu du Code Civil depuis 2014 —  MonAulnay.com - Le blog sur Aulnay-sous-Bois (93600) % - MonAulnay.com – Le  blog sur Aulnay-sous-Bois (93600)">
            <a:extLst>
              <a:ext uri="{FF2B5EF4-FFF2-40B4-BE49-F238E27FC236}">
                <a16:creationId xmlns:a16="http://schemas.microsoft.com/office/drawing/2014/main" id="{B547AC2C-5133-4645-BA70-30A757B255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403" y="2058147"/>
            <a:ext cx="6076950" cy="253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805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01C92A45-E054-4775-B520-D819BE19CE01}"/>
              </a:ext>
            </a:extLst>
          </p:cNvPr>
          <p:cNvGraphicFramePr>
            <a:graphicFrameLocks noGrp="1"/>
          </p:cNvGraphicFramePr>
          <p:nvPr>
            <p:extLst>
              <p:ext uri="{D42A27DB-BD31-4B8C-83A1-F6EECF244321}">
                <p14:modId xmlns:p14="http://schemas.microsoft.com/office/powerpoint/2010/main" val="4267296486"/>
              </p:ext>
            </p:extLst>
          </p:nvPr>
        </p:nvGraphicFramePr>
        <p:xfrm>
          <a:off x="1073212" y="1406906"/>
          <a:ext cx="10876132" cy="4841664"/>
        </p:xfrm>
        <a:graphic>
          <a:graphicData uri="http://schemas.openxmlformats.org/drawingml/2006/table">
            <a:tbl>
              <a:tblPr firstRow="1" bandRow="1">
                <a:tableStyleId>{16D9F66E-5EB9-4882-86FB-DCBF35E3C3E4}</a:tableStyleId>
              </a:tblPr>
              <a:tblGrid>
                <a:gridCol w="2646532">
                  <a:extLst>
                    <a:ext uri="{9D8B030D-6E8A-4147-A177-3AD203B41FA5}">
                      <a16:colId xmlns:a16="http://schemas.microsoft.com/office/drawing/2014/main" val="2374088685"/>
                    </a:ext>
                  </a:extLst>
                </a:gridCol>
                <a:gridCol w="8229600">
                  <a:extLst>
                    <a:ext uri="{9D8B030D-6E8A-4147-A177-3AD203B41FA5}">
                      <a16:colId xmlns:a16="http://schemas.microsoft.com/office/drawing/2014/main" val="86175586"/>
                    </a:ext>
                  </a:extLst>
                </a:gridCol>
              </a:tblGrid>
              <a:tr h="754454">
                <a:tc gridSpan="2">
                  <a:txBody>
                    <a:bodyPr/>
                    <a:lstStyle/>
                    <a:p>
                      <a:r>
                        <a:rPr lang="fr-FR" sz="2800" b="1" u="none" dirty="0">
                          <a:latin typeface="Century Gothic" panose="020B0502020202020204" pitchFamily="34" charset="0"/>
                          <a:ea typeface="Calibri" panose="020F0502020204030204" pitchFamily="34" charset="0"/>
                          <a:cs typeface="Times New Roman" panose="02020603050405020304" pitchFamily="18" charset="0"/>
                        </a:rPr>
                        <a:t>L’intervention du SST s’effectue dans un cadre règlementé </a:t>
                      </a:r>
                      <a:r>
                        <a:rPr lang="fr-FR" sz="2800" b="1" dirty="0">
                          <a:latin typeface="Century Gothic" panose="020B0502020202020204" pitchFamily="34" charset="0"/>
                          <a:ea typeface="Calibri" panose="020F0502020204030204" pitchFamily="34" charset="0"/>
                          <a:cs typeface="Times New Roman" panose="02020603050405020304" pitchFamily="18" charset="0"/>
                        </a:rPr>
                        <a:t>de par son statut de citoyen et son lien de subordination à l’employeur </a:t>
                      </a:r>
                      <a:endParaRPr lang="fr-FR" sz="2800" b="1" u="none" dirty="0"/>
                    </a:p>
                  </a:txBody>
                  <a:tcPr/>
                </a:tc>
                <a:tc hMerge="1">
                  <a:txBody>
                    <a:bodyPr/>
                    <a:lstStyle/>
                    <a:p>
                      <a:endParaRPr lang="fr-FR" dirty="0"/>
                    </a:p>
                  </a:txBody>
                  <a:tcPr/>
                </a:tc>
                <a:extLst>
                  <a:ext uri="{0D108BD9-81ED-4DB2-BD59-A6C34878D82A}">
                    <a16:rowId xmlns:a16="http://schemas.microsoft.com/office/drawing/2014/main" val="903639309"/>
                  </a:ext>
                </a:extLst>
              </a:tr>
              <a:tr h="3470064">
                <a:tc>
                  <a:txBody>
                    <a:bodyPr/>
                    <a:lstStyle/>
                    <a:p>
                      <a:endParaRPr lang="fr-FR"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FR" sz="2400" b="1"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sz="2400" b="1" dirty="0"/>
                        <a:t>Article 1382 : </a:t>
                      </a:r>
                      <a:r>
                        <a:rPr lang="fr-FR" sz="2400" dirty="0"/>
                        <a:t>principes de réparation du dommage.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24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2400"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sz="2400" b="1" dirty="0"/>
                        <a:t>Article 1384 alinéa 5 : </a:t>
                      </a:r>
                      <a:r>
                        <a:rPr lang="fr-FR" sz="2400" dirty="0"/>
                        <a:t>Responsabilité civile de l’employeur (lien de subordination).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2400" dirty="0"/>
                    </a:p>
                  </a:txBody>
                  <a:tcPr/>
                </a:tc>
                <a:extLst>
                  <a:ext uri="{0D108BD9-81ED-4DB2-BD59-A6C34878D82A}">
                    <a16:rowId xmlns:a16="http://schemas.microsoft.com/office/drawing/2014/main" val="2753005131"/>
                  </a:ext>
                </a:extLst>
              </a:tr>
            </a:tbl>
          </a:graphicData>
        </a:graphic>
      </p:graphicFrame>
      <p:sp>
        <p:nvSpPr>
          <p:cNvPr id="2" name="ZoneTexte 1">
            <a:extLst>
              <a:ext uri="{FF2B5EF4-FFF2-40B4-BE49-F238E27FC236}">
                <a16:creationId xmlns:a16="http://schemas.microsoft.com/office/drawing/2014/main" id="{DB8B2D2B-611F-45E5-BEFD-6E5B9D2F7340}"/>
              </a:ext>
            </a:extLst>
          </p:cNvPr>
          <p:cNvSpPr txBox="1"/>
          <p:nvPr/>
        </p:nvSpPr>
        <p:spPr>
          <a:xfrm>
            <a:off x="142043" y="112736"/>
            <a:ext cx="1473694" cy="707886"/>
          </a:xfrm>
          <a:prstGeom prst="rect">
            <a:avLst/>
          </a:prstGeom>
          <a:noFill/>
        </p:spPr>
        <p:txBody>
          <a:bodyPr wrap="square">
            <a:spAutoFit/>
          </a:bodyPr>
          <a:lstStyle/>
          <a:p>
            <a:pPr marL="72000" lvl="1"/>
            <a:r>
              <a:rPr lang="fr-FR" sz="2000" dirty="0">
                <a:latin typeface="Bookman Old Style" panose="02050604050505020204" pitchFamily="18" charset="0"/>
              </a:rPr>
              <a:t>Cadre juridique</a:t>
            </a:r>
          </a:p>
        </p:txBody>
      </p:sp>
      <p:pic>
        <p:nvPicPr>
          <p:cNvPr id="7170" name="Picture 2" descr="Photo libre de droit de Livre Du Code Civil Français banque d'images et  plus d'images libres de droit de Adoption - iStock">
            <a:extLst>
              <a:ext uri="{FF2B5EF4-FFF2-40B4-BE49-F238E27FC236}">
                <a16:creationId xmlns:a16="http://schemas.microsoft.com/office/drawing/2014/main" id="{042920D0-C7E7-43C4-B715-E91833B40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91875" y="3620621"/>
            <a:ext cx="25622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68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2C6F962-BA2B-49EE-852B-255089B34344}"/>
              </a:ext>
            </a:extLst>
          </p:cNvPr>
          <p:cNvSpPr txBox="1"/>
          <p:nvPr/>
        </p:nvSpPr>
        <p:spPr>
          <a:xfrm>
            <a:off x="142043" y="112736"/>
            <a:ext cx="1473694" cy="707886"/>
          </a:xfrm>
          <a:prstGeom prst="rect">
            <a:avLst/>
          </a:prstGeom>
          <a:noFill/>
        </p:spPr>
        <p:txBody>
          <a:bodyPr wrap="square">
            <a:spAutoFit/>
          </a:bodyPr>
          <a:lstStyle/>
          <a:p>
            <a:pPr marL="72000" lvl="1"/>
            <a:r>
              <a:rPr lang="fr-FR" sz="2000" dirty="0">
                <a:latin typeface="Bookman Old Style" panose="02050604050505020204" pitchFamily="18" charset="0"/>
              </a:rPr>
              <a:t>Cadre juridique</a:t>
            </a:r>
          </a:p>
        </p:txBody>
      </p:sp>
      <p:pic>
        <p:nvPicPr>
          <p:cNvPr id="3" name="Picture 2">
            <a:extLst>
              <a:ext uri="{FF2B5EF4-FFF2-40B4-BE49-F238E27FC236}">
                <a16:creationId xmlns:a16="http://schemas.microsoft.com/office/drawing/2014/main" id="{39FB9115-4242-44DA-A58F-4FC0D7EEA0F7}"/>
              </a:ext>
            </a:extLst>
          </p:cNvPr>
          <p:cNvPicPr>
            <a:picLocks noChangeAspect="1" noChangeArrowheads="1"/>
          </p:cNvPicPr>
          <p:nvPr/>
        </p:nvPicPr>
        <p:blipFill>
          <a:blip r:embed="rId2" cstate="email"/>
          <a:srcRect/>
          <a:stretch>
            <a:fillRect/>
          </a:stretch>
        </p:blipFill>
        <p:spPr bwMode="auto">
          <a:xfrm rot="300000">
            <a:off x="1036733" y="1372439"/>
            <a:ext cx="1371225" cy="1575814"/>
          </a:xfrm>
          <a:prstGeom prst="rect">
            <a:avLst/>
          </a:prstGeom>
          <a:noFill/>
          <a:ln w="9525">
            <a:noFill/>
            <a:round/>
            <a:headEnd/>
            <a:tailEnd/>
          </a:ln>
          <a:effectLst/>
        </p:spPr>
      </p:pic>
      <p:sp>
        <p:nvSpPr>
          <p:cNvPr id="7" name="ZoneTexte 6">
            <a:extLst>
              <a:ext uri="{FF2B5EF4-FFF2-40B4-BE49-F238E27FC236}">
                <a16:creationId xmlns:a16="http://schemas.microsoft.com/office/drawing/2014/main" id="{8D46A83A-94E7-4E41-B554-39578F74A8CC}"/>
              </a:ext>
            </a:extLst>
          </p:cNvPr>
          <p:cNvSpPr txBox="1"/>
          <p:nvPr/>
        </p:nvSpPr>
        <p:spPr>
          <a:xfrm>
            <a:off x="2779295" y="583574"/>
            <a:ext cx="8947484" cy="5970865"/>
          </a:xfrm>
          <a:prstGeom prst="rect">
            <a:avLst/>
          </a:prstGeom>
          <a:noFill/>
        </p:spPr>
        <p:txBody>
          <a:bodyPr wrap="square">
            <a:spAutoFit/>
          </a:bodyPr>
          <a:lstStyle/>
          <a:p>
            <a:pPr>
              <a:spcBef>
                <a:spcPct val="50000"/>
              </a:spcBef>
            </a:pPr>
            <a:r>
              <a:rPr lang="fr-FR" altLang="fr-FR" sz="4000" b="1" dirty="0"/>
              <a:t>CODE </a:t>
            </a:r>
            <a:r>
              <a:rPr lang="fr-FR" altLang="fr-FR" sz="3600" b="1" dirty="0"/>
              <a:t>CIVIL  en résumé</a:t>
            </a:r>
          </a:p>
          <a:p>
            <a:pPr>
              <a:spcBef>
                <a:spcPct val="50000"/>
              </a:spcBef>
            </a:pPr>
            <a:endParaRPr lang="fr-FR" altLang="fr-FR" sz="3600" b="1" dirty="0"/>
          </a:p>
          <a:p>
            <a:r>
              <a:rPr lang="fr-FR" altLang="fr-FR" sz="3600" b="1" dirty="0"/>
              <a:t>Dans l’entreprise le SST agit sous la responsabilité civile  de l’employeur </a:t>
            </a:r>
            <a:r>
              <a:rPr lang="fr-FR" altLang="fr-FR" sz="3600" b="1" i="1" dirty="0"/>
              <a:t>(puisqu'il y a  lien de subordination ).</a:t>
            </a:r>
          </a:p>
          <a:p>
            <a:endParaRPr lang="fr-FR" altLang="fr-FR" sz="3600" b="1" dirty="0"/>
          </a:p>
          <a:p>
            <a:r>
              <a:rPr lang="fr-FR" altLang="fr-FR" sz="3600" dirty="0"/>
              <a:t>Le sauveteur secouriste n’engage sa responsabilité que pour des gestes de secourisme pratiqués en dehors de l’entreprise.</a:t>
            </a:r>
          </a:p>
        </p:txBody>
      </p:sp>
    </p:spTree>
    <p:extLst>
      <p:ext uri="{BB962C8B-B14F-4D97-AF65-F5344CB8AC3E}">
        <p14:creationId xmlns:p14="http://schemas.microsoft.com/office/powerpoint/2010/main" val="2828423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D70EEA6-C03B-47EB-B118-3FCDA97C7CD1}"/>
              </a:ext>
            </a:extLst>
          </p:cNvPr>
          <p:cNvSpPr txBox="1"/>
          <p:nvPr/>
        </p:nvSpPr>
        <p:spPr>
          <a:xfrm>
            <a:off x="2716567" y="1518082"/>
            <a:ext cx="8318377" cy="3170099"/>
          </a:xfrm>
          <a:prstGeom prst="rect">
            <a:avLst/>
          </a:prstGeom>
          <a:noFill/>
        </p:spPr>
        <p:txBody>
          <a:bodyPr wrap="square" rtlCol="0">
            <a:spAutoFit/>
          </a:bodyPr>
          <a:lstStyle/>
          <a:p>
            <a:r>
              <a:rPr lang="fr-FR" sz="4000" b="1" dirty="0">
                <a:latin typeface="Bookman Old Style" panose="02050604050505020204" pitchFamily="18" charset="0"/>
              </a:rPr>
              <a:t>SOMMAIRE: </a:t>
            </a:r>
            <a:endParaRPr lang="fr-FR" sz="4000" i="1" dirty="0">
              <a:latin typeface="Bookman Old Style" panose="02050604050505020204" pitchFamily="18" charset="0"/>
            </a:endParaRPr>
          </a:p>
          <a:p>
            <a:endParaRPr lang="fr-FR" sz="3200" dirty="0">
              <a:latin typeface="Bookman Old Style" panose="02050604050505020204" pitchFamily="18" charset="0"/>
            </a:endParaRPr>
          </a:p>
          <a:p>
            <a:pPr marL="914400" lvl="1" indent="-457200">
              <a:buFont typeface="Wingdings" panose="05000000000000000000" pitchFamily="2" charset="2"/>
              <a:buChar char="ü"/>
            </a:pPr>
            <a:r>
              <a:rPr lang="fr-FR" sz="3200" dirty="0">
                <a:latin typeface="Bookman Old Style" panose="02050604050505020204" pitchFamily="18" charset="0"/>
              </a:rPr>
              <a:t>Cadre juridique</a:t>
            </a:r>
          </a:p>
          <a:p>
            <a:pPr marL="914400" lvl="1" indent="-457200">
              <a:buFont typeface="Wingdings" panose="05000000000000000000" pitchFamily="2" charset="2"/>
              <a:buChar char="ü"/>
            </a:pPr>
            <a:r>
              <a:rPr lang="fr-FR" sz="3200" dirty="0">
                <a:latin typeface="Bookman Old Style" panose="02050604050505020204" pitchFamily="18" charset="0"/>
              </a:rPr>
              <a:t>Ajout juridique: INRS</a:t>
            </a:r>
          </a:p>
          <a:p>
            <a:pPr marL="914400" lvl="1" indent="-457200">
              <a:buFont typeface="Wingdings" panose="05000000000000000000" pitchFamily="2" charset="2"/>
              <a:buChar char="ü"/>
            </a:pPr>
            <a:endParaRPr lang="fr-FR" sz="3200" dirty="0">
              <a:latin typeface="Bookman Old Style" panose="02050604050505020204" pitchFamily="18" charset="0"/>
            </a:endParaRPr>
          </a:p>
          <a:p>
            <a:pPr marL="342900" indent="-342900">
              <a:buAutoNum type="arabicParenR"/>
            </a:pPr>
            <a:endParaRPr lang="fr-FR" sz="3200" dirty="0"/>
          </a:p>
        </p:txBody>
      </p:sp>
    </p:spTree>
    <p:extLst>
      <p:ext uri="{BB962C8B-B14F-4D97-AF65-F5344CB8AC3E}">
        <p14:creationId xmlns:p14="http://schemas.microsoft.com/office/powerpoint/2010/main" val="16350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4C16385-5616-4897-8A1C-C91166B817A3}"/>
              </a:ext>
            </a:extLst>
          </p:cNvPr>
          <p:cNvSpPr txBox="1"/>
          <p:nvPr/>
        </p:nvSpPr>
        <p:spPr>
          <a:xfrm>
            <a:off x="819531" y="246287"/>
            <a:ext cx="9117845" cy="707886"/>
          </a:xfrm>
          <a:prstGeom prst="rect">
            <a:avLst/>
          </a:prstGeom>
          <a:noFill/>
        </p:spPr>
        <p:txBody>
          <a:bodyPr wrap="square">
            <a:spAutoFit/>
          </a:bodyPr>
          <a:lstStyle/>
          <a:p>
            <a:pPr lvl="1"/>
            <a:r>
              <a:rPr lang="fr-FR" sz="4000" dirty="0">
                <a:latin typeface="Bookman Old Style" panose="02050604050505020204" pitchFamily="18" charset="0"/>
              </a:rPr>
              <a:t>Cadre juridique en résumé</a:t>
            </a:r>
          </a:p>
        </p:txBody>
      </p:sp>
      <p:sp>
        <p:nvSpPr>
          <p:cNvPr id="5" name="ZoneTexte 4">
            <a:extLst>
              <a:ext uri="{FF2B5EF4-FFF2-40B4-BE49-F238E27FC236}">
                <a16:creationId xmlns:a16="http://schemas.microsoft.com/office/drawing/2014/main" id="{73A94544-B074-41DB-8722-C8CBCC42C93B}"/>
              </a:ext>
            </a:extLst>
          </p:cNvPr>
          <p:cNvSpPr txBox="1"/>
          <p:nvPr/>
        </p:nvSpPr>
        <p:spPr>
          <a:xfrm>
            <a:off x="1102658" y="1561940"/>
            <a:ext cx="3784146" cy="400110"/>
          </a:xfrm>
          <a:prstGeom prst="rect">
            <a:avLst/>
          </a:prstGeom>
          <a:solidFill>
            <a:srgbClr val="FFFF00"/>
          </a:solidFill>
        </p:spPr>
        <p:txBody>
          <a:bodyPr wrap="square" rtlCol="0">
            <a:spAutoFit/>
          </a:bodyPr>
          <a:lstStyle/>
          <a:p>
            <a:pPr algn="ctr"/>
            <a:r>
              <a:rPr lang="fr-FR" sz="2000" b="1" dirty="0">
                <a:solidFill>
                  <a:schemeClr val="bg1"/>
                </a:solidFill>
                <a:latin typeface="Bookman Old Style" panose="02050604050505020204" pitchFamily="18" charset="0"/>
              </a:rPr>
              <a:t>Situation</a:t>
            </a:r>
          </a:p>
        </p:txBody>
      </p:sp>
      <p:sp>
        <p:nvSpPr>
          <p:cNvPr id="6" name="ZoneTexte 5">
            <a:extLst>
              <a:ext uri="{FF2B5EF4-FFF2-40B4-BE49-F238E27FC236}">
                <a16:creationId xmlns:a16="http://schemas.microsoft.com/office/drawing/2014/main" id="{11BB2A20-077D-47D5-BB2C-F6883B471F38}"/>
              </a:ext>
            </a:extLst>
          </p:cNvPr>
          <p:cNvSpPr txBox="1"/>
          <p:nvPr/>
        </p:nvSpPr>
        <p:spPr>
          <a:xfrm>
            <a:off x="7038983" y="1596296"/>
            <a:ext cx="3024868" cy="400110"/>
          </a:xfrm>
          <a:prstGeom prst="rect">
            <a:avLst/>
          </a:prstGeom>
          <a:noFill/>
          <a:ln>
            <a:solidFill>
              <a:srgbClr val="FFFF00"/>
            </a:solidFill>
          </a:ln>
        </p:spPr>
        <p:txBody>
          <a:bodyPr wrap="square" rtlCol="0">
            <a:spAutoFit/>
          </a:bodyPr>
          <a:lstStyle/>
          <a:p>
            <a:pPr algn="ctr"/>
            <a:r>
              <a:rPr lang="fr-FR" sz="2000" b="1" dirty="0">
                <a:latin typeface="Bookman Old Style" panose="02050604050505020204" pitchFamily="18" charset="0"/>
              </a:rPr>
              <a:t>Code(s) concerné(s)</a:t>
            </a:r>
          </a:p>
        </p:txBody>
      </p:sp>
      <p:sp>
        <p:nvSpPr>
          <p:cNvPr id="7" name="ZoneTexte 6">
            <a:extLst>
              <a:ext uri="{FF2B5EF4-FFF2-40B4-BE49-F238E27FC236}">
                <a16:creationId xmlns:a16="http://schemas.microsoft.com/office/drawing/2014/main" id="{766A9867-6377-431D-8D76-88DB125D87D1}"/>
              </a:ext>
            </a:extLst>
          </p:cNvPr>
          <p:cNvSpPr txBox="1"/>
          <p:nvPr/>
        </p:nvSpPr>
        <p:spPr>
          <a:xfrm>
            <a:off x="1102658" y="2361181"/>
            <a:ext cx="5556515" cy="731354"/>
          </a:xfrm>
          <a:prstGeom prst="rect">
            <a:avLst/>
          </a:prstGeom>
          <a:solidFill>
            <a:srgbClr val="FFFF00"/>
          </a:solidFill>
        </p:spPr>
        <p:txBody>
          <a:bodyPr wrap="square" rtlCol="0">
            <a:spAutoFit/>
          </a:bodyPr>
          <a:lstStyle/>
          <a:p>
            <a:pPr>
              <a:lnSpc>
                <a:spcPct val="107000"/>
              </a:lnSpc>
              <a:spcAft>
                <a:spcPts val="0"/>
              </a:spcAft>
            </a:pPr>
            <a:r>
              <a:rPr lang="fr-FR" sz="2000" dirty="0">
                <a:solidFill>
                  <a:schemeClr val="bg1"/>
                </a:solidFill>
                <a:latin typeface="Bookman Old Style" panose="02050604050505020204" pitchFamily="18" charset="0"/>
              </a:rPr>
              <a:t>Un SST refuse de porter</a:t>
            </a:r>
            <a:r>
              <a:rPr lang="fr-FR" sz="2000" b="1" dirty="0">
                <a:solidFill>
                  <a:schemeClr val="bg1"/>
                </a:solidFill>
                <a:latin typeface="Bookman Old Style" panose="02050604050505020204" pitchFamily="18" charset="0"/>
              </a:rPr>
              <a:t>.</a:t>
            </a:r>
            <a:r>
              <a:rPr lang="fr-FR" sz="2000" dirty="0">
                <a:solidFill>
                  <a:schemeClr val="bg1"/>
                </a:solidFill>
                <a:latin typeface="Bookman Old Style" panose="02050604050505020204" pitchFamily="18" charset="0"/>
              </a:rPr>
              <a:t> secours à une personne ou un collègue en péril</a:t>
            </a:r>
            <a:endParaRPr lang="fr-FR" sz="2000" b="1"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A9569877-B97E-4A48-BEFA-17265CFA456A}"/>
              </a:ext>
            </a:extLst>
          </p:cNvPr>
          <p:cNvSpPr txBox="1"/>
          <p:nvPr/>
        </p:nvSpPr>
        <p:spPr>
          <a:xfrm>
            <a:off x="7038985" y="2619549"/>
            <a:ext cx="3024868" cy="400110"/>
          </a:xfrm>
          <a:prstGeom prst="rect">
            <a:avLst/>
          </a:prstGeom>
          <a:noFill/>
          <a:ln>
            <a:solidFill>
              <a:srgbClr val="FFFF00"/>
            </a:solidFill>
          </a:ln>
        </p:spPr>
        <p:txBody>
          <a:bodyPr wrap="square" rtlCol="0">
            <a:spAutoFit/>
          </a:bodyPr>
          <a:lstStyle/>
          <a:p>
            <a:r>
              <a:rPr lang="fr-FR" sz="2000" dirty="0">
                <a:latin typeface="Bookman Old Style" panose="02050604050505020204" pitchFamily="18" charset="0"/>
              </a:rPr>
              <a:t>Code pénal</a:t>
            </a:r>
          </a:p>
        </p:txBody>
      </p:sp>
      <p:sp>
        <p:nvSpPr>
          <p:cNvPr id="9" name="ZoneTexte 8">
            <a:extLst>
              <a:ext uri="{FF2B5EF4-FFF2-40B4-BE49-F238E27FC236}">
                <a16:creationId xmlns:a16="http://schemas.microsoft.com/office/drawing/2014/main" id="{4030D5D3-539E-4842-9BBB-E96830C7ECBB}"/>
              </a:ext>
            </a:extLst>
          </p:cNvPr>
          <p:cNvSpPr txBox="1"/>
          <p:nvPr/>
        </p:nvSpPr>
        <p:spPr>
          <a:xfrm>
            <a:off x="7038984" y="3605696"/>
            <a:ext cx="3024868" cy="707886"/>
          </a:xfrm>
          <a:prstGeom prst="rect">
            <a:avLst/>
          </a:prstGeom>
          <a:noFill/>
          <a:ln>
            <a:solidFill>
              <a:srgbClr val="FFFF00"/>
            </a:solidFill>
          </a:ln>
        </p:spPr>
        <p:txBody>
          <a:bodyPr wrap="square" rtlCol="0">
            <a:spAutoFit/>
          </a:bodyPr>
          <a:lstStyle/>
          <a:p>
            <a:r>
              <a:rPr lang="fr-FR" sz="2000" dirty="0">
                <a:latin typeface="Bookman Old Style" panose="02050604050505020204" pitchFamily="18" charset="0"/>
              </a:rPr>
              <a:t>Code de la sécurité sociale</a:t>
            </a:r>
          </a:p>
        </p:txBody>
      </p:sp>
      <p:sp>
        <p:nvSpPr>
          <p:cNvPr id="10" name="ZoneTexte 9">
            <a:extLst>
              <a:ext uri="{FF2B5EF4-FFF2-40B4-BE49-F238E27FC236}">
                <a16:creationId xmlns:a16="http://schemas.microsoft.com/office/drawing/2014/main" id="{35A08C66-3023-46E0-B2B4-983FA35DAB40}"/>
              </a:ext>
            </a:extLst>
          </p:cNvPr>
          <p:cNvSpPr txBox="1"/>
          <p:nvPr/>
        </p:nvSpPr>
        <p:spPr>
          <a:xfrm>
            <a:off x="1102659" y="3490688"/>
            <a:ext cx="5556516" cy="731867"/>
          </a:xfrm>
          <a:prstGeom prst="rect">
            <a:avLst/>
          </a:prstGeom>
          <a:solidFill>
            <a:srgbClr val="FFFF00"/>
          </a:solidFill>
        </p:spPr>
        <p:txBody>
          <a:bodyPr wrap="square" rtlCol="0">
            <a:spAutoFit/>
          </a:bodyPr>
          <a:lstStyle/>
          <a:p>
            <a:pPr>
              <a:lnSpc>
                <a:spcPct val="107000"/>
              </a:lnSpc>
              <a:spcAft>
                <a:spcPts val="0"/>
              </a:spcAft>
            </a:pPr>
            <a:r>
              <a:rPr lang="fr-FR" sz="2000" dirty="0">
                <a:solidFill>
                  <a:schemeClr val="bg1"/>
                </a:solidFill>
                <a:latin typeface="Bookman Old Style" panose="02050604050505020204" pitchFamily="18" charset="0"/>
              </a:rPr>
              <a:t>L’employeur n’applique pas la démarche de prévention dans son entreprise.</a:t>
            </a:r>
            <a:endParaRPr lang="fr-FR" sz="2000"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61E3F767-FD29-4BC1-B510-E4D2F30527EA}"/>
              </a:ext>
            </a:extLst>
          </p:cNvPr>
          <p:cNvSpPr txBox="1"/>
          <p:nvPr/>
        </p:nvSpPr>
        <p:spPr>
          <a:xfrm>
            <a:off x="1102658" y="4551287"/>
            <a:ext cx="5556517" cy="731867"/>
          </a:xfrm>
          <a:prstGeom prst="rect">
            <a:avLst/>
          </a:prstGeom>
          <a:solidFill>
            <a:srgbClr val="FFFF00"/>
          </a:solidFill>
        </p:spPr>
        <p:txBody>
          <a:bodyPr wrap="square" rtlCol="0">
            <a:spAutoFit/>
          </a:bodyPr>
          <a:lstStyle/>
          <a:p>
            <a:pPr>
              <a:lnSpc>
                <a:spcPct val="107000"/>
              </a:lnSpc>
              <a:spcAft>
                <a:spcPts val="0"/>
              </a:spcAft>
            </a:pPr>
            <a:r>
              <a:rPr lang="fr-FR" sz="2000" dirty="0">
                <a:solidFill>
                  <a:schemeClr val="bg1"/>
                </a:solidFill>
                <a:latin typeface="Bookman Old Style" panose="02050604050505020204" pitchFamily="18" charset="0"/>
              </a:rPr>
              <a:t>L’employeur a l’obligation de former un SST pour 20 salariés.</a:t>
            </a:r>
            <a:endParaRPr lang="fr-FR" sz="2000"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12" name="ZoneTexte 11">
            <a:extLst>
              <a:ext uri="{FF2B5EF4-FFF2-40B4-BE49-F238E27FC236}">
                <a16:creationId xmlns:a16="http://schemas.microsoft.com/office/drawing/2014/main" id="{06570624-56D1-47D6-AD2F-6957548C53EA}"/>
              </a:ext>
            </a:extLst>
          </p:cNvPr>
          <p:cNvSpPr txBox="1"/>
          <p:nvPr/>
        </p:nvSpPr>
        <p:spPr>
          <a:xfrm>
            <a:off x="7038984" y="4635373"/>
            <a:ext cx="3024868" cy="400110"/>
          </a:xfrm>
          <a:prstGeom prst="rect">
            <a:avLst/>
          </a:prstGeom>
          <a:noFill/>
          <a:ln>
            <a:solidFill>
              <a:srgbClr val="FFFF00"/>
            </a:solidFill>
          </a:ln>
        </p:spPr>
        <p:txBody>
          <a:bodyPr wrap="square" rtlCol="0">
            <a:spAutoFit/>
          </a:bodyPr>
          <a:lstStyle/>
          <a:p>
            <a:r>
              <a:rPr lang="fr-FR" sz="2000" dirty="0">
                <a:latin typeface="Bookman Old Style" panose="02050604050505020204" pitchFamily="18" charset="0"/>
              </a:rPr>
              <a:t>Code du travail</a:t>
            </a:r>
          </a:p>
        </p:txBody>
      </p:sp>
      <p:sp>
        <p:nvSpPr>
          <p:cNvPr id="13" name="ZoneTexte 12">
            <a:extLst>
              <a:ext uri="{FF2B5EF4-FFF2-40B4-BE49-F238E27FC236}">
                <a16:creationId xmlns:a16="http://schemas.microsoft.com/office/drawing/2014/main" id="{6DCF5984-836D-4B5B-808F-DD1D9035CD3B}"/>
              </a:ext>
            </a:extLst>
          </p:cNvPr>
          <p:cNvSpPr txBox="1"/>
          <p:nvPr/>
        </p:nvSpPr>
        <p:spPr>
          <a:xfrm>
            <a:off x="7038983" y="5881659"/>
            <a:ext cx="3024868" cy="400110"/>
          </a:xfrm>
          <a:prstGeom prst="rect">
            <a:avLst/>
          </a:prstGeom>
          <a:noFill/>
          <a:ln>
            <a:solidFill>
              <a:srgbClr val="FFFF00"/>
            </a:solidFill>
          </a:ln>
        </p:spPr>
        <p:txBody>
          <a:bodyPr wrap="square" rtlCol="0">
            <a:spAutoFit/>
          </a:bodyPr>
          <a:lstStyle/>
          <a:p>
            <a:r>
              <a:rPr lang="fr-FR" sz="2000" dirty="0">
                <a:latin typeface="Bookman Old Style" panose="02050604050505020204" pitchFamily="18" charset="0"/>
              </a:rPr>
              <a:t>Code civil</a:t>
            </a:r>
          </a:p>
        </p:txBody>
      </p:sp>
      <p:sp>
        <p:nvSpPr>
          <p:cNvPr id="14" name="ZoneTexte 13">
            <a:extLst>
              <a:ext uri="{FF2B5EF4-FFF2-40B4-BE49-F238E27FC236}">
                <a16:creationId xmlns:a16="http://schemas.microsoft.com/office/drawing/2014/main" id="{192489C2-109F-47F6-9898-08E30CB4DE0F}"/>
              </a:ext>
            </a:extLst>
          </p:cNvPr>
          <p:cNvSpPr txBox="1"/>
          <p:nvPr/>
        </p:nvSpPr>
        <p:spPr>
          <a:xfrm>
            <a:off x="1102658" y="5723797"/>
            <a:ext cx="5556517" cy="731867"/>
          </a:xfrm>
          <a:prstGeom prst="rect">
            <a:avLst/>
          </a:prstGeom>
          <a:solidFill>
            <a:srgbClr val="FFFF00"/>
          </a:solidFill>
        </p:spPr>
        <p:txBody>
          <a:bodyPr wrap="square" rtlCol="0">
            <a:spAutoFit/>
          </a:bodyPr>
          <a:lstStyle/>
          <a:p>
            <a:pPr>
              <a:lnSpc>
                <a:spcPct val="107000"/>
              </a:lnSpc>
              <a:spcAft>
                <a:spcPts val="0"/>
              </a:spcAft>
            </a:pPr>
            <a:r>
              <a:rPr lang="fr-FR" sz="2000"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L’employeur ou le SST a l’obligation de réparer tout dommage.</a:t>
            </a:r>
          </a:p>
        </p:txBody>
      </p:sp>
    </p:spTree>
    <p:extLst>
      <p:ext uri="{BB962C8B-B14F-4D97-AF65-F5344CB8AC3E}">
        <p14:creationId xmlns:p14="http://schemas.microsoft.com/office/powerpoint/2010/main" val="398388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circle(in)">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circle(in)">
                                      <p:cBhvr>
                                        <p:cTn id="58" dur="20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4C16385-5616-4897-8A1C-C91166B817A3}"/>
              </a:ext>
            </a:extLst>
          </p:cNvPr>
          <p:cNvSpPr txBox="1"/>
          <p:nvPr/>
        </p:nvSpPr>
        <p:spPr>
          <a:xfrm>
            <a:off x="819531" y="246287"/>
            <a:ext cx="9117845" cy="707886"/>
          </a:xfrm>
          <a:prstGeom prst="rect">
            <a:avLst/>
          </a:prstGeom>
          <a:noFill/>
        </p:spPr>
        <p:txBody>
          <a:bodyPr wrap="square">
            <a:spAutoFit/>
          </a:bodyPr>
          <a:lstStyle/>
          <a:p>
            <a:pPr lvl="1"/>
            <a:r>
              <a:rPr lang="fr-FR" sz="4000" dirty="0">
                <a:latin typeface="Bookman Old Style" panose="02050604050505020204" pitchFamily="18" charset="0"/>
              </a:rPr>
              <a:t>Cadre juridique en résumé</a:t>
            </a:r>
          </a:p>
        </p:txBody>
      </p:sp>
      <p:sp>
        <p:nvSpPr>
          <p:cNvPr id="15" name="Ellipse 14">
            <a:extLst>
              <a:ext uri="{FF2B5EF4-FFF2-40B4-BE49-F238E27FC236}">
                <a16:creationId xmlns:a16="http://schemas.microsoft.com/office/drawing/2014/main" id="{08146F29-1C3E-4B02-97BB-05A5E29765F1}"/>
              </a:ext>
            </a:extLst>
          </p:cNvPr>
          <p:cNvSpPr/>
          <p:nvPr/>
        </p:nvSpPr>
        <p:spPr>
          <a:xfrm>
            <a:off x="4641893" y="2775119"/>
            <a:ext cx="2559503" cy="14015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Intervention face à une situation d’accident</a:t>
            </a:r>
          </a:p>
        </p:txBody>
      </p:sp>
      <p:sp>
        <p:nvSpPr>
          <p:cNvPr id="16" name="Rectangle à coins arrondis 6">
            <a:extLst>
              <a:ext uri="{FF2B5EF4-FFF2-40B4-BE49-F238E27FC236}">
                <a16:creationId xmlns:a16="http://schemas.microsoft.com/office/drawing/2014/main" id="{9BC6B578-5E83-46A0-86E4-8B75D55736A5}"/>
              </a:ext>
            </a:extLst>
          </p:cNvPr>
          <p:cNvSpPr/>
          <p:nvPr/>
        </p:nvSpPr>
        <p:spPr>
          <a:xfrm>
            <a:off x="4132191" y="1469231"/>
            <a:ext cx="2928373" cy="916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Quoi ? </a:t>
            </a:r>
          </a:p>
        </p:txBody>
      </p:sp>
      <p:sp>
        <p:nvSpPr>
          <p:cNvPr id="17" name="Rectangle à coins arrondis 17">
            <a:extLst>
              <a:ext uri="{FF2B5EF4-FFF2-40B4-BE49-F238E27FC236}">
                <a16:creationId xmlns:a16="http://schemas.microsoft.com/office/drawing/2014/main" id="{AAC64F26-1172-46F0-987A-086C9C81B597}"/>
              </a:ext>
            </a:extLst>
          </p:cNvPr>
          <p:cNvSpPr/>
          <p:nvPr/>
        </p:nvSpPr>
        <p:spPr>
          <a:xfrm>
            <a:off x="8512225" y="1469231"/>
            <a:ext cx="2192111" cy="916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Qui ?</a:t>
            </a:r>
          </a:p>
        </p:txBody>
      </p:sp>
      <p:sp>
        <p:nvSpPr>
          <p:cNvPr id="18" name="Rectangle à coins arrondis 21">
            <a:extLst>
              <a:ext uri="{FF2B5EF4-FFF2-40B4-BE49-F238E27FC236}">
                <a16:creationId xmlns:a16="http://schemas.microsoft.com/office/drawing/2014/main" id="{EF914F12-A4DE-40DF-9263-CD331E6E6123}"/>
              </a:ext>
            </a:extLst>
          </p:cNvPr>
          <p:cNvSpPr/>
          <p:nvPr/>
        </p:nvSpPr>
        <p:spPr>
          <a:xfrm>
            <a:off x="8477747" y="3031658"/>
            <a:ext cx="2669722" cy="977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Où ? </a:t>
            </a:r>
          </a:p>
        </p:txBody>
      </p:sp>
      <p:sp>
        <p:nvSpPr>
          <p:cNvPr id="19" name="Rectangle à coins arrondis 22">
            <a:extLst>
              <a:ext uri="{FF2B5EF4-FFF2-40B4-BE49-F238E27FC236}">
                <a16:creationId xmlns:a16="http://schemas.microsoft.com/office/drawing/2014/main" id="{8B7AC699-1771-459B-910E-8216473A3387}"/>
              </a:ext>
            </a:extLst>
          </p:cNvPr>
          <p:cNvSpPr/>
          <p:nvPr/>
        </p:nvSpPr>
        <p:spPr>
          <a:xfrm>
            <a:off x="9194333" y="3208137"/>
            <a:ext cx="1824718" cy="62175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a:t>Dans ou hors de l’entreprise</a:t>
            </a:r>
          </a:p>
        </p:txBody>
      </p:sp>
      <p:sp>
        <p:nvSpPr>
          <p:cNvPr id="20" name="Rectangle à coins arrondis 23">
            <a:extLst>
              <a:ext uri="{FF2B5EF4-FFF2-40B4-BE49-F238E27FC236}">
                <a16:creationId xmlns:a16="http://schemas.microsoft.com/office/drawing/2014/main" id="{BC861568-317C-487F-9C61-C2BD30AD276C}"/>
              </a:ext>
            </a:extLst>
          </p:cNvPr>
          <p:cNvSpPr/>
          <p:nvPr/>
        </p:nvSpPr>
        <p:spPr>
          <a:xfrm>
            <a:off x="7818264" y="4914933"/>
            <a:ext cx="4055489" cy="14163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Quand ?</a:t>
            </a:r>
          </a:p>
        </p:txBody>
      </p:sp>
      <p:sp>
        <p:nvSpPr>
          <p:cNvPr id="21" name="Rectangle à coins arrondis 24">
            <a:extLst>
              <a:ext uri="{FF2B5EF4-FFF2-40B4-BE49-F238E27FC236}">
                <a16:creationId xmlns:a16="http://schemas.microsoft.com/office/drawing/2014/main" id="{B4EF0E89-CA59-4519-9363-E721B396E873}"/>
              </a:ext>
            </a:extLst>
          </p:cNvPr>
          <p:cNvSpPr/>
          <p:nvPr/>
        </p:nvSpPr>
        <p:spPr>
          <a:xfrm>
            <a:off x="8797977" y="5054034"/>
            <a:ext cx="2900964" cy="115808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a:t>Après l’accident et jusqu’à la prise en charge par les secours spécialisés (internes ou externes)</a:t>
            </a:r>
          </a:p>
        </p:txBody>
      </p:sp>
      <p:sp>
        <p:nvSpPr>
          <p:cNvPr id="22" name="Rectangle à coins arrondis 25">
            <a:extLst>
              <a:ext uri="{FF2B5EF4-FFF2-40B4-BE49-F238E27FC236}">
                <a16:creationId xmlns:a16="http://schemas.microsoft.com/office/drawing/2014/main" id="{870427DA-6A12-4385-B962-D983C801BAD9}"/>
              </a:ext>
            </a:extLst>
          </p:cNvPr>
          <p:cNvSpPr/>
          <p:nvPr/>
        </p:nvSpPr>
        <p:spPr>
          <a:xfrm>
            <a:off x="9214837" y="1642869"/>
            <a:ext cx="1445078" cy="5551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a:t>Le SST</a:t>
            </a:r>
          </a:p>
        </p:txBody>
      </p:sp>
      <p:sp>
        <p:nvSpPr>
          <p:cNvPr id="23" name="Rectangle à coins arrondis 26">
            <a:extLst>
              <a:ext uri="{FF2B5EF4-FFF2-40B4-BE49-F238E27FC236}">
                <a16:creationId xmlns:a16="http://schemas.microsoft.com/office/drawing/2014/main" id="{7CBB3A24-1EFA-429E-BDFE-96C2A60E7A18}"/>
              </a:ext>
            </a:extLst>
          </p:cNvPr>
          <p:cNvSpPr/>
          <p:nvPr/>
        </p:nvSpPr>
        <p:spPr>
          <a:xfrm>
            <a:off x="4908622" y="1616008"/>
            <a:ext cx="2026046" cy="5551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a:t>Les premiers secours</a:t>
            </a:r>
          </a:p>
        </p:txBody>
      </p:sp>
      <p:sp>
        <p:nvSpPr>
          <p:cNvPr id="24" name="Rectangle à coins arrondis 27">
            <a:extLst>
              <a:ext uri="{FF2B5EF4-FFF2-40B4-BE49-F238E27FC236}">
                <a16:creationId xmlns:a16="http://schemas.microsoft.com/office/drawing/2014/main" id="{73858289-4C4B-4B7D-8FD0-1CEEA51AFF40}"/>
              </a:ext>
            </a:extLst>
          </p:cNvPr>
          <p:cNvSpPr/>
          <p:nvPr/>
        </p:nvSpPr>
        <p:spPr>
          <a:xfrm>
            <a:off x="1547292" y="4540053"/>
            <a:ext cx="4705590" cy="1916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Comment ?</a:t>
            </a:r>
          </a:p>
        </p:txBody>
      </p:sp>
      <p:sp>
        <p:nvSpPr>
          <p:cNvPr id="25" name="Rectangle à coins arrondis 28">
            <a:extLst>
              <a:ext uri="{FF2B5EF4-FFF2-40B4-BE49-F238E27FC236}">
                <a16:creationId xmlns:a16="http://schemas.microsoft.com/office/drawing/2014/main" id="{0199A764-1F1F-4313-80B2-8D9CDF7151B7}"/>
              </a:ext>
            </a:extLst>
          </p:cNvPr>
          <p:cNvSpPr/>
          <p:nvPr/>
        </p:nvSpPr>
        <p:spPr>
          <a:xfrm>
            <a:off x="3269556" y="4693025"/>
            <a:ext cx="2826444" cy="163823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a:t>En respectant le guide des données techniques et le protocole spécifique mis en place par le médecin du travail</a:t>
            </a:r>
          </a:p>
        </p:txBody>
      </p:sp>
      <p:sp>
        <p:nvSpPr>
          <p:cNvPr id="26" name="Rectangle à coins arrondis 29">
            <a:extLst>
              <a:ext uri="{FF2B5EF4-FFF2-40B4-BE49-F238E27FC236}">
                <a16:creationId xmlns:a16="http://schemas.microsoft.com/office/drawing/2014/main" id="{E981E414-8C89-450A-B94E-A94DD7B254E7}"/>
              </a:ext>
            </a:extLst>
          </p:cNvPr>
          <p:cNvSpPr/>
          <p:nvPr/>
        </p:nvSpPr>
        <p:spPr>
          <a:xfrm>
            <a:off x="886740" y="1350686"/>
            <a:ext cx="2580197" cy="2603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Pourquoi ?</a:t>
            </a:r>
            <a:br>
              <a:rPr lang="fr-FR" dirty="0"/>
            </a:br>
            <a:br>
              <a:rPr lang="fr-FR" dirty="0"/>
            </a:br>
            <a:br>
              <a:rPr lang="fr-FR" dirty="0"/>
            </a:br>
            <a:br>
              <a:rPr lang="fr-FR" dirty="0"/>
            </a:br>
            <a:br>
              <a:rPr lang="fr-FR" dirty="0"/>
            </a:br>
            <a:br>
              <a:rPr lang="fr-FR" dirty="0"/>
            </a:br>
            <a:br>
              <a:rPr lang="fr-FR" dirty="0"/>
            </a:br>
            <a:endParaRPr lang="fr-FR" dirty="0"/>
          </a:p>
        </p:txBody>
      </p:sp>
      <p:sp>
        <p:nvSpPr>
          <p:cNvPr id="27" name="Rectangle à coins arrondis 30">
            <a:extLst>
              <a:ext uri="{FF2B5EF4-FFF2-40B4-BE49-F238E27FC236}">
                <a16:creationId xmlns:a16="http://schemas.microsoft.com/office/drawing/2014/main" id="{DF0F330E-DAF4-4582-8EB1-5527F244B690}"/>
              </a:ext>
            </a:extLst>
          </p:cNvPr>
          <p:cNvSpPr/>
          <p:nvPr/>
        </p:nvSpPr>
        <p:spPr>
          <a:xfrm>
            <a:off x="1044531" y="1952255"/>
            <a:ext cx="2303969" cy="187763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a:t>Pour éviter un sur accident et limiter la dégradation de l’état de santé de la victime</a:t>
            </a:r>
          </a:p>
        </p:txBody>
      </p:sp>
      <p:cxnSp>
        <p:nvCxnSpPr>
          <p:cNvPr id="28" name="Connecteur droit avec flèche 27">
            <a:extLst>
              <a:ext uri="{FF2B5EF4-FFF2-40B4-BE49-F238E27FC236}">
                <a16:creationId xmlns:a16="http://schemas.microsoft.com/office/drawing/2014/main" id="{BF7C4890-4603-49BA-9C06-56CC12005775}"/>
              </a:ext>
            </a:extLst>
          </p:cNvPr>
          <p:cNvCxnSpPr/>
          <p:nvPr/>
        </p:nvCxnSpPr>
        <p:spPr>
          <a:xfrm flipH="1" flipV="1">
            <a:off x="5921644" y="2386140"/>
            <a:ext cx="6859" cy="57993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A149EF29-1FAC-4721-838F-DAD8305E9CC3}"/>
              </a:ext>
            </a:extLst>
          </p:cNvPr>
          <p:cNvCxnSpPr>
            <a:cxnSpLocks/>
            <a:stCxn id="15" idx="7"/>
            <a:endCxn id="17" idx="1"/>
          </p:cNvCxnSpPr>
          <p:nvPr/>
        </p:nvCxnSpPr>
        <p:spPr>
          <a:xfrm flipV="1">
            <a:off x="6826565" y="1927685"/>
            <a:ext cx="1685660" cy="105268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B44A051E-265B-4946-B97B-8921EC5EAECF}"/>
              </a:ext>
            </a:extLst>
          </p:cNvPr>
          <p:cNvCxnSpPr>
            <a:cxnSpLocks/>
            <a:stCxn id="15" idx="6"/>
            <a:endCxn id="18" idx="1"/>
          </p:cNvCxnSpPr>
          <p:nvPr/>
        </p:nvCxnSpPr>
        <p:spPr>
          <a:xfrm>
            <a:off x="7201396" y="3475879"/>
            <a:ext cx="1276351" cy="4438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A7FDF66F-BEBC-4BB7-8A94-0AC416B9ED16}"/>
              </a:ext>
            </a:extLst>
          </p:cNvPr>
          <p:cNvCxnSpPr>
            <a:cxnSpLocks/>
            <a:endCxn id="20" idx="1"/>
          </p:cNvCxnSpPr>
          <p:nvPr/>
        </p:nvCxnSpPr>
        <p:spPr>
          <a:xfrm>
            <a:off x="6661816" y="4112593"/>
            <a:ext cx="1156448" cy="151050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38DFBF8C-34D8-4C12-9F24-4BAA6349624D}"/>
              </a:ext>
            </a:extLst>
          </p:cNvPr>
          <p:cNvCxnSpPr/>
          <p:nvPr/>
        </p:nvCxnSpPr>
        <p:spPr>
          <a:xfrm flipH="1">
            <a:off x="4823136" y="4112592"/>
            <a:ext cx="685802" cy="42746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52800204-5397-4B1D-8DBD-A748599F6ADD}"/>
              </a:ext>
            </a:extLst>
          </p:cNvPr>
          <p:cNvCxnSpPr>
            <a:cxnSpLocks/>
            <a:stCxn id="15" idx="2"/>
          </p:cNvCxnSpPr>
          <p:nvPr/>
        </p:nvCxnSpPr>
        <p:spPr>
          <a:xfrm flipH="1" flipV="1">
            <a:off x="3492676" y="2775118"/>
            <a:ext cx="1149217" cy="700761"/>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04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0"/>
                                        <p:tgtEl>
                                          <p:spTgt spid="3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7698FC1-2189-4D21-9429-84AA018E5CD5}"/>
              </a:ext>
            </a:extLst>
          </p:cNvPr>
          <p:cNvSpPr txBox="1"/>
          <p:nvPr/>
        </p:nvSpPr>
        <p:spPr>
          <a:xfrm>
            <a:off x="0" y="106546"/>
            <a:ext cx="9485421" cy="830997"/>
          </a:xfrm>
          <a:prstGeom prst="rect">
            <a:avLst/>
          </a:prstGeom>
          <a:noFill/>
        </p:spPr>
        <p:txBody>
          <a:bodyPr wrap="square" rtlCol="0">
            <a:spAutoFit/>
          </a:bodyPr>
          <a:lstStyle/>
          <a:p>
            <a:pPr marL="914400" lvl="1" indent="-457200">
              <a:buFont typeface="Wingdings" panose="05000000000000000000" pitchFamily="2" charset="2"/>
              <a:buChar char="ü"/>
            </a:pPr>
            <a:r>
              <a:rPr lang="fr-FR" sz="4800" dirty="0">
                <a:latin typeface="Bookman Old Style" panose="02050604050505020204" pitchFamily="18" charset="0"/>
              </a:rPr>
              <a:t>Ajout juridique: INRS</a:t>
            </a:r>
          </a:p>
        </p:txBody>
      </p:sp>
      <p:sp>
        <p:nvSpPr>
          <p:cNvPr id="9" name="ZoneTexte 8">
            <a:extLst>
              <a:ext uri="{FF2B5EF4-FFF2-40B4-BE49-F238E27FC236}">
                <a16:creationId xmlns:a16="http://schemas.microsoft.com/office/drawing/2014/main" id="{ADC7F872-CB28-44BF-82BF-671A16F076D2}"/>
              </a:ext>
            </a:extLst>
          </p:cNvPr>
          <p:cNvSpPr txBox="1"/>
          <p:nvPr/>
        </p:nvSpPr>
        <p:spPr>
          <a:xfrm>
            <a:off x="1018884" y="5616344"/>
            <a:ext cx="4484198" cy="1200329"/>
          </a:xfrm>
          <a:prstGeom prst="rect">
            <a:avLst/>
          </a:prstGeom>
          <a:noFill/>
        </p:spPr>
        <p:txBody>
          <a:bodyPr wrap="square">
            <a:spAutoFit/>
          </a:bodyPr>
          <a:lstStyle/>
          <a:p>
            <a:r>
              <a:rPr lang="fr-FR" sz="1800" b="1" cap="none" spc="0" dirty="0">
                <a:ln/>
                <a:solidFill>
                  <a:schemeClr val="accent3"/>
                </a:solidFill>
                <a:effectLst/>
              </a:rPr>
              <a:t>Documents disponibles dans le dossier ressources de la boite « introduction » sous le nom: </a:t>
            </a:r>
            <a:endParaRPr lang="fr-FR" sz="1800" b="1" cap="none" spc="0" dirty="0">
              <a:ln/>
              <a:solidFill>
                <a:schemeClr val="accent3"/>
              </a:solidFill>
              <a:effectLst/>
              <a:hlinkClick r:id="rId2" action="ppaction://hlinkfile"/>
            </a:endParaRPr>
          </a:p>
          <a:p>
            <a:r>
              <a:rPr lang="fr-FR" sz="1800" b="1" cap="none" spc="0" dirty="0">
                <a:ln/>
                <a:solidFill>
                  <a:schemeClr val="accent3"/>
                </a:solidFill>
                <a:effectLst/>
                <a:hlinkClick r:id="rId2" action="ppaction://hlinkfile"/>
              </a:rPr>
              <a:t>03_INRS_AJ-09-2020.pdf</a:t>
            </a:r>
            <a:endParaRPr lang="fr-FR" sz="1800" b="1" cap="none" spc="0" dirty="0">
              <a:ln/>
              <a:solidFill>
                <a:schemeClr val="accent3"/>
              </a:solidFill>
              <a:effectLst/>
            </a:endParaRPr>
          </a:p>
        </p:txBody>
      </p:sp>
      <p:pic>
        <p:nvPicPr>
          <p:cNvPr id="4" name="Image 3">
            <a:extLst>
              <a:ext uri="{FF2B5EF4-FFF2-40B4-BE49-F238E27FC236}">
                <a16:creationId xmlns:a16="http://schemas.microsoft.com/office/drawing/2014/main" id="{7A5A344A-81EB-422A-91FA-FEE29DDBE8E5}"/>
              </a:ext>
            </a:extLst>
          </p:cNvPr>
          <p:cNvPicPr>
            <a:picLocks noChangeAspect="1"/>
          </p:cNvPicPr>
          <p:nvPr/>
        </p:nvPicPr>
        <p:blipFill>
          <a:blip r:embed="rId3"/>
          <a:stretch>
            <a:fillRect/>
          </a:stretch>
        </p:blipFill>
        <p:spPr>
          <a:xfrm>
            <a:off x="1511350" y="1096460"/>
            <a:ext cx="3499266" cy="4519884"/>
          </a:xfrm>
          <a:prstGeom prst="rect">
            <a:avLst/>
          </a:prstGeom>
        </p:spPr>
      </p:pic>
      <p:pic>
        <p:nvPicPr>
          <p:cNvPr id="6" name="Image 5">
            <a:extLst>
              <a:ext uri="{FF2B5EF4-FFF2-40B4-BE49-F238E27FC236}">
                <a16:creationId xmlns:a16="http://schemas.microsoft.com/office/drawing/2014/main" id="{6CBA4452-0190-4953-9366-81D8A5584E91}"/>
              </a:ext>
            </a:extLst>
          </p:cNvPr>
          <p:cNvPicPr>
            <a:picLocks noChangeAspect="1"/>
          </p:cNvPicPr>
          <p:nvPr/>
        </p:nvPicPr>
        <p:blipFill rotWithShape="1">
          <a:blip r:embed="rId3"/>
          <a:srcRect t="37357" r="28502" b="9819"/>
          <a:stretch/>
        </p:blipFill>
        <p:spPr>
          <a:xfrm>
            <a:off x="6096000" y="1130083"/>
            <a:ext cx="5813716" cy="5548115"/>
          </a:xfrm>
          <a:prstGeom prst="rect">
            <a:avLst/>
          </a:prstGeom>
        </p:spPr>
      </p:pic>
    </p:spTree>
    <p:extLst>
      <p:ext uri="{BB962C8B-B14F-4D97-AF65-F5344CB8AC3E}">
        <p14:creationId xmlns:p14="http://schemas.microsoft.com/office/powerpoint/2010/main" val="1279418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3710D8-53ED-49E5-A8BC-23C26E0E592A}"/>
              </a:ext>
            </a:extLst>
          </p:cNvPr>
          <p:cNvSpPr>
            <a:spLocks noGrp="1"/>
          </p:cNvSpPr>
          <p:nvPr>
            <p:ph type="ctrTitle" idx="4294967295"/>
          </p:nvPr>
        </p:nvSpPr>
        <p:spPr>
          <a:xfrm>
            <a:off x="175263" y="1447800"/>
            <a:ext cx="7175448" cy="3329581"/>
          </a:xfrm>
          <a:prstGeom prst="rect">
            <a:avLst/>
          </a:prstGeom>
        </p:spPr>
        <p:txBody>
          <a:bodyPr vert="horz" lIns="91440" tIns="45720" rIns="91440" bIns="45720" rtlCol="0" anchor="b">
            <a:normAutofit/>
          </a:bodyPr>
          <a:lstStyle/>
          <a:p>
            <a:pPr algn="r">
              <a:lnSpc>
                <a:spcPct val="90000"/>
              </a:lnSpc>
            </a:pPr>
            <a:r>
              <a:rPr lang="en-US" sz="6600" b="0" i="0" kern="1200" dirty="0">
                <a:solidFill>
                  <a:srgbClr val="EBEBEB"/>
                </a:solidFill>
                <a:latin typeface="+mj-lt"/>
                <a:ea typeface="+mj-ea"/>
                <a:cs typeface="+mj-cs"/>
              </a:rPr>
              <a:t>INTRODUCTION</a:t>
            </a:r>
            <a:br>
              <a:rPr lang="en-US" sz="6600" b="0" i="0" kern="1200" dirty="0">
                <a:solidFill>
                  <a:srgbClr val="EBEBEB"/>
                </a:solidFill>
                <a:latin typeface="+mj-lt"/>
                <a:ea typeface="+mj-ea"/>
                <a:cs typeface="+mj-cs"/>
              </a:rPr>
            </a:br>
            <a:r>
              <a:rPr lang="en-US" sz="6600" b="0" i="0" kern="1200" dirty="0">
                <a:solidFill>
                  <a:srgbClr val="EBEBEB"/>
                </a:solidFill>
                <a:latin typeface="+mj-lt"/>
                <a:ea typeface="+mj-ea"/>
                <a:cs typeface="+mj-cs"/>
              </a:rPr>
              <a:t>FIN</a:t>
            </a:r>
            <a:br>
              <a:rPr lang="en-US" sz="6600" b="0" i="0" kern="1200" dirty="0">
                <a:solidFill>
                  <a:srgbClr val="EBEBEB"/>
                </a:solidFill>
                <a:latin typeface="+mj-lt"/>
                <a:ea typeface="+mj-ea"/>
                <a:cs typeface="+mj-cs"/>
              </a:rPr>
            </a:br>
            <a:endParaRPr lang="en-US" sz="6600" b="0" i="0" kern="1200" dirty="0">
              <a:solidFill>
                <a:srgbClr val="EBEBEB"/>
              </a:solidFill>
              <a:latin typeface="+mj-lt"/>
              <a:ea typeface="+mj-ea"/>
              <a:cs typeface="+mj-cs"/>
            </a:endParaRPr>
          </a:p>
        </p:txBody>
      </p:sp>
      <p:pic>
        <p:nvPicPr>
          <p:cNvPr id="7" name="Image 6">
            <a:extLst>
              <a:ext uri="{FF2B5EF4-FFF2-40B4-BE49-F238E27FC236}">
                <a16:creationId xmlns:a16="http://schemas.microsoft.com/office/drawing/2014/main" id="{CD9C8474-D39B-43AF-AD59-F003D10A4107}"/>
              </a:ext>
            </a:extLst>
          </p:cNvPr>
          <p:cNvPicPr>
            <a:picLocks noChangeAspect="1"/>
          </p:cNvPicPr>
          <p:nvPr/>
        </p:nvPicPr>
        <p:blipFill>
          <a:blip r:embed="rId2"/>
          <a:stretch>
            <a:fillRect/>
          </a:stretch>
        </p:blipFill>
        <p:spPr>
          <a:xfrm>
            <a:off x="6616185" y="5566725"/>
            <a:ext cx="2110436" cy="1058547"/>
          </a:xfrm>
          <a:prstGeom prst="rect">
            <a:avLst/>
          </a:prstGeom>
        </p:spPr>
      </p:pic>
      <p:pic>
        <p:nvPicPr>
          <p:cNvPr id="5" name="Image 4" descr="Une image contenant signe, dessin, horloge, rue&#10;&#10;Description générée automatiquement">
            <a:extLst>
              <a:ext uri="{FF2B5EF4-FFF2-40B4-BE49-F238E27FC236}">
                <a16:creationId xmlns:a16="http://schemas.microsoft.com/office/drawing/2014/main" id="{E9AF5489-0C67-4E21-A946-4BF21A9345B0}"/>
              </a:ext>
            </a:extLst>
          </p:cNvPr>
          <p:cNvPicPr>
            <a:picLocks noChangeAspect="1"/>
          </p:cNvPicPr>
          <p:nvPr/>
        </p:nvPicPr>
        <p:blipFill>
          <a:blip r:embed="rId3"/>
          <a:stretch>
            <a:fillRect/>
          </a:stretch>
        </p:blipFill>
        <p:spPr>
          <a:xfrm>
            <a:off x="8020686" y="1640841"/>
            <a:ext cx="3996052" cy="3996052"/>
          </a:xfrm>
          <a:prstGeom prst="rect">
            <a:avLst/>
          </a:prstGeom>
        </p:spPr>
      </p:pic>
      <p:pic>
        <p:nvPicPr>
          <p:cNvPr id="8" name="Image 7">
            <a:extLst>
              <a:ext uri="{FF2B5EF4-FFF2-40B4-BE49-F238E27FC236}">
                <a16:creationId xmlns:a16="http://schemas.microsoft.com/office/drawing/2014/main" id="{A0E079B2-A4B8-4E44-8FC9-13B5A9A3C7D2}"/>
              </a:ext>
            </a:extLst>
          </p:cNvPr>
          <p:cNvPicPr>
            <a:picLocks noChangeAspect="1"/>
          </p:cNvPicPr>
          <p:nvPr/>
        </p:nvPicPr>
        <p:blipFill>
          <a:blip r:embed="rId4"/>
          <a:stretch>
            <a:fillRect/>
          </a:stretch>
        </p:blipFill>
        <p:spPr>
          <a:xfrm>
            <a:off x="6616185" y="152400"/>
            <a:ext cx="3188552" cy="1224404"/>
          </a:xfrm>
          <a:prstGeom prst="rect">
            <a:avLst/>
          </a:prstGeom>
        </p:spPr>
      </p:pic>
    </p:spTree>
    <p:extLst>
      <p:ext uri="{BB962C8B-B14F-4D97-AF65-F5344CB8AC3E}">
        <p14:creationId xmlns:p14="http://schemas.microsoft.com/office/powerpoint/2010/main" val="1735475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4C16385-5616-4897-8A1C-C91166B817A3}"/>
              </a:ext>
            </a:extLst>
          </p:cNvPr>
          <p:cNvSpPr txBox="1"/>
          <p:nvPr/>
        </p:nvSpPr>
        <p:spPr>
          <a:xfrm>
            <a:off x="3391271" y="2252254"/>
            <a:ext cx="4953739" cy="707886"/>
          </a:xfrm>
          <a:prstGeom prst="rect">
            <a:avLst/>
          </a:prstGeom>
          <a:noFill/>
        </p:spPr>
        <p:txBody>
          <a:bodyPr wrap="square">
            <a:spAutoFit/>
          </a:bodyPr>
          <a:lstStyle/>
          <a:p>
            <a:pPr lvl="1"/>
            <a:r>
              <a:rPr lang="fr-FR" sz="4000" dirty="0">
                <a:latin typeface="Bookman Old Style" panose="02050604050505020204" pitchFamily="18" charset="0"/>
              </a:rPr>
              <a:t>Cadre juridique</a:t>
            </a:r>
          </a:p>
        </p:txBody>
      </p:sp>
    </p:spTree>
    <p:extLst>
      <p:ext uri="{BB962C8B-B14F-4D97-AF65-F5344CB8AC3E}">
        <p14:creationId xmlns:p14="http://schemas.microsoft.com/office/powerpoint/2010/main" val="59460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2C6F962-BA2B-49EE-852B-255089B34344}"/>
              </a:ext>
            </a:extLst>
          </p:cNvPr>
          <p:cNvSpPr txBox="1"/>
          <p:nvPr/>
        </p:nvSpPr>
        <p:spPr>
          <a:xfrm>
            <a:off x="142043" y="112736"/>
            <a:ext cx="1473694" cy="707886"/>
          </a:xfrm>
          <a:prstGeom prst="rect">
            <a:avLst/>
          </a:prstGeom>
          <a:noFill/>
        </p:spPr>
        <p:txBody>
          <a:bodyPr wrap="square">
            <a:spAutoFit/>
          </a:bodyPr>
          <a:lstStyle/>
          <a:p>
            <a:pPr marL="72000" lvl="1"/>
            <a:r>
              <a:rPr lang="fr-FR" sz="2000" dirty="0">
                <a:latin typeface="Bookman Old Style" panose="02050604050505020204" pitchFamily="18" charset="0"/>
              </a:rPr>
              <a:t>Cadre juridique</a:t>
            </a:r>
          </a:p>
        </p:txBody>
      </p:sp>
      <p:pic>
        <p:nvPicPr>
          <p:cNvPr id="1028" name="Picture 4" descr="Les articles du Code pénal et de procédure pénale applicable – AfVT –  Association française des Victimes du Terrorisme">
            <a:extLst>
              <a:ext uri="{FF2B5EF4-FFF2-40B4-BE49-F238E27FC236}">
                <a16:creationId xmlns:a16="http://schemas.microsoft.com/office/drawing/2014/main" id="{514210D4-BE8C-4466-97C2-14F87C148A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2457" y="1965507"/>
            <a:ext cx="4975245" cy="3304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356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4">
            <a:extLst>
              <a:ext uri="{FF2B5EF4-FFF2-40B4-BE49-F238E27FC236}">
                <a16:creationId xmlns:a16="http://schemas.microsoft.com/office/drawing/2014/main" id="{1E1D788E-2CF6-4524-B016-D8205846CB16}"/>
              </a:ext>
            </a:extLst>
          </p:cNvPr>
          <p:cNvGraphicFramePr>
            <a:graphicFrameLocks noGrp="1"/>
          </p:cNvGraphicFramePr>
          <p:nvPr>
            <p:extLst>
              <p:ext uri="{D42A27DB-BD31-4B8C-83A1-F6EECF244321}">
                <p14:modId xmlns:p14="http://schemas.microsoft.com/office/powerpoint/2010/main" val="4194276522"/>
              </p:ext>
            </p:extLst>
          </p:nvPr>
        </p:nvGraphicFramePr>
        <p:xfrm>
          <a:off x="1073212" y="1030388"/>
          <a:ext cx="10876132" cy="5143170"/>
        </p:xfrm>
        <a:graphic>
          <a:graphicData uri="http://schemas.openxmlformats.org/drawingml/2006/table">
            <a:tbl>
              <a:tblPr firstRow="1" bandRow="1">
                <a:tableStyleId>{16D9F66E-5EB9-4882-86FB-DCBF35E3C3E4}</a:tableStyleId>
              </a:tblPr>
              <a:tblGrid>
                <a:gridCol w="2156125">
                  <a:extLst>
                    <a:ext uri="{9D8B030D-6E8A-4147-A177-3AD203B41FA5}">
                      <a16:colId xmlns:a16="http://schemas.microsoft.com/office/drawing/2014/main" val="2374088685"/>
                    </a:ext>
                  </a:extLst>
                </a:gridCol>
                <a:gridCol w="8720007">
                  <a:extLst>
                    <a:ext uri="{9D8B030D-6E8A-4147-A177-3AD203B41FA5}">
                      <a16:colId xmlns:a16="http://schemas.microsoft.com/office/drawing/2014/main" val="86175586"/>
                    </a:ext>
                  </a:extLst>
                </a:gridCol>
              </a:tblGrid>
              <a:tr h="601642">
                <a:tc gridSpan="2">
                  <a:txBody>
                    <a:bodyPr/>
                    <a:lstStyle/>
                    <a:p>
                      <a:r>
                        <a:rPr lang="fr-FR" altLang="fr-FR" sz="2800" b="1" i="1" dirty="0">
                          <a:cs typeface="Arial" panose="020B0604020202020204" pitchFamily="34" charset="0"/>
                        </a:rPr>
                        <a:t>Art 223-6 du Code pénal: </a:t>
                      </a:r>
                      <a:r>
                        <a:rPr lang="fr-FR" altLang="fr-FR" sz="2800" dirty="0">
                          <a:cs typeface="Arial" panose="020B0604020202020204" pitchFamily="34" charset="0"/>
                        </a:rPr>
                        <a:t>obligation de porter secours</a:t>
                      </a:r>
                      <a:endParaRPr lang="fr-FR" sz="2800" b="1" dirty="0"/>
                    </a:p>
                  </a:txBody>
                  <a:tcPr/>
                </a:tc>
                <a:tc hMerge="1">
                  <a:txBody>
                    <a:bodyPr/>
                    <a:lstStyle/>
                    <a:p>
                      <a:endParaRPr lang="fr-FR" dirty="0"/>
                    </a:p>
                  </a:txBody>
                  <a:tcPr/>
                </a:tc>
                <a:extLst>
                  <a:ext uri="{0D108BD9-81ED-4DB2-BD59-A6C34878D82A}">
                    <a16:rowId xmlns:a16="http://schemas.microsoft.com/office/drawing/2014/main" val="903639309"/>
                  </a:ext>
                </a:extLst>
              </a:tr>
              <a:tr h="4541528">
                <a:tc>
                  <a:txBody>
                    <a:bodyPr/>
                    <a:lstStyle/>
                    <a:p>
                      <a:endParaRPr lang="fr-FR" sz="2400"/>
                    </a:p>
                  </a:txBody>
                  <a:tcPr/>
                </a:tc>
                <a:tc>
                  <a:txBody>
                    <a:bodyPr/>
                    <a:lstStyle/>
                    <a:p>
                      <a:pPr algn="just"/>
                      <a:r>
                        <a:rPr lang="fr-FR" altLang="fr-FR" sz="2400" i="1" dirty="0">
                          <a:cs typeface="Arial" panose="020B0604020202020204" pitchFamily="34" charset="0"/>
                        </a:rPr>
                        <a:t>« Quiconque pouvant empêcher par son action immédiate, sans risque pour lui ou pour les tiers, soit un crime, soit un délit contre l’intégrité corporelle de la personne s’abstient volontairement de le faire est puni de cinq ans d’emprisonnement et de 75000 euros d’amende.</a:t>
                      </a:r>
                    </a:p>
                    <a:p>
                      <a:pPr algn="just"/>
                      <a:endParaRPr lang="fr-FR" altLang="fr-FR" sz="2400" i="1" dirty="0">
                        <a:cs typeface="Arial" panose="020B0604020202020204" pitchFamily="34" charset="0"/>
                      </a:endParaRPr>
                    </a:p>
                    <a:p>
                      <a:pPr algn="just"/>
                      <a:r>
                        <a:rPr lang="fr-FR" altLang="fr-FR" sz="2400" i="1" dirty="0">
                          <a:cs typeface="Arial" panose="020B0604020202020204" pitchFamily="34" charset="0"/>
                        </a:rPr>
                        <a:t>Sera puni des mêmes peines quiconque s’abstient volontairement de porter à une personne en péril l’assistance que, sans risque pour lui ou pour les tiers, il pouvait lui prêter </a:t>
                      </a:r>
                      <a:r>
                        <a:rPr lang="fr-FR" altLang="fr-FR" sz="2400" b="1" i="1" dirty="0">
                          <a:cs typeface="Arial" panose="020B0604020202020204" pitchFamily="34" charset="0"/>
                        </a:rPr>
                        <a:t>soit par son action personnelle, soit en provoquant un secours…» </a:t>
                      </a:r>
                      <a:endParaRPr lang="fr-FR" altLang="fr-FR" sz="2400" i="1" dirty="0">
                        <a:cs typeface="Arial" panose="020B0604020202020204" pitchFamily="34" charset="0"/>
                      </a:endParaRPr>
                    </a:p>
                  </a:txBody>
                  <a:tcPr/>
                </a:tc>
                <a:extLst>
                  <a:ext uri="{0D108BD9-81ED-4DB2-BD59-A6C34878D82A}">
                    <a16:rowId xmlns:a16="http://schemas.microsoft.com/office/drawing/2014/main" val="2753005131"/>
                  </a:ext>
                </a:extLst>
              </a:tr>
            </a:tbl>
          </a:graphicData>
        </a:graphic>
      </p:graphicFrame>
      <p:pic>
        <p:nvPicPr>
          <p:cNvPr id="1026" name="Picture 2" descr="La notion d'&quot;emprise&quot; va entrer dans les Codes civil et pénal: qu'est-ce  que ça va changer? | Le HuffPost">
            <a:extLst>
              <a:ext uri="{FF2B5EF4-FFF2-40B4-BE49-F238E27FC236}">
                <a16:creationId xmlns:a16="http://schemas.microsoft.com/office/drawing/2014/main" id="{96CC84B0-C784-4DD8-89BC-B05E006F2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82745" y="3356803"/>
            <a:ext cx="2888961" cy="151903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82C6F962-BA2B-49EE-852B-255089B34344}"/>
              </a:ext>
            </a:extLst>
          </p:cNvPr>
          <p:cNvSpPr txBox="1"/>
          <p:nvPr/>
        </p:nvSpPr>
        <p:spPr>
          <a:xfrm>
            <a:off x="142043" y="112736"/>
            <a:ext cx="1473694" cy="707886"/>
          </a:xfrm>
          <a:prstGeom prst="rect">
            <a:avLst/>
          </a:prstGeom>
          <a:noFill/>
        </p:spPr>
        <p:txBody>
          <a:bodyPr wrap="square">
            <a:spAutoFit/>
          </a:bodyPr>
          <a:lstStyle/>
          <a:p>
            <a:pPr marL="72000" lvl="1"/>
            <a:r>
              <a:rPr lang="fr-FR" sz="2000" dirty="0">
                <a:latin typeface="Bookman Old Style" panose="02050604050505020204" pitchFamily="18" charset="0"/>
              </a:rPr>
              <a:t>Cadre juridique</a:t>
            </a:r>
          </a:p>
        </p:txBody>
      </p:sp>
    </p:spTree>
    <p:extLst>
      <p:ext uri="{BB962C8B-B14F-4D97-AF65-F5344CB8AC3E}">
        <p14:creationId xmlns:p14="http://schemas.microsoft.com/office/powerpoint/2010/main" val="185640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4">
            <a:extLst>
              <a:ext uri="{FF2B5EF4-FFF2-40B4-BE49-F238E27FC236}">
                <a16:creationId xmlns:a16="http://schemas.microsoft.com/office/drawing/2014/main" id="{1E1D788E-2CF6-4524-B016-D8205846CB16}"/>
              </a:ext>
            </a:extLst>
          </p:cNvPr>
          <p:cNvGraphicFramePr>
            <a:graphicFrameLocks noGrp="1"/>
          </p:cNvGraphicFramePr>
          <p:nvPr>
            <p:extLst>
              <p:ext uri="{D42A27DB-BD31-4B8C-83A1-F6EECF244321}">
                <p14:modId xmlns:p14="http://schemas.microsoft.com/office/powerpoint/2010/main" val="213601602"/>
              </p:ext>
            </p:extLst>
          </p:nvPr>
        </p:nvGraphicFramePr>
        <p:xfrm>
          <a:off x="1073212" y="1030388"/>
          <a:ext cx="10876132" cy="5143170"/>
        </p:xfrm>
        <a:graphic>
          <a:graphicData uri="http://schemas.openxmlformats.org/drawingml/2006/table">
            <a:tbl>
              <a:tblPr firstRow="1" bandRow="1">
                <a:tableStyleId>{16D9F66E-5EB9-4882-86FB-DCBF35E3C3E4}</a:tableStyleId>
              </a:tblPr>
              <a:tblGrid>
                <a:gridCol w="2156125">
                  <a:extLst>
                    <a:ext uri="{9D8B030D-6E8A-4147-A177-3AD203B41FA5}">
                      <a16:colId xmlns:a16="http://schemas.microsoft.com/office/drawing/2014/main" val="2374088685"/>
                    </a:ext>
                  </a:extLst>
                </a:gridCol>
                <a:gridCol w="8720007">
                  <a:extLst>
                    <a:ext uri="{9D8B030D-6E8A-4147-A177-3AD203B41FA5}">
                      <a16:colId xmlns:a16="http://schemas.microsoft.com/office/drawing/2014/main" val="86175586"/>
                    </a:ext>
                  </a:extLst>
                </a:gridCol>
              </a:tblGrid>
              <a:tr h="601642">
                <a:tc gridSpan="2">
                  <a:txBody>
                    <a:bodyPr/>
                    <a:lstStyle/>
                    <a:p>
                      <a:r>
                        <a:rPr lang="fr-FR" altLang="fr-FR" sz="2800" b="1" i="1" dirty="0">
                          <a:cs typeface="Arial" panose="020B0604020202020204" pitchFamily="34" charset="0"/>
                        </a:rPr>
                        <a:t>Code pénal: O</a:t>
                      </a:r>
                      <a:r>
                        <a:rPr lang="fr-FR" sz="2800" b="1" dirty="0">
                          <a:latin typeface="Century Gothic" panose="020B0502020202020204" pitchFamily="34" charset="0"/>
                          <a:ea typeface="Calibri" panose="020F0502020204030204" pitchFamily="34" charset="0"/>
                          <a:cs typeface="Times New Roman" panose="02020603050405020304" pitchFamily="18" charset="0"/>
                        </a:rPr>
                        <a:t>bligations de citoyen </a:t>
                      </a:r>
                      <a:endParaRPr lang="fr-FR" sz="2800" b="1" dirty="0"/>
                    </a:p>
                  </a:txBody>
                  <a:tcPr/>
                </a:tc>
                <a:tc hMerge="1">
                  <a:txBody>
                    <a:bodyPr/>
                    <a:lstStyle/>
                    <a:p>
                      <a:endParaRPr lang="fr-FR" dirty="0"/>
                    </a:p>
                  </a:txBody>
                  <a:tcPr/>
                </a:tc>
                <a:extLst>
                  <a:ext uri="{0D108BD9-81ED-4DB2-BD59-A6C34878D82A}">
                    <a16:rowId xmlns:a16="http://schemas.microsoft.com/office/drawing/2014/main" val="903639309"/>
                  </a:ext>
                </a:extLst>
              </a:tr>
              <a:tr h="4541528">
                <a:tc>
                  <a:txBody>
                    <a:bodyPr/>
                    <a:lstStyle/>
                    <a:p>
                      <a:endParaRPr lang="fr-FR" sz="2400"/>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2400" b="1" dirty="0"/>
                        <a:t>Article 121-3 </a:t>
                      </a:r>
                      <a:r>
                        <a:rPr lang="fr-FR" sz="2400" dirty="0"/>
                        <a:t>: mise en danger de la vie d’autrui (par exemple, un retard dans l’arrivée des secours, un défaut d’organisation ou de moyens…).</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2400" dirty="0"/>
                    </a:p>
                    <a:p>
                      <a:pPr marL="0" marR="0" lvl="0" indent="0" algn="just" defTabSz="457200" rtl="0" eaLnBrk="1" fontAlgn="auto" latinLnBrk="0" hangingPunct="1">
                        <a:lnSpc>
                          <a:spcPct val="100000"/>
                        </a:lnSpc>
                        <a:spcBef>
                          <a:spcPts val="0"/>
                        </a:spcBef>
                        <a:spcAft>
                          <a:spcPts val="0"/>
                        </a:spcAft>
                        <a:buClrTx/>
                        <a:buSzTx/>
                        <a:buFontTx/>
                        <a:buNone/>
                        <a:tabLst/>
                        <a:defRPr/>
                      </a:pPr>
                      <a:r>
                        <a:rPr lang="fr-FR" sz="2400" b="1" dirty="0"/>
                        <a:t>Article 221-6 </a:t>
                      </a:r>
                      <a:r>
                        <a:rPr lang="fr-FR" sz="2400" dirty="0"/>
                        <a:t>: violation délibérée d’une obligation de prudence</a:t>
                      </a:r>
                      <a:r>
                        <a:rPr lang="fr-FR" sz="2400" dirty="0">
                          <a:latin typeface="Century Gothic" panose="020B0502020202020204" pitchFamily="34" charset="0"/>
                          <a:ea typeface="Calibri" panose="020F0502020204030204" pitchFamily="34" charset="0"/>
                          <a:cs typeface="Times New Roman" panose="02020603050405020304" pitchFamily="18" charset="0"/>
                        </a:rPr>
                        <a:t> </a:t>
                      </a:r>
                      <a:r>
                        <a:rPr lang="fr-FR" sz="2400" dirty="0"/>
                        <a:t>ou de sécurité ayant entraîné le décès.</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2400" dirty="0"/>
                    </a:p>
                    <a:p>
                      <a:pPr marL="0" marR="0" lvl="0" indent="0" algn="just" defTabSz="457200" rtl="0" eaLnBrk="1" fontAlgn="auto" latinLnBrk="0" hangingPunct="1">
                        <a:lnSpc>
                          <a:spcPct val="100000"/>
                        </a:lnSpc>
                        <a:spcBef>
                          <a:spcPts val="0"/>
                        </a:spcBef>
                        <a:spcAft>
                          <a:spcPts val="0"/>
                        </a:spcAft>
                        <a:buClrTx/>
                        <a:buSzTx/>
                        <a:buFontTx/>
                        <a:buNone/>
                        <a:tabLst/>
                        <a:defRPr/>
                      </a:pPr>
                      <a:r>
                        <a:rPr lang="fr-FR" sz="2400" b="1" dirty="0">
                          <a:latin typeface="Century Gothic" panose="020B0502020202020204" pitchFamily="34" charset="0"/>
                          <a:ea typeface="Calibri" panose="020F0502020204030204" pitchFamily="34" charset="0"/>
                          <a:cs typeface="Times New Roman" panose="02020603050405020304" pitchFamily="18" charset="0"/>
                        </a:rPr>
                        <a:t>Article 222-19 </a:t>
                      </a:r>
                      <a:r>
                        <a:rPr lang="fr-FR" sz="2400" dirty="0">
                          <a:latin typeface="Century Gothic" panose="020B0502020202020204" pitchFamily="34" charset="0"/>
                          <a:ea typeface="Calibri" panose="020F0502020204030204" pitchFamily="34" charset="0"/>
                          <a:cs typeface="Times New Roman" panose="02020603050405020304" pitchFamily="18" charset="0"/>
                        </a:rPr>
                        <a:t>: </a:t>
                      </a:r>
                      <a:r>
                        <a:rPr lang="fr-FR" sz="2400" dirty="0"/>
                        <a:t>violation délibérée d’une obligation de prudence</a:t>
                      </a:r>
                      <a:r>
                        <a:rPr lang="fr-FR" sz="2400" dirty="0">
                          <a:latin typeface="Century Gothic" panose="020B0502020202020204" pitchFamily="34" charset="0"/>
                          <a:ea typeface="Calibri" panose="020F0502020204030204" pitchFamily="34" charset="0"/>
                          <a:cs typeface="Times New Roman" panose="02020603050405020304" pitchFamily="18" charset="0"/>
                        </a:rPr>
                        <a:t> </a:t>
                      </a:r>
                      <a:r>
                        <a:rPr lang="fr-FR" sz="2400" dirty="0"/>
                        <a:t>ou de sécurité ayant entraîné une incapacité totale de travail supérieure à 3 mois.</a:t>
                      </a:r>
                      <a:endParaRPr lang="fr-FR" sz="2400" dirty="0">
                        <a:latin typeface="Century Gothic" panose="020B0502020202020204" pitchFamily="34" charset="0"/>
                        <a:ea typeface="Calibri" panose="020F0502020204030204" pitchFamily="34" charset="0"/>
                        <a:cs typeface="Times New Roman" panose="02020603050405020304" pitchFamily="18" charset="0"/>
                      </a:endParaRPr>
                    </a:p>
                    <a:p>
                      <a:pPr algn="just"/>
                      <a:endParaRPr lang="fr-FR" altLang="fr-FR" sz="2400" i="1" dirty="0">
                        <a:cs typeface="Arial" panose="020B0604020202020204" pitchFamily="34" charset="0"/>
                      </a:endParaRPr>
                    </a:p>
                  </a:txBody>
                  <a:tcPr/>
                </a:tc>
                <a:extLst>
                  <a:ext uri="{0D108BD9-81ED-4DB2-BD59-A6C34878D82A}">
                    <a16:rowId xmlns:a16="http://schemas.microsoft.com/office/drawing/2014/main" val="2753005131"/>
                  </a:ext>
                </a:extLst>
              </a:tr>
            </a:tbl>
          </a:graphicData>
        </a:graphic>
      </p:graphicFrame>
      <p:pic>
        <p:nvPicPr>
          <p:cNvPr id="1026" name="Picture 2" descr="La notion d'&quot;emprise&quot; va entrer dans les Codes civil et pénal: qu'est-ce  que ça va changer? | Le HuffPost">
            <a:extLst>
              <a:ext uri="{FF2B5EF4-FFF2-40B4-BE49-F238E27FC236}">
                <a16:creationId xmlns:a16="http://schemas.microsoft.com/office/drawing/2014/main" id="{96CC84B0-C784-4DD8-89BC-B05E006F2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82745" y="3356803"/>
            <a:ext cx="2888961" cy="151903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82C6F962-BA2B-49EE-852B-255089B34344}"/>
              </a:ext>
            </a:extLst>
          </p:cNvPr>
          <p:cNvSpPr txBox="1"/>
          <p:nvPr/>
        </p:nvSpPr>
        <p:spPr>
          <a:xfrm>
            <a:off x="142043" y="112736"/>
            <a:ext cx="1473694" cy="707886"/>
          </a:xfrm>
          <a:prstGeom prst="rect">
            <a:avLst/>
          </a:prstGeom>
          <a:noFill/>
        </p:spPr>
        <p:txBody>
          <a:bodyPr wrap="square">
            <a:spAutoFit/>
          </a:bodyPr>
          <a:lstStyle/>
          <a:p>
            <a:pPr marL="72000" lvl="1"/>
            <a:r>
              <a:rPr lang="fr-FR" sz="2000" dirty="0">
                <a:latin typeface="Bookman Old Style" panose="02050604050505020204" pitchFamily="18" charset="0"/>
              </a:rPr>
              <a:t>Cadre juridique</a:t>
            </a:r>
          </a:p>
        </p:txBody>
      </p:sp>
    </p:spTree>
    <p:extLst>
      <p:ext uri="{BB962C8B-B14F-4D97-AF65-F5344CB8AC3E}">
        <p14:creationId xmlns:p14="http://schemas.microsoft.com/office/powerpoint/2010/main" val="1144631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2C6F962-BA2B-49EE-852B-255089B34344}"/>
              </a:ext>
            </a:extLst>
          </p:cNvPr>
          <p:cNvSpPr txBox="1"/>
          <p:nvPr/>
        </p:nvSpPr>
        <p:spPr>
          <a:xfrm>
            <a:off x="142043" y="112736"/>
            <a:ext cx="1473694" cy="707886"/>
          </a:xfrm>
          <a:prstGeom prst="rect">
            <a:avLst/>
          </a:prstGeom>
          <a:noFill/>
        </p:spPr>
        <p:txBody>
          <a:bodyPr wrap="square">
            <a:spAutoFit/>
          </a:bodyPr>
          <a:lstStyle/>
          <a:p>
            <a:pPr marL="72000" lvl="1"/>
            <a:r>
              <a:rPr lang="fr-FR" sz="2000" dirty="0">
                <a:latin typeface="Bookman Old Style" panose="02050604050505020204" pitchFamily="18" charset="0"/>
              </a:rPr>
              <a:t>Cadre juridique</a:t>
            </a:r>
          </a:p>
        </p:txBody>
      </p:sp>
      <p:pic>
        <p:nvPicPr>
          <p:cNvPr id="3" name="Picture 3">
            <a:extLst>
              <a:ext uri="{FF2B5EF4-FFF2-40B4-BE49-F238E27FC236}">
                <a16:creationId xmlns:a16="http://schemas.microsoft.com/office/drawing/2014/main" id="{D2FBD165-29C8-4BDF-A2F7-F9DD49817A7B}"/>
              </a:ext>
            </a:extLst>
          </p:cNvPr>
          <p:cNvPicPr>
            <a:picLocks noChangeAspect="1" noChangeArrowheads="1"/>
          </p:cNvPicPr>
          <p:nvPr/>
        </p:nvPicPr>
        <p:blipFill>
          <a:blip r:embed="rId2" cstate="email"/>
          <a:srcRect/>
          <a:stretch>
            <a:fillRect/>
          </a:stretch>
        </p:blipFill>
        <p:spPr bwMode="auto">
          <a:xfrm>
            <a:off x="1044081" y="1700463"/>
            <a:ext cx="1194598" cy="1420562"/>
          </a:xfrm>
          <a:prstGeom prst="rect">
            <a:avLst/>
          </a:prstGeom>
          <a:noFill/>
          <a:ln w="9525">
            <a:noFill/>
            <a:round/>
            <a:headEnd/>
            <a:tailEnd/>
          </a:ln>
          <a:effectLst/>
        </p:spPr>
      </p:pic>
      <p:sp>
        <p:nvSpPr>
          <p:cNvPr id="7" name="ZoneTexte 6">
            <a:extLst>
              <a:ext uri="{FF2B5EF4-FFF2-40B4-BE49-F238E27FC236}">
                <a16:creationId xmlns:a16="http://schemas.microsoft.com/office/drawing/2014/main" id="{01E0BDB9-9EC0-4570-89D3-B71518E13684}"/>
              </a:ext>
            </a:extLst>
          </p:cNvPr>
          <p:cNvSpPr txBox="1"/>
          <p:nvPr/>
        </p:nvSpPr>
        <p:spPr>
          <a:xfrm>
            <a:off x="2618873" y="466679"/>
            <a:ext cx="9300411" cy="5570756"/>
          </a:xfrm>
          <a:prstGeom prst="rect">
            <a:avLst/>
          </a:prstGeom>
          <a:noFill/>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4000" b="1" dirty="0">
                <a:cs typeface="Times New Roman" pitchFamily="18" charset="0"/>
              </a:rPr>
              <a:t>CODE PENAL </a:t>
            </a:r>
            <a:r>
              <a:rPr lang="fr-FR" altLang="fr-FR" sz="3200" dirty="0">
                <a:cs typeface="Times New Roman" pitchFamily="18" charset="0"/>
              </a:rPr>
              <a:t>en résumé</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z="1400" dirty="0">
              <a:cs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3200" dirty="0">
                <a:cs typeface="Times New Roman" pitchFamily="18" charset="0"/>
              </a:rPr>
              <a:t>La responsabilité pénale de </a:t>
            </a:r>
            <a:r>
              <a:rPr lang="fr-FR" altLang="fr-FR" sz="3200" b="1" dirty="0">
                <a:cs typeface="Times New Roman" pitchFamily="18" charset="0"/>
              </a:rPr>
              <a:t>l’employeur</a:t>
            </a:r>
            <a:r>
              <a:rPr lang="fr-FR" altLang="fr-FR" sz="3200" dirty="0">
                <a:cs typeface="Times New Roman" pitchFamily="18" charset="0"/>
              </a:rPr>
              <a:t> peut être engagée de même que la </a:t>
            </a:r>
            <a:r>
              <a:rPr lang="fr-FR" altLang="fr-FR" sz="3200" b="1" dirty="0">
                <a:cs typeface="Times New Roman" pitchFamily="18" charset="0"/>
              </a:rPr>
              <a:t>responsabilité pénale du SST </a:t>
            </a:r>
            <a:r>
              <a:rPr lang="fr-FR" altLang="fr-FR" sz="3200" dirty="0">
                <a:cs typeface="Times New Roman" pitchFamily="18" charset="0"/>
              </a:rPr>
              <a:t>n’est engagée que s’il a commis </a:t>
            </a:r>
            <a:r>
              <a:rPr lang="fr-FR" altLang="fr-FR" sz="3200" b="1" dirty="0">
                <a:cs typeface="Times New Roman" pitchFamily="18" charset="0"/>
              </a:rPr>
              <a:t>une faute volontaire</a:t>
            </a:r>
            <a:r>
              <a:rPr lang="fr-FR" altLang="fr-FR" sz="3200" dirty="0">
                <a:cs typeface="Times New Roman" pitchFamily="18"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z="1400" dirty="0">
              <a:cs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3200" b="1" dirty="0">
                <a:cs typeface="Times New Roman" pitchFamily="18" charset="0"/>
              </a:rPr>
              <a:t>Il y a pour chacun de nous obligation de porter assistance à une personne en péril s’il y a absence de danger pour le sauveteur</a:t>
            </a:r>
            <a:r>
              <a:rPr lang="fr-FR" altLang="fr-FR" sz="3200" dirty="0">
                <a:cs typeface="Times New Roman" pitchFamily="18" charset="0"/>
              </a:rPr>
              <a:t>. La nécessité de porter secours pour un SST ne s'arrête donc pas à la porte de son entreprise.</a:t>
            </a:r>
          </a:p>
        </p:txBody>
      </p:sp>
    </p:spTree>
    <p:extLst>
      <p:ext uri="{BB962C8B-B14F-4D97-AF65-F5344CB8AC3E}">
        <p14:creationId xmlns:p14="http://schemas.microsoft.com/office/powerpoint/2010/main" val="4293877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2C6F962-BA2B-49EE-852B-255089B34344}"/>
              </a:ext>
            </a:extLst>
          </p:cNvPr>
          <p:cNvSpPr txBox="1"/>
          <p:nvPr/>
        </p:nvSpPr>
        <p:spPr>
          <a:xfrm>
            <a:off x="142043" y="112736"/>
            <a:ext cx="1473694" cy="707886"/>
          </a:xfrm>
          <a:prstGeom prst="rect">
            <a:avLst/>
          </a:prstGeom>
          <a:noFill/>
        </p:spPr>
        <p:txBody>
          <a:bodyPr wrap="square">
            <a:spAutoFit/>
          </a:bodyPr>
          <a:lstStyle/>
          <a:p>
            <a:pPr marL="72000" lvl="1"/>
            <a:r>
              <a:rPr lang="fr-FR" sz="2000" dirty="0">
                <a:latin typeface="Bookman Old Style" panose="02050604050505020204" pitchFamily="18" charset="0"/>
              </a:rPr>
              <a:t>Cadre juridique</a:t>
            </a:r>
          </a:p>
        </p:txBody>
      </p:sp>
      <p:pic>
        <p:nvPicPr>
          <p:cNvPr id="2052" name="Picture 4" descr="fond documentaire: droit social en hygiène-sécurité « Irpforma">
            <a:extLst>
              <a:ext uri="{FF2B5EF4-FFF2-40B4-BE49-F238E27FC236}">
                <a16:creationId xmlns:a16="http://schemas.microsoft.com/office/drawing/2014/main" id="{9F4C59B5-7F0E-40B3-8A21-A5C084272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6824" y="1888844"/>
            <a:ext cx="5250325" cy="352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892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01C92A45-E054-4775-B520-D819BE19CE01}"/>
              </a:ext>
            </a:extLst>
          </p:cNvPr>
          <p:cNvGraphicFramePr>
            <a:graphicFrameLocks noGrp="1"/>
          </p:cNvGraphicFramePr>
          <p:nvPr>
            <p:extLst>
              <p:ext uri="{D42A27DB-BD31-4B8C-83A1-F6EECF244321}">
                <p14:modId xmlns:p14="http://schemas.microsoft.com/office/powerpoint/2010/main" val="537002642"/>
              </p:ext>
            </p:extLst>
          </p:nvPr>
        </p:nvGraphicFramePr>
        <p:xfrm>
          <a:off x="1073212" y="1030388"/>
          <a:ext cx="10876132" cy="5486400"/>
        </p:xfrm>
        <a:graphic>
          <a:graphicData uri="http://schemas.openxmlformats.org/drawingml/2006/table">
            <a:tbl>
              <a:tblPr firstRow="1" bandRow="1">
                <a:tableStyleId>{16D9F66E-5EB9-4882-86FB-DCBF35E3C3E4}</a:tableStyleId>
              </a:tblPr>
              <a:tblGrid>
                <a:gridCol w="2646532">
                  <a:extLst>
                    <a:ext uri="{9D8B030D-6E8A-4147-A177-3AD203B41FA5}">
                      <a16:colId xmlns:a16="http://schemas.microsoft.com/office/drawing/2014/main" val="2374088685"/>
                    </a:ext>
                  </a:extLst>
                </a:gridCol>
                <a:gridCol w="8229600">
                  <a:extLst>
                    <a:ext uri="{9D8B030D-6E8A-4147-A177-3AD203B41FA5}">
                      <a16:colId xmlns:a16="http://schemas.microsoft.com/office/drawing/2014/main" val="86175586"/>
                    </a:ext>
                  </a:extLst>
                </a:gridCol>
              </a:tblGrid>
              <a:tr h="931577">
                <a:tc gridSpan="2">
                  <a:txBody>
                    <a:bodyPr/>
                    <a:lstStyle/>
                    <a:p>
                      <a:r>
                        <a:rPr lang="fr-FR" sz="2800" b="1" dirty="0"/>
                        <a:t>Il existe plusieurs dispositifs de </a:t>
                      </a:r>
                      <a:r>
                        <a:rPr lang="fr-FR" sz="2800" b="1"/>
                        <a:t>formation aux </a:t>
                      </a:r>
                      <a:r>
                        <a:rPr lang="fr-FR" sz="2800" b="1" dirty="0"/>
                        <a:t>secours d’urgence. </a:t>
                      </a:r>
                    </a:p>
                  </a:txBody>
                  <a:tcPr/>
                </a:tc>
                <a:tc hMerge="1">
                  <a:txBody>
                    <a:bodyPr/>
                    <a:lstStyle/>
                    <a:p>
                      <a:endParaRPr lang="fr-FR" dirty="0"/>
                    </a:p>
                  </a:txBody>
                  <a:tcPr/>
                </a:tc>
                <a:extLst>
                  <a:ext uri="{0D108BD9-81ED-4DB2-BD59-A6C34878D82A}">
                    <a16:rowId xmlns:a16="http://schemas.microsoft.com/office/drawing/2014/main" val="903639309"/>
                  </a:ext>
                </a:extLst>
              </a:tr>
              <a:tr h="4345915">
                <a:tc>
                  <a:txBody>
                    <a:bodyPr/>
                    <a:lstStyle/>
                    <a:p>
                      <a:endParaRPr lang="fr-FR" sz="2400"/>
                    </a:p>
                  </a:txBody>
                  <a:tcPr/>
                </a:tc>
                <a:tc>
                  <a:txBody>
                    <a:bodyPr/>
                    <a:lstStyle/>
                    <a:p>
                      <a:r>
                        <a:rPr lang="fr-FR" sz="2400" b="1" dirty="0"/>
                        <a:t>Prévention et secours civiques de niveau 1 (PSC1)</a:t>
                      </a:r>
                      <a:r>
                        <a:rPr lang="fr-FR" sz="2400" dirty="0"/>
                        <a:t> </a:t>
                      </a:r>
                      <a:r>
                        <a:rPr lang="fr-FR" sz="2000" dirty="0"/>
                        <a:t>a pour objectif de faire acquérir à toute personne la connaissance des gestes élémentaires de secours. </a:t>
                      </a:r>
                      <a:br>
                        <a:rPr lang="fr-FR" sz="2000" dirty="0"/>
                      </a:br>
                      <a:r>
                        <a:rPr lang="fr-FR" sz="2400" b="1" dirty="0"/>
                        <a:t>L’attestation de formation aux gestes et soins d’urgence (AFGSU)</a:t>
                      </a:r>
                      <a:r>
                        <a:rPr lang="fr-FR" sz="2400" dirty="0"/>
                        <a:t> </a:t>
                      </a:r>
                      <a:r>
                        <a:rPr lang="fr-FR" sz="2000" dirty="0"/>
                        <a:t>est, elle, exclusivement réservée aux personnels travaillant dans des établissements de santé.</a:t>
                      </a:r>
                    </a:p>
                    <a:p>
                      <a:r>
                        <a:rPr lang="fr-FR" sz="2400" b="1" dirty="0"/>
                        <a:t>Sensibilisation aux « Gestes qui sauvent » (GQS)</a:t>
                      </a:r>
                      <a:r>
                        <a:rPr lang="fr-FR" sz="2400" dirty="0"/>
                        <a:t>, </a:t>
                      </a:r>
                      <a:r>
                        <a:rPr lang="fr-FR" sz="2000" dirty="0"/>
                        <a:t>dont l’objectif est de permettre au plus grand nombre de citoyens de devenir le premier maillon de la chaîne des secours.</a:t>
                      </a:r>
                      <a:endParaRPr lang="fr-FR" sz="2400" dirty="0"/>
                    </a:p>
                    <a:p>
                      <a:endParaRPr lang="fr-FR" sz="2400" dirty="0"/>
                    </a:p>
                    <a:p>
                      <a:r>
                        <a:rPr lang="fr-FR" sz="2400" dirty="0"/>
                        <a:t>Pour autant, </a:t>
                      </a:r>
                      <a:r>
                        <a:rPr lang="fr-FR" sz="2400" b="1" dirty="0"/>
                        <a:t>toutes ces formations n’intègrent pas la dimension professionnelle </a:t>
                      </a:r>
                      <a:r>
                        <a:rPr lang="fr-FR" sz="2400" dirty="0"/>
                        <a:t>et la connaissance des risques effectivement présents dans l’entreprise. </a:t>
                      </a:r>
                    </a:p>
                  </a:txBody>
                  <a:tcPr/>
                </a:tc>
                <a:extLst>
                  <a:ext uri="{0D108BD9-81ED-4DB2-BD59-A6C34878D82A}">
                    <a16:rowId xmlns:a16="http://schemas.microsoft.com/office/drawing/2014/main" val="2753005131"/>
                  </a:ext>
                </a:extLst>
              </a:tr>
            </a:tbl>
          </a:graphicData>
        </a:graphic>
      </p:graphicFrame>
      <p:pic>
        <p:nvPicPr>
          <p:cNvPr id="3" name="Image 2">
            <a:extLst>
              <a:ext uri="{FF2B5EF4-FFF2-40B4-BE49-F238E27FC236}">
                <a16:creationId xmlns:a16="http://schemas.microsoft.com/office/drawing/2014/main" id="{05F5D621-4A3A-4203-BA89-41E703FCC3BD}"/>
              </a:ext>
            </a:extLst>
          </p:cNvPr>
          <p:cNvPicPr>
            <a:picLocks noChangeAspect="1"/>
          </p:cNvPicPr>
          <p:nvPr/>
        </p:nvPicPr>
        <p:blipFill>
          <a:blip r:embed="rId2"/>
          <a:stretch>
            <a:fillRect/>
          </a:stretch>
        </p:blipFill>
        <p:spPr>
          <a:xfrm>
            <a:off x="1266635" y="3404339"/>
            <a:ext cx="2378394" cy="1682569"/>
          </a:xfrm>
          <a:prstGeom prst="rect">
            <a:avLst/>
          </a:prstGeom>
        </p:spPr>
      </p:pic>
      <p:sp>
        <p:nvSpPr>
          <p:cNvPr id="2" name="ZoneTexte 1">
            <a:extLst>
              <a:ext uri="{FF2B5EF4-FFF2-40B4-BE49-F238E27FC236}">
                <a16:creationId xmlns:a16="http://schemas.microsoft.com/office/drawing/2014/main" id="{DB8B2D2B-611F-45E5-BEFD-6E5B9D2F7340}"/>
              </a:ext>
            </a:extLst>
          </p:cNvPr>
          <p:cNvSpPr txBox="1"/>
          <p:nvPr/>
        </p:nvSpPr>
        <p:spPr>
          <a:xfrm>
            <a:off x="142043" y="112736"/>
            <a:ext cx="1473694" cy="707886"/>
          </a:xfrm>
          <a:prstGeom prst="rect">
            <a:avLst/>
          </a:prstGeom>
          <a:noFill/>
        </p:spPr>
        <p:txBody>
          <a:bodyPr wrap="square">
            <a:spAutoFit/>
          </a:bodyPr>
          <a:lstStyle/>
          <a:p>
            <a:pPr marL="72000" lvl="1"/>
            <a:r>
              <a:rPr lang="fr-FR" sz="2000" dirty="0">
                <a:latin typeface="Bookman Old Style" panose="02050604050505020204" pitchFamily="18" charset="0"/>
              </a:rPr>
              <a:t>Cadre juridique</a:t>
            </a:r>
          </a:p>
        </p:txBody>
      </p:sp>
    </p:spTree>
    <p:extLst>
      <p:ext uri="{BB962C8B-B14F-4D97-AF65-F5344CB8AC3E}">
        <p14:creationId xmlns:p14="http://schemas.microsoft.com/office/powerpoint/2010/main" val="41853839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BASE.pptx" id="{9046AC49-9DA5-4D22-958E-912610959E5E}" vid="{4458E664-C1E4-482B-A881-ED154D30497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BASE</Template>
  <TotalTime>0</TotalTime>
  <Words>1224</Words>
  <Application>Microsoft Office PowerPoint</Application>
  <PresentationFormat>Grand écran</PresentationFormat>
  <Paragraphs>105</Paragraphs>
  <Slides>23</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23</vt:i4>
      </vt:variant>
    </vt:vector>
  </HeadingPairs>
  <TitlesOfParts>
    <vt:vector size="32" baseType="lpstr">
      <vt:lpstr>Arial</vt:lpstr>
      <vt:lpstr>Bookman Old Style</vt:lpstr>
      <vt:lpstr>Calibri</vt:lpstr>
      <vt:lpstr>Century Gothic</vt:lpstr>
      <vt:lpstr>Eras Light ITC</vt:lpstr>
      <vt:lpstr>Times New Roman</vt:lpstr>
      <vt:lpstr>Wingdings</vt:lpstr>
      <vt:lpstr>Wingdings 3</vt:lpstr>
      <vt:lpstr>Ion</vt:lpstr>
      <vt:lpstr>Réglementation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INTRODUCTION FIN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L</dc:creator>
  <cp:lastModifiedBy>L L</cp:lastModifiedBy>
  <cp:revision>39</cp:revision>
  <dcterms:created xsi:type="dcterms:W3CDTF">2020-10-28T09:58:55Z</dcterms:created>
  <dcterms:modified xsi:type="dcterms:W3CDTF">2023-10-24T07:34:28Z</dcterms:modified>
</cp:coreProperties>
</file>