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82" r:id="rId3"/>
    <p:sldId id="281" r:id="rId4"/>
    <p:sldId id="262" r:id="rId5"/>
    <p:sldId id="257" r:id="rId6"/>
    <p:sldId id="271" r:id="rId7"/>
    <p:sldId id="273" r:id="rId8"/>
    <p:sldId id="274" r:id="rId9"/>
    <p:sldId id="264" r:id="rId10"/>
    <p:sldId id="259" r:id="rId11"/>
    <p:sldId id="260" r:id="rId12"/>
    <p:sldId id="261" r:id="rId13"/>
    <p:sldId id="266" r:id="rId14"/>
    <p:sldId id="279" r:id="rId15"/>
    <p:sldId id="267" r:id="rId16"/>
    <p:sldId id="268" r:id="rId17"/>
    <p:sldId id="277" r:id="rId18"/>
    <p:sldId id="270" r:id="rId19"/>
    <p:sldId id="269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uhaus 93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uhaus 93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uhaus 93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uhaus 93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uhaus 93" pitchFamily="8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uhaus 93" pitchFamily="8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uhaus 93" pitchFamily="8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uhaus 93" pitchFamily="8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uhaus 93" pitchFamily="8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0099FF"/>
    <a:srgbClr val="DDDDDD"/>
    <a:srgbClr val="CCCC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5" autoAdjust="0"/>
    <p:restoredTop sz="93468" autoAdjust="0"/>
  </p:normalViewPr>
  <p:slideViewPr>
    <p:cSldViewPr>
      <p:cViewPr varScale="1">
        <p:scale>
          <a:sx n="104" d="100"/>
          <a:sy n="104" d="100"/>
        </p:scale>
        <p:origin x="1446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0ECB0A2-C2CD-4D77-826E-3911F64DF01D}" type="slidenum">
              <a:rPr lang="fr-FR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4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61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16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56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18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502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19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18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5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00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9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09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10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11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12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13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22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095D5-A21A-4BC4-8E8B-5022103D7A93}" type="slidenum">
              <a:rPr lang="fr-FR"/>
              <a:pPr/>
              <a:t>15</a:t>
            </a:fld>
            <a:endParaRPr lang="fr-FR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43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BD12D6-632C-452E-8956-393FF24A4B28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FBC0AC-838A-4D34-BF00-198E0B50106C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CF754-2488-43E6-912A-FCCC0E6E2386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5B983A-D356-4F5E-ACE6-629CEA752979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A8C88D-25DC-44E9-9FDB-71C8C50AF07A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CCCB-1885-44B6-8329-C0D7E3AE4819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F3DB63-1CFF-4253-92E1-4612B2DD5050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DB807C-F687-4333-ABBE-7E4CD22D707A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48330B-C83E-45EE-8026-AAD9008D86AD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BAC2D-AEC7-4943-8BAE-421B66A5EED9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64544-CC39-4427-B7D7-D832EBB712E7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9E4B304-6AEA-4C4A-9366-86EBDEE344FA}" type="slidenum">
              <a:rPr lang="fr-FR"/>
              <a:pPr/>
              <a:t>‹N°›</a:t>
            </a:fld>
            <a:endParaRPr lang="fr-FR" dirty="0"/>
          </a:p>
        </p:txBody>
      </p:sp>
      <p:sp>
        <p:nvSpPr>
          <p:cNvPr id="1040" name="WordArt 16"/>
          <p:cNvSpPr>
            <a:spLocks noGrp="1" noChangeArrowheads="1" noChangeShapeType="1" noTextEdit="1"/>
          </p:cNvSpPr>
          <p:nvPr/>
        </p:nvSpPr>
        <p:spPr bwMode="auto">
          <a:xfrm>
            <a:off x="250825" y="6597650"/>
            <a:ext cx="4176713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noFill/>
                <a:latin typeface="Bauhaus 93"/>
              </a:rPr>
              <a:t>C9 et Qi via</a:t>
            </a:r>
            <a:r>
              <a:rPr lang="fr-FR" sz="3600" kern="10" baseline="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noFill/>
                <a:latin typeface="Bauhaus 93"/>
              </a:rPr>
              <a:t> les filtres de </a:t>
            </a:r>
            <a:r>
              <a:rPr lang="fr-FR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noFill/>
                <a:latin typeface="Bauhaus 93"/>
              </a:rPr>
              <a:t>phase</a:t>
            </a:r>
            <a:endParaRPr lang="fr-FR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noFill/>
              <a:latin typeface="Bauhaus 93"/>
            </a:endParaRPr>
          </a:p>
        </p:txBody>
      </p:sp>
      <p:sp>
        <p:nvSpPr>
          <p:cNvPr id="2" name="AutoShape 2" descr="Résultat de recherche d'images pour &quot;académie de rennes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56376" y="214188"/>
            <a:ext cx="955243" cy="6024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56376" y="937112"/>
            <a:ext cx="991316" cy="600251"/>
          </a:xfrm>
          <a:prstGeom prst="rect">
            <a:avLst/>
          </a:prstGeom>
        </p:spPr>
      </p:pic>
      <p:pic>
        <p:nvPicPr>
          <p:cNvPr id="16" name="Picture 10" descr="Résultat de recherche d'images pour &quot;académie de nantes&quot;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8"/>
          <a:stretch/>
        </p:blipFill>
        <p:spPr bwMode="auto">
          <a:xfrm>
            <a:off x="6876256" y="934957"/>
            <a:ext cx="966296" cy="6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877992" y="214188"/>
            <a:ext cx="966296" cy="6102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 Narrow" pitchFamily="34" charset="0"/>
          <a:ea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 Narrow" pitchFamily="34" charset="0"/>
          <a:ea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 Narrow" pitchFamily="34" charset="0"/>
          <a:ea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 Narrow" pitchFamily="34" charset="0"/>
          <a:ea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 Narrow" pitchFamily="34" charset="0"/>
          <a:ea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 Narrow" pitchFamily="34" charset="0"/>
          <a:ea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 Narrow" pitchFamily="34" charset="0"/>
          <a:ea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rgbClr val="000000"/>
          </a:solidFill>
          <a:latin typeface="Arial Narrow" pitchFamily="34" charset="0"/>
          <a:ea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B983A-D356-4F5E-ACE6-629CEA752979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44111" y="2132856"/>
            <a:ext cx="8441734" cy="255454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Utilisation des filtres de phase pour :</a:t>
            </a:r>
          </a:p>
          <a:p>
            <a:pPr marL="571500" indent="-571500" algn="ctr">
              <a:buFontTx/>
              <a:buChar char="-"/>
            </a:pPr>
            <a:r>
              <a:rPr lang="fr-F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 maquette unique en E5</a:t>
            </a:r>
          </a:p>
          <a:p>
            <a:pPr marL="571500" indent="-571500" algn="ctr">
              <a:buFontTx/>
              <a:buChar char="-"/>
            </a:pPr>
            <a:r>
              <a:rPr lang="fr-F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Illustrer C9</a:t>
            </a:r>
          </a:p>
          <a:p>
            <a:pPr algn="ctr"/>
            <a:r>
              <a:rPr lang="fr-F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Aborder les QI </a:t>
            </a:r>
            <a:endParaRPr lang="fr-F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27499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10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71332" y="836712"/>
            <a:ext cx="4939174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C9 via des filtres de phase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291" y="1894003"/>
            <a:ext cx="78486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Définition des phases dans le projet = écriture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d’un scénario</a:t>
            </a:r>
            <a:endParaRPr lang="fr-F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355668"/>
            <a:ext cx="5611860" cy="37464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843561">
            <a:off x="2347334" y="4098932"/>
            <a:ext cx="35503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Pour le cycle en C5</a:t>
            </a:r>
            <a:endParaRPr lang="fr-F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843" y="2455822"/>
            <a:ext cx="5645759" cy="3713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843561">
            <a:off x="4062108" y="3698241"/>
            <a:ext cx="35503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Pour un mode </a:t>
            </a: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opératoire une QI</a:t>
            </a:r>
            <a:endParaRPr lang="fr-F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852063" y="3087529"/>
            <a:ext cx="216024" cy="2484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-112365" y="4081939"/>
            <a:ext cx="16273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chronologie</a:t>
            </a:r>
            <a:endParaRPr lang="fr-F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11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1" y="3131077"/>
            <a:ext cx="8943975" cy="1876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78418" y="292457"/>
            <a:ext cx="4126451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filtres de phase : </a:t>
            </a:r>
          </a:p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comment ça marche?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62" y="1748679"/>
            <a:ext cx="89322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Définition des remplacements graphiques dans les vues (2d, 3d,…)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520" y="5157192"/>
            <a:ext cx="82429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Pas de distinction des occurrences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=</a:t>
            </a: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un mur, des éléments, une fondation, un modèl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e générique …..</a:t>
            </a:r>
          </a:p>
          <a:p>
            <a:pPr algn="ctr"/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Seront pris 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en 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charge et auront le même aspect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2134810"/>
            <a:ext cx="60939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ebdings" panose="05030102010509060703" pitchFamily="18" charset="2"/>
              </a:rPr>
              <a:t>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Faire un choix de </a:t>
            </a:r>
            <a:r>
              <a:rPr lang="fr-FR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couleur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et le réserver aux filtres de phase= facilite les « dépannages »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78" y="2151198"/>
            <a:ext cx="1171575" cy="876300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2685223">
            <a:off x="1502959" y="2796180"/>
            <a:ext cx="648072" cy="295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12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35" y="2551700"/>
            <a:ext cx="7923609" cy="16556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283" y="1713288"/>
            <a:ext cx="8459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Définition des filtres et condition de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remplacement dans les vues</a:t>
            </a:r>
          </a:p>
          <a:p>
            <a:pPr algn="ctr"/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= autant de filtres que de besoins (2 dans mon gabarit)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74" y="4584127"/>
            <a:ext cx="7879788" cy="165316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588307" y="3550125"/>
            <a:ext cx="799034" cy="221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en arc 8"/>
          <p:cNvCxnSpPr/>
          <p:nvPr/>
        </p:nvCxnSpPr>
        <p:spPr>
          <a:xfrm rot="5400000">
            <a:off x="1214741" y="3960173"/>
            <a:ext cx="1961992" cy="158417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07504" y="5761038"/>
            <a:ext cx="8778365" cy="193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1043608" y="3425665"/>
            <a:ext cx="1656184" cy="345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en arc 12"/>
          <p:cNvCxnSpPr/>
          <p:nvPr/>
        </p:nvCxnSpPr>
        <p:spPr>
          <a:xfrm rot="5400000">
            <a:off x="1454723" y="2728877"/>
            <a:ext cx="977971" cy="36004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24115" y="374797"/>
            <a:ext cx="4126451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filtres de phase : </a:t>
            </a:r>
          </a:p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comment ça marche?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13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57925" y="1748679"/>
            <a:ext cx="83503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Tout ce qui est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nouveau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dans la phase et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donc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affecté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par le filtre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53" y="2254877"/>
            <a:ext cx="4610197" cy="39378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290366"/>
            <a:ext cx="4912000" cy="136815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868045" y="3430658"/>
            <a:ext cx="1440160" cy="234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268" y="4484302"/>
            <a:ext cx="3407841" cy="2225931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2835438">
            <a:off x="4401929" y="5652376"/>
            <a:ext cx="110669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1763688" y="4509120"/>
            <a:ext cx="295232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493975" y="2331021"/>
            <a:ext cx="14636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Paramétrage de cette vue </a:t>
            </a:r>
            <a:endPara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2450" y="4139788"/>
            <a:ext cx="33843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Paramétrage des occurrences </a:t>
            </a:r>
            <a:endParaRPr lang="fr-F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0418" y="362546"/>
            <a:ext cx="4126451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filtres de phase : </a:t>
            </a:r>
          </a:p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comment ça marche?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004048" y="6165304"/>
            <a:ext cx="3236639" cy="429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3994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B983A-D356-4F5E-ACE6-629CEA752979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72" y="1888800"/>
            <a:ext cx="6188009" cy="43484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72" y="1837329"/>
            <a:ext cx="6192016" cy="4451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1054" y="192073"/>
            <a:ext cx="4230646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Paramétrage des vues 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00169"/>
            <a:ext cx="65881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Les vues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sur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ces feuilles sont des vues de la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phase = J16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et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filtrées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pour afficher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nouveaux et existants</a:t>
            </a:r>
            <a:endParaRPr lang="fr-F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88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15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62091" y="836712"/>
            <a:ext cx="4557658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Vues 2D pour impression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046" y="1587444"/>
            <a:ext cx="75119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ebdings" panose="05030102010509060703" pitchFamily="18" charset="2"/>
              </a:rPr>
              <a:t>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mes vues 2D sont des vues 3D avec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une vue du haut </a:t>
            </a: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+ un gabarit de vue particulier pour les ouvrages exécutés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53" y="2557642"/>
            <a:ext cx="7539583" cy="368742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539552" y="2696456"/>
            <a:ext cx="1512168" cy="692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0714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16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331640" y="358179"/>
            <a:ext cx="3978974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filtres de phase pour </a:t>
            </a:r>
          </a:p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nomenclatures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234" y="1675401"/>
            <a:ext cx="7803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La notion de phase s’applique 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aussi pour les nomenclatures </a:t>
            </a: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= c’est un critère de filtre par défaut</a:t>
            </a:r>
            <a:endParaRPr lang="fr-F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96" y="2567391"/>
            <a:ext cx="8086725" cy="235267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139951" y="4725144"/>
            <a:ext cx="4581773" cy="192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 rot="3180165">
            <a:off x="5280636" y="3734444"/>
            <a:ext cx="1600742" cy="350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5025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B983A-D356-4F5E-ACE6-629CEA752979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03888" y="561855"/>
            <a:ext cx="5968301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Épurer l’arborescence via les phases 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2021" y="1703294"/>
            <a:ext cx="54768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Quelque soit la méthode, l’arborescence en E5 devient vite illisible ….. </a:t>
            </a: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REVIt propose en 2 clics de ne voir</a:t>
            </a: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que les vues phasées</a:t>
            </a:r>
            <a:endParaRPr lang="fr-F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7" y="1318948"/>
            <a:ext cx="2079407" cy="5178395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788012" y="3229265"/>
            <a:ext cx="3752850" cy="1504950"/>
            <a:chOff x="3032021" y="3224208"/>
            <a:chExt cx="3752850" cy="1504950"/>
          </a:xfrm>
        </p:grpSpPr>
        <p:pic>
          <p:nvPicPr>
            <p:cNvPr id="7" name="Image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021" y="3224208"/>
              <a:ext cx="3752850" cy="1504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Ellipse 12"/>
            <p:cNvSpPr/>
            <p:nvPr/>
          </p:nvSpPr>
          <p:spPr>
            <a:xfrm>
              <a:off x="4260918" y="3259023"/>
              <a:ext cx="2304256" cy="2995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90" y="4143206"/>
            <a:ext cx="4276725" cy="2019300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 rot="4090607">
            <a:off x="5746254" y="4297019"/>
            <a:ext cx="191948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40" y="2242968"/>
            <a:ext cx="2962275" cy="3800475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 rot="12463508">
            <a:off x="2334140" y="4847177"/>
            <a:ext cx="241357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8461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18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7699" y="620688"/>
            <a:ext cx="6260426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Utilisation des filtres de phase  pour une maquette unique en E5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68" y="1971166"/>
            <a:ext cx="5633257" cy="42661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490" y="1950702"/>
            <a:ext cx="5792019" cy="43760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129" y="1891220"/>
            <a:ext cx="5989528" cy="44950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160" y="2042560"/>
            <a:ext cx="5950592" cy="44572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0433" y="2058114"/>
            <a:ext cx="5909030" cy="44261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3490" y="1935709"/>
            <a:ext cx="6200379" cy="46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149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19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75399" y="848335"/>
            <a:ext cx="310694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BILAN : pour C5 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1631155"/>
            <a:ext cx="19527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Filtres de vue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233" y="1650292"/>
            <a:ext cx="23038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Filtres de phase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043608" y="2161945"/>
            <a:ext cx="3600400" cy="1987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001274" y="2111957"/>
            <a:ext cx="3600400" cy="2083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035364" y="4437112"/>
            <a:ext cx="360040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001274" y="4452818"/>
            <a:ext cx="360040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-248483" y="2941858"/>
            <a:ext cx="1576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avantages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-513675" y="4994316"/>
            <a:ext cx="20585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inconvénients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5419" y="4581128"/>
            <a:ext cx="29921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Il faut bidouiller si un ouvrage dure sur plusieurs phases =  ex </a:t>
            </a:r>
            <a:r>
              <a:rPr lang="fr-FR" sz="1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dalle</a:t>
            </a:r>
            <a:endParaRPr lang="fr-FR" sz="1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39509" y="4576768"/>
            <a:ext cx="29921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Gabarit à adapter en </a:t>
            </a:r>
            <a:r>
              <a:rPr lang="fr-FR" sz="1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cycle lancé </a:t>
            </a:r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si on ne démarre pas le J1 =  on récupère des familles non filtrées</a:t>
            </a:r>
            <a:endParaRPr lang="fr-F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9509" y="2923075"/>
            <a:ext cx="29921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Mise en relief (</a:t>
            </a:r>
            <a:r>
              <a:rPr lang="fr-FR" sz="1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couleur</a:t>
            </a:r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) des éléments déjà coulés ou à couler</a:t>
            </a:r>
            <a:endParaRPr lang="fr-F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48064" y="3531710"/>
            <a:ext cx="34131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La logique de phase est </a:t>
            </a:r>
            <a:r>
              <a:rPr lang="fr-FR" sz="1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adaptable pour traiter les QI </a:t>
            </a:r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avec un seul et même gabarit sur une seule maquette</a:t>
            </a:r>
            <a:endParaRPr lang="fr-F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05419" y="2488933"/>
            <a:ext cx="29921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Filtre </a:t>
            </a:r>
            <a:r>
              <a:rPr lang="fr-FR" sz="1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tout</a:t>
            </a:r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(modèle générique, équipemen</a:t>
            </a:r>
            <a:r>
              <a:rPr lang="fr-FR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 technique….) sans modification</a:t>
            </a:r>
            <a:endParaRPr lang="fr-F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05419" y="3057209"/>
            <a:ext cx="29921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S’adapte au calendrier</a:t>
            </a:r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, phases… (démarrage à JXX sans modif)</a:t>
            </a:r>
            <a:endParaRPr lang="fr-F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05419" y="2161945"/>
            <a:ext cx="299211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S’applique à  </a:t>
            </a:r>
            <a:r>
              <a:rPr lang="fr-FR" sz="1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toutes les vues</a:t>
            </a:r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fr-F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14256" y="5417202"/>
            <a:ext cx="29921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Gabarit à « adapter/reprendre » pour les </a:t>
            </a:r>
            <a:r>
              <a:rPr lang="fr-FR" sz="1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QI</a:t>
            </a:r>
            <a:endParaRPr lang="fr-FR" sz="1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47753" y="2250428"/>
            <a:ext cx="29921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Notions (</a:t>
            </a:r>
            <a:r>
              <a:rPr lang="fr-FR" sz="1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filtres</a:t>
            </a:r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) déjà abordées lors de la mise en place des modes constructifs</a:t>
            </a:r>
            <a:endParaRPr lang="fr-F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14256" y="3476235"/>
            <a:ext cx="29921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Notion présentées dans TD existants (RNR, APMBTP…)</a:t>
            </a:r>
            <a:endParaRPr lang="fr-FR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6654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B983A-D356-4F5E-ACE6-629CEA752979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453" y="1716438"/>
            <a:ext cx="5472608" cy="4520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332656"/>
            <a:ext cx="5796644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C9 : Pourquoi </a:t>
            </a:r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 pas utiliser des filtres graphiques</a:t>
            </a:r>
            <a:r>
              <a:rPr lang="fr-F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2060848"/>
            <a:ext cx="25922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Démarrer dans un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cycle lancé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(ici J13 du R+1) comme demandé en C9</a:t>
            </a:r>
          </a:p>
          <a:p>
            <a:pPr algn="ctr"/>
            <a:endParaRPr lang="fr-F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Avec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un contexte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en minimisant  les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réglages préalables du gabarit</a:t>
            </a:r>
            <a:endParaRPr lang="fr-F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984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B983A-D356-4F5E-ACE6-629CEA752979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78998" y="306857"/>
            <a:ext cx="6260426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gabarit unique pour C9 </a:t>
            </a:r>
          </a:p>
          <a:p>
            <a:pPr algn="ctr"/>
            <a:r>
              <a:rPr lang="fr-F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 les QI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453308"/>
            <a:ext cx="5953125" cy="36766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25" y="2421128"/>
            <a:ext cx="6135716" cy="37088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225" y="2310530"/>
            <a:ext cx="6135716" cy="37301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298" y="2278281"/>
            <a:ext cx="6186028" cy="37946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8998" y="1616470"/>
            <a:ext cx="63578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On insert 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un nouveau scénario dans les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phases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078864">
            <a:off x="288696" y="3275747"/>
            <a:ext cx="17422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Exemple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travaux étudiants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QI 2019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5784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B983A-D356-4F5E-ACE6-629CEA752979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7699" y="620688"/>
            <a:ext cx="6260426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gabarit pour C9 et les QI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608308"/>
            <a:ext cx="84385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On 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retrouve cette même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logique pour les phases de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terrassement </a:t>
            </a:r>
            <a:endParaRPr lang="fr-F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41" y="2335746"/>
            <a:ext cx="4278977" cy="35283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369" y="2078135"/>
            <a:ext cx="4360510" cy="44180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501" y="2074078"/>
            <a:ext cx="6588378" cy="44261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078864">
            <a:off x="113351" y="3315112"/>
            <a:ext cx="15960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Exemple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travaux étudiants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QI 2019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46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B983A-D356-4F5E-ACE6-629CEA752979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43608" y="404664"/>
            <a:ext cx="4599336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BILAN personnel sur le </a:t>
            </a:r>
          </a:p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passage au BIM pour E5 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1812980"/>
            <a:ext cx="56605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C’est </a:t>
            </a:r>
            <a:r>
              <a:rPr lang="fr-F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chronophage</a:t>
            </a:r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et impose des </a:t>
            </a:r>
            <a:r>
              <a:rPr lang="fr-F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TD dédoublés </a:t>
            </a:r>
          </a:p>
          <a:p>
            <a:pPr algn="ctr"/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= quid d’une promo ayant moins de  24 étudiants</a:t>
            </a:r>
            <a:endParaRPr lang="fr-F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5754" y="4663588"/>
            <a:ext cx="67857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Faire le prototype virtuel d’un coffrage, permet de </a:t>
            </a:r>
            <a:r>
              <a:rPr lang="fr-F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 poser les bonnes questions </a:t>
            </a:r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au bon </a:t>
            </a:r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moment</a:t>
            </a:r>
            <a:endParaRPr lang="fr-FR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340" y="2334891"/>
            <a:ext cx="893193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-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138" y="4725144"/>
            <a:ext cx="110959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+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1680" y="4223904"/>
            <a:ext cx="71539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Le fait d’aller plus loin en E5, apporte une réelle </a:t>
            </a:r>
            <a:r>
              <a:rPr lang="fr-F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aisance  en E42</a:t>
            </a:r>
            <a:endParaRPr lang="fr-F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9429" y="2565723"/>
            <a:ext cx="72259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Nécessite de </a:t>
            </a:r>
            <a:r>
              <a:rPr lang="fr-F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revoir / recaler son avancement </a:t>
            </a:r>
            <a:r>
              <a:rPr lang="fr-F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fonction</a:t>
            </a:r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des compétences REVIT acquises</a:t>
            </a:r>
            <a:endParaRPr lang="fr-F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5781" y="3353817"/>
            <a:ext cx="80554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On travaille avec les </a:t>
            </a:r>
            <a:r>
              <a:rPr lang="fr-F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familles existantes </a:t>
            </a:r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= limite les choix pour le matériel </a:t>
            </a:r>
            <a:endParaRPr lang="fr-F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09429" y="5444563"/>
            <a:ext cx="7336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Ouvre des portes dans le domaine du BIM pour les </a:t>
            </a:r>
            <a:r>
              <a:rPr lang="fr-F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poursuites d’études </a:t>
            </a:r>
            <a:r>
              <a:rPr lang="fr-FR" sz="20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(1/4 de la promo 2019 en alternance en service méthodes)</a:t>
            </a:r>
            <a:endParaRPr lang="fr-F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628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B983A-D356-4F5E-ACE6-629CEA75297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35596" y="332656"/>
            <a:ext cx="504056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Maquette de départ  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029925"/>
            <a:ext cx="55446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Assemblage et Quantification = voir prése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ntation précédentes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3068960"/>
            <a:ext cx="35283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ebdings" panose="05030102010509060703" pitchFamily="18" charset="2"/>
              </a:rPr>
              <a:t>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on peut toujours importer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des paramètres, filtres et gabarits d’une maquette vers une autre via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transférer les</a:t>
            </a:r>
            <a:r>
              <a:rPr lang="fr-F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normes de projet </a:t>
            </a:r>
            <a:endParaRPr lang="fr-F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212" y="1860922"/>
            <a:ext cx="4695825" cy="472440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355976" y="1811724"/>
            <a:ext cx="2088232" cy="465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 rot="3351789">
            <a:off x="5513649" y="2513865"/>
            <a:ext cx="862383" cy="354849"/>
          </a:xfrm>
          <a:prstGeom prst="rightArrow">
            <a:avLst>
              <a:gd name="adj1" fmla="val 50000"/>
              <a:gd name="adj2" fmla="val 52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85307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4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68788" y="836712"/>
            <a:ext cx="5944256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Précycle : démarche </a:t>
            </a:r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identique 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2177" y="1613701"/>
            <a:ext cx="66383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Vue 2d mode éléments pour la conception du cycle </a:t>
            </a: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et filtres graphiques 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86" y="2636912"/>
            <a:ext cx="5809853" cy="3700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914" y="2421738"/>
            <a:ext cx="5803086" cy="172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646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5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07260" y="836712"/>
            <a:ext cx="5867312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Vues 3D : via filtres graphiques 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3163" y="1654202"/>
            <a:ext cx="76450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Ce principe de travail est identique aux vues de synthèse </a:t>
            </a: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« entreprise » produites sur ACAD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17914"/>
            <a:ext cx="7697400" cy="3757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788" y="836712"/>
            <a:ext cx="5944256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Précycle : démarche </a:t>
            </a:r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identique 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07260" y="836712"/>
            <a:ext cx="5867312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Vues 3D : via filtres graphiques 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118" y="2186237"/>
            <a:ext cx="82814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ertains restent en modèle original = ils « découpent » les murs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788" y="836712"/>
            <a:ext cx="5944256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Précycle : démarche </a:t>
            </a:r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identique 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2206" y="3140968"/>
            <a:ext cx="295232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Les éléments  permettent eux, les découpages verticaux </a:t>
            </a: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= préfa ou mur BBM</a:t>
            </a:r>
          </a:p>
          <a:p>
            <a:pPr algn="ctr"/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Sans modifier altérer le modèle original </a:t>
            </a:r>
            <a:endParaRPr lang="fr-F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7386" y="1539190"/>
            <a:ext cx="4067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modèle original ou éléments??</a:t>
            </a:r>
            <a:endParaRPr lang="fr-F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35" y="2725540"/>
            <a:ext cx="3655490" cy="332317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339752" y="2865362"/>
            <a:ext cx="504057" cy="275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2" y="2647902"/>
            <a:ext cx="4896544" cy="33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516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B983A-D356-4F5E-ACE6-629CEA752979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6200940" cy="3816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7134" y="2330296"/>
            <a:ext cx="257686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Création de paramètres de projet dédiés à E5</a:t>
            </a: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que l’on peut créer 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et classifier comme on le souhaite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131840" y="4077072"/>
            <a:ext cx="33206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27155" y="615602"/>
            <a:ext cx="58496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Précycle : </a:t>
            </a:r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ajout de paramètres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23112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B983A-D356-4F5E-ACE6-629CEA752979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14004"/>
              </p:ext>
            </p:extLst>
          </p:nvPr>
        </p:nvGraphicFramePr>
        <p:xfrm>
          <a:off x="827584" y="2905031"/>
          <a:ext cx="6028055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305">
                  <a:extLst>
                    <a:ext uri="{9D8B030D-6E8A-4147-A177-3AD203B41FA5}">
                      <a16:colId xmlns:a16="http://schemas.microsoft.com/office/drawing/2014/main" val="377720541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3684239314"/>
                    </a:ext>
                  </a:extLst>
                </a:gridCol>
                <a:gridCol w="1601663">
                  <a:extLst>
                    <a:ext uri="{9D8B030D-6E8A-4147-A177-3AD203B41FA5}">
                      <a16:colId xmlns:a16="http://schemas.microsoft.com/office/drawing/2014/main" val="17173949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80318347"/>
                    </a:ext>
                  </a:extLst>
                </a:gridCol>
                <a:gridCol w="627455">
                  <a:extLst>
                    <a:ext uri="{9D8B030D-6E8A-4147-A177-3AD203B41FA5}">
                      <a16:colId xmlns:a16="http://schemas.microsoft.com/office/drawing/2014/main" val="101479072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effectLst/>
                        </a:rPr>
                        <a:t>Nom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effectLst/>
                        </a:rPr>
                        <a:t>nomenclature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effectLst/>
                        </a:rPr>
                        <a:t>étiquette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effectLst/>
                        </a:rPr>
                        <a:t>filtre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257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effectLst/>
                        </a:rPr>
                        <a:t>Paramètre de </a:t>
                      </a:r>
                      <a:r>
                        <a:rPr lang="fr-FR" sz="1600" dirty="0">
                          <a:effectLst/>
                        </a:rPr>
                        <a:t>projet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600" kern="1500" dirty="0" smtClean="0">
                          <a:effectLst/>
                        </a:rPr>
                        <a:t>Type / occurrence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effectLst/>
                        </a:rPr>
                        <a:t>Oui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91534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effectLst/>
                        </a:rPr>
                        <a:t>Paramètre </a:t>
                      </a:r>
                      <a:r>
                        <a:rPr lang="fr-FR" sz="1600" dirty="0">
                          <a:effectLst/>
                        </a:rPr>
                        <a:t>partagé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effectLst/>
                        </a:rPr>
                        <a:t>Oui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fr-FR" sz="1600" kern="15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0218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71600" y="2149199"/>
            <a:ext cx="63367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C’est pratique, mais les paramètres de projet ne permettent pas d’étiqueter  !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220072" y="3068960"/>
            <a:ext cx="9926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03779" y="4208978"/>
            <a:ext cx="85042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ebdings" panose="05030102010509060703" pitchFamily="18" charset="2"/>
              </a:rPr>
              <a:t>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créer un paramètre </a:t>
            </a:r>
            <a:r>
              <a:rPr lang="fr-FR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partagé</a:t>
            </a:r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en lien avec le paramètre de projet </a:t>
            </a:r>
          </a:p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= on retrouve alors toutes les fonctionnalités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155" y="615602"/>
            <a:ext cx="58496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Précycle : </a:t>
            </a:r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ajout de paramètres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7089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A922-7C42-4AB3-BD8E-80D30CE5FF76}" type="slidenum">
              <a:rPr lang="fr-FR"/>
              <a:pPr/>
              <a:t>9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71333" y="836712"/>
            <a:ext cx="4939174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C9 via des filtres de phase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412941"/>
            <a:ext cx="7377289" cy="3824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521192"/>
            <a:ext cx="67473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Méthode qui dispe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nse de la création des paramètres </a:t>
            </a:r>
          </a:p>
          <a:p>
            <a:pPr algn="ctr"/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et des filtres graphiques via VV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2867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 Narrow"/>
        <a:ea typeface="Times New Roman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851</Words>
  <Application>Microsoft Office PowerPoint</Application>
  <PresentationFormat>Affichage à l'écran (4:3)</PresentationFormat>
  <Paragraphs>151</Paragraphs>
  <Slides>22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Bauhaus 93</vt:lpstr>
      <vt:lpstr>Bradley Hand ITC</vt:lpstr>
      <vt:lpstr>Century Gothic</vt:lpstr>
      <vt:lpstr>Times New Roman</vt:lpstr>
      <vt:lpstr>Webdings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portable moi</dc:creator>
  <cp:lastModifiedBy>stéphane OLLIVIER</cp:lastModifiedBy>
  <cp:revision>72</cp:revision>
  <dcterms:created xsi:type="dcterms:W3CDTF">2009-11-12T08:19:49Z</dcterms:created>
  <dcterms:modified xsi:type="dcterms:W3CDTF">2020-02-03T15:50:47Z</dcterms:modified>
</cp:coreProperties>
</file>