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8"/>
  </p:notesMasterIdLst>
  <p:sldIdLst>
    <p:sldId id="268" r:id="rId2"/>
    <p:sldId id="287" r:id="rId3"/>
    <p:sldId id="256" r:id="rId4"/>
    <p:sldId id="288" r:id="rId5"/>
    <p:sldId id="289" r:id="rId6"/>
    <p:sldId id="290" r:id="rId7"/>
    <p:sldId id="291" r:id="rId8"/>
    <p:sldId id="316" r:id="rId9"/>
    <p:sldId id="293" r:id="rId10"/>
    <p:sldId id="292" r:id="rId11"/>
    <p:sldId id="294" r:id="rId12"/>
    <p:sldId id="295" r:id="rId13"/>
    <p:sldId id="300" r:id="rId14"/>
    <p:sldId id="301" r:id="rId15"/>
    <p:sldId id="303" r:id="rId16"/>
    <p:sldId id="323" r:id="rId17"/>
    <p:sldId id="324" r:id="rId18"/>
    <p:sldId id="325" r:id="rId19"/>
    <p:sldId id="297" r:id="rId20"/>
    <p:sldId id="306" r:id="rId21"/>
    <p:sldId id="307" r:id="rId22"/>
    <p:sldId id="309" r:id="rId23"/>
    <p:sldId id="310" r:id="rId24"/>
    <p:sldId id="311" r:id="rId25"/>
    <p:sldId id="314" r:id="rId26"/>
    <p:sldId id="318" r:id="rId27"/>
    <p:sldId id="319" r:id="rId28"/>
    <p:sldId id="320" r:id="rId29"/>
    <p:sldId id="321" r:id="rId30"/>
    <p:sldId id="326" r:id="rId31"/>
    <p:sldId id="327" r:id="rId32"/>
    <p:sldId id="328" r:id="rId33"/>
    <p:sldId id="329" r:id="rId34"/>
    <p:sldId id="330" r:id="rId35"/>
    <p:sldId id="331" r:id="rId36"/>
    <p:sldId id="332" r:id="rId37"/>
    <p:sldId id="333" r:id="rId38"/>
    <p:sldId id="335" r:id="rId39"/>
    <p:sldId id="336" r:id="rId40"/>
    <p:sldId id="337" r:id="rId41"/>
    <p:sldId id="341" r:id="rId42"/>
    <p:sldId id="338" r:id="rId43"/>
    <p:sldId id="339" r:id="rId44"/>
    <p:sldId id="342" r:id="rId45"/>
    <p:sldId id="344" r:id="rId46"/>
    <p:sldId id="390" r:id="rId47"/>
    <p:sldId id="389" r:id="rId48"/>
    <p:sldId id="345" r:id="rId49"/>
    <p:sldId id="348" r:id="rId50"/>
    <p:sldId id="349" r:id="rId51"/>
    <p:sldId id="350" r:id="rId52"/>
    <p:sldId id="351" r:id="rId53"/>
    <p:sldId id="352" r:id="rId54"/>
    <p:sldId id="353" r:id="rId55"/>
    <p:sldId id="354" r:id="rId56"/>
    <p:sldId id="355" r:id="rId57"/>
    <p:sldId id="356" r:id="rId58"/>
    <p:sldId id="357" r:id="rId59"/>
    <p:sldId id="359" r:id="rId60"/>
    <p:sldId id="358" r:id="rId61"/>
    <p:sldId id="360" r:id="rId62"/>
    <p:sldId id="362" r:id="rId63"/>
    <p:sldId id="363" r:id="rId64"/>
    <p:sldId id="364" r:id="rId65"/>
    <p:sldId id="365" r:id="rId66"/>
    <p:sldId id="366" r:id="rId67"/>
    <p:sldId id="369" r:id="rId68"/>
    <p:sldId id="391" r:id="rId69"/>
    <p:sldId id="370" r:id="rId70"/>
    <p:sldId id="371" r:id="rId71"/>
    <p:sldId id="372" r:id="rId72"/>
    <p:sldId id="373" r:id="rId73"/>
    <p:sldId id="375" r:id="rId74"/>
    <p:sldId id="376" r:id="rId75"/>
    <p:sldId id="377" r:id="rId76"/>
    <p:sldId id="378" r:id="rId77"/>
    <p:sldId id="379" r:id="rId78"/>
    <p:sldId id="380" r:id="rId79"/>
    <p:sldId id="381" r:id="rId80"/>
    <p:sldId id="382" r:id="rId81"/>
    <p:sldId id="383" r:id="rId82"/>
    <p:sldId id="384" r:id="rId83"/>
    <p:sldId id="385" r:id="rId84"/>
    <p:sldId id="387" r:id="rId85"/>
    <p:sldId id="386" r:id="rId86"/>
    <p:sldId id="388" r:id="rId8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9482EBE5-4115-4214-8557-B36B123D26D6}">
          <p14:sldIdLst>
            <p14:sldId id="268"/>
            <p14:sldId id="287"/>
            <p14:sldId id="256"/>
            <p14:sldId id="288"/>
            <p14:sldId id="289"/>
            <p14:sldId id="290"/>
            <p14:sldId id="291"/>
            <p14:sldId id="316"/>
            <p14:sldId id="293"/>
            <p14:sldId id="292"/>
            <p14:sldId id="294"/>
            <p14:sldId id="295"/>
            <p14:sldId id="300"/>
            <p14:sldId id="301"/>
            <p14:sldId id="303"/>
            <p14:sldId id="323"/>
            <p14:sldId id="324"/>
            <p14:sldId id="325"/>
            <p14:sldId id="297"/>
            <p14:sldId id="306"/>
            <p14:sldId id="307"/>
            <p14:sldId id="309"/>
            <p14:sldId id="310"/>
            <p14:sldId id="311"/>
            <p14:sldId id="314"/>
            <p14:sldId id="318"/>
            <p14:sldId id="319"/>
            <p14:sldId id="320"/>
            <p14:sldId id="321"/>
            <p14:sldId id="326"/>
            <p14:sldId id="327"/>
            <p14:sldId id="328"/>
            <p14:sldId id="329"/>
            <p14:sldId id="330"/>
            <p14:sldId id="331"/>
            <p14:sldId id="332"/>
            <p14:sldId id="333"/>
            <p14:sldId id="335"/>
            <p14:sldId id="336"/>
            <p14:sldId id="337"/>
            <p14:sldId id="341"/>
            <p14:sldId id="338"/>
            <p14:sldId id="339"/>
            <p14:sldId id="342"/>
            <p14:sldId id="344"/>
            <p14:sldId id="390"/>
            <p14:sldId id="389"/>
            <p14:sldId id="345"/>
            <p14:sldId id="348"/>
            <p14:sldId id="349"/>
            <p14:sldId id="350"/>
            <p14:sldId id="351"/>
            <p14:sldId id="352"/>
            <p14:sldId id="353"/>
            <p14:sldId id="354"/>
            <p14:sldId id="355"/>
            <p14:sldId id="356"/>
            <p14:sldId id="357"/>
            <p14:sldId id="359"/>
            <p14:sldId id="358"/>
            <p14:sldId id="360"/>
            <p14:sldId id="362"/>
            <p14:sldId id="363"/>
            <p14:sldId id="364"/>
            <p14:sldId id="365"/>
            <p14:sldId id="366"/>
            <p14:sldId id="369"/>
            <p14:sldId id="391"/>
            <p14:sldId id="370"/>
            <p14:sldId id="371"/>
            <p14:sldId id="372"/>
            <p14:sldId id="373"/>
            <p14:sldId id="375"/>
            <p14:sldId id="376"/>
            <p14:sldId id="377"/>
            <p14:sldId id="378"/>
            <p14:sldId id="379"/>
            <p14:sldId id="380"/>
            <p14:sldId id="381"/>
            <p14:sldId id="382"/>
            <p14:sldId id="383"/>
            <p14:sldId id="384"/>
            <p14:sldId id="385"/>
            <p14:sldId id="387"/>
            <p14:sldId id="386"/>
            <p14:sldId id="38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7" autoAdjust="0"/>
    <p:restoredTop sz="94660"/>
  </p:normalViewPr>
  <p:slideViewPr>
    <p:cSldViewPr snapToGrid="0">
      <p:cViewPr varScale="1">
        <p:scale>
          <a:sx n="86" d="100"/>
          <a:sy n="86" d="100"/>
        </p:scale>
        <p:origin x="12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233FEE-ECFE-4333-80F0-D2CDFF220EAA}" type="datetimeFigureOut">
              <a:rPr lang="fr-FR" smtClean="0"/>
              <a:t>23/04/2020</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B3F52E-0FB3-4ED8-A6E7-1F38068C8592}" type="slidenum">
              <a:rPr lang="fr-FR" smtClean="0"/>
              <a:t>‹N°›</a:t>
            </a:fld>
            <a:endParaRPr lang="fr-FR"/>
          </a:p>
        </p:txBody>
      </p:sp>
    </p:spTree>
    <p:extLst>
      <p:ext uri="{BB962C8B-B14F-4D97-AF65-F5344CB8AC3E}">
        <p14:creationId xmlns:p14="http://schemas.microsoft.com/office/powerpoint/2010/main" val="2685361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A8CDBFD6-2DC6-4A57-8D9E-802EF73B7A04}" type="datetimeFigureOut">
              <a:rPr lang="fr-FR" smtClean="0"/>
              <a:t>23/04/2020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0E9C7B5-498F-459B-AE0E-97ACA3484B4E}" type="slidenum">
              <a:rPr lang="fr-FR" smtClean="0"/>
              <a:t>‹N°›</a:t>
            </a:fld>
            <a:endParaRPr lang="fr-FR"/>
          </a:p>
        </p:txBody>
      </p:sp>
    </p:spTree>
    <p:extLst>
      <p:ext uri="{BB962C8B-B14F-4D97-AF65-F5344CB8AC3E}">
        <p14:creationId xmlns:p14="http://schemas.microsoft.com/office/powerpoint/2010/main" val="3925290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8CDBFD6-2DC6-4A57-8D9E-802EF73B7A04}" type="datetimeFigureOut">
              <a:rPr lang="fr-FR" smtClean="0"/>
              <a:t>23/04/2020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0E9C7B5-498F-459B-AE0E-97ACA3484B4E}" type="slidenum">
              <a:rPr lang="fr-FR" smtClean="0"/>
              <a:t>‹N°›</a:t>
            </a:fld>
            <a:endParaRPr lang="fr-FR"/>
          </a:p>
        </p:txBody>
      </p:sp>
    </p:spTree>
    <p:extLst>
      <p:ext uri="{BB962C8B-B14F-4D97-AF65-F5344CB8AC3E}">
        <p14:creationId xmlns:p14="http://schemas.microsoft.com/office/powerpoint/2010/main" val="707643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8CDBFD6-2DC6-4A57-8D9E-802EF73B7A04}" type="datetimeFigureOut">
              <a:rPr lang="fr-FR" smtClean="0"/>
              <a:t>23/04/2020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0E9C7B5-498F-459B-AE0E-97ACA3484B4E}" type="slidenum">
              <a:rPr lang="fr-FR" smtClean="0"/>
              <a:t>‹N°›</a:t>
            </a:fld>
            <a:endParaRPr lang="fr-FR"/>
          </a:p>
        </p:txBody>
      </p:sp>
    </p:spTree>
    <p:extLst>
      <p:ext uri="{BB962C8B-B14F-4D97-AF65-F5344CB8AC3E}">
        <p14:creationId xmlns:p14="http://schemas.microsoft.com/office/powerpoint/2010/main" val="3383032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8CDBFD6-2DC6-4A57-8D9E-802EF73B7A04}" type="datetimeFigureOut">
              <a:rPr lang="fr-FR" smtClean="0"/>
              <a:t>23/04/2020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0E9C7B5-498F-459B-AE0E-97ACA3484B4E}" type="slidenum">
              <a:rPr lang="fr-FR" smtClean="0"/>
              <a:t>‹N°›</a:t>
            </a:fld>
            <a:endParaRPr lang="fr-FR"/>
          </a:p>
        </p:txBody>
      </p:sp>
    </p:spTree>
    <p:extLst>
      <p:ext uri="{BB962C8B-B14F-4D97-AF65-F5344CB8AC3E}">
        <p14:creationId xmlns:p14="http://schemas.microsoft.com/office/powerpoint/2010/main" val="2060126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A8CDBFD6-2DC6-4A57-8D9E-802EF73B7A04}" type="datetimeFigureOut">
              <a:rPr lang="fr-FR" smtClean="0"/>
              <a:t>23/04/2020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0E9C7B5-498F-459B-AE0E-97ACA3484B4E}" type="slidenum">
              <a:rPr lang="fr-FR" smtClean="0"/>
              <a:t>‹N°›</a:t>
            </a:fld>
            <a:endParaRPr lang="fr-FR"/>
          </a:p>
        </p:txBody>
      </p:sp>
    </p:spTree>
    <p:extLst>
      <p:ext uri="{BB962C8B-B14F-4D97-AF65-F5344CB8AC3E}">
        <p14:creationId xmlns:p14="http://schemas.microsoft.com/office/powerpoint/2010/main" val="1044665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8CDBFD6-2DC6-4A57-8D9E-802EF73B7A04}" type="datetimeFigureOut">
              <a:rPr lang="fr-FR" smtClean="0"/>
              <a:t>23/04/2020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0E9C7B5-498F-459B-AE0E-97ACA3484B4E}" type="slidenum">
              <a:rPr lang="fr-FR" smtClean="0"/>
              <a:t>‹N°›</a:t>
            </a:fld>
            <a:endParaRPr lang="fr-FR"/>
          </a:p>
        </p:txBody>
      </p:sp>
    </p:spTree>
    <p:extLst>
      <p:ext uri="{BB962C8B-B14F-4D97-AF65-F5344CB8AC3E}">
        <p14:creationId xmlns:p14="http://schemas.microsoft.com/office/powerpoint/2010/main" val="1809937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8CDBFD6-2DC6-4A57-8D9E-802EF73B7A04}" type="datetimeFigureOut">
              <a:rPr lang="fr-FR" smtClean="0"/>
              <a:t>23/04/2020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0E9C7B5-498F-459B-AE0E-97ACA3484B4E}" type="slidenum">
              <a:rPr lang="fr-FR" smtClean="0"/>
              <a:t>‹N°›</a:t>
            </a:fld>
            <a:endParaRPr lang="fr-FR"/>
          </a:p>
        </p:txBody>
      </p:sp>
    </p:spTree>
    <p:extLst>
      <p:ext uri="{BB962C8B-B14F-4D97-AF65-F5344CB8AC3E}">
        <p14:creationId xmlns:p14="http://schemas.microsoft.com/office/powerpoint/2010/main" val="415756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A8CDBFD6-2DC6-4A57-8D9E-802EF73B7A04}" type="datetimeFigureOut">
              <a:rPr lang="fr-FR" smtClean="0"/>
              <a:t>23/04/2020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0E9C7B5-498F-459B-AE0E-97ACA3484B4E}" type="slidenum">
              <a:rPr lang="fr-FR" smtClean="0"/>
              <a:t>‹N°›</a:t>
            </a:fld>
            <a:endParaRPr lang="fr-FR"/>
          </a:p>
        </p:txBody>
      </p:sp>
    </p:spTree>
    <p:extLst>
      <p:ext uri="{BB962C8B-B14F-4D97-AF65-F5344CB8AC3E}">
        <p14:creationId xmlns:p14="http://schemas.microsoft.com/office/powerpoint/2010/main" val="893745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CDBFD6-2DC6-4A57-8D9E-802EF73B7A04}" type="datetimeFigureOut">
              <a:rPr lang="fr-FR" smtClean="0"/>
              <a:t>23/04/2020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F0E9C7B5-498F-459B-AE0E-97ACA3484B4E}" type="slidenum">
              <a:rPr lang="fr-FR" smtClean="0"/>
              <a:t>‹N°›</a:t>
            </a:fld>
            <a:endParaRPr lang="fr-FR"/>
          </a:p>
        </p:txBody>
      </p:sp>
    </p:spTree>
    <p:extLst>
      <p:ext uri="{BB962C8B-B14F-4D97-AF65-F5344CB8AC3E}">
        <p14:creationId xmlns:p14="http://schemas.microsoft.com/office/powerpoint/2010/main" val="2269282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8CDBFD6-2DC6-4A57-8D9E-802EF73B7A04}" type="datetimeFigureOut">
              <a:rPr lang="fr-FR" smtClean="0"/>
              <a:t>23/04/2020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0E9C7B5-498F-459B-AE0E-97ACA3484B4E}" type="slidenum">
              <a:rPr lang="fr-FR" smtClean="0"/>
              <a:t>‹N°›</a:t>
            </a:fld>
            <a:endParaRPr lang="fr-FR"/>
          </a:p>
        </p:txBody>
      </p:sp>
    </p:spTree>
    <p:extLst>
      <p:ext uri="{BB962C8B-B14F-4D97-AF65-F5344CB8AC3E}">
        <p14:creationId xmlns:p14="http://schemas.microsoft.com/office/powerpoint/2010/main" val="2645309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8CDBFD6-2DC6-4A57-8D9E-802EF73B7A04}" type="datetimeFigureOut">
              <a:rPr lang="fr-FR" smtClean="0"/>
              <a:t>23/04/2020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0E9C7B5-498F-459B-AE0E-97ACA3484B4E}" type="slidenum">
              <a:rPr lang="fr-FR" smtClean="0"/>
              <a:t>‹N°›</a:t>
            </a:fld>
            <a:endParaRPr lang="fr-FR"/>
          </a:p>
        </p:txBody>
      </p:sp>
    </p:spTree>
    <p:extLst>
      <p:ext uri="{BB962C8B-B14F-4D97-AF65-F5344CB8AC3E}">
        <p14:creationId xmlns:p14="http://schemas.microsoft.com/office/powerpoint/2010/main" val="2102528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CDBFD6-2DC6-4A57-8D9E-802EF73B7A04}" type="datetimeFigureOut">
              <a:rPr lang="fr-FR" smtClean="0"/>
              <a:t>23/04/2020</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E9C7B5-498F-459B-AE0E-97ACA3484B4E}" type="slidenum">
              <a:rPr lang="fr-FR" smtClean="0"/>
              <a:t>‹N°›</a:t>
            </a:fld>
            <a:endParaRPr lang="fr-FR"/>
          </a:p>
        </p:txBody>
      </p:sp>
    </p:spTree>
    <p:extLst>
      <p:ext uri="{BB962C8B-B14F-4D97-AF65-F5344CB8AC3E}">
        <p14:creationId xmlns:p14="http://schemas.microsoft.com/office/powerpoint/2010/main" val="40551416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483197-B637-4E32-9A83-926ABC8F314D}"/>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1</a:t>
            </a:fld>
            <a:endParaRPr lang="fr-FR" sz="1200" dirty="0">
              <a:solidFill>
                <a:srgbClr val="002060"/>
              </a:solidFill>
              <a:effectLst>
                <a:outerShdw blurRad="38100" dist="38100" dir="2700000" algn="tl">
                  <a:srgbClr val="000000">
                    <a:alpha val="43137"/>
                  </a:srgbClr>
                </a:outerShdw>
              </a:effectLst>
            </a:endParaRPr>
          </a:p>
        </p:txBody>
      </p:sp>
      <p:sp>
        <p:nvSpPr>
          <p:cNvPr id="41" name="ZoneTexte 40">
            <a:extLst>
              <a:ext uri="{FF2B5EF4-FFF2-40B4-BE49-F238E27FC236}">
                <a16:creationId xmlns:a16="http://schemas.microsoft.com/office/drawing/2014/main" id="{03F83284-2C73-450D-9420-1A1D7AA31CF4}"/>
              </a:ext>
            </a:extLst>
          </p:cNvPr>
          <p:cNvSpPr txBox="1"/>
          <p:nvPr/>
        </p:nvSpPr>
        <p:spPr>
          <a:xfrm>
            <a:off x="536895" y="347497"/>
            <a:ext cx="8145465" cy="1754326"/>
          </a:xfrm>
          <a:prstGeom prst="rect">
            <a:avLst/>
          </a:prstGeom>
          <a:noFill/>
        </p:spPr>
        <p:txBody>
          <a:bodyPr wrap="square" rtlCol="0">
            <a:spAutoFit/>
          </a:bodyPr>
          <a:lstStyle/>
          <a:p>
            <a:pPr algn="ctr"/>
            <a:r>
              <a:rPr lang="fr-FR" sz="5400" b="1" dirty="0">
                <a:solidFill>
                  <a:srgbClr val="002060"/>
                </a:solidFill>
                <a:effectLst>
                  <a:outerShdw blurRad="38100" dist="38100" dir="2700000" algn="tl">
                    <a:srgbClr val="000000">
                      <a:alpha val="43137"/>
                    </a:srgbClr>
                  </a:outerShdw>
                </a:effectLst>
              </a:rPr>
              <a:t>Réaliser un étaiement sur tour avec Revit</a:t>
            </a:r>
          </a:p>
        </p:txBody>
      </p:sp>
      <p:pic>
        <p:nvPicPr>
          <p:cNvPr id="2" name="Image 1">
            <a:extLst>
              <a:ext uri="{FF2B5EF4-FFF2-40B4-BE49-F238E27FC236}">
                <a16:creationId xmlns:a16="http://schemas.microsoft.com/office/drawing/2014/main" id="{413EA999-973D-4090-9F2C-AF05A6EF4732}"/>
              </a:ext>
            </a:extLst>
          </p:cNvPr>
          <p:cNvPicPr>
            <a:picLocks noChangeAspect="1"/>
          </p:cNvPicPr>
          <p:nvPr/>
        </p:nvPicPr>
        <p:blipFill>
          <a:blip r:embed="rId2"/>
          <a:stretch>
            <a:fillRect/>
          </a:stretch>
        </p:blipFill>
        <p:spPr>
          <a:xfrm>
            <a:off x="461640" y="2101823"/>
            <a:ext cx="8220719" cy="4236833"/>
          </a:xfrm>
          <a:prstGeom prst="rect">
            <a:avLst/>
          </a:prstGeom>
        </p:spPr>
      </p:pic>
    </p:spTree>
    <p:extLst>
      <p:ext uri="{BB962C8B-B14F-4D97-AF65-F5344CB8AC3E}">
        <p14:creationId xmlns:p14="http://schemas.microsoft.com/office/powerpoint/2010/main" val="2210730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CDBF496-1C13-4AB6-807F-AE908070C00D}"/>
              </a:ext>
            </a:extLst>
          </p:cNvPr>
          <p:cNvPicPr>
            <a:picLocks noChangeAspect="1"/>
          </p:cNvPicPr>
          <p:nvPr/>
        </p:nvPicPr>
        <p:blipFill rotWithShape="1">
          <a:blip r:embed="rId2"/>
          <a:srcRect b="4817"/>
          <a:stretch/>
        </p:blipFill>
        <p:spPr>
          <a:xfrm>
            <a:off x="158534" y="780194"/>
            <a:ext cx="8826932" cy="5622156"/>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10</a:t>
            </a:fld>
            <a:endParaRPr lang="fr-FR" sz="1200" dirty="0">
              <a:solidFill>
                <a:srgbClr val="002060"/>
              </a:solidFill>
              <a:effectLst>
                <a:outerShdw blurRad="38100" dist="38100" dir="2700000" algn="tl">
                  <a:srgbClr val="000000">
                    <a:alpha val="43137"/>
                  </a:srgbClr>
                </a:outerShdw>
              </a:effectLst>
            </a:endParaRPr>
          </a:p>
        </p:txBody>
      </p:sp>
      <p:sp>
        <p:nvSpPr>
          <p:cNvPr id="22" name="ZoneTexte 21">
            <a:extLst>
              <a:ext uri="{FF2B5EF4-FFF2-40B4-BE49-F238E27FC236}">
                <a16:creationId xmlns:a16="http://schemas.microsoft.com/office/drawing/2014/main" id="{89CA2646-6E4E-4C9D-8BB0-E202859068B5}"/>
              </a:ext>
            </a:extLst>
          </p:cNvPr>
          <p:cNvSpPr txBox="1"/>
          <p:nvPr/>
        </p:nvSpPr>
        <p:spPr>
          <a:xfrm>
            <a:off x="1048624" y="1820397"/>
            <a:ext cx="4763605" cy="461665"/>
          </a:xfrm>
          <a:prstGeom prst="rect">
            <a:avLst/>
          </a:prstGeom>
          <a:solidFill>
            <a:schemeClr val="accent6">
              <a:lumMod val="40000"/>
              <a:lumOff val="60000"/>
            </a:schemeClr>
          </a:solidFill>
          <a:ln>
            <a:solidFill>
              <a:schemeClr val="accent6">
                <a:lumMod val="75000"/>
              </a:schemeClr>
            </a:solidFill>
          </a:ln>
        </p:spPr>
        <p:txBody>
          <a:bodyPr wrap="square" rtlCol="0">
            <a:spAutoFit/>
          </a:bodyPr>
          <a:lstStyle/>
          <a:p>
            <a:pPr algn="just"/>
            <a:r>
              <a:rPr lang="fr-FR" sz="1200" dirty="0">
                <a:sym typeface="Wingdings" panose="05000000000000000000" pitchFamily="2" charset="2"/>
              </a:rPr>
              <a:t>Le Mills Pano gousset est maintenant affecté à la face, avec les mêmes pentes que le gousset béton. </a:t>
            </a:r>
          </a:p>
        </p:txBody>
      </p:sp>
      <p:sp>
        <p:nvSpPr>
          <p:cNvPr id="29" name="ZoneTexte 28">
            <a:extLst>
              <a:ext uri="{FF2B5EF4-FFF2-40B4-BE49-F238E27FC236}">
                <a16:creationId xmlns:a16="http://schemas.microsoft.com/office/drawing/2014/main" id="{3203112F-C414-4F3E-A2C5-BE425EF64F4C}"/>
              </a:ext>
            </a:extLst>
          </p:cNvPr>
          <p:cNvSpPr txBox="1"/>
          <p:nvPr/>
        </p:nvSpPr>
        <p:spPr>
          <a:xfrm>
            <a:off x="8388" y="34215"/>
            <a:ext cx="8017025"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3. Mise en place des Mills Pano gousset </a:t>
            </a:r>
          </a:p>
        </p:txBody>
      </p:sp>
      <p:sp>
        <p:nvSpPr>
          <p:cNvPr id="8" name="ZoneTexte 7">
            <a:extLst>
              <a:ext uri="{FF2B5EF4-FFF2-40B4-BE49-F238E27FC236}">
                <a16:creationId xmlns:a16="http://schemas.microsoft.com/office/drawing/2014/main" id="{96042336-4273-4236-80F7-64285AE9BFF4}"/>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1265610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10E3057-B6CB-4201-A65B-0F23BBD07B2D}"/>
              </a:ext>
            </a:extLst>
          </p:cNvPr>
          <p:cNvPicPr>
            <a:picLocks noChangeAspect="1"/>
          </p:cNvPicPr>
          <p:nvPr/>
        </p:nvPicPr>
        <p:blipFill rotWithShape="1">
          <a:blip r:embed="rId2"/>
          <a:srcRect b="4649"/>
          <a:stretch/>
        </p:blipFill>
        <p:spPr>
          <a:xfrm>
            <a:off x="114438" y="680991"/>
            <a:ext cx="8915123" cy="5783601"/>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11</a:t>
            </a:fld>
            <a:endParaRPr lang="fr-FR" sz="1200" dirty="0">
              <a:solidFill>
                <a:srgbClr val="002060"/>
              </a:solidFill>
              <a:effectLst>
                <a:outerShdw blurRad="38100" dist="38100" dir="2700000" algn="tl">
                  <a:srgbClr val="000000">
                    <a:alpha val="43137"/>
                  </a:srgbClr>
                </a:outerShdw>
              </a:effectLst>
            </a:endParaRPr>
          </a:p>
        </p:txBody>
      </p:sp>
      <p:sp>
        <p:nvSpPr>
          <p:cNvPr id="27" name="ZoneTexte 26">
            <a:extLst>
              <a:ext uri="{FF2B5EF4-FFF2-40B4-BE49-F238E27FC236}">
                <a16:creationId xmlns:a16="http://schemas.microsoft.com/office/drawing/2014/main" id="{FD4D8FED-51F1-448E-84F7-A89A9E92E9B5}"/>
              </a:ext>
            </a:extLst>
          </p:cNvPr>
          <p:cNvSpPr txBox="1"/>
          <p:nvPr/>
        </p:nvSpPr>
        <p:spPr>
          <a:xfrm>
            <a:off x="1048624" y="2100591"/>
            <a:ext cx="3621030" cy="646331"/>
          </a:xfrm>
          <a:prstGeom prst="rect">
            <a:avLst/>
          </a:prstGeom>
          <a:solidFill>
            <a:srgbClr val="FFFF00"/>
          </a:solidFill>
          <a:ln>
            <a:solidFill>
              <a:srgbClr val="FF6600"/>
            </a:solidFill>
          </a:ln>
        </p:spPr>
        <p:txBody>
          <a:bodyPr wrap="square" rtlCol="0">
            <a:spAutoFit/>
          </a:bodyPr>
          <a:lstStyle/>
          <a:p>
            <a:pPr algn="just"/>
            <a:r>
              <a:rPr lang="fr-FR" sz="1200" dirty="0"/>
              <a:t>Dans la vue 3D  : </a:t>
            </a:r>
          </a:p>
          <a:p>
            <a:pPr marL="171450" indent="-171450" algn="just">
              <a:buFont typeface="Wingdings" panose="05000000000000000000" pitchFamily="2" charset="2"/>
              <a:buChar char="è"/>
            </a:pPr>
            <a:r>
              <a:rPr lang="fr-FR" sz="1200" b="1" dirty="0"/>
              <a:t>Masquer</a:t>
            </a:r>
            <a:r>
              <a:rPr lang="fr-FR" sz="1200" dirty="0"/>
              <a:t> le gousset béton </a:t>
            </a:r>
          </a:p>
          <a:p>
            <a:pPr marL="171450" indent="-171450" algn="just">
              <a:buFont typeface="Wingdings" panose="05000000000000000000" pitchFamily="2" charset="2"/>
              <a:buChar char="è"/>
            </a:pPr>
            <a:r>
              <a:rPr lang="fr-FR" sz="1200" b="1" dirty="0"/>
              <a:t>Effectuer</a:t>
            </a:r>
            <a:r>
              <a:rPr lang="fr-FR" sz="1200" dirty="0"/>
              <a:t> un premier réglage du Mills Pano gousset.</a:t>
            </a:r>
          </a:p>
        </p:txBody>
      </p:sp>
      <p:grpSp>
        <p:nvGrpSpPr>
          <p:cNvPr id="20" name="Groupe 19">
            <a:extLst>
              <a:ext uri="{FF2B5EF4-FFF2-40B4-BE49-F238E27FC236}">
                <a16:creationId xmlns:a16="http://schemas.microsoft.com/office/drawing/2014/main" id="{67A2E6E8-EC42-4275-8B58-C1152ADFA14B}"/>
              </a:ext>
            </a:extLst>
          </p:cNvPr>
          <p:cNvGrpSpPr/>
          <p:nvPr/>
        </p:nvGrpSpPr>
        <p:grpSpPr>
          <a:xfrm>
            <a:off x="729842" y="2100591"/>
            <a:ext cx="318782" cy="277860"/>
            <a:chOff x="4198688" y="2087836"/>
            <a:chExt cx="318782" cy="277860"/>
          </a:xfrm>
        </p:grpSpPr>
        <p:sp>
          <p:nvSpPr>
            <p:cNvPr id="21" name="Ellipse 20">
              <a:extLst>
                <a:ext uri="{FF2B5EF4-FFF2-40B4-BE49-F238E27FC236}">
                  <a16:creationId xmlns:a16="http://schemas.microsoft.com/office/drawing/2014/main" id="{17B5707D-6661-4822-A006-177310D14AC2}"/>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2" name="ZoneTexte 21">
              <a:extLst>
                <a:ext uri="{FF2B5EF4-FFF2-40B4-BE49-F238E27FC236}">
                  <a16:creationId xmlns:a16="http://schemas.microsoft.com/office/drawing/2014/main" id="{0E03C8C8-F934-4B22-A405-E7A7D486B288}"/>
                </a:ext>
              </a:extLst>
            </p:cNvPr>
            <p:cNvSpPr txBox="1"/>
            <p:nvPr/>
          </p:nvSpPr>
          <p:spPr>
            <a:xfrm>
              <a:off x="4198688" y="2087836"/>
              <a:ext cx="318782" cy="276999"/>
            </a:xfrm>
            <a:prstGeom prst="rect">
              <a:avLst/>
            </a:prstGeom>
            <a:noFill/>
          </p:spPr>
          <p:txBody>
            <a:bodyPr wrap="square" rtlCol="0">
              <a:spAutoFit/>
            </a:bodyPr>
            <a:lstStyle/>
            <a:p>
              <a:r>
                <a:rPr lang="fr-FR" sz="1200" dirty="0"/>
                <a:t>6</a:t>
              </a:r>
            </a:p>
          </p:txBody>
        </p:sp>
      </p:grpSp>
      <p:sp>
        <p:nvSpPr>
          <p:cNvPr id="19" name="ZoneTexte 18">
            <a:extLst>
              <a:ext uri="{FF2B5EF4-FFF2-40B4-BE49-F238E27FC236}">
                <a16:creationId xmlns:a16="http://schemas.microsoft.com/office/drawing/2014/main" id="{7BF61E77-F0A1-4C7B-AB1B-8F0D710CF99E}"/>
              </a:ext>
            </a:extLst>
          </p:cNvPr>
          <p:cNvSpPr txBox="1"/>
          <p:nvPr/>
        </p:nvSpPr>
        <p:spPr>
          <a:xfrm>
            <a:off x="8388" y="34215"/>
            <a:ext cx="8017025"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3. Mise en place des Mills Pano gousset </a:t>
            </a:r>
          </a:p>
        </p:txBody>
      </p:sp>
      <p:sp>
        <p:nvSpPr>
          <p:cNvPr id="23" name="Ellipse 22">
            <a:extLst>
              <a:ext uri="{FF2B5EF4-FFF2-40B4-BE49-F238E27FC236}">
                <a16:creationId xmlns:a16="http://schemas.microsoft.com/office/drawing/2014/main" id="{B0ECCFEE-A970-4392-A624-D2CA484EA005}"/>
              </a:ext>
            </a:extLst>
          </p:cNvPr>
          <p:cNvSpPr/>
          <p:nvPr/>
        </p:nvSpPr>
        <p:spPr>
          <a:xfrm>
            <a:off x="3755240" y="3713466"/>
            <a:ext cx="507004" cy="44232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A807103B-5223-44AD-BD54-CAD7E8966542}"/>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4143175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3CD01F2-0101-4C6C-BB07-1AF6FCD90C01}"/>
              </a:ext>
            </a:extLst>
          </p:cNvPr>
          <p:cNvPicPr>
            <a:picLocks noChangeAspect="1"/>
          </p:cNvPicPr>
          <p:nvPr/>
        </p:nvPicPr>
        <p:blipFill rotWithShape="1">
          <a:blip r:embed="rId2"/>
          <a:srcRect b="5503"/>
          <a:stretch/>
        </p:blipFill>
        <p:spPr>
          <a:xfrm>
            <a:off x="133165" y="656948"/>
            <a:ext cx="8910167" cy="5788240"/>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12</a:t>
            </a:fld>
            <a:endParaRPr lang="fr-FR" sz="1200" dirty="0">
              <a:solidFill>
                <a:srgbClr val="002060"/>
              </a:solidFill>
              <a:effectLst>
                <a:outerShdw blurRad="38100" dist="38100" dir="2700000" algn="tl">
                  <a:srgbClr val="000000">
                    <a:alpha val="43137"/>
                  </a:srgbClr>
                </a:outerShdw>
              </a:effectLst>
            </a:endParaRPr>
          </a:p>
        </p:txBody>
      </p:sp>
      <p:sp>
        <p:nvSpPr>
          <p:cNvPr id="27" name="ZoneTexte 26">
            <a:extLst>
              <a:ext uri="{FF2B5EF4-FFF2-40B4-BE49-F238E27FC236}">
                <a16:creationId xmlns:a16="http://schemas.microsoft.com/office/drawing/2014/main" id="{FD4D8FED-51F1-448E-84F7-A89A9E92E9B5}"/>
              </a:ext>
            </a:extLst>
          </p:cNvPr>
          <p:cNvSpPr txBox="1"/>
          <p:nvPr/>
        </p:nvSpPr>
        <p:spPr>
          <a:xfrm>
            <a:off x="3292537" y="825728"/>
            <a:ext cx="5627242" cy="830997"/>
          </a:xfrm>
          <a:prstGeom prst="rect">
            <a:avLst/>
          </a:prstGeom>
          <a:solidFill>
            <a:srgbClr val="FFFF00"/>
          </a:solidFill>
          <a:ln>
            <a:solidFill>
              <a:srgbClr val="FF6600"/>
            </a:solidFill>
          </a:ln>
        </p:spPr>
        <p:txBody>
          <a:bodyPr wrap="square" rtlCol="0">
            <a:spAutoFit/>
          </a:bodyPr>
          <a:lstStyle/>
          <a:p>
            <a:pPr algn="just"/>
            <a:r>
              <a:rPr lang="fr-FR" sz="1200" dirty="0"/>
              <a:t>Dans élévation Nord :</a:t>
            </a:r>
          </a:p>
          <a:p>
            <a:pPr marL="171450" indent="-171450" algn="just">
              <a:buFont typeface="Wingdings" panose="05000000000000000000" pitchFamily="2" charset="2"/>
              <a:buChar char="è"/>
            </a:pPr>
            <a:r>
              <a:rPr lang="fr-FR" sz="1200" b="1" dirty="0"/>
              <a:t>Effectuer</a:t>
            </a:r>
            <a:r>
              <a:rPr lang="fr-FR" sz="1200" dirty="0"/>
              <a:t> un décalage de -0.021m, correspondant à l’épaisseur de la peau coffrante (contre plaqué de 21mm qui sera disposé sur les Mills Pano)</a:t>
            </a:r>
          </a:p>
          <a:p>
            <a:pPr marL="171450" indent="-171450" algn="just">
              <a:buFont typeface="Wingdings" panose="05000000000000000000" pitchFamily="2" charset="2"/>
              <a:buChar char="è"/>
            </a:pPr>
            <a:r>
              <a:rPr lang="fr-FR" sz="1200" b="1" dirty="0"/>
              <a:t>Zoomer</a:t>
            </a:r>
            <a:r>
              <a:rPr lang="fr-FR" sz="1200" dirty="0"/>
              <a:t> et </a:t>
            </a:r>
            <a:r>
              <a:rPr lang="fr-FR" sz="1200" b="1" dirty="0"/>
              <a:t>vérifier</a:t>
            </a:r>
            <a:r>
              <a:rPr lang="fr-FR" sz="1200" dirty="0"/>
              <a:t> le décalage.</a:t>
            </a:r>
          </a:p>
        </p:txBody>
      </p:sp>
      <p:grpSp>
        <p:nvGrpSpPr>
          <p:cNvPr id="20" name="Groupe 19">
            <a:extLst>
              <a:ext uri="{FF2B5EF4-FFF2-40B4-BE49-F238E27FC236}">
                <a16:creationId xmlns:a16="http://schemas.microsoft.com/office/drawing/2014/main" id="{67A2E6E8-EC42-4275-8B58-C1152ADFA14B}"/>
              </a:ext>
            </a:extLst>
          </p:cNvPr>
          <p:cNvGrpSpPr/>
          <p:nvPr/>
        </p:nvGrpSpPr>
        <p:grpSpPr>
          <a:xfrm>
            <a:off x="2973755" y="846296"/>
            <a:ext cx="318782" cy="277860"/>
            <a:chOff x="4198688" y="2087836"/>
            <a:chExt cx="318782" cy="277860"/>
          </a:xfrm>
        </p:grpSpPr>
        <p:sp>
          <p:nvSpPr>
            <p:cNvPr id="21" name="Ellipse 20">
              <a:extLst>
                <a:ext uri="{FF2B5EF4-FFF2-40B4-BE49-F238E27FC236}">
                  <a16:creationId xmlns:a16="http://schemas.microsoft.com/office/drawing/2014/main" id="{17B5707D-6661-4822-A006-177310D14AC2}"/>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2" name="ZoneTexte 21">
              <a:extLst>
                <a:ext uri="{FF2B5EF4-FFF2-40B4-BE49-F238E27FC236}">
                  <a16:creationId xmlns:a16="http://schemas.microsoft.com/office/drawing/2014/main" id="{0E03C8C8-F934-4B22-A405-E7A7D486B288}"/>
                </a:ext>
              </a:extLst>
            </p:cNvPr>
            <p:cNvSpPr txBox="1"/>
            <p:nvPr/>
          </p:nvSpPr>
          <p:spPr>
            <a:xfrm>
              <a:off x="4198688" y="2087836"/>
              <a:ext cx="318782" cy="276999"/>
            </a:xfrm>
            <a:prstGeom prst="rect">
              <a:avLst/>
            </a:prstGeom>
            <a:noFill/>
          </p:spPr>
          <p:txBody>
            <a:bodyPr wrap="square" rtlCol="0">
              <a:spAutoFit/>
            </a:bodyPr>
            <a:lstStyle/>
            <a:p>
              <a:r>
                <a:rPr lang="fr-FR" sz="1200" dirty="0"/>
                <a:t>7</a:t>
              </a:r>
            </a:p>
          </p:txBody>
        </p:sp>
      </p:grpSp>
      <p:sp>
        <p:nvSpPr>
          <p:cNvPr id="14" name="ZoneTexte 13">
            <a:extLst>
              <a:ext uri="{FF2B5EF4-FFF2-40B4-BE49-F238E27FC236}">
                <a16:creationId xmlns:a16="http://schemas.microsoft.com/office/drawing/2014/main" id="{6F40C3B5-6623-49D0-B9A5-4A964183BD8D}"/>
              </a:ext>
            </a:extLst>
          </p:cNvPr>
          <p:cNvSpPr txBox="1"/>
          <p:nvPr/>
        </p:nvSpPr>
        <p:spPr>
          <a:xfrm>
            <a:off x="8388" y="34215"/>
            <a:ext cx="8017025"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3. Mise en place des Mills Pano gousset </a:t>
            </a:r>
          </a:p>
        </p:txBody>
      </p:sp>
      <p:pic>
        <p:nvPicPr>
          <p:cNvPr id="3" name="Image 2">
            <a:extLst>
              <a:ext uri="{FF2B5EF4-FFF2-40B4-BE49-F238E27FC236}">
                <a16:creationId xmlns:a16="http://schemas.microsoft.com/office/drawing/2014/main" id="{64B3B96F-6FF9-4E00-A9EF-9D1060B073FE}"/>
              </a:ext>
            </a:extLst>
          </p:cNvPr>
          <p:cNvPicPr>
            <a:picLocks noChangeAspect="1"/>
          </p:cNvPicPr>
          <p:nvPr/>
        </p:nvPicPr>
        <p:blipFill>
          <a:blip r:embed="rId3"/>
          <a:stretch>
            <a:fillRect/>
          </a:stretch>
        </p:blipFill>
        <p:spPr>
          <a:xfrm>
            <a:off x="5433134" y="3648109"/>
            <a:ext cx="3329127" cy="2224365"/>
          </a:xfrm>
          <a:prstGeom prst="rect">
            <a:avLst/>
          </a:prstGeom>
        </p:spPr>
      </p:pic>
      <p:sp>
        <p:nvSpPr>
          <p:cNvPr id="15" name="Ellipse 14">
            <a:extLst>
              <a:ext uri="{FF2B5EF4-FFF2-40B4-BE49-F238E27FC236}">
                <a16:creationId xmlns:a16="http://schemas.microsoft.com/office/drawing/2014/main" id="{8159DBC5-D864-4167-BB26-EB5DCA3FB723}"/>
              </a:ext>
            </a:extLst>
          </p:cNvPr>
          <p:cNvSpPr/>
          <p:nvPr/>
        </p:nvSpPr>
        <p:spPr>
          <a:xfrm>
            <a:off x="6498454" y="4572001"/>
            <a:ext cx="1202640" cy="94991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A95E87A1-2441-4B00-899D-74EF98BF9A94}"/>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3067097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4149107-65C6-4C18-97CD-09D29F19F5C7}"/>
              </a:ext>
            </a:extLst>
          </p:cNvPr>
          <p:cNvPicPr>
            <a:picLocks noChangeAspect="1"/>
          </p:cNvPicPr>
          <p:nvPr/>
        </p:nvPicPr>
        <p:blipFill rotWithShape="1">
          <a:blip r:embed="rId2"/>
          <a:srcRect b="6100"/>
          <a:stretch/>
        </p:blipFill>
        <p:spPr>
          <a:xfrm>
            <a:off x="67112" y="710214"/>
            <a:ext cx="8918801" cy="5752730"/>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13</a:t>
            </a:fld>
            <a:endParaRPr lang="fr-FR" sz="1200" dirty="0">
              <a:solidFill>
                <a:srgbClr val="002060"/>
              </a:solidFill>
              <a:effectLst>
                <a:outerShdw blurRad="38100" dist="38100" dir="2700000" algn="tl">
                  <a:srgbClr val="000000">
                    <a:alpha val="43137"/>
                  </a:srgbClr>
                </a:outerShdw>
              </a:effectLst>
            </a:endParaRPr>
          </a:p>
        </p:txBody>
      </p:sp>
      <p:sp>
        <p:nvSpPr>
          <p:cNvPr id="16" name="ZoneTexte 15">
            <a:extLst>
              <a:ext uri="{FF2B5EF4-FFF2-40B4-BE49-F238E27FC236}">
                <a16:creationId xmlns:a16="http://schemas.microsoft.com/office/drawing/2014/main" id="{E5E0E567-8744-41FB-A36D-DADC03C43C6C}"/>
              </a:ext>
            </a:extLst>
          </p:cNvPr>
          <p:cNvSpPr txBox="1"/>
          <p:nvPr/>
        </p:nvSpPr>
        <p:spPr>
          <a:xfrm>
            <a:off x="8388" y="34215"/>
            <a:ext cx="8017025"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3. Mise en place des Mills Pano gousset </a:t>
            </a:r>
          </a:p>
        </p:txBody>
      </p:sp>
      <p:sp>
        <p:nvSpPr>
          <p:cNvPr id="20" name="ZoneTexte 19">
            <a:extLst>
              <a:ext uri="{FF2B5EF4-FFF2-40B4-BE49-F238E27FC236}">
                <a16:creationId xmlns:a16="http://schemas.microsoft.com/office/drawing/2014/main" id="{B01CD3CB-7E81-4CEB-9BB6-8BD8F46BCD49}"/>
              </a:ext>
            </a:extLst>
          </p:cNvPr>
          <p:cNvSpPr txBox="1"/>
          <p:nvPr/>
        </p:nvSpPr>
        <p:spPr>
          <a:xfrm>
            <a:off x="5344357" y="1305017"/>
            <a:ext cx="3329125" cy="461665"/>
          </a:xfrm>
          <a:prstGeom prst="rect">
            <a:avLst/>
          </a:prstGeom>
          <a:solidFill>
            <a:schemeClr val="accent6">
              <a:lumMod val="40000"/>
              <a:lumOff val="60000"/>
            </a:schemeClr>
          </a:solidFill>
          <a:ln>
            <a:solidFill>
              <a:schemeClr val="accent6">
                <a:lumMod val="75000"/>
              </a:schemeClr>
            </a:solidFill>
          </a:ln>
        </p:spPr>
        <p:txBody>
          <a:bodyPr wrap="square" rtlCol="0">
            <a:spAutoFit/>
          </a:bodyPr>
          <a:lstStyle/>
          <a:p>
            <a:pPr algn="just"/>
            <a:r>
              <a:rPr lang="fr-FR" sz="1200" dirty="0">
                <a:sym typeface="Wingdings" panose="05000000000000000000" pitchFamily="2" charset="2"/>
              </a:rPr>
              <a:t>Vous pouvez visualiser le décalage de 0.021m dans la vue 3D après avoir réaffiché le gousset béton.</a:t>
            </a:r>
          </a:p>
        </p:txBody>
      </p:sp>
      <p:sp>
        <p:nvSpPr>
          <p:cNvPr id="8" name="ZoneTexte 7">
            <a:extLst>
              <a:ext uri="{FF2B5EF4-FFF2-40B4-BE49-F238E27FC236}">
                <a16:creationId xmlns:a16="http://schemas.microsoft.com/office/drawing/2014/main" id="{8001D34C-997F-4C34-8435-CEEBCA2E2B07}"/>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3573556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5DC8E83-26E0-4878-9D2E-114718D5FDC0}"/>
              </a:ext>
            </a:extLst>
          </p:cNvPr>
          <p:cNvPicPr>
            <a:picLocks noChangeAspect="1"/>
          </p:cNvPicPr>
          <p:nvPr/>
        </p:nvPicPr>
        <p:blipFill>
          <a:blip r:embed="rId2"/>
          <a:stretch>
            <a:fillRect/>
          </a:stretch>
        </p:blipFill>
        <p:spPr>
          <a:xfrm>
            <a:off x="171450" y="656947"/>
            <a:ext cx="8801100" cy="5761607"/>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14</a:t>
            </a:fld>
            <a:endParaRPr lang="fr-FR" sz="1200" dirty="0">
              <a:solidFill>
                <a:srgbClr val="002060"/>
              </a:solidFill>
              <a:effectLst>
                <a:outerShdw blurRad="38100" dist="38100" dir="2700000" algn="tl">
                  <a:srgbClr val="000000">
                    <a:alpha val="43137"/>
                  </a:srgbClr>
                </a:outerShdw>
              </a:effectLst>
            </a:endParaRPr>
          </a:p>
        </p:txBody>
      </p:sp>
      <p:sp>
        <p:nvSpPr>
          <p:cNvPr id="23" name="ZoneTexte 22">
            <a:extLst>
              <a:ext uri="{FF2B5EF4-FFF2-40B4-BE49-F238E27FC236}">
                <a16:creationId xmlns:a16="http://schemas.microsoft.com/office/drawing/2014/main" id="{9B285379-71F4-4458-B625-2EA289A95FF2}"/>
              </a:ext>
            </a:extLst>
          </p:cNvPr>
          <p:cNvSpPr txBox="1"/>
          <p:nvPr/>
        </p:nvSpPr>
        <p:spPr>
          <a:xfrm>
            <a:off x="3542351" y="1071357"/>
            <a:ext cx="4234487" cy="830997"/>
          </a:xfrm>
          <a:prstGeom prst="rect">
            <a:avLst/>
          </a:prstGeom>
          <a:solidFill>
            <a:srgbClr val="FFFF00"/>
          </a:solidFill>
          <a:ln>
            <a:solidFill>
              <a:srgbClr val="FF6600"/>
            </a:solidFill>
          </a:ln>
        </p:spPr>
        <p:txBody>
          <a:bodyPr wrap="square" rtlCol="0">
            <a:spAutoFit/>
          </a:bodyPr>
          <a:lstStyle/>
          <a:p>
            <a:pPr algn="just"/>
            <a:r>
              <a:rPr lang="fr-FR" sz="1200" dirty="0">
                <a:sym typeface="Wingdings" panose="05000000000000000000" pitchFamily="2" charset="2"/>
              </a:rPr>
              <a:t>Dans élévation Ouest : </a:t>
            </a:r>
          </a:p>
          <a:p>
            <a:pPr marL="171450" indent="-171450" algn="just">
              <a:buFont typeface="Wingdings" panose="05000000000000000000" pitchFamily="2" charset="2"/>
              <a:buChar char="è"/>
            </a:pPr>
            <a:r>
              <a:rPr lang="fr-FR" sz="1200" b="1" dirty="0">
                <a:sym typeface="Wingdings" panose="05000000000000000000" pitchFamily="2" charset="2"/>
              </a:rPr>
              <a:t>Régler</a:t>
            </a:r>
            <a:r>
              <a:rPr lang="fr-FR" sz="1200" dirty="0">
                <a:sym typeface="Wingdings" panose="05000000000000000000" pitchFamily="2" charset="2"/>
              </a:rPr>
              <a:t> le Mills Pano gousset pour la plateforme de travail qui sera nécessaire à la réalisation du coffrage vertical (arrêts de bétonnage).</a:t>
            </a:r>
          </a:p>
        </p:txBody>
      </p:sp>
      <p:grpSp>
        <p:nvGrpSpPr>
          <p:cNvPr id="24" name="Groupe 23">
            <a:extLst>
              <a:ext uri="{FF2B5EF4-FFF2-40B4-BE49-F238E27FC236}">
                <a16:creationId xmlns:a16="http://schemas.microsoft.com/office/drawing/2014/main" id="{D63D6E46-AAE4-4C04-B966-63AAE146925C}"/>
              </a:ext>
            </a:extLst>
          </p:cNvPr>
          <p:cNvGrpSpPr/>
          <p:nvPr/>
        </p:nvGrpSpPr>
        <p:grpSpPr>
          <a:xfrm>
            <a:off x="3223570" y="1071357"/>
            <a:ext cx="318782" cy="277860"/>
            <a:chOff x="4198688" y="2087836"/>
            <a:chExt cx="318782" cy="277860"/>
          </a:xfrm>
        </p:grpSpPr>
        <p:sp>
          <p:nvSpPr>
            <p:cNvPr id="25" name="Ellipse 24">
              <a:extLst>
                <a:ext uri="{FF2B5EF4-FFF2-40B4-BE49-F238E27FC236}">
                  <a16:creationId xmlns:a16="http://schemas.microsoft.com/office/drawing/2014/main" id="{BE99A992-1E94-4B96-B368-F9FED6995A4A}"/>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6" name="ZoneTexte 25">
              <a:extLst>
                <a:ext uri="{FF2B5EF4-FFF2-40B4-BE49-F238E27FC236}">
                  <a16:creationId xmlns:a16="http://schemas.microsoft.com/office/drawing/2014/main" id="{E6A34734-65BA-40BA-9984-8D43DC4C932D}"/>
                </a:ext>
              </a:extLst>
            </p:cNvPr>
            <p:cNvSpPr txBox="1"/>
            <p:nvPr/>
          </p:nvSpPr>
          <p:spPr>
            <a:xfrm>
              <a:off x="4198688" y="2087836"/>
              <a:ext cx="318782" cy="276999"/>
            </a:xfrm>
            <a:prstGeom prst="rect">
              <a:avLst/>
            </a:prstGeom>
            <a:noFill/>
          </p:spPr>
          <p:txBody>
            <a:bodyPr wrap="square" rtlCol="0">
              <a:spAutoFit/>
            </a:bodyPr>
            <a:lstStyle/>
            <a:p>
              <a:r>
                <a:rPr lang="fr-FR" sz="1200" dirty="0"/>
                <a:t>8</a:t>
              </a:r>
            </a:p>
          </p:txBody>
        </p:sp>
      </p:grpSp>
      <p:sp>
        <p:nvSpPr>
          <p:cNvPr id="37" name="ZoneTexte 36">
            <a:extLst>
              <a:ext uri="{FF2B5EF4-FFF2-40B4-BE49-F238E27FC236}">
                <a16:creationId xmlns:a16="http://schemas.microsoft.com/office/drawing/2014/main" id="{2145605F-890F-4760-A492-D125BEFDE928}"/>
              </a:ext>
            </a:extLst>
          </p:cNvPr>
          <p:cNvSpPr txBox="1"/>
          <p:nvPr/>
        </p:nvSpPr>
        <p:spPr>
          <a:xfrm>
            <a:off x="8388" y="34215"/>
            <a:ext cx="8017025"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3. Mise en place des Mills Pano gousset </a:t>
            </a:r>
          </a:p>
        </p:txBody>
      </p:sp>
      <p:sp>
        <p:nvSpPr>
          <p:cNvPr id="11" name="ZoneTexte 10">
            <a:extLst>
              <a:ext uri="{FF2B5EF4-FFF2-40B4-BE49-F238E27FC236}">
                <a16:creationId xmlns:a16="http://schemas.microsoft.com/office/drawing/2014/main" id="{E8C88F0C-A5A2-4395-9B6F-8C8322C70FE3}"/>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4290447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1FC1F23-7675-4560-85C5-892AE9F756ED}"/>
              </a:ext>
            </a:extLst>
          </p:cNvPr>
          <p:cNvPicPr>
            <a:picLocks noChangeAspect="1"/>
          </p:cNvPicPr>
          <p:nvPr/>
        </p:nvPicPr>
        <p:blipFill rotWithShape="1">
          <a:blip r:embed="rId2"/>
          <a:srcRect b="5900"/>
          <a:stretch/>
        </p:blipFill>
        <p:spPr>
          <a:xfrm>
            <a:off x="139510" y="832818"/>
            <a:ext cx="8864980" cy="5523593"/>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21796" y="6480975"/>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15</a:t>
            </a:fld>
            <a:endParaRPr lang="fr-FR" sz="1200" dirty="0">
              <a:solidFill>
                <a:srgbClr val="002060"/>
              </a:solidFill>
              <a:effectLst>
                <a:outerShdw blurRad="38100" dist="38100" dir="2700000" algn="tl">
                  <a:srgbClr val="000000">
                    <a:alpha val="43137"/>
                  </a:srgbClr>
                </a:outerShdw>
              </a:effectLst>
            </a:endParaRPr>
          </a:p>
        </p:txBody>
      </p:sp>
      <p:sp>
        <p:nvSpPr>
          <p:cNvPr id="27" name="ZoneTexte 26">
            <a:extLst>
              <a:ext uri="{FF2B5EF4-FFF2-40B4-BE49-F238E27FC236}">
                <a16:creationId xmlns:a16="http://schemas.microsoft.com/office/drawing/2014/main" id="{FD4D8FED-51F1-448E-84F7-A89A9E92E9B5}"/>
              </a:ext>
            </a:extLst>
          </p:cNvPr>
          <p:cNvSpPr txBox="1"/>
          <p:nvPr/>
        </p:nvSpPr>
        <p:spPr>
          <a:xfrm>
            <a:off x="3862433" y="1333901"/>
            <a:ext cx="4597986" cy="646331"/>
          </a:xfrm>
          <a:prstGeom prst="rect">
            <a:avLst/>
          </a:prstGeom>
          <a:solidFill>
            <a:srgbClr val="FFFF00"/>
          </a:solidFill>
          <a:ln>
            <a:solidFill>
              <a:srgbClr val="FF6600"/>
            </a:solidFill>
          </a:ln>
        </p:spPr>
        <p:txBody>
          <a:bodyPr wrap="square" rtlCol="0">
            <a:spAutoFit/>
          </a:bodyPr>
          <a:lstStyle/>
          <a:p>
            <a:pPr algn="just"/>
            <a:r>
              <a:rPr lang="fr-FR" sz="1200" dirty="0"/>
              <a:t>Dans vue 3D : </a:t>
            </a:r>
          </a:p>
          <a:p>
            <a:pPr marL="171450" indent="-171450" algn="just">
              <a:buFont typeface="Wingdings" panose="05000000000000000000" pitchFamily="2" charset="2"/>
              <a:buChar char="è"/>
            </a:pPr>
            <a:r>
              <a:rPr lang="fr-FR" sz="1200" b="1" dirty="0">
                <a:sym typeface="Wingdings" panose="05000000000000000000" pitchFamily="2" charset="2"/>
              </a:rPr>
              <a:t>Calepiner (copier/coller) </a:t>
            </a:r>
            <a:r>
              <a:rPr lang="fr-FR" sz="1200" dirty="0">
                <a:sym typeface="Wingdings" panose="05000000000000000000" pitchFamily="2" charset="2"/>
              </a:rPr>
              <a:t>les Mills Pano gousset sur toute la longueur du gousset béton + les plateformes de travail.</a:t>
            </a:r>
          </a:p>
        </p:txBody>
      </p:sp>
      <p:cxnSp>
        <p:nvCxnSpPr>
          <p:cNvPr id="42" name="Connecteur droit avec flèche 41">
            <a:extLst>
              <a:ext uri="{FF2B5EF4-FFF2-40B4-BE49-F238E27FC236}">
                <a16:creationId xmlns:a16="http://schemas.microsoft.com/office/drawing/2014/main" id="{3F85165A-1D35-4488-9A28-E8BB60802012}"/>
              </a:ext>
            </a:extLst>
          </p:cNvPr>
          <p:cNvCxnSpPr>
            <a:cxnSpLocks/>
          </p:cNvCxnSpPr>
          <p:nvPr/>
        </p:nvCxnSpPr>
        <p:spPr>
          <a:xfrm>
            <a:off x="2887893" y="5152590"/>
            <a:ext cx="294398" cy="138499"/>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7" name="ZoneTexte 36">
            <a:extLst>
              <a:ext uri="{FF2B5EF4-FFF2-40B4-BE49-F238E27FC236}">
                <a16:creationId xmlns:a16="http://schemas.microsoft.com/office/drawing/2014/main" id="{14141590-03EE-4070-98C3-AA924C677CE6}"/>
              </a:ext>
            </a:extLst>
          </p:cNvPr>
          <p:cNvSpPr txBox="1"/>
          <p:nvPr/>
        </p:nvSpPr>
        <p:spPr>
          <a:xfrm>
            <a:off x="8388" y="34215"/>
            <a:ext cx="8017025"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3. Mise en place des Mills Pano gousset </a:t>
            </a:r>
          </a:p>
        </p:txBody>
      </p:sp>
      <p:grpSp>
        <p:nvGrpSpPr>
          <p:cNvPr id="49" name="Groupe 48">
            <a:extLst>
              <a:ext uri="{FF2B5EF4-FFF2-40B4-BE49-F238E27FC236}">
                <a16:creationId xmlns:a16="http://schemas.microsoft.com/office/drawing/2014/main" id="{65A5BAB8-1F34-45D6-947B-A5C710606996}"/>
              </a:ext>
            </a:extLst>
          </p:cNvPr>
          <p:cNvGrpSpPr/>
          <p:nvPr/>
        </p:nvGrpSpPr>
        <p:grpSpPr>
          <a:xfrm>
            <a:off x="3543651" y="1380068"/>
            <a:ext cx="318782" cy="277860"/>
            <a:chOff x="4198688" y="2087836"/>
            <a:chExt cx="318782" cy="277860"/>
          </a:xfrm>
        </p:grpSpPr>
        <p:sp>
          <p:nvSpPr>
            <p:cNvPr id="50" name="Ellipse 49">
              <a:extLst>
                <a:ext uri="{FF2B5EF4-FFF2-40B4-BE49-F238E27FC236}">
                  <a16:creationId xmlns:a16="http://schemas.microsoft.com/office/drawing/2014/main" id="{4F5DDDD8-CB96-478B-A62C-2F37BD8D546B}"/>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52" name="ZoneTexte 51">
              <a:extLst>
                <a:ext uri="{FF2B5EF4-FFF2-40B4-BE49-F238E27FC236}">
                  <a16:creationId xmlns:a16="http://schemas.microsoft.com/office/drawing/2014/main" id="{05EC6982-3B30-48B0-B6BD-078233C3A37C}"/>
                </a:ext>
              </a:extLst>
            </p:cNvPr>
            <p:cNvSpPr txBox="1"/>
            <p:nvPr/>
          </p:nvSpPr>
          <p:spPr>
            <a:xfrm>
              <a:off x="4198688" y="2087836"/>
              <a:ext cx="318782" cy="276999"/>
            </a:xfrm>
            <a:prstGeom prst="rect">
              <a:avLst/>
            </a:prstGeom>
            <a:noFill/>
          </p:spPr>
          <p:txBody>
            <a:bodyPr wrap="square" rtlCol="0">
              <a:spAutoFit/>
            </a:bodyPr>
            <a:lstStyle/>
            <a:p>
              <a:r>
                <a:rPr lang="fr-FR" sz="1200" dirty="0"/>
                <a:t>9</a:t>
              </a:r>
            </a:p>
          </p:txBody>
        </p:sp>
      </p:grpSp>
      <p:sp>
        <p:nvSpPr>
          <p:cNvPr id="53" name="Ellipse 52">
            <a:extLst>
              <a:ext uri="{FF2B5EF4-FFF2-40B4-BE49-F238E27FC236}">
                <a16:creationId xmlns:a16="http://schemas.microsoft.com/office/drawing/2014/main" id="{068DDA78-7D04-4EE6-AD1B-815C9469214B}"/>
              </a:ext>
            </a:extLst>
          </p:cNvPr>
          <p:cNvSpPr/>
          <p:nvPr/>
        </p:nvSpPr>
        <p:spPr>
          <a:xfrm>
            <a:off x="5288476" y="3524601"/>
            <a:ext cx="447566" cy="429147"/>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a:extLst>
              <a:ext uri="{FF2B5EF4-FFF2-40B4-BE49-F238E27FC236}">
                <a16:creationId xmlns:a16="http://schemas.microsoft.com/office/drawing/2014/main" id="{08234023-F578-4FA7-AA86-54E1CD407CBE}"/>
              </a:ext>
            </a:extLst>
          </p:cNvPr>
          <p:cNvSpPr/>
          <p:nvPr/>
        </p:nvSpPr>
        <p:spPr>
          <a:xfrm>
            <a:off x="3035092" y="3544533"/>
            <a:ext cx="447566" cy="429147"/>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5" name="Connecteur droit avec flèche 54">
            <a:extLst>
              <a:ext uri="{FF2B5EF4-FFF2-40B4-BE49-F238E27FC236}">
                <a16:creationId xmlns:a16="http://schemas.microsoft.com/office/drawing/2014/main" id="{D72EE879-E5F8-4094-9103-D082AB7D49C9}"/>
              </a:ext>
            </a:extLst>
          </p:cNvPr>
          <p:cNvCxnSpPr>
            <a:cxnSpLocks/>
          </p:cNvCxnSpPr>
          <p:nvPr/>
        </p:nvCxnSpPr>
        <p:spPr>
          <a:xfrm flipH="1">
            <a:off x="5736042" y="1980232"/>
            <a:ext cx="718024" cy="1448768"/>
          </a:xfrm>
          <a:prstGeom prst="straightConnector1">
            <a:avLst/>
          </a:prstGeom>
          <a:ln w="127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B9198027-7120-4873-B4EA-AC8972F4058D}"/>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1648747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87B24DD-E043-4719-812D-75769D694B42}"/>
              </a:ext>
            </a:extLst>
          </p:cNvPr>
          <p:cNvPicPr>
            <a:picLocks noChangeAspect="1"/>
          </p:cNvPicPr>
          <p:nvPr/>
        </p:nvPicPr>
        <p:blipFill>
          <a:blip r:embed="rId2"/>
          <a:stretch>
            <a:fillRect/>
          </a:stretch>
        </p:blipFill>
        <p:spPr>
          <a:xfrm>
            <a:off x="128587" y="681037"/>
            <a:ext cx="8886825" cy="5684252"/>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21796" y="6480975"/>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16</a:t>
            </a:fld>
            <a:endParaRPr lang="fr-FR" sz="1200" dirty="0">
              <a:solidFill>
                <a:srgbClr val="002060"/>
              </a:solidFill>
              <a:effectLst>
                <a:outerShdw blurRad="38100" dist="38100" dir="2700000" algn="tl">
                  <a:srgbClr val="000000">
                    <a:alpha val="43137"/>
                  </a:srgbClr>
                </a:outerShdw>
              </a:effectLst>
            </a:endParaRPr>
          </a:p>
        </p:txBody>
      </p:sp>
      <p:sp>
        <p:nvSpPr>
          <p:cNvPr id="19" name="ZoneTexte 18">
            <a:extLst>
              <a:ext uri="{FF2B5EF4-FFF2-40B4-BE49-F238E27FC236}">
                <a16:creationId xmlns:a16="http://schemas.microsoft.com/office/drawing/2014/main" id="{6DC1D1DC-E9FC-4FC1-B0FC-31B272971F80}"/>
              </a:ext>
            </a:extLst>
          </p:cNvPr>
          <p:cNvSpPr txBox="1"/>
          <p:nvPr/>
        </p:nvSpPr>
        <p:spPr>
          <a:xfrm>
            <a:off x="8388" y="34215"/>
            <a:ext cx="8017025"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3. Mise en place des Mills Pano gousset </a:t>
            </a:r>
          </a:p>
        </p:txBody>
      </p:sp>
      <p:sp>
        <p:nvSpPr>
          <p:cNvPr id="20" name="ZoneTexte 19">
            <a:extLst>
              <a:ext uri="{FF2B5EF4-FFF2-40B4-BE49-F238E27FC236}">
                <a16:creationId xmlns:a16="http://schemas.microsoft.com/office/drawing/2014/main" id="{8AB28982-848A-44A3-ADA9-616DEA85EEBA}"/>
              </a:ext>
            </a:extLst>
          </p:cNvPr>
          <p:cNvSpPr txBox="1"/>
          <p:nvPr/>
        </p:nvSpPr>
        <p:spPr>
          <a:xfrm>
            <a:off x="4279037" y="4199139"/>
            <a:ext cx="2565645" cy="276999"/>
          </a:xfrm>
          <a:prstGeom prst="rect">
            <a:avLst/>
          </a:prstGeom>
          <a:solidFill>
            <a:schemeClr val="accent6">
              <a:lumMod val="40000"/>
              <a:lumOff val="60000"/>
            </a:schemeClr>
          </a:solidFill>
          <a:ln>
            <a:solidFill>
              <a:schemeClr val="accent6">
                <a:lumMod val="75000"/>
              </a:schemeClr>
            </a:solidFill>
          </a:ln>
        </p:spPr>
        <p:txBody>
          <a:bodyPr wrap="square" rtlCol="0">
            <a:spAutoFit/>
          </a:bodyPr>
          <a:lstStyle/>
          <a:p>
            <a:pPr algn="just"/>
            <a:r>
              <a:rPr lang="fr-FR" sz="1200" dirty="0">
                <a:sym typeface="Wingdings" panose="05000000000000000000" pitchFamily="2" charset="2"/>
              </a:rPr>
              <a:t>4 Mills Pano gousset de 4.00x1.25m.</a:t>
            </a:r>
          </a:p>
        </p:txBody>
      </p:sp>
      <p:sp>
        <p:nvSpPr>
          <p:cNvPr id="8" name="ZoneTexte 7">
            <a:extLst>
              <a:ext uri="{FF2B5EF4-FFF2-40B4-BE49-F238E27FC236}">
                <a16:creationId xmlns:a16="http://schemas.microsoft.com/office/drawing/2014/main" id="{3B510302-BA45-4FEF-B9ED-00F9CC33C7FF}"/>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2892003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A043DF9-C979-4CED-8D65-38E40BAFC718}"/>
              </a:ext>
            </a:extLst>
          </p:cNvPr>
          <p:cNvSpPr txBox="1"/>
          <p:nvPr/>
        </p:nvSpPr>
        <p:spPr>
          <a:xfrm>
            <a:off x="21796" y="6480975"/>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17</a:t>
            </a:fld>
            <a:endParaRPr lang="fr-FR" sz="1200" dirty="0">
              <a:solidFill>
                <a:srgbClr val="002060"/>
              </a:solidFill>
              <a:effectLst>
                <a:outerShdw blurRad="38100" dist="38100" dir="2700000" algn="tl">
                  <a:srgbClr val="000000">
                    <a:alpha val="43137"/>
                  </a:srgbClr>
                </a:outerShdw>
              </a:effectLst>
            </a:endParaRPr>
          </a:p>
        </p:txBody>
      </p:sp>
      <p:pic>
        <p:nvPicPr>
          <p:cNvPr id="3" name="Image 2">
            <a:extLst>
              <a:ext uri="{FF2B5EF4-FFF2-40B4-BE49-F238E27FC236}">
                <a16:creationId xmlns:a16="http://schemas.microsoft.com/office/drawing/2014/main" id="{E5B14DB9-F2F2-4185-AA0D-BCF7862C4616}"/>
              </a:ext>
            </a:extLst>
          </p:cNvPr>
          <p:cNvPicPr>
            <a:picLocks noChangeAspect="1"/>
          </p:cNvPicPr>
          <p:nvPr/>
        </p:nvPicPr>
        <p:blipFill>
          <a:blip r:embed="rId2"/>
          <a:stretch>
            <a:fillRect/>
          </a:stretch>
        </p:blipFill>
        <p:spPr>
          <a:xfrm>
            <a:off x="109537" y="639192"/>
            <a:ext cx="8924925" cy="5841783"/>
          </a:xfrm>
          <a:prstGeom prst="rect">
            <a:avLst/>
          </a:prstGeom>
        </p:spPr>
      </p:pic>
      <p:sp>
        <p:nvSpPr>
          <p:cNvPr id="20" name="ZoneTexte 19">
            <a:extLst>
              <a:ext uri="{FF2B5EF4-FFF2-40B4-BE49-F238E27FC236}">
                <a16:creationId xmlns:a16="http://schemas.microsoft.com/office/drawing/2014/main" id="{CB01DCD0-E375-4A58-9DCA-91403AD49DC0}"/>
              </a:ext>
            </a:extLst>
          </p:cNvPr>
          <p:cNvSpPr txBox="1"/>
          <p:nvPr/>
        </p:nvSpPr>
        <p:spPr>
          <a:xfrm>
            <a:off x="8388" y="34215"/>
            <a:ext cx="8017025"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3. Mise en place des Mills Pano gousset </a:t>
            </a:r>
          </a:p>
        </p:txBody>
      </p:sp>
      <p:sp>
        <p:nvSpPr>
          <p:cNvPr id="21" name="ZoneTexte 20">
            <a:extLst>
              <a:ext uri="{FF2B5EF4-FFF2-40B4-BE49-F238E27FC236}">
                <a16:creationId xmlns:a16="http://schemas.microsoft.com/office/drawing/2014/main" id="{E67E4994-FEE4-4C26-9C7D-CF493534E7DE}"/>
              </a:ext>
            </a:extLst>
          </p:cNvPr>
          <p:cNvSpPr txBox="1"/>
          <p:nvPr/>
        </p:nvSpPr>
        <p:spPr>
          <a:xfrm>
            <a:off x="2317072" y="2565647"/>
            <a:ext cx="2991775" cy="276999"/>
          </a:xfrm>
          <a:prstGeom prst="rect">
            <a:avLst/>
          </a:prstGeom>
          <a:solidFill>
            <a:schemeClr val="accent6">
              <a:lumMod val="40000"/>
              <a:lumOff val="60000"/>
            </a:schemeClr>
          </a:solidFill>
          <a:ln>
            <a:solidFill>
              <a:schemeClr val="accent6">
                <a:lumMod val="75000"/>
              </a:schemeClr>
            </a:solidFill>
          </a:ln>
        </p:spPr>
        <p:txBody>
          <a:bodyPr wrap="square" rtlCol="0">
            <a:spAutoFit/>
          </a:bodyPr>
          <a:lstStyle/>
          <a:p>
            <a:pPr algn="just"/>
            <a:r>
              <a:rPr lang="fr-FR" sz="1200" dirty="0">
                <a:sym typeface="Wingdings" panose="05000000000000000000" pitchFamily="2" charset="2"/>
              </a:rPr>
              <a:t>La partie de gauche est maintenant terminé.</a:t>
            </a:r>
          </a:p>
        </p:txBody>
      </p:sp>
      <p:sp>
        <p:nvSpPr>
          <p:cNvPr id="8" name="ZoneTexte 7">
            <a:extLst>
              <a:ext uri="{FF2B5EF4-FFF2-40B4-BE49-F238E27FC236}">
                <a16:creationId xmlns:a16="http://schemas.microsoft.com/office/drawing/2014/main" id="{4E0CDBBC-3286-4E94-8F74-0032F548012A}"/>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1057412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5836B26-7EC3-4024-ADC2-27E3B392AD51}"/>
              </a:ext>
            </a:extLst>
          </p:cNvPr>
          <p:cNvPicPr>
            <a:picLocks noChangeAspect="1"/>
          </p:cNvPicPr>
          <p:nvPr/>
        </p:nvPicPr>
        <p:blipFill rotWithShape="1">
          <a:blip r:embed="rId2"/>
          <a:srcRect b="4995"/>
          <a:stretch/>
        </p:blipFill>
        <p:spPr>
          <a:xfrm>
            <a:off x="108224" y="857249"/>
            <a:ext cx="8927551" cy="5623725"/>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21796" y="6480975"/>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18</a:t>
            </a:fld>
            <a:endParaRPr lang="fr-FR" sz="1200" dirty="0">
              <a:solidFill>
                <a:srgbClr val="002060"/>
              </a:solidFill>
              <a:effectLst>
                <a:outerShdw blurRad="38100" dist="38100" dir="2700000" algn="tl">
                  <a:srgbClr val="000000">
                    <a:alpha val="43137"/>
                  </a:srgbClr>
                </a:outerShdw>
              </a:effectLst>
            </a:endParaRPr>
          </a:p>
        </p:txBody>
      </p:sp>
      <p:cxnSp>
        <p:nvCxnSpPr>
          <p:cNvPr id="26" name="Connecteur droit avec flèche 25">
            <a:extLst>
              <a:ext uri="{FF2B5EF4-FFF2-40B4-BE49-F238E27FC236}">
                <a16:creationId xmlns:a16="http://schemas.microsoft.com/office/drawing/2014/main" id="{DDC9DB5E-1C0B-4843-B107-1F4CD70E1FEF}"/>
              </a:ext>
            </a:extLst>
          </p:cNvPr>
          <p:cNvCxnSpPr>
            <a:cxnSpLocks/>
          </p:cNvCxnSpPr>
          <p:nvPr/>
        </p:nvCxnSpPr>
        <p:spPr>
          <a:xfrm flipV="1">
            <a:off x="5395448" y="991030"/>
            <a:ext cx="1057725" cy="123443"/>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E730C6AF-31A6-4F1B-8901-2169944A9D04}"/>
              </a:ext>
            </a:extLst>
          </p:cNvPr>
          <p:cNvSpPr txBox="1"/>
          <p:nvPr/>
        </p:nvSpPr>
        <p:spPr>
          <a:xfrm>
            <a:off x="6957650" y="1898438"/>
            <a:ext cx="2130641" cy="2308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fr-FR" sz="900" b="1" i="1" dirty="0">
                <a:sym typeface="Wingdings" panose="05000000000000000000" pitchFamily="2" charset="2"/>
              </a:rPr>
              <a:t>Extrait Catalogue PERI Maximo page 58</a:t>
            </a:r>
            <a:endParaRPr lang="fr-FR" sz="900" b="1" dirty="0">
              <a:sym typeface="Wingdings" panose="05000000000000000000" pitchFamily="2" charset="2"/>
            </a:endParaRPr>
          </a:p>
        </p:txBody>
      </p:sp>
      <p:sp>
        <p:nvSpPr>
          <p:cNvPr id="31" name="ZoneTexte 30">
            <a:extLst>
              <a:ext uri="{FF2B5EF4-FFF2-40B4-BE49-F238E27FC236}">
                <a16:creationId xmlns:a16="http://schemas.microsoft.com/office/drawing/2014/main" id="{3CEFEC4C-218A-4027-BC53-EA4A324F86B2}"/>
              </a:ext>
            </a:extLst>
          </p:cNvPr>
          <p:cNvSpPr txBox="1"/>
          <p:nvPr/>
        </p:nvSpPr>
        <p:spPr>
          <a:xfrm>
            <a:off x="3742360" y="1052751"/>
            <a:ext cx="5100432" cy="461665"/>
          </a:xfrm>
          <a:prstGeom prst="rect">
            <a:avLst/>
          </a:prstGeom>
          <a:solidFill>
            <a:srgbClr val="FFFF00"/>
          </a:solidFill>
          <a:ln>
            <a:solidFill>
              <a:srgbClr val="FF6600"/>
            </a:solidFill>
          </a:ln>
        </p:spPr>
        <p:txBody>
          <a:bodyPr wrap="square" rtlCol="0">
            <a:spAutoFit/>
          </a:bodyPr>
          <a:lstStyle/>
          <a:p>
            <a:pPr algn="just"/>
            <a:r>
              <a:rPr lang="fr-FR" sz="1200" dirty="0"/>
              <a:t>En utilisant la même démarche :</a:t>
            </a:r>
          </a:p>
          <a:p>
            <a:pPr marL="171450" indent="-171450" algn="just">
              <a:buFont typeface="Wingdings" panose="05000000000000000000" pitchFamily="2" charset="2"/>
              <a:buChar char="è"/>
            </a:pPr>
            <a:r>
              <a:rPr lang="fr-FR" sz="1200" b="1" dirty="0"/>
              <a:t>Placer </a:t>
            </a:r>
            <a:r>
              <a:rPr lang="fr-FR" sz="1200" dirty="0"/>
              <a:t>les Mills Pano gousset sur la partie de  droite.</a:t>
            </a:r>
          </a:p>
        </p:txBody>
      </p:sp>
      <p:grpSp>
        <p:nvGrpSpPr>
          <p:cNvPr id="32" name="Groupe 31">
            <a:extLst>
              <a:ext uri="{FF2B5EF4-FFF2-40B4-BE49-F238E27FC236}">
                <a16:creationId xmlns:a16="http://schemas.microsoft.com/office/drawing/2014/main" id="{5C2FB8CE-E957-4895-B6B1-50EF714CB937}"/>
              </a:ext>
            </a:extLst>
          </p:cNvPr>
          <p:cNvGrpSpPr/>
          <p:nvPr/>
        </p:nvGrpSpPr>
        <p:grpSpPr>
          <a:xfrm>
            <a:off x="3382392" y="1114473"/>
            <a:ext cx="366161" cy="461665"/>
            <a:chOff x="4198688" y="2087836"/>
            <a:chExt cx="318782" cy="461665"/>
          </a:xfrm>
        </p:grpSpPr>
        <p:sp>
          <p:nvSpPr>
            <p:cNvPr id="33" name="Ellipse 32">
              <a:extLst>
                <a:ext uri="{FF2B5EF4-FFF2-40B4-BE49-F238E27FC236}">
                  <a16:creationId xmlns:a16="http://schemas.microsoft.com/office/drawing/2014/main" id="{5573A801-D6BA-48E6-B0F5-498DAD12E618}"/>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5" name="ZoneTexte 34">
              <a:extLst>
                <a:ext uri="{FF2B5EF4-FFF2-40B4-BE49-F238E27FC236}">
                  <a16:creationId xmlns:a16="http://schemas.microsoft.com/office/drawing/2014/main" id="{D61F45AD-5602-4BF5-9ECB-745BD14FC166}"/>
                </a:ext>
              </a:extLst>
            </p:cNvPr>
            <p:cNvSpPr txBox="1"/>
            <p:nvPr/>
          </p:nvSpPr>
          <p:spPr>
            <a:xfrm>
              <a:off x="4198688" y="2087836"/>
              <a:ext cx="318782" cy="461665"/>
            </a:xfrm>
            <a:prstGeom prst="rect">
              <a:avLst/>
            </a:prstGeom>
            <a:noFill/>
          </p:spPr>
          <p:txBody>
            <a:bodyPr wrap="square" rtlCol="0">
              <a:spAutoFit/>
            </a:bodyPr>
            <a:lstStyle/>
            <a:p>
              <a:r>
                <a:rPr lang="fr-FR" sz="1200" dirty="0"/>
                <a:t>10</a:t>
              </a:r>
            </a:p>
          </p:txBody>
        </p:sp>
      </p:grpSp>
      <p:sp>
        <p:nvSpPr>
          <p:cNvPr id="15" name="ZoneTexte 14">
            <a:extLst>
              <a:ext uri="{FF2B5EF4-FFF2-40B4-BE49-F238E27FC236}">
                <a16:creationId xmlns:a16="http://schemas.microsoft.com/office/drawing/2014/main" id="{0B7DA8EF-86B3-4CB9-A5D4-2B09C0C6376F}"/>
              </a:ext>
            </a:extLst>
          </p:cNvPr>
          <p:cNvSpPr txBox="1"/>
          <p:nvPr/>
        </p:nvSpPr>
        <p:spPr>
          <a:xfrm>
            <a:off x="8388" y="34215"/>
            <a:ext cx="8017025"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3. Mise en place des Mills Pano gousset </a:t>
            </a:r>
          </a:p>
        </p:txBody>
      </p:sp>
      <p:sp>
        <p:nvSpPr>
          <p:cNvPr id="13" name="ZoneTexte 12">
            <a:extLst>
              <a:ext uri="{FF2B5EF4-FFF2-40B4-BE49-F238E27FC236}">
                <a16:creationId xmlns:a16="http://schemas.microsoft.com/office/drawing/2014/main" id="{58F3F6BA-549C-4F87-8F8C-34781BA9CA18}"/>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3186542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19</a:t>
            </a:fld>
            <a:endParaRPr lang="fr-FR" sz="1200" dirty="0">
              <a:solidFill>
                <a:srgbClr val="002060"/>
              </a:solidFill>
              <a:effectLst>
                <a:outerShdw blurRad="38100" dist="38100" dir="2700000" algn="tl">
                  <a:srgbClr val="000000">
                    <a:alpha val="43137"/>
                  </a:srgbClr>
                </a:outerShdw>
              </a:effectLst>
            </a:endParaRPr>
          </a:p>
        </p:txBody>
      </p:sp>
      <p:sp>
        <p:nvSpPr>
          <p:cNvPr id="28" name="ZoneTexte 27">
            <a:extLst>
              <a:ext uri="{FF2B5EF4-FFF2-40B4-BE49-F238E27FC236}">
                <a16:creationId xmlns:a16="http://schemas.microsoft.com/office/drawing/2014/main" id="{ACFC63D7-100F-443D-BB78-3E16572DA86E}"/>
              </a:ext>
            </a:extLst>
          </p:cNvPr>
          <p:cNvSpPr txBox="1"/>
          <p:nvPr/>
        </p:nvSpPr>
        <p:spPr>
          <a:xfrm>
            <a:off x="8388" y="34215"/>
            <a:ext cx="8017025"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3. Mise en place des Mills Pano gousset </a:t>
            </a:r>
          </a:p>
        </p:txBody>
      </p:sp>
      <p:pic>
        <p:nvPicPr>
          <p:cNvPr id="2" name="Image 1">
            <a:extLst>
              <a:ext uri="{FF2B5EF4-FFF2-40B4-BE49-F238E27FC236}">
                <a16:creationId xmlns:a16="http://schemas.microsoft.com/office/drawing/2014/main" id="{5E25F36C-4CAA-4659-A88D-0333F3A05273}"/>
              </a:ext>
            </a:extLst>
          </p:cNvPr>
          <p:cNvPicPr>
            <a:picLocks noChangeAspect="1"/>
          </p:cNvPicPr>
          <p:nvPr/>
        </p:nvPicPr>
        <p:blipFill>
          <a:blip r:embed="rId2"/>
          <a:stretch>
            <a:fillRect/>
          </a:stretch>
        </p:blipFill>
        <p:spPr>
          <a:xfrm>
            <a:off x="138112" y="600075"/>
            <a:ext cx="8867775" cy="5827358"/>
          </a:xfrm>
          <a:prstGeom prst="rect">
            <a:avLst/>
          </a:prstGeom>
        </p:spPr>
      </p:pic>
      <p:sp>
        <p:nvSpPr>
          <p:cNvPr id="7" name="ZoneTexte 6">
            <a:extLst>
              <a:ext uri="{FF2B5EF4-FFF2-40B4-BE49-F238E27FC236}">
                <a16:creationId xmlns:a16="http://schemas.microsoft.com/office/drawing/2014/main" id="{06635BBE-ACD8-48C9-98CC-4E66EA0E3510}"/>
              </a:ext>
            </a:extLst>
          </p:cNvPr>
          <p:cNvSpPr txBox="1"/>
          <p:nvPr/>
        </p:nvSpPr>
        <p:spPr>
          <a:xfrm>
            <a:off x="4709319" y="2210540"/>
            <a:ext cx="2991775" cy="276999"/>
          </a:xfrm>
          <a:prstGeom prst="rect">
            <a:avLst/>
          </a:prstGeom>
          <a:solidFill>
            <a:schemeClr val="accent6">
              <a:lumMod val="40000"/>
              <a:lumOff val="60000"/>
            </a:schemeClr>
          </a:solidFill>
          <a:ln>
            <a:solidFill>
              <a:schemeClr val="accent6">
                <a:lumMod val="75000"/>
              </a:schemeClr>
            </a:solidFill>
          </a:ln>
        </p:spPr>
        <p:txBody>
          <a:bodyPr wrap="square" rtlCol="0">
            <a:spAutoFit/>
          </a:bodyPr>
          <a:lstStyle/>
          <a:p>
            <a:pPr algn="just"/>
            <a:r>
              <a:rPr lang="fr-FR" sz="1200" dirty="0">
                <a:sym typeface="Wingdings" panose="05000000000000000000" pitchFamily="2" charset="2"/>
              </a:rPr>
              <a:t>La partie de droite est maintenant terminé.</a:t>
            </a:r>
          </a:p>
        </p:txBody>
      </p:sp>
      <p:sp>
        <p:nvSpPr>
          <p:cNvPr id="8" name="ZoneTexte 7">
            <a:extLst>
              <a:ext uri="{FF2B5EF4-FFF2-40B4-BE49-F238E27FC236}">
                <a16:creationId xmlns:a16="http://schemas.microsoft.com/office/drawing/2014/main" id="{4A9035F2-C541-4EAB-83E8-9EF635791D0D}"/>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296820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2</a:t>
            </a:fld>
            <a:endParaRPr lang="fr-FR" sz="1200" dirty="0">
              <a:solidFill>
                <a:srgbClr val="002060"/>
              </a:solidFill>
              <a:effectLst>
                <a:outerShdw blurRad="38100" dist="38100" dir="2700000" algn="tl">
                  <a:srgbClr val="000000">
                    <a:alpha val="43137"/>
                  </a:srgbClr>
                </a:outerShdw>
              </a:effectLst>
            </a:endParaRPr>
          </a:p>
        </p:txBody>
      </p:sp>
      <p:sp>
        <p:nvSpPr>
          <p:cNvPr id="17" name="ZoneTexte 16">
            <a:extLst>
              <a:ext uri="{FF2B5EF4-FFF2-40B4-BE49-F238E27FC236}">
                <a16:creationId xmlns:a16="http://schemas.microsoft.com/office/drawing/2014/main" id="{59D668B2-4079-4CC9-915C-39E7C3FCC6BB}"/>
              </a:ext>
            </a:extLst>
          </p:cNvPr>
          <p:cNvSpPr txBox="1"/>
          <p:nvPr/>
        </p:nvSpPr>
        <p:spPr>
          <a:xfrm>
            <a:off x="1048624" y="2123645"/>
            <a:ext cx="6904140" cy="584775"/>
          </a:xfrm>
          <a:prstGeom prst="rect">
            <a:avLst/>
          </a:prstGeom>
          <a:solidFill>
            <a:srgbClr val="CCFFFF"/>
          </a:solidFill>
          <a:ln>
            <a:solidFill>
              <a:schemeClr val="accent5">
                <a:lumMod val="50000"/>
              </a:schemeClr>
            </a:solidFill>
          </a:ln>
        </p:spPr>
        <p:txBody>
          <a:bodyPr wrap="square" rtlCol="0">
            <a:spAutoFit/>
          </a:bodyPr>
          <a:lstStyle/>
          <a:p>
            <a:pPr algn="just"/>
            <a:r>
              <a:rPr lang="fr-FR" sz="1600" i="1" dirty="0"/>
              <a:t>Avant d’effectuer la modélisation d’un étaiement avec Revit, il est nécessaire, d’avoir effectué au préalable son dimensionnement et son calepinage sur feuille.</a:t>
            </a:r>
          </a:p>
        </p:txBody>
      </p:sp>
      <p:sp>
        <p:nvSpPr>
          <p:cNvPr id="18" name="ZoneTexte 17">
            <a:extLst>
              <a:ext uri="{FF2B5EF4-FFF2-40B4-BE49-F238E27FC236}">
                <a16:creationId xmlns:a16="http://schemas.microsoft.com/office/drawing/2014/main" id="{33286471-0AF2-474E-B724-E414FDF16A12}"/>
              </a:ext>
            </a:extLst>
          </p:cNvPr>
          <p:cNvSpPr txBox="1"/>
          <p:nvPr/>
        </p:nvSpPr>
        <p:spPr>
          <a:xfrm>
            <a:off x="100668" y="3257014"/>
            <a:ext cx="8865780" cy="2677656"/>
          </a:xfrm>
          <a:prstGeom prst="rect">
            <a:avLst/>
          </a:prstGeom>
          <a:noFill/>
        </p:spPr>
        <p:txBody>
          <a:bodyPr wrap="square" rtlCol="0">
            <a:spAutoFit/>
          </a:bodyPr>
          <a:lstStyle/>
          <a:p>
            <a:pPr marL="342900" indent="-342900">
              <a:buFontTx/>
              <a:buAutoNum type="arabicPeriod"/>
            </a:pPr>
            <a:r>
              <a:rPr lang="fr-FR" sz="1400" dirty="0"/>
              <a:t>Limite de l’étude                                                                                                                                                           page 3</a:t>
            </a:r>
          </a:p>
          <a:p>
            <a:pPr marL="342900" indent="-342900">
              <a:buFontTx/>
              <a:buAutoNum type="arabicPeriod"/>
            </a:pPr>
            <a:r>
              <a:rPr lang="fr-FR" sz="1400" dirty="0"/>
              <a:t>Préparer la vue 3D  					       		                                                                               page 4</a:t>
            </a:r>
          </a:p>
          <a:p>
            <a:pPr marL="342900" indent="-342900">
              <a:buFontTx/>
              <a:buAutoNum type="arabicPeriod"/>
            </a:pPr>
            <a:r>
              <a:rPr lang="fr-FR" sz="1400" dirty="0"/>
              <a:t>Mise en place des Mills Pano gousset                                                                                                                      page 5</a:t>
            </a:r>
          </a:p>
          <a:p>
            <a:pPr marL="342900" indent="-342900">
              <a:buAutoNum type="arabicPeriod"/>
            </a:pPr>
            <a:r>
              <a:rPr lang="fr-FR" sz="1400" dirty="0"/>
              <a:t>Mise en place de la peau coffrante                          		                                                                               page 20</a:t>
            </a:r>
          </a:p>
          <a:p>
            <a:pPr marL="342900" indent="-342900">
              <a:buAutoNum type="arabicPeriod"/>
            </a:pPr>
            <a:r>
              <a:rPr lang="fr-FR" sz="1400" dirty="0"/>
              <a:t>Mise en place des Mills Pano                                                                                                                                     page 38</a:t>
            </a:r>
          </a:p>
          <a:p>
            <a:pPr marL="342900" indent="-342900">
              <a:buAutoNum type="arabicPeriod"/>
            </a:pPr>
            <a:r>
              <a:rPr lang="fr-FR" sz="1400" dirty="0"/>
              <a:t>Mise en place des TOURECHAF    						                                                                   page 45</a:t>
            </a:r>
          </a:p>
          <a:p>
            <a:pPr marL="342900" indent="-342900">
              <a:buAutoNum type="arabicPeriod"/>
            </a:pPr>
            <a:r>
              <a:rPr lang="fr-FR" sz="1400" dirty="0"/>
              <a:t>Mise en place des camarteaux 								                                            page 53</a:t>
            </a:r>
          </a:p>
          <a:p>
            <a:pPr marL="342900" indent="-342900">
              <a:buAutoNum type="arabicPeriod"/>
            </a:pPr>
            <a:r>
              <a:rPr lang="fr-FR" sz="1400" dirty="0"/>
              <a:t>Réglage des vérins de pied reposant sur la plate-forme                                                                                      page 62</a:t>
            </a:r>
          </a:p>
          <a:p>
            <a:pPr marL="342900" indent="-342900">
              <a:buAutoNum type="arabicPeriod"/>
            </a:pPr>
            <a:r>
              <a:rPr lang="fr-FR" sz="1400" dirty="0"/>
              <a:t>Réglage des vérins de pied reposant sur la plate-forme et la semelle des murs en aile                               page 66</a:t>
            </a:r>
          </a:p>
          <a:p>
            <a:pPr marL="342900" indent="-342900">
              <a:buAutoNum type="arabicPeriod"/>
            </a:pPr>
            <a:r>
              <a:rPr lang="fr-FR" sz="1400" dirty="0"/>
              <a:t>Réglage des vérins de tête      				                                                                                          page 72</a:t>
            </a:r>
          </a:p>
          <a:p>
            <a:pPr marL="342900" indent="-342900">
              <a:buAutoNum type="arabicPeriod"/>
            </a:pPr>
            <a:r>
              <a:rPr lang="fr-FR" sz="1400" dirty="0"/>
              <a:t>Coupes transversale et longitudinale                                                                                                                       page 84</a:t>
            </a:r>
          </a:p>
          <a:p>
            <a:pPr marL="342900" indent="-342900">
              <a:buAutoNum type="arabicPeriod"/>
            </a:pPr>
            <a:r>
              <a:rPr lang="fr-FR" sz="1400" dirty="0"/>
              <a:t>Protections collectives et circulation verticale                                                                                                       page 86</a:t>
            </a:r>
          </a:p>
        </p:txBody>
      </p:sp>
      <p:sp>
        <p:nvSpPr>
          <p:cNvPr id="19" name="ZoneTexte 18">
            <a:extLst>
              <a:ext uri="{FF2B5EF4-FFF2-40B4-BE49-F238E27FC236}">
                <a16:creationId xmlns:a16="http://schemas.microsoft.com/office/drawing/2014/main" id="{BE2EE087-7F5F-45B7-A003-3352A711BAA9}"/>
              </a:ext>
            </a:extLst>
          </p:cNvPr>
          <p:cNvSpPr txBox="1"/>
          <p:nvPr/>
        </p:nvSpPr>
        <p:spPr>
          <a:xfrm>
            <a:off x="360723" y="2838383"/>
            <a:ext cx="2751589"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Sommaire :</a:t>
            </a:r>
          </a:p>
        </p:txBody>
      </p:sp>
      <p:sp>
        <p:nvSpPr>
          <p:cNvPr id="11" name="ZoneTexte 10">
            <a:extLst>
              <a:ext uri="{FF2B5EF4-FFF2-40B4-BE49-F238E27FC236}">
                <a16:creationId xmlns:a16="http://schemas.microsoft.com/office/drawing/2014/main" id="{94CC6CFE-6300-444E-A3BB-DCC328AE1CBA}"/>
              </a:ext>
            </a:extLst>
          </p:cNvPr>
          <p:cNvSpPr txBox="1"/>
          <p:nvPr/>
        </p:nvSpPr>
        <p:spPr>
          <a:xfrm>
            <a:off x="536895" y="347497"/>
            <a:ext cx="8145465" cy="1754326"/>
          </a:xfrm>
          <a:prstGeom prst="rect">
            <a:avLst/>
          </a:prstGeom>
          <a:noFill/>
        </p:spPr>
        <p:txBody>
          <a:bodyPr wrap="square" rtlCol="0">
            <a:spAutoFit/>
          </a:bodyPr>
          <a:lstStyle/>
          <a:p>
            <a:pPr algn="ctr"/>
            <a:r>
              <a:rPr lang="fr-FR" sz="5400" b="1" dirty="0">
                <a:solidFill>
                  <a:srgbClr val="002060"/>
                </a:solidFill>
                <a:effectLst>
                  <a:outerShdw blurRad="38100" dist="38100" dir="2700000" algn="tl">
                    <a:srgbClr val="000000">
                      <a:alpha val="43137"/>
                    </a:srgbClr>
                  </a:outerShdw>
                </a:effectLst>
              </a:rPr>
              <a:t>Réaliser un étaiement sur tour avec Revit</a:t>
            </a:r>
          </a:p>
        </p:txBody>
      </p:sp>
      <p:sp>
        <p:nvSpPr>
          <p:cNvPr id="9" name="ZoneTexte 8">
            <a:extLst>
              <a:ext uri="{FF2B5EF4-FFF2-40B4-BE49-F238E27FC236}">
                <a16:creationId xmlns:a16="http://schemas.microsoft.com/office/drawing/2014/main" id="{1AB02F47-BDFC-49FC-A40C-CDC4C8F46F58}"/>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3754498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48D7D92-A305-4300-B973-7B0719277133}"/>
              </a:ext>
            </a:extLst>
          </p:cNvPr>
          <p:cNvPicPr>
            <a:picLocks noChangeAspect="1"/>
          </p:cNvPicPr>
          <p:nvPr/>
        </p:nvPicPr>
        <p:blipFill rotWithShape="1">
          <a:blip r:embed="rId2"/>
          <a:srcRect b="5342"/>
          <a:stretch/>
        </p:blipFill>
        <p:spPr>
          <a:xfrm>
            <a:off x="100667" y="595122"/>
            <a:ext cx="8959504" cy="5903332"/>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20</a:t>
            </a:fld>
            <a:endParaRPr lang="fr-FR" sz="1200" dirty="0">
              <a:solidFill>
                <a:srgbClr val="002060"/>
              </a:solidFill>
              <a:effectLst>
                <a:outerShdw blurRad="38100" dist="38100" dir="2700000" algn="tl">
                  <a:srgbClr val="000000">
                    <a:alpha val="43137"/>
                  </a:srgbClr>
                </a:outerShdw>
              </a:effectLst>
            </a:endParaRPr>
          </a:p>
        </p:txBody>
      </p:sp>
      <p:sp>
        <p:nvSpPr>
          <p:cNvPr id="10" name="ZoneTexte 9">
            <a:extLst>
              <a:ext uri="{FF2B5EF4-FFF2-40B4-BE49-F238E27FC236}">
                <a16:creationId xmlns:a16="http://schemas.microsoft.com/office/drawing/2014/main" id="{A6E2AB8F-943D-4F09-B089-FCF1F46C4D18}"/>
              </a:ext>
            </a:extLst>
          </p:cNvPr>
          <p:cNvSpPr txBox="1"/>
          <p:nvPr/>
        </p:nvSpPr>
        <p:spPr>
          <a:xfrm>
            <a:off x="4938859" y="736254"/>
            <a:ext cx="3734624" cy="1015663"/>
          </a:xfrm>
          <a:prstGeom prst="rect">
            <a:avLst/>
          </a:prstGeom>
          <a:solidFill>
            <a:srgbClr val="CCFFFF"/>
          </a:solidFill>
          <a:ln>
            <a:solidFill>
              <a:schemeClr val="accent5">
                <a:lumMod val="50000"/>
              </a:schemeClr>
            </a:solidFill>
          </a:ln>
        </p:spPr>
        <p:txBody>
          <a:bodyPr wrap="square" rtlCol="0">
            <a:spAutoFit/>
          </a:bodyPr>
          <a:lstStyle/>
          <a:p>
            <a:pPr algn="just"/>
            <a:r>
              <a:rPr lang="fr-FR" sz="1200" i="1" dirty="0">
                <a:sym typeface="Wingdings" panose="05000000000000000000" pitchFamily="2" charset="2"/>
              </a:rPr>
              <a:t>Après la mise en place des Mills Pano gousset, l’étape suivante consiste à mettre en place la peau coffrante sur la partie inclinée des Mills Pano gousset. </a:t>
            </a:r>
          </a:p>
          <a:p>
            <a:pPr algn="just"/>
            <a:r>
              <a:rPr lang="fr-FR" sz="1200" i="1" dirty="0">
                <a:sym typeface="Wingdings" panose="05000000000000000000" pitchFamily="2" charset="2"/>
              </a:rPr>
              <a:t>La peau coffrante sera de type CTBX, avec pour dimensions : 2.50x1.25x0,021m.</a:t>
            </a:r>
          </a:p>
        </p:txBody>
      </p:sp>
      <p:grpSp>
        <p:nvGrpSpPr>
          <p:cNvPr id="7" name="Groupe 6">
            <a:extLst>
              <a:ext uri="{FF2B5EF4-FFF2-40B4-BE49-F238E27FC236}">
                <a16:creationId xmlns:a16="http://schemas.microsoft.com/office/drawing/2014/main" id="{8942827F-EE40-4197-8C7E-215870379611}"/>
              </a:ext>
            </a:extLst>
          </p:cNvPr>
          <p:cNvGrpSpPr/>
          <p:nvPr/>
        </p:nvGrpSpPr>
        <p:grpSpPr>
          <a:xfrm>
            <a:off x="4627632" y="778529"/>
            <a:ext cx="318782" cy="283518"/>
            <a:chOff x="1162525" y="1527678"/>
            <a:chExt cx="318782" cy="283518"/>
          </a:xfrm>
        </p:grpSpPr>
        <p:sp>
          <p:nvSpPr>
            <p:cNvPr id="18" name="Ellipse 17">
              <a:extLst>
                <a:ext uri="{FF2B5EF4-FFF2-40B4-BE49-F238E27FC236}">
                  <a16:creationId xmlns:a16="http://schemas.microsoft.com/office/drawing/2014/main" id="{D5E33DAC-3968-42C7-8C65-434539001C17}"/>
                </a:ext>
              </a:extLst>
            </p:cNvPr>
            <p:cNvSpPr/>
            <p:nvPr/>
          </p:nvSpPr>
          <p:spPr>
            <a:xfrm>
              <a:off x="1162525" y="1527678"/>
              <a:ext cx="255866" cy="263310"/>
            </a:xfrm>
            <a:prstGeom prst="ellipse">
              <a:avLst/>
            </a:prstGeom>
            <a:solidFill>
              <a:srgbClr val="CCFF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7" name="ZoneTexte 16">
              <a:extLst>
                <a:ext uri="{FF2B5EF4-FFF2-40B4-BE49-F238E27FC236}">
                  <a16:creationId xmlns:a16="http://schemas.microsoft.com/office/drawing/2014/main" id="{127667CF-CF67-434A-AE29-25E62B75A9A5}"/>
                </a:ext>
              </a:extLst>
            </p:cNvPr>
            <p:cNvSpPr txBox="1"/>
            <p:nvPr/>
          </p:nvSpPr>
          <p:spPr>
            <a:xfrm>
              <a:off x="1162525" y="1534197"/>
              <a:ext cx="318782" cy="276999"/>
            </a:xfrm>
            <a:prstGeom prst="rect">
              <a:avLst/>
            </a:prstGeom>
            <a:noFill/>
          </p:spPr>
          <p:txBody>
            <a:bodyPr wrap="square" rtlCol="0">
              <a:spAutoFit/>
            </a:bodyPr>
            <a:lstStyle/>
            <a:p>
              <a:r>
                <a:rPr lang="fr-FR" sz="1200" dirty="0"/>
                <a:t>1</a:t>
              </a:r>
            </a:p>
          </p:txBody>
        </p:sp>
      </p:grpSp>
      <p:sp>
        <p:nvSpPr>
          <p:cNvPr id="41" name="ZoneTexte 40">
            <a:extLst>
              <a:ext uri="{FF2B5EF4-FFF2-40B4-BE49-F238E27FC236}">
                <a16:creationId xmlns:a16="http://schemas.microsoft.com/office/drawing/2014/main" id="{03F83284-2C73-450D-9420-1A1D7AA31CF4}"/>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4. Mise en place de la peau coffrante </a:t>
            </a:r>
          </a:p>
        </p:txBody>
      </p:sp>
      <p:cxnSp>
        <p:nvCxnSpPr>
          <p:cNvPr id="24" name="Connecteur droit avec flèche 23">
            <a:extLst>
              <a:ext uri="{FF2B5EF4-FFF2-40B4-BE49-F238E27FC236}">
                <a16:creationId xmlns:a16="http://schemas.microsoft.com/office/drawing/2014/main" id="{64E68697-E36C-46E6-90DC-88EC2E907648}"/>
              </a:ext>
            </a:extLst>
          </p:cNvPr>
          <p:cNvCxnSpPr>
            <a:cxnSpLocks/>
          </p:cNvCxnSpPr>
          <p:nvPr/>
        </p:nvCxnSpPr>
        <p:spPr>
          <a:xfrm>
            <a:off x="6022623" y="2620390"/>
            <a:ext cx="664074" cy="172504"/>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33">
            <a:extLst>
              <a:ext uri="{FF2B5EF4-FFF2-40B4-BE49-F238E27FC236}">
                <a16:creationId xmlns:a16="http://schemas.microsoft.com/office/drawing/2014/main" id="{A30AC88C-0CD4-4F7A-AEDA-7D181CEE1894}"/>
              </a:ext>
            </a:extLst>
          </p:cNvPr>
          <p:cNvCxnSpPr>
            <a:cxnSpLocks/>
          </p:cNvCxnSpPr>
          <p:nvPr/>
        </p:nvCxnSpPr>
        <p:spPr>
          <a:xfrm flipH="1" flipV="1">
            <a:off x="4946414" y="2983104"/>
            <a:ext cx="498668" cy="382790"/>
          </a:xfrm>
          <a:prstGeom prst="straightConnector1">
            <a:avLst/>
          </a:prstGeom>
          <a:ln w="12700">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1D6702E9-986C-4176-98C9-E4FEED06C721}"/>
              </a:ext>
            </a:extLst>
          </p:cNvPr>
          <p:cNvSpPr txBox="1"/>
          <p:nvPr/>
        </p:nvSpPr>
        <p:spPr>
          <a:xfrm>
            <a:off x="5088508" y="5160980"/>
            <a:ext cx="3734624" cy="646331"/>
          </a:xfrm>
          <a:prstGeom prst="rect">
            <a:avLst/>
          </a:prstGeom>
          <a:solidFill>
            <a:srgbClr val="FFFF00"/>
          </a:solidFill>
          <a:ln>
            <a:solidFill>
              <a:srgbClr val="FF6600"/>
            </a:solidFill>
          </a:ln>
        </p:spPr>
        <p:txBody>
          <a:bodyPr wrap="square" rtlCol="0">
            <a:spAutoFit/>
          </a:bodyPr>
          <a:lstStyle/>
          <a:p>
            <a:pPr algn="just"/>
            <a:r>
              <a:rPr lang="fr-FR" sz="1200" dirty="0"/>
              <a:t>Comme pour la mise en place des Mills Pano gousset  : </a:t>
            </a:r>
          </a:p>
          <a:p>
            <a:pPr marL="171450" indent="-171450" algn="just">
              <a:buFont typeface="Wingdings" panose="05000000000000000000" pitchFamily="2" charset="2"/>
              <a:buChar char="è"/>
            </a:pPr>
            <a:r>
              <a:rPr lang="fr-FR" sz="1200" b="1" dirty="0">
                <a:sym typeface="Wingdings" panose="05000000000000000000" pitchFamily="2" charset="2"/>
              </a:rPr>
              <a:t>Positionner </a:t>
            </a:r>
            <a:r>
              <a:rPr lang="fr-FR" sz="1200" dirty="0">
                <a:sym typeface="Wingdings" panose="05000000000000000000" pitchFamily="2" charset="2"/>
              </a:rPr>
              <a:t>la peau coffrante sur la partie inclinée des Mills Pano gousset.</a:t>
            </a:r>
          </a:p>
        </p:txBody>
      </p:sp>
      <p:grpSp>
        <p:nvGrpSpPr>
          <p:cNvPr id="39" name="Groupe 38">
            <a:extLst>
              <a:ext uri="{FF2B5EF4-FFF2-40B4-BE49-F238E27FC236}">
                <a16:creationId xmlns:a16="http://schemas.microsoft.com/office/drawing/2014/main" id="{D0821657-0092-4A1E-A954-3E2C16D7359B}"/>
              </a:ext>
            </a:extLst>
          </p:cNvPr>
          <p:cNvGrpSpPr/>
          <p:nvPr/>
        </p:nvGrpSpPr>
        <p:grpSpPr>
          <a:xfrm>
            <a:off x="4769726" y="5176639"/>
            <a:ext cx="318782" cy="277860"/>
            <a:chOff x="4198688" y="2087836"/>
            <a:chExt cx="318782" cy="277860"/>
          </a:xfrm>
        </p:grpSpPr>
        <p:sp>
          <p:nvSpPr>
            <p:cNvPr id="40" name="Ellipse 39">
              <a:extLst>
                <a:ext uri="{FF2B5EF4-FFF2-40B4-BE49-F238E27FC236}">
                  <a16:creationId xmlns:a16="http://schemas.microsoft.com/office/drawing/2014/main" id="{456C3902-CB12-4E7E-9F27-996125408D5B}"/>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2" name="ZoneTexte 41">
              <a:extLst>
                <a:ext uri="{FF2B5EF4-FFF2-40B4-BE49-F238E27FC236}">
                  <a16:creationId xmlns:a16="http://schemas.microsoft.com/office/drawing/2014/main" id="{6D5A5CFB-C0E8-4513-8721-B272B0597EFC}"/>
                </a:ext>
              </a:extLst>
            </p:cNvPr>
            <p:cNvSpPr txBox="1"/>
            <p:nvPr/>
          </p:nvSpPr>
          <p:spPr>
            <a:xfrm>
              <a:off x="4198688" y="2087836"/>
              <a:ext cx="318782" cy="276999"/>
            </a:xfrm>
            <a:prstGeom prst="rect">
              <a:avLst/>
            </a:prstGeom>
            <a:noFill/>
          </p:spPr>
          <p:txBody>
            <a:bodyPr wrap="square" rtlCol="0">
              <a:spAutoFit/>
            </a:bodyPr>
            <a:lstStyle/>
            <a:p>
              <a:r>
                <a:rPr lang="fr-FR" sz="1200" dirty="0"/>
                <a:t>3</a:t>
              </a:r>
            </a:p>
          </p:txBody>
        </p:sp>
      </p:grpSp>
      <p:sp>
        <p:nvSpPr>
          <p:cNvPr id="28" name="ZoneTexte 27">
            <a:extLst>
              <a:ext uri="{FF2B5EF4-FFF2-40B4-BE49-F238E27FC236}">
                <a16:creationId xmlns:a16="http://schemas.microsoft.com/office/drawing/2014/main" id="{4DF41F0C-0020-43BF-85F0-7F767121F0B8}"/>
              </a:ext>
            </a:extLst>
          </p:cNvPr>
          <p:cNvSpPr txBox="1"/>
          <p:nvPr/>
        </p:nvSpPr>
        <p:spPr>
          <a:xfrm>
            <a:off x="912084" y="1382833"/>
            <a:ext cx="3878838" cy="461665"/>
          </a:xfrm>
          <a:prstGeom prst="rect">
            <a:avLst/>
          </a:prstGeom>
          <a:solidFill>
            <a:srgbClr val="FFFF00"/>
          </a:solidFill>
          <a:ln>
            <a:solidFill>
              <a:srgbClr val="FF6600"/>
            </a:solidFill>
          </a:ln>
        </p:spPr>
        <p:txBody>
          <a:bodyPr wrap="square" rtlCol="0">
            <a:spAutoFit/>
          </a:bodyPr>
          <a:lstStyle/>
          <a:p>
            <a:pPr algn="just"/>
            <a:r>
              <a:rPr lang="fr-FR" sz="1200" dirty="0"/>
              <a:t>Dans modèles génériques coffrage, ferraillage, sécurité : </a:t>
            </a:r>
          </a:p>
          <a:p>
            <a:pPr marL="171450" indent="-171450" algn="just">
              <a:buFont typeface="Wingdings" panose="05000000000000000000" pitchFamily="2" charset="2"/>
              <a:buChar char="è"/>
            </a:pPr>
            <a:r>
              <a:rPr lang="fr-FR" sz="1200" b="1" dirty="0">
                <a:sym typeface="Wingdings" panose="05000000000000000000" pitchFamily="2" charset="2"/>
              </a:rPr>
              <a:t>Charger </a:t>
            </a:r>
            <a:r>
              <a:rPr lang="fr-FR" sz="1200" dirty="0">
                <a:sym typeface="Wingdings" panose="05000000000000000000" pitchFamily="2" charset="2"/>
              </a:rPr>
              <a:t>la peau coffrante.</a:t>
            </a:r>
            <a:endParaRPr lang="fr-FR" sz="1200" b="1" dirty="0">
              <a:sym typeface="Wingdings" panose="05000000000000000000" pitchFamily="2" charset="2"/>
            </a:endParaRPr>
          </a:p>
        </p:txBody>
      </p:sp>
      <p:grpSp>
        <p:nvGrpSpPr>
          <p:cNvPr id="31" name="Groupe 30">
            <a:extLst>
              <a:ext uri="{FF2B5EF4-FFF2-40B4-BE49-F238E27FC236}">
                <a16:creationId xmlns:a16="http://schemas.microsoft.com/office/drawing/2014/main" id="{9F15AE0B-3E10-4E6A-A4D2-98F6D3FBE915}"/>
              </a:ext>
            </a:extLst>
          </p:cNvPr>
          <p:cNvGrpSpPr/>
          <p:nvPr/>
        </p:nvGrpSpPr>
        <p:grpSpPr>
          <a:xfrm>
            <a:off x="593302" y="1382585"/>
            <a:ext cx="318782" cy="277860"/>
            <a:chOff x="4198688" y="2087836"/>
            <a:chExt cx="318782" cy="277860"/>
          </a:xfrm>
        </p:grpSpPr>
        <p:sp>
          <p:nvSpPr>
            <p:cNvPr id="32" name="Ellipse 31">
              <a:extLst>
                <a:ext uri="{FF2B5EF4-FFF2-40B4-BE49-F238E27FC236}">
                  <a16:creationId xmlns:a16="http://schemas.microsoft.com/office/drawing/2014/main" id="{F0814D46-7212-4B2E-8F1C-51D8615CFD59}"/>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5" name="ZoneTexte 34">
              <a:extLst>
                <a:ext uri="{FF2B5EF4-FFF2-40B4-BE49-F238E27FC236}">
                  <a16:creationId xmlns:a16="http://schemas.microsoft.com/office/drawing/2014/main" id="{38ACB44D-2036-45B4-9EF7-B941F3E1CDB9}"/>
                </a:ext>
              </a:extLst>
            </p:cNvPr>
            <p:cNvSpPr txBox="1"/>
            <p:nvPr/>
          </p:nvSpPr>
          <p:spPr>
            <a:xfrm>
              <a:off x="4198688" y="2087836"/>
              <a:ext cx="318782" cy="276999"/>
            </a:xfrm>
            <a:prstGeom prst="rect">
              <a:avLst/>
            </a:prstGeom>
            <a:noFill/>
          </p:spPr>
          <p:txBody>
            <a:bodyPr wrap="square" rtlCol="0">
              <a:spAutoFit/>
            </a:bodyPr>
            <a:lstStyle/>
            <a:p>
              <a:r>
                <a:rPr lang="fr-FR" sz="1200" dirty="0"/>
                <a:t>2</a:t>
              </a:r>
            </a:p>
          </p:txBody>
        </p:sp>
      </p:grpSp>
      <p:sp>
        <p:nvSpPr>
          <p:cNvPr id="21" name="ZoneTexte 20">
            <a:extLst>
              <a:ext uri="{FF2B5EF4-FFF2-40B4-BE49-F238E27FC236}">
                <a16:creationId xmlns:a16="http://schemas.microsoft.com/office/drawing/2014/main" id="{58D6D965-1843-459C-979A-2A66F83BC435}"/>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723923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04679F9-D91E-4976-A28B-DC3706A8F47C}"/>
              </a:ext>
            </a:extLst>
          </p:cNvPr>
          <p:cNvPicPr>
            <a:picLocks noChangeAspect="1"/>
          </p:cNvPicPr>
          <p:nvPr/>
        </p:nvPicPr>
        <p:blipFill rotWithShape="1">
          <a:blip r:embed="rId2"/>
          <a:srcRect b="5107"/>
          <a:stretch/>
        </p:blipFill>
        <p:spPr>
          <a:xfrm>
            <a:off x="97654" y="664000"/>
            <a:ext cx="8945678" cy="5443837"/>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21796" y="6480975"/>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21</a:t>
            </a:fld>
            <a:endParaRPr lang="fr-FR" sz="1200" dirty="0">
              <a:solidFill>
                <a:srgbClr val="002060"/>
              </a:solidFill>
              <a:effectLst>
                <a:outerShdw blurRad="38100" dist="38100" dir="2700000" algn="tl">
                  <a:srgbClr val="000000">
                    <a:alpha val="43137"/>
                  </a:srgbClr>
                </a:outerShdw>
              </a:effectLst>
            </a:endParaRPr>
          </a:p>
        </p:txBody>
      </p:sp>
      <p:pic>
        <p:nvPicPr>
          <p:cNvPr id="2" name="Image 1">
            <a:extLst>
              <a:ext uri="{FF2B5EF4-FFF2-40B4-BE49-F238E27FC236}">
                <a16:creationId xmlns:a16="http://schemas.microsoft.com/office/drawing/2014/main" id="{AA93D79C-9F82-47AA-A7D5-CB166E7EA4B3}"/>
              </a:ext>
            </a:extLst>
          </p:cNvPr>
          <p:cNvPicPr>
            <a:picLocks noChangeAspect="1"/>
          </p:cNvPicPr>
          <p:nvPr/>
        </p:nvPicPr>
        <p:blipFill>
          <a:blip r:embed="rId3"/>
          <a:stretch>
            <a:fillRect/>
          </a:stretch>
        </p:blipFill>
        <p:spPr>
          <a:xfrm>
            <a:off x="108294" y="1565364"/>
            <a:ext cx="2598291" cy="2501885"/>
          </a:xfrm>
          <a:prstGeom prst="rect">
            <a:avLst/>
          </a:prstGeom>
        </p:spPr>
      </p:pic>
      <p:sp>
        <p:nvSpPr>
          <p:cNvPr id="18" name="ZoneTexte 17">
            <a:extLst>
              <a:ext uri="{FF2B5EF4-FFF2-40B4-BE49-F238E27FC236}">
                <a16:creationId xmlns:a16="http://schemas.microsoft.com/office/drawing/2014/main" id="{F1EB3976-189D-4AD8-A5CC-8302CBC410DA}"/>
              </a:ext>
            </a:extLst>
          </p:cNvPr>
          <p:cNvSpPr txBox="1"/>
          <p:nvPr/>
        </p:nvSpPr>
        <p:spPr>
          <a:xfrm>
            <a:off x="3162054" y="918059"/>
            <a:ext cx="3734624" cy="461665"/>
          </a:xfrm>
          <a:prstGeom prst="rect">
            <a:avLst/>
          </a:prstGeom>
          <a:solidFill>
            <a:srgbClr val="FFFF00"/>
          </a:solidFill>
          <a:ln>
            <a:solidFill>
              <a:srgbClr val="FF6600"/>
            </a:solidFill>
          </a:ln>
        </p:spPr>
        <p:txBody>
          <a:bodyPr wrap="square" rtlCol="0">
            <a:spAutoFit/>
          </a:bodyPr>
          <a:lstStyle/>
          <a:p>
            <a:pPr algn="just"/>
            <a:r>
              <a:rPr lang="fr-FR" sz="1200" dirty="0"/>
              <a:t>Dans la fenêtre propriété  : </a:t>
            </a:r>
          </a:p>
          <a:p>
            <a:pPr marL="171450" indent="-171450" algn="just">
              <a:buFont typeface="Wingdings" panose="05000000000000000000" pitchFamily="2" charset="2"/>
              <a:buChar char="è"/>
            </a:pPr>
            <a:r>
              <a:rPr lang="fr-FR" sz="1200" b="1" dirty="0">
                <a:sym typeface="Wingdings" panose="05000000000000000000" pitchFamily="2" charset="2"/>
              </a:rPr>
              <a:t>Indiquer </a:t>
            </a:r>
            <a:r>
              <a:rPr lang="fr-FR" sz="1200" dirty="0">
                <a:sym typeface="Wingdings" panose="05000000000000000000" pitchFamily="2" charset="2"/>
              </a:rPr>
              <a:t>les cotes suivantes.</a:t>
            </a:r>
          </a:p>
        </p:txBody>
      </p:sp>
      <p:grpSp>
        <p:nvGrpSpPr>
          <p:cNvPr id="19" name="Groupe 18">
            <a:extLst>
              <a:ext uri="{FF2B5EF4-FFF2-40B4-BE49-F238E27FC236}">
                <a16:creationId xmlns:a16="http://schemas.microsoft.com/office/drawing/2014/main" id="{B8205369-3649-449D-ABB7-B4711AE95A69}"/>
              </a:ext>
            </a:extLst>
          </p:cNvPr>
          <p:cNvGrpSpPr/>
          <p:nvPr/>
        </p:nvGrpSpPr>
        <p:grpSpPr>
          <a:xfrm>
            <a:off x="2843272" y="934692"/>
            <a:ext cx="318782" cy="277860"/>
            <a:chOff x="4198688" y="2087836"/>
            <a:chExt cx="318782" cy="277860"/>
          </a:xfrm>
        </p:grpSpPr>
        <p:sp>
          <p:nvSpPr>
            <p:cNvPr id="20" name="Ellipse 19">
              <a:extLst>
                <a:ext uri="{FF2B5EF4-FFF2-40B4-BE49-F238E27FC236}">
                  <a16:creationId xmlns:a16="http://schemas.microsoft.com/office/drawing/2014/main" id="{826C09E5-1B9A-4CFB-8A23-62A30E72FB9B}"/>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1" name="ZoneTexte 20">
              <a:extLst>
                <a:ext uri="{FF2B5EF4-FFF2-40B4-BE49-F238E27FC236}">
                  <a16:creationId xmlns:a16="http://schemas.microsoft.com/office/drawing/2014/main" id="{57BB0407-F61D-4ED0-AF4C-B3CC36E44952}"/>
                </a:ext>
              </a:extLst>
            </p:cNvPr>
            <p:cNvSpPr txBox="1"/>
            <p:nvPr/>
          </p:nvSpPr>
          <p:spPr>
            <a:xfrm>
              <a:off x="4198688" y="2087836"/>
              <a:ext cx="318782" cy="276999"/>
            </a:xfrm>
            <a:prstGeom prst="rect">
              <a:avLst/>
            </a:prstGeom>
            <a:noFill/>
          </p:spPr>
          <p:txBody>
            <a:bodyPr wrap="square" rtlCol="0">
              <a:spAutoFit/>
            </a:bodyPr>
            <a:lstStyle/>
            <a:p>
              <a:r>
                <a:rPr lang="fr-FR" sz="1200" dirty="0"/>
                <a:t>4</a:t>
              </a:r>
            </a:p>
          </p:txBody>
        </p:sp>
      </p:grpSp>
      <p:sp>
        <p:nvSpPr>
          <p:cNvPr id="22" name="Ellipse 21">
            <a:extLst>
              <a:ext uri="{FF2B5EF4-FFF2-40B4-BE49-F238E27FC236}">
                <a16:creationId xmlns:a16="http://schemas.microsoft.com/office/drawing/2014/main" id="{B33FE192-DA47-469F-8CAB-47ADAEC35B4A}"/>
              </a:ext>
            </a:extLst>
          </p:cNvPr>
          <p:cNvSpPr/>
          <p:nvPr/>
        </p:nvSpPr>
        <p:spPr>
          <a:xfrm>
            <a:off x="1083075" y="3055028"/>
            <a:ext cx="799122" cy="747943"/>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09AD98CD-06C8-497A-A85C-754355217927}"/>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4. Mise en place de la peau coffrante </a:t>
            </a:r>
          </a:p>
        </p:txBody>
      </p:sp>
      <p:sp>
        <p:nvSpPr>
          <p:cNvPr id="13" name="ZoneTexte 12">
            <a:extLst>
              <a:ext uri="{FF2B5EF4-FFF2-40B4-BE49-F238E27FC236}">
                <a16:creationId xmlns:a16="http://schemas.microsoft.com/office/drawing/2014/main" id="{13E316AC-6476-4CD5-A3E5-3962CEA37DB2}"/>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3596103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CA6C151-1ACF-4F3D-B7B8-C3E081675DA9}"/>
              </a:ext>
            </a:extLst>
          </p:cNvPr>
          <p:cNvPicPr>
            <a:picLocks noChangeAspect="1"/>
          </p:cNvPicPr>
          <p:nvPr/>
        </p:nvPicPr>
        <p:blipFill rotWithShape="1">
          <a:blip r:embed="rId2"/>
          <a:srcRect b="7112"/>
          <a:stretch/>
        </p:blipFill>
        <p:spPr>
          <a:xfrm>
            <a:off x="67112" y="630314"/>
            <a:ext cx="8976220" cy="5770485"/>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22</a:t>
            </a:fld>
            <a:endParaRPr lang="fr-FR" sz="1200" dirty="0">
              <a:solidFill>
                <a:srgbClr val="002060"/>
              </a:solidFill>
              <a:effectLst>
                <a:outerShdw blurRad="38100" dist="38100" dir="2700000" algn="tl">
                  <a:srgbClr val="000000">
                    <a:alpha val="43137"/>
                  </a:srgbClr>
                </a:outerShdw>
              </a:effectLst>
            </a:endParaRPr>
          </a:p>
        </p:txBody>
      </p:sp>
      <p:cxnSp>
        <p:nvCxnSpPr>
          <p:cNvPr id="46" name="Connecteur droit avec flèche 45">
            <a:extLst>
              <a:ext uri="{FF2B5EF4-FFF2-40B4-BE49-F238E27FC236}">
                <a16:creationId xmlns:a16="http://schemas.microsoft.com/office/drawing/2014/main" id="{1FFCDBA3-7AE4-4661-9895-7E4C56BED10F}"/>
              </a:ext>
            </a:extLst>
          </p:cNvPr>
          <p:cNvCxnSpPr>
            <a:cxnSpLocks/>
          </p:cNvCxnSpPr>
          <p:nvPr/>
        </p:nvCxnSpPr>
        <p:spPr>
          <a:xfrm>
            <a:off x="1138829" y="1086486"/>
            <a:ext cx="0" cy="274825"/>
          </a:xfrm>
          <a:prstGeom prst="straightConnector1">
            <a:avLst/>
          </a:prstGeom>
          <a:ln>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48" name="Connecteur droit avec flèche 47">
            <a:extLst>
              <a:ext uri="{FF2B5EF4-FFF2-40B4-BE49-F238E27FC236}">
                <a16:creationId xmlns:a16="http://schemas.microsoft.com/office/drawing/2014/main" id="{D86C66FC-1794-4DF6-B168-BDF124BEBADE}"/>
              </a:ext>
            </a:extLst>
          </p:cNvPr>
          <p:cNvCxnSpPr>
            <a:cxnSpLocks/>
          </p:cNvCxnSpPr>
          <p:nvPr/>
        </p:nvCxnSpPr>
        <p:spPr>
          <a:xfrm>
            <a:off x="1431023" y="1086485"/>
            <a:ext cx="0" cy="274825"/>
          </a:xfrm>
          <a:prstGeom prst="straightConnector1">
            <a:avLst/>
          </a:prstGeom>
          <a:ln>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35" name="ZoneTexte 34">
            <a:extLst>
              <a:ext uri="{FF2B5EF4-FFF2-40B4-BE49-F238E27FC236}">
                <a16:creationId xmlns:a16="http://schemas.microsoft.com/office/drawing/2014/main" id="{AFF2D25C-2D95-46DE-85FA-1C7D8F3AE8A2}"/>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4. Mise en place de la peau coffrante </a:t>
            </a:r>
          </a:p>
        </p:txBody>
      </p:sp>
      <p:sp>
        <p:nvSpPr>
          <p:cNvPr id="37" name="ZoneTexte 36">
            <a:extLst>
              <a:ext uri="{FF2B5EF4-FFF2-40B4-BE49-F238E27FC236}">
                <a16:creationId xmlns:a16="http://schemas.microsoft.com/office/drawing/2014/main" id="{087242FB-8EF5-43ED-919F-ABCD0447F0F8}"/>
              </a:ext>
            </a:extLst>
          </p:cNvPr>
          <p:cNvSpPr txBox="1"/>
          <p:nvPr/>
        </p:nvSpPr>
        <p:spPr>
          <a:xfrm>
            <a:off x="2755783" y="2471651"/>
            <a:ext cx="3734624" cy="461665"/>
          </a:xfrm>
          <a:prstGeom prst="rect">
            <a:avLst/>
          </a:prstGeom>
          <a:solidFill>
            <a:srgbClr val="FFFF00"/>
          </a:solidFill>
          <a:ln>
            <a:solidFill>
              <a:srgbClr val="FF6600"/>
            </a:solidFill>
          </a:ln>
        </p:spPr>
        <p:txBody>
          <a:bodyPr wrap="square" rtlCol="0">
            <a:spAutoFit/>
          </a:bodyPr>
          <a:lstStyle/>
          <a:p>
            <a:pPr algn="just"/>
            <a:r>
              <a:rPr lang="fr-FR" sz="1200" dirty="0"/>
              <a:t>Dans vue 3D  : </a:t>
            </a:r>
          </a:p>
          <a:p>
            <a:pPr marL="171450" indent="-171450" algn="just">
              <a:buFont typeface="Wingdings" panose="05000000000000000000" pitchFamily="2" charset="2"/>
              <a:buChar char="è"/>
            </a:pPr>
            <a:r>
              <a:rPr lang="fr-FR" sz="1200" b="1" dirty="0">
                <a:sym typeface="Wingdings" panose="05000000000000000000" pitchFamily="2" charset="2"/>
              </a:rPr>
              <a:t>Positionner </a:t>
            </a:r>
            <a:r>
              <a:rPr lang="fr-FR" sz="1200" dirty="0">
                <a:sym typeface="Wingdings" panose="05000000000000000000" pitchFamily="2" charset="2"/>
              </a:rPr>
              <a:t>la peau coffrante sur la partie de gauche.</a:t>
            </a:r>
          </a:p>
        </p:txBody>
      </p:sp>
      <p:grpSp>
        <p:nvGrpSpPr>
          <p:cNvPr id="40" name="Groupe 39">
            <a:extLst>
              <a:ext uri="{FF2B5EF4-FFF2-40B4-BE49-F238E27FC236}">
                <a16:creationId xmlns:a16="http://schemas.microsoft.com/office/drawing/2014/main" id="{4209F929-572A-4755-8388-E1D9D99DE6C6}"/>
              </a:ext>
            </a:extLst>
          </p:cNvPr>
          <p:cNvGrpSpPr/>
          <p:nvPr/>
        </p:nvGrpSpPr>
        <p:grpSpPr>
          <a:xfrm>
            <a:off x="2437001" y="2488284"/>
            <a:ext cx="318782" cy="277860"/>
            <a:chOff x="4198688" y="2087836"/>
            <a:chExt cx="318782" cy="277860"/>
          </a:xfrm>
        </p:grpSpPr>
        <p:sp>
          <p:nvSpPr>
            <p:cNvPr id="41" name="Ellipse 40">
              <a:extLst>
                <a:ext uri="{FF2B5EF4-FFF2-40B4-BE49-F238E27FC236}">
                  <a16:creationId xmlns:a16="http://schemas.microsoft.com/office/drawing/2014/main" id="{8BBCA086-EE05-4F4C-AFF6-BD93838362F9}"/>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3" name="ZoneTexte 42">
              <a:extLst>
                <a:ext uri="{FF2B5EF4-FFF2-40B4-BE49-F238E27FC236}">
                  <a16:creationId xmlns:a16="http://schemas.microsoft.com/office/drawing/2014/main" id="{7745BDE5-12F8-4F32-B5BA-3B79657357DC}"/>
                </a:ext>
              </a:extLst>
            </p:cNvPr>
            <p:cNvSpPr txBox="1"/>
            <p:nvPr/>
          </p:nvSpPr>
          <p:spPr>
            <a:xfrm>
              <a:off x="4198688" y="2087836"/>
              <a:ext cx="318782" cy="276999"/>
            </a:xfrm>
            <a:prstGeom prst="rect">
              <a:avLst/>
            </a:prstGeom>
            <a:noFill/>
          </p:spPr>
          <p:txBody>
            <a:bodyPr wrap="square" rtlCol="0">
              <a:spAutoFit/>
            </a:bodyPr>
            <a:lstStyle/>
            <a:p>
              <a:r>
                <a:rPr lang="fr-FR" sz="1200" dirty="0"/>
                <a:t>5</a:t>
              </a:r>
            </a:p>
          </p:txBody>
        </p:sp>
      </p:grpSp>
      <p:sp>
        <p:nvSpPr>
          <p:cNvPr id="13" name="ZoneTexte 12">
            <a:extLst>
              <a:ext uri="{FF2B5EF4-FFF2-40B4-BE49-F238E27FC236}">
                <a16:creationId xmlns:a16="http://schemas.microsoft.com/office/drawing/2014/main" id="{D13BFACC-9644-4162-ACD0-0F234F25076B}"/>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4080108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D45A582-5C27-475A-A6BF-16FC3FC77EDE}"/>
              </a:ext>
            </a:extLst>
          </p:cNvPr>
          <p:cNvPicPr>
            <a:picLocks noChangeAspect="1"/>
          </p:cNvPicPr>
          <p:nvPr/>
        </p:nvPicPr>
        <p:blipFill rotWithShape="1">
          <a:blip r:embed="rId2"/>
          <a:srcRect b="5296"/>
          <a:stretch/>
        </p:blipFill>
        <p:spPr>
          <a:xfrm>
            <a:off x="185802" y="612558"/>
            <a:ext cx="8738949" cy="5850385"/>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23</a:t>
            </a:fld>
            <a:endParaRPr lang="fr-FR" sz="1200" dirty="0">
              <a:solidFill>
                <a:srgbClr val="002060"/>
              </a:solidFill>
              <a:effectLst>
                <a:outerShdw blurRad="38100" dist="38100" dir="2700000" algn="tl">
                  <a:srgbClr val="000000">
                    <a:alpha val="43137"/>
                  </a:srgbClr>
                </a:outerShdw>
              </a:effectLst>
            </a:endParaRPr>
          </a:p>
        </p:txBody>
      </p:sp>
      <p:sp>
        <p:nvSpPr>
          <p:cNvPr id="31" name="ZoneTexte 30">
            <a:extLst>
              <a:ext uri="{FF2B5EF4-FFF2-40B4-BE49-F238E27FC236}">
                <a16:creationId xmlns:a16="http://schemas.microsoft.com/office/drawing/2014/main" id="{B5931BA3-CD31-45CC-8D63-90ACF20A1D01}"/>
              </a:ext>
            </a:extLst>
          </p:cNvPr>
          <p:cNvSpPr txBox="1"/>
          <p:nvPr/>
        </p:nvSpPr>
        <p:spPr>
          <a:xfrm>
            <a:off x="2582649" y="2189454"/>
            <a:ext cx="3628017" cy="646331"/>
          </a:xfrm>
          <a:prstGeom prst="rect">
            <a:avLst/>
          </a:prstGeom>
          <a:solidFill>
            <a:srgbClr val="FFFF00"/>
          </a:solidFill>
          <a:ln>
            <a:solidFill>
              <a:srgbClr val="FF6600"/>
            </a:solidFill>
          </a:ln>
        </p:spPr>
        <p:txBody>
          <a:bodyPr wrap="square" rtlCol="0">
            <a:spAutoFit/>
          </a:bodyPr>
          <a:lstStyle/>
          <a:p>
            <a:pPr algn="just"/>
            <a:r>
              <a:rPr lang="fr-FR" sz="1200" dirty="0"/>
              <a:t>Contrôler la position de la peau coffrante :</a:t>
            </a:r>
          </a:p>
          <a:p>
            <a:pPr marL="171450" indent="-171450" algn="just">
              <a:buFont typeface="Wingdings" panose="05000000000000000000" pitchFamily="2" charset="2"/>
              <a:buChar char="è"/>
            </a:pPr>
            <a:r>
              <a:rPr lang="fr-FR" sz="1200" b="1" dirty="0">
                <a:sym typeface="Wingdings" panose="05000000000000000000" pitchFamily="2" charset="2"/>
              </a:rPr>
              <a:t>Afficher</a:t>
            </a:r>
            <a:r>
              <a:rPr lang="fr-FR" sz="1200" dirty="0">
                <a:sym typeface="Wingdings" panose="05000000000000000000" pitchFamily="2" charset="2"/>
              </a:rPr>
              <a:t> le gousset béton </a:t>
            </a:r>
          </a:p>
          <a:p>
            <a:pPr marL="171450" indent="-171450" algn="just">
              <a:buFont typeface="Wingdings" panose="05000000000000000000" pitchFamily="2" charset="2"/>
              <a:buChar char="è"/>
            </a:pPr>
            <a:r>
              <a:rPr lang="fr-FR" sz="1200" b="1" dirty="0">
                <a:sym typeface="Wingdings" panose="05000000000000000000" pitchFamily="2" charset="2"/>
              </a:rPr>
              <a:t>Zoomer</a:t>
            </a:r>
            <a:r>
              <a:rPr lang="fr-FR" sz="1200" dirty="0">
                <a:sym typeface="Wingdings" panose="05000000000000000000" pitchFamily="2" charset="2"/>
              </a:rPr>
              <a:t> et </a:t>
            </a:r>
            <a:r>
              <a:rPr lang="fr-FR" sz="1200" b="1" dirty="0">
                <a:sym typeface="Wingdings" panose="05000000000000000000" pitchFamily="2" charset="2"/>
              </a:rPr>
              <a:t>vérifier</a:t>
            </a:r>
            <a:r>
              <a:rPr lang="fr-FR" sz="1200" dirty="0">
                <a:sym typeface="Wingdings" panose="05000000000000000000" pitchFamily="2" charset="2"/>
              </a:rPr>
              <a:t> la position de la peau coffrante.</a:t>
            </a:r>
          </a:p>
        </p:txBody>
      </p:sp>
      <p:grpSp>
        <p:nvGrpSpPr>
          <p:cNvPr id="32" name="Groupe 31">
            <a:extLst>
              <a:ext uri="{FF2B5EF4-FFF2-40B4-BE49-F238E27FC236}">
                <a16:creationId xmlns:a16="http://schemas.microsoft.com/office/drawing/2014/main" id="{580F4A2E-9E39-48D8-8325-3047866AFA6B}"/>
              </a:ext>
            </a:extLst>
          </p:cNvPr>
          <p:cNvGrpSpPr/>
          <p:nvPr/>
        </p:nvGrpSpPr>
        <p:grpSpPr>
          <a:xfrm>
            <a:off x="2263867" y="2235621"/>
            <a:ext cx="318782" cy="277860"/>
            <a:chOff x="4198688" y="2087836"/>
            <a:chExt cx="318782" cy="277860"/>
          </a:xfrm>
        </p:grpSpPr>
        <p:sp>
          <p:nvSpPr>
            <p:cNvPr id="33" name="Ellipse 32">
              <a:extLst>
                <a:ext uri="{FF2B5EF4-FFF2-40B4-BE49-F238E27FC236}">
                  <a16:creationId xmlns:a16="http://schemas.microsoft.com/office/drawing/2014/main" id="{CDE71305-5665-4AE0-B02C-A52CEB3A981D}"/>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4" name="ZoneTexte 33">
              <a:extLst>
                <a:ext uri="{FF2B5EF4-FFF2-40B4-BE49-F238E27FC236}">
                  <a16:creationId xmlns:a16="http://schemas.microsoft.com/office/drawing/2014/main" id="{495B8F58-63DB-401A-BC85-ABCA722C052F}"/>
                </a:ext>
              </a:extLst>
            </p:cNvPr>
            <p:cNvSpPr txBox="1"/>
            <p:nvPr/>
          </p:nvSpPr>
          <p:spPr>
            <a:xfrm>
              <a:off x="4198688" y="2087836"/>
              <a:ext cx="318782" cy="276999"/>
            </a:xfrm>
            <a:prstGeom prst="rect">
              <a:avLst/>
            </a:prstGeom>
            <a:noFill/>
          </p:spPr>
          <p:txBody>
            <a:bodyPr wrap="square" rtlCol="0">
              <a:spAutoFit/>
            </a:bodyPr>
            <a:lstStyle/>
            <a:p>
              <a:r>
                <a:rPr lang="fr-FR" sz="1200" dirty="0"/>
                <a:t>6</a:t>
              </a:r>
            </a:p>
          </p:txBody>
        </p:sp>
      </p:grpSp>
      <p:sp>
        <p:nvSpPr>
          <p:cNvPr id="22" name="ZoneTexte 21">
            <a:extLst>
              <a:ext uri="{FF2B5EF4-FFF2-40B4-BE49-F238E27FC236}">
                <a16:creationId xmlns:a16="http://schemas.microsoft.com/office/drawing/2014/main" id="{2F0D4ECA-7ECA-4D2B-8F83-FC955FFF5444}"/>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4. Mise en place de la peau coffrante </a:t>
            </a:r>
          </a:p>
        </p:txBody>
      </p:sp>
      <p:sp>
        <p:nvSpPr>
          <p:cNvPr id="11" name="ZoneTexte 10">
            <a:extLst>
              <a:ext uri="{FF2B5EF4-FFF2-40B4-BE49-F238E27FC236}">
                <a16:creationId xmlns:a16="http://schemas.microsoft.com/office/drawing/2014/main" id="{CE2C749C-1C71-4205-81DE-E549C21B488F}"/>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689079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76D4ABB-FD87-4B1E-AB00-AF4C8F10D856}"/>
              </a:ext>
            </a:extLst>
          </p:cNvPr>
          <p:cNvPicPr>
            <a:picLocks noChangeAspect="1"/>
          </p:cNvPicPr>
          <p:nvPr/>
        </p:nvPicPr>
        <p:blipFill rotWithShape="1">
          <a:blip r:embed="rId2"/>
          <a:srcRect b="5141"/>
          <a:stretch/>
        </p:blipFill>
        <p:spPr>
          <a:xfrm>
            <a:off x="150920" y="588721"/>
            <a:ext cx="8892412" cy="5891977"/>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24</a:t>
            </a:fld>
            <a:endParaRPr lang="fr-FR" sz="1200" dirty="0">
              <a:solidFill>
                <a:srgbClr val="002060"/>
              </a:solidFill>
              <a:effectLst>
                <a:outerShdw blurRad="38100" dist="38100" dir="2700000" algn="tl">
                  <a:srgbClr val="000000">
                    <a:alpha val="43137"/>
                  </a:srgbClr>
                </a:outerShdw>
              </a:effectLst>
            </a:endParaRPr>
          </a:p>
        </p:txBody>
      </p:sp>
      <p:sp>
        <p:nvSpPr>
          <p:cNvPr id="26" name="ZoneTexte 25">
            <a:extLst>
              <a:ext uri="{FF2B5EF4-FFF2-40B4-BE49-F238E27FC236}">
                <a16:creationId xmlns:a16="http://schemas.microsoft.com/office/drawing/2014/main" id="{1F632B00-0BB1-4271-B137-732D37A336CA}"/>
              </a:ext>
            </a:extLst>
          </p:cNvPr>
          <p:cNvSpPr txBox="1"/>
          <p:nvPr/>
        </p:nvSpPr>
        <p:spPr>
          <a:xfrm>
            <a:off x="5295952" y="1260678"/>
            <a:ext cx="3634984" cy="461665"/>
          </a:xfrm>
          <a:prstGeom prst="rect">
            <a:avLst/>
          </a:prstGeom>
          <a:solidFill>
            <a:srgbClr val="FFFF00"/>
          </a:solidFill>
          <a:ln>
            <a:solidFill>
              <a:srgbClr val="FF6600"/>
            </a:solidFill>
          </a:ln>
        </p:spPr>
        <p:txBody>
          <a:bodyPr wrap="square" rtlCol="0">
            <a:spAutoFit/>
          </a:bodyPr>
          <a:lstStyle/>
          <a:p>
            <a:pPr algn="just"/>
            <a:r>
              <a:rPr lang="fr-FR" sz="1200" dirty="0"/>
              <a:t>En utilisant la même démarche :</a:t>
            </a:r>
          </a:p>
          <a:p>
            <a:pPr marL="171450" indent="-171450" algn="just">
              <a:buFont typeface="Wingdings" panose="05000000000000000000" pitchFamily="2" charset="2"/>
              <a:buChar char="è"/>
            </a:pPr>
            <a:r>
              <a:rPr lang="fr-FR" sz="1200" b="1" dirty="0"/>
              <a:t>Placer </a:t>
            </a:r>
            <a:r>
              <a:rPr lang="fr-FR" sz="1200" dirty="0"/>
              <a:t>la peau coffrante sur la partie de  droite.</a:t>
            </a:r>
          </a:p>
        </p:txBody>
      </p:sp>
      <p:grpSp>
        <p:nvGrpSpPr>
          <p:cNvPr id="27" name="Groupe 26">
            <a:extLst>
              <a:ext uri="{FF2B5EF4-FFF2-40B4-BE49-F238E27FC236}">
                <a16:creationId xmlns:a16="http://schemas.microsoft.com/office/drawing/2014/main" id="{5E4F162A-8245-4860-A891-1397E9AA5AE5}"/>
              </a:ext>
            </a:extLst>
          </p:cNvPr>
          <p:cNvGrpSpPr/>
          <p:nvPr/>
        </p:nvGrpSpPr>
        <p:grpSpPr>
          <a:xfrm>
            <a:off x="4977170" y="1302744"/>
            <a:ext cx="318782" cy="277860"/>
            <a:chOff x="4198688" y="2087836"/>
            <a:chExt cx="318782" cy="277860"/>
          </a:xfrm>
        </p:grpSpPr>
        <p:sp>
          <p:nvSpPr>
            <p:cNvPr id="33" name="Ellipse 32">
              <a:extLst>
                <a:ext uri="{FF2B5EF4-FFF2-40B4-BE49-F238E27FC236}">
                  <a16:creationId xmlns:a16="http://schemas.microsoft.com/office/drawing/2014/main" id="{FEA129CC-E7CC-4214-A1BD-EE8EA681BAC1}"/>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4" name="ZoneTexte 33">
              <a:extLst>
                <a:ext uri="{FF2B5EF4-FFF2-40B4-BE49-F238E27FC236}">
                  <a16:creationId xmlns:a16="http://schemas.microsoft.com/office/drawing/2014/main" id="{B650A53E-E1B9-4375-9D58-43E34C55AF0C}"/>
                </a:ext>
              </a:extLst>
            </p:cNvPr>
            <p:cNvSpPr txBox="1"/>
            <p:nvPr/>
          </p:nvSpPr>
          <p:spPr>
            <a:xfrm>
              <a:off x="4198688" y="2087836"/>
              <a:ext cx="318782" cy="276999"/>
            </a:xfrm>
            <a:prstGeom prst="rect">
              <a:avLst/>
            </a:prstGeom>
            <a:noFill/>
          </p:spPr>
          <p:txBody>
            <a:bodyPr wrap="square" rtlCol="0">
              <a:spAutoFit/>
            </a:bodyPr>
            <a:lstStyle/>
            <a:p>
              <a:r>
                <a:rPr lang="fr-FR" sz="1200" dirty="0"/>
                <a:t>7</a:t>
              </a:r>
            </a:p>
          </p:txBody>
        </p:sp>
      </p:grpSp>
      <p:sp>
        <p:nvSpPr>
          <p:cNvPr id="35" name="ZoneTexte 34">
            <a:extLst>
              <a:ext uri="{FF2B5EF4-FFF2-40B4-BE49-F238E27FC236}">
                <a16:creationId xmlns:a16="http://schemas.microsoft.com/office/drawing/2014/main" id="{E06E8B28-2092-48E7-9DA6-A6F393E68511}"/>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4. Mise en place de la peau coffrante </a:t>
            </a:r>
          </a:p>
        </p:txBody>
      </p:sp>
      <p:sp>
        <p:nvSpPr>
          <p:cNvPr id="11" name="ZoneTexte 10">
            <a:extLst>
              <a:ext uri="{FF2B5EF4-FFF2-40B4-BE49-F238E27FC236}">
                <a16:creationId xmlns:a16="http://schemas.microsoft.com/office/drawing/2014/main" id="{B69A9465-FE9C-4EB0-BCE5-E9FD68CBC9AD}"/>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293602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B97A627-6A18-4C4E-85BE-1AEB44FA31AB}"/>
              </a:ext>
            </a:extLst>
          </p:cNvPr>
          <p:cNvPicPr>
            <a:picLocks noChangeAspect="1"/>
          </p:cNvPicPr>
          <p:nvPr/>
        </p:nvPicPr>
        <p:blipFill rotWithShape="1">
          <a:blip r:embed="rId2"/>
          <a:srcRect b="4709"/>
          <a:stretch/>
        </p:blipFill>
        <p:spPr>
          <a:xfrm>
            <a:off x="133164" y="623148"/>
            <a:ext cx="8842159" cy="5866429"/>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25</a:t>
            </a:fld>
            <a:endParaRPr lang="fr-FR" sz="1200" dirty="0">
              <a:solidFill>
                <a:srgbClr val="002060"/>
              </a:solidFill>
              <a:effectLst>
                <a:outerShdw blurRad="38100" dist="38100" dir="2700000" algn="tl">
                  <a:srgbClr val="000000">
                    <a:alpha val="43137"/>
                  </a:srgbClr>
                </a:outerShdw>
              </a:effectLst>
            </a:endParaRPr>
          </a:p>
        </p:txBody>
      </p:sp>
      <p:sp>
        <p:nvSpPr>
          <p:cNvPr id="22" name="ZoneTexte 21">
            <a:extLst>
              <a:ext uri="{FF2B5EF4-FFF2-40B4-BE49-F238E27FC236}">
                <a16:creationId xmlns:a16="http://schemas.microsoft.com/office/drawing/2014/main" id="{D19F3610-0C8B-4B72-92A5-AE76FFF08EA3}"/>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4. Mise en place de la peau coffrante </a:t>
            </a:r>
          </a:p>
        </p:txBody>
      </p:sp>
      <p:sp>
        <p:nvSpPr>
          <p:cNvPr id="7" name="ZoneTexte 6">
            <a:extLst>
              <a:ext uri="{FF2B5EF4-FFF2-40B4-BE49-F238E27FC236}">
                <a16:creationId xmlns:a16="http://schemas.microsoft.com/office/drawing/2014/main" id="{11A82E95-38CF-44AD-A8F0-36C5DF64702B}"/>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8530507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08A4D65-835D-4354-A824-5BD356E873FD}"/>
              </a:ext>
            </a:extLst>
          </p:cNvPr>
          <p:cNvPicPr>
            <a:picLocks noChangeAspect="1"/>
          </p:cNvPicPr>
          <p:nvPr/>
        </p:nvPicPr>
        <p:blipFill rotWithShape="1">
          <a:blip r:embed="rId2"/>
          <a:srcRect b="6299"/>
          <a:stretch/>
        </p:blipFill>
        <p:spPr>
          <a:xfrm>
            <a:off x="67112" y="574975"/>
            <a:ext cx="8976220" cy="5799191"/>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26</a:t>
            </a:fld>
            <a:endParaRPr lang="fr-FR" sz="1200" dirty="0">
              <a:solidFill>
                <a:srgbClr val="002060"/>
              </a:solidFill>
              <a:effectLst>
                <a:outerShdw blurRad="38100" dist="38100" dir="2700000" algn="tl">
                  <a:srgbClr val="000000">
                    <a:alpha val="43137"/>
                  </a:srgbClr>
                </a:outerShdw>
              </a:effectLst>
            </a:endParaRPr>
          </a:p>
        </p:txBody>
      </p:sp>
      <p:sp>
        <p:nvSpPr>
          <p:cNvPr id="32" name="ZoneTexte 31">
            <a:extLst>
              <a:ext uri="{FF2B5EF4-FFF2-40B4-BE49-F238E27FC236}">
                <a16:creationId xmlns:a16="http://schemas.microsoft.com/office/drawing/2014/main" id="{636D4154-2C3E-481A-8110-63A62D84139E}"/>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4. Mise en place de la peau coffrante </a:t>
            </a:r>
          </a:p>
        </p:txBody>
      </p:sp>
      <p:sp>
        <p:nvSpPr>
          <p:cNvPr id="7" name="ZoneTexte 6">
            <a:extLst>
              <a:ext uri="{FF2B5EF4-FFF2-40B4-BE49-F238E27FC236}">
                <a16:creationId xmlns:a16="http://schemas.microsoft.com/office/drawing/2014/main" id="{CA00F265-2E11-4442-81EF-6277B17A99DD}"/>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11895419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269D714-DBA7-40D3-9EFA-6BFD2EC47515}"/>
              </a:ext>
            </a:extLst>
          </p:cNvPr>
          <p:cNvPicPr>
            <a:picLocks noChangeAspect="1"/>
          </p:cNvPicPr>
          <p:nvPr/>
        </p:nvPicPr>
        <p:blipFill rotWithShape="1">
          <a:blip r:embed="rId2"/>
          <a:srcRect b="5305"/>
          <a:stretch/>
        </p:blipFill>
        <p:spPr>
          <a:xfrm>
            <a:off x="159798" y="617997"/>
            <a:ext cx="8883534" cy="5853824"/>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27</a:t>
            </a:fld>
            <a:endParaRPr lang="fr-FR" sz="1200" dirty="0">
              <a:solidFill>
                <a:srgbClr val="002060"/>
              </a:solidFill>
              <a:effectLst>
                <a:outerShdw blurRad="38100" dist="38100" dir="2700000" algn="tl">
                  <a:srgbClr val="000000">
                    <a:alpha val="43137"/>
                  </a:srgbClr>
                </a:outerShdw>
              </a:effectLst>
            </a:endParaRPr>
          </a:p>
        </p:txBody>
      </p:sp>
      <p:sp>
        <p:nvSpPr>
          <p:cNvPr id="26" name="ZoneTexte 25">
            <a:extLst>
              <a:ext uri="{FF2B5EF4-FFF2-40B4-BE49-F238E27FC236}">
                <a16:creationId xmlns:a16="http://schemas.microsoft.com/office/drawing/2014/main" id="{A01BC381-3AC9-41C6-9EAB-EABCC0EE41EB}"/>
              </a:ext>
            </a:extLst>
          </p:cNvPr>
          <p:cNvSpPr txBox="1"/>
          <p:nvPr/>
        </p:nvSpPr>
        <p:spPr>
          <a:xfrm>
            <a:off x="5011709" y="1102791"/>
            <a:ext cx="3628017" cy="646331"/>
          </a:xfrm>
          <a:prstGeom prst="rect">
            <a:avLst/>
          </a:prstGeom>
          <a:solidFill>
            <a:srgbClr val="FFFF00"/>
          </a:solidFill>
          <a:ln>
            <a:solidFill>
              <a:srgbClr val="FF6600"/>
            </a:solidFill>
          </a:ln>
        </p:spPr>
        <p:txBody>
          <a:bodyPr wrap="square" rtlCol="0">
            <a:spAutoFit/>
          </a:bodyPr>
          <a:lstStyle/>
          <a:p>
            <a:pPr algn="just"/>
            <a:r>
              <a:rPr lang="fr-FR" sz="1200" dirty="0"/>
              <a:t>Contrôler la position de la peau coffrante :</a:t>
            </a:r>
          </a:p>
          <a:p>
            <a:pPr marL="171450" indent="-171450" algn="just">
              <a:buFont typeface="Wingdings" panose="05000000000000000000" pitchFamily="2" charset="2"/>
              <a:buChar char="è"/>
            </a:pPr>
            <a:r>
              <a:rPr lang="fr-FR" sz="1200" b="1" dirty="0">
                <a:sym typeface="Wingdings" panose="05000000000000000000" pitchFamily="2" charset="2"/>
              </a:rPr>
              <a:t>Afficher</a:t>
            </a:r>
            <a:r>
              <a:rPr lang="fr-FR" sz="1200" dirty="0">
                <a:sym typeface="Wingdings" panose="05000000000000000000" pitchFamily="2" charset="2"/>
              </a:rPr>
              <a:t> le gousset béton </a:t>
            </a:r>
          </a:p>
          <a:p>
            <a:pPr marL="171450" indent="-171450" algn="just">
              <a:buFont typeface="Wingdings" panose="05000000000000000000" pitchFamily="2" charset="2"/>
              <a:buChar char="è"/>
            </a:pPr>
            <a:r>
              <a:rPr lang="fr-FR" sz="1200" b="1" dirty="0">
                <a:sym typeface="Wingdings" panose="05000000000000000000" pitchFamily="2" charset="2"/>
              </a:rPr>
              <a:t>Zoomer</a:t>
            </a:r>
            <a:r>
              <a:rPr lang="fr-FR" sz="1200" dirty="0">
                <a:sym typeface="Wingdings" panose="05000000000000000000" pitchFamily="2" charset="2"/>
              </a:rPr>
              <a:t> et </a:t>
            </a:r>
            <a:r>
              <a:rPr lang="fr-FR" sz="1200" b="1" dirty="0">
                <a:sym typeface="Wingdings" panose="05000000000000000000" pitchFamily="2" charset="2"/>
              </a:rPr>
              <a:t>vérifier</a:t>
            </a:r>
            <a:r>
              <a:rPr lang="fr-FR" sz="1200" dirty="0">
                <a:sym typeface="Wingdings" panose="05000000000000000000" pitchFamily="2" charset="2"/>
              </a:rPr>
              <a:t> la position de la peau coffrante.</a:t>
            </a:r>
          </a:p>
        </p:txBody>
      </p:sp>
      <p:grpSp>
        <p:nvGrpSpPr>
          <p:cNvPr id="27" name="Groupe 26">
            <a:extLst>
              <a:ext uri="{FF2B5EF4-FFF2-40B4-BE49-F238E27FC236}">
                <a16:creationId xmlns:a16="http://schemas.microsoft.com/office/drawing/2014/main" id="{9141579B-1419-4D56-A5A1-30BDD479942F}"/>
              </a:ext>
            </a:extLst>
          </p:cNvPr>
          <p:cNvGrpSpPr/>
          <p:nvPr/>
        </p:nvGrpSpPr>
        <p:grpSpPr>
          <a:xfrm>
            <a:off x="4710502" y="1102791"/>
            <a:ext cx="318782" cy="277860"/>
            <a:chOff x="4198688" y="2087836"/>
            <a:chExt cx="318782" cy="277860"/>
          </a:xfrm>
        </p:grpSpPr>
        <p:sp>
          <p:nvSpPr>
            <p:cNvPr id="29" name="Ellipse 28">
              <a:extLst>
                <a:ext uri="{FF2B5EF4-FFF2-40B4-BE49-F238E27FC236}">
                  <a16:creationId xmlns:a16="http://schemas.microsoft.com/office/drawing/2014/main" id="{2396EC2F-2110-43E0-A962-FC0B4617DD3E}"/>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0" name="ZoneTexte 29">
              <a:extLst>
                <a:ext uri="{FF2B5EF4-FFF2-40B4-BE49-F238E27FC236}">
                  <a16:creationId xmlns:a16="http://schemas.microsoft.com/office/drawing/2014/main" id="{4F5EB6B5-52AF-4B57-9BD4-666B441743A1}"/>
                </a:ext>
              </a:extLst>
            </p:cNvPr>
            <p:cNvSpPr txBox="1"/>
            <p:nvPr/>
          </p:nvSpPr>
          <p:spPr>
            <a:xfrm>
              <a:off x="4198688" y="2087836"/>
              <a:ext cx="318782" cy="276999"/>
            </a:xfrm>
            <a:prstGeom prst="rect">
              <a:avLst/>
            </a:prstGeom>
            <a:noFill/>
          </p:spPr>
          <p:txBody>
            <a:bodyPr wrap="square" rtlCol="0">
              <a:spAutoFit/>
            </a:bodyPr>
            <a:lstStyle/>
            <a:p>
              <a:r>
                <a:rPr lang="fr-FR" sz="1200" dirty="0"/>
                <a:t>8</a:t>
              </a:r>
            </a:p>
          </p:txBody>
        </p:sp>
      </p:grpSp>
      <p:sp>
        <p:nvSpPr>
          <p:cNvPr id="31" name="ZoneTexte 30">
            <a:extLst>
              <a:ext uri="{FF2B5EF4-FFF2-40B4-BE49-F238E27FC236}">
                <a16:creationId xmlns:a16="http://schemas.microsoft.com/office/drawing/2014/main" id="{A2F72F88-CEC7-4B04-87C9-4C323A6CA0E2}"/>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4. Mise en place de la peau coffrante </a:t>
            </a:r>
          </a:p>
        </p:txBody>
      </p:sp>
      <p:sp>
        <p:nvSpPr>
          <p:cNvPr id="11" name="ZoneTexte 10">
            <a:extLst>
              <a:ext uri="{FF2B5EF4-FFF2-40B4-BE49-F238E27FC236}">
                <a16:creationId xmlns:a16="http://schemas.microsoft.com/office/drawing/2014/main" id="{0E574BDA-7B41-4417-A841-B69FD2840055}"/>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488259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E5598F7-88B5-499F-AC55-EE8F31C9A430}"/>
              </a:ext>
            </a:extLst>
          </p:cNvPr>
          <p:cNvPicPr>
            <a:picLocks noChangeAspect="1"/>
          </p:cNvPicPr>
          <p:nvPr/>
        </p:nvPicPr>
        <p:blipFill rotWithShape="1">
          <a:blip r:embed="rId2"/>
          <a:srcRect b="5512"/>
          <a:stretch/>
        </p:blipFill>
        <p:spPr>
          <a:xfrm>
            <a:off x="67112" y="568172"/>
            <a:ext cx="8976220" cy="6012830"/>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28</a:t>
            </a:fld>
            <a:endParaRPr lang="fr-FR" sz="1200" dirty="0">
              <a:solidFill>
                <a:srgbClr val="002060"/>
              </a:solidFill>
              <a:effectLst>
                <a:outerShdw blurRad="38100" dist="38100" dir="2700000" algn="tl">
                  <a:srgbClr val="000000">
                    <a:alpha val="43137"/>
                  </a:srgbClr>
                </a:outerShdw>
              </a:effectLst>
            </a:endParaRPr>
          </a:p>
        </p:txBody>
      </p:sp>
      <p:sp>
        <p:nvSpPr>
          <p:cNvPr id="19" name="ZoneTexte 18">
            <a:extLst>
              <a:ext uri="{FF2B5EF4-FFF2-40B4-BE49-F238E27FC236}">
                <a16:creationId xmlns:a16="http://schemas.microsoft.com/office/drawing/2014/main" id="{46BB7F47-E23E-48E8-8F3A-DF44039C4F5F}"/>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4. Mise en place de la peau coffrante </a:t>
            </a:r>
          </a:p>
        </p:txBody>
      </p:sp>
      <p:sp>
        <p:nvSpPr>
          <p:cNvPr id="22" name="ZoneTexte 21">
            <a:extLst>
              <a:ext uri="{FF2B5EF4-FFF2-40B4-BE49-F238E27FC236}">
                <a16:creationId xmlns:a16="http://schemas.microsoft.com/office/drawing/2014/main" id="{0E5138FA-933A-499D-AFD7-EE337211D54D}"/>
              </a:ext>
            </a:extLst>
          </p:cNvPr>
          <p:cNvSpPr txBox="1"/>
          <p:nvPr/>
        </p:nvSpPr>
        <p:spPr>
          <a:xfrm>
            <a:off x="5295952" y="1260678"/>
            <a:ext cx="3634984" cy="461665"/>
          </a:xfrm>
          <a:prstGeom prst="rect">
            <a:avLst/>
          </a:prstGeom>
          <a:solidFill>
            <a:srgbClr val="FFFF00"/>
          </a:solidFill>
          <a:ln>
            <a:solidFill>
              <a:srgbClr val="FF6600"/>
            </a:solidFill>
          </a:ln>
        </p:spPr>
        <p:txBody>
          <a:bodyPr wrap="square" rtlCol="0">
            <a:spAutoFit/>
          </a:bodyPr>
          <a:lstStyle/>
          <a:p>
            <a:pPr algn="just"/>
            <a:r>
              <a:rPr lang="fr-FR" sz="1200" dirty="0"/>
              <a:t>Dans vue 3D :</a:t>
            </a:r>
          </a:p>
          <a:p>
            <a:pPr marL="171450" indent="-171450" algn="just">
              <a:buFont typeface="Wingdings" panose="05000000000000000000" pitchFamily="2" charset="2"/>
              <a:buChar char="è"/>
            </a:pPr>
            <a:r>
              <a:rPr lang="fr-FR" sz="1200" b="1" dirty="0"/>
              <a:t>Afficher </a:t>
            </a:r>
            <a:r>
              <a:rPr lang="fr-FR" sz="1200" dirty="0"/>
              <a:t>la traverse supérieure.</a:t>
            </a:r>
          </a:p>
        </p:txBody>
      </p:sp>
      <p:grpSp>
        <p:nvGrpSpPr>
          <p:cNvPr id="23" name="Groupe 22">
            <a:extLst>
              <a:ext uri="{FF2B5EF4-FFF2-40B4-BE49-F238E27FC236}">
                <a16:creationId xmlns:a16="http://schemas.microsoft.com/office/drawing/2014/main" id="{A82EE4FA-8B84-48FE-9A44-62A966576DB1}"/>
              </a:ext>
            </a:extLst>
          </p:cNvPr>
          <p:cNvGrpSpPr/>
          <p:nvPr/>
        </p:nvGrpSpPr>
        <p:grpSpPr>
          <a:xfrm>
            <a:off x="4977170" y="1302744"/>
            <a:ext cx="318782" cy="277860"/>
            <a:chOff x="4198688" y="2087836"/>
            <a:chExt cx="318782" cy="277860"/>
          </a:xfrm>
        </p:grpSpPr>
        <p:sp>
          <p:nvSpPr>
            <p:cNvPr id="24" name="Ellipse 23">
              <a:extLst>
                <a:ext uri="{FF2B5EF4-FFF2-40B4-BE49-F238E27FC236}">
                  <a16:creationId xmlns:a16="http://schemas.microsoft.com/office/drawing/2014/main" id="{45E3B0E4-08DB-48EF-BF5F-E87C1C65F02D}"/>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5" name="ZoneTexte 24">
              <a:extLst>
                <a:ext uri="{FF2B5EF4-FFF2-40B4-BE49-F238E27FC236}">
                  <a16:creationId xmlns:a16="http://schemas.microsoft.com/office/drawing/2014/main" id="{7C26A275-ED8B-429C-A4E5-468DA0499D10}"/>
                </a:ext>
              </a:extLst>
            </p:cNvPr>
            <p:cNvSpPr txBox="1"/>
            <p:nvPr/>
          </p:nvSpPr>
          <p:spPr>
            <a:xfrm>
              <a:off x="4198688" y="2087836"/>
              <a:ext cx="318782" cy="276999"/>
            </a:xfrm>
            <a:prstGeom prst="rect">
              <a:avLst/>
            </a:prstGeom>
            <a:noFill/>
          </p:spPr>
          <p:txBody>
            <a:bodyPr wrap="square" rtlCol="0">
              <a:spAutoFit/>
            </a:bodyPr>
            <a:lstStyle/>
            <a:p>
              <a:r>
                <a:rPr lang="fr-FR" sz="1200" dirty="0"/>
                <a:t>9</a:t>
              </a:r>
            </a:p>
          </p:txBody>
        </p:sp>
      </p:grpSp>
      <p:sp>
        <p:nvSpPr>
          <p:cNvPr id="11" name="ZoneTexte 10">
            <a:extLst>
              <a:ext uri="{FF2B5EF4-FFF2-40B4-BE49-F238E27FC236}">
                <a16:creationId xmlns:a16="http://schemas.microsoft.com/office/drawing/2014/main" id="{DA38CE8D-DF86-4B9E-8AD3-E6A1C9ED2282}"/>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28934598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C56E0C0-799D-446A-9849-297E915DCEF2}"/>
              </a:ext>
            </a:extLst>
          </p:cNvPr>
          <p:cNvPicPr>
            <a:picLocks noChangeAspect="1"/>
          </p:cNvPicPr>
          <p:nvPr/>
        </p:nvPicPr>
        <p:blipFill rotWithShape="1">
          <a:blip r:embed="rId2"/>
          <a:srcRect b="4511"/>
          <a:stretch/>
        </p:blipFill>
        <p:spPr>
          <a:xfrm>
            <a:off x="125794" y="847955"/>
            <a:ext cx="8892412" cy="5380970"/>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29</a:t>
            </a:fld>
            <a:endParaRPr lang="fr-FR" sz="1200" dirty="0">
              <a:solidFill>
                <a:srgbClr val="002060"/>
              </a:solidFill>
              <a:effectLst>
                <a:outerShdw blurRad="38100" dist="38100" dir="2700000" algn="tl">
                  <a:srgbClr val="000000">
                    <a:alpha val="43137"/>
                  </a:srgbClr>
                </a:outerShdw>
              </a:effectLst>
            </a:endParaRPr>
          </a:p>
        </p:txBody>
      </p:sp>
      <p:sp>
        <p:nvSpPr>
          <p:cNvPr id="19" name="ZoneTexte 18">
            <a:extLst>
              <a:ext uri="{FF2B5EF4-FFF2-40B4-BE49-F238E27FC236}">
                <a16:creationId xmlns:a16="http://schemas.microsoft.com/office/drawing/2014/main" id="{69ECC543-EC51-4CD6-8C42-5DC7497F7325}"/>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4. Mise en place de la peau coffrante </a:t>
            </a:r>
          </a:p>
        </p:txBody>
      </p:sp>
      <p:sp>
        <p:nvSpPr>
          <p:cNvPr id="22" name="ZoneTexte 21">
            <a:extLst>
              <a:ext uri="{FF2B5EF4-FFF2-40B4-BE49-F238E27FC236}">
                <a16:creationId xmlns:a16="http://schemas.microsoft.com/office/drawing/2014/main" id="{C9309DAF-4D52-4081-A2B0-CD72394830B0}"/>
              </a:ext>
            </a:extLst>
          </p:cNvPr>
          <p:cNvSpPr txBox="1"/>
          <p:nvPr/>
        </p:nvSpPr>
        <p:spPr>
          <a:xfrm>
            <a:off x="1048624" y="1060578"/>
            <a:ext cx="4295733" cy="1600438"/>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Dans vue 3D :</a:t>
            </a:r>
          </a:p>
          <a:p>
            <a:pPr marL="171450" indent="-171450" algn="just">
              <a:buFont typeface="Wingdings" panose="05000000000000000000" pitchFamily="2" charset="2"/>
              <a:buChar char="è"/>
            </a:pPr>
            <a:r>
              <a:rPr lang="fr-FR" sz="1200" b="1" dirty="0">
                <a:sym typeface="Wingdings" panose="05000000000000000000" pitchFamily="2" charset="2"/>
              </a:rPr>
              <a:t>Positionner</a:t>
            </a:r>
            <a:r>
              <a:rPr lang="fr-FR" sz="1200" dirty="0">
                <a:sym typeface="Wingdings" panose="05000000000000000000" pitchFamily="2" charset="2"/>
              </a:rPr>
              <a:t> la maquette pour rendre visible la sous face de la traverse supérieure</a:t>
            </a:r>
          </a:p>
          <a:p>
            <a:pPr marL="171450" indent="-171450" algn="just">
              <a:buFont typeface="Wingdings" panose="05000000000000000000" pitchFamily="2" charset="2"/>
              <a:buChar char="è"/>
            </a:pPr>
            <a:r>
              <a:rPr lang="fr-FR" sz="1200" b="1" dirty="0">
                <a:sym typeface="Wingdings" panose="05000000000000000000" pitchFamily="2" charset="2"/>
              </a:rPr>
              <a:t>Cliquer</a:t>
            </a:r>
            <a:r>
              <a:rPr lang="fr-FR" sz="1200" dirty="0">
                <a:sym typeface="Wingdings" panose="05000000000000000000" pitchFamily="2" charset="2"/>
              </a:rPr>
              <a:t> sur Placer sur la face</a:t>
            </a:r>
          </a:p>
          <a:p>
            <a:pPr marL="171450" indent="-171450" algn="just">
              <a:buFont typeface="Wingdings" panose="05000000000000000000" pitchFamily="2" charset="2"/>
              <a:buChar char="è"/>
            </a:pPr>
            <a:r>
              <a:rPr lang="fr-FR" sz="1200" b="1" dirty="0">
                <a:sym typeface="Wingdings" panose="05000000000000000000" pitchFamily="2" charset="2"/>
              </a:rPr>
              <a:t>Affecter </a:t>
            </a:r>
            <a:r>
              <a:rPr lang="fr-FR" sz="1200" dirty="0">
                <a:sym typeface="Wingdings" panose="05000000000000000000" pitchFamily="2" charset="2"/>
              </a:rPr>
              <a:t>la peau coffrante à la sous face de la traverse supérieure. </a:t>
            </a:r>
          </a:p>
          <a:p>
            <a:pPr algn="just"/>
            <a:r>
              <a:rPr lang="fr-FR" sz="1200" b="1" dirty="0">
                <a:sym typeface="Wingdings" panose="05000000000000000000" pitchFamily="2" charset="2"/>
              </a:rPr>
              <a:t>Cela permet d’affecter à la peau coffrante les mêmes pentes que la traverse supérieure.</a:t>
            </a:r>
          </a:p>
        </p:txBody>
      </p:sp>
      <p:cxnSp>
        <p:nvCxnSpPr>
          <p:cNvPr id="26" name="Connecteur droit avec flèche 25">
            <a:extLst>
              <a:ext uri="{FF2B5EF4-FFF2-40B4-BE49-F238E27FC236}">
                <a16:creationId xmlns:a16="http://schemas.microsoft.com/office/drawing/2014/main" id="{67E64BBC-ED7F-425E-A804-DDAE76453A34}"/>
              </a:ext>
            </a:extLst>
          </p:cNvPr>
          <p:cNvCxnSpPr>
            <a:cxnSpLocks/>
          </p:cNvCxnSpPr>
          <p:nvPr/>
        </p:nvCxnSpPr>
        <p:spPr>
          <a:xfrm>
            <a:off x="4110361" y="2688973"/>
            <a:ext cx="808936" cy="925719"/>
          </a:xfrm>
          <a:prstGeom prst="straightConnector1">
            <a:avLst/>
          </a:prstGeom>
          <a:ln w="12700">
            <a:solidFill>
              <a:srgbClr val="FF6600"/>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e 12">
            <a:extLst>
              <a:ext uri="{FF2B5EF4-FFF2-40B4-BE49-F238E27FC236}">
                <a16:creationId xmlns:a16="http://schemas.microsoft.com/office/drawing/2014/main" id="{F29321FB-2E72-428C-9A05-CDC54BD603E1}"/>
              </a:ext>
            </a:extLst>
          </p:cNvPr>
          <p:cNvGrpSpPr/>
          <p:nvPr/>
        </p:nvGrpSpPr>
        <p:grpSpPr>
          <a:xfrm>
            <a:off x="711182" y="1104061"/>
            <a:ext cx="443974" cy="277000"/>
            <a:chOff x="4198688" y="2087836"/>
            <a:chExt cx="364075" cy="277860"/>
          </a:xfrm>
        </p:grpSpPr>
        <p:sp>
          <p:nvSpPr>
            <p:cNvPr id="14" name="Ellipse 13">
              <a:extLst>
                <a:ext uri="{FF2B5EF4-FFF2-40B4-BE49-F238E27FC236}">
                  <a16:creationId xmlns:a16="http://schemas.microsoft.com/office/drawing/2014/main" id="{D481D45C-9C30-4D91-980D-1DC7A90EBAFE}"/>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5" name="ZoneTexte 14">
              <a:extLst>
                <a:ext uri="{FF2B5EF4-FFF2-40B4-BE49-F238E27FC236}">
                  <a16:creationId xmlns:a16="http://schemas.microsoft.com/office/drawing/2014/main" id="{85FECBE7-AADD-483E-AC67-F488A5E1E1C6}"/>
                </a:ext>
              </a:extLst>
            </p:cNvPr>
            <p:cNvSpPr txBox="1"/>
            <p:nvPr/>
          </p:nvSpPr>
          <p:spPr>
            <a:xfrm>
              <a:off x="4198689" y="2087836"/>
              <a:ext cx="364074" cy="276999"/>
            </a:xfrm>
            <a:prstGeom prst="rect">
              <a:avLst/>
            </a:prstGeom>
            <a:noFill/>
          </p:spPr>
          <p:txBody>
            <a:bodyPr wrap="square" rtlCol="0">
              <a:spAutoFit/>
            </a:bodyPr>
            <a:lstStyle/>
            <a:p>
              <a:r>
                <a:rPr lang="fr-FR" sz="1200" dirty="0"/>
                <a:t>10</a:t>
              </a:r>
            </a:p>
          </p:txBody>
        </p:sp>
      </p:grpSp>
      <p:sp>
        <p:nvSpPr>
          <p:cNvPr id="12" name="ZoneTexte 11">
            <a:extLst>
              <a:ext uri="{FF2B5EF4-FFF2-40B4-BE49-F238E27FC236}">
                <a16:creationId xmlns:a16="http://schemas.microsoft.com/office/drawing/2014/main" id="{5A5D28DB-A1D1-4D65-9745-671EFD140504}"/>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494209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3</a:t>
            </a:fld>
            <a:endParaRPr lang="fr-FR" sz="1200" dirty="0">
              <a:solidFill>
                <a:srgbClr val="002060"/>
              </a:solidFill>
              <a:effectLst>
                <a:outerShdw blurRad="38100" dist="38100" dir="2700000" algn="tl">
                  <a:srgbClr val="000000">
                    <a:alpha val="43137"/>
                  </a:srgbClr>
                </a:outerShdw>
              </a:effectLst>
            </a:endParaRPr>
          </a:p>
        </p:txBody>
      </p:sp>
      <p:sp>
        <p:nvSpPr>
          <p:cNvPr id="7" name="ZoneTexte 6">
            <a:extLst>
              <a:ext uri="{FF2B5EF4-FFF2-40B4-BE49-F238E27FC236}">
                <a16:creationId xmlns:a16="http://schemas.microsoft.com/office/drawing/2014/main" id="{07612649-6FA5-4802-B3D6-8A819C7770C9}"/>
              </a:ext>
            </a:extLst>
          </p:cNvPr>
          <p:cNvSpPr txBox="1"/>
          <p:nvPr/>
        </p:nvSpPr>
        <p:spPr>
          <a:xfrm>
            <a:off x="541538" y="707510"/>
            <a:ext cx="8229600" cy="2554545"/>
          </a:xfrm>
          <a:prstGeom prst="rect">
            <a:avLst/>
          </a:prstGeom>
          <a:solidFill>
            <a:srgbClr val="CCFFFF"/>
          </a:solidFill>
          <a:ln>
            <a:solidFill>
              <a:schemeClr val="accent5">
                <a:lumMod val="50000"/>
              </a:schemeClr>
            </a:solidFill>
          </a:ln>
        </p:spPr>
        <p:txBody>
          <a:bodyPr wrap="square" rtlCol="0">
            <a:spAutoFit/>
          </a:bodyPr>
          <a:lstStyle/>
          <a:p>
            <a:pPr algn="just"/>
            <a:r>
              <a:rPr lang="fr-FR" sz="1600" i="1" dirty="0"/>
              <a:t>L’étude se portera sur l’étaiement de la traverse supérieure de l’OA 450. La traverse étant divisée en deux par un joint de dilatation, nous allons donc réaliser la modélisation de l’étaiement sur une partie. </a:t>
            </a:r>
          </a:p>
          <a:p>
            <a:pPr algn="just"/>
            <a:endParaRPr lang="fr-FR" sz="1600" i="1" dirty="0"/>
          </a:p>
          <a:p>
            <a:pPr algn="just"/>
            <a:r>
              <a:rPr lang="fr-FR" sz="1600" i="1" dirty="0"/>
              <a:t>Les matériels utilisés pour la réalisation de l’étaiement seront des TOURECHAF de chez Mills et des Mills Pano.</a:t>
            </a:r>
          </a:p>
          <a:p>
            <a:pPr algn="just"/>
            <a:endParaRPr lang="fr-FR" sz="1600" i="1" dirty="0"/>
          </a:p>
          <a:p>
            <a:pPr algn="just"/>
            <a:r>
              <a:rPr lang="fr-FR" sz="1600" i="1" dirty="0"/>
              <a:t>Pour ailleurs, le coffrage de la traverse supérieure (Joues, abouts, chevalet,…) ne fera pas partie de l’étude, seule la face coffrante, le matériel de prévention collective et la circulation verticale seront associées à l’étaiement.</a:t>
            </a:r>
          </a:p>
        </p:txBody>
      </p:sp>
      <p:sp>
        <p:nvSpPr>
          <p:cNvPr id="8" name="ZoneTexte 7">
            <a:extLst>
              <a:ext uri="{FF2B5EF4-FFF2-40B4-BE49-F238E27FC236}">
                <a16:creationId xmlns:a16="http://schemas.microsoft.com/office/drawing/2014/main" id="{C15B1D33-771E-4891-8940-41F8965A6867}"/>
              </a:ext>
            </a:extLst>
          </p:cNvPr>
          <p:cNvSpPr txBox="1"/>
          <p:nvPr/>
        </p:nvSpPr>
        <p:spPr>
          <a:xfrm>
            <a:off x="8388" y="34215"/>
            <a:ext cx="8017025"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1. Limite de l’étude</a:t>
            </a:r>
          </a:p>
        </p:txBody>
      </p:sp>
      <p:sp>
        <p:nvSpPr>
          <p:cNvPr id="10" name="ZoneTexte 9">
            <a:extLst>
              <a:ext uri="{FF2B5EF4-FFF2-40B4-BE49-F238E27FC236}">
                <a16:creationId xmlns:a16="http://schemas.microsoft.com/office/drawing/2014/main" id="{68BF7CE8-40A7-4C2C-8749-B0BB4D696CF2}"/>
              </a:ext>
            </a:extLst>
          </p:cNvPr>
          <p:cNvSpPr txBox="1"/>
          <p:nvPr/>
        </p:nvSpPr>
        <p:spPr>
          <a:xfrm>
            <a:off x="973192" y="3931689"/>
            <a:ext cx="1488598" cy="27699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fr-FR" sz="1200" i="1" dirty="0">
                <a:sym typeface="Wingdings" panose="05000000000000000000" pitchFamily="2" charset="2"/>
              </a:rPr>
              <a:t>Catalogue Mills Pano </a:t>
            </a:r>
            <a:endParaRPr lang="fr-FR" sz="1200" dirty="0">
              <a:sym typeface="Wingdings" panose="05000000000000000000" pitchFamily="2" charset="2"/>
            </a:endParaRPr>
          </a:p>
        </p:txBody>
      </p:sp>
      <p:sp>
        <p:nvSpPr>
          <p:cNvPr id="11" name="ZoneTexte 10">
            <a:extLst>
              <a:ext uri="{FF2B5EF4-FFF2-40B4-BE49-F238E27FC236}">
                <a16:creationId xmlns:a16="http://schemas.microsoft.com/office/drawing/2014/main" id="{D84FC026-C7CF-414F-B217-3AC8BF44B146}"/>
              </a:ext>
            </a:extLst>
          </p:cNvPr>
          <p:cNvSpPr txBox="1"/>
          <p:nvPr/>
        </p:nvSpPr>
        <p:spPr>
          <a:xfrm>
            <a:off x="3575530" y="3931689"/>
            <a:ext cx="1701654" cy="27699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fr-FR" sz="1200" i="1" dirty="0">
                <a:sym typeface="Wingdings" panose="05000000000000000000" pitchFamily="2" charset="2"/>
              </a:rPr>
              <a:t>Catalogue TOURECHAF </a:t>
            </a:r>
            <a:endParaRPr lang="fr-FR" sz="1200" dirty="0">
              <a:sym typeface="Wingdings" panose="05000000000000000000" pitchFamily="2" charset="2"/>
            </a:endParaRPr>
          </a:p>
        </p:txBody>
      </p:sp>
      <p:pic>
        <p:nvPicPr>
          <p:cNvPr id="4" name="Image 3">
            <a:extLst>
              <a:ext uri="{FF2B5EF4-FFF2-40B4-BE49-F238E27FC236}">
                <a16:creationId xmlns:a16="http://schemas.microsoft.com/office/drawing/2014/main" id="{FDE673C2-3085-4E1B-BC8A-C509EB30C1E8}"/>
              </a:ext>
            </a:extLst>
          </p:cNvPr>
          <p:cNvPicPr>
            <a:picLocks noChangeAspect="1"/>
          </p:cNvPicPr>
          <p:nvPr/>
        </p:nvPicPr>
        <p:blipFill>
          <a:blip r:embed="rId2"/>
          <a:stretch>
            <a:fillRect/>
          </a:stretch>
        </p:blipFill>
        <p:spPr>
          <a:xfrm>
            <a:off x="1066872" y="4368734"/>
            <a:ext cx="1394918" cy="1899821"/>
          </a:xfrm>
          <a:prstGeom prst="rect">
            <a:avLst/>
          </a:prstGeom>
        </p:spPr>
      </p:pic>
      <p:pic>
        <p:nvPicPr>
          <p:cNvPr id="9" name="Image 8">
            <a:extLst>
              <a:ext uri="{FF2B5EF4-FFF2-40B4-BE49-F238E27FC236}">
                <a16:creationId xmlns:a16="http://schemas.microsoft.com/office/drawing/2014/main" id="{E04E7143-7555-48D7-ABF8-3A0AC167BDF5}"/>
              </a:ext>
            </a:extLst>
          </p:cNvPr>
          <p:cNvPicPr>
            <a:picLocks noChangeAspect="1"/>
          </p:cNvPicPr>
          <p:nvPr/>
        </p:nvPicPr>
        <p:blipFill>
          <a:blip r:embed="rId3"/>
          <a:stretch>
            <a:fillRect/>
          </a:stretch>
        </p:blipFill>
        <p:spPr>
          <a:xfrm>
            <a:off x="3651730" y="4353817"/>
            <a:ext cx="1409399" cy="1899821"/>
          </a:xfrm>
          <a:prstGeom prst="rect">
            <a:avLst/>
          </a:prstGeom>
        </p:spPr>
      </p:pic>
      <p:pic>
        <p:nvPicPr>
          <p:cNvPr id="2" name="Image 1">
            <a:extLst>
              <a:ext uri="{FF2B5EF4-FFF2-40B4-BE49-F238E27FC236}">
                <a16:creationId xmlns:a16="http://schemas.microsoft.com/office/drawing/2014/main" id="{30675568-90C4-4A60-8BDF-5425296E728D}"/>
              </a:ext>
            </a:extLst>
          </p:cNvPr>
          <p:cNvPicPr>
            <a:picLocks noChangeAspect="1"/>
          </p:cNvPicPr>
          <p:nvPr/>
        </p:nvPicPr>
        <p:blipFill>
          <a:blip r:embed="rId4"/>
          <a:stretch>
            <a:fillRect/>
          </a:stretch>
        </p:blipFill>
        <p:spPr>
          <a:xfrm>
            <a:off x="6251069" y="4368733"/>
            <a:ext cx="1394918" cy="1899821"/>
          </a:xfrm>
          <a:prstGeom prst="rect">
            <a:avLst/>
          </a:prstGeom>
        </p:spPr>
      </p:pic>
      <p:sp>
        <p:nvSpPr>
          <p:cNvPr id="12" name="ZoneTexte 11">
            <a:extLst>
              <a:ext uri="{FF2B5EF4-FFF2-40B4-BE49-F238E27FC236}">
                <a16:creationId xmlns:a16="http://schemas.microsoft.com/office/drawing/2014/main" id="{5D08D85F-DFA7-4289-BA2A-64113C152CF6}"/>
              </a:ext>
            </a:extLst>
          </p:cNvPr>
          <p:cNvSpPr txBox="1"/>
          <p:nvPr/>
        </p:nvSpPr>
        <p:spPr>
          <a:xfrm>
            <a:off x="5950796" y="3935510"/>
            <a:ext cx="1995464" cy="27699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fr-FR" sz="1200" i="1" dirty="0">
                <a:sym typeface="Wingdings" panose="05000000000000000000" pitchFamily="2" charset="2"/>
              </a:rPr>
              <a:t>Catalogue ESCALIB Mills MDS </a:t>
            </a:r>
            <a:endParaRPr lang="fr-FR" sz="1200" dirty="0">
              <a:sym typeface="Wingdings" panose="05000000000000000000" pitchFamily="2" charset="2"/>
            </a:endParaRPr>
          </a:p>
        </p:txBody>
      </p:sp>
      <p:sp>
        <p:nvSpPr>
          <p:cNvPr id="14" name="ZoneTexte 13">
            <a:extLst>
              <a:ext uri="{FF2B5EF4-FFF2-40B4-BE49-F238E27FC236}">
                <a16:creationId xmlns:a16="http://schemas.microsoft.com/office/drawing/2014/main" id="{B1A1F662-0D7B-40A9-BBF7-F88A75391C49}"/>
              </a:ext>
            </a:extLst>
          </p:cNvPr>
          <p:cNvSpPr txBox="1"/>
          <p:nvPr/>
        </p:nvSpPr>
        <p:spPr>
          <a:xfrm>
            <a:off x="541538" y="3498467"/>
            <a:ext cx="1488598" cy="27699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fr-FR" sz="1200" b="1" i="1" dirty="0">
                <a:sym typeface="Wingdings" panose="05000000000000000000" pitchFamily="2" charset="2"/>
              </a:rPr>
              <a:t>Matériels utilisés :   </a:t>
            </a:r>
            <a:endParaRPr lang="fr-FR" sz="1200" b="1" dirty="0">
              <a:sym typeface="Wingdings" panose="05000000000000000000" pitchFamily="2" charset="2"/>
            </a:endParaRPr>
          </a:p>
        </p:txBody>
      </p:sp>
      <p:sp>
        <p:nvSpPr>
          <p:cNvPr id="15" name="ZoneTexte 14">
            <a:extLst>
              <a:ext uri="{FF2B5EF4-FFF2-40B4-BE49-F238E27FC236}">
                <a16:creationId xmlns:a16="http://schemas.microsoft.com/office/drawing/2014/main" id="{05B5FA01-21CA-4B41-B44A-4ED39460A06E}"/>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2299096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893202D-0DBD-4B89-A616-D0568D16B374}"/>
              </a:ext>
            </a:extLst>
          </p:cNvPr>
          <p:cNvPicPr>
            <a:picLocks noChangeAspect="1"/>
          </p:cNvPicPr>
          <p:nvPr/>
        </p:nvPicPr>
        <p:blipFill rotWithShape="1">
          <a:blip r:embed="rId2"/>
          <a:srcRect b="7213"/>
          <a:stretch/>
        </p:blipFill>
        <p:spPr>
          <a:xfrm>
            <a:off x="108487" y="765454"/>
            <a:ext cx="8831327" cy="5510460"/>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30</a:t>
            </a:fld>
            <a:endParaRPr lang="fr-FR" sz="1200" dirty="0">
              <a:solidFill>
                <a:srgbClr val="002060"/>
              </a:solidFill>
              <a:effectLst>
                <a:outerShdw blurRad="38100" dist="38100" dir="2700000" algn="tl">
                  <a:srgbClr val="000000">
                    <a:alpha val="43137"/>
                  </a:srgbClr>
                </a:outerShdw>
              </a:effectLst>
            </a:endParaRPr>
          </a:p>
        </p:txBody>
      </p:sp>
      <p:sp>
        <p:nvSpPr>
          <p:cNvPr id="20" name="ZoneTexte 19">
            <a:extLst>
              <a:ext uri="{FF2B5EF4-FFF2-40B4-BE49-F238E27FC236}">
                <a16:creationId xmlns:a16="http://schemas.microsoft.com/office/drawing/2014/main" id="{1A1A7BB3-F43A-4605-9185-95C2DB7DAA15}"/>
              </a:ext>
            </a:extLst>
          </p:cNvPr>
          <p:cNvSpPr txBox="1"/>
          <p:nvPr/>
        </p:nvSpPr>
        <p:spPr>
          <a:xfrm>
            <a:off x="4972257" y="3680787"/>
            <a:ext cx="3026523" cy="861774"/>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Positionner correctement la peau coffrante :</a:t>
            </a:r>
          </a:p>
          <a:p>
            <a:pPr marL="171450" indent="-171450" algn="just">
              <a:buFont typeface="Wingdings" panose="05000000000000000000" pitchFamily="2" charset="2"/>
              <a:buChar char="è"/>
            </a:pPr>
            <a:r>
              <a:rPr lang="fr-FR" sz="1200" b="1" dirty="0">
                <a:sym typeface="Wingdings" panose="05000000000000000000" pitchFamily="2" charset="2"/>
              </a:rPr>
              <a:t>Masquer</a:t>
            </a:r>
            <a:r>
              <a:rPr lang="fr-FR" sz="1200" dirty="0">
                <a:sym typeface="Wingdings" panose="05000000000000000000" pitchFamily="2" charset="2"/>
              </a:rPr>
              <a:t> la traverse supérieure</a:t>
            </a:r>
          </a:p>
          <a:p>
            <a:pPr marL="171450" indent="-171450" algn="just">
              <a:buFont typeface="Wingdings" panose="05000000000000000000" pitchFamily="2" charset="2"/>
              <a:buChar char="è"/>
            </a:pPr>
            <a:r>
              <a:rPr lang="fr-FR" sz="1200" b="1" dirty="0">
                <a:sym typeface="Wingdings" panose="05000000000000000000" pitchFamily="2" charset="2"/>
              </a:rPr>
              <a:t>Orienter</a:t>
            </a:r>
            <a:r>
              <a:rPr lang="fr-FR" sz="1200" dirty="0">
                <a:sym typeface="Wingdings" panose="05000000000000000000" pitchFamily="2" charset="2"/>
              </a:rPr>
              <a:t> la peau coffrante dans le sens perpendiculaire au Mills Pano gousset.</a:t>
            </a:r>
          </a:p>
        </p:txBody>
      </p:sp>
      <p:sp>
        <p:nvSpPr>
          <p:cNvPr id="19" name="ZoneTexte 18">
            <a:extLst>
              <a:ext uri="{FF2B5EF4-FFF2-40B4-BE49-F238E27FC236}">
                <a16:creationId xmlns:a16="http://schemas.microsoft.com/office/drawing/2014/main" id="{B7FBFB03-88F0-4E7C-882A-14168E2EA29A}"/>
              </a:ext>
            </a:extLst>
          </p:cNvPr>
          <p:cNvSpPr txBox="1"/>
          <p:nvPr/>
        </p:nvSpPr>
        <p:spPr>
          <a:xfrm>
            <a:off x="3972857" y="1353017"/>
            <a:ext cx="4763605" cy="461665"/>
          </a:xfrm>
          <a:prstGeom prst="rect">
            <a:avLst/>
          </a:prstGeom>
          <a:solidFill>
            <a:schemeClr val="accent6">
              <a:lumMod val="40000"/>
              <a:lumOff val="60000"/>
            </a:schemeClr>
          </a:solidFill>
          <a:ln>
            <a:solidFill>
              <a:schemeClr val="accent6">
                <a:lumMod val="75000"/>
              </a:schemeClr>
            </a:solidFill>
          </a:ln>
        </p:spPr>
        <p:txBody>
          <a:bodyPr wrap="square" rtlCol="0">
            <a:spAutoFit/>
          </a:bodyPr>
          <a:lstStyle/>
          <a:p>
            <a:pPr algn="just"/>
            <a:r>
              <a:rPr lang="fr-FR" sz="1200" dirty="0">
                <a:sym typeface="Wingdings" panose="05000000000000000000" pitchFamily="2" charset="2"/>
              </a:rPr>
              <a:t>La peau coffrante est maintenant affecté à la face, avec les mêmes propriétés de pente que la traverse supérieure.</a:t>
            </a:r>
          </a:p>
        </p:txBody>
      </p:sp>
      <p:sp>
        <p:nvSpPr>
          <p:cNvPr id="22" name="ZoneTexte 21">
            <a:extLst>
              <a:ext uri="{FF2B5EF4-FFF2-40B4-BE49-F238E27FC236}">
                <a16:creationId xmlns:a16="http://schemas.microsoft.com/office/drawing/2014/main" id="{FDDF482B-F49B-4317-932B-86C4A65455F3}"/>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4. Mise en place de la peau coffrante </a:t>
            </a:r>
          </a:p>
        </p:txBody>
      </p:sp>
      <p:grpSp>
        <p:nvGrpSpPr>
          <p:cNvPr id="28" name="Groupe 27">
            <a:extLst>
              <a:ext uri="{FF2B5EF4-FFF2-40B4-BE49-F238E27FC236}">
                <a16:creationId xmlns:a16="http://schemas.microsoft.com/office/drawing/2014/main" id="{3396FE78-8270-4182-8ADC-FB0DD6CF4602}"/>
              </a:ext>
            </a:extLst>
          </p:cNvPr>
          <p:cNvGrpSpPr/>
          <p:nvPr/>
        </p:nvGrpSpPr>
        <p:grpSpPr>
          <a:xfrm>
            <a:off x="4577638" y="3729653"/>
            <a:ext cx="443974" cy="277000"/>
            <a:chOff x="4198688" y="2087836"/>
            <a:chExt cx="364075" cy="277860"/>
          </a:xfrm>
        </p:grpSpPr>
        <p:sp>
          <p:nvSpPr>
            <p:cNvPr id="29" name="Ellipse 28">
              <a:extLst>
                <a:ext uri="{FF2B5EF4-FFF2-40B4-BE49-F238E27FC236}">
                  <a16:creationId xmlns:a16="http://schemas.microsoft.com/office/drawing/2014/main" id="{F2D07AE1-AB26-4050-9BFB-7A2C21A03C36}"/>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0" name="ZoneTexte 29">
              <a:extLst>
                <a:ext uri="{FF2B5EF4-FFF2-40B4-BE49-F238E27FC236}">
                  <a16:creationId xmlns:a16="http://schemas.microsoft.com/office/drawing/2014/main" id="{3DC329EB-C037-444A-850B-A29C91C2C776}"/>
                </a:ext>
              </a:extLst>
            </p:cNvPr>
            <p:cNvSpPr txBox="1"/>
            <p:nvPr/>
          </p:nvSpPr>
          <p:spPr>
            <a:xfrm>
              <a:off x="4198689" y="2087836"/>
              <a:ext cx="364074" cy="276999"/>
            </a:xfrm>
            <a:prstGeom prst="rect">
              <a:avLst/>
            </a:prstGeom>
            <a:noFill/>
          </p:spPr>
          <p:txBody>
            <a:bodyPr wrap="square" rtlCol="0">
              <a:spAutoFit/>
            </a:bodyPr>
            <a:lstStyle/>
            <a:p>
              <a:r>
                <a:rPr lang="fr-FR" sz="1200" dirty="0"/>
                <a:t>11</a:t>
              </a:r>
            </a:p>
          </p:txBody>
        </p:sp>
      </p:grpSp>
      <p:sp>
        <p:nvSpPr>
          <p:cNvPr id="12" name="ZoneTexte 11">
            <a:extLst>
              <a:ext uri="{FF2B5EF4-FFF2-40B4-BE49-F238E27FC236}">
                <a16:creationId xmlns:a16="http://schemas.microsoft.com/office/drawing/2014/main" id="{531711C0-15FA-41BF-83AA-C2C149E8EBDC}"/>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3479805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2830931-E93A-4293-8F68-9091337BD4E1}"/>
              </a:ext>
            </a:extLst>
          </p:cNvPr>
          <p:cNvPicPr>
            <a:picLocks noChangeAspect="1"/>
          </p:cNvPicPr>
          <p:nvPr/>
        </p:nvPicPr>
        <p:blipFill rotWithShape="1">
          <a:blip r:embed="rId2"/>
          <a:srcRect l="-183" t="-4648" r="183" b="4648"/>
          <a:stretch/>
        </p:blipFill>
        <p:spPr>
          <a:xfrm>
            <a:off x="-16779" y="618179"/>
            <a:ext cx="9144000" cy="5587311"/>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31</a:t>
            </a:fld>
            <a:endParaRPr lang="fr-FR" sz="1200" dirty="0">
              <a:solidFill>
                <a:srgbClr val="002060"/>
              </a:solidFill>
              <a:effectLst>
                <a:outerShdw blurRad="38100" dist="38100" dir="2700000" algn="tl">
                  <a:srgbClr val="000000">
                    <a:alpha val="43137"/>
                  </a:srgbClr>
                </a:outerShdw>
              </a:effectLst>
            </a:endParaRPr>
          </a:p>
        </p:txBody>
      </p:sp>
      <p:sp>
        <p:nvSpPr>
          <p:cNvPr id="33" name="ZoneTexte 32">
            <a:extLst>
              <a:ext uri="{FF2B5EF4-FFF2-40B4-BE49-F238E27FC236}">
                <a16:creationId xmlns:a16="http://schemas.microsoft.com/office/drawing/2014/main" id="{47027FD8-E346-4107-AB3E-0AE9021AC674}"/>
              </a:ext>
            </a:extLst>
          </p:cNvPr>
          <p:cNvSpPr txBox="1"/>
          <p:nvPr/>
        </p:nvSpPr>
        <p:spPr>
          <a:xfrm>
            <a:off x="4555221" y="1725211"/>
            <a:ext cx="3390294" cy="677108"/>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Dans vue 3D (vue de haut) : </a:t>
            </a:r>
          </a:p>
          <a:p>
            <a:pPr marL="171450" indent="-171450" algn="just">
              <a:buFont typeface="Wingdings" panose="05000000000000000000" pitchFamily="2" charset="2"/>
              <a:buChar char="è"/>
            </a:pPr>
            <a:r>
              <a:rPr lang="fr-FR" sz="1200" b="1" dirty="0">
                <a:sym typeface="Wingdings" panose="05000000000000000000" pitchFamily="2" charset="2"/>
              </a:rPr>
              <a:t>Positionner </a:t>
            </a:r>
            <a:r>
              <a:rPr lang="fr-FR" sz="1200" dirty="0">
                <a:sym typeface="Wingdings" panose="05000000000000000000" pitchFamily="2" charset="2"/>
              </a:rPr>
              <a:t>la première peau coffrante sur une extrémité. </a:t>
            </a:r>
          </a:p>
        </p:txBody>
      </p:sp>
      <p:sp>
        <p:nvSpPr>
          <p:cNvPr id="19" name="ZoneTexte 18">
            <a:extLst>
              <a:ext uri="{FF2B5EF4-FFF2-40B4-BE49-F238E27FC236}">
                <a16:creationId xmlns:a16="http://schemas.microsoft.com/office/drawing/2014/main" id="{343491E6-03D7-425E-986F-3184C75B3BD2}"/>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4. Mise en place de la peau coffrante </a:t>
            </a:r>
          </a:p>
        </p:txBody>
      </p:sp>
      <p:grpSp>
        <p:nvGrpSpPr>
          <p:cNvPr id="22" name="Groupe 21">
            <a:extLst>
              <a:ext uri="{FF2B5EF4-FFF2-40B4-BE49-F238E27FC236}">
                <a16:creationId xmlns:a16="http://schemas.microsoft.com/office/drawing/2014/main" id="{B9BC4A10-68CA-4020-9BDA-8B68F3947A0A}"/>
              </a:ext>
            </a:extLst>
          </p:cNvPr>
          <p:cNvGrpSpPr/>
          <p:nvPr/>
        </p:nvGrpSpPr>
        <p:grpSpPr>
          <a:xfrm>
            <a:off x="4154459" y="1725211"/>
            <a:ext cx="443974" cy="277000"/>
            <a:chOff x="4198688" y="2087836"/>
            <a:chExt cx="364075" cy="277860"/>
          </a:xfrm>
        </p:grpSpPr>
        <p:sp>
          <p:nvSpPr>
            <p:cNvPr id="23" name="Ellipse 22">
              <a:extLst>
                <a:ext uri="{FF2B5EF4-FFF2-40B4-BE49-F238E27FC236}">
                  <a16:creationId xmlns:a16="http://schemas.microsoft.com/office/drawing/2014/main" id="{E7CC7337-CA6E-4F02-9268-537DF1D33A61}"/>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6" name="ZoneTexte 25">
              <a:extLst>
                <a:ext uri="{FF2B5EF4-FFF2-40B4-BE49-F238E27FC236}">
                  <a16:creationId xmlns:a16="http://schemas.microsoft.com/office/drawing/2014/main" id="{8810E191-DC9D-467E-9041-1B4ED53C5E8A}"/>
                </a:ext>
              </a:extLst>
            </p:cNvPr>
            <p:cNvSpPr txBox="1"/>
            <p:nvPr/>
          </p:nvSpPr>
          <p:spPr>
            <a:xfrm>
              <a:off x="4198689" y="2087836"/>
              <a:ext cx="364074" cy="276999"/>
            </a:xfrm>
            <a:prstGeom prst="rect">
              <a:avLst/>
            </a:prstGeom>
            <a:noFill/>
          </p:spPr>
          <p:txBody>
            <a:bodyPr wrap="square" rtlCol="0">
              <a:spAutoFit/>
            </a:bodyPr>
            <a:lstStyle/>
            <a:p>
              <a:r>
                <a:rPr lang="fr-FR" sz="1200" dirty="0"/>
                <a:t>12</a:t>
              </a:r>
            </a:p>
          </p:txBody>
        </p:sp>
      </p:grpSp>
      <p:sp>
        <p:nvSpPr>
          <p:cNvPr id="11" name="ZoneTexte 10">
            <a:extLst>
              <a:ext uri="{FF2B5EF4-FFF2-40B4-BE49-F238E27FC236}">
                <a16:creationId xmlns:a16="http://schemas.microsoft.com/office/drawing/2014/main" id="{79BF3B7B-5475-4DD1-9B1D-249499EDDDF0}"/>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14484364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326C050-BC29-4F0E-BC29-099521DD10B7}"/>
              </a:ext>
            </a:extLst>
          </p:cNvPr>
          <p:cNvPicPr>
            <a:picLocks noChangeAspect="1"/>
          </p:cNvPicPr>
          <p:nvPr/>
        </p:nvPicPr>
        <p:blipFill rotWithShape="1">
          <a:blip r:embed="rId2"/>
          <a:srcRect b="4511"/>
          <a:stretch/>
        </p:blipFill>
        <p:spPr>
          <a:xfrm>
            <a:off x="142043" y="692458"/>
            <a:ext cx="8901290" cy="5681709"/>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32</a:t>
            </a:fld>
            <a:endParaRPr lang="fr-FR" sz="1200" dirty="0">
              <a:solidFill>
                <a:srgbClr val="002060"/>
              </a:solidFill>
              <a:effectLst>
                <a:outerShdw blurRad="38100" dist="38100" dir="2700000" algn="tl">
                  <a:srgbClr val="000000">
                    <a:alpha val="43137"/>
                  </a:srgbClr>
                </a:outerShdw>
              </a:effectLst>
            </a:endParaRPr>
          </a:p>
        </p:txBody>
      </p:sp>
      <p:grpSp>
        <p:nvGrpSpPr>
          <p:cNvPr id="40" name="Groupe 39">
            <a:extLst>
              <a:ext uri="{FF2B5EF4-FFF2-40B4-BE49-F238E27FC236}">
                <a16:creationId xmlns:a16="http://schemas.microsoft.com/office/drawing/2014/main" id="{741061EE-A36A-4944-8417-55DDF7B2EFFB}"/>
              </a:ext>
            </a:extLst>
          </p:cNvPr>
          <p:cNvGrpSpPr/>
          <p:nvPr/>
        </p:nvGrpSpPr>
        <p:grpSpPr>
          <a:xfrm>
            <a:off x="3944727" y="1061220"/>
            <a:ext cx="443973" cy="283699"/>
            <a:chOff x="4198688" y="2081116"/>
            <a:chExt cx="364074" cy="284580"/>
          </a:xfrm>
        </p:grpSpPr>
        <p:sp>
          <p:nvSpPr>
            <p:cNvPr id="42" name="Ellipse 41">
              <a:extLst>
                <a:ext uri="{FF2B5EF4-FFF2-40B4-BE49-F238E27FC236}">
                  <a16:creationId xmlns:a16="http://schemas.microsoft.com/office/drawing/2014/main" id="{7E3749EE-B6AB-4949-B146-442438A13988}"/>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3" name="ZoneTexte 42">
              <a:extLst>
                <a:ext uri="{FF2B5EF4-FFF2-40B4-BE49-F238E27FC236}">
                  <a16:creationId xmlns:a16="http://schemas.microsoft.com/office/drawing/2014/main" id="{ADE64BE8-1B29-4AA1-BC4E-DFD10EA2D276}"/>
                </a:ext>
              </a:extLst>
            </p:cNvPr>
            <p:cNvSpPr txBox="1"/>
            <p:nvPr/>
          </p:nvSpPr>
          <p:spPr>
            <a:xfrm>
              <a:off x="4198688" y="2081116"/>
              <a:ext cx="364074" cy="276999"/>
            </a:xfrm>
            <a:prstGeom prst="rect">
              <a:avLst/>
            </a:prstGeom>
            <a:noFill/>
          </p:spPr>
          <p:txBody>
            <a:bodyPr wrap="square" rtlCol="0">
              <a:spAutoFit/>
            </a:bodyPr>
            <a:lstStyle/>
            <a:p>
              <a:r>
                <a:rPr lang="fr-FR" sz="1200" dirty="0"/>
                <a:t>13</a:t>
              </a:r>
            </a:p>
          </p:txBody>
        </p:sp>
      </p:grpSp>
      <p:sp>
        <p:nvSpPr>
          <p:cNvPr id="33" name="ZoneTexte 32">
            <a:extLst>
              <a:ext uri="{FF2B5EF4-FFF2-40B4-BE49-F238E27FC236}">
                <a16:creationId xmlns:a16="http://schemas.microsoft.com/office/drawing/2014/main" id="{47027FD8-E346-4107-AB3E-0AE9021AC674}"/>
              </a:ext>
            </a:extLst>
          </p:cNvPr>
          <p:cNvSpPr txBox="1"/>
          <p:nvPr/>
        </p:nvSpPr>
        <p:spPr>
          <a:xfrm>
            <a:off x="4307836" y="1006365"/>
            <a:ext cx="3584413" cy="677108"/>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Contrôler la position de la peau coffrante : </a:t>
            </a:r>
          </a:p>
          <a:p>
            <a:pPr marL="171450" indent="-171450" algn="just">
              <a:buFont typeface="Wingdings" panose="05000000000000000000" pitchFamily="2" charset="2"/>
              <a:buChar char="è"/>
            </a:pPr>
            <a:r>
              <a:rPr lang="fr-FR" sz="1200" b="1" dirty="0">
                <a:sym typeface="Wingdings" panose="05000000000000000000" pitchFamily="2" charset="2"/>
              </a:rPr>
              <a:t>Afficher </a:t>
            </a:r>
            <a:r>
              <a:rPr lang="fr-FR" sz="1200" dirty="0">
                <a:sym typeface="Wingdings" panose="05000000000000000000" pitchFamily="2" charset="2"/>
              </a:rPr>
              <a:t>la traverse supérieure </a:t>
            </a:r>
          </a:p>
          <a:p>
            <a:pPr marL="171450" indent="-171450" algn="just">
              <a:buFont typeface="Wingdings" panose="05000000000000000000" pitchFamily="2" charset="2"/>
              <a:buChar char="è"/>
            </a:pPr>
            <a:r>
              <a:rPr lang="fr-FR" sz="1200" b="1" dirty="0">
                <a:sym typeface="Wingdings" panose="05000000000000000000" pitchFamily="2" charset="2"/>
              </a:rPr>
              <a:t>Zoomer </a:t>
            </a:r>
            <a:r>
              <a:rPr lang="fr-FR" sz="1200" dirty="0">
                <a:sym typeface="Wingdings" panose="05000000000000000000" pitchFamily="2" charset="2"/>
              </a:rPr>
              <a:t>et </a:t>
            </a:r>
            <a:r>
              <a:rPr lang="fr-FR" sz="1200" b="1" dirty="0">
                <a:sym typeface="Wingdings" panose="05000000000000000000" pitchFamily="2" charset="2"/>
              </a:rPr>
              <a:t>vérifier</a:t>
            </a:r>
            <a:r>
              <a:rPr lang="fr-FR" sz="1200" dirty="0">
                <a:sym typeface="Wingdings" panose="05000000000000000000" pitchFamily="2" charset="2"/>
              </a:rPr>
              <a:t> la position de la peau coffrante.</a:t>
            </a:r>
          </a:p>
        </p:txBody>
      </p:sp>
      <p:sp>
        <p:nvSpPr>
          <p:cNvPr id="19" name="ZoneTexte 18">
            <a:extLst>
              <a:ext uri="{FF2B5EF4-FFF2-40B4-BE49-F238E27FC236}">
                <a16:creationId xmlns:a16="http://schemas.microsoft.com/office/drawing/2014/main" id="{99FC781B-148A-481E-A2A1-52708B7C675D}"/>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4. Mise en place de la peau coffrante </a:t>
            </a:r>
          </a:p>
        </p:txBody>
      </p:sp>
      <p:sp>
        <p:nvSpPr>
          <p:cNvPr id="11" name="ZoneTexte 10">
            <a:extLst>
              <a:ext uri="{FF2B5EF4-FFF2-40B4-BE49-F238E27FC236}">
                <a16:creationId xmlns:a16="http://schemas.microsoft.com/office/drawing/2014/main" id="{338FEE03-FF6A-4C80-BED2-C99D560AA20E}"/>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17445761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F16F26F-C891-4BEA-8AE9-7C848F80E15A}"/>
              </a:ext>
            </a:extLst>
          </p:cNvPr>
          <p:cNvPicPr>
            <a:picLocks noChangeAspect="1"/>
          </p:cNvPicPr>
          <p:nvPr/>
        </p:nvPicPr>
        <p:blipFill rotWithShape="1">
          <a:blip r:embed="rId2"/>
          <a:srcRect b="4511"/>
          <a:stretch/>
        </p:blipFill>
        <p:spPr>
          <a:xfrm>
            <a:off x="159798" y="639183"/>
            <a:ext cx="8883534" cy="5798515"/>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33</a:t>
            </a:fld>
            <a:endParaRPr lang="fr-FR" sz="1200" dirty="0">
              <a:solidFill>
                <a:srgbClr val="002060"/>
              </a:solidFill>
              <a:effectLst>
                <a:outerShdw blurRad="38100" dist="38100" dir="2700000" algn="tl">
                  <a:srgbClr val="000000">
                    <a:alpha val="43137"/>
                  </a:srgbClr>
                </a:outerShdw>
              </a:effectLst>
            </a:endParaRPr>
          </a:p>
        </p:txBody>
      </p:sp>
      <p:grpSp>
        <p:nvGrpSpPr>
          <p:cNvPr id="40" name="Groupe 39">
            <a:extLst>
              <a:ext uri="{FF2B5EF4-FFF2-40B4-BE49-F238E27FC236}">
                <a16:creationId xmlns:a16="http://schemas.microsoft.com/office/drawing/2014/main" id="{741061EE-A36A-4944-8417-55DDF7B2EFFB}"/>
              </a:ext>
            </a:extLst>
          </p:cNvPr>
          <p:cNvGrpSpPr/>
          <p:nvPr/>
        </p:nvGrpSpPr>
        <p:grpSpPr>
          <a:xfrm>
            <a:off x="4268218" y="857174"/>
            <a:ext cx="443973" cy="277000"/>
            <a:chOff x="4198688" y="2087836"/>
            <a:chExt cx="364074" cy="277860"/>
          </a:xfrm>
        </p:grpSpPr>
        <p:sp>
          <p:nvSpPr>
            <p:cNvPr id="42" name="Ellipse 41">
              <a:extLst>
                <a:ext uri="{FF2B5EF4-FFF2-40B4-BE49-F238E27FC236}">
                  <a16:creationId xmlns:a16="http://schemas.microsoft.com/office/drawing/2014/main" id="{7E3749EE-B6AB-4949-B146-442438A13988}"/>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3" name="ZoneTexte 42">
              <a:extLst>
                <a:ext uri="{FF2B5EF4-FFF2-40B4-BE49-F238E27FC236}">
                  <a16:creationId xmlns:a16="http://schemas.microsoft.com/office/drawing/2014/main" id="{ADE64BE8-1B29-4AA1-BC4E-DFD10EA2D276}"/>
                </a:ext>
              </a:extLst>
            </p:cNvPr>
            <p:cNvSpPr txBox="1"/>
            <p:nvPr/>
          </p:nvSpPr>
          <p:spPr>
            <a:xfrm>
              <a:off x="4198688" y="2087836"/>
              <a:ext cx="364074" cy="276999"/>
            </a:xfrm>
            <a:prstGeom prst="rect">
              <a:avLst/>
            </a:prstGeom>
            <a:noFill/>
          </p:spPr>
          <p:txBody>
            <a:bodyPr wrap="square" rtlCol="0">
              <a:spAutoFit/>
            </a:bodyPr>
            <a:lstStyle/>
            <a:p>
              <a:r>
                <a:rPr lang="fr-FR" sz="1200" dirty="0"/>
                <a:t>14</a:t>
              </a:r>
            </a:p>
          </p:txBody>
        </p:sp>
      </p:grpSp>
      <p:sp>
        <p:nvSpPr>
          <p:cNvPr id="20" name="ZoneTexte 19">
            <a:extLst>
              <a:ext uri="{FF2B5EF4-FFF2-40B4-BE49-F238E27FC236}">
                <a16:creationId xmlns:a16="http://schemas.microsoft.com/office/drawing/2014/main" id="{1A1A7BB3-F43A-4605-9185-95C2DB7DAA15}"/>
              </a:ext>
            </a:extLst>
          </p:cNvPr>
          <p:cNvSpPr txBox="1"/>
          <p:nvPr/>
        </p:nvSpPr>
        <p:spPr>
          <a:xfrm>
            <a:off x="4616520" y="809755"/>
            <a:ext cx="3755693" cy="861774"/>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Calepiner la première rangée :  </a:t>
            </a:r>
          </a:p>
          <a:p>
            <a:pPr marL="171450" indent="-171450" algn="just">
              <a:buFont typeface="Wingdings" panose="05000000000000000000" pitchFamily="2" charset="2"/>
              <a:buChar char="è"/>
            </a:pPr>
            <a:r>
              <a:rPr lang="fr-FR" sz="1200" b="1" dirty="0">
                <a:sym typeface="Wingdings" panose="05000000000000000000" pitchFamily="2" charset="2"/>
              </a:rPr>
              <a:t>Masquer </a:t>
            </a:r>
            <a:r>
              <a:rPr lang="fr-FR" sz="1200" dirty="0">
                <a:sym typeface="Wingdings" panose="05000000000000000000" pitchFamily="2" charset="2"/>
              </a:rPr>
              <a:t>la traverse supérieure</a:t>
            </a:r>
          </a:p>
          <a:p>
            <a:pPr marL="171450" indent="-171450" algn="just">
              <a:buFont typeface="Wingdings" panose="05000000000000000000" pitchFamily="2" charset="2"/>
              <a:buChar char="è"/>
            </a:pPr>
            <a:r>
              <a:rPr lang="fr-FR" sz="1200" b="1" dirty="0">
                <a:sym typeface="Wingdings" panose="05000000000000000000" pitchFamily="2" charset="2"/>
              </a:rPr>
              <a:t>Copier /coller </a:t>
            </a:r>
            <a:r>
              <a:rPr lang="fr-FR" sz="1200" dirty="0">
                <a:sym typeface="Wingdings" panose="05000000000000000000" pitchFamily="2" charset="2"/>
              </a:rPr>
              <a:t>la première peau coffrante et calepiner la première rangée.</a:t>
            </a:r>
          </a:p>
        </p:txBody>
      </p:sp>
      <p:sp>
        <p:nvSpPr>
          <p:cNvPr id="18" name="ZoneTexte 17">
            <a:extLst>
              <a:ext uri="{FF2B5EF4-FFF2-40B4-BE49-F238E27FC236}">
                <a16:creationId xmlns:a16="http://schemas.microsoft.com/office/drawing/2014/main" id="{191CD10A-E967-479E-9B7A-75F782C35959}"/>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4. Mise en place de la peau coffrante </a:t>
            </a:r>
          </a:p>
        </p:txBody>
      </p:sp>
      <p:sp>
        <p:nvSpPr>
          <p:cNvPr id="19" name="ZoneTexte 18">
            <a:extLst>
              <a:ext uri="{FF2B5EF4-FFF2-40B4-BE49-F238E27FC236}">
                <a16:creationId xmlns:a16="http://schemas.microsoft.com/office/drawing/2014/main" id="{90FD0985-0E40-4F80-B41F-9A7C5452EE3A}"/>
              </a:ext>
            </a:extLst>
          </p:cNvPr>
          <p:cNvSpPr txBox="1"/>
          <p:nvPr/>
        </p:nvSpPr>
        <p:spPr>
          <a:xfrm>
            <a:off x="4490205" y="3868259"/>
            <a:ext cx="3648722" cy="677108"/>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Dans la fenêtre propriété :</a:t>
            </a:r>
          </a:p>
          <a:p>
            <a:pPr marL="171450" indent="-171450" algn="just">
              <a:buFont typeface="Wingdings" panose="05000000000000000000" pitchFamily="2" charset="2"/>
              <a:buChar char="è"/>
            </a:pPr>
            <a:r>
              <a:rPr lang="fr-FR" sz="1200" b="1" dirty="0">
                <a:sym typeface="Wingdings" panose="05000000000000000000" pitchFamily="2" charset="2"/>
              </a:rPr>
              <a:t>Modifier </a:t>
            </a:r>
            <a:r>
              <a:rPr lang="fr-FR" sz="1200" dirty="0">
                <a:sym typeface="Wingdings" panose="05000000000000000000" pitchFamily="2" charset="2"/>
              </a:rPr>
              <a:t>les cotes de la peau coffrante en fonction des coupes à réaliser.</a:t>
            </a:r>
          </a:p>
        </p:txBody>
      </p:sp>
      <p:sp>
        <p:nvSpPr>
          <p:cNvPr id="22" name="Ellipse 21">
            <a:extLst>
              <a:ext uri="{FF2B5EF4-FFF2-40B4-BE49-F238E27FC236}">
                <a16:creationId xmlns:a16="http://schemas.microsoft.com/office/drawing/2014/main" id="{B5AAA2C2-31D0-4377-A34F-2FC95FAC61B7}"/>
              </a:ext>
            </a:extLst>
          </p:cNvPr>
          <p:cNvSpPr/>
          <p:nvPr/>
        </p:nvSpPr>
        <p:spPr>
          <a:xfrm>
            <a:off x="3675354" y="4905818"/>
            <a:ext cx="378545" cy="376395"/>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3" name="Connecteur droit avec flèche 22">
            <a:extLst>
              <a:ext uri="{FF2B5EF4-FFF2-40B4-BE49-F238E27FC236}">
                <a16:creationId xmlns:a16="http://schemas.microsoft.com/office/drawing/2014/main" id="{5D163CAE-24B5-4838-8D2C-D2FF262AD38A}"/>
              </a:ext>
            </a:extLst>
          </p:cNvPr>
          <p:cNvCxnSpPr>
            <a:cxnSpLocks/>
          </p:cNvCxnSpPr>
          <p:nvPr/>
        </p:nvCxnSpPr>
        <p:spPr>
          <a:xfrm flipH="1">
            <a:off x="3864626" y="4545367"/>
            <a:ext cx="535547" cy="548648"/>
          </a:xfrm>
          <a:prstGeom prst="straightConnector1">
            <a:avLst/>
          </a:prstGeom>
          <a:ln w="12700">
            <a:solidFill>
              <a:srgbClr val="FF6600"/>
            </a:solidFill>
            <a:tailEnd type="triangle"/>
          </a:ln>
        </p:spPr>
        <p:style>
          <a:lnRef idx="1">
            <a:schemeClr val="accent1"/>
          </a:lnRef>
          <a:fillRef idx="0">
            <a:schemeClr val="accent1"/>
          </a:fillRef>
          <a:effectRef idx="0">
            <a:schemeClr val="accent1"/>
          </a:effectRef>
          <a:fontRef idx="minor">
            <a:schemeClr val="tx1"/>
          </a:fontRef>
        </p:style>
      </p:cxnSp>
      <p:pic>
        <p:nvPicPr>
          <p:cNvPr id="26" name="Image 25">
            <a:extLst>
              <a:ext uri="{FF2B5EF4-FFF2-40B4-BE49-F238E27FC236}">
                <a16:creationId xmlns:a16="http://schemas.microsoft.com/office/drawing/2014/main" id="{D54EE5EE-17B8-48C7-BF89-184275C40D9E}"/>
              </a:ext>
            </a:extLst>
          </p:cNvPr>
          <p:cNvPicPr>
            <a:picLocks noChangeAspect="1"/>
          </p:cNvPicPr>
          <p:nvPr/>
        </p:nvPicPr>
        <p:blipFill>
          <a:blip r:embed="rId3"/>
          <a:stretch>
            <a:fillRect/>
          </a:stretch>
        </p:blipFill>
        <p:spPr>
          <a:xfrm>
            <a:off x="4490205" y="4607152"/>
            <a:ext cx="1440422" cy="1448384"/>
          </a:xfrm>
          <a:prstGeom prst="rect">
            <a:avLst/>
          </a:prstGeom>
        </p:spPr>
      </p:pic>
      <p:sp>
        <p:nvSpPr>
          <p:cNvPr id="27" name="Ellipse 26">
            <a:extLst>
              <a:ext uri="{FF2B5EF4-FFF2-40B4-BE49-F238E27FC236}">
                <a16:creationId xmlns:a16="http://schemas.microsoft.com/office/drawing/2014/main" id="{47034C03-5677-4BD7-A3ED-1411F1B6F7B8}"/>
              </a:ext>
            </a:extLst>
          </p:cNvPr>
          <p:cNvSpPr/>
          <p:nvPr/>
        </p:nvSpPr>
        <p:spPr>
          <a:xfrm>
            <a:off x="5030021" y="5353234"/>
            <a:ext cx="687199" cy="626177"/>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8" name="Groupe 27">
            <a:extLst>
              <a:ext uri="{FF2B5EF4-FFF2-40B4-BE49-F238E27FC236}">
                <a16:creationId xmlns:a16="http://schemas.microsoft.com/office/drawing/2014/main" id="{5DE5C6AF-0222-4AF3-BE02-EF32A9A69C8F}"/>
              </a:ext>
            </a:extLst>
          </p:cNvPr>
          <p:cNvGrpSpPr/>
          <p:nvPr/>
        </p:nvGrpSpPr>
        <p:grpSpPr>
          <a:xfrm>
            <a:off x="4132399" y="3867401"/>
            <a:ext cx="443973" cy="277000"/>
            <a:chOff x="4198688" y="2087836"/>
            <a:chExt cx="364074" cy="277860"/>
          </a:xfrm>
        </p:grpSpPr>
        <p:sp>
          <p:nvSpPr>
            <p:cNvPr id="29" name="Ellipse 28">
              <a:extLst>
                <a:ext uri="{FF2B5EF4-FFF2-40B4-BE49-F238E27FC236}">
                  <a16:creationId xmlns:a16="http://schemas.microsoft.com/office/drawing/2014/main" id="{E227D38E-F4F3-4B07-8F8C-5DB49CCA7ECD}"/>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0" name="ZoneTexte 29">
              <a:extLst>
                <a:ext uri="{FF2B5EF4-FFF2-40B4-BE49-F238E27FC236}">
                  <a16:creationId xmlns:a16="http://schemas.microsoft.com/office/drawing/2014/main" id="{18027BBB-E4B8-48A4-AC7E-85151C6D3801}"/>
                </a:ext>
              </a:extLst>
            </p:cNvPr>
            <p:cNvSpPr txBox="1"/>
            <p:nvPr/>
          </p:nvSpPr>
          <p:spPr>
            <a:xfrm>
              <a:off x="4198688" y="2087836"/>
              <a:ext cx="364074" cy="276999"/>
            </a:xfrm>
            <a:prstGeom prst="rect">
              <a:avLst/>
            </a:prstGeom>
            <a:noFill/>
          </p:spPr>
          <p:txBody>
            <a:bodyPr wrap="square" rtlCol="0">
              <a:spAutoFit/>
            </a:bodyPr>
            <a:lstStyle/>
            <a:p>
              <a:r>
                <a:rPr lang="fr-FR" sz="1200" dirty="0"/>
                <a:t>15</a:t>
              </a:r>
            </a:p>
          </p:txBody>
        </p:sp>
      </p:grpSp>
      <p:sp>
        <p:nvSpPr>
          <p:cNvPr id="21" name="ZoneTexte 20">
            <a:extLst>
              <a:ext uri="{FF2B5EF4-FFF2-40B4-BE49-F238E27FC236}">
                <a16:creationId xmlns:a16="http://schemas.microsoft.com/office/drawing/2014/main" id="{59128A98-764F-4668-8849-27787235DCEE}"/>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29927604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CB097AA-8733-418B-9D49-0A403151AADE}"/>
              </a:ext>
            </a:extLst>
          </p:cNvPr>
          <p:cNvPicPr>
            <a:picLocks noChangeAspect="1"/>
          </p:cNvPicPr>
          <p:nvPr/>
        </p:nvPicPr>
        <p:blipFill rotWithShape="1">
          <a:blip r:embed="rId2"/>
          <a:srcRect b="4511"/>
          <a:stretch/>
        </p:blipFill>
        <p:spPr>
          <a:xfrm>
            <a:off x="83890" y="787210"/>
            <a:ext cx="8976220" cy="5560323"/>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34</a:t>
            </a:fld>
            <a:endParaRPr lang="fr-FR" sz="1200" dirty="0">
              <a:solidFill>
                <a:srgbClr val="002060"/>
              </a:solidFill>
              <a:effectLst>
                <a:outerShdw blurRad="38100" dist="38100" dir="2700000" algn="tl">
                  <a:srgbClr val="000000">
                    <a:alpha val="43137"/>
                  </a:srgbClr>
                </a:outerShdw>
              </a:effectLst>
            </a:endParaRPr>
          </a:p>
        </p:txBody>
      </p:sp>
      <p:grpSp>
        <p:nvGrpSpPr>
          <p:cNvPr id="19" name="Groupe 18">
            <a:extLst>
              <a:ext uri="{FF2B5EF4-FFF2-40B4-BE49-F238E27FC236}">
                <a16:creationId xmlns:a16="http://schemas.microsoft.com/office/drawing/2014/main" id="{71BCE743-3F30-47D7-9832-32A97B21D028}"/>
              </a:ext>
            </a:extLst>
          </p:cNvPr>
          <p:cNvGrpSpPr/>
          <p:nvPr/>
        </p:nvGrpSpPr>
        <p:grpSpPr>
          <a:xfrm>
            <a:off x="4154459" y="1485759"/>
            <a:ext cx="443973" cy="283699"/>
            <a:chOff x="4198688" y="2081116"/>
            <a:chExt cx="364074" cy="284580"/>
          </a:xfrm>
        </p:grpSpPr>
        <p:sp>
          <p:nvSpPr>
            <p:cNvPr id="22" name="Ellipse 21">
              <a:extLst>
                <a:ext uri="{FF2B5EF4-FFF2-40B4-BE49-F238E27FC236}">
                  <a16:creationId xmlns:a16="http://schemas.microsoft.com/office/drawing/2014/main" id="{99407188-F512-4C7F-BCC2-F3F26AE7E41E}"/>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3" name="ZoneTexte 22">
              <a:extLst>
                <a:ext uri="{FF2B5EF4-FFF2-40B4-BE49-F238E27FC236}">
                  <a16:creationId xmlns:a16="http://schemas.microsoft.com/office/drawing/2014/main" id="{E5F9FB7F-AA7A-4BB3-BCE8-1B9C0DBA58FC}"/>
                </a:ext>
              </a:extLst>
            </p:cNvPr>
            <p:cNvSpPr txBox="1"/>
            <p:nvPr/>
          </p:nvSpPr>
          <p:spPr>
            <a:xfrm>
              <a:off x="4198688" y="2081116"/>
              <a:ext cx="364074" cy="276999"/>
            </a:xfrm>
            <a:prstGeom prst="rect">
              <a:avLst/>
            </a:prstGeom>
            <a:noFill/>
          </p:spPr>
          <p:txBody>
            <a:bodyPr wrap="square" rtlCol="0">
              <a:spAutoFit/>
            </a:bodyPr>
            <a:lstStyle/>
            <a:p>
              <a:r>
                <a:rPr lang="fr-FR" sz="1200" dirty="0"/>
                <a:t>16</a:t>
              </a:r>
            </a:p>
          </p:txBody>
        </p:sp>
      </p:grpSp>
      <p:sp>
        <p:nvSpPr>
          <p:cNvPr id="26" name="ZoneTexte 25">
            <a:extLst>
              <a:ext uri="{FF2B5EF4-FFF2-40B4-BE49-F238E27FC236}">
                <a16:creationId xmlns:a16="http://schemas.microsoft.com/office/drawing/2014/main" id="{CA3F4FDE-C25E-48EE-832B-C65091766725}"/>
              </a:ext>
            </a:extLst>
          </p:cNvPr>
          <p:cNvSpPr txBox="1"/>
          <p:nvPr/>
        </p:nvSpPr>
        <p:spPr>
          <a:xfrm>
            <a:off x="4555221" y="1485759"/>
            <a:ext cx="3584413" cy="677108"/>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Vérifier la position de la peau coffrante : </a:t>
            </a:r>
          </a:p>
          <a:p>
            <a:pPr marL="171450" indent="-171450" algn="just">
              <a:buFont typeface="Wingdings" panose="05000000000000000000" pitchFamily="2" charset="2"/>
              <a:buChar char="è"/>
            </a:pPr>
            <a:r>
              <a:rPr lang="fr-FR" sz="1200" b="1" dirty="0">
                <a:sym typeface="Wingdings" panose="05000000000000000000" pitchFamily="2" charset="2"/>
              </a:rPr>
              <a:t>Afficher </a:t>
            </a:r>
            <a:r>
              <a:rPr lang="fr-FR" sz="1200" dirty="0">
                <a:sym typeface="Wingdings" panose="05000000000000000000" pitchFamily="2" charset="2"/>
              </a:rPr>
              <a:t>la traverse supérieure </a:t>
            </a:r>
          </a:p>
          <a:p>
            <a:pPr marL="171450" indent="-171450" algn="just">
              <a:buFont typeface="Wingdings" panose="05000000000000000000" pitchFamily="2" charset="2"/>
              <a:buChar char="è"/>
            </a:pPr>
            <a:r>
              <a:rPr lang="fr-FR" sz="1200" b="1" dirty="0">
                <a:sym typeface="Wingdings" panose="05000000000000000000" pitchFamily="2" charset="2"/>
              </a:rPr>
              <a:t>Zoomer </a:t>
            </a:r>
            <a:r>
              <a:rPr lang="fr-FR" sz="1200" dirty="0">
                <a:sym typeface="Wingdings" panose="05000000000000000000" pitchFamily="2" charset="2"/>
              </a:rPr>
              <a:t>et </a:t>
            </a:r>
            <a:r>
              <a:rPr lang="fr-FR" sz="1200" b="1" dirty="0">
                <a:sym typeface="Wingdings" panose="05000000000000000000" pitchFamily="2" charset="2"/>
              </a:rPr>
              <a:t>vérifier</a:t>
            </a:r>
            <a:r>
              <a:rPr lang="fr-FR" sz="1200" dirty="0">
                <a:sym typeface="Wingdings" panose="05000000000000000000" pitchFamily="2" charset="2"/>
              </a:rPr>
              <a:t> la position de la peau coffrante.</a:t>
            </a:r>
          </a:p>
        </p:txBody>
      </p:sp>
      <p:sp>
        <p:nvSpPr>
          <p:cNvPr id="27" name="Ellipse 26">
            <a:extLst>
              <a:ext uri="{FF2B5EF4-FFF2-40B4-BE49-F238E27FC236}">
                <a16:creationId xmlns:a16="http://schemas.microsoft.com/office/drawing/2014/main" id="{4A6D606C-4407-41E9-B5FD-75AF19F988C6}"/>
              </a:ext>
            </a:extLst>
          </p:cNvPr>
          <p:cNvSpPr/>
          <p:nvPr/>
        </p:nvSpPr>
        <p:spPr>
          <a:xfrm>
            <a:off x="4598432" y="3225351"/>
            <a:ext cx="687199" cy="626177"/>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a:extLst>
              <a:ext uri="{FF2B5EF4-FFF2-40B4-BE49-F238E27FC236}">
                <a16:creationId xmlns:a16="http://schemas.microsoft.com/office/drawing/2014/main" id="{0B220706-A820-4061-9957-7F3F8EE5D4C4}"/>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4. Mise en place de la peau coffrante </a:t>
            </a:r>
          </a:p>
        </p:txBody>
      </p:sp>
      <p:sp>
        <p:nvSpPr>
          <p:cNvPr id="12" name="ZoneTexte 11">
            <a:extLst>
              <a:ext uri="{FF2B5EF4-FFF2-40B4-BE49-F238E27FC236}">
                <a16:creationId xmlns:a16="http://schemas.microsoft.com/office/drawing/2014/main" id="{65369294-2B9D-4B30-9187-6C3697515193}"/>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33196936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B682C75-C93F-4D8B-8034-6952820FD2DA}"/>
              </a:ext>
            </a:extLst>
          </p:cNvPr>
          <p:cNvPicPr>
            <a:picLocks noChangeAspect="1"/>
          </p:cNvPicPr>
          <p:nvPr/>
        </p:nvPicPr>
        <p:blipFill rotWithShape="1">
          <a:blip r:embed="rId2"/>
          <a:srcRect b="4511"/>
          <a:stretch/>
        </p:blipFill>
        <p:spPr>
          <a:xfrm>
            <a:off x="67112" y="637795"/>
            <a:ext cx="8976220" cy="5780759"/>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35</a:t>
            </a:fld>
            <a:endParaRPr lang="fr-FR" sz="1200" dirty="0">
              <a:solidFill>
                <a:srgbClr val="002060"/>
              </a:solidFill>
              <a:effectLst>
                <a:outerShdw blurRad="38100" dist="38100" dir="2700000" algn="tl">
                  <a:srgbClr val="000000">
                    <a:alpha val="43137"/>
                  </a:srgbClr>
                </a:outerShdw>
              </a:effectLst>
            </a:endParaRPr>
          </a:p>
        </p:txBody>
      </p:sp>
      <p:grpSp>
        <p:nvGrpSpPr>
          <p:cNvPr id="40" name="Groupe 39">
            <a:extLst>
              <a:ext uri="{FF2B5EF4-FFF2-40B4-BE49-F238E27FC236}">
                <a16:creationId xmlns:a16="http://schemas.microsoft.com/office/drawing/2014/main" id="{741061EE-A36A-4944-8417-55DDF7B2EFFB}"/>
              </a:ext>
            </a:extLst>
          </p:cNvPr>
          <p:cNvGrpSpPr/>
          <p:nvPr/>
        </p:nvGrpSpPr>
        <p:grpSpPr>
          <a:xfrm>
            <a:off x="3484387" y="704880"/>
            <a:ext cx="443973" cy="277000"/>
            <a:chOff x="4198688" y="2087836"/>
            <a:chExt cx="364074" cy="277860"/>
          </a:xfrm>
        </p:grpSpPr>
        <p:sp>
          <p:nvSpPr>
            <p:cNvPr id="42" name="Ellipse 41">
              <a:extLst>
                <a:ext uri="{FF2B5EF4-FFF2-40B4-BE49-F238E27FC236}">
                  <a16:creationId xmlns:a16="http://schemas.microsoft.com/office/drawing/2014/main" id="{7E3749EE-B6AB-4949-B146-442438A13988}"/>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3" name="ZoneTexte 42">
              <a:extLst>
                <a:ext uri="{FF2B5EF4-FFF2-40B4-BE49-F238E27FC236}">
                  <a16:creationId xmlns:a16="http://schemas.microsoft.com/office/drawing/2014/main" id="{ADE64BE8-1B29-4AA1-BC4E-DFD10EA2D276}"/>
                </a:ext>
              </a:extLst>
            </p:cNvPr>
            <p:cNvSpPr txBox="1"/>
            <p:nvPr/>
          </p:nvSpPr>
          <p:spPr>
            <a:xfrm>
              <a:off x="4198688" y="2087836"/>
              <a:ext cx="364074" cy="276999"/>
            </a:xfrm>
            <a:prstGeom prst="rect">
              <a:avLst/>
            </a:prstGeom>
            <a:noFill/>
          </p:spPr>
          <p:txBody>
            <a:bodyPr wrap="square" rtlCol="0">
              <a:spAutoFit/>
            </a:bodyPr>
            <a:lstStyle/>
            <a:p>
              <a:r>
                <a:rPr lang="fr-FR" sz="1200" dirty="0"/>
                <a:t>17</a:t>
              </a:r>
            </a:p>
          </p:txBody>
        </p:sp>
      </p:grpSp>
      <p:sp>
        <p:nvSpPr>
          <p:cNvPr id="20" name="ZoneTexte 19">
            <a:extLst>
              <a:ext uri="{FF2B5EF4-FFF2-40B4-BE49-F238E27FC236}">
                <a16:creationId xmlns:a16="http://schemas.microsoft.com/office/drawing/2014/main" id="{1A1A7BB3-F43A-4605-9185-95C2DB7DAA15}"/>
              </a:ext>
            </a:extLst>
          </p:cNvPr>
          <p:cNvSpPr txBox="1"/>
          <p:nvPr/>
        </p:nvSpPr>
        <p:spPr>
          <a:xfrm>
            <a:off x="3852471" y="637795"/>
            <a:ext cx="4483661" cy="492443"/>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Calepinage de toute la surface à étayer :</a:t>
            </a:r>
          </a:p>
          <a:p>
            <a:pPr marL="171450" indent="-171450" algn="just">
              <a:buFont typeface="Wingdings" panose="05000000000000000000" pitchFamily="2" charset="2"/>
              <a:buChar char="è"/>
            </a:pPr>
            <a:r>
              <a:rPr lang="fr-FR" sz="1200" b="1" dirty="0">
                <a:sym typeface="Wingdings" panose="05000000000000000000" pitchFamily="2" charset="2"/>
              </a:rPr>
              <a:t>Copier/coller </a:t>
            </a:r>
            <a:r>
              <a:rPr lang="fr-FR" sz="1200" dirty="0">
                <a:sym typeface="Wingdings" panose="05000000000000000000" pitchFamily="2" charset="2"/>
              </a:rPr>
              <a:t>chaque panneau pour calepiner la surface à étayer.</a:t>
            </a:r>
          </a:p>
        </p:txBody>
      </p:sp>
      <p:sp>
        <p:nvSpPr>
          <p:cNvPr id="17" name="ZoneTexte 16">
            <a:extLst>
              <a:ext uri="{FF2B5EF4-FFF2-40B4-BE49-F238E27FC236}">
                <a16:creationId xmlns:a16="http://schemas.microsoft.com/office/drawing/2014/main" id="{A2E5C8B1-ADB2-45DF-955E-F73F98D3ACA5}"/>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4. Mise en place de la peau coffrante </a:t>
            </a:r>
          </a:p>
        </p:txBody>
      </p:sp>
      <p:sp>
        <p:nvSpPr>
          <p:cNvPr id="10" name="ZoneTexte 9">
            <a:extLst>
              <a:ext uri="{FF2B5EF4-FFF2-40B4-BE49-F238E27FC236}">
                <a16:creationId xmlns:a16="http://schemas.microsoft.com/office/drawing/2014/main" id="{44E1BA49-E809-4BFF-AF8C-FE17AA0F6F73}"/>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1093994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C8E08E3-A9A3-4BDB-909D-2F27640911FD}"/>
              </a:ext>
            </a:extLst>
          </p:cNvPr>
          <p:cNvPicPr>
            <a:picLocks noChangeAspect="1"/>
          </p:cNvPicPr>
          <p:nvPr/>
        </p:nvPicPr>
        <p:blipFill rotWithShape="1">
          <a:blip r:embed="rId2"/>
          <a:srcRect b="4511"/>
          <a:stretch/>
        </p:blipFill>
        <p:spPr>
          <a:xfrm>
            <a:off x="83890" y="637796"/>
            <a:ext cx="8976220" cy="5807392"/>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36</a:t>
            </a:fld>
            <a:endParaRPr lang="fr-FR" sz="1200" dirty="0">
              <a:solidFill>
                <a:srgbClr val="002060"/>
              </a:solidFill>
              <a:effectLst>
                <a:outerShdw blurRad="38100" dist="38100" dir="2700000" algn="tl">
                  <a:srgbClr val="000000">
                    <a:alpha val="43137"/>
                  </a:srgbClr>
                </a:outerShdw>
              </a:effectLst>
            </a:endParaRPr>
          </a:p>
        </p:txBody>
      </p:sp>
      <p:grpSp>
        <p:nvGrpSpPr>
          <p:cNvPr id="19" name="Groupe 18">
            <a:extLst>
              <a:ext uri="{FF2B5EF4-FFF2-40B4-BE49-F238E27FC236}">
                <a16:creationId xmlns:a16="http://schemas.microsoft.com/office/drawing/2014/main" id="{D0441AD3-8CC7-4BAB-8705-C65CE5C96B3D}"/>
              </a:ext>
            </a:extLst>
          </p:cNvPr>
          <p:cNvGrpSpPr/>
          <p:nvPr/>
        </p:nvGrpSpPr>
        <p:grpSpPr>
          <a:xfrm>
            <a:off x="2030136" y="1432493"/>
            <a:ext cx="443973" cy="283699"/>
            <a:chOff x="4198688" y="2081116"/>
            <a:chExt cx="364074" cy="284580"/>
          </a:xfrm>
        </p:grpSpPr>
        <p:sp>
          <p:nvSpPr>
            <p:cNvPr id="22" name="Ellipse 21">
              <a:extLst>
                <a:ext uri="{FF2B5EF4-FFF2-40B4-BE49-F238E27FC236}">
                  <a16:creationId xmlns:a16="http://schemas.microsoft.com/office/drawing/2014/main" id="{E0ADFD2C-F973-4AB7-B9B0-9B2DAA8DF2C5}"/>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3" name="ZoneTexte 22">
              <a:extLst>
                <a:ext uri="{FF2B5EF4-FFF2-40B4-BE49-F238E27FC236}">
                  <a16:creationId xmlns:a16="http://schemas.microsoft.com/office/drawing/2014/main" id="{5CF4BE42-52EB-4E74-809D-38053E826F15}"/>
                </a:ext>
              </a:extLst>
            </p:cNvPr>
            <p:cNvSpPr txBox="1"/>
            <p:nvPr/>
          </p:nvSpPr>
          <p:spPr>
            <a:xfrm>
              <a:off x="4198688" y="2081116"/>
              <a:ext cx="364074" cy="276999"/>
            </a:xfrm>
            <a:prstGeom prst="rect">
              <a:avLst/>
            </a:prstGeom>
            <a:noFill/>
          </p:spPr>
          <p:txBody>
            <a:bodyPr wrap="square" rtlCol="0">
              <a:spAutoFit/>
            </a:bodyPr>
            <a:lstStyle/>
            <a:p>
              <a:r>
                <a:rPr lang="fr-FR" sz="1200" dirty="0"/>
                <a:t>18</a:t>
              </a:r>
            </a:p>
          </p:txBody>
        </p:sp>
      </p:grpSp>
      <p:sp>
        <p:nvSpPr>
          <p:cNvPr id="26" name="ZoneTexte 25">
            <a:extLst>
              <a:ext uri="{FF2B5EF4-FFF2-40B4-BE49-F238E27FC236}">
                <a16:creationId xmlns:a16="http://schemas.microsoft.com/office/drawing/2014/main" id="{9B6687C6-DEAF-42DD-8BCC-507637F73536}"/>
              </a:ext>
            </a:extLst>
          </p:cNvPr>
          <p:cNvSpPr txBox="1"/>
          <p:nvPr/>
        </p:nvSpPr>
        <p:spPr>
          <a:xfrm>
            <a:off x="2430898" y="1432493"/>
            <a:ext cx="3584413" cy="492443"/>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Dans vue 3D : </a:t>
            </a:r>
          </a:p>
          <a:p>
            <a:pPr marL="171450" indent="-171450" algn="just">
              <a:buFont typeface="Wingdings" panose="05000000000000000000" pitchFamily="2" charset="2"/>
              <a:buChar char="è"/>
            </a:pPr>
            <a:r>
              <a:rPr lang="fr-FR" sz="1200" b="1" dirty="0">
                <a:sym typeface="Wingdings" panose="05000000000000000000" pitchFamily="2" charset="2"/>
              </a:rPr>
              <a:t>Zoomer </a:t>
            </a:r>
            <a:r>
              <a:rPr lang="fr-FR" sz="1200" dirty="0">
                <a:sym typeface="Wingdings" panose="05000000000000000000" pitchFamily="2" charset="2"/>
              </a:rPr>
              <a:t>et </a:t>
            </a:r>
            <a:r>
              <a:rPr lang="fr-FR" sz="1200" b="1" dirty="0">
                <a:sym typeface="Wingdings" panose="05000000000000000000" pitchFamily="2" charset="2"/>
              </a:rPr>
              <a:t>vérifier</a:t>
            </a:r>
            <a:r>
              <a:rPr lang="fr-FR" sz="1200" dirty="0">
                <a:sym typeface="Wingdings" panose="05000000000000000000" pitchFamily="2" charset="2"/>
              </a:rPr>
              <a:t> la position de la peau coffrante.</a:t>
            </a:r>
          </a:p>
        </p:txBody>
      </p:sp>
      <p:sp>
        <p:nvSpPr>
          <p:cNvPr id="27" name="ZoneTexte 26">
            <a:extLst>
              <a:ext uri="{FF2B5EF4-FFF2-40B4-BE49-F238E27FC236}">
                <a16:creationId xmlns:a16="http://schemas.microsoft.com/office/drawing/2014/main" id="{A33CDB59-55B5-4650-B964-51FBCD3B4647}"/>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4. Mise en place de la peau coffrante </a:t>
            </a:r>
          </a:p>
        </p:txBody>
      </p:sp>
      <p:sp>
        <p:nvSpPr>
          <p:cNvPr id="11" name="ZoneTexte 10">
            <a:extLst>
              <a:ext uri="{FF2B5EF4-FFF2-40B4-BE49-F238E27FC236}">
                <a16:creationId xmlns:a16="http://schemas.microsoft.com/office/drawing/2014/main" id="{65F705A8-B666-4475-9BD3-01C6C6703442}"/>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30414236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F402EBA-C7AE-4DD4-90FA-CB01A3C17329}"/>
              </a:ext>
            </a:extLst>
          </p:cNvPr>
          <p:cNvPicPr>
            <a:picLocks noChangeAspect="1"/>
          </p:cNvPicPr>
          <p:nvPr/>
        </p:nvPicPr>
        <p:blipFill rotWithShape="1">
          <a:blip r:embed="rId2"/>
          <a:srcRect b="4511"/>
          <a:stretch/>
        </p:blipFill>
        <p:spPr>
          <a:xfrm>
            <a:off x="159798" y="745724"/>
            <a:ext cx="8883534" cy="5708342"/>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37</a:t>
            </a:fld>
            <a:endParaRPr lang="fr-FR" sz="1200" dirty="0">
              <a:solidFill>
                <a:srgbClr val="002060"/>
              </a:solidFill>
              <a:effectLst>
                <a:outerShdw blurRad="38100" dist="38100" dir="2700000" algn="tl">
                  <a:srgbClr val="000000">
                    <a:alpha val="43137"/>
                  </a:srgbClr>
                </a:outerShdw>
              </a:effectLst>
            </a:endParaRPr>
          </a:p>
        </p:txBody>
      </p:sp>
      <p:sp>
        <p:nvSpPr>
          <p:cNvPr id="19" name="ZoneTexte 18">
            <a:extLst>
              <a:ext uri="{FF2B5EF4-FFF2-40B4-BE49-F238E27FC236}">
                <a16:creationId xmlns:a16="http://schemas.microsoft.com/office/drawing/2014/main" id="{D276A3F5-1F46-4511-8731-D150A4189E57}"/>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4. Mise en place de la peau coffrante </a:t>
            </a:r>
          </a:p>
        </p:txBody>
      </p:sp>
      <p:grpSp>
        <p:nvGrpSpPr>
          <p:cNvPr id="22" name="Groupe 21">
            <a:extLst>
              <a:ext uri="{FF2B5EF4-FFF2-40B4-BE49-F238E27FC236}">
                <a16:creationId xmlns:a16="http://schemas.microsoft.com/office/drawing/2014/main" id="{F0FD41B1-89E0-4130-82B3-3C6EC7F1D1B2}"/>
              </a:ext>
            </a:extLst>
          </p:cNvPr>
          <p:cNvGrpSpPr/>
          <p:nvPr/>
        </p:nvGrpSpPr>
        <p:grpSpPr>
          <a:xfrm>
            <a:off x="4329453" y="1263817"/>
            <a:ext cx="443973" cy="283699"/>
            <a:chOff x="4198688" y="2081116"/>
            <a:chExt cx="364074" cy="284580"/>
          </a:xfrm>
        </p:grpSpPr>
        <p:sp>
          <p:nvSpPr>
            <p:cNvPr id="23" name="Ellipse 22">
              <a:extLst>
                <a:ext uri="{FF2B5EF4-FFF2-40B4-BE49-F238E27FC236}">
                  <a16:creationId xmlns:a16="http://schemas.microsoft.com/office/drawing/2014/main" id="{972CC477-01F6-462E-93D4-ECE8ACA5A811}"/>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6" name="ZoneTexte 25">
              <a:extLst>
                <a:ext uri="{FF2B5EF4-FFF2-40B4-BE49-F238E27FC236}">
                  <a16:creationId xmlns:a16="http://schemas.microsoft.com/office/drawing/2014/main" id="{C2F54B75-CEC3-4272-B3EC-F31C15353700}"/>
                </a:ext>
              </a:extLst>
            </p:cNvPr>
            <p:cNvSpPr txBox="1"/>
            <p:nvPr/>
          </p:nvSpPr>
          <p:spPr>
            <a:xfrm>
              <a:off x="4198688" y="2081116"/>
              <a:ext cx="364074" cy="276999"/>
            </a:xfrm>
            <a:prstGeom prst="rect">
              <a:avLst/>
            </a:prstGeom>
            <a:noFill/>
          </p:spPr>
          <p:txBody>
            <a:bodyPr wrap="square" rtlCol="0">
              <a:spAutoFit/>
            </a:bodyPr>
            <a:lstStyle/>
            <a:p>
              <a:r>
                <a:rPr lang="fr-FR" sz="1200" dirty="0"/>
                <a:t>19</a:t>
              </a:r>
            </a:p>
          </p:txBody>
        </p:sp>
      </p:grpSp>
      <p:sp>
        <p:nvSpPr>
          <p:cNvPr id="27" name="ZoneTexte 26">
            <a:extLst>
              <a:ext uri="{FF2B5EF4-FFF2-40B4-BE49-F238E27FC236}">
                <a16:creationId xmlns:a16="http://schemas.microsoft.com/office/drawing/2014/main" id="{481CC016-6B90-4155-BF1A-A8F144E2766A}"/>
              </a:ext>
            </a:extLst>
          </p:cNvPr>
          <p:cNvSpPr txBox="1"/>
          <p:nvPr/>
        </p:nvSpPr>
        <p:spPr>
          <a:xfrm>
            <a:off x="4730215" y="1263817"/>
            <a:ext cx="3584413" cy="677108"/>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Toujours dans vue 3D : </a:t>
            </a:r>
          </a:p>
          <a:p>
            <a:pPr marL="171450" indent="-171450" algn="just">
              <a:buFont typeface="Wingdings" panose="05000000000000000000" pitchFamily="2" charset="2"/>
              <a:buChar char="è"/>
            </a:pPr>
            <a:r>
              <a:rPr lang="fr-FR" sz="1200" b="1" dirty="0">
                <a:sym typeface="Wingdings" panose="05000000000000000000" pitchFamily="2" charset="2"/>
              </a:rPr>
              <a:t>Afficher </a:t>
            </a:r>
            <a:r>
              <a:rPr lang="fr-FR" sz="1200" dirty="0">
                <a:sym typeface="Wingdings" panose="05000000000000000000" pitchFamily="2" charset="2"/>
              </a:rPr>
              <a:t>la traverse supérieure.</a:t>
            </a:r>
          </a:p>
          <a:p>
            <a:pPr marL="171450" indent="-171450" algn="just">
              <a:buFont typeface="Wingdings" panose="05000000000000000000" pitchFamily="2" charset="2"/>
              <a:buChar char="è"/>
            </a:pPr>
            <a:r>
              <a:rPr lang="fr-FR" sz="1200" b="1" dirty="0">
                <a:sym typeface="Wingdings" panose="05000000000000000000" pitchFamily="2" charset="2"/>
              </a:rPr>
              <a:t>Zoomer </a:t>
            </a:r>
            <a:r>
              <a:rPr lang="fr-FR" sz="1200" dirty="0">
                <a:sym typeface="Wingdings" panose="05000000000000000000" pitchFamily="2" charset="2"/>
              </a:rPr>
              <a:t>et </a:t>
            </a:r>
            <a:r>
              <a:rPr lang="fr-FR" sz="1200" b="1" dirty="0">
                <a:sym typeface="Wingdings" panose="05000000000000000000" pitchFamily="2" charset="2"/>
              </a:rPr>
              <a:t>vérifier</a:t>
            </a:r>
            <a:r>
              <a:rPr lang="fr-FR" sz="1200" dirty="0">
                <a:sym typeface="Wingdings" panose="05000000000000000000" pitchFamily="2" charset="2"/>
              </a:rPr>
              <a:t> la position de la peau coffrante.</a:t>
            </a:r>
          </a:p>
        </p:txBody>
      </p:sp>
      <p:sp>
        <p:nvSpPr>
          <p:cNvPr id="11" name="ZoneTexte 10">
            <a:extLst>
              <a:ext uri="{FF2B5EF4-FFF2-40B4-BE49-F238E27FC236}">
                <a16:creationId xmlns:a16="http://schemas.microsoft.com/office/drawing/2014/main" id="{C146308C-FA72-4A0C-80CE-F67C72EB00E5}"/>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10609627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65DBCCB-90C1-4E93-AB6F-9A853A62ABC8}"/>
              </a:ext>
            </a:extLst>
          </p:cNvPr>
          <p:cNvPicPr>
            <a:picLocks noChangeAspect="1"/>
          </p:cNvPicPr>
          <p:nvPr/>
        </p:nvPicPr>
        <p:blipFill rotWithShape="1">
          <a:blip r:embed="rId2"/>
          <a:srcRect b="4511"/>
          <a:stretch/>
        </p:blipFill>
        <p:spPr>
          <a:xfrm>
            <a:off x="143019" y="745352"/>
            <a:ext cx="8824404" cy="5586176"/>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38</a:t>
            </a:fld>
            <a:endParaRPr lang="fr-FR" sz="1200" dirty="0">
              <a:solidFill>
                <a:srgbClr val="002060"/>
              </a:solidFill>
              <a:effectLst>
                <a:outerShdw blurRad="38100" dist="38100" dir="2700000" algn="tl">
                  <a:srgbClr val="000000">
                    <a:alpha val="43137"/>
                  </a:srgbClr>
                </a:outerShdw>
              </a:effectLst>
            </a:endParaRPr>
          </a:p>
        </p:txBody>
      </p:sp>
      <p:sp>
        <p:nvSpPr>
          <p:cNvPr id="41" name="ZoneTexte 40">
            <a:extLst>
              <a:ext uri="{FF2B5EF4-FFF2-40B4-BE49-F238E27FC236}">
                <a16:creationId xmlns:a16="http://schemas.microsoft.com/office/drawing/2014/main" id="{03F83284-2C73-450D-9420-1A1D7AA31CF4}"/>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5. Mise en place des Mills Pano </a:t>
            </a:r>
          </a:p>
        </p:txBody>
      </p:sp>
      <p:sp>
        <p:nvSpPr>
          <p:cNvPr id="20" name="ZoneTexte 19">
            <a:extLst>
              <a:ext uri="{FF2B5EF4-FFF2-40B4-BE49-F238E27FC236}">
                <a16:creationId xmlns:a16="http://schemas.microsoft.com/office/drawing/2014/main" id="{1A1A7BB3-F43A-4605-9185-95C2DB7DAA15}"/>
              </a:ext>
            </a:extLst>
          </p:cNvPr>
          <p:cNvSpPr txBox="1"/>
          <p:nvPr/>
        </p:nvSpPr>
        <p:spPr>
          <a:xfrm>
            <a:off x="4988812" y="4138884"/>
            <a:ext cx="3755693" cy="677108"/>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Dans matériels d’étaiement : </a:t>
            </a:r>
          </a:p>
          <a:p>
            <a:pPr marL="171450" indent="-171450" algn="just">
              <a:buFont typeface="Wingdings" panose="05000000000000000000" pitchFamily="2" charset="2"/>
              <a:buChar char="è"/>
            </a:pPr>
            <a:r>
              <a:rPr lang="fr-FR" sz="1200" b="1" dirty="0">
                <a:sym typeface="Wingdings" panose="05000000000000000000" pitchFamily="2" charset="2"/>
              </a:rPr>
              <a:t>Charger </a:t>
            </a:r>
            <a:r>
              <a:rPr lang="fr-FR" sz="1200" dirty="0">
                <a:sym typeface="Wingdings" panose="05000000000000000000" pitchFamily="2" charset="2"/>
              </a:rPr>
              <a:t>un Mills Pano </a:t>
            </a:r>
          </a:p>
          <a:p>
            <a:pPr marL="171450" indent="-171450" algn="just">
              <a:buFont typeface="Wingdings" panose="05000000000000000000" pitchFamily="2" charset="2"/>
              <a:buChar char="è"/>
            </a:pPr>
            <a:r>
              <a:rPr lang="fr-FR" sz="1200" b="1" dirty="0">
                <a:sym typeface="Wingdings" panose="05000000000000000000" pitchFamily="2" charset="2"/>
              </a:rPr>
              <a:t>Affecter </a:t>
            </a:r>
            <a:r>
              <a:rPr lang="fr-FR" sz="1200" dirty="0">
                <a:sym typeface="Wingdings" panose="05000000000000000000" pitchFamily="2" charset="2"/>
              </a:rPr>
              <a:t>un Mills Pano sur la peau coffrante. </a:t>
            </a:r>
          </a:p>
        </p:txBody>
      </p:sp>
      <p:sp>
        <p:nvSpPr>
          <p:cNvPr id="19" name="ZoneTexte 18">
            <a:extLst>
              <a:ext uri="{FF2B5EF4-FFF2-40B4-BE49-F238E27FC236}">
                <a16:creationId xmlns:a16="http://schemas.microsoft.com/office/drawing/2014/main" id="{6BFD4AFC-DBC4-458D-B83E-300138B317AA}"/>
              </a:ext>
            </a:extLst>
          </p:cNvPr>
          <p:cNvSpPr txBox="1"/>
          <p:nvPr/>
        </p:nvSpPr>
        <p:spPr>
          <a:xfrm>
            <a:off x="4466199" y="1108937"/>
            <a:ext cx="4510102" cy="1384995"/>
          </a:xfrm>
          <a:prstGeom prst="rect">
            <a:avLst/>
          </a:prstGeom>
          <a:solidFill>
            <a:srgbClr val="CCFFFF"/>
          </a:solidFill>
          <a:ln>
            <a:solidFill>
              <a:schemeClr val="accent5">
                <a:lumMod val="50000"/>
              </a:schemeClr>
            </a:solidFill>
          </a:ln>
        </p:spPr>
        <p:txBody>
          <a:bodyPr wrap="square" rtlCol="0">
            <a:spAutoFit/>
          </a:bodyPr>
          <a:lstStyle/>
          <a:p>
            <a:pPr algn="just"/>
            <a:r>
              <a:rPr lang="fr-FR" sz="1200" i="1" dirty="0"/>
              <a:t>Les Mills Pano auront pour dimension :  4.00x1.25m et seront affectés sur la peau coffrante, afin de leur donner les mêmes pentes que la traverse supérieure. </a:t>
            </a:r>
          </a:p>
          <a:p>
            <a:pPr algn="just"/>
            <a:r>
              <a:rPr lang="fr-FR" sz="1200" b="1" i="1" dirty="0"/>
              <a:t>Ils seront descendus par la suite afin de respecter leur emplacement définitif.</a:t>
            </a:r>
          </a:p>
          <a:p>
            <a:pPr algn="just"/>
            <a:r>
              <a:rPr lang="fr-FR" sz="1200" i="1" dirty="0"/>
              <a:t>Les Mills Pano seront positionnés perpendiculairement à la peau coffrante.</a:t>
            </a:r>
          </a:p>
        </p:txBody>
      </p:sp>
      <p:grpSp>
        <p:nvGrpSpPr>
          <p:cNvPr id="22" name="Groupe 21">
            <a:extLst>
              <a:ext uri="{FF2B5EF4-FFF2-40B4-BE49-F238E27FC236}">
                <a16:creationId xmlns:a16="http://schemas.microsoft.com/office/drawing/2014/main" id="{36F75471-285B-4B82-BA94-C1E9A1EFF0D5}"/>
              </a:ext>
            </a:extLst>
          </p:cNvPr>
          <p:cNvGrpSpPr/>
          <p:nvPr/>
        </p:nvGrpSpPr>
        <p:grpSpPr>
          <a:xfrm>
            <a:off x="4147417" y="1140964"/>
            <a:ext cx="318782" cy="276999"/>
            <a:chOff x="4198688" y="2088698"/>
            <a:chExt cx="318782" cy="276999"/>
          </a:xfrm>
        </p:grpSpPr>
        <p:sp>
          <p:nvSpPr>
            <p:cNvPr id="23" name="Ellipse 22">
              <a:extLst>
                <a:ext uri="{FF2B5EF4-FFF2-40B4-BE49-F238E27FC236}">
                  <a16:creationId xmlns:a16="http://schemas.microsoft.com/office/drawing/2014/main" id="{6968253E-0550-4C3D-80A6-46E757390C39}"/>
                </a:ext>
              </a:extLst>
            </p:cNvPr>
            <p:cNvSpPr/>
            <p:nvPr/>
          </p:nvSpPr>
          <p:spPr>
            <a:xfrm>
              <a:off x="4198688" y="2102386"/>
              <a:ext cx="255866" cy="263310"/>
            </a:xfrm>
            <a:prstGeom prst="ellipse">
              <a:avLst/>
            </a:prstGeom>
            <a:solidFill>
              <a:srgbClr val="CCFF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6" name="ZoneTexte 25">
              <a:extLst>
                <a:ext uri="{FF2B5EF4-FFF2-40B4-BE49-F238E27FC236}">
                  <a16:creationId xmlns:a16="http://schemas.microsoft.com/office/drawing/2014/main" id="{04A929E5-4407-4BAC-9902-1B1A40A00A81}"/>
                </a:ext>
              </a:extLst>
            </p:cNvPr>
            <p:cNvSpPr txBox="1"/>
            <p:nvPr/>
          </p:nvSpPr>
          <p:spPr>
            <a:xfrm>
              <a:off x="4198688" y="2088698"/>
              <a:ext cx="318782" cy="276999"/>
            </a:xfrm>
            <a:prstGeom prst="rect">
              <a:avLst/>
            </a:prstGeom>
            <a:noFill/>
          </p:spPr>
          <p:txBody>
            <a:bodyPr wrap="square" rtlCol="0">
              <a:spAutoFit/>
            </a:bodyPr>
            <a:lstStyle/>
            <a:p>
              <a:r>
                <a:rPr lang="fr-FR" sz="1200" dirty="0"/>
                <a:t>1</a:t>
              </a:r>
            </a:p>
          </p:txBody>
        </p:sp>
      </p:grpSp>
      <p:grpSp>
        <p:nvGrpSpPr>
          <p:cNvPr id="30" name="Groupe 29">
            <a:extLst>
              <a:ext uri="{FF2B5EF4-FFF2-40B4-BE49-F238E27FC236}">
                <a16:creationId xmlns:a16="http://schemas.microsoft.com/office/drawing/2014/main" id="{7A153864-EDC1-4CF2-80B0-70B220E80395}"/>
              </a:ext>
            </a:extLst>
          </p:cNvPr>
          <p:cNvGrpSpPr/>
          <p:nvPr/>
        </p:nvGrpSpPr>
        <p:grpSpPr>
          <a:xfrm>
            <a:off x="4670030" y="4138884"/>
            <a:ext cx="318782" cy="277860"/>
            <a:chOff x="4198688" y="2087836"/>
            <a:chExt cx="318782" cy="277860"/>
          </a:xfrm>
        </p:grpSpPr>
        <p:sp>
          <p:nvSpPr>
            <p:cNvPr id="31" name="Ellipse 30">
              <a:extLst>
                <a:ext uri="{FF2B5EF4-FFF2-40B4-BE49-F238E27FC236}">
                  <a16:creationId xmlns:a16="http://schemas.microsoft.com/office/drawing/2014/main" id="{798C3FEE-6969-4FBB-B850-4CDA953EDB42}"/>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2" name="ZoneTexte 31">
              <a:extLst>
                <a:ext uri="{FF2B5EF4-FFF2-40B4-BE49-F238E27FC236}">
                  <a16:creationId xmlns:a16="http://schemas.microsoft.com/office/drawing/2014/main" id="{E8AC03DA-913B-4F20-B82B-FACCDA8A7DE8}"/>
                </a:ext>
              </a:extLst>
            </p:cNvPr>
            <p:cNvSpPr txBox="1"/>
            <p:nvPr/>
          </p:nvSpPr>
          <p:spPr>
            <a:xfrm>
              <a:off x="4198688" y="2087836"/>
              <a:ext cx="318782" cy="276999"/>
            </a:xfrm>
            <a:prstGeom prst="rect">
              <a:avLst/>
            </a:prstGeom>
            <a:noFill/>
          </p:spPr>
          <p:txBody>
            <a:bodyPr wrap="square" rtlCol="0">
              <a:spAutoFit/>
            </a:bodyPr>
            <a:lstStyle/>
            <a:p>
              <a:r>
                <a:rPr lang="fr-FR" sz="1200" dirty="0"/>
                <a:t>2</a:t>
              </a:r>
            </a:p>
          </p:txBody>
        </p:sp>
      </p:grpSp>
      <p:pic>
        <p:nvPicPr>
          <p:cNvPr id="2" name="Image 1">
            <a:extLst>
              <a:ext uri="{FF2B5EF4-FFF2-40B4-BE49-F238E27FC236}">
                <a16:creationId xmlns:a16="http://schemas.microsoft.com/office/drawing/2014/main" id="{079823B3-8AC6-47DB-ABB2-78F84EF53CB9}"/>
              </a:ext>
            </a:extLst>
          </p:cNvPr>
          <p:cNvPicPr>
            <a:picLocks noChangeAspect="1"/>
          </p:cNvPicPr>
          <p:nvPr/>
        </p:nvPicPr>
        <p:blipFill>
          <a:blip r:embed="rId3"/>
          <a:stretch>
            <a:fillRect/>
          </a:stretch>
        </p:blipFill>
        <p:spPr>
          <a:xfrm>
            <a:off x="214813" y="939801"/>
            <a:ext cx="3851932" cy="1909931"/>
          </a:xfrm>
          <a:prstGeom prst="rect">
            <a:avLst/>
          </a:prstGeom>
        </p:spPr>
      </p:pic>
      <p:sp>
        <p:nvSpPr>
          <p:cNvPr id="16" name="ZoneTexte 15">
            <a:extLst>
              <a:ext uri="{FF2B5EF4-FFF2-40B4-BE49-F238E27FC236}">
                <a16:creationId xmlns:a16="http://schemas.microsoft.com/office/drawing/2014/main" id="{923CE925-5E1F-40EF-89F9-F0509C5FEEE5}"/>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22826787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2BB49BC-20C1-48DF-88DC-AC712820086A}"/>
              </a:ext>
            </a:extLst>
          </p:cNvPr>
          <p:cNvPicPr>
            <a:picLocks noChangeAspect="1"/>
          </p:cNvPicPr>
          <p:nvPr/>
        </p:nvPicPr>
        <p:blipFill rotWithShape="1">
          <a:blip r:embed="rId2"/>
          <a:srcRect b="5858"/>
          <a:stretch/>
        </p:blipFill>
        <p:spPr>
          <a:xfrm>
            <a:off x="67112" y="710214"/>
            <a:ext cx="8976220" cy="5699464"/>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39</a:t>
            </a:fld>
            <a:endParaRPr lang="fr-FR" sz="1200" dirty="0">
              <a:solidFill>
                <a:srgbClr val="002060"/>
              </a:solidFill>
              <a:effectLst>
                <a:outerShdw blurRad="38100" dist="38100" dir="2700000" algn="tl">
                  <a:srgbClr val="000000">
                    <a:alpha val="43137"/>
                  </a:srgbClr>
                </a:outerShdw>
              </a:effectLst>
            </a:endParaRPr>
          </a:p>
        </p:txBody>
      </p:sp>
      <p:sp>
        <p:nvSpPr>
          <p:cNvPr id="33" name="ZoneTexte 32">
            <a:extLst>
              <a:ext uri="{FF2B5EF4-FFF2-40B4-BE49-F238E27FC236}">
                <a16:creationId xmlns:a16="http://schemas.microsoft.com/office/drawing/2014/main" id="{47027FD8-E346-4107-AB3E-0AE9021AC674}"/>
              </a:ext>
            </a:extLst>
          </p:cNvPr>
          <p:cNvSpPr txBox="1"/>
          <p:nvPr/>
        </p:nvSpPr>
        <p:spPr>
          <a:xfrm>
            <a:off x="5334940" y="1759577"/>
            <a:ext cx="3484539" cy="861774"/>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Calepiner la première rangée : </a:t>
            </a:r>
          </a:p>
          <a:p>
            <a:pPr marL="171450" indent="-171450" algn="just">
              <a:buFont typeface="Wingdings" panose="05000000000000000000" pitchFamily="2" charset="2"/>
              <a:buChar char="è"/>
            </a:pPr>
            <a:r>
              <a:rPr lang="fr-FR" sz="1200" b="1" dirty="0">
                <a:sym typeface="Wingdings" panose="05000000000000000000" pitchFamily="2" charset="2"/>
              </a:rPr>
              <a:t>Copier/coller </a:t>
            </a:r>
            <a:r>
              <a:rPr lang="fr-FR" sz="1200" dirty="0">
                <a:sym typeface="Wingdings" panose="05000000000000000000" pitchFamily="2" charset="2"/>
              </a:rPr>
              <a:t>le premier Mills Pano</a:t>
            </a:r>
          </a:p>
          <a:p>
            <a:pPr marL="171450" indent="-171450" algn="just">
              <a:buFont typeface="Wingdings" panose="05000000000000000000" pitchFamily="2" charset="2"/>
              <a:buChar char="è"/>
            </a:pPr>
            <a:r>
              <a:rPr lang="fr-FR" sz="1200" b="1" dirty="0">
                <a:sym typeface="Wingdings" panose="05000000000000000000" pitchFamily="2" charset="2"/>
              </a:rPr>
              <a:t>Positionner</a:t>
            </a:r>
            <a:r>
              <a:rPr lang="fr-FR" sz="1200" dirty="0">
                <a:sym typeface="Wingdings" panose="05000000000000000000" pitchFamily="2" charset="2"/>
              </a:rPr>
              <a:t> le second</a:t>
            </a:r>
          </a:p>
          <a:p>
            <a:pPr marL="171450" indent="-171450" algn="just">
              <a:buFont typeface="Wingdings" panose="05000000000000000000" pitchFamily="2" charset="2"/>
              <a:buChar char="è"/>
            </a:pPr>
            <a:r>
              <a:rPr lang="fr-FR" sz="1200" b="1" dirty="0">
                <a:sym typeface="Wingdings" panose="05000000000000000000" pitchFamily="2" charset="2"/>
              </a:rPr>
              <a:t>Contrôler</a:t>
            </a:r>
            <a:r>
              <a:rPr lang="fr-FR" sz="1200" dirty="0">
                <a:sym typeface="Wingdings" panose="05000000000000000000" pitchFamily="2" charset="2"/>
              </a:rPr>
              <a:t> l’espacement entre Pano.</a:t>
            </a:r>
          </a:p>
        </p:txBody>
      </p:sp>
      <p:sp>
        <p:nvSpPr>
          <p:cNvPr id="19" name="ZoneTexte 18">
            <a:extLst>
              <a:ext uri="{FF2B5EF4-FFF2-40B4-BE49-F238E27FC236}">
                <a16:creationId xmlns:a16="http://schemas.microsoft.com/office/drawing/2014/main" id="{B24173F1-6A11-465B-858F-0DDC5B7306B3}"/>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5. Mise en place des Mills Pano </a:t>
            </a:r>
          </a:p>
        </p:txBody>
      </p:sp>
      <p:grpSp>
        <p:nvGrpSpPr>
          <p:cNvPr id="22" name="Groupe 21">
            <a:extLst>
              <a:ext uri="{FF2B5EF4-FFF2-40B4-BE49-F238E27FC236}">
                <a16:creationId xmlns:a16="http://schemas.microsoft.com/office/drawing/2014/main" id="{7168AA37-E56C-4075-9F42-8F9A1C7E7D0E}"/>
              </a:ext>
            </a:extLst>
          </p:cNvPr>
          <p:cNvGrpSpPr/>
          <p:nvPr/>
        </p:nvGrpSpPr>
        <p:grpSpPr>
          <a:xfrm>
            <a:off x="4980849" y="1759577"/>
            <a:ext cx="318782" cy="277860"/>
            <a:chOff x="4198688" y="2087836"/>
            <a:chExt cx="318782" cy="277860"/>
          </a:xfrm>
        </p:grpSpPr>
        <p:sp>
          <p:nvSpPr>
            <p:cNvPr id="23" name="Ellipse 22">
              <a:extLst>
                <a:ext uri="{FF2B5EF4-FFF2-40B4-BE49-F238E27FC236}">
                  <a16:creationId xmlns:a16="http://schemas.microsoft.com/office/drawing/2014/main" id="{9522E03C-B649-4BD9-9D4F-DBBDF213C9AC}"/>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6" name="ZoneTexte 25">
              <a:extLst>
                <a:ext uri="{FF2B5EF4-FFF2-40B4-BE49-F238E27FC236}">
                  <a16:creationId xmlns:a16="http://schemas.microsoft.com/office/drawing/2014/main" id="{5716A3C5-3B25-4E66-99CF-59A55CF9FAE9}"/>
                </a:ext>
              </a:extLst>
            </p:cNvPr>
            <p:cNvSpPr txBox="1"/>
            <p:nvPr/>
          </p:nvSpPr>
          <p:spPr>
            <a:xfrm>
              <a:off x="4198688" y="2087836"/>
              <a:ext cx="318782" cy="276999"/>
            </a:xfrm>
            <a:prstGeom prst="rect">
              <a:avLst/>
            </a:prstGeom>
            <a:noFill/>
          </p:spPr>
          <p:txBody>
            <a:bodyPr wrap="square" rtlCol="0">
              <a:spAutoFit/>
            </a:bodyPr>
            <a:lstStyle/>
            <a:p>
              <a:r>
                <a:rPr lang="fr-FR" sz="1200" dirty="0"/>
                <a:t>3</a:t>
              </a:r>
            </a:p>
          </p:txBody>
        </p:sp>
      </p:grpSp>
      <p:sp>
        <p:nvSpPr>
          <p:cNvPr id="11" name="ZoneTexte 10">
            <a:extLst>
              <a:ext uri="{FF2B5EF4-FFF2-40B4-BE49-F238E27FC236}">
                <a16:creationId xmlns:a16="http://schemas.microsoft.com/office/drawing/2014/main" id="{4576EE23-6BA9-453D-9B65-78F510ED260C}"/>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2295199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C605FED-9D9B-4791-B661-BCA9AA595385}"/>
              </a:ext>
            </a:extLst>
          </p:cNvPr>
          <p:cNvPicPr>
            <a:picLocks noChangeAspect="1"/>
          </p:cNvPicPr>
          <p:nvPr/>
        </p:nvPicPr>
        <p:blipFill rotWithShape="1">
          <a:blip r:embed="rId2"/>
          <a:srcRect b="4431"/>
          <a:stretch/>
        </p:blipFill>
        <p:spPr>
          <a:xfrm>
            <a:off x="134188" y="596765"/>
            <a:ext cx="8909144" cy="5777401"/>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4</a:t>
            </a:fld>
            <a:endParaRPr lang="fr-FR" sz="1200" dirty="0">
              <a:solidFill>
                <a:srgbClr val="002060"/>
              </a:solidFill>
              <a:effectLst>
                <a:outerShdw blurRad="38100" dist="38100" dir="2700000" algn="tl">
                  <a:srgbClr val="000000">
                    <a:alpha val="43137"/>
                  </a:srgbClr>
                </a:outerShdw>
              </a:effectLst>
            </a:endParaRPr>
          </a:p>
        </p:txBody>
      </p:sp>
      <p:sp>
        <p:nvSpPr>
          <p:cNvPr id="10" name="ZoneTexte 9">
            <a:extLst>
              <a:ext uri="{FF2B5EF4-FFF2-40B4-BE49-F238E27FC236}">
                <a16:creationId xmlns:a16="http://schemas.microsoft.com/office/drawing/2014/main" id="{A6E2AB8F-943D-4F09-B089-FCF1F46C4D18}"/>
              </a:ext>
            </a:extLst>
          </p:cNvPr>
          <p:cNvSpPr txBox="1"/>
          <p:nvPr/>
        </p:nvSpPr>
        <p:spPr>
          <a:xfrm>
            <a:off x="3632752" y="832172"/>
            <a:ext cx="5232652" cy="830997"/>
          </a:xfrm>
          <a:prstGeom prst="rect">
            <a:avLst/>
          </a:prstGeom>
          <a:solidFill>
            <a:srgbClr val="CCFFFF"/>
          </a:solidFill>
          <a:ln>
            <a:solidFill>
              <a:schemeClr val="accent5">
                <a:lumMod val="50000"/>
              </a:schemeClr>
            </a:solidFill>
          </a:ln>
        </p:spPr>
        <p:txBody>
          <a:bodyPr wrap="square" rtlCol="0">
            <a:spAutoFit/>
          </a:bodyPr>
          <a:lstStyle/>
          <a:p>
            <a:pPr algn="just"/>
            <a:r>
              <a:rPr lang="fr-FR" sz="1200" i="1" dirty="0"/>
              <a:t>L’étaiement sera étudié afin de réaliser la traverse supérieure côté Giratoire Sud.</a:t>
            </a:r>
          </a:p>
          <a:p>
            <a:pPr algn="just"/>
            <a:r>
              <a:rPr lang="fr-FR" sz="1200" i="1" dirty="0"/>
              <a:t> </a:t>
            </a:r>
          </a:p>
          <a:p>
            <a:pPr algn="just"/>
            <a:r>
              <a:rPr lang="fr-FR" sz="1200" i="1" dirty="0"/>
              <a:t>Vous devez dans un premier temps, dupliquer une vue 3D et afficher seulement les éléments d’ouvrage nécessaires à l’étaiement.</a:t>
            </a:r>
          </a:p>
        </p:txBody>
      </p:sp>
      <p:grpSp>
        <p:nvGrpSpPr>
          <p:cNvPr id="7" name="Groupe 6">
            <a:extLst>
              <a:ext uri="{FF2B5EF4-FFF2-40B4-BE49-F238E27FC236}">
                <a16:creationId xmlns:a16="http://schemas.microsoft.com/office/drawing/2014/main" id="{8942827F-EE40-4197-8C7E-215870379611}"/>
              </a:ext>
            </a:extLst>
          </p:cNvPr>
          <p:cNvGrpSpPr/>
          <p:nvPr/>
        </p:nvGrpSpPr>
        <p:grpSpPr>
          <a:xfrm>
            <a:off x="3313970" y="869423"/>
            <a:ext cx="318782" cy="276999"/>
            <a:chOff x="4198688" y="2088698"/>
            <a:chExt cx="318782" cy="276999"/>
          </a:xfrm>
        </p:grpSpPr>
        <p:sp>
          <p:nvSpPr>
            <p:cNvPr id="18" name="Ellipse 17">
              <a:extLst>
                <a:ext uri="{FF2B5EF4-FFF2-40B4-BE49-F238E27FC236}">
                  <a16:creationId xmlns:a16="http://schemas.microsoft.com/office/drawing/2014/main" id="{D5E33DAC-3968-42C7-8C65-434539001C17}"/>
                </a:ext>
              </a:extLst>
            </p:cNvPr>
            <p:cNvSpPr/>
            <p:nvPr/>
          </p:nvSpPr>
          <p:spPr>
            <a:xfrm>
              <a:off x="4198688" y="2102386"/>
              <a:ext cx="255866" cy="263310"/>
            </a:xfrm>
            <a:prstGeom prst="ellipse">
              <a:avLst/>
            </a:prstGeom>
            <a:solidFill>
              <a:srgbClr val="CCFF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7" name="ZoneTexte 16">
              <a:extLst>
                <a:ext uri="{FF2B5EF4-FFF2-40B4-BE49-F238E27FC236}">
                  <a16:creationId xmlns:a16="http://schemas.microsoft.com/office/drawing/2014/main" id="{127667CF-CF67-434A-AE29-25E62B75A9A5}"/>
                </a:ext>
              </a:extLst>
            </p:cNvPr>
            <p:cNvSpPr txBox="1"/>
            <p:nvPr/>
          </p:nvSpPr>
          <p:spPr>
            <a:xfrm>
              <a:off x="4198688" y="2088698"/>
              <a:ext cx="318782" cy="276999"/>
            </a:xfrm>
            <a:prstGeom prst="rect">
              <a:avLst/>
            </a:prstGeom>
            <a:noFill/>
          </p:spPr>
          <p:txBody>
            <a:bodyPr wrap="square" rtlCol="0">
              <a:spAutoFit/>
            </a:bodyPr>
            <a:lstStyle/>
            <a:p>
              <a:r>
                <a:rPr lang="fr-FR" sz="1200" dirty="0"/>
                <a:t>1</a:t>
              </a:r>
            </a:p>
          </p:txBody>
        </p:sp>
      </p:grpSp>
      <p:sp>
        <p:nvSpPr>
          <p:cNvPr id="41" name="ZoneTexte 40">
            <a:extLst>
              <a:ext uri="{FF2B5EF4-FFF2-40B4-BE49-F238E27FC236}">
                <a16:creationId xmlns:a16="http://schemas.microsoft.com/office/drawing/2014/main" id="{03F83284-2C73-450D-9420-1A1D7AA31CF4}"/>
              </a:ext>
            </a:extLst>
          </p:cNvPr>
          <p:cNvSpPr txBox="1"/>
          <p:nvPr/>
        </p:nvSpPr>
        <p:spPr>
          <a:xfrm>
            <a:off x="8388" y="34215"/>
            <a:ext cx="8017025"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2. Préparer la vue 3D </a:t>
            </a:r>
          </a:p>
        </p:txBody>
      </p:sp>
      <p:cxnSp>
        <p:nvCxnSpPr>
          <p:cNvPr id="8" name="Connecteur droit avec flèche 7">
            <a:extLst>
              <a:ext uri="{FF2B5EF4-FFF2-40B4-BE49-F238E27FC236}">
                <a16:creationId xmlns:a16="http://schemas.microsoft.com/office/drawing/2014/main" id="{4EB6F3DD-04D1-49EA-A943-1BA7EDF88E79}"/>
              </a:ext>
            </a:extLst>
          </p:cNvPr>
          <p:cNvCxnSpPr>
            <a:cxnSpLocks/>
          </p:cNvCxnSpPr>
          <p:nvPr/>
        </p:nvCxnSpPr>
        <p:spPr>
          <a:xfrm flipH="1">
            <a:off x="5459215" y="2621383"/>
            <a:ext cx="213064" cy="479443"/>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ZoneTexte 36">
            <a:extLst>
              <a:ext uri="{FF2B5EF4-FFF2-40B4-BE49-F238E27FC236}">
                <a16:creationId xmlns:a16="http://schemas.microsoft.com/office/drawing/2014/main" id="{2EC96509-0394-45CD-9554-1B098CA8E998}"/>
              </a:ext>
            </a:extLst>
          </p:cNvPr>
          <p:cNvSpPr txBox="1"/>
          <p:nvPr/>
        </p:nvSpPr>
        <p:spPr>
          <a:xfrm>
            <a:off x="5767598" y="2292775"/>
            <a:ext cx="2028815" cy="276999"/>
          </a:xfrm>
          <a:prstGeom prst="rect">
            <a:avLst/>
          </a:prstGeom>
          <a:solidFill>
            <a:schemeClr val="accent6">
              <a:lumMod val="40000"/>
              <a:lumOff val="60000"/>
            </a:schemeClr>
          </a:solidFill>
          <a:ln>
            <a:solidFill>
              <a:schemeClr val="accent6">
                <a:lumMod val="75000"/>
              </a:schemeClr>
            </a:solidFill>
          </a:ln>
        </p:spPr>
        <p:txBody>
          <a:bodyPr wrap="square" rtlCol="0">
            <a:spAutoFit/>
          </a:bodyPr>
          <a:lstStyle/>
          <a:p>
            <a:pPr algn="just"/>
            <a:r>
              <a:rPr lang="fr-FR" sz="1200" dirty="0">
                <a:sym typeface="Wingdings" panose="05000000000000000000" pitchFamily="2" charset="2"/>
              </a:rPr>
              <a:t>Traverse supérieure à réaliser</a:t>
            </a:r>
          </a:p>
        </p:txBody>
      </p:sp>
      <p:sp>
        <p:nvSpPr>
          <p:cNvPr id="38" name="ZoneTexte 37">
            <a:extLst>
              <a:ext uri="{FF2B5EF4-FFF2-40B4-BE49-F238E27FC236}">
                <a16:creationId xmlns:a16="http://schemas.microsoft.com/office/drawing/2014/main" id="{E0F0047E-879B-42A4-B678-C30E89A9850E}"/>
              </a:ext>
            </a:extLst>
          </p:cNvPr>
          <p:cNvSpPr txBox="1"/>
          <p:nvPr/>
        </p:nvSpPr>
        <p:spPr>
          <a:xfrm>
            <a:off x="6396088" y="2827246"/>
            <a:ext cx="1014408" cy="276999"/>
          </a:xfrm>
          <a:prstGeom prst="rect">
            <a:avLst/>
          </a:prstGeom>
          <a:solidFill>
            <a:schemeClr val="accent6">
              <a:lumMod val="40000"/>
              <a:lumOff val="60000"/>
            </a:schemeClr>
          </a:solidFill>
          <a:ln>
            <a:solidFill>
              <a:schemeClr val="accent6">
                <a:lumMod val="75000"/>
              </a:schemeClr>
            </a:solidFill>
          </a:ln>
        </p:spPr>
        <p:txBody>
          <a:bodyPr wrap="square" rtlCol="0">
            <a:spAutoFit/>
          </a:bodyPr>
          <a:lstStyle/>
          <a:p>
            <a:pPr algn="just"/>
            <a:r>
              <a:rPr lang="fr-FR" sz="1200" dirty="0">
                <a:sym typeface="Wingdings" panose="05000000000000000000" pitchFamily="2" charset="2"/>
              </a:rPr>
              <a:t>Vide à étayer </a:t>
            </a:r>
          </a:p>
        </p:txBody>
      </p:sp>
      <p:cxnSp>
        <p:nvCxnSpPr>
          <p:cNvPr id="39" name="Connecteur droit avec flèche 38">
            <a:extLst>
              <a:ext uri="{FF2B5EF4-FFF2-40B4-BE49-F238E27FC236}">
                <a16:creationId xmlns:a16="http://schemas.microsoft.com/office/drawing/2014/main" id="{BD1594FB-BCFF-4861-995B-EE65C574A46C}"/>
              </a:ext>
            </a:extLst>
          </p:cNvPr>
          <p:cNvCxnSpPr>
            <a:cxnSpLocks/>
          </p:cNvCxnSpPr>
          <p:nvPr/>
        </p:nvCxnSpPr>
        <p:spPr>
          <a:xfrm flipH="1">
            <a:off x="5767598" y="3199380"/>
            <a:ext cx="587062" cy="56868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0381358E-A2EB-41BB-AD32-2FE40462B270}"/>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4206569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90069CE-65FD-4236-B580-0AFD42DFB26D}"/>
              </a:ext>
            </a:extLst>
          </p:cNvPr>
          <p:cNvPicPr>
            <a:picLocks noChangeAspect="1"/>
          </p:cNvPicPr>
          <p:nvPr/>
        </p:nvPicPr>
        <p:blipFill rotWithShape="1">
          <a:blip r:embed="rId2"/>
          <a:srcRect b="4511"/>
          <a:stretch/>
        </p:blipFill>
        <p:spPr>
          <a:xfrm>
            <a:off x="142043" y="603682"/>
            <a:ext cx="8901289" cy="5805996"/>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40</a:t>
            </a:fld>
            <a:endParaRPr lang="fr-FR" sz="1200" dirty="0">
              <a:solidFill>
                <a:srgbClr val="002060"/>
              </a:solidFill>
              <a:effectLst>
                <a:outerShdw blurRad="38100" dist="38100" dir="2700000" algn="tl">
                  <a:srgbClr val="000000">
                    <a:alpha val="43137"/>
                  </a:srgbClr>
                </a:outerShdw>
              </a:effectLst>
            </a:endParaRPr>
          </a:p>
        </p:txBody>
      </p:sp>
      <p:sp>
        <p:nvSpPr>
          <p:cNvPr id="19" name="ZoneTexte 18">
            <a:extLst>
              <a:ext uri="{FF2B5EF4-FFF2-40B4-BE49-F238E27FC236}">
                <a16:creationId xmlns:a16="http://schemas.microsoft.com/office/drawing/2014/main" id="{16ED0C4E-B62D-4587-98E5-C0B4A17C078A}"/>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5. Mise en place des Mills Pano </a:t>
            </a:r>
          </a:p>
        </p:txBody>
      </p:sp>
      <p:sp>
        <p:nvSpPr>
          <p:cNvPr id="7" name="ZoneTexte 6">
            <a:extLst>
              <a:ext uri="{FF2B5EF4-FFF2-40B4-BE49-F238E27FC236}">
                <a16:creationId xmlns:a16="http://schemas.microsoft.com/office/drawing/2014/main" id="{A6233287-8A5F-43C6-8B3B-5C13128A3C6F}"/>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33593125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A181E76-4F09-4748-9239-73200A5DC97A}"/>
              </a:ext>
            </a:extLst>
          </p:cNvPr>
          <p:cNvPicPr>
            <a:picLocks noChangeAspect="1"/>
          </p:cNvPicPr>
          <p:nvPr/>
        </p:nvPicPr>
        <p:blipFill rotWithShape="1">
          <a:blip r:embed="rId2"/>
          <a:srcRect b="5858"/>
          <a:stretch/>
        </p:blipFill>
        <p:spPr>
          <a:xfrm>
            <a:off x="67112" y="857249"/>
            <a:ext cx="8976220" cy="5636683"/>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41</a:t>
            </a:fld>
            <a:endParaRPr lang="fr-FR" sz="1200" dirty="0">
              <a:solidFill>
                <a:srgbClr val="002060"/>
              </a:solidFill>
              <a:effectLst>
                <a:outerShdw blurRad="38100" dist="38100" dir="2700000" algn="tl">
                  <a:srgbClr val="000000">
                    <a:alpha val="43137"/>
                  </a:srgbClr>
                </a:outerShdw>
              </a:effectLst>
            </a:endParaRPr>
          </a:p>
        </p:txBody>
      </p:sp>
      <p:sp>
        <p:nvSpPr>
          <p:cNvPr id="33" name="ZoneTexte 32">
            <a:extLst>
              <a:ext uri="{FF2B5EF4-FFF2-40B4-BE49-F238E27FC236}">
                <a16:creationId xmlns:a16="http://schemas.microsoft.com/office/drawing/2014/main" id="{47027FD8-E346-4107-AB3E-0AE9021AC674}"/>
              </a:ext>
            </a:extLst>
          </p:cNvPr>
          <p:cNvSpPr txBox="1"/>
          <p:nvPr/>
        </p:nvSpPr>
        <p:spPr>
          <a:xfrm>
            <a:off x="4330779" y="1444133"/>
            <a:ext cx="4572971" cy="492443"/>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Calepinage des Mills Pano</a:t>
            </a:r>
          </a:p>
          <a:p>
            <a:pPr marL="171450" indent="-171450" algn="just">
              <a:buFont typeface="Wingdings" panose="05000000000000000000" pitchFamily="2" charset="2"/>
              <a:buChar char="è"/>
            </a:pPr>
            <a:r>
              <a:rPr lang="fr-FR" sz="1200" b="1" dirty="0">
                <a:sym typeface="Wingdings" panose="05000000000000000000" pitchFamily="2" charset="2"/>
              </a:rPr>
              <a:t>Positionner </a:t>
            </a:r>
            <a:r>
              <a:rPr lang="fr-FR" sz="1200" dirty="0">
                <a:sym typeface="Wingdings" panose="05000000000000000000" pitchFamily="2" charset="2"/>
              </a:rPr>
              <a:t>l’ensemble des Mills Pano sur la peau coffrante.</a:t>
            </a:r>
          </a:p>
        </p:txBody>
      </p:sp>
      <p:grpSp>
        <p:nvGrpSpPr>
          <p:cNvPr id="36" name="Groupe 35">
            <a:extLst>
              <a:ext uri="{FF2B5EF4-FFF2-40B4-BE49-F238E27FC236}">
                <a16:creationId xmlns:a16="http://schemas.microsoft.com/office/drawing/2014/main" id="{34B19A63-1A3F-4081-B0C7-5F092459CD5F}"/>
              </a:ext>
            </a:extLst>
          </p:cNvPr>
          <p:cNvGrpSpPr/>
          <p:nvPr/>
        </p:nvGrpSpPr>
        <p:grpSpPr>
          <a:xfrm>
            <a:off x="4049702" y="1471127"/>
            <a:ext cx="318782" cy="277860"/>
            <a:chOff x="4198688" y="2087836"/>
            <a:chExt cx="318782" cy="277860"/>
          </a:xfrm>
        </p:grpSpPr>
        <p:sp>
          <p:nvSpPr>
            <p:cNvPr id="38" name="Ellipse 37">
              <a:extLst>
                <a:ext uri="{FF2B5EF4-FFF2-40B4-BE49-F238E27FC236}">
                  <a16:creationId xmlns:a16="http://schemas.microsoft.com/office/drawing/2014/main" id="{F2120001-8E7F-45EA-B60D-7D0534E5E6D5}"/>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4" name="ZoneTexte 43">
              <a:extLst>
                <a:ext uri="{FF2B5EF4-FFF2-40B4-BE49-F238E27FC236}">
                  <a16:creationId xmlns:a16="http://schemas.microsoft.com/office/drawing/2014/main" id="{96006FC1-5F51-4C6A-929D-14B89EBE4C3C}"/>
                </a:ext>
              </a:extLst>
            </p:cNvPr>
            <p:cNvSpPr txBox="1"/>
            <p:nvPr/>
          </p:nvSpPr>
          <p:spPr>
            <a:xfrm>
              <a:off x="4198688" y="2087836"/>
              <a:ext cx="318782" cy="276999"/>
            </a:xfrm>
            <a:prstGeom prst="rect">
              <a:avLst/>
            </a:prstGeom>
            <a:noFill/>
          </p:spPr>
          <p:txBody>
            <a:bodyPr wrap="square" rtlCol="0">
              <a:spAutoFit/>
            </a:bodyPr>
            <a:lstStyle/>
            <a:p>
              <a:r>
                <a:rPr lang="fr-FR" sz="1200" dirty="0"/>
                <a:t>4</a:t>
              </a:r>
            </a:p>
          </p:txBody>
        </p:sp>
      </p:grpSp>
      <p:sp>
        <p:nvSpPr>
          <p:cNvPr id="19" name="ZoneTexte 18">
            <a:extLst>
              <a:ext uri="{FF2B5EF4-FFF2-40B4-BE49-F238E27FC236}">
                <a16:creationId xmlns:a16="http://schemas.microsoft.com/office/drawing/2014/main" id="{BC5C27EC-245F-4398-B0EB-A7E781E641DC}"/>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5. Mise en place des Mills Pano </a:t>
            </a:r>
          </a:p>
        </p:txBody>
      </p:sp>
      <p:sp>
        <p:nvSpPr>
          <p:cNvPr id="11" name="ZoneTexte 10">
            <a:extLst>
              <a:ext uri="{FF2B5EF4-FFF2-40B4-BE49-F238E27FC236}">
                <a16:creationId xmlns:a16="http://schemas.microsoft.com/office/drawing/2014/main" id="{9A795D06-13EE-47A6-B3DA-CEC09C26A59D}"/>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12801723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C683483-7E83-4DDF-8AD9-2936635557B8}"/>
              </a:ext>
            </a:extLst>
          </p:cNvPr>
          <p:cNvPicPr>
            <a:picLocks noChangeAspect="1"/>
          </p:cNvPicPr>
          <p:nvPr/>
        </p:nvPicPr>
        <p:blipFill rotWithShape="1">
          <a:blip r:embed="rId2"/>
          <a:srcRect b="4511"/>
          <a:stretch/>
        </p:blipFill>
        <p:spPr>
          <a:xfrm>
            <a:off x="67112" y="637795"/>
            <a:ext cx="8976220" cy="5780759"/>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42</a:t>
            </a:fld>
            <a:endParaRPr lang="fr-FR" sz="1200" dirty="0">
              <a:solidFill>
                <a:srgbClr val="002060"/>
              </a:solidFill>
              <a:effectLst>
                <a:outerShdw blurRad="38100" dist="38100" dir="2700000" algn="tl">
                  <a:srgbClr val="000000">
                    <a:alpha val="43137"/>
                  </a:srgbClr>
                </a:outerShdw>
              </a:effectLst>
            </a:endParaRPr>
          </a:p>
        </p:txBody>
      </p:sp>
      <p:sp>
        <p:nvSpPr>
          <p:cNvPr id="33" name="ZoneTexte 32">
            <a:extLst>
              <a:ext uri="{FF2B5EF4-FFF2-40B4-BE49-F238E27FC236}">
                <a16:creationId xmlns:a16="http://schemas.microsoft.com/office/drawing/2014/main" id="{47027FD8-E346-4107-AB3E-0AE9021AC674}"/>
              </a:ext>
            </a:extLst>
          </p:cNvPr>
          <p:cNvSpPr txBox="1"/>
          <p:nvPr/>
        </p:nvSpPr>
        <p:spPr>
          <a:xfrm>
            <a:off x="4751649" y="2252415"/>
            <a:ext cx="3918218" cy="677108"/>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Positionner les Mills Pano dans leur </a:t>
            </a:r>
            <a:r>
              <a:rPr lang="fr-FR" sz="1200">
                <a:sym typeface="Wingdings" panose="05000000000000000000" pitchFamily="2" charset="2"/>
              </a:rPr>
              <a:t>emplacement définitif </a:t>
            </a:r>
            <a:r>
              <a:rPr lang="fr-FR" sz="1200" dirty="0">
                <a:sym typeface="Wingdings" panose="05000000000000000000" pitchFamily="2" charset="2"/>
              </a:rPr>
              <a:t>:</a:t>
            </a:r>
          </a:p>
          <a:p>
            <a:pPr marL="171450" indent="-171450" algn="just">
              <a:buFont typeface="Wingdings" panose="05000000000000000000" pitchFamily="2" charset="2"/>
              <a:buChar char="è"/>
            </a:pPr>
            <a:r>
              <a:rPr lang="fr-FR" sz="1200" b="1" dirty="0">
                <a:sym typeface="Wingdings" panose="05000000000000000000" pitchFamily="2" charset="2"/>
              </a:rPr>
              <a:t>Zoomer, </a:t>
            </a:r>
            <a:r>
              <a:rPr lang="fr-FR" sz="1200" dirty="0">
                <a:sym typeface="Wingdings" panose="05000000000000000000" pitchFamily="2" charset="2"/>
              </a:rPr>
              <a:t>et</a:t>
            </a:r>
            <a:r>
              <a:rPr lang="fr-FR" sz="1200" b="1" dirty="0">
                <a:sym typeface="Wingdings" panose="05000000000000000000" pitchFamily="2" charset="2"/>
              </a:rPr>
              <a:t> sélectionner toute une rangée </a:t>
            </a:r>
            <a:r>
              <a:rPr lang="fr-FR" sz="1200" dirty="0">
                <a:sym typeface="Wingdings" panose="05000000000000000000" pitchFamily="2" charset="2"/>
              </a:rPr>
              <a:t>de Mills Pano</a:t>
            </a:r>
          </a:p>
          <a:p>
            <a:pPr marL="171450" indent="-171450" algn="just">
              <a:buFont typeface="Wingdings" panose="05000000000000000000" pitchFamily="2" charset="2"/>
              <a:buChar char="è"/>
            </a:pPr>
            <a:r>
              <a:rPr lang="fr-FR" sz="1200" b="1" dirty="0">
                <a:sym typeface="Wingdings" panose="05000000000000000000" pitchFamily="2" charset="2"/>
              </a:rPr>
              <a:t>Décaler </a:t>
            </a:r>
            <a:r>
              <a:rPr lang="fr-FR" sz="1200" dirty="0">
                <a:sym typeface="Wingdings" panose="05000000000000000000" pitchFamily="2" charset="2"/>
              </a:rPr>
              <a:t>les Mills Pano sous la peau coffrante.</a:t>
            </a:r>
          </a:p>
        </p:txBody>
      </p:sp>
      <p:sp>
        <p:nvSpPr>
          <p:cNvPr id="19" name="ZoneTexte 18">
            <a:extLst>
              <a:ext uri="{FF2B5EF4-FFF2-40B4-BE49-F238E27FC236}">
                <a16:creationId xmlns:a16="http://schemas.microsoft.com/office/drawing/2014/main" id="{5AF766A5-5E33-49DC-BB3E-74E780961B75}"/>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5. Mise en place des Mills Pano </a:t>
            </a:r>
          </a:p>
        </p:txBody>
      </p:sp>
      <p:grpSp>
        <p:nvGrpSpPr>
          <p:cNvPr id="22" name="Groupe 21">
            <a:extLst>
              <a:ext uri="{FF2B5EF4-FFF2-40B4-BE49-F238E27FC236}">
                <a16:creationId xmlns:a16="http://schemas.microsoft.com/office/drawing/2014/main" id="{6C71BDE1-18D7-426C-A55E-78A8AA8A5160}"/>
              </a:ext>
            </a:extLst>
          </p:cNvPr>
          <p:cNvGrpSpPr/>
          <p:nvPr/>
        </p:nvGrpSpPr>
        <p:grpSpPr>
          <a:xfrm>
            <a:off x="4432867" y="2252415"/>
            <a:ext cx="318782" cy="277860"/>
            <a:chOff x="4198688" y="2087836"/>
            <a:chExt cx="318782" cy="277860"/>
          </a:xfrm>
        </p:grpSpPr>
        <p:sp>
          <p:nvSpPr>
            <p:cNvPr id="23" name="Ellipse 22">
              <a:extLst>
                <a:ext uri="{FF2B5EF4-FFF2-40B4-BE49-F238E27FC236}">
                  <a16:creationId xmlns:a16="http://schemas.microsoft.com/office/drawing/2014/main" id="{8B8E9619-313A-4634-9F34-84F0A1A981A8}"/>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6" name="ZoneTexte 25">
              <a:extLst>
                <a:ext uri="{FF2B5EF4-FFF2-40B4-BE49-F238E27FC236}">
                  <a16:creationId xmlns:a16="http://schemas.microsoft.com/office/drawing/2014/main" id="{29E8DAC5-6B2F-4BE5-872F-983400D4FB14}"/>
                </a:ext>
              </a:extLst>
            </p:cNvPr>
            <p:cNvSpPr txBox="1"/>
            <p:nvPr/>
          </p:nvSpPr>
          <p:spPr>
            <a:xfrm>
              <a:off x="4198688" y="2087836"/>
              <a:ext cx="318782" cy="276999"/>
            </a:xfrm>
            <a:prstGeom prst="rect">
              <a:avLst/>
            </a:prstGeom>
            <a:noFill/>
          </p:spPr>
          <p:txBody>
            <a:bodyPr wrap="square" rtlCol="0">
              <a:spAutoFit/>
            </a:bodyPr>
            <a:lstStyle/>
            <a:p>
              <a:r>
                <a:rPr lang="fr-FR" sz="1200" dirty="0"/>
                <a:t>5</a:t>
              </a:r>
            </a:p>
          </p:txBody>
        </p:sp>
      </p:grpSp>
      <p:sp>
        <p:nvSpPr>
          <p:cNvPr id="12" name="ZoneTexte 11">
            <a:extLst>
              <a:ext uri="{FF2B5EF4-FFF2-40B4-BE49-F238E27FC236}">
                <a16:creationId xmlns:a16="http://schemas.microsoft.com/office/drawing/2014/main" id="{CF4EAC5E-2DDD-4FB2-A9FB-604394AF3608}"/>
              </a:ext>
            </a:extLst>
          </p:cNvPr>
          <p:cNvSpPr txBox="1"/>
          <p:nvPr/>
        </p:nvSpPr>
        <p:spPr>
          <a:xfrm>
            <a:off x="2831660" y="1675638"/>
            <a:ext cx="1056761" cy="276999"/>
          </a:xfrm>
          <a:prstGeom prst="rect">
            <a:avLst/>
          </a:prstGeom>
          <a:solidFill>
            <a:schemeClr val="accent6">
              <a:lumMod val="40000"/>
              <a:lumOff val="60000"/>
            </a:schemeClr>
          </a:solidFill>
          <a:ln>
            <a:solidFill>
              <a:schemeClr val="accent6">
                <a:lumMod val="75000"/>
              </a:schemeClr>
            </a:solidFill>
          </a:ln>
        </p:spPr>
        <p:txBody>
          <a:bodyPr wrap="square" rtlCol="0">
            <a:spAutoFit/>
          </a:bodyPr>
          <a:lstStyle/>
          <a:p>
            <a:pPr algn="just"/>
            <a:r>
              <a:rPr lang="fr-FR" sz="1200" dirty="0">
                <a:sym typeface="Wingdings" panose="05000000000000000000" pitchFamily="2" charset="2"/>
              </a:rPr>
              <a:t>Outil </a:t>
            </a:r>
            <a:r>
              <a:rPr lang="fr-FR" sz="1200" b="1" dirty="0">
                <a:sym typeface="Wingdings" panose="05000000000000000000" pitchFamily="2" charset="2"/>
              </a:rPr>
              <a:t>Décaler</a:t>
            </a:r>
          </a:p>
        </p:txBody>
      </p:sp>
      <p:cxnSp>
        <p:nvCxnSpPr>
          <p:cNvPr id="4" name="Connecteur droit avec flèche 3">
            <a:extLst>
              <a:ext uri="{FF2B5EF4-FFF2-40B4-BE49-F238E27FC236}">
                <a16:creationId xmlns:a16="http://schemas.microsoft.com/office/drawing/2014/main" id="{F228063B-414D-4CB8-9284-93FFBE8DCE4C}"/>
              </a:ext>
            </a:extLst>
          </p:cNvPr>
          <p:cNvCxnSpPr>
            <a:cxnSpLocks/>
          </p:cNvCxnSpPr>
          <p:nvPr/>
        </p:nvCxnSpPr>
        <p:spPr>
          <a:xfrm flipH="1" flipV="1">
            <a:off x="2601157" y="1555017"/>
            <a:ext cx="154626" cy="12062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0A572412-2FFC-4EE4-B27F-FCE97CFE183C}"/>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21903252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B997FA2-4720-4B0C-857B-861375CDD389}"/>
              </a:ext>
            </a:extLst>
          </p:cNvPr>
          <p:cNvPicPr>
            <a:picLocks noChangeAspect="1"/>
          </p:cNvPicPr>
          <p:nvPr/>
        </p:nvPicPr>
        <p:blipFill rotWithShape="1">
          <a:blip r:embed="rId2"/>
          <a:srcRect b="4511"/>
          <a:stretch/>
        </p:blipFill>
        <p:spPr>
          <a:xfrm>
            <a:off x="67111" y="727969"/>
            <a:ext cx="8976220" cy="5748429"/>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43</a:t>
            </a:fld>
            <a:endParaRPr lang="fr-FR" sz="1200" dirty="0">
              <a:solidFill>
                <a:srgbClr val="002060"/>
              </a:solidFill>
              <a:effectLst>
                <a:outerShdw blurRad="38100" dist="38100" dir="2700000" algn="tl">
                  <a:srgbClr val="000000">
                    <a:alpha val="43137"/>
                  </a:srgbClr>
                </a:outerShdw>
              </a:effectLst>
            </a:endParaRPr>
          </a:p>
        </p:txBody>
      </p:sp>
      <p:grpSp>
        <p:nvGrpSpPr>
          <p:cNvPr id="36" name="Groupe 35">
            <a:extLst>
              <a:ext uri="{FF2B5EF4-FFF2-40B4-BE49-F238E27FC236}">
                <a16:creationId xmlns:a16="http://schemas.microsoft.com/office/drawing/2014/main" id="{34B19A63-1A3F-4081-B0C7-5F092459CD5F}"/>
              </a:ext>
            </a:extLst>
          </p:cNvPr>
          <p:cNvGrpSpPr/>
          <p:nvPr/>
        </p:nvGrpSpPr>
        <p:grpSpPr>
          <a:xfrm>
            <a:off x="3831358" y="947814"/>
            <a:ext cx="318782" cy="277860"/>
            <a:chOff x="4198688" y="2087836"/>
            <a:chExt cx="318782" cy="277860"/>
          </a:xfrm>
        </p:grpSpPr>
        <p:sp>
          <p:nvSpPr>
            <p:cNvPr id="38" name="Ellipse 37">
              <a:extLst>
                <a:ext uri="{FF2B5EF4-FFF2-40B4-BE49-F238E27FC236}">
                  <a16:creationId xmlns:a16="http://schemas.microsoft.com/office/drawing/2014/main" id="{F2120001-8E7F-45EA-B60D-7D0534E5E6D5}"/>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4" name="ZoneTexte 43">
              <a:extLst>
                <a:ext uri="{FF2B5EF4-FFF2-40B4-BE49-F238E27FC236}">
                  <a16:creationId xmlns:a16="http://schemas.microsoft.com/office/drawing/2014/main" id="{96006FC1-5F51-4C6A-929D-14B89EBE4C3C}"/>
                </a:ext>
              </a:extLst>
            </p:cNvPr>
            <p:cNvSpPr txBox="1"/>
            <p:nvPr/>
          </p:nvSpPr>
          <p:spPr>
            <a:xfrm>
              <a:off x="4198688" y="2087836"/>
              <a:ext cx="318782" cy="276999"/>
            </a:xfrm>
            <a:prstGeom prst="rect">
              <a:avLst/>
            </a:prstGeom>
            <a:noFill/>
          </p:spPr>
          <p:txBody>
            <a:bodyPr wrap="square" rtlCol="0">
              <a:spAutoFit/>
            </a:bodyPr>
            <a:lstStyle/>
            <a:p>
              <a:r>
                <a:rPr lang="fr-FR" sz="1200" dirty="0"/>
                <a:t>6</a:t>
              </a:r>
            </a:p>
          </p:txBody>
        </p:sp>
      </p:grpSp>
      <p:sp>
        <p:nvSpPr>
          <p:cNvPr id="19" name="ZoneTexte 18">
            <a:extLst>
              <a:ext uri="{FF2B5EF4-FFF2-40B4-BE49-F238E27FC236}">
                <a16:creationId xmlns:a16="http://schemas.microsoft.com/office/drawing/2014/main" id="{0109F0BE-0042-4C8E-A641-018494059F16}"/>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5. Mise en place des Mills Pano </a:t>
            </a:r>
          </a:p>
        </p:txBody>
      </p:sp>
      <p:sp>
        <p:nvSpPr>
          <p:cNvPr id="22" name="ZoneTexte 21">
            <a:extLst>
              <a:ext uri="{FF2B5EF4-FFF2-40B4-BE49-F238E27FC236}">
                <a16:creationId xmlns:a16="http://schemas.microsoft.com/office/drawing/2014/main" id="{FA8C626E-2A0F-4F3B-93AE-B55895E36E5C}"/>
              </a:ext>
            </a:extLst>
          </p:cNvPr>
          <p:cNvSpPr txBox="1"/>
          <p:nvPr/>
        </p:nvSpPr>
        <p:spPr>
          <a:xfrm>
            <a:off x="4150140" y="920876"/>
            <a:ext cx="3584413" cy="492443"/>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Vérification :</a:t>
            </a:r>
          </a:p>
          <a:p>
            <a:pPr marL="171450" indent="-171450" algn="just">
              <a:buFont typeface="Wingdings" panose="05000000000000000000" pitchFamily="2" charset="2"/>
              <a:buChar char="è"/>
            </a:pPr>
            <a:r>
              <a:rPr lang="fr-FR" sz="1200" b="1" dirty="0">
                <a:sym typeface="Wingdings" panose="05000000000000000000" pitchFamily="2" charset="2"/>
              </a:rPr>
              <a:t>Zoomer </a:t>
            </a:r>
            <a:r>
              <a:rPr lang="fr-FR" sz="1200" dirty="0">
                <a:sym typeface="Wingdings" panose="05000000000000000000" pitchFamily="2" charset="2"/>
              </a:rPr>
              <a:t>et </a:t>
            </a:r>
            <a:r>
              <a:rPr lang="fr-FR" sz="1200" b="1" dirty="0">
                <a:sym typeface="Wingdings" panose="05000000000000000000" pitchFamily="2" charset="2"/>
              </a:rPr>
              <a:t>vérifier</a:t>
            </a:r>
            <a:r>
              <a:rPr lang="fr-FR" sz="1200" dirty="0">
                <a:sym typeface="Wingdings" panose="05000000000000000000" pitchFamily="2" charset="2"/>
              </a:rPr>
              <a:t> la position des Mills Pano.</a:t>
            </a:r>
          </a:p>
        </p:txBody>
      </p:sp>
      <p:sp>
        <p:nvSpPr>
          <p:cNvPr id="11" name="ZoneTexte 10">
            <a:extLst>
              <a:ext uri="{FF2B5EF4-FFF2-40B4-BE49-F238E27FC236}">
                <a16:creationId xmlns:a16="http://schemas.microsoft.com/office/drawing/2014/main" id="{2861FD79-B885-4F75-A95D-35AB2C78AFCC}"/>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2914098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73F9C8F-045A-410F-9A99-CF3B60FCC7C0}"/>
              </a:ext>
            </a:extLst>
          </p:cNvPr>
          <p:cNvPicPr>
            <a:picLocks noChangeAspect="1"/>
          </p:cNvPicPr>
          <p:nvPr/>
        </p:nvPicPr>
        <p:blipFill rotWithShape="1">
          <a:blip r:embed="rId2"/>
          <a:srcRect b="4511"/>
          <a:stretch/>
        </p:blipFill>
        <p:spPr>
          <a:xfrm>
            <a:off x="83890" y="527340"/>
            <a:ext cx="8976220" cy="5803320"/>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44</a:t>
            </a:fld>
            <a:endParaRPr lang="fr-FR" sz="1200" dirty="0">
              <a:solidFill>
                <a:srgbClr val="002060"/>
              </a:solidFill>
              <a:effectLst>
                <a:outerShdw blurRad="38100" dist="38100" dir="2700000" algn="tl">
                  <a:srgbClr val="000000">
                    <a:alpha val="43137"/>
                  </a:srgbClr>
                </a:outerShdw>
              </a:effectLst>
            </a:endParaRPr>
          </a:p>
        </p:txBody>
      </p:sp>
      <p:sp>
        <p:nvSpPr>
          <p:cNvPr id="19" name="ZoneTexte 18">
            <a:extLst>
              <a:ext uri="{FF2B5EF4-FFF2-40B4-BE49-F238E27FC236}">
                <a16:creationId xmlns:a16="http://schemas.microsoft.com/office/drawing/2014/main" id="{B56B375D-AE15-408B-B6C9-7042C0B49915}"/>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5. Mise en place des Mills Pano </a:t>
            </a:r>
          </a:p>
        </p:txBody>
      </p:sp>
      <p:sp>
        <p:nvSpPr>
          <p:cNvPr id="7" name="ZoneTexte 6">
            <a:extLst>
              <a:ext uri="{FF2B5EF4-FFF2-40B4-BE49-F238E27FC236}">
                <a16:creationId xmlns:a16="http://schemas.microsoft.com/office/drawing/2014/main" id="{AAA2ED26-8A5E-427E-8932-8997BC554A94}"/>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42523169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45</a:t>
            </a:fld>
            <a:endParaRPr lang="fr-FR" sz="1200" dirty="0">
              <a:solidFill>
                <a:srgbClr val="002060"/>
              </a:solidFill>
              <a:effectLst>
                <a:outerShdw blurRad="38100" dist="38100" dir="2700000" algn="tl">
                  <a:srgbClr val="000000">
                    <a:alpha val="43137"/>
                  </a:srgbClr>
                </a:outerShdw>
              </a:effectLst>
            </a:endParaRPr>
          </a:p>
        </p:txBody>
      </p:sp>
      <p:sp>
        <p:nvSpPr>
          <p:cNvPr id="41" name="ZoneTexte 40">
            <a:extLst>
              <a:ext uri="{FF2B5EF4-FFF2-40B4-BE49-F238E27FC236}">
                <a16:creationId xmlns:a16="http://schemas.microsoft.com/office/drawing/2014/main" id="{03F83284-2C73-450D-9420-1A1D7AA31CF4}"/>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6. Mise en place des tours d’étaiement </a:t>
            </a:r>
          </a:p>
        </p:txBody>
      </p:sp>
      <p:sp>
        <p:nvSpPr>
          <p:cNvPr id="19" name="ZoneTexte 18">
            <a:extLst>
              <a:ext uri="{FF2B5EF4-FFF2-40B4-BE49-F238E27FC236}">
                <a16:creationId xmlns:a16="http://schemas.microsoft.com/office/drawing/2014/main" id="{C29F9BAE-CB9E-461E-AA10-F4892EE27CE6}"/>
              </a:ext>
            </a:extLst>
          </p:cNvPr>
          <p:cNvSpPr txBox="1"/>
          <p:nvPr/>
        </p:nvSpPr>
        <p:spPr>
          <a:xfrm>
            <a:off x="4215035" y="1598917"/>
            <a:ext cx="4776041" cy="1938992"/>
          </a:xfrm>
          <a:prstGeom prst="rect">
            <a:avLst/>
          </a:prstGeom>
          <a:solidFill>
            <a:srgbClr val="CCFFFF"/>
          </a:solidFill>
          <a:ln>
            <a:solidFill>
              <a:schemeClr val="accent5">
                <a:lumMod val="50000"/>
              </a:schemeClr>
            </a:solidFill>
          </a:ln>
        </p:spPr>
        <p:txBody>
          <a:bodyPr wrap="square" rtlCol="0">
            <a:spAutoFit/>
          </a:bodyPr>
          <a:lstStyle/>
          <a:p>
            <a:pPr algn="just"/>
            <a:r>
              <a:rPr lang="fr-FR" sz="1200" i="1" dirty="0"/>
              <a:t>Les tours d’étaiement utilisées sont des </a:t>
            </a:r>
            <a:r>
              <a:rPr lang="fr-FR" sz="1200" b="1" i="1" dirty="0"/>
              <a:t>TOURECHAF.</a:t>
            </a:r>
          </a:p>
          <a:p>
            <a:pPr algn="just"/>
            <a:r>
              <a:rPr lang="fr-FR" sz="1200" b="1" i="1" dirty="0"/>
              <a:t>Trois modèles </a:t>
            </a:r>
            <a:r>
              <a:rPr lang="fr-FR" sz="1200" i="1" dirty="0"/>
              <a:t>de tour peuvent être utilisés </a:t>
            </a:r>
            <a:r>
              <a:rPr lang="fr-FR" sz="1200" b="1" i="1" dirty="0"/>
              <a:t>: module de 1.00x1.00m ; 1.00x1.50m et 1.50x1.50m.</a:t>
            </a:r>
          </a:p>
          <a:p>
            <a:pPr algn="just"/>
            <a:endParaRPr lang="fr-FR" sz="1200" b="1" i="1" dirty="0"/>
          </a:p>
          <a:p>
            <a:pPr algn="just"/>
            <a:r>
              <a:rPr lang="fr-FR" sz="1200" b="1" i="1" dirty="0"/>
              <a:t>Pour notre projet, nous utiliseront le module de 1.00x1.50m.</a:t>
            </a:r>
          </a:p>
          <a:p>
            <a:pPr algn="just"/>
            <a:endParaRPr lang="fr-FR" sz="1200" b="1" i="1" dirty="0"/>
          </a:p>
          <a:p>
            <a:pPr algn="just"/>
            <a:r>
              <a:rPr lang="fr-FR" sz="1200" i="1" dirty="0"/>
              <a:t>La </a:t>
            </a:r>
            <a:r>
              <a:rPr lang="fr-FR" sz="1200" b="1" i="1" dirty="0"/>
              <a:t>TOURECHAF </a:t>
            </a:r>
            <a:r>
              <a:rPr lang="fr-FR" sz="1200" i="1" dirty="0"/>
              <a:t>est </a:t>
            </a:r>
            <a:r>
              <a:rPr lang="fr-FR" sz="1200" b="1" i="1" dirty="0"/>
              <a:t>:</a:t>
            </a:r>
          </a:p>
          <a:p>
            <a:pPr marL="171450" indent="-171450" algn="just">
              <a:buFontTx/>
              <a:buChar char="-"/>
            </a:pPr>
            <a:r>
              <a:rPr lang="fr-FR" sz="1200" b="1" i="1" dirty="0"/>
              <a:t>Réglage en Hauteur</a:t>
            </a:r>
          </a:p>
          <a:p>
            <a:pPr marL="171450" indent="-171450" algn="just">
              <a:buFontTx/>
              <a:buChar char="-"/>
            </a:pPr>
            <a:r>
              <a:rPr lang="fr-FR" sz="1200" b="1" i="1" dirty="0"/>
              <a:t>Ajustable pour chaque vérin de pied de 30 à 79cm</a:t>
            </a:r>
          </a:p>
          <a:p>
            <a:pPr marL="171450" indent="-171450" algn="just">
              <a:buFontTx/>
              <a:buChar char="-"/>
            </a:pPr>
            <a:r>
              <a:rPr lang="fr-FR" sz="1200" b="1" i="1" dirty="0"/>
              <a:t>Ajustable pour chaque vérin de tête de 6 à 67 cm.</a:t>
            </a:r>
          </a:p>
        </p:txBody>
      </p:sp>
      <p:grpSp>
        <p:nvGrpSpPr>
          <p:cNvPr id="22" name="Groupe 21">
            <a:extLst>
              <a:ext uri="{FF2B5EF4-FFF2-40B4-BE49-F238E27FC236}">
                <a16:creationId xmlns:a16="http://schemas.microsoft.com/office/drawing/2014/main" id="{77DE9E28-D653-4184-9BD4-9A358E9C1B07}"/>
              </a:ext>
            </a:extLst>
          </p:cNvPr>
          <p:cNvGrpSpPr/>
          <p:nvPr/>
        </p:nvGrpSpPr>
        <p:grpSpPr>
          <a:xfrm>
            <a:off x="3896253" y="1610437"/>
            <a:ext cx="318782" cy="276999"/>
            <a:chOff x="4198688" y="2088698"/>
            <a:chExt cx="318782" cy="276999"/>
          </a:xfrm>
        </p:grpSpPr>
        <p:sp>
          <p:nvSpPr>
            <p:cNvPr id="23" name="Ellipse 22">
              <a:extLst>
                <a:ext uri="{FF2B5EF4-FFF2-40B4-BE49-F238E27FC236}">
                  <a16:creationId xmlns:a16="http://schemas.microsoft.com/office/drawing/2014/main" id="{67D10132-A134-4F15-B43F-6F2A34939E98}"/>
                </a:ext>
              </a:extLst>
            </p:cNvPr>
            <p:cNvSpPr/>
            <p:nvPr/>
          </p:nvSpPr>
          <p:spPr>
            <a:xfrm>
              <a:off x="4198688" y="2102386"/>
              <a:ext cx="255866" cy="263310"/>
            </a:xfrm>
            <a:prstGeom prst="ellipse">
              <a:avLst/>
            </a:prstGeom>
            <a:solidFill>
              <a:srgbClr val="CCFF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6" name="ZoneTexte 25">
              <a:extLst>
                <a:ext uri="{FF2B5EF4-FFF2-40B4-BE49-F238E27FC236}">
                  <a16:creationId xmlns:a16="http://schemas.microsoft.com/office/drawing/2014/main" id="{1565E682-1310-4D78-8545-0C0472095D64}"/>
                </a:ext>
              </a:extLst>
            </p:cNvPr>
            <p:cNvSpPr txBox="1"/>
            <p:nvPr/>
          </p:nvSpPr>
          <p:spPr>
            <a:xfrm>
              <a:off x="4198688" y="2088698"/>
              <a:ext cx="318782" cy="276999"/>
            </a:xfrm>
            <a:prstGeom prst="rect">
              <a:avLst/>
            </a:prstGeom>
            <a:noFill/>
          </p:spPr>
          <p:txBody>
            <a:bodyPr wrap="square" rtlCol="0">
              <a:spAutoFit/>
            </a:bodyPr>
            <a:lstStyle/>
            <a:p>
              <a:r>
                <a:rPr lang="fr-FR" sz="1200" dirty="0"/>
                <a:t>1</a:t>
              </a:r>
            </a:p>
          </p:txBody>
        </p:sp>
      </p:grpSp>
      <p:pic>
        <p:nvPicPr>
          <p:cNvPr id="2" name="Image 1">
            <a:extLst>
              <a:ext uri="{FF2B5EF4-FFF2-40B4-BE49-F238E27FC236}">
                <a16:creationId xmlns:a16="http://schemas.microsoft.com/office/drawing/2014/main" id="{B7178830-D61A-4FCF-8CA7-531B46D79A58}"/>
              </a:ext>
            </a:extLst>
          </p:cNvPr>
          <p:cNvPicPr>
            <a:picLocks noChangeAspect="1"/>
          </p:cNvPicPr>
          <p:nvPr/>
        </p:nvPicPr>
        <p:blipFill>
          <a:blip r:embed="rId2"/>
          <a:stretch>
            <a:fillRect/>
          </a:stretch>
        </p:blipFill>
        <p:spPr>
          <a:xfrm>
            <a:off x="205442" y="735611"/>
            <a:ext cx="3471207" cy="5386775"/>
          </a:xfrm>
          <a:prstGeom prst="rect">
            <a:avLst/>
          </a:prstGeom>
        </p:spPr>
      </p:pic>
      <p:sp>
        <p:nvSpPr>
          <p:cNvPr id="11" name="ZoneTexte 10">
            <a:extLst>
              <a:ext uri="{FF2B5EF4-FFF2-40B4-BE49-F238E27FC236}">
                <a16:creationId xmlns:a16="http://schemas.microsoft.com/office/drawing/2014/main" id="{2625ED40-AF5B-426E-9E28-3C74CB922228}"/>
              </a:ext>
            </a:extLst>
          </p:cNvPr>
          <p:cNvSpPr txBox="1"/>
          <p:nvPr/>
        </p:nvSpPr>
        <p:spPr>
          <a:xfrm>
            <a:off x="4222030" y="1598917"/>
            <a:ext cx="4776041" cy="1938992"/>
          </a:xfrm>
          <a:prstGeom prst="rect">
            <a:avLst/>
          </a:prstGeom>
          <a:solidFill>
            <a:srgbClr val="CCFFFF"/>
          </a:solidFill>
          <a:ln>
            <a:solidFill>
              <a:schemeClr val="accent5">
                <a:lumMod val="50000"/>
              </a:schemeClr>
            </a:solidFill>
          </a:ln>
        </p:spPr>
        <p:txBody>
          <a:bodyPr wrap="square" rtlCol="0">
            <a:spAutoFit/>
          </a:bodyPr>
          <a:lstStyle/>
          <a:p>
            <a:pPr algn="just"/>
            <a:r>
              <a:rPr lang="fr-FR" sz="1200" i="1" dirty="0"/>
              <a:t>Les tours d’étaiement utilisées sont des </a:t>
            </a:r>
            <a:r>
              <a:rPr lang="fr-FR" sz="1200" b="1" i="1" dirty="0"/>
              <a:t>TOURECHAF.</a:t>
            </a:r>
          </a:p>
          <a:p>
            <a:pPr algn="just"/>
            <a:r>
              <a:rPr lang="fr-FR" sz="1200" b="1" i="1" dirty="0"/>
              <a:t>Trois modèles </a:t>
            </a:r>
            <a:r>
              <a:rPr lang="fr-FR" sz="1200" i="1" dirty="0"/>
              <a:t>de tour peuvent être utilisés </a:t>
            </a:r>
            <a:r>
              <a:rPr lang="fr-FR" sz="1200" b="1" i="1" dirty="0"/>
              <a:t>: module de 1.00x1.00m ; 1.00x1.50m et 1.50x1.50m.</a:t>
            </a:r>
          </a:p>
          <a:p>
            <a:pPr algn="just"/>
            <a:endParaRPr lang="fr-FR" sz="1200" b="1" i="1" dirty="0"/>
          </a:p>
          <a:p>
            <a:pPr algn="just"/>
            <a:r>
              <a:rPr lang="fr-FR" sz="1200" b="1" i="1" dirty="0"/>
              <a:t>Pour notre projet, nous utiliserons le module de 1.00x1.50m.</a:t>
            </a:r>
          </a:p>
          <a:p>
            <a:pPr algn="just"/>
            <a:endParaRPr lang="fr-FR" sz="1200" b="1" i="1" dirty="0"/>
          </a:p>
          <a:p>
            <a:pPr algn="just"/>
            <a:r>
              <a:rPr lang="fr-FR" sz="1200" i="1" dirty="0"/>
              <a:t>La </a:t>
            </a:r>
            <a:r>
              <a:rPr lang="fr-FR" sz="1200" b="1" i="1" dirty="0"/>
              <a:t>TOURECHAF </a:t>
            </a:r>
            <a:r>
              <a:rPr lang="fr-FR" sz="1200" i="1" dirty="0"/>
              <a:t>est </a:t>
            </a:r>
            <a:r>
              <a:rPr lang="fr-FR" sz="1200" b="1" i="1" dirty="0"/>
              <a:t>:</a:t>
            </a:r>
          </a:p>
          <a:p>
            <a:pPr marL="171450" indent="-171450" algn="just">
              <a:buFontTx/>
              <a:buChar char="-"/>
            </a:pPr>
            <a:r>
              <a:rPr lang="fr-FR" sz="1200" b="1" i="1" dirty="0"/>
              <a:t>Réglable en Hauteur</a:t>
            </a:r>
          </a:p>
          <a:p>
            <a:pPr marL="171450" indent="-171450" algn="just">
              <a:buFontTx/>
              <a:buChar char="-"/>
            </a:pPr>
            <a:r>
              <a:rPr lang="fr-FR" sz="1200" b="1" i="1" dirty="0"/>
              <a:t>Ajustable pour chaque vérin de pied de 30 à 79cm</a:t>
            </a:r>
          </a:p>
          <a:p>
            <a:pPr marL="171450" indent="-171450" algn="just">
              <a:buFontTx/>
              <a:buChar char="-"/>
            </a:pPr>
            <a:r>
              <a:rPr lang="fr-FR" sz="1200" b="1" i="1" dirty="0"/>
              <a:t>Ajustable pour chaque vérin de tête de 7 à 67 cm.</a:t>
            </a:r>
          </a:p>
        </p:txBody>
      </p:sp>
      <p:grpSp>
        <p:nvGrpSpPr>
          <p:cNvPr id="12" name="Groupe 11">
            <a:extLst>
              <a:ext uri="{FF2B5EF4-FFF2-40B4-BE49-F238E27FC236}">
                <a16:creationId xmlns:a16="http://schemas.microsoft.com/office/drawing/2014/main" id="{EA8DFC10-56C3-4C06-93D2-61BDAE089756}"/>
              </a:ext>
            </a:extLst>
          </p:cNvPr>
          <p:cNvGrpSpPr/>
          <p:nvPr/>
        </p:nvGrpSpPr>
        <p:grpSpPr>
          <a:xfrm>
            <a:off x="3903248" y="1610437"/>
            <a:ext cx="318782" cy="276999"/>
            <a:chOff x="4198688" y="2088698"/>
            <a:chExt cx="318782" cy="276999"/>
          </a:xfrm>
        </p:grpSpPr>
        <p:sp>
          <p:nvSpPr>
            <p:cNvPr id="13" name="Ellipse 12">
              <a:extLst>
                <a:ext uri="{FF2B5EF4-FFF2-40B4-BE49-F238E27FC236}">
                  <a16:creationId xmlns:a16="http://schemas.microsoft.com/office/drawing/2014/main" id="{A159DF6C-5730-47CF-8F4C-90567D889DCA}"/>
                </a:ext>
              </a:extLst>
            </p:cNvPr>
            <p:cNvSpPr/>
            <p:nvPr/>
          </p:nvSpPr>
          <p:spPr>
            <a:xfrm>
              <a:off x="4198688" y="2102386"/>
              <a:ext cx="255866" cy="263310"/>
            </a:xfrm>
            <a:prstGeom prst="ellipse">
              <a:avLst/>
            </a:prstGeom>
            <a:solidFill>
              <a:srgbClr val="CCFF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4" name="ZoneTexte 13">
              <a:extLst>
                <a:ext uri="{FF2B5EF4-FFF2-40B4-BE49-F238E27FC236}">
                  <a16:creationId xmlns:a16="http://schemas.microsoft.com/office/drawing/2014/main" id="{E4D2E711-5717-401B-B416-6A026670E937}"/>
                </a:ext>
              </a:extLst>
            </p:cNvPr>
            <p:cNvSpPr txBox="1"/>
            <p:nvPr/>
          </p:nvSpPr>
          <p:spPr>
            <a:xfrm>
              <a:off x="4198688" y="2088698"/>
              <a:ext cx="318782" cy="276999"/>
            </a:xfrm>
            <a:prstGeom prst="rect">
              <a:avLst/>
            </a:prstGeom>
            <a:noFill/>
          </p:spPr>
          <p:txBody>
            <a:bodyPr wrap="square" rtlCol="0">
              <a:spAutoFit/>
            </a:bodyPr>
            <a:lstStyle/>
            <a:p>
              <a:r>
                <a:rPr lang="fr-FR" sz="1200" dirty="0"/>
                <a:t>1</a:t>
              </a:r>
            </a:p>
          </p:txBody>
        </p:sp>
      </p:grpSp>
      <p:sp>
        <p:nvSpPr>
          <p:cNvPr id="15" name="ZoneTexte 14">
            <a:extLst>
              <a:ext uri="{FF2B5EF4-FFF2-40B4-BE49-F238E27FC236}">
                <a16:creationId xmlns:a16="http://schemas.microsoft.com/office/drawing/2014/main" id="{59661554-2D7E-4996-8E60-AE1653CE9A7F}"/>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26767534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8A7F501-1C0A-4B3E-8765-AC5122679EF8}"/>
              </a:ext>
            </a:extLst>
          </p:cNvPr>
          <p:cNvPicPr>
            <a:picLocks noChangeAspect="1"/>
          </p:cNvPicPr>
          <p:nvPr/>
        </p:nvPicPr>
        <p:blipFill>
          <a:blip r:embed="rId2"/>
          <a:stretch>
            <a:fillRect/>
          </a:stretch>
        </p:blipFill>
        <p:spPr>
          <a:xfrm>
            <a:off x="67112" y="581025"/>
            <a:ext cx="8976220" cy="5895976"/>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46</a:t>
            </a:fld>
            <a:endParaRPr lang="fr-FR" sz="1200" dirty="0">
              <a:solidFill>
                <a:srgbClr val="002060"/>
              </a:solidFill>
              <a:effectLst>
                <a:outerShdw blurRad="38100" dist="38100" dir="2700000" algn="tl">
                  <a:srgbClr val="000000">
                    <a:alpha val="43137"/>
                  </a:srgbClr>
                </a:outerShdw>
              </a:effectLst>
            </a:endParaRPr>
          </a:p>
        </p:txBody>
      </p:sp>
      <p:sp>
        <p:nvSpPr>
          <p:cNvPr id="41" name="ZoneTexte 40">
            <a:extLst>
              <a:ext uri="{FF2B5EF4-FFF2-40B4-BE49-F238E27FC236}">
                <a16:creationId xmlns:a16="http://schemas.microsoft.com/office/drawing/2014/main" id="{03F83284-2C73-450D-9420-1A1D7AA31CF4}"/>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6. Mise en place des tours d’étaiement </a:t>
            </a:r>
          </a:p>
        </p:txBody>
      </p:sp>
      <p:sp>
        <p:nvSpPr>
          <p:cNvPr id="14" name="ZoneTexte 13">
            <a:extLst>
              <a:ext uri="{FF2B5EF4-FFF2-40B4-BE49-F238E27FC236}">
                <a16:creationId xmlns:a16="http://schemas.microsoft.com/office/drawing/2014/main" id="{178D1F91-41EF-495F-BB09-567CFD5B04AA}"/>
              </a:ext>
            </a:extLst>
          </p:cNvPr>
          <p:cNvSpPr txBox="1"/>
          <p:nvPr/>
        </p:nvSpPr>
        <p:spPr>
          <a:xfrm>
            <a:off x="1826823" y="750443"/>
            <a:ext cx="4423062" cy="461665"/>
          </a:xfrm>
          <a:prstGeom prst="rect">
            <a:avLst/>
          </a:prstGeom>
          <a:solidFill>
            <a:schemeClr val="accent6">
              <a:lumMod val="40000"/>
              <a:lumOff val="60000"/>
            </a:schemeClr>
          </a:solidFill>
          <a:ln>
            <a:solidFill>
              <a:schemeClr val="accent6">
                <a:lumMod val="75000"/>
              </a:schemeClr>
            </a:solidFill>
          </a:ln>
        </p:spPr>
        <p:txBody>
          <a:bodyPr wrap="square" rtlCol="0">
            <a:spAutoFit/>
          </a:bodyPr>
          <a:lstStyle/>
          <a:p>
            <a:pPr algn="just"/>
            <a:r>
              <a:rPr lang="fr-FR" sz="1200" i="1" dirty="0"/>
              <a:t>Les réglages de la </a:t>
            </a:r>
            <a:r>
              <a:rPr lang="fr-FR" sz="1200" b="1" i="1" dirty="0"/>
              <a:t>TOURECHAF</a:t>
            </a:r>
            <a:r>
              <a:rPr lang="fr-FR" sz="1200" i="1" dirty="0"/>
              <a:t> se feront dans la fenêtre Propriétés, puis dans Cotes.</a:t>
            </a:r>
            <a:endParaRPr lang="fr-FR" sz="1200" b="1" i="1" dirty="0"/>
          </a:p>
        </p:txBody>
      </p:sp>
      <p:sp>
        <p:nvSpPr>
          <p:cNvPr id="8" name="ZoneTexte 7">
            <a:extLst>
              <a:ext uri="{FF2B5EF4-FFF2-40B4-BE49-F238E27FC236}">
                <a16:creationId xmlns:a16="http://schemas.microsoft.com/office/drawing/2014/main" id="{517D5C60-689B-4815-AA59-E5C5698D4927}"/>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2350751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23D0E22-CCBD-4B08-93C7-BE01426389E6}"/>
              </a:ext>
            </a:extLst>
          </p:cNvPr>
          <p:cNvPicPr>
            <a:picLocks noChangeAspect="1"/>
          </p:cNvPicPr>
          <p:nvPr/>
        </p:nvPicPr>
        <p:blipFill rotWithShape="1">
          <a:blip r:embed="rId2"/>
          <a:srcRect b="7213"/>
          <a:stretch/>
        </p:blipFill>
        <p:spPr>
          <a:xfrm>
            <a:off x="67112" y="657225"/>
            <a:ext cx="8976220" cy="5762625"/>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47</a:t>
            </a:fld>
            <a:endParaRPr lang="fr-FR" sz="1200" dirty="0">
              <a:solidFill>
                <a:srgbClr val="002060"/>
              </a:solidFill>
              <a:effectLst>
                <a:outerShdw blurRad="38100" dist="38100" dir="2700000" algn="tl">
                  <a:srgbClr val="000000">
                    <a:alpha val="43137"/>
                  </a:srgbClr>
                </a:outerShdw>
              </a:effectLst>
            </a:endParaRPr>
          </a:p>
        </p:txBody>
      </p:sp>
      <p:sp>
        <p:nvSpPr>
          <p:cNvPr id="41" name="ZoneTexte 40">
            <a:extLst>
              <a:ext uri="{FF2B5EF4-FFF2-40B4-BE49-F238E27FC236}">
                <a16:creationId xmlns:a16="http://schemas.microsoft.com/office/drawing/2014/main" id="{03F83284-2C73-450D-9420-1A1D7AA31CF4}"/>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6. Mise en place des tours d’étaiement </a:t>
            </a:r>
          </a:p>
        </p:txBody>
      </p:sp>
      <p:sp>
        <p:nvSpPr>
          <p:cNvPr id="12" name="ZoneTexte 11">
            <a:extLst>
              <a:ext uri="{FF2B5EF4-FFF2-40B4-BE49-F238E27FC236}">
                <a16:creationId xmlns:a16="http://schemas.microsoft.com/office/drawing/2014/main" id="{4285096A-706F-43E4-A1EE-D7BA423F2DC5}"/>
              </a:ext>
            </a:extLst>
          </p:cNvPr>
          <p:cNvSpPr txBox="1"/>
          <p:nvPr/>
        </p:nvSpPr>
        <p:spPr>
          <a:xfrm>
            <a:off x="4890782" y="1454845"/>
            <a:ext cx="3384065" cy="492443"/>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Dans Niveau bas traverse supérieure :</a:t>
            </a:r>
          </a:p>
          <a:p>
            <a:pPr marL="171450" indent="-171450" algn="just">
              <a:buFont typeface="Wingdings" panose="05000000000000000000" pitchFamily="2" charset="2"/>
              <a:buChar char="è"/>
            </a:pPr>
            <a:r>
              <a:rPr lang="fr-FR" sz="1200" b="1" dirty="0">
                <a:sym typeface="Wingdings" panose="05000000000000000000" pitchFamily="2" charset="2"/>
              </a:rPr>
              <a:t>Choisissez </a:t>
            </a:r>
            <a:r>
              <a:rPr lang="fr-FR" sz="1200" dirty="0">
                <a:sym typeface="Wingdings" panose="05000000000000000000" pitchFamily="2" charset="2"/>
              </a:rPr>
              <a:t>un mode d’affichage Image </a:t>
            </a:r>
            <a:r>
              <a:rPr lang="fr-FR" sz="1200" b="1" dirty="0">
                <a:sym typeface="Wingdings" panose="05000000000000000000" pitchFamily="2" charset="2"/>
              </a:rPr>
              <a:t>Filaire.</a:t>
            </a:r>
            <a:endParaRPr lang="fr-FR" sz="1200" dirty="0">
              <a:sym typeface="Wingdings" panose="05000000000000000000" pitchFamily="2" charset="2"/>
            </a:endParaRPr>
          </a:p>
        </p:txBody>
      </p:sp>
      <p:grpSp>
        <p:nvGrpSpPr>
          <p:cNvPr id="13" name="Groupe 12">
            <a:extLst>
              <a:ext uri="{FF2B5EF4-FFF2-40B4-BE49-F238E27FC236}">
                <a16:creationId xmlns:a16="http://schemas.microsoft.com/office/drawing/2014/main" id="{39314AD9-1A9C-4D41-ABDC-238BF89E9A0A}"/>
              </a:ext>
            </a:extLst>
          </p:cNvPr>
          <p:cNvGrpSpPr/>
          <p:nvPr/>
        </p:nvGrpSpPr>
        <p:grpSpPr>
          <a:xfrm>
            <a:off x="4572000" y="1516400"/>
            <a:ext cx="318782" cy="277860"/>
            <a:chOff x="4198688" y="2087836"/>
            <a:chExt cx="318782" cy="277860"/>
          </a:xfrm>
        </p:grpSpPr>
        <p:sp>
          <p:nvSpPr>
            <p:cNvPr id="14" name="Ellipse 13">
              <a:extLst>
                <a:ext uri="{FF2B5EF4-FFF2-40B4-BE49-F238E27FC236}">
                  <a16:creationId xmlns:a16="http://schemas.microsoft.com/office/drawing/2014/main" id="{7A516DBF-9A18-46E8-849F-9DFD97F808D5}"/>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5" name="ZoneTexte 14">
              <a:extLst>
                <a:ext uri="{FF2B5EF4-FFF2-40B4-BE49-F238E27FC236}">
                  <a16:creationId xmlns:a16="http://schemas.microsoft.com/office/drawing/2014/main" id="{7C8C2122-AFD1-422D-9C47-520055CD65F0}"/>
                </a:ext>
              </a:extLst>
            </p:cNvPr>
            <p:cNvSpPr txBox="1"/>
            <p:nvPr/>
          </p:nvSpPr>
          <p:spPr>
            <a:xfrm>
              <a:off x="4198688" y="2087836"/>
              <a:ext cx="318782" cy="276999"/>
            </a:xfrm>
            <a:prstGeom prst="rect">
              <a:avLst/>
            </a:prstGeom>
            <a:noFill/>
          </p:spPr>
          <p:txBody>
            <a:bodyPr wrap="square" rtlCol="0">
              <a:spAutoFit/>
            </a:bodyPr>
            <a:lstStyle/>
            <a:p>
              <a:r>
                <a:rPr lang="fr-FR" sz="1200" dirty="0"/>
                <a:t>2</a:t>
              </a:r>
            </a:p>
          </p:txBody>
        </p:sp>
      </p:grpSp>
      <p:sp>
        <p:nvSpPr>
          <p:cNvPr id="11" name="ZoneTexte 10">
            <a:extLst>
              <a:ext uri="{FF2B5EF4-FFF2-40B4-BE49-F238E27FC236}">
                <a16:creationId xmlns:a16="http://schemas.microsoft.com/office/drawing/2014/main" id="{B104A67C-234D-4534-A323-196FA344A047}"/>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38485765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3BC206D-0BBA-4230-BFC6-4C47F981E95E}"/>
              </a:ext>
            </a:extLst>
          </p:cNvPr>
          <p:cNvPicPr>
            <a:picLocks noChangeAspect="1"/>
          </p:cNvPicPr>
          <p:nvPr/>
        </p:nvPicPr>
        <p:blipFill rotWithShape="1">
          <a:blip r:embed="rId2"/>
          <a:srcRect b="4511"/>
          <a:stretch/>
        </p:blipFill>
        <p:spPr>
          <a:xfrm>
            <a:off x="67112" y="637796"/>
            <a:ext cx="8895913" cy="5801104"/>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48</a:t>
            </a:fld>
            <a:endParaRPr lang="fr-FR" sz="1200" dirty="0">
              <a:solidFill>
                <a:srgbClr val="002060"/>
              </a:solidFill>
              <a:effectLst>
                <a:outerShdw blurRad="38100" dist="38100" dir="2700000" algn="tl">
                  <a:srgbClr val="000000">
                    <a:alpha val="43137"/>
                  </a:srgbClr>
                </a:outerShdw>
              </a:effectLst>
            </a:endParaRPr>
          </a:p>
        </p:txBody>
      </p:sp>
      <p:sp>
        <p:nvSpPr>
          <p:cNvPr id="33" name="ZoneTexte 32">
            <a:extLst>
              <a:ext uri="{FF2B5EF4-FFF2-40B4-BE49-F238E27FC236}">
                <a16:creationId xmlns:a16="http://schemas.microsoft.com/office/drawing/2014/main" id="{47027FD8-E346-4107-AB3E-0AE9021AC674}"/>
              </a:ext>
            </a:extLst>
          </p:cNvPr>
          <p:cNvSpPr txBox="1"/>
          <p:nvPr/>
        </p:nvSpPr>
        <p:spPr>
          <a:xfrm>
            <a:off x="1088994" y="1002655"/>
            <a:ext cx="5454682" cy="1046440"/>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Dans matériels d’étaiement :</a:t>
            </a:r>
          </a:p>
          <a:p>
            <a:pPr marL="171450" indent="-171450" algn="just">
              <a:buFont typeface="Wingdings" panose="05000000000000000000" pitchFamily="2" charset="2"/>
              <a:buChar char="è"/>
            </a:pPr>
            <a:r>
              <a:rPr lang="fr-FR" sz="1200" b="1" dirty="0">
                <a:sym typeface="Wingdings" panose="05000000000000000000" pitchFamily="2" charset="2"/>
              </a:rPr>
              <a:t>Charger </a:t>
            </a:r>
            <a:r>
              <a:rPr lang="fr-FR" sz="1200" dirty="0">
                <a:sym typeface="Wingdings" panose="05000000000000000000" pitchFamily="2" charset="2"/>
              </a:rPr>
              <a:t>la TOURECHAF (module 1.00x1.50m)</a:t>
            </a:r>
          </a:p>
          <a:p>
            <a:pPr marL="171450" indent="-171450" algn="just">
              <a:buFont typeface="Wingdings" panose="05000000000000000000" pitchFamily="2" charset="2"/>
              <a:buChar char="è"/>
            </a:pPr>
            <a:r>
              <a:rPr lang="fr-FR" sz="1200" b="1" dirty="0">
                <a:sym typeface="Wingdings" panose="05000000000000000000" pitchFamily="2" charset="2"/>
              </a:rPr>
              <a:t>Sélectionner</a:t>
            </a:r>
            <a:r>
              <a:rPr lang="fr-FR" sz="1200" dirty="0">
                <a:sym typeface="Wingdings" panose="05000000000000000000" pitchFamily="2" charset="2"/>
              </a:rPr>
              <a:t> dans la fenêtre Propriétés le niveau : Niveau bas traverse inférieure</a:t>
            </a:r>
          </a:p>
          <a:p>
            <a:pPr marL="171450" indent="-171450" algn="just">
              <a:buFont typeface="Wingdings" panose="05000000000000000000" pitchFamily="2" charset="2"/>
              <a:buChar char="è"/>
            </a:pPr>
            <a:r>
              <a:rPr lang="fr-FR" sz="1200" b="1" dirty="0">
                <a:sym typeface="Wingdings" panose="05000000000000000000" pitchFamily="2" charset="2"/>
              </a:rPr>
              <a:t>Positionner </a:t>
            </a:r>
            <a:r>
              <a:rPr lang="fr-FR" sz="1200" dirty="0">
                <a:sym typeface="Wingdings" panose="05000000000000000000" pitchFamily="2" charset="2"/>
              </a:rPr>
              <a:t>deux TOURECHAF par Mills Pano</a:t>
            </a:r>
          </a:p>
          <a:p>
            <a:pPr marL="171450" indent="-171450" algn="just">
              <a:buFont typeface="Wingdings" panose="05000000000000000000" pitchFamily="2" charset="2"/>
              <a:buChar char="è"/>
            </a:pPr>
            <a:r>
              <a:rPr lang="fr-FR" sz="1200" b="1" dirty="0">
                <a:sym typeface="Wingdings" panose="05000000000000000000" pitchFamily="2" charset="2"/>
              </a:rPr>
              <a:t>Respecter</a:t>
            </a:r>
            <a:r>
              <a:rPr lang="fr-FR" sz="1200" dirty="0">
                <a:sym typeface="Wingdings" panose="05000000000000000000" pitchFamily="2" charset="2"/>
              </a:rPr>
              <a:t> la position entre </a:t>
            </a:r>
            <a:r>
              <a:rPr lang="fr-FR" sz="1200" b="1" dirty="0">
                <a:sym typeface="Wingdings" panose="05000000000000000000" pitchFamily="2" charset="2"/>
              </a:rPr>
              <a:t>axes Longerons/vérins de tête.</a:t>
            </a:r>
          </a:p>
        </p:txBody>
      </p:sp>
      <p:grpSp>
        <p:nvGrpSpPr>
          <p:cNvPr id="36" name="Groupe 35">
            <a:extLst>
              <a:ext uri="{FF2B5EF4-FFF2-40B4-BE49-F238E27FC236}">
                <a16:creationId xmlns:a16="http://schemas.microsoft.com/office/drawing/2014/main" id="{34B19A63-1A3F-4081-B0C7-5F092459CD5F}"/>
              </a:ext>
            </a:extLst>
          </p:cNvPr>
          <p:cNvGrpSpPr/>
          <p:nvPr/>
        </p:nvGrpSpPr>
        <p:grpSpPr>
          <a:xfrm>
            <a:off x="770212" y="1041900"/>
            <a:ext cx="318782" cy="277860"/>
            <a:chOff x="4198688" y="2087836"/>
            <a:chExt cx="318782" cy="277860"/>
          </a:xfrm>
        </p:grpSpPr>
        <p:sp>
          <p:nvSpPr>
            <p:cNvPr id="38" name="Ellipse 37">
              <a:extLst>
                <a:ext uri="{FF2B5EF4-FFF2-40B4-BE49-F238E27FC236}">
                  <a16:creationId xmlns:a16="http://schemas.microsoft.com/office/drawing/2014/main" id="{F2120001-8E7F-45EA-B60D-7D0534E5E6D5}"/>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4" name="ZoneTexte 43">
              <a:extLst>
                <a:ext uri="{FF2B5EF4-FFF2-40B4-BE49-F238E27FC236}">
                  <a16:creationId xmlns:a16="http://schemas.microsoft.com/office/drawing/2014/main" id="{96006FC1-5F51-4C6A-929D-14B89EBE4C3C}"/>
                </a:ext>
              </a:extLst>
            </p:cNvPr>
            <p:cNvSpPr txBox="1"/>
            <p:nvPr/>
          </p:nvSpPr>
          <p:spPr>
            <a:xfrm>
              <a:off x="4198688" y="2087836"/>
              <a:ext cx="318782" cy="276999"/>
            </a:xfrm>
            <a:prstGeom prst="rect">
              <a:avLst/>
            </a:prstGeom>
            <a:noFill/>
          </p:spPr>
          <p:txBody>
            <a:bodyPr wrap="square" rtlCol="0">
              <a:spAutoFit/>
            </a:bodyPr>
            <a:lstStyle/>
            <a:p>
              <a:r>
                <a:rPr lang="fr-FR" sz="1200" dirty="0"/>
                <a:t>3</a:t>
              </a:r>
            </a:p>
          </p:txBody>
        </p:sp>
      </p:grpSp>
      <p:sp>
        <p:nvSpPr>
          <p:cNvPr id="19" name="ZoneTexte 18">
            <a:extLst>
              <a:ext uri="{FF2B5EF4-FFF2-40B4-BE49-F238E27FC236}">
                <a16:creationId xmlns:a16="http://schemas.microsoft.com/office/drawing/2014/main" id="{D420A8E3-3B38-4F6F-9161-080C0463A7A6}"/>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6. Mise en place des tours d’étaiement </a:t>
            </a:r>
          </a:p>
        </p:txBody>
      </p:sp>
      <p:sp>
        <p:nvSpPr>
          <p:cNvPr id="9" name="Rectangle 8">
            <a:extLst>
              <a:ext uri="{FF2B5EF4-FFF2-40B4-BE49-F238E27FC236}">
                <a16:creationId xmlns:a16="http://schemas.microsoft.com/office/drawing/2014/main" id="{482BB7EB-E194-42C7-A801-01EC0EFF5585}"/>
              </a:ext>
            </a:extLst>
          </p:cNvPr>
          <p:cNvSpPr/>
          <p:nvPr/>
        </p:nvSpPr>
        <p:spPr>
          <a:xfrm>
            <a:off x="2030136" y="2627597"/>
            <a:ext cx="1850186" cy="261610"/>
          </a:xfrm>
          <a:prstGeom prst="rect">
            <a:avLst/>
          </a:prstGeom>
        </p:spPr>
        <p:txBody>
          <a:bodyPr wrap="none">
            <a:spAutoFit/>
          </a:bodyPr>
          <a:lstStyle/>
          <a:p>
            <a:r>
              <a:rPr lang="fr-FR" sz="1100" b="1" dirty="0">
                <a:solidFill>
                  <a:srgbClr val="FFC000"/>
                </a:solidFill>
                <a:sym typeface="Wingdings" panose="05000000000000000000" pitchFamily="2" charset="2"/>
              </a:rPr>
              <a:t>Axe Longeron/vérins de tête</a:t>
            </a:r>
            <a:endParaRPr lang="fr-FR" sz="1100" dirty="0">
              <a:solidFill>
                <a:srgbClr val="FFC000"/>
              </a:solidFill>
            </a:endParaRPr>
          </a:p>
        </p:txBody>
      </p:sp>
      <p:cxnSp>
        <p:nvCxnSpPr>
          <p:cNvPr id="3" name="Connecteur droit 2">
            <a:extLst>
              <a:ext uri="{FF2B5EF4-FFF2-40B4-BE49-F238E27FC236}">
                <a16:creationId xmlns:a16="http://schemas.microsoft.com/office/drawing/2014/main" id="{3B93B76A-9E0C-43CD-9636-52BF85FDAD31}"/>
              </a:ext>
            </a:extLst>
          </p:cNvPr>
          <p:cNvCxnSpPr>
            <a:cxnSpLocks/>
          </p:cNvCxnSpPr>
          <p:nvPr/>
        </p:nvCxnSpPr>
        <p:spPr>
          <a:xfrm>
            <a:off x="2229505" y="2487967"/>
            <a:ext cx="0" cy="2270464"/>
          </a:xfrm>
          <a:prstGeom prst="line">
            <a:avLst/>
          </a:prstGeom>
          <a:ln>
            <a:solidFill>
              <a:srgbClr val="FF6600"/>
            </a:solidFill>
            <a:prstDash val="lgDashDot"/>
          </a:ln>
        </p:spPr>
        <p:style>
          <a:lnRef idx="1">
            <a:schemeClr val="accent2"/>
          </a:lnRef>
          <a:fillRef idx="0">
            <a:schemeClr val="accent2"/>
          </a:fillRef>
          <a:effectRef idx="0">
            <a:schemeClr val="accent2"/>
          </a:effectRef>
          <a:fontRef idx="minor">
            <a:schemeClr val="tx1"/>
          </a:fontRef>
        </p:style>
      </p:cxnSp>
      <p:sp>
        <p:nvSpPr>
          <p:cNvPr id="13" name="ZoneTexte 12">
            <a:extLst>
              <a:ext uri="{FF2B5EF4-FFF2-40B4-BE49-F238E27FC236}">
                <a16:creationId xmlns:a16="http://schemas.microsoft.com/office/drawing/2014/main" id="{DFBF7AF6-2ED3-4188-B778-D2A51B9FB000}"/>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2431062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315D52C-A148-4430-9051-131D5029816C}"/>
              </a:ext>
            </a:extLst>
          </p:cNvPr>
          <p:cNvPicPr>
            <a:picLocks noChangeAspect="1"/>
          </p:cNvPicPr>
          <p:nvPr/>
        </p:nvPicPr>
        <p:blipFill rotWithShape="1">
          <a:blip r:embed="rId2"/>
          <a:srcRect b="4511"/>
          <a:stretch/>
        </p:blipFill>
        <p:spPr>
          <a:xfrm>
            <a:off x="67111" y="755849"/>
            <a:ext cx="8976220" cy="5749725"/>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49</a:t>
            </a:fld>
            <a:endParaRPr lang="fr-FR" sz="1200" dirty="0">
              <a:solidFill>
                <a:srgbClr val="002060"/>
              </a:solidFill>
              <a:effectLst>
                <a:outerShdw blurRad="38100" dist="38100" dir="2700000" algn="tl">
                  <a:srgbClr val="000000">
                    <a:alpha val="43137"/>
                  </a:srgbClr>
                </a:outerShdw>
              </a:effectLst>
            </a:endParaRPr>
          </a:p>
        </p:txBody>
      </p:sp>
      <p:sp>
        <p:nvSpPr>
          <p:cNvPr id="33" name="ZoneTexte 32">
            <a:extLst>
              <a:ext uri="{FF2B5EF4-FFF2-40B4-BE49-F238E27FC236}">
                <a16:creationId xmlns:a16="http://schemas.microsoft.com/office/drawing/2014/main" id="{47027FD8-E346-4107-AB3E-0AE9021AC674}"/>
              </a:ext>
            </a:extLst>
          </p:cNvPr>
          <p:cNvSpPr txBox="1"/>
          <p:nvPr/>
        </p:nvSpPr>
        <p:spPr>
          <a:xfrm>
            <a:off x="4662627" y="1182729"/>
            <a:ext cx="3833673" cy="861774"/>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Dans vue 3D : </a:t>
            </a:r>
          </a:p>
          <a:p>
            <a:pPr marL="171450" indent="-171450" algn="just">
              <a:buFont typeface="Wingdings" panose="05000000000000000000" pitchFamily="2" charset="2"/>
              <a:buChar char="è"/>
            </a:pPr>
            <a:r>
              <a:rPr lang="fr-FR" sz="1200" b="1" dirty="0">
                <a:sym typeface="Wingdings" panose="05000000000000000000" pitchFamily="2" charset="2"/>
              </a:rPr>
              <a:t>Vérifier </a:t>
            </a:r>
            <a:r>
              <a:rPr lang="fr-FR" sz="1200" dirty="0">
                <a:sym typeface="Wingdings" panose="05000000000000000000" pitchFamily="2" charset="2"/>
              </a:rPr>
              <a:t>l’espacement entre Tourechaf</a:t>
            </a:r>
          </a:p>
          <a:p>
            <a:pPr marL="171450" indent="-171450" algn="just">
              <a:buFont typeface="Wingdings" panose="05000000000000000000" pitchFamily="2" charset="2"/>
              <a:buChar char="è"/>
            </a:pPr>
            <a:r>
              <a:rPr lang="fr-FR" sz="1200" b="1" dirty="0">
                <a:sym typeface="Wingdings" panose="05000000000000000000" pitchFamily="2" charset="2"/>
              </a:rPr>
              <a:t>Effectuer</a:t>
            </a:r>
            <a:r>
              <a:rPr lang="fr-FR" sz="1200" dirty="0">
                <a:sym typeface="Wingdings" panose="05000000000000000000" pitchFamily="2" charset="2"/>
              </a:rPr>
              <a:t> un décalage de 0,10m qui permettra la mise en place des camarteaux.</a:t>
            </a:r>
          </a:p>
        </p:txBody>
      </p:sp>
      <p:grpSp>
        <p:nvGrpSpPr>
          <p:cNvPr id="36" name="Groupe 35">
            <a:extLst>
              <a:ext uri="{FF2B5EF4-FFF2-40B4-BE49-F238E27FC236}">
                <a16:creationId xmlns:a16="http://schemas.microsoft.com/office/drawing/2014/main" id="{34B19A63-1A3F-4081-B0C7-5F092459CD5F}"/>
              </a:ext>
            </a:extLst>
          </p:cNvPr>
          <p:cNvGrpSpPr/>
          <p:nvPr/>
        </p:nvGrpSpPr>
        <p:grpSpPr>
          <a:xfrm>
            <a:off x="4343845" y="1182729"/>
            <a:ext cx="318782" cy="277860"/>
            <a:chOff x="4198688" y="2087836"/>
            <a:chExt cx="318782" cy="277860"/>
          </a:xfrm>
        </p:grpSpPr>
        <p:sp>
          <p:nvSpPr>
            <p:cNvPr id="38" name="Ellipse 37">
              <a:extLst>
                <a:ext uri="{FF2B5EF4-FFF2-40B4-BE49-F238E27FC236}">
                  <a16:creationId xmlns:a16="http://schemas.microsoft.com/office/drawing/2014/main" id="{F2120001-8E7F-45EA-B60D-7D0534E5E6D5}"/>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4" name="ZoneTexte 43">
              <a:extLst>
                <a:ext uri="{FF2B5EF4-FFF2-40B4-BE49-F238E27FC236}">
                  <a16:creationId xmlns:a16="http://schemas.microsoft.com/office/drawing/2014/main" id="{96006FC1-5F51-4C6A-929D-14B89EBE4C3C}"/>
                </a:ext>
              </a:extLst>
            </p:cNvPr>
            <p:cNvSpPr txBox="1"/>
            <p:nvPr/>
          </p:nvSpPr>
          <p:spPr>
            <a:xfrm>
              <a:off x="4198688" y="2087836"/>
              <a:ext cx="318782" cy="276999"/>
            </a:xfrm>
            <a:prstGeom prst="rect">
              <a:avLst/>
            </a:prstGeom>
            <a:noFill/>
          </p:spPr>
          <p:txBody>
            <a:bodyPr wrap="square" rtlCol="0">
              <a:spAutoFit/>
            </a:bodyPr>
            <a:lstStyle/>
            <a:p>
              <a:r>
                <a:rPr lang="fr-FR" sz="1200" dirty="0"/>
                <a:t>4</a:t>
              </a:r>
            </a:p>
          </p:txBody>
        </p:sp>
      </p:grpSp>
      <p:cxnSp>
        <p:nvCxnSpPr>
          <p:cNvPr id="25" name="Connecteur droit avec flèche 24">
            <a:extLst>
              <a:ext uri="{FF2B5EF4-FFF2-40B4-BE49-F238E27FC236}">
                <a16:creationId xmlns:a16="http://schemas.microsoft.com/office/drawing/2014/main" id="{54900F00-5456-49CE-9242-BAD476F021EA}"/>
              </a:ext>
            </a:extLst>
          </p:cNvPr>
          <p:cNvCxnSpPr>
            <a:cxnSpLocks/>
          </p:cNvCxnSpPr>
          <p:nvPr/>
        </p:nvCxnSpPr>
        <p:spPr>
          <a:xfrm flipH="1" flipV="1">
            <a:off x="1768985" y="5990568"/>
            <a:ext cx="539210" cy="229637"/>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BEFB33B6-BEF0-4E21-A439-AED631929746}"/>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6. Mise en place des tours d’étaiement </a:t>
            </a:r>
          </a:p>
        </p:txBody>
      </p:sp>
      <p:sp>
        <p:nvSpPr>
          <p:cNvPr id="22" name="Ellipse 21">
            <a:extLst>
              <a:ext uri="{FF2B5EF4-FFF2-40B4-BE49-F238E27FC236}">
                <a16:creationId xmlns:a16="http://schemas.microsoft.com/office/drawing/2014/main" id="{044E987E-B923-4CCA-95A2-89AC4A0463F7}"/>
              </a:ext>
            </a:extLst>
          </p:cNvPr>
          <p:cNvSpPr/>
          <p:nvPr/>
        </p:nvSpPr>
        <p:spPr>
          <a:xfrm>
            <a:off x="5277023" y="5764213"/>
            <a:ext cx="398739" cy="337938"/>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3" name="Connecteur droit avec flèche 22">
            <a:extLst>
              <a:ext uri="{FF2B5EF4-FFF2-40B4-BE49-F238E27FC236}">
                <a16:creationId xmlns:a16="http://schemas.microsoft.com/office/drawing/2014/main" id="{E27FB9B0-E1E7-4980-B316-12876951A3B4}"/>
              </a:ext>
            </a:extLst>
          </p:cNvPr>
          <p:cNvCxnSpPr>
            <a:cxnSpLocks/>
          </p:cNvCxnSpPr>
          <p:nvPr/>
        </p:nvCxnSpPr>
        <p:spPr>
          <a:xfrm flipH="1">
            <a:off x="5675762" y="5141079"/>
            <a:ext cx="1048888" cy="665857"/>
          </a:xfrm>
          <a:prstGeom prst="straightConnector1">
            <a:avLst/>
          </a:prstGeom>
          <a:ln w="127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5782EEE-EB5E-47CC-BF94-272B8E5BF465}"/>
              </a:ext>
            </a:extLst>
          </p:cNvPr>
          <p:cNvSpPr/>
          <p:nvPr/>
        </p:nvSpPr>
        <p:spPr>
          <a:xfrm>
            <a:off x="6724650" y="4864080"/>
            <a:ext cx="1308371" cy="261610"/>
          </a:xfrm>
          <a:prstGeom prst="rect">
            <a:avLst/>
          </a:prstGeom>
        </p:spPr>
        <p:txBody>
          <a:bodyPr wrap="none">
            <a:spAutoFit/>
          </a:bodyPr>
          <a:lstStyle/>
          <a:p>
            <a:r>
              <a:rPr lang="fr-FR" sz="1100" dirty="0">
                <a:solidFill>
                  <a:srgbClr val="FFC000"/>
                </a:solidFill>
                <a:sym typeface="Wingdings" panose="05000000000000000000" pitchFamily="2" charset="2"/>
              </a:rPr>
              <a:t>Décalage de 0,10m </a:t>
            </a:r>
            <a:endParaRPr lang="fr-FR" sz="1100" dirty="0">
              <a:solidFill>
                <a:srgbClr val="FFC000"/>
              </a:solidFill>
            </a:endParaRPr>
          </a:p>
        </p:txBody>
      </p:sp>
      <p:sp>
        <p:nvSpPr>
          <p:cNvPr id="15" name="ZoneTexte 14">
            <a:extLst>
              <a:ext uri="{FF2B5EF4-FFF2-40B4-BE49-F238E27FC236}">
                <a16:creationId xmlns:a16="http://schemas.microsoft.com/office/drawing/2014/main" id="{72BDDCCE-336B-4152-B8DF-CD0DF075B952}"/>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1852417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8EF9992-8090-484F-A46D-42E389EDB539}"/>
              </a:ext>
            </a:extLst>
          </p:cNvPr>
          <p:cNvPicPr>
            <a:picLocks noChangeAspect="1"/>
          </p:cNvPicPr>
          <p:nvPr/>
        </p:nvPicPr>
        <p:blipFill rotWithShape="1">
          <a:blip r:embed="rId2"/>
          <a:srcRect b="5362"/>
          <a:stretch/>
        </p:blipFill>
        <p:spPr>
          <a:xfrm>
            <a:off x="133164" y="771868"/>
            <a:ext cx="8876611" cy="5620054"/>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5</a:t>
            </a:fld>
            <a:endParaRPr lang="fr-FR" sz="1200" dirty="0">
              <a:solidFill>
                <a:srgbClr val="002060"/>
              </a:solidFill>
              <a:effectLst>
                <a:outerShdw blurRad="38100" dist="38100" dir="2700000" algn="tl">
                  <a:srgbClr val="000000">
                    <a:alpha val="43137"/>
                  </a:srgbClr>
                </a:outerShdw>
              </a:effectLst>
            </a:endParaRPr>
          </a:p>
        </p:txBody>
      </p:sp>
      <p:sp>
        <p:nvSpPr>
          <p:cNvPr id="10" name="ZoneTexte 9">
            <a:extLst>
              <a:ext uri="{FF2B5EF4-FFF2-40B4-BE49-F238E27FC236}">
                <a16:creationId xmlns:a16="http://schemas.microsoft.com/office/drawing/2014/main" id="{A6E2AB8F-943D-4F09-B089-FCF1F46C4D18}"/>
              </a:ext>
            </a:extLst>
          </p:cNvPr>
          <p:cNvSpPr txBox="1"/>
          <p:nvPr/>
        </p:nvSpPr>
        <p:spPr>
          <a:xfrm>
            <a:off x="4788983" y="636726"/>
            <a:ext cx="3855046" cy="1200329"/>
          </a:xfrm>
          <a:prstGeom prst="rect">
            <a:avLst/>
          </a:prstGeom>
          <a:solidFill>
            <a:srgbClr val="CCFFFF"/>
          </a:solidFill>
          <a:ln>
            <a:solidFill>
              <a:schemeClr val="accent5">
                <a:lumMod val="50000"/>
              </a:schemeClr>
            </a:solidFill>
          </a:ln>
        </p:spPr>
        <p:txBody>
          <a:bodyPr wrap="square" rtlCol="0">
            <a:spAutoFit/>
          </a:bodyPr>
          <a:lstStyle/>
          <a:p>
            <a:pPr algn="just"/>
            <a:r>
              <a:rPr lang="fr-FR" sz="1200" i="1" dirty="0"/>
              <a:t>La traverse supérieure présente une pente de 1,66 % dans le sens transversal et 2,5 % dans le sens longitudinal. De plus, elle est constituée de gousset. </a:t>
            </a:r>
          </a:p>
          <a:p>
            <a:pPr algn="just"/>
            <a:endParaRPr lang="fr-FR" sz="1200" i="1" dirty="0"/>
          </a:p>
          <a:p>
            <a:pPr algn="just"/>
            <a:r>
              <a:rPr lang="fr-FR" sz="1200" i="1" dirty="0"/>
              <a:t>Il sera donc préférable de démarrer la modélisation de l’étaiement par la mise en place des Mills Pano gousset.</a:t>
            </a:r>
          </a:p>
        </p:txBody>
      </p:sp>
      <p:grpSp>
        <p:nvGrpSpPr>
          <p:cNvPr id="7" name="Groupe 6">
            <a:extLst>
              <a:ext uri="{FF2B5EF4-FFF2-40B4-BE49-F238E27FC236}">
                <a16:creationId xmlns:a16="http://schemas.microsoft.com/office/drawing/2014/main" id="{8942827F-EE40-4197-8C7E-215870379611}"/>
              </a:ext>
            </a:extLst>
          </p:cNvPr>
          <p:cNvGrpSpPr/>
          <p:nvPr/>
        </p:nvGrpSpPr>
        <p:grpSpPr>
          <a:xfrm>
            <a:off x="4470201" y="684959"/>
            <a:ext cx="318782" cy="283518"/>
            <a:chOff x="1162525" y="1527678"/>
            <a:chExt cx="318782" cy="283518"/>
          </a:xfrm>
        </p:grpSpPr>
        <p:sp>
          <p:nvSpPr>
            <p:cNvPr id="18" name="Ellipse 17">
              <a:extLst>
                <a:ext uri="{FF2B5EF4-FFF2-40B4-BE49-F238E27FC236}">
                  <a16:creationId xmlns:a16="http://schemas.microsoft.com/office/drawing/2014/main" id="{D5E33DAC-3968-42C7-8C65-434539001C17}"/>
                </a:ext>
              </a:extLst>
            </p:cNvPr>
            <p:cNvSpPr/>
            <p:nvPr/>
          </p:nvSpPr>
          <p:spPr>
            <a:xfrm>
              <a:off x="1162525" y="1527678"/>
              <a:ext cx="255866" cy="263310"/>
            </a:xfrm>
            <a:prstGeom prst="ellipse">
              <a:avLst/>
            </a:prstGeom>
            <a:solidFill>
              <a:srgbClr val="CCFF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7" name="ZoneTexte 16">
              <a:extLst>
                <a:ext uri="{FF2B5EF4-FFF2-40B4-BE49-F238E27FC236}">
                  <a16:creationId xmlns:a16="http://schemas.microsoft.com/office/drawing/2014/main" id="{127667CF-CF67-434A-AE29-25E62B75A9A5}"/>
                </a:ext>
              </a:extLst>
            </p:cNvPr>
            <p:cNvSpPr txBox="1"/>
            <p:nvPr/>
          </p:nvSpPr>
          <p:spPr>
            <a:xfrm>
              <a:off x="1162525" y="1534197"/>
              <a:ext cx="318782" cy="276999"/>
            </a:xfrm>
            <a:prstGeom prst="rect">
              <a:avLst/>
            </a:prstGeom>
            <a:noFill/>
          </p:spPr>
          <p:txBody>
            <a:bodyPr wrap="square" rtlCol="0">
              <a:spAutoFit/>
            </a:bodyPr>
            <a:lstStyle/>
            <a:p>
              <a:r>
                <a:rPr lang="fr-FR" sz="1200" dirty="0"/>
                <a:t>1</a:t>
              </a:r>
            </a:p>
          </p:txBody>
        </p:sp>
      </p:grpSp>
      <p:grpSp>
        <p:nvGrpSpPr>
          <p:cNvPr id="24" name="Groupe 23">
            <a:extLst>
              <a:ext uri="{FF2B5EF4-FFF2-40B4-BE49-F238E27FC236}">
                <a16:creationId xmlns:a16="http://schemas.microsoft.com/office/drawing/2014/main" id="{918FF004-0FD4-45BF-A4DA-99912EBDC77B}"/>
              </a:ext>
            </a:extLst>
          </p:cNvPr>
          <p:cNvGrpSpPr/>
          <p:nvPr/>
        </p:nvGrpSpPr>
        <p:grpSpPr>
          <a:xfrm>
            <a:off x="555552" y="1915367"/>
            <a:ext cx="318782" cy="277860"/>
            <a:chOff x="4198688" y="2087836"/>
            <a:chExt cx="318782" cy="277860"/>
          </a:xfrm>
        </p:grpSpPr>
        <p:sp>
          <p:nvSpPr>
            <p:cNvPr id="25" name="Ellipse 24">
              <a:extLst>
                <a:ext uri="{FF2B5EF4-FFF2-40B4-BE49-F238E27FC236}">
                  <a16:creationId xmlns:a16="http://schemas.microsoft.com/office/drawing/2014/main" id="{D27A4913-0A18-4B81-BBF0-8B5D252936DE}"/>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6" name="ZoneTexte 25">
              <a:extLst>
                <a:ext uri="{FF2B5EF4-FFF2-40B4-BE49-F238E27FC236}">
                  <a16:creationId xmlns:a16="http://schemas.microsoft.com/office/drawing/2014/main" id="{E8379767-FDFD-482D-B887-C363648BA57B}"/>
                </a:ext>
              </a:extLst>
            </p:cNvPr>
            <p:cNvSpPr txBox="1"/>
            <p:nvPr/>
          </p:nvSpPr>
          <p:spPr>
            <a:xfrm>
              <a:off x="4198688" y="2087836"/>
              <a:ext cx="318782" cy="276999"/>
            </a:xfrm>
            <a:prstGeom prst="rect">
              <a:avLst/>
            </a:prstGeom>
            <a:noFill/>
          </p:spPr>
          <p:txBody>
            <a:bodyPr wrap="square" rtlCol="0">
              <a:spAutoFit/>
            </a:bodyPr>
            <a:lstStyle/>
            <a:p>
              <a:r>
                <a:rPr lang="fr-FR" sz="1200" dirty="0"/>
                <a:t>2</a:t>
              </a:r>
            </a:p>
          </p:txBody>
        </p:sp>
      </p:grpSp>
      <p:sp>
        <p:nvSpPr>
          <p:cNvPr id="29" name="ZoneTexte 28">
            <a:extLst>
              <a:ext uri="{FF2B5EF4-FFF2-40B4-BE49-F238E27FC236}">
                <a16:creationId xmlns:a16="http://schemas.microsoft.com/office/drawing/2014/main" id="{FBE46AF5-C32D-45F7-9796-E14FC94067E9}"/>
              </a:ext>
            </a:extLst>
          </p:cNvPr>
          <p:cNvSpPr txBox="1"/>
          <p:nvPr/>
        </p:nvSpPr>
        <p:spPr>
          <a:xfrm>
            <a:off x="861565" y="1915367"/>
            <a:ext cx="2875996" cy="646331"/>
          </a:xfrm>
          <a:prstGeom prst="rect">
            <a:avLst/>
          </a:prstGeom>
          <a:solidFill>
            <a:srgbClr val="FFFF00"/>
          </a:solidFill>
          <a:ln>
            <a:solidFill>
              <a:srgbClr val="FF6600"/>
            </a:solidFill>
          </a:ln>
        </p:spPr>
        <p:txBody>
          <a:bodyPr wrap="square" rtlCol="0">
            <a:spAutoFit/>
          </a:bodyPr>
          <a:lstStyle/>
          <a:p>
            <a:r>
              <a:rPr lang="fr-FR" sz="1200" dirty="0"/>
              <a:t>Dans vue 3D : </a:t>
            </a:r>
          </a:p>
          <a:p>
            <a:pPr marL="171450" indent="-171450">
              <a:buFont typeface="Wingdings" panose="05000000000000000000" pitchFamily="2" charset="2"/>
              <a:buChar char="è"/>
            </a:pPr>
            <a:r>
              <a:rPr lang="fr-FR" sz="1200" b="1" dirty="0">
                <a:sym typeface="Wingdings" panose="05000000000000000000" pitchFamily="2" charset="2"/>
              </a:rPr>
              <a:t>Masquer</a:t>
            </a:r>
            <a:r>
              <a:rPr lang="fr-FR" sz="1200" dirty="0">
                <a:sym typeface="Wingdings" panose="05000000000000000000" pitchFamily="2" charset="2"/>
              </a:rPr>
              <a:t> la traverse supérieure</a:t>
            </a:r>
          </a:p>
          <a:p>
            <a:pPr marL="171450" indent="-171450">
              <a:buFont typeface="Wingdings" panose="05000000000000000000" pitchFamily="2" charset="2"/>
              <a:buChar char="è"/>
            </a:pPr>
            <a:r>
              <a:rPr lang="fr-FR" sz="1200" b="1" dirty="0">
                <a:sym typeface="Wingdings" panose="05000000000000000000" pitchFamily="2" charset="2"/>
              </a:rPr>
              <a:t>Garder</a:t>
            </a:r>
            <a:r>
              <a:rPr lang="fr-FR" sz="1200" dirty="0">
                <a:sym typeface="Wingdings" panose="05000000000000000000" pitchFamily="2" charset="2"/>
              </a:rPr>
              <a:t> que les goussets béton</a:t>
            </a:r>
          </a:p>
        </p:txBody>
      </p:sp>
      <p:pic>
        <p:nvPicPr>
          <p:cNvPr id="9" name="Image 8">
            <a:extLst>
              <a:ext uri="{FF2B5EF4-FFF2-40B4-BE49-F238E27FC236}">
                <a16:creationId xmlns:a16="http://schemas.microsoft.com/office/drawing/2014/main" id="{A711ED34-00AF-42B7-ACBF-CF8EA337D6A5}"/>
              </a:ext>
            </a:extLst>
          </p:cNvPr>
          <p:cNvPicPr>
            <a:picLocks noChangeAspect="1"/>
          </p:cNvPicPr>
          <p:nvPr/>
        </p:nvPicPr>
        <p:blipFill>
          <a:blip r:embed="rId3"/>
          <a:stretch>
            <a:fillRect/>
          </a:stretch>
        </p:blipFill>
        <p:spPr>
          <a:xfrm>
            <a:off x="7090205" y="3720394"/>
            <a:ext cx="1571579" cy="2268868"/>
          </a:xfrm>
          <a:prstGeom prst="rect">
            <a:avLst/>
          </a:prstGeom>
          <a:ln>
            <a:solidFill>
              <a:schemeClr val="accent6">
                <a:lumMod val="60000"/>
                <a:lumOff val="40000"/>
              </a:schemeClr>
            </a:solidFill>
          </a:ln>
        </p:spPr>
      </p:pic>
      <p:sp>
        <p:nvSpPr>
          <p:cNvPr id="44" name="ZoneTexte 43">
            <a:extLst>
              <a:ext uri="{FF2B5EF4-FFF2-40B4-BE49-F238E27FC236}">
                <a16:creationId xmlns:a16="http://schemas.microsoft.com/office/drawing/2014/main" id="{D79BE124-B6C4-4B0A-913F-9AB0DA5B2C53}"/>
              </a:ext>
            </a:extLst>
          </p:cNvPr>
          <p:cNvSpPr txBox="1"/>
          <p:nvPr/>
        </p:nvSpPr>
        <p:spPr>
          <a:xfrm>
            <a:off x="5545613" y="4751567"/>
            <a:ext cx="1378967" cy="276999"/>
          </a:xfrm>
          <a:prstGeom prst="rect">
            <a:avLst/>
          </a:prstGeom>
          <a:solidFill>
            <a:schemeClr val="accent6">
              <a:lumMod val="40000"/>
              <a:lumOff val="60000"/>
            </a:schemeClr>
          </a:solidFill>
          <a:ln>
            <a:solidFill>
              <a:schemeClr val="accent6">
                <a:lumMod val="75000"/>
              </a:schemeClr>
            </a:solidFill>
          </a:ln>
        </p:spPr>
        <p:txBody>
          <a:bodyPr wrap="square" rtlCol="0">
            <a:spAutoFit/>
          </a:bodyPr>
          <a:lstStyle/>
          <a:p>
            <a:pPr algn="just"/>
            <a:r>
              <a:rPr lang="fr-FR" sz="1200" dirty="0">
                <a:sym typeface="Wingdings" panose="05000000000000000000" pitchFamily="2" charset="2"/>
              </a:rPr>
              <a:t>Mills Pano gousset </a:t>
            </a:r>
          </a:p>
        </p:txBody>
      </p:sp>
      <p:sp>
        <p:nvSpPr>
          <p:cNvPr id="45" name="ZoneTexte 44">
            <a:extLst>
              <a:ext uri="{FF2B5EF4-FFF2-40B4-BE49-F238E27FC236}">
                <a16:creationId xmlns:a16="http://schemas.microsoft.com/office/drawing/2014/main" id="{DD0129F3-4558-4F53-898D-9EE21B357673}"/>
              </a:ext>
            </a:extLst>
          </p:cNvPr>
          <p:cNvSpPr txBox="1"/>
          <p:nvPr/>
        </p:nvSpPr>
        <p:spPr>
          <a:xfrm>
            <a:off x="8388" y="34215"/>
            <a:ext cx="8017025"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3. Mise en place des Mills Pano gousset </a:t>
            </a:r>
          </a:p>
        </p:txBody>
      </p:sp>
      <p:sp>
        <p:nvSpPr>
          <p:cNvPr id="19" name="ZoneTexte 18">
            <a:extLst>
              <a:ext uri="{FF2B5EF4-FFF2-40B4-BE49-F238E27FC236}">
                <a16:creationId xmlns:a16="http://schemas.microsoft.com/office/drawing/2014/main" id="{A9EAE784-3B13-4DA4-BA58-A6A36E234024}"/>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10100469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ECA3741-BD57-4DFD-8CD9-9169576DB266}"/>
              </a:ext>
            </a:extLst>
          </p:cNvPr>
          <p:cNvPicPr>
            <a:picLocks noChangeAspect="1"/>
          </p:cNvPicPr>
          <p:nvPr/>
        </p:nvPicPr>
        <p:blipFill rotWithShape="1">
          <a:blip r:embed="rId2"/>
          <a:srcRect b="4511"/>
          <a:stretch/>
        </p:blipFill>
        <p:spPr>
          <a:xfrm>
            <a:off x="67112" y="733425"/>
            <a:ext cx="8976220" cy="5657850"/>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50</a:t>
            </a:fld>
            <a:endParaRPr lang="fr-FR" sz="1200" dirty="0">
              <a:solidFill>
                <a:srgbClr val="002060"/>
              </a:solidFill>
              <a:effectLst>
                <a:outerShdw blurRad="38100" dist="38100" dir="2700000" algn="tl">
                  <a:srgbClr val="000000">
                    <a:alpha val="43137"/>
                  </a:srgbClr>
                </a:outerShdw>
              </a:effectLst>
            </a:endParaRPr>
          </a:p>
        </p:txBody>
      </p:sp>
      <p:sp>
        <p:nvSpPr>
          <p:cNvPr id="33" name="ZoneTexte 32">
            <a:extLst>
              <a:ext uri="{FF2B5EF4-FFF2-40B4-BE49-F238E27FC236}">
                <a16:creationId xmlns:a16="http://schemas.microsoft.com/office/drawing/2014/main" id="{47027FD8-E346-4107-AB3E-0AE9021AC674}"/>
              </a:ext>
            </a:extLst>
          </p:cNvPr>
          <p:cNvSpPr txBox="1"/>
          <p:nvPr/>
        </p:nvSpPr>
        <p:spPr>
          <a:xfrm>
            <a:off x="2383654" y="1308182"/>
            <a:ext cx="4673035" cy="677108"/>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Dans la fenêtre Propriétés :</a:t>
            </a:r>
          </a:p>
          <a:p>
            <a:pPr marL="171450" indent="-171450" algn="just">
              <a:buFont typeface="Wingdings" panose="05000000000000000000" pitchFamily="2" charset="2"/>
              <a:buChar char="è"/>
            </a:pPr>
            <a:r>
              <a:rPr lang="fr-FR" sz="1200" b="1" dirty="0">
                <a:sym typeface="Wingdings" panose="05000000000000000000" pitchFamily="2" charset="2"/>
              </a:rPr>
              <a:t>Mettez </a:t>
            </a:r>
            <a:r>
              <a:rPr lang="fr-FR" sz="1200" dirty="0">
                <a:sym typeface="Wingdings" panose="05000000000000000000" pitchFamily="2" charset="2"/>
              </a:rPr>
              <a:t>une hauteur par défaut de </a:t>
            </a:r>
            <a:r>
              <a:rPr lang="fr-FR" sz="1200" b="1" dirty="0">
                <a:sym typeface="Wingdings" panose="05000000000000000000" pitchFamily="2" charset="2"/>
              </a:rPr>
              <a:t>7.00m</a:t>
            </a:r>
          </a:p>
          <a:p>
            <a:pPr marL="171450" indent="-171450" algn="just">
              <a:buFont typeface="Wingdings" panose="05000000000000000000" pitchFamily="2" charset="2"/>
              <a:buChar char="è"/>
            </a:pPr>
            <a:r>
              <a:rPr lang="fr-FR" sz="1200" b="1" dirty="0">
                <a:sym typeface="Wingdings" panose="05000000000000000000" pitchFamily="2" charset="2"/>
              </a:rPr>
              <a:t>Vérifiez </a:t>
            </a:r>
            <a:r>
              <a:rPr lang="fr-FR" sz="1200" dirty="0">
                <a:sym typeface="Wingdings" panose="05000000000000000000" pitchFamily="2" charset="2"/>
              </a:rPr>
              <a:t>la position de chacun des axes Longerons/ Vérins de tête.</a:t>
            </a:r>
          </a:p>
        </p:txBody>
      </p:sp>
      <p:sp>
        <p:nvSpPr>
          <p:cNvPr id="19" name="ZoneTexte 18">
            <a:extLst>
              <a:ext uri="{FF2B5EF4-FFF2-40B4-BE49-F238E27FC236}">
                <a16:creationId xmlns:a16="http://schemas.microsoft.com/office/drawing/2014/main" id="{2764FCEA-87B3-49B0-828F-CCC09C397E4C}"/>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6. Mise en place des tours d’étaiement </a:t>
            </a:r>
          </a:p>
        </p:txBody>
      </p:sp>
      <p:grpSp>
        <p:nvGrpSpPr>
          <p:cNvPr id="22" name="Groupe 21">
            <a:extLst>
              <a:ext uri="{FF2B5EF4-FFF2-40B4-BE49-F238E27FC236}">
                <a16:creationId xmlns:a16="http://schemas.microsoft.com/office/drawing/2014/main" id="{2E9BC108-8202-45CB-A507-2BFC5A6435EF}"/>
              </a:ext>
            </a:extLst>
          </p:cNvPr>
          <p:cNvGrpSpPr/>
          <p:nvPr/>
        </p:nvGrpSpPr>
        <p:grpSpPr>
          <a:xfrm>
            <a:off x="2087286" y="1326571"/>
            <a:ext cx="318782" cy="277860"/>
            <a:chOff x="4198688" y="2087836"/>
            <a:chExt cx="318782" cy="277860"/>
          </a:xfrm>
        </p:grpSpPr>
        <p:sp>
          <p:nvSpPr>
            <p:cNvPr id="23" name="Ellipse 22">
              <a:extLst>
                <a:ext uri="{FF2B5EF4-FFF2-40B4-BE49-F238E27FC236}">
                  <a16:creationId xmlns:a16="http://schemas.microsoft.com/office/drawing/2014/main" id="{B5D7381B-1C51-408C-9FD8-1E109A9E071F}"/>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6" name="ZoneTexte 25">
              <a:extLst>
                <a:ext uri="{FF2B5EF4-FFF2-40B4-BE49-F238E27FC236}">
                  <a16:creationId xmlns:a16="http://schemas.microsoft.com/office/drawing/2014/main" id="{6DC2467C-1FF8-4900-808F-939C4BC52AA6}"/>
                </a:ext>
              </a:extLst>
            </p:cNvPr>
            <p:cNvSpPr txBox="1"/>
            <p:nvPr/>
          </p:nvSpPr>
          <p:spPr>
            <a:xfrm>
              <a:off x="4198688" y="2087836"/>
              <a:ext cx="318782" cy="276999"/>
            </a:xfrm>
            <a:prstGeom prst="rect">
              <a:avLst/>
            </a:prstGeom>
            <a:noFill/>
          </p:spPr>
          <p:txBody>
            <a:bodyPr wrap="square" rtlCol="0">
              <a:spAutoFit/>
            </a:bodyPr>
            <a:lstStyle/>
            <a:p>
              <a:r>
                <a:rPr lang="fr-FR" sz="1200" dirty="0"/>
                <a:t>5</a:t>
              </a:r>
            </a:p>
          </p:txBody>
        </p:sp>
      </p:grpSp>
      <p:sp>
        <p:nvSpPr>
          <p:cNvPr id="27" name="Ellipse 26">
            <a:extLst>
              <a:ext uri="{FF2B5EF4-FFF2-40B4-BE49-F238E27FC236}">
                <a16:creationId xmlns:a16="http://schemas.microsoft.com/office/drawing/2014/main" id="{B9C9451A-0FA2-4B36-83BA-F887B559F45F}"/>
              </a:ext>
            </a:extLst>
          </p:cNvPr>
          <p:cNvSpPr/>
          <p:nvPr/>
        </p:nvSpPr>
        <p:spPr>
          <a:xfrm>
            <a:off x="704850" y="2823765"/>
            <a:ext cx="447220" cy="357585"/>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 name="Connecteur droit 3">
            <a:extLst>
              <a:ext uri="{FF2B5EF4-FFF2-40B4-BE49-F238E27FC236}">
                <a16:creationId xmlns:a16="http://schemas.microsoft.com/office/drawing/2014/main" id="{88184F27-455D-437D-BDE0-2F0336244E22}"/>
              </a:ext>
            </a:extLst>
          </p:cNvPr>
          <p:cNvCxnSpPr/>
          <p:nvPr/>
        </p:nvCxnSpPr>
        <p:spPr>
          <a:xfrm>
            <a:off x="3981450" y="2200275"/>
            <a:ext cx="0" cy="2114550"/>
          </a:xfrm>
          <a:prstGeom prst="line">
            <a:avLst/>
          </a:prstGeom>
          <a:ln w="12700">
            <a:solidFill>
              <a:srgbClr val="FF0000"/>
            </a:solidFill>
            <a:prstDash val="lgDashDot"/>
          </a:ln>
        </p:spPr>
        <p:style>
          <a:lnRef idx="1">
            <a:schemeClr val="accent2"/>
          </a:lnRef>
          <a:fillRef idx="0">
            <a:schemeClr val="accent2"/>
          </a:fillRef>
          <a:effectRef idx="0">
            <a:schemeClr val="accent2"/>
          </a:effectRef>
          <a:fontRef idx="minor">
            <a:schemeClr val="tx1"/>
          </a:fontRef>
        </p:style>
      </p:cxnSp>
      <p:sp>
        <p:nvSpPr>
          <p:cNvPr id="7" name="Rectangle 6">
            <a:extLst>
              <a:ext uri="{FF2B5EF4-FFF2-40B4-BE49-F238E27FC236}">
                <a16:creationId xmlns:a16="http://schemas.microsoft.com/office/drawing/2014/main" id="{235B558C-6CAD-449A-B7ED-0683761DB715}"/>
              </a:ext>
            </a:extLst>
          </p:cNvPr>
          <p:cNvSpPr/>
          <p:nvPr/>
        </p:nvSpPr>
        <p:spPr>
          <a:xfrm>
            <a:off x="3981450" y="2165491"/>
            <a:ext cx="1805302" cy="261610"/>
          </a:xfrm>
          <a:prstGeom prst="rect">
            <a:avLst/>
          </a:prstGeom>
        </p:spPr>
        <p:txBody>
          <a:bodyPr wrap="none">
            <a:spAutoFit/>
          </a:bodyPr>
          <a:lstStyle/>
          <a:p>
            <a:r>
              <a:rPr lang="fr-FR" sz="1100" dirty="0">
                <a:solidFill>
                  <a:srgbClr val="FFC000"/>
                </a:solidFill>
                <a:sym typeface="Wingdings" panose="05000000000000000000" pitchFamily="2" charset="2"/>
              </a:rPr>
              <a:t>Axe Longeron/ Vérin de tête</a:t>
            </a:r>
            <a:endParaRPr lang="fr-FR" sz="1100" dirty="0">
              <a:solidFill>
                <a:srgbClr val="FFC000"/>
              </a:solidFill>
            </a:endParaRPr>
          </a:p>
        </p:txBody>
      </p:sp>
      <p:cxnSp>
        <p:nvCxnSpPr>
          <p:cNvPr id="46" name="Connecteur droit avec flèche 45">
            <a:extLst>
              <a:ext uri="{FF2B5EF4-FFF2-40B4-BE49-F238E27FC236}">
                <a16:creationId xmlns:a16="http://schemas.microsoft.com/office/drawing/2014/main" id="{C188BA34-270A-44DA-9D49-82DA76EE7681}"/>
              </a:ext>
            </a:extLst>
          </p:cNvPr>
          <p:cNvCxnSpPr>
            <a:cxnSpLocks/>
          </p:cNvCxnSpPr>
          <p:nvPr/>
        </p:nvCxnSpPr>
        <p:spPr>
          <a:xfrm flipH="1">
            <a:off x="1127261" y="1767914"/>
            <a:ext cx="1215891" cy="1041961"/>
          </a:xfrm>
          <a:prstGeom prst="straightConnector1">
            <a:avLst/>
          </a:prstGeom>
          <a:ln w="127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F07F3A08-C2A8-403D-A328-29EE1259A353}"/>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11287988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9190BB9-7DB3-4048-AFE7-E823EB57618E}"/>
              </a:ext>
            </a:extLst>
          </p:cNvPr>
          <p:cNvPicPr>
            <a:picLocks noChangeAspect="1"/>
          </p:cNvPicPr>
          <p:nvPr/>
        </p:nvPicPr>
        <p:blipFill rotWithShape="1">
          <a:blip r:embed="rId2"/>
          <a:srcRect b="5858"/>
          <a:stretch/>
        </p:blipFill>
        <p:spPr>
          <a:xfrm>
            <a:off x="152400" y="717749"/>
            <a:ext cx="8820150" cy="5644951"/>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51</a:t>
            </a:fld>
            <a:endParaRPr lang="fr-FR" sz="1200" dirty="0">
              <a:solidFill>
                <a:srgbClr val="002060"/>
              </a:solidFill>
              <a:effectLst>
                <a:outerShdw blurRad="38100" dist="38100" dir="2700000" algn="tl">
                  <a:srgbClr val="000000">
                    <a:alpha val="43137"/>
                  </a:srgbClr>
                </a:outerShdw>
              </a:effectLst>
            </a:endParaRPr>
          </a:p>
        </p:txBody>
      </p:sp>
      <p:sp>
        <p:nvSpPr>
          <p:cNvPr id="33" name="ZoneTexte 32">
            <a:extLst>
              <a:ext uri="{FF2B5EF4-FFF2-40B4-BE49-F238E27FC236}">
                <a16:creationId xmlns:a16="http://schemas.microsoft.com/office/drawing/2014/main" id="{47027FD8-E346-4107-AB3E-0AE9021AC674}"/>
              </a:ext>
            </a:extLst>
          </p:cNvPr>
          <p:cNvSpPr txBox="1"/>
          <p:nvPr/>
        </p:nvSpPr>
        <p:spPr>
          <a:xfrm>
            <a:off x="916767" y="912598"/>
            <a:ext cx="5912657" cy="1046440"/>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Réglage des tours sur la partie gousset de gauche :</a:t>
            </a:r>
          </a:p>
          <a:p>
            <a:pPr marL="171450" indent="-171450" algn="just">
              <a:buFont typeface="Wingdings" panose="05000000000000000000" pitchFamily="2" charset="2"/>
              <a:buChar char="è"/>
            </a:pPr>
            <a:r>
              <a:rPr lang="fr-FR" sz="1200" b="1" dirty="0">
                <a:sym typeface="Wingdings" panose="05000000000000000000" pitchFamily="2" charset="2"/>
              </a:rPr>
              <a:t>Sélectionner </a:t>
            </a:r>
            <a:r>
              <a:rPr lang="fr-FR" sz="1200" dirty="0">
                <a:sym typeface="Wingdings" panose="05000000000000000000" pitchFamily="2" charset="2"/>
              </a:rPr>
              <a:t>chacune des tours</a:t>
            </a:r>
          </a:p>
          <a:p>
            <a:pPr marL="171450" indent="-171450" algn="just">
              <a:buFont typeface="Wingdings" panose="05000000000000000000" pitchFamily="2" charset="2"/>
              <a:buChar char="è"/>
            </a:pPr>
            <a:r>
              <a:rPr lang="fr-FR" sz="1200" b="1" dirty="0">
                <a:sym typeface="Wingdings" panose="05000000000000000000" pitchFamily="2" charset="2"/>
              </a:rPr>
              <a:t>Cocher </a:t>
            </a:r>
            <a:r>
              <a:rPr lang="fr-FR" sz="1200" dirty="0">
                <a:sym typeface="Wingdings" panose="05000000000000000000" pitchFamily="2" charset="2"/>
              </a:rPr>
              <a:t>adjust-mode-</a:t>
            </a:r>
            <a:r>
              <a:rPr lang="fr-FR" sz="1200" dirty="0" err="1">
                <a:sym typeface="Wingdings" panose="05000000000000000000" pitchFamily="2" charset="2"/>
              </a:rPr>
              <a:t>feet</a:t>
            </a:r>
            <a:r>
              <a:rPr lang="fr-FR" sz="1200" dirty="0">
                <a:sym typeface="Wingdings" panose="05000000000000000000" pitchFamily="2" charset="2"/>
              </a:rPr>
              <a:t>-</a:t>
            </a:r>
            <a:r>
              <a:rPr lang="fr-FR" sz="1200" dirty="0" err="1">
                <a:sym typeface="Wingdings" panose="05000000000000000000" pitchFamily="2" charset="2"/>
              </a:rPr>
              <a:t>ext</a:t>
            </a:r>
            <a:r>
              <a:rPr lang="fr-FR" sz="1200" dirty="0">
                <a:sym typeface="Wingdings" panose="05000000000000000000" pitchFamily="2" charset="2"/>
              </a:rPr>
              <a:t>…, puis entrer les cotes inscrites dans la fenêtre Propriétés.</a:t>
            </a:r>
          </a:p>
          <a:p>
            <a:pPr algn="just"/>
            <a:r>
              <a:rPr lang="fr-FR" sz="1200" dirty="0">
                <a:sym typeface="Wingdings" panose="05000000000000000000" pitchFamily="2" charset="2"/>
              </a:rPr>
              <a:t> </a:t>
            </a:r>
          </a:p>
          <a:p>
            <a:pPr algn="just"/>
            <a:r>
              <a:rPr lang="fr-FR" sz="1200" b="1" dirty="0">
                <a:sym typeface="Wingdings" panose="05000000000000000000" pitchFamily="2" charset="2"/>
              </a:rPr>
              <a:t>Attention à bien repérer les vérins de pied f1, f2, f3 et f4 sur la maquette numérique.</a:t>
            </a:r>
          </a:p>
        </p:txBody>
      </p:sp>
      <p:grpSp>
        <p:nvGrpSpPr>
          <p:cNvPr id="36" name="Groupe 35">
            <a:extLst>
              <a:ext uri="{FF2B5EF4-FFF2-40B4-BE49-F238E27FC236}">
                <a16:creationId xmlns:a16="http://schemas.microsoft.com/office/drawing/2014/main" id="{34B19A63-1A3F-4081-B0C7-5F092459CD5F}"/>
              </a:ext>
            </a:extLst>
          </p:cNvPr>
          <p:cNvGrpSpPr/>
          <p:nvPr/>
        </p:nvGrpSpPr>
        <p:grpSpPr>
          <a:xfrm>
            <a:off x="597986" y="985911"/>
            <a:ext cx="318782" cy="277860"/>
            <a:chOff x="4198688" y="2087836"/>
            <a:chExt cx="318782" cy="277860"/>
          </a:xfrm>
        </p:grpSpPr>
        <p:sp>
          <p:nvSpPr>
            <p:cNvPr id="38" name="Ellipse 37">
              <a:extLst>
                <a:ext uri="{FF2B5EF4-FFF2-40B4-BE49-F238E27FC236}">
                  <a16:creationId xmlns:a16="http://schemas.microsoft.com/office/drawing/2014/main" id="{F2120001-8E7F-45EA-B60D-7D0534E5E6D5}"/>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4" name="ZoneTexte 43">
              <a:extLst>
                <a:ext uri="{FF2B5EF4-FFF2-40B4-BE49-F238E27FC236}">
                  <a16:creationId xmlns:a16="http://schemas.microsoft.com/office/drawing/2014/main" id="{96006FC1-5F51-4C6A-929D-14B89EBE4C3C}"/>
                </a:ext>
              </a:extLst>
            </p:cNvPr>
            <p:cNvSpPr txBox="1"/>
            <p:nvPr/>
          </p:nvSpPr>
          <p:spPr>
            <a:xfrm>
              <a:off x="4198688" y="2087836"/>
              <a:ext cx="318782" cy="276999"/>
            </a:xfrm>
            <a:prstGeom prst="rect">
              <a:avLst/>
            </a:prstGeom>
            <a:noFill/>
          </p:spPr>
          <p:txBody>
            <a:bodyPr wrap="square" rtlCol="0">
              <a:spAutoFit/>
            </a:bodyPr>
            <a:lstStyle/>
            <a:p>
              <a:r>
                <a:rPr lang="fr-FR" sz="1200" dirty="0"/>
                <a:t>6</a:t>
              </a:r>
            </a:p>
          </p:txBody>
        </p:sp>
      </p:grpSp>
      <p:sp>
        <p:nvSpPr>
          <p:cNvPr id="19" name="ZoneTexte 18">
            <a:extLst>
              <a:ext uri="{FF2B5EF4-FFF2-40B4-BE49-F238E27FC236}">
                <a16:creationId xmlns:a16="http://schemas.microsoft.com/office/drawing/2014/main" id="{D9C08752-58E0-40BF-9BB6-A1C3D66F4A19}"/>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6. Mise en place des tours d’étaiement </a:t>
            </a:r>
          </a:p>
        </p:txBody>
      </p:sp>
      <p:cxnSp>
        <p:nvCxnSpPr>
          <p:cNvPr id="23" name="Connecteur droit avec flèche 22">
            <a:extLst>
              <a:ext uri="{FF2B5EF4-FFF2-40B4-BE49-F238E27FC236}">
                <a16:creationId xmlns:a16="http://schemas.microsoft.com/office/drawing/2014/main" id="{09887C24-296C-4662-9B63-F7713952523F}"/>
              </a:ext>
            </a:extLst>
          </p:cNvPr>
          <p:cNvCxnSpPr>
            <a:cxnSpLocks/>
          </p:cNvCxnSpPr>
          <p:nvPr/>
        </p:nvCxnSpPr>
        <p:spPr>
          <a:xfrm flipH="1">
            <a:off x="377775" y="1597981"/>
            <a:ext cx="607646" cy="1204058"/>
          </a:xfrm>
          <a:prstGeom prst="straightConnector1">
            <a:avLst/>
          </a:prstGeom>
          <a:ln w="127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5C6CFF93-BCAF-4446-BE81-62174075ED31}"/>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2898518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33EF2F2-EF86-47B7-A595-306E9A5524FD}"/>
              </a:ext>
            </a:extLst>
          </p:cNvPr>
          <p:cNvPicPr>
            <a:picLocks noChangeAspect="1"/>
          </p:cNvPicPr>
          <p:nvPr/>
        </p:nvPicPr>
        <p:blipFill rotWithShape="1">
          <a:blip r:embed="rId2"/>
          <a:srcRect b="4511"/>
          <a:stretch/>
        </p:blipFill>
        <p:spPr>
          <a:xfrm>
            <a:off x="121771" y="761620"/>
            <a:ext cx="8900458" cy="5734430"/>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52</a:t>
            </a:fld>
            <a:endParaRPr lang="fr-FR" sz="1200" dirty="0">
              <a:solidFill>
                <a:srgbClr val="002060"/>
              </a:solidFill>
              <a:effectLst>
                <a:outerShdw blurRad="38100" dist="38100" dir="2700000" algn="tl">
                  <a:srgbClr val="000000">
                    <a:alpha val="43137"/>
                  </a:srgbClr>
                </a:outerShdw>
              </a:effectLst>
            </a:endParaRPr>
          </a:p>
        </p:txBody>
      </p:sp>
      <p:sp>
        <p:nvSpPr>
          <p:cNvPr id="33" name="ZoneTexte 32">
            <a:extLst>
              <a:ext uri="{FF2B5EF4-FFF2-40B4-BE49-F238E27FC236}">
                <a16:creationId xmlns:a16="http://schemas.microsoft.com/office/drawing/2014/main" id="{47027FD8-E346-4107-AB3E-0AE9021AC674}"/>
              </a:ext>
            </a:extLst>
          </p:cNvPr>
          <p:cNvSpPr txBox="1"/>
          <p:nvPr/>
        </p:nvSpPr>
        <p:spPr>
          <a:xfrm>
            <a:off x="4497806" y="846318"/>
            <a:ext cx="4093744" cy="461665"/>
          </a:xfrm>
          <a:prstGeom prst="rect">
            <a:avLst/>
          </a:prstGeom>
          <a:solidFill>
            <a:srgbClr val="FFFF00"/>
          </a:solidFill>
          <a:ln>
            <a:solidFill>
              <a:srgbClr val="FF6600"/>
            </a:solidFill>
          </a:ln>
        </p:spPr>
        <p:txBody>
          <a:bodyPr wrap="square" rtlCol="0">
            <a:spAutoFit/>
          </a:bodyPr>
          <a:lstStyle/>
          <a:p>
            <a:pPr algn="just"/>
            <a:r>
              <a:rPr lang="fr-FR" sz="1200" dirty="0">
                <a:sym typeface="Wingdings" panose="05000000000000000000" pitchFamily="2" charset="2"/>
              </a:rPr>
              <a:t>Réglage des tours sur la partie gousset de droite : </a:t>
            </a:r>
          </a:p>
          <a:p>
            <a:pPr marL="171450" indent="-171450" algn="just">
              <a:buFont typeface="Wingdings" panose="05000000000000000000" pitchFamily="2" charset="2"/>
              <a:buChar char="è"/>
            </a:pPr>
            <a:r>
              <a:rPr lang="fr-FR" sz="1200" b="1" dirty="0">
                <a:sym typeface="Wingdings" panose="05000000000000000000" pitchFamily="2" charset="2"/>
              </a:rPr>
              <a:t>Effectuer </a:t>
            </a:r>
            <a:r>
              <a:rPr lang="fr-FR" sz="1200" dirty="0">
                <a:sym typeface="Wingdings" panose="05000000000000000000" pitchFamily="2" charset="2"/>
              </a:rPr>
              <a:t>la même opération pour la partie de droite.</a:t>
            </a:r>
          </a:p>
        </p:txBody>
      </p:sp>
      <p:sp>
        <p:nvSpPr>
          <p:cNvPr id="19" name="ZoneTexte 18">
            <a:extLst>
              <a:ext uri="{FF2B5EF4-FFF2-40B4-BE49-F238E27FC236}">
                <a16:creationId xmlns:a16="http://schemas.microsoft.com/office/drawing/2014/main" id="{9C304479-8B49-40ED-911D-DE3776BF378B}"/>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6. Mise en place des tours d’étaiement </a:t>
            </a:r>
          </a:p>
        </p:txBody>
      </p:sp>
      <p:grpSp>
        <p:nvGrpSpPr>
          <p:cNvPr id="22" name="Groupe 21">
            <a:extLst>
              <a:ext uri="{FF2B5EF4-FFF2-40B4-BE49-F238E27FC236}">
                <a16:creationId xmlns:a16="http://schemas.microsoft.com/office/drawing/2014/main" id="{DB0ACC13-DD3D-4C7C-BC79-F338009E40E2}"/>
              </a:ext>
            </a:extLst>
          </p:cNvPr>
          <p:cNvGrpSpPr/>
          <p:nvPr/>
        </p:nvGrpSpPr>
        <p:grpSpPr>
          <a:xfrm>
            <a:off x="4179024" y="922737"/>
            <a:ext cx="318782" cy="277860"/>
            <a:chOff x="4198688" y="2087836"/>
            <a:chExt cx="318782" cy="277860"/>
          </a:xfrm>
        </p:grpSpPr>
        <p:sp>
          <p:nvSpPr>
            <p:cNvPr id="23" name="Ellipse 22">
              <a:extLst>
                <a:ext uri="{FF2B5EF4-FFF2-40B4-BE49-F238E27FC236}">
                  <a16:creationId xmlns:a16="http://schemas.microsoft.com/office/drawing/2014/main" id="{29F7EB8D-11E5-493E-BD6C-B1D96AC63F4C}"/>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6" name="ZoneTexte 25">
              <a:extLst>
                <a:ext uri="{FF2B5EF4-FFF2-40B4-BE49-F238E27FC236}">
                  <a16:creationId xmlns:a16="http://schemas.microsoft.com/office/drawing/2014/main" id="{1F75DE14-5D15-498B-AD1C-083F1ECFA480}"/>
                </a:ext>
              </a:extLst>
            </p:cNvPr>
            <p:cNvSpPr txBox="1"/>
            <p:nvPr/>
          </p:nvSpPr>
          <p:spPr>
            <a:xfrm>
              <a:off x="4198688" y="2087836"/>
              <a:ext cx="318782" cy="276999"/>
            </a:xfrm>
            <a:prstGeom prst="rect">
              <a:avLst/>
            </a:prstGeom>
            <a:noFill/>
          </p:spPr>
          <p:txBody>
            <a:bodyPr wrap="square" rtlCol="0">
              <a:spAutoFit/>
            </a:bodyPr>
            <a:lstStyle/>
            <a:p>
              <a:r>
                <a:rPr lang="fr-FR" sz="1200" dirty="0"/>
                <a:t>7</a:t>
              </a:r>
            </a:p>
          </p:txBody>
        </p:sp>
      </p:grpSp>
      <p:sp>
        <p:nvSpPr>
          <p:cNvPr id="11" name="ZoneTexte 10">
            <a:extLst>
              <a:ext uri="{FF2B5EF4-FFF2-40B4-BE49-F238E27FC236}">
                <a16:creationId xmlns:a16="http://schemas.microsoft.com/office/drawing/2014/main" id="{6BFE6734-F011-4724-95EE-CDBAF3823531}"/>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21705413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0DE9A2E-09C3-4FD8-BA55-CCF89D1BC017}"/>
              </a:ext>
            </a:extLst>
          </p:cNvPr>
          <p:cNvPicPr>
            <a:picLocks noChangeAspect="1"/>
          </p:cNvPicPr>
          <p:nvPr/>
        </p:nvPicPr>
        <p:blipFill rotWithShape="1">
          <a:blip r:embed="rId2"/>
          <a:srcRect b="4511"/>
          <a:stretch/>
        </p:blipFill>
        <p:spPr>
          <a:xfrm>
            <a:off x="83890" y="789811"/>
            <a:ext cx="8976220" cy="5749725"/>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53</a:t>
            </a:fld>
            <a:endParaRPr lang="fr-FR" sz="1200" dirty="0">
              <a:solidFill>
                <a:srgbClr val="002060"/>
              </a:solidFill>
              <a:effectLst>
                <a:outerShdw blurRad="38100" dist="38100" dir="2700000" algn="tl">
                  <a:srgbClr val="000000">
                    <a:alpha val="43137"/>
                  </a:srgbClr>
                </a:outerShdw>
              </a:effectLst>
            </a:endParaRPr>
          </a:p>
        </p:txBody>
      </p:sp>
      <p:sp>
        <p:nvSpPr>
          <p:cNvPr id="20" name="ZoneTexte 19">
            <a:extLst>
              <a:ext uri="{FF2B5EF4-FFF2-40B4-BE49-F238E27FC236}">
                <a16:creationId xmlns:a16="http://schemas.microsoft.com/office/drawing/2014/main" id="{1A1A7BB3-F43A-4605-9185-95C2DB7DAA15}"/>
              </a:ext>
            </a:extLst>
          </p:cNvPr>
          <p:cNvSpPr txBox="1"/>
          <p:nvPr/>
        </p:nvSpPr>
        <p:spPr>
          <a:xfrm>
            <a:off x="620753" y="1285166"/>
            <a:ext cx="3755693" cy="492443"/>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Mise en place des camarteaux :</a:t>
            </a:r>
          </a:p>
          <a:p>
            <a:pPr marL="171450" indent="-171450" algn="just">
              <a:buFont typeface="Wingdings" panose="05000000000000000000" pitchFamily="2" charset="2"/>
              <a:buChar char="è"/>
            </a:pPr>
            <a:r>
              <a:rPr lang="fr-FR" sz="1200" b="1" dirty="0">
                <a:sym typeface="Wingdings" panose="05000000000000000000" pitchFamily="2" charset="2"/>
              </a:rPr>
              <a:t>Sélectionner : </a:t>
            </a:r>
            <a:r>
              <a:rPr lang="fr-FR" sz="1200" dirty="0">
                <a:sym typeface="Wingdings" panose="05000000000000000000" pitchFamily="2" charset="2"/>
              </a:rPr>
              <a:t>le niveau bas traverse supérieure.</a:t>
            </a:r>
          </a:p>
        </p:txBody>
      </p:sp>
      <p:sp>
        <p:nvSpPr>
          <p:cNvPr id="22" name="ZoneTexte 21">
            <a:extLst>
              <a:ext uri="{FF2B5EF4-FFF2-40B4-BE49-F238E27FC236}">
                <a16:creationId xmlns:a16="http://schemas.microsoft.com/office/drawing/2014/main" id="{AF670B13-5304-4093-98F6-95ED0BC51D63}"/>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7. Mise en place des camarteaux </a:t>
            </a:r>
          </a:p>
        </p:txBody>
      </p:sp>
      <p:grpSp>
        <p:nvGrpSpPr>
          <p:cNvPr id="23" name="Groupe 22">
            <a:extLst>
              <a:ext uri="{FF2B5EF4-FFF2-40B4-BE49-F238E27FC236}">
                <a16:creationId xmlns:a16="http://schemas.microsoft.com/office/drawing/2014/main" id="{3E5CE9A1-62B9-497E-A407-CE000FBC2CFB}"/>
              </a:ext>
            </a:extLst>
          </p:cNvPr>
          <p:cNvGrpSpPr/>
          <p:nvPr/>
        </p:nvGrpSpPr>
        <p:grpSpPr>
          <a:xfrm>
            <a:off x="301971" y="1316227"/>
            <a:ext cx="318782" cy="277860"/>
            <a:chOff x="4198688" y="2087836"/>
            <a:chExt cx="318782" cy="277860"/>
          </a:xfrm>
        </p:grpSpPr>
        <p:sp>
          <p:nvSpPr>
            <p:cNvPr id="26" name="Ellipse 25">
              <a:extLst>
                <a:ext uri="{FF2B5EF4-FFF2-40B4-BE49-F238E27FC236}">
                  <a16:creationId xmlns:a16="http://schemas.microsoft.com/office/drawing/2014/main" id="{0606AB29-6642-4D81-92FD-03669EC91170}"/>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7" name="ZoneTexte 26">
              <a:extLst>
                <a:ext uri="{FF2B5EF4-FFF2-40B4-BE49-F238E27FC236}">
                  <a16:creationId xmlns:a16="http://schemas.microsoft.com/office/drawing/2014/main" id="{78CF856A-C5FE-4220-BA52-6FB3ECA0BAE8}"/>
                </a:ext>
              </a:extLst>
            </p:cNvPr>
            <p:cNvSpPr txBox="1"/>
            <p:nvPr/>
          </p:nvSpPr>
          <p:spPr>
            <a:xfrm>
              <a:off x="4198688" y="2087836"/>
              <a:ext cx="318782" cy="276999"/>
            </a:xfrm>
            <a:prstGeom prst="rect">
              <a:avLst/>
            </a:prstGeom>
            <a:noFill/>
          </p:spPr>
          <p:txBody>
            <a:bodyPr wrap="square" rtlCol="0">
              <a:spAutoFit/>
            </a:bodyPr>
            <a:lstStyle/>
            <a:p>
              <a:r>
                <a:rPr lang="fr-FR" sz="1200" dirty="0"/>
                <a:t>2</a:t>
              </a:r>
            </a:p>
          </p:txBody>
        </p:sp>
      </p:grpSp>
      <p:sp>
        <p:nvSpPr>
          <p:cNvPr id="11" name="ZoneTexte 10">
            <a:extLst>
              <a:ext uri="{FF2B5EF4-FFF2-40B4-BE49-F238E27FC236}">
                <a16:creationId xmlns:a16="http://schemas.microsoft.com/office/drawing/2014/main" id="{01C5EF74-E080-4C85-906A-4EE76EF8822A}"/>
              </a:ext>
            </a:extLst>
          </p:cNvPr>
          <p:cNvSpPr txBox="1"/>
          <p:nvPr/>
        </p:nvSpPr>
        <p:spPr>
          <a:xfrm>
            <a:off x="4502151" y="642953"/>
            <a:ext cx="4331132" cy="461665"/>
          </a:xfrm>
          <a:prstGeom prst="rect">
            <a:avLst/>
          </a:prstGeom>
          <a:solidFill>
            <a:srgbClr val="CCFFFF"/>
          </a:solidFill>
          <a:ln>
            <a:solidFill>
              <a:schemeClr val="accent5">
                <a:lumMod val="50000"/>
              </a:schemeClr>
            </a:solidFill>
          </a:ln>
        </p:spPr>
        <p:txBody>
          <a:bodyPr wrap="square" rtlCol="0">
            <a:spAutoFit/>
          </a:bodyPr>
          <a:lstStyle/>
          <a:p>
            <a:pPr algn="just"/>
            <a:r>
              <a:rPr lang="fr-FR" sz="1200" i="1" dirty="0"/>
              <a:t>Les camarteaux sont des pièces de bois (bastaings). Ils ont placés sous les vérins de pied, afin de garantir la stabilité de l’étaiement. </a:t>
            </a:r>
          </a:p>
        </p:txBody>
      </p:sp>
      <p:grpSp>
        <p:nvGrpSpPr>
          <p:cNvPr id="12" name="Groupe 11">
            <a:extLst>
              <a:ext uri="{FF2B5EF4-FFF2-40B4-BE49-F238E27FC236}">
                <a16:creationId xmlns:a16="http://schemas.microsoft.com/office/drawing/2014/main" id="{28B08258-9F7E-4FFE-B258-5A9B4EC4FA53}"/>
              </a:ext>
            </a:extLst>
          </p:cNvPr>
          <p:cNvGrpSpPr/>
          <p:nvPr/>
        </p:nvGrpSpPr>
        <p:grpSpPr>
          <a:xfrm>
            <a:off x="4183368" y="654473"/>
            <a:ext cx="318782" cy="276999"/>
            <a:chOff x="4198688" y="2088698"/>
            <a:chExt cx="318782" cy="276999"/>
          </a:xfrm>
        </p:grpSpPr>
        <p:sp>
          <p:nvSpPr>
            <p:cNvPr id="13" name="Ellipse 12">
              <a:extLst>
                <a:ext uri="{FF2B5EF4-FFF2-40B4-BE49-F238E27FC236}">
                  <a16:creationId xmlns:a16="http://schemas.microsoft.com/office/drawing/2014/main" id="{83BEBB65-A928-4F2C-80E0-39FDB6C11742}"/>
                </a:ext>
              </a:extLst>
            </p:cNvPr>
            <p:cNvSpPr/>
            <p:nvPr/>
          </p:nvSpPr>
          <p:spPr>
            <a:xfrm>
              <a:off x="4198688" y="2102386"/>
              <a:ext cx="255866" cy="263310"/>
            </a:xfrm>
            <a:prstGeom prst="ellipse">
              <a:avLst/>
            </a:prstGeom>
            <a:solidFill>
              <a:srgbClr val="CCFF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4" name="ZoneTexte 13">
              <a:extLst>
                <a:ext uri="{FF2B5EF4-FFF2-40B4-BE49-F238E27FC236}">
                  <a16:creationId xmlns:a16="http://schemas.microsoft.com/office/drawing/2014/main" id="{4AC4EAFF-02AC-4F52-AE6E-5A19C12B96D9}"/>
                </a:ext>
              </a:extLst>
            </p:cNvPr>
            <p:cNvSpPr txBox="1"/>
            <p:nvPr/>
          </p:nvSpPr>
          <p:spPr>
            <a:xfrm>
              <a:off x="4198688" y="2088698"/>
              <a:ext cx="318782" cy="276999"/>
            </a:xfrm>
            <a:prstGeom prst="rect">
              <a:avLst/>
            </a:prstGeom>
            <a:noFill/>
          </p:spPr>
          <p:txBody>
            <a:bodyPr wrap="square" rtlCol="0">
              <a:spAutoFit/>
            </a:bodyPr>
            <a:lstStyle/>
            <a:p>
              <a:r>
                <a:rPr lang="fr-FR" sz="1200" dirty="0"/>
                <a:t>1</a:t>
              </a:r>
            </a:p>
          </p:txBody>
        </p:sp>
      </p:grpSp>
      <p:sp>
        <p:nvSpPr>
          <p:cNvPr id="15" name="ZoneTexte 14">
            <a:extLst>
              <a:ext uri="{FF2B5EF4-FFF2-40B4-BE49-F238E27FC236}">
                <a16:creationId xmlns:a16="http://schemas.microsoft.com/office/drawing/2014/main" id="{4483A0B9-D4EC-4FCD-85F0-939BDFA35FC4}"/>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17388351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03496C1-4AD9-4A37-BCB8-4B574DEA1BBA}"/>
              </a:ext>
            </a:extLst>
          </p:cNvPr>
          <p:cNvPicPr>
            <a:picLocks noChangeAspect="1"/>
          </p:cNvPicPr>
          <p:nvPr/>
        </p:nvPicPr>
        <p:blipFill rotWithShape="1">
          <a:blip r:embed="rId2"/>
          <a:srcRect b="4511"/>
          <a:stretch/>
        </p:blipFill>
        <p:spPr>
          <a:xfrm>
            <a:off x="67112" y="857250"/>
            <a:ext cx="8976220" cy="5581650"/>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54</a:t>
            </a:fld>
            <a:endParaRPr lang="fr-FR" sz="1200" dirty="0">
              <a:solidFill>
                <a:srgbClr val="002060"/>
              </a:solidFill>
              <a:effectLst>
                <a:outerShdw blurRad="38100" dist="38100" dir="2700000" algn="tl">
                  <a:srgbClr val="000000">
                    <a:alpha val="43137"/>
                  </a:srgbClr>
                </a:outerShdw>
              </a:effectLst>
            </a:endParaRPr>
          </a:p>
        </p:txBody>
      </p:sp>
      <p:sp>
        <p:nvSpPr>
          <p:cNvPr id="33" name="ZoneTexte 32">
            <a:extLst>
              <a:ext uri="{FF2B5EF4-FFF2-40B4-BE49-F238E27FC236}">
                <a16:creationId xmlns:a16="http://schemas.microsoft.com/office/drawing/2014/main" id="{47027FD8-E346-4107-AB3E-0AE9021AC674}"/>
              </a:ext>
            </a:extLst>
          </p:cNvPr>
          <p:cNvSpPr txBox="1"/>
          <p:nvPr/>
        </p:nvSpPr>
        <p:spPr>
          <a:xfrm>
            <a:off x="4223552" y="738724"/>
            <a:ext cx="3755693" cy="492443"/>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Dans modèles génériques coffrage, ferraillage, sécurité : </a:t>
            </a:r>
          </a:p>
          <a:p>
            <a:pPr marL="171450" indent="-171450" algn="just">
              <a:buFont typeface="Wingdings" panose="05000000000000000000" pitchFamily="2" charset="2"/>
              <a:buChar char="è"/>
            </a:pPr>
            <a:r>
              <a:rPr lang="fr-FR" sz="1200" b="1" dirty="0">
                <a:sym typeface="Wingdings" panose="05000000000000000000" pitchFamily="2" charset="2"/>
              </a:rPr>
              <a:t>Charger </a:t>
            </a:r>
            <a:r>
              <a:rPr lang="fr-FR" sz="1200" dirty="0">
                <a:sym typeface="Wingdings" panose="05000000000000000000" pitchFamily="2" charset="2"/>
              </a:rPr>
              <a:t>Bastaings</a:t>
            </a:r>
          </a:p>
        </p:txBody>
      </p:sp>
      <p:grpSp>
        <p:nvGrpSpPr>
          <p:cNvPr id="22" name="Groupe 21">
            <a:extLst>
              <a:ext uri="{FF2B5EF4-FFF2-40B4-BE49-F238E27FC236}">
                <a16:creationId xmlns:a16="http://schemas.microsoft.com/office/drawing/2014/main" id="{50A9FAD2-1083-4FFF-98CE-9B57CC0E6CC2}"/>
              </a:ext>
            </a:extLst>
          </p:cNvPr>
          <p:cNvGrpSpPr/>
          <p:nvPr/>
        </p:nvGrpSpPr>
        <p:grpSpPr>
          <a:xfrm>
            <a:off x="3904770" y="738724"/>
            <a:ext cx="318782" cy="277860"/>
            <a:chOff x="4198688" y="2087836"/>
            <a:chExt cx="318782" cy="277860"/>
          </a:xfrm>
        </p:grpSpPr>
        <p:sp>
          <p:nvSpPr>
            <p:cNvPr id="23" name="Ellipse 22">
              <a:extLst>
                <a:ext uri="{FF2B5EF4-FFF2-40B4-BE49-F238E27FC236}">
                  <a16:creationId xmlns:a16="http://schemas.microsoft.com/office/drawing/2014/main" id="{8D200AD3-9400-463D-9AA6-96458AD90EA4}"/>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6" name="ZoneTexte 25">
              <a:extLst>
                <a:ext uri="{FF2B5EF4-FFF2-40B4-BE49-F238E27FC236}">
                  <a16:creationId xmlns:a16="http://schemas.microsoft.com/office/drawing/2014/main" id="{18A3B8F3-CA78-4E98-8D63-5CE20C18E043}"/>
                </a:ext>
              </a:extLst>
            </p:cNvPr>
            <p:cNvSpPr txBox="1"/>
            <p:nvPr/>
          </p:nvSpPr>
          <p:spPr>
            <a:xfrm>
              <a:off x="4198688" y="2087836"/>
              <a:ext cx="318782" cy="276999"/>
            </a:xfrm>
            <a:prstGeom prst="rect">
              <a:avLst/>
            </a:prstGeom>
            <a:noFill/>
          </p:spPr>
          <p:txBody>
            <a:bodyPr wrap="square" rtlCol="0">
              <a:spAutoFit/>
            </a:bodyPr>
            <a:lstStyle/>
            <a:p>
              <a:r>
                <a:rPr lang="fr-FR" sz="1200" dirty="0"/>
                <a:t>3</a:t>
              </a:r>
            </a:p>
          </p:txBody>
        </p:sp>
      </p:grpSp>
      <p:sp>
        <p:nvSpPr>
          <p:cNvPr id="11" name="ZoneTexte 10">
            <a:extLst>
              <a:ext uri="{FF2B5EF4-FFF2-40B4-BE49-F238E27FC236}">
                <a16:creationId xmlns:a16="http://schemas.microsoft.com/office/drawing/2014/main" id="{7D107E76-705F-4140-82F2-9BCA772869BE}"/>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7. Mise en place des camarteaux </a:t>
            </a:r>
          </a:p>
        </p:txBody>
      </p:sp>
      <p:sp>
        <p:nvSpPr>
          <p:cNvPr id="12" name="ZoneTexte 11">
            <a:extLst>
              <a:ext uri="{FF2B5EF4-FFF2-40B4-BE49-F238E27FC236}">
                <a16:creationId xmlns:a16="http://schemas.microsoft.com/office/drawing/2014/main" id="{E53927B5-6D00-484B-BF7C-92B9E059BD05}"/>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40395633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9C864F2-F24B-48BB-9728-D0AD65F946A8}"/>
              </a:ext>
            </a:extLst>
          </p:cNvPr>
          <p:cNvPicPr>
            <a:picLocks noChangeAspect="1"/>
          </p:cNvPicPr>
          <p:nvPr/>
        </p:nvPicPr>
        <p:blipFill rotWithShape="1">
          <a:blip r:embed="rId2"/>
          <a:srcRect b="4511"/>
          <a:stretch/>
        </p:blipFill>
        <p:spPr>
          <a:xfrm>
            <a:off x="67112" y="717750"/>
            <a:ext cx="8895913" cy="5721150"/>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55</a:t>
            </a:fld>
            <a:endParaRPr lang="fr-FR" sz="1200" dirty="0">
              <a:solidFill>
                <a:srgbClr val="002060"/>
              </a:solidFill>
              <a:effectLst>
                <a:outerShdw blurRad="38100" dist="38100" dir="2700000" algn="tl">
                  <a:srgbClr val="000000">
                    <a:alpha val="43137"/>
                  </a:srgbClr>
                </a:outerShdw>
              </a:effectLst>
            </a:endParaRPr>
          </a:p>
        </p:txBody>
      </p:sp>
      <p:sp>
        <p:nvSpPr>
          <p:cNvPr id="33" name="ZoneTexte 32">
            <a:extLst>
              <a:ext uri="{FF2B5EF4-FFF2-40B4-BE49-F238E27FC236}">
                <a16:creationId xmlns:a16="http://schemas.microsoft.com/office/drawing/2014/main" id="{47027FD8-E346-4107-AB3E-0AE9021AC674}"/>
              </a:ext>
            </a:extLst>
          </p:cNvPr>
          <p:cNvSpPr txBox="1"/>
          <p:nvPr/>
        </p:nvSpPr>
        <p:spPr>
          <a:xfrm>
            <a:off x="3059206" y="716645"/>
            <a:ext cx="5526202" cy="1600438"/>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Positionner les camarteaux :</a:t>
            </a:r>
          </a:p>
          <a:p>
            <a:pPr marL="171450" indent="-171450" algn="just">
              <a:buFont typeface="Wingdings" panose="05000000000000000000" pitchFamily="2" charset="2"/>
              <a:buChar char="è"/>
            </a:pPr>
            <a:r>
              <a:rPr lang="fr-FR" sz="1200" b="1" dirty="0">
                <a:sym typeface="Wingdings" panose="05000000000000000000" pitchFamily="2" charset="2"/>
              </a:rPr>
              <a:t>Remplacer </a:t>
            </a:r>
            <a:r>
              <a:rPr lang="fr-FR" sz="1200" dirty="0">
                <a:sym typeface="Wingdings" panose="05000000000000000000" pitchFamily="2" charset="2"/>
              </a:rPr>
              <a:t>les cotes initiales du bastaing par les cotes inscrites dans la fenêtre Propriétés </a:t>
            </a:r>
          </a:p>
          <a:p>
            <a:pPr marL="171450" indent="-171450" algn="just">
              <a:buFont typeface="Wingdings" panose="05000000000000000000" pitchFamily="2" charset="2"/>
              <a:buChar char="è"/>
            </a:pPr>
            <a:r>
              <a:rPr lang="fr-FR" sz="1200" b="1" dirty="0">
                <a:sym typeface="Wingdings" panose="05000000000000000000" pitchFamily="2" charset="2"/>
              </a:rPr>
              <a:t>Sélectionner </a:t>
            </a:r>
            <a:r>
              <a:rPr lang="fr-FR" sz="1200" dirty="0">
                <a:sym typeface="Wingdings" panose="05000000000000000000" pitchFamily="2" charset="2"/>
              </a:rPr>
              <a:t>dans la fenêtre Propriétés le Niveau</a:t>
            </a:r>
            <a:r>
              <a:rPr lang="fr-FR" sz="1200" b="1" dirty="0">
                <a:sym typeface="Wingdings" panose="05000000000000000000" pitchFamily="2" charset="2"/>
              </a:rPr>
              <a:t> : Niveau bas traverse inférieure</a:t>
            </a:r>
          </a:p>
          <a:p>
            <a:pPr marL="171450" indent="-171450" algn="just">
              <a:buFont typeface="Wingdings" panose="05000000000000000000" pitchFamily="2" charset="2"/>
              <a:buChar char="è"/>
            </a:pPr>
            <a:r>
              <a:rPr lang="fr-FR" sz="1200" b="1" dirty="0">
                <a:sym typeface="Wingdings" panose="05000000000000000000" pitchFamily="2" charset="2"/>
              </a:rPr>
              <a:t>Positionner </a:t>
            </a:r>
            <a:r>
              <a:rPr lang="fr-FR" sz="1200" dirty="0">
                <a:sym typeface="Wingdings" panose="05000000000000000000" pitchFamily="2" charset="2"/>
              </a:rPr>
              <a:t>les camarteaux (Bastaings) </a:t>
            </a:r>
            <a:r>
              <a:rPr lang="fr-FR" sz="1200" b="1" dirty="0">
                <a:sym typeface="Wingdings" panose="05000000000000000000" pitchFamily="2" charset="2"/>
              </a:rPr>
              <a:t>à l’axe de chaque poteau de tour. </a:t>
            </a:r>
          </a:p>
          <a:p>
            <a:pPr marL="171450" indent="-171450" algn="just">
              <a:buFont typeface="Wingdings" panose="05000000000000000000" pitchFamily="2" charset="2"/>
              <a:buChar char="è"/>
            </a:pPr>
            <a:r>
              <a:rPr lang="fr-FR" sz="1200" b="1" dirty="0">
                <a:sym typeface="Wingdings" panose="05000000000000000000" pitchFamily="2" charset="2"/>
              </a:rPr>
              <a:t>Mettez </a:t>
            </a:r>
            <a:r>
              <a:rPr lang="fr-FR" sz="1200" dirty="0">
                <a:sym typeface="Wingdings" panose="05000000000000000000" pitchFamily="2" charset="2"/>
              </a:rPr>
              <a:t>un Décalage de 0.50m pour les camarteaux placés sous les tours situés au centre de l’ouvrage et un décalage de 1.00m pour les camarteaux placés sous les tours situés sur la partie gousset.</a:t>
            </a:r>
          </a:p>
        </p:txBody>
      </p:sp>
      <p:pic>
        <p:nvPicPr>
          <p:cNvPr id="7" name="Image 6">
            <a:extLst>
              <a:ext uri="{FF2B5EF4-FFF2-40B4-BE49-F238E27FC236}">
                <a16:creationId xmlns:a16="http://schemas.microsoft.com/office/drawing/2014/main" id="{91A88558-B7D1-4230-B2B3-2BD951066732}"/>
              </a:ext>
            </a:extLst>
          </p:cNvPr>
          <p:cNvPicPr>
            <a:picLocks noChangeAspect="1"/>
          </p:cNvPicPr>
          <p:nvPr/>
        </p:nvPicPr>
        <p:blipFill>
          <a:blip r:embed="rId3"/>
          <a:stretch>
            <a:fillRect/>
          </a:stretch>
        </p:blipFill>
        <p:spPr>
          <a:xfrm>
            <a:off x="98538" y="1736600"/>
            <a:ext cx="1761688" cy="2187700"/>
          </a:xfrm>
          <a:prstGeom prst="rect">
            <a:avLst/>
          </a:prstGeom>
        </p:spPr>
      </p:pic>
      <p:grpSp>
        <p:nvGrpSpPr>
          <p:cNvPr id="23" name="Groupe 22">
            <a:extLst>
              <a:ext uri="{FF2B5EF4-FFF2-40B4-BE49-F238E27FC236}">
                <a16:creationId xmlns:a16="http://schemas.microsoft.com/office/drawing/2014/main" id="{D46755E3-0CFE-4E37-B7A5-3D24D544A29C}"/>
              </a:ext>
            </a:extLst>
          </p:cNvPr>
          <p:cNvGrpSpPr/>
          <p:nvPr/>
        </p:nvGrpSpPr>
        <p:grpSpPr>
          <a:xfrm>
            <a:off x="2681589" y="771129"/>
            <a:ext cx="443973" cy="277000"/>
            <a:chOff x="4198688" y="2087836"/>
            <a:chExt cx="364074" cy="277860"/>
          </a:xfrm>
        </p:grpSpPr>
        <p:sp>
          <p:nvSpPr>
            <p:cNvPr id="26" name="Ellipse 25">
              <a:extLst>
                <a:ext uri="{FF2B5EF4-FFF2-40B4-BE49-F238E27FC236}">
                  <a16:creationId xmlns:a16="http://schemas.microsoft.com/office/drawing/2014/main" id="{DD141225-76E2-4A10-A97B-536DD0FF8980}"/>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7" name="ZoneTexte 26">
              <a:extLst>
                <a:ext uri="{FF2B5EF4-FFF2-40B4-BE49-F238E27FC236}">
                  <a16:creationId xmlns:a16="http://schemas.microsoft.com/office/drawing/2014/main" id="{0E0FB421-A5F8-47A6-A3B5-8A62F4E5FE31}"/>
                </a:ext>
              </a:extLst>
            </p:cNvPr>
            <p:cNvSpPr txBox="1"/>
            <p:nvPr/>
          </p:nvSpPr>
          <p:spPr>
            <a:xfrm>
              <a:off x="4198688" y="2087836"/>
              <a:ext cx="364074" cy="276999"/>
            </a:xfrm>
            <a:prstGeom prst="rect">
              <a:avLst/>
            </a:prstGeom>
            <a:noFill/>
          </p:spPr>
          <p:txBody>
            <a:bodyPr wrap="square" rtlCol="0">
              <a:spAutoFit/>
            </a:bodyPr>
            <a:lstStyle/>
            <a:p>
              <a:r>
                <a:rPr lang="fr-FR" sz="1200" dirty="0"/>
                <a:t>4</a:t>
              </a:r>
            </a:p>
          </p:txBody>
        </p:sp>
      </p:grpSp>
      <p:sp>
        <p:nvSpPr>
          <p:cNvPr id="2" name="Accolade fermante 1">
            <a:extLst>
              <a:ext uri="{FF2B5EF4-FFF2-40B4-BE49-F238E27FC236}">
                <a16:creationId xmlns:a16="http://schemas.microsoft.com/office/drawing/2014/main" id="{158D7A36-542A-4C46-A7B9-ADC4E4A53590}"/>
              </a:ext>
            </a:extLst>
          </p:cNvPr>
          <p:cNvSpPr/>
          <p:nvPr/>
        </p:nvSpPr>
        <p:spPr>
          <a:xfrm>
            <a:off x="1276350" y="3315852"/>
            <a:ext cx="163132" cy="524946"/>
          </a:xfrm>
          <a:prstGeom prst="rightBrace">
            <a:avLst>
              <a:gd name="adj1" fmla="val 83251"/>
              <a:gd name="adj2" fmla="val 46371"/>
            </a:avLst>
          </a:prstGeom>
        </p:spPr>
        <p:style>
          <a:lnRef idx="1">
            <a:schemeClr val="accent4"/>
          </a:lnRef>
          <a:fillRef idx="0">
            <a:schemeClr val="accent4"/>
          </a:fillRef>
          <a:effectRef idx="0">
            <a:schemeClr val="accent4"/>
          </a:effectRef>
          <a:fontRef idx="minor">
            <a:schemeClr val="tx1"/>
          </a:fontRef>
        </p:style>
        <p:txBody>
          <a:bodyPr rtlCol="0" anchor="ctr"/>
          <a:lstStyle/>
          <a:p>
            <a:pPr algn="ctr"/>
            <a:endParaRPr lang="fr-FR"/>
          </a:p>
        </p:txBody>
      </p:sp>
      <p:sp>
        <p:nvSpPr>
          <p:cNvPr id="3" name="Rectangle 2">
            <a:extLst>
              <a:ext uri="{FF2B5EF4-FFF2-40B4-BE49-F238E27FC236}">
                <a16:creationId xmlns:a16="http://schemas.microsoft.com/office/drawing/2014/main" id="{2F549EFB-5FD7-42A9-A3C5-0B426C0EABC7}"/>
              </a:ext>
            </a:extLst>
          </p:cNvPr>
          <p:cNvSpPr/>
          <p:nvPr/>
        </p:nvSpPr>
        <p:spPr>
          <a:xfrm>
            <a:off x="1686374" y="3429000"/>
            <a:ext cx="1090363" cy="261610"/>
          </a:xfrm>
          <a:prstGeom prst="rect">
            <a:avLst/>
          </a:prstGeom>
        </p:spPr>
        <p:txBody>
          <a:bodyPr wrap="none">
            <a:spAutoFit/>
          </a:bodyPr>
          <a:lstStyle/>
          <a:p>
            <a:r>
              <a:rPr lang="fr-FR" sz="1100" dirty="0">
                <a:solidFill>
                  <a:srgbClr val="FFC000"/>
                </a:solidFill>
                <a:sym typeface="Wingdings" panose="05000000000000000000" pitchFamily="2" charset="2"/>
              </a:rPr>
              <a:t>Cotes à inscrire </a:t>
            </a:r>
            <a:endParaRPr lang="fr-FR" sz="1100" dirty="0">
              <a:solidFill>
                <a:srgbClr val="FFC000"/>
              </a:solidFill>
            </a:endParaRPr>
          </a:p>
        </p:txBody>
      </p:sp>
      <p:sp>
        <p:nvSpPr>
          <p:cNvPr id="29" name="Rectangle 28">
            <a:extLst>
              <a:ext uri="{FF2B5EF4-FFF2-40B4-BE49-F238E27FC236}">
                <a16:creationId xmlns:a16="http://schemas.microsoft.com/office/drawing/2014/main" id="{A73F22DE-E0A3-469B-AAEC-32DDF70FEDE1}"/>
              </a:ext>
            </a:extLst>
          </p:cNvPr>
          <p:cNvSpPr/>
          <p:nvPr/>
        </p:nvSpPr>
        <p:spPr>
          <a:xfrm>
            <a:off x="3550224" y="2830450"/>
            <a:ext cx="1736373" cy="261610"/>
          </a:xfrm>
          <a:prstGeom prst="rect">
            <a:avLst/>
          </a:prstGeom>
        </p:spPr>
        <p:txBody>
          <a:bodyPr wrap="none">
            <a:spAutoFit/>
          </a:bodyPr>
          <a:lstStyle/>
          <a:p>
            <a:r>
              <a:rPr lang="fr-FR" sz="1100" dirty="0">
                <a:solidFill>
                  <a:srgbClr val="FFC000"/>
                </a:solidFill>
                <a:sym typeface="Wingdings" panose="05000000000000000000" pitchFamily="2" charset="2"/>
              </a:rPr>
              <a:t>Positionnement camarteau</a:t>
            </a:r>
            <a:endParaRPr lang="fr-FR" sz="1100" dirty="0">
              <a:solidFill>
                <a:srgbClr val="FFC000"/>
              </a:solidFill>
            </a:endParaRPr>
          </a:p>
        </p:txBody>
      </p:sp>
      <p:cxnSp>
        <p:nvCxnSpPr>
          <p:cNvPr id="30" name="Connecteur droit avec flèche 29">
            <a:extLst>
              <a:ext uri="{FF2B5EF4-FFF2-40B4-BE49-F238E27FC236}">
                <a16:creationId xmlns:a16="http://schemas.microsoft.com/office/drawing/2014/main" id="{6EBC0356-E95E-47D8-AE97-091701F17C10}"/>
              </a:ext>
            </a:extLst>
          </p:cNvPr>
          <p:cNvCxnSpPr>
            <a:cxnSpLocks/>
          </p:cNvCxnSpPr>
          <p:nvPr/>
        </p:nvCxnSpPr>
        <p:spPr>
          <a:xfrm>
            <a:off x="4982507" y="3051215"/>
            <a:ext cx="278983" cy="223792"/>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31" name="Rectangle 30">
            <a:extLst>
              <a:ext uri="{FF2B5EF4-FFF2-40B4-BE49-F238E27FC236}">
                <a16:creationId xmlns:a16="http://schemas.microsoft.com/office/drawing/2014/main" id="{DC7F8071-93EB-49B8-9B28-3011E4CE2DBE}"/>
              </a:ext>
            </a:extLst>
          </p:cNvPr>
          <p:cNvSpPr/>
          <p:nvPr/>
        </p:nvSpPr>
        <p:spPr>
          <a:xfrm>
            <a:off x="1685511" y="2529139"/>
            <a:ext cx="1348446" cy="430887"/>
          </a:xfrm>
          <a:prstGeom prst="rect">
            <a:avLst/>
          </a:prstGeom>
        </p:spPr>
        <p:txBody>
          <a:bodyPr wrap="none">
            <a:spAutoFit/>
          </a:bodyPr>
          <a:lstStyle/>
          <a:p>
            <a:r>
              <a:rPr lang="fr-FR" sz="1100" dirty="0">
                <a:solidFill>
                  <a:srgbClr val="FFC000"/>
                </a:solidFill>
                <a:sym typeface="Wingdings" panose="05000000000000000000" pitchFamily="2" charset="2"/>
              </a:rPr>
              <a:t>Niveau bas traverse </a:t>
            </a:r>
          </a:p>
          <a:p>
            <a:r>
              <a:rPr lang="fr-FR" sz="1100" dirty="0">
                <a:solidFill>
                  <a:srgbClr val="FFC000"/>
                </a:solidFill>
                <a:sym typeface="Wingdings" panose="05000000000000000000" pitchFamily="2" charset="2"/>
              </a:rPr>
              <a:t>inférieure</a:t>
            </a:r>
            <a:endParaRPr lang="fr-FR" sz="1100" dirty="0">
              <a:solidFill>
                <a:srgbClr val="FFC000"/>
              </a:solidFill>
            </a:endParaRPr>
          </a:p>
        </p:txBody>
      </p:sp>
      <p:sp>
        <p:nvSpPr>
          <p:cNvPr id="32" name="Rectangle 31">
            <a:extLst>
              <a:ext uri="{FF2B5EF4-FFF2-40B4-BE49-F238E27FC236}">
                <a16:creationId xmlns:a16="http://schemas.microsoft.com/office/drawing/2014/main" id="{A982BCBB-51ED-4F14-97C8-2B48A9C86D12}"/>
              </a:ext>
            </a:extLst>
          </p:cNvPr>
          <p:cNvSpPr/>
          <p:nvPr/>
        </p:nvSpPr>
        <p:spPr>
          <a:xfrm>
            <a:off x="1685511" y="2869332"/>
            <a:ext cx="1532792" cy="261610"/>
          </a:xfrm>
          <a:prstGeom prst="rect">
            <a:avLst/>
          </a:prstGeom>
        </p:spPr>
        <p:txBody>
          <a:bodyPr wrap="none">
            <a:spAutoFit/>
          </a:bodyPr>
          <a:lstStyle/>
          <a:p>
            <a:r>
              <a:rPr lang="fr-FR" sz="1100" dirty="0">
                <a:solidFill>
                  <a:srgbClr val="FFC000"/>
                </a:solidFill>
                <a:sym typeface="Wingdings" panose="05000000000000000000" pitchFamily="2" charset="2"/>
              </a:rPr>
              <a:t>Décalage 0.50 et 1.00m</a:t>
            </a:r>
            <a:endParaRPr lang="fr-FR" sz="1100" dirty="0">
              <a:solidFill>
                <a:srgbClr val="FFC000"/>
              </a:solidFill>
            </a:endParaRPr>
          </a:p>
        </p:txBody>
      </p:sp>
      <p:sp>
        <p:nvSpPr>
          <p:cNvPr id="18" name="ZoneTexte 17">
            <a:extLst>
              <a:ext uri="{FF2B5EF4-FFF2-40B4-BE49-F238E27FC236}">
                <a16:creationId xmlns:a16="http://schemas.microsoft.com/office/drawing/2014/main" id="{0551F7F8-8E83-4911-9427-136ED577679C}"/>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7. Mise en place des camarteaux </a:t>
            </a:r>
          </a:p>
        </p:txBody>
      </p:sp>
      <p:sp>
        <p:nvSpPr>
          <p:cNvPr id="20" name="ZoneTexte 19">
            <a:extLst>
              <a:ext uri="{FF2B5EF4-FFF2-40B4-BE49-F238E27FC236}">
                <a16:creationId xmlns:a16="http://schemas.microsoft.com/office/drawing/2014/main" id="{37FC3916-7897-41C6-BA37-5B5B4360563B}"/>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39896941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076E18E-DD7A-49C8-A992-4A18D68AB6C9}"/>
              </a:ext>
            </a:extLst>
          </p:cNvPr>
          <p:cNvPicPr>
            <a:picLocks noChangeAspect="1"/>
          </p:cNvPicPr>
          <p:nvPr/>
        </p:nvPicPr>
        <p:blipFill rotWithShape="1">
          <a:blip r:embed="rId2"/>
          <a:srcRect b="8390"/>
          <a:stretch/>
        </p:blipFill>
        <p:spPr>
          <a:xfrm>
            <a:off x="67112" y="717749"/>
            <a:ext cx="8976220" cy="5549701"/>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56</a:t>
            </a:fld>
            <a:endParaRPr lang="fr-FR" sz="1200" dirty="0">
              <a:solidFill>
                <a:srgbClr val="002060"/>
              </a:solidFill>
              <a:effectLst>
                <a:outerShdw blurRad="38100" dist="38100" dir="2700000" algn="tl">
                  <a:srgbClr val="000000">
                    <a:alpha val="43137"/>
                  </a:srgbClr>
                </a:outerShdw>
              </a:effectLst>
            </a:endParaRPr>
          </a:p>
        </p:txBody>
      </p:sp>
      <p:sp>
        <p:nvSpPr>
          <p:cNvPr id="20" name="ZoneTexte 19">
            <a:extLst>
              <a:ext uri="{FF2B5EF4-FFF2-40B4-BE49-F238E27FC236}">
                <a16:creationId xmlns:a16="http://schemas.microsoft.com/office/drawing/2014/main" id="{1A1A7BB3-F43A-4605-9185-95C2DB7DAA15}"/>
              </a:ext>
            </a:extLst>
          </p:cNvPr>
          <p:cNvSpPr txBox="1"/>
          <p:nvPr/>
        </p:nvSpPr>
        <p:spPr>
          <a:xfrm>
            <a:off x="4646580" y="933857"/>
            <a:ext cx="3755693" cy="461665"/>
          </a:xfrm>
          <a:prstGeom prst="rect">
            <a:avLst/>
          </a:prstGeom>
          <a:solidFill>
            <a:srgbClr val="FFFF00"/>
          </a:solidFill>
          <a:ln>
            <a:solidFill>
              <a:srgbClr val="FF6600"/>
            </a:solidFill>
          </a:ln>
        </p:spPr>
        <p:txBody>
          <a:bodyPr wrap="square" rtlCol="0">
            <a:spAutoFit/>
          </a:bodyPr>
          <a:lstStyle/>
          <a:p>
            <a:pPr algn="just"/>
            <a:r>
              <a:rPr lang="fr-FR" sz="1200" dirty="0">
                <a:sym typeface="Wingdings" panose="05000000000000000000" pitchFamily="2" charset="2"/>
              </a:rPr>
              <a:t>Toujours dans Niveau bas traverse supérieure :</a:t>
            </a:r>
          </a:p>
          <a:p>
            <a:pPr marL="171450" indent="-171450" algn="just">
              <a:buFont typeface="Wingdings" panose="05000000000000000000" pitchFamily="2" charset="2"/>
              <a:buChar char="è"/>
            </a:pPr>
            <a:r>
              <a:rPr lang="fr-FR" sz="1200" b="1" dirty="0">
                <a:sym typeface="Wingdings" panose="05000000000000000000" pitchFamily="2" charset="2"/>
              </a:rPr>
              <a:t>Positionner l’ensemble des camarteaux.</a:t>
            </a:r>
          </a:p>
        </p:txBody>
      </p:sp>
      <p:grpSp>
        <p:nvGrpSpPr>
          <p:cNvPr id="22" name="Groupe 21">
            <a:extLst>
              <a:ext uri="{FF2B5EF4-FFF2-40B4-BE49-F238E27FC236}">
                <a16:creationId xmlns:a16="http://schemas.microsoft.com/office/drawing/2014/main" id="{9C1474C7-70FB-46D0-97A5-954597103FA6}"/>
              </a:ext>
            </a:extLst>
          </p:cNvPr>
          <p:cNvGrpSpPr/>
          <p:nvPr/>
        </p:nvGrpSpPr>
        <p:grpSpPr>
          <a:xfrm>
            <a:off x="4275434" y="933857"/>
            <a:ext cx="443973" cy="277000"/>
            <a:chOff x="4198688" y="2087836"/>
            <a:chExt cx="364074" cy="277860"/>
          </a:xfrm>
        </p:grpSpPr>
        <p:sp>
          <p:nvSpPr>
            <p:cNvPr id="23" name="Ellipse 22">
              <a:extLst>
                <a:ext uri="{FF2B5EF4-FFF2-40B4-BE49-F238E27FC236}">
                  <a16:creationId xmlns:a16="http://schemas.microsoft.com/office/drawing/2014/main" id="{9AE461A5-55CD-4BBB-BD6B-7D402C60B6E1}"/>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6" name="ZoneTexte 25">
              <a:extLst>
                <a:ext uri="{FF2B5EF4-FFF2-40B4-BE49-F238E27FC236}">
                  <a16:creationId xmlns:a16="http://schemas.microsoft.com/office/drawing/2014/main" id="{D3EA5588-9B3A-4779-A6C7-C20292D6DA27}"/>
                </a:ext>
              </a:extLst>
            </p:cNvPr>
            <p:cNvSpPr txBox="1"/>
            <p:nvPr/>
          </p:nvSpPr>
          <p:spPr>
            <a:xfrm>
              <a:off x="4198688" y="2087836"/>
              <a:ext cx="364074" cy="276999"/>
            </a:xfrm>
            <a:prstGeom prst="rect">
              <a:avLst/>
            </a:prstGeom>
            <a:noFill/>
          </p:spPr>
          <p:txBody>
            <a:bodyPr wrap="square" rtlCol="0">
              <a:spAutoFit/>
            </a:bodyPr>
            <a:lstStyle/>
            <a:p>
              <a:r>
                <a:rPr lang="fr-FR" sz="1200" dirty="0"/>
                <a:t> 5</a:t>
              </a:r>
            </a:p>
          </p:txBody>
        </p:sp>
      </p:grpSp>
      <p:sp>
        <p:nvSpPr>
          <p:cNvPr id="27" name="Rectangle 26">
            <a:extLst>
              <a:ext uri="{FF2B5EF4-FFF2-40B4-BE49-F238E27FC236}">
                <a16:creationId xmlns:a16="http://schemas.microsoft.com/office/drawing/2014/main" id="{F65A412C-8170-49A1-B181-8D83A519B48D}"/>
              </a:ext>
            </a:extLst>
          </p:cNvPr>
          <p:cNvSpPr/>
          <p:nvPr/>
        </p:nvSpPr>
        <p:spPr>
          <a:xfrm>
            <a:off x="3305773" y="2278100"/>
            <a:ext cx="1019831" cy="261610"/>
          </a:xfrm>
          <a:prstGeom prst="rect">
            <a:avLst/>
          </a:prstGeom>
        </p:spPr>
        <p:txBody>
          <a:bodyPr wrap="none">
            <a:spAutoFit/>
          </a:bodyPr>
          <a:lstStyle/>
          <a:p>
            <a:r>
              <a:rPr lang="fr-FR" sz="1100" dirty="0">
                <a:solidFill>
                  <a:srgbClr val="FFC000"/>
                </a:solidFill>
                <a:sym typeface="Wingdings" panose="05000000000000000000" pitchFamily="2" charset="2"/>
              </a:rPr>
              <a:t>Décalage 0.50 </a:t>
            </a:r>
            <a:endParaRPr lang="fr-FR" sz="1100" dirty="0">
              <a:solidFill>
                <a:srgbClr val="FFC000"/>
              </a:solidFill>
            </a:endParaRPr>
          </a:p>
        </p:txBody>
      </p:sp>
      <p:sp>
        <p:nvSpPr>
          <p:cNvPr id="29" name="Rectangle 28">
            <a:extLst>
              <a:ext uri="{FF2B5EF4-FFF2-40B4-BE49-F238E27FC236}">
                <a16:creationId xmlns:a16="http://schemas.microsoft.com/office/drawing/2014/main" id="{6FB46711-9313-4CCC-ACA1-2DF1048182E3}"/>
              </a:ext>
            </a:extLst>
          </p:cNvPr>
          <p:cNvSpPr/>
          <p:nvPr/>
        </p:nvSpPr>
        <p:spPr>
          <a:xfrm>
            <a:off x="2205792" y="2929043"/>
            <a:ext cx="1099981" cy="261610"/>
          </a:xfrm>
          <a:prstGeom prst="rect">
            <a:avLst/>
          </a:prstGeom>
        </p:spPr>
        <p:txBody>
          <a:bodyPr wrap="none">
            <a:spAutoFit/>
          </a:bodyPr>
          <a:lstStyle/>
          <a:p>
            <a:r>
              <a:rPr lang="fr-FR" sz="1100" dirty="0">
                <a:solidFill>
                  <a:srgbClr val="FFC000"/>
                </a:solidFill>
                <a:sym typeface="Wingdings" panose="05000000000000000000" pitchFamily="2" charset="2"/>
              </a:rPr>
              <a:t>Décalage 1.00m</a:t>
            </a:r>
            <a:endParaRPr lang="fr-FR" sz="1100" dirty="0">
              <a:solidFill>
                <a:srgbClr val="FFC000"/>
              </a:solidFill>
            </a:endParaRPr>
          </a:p>
        </p:txBody>
      </p:sp>
      <p:cxnSp>
        <p:nvCxnSpPr>
          <p:cNvPr id="30" name="Connecteur droit avec flèche 29">
            <a:extLst>
              <a:ext uri="{FF2B5EF4-FFF2-40B4-BE49-F238E27FC236}">
                <a16:creationId xmlns:a16="http://schemas.microsoft.com/office/drawing/2014/main" id="{A892C916-5B5D-4ECB-9BAB-F9C93350A684}"/>
              </a:ext>
            </a:extLst>
          </p:cNvPr>
          <p:cNvCxnSpPr>
            <a:cxnSpLocks/>
          </p:cNvCxnSpPr>
          <p:nvPr/>
        </p:nvCxnSpPr>
        <p:spPr>
          <a:xfrm>
            <a:off x="3305773" y="3123636"/>
            <a:ext cx="360705" cy="288886"/>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32" name="Connecteur droit avec flèche 31">
            <a:extLst>
              <a:ext uri="{FF2B5EF4-FFF2-40B4-BE49-F238E27FC236}">
                <a16:creationId xmlns:a16="http://schemas.microsoft.com/office/drawing/2014/main" id="{25C52D80-429C-45DD-A793-41E64F3D7F53}"/>
              </a:ext>
            </a:extLst>
          </p:cNvPr>
          <p:cNvCxnSpPr>
            <a:cxnSpLocks/>
          </p:cNvCxnSpPr>
          <p:nvPr/>
        </p:nvCxnSpPr>
        <p:spPr>
          <a:xfrm>
            <a:off x="3914729" y="2539710"/>
            <a:ext cx="88858" cy="313551"/>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15" name="ZoneTexte 14">
            <a:extLst>
              <a:ext uri="{FF2B5EF4-FFF2-40B4-BE49-F238E27FC236}">
                <a16:creationId xmlns:a16="http://schemas.microsoft.com/office/drawing/2014/main" id="{A5CEC52C-0D40-4122-B72D-58184B834D9D}"/>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7. Mise en place des camarteaux </a:t>
            </a:r>
          </a:p>
        </p:txBody>
      </p:sp>
      <p:sp>
        <p:nvSpPr>
          <p:cNvPr id="16" name="ZoneTexte 15">
            <a:extLst>
              <a:ext uri="{FF2B5EF4-FFF2-40B4-BE49-F238E27FC236}">
                <a16:creationId xmlns:a16="http://schemas.microsoft.com/office/drawing/2014/main" id="{75E51127-0792-483A-82F5-870AF2D42334}"/>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36031611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C2538D7-CE0A-44FA-B500-20C376156C0F}"/>
              </a:ext>
            </a:extLst>
          </p:cNvPr>
          <p:cNvPicPr>
            <a:picLocks noChangeAspect="1"/>
          </p:cNvPicPr>
          <p:nvPr/>
        </p:nvPicPr>
        <p:blipFill rotWithShape="1">
          <a:blip r:embed="rId2"/>
          <a:srcRect b="4511"/>
          <a:stretch/>
        </p:blipFill>
        <p:spPr>
          <a:xfrm>
            <a:off x="67112" y="717750"/>
            <a:ext cx="8976220" cy="5625900"/>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57</a:t>
            </a:fld>
            <a:endParaRPr lang="fr-FR" sz="1200" dirty="0">
              <a:solidFill>
                <a:srgbClr val="002060"/>
              </a:solidFill>
              <a:effectLst>
                <a:outerShdw blurRad="38100" dist="38100" dir="2700000" algn="tl">
                  <a:srgbClr val="000000">
                    <a:alpha val="43137"/>
                  </a:srgbClr>
                </a:outerShdw>
              </a:effectLst>
            </a:endParaRPr>
          </a:p>
        </p:txBody>
      </p:sp>
      <p:grpSp>
        <p:nvGrpSpPr>
          <p:cNvPr id="40" name="Groupe 39">
            <a:extLst>
              <a:ext uri="{FF2B5EF4-FFF2-40B4-BE49-F238E27FC236}">
                <a16:creationId xmlns:a16="http://schemas.microsoft.com/office/drawing/2014/main" id="{741061EE-A36A-4944-8417-55DDF7B2EFFB}"/>
              </a:ext>
            </a:extLst>
          </p:cNvPr>
          <p:cNvGrpSpPr/>
          <p:nvPr/>
        </p:nvGrpSpPr>
        <p:grpSpPr>
          <a:xfrm>
            <a:off x="4154459" y="825471"/>
            <a:ext cx="443973" cy="277000"/>
            <a:chOff x="4198686" y="2087836"/>
            <a:chExt cx="364074" cy="277860"/>
          </a:xfrm>
        </p:grpSpPr>
        <p:sp>
          <p:nvSpPr>
            <p:cNvPr id="42" name="Ellipse 41">
              <a:extLst>
                <a:ext uri="{FF2B5EF4-FFF2-40B4-BE49-F238E27FC236}">
                  <a16:creationId xmlns:a16="http://schemas.microsoft.com/office/drawing/2014/main" id="{7E3749EE-B6AB-4949-B146-442438A13988}"/>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3" name="ZoneTexte 42">
              <a:extLst>
                <a:ext uri="{FF2B5EF4-FFF2-40B4-BE49-F238E27FC236}">
                  <a16:creationId xmlns:a16="http://schemas.microsoft.com/office/drawing/2014/main" id="{ADE64BE8-1B29-4AA1-BC4E-DFD10EA2D276}"/>
                </a:ext>
              </a:extLst>
            </p:cNvPr>
            <p:cNvSpPr txBox="1"/>
            <p:nvPr/>
          </p:nvSpPr>
          <p:spPr>
            <a:xfrm>
              <a:off x="4198686" y="2087836"/>
              <a:ext cx="364074" cy="276999"/>
            </a:xfrm>
            <a:prstGeom prst="rect">
              <a:avLst/>
            </a:prstGeom>
            <a:noFill/>
          </p:spPr>
          <p:txBody>
            <a:bodyPr wrap="square" rtlCol="0">
              <a:spAutoFit/>
            </a:bodyPr>
            <a:lstStyle/>
            <a:p>
              <a:r>
                <a:rPr lang="fr-FR" sz="1200" dirty="0"/>
                <a:t> 6</a:t>
              </a:r>
            </a:p>
          </p:txBody>
        </p:sp>
      </p:grpSp>
      <p:sp>
        <p:nvSpPr>
          <p:cNvPr id="20" name="ZoneTexte 19">
            <a:extLst>
              <a:ext uri="{FF2B5EF4-FFF2-40B4-BE49-F238E27FC236}">
                <a16:creationId xmlns:a16="http://schemas.microsoft.com/office/drawing/2014/main" id="{1A1A7BB3-F43A-4605-9185-95C2DB7DAA15}"/>
              </a:ext>
            </a:extLst>
          </p:cNvPr>
          <p:cNvSpPr txBox="1"/>
          <p:nvPr/>
        </p:nvSpPr>
        <p:spPr>
          <a:xfrm>
            <a:off x="4555221" y="815690"/>
            <a:ext cx="3755693" cy="492443"/>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Dans vue 3D : </a:t>
            </a:r>
          </a:p>
          <a:p>
            <a:pPr marL="171450" indent="-171450" algn="just">
              <a:buFont typeface="Wingdings" panose="05000000000000000000" pitchFamily="2" charset="2"/>
              <a:buChar char="è"/>
            </a:pPr>
            <a:r>
              <a:rPr lang="fr-FR" sz="1200" b="1" dirty="0">
                <a:sym typeface="Wingdings" panose="05000000000000000000" pitchFamily="2" charset="2"/>
              </a:rPr>
              <a:t>Zoomer </a:t>
            </a:r>
            <a:r>
              <a:rPr lang="fr-FR" sz="1200" dirty="0">
                <a:sym typeface="Wingdings" panose="05000000000000000000" pitchFamily="2" charset="2"/>
              </a:rPr>
              <a:t>et</a:t>
            </a:r>
            <a:r>
              <a:rPr lang="fr-FR" sz="1200" b="1" dirty="0">
                <a:sym typeface="Wingdings" panose="05000000000000000000" pitchFamily="2" charset="2"/>
              </a:rPr>
              <a:t> vérifier </a:t>
            </a:r>
            <a:r>
              <a:rPr lang="fr-FR" sz="1200" dirty="0">
                <a:sym typeface="Wingdings" panose="05000000000000000000" pitchFamily="2" charset="2"/>
              </a:rPr>
              <a:t>la position des camarteaux</a:t>
            </a:r>
            <a:r>
              <a:rPr lang="fr-FR" sz="1200" b="1" dirty="0">
                <a:sym typeface="Wingdings" panose="05000000000000000000" pitchFamily="2" charset="2"/>
              </a:rPr>
              <a:t>.</a:t>
            </a:r>
            <a:endParaRPr lang="fr-FR" sz="1200" dirty="0">
              <a:sym typeface="Wingdings" panose="05000000000000000000" pitchFamily="2" charset="2"/>
            </a:endParaRPr>
          </a:p>
        </p:txBody>
      </p:sp>
      <p:sp>
        <p:nvSpPr>
          <p:cNvPr id="22" name="Rectangle 21">
            <a:extLst>
              <a:ext uri="{FF2B5EF4-FFF2-40B4-BE49-F238E27FC236}">
                <a16:creationId xmlns:a16="http://schemas.microsoft.com/office/drawing/2014/main" id="{61368060-1807-4908-B4E1-600DCB494D02}"/>
              </a:ext>
            </a:extLst>
          </p:cNvPr>
          <p:cNvSpPr/>
          <p:nvPr/>
        </p:nvSpPr>
        <p:spPr>
          <a:xfrm>
            <a:off x="7731881" y="4302207"/>
            <a:ext cx="1099981" cy="261610"/>
          </a:xfrm>
          <a:prstGeom prst="rect">
            <a:avLst/>
          </a:prstGeom>
        </p:spPr>
        <p:txBody>
          <a:bodyPr wrap="none">
            <a:spAutoFit/>
          </a:bodyPr>
          <a:lstStyle/>
          <a:p>
            <a:r>
              <a:rPr lang="fr-FR" sz="1100" dirty="0">
                <a:solidFill>
                  <a:srgbClr val="FFC000"/>
                </a:solidFill>
                <a:sym typeface="Wingdings" panose="05000000000000000000" pitchFamily="2" charset="2"/>
              </a:rPr>
              <a:t>Décalage 1.00m</a:t>
            </a:r>
            <a:endParaRPr lang="fr-FR" sz="1100" dirty="0">
              <a:solidFill>
                <a:srgbClr val="FFC000"/>
              </a:solidFill>
            </a:endParaRPr>
          </a:p>
        </p:txBody>
      </p:sp>
      <p:cxnSp>
        <p:nvCxnSpPr>
          <p:cNvPr id="23" name="Connecteur droit avec flèche 22">
            <a:extLst>
              <a:ext uri="{FF2B5EF4-FFF2-40B4-BE49-F238E27FC236}">
                <a16:creationId xmlns:a16="http://schemas.microsoft.com/office/drawing/2014/main" id="{2634A08C-8587-4A55-A948-0912E2F7E16E}"/>
              </a:ext>
            </a:extLst>
          </p:cNvPr>
          <p:cNvCxnSpPr>
            <a:cxnSpLocks/>
          </p:cNvCxnSpPr>
          <p:nvPr/>
        </p:nvCxnSpPr>
        <p:spPr>
          <a:xfrm flipH="1">
            <a:off x="7413879" y="4563817"/>
            <a:ext cx="460614" cy="22277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6" name="Connecteur droit avec flèche 25">
            <a:extLst>
              <a:ext uri="{FF2B5EF4-FFF2-40B4-BE49-F238E27FC236}">
                <a16:creationId xmlns:a16="http://schemas.microsoft.com/office/drawing/2014/main" id="{05C49AEA-CD3B-4CE2-A985-B0453E1A9130}"/>
              </a:ext>
            </a:extLst>
          </p:cNvPr>
          <p:cNvCxnSpPr>
            <a:cxnSpLocks/>
          </p:cNvCxnSpPr>
          <p:nvPr/>
        </p:nvCxnSpPr>
        <p:spPr>
          <a:xfrm flipH="1" flipV="1">
            <a:off x="6054571" y="5184559"/>
            <a:ext cx="378496" cy="446058"/>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27" name="Rectangle 26">
            <a:extLst>
              <a:ext uri="{FF2B5EF4-FFF2-40B4-BE49-F238E27FC236}">
                <a16:creationId xmlns:a16="http://schemas.microsoft.com/office/drawing/2014/main" id="{C81BC378-97A3-48C0-B065-A4B508DA954B}"/>
              </a:ext>
            </a:extLst>
          </p:cNvPr>
          <p:cNvSpPr/>
          <p:nvPr/>
        </p:nvSpPr>
        <p:spPr>
          <a:xfrm>
            <a:off x="6433067" y="5499812"/>
            <a:ext cx="1019831" cy="261610"/>
          </a:xfrm>
          <a:prstGeom prst="rect">
            <a:avLst/>
          </a:prstGeom>
        </p:spPr>
        <p:txBody>
          <a:bodyPr wrap="none">
            <a:spAutoFit/>
          </a:bodyPr>
          <a:lstStyle/>
          <a:p>
            <a:r>
              <a:rPr lang="fr-FR" sz="1100" dirty="0">
                <a:solidFill>
                  <a:srgbClr val="FFC000"/>
                </a:solidFill>
                <a:sym typeface="Wingdings" panose="05000000000000000000" pitchFamily="2" charset="2"/>
              </a:rPr>
              <a:t>Décalage 0.50 </a:t>
            </a:r>
            <a:endParaRPr lang="fr-FR" sz="1100" dirty="0">
              <a:solidFill>
                <a:srgbClr val="FFC000"/>
              </a:solidFill>
            </a:endParaRPr>
          </a:p>
        </p:txBody>
      </p:sp>
      <p:sp>
        <p:nvSpPr>
          <p:cNvPr id="15" name="ZoneTexte 14">
            <a:extLst>
              <a:ext uri="{FF2B5EF4-FFF2-40B4-BE49-F238E27FC236}">
                <a16:creationId xmlns:a16="http://schemas.microsoft.com/office/drawing/2014/main" id="{71E65082-F369-421F-82BB-7FB278260BE1}"/>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7. Mise en place des camarteaux </a:t>
            </a:r>
          </a:p>
        </p:txBody>
      </p:sp>
      <p:sp>
        <p:nvSpPr>
          <p:cNvPr id="16" name="ZoneTexte 15">
            <a:extLst>
              <a:ext uri="{FF2B5EF4-FFF2-40B4-BE49-F238E27FC236}">
                <a16:creationId xmlns:a16="http://schemas.microsoft.com/office/drawing/2014/main" id="{BA962B6E-6A6A-4497-83E3-D7BC618656C0}"/>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22255654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3B4D80E-8D88-468A-A304-C0C0D3507BFB}"/>
              </a:ext>
            </a:extLst>
          </p:cNvPr>
          <p:cNvPicPr>
            <a:picLocks noChangeAspect="1"/>
          </p:cNvPicPr>
          <p:nvPr/>
        </p:nvPicPr>
        <p:blipFill rotWithShape="1">
          <a:blip r:embed="rId2"/>
          <a:srcRect b="4511"/>
          <a:stretch/>
        </p:blipFill>
        <p:spPr>
          <a:xfrm>
            <a:off x="67112" y="733426"/>
            <a:ext cx="8976220" cy="5753100"/>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58</a:t>
            </a:fld>
            <a:endParaRPr lang="fr-FR" sz="1200" dirty="0">
              <a:solidFill>
                <a:srgbClr val="002060"/>
              </a:solidFill>
              <a:effectLst>
                <a:outerShdw blurRad="38100" dist="38100" dir="2700000" algn="tl">
                  <a:srgbClr val="000000">
                    <a:alpha val="43137"/>
                  </a:srgbClr>
                </a:outerShdw>
              </a:effectLst>
            </a:endParaRPr>
          </a:p>
        </p:txBody>
      </p:sp>
      <p:grpSp>
        <p:nvGrpSpPr>
          <p:cNvPr id="40" name="Groupe 39">
            <a:extLst>
              <a:ext uri="{FF2B5EF4-FFF2-40B4-BE49-F238E27FC236}">
                <a16:creationId xmlns:a16="http://schemas.microsoft.com/office/drawing/2014/main" id="{741061EE-A36A-4944-8417-55DDF7B2EFFB}"/>
              </a:ext>
            </a:extLst>
          </p:cNvPr>
          <p:cNvGrpSpPr/>
          <p:nvPr/>
        </p:nvGrpSpPr>
        <p:grpSpPr>
          <a:xfrm>
            <a:off x="4154459" y="876978"/>
            <a:ext cx="443973" cy="277000"/>
            <a:chOff x="4198688" y="2087836"/>
            <a:chExt cx="364074" cy="277860"/>
          </a:xfrm>
        </p:grpSpPr>
        <p:sp>
          <p:nvSpPr>
            <p:cNvPr id="42" name="Ellipse 41">
              <a:extLst>
                <a:ext uri="{FF2B5EF4-FFF2-40B4-BE49-F238E27FC236}">
                  <a16:creationId xmlns:a16="http://schemas.microsoft.com/office/drawing/2014/main" id="{7E3749EE-B6AB-4949-B146-442438A13988}"/>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3" name="ZoneTexte 42">
              <a:extLst>
                <a:ext uri="{FF2B5EF4-FFF2-40B4-BE49-F238E27FC236}">
                  <a16:creationId xmlns:a16="http://schemas.microsoft.com/office/drawing/2014/main" id="{ADE64BE8-1B29-4AA1-BC4E-DFD10EA2D276}"/>
                </a:ext>
              </a:extLst>
            </p:cNvPr>
            <p:cNvSpPr txBox="1"/>
            <p:nvPr/>
          </p:nvSpPr>
          <p:spPr>
            <a:xfrm>
              <a:off x="4198688" y="2087836"/>
              <a:ext cx="364074" cy="276999"/>
            </a:xfrm>
            <a:prstGeom prst="rect">
              <a:avLst/>
            </a:prstGeom>
            <a:noFill/>
          </p:spPr>
          <p:txBody>
            <a:bodyPr wrap="square" rtlCol="0">
              <a:spAutoFit/>
            </a:bodyPr>
            <a:lstStyle/>
            <a:p>
              <a:r>
                <a:rPr lang="fr-FR" sz="1200" dirty="0"/>
                <a:t> 7</a:t>
              </a:r>
            </a:p>
          </p:txBody>
        </p:sp>
      </p:grpSp>
      <p:sp>
        <p:nvSpPr>
          <p:cNvPr id="20" name="ZoneTexte 19">
            <a:extLst>
              <a:ext uri="{FF2B5EF4-FFF2-40B4-BE49-F238E27FC236}">
                <a16:creationId xmlns:a16="http://schemas.microsoft.com/office/drawing/2014/main" id="{1A1A7BB3-F43A-4605-9185-95C2DB7DAA15}"/>
              </a:ext>
            </a:extLst>
          </p:cNvPr>
          <p:cNvSpPr txBox="1"/>
          <p:nvPr/>
        </p:nvSpPr>
        <p:spPr>
          <a:xfrm>
            <a:off x="4540830" y="813269"/>
            <a:ext cx="4345718" cy="492443"/>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Vérification des camarteaux sur la partie des goussets inférieure : </a:t>
            </a:r>
          </a:p>
          <a:p>
            <a:pPr marL="171450" indent="-171450" algn="just">
              <a:buFont typeface="Wingdings" panose="05000000000000000000" pitchFamily="2" charset="2"/>
              <a:buChar char="è"/>
            </a:pPr>
            <a:r>
              <a:rPr lang="fr-FR" sz="1200" b="1" dirty="0">
                <a:sym typeface="Wingdings" panose="05000000000000000000" pitchFamily="2" charset="2"/>
              </a:rPr>
              <a:t>Masquer </a:t>
            </a:r>
            <a:r>
              <a:rPr lang="fr-FR" sz="1200" dirty="0">
                <a:sym typeface="Wingdings" panose="05000000000000000000" pitchFamily="2" charset="2"/>
              </a:rPr>
              <a:t>les piédroits.</a:t>
            </a:r>
          </a:p>
        </p:txBody>
      </p:sp>
      <p:sp>
        <p:nvSpPr>
          <p:cNvPr id="11" name="ZoneTexte 10">
            <a:extLst>
              <a:ext uri="{FF2B5EF4-FFF2-40B4-BE49-F238E27FC236}">
                <a16:creationId xmlns:a16="http://schemas.microsoft.com/office/drawing/2014/main" id="{109FAA06-464E-4671-8411-AAD03EBB8037}"/>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7. Mise en place des camarteaux </a:t>
            </a:r>
          </a:p>
        </p:txBody>
      </p:sp>
      <p:sp>
        <p:nvSpPr>
          <p:cNvPr id="12" name="ZoneTexte 11">
            <a:extLst>
              <a:ext uri="{FF2B5EF4-FFF2-40B4-BE49-F238E27FC236}">
                <a16:creationId xmlns:a16="http://schemas.microsoft.com/office/drawing/2014/main" id="{F0FA85A6-E90F-4722-87AC-285FBB1E5AEC}"/>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17071155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6F6AC01-3CE2-47AB-9931-897E32C61026}"/>
              </a:ext>
            </a:extLst>
          </p:cNvPr>
          <p:cNvPicPr>
            <a:picLocks noChangeAspect="1"/>
          </p:cNvPicPr>
          <p:nvPr/>
        </p:nvPicPr>
        <p:blipFill rotWithShape="1">
          <a:blip r:embed="rId2"/>
          <a:srcRect b="4511"/>
          <a:stretch/>
        </p:blipFill>
        <p:spPr>
          <a:xfrm>
            <a:off x="67112" y="727969"/>
            <a:ext cx="8976220" cy="5726097"/>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59</a:t>
            </a:fld>
            <a:endParaRPr lang="fr-FR" sz="1200" dirty="0">
              <a:solidFill>
                <a:srgbClr val="002060"/>
              </a:solidFill>
              <a:effectLst>
                <a:outerShdw blurRad="38100" dist="38100" dir="2700000" algn="tl">
                  <a:srgbClr val="000000">
                    <a:alpha val="43137"/>
                  </a:srgbClr>
                </a:outerShdw>
              </a:effectLst>
            </a:endParaRPr>
          </a:p>
        </p:txBody>
      </p:sp>
      <p:grpSp>
        <p:nvGrpSpPr>
          <p:cNvPr id="22" name="Groupe 21">
            <a:extLst>
              <a:ext uri="{FF2B5EF4-FFF2-40B4-BE49-F238E27FC236}">
                <a16:creationId xmlns:a16="http://schemas.microsoft.com/office/drawing/2014/main" id="{8799CB85-8EA9-4C4B-8C50-FAFCAB079770}"/>
              </a:ext>
            </a:extLst>
          </p:cNvPr>
          <p:cNvGrpSpPr/>
          <p:nvPr/>
        </p:nvGrpSpPr>
        <p:grpSpPr>
          <a:xfrm>
            <a:off x="4154459" y="876978"/>
            <a:ext cx="443973" cy="277000"/>
            <a:chOff x="4198688" y="2087836"/>
            <a:chExt cx="364074" cy="277860"/>
          </a:xfrm>
        </p:grpSpPr>
        <p:sp>
          <p:nvSpPr>
            <p:cNvPr id="23" name="Ellipse 22">
              <a:extLst>
                <a:ext uri="{FF2B5EF4-FFF2-40B4-BE49-F238E27FC236}">
                  <a16:creationId xmlns:a16="http://schemas.microsoft.com/office/drawing/2014/main" id="{906FF557-6720-4079-9238-1A70E3C1A971}"/>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6" name="ZoneTexte 25">
              <a:extLst>
                <a:ext uri="{FF2B5EF4-FFF2-40B4-BE49-F238E27FC236}">
                  <a16:creationId xmlns:a16="http://schemas.microsoft.com/office/drawing/2014/main" id="{D6CB5130-484D-4D1F-B3F6-79F1A16E283E}"/>
                </a:ext>
              </a:extLst>
            </p:cNvPr>
            <p:cNvSpPr txBox="1"/>
            <p:nvPr/>
          </p:nvSpPr>
          <p:spPr>
            <a:xfrm>
              <a:off x="4198688" y="2087836"/>
              <a:ext cx="364074" cy="276999"/>
            </a:xfrm>
            <a:prstGeom prst="rect">
              <a:avLst/>
            </a:prstGeom>
            <a:noFill/>
          </p:spPr>
          <p:txBody>
            <a:bodyPr wrap="square" rtlCol="0">
              <a:spAutoFit/>
            </a:bodyPr>
            <a:lstStyle/>
            <a:p>
              <a:r>
                <a:rPr lang="fr-FR" sz="1200" dirty="0"/>
                <a:t> 8</a:t>
              </a:r>
            </a:p>
          </p:txBody>
        </p:sp>
      </p:grpSp>
      <p:sp>
        <p:nvSpPr>
          <p:cNvPr id="27" name="ZoneTexte 26">
            <a:extLst>
              <a:ext uri="{FF2B5EF4-FFF2-40B4-BE49-F238E27FC236}">
                <a16:creationId xmlns:a16="http://schemas.microsoft.com/office/drawing/2014/main" id="{89DEE496-7E94-4921-B921-BADFAD6B2847}"/>
              </a:ext>
            </a:extLst>
          </p:cNvPr>
          <p:cNvSpPr txBox="1"/>
          <p:nvPr/>
        </p:nvSpPr>
        <p:spPr>
          <a:xfrm>
            <a:off x="4540830" y="813269"/>
            <a:ext cx="4345718" cy="492443"/>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Vérification des camarteaux sur la partie des goussets inférieure : </a:t>
            </a:r>
          </a:p>
          <a:p>
            <a:pPr marL="171450" indent="-171450" algn="just">
              <a:buFont typeface="Wingdings" panose="05000000000000000000" pitchFamily="2" charset="2"/>
              <a:buChar char="è"/>
            </a:pPr>
            <a:r>
              <a:rPr lang="fr-FR" sz="1200" b="1" dirty="0">
                <a:sym typeface="Wingdings" panose="05000000000000000000" pitchFamily="2" charset="2"/>
              </a:rPr>
              <a:t>Régler </a:t>
            </a:r>
            <a:r>
              <a:rPr lang="fr-FR" sz="1200" dirty="0">
                <a:sym typeface="Wingdings" panose="05000000000000000000" pitchFamily="2" charset="2"/>
              </a:rPr>
              <a:t>chaque camarteau poteau par poteau.</a:t>
            </a:r>
          </a:p>
        </p:txBody>
      </p:sp>
      <p:sp>
        <p:nvSpPr>
          <p:cNvPr id="11" name="ZoneTexte 10">
            <a:extLst>
              <a:ext uri="{FF2B5EF4-FFF2-40B4-BE49-F238E27FC236}">
                <a16:creationId xmlns:a16="http://schemas.microsoft.com/office/drawing/2014/main" id="{CC946A11-7EAC-4DF0-AB99-2B8E237856BD}"/>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7. Mise en place des camarteaux </a:t>
            </a:r>
          </a:p>
        </p:txBody>
      </p:sp>
      <p:sp>
        <p:nvSpPr>
          <p:cNvPr id="12" name="ZoneTexte 11">
            <a:extLst>
              <a:ext uri="{FF2B5EF4-FFF2-40B4-BE49-F238E27FC236}">
                <a16:creationId xmlns:a16="http://schemas.microsoft.com/office/drawing/2014/main" id="{DA8F2714-9192-435D-BD5E-EB2259A56B42}"/>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1264252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B8983B6-68C1-4677-AC79-E40C3CD4E3B8}"/>
              </a:ext>
            </a:extLst>
          </p:cNvPr>
          <p:cNvPicPr>
            <a:picLocks noChangeAspect="1"/>
          </p:cNvPicPr>
          <p:nvPr/>
        </p:nvPicPr>
        <p:blipFill rotWithShape="1">
          <a:blip r:embed="rId2"/>
          <a:srcRect b="7294"/>
          <a:stretch/>
        </p:blipFill>
        <p:spPr>
          <a:xfrm>
            <a:off x="177552" y="809220"/>
            <a:ext cx="8865780" cy="5622536"/>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6</a:t>
            </a:fld>
            <a:endParaRPr lang="fr-FR" sz="1200" dirty="0">
              <a:solidFill>
                <a:srgbClr val="002060"/>
              </a:solidFill>
              <a:effectLst>
                <a:outerShdw blurRad="38100" dist="38100" dir="2700000" algn="tl">
                  <a:srgbClr val="000000">
                    <a:alpha val="43137"/>
                  </a:srgbClr>
                </a:outerShdw>
              </a:effectLst>
            </a:endParaRPr>
          </a:p>
        </p:txBody>
      </p:sp>
      <p:grpSp>
        <p:nvGrpSpPr>
          <p:cNvPr id="24" name="Groupe 23">
            <a:extLst>
              <a:ext uri="{FF2B5EF4-FFF2-40B4-BE49-F238E27FC236}">
                <a16:creationId xmlns:a16="http://schemas.microsoft.com/office/drawing/2014/main" id="{918FF004-0FD4-45BF-A4DA-99912EBDC77B}"/>
              </a:ext>
            </a:extLst>
          </p:cNvPr>
          <p:cNvGrpSpPr/>
          <p:nvPr/>
        </p:nvGrpSpPr>
        <p:grpSpPr>
          <a:xfrm>
            <a:off x="1114716" y="1050010"/>
            <a:ext cx="318782" cy="277860"/>
            <a:chOff x="4198688" y="2087836"/>
            <a:chExt cx="318782" cy="277860"/>
          </a:xfrm>
        </p:grpSpPr>
        <p:sp>
          <p:nvSpPr>
            <p:cNvPr id="25" name="Ellipse 24">
              <a:extLst>
                <a:ext uri="{FF2B5EF4-FFF2-40B4-BE49-F238E27FC236}">
                  <a16:creationId xmlns:a16="http://schemas.microsoft.com/office/drawing/2014/main" id="{D27A4913-0A18-4B81-BBF0-8B5D252936DE}"/>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6" name="ZoneTexte 25">
              <a:extLst>
                <a:ext uri="{FF2B5EF4-FFF2-40B4-BE49-F238E27FC236}">
                  <a16:creationId xmlns:a16="http://schemas.microsoft.com/office/drawing/2014/main" id="{E8379767-FDFD-482D-B887-C363648BA57B}"/>
                </a:ext>
              </a:extLst>
            </p:cNvPr>
            <p:cNvSpPr txBox="1"/>
            <p:nvPr/>
          </p:nvSpPr>
          <p:spPr>
            <a:xfrm>
              <a:off x="4198688" y="2087836"/>
              <a:ext cx="318782" cy="276999"/>
            </a:xfrm>
            <a:prstGeom prst="rect">
              <a:avLst/>
            </a:prstGeom>
            <a:noFill/>
          </p:spPr>
          <p:txBody>
            <a:bodyPr wrap="square" rtlCol="0">
              <a:spAutoFit/>
            </a:bodyPr>
            <a:lstStyle/>
            <a:p>
              <a:r>
                <a:rPr lang="fr-FR" sz="1200" dirty="0"/>
                <a:t>3</a:t>
              </a:r>
            </a:p>
          </p:txBody>
        </p:sp>
      </p:grpSp>
      <p:sp>
        <p:nvSpPr>
          <p:cNvPr id="29" name="ZoneTexte 28">
            <a:extLst>
              <a:ext uri="{FF2B5EF4-FFF2-40B4-BE49-F238E27FC236}">
                <a16:creationId xmlns:a16="http://schemas.microsoft.com/office/drawing/2014/main" id="{FBE46AF5-C32D-45F7-9796-E14FC94067E9}"/>
              </a:ext>
            </a:extLst>
          </p:cNvPr>
          <p:cNvSpPr txBox="1"/>
          <p:nvPr/>
        </p:nvSpPr>
        <p:spPr>
          <a:xfrm>
            <a:off x="1433498" y="1050010"/>
            <a:ext cx="3305193" cy="461665"/>
          </a:xfrm>
          <a:prstGeom prst="rect">
            <a:avLst/>
          </a:prstGeom>
          <a:solidFill>
            <a:srgbClr val="FFFF00"/>
          </a:solidFill>
          <a:ln>
            <a:solidFill>
              <a:srgbClr val="FF6600"/>
            </a:solidFill>
          </a:ln>
        </p:spPr>
        <p:txBody>
          <a:bodyPr wrap="square" rtlCol="0">
            <a:spAutoFit/>
          </a:bodyPr>
          <a:lstStyle/>
          <a:p>
            <a:pPr algn="just"/>
            <a:r>
              <a:rPr lang="fr-FR" sz="1200" dirty="0"/>
              <a:t> Dans matériels d’étaiement :</a:t>
            </a:r>
          </a:p>
          <a:p>
            <a:pPr marL="171450" indent="-171450" algn="just">
              <a:buFont typeface="Wingdings" panose="05000000000000000000" pitchFamily="2" charset="2"/>
              <a:buChar char="è"/>
            </a:pPr>
            <a:r>
              <a:rPr lang="fr-FR" sz="1200" b="1" dirty="0">
                <a:sym typeface="Wingdings" panose="05000000000000000000" pitchFamily="2" charset="2"/>
              </a:rPr>
              <a:t>Charger </a:t>
            </a:r>
            <a:r>
              <a:rPr lang="fr-FR" sz="1200" dirty="0">
                <a:sym typeface="Wingdings" panose="05000000000000000000" pitchFamily="2" charset="2"/>
              </a:rPr>
              <a:t>les Mills Pano gousset.</a:t>
            </a:r>
          </a:p>
        </p:txBody>
      </p:sp>
      <p:sp>
        <p:nvSpPr>
          <p:cNvPr id="39" name="ZoneTexte 38">
            <a:extLst>
              <a:ext uri="{FF2B5EF4-FFF2-40B4-BE49-F238E27FC236}">
                <a16:creationId xmlns:a16="http://schemas.microsoft.com/office/drawing/2014/main" id="{7A3778A9-2CE6-4203-9975-6705ED8A7F3C}"/>
              </a:ext>
            </a:extLst>
          </p:cNvPr>
          <p:cNvSpPr txBox="1"/>
          <p:nvPr/>
        </p:nvSpPr>
        <p:spPr>
          <a:xfrm>
            <a:off x="8388" y="34215"/>
            <a:ext cx="8017025"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3. Mise en place des Mills Pano gousset </a:t>
            </a:r>
          </a:p>
        </p:txBody>
      </p:sp>
      <p:sp>
        <p:nvSpPr>
          <p:cNvPr id="11" name="ZoneTexte 10">
            <a:extLst>
              <a:ext uri="{FF2B5EF4-FFF2-40B4-BE49-F238E27FC236}">
                <a16:creationId xmlns:a16="http://schemas.microsoft.com/office/drawing/2014/main" id="{4AF6DA01-B3C4-40F4-9E0A-1E843EB0E903}"/>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29788849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229295B-0704-4F72-A033-433541AD73C1}"/>
              </a:ext>
            </a:extLst>
          </p:cNvPr>
          <p:cNvPicPr>
            <a:picLocks noChangeAspect="1"/>
          </p:cNvPicPr>
          <p:nvPr/>
        </p:nvPicPr>
        <p:blipFill rotWithShape="1">
          <a:blip r:embed="rId2"/>
          <a:srcRect b="4511"/>
          <a:stretch/>
        </p:blipFill>
        <p:spPr>
          <a:xfrm>
            <a:off x="67112" y="637795"/>
            <a:ext cx="8976220" cy="5851781"/>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60</a:t>
            </a:fld>
            <a:endParaRPr lang="fr-FR" sz="1200" dirty="0">
              <a:solidFill>
                <a:srgbClr val="002060"/>
              </a:solidFill>
              <a:effectLst>
                <a:outerShdw blurRad="38100" dist="38100" dir="2700000" algn="tl">
                  <a:srgbClr val="000000">
                    <a:alpha val="43137"/>
                  </a:srgbClr>
                </a:outerShdw>
              </a:effectLst>
            </a:endParaRPr>
          </a:p>
        </p:txBody>
      </p:sp>
      <p:sp>
        <p:nvSpPr>
          <p:cNvPr id="7" name="ZoneTexte 6">
            <a:extLst>
              <a:ext uri="{FF2B5EF4-FFF2-40B4-BE49-F238E27FC236}">
                <a16:creationId xmlns:a16="http://schemas.microsoft.com/office/drawing/2014/main" id="{561216F5-189B-45B6-85C6-2E6CD40603A0}"/>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7. Mise en place des camarteaux </a:t>
            </a:r>
          </a:p>
        </p:txBody>
      </p:sp>
      <p:sp>
        <p:nvSpPr>
          <p:cNvPr id="8" name="ZoneTexte 7">
            <a:extLst>
              <a:ext uri="{FF2B5EF4-FFF2-40B4-BE49-F238E27FC236}">
                <a16:creationId xmlns:a16="http://schemas.microsoft.com/office/drawing/2014/main" id="{E7A694BF-9257-4181-AAF3-5A6C3A4667FC}"/>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42643542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3AD64F9-636D-4868-B56C-DCCD37C2C678}"/>
              </a:ext>
            </a:extLst>
          </p:cNvPr>
          <p:cNvPicPr>
            <a:picLocks noChangeAspect="1"/>
          </p:cNvPicPr>
          <p:nvPr/>
        </p:nvPicPr>
        <p:blipFill rotWithShape="1">
          <a:blip r:embed="rId2"/>
          <a:srcRect b="4511"/>
          <a:stretch/>
        </p:blipFill>
        <p:spPr>
          <a:xfrm>
            <a:off x="67112" y="639192"/>
            <a:ext cx="8976220" cy="5823752"/>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61</a:t>
            </a:fld>
            <a:endParaRPr lang="fr-FR" sz="1200" dirty="0">
              <a:solidFill>
                <a:srgbClr val="002060"/>
              </a:solidFill>
              <a:effectLst>
                <a:outerShdw blurRad="38100" dist="38100" dir="2700000" algn="tl">
                  <a:srgbClr val="000000">
                    <a:alpha val="43137"/>
                  </a:srgbClr>
                </a:outerShdw>
              </a:effectLst>
            </a:endParaRPr>
          </a:p>
        </p:txBody>
      </p:sp>
      <p:sp>
        <p:nvSpPr>
          <p:cNvPr id="22" name="ZoneTexte 21">
            <a:extLst>
              <a:ext uri="{FF2B5EF4-FFF2-40B4-BE49-F238E27FC236}">
                <a16:creationId xmlns:a16="http://schemas.microsoft.com/office/drawing/2014/main" id="{78B93489-2833-4C58-A379-7370EDE447D9}"/>
              </a:ext>
            </a:extLst>
          </p:cNvPr>
          <p:cNvSpPr txBox="1"/>
          <p:nvPr/>
        </p:nvSpPr>
        <p:spPr>
          <a:xfrm>
            <a:off x="5138759" y="1158816"/>
            <a:ext cx="3073086" cy="276999"/>
          </a:xfrm>
          <a:prstGeom prst="rect">
            <a:avLst/>
          </a:prstGeom>
          <a:solidFill>
            <a:schemeClr val="accent6">
              <a:lumMod val="40000"/>
              <a:lumOff val="60000"/>
            </a:schemeClr>
          </a:solidFill>
          <a:ln>
            <a:solidFill>
              <a:schemeClr val="accent6">
                <a:lumMod val="75000"/>
              </a:schemeClr>
            </a:solidFill>
          </a:ln>
        </p:spPr>
        <p:txBody>
          <a:bodyPr wrap="square" rtlCol="0">
            <a:spAutoFit/>
          </a:bodyPr>
          <a:lstStyle/>
          <a:p>
            <a:pPr algn="just"/>
            <a:r>
              <a:rPr lang="fr-FR" sz="1200" i="1" dirty="0"/>
              <a:t>Effectuer la même opération pour l’autre côté.</a:t>
            </a:r>
          </a:p>
        </p:txBody>
      </p:sp>
      <p:sp>
        <p:nvSpPr>
          <p:cNvPr id="8" name="ZoneTexte 7">
            <a:extLst>
              <a:ext uri="{FF2B5EF4-FFF2-40B4-BE49-F238E27FC236}">
                <a16:creationId xmlns:a16="http://schemas.microsoft.com/office/drawing/2014/main" id="{4C921C9C-68BC-416B-A782-573DC0F45DFA}"/>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7. Mise en place des camarteaux </a:t>
            </a:r>
          </a:p>
        </p:txBody>
      </p:sp>
      <p:sp>
        <p:nvSpPr>
          <p:cNvPr id="9" name="ZoneTexte 8">
            <a:extLst>
              <a:ext uri="{FF2B5EF4-FFF2-40B4-BE49-F238E27FC236}">
                <a16:creationId xmlns:a16="http://schemas.microsoft.com/office/drawing/2014/main" id="{AE4596B2-FF6D-473B-96AF-F56CCFB56BEE}"/>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8061057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1994FF0-D1E7-42F0-A66A-896EEDC52C25}"/>
              </a:ext>
            </a:extLst>
          </p:cNvPr>
          <p:cNvPicPr>
            <a:picLocks noChangeAspect="1"/>
          </p:cNvPicPr>
          <p:nvPr/>
        </p:nvPicPr>
        <p:blipFill rotWithShape="1">
          <a:blip r:embed="rId2"/>
          <a:srcRect b="4314"/>
          <a:stretch/>
        </p:blipFill>
        <p:spPr>
          <a:xfrm>
            <a:off x="159798" y="942992"/>
            <a:ext cx="8883534" cy="5484440"/>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62</a:t>
            </a:fld>
            <a:endParaRPr lang="fr-FR" sz="1200" dirty="0">
              <a:solidFill>
                <a:srgbClr val="002060"/>
              </a:solidFill>
              <a:effectLst>
                <a:outerShdw blurRad="38100" dist="38100" dir="2700000" algn="tl">
                  <a:srgbClr val="000000">
                    <a:alpha val="43137"/>
                  </a:srgbClr>
                </a:outerShdw>
              </a:effectLst>
            </a:endParaRPr>
          </a:p>
        </p:txBody>
      </p:sp>
      <p:sp>
        <p:nvSpPr>
          <p:cNvPr id="21" name="Ellipse 20">
            <a:extLst>
              <a:ext uri="{FF2B5EF4-FFF2-40B4-BE49-F238E27FC236}">
                <a16:creationId xmlns:a16="http://schemas.microsoft.com/office/drawing/2014/main" id="{0E49279A-0262-42C4-BD11-F7470278B715}"/>
              </a:ext>
            </a:extLst>
          </p:cNvPr>
          <p:cNvSpPr/>
          <p:nvPr/>
        </p:nvSpPr>
        <p:spPr>
          <a:xfrm>
            <a:off x="5619564" y="4444414"/>
            <a:ext cx="1180731" cy="94677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B03CF063-7392-4AE0-9ACF-64F74EDD3F95}"/>
              </a:ext>
            </a:extLst>
          </p:cNvPr>
          <p:cNvSpPr txBox="1"/>
          <p:nvPr/>
        </p:nvSpPr>
        <p:spPr>
          <a:xfrm>
            <a:off x="8388" y="34215"/>
            <a:ext cx="8736117" cy="830997"/>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8. Réglage des vérins de pied reposant sur la plate-forme en partie centrale </a:t>
            </a:r>
          </a:p>
        </p:txBody>
      </p:sp>
      <p:sp>
        <p:nvSpPr>
          <p:cNvPr id="9" name="ZoneTexte 8">
            <a:extLst>
              <a:ext uri="{FF2B5EF4-FFF2-40B4-BE49-F238E27FC236}">
                <a16:creationId xmlns:a16="http://schemas.microsoft.com/office/drawing/2014/main" id="{C079A714-546D-43A1-9DF6-F5C66E3D3EEB}"/>
              </a:ext>
            </a:extLst>
          </p:cNvPr>
          <p:cNvSpPr txBox="1"/>
          <p:nvPr/>
        </p:nvSpPr>
        <p:spPr>
          <a:xfrm>
            <a:off x="4572000" y="1018781"/>
            <a:ext cx="4331132" cy="830997"/>
          </a:xfrm>
          <a:prstGeom prst="rect">
            <a:avLst/>
          </a:prstGeom>
          <a:solidFill>
            <a:srgbClr val="CCFFFF"/>
          </a:solidFill>
          <a:ln>
            <a:solidFill>
              <a:schemeClr val="accent5">
                <a:lumMod val="50000"/>
              </a:schemeClr>
            </a:solidFill>
          </a:ln>
        </p:spPr>
        <p:txBody>
          <a:bodyPr wrap="square" rtlCol="0">
            <a:spAutoFit/>
          </a:bodyPr>
          <a:lstStyle/>
          <a:p>
            <a:pPr algn="just"/>
            <a:r>
              <a:rPr lang="fr-FR" sz="1200" i="1" dirty="0"/>
              <a:t>La deuxième file d’étaiement se trouve à cheval entre la traverse inférieure (radier) et la plate-forme. Il faut donc, descendre les vérins de pied et les camarteaux au niveau de la plate-forme. </a:t>
            </a:r>
          </a:p>
          <a:p>
            <a:pPr algn="just"/>
            <a:r>
              <a:rPr lang="fr-FR" sz="1200" i="1" dirty="0"/>
              <a:t>La première file d’étaiement repose entièrement sur la plate-forme</a:t>
            </a:r>
          </a:p>
        </p:txBody>
      </p:sp>
      <p:grpSp>
        <p:nvGrpSpPr>
          <p:cNvPr id="10" name="Groupe 9">
            <a:extLst>
              <a:ext uri="{FF2B5EF4-FFF2-40B4-BE49-F238E27FC236}">
                <a16:creationId xmlns:a16="http://schemas.microsoft.com/office/drawing/2014/main" id="{77ADDF55-7D21-4905-8828-4FF57AF86A41}"/>
              </a:ext>
            </a:extLst>
          </p:cNvPr>
          <p:cNvGrpSpPr/>
          <p:nvPr/>
        </p:nvGrpSpPr>
        <p:grpSpPr>
          <a:xfrm>
            <a:off x="4253218" y="1048017"/>
            <a:ext cx="318782" cy="276999"/>
            <a:chOff x="4198688" y="2088698"/>
            <a:chExt cx="318782" cy="276999"/>
          </a:xfrm>
        </p:grpSpPr>
        <p:sp>
          <p:nvSpPr>
            <p:cNvPr id="11" name="Ellipse 10">
              <a:extLst>
                <a:ext uri="{FF2B5EF4-FFF2-40B4-BE49-F238E27FC236}">
                  <a16:creationId xmlns:a16="http://schemas.microsoft.com/office/drawing/2014/main" id="{B58489AA-9D6B-421C-BD1B-5965827A7698}"/>
                </a:ext>
              </a:extLst>
            </p:cNvPr>
            <p:cNvSpPr/>
            <p:nvPr/>
          </p:nvSpPr>
          <p:spPr>
            <a:xfrm>
              <a:off x="4198688" y="2102386"/>
              <a:ext cx="255866" cy="263310"/>
            </a:xfrm>
            <a:prstGeom prst="ellipse">
              <a:avLst/>
            </a:prstGeom>
            <a:solidFill>
              <a:srgbClr val="CCFF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2" name="ZoneTexte 11">
              <a:extLst>
                <a:ext uri="{FF2B5EF4-FFF2-40B4-BE49-F238E27FC236}">
                  <a16:creationId xmlns:a16="http://schemas.microsoft.com/office/drawing/2014/main" id="{F3E33D7C-2DDC-40CD-A707-9A5E7C45E0BF}"/>
                </a:ext>
              </a:extLst>
            </p:cNvPr>
            <p:cNvSpPr txBox="1"/>
            <p:nvPr/>
          </p:nvSpPr>
          <p:spPr>
            <a:xfrm>
              <a:off x="4198688" y="2088698"/>
              <a:ext cx="318782" cy="276999"/>
            </a:xfrm>
            <a:prstGeom prst="rect">
              <a:avLst/>
            </a:prstGeom>
            <a:noFill/>
          </p:spPr>
          <p:txBody>
            <a:bodyPr wrap="square" rtlCol="0">
              <a:spAutoFit/>
            </a:bodyPr>
            <a:lstStyle/>
            <a:p>
              <a:r>
                <a:rPr lang="fr-FR" sz="1200" dirty="0"/>
                <a:t>1</a:t>
              </a:r>
            </a:p>
          </p:txBody>
        </p:sp>
      </p:grpSp>
      <p:sp>
        <p:nvSpPr>
          <p:cNvPr id="2" name="Rectangle 1">
            <a:extLst>
              <a:ext uri="{FF2B5EF4-FFF2-40B4-BE49-F238E27FC236}">
                <a16:creationId xmlns:a16="http://schemas.microsoft.com/office/drawing/2014/main" id="{7A48A9C4-28E3-48AF-B9EE-19DB83E8409C}"/>
              </a:ext>
            </a:extLst>
          </p:cNvPr>
          <p:cNvSpPr/>
          <p:nvPr/>
        </p:nvSpPr>
        <p:spPr>
          <a:xfrm rot="20441988">
            <a:off x="3882645" y="4786996"/>
            <a:ext cx="1734770" cy="261610"/>
          </a:xfrm>
          <a:prstGeom prst="rect">
            <a:avLst/>
          </a:prstGeom>
        </p:spPr>
        <p:txBody>
          <a:bodyPr wrap="none">
            <a:spAutoFit/>
          </a:bodyPr>
          <a:lstStyle/>
          <a:p>
            <a:r>
              <a:rPr lang="fr-FR" sz="1100" dirty="0">
                <a:ln>
                  <a:solidFill>
                    <a:srgbClr val="FFC000"/>
                  </a:solidFill>
                </a:ln>
                <a:solidFill>
                  <a:srgbClr val="FF6600"/>
                </a:solidFill>
              </a:rPr>
              <a:t>Deuxième file d’étaiement </a:t>
            </a:r>
          </a:p>
        </p:txBody>
      </p:sp>
      <p:sp>
        <p:nvSpPr>
          <p:cNvPr id="13" name="ZoneTexte 12">
            <a:extLst>
              <a:ext uri="{FF2B5EF4-FFF2-40B4-BE49-F238E27FC236}">
                <a16:creationId xmlns:a16="http://schemas.microsoft.com/office/drawing/2014/main" id="{4BE60D3F-E95E-4BFD-A422-5F2FAE6E41AC}"/>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32718525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91EE7DA-BAE1-458E-B1A0-D46DE01DA810}"/>
              </a:ext>
            </a:extLst>
          </p:cNvPr>
          <p:cNvPicPr>
            <a:picLocks noChangeAspect="1"/>
          </p:cNvPicPr>
          <p:nvPr/>
        </p:nvPicPr>
        <p:blipFill rotWithShape="1">
          <a:blip r:embed="rId2"/>
          <a:srcRect b="4511"/>
          <a:stretch/>
        </p:blipFill>
        <p:spPr>
          <a:xfrm>
            <a:off x="83890" y="865212"/>
            <a:ext cx="8976220" cy="5633242"/>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63</a:t>
            </a:fld>
            <a:endParaRPr lang="fr-FR" sz="1200" dirty="0">
              <a:solidFill>
                <a:srgbClr val="002060"/>
              </a:solidFill>
              <a:effectLst>
                <a:outerShdw blurRad="38100" dist="38100" dir="2700000" algn="tl">
                  <a:srgbClr val="000000">
                    <a:alpha val="43137"/>
                  </a:srgbClr>
                </a:outerShdw>
              </a:effectLst>
            </a:endParaRPr>
          </a:p>
        </p:txBody>
      </p:sp>
      <p:grpSp>
        <p:nvGrpSpPr>
          <p:cNvPr id="40" name="Groupe 39">
            <a:extLst>
              <a:ext uri="{FF2B5EF4-FFF2-40B4-BE49-F238E27FC236}">
                <a16:creationId xmlns:a16="http://schemas.microsoft.com/office/drawing/2014/main" id="{741061EE-A36A-4944-8417-55DDF7B2EFFB}"/>
              </a:ext>
            </a:extLst>
          </p:cNvPr>
          <p:cNvGrpSpPr/>
          <p:nvPr/>
        </p:nvGrpSpPr>
        <p:grpSpPr>
          <a:xfrm>
            <a:off x="4389709" y="1088669"/>
            <a:ext cx="443973" cy="277000"/>
            <a:chOff x="4198688" y="2087836"/>
            <a:chExt cx="364074" cy="277860"/>
          </a:xfrm>
        </p:grpSpPr>
        <p:sp>
          <p:nvSpPr>
            <p:cNvPr id="42" name="Ellipse 41">
              <a:extLst>
                <a:ext uri="{FF2B5EF4-FFF2-40B4-BE49-F238E27FC236}">
                  <a16:creationId xmlns:a16="http://schemas.microsoft.com/office/drawing/2014/main" id="{7E3749EE-B6AB-4949-B146-442438A13988}"/>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3" name="ZoneTexte 42">
              <a:extLst>
                <a:ext uri="{FF2B5EF4-FFF2-40B4-BE49-F238E27FC236}">
                  <a16:creationId xmlns:a16="http://schemas.microsoft.com/office/drawing/2014/main" id="{ADE64BE8-1B29-4AA1-BC4E-DFD10EA2D276}"/>
                </a:ext>
              </a:extLst>
            </p:cNvPr>
            <p:cNvSpPr txBox="1"/>
            <p:nvPr/>
          </p:nvSpPr>
          <p:spPr>
            <a:xfrm>
              <a:off x="4198688" y="2087836"/>
              <a:ext cx="364074" cy="276999"/>
            </a:xfrm>
            <a:prstGeom prst="rect">
              <a:avLst/>
            </a:prstGeom>
            <a:noFill/>
          </p:spPr>
          <p:txBody>
            <a:bodyPr wrap="square" rtlCol="0">
              <a:spAutoFit/>
            </a:bodyPr>
            <a:lstStyle/>
            <a:p>
              <a:r>
                <a:rPr lang="fr-FR" sz="1200" dirty="0"/>
                <a:t> 2</a:t>
              </a:r>
            </a:p>
          </p:txBody>
        </p:sp>
      </p:grpSp>
      <p:sp>
        <p:nvSpPr>
          <p:cNvPr id="33" name="ZoneTexte 32">
            <a:extLst>
              <a:ext uri="{FF2B5EF4-FFF2-40B4-BE49-F238E27FC236}">
                <a16:creationId xmlns:a16="http://schemas.microsoft.com/office/drawing/2014/main" id="{47027FD8-E346-4107-AB3E-0AE9021AC674}"/>
              </a:ext>
            </a:extLst>
          </p:cNvPr>
          <p:cNvSpPr txBox="1"/>
          <p:nvPr/>
        </p:nvSpPr>
        <p:spPr>
          <a:xfrm>
            <a:off x="4792024" y="1032139"/>
            <a:ext cx="4032380" cy="861774"/>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Descendre les camarteaux : </a:t>
            </a:r>
          </a:p>
          <a:p>
            <a:pPr marL="171450" indent="-171450" algn="just">
              <a:buFont typeface="Wingdings" panose="05000000000000000000" pitchFamily="2" charset="2"/>
              <a:buChar char="è"/>
            </a:pPr>
            <a:r>
              <a:rPr lang="fr-FR" sz="1200" b="1" dirty="0">
                <a:sym typeface="Wingdings" panose="05000000000000000000" pitchFamily="2" charset="2"/>
              </a:rPr>
              <a:t>Masquer</a:t>
            </a:r>
            <a:r>
              <a:rPr lang="fr-FR" sz="1200" dirty="0">
                <a:sym typeface="Wingdings" panose="05000000000000000000" pitchFamily="2" charset="2"/>
              </a:rPr>
              <a:t> la première file d’étaiement</a:t>
            </a:r>
          </a:p>
          <a:p>
            <a:pPr marL="171450" indent="-171450" algn="just">
              <a:buFont typeface="Wingdings" panose="05000000000000000000" pitchFamily="2" charset="2"/>
              <a:buChar char="è"/>
            </a:pPr>
            <a:r>
              <a:rPr lang="fr-FR" sz="1200" b="1" dirty="0">
                <a:sym typeface="Wingdings" panose="05000000000000000000" pitchFamily="2" charset="2"/>
              </a:rPr>
              <a:t>Sélectionner </a:t>
            </a:r>
            <a:r>
              <a:rPr lang="fr-FR" sz="1200" dirty="0">
                <a:sym typeface="Wingdings" panose="05000000000000000000" pitchFamily="2" charset="2"/>
              </a:rPr>
              <a:t> les camarteaux  reposant sur la plate-forme</a:t>
            </a:r>
          </a:p>
          <a:p>
            <a:pPr marL="171450" indent="-171450" algn="just">
              <a:buFont typeface="Wingdings" panose="05000000000000000000" pitchFamily="2" charset="2"/>
              <a:buChar char="è"/>
            </a:pPr>
            <a:r>
              <a:rPr lang="fr-FR" sz="1200" b="1" dirty="0">
                <a:sym typeface="Wingdings" panose="05000000000000000000" pitchFamily="2" charset="2"/>
              </a:rPr>
              <a:t>Mettez </a:t>
            </a:r>
            <a:r>
              <a:rPr lang="fr-FR" sz="1200" dirty="0">
                <a:sym typeface="Wingdings" panose="05000000000000000000" pitchFamily="2" charset="2"/>
              </a:rPr>
              <a:t>un Décalage de 0.000.</a:t>
            </a:r>
          </a:p>
        </p:txBody>
      </p:sp>
      <p:sp>
        <p:nvSpPr>
          <p:cNvPr id="11" name="ZoneTexte 10">
            <a:extLst>
              <a:ext uri="{FF2B5EF4-FFF2-40B4-BE49-F238E27FC236}">
                <a16:creationId xmlns:a16="http://schemas.microsoft.com/office/drawing/2014/main" id="{17BD1E8E-9AC2-4E2A-B719-D8CD6BA6CBF0}"/>
              </a:ext>
            </a:extLst>
          </p:cNvPr>
          <p:cNvSpPr txBox="1"/>
          <p:nvPr/>
        </p:nvSpPr>
        <p:spPr>
          <a:xfrm>
            <a:off x="8388" y="34215"/>
            <a:ext cx="8736117" cy="830997"/>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8. Réglage des vérins de pied reposant sur la plate-forme en partie centrale </a:t>
            </a:r>
          </a:p>
        </p:txBody>
      </p:sp>
      <p:sp>
        <p:nvSpPr>
          <p:cNvPr id="12" name="Ellipse 11">
            <a:extLst>
              <a:ext uri="{FF2B5EF4-FFF2-40B4-BE49-F238E27FC236}">
                <a16:creationId xmlns:a16="http://schemas.microsoft.com/office/drawing/2014/main" id="{BF571599-219A-489E-9F19-FB463EFAA7E5}"/>
              </a:ext>
            </a:extLst>
          </p:cNvPr>
          <p:cNvSpPr/>
          <p:nvPr/>
        </p:nvSpPr>
        <p:spPr>
          <a:xfrm>
            <a:off x="692456" y="2921671"/>
            <a:ext cx="534141" cy="50732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57DE5005-822D-435A-BF94-CC6DCA30B4F2}"/>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18351010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9A9D2D8-7803-42EA-99A0-6EB32E180AEE}"/>
              </a:ext>
            </a:extLst>
          </p:cNvPr>
          <p:cNvPicPr>
            <a:picLocks noChangeAspect="1"/>
          </p:cNvPicPr>
          <p:nvPr/>
        </p:nvPicPr>
        <p:blipFill rotWithShape="1">
          <a:blip r:embed="rId2"/>
          <a:srcRect b="4511"/>
          <a:stretch/>
        </p:blipFill>
        <p:spPr>
          <a:xfrm>
            <a:off x="62575" y="944924"/>
            <a:ext cx="8976220" cy="5518020"/>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64</a:t>
            </a:fld>
            <a:endParaRPr lang="fr-FR" sz="1200" dirty="0">
              <a:solidFill>
                <a:srgbClr val="002060"/>
              </a:solidFill>
              <a:effectLst>
                <a:outerShdw blurRad="38100" dist="38100" dir="2700000" algn="tl">
                  <a:srgbClr val="000000">
                    <a:alpha val="43137"/>
                  </a:srgbClr>
                </a:outerShdw>
              </a:effectLst>
            </a:endParaRPr>
          </a:p>
        </p:txBody>
      </p:sp>
      <p:grpSp>
        <p:nvGrpSpPr>
          <p:cNvPr id="40" name="Groupe 39">
            <a:extLst>
              <a:ext uri="{FF2B5EF4-FFF2-40B4-BE49-F238E27FC236}">
                <a16:creationId xmlns:a16="http://schemas.microsoft.com/office/drawing/2014/main" id="{741061EE-A36A-4944-8417-55DDF7B2EFFB}"/>
              </a:ext>
            </a:extLst>
          </p:cNvPr>
          <p:cNvGrpSpPr/>
          <p:nvPr/>
        </p:nvGrpSpPr>
        <p:grpSpPr>
          <a:xfrm>
            <a:off x="2324679" y="822067"/>
            <a:ext cx="443973" cy="277000"/>
            <a:chOff x="4198688" y="2087836"/>
            <a:chExt cx="364074" cy="277860"/>
          </a:xfrm>
        </p:grpSpPr>
        <p:sp>
          <p:nvSpPr>
            <p:cNvPr id="42" name="Ellipse 41">
              <a:extLst>
                <a:ext uri="{FF2B5EF4-FFF2-40B4-BE49-F238E27FC236}">
                  <a16:creationId xmlns:a16="http://schemas.microsoft.com/office/drawing/2014/main" id="{7E3749EE-B6AB-4949-B146-442438A13988}"/>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3" name="ZoneTexte 42">
              <a:extLst>
                <a:ext uri="{FF2B5EF4-FFF2-40B4-BE49-F238E27FC236}">
                  <a16:creationId xmlns:a16="http://schemas.microsoft.com/office/drawing/2014/main" id="{ADE64BE8-1B29-4AA1-BC4E-DFD10EA2D276}"/>
                </a:ext>
              </a:extLst>
            </p:cNvPr>
            <p:cNvSpPr txBox="1"/>
            <p:nvPr/>
          </p:nvSpPr>
          <p:spPr>
            <a:xfrm>
              <a:off x="4198688" y="2087836"/>
              <a:ext cx="364074" cy="276999"/>
            </a:xfrm>
            <a:prstGeom prst="rect">
              <a:avLst/>
            </a:prstGeom>
            <a:noFill/>
          </p:spPr>
          <p:txBody>
            <a:bodyPr wrap="square" rtlCol="0">
              <a:spAutoFit/>
            </a:bodyPr>
            <a:lstStyle/>
            <a:p>
              <a:r>
                <a:rPr lang="fr-FR" sz="1200" dirty="0"/>
                <a:t> 3</a:t>
              </a:r>
            </a:p>
          </p:txBody>
        </p:sp>
      </p:grpSp>
      <p:sp>
        <p:nvSpPr>
          <p:cNvPr id="33" name="ZoneTexte 32">
            <a:extLst>
              <a:ext uri="{FF2B5EF4-FFF2-40B4-BE49-F238E27FC236}">
                <a16:creationId xmlns:a16="http://schemas.microsoft.com/office/drawing/2014/main" id="{47027FD8-E346-4107-AB3E-0AE9021AC674}"/>
              </a:ext>
            </a:extLst>
          </p:cNvPr>
          <p:cNvSpPr txBox="1"/>
          <p:nvPr/>
        </p:nvSpPr>
        <p:spPr>
          <a:xfrm>
            <a:off x="2755783" y="761325"/>
            <a:ext cx="5851908" cy="1046440"/>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Descendre les vérins de pied : </a:t>
            </a:r>
          </a:p>
          <a:p>
            <a:pPr marL="171450" indent="-171450" algn="just">
              <a:buFont typeface="Wingdings" panose="05000000000000000000" pitchFamily="2" charset="2"/>
              <a:buChar char="è"/>
            </a:pPr>
            <a:r>
              <a:rPr lang="fr-FR" sz="1200" b="1" dirty="0">
                <a:sym typeface="Wingdings" panose="05000000000000000000" pitchFamily="2" charset="2"/>
              </a:rPr>
              <a:t>Sélectionner </a:t>
            </a:r>
            <a:r>
              <a:rPr lang="fr-FR" sz="1200" dirty="0">
                <a:sym typeface="Wingdings" panose="05000000000000000000" pitchFamily="2" charset="2"/>
              </a:rPr>
              <a:t>chacune des TOURECHAF</a:t>
            </a:r>
          </a:p>
          <a:p>
            <a:pPr marL="171450" indent="-171450" algn="just">
              <a:buFont typeface="Wingdings" panose="05000000000000000000" pitchFamily="2" charset="2"/>
              <a:buChar char="è"/>
            </a:pPr>
            <a:r>
              <a:rPr lang="fr-FR" sz="1200" b="1" dirty="0">
                <a:sym typeface="Wingdings" panose="05000000000000000000" pitchFamily="2" charset="2"/>
              </a:rPr>
              <a:t>Cocher </a:t>
            </a:r>
            <a:r>
              <a:rPr lang="fr-FR" sz="1200" dirty="0">
                <a:sym typeface="Wingdings" panose="05000000000000000000" pitchFamily="2" charset="2"/>
              </a:rPr>
              <a:t>adjust-mode-</a:t>
            </a:r>
            <a:r>
              <a:rPr lang="fr-FR" sz="1200" dirty="0" err="1">
                <a:sym typeface="Wingdings" panose="05000000000000000000" pitchFamily="2" charset="2"/>
              </a:rPr>
              <a:t>feet</a:t>
            </a:r>
            <a:r>
              <a:rPr lang="fr-FR" sz="1200" dirty="0">
                <a:sym typeface="Wingdings" panose="05000000000000000000" pitchFamily="2" charset="2"/>
              </a:rPr>
              <a:t>-</a:t>
            </a:r>
            <a:r>
              <a:rPr lang="fr-FR" sz="1200" dirty="0" err="1">
                <a:sym typeface="Wingdings" panose="05000000000000000000" pitchFamily="2" charset="2"/>
              </a:rPr>
              <a:t>ext</a:t>
            </a:r>
            <a:r>
              <a:rPr lang="fr-FR" sz="1200" dirty="0">
                <a:sym typeface="Wingdings" panose="05000000000000000000" pitchFamily="2" charset="2"/>
              </a:rPr>
              <a:t>…, puis entrer les cotes inscrites dans la fenêtre Propriétés</a:t>
            </a:r>
          </a:p>
          <a:p>
            <a:pPr algn="just"/>
            <a:r>
              <a:rPr lang="fr-FR" sz="1200" dirty="0">
                <a:sym typeface="Wingdings" panose="05000000000000000000" pitchFamily="2" charset="2"/>
              </a:rPr>
              <a:t> </a:t>
            </a:r>
          </a:p>
          <a:p>
            <a:pPr algn="just"/>
            <a:r>
              <a:rPr lang="fr-FR" sz="1200" b="1" dirty="0">
                <a:sym typeface="Wingdings" panose="05000000000000000000" pitchFamily="2" charset="2"/>
              </a:rPr>
              <a:t>Attention à bien repérer les vérins de pied f1, f2, f3 et f4 sur la maquette numérique.</a:t>
            </a:r>
          </a:p>
        </p:txBody>
      </p:sp>
      <p:cxnSp>
        <p:nvCxnSpPr>
          <p:cNvPr id="22" name="Connecteur droit avec flèche 21">
            <a:extLst>
              <a:ext uri="{FF2B5EF4-FFF2-40B4-BE49-F238E27FC236}">
                <a16:creationId xmlns:a16="http://schemas.microsoft.com/office/drawing/2014/main" id="{CD4C3677-F01C-4758-98A0-8A3C50BEDEED}"/>
              </a:ext>
            </a:extLst>
          </p:cNvPr>
          <p:cNvCxnSpPr>
            <a:cxnSpLocks/>
          </p:cNvCxnSpPr>
          <p:nvPr/>
        </p:nvCxnSpPr>
        <p:spPr>
          <a:xfrm flipH="1">
            <a:off x="1322773" y="1411550"/>
            <a:ext cx="1223892" cy="1585402"/>
          </a:xfrm>
          <a:prstGeom prst="straightConnector1">
            <a:avLst/>
          </a:prstGeom>
          <a:ln w="127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A9F12BD1-410D-4995-8864-4CA661AED2AE}"/>
              </a:ext>
            </a:extLst>
          </p:cNvPr>
          <p:cNvSpPr txBox="1"/>
          <p:nvPr/>
        </p:nvSpPr>
        <p:spPr>
          <a:xfrm>
            <a:off x="8388" y="34215"/>
            <a:ext cx="8736117" cy="830997"/>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8. Réglage des vérins de pied reposant sur la plate-forme en partie centrale </a:t>
            </a:r>
          </a:p>
        </p:txBody>
      </p:sp>
      <p:sp>
        <p:nvSpPr>
          <p:cNvPr id="13" name="ZoneTexte 12">
            <a:extLst>
              <a:ext uri="{FF2B5EF4-FFF2-40B4-BE49-F238E27FC236}">
                <a16:creationId xmlns:a16="http://schemas.microsoft.com/office/drawing/2014/main" id="{F9574F39-2295-4DAB-B2F5-E4B64A40C737}"/>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37180533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A112872-055D-4E44-8DF4-A3BA21CCADB3}"/>
              </a:ext>
            </a:extLst>
          </p:cNvPr>
          <p:cNvPicPr>
            <a:picLocks noChangeAspect="1"/>
          </p:cNvPicPr>
          <p:nvPr/>
        </p:nvPicPr>
        <p:blipFill rotWithShape="1">
          <a:blip r:embed="rId2"/>
          <a:srcRect b="4511"/>
          <a:stretch/>
        </p:blipFill>
        <p:spPr>
          <a:xfrm>
            <a:off x="187162" y="865212"/>
            <a:ext cx="8736117" cy="5588853"/>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65</a:t>
            </a:fld>
            <a:endParaRPr lang="fr-FR" sz="1200" dirty="0">
              <a:solidFill>
                <a:srgbClr val="002060"/>
              </a:solidFill>
              <a:effectLst>
                <a:outerShdw blurRad="38100" dist="38100" dir="2700000" algn="tl">
                  <a:srgbClr val="000000">
                    <a:alpha val="43137"/>
                  </a:srgbClr>
                </a:outerShdw>
              </a:effectLst>
            </a:endParaRPr>
          </a:p>
        </p:txBody>
      </p:sp>
      <p:sp>
        <p:nvSpPr>
          <p:cNvPr id="7" name="ZoneTexte 6">
            <a:extLst>
              <a:ext uri="{FF2B5EF4-FFF2-40B4-BE49-F238E27FC236}">
                <a16:creationId xmlns:a16="http://schemas.microsoft.com/office/drawing/2014/main" id="{4C84358F-76E0-40B6-8E65-2E22581BA196}"/>
              </a:ext>
            </a:extLst>
          </p:cNvPr>
          <p:cNvSpPr txBox="1"/>
          <p:nvPr/>
        </p:nvSpPr>
        <p:spPr>
          <a:xfrm>
            <a:off x="8388" y="34215"/>
            <a:ext cx="8736117" cy="830997"/>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8. Réglage des vérins de pied reposant sur la plate-forme en partie centrale </a:t>
            </a:r>
          </a:p>
        </p:txBody>
      </p:sp>
      <p:grpSp>
        <p:nvGrpSpPr>
          <p:cNvPr id="10" name="Groupe 9">
            <a:extLst>
              <a:ext uri="{FF2B5EF4-FFF2-40B4-BE49-F238E27FC236}">
                <a16:creationId xmlns:a16="http://schemas.microsoft.com/office/drawing/2014/main" id="{668EDCF3-7C15-4888-B5C3-544254B92D00}"/>
              </a:ext>
            </a:extLst>
          </p:cNvPr>
          <p:cNvGrpSpPr/>
          <p:nvPr/>
        </p:nvGrpSpPr>
        <p:grpSpPr>
          <a:xfrm>
            <a:off x="2311810" y="1258981"/>
            <a:ext cx="443973" cy="277000"/>
            <a:chOff x="4198688" y="2087836"/>
            <a:chExt cx="364074" cy="277860"/>
          </a:xfrm>
        </p:grpSpPr>
        <p:sp>
          <p:nvSpPr>
            <p:cNvPr id="11" name="Ellipse 10">
              <a:extLst>
                <a:ext uri="{FF2B5EF4-FFF2-40B4-BE49-F238E27FC236}">
                  <a16:creationId xmlns:a16="http://schemas.microsoft.com/office/drawing/2014/main" id="{952C3E60-5EA0-414A-8319-5176DD82F085}"/>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2" name="ZoneTexte 11">
              <a:extLst>
                <a:ext uri="{FF2B5EF4-FFF2-40B4-BE49-F238E27FC236}">
                  <a16:creationId xmlns:a16="http://schemas.microsoft.com/office/drawing/2014/main" id="{86B669F5-60B9-4FB8-9D4F-9E8FB5171A37}"/>
                </a:ext>
              </a:extLst>
            </p:cNvPr>
            <p:cNvSpPr txBox="1"/>
            <p:nvPr/>
          </p:nvSpPr>
          <p:spPr>
            <a:xfrm>
              <a:off x="4198688" y="2087836"/>
              <a:ext cx="364074" cy="276999"/>
            </a:xfrm>
            <a:prstGeom prst="rect">
              <a:avLst/>
            </a:prstGeom>
            <a:noFill/>
          </p:spPr>
          <p:txBody>
            <a:bodyPr wrap="square" rtlCol="0">
              <a:spAutoFit/>
            </a:bodyPr>
            <a:lstStyle/>
            <a:p>
              <a:r>
                <a:rPr lang="fr-FR" sz="1200" dirty="0"/>
                <a:t> 4</a:t>
              </a:r>
            </a:p>
          </p:txBody>
        </p:sp>
      </p:grpSp>
      <p:sp>
        <p:nvSpPr>
          <p:cNvPr id="13" name="ZoneTexte 12">
            <a:extLst>
              <a:ext uri="{FF2B5EF4-FFF2-40B4-BE49-F238E27FC236}">
                <a16:creationId xmlns:a16="http://schemas.microsoft.com/office/drawing/2014/main" id="{CBEE9AA0-7E23-4DE6-8A8A-02B7C4397509}"/>
              </a:ext>
            </a:extLst>
          </p:cNvPr>
          <p:cNvSpPr txBox="1"/>
          <p:nvPr/>
        </p:nvSpPr>
        <p:spPr>
          <a:xfrm>
            <a:off x="2704986" y="1258981"/>
            <a:ext cx="5988722" cy="1600438"/>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Descendre les vérins de pied de la première file d’étaiement : </a:t>
            </a:r>
          </a:p>
          <a:p>
            <a:pPr marL="171450" indent="-171450" algn="just">
              <a:buFont typeface="Wingdings" panose="05000000000000000000" pitchFamily="2" charset="2"/>
              <a:buChar char="è"/>
            </a:pPr>
            <a:r>
              <a:rPr lang="fr-FR" sz="1200" b="1" dirty="0">
                <a:sym typeface="Wingdings" panose="05000000000000000000" pitchFamily="2" charset="2"/>
              </a:rPr>
              <a:t>Afficher</a:t>
            </a:r>
            <a:r>
              <a:rPr lang="fr-FR" sz="1200" dirty="0">
                <a:sym typeface="Wingdings" panose="05000000000000000000" pitchFamily="2" charset="2"/>
              </a:rPr>
              <a:t> la première file d’étaiement </a:t>
            </a:r>
          </a:p>
          <a:p>
            <a:pPr marL="171450" indent="-171450" algn="just">
              <a:buFont typeface="Wingdings" panose="05000000000000000000" pitchFamily="2" charset="2"/>
              <a:buChar char="è"/>
            </a:pPr>
            <a:r>
              <a:rPr lang="fr-FR" sz="1200" b="1" dirty="0">
                <a:sym typeface="Wingdings" panose="05000000000000000000" pitchFamily="2" charset="2"/>
              </a:rPr>
              <a:t>Sélectionner </a:t>
            </a:r>
            <a:r>
              <a:rPr lang="fr-FR" sz="1200" dirty="0">
                <a:sym typeface="Wingdings" panose="05000000000000000000" pitchFamily="2" charset="2"/>
              </a:rPr>
              <a:t> les camarteaux  reposant sur la plate-forme</a:t>
            </a:r>
          </a:p>
          <a:p>
            <a:pPr marL="171450" indent="-171450" algn="just">
              <a:buFont typeface="Wingdings" panose="05000000000000000000" pitchFamily="2" charset="2"/>
              <a:buChar char="è"/>
            </a:pPr>
            <a:r>
              <a:rPr lang="fr-FR" sz="1200" b="1" dirty="0">
                <a:sym typeface="Wingdings" panose="05000000000000000000" pitchFamily="2" charset="2"/>
              </a:rPr>
              <a:t>Mettez </a:t>
            </a:r>
            <a:r>
              <a:rPr lang="fr-FR" sz="1200" dirty="0">
                <a:sym typeface="Wingdings" panose="05000000000000000000" pitchFamily="2" charset="2"/>
              </a:rPr>
              <a:t>un Décalage de 0.000.</a:t>
            </a:r>
          </a:p>
          <a:p>
            <a:pPr marL="171450" indent="-171450" algn="just">
              <a:buFont typeface="Wingdings" panose="05000000000000000000" pitchFamily="2" charset="2"/>
              <a:buChar char="è"/>
            </a:pPr>
            <a:r>
              <a:rPr lang="fr-FR" sz="1200" b="1" dirty="0">
                <a:sym typeface="Wingdings" panose="05000000000000000000" pitchFamily="2" charset="2"/>
              </a:rPr>
              <a:t>Sélectionner </a:t>
            </a:r>
            <a:r>
              <a:rPr lang="fr-FR" sz="1200" dirty="0">
                <a:sym typeface="Wingdings" panose="05000000000000000000" pitchFamily="2" charset="2"/>
              </a:rPr>
              <a:t>chacune des TOURECHAF</a:t>
            </a:r>
          </a:p>
          <a:p>
            <a:pPr marL="171450" indent="-171450" algn="just">
              <a:buFont typeface="Wingdings" panose="05000000000000000000" pitchFamily="2" charset="2"/>
              <a:buChar char="è"/>
            </a:pPr>
            <a:r>
              <a:rPr lang="fr-FR" sz="1200" b="1" dirty="0">
                <a:sym typeface="Wingdings" panose="05000000000000000000" pitchFamily="2" charset="2"/>
              </a:rPr>
              <a:t>Cocher </a:t>
            </a:r>
            <a:r>
              <a:rPr lang="fr-FR" sz="1200" dirty="0">
                <a:sym typeface="Wingdings" panose="05000000000000000000" pitchFamily="2" charset="2"/>
              </a:rPr>
              <a:t>adjust-mode-</a:t>
            </a:r>
            <a:r>
              <a:rPr lang="fr-FR" sz="1200" dirty="0" err="1">
                <a:sym typeface="Wingdings" panose="05000000000000000000" pitchFamily="2" charset="2"/>
              </a:rPr>
              <a:t>feet</a:t>
            </a:r>
            <a:r>
              <a:rPr lang="fr-FR" sz="1200" dirty="0">
                <a:sym typeface="Wingdings" panose="05000000000000000000" pitchFamily="2" charset="2"/>
              </a:rPr>
              <a:t>-</a:t>
            </a:r>
            <a:r>
              <a:rPr lang="fr-FR" sz="1200" dirty="0" err="1">
                <a:sym typeface="Wingdings" panose="05000000000000000000" pitchFamily="2" charset="2"/>
              </a:rPr>
              <a:t>ext</a:t>
            </a:r>
            <a:r>
              <a:rPr lang="fr-FR" sz="1200" dirty="0">
                <a:sym typeface="Wingdings" panose="05000000000000000000" pitchFamily="2" charset="2"/>
              </a:rPr>
              <a:t>…, puis </a:t>
            </a:r>
            <a:r>
              <a:rPr lang="fr-FR" sz="1200" b="1" dirty="0">
                <a:sym typeface="Wingdings" panose="05000000000000000000" pitchFamily="2" charset="2"/>
              </a:rPr>
              <a:t>ajuster</a:t>
            </a:r>
            <a:r>
              <a:rPr lang="fr-FR" sz="1200" dirty="0">
                <a:sym typeface="Wingdings" panose="05000000000000000000" pitchFamily="2" charset="2"/>
              </a:rPr>
              <a:t> les vérins de pied</a:t>
            </a:r>
          </a:p>
          <a:p>
            <a:pPr algn="just"/>
            <a:r>
              <a:rPr lang="fr-FR" sz="1200" dirty="0">
                <a:sym typeface="Wingdings" panose="05000000000000000000" pitchFamily="2" charset="2"/>
              </a:rPr>
              <a:t> </a:t>
            </a:r>
          </a:p>
          <a:p>
            <a:pPr algn="just"/>
            <a:r>
              <a:rPr lang="fr-FR" sz="1200" b="1" dirty="0">
                <a:sym typeface="Wingdings" panose="05000000000000000000" pitchFamily="2" charset="2"/>
              </a:rPr>
              <a:t>Attention à bien repérer les vérins de pied f1, f2, f3 et f4 sur la maquette numérique.</a:t>
            </a:r>
          </a:p>
        </p:txBody>
      </p:sp>
      <p:sp>
        <p:nvSpPr>
          <p:cNvPr id="15" name="ZoneTexte 14">
            <a:extLst>
              <a:ext uri="{FF2B5EF4-FFF2-40B4-BE49-F238E27FC236}">
                <a16:creationId xmlns:a16="http://schemas.microsoft.com/office/drawing/2014/main" id="{C2235E46-5C5C-410C-9429-B6FB66D3E8C2}"/>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39015944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42216B8-759C-45AE-85EE-AC27A5A41433}"/>
              </a:ext>
            </a:extLst>
          </p:cNvPr>
          <p:cNvPicPr>
            <a:picLocks noChangeAspect="1"/>
          </p:cNvPicPr>
          <p:nvPr/>
        </p:nvPicPr>
        <p:blipFill rotWithShape="1">
          <a:blip r:embed="rId2"/>
          <a:srcRect l="-183" t="-4512" r="183" b="4512"/>
          <a:stretch/>
        </p:blipFill>
        <p:spPr>
          <a:xfrm>
            <a:off x="67111" y="625199"/>
            <a:ext cx="8976221" cy="5811112"/>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66</a:t>
            </a:fld>
            <a:endParaRPr lang="fr-FR" sz="1200" dirty="0">
              <a:solidFill>
                <a:srgbClr val="002060"/>
              </a:solidFill>
              <a:effectLst>
                <a:outerShdw blurRad="38100" dist="38100" dir="2700000" algn="tl">
                  <a:srgbClr val="000000">
                    <a:alpha val="43137"/>
                  </a:srgbClr>
                </a:outerShdw>
              </a:effectLst>
            </a:endParaRPr>
          </a:p>
        </p:txBody>
      </p:sp>
      <p:sp>
        <p:nvSpPr>
          <p:cNvPr id="10" name="ZoneTexte 9">
            <a:extLst>
              <a:ext uri="{FF2B5EF4-FFF2-40B4-BE49-F238E27FC236}">
                <a16:creationId xmlns:a16="http://schemas.microsoft.com/office/drawing/2014/main" id="{374C656E-8A35-4A84-A918-E80D066859C0}"/>
              </a:ext>
            </a:extLst>
          </p:cNvPr>
          <p:cNvSpPr txBox="1"/>
          <p:nvPr/>
        </p:nvSpPr>
        <p:spPr>
          <a:xfrm>
            <a:off x="8388" y="34215"/>
            <a:ext cx="8976221" cy="830997"/>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9. Réglage des vérins de pied sur gousset reposant sur la plate-forme et la semelle des murs en aile </a:t>
            </a:r>
          </a:p>
        </p:txBody>
      </p:sp>
      <p:pic>
        <p:nvPicPr>
          <p:cNvPr id="2" name="Image 1">
            <a:extLst>
              <a:ext uri="{FF2B5EF4-FFF2-40B4-BE49-F238E27FC236}">
                <a16:creationId xmlns:a16="http://schemas.microsoft.com/office/drawing/2014/main" id="{172710E2-1AC6-4027-82C1-1CAC87BA68BB}"/>
              </a:ext>
            </a:extLst>
          </p:cNvPr>
          <p:cNvPicPr>
            <a:picLocks noChangeAspect="1"/>
          </p:cNvPicPr>
          <p:nvPr/>
        </p:nvPicPr>
        <p:blipFill>
          <a:blip r:embed="rId3"/>
          <a:stretch>
            <a:fillRect/>
          </a:stretch>
        </p:blipFill>
        <p:spPr>
          <a:xfrm>
            <a:off x="6797804" y="4667205"/>
            <a:ext cx="2155590" cy="1683650"/>
          </a:xfrm>
          <a:prstGeom prst="ellipse">
            <a:avLst/>
          </a:prstGeom>
          <a:ln w="3175" cap="rnd">
            <a:solidFill>
              <a:srgbClr val="FF66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Ellipse 21">
            <a:extLst>
              <a:ext uri="{FF2B5EF4-FFF2-40B4-BE49-F238E27FC236}">
                <a16:creationId xmlns:a16="http://schemas.microsoft.com/office/drawing/2014/main" id="{F2C5F6A1-C425-4359-9B5C-0A06314E047A}"/>
              </a:ext>
            </a:extLst>
          </p:cNvPr>
          <p:cNvSpPr/>
          <p:nvPr/>
        </p:nvSpPr>
        <p:spPr>
          <a:xfrm>
            <a:off x="6363538" y="4074454"/>
            <a:ext cx="868533" cy="84912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868D158F-E223-4480-A2E0-B47A483AEC89}"/>
              </a:ext>
            </a:extLst>
          </p:cNvPr>
          <p:cNvSpPr txBox="1"/>
          <p:nvPr/>
        </p:nvSpPr>
        <p:spPr>
          <a:xfrm>
            <a:off x="4351230" y="1078637"/>
            <a:ext cx="4331132" cy="461665"/>
          </a:xfrm>
          <a:prstGeom prst="rect">
            <a:avLst/>
          </a:prstGeom>
          <a:solidFill>
            <a:srgbClr val="CCFFFF"/>
          </a:solidFill>
          <a:ln>
            <a:solidFill>
              <a:schemeClr val="accent5">
                <a:lumMod val="50000"/>
              </a:schemeClr>
            </a:solidFill>
          </a:ln>
        </p:spPr>
        <p:txBody>
          <a:bodyPr wrap="square" rtlCol="0">
            <a:spAutoFit/>
          </a:bodyPr>
          <a:lstStyle/>
          <a:p>
            <a:pPr algn="just"/>
            <a:r>
              <a:rPr lang="fr-FR" sz="1200" i="1" dirty="0"/>
              <a:t>Les tours d’extrémité sont à cheval sur la traverse inférieure (radier), la plate-forme et la semelle des murs en aile.</a:t>
            </a:r>
          </a:p>
        </p:txBody>
      </p:sp>
      <p:grpSp>
        <p:nvGrpSpPr>
          <p:cNvPr id="13" name="Groupe 12">
            <a:extLst>
              <a:ext uri="{FF2B5EF4-FFF2-40B4-BE49-F238E27FC236}">
                <a16:creationId xmlns:a16="http://schemas.microsoft.com/office/drawing/2014/main" id="{4B943885-11D9-4463-8958-B2552952D6A5}"/>
              </a:ext>
            </a:extLst>
          </p:cNvPr>
          <p:cNvGrpSpPr/>
          <p:nvPr/>
        </p:nvGrpSpPr>
        <p:grpSpPr>
          <a:xfrm>
            <a:off x="4032447" y="1090157"/>
            <a:ext cx="318782" cy="276999"/>
            <a:chOff x="4198688" y="2088698"/>
            <a:chExt cx="318782" cy="276999"/>
          </a:xfrm>
        </p:grpSpPr>
        <p:sp>
          <p:nvSpPr>
            <p:cNvPr id="14" name="Ellipse 13">
              <a:extLst>
                <a:ext uri="{FF2B5EF4-FFF2-40B4-BE49-F238E27FC236}">
                  <a16:creationId xmlns:a16="http://schemas.microsoft.com/office/drawing/2014/main" id="{2FBD2BD3-5A42-4DFC-8B51-ADED5106D17B}"/>
                </a:ext>
              </a:extLst>
            </p:cNvPr>
            <p:cNvSpPr/>
            <p:nvPr/>
          </p:nvSpPr>
          <p:spPr>
            <a:xfrm>
              <a:off x="4198688" y="2102386"/>
              <a:ext cx="255866" cy="263310"/>
            </a:xfrm>
            <a:prstGeom prst="ellipse">
              <a:avLst/>
            </a:prstGeom>
            <a:solidFill>
              <a:srgbClr val="CCFF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5" name="ZoneTexte 14">
              <a:extLst>
                <a:ext uri="{FF2B5EF4-FFF2-40B4-BE49-F238E27FC236}">
                  <a16:creationId xmlns:a16="http://schemas.microsoft.com/office/drawing/2014/main" id="{68CED401-6C5D-414F-954D-27F4B01EA35C}"/>
                </a:ext>
              </a:extLst>
            </p:cNvPr>
            <p:cNvSpPr txBox="1"/>
            <p:nvPr/>
          </p:nvSpPr>
          <p:spPr>
            <a:xfrm>
              <a:off x="4198688" y="2088698"/>
              <a:ext cx="318782" cy="276999"/>
            </a:xfrm>
            <a:prstGeom prst="rect">
              <a:avLst/>
            </a:prstGeom>
            <a:noFill/>
          </p:spPr>
          <p:txBody>
            <a:bodyPr wrap="square" rtlCol="0">
              <a:spAutoFit/>
            </a:bodyPr>
            <a:lstStyle/>
            <a:p>
              <a:r>
                <a:rPr lang="fr-FR" sz="1200" dirty="0"/>
                <a:t>1</a:t>
              </a:r>
            </a:p>
          </p:txBody>
        </p:sp>
      </p:grpSp>
      <p:sp>
        <p:nvSpPr>
          <p:cNvPr id="16" name="ZoneTexte 15">
            <a:extLst>
              <a:ext uri="{FF2B5EF4-FFF2-40B4-BE49-F238E27FC236}">
                <a16:creationId xmlns:a16="http://schemas.microsoft.com/office/drawing/2014/main" id="{2A1768FC-5A0E-4B2E-BB0F-EE7E7D8F4958}"/>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21171991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D5485151-A422-49BE-8E5C-C7D552020C19}"/>
              </a:ext>
            </a:extLst>
          </p:cNvPr>
          <p:cNvPicPr>
            <a:picLocks noChangeAspect="1"/>
          </p:cNvPicPr>
          <p:nvPr/>
        </p:nvPicPr>
        <p:blipFill rotWithShape="1">
          <a:blip r:embed="rId2"/>
          <a:srcRect b="8144"/>
          <a:stretch/>
        </p:blipFill>
        <p:spPr>
          <a:xfrm>
            <a:off x="83890" y="865212"/>
            <a:ext cx="8976220" cy="5437766"/>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67</a:t>
            </a:fld>
            <a:endParaRPr lang="fr-FR" sz="1200" dirty="0">
              <a:solidFill>
                <a:srgbClr val="002060"/>
              </a:solidFill>
              <a:effectLst>
                <a:outerShdw blurRad="38100" dist="38100" dir="2700000" algn="tl">
                  <a:srgbClr val="000000">
                    <a:alpha val="43137"/>
                  </a:srgbClr>
                </a:outerShdw>
              </a:effectLst>
            </a:endParaRPr>
          </a:p>
        </p:txBody>
      </p:sp>
      <p:grpSp>
        <p:nvGrpSpPr>
          <p:cNvPr id="22" name="Groupe 21">
            <a:extLst>
              <a:ext uri="{FF2B5EF4-FFF2-40B4-BE49-F238E27FC236}">
                <a16:creationId xmlns:a16="http://schemas.microsoft.com/office/drawing/2014/main" id="{E488FEB6-B631-4680-A8BB-6DDDC916B2F4}"/>
              </a:ext>
            </a:extLst>
          </p:cNvPr>
          <p:cNvGrpSpPr/>
          <p:nvPr/>
        </p:nvGrpSpPr>
        <p:grpSpPr>
          <a:xfrm>
            <a:off x="1863801" y="957544"/>
            <a:ext cx="443973" cy="277000"/>
            <a:chOff x="4198688" y="2087836"/>
            <a:chExt cx="364074" cy="277860"/>
          </a:xfrm>
        </p:grpSpPr>
        <p:sp>
          <p:nvSpPr>
            <p:cNvPr id="23" name="Ellipse 22">
              <a:extLst>
                <a:ext uri="{FF2B5EF4-FFF2-40B4-BE49-F238E27FC236}">
                  <a16:creationId xmlns:a16="http://schemas.microsoft.com/office/drawing/2014/main" id="{663DD759-FF77-4C3A-9399-9442A6BF8C37}"/>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6" name="ZoneTexte 25">
              <a:extLst>
                <a:ext uri="{FF2B5EF4-FFF2-40B4-BE49-F238E27FC236}">
                  <a16:creationId xmlns:a16="http://schemas.microsoft.com/office/drawing/2014/main" id="{29839717-C4C4-49B9-91FF-D851B98AA834}"/>
                </a:ext>
              </a:extLst>
            </p:cNvPr>
            <p:cNvSpPr txBox="1"/>
            <p:nvPr/>
          </p:nvSpPr>
          <p:spPr>
            <a:xfrm>
              <a:off x="4198688" y="2087836"/>
              <a:ext cx="364074" cy="276999"/>
            </a:xfrm>
            <a:prstGeom prst="rect">
              <a:avLst/>
            </a:prstGeom>
            <a:noFill/>
          </p:spPr>
          <p:txBody>
            <a:bodyPr wrap="square" rtlCol="0">
              <a:spAutoFit/>
            </a:bodyPr>
            <a:lstStyle/>
            <a:p>
              <a:r>
                <a:rPr lang="fr-FR" sz="1200" dirty="0"/>
                <a:t> 2</a:t>
              </a:r>
            </a:p>
          </p:txBody>
        </p:sp>
      </p:grpSp>
      <p:sp>
        <p:nvSpPr>
          <p:cNvPr id="27" name="ZoneTexte 26">
            <a:extLst>
              <a:ext uri="{FF2B5EF4-FFF2-40B4-BE49-F238E27FC236}">
                <a16:creationId xmlns:a16="http://schemas.microsoft.com/office/drawing/2014/main" id="{AD8FFA9E-3EA6-4D87-89A6-0918AC4A2F61}"/>
              </a:ext>
            </a:extLst>
          </p:cNvPr>
          <p:cNvSpPr txBox="1"/>
          <p:nvPr/>
        </p:nvSpPr>
        <p:spPr>
          <a:xfrm>
            <a:off x="2294869" y="914869"/>
            <a:ext cx="6556168" cy="1231106"/>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Réglage des vérins de pied de la deuxième file d’étaiement : </a:t>
            </a:r>
            <a:r>
              <a:rPr lang="fr-FR" sz="1200" b="1" dirty="0">
                <a:sym typeface="Wingdings" panose="05000000000000000000" pitchFamily="2" charset="2"/>
              </a:rPr>
              <a:t>(partie de gauche)</a:t>
            </a:r>
            <a:endParaRPr lang="fr-FR" sz="1200" dirty="0">
              <a:sym typeface="Wingdings" panose="05000000000000000000" pitchFamily="2" charset="2"/>
            </a:endParaRPr>
          </a:p>
          <a:p>
            <a:pPr marL="171450" indent="-171450" algn="just">
              <a:buFont typeface="Wingdings" panose="05000000000000000000" pitchFamily="2" charset="2"/>
              <a:buChar char="è"/>
            </a:pPr>
            <a:r>
              <a:rPr lang="fr-FR" sz="1200" b="1" dirty="0">
                <a:sym typeface="Wingdings" panose="05000000000000000000" pitchFamily="2" charset="2"/>
              </a:rPr>
              <a:t>Masquer</a:t>
            </a:r>
            <a:r>
              <a:rPr lang="fr-FR" sz="1200" dirty="0">
                <a:sym typeface="Wingdings" panose="05000000000000000000" pitchFamily="2" charset="2"/>
              </a:rPr>
              <a:t> la semelle </a:t>
            </a:r>
          </a:p>
          <a:p>
            <a:pPr marL="171450" indent="-171450" algn="just">
              <a:buFont typeface="Wingdings" panose="05000000000000000000" pitchFamily="2" charset="2"/>
              <a:buChar char="è"/>
            </a:pPr>
            <a:r>
              <a:rPr lang="fr-FR" sz="1200" b="1" dirty="0">
                <a:sym typeface="Wingdings" panose="05000000000000000000" pitchFamily="2" charset="2"/>
              </a:rPr>
              <a:t>Sélectionner </a:t>
            </a:r>
            <a:r>
              <a:rPr lang="fr-FR" sz="1200" dirty="0">
                <a:sym typeface="Wingdings" panose="05000000000000000000" pitchFamily="2" charset="2"/>
              </a:rPr>
              <a:t>la TOURECHAF</a:t>
            </a:r>
          </a:p>
          <a:p>
            <a:pPr marL="171450" indent="-171450" algn="just">
              <a:buFont typeface="Wingdings" panose="05000000000000000000" pitchFamily="2" charset="2"/>
              <a:buChar char="è"/>
            </a:pPr>
            <a:r>
              <a:rPr lang="fr-FR" sz="1200" b="1" dirty="0">
                <a:sym typeface="Wingdings" panose="05000000000000000000" pitchFamily="2" charset="2"/>
              </a:rPr>
              <a:t>Cocher </a:t>
            </a:r>
            <a:r>
              <a:rPr lang="fr-FR" sz="1200" dirty="0">
                <a:sym typeface="Wingdings" panose="05000000000000000000" pitchFamily="2" charset="2"/>
              </a:rPr>
              <a:t>adjust-mode-</a:t>
            </a:r>
            <a:r>
              <a:rPr lang="fr-FR" sz="1200" dirty="0" err="1">
                <a:sym typeface="Wingdings" panose="05000000000000000000" pitchFamily="2" charset="2"/>
              </a:rPr>
              <a:t>feet</a:t>
            </a:r>
            <a:r>
              <a:rPr lang="fr-FR" sz="1200" dirty="0">
                <a:sym typeface="Wingdings" panose="05000000000000000000" pitchFamily="2" charset="2"/>
              </a:rPr>
              <a:t>-</a:t>
            </a:r>
            <a:r>
              <a:rPr lang="fr-FR" sz="1200" dirty="0" err="1">
                <a:sym typeface="Wingdings" panose="05000000000000000000" pitchFamily="2" charset="2"/>
              </a:rPr>
              <a:t>ext</a:t>
            </a:r>
            <a:r>
              <a:rPr lang="fr-FR" sz="1200" dirty="0">
                <a:sym typeface="Wingdings" panose="05000000000000000000" pitchFamily="2" charset="2"/>
              </a:rPr>
              <a:t>…, puis entrer les cotes inscrites dans la fenêtre Propriétés</a:t>
            </a:r>
          </a:p>
          <a:p>
            <a:pPr algn="just"/>
            <a:r>
              <a:rPr lang="fr-FR" sz="1200" dirty="0">
                <a:sym typeface="Wingdings" panose="05000000000000000000" pitchFamily="2" charset="2"/>
              </a:rPr>
              <a:t> </a:t>
            </a:r>
          </a:p>
          <a:p>
            <a:pPr algn="just"/>
            <a:r>
              <a:rPr lang="fr-FR" sz="1200" b="1" dirty="0">
                <a:sym typeface="Wingdings" panose="05000000000000000000" pitchFamily="2" charset="2"/>
              </a:rPr>
              <a:t>Attention à bien repérer les vérins de pied f1, f2, f3 et f4 sur la maquette numérique.</a:t>
            </a:r>
          </a:p>
        </p:txBody>
      </p:sp>
      <p:cxnSp>
        <p:nvCxnSpPr>
          <p:cNvPr id="28" name="Connecteur droit avec flèche 27">
            <a:extLst>
              <a:ext uri="{FF2B5EF4-FFF2-40B4-BE49-F238E27FC236}">
                <a16:creationId xmlns:a16="http://schemas.microsoft.com/office/drawing/2014/main" id="{26826FBD-A54E-40D8-9B29-B72F3BBAF3CC}"/>
              </a:ext>
            </a:extLst>
          </p:cNvPr>
          <p:cNvCxnSpPr>
            <a:cxnSpLocks/>
          </p:cNvCxnSpPr>
          <p:nvPr/>
        </p:nvCxnSpPr>
        <p:spPr>
          <a:xfrm flipH="1">
            <a:off x="1376039" y="1740023"/>
            <a:ext cx="799780" cy="1473694"/>
          </a:xfrm>
          <a:prstGeom prst="straightConnector1">
            <a:avLst/>
          </a:prstGeom>
          <a:ln w="127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7B47C5AD-8C93-468D-A2FC-A4C6627F582C}"/>
              </a:ext>
            </a:extLst>
          </p:cNvPr>
          <p:cNvSpPr txBox="1"/>
          <p:nvPr/>
        </p:nvSpPr>
        <p:spPr>
          <a:xfrm>
            <a:off x="8388" y="34215"/>
            <a:ext cx="8976220" cy="830997"/>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9. Réglage des vérins de pied sur gousset reposant sur la plate-forme et la semelle des murs en aile </a:t>
            </a:r>
          </a:p>
        </p:txBody>
      </p:sp>
      <p:sp>
        <p:nvSpPr>
          <p:cNvPr id="12" name="ZoneTexte 11">
            <a:extLst>
              <a:ext uri="{FF2B5EF4-FFF2-40B4-BE49-F238E27FC236}">
                <a16:creationId xmlns:a16="http://schemas.microsoft.com/office/drawing/2014/main" id="{D69E09F1-9713-4334-BC51-B4E4E4728790}"/>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1774344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8FB747E-2452-4CDC-BE70-7ABA29381E50}"/>
              </a:ext>
            </a:extLst>
          </p:cNvPr>
          <p:cNvPicPr>
            <a:picLocks noChangeAspect="1"/>
          </p:cNvPicPr>
          <p:nvPr/>
        </p:nvPicPr>
        <p:blipFill rotWithShape="1">
          <a:blip r:embed="rId2"/>
          <a:srcRect b="4511"/>
          <a:stretch/>
        </p:blipFill>
        <p:spPr>
          <a:xfrm>
            <a:off x="67112" y="1029810"/>
            <a:ext cx="8976220" cy="5477522"/>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68</a:t>
            </a:fld>
            <a:endParaRPr lang="fr-FR" sz="1200" dirty="0">
              <a:solidFill>
                <a:srgbClr val="002060"/>
              </a:solidFill>
              <a:effectLst>
                <a:outerShdw blurRad="38100" dist="38100" dir="2700000" algn="tl">
                  <a:srgbClr val="000000">
                    <a:alpha val="43137"/>
                  </a:srgbClr>
                </a:outerShdw>
              </a:effectLst>
            </a:endParaRPr>
          </a:p>
        </p:txBody>
      </p:sp>
      <p:grpSp>
        <p:nvGrpSpPr>
          <p:cNvPr id="22" name="Groupe 21">
            <a:extLst>
              <a:ext uri="{FF2B5EF4-FFF2-40B4-BE49-F238E27FC236}">
                <a16:creationId xmlns:a16="http://schemas.microsoft.com/office/drawing/2014/main" id="{E488FEB6-B631-4680-A8BB-6DDDC916B2F4}"/>
              </a:ext>
            </a:extLst>
          </p:cNvPr>
          <p:cNvGrpSpPr/>
          <p:nvPr/>
        </p:nvGrpSpPr>
        <p:grpSpPr>
          <a:xfrm>
            <a:off x="1950094" y="1029810"/>
            <a:ext cx="443973" cy="277000"/>
            <a:chOff x="4198688" y="2087836"/>
            <a:chExt cx="364074" cy="277860"/>
          </a:xfrm>
        </p:grpSpPr>
        <p:sp>
          <p:nvSpPr>
            <p:cNvPr id="23" name="Ellipse 22">
              <a:extLst>
                <a:ext uri="{FF2B5EF4-FFF2-40B4-BE49-F238E27FC236}">
                  <a16:creationId xmlns:a16="http://schemas.microsoft.com/office/drawing/2014/main" id="{663DD759-FF77-4C3A-9399-9442A6BF8C37}"/>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6" name="ZoneTexte 25">
              <a:extLst>
                <a:ext uri="{FF2B5EF4-FFF2-40B4-BE49-F238E27FC236}">
                  <a16:creationId xmlns:a16="http://schemas.microsoft.com/office/drawing/2014/main" id="{29839717-C4C4-49B9-91FF-D851B98AA834}"/>
                </a:ext>
              </a:extLst>
            </p:cNvPr>
            <p:cNvSpPr txBox="1"/>
            <p:nvPr/>
          </p:nvSpPr>
          <p:spPr>
            <a:xfrm>
              <a:off x="4198688" y="2087836"/>
              <a:ext cx="364074" cy="276999"/>
            </a:xfrm>
            <a:prstGeom prst="rect">
              <a:avLst/>
            </a:prstGeom>
            <a:noFill/>
          </p:spPr>
          <p:txBody>
            <a:bodyPr wrap="square" rtlCol="0">
              <a:spAutoFit/>
            </a:bodyPr>
            <a:lstStyle/>
            <a:p>
              <a:r>
                <a:rPr lang="fr-FR" sz="1200" dirty="0"/>
                <a:t> 3</a:t>
              </a:r>
            </a:p>
          </p:txBody>
        </p:sp>
      </p:grpSp>
      <p:sp>
        <p:nvSpPr>
          <p:cNvPr id="27" name="ZoneTexte 26">
            <a:extLst>
              <a:ext uri="{FF2B5EF4-FFF2-40B4-BE49-F238E27FC236}">
                <a16:creationId xmlns:a16="http://schemas.microsoft.com/office/drawing/2014/main" id="{AD8FFA9E-3EA6-4D87-89A6-0918AC4A2F61}"/>
              </a:ext>
            </a:extLst>
          </p:cNvPr>
          <p:cNvSpPr txBox="1"/>
          <p:nvPr/>
        </p:nvSpPr>
        <p:spPr>
          <a:xfrm>
            <a:off x="2326881" y="1029810"/>
            <a:ext cx="6556168" cy="1231106"/>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Réglage des vérins de pied de la première file d ’étaiement : </a:t>
            </a:r>
            <a:r>
              <a:rPr lang="fr-FR" sz="1200" b="1" dirty="0">
                <a:sym typeface="Wingdings" panose="05000000000000000000" pitchFamily="2" charset="2"/>
              </a:rPr>
              <a:t>(partie de gauche)</a:t>
            </a:r>
            <a:endParaRPr lang="fr-FR" sz="1200" dirty="0">
              <a:sym typeface="Wingdings" panose="05000000000000000000" pitchFamily="2" charset="2"/>
            </a:endParaRPr>
          </a:p>
          <a:p>
            <a:pPr marL="171450" indent="-171450" algn="just">
              <a:buFont typeface="Wingdings" panose="05000000000000000000" pitchFamily="2" charset="2"/>
              <a:buChar char="è"/>
            </a:pPr>
            <a:r>
              <a:rPr lang="fr-FR" sz="1200" b="1" dirty="0">
                <a:sym typeface="Wingdings" panose="05000000000000000000" pitchFamily="2" charset="2"/>
              </a:rPr>
              <a:t>Sélectionner </a:t>
            </a:r>
            <a:r>
              <a:rPr lang="fr-FR" sz="1200" dirty="0">
                <a:sym typeface="Wingdings" panose="05000000000000000000" pitchFamily="2" charset="2"/>
              </a:rPr>
              <a:t>la TOURECHAF</a:t>
            </a:r>
          </a:p>
          <a:p>
            <a:pPr marL="171450" indent="-171450" algn="just">
              <a:buFont typeface="Wingdings" panose="05000000000000000000" pitchFamily="2" charset="2"/>
              <a:buChar char="è"/>
            </a:pPr>
            <a:r>
              <a:rPr lang="fr-FR" sz="1200" b="1" dirty="0">
                <a:sym typeface="Wingdings" panose="05000000000000000000" pitchFamily="2" charset="2"/>
              </a:rPr>
              <a:t>Cocher </a:t>
            </a:r>
            <a:r>
              <a:rPr lang="fr-FR" sz="1200" dirty="0">
                <a:sym typeface="Wingdings" panose="05000000000000000000" pitchFamily="2" charset="2"/>
              </a:rPr>
              <a:t>adjust-mode-</a:t>
            </a:r>
            <a:r>
              <a:rPr lang="fr-FR" sz="1200" dirty="0" err="1">
                <a:sym typeface="Wingdings" panose="05000000000000000000" pitchFamily="2" charset="2"/>
              </a:rPr>
              <a:t>feet</a:t>
            </a:r>
            <a:r>
              <a:rPr lang="fr-FR" sz="1200" dirty="0">
                <a:sym typeface="Wingdings" panose="05000000000000000000" pitchFamily="2" charset="2"/>
              </a:rPr>
              <a:t>-</a:t>
            </a:r>
            <a:r>
              <a:rPr lang="fr-FR" sz="1200" dirty="0" err="1">
                <a:sym typeface="Wingdings" panose="05000000000000000000" pitchFamily="2" charset="2"/>
              </a:rPr>
              <a:t>ext</a:t>
            </a:r>
            <a:r>
              <a:rPr lang="fr-FR" sz="1200" dirty="0">
                <a:sym typeface="Wingdings" panose="05000000000000000000" pitchFamily="2" charset="2"/>
              </a:rPr>
              <a:t>…, puis entrer les cotes inscrites dans la fenêtre Propriétés</a:t>
            </a:r>
          </a:p>
          <a:p>
            <a:pPr algn="just"/>
            <a:r>
              <a:rPr lang="fr-FR" sz="1200" dirty="0">
                <a:sym typeface="Wingdings" panose="05000000000000000000" pitchFamily="2" charset="2"/>
              </a:rPr>
              <a:t> </a:t>
            </a:r>
          </a:p>
          <a:p>
            <a:pPr algn="just"/>
            <a:r>
              <a:rPr lang="fr-FR" sz="1200" b="1" dirty="0">
                <a:sym typeface="Wingdings" panose="05000000000000000000" pitchFamily="2" charset="2"/>
              </a:rPr>
              <a:t>Attention à bien repérer les vérins de pied f1, f2, f3 et f4 sur la maquette numérique.</a:t>
            </a:r>
          </a:p>
          <a:p>
            <a:pPr marL="171450" indent="-171450" algn="just">
              <a:buFont typeface="Wingdings" panose="05000000000000000000" pitchFamily="2" charset="2"/>
              <a:buChar char="è"/>
            </a:pPr>
            <a:endParaRPr lang="fr-FR" sz="1200" dirty="0">
              <a:sym typeface="Wingdings" panose="05000000000000000000" pitchFamily="2" charset="2"/>
            </a:endParaRPr>
          </a:p>
        </p:txBody>
      </p:sp>
      <p:cxnSp>
        <p:nvCxnSpPr>
          <p:cNvPr id="28" name="Connecteur droit avec flèche 27">
            <a:extLst>
              <a:ext uri="{FF2B5EF4-FFF2-40B4-BE49-F238E27FC236}">
                <a16:creationId xmlns:a16="http://schemas.microsoft.com/office/drawing/2014/main" id="{26826FBD-A54E-40D8-9B29-B72F3BBAF3CC}"/>
              </a:ext>
            </a:extLst>
          </p:cNvPr>
          <p:cNvCxnSpPr>
            <a:cxnSpLocks/>
          </p:cNvCxnSpPr>
          <p:nvPr/>
        </p:nvCxnSpPr>
        <p:spPr>
          <a:xfrm flipH="1">
            <a:off x="1340994" y="1731146"/>
            <a:ext cx="921118" cy="1697854"/>
          </a:xfrm>
          <a:prstGeom prst="straightConnector1">
            <a:avLst/>
          </a:prstGeom>
          <a:ln w="127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2708C977-AA63-4253-A794-E0E804242FA3}"/>
              </a:ext>
            </a:extLst>
          </p:cNvPr>
          <p:cNvSpPr txBox="1"/>
          <p:nvPr/>
        </p:nvSpPr>
        <p:spPr>
          <a:xfrm>
            <a:off x="8388" y="34215"/>
            <a:ext cx="8976220" cy="830997"/>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9. Réglage des vérins de pied sur gousset reposant sur la plate-forme et la  semelle des murs en aile </a:t>
            </a:r>
          </a:p>
        </p:txBody>
      </p:sp>
      <p:sp>
        <p:nvSpPr>
          <p:cNvPr id="13" name="ZoneTexte 12">
            <a:extLst>
              <a:ext uri="{FF2B5EF4-FFF2-40B4-BE49-F238E27FC236}">
                <a16:creationId xmlns:a16="http://schemas.microsoft.com/office/drawing/2014/main" id="{76B06F86-535A-4E3E-99F7-48F89A15A4C2}"/>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4830701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1D0A93E-894A-43CD-8029-D7AF17785326}"/>
              </a:ext>
            </a:extLst>
          </p:cNvPr>
          <p:cNvPicPr>
            <a:picLocks noChangeAspect="1"/>
          </p:cNvPicPr>
          <p:nvPr/>
        </p:nvPicPr>
        <p:blipFill rotWithShape="1">
          <a:blip r:embed="rId2"/>
          <a:srcRect b="4511"/>
          <a:stretch/>
        </p:blipFill>
        <p:spPr>
          <a:xfrm>
            <a:off x="168676" y="843379"/>
            <a:ext cx="8806648" cy="5601809"/>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69</a:t>
            </a:fld>
            <a:endParaRPr lang="fr-FR" sz="1200" dirty="0">
              <a:solidFill>
                <a:srgbClr val="002060"/>
              </a:solidFill>
              <a:effectLst>
                <a:outerShdw blurRad="38100" dist="38100" dir="2700000" algn="tl">
                  <a:srgbClr val="000000">
                    <a:alpha val="43137"/>
                  </a:srgbClr>
                </a:outerShdw>
              </a:effectLst>
            </a:endParaRPr>
          </a:p>
        </p:txBody>
      </p:sp>
      <p:grpSp>
        <p:nvGrpSpPr>
          <p:cNvPr id="23" name="Groupe 22">
            <a:extLst>
              <a:ext uri="{FF2B5EF4-FFF2-40B4-BE49-F238E27FC236}">
                <a16:creationId xmlns:a16="http://schemas.microsoft.com/office/drawing/2014/main" id="{F67530A4-6F8C-4FB0-B44F-49122A663108}"/>
              </a:ext>
            </a:extLst>
          </p:cNvPr>
          <p:cNvGrpSpPr/>
          <p:nvPr/>
        </p:nvGrpSpPr>
        <p:grpSpPr>
          <a:xfrm>
            <a:off x="3581931" y="887045"/>
            <a:ext cx="443973" cy="277000"/>
            <a:chOff x="4198688" y="2087836"/>
            <a:chExt cx="364074" cy="277860"/>
          </a:xfrm>
        </p:grpSpPr>
        <p:sp>
          <p:nvSpPr>
            <p:cNvPr id="26" name="Ellipse 25">
              <a:extLst>
                <a:ext uri="{FF2B5EF4-FFF2-40B4-BE49-F238E27FC236}">
                  <a16:creationId xmlns:a16="http://schemas.microsoft.com/office/drawing/2014/main" id="{3CED635C-4546-4E4B-9DC9-1AA13D51B6D8}"/>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7" name="ZoneTexte 26">
              <a:extLst>
                <a:ext uri="{FF2B5EF4-FFF2-40B4-BE49-F238E27FC236}">
                  <a16:creationId xmlns:a16="http://schemas.microsoft.com/office/drawing/2014/main" id="{03824624-7205-4D60-9BF2-46173964E110}"/>
                </a:ext>
              </a:extLst>
            </p:cNvPr>
            <p:cNvSpPr txBox="1"/>
            <p:nvPr/>
          </p:nvSpPr>
          <p:spPr>
            <a:xfrm>
              <a:off x="4198688" y="2087836"/>
              <a:ext cx="364074" cy="276999"/>
            </a:xfrm>
            <a:prstGeom prst="rect">
              <a:avLst/>
            </a:prstGeom>
            <a:noFill/>
          </p:spPr>
          <p:txBody>
            <a:bodyPr wrap="square" rtlCol="0">
              <a:spAutoFit/>
            </a:bodyPr>
            <a:lstStyle/>
            <a:p>
              <a:r>
                <a:rPr lang="fr-FR" sz="1200" dirty="0"/>
                <a:t> 4</a:t>
              </a:r>
            </a:p>
          </p:txBody>
        </p:sp>
      </p:grpSp>
      <p:sp>
        <p:nvSpPr>
          <p:cNvPr id="28" name="ZoneTexte 27">
            <a:extLst>
              <a:ext uri="{FF2B5EF4-FFF2-40B4-BE49-F238E27FC236}">
                <a16:creationId xmlns:a16="http://schemas.microsoft.com/office/drawing/2014/main" id="{0E90E1B4-BE88-4DFD-B791-930C3AFF049B}"/>
              </a:ext>
            </a:extLst>
          </p:cNvPr>
          <p:cNvSpPr txBox="1"/>
          <p:nvPr/>
        </p:nvSpPr>
        <p:spPr>
          <a:xfrm>
            <a:off x="3963760" y="886187"/>
            <a:ext cx="4346309" cy="677108"/>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Vérification de la partie gauche : </a:t>
            </a:r>
          </a:p>
          <a:p>
            <a:pPr marL="171450" indent="-171450" algn="just">
              <a:buFont typeface="Wingdings" panose="05000000000000000000" pitchFamily="2" charset="2"/>
              <a:buChar char="è"/>
            </a:pPr>
            <a:r>
              <a:rPr lang="fr-FR" sz="1200" b="1" dirty="0">
                <a:sym typeface="Wingdings" panose="05000000000000000000" pitchFamily="2" charset="2"/>
              </a:rPr>
              <a:t>Afficher</a:t>
            </a:r>
            <a:r>
              <a:rPr lang="fr-FR" sz="1200" dirty="0">
                <a:sym typeface="Wingdings" panose="05000000000000000000" pitchFamily="2" charset="2"/>
              </a:rPr>
              <a:t> la semelle</a:t>
            </a:r>
          </a:p>
          <a:p>
            <a:pPr marL="171450" indent="-171450" algn="just">
              <a:buFont typeface="Wingdings" panose="05000000000000000000" pitchFamily="2" charset="2"/>
              <a:buChar char="è"/>
            </a:pPr>
            <a:r>
              <a:rPr lang="fr-FR" sz="1200" b="1" dirty="0">
                <a:sym typeface="Wingdings" panose="05000000000000000000" pitchFamily="2" charset="2"/>
              </a:rPr>
              <a:t>Régler</a:t>
            </a:r>
            <a:r>
              <a:rPr lang="fr-FR" sz="1200" dirty="0">
                <a:sym typeface="Wingdings" panose="05000000000000000000" pitchFamily="2" charset="2"/>
              </a:rPr>
              <a:t> les camarteaux sur la partie semelle du mur en aile.</a:t>
            </a:r>
          </a:p>
        </p:txBody>
      </p:sp>
      <p:sp>
        <p:nvSpPr>
          <p:cNvPr id="11" name="ZoneTexte 10">
            <a:extLst>
              <a:ext uri="{FF2B5EF4-FFF2-40B4-BE49-F238E27FC236}">
                <a16:creationId xmlns:a16="http://schemas.microsoft.com/office/drawing/2014/main" id="{72E94888-3C3A-498B-B619-6DA5700A5AB8}"/>
              </a:ext>
            </a:extLst>
          </p:cNvPr>
          <p:cNvSpPr txBox="1"/>
          <p:nvPr/>
        </p:nvSpPr>
        <p:spPr>
          <a:xfrm>
            <a:off x="8388" y="34215"/>
            <a:ext cx="8966936" cy="830997"/>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9. Réglage des vérins de pied sur gousset reposant sur la plate-forme et la semelle des murs en aile </a:t>
            </a:r>
          </a:p>
        </p:txBody>
      </p:sp>
      <p:sp>
        <p:nvSpPr>
          <p:cNvPr id="12" name="ZoneTexte 11">
            <a:extLst>
              <a:ext uri="{FF2B5EF4-FFF2-40B4-BE49-F238E27FC236}">
                <a16:creationId xmlns:a16="http://schemas.microsoft.com/office/drawing/2014/main" id="{195187D1-5BE3-4496-9D2B-949E00383DD3}"/>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3038725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6A873A-E3F5-419C-ACD0-50656C5E2FAA}"/>
              </a:ext>
            </a:extLst>
          </p:cNvPr>
          <p:cNvSpPr/>
          <p:nvPr/>
        </p:nvSpPr>
        <p:spPr>
          <a:xfrm>
            <a:off x="2361460" y="1225118"/>
            <a:ext cx="1731146" cy="550416"/>
          </a:xfrm>
          <a:prstGeom prst="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7</a:t>
            </a:fld>
            <a:endParaRPr lang="fr-FR" sz="1200" dirty="0">
              <a:solidFill>
                <a:srgbClr val="002060"/>
              </a:solidFill>
              <a:effectLst>
                <a:outerShdw blurRad="38100" dist="38100" dir="2700000" algn="tl">
                  <a:srgbClr val="000000">
                    <a:alpha val="43137"/>
                  </a:srgbClr>
                </a:outerShdw>
              </a:effectLst>
            </a:endParaRPr>
          </a:p>
        </p:txBody>
      </p:sp>
      <p:sp>
        <p:nvSpPr>
          <p:cNvPr id="10" name="ZoneTexte 9">
            <a:extLst>
              <a:ext uri="{FF2B5EF4-FFF2-40B4-BE49-F238E27FC236}">
                <a16:creationId xmlns:a16="http://schemas.microsoft.com/office/drawing/2014/main" id="{A6E2AB8F-943D-4F09-B089-FCF1F46C4D18}"/>
              </a:ext>
            </a:extLst>
          </p:cNvPr>
          <p:cNvSpPr txBox="1"/>
          <p:nvPr/>
        </p:nvSpPr>
        <p:spPr>
          <a:xfrm>
            <a:off x="892256" y="4992937"/>
            <a:ext cx="3855046" cy="646331"/>
          </a:xfrm>
          <a:prstGeom prst="rect">
            <a:avLst/>
          </a:prstGeom>
          <a:solidFill>
            <a:srgbClr val="CCFFFF"/>
          </a:solidFill>
          <a:ln>
            <a:solidFill>
              <a:schemeClr val="accent5">
                <a:lumMod val="50000"/>
              </a:schemeClr>
            </a:solidFill>
          </a:ln>
        </p:spPr>
        <p:txBody>
          <a:bodyPr wrap="square" rtlCol="0">
            <a:spAutoFit/>
          </a:bodyPr>
          <a:lstStyle/>
          <a:p>
            <a:pPr algn="just"/>
            <a:r>
              <a:rPr lang="fr-FR" sz="1200" i="1" dirty="0">
                <a:sym typeface="Wingdings" panose="05000000000000000000" pitchFamily="2" charset="2"/>
              </a:rPr>
              <a:t>A partir d’une vue en Elévation, vous pouvez régler la position du panneau de façon précise, selon votre calepinage.</a:t>
            </a:r>
            <a:endParaRPr lang="fr-FR" sz="1200" dirty="0">
              <a:sym typeface="Wingdings" panose="05000000000000000000" pitchFamily="2" charset="2"/>
            </a:endParaRPr>
          </a:p>
        </p:txBody>
      </p:sp>
      <p:grpSp>
        <p:nvGrpSpPr>
          <p:cNvPr id="7" name="Groupe 6">
            <a:extLst>
              <a:ext uri="{FF2B5EF4-FFF2-40B4-BE49-F238E27FC236}">
                <a16:creationId xmlns:a16="http://schemas.microsoft.com/office/drawing/2014/main" id="{8942827F-EE40-4197-8C7E-215870379611}"/>
              </a:ext>
            </a:extLst>
          </p:cNvPr>
          <p:cNvGrpSpPr/>
          <p:nvPr/>
        </p:nvGrpSpPr>
        <p:grpSpPr>
          <a:xfrm>
            <a:off x="573474" y="5080555"/>
            <a:ext cx="318782" cy="283518"/>
            <a:chOff x="1162525" y="1527678"/>
            <a:chExt cx="318782" cy="283518"/>
          </a:xfrm>
        </p:grpSpPr>
        <p:sp>
          <p:nvSpPr>
            <p:cNvPr id="18" name="Ellipse 17">
              <a:extLst>
                <a:ext uri="{FF2B5EF4-FFF2-40B4-BE49-F238E27FC236}">
                  <a16:creationId xmlns:a16="http://schemas.microsoft.com/office/drawing/2014/main" id="{D5E33DAC-3968-42C7-8C65-434539001C17}"/>
                </a:ext>
              </a:extLst>
            </p:cNvPr>
            <p:cNvSpPr/>
            <p:nvPr/>
          </p:nvSpPr>
          <p:spPr>
            <a:xfrm>
              <a:off x="1162525" y="1527678"/>
              <a:ext cx="255866" cy="263310"/>
            </a:xfrm>
            <a:prstGeom prst="ellipse">
              <a:avLst/>
            </a:prstGeom>
            <a:solidFill>
              <a:srgbClr val="CCFF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7" name="ZoneTexte 16">
              <a:extLst>
                <a:ext uri="{FF2B5EF4-FFF2-40B4-BE49-F238E27FC236}">
                  <a16:creationId xmlns:a16="http://schemas.microsoft.com/office/drawing/2014/main" id="{127667CF-CF67-434A-AE29-25E62B75A9A5}"/>
                </a:ext>
              </a:extLst>
            </p:cNvPr>
            <p:cNvSpPr txBox="1"/>
            <p:nvPr/>
          </p:nvSpPr>
          <p:spPr>
            <a:xfrm>
              <a:off x="1162525" y="1534197"/>
              <a:ext cx="318782" cy="276999"/>
            </a:xfrm>
            <a:prstGeom prst="rect">
              <a:avLst/>
            </a:prstGeom>
            <a:noFill/>
          </p:spPr>
          <p:txBody>
            <a:bodyPr wrap="square" rtlCol="0">
              <a:spAutoFit/>
            </a:bodyPr>
            <a:lstStyle/>
            <a:p>
              <a:r>
                <a:rPr lang="fr-FR" sz="1200" dirty="0"/>
                <a:t>1</a:t>
              </a:r>
            </a:p>
          </p:txBody>
        </p:sp>
      </p:grpSp>
      <p:grpSp>
        <p:nvGrpSpPr>
          <p:cNvPr id="24" name="Groupe 23">
            <a:extLst>
              <a:ext uri="{FF2B5EF4-FFF2-40B4-BE49-F238E27FC236}">
                <a16:creationId xmlns:a16="http://schemas.microsoft.com/office/drawing/2014/main" id="{918FF004-0FD4-45BF-A4DA-99912EBDC77B}"/>
              </a:ext>
            </a:extLst>
          </p:cNvPr>
          <p:cNvGrpSpPr/>
          <p:nvPr/>
        </p:nvGrpSpPr>
        <p:grpSpPr>
          <a:xfrm>
            <a:off x="4236439" y="2153697"/>
            <a:ext cx="318782" cy="277860"/>
            <a:chOff x="4198688" y="2087836"/>
            <a:chExt cx="318782" cy="277860"/>
          </a:xfrm>
        </p:grpSpPr>
        <p:sp>
          <p:nvSpPr>
            <p:cNvPr id="25" name="Ellipse 24">
              <a:extLst>
                <a:ext uri="{FF2B5EF4-FFF2-40B4-BE49-F238E27FC236}">
                  <a16:creationId xmlns:a16="http://schemas.microsoft.com/office/drawing/2014/main" id="{D27A4913-0A18-4B81-BBF0-8B5D252936DE}"/>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6" name="ZoneTexte 25">
              <a:extLst>
                <a:ext uri="{FF2B5EF4-FFF2-40B4-BE49-F238E27FC236}">
                  <a16:creationId xmlns:a16="http://schemas.microsoft.com/office/drawing/2014/main" id="{E8379767-FDFD-482D-B887-C363648BA57B}"/>
                </a:ext>
              </a:extLst>
            </p:cNvPr>
            <p:cNvSpPr txBox="1"/>
            <p:nvPr/>
          </p:nvSpPr>
          <p:spPr>
            <a:xfrm>
              <a:off x="4198688" y="2087836"/>
              <a:ext cx="318782" cy="276999"/>
            </a:xfrm>
            <a:prstGeom prst="rect">
              <a:avLst/>
            </a:prstGeom>
            <a:noFill/>
          </p:spPr>
          <p:txBody>
            <a:bodyPr wrap="square" rtlCol="0">
              <a:spAutoFit/>
            </a:bodyPr>
            <a:lstStyle/>
            <a:p>
              <a:r>
                <a:rPr lang="fr-FR" sz="1200" dirty="0"/>
                <a:t>6</a:t>
              </a:r>
            </a:p>
          </p:txBody>
        </p:sp>
      </p:grpSp>
      <p:sp>
        <p:nvSpPr>
          <p:cNvPr id="29" name="ZoneTexte 28">
            <a:extLst>
              <a:ext uri="{FF2B5EF4-FFF2-40B4-BE49-F238E27FC236}">
                <a16:creationId xmlns:a16="http://schemas.microsoft.com/office/drawing/2014/main" id="{FBE46AF5-C32D-45F7-9796-E14FC94067E9}"/>
              </a:ext>
            </a:extLst>
          </p:cNvPr>
          <p:cNvSpPr txBox="1"/>
          <p:nvPr/>
        </p:nvSpPr>
        <p:spPr>
          <a:xfrm>
            <a:off x="4580388" y="2146265"/>
            <a:ext cx="3305193" cy="461665"/>
          </a:xfrm>
          <a:prstGeom prst="rect">
            <a:avLst/>
          </a:prstGeom>
          <a:solidFill>
            <a:srgbClr val="FFFF00"/>
          </a:solidFill>
          <a:ln>
            <a:solidFill>
              <a:srgbClr val="FF6600"/>
            </a:solidFill>
          </a:ln>
        </p:spPr>
        <p:txBody>
          <a:bodyPr wrap="square" rtlCol="0">
            <a:spAutoFit/>
          </a:bodyPr>
          <a:lstStyle/>
          <a:p>
            <a:pPr algn="just"/>
            <a:r>
              <a:rPr lang="fr-FR" sz="1200" dirty="0"/>
              <a:t>Les outils pour régler le panneau sont similaires à ceux d’ Autocad. </a:t>
            </a:r>
          </a:p>
        </p:txBody>
      </p:sp>
      <p:sp>
        <p:nvSpPr>
          <p:cNvPr id="36" name="Ellipse 35">
            <a:extLst>
              <a:ext uri="{FF2B5EF4-FFF2-40B4-BE49-F238E27FC236}">
                <a16:creationId xmlns:a16="http://schemas.microsoft.com/office/drawing/2014/main" id="{A00CD608-1C65-4C13-96C4-B6C19DE04E2C}"/>
              </a:ext>
            </a:extLst>
          </p:cNvPr>
          <p:cNvSpPr/>
          <p:nvPr/>
        </p:nvSpPr>
        <p:spPr>
          <a:xfrm>
            <a:off x="2361460" y="1031203"/>
            <a:ext cx="1271492" cy="945481"/>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8" name="Connecteur droit avec flèche 37">
            <a:extLst>
              <a:ext uri="{FF2B5EF4-FFF2-40B4-BE49-F238E27FC236}">
                <a16:creationId xmlns:a16="http://schemas.microsoft.com/office/drawing/2014/main" id="{FA99B32B-C5F9-476E-8783-C8E0447BDF45}"/>
              </a:ext>
            </a:extLst>
          </p:cNvPr>
          <p:cNvCxnSpPr>
            <a:cxnSpLocks/>
          </p:cNvCxnSpPr>
          <p:nvPr/>
        </p:nvCxnSpPr>
        <p:spPr>
          <a:xfrm flipH="1" flipV="1">
            <a:off x="3632953" y="1754916"/>
            <a:ext cx="603486" cy="391349"/>
          </a:xfrm>
          <a:prstGeom prst="straightConnector1">
            <a:avLst/>
          </a:prstGeom>
          <a:ln w="12700">
            <a:solidFill>
              <a:srgbClr val="FF6600"/>
            </a:solidFill>
            <a:tailEnd type="triangle"/>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id="{B95DFA84-293A-434E-BDE0-679C8916B6AB}"/>
              </a:ext>
            </a:extLst>
          </p:cNvPr>
          <p:cNvPicPr>
            <a:picLocks noChangeAspect="1"/>
          </p:cNvPicPr>
          <p:nvPr/>
        </p:nvPicPr>
        <p:blipFill rotWithShape="1">
          <a:blip r:embed="rId2"/>
          <a:srcRect b="5374"/>
          <a:stretch/>
        </p:blipFill>
        <p:spPr>
          <a:xfrm>
            <a:off x="177553" y="599932"/>
            <a:ext cx="8735628" cy="5747602"/>
          </a:xfrm>
          <a:prstGeom prst="rect">
            <a:avLst/>
          </a:prstGeom>
        </p:spPr>
      </p:pic>
      <p:grpSp>
        <p:nvGrpSpPr>
          <p:cNvPr id="22" name="Groupe 21">
            <a:extLst>
              <a:ext uri="{FF2B5EF4-FFF2-40B4-BE49-F238E27FC236}">
                <a16:creationId xmlns:a16="http://schemas.microsoft.com/office/drawing/2014/main" id="{9000B31C-D1D4-4242-AF51-C910CEAB2647}"/>
              </a:ext>
            </a:extLst>
          </p:cNvPr>
          <p:cNvGrpSpPr/>
          <p:nvPr/>
        </p:nvGrpSpPr>
        <p:grpSpPr>
          <a:xfrm>
            <a:off x="1114716" y="1050010"/>
            <a:ext cx="318782" cy="277860"/>
            <a:chOff x="4198688" y="2087836"/>
            <a:chExt cx="318782" cy="277860"/>
          </a:xfrm>
        </p:grpSpPr>
        <p:sp>
          <p:nvSpPr>
            <p:cNvPr id="23" name="Ellipse 22">
              <a:extLst>
                <a:ext uri="{FF2B5EF4-FFF2-40B4-BE49-F238E27FC236}">
                  <a16:creationId xmlns:a16="http://schemas.microsoft.com/office/drawing/2014/main" id="{6FF0EFF2-1ACB-457F-BB64-9585251A39AD}"/>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7" name="ZoneTexte 26">
              <a:extLst>
                <a:ext uri="{FF2B5EF4-FFF2-40B4-BE49-F238E27FC236}">
                  <a16:creationId xmlns:a16="http://schemas.microsoft.com/office/drawing/2014/main" id="{358B2E31-D73B-4C96-8B5B-EA888794C0BA}"/>
                </a:ext>
              </a:extLst>
            </p:cNvPr>
            <p:cNvSpPr txBox="1"/>
            <p:nvPr/>
          </p:nvSpPr>
          <p:spPr>
            <a:xfrm>
              <a:off x="4198688" y="2087836"/>
              <a:ext cx="318782" cy="276999"/>
            </a:xfrm>
            <a:prstGeom prst="rect">
              <a:avLst/>
            </a:prstGeom>
            <a:noFill/>
          </p:spPr>
          <p:txBody>
            <a:bodyPr wrap="square" rtlCol="0">
              <a:spAutoFit/>
            </a:bodyPr>
            <a:lstStyle/>
            <a:p>
              <a:r>
                <a:rPr lang="fr-FR" sz="1200" dirty="0"/>
                <a:t>4</a:t>
              </a:r>
            </a:p>
          </p:txBody>
        </p:sp>
      </p:grpSp>
      <p:sp>
        <p:nvSpPr>
          <p:cNvPr id="28" name="ZoneTexte 27">
            <a:extLst>
              <a:ext uri="{FF2B5EF4-FFF2-40B4-BE49-F238E27FC236}">
                <a16:creationId xmlns:a16="http://schemas.microsoft.com/office/drawing/2014/main" id="{A25294A3-1178-4864-B5A3-D78CB99E93E1}"/>
              </a:ext>
            </a:extLst>
          </p:cNvPr>
          <p:cNvSpPr txBox="1"/>
          <p:nvPr/>
        </p:nvSpPr>
        <p:spPr>
          <a:xfrm>
            <a:off x="1433498" y="1050010"/>
            <a:ext cx="3305193" cy="461665"/>
          </a:xfrm>
          <a:prstGeom prst="rect">
            <a:avLst/>
          </a:prstGeom>
          <a:solidFill>
            <a:srgbClr val="FFFF00"/>
          </a:solidFill>
          <a:ln>
            <a:solidFill>
              <a:srgbClr val="FF6600"/>
            </a:solidFill>
          </a:ln>
        </p:spPr>
        <p:txBody>
          <a:bodyPr wrap="square" rtlCol="0">
            <a:spAutoFit/>
          </a:bodyPr>
          <a:lstStyle/>
          <a:p>
            <a:pPr algn="just"/>
            <a:r>
              <a:rPr lang="fr-FR" sz="1200" dirty="0"/>
              <a:t> Dans la fenêtre Spécifier les types :</a:t>
            </a:r>
          </a:p>
          <a:p>
            <a:pPr marL="171450" indent="-171450" algn="just">
              <a:buFont typeface="Wingdings" panose="05000000000000000000" pitchFamily="2" charset="2"/>
              <a:buChar char="è"/>
            </a:pPr>
            <a:r>
              <a:rPr lang="fr-FR" sz="1200" b="1" dirty="0">
                <a:sym typeface="Wingdings" panose="05000000000000000000" pitchFamily="2" charset="2"/>
              </a:rPr>
              <a:t>Sélectionner </a:t>
            </a:r>
            <a:r>
              <a:rPr lang="fr-FR" sz="1200" dirty="0">
                <a:sym typeface="Wingdings" panose="05000000000000000000" pitchFamily="2" charset="2"/>
              </a:rPr>
              <a:t>les Pano gousset 4.00x1.25m</a:t>
            </a:r>
          </a:p>
        </p:txBody>
      </p:sp>
      <p:sp>
        <p:nvSpPr>
          <p:cNvPr id="30" name="ZoneTexte 29">
            <a:extLst>
              <a:ext uri="{FF2B5EF4-FFF2-40B4-BE49-F238E27FC236}">
                <a16:creationId xmlns:a16="http://schemas.microsoft.com/office/drawing/2014/main" id="{3D0BC320-47F6-45B6-AE22-6680E67BB953}"/>
              </a:ext>
            </a:extLst>
          </p:cNvPr>
          <p:cNvSpPr txBox="1"/>
          <p:nvPr/>
        </p:nvSpPr>
        <p:spPr>
          <a:xfrm>
            <a:off x="8388" y="34215"/>
            <a:ext cx="8017025"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3. Mise en place des Mills Pano gousset </a:t>
            </a:r>
          </a:p>
        </p:txBody>
      </p:sp>
      <p:sp>
        <p:nvSpPr>
          <p:cNvPr id="31" name="ZoneTexte 30">
            <a:extLst>
              <a:ext uri="{FF2B5EF4-FFF2-40B4-BE49-F238E27FC236}">
                <a16:creationId xmlns:a16="http://schemas.microsoft.com/office/drawing/2014/main" id="{AB95ADBD-D954-44EC-A52C-5498824ECA65}"/>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25176469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2246B32-31F0-42CF-ADED-F69EE0FC47F2}"/>
              </a:ext>
            </a:extLst>
          </p:cNvPr>
          <p:cNvPicPr>
            <a:picLocks noChangeAspect="1"/>
          </p:cNvPicPr>
          <p:nvPr/>
        </p:nvPicPr>
        <p:blipFill rotWithShape="1">
          <a:blip r:embed="rId2"/>
          <a:srcRect b="4511"/>
          <a:stretch/>
        </p:blipFill>
        <p:spPr>
          <a:xfrm>
            <a:off x="142043" y="823910"/>
            <a:ext cx="8901290" cy="5568012"/>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70</a:t>
            </a:fld>
            <a:endParaRPr lang="fr-FR" sz="1200" dirty="0">
              <a:solidFill>
                <a:srgbClr val="002060"/>
              </a:solidFill>
              <a:effectLst>
                <a:outerShdw blurRad="38100" dist="38100" dir="2700000" algn="tl">
                  <a:srgbClr val="000000">
                    <a:alpha val="43137"/>
                  </a:srgbClr>
                </a:outerShdw>
              </a:effectLst>
            </a:endParaRPr>
          </a:p>
        </p:txBody>
      </p:sp>
      <p:grpSp>
        <p:nvGrpSpPr>
          <p:cNvPr id="23" name="Groupe 22">
            <a:extLst>
              <a:ext uri="{FF2B5EF4-FFF2-40B4-BE49-F238E27FC236}">
                <a16:creationId xmlns:a16="http://schemas.microsoft.com/office/drawing/2014/main" id="{3BED714D-0E48-4D40-93D8-6E064FE02607}"/>
              </a:ext>
            </a:extLst>
          </p:cNvPr>
          <p:cNvGrpSpPr/>
          <p:nvPr/>
        </p:nvGrpSpPr>
        <p:grpSpPr>
          <a:xfrm>
            <a:off x="1902743" y="865212"/>
            <a:ext cx="443973" cy="277000"/>
            <a:chOff x="4198688" y="2087836"/>
            <a:chExt cx="364074" cy="277860"/>
          </a:xfrm>
        </p:grpSpPr>
        <p:sp>
          <p:nvSpPr>
            <p:cNvPr id="26" name="Ellipse 25">
              <a:extLst>
                <a:ext uri="{FF2B5EF4-FFF2-40B4-BE49-F238E27FC236}">
                  <a16:creationId xmlns:a16="http://schemas.microsoft.com/office/drawing/2014/main" id="{7657B0FB-9397-4625-BFC5-79B1A6369480}"/>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7" name="ZoneTexte 26">
              <a:extLst>
                <a:ext uri="{FF2B5EF4-FFF2-40B4-BE49-F238E27FC236}">
                  <a16:creationId xmlns:a16="http://schemas.microsoft.com/office/drawing/2014/main" id="{1DB28A67-F3A2-46D0-BC0F-6EC1E9926867}"/>
                </a:ext>
              </a:extLst>
            </p:cNvPr>
            <p:cNvSpPr txBox="1"/>
            <p:nvPr/>
          </p:nvSpPr>
          <p:spPr>
            <a:xfrm>
              <a:off x="4198688" y="2087836"/>
              <a:ext cx="364074" cy="276999"/>
            </a:xfrm>
            <a:prstGeom prst="rect">
              <a:avLst/>
            </a:prstGeom>
            <a:noFill/>
          </p:spPr>
          <p:txBody>
            <a:bodyPr wrap="square" rtlCol="0">
              <a:spAutoFit/>
            </a:bodyPr>
            <a:lstStyle/>
            <a:p>
              <a:r>
                <a:rPr lang="fr-FR" sz="1200" dirty="0"/>
                <a:t> 5</a:t>
              </a:r>
            </a:p>
          </p:txBody>
        </p:sp>
      </p:grpSp>
      <p:sp>
        <p:nvSpPr>
          <p:cNvPr id="28" name="ZoneTexte 27">
            <a:extLst>
              <a:ext uri="{FF2B5EF4-FFF2-40B4-BE49-F238E27FC236}">
                <a16:creationId xmlns:a16="http://schemas.microsoft.com/office/drawing/2014/main" id="{AECA828F-CEBD-4692-A95D-12D6169B82A9}"/>
              </a:ext>
            </a:extLst>
          </p:cNvPr>
          <p:cNvSpPr txBox="1"/>
          <p:nvPr/>
        </p:nvSpPr>
        <p:spPr>
          <a:xfrm>
            <a:off x="2300822" y="823910"/>
            <a:ext cx="6556168" cy="1046440"/>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Réglage des vérins de pied de la deuxième tour :  </a:t>
            </a:r>
            <a:r>
              <a:rPr lang="fr-FR" sz="1200" b="1" dirty="0">
                <a:sym typeface="Wingdings" panose="05000000000000000000" pitchFamily="2" charset="2"/>
              </a:rPr>
              <a:t>(partie de droite)</a:t>
            </a:r>
          </a:p>
          <a:p>
            <a:pPr marL="171450" indent="-171450" algn="just">
              <a:buFont typeface="Wingdings" panose="05000000000000000000" pitchFamily="2" charset="2"/>
              <a:buChar char="è"/>
            </a:pPr>
            <a:r>
              <a:rPr lang="fr-FR" sz="1200" b="1" dirty="0">
                <a:sym typeface="Wingdings" panose="05000000000000000000" pitchFamily="2" charset="2"/>
              </a:rPr>
              <a:t>Sélectionner </a:t>
            </a:r>
            <a:r>
              <a:rPr lang="fr-FR" sz="1200" dirty="0">
                <a:sym typeface="Wingdings" panose="05000000000000000000" pitchFamily="2" charset="2"/>
              </a:rPr>
              <a:t>la TOURECHAF</a:t>
            </a:r>
          </a:p>
          <a:p>
            <a:pPr marL="171450" indent="-171450" algn="just">
              <a:buFont typeface="Wingdings" panose="05000000000000000000" pitchFamily="2" charset="2"/>
              <a:buChar char="è"/>
            </a:pPr>
            <a:r>
              <a:rPr lang="fr-FR" sz="1200" b="1" dirty="0">
                <a:sym typeface="Wingdings" panose="05000000000000000000" pitchFamily="2" charset="2"/>
              </a:rPr>
              <a:t>Cocher </a:t>
            </a:r>
            <a:r>
              <a:rPr lang="fr-FR" sz="1200" dirty="0">
                <a:sym typeface="Wingdings" panose="05000000000000000000" pitchFamily="2" charset="2"/>
              </a:rPr>
              <a:t>adjust-mode-</a:t>
            </a:r>
            <a:r>
              <a:rPr lang="fr-FR" sz="1200" dirty="0" err="1">
                <a:sym typeface="Wingdings" panose="05000000000000000000" pitchFamily="2" charset="2"/>
              </a:rPr>
              <a:t>feet</a:t>
            </a:r>
            <a:r>
              <a:rPr lang="fr-FR" sz="1200" dirty="0">
                <a:sym typeface="Wingdings" panose="05000000000000000000" pitchFamily="2" charset="2"/>
              </a:rPr>
              <a:t>-</a:t>
            </a:r>
            <a:r>
              <a:rPr lang="fr-FR" sz="1200" dirty="0" err="1">
                <a:sym typeface="Wingdings" panose="05000000000000000000" pitchFamily="2" charset="2"/>
              </a:rPr>
              <a:t>ext</a:t>
            </a:r>
            <a:r>
              <a:rPr lang="fr-FR" sz="1200" dirty="0">
                <a:sym typeface="Wingdings" panose="05000000000000000000" pitchFamily="2" charset="2"/>
              </a:rPr>
              <a:t>…, puis entrer les cotes inscrites dans la fenêtre Propriétés</a:t>
            </a:r>
          </a:p>
          <a:p>
            <a:pPr algn="just"/>
            <a:r>
              <a:rPr lang="fr-FR" sz="1200" dirty="0">
                <a:sym typeface="Wingdings" panose="05000000000000000000" pitchFamily="2" charset="2"/>
              </a:rPr>
              <a:t> </a:t>
            </a:r>
          </a:p>
          <a:p>
            <a:pPr algn="just"/>
            <a:r>
              <a:rPr lang="fr-FR" sz="1200" b="1" dirty="0">
                <a:sym typeface="Wingdings" panose="05000000000000000000" pitchFamily="2" charset="2"/>
              </a:rPr>
              <a:t>Attention à bien repérer les vérins de pied f1, f2, f3 et f4 sur la maquette numérique.</a:t>
            </a:r>
          </a:p>
        </p:txBody>
      </p:sp>
      <p:cxnSp>
        <p:nvCxnSpPr>
          <p:cNvPr id="29" name="Connecteur droit avec flèche 28">
            <a:extLst>
              <a:ext uri="{FF2B5EF4-FFF2-40B4-BE49-F238E27FC236}">
                <a16:creationId xmlns:a16="http://schemas.microsoft.com/office/drawing/2014/main" id="{57600B50-7465-42AA-BEDE-C0B60C52BE19}"/>
              </a:ext>
            </a:extLst>
          </p:cNvPr>
          <p:cNvCxnSpPr>
            <a:cxnSpLocks/>
          </p:cNvCxnSpPr>
          <p:nvPr/>
        </p:nvCxnSpPr>
        <p:spPr>
          <a:xfrm flipH="1">
            <a:off x="1154562" y="1580225"/>
            <a:ext cx="984956" cy="1554977"/>
          </a:xfrm>
          <a:prstGeom prst="straightConnector1">
            <a:avLst/>
          </a:prstGeom>
          <a:ln w="127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A31CC572-3CC1-4083-97E3-A312A081CD52}"/>
              </a:ext>
            </a:extLst>
          </p:cNvPr>
          <p:cNvSpPr txBox="1"/>
          <p:nvPr/>
        </p:nvSpPr>
        <p:spPr>
          <a:xfrm>
            <a:off x="8388" y="34215"/>
            <a:ext cx="8901290" cy="830997"/>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9. Réglage des vérins de pied sur gousset reposant sur la plate-forme et la  semelle des murs en aile </a:t>
            </a:r>
          </a:p>
        </p:txBody>
      </p:sp>
      <p:sp>
        <p:nvSpPr>
          <p:cNvPr id="13" name="ZoneTexte 12">
            <a:extLst>
              <a:ext uri="{FF2B5EF4-FFF2-40B4-BE49-F238E27FC236}">
                <a16:creationId xmlns:a16="http://schemas.microsoft.com/office/drawing/2014/main" id="{2FEB93D9-E559-429C-BB61-5B00B7E13279}"/>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25227079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B33D9A3-418C-4637-9F7C-A8240329F861}"/>
              </a:ext>
            </a:extLst>
          </p:cNvPr>
          <p:cNvPicPr>
            <a:picLocks noChangeAspect="1"/>
          </p:cNvPicPr>
          <p:nvPr/>
        </p:nvPicPr>
        <p:blipFill rotWithShape="1">
          <a:blip r:embed="rId2"/>
          <a:srcRect b="4511"/>
          <a:stretch/>
        </p:blipFill>
        <p:spPr>
          <a:xfrm>
            <a:off x="67112" y="823910"/>
            <a:ext cx="8881579" cy="5585768"/>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71</a:t>
            </a:fld>
            <a:endParaRPr lang="fr-FR" sz="1200" dirty="0">
              <a:solidFill>
                <a:srgbClr val="002060"/>
              </a:solidFill>
              <a:effectLst>
                <a:outerShdw blurRad="38100" dist="38100" dir="2700000" algn="tl">
                  <a:srgbClr val="000000">
                    <a:alpha val="43137"/>
                  </a:srgbClr>
                </a:outerShdw>
              </a:effectLst>
            </a:endParaRPr>
          </a:p>
        </p:txBody>
      </p:sp>
      <p:grpSp>
        <p:nvGrpSpPr>
          <p:cNvPr id="22" name="Groupe 21">
            <a:extLst>
              <a:ext uri="{FF2B5EF4-FFF2-40B4-BE49-F238E27FC236}">
                <a16:creationId xmlns:a16="http://schemas.microsoft.com/office/drawing/2014/main" id="{242D8C83-C393-4DF0-AFD8-5A2447DC62CD}"/>
              </a:ext>
            </a:extLst>
          </p:cNvPr>
          <p:cNvGrpSpPr/>
          <p:nvPr/>
        </p:nvGrpSpPr>
        <p:grpSpPr>
          <a:xfrm>
            <a:off x="1808149" y="904218"/>
            <a:ext cx="443973" cy="277000"/>
            <a:chOff x="4198688" y="2087836"/>
            <a:chExt cx="364074" cy="277860"/>
          </a:xfrm>
        </p:grpSpPr>
        <p:sp>
          <p:nvSpPr>
            <p:cNvPr id="23" name="Ellipse 22">
              <a:extLst>
                <a:ext uri="{FF2B5EF4-FFF2-40B4-BE49-F238E27FC236}">
                  <a16:creationId xmlns:a16="http://schemas.microsoft.com/office/drawing/2014/main" id="{57AC8AE3-A46C-4030-BCF5-E5CD0D48628B}"/>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6" name="ZoneTexte 25">
              <a:extLst>
                <a:ext uri="{FF2B5EF4-FFF2-40B4-BE49-F238E27FC236}">
                  <a16:creationId xmlns:a16="http://schemas.microsoft.com/office/drawing/2014/main" id="{1F6E3267-004C-4849-A005-7AC5147455AF}"/>
                </a:ext>
              </a:extLst>
            </p:cNvPr>
            <p:cNvSpPr txBox="1"/>
            <p:nvPr/>
          </p:nvSpPr>
          <p:spPr>
            <a:xfrm>
              <a:off x="4198688" y="2087836"/>
              <a:ext cx="364074" cy="276999"/>
            </a:xfrm>
            <a:prstGeom prst="rect">
              <a:avLst/>
            </a:prstGeom>
            <a:noFill/>
          </p:spPr>
          <p:txBody>
            <a:bodyPr wrap="square" rtlCol="0">
              <a:spAutoFit/>
            </a:bodyPr>
            <a:lstStyle/>
            <a:p>
              <a:r>
                <a:rPr lang="fr-FR" sz="1200" dirty="0"/>
                <a:t> 6</a:t>
              </a:r>
            </a:p>
          </p:txBody>
        </p:sp>
      </p:grpSp>
      <p:sp>
        <p:nvSpPr>
          <p:cNvPr id="27" name="ZoneTexte 26">
            <a:extLst>
              <a:ext uri="{FF2B5EF4-FFF2-40B4-BE49-F238E27FC236}">
                <a16:creationId xmlns:a16="http://schemas.microsoft.com/office/drawing/2014/main" id="{E1D37E12-2387-48A2-9204-AD2402FE76CB}"/>
              </a:ext>
            </a:extLst>
          </p:cNvPr>
          <p:cNvSpPr txBox="1"/>
          <p:nvPr/>
        </p:nvSpPr>
        <p:spPr>
          <a:xfrm>
            <a:off x="2178891" y="887242"/>
            <a:ext cx="6556168" cy="1046440"/>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Réglage des vérins de pied de la première tour :  </a:t>
            </a:r>
            <a:r>
              <a:rPr lang="fr-FR" sz="1200" b="1" dirty="0">
                <a:sym typeface="Wingdings" panose="05000000000000000000" pitchFamily="2" charset="2"/>
              </a:rPr>
              <a:t>(partie de droite)</a:t>
            </a:r>
          </a:p>
          <a:p>
            <a:pPr marL="171450" indent="-171450" algn="just">
              <a:buFont typeface="Wingdings" panose="05000000000000000000" pitchFamily="2" charset="2"/>
              <a:buChar char="è"/>
            </a:pPr>
            <a:r>
              <a:rPr lang="fr-FR" sz="1200" b="1" dirty="0">
                <a:sym typeface="Wingdings" panose="05000000000000000000" pitchFamily="2" charset="2"/>
              </a:rPr>
              <a:t>Sélectionner </a:t>
            </a:r>
            <a:r>
              <a:rPr lang="fr-FR" sz="1200" dirty="0">
                <a:sym typeface="Wingdings" panose="05000000000000000000" pitchFamily="2" charset="2"/>
              </a:rPr>
              <a:t>la TOURECHAF</a:t>
            </a:r>
          </a:p>
          <a:p>
            <a:pPr marL="171450" indent="-171450" algn="just">
              <a:buFont typeface="Wingdings" panose="05000000000000000000" pitchFamily="2" charset="2"/>
              <a:buChar char="è"/>
            </a:pPr>
            <a:r>
              <a:rPr lang="fr-FR" sz="1200" b="1" dirty="0">
                <a:sym typeface="Wingdings" panose="05000000000000000000" pitchFamily="2" charset="2"/>
              </a:rPr>
              <a:t>Cocher </a:t>
            </a:r>
            <a:r>
              <a:rPr lang="fr-FR" sz="1200" dirty="0">
                <a:sym typeface="Wingdings" panose="05000000000000000000" pitchFamily="2" charset="2"/>
              </a:rPr>
              <a:t>adjust-mode-</a:t>
            </a:r>
            <a:r>
              <a:rPr lang="fr-FR" sz="1200" dirty="0" err="1">
                <a:sym typeface="Wingdings" panose="05000000000000000000" pitchFamily="2" charset="2"/>
              </a:rPr>
              <a:t>feet</a:t>
            </a:r>
            <a:r>
              <a:rPr lang="fr-FR" sz="1200" dirty="0">
                <a:sym typeface="Wingdings" panose="05000000000000000000" pitchFamily="2" charset="2"/>
              </a:rPr>
              <a:t>-</a:t>
            </a:r>
            <a:r>
              <a:rPr lang="fr-FR" sz="1200" dirty="0" err="1">
                <a:sym typeface="Wingdings" panose="05000000000000000000" pitchFamily="2" charset="2"/>
              </a:rPr>
              <a:t>ext</a:t>
            </a:r>
            <a:r>
              <a:rPr lang="fr-FR" sz="1200" dirty="0">
                <a:sym typeface="Wingdings" panose="05000000000000000000" pitchFamily="2" charset="2"/>
              </a:rPr>
              <a:t>…, puis entrer les cotes inscrites dans la fenêtre Propriétés</a:t>
            </a:r>
          </a:p>
          <a:p>
            <a:pPr algn="just"/>
            <a:r>
              <a:rPr lang="fr-FR" sz="1200" dirty="0">
                <a:sym typeface="Wingdings" panose="05000000000000000000" pitchFamily="2" charset="2"/>
              </a:rPr>
              <a:t> </a:t>
            </a:r>
          </a:p>
          <a:p>
            <a:pPr algn="just"/>
            <a:r>
              <a:rPr lang="fr-FR" sz="1200" b="1" dirty="0">
                <a:sym typeface="Wingdings" panose="05000000000000000000" pitchFamily="2" charset="2"/>
              </a:rPr>
              <a:t>Attention à bien repérer les vérins de pied f1, f2, f3 et f4 sur la maquette numérique.</a:t>
            </a:r>
          </a:p>
        </p:txBody>
      </p:sp>
      <p:cxnSp>
        <p:nvCxnSpPr>
          <p:cNvPr id="28" name="Connecteur droit avec flèche 27">
            <a:extLst>
              <a:ext uri="{FF2B5EF4-FFF2-40B4-BE49-F238E27FC236}">
                <a16:creationId xmlns:a16="http://schemas.microsoft.com/office/drawing/2014/main" id="{72301D18-88B7-4274-B2E8-C461D15BAEB4}"/>
              </a:ext>
            </a:extLst>
          </p:cNvPr>
          <p:cNvCxnSpPr>
            <a:cxnSpLocks/>
          </p:cNvCxnSpPr>
          <p:nvPr/>
        </p:nvCxnSpPr>
        <p:spPr>
          <a:xfrm flipH="1">
            <a:off x="1127929" y="1654907"/>
            <a:ext cx="992238" cy="1480295"/>
          </a:xfrm>
          <a:prstGeom prst="straightConnector1">
            <a:avLst/>
          </a:prstGeom>
          <a:ln w="127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766D0CF4-B430-4715-8A65-86C26931291D}"/>
              </a:ext>
            </a:extLst>
          </p:cNvPr>
          <p:cNvSpPr txBox="1"/>
          <p:nvPr/>
        </p:nvSpPr>
        <p:spPr>
          <a:xfrm>
            <a:off x="8388" y="34215"/>
            <a:ext cx="9068500" cy="830997"/>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9. Réglage des vérins de pied sur gousset reposant sur la plate-forme et la  semelle des murs en aile </a:t>
            </a:r>
          </a:p>
        </p:txBody>
      </p:sp>
      <p:sp>
        <p:nvSpPr>
          <p:cNvPr id="13" name="ZoneTexte 12">
            <a:extLst>
              <a:ext uri="{FF2B5EF4-FFF2-40B4-BE49-F238E27FC236}">
                <a16:creationId xmlns:a16="http://schemas.microsoft.com/office/drawing/2014/main" id="{DE6CF595-17FE-4117-8351-36351308BE2E}"/>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8509759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E00E3EC-7AE8-421F-8E00-D08FC9F72B36}"/>
              </a:ext>
            </a:extLst>
          </p:cNvPr>
          <p:cNvPicPr>
            <a:picLocks noChangeAspect="1"/>
          </p:cNvPicPr>
          <p:nvPr/>
        </p:nvPicPr>
        <p:blipFill rotWithShape="1">
          <a:blip r:embed="rId2"/>
          <a:srcRect b="6842"/>
          <a:stretch/>
        </p:blipFill>
        <p:spPr>
          <a:xfrm>
            <a:off x="130232" y="720950"/>
            <a:ext cx="8883535" cy="5688728"/>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72</a:t>
            </a:fld>
            <a:endParaRPr lang="fr-FR" sz="1200" dirty="0">
              <a:solidFill>
                <a:srgbClr val="002060"/>
              </a:solidFill>
              <a:effectLst>
                <a:outerShdw blurRad="38100" dist="38100" dir="2700000" algn="tl">
                  <a:srgbClr val="000000">
                    <a:alpha val="43137"/>
                  </a:srgbClr>
                </a:outerShdw>
              </a:effectLst>
            </a:endParaRPr>
          </a:p>
        </p:txBody>
      </p:sp>
      <p:cxnSp>
        <p:nvCxnSpPr>
          <p:cNvPr id="25" name="Connecteur droit avec flèche 24">
            <a:extLst>
              <a:ext uri="{FF2B5EF4-FFF2-40B4-BE49-F238E27FC236}">
                <a16:creationId xmlns:a16="http://schemas.microsoft.com/office/drawing/2014/main" id="{54900F00-5456-49CE-9242-BAD476F021EA}"/>
              </a:ext>
            </a:extLst>
          </p:cNvPr>
          <p:cNvCxnSpPr>
            <a:cxnSpLocks/>
          </p:cNvCxnSpPr>
          <p:nvPr/>
        </p:nvCxnSpPr>
        <p:spPr>
          <a:xfrm flipH="1" flipV="1">
            <a:off x="1768985" y="5990568"/>
            <a:ext cx="539210" cy="229637"/>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2FAC64C2-B572-49F0-9B57-DD1A17BA5E10}"/>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10. Réglage des vérins de tête </a:t>
            </a:r>
          </a:p>
        </p:txBody>
      </p:sp>
      <p:sp>
        <p:nvSpPr>
          <p:cNvPr id="9" name="ZoneTexte 8">
            <a:extLst>
              <a:ext uri="{FF2B5EF4-FFF2-40B4-BE49-F238E27FC236}">
                <a16:creationId xmlns:a16="http://schemas.microsoft.com/office/drawing/2014/main" id="{734802E2-EED8-45F8-B8C4-4E95DEFC5B4D}"/>
              </a:ext>
            </a:extLst>
          </p:cNvPr>
          <p:cNvSpPr txBox="1"/>
          <p:nvPr/>
        </p:nvSpPr>
        <p:spPr>
          <a:xfrm>
            <a:off x="4332303" y="841228"/>
            <a:ext cx="4331132" cy="1015663"/>
          </a:xfrm>
          <a:prstGeom prst="rect">
            <a:avLst/>
          </a:prstGeom>
          <a:solidFill>
            <a:srgbClr val="CCFFFF"/>
          </a:solidFill>
          <a:ln>
            <a:solidFill>
              <a:schemeClr val="accent5">
                <a:lumMod val="50000"/>
              </a:schemeClr>
            </a:solidFill>
          </a:ln>
        </p:spPr>
        <p:txBody>
          <a:bodyPr wrap="square" rtlCol="0">
            <a:spAutoFit/>
          </a:bodyPr>
          <a:lstStyle/>
          <a:p>
            <a:pPr algn="just"/>
            <a:r>
              <a:rPr lang="fr-FR" sz="1200" i="1" dirty="0"/>
              <a:t>Le réglage des vérins de tête doit permettre de reposer chaque Mills Pano sur les vérins de tête par l’intermédiaire des longerons.</a:t>
            </a:r>
          </a:p>
          <a:p>
            <a:pPr algn="just"/>
            <a:endParaRPr lang="fr-FR" sz="1200" i="1" dirty="0"/>
          </a:p>
          <a:p>
            <a:pPr algn="just"/>
            <a:r>
              <a:rPr lang="fr-FR" sz="1200" i="1" dirty="0"/>
              <a:t>Le réglage s’effectuera par file d’étaiement dans le sens transversal.</a:t>
            </a:r>
          </a:p>
        </p:txBody>
      </p:sp>
      <p:grpSp>
        <p:nvGrpSpPr>
          <p:cNvPr id="10" name="Groupe 9">
            <a:extLst>
              <a:ext uri="{FF2B5EF4-FFF2-40B4-BE49-F238E27FC236}">
                <a16:creationId xmlns:a16="http://schemas.microsoft.com/office/drawing/2014/main" id="{C125CD03-7281-4CF5-935E-91E422DFCB67}"/>
              </a:ext>
            </a:extLst>
          </p:cNvPr>
          <p:cNvGrpSpPr/>
          <p:nvPr/>
        </p:nvGrpSpPr>
        <p:grpSpPr>
          <a:xfrm>
            <a:off x="4013521" y="870464"/>
            <a:ext cx="318782" cy="276999"/>
            <a:chOff x="4198688" y="2088698"/>
            <a:chExt cx="318782" cy="276999"/>
          </a:xfrm>
        </p:grpSpPr>
        <p:sp>
          <p:nvSpPr>
            <p:cNvPr id="11" name="Ellipse 10">
              <a:extLst>
                <a:ext uri="{FF2B5EF4-FFF2-40B4-BE49-F238E27FC236}">
                  <a16:creationId xmlns:a16="http://schemas.microsoft.com/office/drawing/2014/main" id="{575C0166-A308-4906-BD92-01C9AC6D2A4C}"/>
                </a:ext>
              </a:extLst>
            </p:cNvPr>
            <p:cNvSpPr/>
            <p:nvPr/>
          </p:nvSpPr>
          <p:spPr>
            <a:xfrm>
              <a:off x="4198688" y="2102386"/>
              <a:ext cx="255866" cy="263310"/>
            </a:xfrm>
            <a:prstGeom prst="ellipse">
              <a:avLst/>
            </a:prstGeom>
            <a:solidFill>
              <a:srgbClr val="CCFF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2" name="ZoneTexte 11">
              <a:extLst>
                <a:ext uri="{FF2B5EF4-FFF2-40B4-BE49-F238E27FC236}">
                  <a16:creationId xmlns:a16="http://schemas.microsoft.com/office/drawing/2014/main" id="{10D1FA53-3E9E-4C95-9A85-4A853B93D383}"/>
                </a:ext>
              </a:extLst>
            </p:cNvPr>
            <p:cNvSpPr txBox="1"/>
            <p:nvPr/>
          </p:nvSpPr>
          <p:spPr>
            <a:xfrm>
              <a:off x="4198688" y="2088698"/>
              <a:ext cx="318782" cy="276999"/>
            </a:xfrm>
            <a:prstGeom prst="rect">
              <a:avLst/>
            </a:prstGeom>
            <a:noFill/>
          </p:spPr>
          <p:txBody>
            <a:bodyPr wrap="square" rtlCol="0">
              <a:spAutoFit/>
            </a:bodyPr>
            <a:lstStyle/>
            <a:p>
              <a:r>
                <a:rPr lang="fr-FR" sz="1200" dirty="0"/>
                <a:t>1</a:t>
              </a:r>
            </a:p>
          </p:txBody>
        </p:sp>
      </p:grpSp>
      <p:sp>
        <p:nvSpPr>
          <p:cNvPr id="13" name="ZoneTexte 12">
            <a:extLst>
              <a:ext uri="{FF2B5EF4-FFF2-40B4-BE49-F238E27FC236}">
                <a16:creationId xmlns:a16="http://schemas.microsoft.com/office/drawing/2014/main" id="{69E28877-0B17-4F2C-9D52-1FF8D5C13BE8}"/>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12284667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237614A-FD1F-4F3A-A9EE-DD191E6BB70E}"/>
              </a:ext>
            </a:extLst>
          </p:cNvPr>
          <p:cNvPicPr>
            <a:picLocks noChangeAspect="1"/>
          </p:cNvPicPr>
          <p:nvPr/>
        </p:nvPicPr>
        <p:blipFill rotWithShape="1">
          <a:blip r:embed="rId2"/>
          <a:srcRect b="4511"/>
          <a:stretch/>
        </p:blipFill>
        <p:spPr>
          <a:xfrm>
            <a:off x="67111" y="626565"/>
            <a:ext cx="8976220" cy="5823751"/>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73</a:t>
            </a:fld>
            <a:endParaRPr lang="fr-FR" sz="1200" dirty="0">
              <a:solidFill>
                <a:srgbClr val="002060"/>
              </a:solidFill>
              <a:effectLst>
                <a:outerShdw blurRad="38100" dist="38100" dir="2700000" algn="tl">
                  <a:srgbClr val="000000">
                    <a:alpha val="43137"/>
                  </a:srgbClr>
                </a:outerShdw>
              </a:effectLst>
            </a:endParaRPr>
          </a:p>
        </p:txBody>
      </p:sp>
      <p:sp>
        <p:nvSpPr>
          <p:cNvPr id="33" name="ZoneTexte 32">
            <a:extLst>
              <a:ext uri="{FF2B5EF4-FFF2-40B4-BE49-F238E27FC236}">
                <a16:creationId xmlns:a16="http://schemas.microsoft.com/office/drawing/2014/main" id="{47027FD8-E346-4107-AB3E-0AE9021AC674}"/>
              </a:ext>
            </a:extLst>
          </p:cNvPr>
          <p:cNvSpPr txBox="1"/>
          <p:nvPr/>
        </p:nvSpPr>
        <p:spPr>
          <a:xfrm>
            <a:off x="3795195" y="1148739"/>
            <a:ext cx="4727368" cy="861774"/>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Dans vue 3D :</a:t>
            </a:r>
          </a:p>
          <a:p>
            <a:pPr marL="171450" indent="-171450" algn="just">
              <a:buFont typeface="Wingdings" panose="05000000000000000000" pitchFamily="2" charset="2"/>
              <a:buChar char="è"/>
            </a:pPr>
            <a:r>
              <a:rPr lang="fr-FR" sz="1200" b="1" dirty="0">
                <a:sym typeface="Wingdings" panose="05000000000000000000" pitchFamily="2" charset="2"/>
              </a:rPr>
              <a:t>Positionner </a:t>
            </a:r>
            <a:r>
              <a:rPr lang="fr-FR" sz="1200" dirty="0">
                <a:sym typeface="Wingdings" panose="05000000000000000000" pitchFamily="2" charset="2"/>
              </a:rPr>
              <a:t>la maquette en vue de haut</a:t>
            </a:r>
          </a:p>
          <a:p>
            <a:pPr marL="171450" indent="-171450" algn="just">
              <a:buFont typeface="Wingdings" panose="05000000000000000000" pitchFamily="2" charset="2"/>
              <a:buChar char="è"/>
            </a:pPr>
            <a:r>
              <a:rPr lang="fr-FR" sz="1200" b="1" dirty="0">
                <a:sym typeface="Wingdings" panose="05000000000000000000" pitchFamily="2" charset="2"/>
              </a:rPr>
              <a:t>Repérer</a:t>
            </a:r>
            <a:r>
              <a:rPr lang="fr-FR" sz="1200" dirty="0">
                <a:sym typeface="Wingdings" panose="05000000000000000000" pitchFamily="2" charset="2"/>
              </a:rPr>
              <a:t> la position et le nombre de file d’étaiement dans le sens transversal.</a:t>
            </a:r>
          </a:p>
        </p:txBody>
      </p:sp>
      <p:grpSp>
        <p:nvGrpSpPr>
          <p:cNvPr id="19" name="Groupe 18">
            <a:extLst>
              <a:ext uri="{FF2B5EF4-FFF2-40B4-BE49-F238E27FC236}">
                <a16:creationId xmlns:a16="http://schemas.microsoft.com/office/drawing/2014/main" id="{70431640-BD11-4AC4-A24D-B4F6D324279E}"/>
              </a:ext>
            </a:extLst>
          </p:cNvPr>
          <p:cNvGrpSpPr/>
          <p:nvPr/>
        </p:nvGrpSpPr>
        <p:grpSpPr>
          <a:xfrm>
            <a:off x="3412731" y="1157301"/>
            <a:ext cx="443973" cy="277000"/>
            <a:chOff x="4191408" y="2087836"/>
            <a:chExt cx="364074" cy="277860"/>
          </a:xfrm>
        </p:grpSpPr>
        <p:sp>
          <p:nvSpPr>
            <p:cNvPr id="22" name="Ellipse 21">
              <a:extLst>
                <a:ext uri="{FF2B5EF4-FFF2-40B4-BE49-F238E27FC236}">
                  <a16:creationId xmlns:a16="http://schemas.microsoft.com/office/drawing/2014/main" id="{DB3C872B-579D-450F-AE7C-22C0BEAC0EDA}"/>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3" name="ZoneTexte 22">
              <a:extLst>
                <a:ext uri="{FF2B5EF4-FFF2-40B4-BE49-F238E27FC236}">
                  <a16:creationId xmlns:a16="http://schemas.microsoft.com/office/drawing/2014/main" id="{8C3A1C2A-8524-45B5-A4BC-30732E4E18F8}"/>
                </a:ext>
              </a:extLst>
            </p:cNvPr>
            <p:cNvSpPr txBox="1"/>
            <p:nvPr/>
          </p:nvSpPr>
          <p:spPr>
            <a:xfrm>
              <a:off x="4191408" y="2087836"/>
              <a:ext cx="364074" cy="276999"/>
            </a:xfrm>
            <a:prstGeom prst="rect">
              <a:avLst/>
            </a:prstGeom>
            <a:noFill/>
          </p:spPr>
          <p:txBody>
            <a:bodyPr wrap="square" rtlCol="0">
              <a:spAutoFit/>
            </a:bodyPr>
            <a:lstStyle/>
            <a:p>
              <a:r>
                <a:rPr lang="fr-FR" sz="1200" dirty="0"/>
                <a:t> 2 </a:t>
              </a:r>
            </a:p>
          </p:txBody>
        </p:sp>
      </p:grpSp>
      <p:sp>
        <p:nvSpPr>
          <p:cNvPr id="27" name="Rectangle 26">
            <a:extLst>
              <a:ext uri="{FF2B5EF4-FFF2-40B4-BE49-F238E27FC236}">
                <a16:creationId xmlns:a16="http://schemas.microsoft.com/office/drawing/2014/main" id="{7AC08855-93EE-4568-AAB1-42E5CB6D311A}"/>
              </a:ext>
            </a:extLst>
          </p:cNvPr>
          <p:cNvSpPr/>
          <p:nvPr/>
        </p:nvSpPr>
        <p:spPr>
          <a:xfrm>
            <a:off x="2543614" y="2236585"/>
            <a:ext cx="1252266" cy="261610"/>
          </a:xfrm>
          <a:prstGeom prst="rect">
            <a:avLst/>
          </a:prstGeom>
        </p:spPr>
        <p:txBody>
          <a:bodyPr wrap="none">
            <a:spAutoFit/>
          </a:bodyPr>
          <a:lstStyle/>
          <a:p>
            <a:r>
              <a:rPr lang="fr-FR" sz="1100" dirty="0">
                <a:solidFill>
                  <a:srgbClr val="FFC000"/>
                </a:solidFill>
                <a:sym typeface="Wingdings" panose="05000000000000000000" pitchFamily="2" charset="2"/>
              </a:rPr>
              <a:t>8 files d’étaiement</a:t>
            </a:r>
            <a:endParaRPr lang="fr-FR" sz="1100" dirty="0">
              <a:solidFill>
                <a:srgbClr val="FFC000"/>
              </a:solidFill>
            </a:endParaRPr>
          </a:p>
        </p:txBody>
      </p:sp>
      <p:sp>
        <p:nvSpPr>
          <p:cNvPr id="2" name="Ellipse 1">
            <a:extLst>
              <a:ext uri="{FF2B5EF4-FFF2-40B4-BE49-F238E27FC236}">
                <a16:creationId xmlns:a16="http://schemas.microsoft.com/office/drawing/2014/main" id="{02BAF2DE-DE4D-48A3-981F-4BB5D1EE6F3F}"/>
              </a:ext>
            </a:extLst>
          </p:cNvPr>
          <p:cNvSpPr/>
          <p:nvPr/>
        </p:nvSpPr>
        <p:spPr>
          <a:xfrm>
            <a:off x="3238806" y="2460562"/>
            <a:ext cx="257453" cy="26161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ln w="0"/>
                <a:solidFill>
                  <a:srgbClr val="FFC000"/>
                </a:solidFill>
                <a:effectLst>
                  <a:outerShdw blurRad="38100" dist="19050" dir="2700000" algn="tl" rotWithShape="0">
                    <a:schemeClr val="dk1">
                      <a:alpha val="40000"/>
                    </a:schemeClr>
                  </a:outerShdw>
                </a:effectLst>
              </a:rPr>
              <a:t>1</a:t>
            </a:r>
          </a:p>
        </p:txBody>
      </p:sp>
      <p:sp>
        <p:nvSpPr>
          <p:cNvPr id="29" name="Ellipse 28">
            <a:extLst>
              <a:ext uri="{FF2B5EF4-FFF2-40B4-BE49-F238E27FC236}">
                <a16:creationId xmlns:a16="http://schemas.microsoft.com/office/drawing/2014/main" id="{352C4159-0F79-46FA-BD86-911F526AD8D6}"/>
              </a:ext>
            </a:extLst>
          </p:cNvPr>
          <p:cNvSpPr/>
          <p:nvPr/>
        </p:nvSpPr>
        <p:spPr>
          <a:xfrm>
            <a:off x="3772658" y="2460562"/>
            <a:ext cx="257453" cy="26161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ln w="0"/>
                <a:solidFill>
                  <a:srgbClr val="FFC000"/>
                </a:solidFill>
                <a:effectLst>
                  <a:outerShdw blurRad="38100" dist="19050" dir="2700000" algn="tl" rotWithShape="0">
                    <a:schemeClr val="dk1">
                      <a:alpha val="40000"/>
                    </a:schemeClr>
                  </a:outerShdw>
                </a:effectLst>
              </a:rPr>
              <a:t>2</a:t>
            </a:r>
          </a:p>
        </p:txBody>
      </p:sp>
      <p:sp>
        <p:nvSpPr>
          <p:cNvPr id="30" name="Ellipse 29">
            <a:extLst>
              <a:ext uri="{FF2B5EF4-FFF2-40B4-BE49-F238E27FC236}">
                <a16:creationId xmlns:a16="http://schemas.microsoft.com/office/drawing/2014/main" id="{F9C094FE-BCE9-4DF5-84EA-032203E28150}"/>
              </a:ext>
            </a:extLst>
          </p:cNvPr>
          <p:cNvSpPr/>
          <p:nvPr/>
        </p:nvSpPr>
        <p:spPr>
          <a:xfrm>
            <a:off x="4252208" y="2460562"/>
            <a:ext cx="257453" cy="26161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ln w="0"/>
                <a:solidFill>
                  <a:srgbClr val="FFC000"/>
                </a:solidFill>
                <a:effectLst>
                  <a:outerShdw blurRad="38100" dist="19050" dir="2700000" algn="tl" rotWithShape="0">
                    <a:schemeClr val="dk1">
                      <a:alpha val="40000"/>
                    </a:schemeClr>
                  </a:outerShdw>
                </a:effectLst>
              </a:rPr>
              <a:t>3</a:t>
            </a:r>
          </a:p>
        </p:txBody>
      </p:sp>
      <p:sp>
        <p:nvSpPr>
          <p:cNvPr id="31" name="Ellipse 30">
            <a:extLst>
              <a:ext uri="{FF2B5EF4-FFF2-40B4-BE49-F238E27FC236}">
                <a16:creationId xmlns:a16="http://schemas.microsoft.com/office/drawing/2014/main" id="{DB672C16-81FD-41B3-A686-97CDFEA1E3D5}"/>
              </a:ext>
            </a:extLst>
          </p:cNvPr>
          <p:cNvSpPr/>
          <p:nvPr/>
        </p:nvSpPr>
        <p:spPr>
          <a:xfrm>
            <a:off x="4721021" y="2451242"/>
            <a:ext cx="257453" cy="26161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ln w="0"/>
                <a:solidFill>
                  <a:srgbClr val="FFC000"/>
                </a:solidFill>
                <a:effectLst>
                  <a:outerShdw blurRad="38100" dist="19050" dir="2700000" algn="tl" rotWithShape="0">
                    <a:schemeClr val="dk1">
                      <a:alpha val="40000"/>
                    </a:schemeClr>
                  </a:outerShdw>
                </a:effectLst>
              </a:rPr>
              <a:t>4</a:t>
            </a:r>
          </a:p>
        </p:txBody>
      </p:sp>
      <p:sp>
        <p:nvSpPr>
          <p:cNvPr id="32" name="Ellipse 31">
            <a:extLst>
              <a:ext uri="{FF2B5EF4-FFF2-40B4-BE49-F238E27FC236}">
                <a16:creationId xmlns:a16="http://schemas.microsoft.com/office/drawing/2014/main" id="{0D65FEFF-B7D7-40FD-B991-0853A4075362}"/>
              </a:ext>
            </a:extLst>
          </p:cNvPr>
          <p:cNvSpPr/>
          <p:nvPr/>
        </p:nvSpPr>
        <p:spPr>
          <a:xfrm>
            <a:off x="5201893" y="2460562"/>
            <a:ext cx="257453" cy="26161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ln w="0"/>
                <a:solidFill>
                  <a:srgbClr val="FFC000"/>
                </a:solidFill>
                <a:effectLst>
                  <a:outerShdw blurRad="38100" dist="19050" dir="2700000" algn="tl" rotWithShape="0">
                    <a:schemeClr val="dk1">
                      <a:alpha val="40000"/>
                    </a:schemeClr>
                  </a:outerShdw>
                </a:effectLst>
              </a:rPr>
              <a:t>5</a:t>
            </a:r>
          </a:p>
        </p:txBody>
      </p:sp>
      <p:sp>
        <p:nvSpPr>
          <p:cNvPr id="34" name="Ellipse 33">
            <a:extLst>
              <a:ext uri="{FF2B5EF4-FFF2-40B4-BE49-F238E27FC236}">
                <a16:creationId xmlns:a16="http://schemas.microsoft.com/office/drawing/2014/main" id="{763439C5-6B07-405A-8F31-60E0229E5009}"/>
              </a:ext>
            </a:extLst>
          </p:cNvPr>
          <p:cNvSpPr/>
          <p:nvPr/>
        </p:nvSpPr>
        <p:spPr>
          <a:xfrm>
            <a:off x="5673959" y="2460562"/>
            <a:ext cx="257453" cy="26161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ln w="0"/>
                <a:solidFill>
                  <a:srgbClr val="FFC000"/>
                </a:solidFill>
                <a:effectLst>
                  <a:outerShdw blurRad="38100" dist="19050" dir="2700000" algn="tl" rotWithShape="0">
                    <a:schemeClr val="dk1">
                      <a:alpha val="40000"/>
                    </a:schemeClr>
                  </a:outerShdw>
                </a:effectLst>
              </a:rPr>
              <a:t>6</a:t>
            </a:r>
          </a:p>
        </p:txBody>
      </p:sp>
      <p:sp>
        <p:nvSpPr>
          <p:cNvPr id="35" name="Ellipse 34">
            <a:extLst>
              <a:ext uri="{FF2B5EF4-FFF2-40B4-BE49-F238E27FC236}">
                <a16:creationId xmlns:a16="http://schemas.microsoft.com/office/drawing/2014/main" id="{B3B16710-AB58-4449-845E-8ECA1373677D}"/>
              </a:ext>
            </a:extLst>
          </p:cNvPr>
          <p:cNvSpPr/>
          <p:nvPr/>
        </p:nvSpPr>
        <p:spPr>
          <a:xfrm>
            <a:off x="6143655" y="2460562"/>
            <a:ext cx="257453" cy="26161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ln w="0"/>
                <a:solidFill>
                  <a:srgbClr val="FFC000"/>
                </a:solidFill>
                <a:effectLst>
                  <a:outerShdw blurRad="38100" dist="19050" dir="2700000" algn="tl" rotWithShape="0">
                    <a:schemeClr val="dk1">
                      <a:alpha val="40000"/>
                    </a:schemeClr>
                  </a:outerShdw>
                </a:effectLst>
              </a:rPr>
              <a:t>7</a:t>
            </a:r>
          </a:p>
        </p:txBody>
      </p:sp>
      <p:sp>
        <p:nvSpPr>
          <p:cNvPr id="20" name="ZoneTexte 19">
            <a:extLst>
              <a:ext uri="{FF2B5EF4-FFF2-40B4-BE49-F238E27FC236}">
                <a16:creationId xmlns:a16="http://schemas.microsoft.com/office/drawing/2014/main" id="{3BBDD11B-296B-4452-9108-A60C0E3B369B}"/>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10. Réglage des vérins de tête </a:t>
            </a:r>
          </a:p>
        </p:txBody>
      </p:sp>
      <p:sp>
        <p:nvSpPr>
          <p:cNvPr id="21" name="Ellipse 20">
            <a:extLst>
              <a:ext uri="{FF2B5EF4-FFF2-40B4-BE49-F238E27FC236}">
                <a16:creationId xmlns:a16="http://schemas.microsoft.com/office/drawing/2014/main" id="{03F0140A-B712-416F-8CEC-78CC5EF3E20B}"/>
              </a:ext>
            </a:extLst>
          </p:cNvPr>
          <p:cNvSpPr/>
          <p:nvPr/>
        </p:nvSpPr>
        <p:spPr>
          <a:xfrm>
            <a:off x="6651731" y="2460562"/>
            <a:ext cx="257453" cy="26161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ln w="0"/>
                <a:solidFill>
                  <a:srgbClr val="FFC000"/>
                </a:solidFill>
                <a:effectLst>
                  <a:outerShdw blurRad="38100" dist="19050" dir="2700000" algn="tl" rotWithShape="0">
                    <a:schemeClr val="dk1">
                      <a:alpha val="40000"/>
                    </a:schemeClr>
                  </a:outerShdw>
                </a:effectLst>
              </a:rPr>
              <a:t>8</a:t>
            </a:r>
          </a:p>
        </p:txBody>
      </p:sp>
      <p:sp>
        <p:nvSpPr>
          <p:cNvPr id="24" name="ZoneTexte 23">
            <a:extLst>
              <a:ext uri="{FF2B5EF4-FFF2-40B4-BE49-F238E27FC236}">
                <a16:creationId xmlns:a16="http://schemas.microsoft.com/office/drawing/2014/main" id="{ADE2EEEB-91E0-4160-A832-F8DE2748B1B1}"/>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26784350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E05AC86-CB57-4A94-AD45-8714F2A8785F}"/>
              </a:ext>
            </a:extLst>
          </p:cNvPr>
          <p:cNvPicPr>
            <a:picLocks noChangeAspect="1"/>
          </p:cNvPicPr>
          <p:nvPr/>
        </p:nvPicPr>
        <p:blipFill rotWithShape="1">
          <a:blip r:embed="rId2"/>
          <a:srcRect l="-183" t="-5065" r="183" b="5065"/>
          <a:stretch/>
        </p:blipFill>
        <p:spPr>
          <a:xfrm>
            <a:off x="138580" y="265047"/>
            <a:ext cx="8833281" cy="6020343"/>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74</a:t>
            </a:fld>
            <a:endParaRPr lang="fr-FR" sz="1200" dirty="0">
              <a:solidFill>
                <a:srgbClr val="002060"/>
              </a:solidFill>
              <a:effectLst>
                <a:outerShdw blurRad="38100" dist="38100" dir="2700000" algn="tl">
                  <a:srgbClr val="000000">
                    <a:alpha val="43137"/>
                  </a:srgbClr>
                </a:outerShdw>
              </a:effectLst>
            </a:endParaRPr>
          </a:p>
        </p:txBody>
      </p:sp>
      <p:sp>
        <p:nvSpPr>
          <p:cNvPr id="22" name="ZoneTexte 21">
            <a:extLst>
              <a:ext uri="{FF2B5EF4-FFF2-40B4-BE49-F238E27FC236}">
                <a16:creationId xmlns:a16="http://schemas.microsoft.com/office/drawing/2014/main" id="{49371D06-99B8-4A17-B3FA-9D8401993CF5}"/>
              </a:ext>
            </a:extLst>
          </p:cNvPr>
          <p:cNvSpPr txBox="1"/>
          <p:nvPr/>
        </p:nvSpPr>
        <p:spPr>
          <a:xfrm>
            <a:off x="2268236" y="1042364"/>
            <a:ext cx="3000652" cy="492443"/>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Dans la fenêtre Propriétés : </a:t>
            </a:r>
          </a:p>
          <a:p>
            <a:pPr marL="171450" indent="-171450" algn="just">
              <a:buFont typeface="Wingdings" panose="05000000000000000000" pitchFamily="2" charset="2"/>
              <a:buChar char="è"/>
            </a:pPr>
            <a:r>
              <a:rPr lang="fr-FR" sz="1200" b="1" dirty="0">
                <a:sym typeface="Wingdings" panose="05000000000000000000" pitchFamily="2" charset="2"/>
              </a:rPr>
              <a:t>Cocher </a:t>
            </a:r>
            <a:r>
              <a:rPr lang="fr-FR" sz="1200" dirty="0">
                <a:sym typeface="Wingdings" panose="05000000000000000000" pitchFamily="2" charset="2"/>
              </a:rPr>
              <a:t>zone de coupe.</a:t>
            </a:r>
          </a:p>
        </p:txBody>
      </p:sp>
      <p:grpSp>
        <p:nvGrpSpPr>
          <p:cNvPr id="23" name="Groupe 22">
            <a:extLst>
              <a:ext uri="{FF2B5EF4-FFF2-40B4-BE49-F238E27FC236}">
                <a16:creationId xmlns:a16="http://schemas.microsoft.com/office/drawing/2014/main" id="{D0AA6BD2-4602-4DA3-B17A-B1DB097C7D63}"/>
              </a:ext>
            </a:extLst>
          </p:cNvPr>
          <p:cNvGrpSpPr/>
          <p:nvPr/>
        </p:nvGrpSpPr>
        <p:grpSpPr>
          <a:xfrm>
            <a:off x="1900792" y="1042364"/>
            <a:ext cx="443973" cy="277000"/>
            <a:chOff x="4198688" y="2087836"/>
            <a:chExt cx="364074" cy="277860"/>
          </a:xfrm>
        </p:grpSpPr>
        <p:sp>
          <p:nvSpPr>
            <p:cNvPr id="26" name="Ellipse 25">
              <a:extLst>
                <a:ext uri="{FF2B5EF4-FFF2-40B4-BE49-F238E27FC236}">
                  <a16:creationId xmlns:a16="http://schemas.microsoft.com/office/drawing/2014/main" id="{33B17F90-9AD5-457E-801D-96D2050D3E79}"/>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7" name="ZoneTexte 26">
              <a:extLst>
                <a:ext uri="{FF2B5EF4-FFF2-40B4-BE49-F238E27FC236}">
                  <a16:creationId xmlns:a16="http://schemas.microsoft.com/office/drawing/2014/main" id="{38177936-BE90-41FB-81DD-C9FC95FB3E5F}"/>
                </a:ext>
              </a:extLst>
            </p:cNvPr>
            <p:cNvSpPr txBox="1"/>
            <p:nvPr/>
          </p:nvSpPr>
          <p:spPr>
            <a:xfrm>
              <a:off x="4198688" y="2087836"/>
              <a:ext cx="364074" cy="276999"/>
            </a:xfrm>
            <a:prstGeom prst="rect">
              <a:avLst/>
            </a:prstGeom>
            <a:noFill/>
          </p:spPr>
          <p:txBody>
            <a:bodyPr wrap="square" rtlCol="0">
              <a:spAutoFit/>
            </a:bodyPr>
            <a:lstStyle/>
            <a:p>
              <a:r>
                <a:rPr lang="fr-FR" sz="1200" dirty="0"/>
                <a:t> 3</a:t>
              </a:r>
            </a:p>
          </p:txBody>
        </p:sp>
      </p:grpSp>
      <p:sp>
        <p:nvSpPr>
          <p:cNvPr id="11" name="ZoneTexte 10">
            <a:extLst>
              <a:ext uri="{FF2B5EF4-FFF2-40B4-BE49-F238E27FC236}">
                <a16:creationId xmlns:a16="http://schemas.microsoft.com/office/drawing/2014/main" id="{D8417487-E50A-4F46-836B-5F8CA1176B1A}"/>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10. Réglage des vérins de tête </a:t>
            </a:r>
          </a:p>
        </p:txBody>
      </p:sp>
      <p:sp>
        <p:nvSpPr>
          <p:cNvPr id="12" name="ZoneTexte 11">
            <a:extLst>
              <a:ext uri="{FF2B5EF4-FFF2-40B4-BE49-F238E27FC236}">
                <a16:creationId xmlns:a16="http://schemas.microsoft.com/office/drawing/2014/main" id="{5BAC13AD-95F1-424E-BB36-A4C8AB09EFF3}"/>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23485582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94E0414-7277-4D56-9F6E-3F6C5FB85F17}"/>
              </a:ext>
            </a:extLst>
          </p:cNvPr>
          <p:cNvPicPr>
            <a:picLocks noChangeAspect="1"/>
          </p:cNvPicPr>
          <p:nvPr/>
        </p:nvPicPr>
        <p:blipFill rotWithShape="1">
          <a:blip r:embed="rId2"/>
          <a:srcRect b="4511"/>
          <a:stretch/>
        </p:blipFill>
        <p:spPr>
          <a:xfrm>
            <a:off x="109992" y="612559"/>
            <a:ext cx="8890457" cy="5823752"/>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75</a:t>
            </a:fld>
            <a:endParaRPr lang="fr-FR" sz="1200" dirty="0">
              <a:solidFill>
                <a:srgbClr val="002060"/>
              </a:solidFill>
              <a:effectLst>
                <a:outerShdw blurRad="38100" dist="38100" dir="2700000" algn="tl">
                  <a:srgbClr val="000000">
                    <a:alpha val="43137"/>
                  </a:srgbClr>
                </a:outerShdw>
              </a:effectLst>
            </a:endParaRPr>
          </a:p>
        </p:txBody>
      </p:sp>
      <p:grpSp>
        <p:nvGrpSpPr>
          <p:cNvPr id="40" name="Groupe 39">
            <a:extLst>
              <a:ext uri="{FF2B5EF4-FFF2-40B4-BE49-F238E27FC236}">
                <a16:creationId xmlns:a16="http://schemas.microsoft.com/office/drawing/2014/main" id="{741061EE-A36A-4944-8417-55DDF7B2EFFB}"/>
              </a:ext>
            </a:extLst>
          </p:cNvPr>
          <p:cNvGrpSpPr/>
          <p:nvPr/>
        </p:nvGrpSpPr>
        <p:grpSpPr>
          <a:xfrm>
            <a:off x="4469470" y="955474"/>
            <a:ext cx="443973" cy="277000"/>
            <a:chOff x="4198688" y="2087836"/>
            <a:chExt cx="364074" cy="277860"/>
          </a:xfrm>
        </p:grpSpPr>
        <p:sp>
          <p:nvSpPr>
            <p:cNvPr id="42" name="Ellipse 41">
              <a:extLst>
                <a:ext uri="{FF2B5EF4-FFF2-40B4-BE49-F238E27FC236}">
                  <a16:creationId xmlns:a16="http://schemas.microsoft.com/office/drawing/2014/main" id="{7E3749EE-B6AB-4949-B146-442438A13988}"/>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3" name="ZoneTexte 42">
              <a:extLst>
                <a:ext uri="{FF2B5EF4-FFF2-40B4-BE49-F238E27FC236}">
                  <a16:creationId xmlns:a16="http://schemas.microsoft.com/office/drawing/2014/main" id="{ADE64BE8-1B29-4AA1-BC4E-DFD10EA2D276}"/>
                </a:ext>
              </a:extLst>
            </p:cNvPr>
            <p:cNvSpPr txBox="1"/>
            <p:nvPr/>
          </p:nvSpPr>
          <p:spPr>
            <a:xfrm>
              <a:off x="4198688" y="2087836"/>
              <a:ext cx="364074" cy="276999"/>
            </a:xfrm>
            <a:prstGeom prst="rect">
              <a:avLst/>
            </a:prstGeom>
            <a:noFill/>
          </p:spPr>
          <p:txBody>
            <a:bodyPr wrap="square" rtlCol="0">
              <a:spAutoFit/>
            </a:bodyPr>
            <a:lstStyle/>
            <a:p>
              <a:r>
                <a:rPr lang="fr-FR" sz="1200" dirty="0"/>
                <a:t> 4</a:t>
              </a:r>
            </a:p>
          </p:txBody>
        </p:sp>
      </p:grpSp>
      <p:sp>
        <p:nvSpPr>
          <p:cNvPr id="20" name="ZoneTexte 19">
            <a:extLst>
              <a:ext uri="{FF2B5EF4-FFF2-40B4-BE49-F238E27FC236}">
                <a16:creationId xmlns:a16="http://schemas.microsoft.com/office/drawing/2014/main" id="{1A1A7BB3-F43A-4605-9185-95C2DB7DAA15}"/>
              </a:ext>
            </a:extLst>
          </p:cNvPr>
          <p:cNvSpPr txBox="1"/>
          <p:nvPr/>
        </p:nvSpPr>
        <p:spPr>
          <a:xfrm>
            <a:off x="4856367" y="955474"/>
            <a:ext cx="4065691" cy="492443"/>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Dans vue de haut :</a:t>
            </a:r>
          </a:p>
          <a:p>
            <a:pPr marL="171450" indent="-171450" algn="just">
              <a:buFont typeface="Wingdings" panose="05000000000000000000" pitchFamily="2" charset="2"/>
              <a:buChar char="è"/>
            </a:pPr>
            <a:r>
              <a:rPr lang="fr-FR" sz="1200" b="1" dirty="0">
                <a:sym typeface="Wingdings" panose="05000000000000000000" pitchFamily="2" charset="2"/>
              </a:rPr>
              <a:t>Rendez </a:t>
            </a:r>
            <a:r>
              <a:rPr lang="fr-FR" sz="1200" dirty="0">
                <a:sym typeface="Wingdings" panose="05000000000000000000" pitchFamily="2" charset="2"/>
              </a:rPr>
              <a:t>visible</a:t>
            </a:r>
            <a:r>
              <a:rPr lang="fr-FR" sz="1200" b="1" dirty="0">
                <a:sym typeface="Wingdings" panose="05000000000000000000" pitchFamily="2" charset="2"/>
              </a:rPr>
              <a:t> </a:t>
            </a:r>
            <a:r>
              <a:rPr lang="fr-FR" sz="1200" dirty="0">
                <a:sym typeface="Wingdings" panose="05000000000000000000" pitchFamily="2" charset="2"/>
              </a:rPr>
              <a:t>uniquement la première file d’étaiement.</a:t>
            </a:r>
          </a:p>
        </p:txBody>
      </p:sp>
      <p:sp>
        <p:nvSpPr>
          <p:cNvPr id="11" name="ZoneTexte 10">
            <a:extLst>
              <a:ext uri="{FF2B5EF4-FFF2-40B4-BE49-F238E27FC236}">
                <a16:creationId xmlns:a16="http://schemas.microsoft.com/office/drawing/2014/main" id="{74CE6D6C-CB4F-4341-88B7-EBFDDEB1D9C2}"/>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10. Réglage des vérins de tête </a:t>
            </a:r>
          </a:p>
        </p:txBody>
      </p:sp>
      <p:sp>
        <p:nvSpPr>
          <p:cNvPr id="12" name="ZoneTexte 11">
            <a:extLst>
              <a:ext uri="{FF2B5EF4-FFF2-40B4-BE49-F238E27FC236}">
                <a16:creationId xmlns:a16="http://schemas.microsoft.com/office/drawing/2014/main" id="{71674E0C-5A00-4B24-B556-33B4F753CD2D}"/>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3092495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B89EC30-6C69-4564-A6BB-ADE02DA8806B}"/>
              </a:ext>
            </a:extLst>
          </p:cNvPr>
          <p:cNvPicPr>
            <a:picLocks noChangeAspect="1"/>
          </p:cNvPicPr>
          <p:nvPr/>
        </p:nvPicPr>
        <p:blipFill rotWithShape="1">
          <a:blip r:embed="rId2"/>
          <a:srcRect l="157" t="-4893" r="-157" b="4893"/>
          <a:stretch/>
        </p:blipFill>
        <p:spPr>
          <a:xfrm>
            <a:off x="67111" y="367902"/>
            <a:ext cx="8976220" cy="6122196"/>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76</a:t>
            </a:fld>
            <a:endParaRPr lang="fr-FR" sz="1200" dirty="0">
              <a:solidFill>
                <a:srgbClr val="002060"/>
              </a:solidFill>
              <a:effectLst>
                <a:outerShdw blurRad="38100" dist="38100" dir="2700000" algn="tl">
                  <a:srgbClr val="000000">
                    <a:alpha val="43137"/>
                  </a:srgbClr>
                </a:outerShdw>
              </a:effectLst>
            </a:endParaRPr>
          </a:p>
        </p:txBody>
      </p:sp>
      <p:sp>
        <p:nvSpPr>
          <p:cNvPr id="7" name="ZoneTexte 6">
            <a:extLst>
              <a:ext uri="{FF2B5EF4-FFF2-40B4-BE49-F238E27FC236}">
                <a16:creationId xmlns:a16="http://schemas.microsoft.com/office/drawing/2014/main" id="{90AAB759-803B-4917-BCD9-B3DD57E8C97E}"/>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10. Réglage des vérins de tête </a:t>
            </a:r>
          </a:p>
        </p:txBody>
      </p:sp>
      <p:sp>
        <p:nvSpPr>
          <p:cNvPr id="2" name="Rectangle 1">
            <a:extLst>
              <a:ext uri="{FF2B5EF4-FFF2-40B4-BE49-F238E27FC236}">
                <a16:creationId xmlns:a16="http://schemas.microsoft.com/office/drawing/2014/main" id="{97A7B3BA-D20E-4738-8279-9B293ACC50B9}"/>
              </a:ext>
            </a:extLst>
          </p:cNvPr>
          <p:cNvSpPr/>
          <p:nvPr/>
        </p:nvSpPr>
        <p:spPr>
          <a:xfrm>
            <a:off x="5780078" y="2649530"/>
            <a:ext cx="1550424" cy="246221"/>
          </a:xfrm>
          <a:prstGeom prst="rect">
            <a:avLst/>
          </a:prstGeom>
        </p:spPr>
        <p:txBody>
          <a:bodyPr wrap="none">
            <a:spAutoFit/>
          </a:bodyPr>
          <a:lstStyle/>
          <a:p>
            <a:r>
              <a:rPr lang="fr-FR" sz="1000" b="1" dirty="0">
                <a:sym typeface="Wingdings" panose="05000000000000000000" pitchFamily="2" charset="2"/>
              </a:rPr>
              <a:t>Première file d’étaiement</a:t>
            </a:r>
            <a:endParaRPr lang="fr-FR" sz="1000" b="1" dirty="0"/>
          </a:p>
        </p:txBody>
      </p:sp>
      <p:sp>
        <p:nvSpPr>
          <p:cNvPr id="8" name="ZoneTexte 7">
            <a:extLst>
              <a:ext uri="{FF2B5EF4-FFF2-40B4-BE49-F238E27FC236}">
                <a16:creationId xmlns:a16="http://schemas.microsoft.com/office/drawing/2014/main" id="{38FBA08D-DA81-4B7B-8179-985A4374869C}"/>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33970275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CF1DC8F-AD04-4116-B95C-48B89CAE154C}"/>
              </a:ext>
            </a:extLst>
          </p:cNvPr>
          <p:cNvPicPr>
            <a:picLocks noChangeAspect="1"/>
          </p:cNvPicPr>
          <p:nvPr/>
        </p:nvPicPr>
        <p:blipFill rotWithShape="1">
          <a:blip r:embed="rId2"/>
          <a:srcRect b="4511"/>
          <a:stretch/>
        </p:blipFill>
        <p:spPr>
          <a:xfrm>
            <a:off x="186431" y="559293"/>
            <a:ext cx="8736117" cy="5877017"/>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77</a:t>
            </a:fld>
            <a:endParaRPr lang="fr-FR" sz="1200" dirty="0">
              <a:solidFill>
                <a:srgbClr val="002060"/>
              </a:solidFill>
              <a:effectLst>
                <a:outerShdw blurRad="38100" dist="38100" dir="2700000" algn="tl">
                  <a:srgbClr val="000000">
                    <a:alpha val="43137"/>
                  </a:srgbClr>
                </a:outerShdw>
              </a:effectLst>
            </a:endParaRPr>
          </a:p>
        </p:txBody>
      </p:sp>
      <p:grpSp>
        <p:nvGrpSpPr>
          <p:cNvPr id="22" name="Groupe 21">
            <a:extLst>
              <a:ext uri="{FF2B5EF4-FFF2-40B4-BE49-F238E27FC236}">
                <a16:creationId xmlns:a16="http://schemas.microsoft.com/office/drawing/2014/main" id="{3DC18F64-CFBB-4388-A426-7B0C86CD98A9}"/>
              </a:ext>
            </a:extLst>
          </p:cNvPr>
          <p:cNvGrpSpPr/>
          <p:nvPr/>
        </p:nvGrpSpPr>
        <p:grpSpPr>
          <a:xfrm>
            <a:off x="4469470" y="955474"/>
            <a:ext cx="443973" cy="277000"/>
            <a:chOff x="4198688" y="2087836"/>
            <a:chExt cx="364074" cy="277860"/>
          </a:xfrm>
        </p:grpSpPr>
        <p:sp>
          <p:nvSpPr>
            <p:cNvPr id="23" name="Ellipse 22">
              <a:extLst>
                <a:ext uri="{FF2B5EF4-FFF2-40B4-BE49-F238E27FC236}">
                  <a16:creationId xmlns:a16="http://schemas.microsoft.com/office/drawing/2014/main" id="{9A850CC0-287C-4423-8904-F4643577DF42}"/>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6" name="ZoneTexte 25">
              <a:extLst>
                <a:ext uri="{FF2B5EF4-FFF2-40B4-BE49-F238E27FC236}">
                  <a16:creationId xmlns:a16="http://schemas.microsoft.com/office/drawing/2014/main" id="{088C2DAA-4A9A-4496-8807-9CD8605671C5}"/>
                </a:ext>
              </a:extLst>
            </p:cNvPr>
            <p:cNvSpPr txBox="1"/>
            <p:nvPr/>
          </p:nvSpPr>
          <p:spPr>
            <a:xfrm>
              <a:off x="4198688" y="2087836"/>
              <a:ext cx="364074" cy="276999"/>
            </a:xfrm>
            <a:prstGeom prst="rect">
              <a:avLst/>
            </a:prstGeom>
            <a:noFill/>
          </p:spPr>
          <p:txBody>
            <a:bodyPr wrap="square" rtlCol="0">
              <a:spAutoFit/>
            </a:bodyPr>
            <a:lstStyle/>
            <a:p>
              <a:r>
                <a:rPr lang="fr-FR" sz="1200" dirty="0"/>
                <a:t> 5</a:t>
              </a:r>
            </a:p>
          </p:txBody>
        </p:sp>
      </p:grpSp>
      <p:sp>
        <p:nvSpPr>
          <p:cNvPr id="27" name="ZoneTexte 26">
            <a:extLst>
              <a:ext uri="{FF2B5EF4-FFF2-40B4-BE49-F238E27FC236}">
                <a16:creationId xmlns:a16="http://schemas.microsoft.com/office/drawing/2014/main" id="{B0C58017-5687-48B0-A1B5-38976AE58619}"/>
              </a:ext>
            </a:extLst>
          </p:cNvPr>
          <p:cNvSpPr txBox="1"/>
          <p:nvPr/>
        </p:nvSpPr>
        <p:spPr>
          <a:xfrm>
            <a:off x="4856367" y="955474"/>
            <a:ext cx="4065691" cy="677108"/>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Repérage des vérins de tête :</a:t>
            </a:r>
          </a:p>
          <a:p>
            <a:pPr marL="171450" indent="-171450" algn="just">
              <a:buFont typeface="Wingdings" panose="05000000000000000000" pitchFamily="2" charset="2"/>
              <a:buChar char="è"/>
            </a:pPr>
            <a:r>
              <a:rPr lang="fr-FR" sz="1200" b="1" dirty="0">
                <a:sym typeface="Wingdings" panose="05000000000000000000" pitchFamily="2" charset="2"/>
              </a:rPr>
              <a:t>Cliquer </a:t>
            </a:r>
            <a:r>
              <a:rPr lang="fr-FR" sz="1200" dirty="0">
                <a:sym typeface="Wingdings" panose="05000000000000000000" pitchFamily="2" charset="2"/>
              </a:rPr>
              <a:t>sur la deuxième tour (après la tour sur gousset)</a:t>
            </a:r>
          </a:p>
          <a:p>
            <a:pPr marL="171450" indent="-171450" algn="just">
              <a:buFont typeface="Wingdings" panose="05000000000000000000" pitchFamily="2" charset="2"/>
              <a:buChar char="è"/>
            </a:pPr>
            <a:r>
              <a:rPr lang="fr-FR" sz="1200" b="1" dirty="0">
                <a:sym typeface="Wingdings" panose="05000000000000000000" pitchFamily="2" charset="2"/>
              </a:rPr>
              <a:t>Repérer</a:t>
            </a:r>
            <a:r>
              <a:rPr lang="fr-FR" sz="1200" dirty="0">
                <a:sym typeface="Wingdings" panose="05000000000000000000" pitchFamily="2" charset="2"/>
              </a:rPr>
              <a:t> les vérins de tête h1, h2, h3 et h4.</a:t>
            </a:r>
          </a:p>
        </p:txBody>
      </p:sp>
      <p:sp>
        <p:nvSpPr>
          <p:cNvPr id="12" name="ZoneTexte 11">
            <a:extLst>
              <a:ext uri="{FF2B5EF4-FFF2-40B4-BE49-F238E27FC236}">
                <a16:creationId xmlns:a16="http://schemas.microsoft.com/office/drawing/2014/main" id="{953D1C58-E6A2-4D28-8232-8DF239DCF445}"/>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10. Réglage des vérins de tête </a:t>
            </a:r>
          </a:p>
        </p:txBody>
      </p:sp>
      <p:sp>
        <p:nvSpPr>
          <p:cNvPr id="11" name="ZoneTexte 10">
            <a:extLst>
              <a:ext uri="{FF2B5EF4-FFF2-40B4-BE49-F238E27FC236}">
                <a16:creationId xmlns:a16="http://schemas.microsoft.com/office/drawing/2014/main" id="{358AD7C4-4935-4237-9A78-6025B694964B}"/>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6981814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0AA2BD8-2743-448A-B7DE-366085B8E0C4}"/>
              </a:ext>
            </a:extLst>
          </p:cNvPr>
          <p:cNvPicPr>
            <a:picLocks noChangeAspect="1"/>
          </p:cNvPicPr>
          <p:nvPr/>
        </p:nvPicPr>
        <p:blipFill rotWithShape="1">
          <a:blip r:embed="rId2"/>
          <a:srcRect b="4511"/>
          <a:stretch/>
        </p:blipFill>
        <p:spPr>
          <a:xfrm>
            <a:off x="67112" y="637795"/>
            <a:ext cx="8976220" cy="5842903"/>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78</a:t>
            </a:fld>
            <a:endParaRPr lang="fr-FR" sz="1200" dirty="0">
              <a:solidFill>
                <a:srgbClr val="002060"/>
              </a:solidFill>
              <a:effectLst>
                <a:outerShdw blurRad="38100" dist="38100" dir="2700000" algn="tl">
                  <a:srgbClr val="000000">
                    <a:alpha val="43137"/>
                  </a:srgbClr>
                </a:outerShdw>
              </a:effectLst>
            </a:endParaRPr>
          </a:p>
        </p:txBody>
      </p:sp>
      <p:grpSp>
        <p:nvGrpSpPr>
          <p:cNvPr id="22" name="Groupe 21">
            <a:extLst>
              <a:ext uri="{FF2B5EF4-FFF2-40B4-BE49-F238E27FC236}">
                <a16:creationId xmlns:a16="http://schemas.microsoft.com/office/drawing/2014/main" id="{05043075-F909-4E96-8475-AA1056405A31}"/>
              </a:ext>
            </a:extLst>
          </p:cNvPr>
          <p:cNvGrpSpPr/>
          <p:nvPr/>
        </p:nvGrpSpPr>
        <p:grpSpPr>
          <a:xfrm>
            <a:off x="2351200" y="756550"/>
            <a:ext cx="443973" cy="277000"/>
            <a:chOff x="4198688" y="2087836"/>
            <a:chExt cx="364074" cy="277860"/>
          </a:xfrm>
        </p:grpSpPr>
        <p:sp>
          <p:nvSpPr>
            <p:cNvPr id="23" name="Ellipse 22">
              <a:extLst>
                <a:ext uri="{FF2B5EF4-FFF2-40B4-BE49-F238E27FC236}">
                  <a16:creationId xmlns:a16="http://schemas.microsoft.com/office/drawing/2014/main" id="{8B205976-CB12-4621-8A79-0A83EB288E11}"/>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6" name="ZoneTexte 25">
              <a:extLst>
                <a:ext uri="{FF2B5EF4-FFF2-40B4-BE49-F238E27FC236}">
                  <a16:creationId xmlns:a16="http://schemas.microsoft.com/office/drawing/2014/main" id="{E404FF31-7A24-4FB5-B7BF-35C4A8852436}"/>
                </a:ext>
              </a:extLst>
            </p:cNvPr>
            <p:cNvSpPr txBox="1"/>
            <p:nvPr/>
          </p:nvSpPr>
          <p:spPr>
            <a:xfrm>
              <a:off x="4198688" y="2087836"/>
              <a:ext cx="364074" cy="276999"/>
            </a:xfrm>
            <a:prstGeom prst="rect">
              <a:avLst/>
            </a:prstGeom>
            <a:noFill/>
          </p:spPr>
          <p:txBody>
            <a:bodyPr wrap="square" rtlCol="0">
              <a:spAutoFit/>
            </a:bodyPr>
            <a:lstStyle/>
            <a:p>
              <a:r>
                <a:rPr lang="fr-FR" sz="1200" dirty="0"/>
                <a:t> 6</a:t>
              </a:r>
            </a:p>
          </p:txBody>
        </p:sp>
      </p:grpSp>
      <p:sp>
        <p:nvSpPr>
          <p:cNvPr id="27" name="ZoneTexte 26">
            <a:extLst>
              <a:ext uri="{FF2B5EF4-FFF2-40B4-BE49-F238E27FC236}">
                <a16:creationId xmlns:a16="http://schemas.microsoft.com/office/drawing/2014/main" id="{7DB797DC-2E7F-4BD5-A9FE-EB2E00153AD0}"/>
              </a:ext>
            </a:extLst>
          </p:cNvPr>
          <p:cNvSpPr txBox="1"/>
          <p:nvPr/>
        </p:nvSpPr>
        <p:spPr>
          <a:xfrm>
            <a:off x="2755783" y="708396"/>
            <a:ext cx="5837801" cy="861774"/>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Réglage des vérins de tête :</a:t>
            </a:r>
          </a:p>
          <a:p>
            <a:pPr marL="171450" indent="-171450" algn="just">
              <a:buFont typeface="Wingdings" panose="05000000000000000000" pitchFamily="2" charset="2"/>
              <a:buChar char="è"/>
            </a:pPr>
            <a:r>
              <a:rPr lang="fr-FR" sz="1200" b="1" dirty="0">
                <a:sym typeface="Wingdings" panose="05000000000000000000" pitchFamily="2" charset="2"/>
              </a:rPr>
              <a:t>Zoomer </a:t>
            </a:r>
            <a:r>
              <a:rPr lang="fr-FR" sz="1200" dirty="0">
                <a:sym typeface="Wingdings" panose="05000000000000000000" pitchFamily="2" charset="2"/>
              </a:rPr>
              <a:t>pour rendre visible les longerons et les 4 vérins de têtes </a:t>
            </a:r>
          </a:p>
          <a:p>
            <a:pPr marL="171450" indent="-171450" algn="just">
              <a:buFont typeface="Wingdings" panose="05000000000000000000" pitchFamily="2" charset="2"/>
              <a:buChar char="è"/>
            </a:pPr>
            <a:r>
              <a:rPr lang="fr-FR" sz="1200" b="1" dirty="0">
                <a:sym typeface="Wingdings" panose="05000000000000000000" pitchFamily="2" charset="2"/>
              </a:rPr>
              <a:t>Cocher </a:t>
            </a:r>
            <a:r>
              <a:rPr lang="fr-FR" sz="1200" dirty="0">
                <a:sym typeface="Wingdings" panose="05000000000000000000" pitchFamily="2" charset="2"/>
              </a:rPr>
              <a:t>adjust-mode-fork-</a:t>
            </a:r>
            <a:r>
              <a:rPr lang="fr-FR" sz="1200" dirty="0" err="1">
                <a:sym typeface="Wingdings" panose="05000000000000000000" pitchFamily="2" charset="2"/>
              </a:rPr>
              <a:t>ext</a:t>
            </a:r>
            <a:r>
              <a:rPr lang="fr-FR" sz="1200" dirty="0">
                <a:sym typeface="Wingdings" panose="05000000000000000000" pitchFamily="2" charset="2"/>
              </a:rPr>
              <a:t>…</a:t>
            </a:r>
          </a:p>
          <a:p>
            <a:pPr marL="171450" indent="-171450" algn="just">
              <a:buFont typeface="Wingdings" panose="05000000000000000000" pitchFamily="2" charset="2"/>
              <a:buChar char="è"/>
            </a:pPr>
            <a:r>
              <a:rPr lang="fr-FR" sz="1200" b="1" dirty="0">
                <a:sym typeface="Wingdings" panose="05000000000000000000" pitchFamily="2" charset="2"/>
              </a:rPr>
              <a:t>Ajuster </a:t>
            </a:r>
            <a:r>
              <a:rPr lang="fr-FR" sz="1200" dirty="0">
                <a:sym typeface="Wingdings" panose="05000000000000000000" pitchFamily="2" charset="2"/>
              </a:rPr>
              <a:t>les vérins h1, h2, h3 et h4 de manière à les positionner correctement.</a:t>
            </a:r>
          </a:p>
        </p:txBody>
      </p:sp>
      <p:cxnSp>
        <p:nvCxnSpPr>
          <p:cNvPr id="29" name="Connecteur droit avec flèche 28">
            <a:extLst>
              <a:ext uri="{FF2B5EF4-FFF2-40B4-BE49-F238E27FC236}">
                <a16:creationId xmlns:a16="http://schemas.microsoft.com/office/drawing/2014/main" id="{B5177D76-3223-4C2F-9884-D1E528C2B859}"/>
              </a:ext>
            </a:extLst>
          </p:cNvPr>
          <p:cNvCxnSpPr>
            <a:cxnSpLocks/>
          </p:cNvCxnSpPr>
          <p:nvPr/>
        </p:nvCxnSpPr>
        <p:spPr>
          <a:xfrm flipH="1">
            <a:off x="1340993" y="1429305"/>
            <a:ext cx="1210778" cy="1812429"/>
          </a:xfrm>
          <a:prstGeom prst="straightConnector1">
            <a:avLst/>
          </a:prstGeom>
          <a:ln w="127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51B8C8F1-F1D2-4D05-8CC6-F37049FFF160}"/>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10. Réglage des vérins de tête </a:t>
            </a:r>
          </a:p>
        </p:txBody>
      </p:sp>
      <p:sp>
        <p:nvSpPr>
          <p:cNvPr id="13" name="ZoneTexte 12">
            <a:extLst>
              <a:ext uri="{FF2B5EF4-FFF2-40B4-BE49-F238E27FC236}">
                <a16:creationId xmlns:a16="http://schemas.microsoft.com/office/drawing/2014/main" id="{06C1191F-2C07-4EE1-AD35-B684B02DB8DF}"/>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15674183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C949B5B-3BF3-4B1B-BDBE-4DDE49B40D7A}"/>
              </a:ext>
            </a:extLst>
          </p:cNvPr>
          <p:cNvPicPr>
            <a:picLocks noChangeAspect="1"/>
          </p:cNvPicPr>
          <p:nvPr/>
        </p:nvPicPr>
        <p:blipFill rotWithShape="1">
          <a:blip r:embed="rId2"/>
          <a:srcRect b="4511"/>
          <a:stretch/>
        </p:blipFill>
        <p:spPr>
          <a:xfrm>
            <a:off x="142042" y="637029"/>
            <a:ext cx="8901290" cy="5807392"/>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79</a:t>
            </a:fld>
            <a:endParaRPr lang="fr-FR" sz="1200" dirty="0">
              <a:solidFill>
                <a:srgbClr val="002060"/>
              </a:solidFill>
              <a:effectLst>
                <a:outerShdw blurRad="38100" dist="38100" dir="2700000" algn="tl">
                  <a:srgbClr val="000000">
                    <a:alpha val="43137"/>
                  </a:srgbClr>
                </a:outerShdw>
              </a:effectLst>
            </a:endParaRPr>
          </a:p>
        </p:txBody>
      </p:sp>
      <p:sp>
        <p:nvSpPr>
          <p:cNvPr id="28" name="ZoneTexte 27">
            <a:extLst>
              <a:ext uri="{FF2B5EF4-FFF2-40B4-BE49-F238E27FC236}">
                <a16:creationId xmlns:a16="http://schemas.microsoft.com/office/drawing/2014/main" id="{2606D223-C8AE-433E-A464-384FA3D6E468}"/>
              </a:ext>
            </a:extLst>
          </p:cNvPr>
          <p:cNvSpPr txBox="1"/>
          <p:nvPr/>
        </p:nvSpPr>
        <p:spPr>
          <a:xfrm>
            <a:off x="4469623" y="1116437"/>
            <a:ext cx="3231471" cy="276999"/>
          </a:xfrm>
          <a:prstGeom prst="rect">
            <a:avLst/>
          </a:prstGeom>
          <a:solidFill>
            <a:schemeClr val="accent6">
              <a:lumMod val="40000"/>
              <a:lumOff val="60000"/>
            </a:schemeClr>
          </a:solidFill>
          <a:ln>
            <a:solidFill>
              <a:schemeClr val="accent6">
                <a:lumMod val="75000"/>
              </a:schemeClr>
            </a:solidFill>
          </a:ln>
        </p:spPr>
        <p:txBody>
          <a:bodyPr wrap="square" rtlCol="0">
            <a:spAutoFit/>
          </a:bodyPr>
          <a:lstStyle/>
          <a:p>
            <a:pPr algn="just"/>
            <a:r>
              <a:rPr lang="fr-FR" sz="1200" i="1" dirty="0"/>
              <a:t>La tour est maintenant correctement modélisée.</a:t>
            </a:r>
          </a:p>
        </p:txBody>
      </p:sp>
      <p:sp>
        <p:nvSpPr>
          <p:cNvPr id="8" name="ZoneTexte 7">
            <a:extLst>
              <a:ext uri="{FF2B5EF4-FFF2-40B4-BE49-F238E27FC236}">
                <a16:creationId xmlns:a16="http://schemas.microsoft.com/office/drawing/2014/main" id="{F74A5465-F1D6-4D26-BAE1-EC516B327504}"/>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10. Réglage des vérins de tête </a:t>
            </a:r>
          </a:p>
        </p:txBody>
      </p:sp>
      <p:sp>
        <p:nvSpPr>
          <p:cNvPr id="9" name="ZoneTexte 8">
            <a:extLst>
              <a:ext uri="{FF2B5EF4-FFF2-40B4-BE49-F238E27FC236}">
                <a16:creationId xmlns:a16="http://schemas.microsoft.com/office/drawing/2014/main" id="{9C8EDDE9-151E-42A1-BCE0-E149D3B47587}"/>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763687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7463604-5069-4D78-96F6-9854918483E1}"/>
              </a:ext>
            </a:extLst>
          </p:cNvPr>
          <p:cNvPicPr>
            <a:picLocks noChangeAspect="1"/>
          </p:cNvPicPr>
          <p:nvPr/>
        </p:nvPicPr>
        <p:blipFill rotWithShape="1">
          <a:blip r:embed="rId2"/>
          <a:srcRect b="5327"/>
          <a:stretch/>
        </p:blipFill>
        <p:spPr>
          <a:xfrm>
            <a:off x="150186" y="789851"/>
            <a:ext cx="8860404" cy="5664476"/>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8</a:t>
            </a:fld>
            <a:endParaRPr lang="fr-FR" sz="1200" dirty="0">
              <a:solidFill>
                <a:srgbClr val="002060"/>
              </a:solidFill>
              <a:effectLst>
                <a:outerShdw blurRad="38100" dist="38100" dir="2700000" algn="tl">
                  <a:srgbClr val="000000">
                    <a:alpha val="43137"/>
                  </a:srgbClr>
                </a:outerShdw>
              </a:effectLst>
            </a:endParaRPr>
          </a:p>
        </p:txBody>
      </p:sp>
      <p:sp>
        <p:nvSpPr>
          <p:cNvPr id="35" name="ZoneTexte 34">
            <a:extLst>
              <a:ext uri="{FF2B5EF4-FFF2-40B4-BE49-F238E27FC236}">
                <a16:creationId xmlns:a16="http://schemas.microsoft.com/office/drawing/2014/main" id="{3485E6AF-3677-4530-B4FF-326ACE20DDE4}"/>
              </a:ext>
            </a:extLst>
          </p:cNvPr>
          <p:cNvSpPr txBox="1"/>
          <p:nvPr/>
        </p:nvSpPr>
        <p:spPr>
          <a:xfrm>
            <a:off x="8388" y="34215"/>
            <a:ext cx="8017025"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3. Mise en place des Mills Pano gousset </a:t>
            </a:r>
          </a:p>
        </p:txBody>
      </p:sp>
      <p:cxnSp>
        <p:nvCxnSpPr>
          <p:cNvPr id="52" name="Connecteur droit avec flèche 51">
            <a:extLst>
              <a:ext uri="{FF2B5EF4-FFF2-40B4-BE49-F238E27FC236}">
                <a16:creationId xmlns:a16="http://schemas.microsoft.com/office/drawing/2014/main" id="{8C47C8E6-B9B5-4342-B2AE-9247DEB29A1C}"/>
              </a:ext>
            </a:extLst>
          </p:cNvPr>
          <p:cNvCxnSpPr>
            <a:cxnSpLocks/>
          </p:cNvCxnSpPr>
          <p:nvPr/>
        </p:nvCxnSpPr>
        <p:spPr>
          <a:xfrm flipH="1">
            <a:off x="1302168" y="3429000"/>
            <a:ext cx="727968" cy="1314036"/>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 name="ZoneTexte 52">
            <a:extLst>
              <a:ext uri="{FF2B5EF4-FFF2-40B4-BE49-F238E27FC236}">
                <a16:creationId xmlns:a16="http://schemas.microsoft.com/office/drawing/2014/main" id="{824B4196-57C2-4FA5-83CF-2AB0C540D656}"/>
              </a:ext>
            </a:extLst>
          </p:cNvPr>
          <p:cNvSpPr txBox="1"/>
          <p:nvPr/>
        </p:nvSpPr>
        <p:spPr>
          <a:xfrm>
            <a:off x="2030136" y="2803526"/>
            <a:ext cx="2435332" cy="461665"/>
          </a:xfrm>
          <a:prstGeom prst="rect">
            <a:avLst/>
          </a:prstGeom>
          <a:solidFill>
            <a:schemeClr val="accent6">
              <a:lumMod val="40000"/>
              <a:lumOff val="60000"/>
            </a:schemeClr>
          </a:solidFill>
          <a:ln>
            <a:solidFill>
              <a:schemeClr val="accent6">
                <a:lumMod val="75000"/>
              </a:schemeClr>
            </a:solidFill>
          </a:ln>
        </p:spPr>
        <p:txBody>
          <a:bodyPr wrap="square" rtlCol="0">
            <a:spAutoFit/>
          </a:bodyPr>
          <a:lstStyle/>
          <a:p>
            <a:pPr algn="just"/>
            <a:r>
              <a:rPr lang="fr-FR" sz="1200" dirty="0">
                <a:sym typeface="Wingdings" panose="05000000000000000000" pitchFamily="2" charset="2"/>
              </a:rPr>
              <a:t>Le Mills Pano gousset,  fait partie de la famille Equipement spécialisé.</a:t>
            </a:r>
          </a:p>
        </p:txBody>
      </p:sp>
      <p:sp>
        <p:nvSpPr>
          <p:cNvPr id="9" name="ZoneTexte 8">
            <a:extLst>
              <a:ext uri="{FF2B5EF4-FFF2-40B4-BE49-F238E27FC236}">
                <a16:creationId xmlns:a16="http://schemas.microsoft.com/office/drawing/2014/main" id="{E264300F-3ED6-4592-8318-99FF502AAE1D}"/>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18007947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77C6A72-BD75-4D8C-80C4-50C313BFC4AA}"/>
              </a:ext>
            </a:extLst>
          </p:cNvPr>
          <p:cNvPicPr>
            <a:picLocks noChangeAspect="1"/>
          </p:cNvPicPr>
          <p:nvPr/>
        </p:nvPicPr>
        <p:blipFill rotWithShape="1">
          <a:blip r:embed="rId2"/>
          <a:srcRect b="4511"/>
          <a:stretch/>
        </p:blipFill>
        <p:spPr>
          <a:xfrm>
            <a:off x="100669" y="621427"/>
            <a:ext cx="4191970" cy="3628747"/>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80</a:t>
            </a:fld>
            <a:endParaRPr lang="fr-FR" sz="1200" dirty="0">
              <a:solidFill>
                <a:srgbClr val="002060"/>
              </a:solidFill>
              <a:effectLst>
                <a:outerShdw blurRad="38100" dist="38100" dir="2700000" algn="tl">
                  <a:srgbClr val="000000">
                    <a:alpha val="43137"/>
                  </a:srgbClr>
                </a:outerShdw>
              </a:effectLst>
            </a:endParaRPr>
          </a:p>
        </p:txBody>
      </p:sp>
      <p:pic>
        <p:nvPicPr>
          <p:cNvPr id="2" name="Image 1">
            <a:extLst>
              <a:ext uri="{FF2B5EF4-FFF2-40B4-BE49-F238E27FC236}">
                <a16:creationId xmlns:a16="http://schemas.microsoft.com/office/drawing/2014/main" id="{15D2E373-AF86-4060-B6AB-D714FAD0543E}"/>
              </a:ext>
            </a:extLst>
          </p:cNvPr>
          <p:cNvPicPr>
            <a:picLocks noChangeAspect="1"/>
          </p:cNvPicPr>
          <p:nvPr/>
        </p:nvPicPr>
        <p:blipFill>
          <a:blip r:embed="rId3"/>
          <a:stretch>
            <a:fillRect/>
          </a:stretch>
        </p:blipFill>
        <p:spPr>
          <a:xfrm>
            <a:off x="4438835" y="2707689"/>
            <a:ext cx="4516371" cy="3747765"/>
          </a:xfrm>
          <a:prstGeom prst="rect">
            <a:avLst/>
          </a:prstGeom>
        </p:spPr>
      </p:pic>
      <p:sp>
        <p:nvSpPr>
          <p:cNvPr id="22" name="ZoneTexte 21">
            <a:extLst>
              <a:ext uri="{FF2B5EF4-FFF2-40B4-BE49-F238E27FC236}">
                <a16:creationId xmlns:a16="http://schemas.microsoft.com/office/drawing/2014/main" id="{E8D3B440-EC0B-40FB-AEB2-83AE6D059E34}"/>
              </a:ext>
            </a:extLst>
          </p:cNvPr>
          <p:cNvSpPr txBox="1"/>
          <p:nvPr/>
        </p:nvSpPr>
        <p:spPr>
          <a:xfrm>
            <a:off x="4660777" y="1170433"/>
            <a:ext cx="4083728" cy="1200329"/>
          </a:xfrm>
          <a:prstGeom prst="rect">
            <a:avLst/>
          </a:prstGeom>
          <a:solidFill>
            <a:schemeClr val="accent6">
              <a:lumMod val="40000"/>
              <a:lumOff val="60000"/>
            </a:schemeClr>
          </a:solidFill>
          <a:ln>
            <a:solidFill>
              <a:schemeClr val="accent6">
                <a:lumMod val="75000"/>
              </a:schemeClr>
            </a:solidFill>
          </a:ln>
        </p:spPr>
        <p:txBody>
          <a:bodyPr wrap="square" rtlCol="0">
            <a:spAutoFit/>
          </a:bodyPr>
          <a:lstStyle/>
          <a:p>
            <a:pPr algn="just"/>
            <a:r>
              <a:rPr lang="fr-FR" sz="1200" i="1" dirty="0"/>
              <a:t>Pour les tours positionnées sur gousset, le réglage doit se faire en trouvant le bon ajustement pour les vérins de pied et les vérins de têtes.</a:t>
            </a:r>
          </a:p>
          <a:p>
            <a:pPr algn="just"/>
            <a:endParaRPr lang="fr-FR" sz="1200" i="1" dirty="0"/>
          </a:p>
          <a:p>
            <a:pPr algn="just"/>
            <a:r>
              <a:rPr lang="fr-FR" sz="1200" i="1" dirty="0"/>
              <a:t>Ainsi, des allers/retours peuvent être effectués pour trouver le bon réglage de la tour.</a:t>
            </a:r>
          </a:p>
        </p:txBody>
      </p:sp>
      <p:sp>
        <p:nvSpPr>
          <p:cNvPr id="9" name="ZoneTexte 8">
            <a:extLst>
              <a:ext uri="{FF2B5EF4-FFF2-40B4-BE49-F238E27FC236}">
                <a16:creationId xmlns:a16="http://schemas.microsoft.com/office/drawing/2014/main" id="{EA51D054-0340-431F-8CB4-68328AF2D699}"/>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10. Réglage des vérins de tête </a:t>
            </a:r>
          </a:p>
        </p:txBody>
      </p:sp>
      <p:sp>
        <p:nvSpPr>
          <p:cNvPr id="10" name="ZoneTexte 9">
            <a:extLst>
              <a:ext uri="{FF2B5EF4-FFF2-40B4-BE49-F238E27FC236}">
                <a16:creationId xmlns:a16="http://schemas.microsoft.com/office/drawing/2014/main" id="{26E3D34D-565D-49DE-A91A-BDC78D1111AA}"/>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29130211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ABA3C97-184F-421A-B032-E61651181FAA}"/>
              </a:ext>
            </a:extLst>
          </p:cNvPr>
          <p:cNvPicPr>
            <a:picLocks noChangeAspect="1"/>
          </p:cNvPicPr>
          <p:nvPr/>
        </p:nvPicPr>
        <p:blipFill rotWithShape="1">
          <a:blip r:embed="rId2"/>
          <a:srcRect l="-471" t="-5056" r="471" b="5056"/>
          <a:stretch/>
        </p:blipFill>
        <p:spPr>
          <a:xfrm>
            <a:off x="147457" y="442191"/>
            <a:ext cx="8815527" cy="5923098"/>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81</a:t>
            </a:fld>
            <a:endParaRPr lang="fr-FR" sz="1200" dirty="0">
              <a:solidFill>
                <a:srgbClr val="002060"/>
              </a:solidFill>
              <a:effectLst>
                <a:outerShdw blurRad="38100" dist="38100" dir="2700000" algn="tl">
                  <a:srgbClr val="000000">
                    <a:alpha val="43137"/>
                  </a:srgbClr>
                </a:outerShdw>
              </a:effectLst>
            </a:endParaRPr>
          </a:p>
        </p:txBody>
      </p:sp>
      <p:grpSp>
        <p:nvGrpSpPr>
          <p:cNvPr id="19" name="Groupe 18">
            <a:extLst>
              <a:ext uri="{FF2B5EF4-FFF2-40B4-BE49-F238E27FC236}">
                <a16:creationId xmlns:a16="http://schemas.microsoft.com/office/drawing/2014/main" id="{E560319B-03E2-4934-8EC9-2D6433006F01}"/>
              </a:ext>
            </a:extLst>
          </p:cNvPr>
          <p:cNvGrpSpPr/>
          <p:nvPr/>
        </p:nvGrpSpPr>
        <p:grpSpPr>
          <a:xfrm>
            <a:off x="2439977" y="863082"/>
            <a:ext cx="443973" cy="277000"/>
            <a:chOff x="4198688" y="2087836"/>
            <a:chExt cx="364074" cy="277860"/>
          </a:xfrm>
        </p:grpSpPr>
        <p:sp>
          <p:nvSpPr>
            <p:cNvPr id="22" name="Ellipse 21">
              <a:extLst>
                <a:ext uri="{FF2B5EF4-FFF2-40B4-BE49-F238E27FC236}">
                  <a16:creationId xmlns:a16="http://schemas.microsoft.com/office/drawing/2014/main" id="{96FAFC0D-21E7-4FB7-9898-DB6DEF5726F6}"/>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3" name="ZoneTexte 22">
              <a:extLst>
                <a:ext uri="{FF2B5EF4-FFF2-40B4-BE49-F238E27FC236}">
                  <a16:creationId xmlns:a16="http://schemas.microsoft.com/office/drawing/2014/main" id="{EC34A073-411C-4F74-A2F6-590EA698DEF0}"/>
                </a:ext>
              </a:extLst>
            </p:cNvPr>
            <p:cNvSpPr txBox="1"/>
            <p:nvPr/>
          </p:nvSpPr>
          <p:spPr>
            <a:xfrm>
              <a:off x="4198688" y="2087836"/>
              <a:ext cx="364074" cy="276999"/>
            </a:xfrm>
            <a:prstGeom prst="rect">
              <a:avLst/>
            </a:prstGeom>
            <a:noFill/>
          </p:spPr>
          <p:txBody>
            <a:bodyPr wrap="square" rtlCol="0">
              <a:spAutoFit/>
            </a:bodyPr>
            <a:lstStyle/>
            <a:p>
              <a:r>
                <a:rPr lang="fr-FR" sz="1200" dirty="0"/>
                <a:t> 7</a:t>
              </a:r>
            </a:p>
          </p:txBody>
        </p:sp>
      </p:grpSp>
      <p:sp>
        <p:nvSpPr>
          <p:cNvPr id="26" name="ZoneTexte 25">
            <a:extLst>
              <a:ext uri="{FF2B5EF4-FFF2-40B4-BE49-F238E27FC236}">
                <a16:creationId xmlns:a16="http://schemas.microsoft.com/office/drawing/2014/main" id="{FDE7291B-8CA2-4B5F-97BB-EE0C1FC618AD}"/>
              </a:ext>
            </a:extLst>
          </p:cNvPr>
          <p:cNvSpPr txBox="1"/>
          <p:nvPr/>
        </p:nvSpPr>
        <p:spPr>
          <a:xfrm>
            <a:off x="2844560" y="814928"/>
            <a:ext cx="5837801" cy="1046440"/>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Réglage des tours de la première file d’étaiement :</a:t>
            </a:r>
          </a:p>
          <a:p>
            <a:pPr marL="171450" indent="-171450" algn="just">
              <a:buFont typeface="Wingdings" panose="05000000000000000000" pitchFamily="2" charset="2"/>
              <a:buChar char="è"/>
            </a:pPr>
            <a:r>
              <a:rPr lang="fr-FR" sz="1200" b="1" dirty="0">
                <a:sym typeface="Wingdings" panose="05000000000000000000" pitchFamily="2" charset="2"/>
              </a:rPr>
              <a:t>Zoomer </a:t>
            </a:r>
            <a:r>
              <a:rPr lang="fr-FR" sz="1200" dirty="0">
                <a:sym typeface="Wingdings" panose="05000000000000000000" pitchFamily="2" charset="2"/>
              </a:rPr>
              <a:t>pour rendre visible les longerons et les 4 vérins de tête de chacune des tours</a:t>
            </a:r>
          </a:p>
          <a:p>
            <a:pPr marL="171450" indent="-171450" algn="just">
              <a:buFont typeface="Wingdings" panose="05000000000000000000" pitchFamily="2" charset="2"/>
              <a:buChar char="è"/>
            </a:pPr>
            <a:r>
              <a:rPr lang="fr-FR" sz="1200" b="1" dirty="0">
                <a:sym typeface="Wingdings" panose="05000000000000000000" pitchFamily="2" charset="2"/>
              </a:rPr>
              <a:t>Cocher </a:t>
            </a:r>
            <a:r>
              <a:rPr lang="fr-FR" sz="1200" dirty="0">
                <a:sym typeface="Wingdings" panose="05000000000000000000" pitchFamily="2" charset="2"/>
              </a:rPr>
              <a:t>adjust-mode-fork-</a:t>
            </a:r>
            <a:r>
              <a:rPr lang="fr-FR" sz="1200" dirty="0" err="1">
                <a:sym typeface="Wingdings" panose="05000000000000000000" pitchFamily="2" charset="2"/>
              </a:rPr>
              <a:t>ext</a:t>
            </a:r>
            <a:r>
              <a:rPr lang="fr-FR" sz="1200" dirty="0">
                <a:sym typeface="Wingdings" panose="05000000000000000000" pitchFamily="2" charset="2"/>
              </a:rPr>
              <a:t>…</a:t>
            </a:r>
          </a:p>
          <a:p>
            <a:pPr marL="171450" indent="-171450" algn="just">
              <a:buFont typeface="Wingdings" panose="05000000000000000000" pitchFamily="2" charset="2"/>
              <a:buChar char="è"/>
            </a:pPr>
            <a:r>
              <a:rPr lang="fr-FR" sz="1200" b="1" dirty="0">
                <a:sym typeface="Wingdings" panose="05000000000000000000" pitchFamily="2" charset="2"/>
              </a:rPr>
              <a:t>Ajuster </a:t>
            </a:r>
            <a:r>
              <a:rPr lang="fr-FR" sz="1200" dirty="0">
                <a:sym typeface="Wingdings" panose="05000000000000000000" pitchFamily="2" charset="2"/>
              </a:rPr>
              <a:t>les vérins h1, h2, h3 et h4 de manière à positionner chacune des tours </a:t>
            </a:r>
          </a:p>
          <a:p>
            <a:pPr marL="171450" indent="-171450" algn="just">
              <a:buFont typeface="Wingdings" panose="05000000000000000000" pitchFamily="2" charset="2"/>
              <a:buChar char="è"/>
            </a:pPr>
            <a:r>
              <a:rPr lang="fr-FR" sz="1200" b="1" dirty="0">
                <a:sym typeface="Wingdings" panose="05000000000000000000" pitchFamily="2" charset="2"/>
              </a:rPr>
              <a:t>Régler</a:t>
            </a:r>
            <a:r>
              <a:rPr lang="fr-FR" sz="1200" dirty="0">
                <a:sym typeface="Wingdings" panose="05000000000000000000" pitchFamily="2" charset="2"/>
              </a:rPr>
              <a:t> les tours sur gousset.</a:t>
            </a:r>
          </a:p>
        </p:txBody>
      </p:sp>
      <p:sp>
        <p:nvSpPr>
          <p:cNvPr id="11" name="ZoneTexte 10">
            <a:extLst>
              <a:ext uri="{FF2B5EF4-FFF2-40B4-BE49-F238E27FC236}">
                <a16:creationId xmlns:a16="http://schemas.microsoft.com/office/drawing/2014/main" id="{21AC80D1-0DA7-4153-A088-43E4520563E0}"/>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10. Réglage des vérins de tête </a:t>
            </a:r>
          </a:p>
        </p:txBody>
      </p:sp>
      <p:sp>
        <p:nvSpPr>
          <p:cNvPr id="12" name="ZoneTexte 11">
            <a:extLst>
              <a:ext uri="{FF2B5EF4-FFF2-40B4-BE49-F238E27FC236}">
                <a16:creationId xmlns:a16="http://schemas.microsoft.com/office/drawing/2014/main" id="{161C3462-4DB3-48D1-AD2E-B76DA7C7795E}"/>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11662415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24FF652-78FD-4841-9EDF-6EFC4F53E69A}"/>
              </a:ext>
            </a:extLst>
          </p:cNvPr>
          <p:cNvPicPr>
            <a:picLocks noChangeAspect="1"/>
          </p:cNvPicPr>
          <p:nvPr/>
        </p:nvPicPr>
        <p:blipFill rotWithShape="1">
          <a:blip r:embed="rId2"/>
          <a:srcRect b="4511"/>
          <a:stretch/>
        </p:blipFill>
        <p:spPr>
          <a:xfrm>
            <a:off x="67112" y="637796"/>
            <a:ext cx="8976220" cy="5721336"/>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82</a:t>
            </a:fld>
            <a:endParaRPr lang="fr-FR" sz="1200" dirty="0">
              <a:solidFill>
                <a:srgbClr val="002060"/>
              </a:solidFill>
              <a:effectLst>
                <a:outerShdw blurRad="38100" dist="38100" dir="2700000" algn="tl">
                  <a:srgbClr val="000000">
                    <a:alpha val="43137"/>
                  </a:srgbClr>
                </a:outerShdw>
              </a:effectLst>
            </a:endParaRPr>
          </a:p>
        </p:txBody>
      </p:sp>
      <p:grpSp>
        <p:nvGrpSpPr>
          <p:cNvPr id="40" name="Groupe 39">
            <a:extLst>
              <a:ext uri="{FF2B5EF4-FFF2-40B4-BE49-F238E27FC236}">
                <a16:creationId xmlns:a16="http://schemas.microsoft.com/office/drawing/2014/main" id="{741061EE-A36A-4944-8417-55DDF7B2EFFB}"/>
              </a:ext>
            </a:extLst>
          </p:cNvPr>
          <p:cNvGrpSpPr/>
          <p:nvPr/>
        </p:nvGrpSpPr>
        <p:grpSpPr>
          <a:xfrm>
            <a:off x="3662749" y="779303"/>
            <a:ext cx="443973" cy="277000"/>
            <a:chOff x="4198688" y="2087836"/>
            <a:chExt cx="364074" cy="277860"/>
          </a:xfrm>
        </p:grpSpPr>
        <p:sp>
          <p:nvSpPr>
            <p:cNvPr id="42" name="Ellipse 41">
              <a:extLst>
                <a:ext uri="{FF2B5EF4-FFF2-40B4-BE49-F238E27FC236}">
                  <a16:creationId xmlns:a16="http://schemas.microsoft.com/office/drawing/2014/main" id="{7E3749EE-B6AB-4949-B146-442438A13988}"/>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3" name="ZoneTexte 42">
              <a:extLst>
                <a:ext uri="{FF2B5EF4-FFF2-40B4-BE49-F238E27FC236}">
                  <a16:creationId xmlns:a16="http://schemas.microsoft.com/office/drawing/2014/main" id="{ADE64BE8-1B29-4AA1-BC4E-DFD10EA2D276}"/>
                </a:ext>
              </a:extLst>
            </p:cNvPr>
            <p:cNvSpPr txBox="1"/>
            <p:nvPr/>
          </p:nvSpPr>
          <p:spPr>
            <a:xfrm>
              <a:off x="4198688" y="2087836"/>
              <a:ext cx="364074" cy="276999"/>
            </a:xfrm>
            <a:prstGeom prst="rect">
              <a:avLst/>
            </a:prstGeom>
            <a:noFill/>
          </p:spPr>
          <p:txBody>
            <a:bodyPr wrap="square" rtlCol="0">
              <a:spAutoFit/>
            </a:bodyPr>
            <a:lstStyle/>
            <a:p>
              <a:r>
                <a:rPr lang="fr-FR" sz="1200" dirty="0"/>
                <a:t> 8</a:t>
              </a:r>
            </a:p>
          </p:txBody>
        </p:sp>
      </p:grpSp>
      <p:sp>
        <p:nvSpPr>
          <p:cNvPr id="20" name="ZoneTexte 19">
            <a:extLst>
              <a:ext uri="{FF2B5EF4-FFF2-40B4-BE49-F238E27FC236}">
                <a16:creationId xmlns:a16="http://schemas.microsoft.com/office/drawing/2014/main" id="{1A1A7BB3-F43A-4605-9185-95C2DB7DAA15}"/>
              </a:ext>
            </a:extLst>
          </p:cNvPr>
          <p:cNvSpPr txBox="1"/>
          <p:nvPr/>
        </p:nvSpPr>
        <p:spPr>
          <a:xfrm>
            <a:off x="4026129" y="717749"/>
            <a:ext cx="4657061" cy="677108"/>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Réglage de l’ensemble des tours d’étaiement :</a:t>
            </a:r>
          </a:p>
          <a:p>
            <a:pPr marL="171450" indent="-171450" algn="just">
              <a:buFont typeface="Wingdings" panose="05000000000000000000" pitchFamily="2" charset="2"/>
              <a:buChar char="è"/>
            </a:pPr>
            <a:r>
              <a:rPr lang="fr-FR" sz="1200" b="1" dirty="0">
                <a:sym typeface="Wingdings" panose="05000000000000000000" pitchFamily="2" charset="2"/>
              </a:rPr>
              <a:t>Rendre </a:t>
            </a:r>
            <a:r>
              <a:rPr lang="fr-FR" sz="1200" dirty="0">
                <a:sym typeface="Wingdings" panose="05000000000000000000" pitchFamily="2" charset="2"/>
              </a:rPr>
              <a:t>visible chaque file d’étaiement les une après les autres</a:t>
            </a:r>
          </a:p>
          <a:p>
            <a:pPr marL="171450" indent="-171450" algn="just">
              <a:buFont typeface="Wingdings" panose="05000000000000000000" pitchFamily="2" charset="2"/>
              <a:buChar char="è"/>
            </a:pPr>
            <a:r>
              <a:rPr lang="fr-FR" sz="1200" b="1" dirty="0">
                <a:sym typeface="Wingdings" panose="05000000000000000000" pitchFamily="2" charset="2"/>
              </a:rPr>
              <a:t>Régler </a:t>
            </a:r>
            <a:r>
              <a:rPr lang="fr-FR" sz="1200" dirty="0">
                <a:sym typeface="Wingdings" panose="05000000000000000000" pitchFamily="2" charset="2"/>
              </a:rPr>
              <a:t>chaque tour de chaque file d’étaiement.</a:t>
            </a:r>
          </a:p>
        </p:txBody>
      </p:sp>
      <p:sp>
        <p:nvSpPr>
          <p:cNvPr id="22" name="Rectangle 21">
            <a:extLst>
              <a:ext uri="{FF2B5EF4-FFF2-40B4-BE49-F238E27FC236}">
                <a16:creationId xmlns:a16="http://schemas.microsoft.com/office/drawing/2014/main" id="{81EAC978-AE7F-4475-AC42-4A1285D196E6}"/>
              </a:ext>
            </a:extLst>
          </p:cNvPr>
          <p:cNvSpPr/>
          <p:nvPr/>
        </p:nvSpPr>
        <p:spPr>
          <a:xfrm>
            <a:off x="5781425" y="2008522"/>
            <a:ext cx="1146468" cy="261610"/>
          </a:xfrm>
          <a:prstGeom prst="rect">
            <a:avLst/>
          </a:prstGeom>
        </p:spPr>
        <p:txBody>
          <a:bodyPr wrap="none">
            <a:spAutoFit/>
          </a:bodyPr>
          <a:lstStyle/>
          <a:p>
            <a:r>
              <a:rPr lang="fr-FR" sz="1100" dirty="0">
                <a:solidFill>
                  <a:srgbClr val="FFC000"/>
                </a:solidFill>
                <a:sym typeface="Wingdings" panose="05000000000000000000" pitchFamily="2" charset="2"/>
              </a:rPr>
              <a:t>File d’étaiement </a:t>
            </a:r>
            <a:endParaRPr lang="fr-FR" sz="1100" dirty="0">
              <a:solidFill>
                <a:srgbClr val="FFC000"/>
              </a:solidFill>
            </a:endParaRPr>
          </a:p>
        </p:txBody>
      </p:sp>
      <p:sp>
        <p:nvSpPr>
          <p:cNvPr id="23" name="Ellipse 22">
            <a:extLst>
              <a:ext uri="{FF2B5EF4-FFF2-40B4-BE49-F238E27FC236}">
                <a16:creationId xmlns:a16="http://schemas.microsoft.com/office/drawing/2014/main" id="{A166DFC1-05BC-4A1A-9631-E654F329D405}"/>
              </a:ext>
            </a:extLst>
          </p:cNvPr>
          <p:cNvSpPr/>
          <p:nvPr/>
        </p:nvSpPr>
        <p:spPr>
          <a:xfrm>
            <a:off x="5186459" y="1948547"/>
            <a:ext cx="257453" cy="26161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ln w="0"/>
                <a:solidFill>
                  <a:srgbClr val="FFC000"/>
                </a:solidFill>
                <a:effectLst>
                  <a:outerShdw blurRad="38100" dist="19050" dir="2700000" algn="tl" rotWithShape="0">
                    <a:schemeClr val="dk1">
                      <a:alpha val="40000"/>
                    </a:schemeClr>
                  </a:outerShdw>
                </a:effectLst>
              </a:rPr>
              <a:t>2</a:t>
            </a:r>
          </a:p>
        </p:txBody>
      </p:sp>
      <p:sp>
        <p:nvSpPr>
          <p:cNvPr id="13" name="ZoneTexte 12">
            <a:extLst>
              <a:ext uri="{FF2B5EF4-FFF2-40B4-BE49-F238E27FC236}">
                <a16:creationId xmlns:a16="http://schemas.microsoft.com/office/drawing/2014/main" id="{A67C4FF2-0D0B-4B44-B62C-D557A5EB9B63}"/>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10. Réglage des vérins de tête </a:t>
            </a:r>
          </a:p>
        </p:txBody>
      </p:sp>
      <p:sp>
        <p:nvSpPr>
          <p:cNvPr id="14" name="ZoneTexte 13">
            <a:extLst>
              <a:ext uri="{FF2B5EF4-FFF2-40B4-BE49-F238E27FC236}">
                <a16:creationId xmlns:a16="http://schemas.microsoft.com/office/drawing/2014/main" id="{BECC6769-BFE4-4A1D-B41F-217FC8275789}"/>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9310752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371E599-FB9D-4DFB-9744-D8FD1E5D9293}"/>
              </a:ext>
            </a:extLst>
          </p:cNvPr>
          <p:cNvPicPr>
            <a:picLocks noChangeAspect="1"/>
          </p:cNvPicPr>
          <p:nvPr/>
        </p:nvPicPr>
        <p:blipFill rotWithShape="1">
          <a:blip r:embed="rId2"/>
          <a:srcRect b="7213"/>
          <a:stretch/>
        </p:blipFill>
        <p:spPr>
          <a:xfrm>
            <a:off x="125794" y="588842"/>
            <a:ext cx="8892412" cy="5770289"/>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83</a:t>
            </a:fld>
            <a:endParaRPr lang="fr-FR" sz="1200" dirty="0">
              <a:solidFill>
                <a:srgbClr val="002060"/>
              </a:solidFill>
              <a:effectLst>
                <a:outerShdw blurRad="38100" dist="38100" dir="2700000" algn="tl">
                  <a:srgbClr val="000000">
                    <a:alpha val="43137"/>
                  </a:srgbClr>
                </a:outerShdw>
              </a:effectLst>
            </a:endParaRPr>
          </a:p>
        </p:txBody>
      </p:sp>
      <p:sp>
        <p:nvSpPr>
          <p:cNvPr id="22" name="ZoneTexte 21">
            <a:extLst>
              <a:ext uri="{FF2B5EF4-FFF2-40B4-BE49-F238E27FC236}">
                <a16:creationId xmlns:a16="http://schemas.microsoft.com/office/drawing/2014/main" id="{E1B5B1FC-5D92-4563-B19C-D4466FC8EC83}"/>
              </a:ext>
            </a:extLst>
          </p:cNvPr>
          <p:cNvSpPr txBox="1"/>
          <p:nvPr/>
        </p:nvSpPr>
        <p:spPr>
          <a:xfrm>
            <a:off x="4469623" y="1116437"/>
            <a:ext cx="3231471" cy="276999"/>
          </a:xfrm>
          <a:prstGeom prst="rect">
            <a:avLst/>
          </a:prstGeom>
          <a:solidFill>
            <a:schemeClr val="accent6">
              <a:lumMod val="40000"/>
              <a:lumOff val="60000"/>
            </a:schemeClr>
          </a:solidFill>
          <a:ln>
            <a:solidFill>
              <a:schemeClr val="accent6">
                <a:lumMod val="75000"/>
              </a:schemeClr>
            </a:solidFill>
          </a:ln>
        </p:spPr>
        <p:txBody>
          <a:bodyPr wrap="square" rtlCol="0">
            <a:spAutoFit/>
          </a:bodyPr>
          <a:lstStyle/>
          <a:p>
            <a:pPr algn="just"/>
            <a:r>
              <a:rPr lang="fr-FR" sz="1200" i="1" dirty="0"/>
              <a:t>Les TOURECHAF sont ainsi réglées.</a:t>
            </a:r>
          </a:p>
        </p:txBody>
      </p:sp>
      <p:sp>
        <p:nvSpPr>
          <p:cNvPr id="8" name="ZoneTexte 7">
            <a:extLst>
              <a:ext uri="{FF2B5EF4-FFF2-40B4-BE49-F238E27FC236}">
                <a16:creationId xmlns:a16="http://schemas.microsoft.com/office/drawing/2014/main" id="{F64EFB3B-8A4F-4746-BFE0-69CE61BD958C}"/>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10. Réglage des vérins de tête </a:t>
            </a:r>
          </a:p>
        </p:txBody>
      </p:sp>
      <p:sp>
        <p:nvSpPr>
          <p:cNvPr id="9" name="ZoneTexte 8">
            <a:extLst>
              <a:ext uri="{FF2B5EF4-FFF2-40B4-BE49-F238E27FC236}">
                <a16:creationId xmlns:a16="http://schemas.microsoft.com/office/drawing/2014/main" id="{578031C5-EE37-430A-A123-6F7E1ADD529B}"/>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21738025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7A0AC84-415C-4942-AFF8-9E8E2D3A9596}"/>
              </a:ext>
            </a:extLst>
          </p:cNvPr>
          <p:cNvPicPr>
            <a:picLocks noChangeAspect="1"/>
          </p:cNvPicPr>
          <p:nvPr/>
        </p:nvPicPr>
        <p:blipFill rotWithShape="1">
          <a:blip r:embed="rId2"/>
          <a:srcRect b="7213"/>
          <a:stretch/>
        </p:blipFill>
        <p:spPr>
          <a:xfrm>
            <a:off x="83890" y="681489"/>
            <a:ext cx="8976220" cy="5727494"/>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84</a:t>
            </a:fld>
            <a:endParaRPr lang="fr-FR" sz="1200" dirty="0">
              <a:solidFill>
                <a:srgbClr val="002060"/>
              </a:solidFill>
              <a:effectLst>
                <a:outerShdw blurRad="38100" dist="38100" dir="2700000" algn="tl">
                  <a:srgbClr val="000000">
                    <a:alpha val="43137"/>
                  </a:srgbClr>
                </a:outerShdw>
              </a:effectLst>
            </a:endParaRPr>
          </a:p>
        </p:txBody>
      </p:sp>
      <p:sp>
        <p:nvSpPr>
          <p:cNvPr id="20" name="ZoneTexte 19">
            <a:extLst>
              <a:ext uri="{FF2B5EF4-FFF2-40B4-BE49-F238E27FC236}">
                <a16:creationId xmlns:a16="http://schemas.microsoft.com/office/drawing/2014/main" id="{1A1A7BB3-F43A-4605-9185-95C2DB7DAA15}"/>
              </a:ext>
            </a:extLst>
          </p:cNvPr>
          <p:cNvSpPr txBox="1"/>
          <p:nvPr/>
        </p:nvSpPr>
        <p:spPr>
          <a:xfrm>
            <a:off x="614497" y="1395824"/>
            <a:ext cx="3355028" cy="1600438"/>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Dans Niveau bas traverse supérieure : </a:t>
            </a:r>
          </a:p>
          <a:p>
            <a:pPr marL="171450" indent="-171450" algn="just">
              <a:buFont typeface="Wingdings" panose="05000000000000000000" pitchFamily="2" charset="2"/>
              <a:buChar char="è"/>
            </a:pPr>
            <a:r>
              <a:rPr lang="fr-FR" sz="1200" b="1" dirty="0">
                <a:sym typeface="Wingdings" panose="05000000000000000000" pitchFamily="2" charset="2"/>
              </a:rPr>
              <a:t>Sélectionner Vue </a:t>
            </a:r>
            <a:r>
              <a:rPr lang="fr-FR" sz="1200" dirty="0">
                <a:sym typeface="Wingdings" panose="05000000000000000000" pitchFamily="2" charset="2"/>
              </a:rPr>
              <a:t>dans le ruban du haut, puis </a:t>
            </a:r>
            <a:r>
              <a:rPr lang="fr-FR" sz="1200" b="1" dirty="0">
                <a:sym typeface="Wingdings" panose="05000000000000000000" pitchFamily="2" charset="2"/>
              </a:rPr>
              <a:t>Coupe</a:t>
            </a:r>
          </a:p>
          <a:p>
            <a:pPr marL="171450" indent="-171450" algn="just">
              <a:buFont typeface="Wingdings" panose="05000000000000000000" pitchFamily="2" charset="2"/>
              <a:buChar char="è"/>
            </a:pPr>
            <a:r>
              <a:rPr lang="fr-FR" sz="1200" b="1" dirty="0">
                <a:sym typeface="Wingdings" panose="05000000000000000000" pitchFamily="2" charset="2"/>
              </a:rPr>
              <a:t>Tracer </a:t>
            </a:r>
            <a:r>
              <a:rPr lang="fr-FR" sz="1200" dirty="0">
                <a:sym typeface="Wingdings" panose="05000000000000000000" pitchFamily="2" charset="2"/>
              </a:rPr>
              <a:t>deux coupes 1 dans le sens transversal et 1 dans le sens longitudinal</a:t>
            </a:r>
          </a:p>
          <a:p>
            <a:pPr marL="171450" indent="-171450" algn="just">
              <a:buFont typeface="Wingdings" panose="05000000000000000000" pitchFamily="2" charset="2"/>
              <a:buChar char="è"/>
            </a:pPr>
            <a:endParaRPr lang="fr-FR" sz="1200" dirty="0">
              <a:sym typeface="Wingdings" panose="05000000000000000000" pitchFamily="2" charset="2"/>
            </a:endParaRPr>
          </a:p>
          <a:p>
            <a:pPr algn="just"/>
            <a:r>
              <a:rPr lang="fr-FR" sz="1200" b="1" dirty="0">
                <a:sym typeface="Wingdings" panose="05000000000000000000" pitchFamily="2" charset="2"/>
              </a:rPr>
              <a:t>Les coupes doivent être entre deux tours d’étaiement.</a:t>
            </a:r>
          </a:p>
        </p:txBody>
      </p:sp>
      <p:sp>
        <p:nvSpPr>
          <p:cNvPr id="19" name="ZoneTexte 18">
            <a:extLst>
              <a:ext uri="{FF2B5EF4-FFF2-40B4-BE49-F238E27FC236}">
                <a16:creationId xmlns:a16="http://schemas.microsoft.com/office/drawing/2014/main" id="{B2FEC00D-FB1A-456B-8251-1664B884D7A9}"/>
              </a:ext>
            </a:extLst>
          </p:cNvPr>
          <p:cNvSpPr txBox="1"/>
          <p:nvPr/>
        </p:nvSpPr>
        <p:spPr>
          <a:xfrm>
            <a:off x="0" y="31046"/>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11. Coupes transversale et longitudinale</a:t>
            </a:r>
          </a:p>
        </p:txBody>
      </p:sp>
      <p:sp>
        <p:nvSpPr>
          <p:cNvPr id="22" name="Rectangle 21">
            <a:extLst>
              <a:ext uri="{FF2B5EF4-FFF2-40B4-BE49-F238E27FC236}">
                <a16:creationId xmlns:a16="http://schemas.microsoft.com/office/drawing/2014/main" id="{BD9E4DA6-0BEF-4565-A8E8-C975920A4798}"/>
              </a:ext>
            </a:extLst>
          </p:cNvPr>
          <p:cNvSpPr/>
          <p:nvPr/>
        </p:nvSpPr>
        <p:spPr>
          <a:xfrm>
            <a:off x="4032441" y="2132406"/>
            <a:ext cx="688009" cy="261610"/>
          </a:xfrm>
          <a:prstGeom prst="rect">
            <a:avLst/>
          </a:prstGeom>
        </p:spPr>
        <p:txBody>
          <a:bodyPr wrap="none">
            <a:spAutoFit/>
          </a:bodyPr>
          <a:lstStyle/>
          <a:p>
            <a:r>
              <a:rPr lang="fr-FR" sz="1100" dirty="0">
                <a:solidFill>
                  <a:schemeClr val="accent1"/>
                </a:solidFill>
                <a:sym typeface="Wingdings" panose="05000000000000000000" pitchFamily="2" charset="2"/>
              </a:rPr>
              <a:t>Coupe 1 </a:t>
            </a:r>
            <a:endParaRPr lang="fr-FR" sz="1100" dirty="0">
              <a:solidFill>
                <a:schemeClr val="accent1"/>
              </a:solidFill>
            </a:endParaRPr>
          </a:p>
        </p:txBody>
      </p:sp>
      <p:sp>
        <p:nvSpPr>
          <p:cNvPr id="23" name="Rectangle 22">
            <a:extLst>
              <a:ext uri="{FF2B5EF4-FFF2-40B4-BE49-F238E27FC236}">
                <a16:creationId xmlns:a16="http://schemas.microsoft.com/office/drawing/2014/main" id="{DD0DEE7D-BCD8-4F88-9C20-B02E23E5FF62}"/>
              </a:ext>
            </a:extLst>
          </p:cNvPr>
          <p:cNvSpPr/>
          <p:nvPr/>
        </p:nvSpPr>
        <p:spPr>
          <a:xfrm>
            <a:off x="3344432" y="3298195"/>
            <a:ext cx="688009" cy="261610"/>
          </a:xfrm>
          <a:prstGeom prst="rect">
            <a:avLst/>
          </a:prstGeom>
        </p:spPr>
        <p:txBody>
          <a:bodyPr wrap="none">
            <a:spAutoFit/>
          </a:bodyPr>
          <a:lstStyle/>
          <a:p>
            <a:r>
              <a:rPr lang="fr-FR" sz="1100" dirty="0">
                <a:solidFill>
                  <a:schemeClr val="accent1"/>
                </a:solidFill>
                <a:sym typeface="Wingdings" panose="05000000000000000000" pitchFamily="2" charset="2"/>
              </a:rPr>
              <a:t>Coupe 2 </a:t>
            </a:r>
            <a:endParaRPr lang="fr-FR" sz="1100" dirty="0">
              <a:solidFill>
                <a:schemeClr val="accent1"/>
              </a:solidFill>
            </a:endParaRPr>
          </a:p>
        </p:txBody>
      </p:sp>
      <p:grpSp>
        <p:nvGrpSpPr>
          <p:cNvPr id="29" name="Groupe 28">
            <a:extLst>
              <a:ext uri="{FF2B5EF4-FFF2-40B4-BE49-F238E27FC236}">
                <a16:creationId xmlns:a16="http://schemas.microsoft.com/office/drawing/2014/main" id="{739C515A-503F-4B93-927D-2E02F70ADCA9}"/>
              </a:ext>
            </a:extLst>
          </p:cNvPr>
          <p:cNvGrpSpPr/>
          <p:nvPr/>
        </p:nvGrpSpPr>
        <p:grpSpPr>
          <a:xfrm>
            <a:off x="295715" y="1395824"/>
            <a:ext cx="318782" cy="277860"/>
            <a:chOff x="4198688" y="2087836"/>
            <a:chExt cx="318782" cy="277860"/>
          </a:xfrm>
        </p:grpSpPr>
        <p:sp>
          <p:nvSpPr>
            <p:cNvPr id="30" name="Ellipse 29">
              <a:extLst>
                <a:ext uri="{FF2B5EF4-FFF2-40B4-BE49-F238E27FC236}">
                  <a16:creationId xmlns:a16="http://schemas.microsoft.com/office/drawing/2014/main" id="{FE051430-65BB-4872-9419-179055353888}"/>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1" name="ZoneTexte 30">
              <a:extLst>
                <a:ext uri="{FF2B5EF4-FFF2-40B4-BE49-F238E27FC236}">
                  <a16:creationId xmlns:a16="http://schemas.microsoft.com/office/drawing/2014/main" id="{05AD8626-F8F2-42DD-AE49-B2173265AFF2}"/>
                </a:ext>
              </a:extLst>
            </p:cNvPr>
            <p:cNvSpPr txBox="1"/>
            <p:nvPr/>
          </p:nvSpPr>
          <p:spPr>
            <a:xfrm>
              <a:off x="4198688" y="2087836"/>
              <a:ext cx="318782" cy="276999"/>
            </a:xfrm>
            <a:prstGeom prst="rect">
              <a:avLst/>
            </a:prstGeom>
            <a:noFill/>
          </p:spPr>
          <p:txBody>
            <a:bodyPr wrap="square" rtlCol="0">
              <a:spAutoFit/>
            </a:bodyPr>
            <a:lstStyle/>
            <a:p>
              <a:r>
                <a:rPr lang="fr-FR" sz="1200" dirty="0"/>
                <a:t>2</a:t>
              </a:r>
            </a:p>
          </p:txBody>
        </p:sp>
      </p:grpSp>
      <p:sp>
        <p:nvSpPr>
          <p:cNvPr id="32" name="ZoneTexte 31">
            <a:extLst>
              <a:ext uri="{FF2B5EF4-FFF2-40B4-BE49-F238E27FC236}">
                <a16:creationId xmlns:a16="http://schemas.microsoft.com/office/drawing/2014/main" id="{AF6A0F70-D407-4626-9CA0-4C2269222006}"/>
              </a:ext>
            </a:extLst>
          </p:cNvPr>
          <p:cNvSpPr txBox="1"/>
          <p:nvPr/>
        </p:nvSpPr>
        <p:spPr>
          <a:xfrm>
            <a:off x="4994131" y="681489"/>
            <a:ext cx="3854154" cy="1015663"/>
          </a:xfrm>
          <a:prstGeom prst="rect">
            <a:avLst/>
          </a:prstGeom>
          <a:solidFill>
            <a:srgbClr val="CCFFFF"/>
          </a:solidFill>
          <a:ln>
            <a:solidFill>
              <a:schemeClr val="accent5">
                <a:lumMod val="50000"/>
              </a:schemeClr>
            </a:solidFill>
          </a:ln>
        </p:spPr>
        <p:txBody>
          <a:bodyPr wrap="square" rtlCol="0">
            <a:spAutoFit/>
          </a:bodyPr>
          <a:lstStyle/>
          <a:p>
            <a:pPr algn="just"/>
            <a:r>
              <a:rPr lang="fr-FR" sz="1200" i="1" dirty="0"/>
              <a:t>Visualiser un plan d’étaiement en coupes transversale et longitudinale est essentiel car cela permet d’obtenir les cotes nécessaires pour la mise en œuvre sur chantier : espacement entre tours, altitudes vérins de tête, altitudes vérins de pied,…</a:t>
            </a:r>
          </a:p>
        </p:txBody>
      </p:sp>
      <p:grpSp>
        <p:nvGrpSpPr>
          <p:cNvPr id="34" name="Groupe 33">
            <a:extLst>
              <a:ext uri="{FF2B5EF4-FFF2-40B4-BE49-F238E27FC236}">
                <a16:creationId xmlns:a16="http://schemas.microsoft.com/office/drawing/2014/main" id="{773AA99E-EB51-4D52-8C31-B1C1406F54F4}"/>
              </a:ext>
            </a:extLst>
          </p:cNvPr>
          <p:cNvGrpSpPr/>
          <p:nvPr/>
        </p:nvGrpSpPr>
        <p:grpSpPr>
          <a:xfrm>
            <a:off x="4675349" y="667801"/>
            <a:ext cx="318782" cy="276999"/>
            <a:chOff x="4198688" y="2088698"/>
            <a:chExt cx="318782" cy="276999"/>
          </a:xfrm>
        </p:grpSpPr>
        <p:sp>
          <p:nvSpPr>
            <p:cNvPr id="35" name="Ellipse 34">
              <a:extLst>
                <a:ext uri="{FF2B5EF4-FFF2-40B4-BE49-F238E27FC236}">
                  <a16:creationId xmlns:a16="http://schemas.microsoft.com/office/drawing/2014/main" id="{EBDF871B-E80B-47AB-A0EA-6C2B2BD43842}"/>
                </a:ext>
              </a:extLst>
            </p:cNvPr>
            <p:cNvSpPr/>
            <p:nvPr/>
          </p:nvSpPr>
          <p:spPr>
            <a:xfrm>
              <a:off x="4198688" y="2102386"/>
              <a:ext cx="255866" cy="263310"/>
            </a:xfrm>
            <a:prstGeom prst="ellipse">
              <a:avLst/>
            </a:prstGeom>
            <a:solidFill>
              <a:srgbClr val="CCFF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7" name="ZoneTexte 36">
              <a:extLst>
                <a:ext uri="{FF2B5EF4-FFF2-40B4-BE49-F238E27FC236}">
                  <a16:creationId xmlns:a16="http://schemas.microsoft.com/office/drawing/2014/main" id="{5FE03472-26BD-4C98-BF86-1AB060BE6E65}"/>
                </a:ext>
              </a:extLst>
            </p:cNvPr>
            <p:cNvSpPr txBox="1"/>
            <p:nvPr/>
          </p:nvSpPr>
          <p:spPr>
            <a:xfrm>
              <a:off x="4198688" y="2088698"/>
              <a:ext cx="318782" cy="276999"/>
            </a:xfrm>
            <a:prstGeom prst="rect">
              <a:avLst/>
            </a:prstGeom>
            <a:noFill/>
          </p:spPr>
          <p:txBody>
            <a:bodyPr wrap="square" rtlCol="0">
              <a:spAutoFit/>
            </a:bodyPr>
            <a:lstStyle/>
            <a:p>
              <a:r>
                <a:rPr lang="fr-FR" sz="1200" dirty="0"/>
                <a:t>1</a:t>
              </a:r>
            </a:p>
          </p:txBody>
        </p:sp>
      </p:grpSp>
      <p:sp>
        <p:nvSpPr>
          <p:cNvPr id="17" name="ZoneTexte 16">
            <a:extLst>
              <a:ext uri="{FF2B5EF4-FFF2-40B4-BE49-F238E27FC236}">
                <a16:creationId xmlns:a16="http://schemas.microsoft.com/office/drawing/2014/main" id="{E498060C-A7B6-4AE9-AB8C-BE01E63D7ED1}"/>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16413584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85</a:t>
            </a:fld>
            <a:endParaRPr lang="fr-FR" sz="1200" dirty="0">
              <a:solidFill>
                <a:srgbClr val="002060"/>
              </a:solidFill>
              <a:effectLst>
                <a:outerShdw blurRad="38100" dist="38100" dir="2700000" algn="tl">
                  <a:srgbClr val="000000">
                    <a:alpha val="43137"/>
                  </a:srgbClr>
                </a:outerShdw>
              </a:effectLst>
            </a:endParaRPr>
          </a:p>
        </p:txBody>
      </p:sp>
      <p:sp>
        <p:nvSpPr>
          <p:cNvPr id="22" name="ZoneTexte 21">
            <a:extLst>
              <a:ext uri="{FF2B5EF4-FFF2-40B4-BE49-F238E27FC236}">
                <a16:creationId xmlns:a16="http://schemas.microsoft.com/office/drawing/2014/main" id="{298BF20B-72F2-4CED-8E07-64CB2DC78A59}"/>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7. Coupes transversale et longitudinale</a:t>
            </a:r>
          </a:p>
        </p:txBody>
      </p:sp>
      <p:sp>
        <p:nvSpPr>
          <p:cNvPr id="9" name="ZoneTexte 8">
            <a:extLst>
              <a:ext uri="{FF2B5EF4-FFF2-40B4-BE49-F238E27FC236}">
                <a16:creationId xmlns:a16="http://schemas.microsoft.com/office/drawing/2014/main" id="{3C230FCE-8FAF-4589-87A3-2CE5099E2B0A}"/>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pic>
        <p:nvPicPr>
          <p:cNvPr id="3" name="Image 2">
            <a:extLst>
              <a:ext uri="{FF2B5EF4-FFF2-40B4-BE49-F238E27FC236}">
                <a16:creationId xmlns:a16="http://schemas.microsoft.com/office/drawing/2014/main" id="{E8B8FDFD-82B1-489A-9456-B64DA695EF2D}"/>
              </a:ext>
            </a:extLst>
          </p:cNvPr>
          <p:cNvPicPr>
            <a:picLocks noChangeAspect="1"/>
          </p:cNvPicPr>
          <p:nvPr/>
        </p:nvPicPr>
        <p:blipFill>
          <a:blip r:embed="rId2"/>
          <a:stretch>
            <a:fillRect/>
          </a:stretch>
        </p:blipFill>
        <p:spPr>
          <a:xfrm>
            <a:off x="0" y="674703"/>
            <a:ext cx="9144000" cy="5779363"/>
          </a:xfrm>
          <a:prstGeom prst="rect">
            <a:avLst/>
          </a:prstGeom>
        </p:spPr>
      </p:pic>
    </p:spTree>
    <p:extLst>
      <p:ext uri="{BB962C8B-B14F-4D97-AF65-F5344CB8AC3E}">
        <p14:creationId xmlns:p14="http://schemas.microsoft.com/office/powerpoint/2010/main" val="20972899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3053661-3217-47AB-B0CF-B3F9ECDF73AA}"/>
              </a:ext>
            </a:extLst>
          </p:cNvPr>
          <p:cNvPicPr>
            <a:picLocks noChangeAspect="1"/>
          </p:cNvPicPr>
          <p:nvPr/>
        </p:nvPicPr>
        <p:blipFill>
          <a:blip r:embed="rId2"/>
          <a:stretch>
            <a:fillRect/>
          </a:stretch>
        </p:blipFill>
        <p:spPr>
          <a:xfrm>
            <a:off x="97936" y="1215362"/>
            <a:ext cx="8744464" cy="5176888"/>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86</a:t>
            </a:fld>
            <a:endParaRPr lang="fr-FR" sz="1200" dirty="0">
              <a:solidFill>
                <a:srgbClr val="002060"/>
              </a:solidFill>
              <a:effectLst>
                <a:outerShdw blurRad="38100" dist="38100" dir="2700000" algn="tl">
                  <a:srgbClr val="000000">
                    <a:alpha val="43137"/>
                  </a:srgbClr>
                </a:outerShdw>
              </a:effectLst>
            </a:endParaRPr>
          </a:p>
        </p:txBody>
      </p:sp>
      <p:sp>
        <p:nvSpPr>
          <p:cNvPr id="19" name="ZoneTexte 18">
            <a:extLst>
              <a:ext uri="{FF2B5EF4-FFF2-40B4-BE49-F238E27FC236}">
                <a16:creationId xmlns:a16="http://schemas.microsoft.com/office/drawing/2014/main" id="{83A68A62-E749-43A6-AF52-23D268915780}"/>
              </a:ext>
            </a:extLst>
          </p:cNvPr>
          <p:cNvSpPr txBox="1"/>
          <p:nvPr/>
        </p:nvSpPr>
        <p:spPr>
          <a:xfrm>
            <a:off x="8388" y="34215"/>
            <a:ext cx="8736117"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12. Protection collective et circulation verticale</a:t>
            </a:r>
          </a:p>
        </p:txBody>
      </p:sp>
      <p:sp>
        <p:nvSpPr>
          <p:cNvPr id="22" name="ZoneTexte 21">
            <a:extLst>
              <a:ext uri="{FF2B5EF4-FFF2-40B4-BE49-F238E27FC236}">
                <a16:creationId xmlns:a16="http://schemas.microsoft.com/office/drawing/2014/main" id="{34FCDBAE-2635-4C26-8090-3690EE1CA8C1}"/>
              </a:ext>
            </a:extLst>
          </p:cNvPr>
          <p:cNvSpPr txBox="1"/>
          <p:nvPr/>
        </p:nvSpPr>
        <p:spPr>
          <a:xfrm>
            <a:off x="4482978" y="469740"/>
            <a:ext cx="4510102" cy="1384995"/>
          </a:xfrm>
          <a:prstGeom prst="rect">
            <a:avLst/>
          </a:prstGeom>
          <a:solidFill>
            <a:srgbClr val="CCFFFF"/>
          </a:solidFill>
          <a:ln>
            <a:solidFill>
              <a:schemeClr val="accent5">
                <a:lumMod val="50000"/>
              </a:schemeClr>
            </a:solidFill>
          </a:ln>
        </p:spPr>
        <p:txBody>
          <a:bodyPr wrap="square" rtlCol="0">
            <a:spAutoFit/>
          </a:bodyPr>
          <a:lstStyle/>
          <a:p>
            <a:pPr algn="just"/>
            <a:r>
              <a:rPr lang="fr-FR" sz="1200" i="1" dirty="0"/>
              <a:t>Pour garantir la sécurité des compagnons durant la phase de mise en œuvre, des protections collectives de sécurité sont obligatoires (garde-corps, plinthe, lisse, sous-lisse).</a:t>
            </a:r>
          </a:p>
          <a:p>
            <a:pPr algn="just"/>
            <a:endParaRPr lang="fr-FR" sz="1200" i="1" dirty="0"/>
          </a:p>
          <a:p>
            <a:pPr algn="just"/>
            <a:r>
              <a:rPr lang="fr-FR" sz="1200" i="1" dirty="0"/>
              <a:t>Pour permettre aux ouvriers de se rendre sur la plate-forme de travail, afin de mettre en place la peau coffrante, le ferraillage, le coffrage et mettre en œuvre le béton, une circulation verticale est nécessaire.</a:t>
            </a:r>
          </a:p>
        </p:txBody>
      </p:sp>
      <p:grpSp>
        <p:nvGrpSpPr>
          <p:cNvPr id="23" name="Groupe 22">
            <a:extLst>
              <a:ext uri="{FF2B5EF4-FFF2-40B4-BE49-F238E27FC236}">
                <a16:creationId xmlns:a16="http://schemas.microsoft.com/office/drawing/2014/main" id="{4231D431-27A3-4678-88CE-B83CDA9ABD0A}"/>
              </a:ext>
            </a:extLst>
          </p:cNvPr>
          <p:cNvGrpSpPr/>
          <p:nvPr/>
        </p:nvGrpSpPr>
        <p:grpSpPr>
          <a:xfrm>
            <a:off x="4151386" y="578621"/>
            <a:ext cx="318782" cy="276999"/>
            <a:chOff x="4198688" y="2088698"/>
            <a:chExt cx="318782" cy="276999"/>
          </a:xfrm>
        </p:grpSpPr>
        <p:sp>
          <p:nvSpPr>
            <p:cNvPr id="26" name="Ellipse 25">
              <a:extLst>
                <a:ext uri="{FF2B5EF4-FFF2-40B4-BE49-F238E27FC236}">
                  <a16:creationId xmlns:a16="http://schemas.microsoft.com/office/drawing/2014/main" id="{71A33067-9F79-4A45-8764-A48951A20112}"/>
                </a:ext>
              </a:extLst>
            </p:cNvPr>
            <p:cNvSpPr/>
            <p:nvPr/>
          </p:nvSpPr>
          <p:spPr>
            <a:xfrm>
              <a:off x="4198688" y="2102386"/>
              <a:ext cx="255866" cy="263310"/>
            </a:xfrm>
            <a:prstGeom prst="ellipse">
              <a:avLst/>
            </a:prstGeom>
            <a:solidFill>
              <a:srgbClr val="CCFF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7" name="ZoneTexte 26">
              <a:extLst>
                <a:ext uri="{FF2B5EF4-FFF2-40B4-BE49-F238E27FC236}">
                  <a16:creationId xmlns:a16="http://schemas.microsoft.com/office/drawing/2014/main" id="{39AB6E96-1375-4309-8549-90DE5F8FA9E5}"/>
                </a:ext>
              </a:extLst>
            </p:cNvPr>
            <p:cNvSpPr txBox="1"/>
            <p:nvPr/>
          </p:nvSpPr>
          <p:spPr>
            <a:xfrm>
              <a:off x="4198688" y="2088698"/>
              <a:ext cx="318782" cy="276999"/>
            </a:xfrm>
            <a:prstGeom prst="rect">
              <a:avLst/>
            </a:prstGeom>
            <a:noFill/>
          </p:spPr>
          <p:txBody>
            <a:bodyPr wrap="square" rtlCol="0">
              <a:spAutoFit/>
            </a:bodyPr>
            <a:lstStyle/>
            <a:p>
              <a:r>
                <a:rPr lang="fr-FR" sz="1200" dirty="0"/>
                <a:t>1</a:t>
              </a:r>
            </a:p>
          </p:txBody>
        </p:sp>
      </p:grpSp>
      <p:sp>
        <p:nvSpPr>
          <p:cNvPr id="28" name="ZoneTexte 27">
            <a:extLst>
              <a:ext uri="{FF2B5EF4-FFF2-40B4-BE49-F238E27FC236}">
                <a16:creationId xmlns:a16="http://schemas.microsoft.com/office/drawing/2014/main" id="{4484E8FC-528A-43B8-BECC-CAC36B6C50E3}"/>
              </a:ext>
            </a:extLst>
          </p:cNvPr>
          <p:cNvSpPr txBox="1"/>
          <p:nvPr/>
        </p:nvSpPr>
        <p:spPr>
          <a:xfrm>
            <a:off x="714916" y="4780864"/>
            <a:ext cx="2843071" cy="861774"/>
          </a:xfrm>
          <a:prstGeom prst="rect">
            <a:avLst/>
          </a:prstGeom>
          <a:solidFill>
            <a:srgbClr val="FFFF00"/>
          </a:solidFill>
          <a:ln>
            <a:solidFill>
              <a:srgbClr val="FF6600"/>
            </a:solidFill>
          </a:ln>
        </p:spPr>
        <p:txBody>
          <a:bodyPr wrap="square" rtlCol="0">
            <a:spAutoFit/>
          </a:bodyPr>
          <a:lstStyle/>
          <a:p>
            <a:pPr algn="just"/>
            <a:endParaRPr lang="fr-FR" sz="200" dirty="0"/>
          </a:p>
          <a:p>
            <a:pPr algn="just"/>
            <a:r>
              <a:rPr lang="fr-FR" sz="1200" dirty="0">
                <a:sym typeface="Wingdings" panose="05000000000000000000" pitchFamily="2" charset="2"/>
              </a:rPr>
              <a:t>Dans  vue 3D : </a:t>
            </a:r>
            <a:endParaRPr lang="fr-FR" sz="1200" b="1" dirty="0">
              <a:sym typeface="Wingdings" panose="05000000000000000000" pitchFamily="2" charset="2"/>
            </a:endParaRPr>
          </a:p>
          <a:p>
            <a:pPr marL="171450" indent="-171450" algn="just">
              <a:buFont typeface="Wingdings" panose="05000000000000000000" pitchFamily="2" charset="2"/>
              <a:buChar char="è"/>
            </a:pPr>
            <a:r>
              <a:rPr lang="fr-FR" sz="1200" b="1" dirty="0">
                <a:sym typeface="Wingdings" panose="05000000000000000000" pitchFamily="2" charset="2"/>
              </a:rPr>
              <a:t>Charger </a:t>
            </a:r>
            <a:r>
              <a:rPr lang="fr-FR" sz="1200" dirty="0">
                <a:sym typeface="Wingdings" panose="05000000000000000000" pitchFamily="2" charset="2"/>
              </a:rPr>
              <a:t>l’ensemble du matériel</a:t>
            </a:r>
          </a:p>
          <a:p>
            <a:pPr marL="171450" indent="-171450" algn="just">
              <a:buFont typeface="Wingdings" panose="05000000000000000000" pitchFamily="2" charset="2"/>
              <a:buChar char="è"/>
            </a:pPr>
            <a:r>
              <a:rPr lang="fr-FR" sz="1200" b="1" dirty="0">
                <a:sym typeface="Wingdings" panose="05000000000000000000" pitchFamily="2" charset="2"/>
              </a:rPr>
              <a:t>Mettez </a:t>
            </a:r>
            <a:r>
              <a:rPr lang="fr-FR" sz="1200" dirty="0">
                <a:sym typeface="Wingdings" panose="05000000000000000000" pitchFamily="2" charset="2"/>
              </a:rPr>
              <a:t>en place le matériel sur la maquette numérique.</a:t>
            </a:r>
          </a:p>
        </p:txBody>
      </p:sp>
      <p:grpSp>
        <p:nvGrpSpPr>
          <p:cNvPr id="29" name="Groupe 28">
            <a:extLst>
              <a:ext uri="{FF2B5EF4-FFF2-40B4-BE49-F238E27FC236}">
                <a16:creationId xmlns:a16="http://schemas.microsoft.com/office/drawing/2014/main" id="{C104AA8B-C669-41A6-8BF6-3F21A3D7C0BB}"/>
              </a:ext>
            </a:extLst>
          </p:cNvPr>
          <p:cNvGrpSpPr/>
          <p:nvPr/>
        </p:nvGrpSpPr>
        <p:grpSpPr>
          <a:xfrm>
            <a:off x="396134" y="4836582"/>
            <a:ext cx="318782" cy="277860"/>
            <a:chOff x="4198688" y="2087836"/>
            <a:chExt cx="318782" cy="277860"/>
          </a:xfrm>
        </p:grpSpPr>
        <p:sp>
          <p:nvSpPr>
            <p:cNvPr id="30" name="Ellipse 29">
              <a:extLst>
                <a:ext uri="{FF2B5EF4-FFF2-40B4-BE49-F238E27FC236}">
                  <a16:creationId xmlns:a16="http://schemas.microsoft.com/office/drawing/2014/main" id="{3976DB64-A9E5-4009-883B-052A8C3CEC85}"/>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1" name="ZoneTexte 30">
              <a:extLst>
                <a:ext uri="{FF2B5EF4-FFF2-40B4-BE49-F238E27FC236}">
                  <a16:creationId xmlns:a16="http://schemas.microsoft.com/office/drawing/2014/main" id="{0748B0BC-FEEE-4A2D-902B-235F911ACA3E}"/>
                </a:ext>
              </a:extLst>
            </p:cNvPr>
            <p:cNvSpPr txBox="1"/>
            <p:nvPr/>
          </p:nvSpPr>
          <p:spPr>
            <a:xfrm>
              <a:off x="4198688" y="2087836"/>
              <a:ext cx="318782" cy="276999"/>
            </a:xfrm>
            <a:prstGeom prst="rect">
              <a:avLst/>
            </a:prstGeom>
            <a:noFill/>
          </p:spPr>
          <p:txBody>
            <a:bodyPr wrap="square" rtlCol="0">
              <a:spAutoFit/>
            </a:bodyPr>
            <a:lstStyle/>
            <a:p>
              <a:r>
                <a:rPr lang="fr-FR" sz="1200" dirty="0"/>
                <a:t>2</a:t>
              </a:r>
            </a:p>
          </p:txBody>
        </p:sp>
      </p:grpSp>
      <p:sp>
        <p:nvSpPr>
          <p:cNvPr id="2" name="Rectangle 1">
            <a:extLst>
              <a:ext uri="{FF2B5EF4-FFF2-40B4-BE49-F238E27FC236}">
                <a16:creationId xmlns:a16="http://schemas.microsoft.com/office/drawing/2014/main" id="{2ABAD1D1-1ECE-4F09-8ACF-66CD66369D21}"/>
              </a:ext>
            </a:extLst>
          </p:cNvPr>
          <p:cNvSpPr/>
          <p:nvPr/>
        </p:nvSpPr>
        <p:spPr>
          <a:xfrm>
            <a:off x="248616" y="1827862"/>
            <a:ext cx="2281395" cy="261610"/>
          </a:xfrm>
          <a:prstGeom prst="rect">
            <a:avLst/>
          </a:prstGeom>
          <a:noFill/>
        </p:spPr>
        <p:txBody>
          <a:bodyPr wrap="none" lIns="91440" tIns="45720" rIns="91440" bIns="45720">
            <a:spAutoFit/>
          </a:bodyPr>
          <a:lstStyle/>
          <a:p>
            <a:pPr algn="ctr"/>
            <a:r>
              <a:rPr lang="fr-FR" sz="1100" b="0" cap="none" spc="0" dirty="0">
                <a:ln w="0"/>
                <a:solidFill>
                  <a:schemeClr val="tx1"/>
                </a:solidFill>
                <a:effectLst>
                  <a:outerShdw blurRad="38100" dist="19050" dir="2700000" algn="tl" rotWithShape="0">
                    <a:schemeClr val="dk1">
                      <a:alpha val="40000"/>
                    </a:schemeClr>
                  </a:outerShdw>
                </a:effectLst>
              </a:rPr>
              <a:t>Garde-corps, plinthe, lisse, sous-lisse</a:t>
            </a:r>
          </a:p>
        </p:txBody>
      </p:sp>
      <p:sp>
        <p:nvSpPr>
          <p:cNvPr id="17" name="Rectangle 16">
            <a:extLst>
              <a:ext uri="{FF2B5EF4-FFF2-40B4-BE49-F238E27FC236}">
                <a16:creationId xmlns:a16="http://schemas.microsoft.com/office/drawing/2014/main" id="{17587D67-A3AA-444A-99B1-807D5E383149}"/>
              </a:ext>
            </a:extLst>
          </p:cNvPr>
          <p:cNvSpPr/>
          <p:nvPr/>
        </p:nvSpPr>
        <p:spPr>
          <a:xfrm>
            <a:off x="6427269" y="3157700"/>
            <a:ext cx="1356462" cy="430887"/>
          </a:xfrm>
          <a:prstGeom prst="rect">
            <a:avLst/>
          </a:prstGeom>
          <a:noFill/>
        </p:spPr>
        <p:txBody>
          <a:bodyPr wrap="none" lIns="91440" tIns="45720" rIns="91440" bIns="45720">
            <a:spAutoFit/>
          </a:bodyPr>
          <a:lstStyle/>
          <a:p>
            <a:pPr algn="ctr"/>
            <a:r>
              <a:rPr lang="fr-FR" sz="1100" b="0" cap="none" spc="0" dirty="0">
                <a:ln w="0"/>
                <a:effectLst>
                  <a:outerShdw blurRad="38100" dist="19050" dir="2700000" algn="tl" rotWithShape="0">
                    <a:schemeClr val="dk1">
                      <a:alpha val="40000"/>
                    </a:schemeClr>
                  </a:outerShdw>
                </a:effectLst>
              </a:rPr>
              <a:t>Circulation verticale </a:t>
            </a:r>
          </a:p>
          <a:p>
            <a:pPr algn="ctr"/>
            <a:r>
              <a:rPr lang="fr-FR" sz="1100" dirty="0">
                <a:ln w="0"/>
                <a:effectLst>
                  <a:outerShdw blurRad="38100" dist="19050" dir="2700000" algn="tl" rotWithShape="0">
                    <a:schemeClr val="dk1">
                      <a:alpha val="40000"/>
                    </a:schemeClr>
                  </a:outerShdw>
                </a:effectLst>
              </a:rPr>
              <a:t>ESCALIB –Mills-MDS</a:t>
            </a:r>
            <a:endParaRPr lang="fr-FR" sz="1100" b="0" cap="none" spc="0" dirty="0">
              <a:ln w="0"/>
              <a:effectLst>
                <a:outerShdw blurRad="38100" dist="19050" dir="2700000" algn="tl" rotWithShape="0">
                  <a:schemeClr val="dk1">
                    <a:alpha val="40000"/>
                  </a:schemeClr>
                </a:outerShdw>
              </a:effectLst>
            </a:endParaRPr>
          </a:p>
        </p:txBody>
      </p:sp>
      <p:cxnSp>
        <p:nvCxnSpPr>
          <p:cNvPr id="8" name="Connecteur droit avec flèche 7">
            <a:extLst>
              <a:ext uri="{FF2B5EF4-FFF2-40B4-BE49-F238E27FC236}">
                <a16:creationId xmlns:a16="http://schemas.microsoft.com/office/drawing/2014/main" id="{E9636F60-AD1A-4CAC-80FD-CB5EFEAF3A9B}"/>
              </a:ext>
            </a:extLst>
          </p:cNvPr>
          <p:cNvCxnSpPr>
            <a:cxnSpLocks/>
          </p:cNvCxnSpPr>
          <p:nvPr/>
        </p:nvCxnSpPr>
        <p:spPr>
          <a:xfrm>
            <a:off x="2136451" y="2090750"/>
            <a:ext cx="933141" cy="4173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ZoneTexte 19">
            <a:extLst>
              <a:ext uri="{FF2B5EF4-FFF2-40B4-BE49-F238E27FC236}">
                <a16:creationId xmlns:a16="http://schemas.microsoft.com/office/drawing/2014/main" id="{F2C0902A-B325-42B8-A431-974614DD089A}"/>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
        <p:nvSpPr>
          <p:cNvPr id="21" name="Rectangle 20">
            <a:extLst>
              <a:ext uri="{FF2B5EF4-FFF2-40B4-BE49-F238E27FC236}">
                <a16:creationId xmlns:a16="http://schemas.microsoft.com/office/drawing/2014/main" id="{1E2FBD05-5A02-406E-8EB4-1F105E87C684}"/>
              </a:ext>
            </a:extLst>
          </p:cNvPr>
          <p:cNvSpPr/>
          <p:nvPr/>
        </p:nvSpPr>
        <p:spPr>
          <a:xfrm>
            <a:off x="6037443" y="2198166"/>
            <a:ext cx="1281121" cy="430887"/>
          </a:xfrm>
          <a:prstGeom prst="rect">
            <a:avLst/>
          </a:prstGeom>
          <a:noFill/>
        </p:spPr>
        <p:txBody>
          <a:bodyPr wrap="none" lIns="91440" tIns="45720" rIns="91440" bIns="45720">
            <a:spAutoFit/>
          </a:bodyPr>
          <a:lstStyle/>
          <a:p>
            <a:pPr algn="ctr"/>
            <a:r>
              <a:rPr lang="fr-FR" sz="1100" b="0" cap="none" spc="0" dirty="0">
                <a:ln w="0"/>
                <a:effectLst>
                  <a:outerShdw blurRad="38100" dist="19050" dir="2700000" algn="tl" rotWithShape="0">
                    <a:schemeClr val="dk1">
                      <a:alpha val="40000"/>
                    </a:schemeClr>
                  </a:outerShdw>
                </a:effectLst>
              </a:rPr>
              <a:t>Console pignon </a:t>
            </a:r>
          </a:p>
          <a:p>
            <a:pPr algn="ctr"/>
            <a:r>
              <a:rPr lang="fr-FR" sz="1100" b="0" cap="none" spc="0" dirty="0">
                <a:ln w="0"/>
                <a:effectLst>
                  <a:outerShdw blurRad="38100" dist="19050" dir="2700000" algn="tl" rotWithShape="0">
                    <a:schemeClr val="dk1">
                      <a:alpha val="40000"/>
                    </a:schemeClr>
                  </a:outerShdw>
                </a:effectLst>
              </a:rPr>
              <a:t>PTE – M2 </a:t>
            </a:r>
            <a:r>
              <a:rPr lang="fr-FR" sz="1100" dirty="0">
                <a:ln w="0"/>
                <a:effectLst>
                  <a:outerShdw blurRad="38100" dist="19050" dir="2700000" algn="tl" rotWithShape="0">
                    <a:schemeClr val="dk1">
                      <a:alpha val="40000"/>
                    </a:schemeClr>
                  </a:outerShdw>
                </a:effectLst>
              </a:rPr>
              <a:t>- SATECO</a:t>
            </a:r>
            <a:endParaRPr lang="fr-FR" sz="1100" b="0" cap="none" spc="0" dirty="0">
              <a:ln w="0"/>
              <a:effectLst>
                <a:outerShdw blurRad="38100" dist="19050" dir="2700000" algn="tl" rotWithShape="0">
                  <a:schemeClr val="dk1">
                    <a:alpha val="40000"/>
                  </a:schemeClr>
                </a:outerShdw>
              </a:effectLst>
            </a:endParaRPr>
          </a:p>
        </p:txBody>
      </p:sp>
      <p:cxnSp>
        <p:nvCxnSpPr>
          <p:cNvPr id="24" name="Connecteur droit avec flèche 23">
            <a:extLst>
              <a:ext uri="{FF2B5EF4-FFF2-40B4-BE49-F238E27FC236}">
                <a16:creationId xmlns:a16="http://schemas.microsoft.com/office/drawing/2014/main" id="{C547BA11-0A5F-486F-A024-F64DA093E165}"/>
              </a:ext>
            </a:extLst>
          </p:cNvPr>
          <p:cNvCxnSpPr>
            <a:cxnSpLocks/>
          </p:cNvCxnSpPr>
          <p:nvPr/>
        </p:nvCxnSpPr>
        <p:spPr>
          <a:xfrm flipH="1">
            <a:off x="5752730" y="2542587"/>
            <a:ext cx="284713" cy="2729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370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185BFF2-C51E-48F9-80CF-E31A3478FA61}"/>
              </a:ext>
            </a:extLst>
          </p:cNvPr>
          <p:cNvPicPr>
            <a:picLocks noChangeAspect="1"/>
          </p:cNvPicPr>
          <p:nvPr/>
        </p:nvPicPr>
        <p:blipFill rotWithShape="1">
          <a:blip r:embed="rId2"/>
          <a:srcRect b="5340"/>
          <a:stretch/>
        </p:blipFill>
        <p:spPr>
          <a:xfrm>
            <a:off x="186431" y="665826"/>
            <a:ext cx="8736118" cy="5788240"/>
          </a:xfrm>
          <a:prstGeom prst="rect">
            <a:avLst/>
          </a:prstGeom>
        </p:spPr>
      </p:pic>
      <p:sp>
        <p:nvSpPr>
          <p:cNvPr id="5" name="ZoneTexte 4">
            <a:extLst>
              <a:ext uri="{FF2B5EF4-FFF2-40B4-BE49-F238E27FC236}">
                <a16:creationId xmlns:a16="http://schemas.microsoft.com/office/drawing/2014/main" id="{1A043DF9-C979-4CED-8D65-38E40BAFC718}"/>
              </a:ext>
            </a:extLst>
          </p:cNvPr>
          <p:cNvSpPr txBox="1"/>
          <p:nvPr/>
        </p:nvSpPr>
        <p:spPr>
          <a:xfrm>
            <a:off x="67112" y="6581001"/>
            <a:ext cx="1963024" cy="276999"/>
          </a:xfrm>
          <a:prstGeom prst="rect">
            <a:avLst/>
          </a:prstGeom>
          <a:noFill/>
        </p:spPr>
        <p:txBody>
          <a:bodyPr wrap="square" rtlCol="0">
            <a:spAutoFit/>
          </a:bodyPr>
          <a:lstStyle/>
          <a:p>
            <a:r>
              <a:rPr lang="fr-FR" sz="1200" dirty="0">
                <a:solidFill>
                  <a:srgbClr val="002060"/>
                </a:solidFill>
                <a:effectLst>
                  <a:outerShdw blurRad="38100" dist="38100" dir="2700000" algn="tl">
                    <a:srgbClr val="000000">
                      <a:alpha val="43137"/>
                    </a:srgbClr>
                  </a:outerShdw>
                </a:effectLst>
              </a:rPr>
              <a:t>Lycée D. Diderot</a:t>
            </a:r>
          </a:p>
        </p:txBody>
      </p:sp>
      <p:sp>
        <p:nvSpPr>
          <p:cNvPr id="6" name="ZoneTexte 5">
            <a:extLst>
              <a:ext uri="{FF2B5EF4-FFF2-40B4-BE49-F238E27FC236}">
                <a16:creationId xmlns:a16="http://schemas.microsoft.com/office/drawing/2014/main" id="{2B781FB4-54E3-4F3A-9E3D-2DDA8EA16105}"/>
              </a:ext>
            </a:extLst>
          </p:cNvPr>
          <p:cNvSpPr txBox="1"/>
          <p:nvPr/>
        </p:nvSpPr>
        <p:spPr>
          <a:xfrm>
            <a:off x="7701094" y="6581001"/>
            <a:ext cx="1342238" cy="276999"/>
          </a:xfrm>
          <a:prstGeom prst="rect">
            <a:avLst/>
          </a:prstGeom>
          <a:noFill/>
        </p:spPr>
        <p:txBody>
          <a:bodyPr wrap="square" rtlCol="0">
            <a:spAutoFit/>
          </a:bodyPr>
          <a:lstStyle/>
          <a:p>
            <a:pPr algn="r"/>
            <a:r>
              <a:rPr lang="fr-FR" sz="1200" dirty="0">
                <a:solidFill>
                  <a:srgbClr val="002060"/>
                </a:solidFill>
                <a:effectLst>
                  <a:outerShdw blurRad="38100" dist="38100" dir="2700000" algn="tl">
                    <a:srgbClr val="000000">
                      <a:alpha val="43137"/>
                    </a:srgbClr>
                  </a:outerShdw>
                </a:effectLst>
              </a:rPr>
              <a:t>Page </a:t>
            </a:r>
            <a:fld id="{C232B7EB-31CB-43DC-950D-071A5EBE2E5D}" type="slidenum">
              <a:rPr lang="fr-FR" sz="1200" smtClean="0">
                <a:solidFill>
                  <a:srgbClr val="002060"/>
                </a:solidFill>
                <a:effectLst>
                  <a:outerShdw blurRad="38100" dist="38100" dir="2700000" algn="tl">
                    <a:srgbClr val="000000">
                      <a:alpha val="43137"/>
                    </a:srgbClr>
                  </a:outerShdw>
                </a:effectLst>
              </a:rPr>
              <a:pPr algn="r"/>
              <a:t>9</a:t>
            </a:fld>
            <a:endParaRPr lang="fr-FR" sz="1200" dirty="0">
              <a:solidFill>
                <a:srgbClr val="002060"/>
              </a:solidFill>
              <a:effectLst>
                <a:outerShdw blurRad="38100" dist="38100" dir="2700000" algn="tl">
                  <a:srgbClr val="000000">
                    <a:alpha val="43137"/>
                  </a:srgbClr>
                </a:outerShdw>
              </a:effectLst>
            </a:endParaRPr>
          </a:p>
        </p:txBody>
      </p:sp>
      <p:sp>
        <p:nvSpPr>
          <p:cNvPr id="16" name="ZoneTexte 15">
            <a:extLst>
              <a:ext uri="{FF2B5EF4-FFF2-40B4-BE49-F238E27FC236}">
                <a16:creationId xmlns:a16="http://schemas.microsoft.com/office/drawing/2014/main" id="{656351D7-C488-477B-9366-8056FEF44FAF}"/>
              </a:ext>
            </a:extLst>
          </p:cNvPr>
          <p:cNvSpPr txBox="1"/>
          <p:nvPr/>
        </p:nvSpPr>
        <p:spPr>
          <a:xfrm>
            <a:off x="8388" y="34215"/>
            <a:ext cx="8017025" cy="461665"/>
          </a:xfrm>
          <a:prstGeom prst="rect">
            <a:avLst/>
          </a:prstGeom>
          <a:noFill/>
        </p:spPr>
        <p:txBody>
          <a:bodyPr wrap="square" rtlCol="0">
            <a:spAutoFit/>
          </a:bodyPr>
          <a:lstStyle/>
          <a:p>
            <a:r>
              <a:rPr lang="fr-FR" sz="2400" b="1" dirty="0">
                <a:solidFill>
                  <a:srgbClr val="002060"/>
                </a:solidFill>
                <a:effectLst>
                  <a:outerShdw blurRad="38100" dist="38100" dir="2700000" algn="tl">
                    <a:srgbClr val="000000">
                      <a:alpha val="43137"/>
                    </a:srgbClr>
                  </a:outerShdw>
                </a:effectLst>
              </a:rPr>
              <a:t>3. Mise en place des Mills Pano gousset </a:t>
            </a:r>
          </a:p>
        </p:txBody>
      </p:sp>
      <p:grpSp>
        <p:nvGrpSpPr>
          <p:cNvPr id="19" name="Groupe 18">
            <a:extLst>
              <a:ext uri="{FF2B5EF4-FFF2-40B4-BE49-F238E27FC236}">
                <a16:creationId xmlns:a16="http://schemas.microsoft.com/office/drawing/2014/main" id="{E1B3CE2C-CF74-4E85-BEE6-9832D3F12E82}"/>
              </a:ext>
            </a:extLst>
          </p:cNvPr>
          <p:cNvGrpSpPr/>
          <p:nvPr/>
        </p:nvGrpSpPr>
        <p:grpSpPr>
          <a:xfrm>
            <a:off x="528917" y="1039631"/>
            <a:ext cx="318782" cy="277860"/>
            <a:chOff x="4198688" y="2087836"/>
            <a:chExt cx="318782" cy="277860"/>
          </a:xfrm>
        </p:grpSpPr>
        <p:sp>
          <p:nvSpPr>
            <p:cNvPr id="20" name="Ellipse 19">
              <a:extLst>
                <a:ext uri="{FF2B5EF4-FFF2-40B4-BE49-F238E27FC236}">
                  <a16:creationId xmlns:a16="http://schemas.microsoft.com/office/drawing/2014/main" id="{E4A48725-971D-488F-98FD-63DDF7189339}"/>
                </a:ext>
              </a:extLst>
            </p:cNvPr>
            <p:cNvSpPr/>
            <p:nvPr/>
          </p:nvSpPr>
          <p:spPr>
            <a:xfrm>
              <a:off x="4198688" y="2102386"/>
              <a:ext cx="255866" cy="263310"/>
            </a:xfrm>
            <a:prstGeom prst="ellipse">
              <a:avLst/>
            </a:prstGeom>
            <a:solidFill>
              <a:srgbClr val="FFFF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1" name="ZoneTexte 20">
              <a:extLst>
                <a:ext uri="{FF2B5EF4-FFF2-40B4-BE49-F238E27FC236}">
                  <a16:creationId xmlns:a16="http://schemas.microsoft.com/office/drawing/2014/main" id="{3B99FEED-8406-49BF-A39D-E56E7CAE56CE}"/>
                </a:ext>
              </a:extLst>
            </p:cNvPr>
            <p:cNvSpPr txBox="1"/>
            <p:nvPr/>
          </p:nvSpPr>
          <p:spPr>
            <a:xfrm>
              <a:off x="4198688" y="2087836"/>
              <a:ext cx="318782" cy="276999"/>
            </a:xfrm>
            <a:prstGeom prst="rect">
              <a:avLst/>
            </a:prstGeom>
            <a:noFill/>
          </p:spPr>
          <p:txBody>
            <a:bodyPr wrap="square" rtlCol="0">
              <a:spAutoFit/>
            </a:bodyPr>
            <a:lstStyle/>
            <a:p>
              <a:r>
                <a:rPr lang="fr-FR" sz="1200" dirty="0"/>
                <a:t>5</a:t>
              </a:r>
            </a:p>
          </p:txBody>
        </p:sp>
      </p:grpSp>
      <p:sp>
        <p:nvSpPr>
          <p:cNvPr id="22" name="ZoneTexte 21">
            <a:extLst>
              <a:ext uri="{FF2B5EF4-FFF2-40B4-BE49-F238E27FC236}">
                <a16:creationId xmlns:a16="http://schemas.microsoft.com/office/drawing/2014/main" id="{8F831536-E7D4-4D64-8A3C-31B51BF4B1D5}"/>
              </a:ext>
            </a:extLst>
          </p:cNvPr>
          <p:cNvSpPr txBox="1"/>
          <p:nvPr/>
        </p:nvSpPr>
        <p:spPr>
          <a:xfrm>
            <a:off x="843258" y="973437"/>
            <a:ext cx="4429305" cy="1384995"/>
          </a:xfrm>
          <a:prstGeom prst="rect">
            <a:avLst/>
          </a:prstGeom>
          <a:solidFill>
            <a:srgbClr val="FFFF00"/>
          </a:solidFill>
          <a:ln>
            <a:solidFill>
              <a:srgbClr val="FF6600"/>
            </a:solidFill>
          </a:ln>
        </p:spPr>
        <p:txBody>
          <a:bodyPr wrap="square" rtlCol="0">
            <a:spAutoFit/>
          </a:bodyPr>
          <a:lstStyle/>
          <a:p>
            <a:pPr algn="just"/>
            <a:r>
              <a:rPr lang="fr-FR" sz="1200" dirty="0"/>
              <a:t> Dans Equipement spécialisé:</a:t>
            </a:r>
          </a:p>
          <a:p>
            <a:pPr marL="171450" indent="-171450" algn="just">
              <a:buFont typeface="Wingdings" panose="05000000000000000000" pitchFamily="2" charset="2"/>
              <a:buChar char="è"/>
            </a:pPr>
            <a:r>
              <a:rPr lang="fr-FR" sz="1200" b="1" dirty="0">
                <a:sym typeface="Wingdings" panose="05000000000000000000" pitchFamily="2" charset="2"/>
              </a:rPr>
              <a:t>Cliquer </a:t>
            </a:r>
            <a:r>
              <a:rPr lang="fr-FR" sz="1200" dirty="0">
                <a:sym typeface="Wingdings" panose="05000000000000000000" pitchFamily="2" charset="2"/>
              </a:rPr>
              <a:t>sur Pano gousset et faites glisser la souris vers le gousset béton</a:t>
            </a:r>
          </a:p>
          <a:p>
            <a:pPr marL="171450" indent="-171450" algn="just">
              <a:buFont typeface="Wingdings" panose="05000000000000000000" pitchFamily="2" charset="2"/>
              <a:buChar char="è"/>
            </a:pPr>
            <a:r>
              <a:rPr lang="fr-FR" sz="1200" b="1" dirty="0">
                <a:sym typeface="Wingdings" panose="05000000000000000000" pitchFamily="2" charset="2"/>
              </a:rPr>
              <a:t>Lâcher </a:t>
            </a:r>
            <a:r>
              <a:rPr lang="fr-FR" sz="1200" dirty="0">
                <a:sym typeface="Wingdings" panose="05000000000000000000" pitchFamily="2" charset="2"/>
              </a:rPr>
              <a:t>le clic de la souris </a:t>
            </a:r>
          </a:p>
          <a:p>
            <a:pPr marL="171450" indent="-171450" algn="just">
              <a:buFont typeface="Wingdings" panose="05000000000000000000" pitchFamily="2" charset="2"/>
              <a:buChar char="è"/>
            </a:pPr>
            <a:r>
              <a:rPr lang="fr-FR" sz="1200" b="1" dirty="0">
                <a:sym typeface="Wingdings" panose="05000000000000000000" pitchFamily="2" charset="2"/>
              </a:rPr>
              <a:t>Cliquer</a:t>
            </a:r>
            <a:r>
              <a:rPr lang="fr-FR" sz="1200" dirty="0">
                <a:sym typeface="Wingdings" panose="05000000000000000000" pitchFamily="2" charset="2"/>
              </a:rPr>
              <a:t> sur Placer sur la face (face bleue)</a:t>
            </a:r>
          </a:p>
          <a:p>
            <a:pPr marL="171450" indent="-171450" algn="just">
              <a:buFont typeface="Wingdings" panose="05000000000000000000" pitchFamily="2" charset="2"/>
              <a:buChar char="è"/>
            </a:pPr>
            <a:r>
              <a:rPr lang="fr-FR" sz="1200" b="1" dirty="0">
                <a:sym typeface="Wingdings" panose="05000000000000000000" pitchFamily="2" charset="2"/>
              </a:rPr>
              <a:t>Orienter </a:t>
            </a:r>
            <a:r>
              <a:rPr lang="fr-FR" sz="1200" dirty="0">
                <a:sym typeface="Wingdings" panose="05000000000000000000" pitchFamily="2" charset="2"/>
              </a:rPr>
              <a:t>le Mills Pano gousset avec la touche espace du clavier</a:t>
            </a:r>
          </a:p>
          <a:p>
            <a:pPr marL="171450" indent="-171450" algn="just">
              <a:buFont typeface="Wingdings" panose="05000000000000000000" pitchFamily="2" charset="2"/>
              <a:buChar char="è"/>
            </a:pPr>
            <a:r>
              <a:rPr lang="fr-FR" sz="1200" b="1" dirty="0">
                <a:sym typeface="Wingdings" panose="05000000000000000000" pitchFamily="2" charset="2"/>
              </a:rPr>
              <a:t>Cliquer</a:t>
            </a:r>
            <a:r>
              <a:rPr lang="fr-FR" sz="1200" dirty="0">
                <a:sym typeface="Wingdings" panose="05000000000000000000" pitchFamily="2" charset="2"/>
              </a:rPr>
              <a:t> à nouveau sur la souris pour placer le Mills Pano gousset.</a:t>
            </a:r>
          </a:p>
        </p:txBody>
      </p:sp>
      <p:sp>
        <p:nvSpPr>
          <p:cNvPr id="23" name="ZoneTexte 22">
            <a:extLst>
              <a:ext uri="{FF2B5EF4-FFF2-40B4-BE49-F238E27FC236}">
                <a16:creationId xmlns:a16="http://schemas.microsoft.com/office/drawing/2014/main" id="{55E9CE34-74AF-4D8B-853E-BC80AFC7462E}"/>
              </a:ext>
            </a:extLst>
          </p:cNvPr>
          <p:cNvSpPr txBox="1"/>
          <p:nvPr/>
        </p:nvSpPr>
        <p:spPr>
          <a:xfrm>
            <a:off x="7176007" y="1465290"/>
            <a:ext cx="920428" cy="276999"/>
          </a:xfrm>
          <a:prstGeom prst="rect">
            <a:avLst/>
          </a:prstGeom>
          <a:solidFill>
            <a:schemeClr val="accent6">
              <a:lumMod val="40000"/>
              <a:lumOff val="60000"/>
            </a:schemeClr>
          </a:solidFill>
          <a:ln>
            <a:solidFill>
              <a:schemeClr val="accent6">
                <a:lumMod val="75000"/>
              </a:schemeClr>
            </a:solidFill>
          </a:ln>
        </p:spPr>
        <p:txBody>
          <a:bodyPr wrap="square" rtlCol="0">
            <a:spAutoFit/>
          </a:bodyPr>
          <a:lstStyle/>
          <a:p>
            <a:pPr algn="just"/>
            <a:r>
              <a:rPr lang="fr-FR" sz="1200" dirty="0">
                <a:sym typeface="Wingdings" panose="05000000000000000000" pitchFamily="2" charset="2"/>
              </a:rPr>
              <a:t>Face bleue</a:t>
            </a:r>
          </a:p>
        </p:txBody>
      </p:sp>
      <p:cxnSp>
        <p:nvCxnSpPr>
          <p:cNvPr id="24" name="Connecteur droit avec flèche 23">
            <a:extLst>
              <a:ext uri="{FF2B5EF4-FFF2-40B4-BE49-F238E27FC236}">
                <a16:creationId xmlns:a16="http://schemas.microsoft.com/office/drawing/2014/main" id="{AC2735E8-81CC-4A5B-8DBF-ADDD5360D6DC}"/>
              </a:ext>
            </a:extLst>
          </p:cNvPr>
          <p:cNvCxnSpPr>
            <a:cxnSpLocks/>
          </p:cNvCxnSpPr>
          <p:nvPr/>
        </p:nvCxnSpPr>
        <p:spPr>
          <a:xfrm flipH="1">
            <a:off x="6637647" y="1804433"/>
            <a:ext cx="467338" cy="48304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A8A00673-D8E8-4608-89BB-5BA531FBE8F4}"/>
              </a:ext>
            </a:extLst>
          </p:cNvPr>
          <p:cNvCxnSpPr>
            <a:cxnSpLocks/>
          </p:cNvCxnSpPr>
          <p:nvPr/>
        </p:nvCxnSpPr>
        <p:spPr>
          <a:xfrm flipH="1" flipV="1">
            <a:off x="5898531" y="1438052"/>
            <a:ext cx="1168149" cy="196435"/>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84183316-15A6-4EB8-9AFA-2AB00D172BB1}"/>
              </a:ext>
            </a:extLst>
          </p:cNvPr>
          <p:cNvSpPr txBox="1"/>
          <p:nvPr/>
        </p:nvSpPr>
        <p:spPr>
          <a:xfrm>
            <a:off x="2755783" y="6581001"/>
            <a:ext cx="3598877" cy="276999"/>
          </a:xfrm>
          <a:prstGeom prst="rect">
            <a:avLst/>
          </a:prstGeom>
          <a:noFill/>
        </p:spPr>
        <p:txBody>
          <a:bodyPr wrap="square" rtlCol="0">
            <a:spAutoFit/>
          </a:bodyPr>
          <a:lstStyle/>
          <a:p>
            <a:pPr algn="ctr"/>
            <a:r>
              <a:rPr lang="fr-FR" sz="1200" dirty="0">
                <a:solidFill>
                  <a:srgbClr val="002060"/>
                </a:solidFill>
                <a:effectLst>
                  <a:outerShdw blurRad="38100" dist="38100" dir="2700000" algn="tl">
                    <a:srgbClr val="000000">
                      <a:alpha val="43137"/>
                    </a:srgbClr>
                  </a:outerShdw>
                </a:effectLst>
              </a:rPr>
              <a:t>Tuto Revit – Réaliser un étaiement sur tour avec Revit</a:t>
            </a:r>
          </a:p>
        </p:txBody>
      </p:sp>
    </p:spTree>
    <p:extLst>
      <p:ext uri="{BB962C8B-B14F-4D97-AF65-F5344CB8AC3E}">
        <p14:creationId xmlns:p14="http://schemas.microsoft.com/office/powerpoint/2010/main" val="1299373917"/>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3445</TotalTime>
  <Words>4996</Words>
  <Application>Microsoft Office PowerPoint</Application>
  <PresentationFormat>Affichage à l'écran (4:3)</PresentationFormat>
  <Paragraphs>773</Paragraphs>
  <Slides>86</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86</vt:i4>
      </vt:variant>
    </vt:vector>
  </HeadingPairs>
  <TitlesOfParts>
    <vt:vector size="91" baseType="lpstr">
      <vt:lpstr>Arial</vt:lpstr>
      <vt:lpstr>Calibri</vt:lpstr>
      <vt:lpstr>Calibri Light</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Laure B</dc:creator>
  <cp:lastModifiedBy>mebarki guillaume</cp:lastModifiedBy>
  <cp:revision>354</cp:revision>
  <dcterms:created xsi:type="dcterms:W3CDTF">2019-09-25T17:30:47Z</dcterms:created>
  <dcterms:modified xsi:type="dcterms:W3CDTF">2020-04-23T07:41:15Z</dcterms:modified>
</cp:coreProperties>
</file>