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68" r:id="rId2"/>
    <p:sldId id="287" r:id="rId3"/>
    <p:sldId id="256" r:id="rId4"/>
    <p:sldId id="288" r:id="rId5"/>
    <p:sldId id="289" r:id="rId6"/>
    <p:sldId id="290" r:id="rId7"/>
    <p:sldId id="316" r:id="rId8"/>
    <p:sldId id="292" r:id="rId9"/>
    <p:sldId id="293" r:id="rId10"/>
    <p:sldId id="294" r:id="rId11"/>
    <p:sldId id="295" r:id="rId12"/>
    <p:sldId id="300" r:id="rId13"/>
    <p:sldId id="301" r:id="rId14"/>
    <p:sldId id="303" r:id="rId15"/>
    <p:sldId id="304" r:id="rId16"/>
    <p:sldId id="323" r:id="rId17"/>
    <p:sldId id="324" r:id="rId18"/>
    <p:sldId id="322" r:id="rId19"/>
    <p:sldId id="325" r:id="rId20"/>
    <p:sldId id="297" r:id="rId21"/>
    <p:sldId id="306" r:id="rId22"/>
    <p:sldId id="313" r:id="rId23"/>
    <p:sldId id="307" r:id="rId24"/>
    <p:sldId id="309" r:id="rId25"/>
    <p:sldId id="310" r:id="rId26"/>
    <p:sldId id="311" r:id="rId27"/>
    <p:sldId id="314" r:id="rId28"/>
    <p:sldId id="315" r:id="rId29"/>
    <p:sldId id="318" r:id="rId30"/>
    <p:sldId id="319" r:id="rId31"/>
    <p:sldId id="320" r:id="rId32"/>
    <p:sldId id="321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01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2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233FEE-ECFE-4333-80F0-D2CDFF220EAA}" type="datetimeFigureOut">
              <a:rPr lang="fr-FR" smtClean="0"/>
              <a:t>18/04/2020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B3F52E-0FB3-4ED8-A6E7-1F38068C85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5361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DBFD6-2DC6-4A57-8D9E-802EF73B7A04}" type="datetimeFigureOut">
              <a:rPr lang="fr-FR" smtClean="0"/>
              <a:t>18/04/2020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9C7B5-498F-459B-AE0E-97ACA3484B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5290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DBFD6-2DC6-4A57-8D9E-802EF73B7A04}" type="datetimeFigureOut">
              <a:rPr lang="fr-FR" smtClean="0"/>
              <a:t>18/04/2020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9C7B5-498F-459B-AE0E-97ACA3484B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7643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DBFD6-2DC6-4A57-8D9E-802EF73B7A04}" type="datetimeFigureOut">
              <a:rPr lang="fr-FR" smtClean="0"/>
              <a:t>18/04/2020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9C7B5-498F-459B-AE0E-97ACA3484B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3032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DBFD6-2DC6-4A57-8D9E-802EF73B7A04}" type="datetimeFigureOut">
              <a:rPr lang="fr-FR" smtClean="0"/>
              <a:t>18/04/2020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9C7B5-498F-459B-AE0E-97ACA3484B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0126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DBFD6-2DC6-4A57-8D9E-802EF73B7A04}" type="datetimeFigureOut">
              <a:rPr lang="fr-FR" smtClean="0"/>
              <a:t>18/04/2020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9C7B5-498F-459B-AE0E-97ACA3484B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4665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DBFD6-2DC6-4A57-8D9E-802EF73B7A04}" type="datetimeFigureOut">
              <a:rPr lang="fr-FR" smtClean="0"/>
              <a:t>18/04/2020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9C7B5-498F-459B-AE0E-97ACA3484B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9937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DBFD6-2DC6-4A57-8D9E-802EF73B7A04}" type="datetimeFigureOut">
              <a:rPr lang="fr-FR" smtClean="0"/>
              <a:t>18/04/2020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9C7B5-498F-459B-AE0E-97ACA3484B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756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DBFD6-2DC6-4A57-8D9E-802EF73B7A04}" type="datetimeFigureOut">
              <a:rPr lang="fr-FR" smtClean="0"/>
              <a:t>18/04/2020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9C7B5-498F-459B-AE0E-97ACA3484B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3745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DBFD6-2DC6-4A57-8D9E-802EF73B7A04}" type="datetimeFigureOut">
              <a:rPr lang="fr-FR" smtClean="0"/>
              <a:t>18/04/2020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9C7B5-498F-459B-AE0E-97ACA3484B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9282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DBFD6-2DC6-4A57-8D9E-802EF73B7A04}" type="datetimeFigureOut">
              <a:rPr lang="fr-FR" smtClean="0"/>
              <a:t>18/04/2020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9C7B5-498F-459B-AE0E-97ACA3484B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5309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DBFD6-2DC6-4A57-8D9E-802EF73B7A04}" type="datetimeFigureOut">
              <a:rPr lang="fr-FR" smtClean="0"/>
              <a:t>18/04/2020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9C7B5-498F-459B-AE0E-97ACA3484B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2528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DBFD6-2DC6-4A57-8D9E-802EF73B7A04}" type="datetimeFigureOut">
              <a:rPr lang="fr-FR" smtClean="0"/>
              <a:t>18/04/2020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9C7B5-498F-459B-AE0E-97ACA3484B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5141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2F483197-B637-4E32-9A83-926ABC8F314D}"/>
              </a:ext>
            </a:extLst>
          </p:cNvPr>
          <p:cNvSpPr txBox="1"/>
          <p:nvPr/>
        </p:nvSpPr>
        <p:spPr>
          <a:xfrm>
            <a:off x="2755783" y="6581001"/>
            <a:ext cx="35988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Tuto échange Mensura Génius - Revit 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A043DF9-C979-4CED-8D65-38E40BAFC718}"/>
              </a:ext>
            </a:extLst>
          </p:cNvPr>
          <p:cNvSpPr txBox="1"/>
          <p:nvPr/>
        </p:nvSpPr>
        <p:spPr>
          <a:xfrm>
            <a:off x="67112" y="6581001"/>
            <a:ext cx="1963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Lycée D. Diderot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B781FB4-54E3-4F3A-9E3D-2DDA8EA16105}"/>
              </a:ext>
            </a:extLst>
          </p:cNvPr>
          <p:cNvSpPr txBox="1"/>
          <p:nvPr/>
        </p:nvSpPr>
        <p:spPr>
          <a:xfrm>
            <a:off x="7701094" y="6581001"/>
            <a:ext cx="13422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Page </a:t>
            </a:r>
            <a:fld id="{C232B7EB-31CB-43DC-950D-071A5EBE2E5D}" type="slidenum">
              <a:rPr lang="fr-FR" sz="12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r"/>
              <a:t>1</a:t>
            </a:fld>
            <a:endParaRPr lang="fr-FR" sz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03F83284-2C73-450D-9420-1A1D7AA31CF4}"/>
              </a:ext>
            </a:extLst>
          </p:cNvPr>
          <p:cNvSpPr txBox="1"/>
          <p:nvPr/>
        </p:nvSpPr>
        <p:spPr>
          <a:xfrm>
            <a:off x="536895" y="347497"/>
            <a:ext cx="81454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Modéliser une plateforme dans Mensura Génius et l’importer dans Revit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AC21208-5A87-4DBB-8EA7-1153B874E1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740" y="2032987"/>
            <a:ext cx="8380519" cy="378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730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FF851DB8-8210-45F0-8E4B-73788F55D8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12" y="649899"/>
            <a:ext cx="8858250" cy="5777082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1A043DF9-C979-4CED-8D65-38E40BAFC718}"/>
              </a:ext>
            </a:extLst>
          </p:cNvPr>
          <p:cNvSpPr txBox="1"/>
          <p:nvPr/>
        </p:nvSpPr>
        <p:spPr>
          <a:xfrm>
            <a:off x="67112" y="6581001"/>
            <a:ext cx="1963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Lycée D. Diderot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B781FB4-54E3-4F3A-9E3D-2DDA8EA16105}"/>
              </a:ext>
            </a:extLst>
          </p:cNvPr>
          <p:cNvSpPr txBox="1"/>
          <p:nvPr/>
        </p:nvSpPr>
        <p:spPr>
          <a:xfrm>
            <a:off x="7701094" y="6581001"/>
            <a:ext cx="13422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Page </a:t>
            </a:r>
            <a:fld id="{C232B7EB-31CB-43DC-950D-071A5EBE2E5D}" type="slidenum">
              <a:rPr lang="fr-FR" sz="12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r"/>
              <a:t>10</a:t>
            </a:fld>
            <a:endParaRPr lang="fr-FR" sz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6E2AB8F-943D-4F09-B089-FCF1F46C4D18}"/>
              </a:ext>
            </a:extLst>
          </p:cNvPr>
          <p:cNvSpPr txBox="1"/>
          <p:nvPr/>
        </p:nvSpPr>
        <p:spPr>
          <a:xfrm>
            <a:off x="3935495" y="2038583"/>
            <a:ext cx="4838330" cy="646331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1200" i="1" dirty="0">
                <a:sym typeface="Wingdings" panose="05000000000000000000" pitchFamily="2" charset="2"/>
              </a:rPr>
              <a:t>Dans le module Terrain (MNT), l’ensemble des points topographiques (coordonnés en X, Y et Z) ont été importés. Il suffit maintenant de modéliser (trianguler) le terrain.</a:t>
            </a:r>
            <a:endParaRPr lang="fr-FR" sz="1200" dirty="0">
              <a:sym typeface="Wingdings" panose="05000000000000000000" pitchFamily="2" charset="2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480C416-2DE9-45C9-A5EF-16918F5C9E77}"/>
              </a:ext>
            </a:extLst>
          </p:cNvPr>
          <p:cNvSpPr txBox="1"/>
          <p:nvPr/>
        </p:nvSpPr>
        <p:spPr>
          <a:xfrm>
            <a:off x="8388" y="34215"/>
            <a:ext cx="8736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Modéliser le terrain en 3D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8999D86E-A77E-4B64-9493-B2163D73816E}"/>
              </a:ext>
            </a:extLst>
          </p:cNvPr>
          <p:cNvSpPr txBox="1"/>
          <p:nvPr/>
        </p:nvSpPr>
        <p:spPr>
          <a:xfrm>
            <a:off x="2755783" y="6581001"/>
            <a:ext cx="35988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Tuto échange Mensura Génius - Revit  </a:t>
            </a:r>
          </a:p>
        </p:txBody>
      </p:sp>
    </p:spTree>
    <p:extLst>
      <p:ext uri="{BB962C8B-B14F-4D97-AF65-F5344CB8AC3E}">
        <p14:creationId xmlns:p14="http://schemas.microsoft.com/office/powerpoint/2010/main" val="4143175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1A043DF9-C979-4CED-8D65-38E40BAFC718}"/>
              </a:ext>
            </a:extLst>
          </p:cNvPr>
          <p:cNvSpPr txBox="1"/>
          <p:nvPr/>
        </p:nvSpPr>
        <p:spPr>
          <a:xfrm>
            <a:off x="67112" y="6581001"/>
            <a:ext cx="1963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Lycée D. Diderot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B781FB4-54E3-4F3A-9E3D-2DDA8EA16105}"/>
              </a:ext>
            </a:extLst>
          </p:cNvPr>
          <p:cNvSpPr txBox="1"/>
          <p:nvPr/>
        </p:nvSpPr>
        <p:spPr>
          <a:xfrm>
            <a:off x="7701094" y="6581001"/>
            <a:ext cx="13422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Page </a:t>
            </a:r>
            <a:fld id="{C232B7EB-31CB-43DC-950D-071A5EBE2E5D}" type="slidenum">
              <a:rPr lang="fr-FR" sz="12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r"/>
              <a:t>11</a:t>
            </a:fld>
            <a:endParaRPr lang="fr-FR" sz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BD7888F-D5AB-4FCB-AA3F-2F27A670EA34}"/>
              </a:ext>
            </a:extLst>
          </p:cNvPr>
          <p:cNvSpPr txBox="1"/>
          <p:nvPr/>
        </p:nvSpPr>
        <p:spPr>
          <a:xfrm>
            <a:off x="2755783" y="6581001"/>
            <a:ext cx="35988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Tuto Revit – Réaliser un coffrage vertical avec Revit</a:t>
            </a: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86569449-48BA-420C-9319-60D84D944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12" y="559293"/>
            <a:ext cx="8976220" cy="5820268"/>
          </a:xfrm>
          <a:prstGeom prst="rect">
            <a:avLst/>
          </a:prstGeom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id="{B986F760-7D2F-4E7F-B924-059B6D3A614E}"/>
              </a:ext>
            </a:extLst>
          </p:cNvPr>
          <p:cNvSpPr txBox="1"/>
          <p:nvPr/>
        </p:nvSpPr>
        <p:spPr>
          <a:xfrm>
            <a:off x="528280" y="4730580"/>
            <a:ext cx="3219073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1200" dirty="0">
                <a:sym typeface="Wingdings" panose="05000000000000000000" pitchFamily="2" charset="2"/>
              </a:rPr>
              <a:t>La fenêtre Modéliser Terrain s’ouvre à nouveau :</a:t>
            </a:r>
          </a:p>
          <a:p>
            <a:pPr marL="171450" indent="-171450" algn="just">
              <a:buFont typeface="Wingdings" panose="05000000000000000000" pitchFamily="2" charset="2"/>
              <a:buChar char="è"/>
            </a:pPr>
            <a:r>
              <a:rPr lang="fr-FR" sz="1200" b="1" dirty="0">
                <a:sym typeface="Wingdings" panose="05000000000000000000" pitchFamily="2" charset="2"/>
              </a:rPr>
              <a:t>Cliquer Ok</a:t>
            </a:r>
          </a:p>
        </p:txBody>
      </p: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54D6E8B0-FDAD-4F52-B810-A17074850B93}"/>
              </a:ext>
            </a:extLst>
          </p:cNvPr>
          <p:cNvGrpSpPr/>
          <p:nvPr/>
        </p:nvGrpSpPr>
        <p:grpSpPr>
          <a:xfrm>
            <a:off x="232932" y="4730580"/>
            <a:ext cx="322570" cy="277860"/>
            <a:chOff x="4198688" y="2087836"/>
            <a:chExt cx="322570" cy="277860"/>
          </a:xfrm>
        </p:grpSpPr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6E73D6C4-EE54-4CAF-81EB-0FD9655F439F}"/>
                </a:ext>
              </a:extLst>
            </p:cNvPr>
            <p:cNvSpPr/>
            <p:nvPr/>
          </p:nvSpPr>
          <p:spPr>
            <a:xfrm>
              <a:off x="4198688" y="2102386"/>
              <a:ext cx="255866" cy="26331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/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0FF0A00F-E8F5-47D0-B2F8-35952DF4B946}"/>
                </a:ext>
              </a:extLst>
            </p:cNvPr>
            <p:cNvSpPr txBox="1"/>
            <p:nvPr/>
          </p:nvSpPr>
          <p:spPr>
            <a:xfrm>
              <a:off x="4202476" y="2087836"/>
              <a:ext cx="3187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7</a:t>
              </a:r>
            </a:p>
          </p:txBody>
        </p:sp>
      </p:grpSp>
      <p:sp>
        <p:nvSpPr>
          <p:cNvPr id="36" name="ZoneTexte 35">
            <a:extLst>
              <a:ext uri="{FF2B5EF4-FFF2-40B4-BE49-F238E27FC236}">
                <a16:creationId xmlns:a16="http://schemas.microsoft.com/office/drawing/2014/main" id="{F31892CE-2C33-4843-89B5-496C9107909A}"/>
              </a:ext>
            </a:extLst>
          </p:cNvPr>
          <p:cNvSpPr txBox="1"/>
          <p:nvPr/>
        </p:nvSpPr>
        <p:spPr>
          <a:xfrm>
            <a:off x="5965274" y="4277302"/>
            <a:ext cx="3097799" cy="1015663"/>
          </a:xfrm>
          <a:prstGeom prst="rect">
            <a:avLst/>
          </a:prstGeom>
          <a:solidFill>
            <a:srgbClr val="FFFF00"/>
          </a:solidFill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1200" dirty="0">
                <a:sym typeface="Wingdings" panose="05000000000000000000" pitchFamily="2" charset="2"/>
              </a:rPr>
              <a:t>Le terrain apparait à nouveau : </a:t>
            </a:r>
          </a:p>
          <a:p>
            <a:pPr marL="171450" indent="-171450" algn="just">
              <a:buFont typeface="Wingdings" panose="05000000000000000000" pitchFamily="2" charset="2"/>
              <a:buChar char="è"/>
            </a:pPr>
            <a:r>
              <a:rPr lang="fr-FR" sz="1200" b="1" dirty="0">
                <a:sym typeface="Wingdings" panose="05000000000000000000" pitchFamily="2" charset="2"/>
              </a:rPr>
              <a:t>Cliquer </a:t>
            </a:r>
            <a:r>
              <a:rPr lang="fr-FR" sz="1200" dirty="0">
                <a:sym typeface="Wingdings" panose="05000000000000000000" pitchFamily="2" charset="2"/>
              </a:rPr>
              <a:t>droit avec la souris</a:t>
            </a:r>
            <a:r>
              <a:rPr lang="fr-FR" sz="1200" b="1" dirty="0">
                <a:sym typeface="Wingdings" panose="05000000000000000000" pitchFamily="2" charset="2"/>
              </a:rPr>
              <a:t>, </a:t>
            </a:r>
            <a:r>
              <a:rPr lang="fr-FR" sz="1200" dirty="0">
                <a:sym typeface="Wingdings" panose="05000000000000000000" pitchFamily="2" charset="2"/>
              </a:rPr>
              <a:t>puis</a:t>
            </a:r>
            <a:r>
              <a:rPr lang="fr-FR" sz="1200" b="1" dirty="0">
                <a:sym typeface="Wingdings" panose="05000000000000000000" pitchFamily="2" charset="2"/>
              </a:rPr>
              <a:t> cliquer Tout</a:t>
            </a:r>
          </a:p>
          <a:p>
            <a:pPr marL="171450" indent="-171450" algn="just">
              <a:buFont typeface="Wingdings" panose="05000000000000000000" pitchFamily="2" charset="2"/>
              <a:buChar char="è"/>
            </a:pPr>
            <a:r>
              <a:rPr lang="fr-FR" sz="1200" b="1" dirty="0">
                <a:sym typeface="Wingdings" panose="05000000000000000000" pitchFamily="2" charset="2"/>
              </a:rPr>
              <a:t>Cliquer </a:t>
            </a:r>
            <a:r>
              <a:rPr lang="fr-FR" sz="1200" dirty="0">
                <a:sym typeface="Wingdings" panose="05000000000000000000" pitchFamily="2" charset="2"/>
              </a:rPr>
              <a:t>droit avec la souris</a:t>
            </a:r>
            <a:r>
              <a:rPr lang="fr-FR" sz="1200" b="1" dirty="0">
                <a:sym typeface="Wingdings" panose="05000000000000000000" pitchFamily="2" charset="2"/>
              </a:rPr>
              <a:t>,</a:t>
            </a:r>
            <a:r>
              <a:rPr lang="fr-FR" sz="1200" dirty="0">
                <a:sym typeface="Wingdings" panose="05000000000000000000" pitchFamily="2" charset="2"/>
              </a:rPr>
              <a:t> puis </a:t>
            </a:r>
            <a:r>
              <a:rPr lang="fr-FR" sz="1200" b="1" dirty="0">
                <a:sym typeface="Wingdings" panose="05000000000000000000" pitchFamily="2" charset="2"/>
              </a:rPr>
              <a:t>cliquer Terminer</a:t>
            </a:r>
            <a:r>
              <a:rPr lang="fr-FR" sz="1200" dirty="0">
                <a:sym typeface="Wingdings" panose="05000000000000000000" pitchFamily="2" charset="2"/>
              </a:rPr>
              <a:t>. Le terrain est modélisé.</a:t>
            </a:r>
            <a:endParaRPr lang="fr-FR" sz="1200" b="1" dirty="0">
              <a:sym typeface="Wingdings" panose="05000000000000000000" pitchFamily="2" charset="2"/>
            </a:endParaRPr>
          </a:p>
        </p:txBody>
      </p: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FCD8B462-4CB9-49EE-B9B5-47937F9B9E12}"/>
              </a:ext>
            </a:extLst>
          </p:cNvPr>
          <p:cNvGrpSpPr/>
          <p:nvPr/>
        </p:nvGrpSpPr>
        <p:grpSpPr>
          <a:xfrm>
            <a:off x="5646492" y="4277302"/>
            <a:ext cx="318782" cy="277860"/>
            <a:chOff x="4198688" y="2087836"/>
            <a:chExt cx="318782" cy="277860"/>
          </a:xfrm>
        </p:grpSpPr>
        <p:sp>
          <p:nvSpPr>
            <p:cNvPr id="38" name="Ellipse 37">
              <a:extLst>
                <a:ext uri="{FF2B5EF4-FFF2-40B4-BE49-F238E27FC236}">
                  <a16:creationId xmlns:a16="http://schemas.microsoft.com/office/drawing/2014/main" id="{F296E8A6-BA5B-4824-8F01-C4D107194DFF}"/>
                </a:ext>
              </a:extLst>
            </p:cNvPr>
            <p:cNvSpPr/>
            <p:nvPr/>
          </p:nvSpPr>
          <p:spPr>
            <a:xfrm>
              <a:off x="4198688" y="2102386"/>
              <a:ext cx="255866" cy="26331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/>
            </a:p>
          </p:txBody>
        </p:sp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id="{88E8545F-FD5A-4BB6-BB83-5E5AB33E3FE4}"/>
                </a:ext>
              </a:extLst>
            </p:cNvPr>
            <p:cNvSpPr txBox="1"/>
            <p:nvPr/>
          </p:nvSpPr>
          <p:spPr>
            <a:xfrm>
              <a:off x="4198688" y="2087836"/>
              <a:ext cx="3187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8</a:t>
              </a:r>
            </a:p>
          </p:txBody>
        </p:sp>
      </p:grpSp>
      <p:cxnSp>
        <p:nvCxnSpPr>
          <p:cNvPr id="40" name="Connecteur droit avec flèche 39">
            <a:extLst>
              <a:ext uri="{FF2B5EF4-FFF2-40B4-BE49-F238E27FC236}">
                <a16:creationId xmlns:a16="http://schemas.microsoft.com/office/drawing/2014/main" id="{470C03FB-BEE7-433A-967E-02B3E0487649}"/>
              </a:ext>
            </a:extLst>
          </p:cNvPr>
          <p:cNvCxnSpPr>
            <a:cxnSpLocks/>
          </p:cNvCxnSpPr>
          <p:nvPr/>
        </p:nvCxnSpPr>
        <p:spPr>
          <a:xfrm>
            <a:off x="3747353" y="5292965"/>
            <a:ext cx="1078313" cy="308845"/>
          </a:xfrm>
          <a:prstGeom prst="straightConnector1">
            <a:avLst/>
          </a:prstGeom>
          <a:ln w="12700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Image 41">
            <a:extLst>
              <a:ext uri="{FF2B5EF4-FFF2-40B4-BE49-F238E27FC236}">
                <a16:creationId xmlns:a16="http://schemas.microsoft.com/office/drawing/2014/main" id="{8B2B8793-437C-48B5-A47F-00EB8E3258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3305" y="5447387"/>
            <a:ext cx="2820027" cy="1160760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901373C7-B5B4-4796-8529-643573512C0F}"/>
              </a:ext>
            </a:extLst>
          </p:cNvPr>
          <p:cNvSpPr txBox="1"/>
          <p:nvPr/>
        </p:nvSpPr>
        <p:spPr>
          <a:xfrm>
            <a:off x="8388" y="34215"/>
            <a:ext cx="8736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Modéliser le terrain en 3D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57A5AAE-94AF-450D-B2F7-87C8E87036E1}"/>
              </a:ext>
            </a:extLst>
          </p:cNvPr>
          <p:cNvSpPr/>
          <p:nvPr/>
        </p:nvSpPr>
        <p:spPr>
          <a:xfrm>
            <a:off x="4825666" y="1771220"/>
            <a:ext cx="318782" cy="3404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968C4E80-6CA9-4B15-A487-83BAFF3376C6}"/>
              </a:ext>
            </a:extLst>
          </p:cNvPr>
          <p:cNvGrpSpPr/>
          <p:nvPr/>
        </p:nvGrpSpPr>
        <p:grpSpPr>
          <a:xfrm>
            <a:off x="4962210" y="1834633"/>
            <a:ext cx="322570" cy="277860"/>
            <a:chOff x="4198688" y="2087836"/>
            <a:chExt cx="322570" cy="277860"/>
          </a:xfrm>
        </p:grpSpPr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DE2EC18F-5D59-4A35-BB44-D17D173BC582}"/>
                </a:ext>
              </a:extLst>
            </p:cNvPr>
            <p:cNvSpPr/>
            <p:nvPr/>
          </p:nvSpPr>
          <p:spPr>
            <a:xfrm>
              <a:off x="4198688" y="2102386"/>
              <a:ext cx="255866" cy="26331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/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AEA51754-8D83-4AD7-9D31-C507AE826CA3}"/>
                </a:ext>
              </a:extLst>
            </p:cNvPr>
            <p:cNvSpPr txBox="1"/>
            <p:nvPr/>
          </p:nvSpPr>
          <p:spPr>
            <a:xfrm>
              <a:off x="4202476" y="2087836"/>
              <a:ext cx="3187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5</a:t>
              </a: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616AD414-84B8-4438-A301-F6B385631AAB}"/>
              </a:ext>
            </a:extLst>
          </p:cNvPr>
          <p:cNvSpPr/>
          <p:nvPr/>
        </p:nvSpPr>
        <p:spPr>
          <a:xfrm>
            <a:off x="3832846" y="2509546"/>
            <a:ext cx="318782" cy="3404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6BF6314F-20C6-4554-A56C-DE151685601E}"/>
              </a:ext>
            </a:extLst>
          </p:cNvPr>
          <p:cNvGrpSpPr/>
          <p:nvPr/>
        </p:nvGrpSpPr>
        <p:grpSpPr>
          <a:xfrm>
            <a:off x="3848117" y="2572098"/>
            <a:ext cx="322570" cy="277860"/>
            <a:chOff x="4198688" y="2087836"/>
            <a:chExt cx="322570" cy="277860"/>
          </a:xfrm>
        </p:grpSpPr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A4EBA0D3-BA2D-438F-8546-67D8469E8E8B}"/>
                </a:ext>
              </a:extLst>
            </p:cNvPr>
            <p:cNvSpPr/>
            <p:nvPr/>
          </p:nvSpPr>
          <p:spPr>
            <a:xfrm>
              <a:off x="4198688" y="2102386"/>
              <a:ext cx="255866" cy="26331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/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31D683D2-9EFD-4C87-9DF3-4E97D0452FCF}"/>
                </a:ext>
              </a:extLst>
            </p:cNvPr>
            <p:cNvSpPr txBox="1"/>
            <p:nvPr/>
          </p:nvSpPr>
          <p:spPr>
            <a:xfrm>
              <a:off x="4202476" y="2087836"/>
              <a:ext cx="3187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670970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1A043DF9-C979-4CED-8D65-38E40BAFC718}"/>
              </a:ext>
            </a:extLst>
          </p:cNvPr>
          <p:cNvSpPr txBox="1"/>
          <p:nvPr/>
        </p:nvSpPr>
        <p:spPr>
          <a:xfrm>
            <a:off x="67112" y="6581001"/>
            <a:ext cx="1963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Lycée D. Diderot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B781FB4-54E3-4F3A-9E3D-2DDA8EA16105}"/>
              </a:ext>
            </a:extLst>
          </p:cNvPr>
          <p:cNvSpPr txBox="1"/>
          <p:nvPr/>
        </p:nvSpPr>
        <p:spPr>
          <a:xfrm>
            <a:off x="7701094" y="6581001"/>
            <a:ext cx="13422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Page </a:t>
            </a:r>
            <a:fld id="{C232B7EB-31CB-43DC-950D-071A5EBE2E5D}" type="slidenum">
              <a:rPr lang="fr-FR" sz="12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r"/>
              <a:t>12</a:t>
            </a:fld>
            <a:endParaRPr lang="fr-FR" sz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9F96A14-8849-443B-8006-16A70CF51D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680940"/>
            <a:ext cx="8953500" cy="5715000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B83BF4BE-3DF7-4F15-888B-7BA1A4FBC02D}"/>
              </a:ext>
            </a:extLst>
          </p:cNvPr>
          <p:cNvSpPr txBox="1"/>
          <p:nvPr/>
        </p:nvSpPr>
        <p:spPr>
          <a:xfrm>
            <a:off x="2915174" y="1705856"/>
            <a:ext cx="3097799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1200" dirty="0">
                <a:sym typeface="Wingdings" panose="05000000000000000000" pitchFamily="2" charset="2"/>
              </a:rPr>
              <a:t>Dans  module : </a:t>
            </a:r>
          </a:p>
          <a:p>
            <a:pPr marL="171450" indent="-171450" algn="just">
              <a:buFont typeface="Wingdings" panose="05000000000000000000" pitchFamily="2" charset="2"/>
              <a:buChar char="è"/>
            </a:pPr>
            <a:r>
              <a:rPr lang="fr-FR" sz="1200" b="1" dirty="0">
                <a:sym typeface="Wingdings" panose="05000000000000000000" pitchFamily="2" charset="2"/>
              </a:rPr>
              <a:t>Cliquer </a:t>
            </a:r>
            <a:r>
              <a:rPr lang="fr-FR" sz="1200" dirty="0">
                <a:sym typeface="Wingdings" panose="05000000000000000000" pitchFamily="2" charset="2"/>
              </a:rPr>
              <a:t>dans Rendu 3D – Paysage.</a:t>
            </a:r>
          </a:p>
        </p:txBody>
      </p: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BB7C6476-F5B3-4EDC-B962-61E69F2B3F39}"/>
              </a:ext>
            </a:extLst>
          </p:cNvPr>
          <p:cNvGrpSpPr/>
          <p:nvPr/>
        </p:nvGrpSpPr>
        <p:grpSpPr>
          <a:xfrm>
            <a:off x="2596392" y="1691306"/>
            <a:ext cx="318782" cy="277860"/>
            <a:chOff x="4198688" y="2087836"/>
            <a:chExt cx="318782" cy="277860"/>
          </a:xfrm>
        </p:grpSpPr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4D727ACD-48B3-4D14-B2C8-B22DA591C4BA}"/>
                </a:ext>
              </a:extLst>
            </p:cNvPr>
            <p:cNvSpPr/>
            <p:nvPr/>
          </p:nvSpPr>
          <p:spPr>
            <a:xfrm>
              <a:off x="4198688" y="2102386"/>
              <a:ext cx="255866" cy="26331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/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B0343BEB-EB33-496E-BF50-B93CF6C2D147}"/>
                </a:ext>
              </a:extLst>
            </p:cNvPr>
            <p:cNvSpPr txBox="1"/>
            <p:nvPr/>
          </p:nvSpPr>
          <p:spPr>
            <a:xfrm>
              <a:off x="4198688" y="2087836"/>
              <a:ext cx="3187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9</a:t>
              </a:r>
            </a:p>
          </p:txBody>
        </p:sp>
      </p:grpSp>
      <p:pic>
        <p:nvPicPr>
          <p:cNvPr id="11" name="Image 10">
            <a:extLst>
              <a:ext uri="{FF2B5EF4-FFF2-40B4-BE49-F238E27FC236}">
                <a16:creationId xmlns:a16="http://schemas.microsoft.com/office/drawing/2014/main" id="{3A79C6B2-0F0F-4EB4-8822-36B4656B25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6446" y="3882231"/>
            <a:ext cx="4597819" cy="2539826"/>
          </a:xfrm>
          <a:prstGeom prst="rect">
            <a:avLst/>
          </a:prstGeom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id="{47913232-A2E8-45A9-9025-FE5E65ED7FE0}"/>
              </a:ext>
            </a:extLst>
          </p:cNvPr>
          <p:cNvSpPr txBox="1"/>
          <p:nvPr/>
        </p:nvSpPr>
        <p:spPr>
          <a:xfrm>
            <a:off x="1865052" y="5263313"/>
            <a:ext cx="2361533" cy="461665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1200" i="1" dirty="0">
                <a:sym typeface="Wingdings" panose="05000000000000000000" pitchFamily="2" charset="2"/>
              </a:rPr>
              <a:t>Dans le module </a:t>
            </a:r>
            <a:r>
              <a:rPr lang="fr-FR" sz="1200" b="1" i="1" dirty="0">
                <a:sym typeface="Wingdings" panose="05000000000000000000" pitchFamily="2" charset="2"/>
              </a:rPr>
              <a:t>visu 3D – Terrain</a:t>
            </a:r>
            <a:r>
              <a:rPr lang="fr-FR" sz="1200" i="1" dirty="0">
                <a:sym typeface="Wingdings" panose="05000000000000000000" pitchFamily="2" charset="2"/>
              </a:rPr>
              <a:t>, le terrain apparaît en 3D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4EBA31BB-654B-4D63-B9E9-886CE6EE2E70}"/>
              </a:ext>
            </a:extLst>
          </p:cNvPr>
          <p:cNvSpPr txBox="1"/>
          <p:nvPr/>
        </p:nvSpPr>
        <p:spPr>
          <a:xfrm>
            <a:off x="8388" y="34215"/>
            <a:ext cx="8736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Modéliser le terrain en 3D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F2202D08-4D2C-42AA-BF64-CF20B6458638}"/>
              </a:ext>
            </a:extLst>
          </p:cNvPr>
          <p:cNvSpPr txBox="1"/>
          <p:nvPr/>
        </p:nvSpPr>
        <p:spPr>
          <a:xfrm>
            <a:off x="2755783" y="6581001"/>
            <a:ext cx="35988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Tuto échange Mensura Génius - Revit  </a:t>
            </a:r>
          </a:p>
        </p:txBody>
      </p:sp>
    </p:spTree>
    <p:extLst>
      <p:ext uri="{BB962C8B-B14F-4D97-AF65-F5344CB8AC3E}">
        <p14:creationId xmlns:p14="http://schemas.microsoft.com/office/powerpoint/2010/main" val="35735560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73434A65-E570-470D-974A-E95BF88881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34" y="622126"/>
            <a:ext cx="8892698" cy="5832629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1A043DF9-C979-4CED-8D65-38E40BAFC718}"/>
              </a:ext>
            </a:extLst>
          </p:cNvPr>
          <p:cNvSpPr txBox="1"/>
          <p:nvPr/>
        </p:nvSpPr>
        <p:spPr>
          <a:xfrm>
            <a:off x="67112" y="6581001"/>
            <a:ext cx="1963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Lycée D. Diderot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B781FB4-54E3-4F3A-9E3D-2DDA8EA16105}"/>
              </a:ext>
            </a:extLst>
          </p:cNvPr>
          <p:cNvSpPr txBox="1"/>
          <p:nvPr/>
        </p:nvSpPr>
        <p:spPr>
          <a:xfrm>
            <a:off x="7701094" y="6581001"/>
            <a:ext cx="13422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Page </a:t>
            </a:r>
            <a:fld id="{C232B7EB-31CB-43DC-950D-071A5EBE2E5D}" type="slidenum">
              <a:rPr lang="fr-FR" sz="12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r"/>
              <a:t>13</a:t>
            </a:fld>
            <a:endParaRPr lang="fr-FR" sz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6E2AB8F-943D-4F09-B089-FCF1F46C4D18}"/>
              </a:ext>
            </a:extLst>
          </p:cNvPr>
          <p:cNvSpPr txBox="1"/>
          <p:nvPr/>
        </p:nvSpPr>
        <p:spPr>
          <a:xfrm>
            <a:off x="4155036" y="1023355"/>
            <a:ext cx="4838330" cy="646331"/>
          </a:xfrm>
          <a:prstGeom prst="rect">
            <a:avLst/>
          </a:prstGeom>
          <a:solidFill>
            <a:srgbClr val="CCFFFF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1200" i="1" dirty="0">
                <a:sym typeface="Wingdings" panose="05000000000000000000" pitchFamily="2" charset="2"/>
              </a:rPr>
              <a:t>Le terrain relevé par le géomètre topographe étant modélisé, nous allons maintenant créer la plate-forme pour la réalisation de l’OA 450, puis l’importer dans Revit.</a:t>
            </a:r>
            <a:endParaRPr lang="fr-FR" sz="1200" dirty="0">
              <a:sym typeface="Wingdings" panose="05000000000000000000" pitchFamily="2" charset="2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8942827F-EE40-4197-8C7E-215870379611}"/>
              </a:ext>
            </a:extLst>
          </p:cNvPr>
          <p:cNvGrpSpPr/>
          <p:nvPr/>
        </p:nvGrpSpPr>
        <p:grpSpPr>
          <a:xfrm>
            <a:off x="3836254" y="1024268"/>
            <a:ext cx="318782" cy="283518"/>
            <a:chOff x="1162525" y="1527678"/>
            <a:chExt cx="318782" cy="283518"/>
          </a:xfrm>
        </p:grpSpPr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D5E33DAC-3968-42C7-8C65-434539001C17}"/>
                </a:ext>
              </a:extLst>
            </p:cNvPr>
            <p:cNvSpPr/>
            <p:nvPr/>
          </p:nvSpPr>
          <p:spPr>
            <a:xfrm>
              <a:off x="1162525" y="1527678"/>
              <a:ext cx="255866" cy="263310"/>
            </a:xfrm>
            <a:prstGeom prst="ellipse">
              <a:avLst/>
            </a:prstGeom>
            <a:solidFill>
              <a:srgbClr val="CC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/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127667CF-CF67-434A-AE29-25E62B75A9A5}"/>
                </a:ext>
              </a:extLst>
            </p:cNvPr>
            <p:cNvSpPr txBox="1"/>
            <p:nvPr/>
          </p:nvSpPr>
          <p:spPr>
            <a:xfrm>
              <a:off x="1162525" y="1534197"/>
              <a:ext cx="3187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1</a:t>
              </a:r>
            </a:p>
          </p:txBody>
        </p:sp>
      </p:grpSp>
      <p:sp>
        <p:nvSpPr>
          <p:cNvPr id="28" name="Ellipse 27">
            <a:extLst>
              <a:ext uri="{FF2B5EF4-FFF2-40B4-BE49-F238E27FC236}">
                <a16:creationId xmlns:a16="http://schemas.microsoft.com/office/drawing/2014/main" id="{D7771BEB-B5FC-4718-92EB-379479583654}"/>
              </a:ext>
            </a:extLst>
          </p:cNvPr>
          <p:cNvSpPr/>
          <p:nvPr/>
        </p:nvSpPr>
        <p:spPr>
          <a:xfrm>
            <a:off x="2681828" y="3423982"/>
            <a:ext cx="2135180" cy="2190565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D63D6E46-AAE4-4C04-B966-63AAE146925C}"/>
              </a:ext>
            </a:extLst>
          </p:cNvPr>
          <p:cNvGrpSpPr/>
          <p:nvPr/>
        </p:nvGrpSpPr>
        <p:grpSpPr>
          <a:xfrm>
            <a:off x="2682073" y="1893085"/>
            <a:ext cx="318782" cy="277860"/>
            <a:chOff x="4198688" y="2087836"/>
            <a:chExt cx="318782" cy="277860"/>
          </a:xfrm>
        </p:grpSpPr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BE99A992-1E94-4B96-B368-F9FED6995A4A}"/>
                </a:ext>
              </a:extLst>
            </p:cNvPr>
            <p:cNvSpPr/>
            <p:nvPr/>
          </p:nvSpPr>
          <p:spPr>
            <a:xfrm>
              <a:off x="4198688" y="2102386"/>
              <a:ext cx="255866" cy="26331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/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E6A34734-65BA-40BA-9984-8D43DC4C932D}"/>
                </a:ext>
              </a:extLst>
            </p:cNvPr>
            <p:cNvSpPr txBox="1"/>
            <p:nvPr/>
          </p:nvSpPr>
          <p:spPr>
            <a:xfrm>
              <a:off x="4198688" y="2087836"/>
              <a:ext cx="3187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2</a:t>
              </a:r>
            </a:p>
          </p:txBody>
        </p:sp>
      </p:grpSp>
      <p:sp>
        <p:nvSpPr>
          <p:cNvPr id="30" name="ZoneTexte 29">
            <a:extLst>
              <a:ext uri="{FF2B5EF4-FFF2-40B4-BE49-F238E27FC236}">
                <a16:creationId xmlns:a16="http://schemas.microsoft.com/office/drawing/2014/main" id="{0C779DA8-454D-41F7-AF3D-C40003C767C4}"/>
              </a:ext>
            </a:extLst>
          </p:cNvPr>
          <p:cNvSpPr txBox="1"/>
          <p:nvPr/>
        </p:nvSpPr>
        <p:spPr>
          <a:xfrm>
            <a:off x="1232775" y="5840039"/>
            <a:ext cx="2362164" cy="276999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1200" i="1" dirty="0">
                <a:sym typeface="Wingdings" panose="05000000000000000000" pitchFamily="2" charset="2"/>
              </a:rPr>
              <a:t>Plate-forme de l’OA 450 à réaliser. 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1BDFB8D-B92E-4068-8C25-6D248E3F36C7}"/>
              </a:ext>
            </a:extLst>
          </p:cNvPr>
          <p:cNvSpPr txBox="1"/>
          <p:nvPr/>
        </p:nvSpPr>
        <p:spPr>
          <a:xfrm>
            <a:off x="8388" y="34215"/>
            <a:ext cx="8736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Créer la plate-forme de l’OA 450</a:t>
            </a:r>
          </a:p>
        </p:txBody>
      </p: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2085C55A-E178-4A77-9ED1-318FB3AAC578}"/>
              </a:ext>
            </a:extLst>
          </p:cNvPr>
          <p:cNvCxnSpPr>
            <a:cxnSpLocks/>
          </p:cNvCxnSpPr>
          <p:nvPr/>
        </p:nvCxnSpPr>
        <p:spPr>
          <a:xfrm flipV="1">
            <a:off x="2413857" y="5234967"/>
            <a:ext cx="427607" cy="544356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ZoneTexte 36">
            <a:extLst>
              <a:ext uri="{FF2B5EF4-FFF2-40B4-BE49-F238E27FC236}">
                <a16:creationId xmlns:a16="http://schemas.microsoft.com/office/drawing/2014/main" id="{D3AB13EE-D033-48D6-AA03-CC4FD41CC242}"/>
              </a:ext>
            </a:extLst>
          </p:cNvPr>
          <p:cNvSpPr txBox="1"/>
          <p:nvPr/>
        </p:nvSpPr>
        <p:spPr>
          <a:xfrm>
            <a:off x="3000855" y="1911535"/>
            <a:ext cx="3097799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1200" dirty="0">
                <a:sym typeface="Wingdings" panose="05000000000000000000" pitchFamily="2" charset="2"/>
              </a:rPr>
              <a:t>Dans module : </a:t>
            </a:r>
          </a:p>
          <a:p>
            <a:pPr marL="171450" indent="-171450" algn="just">
              <a:buFont typeface="Wingdings" panose="05000000000000000000" pitchFamily="2" charset="2"/>
              <a:buChar char="è"/>
            </a:pPr>
            <a:r>
              <a:rPr lang="fr-FR" sz="1200" b="1" dirty="0">
                <a:sym typeface="Wingdings" panose="05000000000000000000" pitchFamily="2" charset="2"/>
              </a:rPr>
              <a:t>Cliquer </a:t>
            </a:r>
            <a:r>
              <a:rPr lang="fr-FR" sz="1200" dirty="0">
                <a:sym typeface="Wingdings" panose="05000000000000000000" pitchFamily="2" charset="2"/>
              </a:rPr>
              <a:t>sur Projet Plates-formes.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F646A642-9560-4F80-9B8B-34FCE107EE94}"/>
              </a:ext>
            </a:extLst>
          </p:cNvPr>
          <p:cNvSpPr txBox="1"/>
          <p:nvPr/>
        </p:nvSpPr>
        <p:spPr>
          <a:xfrm>
            <a:off x="2755783" y="6581001"/>
            <a:ext cx="35988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Tuto échange Mensura Génius - Revit  </a:t>
            </a:r>
          </a:p>
        </p:txBody>
      </p:sp>
    </p:spTree>
    <p:extLst>
      <p:ext uri="{BB962C8B-B14F-4D97-AF65-F5344CB8AC3E}">
        <p14:creationId xmlns:p14="http://schemas.microsoft.com/office/powerpoint/2010/main" val="42904474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C0B8BB0-6878-482C-B53B-012E09FFEF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10" y="665825"/>
            <a:ext cx="8903822" cy="5690587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1A043DF9-C979-4CED-8D65-38E40BAFC718}"/>
              </a:ext>
            </a:extLst>
          </p:cNvPr>
          <p:cNvSpPr txBox="1"/>
          <p:nvPr/>
        </p:nvSpPr>
        <p:spPr>
          <a:xfrm>
            <a:off x="21796" y="6480975"/>
            <a:ext cx="1963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Lycée D. Diderot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B781FB4-54E3-4F3A-9E3D-2DDA8EA16105}"/>
              </a:ext>
            </a:extLst>
          </p:cNvPr>
          <p:cNvSpPr txBox="1"/>
          <p:nvPr/>
        </p:nvSpPr>
        <p:spPr>
          <a:xfrm>
            <a:off x="7701094" y="6581001"/>
            <a:ext cx="13422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Page </a:t>
            </a:r>
            <a:fld id="{C232B7EB-31CB-43DC-950D-071A5EBE2E5D}" type="slidenum">
              <a:rPr lang="fr-FR" sz="12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r"/>
              <a:t>14</a:t>
            </a:fld>
            <a:endParaRPr lang="fr-FR" sz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D4D8FED-51F1-448E-84F7-A89A9E92E9B5}"/>
              </a:ext>
            </a:extLst>
          </p:cNvPr>
          <p:cNvSpPr txBox="1"/>
          <p:nvPr/>
        </p:nvSpPr>
        <p:spPr>
          <a:xfrm>
            <a:off x="4809505" y="2518931"/>
            <a:ext cx="4048218" cy="646331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1200" i="1" dirty="0">
                <a:sym typeface="Wingdings" panose="05000000000000000000" pitchFamily="2" charset="2"/>
              </a:rPr>
              <a:t>Le terrain s’affiche désormais dans le module plate-forme. Il faut maintenant </a:t>
            </a:r>
            <a:r>
              <a:rPr lang="fr-FR" sz="1200" b="1" i="1" dirty="0">
                <a:sym typeface="Wingdings" panose="05000000000000000000" pitchFamily="2" charset="2"/>
              </a:rPr>
              <a:t>importer les claques</a:t>
            </a:r>
            <a:r>
              <a:rPr lang="fr-FR" sz="1200" i="1" dirty="0">
                <a:sym typeface="Wingdings" panose="05000000000000000000" pitchFamily="2" charset="2"/>
              </a:rPr>
              <a:t> nécessaires à la création de la plate-forme de l’OA 450.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9678F64-CB6C-49D1-A833-FBBAD5B78F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46" y="3981635"/>
            <a:ext cx="3162983" cy="2210540"/>
          </a:xfrm>
          <a:prstGeom prst="rect">
            <a:avLst/>
          </a:prstGeom>
        </p:spPr>
      </p:pic>
      <p:sp>
        <p:nvSpPr>
          <p:cNvPr id="37" name="ZoneTexte 36">
            <a:extLst>
              <a:ext uri="{FF2B5EF4-FFF2-40B4-BE49-F238E27FC236}">
                <a16:creationId xmlns:a16="http://schemas.microsoft.com/office/drawing/2014/main" id="{AEBD2F2F-2A3C-4140-8955-6C218CA2D7A2}"/>
              </a:ext>
            </a:extLst>
          </p:cNvPr>
          <p:cNvSpPr txBox="1"/>
          <p:nvPr/>
        </p:nvSpPr>
        <p:spPr>
          <a:xfrm>
            <a:off x="466484" y="3304244"/>
            <a:ext cx="2915908" cy="830997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1200" b="1" i="1" dirty="0">
                <a:sym typeface="Wingdings" panose="05000000000000000000" pitchFamily="2" charset="2"/>
              </a:rPr>
              <a:t>Calques à importer </a:t>
            </a:r>
            <a:r>
              <a:rPr lang="fr-FR" sz="1200" i="1" dirty="0">
                <a:sym typeface="Wingdings" panose="05000000000000000000" pitchFamily="2" charset="2"/>
              </a:rPr>
              <a:t>: </a:t>
            </a:r>
          </a:p>
          <a:p>
            <a:pPr marL="171450" indent="-171450" algn="just">
              <a:buFontTx/>
              <a:buChar char="-"/>
            </a:pPr>
            <a:r>
              <a:rPr lang="fr-FR" sz="1200" i="1" dirty="0">
                <a:sym typeface="Wingdings" panose="05000000000000000000" pitchFamily="2" charset="2"/>
              </a:rPr>
              <a:t>Limite plate-forme</a:t>
            </a:r>
          </a:p>
          <a:p>
            <a:pPr marL="171450" indent="-171450" algn="just">
              <a:buFontTx/>
              <a:buChar char="-"/>
            </a:pPr>
            <a:r>
              <a:rPr lang="fr-FR" sz="1200" i="1" dirty="0">
                <a:sym typeface="Wingdings" panose="05000000000000000000" pitchFamily="2" charset="2"/>
              </a:rPr>
              <a:t>Altitude fond de fouille</a:t>
            </a:r>
          </a:p>
          <a:p>
            <a:pPr marL="171450" indent="-171450" algn="just">
              <a:buFontTx/>
              <a:buChar char="-"/>
            </a:pPr>
            <a:r>
              <a:rPr lang="fr-FR" sz="1200" i="1" dirty="0">
                <a:sym typeface="Wingdings" panose="05000000000000000000" pitchFamily="2" charset="2"/>
              </a:rPr>
              <a:t>OA 450.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1437D98-91FB-4947-A5E7-15F1AF4C01D7}"/>
              </a:ext>
            </a:extLst>
          </p:cNvPr>
          <p:cNvSpPr txBox="1"/>
          <p:nvPr/>
        </p:nvSpPr>
        <p:spPr>
          <a:xfrm>
            <a:off x="8388" y="34215"/>
            <a:ext cx="8736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Créer la plate-forme de l’OA 450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26D5C89-158D-4507-945E-0E0503B5DE80}"/>
              </a:ext>
            </a:extLst>
          </p:cNvPr>
          <p:cNvSpPr txBox="1"/>
          <p:nvPr/>
        </p:nvSpPr>
        <p:spPr>
          <a:xfrm>
            <a:off x="2755783" y="6581001"/>
            <a:ext cx="35988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Tuto échange Mensura Génius - Revit  </a:t>
            </a:r>
          </a:p>
        </p:txBody>
      </p:sp>
    </p:spTree>
    <p:extLst>
      <p:ext uri="{BB962C8B-B14F-4D97-AF65-F5344CB8AC3E}">
        <p14:creationId xmlns:p14="http://schemas.microsoft.com/office/powerpoint/2010/main" val="16487472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AD17CABE-545F-4A25-AF12-7A70398076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20" y="746414"/>
            <a:ext cx="8842160" cy="558405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1A043DF9-C979-4CED-8D65-38E40BAFC718}"/>
              </a:ext>
            </a:extLst>
          </p:cNvPr>
          <p:cNvSpPr txBox="1"/>
          <p:nvPr/>
        </p:nvSpPr>
        <p:spPr>
          <a:xfrm>
            <a:off x="21796" y="6480975"/>
            <a:ext cx="1963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Lycée D. Diderot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B781FB4-54E3-4F3A-9E3D-2DDA8EA16105}"/>
              </a:ext>
            </a:extLst>
          </p:cNvPr>
          <p:cNvSpPr txBox="1"/>
          <p:nvPr/>
        </p:nvSpPr>
        <p:spPr>
          <a:xfrm>
            <a:off x="7701094" y="6581001"/>
            <a:ext cx="13422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Page </a:t>
            </a:r>
            <a:fld id="{C232B7EB-31CB-43DC-950D-071A5EBE2E5D}" type="slidenum">
              <a:rPr lang="fr-FR" sz="12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r"/>
              <a:t>15</a:t>
            </a:fld>
            <a:endParaRPr lang="fr-FR" sz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0FFD8F4-E0A1-4FFC-85DC-E2BE0EF57E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9907" y="3423936"/>
            <a:ext cx="1585311" cy="2460317"/>
          </a:xfrm>
          <a:prstGeom prst="rect">
            <a:avLst/>
          </a:prstGeom>
        </p:spPr>
      </p:pic>
      <p:grpSp>
        <p:nvGrpSpPr>
          <p:cNvPr id="30" name="Groupe 29">
            <a:extLst>
              <a:ext uri="{FF2B5EF4-FFF2-40B4-BE49-F238E27FC236}">
                <a16:creationId xmlns:a16="http://schemas.microsoft.com/office/drawing/2014/main" id="{D09D9885-19D9-4384-B48B-6E76E1F76345}"/>
              </a:ext>
            </a:extLst>
          </p:cNvPr>
          <p:cNvGrpSpPr/>
          <p:nvPr/>
        </p:nvGrpSpPr>
        <p:grpSpPr>
          <a:xfrm>
            <a:off x="632982" y="630783"/>
            <a:ext cx="318782" cy="277860"/>
            <a:chOff x="4198688" y="2087836"/>
            <a:chExt cx="318782" cy="277860"/>
          </a:xfrm>
        </p:grpSpPr>
        <p:sp>
          <p:nvSpPr>
            <p:cNvPr id="32" name="Ellipse 31">
              <a:extLst>
                <a:ext uri="{FF2B5EF4-FFF2-40B4-BE49-F238E27FC236}">
                  <a16:creationId xmlns:a16="http://schemas.microsoft.com/office/drawing/2014/main" id="{7B961646-8213-4AD4-9CD4-59CE09C29CF0}"/>
                </a:ext>
              </a:extLst>
            </p:cNvPr>
            <p:cNvSpPr/>
            <p:nvPr/>
          </p:nvSpPr>
          <p:spPr>
            <a:xfrm>
              <a:off x="4198688" y="2102386"/>
              <a:ext cx="255866" cy="26331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/>
            </a:p>
          </p:txBody>
        </p: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8A4ECD41-7D15-46F5-B9E6-57F780940C79}"/>
                </a:ext>
              </a:extLst>
            </p:cNvPr>
            <p:cNvSpPr txBox="1"/>
            <p:nvPr/>
          </p:nvSpPr>
          <p:spPr>
            <a:xfrm>
              <a:off x="4198688" y="2087836"/>
              <a:ext cx="3187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3</a:t>
              </a:r>
            </a:p>
          </p:txBody>
        </p:sp>
      </p:grpSp>
      <p:sp>
        <p:nvSpPr>
          <p:cNvPr id="35" name="ZoneTexte 34">
            <a:extLst>
              <a:ext uri="{FF2B5EF4-FFF2-40B4-BE49-F238E27FC236}">
                <a16:creationId xmlns:a16="http://schemas.microsoft.com/office/drawing/2014/main" id="{3BBA78DE-D93B-4DB8-B30D-FFFAC9CBAEB8}"/>
              </a:ext>
            </a:extLst>
          </p:cNvPr>
          <p:cNvSpPr txBox="1"/>
          <p:nvPr/>
        </p:nvSpPr>
        <p:spPr>
          <a:xfrm>
            <a:off x="951764" y="601009"/>
            <a:ext cx="2785735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1200" dirty="0">
                <a:sym typeface="Wingdings" panose="05000000000000000000" pitchFamily="2" charset="2"/>
              </a:rPr>
              <a:t>Dans module DAO : </a:t>
            </a:r>
          </a:p>
          <a:p>
            <a:pPr marL="171450" indent="-171450" algn="just">
              <a:buFont typeface="Wingdings" panose="05000000000000000000" pitchFamily="2" charset="2"/>
              <a:buChar char="è"/>
            </a:pPr>
            <a:r>
              <a:rPr lang="fr-FR" sz="1200" b="1" dirty="0">
                <a:sym typeface="Wingdings" panose="05000000000000000000" pitchFamily="2" charset="2"/>
              </a:rPr>
              <a:t>Cliquer droit </a:t>
            </a:r>
            <a:r>
              <a:rPr lang="fr-FR" sz="1200" dirty="0">
                <a:sym typeface="Wingdings" panose="05000000000000000000" pitchFamily="2" charset="2"/>
              </a:rPr>
              <a:t>sur les calques à importer </a:t>
            </a:r>
          </a:p>
          <a:p>
            <a:pPr marL="171450" indent="-171450" algn="just">
              <a:buFont typeface="Wingdings" panose="05000000000000000000" pitchFamily="2" charset="2"/>
              <a:buChar char="è"/>
            </a:pPr>
            <a:r>
              <a:rPr lang="fr-FR" sz="1200" b="1" dirty="0">
                <a:sym typeface="Wingdings" panose="05000000000000000000" pitchFamily="2" charset="2"/>
              </a:rPr>
              <a:t>Envoyer</a:t>
            </a:r>
            <a:r>
              <a:rPr lang="fr-FR" sz="1200" dirty="0">
                <a:sym typeface="Wingdings" panose="05000000000000000000" pitchFamily="2" charset="2"/>
              </a:rPr>
              <a:t> calque vers module.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EEDBAC8D-62E8-46DF-861E-386E963FB87D}"/>
              </a:ext>
            </a:extLst>
          </p:cNvPr>
          <p:cNvSpPr txBox="1"/>
          <p:nvPr/>
        </p:nvSpPr>
        <p:spPr>
          <a:xfrm>
            <a:off x="5880518" y="2837004"/>
            <a:ext cx="3033435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1200" dirty="0">
                <a:sym typeface="Wingdings" panose="05000000000000000000" pitchFamily="2" charset="2"/>
              </a:rPr>
              <a:t>Dans la fenêtre Envoyer calque vers module : </a:t>
            </a:r>
          </a:p>
          <a:p>
            <a:pPr marL="171450" indent="-171450" algn="just">
              <a:buFont typeface="Wingdings" panose="05000000000000000000" pitchFamily="2" charset="2"/>
              <a:buChar char="è"/>
            </a:pPr>
            <a:r>
              <a:rPr lang="fr-FR" sz="1200" b="1" dirty="0">
                <a:sym typeface="Wingdings" panose="05000000000000000000" pitchFamily="2" charset="2"/>
              </a:rPr>
              <a:t>Cocher </a:t>
            </a:r>
            <a:r>
              <a:rPr lang="fr-FR" sz="1200" dirty="0">
                <a:sym typeface="Wingdings" panose="05000000000000000000" pitchFamily="2" charset="2"/>
              </a:rPr>
              <a:t>Projet plates-formes et Projet PTF</a:t>
            </a:r>
          </a:p>
          <a:p>
            <a:pPr marL="171450" indent="-171450" algn="just">
              <a:buFont typeface="Wingdings" panose="05000000000000000000" pitchFamily="2" charset="2"/>
              <a:buChar char="è"/>
            </a:pPr>
            <a:r>
              <a:rPr lang="fr-FR" sz="1200" b="1" dirty="0">
                <a:sym typeface="Wingdings" panose="05000000000000000000" pitchFamily="2" charset="2"/>
              </a:rPr>
              <a:t>Cliquer</a:t>
            </a:r>
            <a:r>
              <a:rPr lang="fr-FR" sz="1200" dirty="0">
                <a:sym typeface="Wingdings" panose="05000000000000000000" pitchFamily="2" charset="2"/>
              </a:rPr>
              <a:t> Ok.</a:t>
            </a:r>
          </a:p>
        </p:txBody>
      </p: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52E199B9-777F-42A2-9E2A-93041F22B5C3}"/>
              </a:ext>
            </a:extLst>
          </p:cNvPr>
          <p:cNvCxnSpPr>
            <a:cxnSpLocks/>
          </p:cNvCxnSpPr>
          <p:nvPr/>
        </p:nvCxnSpPr>
        <p:spPr>
          <a:xfrm>
            <a:off x="2149322" y="1348421"/>
            <a:ext cx="390617" cy="526597"/>
          </a:xfrm>
          <a:prstGeom prst="straightConnector1">
            <a:avLst/>
          </a:prstGeom>
          <a:ln w="12700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e 40">
            <a:extLst>
              <a:ext uri="{FF2B5EF4-FFF2-40B4-BE49-F238E27FC236}">
                <a16:creationId xmlns:a16="http://schemas.microsoft.com/office/drawing/2014/main" id="{4E50B360-EB97-4989-9AA0-D2EF41BC0C41}"/>
              </a:ext>
            </a:extLst>
          </p:cNvPr>
          <p:cNvGrpSpPr/>
          <p:nvPr/>
        </p:nvGrpSpPr>
        <p:grpSpPr>
          <a:xfrm>
            <a:off x="5561736" y="2837004"/>
            <a:ext cx="318782" cy="277860"/>
            <a:chOff x="4198688" y="2087836"/>
            <a:chExt cx="318782" cy="277860"/>
          </a:xfrm>
        </p:grpSpPr>
        <p:sp>
          <p:nvSpPr>
            <p:cNvPr id="43" name="Ellipse 42">
              <a:extLst>
                <a:ext uri="{FF2B5EF4-FFF2-40B4-BE49-F238E27FC236}">
                  <a16:creationId xmlns:a16="http://schemas.microsoft.com/office/drawing/2014/main" id="{69DB82B6-433C-4B7A-86F2-3B861DE94199}"/>
                </a:ext>
              </a:extLst>
            </p:cNvPr>
            <p:cNvSpPr/>
            <p:nvPr/>
          </p:nvSpPr>
          <p:spPr>
            <a:xfrm>
              <a:off x="4198688" y="2102386"/>
              <a:ext cx="255866" cy="26331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/>
            </a:p>
          </p:txBody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0990B338-EAC7-41DF-8D5B-86766D9C5703}"/>
                </a:ext>
              </a:extLst>
            </p:cNvPr>
            <p:cNvSpPr txBox="1"/>
            <p:nvPr/>
          </p:nvSpPr>
          <p:spPr>
            <a:xfrm>
              <a:off x="4198688" y="2087836"/>
              <a:ext cx="3187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4</a:t>
              </a:r>
            </a:p>
          </p:txBody>
        </p: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1A68E7BB-092A-458F-A904-55CD0FE75026}"/>
              </a:ext>
            </a:extLst>
          </p:cNvPr>
          <p:cNvSpPr txBox="1"/>
          <p:nvPr/>
        </p:nvSpPr>
        <p:spPr>
          <a:xfrm>
            <a:off x="8388" y="34215"/>
            <a:ext cx="8736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Créer la plate-forme de l’OA 450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73F5A9F6-CCF3-4D46-B8E7-EF5EFAF0FB4F}"/>
              </a:ext>
            </a:extLst>
          </p:cNvPr>
          <p:cNvSpPr txBox="1"/>
          <p:nvPr/>
        </p:nvSpPr>
        <p:spPr>
          <a:xfrm>
            <a:off x="2755783" y="6581001"/>
            <a:ext cx="35988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Tuto échange Mensura Génius - Revit  </a:t>
            </a:r>
          </a:p>
        </p:txBody>
      </p:sp>
    </p:spTree>
    <p:extLst>
      <p:ext uri="{BB962C8B-B14F-4D97-AF65-F5344CB8AC3E}">
        <p14:creationId xmlns:p14="http://schemas.microsoft.com/office/powerpoint/2010/main" val="7289397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1A043DF9-C979-4CED-8D65-38E40BAFC718}"/>
              </a:ext>
            </a:extLst>
          </p:cNvPr>
          <p:cNvSpPr txBox="1"/>
          <p:nvPr/>
        </p:nvSpPr>
        <p:spPr>
          <a:xfrm>
            <a:off x="21796" y="6480975"/>
            <a:ext cx="1963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Lycée D. Diderot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B781FB4-54E3-4F3A-9E3D-2DDA8EA16105}"/>
              </a:ext>
            </a:extLst>
          </p:cNvPr>
          <p:cNvSpPr txBox="1"/>
          <p:nvPr/>
        </p:nvSpPr>
        <p:spPr>
          <a:xfrm>
            <a:off x="7701094" y="6581001"/>
            <a:ext cx="13422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Page </a:t>
            </a:r>
            <a:fld id="{C232B7EB-31CB-43DC-950D-071A5EBE2E5D}" type="slidenum">
              <a:rPr lang="fr-FR" sz="12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r"/>
              <a:t>16</a:t>
            </a:fld>
            <a:endParaRPr lang="fr-FR" sz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AA0F33CF-AFF0-4206-88E1-1CEBAF6795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09" y="825624"/>
            <a:ext cx="8736118" cy="5655352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A332668A-55B5-4AE5-8D19-7956817156A0}"/>
              </a:ext>
            </a:extLst>
          </p:cNvPr>
          <p:cNvSpPr txBox="1"/>
          <p:nvPr/>
        </p:nvSpPr>
        <p:spPr>
          <a:xfrm>
            <a:off x="1162975" y="3553287"/>
            <a:ext cx="2894120" cy="646331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1200" i="1" dirty="0">
                <a:sym typeface="Wingdings" panose="05000000000000000000" pitchFamily="2" charset="2"/>
              </a:rPr>
              <a:t>Les calques sont maintenant importés dans le module plate-forme. </a:t>
            </a:r>
          </a:p>
          <a:p>
            <a:pPr algn="just"/>
            <a:r>
              <a:rPr lang="fr-FR" sz="1200" i="1" dirty="0">
                <a:sym typeface="Wingdings" panose="05000000000000000000" pitchFamily="2" charset="2"/>
              </a:rPr>
              <a:t>La plate-forme peut désormais être crée.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6290E5E-E2F5-43BC-88E0-7440D3ADD6D2}"/>
              </a:ext>
            </a:extLst>
          </p:cNvPr>
          <p:cNvSpPr txBox="1"/>
          <p:nvPr/>
        </p:nvSpPr>
        <p:spPr>
          <a:xfrm>
            <a:off x="8388" y="34215"/>
            <a:ext cx="8736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Créer la plate-forme de l’OA 450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ED1D476-BA00-46C8-A170-B2FCF2D4896A}"/>
              </a:ext>
            </a:extLst>
          </p:cNvPr>
          <p:cNvSpPr txBox="1"/>
          <p:nvPr/>
        </p:nvSpPr>
        <p:spPr>
          <a:xfrm>
            <a:off x="2755783" y="6581001"/>
            <a:ext cx="35988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Tuto échange Mensura Génius - Revit  </a:t>
            </a:r>
          </a:p>
        </p:txBody>
      </p:sp>
    </p:spTree>
    <p:extLst>
      <p:ext uri="{BB962C8B-B14F-4D97-AF65-F5344CB8AC3E}">
        <p14:creationId xmlns:p14="http://schemas.microsoft.com/office/powerpoint/2010/main" val="28920034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2AD52D43-1D9C-40DA-B892-75E9D882BC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32" y="745724"/>
            <a:ext cx="8936800" cy="561956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1A043DF9-C979-4CED-8D65-38E40BAFC718}"/>
              </a:ext>
            </a:extLst>
          </p:cNvPr>
          <p:cNvSpPr txBox="1"/>
          <p:nvPr/>
        </p:nvSpPr>
        <p:spPr>
          <a:xfrm>
            <a:off x="21796" y="6480975"/>
            <a:ext cx="1963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Lycée D. Diderot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B781FB4-54E3-4F3A-9E3D-2DDA8EA16105}"/>
              </a:ext>
            </a:extLst>
          </p:cNvPr>
          <p:cNvSpPr txBox="1"/>
          <p:nvPr/>
        </p:nvSpPr>
        <p:spPr>
          <a:xfrm>
            <a:off x="7701094" y="6581001"/>
            <a:ext cx="13422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Page </a:t>
            </a:r>
            <a:fld id="{C232B7EB-31CB-43DC-950D-071A5EBE2E5D}" type="slidenum">
              <a:rPr lang="fr-FR" sz="12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r"/>
              <a:t>17</a:t>
            </a:fld>
            <a:endParaRPr lang="fr-FR" sz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8C749713-32DC-4AD9-A6BB-A1D3A0EA7B53}"/>
              </a:ext>
            </a:extLst>
          </p:cNvPr>
          <p:cNvSpPr txBox="1"/>
          <p:nvPr/>
        </p:nvSpPr>
        <p:spPr>
          <a:xfrm>
            <a:off x="781367" y="2026914"/>
            <a:ext cx="4274501" cy="830997"/>
          </a:xfrm>
          <a:prstGeom prst="rect">
            <a:avLst/>
          </a:prstGeom>
          <a:solidFill>
            <a:srgbClr val="FFFF00"/>
          </a:solidFill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1200" dirty="0"/>
              <a:t>Dans le module Plate-forme :</a:t>
            </a:r>
          </a:p>
          <a:p>
            <a:pPr marL="171450" indent="-171450" algn="just">
              <a:buFont typeface="Wingdings" panose="05000000000000000000" pitchFamily="2" charset="2"/>
              <a:buChar char="è"/>
            </a:pPr>
            <a:r>
              <a:rPr lang="fr-FR" sz="1200" b="1" dirty="0"/>
              <a:t>Cliquer</a:t>
            </a:r>
            <a:r>
              <a:rPr lang="fr-FR" sz="1200" dirty="0"/>
              <a:t> dans l’onglet </a:t>
            </a:r>
            <a:r>
              <a:rPr lang="fr-FR" sz="1200" b="1" dirty="0"/>
              <a:t>Projet plates-formes</a:t>
            </a:r>
            <a:r>
              <a:rPr lang="fr-FR" sz="1200" dirty="0"/>
              <a:t>, puis dans </a:t>
            </a:r>
            <a:r>
              <a:rPr lang="fr-FR" sz="1200" b="1" dirty="0"/>
              <a:t>Plate-forme</a:t>
            </a:r>
          </a:p>
          <a:p>
            <a:pPr marL="171450" indent="-171450" algn="just">
              <a:buFont typeface="Wingdings" panose="05000000000000000000" pitchFamily="2" charset="2"/>
              <a:buChar char="è"/>
            </a:pPr>
            <a:r>
              <a:rPr lang="fr-FR" sz="1200" b="1" dirty="0"/>
              <a:t>Cliquer</a:t>
            </a:r>
            <a:r>
              <a:rPr lang="fr-FR" sz="1200" dirty="0"/>
              <a:t> ensuite sur </a:t>
            </a:r>
            <a:r>
              <a:rPr lang="fr-FR" sz="1200" b="1" i="1" dirty="0"/>
              <a:t>Saisir.</a:t>
            </a:r>
          </a:p>
        </p:txBody>
      </p: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2F27BE7C-167B-4EB2-AD6C-6CC9D17C1CBF}"/>
              </a:ext>
            </a:extLst>
          </p:cNvPr>
          <p:cNvGrpSpPr/>
          <p:nvPr/>
        </p:nvGrpSpPr>
        <p:grpSpPr>
          <a:xfrm>
            <a:off x="462585" y="2026914"/>
            <a:ext cx="318782" cy="277860"/>
            <a:chOff x="4198688" y="2087836"/>
            <a:chExt cx="318782" cy="277860"/>
          </a:xfrm>
        </p:grpSpPr>
        <p:sp>
          <p:nvSpPr>
            <p:cNvPr id="50" name="Ellipse 49">
              <a:extLst>
                <a:ext uri="{FF2B5EF4-FFF2-40B4-BE49-F238E27FC236}">
                  <a16:creationId xmlns:a16="http://schemas.microsoft.com/office/drawing/2014/main" id="{EADB5096-2397-41DE-B319-5AC0B9278DCA}"/>
                </a:ext>
              </a:extLst>
            </p:cNvPr>
            <p:cNvSpPr/>
            <p:nvPr/>
          </p:nvSpPr>
          <p:spPr>
            <a:xfrm>
              <a:off x="4198688" y="2102386"/>
              <a:ext cx="255866" cy="26331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/>
            </a:p>
          </p:txBody>
        </p:sp>
        <p:sp>
          <p:nvSpPr>
            <p:cNvPr id="52" name="ZoneTexte 51">
              <a:extLst>
                <a:ext uri="{FF2B5EF4-FFF2-40B4-BE49-F238E27FC236}">
                  <a16:creationId xmlns:a16="http://schemas.microsoft.com/office/drawing/2014/main" id="{1E8C932A-0830-4931-A069-F5BE95AEE7CC}"/>
                </a:ext>
              </a:extLst>
            </p:cNvPr>
            <p:cNvSpPr txBox="1"/>
            <p:nvPr/>
          </p:nvSpPr>
          <p:spPr>
            <a:xfrm>
              <a:off x="4198688" y="2087836"/>
              <a:ext cx="3187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5</a:t>
              </a:r>
            </a:p>
          </p:txBody>
        </p:sp>
      </p:grpSp>
      <p:sp>
        <p:nvSpPr>
          <p:cNvPr id="11" name="ZoneTexte 10">
            <a:extLst>
              <a:ext uri="{FF2B5EF4-FFF2-40B4-BE49-F238E27FC236}">
                <a16:creationId xmlns:a16="http://schemas.microsoft.com/office/drawing/2014/main" id="{45BB56C0-D905-4EEC-A57B-D1E664351651}"/>
              </a:ext>
            </a:extLst>
          </p:cNvPr>
          <p:cNvSpPr txBox="1"/>
          <p:nvPr/>
        </p:nvSpPr>
        <p:spPr>
          <a:xfrm>
            <a:off x="8388" y="34215"/>
            <a:ext cx="8736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Créer la plate-forme de l’OA 450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EB5D2B3-D304-4AEE-9FCB-936471F7463F}"/>
              </a:ext>
            </a:extLst>
          </p:cNvPr>
          <p:cNvSpPr txBox="1"/>
          <p:nvPr/>
        </p:nvSpPr>
        <p:spPr>
          <a:xfrm>
            <a:off x="2755783" y="6581001"/>
            <a:ext cx="35988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Tuto échange Mensura Génius - Revit  </a:t>
            </a:r>
          </a:p>
        </p:txBody>
      </p:sp>
    </p:spTree>
    <p:extLst>
      <p:ext uri="{BB962C8B-B14F-4D97-AF65-F5344CB8AC3E}">
        <p14:creationId xmlns:p14="http://schemas.microsoft.com/office/powerpoint/2010/main" val="10574129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1A043DF9-C979-4CED-8D65-38E40BAFC718}"/>
              </a:ext>
            </a:extLst>
          </p:cNvPr>
          <p:cNvSpPr txBox="1"/>
          <p:nvPr/>
        </p:nvSpPr>
        <p:spPr>
          <a:xfrm>
            <a:off x="21796" y="6480975"/>
            <a:ext cx="1963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Lycée D. Diderot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B781FB4-54E3-4F3A-9E3D-2DDA8EA16105}"/>
              </a:ext>
            </a:extLst>
          </p:cNvPr>
          <p:cNvSpPr txBox="1"/>
          <p:nvPr/>
        </p:nvSpPr>
        <p:spPr>
          <a:xfrm>
            <a:off x="7701094" y="6581001"/>
            <a:ext cx="13422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Page </a:t>
            </a:r>
            <a:fld id="{C232B7EB-31CB-43DC-950D-071A5EBE2E5D}" type="slidenum">
              <a:rPr lang="fr-FR" sz="12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r"/>
              <a:t>18</a:t>
            </a:fld>
            <a:endParaRPr lang="fr-FR" sz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52ADF74-B619-4FC5-9F38-B1D1E96B4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68" y="905521"/>
            <a:ext cx="8942664" cy="5486401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4B13389D-75F9-477B-8E3F-08E29461AB00}"/>
              </a:ext>
            </a:extLst>
          </p:cNvPr>
          <p:cNvSpPr txBox="1"/>
          <p:nvPr/>
        </p:nvSpPr>
        <p:spPr>
          <a:xfrm>
            <a:off x="1305149" y="905521"/>
            <a:ext cx="3861654" cy="276999"/>
          </a:xfrm>
          <a:prstGeom prst="rect">
            <a:avLst/>
          </a:prstGeom>
          <a:solidFill>
            <a:srgbClr val="FFFF00"/>
          </a:solidFill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è"/>
            </a:pPr>
            <a:r>
              <a:rPr lang="fr-FR" sz="1200" b="1" dirty="0"/>
              <a:t>Cliquer</a:t>
            </a:r>
            <a:r>
              <a:rPr lang="fr-FR" sz="1200" dirty="0"/>
              <a:t> sur un point de limite de plate-forme.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843F12FB-E4B1-43A6-AB66-49496D0548FF}"/>
              </a:ext>
            </a:extLst>
          </p:cNvPr>
          <p:cNvSpPr txBox="1"/>
          <p:nvPr/>
        </p:nvSpPr>
        <p:spPr>
          <a:xfrm>
            <a:off x="1305149" y="4812900"/>
            <a:ext cx="3861654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1200" dirty="0"/>
              <a:t>Dans la boîte de dialogue :</a:t>
            </a:r>
          </a:p>
          <a:p>
            <a:pPr marL="171450" indent="-171450" algn="just">
              <a:buFont typeface="Wingdings" panose="05000000000000000000" pitchFamily="2" charset="2"/>
              <a:buChar char="è"/>
            </a:pPr>
            <a:r>
              <a:rPr lang="fr-FR" sz="1200" b="1" dirty="0"/>
              <a:t>Indiquer </a:t>
            </a:r>
            <a:r>
              <a:rPr lang="fr-FR" sz="1200" dirty="0"/>
              <a:t>l’altitude en Z du fond de fouille</a:t>
            </a:r>
          </a:p>
          <a:p>
            <a:pPr marL="171450" indent="-171450" algn="just">
              <a:buFont typeface="Wingdings" panose="05000000000000000000" pitchFamily="2" charset="2"/>
              <a:buChar char="è"/>
            </a:pPr>
            <a:r>
              <a:rPr lang="fr-FR" sz="1200" b="1" dirty="0"/>
              <a:t>Taper</a:t>
            </a:r>
            <a:r>
              <a:rPr lang="fr-FR" sz="1200" dirty="0"/>
              <a:t> entrer.</a:t>
            </a:r>
          </a:p>
        </p:txBody>
      </p: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66DFB08F-D620-4B41-83B0-DD935177D809}"/>
              </a:ext>
            </a:extLst>
          </p:cNvPr>
          <p:cNvGrpSpPr/>
          <p:nvPr/>
        </p:nvGrpSpPr>
        <p:grpSpPr>
          <a:xfrm>
            <a:off x="986367" y="915628"/>
            <a:ext cx="318782" cy="277860"/>
            <a:chOff x="4198688" y="2087836"/>
            <a:chExt cx="318782" cy="277860"/>
          </a:xfrm>
        </p:grpSpPr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D4400B45-17A3-4670-A7D6-94BEACCEB82F}"/>
                </a:ext>
              </a:extLst>
            </p:cNvPr>
            <p:cNvSpPr/>
            <p:nvPr/>
          </p:nvSpPr>
          <p:spPr>
            <a:xfrm>
              <a:off x="4198688" y="2102386"/>
              <a:ext cx="255866" cy="26331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/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355A1E49-6CC9-4DAF-8FD1-204195224BE1}"/>
                </a:ext>
              </a:extLst>
            </p:cNvPr>
            <p:cNvSpPr txBox="1"/>
            <p:nvPr/>
          </p:nvSpPr>
          <p:spPr>
            <a:xfrm>
              <a:off x="4198688" y="2087836"/>
              <a:ext cx="3187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6</a:t>
              </a:r>
            </a:p>
          </p:txBody>
        </p:sp>
      </p:grp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C6043A74-497D-4045-BBC7-DA21FC21CC77}"/>
              </a:ext>
            </a:extLst>
          </p:cNvPr>
          <p:cNvGrpSpPr/>
          <p:nvPr/>
        </p:nvGrpSpPr>
        <p:grpSpPr>
          <a:xfrm>
            <a:off x="1003308" y="4812900"/>
            <a:ext cx="318782" cy="277860"/>
            <a:chOff x="4198688" y="2087836"/>
            <a:chExt cx="318782" cy="277860"/>
          </a:xfrm>
        </p:grpSpPr>
        <p:sp>
          <p:nvSpPr>
            <p:cNvPr id="37" name="Ellipse 36">
              <a:extLst>
                <a:ext uri="{FF2B5EF4-FFF2-40B4-BE49-F238E27FC236}">
                  <a16:creationId xmlns:a16="http://schemas.microsoft.com/office/drawing/2014/main" id="{E58EE87A-F424-4771-A3AB-7113B87A13B0}"/>
                </a:ext>
              </a:extLst>
            </p:cNvPr>
            <p:cNvSpPr/>
            <p:nvPr/>
          </p:nvSpPr>
          <p:spPr>
            <a:xfrm>
              <a:off x="4198688" y="2102386"/>
              <a:ext cx="255866" cy="26331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/>
            </a:p>
          </p:txBody>
        </p:sp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id="{F3A2F5DF-6796-469E-B1C7-B4A3D3EA401F}"/>
                </a:ext>
              </a:extLst>
            </p:cNvPr>
            <p:cNvSpPr txBox="1"/>
            <p:nvPr/>
          </p:nvSpPr>
          <p:spPr>
            <a:xfrm>
              <a:off x="4198688" y="2087836"/>
              <a:ext cx="3187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7</a:t>
              </a:r>
            </a:p>
          </p:txBody>
        </p:sp>
      </p:grpSp>
      <p:cxnSp>
        <p:nvCxnSpPr>
          <p:cNvPr id="41" name="Connecteur droit avec flèche 40">
            <a:extLst>
              <a:ext uri="{FF2B5EF4-FFF2-40B4-BE49-F238E27FC236}">
                <a16:creationId xmlns:a16="http://schemas.microsoft.com/office/drawing/2014/main" id="{700AB7CE-F99B-47E4-B865-FAA180C8BCC8}"/>
              </a:ext>
            </a:extLst>
          </p:cNvPr>
          <p:cNvCxnSpPr>
            <a:cxnSpLocks/>
          </p:cNvCxnSpPr>
          <p:nvPr/>
        </p:nvCxnSpPr>
        <p:spPr>
          <a:xfrm>
            <a:off x="4234649" y="1473693"/>
            <a:ext cx="537760" cy="303134"/>
          </a:xfrm>
          <a:prstGeom prst="straightConnector1">
            <a:avLst/>
          </a:prstGeom>
          <a:ln w="12700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>
            <a:extLst>
              <a:ext uri="{FF2B5EF4-FFF2-40B4-BE49-F238E27FC236}">
                <a16:creationId xmlns:a16="http://schemas.microsoft.com/office/drawing/2014/main" id="{6772EF28-2543-4D54-97A1-5EE4869A1FD7}"/>
              </a:ext>
            </a:extLst>
          </p:cNvPr>
          <p:cNvCxnSpPr>
            <a:cxnSpLocks/>
          </p:cNvCxnSpPr>
          <p:nvPr/>
        </p:nvCxnSpPr>
        <p:spPr>
          <a:xfrm>
            <a:off x="1429305" y="5416061"/>
            <a:ext cx="514222" cy="834365"/>
          </a:xfrm>
          <a:prstGeom prst="straightConnector1">
            <a:avLst/>
          </a:prstGeom>
          <a:ln w="12700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90B05723-5186-4B28-9683-C4FACF8E1540}"/>
              </a:ext>
            </a:extLst>
          </p:cNvPr>
          <p:cNvSpPr txBox="1"/>
          <p:nvPr/>
        </p:nvSpPr>
        <p:spPr>
          <a:xfrm>
            <a:off x="8388" y="34215"/>
            <a:ext cx="8736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Créer la plate-forme de l’OA 450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C6DBA289-A88A-48CC-B910-2B059B87B64C}"/>
              </a:ext>
            </a:extLst>
          </p:cNvPr>
          <p:cNvSpPr txBox="1"/>
          <p:nvPr/>
        </p:nvSpPr>
        <p:spPr>
          <a:xfrm>
            <a:off x="2755783" y="6581001"/>
            <a:ext cx="35988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Tuto échange Mensura Génius - Revit  </a:t>
            </a:r>
          </a:p>
        </p:txBody>
      </p:sp>
    </p:spTree>
    <p:extLst>
      <p:ext uri="{BB962C8B-B14F-4D97-AF65-F5344CB8AC3E}">
        <p14:creationId xmlns:p14="http://schemas.microsoft.com/office/powerpoint/2010/main" val="5798850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1A043DF9-C979-4CED-8D65-38E40BAFC718}"/>
              </a:ext>
            </a:extLst>
          </p:cNvPr>
          <p:cNvSpPr txBox="1"/>
          <p:nvPr/>
        </p:nvSpPr>
        <p:spPr>
          <a:xfrm>
            <a:off x="21796" y="6480975"/>
            <a:ext cx="1963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Lycée D. Diderot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B781FB4-54E3-4F3A-9E3D-2DDA8EA16105}"/>
              </a:ext>
            </a:extLst>
          </p:cNvPr>
          <p:cNvSpPr txBox="1"/>
          <p:nvPr/>
        </p:nvSpPr>
        <p:spPr>
          <a:xfrm>
            <a:off x="7701094" y="6581001"/>
            <a:ext cx="13422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Page </a:t>
            </a:r>
            <a:fld id="{C232B7EB-31CB-43DC-950D-071A5EBE2E5D}" type="slidenum">
              <a:rPr lang="fr-FR" sz="12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r"/>
              <a:t>19</a:t>
            </a:fld>
            <a:endParaRPr lang="fr-FR" sz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ECF0891-884A-4630-952B-BEBEBEF61E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02" y="752244"/>
            <a:ext cx="8841996" cy="5353511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56FC3072-A7E2-4621-8376-A99BC143669C}"/>
              </a:ext>
            </a:extLst>
          </p:cNvPr>
          <p:cNvSpPr txBox="1"/>
          <p:nvPr/>
        </p:nvSpPr>
        <p:spPr>
          <a:xfrm>
            <a:off x="4882851" y="1369903"/>
            <a:ext cx="3861654" cy="830997"/>
          </a:xfrm>
          <a:prstGeom prst="rect">
            <a:avLst/>
          </a:prstGeom>
          <a:solidFill>
            <a:srgbClr val="FFFF00"/>
          </a:solidFill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1200" dirty="0"/>
              <a:t>Le fond de fouille est fixé à </a:t>
            </a:r>
            <a:r>
              <a:rPr lang="fr-FR" sz="1200" b="1" dirty="0"/>
              <a:t>148.90</a:t>
            </a:r>
            <a:r>
              <a:rPr lang="fr-FR" sz="1200" dirty="0"/>
              <a:t> pour l ’ensemble de la plate-forme. Par conséquent, il suffit de cliquer sur chaque point du contour, de </a:t>
            </a:r>
            <a:r>
              <a:rPr lang="fr-FR" sz="1200" b="1" dirty="0"/>
              <a:t>cliquer droit </a:t>
            </a:r>
            <a:r>
              <a:rPr lang="fr-FR" sz="1200" dirty="0"/>
              <a:t>avec la souris et de </a:t>
            </a:r>
            <a:r>
              <a:rPr lang="fr-FR" sz="1200" b="1" dirty="0"/>
              <a:t>cliquer </a:t>
            </a:r>
            <a:r>
              <a:rPr lang="fr-FR" sz="1200" dirty="0"/>
              <a:t>sur Z précédent.</a:t>
            </a: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22A7B7CD-50D1-4C48-859C-4D872FB189DB}"/>
              </a:ext>
            </a:extLst>
          </p:cNvPr>
          <p:cNvGrpSpPr/>
          <p:nvPr/>
        </p:nvGrpSpPr>
        <p:grpSpPr>
          <a:xfrm>
            <a:off x="4572000" y="1369903"/>
            <a:ext cx="318782" cy="277860"/>
            <a:chOff x="4198688" y="2087836"/>
            <a:chExt cx="318782" cy="277860"/>
          </a:xfrm>
        </p:grpSpPr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47203ACC-AF98-4627-AEB4-C346529EF7D5}"/>
                </a:ext>
              </a:extLst>
            </p:cNvPr>
            <p:cNvSpPr/>
            <p:nvPr/>
          </p:nvSpPr>
          <p:spPr>
            <a:xfrm>
              <a:off x="4198688" y="2102386"/>
              <a:ext cx="255866" cy="26331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/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2A172F4F-1307-4DC5-8066-FBD917F9DB52}"/>
                </a:ext>
              </a:extLst>
            </p:cNvPr>
            <p:cNvSpPr txBox="1"/>
            <p:nvPr/>
          </p:nvSpPr>
          <p:spPr>
            <a:xfrm>
              <a:off x="4198688" y="2087836"/>
              <a:ext cx="3187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8</a:t>
              </a:r>
            </a:p>
          </p:txBody>
        </p:sp>
      </p:grpSp>
      <p:pic>
        <p:nvPicPr>
          <p:cNvPr id="4" name="Image 3">
            <a:extLst>
              <a:ext uri="{FF2B5EF4-FFF2-40B4-BE49-F238E27FC236}">
                <a16:creationId xmlns:a16="http://schemas.microsoft.com/office/drawing/2014/main" id="{B12FC102-8E0C-4ECA-9CB1-2FCFC80FA3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792" y="3716270"/>
            <a:ext cx="3462404" cy="2645849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9C4456E4-7237-4934-AE7F-EA5E156D35D2}"/>
              </a:ext>
            </a:extLst>
          </p:cNvPr>
          <p:cNvSpPr txBox="1"/>
          <p:nvPr/>
        </p:nvSpPr>
        <p:spPr>
          <a:xfrm>
            <a:off x="886983" y="3372687"/>
            <a:ext cx="2856357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1200" dirty="0"/>
              <a:t>A l’avant dernier point, </a:t>
            </a:r>
            <a:r>
              <a:rPr lang="fr-FR" sz="1200" b="1" dirty="0"/>
              <a:t>clique droit </a:t>
            </a:r>
            <a:r>
              <a:rPr lang="fr-FR" sz="1200" dirty="0"/>
              <a:t>avec la souris, puis </a:t>
            </a:r>
            <a:r>
              <a:rPr lang="fr-FR" sz="1200" b="1" dirty="0"/>
              <a:t>clore.</a:t>
            </a:r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941333B7-CFC9-4140-B17C-AC3C4CB290F9}"/>
              </a:ext>
            </a:extLst>
          </p:cNvPr>
          <p:cNvGrpSpPr/>
          <p:nvPr/>
        </p:nvGrpSpPr>
        <p:grpSpPr>
          <a:xfrm>
            <a:off x="568201" y="3372687"/>
            <a:ext cx="318782" cy="277860"/>
            <a:chOff x="4198688" y="2087836"/>
            <a:chExt cx="318782" cy="277860"/>
          </a:xfrm>
        </p:grpSpPr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F27EBA92-3E2E-4D12-BCBB-E815EC296CCB}"/>
                </a:ext>
              </a:extLst>
            </p:cNvPr>
            <p:cNvSpPr/>
            <p:nvPr/>
          </p:nvSpPr>
          <p:spPr>
            <a:xfrm>
              <a:off x="4198688" y="2102386"/>
              <a:ext cx="255866" cy="26331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/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4996A3C2-0245-47D0-A42B-C5C617BD3543}"/>
                </a:ext>
              </a:extLst>
            </p:cNvPr>
            <p:cNvSpPr txBox="1"/>
            <p:nvPr/>
          </p:nvSpPr>
          <p:spPr>
            <a:xfrm>
              <a:off x="4198688" y="2087836"/>
              <a:ext cx="3187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9</a:t>
              </a:r>
            </a:p>
          </p:txBody>
        </p:sp>
      </p:grp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51E85D52-B230-44A0-9B48-1CA6522C1366}"/>
              </a:ext>
            </a:extLst>
          </p:cNvPr>
          <p:cNvCxnSpPr>
            <a:cxnSpLocks/>
          </p:cNvCxnSpPr>
          <p:nvPr/>
        </p:nvCxnSpPr>
        <p:spPr>
          <a:xfrm flipH="1">
            <a:off x="1103195" y="4368576"/>
            <a:ext cx="104168" cy="315485"/>
          </a:xfrm>
          <a:prstGeom prst="straightConnector1">
            <a:avLst/>
          </a:prstGeom>
          <a:ln w="12700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A179332D-2ABB-4DDB-916B-7EC41F688DAA}"/>
              </a:ext>
            </a:extLst>
          </p:cNvPr>
          <p:cNvSpPr txBox="1"/>
          <p:nvPr/>
        </p:nvSpPr>
        <p:spPr>
          <a:xfrm>
            <a:off x="8388" y="34215"/>
            <a:ext cx="8736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Créer la plate-forme de l’OA 450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50FE4FE0-4EFB-445F-8A1D-4DB3FE83D8CE}"/>
              </a:ext>
            </a:extLst>
          </p:cNvPr>
          <p:cNvSpPr txBox="1"/>
          <p:nvPr/>
        </p:nvSpPr>
        <p:spPr>
          <a:xfrm>
            <a:off x="2755783" y="6581001"/>
            <a:ext cx="35988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Tuto échange Mensura Génius - Revit  </a:t>
            </a:r>
          </a:p>
        </p:txBody>
      </p:sp>
    </p:spTree>
    <p:extLst>
      <p:ext uri="{BB962C8B-B14F-4D97-AF65-F5344CB8AC3E}">
        <p14:creationId xmlns:p14="http://schemas.microsoft.com/office/powerpoint/2010/main" val="3186542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1A043DF9-C979-4CED-8D65-38E40BAFC718}"/>
              </a:ext>
            </a:extLst>
          </p:cNvPr>
          <p:cNvSpPr txBox="1"/>
          <p:nvPr/>
        </p:nvSpPr>
        <p:spPr>
          <a:xfrm>
            <a:off x="67112" y="6581001"/>
            <a:ext cx="1963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Lycée D. Diderot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B781FB4-54E3-4F3A-9E3D-2DDA8EA16105}"/>
              </a:ext>
            </a:extLst>
          </p:cNvPr>
          <p:cNvSpPr txBox="1"/>
          <p:nvPr/>
        </p:nvSpPr>
        <p:spPr>
          <a:xfrm>
            <a:off x="7701094" y="6581001"/>
            <a:ext cx="13422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Page </a:t>
            </a:r>
            <a:fld id="{C232B7EB-31CB-43DC-950D-071A5EBE2E5D}" type="slidenum">
              <a:rPr lang="fr-FR" sz="12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r"/>
              <a:t>2</a:t>
            </a:fld>
            <a:endParaRPr lang="fr-FR" sz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59D668B2-4079-4CC9-915C-39E7C3FCC6BB}"/>
              </a:ext>
            </a:extLst>
          </p:cNvPr>
          <p:cNvSpPr txBox="1"/>
          <p:nvPr/>
        </p:nvSpPr>
        <p:spPr>
          <a:xfrm>
            <a:off x="1039590" y="1622666"/>
            <a:ext cx="6904140" cy="1077218"/>
          </a:xfrm>
          <a:prstGeom prst="rect">
            <a:avLst/>
          </a:prstGeom>
          <a:solidFill>
            <a:srgbClr val="CCFFFF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1600" i="1" dirty="0"/>
              <a:t>Avant d’effectuer la modélisation de la plateforme dans Mensura Génius, il est nécessaire, d’avoir effectué au préalable la modélisation de l’OA 450 dans Revit , afin de pouvoir lier le fichier plateforme dans Revit.</a:t>
            </a:r>
          </a:p>
          <a:p>
            <a:endParaRPr lang="fr-FR" sz="1600" i="1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33286471-0AF2-474E-B724-E414FDF16A12}"/>
              </a:ext>
            </a:extLst>
          </p:cNvPr>
          <p:cNvSpPr txBox="1"/>
          <p:nvPr/>
        </p:nvSpPr>
        <p:spPr>
          <a:xfrm>
            <a:off x="145056" y="3850339"/>
            <a:ext cx="84537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fr-FR" sz="1400" dirty="0"/>
              <a:t>Intégrer la démarche BIM                                                                                                                                           page 3</a:t>
            </a:r>
          </a:p>
          <a:p>
            <a:pPr marL="342900" indent="-342900">
              <a:buFontTx/>
              <a:buAutoNum type="arabicPeriod"/>
            </a:pPr>
            <a:r>
              <a:rPr lang="fr-FR" sz="1400" dirty="0"/>
              <a:t>Nommer et enregistrer le fichier : «  plate-forme OA 450 »                                                                                page 4</a:t>
            </a:r>
          </a:p>
          <a:p>
            <a:pPr marL="342900" indent="-342900">
              <a:buFontTx/>
              <a:buAutoNum type="arabicPeriod"/>
            </a:pPr>
            <a:r>
              <a:rPr lang="fr-FR" sz="1400" dirty="0"/>
              <a:t>Importer le fichier dwg : « plan topographique du terrain »                                                                               page 6</a:t>
            </a:r>
          </a:p>
          <a:p>
            <a:pPr marL="342900" indent="-342900">
              <a:buAutoNum type="arabicPeriod"/>
            </a:pPr>
            <a:r>
              <a:rPr lang="fr-FR" sz="1400" dirty="0"/>
              <a:t>Modéliser le terrain en 3D                            		                                                                                          page 8</a:t>
            </a:r>
          </a:p>
          <a:p>
            <a:pPr marL="342900" indent="-342900">
              <a:buAutoNum type="arabicPeriod"/>
            </a:pPr>
            <a:r>
              <a:rPr lang="fr-FR" sz="1400" dirty="0"/>
              <a:t>Créer la plate-forme de l’OA 450                                                                                                                              page 13</a:t>
            </a:r>
          </a:p>
          <a:p>
            <a:pPr marL="342900" indent="-342900">
              <a:buAutoNum type="arabicPeriod"/>
            </a:pPr>
            <a:r>
              <a:rPr lang="fr-FR" sz="1400" dirty="0"/>
              <a:t>Importer la plate-forme dans Revit						                                                       page 27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BE2EE087-7F5F-45B7-A003-3352A711BAA9}"/>
              </a:ext>
            </a:extLst>
          </p:cNvPr>
          <p:cNvSpPr txBox="1"/>
          <p:nvPr/>
        </p:nvSpPr>
        <p:spPr>
          <a:xfrm>
            <a:off x="145056" y="3198167"/>
            <a:ext cx="2751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Sommaire :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D1DAD2D-05D2-42BF-BB3D-53354A6093A8}"/>
              </a:ext>
            </a:extLst>
          </p:cNvPr>
          <p:cNvSpPr txBox="1"/>
          <p:nvPr/>
        </p:nvSpPr>
        <p:spPr>
          <a:xfrm>
            <a:off x="536895" y="347497"/>
            <a:ext cx="81454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Modéliser une plateforme dans Mensura Génius et l’importer dans Revit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01E3562-FD53-424D-913D-F34E4824EC60}"/>
              </a:ext>
            </a:extLst>
          </p:cNvPr>
          <p:cNvSpPr txBox="1"/>
          <p:nvPr/>
        </p:nvSpPr>
        <p:spPr>
          <a:xfrm>
            <a:off x="2755783" y="6581001"/>
            <a:ext cx="35988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Tuto échange Mensura Génius - Revit  </a:t>
            </a:r>
          </a:p>
        </p:txBody>
      </p:sp>
    </p:spTree>
    <p:extLst>
      <p:ext uri="{BB962C8B-B14F-4D97-AF65-F5344CB8AC3E}">
        <p14:creationId xmlns:p14="http://schemas.microsoft.com/office/powerpoint/2010/main" val="37544989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1A043DF9-C979-4CED-8D65-38E40BAFC718}"/>
              </a:ext>
            </a:extLst>
          </p:cNvPr>
          <p:cNvSpPr txBox="1"/>
          <p:nvPr/>
        </p:nvSpPr>
        <p:spPr>
          <a:xfrm>
            <a:off x="67112" y="6581001"/>
            <a:ext cx="1963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Lycée D. Diderot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B781FB4-54E3-4F3A-9E3D-2DDA8EA16105}"/>
              </a:ext>
            </a:extLst>
          </p:cNvPr>
          <p:cNvSpPr txBox="1"/>
          <p:nvPr/>
        </p:nvSpPr>
        <p:spPr>
          <a:xfrm>
            <a:off x="7701094" y="6581001"/>
            <a:ext cx="13422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Page </a:t>
            </a:r>
            <a:fld id="{C232B7EB-31CB-43DC-950D-071A5EBE2E5D}" type="slidenum">
              <a:rPr lang="fr-FR" sz="12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r"/>
              <a:t>20</a:t>
            </a:fld>
            <a:endParaRPr lang="fr-FR" sz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1C5274F-8220-4699-838D-3F7997BD47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16" y="896645"/>
            <a:ext cx="8910168" cy="5193437"/>
          </a:xfrm>
          <a:prstGeom prst="rect">
            <a:avLst/>
          </a:prstGeom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777D07E3-A25F-4833-82C1-0FF0BD3607ED}"/>
              </a:ext>
            </a:extLst>
          </p:cNvPr>
          <p:cNvSpPr txBox="1"/>
          <p:nvPr/>
        </p:nvSpPr>
        <p:spPr>
          <a:xfrm>
            <a:off x="400754" y="3105834"/>
            <a:ext cx="2022850" cy="646331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1200" i="1" dirty="0"/>
              <a:t>La plate-forme est ainsi modélisée, il faut désormais renseigner ses propriétés.</a:t>
            </a:r>
          </a:p>
        </p:txBody>
      </p: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BBAE906B-C4BD-4819-BEE0-A2F02C0122F2}"/>
              </a:ext>
            </a:extLst>
          </p:cNvPr>
          <p:cNvGrpSpPr/>
          <p:nvPr/>
        </p:nvGrpSpPr>
        <p:grpSpPr>
          <a:xfrm>
            <a:off x="4509856" y="2141368"/>
            <a:ext cx="346230" cy="277860"/>
            <a:chOff x="4171240" y="2087836"/>
            <a:chExt cx="346230" cy="277860"/>
          </a:xfrm>
        </p:grpSpPr>
        <p:sp>
          <p:nvSpPr>
            <p:cNvPr id="31" name="Ellipse 30">
              <a:extLst>
                <a:ext uri="{FF2B5EF4-FFF2-40B4-BE49-F238E27FC236}">
                  <a16:creationId xmlns:a16="http://schemas.microsoft.com/office/drawing/2014/main" id="{30FFA858-FE54-4B80-988D-0E8A56E369D1}"/>
                </a:ext>
              </a:extLst>
            </p:cNvPr>
            <p:cNvSpPr/>
            <p:nvPr/>
          </p:nvSpPr>
          <p:spPr>
            <a:xfrm>
              <a:off x="4198688" y="2102386"/>
              <a:ext cx="255866" cy="26331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/>
            </a:p>
          </p:txBody>
        </p: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ADB05E2C-E6BB-4C5F-BC68-93DBD9EF03DD}"/>
                </a:ext>
              </a:extLst>
            </p:cNvPr>
            <p:cNvSpPr txBox="1"/>
            <p:nvPr/>
          </p:nvSpPr>
          <p:spPr>
            <a:xfrm>
              <a:off x="4171240" y="2087836"/>
              <a:ext cx="3462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/>
                <a:t>10</a:t>
              </a:r>
            </a:p>
          </p:txBody>
        </p:sp>
      </p:grpSp>
      <p:sp>
        <p:nvSpPr>
          <p:cNvPr id="33" name="ZoneTexte 32">
            <a:extLst>
              <a:ext uri="{FF2B5EF4-FFF2-40B4-BE49-F238E27FC236}">
                <a16:creationId xmlns:a16="http://schemas.microsoft.com/office/drawing/2014/main" id="{0BFA160F-133C-433C-B401-89776D15B473}"/>
              </a:ext>
            </a:extLst>
          </p:cNvPr>
          <p:cNvSpPr txBox="1"/>
          <p:nvPr/>
        </p:nvSpPr>
        <p:spPr>
          <a:xfrm>
            <a:off x="4856086" y="2095129"/>
            <a:ext cx="3701988" cy="830997"/>
          </a:xfrm>
          <a:prstGeom prst="rect">
            <a:avLst/>
          </a:prstGeom>
          <a:solidFill>
            <a:srgbClr val="FFFF00"/>
          </a:solidFill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1200" dirty="0"/>
              <a:t>Dans la fenêtre Propriétés plates-formes :</a:t>
            </a:r>
          </a:p>
          <a:p>
            <a:pPr marL="171450" indent="-171450" algn="just">
              <a:buFont typeface="Wingdings" panose="05000000000000000000" pitchFamily="2" charset="2"/>
              <a:buChar char="è"/>
            </a:pPr>
            <a:r>
              <a:rPr lang="fr-FR" sz="1200" b="1" dirty="0"/>
              <a:t>Indiquer </a:t>
            </a:r>
            <a:r>
              <a:rPr lang="fr-FR" sz="1200" dirty="0"/>
              <a:t>le nom de la plate-forme dans Numéro </a:t>
            </a:r>
            <a:r>
              <a:rPr lang="fr-FR" sz="1200" b="1" dirty="0"/>
              <a:t>« plate-forme OA 450 »</a:t>
            </a:r>
          </a:p>
          <a:p>
            <a:pPr marL="171450" indent="-171450" algn="just">
              <a:buFont typeface="Wingdings" panose="05000000000000000000" pitchFamily="2" charset="2"/>
              <a:buChar char="è"/>
            </a:pPr>
            <a:r>
              <a:rPr lang="fr-FR" sz="1200" b="1" dirty="0"/>
              <a:t>Cliquer </a:t>
            </a:r>
            <a:r>
              <a:rPr lang="fr-FR" sz="1200" dirty="0"/>
              <a:t>ensuite sur </a:t>
            </a:r>
            <a:r>
              <a:rPr lang="fr-FR" sz="1200" b="1" dirty="0"/>
              <a:t>Code.</a:t>
            </a:r>
            <a:endParaRPr lang="fr-FR" sz="1200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29706A0-F02B-4067-98C4-0C1F8F1C0DC7}"/>
              </a:ext>
            </a:extLst>
          </p:cNvPr>
          <p:cNvSpPr txBox="1"/>
          <p:nvPr/>
        </p:nvSpPr>
        <p:spPr>
          <a:xfrm>
            <a:off x="8388" y="34215"/>
            <a:ext cx="8736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Créer de la plate-forme de l’OA 450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3675991-7EA1-4F9B-99E6-FB01186B0F38}"/>
              </a:ext>
            </a:extLst>
          </p:cNvPr>
          <p:cNvSpPr txBox="1"/>
          <p:nvPr/>
        </p:nvSpPr>
        <p:spPr>
          <a:xfrm>
            <a:off x="2755783" y="6581001"/>
            <a:ext cx="35988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Tuto échange Mensura Génius - Revit  </a:t>
            </a:r>
          </a:p>
        </p:txBody>
      </p:sp>
    </p:spTree>
    <p:extLst>
      <p:ext uri="{BB962C8B-B14F-4D97-AF65-F5344CB8AC3E}">
        <p14:creationId xmlns:p14="http://schemas.microsoft.com/office/powerpoint/2010/main" val="2968206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1A043DF9-C979-4CED-8D65-38E40BAFC718}"/>
              </a:ext>
            </a:extLst>
          </p:cNvPr>
          <p:cNvSpPr txBox="1"/>
          <p:nvPr/>
        </p:nvSpPr>
        <p:spPr>
          <a:xfrm>
            <a:off x="67112" y="6581001"/>
            <a:ext cx="1963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Lycée D. Diderot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B781FB4-54E3-4F3A-9E3D-2DDA8EA16105}"/>
              </a:ext>
            </a:extLst>
          </p:cNvPr>
          <p:cNvSpPr txBox="1"/>
          <p:nvPr/>
        </p:nvSpPr>
        <p:spPr>
          <a:xfrm>
            <a:off x="7701094" y="6581001"/>
            <a:ext cx="13422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Page </a:t>
            </a:r>
            <a:fld id="{C232B7EB-31CB-43DC-950D-071A5EBE2E5D}" type="slidenum">
              <a:rPr lang="fr-FR" sz="12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r"/>
              <a:t>21</a:t>
            </a:fld>
            <a:endParaRPr lang="fr-FR" sz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F26130E1-0D19-4672-824C-16832C51B4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209" y="796771"/>
            <a:ext cx="8848024" cy="4654118"/>
          </a:xfrm>
          <a:prstGeom prst="rect">
            <a:avLst/>
          </a:prstGeom>
        </p:spPr>
      </p:pic>
      <p:grpSp>
        <p:nvGrpSpPr>
          <p:cNvPr id="27" name="Groupe 26">
            <a:extLst>
              <a:ext uri="{FF2B5EF4-FFF2-40B4-BE49-F238E27FC236}">
                <a16:creationId xmlns:a16="http://schemas.microsoft.com/office/drawing/2014/main" id="{A7DA7E12-5E60-4202-86E7-B25E9F8301EB}"/>
              </a:ext>
            </a:extLst>
          </p:cNvPr>
          <p:cNvGrpSpPr/>
          <p:nvPr/>
        </p:nvGrpSpPr>
        <p:grpSpPr>
          <a:xfrm>
            <a:off x="4690216" y="719893"/>
            <a:ext cx="390617" cy="277860"/>
            <a:chOff x="4198688" y="2087836"/>
            <a:chExt cx="318782" cy="277860"/>
          </a:xfrm>
        </p:grpSpPr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id="{CEC295CD-7A71-4F1A-9F77-18843E756D78}"/>
                </a:ext>
              </a:extLst>
            </p:cNvPr>
            <p:cNvSpPr/>
            <p:nvPr/>
          </p:nvSpPr>
          <p:spPr>
            <a:xfrm>
              <a:off x="4198688" y="2102386"/>
              <a:ext cx="255866" cy="26331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/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2DC6B974-7778-41FB-8DB1-64EA08313083}"/>
                </a:ext>
              </a:extLst>
            </p:cNvPr>
            <p:cNvSpPr txBox="1"/>
            <p:nvPr/>
          </p:nvSpPr>
          <p:spPr>
            <a:xfrm>
              <a:off x="4198688" y="2087836"/>
              <a:ext cx="3187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11</a:t>
              </a:r>
            </a:p>
          </p:txBody>
        </p:sp>
      </p:grpSp>
      <p:sp>
        <p:nvSpPr>
          <p:cNvPr id="32" name="ZoneTexte 31">
            <a:extLst>
              <a:ext uri="{FF2B5EF4-FFF2-40B4-BE49-F238E27FC236}">
                <a16:creationId xmlns:a16="http://schemas.microsoft.com/office/drawing/2014/main" id="{F41910C1-8872-4B0C-9A8F-3430D001E164}"/>
              </a:ext>
            </a:extLst>
          </p:cNvPr>
          <p:cNvSpPr txBox="1"/>
          <p:nvPr/>
        </p:nvSpPr>
        <p:spPr>
          <a:xfrm>
            <a:off x="5042517" y="719893"/>
            <a:ext cx="3701988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1200" dirty="0"/>
              <a:t>Dans la fenêtre Codes plates-formes :</a:t>
            </a:r>
          </a:p>
          <a:p>
            <a:pPr marL="171450" indent="-171450" algn="just">
              <a:buFont typeface="Wingdings" panose="05000000000000000000" pitchFamily="2" charset="2"/>
              <a:buChar char="è"/>
            </a:pPr>
            <a:r>
              <a:rPr lang="fr-FR" sz="1200" b="1" dirty="0"/>
              <a:t>Sélectionner </a:t>
            </a:r>
            <a:r>
              <a:rPr lang="fr-FR" sz="1200" dirty="0"/>
              <a:t>Déblais, puis </a:t>
            </a:r>
            <a:r>
              <a:rPr lang="fr-FR" sz="1200" b="1" dirty="0"/>
              <a:t>Ok.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17584FF-5F5A-49FA-8019-79544392ED1B}"/>
              </a:ext>
            </a:extLst>
          </p:cNvPr>
          <p:cNvSpPr txBox="1"/>
          <p:nvPr/>
        </p:nvSpPr>
        <p:spPr>
          <a:xfrm>
            <a:off x="8388" y="34215"/>
            <a:ext cx="8736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Créer la plate-forme de l’OA 450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00F13F5-F62E-469B-A8CC-1EC3DA499199}"/>
              </a:ext>
            </a:extLst>
          </p:cNvPr>
          <p:cNvSpPr txBox="1"/>
          <p:nvPr/>
        </p:nvSpPr>
        <p:spPr>
          <a:xfrm>
            <a:off x="2755783" y="6581001"/>
            <a:ext cx="35988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Tuto échange Mensura Génius - Revit  </a:t>
            </a:r>
          </a:p>
        </p:txBody>
      </p:sp>
    </p:spTree>
    <p:extLst>
      <p:ext uri="{BB962C8B-B14F-4D97-AF65-F5344CB8AC3E}">
        <p14:creationId xmlns:p14="http://schemas.microsoft.com/office/powerpoint/2010/main" val="7239234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1A043DF9-C979-4CED-8D65-38E40BAFC718}"/>
              </a:ext>
            </a:extLst>
          </p:cNvPr>
          <p:cNvSpPr txBox="1"/>
          <p:nvPr/>
        </p:nvSpPr>
        <p:spPr>
          <a:xfrm>
            <a:off x="21796" y="6480975"/>
            <a:ext cx="1963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Lycée D. Diderot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B781FB4-54E3-4F3A-9E3D-2DDA8EA16105}"/>
              </a:ext>
            </a:extLst>
          </p:cNvPr>
          <p:cNvSpPr txBox="1"/>
          <p:nvPr/>
        </p:nvSpPr>
        <p:spPr>
          <a:xfrm>
            <a:off x="7701094" y="6581001"/>
            <a:ext cx="13422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Page </a:t>
            </a:r>
            <a:fld id="{C232B7EB-31CB-43DC-950D-071A5EBE2E5D}" type="slidenum">
              <a:rPr lang="fr-FR" sz="12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r"/>
              <a:t>22</a:t>
            </a:fld>
            <a:endParaRPr lang="fr-FR" sz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3CEDE700-EDD6-46C5-98AA-25E1F0B4E1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10" y="710213"/>
            <a:ext cx="8927922" cy="5181149"/>
          </a:xfrm>
          <a:prstGeom prst="rect">
            <a:avLst/>
          </a:prstGeom>
        </p:spPr>
      </p:pic>
      <p:grpSp>
        <p:nvGrpSpPr>
          <p:cNvPr id="26" name="Groupe 25">
            <a:extLst>
              <a:ext uri="{FF2B5EF4-FFF2-40B4-BE49-F238E27FC236}">
                <a16:creationId xmlns:a16="http://schemas.microsoft.com/office/drawing/2014/main" id="{C58CE519-7F68-425A-A08A-83D7033B701D}"/>
              </a:ext>
            </a:extLst>
          </p:cNvPr>
          <p:cNvGrpSpPr/>
          <p:nvPr/>
        </p:nvGrpSpPr>
        <p:grpSpPr>
          <a:xfrm>
            <a:off x="710214" y="1833885"/>
            <a:ext cx="381740" cy="277860"/>
            <a:chOff x="4135730" y="2087836"/>
            <a:chExt cx="381740" cy="277860"/>
          </a:xfrm>
        </p:grpSpPr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9A1A1ED2-6CA3-4757-846A-904CC351AC73}"/>
                </a:ext>
              </a:extLst>
            </p:cNvPr>
            <p:cNvSpPr/>
            <p:nvPr/>
          </p:nvSpPr>
          <p:spPr>
            <a:xfrm>
              <a:off x="4198688" y="2102386"/>
              <a:ext cx="255866" cy="26331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AC10B44A-0AB0-4E96-978F-A54C5C8C28B0}"/>
                </a:ext>
              </a:extLst>
            </p:cNvPr>
            <p:cNvSpPr txBox="1"/>
            <p:nvPr/>
          </p:nvSpPr>
          <p:spPr>
            <a:xfrm>
              <a:off x="4135730" y="2087836"/>
              <a:ext cx="3817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/>
                <a:t>12</a:t>
              </a:r>
            </a:p>
          </p:txBody>
        </p:sp>
      </p:grpSp>
      <p:sp>
        <p:nvSpPr>
          <p:cNvPr id="29" name="ZoneTexte 28">
            <a:extLst>
              <a:ext uri="{FF2B5EF4-FFF2-40B4-BE49-F238E27FC236}">
                <a16:creationId xmlns:a16="http://schemas.microsoft.com/office/drawing/2014/main" id="{DA07F8AF-85C2-473C-87D5-CF346E610FE7}"/>
              </a:ext>
            </a:extLst>
          </p:cNvPr>
          <p:cNvSpPr txBox="1"/>
          <p:nvPr/>
        </p:nvSpPr>
        <p:spPr>
          <a:xfrm>
            <a:off x="1091954" y="1832884"/>
            <a:ext cx="3701988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1200" dirty="0"/>
              <a:t>Dans Projet plates-formes :</a:t>
            </a:r>
          </a:p>
          <a:p>
            <a:pPr marL="171450" indent="-171450" algn="just">
              <a:buFont typeface="Wingdings" panose="05000000000000000000" pitchFamily="2" charset="2"/>
              <a:buChar char="è"/>
            </a:pPr>
            <a:r>
              <a:rPr lang="fr-FR" sz="1200" b="1" dirty="0"/>
              <a:t>Cliquer sur Talus, </a:t>
            </a:r>
            <a:r>
              <a:rPr lang="fr-FR" sz="1200" dirty="0"/>
              <a:t>puis</a:t>
            </a:r>
            <a:r>
              <a:rPr lang="fr-FR" sz="1200" b="1" dirty="0"/>
              <a:t> saisir pentes.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F19A228-C996-4C6A-AB26-29E86F34F136}"/>
              </a:ext>
            </a:extLst>
          </p:cNvPr>
          <p:cNvSpPr txBox="1"/>
          <p:nvPr/>
        </p:nvSpPr>
        <p:spPr>
          <a:xfrm>
            <a:off x="8388" y="34215"/>
            <a:ext cx="8736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Créer la plate-forme de l’OA 450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AFA1EDC-BF5E-42CE-A6FF-1D8B5B3DC971}"/>
              </a:ext>
            </a:extLst>
          </p:cNvPr>
          <p:cNvSpPr txBox="1"/>
          <p:nvPr/>
        </p:nvSpPr>
        <p:spPr>
          <a:xfrm>
            <a:off x="2755783" y="6581001"/>
            <a:ext cx="35988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Tuto échange Mensura Génius - Revit  </a:t>
            </a:r>
          </a:p>
        </p:txBody>
      </p:sp>
    </p:spTree>
    <p:extLst>
      <p:ext uri="{BB962C8B-B14F-4D97-AF65-F5344CB8AC3E}">
        <p14:creationId xmlns:p14="http://schemas.microsoft.com/office/powerpoint/2010/main" val="14055518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1A043DF9-C979-4CED-8D65-38E40BAFC718}"/>
              </a:ext>
            </a:extLst>
          </p:cNvPr>
          <p:cNvSpPr txBox="1"/>
          <p:nvPr/>
        </p:nvSpPr>
        <p:spPr>
          <a:xfrm>
            <a:off x="21796" y="6480975"/>
            <a:ext cx="1963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Lycée D. Diderot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B781FB4-54E3-4F3A-9E3D-2DDA8EA16105}"/>
              </a:ext>
            </a:extLst>
          </p:cNvPr>
          <p:cNvSpPr txBox="1"/>
          <p:nvPr/>
        </p:nvSpPr>
        <p:spPr>
          <a:xfrm>
            <a:off x="7701094" y="6581001"/>
            <a:ext cx="13422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Page </a:t>
            </a:r>
            <a:fld id="{C232B7EB-31CB-43DC-950D-071A5EBE2E5D}" type="slidenum">
              <a:rPr lang="fr-FR" sz="12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r"/>
              <a:t>23</a:t>
            </a:fld>
            <a:endParaRPr lang="fr-FR" sz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0241F3C-436C-47F3-AB72-3D22848E6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652" y="1380234"/>
            <a:ext cx="5001061" cy="2812270"/>
          </a:xfrm>
          <a:prstGeom prst="rect">
            <a:avLst/>
          </a:prstGeom>
        </p:spPr>
      </p:pic>
      <p:grpSp>
        <p:nvGrpSpPr>
          <p:cNvPr id="18" name="Groupe 17">
            <a:extLst>
              <a:ext uri="{FF2B5EF4-FFF2-40B4-BE49-F238E27FC236}">
                <a16:creationId xmlns:a16="http://schemas.microsoft.com/office/drawing/2014/main" id="{2B99551D-76F4-45A9-8A76-4FC9544E179F}"/>
              </a:ext>
            </a:extLst>
          </p:cNvPr>
          <p:cNvGrpSpPr/>
          <p:nvPr/>
        </p:nvGrpSpPr>
        <p:grpSpPr>
          <a:xfrm>
            <a:off x="2391026" y="811681"/>
            <a:ext cx="381740" cy="277860"/>
            <a:chOff x="4135730" y="2087836"/>
            <a:chExt cx="381740" cy="277860"/>
          </a:xfrm>
        </p:grpSpPr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F9FEDF04-1556-44B7-AF5D-81F997B61632}"/>
                </a:ext>
              </a:extLst>
            </p:cNvPr>
            <p:cNvSpPr/>
            <p:nvPr/>
          </p:nvSpPr>
          <p:spPr>
            <a:xfrm>
              <a:off x="4198688" y="2102386"/>
              <a:ext cx="255866" cy="26331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/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40FAB5FA-D9D0-4F02-B249-71EA7AC1787D}"/>
                </a:ext>
              </a:extLst>
            </p:cNvPr>
            <p:cNvSpPr txBox="1"/>
            <p:nvPr/>
          </p:nvSpPr>
          <p:spPr>
            <a:xfrm>
              <a:off x="4135730" y="2087836"/>
              <a:ext cx="3817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/>
                <a:t>13</a:t>
              </a:r>
            </a:p>
          </p:txBody>
        </p:sp>
      </p:grpSp>
      <p:pic>
        <p:nvPicPr>
          <p:cNvPr id="7" name="Image 6">
            <a:extLst>
              <a:ext uri="{FF2B5EF4-FFF2-40B4-BE49-F238E27FC236}">
                <a16:creationId xmlns:a16="http://schemas.microsoft.com/office/drawing/2014/main" id="{5D58929C-889B-4FCB-98A7-C0C4B95D3C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4280" y="4483197"/>
            <a:ext cx="3701988" cy="1278384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60104F8D-94EB-4B95-9E6B-5F8FD813D13C}"/>
              </a:ext>
            </a:extLst>
          </p:cNvPr>
          <p:cNvSpPr txBox="1"/>
          <p:nvPr/>
        </p:nvSpPr>
        <p:spPr>
          <a:xfrm>
            <a:off x="1003308" y="4688758"/>
            <a:ext cx="3929102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1200" dirty="0"/>
              <a:t>Dans la fenêtre Pentes et talus : </a:t>
            </a:r>
          </a:p>
          <a:p>
            <a:pPr marL="171450" indent="-171450" algn="just">
              <a:buFont typeface="Wingdings" panose="05000000000000000000" pitchFamily="2" charset="2"/>
              <a:buChar char="è"/>
            </a:pPr>
            <a:r>
              <a:rPr lang="fr-FR" sz="1200" b="1" dirty="0"/>
              <a:t>Cliquer </a:t>
            </a:r>
            <a:r>
              <a:rPr lang="fr-FR" sz="1200" dirty="0"/>
              <a:t>Ok.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6AC0A544-9F93-440E-951B-076E45B423CF}"/>
              </a:ext>
            </a:extLst>
          </p:cNvPr>
          <p:cNvSpPr txBox="1"/>
          <p:nvPr/>
        </p:nvSpPr>
        <p:spPr>
          <a:xfrm>
            <a:off x="2772766" y="807644"/>
            <a:ext cx="3581894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è"/>
            </a:pPr>
            <a:r>
              <a:rPr lang="fr-FR" sz="1200" b="1" dirty="0"/>
              <a:t>Cliquer </a:t>
            </a:r>
            <a:r>
              <a:rPr lang="fr-FR" sz="1200" dirty="0"/>
              <a:t>sur </a:t>
            </a:r>
            <a:r>
              <a:rPr lang="fr-FR" sz="1200" b="1" dirty="0"/>
              <a:t>tout le contour </a:t>
            </a:r>
            <a:r>
              <a:rPr lang="fr-FR" sz="1200" dirty="0"/>
              <a:t>de limite de plate-forme</a:t>
            </a:r>
          </a:p>
          <a:p>
            <a:pPr marL="171450" indent="-171450" algn="just">
              <a:buFont typeface="Wingdings" panose="05000000000000000000" pitchFamily="2" charset="2"/>
              <a:buChar char="è"/>
            </a:pPr>
            <a:r>
              <a:rPr lang="fr-FR" sz="1200" b="1" dirty="0"/>
              <a:t>Taper </a:t>
            </a:r>
            <a:r>
              <a:rPr lang="fr-FR" sz="1200" dirty="0"/>
              <a:t>entrer.</a:t>
            </a:r>
          </a:p>
        </p:txBody>
      </p: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2859E5E9-BA70-4CF8-96E8-8A55D736A930}"/>
              </a:ext>
            </a:extLst>
          </p:cNvPr>
          <p:cNvGrpSpPr/>
          <p:nvPr/>
        </p:nvGrpSpPr>
        <p:grpSpPr>
          <a:xfrm>
            <a:off x="621568" y="4684992"/>
            <a:ext cx="381740" cy="277860"/>
            <a:chOff x="4135730" y="2087836"/>
            <a:chExt cx="381740" cy="277860"/>
          </a:xfrm>
        </p:grpSpPr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F6784F36-9273-411F-B3FA-7295440E7DAB}"/>
                </a:ext>
              </a:extLst>
            </p:cNvPr>
            <p:cNvSpPr/>
            <p:nvPr/>
          </p:nvSpPr>
          <p:spPr>
            <a:xfrm>
              <a:off x="4198688" y="2102386"/>
              <a:ext cx="255866" cy="26331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/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FB93B3AC-06D1-447C-9B69-6A3F17719878}"/>
                </a:ext>
              </a:extLst>
            </p:cNvPr>
            <p:cNvSpPr txBox="1"/>
            <p:nvPr/>
          </p:nvSpPr>
          <p:spPr>
            <a:xfrm>
              <a:off x="4135730" y="2087836"/>
              <a:ext cx="3817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/>
                <a:t>14</a:t>
              </a:r>
            </a:p>
          </p:txBody>
        </p:sp>
      </p:grpSp>
      <p:sp>
        <p:nvSpPr>
          <p:cNvPr id="16" name="ZoneTexte 15">
            <a:extLst>
              <a:ext uri="{FF2B5EF4-FFF2-40B4-BE49-F238E27FC236}">
                <a16:creationId xmlns:a16="http://schemas.microsoft.com/office/drawing/2014/main" id="{E1A6D382-044C-4831-ACB0-C5CC68FFB1D5}"/>
              </a:ext>
            </a:extLst>
          </p:cNvPr>
          <p:cNvSpPr txBox="1"/>
          <p:nvPr/>
        </p:nvSpPr>
        <p:spPr>
          <a:xfrm>
            <a:off x="8388" y="34215"/>
            <a:ext cx="8736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Créer la plate-forme de l’OA 450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EDF3F1AF-4948-481E-8B30-5F71CDAE94CF}"/>
              </a:ext>
            </a:extLst>
          </p:cNvPr>
          <p:cNvSpPr txBox="1"/>
          <p:nvPr/>
        </p:nvSpPr>
        <p:spPr>
          <a:xfrm>
            <a:off x="2755783" y="6581001"/>
            <a:ext cx="35988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Tuto échange Mensura Génius - Revit  </a:t>
            </a:r>
          </a:p>
        </p:txBody>
      </p:sp>
    </p:spTree>
    <p:extLst>
      <p:ext uri="{BB962C8B-B14F-4D97-AF65-F5344CB8AC3E}">
        <p14:creationId xmlns:p14="http://schemas.microsoft.com/office/powerpoint/2010/main" val="35961033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1A043DF9-C979-4CED-8D65-38E40BAFC718}"/>
              </a:ext>
            </a:extLst>
          </p:cNvPr>
          <p:cNvSpPr txBox="1"/>
          <p:nvPr/>
        </p:nvSpPr>
        <p:spPr>
          <a:xfrm>
            <a:off x="67112" y="6581001"/>
            <a:ext cx="1963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Lycée D. Diderot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B781FB4-54E3-4F3A-9E3D-2DDA8EA16105}"/>
              </a:ext>
            </a:extLst>
          </p:cNvPr>
          <p:cNvSpPr txBox="1"/>
          <p:nvPr/>
        </p:nvSpPr>
        <p:spPr>
          <a:xfrm>
            <a:off x="7701094" y="6581001"/>
            <a:ext cx="13422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Page </a:t>
            </a:r>
            <a:fld id="{C232B7EB-31CB-43DC-950D-071A5EBE2E5D}" type="slidenum">
              <a:rPr lang="fr-FR" sz="12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r"/>
              <a:t>24</a:t>
            </a:fld>
            <a:endParaRPr lang="fr-FR" sz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D24E778-8FF0-45D2-80C4-F2F2039961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12" y="683581"/>
            <a:ext cx="8976220" cy="5282214"/>
          </a:xfrm>
          <a:prstGeom prst="rect">
            <a:avLst/>
          </a:prstGeom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id="{8DEB33BF-FA66-431A-BA5E-88D25296D064}"/>
              </a:ext>
            </a:extLst>
          </p:cNvPr>
          <p:cNvSpPr txBox="1"/>
          <p:nvPr/>
        </p:nvSpPr>
        <p:spPr>
          <a:xfrm>
            <a:off x="2030136" y="2211888"/>
            <a:ext cx="3929102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1200" dirty="0"/>
              <a:t>Dans Projet plates-formes : </a:t>
            </a:r>
          </a:p>
          <a:p>
            <a:pPr marL="171450" indent="-171450" algn="just">
              <a:buFont typeface="Wingdings" panose="05000000000000000000" pitchFamily="2" charset="2"/>
              <a:buChar char="è"/>
            </a:pPr>
            <a:r>
              <a:rPr lang="fr-FR" sz="1200" b="1" dirty="0"/>
              <a:t>Cliquer </a:t>
            </a:r>
            <a:r>
              <a:rPr lang="fr-FR" sz="1200" dirty="0"/>
              <a:t>sur Calculer PTF et talus.</a:t>
            </a:r>
          </a:p>
        </p:txBody>
      </p: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7937F89B-1DB2-4147-8045-3AA5D3AEF6B7}"/>
              </a:ext>
            </a:extLst>
          </p:cNvPr>
          <p:cNvGrpSpPr/>
          <p:nvPr/>
        </p:nvGrpSpPr>
        <p:grpSpPr>
          <a:xfrm>
            <a:off x="1648396" y="2208122"/>
            <a:ext cx="381740" cy="277860"/>
            <a:chOff x="4135730" y="2087836"/>
            <a:chExt cx="381740" cy="277860"/>
          </a:xfrm>
        </p:grpSpPr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6201D32B-A7CF-4657-906E-D18312B9ECFD}"/>
                </a:ext>
              </a:extLst>
            </p:cNvPr>
            <p:cNvSpPr/>
            <p:nvPr/>
          </p:nvSpPr>
          <p:spPr>
            <a:xfrm>
              <a:off x="4198688" y="2102386"/>
              <a:ext cx="255866" cy="26331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/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D4E6CAC6-9DD1-43B1-B8E6-ADF6967C0EC8}"/>
                </a:ext>
              </a:extLst>
            </p:cNvPr>
            <p:cNvSpPr txBox="1"/>
            <p:nvPr/>
          </p:nvSpPr>
          <p:spPr>
            <a:xfrm>
              <a:off x="4135730" y="2087836"/>
              <a:ext cx="3817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/>
                <a:t>15</a:t>
              </a:r>
            </a:p>
          </p:txBody>
        </p:sp>
      </p:grpSp>
      <p:sp>
        <p:nvSpPr>
          <p:cNvPr id="11" name="ZoneTexte 10">
            <a:extLst>
              <a:ext uri="{FF2B5EF4-FFF2-40B4-BE49-F238E27FC236}">
                <a16:creationId xmlns:a16="http://schemas.microsoft.com/office/drawing/2014/main" id="{4D5A6855-57E5-4664-BFED-EBDD4E2E1B30}"/>
              </a:ext>
            </a:extLst>
          </p:cNvPr>
          <p:cNvSpPr txBox="1"/>
          <p:nvPr/>
        </p:nvSpPr>
        <p:spPr>
          <a:xfrm>
            <a:off x="8388" y="34215"/>
            <a:ext cx="8736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Créer la plate-forme de l’OA 450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6C77FC5-F5B8-4CCE-9CDD-9276DB906E39}"/>
              </a:ext>
            </a:extLst>
          </p:cNvPr>
          <p:cNvSpPr txBox="1"/>
          <p:nvPr/>
        </p:nvSpPr>
        <p:spPr>
          <a:xfrm>
            <a:off x="2755783" y="6581001"/>
            <a:ext cx="35988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Tuto échange Mensura Génius - Revit  </a:t>
            </a:r>
          </a:p>
        </p:txBody>
      </p:sp>
    </p:spTree>
    <p:extLst>
      <p:ext uri="{BB962C8B-B14F-4D97-AF65-F5344CB8AC3E}">
        <p14:creationId xmlns:p14="http://schemas.microsoft.com/office/powerpoint/2010/main" val="40801089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4B6CF5FB-F59E-4B68-B368-5DB4F37DEC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90" y="794782"/>
            <a:ext cx="8976220" cy="5672892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1A043DF9-C979-4CED-8D65-38E40BAFC718}"/>
              </a:ext>
            </a:extLst>
          </p:cNvPr>
          <p:cNvSpPr txBox="1"/>
          <p:nvPr/>
        </p:nvSpPr>
        <p:spPr>
          <a:xfrm>
            <a:off x="67112" y="6581001"/>
            <a:ext cx="1963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Lycée D. Diderot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B781FB4-54E3-4F3A-9E3D-2DDA8EA16105}"/>
              </a:ext>
            </a:extLst>
          </p:cNvPr>
          <p:cNvSpPr txBox="1"/>
          <p:nvPr/>
        </p:nvSpPr>
        <p:spPr>
          <a:xfrm>
            <a:off x="7701094" y="6581001"/>
            <a:ext cx="13422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Page </a:t>
            </a:r>
            <a:fld id="{C232B7EB-31CB-43DC-950D-071A5EBE2E5D}" type="slidenum">
              <a:rPr lang="fr-FR" sz="12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r"/>
              <a:t>25</a:t>
            </a:fld>
            <a:endParaRPr lang="fr-FR" sz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081D59FE-0C5B-4A8D-B76F-6CC9047498B4}"/>
              </a:ext>
            </a:extLst>
          </p:cNvPr>
          <p:cNvSpPr txBox="1"/>
          <p:nvPr/>
        </p:nvSpPr>
        <p:spPr>
          <a:xfrm>
            <a:off x="4791092" y="521549"/>
            <a:ext cx="3929102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1200" dirty="0"/>
              <a:t>Dans module Visu 3D – Projet PTF  : </a:t>
            </a:r>
          </a:p>
          <a:p>
            <a:pPr marL="171450" indent="-171450" algn="just">
              <a:buFont typeface="Wingdings" panose="05000000000000000000" pitchFamily="2" charset="2"/>
              <a:buChar char="è"/>
            </a:pPr>
            <a:r>
              <a:rPr lang="fr-FR" sz="1200" b="1" dirty="0"/>
              <a:t>Cliquer  </a:t>
            </a:r>
            <a:r>
              <a:rPr lang="fr-FR" sz="1200" dirty="0"/>
              <a:t>sur l’onglet Rendu 3D</a:t>
            </a:r>
          </a:p>
          <a:p>
            <a:pPr marL="171450" indent="-171450" algn="just">
              <a:buFont typeface="Wingdings" panose="05000000000000000000" pitchFamily="2" charset="2"/>
              <a:buChar char="è"/>
            </a:pPr>
            <a:r>
              <a:rPr lang="fr-FR" sz="1200" b="1" dirty="0"/>
              <a:t>Cliquer </a:t>
            </a:r>
            <a:r>
              <a:rPr lang="fr-FR" sz="1200" dirty="0"/>
              <a:t>sur Gérer les phases.</a:t>
            </a: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219A0EA0-6094-4D9A-A23D-3D28E8EDCD4B}"/>
              </a:ext>
            </a:extLst>
          </p:cNvPr>
          <p:cNvGrpSpPr/>
          <p:nvPr/>
        </p:nvGrpSpPr>
        <p:grpSpPr>
          <a:xfrm>
            <a:off x="4409352" y="517783"/>
            <a:ext cx="381740" cy="277860"/>
            <a:chOff x="4135730" y="2087836"/>
            <a:chExt cx="381740" cy="277860"/>
          </a:xfrm>
        </p:grpSpPr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D2A53BB4-5FC2-4568-ABB3-80D8C32EBBF1}"/>
                </a:ext>
              </a:extLst>
            </p:cNvPr>
            <p:cNvSpPr/>
            <p:nvPr/>
          </p:nvSpPr>
          <p:spPr>
            <a:xfrm>
              <a:off x="4198688" y="2102386"/>
              <a:ext cx="255866" cy="26331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F5FCEDEE-A7FF-4907-83C7-EBBDD7D425A1}"/>
                </a:ext>
              </a:extLst>
            </p:cNvPr>
            <p:cNvSpPr txBox="1"/>
            <p:nvPr/>
          </p:nvSpPr>
          <p:spPr>
            <a:xfrm>
              <a:off x="4135730" y="2087836"/>
              <a:ext cx="3817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/>
                <a:t>16</a:t>
              </a:r>
            </a:p>
          </p:txBody>
        </p:sp>
      </p:grpSp>
      <p:pic>
        <p:nvPicPr>
          <p:cNvPr id="7" name="Image 6">
            <a:extLst>
              <a:ext uri="{FF2B5EF4-FFF2-40B4-BE49-F238E27FC236}">
                <a16:creationId xmlns:a16="http://schemas.microsoft.com/office/drawing/2014/main" id="{35167F49-C0D2-4FC4-9EB9-69BC143FA3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9358" y="3921156"/>
            <a:ext cx="2023294" cy="2257702"/>
          </a:xfrm>
          <a:prstGeom prst="rect">
            <a:avLst/>
          </a:prstGeom>
        </p:spPr>
      </p:pic>
      <p:sp>
        <p:nvSpPr>
          <p:cNvPr id="30" name="ZoneTexte 29">
            <a:extLst>
              <a:ext uri="{FF2B5EF4-FFF2-40B4-BE49-F238E27FC236}">
                <a16:creationId xmlns:a16="http://schemas.microsoft.com/office/drawing/2014/main" id="{E432811C-64E4-4F1C-A2DD-6492E7579C55}"/>
              </a:ext>
            </a:extLst>
          </p:cNvPr>
          <p:cNvSpPr txBox="1"/>
          <p:nvPr/>
        </p:nvSpPr>
        <p:spPr>
          <a:xfrm>
            <a:off x="6799358" y="3295153"/>
            <a:ext cx="2088839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1200" dirty="0"/>
              <a:t>Dans la fenêtre Surfaces  : </a:t>
            </a:r>
          </a:p>
          <a:p>
            <a:pPr marL="171450" indent="-171450" algn="just">
              <a:buFont typeface="Wingdings" panose="05000000000000000000" pitchFamily="2" charset="2"/>
              <a:buChar char="è"/>
            </a:pPr>
            <a:r>
              <a:rPr lang="fr-FR" sz="1200" b="1" dirty="0"/>
              <a:t>Cocher </a:t>
            </a:r>
            <a:r>
              <a:rPr lang="fr-FR" sz="1200" dirty="0"/>
              <a:t>Projet PTF, puis </a:t>
            </a:r>
            <a:r>
              <a:rPr lang="fr-FR" sz="1200" b="1" dirty="0"/>
              <a:t>OK.</a:t>
            </a:r>
            <a:endParaRPr lang="fr-FR" sz="1200" dirty="0"/>
          </a:p>
        </p:txBody>
      </p: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88587526-82FA-46C7-B5F4-E2EBFE82EB07}"/>
              </a:ext>
            </a:extLst>
          </p:cNvPr>
          <p:cNvGrpSpPr/>
          <p:nvPr/>
        </p:nvGrpSpPr>
        <p:grpSpPr>
          <a:xfrm>
            <a:off x="6417618" y="3295153"/>
            <a:ext cx="381740" cy="277860"/>
            <a:chOff x="4135730" y="2087836"/>
            <a:chExt cx="381740" cy="277860"/>
          </a:xfrm>
        </p:grpSpPr>
        <p:sp>
          <p:nvSpPr>
            <p:cNvPr id="37" name="Ellipse 36">
              <a:extLst>
                <a:ext uri="{FF2B5EF4-FFF2-40B4-BE49-F238E27FC236}">
                  <a16:creationId xmlns:a16="http://schemas.microsoft.com/office/drawing/2014/main" id="{49E6757A-FDDF-4583-81C5-6247997A38F8}"/>
                </a:ext>
              </a:extLst>
            </p:cNvPr>
            <p:cNvSpPr/>
            <p:nvPr/>
          </p:nvSpPr>
          <p:spPr>
            <a:xfrm>
              <a:off x="4198688" y="2102386"/>
              <a:ext cx="255866" cy="26331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/>
            </a:p>
          </p:txBody>
        </p:sp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45AB93A2-AE90-45EB-98C8-9E9E6E2FE2C6}"/>
                </a:ext>
              </a:extLst>
            </p:cNvPr>
            <p:cNvSpPr txBox="1"/>
            <p:nvPr/>
          </p:nvSpPr>
          <p:spPr>
            <a:xfrm>
              <a:off x="4135730" y="2087836"/>
              <a:ext cx="3817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/>
                <a:t>17</a:t>
              </a:r>
            </a:p>
          </p:txBody>
        </p:sp>
      </p:grpSp>
      <p:sp>
        <p:nvSpPr>
          <p:cNvPr id="16" name="ZoneTexte 15">
            <a:extLst>
              <a:ext uri="{FF2B5EF4-FFF2-40B4-BE49-F238E27FC236}">
                <a16:creationId xmlns:a16="http://schemas.microsoft.com/office/drawing/2014/main" id="{C73AEA71-305B-4FA6-BD34-EDBF52F3D77E}"/>
              </a:ext>
            </a:extLst>
          </p:cNvPr>
          <p:cNvSpPr txBox="1"/>
          <p:nvPr/>
        </p:nvSpPr>
        <p:spPr>
          <a:xfrm>
            <a:off x="8388" y="34215"/>
            <a:ext cx="8736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Créer la plate-forme de l’OA 450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C1ACAD79-5D61-4C80-AFC8-1972EA75C7F9}"/>
              </a:ext>
            </a:extLst>
          </p:cNvPr>
          <p:cNvSpPr txBox="1"/>
          <p:nvPr/>
        </p:nvSpPr>
        <p:spPr>
          <a:xfrm>
            <a:off x="2755783" y="6581001"/>
            <a:ext cx="35988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Tuto échange Mensura Génius - Revit  </a:t>
            </a:r>
          </a:p>
        </p:txBody>
      </p:sp>
    </p:spTree>
    <p:extLst>
      <p:ext uri="{BB962C8B-B14F-4D97-AF65-F5344CB8AC3E}">
        <p14:creationId xmlns:p14="http://schemas.microsoft.com/office/powerpoint/2010/main" val="6890796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D07C748-F5BF-4EDA-90DA-AAF4A6782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12" y="807602"/>
            <a:ext cx="8976220" cy="5593198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1A043DF9-C979-4CED-8D65-38E40BAFC718}"/>
              </a:ext>
            </a:extLst>
          </p:cNvPr>
          <p:cNvSpPr txBox="1"/>
          <p:nvPr/>
        </p:nvSpPr>
        <p:spPr>
          <a:xfrm>
            <a:off x="67112" y="6581001"/>
            <a:ext cx="1963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Lycée D. Diderot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B781FB4-54E3-4F3A-9E3D-2DDA8EA16105}"/>
              </a:ext>
            </a:extLst>
          </p:cNvPr>
          <p:cNvSpPr txBox="1"/>
          <p:nvPr/>
        </p:nvSpPr>
        <p:spPr>
          <a:xfrm>
            <a:off x="7701094" y="6581001"/>
            <a:ext cx="13422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Page </a:t>
            </a:r>
            <a:fld id="{C232B7EB-31CB-43DC-950D-071A5EBE2E5D}" type="slidenum">
              <a:rPr lang="fr-FR" sz="12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r"/>
              <a:t>26</a:t>
            </a:fld>
            <a:endParaRPr lang="fr-FR" sz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9B13E70-8E21-46FC-BC59-970F675C3FE1}"/>
              </a:ext>
            </a:extLst>
          </p:cNvPr>
          <p:cNvSpPr txBox="1"/>
          <p:nvPr/>
        </p:nvSpPr>
        <p:spPr>
          <a:xfrm>
            <a:off x="5521911" y="2864372"/>
            <a:ext cx="2970845" cy="276999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1200" i="1" dirty="0">
                <a:sym typeface="Wingdings" panose="05000000000000000000" pitchFamily="2" charset="2"/>
              </a:rPr>
              <a:t>La plate-forme de l’OA 450 est visible en 3D.</a:t>
            </a:r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19DCED01-1BF7-4170-BD4C-E5D8A732C616}"/>
              </a:ext>
            </a:extLst>
          </p:cNvPr>
          <p:cNvCxnSpPr>
            <a:cxnSpLocks/>
          </p:cNvCxnSpPr>
          <p:nvPr/>
        </p:nvCxnSpPr>
        <p:spPr>
          <a:xfrm flipH="1">
            <a:off x="4820575" y="3231472"/>
            <a:ext cx="701336" cy="110143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FEAEC795-3CF6-4195-B7A0-35FDB76ABE74}"/>
              </a:ext>
            </a:extLst>
          </p:cNvPr>
          <p:cNvSpPr txBox="1"/>
          <p:nvPr/>
        </p:nvSpPr>
        <p:spPr>
          <a:xfrm>
            <a:off x="8388" y="34215"/>
            <a:ext cx="8736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Créer la plate-forme de l’OA 450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F49D2C4-0CF2-40F3-97E3-EA7E12A3BA14}"/>
              </a:ext>
            </a:extLst>
          </p:cNvPr>
          <p:cNvSpPr txBox="1"/>
          <p:nvPr/>
        </p:nvSpPr>
        <p:spPr>
          <a:xfrm>
            <a:off x="2755783" y="6581001"/>
            <a:ext cx="35988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Tuto échange Mensura Génius - Revit  </a:t>
            </a:r>
          </a:p>
        </p:txBody>
      </p:sp>
    </p:spTree>
    <p:extLst>
      <p:ext uri="{BB962C8B-B14F-4D97-AF65-F5344CB8AC3E}">
        <p14:creationId xmlns:p14="http://schemas.microsoft.com/office/powerpoint/2010/main" val="2936026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DD45D6C-CA61-4EB2-9625-CB671AF8F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84" y="720806"/>
            <a:ext cx="8903648" cy="5573462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1A043DF9-C979-4CED-8D65-38E40BAFC718}"/>
              </a:ext>
            </a:extLst>
          </p:cNvPr>
          <p:cNvSpPr txBox="1"/>
          <p:nvPr/>
        </p:nvSpPr>
        <p:spPr>
          <a:xfrm>
            <a:off x="67112" y="6581001"/>
            <a:ext cx="1963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Lycée D. Diderot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B781FB4-54E3-4F3A-9E3D-2DDA8EA16105}"/>
              </a:ext>
            </a:extLst>
          </p:cNvPr>
          <p:cNvSpPr txBox="1"/>
          <p:nvPr/>
        </p:nvSpPr>
        <p:spPr>
          <a:xfrm>
            <a:off x="7701094" y="6581001"/>
            <a:ext cx="13422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Page </a:t>
            </a:r>
            <a:fld id="{C232B7EB-31CB-43DC-950D-071A5EBE2E5D}" type="slidenum">
              <a:rPr lang="fr-FR" sz="12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r"/>
              <a:t>27</a:t>
            </a:fld>
            <a:endParaRPr lang="fr-FR" sz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03F83284-2C73-450D-9420-1A1D7AA31CF4}"/>
              </a:ext>
            </a:extLst>
          </p:cNvPr>
          <p:cNvSpPr txBox="1"/>
          <p:nvPr/>
        </p:nvSpPr>
        <p:spPr>
          <a:xfrm>
            <a:off x="8388" y="34215"/>
            <a:ext cx="8736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Importer la plate-forme dans Revit 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9B13E70-8E21-46FC-BC59-970F675C3FE1}"/>
              </a:ext>
            </a:extLst>
          </p:cNvPr>
          <p:cNvSpPr txBox="1"/>
          <p:nvPr/>
        </p:nvSpPr>
        <p:spPr>
          <a:xfrm>
            <a:off x="3489911" y="1701792"/>
            <a:ext cx="4383610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1200" dirty="0"/>
              <a:t> Dans Fichier : </a:t>
            </a:r>
          </a:p>
          <a:p>
            <a:pPr marL="171450" indent="-171450" algn="just">
              <a:buFont typeface="Wingdings" panose="05000000000000000000" pitchFamily="2" charset="2"/>
              <a:buChar char="è"/>
            </a:pPr>
            <a:r>
              <a:rPr lang="fr-FR" sz="1200" b="1" dirty="0">
                <a:sym typeface="Wingdings" panose="05000000000000000000" pitchFamily="2" charset="2"/>
              </a:rPr>
              <a:t>Cliquer </a:t>
            </a:r>
            <a:r>
              <a:rPr lang="fr-FR" sz="1200" dirty="0">
                <a:sym typeface="Wingdings" panose="05000000000000000000" pitchFamily="2" charset="2"/>
              </a:rPr>
              <a:t>sur</a:t>
            </a:r>
            <a:r>
              <a:rPr lang="fr-FR" sz="1200" b="1" dirty="0">
                <a:sym typeface="Wingdings" panose="05000000000000000000" pitchFamily="2" charset="2"/>
              </a:rPr>
              <a:t> Exporter </a:t>
            </a:r>
          </a:p>
          <a:p>
            <a:pPr marL="171450" indent="-171450" algn="just">
              <a:buFont typeface="Wingdings" panose="05000000000000000000" pitchFamily="2" charset="2"/>
              <a:buChar char="è"/>
            </a:pPr>
            <a:r>
              <a:rPr lang="fr-FR" sz="1200" b="1" dirty="0">
                <a:sym typeface="Wingdings" panose="05000000000000000000" pitchFamily="2" charset="2"/>
              </a:rPr>
              <a:t>Puis</a:t>
            </a:r>
            <a:r>
              <a:rPr lang="fr-FR" sz="1200" dirty="0">
                <a:sym typeface="Wingdings" panose="05000000000000000000" pitchFamily="2" charset="2"/>
              </a:rPr>
              <a:t> Fichier </a:t>
            </a:r>
            <a:r>
              <a:rPr lang="fr-FR" sz="1200" dirty="0" err="1">
                <a:sym typeface="Wingdings" panose="05000000000000000000" pitchFamily="2" charset="2"/>
              </a:rPr>
              <a:t>Dxf</a:t>
            </a:r>
            <a:r>
              <a:rPr lang="fr-FR" sz="1200" dirty="0">
                <a:sym typeface="Wingdings" panose="05000000000000000000" pitchFamily="2" charset="2"/>
              </a:rPr>
              <a:t>/Dwg</a:t>
            </a:r>
            <a:endParaRPr lang="fr-FR" sz="1200" b="1" dirty="0">
              <a:sym typeface="Wingdings" panose="05000000000000000000" pitchFamily="2" charset="2"/>
            </a:endParaRPr>
          </a:p>
        </p:txBody>
      </p: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5B3A74AC-5F94-4099-98FA-0789678E9EAD}"/>
              </a:ext>
            </a:extLst>
          </p:cNvPr>
          <p:cNvCxnSpPr>
            <a:cxnSpLocks/>
          </p:cNvCxnSpPr>
          <p:nvPr/>
        </p:nvCxnSpPr>
        <p:spPr>
          <a:xfrm flipV="1">
            <a:off x="1944210" y="4617159"/>
            <a:ext cx="213063" cy="8088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DBB40AAF-8783-4DAE-B28B-76E305B50E60}"/>
              </a:ext>
            </a:extLst>
          </p:cNvPr>
          <p:cNvCxnSpPr>
            <a:cxnSpLocks/>
          </p:cNvCxnSpPr>
          <p:nvPr/>
        </p:nvCxnSpPr>
        <p:spPr>
          <a:xfrm flipH="1">
            <a:off x="6756795" y="4114858"/>
            <a:ext cx="265441" cy="244097"/>
          </a:xfrm>
          <a:prstGeom prst="straightConnector1">
            <a:avLst/>
          </a:prstGeom>
          <a:ln w="127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BD567713-AE84-4BB0-A9C8-67E76BCAA997}"/>
              </a:ext>
            </a:extLst>
          </p:cNvPr>
          <p:cNvGrpSpPr/>
          <p:nvPr/>
        </p:nvGrpSpPr>
        <p:grpSpPr>
          <a:xfrm>
            <a:off x="3171129" y="1721240"/>
            <a:ext cx="318782" cy="277860"/>
            <a:chOff x="4198688" y="2087836"/>
            <a:chExt cx="318782" cy="277860"/>
          </a:xfrm>
        </p:grpSpPr>
        <p:sp>
          <p:nvSpPr>
            <p:cNvPr id="31" name="Ellipse 30">
              <a:extLst>
                <a:ext uri="{FF2B5EF4-FFF2-40B4-BE49-F238E27FC236}">
                  <a16:creationId xmlns:a16="http://schemas.microsoft.com/office/drawing/2014/main" id="{4FB31FDD-7CBC-49B6-8F26-5594A0242419}"/>
                </a:ext>
              </a:extLst>
            </p:cNvPr>
            <p:cNvSpPr/>
            <p:nvPr/>
          </p:nvSpPr>
          <p:spPr>
            <a:xfrm>
              <a:off x="4198688" y="2102386"/>
              <a:ext cx="255866" cy="26331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/>
            </a:p>
          </p:txBody>
        </p: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0BF8B69D-A27A-4F83-81AA-7DB58BBB5F3B}"/>
                </a:ext>
              </a:extLst>
            </p:cNvPr>
            <p:cNvSpPr txBox="1"/>
            <p:nvPr/>
          </p:nvSpPr>
          <p:spPr>
            <a:xfrm>
              <a:off x="4198688" y="2087836"/>
              <a:ext cx="3187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2</a:t>
              </a:r>
            </a:p>
          </p:txBody>
        </p:sp>
      </p:grpSp>
      <p:sp>
        <p:nvSpPr>
          <p:cNvPr id="21" name="ZoneTexte 20">
            <a:extLst>
              <a:ext uri="{FF2B5EF4-FFF2-40B4-BE49-F238E27FC236}">
                <a16:creationId xmlns:a16="http://schemas.microsoft.com/office/drawing/2014/main" id="{F7D6762F-1E05-479A-B39B-F6A1A1BF40EB}"/>
              </a:ext>
            </a:extLst>
          </p:cNvPr>
          <p:cNvSpPr txBox="1"/>
          <p:nvPr/>
        </p:nvSpPr>
        <p:spPr>
          <a:xfrm>
            <a:off x="4620706" y="734136"/>
            <a:ext cx="4383610" cy="646331"/>
          </a:xfrm>
          <a:prstGeom prst="rect">
            <a:avLst/>
          </a:prstGeom>
          <a:solidFill>
            <a:srgbClr val="CCFFFF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1200" i="1" dirty="0">
                <a:sym typeface="Wingdings" panose="05000000000000000000" pitchFamily="2" charset="2"/>
              </a:rPr>
              <a:t>Pour obtenir une plate-forme dans Revit avec un graphisme acceptable, il est préférable d’exporter le fichier plateforme OA 450 en fichier </a:t>
            </a:r>
            <a:r>
              <a:rPr lang="fr-FR" sz="1200" i="1" dirty="0" err="1">
                <a:sym typeface="Wingdings" panose="05000000000000000000" pitchFamily="2" charset="2"/>
              </a:rPr>
              <a:t>Dxf</a:t>
            </a:r>
            <a:r>
              <a:rPr lang="fr-FR" sz="1200" i="1" dirty="0">
                <a:sym typeface="Wingdings" panose="05000000000000000000" pitchFamily="2" charset="2"/>
              </a:rPr>
              <a:t>.</a:t>
            </a:r>
            <a:endParaRPr lang="fr-FR" sz="1200" dirty="0">
              <a:sym typeface="Wingdings" panose="05000000000000000000" pitchFamily="2" charset="2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07A2B552-A3AE-4568-971F-8E1B8116B664}"/>
              </a:ext>
            </a:extLst>
          </p:cNvPr>
          <p:cNvGrpSpPr/>
          <p:nvPr/>
        </p:nvGrpSpPr>
        <p:grpSpPr>
          <a:xfrm>
            <a:off x="4267189" y="782613"/>
            <a:ext cx="318782" cy="283518"/>
            <a:chOff x="1162525" y="1527678"/>
            <a:chExt cx="318782" cy="283518"/>
          </a:xfrm>
        </p:grpSpPr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02925770-D50A-4BE9-A076-0CF1FCDBABC8}"/>
                </a:ext>
              </a:extLst>
            </p:cNvPr>
            <p:cNvSpPr/>
            <p:nvPr/>
          </p:nvSpPr>
          <p:spPr>
            <a:xfrm>
              <a:off x="1162525" y="1527678"/>
              <a:ext cx="255866" cy="263310"/>
            </a:xfrm>
            <a:prstGeom prst="ellipse">
              <a:avLst/>
            </a:prstGeom>
            <a:solidFill>
              <a:srgbClr val="CC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/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11AA0D3A-5DE2-4374-AABB-F6AF819414B0}"/>
                </a:ext>
              </a:extLst>
            </p:cNvPr>
            <p:cNvSpPr txBox="1"/>
            <p:nvPr/>
          </p:nvSpPr>
          <p:spPr>
            <a:xfrm>
              <a:off x="1162525" y="1534197"/>
              <a:ext cx="3187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1</a:t>
              </a:r>
            </a:p>
          </p:txBody>
        </p:sp>
      </p:grpSp>
      <p:sp>
        <p:nvSpPr>
          <p:cNvPr id="28" name="ZoneTexte 27">
            <a:extLst>
              <a:ext uri="{FF2B5EF4-FFF2-40B4-BE49-F238E27FC236}">
                <a16:creationId xmlns:a16="http://schemas.microsoft.com/office/drawing/2014/main" id="{AD79EA8B-54A1-4D3E-AB2B-A8B183F4A59B}"/>
              </a:ext>
            </a:extLst>
          </p:cNvPr>
          <p:cNvSpPr txBox="1"/>
          <p:nvPr/>
        </p:nvSpPr>
        <p:spPr>
          <a:xfrm>
            <a:off x="2755783" y="6581001"/>
            <a:ext cx="35988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Tuto échange Mensura Génius - Revit  </a:t>
            </a:r>
          </a:p>
        </p:txBody>
      </p:sp>
    </p:spTree>
    <p:extLst>
      <p:ext uri="{BB962C8B-B14F-4D97-AF65-F5344CB8AC3E}">
        <p14:creationId xmlns:p14="http://schemas.microsoft.com/office/powerpoint/2010/main" val="8530507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A4324165-A622-4992-95E5-FEBE3F0830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12" y="676112"/>
            <a:ext cx="8976220" cy="5822341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1A043DF9-C979-4CED-8D65-38E40BAFC718}"/>
              </a:ext>
            </a:extLst>
          </p:cNvPr>
          <p:cNvSpPr txBox="1"/>
          <p:nvPr/>
        </p:nvSpPr>
        <p:spPr>
          <a:xfrm>
            <a:off x="67112" y="6581001"/>
            <a:ext cx="1963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Lycée D. Diderot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B781FB4-54E3-4F3A-9E3D-2DDA8EA16105}"/>
              </a:ext>
            </a:extLst>
          </p:cNvPr>
          <p:cNvSpPr txBox="1"/>
          <p:nvPr/>
        </p:nvSpPr>
        <p:spPr>
          <a:xfrm>
            <a:off x="7701094" y="6581001"/>
            <a:ext cx="13422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Page </a:t>
            </a:r>
            <a:fld id="{C232B7EB-31CB-43DC-950D-071A5EBE2E5D}" type="slidenum">
              <a:rPr lang="fr-FR" sz="12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r"/>
              <a:t>28</a:t>
            </a:fld>
            <a:endParaRPr lang="fr-FR" sz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485182D4-D852-47A5-BCA3-B9F5AF72769B}"/>
              </a:ext>
            </a:extLst>
          </p:cNvPr>
          <p:cNvGrpSpPr/>
          <p:nvPr/>
        </p:nvGrpSpPr>
        <p:grpSpPr>
          <a:xfrm>
            <a:off x="4733747" y="1398872"/>
            <a:ext cx="318782" cy="277860"/>
            <a:chOff x="4198688" y="2087836"/>
            <a:chExt cx="318782" cy="277860"/>
          </a:xfrm>
        </p:grpSpPr>
        <p:sp>
          <p:nvSpPr>
            <p:cNvPr id="36" name="Ellipse 35">
              <a:extLst>
                <a:ext uri="{FF2B5EF4-FFF2-40B4-BE49-F238E27FC236}">
                  <a16:creationId xmlns:a16="http://schemas.microsoft.com/office/drawing/2014/main" id="{3151978B-37A0-414B-9A7F-4A4757BAE669}"/>
                </a:ext>
              </a:extLst>
            </p:cNvPr>
            <p:cNvSpPr/>
            <p:nvPr/>
          </p:nvSpPr>
          <p:spPr>
            <a:xfrm>
              <a:off x="4198688" y="2102386"/>
              <a:ext cx="255866" cy="26331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/>
            </a:p>
          </p:txBody>
        </p:sp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E30F5C62-B60A-4F1E-867F-20DA9CAEC0AC}"/>
                </a:ext>
              </a:extLst>
            </p:cNvPr>
            <p:cNvSpPr txBox="1"/>
            <p:nvPr/>
          </p:nvSpPr>
          <p:spPr>
            <a:xfrm>
              <a:off x="4198688" y="2087836"/>
              <a:ext cx="3187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2</a:t>
              </a:r>
            </a:p>
          </p:txBody>
        </p:sp>
      </p:grpSp>
      <p:sp>
        <p:nvSpPr>
          <p:cNvPr id="29" name="ZoneTexte 28">
            <a:extLst>
              <a:ext uri="{FF2B5EF4-FFF2-40B4-BE49-F238E27FC236}">
                <a16:creationId xmlns:a16="http://schemas.microsoft.com/office/drawing/2014/main" id="{FE66F77B-0E02-4868-9416-8AC146AA9ED7}"/>
              </a:ext>
            </a:extLst>
          </p:cNvPr>
          <p:cNvSpPr txBox="1"/>
          <p:nvPr/>
        </p:nvSpPr>
        <p:spPr>
          <a:xfrm>
            <a:off x="8388" y="34215"/>
            <a:ext cx="8736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Importer la plate-forme dans Revit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4BBE1D9F-373D-4F57-87F1-D0F4C6494C7C}"/>
              </a:ext>
            </a:extLst>
          </p:cNvPr>
          <p:cNvSpPr txBox="1"/>
          <p:nvPr/>
        </p:nvSpPr>
        <p:spPr>
          <a:xfrm>
            <a:off x="4620706" y="734136"/>
            <a:ext cx="4383610" cy="461665"/>
          </a:xfrm>
          <a:prstGeom prst="rect">
            <a:avLst/>
          </a:prstGeom>
          <a:solidFill>
            <a:srgbClr val="CCFFFF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1200" i="1" dirty="0">
                <a:sym typeface="Wingdings" panose="05000000000000000000" pitchFamily="2" charset="2"/>
              </a:rPr>
              <a:t>Avant d’importer le Fichier plate-forme OA 450 en </a:t>
            </a:r>
            <a:r>
              <a:rPr lang="fr-FR" sz="1200" i="1" dirty="0" err="1">
                <a:sym typeface="Wingdings" panose="05000000000000000000" pitchFamily="2" charset="2"/>
              </a:rPr>
              <a:t>Dxf</a:t>
            </a:r>
            <a:r>
              <a:rPr lang="fr-FR" sz="1200" i="1" dirty="0">
                <a:sym typeface="Wingdings" panose="05000000000000000000" pitchFamily="2" charset="2"/>
              </a:rPr>
              <a:t> dans Revit, il est nécessaire de préparer la maquette numérique dans Revit.</a:t>
            </a:r>
            <a:endParaRPr lang="fr-FR" sz="1200" dirty="0">
              <a:sym typeface="Wingdings" panose="05000000000000000000" pitchFamily="2" charset="2"/>
            </a:endParaRPr>
          </a:p>
        </p:txBody>
      </p: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96C3BD2B-5736-47BE-AFD7-88F7DAC0B02B}"/>
              </a:ext>
            </a:extLst>
          </p:cNvPr>
          <p:cNvGrpSpPr/>
          <p:nvPr/>
        </p:nvGrpSpPr>
        <p:grpSpPr>
          <a:xfrm>
            <a:off x="4267189" y="782613"/>
            <a:ext cx="318782" cy="283518"/>
            <a:chOff x="1162525" y="1527678"/>
            <a:chExt cx="318782" cy="283518"/>
          </a:xfrm>
        </p:grpSpPr>
        <p:sp>
          <p:nvSpPr>
            <p:cNvPr id="39" name="Ellipse 38">
              <a:extLst>
                <a:ext uri="{FF2B5EF4-FFF2-40B4-BE49-F238E27FC236}">
                  <a16:creationId xmlns:a16="http://schemas.microsoft.com/office/drawing/2014/main" id="{C4BE7F2C-A90E-423B-BF9A-25D9AE9A1910}"/>
                </a:ext>
              </a:extLst>
            </p:cNvPr>
            <p:cNvSpPr/>
            <p:nvPr/>
          </p:nvSpPr>
          <p:spPr>
            <a:xfrm>
              <a:off x="1162525" y="1527678"/>
              <a:ext cx="255866" cy="263310"/>
            </a:xfrm>
            <a:prstGeom prst="ellipse">
              <a:avLst/>
            </a:prstGeom>
            <a:solidFill>
              <a:srgbClr val="CC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/>
            </a:p>
          </p:txBody>
        </p:sp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id="{F184573A-C467-4E72-AB34-01786C9ED96C}"/>
                </a:ext>
              </a:extLst>
            </p:cNvPr>
            <p:cNvSpPr txBox="1"/>
            <p:nvPr/>
          </p:nvSpPr>
          <p:spPr>
            <a:xfrm>
              <a:off x="1162525" y="1534197"/>
              <a:ext cx="3187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1</a:t>
              </a:r>
            </a:p>
          </p:txBody>
        </p:sp>
      </p:grpSp>
      <p:sp>
        <p:nvSpPr>
          <p:cNvPr id="41" name="ZoneTexte 40">
            <a:extLst>
              <a:ext uri="{FF2B5EF4-FFF2-40B4-BE49-F238E27FC236}">
                <a16:creationId xmlns:a16="http://schemas.microsoft.com/office/drawing/2014/main" id="{6618BF5A-6C40-42B3-BAA0-D2963AC59121}"/>
              </a:ext>
            </a:extLst>
          </p:cNvPr>
          <p:cNvSpPr txBox="1"/>
          <p:nvPr/>
        </p:nvSpPr>
        <p:spPr>
          <a:xfrm>
            <a:off x="5091417" y="1398872"/>
            <a:ext cx="2927831" cy="276999"/>
          </a:xfrm>
          <a:prstGeom prst="rect">
            <a:avLst/>
          </a:prstGeom>
          <a:solidFill>
            <a:srgbClr val="FFFF00"/>
          </a:solidFill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1200" b="1" dirty="0"/>
              <a:t> Ouvrir </a:t>
            </a:r>
            <a:r>
              <a:rPr lang="fr-FR" sz="1200" dirty="0"/>
              <a:t>le Fichier OA 450.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6239BDC9-3ECC-4BBF-ADD0-4F68B8A01005}"/>
              </a:ext>
            </a:extLst>
          </p:cNvPr>
          <p:cNvSpPr txBox="1"/>
          <p:nvPr/>
        </p:nvSpPr>
        <p:spPr>
          <a:xfrm>
            <a:off x="1291867" y="2006460"/>
            <a:ext cx="2975322" cy="1015663"/>
          </a:xfrm>
          <a:prstGeom prst="rect">
            <a:avLst/>
          </a:prstGeom>
          <a:solidFill>
            <a:srgbClr val="FFFF00"/>
          </a:solidFill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1200" dirty="0"/>
              <a:t> Dans Vue 3D : </a:t>
            </a:r>
          </a:p>
          <a:p>
            <a:pPr marL="171450" indent="-171450" algn="just">
              <a:buFont typeface="Wingdings" panose="05000000000000000000" pitchFamily="2" charset="2"/>
              <a:buChar char="è"/>
            </a:pPr>
            <a:r>
              <a:rPr lang="fr-FR" sz="1200" b="1" dirty="0">
                <a:sym typeface="Wingdings" panose="05000000000000000000" pitchFamily="2" charset="2"/>
              </a:rPr>
              <a:t> Positionner </a:t>
            </a:r>
            <a:r>
              <a:rPr lang="fr-FR" sz="1200" dirty="0">
                <a:sym typeface="Wingdings" panose="05000000000000000000" pitchFamily="2" charset="2"/>
              </a:rPr>
              <a:t>la vue en position Haut</a:t>
            </a:r>
          </a:p>
          <a:p>
            <a:pPr marL="171450" indent="-171450" algn="just">
              <a:buFont typeface="Wingdings" panose="05000000000000000000" pitchFamily="2" charset="2"/>
              <a:buChar char="è"/>
            </a:pPr>
            <a:r>
              <a:rPr lang="fr-FR" sz="1200" b="1" dirty="0">
                <a:sym typeface="Wingdings" panose="05000000000000000000" pitchFamily="2" charset="2"/>
              </a:rPr>
              <a:t>Sélectionner </a:t>
            </a:r>
            <a:r>
              <a:rPr lang="fr-FR" sz="1200" dirty="0">
                <a:sym typeface="Wingdings" panose="05000000000000000000" pitchFamily="2" charset="2"/>
              </a:rPr>
              <a:t>l’ensemble de OA 450</a:t>
            </a:r>
          </a:p>
          <a:p>
            <a:pPr marL="171450" indent="-171450" algn="just">
              <a:buFont typeface="Wingdings" panose="05000000000000000000" pitchFamily="2" charset="2"/>
              <a:buChar char="è"/>
            </a:pPr>
            <a:r>
              <a:rPr lang="fr-FR" sz="1200" b="1" dirty="0">
                <a:sym typeface="Wingdings" panose="05000000000000000000" pitchFamily="2" charset="2"/>
              </a:rPr>
              <a:t>Cliquer </a:t>
            </a:r>
            <a:r>
              <a:rPr lang="fr-FR" sz="1200" dirty="0">
                <a:sym typeface="Wingdings" panose="05000000000000000000" pitchFamily="2" charset="2"/>
              </a:rPr>
              <a:t>sur l’outil rotation</a:t>
            </a:r>
            <a:r>
              <a:rPr lang="fr-FR" sz="1200" b="1" dirty="0">
                <a:sym typeface="Wingdings" panose="05000000000000000000" pitchFamily="2" charset="2"/>
              </a:rPr>
              <a:t>, puis </a:t>
            </a:r>
            <a:r>
              <a:rPr lang="fr-FR" sz="1200" dirty="0">
                <a:sym typeface="Wingdings" panose="05000000000000000000" pitchFamily="2" charset="2"/>
              </a:rPr>
              <a:t>effectuer une rotation de l’ouvrage de </a:t>
            </a:r>
            <a:r>
              <a:rPr lang="fr-FR" sz="1200" b="1" dirty="0">
                <a:sym typeface="Wingdings" panose="05000000000000000000" pitchFamily="2" charset="2"/>
              </a:rPr>
              <a:t>90°.</a:t>
            </a:r>
          </a:p>
        </p:txBody>
      </p:sp>
      <p:grpSp>
        <p:nvGrpSpPr>
          <p:cNvPr id="43" name="Groupe 42">
            <a:extLst>
              <a:ext uri="{FF2B5EF4-FFF2-40B4-BE49-F238E27FC236}">
                <a16:creationId xmlns:a16="http://schemas.microsoft.com/office/drawing/2014/main" id="{F5369172-CEF3-4974-AD58-3D456E130663}"/>
              </a:ext>
            </a:extLst>
          </p:cNvPr>
          <p:cNvGrpSpPr/>
          <p:nvPr/>
        </p:nvGrpSpPr>
        <p:grpSpPr>
          <a:xfrm>
            <a:off x="973085" y="2095115"/>
            <a:ext cx="318782" cy="277860"/>
            <a:chOff x="4198688" y="2087836"/>
            <a:chExt cx="318782" cy="277860"/>
          </a:xfrm>
        </p:grpSpPr>
        <p:sp>
          <p:nvSpPr>
            <p:cNvPr id="44" name="Ellipse 43">
              <a:extLst>
                <a:ext uri="{FF2B5EF4-FFF2-40B4-BE49-F238E27FC236}">
                  <a16:creationId xmlns:a16="http://schemas.microsoft.com/office/drawing/2014/main" id="{472A1E9B-7969-452B-A70D-54AA6AA08FC2}"/>
                </a:ext>
              </a:extLst>
            </p:cNvPr>
            <p:cNvSpPr/>
            <p:nvPr/>
          </p:nvSpPr>
          <p:spPr>
            <a:xfrm>
              <a:off x="4198688" y="2102386"/>
              <a:ext cx="255866" cy="26331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/>
            </a:p>
          </p:txBody>
        </p:sp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id="{60A864E2-F123-48DB-88DA-8170776E9A7D}"/>
                </a:ext>
              </a:extLst>
            </p:cNvPr>
            <p:cNvSpPr txBox="1"/>
            <p:nvPr/>
          </p:nvSpPr>
          <p:spPr>
            <a:xfrm>
              <a:off x="4198688" y="2087836"/>
              <a:ext cx="3187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3</a:t>
              </a:r>
            </a:p>
          </p:txBody>
        </p:sp>
      </p:grpSp>
      <p:sp>
        <p:nvSpPr>
          <p:cNvPr id="46" name="ZoneTexte 45">
            <a:extLst>
              <a:ext uri="{FF2B5EF4-FFF2-40B4-BE49-F238E27FC236}">
                <a16:creationId xmlns:a16="http://schemas.microsoft.com/office/drawing/2014/main" id="{6D281E37-A687-460A-951D-5EA88FE3AA59}"/>
              </a:ext>
            </a:extLst>
          </p:cNvPr>
          <p:cNvSpPr txBox="1"/>
          <p:nvPr/>
        </p:nvSpPr>
        <p:spPr>
          <a:xfrm>
            <a:off x="2755783" y="6581001"/>
            <a:ext cx="35988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Tuto échange Mensura Génius - Revit  </a:t>
            </a:r>
          </a:p>
        </p:txBody>
      </p:sp>
    </p:spTree>
    <p:extLst>
      <p:ext uri="{BB962C8B-B14F-4D97-AF65-F5344CB8AC3E}">
        <p14:creationId xmlns:p14="http://schemas.microsoft.com/office/powerpoint/2010/main" val="30454377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0D1FB80-9391-42B5-93EC-91783039AD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42" y="918585"/>
            <a:ext cx="8901290" cy="5226554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1A043DF9-C979-4CED-8D65-38E40BAFC718}"/>
              </a:ext>
            </a:extLst>
          </p:cNvPr>
          <p:cNvSpPr txBox="1"/>
          <p:nvPr/>
        </p:nvSpPr>
        <p:spPr>
          <a:xfrm>
            <a:off x="67112" y="6581001"/>
            <a:ext cx="1963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Lycée D. Diderot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B781FB4-54E3-4F3A-9E3D-2DDA8EA16105}"/>
              </a:ext>
            </a:extLst>
          </p:cNvPr>
          <p:cNvSpPr txBox="1"/>
          <p:nvPr/>
        </p:nvSpPr>
        <p:spPr>
          <a:xfrm>
            <a:off x="7701094" y="6581001"/>
            <a:ext cx="13422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Page </a:t>
            </a:r>
            <a:fld id="{C232B7EB-31CB-43DC-950D-071A5EBE2E5D}" type="slidenum">
              <a:rPr lang="fr-FR" sz="12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r"/>
              <a:t>29</a:t>
            </a:fld>
            <a:endParaRPr lang="fr-FR" sz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DDB855D5-2480-4019-B613-15A6ADEFDA4B}"/>
              </a:ext>
            </a:extLst>
          </p:cNvPr>
          <p:cNvSpPr txBox="1"/>
          <p:nvPr/>
        </p:nvSpPr>
        <p:spPr>
          <a:xfrm>
            <a:off x="5141971" y="2100151"/>
            <a:ext cx="2927831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1200" dirty="0"/>
              <a:t> Dans Plan de Masse :</a:t>
            </a:r>
            <a:endParaRPr lang="fr-FR" sz="1200" b="1" dirty="0">
              <a:sym typeface="Wingdings" panose="05000000000000000000" pitchFamily="2" charset="2"/>
            </a:endParaRPr>
          </a:p>
          <a:p>
            <a:pPr marL="171450" indent="-171450" algn="just">
              <a:buFont typeface="Wingdings" panose="05000000000000000000" pitchFamily="2" charset="2"/>
              <a:buChar char="è"/>
            </a:pPr>
            <a:r>
              <a:rPr lang="fr-FR" sz="1200" b="1" dirty="0">
                <a:sym typeface="Wingdings" panose="05000000000000000000" pitchFamily="2" charset="2"/>
              </a:rPr>
              <a:t> Vérifier </a:t>
            </a:r>
            <a:r>
              <a:rPr lang="fr-FR" sz="1200" dirty="0">
                <a:sym typeface="Wingdings" panose="05000000000000000000" pitchFamily="2" charset="2"/>
              </a:rPr>
              <a:t>que l’ouvrage ’est bien mis en rotation.</a:t>
            </a:r>
          </a:p>
        </p:txBody>
      </p:sp>
      <p:grpSp>
        <p:nvGrpSpPr>
          <p:cNvPr id="40" name="Groupe 39">
            <a:extLst>
              <a:ext uri="{FF2B5EF4-FFF2-40B4-BE49-F238E27FC236}">
                <a16:creationId xmlns:a16="http://schemas.microsoft.com/office/drawing/2014/main" id="{741061EE-A36A-4944-8417-55DDF7B2EFFB}"/>
              </a:ext>
            </a:extLst>
          </p:cNvPr>
          <p:cNvGrpSpPr/>
          <p:nvPr/>
        </p:nvGrpSpPr>
        <p:grpSpPr>
          <a:xfrm>
            <a:off x="4823189" y="2163773"/>
            <a:ext cx="318782" cy="277860"/>
            <a:chOff x="4198688" y="2087836"/>
            <a:chExt cx="318782" cy="277860"/>
          </a:xfrm>
        </p:grpSpPr>
        <p:sp>
          <p:nvSpPr>
            <p:cNvPr id="42" name="Ellipse 41">
              <a:extLst>
                <a:ext uri="{FF2B5EF4-FFF2-40B4-BE49-F238E27FC236}">
                  <a16:creationId xmlns:a16="http://schemas.microsoft.com/office/drawing/2014/main" id="{7E3749EE-B6AB-4949-B146-442438A13988}"/>
                </a:ext>
              </a:extLst>
            </p:cNvPr>
            <p:cNvSpPr/>
            <p:nvPr/>
          </p:nvSpPr>
          <p:spPr>
            <a:xfrm>
              <a:off x="4198688" y="2102386"/>
              <a:ext cx="255866" cy="26331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/>
            </a:p>
          </p:txBody>
        </p:sp>
        <p:sp>
          <p:nvSpPr>
            <p:cNvPr id="43" name="ZoneTexte 42">
              <a:extLst>
                <a:ext uri="{FF2B5EF4-FFF2-40B4-BE49-F238E27FC236}">
                  <a16:creationId xmlns:a16="http://schemas.microsoft.com/office/drawing/2014/main" id="{ADE64BE8-1B29-4AA1-BC4E-DFD10EA2D276}"/>
                </a:ext>
              </a:extLst>
            </p:cNvPr>
            <p:cNvSpPr txBox="1"/>
            <p:nvPr/>
          </p:nvSpPr>
          <p:spPr>
            <a:xfrm>
              <a:off x="4198688" y="2087836"/>
              <a:ext cx="3187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4</a:t>
              </a:r>
            </a:p>
          </p:txBody>
        </p:sp>
      </p:grpSp>
      <p:sp>
        <p:nvSpPr>
          <p:cNvPr id="32" name="ZoneTexte 31">
            <a:extLst>
              <a:ext uri="{FF2B5EF4-FFF2-40B4-BE49-F238E27FC236}">
                <a16:creationId xmlns:a16="http://schemas.microsoft.com/office/drawing/2014/main" id="{3F8C8870-ACDD-47D7-BC11-4AF1FDAEF2BF}"/>
              </a:ext>
            </a:extLst>
          </p:cNvPr>
          <p:cNvSpPr txBox="1"/>
          <p:nvPr/>
        </p:nvSpPr>
        <p:spPr>
          <a:xfrm>
            <a:off x="8388" y="34215"/>
            <a:ext cx="8736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Importer la plate-forme dans Revit 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45F4A912-6BBC-408A-9482-4F7F6A3F1928}"/>
              </a:ext>
            </a:extLst>
          </p:cNvPr>
          <p:cNvSpPr txBox="1"/>
          <p:nvPr/>
        </p:nvSpPr>
        <p:spPr>
          <a:xfrm>
            <a:off x="2755783" y="6581001"/>
            <a:ext cx="35988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Tuto échange Mensura Génius - Revit  </a:t>
            </a:r>
          </a:p>
        </p:txBody>
      </p:sp>
    </p:spTree>
    <p:extLst>
      <p:ext uri="{BB962C8B-B14F-4D97-AF65-F5344CB8AC3E}">
        <p14:creationId xmlns:p14="http://schemas.microsoft.com/office/powerpoint/2010/main" val="1189541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1A043DF9-C979-4CED-8D65-38E40BAFC718}"/>
              </a:ext>
            </a:extLst>
          </p:cNvPr>
          <p:cNvSpPr txBox="1"/>
          <p:nvPr/>
        </p:nvSpPr>
        <p:spPr>
          <a:xfrm>
            <a:off x="67112" y="6581001"/>
            <a:ext cx="1963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Lycée D. Diderot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B781FB4-54E3-4F3A-9E3D-2DDA8EA16105}"/>
              </a:ext>
            </a:extLst>
          </p:cNvPr>
          <p:cNvSpPr txBox="1"/>
          <p:nvPr/>
        </p:nvSpPr>
        <p:spPr>
          <a:xfrm>
            <a:off x="7701094" y="6581001"/>
            <a:ext cx="13422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Page </a:t>
            </a:r>
            <a:fld id="{C232B7EB-31CB-43DC-950D-071A5EBE2E5D}" type="slidenum">
              <a:rPr lang="fr-FR" sz="12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r"/>
              <a:t>3</a:t>
            </a:fld>
            <a:endParaRPr lang="fr-FR" sz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7612649-6FA5-4802-B3D6-8A819C7770C9}"/>
              </a:ext>
            </a:extLst>
          </p:cNvPr>
          <p:cNvSpPr txBox="1"/>
          <p:nvPr/>
        </p:nvSpPr>
        <p:spPr>
          <a:xfrm>
            <a:off x="319597" y="707510"/>
            <a:ext cx="8469296" cy="2062103"/>
          </a:xfrm>
          <a:prstGeom prst="rect">
            <a:avLst/>
          </a:prstGeom>
          <a:solidFill>
            <a:srgbClr val="CCFFFF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1600" i="1" dirty="0"/>
              <a:t>Afin d’intégrer la démarche BIM </a:t>
            </a:r>
            <a:r>
              <a:rPr lang="fr-FR" sz="1600" dirty="0"/>
              <a:t>(Building Information Modeling), une maquette numérique sera réalisée en tenant compte des logiciels métiers de chacun des intervenants intégrés au projet déviation de Gimont : </a:t>
            </a:r>
          </a:p>
          <a:p>
            <a:pPr lvl="0" algn="just"/>
            <a:r>
              <a:rPr lang="fr-FR" sz="1600" dirty="0"/>
              <a:t>Le géomètre : fournira </a:t>
            </a:r>
            <a:r>
              <a:rPr lang="fr-FR" sz="1600" b="1" dirty="0"/>
              <a:t>le relevé du terrain naturel </a:t>
            </a:r>
            <a:r>
              <a:rPr lang="fr-FR" sz="1600" dirty="0"/>
              <a:t>et de l’état des lieux (fichier en dwg), </a:t>
            </a:r>
          </a:p>
          <a:p>
            <a:pPr lvl="0" algn="just"/>
            <a:r>
              <a:rPr lang="fr-FR" sz="1600" dirty="0"/>
              <a:t>L’entreprise de travaux publics : fournira la maquette numérique de </a:t>
            </a:r>
            <a:r>
              <a:rPr lang="fr-FR" sz="1600" b="1" dirty="0"/>
              <a:t>réalisation de l’ouvrage OA 450</a:t>
            </a:r>
            <a:r>
              <a:rPr lang="fr-FR" sz="1600" dirty="0"/>
              <a:t> (fichier Revit),</a:t>
            </a:r>
          </a:p>
          <a:p>
            <a:pPr lvl="0" algn="just"/>
            <a:r>
              <a:rPr lang="fr-FR" sz="1600" dirty="0"/>
              <a:t>L’entreprise de terrassement : fournira la maquette numérique de la </a:t>
            </a:r>
            <a:r>
              <a:rPr lang="fr-FR" sz="1600" b="1" dirty="0"/>
              <a:t>plate-forme de terrassement</a:t>
            </a:r>
            <a:r>
              <a:rPr lang="fr-FR" sz="1600" dirty="0"/>
              <a:t> pour la réalisation de l’OA 450 (fichier Mensura Génius).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15B1D33-771E-4891-8940-41F8965A6867}"/>
              </a:ext>
            </a:extLst>
          </p:cNvPr>
          <p:cNvSpPr txBox="1"/>
          <p:nvPr/>
        </p:nvSpPr>
        <p:spPr>
          <a:xfrm>
            <a:off x="8388" y="34215"/>
            <a:ext cx="8017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Intégrer la démarche BIM 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F5149D9-13E2-4051-9B49-40C700F36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997" y="2981243"/>
            <a:ext cx="6791416" cy="3307656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989592A9-5169-48E9-85DD-A6576880A201}"/>
              </a:ext>
            </a:extLst>
          </p:cNvPr>
          <p:cNvSpPr txBox="1"/>
          <p:nvPr/>
        </p:nvSpPr>
        <p:spPr>
          <a:xfrm>
            <a:off x="2755783" y="6581001"/>
            <a:ext cx="35988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Tuto échange Mensura Génius - Revit  </a:t>
            </a:r>
          </a:p>
        </p:txBody>
      </p:sp>
    </p:spTree>
    <p:extLst>
      <p:ext uri="{BB962C8B-B14F-4D97-AF65-F5344CB8AC3E}">
        <p14:creationId xmlns:p14="http://schemas.microsoft.com/office/powerpoint/2010/main" val="22990965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6A7D8909-F437-4B9D-8C11-B8EB0BACA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42" y="763480"/>
            <a:ext cx="8824405" cy="5228101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1A043DF9-C979-4CED-8D65-38E40BAFC718}"/>
              </a:ext>
            </a:extLst>
          </p:cNvPr>
          <p:cNvSpPr txBox="1"/>
          <p:nvPr/>
        </p:nvSpPr>
        <p:spPr>
          <a:xfrm>
            <a:off x="67112" y="6581001"/>
            <a:ext cx="1963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Lycée D. Diderot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B781FB4-54E3-4F3A-9E3D-2DDA8EA16105}"/>
              </a:ext>
            </a:extLst>
          </p:cNvPr>
          <p:cNvSpPr txBox="1"/>
          <p:nvPr/>
        </p:nvSpPr>
        <p:spPr>
          <a:xfrm>
            <a:off x="7701094" y="6581001"/>
            <a:ext cx="13422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Page </a:t>
            </a:r>
            <a:fld id="{C232B7EB-31CB-43DC-950D-071A5EBE2E5D}" type="slidenum">
              <a:rPr lang="fr-FR" sz="12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r"/>
              <a:t>30</a:t>
            </a:fld>
            <a:endParaRPr lang="fr-FR" sz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DDB855D5-2480-4019-B613-15A6ADEFDA4B}"/>
              </a:ext>
            </a:extLst>
          </p:cNvPr>
          <p:cNvSpPr txBox="1"/>
          <p:nvPr/>
        </p:nvSpPr>
        <p:spPr>
          <a:xfrm>
            <a:off x="3141792" y="973344"/>
            <a:ext cx="2273587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1200" dirty="0"/>
              <a:t> Dans Vue 3D :</a:t>
            </a:r>
            <a:endParaRPr lang="fr-FR" sz="1200" b="1" dirty="0">
              <a:sym typeface="Wingdings" panose="05000000000000000000" pitchFamily="2" charset="2"/>
            </a:endParaRPr>
          </a:p>
          <a:p>
            <a:pPr marL="171450" indent="-171450" algn="just">
              <a:buFont typeface="Wingdings" panose="05000000000000000000" pitchFamily="2" charset="2"/>
              <a:buChar char="è"/>
            </a:pPr>
            <a:r>
              <a:rPr lang="fr-FR" sz="1200" b="1" dirty="0">
                <a:sym typeface="Wingdings" panose="05000000000000000000" pitchFamily="2" charset="2"/>
              </a:rPr>
              <a:t> Cliquer </a:t>
            </a:r>
            <a:r>
              <a:rPr lang="fr-FR" sz="1200" dirty="0">
                <a:sym typeface="Wingdings" panose="05000000000000000000" pitchFamily="2" charset="2"/>
              </a:rPr>
              <a:t>sur l’onglet Insérer</a:t>
            </a:r>
          </a:p>
          <a:p>
            <a:pPr marL="171450" indent="-171450" algn="just">
              <a:buFont typeface="Wingdings" panose="05000000000000000000" pitchFamily="2" charset="2"/>
              <a:buChar char="è"/>
            </a:pPr>
            <a:r>
              <a:rPr lang="fr-FR" sz="1200" dirty="0">
                <a:sym typeface="Wingdings" panose="05000000000000000000" pitchFamily="2" charset="2"/>
              </a:rPr>
              <a:t> </a:t>
            </a:r>
            <a:r>
              <a:rPr lang="fr-FR" sz="1200" b="1" dirty="0">
                <a:sym typeface="Wingdings" panose="05000000000000000000" pitchFamily="2" charset="2"/>
              </a:rPr>
              <a:t>Cliquer sur </a:t>
            </a:r>
            <a:r>
              <a:rPr lang="fr-FR" sz="1200" dirty="0">
                <a:sym typeface="Wingdings" panose="05000000000000000000" pitchFamily="2" charset="2"/>
              </a:rPr>
              <a:t>Lier CAO.</a:t>
            </a:r>
          </a:p>
        </p:txBody>
      </p:sp>
      <p:grpSp>
        <p:nvGrpSpPr>
          <p:cNvPr id="40" name="Groupe 39">
            <a:extLst>
              <a:ext uri="{FF2B5EF4-FFF2-40B4-BE49-F238E27FC236}">
                <a16:creationId xmlns:a16="http://schemas.microsoft.com/office/drawing/2014/main" id="{741061EE-A36A-4944-8417-55DDF7B2EFFB}"/>
              </a:ext>
            </a:extLst>
          </p:cNvPr>
          <p:cNvGrpSpPr/>
          <p:nvPr/>
        </p:nvGrpSpPr>
        <p:grpSpPr>
          <a:xfrm>
            <a:off x="2842647" y="1018649"/>
            <a:ext cx="318782" cy="277860"/>
            <a:chOff x="4198688" y="2087836"/>
            <a:chExt cx="318782" cy="277860"/>
          </a:xfrm>
        </p:grpSpPr>
        <p:sp>
          <p:nvSpPr>
            <p:cNvPr id="42" name="Ellipse 41">
              <a:extLst>
                <a:ext uri="{FF2B5EF4-FFF2-40B4-BE49-F238E27FC236}">
                  <a16:creationId xmlns:a16="http://schemas.microsoft.com/office/drawing/2014/main" id="{7E3749EE-B6AB-4949-B146-442438A13988}"/>
                </a:ext>
              </a:extLst>
            </p:cNvPr>
            <p:cNvSpPr/>
            <p:nvPr/>
          </p:nvSpPr>
          <p:spPr>
            <a:xfrm>
              <a:off x="4198688" y="2102386"/>
              <a:ext cx="255866" cy="26331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/>
            </a:p>
          </p:txBody>
        </p:sp>
        <p:sp>
          <p:nvSpPr>
            <p:cNvPr id="43" name="ZoneTexte 42">
              <a:extLst>
                <a:ext uri="{FF2B5EF4-FFF2-40B4-BE49-F238E27FC236}">
                  <a16:creationId xmlns:a16="http://schemas.microsoft.com/office/drawing/2014/main" id="{ADE64BE8-1B29-4AA1-BC4E-DFD10EA2D276}"/>
                </a:ext>
              </a:extLst>
            </p:cNvPr>
            <p:cNvSpPr txBox="1"/>
            <p:nvPr/>
          </p:nvSpPr>
          <p:spPr>
            <a:xfrm>
              <a:off x="4198688" y="2087836"/>
              <a:ext cx="3187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5</a:t>
              </a:r>
            </a:p>
          </p:txBody>
        </p:sp>
      </p:grpSp>
      <p:sp>
        <p:nvSpPr>
          <p:cNvPr id="25" name="ZoneTexte 24">
            <a:extLst>
              <a:ext uri="{FF2B5EF4-FFF2-40B4-BE49-F238E27FC236}">
                <a16:creationId xmlns:a16="http://schemas.microsoft.com/office/drawing/2014/main" id="{5A29DDB8-5EAA-4B06-BC25-6E4E61842876}"/>
              </a:ext>
            </a:extLst>
          </p:cNvPr>
          <p:cNvSpPr txBox="1"/>
          <p:nvPr/>
        </p:nvSpPr>
        <p:spPr>
          <a:xfrm>
            <a:off x="8388" y="34215"/>
            <a:ext cx="8736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Importer la plate-forme dans Revit 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6A7AD8CE-BF6B-417A-A393-4515AA6CCBFA}"/>
              </a:ext>
            </a:extLst>
          </p:cNvPr>
          <p:cNvSpPr txBox="1"/>
          <p:nvPr/>
        </p:nvSpPr>
        <p:spPr>
          <a:xfrm>
            <a:off x="5659052" y="2203401"/>
            <a:ext cx="3395404" cy="1015663"/>
          </a:xfrm>
          <a:prstGeom prst="rect">
            <a:avLst/>
          </a:prstGeom>
          <a:solidFill>
            <a:srgbClr val="FFFF00"/>
          </a:solidFill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1200" dirty="0"/>
              <a:t> Dans la fenêtre lier les formats CAO :</a:t>
            </a:r>
            <a:endParaRPr lang="fr-FR" sz="1200" b="1" dirty="0">
              <a:sym typeface="Wingdings" panose="05000000000000000000" pitchFamily="2" charset="2"/>
            </a:endParaRPr>
          </a:p>
          <a:p>
            <a:pPr marL="171450" indent="-171450" algn="just">
              <a:buFont typeface="Wingdings" panose="05000000000000000000" pitchFamily="2" charset="2"/>
              <a:buChar char="è"/>
            </a:pPr>
            <a:r>
              <a:rPr lang="fr-FR" sz="1200" b="1" dirty="0">
                <a:sym typeface="Wingdings" panose="05000000000000000000" pitchFamily="2" charset="2"/>
              </a:rPr>
              <a:t> </a:t>
            </a:r>
            <a:r>
              <a:rPr lang="fr-FR" sz="1200" dirty="0">
                <a:sym typeface="Wingdings" panose="05000000000000000000" pitchFamily="2" charset="2"/>
              </a:rPr>
              <a:t>Dans Fichier de type : </a:t>
            </a:r>
            <a:r>
              <a:rPr lang="fr-FR" sz="1200" b="1" dirty="0">
                <a:sym typeface="Wingdings" panose="05000000000000000000" pitchFamily="2" charset="2"/>
              </a:rPr>
              <a:t>Sélectionner DXF</a:t>
            </a:r>
            <a:endParaRPr lang="fr-FR" sz="1200" dirty="0">
              <a:sym typeface="Wingdings" panose="05000000000000000000" pitchFamily="2" charset="2"/>
            </a:endParaRPr>
          </a:p>
          <a:p>
            <a:pPr marL="171450" indent="-171450" algn="just">
              <a:buFont typeface="Wingdings" panose="05000000000000000000" pitchFamily="2" charset="2"/>
              <a:buChar char="è"/>
            </a:pPr>
            <a:r>
              <a:rPr lang="fr-FR" sz="1200" dirty="0">
                <a:sym typeface="Wingdings" panose="05000000000000000000" pitchFamily="2" charset="2"/>
              </a:rPr>
              <a:t> </a:t>
            </a:r>
            <a:r>
              <a:rPr lang="fr-FR" sz="1200" b="1" dirty="0">
                <a:sym typeface="Wingdings" panose="05000000000000000000" pitchFamily="2" charset="2"/>
              </a:rPr>
              <a:t>Charger </a:t>
            </a:r>
            <a:r>
              <a:rPr lang="fr-FR" sz="1200" dirty="0">
                <a:sym typeface="Wingdings" panose="05000000000000000000" pitchFamily="2" charset="2"/>
              </a:rPr>
              <a:t>le fichier Plateforme OA 450</a:t>
            </a:r>
          </a:p>
          <a:p>
            <a:pPr marL="171450" indent="-171450" algn="just">
              <a:buFont typeface="Wingdings" panose="05000000000000000000" pitchFamily="2" charset="2"/>
              <a:buChar char="è"/>
            </a:pPr>
            <a:r>
              <a:rPr lang="fr-FR" sz="1200" b="1" dirty="0">
                <a:sym typeface="Wingdings" panose="05000000000000000000" pitchFamily="2" charset="2"/>
              </a:rPr>
              <a:t>Sélectionner </a:t>
            </a:r>
            <a:r>
              <a:rPr lang="fr-FR" sz="1200" dirty="0">
                <a:sym typeface="Wingdings" panose="05000000000000000000" pitchFamily="2" charset="2"/>
              </a:rPr>
              <a:t>Positionnement : Origine à origine</a:t>
            </a:r>
          </a:p>
          <a:p>
            <a:pPr marL="171450" indent="-171450" algn="just">
              <a:buFont typeface="Wingdings" panose="05000000000000000000" pitchFamily="2" charset="2"/>
              <a:buChar char="è"/>
            </a:pPr>
            <a:r>
              <a:rPr lang="fr-FR" sz="1200" b="1" dirty="0">
                <a:sym typeface="Wingdings" panose="05000000000000000000" pitchFamily="2" charset="2"/>
              </a:rPr>
              <a:t>Cliquer </a:t>
            </a:r>
            <a:r>
              <a:rPr lang="fr-FR" sz="1200" dirty="0">
                <a:sym typeface="Wingdings" panose="05000000000000000000" pitchFamily="2" charset="2"/>
              </a:rPr>
              <a:t>Ouvrir.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D4E366A-5A16-4828-BF5A-F6BA8C831E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9882" y="2135277"/>
            <a:ext cx="3282029" cy="3726587"/>
          </a:xfrm>
          <a:prstGeom prst="rect">
            <a:avLst/>
          </a:prstGeom>
        </p:spPr>
      </p:pic>
      <p:grpSp>
        <p:nvGrpSpPr>
          <p:cNvPr id="29" name="Groupe 28">
            <a:extLst>
              <a:ext uri="{FF2B5EF4-FFF2-40B4-BE49-F238E27FC236}">
                <a16:creationId xmlns:a16="http://schemas.microsoft.com/office/drawing/2014/main" id="{58854888-E673-4D1B-82C0-6A06BAD2874A}"/>
              </a:ext>
            </a:extLst>
          </p:cNvPr>
          <p:cNvGrpSpPr/>
          <p:nvPr/>
        </p:nvGrpSpPr>
        <p:grpSpPr>
          <a:xfrm>
            <a:off x="5340270" y="2243266"/>
            <a:ext cx="318782" cy="277860"/>
            <a:chOff x="4198688" y="2087836"/>
            <a:chExt cx="318782" cy="277860"/>
          </a:xfrm>
        </p:grpSpPr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970ADC89-B016-419D-AB0B-2308C3ED6097}"/>
                </a:ext>
              </a:extLst>
            </p:cNvPr>
            <p:cNvSpPr/>
            <p:nvPr/>
          </p:nvSpPr>
          <p:spPr>
            <a:xfrm>
              <a:off x="4198688" y="2102386"/>
              <a:ext cx="255866" cy="26331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/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D08E91F8-89B5-4899-8540-C49AA5A64721}"/>
                </a:ext>
              </a:extLst>
            </p:cNvPr>
            <p:cNvSpPr txBox="1"/>
            <p:nvPr/>
          </p:nvSpPr>
          <p:spPr>
            <a:xfrm>
              <a:off x="4198688" y="2087836"/>
              <a:ext cx="3187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6</a:t>
              </a:r>
            </a:p>
          </p:txBody>
        </p:sp>
      </p:grpSp>
      <p:sp>
        <p:nvSpPr>
          <p:cNvPr id="32" name="ZoneTexte 31">
            <a:extLst>
              <a:ext uri="{FF2B5EF4-FFF2-40B4-BE49-F238E27FC236}">
                <a16:creationId xmlns:a16="http://schemas.microsoft.com/office/drawing/2014/main" id="{D872EE24-3F12-430E-A76A-41FF66664820}"/>
              </a:ext>
            </a:extLst>
          </p:cNvPr>
          <p:cNvSpPr txBox="1"/>
          <p:nvPr/>
        </p:nvSpPr>
        <p:spPr>
          <a:xfrm>
            <a:off x="2755783" y="6581001"/>
            <a:ext cx="35988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Tuto échange Mensura Génius - Revit  </a:t>
            </a:r>
          </a:p>
        </p:txBody>
      </p:sp>
    </p:spTree>
    <p:extLst>
      <p:ext uri="{BB962C8B-B14F-4D97-AF65-F5344CB8AC3E}">
        <p14:creationId xmlns:p14="http://schemas.microsoft.com/office/powerpoint/2010/main" val="4882597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64F8EE5E-E336-475C-9FAB-E2CC0D9DE8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53" y="727968"/>
            <a:ext cx="8865780" cy="5521911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1A043DF9-C979-4CED-8D65-38E40BAFC718}"/>
              </a:ext>
            </a:extLst>
          </p:cNvPr>
          <p:cNvSpPr txBox="1"/>
          <p:nvPr/>
        </p:nvSpPr>
        <p:spPr>
          <a:xfrm>
            <a:off x="67112" y="6581001"/>
            <a:ext cx="1963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Lycée D. Diderot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B781FB4-54E3-4F3A-9E3D-2DDA8EA16105}"/>
              </a:ext>
            </a:extLst>
          </p:cNvPr>
          <p:cNvSpPr txBox="1"/>
          <p:nvPr/>
        </p:nvSpPr>
        <p:spPr>
          <a:xfrm>
            <a:off x="7701094" y="6581001"/>
            <a:ext cx="13422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Page </a:t>
            </a:r>
            <a:fld id="{C232B7EB-31CB-43DC-950D-071A5EBE2E5D}" type="slidenum">
              <a:rPr lang="fr-FR" sz="12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r"/>
              <a:t>31</a:t>
            </a:fld>
            <a:endParaRPr lang="fr-FR" sz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0E49279A-0262-42C4-BD11-F7470278B715}"/>
              </a:ext>
            </a:extLst>
          </p:cNvPr>
          <p:cNvSpPr/>
          <p:nvPr/>
        </p:nvSpPr>
        <p:spPr>
          <a:xfrm>
            <a:off x="820300" y="1754618"/>
            <a:ext cx="1115032" cy="1015663"/>
          </a:xfrm>
          <a:prstGeom prst="ellipse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DDB855D5-2480-4019-B613-15A6ADEFDA4B}"/>
              </a:ext>
            </a:extLst>
          </p:cNvPr>
          <p:cNvSpPr txBox="1"/>
          <p:nvPr/>
        </p:nvSpPr>
        <p:spPr>
          <a:xfrm>
            <a:off x="719936" y="4536477"/>
            <a:ext cx="2913071" cy="1200329"/>
          </a:xfrm>
          <a:prstGeom prst="rect">
            <a:avLst/>
          </a:prstGeom>
          <a:solidFill>
            <a:srgbClr val="FFFF00"/>
          </a:solidFill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1200" dirty="0"/>
              <a:t> Dans Propriétés :</a:t>
            </a:r>
            <a:endParaRPr lang="fr-FR" sz="1200" b="1" dirty="0">
              <a:sym typeface="Wingdings" panose="05000000000000000000" pitchFamily="2" charset="2"/>
            </a:endParaRPr>
          </a:p>
          <a:p>
            <a:pPr marL="171450" indent="-171450" algn="just">
              <a:buFont typeface="Wingdings" panose="05000000000000000000" pitchFamily="2" charset="2"/>
              <a:buChar char="è"/>
            </a:pPr>
            <a:r>
              <a:rPr lang="fr-FR" sz="1200" dirty="0">
                <a:sym typeface="Wingdings" panose="05000000000000000000" pitchFamily="2" charset="2"/>
              </a:rPr>
              <a:t> Niveau de base :</a:t>
            </a:r>
            <a:r>
              <a:rPr lang="fr-FR" sz="1200" b="1" dirty="0">
                <a:sym typeface="Wingdings" panose="05000000000000000000" pitchFamily="2" charset="2"/>
              </a:rPr>
              <a:t> Sélectionner </a:t>
            </a:r>
            <a:r>
              <a:rPr lang="fr-FR" sz="1200" dirty="0">
                <a:sym typeface="Wingdings" panose="05000000000000000000" pitchFamily="2" charset="2"/>
              </a:rPr>
              <a:t>niveau bas Radier inférieur ou niveau bas traverse inférieure</a:t>
            </a:r>
          </a:p>
          <a:p>
            <a:pPr marL="171450" indent="-171450" algn="just">
              <a:buFont typeface="Wingdings" panose="05000000000000000000" pitchFamily="2" charset="2"/>
              <a:buChar char="è"/>
            </a:pPr>
            <a:r>
              <a:rPr lang="fr-FR" sz="1200" dirty="0">
                <a:sym typeface="Wingdings" panose="05000000000000000000" pitchFamily="2" charset="2"/>
              </a:rPr>
              <a:t>Décalage inférieur : </a:t>
            </a:r>
            <a:r>
              <a:rPr lang="fr-FR" sz="1200" b="1" dirty="0">
                <a:sym typeface="Wingdings" panose="05000000000000000000" pitchFamily="2" charset="2"/>
              </a:rPr>
              <a:t>Noter </a:t>
            </a:r>
            <a:r>
              <a:rPr lang="fr-FR" sz="1200" dirty="0">
                <a:sym typeface="Wingdings" panose="05000000000000000000" pitchFamily="2" charset="2"/>
              </a:rPr>
              <a:t>-148.90 </a:t>
            </a:r>
          </a:p>
          <a:p>
            <a:pPr marL="171450" indent="-171450" algn="just">
              <a:buFont typeface="Wingdings" panose="05000000000000000000" pitchFamily="2" charset="2"/>
              <a:buChar char="è"/>
            </a:pPr>
            <a:r>
              <a:rPr lang="fr-FR" sz="1200" b="1" dirty="0">
                <a:sym typeface="Wingdings" panose="05000000000000000000" pitchFamily="2" charset="2"/>
              </a:rPr>
              <a:t>Cliquer</a:t>
            </a:r>
            <a:r>
              <a:rPr lang="fr-FR" sz="1200" dirty="0">
                <a:sym typeface="Wingdings" panose="05000000000000000000" pitchFamily="2" charset="2"/>
              </a:rPr>
              <a:t> sur Appliquer</a:t>
            </a:r>
          </a:p>
        </p:txBody>
      </p:sp>
      <p:grpSp>
        <p:nvGrpSpPr>
          <p:cNvPr id="40" name="Groupe 39">
            <a:extLst>
              <a:ext uri="{FF2B5EF4-FFF2-40B4-BE49-F238E27FC236}">
                <a16:creationId xmlns:a16="http://schemas.microsoft.com/office/drawing/2014/main" id="{741061EE-A36A-4944-8417-55DDF7B2EFFB}"/>
              </a:ext>
            </a:extLst>
          </p:cNvPr>
          <p:cNvGrpSpPr/>
          <p:nvPr/>
        </p:nvGrpSpPr>
        <p:grpSpPr>
          <a:xfrm>
            <a:off x="416737" y="4550690"/>
            <a:ext cx="318782" cy="277860"/>
            <a:chOff x="4198688" y="2087836"/>
            <a:chExt cx="318782" cy="277860"/>
          </a:xfrm>
        </p:grpSpPr>
        <p:sp>
          <p:nvSpPr>
            <p:cNvPr id="42" name="Ellipse 41">
              <a:extLst>
                <a:ext uri="{FF2B5EF4-FFF2-40B4-BE49-F238E27FC236}">
                  <a16:creationId xmlns:a16="http://schemas.microsoft.com/office/drawing/2014/main" id="{7E3749EE-B6AB-4949-B146-442438A13988}"/>
                </a:ext>
              </a:extLst>
            </p:cNvPr>
            <p:cNvSpPr/>
            <p:nvPr/>
          </p:nvSpPr>
          <p:spPr>
            <a:xfrm>
              <a:off x="4198688" y="2102386"/>
              <a:ext cx="255866" cy="26331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/>
            </a:p>
          </p:txBody>
        </p:sp>
        <p:sp>
          <p:nvSpPr>
            <p:cNvPr id="43" name="ZoneTexte 42">
              <a:extLst>
                <a:ext uri="{FF2B5EF4-FFF2-40B4-BE49-F238E27FC236}">
                  <a16:creationId xmlns:a16="http://schemas.microsoft.com/office/drawing/2014/main" id="{ADE64BE8-1B29-4AA1-BC4E-DFD10EA2D276}"/>
                </a:ext>
              </a:extLst>
            </p:cNvPr>
            <p:cNvSpPr txBox="1"/>
            <p:nvPr/>
          </p:nvSpPr>
          <p:spPr>
            <a:xfrm>
              <a:off x="4198688" y="2087836"/>
              <a:ext cx="3187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8</a:t>
              </a:r>
            </a:p>
          </p:txBody>
        </p:sp>
      </p:grpSp>
      <p:sp>
        <p:nvSpPr>
          <p:cNvPr id="33" name="ZoneTexte 32">
            <a:extLst>
              <a:ext uri="{FF2B5EF4-FFF2-40B4-BE49-F238E27FC236}">
                <a16:creationId xmlns:a16="http://schemas.microsoft.com/office/drawing/2014/main" id="{47027FD8-E346-4107-AB3E-0AE9021AC674}"/>
              </a:ext>
            </a:extLst>
          </p:cNvPr>
          <p:cNvSpPr txBox="1"/>
          <p:nvPr/>
        </p:nvSpPr>
        <p:spPr>
          <a:xfrm>
            <a:off x="5932960" y="1262175"/>
            <a:ext cx="2956264" cy="492443"/>
          </a:xfrm>
          <a:prstGeom prst="rect">
            <a:avLst/>
          </a:prstGeom>
          <a:solidFill>
            <a:srgbClr val="FFFF00"/>
          </a:solidFill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just"/>
            <a:endParaRPr lang="fr-FR" sz="200" dirty="0"/>
          </a:p>
          <a:p>
            <a:pPr marL="171450" indent="-171450" algn="just">
              <a:buFont typeface="Wingdings" panose="05000000000000000000" pitchFamily="2" charset="2"/>
              <a:buChar char="è"/>
            </a:pPr>
            <a:r>
              <a:rPr lang="fr-FR" sz="1200" b="1" dirty="0">
                <a:sym typeface="Wingdings" panose="05000000000000000000" pitchFamily="2" charset="2"/>
              </a:rPr>
              <a:t>Cliquer </a:t>
            </a:r>
            <a:r>
              <a:rPr lang="fr-FR" sz="1200" dirty="0">
                <a:sym typeface="Wingdings" panose="05000000000000000000" pitchFamily="2" charset="2"/>
              </a:rPr>
              <a:t>sur la punaise pour déverrouiller la plate-forme.</a:t>
            </a:r>
          </a:p>
        </p:txBody>
      </p: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8C465064-899F-45B2-A8C4-BFB0C846D324}"/>
              </a:ext>
            </a:extLst>
          </p:cNvPr>
          <p:cNvCxnSpPr>
            <a:cxnSpLocks/>
          </p:cNvCxnSpPr>
          <p:nvPr/>
        </p:nvCxnSpPr>
        <p:spPr>
          <a:xfrm flipH="1">
            <a:off x="6354661" y="1882066"/>
            <a:ext cx="534411" cy="14998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34B19A63-1A3F-4081-B0C7-5F092459CD5F}"/>
              </a:ext>
            </a:extLst>
          </p:cNvPr>
          <p:cNvGrpSpPr/>
          <p:nvPr/>
        </p:nvGrpSpPr>
        <p:grpSpPr>
          <a:xfrm>
            <a:off x="5599623" y="1262175"/>
            <a:ext cx="318782" cy="277860"/>
            <a:chOff x="4198688" y="2087836"/>
            <a:chExt cx="318782" cy="277860"/>
          </a:xfrm>
        </p:grpSpPr>
        <p:sp>
          <p:nvSpPr>
            <p:cNvPr id="38" name="Ellipse 37">
              <a:extLst>
                <a:ext uri="{FF2B5EF4-FFF2-40B4-BE49-F238E27FC236}">
                  <a16:creationId xmlns:a16="http://schemas.microsoft.com/office/drawing/2014/main" id="{F2120001-8E7F-45EA-B60D-7D0534E5E6D5}"/>
                </a:ext>
              </a:extLst>
            </p:cNvPr>
            <p:cNvSpPr/>
            <p:nvPr/>
          </p:nvSpPr>
          <p:spPr>
            <a:xfrm>
              <a:off x="4198688" y="2102386"/>
              <a:ext cx="255866" cy="26331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/>
            </a:p>
          </p:txBody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96006FC1-5F51-4C6A-929D-14B89EBE4C3C}"/>
                </a:ext>
              </a:extLst>
            </p:cNvPr>
            <p:cNvSpPr txBox="1"/>
            <p:nvPr/>
          </p:nvSpPr>
          <p:spPr>
            <a:xfrm>
              <a:off x="4198688" y="2087836"/>
              <a:ext cx="3187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7</a:t>
              </a:r>
            </a:p>
          </p:txBody>
        </p:sp>
      </p:grpSp>
      <p:pic>
        <p:nvPicPr>
          <p:cNvPr id="4" name="Image 3">
            <a:extLst>
              <a:ext uri="{FF2B5EF4-FFF2-40B4-BE49-F238E27FC236}">
                <a16:creationId xmlns:a16="http://schemas.microsoft.com/office/drawing/2014/main" id="{15B0F3B6-CB5D-4589-AF66-97937A3549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9035" y="3429000"/>
            <a:ext cx="457200" cy="400050"/>
          </a:xfrm>
          <a:prstGeom prst="rect">
            <a:avLst/>
          </a:prstGeom>
        </p:spPr>
      </p:pic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1F6F7D2A-5B86-451B-8E20-7DC18F372B3B}"/>
              </a:ext>
            </a:extLst>
          </p:cNvPr>
          <p:cNvCxnSpPr>
            <a:cxnSpLocks/>
          </p:cNvCxnSpPr>
          <p:nvPr/>
        </p:nvCxnSpPr>
        <p:spPr>
          <a:xfrm flipV="1">
            <a:off x="905522" y="2798880"/>
            <a:ext cx="310719" cy="15055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ZoneTexte 24">
            <a:extLst>
              <a:ext uri="{FF2B5EF4-FFF2-40B4-BE49-F238E27FC236}">
                <a16:creationId xmlns:a16="http://schemas.microsoft.com/office/drawing/2014/main" id="{57DE9C70-475E-44D1-AA03-83E3E7CB8BD5}"/>
              </a:ext>
            </a:extLst>
          </p:cNvPr>
          <p:cNvSpPr txBox="1"/>
          <p:nvPr/>
        </p:nvSpPr>
        <p:spPr>
          <a:xfrm>
            <a:off x="1441528" y="754343"/>
            <a:ext cx="2894120" cy="646331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1200" i="1" dirty="0">
                <a:sym typeface="Wingdings" panose="05000000000000000000" pitchFamily="2" charset="2"/>
              </a:rPr>
              <a:t>La plate-forme apparaît. Il faut suffit maintenant de paramétrer sa position par apport à l’ouvrage OA 450.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C6DDD220-5683-4260-BA17-1125169BD742}"/>
              </a:ext>
            </a:extLst>
          </p:cNvPr>
          <p:cNvSpPr txBox="1"/>
          <p:nvPr/>
        </p:nvSpPr>
        <p:spPr>
          <a:xfrm>
            <a:off x="8388" y="34215"/>
            <a:ext cx="8736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Importer la plate-forme dans Revit 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6E65797D-4D59-4F04-BE15-72BE60F05716}"/>
              </a:ext>
            </a:extLst>
          </p:cNvPr>
          <p:cNvSpPr txBox="1"/>
          <p:nvPr/>
        </p:nvSpPr>
        <p:spPr>
          <a:xfrm>
            <a:off x="2755783" y="6581001"/>
            <a:ext cx="35988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Tuto échange Mensura Génius - Revit  </a:t>
            </a:r>
          </a:p>
        </p:txBody>
      </p:sp>
    </p:spTree>
    <p:extLst>
      <p:ext uri="{BB962C8B-B14F-4D97-AF65-F5344CB8AC3E}">
        <p14:creationId xmlns:p14="http://schemas.microsoft.com/office/powerpoint/2010/main" val="28934598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B2B2868-5D1C-4C6F-9537-81F67F4ECE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213"/>
          <a:stretch/>
        </p:blipFill>
        <p:spPr>
          <a:xfrm>
            <a:off x="67112" y="717749"/>
            <a:ext cx="8976220" cy="5603152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1A043DF9-C979-4CED-8D65-38E40BAFC718}"/>
              </a:ext>
            </a:extLst>
          </p:cNvPr>
          <p:cNvSpPr txBox="1"/>
          <p:nvPr/>
        </p:nvSpPr>
        <p:spPr>
          <a:xfrm>
            <a:off x="67112" y="6581001"/>
            <a:ext cx="1963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Lycée D. Diderot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B781FB4-54E3-4F3A-9E3D-2DDA8EA16105}"/>
              </a:ext>
            </a:extLst>
          </p:cNvPr>
          <p:cNvSpPr txBox="1"/>
          <p:nvPr/>
        </p:nvSpPr>
        <p:spPr>
          <a:xfrm>
            <a:off x="7701094" y="6581001"/>
            <a:ext cx="13422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Page </a:t>
            </a:r>
            <a:fld id="{C232B7EB-31CB-43DC-950D-071A5EBE2E5D}" type="slidenum">
              <a:rPr lang="fr-FR" sz="12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r"/>
              <a:t>32</a:t>
            </a:fld>
            <a:endParaRPr lang="fr-FR" sz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9A9C0F5E-7928-4D8B-B17C-9A06D9819BF1}"/>
              </a:ext>
            </a:extLst>
          </p:cNvPr>
          <p:cNvSpPr txBox="1"/>
          <p:nvPr/>
        </p:nvSpPr>
        <p:spPr>
          <a:xfrm>
            <a:off x="6178858" y="3198167"/>
            <a:ext cx="2654424" cy="461665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1200" i="1" dirty="0">
                <a:sym typeface="Wingdings" panose="05000000000000000000" pitchFamily="2" charset="2"/>
              </a:rPr>
              <a:t>L’ouvrage est désormais correctement positionné sur la plate-forme.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D2A4F7-7815-4436-B416-4DFAA99AB674}"/>
              </a:ext>
            </a:extLst>
          </p:cNvPr>
          <p:cNvSpPr txBox="1"/>
          <p:nvPr/>
        </p:nvSpPr>
        <p:spPr>
          <a:xfrm>
            <a:off x="8388" y="34215"/>
            <a:ext cx="8736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Importer la plate-forme dans Revit 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A4630EBD-D671-4942-A0DD-BD34A9947409}"/>
              </a:ext>
            </a:extLst>
          </p:cNvPr>
          <p:cNvSpPr txBox="1"/>
          <p:nvPr/>
        </p:nvSpPr>
        <p:spPr>
          <a:xfrm>
            <a:off x="2755783" y="6581001"/>
            <a:ext cx="35988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Tuto échange Mensura Génius - Revit  </a:t>
            </a:r>
          </a:p>
        </p:txBody>
      </p:sp>
    </p:spTree>
    <p:extLst>
      <p:ext uri="{BB962C8B-B14F-4D97-AF65-F5344CB8AC3E}">
        <p14:creationId xmlns:p14="http://schemas.microsoft.com/office/powerpoint/2010/main" val="494209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C063AAF3-32A9-40CF-8D9E-141E38A4BE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12" y="596766"/>
            <a:ext cx="8942700" cy="5830667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1A043DF9-C979-4CED-8D65-38E40BAFC718}"/>
              </a:ext>
            </a:extLst>
          </p:cNvPr>
          <p:cNvSpPr txBox="1"/>
          <p:nvPr/>
        </p:nvSpPr>
        <p:spPr>
          <a:xfrm>
            <a:off x="67112" y="6581001"/>
            <a:ext cx="1963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Lycée D. Diderot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B781FB4-54E3-4F3A-9E3D-2DDA8EA16105}"/>
              </a:ext>
            </a:extLst>
          </p:cNvPr>
          <p:cNvSpPr txBox="1"/>
          <p:nvPr/>
        </p:nvSpPr>
        <p:spPr>
          <a:xfrm>
            <a:off x="7701094" y="6581001"/>
            <a:ext cx="13422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Page </a:t>
            </a:r>
            <a:fld id="{C232B7EB-31CB-43DC-950D-071A5EBE2E5D}" type="slidenum">
              <a:rPr lang="fr-FR" sz="12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r"/>
              <a:t>4</a:t>
            </a:fld>
            <a:endParaRPr lang="fr-FR" sz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6E2AB8F-943D-4F09-B089-FCF1F46C4D18}"/>
              </a:ext>
            </a:extLst>
          </p:cNvPr>
          <p:cNvSpPr txBox="1"/>
          <p:nvPr/>
        </p:nvSpPr>
        <p:spPr>
          <a:xfrm>
            <a:off x="3405961" y="1183439"/>
            <a:ext cx="5232652" cy="461665"/>
          </a:xfrm>
          <a:prstGeom prst="rect">
            <a:avLst/>
          </a:prstGeom>
          <a:solidFill>
            <a:srgbClr val="CCFFFF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1200" i="1" dirty="0"/>
              <a:t>Avant la création de la plate-forme de terrassement, il est important d’enregistrer le fichier dans lequel vous allez travailler.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E53D8F43-78A3-4A23-A433-0D9DC937BAAA}"/>
              </a:ext>
            </a:extLst>
          </p:cNvPr>
          <p:cNvSpPr/>
          <p:nvPr/>
        </p:nvSpPr>
        <p:spPr>
          <a:xfrm>
            <a:off x="564260" y="4205679"/>
            <a:ext cx="1465876" cy="337899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8942827F-EE40-4197-8C7E-215870379611}"/>
              </a:ext>
            </a:extLst>
          </p:cNvPr>
          <p:cNvGrpSpPr/>
          <p:nvPr/>
        </p:nvGrpSpPr>
        <p:grpSpPr>
          <a:xfrm>
            <a:off x="3086069" y="1201505"/>
            <a:ext cx="318782" cy="276999"/>
            <a:chOff x="4198688" y="2088698"/>
            <a:chExt cx="318782" cy="276999"/>
          </a:xfrm>
        </p:grpSpPr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D5E33DAC-3968-42C7-8C65-434539001C17}"/>
                </a:ext>
              </a:extLst>
            </p:cNvPr>
            <p:cNvSpPr/>
            <p:nvPr/>
          </p:nvSpPr>
          <p:spPr>
            <a:xfrm>
              <a:off x="4198688" y="2102386"/>
              <a:ext cx="255866" cy="263310"/>
            </a:xfrm>
            <a:prstGeom prst="ellipse">
              <a:avLst/>
            </a:prstGeom>
            <a:solidFill>
              <a:srgbClr val="CC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/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127667CF-CF67-434A-AE29-25E62B75A9A5}"/>
                </a:ext>
              </a:extLst>
            </p:cNvPr>
            <p:cNvSpPr txBox="1"/>
            <p:nvPr/>
          </p:nvSpPr>
          <p:spPr>
            <a:xfrm>
              <a:off x="4198688" y="2088698"/>
              <a:ext cx="3187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1</a:t>
              </a:r>
            </a:p>
          </p:txBody>
        </p:sp>
      </p:grp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262CA109-5A8D-4728-8F07-559E1E39EE12}"/>
              </a:ext>
            </a:extLst>
          </p:cNvPr>
          <p:cNvCxnSpPr>
            <a:cxnSpLocks/>
          </p:cNvCxnSpPr>
          <p:nvPr/>
        </p:nvCxnSpPr>
        <p:spPr>
          <a:xfrm flipH="1" flipV="1">
            <a:off x="1767909" y="4543579"/>
            <a:ext cx="522530" cy="783023"/>
          </a:xfrm>
          <a:prstGeom prst="straightConnector1">
            <a:avLst/>
          </a:prstGeom>
          <a:ln w="12700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ZoneTexte 40">
            <a:extLst>
              <a:ext uri="{FF2B5EF4-FFF2-40B4-BE49-F238E27FC236}">
                <a16:creationId xmlns:a16="http://schemas.microsoft.com/office/drawing/2014/main" id="{03F83284-2C73-450D-9420-1A1D7AA31CF4}"/>
              </a:ext>
            </a:extLst>
          </p:cNvPr>
          <p:cNvSpPr txBox="1"/>
          <p:nvPr/>
        </p:nvSpPr>
        <p:spPr>
          <a:xfrm>
            <a:off x="8388" y="34215"/>
            <a:ext cx="8017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Nommer et enregistrer le fichier : « plate-forme OA 450 »</a:t>
            </a:r>
          </a:p>
        </p:txBody>
      </p: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918FF004-0FD4-45BF-A4DA-99912EBDC77B}"/>
              </a:ext>
            </a:extLst>
          </p:cNvPr>
          <p:cNvGrpSpPr/>
          <p:nvPr/>
        </p:nvGrpSpPr>
        <p:grpSpPr>
          <a:xfrm>
            <a:off x="5345176" y="2236643"/>
            <a:ext cx="318782" cy="277860"/>
            <a:chOff x="4198688" y="2087836"/>
            <a:chExt cx="318782" cy="277860"/>
          </a:xfrm>
        </p:grpSpPr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D27A4913-0A18-4B81-BBF0-8B5D252936DE}"/>
                </a:ext>
              </a:extLst>
            </p:cNvPr>
            <p:cNvSpPr/>
            <p:nvPr/>
          </p:nvSpPr>
          <p:spPr>
            <a:xfrm>
              <a:off x="4198688" y="2102386"/>
              <a:ext cx="255866" cy="26331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/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E8379767-FDFD-482D-B887-C363648BA57B}"/>
                </a:ext>
              </a:extLst>
            </p:cNvPr>
            <p:cNvSpPr txBox="1"/>
            <p:nvPr/>
          </p:nvSpPr>
          <p:spPr>
            <a:xfrm>
              <a:off x="4198688" y="2087836"/>
              <a:ext cx="3187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2</a:t>
              </a:r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5DA9BEDD-EB91-4B97-B260-348D15F027E7}"/>
              </a:ext>
            </a:extLst>
          </p:cNvPr>
          <p:cNvGrpSpPr/>
          <p:nvPr/>
        </p:nvGrpSpPr>
        <p:grpSpPr>
          <a:xfrm>
            <a:off x="2163645" y="5491667"/>
            <a:ext cx="293005" cy="283518"/>
            <a:chOff x="4079867" y="2076424"/>
            <a:chExt cx="293005" cy="283518"/>
          </a:xfrm>
        </p:grpSpPr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52772AC2-38A9-4D50-AD18-AABB85376CC1}"/>
                </a:ext>
              </a:extLst>
            </p:cNvPr>
            <p:cNvSpPr/>
            <p:nvPr/>
          </p:nvSpPr>
          <p:spPr>
            <a:xfrm>
              <a:off x="4079867" y="2096632"/>
              <a:ext cx="255866" cy="26331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/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10C2D6B4-10D5-496B-A717-1F10C7A2AFA6}"/>
                </a:ext>
              </a:extLst>
            </p:cNvPr>
            <p:cNvSpPr txBox="1"/>
            <p:nvPr/>
          </p:nvSpPr>
          <p:spPr>
            <a:xfrm>
              <a:off x="4087484" y="2076424"/>
              <a:ext cx="2853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4</a:t>
              </a:r>
            </a:p>
          </p:txBody>
        </p:sp>
      </p:grpSp>
      <p:sp>
        <p:nvSpPr>
          <p:cNvPr id="21" name="ZoneTexte 20">
            <a:extLst>
              <a:ext uri="{FF2B5EF4-FFF2-40B4-BE49-F238E27FC236}">
                <a16:creationId xmlns:a16="http://schemas.microsoft.com/office/drawing/2014/main" id="{74982F92-FC19-491F-8035-80FF109593EB}"/>
              </a:ext>
            </a:extLst>
          </p:cNvPr>
          <p:cNvSpPr txBox="1"/>
          <p:nvPr/>
        </p:nvSpPr>
        <p:spPr>
          <a:xfrm>
            <a:off x="5255071" y="3417880"/>
            <a:ext cx="3639845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dirty="0"/>
              <a:t>Dans l’onglet </a:t>
            </a:r>
            <a:r>
              <a:rPr lang="fr-FR" sz="1200" b="1" dirty="0"/>
              <a:t>Fichier</a:t>
            </a:r>
            <a:r>
              <a:rPr lang="fr-FR" sz="1200" dirty="0"/>
              <a:t> :</a:t>
            </a:r>
          </a:p>
          <a:p>
            <a:pPr marL="171450" indent="-171450">
              <a:buFont typeface="Wingdings" panose="05000000000000000000" pitchFamily="2" charset="2"/>
              <a:buChar char="è"/>
            </a:pPr>
            <a:r>
              <a:rPr lang="fr-FR" sz="1200" b="1" dirty="0">
                <a:sym typeface="Wingdings" panose="05000000000000000000" pitchFamily="2" charset="2"/>
              </a:rPr>
              <a:t>Cliquer </a:t>
            </a:r>
            <a:r>
              <a:rPr lang="fr-FR" sz="1200" dirty="0">
                <a:sym typeface="Wingdings" panose="05000000000000000000" pitchFamily="2" charset="2"/>
              </a:rPr>
              <a:t>sur</a:t>
            </a:r>
            <a:r>
              <a:rPr lang="fr-FR" sz="1200" b="1" dirty="0">
                <a:sym typeface="Wingdings" panose="05000000000000000000" pitchFamily="2" charset="2"/>
              </a:rPr>
              <a:t> Enregistrer.</a:t>
            </a:r>
            <a:r>
              <a:rPr lang="fr-FR" sz="1200" dirty="0">
                <a:sym typeface="Wingdings" panose="05000000000000000000" pitchFamily="2" charset="2"/>
              </a:rPr>
              <a:t> </a:t>
            </a:r>
            <a:endParaRPr lang="fr-FR" sz="1200" b="1" dirty="0">
              <a:sym typeface="Wingdings" panose="05000000000000000000" pitchFamily="2" charset="2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5730E758-C1EA-4D85-8DE3-BAF849B4A4CE}"/>
              </a:ext>
            </a:extLst>
          </p:cNvPr>
          <p:cNvGrpSpPr/>
          <p:nvPr/>
        </p:nvGrpSpPr>
        <p:grpSpPr>
          <a:xfrm>
            <a:off x="4936289" y="3451214"/>
            <a:ext cx="318782" cy="277860"/>
            <a:chOff x="4198688" y="2087836"/>
            <a:chExt cx="318782" cy="277860"/>
          </a:xfrm>
        </p:grpSpPr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125B24CB-18D5-477E-9F96-25A49851D27C}"/>
                </a:ext>
              </a:extLst>
            </p:cNvPr>
            <p:cNvSpPr/>
            <p:nvPr/>
          </p:nvSpPr>
          <p:spPr>
            <a:xfrm>
              <a:off x="4198688" y="2102386"/>
              <a:ext cx="255866" cy="26331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/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862745A4-EC19-4184-81B9-9845C9C9ACCF}"/>
                </a:ext>
              </a:extLst>
            </p:cNvPr>
            <p:cNvSpPr txBox="1"/>
            <p:nvPr/>
          </p:nvSpPr>
          <p:spPr>
            <a:xfrm>
              <a:off x="4198688" y="2087836"/>
              <a:ext cx="3187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3</a:t>
              </a:r>
            </a:p>
          </p:txBody>
        </p:sp>
      </p:grpSp>
      <p:sp>
        <p:nvSpPr>
          <p:cNvPr id="35" name="ZoneTexte 34">
            <a:extLst>
              <a:ext uri="{FF2B5EF4-FFF2-40B4-BE49-F238E27FC236}">
                <a16:creationId xmlns:a16="http://schemas.microsoft.com/office/drawing/2014/main" id="{09A332F0-2E1E-481E-BC52-B856C83E6908}"/>
              </a:ext>
            </a:extLst>
          </p:cNvPr>
          <p:cNvSpPr txBox="1"/>
          <p:nvPr/>
        </p:nvSpPr>
        <p:spPr>
          <a:xfrm>
            <a:off x="5663958" y="2230205"/>
            <a:ext cx="2361455" cy="276999"/>
          </a:xfrm>
          <a:prstGeom prst="rect">
            <a:avLst/>
          </a:prstGeom>
          <a:solidFill>
            <a:srgbClr val="FFFF00"/>
          </a:solidFill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1200" b="1" dirty="0"/>
              <a:t>Ouvrir</a:t>
            </a:r>
            <a:r>
              <a:rPr lang="fr-FR" sz="1200" dirty="0"/>
              <a:t> le logiciel Mensura Genius.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8C782772-DC94-48C8-BBEC-FA0E68C3E6E9}"/>
              </a:ext>
            </a:extLst>
          </p:cNvPr>
          <p:cNvSpPr txBox="1"/>
          <p:nvPr/>
        </p:nvSpPr>
        <p:spPr>
          <a:xfrm>
            <a:off x="2531106" y="5443728"/>
            <a:ext cx="2814069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dirty="0"/>
              <a:t>Dans Nom du fichier :</a:t>
            </a:r>
          </a:p>
          <a:p>
            <a:pPr marL="171450" indent="-171450">
              <a:buFont typeface="Wingdings" panose="05000000000000000000" pitchFamily="2" charset="2"/>
              <a:buChar char="è"/>
            </a:pPr>
            <a:r>
              <a:rPr lang="fr-FR" sz="1200" b="1" dirty="0">
                <a:sym typeface="Wingdings" panose="05000000000000000000" pitchFamily="2" charset="2"/>
              </a:rPr>
              <a:t>Nommer </a:t>
            </a:r>
            <a:r>
              <a:rPr lang="fr-FR" sz="1200" dirty="0">
                <a:sym typeface="Wingdings" panose="05000000000000000000" pitchFamily="2" charset="2"/>
              </a:rPr>
              <a:t>le fichier Plate-forme OA 450. 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4EEE7F51-BF9F-43C1-BEC2-7A7024B8B87A}"/>
              </a:ext>
            </a:extLst>
          </p:cNvPr>
          <p:cNvSpPr txBox="1"/>
          <p:nvPr/>
        </p:nvSpPr>
        <p:spPr>
          <a:xfrm>
            <a:off x="2755783" y="6581001"/>
            <a:ext cx="35988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Tuto échange Mensura Génius - Revit  </a:t>
            </a:r>
          </a:p>
        </p:txBody>
      </p:sp>
    </p:spTree>
    <p:extLst>
      <p:ext uri="{BB962C8B-B14F-4D97-AF65-F5344CB8AC3E}">
        <p14:creationId xmlns:p14="http://schemas.microsoft.com/office/powerpoint/2010/main" val="4206569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03686B6A-AF56-4DAF-9649-876DDA43E4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12" y="675738"/>
            <a:ext cx="8976220" cy="5725404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1A043DF9-C979-4CED-8D65-38E40BAFC718}"/>
              </a:ext>
            </a:extLst>
          </p:cNvPr>
          <p:cNvSpPr txBox="1"/>
          <p:nvPr/>
        </p:nvSpPr>
        <p:spPr>
          <a:xfrm>
            <a:off x="67112" y="6581001"/>
            <a:ext cx="1963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Lycée D. Diderot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B781FB4-54E3-4F3A-9E3D-2DDA8EA16105}"/>
              </a:ext>
            </a:extLst>
          </p:cNvPr>
          <p:cNvSpPr txBox="1"/>
          <p:nvPr/>
        </p:nvSpPr>
        <p:spPr>
          <a:xfrm>
            <a:off x="7701094" y="6581001"/>
            <a:ext cx="13422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Page </a:t>
            </a:r>
            <a:fld id="{C232B7EB-31CB-43DC-950D-071A5EBE2E5D}" type="slidenum">
              <a:rPr lang="fr-FR" sz="12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r"/>
              <a:t>5</a:t>
            </a:fld>
            <a:endParaRPr lang="fr-FR" sz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262CA109-5A8D-4728-8F07-559E1E39EE12}"/>
              </a:ext>
            </a:extLst>
          </p:cNvPr>
          <p:cNvCxnSpPr>
            <a:cxnSpLocks/>
          </p:cNvCxnSpPr>
          <p:nvPr/>
        </p:nvCxnSpPr>
        <p:spPr>
          <a:xfrm flipH="1" flipV="1">
            <a:off x="2370338" y="834501"/>
            <a:ext cx="1020932" cy="1100831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5">
            <a:extLst>
              <a:ext uri="{FF2B5EF4-FFF2-40B4-BE49-F238E27FC236}">
                <a16:creationId xmlns:a16="http://schemas.microsoft.com/office/drawing/2014/main" id="{C9B556FB-F981-43AD-8FCE-596A4677BEC8}"/>
              </a:ext>
            </a:extLst>
          </p:cNvPr>
          <p:cNvSpPr txBox="1"/>
          <p:nvPr/>
        </p:nvSpPr>
        <p:spPr>
          <a:xfrm>
            <a:off x="3511344" y="1867232"/>
            <a:ext cx="2382280" cy="276999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1200" i="1" dirty="0"/>
              <a:t>Votre fichier est désormais nommé.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1FF0853D-9C22-44B9-AFB0-74073349AC27}"/>
              </a:ext>
            </a:extLst>
          </p:cNvPr>
          <p:cNvSpPr txBox="1"/>
          <p:nvPr/>
        </p:nvSpPr>
        <p:spPr>
          <a:xfrm>
            <a:off x="895145" y="5206716"/>
            <a:ext cx="2993274" cy="461665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1200" i="1" dirty="0"/>
              <a:t>Mensura Genius s’ouvre automatiquement dans le </a:t>
            </a:r>
            <a:r>
              <a:rPr lang="fr-FR" sz="1200" b="1" i="1" dirty="0"/>
              <a:t>Module DAO.</a:t>
            </a:r>
          </a:p>
        </p:txBody>
      </p: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2072CD70-15DB-4193-911F-1245743AA2A1}"/>
              </a:ext>
            </a:extLst>
          </p:cNvPr>
          <p:cNvCxnSpPr>
            <a:cxnSpLocks/>
          </p:cNvCxnSpPr>
          <p:nvPr/>
        </p:nvCxnSpPr>
        <p:spPr>
          <a:xfrm flipH="1">
            <a:off x="555462" y="5557421"/>
            <a:ext cx="412204" cy="479084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Ellipse 39">
            <a:extLst>
              <a:ext uri="{FF2B5EF4-FFF2-40B4-BE49-F238E27FC236}">
                <a16:creationId xmlns:a16="http://schemas.microsoft.com/office/drawing/2014/main" id="{41F5BCEC-1A04-477D-BFC1-660ACE19A017}"/>
              </a:ext>
            </a:extLst>
          </p:cNvPr>
          <p:cNvSpPr/>
          <p:nvPr/>
        </p:nvSpPr>
        <p:spPr>
          <a:xfrm>
            <a:off x="1606857" y="591845"/>
            <a:ext cx="1020933" cy="337899"/>
          </a:xfrm>
          <a:prstGeom prst="ellipse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10CD443-3E87-4F6D-9655-857C294A5EC1}"/>
              </a:ext>
            </a:extLst>
          </p:cNvPr>
          <p:cNvSpPr txBox="1"/>
          <p:nvPr/>
        </p:nvSpPr>
        <p:spPr>
          <a:xfrm>
            <a:off x="8388" y="34215"/>
            <a:ext cx="8017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Nommer et enregistrer le fichier : « plate-forme OA 450 »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22D498D-A461-486F-B2D4-DDC07B98B982}"/>
              </a:ext>
            </a:extLst>
          </p:cNvPr>
          <p:cNvSpPr txBox="1"/>
          <p:nvPr/>
        </p:nvSpPr>
        <p:spPr>
          <a:xfrm>
            <a:off x="2755783" y="6581001"/>
            <a:ext cx="35988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Tuto échange Mensura Génius - Revit  </a:t>
            </a:r>
          </a:p>
        </p:txBody>
      </p:sp>
    </p:spTree>
    <p:extLst>
      <p:ext uri="{BB962C8B-B14F-4D97-AF65-F5344CB8AC3E}">
        <p14:creationId xmlns:p14="http://schemas.microsoft.com/office/powerpoint/2010/main" val="1010046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91D5E3A-02AF-453C-9B43-592A559A58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12" y="683139"/>
            <a:ext cx="8976220" cy="5827104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1A043DF9-C979-4CED-8D65-38E40BAFC718}"/>
              </a:ext>
            </a:extLst>
          </p:cNvPr>
          <p:cNvSpPr txBox="1"/>
          <p:nvPr/>
        </p:nvSpPr>
        <p:spPr>
          <a:xfrm>
            <a:off x="67112" y="6581001"/>
            <a:ext cx="1963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Lycée D. Diderot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B781FB4-54E3-4F3A-9E3D-2DDA8EA16105}"/>
              </a:ext>
            </a:extLst>
          </p:cNvPr>
          <p:cNvSpPr txBox="1"/>
          <p:nvPr/>
        </p:nvSpPr>
        <p:spPr>
          <a:xfrm>
            <a:off x="7701094" y="6581001"/>
            <a:ext cx="13422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Page </a:t>
            </a:r>
            <a:fld id="{C232B7EB-31CB-43DC-950D-071A5EBE2E5D}" type="slidenum">
              <a:rPr lang="fr-FR" sz="12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r"/>
              <a:t>6</a:t>
            </a:fld>
            <a:endParaRPr lang="fr-FR" sz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6E2AB8F-943D-4F09-B089-FCF1F46C4D18}"/>
              </a:ext>
            </a:extLst>
          </p:cNvPr>
          <p:cNvSpPr txBox="1"/>
          <p:nvPr/>
        </p:nvSpPr>
        <p:spPr>
          <a:xfrm>
            <a:off x="4427136" y="1790468"/>
            <a:ext cx="4201275" cy="276999"/>
          </a:xfrm>
          <a:prstGeom prst="rect">
            <a:avLst/>
          </a:prstGeom>
          <a:solidFill>
            <a:srgbClr val="CCFFFF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1200" i="1" dirty="0">
                <a:sym typeface="Wingdings" panose="05000000000000000000" pitchFamily="2" charset="2"/>
              </a:rPr>
              <a:t>Vous allez importer un fichier dwg dans Mensura Genius.</a:t>
            </a:r>
            <a:endParaRPr lang="fr-FR" sz="1200" dirty="0">
              <a:sym typeface="Wingdings" panose="05000000000000000000" pitchFamily="2" charset="2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8942827F-EE40-4197-8C7E-215870379611}"/>
              </a:ext>
            </a:extLst>
          </p:cNvPr>
          <p:cNvGrpSpPr/>
          <p:nvPr/>
        </p:nvGrpSpPr>
        <p:grpSpPr>
          <a:xfrm>
            <a:off x="4108355" y="1783949"/>
            <a:ext cx="318782" cy="283518"/>
            <a:chOff x="1162525" y="1527678"/>
            <a:chExt cx="318782" cy="283518"/>
          </a:xfrm>
        </p:grpSpPr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D5E33DAC-3968-42C7-8C65-434539001C17}"/>
                </a:ext>
              </a:extLst>
            </p:cNvPr>
            <p:cNvSpPr/>
            <p:nvPr/>
          </p:nvSpPr>
          <p:spPr>
            <a:xfrm>
              <a:off x="1162525" y="1527678"/>
              <a:ext cx="255866" cy="263310"/>
            </a:xfrm>
            <a:prstGeom prst="ellipse">
              <a:avLst/>
            </a:prstGeom>
            <a:solidFill>
              <a:srgbClr val="CC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/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127667CF-CF67-434A-AE29-25E62B75A9A5}"/>
                </a:ext>
              </a:extLst>
            </p:cNvPr>
            <p:cNvSpPr txBox="1"/>
            <p:nvPr/>
          </p:nvSpPr>
          <p:spPr>
            <a:xfrm>
              <a:off x="1162525" y="1534197"/>
              <a:ext cx="3187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1</a:t>
              </a:r>
            </a:p>
          </p:txBody>
        </p:sp>
      </p:grpSp>
      <p:sp>
        <p:nvSpPr>
          <p:cNvPr id="41" name="ZoneTexte 40">
            <a:extLst>
              <a:ext uri="{FF2B5EF4-FFF2-40B4-BE49-F238E27FC236}">
                <a16:creationId xmlns:a16="http://schemas.microsoft.com/office/drawing/2014/main" id="{03F83284-2C73-450D-9420-1A1D7AA31CF4}"/>
              </a:ext>
            </a:extLst>
          </p:cNvPr>
          <p:cNvSpPr txBox="1"/>
          <p:nvPr/>
        </p:nvSpPr>
        <p:spPr>
          <a:xfrm>
            <a:off x="8388" y="34215"/>
            <a:ext cx="8017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Importer le fichier dwg : « plan topographique du terrain" </a:t>
            </a:r>
          </a:p>
        </p:txBody>
      </p: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5DA9BEDD-EB91-4B97-B260-348D15F027E7}"/>
              </a:ext>
            </a:extLst>
          </p:cNvPr>
          <p:cNvGrpSpPr/>
          <p:nvPr/>
        </p:nvGrpSpPr>
        <p:grpSpPr>
          <a:xfrm>
            <a:off x="2462778" y="2415842"/>
            <a:ext cx="293005" cy="283518"/>
            <a:chOff x="4079867" y="2076424"/>
            <a:chExt cx="293005" cy="283518"/>
          </a:xfrm>
        </p:grpSpPr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52772AC2-38A9-4D50-AD18-AABB85376CC1}"/>
                </a:ext>
              </a:extLst>
            </p:cNvPr>
            <p:cNvSpPr/>
            <p:nvPr/>
          </p:nvSpPr>
          <p:spPr>
            <a:xfrm>
              <a:off x="4079867" y="2096632"/>
              <a:ext cx="255866" cy="26331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/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10C2D6B4-10D5-496B-A717-1F10C7A2AFA6}"/>
                </a:ext>
              </a:extLst>
            </p:cNvPr>
            <p:cNvSpPr txBox="1"/>
            <p:nvPr/>
          </p:nvSpPr>
          <p:spPr>
            <a:xfrm>
              <a:off x="4087484" y="2076424"/>
              <a:ext cx="2853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2</a:t>
              </a:r>
            </a:p>
          </p:txBody>
        </p:sp>
      </p:grpSp>
      <p:sp>
        <p:nvSpPr>
          <p:cNvPr id="29" name="ZoneTexte 28">
            <a:extLst>
              <a:ext uri="{FF2B5EF4-FFF2-40B4-BE49-F238E27FC236}">
                <a16:creationId xmlns:a16="http://schemas.microsoft.com/office/drawing/2014/main" id="{FBE46AF5-C32D-45F7-9796-E14FC94067E9}"/>
              </a:ext>
            </a:extLst>
          </p:cNvPr>
          <p:cNvSpPr txBox="1"/>
          <p:nvPr/>
        </p:nvSpPr>
        <p:spPr>
          <a:xfrm>
            <a:off x="2845090" y="2380074"/>
            <a:ext cx="4070615" cy="830997"/>
          </a:xfrm>
          <a:prstGeom prst="rect">
            <a:avLst/>
          </a:prstGeom>
          <a:solidFill>
            <a:srgbClr val="FFFF00"/>
          </a:solidFill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1200" dirty="0"/>
              <a:t>Dans l’onglet</a:t>
            </a:r>
            <a:r>
              <a:rPr lang="fr-FR" sz="1200" b="1" dirty="0"/>
              <a:t> Fichier </a:t>
            </a:r>
            <a:r>
              <a:rPr lang="fr-FR" sz="1200" dirty="0"/>
              <a:t>: </a:t>
            </a:r>
          </a:p>
          <a:p>
            <a:pPr marL="171450" indent="-171450" algn="just">
              <a:buFont typeface="Wingdings" panose="05000000000000000000" pitchFamily="2" charset="2"/>
              <a:buChar char="è"/>
            </a:pPr>
            <a:r>
              <a:rPr lang="fr-FR" sz="1200" b="1" dirty="0">
                <a:sym typeface="Wingdings" panose="05000000000000000000" pitchFamily="2" charset="2"/>
              </a:rPr>
              <a:t>Cliquer </a:t>
            </a:r>
            <a:r>
              <a:rPr lang="fr-FR" sz="1200" dirty="0">
                <a:sym typeface="Wingdings" panose="05000000000000000000" pitchFamily="2" charset="2"/>
              </a:rPr>
              <a:t>sur Importer</a:t>
            </a:r>
          </a:p>
          <a:p>
            <a:pPr marL="171450" indent="-171450" algn="just">
              <a:buFont typeface="Wingdings" panose="05000000000000000000" pitchFamily="2" charset="2"/>
              <a:buChar char="è"/>
            </a:pPr>
            <a:r>
              <a:rPr lang="fr-FR" sz="1200" b="1" dirty="0">
                <a:sym typeface="Wingdings" panose="05000000000000000000" pitchFamily="2" charset="2"/>
              </a:rPr>
              <a:t>Cliquer </a:t>
            </a:r>
            <a:r>
              <a:rPr lang="fr-FR" sz="1200" dirty="0">
                <a:sym typeface="Wingdings" panose="05000000000000000000" pitchFamily="2" charset="2"/>
              </a:rPr>
              <a:t>sur Fichier </a:t>
            </a:r>
            <a:r>
              <a:rPr lang="fr-FR" sz="1200" dirty="0" err="1">
                <a:sym typeface="Wingdings" panose="05000000000000000000" pitchFamily="2" charset="2"/>
              </a:rPr>
              <a:t>Dxf</a:t>
            </a:r>
            <a:r>
              <a:rPr lang="fr-FR" sz="1200" dirty="0">
                <a:sym typeface="Wingdings" panose="05000000000000000000" pitchFamily="2" charset="2"/>
              </a:rPr>
              <a:t>/Dwg/</a:t>
            </a:r>
            <a:r>
              <a:rPr lang="fr-FR" sz="1200" dirty="0" err="1">
                <a:sym typeface="Wingdings" panose="05000000000000000000" pitchFamily="2" charset="2"/>
              </a:rPr>
              <a:t>Dwf</a:t>
            </a:r>
            <a:r>
              <a:rPr lang="fr-FR" sz="1200" dirty="0">
                <a:sym typeface="Wingdings" panose="05000000000000000000" pitchFamily="2" charset="2"/>
              </a:rPr>
              <a:t>/</a:t>
            </a:r>
            <a:r>
              <a:rPr lang="fr-FR" sz="1200" dirty="0" err="1">
                <a:sym typeface="Wingdings" panose="05000000000000000000" pitchFamily="2" charset="2"/>
              </a:rPr>
              <a:t>Dgn</a:t>
            </a:r>
            <a:endParaRPr lang="fr-FR" sz="1200" dirty="0">
              <a:sym typeface="Wingdings" panose="05000000000000000000" pitchFamily="2" charset="2"/>
            </a:endParaRPr>
          </a:p>
          <a:p>
            <a:pPr marL="171450" indent="-171450" algn="just">
              <a:buFont typeface="Wingdings" panose="05000000000000000000" pitchFamily="2" charset="2"/>
              <a:buChar char="è"/>
            </a:pPr>
            <a:r>
              <a:rPr lang="fr-FR" sz="1200" b="1" dirty="0">
                <a:sym typeface="Wingdings" panose="05000000000000000000" pitchFamily="2" charset="2"/>
              </a:rPr>
              <a:t>Charger</a:t>
            </a:r>
            <a:r>
              <a:rPr lang="fr-FR" sz="1200" dirty="0">
                <a:sym typeface="Wingdings" panose="05000000000000000000" pitchFamily="2" charset="2"/>
              </a:rPr>
              <a:t> le fichier dwg : « plan topographique du terrain ».</a:t>
            </a:r>
          </a:p>
        </p:txBody>
      </p: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30FAD7C9-D0DD-4CF6-A0BD-DBA958617A0B}"/>
              </a:ext>
            </a:extLst>
          </p:cNvPr>
          <p:cNvGrpSpPr/>
          <p:nvPr/>
        </p:nvGrpSpPr>
        <p:grpSpPr>
          <a:xfrm>
            <a:off x="6208157" y="3646930"/>
            <a:ext cx="293005" cy="283518"/>
            <a:chOff x="4079867" y="2076424"/>
            <a:chExt cx="293005" cy="283518"/>
          </a:xfrm>
        </p:grpSpPr>
        <p:sp>
          <p:nvSpPr>
            <p:cNvPr id="39" name="Ellipse 38">
              <a:extLst>
                <a:ext uri="{FF2B5EF4-FFF2-40B4-BE49-F238E27FC236}">
                  <a16:creationId xmlns:a16="http://schemas.microsoft.com/office/drawing/2014/main" id="{72E8C31F-E932-45B7-BE5F-4836F3812769}"/>
                </a:ext>
              </a:extLst>
            </p:cNvPr>
            <p:cNvSpPr/>
            <p:nvPr/>
          </p:nvSpPr>
          <p:spPr>
            <a:xfrm>
              <a:off x="4079867" y="2096632"/>
              <a:ext cx="255866" cy="26331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/>
            </a:p>
          </p:txBody>
        </p:sp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id="{13FF9217-E3CC-4F29-B8D2-586035061028}"/>
                </a:ext>
              </a:extLst>
            </p:cNvPr>
            <p:cNvSpPr txBox="1"/>
            <p:nvPr/>
          </p:nvSpPr>
          <p:spPr>
            <a:xfrm>
              <a:off x="4087484" y="2076424"/>
              <a:ext cx="2853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3</a:t>
              </a:r>
            </a:p>
          </p:txBody>
        </p:sp>
      </p:grpSp>
      <p:pic>
        <p:nvPicPr>
          <p:cNvPr id="4" name="Image 3">
            <a:extLst>
              <a:ext uri="{FF2B5EF4-FFF2-40B4-BE49-F238E27FC236}">
                <a16:creationId xmlns:a16="http://schemas.microsoft.com/office/drawing/2014/main" id="{4A3E173F-98DA-4150-983A-907D108DD3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5846" y="4091509"/>
            <a:ext cx="1744542" cy="2219641"/>
          </a:xfrm>
          <a:prstGeom prst="rect">
            <a:avLst/>
          </a:prstGeom>
        </p:spPr>
      </p:pic>
      <p:sp>
        <p:nvSpPr>
          <p:cNvPr id="42" name="ZoneTexte 41">
            <a:extLst>
              <a:ext uri="{FF2B5EF4-FFF2-40B4-BE49-F238E27FC236}">
                <a16:creationId xmlns:a16="http://schemas.microsoft.com/office/drawing/2014/main" id="{6A3221B9-DAD7-469F-BFB6-7BF1210FFA40}"/>
              </a:ext>
            </a:extLst>
          </p:cNvPr>
          <p:cNvSpPr txBox="1"/>
          <p:nvPr/>
        </p:nvSpPr>
        <p:spPr>
          <a:xfrm>
            <a:off x="6527773" y="3596691"/>
            <a:ext cx="2447677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1200" dirty="0"/>
              <a:t>Dans la fenêtre Import du fichier : </a:t>
            </a:r>
          </a:p>
          <a:p>
            <a:pPr marL="171450" indent="-171450" algn="just">
              <a:buFont typeface="Wingdings" panose="05000000000000000000" pitchFamily="2" charset="2"/>
              <a:buChar char="è"/>
            </a:pPr>
            <a:r>
              <a:rPr lang="fr-FR" sz="1200" b="1" dirty="0">
                <a:sym typeface="Wingdings" panose="05000000000000000000" pitchFamily="2" charset="2"/>
              </a:rPr>
              <a:t>Garder </a:t>
            </a:r>
            <a:r>
              <a:rPr lang="fr-FR" sz="1200" dirty="0">
                <a:sym typeface="Wingdings" panose="05000000000000000000" pitchFamily="2" charset="2"/>
              </a:rPr>
              <a:t>les propriétés par défaut</a:t>
            </a:r>
          </a:p>
          <a:p>
            <a:pPr marL="171450" indent="-171450" algn="just">
              <a:buFont typeface="Wingdings" panose="05000000000000000000" pitchFamily="2" charset="2"/>
              <a:buChar char="è"/>
            </a:pPr>
            <a:r>
              <a:rPr lang="fr-FR" sz="1200" b="1" dirty="0">
                <a:sym typeface="Wingdings" panose="05000000000000000000" pitchFamily="2" charset="2"/>
              </a:rPr>
              <a:t>Cliquer </a:t>
            </a:r>
            <a:r>
              <a:rPr lang="fr-FR" sz="1200" dirty="0">
                <a:sym typeface="Wingdings" panose="05000000000000000000" pitchFamily="2" charset="2"/>
              </a:rPr>
              <a:t>Ok.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7BD433BD-EB7E-47EF-A15C-04B11B8F6CB4}"/>
              </a:ext>
            </a:extLst>
          </p:cNvPr>
          <p:cNvSpPr txBox="1"/>
          <p:nvPr/>
        </p:nvSpPr>
        <p:spPr>
          <a:xfrm>
            <a:off x="2755783" y="6581001"/>
            <a:ext cx="35988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Tuto échange Mensura Génius - Revit  </a:t>
            </a:r>
          </a:p>
        </p:txBody>
      </p:sp>
    </p:spTree>
    <p:extLst>
      <p:ext uri="{BB962C8B-B14F-4D97-AF65-F5344CB8AC3E}">
        <p14:creationId xmlns:p14="http://schemas.microsoft.com/office/powerpoint/2010/main" val="2978884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436A106-CAA5-4EC8-8E3B-31D5E072A8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639"/>
          <a:stretch/>
        </p:blipFill>
        <p:spPr>
          <a:xfrm>
            <a:off x="46341" y="792461"/>
            <a:ext cx="8976220" cy="5273077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1A043DF9-C979-4CED-8D65-38E40BAFC718}"/>
              </a:ext>
            </a:extLst>
          </p:cNvPr>
          <p:cNvSpPr txBox="1"/>
          <p:nvPr/>
        </p:nvSpPr>
        <p:spPr>
          <a:xfrm>
            <a:off x="67112" y="6581001"/>
            <a:ext cx="1963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Lycée D. Diderot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B781FB4-54E3-4F3A-9E3D-2DDA8EA16105}"/>
              </a:ext>
            </a:extLst>
          </p:cNvPr>
          <p:cNvSpPr txBox="1"/>
          <p:nvPr/>
        </p:nvSpPr>
        <p:spPr>
          <a:xfrm>
            <a:off x="7701094" y="6581001"/>
            <a:ext cx="13422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Page </a:t>
            </a:r>
            <a:fld id="{C232B7EB-31CB-43DC-950D-071A5EBE2E5D}" type="slidenum">
              <a:rPr lang="fr-FR" sz="12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r"/>
              <a:t>7</a:t>
            </a:fld>
            <a:endParaRPr lang="fr-FR" sz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6E2AB8F-943D-4F09-B089-FCF1F46C4D18}"/>
              </a:ext>
            </a:extLst>
          </p:cNvPr>
          <p:cNvSpPr txBox="1"/>
          <p:nvPr/>
        </p:nvSpPr>
        <p:spPr>
          <a:xfrm>
            <a:off x="5211192" y="1960479"/>
            <a:ext cx="2885243" cy="461665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1200" i="1" dirty="0">
                <a:sym typeface="Wingdings" panose="05000000000000000000" pitchFamily="2" charset="2"/>
              </a:rPr>
              <a:t>Le Plan Topographique du terrain s’affiche dans le module DAO.</a:t>
            </a: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BFDAA68E-445A-4233-A1EB-C164F7B62885}"/>
              </a:ext>
            </a:extLst>
          </p:cNvPr>
          <p:cNvSpPr/>
          <p:nvPr/>
        </p:nvSpPr>
        <p:spPr>
          <a:xfrm>
            <a:off x="5090964" y="3405496"/>
            <a:ext cx="1271492" cy="263310"/>
          </a:xfrm>
          <a:prstGeom prst="ellipse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4502B98-57FB-42D1-B0FE-BE609ADEBB2D}"/>
              </a:ext>
            </a:extLst>
          </p:cNvPr>
          <p:cNvSpPr txBox="1"/>
          <p:nvPr/>
        </p:nvSpPr>
        <p:spPr>
          <a:xfrm>
            <a:off x="8388" y="34215"/>
            <a:ext cx="8017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Importer le fichier dwg : « plan topographique du terrain"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88DBCC9-5104-4EA3-9EE7-907B57AEC679}"/>
              </a:ext>
            </a:extLst>
          </p:cNvPr>
          <p:cNvSpPr txBox="1"/>
          <p:nvPr/>
        </p:nvSpPr>
        <p:spPr>
          <a:xfrm>
            <a:off x="2755783" y="6581001"/>
            <a:ext cx="35988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Tuto échange Mensura Génius - Revit  </a:t>
            </a:r>
          </a:p>
        </p:txBody>
      </p:sp>
    </p:spTree>
    <p:extLst>
      <p:ext uri="{BB962C8B-B14F-4D97-AF65-F5344CB8AC3E}">
        <p14:creationId xmlns:p14="http://schemas.microsoft.com/office/powerpoint/2010/main" val="1800794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69A6A1D6-4C79-4D12-A036-8AA08A784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12" y="599045"/>
            <a:ext cx="8976220" cy="5881654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1A043DF9-C979-4CED-8D65-38E40BAFC718}"/>
              </a:ext>
            </a:extLst>
          </p:cNvPr>
          <p:cNvSpPr txBox="1"/>
          <p:nvPr/>
        </p:nvSpPr>
        <p:spPr>
          <a:xfrm>
            <a:off x="67112" y="6581001"/>
            <a:ext cx="1963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Lycée D. Diderot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B781FB4-54E3-4F3A-9E3D-2DDA8EA16105}"/>
              </a:ext>
            </a:extLst>
          </p:cNvPr>
          <p:cNvSpPr txBox="1"/>
          <p:nvPr/>
        </p:nvSpPr>
        <p:spPr>
          <a:xfrm>
            <a:off x="7701094" y="6581001"/>
            <a:ext cx="13422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Page </a:t>
            </a:r>
            <a:fld id="{C232B7EB-31CB-43DC-950D-071A5EBE2E5D}" type="slidenum">
              <a:rPr lang="fr-FR" sz="12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r"/>
              <a:t>8</a:t>
            </a:fld>
            <a:endParaRPr lang="fr-FR" sz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6E2AB8F-943D-4F09-B089-FCF1F46C4D18}"/>
              </a:ext>
            </a:extLst>
          </p:cNvPr>
          <p:cNvSpPr txBox="1"/>
          <p:nvPr/>
        </p:nvSpPr>
        <p:spPr>
          <a:xfrm>
            <a:off x="4048217" y="699130"/>
            <a:ext cx="4838330" cy="461665"/>
          </a:xfrm>
          <a:prstGeom prst="rect">
            <a:avLst/>
          </a:prstGeom>
          <a:solidFill>
            <a:srgbClr val="CCFFFF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1200" i="1" dirty="0">
                <a:sym typeface="Wingdings" panose="05000000000000000000" pitchFamily="2" charset="2"/>
              </a:rPr>
              <a:t>Après avoir importé le plan topographique du terrain, vous allez désormais modéliser le terrain en 3D.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8942827F-EE40-4197-8C7E-215870379611}"/>
              </a:ext>
            </a:extLst>
          </p:cNvPr>
          <p:cNvGrpSpPr/>
          <p:nvPr/>
        </p:nvGrpSpPr>
        <p:grpSpPr>
          <a:xfrm>
            <a:off x="3738719" y="711277"/>
            <a:ext cx="318782" cy="283518"/>
            <a:chOff x="1162525" y="1527678"/>
            <a:chExt cx="318782" cy="283518"/>
          </a:xfrm>
        </p:grpSpPr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D5E33DAC-3968-42C7-8C65-434539001C17}"/>
                </a:ext>
              </a:extLst>
            </p:cNvPr>
            <p:cNvSpPr/>
            <p:nvPr/>
          </p:nvSpPr>
          <p:spPr>
            <a:xfrm>
              <a:off x="1162525" y="1527678"/>
              <a:ext cx="255866" cy="263310"/>
            </a:xfrm>
            <a:prstGeom prst="ellipse">
              <a:avLst/>
            </a:prstGeom>
            <a:solidFill>
              <a:srgbClr val="CC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/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127667CF-CF67-434A-AE29-25E62B75A9A5}"/>
                </a:ext>
              </a:extLst>
            </p:cNvPr>
            <p:cNvSpPr txBox="1"/>
            <p:nvPr/>
          </p:nvSpPr>
          <p:spPr>
            <a:xfrm>
              <a:off x="1162525" y="1534197"/>
              <a:ext cx="3187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1</a:t>
              </a:r>
            </a:p>
          </p:txBody>
        </p:sp>
      </p:grpSp>
      <p:sp>
        <p:nvSpPr>
          <p:cNvPr id="41" name="ZoneTexte 40">
            <a:extLst>
              <a:ext uri="{FF2B5EF4-FFF2-40B4-BE49-F238E27FC236}">
                <a16:creationId xmlns:a16="http://schemas.microsoft.com/office/drawing/2014/main" id="{03F83284-2C73-450D-9420-1A1D7AA31CF4}"/>
              </a:ext>
            </a:extLst>
          </p:cNvPr>
          <p:cNvSpPr txBox="1"/>
          <p:nvPr/>
        </p:nvSpPr>
        <p:spPr>
          <a:xfrm>
            <a:off x="8388" y="34215"/>
            <a:ext cx="8736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Modéliser le terrain en 3D</a:t>
            </a:r>
          </a:p>
        </p:txBody>
      </p: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918FF004-0FD4-45BF-A4DA-99912EBDC77B}"/>
              </a:ext>
            </a:extLst>
          </p:cNvPr>
          <p:cNvGrpSpPr/>
          <p:nvPr/>
        </p:nvGrpSpPr>
        <p:grpSpPr>
          <a:xfrm>
            <a:off x="2393081" y="1928876"/>
            <a:ext cx="318782" cy="277860"/>
            <a:chOff x="4198688" y="2087836"/>
            <a:chExt cx="318782" cy="277860"/>
          </a:xfrm>
        </p:grpSpPr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D27A4913-0A18-4B81-BBF0-8B5D252936DE}"/>
                </a:ext>
              </a:extLst>
            </p:cNvPr>
            <p:cNvSpPr/>
            <p:nvPr/>
          </p:nvSpPr>
          <p:spPr>
            <a:xfrm>
              <a:off x="4198688" y="2102386"/>
              <a:ext cx="255866" cy="26331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/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E8379767-FDFD-482D-B887-C363648BA57B}"/>
                </a:ext>
              </a:extLst>
            </p:cNvPr>
            <p:cNvSpPr txBox="1"/>
            <p:nvPr/>
          </p:nvSpPr>
          <p:spPr>
            <a:xfrm>
              <a:off x="4198688" y="2087836"/>
              <a:ext cx="3187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2</a:t>
              </a:r>
            </a:p>
          </p:txBody>
        </p:sp>
      </p:grpSp>
      <p:sp>
        <p:nvSpPr>
          <p:cNvPr id="27" name="ZoneTexte 26">
            <a:extLst>
              <a:ext uri="{FF2B5EF4-FFF2-40B4-BE49-F238E27FC236}">
                <a16:creationId xmlns:a16="http://schemas.microsoft.com/office/drawing/2014/main" id="{FD4D8FED-51F1-448E-84F7-A89A9E92E9B5}"/>
              </a:ext>
            </a:extLst>
          </p:cNvPr>
          <p:cNvSpPr txBox="1"/>
          <p:nvPr/>
        </p:nvSpPr>
        <p:spPr>
          <a:xfrm>
            <a:off x="2755783" y="1928876"/>
            <a:ext cx="4040776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1200" dirty="0"/>
              <a:t>Ouvrir le module Terrain (MNT)  : </a:t>
            </a:r>
          </a:p>
          <a:p>
            <a:pPr marL="171450" indent="-171450" algn="just">
              <a:buFont typeface="Wingdings" panose="05000000000000000000" pitchFamily="2" charset="2"/>
              <a:buChar char="è"/>
            </a:pPr>
            <a:r>
              <a:rPr lang="fr-FR" sz="1200" b="1" dirty="0">
                <a:sym typeface="Wingdings" panose="05000000000000000000" pitchFamily="2" charset="2"/>
              </a:rPr>
              <a:t>Cliquer</a:t>
            </a:r>
            <a:r>
              <a:rPr lang="fr-FR" sz="1200" dirty="0">
                <a:sym typeface="Wingdings" panose="05000000000000000000" pitchFamily="2" charset="2"/>
              </a:rPr>
              <a:t> sur </a:t>
            </a:r>
            <a:r>
              <a:rPr lang="fr-FR" sz="1200" b="1" dirty="0">
                <a:sym typeface="Wingdings" panose="05000000000000000000" pitchFamily="2" charset="2"/>
              </a:rPr>
              <a:t>l’onglet Module</a:t>
            </a:r>
            <a:r>
              <a:rPr lang="fr-FR" sz="1200" dirty="0">
                <a:sym typeface="Wingdings" panose="05000000000000000000" pitchFamily="2" charset="2"/>
              </a:rPr>
              <a:t>, puis sur </a:t>
            </a:r>
            <a:r>
              <a:rPr lang="fr-FR" sz="1200" b="1" dirty="0">
                <a:sym typeface="Wingdings" panose="05000000000000000000" pitchFamily="2" charset="2"/>
              </a:rPr>
              <a:t>Terrain (MNT).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3B836AE-CFE0-445B-9EA1-9D3B95B24C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4358" y="3258707"/>
            <a:ext cx="5422189" cy="3052068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95F2D930-F36E-4C77-97A6-501E2F537754}"/>
              </a:ext>
            </a:extLst>
          </p:cNvPr>
          <p:cNvSpPr txBox="1"/>
          <p:nvPr/>
        </p:nvSpPr>
        <p:spPr>
          <a:xfrm>
            <a:off x="4376446" y="5320947"/>
            <a:ext cx="3250041" cy="276999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1200" i="1" dirty="0">
                <a:sym typeface="Wingdings" panose="05000000000000000000" pitchFamily="2" charset="2"/>
              </a:rPr>
              <a:t>Le Module Terrain (MNT) est maintenant ouvert.</a:t>
            </a:r>
          </a:p>
        </p:txBody>
      </p:sp>
      <p:cxnSp>
        <p:nvCxnSpPr>
          <p:cNvPr id="44" name="Connecteur droit avec flèche 43">
            <a:extLst>
              <a:ext uri="{FF2B5EF4-FFF2-40B4-BE49-F238E27FC236}">
                <a16:creationId xmlns:a16="http://schemas.microsoft.com/office/drawing/2014/main" id="{D9C8D281-04FC-444F-84E7-2FDEF68B90F4}"/>
              </a:ext>
            </a:extLst>
          </p:cNvPr>
          <p:cNvCxnSpPr>
            <a:cxnSpLocks/>
          </p:cNvCxnSpPr>
          <p:nvPr/>
        </p:nvCxnSpPr>
        <p:spPr>
          <a:xfrm flipH="1">
            <a:off x="3980070" y="5780908"/>
            <a:ext cx="396376" cy="346904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B1AEE3AC-6D1E-4241-BC30-9104E2C117EF}"/>
              </a:ext>
            </a:extLst>
          </p:cNvPr>
          <p:cNvSpPr txBox="1"/>
          <p:nvPr/>
        </p:nvSpPr>
        <p:spPr>
          <a:xfrm>
            <a:off x="2755783" y="6581001"/>
            <a:ext cx="35988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Tuto échange Mensura Génius - Revit  </a:t>
            </a:r>
          </a:p>
        </p:txBody>
      </p:sp>
    </p:spTree>
    <p:extLst>
      <p:ext uri="{BB962C8B-B14F-4D97-AF65-F5344CB8AC3E}">
        <p14:creationId xmlns:p14="http://schemas.microsoft.com/office/powerpoint/2010/main" val="1265610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7E7A864F-294E-491B-BD43-531081CCF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12" y="639192"/>
            <a:ext cx="8976220" cy="580599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1A043DF9-C979-4CED-8D65-38E40BAFC718}"/>
              </a:ext>
            </a:extLst>
          </p:cNvPr>
          <p:cNvSpPr txBox="1"/>
          <p:nvPr/>
        </p:nvSpPr>
        <p:spPr>
          <a:xfrm>
            <a:off x="67112" y="6581001"/>
            <a:ext cx="1963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Lycée D. Diderot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B781FB4-54E3-4F3A-9E3D-2DDA8EA16105}"/>
              </a:ext>
            </a:extLst>
          </p:cNvPr>
          <p:cNvSpPr txBox="1"/>
          <p:nvPr/>
        </p:nvSpPr>
        <p:spPr>
          <a:xfrm>
            <a:off x="7701094" y="6581001"/>
            <a:ext cx="13422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Page </a:t>
            </a:r>
            <a:fld id="{C232B7EB-31CB-43DC-950D-071A5EBE2E5D}" type="slidenum">
              <a:rPr lang="fr-FR" sz="12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r"/>
              <a:t>9</a:t>
            </a:fld>
            <a:endParaRPr lang="fr-FR" sz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4E263D5-FA32-4AD0-AF46-E6978502C9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8018" y="3774388"/>
            <a:ext cx="2006354" cy="2436921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41F42301-A02C-4026-AC84-ABF9C33BC32E}"/>
              </a:ext>
            </a:extLst>
          </p:cNvPr>
          <p:cNvSpPr txBox="1"/>
          <p:nvPr/>
        </p:nvSpPr>
        <p:spPr>
          <a:xfrm>
            <a:off x="1336347" y="1945407"/>
            <a:ext cx="3661781" cy="830997"/>
          </a:xfrm>
          <a:prstGeom prst="rect">
            <a:avLst/>
          </a:prstGeom>
          <a:solidFill>
            <a:srgbClr val="FFFF00"/>
          </a:solidFill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1200" dirty="0"/>
              <a:t>Revenir dans le </a:t>
            </a:r>
            <a:r>
              <a:rPr lang="fr-FR" sz="1200" b="1" dirty="0"/>
              <a:t>Module DAO  </a:t>
            </a:r>
            <a:r>
              <a:rPr lang="fr-FR" sz="1200" dirty="0"/>
              <a:t>: </a:t>
            </a:r>
          </a:p>
          <a:p>
            <a:pPr marL="171450" indent="-171450" algn="just">
              <a:buFont typeface="Wingdings" panose="05000000000000000000" pitchFamily="2" charset="2"/>
              <a:buChar char="è"/>
            </a:pPr>
            <a:r>
              <a:rPr lang="fr-FR" sz="1200" b="1" dirty="0">
                <a:sym typeface="Wingdings" panose="05000000000000000000" pitchFamily="2" charset="2"/>
              </a:rPr>
              <a:t>Zoomer </a:t>
            </a:r>
            <a:r>
              <a:rPr lang="fr-FR" sz="1200" dirty="0">
                <a:sym typeface="Wingdings" panose="05000000000000000000" pitchFamily="2" charset="2"/>
              </a:rPr>
              <a:t>sur un point d’altitude </a:t>
            </a:r>
          </a:p>
          <a:p>
            <a:pPr marL="171450" indent="-171450" algn="just">
              <a:buFont typeface="Wingdings" panose="05000000000000000000" pitchFamily="2" charset="2"/>
              <a:buChar char="è"/>
            </a:pPr>
            <a:r>
              <a:rPr lang="fr-FR" sz="1200" b="1" dirty="0">
                <a:sym typeface="Wingdings" panose="05000000000000000000" pitchFamily="2" charset="2"/>
              </a:rPr>
              <a:t>Cliquer droit </a:t>
            </a:r>
            <a:r>
              <a:rPr lang="fr-FR" sz="1200" dirty="0">
                <a:sym typeface="Wingdings" panose="05000000000000000000" pitchFamily="2" charset="2"/>
              </a:rPr>
              <a:t>avec la souris sur le point d’altitude, puis </a:t>
            </a:r>
            <a:r>
              <a:rPr lang="fr-FR" sz="1200" b="1" dirty="0">
                <a:sym typeface="Wingdings" panose="05000000000000000000" pitchFamily="2" charset="2"/>
              </a:rPr>
              <a:t>cliquer</a:t>
            </a:r>
            <a:r>
              <a:rPr lang="fr-FR" sz="1200" dirty="0">
                <a:sym typeface="Wingdings" panose="05000000000000000000" pitchFamily="2" charset="2"/>
              </a:rPr>
              <a:t> sur Envoyer calque vers module. </a:t>
            </a:r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BCAA6954-3ECA-4C35-9F9D-B6944AEC84A3}"/>
              </a:ext>
            </a:extLst>
          </p:cNvPr>
          <p:cNvGrpSpPr/>
          <p:nvPr/>
        </p:nvGrpSpPr>
        <p:grpSpPr>
          <a:xfrm>
            <a:off x="1017566" y="2005814"/>
            <a:ext cx="318782" cy="277860"/>
            <a:chOff x="4198688" y="2087836"/>
            <a:chExt cx="318782" cy="277860"/>
          </a:xfrm>
        </p:grpSpPr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AA8C619A-21CC-4E8C-AB9E-7BA1214AD7EF}"/>
                </a:ext>
              </a:extLst>
            </p:cNvPr>
            <p:cNvSpPr/>
            <p:nvPr/>
          </p:nvSpPr>
          <p:spPr>
            <a:xfrm>
              <a:off x="4198688" y="2102386"/>
              <a:ext cx="255866" cy="26331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/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34318F67-1B75-4E5A-A579-6C388D9BD2B9}"/>
                </a:ext>
              </a:extLst>
            </p:cNvPr>
            <p:cNvSpPr txBox="1"/>
            <p:nvPr/>
          </p:nvSpPr>
          <p:spPr>
            <a:xfrm>
              <a:off x="4198688" y="2087836"/>
              <a:ext cx="3187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3</a:t>
              </a:r>
            </a:p>
          </p:txBody>
        </p:sp>
      </p:grpSp>
      <p:sp>
        <p:nvSpPr>
          <p:cNvPr id="21" name="ZoneTexte 20">
            <a:extLst>
              <a:ext uri="{FF2B5EF4-FFF2-40B4-BE49-F238E27FC236}">
                <a16:creationId xmlns:a16="http://schemas.microsoft.com/office/drawing/2014/main" id="{2ABC0603-5F22-4BE5-97F8-85CA567C2557}"/>
              </a:ext>
            </a:extLst>
          </p:cNvPr>
          <p:cNvSpPr txBox="1"/>
          <p:nvPr/>
        </p:nvSpPr>
        <p:spPr>
          <a:xfrm>
            <a:off x="5928787" y="2992243"/>
            <a:ext cx="3041320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1200" dirty="0">
                <a:sym typeface="Wingdings" panose="05000000000000000000" pitchFamily="2" charset="2"/>
              </a:rPr>
              <a:t>Dans la fenêtre Envoyer calque vers module :</a:t>
            </a:r>
          </a:p>
          <a:p>
            <a:pPr marL="171450" indent="-171450" algn="just">
              <a:buFont typeface="Wingdings" panose="05000000000000000000" pitchFamily="2" charset="2"/>
              <a:buChar char="è"/>
            </a:pPr>
            <a:r>
              <a:rPr lang="fr-FR" sz="1200" b="1" dirty="0">
                <a:sym typeface="Wingdings" panose="05000000000000000000" pitchFamily="2" charset="2"/>
              </a:rPr>
              <a:t>Cocher </a:t>
            </a:r>
            <a:r>
              <a:rPr lang="fr-FR" sz="1200" dirty="0">
                <a:sym typeface="Wingdings" panose="05000000000000000000" pitchFamily="2" charset="2"/>
              </a:rPr>
              <a:t>Terrain (MNT), puis Terrain</a:t>
            </a:r>
          </a:p>
          <a:p>
            <a:pPr marL="171450" indent="-171450" algn="just">
              <a:buFont typeface="Wingdings" panose="05000000000000000000" pitchFamily="2" charset="2"/>
              <a:buChar char="è"/>
            </a:pPr>
            <a:r>
              <a:rPr lang="fr-FR" sz="1200" b="1" dirty="0">
                <a:sym typeface="Wingdings" panose="05000000000000000000" pitchFamily="2" charset="2"/>
              </a:rPr>
              <a:t>Cliquer </a:t>
            </a:r>
            <a:r>
              <a:rPr lang="fr-FR" sz="1200" dirty="0">
                <a:sym typeface="Wingdings" panose="05000000000000000000" pitchFamily="2" charset="2"/>
              </a:rPr>
              <a:t>Ok.</a:t>
            </a: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FA489DE4-D1B6-4061-94EC-6C6052074086}"/>
              </a:ext>
            </a:extLst>
          </p:cNvPr>
          <p:cNvGrpSpPr/>
          <p:nvPr/>
        </p:nvGrpSpPr>
        <p:grpSpPr>
          <a:xfrm>
            <a:off x="5610005" y="3037548"/>
            <a:ext cx="318782" cy="277860"/>
            <a:chOff x="4198688" y="2087836"/>
            <a:chExt cx="318782" cy="277860"/>
          </a:xfrm>
        </p:grpSpPr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6D4A97BB-1F50-4953-A918-E068AE26A0D7}"/>
                </a:ext>
              </a:extLst>
            </p:cNvPr>
            <p:cNvSpPr/>
            <p:nvPr/>
          </p:nvSpPr>
          <p:spPr>
            <a:xfrm>
              <a:off x="4198688" y="2102386"/>
              <a:ext cx="255866" cy="26331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/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0C708F18-D767-42F7-9E8C-F2EBDCB7F368}"/>
                </a:ext>
              </a:extLst>
            </p:cNvPr>
            <p:cNvSpPr txBox="1"/>
            <p:nvPr/>
          </p:nvSpPr>
          <p:spPr>
            <a:xfrm>
              <a:off x="4198688" y="2087836"/>
              <a:ext cx="3187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4</a:t>
              </a:r>
            </a:p>
          </p:txBody>
        </p: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C372F1EE-9C66-4AF2-A4AC-93733A6BA45C}"/>
              </a:ext>
            </a:extLst>
          </p:cNvPr>
          <p:cNvSpPr txBox="1"/>
          <p:nvPr/>
        </p:nvSpPr>
        <p:spPr>
          <a:xfrm>
            <a:off x="8388" y="34215"/>
            <a:ext cx="8736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Modéliser le terrain en 3D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3BE0B250-09E3-4939-94B9-CAADAB4E4080}"/>
              </a:ext>
            </a:extLst>
          </p:cNvPr>
          <p:cNvSpPr txBox="1"/>
          <p:nvPr/>
        </p:nvSpPr>
        <p:spPr>
          <a:xfrm>
            <a:off x="2755783" y="6581001"/>
            <a:ext cx="35988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Tuto échange Mensura Génius - Revit  </a:t>
            </a:r>
          </a:p>
        </p:txBody>
      </p:sp>
    </p:spTree>
    <p:extLst>
      <p:ext uri="{BB962C8B-B14F-4D97-AF65-F5344CB8AC3E}">
        <p14:creationId xmlns:p14="http://schemas.microsoft.com/office/powerpoint/2010/main" val="129937391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2206</TotalTime>
  <Words>1807</Words>
  <Application>Microsoft Office PowerPoint</Application>
  <PresentationFormat>Affichage à l'écran (4:3)</PresentationFormat>
  <Paragraphs>293</Paragraphs>
  <Slides>32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Laure B</dc:creator>
  <cp:lastModifiedBy>mebarki guillaume</cp:lastModifiedBy>
  <cp:revision>245</cp:revision>
  <dcterms:created xsi:type="dcterms:W3CDTF">2019-09-25T17:30:47Z</dcterms:created>
  <dcterms:modified xsi:type="dcterms:W3CDTF">2020-04-18T11:10:38Z</dcterms:modified>
</cp:coreProperties>
</file>