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0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79" autoAdjust="0"/>
  </p:normalViewPr>
  <p:slideViewPr>
    <p:cSldViewPr>
      <p:cViewPr>
        <p:scale>
          <a:sx n="70" d="100"/>
          <a:sy n="70" d="100"/>
        </p:scale>
        <p:origin x="-2752" y="-10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356CF-4618-4ECF-BECB-84E02B5EE2EA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B26E0-6B44-4B16-B94A-BED32C38568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12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B26E0-6B44-4B16-B94A-BED32C38568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B26E0-6B44-4B16-B94A-BED32C38568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B26E0-6B44-4B16-B94A-BED32C38568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439F863-A856-4DD7-9EF2-D7CC8E235FDC}" type="datetimeFigureOut">
              <a:rPr lang="fr-FR" smtClean="0"/>
              <a:pPr/>
              <a:t>09/11/16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34AAD1F-18C4-46F2-A4EC-191E4B988D6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280920" cy="230425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fr-FR" sz="1900" dirty="0" smtClean="0">
                <a:solidFill>
                  <a:schemeClr val="tx1"/>
                </a:solidFill>
                <a:latin typeface="Arial"/>
                <a:cs typeface="Arial"/>
              </a:rPr>
              <a:t>L’apport </a:t>
            </a:r>
            <a:r>
              <a:rPr lang="fr-FR" sz="1900" dirty="0">
                <a:solidFill>
                  <a:schemeClr val="tx1"/>
                </a:solidFill>
                <a:latin typeface="Arial"/>
                <a:cs typeface="Arial"/>
              </a:rPr>
              <a:t>d’énergie électrique nécessaire à la traction des trains peut être d’origine thermique (locomotives diesels) ou électrique. Cette dernière technique </a:t>
            </a:r>
            <a:r>
              <a:rPr lang="fr-FR" sz="1900" dirty="0" smtClean="0">
                <a:solidFill>
                  <a:schemeClr val="tx1"/>
                </a:solidFill>
                <a:latin typeface="Arial"/>
                <a:cs typeface="Arial"/>
              </a:rPr>
              <a:t>coûte moins cher en exploitation </a:t>
            </a:r>
            <a:r>
              <a:rPr lang="fr-FR" sz="1900" dirty="0">
                <a:solidFill>
                  <a:schemeClr val="tx1"/>
                </a:solidFill>
                <a:latin typeface="Arial"/>
                <a:cs typeface="Arial"/>
              </a:rPr>
              <a:t>et </a:t>
            </a:r>
            <a:r>
              <a:rPr lang="fr-FR" sz="1900" dirty="0" smtClean="0">
                <a:solidFill>
                  <a:schemeClr val="tx1"/>
                </a:solidFill>
                <a:latin typeface="Arial"/>
                <a:cs typeface="Arial"/>
              </a:rPr>
              <a:t>en entretien. Elle pollue moins et permet </a:t>
            </a:r>
            <a:r>
              <a:rPr lang="fr-FR" sz="1900" dirty="0">
                <a:solidFill>
                  <a:schemeClr val="tx1"/>
                </a:solidFill>
                <a:latin typeface="Arial"/>
                <a:cs typeface="Arial"/>
              </a:rPr>
              <a:t>la réalisation de machines plus puissantes. La « traction électrique » nécessite toutefois une infrastructure complexe pour amener l’énergie électrique aux moteurs électriques des machines</a:t>
            </a:r>
            <a:r>
              <a:rPr lang="fr-FR" sz="19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algn="just"/>
            <a:endParaRPr lang="fr-FR" sz="19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just"/>
            <a:r>
              <a:rPr lang="fr-FR" sz="1800" dirty="0" smtClean="0">
                <a:solidFill>
                  <a:schemeClr val="tx1"/>
                </a:solidFill>
                <a:latin typeface="Arial"/>
                <a:cs typeface="Arial"/>
              </a:rPr>
              <a:t>- Le </a:t>
            </a:r>
            <a:r>
              <a:rPr lang="fr-FR" sz="1800" dirty="0">
                <a:solidFill>
                  <a:schemeClr val="tx1"/>
                </a:solidFill>
                <a:latin typeface="Arial"/>
                <a:cs typeface="Arial"/>
              </a:rPr>
              <a:t>courant est apporté par une ligne suspendue </a:t>
            </a:r>
            <a:r>
              <a:rPr lang="fr-FR" sz="1800" dirty="0" smtClean="0">
                <a:solidFill>
                  <a:schemeClr val="tx1"/>
                </a:solidFill>
                <a:latin typeface="Arial"/>
                <a:cs typeface="Arial"/>
              </a:rPr>
              <a:t> appelée </a:t>
            </a:r>
            <a:r>
              <a:rPr lang="fr-FR" sz="1800" b="1" dirty="0">
                <a:solidFill>
                  <a:schemeClr val="tx1"/>
                </a:solidFill>
                <a:latin typeface="Arial"/>
                <a:cs typeface="Arial"/>
              </a:rPr>
              <a:t>la caténaire </a:t>
            </a:r>
            <a:endParaRPr lang="fr-FR" sz="18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just"/>
            <a:r>
              <a:rPr lang="fr-FR" sz="1800" dirty="0" smtClean="0">
                <a:solidFill>
                  <a:schemeClr val="tx1"/>
                </a:solidFill>
                <a:latin typeface="Arial"/>
                <a:cs typeface="Arial"/>
              </a:rPr>
              <a:t>- </a:t>
            </a:r>
            <a:r>
              <a:rPr lang="fr-FR" sz="1800" dirty="0">
                <a:solidFill>
                  <a:schemeClr val="tx1"/>
                </a:solidFill>
                <a:latin typeface="Arial"/>
                <a:cs typeface="Arial"/>
              </a:rPr>
              <a:t>Le courant est capté à l’aide d’un archet porté par le </a:t>
            </a:r>
            <a:r>
              <a:rPr lang="fr-FR" sz="1800" b="1" dirty="0">
                <a:solidFill>
                  <a:schemeClr val="tx1"/>
                </a:solidFill>
                <a:latin typeface="Arial"/>
                <a:cs typeface="Arial"/>
              </a:rPr>
              <a:t>pantographe,</a:t>
            </a:r>
            <a:r>
              <a:rPr lang="fr-FR" sz="1800" dirty="0">
                <a:solidFill>
                  <a:schemeClr val="tx1"/>
                </a:solidFill>
                <a:latin typeface="Arial"/>
                <a:cs typeface="Arial"/>
              </a:rPr>
              <a:t> qui appuie et glisse sur le fil de contact</a:t>
            </a:r>
            <a:r>
              <a:rPr lang="fr-FR" sz="1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Image 4" descr="alimentation-electrique.450.338.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645024"/>
            <a:ext cx="4752528" cy="356967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11560" y="188640"/>
            <a:ext cx="792088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57200" y="274638"/>
            <a:ext cx="8229600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Comment est alimenté un TGV en électricité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638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fr-FR" dirty="0" smtClean="0"/>
              <a:t>La caténaire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67544" y="1268761"/>
            <a:ext cx="8424936" cy="7200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1800" dirty="0" smtClean="0">
                <a:latin typeface="Arial"/>
                <a:cs typeface="Arial"/>
              </a:rPr>
              <a:t>Une </a:t>
            </a:r>
            <a:r>
              <a:rPr lang="fr-FR" sz="1800" b="1" dirty="0" smtClean="0">
                <a:latin typeface="Arial"/>
                <a:cs typeface="Arial"/>
              </a:rPr>
              <a:t>caténaire</a:t>
            </a:r>
            <a:r>
              <a:rPr lang="fr-FR" sz="1800" dirty="0" smtClean="0">
                <a:latin typeface="Arial"/>
                <a:cs typeface="Arial"/>
              </a:rPr>
              <a:t> est l’ensemble de câbles situés au dessus des voies, qui permettent d’alimenter les trains en électricité.</a:t>
            </a:r>
          </a:p>
          <a:p>
            <a:pPr>
              <a:buNone/>
            </a:pP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9903" t="26100" r="21157" b="11531"/>
          <a:stretch>
            <a:fillRect/>
          </a:stretch>
        </p:blipFill>
        <p:spPr bwMode="auto">
          <a:xfrm>
            <a:off x="2699792" y="3068960"/>
            <a:ext cx="22453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avec flèche 9"/>
          <p:cNvCxnSpPr/>
          <p:nvPr/>
        </p:nvCxnSpPr>
        <p:spPr>
          <a:xfrm flipH="1">
            <a:off x="4355976" y="3068960"/>
            <a:ext cx="936104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3203848" y="5085184"/>
            <a:ext cx="1913826" cy="256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2555776" y="4869160"/>
            <a:ext cx="100811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292080" y="2996952"/>
            <a:ext cx="20162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Câbles porteurs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1691680" y="4509120"/>
            <a:ext cx="84279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Poteau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5117674" y="5085184"/>
            <a:ext cx="233464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Câbles conducteurs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67544" y="1844824"/>
            <a:ext cx="8650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>
                <a:latin typeface="Arial"/>
                <a:cs typeface="Arial"/>
              </a:rPr>
              <a:t>Une caténaire est composée de câbles porteurs en </a:t>
            </a:r>
            <a:r>
              <a:rPr lang="fr-FR" b="1" dirty="0" smtClean="0">
                <a:latin typeface="Arial"/>
                <a:cs typeface="Arial"/>
              </a:rPr>
              <a:t>bronze ou en aluminium </a:t>
            </a:r>
            <a:r>
              <a:rPr lang="fr-FR" dirty="0" smtClean="0">
                <a:latin typeface="Arial"/>
                <a:cs typeface="Arial"/>
              </a:rPr>
              <a:t>et de câbles conducteurs en </a:t>
            </a:r>
            <a:r>
              <a:rPr lang="fr-FR" b="1" dirty="0" smtClean="0">
                <a:latin typeface="Arial"/>
                <a:cs typeface="Arial"/>
              </a:rPr>
              <a:t>cuivre</a:t>
            </a:r>
            <a:r>
              <a:rPr lang="fr-FR" dirty="0" smtClean="0">
                <a:latin typeface="Arial"/>
                <a:cs typeface="Arial"/>
              </a:rPr>
              <a:t>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67544" y="40466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dirty="0">
                <a:latin typeface="Arial" pitchFamily="34" charset="0"/>
                <a:cs typeface="Arial" pitchFamily="34" charset="0"/>
              </a:rPr>
              <a:t>L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a tension de la caténaire peut varier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en fonction de la température extérieure (le câble conducteur se dilate à haute température et se rétracte à basse température). </a:t>
            </a:r>
          </a:p>
          <a:p>
            <a:pPr marL="285750" indent="-285750">
              <a:buFont typeface="Wingdings" charset="0"/>
              <a:buChar char="n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179512" y="1412776"/>
            <a:ext cx="828092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itchFamily="34" charset="0"/>
              <a:buNone/>
            </a:pPr>
            <a:r>
              <a:rPr lang="fr-FR" sz="1800" dirty="0" smtClean="0">
                <a:latin typeface="Arial" pitchFamily="34" charset="0"/>
                <a:cs typeface="Arial" pitchFamily="34" charset="0"/>
              </a:rPr>
              <a:t>	Dans l’électrification des lignes de chemin de fer, l’élément primordial pour tendre la caténaire et son porteur est le </a:t>
            </a:r>
            <a:r>
              <a:rPr lang="fr-FR" sz="1800" b="1" dirty="0" smtClean="0">
                <a:latin typeface="Arial" pitchFamily="34" charset="0"/>
                <a:cs typeface="Arial" pitchFamily="34" charset="0"/>
              </a:rPr>
              <a:t>système de poulie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auquel on attache un poids. Cet ensemble (poulie et poids) constitue </a:t>
            </a:r>
            <a:r>
              <a:rPr lang="fr-FR" sz="1800" b="1" dirty="0" smtClean="0">
                <a:latin typeface="Arial" pitchFamily="34" charset="0"/>
                <a:cs typeface="Arial" pitchFamily="34" charset="0"/>
              </a:rPr>
              <a:t>l’appareil tendeur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dit automatique.  Le système de contre poids permet donc de maintenir une </a:t>
            </a:r>
            <a:r>
              <a:rPr lang="fr-FR" sz="1800" b="1" dirty="0" smtClean="0">
                <a:latin typeface="Arial" pitchFamily="34" charset="0"/>
                <a:cs typeface="Arial" pitchFamily="34" charset="0"/>
              </a:rPr>
              <a:t>tension constante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sur la caténaire. </a:t>
            </a:r>
          </a:p>
          <a:p>
            <a:endParaRPr lang="fr-FR" dirty="0"/>
          </a:p>
        </p:txBody>
      </p:sp>
      <p:pic>
        <p:nvPicPr>
          <p:cNvPr id="15" name="Image 14" descr="5edf700f81e7ce683c3dc936a0c6368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875530"/>
            <a:ext cx="5643890" cy="3707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 noGrp="1"/>
          </p:cNvSpPr>
          <p:nvPr>
            <p:ph idx="1"/>
          </p:nvPr>
        </p:nvSpPr>
        <p:spPr>
          <a:xfrm>
            <a:off x="0" y="404664"/>
            <a:ext cx="8614792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None/>
            </a:pPr>
            <a:r>
              <a:rPr lang="fr-FR" sz="1800" dirty="0" smtClean="0">
                <a:latin typeface="Arial"/>
                <a:cs typeface="Arial"/>
              </a:rPr>
              <a:t>	La caténaire donne l’impression d’une ligne droite suspendue au dessus des voies…mais en l’observant plus attentivement , elle </a:t>
            </a:r>
            <a:r>
              <a:rPr lang="fr-FR" sz="1800" b="1" dirty="0" smtClean="0">
                <a:latin typeface="Arial"/>
                <a:cs typeface="Arial"/>
              </a:rPr>
              <a:t>forme un zigzag entre les poteaux </a:t>
            </a:r>
            <a:r>
              <a:rPr lang="fr-FR" sz="1800" dirty="0" smtClean="0">
                <a:latin typeface="Arial"/>
                <a:cs typeface="Arial"/>
                <a:sym typeface="Wingdings"/>
              </a:rPr>
              <a:t>pour </a:t>
            </a:r>
            <a:r>
              <a:rPr lang="fr-FR" sz="1800" dirty="0" smtClean="0">
                <a:latin typeface="Arial"/>
                <a:cs typeface="Arial"/>
              </a:rPr>
              <a:t>éviter l’usure prématurée des pantographes !</a:t>
            </a:r>
          </a:p>
          <a:p>
            <a:pPr marL="0" indent="0">
              <a:buNone/>
            </a:pPr>
            <a:endParaRPr lang="fr-FR" sz="1600" dirty="0" smtClean="0"/>
          </a:p>
        </p:txBody>
      </p:sp>
      <p:pic>
        <p:nvPicPr>
          <p:cNvPr id="16" name="Image 15" descr="catena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501008"/>
            <a:ext cx="2720113" cy="3024336"/>
          </a:xfrm>
          <a:prstGeom prst="rect">
            <a:avLst/>
          </a:prstGeom>
        </p:spPr>
      </p:pic>
      <p:cxnSp>
        <p:nvCxnSpPr>
          <p:cNvPr id="17" name="Connecteur droit avec flèche 16"/>
          <p:cNvCxnSpPr>
            <a:endCxn id="18" idx="1"/>
          </p:cNvCxnSpPr>
          <p:nvPr/>
        </p:nvCxnSpPr>
        <p:spPr>
          <a:xfrm flipH="1" flipV="1">
            <a:off x="5832072" y="4824536"/>
            <a:ext cx="252096" cy="908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ccolade fermante 17"/>
          <p:cNvSpPr/>
          <p:nvPr/>
        </p:nvSpPr>
        <p:spPr>
          <a:xfrm>
            <a:off x="5220072" y="3960440"/>
            <a:ext cx="612000" cy="172819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1907704" y="3717032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Archet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2843808" y="3960440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868144" y="5733256"/>
            <a:ext cx="172819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Pantographe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23528" y="249289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fr-FR" dirty="0" smtClean="0"/>
              <a:t>Le </a:t>
            </a:r>
            <a:r>
              <a:rPr lang="fr-FR" b="1" dirty="0"/>
              <a:t>pantographe</a:t>
            </a:r>
            <a:r>
              <a:rPr lang="fr-FR" dirty="0"/>
              <a:t> vient frotter la caténaire grâce à son archet pour capter l’électricité.</a:t>
            </a:r>
          </a:p>
          <a:p>
            <a:pPr algn="just"/>
            <a:endParaRPr lang="fr-FR" dirty="0">
              <a:latin typeface="Arial"/>
              <a:cs typeface="Arial"/>
            </a:endParaRPr>
          </a:p>
        </p:txBody>
      </p:sp>
      <p:sp>
        <p:nvSpPr>
          <p:cNvPr id="24" name="Titre 2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850106"/>
          </a:xfrm>
        </p:spPr>
        <p:txBody>
          <a:bodyPr/>
          <a:lstStyle/>
          <a:p>
            <a:r>
              <a:rPr lang="fr-FR" dirty="0" smtClean="0"/>
              <a:t>Le pantographe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e">
  <a:themeElements>
    <a:clrScheme name="Bris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is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Brise.thmx</Template>
  <TotalTime>218</TotalTime>
  <Words>151</Words>
  <Application>Microsoft Macintosh PowerPoint</Application>
  <PresentationFormat>Présentation à l'écran (4:3)</PresentationFormat>
  <Paragraphs>21</Paragraphs>
  <Slides>4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Brise</vt:lpstr>
      <vt:lpstr>Présentation PowerPoint</vt:lpstr>
      <vt:lpstr>La caténaire</vt:lpstr>
      <vt:lpstr>Présentation PowerPoint</vt:lpstr>
      <vt:lpstr>Le pantographe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Qu’est qu’une caténaire ?</dc:title>
  <dc:creator>Xavier</dc:creator>
  <cp:lastModifiedBy>XJM BR</cp:lastModifiedBy>
  <cp:revision>31</cp:revision>
  <dcterms:created xsi:type="dcterms:W3CDTF">2014-10-07T13:32:27Z</dcterms:created>
  <dcterms:modified xsi:type="dcterms:W3CDTF">2016-11-09T14:03:04Z</dcterms:modified>
</cp:coreProperties>
</file>