
<file path=[Content_Types].xml><?xml version="1.0" encoding="utf-8"?>
<Types xmlns="http://schemas.openxmlformats.org/package/2006/content-types">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tags/tag49.xml" ContentType="application/vnd.openxmlformats-officedocument.presentationml.tags+xml"/>
  <Override PartName="/ppt/tags/tag58.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tags/tag29.xml" ContentType="application/vnd.openxmlformats-officedocument.presentationml.tags+xml"/>
  <Override PartName="/ppt/tags/tag38.xml" ContentType="application/vnd.openxmlformats-officedocument.presentationml.tags+xml"/>
  <Override PartName="/ppt/tags/tag47.xml" ContentType="application/vnd.openxmlformats-officedocument.presentationml.tags+xml"/>
  <Override PartName="/ppt/tags/tag56.xml" ContentType="application/vnd.openxmlformats-officedocument.presentationml.tags+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tags/tag36.xml" ContentType="application/vnd.openxmlformats-officedocument.presentationml.tags+xml"/>
  <Override PartName="/ppt/tags/tag45.xml" ContentType="application/vnd.openxmlformats-officedocument.presentationml.tags+xml"/>
  <Override PartName="/ppt/tags/tag54.xml" ContentType="application/vnd.openxmlformats-officedocument.presentationml.tag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tags/tag34.xml" ContentType="application/vnd.openxmlformats-officedocument.presentationml.tags+xml"/>
  <Override PartName="/ppt/tags/tag43.xml" ContentType="application/vnd.openxmlformats-officedocument.presentationml.tags+xml"/>
  <Override PartName="/ppt/tags/tag5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tags/tag41.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tags/tag39.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slideLayouts/slideLayout10.xml" ContentType="application/vnd.openxmlformats-officedocument.presentationml.slideLayout+xml"/>
  <Override PartName="/ppt/comments/comment1.xml" ContentType="application/vnd.openxmlformats-officedocument.presentationml.comments+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72" r:id="rId6"/>
    <p:sldId id="261" r:id="rId7"/>
    <p:sldId id="273" r:id="rId8"/>
    <p:sldId id="262" r:id="rId9"/>
    <p:sldId id="264" r:id="rId10"/>
    <p:sldId id="265" r:id="rId11"/>
    <p:sldId id="269" r:id="rId12"/>
    <p:sldId id="266" r:id="rId13"/>
    <p:sldId id="267" r:id="rId14"/>
    <p:sldId id="274" r:id="rId15"/>
    <p:sldId id="268" r:id="rId16"/>
    <p:sldId id="270" r:id="rId17"/>
    <p:sldId id="282" r:id="rId18"/>
    <p:sldId id="281" r:id="rId19"/>
    <p:sldId id="275" r:id="rId20"/>
    <p:sldId id="276" r:id="rId21"/>
    <p:sldId id="277" r:id="rId22"/>
    <p:sldId id="278" r:id="rId23"/>
    <p:sldId id="279" r:id="rId24"/>
    <p:sldId id="280" r:id="rId2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AN-MARC" initials="JM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6600"/>
    <a:srgbClr val="990033"/>
    <a:srgbClr val="FFFF99"/>
    <a:srgbClr val="1EB5D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76" autoAdjust="0"/>
    <p:restoredTop sz="94660"/>
  </p:normalViewPr>
  <p:slideViewPr>
    <p:cSldViewPr>
      <p:cViewPr>
        <p:scale>
          <a:sx n="70" d="100"/>
          <a:sy n="70" d="100"/>
        </p:scale>
        <p:origin x="-792"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2-07T16:28:48.227" idx="2">
    <p:pos x="1668" y="501"/>
    <p:text>PRECISER LES DEGRES D'ACQUISITION ATTENDUS DE CES CONNAISSANCES</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DA316AF-6EC7-41C2-8176-2F9F4110359A}" type="datetimeFigureOut">
              <a:rPr lang="fr-FR" smtClean="0"/>
              <a:pPr/>
              <a:t>14/11/2019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5109F99-A0D4-4CE2-9B9C-0848E06607BC}"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A316AF-6EC7-41C2-8176-2F9F4110359A}" type="datetimeFigureOut">
              <a:rPr lang="fr-FR" smtClean="0"/>
              <a:pPr/>
              <a:t>14/11/2019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109F99-A0D4-4CE2-9B9C-0848E06607BC}"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jpeg"/><Relationship Id="rId2"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hyperlink" Target="http://4.bp.blogspot.com/-SaB_j5M6NyE/UjdMq-xEb5I/AAAAAAAABgM/L7250zWxBKE/s1600/bluetooth.jpg" TargetMode="External"/><Relationship Id="rId7" Type="http://schemas.openxmlformats.org/officeDocument/2006/relationships/image" Target="../media/image1.jpe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e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e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63" Type="http://schemas.openxmlformats.org/officeDocument/2006/relationships/image" Target="../media/image29.png"/><Relationship Id="rId68" Type="http://schemas.openxmlformats.org/officeDocument/2006/relationships/image" Target="../media/image34.png"/><Relationship Id="rId7" Type="http://schemas.openxmlformats.org/officeDocument/2006/relationships/tags" Target="../tags/tag7.xml"/><Relationship Id="rId71" Type="http://schemas.openxmlformats.org/officeDocument/2006/relationships/image" Target="../media/image37.png"/><Relationship Id="rId2" Type="http://schemas.openxmlformats.org/officeDocument/2006/relationships/tags" Target="../tags/tag2.xml"/><Relationship Id="rId16" Type="http://schemas.openxmlformats.org/officeDocument/2006/relationships/tags" Target="../tags/tag16.xml"/><Relationship Id="rId29" Type="http://schemas.openxmlformats.org/officeDocument/2006/relationships/tags" Target="../tags/tag29.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tags" Target="../tags/tag58.xml"/><Relationship Id="rId66" Type="http://schemas.openxmlformats.org/officeDocument/2006/relationships/image" Target="../media/image32.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tags" Target="../tags/tag57.xml"/><Relationship Id="rId61" Type="http://schemas.openxmlformats.org/officeDocument/2006/relationships/image" Target="../media/image27.png"/><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26.png"/><Relationship Id="rId65" Type="http://schemas.openxmlformats.org/officeDocument/2006/relationships/image" Target="../media/image31.png"/><Relationship Id="rId73" Type="http://schemas.openxmlformats.org/officeDocument/2006/relationships/image" Target="../media/image1.jpe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64" Type="http://schemas.openxmlformats.org/officeDocument/2006/relationships/image" Target="../media/image30.png"/><Relationship Id="rId69" Type="http://schemas.openxmlformats.org/officeDocument/2006/relationships/image" Target="../media/image35.png"/><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image" Target="../media/image38.png"/><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slideLayout" Target="../slideLayouts/slideLayout2.xml"/><Relationship Id="rId67" Type="http://schemas.openxmlformats.org/officeDocument/2006/relationships/image" Target="../media/image33.png"/><Relationship Id="rId20" Type="http://schemas.openxmlformats.org/officeDocument/2006/relationships/tags" Target="../tags/tag20.xml"/><Relationship Id="rId41" Type="http://schemas.openxmlformats.org/officeDocument/2006/relationships/tags" Target="../tags/tag41.xml"/><Relationship Id="rId54" Type="http://schemas.openxmlformats.org/officeDocument/2006/relationships/tags" Target="../tags/tag54.xml"/><Relationship Id="rId62" Type="http://schemas.openxmlformats.org/officeDocument/2006/relationships/image" Target="../media/image28.png"/><Relationship Id="rId70" Type="http://schemas.openxmlformats.org/officeDocument/2006/relationships/image" Target="../media/image36.png"/><Relationship Id="rId1" Type="http://schemas.openxmlformats.org/officeDocument/2006/relationships/tags" Target="../tags/tag1.xml"/><Relationship Id="rId6" Type="http://schemas.openxmlformats.org/officeDocument/2006/relationships/tags" Target="../tags/tag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4.bp.blogspot.com/-SaB_j5M6NyE/UjdMq-xEb5I/AAAAAAAABgM/L7250zWxBKE/s1600/bluetooth.jpg"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2852936"/>
            <a:ext cx="9107488" cy="3539430"/>
          </a:xfrm>
          <a:prstGeom prst="rect">
            <a:avLst/>
          </a:prstGeom>
          <a:solidFill>
            <a:schemeClr val="bg1"/>
          </a:solidFill>
          <a:ln>
            <a:noFill/>
          </a:ln>
        </p:spPr>
        <p:txBody>
          <a:bodyPr wrap="square" lIns="91440" tIns="45720" rIns="91440" bIns="45720">
            <a:spAutoFit/>
          </a:bodyPr>
          <a:lstStyle/>
          <a:p>
            <a:r>
              <a:rPr lang="fr-FR" sz="2800" b="1" dirty="0" smtClean="0">
                <a:ln w="12700">
                  <a:noFill/>
                  <a:prstDash val="solid"/>
                </a:ln>
                <a:solidFill>
                  <a:srgbClr val="92D050"/>
                </a:solidFill>
                <a:sym typeface="Wingdings"/>
              </a:rPr>
              <a:t> </a:t>
            </a:r>
            <a:r>
              <a:rPr lang="fr-FR" sz="2800" b="1" dirty="0" smtClean="0">
                <a:ln w="12700">
                  <a:noFill/>
                  <a:prstDash val="solid"/>
                </a:ln>
                <a:solidFill>
                  <a:srgbClr val="92D050"/>
                </a:solidFill>
                <a:sym typeface="Wingdings"/>
              </a:rPr>
              <a:t> </a:t>
            </a:r>
            <a:r>
              <a:rPr lang="fr-FR" sz="2800" b="1" dirty="0" smtClean="0">
                <a:ln w="12700">
                  <a:noFill/>
                  <a:prstDash val="solid"/>
                </a:ln>
              </a:rPr>
              <a:t>Mettre </a:t>
            </a:r>
            <a:r>
              <a:rPr lang="fr-FR" sz="2800" b="1" dirty="0" smtClean="0">
                <a:ln w="12700">
                  <a:noFill/>
                  <a:prstDash val="solid"/>
                </a:ln>
              </a:rPr>
              <a:t>en place une </a:t>
            </a:r>
            <a:r>
              <a:rPr lang="fr-FR" sz="2800" b="1" dirty="0" smtClean="0">
                <a:ln w="12700">
                  <a:noFill/>
                  <a:prstDash val="solid"/>
                </a:ln>
              </a:rPr>
              <a:t>démarche scientifique,</a:t>
            </a:r>
          </a:p>
          <a:p>
            <a:r>
              <a:rPr lang="fr-FR" sz="2800" b="1" dirty="0" smtClean="0">
                <a:ln w="12700">
                  <a:noFill/>
                  <a:prstDash val="solid"/>
                </a:ln>
              </a:rPr>
              <a:t>une démarche </a:t>
            </a:r>
            <a:r>
              <a:rPr lang="fr-FR" sz="2800" b="1" dirty="0" smtClean="0">
                <a:ln w="12700">
                  <a:noFill/>
                  <a:prstDash val="solid"/>
                </a:ln>
              </a:rPr>
              <a:t>d’ingénierie collaborative et mobiliser une approche design avec expérience utilisateur</a:t>
            </a:r>
            <a:r>
              <a:rPr lang="fr-FR" sz="2800" b="1" dirty="0" smtClean="0">
                <a:ln w="12700">
                  <a:noFill/>
                  <a:prstDash val="solid"/>
                </a:ln>
              </a:rPr>
              <a:t>.</a:t>
            </a:r>
          </a:p>
          <a:p>
            <a:endParaRPr lang="fr-FR" sz="2800" b="1" dirty="0" smtClean="0">
              <a:ln w="12700">
                <a:noFill/>
                <a:prstDash val="solid"/>
              </a:ln>
            </a:endParaRPr>
          </a:p>
          <a:p>
            <a:r>
              <a:rPr lang="fr-FR" sz="2800" b="1" dirty="0" smtClean="0">
                <a:ln w="12700">
                  <a:noFill/>
                  <a:prstDash val="solid"/>
                </a:ln>
                <a:solidFill>
                  <a:srgbClr val="92D050"/>
                </a:solidFill>
                <a:sym typeface="Wingdings"/>
              </a:rPr>
              <a:t> </a:t>
            </a:r>
            <a:r>
              <a:rPr lang="fr-FR" sz="2800" b="1" dirty="0" smtClean="0">
                <a:ln w="12700">
                  <a:noFill/>
                  <a:prstDash val="solid"/>
                </a:ln>
              </a:rPr>
              <a:t>Imaginer et matérialiser une solution originale.</a:t>
            </a:r>
          </a:p>
          <a:p>
            <a:endParaRPr lang="fr-FR" sz="2800" b="1" dirty="0" smtClean="0">
              <a:ln w="12700">
                <a:noFill/>
                <a:prstDash val="solid"/>
              </a:ln>
            </a:endParaRPr>
          </a:p>
          <a:p>
            <a:pPr>
              <a:lnSpc>
                <a:spcPct val="200000"/>
              </a:lnSpc>
            </a:pPr>
            <a:r>
              <a:rPr lang="fr-FR" sz="2800" b="1" dirty="0" smtClean="0">
                <a:ln w="12700">
                  <a:noFill/>
                  <a:prstDash val="solid"/>
                </a:ln>
                <a:solidFill>
                  <a:srgbClr val="92D050"/>
                </a:solidFill>
                <a:sym typeface="Wingdings"/>
              </a:rPr>
              <a:t> </a:t>
            </a:r>
            <a:r>
              <a:rPr lang="fr-FR" sz="2800" b="1" cap="none" spc="0" dirty="0" smtClean="0">
                <a:ln w="12700">
                  <a:noFill/>
                  <a:prstDash val="solid"/>
                </a:ln>
              </a:rPr>
              <a:t>Relever un défi en équipe en 12h.</a:t>
            </a:r>
            <a:endParaRPr lang="fr-FR" sz="2000" b="1" cap="none" spc="0" dirty="0">
              <a:ln w="12700">
                <a:noFill/>
                <a:prstDash val="solid"/>
              </a:ln>
              <a:solidFill>
                <a:schemeClr val="accent5">
                  <a:lumMod val="75000"/>
                </a:schemeClr>
              </a:solidFill>
            </a:endParaRPr>
          </a:p>
        </p:txBody>
      </p:sp>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1026"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0" y="1052736"/>
            <a:ext cx="9144000" cy="1569660"/>
          </a:xfrm>
          <a:prstGeom prst="rect">
            <a:avLst/>
          </a:prstGeom>
          <a:noFill/>
          <a:ln>
            <a:noFill/>
          </a:ln>
        </p:spPr>
        <p:txBody>
          <a:bodyPr wrap="square" lIns="91440" tIns="45720" rIns="91440" bIns="45720">
            <a:spAutoFit/>
          </a:bodyPr>
          <a:lstStyle/>
          <a:p>
            <a:pPr algn="ctr"/>
            <a:r>
              <a:rPr lang="fr-FR" sz="4800" b="1" cap="none" spc="0" dirty="0" smtClean="0">
                <a:ln w="12700">
                  <a:noFill/>
                  <a:prstDash val="solid"/>
                </a:ln>
                <a:solidFill>
                  <a:srgbClr val="0033CC"/>
                </a:solidFill>
              </a:rPr>
              <a:t>PROPOSITION DE </a:t>
            </a:r>
          </a:p>
          <a:p>
            <a:pPr algn="ctr"/>
            <a:r>
              <a:rPr lang="fr-FR" sz="4800" b="1" cap="none" spc="0" dirty="0" smtClean="0">
                <a:ln w="12700">
                  <a:noFill/>
                  <a:prstDash val="solid"/>
                </a:ln>
                <a:solidFill>
                  <a:srgbClr val="0033CC"/>
                </a:solidFill>
              </a:rPr>
              <a:t>PROJET </a:t>
            </a:r>
            <a:r>
              <a:rPr lang="fr-FR" sz="4800" b="1" cap="none" spc="0" dirty="0" smtClean="0">
                <a:ln w="12700">
                  <a:noFill/>
                  <a:prstDash val="solid"/>
                </a:ln>
                <a:solidFill>
                  <a:srgbClr val="0033CC"/>
                </a:solidFill>
              </a:rPr>
              <a:t>DE CLASSE DE PREMIERE</a:t>
            </a:r>
            <a:endParaRPr lang="fr-FR" sz="4800" b="1" cap="none" spc="0" dirty="0">
              <a:ln w="12700">
                <a:noFill/>
                <a:prstDash val="solid"/>
              </a:ln>
              <a:solidFill>
                <a:srgbClr val="0033CC"/>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1242626"/>
            <a:ext cx="3275856" cy="1754326"/>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EXPERIMENTATION DU COMPORTEMENT  DU CAPTEUR DE FORCE</a:t>
            </a:r>
          </a:p>
        </p:txBody>
      </p:sp>
      <p:pic>
        <p:nvPicPr>
          <p:cNvPr id="14" name="Image 13"/>
          <p:cNvPicPr/>
          <p:nvPr/>
        </p:nvPicPr>
        <p:blipFill rotWithShape="1">
          <a:blip r:embed="rId2" cstate="print">
            <a:lum bright="10000"/>
            <a:extLst>
              <a:ext uri="{28A0092B-C50C-407E-A947-70E740481C1C}">
                <a14:useLocalDpi xmlns:a14="http://schemas.microsoft.com/office/drawing/2010/main" xmlns="" val="0"/>
              </a:ext>
            </a:extLst>
          </a:blip>
          <a:srcRect l="38048" t="12915" r="24485" b="7588"/>
          <a:stretch/>
        </p:blipFill>
        <p:spPr bwMode="auto">
          <a:xfrm rot="5400000">
            <a:off x="3896366" y="576242"/>
            <a:ext cx="1950577" cy="2327501"/>
          </a:xfrm>
          <a:prstGeom prst="rect">
            <a:avLst/>
          </a:prstGeom>
          <a:ln>
            <a:noFill/>
          </a:ln>
          <a:extLst>
            <a:ext uri="{53640926-AAD7-44D8-BBD7-CCE9431645EC}">
              <a14:shadowObscured xmlns:a14="http://schemas.microsoft.com/office/drawing/2010/main" xmlns=""/>
            </a:ext>
          </a:extLst>
        </p:spPr>
      </p:pic>
      <p:pic>
        <p:nvPicPr>
          <p:cNvPr id="15" name="Image 14"/>
          <p:cNvPicPr/>
          <p:nvPr/>
        </p:nvPicPr>
        <p:blipFill rotWithShape="1">
          <a:blip r:embed="rId3" cstate="print">
            <a:lum bright="10000"/>
            <a:extLst>
              <a:ext uri="{28A0092B-C50C-407E-A947-70E740481C1C}">
                <a14:useLocalDpi xmlns:a14="http://schemas.microsoft.com/office/drawing/2010/main" xmlns="" val="0"/>
              </a:ext>
            </a:extLst>
          </a:blip>
          <a:srcRect l="8101" r="9741"/>
          <a:stretch/>
        </p:blipFill>
        <p:spPr bwMode="auto">
          <a:xfrm rot="5400000">
            <a:off x="5946700" y="1262213"/>
            <a:ext cx="3151363" cy="2156346"/>
          </a:xfrm>
          <a:prstGeom prst="rect">
            <a:avLst/>
          </a:prstGeom>
          <a:ln>
            <a:noFill/>
          </a:ln>
          <a:extLst>
            <a:ext uri="{53640926-AAD7-44D8-BBD7-CCE9431645EC}">
              <a14:shadowObscured xmlns:a14="http://schemas.microsoft.com/office/drawing/2010/main" xmlns=""/>
            </a:ext>
          </a:extLst>
        </p:spPr>
      </p:pic>
      <p:pic>
        <p:nvPicPr>
          <p:cNvPr id="16" name="Image 15"/>
          <p:cNvPicPr/>
          <p:nvPr/>
        </p:nvPicPr>
        <p:blipFill>
          <a:blip r:embed="rId4" cstate="print">
            <a:extLst>
              <a:ext uri="{28A0092B-C50C-407E-A947-70E740481C1C}">
                <a14:useLocalDpi xmlns:a14="http://schemas.microsoft.com/office/drawing/2010/main" xmlns="" val="0"/>
              </a:ext>
            </a:extLst>
          </a:blip>
          <a:srcRect r="38268"/>
          <a:stretch>
            <a:fillRect/>
          </a:stretch>
        </p:blipFill>
        <p:spPr>
          <a:xfrm>
            <a:off x="251520" y="2924944"/>
            <a:ext cx="5400600" cy="2376264"/>
          </a:xfrm>
          <a:prstGeom prst="rect">
            <a:avLst/>
          </a:prstGeom>
        </p:spPr>
      </p:pic>
      <p:pic>
        <p:nvPicPr>
          <p:cNvPr id="21" name="Image 20"/>
          <p:cNvPicPr/>
          <p:nvPr/>
        </p:nvPicPr>
        <p:blipFill>
          <a:blip r:embed="rId4" cstate="print">
            <a:extLst>
              <a:ext uri="{28A0092B-C50C-407E-A947-70E740481C1C}">
                <a14:useLocalDpi xmlns:a14="http://schemas.microsoft.com/office/drawing/2010/main" xmlns="" val="0"/>
              </a:ext>
            </a:extLst>
          </a:blip>
          <a:srcRect l="62896" b="12870"/>
          <a:stretch>
            <a:fillRect/>
          </a:stretch>
        </p:blipFill>
        <p:spPr>
          <a:xfrm>
            <a:off x="899592" y="5157192"/>
            <a:ext cx="2160240" cy="1700808"/>
          </a:xfrm>
          <a:prstGeom prst="rect">
            <a:avLst/>
          </a:prstGeom>
        </p:spPr>
      </p:pic>
      <p:pic>
        <p:nvPicPr>
          <p:cNvPr id="3074" name="Picture 2"/>
          <p:cNvPicPr>
            <a:picLocks noChangeAspect="1" noChangeArrowheads="1"/>
          </p:cNvPicPr>
          <p:nvPr/>
        </p:nvPicPr>
        <p:blipFill>
          <a:blip r:embed="rId5" cstate="print"/>
          <a:srcRect/>
          <a:stretch>
            <a:fillRect/>
          </a:stretch>
        </p:blipFill>
        <p:spPr bwMode="auto">
          <a:xfrm>
            <a:off x="5940152" y="4864380"/>
            <a:ext cx="3059832" cy="1846156"/>
          </a:xfrm>
          <a:prstGeom prst="rect">
            <a:avLst/>
          </a:prstGeom>
          <a:noFill/>
          <a:ln w="9525">
            <a:noFill/>
            <a:miter lim="800000"/>
            <a:headEnd/>
            <a:tailEnd/>
          </a:ln>
        </p:spPr>
      </p:pic>
      <p:pic>
        <p:nvPicPr>
          <p:cNvPr id="3075" name="Picture 3"/>
          <p:cNvPicPr>
            <a:picLocks noChangeAspect="1" noChangeArrowheads="1"/>
          </p:cNvPicPr>
          <p:nvPr/>
        </p:nvPicPr>
        <p:blipFill>
          <a:blip r:embed="rId6" cstate="print"/>
          <a:srcRect/>
          <a:stretch>
            <a:fillRect/>
          </a:stretch>
        </p:blipFill>
        <p:spPr bwMode="auto">
          <a:xfrm>
            <a:off x="3995936" y="5373216"/>
            <a:ext cx="1771650" cy="1295400"/>
          </a:xfrm>
          <a:prstGeom prst="rect">
            <a:avLst/>
          </a:prstGeom>
          <a:noFill/>
          <a:ln w="9525">
            <a:noFill/>
            <a:miter lim="800000"/>
            <a:headEnd/>
            <a:tailEnd/>
          </a:ln>
        </p:spPr>
      </p:pic>
      <p:sp>
        <p:nvSpPr>
          <p:cNvPr id="10" name="Rectangle 9"/>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11" name="Picture 2" descr="Résultat de recherche d'images pour &quot;logo orleans tours&quot;"/>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1412776"/>
            <a:ext cx="9144000" cy="568361"/>
          </a:xfrm>
          <a:prstGeom prst="rect">
            <a:avLst/>
          </a:prstGeom>
          <a:solidFill>
            <a:schemeClr val="bg1"/>
          </a:solidFill>
          <a:ln>
            <a:noFill/>
          </a:ln>
        </p:spPr>
        <p:txBody>
          <a:bodyPr wrap="square" lIns="91440" tIns="45720" rIns="91440" bIns="45720">
            <a:spAutoFit/>
          </a:bodyPr>
          <a:lstStyle/>
          <a:p>
            <a:pPr>
              <a:lnSpc>
                <a:spcPct val="150000"/>
              </a:lnSpc>
            </a:pPr>
            <a:r>
              <a:rPr lang="fr-FR" sz="2300" b="1" dirty="0" smtClean="0">
                <a:solidFill>
                  <a:srgbClr val="0033CC"/>
                </a:solidFill>
              </a:rPr>
              <a:t>EXPERIMENTATION DE LA SAISIE ET DE LA DEFORMATION DE GOBELETS</a:t>
            </a:r>
          </a:p>
        </p:txBody>
      </p:sp>
      <p:pic>
        <p:nvPicPr>
          <p:cNvPr id="4098" name="Picture 2"/>
          <p:cNvPicPr>
            <a:picLocks noChangeAspect="1" noChangeArrowheads="1"/>
          </p:cNvPicPr>
          <p:nvPr/>
        </p:nvPicPr>
        <p:blipFill>
          <a:blip r:embed="rId2" cstate="print"/>
          <a:srcRect/>
          <a:stretch>
            <a:fillRect/>
          </a:stretch>
        </p:blipFill>
        <p:spPr bwMode="auto">
          <a:xfrm>
            <a:off x="6036668" y="4221088"/>
            <a:ext cx="3012332" cy="1342382"/>
          </a:xfrm>
          <a:prstGeom prst="rect">
            <a:avLst/>
          </a:prstGeom>
          <a:noFill/>
          <a:ln w="9525">
            <a:noFill/>
            <a:miter lim="800000"/>
            <a:headEnd/>
            <a:tailEnd/>
          </a:ln>
        </p:spPr>
      </p:pic>
      <p:sp>
        <p:nvSpPr>
          <p:cNvPr id="13" name="Rectangle 12"/>
          <p:cNvSpPr/>
          <p:nvPr/>
        </p:nvSpPr>
        <p:spPr>
          <a:xfrm>
            <a:off x="251520" y="2204864"/>
            <a:ext cx="7560840" cy="792088"/>
          </a:xfrm>
          <a:prstGeom prst="wedgeRectCallout">
            <a:avLst>
              <a:gd name="adj1" fmla="val -8429"/>
              <a:gd name="adj2" fmla="val 111046"/>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Wingdings 3"/>
              <a:buChar char="Æ"/>
            </a:pPr>
            <a:r>
              <a:rPr lang="fr-FR" sz="1200" b="1" dirty="0" smtClean="0">
                <a:solidFill>
                  <a:schemeClr val="tx1"/>
                </a:solidFill>
                <a:sym typeface="Wingdings 3"/>
              </a:rPr>
              <a:t> Recherche de l’effort de saisie pour maintenir le gobelet entre ses doigts.</a:t>
            </a:r>
          </a:p>
          <a:p>
            <a:pPr>
              <a:buFont typeface="Wingdings 3"/>
              <a:buChar char="Æ"/>
            </a:pPr>
            <a:endParaRPr lang="fr-FR" sz="1200" b="1" dirty="0" smtClean="0">
              <a:solidFill>
                <a:schemeClr val="tx1"/>
              </a:solidFill>
              <a:sym typeface="Wingdings 3"/>
            </a:endParaRPr>
          </a:p>
          <a:p>
            <a:pPr>
              <a:buFont typeface="Wingdings 3"/>
              <a:buChar char="Æ"/>
            </a:pPr>
            <a:r>
              <a:rPr lang="fr-FR" sz="1200" b="1" dirty="0" smtClean="0">
                <a:solidFill>
                  <a:schemeClr val="tx1"/>
                </a:solidFill>
                <a:sym typeface="Wingdings 3"/>
              </a:rPr>
              <a:t> Recherche de l’écrasement du gobelet associé à l’effort de saisie ( en fonction du type de gobelet).</a:t>
            </a:r>
            <a:endParaRPr lang="fr-FR" sz="1200" b="1" dirty="0" smtClean="0">
              <a:solidFill>
                <a:schemeClr val="tx1"/>
              </a:solidFill>
            </a:endParaRPr>
          </a:p>
          <a:p>
            <a:pPr>
              <a:buFontTx/>
              <a:buChar char="-"/>
            </a:pPr>
            <a:endParaRPr lang="fr-FR" sz="1200" b="1" dirty="0">
              <a:solidFill>
                <a:schemeClr val="tx1"/>
              </a:solidFill>
            </a:endParaRPr>
          </a:p>
        </p:txBody>
      </p:sp>
      <p:pic>
        <p:nvPicPr>
          <p:cNvPr id="8" name="Picture 2" descr="Résultat de recherche d'images pour &quot;logo orleans tours&qu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
        <p:nvSpPr>
          <p:cNvPr id="10" name="Trapèze 9"/>
          <p:cNvSpPr/>
          <p:nvPr/>
        </p:nvSpPr>
        <p:spPr>
          <a:xfrm rot="10800000">
            <a:off x="971600" y="3429000"/>
            <a:ext cx="1224136" cy="1656184"/>
          </a:xfrm>
          <a:prstGeom prst="trapezoi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8" name="Groupe 37"/>
          <p:cNvGrpSpPr/>
          <p:nvPr/>
        </p:nvGrpSpPr>
        <p:grpSpPr>
          <a:xfrm>
            <a:off x="1763688" y="4725144"/>
            <a:ext cx="3968523" cy="2783351"/>
            <a:chOff x="1445386" y="3895519"/>
            <a:chExt cx="3968523" cy="2783351"/>
          </a:xfrm>
        </p:grpSpPr>
        <p:sp>
          <p:nvSpPr>
            <p:cNvPr id="32" name="ZoneTexte 31"/>
            <p:cNvSpPr txBox="1"/>
            <p:nvPr/>
          </p:nvSpPr>
          <p:spPr>
            <a:xfrm>
              <a:off x="4499992" y="4769856"/>
              <a:ext cx="504056" cy="246221"/>
            </a:xfrm>
            <a:prstGeom prst="rect">
              <a:avLst/>
            </a:prstGeom>
            <a:noFill/>
          </p:spPr>
          <p:txBody>
            <a:bodyPr wrap="square" rtlCol="0">
              <a:spAutoFit/>
            </a:bodyPr>
            <a:lstStyle/>
            <a:p>
              <a:pPr algn="ctr"/>
              <a:r>
                <a:rPr lang="fr-FR" sz="1000" b="1" dirty="0" smtClean="0"/>
                <a:t>9 N</a:t>
              </a:r>
              <a:endParaRPr lang="fr-FR" sz="1000" b="1" dirty="0"/>
            </a:p>
          </p:txBody>
        </p:sp>
        <p:sp>
          <p:nvSpPr>
            <p:cNvPr id="33" name="ZoneTexte 32"/>
            <p:cNvSpPr txBox="1"/>
            <p:nvPr/>
          </p:nvSpPr>
          <p:spPr>
            <a:xfrm>
              <a:off x="4283968" y="4941168"/>
              <a:ext cx="1080120" cy="246221"/>
            </a:xfrm>
            <a:prstGeom prst="rect">
              <a:avLst/>
            </a:prstGeom>
            <a:noFill/>
          </p:spPr>
          <p:txBody>
            <a:bodyPr wrap="square" rtlCol="0">
              <a:spAutoFit/>
            </a:bodyPr>
            <a:lstStyle/>
            <a:p>
              <a:pPr algn="ctr"/>
              <a:r>
                <a:rPr lang="fr-FR" sz="1000" b="1" dirty="0" smtClean="0">
                  <a:solidFill>
                    <a:srgbClr val="FF0000"/>
                  </a:solidFill>
                </a:rPr>
                <a:t>Dynamomètre</a:t>
              </a:r>
              <a:endParaRPr lang="fr-FR" sz="1000" b="1" dirty="0">
                <a:solidFill>
                  <a:srgbClr val="FF0000"/>
                </a:solidFill>
              </a:endParaRPr>
            </a:p>
          </p:txBody>
        </p:sp>
        <p:grpSp>
          <p:nvGrpSpPr>
            <p:cNvPr id="37" name="Groupe 36"/>
            <p:cNvGrpSpPr/>
            <p:nvPr/>
          </p:nvGrpSpPr>
          <p:grpSpPr>
            <a:xfrm>
              <a:off x="1445386" y="3895519"/>
              <a:ext cx="3968523" cy="2783351"/>
              <a:chOff x="1445386" y="3895519"/>
              <a:chExt cx="3968523" cy="2783351"/>
            </a:xfrm>
          </p:grpSpPr>
          <p:grpSp>
            <p:nvGrpSpPr>
              <p:cNvPr id="26" name="Groupe 25"/>
              <p:cNvGrpSpPr/>
              <p:nvPr/>
            </p:nvGrpSpPr>
            <p:grpSpPr>
              <a:xfrm>
                <a:off x="1445386" y="3895519"/>
                <a:ext cx="3968523" cy="2783351"/>
                <a:chOff x="1445386" y="3895519"/>
                <a:chExt cx="3968523" cy="2783351"/>
              </a:xfrm>
            </p:grpSpPr>
            <p:cxnSp>
              <p:nvCxnSpPr>
                <p:cNvPr id="17" name="Connecteur droit 16"/>
                <p:cNvCxnSpPr/>
                <p:nvPr/>
              </p:nvCxnSpPr>
              <p:spPr>
                <a:xfrm>
                  <a:off x="2771800" y="4077072"/>
                  <a:ext cx="1296144"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345886">
                  <a:off x="1445386" y="3895519"/>
                  <a:ext cx="1656184" cy="2780928"/>
                </a:xfrm>
                <a:prstGeom prst="arc">
                  <a:avLst>
                    <a:gd name="adj1" fmla="val 17216250"/>
                    <a:gd name="adj2" fmla="val 1627001"/>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9" name="Arc 18"/>
                <p:cNvSpPr/>
                <p:nvPr/>
              </p:nvSpPr>
              <p:spPr>
                <a:xfrm rot="21254114" flipH="1">
                  <a:off x="3757725" y="3897942"/>
                  <a:ext cx="1656184" cy="2780928"/>
                </a:xfrm>
                <a:prstGeom prst="arc">
                  <a:avLst>
                    <a:gd name="adj1" fmla="val 17216250"/>
                    <a:gd name="adj2" fmla="val 1627001"/>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22" name="Connecteur droit 21"/>
                <p:cNvCxnSpPr/>
                <p:nvPr/>
              </p:nvCxnSpPr>
              <p:spPr>
                <a:xfrm>
                  <a:off x="3001472" y="5777968"/>
                  <a:ext cx="86409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28" name="Connecteur droit avec flèche 27"/>
              <p:cNvCxnSpPr/>
              <p:nvPr/>
            </p:nvCxnSpPr>
            <p:spPr>
              <a:xfrm>
                <a:off x="2600488" y="4941168"/>
                <a:ext cx="50405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3766264" y="4941168"/>
                <a:ext cx="50405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283968" y="4783504"/>
                <a:ext cx="1008112"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p:cNvSpPr/>
              <p:nvPr/>
            </p:nvSpPr>
            <p:spPr>
              <a:xfrm>
                <a:off x="4455280" y="4828216"/>
                <a:ext cx="648072"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cxnSp>
        <p:nvCxnSpPr>
          <p:cNvPr id="46" name="Connecteur droit avec flèche 45"/>
          <p:cNvCxnSpPr/>
          <p:nvPr/>
        </p:nvCxnSpPr>
        <p:spPr>
          <a:xfrm>
            <a:off x="1101968" y="5445224"/>
            <a:ext cx="936104"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flipH="1">
            <a:off x="1101968" y="4257092"/>
            <a:ext cx="9001" cy="14041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flipH="1">
            <a:off x="2034304" y="4301804"/>
            <a:ext cx="9001" cy="14041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ZoneTexte 54"/>
          <p:cNvSpPr txBox="1"/>
          <p:nvPr/>
        </p:nvSpPr>
        <p:spPr>
          <a:xfrm>
            <a:off x="1403648" y="5157192"/>
            <a:ext cx="432048" cy="369332"/>
          </a:xfrm>
          <a:prstGeom prst="rect">
            <a:avLst/>
          </a:prstGeom>
          <a:noFill/>
        </p:spPr>
        <p:txBody>
          <a:bodyPr wrap="square" rtlCol="0">
            <a:spAutoFit/>
          </a:bodyPr>
          <a:lstStyle/>
          <a:p>
            <a:r>
              <a:rPr lang="fr-FR" b="1" dirty="0" smtClean="0"/>
              <a:t>d</a:t>
            </a:r>
            <a:endParaRPr lang="fr-FR" b="1" dirty="0"/>
          </a:p>
        </p:txBody>
      </p:sp>
      <p:cxnSp>
        <p:nvCxnSpPr>
          <p:cNvPr id="56" name="Connecteur droit 55"/>
          <p:cNvCxnSpPr/>
          <p:nvPr/>
        </p:nvCxnSpPr>
        <p:spPr>
          <a:xfrm flipH="1">
            <a:off x="3419872" y="4365104"/>
            <a:ext cx="9001" cy="14041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nvCxnSpPr>
        <p:spPr>
          <a:xfrm flipH="1">
            <a:off x="4067944" y="4365104"/>
            <a:ext cx="9001" cy="14041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avec flèche 57"/>
          <p:cNvCxnSpPr/>
          <p:nvPr/>
        </p:nvCxnSpPr>
        <p:spPr>
          <a:xfrm>
            <a:off x="3419872" y="4509120"/>
            <a:ext cx="648072"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3563888" y="4193792"/>
            <a:ext cx="432048" cy="369332"/>
          </a:xfrm>
          <a:prstGeom prst="rect">
            <a:avLst/>
          </a:prstGeom>
          <a:noFill/>
        </p:spPr>
        <p:txBody>
          <a:bodyPr wrap="square" rtlCol="0">
            <a:spAutoFit/>
          </a:bodyPr>
          <a:lstStyle/>
          <a:p>
            <a:r>
              <a:rPr lang="fr-FR" b="1" dirty="0" smtClean="0"/>
              <a:t>d ‘</a:t>
            </a:r>
            <a:endParaRPr lang="fr-FR" b="1" dirty="0"/>
          </a:p>
        </p:txBody>
      </p:sp>
      <p:grpSp>
        <p:nvGrpSpPr>
          <p:cNvPr id="64" name="Groupe 63"/>
          <p:cNvGrpSpPr/>
          <p:nvPr/>
        </p:nvGrpSpPr>
        <p:grpSpPr>
          <a:xfrm>
            <a:off x="4139952" y="5301208"/>
            <a:ext cx="1440160" cy="276999"/>
            <a:chOff x="4860032" y="3284984"/>
            <a:chExt cx="1440160" cy="276999"/>
          </a:xfrm>
        </p:grpSpPr>
        <p:sp>
          <p:nvSpPr>
            <p:cNvPr id="61" name="ZoneTexte 60"/>
            <p:cNvSpPr txBox="1"/>
            <p:nvPr/>
          </p:nvSpPr>
          <p:spPr>
            <a:xfrm>
              <a:off x="4860032" y="3284984"/>
              <a:ext cx="1440160" cy="276999"/>
            </a:xfrm>
            <a:prstGeom prst="rect">
              <a:avLst/>
            </a:prstGeom>
            <a:noFill/>
          </p:spPr>
          <p:txBody>
            <a:bodyPr wrap="square" rtlCol="0">
              <a:spAutoFit/>
            </a:bodyPr>
            <a:lstStyle/>
            <a:p>
              <a:r>
                <a:rPr lang="fr-FR" sz="1200" b="1" dirty="0" smtClean="0">
                  <a:solidFill>
                    <a:srgbClr val="FF0000"/>
                  </a:solidFill>
                </a:rPr>
                <a:t>F </a:t>
              </a:r>
              <a:r>
                <a:rPr lang="fr-FR" sz="1200" b="1" baseline="-25000" dirty="0" smtClean="0">
                  <a:solidFill>
                    <a:srgbClr val="FF0000"/>
                  </a:solidFill>
                </a:rPr>
                <a:t>doigt </a:t>
              </a:r>
              <a:r>
                <a:rPr lang="fr-FR" sz="1200" b="1" baseline="-25000" dirty="0" smtClean="0">
                  <a:solidFill>
                    <a:srgbClr val="FF0000"/>
                  </a:solidFill>
                  <a:sym typeface="Wingdings 3"/>
                </a:rPr>
                <a:t> gobelet </a:t>
              </a:r>
              <a:endParaRPr lang="fr-FR" sz="1200" b="1" baseline="-25000" dirty="0">
                <a:solidFill>
                  <a:srgbClr val="FF0000"/>
                </a:solidFill>
              </a:endParaRPr>
            </a:p>
          </p:txBody>
        </p:sp>
        <p:cxnSp>
          <p:nvCxnSpPr>
            <p:cNvPr id="63" name="Connecteur droit avec flèche 62"/>
            <p:cNvCxnSpPr/>
            <p:nvPr/>
          </p:nvCxnSpPr>
          <p:spPr>
            <a:xfrm>
              <a:off x="4932040" y="3284984"/>
              <a:ext cx="432048"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65" name="Groupe 64"/>
          <p:cNvGrpSpPr/>
          <p:nvPr/>
        </p:nvGrpSpPr>
        <p:grpSpPr>
          <a:xfrm>
            <a:off x="2339752" y="5456257"/>
            <a:ext cx="1440160" cy="276999"/>
            <a:chOff x="4860032" y="3284984"/>
            <a:chExt cx="1440160" cy="276999"/>
          </a:xfrm>
        </p:grpSpPr>
        <p:sp>
          <p:nvSpPr>
            <p:cNvPr id="66" name="ZoneTexte 65"/>
            <p:cNvSpPr txBox="1"/>
            <p:nvPr/>
          </p:nvSpPr>
          <p:spPr>
            <a:xfrm>
              <a:off x="4860032" y="3284984"/>
              <a:ext cx="1440160" cy="276999"/>
            </a:xfrm>
            <a:prstGeom prst="rect">
              <a:avLst/>
            </a:prstGeom>
            <a:noFill/>
          </p:spPr>
          <p:txBody>
            <a:bodyPr wrap="square" rtlCol="0">
              <a:spAutoFit/>
            </a:bodyPr>
            <a:lstStyle/>
            <a:p>
              <a:r>
                <a:rPr lang="fr-FR" sz="1200" b="1" dirty="0" smtClean="0">
                  <a:solidFill>
                    <a:srgbClr val="FF0000"/>
                  </a:solidFill>
                </a:rPr>
                <a:t>F </a:t>
              </a:r>
              <a:r>
                <a:rPr lang="fr-FR" sz="1200" b="1" baseline="-25000" dirty="0" smtClean="0">
                  <a:solidFill>
                    <a:srgbClr val="FF0000"/>
                  </a:solidFill>
                </a:rPr>
                <a:t>doigt </a:t>
              </a:r>
              <a:r>
                <a:rPr lang="fr-FR" sz="1200" b="1" baseline="-25000" dirty="0" smtClean="0">
                  <a:solidFill>
                    <a:srgbClr val="FF0000"/>
                  </a:solidFill>
                  <a:sym typeface="Wingdings 3"/>
                </a:rPr>
                <a:t> gobelet </a:t>
              </a:r>
              <a:endParaRPr lang="fr-FR" sz="1200" b="1" baseline="-25000" dirty="0">
                <a:solidFill>
                  <a:srgbClr val="FF0000"/>
                </a:solidFill>
              </a:endParaRPr>
            </a:p>
          </p:txBody>
        </p:sp>
        <p:cxnSp>
          <p:nvCxnSpPr>
            <p:cNvPr id="67" name="Connecteur droit avec flèche 66"/>
            <p:cNvCxnSpPr/>
            <p:nvPr/>
          </p:nvCxnSpPr>
          <p:spPr>
            <a:xfrm>
              <a:off x="4932040" y="3284984"/>
              <a:ext cx="432048"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68" name="ZoneTexte 67"/>
          <p:cNvSpPr txBox="1"/>
          <p:nvPr/>
        </p:nvSpPr>
        <p:spPr>
          <a:xfrm>
            <a:off x="3275856" y="6165304"/>
            <a:ext cx="1008112" cy="461665"/>
          </a:xfrm>
          <a:prstGeom prst="rect">
            <a:avLst/>
          </a:prstGeom>
          <a:noFill/>
        </p:spPr>
        <p:txBody>
          <a:bodyPr wrap="square" rtlCol="0">
            <a:spAutoFit/>
          </a:bodyPr>
          <a:lstStyle/>
          <a:p>
            <a:pPr algn="ctr"/>
            <a:r>
              <a:rPr lang="fr-FR" sz="1200" b="1" dirty="0" smtClean="0">
                <a:solidFill>
                  <a:schemeClr val="tx2"/>
                </a:solidFill>
              </a:rPr>
              <a:t>Gobelet</a:t>
            </a:r>
          </a:p>
          <a:p>
            <a:pPr algn="ctr"/>
            <a:r>
              <a:rPr lang="fr-FR" sz="1200" b="1" dirty="0" smtClean="0">
                <a:solidFill>
                  <a:schemeClr val="tx2"/>
                </a:solidFill>
              </a:rPr>
              <a:t>saisi</a:t>
            </a:r>
            <a:endParaRPr lang="fr-FR" sz="1200" b="1" dirty="0">
              <a:solidFill>
                <a:schemeClr val="tx2"/>
              </a:solidFill>
            </a:endParaRPr>
          </a:p>
        </p:txBody>
      </p:sp>
      <p:sp>
        <p:nvSpPr>
          <p:cNvPr id="69" name="ZoneTexte 68"/>
          <p:cNvSpPr txBox="1"/>
          <p:nvPr/>
        </p:nvSpPr>
        <p:spPr>
          <a:xfrm>
            <a:off x="1074672" y="4738792"/>
            <a:ext cx="1008112" cy="276999"/>
          </a:xfrm>
          <a:prstGeom prst="rect">
            <a:avLst/>
          </a:prstGeom>
          <a:noFill/>
        </p:spPr>
        <p:txBody>
          <a:bodyPr wrap="square" rtlCol="0">
            <a:spAutoFit/>
          </a:bodyPr>
          <a:lstStyle/>
          <a:p>
            <a:pPr algn="ctr"/>
            <a:r>
              <a:rPr lang="fr-FR" sz="1200" b="1" dirty="0" smtClean="0">
                <a:solidFill>
                  <a:schemeClr val="tx2"/>
                </a:solidFill>
              </a:rPr>
              <a:t>Gobelet</a:t>
            </a:r>
            <a:endParaRPr lang="fr-FR" sz="1200" b="1" dirty="0">
              <a:solidFill>
                <a:schemeClr val="tx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1270501"/>
            <a:ext cx="8100392"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EXPERIMENTATION DU COMPORTEMENT  DU SERVOMOTEUR</a:t>
            </a:r>
          </a:p>
        </p:txBody>
      </p:sp>
      <p:pic>
        <p:nvPicPr>
          <p:cNvPr id="10" name="Imag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779912" y="3933056"/>
            <a:ext cx="2304256" cy="1728192"/>
          </a:xfrm>
          <a:prstGeom prst="rect">
            <a:avLst/>
          </a:prstGeom>
        </p:spPr>
      </p:pic>
      <p:pic>
        <p:nvPicPr>
          <p:cNvPr id="11" name="Image 10"/>
          <p:cNvPicPr>
            <a:picLocks noChangeAspect="1"/>
          </p:cNvPicPr>
          <p:nvPr/>
        </p:nvPicPr>
        <p:blipFill>
          <a:blip r:embed="rId3" cstate="print"/>
          <a:srcRect b="11111"/>
          <a:stretch>
            <a:fillRect/>
          </a:stretch>
        </p:blipFill>
        <p:spPr>
          <a:xfrm>
            <a:off x="6228184" y="3933056"/>
            <a:ext cx="2592287" cy="1728192"/>
          </a:xfrm>
          <a:prstGeom prst="rect">
            <a:avLst/>
          </a:prstGeom>
        </p:spPr>
      </p:pic>
      <p:pic>
        <p:nvPicPr>
          <p:cNvPr id="12" name="Image 11"/>
          <p:cNvPicPr>
            <a:picLocks noChangeAspect="1"/>
          </p:cNvPicPr>
          <p:nvPr/>
        </p:nvPicPr>
        <p:blipFill rotWithShape="1">
          <a:blip r:embed="rId4" cstate="print"/>
          <a:srcRect l="18397" t="9410" r="71739" b="67803"/>
          <a:stretch/>
        </p:blipFill>
        <p:spPr>
          <a:xfrm>
            <a:off x="251520" y="3725239"/>
            <a:ext cx="3312368" cy="2152033"/>
          </a:xfrm>
          <a:prstGeom prst="rect">
            <a:avLst/>
          </a:prstGeom>
        </p:spPr>
      </p:pic>
      <p:sp>
        <p:nvSpPr>
          <p:cNvPr id="13" name="Rectangle 12"/>
          <p:cNvSpPr/>
          <p:nvPr/>
        </p:nvSpPr>
        <p:spPr>
          <a:xfrm>
            <a:off x="467544" y="2060848"/>
            <a:ext cx="7560840" cy="1152128"/>
          </a:xfrm>
          <a:prstGeom prst="wedgeRectCallout">
            <a:avLst>
              <a:gd name="adj1" fmla="val 34764"/>
              <a:gd name="adj2" fmla="val 93711"/>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Wingdings 3"/>
              <a:buChar char="Æ"/>
            </a:pPr>
            <a:r>
              <a:rPr lang="fr-FR" sz="1200" b="1" dirty="0" smtClean="0">
                <a:solidFill>
                  <a:schemeClr val="tx1"/>
                </a:solidFill>
                <a:sym typeface="Wingdings 3"/>
              </a:rPr>
              <a:t> Recherche du lien entre position  angulaire et information de pilotage, à partir d’un programme donné.</a:t>
            </a:r>
          </a:p>
          <a:p>
            <a:pPr>
              <a:buFont typeface="Wingdings 3"/>
              <a:buChar char="Æ"/>
            </a:pPr>
            <a:endParaRPr lang="fr-FR" sz="1200" b="1" dirty="0" smtClean="0">
              <a:solidFill>
                <a:schemeClr val="tx1"/>
              </a:solidFill>
              <a:sym typeface="Wingdings 3"/>
            </a:endParaRPr>
          </a:p>
          <a:p>
            <a:pPr>
              <a:buFont typeface="Wingdings 3"/>
              <a:buChar char="Æ"/>
            </a:pPr>
            <a:r>
              <a:rPr lang="fr-FR" sz="1200" b="1" dirty="0" smtClean="0">
                <a:solidFill>
                  <a:schemeClr val="tx1"/>
                </a:solidFill>
                <a:sym typeface="Wingdings 3"/>
              </a:rPr>
              <a:t> Création  du programme de traitement pour obtenir un angle de rotation.</a:t>
            </a:r>
          </a:p>
          <a:p>
            <a:endParaRPr lang="fr-FR" sz="1200" b="1" dirty="0" smtClean="0">
              <a:solidFill>
                <a:schemeClr val="tx1"/>
              </a:solidFill>
              <a:sym typeface="Wingdings 3"/>
            </a:endParaRPr>
          </a:p>
          <a:p>
            <a:r>
              <a:rPr lang="fr-FR" sz="1200" b="1" dirty="0" smtClean="0">
                <a:solidFill>
                  <a:schemeClr val="tx1"/>
                </a:solidFill>
                <a:sym typeface="Wingdings 3"/>
              </a:rPr>
              <a:t> Expérimentations</a:t>
            </a:r>
          </a:p>
          <a:p>
            <a:endParaRPr lang="fr-FR" sz="1200" b="1" dirty="0" smtClean="0">
              <a:solidFill>
                <a:schemeClr val="tx1"/>
              </a:solidFill>
            </a:endParaRPr>
          </a:p>
          <a:p>
            <a:pPr>
              <a:buFontTx/>
              <a:buChar char="-"/>
            </a:pPr>
            <a:endParaRPr lang="fr-FR" sz="1200" b="1" dirty="0">
              <a:solidFill>
                <a:schemeClr val="tx1"/>
              </a:solidFill>
            </a:endParaRPr>
          </a:p>
        </p:txBody>
      </p:sp>
      <p:pic>
        <p:nvPicPr>
          <p:cNvPr id="8" name="Picture 2" descr="Résultat de recherche d'images pour &quot;logo orleans tours&quot;"/>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1220559"/>
            <a:ext cx="8100392" cy="1143070"/>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EXPERIMENTATION DE L’ACQUISITION D’INFORMATIONS VIA SMARTPHONE ET LA SOLUTION ONESHEELD</a:t>
            </a:r>
          </a:p>
        </p:txBody>
      </p:sp>
      <p:sp>
        <p:nvSpPr>
          <p:cNvPr id="13" name="Rectangle 12"/>
          <p:cNvSpPr/>
          <p:nvPr/>
        </p:nvSpPr>
        <p:spPr>
          <a:xfrm>
            <a:off x="107504" y="2440905"/>
            <a:ext cx="3312368" cy="432048"/>
          </a:xfrm>
          <a:prstGeom prst="wedgeRectCallout">
            <a:avLst>
              <a:gd name="adj1" fmla="val -13490"/>
              <a:gd name="adj2" fmla="val 205029"/>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Wingdings 3"/>
              <a:buChar char="Æ"/>
            </a:pPr>
            <a:r>
              <a:rPr lang="fr-FR" sz="1600" b="1" dirty="0" smtClean="0">
                <a:solidFill>
                  <a:schemeClr val="tx1"/>
                </a:solidFill>
                <a:sym typeface="Wingdings 3"/>
              </a:rPr>
              <a:t> orientation gyroscopique 3 axes</a:t>
            </a:r>
          </a:p>
          <a:p>
            <a:endParaRPr lang="fr-FR" sz="1600" b="1" dirty="0" smtClean="0">
              <a:solidFill>
                <a:schemeClr val="tx1"/>
              </a:solidFill>
            </a:endParaRPr>
          </a:p>
          <a:p>
            <a:pPr>
              <a:buFontTx/>
              <a:buChar char="-"/>
            </a:pPr>
            <a:endParaRPr lang="fr-FR" sz="1600" b="1" dirty="0">
              <a:solidFill>
                <a:schemeClr val="tx1"/>
              </a:solidFill>
            </a:endParaRPr>
          </a:p>
        </p:txBody>
      </p:sp>
      <p:pic>
        <p:nvPicPr>
          <p:cNvPr id="8" name="Image 7" descr="1Sheeld vibration shield"/>
          <p:cNvPicPr/>
          <p:nvPr/>
        </p:nvPicPr>
        <p:blipFill rotWithShape="1">
          <a:blip r:embed="rId2" cstate="print">
            <a:extLst>
              <a:ext uri="{28A0092B-C50C-407E-A947-70E740481C1C}">
                <a14:useLocalDpi xmlns:a14="http://schemas.microsoft.com/office/drawing/2010/main" xmlns="" val="0"/>
              </a:ext>
            </a:extLst>
          </a:blip>
          <a:srcRect l="33132" r="37097"/>
          <a:stretch/>
        </p:blipFill>
        <p:spPr bwMode="auto">
          <a:xfrm>
            <a:off x="899592" y="3634949"/>
            <a:ext cx="1072381" cy="2026299"/>
          </a:xfrm>
          <a:prstGeom prst="rect">
            <a:avLst/>
          </a:prstGeom>
          <a:noFill/>
          <a:ln>
            <a:noFill/>
          </a:ln>
          <a:extLst>
            <a:ext uri="{53640926-AAD7-44D8-BBD7-CCE9431645EC}">
              <a14:shadowObscured xmlns:a14="http://schemas.microsoft.com/office/drawing/2010/main" xmlns=""/>
            </a:ext>
          </a:extLst>
        </p:spPr>
      </p:pic>
      <p:sp>
        <p:nvSpPr>
          <p:cNvPr id="9" name="Rectangle 8"/>
          <p:cNvSpPr/>
          <p:nvPr/>
        </p:nvSpPr>
        <p:spPr>
          <a:xfrm>
            <a:off x="1799692" y="2963428"/>
            <a:ext cx="3528392" cy="360040"/>
          </a:xfrm>
          <a:prstGeom prst="wedgeRectCallout">
            <a:avLst>
              <a:gd name="adj1" fmla="val -34399"/>
              <a:gd name="adj2" fmla="val 97011"/>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Wingdings 3"/>
              <a:buChar char="Æ"/>
            </a:pPr>
            <a:r>
              <a:rPr lang="fr-FR" sz="1400" b="1" dirty="0" smtClean="0">
                <a:solidFill>
                  <a:schemeClr val="tx1"/>
                </a:solidFill>
                <a:sym typeface="Wingdings 3"/>
              </a:rPr>
              <a:t>Acquisition vocale</a:t>
            </a:r>
            <a:endParaRPr lang="fr-FR" sz="1400" b="1" dirty="0">
              <a:solidFill>
                <a:schemeClr val="tx1"/>
              </a:solidFill>
            </a:endParaRPr>
          </a:p>
        </p:txBody>
      </p:sp>
      <p:pic>
        <p:nvPicPr>
          <p:cNvPr id="14" name="Image 13" descr="http://4.bp.blogspot.com/-SaB_j5M6NyE/UjdMq-xEb5I/AAAAAAAABgM/L7250zWxBKE/s400/bluetooth.jpg">
            <a:hlinkClick r:id="rId3"/>
          </p:cNvPr>
          <p:cNvPicPr/>
          <p:nvPr/>
        </p:nvPicPr>
        <p:blipFill rotWithShape="1">
          <a:blip r:embed="rId4" cstate="print">
            <a:extLst>
              <a:ext uri="{28A0092B-C50C-407E-A947-70E740481C1C}">
                <a14:useLocalDpi xmlns:a14="http://schemas.microsoft.com/office/drawing/2010/main" xmlns="" val="0"/>
              </a:ext>
            </a:extLst>
          </a:blip>
          <a:srcRect l="5866" t="9174" r="50000" b="3671"/>
          <a:stretch/>
        </p:blipFill>
        <p:spPr bwMode="auto">
          <a:xfrm>
            <a:off x="2123728" y="4038986"/>
            <a:ext cx="499565" cy="614150"/>
          </a:xfrm>
          <a:prstGeom prst="rect">
            <a:avLst/>
          </a:prstGeom>
          <a:noFill/>
          <a:ln>
            <a:noFill/>
          </a:ln>
          <a:extLst>
            <a:ext uri="{53640926-AAD7-44D8-BBD7-CCE9431645EC}">
              <a14:shadowObscured xmlns:a14="http://schemas.microsoft.com/office/drawing/2010/main" xmlns=""/>
            </a:ext>
          </a:extLst>
        </p:spPr>
      </p:pic>
      <p:pic>
        <p:nvPicPr>
          <p:cNvPr id="15" name="fancybox-img" descr="http://www.robot-italy.com/media/catalog/product/cache/4/image/d43192dcd82ea942982b4b1d2a6e2479/1/s/1sheeld_01.jpg"/>
          <p:cNvPicPr/>
          <p:nvPr/>
        </p:nvPicPr>
        <p:blipFill>
          <a:blip r:embed="rId5" cstate="print">
            <a:extLst>
              <a:ext uri="{28A0092B-C50C-407E-A947-70E740481C1C}">
                <a14:useLocalDpi xmlns:a14="http://schemas.microsoft.com/office/drawing/2010/main" xmlns="" val="0"/>
              </a:ext>
            </a:extLst>
          </a:blip>
          <a:srcRect l="16884" r="15581"/>
          <a:stretch>
            <a:fillRect/>
          </a:stretch>
        </p:blipFill>
        <p:spPr bwMode="auto">
          <a:xfrm>
            <a:off x="2987824" y="3731556"/>
            <a:ext cx="1152128" cy="1281620"/>
          </a:xfrm>
          <a:prstGeom prst="rect">
            <a:avLst/>
          </a:prstGeom>
          <a:noFill/>
          <a:ln>
            <a:noFill/>
          </a:ln>
        </p:spPr>
      </p:pic>
      <p:pic>
        <p:nvPicPr>
          <p:cNvPr id="16" name="fancybox-img" descr="http://tienda.bricogeek.com/2827-thickbox_default/arduino-uno.jpg"/>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283968" y="3398059"/>
            <a:ext cx="2047164" cy="2047165"/>
          </a:xfrm>
          <a:prstGeom prst="rect">
            <a:avLst/>
          </a:prstGeom>
          <a:noFill/>
          <a:ln>
            <a:noFill/>
          </a:ln>
        </p:spPr>
      </p:pic>
      <p:sp>
        <p:nvSpPr>
          <p:cNvPr id="18" name="Rectangle 17"/>
          <p:cNvSpPr/>
          <p:nvPr/>
        </p:nvSpPr>
        <p:spPr>
          <a:xfrm>
            <a:off x="395536" y="6309320"/>
            <a:ext cx="2304256" cy="432048"/>
          </a:xfrm>
          <a:prstGeom prst="wedgeRectCallout">
            <a:avLst>
              <a:gd name="adj1" fmla="val -6396"/>
              <a:gd name="adj2" fmla="val -199016"/>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Wingdings 3"/>
              <a:buChar char="Æ"/>
            </a:pPr>
            <a:r>
              <a:rPr lang="fr-FR" sz="1600" b="1" dirty="0" smtClean="0">
                <a:solidFill>
                  <a:schemeClr val="tx1"/>
                </a:solidFill>
                <a:sym typeface="Wingdings 3"/>
              </a:rPr>
              <a:t> afficheur numérique</a:t>
            </a:r>
            <a:endParaRPr lang="fr-FR" sz="1600" b="1" dirty="0">
              <a:solidFill>
                <a:schemeClr val="tx1"/>
              </a:solidFill>
            </a:endParaRPr>
          </a:p>
        </p:txBody>
      </p:sp>
      <p:sp>
        <p:nvSpPr>
          <p:cNvPr id="19" name="Rectangle 18"/>
          <p:cNvSpPr/>
          <p:nvPr/>
        </p:nvSpPr>
        <p:spPr>
          <a:xfrm>
            <a:off x="2843808" y="3573016"/>
            <a:ext cx="3600400" cy="1800200"/>
          </a:xfrm>
          <a:prstGeom prst="rect">
            <a:avLst/>
          </a:prstGeom>
          <a:noFill/>
          <a:ln w="1270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20"/>
          <p:cNvSpPr/>
          <p:nvPr/>
        </p:nvSpPr>
        <p:spPr>
          <a:xfrm>
            <a:off x="4427984" y="5661248"/>
            <a:ext cx="4464496" cy="864096"/>
          </a:xfrm>
          <a:prstGeom prst="wedgeRectCallout">
            <a:avLst>
              <a:gd name="adj1" fmla="val -21690"/>
              <a:gd name="adj2" fmla="val -120831"/>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buFont typeface="Wingdings 3"/>
              <a:buChar char="Æ"/>
            </a:pPr>
            <a:r>
              <a:rPr lang="fr-FR" sz="1400" b="1" dirty="0" smtClean="0">
                <a:solidFill>
                  <a:schemeClr val="tx1"/>
                </a:solidFill>
                <a:sym typeface="Wingdings 3"/>
              </a:rPr>
              <a:t> Création de programmes réalisant une tâche simple (affichage d’un message) en fonction de la commande vocale acquise ou de l’orientation. </a:t>
            </a:r>
            <a:endParaRPr lang="fr-FR" sz="1400" b="1" dirty="0">
              <a:solidFill>
                <a:schemeClr val="tx1"/>
              </a:solidFill>
            </a:endParaRPr>
          </a:p>
        </p:txBody>
      </p:sp>
      <p:pic>
        <p:nvPicPr>
          <p:cNvPr id="17" name="Picture 2" descr="Résultat de recherche d'images pour &quot;logo orleans tours&quot;"/>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22" name="Rectangle 21"/>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1268760"/>
            <a:ext cx="8100392"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PROPOSITION DE COMPORTEMENT DU SYSTEME:</a:t>
            </a:r>
          </a:p>
        </p:txBody>
      </p:sp>
      <p:sp>
        <p:nvSpPr>
          <p:cNvPr id="21" name="Rectangle 20"/>
          <p:cNvSpPr/>
          <p:nvPr/>
        </p:nvSpPr>
        <p:spPr>
          <a:xfrm>
            <a:off x="0" y="1873562"/>
            <a:ext cx="9144000" cy="4939814"/>
          </a:xfrm>
          <a:prstGeom prst="rect">
            <a:avLst/>
          </a:prstGeom>
          <a:solidFill>
            <a:schemeClr val="bg1"/>
          </a:solidFill>
          <a:ln>
            <a:noFill/>
          </a:ln>
        </p:spPr>
        <p:txBody>
          <a:bodyPr wrap="square" lIns="91440" tIns="45720" rIns="91440" bIns="45720">
            <a:spAutoFit/>
          </a:bodyPr>
          <a:lstStyle/>
          <a:p>
            <a:pPr>
              <a:lnSpc>
                <a:spcPct val="150000"/>
              </a:lnSpc>
            </a:pPr>
            <a:r>
              <a:rPr lang="fr-FR" sz="1400" b="1" dirty="0" smtClean="0">
                <a:sym typeface="Wingdings 3"/>
              </a:rPr>
              <a:t> </a:t>
            </a:r>
            <a:r>
              <a:rPr lang="fr-FR" sz="1400" b="1" dirty="0" smtClean="0"/>
              <a:t>Le </a:t>
            </a:r>
            <a:r>
              <a:rPr lang="fr-FR" sz="1400" b="1" dirty="0" err="1" smtClean="0"/>
              <a:t>smartphone</a:t>
            </a:r>
            <a:r>
              <a:rPr lang="fr-FR" sz="1400" b="1" dirty="0" smtClean="0"/>
              <a:t> est rattaché à la main valide (de manière ergonomique et de façon à garder les doigts libres).</a:t>
            </a:r>
          </a:p>
          <a:p>
            <a:pPr>
              <a:lnSpc>
                <a:spcPct val="150000"/>
              </a:lnSpc>
            </a:pPr>
            <a:r>
              <a:rPr lang="fr-FR" sz="1400" b="1" dirty="0" smtClean="0">
                <a:sym typeface="Wingdings 3"/>
              </a:rPr>
              <a:t> </a:t>
            </a:r>
            <a:r>
              <a:rPr lang="fr-FR" sz="1400" b="1" dirty="0" smtClean="0"/>
              <a:t>Une rotation de la main valide autour de l’axe du bras doit provoquer une rotation symétrique du servomoteur de poignet de pince.</a:t>
            </a:r>
          </a:p>
          <a:p>
            <a:pPr>
              <a:lnSpc>
                <a:spcPct val="150000"/>
              </a:lnSpc>
              <a:buFont typeface="Wingdings 3"/>
              <a:buChar char="Æ"/>
            </a:pPr>
            <a:r>
              <a:rPr lang="fr-FR" sz="1400" b="1" dirty="0" smtClean="0"/>
              <a:t>Une commande vocale avec des mots prédéfinis,  doit provoquer la rotation du servomoteur</a:t>
            </a:r>
            <a:r>
              <a:rPr lang="fr-FR" sz="1400" b="1" dirty="0" smtClean="0">
                <a:sym typeface="Wingdings 2"/>
              </a:rPr>
              <a:t> des doigts de la pince.</a:t>
            </a:r>
          </a:p>
          <a:p>
            <a:pPr>
              <a:lnSpc>
                <a:spcPct val="150000"/>
              </a:lnSpc>
              <a:buFont typeface="Wingdings 3"/>
              <a:buChar char="Æ"/>
            </a:pPr>
            <a:endParaRPr lang="fr-FR" sz="1400" b="1" dirty="0" smtClean="0">
              <a:sym typeface="Wingdings 2"/>
            </a:endParaRPr>
          </a:p>
          <a:p>
            <a:pPr>
              <a:lnSpc>
                <a:spcPct val="150000"/>
              </a:lnSpc>
              <a:buFont typeface="Wingdings 3"/>
              <a:buChar char="Æ"/>
            </a:pPr>
            <a:endParaRPr lang="fr-FR" sz="1400" b="1" dirty="0" smtClean="0">
              <a:sym typeface="Wingdings 2"/>
            </a:endParaRPr>
          </a:p>
          <a:p>
            <a:pPr>
              <a:lnSpc>
                <a:spcPct val="150000"/>
              </a:lnSpc>
              <a:buFont typeface="Wingdings 3"/>
              <a:buChar char="Æ"/>
            </a:pPr>
            <a:endParaRPr lang="fr-FR" sz="1400" b="1" dirty="0" smtClean="0">
              <a:sym typeface="Wingdings 2"/>
            </a:endParaRPr>
          </a:p>
          <a:p>
            <a:pPr>
              <a:lnSpc>
                <a:spcPct val="150000"/>
              </a:lnSpc>
              <a:buFont typeface="Wingdings 3"/>
              <a:buChar char="Æ"/>
            </a:pPr>
            <a:endParaRPr lang="fr-FR" sz="1400" b="1" dirty="0" smtClean="0">
              <a:sym typeface="Wingdings 2"/>
            </a:endParaRPr>
          </a:p>
          <a:p>
            <a:pPr>
              <a:lnSpc>
                <a:spcPct val="150000"/>
              </a:lnSpc>
              <a:buFont typeface="Wingdings 3"/>
              <a:buChar char="Æ"/>
            </a:pPr>
            <a:endParaRPr lang="fr-FR" sz="1400" b="1" dirty="0" smtClean="0">
              <a:sym typeface="Wingdings 2"/>
            </a:endParaRPr>
          </a:p>
          <a:p>
            <a:pPr>
              <a:lnSpc>
                <a:spcPct val="150000"/>
              </a:lnSpc>
              <a:buFont typeface="Wingdings 3"/>
              <a:buChar char="Æ"/>
            </a:pPr>
            <a:endParaRPr lang="fr-FR" sz="1400" b="1" dirty="0" smtClean="0">
              <a:sym typeface="Wingdings 2"/>
            </a:endParaRPr>
          </a:p>
          <a:p>
            <a:pPr>
              <a:lnSpc>
                <a:spcPct val="150000"/>
              </a:lnSpc>
              <a:buFont typeface="Wingdings 3"/>
              <a:buChar char="Æ"/>
            </a:pPr>
            <a:endParaRPr lang="fr-FR" sz="1400" b="1" dirty="0" smtClean="0">
              <a:sym typeface="Wingdings 2"/>
            </a:endParaRPr>
          </a:p>
          <a:p>
            <a:pPr>
              <a:lnSpc>
                <a:spcPct val="150000"/>
              </a:lnSpc>
              <a:buFont typeface="Wingdings 3"/>
              <a:buChar char="Æ"/>
            </a:pPr>
            <a:r>
              <a:rPr lang="fr-FR" sz="1400" b="1" dirty="0" smtClean="0">
                <a:sym typeface="Wingdings 2"/>
              </a:rPr>
              <a:t> Les paramètres de l’objet </a:t>
            </a:r>
            <a:r>
              <a:rPr lang="fr-FR" sz="1400" b="1" dirty="0" smtClean="0">
                <a:sym typeface="Wingdings 2"/>
              </a:rPr>
              <a:t>monotype à </a:t>
            </a:r>
            <a:r>
              <a:rPr lang="fr-FR" sz="1400" b="1" dirty="0" smtClean="0">
                <a:sym typeface="Wingdings 2"/>
              </a:rPr>
              <a:t>saisir </a:t>
            </a:r>
            <a:r>
              <a:rPr lang="fr-FR" sz="1400" b="1" dirty="0" smtClean="0">
                <a:sym typeface="Wingdings 2"/>
              </a:rPr>
              <a:t>( on impose gobelet </a:t>
            </a:r>
            <a:r>
              <a:rPr lang="fr-FR" sz="1400" b="1" dirty="0" smtClean="0">
                <a:sym typeface="Wingdings 2"/>
              </a:rPr>
              <a:t>carton par exemple) sont paramétrés dans le programme de traitement  mais une programmation de commandes vocales spécifiques supplémentaires pourrait éventuellement permettre à l’utilisateur de spécifier  au départ le type d’objet à saisir (souple, déformable, rigide), afin d’adapter la loi de serrage utilisée. </a:t>
            </a:r>
            <a:endParaRPr lang="fr-FR" sz="1200" b="1" dirty="0" smtClean="0"/>
          </a:p>
        </p:txBody>
      </p:sp>
      <p:grpSp>
        <p:nvGrpSpPr>
          <p:cNvPr id="2" name="Groupe 46"/>
          <p:cNvGrpSpPr/>
          <p:nvPr/>
        </p:nvGrpSpPr>
        <p:grpSpPr>
          <a:xfrm>
            <a:off x="1619672" y="3356992"/>
            <a:ext cx="2028099" cy="1656184"/>
            <a:chOff x="683568" y="2348880"/>
            <a:chExt cx="2028099" cy="1656184"/>
          </a:xfrm>
        </p:grpSpPr>
        <p:sp>
          <p:nvSpPr>
            <p:cNvPr id="23" name="ZoneTexte 22"/>
            <p:cNvSpPr txBox="1"/>
            <p:nvPr/>
          </p:nvSpPr>
          <p:spPr>
            <a:xfrm>
              <a:off x="1559539" y="2420888"/>
              <a:ext cx="1152128" cy="1323439"/>
            </a:xfrm>
            <a:prstGeom prst="rect">
              <a:avLst/>
            </a:prstGeom>
            <a:noFill/>
          </p:spPr>
          <p:txBody>
            <a:bodyPr wrap="square" rtlCol="0">
              <a:spAutoFit/>
            </a:bodyPr>
            <a:lstStyle/>
            <a:p>
              <a:r>
                <a:rPr lang="fr-FR" sz="8000" dirty="0" smtClean="0">
                  <a:sym typeface="Wingdings 2"/>
                </a:rPr>
                <a:t></a:t>
              </a:r>
              <a:endParaRPr lang="fr-FR" sz="8000" dirty="0"/>
            </a:p>
          </p:txBody>
        </p:sp>
        <p:sp>
          <p:nvSpPr>
            <p:cNvPr id="24" name="Arc 23"/>
            <p:cNvSpPr/>
            <p:nvPr/>
          </p:nvSpPr>
          <p:spPr>
            <a:xfrm rot="10800000">
              <a:off x="1811188" y="3501008"/>
              <a:ext cx="648072" cy="324036"/>
            </a:xfrm>
            <a:prstGeom prst="arc">
              <a:avLst>
                <a:gd name="adj1" fmla="val 7917880"/>
                <a:gd name="adj2" fmla="val 2695373"/>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26" name="Connecteur droit 25"/>
            <p:cNvCxnSpPr/>
            <p:nvPr/>
          </p:nvCxnSpPr>
          <p:spPr>
            <a:xfrm>
              <a:off x="2123728" y="3345117"/>
              <a:ext cx="0" cy="659947"/>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pic>
          <p:nvPicPr>
            <p:cNvPr id="28" name="Image 27" descr="Résultat de recherche d'images pour &quot;pince dg001a&quot;"/>
            <p:cNvPicPr/>
            <p:nvPr/>
          </p:nvPicPr>
          <p:blipFill rotWithShape="1">
            <a:blip r:embed="rId2" cstate="print">
              <a:extLst>
                <a:ext uri="{28A0092B-C50C-407E-A947-70E740481C1C}">
                  <a14:useLocalDpi xmlns:a14="http://schemas.microsoft.com/office/drawing/2010/main" xmlns="" val="0"/>
                </a:ext>
              </a:extLst>
            </a:blip>
            <a:srcRect t="25737" b="24150"/>
            <a:stretch/>
          </p:blipFill>
          <p:spPr bwMode="auto">
            <a:xfrm rot="5400000">
              <a:off x="426138" y="2630060"/>
              <a:ext cx="1152128" cy="589768"/>
            </a:xfrm>
            <a:prstGeom prst="rect">
              <a:avLst/>
            </a:prstGeom>
            <a:noFill/>
            <a:ln>
              <a:noFill/>
            </a:ln>
            <a:extLst>
              <a:ext uri="{53640926-AAD7-44D8-BBD7-CCE9431645EC}">
                <a14:shadowObscured xmlns:a14="http://schemas.microsoft.com/office/drawing/2010/main" xmlns=""/>
              </a:ext>
            </a:extLst>
          </p:spPr>
        </p:pic>
        <p:cxnSp>
          <p:nvCxnSpPr>
            <p:cNvPr id="29" name="Connecteur droit 28"/>
            <p:cNvCxnSpPr/>
            <p:nvPr/>
          </p:nvCxnSpPr>
          <p:spPr>
            <a:xfrm>
              <a:off x="995350" y="2348880"/>
              <a:ext cx="0" cy="1656184"/>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sp>
          <p:nvSpPr>
            <p:cNvPr id="30" name="Arc 29"/>
            <p:cNvSpPr/>
            <p:nvPr/>
          </p:nvSpPr>
          <p:spPr>
            <a:xfrm rot="10800000">
              <a:off x="683568" y="3512883"/>
              <a:ext cx="648072" cy="324036"/>
            </a:xfrm>
            <a:prstGeom prst="arc">
              <a:avLst>
                <a:gd name="adj1" fmla="val 7917880"/>
                <a:gd name="adj2" fmla="val 2695373"/>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49" name="Connecteur droit 48"/>
            <p:cNvCxnSpPr/>
            <p:nvPr/>
          </p:nvCxnSpPr>
          <p:spPr>
            <a:xfrm>
              <a:off x="2111853" y="2445396"/>
              <a:ext cx="0" cy="504056"/>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grpSp>
      <p:sp>
        <p:nvSpPr>
          <p:cNvPr id="34" name="ZoneTexte 33"/>
          <p:cNvSpPr txBox="1"/>
          <p:nvPr/>
        </p:nvSpPr>
        <p:spPr>
          <a:xfrm>
            <a:off x="6660232" y="3861048"/>
            <a:ext cx="864096" cy="276999"/>
          </a:xfrm>
          <a:prstGeom prst="rect">
            <a:avLst/>
          </a:prstGeom>
          <a:noFill/>
        </p:spPr>
        <p:txBody>
          <a:bodyPr wrap="square" rtlCol="0">
            <a:spAutoFit/>
          </a:bodyPr>
          <a:lstStyle/>
          <a:p>
            <a:r>
              <a:rPr lang="fr-FR" sz="1200" b="1" dirty="0" smtClean="0">
                <a:solidFill>
                  <a:srgbClr val="00B050"/>
                </a:solidFill>
              </a:rPr>
              <a:t>«  ouvrir »</a:t>
            </a:r>
            <a:endParaRPr lang="fr-FR" sz="1200" b="1" dirty="0">
              <a:solidFill>
                <a:srgbClr val="00B050"/>
              </a:solidFill>
            </a:endParaRPr>
          </a:p>
        </p:txBody>
      </p:sp>
      <p:sp>
        <p:nvSpPr>
          <p:cNvPr id="35" name="ZoneTexte 34"/>
          <p:cNvSpPr txBox="1"/>
          <p:nvPr/>
        </p:nvSpPr>
        <p:spPr>
          <a:xfrm>
            <a:off x="6732240" y="4509120"/>
            <a:ext cx="936104" cy="276999"/>
          </a:xfrm>
          <a:prstGeom prst="rect">
            <a:avLst/>
          </a:prstGeom>
          <a:noFill/>
        </p:spPr>
        <p:txBody>
          <a:bodyPr wrap="square" rtlCol="0">
            <a:spAutoFit/>
          </a:bodyPr>
          <a:lstStyle/>
          <a:p>
            <a:r>
              <a:rPr lang="fr-FR" sz="1200" b="1" dirty="0" smtClean="0">
                <a:solidFill>
                  <a:srgbClr val="0070C0"/>
                </a:solidFill>
              </a:rPr>
              <a:t>«  saisir »</a:t>
            </a:r>
            <a:endParaRPr lang="fr-FR" sz="1200" b="1" dirty="0">
              <a:solidFill>
                <a:srgbClr val="0070C0"/>
              </a:solidFill>
            </a:endParaRPr>
          </a:p>
        </p:txBody>
      </p:sp>
      <p:pic>
        <p:nvPicPr>
          <p:cNvPr id="36" name="Image 35" descr="Résultat de recherche d'images pour &quot;pince dg001a&quot;"/>
          <p:cNvPicPr/>
          <p:nvPr/>
        </p:nvPicPr>
        <p:blipFill rotWithShape="1">
          <a:blip r:embed="rId2" cstate="print">
            <a:extLst>
              <a:ext uri="{28A0092B-C50C-407E-A947-70E740481C1C}">
                <a14:useLocalDpi xmlns:a14="http://schemas.microsoft.com/office/drawing/2010/main" xmlns="" val="0"/>
              </a:ext>
            </a:extLst>
          </a:blip>
          <a:srcRect t="25737" b="24150"/>
          <a:stretch/>
        </p:blipFill>
        <p:spPr bwMode="auto">
          <a:xfrm rot="5400000">
            <a:off x="5370940" y="3970917"/>
            <a:ext cx="1152128" cy="589768"/>
          </a:xfrm>
          <a:prstGeom prst="rect">
            <a:avLst/>
          </a:prstGeom>
          <a:noFill/>
          <a:ln>
            <a:noFill/>
          </a:ln>
          <a:extLst>
            <a:ext uri="{53640926-AAD7-44D8-BBD7-CCE9431645EC}">
              <a14:shadowObscured xmlns:a14="http://schemas.microsoft.com/office/drawing/2010/main" xmlns=""/>
            </a:ext>
          </a:extLst>
        </p:spPr>
      </p:pic>
      <p:cxnSp>
        <p:nvCxnSpPr>
          <p:cNvPr id="38" name="Connecteur droit avec flèche 37"/>
          <p:cNvCxnSpPr/>
          <p:nvPr/>
        </p:nvCxnSpPr>
        <p:spPr>
          <a:xfrm>
            <a:off x="5472479" y="3617729"/>
            <a:ext cx="360040" cy="0"/>
          </a:xfrm>
          <a:prstGeom prst="straightConnector1">
            <a:avLst/>
          </a:prstGeom>
          <a:ln w="38100">
            <a:solidFill>
              <a:srgbClr val="00B05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H="1">
            <a:off x="6012160" y="3617729"/>
            <a:ext cx="360040" cy="0"/>
          </a:xfrm>
          <a:prstGeom prst="straightConnector1">
            <a:avLst/>
          </a:prstGeom>
          <a:ln w="38100">
            <a:solidFill>
              <a:srgbClr val="00B05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H="1">
            <a:off x="5496229" y="3425455"/>
            <a:ext cx="360040" cy="0"/>
          </a:xfrm>
          <a:prstGeom prst="straightConnector1">
            <a:avLst/>
          </a:prstGeom>
          <a:ln w="38100">
            <a:solidFill>
              <a:srgbClr val="0070C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a:off x="5975777" y="3425455"/>
            <a:ext cx="360040" cy="0"/>
          </a:xfrm>
          <a:prstGeom prst="straightConnector1">
            <a:avLst/>
          </a:prstGeom>
          <a:ln w="38100">
            <a:solidFill>
              <a:srgbClr val="0070C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print"/>
          <a:srcRect/>
          <a:stretch>
            <a:fillRect/>
          </a:stretch>
        </p:blipFill>
        <p:spPr bwMode="auto">
          <a:xfrm>
            <a:off x="7524328" y="3645024"/>
            <a:ext cx="884312" cy="1014949"/>
          </a:xfrm>
          <a:prstGeom prst="rect">
            <a:avLst/>
          </a:prstGeom>
          <a:noFill/>
          <a:ln w="9525">
            <a:noFill/>
            <a:miter lim="800000"/>
            <a:headEnd/>
            <a:tailEnd/>
          </a:ln>
        </p:spPr>
      </p:pic>
      <p:grpSp>
        <p:nvGrpSpPr>
          <p:cNvPr id="3" name="Groupe 44"/>
          <p:cNvGrpSpPr/>
          <p:nvPr/>
        </p:nvGrpSpPr>
        <p:grpSpPr>
          <a:xfrm>
            <a:off x="7308304" y="4077072"/>
            <a:ext cx="514230" cy="514230"/>
            <a:chOff x="6958758" y="4000703"/>
            <a:chExt cx="514230" cy="514230"/>
          </a:xfrm>
        </p:grpSpPr>
        <p:sp>
          <p:nvSpPr>
            <p:cNvPr id="27" name="Arc 26"/>
            <p:cNvSpPr/>
            <p:nvPr/>
          </p:nvSpPr>
          <p:spPr>
            <a:xfrm rot="13233398">
              <a:off x="7020272" y="4077072"/>
              <a:ext cx="360040" cy="360040"/>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7" name="Arc 36"/>
            <p:cNvSpPr/>
            <p:nvPr/>
          </p:nvSpPr>
          <p:spPr>
            <a:xfrm rot="13233398">
              <a:off x="7085159" y="4108191"/>
              <a:ext cx="275076" cy="275076"/>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2" name="Arc 41"/>
            <p:cNvSpPr/>
            <p:nvPr/>
          </p:nvSpPr>
          <p:spPr>
            <a:xfrm rot="13233398">
              <a:off x="6958758" y="4000703"/>
              <a:ext cx="514230" cy="514230"/>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46" name="ZoneTexte 45"/>
          <p:cNvSpPr txBox="1"/>
          <p:nvPr/>
        </p:nvSpPr>
        <p:spPr>
          <a:xfrm>
            <a:off x="2843808" y="4005064"/>
            <a:ext cx="504056" cy="338554"/>
          </a:xfrm>
          <a:prstGeom prst="rect">
            <a:avLst/>
          </a:prstGeom>
          <a:noFill/>
        </p:spPr>
        <p:txBody>
          <a:bodyPr wrap="square" rtlCol="0">
            <a:spAutoFit/>
          </a:bodyPr>
          <a:lstStyle/>
          <a:p>
            <a:pPr algn="ctr"/>
            <a:r>
              <a:rPr lang="fr-FR" sz="800" b="1" dirty="0" smtClean="0"/>
              <a:t>Main</a:t>
            </a:r>
          </a:p>
          <a:p>
            <a:pPr algn="ctr"/>
            <a:r>
              <a:rPr lang="fr-FR" sz="800" b="1" dirty="0" smtClean="0"/>
              <a:t>valide</a:t>
            </a:r>
            <a:endParaRPr lang="fr-FR" sz="800" b="1" dirty="0"/>
          </a:p>
        </p:txBody>
      </p:sp>
      <p:pic>
        <p:nvPicPr>
          <p:cNvPr id="31" name="Picture 2" descr="Résultat de recherche d'images pour &quot;logo orleans tours&quot;"/>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Rectangle 31"/>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0" y="1126485"/>
            <a:ext cx="8100392"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PROPOSITION DE COMPORTEMENT DU SYSTEME:</a:t>
            </a:r>
          </a:p>
        </p:txBody>
      </p:sp>
      <p:sp>
        <p:nvSpPr>
          <p:cNvPr id="44" name="Rectangle 43"/>
          <p:cNvSpPr/>
          <p:nvPr/>
        </p:nvSpPr>
        <p:spPr>
          <a:xfrm>
            <a:off x="0" y="1640989"/>
            <a:ext cx="9144000" cy="4524315"/>
          </a:xfrm>
          <a:prstGeom prst="rect">
            <a:avLst/>
          </a:prstGeom>
          <a:solidFill>
            <a:schemeClr val="bg1"/>
          </a:solidFill>
          <a:ln>
            <a:noFill/>
          </a:ln>
        </p:spPr>
        <p:txBody>
          <a:bodyPr wrap="square" lIns="91440" tIns="45720" rIns="91440" bIns="45720">
            <a:spAutoFit/>
          </a:bodyPr>
          <a:lstStyle/>
          <a:p>
            <a:pPr>
              <a:lnSpc>
                <a:spcPct val="150000"/>
              </a:lnSpc>
            </a:pPr>
            <a:r>
              <a:rPr lang="fr-FR" sz="1600" b="1" dirty="0" smtClean="0"/>
              <a:t>Pour saisir un gobelet carton avec la pince artificielle:</a:t>
            </a:r>
          </a:p>
          <a:p>
            <a:pPr>
              <a:lnSpc>
                <a:spcPct val="150000"/>
              </a:lnSpc>
            </a:pPr>
            <a:r>
              <a:rPr lang="fr-FR" sz="1400" b="1" dirty="0" smtClean="0">
                <a:sym typeface="Wingdings 3"/>
              </a:rPr>
              <a:t> </a:t>
            </a:r>
            <a:r>
              <a:rPr lang="fr-FR" sz="1400" b="1" dirty="0" smtClean="0"/>
              <a:t>L’utilisateur avance son bras et la pince vers le gobelet.</a:t>
            </a:r>
          </a:p>
          <a:p>
            <a:pPr>
              <a:lnSpc>
                <a:spcPct val="150000"/>
              </a:lnSpc>
            </a:pPr>
            <a:r>
              <a:rPr lang="fr-FR" sz="1400" b="1" dirty="0" smtClean="0">
                <a:sym typeface="Wingdings 3"/>
              </a:rPr>
              <a:t> </a:t>
            </a:r>
            <a:r>
              <a:rPr lang="fr-FR" sz="1400" b="1" dirty="0" smtClean="0"/>
              <a:t>A l’aide de la main valide et du </a:t>
            </a:r>
            <a:r>
              <a:rPr lang="fr-FR" sz="1400" b="1" dirty="0" err="1" smtClean="0"/>
              <a:t>smartphone</a:t>
            </a:r>
            <a:r>
              <a:rPr lang="fr-FR" sz="1400" b="1" dirty="0" smtClean="0"/>
              <a:t>, l’utilisateur oriente la pince ( rotation du poignet).</a:t>
            </a:r>
          </a:p>
          <a:p>
            <a:pPr>
              <a:lnSpc>
                <a:spcPct val="150000"/>
              </a:lnSpc>
            </a:pPr>
            <a:r>
              <a:rPr lang="fr-FR" sz="1400" b="1" dirty="0" smtClean="0">
                <a:sym typeface="Wingdings 3"/>
              </a:rPr>
              <a:t> </a:t>
            </a:r>
            <a:r>
              <a:rPr lang="fr-FR" sz="1400" b="1" dirty="0" smtClean="0"/>
              <a:t>Pour saisir le gobelet, l’utilisateur appelle la commande vocale « saisir » pour fermer la pince. L’orientation du poignet est alors momentanément figée et la pince se ferme  jusqu’à ce que le capteur d’effort fixé sur un doigt détecte le contact.</a:t>
            </a:r>
          </a:p>
          <a:p>
            <a:pPr>
              <a:lnSpc>
                <a:spcPct val="150000"/>
              </a:lnSpc>
            </a:pPr>
            <a:r>
              <a:rPr lang="fr-FR" sz="1400" b="1" dirty="0" smtClean="0"/>
              <a:t>Dès qu’un seuil d’effort est détecté (début de saisie du gobelet) , la pince termine de serrer le gobelet pour obtenir l’écrasement juste nécessaire à une saisie efficace. Cet écrasement est programmé et piloté par la loi physique obtenue par simulation et en fonction de l’écrasement du gobelet mesuré par expérimentation.</a:t>
            </a:r>
          </a:p>
          <a:p>
            <a:pPr>
              <a:lnSpc>
                <a:spcPct val="150000"/>
              </a:lnSpc>
            </a:pPr>
            <a:r>
              <a:rPr lang="fr-FR" sz="1400" b="1" dirty="0" smtClean="0">
                <a:sym typeface="Wingdings 3"/>
              </a:rPr>
              <a:t> </a:t>
            </a:r>
            <a:r>
              <a:rPr lang="fr-FR" sz="1400" b="1" dirty="0" smtClean="0"/>
              <a:t>Une fois le gobelet serré par la pince, l’orientation du poignet  se réactive et l’utilisateur peut le déplacer en bougeant son bras amputé et peut le renverser en pivotant sa main valide.</a:t>
            </a:r>
          </a:p>
          <a:p>
            <a:pPr>
              <a:lnSpc>
                <a:spcPct val="150000"/>
              </a:lnSpc>
            </a:pPr>
            <a:r>
              <a:rPr lang="fr-FR" sz="1400" b="1" dirty="0" smtClean="0">
                <a:sym typeface="Wingdings 3"/>
              </a:rPr>
              <a:t> </a:t>
            </a:r>
            <a:r>
              <a:rPr lang="fr-FR" sz="1400" b="1" dirty="0" smtClean="0"/>
              <a:t>Pour relâcher le gobelet, l’utilisateur demande l’ouverture de la pince par la commande vocale « ouvrir ».</a:t>
            </a:r>
          </a:p>
          <a:p>
            <a:pPr>
              <a:lnSpc>
                <a:spcPct val="150000"/>
              </a:lnSpc>
            </a:pPr>
            <a:endParaRPr lang="fr-FR" sz="1200" b="1" dirty="0" smtClean="0"/>
          </a:p>
          <a:p>
            <a:pPr>
              <a:lnSpc>
                <a:spcPct val="150000"/>
              </a:lnSpc>
            </a:pPr>
            <a:endParaRPr lang="fr-FR" sz="1200" b="1" dirty="0" smtClean="0"/>
          </a:p>
          <a:p>
            <a:pPr>
              <a:lnSpc>
                <a:spcPct val="150000"/>
              </a:lnSpc>
            </a:pPr>
            <a:endParaRPr lang="fr-FR" sz="1200" b="1" dirty="0" smtClean="0"/>
          </a:p>
        </p:txBody>
      </p:sp>
      <p:grpSp>
        <p:nvGrpSpPr>
          <p:cNvPr id="51" name="Groupe 50"/>
          <p:cNvGrpSpPr/>
          <p:nvPr/>
        </p:nvGrpSpPr>
        <p:grpSpPr>
          <a:xfrm>
            <a:off x="1187624" y="5301208"/>
            <a:ext cx="6788968" cy="1656184"/>
            <a:chOff x="1619672" y="2996952"/>
            <a:chExt cx="6788968" cy="1656184"/>
          </a:xfrm>
        </p:grpSpPr>
        <p:grpSp>
          <p:nvGrpSpPr>
            <p:cNvPr id="47" name="Groupe 46"/>
            <p:cNvGrpSpPr/>
            <p:nvPr/>
          </p:nvGrpSpPr>
          <p:grpSpPr>
            <a:xfrm>
              <a:off x="1619672" y="2996952"/>
              <a:ext cx="2028099" cy="1656184"/>
              <a:chOff x="683568" y="2348880"/>
              <a:chExt cx="2028099" cy="1656184"/>
            </a:xfrm>
          </p:grpSpPr>
          <p:sp>
            <p:nvSpPr>
              <p:cNvPr id="23" name="ZoneTexte 22"/>
              <p:cNvSpPr txBox="1"/>
              <p:nvPr/>
            </p:nvSpPr>
            <p:spPr>
              <a:xfrm>
                <a:off x="1559539" y="2420888"/>
                <a:ext cx="1152128" cy="1323439"/>
              </a:xfrm>
              <a:prstGeom prst="rect">
                <a:avLst/>
              </a:prstGeom>
              <a:noFill/>
            </p:spPr>
            <p:txBody>
              <a:bodyPr wrap="square" rtlCol="0">
                <a:spAutoFit/>
              </a:bodyPr>
              <a:lstStyle/>
              <a:p>
                <a:r>
                  <a:rPr lang="fr-FR" sz="8000" dirty="0" smtClean="0">
                    <a:sym typeface="Wingdings 2"/>
                  </a:rPr>
                  <a:t></a:t>
                </a:r>
                <a:endParaRPr lang="fr-FR" sz="8000" dirty="0"/>
              </a:p>
            </p:txBody>
          </p:sp>
          <p:sp>
            <p:nvSpPr>
              <p:cNvPr id="24" name="Arc 23"/>
              <p:cNvSpPr/>
              <p:nvPr/>
            </p:nvSpPr>
            <p:spPr>
              <a:xfrm rot="10800000">
                <a:off x="1811188" y="3501008"/>
                <a:ext cx="648072" cy="324036"/>
              </a:xfrm>
              <a:prstGeom prst="arc">
                <a:avLst>
                  <a:gd name="adj1" fmla="val 7917880"/>
                  <a:gd name="adj2" fmla="val 2695373"/>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26" name="Connecteur droit 25"/>
              <p:cNvCxnSpPr/>
              <p:nvPr/>
            </p:nvCxnSpPr>
            <p:spPr>
              <a:xfrm>
                <a:off x="2123728" y="3345117"/>
                <a:ext cx="0" cy="659947"/>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pic>
            <p:nvPicPr>
              <p:cNvPr id="28" name="Image 27" descr="Résultat de recherche d'images pour &quot;pince dg001a&quot;"/>
              <p:cNvPicPr/>
              <p:nvPr/>
            </p:nvPicPr>
            <p:blipFill rotWithShape="1">
              <a:blip r:embed="rId2" cstate="print">
                <a:extLst>
                  <a:ext uri="{28A0092B-C50C-407E-A947-70E740481C1C}">
                    <a14:useLocalDpi xmlns:a14="http://schemas.microsoft.com/office/drawing/2010/main" xmlns="" val="0"/>
                  </a:ext>
                </a:extLst>
              </a:blip>
              <a:srcRect t="25737" b="24150"/>
              <a:stretch/>
            </p:blipFill>
            <p:spPr bwMode="auto">
              <a:xfrm rot="5400000">
                <a:off x="426138" y="2630060"/>
                <a:ext cx="1152128" cy="589768"/>
              </a:xfrm>
              <a:prstGeom prst="rect">
                <a:avLst/>
              </a:prstGeom>
              <a:noFill/>
              <a:ln>
                <a:noFill/>
              </a:ln>
              <a:extLst>
                <a:ext uri="{53640926-AAD7-44D8-BBD7-CCE9431645EC}">
                  <a14:shadowObscured xmlns:a14="http://schemas.microsoft.com/office/drawing/2010/main" xmlns=""/>
                </a:ext>
              </a:extLst>
            </p:spPr>
          </p:pic>
          <p:cxnSp>
            <p:nvCxnSpPr>
              <p:cNvPr id="29" name="Connecteur droit 28"/>
              <p:cNvCxnSpPr/>
              <p:nvPr/>
            </p:nvCxnSpPr>
            <p:spPr>
              <a:xfrm>
                <a:off x="995350" y="2348880"/>
                <a:ext cx="0" cy="1656184"/>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sp>
            <p:nvSpPr>
              <p:cNvPr id="30" name="Arc 29"/>
              <p:cNvSpPr/>
              <p:nvPr/>
            </p:nvSpPr>
            <p:spPr>
              <a:xfrm rot="10800000">
                <a:off x="683568" y="3512883"/>
                <a:ext cx="648072" cy="324036"/>
              </a:xfrm>
              <a:prstGeom prst="arc">
                <a:avLst>
                  <a:gd name="adj1" fmla="val 7917880"/>
                  <a:gd name="adj2" fmla="val 2695373"/>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49" name="Connecteur droit 48"/>
              <p:cNvCxnSpPr/>
              <p:nvPr/>
            </p:nvCxnSpPr>
            <p:spPr>
              <a:xfrm>
                <a:off x="2111853" y="2445396"/>
                <a:ext cx="0" cy="504056"/>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grpSp>
        <p:sp>
          <p:nvSpPr>
            <p:cNvPr id="34" name="ZoneTexte 33"/>
            <p:cNvSpPr txBox="1"/>
            <p:nvPr/>
          </p:nvSpPr>
          <p:spPr>
            <a:xfrm>
              <a:off x="6660232" y="3501008"/>
              <a:ext cx="864096" cy="276999"/>
            </a:xfrm>
            <a:prstGeom prst="rect">
              <a:avLst/>
            </a:prstGeom>
            <a:noFill/>
          </p:spPr>
          <p:txBody>
            <a:bodyPr wrap="square" rtlCol="0">
              <a:spAutoFit/>
            </a:bodyPr>
            <a:lstStyle/>
            <a:p>
              <a:r>
                <a:rPr lang="fr-FR" sz="1200" b="1" dirty="0" smtClean="0">
                  <a:solidFill>
                    <a:srgbClr val="00B050"/>
                  </a:solidFill>
                </a:rPr>
                <a:t>«  ouvrir »</a:t>
              </a:r>
              <a:endParaRPr lang="fr-FR" sz="1200" b="1" dirty="0">
                <a:solidFill>
                  <a:srgbClr val="00B050"/>
                </a:solidFill>
              </a:endParaRPr>
            </a:p>
          </p:txBody>
        </p:sp>
        <p:sp>
          <p:nvSpPr>
            <p:cNvPr id="35" name="ZoneTexte 34"/>
            <p:cNvSpPr txBox="1"/>
            <p:nvPr/>
          </p:nvSpPr>
          <p:spPr>
            <a:xfrm>
              <a:off x="6732240" y="4149080"/>
              <a:ext cx="936104" cy="276999"/>
            </a:xfrm>
            <a:prstGeom prst="rect">
              <a:avLst/>
            </a:prstGeom>
            <a:noFill/>
          </p:spPr>
          <p:txBody>
            <a:bodyPr wrap="square" rtlCol="0">
              <a:spAutoFit/>
            </a:bodyPr>
            <a:lstStyle/>
            <a:p>
              <a:r>
                <a:rPr lang="fr-FR" sz="1200" b="1" dirty="0" smtClean="0">
                  <a:solidFill>
                    <a:srgbClr val="0070C0"/>
                  </a:solidFill>
                </a:rPr>
                <a:t>«  saisir »</a:t>
              </a:r>
              <a:endParaRPr lang="fr-FR" sz="1200" b="1" dirty="0">
                <a:solidFill>
                  <a:srgbClr val="0070C0"/>
                </a:solidFill>
              </a:endParaRPr>
            </a:p>
          </p:txBody>
        </p:sp>
        <p:pic>
          <p:nvPicPr>
            <p:cNvPr id="36" name="Image 35" descr="Résultat de recherche d'images pour &quot;pince dg001a&quot;"/>
            <p:cNvPicPr/>
            <p:nvPr/>
          </p:nvPicPr>
          <p:blipFill rotWithShape="1">
            <a:blip r:embed="rId2" cstate="print">
              <a:extLst>
                <a:ext uri="{28A0092B-C50C-407E-A947-70E740481C1C}">
                  <a14:useLocalDpi xmlns:a14="http://schemas.microsoft.com/office/drawing/2010/main" xmlns="" val="0"/>
                </a:ext>
              </a:extLst>
            </a:blip>
            <a:srcRect t="25737" b="24150"/>
            <a:stretch/>
          </p:blipFill>
          <p:spPr bwMode="auto">
            <a:xfrm rot="5400000">
              <a:off x="5370940" y="3610877"/>
              <a:ext cx="1152128" cy="589768"/>
            </a:xfrm>
            <a:prstGeom prst="rect">
              <a:avLst/>
            </a:prstGeom>
            <a:noFill/>
            <a:ln>
              <a:noFill/>
            </a:ln>
            <a:extLst>
              <a:ext uri="{53640926-AAD7-44D8-BBD7-CCE9431645EC}">
                <a14:shadowObscured xmlns:a14="http://schemas.microsoft.com/office/drawing/2010/main" xmlns=""/>
              </a:ext>
            </a:extLst>
          </p:spPr>
        </p:pic>
        <p:cxnSp>
          <p:nvCxnSpPr>
            <p:cNvPr id="38" name="Connecteur droit avec flèche 37"/>
            <p:cNvCxnSpPr/>
            <p:nvPr/>
          </p:nvCxnSpPr>
          <p:spPr>
            <a:xfrm>
              <a:off x="5472479" y="3257689"/>
              <a:ext cx="360040" cy="0"/>
            </a:xfrm>
            <a:prstGeom prst="straightConnector1">
              <a:avLst/>
            </a:prstGeom>
            <a:ln w="38100">
              <a:solidFill>
                <a:srgbClr val="00B05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H="1">
              <a:off x="6012160" y="3257689"/>
              <a:ext cx="360040" cy="0"/>
            </a:xfrm>
            <a:prstGeom prst="straightConnector1">
              <a:avLst/>
            </a:prstGeom>
            <a:ln w="38100">
              <a:solidFill>
                <a:srgbClr val="00B05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H="1">
              <a:off x="5496229" y="3065415"/>
              <a:ext cx="360040" cy="0"/>
            </a:xfrm>
            <a:prstGeom prst="straightConnector1">
              <a:avLst/>
            </a:prstGeom>
            <a:ln w="38100">
              <a:solidFill>
                <a:srgbClr val="0070C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a:off x="5975777" y="3065415"/>
              <a:ext cx="360040" cy="0"/>
            </a:xfrm>
            <a:prstGeom prst="straightConnector1">
              <a:avLst/>
            </a:prstGeom>
            <a:ln w="38100">
              <a:solidFill>
                <a:srgbClr val="0070C0"/>
              </a:solidFill>
              <a:headEnd type="triangle" w="med" len="med"/>
              <a:tailEnd type="none" w="lg" len="lg"/>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print"/>
            <a:srcRect/>
            <a:stretch>
              <a:fillRect/>
            </a:stretch>
          </p:blipFill>
          <p:spPr bwMode="auto">
            <a:xfrm>
              <a:off x="7524328" y="3284984"/>
              <a:ext cx="884312" cy="1014949"/>
            </a:xfrm>
            <a:prstGeom prst="rect">
              <a:avLst/>
            </a:prstGeom>
            <a:noFill/>
            <a:ln w="9525">
              <a:noFill/>
              <a:miter lim="800000"/>
              <a:headEnd/>
              <a:tailEnd/>
            </a:ln>
          </p:spPr>
        </p:pic>
        <p:grpSp>
          <p:nvGrpSpPr>
            <p:cNvPr id="45" name="Groupe 44"/>
            <p:cNvGrpSpPr/>
            <p:nvPr/>
          </p:nvGrpSpPr>
          <p:grpSpPr>
            <a:xfrm>
              <a:off x="7308304" y="3717032"/>
              <a:ext cx="514230" cy="514230"/>
              <a:chOff x="6958758" y="4000703"/>
              <a:chExt cx="514230" cy="514230"/>
            </a:xfrm>
          </p:grpSpPr>
          <p:sp>
            <p:nvSpPr>
              <p:cNvPr id="27" name="Arc 26"/>
              <p:cNvSpPr/>
              <p:nvPr/>
            </p:nvSpPr>
            <p:spPr>
              <a:xfrm rot="13233398">
                <a:off x="7020272" y="4077072"/>
                <a:ext cx="360040" cy="360040"/>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7" name="Arc 36"/>
              <p:cNvSpPr/>
              <p:nvPr/>
            </p:nvSpPr>
            <p:spPr>
              <a:xfrm rot="13233398">
                <a:off x="7085159" y="4108191"/>
                <a:ext cx="275076" cy="275076"/>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2" name="Arc 41"/>
              <p:cNvSpPr/>
              <p:nvPr/>
            </p:nvSpPr>
            <p:spPr>
              <a:xfrm rot="13233398">
                <a:off x="6958758" y="4000703"/>
                <a:ext cx="514230" cy="514230"/>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46" name="ZoneTexte 45"/>
            <p:cNvSpPr txBox="1"/>
            <p:nvPr/>
          </p:nvSpPr>
          <p:spPr>
            <a:xfrm>
              <a:off x="2843808" y="3645024"/>
              <a:ext cx="504056" cy="338554"/>
            </a:xfrm>
            <a:prstGeom prst="rect">
              <a:avLst/>
            </a:prstGeom>
            <a:noFill/>
          </p:spPr>
          <p:txBody>
            <a:bodyPr wrap="square" rtlCol="0">
              <a:spAutoFit/>
            </a:bodyPr>
            <a:lstStyle/>
            <a:p>
              <a:pPr algn="ctr"/>
              <a:r>
                <a:rPr lang="fr-FR" sz="800" b="1" dirty="0" smtClean="0"/>
                <a:t>Main</a:t>
              </a:r>
            </a:p>
            <a:p>
              <a:pPr algn="ctr"/>
              <a:r>
                <a:rPr lang="fr-FR" sz="800" b="1" dirty="0" smtClean="0"/>
                <a:t>valide</a:t>
              </a:r>
              <a:endParaRPr lang="fr-FR" sz="800" b="1" dirty="0"/>
            </a:p>
          </p:txBody>
        </p:sp>
      </p:grpSp>
      <p:pic>
        <p:nvPicPr>
          <p:cNvPr id="31" name="Picture 2" descr="Résultat de recherche d'images pour &quot;logo orleans tours&quot;"/>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Rectangle 31"/>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custDataLst>
              <p:tags r:id="rId1"/>
            </p:custDataLst>
          </p:nvPr>
        </p:nvSpPr>
        <p:spPr>
          <a:xfrm>
            <a:off x="1475656" y="1912416"/>
            <a:ext cx="6913511" cy="4828952"/>
          </a:xfrm>
          <a:prstGeom prst="ellipse">
            <a:avLst/>
          </a:prstGeom>
          <a:solidFill>
            <a:schemeClr val="accent6">
              <a:alpha val="1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5" name="Ellipse 4"/>
          <p:cNvSpPr/>
          <p:nvPr>
            <p:custDataLst>
              <p:tags r:id="rId2"/>
            </p:custDataLst>
          </p:nvPr>
        </p:nvSpPr>
        <p:spPr>
          <a:xfrm>
            <a:off x="3425915" y="3196744"/>
            <a:ext cx="3020268" cy="3020268"/>
          </a:xfrm>
          <a:prstGeom prst="ellipse">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7" name="Rectangle 6"/>
          <p:cNvSpPr/>
          <p:nvPr>
            <p:custDataLst>
              <p:tags r:id="rId3"/>
            </p:custDataLst>
          </p:nvPr>
        </p:nvSpPr>
        <p:spPr>
          <a:xfrm>
            <a:off x="7020272" y="1264344"/>
            <a:ext cx="1944216" cy="461665"/>
          </a:xfrm>
          <a:prstGeom prst="rect">
            <a:avLst/>
          </a:prstGeom>
          <a:noFill/>
        </p:spPr>
        <p:txBody>
          <a:bodyPr wrap="square">
            <a:spAutoFit/>
          </a:bodyPr>
          <a:lstStyle/>
          <a:p>
            <a:pPr algn="ctr"/>
            <a:r>
              <a:rPr lang="fr-FR" sz="1200" dirty="0" smtClean="0">
                <a:solidFill>
                  <a:srgbClr val="58585A"/>
                </a:solidFill>
                <a:latin typeface="Arial"/>
                <a:cs typeface="Times New Roman"/>
              </a:rPr>
              <a:t>Validation du prototype, </a:t>
            </a:r>
          </a:p>
          <a:p>
            <a:pPr algn="ctr"/>
            <a:r>
              <a:rPr lang="fr-FR" sz="1200" dirty="0" smtClean="0">
                <a:solidFill>
                  <a:srgbClr val="58585A"/>
                </a:solidFill>
                <a:latin typeface="Arial"/>
                <a:cs typeface="Times New Roman"/>
              </a:rPr>
              <a:t>Défi.</a:t>
            </a:r>
            <a:endParaRPr lang="fr-FR" dirty="0">
              <a:solidFill>
                <a:srgbClr val="58585A"/>
              </a:solidFill>
            </a:endParaRPr>
          </a:p>
        </p:txBody>
      </p:sp>
      <p:sp>
        <p:nvSpPr>
          <p:cNvPr id="8" name="Ellipse 7"/>
          <p:cNvSpPr/>
          <p:nvPr>
            <p:custDataLst>
              <p:tags r:id="rId4"/>
            </p:custDataLst>
          </p:nvPr>
        </p:nvSpPr>
        <p:spPr>
          <a:xfrm>
            <a:off x="4368864" y="5743539"/>
            <a:ext cx="867094" cy="867094"/>
          </a:xfrm>
          <a:prstGeom prst="ellipse">
            <a:avLst/>
          </a:prstGeom>
          <a:solidFill>
            <a:srgbClr val="31859C"/>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800" b="1" dirty="0">
              <a:solidFill>
                <a:prstClr val="white"/>
              </a:solidFill>
              <a:latin typeface="Arial"/>
              <a:ea typeface="Calibri"/>
              <a:cs typeface="Times New Roman"/>
            </a:endParaRPr>
          </a:p>
        </p:txBody>
      </p:sp>
      <p:sp>
        <p:nvSpPr>
          <p:cNvPr id="9" name="Ellipse 8"/>
          <p:cNvSpPr/>
          <p:nvPr>
            <p:custDataLst>
              <p:tags r:id="rId5"/>
            </p:custDataLst>
          </p:nvPr>
        </p:nvSpPr>
        <p:spPr>
          <a:xfrm>
            <a:off x="2129856" y="3948520"/>
            <a:ext cx="867094" cy="867094"/>
          </a:xfrm>
          <a:prstGeom prst="ellipse">
            <a:avLst/>
          </a:prstGeom>
          <a:solidFill>
            <a:schemeClr val="accent4">
              <a:lumMod val="60000"/>
              <a:lumOff val="40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000" b="1" dirty="0">
              <a:solidFill>
                <a:prstClr val="white"/>
              </a:solidFill>
            </a:endParaRPr>
          </a:p>
        </p:txBody>
      </p:sp>
      <p:sp>
        <p:nvSpPr>
          <p:cNvPr id="10" name="Ellipse 9"/>
          <p:cNvSpPr/>
          <p:nvPr>
            <p:custDataLst>
              <p:tags r:id="rId6"/>
            </p:custDataLst>
          </p:nvPr>
        </p:nvSpPr>
        <p:spPr>
          <a:xfrm>
            <a:off x="3006577" y="2559909"/>
            <a:ext cx="867094" cy="867094"/>
          </a:xfrm>
          <a:prstGeom prst="ellipse">
            <a:avLst/>
          </a:prstGeom>
          <a:solidFill>
            <a:srgbClr val="FFFFCC"/>
          </a:solidFill>
          <a:ln>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000" b="1" dirty="0">
              <a:solidFill>
                <a:prstClr val="white"/>
              </a:solidFill>
            </a:endParaRPr>
          </a:p>
        </p:txBody>
      </p:sp>
      <p:sp>
        <p:nvSpPr>
          <p:cNvPr id="12" name="Ellipse 11"/>
          <p:cNvSpPr/>
          <p:nvPr>
            <p:custDataLst>
              <p:tags r:id="rId7"/>
            </p:custDataLst>
          </p:nvPr>
        </p:nvSpPr>
        <p:spPr>
          <a:xfrm>
            <a:off x="6012160" y="4216672"/>
            <a:ext cx="867094" cy="867094"/>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800" dirty="0">
              <a:solidFill>
                <a:prstClr val="white"/>
              </a:solidFill>
            </a:endParaRPr>
          </a:p>
        </p:txBody>
      </p:sp>
      <p:sp>
        <p:nvSpPr>
          <p:cNvPr id="13" name="Rectangle 12"/>
          <p:cNvSpPr/>
          <p:nvPr>
            <p:custDataLst>
              <p:tags r:id="rId8"/>
            </p:custDataLst>
          </p:nvPr>
        </p:nvSpPr>
        <p:spPr>
          <a:xfrm>
            <a:off x="4739766" y="1275461"/>
            <a:ext cx="1691641" cy="577081"/>
          </a:xfrm>
          <a:prstGeom prst="rect">
            <a:avLst/>
          </a:prstGeom>
        </p:spPr>
        <p:txBody>
          <a:bodyPr wrap="square">
            <a:spAutoFit/>
          </a:bodyPr>
          <a:lstStyle/>
          <a:p>
            <a:r>
              <a:rPr lang="fr-FR" sz="1050" b="1" dirty="0" smtClean="0">
                <a:solidFill>
                  <a:prstClr val="black"/>
                </a:solidFill>
              </a:rPr>
              <a:t>Identification des besoins</a:t>
            </a:r>
          </a:p>
          <a:p>
            <a:r>
              <a:rPr lang="fr-FR" sz="1050" b="1" dirty="0" smtClean="0">
                <a:solidFill>
                  <a:prstClr val="black"/>
                </a:solidFill>
              </a:rPr>
              <a:t>Définition </a:t>
            </a:r>
            <a:r>
              <a:rPr lang="fr-FR" sz="1050" b="1" dirty="0">
                <a:solidFill>
                  <a:prstClr val="black"/>
                </a:solidFill>
              </a:rPr>
              <a:t>des performances attendues</a:t>
            </a:r>
          </a:p>
        </p:txBody>
      </p:sp>
      <p:sp>
        <p:nvSpPr>
          <p:cNvPr id="14" name="Forme libre 13"/>
          <p:cNvSpPr/>
          <p:nvPr>
            <p:custDataLst>
              <p:tags r:id="rId9"/>
            </p:custDataLst>
          </p:nvPr>
        </p:nvSpPr>
        <p:spPr>
          <a:xfrm>
            <a:off x="4601479" y="1988130"/>
            <a:ext cx="243612" cy="471372"/>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7698944 w 7698945"/>
              <a:gd name="connsiteY0" fmla="*/ 1499676 h 2494151"/>
              <a:gd name="connsiteX1" fmla="*/ 253202 w 7698945"/>
              <a:gd name="connsiteY1" fmla="*/ 2491590 h 2494151"/>
              <a:gd name="connsiteX2" fmla="*/ 1991467 w 7698945"/>
              <a:gd name="connsiteY2" fmla="*/ 1106409 h 2494151"/>
              <a:gd name="connsiteX3" fmla="*/ 3461104 w 7698945"/>
              <a:gd name="connsiteY3" fmla="*/ 0 h 2494151"/>
              <a:gd name="connsiteX0" fmla="*/ 7545680 w 7545679"/>
              <a:gd name="connsiteY0" fmla="*/ 1499676 h 2521561"/>
              <a:gd name="connsiteX1" fmla="*/ 99938 w 7545679"/>
              <a:gd name="connsiteY1" fmla="*/ 2491590 h 2521561"/>
              <a:gd name="connsiteX2" fmla="*/ 3307840 w 7545679"/>
              <a:gd name="connsiteY2" fmla="*/ 0 h 2521561"/>
              <a:gd name="connsiteX0" fmla="*/ 4363675 w 4363675"/>
              <a:gd name="connsiteY0" fmla="*/ 1499676 h 1499676"/>
              <a:gd name="connsiteX1" fmla="*/ 2341558 w 4363675"/>
              <a:gd name="connsiteY1" fmla="*/ 932834 h 1499676"/>
              <a:gd name="connsiteX2" fmla="*/ 125835 w 4363675"/>
              <a:gd name="connsiteY2" fmla="*/ 0 h 1499676"/>
              <a:gd name="connsiteX0" fmla="*/ 4237840 w 4237840"/>
              <a:gd name="connsiteY0" fmla="*/ 1499676 h 1499676"/>
              <a:gd name="connsiteX1" fmla="*/ 2215723 w 4237840"/>
              <a:gd name="connsiteY1" fmla="*/ 932834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0 w 4237840"/>
              <a:gd name="connsiteY1" fmla="*/ 0 h 1499676"/>
              <a:gd name="connsiteX0" fmla="*/ 4237840 w 4237840"/>
              <a:gd name="connsiteY0" fmla="*/ 1499676 h 1501728"/>
              <a:gd name="connsiteX1" fmla="*/ 0 w 4237840"/>
              <a:gd name="connsiteY1" fmla="*/ 0 h 1501728"/>
              <a:gd name="connsiteX0" fmla="*/ 4237840 w 4237840"/>
              <a:gd name="connsiteY0" fmla="*/ 1499676 h 1501364"/>
              <a:gd name="connsiteX1" fmla="*/ 0 w 4237840"/>
              <a:gd name="connsiteY1" fmla="*/ 0 h 1501364"/>
              <a:gd name="connsiteX0" fmla="*/ 2867417 w 2867417"/>
              <a:gd name="connsiteY0" fmla="*/ 1155411 h 1157686"/>
              <a:gd name="connsiteX1" fmla="*/ 0 w 2867417"/>
              <a:gd name="connsiteY1" fmla="*/ 0 h 1157686"/>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46"/>
              <a:gd name="connsiteY0" fmla="*/ 1155411 h 1155411"/>
              <a:gd name="connsiteX1" fmla="*/ 0 w 2867446"/>
              <a:gd name="connsiteY1" fmla="*/ 0 h 1155411"/>
              <a:gd name="connsiteX0" fmla="*/ 2891031 w 2891059"/>
              <a:gd name="connsiteY0" fmla="*/ 1155411 h 1155411"/>
              <a:gd name="connsiteX1" fmla="*/ 0 w 2891059"/>
              <a:gd name="connsiteY1" fmla="*/ 0 h 1155411"/>
              <a:gd name="connsiteX0" fmla="*/ 2891031 w 2891031"/>
              <a:gd name="connsiteY0" fmla="*/ 1155411 h 1155411"/>
              <a:gd name="connsiteX1" fmla="*/ 0 w 2891031"/>
              <a:gd name="connsiteY1" fmla="*/ 0 h 1155411"/>
              <a:gd name="connsiteX0" fmla="*/ 1840180 w 1840180"/>
              <a:gd name="connsiteY0" fmla="*/ 1038743 h 1038743"/>
              <a:gd name="connsiteX1" fmla="*/ 0 w 1840180"/>
              <a:gd name="connsiteY1" fmla="*/ 0 h 1038743"/>
              <a:gd name="connsiteX0" fmla="*/ 1840180 w 1840180"/>
              <a:gd name="connsiteY0" fmla="*/ 1038743 h 1038743"/>
              <a:gd name="connsiteX1" fmla="*/ 0 w 1840180"/>
              <a:gd name="connsiteY1" fmla="*/ 0 h 1038743"/>
              <a:gd name="connsiteX0" fmla="*/ 1946446 w 1946446"/>
              <a:gd name="connsiteY0" fmla="*/ 1019298 h 1019298"/>
              <a:gd name="connsiteX1" fmla="*/ 0 w 1946446"/>
              <a:gd name="connsiteY1" fmla="*/ 0 h 1019298"/>
              <a:gd name="connsiteX0" fmla="*/ 446916 w 491370"/>
              <a:gd name="connsiteY0" fmla="*/ 747074 h 747074"/>
              <a:gd name="connsiteX1" fmla="*/ 0 w 491370"/>
              <a:gd name="connsiteY1" fmla="*/ 0 h 747074"/>
              <a:gd name="connsiteX0" fmla="*/ 446916 w 446916"/>
              <a:gd name="connsiteY0" fmla="*/ 747074 h 747074"/>
              <a:gd name="connsiteX1" fmla="*/ 0 w 446916"/>
              <a:gd name="connsiteY1" fmla="*/ 0 h 747074"/>
              <a:gd name="connsiteX0" fmla="*/ 234384 w 234384"/>
              <a:gd name="connsiteY0" fmla="*/ 883186 h 883186"/>
              <a:gd name="connsiteX1" fmla="*/ 0 w 234384"/>
              <a:gd name="connsiteY1" fmla="*/ 0 h 883186"/>
              <a:gd name="connsiteX0" fmla="*/ 234384 w 234384"/>
              <a:gd name="connsiteY0" fmla="*/ 883186 h 883186"/>
              <a:gd name="connsiteX1" fmla="*/ 0 w 234384"/>
              <a:gd name="connsiteY1" fmla="*/ 0 h 883186"/>
              <a:gd name="connsiteX0" fmla="*/ 420205 w 420205"/>
              <a:gd name="connsiteY0" fmla="*/ 586735 h 586735"/>
              <a:gd name="connsiteX1" fmla="*/ 0 w 420205"/>
              <a:gd name="connsiteY1" fmla="*/ 0 h 586735"/>
              <a:gd name="connsiteX0" fmla="*/ 222772 w 222772"/>
              <a:gd name="connsiteY0" fmla="*/ 519795 h 519795"/>
              <a:gd name="connsiteX1" fmla="*/ 0 w 222772"/>
              <a:gd name="connsiteY1" fmla="*/ 0 h 519795"/>
              <a:gd name="connsiteX0" fmla="*/ 222772 w 222772"/>
              <a:gd name="connsiteY0" fmla="*/ 519795 h 519795"/>
              <a:gd name="connsiteX1" fmla="*/ 0 w 222772"/>
              <a:gd name="connsiteY1" fmla="*/ 0 h 519795"/>
              <a:gd name="connsiteX0" fmla="*/ 222772 w 222772"/>
              <a:gd name="connsiteY0" fmla="*/ 519795 h 519795"/>
              <a:gd name="connsiteX1" fmla="*/ 0 w 222772"/>
              <a:gd name="connsiteY1" fmla="*/ 0 h 519795"/>
              <a:gd name="connsiteX0" fmla="*/ 222772 w 222772"/>
              <a:gd name="connsiteY0" fmla="*/ 519795 h 519795"/>
              <a:gd name="connsiteX1" fmla="*/ 0 w 222772"/>
              <a:gd name="connsiteY1" fmla="*/ 0 h 519795"/>
              <a:gd name="connsiteX0" fmla="*/ 222772 w 222772"/>
              <a:gd name="connsiteY0" fmla="*/ 519795 h 519795"/>
              <a:gd name="connsiteX1" fmla="*/ 0 w 222772"/>
              <a:gd name="connsiteY1" fmla="*/ 0 h 519795"/>
              <a:gd name="connsiteX0" fmla="*/ 13165 w 38673"/>
              <a:gd name="connsiteY0" fmla="*/ 538921 h 538921"/>
              <a:gd name="connsiteX1" fmla="*/ 11055 w 38673"/>
              <a:gd name="connsiteY1" fmla="*/ 0 h 538921"/>
              <a:gd name="connsiteX0" fmla="*/ 48565 w 48565"/>
              <a:gd name="connsiteY0" fmla="*/ 538921 h 538921"/>
              <a:gd name="connsiteX1" fmla="*/ 1 w 48565"/>
              <a:gd name="connsiteY1" fmla="*/ 0 h 538921"/>
              <a:gd name="connsiteX0" fmla="*/ 314228 w 314228"/>
              <a:gd name="connsiteY0" fmla="*/ 538921 h 538921"/>
              <a:gd name="connsiteX1" fmla="*/ 0 w 314228"/>
              <a:gd name="connsiteY1" fmla="*/ 0 h 538921"/>
              <a:gd name="connsiteX0" fmla="*/ 314228 w 314228"/>
              <a:gd name="connsiteY0" fmla="*/ 538921 h 538921"/>
              <a:gd name="connsiteX1" fmla="*/ 0 w 314228"/>
              <a:gd name="connsiteY1" fmla="*/ 0 h 538921"/>
              <a:gd name="connsiteX0" fmla="*/ 377481 w 377481"/>
              <a:gd name="connsiteY0" fmla="*/ 601421 h 601421"/>
              <a:gd name="connsiteX1" fmla="*/ 0 w 377481"/>
              <a:gd name="connsiteY1" fmla="*/ 0 h 601421"/>
            </a:gdLst>
            <a:ahLst/>
            <a:cxnLst>
              <a:cxn ang="0">
                <a:pos x="connsiteX0" y="connsiteY0"/>
              </a:cxn>
              <a:cxn ang="0">
                <a:pos x="connsiteX1" y="connsiteY1"/>
              </a:cxn>
            </a:cxnLst>
            <a:rect l="l" t="t" r="r" b="b"/>
            <a:pathLst>
              <a:path w="377481" h="601421">
                <a:moveTo>
                  <a:pt x="377481" y="601421"/>
                </a:moveTo>
                <a:cubicBezTo>
                  <a:pt x="323595" y="217537"/>
                  <a:pt x="171198" y="133131"/>
                  <a:pt x="0" y="0"/>
                </a:cubicBezTo>
              </a:path>
            </a:pathLst>
          </a:custGeom>
          <a:noFill/>
          <a:ln w="38100">
            <a:solidFill>
              <a:schemeClr val="accent5">
                <a:lumMod val="75000"/>
              </a:schemeClr>
            </a:solidFill>
            <a:headEnd type="arrow"/>
            <a:tailEnd type="non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15" name="Forme libre 14"/>
          <p:cNvSpPr/>
          <p:nvPr>
            <p:custDataLst>
              <p:tags r:id="rId10"/>
            </p:custDataLst>
          </p:nvPr>
        </p:nvSpPr>
        <p:spPr>
          <a:xfrm>
            <a:off x="5426227" y="2485438"/>
            <a:ext cx="1790582" cy="521030"/>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7698944 w 7698945"/>
              <a:gd name="connsiteY0" fmla="*/ 1499676 h 2494151"/>
              <a:gd name="connsiteX1" fmla="*/ 253202 w 7698945"/>
              <a:gd name="connsiteY1" fmla="*/ 2491590 h 2494151"/>
              <a:gd name="connsiteX2" fmla="*/ 1991467 w 7698945"/>
              <a:gd name="connsiteY2" fmla="*/ 1106409 h 2494151"/>
              <a:gd name="connsiteX3" fmla="*/ 3461104 w 7698945"/>
              <a:gd name="connsiteY3" fmla="*/ 0 h 2494151"/>
              <a:gd name="connsiteX0" fmla="*/ 7545680 w 7545679"/>
              <a:gd name="connsiteY0" fmla="*/ 1499676 h 2521561"/>
              <a:gd name="connsiteX1" fmla="*/ 99938 w 7545679"/>
              <a:gd name="connsiteY1" fmla="*/ 2491590 h 2521561"/>
              <a:gd name="connsiteX2" fmla="*/ 3307840 w 7545679"/>
              <a:gd name="connsiteY2" fmla="*/ 0 h 2521561"/>
              <a:gd name="connsiteX0" fmla="*/ 4363675 w 4363675"/>
              <a:gd name="connsiteY0" fmla="*/ 1499676 h 1499676"/>
              <a:gd name="connsiteX1" fmla="*/ 2341558 w 4363675"/>
              <a:gd name="connsiteY1" fmla="*/ 932834 h 1499676"/>
              <a:gd name="connsiteX2" fmla="*/ 125835 w 4363675"/>
              <a:gd name="connsiteY2" fmla="*/ 0 h 1499676"/>
              <a:gd name="connsiteX0" fmla="*/ 4237840 w 4237840"/>
              <a:gd name="connsiteY0" fmla="*/ 1499676 h 1499676"/>
              <a:gd name="connsiteX1" fmla="*/ 2215723 w 4237840"/>
              <a:gd name="connsiteY1" fmla="*/ 932834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0 w 4237840"/>
              <a:gd name="connsiteY1" fmla="*/ 0 h 1499676"/>
              <a:gd name="connsiteX0" fmla="*/ 4237840 w 4237840"/>
              <a:gd name="connsiteY0" fmla="*/ 1499676 h 1501728"/>
              <a:gd name="connsiteX1" fmla="*/ 0 w 4237840"/>
              <a:gd name="connsiteY1" fmla="*/ 0 h 1501728"/>
              <a:gd name="connsiteX0" fmla="*/ 4237840 w 4237840"/>
              <a:gd name="connsiteY0" fmla="*/ 1499676 h 1501364"/>
              <a:gd name="connsiteX1" fmla="*/ 0 w 4237840"/>
              <a:gd name="connsiteY1" fmla="*/ 0 h 1501364"/>
              <a:gd name="connsiteX0" fmla="*/ 2867417 w 2867417"/>
              <a:gd name="connsiteY0" fmla="*/ 1155411 h 1157686"/>
              <a:gd name="connsiteX1" fmla="*/ 0 w 2867417"/>
              <a:gd name="connsiteY1" fmla="*/ 0 h 1157686"/>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46"/>
              <a:gd name="connsiteY0" fmla="*/ 1155411 h 1155411"/>
              <a:gd name="connsiteX1" fmla="*/ 0 w 2867446"/>
              <a:gd name="connsiteY1" fmla="*/ 0 h 1155411"/>
              <a:gd name="connsiteX0" fmla="*/ 2891031 w 2891059"/>
              <a:gd name="connsiteY0" fmla="*/ 1155411 h 1155411"/>
              <a:gd name="connsiteX1" fmla="*/ 0 w 2891059"/>
              <a:gd name="connsiteY1" fmla="*/ 0 h 1155411"/>
              <a:gd name="connsiteX0" fmla="*/ 2891031 w 2891031"/>
              <a:gd name="connsiteY0" fmla="*/ 1155411 h 1155411"/>
              <a:gd name="connsiteX1" fmla="*/ 0 w 2891031"/>
              <a:gd name="connsiteY1" fmla="*/ 0 h 1155411"/>
              <a:gd name="connsiteX0" fmla="*/ 1840180 w 1840180"/>
              <a:gd name="connsiteY0" fmla="*/ 1038743 h 1038743"/>
              <a:gd name="connsiteX1" fmla="*/ 0 w 1840180"/>
              <a:gd name="connsiteY1" fmla="*/ 0 h 1038743"/>
              <a:gd name="connsiteX0" fmla="*/ 1840180 w 1840180"/>
              <a:gd name="connsiteY0" fmla="*/ 1038743 h 1038743"/>
              <a:gd name="connsiteX1" fmla="*/ 0 w 1840180"/>
              <a:gd name="connsiteY1" fmla="*/ 0 h 1038743"/>
              <a:gd name="connsiteX0" fmla="*/ 1946446 w 1946446"/>
              <a:gd name="connsiteY0" fmla="*/ 1019298 h 1019298"/>
              <a:gd name="connsiteX1" fmla="*/ 0 w 1946446"/>
              <a:gd name="connsiteY1" fmla="*/ 0 h 1019298"/>
              <a:gd name="connsiteX0" fmla="*/ 446916 w 491370"/>
              <a:gd name="connsiteY0" fmla="*/ 747074 h 747074"/>
              <a:gd name="connsiteX1" fmla="*/ 0 w 491370"/>
              <a:gd name="connsiteY1" fmla="*/ 0 h 747074"/>
              <a:gd name="connsiteX0" fmla="*/ 446916 w 446916"/>
              <a:gd name="connsiteY0" fmla="*/ 747074 h 747074"/>
              <a:gd name="connsiteX1" fmla="*/ 0 w 446916"/>
              <a:gd name="connsiteY1" fmla="*/ 0 h 747074"/>
              <a:gd name="connsiteX0" fmla="*/ 234384 w 234384"/>
              <a:gd name="connsiteY0" fmla="*/ 883186 h 883186"/>
              <a:gd name="connsiteX1" fmla="*/ 0 w 234384"/>
              <a:gd name="connsiteY1" fmla="*/ 0 h 883186"/>
              <a:gd name="connsiteX0" fmla="*/ 234384 w 234384"/>
              <a:gd name="connsiteY0" fmla="*/ 883186 h 883186"/>
              <a:gd name="connsiteX1" fmla="*/ 0 w 234384"/>
              <a:gd name="connsiteY1" fmla="*/ 0 h 883186"/>
              <a:gd name="connsiteX0" fmla="*/ 2288852 w 2288852"/>
              <a:gd name="connsiteY0" fmla="*/ 271967 h 393969"/>
              <a:gd name="connsiteX1" fmla="*/ 0 w 2288852"/>
              <a:gd name="connsiteY1" fmla="*/ 322122 h 393969"/>
              <a:gd name="connsiteX0" fmla="*/ 2288852 w 2288852"/>
              <a:gd name="connsiteY0" fmla="*/ 393885 h 444040"/>
              <a:gd name="connsiteX1" fmla="*/ 0 w 2288852"/>
              <a:gd name="connsiteY1" fmla="*/ 444040 h 444040"/>
              <a:gd name="connsiteX0" fmla="*/ 2088128 w 2088128"/>
              <a:gd name="connsiteY0" fmla="*/ 312842 h 683833"/>
              <a:gd name="connsiteX1" fmla="*/ 0 w 2088128"/>
              <a:gd name="connsiteY1" fmla="*/ 683833 h 683833"/>
              <a:gd name="connsiteX0" fmla="*/ 2088128 w 2088128"/>
              <a:gd name="connsiteY0" fmla="*/ 1 h 370992"/>
              <a:gd name="connsiteX1" fmla="*/ 0 w 2088128"/>
              <a:gd name="connsiteY1" fmla="*/ 370992 h 370992"/>
              <a:gd name="connsiteX0" fmla="*/ 2099935 w 2099935"/>
              <a:gd name="connsiteY0" fmla="*/ 0 h 351546"/>
              <a:gd name="connsiteX1" fmla="*/ 0 w 2099935"/>
              <a:gd name="connsiteY1" fmla="*/ 351546 h 351546"/>
              <a:gd name="connsiteX0" fmla="*/ 2099935 w 2099935"/>
              <a:gd name="connsiteY0" fmla="*/ 0 h 351546"/>
              <a:gd name="connsiteX1" fmla="*/ 0 w 2099935"/>
              <a:gd name="connsiteY1" fmla="*/ 351546 h 351546"/>
              <a:gd name="connsiteX0" fmla="*/ 2577809 w 2577809"/>
              <a:gd name="connsiteY0" fmla="*/ 0 h 246460"/>
              <a:gd name="connsiteX1" fmla="*/ 0 w 2577809"/>
              <a:gd name="connsiteY1" fmla="*/ 246460 h 246460"/>
              <a:gd name="connsiteX0" fmla="*/ 2577809 w 2577809"/>
              <a:gd name="connsiteY0" fmla="*/ 0 h 271080"/>
              <a:gd name="connsiteX1" fmla="*/ 0 w 2577809"/>
              <a:gd name="connsiteY1" fmla="*/ 246460 h 271080"/>
              <a:gd name="connsiteX0" fmla="*/ 2550861 w 2550861"/>
              <a:gd name="connsiteY0" fmla="*/ 0 h 259602"/>
              <a:gd name="connsiteX1" fmla="*/ 0 w 2550861"/>
              <a:gd name="connsiteY1" fmla="*/ 225349 h 259602"/>
              <a:gd name="connsiteX0" fmla="*/ 2550861 w 2550861"/>
              <a:gd name="connsiteY0" fmla="*/ 0 h 251572"/>
              <a:gd name="connsiteX1" fmla="*/ 0 w 2550861"/>
              <a:gd name="connsiteY1" fmla="*/ 225349 h 251572"/>
              <a:gd name="connsiteX0" fmla="*/ 2955078 w 2955078"/>
              <a:gd name="connsiteY0" fmla="*/ 0 h 408311"/>
              <a:gd name="connsiteX1" fmla="*/ 0 w 2955078"/>
              <a:gd name="connsiteY1" fmla="*/ 408312 h 408311"/>
              <a:gd name="connsiteX0" fmla="*/ 2955078 w 2955078"/>
              <a:gd name="connsiteY0" fmla="*/ 0 h 408312"/>
              <a:gd name="connsiteX1" fmla="*/ 0 w 2955078"/>
              <a:gd name="connsiteY1" fmla="*/ 408312 h 408312"/>
              <a:gd name="connsiteX0" fmla="*/ 2955078 w 2955078"/>
              <a:gd name="connsiteY0" fmla="*/ 0 h 428457"/>
              <a:gd name="connsiteX1" fmla="*/ 0 w 2955078"/>
              <a:gd name="connsiteY1" fmla="*/ 408312 h 428457"/>
              <a:gd name="connsiteX0" fmla="*/ 2955078 w 2955078"/>
              <a:gd name="connsiteY0" fmla="*/ 0 h 408312"/>
              <a:gd name="connsiteX1" fmla="*/ 0 w 2955078"/>
              <a:gd name="connsiteY1" fmla="*/ 408312 h 408312"/>
              <a:gd name="connsiteX0" fmla="*/ 2955078 w 2955078"/>
              <a:gd name="connsiteY0" fmla="*/ 0 h 425077"/>
              <a:gd name="connsiteX1" fmla="*/ 0 w 2955078"/>
              <a:gd name="connsiteY1" fmla="*/ 408312 h 425077"/>
              <a:gd name="connsiteX0" fmla="*/ 2955078 w 2955078"/>
              <a:gd name="connsiteY0" fmla="*/ 0 h 429675"/>
              <a:gd name="connsiteX1" fmla="*/ 0 w 2955078"/>
              <a:gd name="connsiteY1" fmla="*/ 408312 h 429675"/>
              <a:gd name="connsiteX0" fmla="*/ 2955078 w 2955078"/>
              <a:gd name="connsiteY0" fmla="*/ 0 h 449088"/>
              <a:gd name="connsiteX1" fmla="*/ 0 w 2955078"/>
              <a:gd name="connsiteY1" fmla="*/ 408312 h 449088"/>
            </a:gdLst>
            <a:ahLst/>
            <a:cxnLst>
              <a:cxn ang="0">
                <a:pos x="connsiteX0" y="connsiteY0"/>
              </a:cxn>
              <a:cxn ang="0">
                <a:pos x="connsiteX1" y="connsiteY1"/>
              </a:cxn>
            </a:cxnLst>
            <a:rect l="l" t="t" r="r" b="b"/>
            <a:pathLst>
              <a:path w="2955078" h="449088">
                <a:moveTo>
                  <a:pt x="2955078" y="0"/>
                </a:moveTo>
                <a:cubicBezTo>
                  <a:pt x="1887158" y="705872"/>
                  <a:pt x="1308841" y="354315"/>
                  <a:pt x="0" y="408312"/>
                </a:cubicBezTo>
              </a:path>
            </a:pathLst>
          </a:custGeom>
          <a:noFill/>
          <a:ln w="50800">
            <a:solidFill>
              <a:schemeClr val="accent5">
                <a:lumMod val="75000"/>
              </a:schemeClr>
            </a:solidFill>
            <a:headEnd type="arrow"/>
            <a:tailEnd type="non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solidFill>
                <a:prstClr val="white"/>
              </a:solidFill>
            </a:endParaRPr>
          </a:p>
        </p:txBody>
      </p:sp>
      <p:sp>
        <p:nvSpPr>
          <p:cNvPr id="17" name="Forme libre 16"/>
          <p:cNvSpPr/>
          <p:nvPr>
            <p:custDataLst>
              <p:tags r:id="rId11"/>
            </p:custDataLst>
          </p:nvPr>
        </p:nvSpPr>
        <p:spPr>
          <a:xfrm>
            <a:off x="3587638" y="3314432"/>
            <a:ext cx="813493" cy="686216"/>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1585582 w 3208268"/>
              <a:gd name="connsiteY0" fmla="*/ 3271004 h 3271004"/>
              <a:gd name="connsiteX1" fmla="*/ 366 w 3208268"/>
              <a:gd name="connsiteY1" fmla="*/ 2491590 h 3271004"/>
              <a:gd name="connsiteX2" fmla="*/ 1738631 w 3208268"/>
              <a:gd name="connsiteY2" fmla="*/ 1106409 h 3271004"/>
              <a:gd name="connsiteX3" fmla="*/ 3208268 w 3208268"/>
              <a:gd name="connsiteY3" fmla="*/ 0 h 3271004"/>
              <a:gd name="connsiteX0" fmla="*/ 1140461 w 2763147"/>
              <a:gd name="connsiteY0" fmla="*/ 3271004 h 3271004"/>
              <a:gd name="connsiteX1" fmla="*/ 550 w 2763147"/>
              <a:gd name="connsiteY1" fmla="*/ 1913807 h 3271004"/>
              <a:gd name="connsiteX2" fmla="*/ 1293510 w 2763147"/>
              <a:gd name="connsiteY2" fmla="*/ 1106409 h 3271004"/>
              <a:gd name="connsiteX3" fmla="*/ 2763147 w 2763147"/>
              <a:gd name="connsiteY3" fmla="*/ 0 h 3271004"/>
              <a:gd name="connsiteX0" fmla="*/ 1152812 w 2775498"/>
              <a:gd name="connsiteY0" fmla="*/ 3271004 h 3271004"/>
              <a:gd name="connsiteX1" fmla="*/ 12901 w 2775498"/>
              <a:gd name="connsiteY1" fmla="*/ 1913807 h 3271004"/>
              <a:gd name="connsiteX2" fmla="*/ 1305861 w 2775498"/>
              <a:gd name="connsiteY2" fmla="*/ 1106409 h 3271004"/>
              <a:gd name="connsiteX3" fmla="*/ 2775498 w 2775498"/>
              <a:gd name="connsiteY3" fmla="*/ 0 h 3271004"/>
              <a:gd name="connsiteX0" fmla="*/ 1161523 w 2784209"/>
              <a:gd name="connsiteY0" fmla="*/ 3271004 h 3271004"/>
              <a:gd name="connsiteX1" fmla="*/ 21612 w 2784209"/>
              <a:gd name="connsiteY1" fmla="*/ 1913807 h 3271004"/>
              <a:gd name="connsiteX2" fmla="*/ 1449512 w 2784209"/>
              <a:gd name="connsiteY2" fmla="*/ 861962 h 3271004"/>
              <a:gd name="connsiteX3" fmla="*/ 2784209 w 2784209"/>
              <a:gd name="connsiteY3" fmla="*/ 0 h 3271004"/>
              <a:gd name="connsiteX0" fmla="*/ 1260365 w 2883051"/>
              <a:gd name="connsiteY0" fmla="*/ 3271004 h 3271004"/>
              <a:gd name="connsiteX1" fmla="*/ 12503 w 2883051"/>
              <a:gd name="connsiteY1" fmla="*/ 1913807 h 3271004"/>
              <a:gd name="connsiteX2" fmla="*/ 1548354 w 2883051"/>
              <a:gd name="connsiteY2" fmla="*/ 861962 h 3271004"/>
              <a:gd name="connsiteX3" fmla="*/ 2883051 w 2883051"/>
              <a:gd name="connsiteY3" fmla="*/ 0 h 3271004"/>
              <a:gd name="connsiteX0" fmla="*/ 1236662 w 2886336"/>
              <a:gd name="connsiteY0" fmla="*/ 3326559 h 3326559"/>
              <a:gd name="connsiteX1" fmla="*/ 15788 w 2886336"/>
              <a:gd name="connsiteY1" fmla="*/ 1913807 h 3326559"/>
              <a:gd name="connsiteX2" fmla="*/ 1551639 w 2886336"/>
              <a:gd name="connsiteY2" fmla="*/ 861962 h 3326559"/>
              <a:gd name="connsiteX3" fmla="*/ 2886336 w 2886336"/>
              <a:gd name="connsiteY3" fmla="*/ 0 h 3326559"/>
              <a:gd name="connsiteX0" fmla="*/ 1246317 w 2895991"/>
              <a:gd name="connsiteY0" fmla="*/ 3326559 h 3326559"/>
              <a:gd name="connsiteX1" fmla="*/ 25443 w 2895991"/>
              <a:gd name="connsiteY1" fmla="*/ 1913807 h 3326559"/>
              <a:gd name="connsiteX2" fmla="*/ 1561294 w 2895991"/>
              <a:gd name="connsiteY2" fmla="*/ 861962 h 3326559"/>
              <a:gd name="connsiteX3" fmla="*/ 2895991 w 2895991"/>
              <a:gd name="connsiteY3" fmla="*/ 0 h 3326559"/>
              <a:gd name="connsiteX0" fmla="*/ 1227791 w 2877465"/>
              <a:gd name="connsiteY0" fmla="*/ 3326559 h 3326559"/>
              <a:gd name="connsiteX1" fmla="*/ 6917 w 2877465"/>
              <a:gd name="connsiteY1" fmla="*/ 1913807 h 3326559"/>
              <a:gd name="connsiteX2" fmla="*/ 1542768 w 2877465"/>
              <a:gd name="connsiteY2" fmla="*/ 861962 h 3326559"/>
              <a:gd name="connsiteX3" fmla="*/ 2877465 w 2877465"/>
              <a:gd name="connsiteY3" fmla="*/ 0 h 3326559"/>
              <a:gd name="connsiteX0" fmla="*/ 1309182 w 2877893"/>
              <a:gd name="connsiteY0" fmla="*/ 3326559 h 3326559"/>
              <a:gd name="connsiteX1" fmla="*/ 7345 w 2877893"/>
              <a:gd name="connsiteY1" fmla="*/ 1913807 h 3326559"/>
              <a:gd name="connsiteX2" fmla="*/ 1543196 w 2877893"/>
              <a:gd name="connsiteY2" fmla="*/ 861962 h 3326559"/>
              <a:gd name="connsiteX3" fmla="*/ 2877893 w 2877893"/>
              <a:gd name="connsiteY3" fmla="*/ 0 h 3326559"/>
              <a:gd name="connsiteX0" fmla="*/ 1302256 w 2870967"/>
              <a:gd name="connsiteY0" fmla="*/ 3326559 h 3326559"/>
              <a:gd name="connsiteX1" fmla="*/ 419 w 2870967"/>
              <a:gd name="connsiteY1" fmla="*/ 1913807 h 3326559"/>
              <a:gd name="connsiteX2" fmla="*/ 1199472 w 2870967"/>
              <a:gd name="connsiteY2" fmla="*/ 469881 h 3326559"/>
              <a:gd name="connsiteX3" fmla="*/ 2870967 w 2870967"/>
              <a:gd name="connsiteY3" fmla="*/ 0 h 3326559"/>
              <a:gd name="connsiteX0" fmla="*/ 1302098 w 2870809"/>
              <a:gd name="connsiteY0" fmla="*/ 3326559 h 3326559"/>
              <a:gd name="connsiteX1" fmla="*/ 261 w 2870809"/>
              <a:gd name="connsiteY1" fmla="*/ 1913807 h 3326559"/>
              <a:gd name="connsiteX2" fmla="*/ 1199314 w 2870809"/>
              <a:gd name="connsiteY2" fmla="*/ 469881 h 3326559"/>
              <a:gd name="connsiteX3" fmla="*/ 2301048 w 2870809"/>
              <a:gd name="connsiteY3" fmla="*/ 157506 h 3326559"/>
              <a:gd name="connsiteX4" fmla="*/ 2870809 w 2870809"/>
              <a:gd name="connsiteY4" fmla="*/ 0 h 3326559"/>
              <a:gd name="connsiteX0" fmla="*/ 1302098 w 2301048"/>
              <a:gd name="connsiteY0" fmla="*/ 3169053 h 3169053"/>
              <a:gd name="connsiteX1" fmla="*/ 261 w 2301048"/>
              <a:gd name="connsiteY1" fmla="*/ 1756301 h 3169053"/>
              <a:gd name="connsiteX2" fmla="*/ 1199314 w 2301048"/>
              <a:gd name="connsiteY2" fmla="*/ 312375 h 3169053"/>
              <a:gd name="connsiteX3" fmla="*/ 2301048 w 2301048"/>
              <a:gd name="connsiteY3" fmla="*/ 0 h 3169053"/>
              <a:gd name="connsiteX0" fmla="*/ 1302098 w 3032714"/>
              <a:gd name="connsiteY0" fmla="*/ 3235994 h 3235994"/>
              <a:gd name="connsiteX1" fmla="*/ 261 w 3032714"/>
              <a:gd name="connsiteY1" fmla="*/ 1823242 h 3235994"/>
              <a:gd name="connsiteX2" fmla="*/ 1199314 w 3032714"/>
              <a:gd name="connsiteY2" fmla="*/ 379316 h 3235994"/>
              <a:gd name="connsiteX3" fmla="*/ 3032714 w 3032714"/>
              <a:gd name="connsiteY3" fmla="*/ 0 h 3235994"/>
              <a:gd name="connsiteX0" fmla="*/ 1302098 w 3032714"/>
              <a:gd name="connsiteY0" fmla="*/ 3235994 h 3235994"/>
              <a:gd name="connsiteX1" fmla="*/ 261 w 3032714"/>
              <a:gd name="connsiteY1" fmla="*/ 1823242 h 3235994"/>
              <a:gd name="connsiteX2" fmla="*/ 1199314 w 3032714"/>
              <a:gd name="connsiteY2" fmla="*/ 379316 h 3235994"/>
              <a:gd name="connsiteX3" fmla="*/ 3032714 w 3032714"/>
              <a:gd name="connsiteY3" fmla="*/ 0 h 3235994"/>
              <a:gd name="connsiteX0" fmla="*/ 1302098 w 2812054"/>
              <a:gd name="connsiteY0" fmla="*/ 3274245 h 3274245"/>
              <a:gd name="connsiteX1" fmla="*/ 261 w 2812054"/>
              <a:gd name="connsiteY1" fmla="*/ 1861493 h 3274245"/>
              <a:gd name="connsiteX2" fmla="*/ 1199314 w 2812054"/>
              <a:gd name="connsiteY2" fmla="*/ 417567 h 3274245"/>
              <a:gd name="connsiteX3" fmla="*/ 2812054 w 2812054"/>
              <a:gd name="connsiteY3" fmla="*/ 0 h 3274245"/>
              <a:gd name="connsiteX0" fmla="*/ 1322648 w 2832604"/>
              <a:gd name="connsiteY0" fmla="*/ 3274245 h 3274245"/>
              <a:gd name="connsiteX1" fmla="*/ 20811 w 2832604"/>
              <a:gd name="connsiteY1" fmla="*/ 1861493 h 3274245"/>
              <a:gd name="connsiteX2" fmla="*/ 650790 w 2832604"/>
              <a:gd name="connsiteY2" fmla="*/ 647077 h 3274245"/>
              <a:gd name="connsiteX3" fmla="*/ 2832604 w 2832604"/>
              <a:gd name="connsiteY3" fmla="*/ 0 h 3274245"/>
              <a:gd name="connsiteX0" fmla="*/ 1322648 w 2832604"/>
              <a:gd name="connsiteY0" fmla="*/ 3274245 h 3274245"/>
              <a:gd name="connsiteX1" fmla="*/ 20811 w 2832604"/>
              <a:gd name="connsiteY1" fmla="*/ 1861493 h 3274245"/>
              <a:gd name="connsiteX2" fmla="*/ 650790 w 2832604"/>
              <a:gd name="connsiteY2" fmla="*/ 647077 h 3274245"/>
              <a:gd name="connsiteX3" fmla="*/ 2832604 w 2832604"/>
              <a:gd name="connsiteY3" fmla="*/ 0 h 3274245"/>
              <a:gd name="connsiteX0" fmla="*/ 1326867 w 2836823"/>
              <a:gd name="connsiteY0" fmla="*/ 3274245 h 3274245"/>
              <a:gd name="connsiteX1" fmla="*/ 25030 w 2836823"/>
              <a:gd name="connsiteY1" fmla="*/ 1861493 h 3274245"/>
              <a:gd name="connsiteX2" fmla="*/ 655009 w 2836823"/>
              <a:gd name="connsiteY2" fmla="*/ 647077 h 3274245"/>
              <a:gd name="connsiteX3" fmla="*/ 2836823 w 2836823"/>
              <a:gd name="connsiteY3" fmla="*/ 0 h 3274245"/>
              <a:gd name="connsiteX0" fmla="*/ 1356675 w 2866631"/>
              <a:gd name="connsiteY0" fmla="*/ 3274245 h 3274245"/>
              <a:gd name="connsiteX1" fmla="*/ 54838 w 2866631"/>
              <a:gd name="connsiteY1" fmla="*/ 1861493 h 3274245"/>
              <a:gd name="connsiteX2" fmla="*/ 684817 w 2866631"/>
              <a:gd name="connsiteY2" fmla="*/ 647077 h 3274245"/>
              <a:gd name="connsiteX3" fmla="*/ 2866631 w 2866631"/>
              <a:gd name="connsiteY3" fmla="*/ 0 h 3274245"/>
              <a:gd name="connsiteX0" fmla="*/ 1356675 w 2866631"/>
              <a:gd name="connsiteY0" fmla="*/ 3274245 h 3274245"/>
              <a:gd name="connsiteX1" fmla="*/ 54838 w 2866631"/>
              <a:gd name="connsiteY1" fmla="*/ 1861493 h 3274245"/>
              <a:gd name="connsiteX2" fmla="*/ 684817 w 2866631"/>
              <a:gd name="connsiteY2" fmla="*/ 647077 h 3274245"/>
              <a:gd name="connsiteX3" fmla="*/ 2866631 w 2866631"/>
              <a:gd name="connsiteY3" fmla="*/ 0 h 3274245"/>
              <a:gd name="connsiteX0" fmla="*/ 1030647 w 2540603"/>
              <a:gd name="connsiteY0" fmla="*/ 3274245 h 3274245"/>
              <a:gd name="connsiteX1" fmla="*/ 65608 w 2540603"/>
              <a:gd name="connsiteY1" fmla="*/ 2119692 h 3274245"/>
              <a:gd name="connsiteX2" fmla="*/ 358789 w 2540603"/>
              <a:gd name="connsiteY2" fmla="*/ 647077 h 3274245"/>
              <a:gd name="connsiteX3" fmla="*/ 2540603 w 2540603"/>
              <a:gd name="connsiteY3" fmla="*/ 0 h 3274245"/>
              <a:gd name="connsiteX0" fmla="*/ 1030647 w 2540603"/>
              <a:gd name="connsiteY0" fmla="*/ 3274245 h 3274420"/>
              <a:gd name="connsiteX1" fmla="*/ 65608 w 2540603"/>
              <a:gd name="connsiteY1" fmla="*/ 2119692 h 3274420"/>
              <a:gd name="connsiteX2" fmla="*/ 358789 w 2540603"/>
              <a:gd name="connsiteY2" fmla="*/ 647077 h 3274420"/>
              <a:gd name="connsiteX3" fmla="*/ 2540603 w 2540603"/>
              <a:gd name="connsiteY3" fmla="*/ 0 h 3274420"/>
              <a:gd name="connsiteX0" fmla="*/ 1006241 w 1738074"/>
              <a:gd name="connsiteY0" fmla="*/ 3436816 h 3436991"/>
              <a:gd name="connsiteX1" fmla="*/ 41202 w 1738074"/>
              <a:gd name="connsiteY1" fmla="*/ 2282263 h 3436991"/>
              <a:gd name="connsiteX2" fmla="*/ 334383 w 1738074"/>
              <a:gd name="connsiteY2" fmla="*/ 809648 h 3436991"/>
              <a:gd name="connsiteX3" fmla="*/ 1738075 w 1738074"/>
              <a:gd name="connsiteY3" fmla="*/ 0 h 3436991"/>
              <a:gd name="connsiteX0" fmla="*/ 1006241 w 1738076"/>
              <a:gd name="connsiteY0" fmla="*/ 3436816 h 3436991"/>
              <a:gd name="connsiteX1" fmla="*/ 41202 w 1738076"/>
              <a:gd name="connsiteY1" fmla="*/ 2282263 h 3436991"/>
              <a:gd name="connsiteX2" fmla="*/ 334383 w 1738076"/>
              <a:gd name="connsiteY2" fmla="*/ 809648 h 3436991"/>
              <a:gd name="connsiteX3" fmla="*/ 1738075 w 1738076"/>
              <a:gd name="connsiteY3" fmla="*/ 0 h 3436991"/>
              <a:gd name="connsiteX0" fmla="*/ 1140198 w 1872032"/>
              <a:gd name="connsiteY0" fmla="*/ 3436816 h 3436988"/>
              <a:gd name="connsiteX1" fmla="*/ 175159 w 1872032"/>
              <a:gd name="connsiteY1" fmla="*/ 2282263 h 3436988"/>
              <a:gd name="connsiteX2" fmla="*/ 166382 w 1872032"/>
              <a:gd name="connsiteY2" fmla="*/ 886152 h 3436988"/>
              <a:gd name="connsiteX3" fmla="*/ 1872032 w 1872032"/>
              <a:gd name="connsiteY3" fmla="*/ 0 h 3436988"/>
              <a:gd name="connsiteX0" fmla="*/ 1140200 w 1872034"/>
              <a:gd name="connsiteY0" fmla="*/ 3522883 h 3523055"/>
              <a:gd name="connsiteX1" fmla="*/ 175161 w 1872034"/>
              <a:gd name="connsiteY1" fmla="*/ 2368330 h 3523055"/>
              <a:gd name="connsiteX2" fmla="*/ 166384 w 1872034"/>
              <a:gd name="connsiteY2" fmla="*/ 972219 h 3523055"/>
              <a:gd name="connsiteX3" fmla="*/ 1872034 w 1872034"/>
              <a:gd name="connsiteY3" fmla="*/ 0 h 3523055"/>
              <a:gd name="connsiteX0" fmla="*/ 1140200 w 1872034"/>
              <a:gd name="connsiteY0" fmla="*/ 3522883 h 3523055"/>
              <a:gd name="connsiteX1" fmla="*/ 175161 w 1872034"/>
              <a:gd name="connsiteY1" fmla="*/ 2368330 h 3523055"/>
              <a:gd name="connsiteX2" fmla="*/ 166384 w 1872034"/>
              <a:gd name="connsiteY2" fmla="*/ 972219 h 3523055"/>
              <a:gd name="connsiteX3" fmla="*/ 1872034 w 1872034"/>
              <a:gd name="connsiteY3" fmla="*/ 0 h 3523055"/>
              <a:gd name="connsiteX0" fmla="*/ 1240943 w 1972777"/>
              <a:gd name="connsiteY0" fmla="*/ 3522883 h 3523086"/>
              <a:gd name="connsiteX1" fmla="*/ 101698 w 1972777"/>
              <a:gd name="connsiteY1" fmla="*/ 2483086 h 3523086"/>
              <a:gd name="connsiteX2" fmla="*/ 267127 w 1972777"/>
              <a:gd name="connsiteY2" fmla="*/ 972219 h 3523086"/>
              <a:gd name="connsiteX3" fmla="*/ 1972777 w 1972777"/>
              <a:gd name="connsiteY3" fmla="*/ 0 h 3523086"/>
              <a:gd name="connsiteX0" fmla="*/ 1440163 w 1986177"/>
              <a:gd name="connsiteY0" fmla="*/ 3608950 h 3609132"/>
              <a:gd name="connsiteX1" fmla="*/ 115098 w 1986177"/>
              <a:gd name="connsiteY1" fmla="*/ 2483086 h 3609132"/>
              <a:gd name="connsiteX2" fmla="*/ 280527 w 1986177"/>
              <a:gd name="connsiteY2" fmla="*/ 972219 h 3609132"/>
              <a:gd name="connsiteX3" fmla="*/ 1986177 w 1986177"/>
              <a:gd name="connsiteY3" fmla="*/ 0 h 3609132"/>
              <a:gd name="connsiteX0" fmla="*/ 1415256 w 1984497"/>
              <a:gd name="connsiteY0" fmla="*/ 3695016 h 3695181"/>
              <a:gd name="connsiteX1" fmla="*/ 113418 w 1984497"/>
              <a:gd name="connsiteY1" fmla="*/ 2483086 h 3695181"/>
              <a:gd name="connsiteX2" fmla="*/ 278847 w 1984497"/>
              <a:gd name="connsiteY2" fmla="*/ 972219 h 3695181"/>
              <a:gd name="connsiteX3" fmla="*/ 1984497 w 1984497"/>
              <a:gd name="connsiteY3" fmla="*/ 0 h 3695181"/>
              <a:gd name="connsiteX0" fmla="*/ 1415256 w 1984497"/>
              <a:gd name="connsiteY0" fmla="*/ 3695016 h 3695016"/>
              <a:gd name="connsiteX1" fmla="*/ 113418 w 1984497"/>
              <a:gd name="connsiteY1" fmla="*/ 2483086 h 3695016"/>
              <a:gd name="connsiteX2" fmla="*/ 278847 w 1984497"/>
              <a:gd name="connsiteY2" fmla="*/ 972219 h 3695016"/>
              <a:gd name="connsiteX3" fmla="*/ 1984497 w 1984497"/>
              <a:gd name="connsiteY3" fmla="*/ 0 h 3695016"/>
              <a:gd name="connsiteX0" fmla="*/ 1402804 w 1983659"/>
              <a:gd name="connsiteY0" fmla="*/ 3647202 h 3647202"/>
              <a:gd name="connsiteX1" fmla="*/ 112580 w 1983659"/>
              <a:gd name="connsiteY1" fmla="*/ 2483086 h 3647202"/>
              <a:gd name="connsiteX2" fmla="*/ 278009 w 1983659"/>
              <a:gd name="connsiteY2" fmla="*/ 972219 h 3647202"/>
              <a:gd name="connsiteX3" fmla="*/ 1983659 w 1983659"/>
              <a:gd name="connsiteY3" fmla="*/ 0 h 3647202"/>
              <a:gd name="connsiteX0" fmla="*/ 1402804 w 1983659"/>
              <a:gd name="connsiteY0" fmla="*/ 3647202 h 3647202"/>
              <a:gd name="connsiteX1" fmla="*/ 112580 w 1983659"/>
              <a:gd name="connsiteY1" fmla="*/ 2483086 h 3647202"/>
              <a:gd name="connsiteX2" fmla="*/ 278009 w 1983659"/>
              <a:gd name="connsiteY2" fmla="*/ 972219 h 3647202"/>
              <a:gd name="connsiteX3" fmla="*/ 1983659 w 1983659"/>
              <a:gd name="connsiteY3" fmla="*/ 0 h 3647202"/>
              <a:gd name="connsiteX0" fmla="*/ 112580 w 1983659"/>
              <a:gd name="connsiteY0" fmla="*/ 2483086 h 2483086"/>
              <a:gd name="connsiteX1" fmla="*/ 278009 w 1983659"/>
              <a:gd name="connsiteY1" fmla="*/ 972219 h 2483086"/>
              <a:gd name="connsiteX2" fmla="*/ 1983659 w 1983659"/>
              <a:gd name="connsiteY2" fmla="*/ 0 h 2483086"/>
              <a:gd name="connsiteX0" fmla="*/ -1 w 1705649"/>
              <a:gd name="connsiteY0" fmla="*/ 972219 h 972218"/>
              <a:gd name="connsiteX1" fmla="*/ 1705649 w 1705649"/>
              <a:gd name="connsiteY1" fmla="*/ 0 h 972218"/>
              <a:gd name="connsiteX0" fmla="*/ 0 w 1624354"/>
              <a:gd name="connsiteY0" fmla="*/ 886153 h 886153"/>
              <a:gd name="connsiteX1" fmla="*/ 1624354 w 1624354"/>
              <a:gd name="connsiteY1" fmla="*/ 0 h 886153"/>
              <a:gd name="connsiteX0" fmla="*/ 0 w 1392080"/>
              <a:gd name="connsiteY0" fmla="*/ 847902 h 847902"/>
              <a:gd name="connsiteX1" fmla="*/ 1392080 w 1392080"/>
              <a:gd name="connsiteY1" fmla="*/ 0 h 847902"/>
              <a:gd name="connsiteX0" fmla="*/ 0 w 1438535"/>
              <a:gd name="connsiteY0" fmla="*/ 857465 h 857465"/>
              <a:gd name="connsiteX1" fmla="*/ 1438535 w 1438535"/>
              <a:gd name="connsiteY1" fmla="*/ 0 h 857465"/>
              <a:gd name="connsiteX0" fmla="*/ 0 w 1461762"/>
              <a:gd name="connsiteY0" fmla="*/ 819214 h 819214"/>
              <a:gd name="connsiteX1" fmla="*/ 1461762 w 1461762"/>
              <a:gd name="connsiteY1" fmla="*/ 0 h 819214"/>
              <a:gd name="connsiteX0" fmla="*/ 0 w 1206259"/>
              <a:gd name="connsiteY0" fmla="*/ 780963 h 780963"/>
              <a:gd name="connsiteX1" fmla="*/ 1206259 w 1206259"/>
              <a:gd name="connsiteY1" fmla="*/ 0 h 780963"/>
              <a:gd name="connsiteX0" fmla="*/ 0 w 1206259"/>
              <a:gd name="connsiteY0" fmla="*/ 780963 h 780963"/>
              <a:gd name="connsiteX1" fmla="*/ 1206259 w 1206259"/>
              <a:gd name="connsiteY1" fmla="*/ 0 h 780963"/>
              <a:gd name="connsiteX0" fmla="*/ 0 w 1206259"/>
              <a:gd name="connsiteY0" fmla="*/ 780963 h 780963"/>
              <a:gd name="connsiteX1" fmla="*/ 1206259 w 1206259"/>
              <a:gd name="connsiteY1" fmla="*/ 0 h 780963"/>
              <a:gd name="connsiteX0" fmla="*/ 0 w 1206259"/>
              <a:gd name="connsiteY0" fmla="*/ 780963 h 780963"/>
              <a:gd name="connsiteX1" fmla="*/ 1206259 w 1206259"/>
              <a:gd name="connsiteY1" fmla="*/ 0 h 780963"/>
              <a:gd name="connsiteX0" fmla="*/ 0 w 1206259"/>
              <a:gd name="connsiteY0" fmla="*/ 780963 h 780963"/>
              <a:gd name="connsiteX1" fmla="*/ 1206259 w 1206259"/>
              <a:gd name="connsiteY1" fmla="*/ 0 h 780963"/>
              <a:gd name="connsiteX0" fmla="*/ 0 w 1206259"/>
              <a:gd name="connsiteY0" fmla="*/ 780963 h 780963"/>
              <a:gd name="connsiteX1" fmla="*/ 1206259 w 1206259"/>
              <a:gd name="connsiteY1" fmla="*/ 0 h 780963"/>
              <a:gd name="connsiteX0" fmla="*/ 0 w 1229486"/>
              <a:gd name="connsiteY0" fmla="*/ 771399 h 771399"/>
              <a:gd name="connsiteX1" fmla="*/ 1229486 w 1229486"/>
              <a:gd name="connsiteY1" fmla="*/ 0 h 771399"/>
              <a:gd name="connsiteX0" fmla="*/ 0 w 1229486"/>
              <a:gd name="connsiteY0" fmla="*/ 771399 h 771399"/>
              <a:gd name="connsiteX1" fmla="*/ 1229486 w 1229486"/>
              <a:gd name="connsiteY1" fmla="*/ 0 h 771399"/>
              <a:gd name="connsiteX0" fmla="*/ 0 w 1382981"/>
              <a:gd name="connsiteY0" fmla="*/ 888067 h 888067"/>
              <a:gd name="connsiteX1" fmla="*/ 1382981 w 1382981"/>
              <a:gd name="connsiteY1" fmla="*/ 0 h 888067"/>
              <a:gd name="connsiteX0" fmla="*/ 0 w 1382981"/>
              <a:gd name="connsiteY0" fmla="*/ 888067 h 888067"/>
              <a:gd name="connsiteX1" fmla="*/ 1382981 w 1382981"/>
              <a:gd name="connsiteY1" fmla="*/ 0 h 888067"/>
              <a:gd name="connsiteX0" fmla="*/ 0 w 1382981"/>
              <a:gd name="connsiteY0" fmla="*/ 888067 h 888067"/>
              <a:gd name="connsiteX1" fmla="*/ 1382981 w 1382981"/>
              <a:gd name="connsiteY1" fmla="*/ 0 h 888067"/>
              <a:gd name="connsiteX0" fmla="*/ 0 w 1453825"/>
              <a:gd name="connsiteY0" fmla="*/ 926956 h 926956"/>
              <a:gd name="connsiteX1" fmla="*/ 1453825 w 1453825"/>
              <a:gd name="connsiteY1" fmla="*/ 0 h 926956"/>
              <a:gd name="connsiteX0" fmla="*/ 0 w 1453825"/>
              <a:gd name="connsiteY0" fmla="*/ 926956 h 926956"/>
              <a:gd name="connsiteX1" fmla="*/ 1453825 w 1453825"/>
              <a:gd name="connsiteY1" fmla="*/ 0 h 926956"/>
              <a:gd name="connsiteX0" fmla="*/ 0 w 1453825"/>
              <a:gd name="connsiteY0" fmla="*/ 926956 h 926956"/>
              <a:gd name="connsiteX1" fmla="*/ 1453825 w 1453825"/>
              <a:gd name="connsiteY1" fmla="*/ 0 h 926956"/>
              <a:gd name="connsiteX0" fmla="*/ 0 w 1453825"/>
              <a:gd name="connsiteY0" fmla="*/ 926956 h 926956"/>
              <a:gd name="connsiteX1" fmla="*/ 1453825 w 1453825"/>
              <a:gd name="connsiteY1" fmla="*/ 0 h 926956"/>
              <a:gd name="connsiteX0" fmla="*/ 0 w 1477440"/>
              <a:gd name="connsiteY0" fmla="*/ 926956 h 926956"/>
              <a:gd name="connsiteX1" fmla="*/ 1477440 w 1477440"/>
              <a:gd name="connsiteY1" fmla="*/ 0 h 926956"/>
              <a:gd name="connsiteX0" fmla="*/ 0 w 1166890"/>
              <a:gd name="connsiteY0" fmla="*/ 847047 h 847047"/>
              <a:gd name="connsiteX1" fmla="*/ 1166890 w 1166890"/>
              <a:gd name="connsiteY1" fmla="*/ 0 h 847047"/>
              <a:gd name="connsiteX0" fmla="*/ 0 w 1166890"/>
              <a:gd name="connsiteY0" fmla="*/ 847047 h 847047"/>
              <a:gd name="connsiteX1" fmla="*/ 1166890 w 1166890"/>
              <a:gd name="connsiteY1" fmla="*/ 0 h 847047"/>
              <a:gd name="connsiteX0" fmla="*/ 0 w 1166890"/>
              <a:gd name="connsiteY0" fmla="*/ 847047 h 847047"/>
              <a:gd name="connsiteX1" fmla="*/ 1166890 w 1166890"/>
              <a:gd name="connsiteY1" fmla="*/ 0 h 847047"/>
            </a:gdLst>
            <a:ahLst/>
            <a:cxnLst>
              <a:cxn ang="0">
                <a:pos x="connsiteX0" y="connsiteY0"/>
              </a:cxn>
              <a:cxn ang="0">
                <a:pos x="connsiteX1" y="connsiteY1"/>
              </a:cxn>
            </a:cxnLst>
            <a:rect l="l" t="t" r="r" b="b"/>
            <a:pathLst>
              <a:path w="1166890" h="847047">
                <a:moveTo>
                  <a:pt x="0" y="847047"/>
                </a:moveTo>
                <a:cubicBezTo>
                  <a:pt x="276425" y="345698"/>
                  <a:pt x="689679" y="122795"/>
                  <a:pt x="1166890" y="0"/>
                </a:cubicBezTo>
              </a:path>
            </a:pathLst>
          </a:custGeom>
          <a:noFill/>
          <a:ln w="50800">
            <a:solidFill>
              <a:srgbClr val="9E004F"/>
            </a:solidFill>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19" name="Forme libre 18"/>
          <p:cNvSpPr/>
          <p:nvPr>
            <p:custDataLst>
              <p:tags r:id="rId12"/>
            </p:custDataLst>
          </p:nvPr>
        </p:nvSpPr>
        <p:spPr>
          <a:xfrm>
            <a:off x="2578441" y="4854085"/>
            <a:ext cx="1815196" cy="1460952"/>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7698944 w 7698945"/>
              <a:gd name="connsiteY0" fmla="*/ 1499676 h 2494151"/>
              <a:gd name="connsiteX1" fmla="*/ 253202 w 7698945"/>
              <a:gd name="connsiteY1" fmla="*/ 2491590 h 2494151"/>
              <a:gd name="connsiteX2" fmla="*/ 1991467 w 7698945"/>
              <a:gd name="connsiteY2" fmla="*/ 1106409 h 2494151"/>
              <a:gd name="connsiteX3" fmla="*/ 3461104 w 7698945"/>
              <a:gd name="connsiteY3" fmla="*/ 0 h 2494151"/>
              <a:gd name="connsiteX0" fmla="*/ 7545680 w 7545679"/>
              <a:gd name="connsiteY0" fmla="*/ 1499676 h 2521561"/>
              <a:gd name="connsiteX1" fmla="*/ 99938 w 7545679"/>
              <a:gd name="connsiteY1" fmla="*/ 2491590 h 2521561"/>
              <a:gd name="connsiteX2" fmla="*/ 3307840 w 7545679"/>
              <a:gd name="connsiteY2" fmla="*/ 0 h 2521561"/>
              <a:gd name="connsiteX0" fmla="*/ 4363675 w 4363675"/>
              <a:gd name="connsiteY0" fmla="*/ 1499676 h 1499676"/>
              <a:gd name="connsiteX1" fmla="*/ 2341558 w 4363675"/>
              <a:gd name="connsiteY1" fmla="*/ 932834 h 1499676"/>
              <a:gd name="connsiteX2" fmla="*/ 125835 w 4363675"/>
              <a:gd name="connsiteY2" fmla="*/ 0 h 1499676"/>
              <a:gd name="connsiteX0" fmla="*/ 4237840 w 4237840"/>
              <a:gd name="connsiteY0" fmla="*/ 1499676 h 1499676"/>
              <a:gd name="connsiteX1" fmla="*/ 2215723 w 4237840"/>
              <a:gd name="connsiteY1" fmla="*/ 932834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0 w 4237840"/>
              <a:gd name="connsiteY1" fmla="*/ 0 h 1499676"/>
              <a:gd name="connsiteX0" fmla="*/ 4237840 w 4237840"/>
              <a:gd name="connsiteY0" fmla="*/ 1499676 h 1501728"/>
              <a:gd name="connsiteX1" fmla="*/ 0 w 4237840"/>
              <a:gd name="connsiteY1" fmla="*/ 0 h 1501728"/>
              <a:gd name="connsiteX0" fmla="*/ 4237840 w 4237840"/>
              <a:gd name="connsiteY0" fmla="*/ 1499676 h 1501364"/>
              <a:gd name="connsiteX1" fmla="*/ 0 w 4237840"/>
              <a:gd name="connsiteY1" fmla="*/ 0 h 1501364"/>
              <a:gd name="connsiteX0" fmla="*/ 2867417 w 2867417"/>
              <a:gd name="connsiteY0" fmla="*/ 1155411 h 1157686"/>
              <a:gd name="connsiteX1" fmla="*/ 0 w 2867417"/>
              <a:gd name="connsiteY1" fmla="*/ 0 h 1157686"/>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46"/>
              <a:gd name="connsiteY0" fmla="*/ 1155411 h 1155411"/>
              <a:gd name="connsiteX1" fmla="*/ 0 w 2867446"/>
              <a:gd name="connsiteY1" fmla="*/ 0 h 1155411"/>
              <a:gd name="connsiteX0" fmla="*/ 2891031 w 2891059"/>
              <a:gd name="connsiteY0" fmla="*/ 1155411 h 1155411"/>
              <a:gd name="connsiteX1" fmla="*/ 0 w 2891059"/>
              <a:gd name="connsiteY1" fmla="*/ 0 h 1155411"/>
              <a:gd name="connsiteX0" fmla="*/ 2891031 w 2891031"/>
              <a:gd name="connsiteY0" fmla="*/ 1155411 h 1155411"/>
              <a:gd name="connsiteX1" fmla="*/ 0 w 2891031"/>
              <a:gd name="connsiteY1" fmla="*/ 0 h 1155411"/>
              <a:gd name="connsiteX0" fmla="*/ 1840180 w 1840180"/>
              <a:gd name="connsiteY0" fmla="*/ 1038743 h 1038743"/>
              <a:gd name="connsiteX1" fmla="*/ 0 w 1840180"/>
              <a:gd name="connsiteY1" fmla="*/ 0 h 1038743"/>
              <a:gd name="connsiteX0" fmla="*/ 1840180 w 1840180"/>
              <a:gd name="connsiteY0" fmla="*/ 1038743 h 1038743"/>
              <a:gd name="connsiteX1" fmla="*/ 0 w 1840180"/>
              <a:gd name="connsiteY1" fmla="*/ 0 h 1038743"/>
              <a:gd name="connsiteX0" fmla="*/ 1946446 w 1946446"/>
              <a:gd name="connsiteY0" fmla="*/ 1019298 h 1019298"/>
              <a:gd name="connsiteX1" fmla="*/ 0 w 1946446"/>
              <a:gd name="connsiteY1" fmla="*/ 0 h 1019298"/>
              <a:gd name="connsiteX0" fmla="*/ 446916 w 491370"/>
              <a:gd name="connsiteY0" fmla="*/ 747074 h 747074"/>
              <a:gd name="connsiteX1" fmla="*/ 0 w 491370"/>
              <a:gd name="connsiteY1" fmla="*/ 0 h 747074"/>
              <a:gd name="connsiteX0" fmla="*/ 446916 w 446916"/>
              <a:gd name="connsiteY0" fmla="*/ 747074 h 747074"/>
              <a:gd name="connsiteX1" fmla="*/ 0 w 446916"/>
              <a:gd name="connsiteY1" fmla="*/ 0 h 747074"/>
              <a:gd name="connsiteX0" fmla="*/ 234384 w 234384"/>
              <a:gd name="connsiteY0" fmla="*/ 883186 h 883186"/>
              <a:gd name="connsiteX1" fmla="*/ 0 w 234384"/>
              <a:gd name="connsiteY1" fmla="*/ 0 h 883186"/>
              <a:gd name="connsiteX0" fmla="*/ 234384 w 234384"/>
              <a:gd name="connsiteY0" fmla="*/ 883186 h 883186"/>
              <a:gd name="connsiteX1" fmla="*/ 0 w 234384"/>
              <a:gd name="connsiteY1" fmla="*/ 0 h 883186"/>
              <a:gd name="connsiteX0" fmla="*/ 2288852 w 2288852"/>
              <a:gd name="connsiteY0" fmla="*/ 271967 h 393969"/>
              <a:gd name="connsiteX1" fmla="*/ 0 w 2288852"/>
              <a:gd name="connsiteY1" fmla="*/ 322122 h 393969"/>
              <a:gd name="connsiteX0" fmla="*/ 2288852 w 2288852"/>
              <a:gd name="connsiteY0" fmla="*/ 393885 h 444040"/>
              <a:gd name="connsiteX1" fmla="*/ 0 w 2288852"/>
              <a:gd name="connsiteY1" fmla="*/ 444040 h 444040"/>
              <a:gd name="connsiteX0" fmla="*/ 2088128 w 2088128"/>
              <a:gd name="connsiteY0" fmla="*/ 312842 h 683833"/>
              <a:gd name="connsiteX1" fmla="*/ 0 w 2088128"/>
              <a:gd name="connsiteY1" fmla="*/ 683833 h 683833"/>
              <a:gd name="connsiteX0" fmla="*/ 2088128 w 2088128"/>
              <a:gd name="connsiteY0" fmla="*/ 1 h 370992"/>
              <a:gd name="connsiteX1" fmla="*/ 0 w 2088128"/>
              <a:gd name="connsiteY1" fmla="*/ 370992 h 370992"/>
              <a:gd name="connsiteX0" fmla="*/ 2099935 w 2099935"/>
              <a:gd name="connsiteY0" fmla="*/ 0 h 351546"/>
              <a:gd name="connsiteX1" fmla="*/ 0 w 2099935"/>
              <a:gd name="connsiteY1" fmla="*/ 351546 h 351546"/>
              <a:gd name="connsiteX0" fmla="*/ 2099935 w 2099935"/>
              <a:gd name="connsiteY0" fmla="*/ 0 h 351546"/>
              <a:gd name="connsiteX1" fmla="*/ 0 w 2099935"/>
              <a:gd name="connsiteY1" fmla="*/ 351546 h 351546"/>
              <a:gd name="connsiteX0" fmla="*/ 126780 w 1924966"/>
              <a:gd name="connsiteY0" fmla="*/ 1582959 h 1636634"/>
              <a:gd name="connsiteX1" fmla="*/ 1836146 w 1924966"/>
              <a:gd name="connsiteY1" fmla="*/ 2793 h 1636634"/>
              <a:gd name="connsiteX0" fmla="*/ 0 w 1863945"/>
              <a:gd name="connsiteY0" fmla="*/ 1583776 h 1583775"/>
              <a:gd name="connsiteX1" fmla="*/ 1709366 w 1863945"/>
              <a:gd name="connsiteY1" fmla="*/ 3610 h 1583775"/>
              <a:gd name="connsiteX0" fmla="*/ 0 w 1709366"/>
              <a:gd name="connsiteY0" fmla="*/ 1580166 h 1580167"/>
              <a:gd name="connsiteX1" fmla="*/ 1709366 w 1709366"/>
              <a:gd name="connsiteY1" fmla="*/ 0 h 1580167"/>
              <a:gd name="connsiteX0" fmla="*/ 0 w 1709366"/>
              <a:gd name="connsiteY0" fmla="*/ 1580166 h 1580166"/>
              <a:gd name="connsiteX1" fmla="*/ 1709366 w 1709366"/>
              <a:gd name="connsiteY1" fmla="*/ 0 h 1580166"/>
              <a:gd name="connsiteX0" fmla="*/ 0 w 1709366"/>
              <a:gd name="connsiteY0" fmla="*/ 1580166 h 1580166"/>
              <a:gd name="connsiteX1" fmla="*/ 1709366 w 1709366"/>
              <a:gd name="connsiteY1" fmla="*/ 0 h 1580166"/>
              <a:gd name="connsiteX0" fmla="*/ 0 w 1790663"/>
              <a:gd name="connsiteY0" fmla="*/ 1599292 h 1599292"/>
              <a:gd name="connsiteX1" fmla="*/ 1790663 w 1790663"/>
              <a:gd name="connsiteY1" fmla="*/ 0 h 1599292"/>
              <a:gd name="connsiteX0" fmla="*/ 0 w 1790663"/>
              <a:gd name="connsiteY0" fmla="*/ 1599292 h 1599292"/>
              <a:gd name="connsiteX1" fmla="*/ 1790663 w 1790663"/>
              <a:gd name="connsiteY1" fmla="*/ 0 h 1599292"/>
              <a:gd name="connsiteX0" fmla="*/ 0 w 1233204"/>
              <a:gd name="connsiteY0" fmla="*/ 4646 h 1742756"/>
              <a:gd name="connsiteX1" fmla="*/ 1233204 w 1233204"/>
              <a:gd name="connsiteY1" fmla="*/ 1608940 h 1742756"/>
              <a:gd name="connsiteX0" fmla="*/ 0 w 1233204"/>
              <a:gd name="connsiteY0" fmla="*/ 0 h 1817264"/>
              <a:gd name="connsiteX1" fmla="*/ 1233204 w 1233204"/>
              <a:gd name="connsiteY1" fmla="*/ 1604294 h 1817264"/>
              <a:gd name="connsiteX0" fmla="*/ 0 w 1233204"/>
              <a:gd name="connsiteY0" fmla="*/ 0 h 1604294"/>
              <a:gd name="connsiteX1" fmla="*/ 1233204 w 1233204"/>
              <a:gd name="connsiteY1" fmla="*/ 1604294 h 1604294"/>
              <a:gd name="connsiteX0" fmla="*/ 0 w 1233204"/>
              <a:gd name="connsiteY0" fmla="*/ 0 h 1604294"/>
              <a:gd name="connsiteX1" fmla="*/ 1233204 w 1233204"/>
              <a:gd name="connsiteY1" fmla="*/ 1604294 h 1604294"/>
              <a:gd name="connsiteX0" fmla="*/ 0 w 1233204"/>
              <a:gd name="connsiteY0" fmla="*/ 0 h 1604294"/>
              <a:gd name="connsiteX1" fmla="*/ 1233204 w 1233204"/>
              <a:gd name="connsiteY1" fmla="*/ 1604294 h 1604294"/>
              <a:gd name="connsiteX0" fmla="*/ 0 w 2812672"/>
              <a:gd name="connsiteY0" fmla="*/ 0 h 1862493"/>
              <a:gd name="connsiteX1" fmla="*/ 2812672 w 2812672"/>
              <a:gd name="connsiteY1" fmla="*/ 1862493 h 1862493"/>
              <a:gd name="connsiteX0" fmla="*/ 0 w 2812672"/>
              <a:gd name="connsiteY0" fmla="*/ 0 h 1863913"/>
              <a:gd name="connsiteX1" fmla="*/ 2812672 w 2812672"/>
              <a:gd name="connsiteY1" fmla="*/ 1862493 h 1863913"/>
              <a:gd name="connsiteX0" fmla="*/ 0 w 2812672"/>
              <a:gd name="connsiteY0" fmla="*/ 0 h 1864021"/>
              <a:gd name="connsiteX1" fmla="*/ 2812672 w 2812672"/>
              <a:gd name="connsiteY1" fmla="*/ 1862493 h 1864021"/>
            </a:gdLst>
            <a:ahLst/>
            <a:cxnLst>
              <a:cxn ang="0">
                <a:pos x="connsiteX0" y="connsiteY0"/>
              </a:cxn>
              <a:cxn ang="0">
                <a:pos x="connsiteX1" y="connsiteY1"/>
              </a:cxn>
            </a:cxnLst>
            <a:rect l="l" t="t" r="r" b="b"/>
            <a:pathLst>
              <a:path w="2812672" h="1864021">
                <a:moveTo>
                  <a:pt x="0" y="0"/>
                </a:moveTo>
                <a:cubicBezTo>
                  <a:pt x="178969" y="964966"/>
                  <a:pt x="1463732" y="1907191"/>
                  <a:pt x="2812672" y="1862493"/>
                </a:cubicBezTo>
              </a:path>
            </a:pathLst>
          </a:custGeom>
          <a:noFill/>
          <a:ln w="50800">
            <a:solidFill>
              <a:schemeClr val="accent5">
                <a:lumMod val="75000"/>
              </a:schemeClr>
            </a:solidFill>
            <a:headEnd type="arrow"/>
            <a:tailEnd type="non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20" name="Forme libre 19"/>
          <p:cNvSpPr/>
          <p:nvPr>
            <p:custDataLst>
              <p:tags r:id="rId13"/>
            </p:custDataLst>
          </p:nvPr>
        </p:nvSpPr>
        <p:spPr>
          <a:xfrm>
            <a:off x="2644213" y="3267605"/>
            <a:ext cx="448690" cy="672050"/>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1585582 w 3208268"/>
              <a:gd name="connsiteY0" fmla="*/ 3271004 h 3271004"/>
              <a:gd name="connsiteX1" fmla="*/ 366 w 3208268"/>
              <a:gd name="connsiteY1" fmla="*/ 2491590 h 3271004"/>
              <a:gd name="connsiteX2" fmla="*/ 1738631 w 3208268"/>
              <a:gd name="connsiteY2" fmla="*/ 1106409 h 3271004"/>
              <a:gd name="connsiteX3" fmla="*/ 3208268 w 3208268"/>
              <a:gd name="connsiteY3" fmla="*/ 0 h 3271004"/>
              <a:gd name="connsiteX0" fmla="*/ 1140461 w 2763147"/>
              <a:gd name="connsiteY0" fmla="*/ 3271004 h 3271004"/>
              <a:gd name="connsiteX1" fmla="*/ 550 w 2763147"/>
              <a:gd name="connsiteY1" fmla="*/ 1913807 h 3271004"/>
              <a:gd name="connsiteX2" fmla="*/ 1293510 w 2763147"/>
              <a:gd name="connsiteY2" fmla="*/ 1106409 h 3271004"/>
              <a:gd name="connsiteX3" fmla="*/ 2763147 w 2763147"/>
              <a:gd name="connsiteY3" fmla="*/ 0 h 3271004"/>
              <a:gd name="connsiteX0" fmla="*/ 1152812 w 2775498"/>
              <a:gd name="connsiteY0" fmla="*/ 3271004 h 3271004"/>
              <a:gd name="connsiteX1" fmla="*/ 12901 w 2775498"/>
              <a:gd name="connsiteY1" fmla="*/ 1913807 h 3271004"/>
              <a:gd name="connsiteX2" fmla="*/ 1305861 w 2775498"/>
              <a:gd name="connsiteY2" fmla="*/ 1106409 h 3271004"/>
              <a:gd name="connsiteX3" fmla="*/ 2775498 w 2775498"/>
              <a:gd name="connsiteY3" fmla="*/ 0 h 3271004"/>
              <a:gd name="connsiteX0" fmla="*/ 1161523 w 2784209"/>
              <a:gd name="connsiteY0" fmla="*/ 3271004 h 3271004"/>
              <a:gd name="connsiteX1" fmla="*/ 21612 w 2784209"/>
              <a:gd name="connsiteY1" fmla="*/ 1913807 h 3271004"/>
              <a:gd name="connsiteX2" fmla="*/ 1449512 w 2784209"/>
              <a:gd name="connsiteY2" fmla="*/ 861962 h 3271004"/>
              <a:gd name="connsiteX3" fmla="*/ 2784209 w 2784209"/>
              <a:gd name="connsiteY3" fmla="*/ 0 h 3271004"/>
              <a:gd name="connsiteX0" fmla="*/ 1260365 w 2883051"/>
              <a:gd name="connsiteY0" fmla="*/ 3271004 h 3271004"/>
              <a:gd name="connsiteX1" fmla="*/ 12503 w 2883051"/>
              <a:gd name="connsiteY1" fmla="*/ 1913807 h 3271004"/>
              <a:gd name="connsiteX2" fmla="*/ 1548354 w 2883051"/>
              <a:gd name="connsiteY2" fmla="*/ 861962 h 3271004"/>
              <a:gd name="connsiteX3" fmla="*/ 2883051 w 2883051"/>
              <a:gd name="connsiteY3" fmla="*/ 0 h 3271004"/>
              <a:gd name="connsiteX0" fmla="*/ 1236662 w 2886336"/>
              <a:gd name="connsiteY0" fmla="*/ 3326559 h 3326559"/>
              <a:gd name="connsiteX1" fmla="*/ 15788 w 2886336"/>
              <a:gd name="connsiteY1" fmla="*/ 1913807 h 3326559"/>
              <a:gd name="connsiteX2" fmla="*/ 1551639 w 2886336"/>
              <a:gd name="connsiteY2" fmla="*/ 861962 h 3326559"/>
              <a:gd name="connsiteX3" fmla="*/ 2886336 w 2886336"/>
              <a:gd name="connsiteY3" fmla="*/ 0 h 3326559"/>
              <a:gd name="connsiteX0" fmla="*/ 1246317 w 2895991"/>
              <a:gd name="connsiteY0" fmla="*/ 3326559 h 3326559"/>
              <a:gd name="connsiteX1" fmla="*/ 25443 w 2895991"/>
              <a:gd name="connsiteY1" fmla="*/ 1913807 h 3326559"/>
              <a:gd name="connsiteX2" fmla="*/ 1561294 w 2895991"/>
              <a:gd name="connsiteY2" fmla="*/ 861962 h 3326559"/>
              <a:gd name="connsiteX3" fmla="*/ 2895991 w 2895991"/>
              <a:gd name="connsiteY3" fmla="*/ 0 h 3326559"/>
              <a:gd name="connsiteX0" fmla="*/ 1227791 w 2877465"/>
              <a:gd name="connsiteY0" fmla="*/ 3326559 h 3326559"/>
              <a:gd name="connsiteX1" fmla="*/ 6917 w 2877465"/>
              <a:gd name="connsiteY1" fmla="*/ 1913807 h 3326559"/>
              <a:gd name="connsiteX2" fmla="*/ 1542768 w 2877465"/>
              <a:gd name="connsiteY2" fmla="*/ 861962 h 3326559"/>
              <a:gd name="connsiteX3" fmla="*/ 2877465 w 2877465"/>
              <a:gd name="connsiteY3" fmla="*/ 0 h 3326559"/>
              <a:gd name="connsiteX0" fmla="*/ 1309182 w 2877893"/>
              <a:gd name="connsiteY0" fmla="*/ 3326559 h 3326559"/>
              <a:gd name="connsiteX1" fmla="*/ 7345 w 2877893"/>
              <a:gd name="connsiteY1" fmla="*/ 1913807 h 3326559"/>
              <a:gd name="connsiteX2" fmla="*/ 1543196 w 2877893"/>
              <a:gd name="connsiteY2" fmla="*/ 861962 h 3326559"/>
              <a:gd name="connsiteX3" fmla="*/ 2877893 w 2877893"/>
              <a:gd name="connsiteY3" fmla="*/ 0 h 3326559"/>
              <a:gd name="connsiteX0" fmla="*/ 1302256 w 2870967"/>
              <a:gd name="connsiteY0" fmla="*/ 3326559 h 3326559"/>
              <a:gd name="connsiteX1" fmla="*/ 419 w 2870967"/>
              <a:gd name="connsiteY1" fmla="*/ 1913807 h 3326559"/>
              <a:gd name="connsiteX2" fmla="*/ 1199472 w 2870967"/>
              <a:gd name="connsiteY2" fmla="*/ 469881 h 3326559"/>
              <a:gd name="connsiteX3" fmla="*/ 2870967 w 2870967"/>
              <a:gd name="connsiteY3" fmla="*/ 0 h 3326559"/>
              <a:gd name="connsiteX0" fmla="*/ 1302098 w 2870809"/>
              <a:gd name="connsiteY0" fmla="*/ 3326559 h 3326559"/>
              <a:gd name="connsiteX1" fmla="*/ 261 w 2870809"/>
              <a:gd name="connsiteY1" fmla="*/ 1913807 h 3326559"/>
              <a:gd name="connsiteX2" fmla="*/ 1199314 w 2870809"/>
              <a:gd name="connsiteY2" fmla="*/ 469881 h 3326559"/>
              <a:gd name="connsiteX3" fmla="*/ 2301048 w 2870809"/>
              <a:gd name="connsiteY3" fmla="*/ 157506 h 3326559"/>
              <a:gd name="connsiteX4" fmla="*/ 2870809 w 2870809"/>
              <a:gd name="connsiteY4" fmla="*/ 0 h 3326559"/>
              <a:gd name="connsiteX0" fmla="*/ 1302098 w 2301048"/>
              <a:gd name="connsiteY0" fmla="*/ 3169053 h 3169053"/>
              <a:gd name="connsiteX1" fmla="*/ 261 w 2301048"/>
              <a:gd name="connsiteY1" fmla="*/ 1756301 h 3169053"/>
              <a:gd name="connsiteX2" fmla="*/ 1199314 w 2301048"/>
              <a:gd name="connsiteY2" fmla="*/ 312375 h 3169053"/>
              <a:gd name="connsiteX3" fmla="*/ 2301048 w 2301048"/>
              <a:gd name="connsiteY3" fmla="*/ 0 h 3169053"/>
              <a:gd name="connsiteX0" fmla="*/ 1302098 w 3032714"/>
              <a:gd name="connsiteY0" fmla="*/ 3235994 h 3235994"/>
              <a:gd name="connsiteX1" fmla="*/ 261 w 3032714"/>
              <a:gd name="connsiteY1" fmla="*/ 1823242 h 3235994"/>
              <a:gd name="connsiteX2" fmla="*/ 1199314 w 3032714"/>
              <a:gd name="connsiteY2" fmla="*/ 379316 h 3235994"/>
              <a:gd name="connsiteX3" fmla="*/ 3032714 w 3032714"/>
              <a:gd name="connsiteY3" fmla="*/ 0 h 3235994"/>
              <a:gd name="connsiteX0" fmla="*/ 1302098 w 3032714"/>
              <a:gd name="connsiteY0" fmla="*/ 3235994 h 3235994"/>
              <a:gd name="connsiteX1" fmla="*/ 261 w 3032714"/>
              <a:gd name="connsiteY1" fmla="*/ 1823242 h 3235994"/>
              <a:gd name="connsiteX2" fmla="*/ 1199314 w 3032714"/>
              <a:gd name="connsiteY2" fmla="*/ 379316 h 3235994"/>
              <a:gd name="connsiteX3" fmla="*/ 3032714 w 3032714"/>
              <a:gd name="connsiteY3" fmla="*/ 0 h 3235994"/>
              <a:gd name="connsiteX0" fmla="*/ 1302098 w 2812054"/>
              <a:gd name="connsiteY0" fmla="*/ 3274245 h 3274245"/>
              <a:gd name="connsiteX1" fmla="*/ 261 w 2812054"/>
              <a:gd name="connsiteY1" fmla="*/ 1861493 h 3274245"/>
              <a:gd name="connsiteX2" fmla="*/ 1199314 w 2812054"/>
              <a:gd name="connsiteY2" fmla="*/ 417567 h 3274245"/>
              <a:gd name="connsiteX3" fmla="*/ 2812054 w 2812054"/>
              <a:gd name="connsiteY3" fmla="*/ 0 h 3274245"/>
              <a:gd name="connsiteX0" fmla="*/ 1322648 w 2832604"/>
              <a:gd name="connsiteY0" fmla="*/ 3274245 h 3274245"/>
              <a:gd name="connsiteX1" fmla="*/ 20811 w 2832604"/>
              <a:gd name="connsiteY1" fmla="*/ 1861493 h 3274245"/>
              <a:gd name="connsiteX2" fmla="*/ 650790 w 2832604"/>
              <a:gd name="connsiteY2" fmla="*/ 647077 h 3274245"/>
              <a:gd name="connsiteX3" fmla="*/ 2832604 w 2832604"/>
              <a:gd name="connsiteY3" fmla="*/ 0 h 3274245"/>
              <a:gd name="connsiteX0" fmla="*/ 1322648 w 2832604"/>
              <a:gd name="connsiteY0" fmla="*/ 3274245 h 3274245"/>
              <a:gd name="connsiteX1" fmla="*/ 20811 w 2832604"/>
              <a:gd name="connsiteY1" fmla="*/ 1861493 h 3274245"/>
              <a:gd name="connsiteX2" fmla="*/ 650790 w 2832604"/>
              <a:gd name="connsiteY2" fmla="*/ 647077 h 3274245"/>
              <a:gd name="connsiteX3" fmla="*/ 2832604 w 2832604"/>
              <a:gd name="connsiteY3" fmla="*/ 0 h 3274245"/>
              <a:gd name="connsiteX0" fmla="*/ 1326867 w 2836823"/>
              <a:gd name="connsiteY0" fmla="*/ 3274245 h 3274245"/>
              <a:gd name="connsiteX1" fmla="*/ 25030 w 2836823"/>
              <a:gd name="connsiteY1" fmla="*/ 1861493 h 3274245"/>
              <a:gd name="connsiteX2" fmla="*/ 655009 w 2836823"/>
              <a:gd name="connsiteY2" fmla="*/ 647077 h 3274245"/>
              <a:gd name="connsiteX3" fmla="*/ 2836823 w 2836823"/>
              <a:gd name="connsiteY3" fmla="*/ 0 h 3274245"/>
              <a:gd name="connsiteX0" fmla="*/ 1356675 w 2866631"/>
              <a:gd name="connsiteY0" fmla="*/ 3274245 h 3274245"/>
              <a:gd name="connsiteX1" fmla="*/ 54838 w 2866631"/>
              <a:gd name="connsiteY1" fmla="*/ 1861493 h 3274245"/>
              <a:gd name="connsiteX2" fmla="*/ 684817 w 2866631"/>
              <a:gd name="connsiteY2" fmla="*/ 647077 h 3274245"/>
              <a:gd name="connsiteX3" fmla="*/ 2866631 w 2866631"/>
              <a:gd name="connsiteY3" fmla="*/ 0 h 3274245"/>
              <a:gd name="connsiteX0" fmla="*/ 1356675 w 2866631"/>
              <a:gd name="connsiteY0" fmla="*/ 3274245 h 3274245"/>
              <a:gd name="connsiteX1" fmla="*/ 54838 w 2866631"/>
              <a:gd name="connsiteY1" fmla="*/ 1861493 h 3274245"/>
              <a:gd name="connsiteX2" fmla="*/ 684817 w 2866631"/>
              <a:gd name="connsiteY2" fmla="*/ 647077 h 3274245"/>
              <a:gd name="connsiteX3" fmla="*/ 2866631 w 2866631"/>
              <a:gd name="connsiteY3" fmla="*/ 0 h 3274245"/>
              <a:gd name="connsiteX0" fmla="*/ 1030647 w 2540603"/>
              <a:gd name="connsiteY0" fmla="*/ 3274245 h 3274245"/>
              <a:gd name="connsiteX1" fmla="*/ 65608 w 2540603"/>
              <a:gd name="connsiteY1" fmla="*/ 2119692 h 3274245"/>
              <a:gd name="connsiteX2" fmla="*/ 358789 w 2540603"/>
              <a:gd name="connsiteY2" fmla="*/ 647077 h 3274245"/>
              <a:gd name="connsiteX3" fmla="*/ 2540603 w 2540603"/>
              <a:gd name="connsiteY3" fmla="*/ 0 h 3274245"/>
              <a:gd name="connsiteX0" fmla="*/ 1030647 w 2540603"/>
              <a:gd name="connsiteY0" fmla="*/ 3274245 h 3274420"/>
              <a:gd name="connsiteX1" fmla="*/ 65608 w 2540603"/>
              <a:gd name="connsiteY1" fmla="*/ 2119692 h 3274420"/>
              <a:gd name="connsiteX2" fmla="*/ 358789 w 2540603"/>
              <a:gd name="connsiteY2" fmla="*/ 647077 h 3274420"/>
              <a:gd name="connsiteX3" fmla="*/ 2540603 w 2540603"/>
              <a:gd name="connsiteY3" fmla="*/ 0 h 3274420"/>
              <a:gd name="connsiteX0" fmla="*/ 1006241 w 1738074"/>
              <a:gd name="connsiteY0" fmla="*/ 3436816 h 3436991"/>
              <a:gd name="connsiteX1" fmla="*/ 41202 w 1738074"/>
              <a:gd name="connsiteY1" fmla="*/ 2282263 h 3436991"/>
              <a:gd name="connsiteX2" fmla="*/ 334383 w 1738074"/>
              <a:gd name="connsiteY2" fmla="*/ 809648 h 3436991"/>
              <a:gd name="connsiteX3" fmla="*/ 1738075 w 1738074"/>
              <a:gd name="connsiteY3" fmla="*/ 0 h 3436991"/>
              <a:gd name="connsiteX0" fmla="*/ 1006241 w 1738076"/>
              <a:gd name="connsiteY0" fmla="*/ 3436816 h 3436991"/>
              <a:gd name="connsiteX1" fmla="*/ 41202 w 1738076"/>
              <a:gd name="connsiteY1" fmla="*/ 2282263 h 3436991"/>
              <a:gd name="connsiteX2" fmla="*/ 334383 w 1738076"/>
              <a:gd name="connsiteY2" fmla="*/ 809648 h 3436991"/>
              <a:gd name="connsiteX3" fmla="*/ 1738075 w 1738076"/>
              <a:gd name="connsiteY3" fmla="*/ 0 h 3436991"/>
              <a:gd name="connsiteX0" fmla="*/ 1140198 w 1872032"/>
              <a:gd name="connsiteY0" fmla="*/ 3436816 h 3436988"/>
              <a:gd name="connsiteX1" fmla="*/ 175159 w 1872032"/>
              <a:gd name="connsiteY1" fmla="*/ 2282263 h 3436988"/>
              <a:gd name="connsiteX2" fmla="*/ 166382 w 1872032"/>
              <a:gd name="connsiteY2" fmla="*/ 886152 h 3436988"/>
              <a:gd name="connsiteX3" fmla="*/ 1872032 w 1872032"/>
              <a:gd name="connsiteY3" fmla="*/ 0 h 3436988"/>
              <a:gd name="connsiteX0" fmla="*/ 1140200 w 1872034"/>
              <a:gd name="connsiteY0" fmla="*/ 3522883 h 3523055"/>
              <a:gd name="connsiteX1" fmla="*/ 175161 w 1872034"/>
              <a:gd name="connsiteY1" fmla="*/ 2368330 h 3523055"/>
              <a:gd name="connsiteX2" fmla="*/ 166384 w 1872034"/>
              <a:gd name="connsiteY2" fmla="*/ 972219 h 3523055"/>
              <a:gd name="connsiteX3" fmla="*/ 1872034 w 1872034"/>
              <a:gd name="connsiteY3" fmla="*/ 0 h 3523055"/>
              <a:gd name="connsiteX0" fmla="*/ 1140200 w 1872034"/>
              <a:gd name="connsiteY0" fmla="*/ 3522883 h 3523055"/>
              <a:gd name="connsiteX1" fmla="*/ 175161 w 1872034"/>
              <a:gd name="connsiteY1" fmla="*/ 2368330 h 3523055"/>
              <a:gd name="connsiteX2" fmla="*/ 166384 w 1872034"/>
              <a:gd name="connsiteY2" fmla="*/ 972219 h 3523055"/>
              <a:gd name="connsiteX3" fmla="*/ 1872034 w 1872034"/>
              <a:gd name="connsiteY3" fmla="*/ 0 h 3523055"/>
              <a:gd name="connsiteX0" fmla="*/ 1240943 w 1972777"/>
              <a:gd name="connsiteY0" fmla="*/ 3522883 h 3523086"/>
              <a:gd name="connsiteX1" fmla="*/ 101698 w 1972777"/>
              <a:gd name="connsiteY1" fmla="*/ 2483086 h 3523086"/>
              <a:gd name="connsiteX2" fmla="*/ 267127 w 1972777"/>
              <a:gd name="connsiteY2" fmla="*/ 972219 h 3523086"/>
              <a:gd name="connsiteX3" fmla="*/ 1972777 w 1972777"/>
              <a:gd name="connsiteY3" fmla="*/ 0 h 3523086"/>
              <a:gd name="connsiteX0" fmla="*/ 1440163 w 1986177"/>
              <a:gd name="connsiteY0" fmla="*/ 3608950 h 3609132"/>
              <a:gd name="connsiteX1" fmla="*/ 115098 w 1986177"/>
              <a:gd name="connsiteY1" fmla="*/ 2483086 h 3609132"/>
              <a:gd name="connsiteX2" fmla="*/ 280527 w 1986177"/>
              <a:gd name="connsiteY2" fmla="*/ 972219 h 3609132"/>
              <a:gd name="connsiteX3" fmla="*/ 1986177 w 1986177"/>
              <a:gd name="connsiteY3" fmla="*/ 0 h 3609132"/>
              <a:gd name="connsiteX0" fmla="*/ 1415256 w 1984497"/>
              <a:gd name="connsiteY0" fmla="*/ 3695016 h 3695181"/>
              <a:gd name="connsiteX1" fmla="*/ 113418 w 1984497"/>
              <a:gd name="connsiteY1" fmla="*/ 2483086 h 3695181"/>
              <a:gd name="connsiteX2" fmla="*/ 278847 w 1984497"/>
              <a:gd name="connsiteY2" fmla="*/ 972219 h 3695181"/>
              <a:gd name="connsiteX3" fmla="*/ 1984497 w 1984497"/>
              <a:gd name="connsiteY3" fmla="*/ 0 h 3695181"/>
              <a:gd name="connsiteX0" fmla="*/ 1415256 w 1984497"/>
              <a:gd name="connsiteY0" fmla="*/ 3695016 h 3695016"/>
              <a:gd name="connsiteX1" fmla="*/ 113418 w 1984497"/>
              <a:gd name="connsiteY1" fmla="*/ 2483086 h 3695016"/>
              <a:gd name="connsiteX2" fmla="*/ 278847 w 1984497"/>
              <a:gd name="connsiteY2" fmla="*/ 972219 h 3695016"/>
              <a:gd name="connsiteX3" fmla="*/ 1984497 w 1984497"/>
              <a:gd name="connsiteY3" fmla="*/ 0 h 3695016"/>
              <a:gd name="connsiteX0" fmla="*/ 1402804 w 1983659"/>
              <a:gd name="connsiteY0" fmla="*/ 3647202 h 3647202"/>
              <a:gd name="connsiteX1" fmla="*/ 112580 w 1983659"/>
              <a:gd name="connsiteY1" fmla="*/ 2483086 h 3647202"/>
              <a:gd name="connsiteX2" fmla="*/ 278009 w 1983659"/>
              <a:gd name="connsiteY2" fmla="*/ 972219 h 3647202"/>
              <a:gd name="connsiteX3" fmla="*/ 1983659 w 1983659"/>
              <a:gd name="connsiteY3" fmla="*/ 0 h 3647202"/>
              <a:gd name="connsiteX0" fmla="*/ 1402804 w 1983659"/>
              <a:gd name="connsiteY0" fmla="*/ 3647202 h 3647202"/>
              <a:gd name="connsiteX1" fmla="*/ 112580 w 1983659"/>
              <a:gd name="connsiteY1" fmla="*/ 2483086 h 3647202"/>
              <a:gd name="connsiteX2" fmla="*/ 278009 w 1983659"/>
              <a:gd name="connsiteY2" fmla="*/ 972219 h 3647202"/>
              <a:gd name="connsiteX3" fmla="*/ 1983659 w 1983659"/>
              <a:gd name="connsiteY3" fmla="*/ 0 h 3647202"/>
              <a:gd name="connsiteX0" fmla="*/ 112580 w 1983659"/>
              <a:gd name="connsiteY0" fmla="*/ 2483086 h 2483086"/>
              <a:gd name="connsiteX1" fmla="*/ 278009 w 1983659"/>
              <a:gd name="connsiteY1" fmla="*/ 972219 h 2483086"/>
              <a:gd name="connsiteX2" fmla="*/ 1983659 w 1983659"/>
              <a:gd name="connsiteY2" fmla="*/ 0 h 2483086"/>
              <a:gd name="connsiteX0" fmla="*/ -1 w 1705649"/>
              <a:gd name="connsiteY0" fmla="*/ 972219 h 972218"/>
              <a:gd name="connsiteX1" fmla="*/ 1705649 w 1705649"/>
              <a:gd name="connsiteY1" fmla="*/ 0 h 972218"/>
              <a:gd name="connsiteX0" fmla="*/ 0 w 1624354"/>
              <a:gd name="connsiteY0" fmla="*/ 886153 h 886153"/>
              <a:gd name="connsiteX1" fmla="*/ 1624354 w 1624354"/>
              <a:gd name="connsiteY1" fmla="*/ 0 h 886153"/>
              <a:gd name="connsiteX0" fmla="*/ 0 w 1392080"/>
              <a:gd name="connsiteY0" fmla="*/ 847902 h 847902"/>
              <a:gd name="connsiteX1" fmla="*/ 1392080 w 1392080"/>
              <a:gd name="connsiteY1" fmla="*/ 0 h 847902"/>
              <a:gd name="connsiteX0" fmla="*/ 0 w 1438535"/>
              <a:gd name="connsiteY0" fmla="*/ 857465 h 857465"/>
              <a:gd name="connsiteX1" fmla="*/ 1438535 w 1438535"/>
              <a:gd name="connsiteY1" fmla="*/ 0 h 857465"/>
              <a:gd name="connsiteX0" fmla="*/ 0 w 1461762"/>
              <a:gd name="connsiteY0" fmla="*/ 819214 h 819214"/>
              <a:gd name="connsiteX1" fmla="*/ 1461762 w 1461762"/>
              <a:gd name="connsiteY1" fmla="*/ 0 h 819214"/>
              <a:gd name="connsiteX0" fmla="*/ 0 w 695253"/>
              <a:gd name="connsiteY0" fmla="*/ 857465 h 857465"/>
              <a:gd name="connsiteX1" fmla="*/ 695253 w 695253"/>
              <a:gd name="connsiteY1" fmla="*/ 0 h 857465"/>
              <a:gd name="connsiteX0" fmla="*/ 0 w 695253"/>
              <a:gd name="connsiteY0" fmla="*/ 857465 h 857465"/>
              <a:gd name="connsiteX1" fmla="*/ 695253 w 695253"/>
              <a:gd name="connsiteY1" fmla="*/ 0 h 857465"/>
              <a:gd name="connsiteX0" fmla="*/ 0 w 695253"/>
              <a:gd name="connsiteY0" fmla="*/ 857465 h 857465"/>
              <a:gd name="connsiteX1" fmla="*/ 695253 w 695253"/>
              <a:gd name="connsiteY1" fmla="*/ 0 h 857465"/>
              <a:gd name="connsiteX0" fmla="*/ 0 w 695253"/>
              <a:gd name="connsiteY0" fmla="*/ 857465 h 857465"/>
              <a:gd name="connsiteX1" fmla="*/ 695253 w 695253"/>
              <a:gd name="connsiteY1" fmla="*/ 0 h 857465"/>
              <a:gd name="connsiteX0" fmla="*/ 0 w 695253"/>
              <a:gd name="connsiteY0" fmla="*/ 857465 h 857465"/>
              <a:gd name="connsiteX1" fmla="*/ 695253 w 695253"/>
              <a:gd name="connsiteY1" fmla="*/ 0 h 857465"/>
              <a:gd name="connsiteX0" fmla="*/ 0 w 695253"/>
              <a:gd name="connsiteY0" fmla="*/ 857465 h 857465"/>
              <a:gd name="connsiteX1" fmla="*/ 695253 w 695253"/>
              <a:gd name="connsiteY1" fmla="*/ 0 h 857465"/>
            </a:gdLst>
            <a:ahLst/>
            <a:cxnLst>
              <a:cxn ang="0">
                <a:pos x="connsiteX0" y="connsiteY0"/>
              </a:cxn>
              <a:cxn ang="0">
                <a:pos x="connsiteX1" y="connsiteY1"/>
              </a:cxn>
            </a:cxnLst>
            <a:rect l="l" t="t" r="r" b="b"/>
            <a:pathLst>
              <a:path w="695253" h="857465">
                <a:moveTo>
                  <a:pt x="0" y="857465"/>
                </a:moveTo>
                <a:cubicBezTo>
                  <a:pt x="102800" y="500995"/>
                  <a:pt x="312149" y="221756"/>
                  <a:pt x="695253" y="0"/>
                </a:cubicBezTo>
              </a:path>
            </a:pathLst>
          </a:custGeom>
          <a:noFill/>
          <a:ln w="50800">
            <a:solidFill>
              <a:schemeClr val="accent5">
                <a:lumMod val="75000"/>
              </a:schemeClr>
            </a:solidFill>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21" name="Forme libre 20"/>
          <p:cNvSpPr/>
          <p:nvPr>
            <p:custDataLst>
              <p:tags r:id="rId14"/>
            </p:custDataLst>
          </p:nvPr>
        </p:nvSpPr>
        <p:spPr>
          <a:xfrm>
            <a:off x="3837002" y="2712470"/>
            <a:ext cx="544076" cy="126136"/>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1585582 w 3208268"/>
              <a:gd name="connsiteY0" fmla="*/ 3271004 h 3271004"/>
              <a:gd name="connsiteX1" fmla="*/ 366 w 3208268"/>
              <a:gd name="connsiteY1" fmla="*/ 2491590 h 3271004"/>
              <a:gd name="connsiteX2" fmla="*/ 1738631 w 3208268"/>
              <a:gd name="connsiteY2" fmla="*/ 1106409 h 3271004"/>
              <a:gd name="connsiteX3" fmla="*/ 3208268 w 3208268"/>
              <a:gd name="connsiteY3" fmla="*/ 0 h 3271004"/>
              <a:gd name="connsiteX0" fmla="*/ 1140461 w 2763147"/>
              <a:gd name="connsiteY0" fmla="*/ 3271004 h 3271004"/>
              <a:gd name="connsiteX1" fmla="*/ 550 w 2763147"/>
              <a:gd name="connsiteY1" fmla="*/ 1913807 h 3271004"/>
              <a:gd name="connsiteX2" fmla="*/ 1293510 w 2763147"/>
              <a:gd name="connsiteY2" fmla="*/ 1106409 h 3271004"/>
              <a:gd name="connsiteX3" fmla="*/ 2763147 w 2763147"/>
              <a:gd name="connsiteY3" fmla="*/ 0 h 3271004"/>
              <a:gd name="connsiteX0" fmla="*/ 1152812 w 2775498"/>
              <a:gd name="connsiteY0" fmla="*/ 3271004 h 3271004"/>
              <a:gd name="connsiteX1" fmla="*/ 12901 w 2775498"/>
              <a:gd name="connsiteY1" fmla="*/ 1913807 h 3271004"/>
              <a:gd name="connsiteX2" fmla="*/ 1305861 w 2775498"/>
              <a:gd name="connsiteY2" fmla="*/ 1106409 h 3271004"/>
              <a:gd name="connsiteX3" fmla="*/ 2775498 w 2775498"/>
              <a:gd name="connsiteY3" fmla="*/ 0 h 3271004"/>
              <a:gd name="connsiteX0" fmla="*/ 1161523 w 2784209"/>
              <a:gd name="connsiteY0" fmla="*/ 3271004 h 3271004"/>
              <a:gd name="connsiteX1" fmla="*/ 21612 w 2784209"/>
              <a:gd name="connsiteY1" fmla="*/ 1913807 h 3271004"/>
              <a:gd name="connsiteX2" fmla="*/ 1449512 w 2784209"/>
              <a:gd name="connsiteY2" fmla="*/ 861962 h 3271004"/>
              <a:gd name="connsiteX3" fmla="*/ 2784209 w 2784209"/>
              <a:gd name="connsiteY3" fmla="*/ 0 h 3271004"/>
              <a:gd name="connsiteX0" fmla="*/ 1260365 w 2883051"/>
              <a:gd name="connsiteY0" fmla="*/ 3271004 h 3271004"/>
              <a:gd name="connsiteX1" fmla="*/ 12503 w 2883051"/>
              <a:gd name="connsiteY1" fmla="*/ 1913807 h 3271004"/>
              <a:gd name="connsiteX2" fmla="*/ 1548354 w 2883051"/>
              <a:gd name="connsiteY2" fmla="*/ 861962 h 3271004"/>
              <a:gd name="connsiteX3" fmla="*/ 2883051 w 2883051"/>
              <a:gd name="connsiteY3" fmla="*/ 0 h 3271004"/>
              <a:gd name="connsiteX0" fmla="*/ 1236662 w 2886336"/>
              <a:gd name="connsiteY0" fmla="*/ 3326559 h 3326559"/>
              <a:gd name="connsiteX1" fmla="*/ 15788 w 2886336"/>
              <a:gd name="connsiteY1" fmla="*/ 1913807 h 3326559"/>
              <a:gd name="connsiteX2" fmla="*/ 1551639 w 2886336"/>
              <a:gd name="connsiteY2" fmla="*/ 861962 h 3326559"/>
              <a:gd name="connsiteX3" fmla="*/ 2886336 w 2886336"/>
              <a:gd name="connsiteY3" fmla="*/ 0 h 3326559"/>
              <a:gd name="connsiteX0" fmla="*/ 1246317 w 2895991"/>
              <a:gd name="connsiteY0" fmla="*/ 3326559 h 3326559"/>
              <a:gd name="connsiteX1" fmla="*/ 25443 w 2895991"/>
              <a:gd name="connsiteY1" fmla="*/ 1913807 h 3326559"/>
              <a:gd name="connsiteX2" fmla="*/ 1561294 w 2895991"/>
              <a:gd name="connsiteY2" fmla="*/ 861962 h 3326559"/>
              <a:gd name="connsiteX3" fmla="*/ 2895991 w 2895991"/>
              <a:gd name="connsiteY3" fmla="*/ 0 h 3326559"/>
              <a:gd name="connsiteX0" fmla="*/ 1227791 w 2877465"/>
              <a:gd name="connsiteY0" fmla="*/ 3326559 h 3326559"/>
              <a:gd name="connsiteX1" fmla="*/ 6917 w 2877465"/>
              <a:gd name="connsiteY1" fmla="*/ 1913807 h 3326559"/>
              <a:gd name="connsiteX2" fmla="*/ 1542768 w 2877465"/>
              <a:gd name="connsiteY2" fmla="*/ 861962 h 3326559"/>
              <a:gd name="connsiteX3" fmla="*/ 2877465 w 2877465"/>
              <a:gd name="connsiteY3" fmla="*/ 0 h 3326559"/>
              <a:gd name="connsiteX0" fmla="*/ 1309182 w 2877893"/>
              <a:gd name="connsiteY0" fmla="*/ 3326559 h 3326559"/>
              <a:gd name="connsiteX1" fmla="*/ 7345 w 2877893"/>
              <a:gd name="connsiteY1" fmla="*/ 1913807 h 3326559"/>
              <a:gd name="connsiteX2" fmla="*/ 1543196 w 2877893"/>
              <a:gd name="connsiteY2" fmla="*/ 861962 h 3326559"/>
              <a:gd name="connsiteX3" fmla="*/ 2877893 w 2877893"/>
              <a:gd name="connsiteY3" fmla="*/ 0 h 3326559"/>
              <a:gd name="connsiteX0" fmla="*/ 1302256 w 2870967"/>
              <a:gd name="connsiteY0" fmla="*/ 3326559 h 3326559"/>
              <a:gd name="connsiteX1" fmla="*/ 419 w 2870967"/>
              <a:gd name="connsiteY1" fmla="*/ 1913807 h 3326559"/>
              <a:gd name="connsiteX2" fmla="*/ 1199472 w 2870967"/>
              <a:gd name="connsiteY2" fmla="*/ 469881 h 3326559"/>
              <a:gd name="connsiteX3" fmla="*/ 2870967 w 2870967"/>
              <a:gd name="connsiteY3" fmla="*/ 0 h 3326559"/>
              <a:gd name="connsiteX0" fmla="*/ 1302098 w 2870809"/>
              <a:gd name="connsiteY0" fmla="*/ 3326559 h 3326559"/>
              <a:gd name="connsiteX1" fmla="*/ 261 w 2870809"/>
              <a:gd name="connsiteY1" fmla="*/ 1913807 h 3326559"/>
              <a:gd name="connsiteX2" fmla="*/ 1199314 w 2870809"/>
              <a:gd name="connsiteY2" fmla="*/ 469881 h 3326559"/>
              <a:gd name="connsiteX3" fmla="*/ 2301048 w 2870809"/>
              <a:gd name="connsiteY3" fmla="*/ 157506 h 3326559"/>
              <a:gd name="connsiteX4" fmla="*/ 2870809 w 2870809"/>
              <a:gd name="connsiteY4" fmla="*/ 0 h 3326559"/>
              <a:gd name="connsiteX0" fmla="*/ 1302098 w 2301048"/>
              <a:gd name="connsiteY0" fmla="*/ 3169053 h 3169053"/>
              <a:gd name="connsiteX1" fmla="*/ 261 w 2301048"/>
              <a:gd name="connsiteY1" fmla="*/ 1756301 h 3169053"/>
              <a:gd name="connsiteX2" fmla="*/ 1199314 w 2301048"/>
              <a:gd name="connsiteY2" fmla="*/ 312375 h 3169053"/>
              <a:gd name="connsiteX3" fmla="*/ 2301048 w 2301048"/>
              <a:gd name="connsiteY3" fmla="*/ 0 h 3169053"/>
              <a:gd name="connsiteX0" fmla="*/ 1302098 w 3032714"/>
              <a:gd name="connsiteY0" fmla="*/ 3235994 h 3235994"/>
              <a:gd name="connsiteX1" fmla="*/ 261 w 3032714"/>
              <a:gd name="connsiteY1" fmla="*/ 1823242 h 3235994"/>
              <a:gd name="connsiteX2" fmla="*/ 1199314 w 3032714"/>
              <a:gd name="connsiteY2" fmla="*/ 379316 h 3235994"/>
              <a:gd name="connsiteX3" fmla="*/ 3032714 w 3032714"/>
              <a:gd name="connsiteY3" fmla="*/ 0 h 3235994"/>
              <a:gd name="connsiteX0" fmla="*/ 1302098 w 3032714"/>
              <a:gd name="connsiteY0" fmla="*/ 3235994 h 3235994"/>
              <a:gd name="connsiteX1" fmla="*/ 261 w 3032714"/>
              <a:gd name="connsiteY1" fmla="*/ 1823242 h 3235994"/>
              <a:gd name="connsiteX2" fmla="*/ 1199314 w 3032714"/>
              <a:gd name="connsiteY2" fmla="*/ 379316 h 3235994"/>
              <a:gd name="connsiteX3" fmla="*/ 3032714 w 3032714"/>
              <a:gd name="connsiteY3" fmla="*/ 0 h 3235994"/>
              <a:gd name="connsiteX0" fmla="*/ 1302098 w 2812054"/>
              <a:gd name="connsiteY0" fmla="*/ 3274245 h 3274245"/>
              <a:gd name="connsiteX1" fmla="*/ 261 w 2812054"/>
              <a:gd name="connsiteY1" fmla="*/ 1861493 h 3274245"/>
              <a:gd name="connsiteX2" fmla="*/ 1199314 w 2812054"/>
              <a:gd name="connsiteY2" fmla="*/ 417567 h 3274245"/>
              <a:gd name="connsiteX3" fmla="*/ 2812054 w 2812054"/>
              <a:gd name="connsiteY3" fmla="*/ 0 h 3274245"/>
              <a:gd name="connsiteX0" fmla="*/ 1322648 w 2832604"/>
              <a:gd name="connsiteY0" fmla="*/ 3274245 h 3274245"/>
              <a:gd name="connsiteX1" fmla="*/ 20811 w 2832604"/>
              <a:gd name="connsiteY1" fmla="*/ 1861493 h 3274245"/>
              <a:gd name="connsiteX2" fmla="*/ 650790 w 2832604"/>
              <a:gd name="connsiteY2" fmla="*/ 647077 h 3274245"/>
              <a:gd name="connsiteX3" fmla="*/ 2832604 w 2832604"/>
              <a:gd name="connsiteY3" fmla="*/ 0 h 3274245"/>
              <a:gd name="connsiteX0" fmla="*/ 1322648 w 2832604"/>
              <a:gd name="connsiteY0" fmla="*/ 3274245 h 3274245"/>
              <a:gd name="connsiteX1" fmla="*/ 20811 w 2832604"/>
              <a:gd name="connsiteY1" fmla="*/ 1861493 h 3274245"/>
              <a:gd name="connsiteX2" fmla="*/ 650790 w 2832604"/>
              <a:gd name="connsiteY2" fmla="*/ 647077 h 3274245"/>
              <a:gd name="connsiteX3" fmla="*/ 2832604 w 2832604"/>
              <a:gd name="connsiteY3" fmla="*/ 0 h 3274245"/>
              <a:gd name="connsiteX0" fmla="*/ 1326867 w 2836823"/>
              <a:gd name="connsiteY0" fmla="*/ 3274245 h 3274245"/>
              <a:gd name="connsiteX1" fmla="*/ 25030 w 2836823"/>
              <a:gd name="connsiteY1" fmla="*/ 1861493 h 3274245"/>
              <a:gd name="connsiteX2" fmla="*/ 655009 w 2836823"/>
              <a:gd name="connsiteY2" fmla="*/ 647077 h 3274245"/>
              <a:gd name="connsiteX3" fmla="*/ 2836823 w 2836823"/>
              <a:gd name="connsiteY3" fmla="*/ 0 h 3274245"/>
              <a:gd name="connsiteX0" fmla="*/ 1356675 w 2866631"/>
              <a:gd name="connsiteY0" fmla="*/ 3274245 h 3274245"/>
              <a:gd name="connsiteX1" fmla="*/ 54838 w 2866631"/>
              <a:gd name="connsiteY1" fmla="*/ 1861493 h 3274245"/>
              <a:gd name="connsiteX2" fmla="*/ 684817 w 2866631"/>
              <a:gd name="connsiteY2" fmla="*/ 647077 h 3274245"/>
              <a:gd name="connsiteX3" fmla="*/ 2866631 w 2866631"/>
              <a:gd name="connsiteY3" fmla="*/ 0 h 3274245"/>
              <a:gd name="connsiteX0" fmla="*/ 1356675 w 2866631"/>
              <a:gd name="connsiteY0" fmla="*/ 3274245 h 3274245"/>
              <a:gd name="connsiteX1" fmla="*/ 54838 w 2866631"/>
              <a:gd name="connsiteY1" fmla="*/ 1861493 h 3274245"/>
              <a:gd name="connsiteX2" fmla="*/ 684817 w 2866631"/>
              <a:gd name="connsiteY2" fmla="*/ 647077 h 3274245"/>
              <a:gd name="connsiteX3" fmla="*/ 2866631 w 2866631"/>
              <a:gd name="connsiteY3" fmla="*/ 0 h 3274245"/>
              <a:gd name="connsiteX0" fmla="*/ 1030647 w 2540603"/>
              <a:gd name="connsiteY0" fmla="*/ 3274245 h 3274245"/>
              <a:gd name="connsiteX1" fmla="*/ 65608 w 2540603"/>
              <a:gd name="connsiteY1" fmla="*/ 2119692 h 3274245"/>
              <a:gd name="connsiteX2" fmla="*/ 358789 w 2540603"/>
              <a:gd name="connsiteY2" fmla="*/ 647077 h 3274245"/>
              <a:gd name="connsiteX3" fmla="*/ 2540603 w 2540603"/>
              <a:gd name="connsiteY3" fmla="*/ 0 h 3274245"/>
              <a:gd name="connsiteX0" fmla="*/ 1030647 w 2540603"/>
              <a:gd name="connsiteY0" fmla="*/ 3274245 h 3274420"/>
              <a:gd name="connsiteX1" fmla="*/ 65608 w 2540603"/>
              <a:gd name="connsiteY1" fmla="*/ 2119692 h 3274420"/>
              <a:gd name="connsiteX2" fmla="*/ 358789 w 2540603"/>
              <a:gd name="connsiteY2" fmla="*/ 647077 h 3274420"/>
              <a:gd name="connsiteX3" fmla="*/ 2540603 w 2540603"/>
              <a:gd name="connsiteY3" fmla="*/ 0 h 3274420"/>
              <a:gd name="connsiteX0" fmla="*/ 1006241 w 1738074"/>
              <a:gd name="connsiteY0" fmla="*/ 3436816 h 3436991"/>
              <a:gd name="connsiteX1" fmla="*/ 41202 w 1738074"/>
              <a:gd name="connsiteY1" fmla="*/ 2282263 h 3436991"/>
              <a:gd name="connsiteX2" fmla="*/ 334383 w 1738074"/>
              <a:gd name="connsiteY2" fmla="*/ 809648 h 3436991"/>
              <a:gd name="connsiteX3" fmla="*/ 1738075 w 1738074"/>
              <a:gd name="connsiteY3" fmla="*/ 0 h 3436991"/>
              <a:gd name="connsiteX0" fmla="*/ 1006241 w 1738076"/>
              <a:gd name="connsiteY0" fmla="*/ 3436816 h 3436991"/>
              <a:gd name="connsiteX1" fmla="*/ 41202 w 1738076"/>
              <a:gd name="connsiteY1" fmla="*/ 2282263 h 3436991"/>
              <a:gd name="connsiteX2" fmla="*/ 334383 w 1738076"/>
              <a:gd name="connsiteY2" fmla="*/ 809648 h 3436991"/>
              <a:gd name="connsiteX3" fmla="*/ 1738075 w 1738076"/>
              <a:gd name="connsiteY3" fmla="*/ 0 h 3436991"/>
              <a:gd name="connsiteX0" fmla="*/ 1140198 w 1872032"/>
              <a:gd name="connsiteY0" fmla="*/ 3436816 h 3436988"/>
              <a:gd name="connsiteX1" fmla="*/ 175159 w 1872032"/>
              <a:gd name="connsiteY1" fmla="*/ 2282263 h 3436988"/>
              <a:gd name="connsiteX2" fmla="*/ 166382 w 1872032"/>
              <a:gd name="connsiteY2" fmla="*/ 886152 h 3436988"/>
              <a:gd name="connsiteX3" fmla="*/ 1872032 w 1872032"/>
              <a:gd name="connsiteY3" fmla="*/ 0 h 3436988"/>
              <a:gd name="connsiteX0" fmla="*/ 1140200 w 1872034"/>
              <a:gd name="connsiteY0" fmla="*/ 3522883 h 3523055"/>
              <a:gd name="connsiteX1" fmla="*/ 175161 w 1872034"/>
              <a:gd name="connsiteY1" fmla="*/ 2368330 h 3523055"/>
              <a:gd name="connsiteX2" fmla="*/ 166384 w 1872034"/>
              <a:gd name="connsiteY2" fmla="*/ 972219 h 3523055"/>
              <a:gd name="connsiteX3" fmla="*/ 1872034 w 1872034"/>
              <a:gd name="connsiteY3" fmla="*/ 0 h 3523055"/>
              <a:gd name="connsiteX0" fmla="*/ 1140200 w 1872034"/>
              <a:gd name="connsiteY0" fmla="*/ 3522883 h 3523055"/>
              <a:gd name="connsiteX1" fmla="*/ 175161 w 1872034"/>
              <a:gd name="connsiteY1" fmla="*/ 2368330 h 3523055"/>
              <a:gd name="connsiteX2" fmla="*/ 166384 w 1872034"/>
              <a:gd name="connsiteY2" fmla="*/ 972219 h 3523055"/>
              <a:gd name="connsiteX3" fmla="*/ 1872034 w 1872034"/>
              <a:gd name="connsiteY3" fmla="*/ 0 h 3523055"/>
              <a:gd name="connsiteX0" fmla="*/ 1240943 w 1972777"/>
              <a:gd name="connsiteY0" fmla="*/ 3522883 h 3523086"/>
              <a:gd name="connsiteX1" fmla="*/ 101698 w 1972777"/>
              <a:gd name="connsiteY1" fmla="*/ 2483086 h 3523086"/>
              <a:gd name="connsiteX2" fmla="*/ 267127 w 1972777"/>
              <a:gd name="connsiteY2" fmla="*/ 972219 h 3523086"/>
              <a:gd name="connsiteX3" fmla="*/ 1972777 w 1972777"/>
              <a:gd name="connsiteY3" fmla="*/ 0 h 3523086"/>
              <a:gd name="connsiteX0" fmla="*/ 1440163 w 1986177"/>
              <a:gd name="connsiteY0" fmla="*/ 3608950 h 3609132"/>
              <a:gd name="connsiteX1" fmla="*/ 115098 w 1986177"/>
              <a:gd name="connsiteY1" fmla="*/ 2483086 h 3609132"/>
              <a:gd name="connsiteX2" fmla="*/ 280527 w 1986177"/>
              <a:gd name="connsiteY2" fmla="*/ 972219 h 3609132"/>
              <a:gd name="connsiteX3" fmla="*/ 1986177 w 1986177"/>
              <a:gd name="connsiteY3" fmla="*/ 0 h 3609132"/>
              <a:gd name="connsiteX0" fmla="*/ 1415256 w 1984497"/>
              <a:gd name="connsiteY0" fmla="*/ 3695016 h 3695181"/>
              <a:gd name="connsiteX1" fmla="*/ 113418 w 1984497"/>
              <a:gd name="connsiteY1" fmla="*/ 2483086 h 3695181"/>
              <a:gd name="connsiteX2" fmla="*/ 278847 w 1984497"/>
              <a:gd name="connsiteY2" fmla="*/ 972219 h 3695181"/>
              <a:gd name="connsiteX3" fmla="*/ 1984497 w 1984497"/>
              <a:gd name="connsiteY3" fmla="*/ 0 h 3695181"/>
              <a:gd name="connsiteX0" fmla="*/ 1415256 w 1984497"/>
              <a:gd name="connsiteY0" fmla="*/ 3695016 h 3695016"/>
              <a:gd name="connsiteX1" fmla="*/ 113418 w 1984497"/>
              <a:gd name="connsiteY1" fmla="*/ 2483086 h 3695016"/>
              <a:gd name="connsiteX2" fmla="*/ 278847 w 1984497"/>
              <a:gd name="connsiteY2" fmla="*/ 972219 h 3695016"/>
              <a:gd name="connsiteX3" fmla="*/ 1984497 w 1984497"/>
              <a:gd name="connsiteY3" fmla="*/ 0 h 3695016"/>
              <a:gd name="connsiteX0" fmla="*/ 1402804 w 1983659"/>
              <a:gd name="connsiteY0" fmla="*/ 3647202 h 3647202"/>
              <a:gd name="connsiteX1" fmla="*/ 112580 w 1983659"/>
              <a:gd name="connsiteY1" fmla="*/ 2483086 h 3647202"/>
              <a:gd name="connsiteX2" fmla="*/ 278009 w 1983659"/>
              <a:gd name="connsiteY2" fmla="*/ 972219 h 3647202"/>
              <a:gd name="connsiteX3" fmla="*/ 1983659 w 1983659"/>
              <a:gd name="connsiteY3" fmla="*/ 0 h 3647202"/>
              <a:gd name="connsiteX0" fmla="*/ 1402804 w 1983659"/>
              <a:gd name="connsiteY0" fmla="*/ 3647202 h 3647202"/>
              <a:gd name="connsiteX1" fmla="*/ 112580 w 1983659"/>
              <a:gd name="connsiteY1" fmla="*/ 2483086 h 3647202"/>
              <a:gd name="connsiteX2" fmla="*/ 278009 w 1983659"/>
              <a:gd name="connsiteY2" fmla="*/ 972219 h 3647202"/>
              <a:gd name="connsiteX3" fmla="*/ 1983659 w 1983659"/>
              <a:gd name="connsiteY3" fmla="*/ 0 h 3647202"/>
              <a:gd name="connsiteX0" fmla="*/ 112580 w 1983659"/>
              <a:gd name="connsiteY0" fmla="*/ 2483086 h 2483086"/>
              <a:gd name="connsiteX1" fmla="*/ 278009 w 1983659"/>
              <a:gd name="connsiteY1" fmla="*/ 972219 h 2483086"/>
              <a:gd name="connsiteX2" fmla="*/ 1983659 w 1983659"/>
              <a:gd name="connsiteY2" fmla="*/ 0 h 2483086"/>
              <a:gd name="connsiteX0" fmla="*/ -1 w 1705649"/>
              <a:gd name="connsiteY0" fmla="*/ 972219 h 972218"/>
              <a:gd name="connsiteX1" fmla="*/ 1705649 w 1705649"/>
              <a:gd name="connsiteY1" fmla="*/ 0 h 972218"/>
              <a:gd name="connsiteX0" fmla="*/ 0 w 1624354"/>
              <a:gd name="connsiteY0" fmla="*/ 886153 h 886153"/>
              <a:gd name="connsiteX1" fmla="*/ 1624354 w 1624354"/>
              <a:gd name="connsiteY1" fmla="*/ 0 h 886153"/>
              <a:gd name="connsiteX0" fmla="*/ 0 w 1392080"/>
              <a:gd name="connsiteY0" fmla="*/ 847902 h 847902"/>
              <a:gd name="connsiteX1" fmla="*/ 1392080 w 1392080"/>
              <a:gd name="connsiteY1" fmla="*/ 0 h 847902"/>
              <a:gd name="connsiteX0" fmla="*/ 0 w 1438535"/>
              <a:gd name="connsiteY0" fmla="*/ 857465 h 857465"/>
              <a:gd name="connsiteX1" fmla="*/ 1438535 w 1438535"/>
              <a:gd name="connsiteY1" fmla="*/ 0 h 857465"/>
              <a:gd name="connsiteX0" fmla="*/ 0 w 1461762"/>
              <a:gd name="connsiteY0" fmla="*/ 819214 h 819214"/>
              <a:gd name="connsiteX1" fmla="*/ 1461762 w 1461762"/>
              <a:gd name="connsiteY1" fmla="*/ 0 h 819214"/>
              <a:gd name="connsiteX0" fmla="*/ 0 w 1519832"/>
              <a:gd name="connsiteY0" fmla="*/ 134279 h 296646"/>
              <a:gd name="connsiteX1" fmla="*/ 1519832 w 1519832"/>
              <a:gd name="connsiteY1" fmla="*/ 280921 h 296646"/>
              <a:gd name="connsiteX0" fmla="*/ 0 w 1519832"/>
              <a:gd name="connsiteY0" fmla="*/ 192295 h 338937"/>
              <a:gd name="connsiteX1" fmla="*/ 1519832 w 1519832"/>
              <a:gd name="connsiteY1" fmla="*/ 338937 h 338937"/>
              <a:gd name="connsiteX0" fmla="*/ 0 w 1519832"/>
              <a:gd name="connsiteY0" fmla="*/ 128558 h 275200"/>
              <a:gd name="connsiteX1" fmla="*/ 1519832 w 1519832"/>
              <a:gd name="connsiteY1" fmla="*/ 275200 h 275200"/>
              <a:gd name="connsiteX0" fmla="*/ 0 w 1519832"/>
              <a:gd name="connsiteY0" fmla="*/ 128557 h 275199"/>
              <a:gd name="connsiteX1" fmla="*/ 1519832 w 1519832"/>
              <a:gd name="connsiteY1" fmla="*/ 275199 h 275199"/>
              <a:gd name="connsiteX0" fmla="*/ 0 w 1299170"/>
              <a:gd name="connsiteY0" fmla="*/ 152197 h 222336"/>
              <a:gd name="connsiteX1" fmla="*/ 1299170 w 1299170"/>
              <a:gd name="connsiteY1" fmla="*/ 222336 h 222336"/>
              <a:gd name="connsiteX0" fmla="*/ 0 w 1299170"/>
              <a:gd name="connsiteY0" fmla="*/ 134139 h 204278"/>
              <a:gd name="connsiteX1" fmla="*/ 1299170 w 1299170"/>
              <a:gd name="connsiteY1" fmla="*/ 204278 h 204278"/>
              <a:gd name="connsiteX0" fmla="*/ 0 w 1299170"/>
              <a:gd name="connsiteY0" fmla="*/ 75191 h 145330"/>
              <a:gd name="connsiteX1" fmla="*/ 1299170 w 1299170"/>
              <a:gd name="connsiteY1" fmla="*/ 145330 h 145330"/>
              <a:gd name="connsiteX0" fmla="*/ 0 w 1206259"/>
              <a:gd name="connsiteY0" fmla="*/ 44462 h 258045"/>
              <a:gd name="connsiteX1" fmla="*/ 1206259 w 1206259"/>
              <a:gd name="connsiteY1" fmla="*/ 258045 h 258045"/>
              <a:gd name="connsiteX0" fmla="*/ 0 w 1206259"/>
              <a:gd name="connsiteY0" fmla="*/ 40186 h 253769"/>
              <a:gd name="connsiteX1" fmla="*/ 1206259 w 1206259"/>
              <a:gd name="connsiteY1" fmla="*/ 253769 h 253769"/>
              <a:gd name="connsiteX0" fmla="*/ 0 w 1415306"/>
              <a:gd name="connsiteY0" fmla="*/ 102835 h 102835"/>
              <a:gd name="connsiteX1" fmla="*/ 1415306 w 1415306"/>
              <a:gd name="connsiteY1" fmla="*/ 77345 h 102835"/>
              <a:gd name="connsiteX0" fmla="*/ 0 w 1580609"/>
              <a:gd name="connsiteY0" fmla="*/ 160103 h 160103"/>
              <a:gd name="connsiteX1" fmla="*/ 1580609 w 1580609"/>
              <a:gd name="connsiteY1" fmla="*/ 47112 h 160103"/>
              <a:gd name="connsiteX0" fmla="*/ 0 w 1580609"/>
              <a:gd name="connsiteY0" fmla="*/ 168729 h 168729"/>
              <a:gd name="connsiteX1" fmla="*/ 1580609 w 1580609"/>
              <a:gd name="connsiteY1" fmla="*/ 55738 h 168729"/>
              <a:gd name="connsiteX0" fmla="*/ 0 w 1580609"/>
              <a:gd name="connsiteY0" fmla="*/ 173045 h 173045"/>
              <a:gd name="connsiteX1" fmla="*/ 1580609 w 1580609"/>
              <a:gd name="connsiteY1" fmla="*/ 60054 h 173045"/>
              <a:gd name="connsiteX0" fmla="*/ 0 w 1580609"/>
              <a:gd name="connsiteY0" fmla="*/ 173045 h 173045"/>
              <a:gd name="connsiteX1" fmla="*/ 1580609 w 1580609"/>
              <a:gd name="connsiteY1" fmla="*/ 60054 h 173045"/>
              <a:gd name="connsiteX0" fmla="*/ 0 w 1580609"/>
              <a:gd name="connsiteY0" fmla="*/ 173045 h 173045"/>
              <a:gd name="connsiteX1" fmla="*/ 1580609 w 1580609"/>
              <a:gd name="connsiteY1" fmla="*/ 60054 h 173045"/>
              <a:gd name="connsiteX0" fmla="*/ 0 w 1580609"/>
              <a:gd name="connsiteY0" fmla="*/ 168731 h 168731"/>
              <a:gd name="connsiteX1" fmla="*/ 1580609 w 1580609"/>
              <a:gd name="connsiteY1" fmla="*/ 55740 h 168731"/>
              <a:gd name="connsiteX0" fmla="*/ 0 w 843056"/>
              <a:gd name="connsiteY0" fmla="*/ 206916 h 206916"/>
              <a:gd name="connsiteX1" fmla="*/ 843056 w 843056"/>
              <a:gd name="connsiteY1" fmla="*/ 45979 h 206916"/>
              <a:gd name="connsiteX0" fmla="*/ 0 w 843056"/>
              <a:gd name="connsiteY0" fmla="*/ 160937 h 160937"/>
              <a:gd name="connsiteX1" fmla="*/ 843056 w 843056"/>
              <a:gd name="connsiteY1" fmla="*/ 0 h 160937"/>
              <a:gd name="connsiteX0" fmla="*/ 0 w 843056"/>
              <a:gd name="connsiteY0" fmla="*/ 160937 h 160937"/>
              <a:gd name="connsiteX1" fmla="*/ 843056 w 843056"/>
              <a:gd name="connsiteY1" fmla="*/ 0 h 160937"/>
              <a:gd name="connsiteX0" fmla="*/ 0 w 843056"/>
              <a:gd name="connsiteY0" fmla="*/ 160937 h 160937"/>
              <a:gd name="connsiteX1" fmla="*/ 843056 w 843056"/>
              <a:gd name="connsiteY1" fmla="*/ 0 h 160937"/>
              <a:gd name="connsiteX0" fmla="*/ 0 w 843056"/>
              <a:gd name="connsiteY0" fmla="*/ 160937 h 160937"/>
              <a:gd name="connsiteX1" fmla="*/ 843056 w 843056"/>
              <a:gd name="connsiteY1" fmla="*/ 0 h 160937"/>
            </a:gdLst>
            <a:ahLst/>
            <a:cxnLst>
              <a:cxn ang="0">
                <a:pos x="connsiteX0" y="connsiteY0"/>
              </a:cxn>
              <a:cxn ang="0">
                <a:pos x="connsiteX1" y="connsiteY1"/>
              </a:cxn>
            </a:cxnLst>
            <a:rect l="l" t="t" r="r" b="b"/>
            <a:pathLst>
              <a:path w="843056" h="160937">
                <a:moveTo>
                  <a:pt x="0" y="160937"/>
                </a:moveTo>
                <a:cubicBezTo>
                  <a:pt x="295393" y="63305"/>
                  <a:pt x="592775" y="24467"/>
                  <a:pt x="843056" y="0"/>
                </a:cubicBezTo>
              </a:path>
            </a:pathLst>
          </a:custGeom>
          <a:noFill/>
          <a:ln w="50800">
            <a:solidFill>
              <a:schemeClr val="accent5">
                <a:lumMod val="75000"/>
              </a:schemeClr>
            </a:solidFill>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22" name="Rectangle 21"/>
          <p:cNvSpPr/>
          <p:nvPr>
            <p:custDataLst>
              <p:tags r:id="rId15"/>
            </p:custDataLst>
          </p:nvPr>
        </p:nvSpPr>
        <p:spPr>
          <a:xfrm>
            <a:off x="2193433" y="4540363"/>
            <a:ext cx="748923" cy="215444"/>
          </a:xfrm>
          <a:prstGeom prst="rect">
            <a:avLst/>
          </a:prstGeom>
        </p:spPr>
        <p:txBody>
          <a:bodyPr wrap="none">
            <a:spAutoFit/>
          </a:bodyPr>
          <a:lstStyle/>
          <a:p>
            <a:pPr algn="ctr"/>
            <a:r>
              <a:rPr lang="fr-FR" sz="800" dirty="0">
                <a:solidFill>
                  <a:prstClr val="white"/>
                </a:solidFill>
              </a:rPr>
              <a:t>Modélisation</a:t>
            </a:r>
          </a:p>
        </p:txBody>
      </p:sp>
      <p:sp>
        <p:nvSpPr>
          <p:cNvPr id="23" name="Rectangle 22"/>
          <p:cNvSpPr/>
          <p:nvPr>
            <p:custDataLst>
              <p:tags r:id="rId16"/>
            </p:custDataLst>
          </p:nvPr>
        </p:nvSpPr>
        <p:spPr>
          <a:xfrm>
            <a:off x="3118561" y="3168088"/>
            <a:ext cx="643125" cy="215444"/>
          </a:xfrm>
          <a:prstGeom prst="rect">
            <a:avLst/>
          </a:prstGeom>
        </p:spPr>
        <p:txBody>
          <a:bodyPr wrap="none">
            <a:spAutoFit/>
          </a:bodyPr>
          <a:lstStyle/>
          <a:p>
            <a:pPr algn="ctr"/>
            <a:r>
              <a:rPr lang="fr-FR" sz="800" dirty="0">
                <a:solidFill>
                  <a:prstClr val="white">
                    <a:lumMod val="65000"/>
                  </a:prstClr>
                </a:solidFill>
              </a:rPr>
              <a:t>Simulation</a:t>
            </a:r>
          </a:p>
        </p:txBody>
      </p:sp>
      <p:pic>
        <p:nvPicPr>
          <p:cNvPr id="24" name="Image 23"/>
          <p:cNvPicPr>
            <a:picLocks noChangeAspect="1"/>
          </p:cNvPicPr>
          <p:nvPr>
            <p:custDataLst>
              <p:tags r:id="rId17"/>
            </p:custDataLst>
          </p:nvPr>
        </p:nvPicPr>
        <p:blipFill>
          <a:blip r:embed="rId60" cstate="print">
            <a:extLst>
              <a:ext uri="{28A0092B-C50C-407E-A947-70E740481C1C}">
                <a14:useLocalDpi xmlns:a14="http://schemas.microsoft.com/office/drawing/2010/main" xmlns=""/>
              </a:ext>
            </a:extLst>
          </a:blip>
          <a:stretch>
            <a:fillRect/>
          </a:stretch>
        </p:blipFill>
        <p:spPr>
          <a:xfrm flipH="1">
            <a:off x="4525242" y="5784628"/>
            <a:ext cx="526909" cy="604586"/>
          </a:xfrm>
          <a:prstGeom prst="rect">
            <a:avLst/>
          </a:prstGeom>
        </p:spPr>
      </p:pic>
      <p:pic>
        <p:nvPicPr>
          <p:cNvPr id="25" name="Image 24"/>
          <p:cNvPicPr>
            <a:picLocks noChangeAspect="1"/>
          </p:cNvPicPr>
          <p:nvPr>
            <p:custDataLst>
              <p:tags r:id="rId18"/>
            </p:custDataLst>
          </p:nvPr>
        </p:nvPicPr>
        <p:blipFill>
          <a:blip r:embed="rId61" cstate="print">
            <a:extLst>
              <a:ext uri="{28A0092B-C50C-407E-A947-70E740481C1C}">
                <a14:useLocalDpi xmlns:a14="http://schemas.microsoft.com/office/drawing/2010/main" xmlns=""/>
              </a:ext>
            </a:extLst>
          </a:blip>
          <a:stretch>
            <a:fillRect/>
          </a:stretch>
        </p:blipFill>
        <p:spPr>
          <a:xfrm rot="2403577" flipH="1">
            <a:off x="7265664" y="1674454"/>
            <a:ext cx="500063" cy="944880"/>
          </a:xfrm>
          <a:prstGeom prst="rect">
            <a:avLst/>
          </a:prstGeom>
        </p:spPr>
      </p:pic>
      <p:sp>
        <p:nvSpPr>
          <p:cNvPr id="26" name="Rectangle 25"/>
          <p:cNvSpPr/>
          <p:nvPr>
            <p:custDataLst>
              <p:tags r:id="rId19"/>
            </p:custDataLst>
          </p:nvPr>
        </p:nvSpPr>
        <p:spPr>
          <a:xfrm>
            <a:off x="4433571" y="6336789"/>
            <a:ext cx="729687" cy="215444"/>
          </a:xfrm>
          <a:prstGeom prst="rect">
            <a:avLst/>
          </a:prstGeom>
        </p:spPr>
        <p:txBody>
          <a:bodyPr wrap="none">
            <a:spAutoFit/>
          </a:bodyPr>
          <a:lstStyle/>
          <a:p>
            <a:r>
              <a:rPr lang="fr-FR" sz="800" dirty="0">
                <a:solidFill>
                  <a:prstClr val="white"/>
                </a:solidFill>
                <a:latin typeface="Arial"/>
                <a:ea typeface="Calibri"/>
                <a:cs typeface="Times New Roman"/>
              </a:rPr>
              <a:t>Hypothèses</a:t>
            </a:r>
            <a:endParaRPr lang="fr-FR" sz="800" dirty="0">
              <a:solidFill>
                <a:prstClr val="white"/>
              </a:solidFill>
            </a:endParaRPr>
          </a:p>
        </p:txBody>
      </p:sp>
      <p:sp>
        <p:nvSpPr>
          <p:cNvPr id="27" name="Rectangle 26"/>
          <p:cNvSpPr/>
          <p:nvPr>
            <p:custDataLst>
              <p:tags r:id="rId20"/>
            </p:custDataLst>
          </p:nvPr>
        </p:nvSpPr>
        <p:spPr>
          <a:xfrm>
            <a:off x="5987653" y="4493587"/>
            <a:ext cx="930063" cy="338554"/>
          </a:xfrm>
          <a:prstGeom prst="rect">
            <a:avLst/>
          </a:prstGeom>
        </p:spPr>
        <p:txBody>
          <a:bodyPr wrap="none">
            <a:spAutoFit/>
          </a:bodyPr>
          <a:lstStyle/>
          <a:p>
            <a:pPr algn="ctr"/>
            <a:r>
              <a:rPr lang="fr-FR" sz="800" dirty="0" smtClean="0">
                <a:solidFill>
                  <a:prstClr val="white"/>
                </a:solidFill>
                <a:effectLst>
                  <a:outerShdw blurRad="50800" dist="38100" dir="2700000" algn="tl" rotWithShape="0">
                    <a:prstClr val="black">
                      <a:alpha val="40000"/>
                    </a:prstClr>
                  </a:outerShdw>
                </a:effectLst>
                <a:latin typeface="Arial"/>
                <a:ea typeface="Calibri"/>
                <a:cs typeface="Times New Roman"/>
              </a:rPr>
              <a:t>Prototypage</a:t>
            </a:r>
          </a:p>
          <a:p>
            <a:pPr algn="ctr"/>
            <a:r>
              <a:rPr lang="fr-FR" sz="800" dirty="0" smtClean="0">
                <a:solidFill>
                  <a:prstClr val="white"/>
                </a:solidFill>
                <a:effectLst>
                  <a:outerShdw blurRad="50800" dist="38100" dir="2700000" algn="tl" rotWithShape="0">
                    <a:prstClr val="black">
                      <a:alpha val="40000"/>
                    </a:prstClr>
                  </a:outerShdw>
                </a:effectLst>
                <a:latin typeface="Arial"/>
                <a:ea typeface="Calibri"/>
                <a:cs typeface="Times New Roman"/>
              </a:rPr>
              <a:t>Expérimentation</a:t>
            </a:r>
            <a:endParaRPr lang="fr-FR" sz="800" dirty="0">
              <a:solidFill>
                <a:prstClr val="white"/>
              </a:solidFill>
              <a:effectLst>
                <a:outerShdw blurRad="50800" dist="38100" dir="2700000" algn="tl" rotWithShape="0">
                  <a:prstClr val="black">
                    <a:alpha val="40000"/>
                  </a:prstClr>
                </a:outerShdw>
              </a:effectLst>
            </a:endParaRPr>
          </a:p>
        </p:txBody>
      </p:sp>
      <p:pic>
        <p:nvPicPr>
          <p:cNvPr id="28" name="Image 27"/>
          <p:cNvPicPr>
            <a:picLocks noChangeAspect="1"/>
          </p:cNvPicPr>
          <p:nvPr>
            <p:custDataLst>
              <p:tags r:id="rId21"/>
            </p:custDataLst>
          </p:nvPr>
        </p:nvPicPr>
        <p:blipFill>
          <a:blip r:embed="rId62" cstate="print">
            <a:extLst>
              <a:ext uri="{28A0092B-C50C-407E-A947-70E740481C1C}">
                <a14:useLocalDpi xmlns:a14="http://schemas.microsoft.com/office/drawing/2010/main" xmlns=""/>
              </a:ext>
            </a:extLst>
          </a:blip>
          <a:stretch>
            <a:fillRect/>
          </a:stretch>
        </p:blipFill>
        <p:spPr>
          <a:xfrm>
            <a:off x="2270698" y="4070214"/>
            <a:ext cx="566688" cy="512583"/>
          </a:xfrm>
          <a:prstGeom prst="rect">
            <a:avLst/>
          </a:prstGeom>
        </p:spPr>
      </p:pic>
      <p:pic>
        <p:nvPicPr>
          <p:cNvPr id="29" name="Image 28"/>
          <p:cNvPicPr>
            <a:picLocks noChangeAspect="1"/>
          </p:cNvPicPr>
          <p:nvPr>
            <p:custDataLst>
              <p:tags r:id="rId22"/>
            </p:custDataLst>
          </p:nvPr>
        </p:nvPicPr>
        <p:blipFill>
          <a:blip r:embed="rId63" cstate="print">
            <a:extLst>
              <a:ext uri="{28A0092B-C50C-407E-A947-70E740481C1C}">
                <a14:useLocalDpi xmlns:a14="http://schemas.microsoft.com/office/drawing/2010/main" xmlns=""/>
              </a:ext>
            </a:extLst>
          </a:blip>
          <a:stretch>
            <a:fillRect/>
          </a:stretch>
        </p:blipFill>
        <p:spPr>
          <a:xfrm>
            <a:off x="2347443" y="4138378"/>
            <a:ext cx="280216" cy="304645"/>
          </a:xfrm>
          <a:prstGeom prst="rect">
            <a:avLst/>
          </a:prstGeom>
        </p:spPr>
      </p:pic>
      <p:pic>
        <p:nvPicPr>
          <p:cNvPr id="30" name="Image 29"/>
          <p:cNvPicPr>
            <a:picLocks noChangeAspect="1"/>
          </p:cNvPicPr>
          <p:nvPr>
            <p:custDataLst>
              <p:tags r:id="rId23"/>
            </p:custDataLst>
          </p:nvPr>
        </p:nvPicPr>
        <p:blipFill>
          <a:blip r:embed="rId62" cstate="print">
            <a:extLst>
              <a:ext uri="{28A0092B-C50C-407E-A947-70E740481C1C}">
                <a14:useLocalDpi xmlns:a14="http://schemas.microsoft.com/office/drawing/2010/main" xmlns=""/>
              </a:ext>
            </a:extLst>
          </a:blip>
          <a:stretch>
            <a:fillRect/>
          </a:stretch>
        </p:blipFill>
        <p:spPr>
          <a:xfrm>
            <a:off x="3144863" y="2697582"/>
            <a:ext cx="566688" cy="512583"/>
          </a:xfrm>
          <a:prstGeom prst="rect">
            <a:avLst/>
          </a:prstGeom>
        </p:spPr>
      </p:pic>
      <p:pic>
        <p:nvPicPr>
          <p:cNvPr id="31" name="Image 30"/>
          <p:cNvPicPr>
            <a:picLocks noChangeAspect="1"/>
          </p:cNvPicPr>
          <p:nvPr>
            <p:custDataLst>
              <p:tags r:id="rId24"/>
            </p:custDataLst>
          </p:nvPr>
        </p:nvPicPr>
        <p:blipFill>
          <a:blip r:embed="rId64" cstate="print">
            <a:extLst>
              <a:ext uri="{28A0092B-C50C-407E-A947-70E740481C1C}">
                <a14:useLocalDpi xmlns:a14="http://schemas.microsoft.com/office/drawing/2010/main" xmlns=""/>
              </a:ext>
            </a:extLst>
          </a:blip>
          <a:stretch>
            <a:fillRect/>
          </a:stretch>
        </p:blipFill>
        <p:spPr>
          <a:xfrm>
            <a:off x="3185923" y="2796403"/>
            <a:ext cx="212708" cy="231252"/>
          </a:xfrm>
          <a:prstGeom prst="rect">
            <a:avLst/>
          </a:prstGeom>
        </p:spPr>
      </p:pic>
      <p:sp>
        <p:nvSpPr>
          <p:cNvPr id="39" name="Rectangle 38"/>
          <p:cNvSpPr/>
          <p:nvPr>
            <p:custDataLst>
              <p:tags r:id="rId25"/>
            </p:custDataLst>
          </p:nvPr>
        </p:nvSpPr>
        <p:spPr>
          <a:xfrm>
            <a:off x="4540827" y="5842483"/>
            <a:ext cx="284052" cy="307777"/>
          </a:xfrm>
          <a:prstGeom prst="rect">
            <a:avLst/>
          </a:prstGeom>
        </p:spPr>
        <p:txBody>
          <a:bodyPr wrap="none">
            <a:spAutoFit/>
          </a:bodyPr>
          <a:lstStyle/>
          <a:p>
            <a:r>
              <a:rPr lang="fr-FR" sz="1400" dirty="0">
                <a:solidFill>
                  <a:srgbClr val="58585A"/>
                </a:solidFill>
                <a:latin typeface="Arial"/>
                <a:ea typeface="Calibri"/>
                <a:cs typeface="Times New Roman"/>
              </a:rPr>
              <a:t>?</a:t>
            </a:r>
            <a:endParaRPr lang="fr-FR" dirty="0">
              <a:solidFill>
                <a:srgbClr val="58585A"/>
              </a:solidFill>
            </a:endParaRPr>
          </a:p>
        </p:txBody>
      </p:sp>
      <p:pic>
        <p:nvPicPr>
          <p:cNvPr id="40" name="Image 39"/>
          <p:cNvPicPr>
            <a:picLocks noChangeAspect="1"/>
          </p:cNvPicPr>
          <p:nvPr>
            <p:custDataLst>
              <p:tags r:id="rId26"/>
            </p:custDataLst>
          </p:nvPr>
        </p:nvPicPr>
        <p:blipFill>
          <a:blip r:embed="rId65" cstate="print">
            <a:extLst>
              <a:ext uri="{28A0092B-C50C-407E-A947-70E740481C1C}">
                <a14:useLocalDpi xmlns:a14="http://schemas.microsoft.com/office/drawing/2010/main" xmlns=""/>
              </a:ext>
            </a:extLst>
          </a:blip>
          <a:stretch>
            <a:fillRect/>
          </a:stretch>
        </p:blipFill>
        <p:spPr>
          <a:xfrm>
            <a:off x="6203676" y="4840236"/>
            <a:ext cx="173088" cy="195943"/>
          </a:xfrm>
          <a:prstGeom prst="rect">
            <a:avLst/>
          </a:prstGeom>
        </p:spPr>
      </p:pic>
      <p:pic>
        <p:nvPicPr>
          <p:cNvPr id="41" name="Image 40"/>
          <p:cNvPicPr>
            <a:picLocks noChangeAspect="1"/>
          </p:cNvPicPr>
          <p:nvPr>
            <p:custDataLst>
              <p:tags r:id="rId27"/>
            </p:custDataLst>
          </p:nvPr>
        </p:nvPicPr>
        <p:blipFill>
          <a:blip r:embed="rId66" cstate="print">
            <a:extLst>
              <a:ext uri="{28A0092B-C50C-407E-A947-70E740481C1C}">
                <a14:useLocalDpi xmlns:a14="http://schemas.microsoft.com/office/drawing/2010/main" xmlns=""/>
              </a:ext>
            </a:extLst>
          </a:blip>
          <a:stretch>
            <a:fillRect/>
          </a:stretch>
        </p:blipFill>
        <p:spPr>
          <a:xfrm>
            <a:off x="6372200" y="4216672"/>
            <a:ext cx="288032" cy="313143"/>
          </a:xfrm>
          <a:prstGeom prst="rect">
            <a:avLst/>
          </a:prstGeom>
        </p:spPr>
      </p:pic>
      <p:cxnSp>
        <p:nvCxnSpPr>
          <p:cNvPr id="42" name="Connecteur droit 41"/>
          <p:cNvCxnSpPr/>
          <p:nvPr>
            <p:custDataLst>
              <p:tags r:id="rId28"/>
            </p:custDataLst>
          </p:nvPr>
        </p:nvCxnSpPr>
        <p:spPr>
          <a:xfrm>
            <a:off x="2691518" y="4180139"/>
            <a:ext cx="85542" cy="0"/>
          </a:xfrm>
          <a:prstGeom prst="line">
            <a:avLst/>
          </a:prstGeom>
          <a:ln w="12700">
            <a:solidFill>
              <a:srgbClr val="58585A"/>
            </a:solidFill>
          </a:ln>
          <a:effectLst/>
        </p:spPr>
        <p:style>
          <a:lnRef idx="2">
            <a:schemeClr val="accent1"/>
          </a:lnRef>
          <a:fillRef idx="0">
            <a:schemeClr val="accent1"/>
          </a:fillRef>
          <a:effectRef idx="1">
            <a:schemeClr val="accent1"/>
          </a:effectRef>
          <a:fontRef idx="minor">
            <a:schemeClr val="tx1"/>
          </a:fontRef>
        </p:style>
      </p:cxnSp>
      <p:cxnSp>
        <p:nvCxnSpPr>
          <p:cNvPr id="43" name="Connecteur droit 42"/>
          <p:cNvCxnSpPr/>
          <p:nvPr>
            <p:custDataLst>
              <p:tags r:id="rId29"/>
            </p:custDataLst>
          </p:nvPr>
        </p:nvCxnSpPr>
        <p:spPr>
          <a:xfrm>
            <a:off x="2691518" y="4226692"/>
            <a:ext cx="85542" cy="0"/>
          </a:xfrm>
          <a:prstGeom prst="line">
            <a:avLst/>
          </a:prstGeom>
          <a:ln w="12700">
            <a:solidFill>
              <a:srgbClr val="58585A"/>
            </a:solidFill>
          </a:ln>
          <a:effectLst/>
        </p:spPr>
        <p:style>
          <a:lnRef idx="2">
            <a:schemeClr val="accent1"/>
          </a:lnRef>
          <a:fillRef idx="0">
            <a:schemeClr val="accent1"/>
          </a:fillRef>
          <a:effectRef idx="1">
            <a:schemeClr val="accent1"/>
          </a:effectRef>
          <a:fontRef idx="minor">
            <a:schemeClr val="tx1"/>
          </a:fontRef>
        </p:style>
      </p:cxnSp>
      <p:cxnSp>
        <p:nvCxnSpPr>
          <p:cNvPr id="44" name="Connecteur droit 43"/>
          <p:cNvCxnSpPr/>
          <p:nvPr>
            <p:custDataLst>
              <p:tags r:id="rId30"/>
            </p:custDataLst>
          </p:nvPr>
        </p:nvCxnSpPr>
        <p:spPr>
          <a:xfrm>
            <a:off x="2691518" y="4376650"/>
            <a:ext cx="42771" cy="0"/>
          </a:xfrm>
          <a:prstGeom prst="line">
            <a:avLst/>
          </a:prstGeom>
          <a:ln w="12700">
            <a:solidFill>
              <a:srgbClr val="58585A"/>
            </a:solidFill>
          </a:ln>
          <a:effectLst/>
        </p:spPr>
        <p:style>
          <a:lnRef idx="2">
            <a:schemeClr val="accent1"/>
          </a:lnRef>
          <a:fillRef idx="0">
            <a:schemeClr val="accent1"/>
          </a:fillRef>
          <a:effectRef idx="1">
            <a:schemeClr val="accent1"/>
          </a:effectRef>
          <a:fontRef idx="minor">
            <a:schemeClr val="tx1"/>
          </a:fontRef>
        </p:style>
      </p:cxnSp>
      <p:pic>
        <p:nvPicPr>
          <p:cNvPr id="45" name="Image 44"/>
          <p:cNvPicPr>
            <a:picLocks noChangeAspect="1"/>
          </p:cNvPicPr>
          <p:nvPr/>
        </p:nvPicPr>
        <p:blipFill>
          <a:blip r:embed="rId67" cstate="print">
            <a:extLst>
              <a:ext uri="{28A0092B-C50C-407E-A947-70E740481C1C}">
                <a14:useLocalDpi xmlns:a14="http://schemas.microsoft.com/office/drawing/2010/main" xmlns=""/>
              </a:ext>
            </a:extLst>
          </a:blip>
          <a:stretch>
            <a:fillRect/>
          </a:stretch>
        </p:blipFill>
        <p:spPr>
          <a:xfrm>
            <a:off x="3440954" y="2807249"/>
            <a:ext cx="206306" cy="218661"/>
          </a:xfrm>
          <a:prstGeom prst="rect">
            <a:avLst/>
          </a:prstGeom>
        </p:spPr>
      </p:pic>
      <p:pic>
        <p:nvPicPr>
          <p:cNvPr id="46" name="Image 45"/>
          <p:cNvPicPr>
            <a:picLocks noChangeAspect="1"/>
          </p:cNvPicPr>
          <p:nvPr>
            <p:custDataLst>
              <p:tags r:id="rId31"/>
            </p:custDataLst>
          </p:nvPr>
        </p:nvPicPr>
        <p:blipFill>
          <a:blip r:embed="rId68" cstate="print">
            <a:extLst>
              <a:ext uri="{28A0092B-C50C-407E-A947-70E740481C1C}">
                <a14:useLocalDpi xmlns:a14="http://schemas.microsoft.com/office/drawing/2010/main" xmlns=""/>
              </a:ext>
            </a:extLst>
          </a:blip>
          <a:stretch>
            <a:fillRect/>
          </a:stretch>
        </p:blipFill>
        <p:spPr>
          <a:xfrm rot="20527941">
            <a:off x="3531732" y="2574600"/>
            <a:ext cx="332490" cy="381506"/>
          </a:xfrm>
          <a:prstGeom prst="rect">
            <a:avLst/>
          </a:prstGeom>
        </p:spPr>
      </p:pic>
      <p:cxnSp>
        <p:nvCxnSpPr>
          <p:cNvPr id="47" name="Connecteur droit 75"/>
          <p:cNvCxnSpPr/>
          <p:nvPr/>
        </p:nvCxnSpPr>
        <p:spPr>
          <a:xfrm>
            <a:off x="1661880" y="1988130"/>
            <a:ext cx="954388" cy="858865"/>
          </a:xfrm>
          <a:prstGeom prst="straightConnector1">
            <a:avLst/>
          </a:prstGeom>
          <a:ln w="25400">
            <a:solidFill>
              <a:schemeClr val="bg1"/>
            </a:solidFill>
            <a:prstDash val="sysDot"/>
          </a:ln>
          <a:effectLst/>
        </p:spPr>
        <p:style>
          <a:lnRef idx="2">
            <a:schemeClr val="accent1"/>
          </a:lnRef>
          <a:fillRef idx="0">
            <a:schemeClr val="accent1"/>
          </a:fillRef>
          <a:effectRef idx="1">
            <a:schemeClr val="accent1"/>
          </a:effectRef>
          <a:fontRef idx="minor">
            <a:schemeClr val="tx1"/>
          </a:fontRef>
        </p:style>
      </p:cxnSp>
      <p:pic>
        <p:nvPicPr>
          <p:cNvPr id="48" name="Image 47"/>
          <p:cNvPicPr>
            <a:picLocks noChangeAspect="1"/>
          </p:cNvPicPr>
          <p:nvPr/>
        </p:nvPicPr>
        <p:blipFill>
          <a:blip r:embed="rId69" cstate="print">
            <a:extLst>
              <a:ext uri="{28A0092B-C50C-407E-A947-70E740481C1C}">
                <a14:useLocalDpi xmlns:a14="http://schemas.microsoft.com/office/drawing/2010/main" xmlns=""/>
              </a:ext>
            </a:extLst>
          </a:blip>
          <a:stretch>
            <a:fillRect/>
          </a:stretch>
        </p:blipFill>
        <p:spPr>
          <a:xfrm>
            <a:off x="6397466" y="4828361"/>
            <a:ext cx="254675" cy="222384"/>
          </a:xfrm>
          <a:prstGeom prst="rect">
            <a:avLst/>
          </a:prstGeom>
        </p:spPr>
      </p:pic>
      <p:sp>
        <p:nvSpPr>
          <p:cNvPr id="49" name="Ellipse 48"/>
          <p:cNvSpPr/>
          <p:nvPr>
            <p:custDataLst>
              <p:tags r:id="rId32"/>
            </p:custDataLst>
          </p:nvPr>
        </p:nvSpPr>
        <p:spPr>
          <a:xfrm>
            <a:off x="3921502" y="3684378"/>
            <a:ext cx="1961136" cy="1961136"/>
          </a:xfrm>
          <a:prstGeom prst="ellipse">
            <a:avLst/>
          </a:prstGeom>
          <a:solidFill>
            <a:schemeClr val="bg1"/>
          </a:solidFill>
          <a:ln>
            <a:noFill/>
          </a:ln>
          <a:effectLst>
            <a:softEdge rad="127000"/>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000" dirty="0">
              <a:solidFill>
                <a:srgbClr val="58585A"/>
              </a:solidFill>
              <a:latin typeface="Arial"/>
              <a:ea typeface="Calibri"/>
              <a:cs typeface="Times New Roman"/>
            </a:endParaRPr>
          </a:p>
        </p:txBody>
      </p:sp>
      <p:sp>
        <p:nvSpPr>
          <p:cNvPr id="50" name="Rectangle 49"/>
          <p:cNvSpPr/>
          <p:nvPr/>
        </p:nvSpPr>
        <p:spPr>
          <a:xfrm>
            <a:off x="3979264" y="4458945"/>
            <a:ext cx="1853255" cy="646331"/>
          </a:xfrm>
          <a:prstGeom prst="rect">
            <a:avLst/>
          </a:prstGeom>
        </p:spPr>
        <p:txBody>
          <a:bodyPr wrap="square">
            <a:spAutoFit/>
          </a:bodyPr>
          <a:lstStyle/>
          <a:p>
            <a:pPr algn="ctr"/>
            <a:r>
              <a:rPr lang="fr-FR" sz="1200" b="1" dirty="0">
                <a:solidFill>
                  <a:srgbClr val="58585A"/>
                </a:solidFill>
                <a:latin typeface="Arial"/>
                <a:ea typeface="Calibri"/>
                <a:cs typeface="Times New Roman"/>
              </a:rPr>
              <a:t>La démarche scientifique appliquée à l’ingénierie</a:t>
            </a:r>
          </a:p>
        </p:txBody>
      </p:sp>
      <p:sp>
        <p:nvSpPr>
          <p:cNvPr id="55" name="Forme libre 54"/>
          <p:cNvSpPr/>
          <p:nvPr>
            <p:custDataLst>
              <p:tags r:id="rId33"/>
            </p:custDataLst>
          </p:nvPr>
        </p:nvSpPr>
        <p:spPr>
          <a:xfrm rot="9331999">
            <a:off x="5517493" y="3021175"/>
            <a:ext cx="595501" cy="1380812"/>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7698944 w 7698945"/>
              <a:gd name="connsiteY0" fmla="*/ 1499676 h 2494151"/>
              <a:gd name="connsiteX1" fmla="*/ 253202 w 7698945"/>
              <a:gd name="connsiteY1" fmla="*/ 2491590 h 2494151"/>
              <a:gd name="connsiteX2" fmla="*/ 1991467 w 7698945"/>
              <a:gd name="connsiteY2" fmla="*/ 1106409 h 2494151"/>
              <a:gd name="connsiteX3" fmla="*/ 3461104 w 7698945"/>
              <a:gd name="connsiteY3" fmla="*/ 0 h 2494151"/>
              <a:gd name="connsiteX0" fmla="*/ 7545680 w 7545679"/>
              <a:gd name="connsiteY0" fmla="*/ 1499676 h 2521561"/>
              <a:gd name="connsiteX1" fmla="*/ 99938 w 7545679"/>
              <a:gd name="connsiteY1" fmla="*/ 2491590 h 2521561"/>
              <a:gd name="connsiteX2" fmla="*/ 3307840 w 7545679"/>
              <a:gd name="connsiteY2" fmla="*/ 0 h 2521561"/>
              <a:gd name="connsiteX0" fmla="*/ 4363675 w 4363675"/>
              <a:gd name="connsiteY0" fmla="*/ 1499676 h 1499676"/>
              <a:gd name="connsiteX1" fmla="*/ 2341558 w 4363675"/>
              <a:gd name="connsiteY1" fmla="*/ 932834 h 1499676"/>
              <a:gd name="connsiteX2" fmla="*/ 125835 w 4363675"/>
              <a:gd name="connsiteY2" fmla="*/ 0 h 1499676"/>
              <a:gd name="connsiteX0" fmla="*/ 4237840 w 4237840"/>
              <a:gd name="connsiteY0" fmla="*/ 1499676 h 1499676"/>
              <a:gd name="connsiteX1" fmla="*/ 2215723 w 4237840"/>
              <a:gd name="connsiteY1" fmla="*/ 932834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0 w 4237840"/>
              <a:gd name="connsiteY1" fmla="*/ 0 h 1499676"/>
              <a:gd name="connsiteX0" fmla="*/ 4237840 w 4237840"/>
              <a:gd name="connsiteY0" fmla="*/ 1499676 h 1501728"/>
              <a:gd name="connsiteX1" fmla="*/ 0 w 4237840"/>
              <a:gd name="connsiteY1" fmla="*/ 0 h 1501728"/>
              <a:gd name="connsiteX0" fmla="*/ 4237840 w 4237840"/>
              <a:gd name="connsiteY0" fmla="*/ 1499676 h 1501364"/>
              <a:gd name="connsiteX1" fmla="*/ 0 w 4237840"/>
              <a:gd name="connsiteY1" fmla="*/ 0 h 1501364"/>
              <a:gd name="connsiteX0" fmla="*/ 2867417 w 2867417"/>
              <a:gd name="connsiteY0" fmla="*/ 1155411 h 1157686"/>
              <a:gd name="connsiteX1" fmla="*/ 0 w 2867417"/>
              <a:gd name="connsiteY1" fmla="*/ 0 h 1157686"/>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46"/>
              <a:gd name="connsiteY0" fmla="*/ 1155411 h 1155411"/>
              <a:gd name="connsiteX1" fmla="*/ 0 w 2867446"/>
              <a:gd name="connsiteY1" fmla="*/ 0 h 1155411"/>
              <a:gd name="connsiteX0" fmla="*/ 2891031 w 2891059"/>
              <a:gd name="connsiteY0" fmla="*/ 1155411 h 1155411"/>
              <a:gd name="connsiteX1" fmla="*/ 0 w 2891059"/>
              <a:gd name="connsiteY1" fmla="*/ 0 h 1155411"/>
              <a:gd name="connsiteX0" fmla="*/ 2891031 w 2891031"/>
              <a:gd name="connsiteY0" fmla="*/ 1155411 h 1155411"/>
              <a:gd name="connsiteX1" fmla="*/ 0 w 2891031"/>
              <a:gd name="connsiteY1" fmla="*/ 0 h 1155411"/>
              <a:gd name="connsiteX0" fmla="*/ 1840180 w 1840180"/>
              <a:gd name="connsiteY0" fmla="*/ 1038743 h 1038743"/>
              <a:gd name="connsiteX1" fmla="*/ 0 w 1840180"/>
              <a:gd name="connsiteY1" fmla="*/ 0 h 1038743"/>
              <a:gd name="connsiteX0" fmla="*/ 1840180 w 1840180"/>
              <a:gd name="connsiteY0" fmla="*/ 1038743 h 1038743"/>
              <a:gd name="connsiteX1" fmla="*/ 0 w 1840180"/>
              <a:gd name="connsiteY1" fmla="*/ 0 h 1038743"/>
              <a:gd name="connsiteX0" fmla="*/ 1946446 w 1946446"/>
              <a:gd name="connsiteY0" fmla="*/ 1019298 h 1019298"/>
              <a:gd name="connsiteX1" fmla="*/ 0 w 1946446"/>
              <a:gd name="connsiteY1" fmla="*/ 0 h 1019298"/>
              <a:gd name="connsiteX0" fmla="*/ 446916 w 491370"/>
              <a:gd name="connsiteY0" fmla="*/ 747074 h 747074"/>
              <a:gd name="connsiteX1" fmla="*/ 0 w 491370"/>
              <a:gd name="connsiteY1" fmla="*/ 0 h 747074"/>
              <a:gd name="connsiteX0" fmla="*/ 446916 w 446916"/>
              <a:gd name="connsiteY0" fmla="*/ 747074 h 747074"/>
              <a:gd name="connsiteX1" fmla="*/ 0 w 446916"/>
              <a:gd name="connsiteY1" fmla="*/ 0 h 747074"/>
              <a:gd name="connsiteX0" fmla="*/ 234384 w 234384"/>
              <a:gd name="connsiteY0" fmla="*/ 883186 h 883186"/>
              <a:gd name="connsiteX1" fmla="*/ 0 w 234384"/>
              <a:gd name="connsiteY1" fmla="*/ 0 h 883186"/>
              <a:gd name="connsiteX0" fmla="*/ 234384 w 234384"/>
              <a:gd name="connsiteY0" fmla="*/ 883186 h 883186"/>
              <a:gd name="connsiteX1" fmla="*/ 0 w 234384"/>
              <a:gd name="connsiteY1" fmla="*/ 0 h 883186"/>
              <a:gd name="connsiteX0" fmla="*/ 2288852 w 2288852"/>
              <a:gd name="connsiteY0" fmla="*/ 271967 h 393969"/>
              <a:gd name="connsiteX1" fmla="*/ 0 w 2288852"/>
              <a:gd name="connsiteY1" fmla="*/ 322122 h 393969"/>
              <a:gd name="connsiteX0" fmla="*/ 2288852 w 2288852"/>
              <a:gd name="connsiteY0" fmla="*/ 393885 h 444040"/>
              <a:gd name="connsiteX1" fmla="*/ 0 w 2288852"/>
              <a:gd name="connsiteY1" fmla="*/ 444040 h 444040"/>
              <a:gd name="connsiteX0" fmla="*/ 2088128 w 2088128"/>
              <a:gd name="connsiteY0" fmla="*/ 312842 h 683833"/>
              <a:gd name="connsiteX1" fmla="*/ 0 w 2088128"/>
              <a:gd name="connsiteY1" fmla="*/ 683833 h 683833"/>
              <a:gd name="connsiteX0" fmla="*/ 2088128 w 2088128"/>
              <a:gd name="connsiteY0" fmla="*/ 1 h 370992"/>
              <a:gd name="connsiteX1" fmla="*/ 0 w 2088128"/>
              <a:gd name="connsiteY1" fmla="*/ 370992 h 370992"/>
              <a:gd name="connsiteX0" fmla="*/ 2099935 w 2099935"/>
              <a:gd name="connsiteY0" fmla="*/ 0 h 351546"/>
              <a:gd name="connsiteX1" fmla="*/ 0 w 2099935"/>
              <a:gd name="connsiteY1" fmla="*/ 351546 h 351546"/>
              <a:gd name="connsiteX0" fmla="*/ 2099935 w 2099935"/>
              <a:gd name="connsiteY0" fmla="*/ 0 h 351546"/>
              <a:gd name="connsiteX1" fmla="*/ 0 w 2099935"/>
              <a:gd name="connsiteY1" fmla="*/ 351546 h 351546"/>
              <a:gd name="connsiteX0" fmla="*/ 126780 w 1924966"/>
              <a:gd name="connsiteY0" fmla="*/ 1582959 h 1636634"/>
              <a:gd name="connsiteX1" fmla="*/ 1836146 w 1924966"/>
              <a:gd name="connsiteY1" fmla="*/ 2793 h 1636634"/>
              <a:gd name="connsiteX0" fmla="*/ 0 w 1863945"/>
              <a:gd name="connsiteY0" fmla="*/ 1583776 h 1583775"/>
              <a:gd name="connsiteX1" fmla="*/ 1709366 w 1863945"/>
              <a:gd name="connsiteY1" fmla="*/ 3610 h 1583775"/>
              <a:gd name="connsiteX0" fmla="*/ 0 w 1709366"/>
              <a:gd name="connsiteY0" fmla="*/ 1580166 h 1580167"/>
              <a:gd name="connsiteX1" fmla="*/ 1709366 w 1709366"/>
              <a:gd name="connsiteY1" fmla="*/ 0 h 1580167"/>
              <a:gd name="connsiteX0" fmla="*/ 0 w 1709366"/>
              <a:gd name="connsiteY0" fmla="*/ 1580166 h 1580166"/>
              <a:gd name="connsiteX1" fmla="*/ 1709366 w 1709366"/>
              <a:gd name="connsiteY1" fmla="*/ 0 h 1580166"/>
              <a:gd name="connsiteX0" fmla="*/ 0 w 1709366"/>
              <a:gd name="connsiteY0" fmla="*/ 1580166 h 1580166"/>
              <a:gd name="connsiteX1" fmla="*/ 1709366 w 1709366"/>
              <a:gd name="connsiteY1" fmla="*/ 0 h 1580166"/>
              <a:gd name="connsiteX0" fmla="*/ 0 w 1790663"/>
              <a:gd name="connsiteY0" fmla="*/ 1599292 h 1599292"/>
              <a:gd name="connsiteX1" fmla="*/ 1790663 w 1790663"/>
              <a:gd name="connsiteY1" fmla="*/ 0 h 1599292"/>
              <a:gd name="connsiteX0" fmla="*/ 0 w 1790663"/>
              <a:gd name="connsiteY0" fmla="*/ 1599292 h 1599292"/>
              <a:gd name="connsiteX1" fmla="*/ 1790663 w 1790663"/>
              <a:gd name="connsiteY1" fmla="*/ 0 h 1599292"/>
              <a:gd name="connsiteX0" fmla="*/ 0 w 1233204"/>
              <a:gd name="connsiteY0" fmla="*/ 4646 h 1742756"/>
              <a:gd name="connsiteX1" fmla="*/ 1233204 w 1233204"/>
              <a:gd name="connsiteY1" fmla="*/ 1608940 h 1742756"/>
              <a:gd name="connsiteX0" fmla="*/ 0 w 1233204"/>
              <a:gd name="connsiteY0" fmla="*/ 0 h 1817264"/>
              <a:gd name="connsiteX1" fmla="*/ 1233204 w 1233204"/>
              <a:gd name="connsiteY1" fmla="*/ 1604294 h 1817264"/>
              <a:gd name="connsiteX0" fmla="*/ 0 w 1233204"/>
              <a:gd name="connsiteY0" fmla="*/ 0 h 1604294"/>
              <a:gd name="connsiteX1" fmla="*/ 1233204 w 1233204"/>
              <a:gd name="connsiteY1" fmla="*/ 1604294 h 1604294"/>
              <a:gd name="connsiteX0" fmla="*/ 0 w 1233204"/>
              <a:gd name="connsiteY0" fmla="*/ 0 h 1604294"/>
              <a:gd name="connsiteX1" fmla="*/ 1233204 w 1233204"/>
              <a:gd name="connsiteY1" fmla="*/ 1604294 h 1604294"/>
              <a:gd name="connsiteX0" fmla="*/ 0 w 1233204"/>
              <a:gd name="connsiteY0" fmla="*/ 0 h 1604294"/>
              <a:gd name="connsiteX1" fmla="*/ 1233204 w 1233204"/>
              <a:gd name="connsiteY1" fmla="*/ 1604294 h 1604294"/>
              <a:gd name="connsiteX0" fmla="*/ 0 w 1433928"/>
              <a:gd name="connsiteY0" fmla="*/ 0 h 1614016"/>
              <a:gd name="connsiteX1" fmla="*/ 1433928 w 1433928"/>
              <a:gd name="connsiteY1" fmla="*/ 1614016 h 1614016"/>
            </a:gdLst>
            <a:ahLst/>
            <a:cxnLst>
              <a:cxn ang="0">
                <a:pos x="connsiteX0" y="connsiteY0"/>
              </a:cxn>
              <a:cxn ang="0">
                <a:pos x="connsiteX1" y="connsiteY1"/>
              </a:cxn>
            </a:cxnLst>
            <a:rect l="l" t="t" r="r" b="b"/>
            <a:pathLst>
              <a:path w="1433928" h="1614016">
                <a:moveTo>
                  <a:pt x="0" y="0"/>
                </a:moveTo>
                <a:cubicBezTo>
                  <a:pt x="27990" y="888462"/>
                  <a:pt x="735357" y="1381388"/>
                  <a:pt x="1433928" y="1614016"/>
                </a:cubicBezTo>
              </a:path>
            </a:pathLst>
          </a:custGeom>
          <a:noFill/>
          <a:ln w="50800">
            <a:solidFill>
              <a:srgbClr val="9E004F"/>
            </a:solidFill>
            <a:headEnd type="arrow"/>
            <a:tailEnd type="non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pic>
        <p:nvPicPr>
          <p:cNvPr id="56" name="Image 55"/>
          <p:cNvPicPr>
            <a:picLocks noChangeAspect="1"/>
          </p:cNvPicPr>
          <p:nvPr/>
        </p:nvPicPr>
        <p:blipFill>
          <a:blip r:embed="rId70" cstate="print">
            <a:duotone>
              <a:prstClr val="black"/>
              <a:schemeClr val="tx2">
                <a:tint val="45000"/>
                <a:satMod val="400000"/>
              </a:schemeClr>
            </a:duotone>
            <a:extLst>
              <a:ext uri="{28A0092B-C50C-407E-A947-70E740481C1C}">
                <a14:useLocalDpi xmlns:a14="http://schemas.microsoft.com/office/drawing/2010/main" xmlns=""/>
              </a:ext>
            </a:extLst>
          </a:blip>
          <a:stretch>
            <a:fillRect/>
          </a:stretch>
        </p:blipFill>
        <p:spPr>
          <a:xfrm>
            <a:off x="4173958" y="1493334"/>
            <a:ext cx="633270" cy="633270"/>
          </a:xfrm>
          <a:prstGeom prst="rect">
            <a:avLst/>
          </a:prstGeom>
        </p:spPr>
      </p:pic>
      <p:sp>
        <p:nvSpPr>
          <p:cNvPr id="57" name="Ellipse 56"/>
          <p:cNvSpPr/>
          <p:nvPr>
            <p:custDataLst>
              <p:tags r:id="rId34"/>
            </p:custDataLst>
          </p:nvPr>
        </p:nvSpPr>
        <p:spPr>
          <a:xfrm>
            <a:off x="7041157" y="4246662"/>
            <a:ext cx="867094" cy="867094"/>
          </a:xfrm>
          <a:prstGeom prst="ellipse">
            <a:avLst/>
          </a:prstGeom>
          <a:solidFill>
            <a:schemeClr val="bg2">
              <a:lumMod val="75000"/>
            </a:schemeClr>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800" b="1" dirty="0">
              <a:solidFill>
                <a:prstClr val="white"/>
              </a:solidFill>
              <a:latin typeface="Arial"/>
              <a:ea typeface="Calibri"/>
              <a:cs typeface="Times New Roman"/>
            </a:endParaRPr>
          </a:p>
        </p:txBody>
      </p:sp>
      <p:pic>
        <p:nvPicPr>
          <p:cNvPr id="58" name="Image 57"/>
          <p:cNvPicPr>
            <a:picLocks noChangeAspect="1"/>
          </p:cNvPicPr>
          <p:nvPr/>
        </p:nvPicPr>
        <p:blipFill>
          <a:blip r:embed="rId71" cstate="print"/>
          <a:stretch>
            <a:fillRect/>
          </a:stretch>
        </p:blipFill>
        <p:spPr>
          <a:xfrm>
            <a:off x="7345952" y="4406671"/>
            <a:ext cx="278126" cy="469808"/>
          </a:xfrm>
          <a:prstGeom prst="rect">
            <a:avLst/>
          </a:prstGeom>
        </p:spPr>
      </p:pic>
      <p:cxnSp>
        <p:nvCxnSpPr>
          <p:cNvPr id="59" name="Connecteur droit 58"/>
          <p:cNvCxnSpPr/>
          <p:nvPr/>
        </p:nvCxnSpPr>
        <p:spPr>
          <a:xfrm>
            <a:off x="7319692" y="4347293"/>
            <a:ext cx="26260" cy="5092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60" name="Connecteur droit 59"/>
          <p:cNvCxnSpPr/>
          <p:nvPr/>
        </p:nvCxnSpPr>
        <p:spPr>
          <a:xfrm flipH="1">
            <a:off x="7624078" y="4360731"/>
            <a:ext cx="26260" cy="5092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61" name="Connecteur droit 60"/>
          <p:cNvCxnSpPr/>
          <p:nvPr/>
        </p:nvCxnSpPr>
        <p:spPr>
          <a:xfrm>
            <a:off x="7425106" y="4313115"/>
            <a:ext cx="5543" cy="5409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62" name="Connecteur droit 61"/>
          <p:cNvCxnSpPr/>
          <p:nvPr/>
        </p:nvCxnSpPr>
        <p:spPr>
          <a:xfrm flipH="1">
            <a:off x="7532809" y="4315581"/>
            <a:ext cx="5543" cy="5409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63" name="Rectangle 62"/>
          <p:cNvSpPr/>
          <p:nvPr>
            <p:custDataLst>
              <p:tags r:id="rId35"/>
            </p:custDataLst>
          </p:nvPr>
        </p:nvSpPr>
        <p:spPr>
          <a:xfrm>
            <a:off x="7133990" y="4821419"/>
            <a:ext cx="662361" cy="215444"/>
          </a:xfrm>
          <a:prstGeom prst="rect">
            <a:avLst/>
          </a:prstGeom>
        </p:spPr>
        <p:txBody>
          <a:bodyPr wrap="none">
            <a:spAutoFit/>
          </a:bodyPr>
          <a:lstStyle/>
          <a:p>
            <a:r>
              <a:rPr lang="fr-FR" sz="800" dirty="0" smtClean="0">
                <a:solidFill>
                  <a:prstClr val="white"/>
                </a:solidFill>
                <a:latin typeface="Arial"/>
                <a:ea typeface="Calibri"/>
                <a:cs typeface="Times New Roman"/>
              </a:rPr>
              <a:t>Innovation</a:t>
            </a:r>
            <a:endParaRPr lang="fr-FR" sz="800" dirty="0">
              <a:solidFill>
                <a:prstClr val="white"/>
              </a:solidFill>
            </a:endParaRPr>
          </a:p>
        </p:txBody>
      </p:sp>
      <p:sp>
        <p:nvSpPr>
          <p:cNvPr id="64" name="Arc 63"/>
          <p:cNvSpPr/>
          <p:nvPr/>
        </p:nvSpPr>
        <p:spPr>
          <a:xfrm>
            <a:off x="3300963" y="3110682"/>
            <a:ext cx="4205586" cy="2181994"/>
          </a:xfrm>
          <a:prstGeom prst="arc">
            <a:avLst>
              <a:gd name="adj1" fmla="val 16200000"/>
              <a:gd name="adj2" fmla="val 47069"/>
            </a:avLst>
          </a:prstGeom>
          <a:ln w="47625">
            <a:tailEnd type="arrow"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prstClr val="black"/>
              </a:solidFill>
            </a:endParaRPr>
          </a:p>
        </p:txBody>
      </p:sp>
      <p:sp>
        <p:nvSpPr>
          <p:cNvPr id="65" name="Arc 64"/>
          <p:cNvSpPr/>
          <p:nvPr/>
        </p:nvSpPr>
        <p:spPr>
          <a:xfrm flipV="1">
            <a:off x="2814572" y="3876680"/>
            <a:ext cx="4690487" cy="2486177"/>
          </a:xfrm>
          <a:prstGeom prst="arc">
            <a:avLst>
              <a:gd name="adj1" fmla="val 16200000"/>
              <a:gd name="adj2" fmla="val 47069"/>
            </a:avLst>
          </a:prstGeom>
          <a:ln w="47625">
            <a:headEnd type="arrow"/>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solidFill>
                <a:prstClr val="black"/>
              </a:solidFill>
            </a:endParaRPr>
          </a:p>
        </p:txBody>
      </p:sp>
      <p:sp>
        <p:nvSpPr>
          <p:cNvPr id="66" name="Ellipse 65"/>
          <p:cNvSpPr/>
          <p:nvPr>
            <p:custDataLst>
              <p:tags r:id="rId36"/>
            </p:custDataLst>
          </p:nvPr>
        </p:nvSpPr>
        <p:spPr>
          <a:xfrm>
            <a:off x="4296853" y="2465607"/>
            <a:ext cx="1138998" cy="1138998"/>
          </a:xfrm>
          <a:prstGeom prst="ellipse">
            <a:avLst/>
          </a:prstGeom>
          <a:solidFill>
            <a:schemeClr val="accent3">
              <a:lumMod val="60000"/>
              <a:lumOff val="40000"/>
            </a:schemeClr>
          </a:solidFill>
          <a:ln>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000" b="1" dirty="0">
              <a:solidFill>
                <a:prstClr val="white"/>
              </a:solidFill>
            </a:endParaRPr>
          </a:p>
        </p:txBody>
      </p:sp>
      <p:grpSp>
        <p:nvGrpSpPr>
          <p:cNvPr id="67" name="Groupe 66"/>
          <p:cNvGrpSpPr/>
          <p:nvPr/>
        </p:nvGrpSpPr>
        <p:grpSpPr>
          <a:xfrm>
            <a:off x="4469356" y="2707032"/>
            <a:ext cx="846346" cy="807459"/>
            <a:chOff x="4494244" y="2007655"/>
            <a:chExt cx="846346" cy="807459"/>
          </a:xfrm>
        </p:grpSpPr>
        <p:sp>
          <p:nvSpPr>
            <p:cNvPr id="68" name="Rectangle 67"/>
            <p:cNvSpPr/>
            <p:nvPr>
              <p:custDataLst>
                <p:tags r:id="rId55"/>
              </p:custDataLst>
            </p:nvPr>
          </p:nvSpPr>
          <p:spPr>
            <a:xfrm>
              <a:off x="4513926" y="2599670"/>
              <a:ext cx="692811" cy="215444"/>
            </a:xfrm>
            <a:prstGeom prst="rect">
              <a:avLst/>
            </a:prstGeom>
          </p:spPr>
          <p:txBody>
            <a:bodyPr wrap="square">
              <a:spAutoFit/>
            </a:bodyPr>
            <a:lstStyle/>
            <a:p>
              <a:pPr algn="ctr"/>
              <a:r>
                <a:rPr lang="fr-FR" sz="800" dirty="0" smtClean="0">
                  <a:solidFill>
                    <a:prstClr val="white"/>
                  </a:solidFill>
                  <a:latin typeface="Arial"/>
                  <a:ea typeface="Calibri"/>
                  <a:cs typeface="Times New Roman"/>
                </a:rPr>
                <a:t>Analyse</a:t>
              </a:r>
              <a:endParaRPr lang="fr-FR" sz="800" dirty="0">
                <a:solidFill>
                  <a:prstClr val="white"/>
                </a:solidFill>
                <a:latin typeface="Arial"/>
                <a:ea typeface="Calibri"/>
                <a:cs typeface="Times New Roman"/>
              </a:endParaRPr>
            </a:p>
          </p:txBody>
        </p:sp>
        <p:pic>
          <p:nvPicPr>
            <p:cNvPr id="69" name="Image 68"/>
            <p:cNvPicPr>
              <a:picLocks noChangeAspect="1"/>
            </p:cNvPicPr>
            <p:nvPr>
              <p:custDataLst>
                <p:tags r:id="rId56"/>
              </p:custDataLst>
            </p:nvPr>
          </p:nvPicPr>
          <p:blipFill>
            <a:blip r:embed="rId62" cstate="print">
              <a:extLst>
                <a:ext uri="{28A0092B-C50C-407E-A947-70E740481C1C}">
                  <a14:useLocalDpi xmlns:a14="http://schemas.microsoft.com/office/drawing/2010/main" xmlns=""/>
                </a:ext>
              </a:extLst>
            </a:blip>
            <a:stretch>
              <a:fillRect/>
            </a:stretch>
          </p:blipFill>
          <p:spPr>
            <a:xfrm>
              <a:off x="4494244" y="2007655"/>
              <a:ext cx="566688" cy="512583"/>
            </a:xfrm>
            <a:prstGeom prst="rect">
              <a:avLst/>
            </a:prstGeom>
          </p:spPr>
        </p:pic>
        <p:pic>
          <p:nvPicPr>
            <p:cNvPr id="70" name="Image 69"/>
            <p:cNvPicPr>
              <a:picLocks noChangeAspect="1"/>
            </p:cNvPicPr>
            <p:nvPr>
              <p:custDataLst>
                <p:tags r:id="rId57"/>
              </p:custDataLst>
            </p:nvPr>
          </p:nvPicPr>
          <p:blipFill>
            <a:blip r:embed="rId64" cstate="print">
              <a:extLst>
                <a:ext uri="{28A0092B-C50C-407E-A947-70E740481C1C}">
                  <a14:useLocalDpi xmlns:a14="http://schemas.microsoft.com/office/drawing/2010/main" xmlns=""/>
                </a:ext>
              </a:extLst>
            </a:blip>
            <a:stretch>
              <a:fillRect/>
            </a:stretch>
          </p:blipFill>
          <p:spPr>
            <a:xfrm>
              <a:off x="4537433" y="2088596"/>
              <a:ext cx="249939" cy="271729"/>
            </a:xfrm>
            <a:prstGeom prst="rect">
              <a:avLst/>
            </a:prstGeom>
          </p:spPr>
        </p:pic>
        <p:pic>
          <p:nvPicPr>
            <p:cNvPr id="71" name="Image 70"/>
            <p:cNvPicPr>
              <a:picLocks noChangeAspect="1"/>
            </p:cNvPicPr>
            <p:nvPr>
              <p:custDataLst>
                <p:tags r:id="rId58"/>
              </p:custDataLst>
            </p:nvPr>
          </p:nvPicPr>
          <p:blipFill>
            <a:blip r:embed="rId66" cstate="print">
              <a:extLst>
                <a:ext uri="{28A0092B-C50C-407E-A947-70E740481C1C}">
                  <a14:useLocalDpi xmlns:a14="http://schemas.microsoft.com/office/drawing/2010/main" xmlns=""/>
                </a:ext>
              </a:extLst>
            </a:blip>
            <a:stretch>
              <a:fillRect/>
            </a:stretch>
          </p:blipFill>
          <p:spPr>
            <a:xfrm>
              <a:off x="5004160" y="2233910"/>
              <a:ext cx="336430" cy="365760"/>
            </a:xfrm>
            <a:prstGeom prst="rect">
              <a:avLst/>
            </a:prstGeom>
          </p:spPr>
        </p:pic>
        <p:pic>
          <p:nvPicPr>
            <p:cNvPr id="72" name="Image 71"/>
            <p:cNvPicPr>
              <a:picLocks noChangeAspect="1"/>
            </p:cNvPicPr>
            <p:nvPr/>
          </p:nvPicPr>
          <p:blipFill>
            <a:blip r:embed="rId72" cstate="print">
              <a:extLst>
                <a:ext uri="{28A0092B-C50C-407E-A947-70E740481C1C}">
                  <a14:useLocalDpi xmlns:a14="http://schemas.microsoft.com/office/drawing/2010/main" xmlns=""/>
                </a:ext>
              </a:extLst>
            </a:blip>
            <a:stretch>
              <a:fillRect/>
            </a:stretch>
          </p:blipFill>
          <p:spPr>
            <a:xfrm>
              <a:off x="4820704" y="2118536"/>
              <a:ext cx="180575" cy="156194"/>
            </a:xfrm>
            <a:prstGeom prst="rect">
              <a:avLst/>
            </a:prstGeom>
          </p:spPr>
        </p:pic>
      </p:grpSp>
      <p:sp>
        <p:nvSpPr>
          <p:cNvPr id="73" name="Ellipse 72"/>
          <p:cNvSpPr/>
          <p:nvPr>
            <p:custDataLst>
              <p:tags r:id="rId37"/>
            </p:custDataLst>
          </p:nvPr>
        </p:nvSpPr>
        <p:spPr>
          <a:xfrm>
            <a:off x="3059832" y="4000648"/>
            <a:ext cx="867094" cy="867094"/>
          </a:xfrm>
          <a:prstGeom prst="ellipse">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800" dirty="0">
              <a:solidFill>
                <a:prstClr val="white"/>
              </a:solidFill>
            </a:endParaRPr>
          </a:p>
        </p:txBody>
      </p:sp>
      <p:sp>
        <p:nvSpPr>
          <p:cNvPr id="74" name="Rectangle 73"/>
          <p:cNvSpPr/>
          <p:nvPr>
            <p:custDataLst>
              <p:tags r:id="rId38"/>
            </p:custDataLst>
          </p:nvPr>
        </p:nvSpPr>
        <p:spPr>
          <a:xfrm>
            <a:off x="3131840" y="4216672"/>
            <a:ext cx="752129" cy="338554"/>
          </a:xfrm>
          <a:prstGeom prst="rect">
            <a:avLst/>
          </a:prstGeom>
        </p:spPr>
        <p:txBody>
          <a:bodyPr wrap="none">
            <a:spAutoFit/>
          </a:bodyPr>
          <a:lstStyle/>
          <a:p>
            <a:pPr algn="ctr"/>
            <a:r>
              <a:rPr lang="fr-FR" sz="800" dirty="0" smtClean="0">
                <a:solidFill>
                  <a:prstClr val="white"/>
                </a:solidFill>
                <a:effectLst>
                  <a:outerShdw blurRad="50800" dist="38100" dir="2700000" algn="tl" rotWithShape="0">
                    <a:prstClr val="black">
                      <a:alpha val="40000"/>
                    </a:prstClr>
                  </a:outerShdw>
                </a:effectLst>
                <a:latin typeface="Arial"/>
                <a:ea typeface="Calibri"/>
                <a:cs typeface="Times New Roman"/>
              </a:rPr>
              <a:t>Expériences</a:t>
            </a:r>
          </a:p>
          <a:p>
            <a:pPr algn="ctr"/>
            <a:r>
              <a:rPr lang="fr-FR" sz="800" dirty="0" smtClean="0">
                <a:solidFill>
                  <a:prstClr val="white"/>
                </a:solidFill>
                <a:effectLst>
                  <a:outerShdw blurRad="50800" dist="38100" dir="2700000" algn="tl" rotWithShape="0">
                    <a:prstClr val="black">
                      <a:alpha val="40000"/>
                    </a:prstClr>
                  </a:outerShdw>
                </a:effectLst>
                <a:latin typeface="Arial"/>
                <a:ea typeface="Calibri"/>
                <a:cs typeface="Times New Roman"/>
              </a:rPr>
              <a:t>utilisateurs</a:t>
            </a:r>
            <a:endParaRPr lang="fr-FR" sz="800" dirty="0">
              <a:solidFill>
                <a:prstClr val="white"/>
              </a:solidFill>
              <a:effectLst>
                <a:outerShdw blurRad="50800" dist="38100" dir="2700000" algn="tl" rotWithShape="0">
                  <a:prstClr val="black">
                    <a:alpha val="40000"/>
                  </a:prstClr>
                </a:outerShdw>
              </a:effectLst>
            </a:endParaRPr>
          </a:p>
        </p:txBody>
      </p:sp>
      <p:sp>
        <p:nvSpPr>
          <p:cNvPr id="75" name="Arc 74"/>
          <p:cNvSpPr/>
          <p:nvPr/>
        </p:nvSpPr>
        <p:spPr>
          <a:xfrm rot="8166731">
            <a:off x="3208813" y="2003080"/>
            <a:ext cx="3410739" cy="3361171"/>
          </a:xfrm>
          <a:prstGeom prst="arc">
            <a:avLst/>
          </a:prstGeom>
          <a:noFill/>
          <a:ln w="50800">
            <a:solidFill>
              <a:srgbClr val="9E004F"/>
            </a:solidFill>
            <a:tailEnd type="arrow"/>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76" name="Rectangle 75"/>
          <p:cNvSpPr/>
          <p:nvPr>
            <p:custDataLst>
              <p:tags r:id="rId39"/>
            </p:custDataLst>
          </p:nvPr>
        </p:nvSpPr>
        <p:spPr>
          <a:xfrm>
            <a:off x="4644008" y="1912416"/>
            <a:ext cx="504056" cy="400110"/>
          </a:xfrm>
          <a:prstGeom prst="rect">
            <a:avLst/>
          </a:prstGeom>
        </p:spPr>
        <p:txBody>
          <a:bodyPr wrap="square">
            <a:spAutoFit/>
          </a:bodyPr>
          <a:lstStyle/>
          <a:p>
            <a:pPr algn="ctr"/>
            <a:r>
              <a:rPr lang="fr-FR" sz="2000" b="1" dirty="0" smtClean="0">
                <a:solidFill>
                  <a:schemeClr val="accent5">
                    <a:lumMod val="75000"/>
                  </a:schemeClr>
                </a:solidFill>
              </a:rPr>
              <a:t>1</a:t>
            </a:r>
            <a:endParaRPr lang="fr-FR" sz="2000" b="1" dirty="0">
              <a:solidFill>
                <a:schemeClr val="accent5">
                  <a:lumMod val="75000"/>
                </a:schemeClr>
              </a:solidFill>
            </a:endParaRPr>
          </a:p>
        </p:txBody>
      </p:sp>
      <p:sp>
        <p:nvSpPr>
          <p:cNvPr id="77" name="Rectangle 76"/>
          <p:cNvSpPr/>
          <p:nvPr>
            <p:custDataLst>
              <p:tags r:id="rId40"/>
            </p:custDataLst>
          </p:nvPr>
        </p:nvSpPr>
        <p:spPr>
          <a:xfrm>
            <a:off x="7164288" y="3352576"/>
            <a:ext cx="504056" cy="400110"/>
          </a:xfrm>
          <a:prstGeom prst="rect">
            <a:avLst/>
          </a:prstGeom>
        </p:spPr>
        <p:txBody>
          <a:bodyPr wrap="square">
            <a:spAutoFit/>
          </a:bodyPr>
          <a:lstStyle/>
          <a:p>
            <a:pPr algn="ctr"/>
            <a:r>
              <a:rPr lang="fr-FR" sz="2000" b="1" dirty="0" smtClean="0">
                <a:solidFill>
                  <a:schemeClr val="tx2">
                    <a:lumMod val="60000"/>
                    <a:lumOff val="40000"/>
                  </a:schemeClr>
                </a:solidFill>
              </a:rPr>
              <a:t>2</a:t>
            </a:r>
            <a:endParaRPr lang="fr-FR" sz="2000" b="1" dirty="0">
              <a:solidFill>
                <a:schemeClr val="tx2">
                  <a:lumMod val="60000"/>
                  <a:lumOff val="40000"/>
                </a:schemeClr>
              </a:solidFill>
            </a:endParaRPr>
          </a:p>
        </p:txBody>
      </p:sp>
      <p:sp>
        <p:nvSpPr>
          <p:cNvPr id="78" name="Rectangle 77"/>
          <p:cNvSpPr/>
          <p:nvPr>
            <p:custDataLst>
              <p:tags r:id="rId41"/>
            </p:custDataLst>
          </p:nvPr>
        </p:nvSpPr>
        <p:spPr>
          <a:xfrm>
            <a:off x="6444208" y="6016872"/>
            <a:ext cx="504056" cy="400110"/>
          </a:xfrm>
          <a:prstGeom prst="rect">
            <a:avLst/>
          </a:prstGeom>
        </p:spPr>
        <p:txBody>
          <a:bodyPr wrap="square">
            <a:spAutoFit/>
          </a:bodyPr>
          <a:lstStyle/>
          <a:p>
            <a:pPr algn="ctr"/>
            <a:r>
              <a:rPr lang="fr-FR" sz="2000" b="1" dirty="0" smtClean="0">
                <a:solidFill>
                  <a:schemeClr val="tx2">
                    <a:lumMod val="60000"/>
                    <a:lumOff val="40000"/>
                  </a:schemeClr>
                </a:solidFill>
              </a:rPr>
              <a:t>3</a:t>
            </a:r>
            <a:endParaRPr lang="fr-FR" sz="2000" b="1" dirty="0">
              <a:solidFill>
                <a:schemeClr val="tx2">
                  <a:lumMod val="60000"/>
                  <a:lumOff val="40000"/>
                </a:schemeClr>
              </a:solidFill>
            </a:endParaRPr>
          </a:p>
        </p:txBody>
      </p:sp>
      <p:sp>
        <p:nvSpPr>
          <p:cNvPr id="79" name="Rectangle 78"/>
          <p:cNvSpPr/>
          <p:nvPr>
            <p:custDataLst>
              <p:tags r:id="rId42"/>
            </p:custDataLst>
          </p:nvPr>
        </p:nvSpPr>
        <p:spPr>
          <a:xfrm>
            <a:off x="2699792" y="5656832"/>
            <a:ext cx="504056" cy="400110"/>
          </a:xfrm>
          <a:prstGeom prst="rect">
            <a:avLst/>
          </a:prstGeom>
        </p:spPr>
        <p:txBody>
          <a:bodyPr wrap="square">
            <a:spAutoFit/>
          </a:bodyPr>
          <a:lstStyle/>
          <a:p>
            <a:pPr algn="ctr"/>
            <a:r>
              <a:rPr lang="fr-FR" sz="2000" b="1" dirty="0" smtClean="0">
                <a:solidFill>
                  <a:schemeClr val="tx2">
                    <a:lumMod val="60000"/>
                    <a:lumOff val="40000"/>
                  </a:schemeClr>
                </a:solidFill>
              </a:rPr>
              <a:t>4</a:t>
            </a:r>
            <a:endParaRPr lang="fr-FR" sz="2000" b="1" dirty="0">
              <a:solidFill>
                <a:schemeClr val="tx2">
                  <a:lumMod val="60000"/>
                  <a:lumOff val="40000"/>
                </a:schemeClr>
              </a:solidFill>
            </a:endParaRPr>
          </a:p>
        </p:txBody>
      </p:sp>
      <p:sp>
        <p:nvSpPr>
          <p:cNvPr id="80" name="Rectangle 79"/>
          <p:cNvSpPr/>
          <p:nvPr>
            <p:custDataLst>
              <p:tags r:id="rId43"/>
            </p:custDataLst>
          </p:nvPr>
        </p:nvSpPr>
        <p:spPr>
          <a:xfrm>
            <a:off x="2411760" y="3352576"/>
            <a:ext cx="504056" cy="400110"/>
          </a:xfrm>
          <a:prstGeom prst="rect">
            <a:avLst/>
          </a:prstGeom>
        </p:spPr>
        <p:txBody>
          <a:bodyPr wrap="square">
            <a:spAutoFit/>
          </a:bodyPr>
          <a:lstStyle/>
          <a:p>
            <a:pPr algn="ctr"/>
            <a:r>
              <a:rPr lang="fr-FR" sz="2000" b="1" dirty="0" smtClean="0">
                <a:solidFill>
                  <a:schemeClr val="tx2">
                    <a:lumMod val="60000"/>
                    <a:lumOff val="40000"/>
                  </a:schemeClr>
                </a:solidFill>
              </a:rPr>
              <a:t>5</a:t>
            </a:r>
            <a:endParaRPr lang="fr-FR" sz="2000" b="1" dirty="0">
              <a:solidFill>
                <a:schemeClr val="tx2">
                  <a:lumMod val="60000"/>
                  <a:lumOff val="40000"/>
                </a:schemeClr>
              </a:solidFill>
            </a:endParaRPr>
          </a:p>
        </p:txBody>
      </p:sp>
      <p:sp>
        <p:nvSpPr>
          <p:cNvPr id="81" name="Rectangle 80"/>
          <p:cNvSpPr/>
          <p:nvPr>
            <p:custDataLst>
              <p:tags r:id="rId44"/>
            </p:custDataLst>
          </p:nvPr>
        </p:nvSpPr>
        <p:spPr>
          <a:xfrm>
            <a:off x="3779912" y="2403081"/>
            <a:ext cx="504056" cy="400110"/>
          </a:xfrm>
          <a:prstGeom prst="rect">
            <a:avLst/>
          </a:prstGeom>
        </p:spPr>
        <p:txBody>
          <a:bodyPr wrap="square">
            <a:spAutoFit/>
          </a:bodyPr>
          <a:lstStyle/>
          <a:p>
            <a:pPr algn="ctr"/>
            <a:r>
              <a:rPr lang="fr-FR" sz="2000" b="1" dirty="0" smtClean="0">
                <a:solidFill>
                  <a:schemeClr val="tx2">
                    <a:lumMod val="60000"/>
                    <a:lumOff val="40000"/>
                  </a:schemeClr>
                </a:solidFill>
              </a:rPr>
              <a:t>6</a:t>
            </a:r>
            <a:endParaRPr lang="fr-FR" sz="2000" b="1" dirty="0">
              <a:solidFill>
                <a:schemeClr val="tx2">
                  <a:lumMod val="60000"/>
                  <a:lumOff val="40000"/>
                </a:schemeClr>
              </a:solidFill>
            </a:endParaRPr>
          </a:p>
        </p:txBody>
      </p:sp>
      <p:sp>
        <p:nvSpPr>
          <p:cNvPr id="82" name="Rectangle 81"/>
          <p:cNvSpPr/>
          <p:nvPr>
            <p:custDataLst>
              <p:tags r:id="rId45"/>
            </p:custDataLst>
          </p:nvPr>
        </p:nvSpPr>
        <p:spPr>
          <a:xfrm>
            <a:off x="5796136" y="3240498"/>
            <a:ext cx="504056" cy="400110"/>
          </a:xfrm>
          <a:prstGeom prst="rect">
            <a:avLst/>
          </a:prstGeom>
        </p:spPr>
        <p:txBody>
          <a:bodyPr wrap="square">
            <a:spAutoFit/>
          </a:bodyPr>
          <a:lstStyle/>
          <a:p>
            <a:pPr algn="ctr"/>
            <a:r>
              <a:rPr lang="fr-FR" sz="2000" b="1" dirty="0" smtClean="0">
                <a:solidFill>
                  <a:srgbClr val="990033"/>
                </a:solidFill>
              </a:rPr>
              <a:t>7</a:t>
            </a:r>
            <a:endParaRPr lang="fr-FR" sz="2000" b="1" dirty="0">
              <a:solidFill>
                <a:srgbClr val="990033"/>
              </a:solidFill>
            </a:endParaRPr>
          </a:p>
        </p:txBody>
      </p:sp>
      <p:sp>
        <p:nvSpPr>
          <p:cNvPr id="83" name="Rectangle 82"/>
          <p:cNvSpPr/>
          <p:nvPr>
            <p:custDataLst>
              <p:tags r:id="rId46"/>
            </p:custDataLst>
          </p:nvPr>
        </p:nvSpPr>
        <p:spPr>
          <a:xfrm>
            <a:off x="4860032" y="3928640"/>
            <a:ext cx="504056" cy="400110"/>
          </a:xfrm>
          <a:prstGeom prst="rect">
            <a:avLst/>
          </a:prstGeom>
        </p:spPr>
        <p:txBody>
          <a:bodyPr wrap="square">
            <a:spAutoFit/>
          </a:bodyPr>
          <a:lstStyle/>
          <a:p>
            <a:pPr algn="ctr"/>
            <a:r>
              <a:rPr lang="fr-FR" sz="2000" b="1" dirty="0" smtClean="0">
                <a:solidFill>
                  <a:srgbClr val="990033"/>
                </a:solidFill>
              </a:rPr>
              <a:t>8</a:t>
            </a:r>
            <a:endParaRPr lang="fr-FR" sz="2000" b="1" dirty="0">
              <a:solidFill>
                <a:srgbClr val="990033"/>
              </a:solidFill>
            </a:endParaRPr>
          </a:p>
        </p:txBody>
      </p:sp>
      <p:sp>
        <p:nvSpPr>
          <p:cNvPr id="84" name="Rectangle 83"/>
          <p:cNvSpPr/>
          <p:nvPr>
            <p:custDataLst>
              <p:tags r:id="rId47"/>
            </p:custDataLst>
          </p:nvPr>
        </p:nvSpPr>
        <p:spPr>
          <a:xfrm>
            <a:off x="5687745" y="3592350"/>
            <a:ext cx="504056" cy="400110"/>
          </a:xfrm>
          <a:prstGeom prst="rect">
            <a:avLst/>
          </a:prstGeom>
        </p:spPr>
        <p:txBody>
          <a:bodyPr wrap="square">
            <a:spAutoFit/>
          </a:bodyPr>
          <a:lstStyle/>
          <a:p>
            <a:pPr algn="ctr"/>
            <a:r>
              <a:rPr lang="fr-FR" sz="2000" b="1" dirty="0" smtClean="0">
                <a:solidFill>
                  <a:srgbClr val="990033"/>
                </a:solidFill>
              </a:rPr>
              <a:t>9</a:t>
            </a:r>
            <a:endParaRPr lang="fr-FR" sz="2000" b="1" dirty="0">
              <a:solidFill>
                <a:srgbClr val="990033"/>
              </a:solidFill>
            </a:endParaRPr>
          </a:p>
        </p:txBody>
      </p:sp>
      <p:sp>
        <p:nvSpPr>
          <p:cNvPr id="85" name="Rectangle 84"/>
          <p:cNvSpPr/>
          <p:nvPr>
            <p:custDataLst>
              <p:tags r:id="rId48"/>
            </p:custDataLst>
          </p:nvPr>
        </p:nvSpPr>
        <p:spPr>
          <a:xfrm>
            <a:off x="3851920" y="5152776"/>
            <a:ext cx="504056" cy="400110"/>
          </a:xfrm>
          <a:prstGeom prst="rect">
            <a:avLst/>
          </a:prstGeom>
        </p:spPr>
        <p:txBody>
          <a:bodyPr wrap="square">
            <a:spAutoFit/>
          </a:bodyPr>
          <a:lstStyle/>
          <a:p>
            <a:pPr algn="ctr"/>
            <a:r>
              <a:rPr lang="fr-FR" sz="2000" b="1" dirty="0" smtClean="0">
                <a:solidFill>
                  <a:srgbClr val="990033"/>
                </a:solidFill>
              </a:rPr>
              <a:t>10</a:t>
            </a:r>
            <a:endParaRPr lang="fr-FR" sz="2000" b="1" dirty="0">
              <a:solidFill>
                <a:srgbClr val="990033"/>
              </a:solidFill>
            </a:endParaRPr>
          </a:p>
        </p:txBody>
      </p:sp>
      <p:sp>
        <p:nvSpPr>
          <p:cNvPr id="86" name="Rectangle 85"/>
          <p:cNvSpPr/>
          <p:nvPr>
            <p:custDataLst>
              <p:tags r:id="rId49"/>
            </p:custDataLst>
          </p:nvPr>
        </p:nvSpPr>
        <p:spPr>
          <a:xfrm>
            <a:off x="3851920" y="3424584"/>
            <a:ext cx="504056" cy="400110"/>
          </a:xfrm>
          <a:prstGeom prst="rect">
            <a:avLst/>
          </a:prstGeom>
        </p:spPr>
        <p:txBody>
          <a:bodyPr wrap="square">
            <a:spAutoFit/>
          </a:bodyPr>
          <a:lstStyle/>
          <a:p>
            <a:pPr algn="ctr"/>
            <a:r>
              <a:rPr lang="fr-FR" sz="2000" b="1" dirty="0" smtClean="0">
                <a:solidFill>
                  <a:srgbClr val="990033"/>
                </a:solidFill>
              </a:rPr>
              <a:t>14</a:t>
            </a:r>
            <a:endParaRPr lang="fr-FR" sz="2000" b="1" dirty="0">
              <a:solidFill>
                <a:srgbClr val="990033"/>
              </a:solidFill>
            </a:endParaRPr>
          </a:p>
        </p:txBody>
      </p:sp>
      <p:sp>
        <p:nvSpPr>
          <p:cNvPr id="87" name="Rectangle 86"/>
          <p:cNvSpPr/>
          <p:nvPr>
            <p:custDataLst>
              <p:tags r:id="rId50"/>
            </p:custDataLst>
          </p:nvPr>
        </p:nvSpPr>
        <p:spPr>
          <a:xfrm>
            <a:off x="3251348" y="3580475"/>
            <a:ext cx="504056" cy="400110"/>
          </a:xfrm>
          <a:prstGeom prst="rect">
            <a:avLst/>
          </a:prstGeom>
        </p:spPr>
        <p:txBody>
          <a:bodyPr wrap="square">
            <a:spAutoFit/>
          </a:bodyPr>
          <a:lstStyle/>
          <a:p>
            <a:pPr algn="ctr"/>
            <a:r>
              <a:rPr lang="fr-FR" sz="2000" b="1" dirty="0" smtClean="0">
                <a:solidFill>
                  <a:srgbClr val="990033"/>
                </a:solidFill>
              </a:rPr>
              <a:t>11</a:t>
            </a:r>
            <a:endParaRPr lang="fr-FR" sz="2000" b="1" dirty="0">
              <a:solidFill>
                <a:srgbClr val="990033"/>
              </a:solidFill>
            </a:endParaRPr>
          </a:p>
        </p:txBody>
      </p:sp>
      <p:sp>
        <p:nvSpPr>
          <p:cNvPr id="88" name="Rectangle 87"/>
          <p:cNvSpPr/>
          <p:nvPr>
            <p:custDataLst>
              <p:tags r:id="rId51"/>
            </p:custDataLst>
          </p:nvPr>
        </p:nvSpPr>
        <p:spPr>
          <a:xfrm>
            <a:off x="6277200" y="2632496"/>
            <a:ext cx="504056" cy="400110"/>
          </a:xfrm>
          <a:prstGeom prst="rect">
            <a:avLst/>
          </a:prstGeom>
        </p:spPr>
        <p:txBody>
          <a:bodyPr wrap="square">
            <a:spAutoFit/>
          </a:bodyPr>
          <a:lstStyle/>
          <a:p>
            <a:pPr algn="ctr"/>
            <a:r>
              <a:rPr lang="fr-FR" sz="2000" b="1" dirty="0" smtClean="0">
                <a:solidFill>
                  <a:schemeClr val="accent5">
                    <a:lumMod val="75000"/>
                  </a:schemeClr>
                </a:solidFill>
              </a:rPr>
              <a:t>15</a:t>
            </a:r>
            <a:endParaRPr lang="fr-FR" sz="2000" b="1" dirty="0">
              <a:solidFill>
                <a:schemeClr val="accent5">
                  <a:lumMod val="75000"/>
                </a:schemeClr>
              </a:solidFill>
            </a:endParaRPr>
          </a:p>
        </p:txBody>
      </p:sp>
      <p:sp>
        <p:nvSpPr>
          <p:cNvPr id="89" name="Forme libre 88"/>
          <p:cNvSpPr/>
          <p:nvPr>
            <p:custDataLst>
              <p:tags r:id="rId52"/>
            </p:custDataLst>
          </p:nvPr>
        </p:nvSpPr>
        <p:spPr>
          <a:xfrm rot="20422376">
            <a:off x="5230480" y="3458727"/>
            <a:ext cx="566365" cy="1460175"/>
          </a:xfrm>
          <a:custGeom>
            <a:avLst/>
            <a:gdLst>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8" fmla="*/ 3725120 w 3989052"/>
              <a:gd name="connsiteY8" fmla="*/ 1073485 h 2963562"/>
              <a:gd name="connsiteX0" fmla="*/ 3055164 w 3989052"/>
              <a:gd name="connsiteY0" fmla="*/ 1752495 h 2963562"/>
              <a:gd name="connsiteX1" fmla="*/ 2819774 w 3989052"/>
              <a:gd name="connsiteY1" fmla="*/ 2377184 h 2963562"/>
              <a:gd name="connsiteX2" fmla="*/ 1760518 w 3989052"/>
              <a:gd name="connsiteY2" fmla="*/ 2956606 h 2963562"/>
              <a:gd name="connsiteX3" fmla="*/ 94681 w 3989052"/>
              <a:gd name="connsiteY3" fmla="*/ 1969778 h 2963562"/>
              <a:gd name="connsiteX4" fmla="*/ 375338 w 3989052"/>
              <a:gd name="connsiteY4" fmla="*/ 647972 h 2963562"/>
              <a:gd name="connsiteX5" fmla="*/ 1787679 w 3989052"/>
              <a:gd name="connsiteY5" fmla="*/ 331101 h 2963562"/>
              <a:gd name="connsiteX6" fmla="*/ 3824708 w 3989052"/>
              <a:gd name="connsiteY6" fmla="*/ 77604 h 2963562"/>
              <a:gd name="connsiteX7" fmla="*/ 3851869 w 3989052"/>
              <a:gd name="connsiteY7" fmla="*/ 86657 h 2963562"/>
              <a:gd name="connsiteX0" fmla="*/ 3055164 w 3824708"/>
              <a:gd name="connsiteY0" fmla="*/ 1674891 h 2885958"/>
              <a:gd name="connsiteX1" fmla="*/ 2819774 w 3824708"/>
              <a:gd name="connsiteY1" fmla="*/ 2299580 h 2885958"/>
              <a:gd name="connsiteX2" fmla="*/ 1760518 w 3824708"/>
              <a:gd name="connsiteY2" fmla="*/ 2879002 h 2885958"/>
              <a:gd name="connsiteX3" fmla="*/ 94681 w 3824708"/>
              <a:gd name="connsiteY3" fmla="*/ 1892174 h 2885958"/>
              <a:gd name="connsiteX4" fmla="*/ 375338 w 3824708"/>
              <a:gd name="connsiteY4" fmla="*/ 570368 h 2885958"/>
              <a:gd name="connsiteX5" fmla="*/ 1787679 w 3824708"/>
              <a:gd name="connsiteY5" fmla="*/ 253497 h 2885958"/>
              <a:gd name="connsiteX6" fmla="*/ 3824708 w 3824708"/>
              <a:gd name="connsiteY6" fmla="*/ 0 h 2885958"/>
              <a:gd name="connsiteX0" fmla="*/ 3055164 w 3824708"/>
              <a:gd name="connsiteY0" fmla="*/ 1674891 h 2880478"/>
              <a:gd name="connsiteX1" fmla="*/ 1760518 w 3824708"/>
              <a:gd name="connsiteY1" fmla="*/ 2879002 h 2880478"/>
              <a:gd name="connsiteX2" fmla="*/ 94681 w 3824708"/>
              <a:gd name="connsiteY2" fmla="*/ 1892174 h 2880478"/>
              <a:gd name="connsiteX3" fmla="*/ 375338 w 3824708"/>
              <a:gd name="connsiteY3" fmla="*/ 570368 h 2880478"/>
              <a:gd name="connsiteX4" fmla="*/ 1787679 w 3824708"/>
              <a:gd name="connsiteY4" fmla="*/ 253497 h 2880478"/>
              <a:gd name="connsiteX5" fmla="*/ 3824708 w 3824708"/>
              <a:gd name="connsiteY5" fmla="*/ 0 h 2880478"/>
              <a:gd name="connsiteX0" fmla="*/ 3116528 w 3886072"/>
              <a:gd name="connsiteY0" fmla="*/ 1674891 h 2879340"/>
              <a:gd name="connsiteX1" fmla="*/ 1821882 w 3886072"/>
              <a:gd name="connsiteY1" fmla="*/ 2879002 h 2879340"/>
              <a:gd name="connsiteX2" fmla="*/ 83618 w 3886072"/>
              <a:gd name="connsiteY2" fmla="*/ 1548143 h 2879340"/>
              <a:gd name="connsiteX3" fmla="*/ 436702 w 3886072"/>
              <a:gd name="connsiteY3" fmla="*/ 570368 h 2879340"/>
              <a:gd name="connsiteX4" fmla="*/ 1849043 w 3886072"/>
              <a:gd name="connsiteY4" fmla="*/ 253497 h 2879340"/>
              <a:gd name="connsiteX5" fmla="*/ 3886072 w 3886072"/>
              <a:gd name="connsiteY5" fmla="*/ 0 h 2879340"/>
              <a:gd name="connsiteX0" fmla="*/ 3033131 w 3802675"/>
              <a:gd name="connsiteY0" fmla="*/ 1674891 h 2879340"/>
              <a:gd name="connsiteX1" fmla="*/ 1738485 w 3802675"/>
              <a:gd name="connsiteY1" fmla="*/ 2879002 h 2879340"/>
              <a:gd name="connsiteX2" fmla="*/ 221 w 3802675"/>
              <a:gd name="connsiteY2" fmla="*/ 1548143 h 2879340"/>
              <a:gd name="connsiteX3" fmla="*/ 353305 w 3802675"/>
              <a:gd name="connsiteY3" fmla="*/ 570368 h 2879340"/>
              <a:gd name="connsiteX4" fmla="*/ 1765646 w 3802675"/>
              <a:gd name="connsiteY4" fmla="*/ 253497 h 2879340"/>
              <a:gd name="connsiteX5" fmla="*/ 3802675 w 3802675"/>
              <a:gd name="connsiteY5" fmla="*/ 0 h 2879340"/>
              <a:gd name="connsiteX0" fmla="*/ 3115250 w 3884794"/>
              <a:gd name="connsiteY0" fmla="*/ 1674891 h 2598817"/>
              <a:gd name="connsiteX1" fmla="*/ 1802497 w 3884794"/>
              <a:gd name="connsiteY1" fmla="*/ 2598345 h 2598817"/>
              <a:gd name="connsiteX2" fmla="*/ 82340 w 3884794"/>
              <a:gd name="connsiteY2" fmla="*/ 1548143 h 2598817"/>
              <a:gd name="connsiteX3" fmla="*/ 435424 w 3884794"/>
              <a:gd name="connsiteY3" fmla="*/ 570368 h 2598817"/>
              <a:gd name="connsiteX4" fmla="*/ 1847765 w 3884794"/>
              <a:gd name="connsiteY4" fmla="*/ 253497 h 2598817"/>
              <a:gd name="connsiteX5" fmla="*/ 3884794 w 3884794"/>
              <a:gd name="connsiteY5" fmla="*/ 0 h 2598817"/>
              <a:gd name="connsiteX0" fmla="*/ 3033302 w 3802846"/>
              <a:gd name="connsiteY0" fmla="*/ 1674891 h 2598817"/>
              <a:gd name="connsiteX1" fmla="*/ 1720549 w 3802846"/>
              <a:gd name="connsiteY1" fmla="*/ 2598345 h 2598817"/>
              <a:gd name="connsiteX2" fmla="*/ 392 w 3802846"/>
              <a:gd name="connsiteY2" fmla="*/ 1548143 h 2598817"/>
              <a:gd name="connsiteX3" fmla="*/ 353476 w 3802846"/>
              <a:gd name="connsiteY3" fmla="*/ 570368 h 2598817"/>
              <a:gd name="connsiteX4" fmla="*/ 1765817 w 3802846"/>
              <a:gd name="connsiteY4" fmla="*/ 253497 h 2598817"/>
              <a:gd name="connsiteX5" fmla="*/ 3802846 w 3802846"/>
              <a:gd name="connsiteY5" fmla="*/ 0 h 2598817"/>
              <a:gd name="connsiteX0" fmla="*/ 3033302 w 3802846"/>
              <a:gd name="connsiteY0" fmla="*/ 1800633 h 2724559"/>
              <a:gd name="connsiteX1" fmla="*/ 1720549 w 3802846"/>
              <a:gd name="connsiteY1" fmla="*/ 2724087 h 2724559"/>
              <a:gd name="connsiteX2" fmla="*/ 392 w 3802846"/>
              <a:gd name="connsiteY2" fmla="*/ 1673885 h 2724559"/>
              <a:gd name="connsiteX3" fmla="*/ 353476 w 3802846"/>
              <a:gd name="connsiteY3" fmla="*/ 696110 h 2724559"/>
              <a:gd name="connsiteX4" fmla="*/ 1738657 w 3802846"/>
              <a:gd name="connsiteY4" fmla="*/ 26154 h 2724559"/>
              <a:gd name="connsiteX5" fmla="*/ 3802846 w 3802846"/>
              <a:gd name="connsiteY5"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00633 h 2724559"/>
              <a:gd name="connsiteX1" fmla="*/ 1720163 w 3802460"/>
              <a:gd name="connsiteY1" fmla="*/ 2724087 h 2724559"/>
              <a:gd name="connsiteX2" fmla="*/ 6 w 3802460"/>
              <a:gd name="connsiteY2" fmla="*/ 1673885 h 2724559"/>
              <a:gd name="connsiteX3" fmla="*/ 1738271 w 3802460"/>
              <a:gd name="connsiteY3" fmla="*/ 26154 h 2724559"/>
              <a:gd name="connsiteX4" fmla="*/ 3802460 w 3802460"/>
              <a:gd name="connsiteY4" fmla="*/ 125742 h 2724559"/>
              <a:gd name="connsiteX0" fmla="*/ 3032916 w 3802460"/>
              <a:gd name="connsiteY0" fmla="*/ 1849330 h 2776808"/>
              <a:gd name="connsiteX1" fmla="*/ 1720163 w 3802460"/>
              <a:gd name="connsiteY1" fmla="*/ 2772784 h 2776808"/>
              <a:gd name="connsiteX2" fmla="*/ 6 w 3802460"/>
              <a:gd name="connsiteY2" fmla="*/ 1460032 h 2776808"/>
              <a:gd name="connsiteX3" fmla="*/ 1738271 w 3802460"/>
              <a:gd name="connsiteY3" fmla="*/ 74851 h 2776808"/>
              <a:gd name="connsiteX4" fmla="*/ 3802460 w 3802460"/>
              <a:gd name="connsiteY4" fmla="*/ 174439 h 2776808"/>
              <a:gd name="connsiteX0" fmla="*/ 3032916 w 3802460"/>
              <a:gd name="connsiteY0" fmla="*/ 1849330 h 2782920"/>
              <a:gd name="connsiteX1" fmla="*/ 1720163 w 3802460"/>
              <a:gd name="connsiteY1" fmla="*/ 2772784 h 2782920"/>
              <a:gd name="connsiteX2" fmla="*/ 6 w 3802460"/>
              <a:gd name="connsiteY2" fmla="*/ 1460032 h 2782920"/>
              <a:gd name="connsiteX3" fmla="*/ 1738271 w 3802460"/>
              <a:gd name="connsiteY3" fmla="*/ 74851 h 2782920"/>
              <a:gd name="connsiteX4" fmla="*/ 3802460 w 3802460"/>
              <a:gd name="connsiteY4" fmla="*/ 174439 h 2782920"/>
              <a:gd name="connsiteX0" fmla="*/ 3060077 w 3802460"/>
              <a:gd name="connsiteY0" fmla="*/ 1731635 h 2776791"/>
              <a:gd name="connsiteX1" fmla="*/ 1720163 w 3802460"/>
              <a:gd name="connsiteY1" fmla="*/ 2772784 h 2776791"/>
              <a:gd name="connsiteX2" fmla="*/ 6 w 3802460"/>
              <a:gd name="connsiteY2" fmla="*/ 1460032 h 2776791"/>
              <a:gd name="connsiteX3" fmla="*/ 1738271 w 3802460"/>
              <a:gd name="connsiteY3" fmla="*/ 74851 h 2776791"/>
              <a:gd name="connsiteX4" fmla="*/ 3802460 w 3802460"/>
              <a:gd name="connsiteY4" fmla="*/ 174439 h 2776791"/>
              <a:gd name="connsiteX0" fmla="*/ 3060077 w 3802460"/>
              <a:gd name="connsiteY0" fmla="*/ 1694135 h 2739291"/>
              <a:gd name="connsiteX1" fmla="*/ 1720163 w 3802460"/>
              <a:gd name="connsiteY1" fmla="*/ 2735284 h 2739291"/>
              <a:gd name="connsiteX2" fmla="*/ 6 w 3802460"/>
              <a:gd name="connsiteY2" fmla="*/ 1422532 h 2739291"/>
              <a:gd name="connsiteX3" fmla="*/ 1738271 w 3802460"/>
              <a:gd name="connsiteY3" fmla="*/ 37351 h 2739291"/>
              <a:gd name="connsiteX4" fmla="*/ 3802460 w 3802460"/>
              <a:gd name="connsiteY4" fmla="*/ 136939 h 2739291"/>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902048"/>
              <a:gd name="connsiteY0" fmla="*/ 2227153 h 3272309"/>
              <a:gd name="connsiteX1" fmla="*/ 1720163 w 3902048"/>
              <a:gd name="connsiteY1" fmla="*/ 3268302 h 3272309"/>
              <a:gd name="connsiteX2" fmla="*/ 6 w 3902048"/>
              <a:gd name="connsiteY2" fmla="*/ 1955550 h 3272309"/>
              <a:gd name="connsiteX3" fmla="*/ 1738271 w 3902048"/>
              <a:gd name="connsiteY3" fmla="*/ 570369 h 3272309"/>
              <a:gd name="connsiteX4" fmla="*/ 3902048 w 3902048"/>
              <a:gd name="connsiteY4" fmla="*/ 0 h 3272309"/>
              <a:gd name="connsiteX0" fmla="*/ 3060077 w 3207908"/>
              <a:gd name="connsiteY0" fmla="*/ 2763193 h 3808349"/>
              <a:gd name="connsiteX1" fmla="*/ 1720163 w 3207908"/>
              <a:gd name="connsiteY1" fmla="*/ 3804342 h 3808349"/>
              <a:gd name="connsiteX2" fmla="*/ 6 w 3207908"/>
              <a:gd name="connsiteY2" fmla="*/ 2491590 h 3808349"/>
              <a:gd name="connsiteX3" fmla="*/ 1738271 w 3207908"/>
              <a:gd name="connsiteY3" fmla="*/ 1106409 h 3808349"/>
              <a:gd name="connsiteX4" fmla="*/ 3207908 w 3207908"/>
              <a:gd name="connsiteY4" fmla="*/ 0 h 3808349"/>
              <a:gd name="connsiteX0" fmla="*/ 1790310 w 3207907"/>
              <a:gd name="connsiteY0" fmla="*/ 3110042 h 3844771"/>
              <a:gd name="connsiteX1" fmla="*/ 1720162 w 3207907"/>
              <a:gd name="connsiteY1" fmla="*/ 3804342 h 3844771"/>
              <a:gd name="connsiteX2" fmla="*/ 5 w 3207907"/>
              <a:gd name="connsiteY2" fmla="*/ 2491590 h 3844771"/>
              <a:gd name="connsiteX3" fmla="*/ 1738270 w 3207907"/>
              <a:gd name="connsiteY3" fmla="*/ 1106409 h 3844771"/>
              <a:gd name="connsiteX4" fmla="*/ 3207907 w 3207907"/>
              <a:gd name="connsiteY4" fmla="*/ 0 h 3844771"/>
              <a:gd name="connsiteX0" fmla="*/ 1773379 w 3207907"/>
              <a:gd name="connsiteY0" fmla="*/ 3441126 h 3964847"/>
              <a:gd name="connsiteX1" fmla="*/ 1720162 w 3207907"/>
              <a:gd name="connsiteY1" fmla="*/ 3804342 h 3964847"/>
              <a:gd name="connsiteX2" fmla="*/ 5 w 3207907"/>
              <a:gd name="connsiteY2" fmla="*/ 2491590 h 3964847"/>
              <a:gd name="connsiteX3" fmla="*/ 1738270 w 3207907"/>
              <a:gd name="connsiteY3" fmla="*/ 1106409 h 3964847"/>
              <a:gd name="connsiteX4" fmla="*/ 3207907 w 3207907"/>
              <a:gd name="connsiteY4" fmla="*/ 0 h 3964847"/>
              <a:gd name="connsiteX0" fmla="*/ 1720162 w 3207907"/>
              <a:gd name="connsiteY0" fmla="*/ 3804342 h 3804342"/>
              <a:gd name="connsiteX1" fmla="*/ 5 w 3207907"/>
              <a:gd name="connsiteY1" fmla="*/ 2491590 h 3804342"/>
              <a:gd name="connsiteX2" fmla="*/ 1738270 w 3207907"/>
              <a:gd name="connsiteY2" fmla="*/ 1106409 h 3804342"/>
              <a:gd name="connsiteX3" fmla="*/ 3207907 w 3207907"/>
              <a:gd name="connsiteY3" fmla="*/ 0 h 3804342"/>
              <a:gd name="connsiteX0" fmla="*/ 7698944 w 7698945"/>
              <a:gd name="connsiteY0" fmla="*/ 1499676 h 2494151"/>
              <a:gd name="connsiteX1" fmla="*/ 253202 w 7698945"/>
              <a:gd name="connsiteY1" fmla="*/ 2491590 h 2494151"/>
              <a:gd name="connsiteX2" fmla="*/ 1991467 w 7698945"/>
              <a:gd name="connsiteY2" fmla="*/ 1106409 h 2494151"/>
              <a:gd name="connsiteX3" fmla="*/ 3461104 w 7698945"/>
              <a:gd name="connsiteY3" fmla="*/ 0 h 2494151"/>
              <a:gd name="connsiteX0" fmla="*/ 7545680 w 7545679"/>
              <a:gd name="connsiteY0" fmla="*/ 1499676 h 2521561"/>
              <a:gd name="connsiteX1" fmla="*/ 99938 w 7545679"/>
              <a:gd name="connsiteY1" fmla="*/ 2491590 h 2521561"/>
              <a:gd name="connsiteX2" fmla="*/ 3307840 w 7545679"/>
              <a:gd name="connsiteY2" fmla="*/ 0 h 2521561"/>
              <a:gd name="connsiteX0" fmla="*/ 4363675 w 4363675"/>
              <a:gd name="connsiteY0" fmla="*/ 1499676 h 1499676"/>
              <a:gd name="connsiteX1" fmla="*/ 2341558 w 4363675"/>
              <a:gd name="connsiteY1" fmla="*/ 932834 h 1499676"/>
              <a:gd name="connsiteX2" fmla="*/ 125835 w 4363675"/>
              <a:gd name="connsiteY2" fmla="*/ 0 h 1499676"/>
              <a:gd name="connsiteX0" fmla="*/ 4237840 w 4237840"/>
              <a:gd name="connsiteY0" fmla="*/ 1499676 h 1499676"/>
              <a:gd name="connsiteX1" fmla="*/ 2215723 w 4237840"/>
              <a:gd name="connsiteY1" fmla="*/ 932834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2587362 w 4237840"/>
              <a:gd name="connsiteY1" fmla="*/ 1104966 h 1499676"/>
              <a:gd name="connsiteX2" fmla="*/ 0 w 4237840"/>
              <a:gd name="connsiteY2" fmla="*/ 0 h 1499676"/>
              <a:gd name="connsiteX0" fmla="*/ 4237840 w 4237840"/>
              <a:gd name="connsiteY0" fmla="*/ 1499676 h 1499676"/>
              <a:gd name="connsiteX1" fmla="*/ 0 w 4237840"/>
              <a:gd name="connsiteY1" fmla="*/ 0 h 1499676"/>
              <a:gd name="connsiteX0" fmla="*/ 4237840 w 4237840"/>
              <a:gd name="connsiteY0" fmla="*/ 1499676 h 1501728"/>
              <a:gd name="connsiteX1" fmla="*/ 0 w 4237840"/>
              <a:gd name="connsiteY1" fmla="*/ 0 h 1501728"/>
              <a:gd name="connsiteX0" fmla="*/ 4237840 w 4237840"/>
              <a:gd name="connsiteY0" fmla="*/ 1499676 h 1501364"/>
              <a:gd name="connsiteX1" fmla="*/ 0 w 4237840"/>
              <a:gd name="connsiteY1" fmla="*/ 0 h 1501364"/>
              <a:gd name="connsiteX0" fmla="*/ 2867417 w 2867417"/>
              <a:gd name="connsiteY0" fmla="*/ 1155411 h 1157686"/>
              <a:gd name="connsiteX1" fmla="*/ 0 w 2867417"/>
              <a:gd name="connsiteY1" fmla="*/ 0 h 1157686"/>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17"/>
              <a:gd name="connsiteY0" fmla="*/ 1155411 h 1155411"/>
              <a:gd name="connsiteX1" fmla="*/ 0 w 2867417"/>
              <a:gd name="connsiteY1" fmla="*/ 0 h 1155411"/>
              <a:gd name="connsiteX0" fmla="*/ 2867417 w 2867446"/>
              <a:gd name="connsiteY0" fmla="*/ 1155411 h 1155411"/>
              <a:gd name="connsiteX1" fmla="*/ 0 w 2867446"/>
              <a:gd name="connsiteY1" fmla="*/ 0 h 1155411"/>
              <a:gd name="connsiteX0" fmla="*/ 2891031 w 2891059"/>
              <a:gd name="connsiteY0" fmla="*/ 1155411 h 1155411"/>
              <a:gd name="connsiteX1" fmla="*/ 0 w 2891059"/>
              <a:gd name="connsiteY1" fmla="*/ 0 h 1155411"/>
              <a:gd name="connsiteX0" fmla="*/ 2891031 w 2891031"/>
              <a:gd name="connsiteY0" fmla="*/ 1155411 h 1155411"/>
              <a:gd name="connsiteX1" fmla="*/ 0 w 2891031"/>
              <a:gd name="connsiteY1" fmla="*/ 0 h 1155411"/>
              <a:gd name="connsiteX0" fmla="*/ 1840180 w 1840180"/>
              <a:gd name="connsiteY0" fmla="*/ 1038743 h 1038743"/>
              <a:gd name="connsiteX1" fmla="*/ 0 w 1840180"/>
              <a:gd name="connsiteY1" fmla="*/ 0 h 1038743"/>
              <a:gd name="connsiteX0" fmla="*/ 1840180 w 1840180"/>
              <a:gd name="connsiteY0" fmla="*/ 1038743 h 1038743"/>
              <a:gd name="connsiteX1" fmla="*/ 0 w 1840180"/>
              <a:gd name="connsiteY1" fmla="*/ 0 h 1038743"/>
              <a:gd name="connsiteX0" fmla="*/ 1946446 w 1946446"/>
              <a:gd name="connsiteY0" fmla="*/ 1019298 h 1019298"/>
              <a:gd name="connsiteX1" fmla="*/ 0 w 1946446"/>
              <a:gd name="connsiteY1" fmla="*/ 0 h 1019298"/>
              <a:gd name="connsiteX0" fmla="*/ 446916 w 491370"/>
              <a:gd name="connsiteY0" fmla="*/ 747074 h 747074"/>
              <a:gd name="connsiteX1" fmla="*/ 0 w 491370"/>
              <a:gd name="connsiteY1" fmla="*/ 0 h 747074"/>
              <a:gd name="connsiteX0" fmla="*/ 446916 w 446916"/>
              <a:gd name="connsiteY0" fmla="*/ 747074 h 747074"/>
              <a:gd name="connsiteX1" fmla="*/ 0 w 446916"/>
              <a:gd name="connsiteY1" fmla="*/ 0 h 747074"/>
              <a:gd name="connsiteX0" fmla="*/ 234384 w 234384"/>
              <a:gd name="connsiteY0" fmla="*/ 883186 h 883186"/>
              <a:gd name="connsiteX1" fmla="*/ 0 w 234384"/>
              <a:gd name="connsiteY1" fmla="*/ 0 h 883186"/>
              <a:gd name="connsiteX0" fmla="*/ 234384 w 234384"/>
              <a:gd name="connsiteY0" fmla="*/ 883186 h 883186"/>
              <a:gd name="connsiteX1" fmla="*/ 0 w 234384"/>
              <a:gd name="connsiteY1" fmla="*/ 0 h 883186"/>
              <a:gd name="connsiteX0" fmla="*/ 2288852 w 2288852"/>
              <a:gd name="connsiteY0" fmla="*/ 271967 h 393969"/>
              <a:gd name="connsiteX1" fmla="*/ 0 w 2288852"/>
              <a:gd name="connsiteY1" fmla="*/ 322122 h 393969"/>
              <a:gd name="connsiteX0" fmla="*/ 2288852 w 2288852"/>
              <a:gd name="connsiteY0" fmla="*/ 393885 h 444040"/>
              <a:gd name="connsiteX1" fmla="*/ 0 w 2288852"/>
              <a:gd name="connsiteY1" fmla="*/ 444040 h 444040"/>
              <a:gd name="connsiteX0" fmla="*/ 2088128 w 2088128"/>
              <a:gd name="connsiteY0" fmla="*/ 312842 h 683833"/>
              <a:gd name="connsiteX1" fmla="*/ 0 w 2088128"/>
              <a:gd name="connsiteY1" fmla="*/ 683833 h 683833"/>
              <a:gd name="connsiteX0" fmla="*/ 2088128 w 2088128"/>
              <a:gd name="connsiteY0" fmla="*/ 1 h 370992"/>
              <a:gd name="connsiteX1" fmla="*/ 0 w 2088128"/>
              <a:gd name="connsiteY1" fmla="*/ 370992 h 370992"/>
              <a:gd name="connsiteX0" fmla="*/ 2099935 w 2099935"/>
              <a:gd name="connsiteY0" fmla="*/ 0 h 351546"/>
              <a:gd name="connsiteX1" fmla="*/ 0 w 2099935"/>
              <a:gd name="connsiteY1" fmla="*/ 351546 h 351546"/>
              <a:gd name="connsiteX0" fmla="*/ 2099935 w 2099935"/>
              <a:gd name="connsiteY0" fmla="*/ 0 h 351546"/>
              <a:gd name="connsiteX1" fmla="*/ 0 w 2099935"/>
              <a:gd name="connsiteY1" fmla="*/ 351546 h 351546"/>
              <a:gd name="connsiteX0" fmla="*/ 126780 w 1924966"/>
              <a:gd name="connsiteY0" fmla="*/ 1582959 h 1636634"/>
              <a:gd name="connsiteX1" fmla="*/ 1836146 w 1924966"/>
              <a:gd name="connsiteY1" fmla="*/ 2793 h 1636634"/>
              <a:gd name="connsiteX0" fmla="*/ 0 w 1863945"/>
              <a:gd name="connsiteY0" fmla="*/ 1583776 h 1583775"/>
              <a:gd name="connsiteX1" fmla="*/ 1709366 w 1863945"/>
              <a:gd name="connsiteY1" fmla="*/ 3610 h 1583775"/>
              <a:gd name="connsiteX0" fmla="*/ 0 w 1709366"/>
              <a:gd name="connsiteY0" fmla="*/ 1580166 h 1580167"/>
              <a:gd name="connsiteX1" fmla="*/ 1709366 w 1709366"/>
              <a:gd name="connsiteY1" fmla="*/ 0 h 1580167"/>
              <a:gd name="connsiteX0" fmla="*/ 0 w 1709366"/>
              <a:gd name="connsiteY0" fmla="*/ 1580166 h 1580166"/>
              <a:gd name="connsiteX1" fmla="*/ 1709366 w 1709366"/>
              <a:gd name="connsiteY1" fmla="*/ 0 h 1580166"/>
              <a:gd name="connsiteX0" fmla="*/ 0 w 1709366"/>
              <a:gd name="connsiteY0" fmla="*/ 1580166 h 1580166"/>
              <a:gd name="connsiteX1" fmla="*/ 1709366 w 1709366"/>
              <a:gd name="connsiteY1" fmla="*/ 0 h 1580166"/>
              <a:gd name="connsiteX0" fmla="*/ 0 w 1790663"/>
              <a:gd name="connsiteY0" fmla="*/ 1599292 h 1599292"/>
              <a:gd name="connsiteX1" fmla="*/ 1790663 w 1790663"/>
              <a:gd name="connsiteY1" fmla="*/ 0 h 1599292"/>
              <a:gd name="connsiteX0" fmla="*/ 0 w 1790663"/>
              <a:gd name="connsiteY0" fmla="*/ 1599292 h 1599292"/>
              <a:gd name="connsiteX1" fmla="*/ 1790663 w 1790663"/>
              <a:gd name="connsiteY1" fmla="*/ 0 h 1599292"/>
              <a:gd name="connsiteX0" fmla="*/ 0 w 1233204"/>
              <a:gd name="connsiteY0" fmla="*/ 4646 h 1742756"/>
              <a:gd name="connsiteX1" fmla="*/ 1233204 w 1233204"/>
              <a:gd name="connsiteY1" fmla="*/ 1608940 h 1742756"/>
              <a:gd name="connsiteX0" fmla="*/ 0 w 1233204"/>
              <a:gd name="connsiteY0" fmla="*/ 0 h 1817264"/>
              <a:gd name="connsiteX1" fmla="*/ 1233204 w 1233204"/>
              <a:gd name="connsiteY1" fmla="*/ 1604294 h 1817264"/>
              <a:gd name="connsiteX0" fmla="*/ 0 w 1233204"/>
              <a:gd name="connsiteY0" fmla="*/ 0 h 1604294"/>
              <a:gd name="connsiteX1" fmla="*/ 1233204 w 1233204"/>
              <a:gd name="connsiteY1" fmla="*/ 1604294 h 1604294"/>
              <a:gd name="connsiteX0" fmla="*/ 0 w 1233204"/>
              <a:gd name="connsiteY0" fmla="*/ 0 h 1604294"/>
              <a:gd name="connsiteX1" fmla="*/ 1233204 w 1233204"/>
              <a:gd name="connsiteY1" fmla="*/ 1604294 h 1604294"/>
              <a:gd name="connsiteX0" fmla="*/ 0 w 1233204"/>
              <a:gd name="connsiteY0" fmla="*/ 0 h 1604294"/>
              <a:gd name="connsiteX1" fmla="*/ 1233204 w 1233204"/>
              <a:gd name="connsiteY1" fmla="*/ 1604294 h 1604294"/>
              <a:gd name="connsiteX0" fmla="*/ 0 w 1433928"/>
              <a:gd name="connsiteY0" fmla="*/ 0 h 1614016"/>
              <a:gd name="connsiteX1" fmla="*/ 1433928 w 1433928"/>
              <a:gd name="connsiteY1" fmla="*/ 1614016 h 1614016"/>
            </a:gdLst>
            <a:ahLst/>
            <a:cxnLst>
              <a:cxn ang="0">
                <a:pos x="connsiteX0" y="connsiteY0"/>
              </a:cxn>
              <a:cxn ang="0">
                <a:pos x="connsiteX1" y="connsiteY1"/>
              </a:cxn>
            </a:cxnLst>
            <a:rect l="l" t="t" r="r" b="b"/>
            <a:pathLst>
              <a:path w="1433928" h="1614016">
                <a:moveTo>
                  <a:pt x="0" y="0"/>
                </a:moveTo>
                <a:cubicBezTo>
                  <a:pt x="27990" y="888462"/>
                  <a:pt x="735357" y="1381388"/>
                  <a:pt x="1433928" y="1614016"/>
                </a:cubicBezTo>
              </a:path>
            </a:pathLst>
          </a:custGeom>
          <a:noFill/>
          <a:ln w="50800">
            <a:solidFill>
              <a:srgbClr val="9E004F"/>
            </a:solidFill>
            <a:headEnd type="arrow"/>
            <a:tailEnd type="non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prstClr val="white"/>
              </a:solidFill>
            </a:endParaRPr>
          </a:p>
        </p:txBody>
      </p:sp>
      <p:sp>
        <p:nvSpPr>
          <p:cNvPr id="90" name="Rectangle 89"/>
          <p:cNvSpPr/>
          <p:nvPr>
            <p:custDataLst>
              <p:tags r:id="rId53"/>
            </p:custDataLst>
          </p:nvPr>
        </p:nvSpPr>
        <p:spPr>
          <a:xfrm>
            <a:off x="6156176" y="3640608"/>
            <a:ext cx="504056" cy="400110"/>
          </a:xfrm>
          <a:prstGeom prst="rect">
            <a:avLst/>
          </a:prstGeom>
        </p:spPr>
        <p:txBody>
          <a:bodyPr wrap="square">
            <a:spAutoFit/>
          </a:bodyPr>
          <a:lstStyle/>
          <a:p>
            <a:pPr algn="ctr"/>
            <a:r>
              <a:rPr lang="fr-FR" sz="2000" b="1" dirty="0" smtClean="0">
                <a:solidFill>
                  <a:srgbClr val="990033"/>
                </a:solidFill>
              </a:rPr>
              <a:t>12</a:t>
            </a:r>
            <a:endParaRPr lang="fr-FR" sz="2000" b="1" dirty="0">
              <a:solidFill>
                <a:srgbClr val="990033"/>
              </a:solidFill>
            </a:endParaRPr>
          </a:p>
        </p:txBody>
      </p:sp>
      <p:sp>
        <p:nvSpPr>
          <p:cNvPr id="91" name="Rectangle 90"/>
          <p:cNvSpPr/>
          <p:nvPr>
            <p:custDataLst>
              <p:tags r:id="rId54"/>
            </p:custDataLst>
          </p:nvPr>
        </p:nvSpPr>
        <p:spPr>
          <a:xfrm>
            <a:off x="5436096" y="5224784"/>
            <a:ext cx="504056" cy="400110"/>
          </a:xfrm>
          <a:prstGeom prst="rect">
            <a:avLst/>
          </a:prstGeom>
        </p:spPr>
        <p:txBody>
          <a:bodyPr wrap="square">
            <a:spAutoFit/>
          </a:bodyPr>
          <a:lstStyle/>
          <a:p>
            <a:pPr algn="ctr"/>
            <a:r>
              <a:rPr lang="fr-FR" sz="2000" b="1" dirty="0" smtClean="0">
                <a:solidFill>
                  <a:srgbClr val="990033"/>
                </a:solidFill>
              </a:rPr>
              <a:t>13</a:t>
            </a:r>
            <a:endParaRPr lang="fr-FR" sz="2000" b="1" dirty="0">
              <a:solidFill>
                <a:srgbClr val="990033"/>
              </a:solidFill>
            </a:endParaRPr>
          </a:p>
        </p:txBody>
      </p:sp>
      <p:sp>
        <p:nvSpPr>
          <p:cNvPr id="93" name="Rectangle 92"/>
          <p:cNvSpPr/>
          <p:nvPr/>
        </p:nvSpPr>
        <p:spPr>
          <a:xfrm>
            <a:off x="0" y="1270501"/>
            <a:ext cx="8100392" cy="589072"/>
          </a:xfrm>
          <a:prstGeom prst="rect">
            <a:avLst/>
          </a:prstGeom>
          <a:noFill/>
          <a:ln>
            <a:noFill/>
          </a:ln>
        </p:spPr>
        <p:txBody>
          <a:bodyPr wrap="square" lIns="91440" tIns="45720" rIns="91440" bIns="45720">
            <a:spAutoFit/>
          </a:bodyPr>
          <a:lstStyle/>
          <a:p>
            <a:pPr>
              <a:lnSpc>
                <a:spcPct val="150000"/>
              </a:lnSpc>
            </a:pPr>
            <a:r>
              <a:rPr lang="fr-FR" sz="2400" b="1" dirty="0" smtClean="0">
                <a:solidFill>
                  <a:srgbClr val="0033CC"/>
                </a:solidFill>
              </a:rPr>
              <a:t>DEMARCHE SUIVIE: </a:t>
            </a:r>
          </a:p>
        </p:txBody>
      </p:sp>
      <p:pic>
        <p:nvPicPr>
          <p:cNvPr id="94" name="Picture 2" descr="Résultat de recherche d'images pour &quot;logo orleans tours&quot;"/>
          <p:cNvPicPr>
            <a:picLocks noChangeAspect="1" noChangeArrowheads="1"/>
          </p:cNvPicPr>
          <p:nvPr/>
        </p:nvPicPr>
        <p:blipFill>
          <a:blip r:embed="rId73"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95" name="Rectangle 94"/>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502782"/>
            <a:ext cx="8100392" cy="2862322"/>
          </a:xfrm>
          <a:prstGeom prst="rect">
            <a:avLst/>
          </a:prstGeom>
          <a:noFill/>
          <a:ln>
            <a:noFill/>
          </a:ln>
        </p:spPr>
        <p:txBody>
          <a:bodyPr wrap="square" lIns="91440" tIns="45720" rIns="91440" bIns="45720">
            <a:spAutoFit/>
          </a:bodyPr>
          <a:lstStyle/>
          <a:p>
            <a:pPr>
              <a:lnSpc>
                <a:spcPct val="150000"/>
              </a:lnSpc>
            </a:pPr>
            <a:r>
              <a:rPr lang="fr-FR" sz="2400" b="1" dirty="0" smtClean="0">
                <a:solidFill>
                  <a:srgbClr val="0033CC"/>
                </a:solidFill>
              </a:rPr>
              <a:t>DEROULEMENT DU PROJET, </a:t>
            </a:r>
          </a:p>
          <a:p>
            <a:pPr>
              <a:lnSpc>
                <a:spcPct val="150000"/>
              </a:lnSpc>
            </a:pPr>
            <a:r>
              <a:rPr lang="fr-FR" sz="2400" b="1" dirty="0" smtClean="0">
                <a:solidFill>
                  <a:srgbClr val="0033CC"/>
                </a:solidFill>
              </a:rPr>
              <a:t>REPARTITION DES TACHES ELEVES,</a:t>
            </a:r>
          </a:p>
          <a:p>
            <a:pPr>
              <a:lnSpc>
                <a:spcPct val="150000"/>
              </a:lnSpc>
            </a:pPr>
            <a:r>
              <a:rPr lang="fr-FR" sz="2400" b="1" dirty="0" smtClean="0">
                <a:solidFill>
                  <a:srgbClr val="0033CC"/>
                </a:solidFill>
              </a:rPr>
              <a:t>ORGANISATION DES 12 HEURES :</a:t>
            </a:r>
          </a:p>
          <a:p>
            <a:pPr>
              <a:lnSpc>
                <a:spcPct val="150000"/>
              </a:lnSpc>
            </a:pPr>
            <a:endParaRPr lang="fr-FR" sz="2400" b="1" dirty="0" smtClean="0">
              <a:solidFill>
                <a:srgbClr val="0033CC"/>
              </a:solidFill>
            </a:endParaRPr>
          </a:p>
          <a:p>
            <a:pPr>
              <a:lnSpc>
                <a:spcPct val="150000"/>
              </a:lnSpc>
            </a:pPr>
            <a:r>
              <a:rPr lang="fr-FR" sz="2400" b="1" dirty="0" smtClean="0"/>
              <a:t>Voir tableau suivant </a:t>
            </a:r>
          </a:p>
        </p:txBody>
      </p:sp>
      <p:pic>
        <p:nvPicPr>
          <p:cNvPr id="7"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xmlns="" val="2346196346"/>
              </p:ext>
            </p:extLst>
          </p:nvPr>
        </p:nvGraphicFramePr>
        <p:xfrm>
          <a:off x="0" y="24767"/>
          <a:ext cx="9178552" cy="6861912"/>
        </p:xfrm>
        <a:graphic>
          <a:graphicData uri="http://schemas.openxmlformats.org/drawingml/2006/table">
            <a:tbl>
              <a:tblPr firstRow="1" firstCol="1" bandRow="1">
                <a:tableStyleId>{5C22544A-7EE6-4342-B048-85BDC9FD1C3A}</a:tableStyleId>
              </a:tblPr>
              <a:tblGrid>
                <a:gridCol w="755576">
                  <a:extLst>
                    <a:ext uri="{9D8B030D-6E8A-4147-A177-3AD203B41FA5}">
                      <a16:colId xmlns="" xmlns:a16="http://schemas.microsoft.com/office/drawing/2014/main" val="20000"/>
                    </a:ext>
                  </a:extLst>
                </a:gridCol>
                <a:gridCol w="1893254">
                  <a:extLst>
                    <a:ext uri="{9D8B030D-6E8A-4147-A177-3AD203B41FA5}">
                      <a16:colId xmlns="" xmlns:a16="http://schemas.microsoft.com/office/drawing/2014/main" val="20001"/>
                    </a:ext>
                  </a:extLst>
                </a:gridCol>
                <a:gridCol w="2163450">
                  <a:extLst>
                    <a:ext uri="{9D8B030D-6E8A-4147-A177-3AD203B41FA5}">
                      <a16:colId xmlns="" xmlns:a16="http://schemas.microsoft.com/office/drawing/2014/main" val="20002"/>
                    </a:ext>
                  </a:extLst>
                </a:gridCol>
                <a:gridCol w="2183136">
                  <a:extLst>
                    <a:ext uri="{9D8B030D-6E8A-4147-A177-3AD203B41FA5}">
                      <a16:colId xmlns="" xmlns:a16="http://schemas.microsoft.com/office/drawing/2014/main" val="20003"/>
                    </a:ext>
                  </a:extLst>
                </a:gridCol>
                <a:gridCol w="2183136"/>
              </a:tblGrid>
              <a:tr h="159740">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1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ELEVE 4</a:t>
                      </a: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75440">
                <a:tc rowSpan="2">
                  <a:txBody>
                    <a:bodyPr/>
                    <a:lstStyle/>
                    <a:p>
                      <a:pPr algn="ctr">
                        <a:lnSpc>
                          <a:spcPct val="115000"/>
                        </a:lnSpc>
                        <a:spcAft>
                          <a:spcPts val="0"/>
                        </a:spcAft>
                      </a:pPr>
                      <a:r>
                        <a:rPr lang="fr-FR" sz="1000" dirty="0">
                          <a:solidFill>
                            <a:schemeClr val="accent2">
                              <a:lumMod val="50000"/>
                            </a:schemeClr>
                          </a:solidFill>
                          <a:effectLst/>
                        </a:rPr>
                        <a:t>H1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ANALYSER  et INNOVER</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hMerge="1">
                  <a:txBody>
                    <a:bodyPr/>
                    <a:lstStyle/>
                    <a:p>
                      <a:endParaRPr lang="fr-FR"/>
                    </a:p>
                  </a:txBody>
                  <a:tcPr/>
                </a:tc>
                <a:tc hMerge="1">
                  <a:txBody>
                    <a:bodyPr/>
                    <a:lstStyle/>
                    <a:p>
                      <a:endParaRPr lang="fr-FR"/>
                    </a:p>
                  </a:txBody>
                  <a:tcPr/>
                </a:tc>
                <a:tc hMerge="1">
                  <a:txBody>
                    <a:bodyPr/>
                    <a:lstStyle/>
                    <a:p>
                      <a:pPr algn="ctr">
                        <a:lnSpc>
                          <a:spcPct val="115000"/>
                        </a:lnSpc>
                        <a:spcAft>
                          <a:spcPts val="0"/>
                        </a:spcAft>
                      </a:pPr>
                      <a:endParaRPr lang="fr-FR"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r>
              <a:tr h="75440">
                <a:tc vMerge="1">
                  <a:txBody>
                    <a:bodyPr/>
                    <a:lstStyle/>
                    <a:p>
                      <a:pPr algn="ctr">
                        <a:lnSpc>
                          <a:spcPct val="115000"/>
                        </a:lnSpc>
                        <a:spcAft>
                          <a:spcPts val="0"/>
                        </a:spcAft>
                      </a:pPr>
                      <a:endParaRPr lang="fr-FR" sz="16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gridSpan="4">
                  <a:txBody>
                    <a:bodyPr/>
                    <a:lstStyle/>
                    <a:p>
                      <a:pPr algn="l">
                        <a:lnSpc>
                          <a:spcPct val="115000"/>
                        </a:lnSpc>
                        <a:spcAft>
                          <a:spcPts val="0"/>
                        </a:spcAft>
                        <a:buFont typeface="Wingdings 3"/>
                        <a:buChar char="Æ"/>
                      </a:pPr>
                      <a:r>
                        <a:rPr lang="fr-FR" sz="1000" b="0" dirty="0" smtClean="0">
                          <a:solidFill>
                            <a:schemeClr val="accent2">
                              <a:lumMod val="50000"/>
                            </a:schemeClr>
                          </a:solidFill>
                          <a:effectLst/>
                        </a:rPr>
                        <a:t>Découverte du</a:t>
                      </a:r>
                      <a:r>
                        <a:rPr lang="fr-FR" sz="1000" b="0" baseline="0" dirty="0" smtClean="0">
                          <a:solidFill>
                            <a:schemeClr val="accent2">
                              <a:lumMod val="50000"/>
                            </a:schemeClr>
                          </a:solidFill>
                          <a:effectLst/>
                        </a:rPr>
                        <a:t> thème, du besoin et de la structure fonctionnelle du système.</a:t>
                      </a:r>
                    </a:p>
                    <a:p>
                      <a:pPr algn="l">
                        <a:lnSpc>
                          <a:spcPct val="115000"/>
                        </a:lnSpc>
                        <a:spcAft>
                          <a:spcPts val="0"/>
                        </a:spcAft>
                        <a:buFont typeface="Wingdings 3"/>
                        <a:buChar char="Æ"/>
                      </a:pPr>
                      <a:r>
                        <a:rPr lang="fr-FR" sz="1000" b="0" dirty="0" smtClean="0">
                          <a:solidFill>
                            <a:schemeClr val="accent2">
                              <a:lumMod val="50000"/>
                            </a:schemeClr>
                          </a:solidFill>
                          <a:effectLst/>
                          <a:sym typeface="Wingdings 3"/>
                        </a:rPr>
                        <a:t> </a:t>
                      </a:r>
                      <a:r>
                        <a:rPr lang="fr-FR" sz="1000" b="0"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Réflexion en groupe sur les exigences à atteindre et sur le comportement que l’on pourrait attendre du système .</a:t>
                      </a:r>
                    </a:p>
                    <a:p>
                      <a:pPr algn="l">
                        <a:lnSpc>
                          <a:spcPct val="115000"/>
                        </a:lnSpc>
                        <a:spcAft>
                          <a:spcPts val="0"/>
                        </a:spcAft>
                        <a:buFont typeface="Wingdings 3"/>
                        <a:buChar char="Æ"/>
                      </a:pPr>
                      <a:r>
                        <a:rPr lang="fr-FR" sz="1000" b="0"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Synthèse des réflexions et mise en place des exigences à atteindre et du comportement souhaité.</a:t>
                      </a:r>
                    </a:p>
                    <a:p>
                      <a:pPr algn="l">
                        <a:lnSpc>
                          <a:spcPct val="115000"/>
                        </a:lnSpc>
                        <a:spcAft>
                          <a:spcPts val="0"/>
                        </a:spcAft>
                      </a:pPr>
                      <a:r>
                        <a:rPr lang="fr-FR" sz="1000" b="0" dirty="0" smtClean="0">
                          <a:solidFill>
                            <a:schemeClr val="accent2">
                              <a:lumMod val="50000"/>
                            </a:schemeClr>
                          </a:solidFill>
                          <a:effectLst/>
                          <a:sym typeface="Wingdings 3"/>
                        </a:rPr>
                        <a:t> </a:t>
                      </a:r>
                      <a:r>
                        <a:rPr lang="fr-FR" sz="1000" b="0" baseline="0" dirty="0" smtClean="0">
                          <a:solidFill>
                            <a:schemeClr val="accent2">
                              <a:lumMod val="50000"/>
                            </a:schemeClr>
                          </a:solidFill>
                          <a:effectLst/>
                          <a:latin typeface="Calibri" panose="020F0502020204030204" pitchFamily="34" charset="0"/>
                          <a:cs typeface="Times New Roman" panose="02020603050405020304" pitchFamily="18" charset="0"/>
                          <a:sym typeface="Wingdings 3"/>
                        </a:rPr>
                        <a:t>Présentation </a:t>
                      </a:r>
                      <a:r>
                        <a:rPr lang="fr-FR" sz="1000" b="0"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du défi </a:t>
                      </a:r>
                      <a:endParaRPr lang="fr-FR" sz="1000" b="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hMerge="1">
                  <a:txBody>
                    <a:bodyPr/>
                    <a:lstStyle/>
                    <a:p>
                      <a:endParaRPr lang="fr-FR"/>
                    </a:p>
                  </a:txBody>
                  <a:tcPr/>
                </a:tc>
                <a:tc hMerge="1">
                  <a:txBody>
                    <a:bodyPr/>
                    <a:lstStyle/>
                    <a:p>
                      <a:endParaRPr lang="fr-FR"/>
                    </a:p>
                  </a:txBody>
                  <a:tcPr/>
                </a:tc>
                <a:tc hMerge="1">
                  <a:txBody>
                    <a:bodyPr/>
                    <a:lstStyle/>
                    <a:p>
                      <a:pPr algn="l">
                        <a:lnSpc>
                          <a:spcPct val="115000"/>
                        </a:lnSpc>
                        <a:spcAft>
                          <a:spcPts val="0"/>
                        </a:spcAft>
                      </a:pPr>
                      <a:endParaRPr lang="fr-FR" sz="12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extLst>
                  <a:ext uri="{0D108BD9-81ED-4DB2-BD59-A6C34878D82A}">
                    <a16:rowId xmlns="" xmlns:a16="http://schemas.microsoft.com/office/drawing/2014/main" val="10001"/>
                  </a:ext>
                </a:extLst>
              </a:tr>
              <a:tr h="159740">
                <a:tc rowSpan="2">
                  <a:txBody>
                    <a:bodyPr/>
                    <a:lstStyle/>
                    <a:p>
                      <a:pPr algn="ctr">
                        <a:lnSpc>
                          <a:spcPct val="115000"/>
                        </a:lnSpc>
                        <a:spcAft>
                          <a:spcPts val="0"/>
                        </a:spcAft>
                      </a:pPr>
                      <a:r>
                        <a:rPr lang="fr-FR" sz="1000" dirty="0" smtClean="0">
                          <a:solidFill>
                            <a:schemeClr val="accent2">
                              <a:lumMod val="50000"/>
                            </a:schemeClr>
                          </a:solidFill>
                          <a:effectLst/>
                        </a:rPr>
                        <a:t>H2– </a:t>
                      </a:r>
                      <a:r>
                        <a:rPr lang="fr-FR" sz="1000" dirty="0">
                          <a:solidFill>
                            <a:schemeClr val="accent2">
                              <a:lumMod val="50000"/>
                            </a:schemeClr>
                          </a:solidFill>
                          <a:effectLst/>
                        </a:rPr>
                        <a:t>H3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gridSpan="4">
                  <a:txBody>
                    <a:bodyPr/>
                    <a:lstStyle/>
                    <a:p>
                      <a:pPr algn="ctr">
                        <a:lnSpc>
                          <a:spcPct val="115000"/>
                        </a:lnSpc>
                        <a:spcAft>
                          <a:spcPts val="0"/>
                        </a:spcAft>
                      </a:pPr>
                      <a:r>
                        <a:rPr lang="fr-FR" sz="1000" b="1" dirty="0" smtClean="0">
                          <a:solidFill>
                            <a:schemeClr val="accent2">
                              <a:lumMod val="50000"/>
                            </a:schemeClr>
                          </a:solidFill>
                          <a:effectLst/>
                        </a:rPr>
                        <a:t>EXPERIMENTER</a:t>
                      </a:r>
                      <a:r>
                        <a:rPr lang="fr-FR" sz="1000" b="1" baseline="0" dirty="0" smtClean="0">
                          <a:solidFill>
                            <a:schemeClr val="accent2">
                              <a:lumMod val="50000"/>
                            </a:schemeClr>
                          </a:solidFill>
                          <a:effectLst/>
                        </a:rPr>
                        <a:t> et SIMULER</a:t>
                      </a:r>
                      <a:endParaRPr lang="fr-FR" sz="10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hMerge="1">
                  <a:txBody>
                    <a:bodyPr/>
                    <a:lstStyle/>
                    <a:p>
                      <a:pPr>
                        <a:lnSpc>
                          <a:spcPct val="115000"/>
                        </a:lnSpc>
                        <a:spcAft>
                          <a:spcPts val="0"/>
                        </a:spcAft>
                      </a:pPr>
                      <a:endParaRPr lang="fr-FR" sz="12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3922"/>
                      </a:srgbClr>
                    </a:solidFill>
                  </a:tcPr>
                </a:tc>
                <a:tc hMerge="1">
                  <a:txBody>
                    <a:bodyPr/>
                    <a:lstStyle/>
                    <a:p>
                      <a:pPr>
                        <a:lnSpc>
                          <a:spcPct val="115000"/>
                        </a:lnSpc>
                        <a:spcAft>
                          <a:spcPts val="0"/>
                        </a:spcAft>
                      </a:pPr>
                      <a:endParaRPr lang="fr-FR" sz="12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3922"/>
                      </a:srgbClr>
                    </a:solidFill>
                  </a:tcPr>
                </a:tc>
                <a:tc hMerge="1">
                  <a:txBody>
                    <a:bodyPr/>
                    <a:lstStyle/>
                    <a:p>
                      <a:pPr algn="ctr">
                        <a:lnSpc>
                          <a:spcPct val="115000"/>
                        </a:lnSpc>
                        <a:spcAft>
                          <a:spcPts val="0"/>
                        </a:spcAft>
                      </a:pPr>
                      <a:endParaRPr lang="fr-FR" sz="16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extLst>
                  <a:ext uri="{0D108BD9-81ED-4DB2-BD59-A6C34878D82A}">
                    <a16:rowId xmlns="" xmlns:a16="http://schemas.microsoft.com/office/drawing/2014/main" val="10002"/>
                  </a:ext>
                </a:extLst>
              </a:tr>
              <a:tr h="1558162">
                <a:tc vMerge="1">
                  <a:txBody>
                    <a:bodyPr/>
                    <a:lstStyle/>
                    <a:p>
                      <a:pPr algn="ctr">
                        <a:lnSpc>
                          <a:spcPct val="115000"/>
                        </a:lnSpc>
                        <a:spcAft>
                          <a:spcPts val="0"/>
                        </a:spcAft>
                      </a:pPr>
                      <a:endParaRPr lang="fr-FR" sz="12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40000"/>
                      </a:srgbClr>
                    </a:solidFill>
                  </a:tcPr>
                </a:tc>
                <a:tc>
                  <a:txBody>
                    <a:bodyPr/>
                    <a:lstStyle/>
                    <a:p>
                      <a:pPr algn="ctr">
                        <a:lnSpc>
                          <a:spcPct val="115000"/>
                        </a:lnSpc>
                        <a:spcAft>
                          <a:spcPts val="0"/>
                        </a:spcAft>
                      </a:pPr>
                      <a:r>
                        <a:rPr lang="fr-FR" sz="1000" b="1" dirty="0">
                          <a:solidFill>
                            <a:schemeClr val="accent2">
                              <a:lumMod val="50000"/>
                            </a:schemeClr>
                          </a:solidFill>
                          <a:effectLst/>
                        </a:rPr>
                        <a:t>La pince</a:t>
                      </a:r>
                    </a:p>
                    <a:p>
                      <a:pPr>
                        <a:lnSpc>
                          <a:spcPct val="115000"/>
                        </a:lnSpc>
                        <a:spcAft>
                          <a:spcPts val="0"/>
                        </a:spcAft>
                      </a:pPr>
                      <a:r>
                        <a:rPr lang="fr-FR" sz="1000" dirty="0" smtClean="0">
                          <a:solidFill>
                            <a:schemeClr val="accent2">
                              <a:lumMod val="50000"/>
                            </a:schemeClr>
                          </a:solidFill>
                          <a:effectLst/>
                          <a:sym typeface="Wingdings 3"/>
                        </a:rPr>
                        <a:t> </a:t>
                      </a:r>
                      <a:r>
                        <a:rPr lang="fr-FR" sz="1000" dirty="0" smtClean="0">
                          <a:solidFill>
                            <a:schemeClr val="accent2">
                              <a:lumMod val="50000"/>
                            </a:schemeClr>
                          </a:solidFill>
                          <a:effectLst/>
                        </a:rPr>
                        <a:t> Simulation d’un modèle numérique de la pince utilisée.</a:t>
                      </a:r>
                    </a:p>
                    <a:p>
                      <a:pPr>
                        <a:lnSpc>
                          <a:spcPct val="115000"/>
                        </a:lnSpc>
                        <a:spcAft>
                          <a:spcPts val="0"/>
                        </a:spcAft>
                        <a:buFontTx/>
                        <a:buNone/>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Recueil, traitement et analyse des résultats (tableau, graphe, linéarisation, équation)</a:t>
                      </a:r>
                    </a:p>
                    <a:p>
                      <a:pPr>
                        <a:lnSpc>
                          <a:spcPct val="115000"/>
                        </a:lnSpc>
                        <a:spcAft>
                          <a:spcPts val="0"/>
                        </a:spcAft>
                        <a:buFontTx/>
                        <a:buNone/>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 </a:t>
                      </a:r>
                      <a:r>
                        <a:rPr lang="fr-FR" sz="1000" dirty="0" smtClean="0">
                          <a:solidFill>
                            <a:schemeClr val="accent2">
                              <a:lumMod val="50000"/>
                            </a:schemeClr>
                          </a:solidFill>
                          <a:effectLst/>
                        </a:rPr>
                        <a:t>Détermination</a:t>
                      </a:r>
                      <a:r>
                        <a:rPr lang="fr-FR" sz="1000" baseline="0" dirty="0" smtClean="0">
                          <a:solidFill>
                            <a:schemeClr val="accent2">
                              <a:lumMod val="50000"/>
                            </a:schemeClr>
                          </a:solidFill>
                          <a:effectLst/>
                        </a:rPr>
                        <a:t> de la loi liant le déplacement des doigts de la pince en fonction de la rotation du servomoteur.</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a:txBody>
                    <a:bodyPr/>
                    <a:lstStyle/>
                    <a:p>
                      <a:pPr algn="ctr">
                        <a:lnSpc>
                          <a:spcPct val="115000"/>
                        </a:lnSpc>
                        <a:spcAft>
                          <a:spcPts val="0"/>
                        </a:spcAft>
                      </a:pPr>
                      <a:r>
                        <a:rPr lang="fr-FR" sz="1000" b="1" dirty="0" smtClean="0">
                          <a:solidFill>
                            <a:schemeClr val="accent2">
                              <a:lumMod val="50000"/>
                            </a:schemeClr>
                          </a:solidFill>
                          <a:effectLst/>
                        </a:rPr>
                        <a:t>Le capteur de force et la</a:t>
                      </a:r>
                      <a:r>
                        <a:rPr lang="fr-FR" sz="1000" b="1" baseline="0" dirty="0" smtClean="0">
                          <a:solidFill>
                            <a:schemeClr val="accent2">
                              <a:lumMod val="50000"/>
                            </a:schemeClr>
                          </a:solidFill>
                          <a:effectLst/>
                        </a:rPr>
                        <a:t> déformation du gobelet</a:t>
                      </a:r>
                      <a:endParaRPr lang="fr-FR" sz="1000" b="1" dirty="0" smtClean="0">
                        <a:solidFill>
                          <a:schemeClr val="accent2">
                            <a:lumMod val="50000"/>
                          </a:schemeClr>
                        </a:solidFill>
                        <a:effectLst/>
                      </a:endParaRPr>
                    </a:p>
                    <a:p>
                      <a:pPr>
                        <a:lnSpc>
                          <a:spcPct val="115000"/>
                        </a:lnSpc>
                        <a:spcAft>
                          <a:spcPts val="0"/>
                        </a:spcAft>
                        <a:buFont typeface="Wingdings 3"/>
                        <a:buChar char=""/>
                      </a:pPr>
                      <a:r>
                        <a:rPr lang="fr-FR" sz="1000" b="0" dirty="0" smtClean="0">
                          <a:solidFill>
                            <a:schemeClr val="accent2">
                              <a:lumMod val="50000"/>
                            </a:schemeClr>
                          </a:solidFill>
                          <a:effectLst/>
                        </a:rPr>
                        <a:t>Expérimentation et mesures sur la chaîne d’acquisition.</a:t>
                      </a:r>
                    </a:p>
                    <a:p>
                      <a:pPr>
                        <a:lnSpc>
                          <a:spcPct val="115000"/>
                        </a:lnSpc>
                        <a:spcAft>
                          <a:spcPts val="0"/>
                        </a:spcAft>
                        <a:buFont typeface="Wingdings 3"/>
                        <a:buChar char=""/>
                      </a:pPr>
                      <a:r>
                        <a:rPr lang="fr-FR" sz="1000" b="0" dirty="0" smtClean="0">
                          <a:solidFill>
                            <a:schemeClr val="accent2">
                              <a:lumMod val="50000"/>
                            </a:schemeClr>
                          </a:solidFill>
                          <a:effectLst/>
                        </a:rPr>
                        <a:t> </a:t>
                      </a:r>
                      <a:r>
                        <a:rPr lang="fr-FR" sz="1000" baseline="0" dirty="0" smtClean="0">
                          <a:solidFill>
                            <a:schemeClr val="accent2">
                              <a:lumMod val="50000"/>
                            </a:schemeClr>
                          </a:solidFill>
                          <a:effectLst/>
                        </a:rPr>
                        <a:t>Recueil, traitement et analyse des résultats (tableau, graphe, équation)</a:t>
                      </a:r>
                      <a:endParaRPr lang="fr-FR" sz="1000" b="0" dirty="0" smtClean="0">
                        <a:solidFill>
                          <a:schemeClr val="accent2">
                            <a:lumMod val="50000"/>
                          </a:schemeClr>
                        </a:solidFill>
                        <a:effectLst/>
                      </a:endParaRPr>
                    </a:p>
                    <a:p>
                      <a:pPr>
                        <a:lnSpc>
                          <a:spcPct val="115000"/>
                        </a:lnSpc>
                        <a:spcAft>
                          <a:spcPts val="0"/>
                        </a:spcAft>
                        <a:buFontTx/>
                        <a:buChar char="-"/>
                      </a:pPr>
                      <a:r>
                        <a:rPr lang="fr-FR" sz="1000" b="0" dirty="0" smtClean="0">
                          <a:solidFill>
                            <a:schemeClr val="accent2">
                              <a:lumMod val="50000"/>
                            </a:schemeClr>
                          </a:solidFill>
                          <a:effectLst/>
                        </a:rPr>
                        <a:t>Détermination de la loi</a:t>
                      </a:r>
                      <a:r>
                        <a:rPr lang="fr-FR" sz="1000" b="0" baseline="0" dirty="0" smtClean="0">
                          <a:solidFill>
                            <a:schemeClr val="accent2">
                              <a:lumMod val="50000"/>
                            </a:schemeClr>
                          </a:solidFill>
                          <a:effectLst/>
                        </a:rPr>
                        <a:t> </a:t>
                      </a:r>
                    </a:p>
                    <a:p>
                      <a:pPr>
                        <a:lnSpc>
                          <a:spcPct val="115000"/>
                        </a:lnSpc>
                        <a:spcAft>
                          <a:spcPts val="0"/>
                        </a:spcAft>
                        <a:buFontTx/>
                        <a:buNone/>
                      </a:pPr>
                      <a:r>
                        <a:rPr lang="fr-FR" sz="1000" b="0" dirty="0" err="1" smtClean="0">
                          <a:solidFill>
                            <a:schemeClr val="accent2">
                              <a:lumMod val="50000"/>
                            </a:schemeClr>
                          </a:solidFill>
                          <a:effectLst/>
                        </a:rPr>
                        <a:t>Vcapteur</a:t>
                      </a:r>
                      <a:r>
                        <a:rPr lang="fr-FR" sz="1000" b="0" dirty="0" smtClean="0">
                          <a:solidFill>
                            <a:schemeClr val="accent2">
                              <a:lumMod val="50000"/>
                            </a:schemeClr>
                          </a:solidFill>
                          <a:effectLst/>
                        </a:rPr>
                        <a:t> = f(Force)</a:t>
                      </a:r>
                    </a:p>
                    <a:p>
                      <a:pPr>
                        <a:lnSpc>
                          <a:spcPct val="115000"/>
                        </a:lnSpc>
                        <a:spcAft>
                          <a:spcPts val="0"/>
                        </a:spcAft>
                        <a:buFont typeface="Wingdings 3"/>
                        <a:buChar char=""/>
                      </a:pPr>
                      <a:r>
                        <a:rPr lang="fr-FR" sz="1000" b="0" dirty="0" smtClean="0">
                          <a:solidFill>
                            <a:schemeClr val="accent2">
                              <a:lumMod val="50000"/>
                            </a:schemeClr>
                          </a:solidFill>
                          <a:effectLst/>
                        </a:rPr>
                        <a:t> Analyse de l’écrasement du</a:t>
                      </a:r>
                      <a:r>
                        <a:rPr lang="fr-FR" sz="1000" b="0" baseline="0" dirty="0" smtClean="0">
                          <a:solidFill>
                            <a:schemeClr val="accent2">
                              <a:lumMod val="50000"/>
                            </a:schemeClr>
                          </a:solidFill>
                          <a:effectLst/>
                        </a:rPr>
                        <a:t> gobelet en fonction de sa matière, sa géométrie, et de l’effort pour le maintenir.</a:t>
                      </a:r>
                      <a:endParaRPr lang="fr-FR" sz="1000" b="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a:txBody>
                    <a:bodyPr/>
                    <a:lstStyle/>
                    <a:p>
                      <a:pPr algn="ctr">
                        <a:lnSpc>
                          <a:spcPct val="115000"/>
                        </a:lnSpc>
                        <a:spcAft>
                          <a:spcPts val="0"/>
                        </a:spcAft>
                      </a:pPr>
                      <a:r>
                        <a:rPr lang="fr-FR" sz="1000" b="1" dirty="0" smtClean="0">
                          <a:solidFill>
                            <a:schemeClr val="accent2">
                              <a:lumMod val="50000"/>
                            </a:schemeClr>
                          </a:solidFill>
                          <a:effectLst/>
                        </a:rPr>
                        <a:t>Le servomoteur</a:t>
                      </a:r>
                    </a:p>
                    <a:p>
                      <a:pPr>
                        <a:lnSpc>
                          <a:spcPct val="115000"/>
                        </a:lnSpc>
                        <a:spcAft>
                          <a:spcPts val="0"/>
                        </a:spcAft>
                        <a:buFontTx/>
                        <a:buNone/>
                      </a:pPr>
                      <a:r>
                        <a:rPr lang="fr-FR" sz="1000" dirty="0" smtClean="0">
                          <a:solidFill>
                            <a:schemeClr val="accent2">
                              <a:lumMod val="50000"/>
                            </a:schemeClr>
                          </a:solidFill>
                          <a:effectLst/>
                          <a:sym typeface="Wingdings 3"/>
                        </a:rPr>
                        <a:t> </a:t>
                      </a:r>
                      <a:r>
                        <a:rPr lang="fr-FR" sz="1000" b="0" dirty="0" smtClean="0">
                          <a:solidFill>
                            <a:schemeClr val="accent2">
                              <a:lumMod val="50000"/>
                            </a:schemeClr>
                          </a:solidFill>
                          <a:effectLst/>
                        </a:rPr>
                        <a:t> Comment commander une position ?</a:t>
                      </a:r>
                    </a:p>
                    <a:p>
                      <a:pPr>
                        <a:lnSpc>
                          <a:spcPct val="115000"/>
                        </a:lnSpc>
                        <a:spcAft>
                          <a:spcPts val="0"/>
                        </a:spcAft>
                        <a:buFont typeface="Wingdings 3"/>
                        <a:buChar char=""/>
                      </a:pPr>
                      <a:r>
                        <a:rPr lang="fr-FR" sz="1000" b="0" dirty="0" smtClean="0">
                          <a:solidFill>
                            <a:schemeClr val="accent2">
                              <a:lumMod val="50000"/>
                            </a:schemeClr>
                          </a:solidFill>
                          <a:effectLst/>
                        </a:rPr>
                        <a:t>utilisation d’un programme et expérimentation</a:t>
                      </a:r>
                      <a:r>
                        <a:rPr lang="fr-FR" sz="1000" b="0" baseline="0" dirty="0" smtClean="0">
                          <a:solidFill>
                            <a:schemeClr val="accent2">
                              <a:lumMod val="50000"/>
                            </a:schemeClr>
                          </a:solidFill>
                          <a:effectLst/>
                        </a:rPr>
                        <a:t> </a:t>
                      </a:r>
                      <a:r>
                        <a:rPr lang="fr-FR" sz="1000" b="0" dirty="0" smtClean="0">
                          <a:solidFill>
                            <a:schemeClr val="accent2">
                              <a:lumMod val="50000"/>
                            </a:schemeClr>
                          </a:solidFill>
                          <a:effectLst/>
                        </a:rPr>
                        <a:t>et analyse de</a:t>
                      </a:r>
                      <a:r>
                        <a:rPr lang="fr-FR" sz="1000" b="0" baseline="0" dirty="0" smtClean="0">
                          <a:solidFill>
                            <a:schemeClr val="accent2">
                              <a:lumMod val="50000"/>
                            </a:schemeClr>
                          </a:solidFill>
                          <a:effectLst/>
                        </a:rPr>
                        <a:t> l’information permettant d’obtenir une rotation souhaitée du servomoteur</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a:txBody>
                    <a:bodyPr/>
                    <a:lstStyle/>
                    <a:p>
                      <a:pPr algn="ctr">
                        <a:lnSpc>
                          <a:spcPct val="115000"/>
                        </a:lnSpc>
                        <a:spcAft>
                          <a:spcPts val="0"/>
                        </a:spcAft>
                        <a:buFontTx/>
                        <a:buNone/>
                      </a:pPr>
                      <a:r>
                        <a:rPr lang="fr-FR" sz="1000" b="1" strike="noStrike"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Commande</a:t>
                      </a:r>
                      <a:r>
                        <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à distance par </a:t>
                      </a:r>
                      <a:r>
                        <a:rPr lang="fr-FR" sz="1000" b="1"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smartphone</a:t>
                      </a:r>
                      <a:r>
                        <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 carte </a:t>
                      </a:r>
                      <a:r>
                        <a:rPr lang="fr-FR" sz="1000" b="1"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bluetooth</a:t>
                      </a:r>
                      <a:r>
                        <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 carte  à </a:t>
                      </a:r>
                      <a:r>
                        <a:rPr lang="fr-FR" sz="1000" b="1"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microcontroleur</a:t>
                      </a:r>
                      <a:endPar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buFontTx/>
                        <a:buNone/>
                      </a:pPr>
                      <a:endPar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15000"/>
                        </a:lnSpc>
                        <a:spcAft>
                          <a:spcPts val="0"/>
                        </a:spcAft>
                        <a:buFontTx/>
                        <a:buNone/>
                      </a:pPr>
                      <a:r>
                        <a:rPr lang="fr-FR" sz="1000" dirty="0" smtClean="0">
                          <a:solidFill>
                            <a:schemeClr val="accent2">
                              <a:lumMod val="50000"/>
                            </a:schemeClr>
                          </a:solidFill>
                          <a:effectLst/>
                          <a:sym typeface="Wingdings 3"/>
                        </a:rPr>
                        <a:t> </a:t>
                      </a:r>
                      <a:r>
                        <a:rPr lang="fr-FR" sz="1000" b="0"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Programmation et expérimentation  de la commande vocale</a:t>
                      </a:r>
                    </a:p>
                    <a:p>
                      <a:pPr marL="0" marR="0" indent="0" algn="l" defTabSz="9144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sym typeface="Wingdings 3"/>
                        </a:rPr>
                        <a:t> </a:t>
                      </a:r>
                      <a:r>
                        <a:rPr lang="fr-FR" sz="1000" b="0"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Programmation et expérimentation  de l’acquisition de l’orientation du </a:t>
                      </a:r>
                      <a:r>
                        <a:rPr lang="fr-FR" sz="1000" b="0"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smartphone</a:t>
                      </a:r>
                      <a:r>
                        <a:rPr lang="fr-FR" sz="1000" b="0"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par gyroscope</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extLst>
                  <a:ext uri="{0D108BD9-81ED-4DB2-BD59-A6C34878D82A}">
                    <a16:rowId xmlns="" xmlns:a16="http://schemas.microsoft.com/office/drawing/2014/main" val="10003"/>
                  </a:ext>
                </a:extLst>
              </a:tr>
              <a:tr h="205361">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rPr>
                        <a:t>ANALYSER, INNOVER, MODELISER</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nSpc>
                          <a:spcPct val="115000"/>
                        </a:lnSpc>
                        <a:spcAft>
                          <a:spcPts val="0"/>
                        </a:spcAft>
                      </a:pP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tc>
                <a:tc hMerge="1">
                  <a:txBody>
                    <a:bodyPr/>
                    <a:lstStyle/>
                    <a:p>
                      <a:pPr algn="l">
                        <a:lnSpc>
                          <a:spcPct val="115000"/>
                        </a:lnSpc>
                        <a:spcAft>
                          <a:spcPts val="0"/>
                        </a:spcAft>
                      </a:pPr>
                      <a:endParaRPr lang="fr-FR" sz="1100" b="0" i="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tc>
                <a:tc hMerge="1">
                  <a:txBody>
                    <a:bodyPr/>
                    <a:lstStyle/>
                    <a:p>
                      <a:pPr algn="ctr">
                        <a:lnSpc>
                          <a:spcPct val="115000"/>
                        </a:lnSpc>
                        <a:spcAft>
                          <a:spcPts val="0"/>
                        </a:spcAft>
                      </a:pPr>
                      <a:endParaRPr lang="fr-FR"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extLst>
                  <a:ext uri="{0D108BD9-81ED-4DB2-BD59-A6C34878D82A}">
                    <a16:rowId xmlns="" xmlns:a16="http://schemas.microsoft.com/office/drawing/2014/main" val="10004"/>
                  </a:ext>
                </a:extLst>
              </a:tr>
              <a:tr h="42482">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H4 </a:t>
                      </a:r>
                      <a:endParaRPr lang="fr-FR" sz="10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4">
                  <a:txBody>
                    <a:bodyPr/>
                    <a:lstStyle/>
                    <a:p>
                      <a:pPr algn="ctr">
                        <a:lnSpc>
                          <a:spcPct val="115000"/>
                        </a:lnSpc>
                        <a:spcAft>
                          <a:spcPts val="0"/>
                        </a:spcAft>
                      </a:pPr>
                      <a:r>
                        <a:rPr lang="fr-FR" sz="1000" dirty="0" smtClean="0">
                          <a:solidFill>
                            <a:schemeClr val="accent2">
                              <a:lumMod val="50000"/>
                            </a:schemeClr>
                          </a:solidFill>
                          <a:effectLst/>
                        </a:rPr>
                        <a:t>Réflexion et conception en groupe de l’algorithme de comportement souhaité du système</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nSpc>
                          <a:spcPct val="115000"/>
                        </a:lnSpc>
                        <a:spcAft>
                          <a:spcPts val="0"/>
                        </a:spcAft>
                      </a:pPr>
                      <a:endParaRPr lang="fr-FR" sz="1200" i="1" baseline="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extLst>
                  <a:ext uri="{0D108BD9-81ED-4DB2-BD59-A6C34878D82A}">
                    <a16:rowId xmlns="" xmlns:a16="http://schemas.microsoft.com/office/drawing/2014/main" val="10005"/>
                  </a:ext>
                </a:extLst>
              </a:tr>
              <a:tr h="42482">
                <a:tc rowSpan="2">
                  <a:txBody>
                    <a:bodyPr/>
                    <a:lstStyle/>
                    <a:p>
                      <a:pPr algn="ctr">
                        <a:lnSpc>
                          <a:spcPct val="115000"/>
                        </a:lnSpc>
                        <a:spcAft>
                          <a:spcPts val="0"/>
                        </a:spcAft>
                      </a:pPr>
                      <a:r>
                        <a:rPr lang="fr-FR" sz="10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H5 –H6</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nSpc>
                          <a:spcPct val="115000"/>
                        </a:lnSpc>
                        <a:spcAft>
                          <a:spcPts val="0"/>
                        </a:spcAft>
                      </a:pPr>
                      <a:r>
                        <a:rPr lang="fr-FR" sz="1000" dirty="0" smtClean="0">
                          <a:solidFill>
                            <a:schemeClr val="accent2">
                              <a:lumMod val="50000"/>
                            </a:schemeClr>
                          </a:solidFill>
                          <a:effectLst/>
                        </a:rPr>
                        <a:t>Conception de la partie du programme pour:</a:t>
                      </a:r>
                    </a:p>
                    <a:p>
                      <a:pPr>
                        <a:lnSpc>
                          <a:spcPct val="115000"/>
                        </a:lnSpc>
                        <a:spcAft>
                          <a:spcPts val="0"/>
                        </a:spcAft>
                      </a:pPr>
                      <a:r>
                        <a:rPr lang="fr-FR" sz="1000" dirty="0" smtClean="0">
                          <a:solidFill>
                            <a:schemeClr val="accent2">
                              <a:lumMod val="50000"/>
                            </a:schemeClr>
                          </a:solidFill>
                          <a:effectLst/>
                          <a:sym typeface="Wingdings 3"/>
                        </a:rPr>
                        <a:t> </a:t>
                      </a:r>
                      <a:r>
                        <a:rPr lang="fr-FR" sz="1000" dirty="0" smtClean="0">
                          <a:solidFill>
                            <a:schemeClr val="accent2">
                              <a:lumMod val="50000"/>
                            </a:schemeClr>
                          </a:solidFill>
                          <a:effectLst/>
                        </a:rPr>
                        <a:t>Acquérir</a:t>
                      </a:r>
                      <a:r>
                        <a:rPr lang="fr-FR" sz="1000" baseline="0" dirty="0" smtClean="0">
                          <a:solidFill>
                            <a:schemeClr val="accent2">
                              <a:lumMod val="50000"/>
                            </a:schemeClr>
                          </a:solidFill>
                          <a:effectLst/>
                        </a:rPr>
                        <a:t> et traiter l’information sur l’orientation de la main.</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Piloter le servomoteur pour la fermeture/ouverture de la pince.</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Acquérir et traiter l’information du capteur d’effort.</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nSpc>
                          <a:spcPct val="115000"/>
                        </a:lnSpc>
                        <a:spcAft>
                          <a:spcPts val="0"/>
                        </a:spcAft>
                      </a:pPr>
                      <a:endParaRPr lang="fr-FR" sz="1200" i="1" baseline="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gridSpan="2">
                  <a:txBody>
                    <a:bodyPr/>
                    <a:lstStyle/>
                    <a:p>
                      <a:pPr>
                        <a:lnSpc>
                          <a:spcPct val="115000"/>
                        </a:lnSpc>
                        <a:spcAft>
                          <a:spcPts val="0"/>
                        </a:spcAft>
                      </a:pPr>
                      <a:r>
                        <a:rPr lang="fr-FR" sz="1000" dirty="0" smtClean="0">
                          <a:solidFill>
                            <a:schemeClr val="accent2">
                              <a:lumMod val="50000"/>
                            </a:schemeClr>
                          </a:solidFill>
                          <a:effectLst/>
                        </a:rPr>
                        <a:t>Conception de la partie du programme pour:</a:t>
                      </a:r>
                    </a:p>
                    <a:p>
                      <a:pPr>
                        <a:lnSpc>
                          <a:spcPct val="115000"/>
                        </a:lnSpc>
                        <a:spcAft>
                          <a:spcPts val="0"/>
                        </a:spcAft>
                      </a:pPr>
                      <a:r>
                        <a:rPr lang="fr-FR" sz="1000" dirty="0" smtClean="0">
                          <a:solidFill>
                            <a:schemeClr val="accent2">
                              <a:lumMod val="50000"/>
                            </a:schemeClr>
                          </a:solidFill>
                          <a:effectLst/>
                          <a:sym typeface="Wingdings 3"/>
                        </a:rPr>
                        <a:t> </a:t>
                      </a:r>
                      <a:r>
                        <a:rPr lang="fr-FR" sz="1000" dirty="0" smtClean="0">
                          <a:solidFill>
                            <a:schemeClr val="accent2">
                              <a:lumMod val="50000"/>
                            </a:schemeClr>
                          </a:solidFill>
                          <a:effectLst/>
                        </a:rPr>
                        <a:t>Acquérir</a:t>
                      </a:r>
                      <a:r>
                        <a:rPr lang="fr-FR" sz="1000" baseline="0" dirty="0" smtClean="0">
                          <a:solidFill>
                            <a:schemeClr val="accent2">
                              <a:lumMod val="50000"/>
                            </a:schemeClr>
                          </a:solidFill>
                          <a:effectLst/>
                        </a:rPr>
                        <a:t> et traiter l’information sur l’orientation du poignet.</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Piloter le servomoteur pour l’orientation du poignet.</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Acquérir et traiter l’information de commande vocale.</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r>
              <a:tr h="42482">
                <a:tc vMerge="1">
                  <a:txBody>
                    <a:bodyPr/>
                    <a:lstStyle/>
                    <a:p>
                      <a:pPr algn="ctr">
                        <a:lnSpc>
                          <a:spcPct val="115000"/>
                        </a:lnSpc>
                        <a:spcAft>
                          <a:spcPts val="0"/>
                        </a:spcAft>
                      </a:pPr>
                      <a:endParaRPr lang="fr-FR" sz="16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4">
                  <a:txBody>
                    <a:bodyPr/>
                    <a:lstStyle/>
                    <a:p>
                      <a:pPr algn="ctr">
                        <a:lnSpc>
                          <a:spcPct val="115000"/>
                        </a:lnSpc>
                        <a:spcAft>
                          <a:spcPts val="0"/>
                        </a:spcAft>
                      </a:pPr>
                      <a:r>
                        <a:rPr lang="fr-FR" sz="1000" dirty="0" smtClean="0">
                          <a:solidFill>
                            <a:schemeClr val="accent2">
                              <a:lumMod val="50000"/>
                            </a:schemeClr>
                          </a:solidFill>
                          <a:effectLst/>
                        </a:rPr>
                        <a:t>Intégration</a:t>
                      </a:r>
                      <a:r>
                        <a:rPr lang="fr-FR" sz="1000" baseline="0" dirty="0" smtClean="0">
                          <a:solidFill>
                            <a:schemeClr val="accent2">
                              <a:lumMod val="50000"/>
                            </a:schemeClr>
                          </a:solidFill>
                          <a:effectLst/>
                        </a:rPr>
                        <a:t> des programmes pour obtenir le traitement complet</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fr-FR"/>
                    </a:p>
                  </a:txBody>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hMerge="1">
                  <a:txBody>
                    <a:bodyPr/>
                    <a:lstStyle/>
                    <a:p>
                      <a:endParaRPr lang="fr-FR"/>
                    </a:p>
                  </a:txBody>
                  <a:tcPr/>
                </a:tc>
              </a:tr>
              <a:tr h="84964">
                <a:tc rowSpan="2">
                  <a:txBody>
                    <a:bodyPr/>
                    <a:lstStyle/>
                    <a:p>
                      <a:pPr algn="ctr">
                        <a:lnSpc>
                          <a:spcPct val="115000"/>
                        </a:lnSpc>
                        <a:spcAft>
                          <a:spcPts val="0"/>
                        </a:spcAft>
                      </a:pPr>
                      <a:r>
                        <a:rPr lang="fr-FR" sz="1000" dirty="0" smtClean="0">
                          <a:solidFill>
                            <a:schemeClr val="accent2">
                              <a:lumMod val="50000"/>
                            </a:schemeClr>
                          </a:solidFill>
                          <a:effectLst/>
                        </a:rPr>
                        <a:t>H7-H8</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gridSpan="4">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b="1" dirty="0">
                          <a:solidFill>
                            <a:schemeClr val="accent2">
                              <a:lumMod val="50000"/>
                            </a:schemeClr>
                          </a:solidFill>
                          <a:effectLst/>
                        </a:rPr>
                        <a:t> </a:t>
                      </a:r>
                      <a:r>
                        <a:rPr lang="fr-FR" sz="1000" b="1" dirty="0" smtClean="0">
                          <a:solidFill>
                            <a:schemeClr val="accent2">
                              <a:lumMod val="50000"/>
                            </a:schemeClr>
                          </a:solidFill>
                          <a:effectLst/>
                        </a:rPr>
                        <a:t>EXPERIMENTER, ANALYSE DESIGN AVEC EXPERIENCE UTILISATEUR</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endParaRPr lang="fr-FR"/>
                    </a:p>
                  </a:txBody>
                  <a:tcPr/>
                </a:tc>
                <a:tc hMerge="1">
                  <a:txBody>
                    <a:bodyPr/>
                    <a:lstStyle/>
                    <a:p>
                      <a:endParaRPr lang="fr-FR"/>
                    </a:p>
                  </a:txBody>
                  <a:tcPr/>
                </a:tc>
                <a:tc hMerge="1">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endParaRPr lang="fr-FR"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40000"/>
                      </a:srgbClr>
                    </a:solidFill>
                  </a:tcPr>
                </a:tc>
                <a:extLst>
                  <a:ext uri="{0D108BD9-81ED-4DB2-BD59-A6C34878D82A}">
                    <a16:rowId xmlns="" xmlns:a16="http://schemas.microsoft.com/office/drawing/2014/main" val="10006"/>
                  </a:ext>
                </a:extLst>
              </a:tr>
              <a:tr h="831695">
                <a:tc vMerge="1">
                  <a:txBody>
                    <a:bodyPr/>
                    <a:lstStyle/>
                    <a:p>
                      <a:endParaRPr lang="fr-FR"/>
                    </a:p>
                  </a:txBody>
                  <a:tcPr/>
                </a:tc>
                <a:tc gridSpan="4">
                  <a:txBody>
                    <a:bodyPr/>
                    <a:lstStyle/>
                    <a:p>
                      <a:r>
                        <a:rPr lang="fr-FR" sz="1000" dirty="0" smtClean="0">
                          <a:solidFill>
                            <a:schemeClr val="accent2">
                              <a:lumMod val="50000"/>
                            </a:schemeClr>
                          </a:solidFill>
                          <a:effectLst/>
                          <a:sym typeface="Wingdings 3"/>
                        </a:rPr>
                        <a:t> </a:t>
                      </a:r>
                      <a:r>
                        <a:rPr lang="fr-FR" sz="1000" dirty="0" smtClean="0"/>
                        <a:t>Implantation du programme et expérimentation du comportement</a:t>
                      </a:r>
                      <a:r>
                        <a:rPr lang="fr-FR" sz="1000" baseline="0" dirty="0" smtClean="0"/>
                        <a:t> du système</a:t>
                      </a:r>
                      <a:endParaRPr lang="fr-FR" sz="1000" dirty="0" smtClean="0"/>
                    </a:p>
                    <a:p>
                      <a:r>
                        <a:rPr lang="fr-FR" sz="1000" dirty="0" smtClean="0">
                          <a:solidFill>
                            <a:schemeClr val="accent2">
                              <a:lumMod val="50000"/>
                            </a:schemeClr>
                          </a:solidFill>
                          <a:effectLst/>
                          <a:sym typeface="Wingdings 3"/>
                        </a:rPr>
                        <a:t> </a:t>
                      </a:r>
                      <a:r>
                        <a:rPr lang="fr-FR" sz="1000" dirty="0" smtClean="0"/>
                        <a:t>Analyse de l’expérience utilisateur pour :</a:t>
                      </a:r>
                    </a:p>
                    <a:p>
                      <a:r>
                        <a:rPr lang="fr-FR" sz="1000" dirty="0" smtClean="0"/>
                        <a:t>- améliorer le comportement</a:t>
                      </a:r>
                      <a:r>
                        <a:rPr lang="fr-FR" sz="1000" baseline="0" dirty="0" smtClean="0"/>
                        <a:t>  du système par rapport aux exigences attendues.</a:t>
                      </a:r>
                    </a:p>
                    <a:p>
                      <a:r>
                        <a:rPr lang="fr-FR" sz="1000" baseline="0" dirty="0" smtClean="0"/>
                        <a:t>- imaginer une interface matérielle fonctionnelle et ergonomique entre le bras amputé et pince.</a:t>
                      </a:r>
                    </a:p>
                    <a:p>
                      <a:r>
                        <a:rPr lang="fr-FR" sz="1000" baseline="0" dirty="0" smtClean="0"/>
                        <a:t>- imaginer une interface matérielle fonctionnelle et ergonomique entre main valide et </a:t>
                      </a:r>
                      <a:r>
                        <a:rPr lang="fr-FR" sz="1000" baseline="0" dirty="0" err="1" smtClean="0"/>
                        <a:t>smartphone</a:t>
                      </a:r>
                      <a:r>
                        <a:rPr lang="fr-FR" sz="1000" baseline="0" dirty="0" smtClean="0"/>
                        <a:t>.</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endParaRPr lang="fr-FR" sz="1800" kern="1200" dirty="0">
                        <a:solidFill>
                          <a:schemeClr val="dk1"/>
                        </a:solidFill>
                        <a:latin typeface="+mn-lt"/>
                        <a:ea typeface="+mn-ea"/>
                        <a:cs typeface="+mn-cs"/>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endParaRPr lang="fr-FR" sz="1800" kern="1200" dirty="0">
                        <a:solidFill>
                          <a:schemeClr val="dk1"/>
                        </a:solidFill>
                        <a:latin typeface="+mn-lt"/>
                        <a:ea typeface="+mn-ea"/>
                        <a:cs typeface="+mn-cs"/>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endParaRPr lang="fr-FR" sz="1800" kern="1200" dirty="0">
                        <a:solidFill>
                          <a:schemeClr val="dk1"/>
                        </a:solidFill>
                        <a:latin typeface="+mn-lt"/>
                        <a:ea typeface="+mn-ea"/>
                        <a:cs typeface="+mn-cs"/>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 xmlns:a16="http://schemas.microsoft.com/office/drawing/2014/main" val="10007"/>
                  </a:ext>
                </a:extLst>
              </a:tr>
              <a:tr h="0">
                <a:tc rowSpan="2">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H9 –H10</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gridSpan="4">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b="1" dirty="0" smtClean="0">
                          <a:solidFill>
                            <a:schemeClr val="accent2">
                              <a:lumMod val="50000"/>
                            </a:schemeClr>
                          </a:solidFill>
                          <a:effectLst/>
                        </a:rPr>
                        <a:t>INNOVER</a:t>
                      </a:r>
                      <a:endParaRPr lang="fr-FR" sz="10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fr-FR"/>
                    </a:p>
                  </a:txBody>
                  <a:tcPr/>
                </a:tc>
                <a:tc hMerge="1">
                  <a:txBody>
                    <a:bodyPr/>
                    <a:lstStyle/>
                    <a:p>
                      <a:endParaRPr lang="fr-FR"/>
                    </a:p>
                  </a:txBody>
                  <a:tcPr/>
                </a:tc>
                <a:tc hMerge="1">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endParaRPr lang="fr-FR" sz="16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 xmlns:a16="http://schemas.microsoft.com/office/drawing/2014/main" val="10009"/>
                  </a:ext>
                </a:extLst>
              </a:tr>
              <a:tr h="374270">
                <a:tc vMerge="1">
                  <a:txBody>
                    <a:bodyPr/>
                    <a:lstStyle/>
                    <a:p>
                      <a:pPr algn="ctr">
                        <a:lnSpc>
                          <a:spcPct val="115000"/>
                        </a:lnSpc>
                        <a:spcAft>
                          <a:spcPts val="0"/>
                        </a:spcAft>
                      </a:pP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alpha val="40000"/>
                      </a:srgbClr>
                    </a:solidFill>
                  </a:tcPr>
                </a:tc>
                <a:tc gridSpan="2">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Représenter</a:t>
                      </a:r>
                      <a:r>
                        <a:rPr lang="fr-FR" sz="1000" baseline="0" dirty="0" smtClean="0">
                          <a:solidFill>
                            <a:schemeClr val="accent2">
                              <a:lumMod val="50000"/>
                            </a:schemeClr>
                          </a:solidFill>
                          <a:effectLst/>
                        </a:rPr>
                        <a:t> par modeleur volumique 3D, une solution matérielle pour interfacer le bas amputé et la pince</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marL="0" marR="0" lvl="0" indent="0" algn="l" defTabSz="457200" rtl="0" eaLnBrk="1" fontAlgn="auto" latinLnBrk="0" hangingPunct="1">
                        <a:lnSpc>
                          <a:spcPct val="115000"/>
                        </a:lnSpc>
                        <a:spcBef>
                          <a:spcPts val="0"/>
                        </a:spcBef>
                        <a:spcAft>
                          <a:spcPts val="0"/>
                        </a:spcAft>
                        <a:buClrTx/>
                        <a:buSzTx/>
                        <a:buFontTx/>
                        <a:buChar char="-"/>
                        <a:tabLst/>
                        <a:defRP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gridSpan="2">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Représenter</a:t>
                      </a:r>
                      <a:r>
                        <a:rPr lang="fr-FR" sz="1000" baseline="0" dirty="0" smtClean="0">
                          <a:solidFill>
                            <a:schemeClr val="accent2">
                              <a:lumMod val="50000"/>
                            </a:schemeClr>
                          </a:solidFill>
                          <a:effectLst/>
                        </a:rPr>
                        <a:t> par modeleur volumique 3D, une solution matérielle pour interfacer la main valide et le </a:t>
                      </a:r>
                      <a:r>
                        <a:rPr lang="fr-FR" sz="1000" baseline="0" dirty="0" err="1" smtClean="0">
                          <a:solidFill>
                            <a:schemeClr val="accent2">
                              <a:lumMod val="50000"/>
                            </a:schemeClr>
                          </a:solidFill>
                          <a:effectLst/>
                        </a:rPr>
                        <a:t>smartphone</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marL="0" marR="0" lvl="0" indent="0" algn="l" defTabSz="457200" rtl="0" eaLnBrk="1" fontAlgn="auto" latinLnBrk="0" hangingPunct="1">
                        <a:lnSpc>
                          <a:spcPct val="115000"/>
                        </a:lnSpc>
                        <a:spcBef>
                          <a:spcPts val="0"/>
                        </a:spcBef>
                        <a:spcAft>
                          <a:spcPts val="0"/>
                        </a:spcAft>
                        <a:buClrTx/>
                        <a:buSzTx/>
                        <a:buFontTx/>
                        <a:buChar char="-"/>
                        <a:tabLst/>
                        <a:defRP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 xmlns:a16="http://schemas.microsoft.com/office/drawing/2014/main" val="10010"/>
                  </a:ext>
                </a:extLst>
              </a:tr>
              <a:tr h="96393">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4">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Impression 3D en temps masqué</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endParaRPr lang="fr-FR" sz="1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 xmlns:a16="http://schemas.microsoft.com/office/drawing/2014/main" val="10011"/>
                  </a:ext>
                </a:extLst>
              </a:tr>
              <a:tr h="159740">
                <a:tc rowSpan="2">
                  <a:txBody>
                    <a:bodyPr/>
                    <a:lstStyle/>
                    <a:p>
                      <a:pPr algn="ctr">
                        <a:lnSpc>
                          <a:spcPct val="115000"/>
                        </a:lnSpc>
                        <a:spcAft>
                          <a:spcPts val="0"/>
                        </a:spcAft>
                      </a:pPr>
                      <a:r>
                        <a:rPr lang="fr-FR" sz="10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H11 - H12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rPr>
                        <a:t>EXPERIMENTER</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hMerge="1">
                  <a:txBody>
                    <a:bodyPr/>
                    <a:lstStyle/>
                    <a:p>
                      <a:endParaRPr lang="fr-FR"/>
                    </a:p>
                  </a:txBody>
                  <a:tcPr/>
                </a:tc>
                <a:tc hMerge="1">
                  <a:txBody>
                    <a:bodyPr/>
                    <a:lstStyle/>
                    <a:p>
                      <a:endParaRPr lang="fr-FR"/>
                    </a:p>
                  </a:txBody>
                  <a:tcPr/>
                </a:tc>
                <a:tc hMerge="1">
                  <a:txBody>
                    <a:bodyPr/>
                    <a:lstStyle/>
                    <a:p>
                      <a:pPr algn="ctr">
                        <a:lnSpc>
                          <a:spcPct val="115000"/>
                        </a:lnSpc>
                        <a:spcAft>
                          <a:spcPts val="0"/>
                        </a:spcAft>
                      </a:pPr>
                      <a:endParaRPr lang="fr-FR" sz="1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40000"/>
                      </a:srgbClr>
                    </a:solidFill>
                  </a:tcPr>
                </a:tc>
                <a:extLst>
                  <a:ext uri="{0D108BD9-81ED-4DB2-BD59-A6C34878D82A}">
                    <a16:rowId xmlns="" xmlns:a16="http://schemas.microsoft.com/office/drawing/2014/main" val="10012"/>
                  </a:ext>
                </a:extLst>
              </a:tr>
              <a:tr h="159740">
                <a:tc vMerge="1">
                  <a:txBody>
                    <a:bodyPr/>
                    <a:lstStyle/>
                    <a:p>
                      <a:pPr algn="ctr">
                        <a:lnSpc>
                          <a:spcPct val="115000"/>
                        </a:lnSpc>
                        <a:spcAft>
                          <a:spcPts val="0"/>
                        </a:spcAft>
                      </a:pPr>
                      <a:endParaRPr lang="fr-FR" sz="16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Expérimentations des solutions et du système. Amélioration</a:t>
                      </a:r>
                      <a:r>
                        <a:rPr lang="fr-FR" sz="1000" b="1"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du comportement du prototype par analyses d’expériences utilisateurs.</a:t>
                      </a:r>
                    </a:p>
                    <a:p>
                      <a:pPr algn="ctr">
                        <a:lnSpc>
                          <a:spcPct val="115000"/>
                        </a:lnSpc>
                        <a:spcAft>
                          <a:spcPts val="0"/>
                        </a:spcAft>
                      </a:pPr>
                      <a:r>
                        <a:rPr lang="fr-FR" sz="1000" b="1"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Validation du prototype. </a:t>
                      </a: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Réalisation du défi avec la manipulation du</a:t>
                      </a:r>
                      <a:r>
                        <a:rPr lang="fr-FR" sz="1000" b="1"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gobelet.</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hMerge="1">
                  <a:txBody>
                    <a:bodyPr/>
                    <a:lstStyle/>
                    <a:p>
                      <a:endParaRPr lang="fr-FR"/>
                    </a:p>
                  </a:txBody>
                  <a:tcPr/>
                </a:tc>
                <a:tc hMerge="1">
                  <a:txBody>
                    <a:bodyPr/>
                    <a:lstStyle/>
                    <a:p>
                      <a:endParaRPr lang="fr-FR"/>
                    </a:p>
                  </a:txBody>
                  <a:tcPr/>
                </a:tc>
                <a:tc hMerge="1">
                  <a:txBody>
                    <a:bodyPr/>
                    <a:lstStyle/>
                    <a:p>
                      <a:pPr algn="ctr">
                        <a:lnSpc>
                          <a:spcPct val="115000"/>
                        </a:lnSpc>
                        <a:spcAft>
                          <a:spcPts val="0"/>
                        </a:spcAft>
                      </a:pPr>
                      <a:endParaRPr lang="fr-FR" sz="1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40000"/>
                      </a:srgbClr>
                    </a:solidFill>
                  </a:tcPr>
                </a:tc>
                <a:extLst>
                  <a:ext uri="{0D108BD9-81ED-4DB2-BD59-A6C34878D82A}">
                    <a16:rowId xmlns="" xmlns:a16="http://schemas.microsoft.com/office/drawing/2014/main" val="10013"/>
                  </a:ext>
                </a:extLst>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xmlns="" val="2346196346"/>
              </p:ext>
            </p:extLst>
          </p:nvPr>
        </p:nvGraphicFramePr>
        <p:xfrm>
          <a:off x="0" y="1556792"/>
          <a:ext cx="9144001" cy="1224136"/>
        </p:xfrm>
        <a:graphic>
          <a:graphicData uri="http://schemas.openxmlformats.org/drawingml/2006/table">
            <a:tbl>
              <a:tblPr firstRow="1" firstCol="1" bandRow="1">
                <a:tableStyleId>{5C22544A-7EE6-4342-B048-85BDC9FD1C3A}</a:tableStyleId>
              </a:tblPr>
              <a:tblGrid>
                <a:gridCol w="752732">
                  <a:extLst>
                    <a:ext uri="{9D8B030D-6E8A-4147-A177-3AD203B41FA5}">
                      <a16:colId xmlns="" xmlns:a16="http://schemas.microsoft.com/office/drawing/2014/main" val="20000"/>
                    </a:ext>
                  </a:extLst>
                </a:gridCol>
                <a:gridCol w="1886127">
                  <a:extLst>
                    <a:ext uri="{9D8B030D-6E8A-4147-A177-3AD203B41FA5}">
                      <a16:colId xmlns="" xmlns:a16="http://schemas.microsoft.com/office/drawing/2014/main" val="20001"/>
                    </a:ext>
                  </a:extLst>
                </a:gridCol>
                <a:gridCol w="2155306">
                  <a:extLst>
                    <a:ext uri="{9D8B030D-6E8A-4147-A177-3AD203B41FA5}">
                      <a16:colId xmlns="" xmlns:a16="http://schemas.microsoft.com/office/drawing/2014/main" val="20002"/>
                    </a:ext>
                  </a:extLst>
                </a:gridCol>
                <a:gridCol w="2174918">
                  <a:extLst>
                    <a:ext uri="{9D8B030D-6E8A-4147-A177-3AD203B41FA5}">
                      <a16:colId xmlns="" xmlns:a16="http://schemas.microsoft.com/office/drawing/2014/main" val="20003"/>
                    </a:ext>
                  </a:extLst>
                </a:gridCol>
                <a:gridCol w="2174918"/>
              </a:tblGrid>
              <a:tr h="220746">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1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ELEVE 4</a:t>
                      </a: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200678">
                <a:tc rowSpan="2">
                  <a:txBody>
                    <a:bodyPr/>
                    <a:lstStyle/>
                    <a:p>
                      <a:pPr algn="ctr">
                        <a:lnSpc>
                          <a:spcPct val="115000"/>
                        </a:lnSpc>
                        <a:spcAft>
                          <a:spcPts val="0"/>
                        </a:spcAft>
                      </a:pPr>
                      <a:r>
                        <a:rPr lang="fr-FR" sz="1000" dirty="0">
                          <a:solidFill>
                            <a:schemeClr val="accent2">
                              <a:lumMod val="50000"/>
                            </a:schemeClr>
                          </a:solidFill>
                          <a:effectLst/>
                        </a:rPr>
                        <a:t>H1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ANALYSER  et INNOVER</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hMerge="1">
                  <a:txBody>
                    <a:bodyPr/>
                    <a:lstStyle/>
                    <a:p>
                      <a:endParaRPr lang="fr-FR"/>
                    </a:p>
                  </a:txBody>
                  <a:tcPr/>
                </a:tc>
                <a:tc hMerge="1">
                  <a:txBody>
                    <a:bodyPr/>
                    <a:lstStyle/>
                    <a:p>
                      <a:endParaRPr lang="fr-FR"/>
                    </a:p>
                  </a:txBody>
                  <a:tcPr/>
                </a:tc>
                <a:tc hMerge="1">
                  <a:txBody>
                    <a:bodyPr/>
                    <a:lstStyle/>
                    <a:p>
                      <a:pPr algn="ctr">
                        <a:lnSpc>
                          <a:spcPct val="115000"/>
                        </a:lnSpc>
                        <a:spcAft>
                          <a:spcPts val="0"/>
                        </a:spcAft>
                      </a:pPr>
                      <a:endParaRPr lang="fr-FR"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r>
              <a:tr h="802712">
                <a:tc vMerge="1">
                  <a:txBody>
                    <a:bodyPr/>
                    <a:lstStyle/>
                    <a:p>
                      <a:pPr algn="ctr">
                        <a:lnSpc>
                          <a:spcPct val="115000"/>
                        </a:lnSpc>
                        <a:spcAft>
                          <a:spcPts val="0"/>
                        </a:spcAft>
                      </a:pPr>
                      <a:endParaRPr lang="fr-FR" sz="16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gridSpan="4">
                  <a:txBody>
                    <a:bodyPr/>
                    <a:lstStyle/>
                    <a:p>
                      <a:pPr algn="l">
                        <a:lnSpc>
                          <a:spcPct val="115000"/>
                        </a:lnSpc>
                        <a:spcAft>
                          <a:spcPts val="0"/>
                        </a:spcAft>
                        <a:buFont typeface="Wingdings 3"/>
                        <a:buChar char="Æ"/>
                      </a:pPr>
                      <a:r>
                        <a:rPr lang="fr-FR" sz="1000" b="0" dirty="0" smtClean="0">
                          <a:solidFill>
                            <a:schemeClr val="accent2">
                              <a:lumMod val="50000"/>
                            </a:schemeClr>
                          </a:solidFill>
                          <a:effectLst/>
                        </a:rPr>
                        <a:t>Découverte du</a:t>
                      </a:r>
                      <a:r>
                        <a:rPr lang="fr-FR" sz="1000" b="0" baseline="0" dirty="0" smtClean="0">
                          <a:solidFill>
                            <a:schemeClr val="accent2">
                              <a:lumMod val="50000"/>
                            </a:schemeClr>
                          </a:solidFill>
                          <a:effectLst/>
                        </a:rPr>
                        <a:t> thème, du besoin et de la structure fonctionnelle du système.</a:t>
                      </a:r>
                    </a:p>
                    <a:p>
                      <a:pPr algn="l">
                        <a:lnSpc>
                          <a:spcPct val="115000"/>
                        </a:lnSpc>
                        <a:spcAft>
                          <a:spcPts val="0"/>
                        </a:spcAft>
                        <a:buFont typeface="Wingdings 3"/>
                        <a:buChar char="Æ"/>
                      </a:pPr>
                      <a:r>
                        <a:rPr lang="fr-FR" sz="1000" b="0" dirty="0" smtClean="0">
                          <a:solidFill>
                            <a:schemeClr val="accent2">
                              <a:lumMod val="50000"/>
                            </a:schemeClr>
                          </a:solidFill>
                          <a:effectLst/>
                          <a:sym typeface="Wingdings 3"/>
                        </a:rPr>
                        <a:t> </a:t>
                      </a:r>
                      <a:r>
                        <a:rPr lang="fr-FR" sz="1000" b="0"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Réflexion en groupe sur les exigences à atteindre et sur le comportement que l’on pourrait attendre du système .</a:t>
                      </a:r>
                    </a:p>
                    <a:p>
                      <a:pPr algn="l">
                        <a:lnSpc>
                          <a:spcPct val="115000"/>
                        </a:lnSpc>
                        <a:spcAft>
                          <a:spcPts val="0"/>
                        </a:spcAft>
                        <a:buFont typeface="Wingdings 3"/>
                        <a:buChar char="Æ"/>
                      </a:pPr>
                      <a:r>
                        <a:rPr lang="fr-FR" sz="1000" b="0"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Synthèse des réflexions et mise en place des exigences à atteindre et du comportement souhaité.</a:t>
                      </a:r>
                    </a:p>
                    <a:p>
                      <a:pPr algn="l">
                        <a:lnSpc>
                          <a:spcPct val="115000"/>
                        </a:lnSpc>
                        <a:spcAft>
                          <a:spcPts val="0"/>
                        </a:spcAft>
                      </a:pPr>
                      <a:r>
                        <a:rPr lang="fr-FR" sz="1000" b="0" dirty="0" smtClean="0">
                          <a:solidFill>
                            <a:schemeClr val="accent2">
                              <a:lumMod val="50000"/>
                            </a:schemeClr>
                          </a:solidFill>
                          <a:effectLst/>
                          <a:sym typeface="Wingdings 3"/>
                        </a:rPr>
                        <a:t> </a:t>
                      </a:r>
                      <a:r>
                        <a:rPr lang="fr-FR" sz="1000" b="0" baseline="0" dirty="0" smtClean="0">
                          <a:solidFill>
                            <a:schemeClr val="accent2">
                              <a:lumMod val="50000"/>
                            </a:schemeClr>
                          </a:solidFill>
                          <a:effectLst/>
                          <a:latin typeface="Calibri" panose="020F0502020204030204" pitchFamily="34" charset="0"/>
                          <a:cs typeface="Times New Roman" panose="02020603050405020304" pitchFamily="18" charset="0"/>
                          <a:sym typeface="Wingdings 3"/>
                        </a:rPr>
                        <a:t>Présentation </a:t>
                      </a:r>
                      <a:r>
                        <a:rPr lang="fr-FR" sz="1000" b="0"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du défi </a:t>
                      </a:r>
                      <a:endParaRPr lang="fr-FR" sz="1000" b="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tc hMerge="1">
                  <a:txBody>
                    <a:bodyPr/>
                    <a:lstStyle/>
                    <a:p>
                      <a:endParaRPr lang="fr-FR"/>
                    </a:p>
                  </a:txBody>
                  <a:tcPr/>
                </a:tc>
                <a:tc hMerge="1">
                  <a:txBody>
                    <a:bodyPr/>
                    <a:lstStyle/>
                    <a:p>
                      <a:endParaRPr lang="fr-FR"/>
                    </a:p>
                  </a:txBody>
                  <a:tcPr/>
                </a:tc>
                <a:tc hMerge="1">
                  <a:txBody>
                    <a:bodyPr/>
                    <a:lstStyle/>
                    <a:p>
                      <a:pPr algn="l">
                        <a:lnSpc>
                          <a:spcPct val="115000"/>
                        </a:lnSpc>
                        <a:spcAft>
                          <a:spcPts val="0"/>
                        </a:spcAft>
                      </a:pPr>
                      <a:endParaRPr lang="fr-FR" sz="12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alpha val="40000"/>
                      </a:schemeClr>
                    </a:solidFill>
                  </a:tcPr>
                </a:tc>
                <a:extLst>
                  <a:ext uri="{0D108BD9-81ED-4DB2-BD59-A6C34878D82A}">
                    <a16:rowId xmlns="" xmlns:a16="http://schemas.microsoft.com/office/drawing/2014/main" val="10001"/>
                  </a:ext>
                </a:extLst>
              </a:tr>
            </a:tbl>
          </a:graphicData>
        </a:graphic>
      </p:graphicFrame>
      <p:sp>
        <p:nvSpPr>
          <p:cNvPr id="5" name="Rectangle 4"/>
          <p:cNvSpPr/>
          <p:nvPr/>
        </p:nvSpPr>
        <p:spPr>
          <a:xfrm>
            <a:off x="0" y="692696"/>
            <a:ext cx="8964488" cy="646331"/>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chemeClr val="accent5">
                    <a:lumMod val="75000"/>
                  </a:schemeClr>
                </a:solidFill>
              </a:rPr>
              <a:t>DEROULEMENT DES SEANCES ET MODALITES D’ENSEIGNEMENT:</a:t>
            </a:r>
          </a:p>
        </p:txBody>
      </p:sp>
      <p:graphicFrame>
        <p:nvGraphicFramePr>
          <p:cNvPr id="7" name="Tableau 6"/>
          <p:cNvGraphicFramePr>
            <a:graphicFrameLocks noGrp="1"/>
          </p:cNvGraphicFramePr>
          <p:nvPr/>
        </p:nvGraphicFramePr>
        <p:xfrm>
          <a:off x="251520" y="3645024"/>
          <a:ext cx="8424936" cy="2844800"/>
        </p:xfrm>
        <a:graphic>
          <a:graphicData uri="http://schemas.openxmlformats.org/drawingml/2006/table">
            <a:tbl>
              <a:tblPr firstRow="1" bandRow="1">
                <a:tableStyleId>{5C22544A-7EE6-4342-B048-85BDC9FD1C3A}</a:tableStyleId>
              </a:tblPr>
              <a:tblGrid>
                <a:gridCol w="5112568"/>
                <a:gridCol w="3312368"/>
              </a:tblGrid>
              <a:tr h="370840">
                <a:tc>
                  <a:txBody>
                    <a:bodyPr/>
                    <a:lstStyle/>
                    <a:p>
                      <a:pPr algn="ctr"/>
                      <a:r>
                        <a:rPr lang="fr-FR" sz="1200" b="1" dirty="0" smtClean="0">
                          <a:solidFill>
                            <a:schemeClr val="tx1"/>
                          </a:solidFill>
                        </a:rPr>
                        <a:t>DEROULEMENT DE LA</a:t>
                      </a:r>
                      <a:r>
                        <a:rPr lang="fr-FR" sz="1200" b="1" baseline="0" dirty="0" smtClean="0">
                          <a:solidFill>
                            <a:schemeClr val="tx1"/>
                          </a:solidFill>
                        </a:rPr>
                        <a:t> SEANCE D’UNE HEURE</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r>
                        <a:rPr lang="fr-FR" sz="1200" b="1" dirty="0" smtClean="0">
                          <a:solidFill>
                            <a:schemeClr val="tx1"/>
                          </a:solidFill>
                        </a:rPr>
                        <a:t>MODALITES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370840">
                <a:tc>
                  <a:txBody>
                    <a:bodyPr/>
                    <a:lstStyle/>
                    <a:p>
                      <a:pPr algn="l"/>
                      <a:r>
                        <a:rPr lang="fr-FR" sz="1200" b="1" dirty="0" smtClean="0">
                          <a:solidFill>
                            <a:schemeClr val="tx1"/>
                          </a:solidFill>
                        </a:rPr>
                        <a:t>Lancement du projet, présentation du besoin.</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fr-FR" sz="1200" b="1" dirty="0" smtClean="0">
                          <a:solidFill>
                            <a:schemeClr val="tx1"/>
                          </a:solidFill>
                        </a:rPr>
                        <a:t>Présentation </a:t>
                      </a:r>
                      <a:r>
                        <a:rPr lang="fr-FR" sz="1200" b="1" baseline="0" dirty="0" smtClean="0">
                          <a:solidFill>
                            <a:schemeClr val="tx1"/>
                          </a:solidFill>
                        </a:rPr>
                        <a:t> enseignant en </a:t>
                      </a:r>
                      <a:r>
                        <a:rPr lang="fr-FR" sz="1200" b="1" dirty="0" smtClean="0">
                          <a:solidFill>
                            <a:schemeClr val="tx1"/>
                          </a:solidFill>
                        </a:rPr>
                        <a:t>Classe entière.</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fr-FR" sz="1200" b="1" dirty="0" smtClean="0"/>
                        <a:t>Invitation des élèves à la réflexion en petits groupes sur les exigences et sur le comportement qui pourraient être attendus. </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fr-FR" sz="1200" b="1" dirty="0" smtClean="0">
                          <a:solidFill>
                            <a:schemeClr val="tx1"/>
                          </a:solidFill>
                        </a:rPr>
                        <a:t>Travail  de réflexion</a:t>
                      </a:r>
                      <a:r>
                        <a:rPr lang="fr-FR" sz="1200" b="1" baseline="0" dirty="0" smtClean="0">
                          <a:solidFill>
                            <a:schemeClr val="tx1"/>
                          </a:solidFill>
                        </a:rPr>
                        <a:t> et de créativité des élèves </a:t>
                      </a:r>
                      <a:r>
                        <a:rPr lang="fr-FR" sz="1200" b="1" dirty="0" smtClean="0">
                          <a:solidFill>
                            <a:schemeClr val="tx1"/>
                          </a:solidFill>
                        </a:rPr>
                        <a:t>en petits groupes .</a:t>
                      </a:r>
                      <a:r>
                        <a:rPr lang="fr-FR" sz="1200" b="1" baseline="0" dirty="0" smtClean="0">
                          <a:solidFill>
                            <a:schemeClr val="tx1"/>
                          </a:solidFill>
                        </a:rPr>
                        <a:t> </a:t>
                      </a:r>
                      <a:r>
                        <a:rPr lang="fr-FR" sz="1200" b="1" dirty="0" smtClean="0"/>
                        <a:t>Mise en action rapide des élèves et vérification de la compréhension des consignes.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l"/>
                      <a:r>
                        <a:rPr lang="fr-FR" sz="1200" b="1" dirty="0" smtClean="0"/>
                        <a:t>Recueil des réflexions, discussions, confrontations des points de vues.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dirty="0" smtClean="0">
                          <a:solidFill>
                            <a:schemeClr val="tx1"/>
                          </a:solidFill>
                        </a:rPr>
                        <a:t>Discussions entre élèves en classe entière.</a:t>
                      </a:r>
                      <a:r>
                        <a:rPr lang="fr-FR" sz="1200" b="1" baseline="0" dirty="0" smtClean="0">
                          <a:solidFill>
                            <a:schemeClr val="tx1"/>
                          </a:solidFill>
                        </a:rPr>
                        <a:t> Enseignant modérateur,  recueillant et diagnostiquant les idées proposées.</a:t>
                      </a:r>
                      <a:endParaRPr lang="fr-FR" sz="1200" b="1" dirty="0" smtClean="0">
                        <a:solidFill>
                          <a:schemeClr val="tx1"/>
                        </a:solidFill>
                      </a:endParaRPr>
                    </a:p>
                    <a:p>
                      <a:pPr algn="l"/>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4440">
                <a:tc>
                  <a:txBody>
                    <a:bodyPr/>
                    <a:lstStyle/>
                    <a:p>
                      <a:pPr algn="l"/>
                      <a:r>
                        <a:rPr lang="fr-FR" sz="1200" b="1" dirty="0" smtClean="0"/>
                        <a:t>Définition des exigences  et du comportement fixés</a:t>
                      </a:r>
                      <a:r>
                        <a:rPr lang="fr-FR" sz="1200" b="1" baseline="0" dirty="0" smtClean="0"/>
                        <a:t> </a:t>
                      </a:r>
                      <a:r>
                        <a:rPr lang="fr-FR" sz="1200" b="1" dirty="0" smtClean="0"/>
                        <a:t>et présentation du défi.</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fr-FR" sz="1200" b="1" dirty="0" smtClean="0">
                          <a:solidFill>
                            <a:schemeClr val="tx1"/>
                          </a:solidFill>
                        </a:rPr>
                        <a:t>Bilan en classe entière</a:t>
                      </a:r>
                      <a:r>
                        <a:rPr lang="fr-FR" sz="1200" b="1" baseline="0" dirty="0" smtClean="0">
                          <a:solidFill>
                            <a:schemeClr val="tx1"/>
                          </a:solidFill>
                        </a:rPr>
                        <a:t> </a:t>
                      </a:r>
                      <a:r>
                        <a:rPr lang="fr-FR" sz="1200" b="1" dirty="0" smtClean="0">
                          <a:solidFill>
                            <a:schemeClr val="tx1"/>
                          </a:solidFill>
                        </a:rPr>
                        <a:t>par l’enseignant</a:t>
                      </a:r>
                      <a:r>
                        <a:rPr lang="fr-FR" sz="1200" b="1" baseline="0" dirty="0" smtClean="0">
                          <a:solidFill>
                            <a:schemeClr val="tx1"/>
                          </a:solidFill>
                        </a:rPr>
                        <a:t> des exigences et du </a:t>
                      </a:r>
                      <a:r>
                        <a:rPr lang="fr-FR" sz="1200" b="1" dirty="0" smtClean="0">
                          <a:solidFill>
                            <a:schemeClr val="tx1"/>
                          </a:solidFill>
                        </a:rPr>
                        <a:t>comportement attendus.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6"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2477795"/>
            <a:ext cx="9144000" cy="2031325"/>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THEMATIQUE</a:t>
            </a:r>
            <a:r>
              <a:rPr lang="fr-FR" sz="2400" b="1" dirty="0">
                <a:solidFill>
                  <a:srgbClr val="0033CC"/>
                </a:solidFill>
              </a:rPr>
              <a:t> : </a:t>
            </a:r>
            <a:endParaRPr lang="fr-FR" sz="2400" b="1" dirty="0" smtClean="0">
              <a:solidFill>
                <a:srgbClr val="0033CC"/>
              </a:solidFill>
            </a:endParaRPr>
          </a:p>
          <a:p>
            <a:pPr>
              <a:lnSpc>
                <a:spcPct val="150000"/>
              </a:lnSpc>
            </a:pPr>
            <a:r>
              <a:rPr lang="fr-FR" sz="3200" dirty="0" smtClean="0">
                <a:sym typeface="Wingdings 3"/>
              </a:rPr>
              <a:t> </a:t>
            </a:r>
            <a:r>
              <a:rPr lang="fr-FR" sz="3200" b="1" dirty="0" smtClean="0"/>
              <a:t>L’HOMME REPARE</a:t>
            </a:r>
          </a:p>
          <a:p>
            <a:pPr>
              <a:lnSpc>
                <a:spcPct val="150000"/>
              </a:lnSpc>
            </a:pPr>
            <a:r>
              <a:rPr lang="fr-FR" sz="2000" dirty="0" smtClean="0">
                <a:sym typeface="Wingdings 3"/>
              </a:rPr>
              <a:t>	  </a:t>
            </a:r>
            <a:r>
              <a:rPr lang="fr-FR" sz="2800" b="1" dirty="0" smtClean="0"/>
              <a:t>L’AIDE </a:t>
            </a:r>
            <a:r>
              <a:rPr lang="fr-FR" sz="2800" b="1" dirty="0"/>
              <a:t>ET LA COMPENSATION DU HANDICAP</a:t>
            </a:r>
            <a:endParaRPr lang="fr-FR" sz="2800" b="1" cap="none" spc="0" dirty="0">
              <a:ln w="12700">
                <a:noFill/>
                <a:prstDash val="solid"/>
              </a:ln>
              <a:solidFill>
                <a:schemeClr val="accent5">
                  <a:lumMod val="75000"/>
                </a:schemeClr>
              </a:solidFill>
            </a:endParaRPr>
          </a:p>
        </p:txBody>
      </p:sp>
      <p:sp>
        <p:nvSpPr>
          <p:cNvPr id="8" name="Rectangle 7"/>
          <p:cNvSpPr/>
          <p:nvPr/>
        </p:nvSpPr>
        <p:spPr>
          <a:xfrm>
            <a:off x="0" y="4710043"/>
            <a:ext cx="9144000" cy="2031325"/>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BESOIN</a:t>
            </a:r>
            <a:r>
              <a:rPr lang="fr-FR" sz="2400" b="1" dirty="0">
                <a:solidFill>
                  <a:srgbClr val="0033CC"/>
                </a:solidFill>
              </a:rPr>
              <a:t> </a:t>
            </a:r>
            <a:r>
              <a:rPr lang="fr-FR" sz="2400" b="1" dirty="0" smtClean="0">
                <a:solidFill>
                  <a:srgbClr val="0033CC"/>
                </a:solidFill>
              </a:rPr>
              <a:t>:</a:t>
            </a:r>
          </a:p>
          <a:p>
            <a:pPr>
              <a:lnSpc>
                <a:spcPct val="150000"/>
              </a:lnSpc>
            </a:pPr>
            <a:r>
              <a:rPr lang="fr-FR" sz="2000" b="1" dirty="0" smtClean="0"/>
              <a:t>RENDRE DE L’AUTONOMIE A UNE PERSONNE AMPUTEE D’UNE MAIN ET DU POIGNET, EN LUI FOURNISSANT A MOINDRE COUT, UN SYSTÈME PERMETTANT LA SAISIE ET L’ORIENTATION D’UN OBJET.</a:t>
            </a:r>
          </a:p>
        </p:txBody>
      </p:sp>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10"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Rectangle 11"/>
          <p:cNvSpPr/>
          <p:nvPr/>
        </p:nvSpPr>
        <p:spPr>
          <a:xfrm>
            <a:off x="0" y="1052736"/>
            <a:ext cx="9144000" cy="1569660"/>
          </a:xfrm>
          <a:prstGeom prst="rect">
            <a:avLst/>
          </a:prstGeom>
          <a:noFill/>
          <a:ln>
            <a:noFill/>
          </a:ln>
        </p:spPr>
        <p:txBody>
          <a:bodyPr wrap="square" lIns="91440" tIns="45720" rIns="91440" bIns="45720">
            <a:spAutoFit/>
          </a:bodyPr>
          <a:lstStyle/>
          <a:p>
            <a:pPr algn="ctr"/>
            <a:r>
              <a:rPr lang="fr-FR" sz="4800" b="1" cap="none" spc="0" dirty="0" smtClean="0">
                <a:ln w="12700">
                  <a:noFill/>
                  <a:prstDash val="solid"/>
                </a:ln>
                <a:solidFill>
                  <a:srgbClr val="0033CC"/>
                </a:solidFill>
              </a:rPr>
              <a:t>PROPOSITION DE </a:t>
            </a:r>
          </a:p>
          <a:p>
            <a:pPr algn="ctr"/>
            <a:r>
              <a:rPr lang="fr-FR" sz="4800" b="1" cap="none" spc="0" dirty="0" smtClean="0">
                <a:ln w="12700">
                  <a:noFill/>
                  <a:prstDash val="solid"/>
                </a:ln>
                <a:solidFill>
                  <a:srgbClr val="0033CC"/>
                </a:solidFill>
              </a:rPr>
              <a:t>PROJET </a:t>
            </a:r>
            <a:r>
              <a:rPr lang="fr-FR" sz="4800" b="1" cap="none" spc="0" dirty="0" smtClean="0">
                <a:ln w="12700">
                  <a:noFill/>
                  <a:prstDash val="solid"/>
                </a:ln>
                <a:solidFill>
                  <a:srgbClr val="0033CC"/>
                </a:solidFill>
              </a:rPr>
              <a:t>DE CLASSE DE PREMIERE</a:t>
            </a:r>
            <a:endParaRPr lang="fr-FR" sz="4800" b="1" cap="none" spc="0" dirty="0">
              <a:ln w="12700">
                <a:noFill/>
                <a:prstDash val="solid"/>
              </a:ln>
              <a:solidFill>
                <a:srgbClr val="0033CC"/>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xmlns="" val="2346196346"/>
              </p:ext>
            </p:extLst>
          </p:nvPr>
        </p:nvGraphicFramePr>
        <p:xfrm>
          <a:off x="0" y="1553755"/>
          <a:ext cx="9144001" cy="2667334"/>
        </p:xfrm>
        <a:graphic>
          <a:graphicData uri="http://schemas.openxmlformats.org/drawingml/2006/table">
            <a:tbl>
              <a:tblPr firstRow="1" firstCol="1" bandRow="1">
                <a:tableStyleId>{5C22544A-7EE6-4342-B048-85BDC9FD1C3A}</a:tableStyleId>
              </a:tblPr>
              <a:tblGrid>
                <a:gridCol w="752732">
                  <a:extLst>
                    <a:ext uri="{9D8B030D-6E8A-4147-A177-3AD203B41FA5}">
                      <a16:colId xmlns="" xmlns:a16="http://schemas.microsoft.com/office/drawing/2014/main" val="20000"/>
                    </a:ext>
                  </a:extLst>
                </a:gridCol>
                <a:gridCol w="1886127">
                  <a:extLst>
                    <a:ext uri="{9D8B030D-6E8A-4147-A177-3AD203B41FA5}">
                      <a16:colId xmlns="" xmlns:a16="http://schemas.microsoft.com/office/drawing/2014/main" val="20001"/>
                    </a:ext>
                  </a:extLst>
                </a:gridCol>
                <a:gridCol w="2155306">
                  <a:extLst>
                    <a:ext uri="{9D8B030D-6E8A-4147-A177-3AD203B41FA5}">
                      <a16:colId xmlns="" xmlns:a16="http://schemas.microsoft.com/office/drawing/2014/main" val="20002"/>
                    </a:ext>
                  </a:extLst>
                </a:gridCol>
                <a:gridCol w="2174918">
                  <a:extLst>
                    <a:ext uri="{9D8B030D-6E8A-4147-A177-3AD203B41FA5}">
                      <a16:colId xmlns="" xmlns:a16="http://schemas.microsoft.com/office/drawing/2014/main" val="20003"/>
                    </a:ext>
                  </a:extLst>
                </a:gridCol>
                <a:gridCol w="2174918"/>
              </a:tblGrid>
              <a:tr h="258917">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1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ELEVE 4</a:t>
                      </a: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85263">
                <a:tc rowSpan="2">
                  <a:txBody>
                    <a:bodyPr/>
                    <a:lstStyle/>
                    <a:p>
                      <a:pPr algn="ctr">
                        <a:lnSpc>
                          <a:spcPct val="115000"/>
                        </a:lnSpc>
                        <a:spcAft>
                          <a:spcPts val="0"/>
                        </a:spcAft>
                      </a:pPr>
                      <a:r>
                        <a:rPr lang="fr-FR" sz="1000" dirty="0" smtClean="0">
                          <a:solidFill>
                            <a:schemeClr val="accent2">
                              <a:lumMod val="50000"/>
                            </a:schemeClr>
                          </a:solidFill>
                          <a:effectLst/>
                        </a:rPr>
                        <a:t>H2– </a:t>
                      </a:r>
                      <a:r>
                        <a:rPr lang="fr-FR" sz="1000" dirty="0">
                          <a:solidFill>
                            <a:schemeClr val="accent2">
                              <a:lumMod val="50000"/>
                            </a:schemeClr>
                          </a:solidFill>
                          <a:effectLst/>
                        </a:rPr>
                        <a:t>H3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gridSpan="4">
                  <a:txBody>
                    <a:bodyPr/>
                    <a:lstStyle/>
                    <a:p>
                      <a:pPr algn="ctr">
                        <a:lnSpc>
                          <a:spcPct val="115000"/>
                        </a:lnSpc>
                        <a:spcAft>
                          <a:spcPts val="0"/>
                        </a:spcAft>
                      </a:pPr>
                      <a:r>
                        <a:rPr lang="fr-FR" sz="1000" b="1" dirty="0" smtClean="0">
                          <a:solidFill>
                            <a:schemeClr val="accent2">
                              <a:lumMod val="50000"/>
                            </a:schemeClr>
                          </a:solidFill>
                          <a:effectLst/>
                        </a:rPr>
                        <a:t>EXPERIMENTER</a:t>
                      </a:r>
                      <a:r>
                        <a:rPr lang="fr-FR" sz="1000" b="1" baseline="0" dirty="0" smtClean="0">
                          <a:solidFill>
                            <a:schemeClr val="accent2">
                              <a:lumMod val="50000"/>
                            </a:schemeClr>
                          </a:solidFill>
                          <a:effectLst/>
                        </a:rPr>
                        <a:t> et SIMULER</a:t>
                      </a:r>
                      <a:endParaRPr lang="fr-FR" sz="10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hMerge="1">
                  <a:txBody>
                    <a:bodyPr/>
                    <a:lstStyle/>
                    <a:p>
                      <a:pPr>
                        <a:lnSpc>
                          <a:spcPct val="115000"/>
                        </a:lnSpc>
                        <a:spcAft>
                          <a:spcPts val="0"/>
                        </a:spcAft>
                      </a:pPr>
                      <a:endParaRPr lang="fr-FR" sz="12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3922"/>
                      </a:srgbClr>
                    </a:solidFill>
                  </a:tcPr>
                </a:tc>
                <a:tc hMerge="1">
                  <a:txBody>
                    <a:bodyPr/>
                    <a:lstStyle/>
                    <a:p>
                      <a:pPr>
                        <a:lnSpc>
                          <a:spcPct val="115000"/>
                        </a:lnSpc>
                        <a:spcAft>
                          <a:spcPts val="0"/>
                        </a:spcAft>
                      </a:pPr>
                      <a:endParaRPr lang="fr-FR" sz="12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23922"/>
                      </a:srgbClr>
                    </a:solidFill>
                  </a:tcPr>
                </a:tc>
                <a:tc hMerge="1">
                  <a:txBody>
                    <a:bodyPr/>
                    <a:lstStyle/>
                    <a:p>
                      <a:pPr algn="ctr">
                        <a:lnSpc>
                          <a:spcPct val="115000"/>
                        </a:lnSpc>
                        <a:spcAft>
                          <a:spcPts val="0"/>
                        </a:spcAft>
                      </a:pPr>
                      <a:endParaRPr lang="fr-FR" sz="16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extLst>
                  <a:ext uri="{0D108BD9-81ED-4DB2-BD59-A6C34878D82A}">
                    <a16:rowId xmlns="" xmlns:a16="http://schemas.microsoft.com/office/drawing/2014/main" val="10002"/>
                  </a:ext>
                </a:extLst>
              </a:tr>
              <a:tr h="2223154">
                <a:tc vMerge="1">
                  <a:txBody>
                    <a:bodyPr/>
                    <a:lstStyle/>
                    <a:p>
                      <a:pPr algn="ctr">
                        <a:lnSpc>
                          <a:spcPct val="115000"/>
                        </a:lnSpc>
                        <a:spcAft>
                          <a:spcPts val="0"/>
                        </a:spcAft>
                      </a:pPr>
                      <a:endParaRPr lang="fr-FR" sz="12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40000"/>
                      </a:srgbClr>
                    </a:solidFill>
                  </a:tcPr>
                </a:tc>
                <a:tc>
                  <a:txBody>
                    <a:bodyPr/>
                    <a:lstStyle/>
                    <a:p>
                      <a:pPr algn="ctr">
                        <a:lnSpc>
                          <a:spcPct val="115000"/>
                        </a:lnSpc>
                        <a:spcAft>
                          <a:spcPts val="0"/>
                        </a:spcAft>
                      </a:pPr>
                      <a:r>
                        <a:rPr lang="fr-FR" sz="1000" b="1" dirty="0">
                          <a:solidFill>
                            <a:schemeClr val="accent2">
                              <a:lumMod val="50000"/>
                            </a:schemeClr>
                          </a:solidFill>
                          <a:effectLst/>
                        </a:rPr>
                        <a:t>La pince</a:t>
                      </a:r>
                    </a:p>
                    <a:p>
                      <a:pPr>
                        <a:lnSpc>
                          <a:spcPct val="115000"/>
                        </a:lnSpc>
                        <a:spcAft>
                          <a:spcPts val="0"/>
                        </a:spcAft>
                      </a:pPr>
                      <a:r>
                        <a:rPr lang="fr-FR" sz="1000" dirty="0" smtClean="0">
                          <a:solidFill>
                            <a:schemeClr val="accent2">
                              <a:lumMod val="50000"/>
                            </a:schemeClr>
                          </a:solidFill>
                          <a:effectLst/>
                          <a:sym typeface="Wingdings 3"/>
                        </a:rPr>
                        <a:t> </a:t>
                      </a:r>
                      <a:r>
                        <a:rPr lang="fr-FR" sz="1000" dirty="0" smtClean="0">
                          <a:solidFill>
                            <a:schemeClr val="accent2">
                              <a:lumMod val="50000"/>
                            </a:schemeClr>
                          </a:solidFill>
                          <a:effectLst/>
                        </a:rPr>
                        <a:t> Simulation d’un modèle numérique de la pince utilisée.</a:t>
                      </a:r>
                    </a:p>
                    <a:p>
                      <a:pPr>
                        <a:lnSpc>
                          <a:spcPct val="115000"/>
                        </a:lnSpc>
                        <a:spcAft>
                          <a:spcPts val="0"/>
                        </a:spcAft>
                        <a:buFontTx/>
                        <a:buNone/>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Recueil, traitement et analyse des résultats (tableau, graphe, linéarisation, équation)</a:t>
                      </a:r>
                    </a:p>
                    <a:p>
                      <a:pPr>
                        <a:lnSpc>
                          <a:spcPct val="115000"/>
                        </a:lnSpc>
                        <a:spcAft>
                          <a:spcPts val="0"/>
                        </a:spcAft>
                        <a:buFontTx/>
                        <a:buNone/>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 </a:t>
                      </a:r>
                      <a:r>
                        <a:rPr lang="fr-FR" sz="1000" dirty="0" smtClean="0">
                          <a:solidFill>
                            <a:schemeClr val="accent2">
                              <a:lumMod val="50000"/>
                            </a:schemeClr>
                          </a:solidFill>
                          <a:effectLst/>
                        </a:rPr>
                        <a:t>Détermination</a:t>
                      </a:r>
                      <a:r>
                        <a:rPr lang="fr-FR" sz="1000" baseline="0" dirty="0" smtClean="0">
                          <a:solidFill>
                            <a:schemeClr val="accent2">
                              <a:lumMod val="50000"/>
                            </a:schemeClr>
                          </a:solidFill>
                          <a:effectLst/>
                        </a:rPr>
                        <a:t> de la loi liant le déplacement des doigts de la pince en fonction de la rotation du servomoteur.</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a:txBody>
                    <a:bodyPr/>
                    <a:lstStyle/>
                    <a:p>
                      <a:pPr algn="ctr">
                        <a:lnSpc>
                          <a:spcPct val="115000"/>
                        </a:lnSpc>
                        <a:spcAft>
                          <a:spcPts val="0"/>
                        </a:spcAft>
                      </a:pPr>
                      <a:r>
                        <a:rPr lang="fr-FR" sz="1000" b="1" dirty="0" smtClean="0">
                          <a:solidFill>
                            <a:schemeClr val="accent2">
                              <a:lumMod val="50000"/>
                            </a:schemeClr>
                          </a:solidFill>
                          <a:effectLst/>
                        </a:rPr>
                        <a:t>Le capteur de force et la</a:t>
                      </a:r>
                      <a:r>
                        <a:rPr lang="fr-FR" sz="1000" b="1" baseline="0" dirty="0" smtClean="0">
                          <a:solidFill>
                            <a:schemeClr val="accent2">
                              <a:lumMod val="50000"/>
                            </a:schemeClr>
                          </a:solidFill>
                          <a:effectLst/>
                        </a:rPr>
                        <a:t> déformation du gobelet</a:t>
                      </a:r>
                      <a:endParaRPr lang="fr-FR" sz="1000" b="1" dirty="0" smtClean="0">
                        <a:solidFill>
                          <a:schemeClr val="accent2">
                            <a:lumMod val="50000"/>
                          </a:schemeClr>
                        </a:solidFill>
                        <a:effectLst/>
                      </a:endParaRPr>
                    </a:p>
                    <a:p>
                      <a:pPr>
                        <a:lnSpc>
                          <a:spcPct val="115000"/>
                        </a:lnSpc>
                        <a:spcAft>
                          <a:spcPts val="0"/>
                        </a:spcAft>
                        <a:buFont typeface="Wingdings 3"/>
                        <a:buChar char=""/>
                      </a:pPr>
                      <a:r>
                        <a:rPr lang="fr-FR" sz="1000" b="0" dirty="0" smtClean="0">
                          <a:solidFill>
                            <a:schemeClr val="accent2">
                              <a:lumMod val="50000"/>
                            </a:schemeClr>
                          </a:solidFill>
                          <a:effectLst/>
                        </a:rPr>
                        <a:t>Expérimentation et mesures sur la chaîne d’acquisition.</a:t>
                      </a:r>
                    </a:p>
                    <a:p>
                      <a:pPr>
                        <a:lnSpc>
                          <a:spcPct val="115000"/>
                        </a:lnSpc>
                        <a:spcAft>
                          <a:spcPts val="0"/>
                        </a:spcAft>
                        <a:buFont typeface="Wingdings 3"/>
                        <a:buChar char=""/>
                      </a:pPr>
                      <a:r>
                        <a:rPr lang="fr-FR" sz="1000" b="0" dirty="0" smtClean="0">
                          <a:solidFill>
                            <a:schemeClr val="accent2">
                              <a:lumMod val="50000"/>
                            </a:schemeClr>
                          </a:solidFill>
                          <a:effectLst/>
                        </a:rPr>
                        <a:t> </a:t>
                      </a:r>
                      <a:r>
                        <a:rPr lang="fr-FR" sz="1000" baseline="0" dirty="0" smtClean="0">
                          <a:solidFill>
                            <a:schemeClr val="accent2">
                              <a:lumMod val="50000"/>
                            </a:schemeClr>
                          </a:solidFill>
                          <a:effectLst/>
                        </a:rPr>
                        <a:t>Recueil, traitement et analyse des résultats (tableau, graphe, équation)</a:t>
                      </a:r>
                      <a:endParaRPr lang="fr-FR" sz="1000" b="0" dirty="0" smtClean="0">
                        <a:solidFill>
                          <a:schemeClr val="accent2">
                            <a:lumMod val="50000"/>
                          </a:schemeClr>
                        </a:solidFill>
                        <a:effectLst/>
                      </a:endParaRPr>
                    </a:p>
                    <a:p>
                      <a:pPr>
                        <a:lnSpc>
                          <a:spcPct val="115000"/>
                        </a:lnSpc>
                        <a:spcAft>
                          <a:spcPts val="0"/>
                        </a:spcAft>
                        <a:buFontTx/>
                        <a:buChar char="-"/>
                      </a:pPr>
                      <a:r>
                        <a:rPr lang="fr-FR" sz="1000" b="0" dirty="0" smtClean="0">
                          <a:solidFill>
                            <a:schemeClr val="accent2">
                              <a:lumMod val="50000"/>
                            </a:schemeClr>
                          </a:solidFill>
                          <a:effectLst/>
                        </a:rPr>
                        <a:t>Détermination de la loi</a:t>
                      </a:r>
                      <a:r>
                        <a:rPr lang="fr-FR" sz="1000" b="0" baseline="0" dirty="0" smtClean="0">
                          <a:solidFill>
                            <a:schemeClr val="accent2">
                              <a:lumMod val="50000"/>
                            </a:schemeClr>
                          </a:solidFill>
                          <a:effectLst/>
                        </a:rPr>
                        <a:t> </a:t>
                      </a:r>
                    </a:p>
                    <a:p>
                      <a:pPr>
                        <a:lnSpc>
                          <a:spcPct val="115000"/>
                        </a:lnSpc>
                        <a:spcAft>
                          <a:spcPts val="0"/>
                        </a:spcAft>
                        <a:buFontTx/>
                        <a:buNone/>
                      </a:pPr>
                      <a:r>
                        <a:rPr lang="fr-FR" sz="1000" b="0" dirty="0" err="1" smtClean="0">
                          <a:solidFill>
                            <a:schemeClr val="accent2">
                              <a:lumMod val="50000"/>
                            </a:schemeClr>
                          </a:solidFill>
                          <a:effectLst/>
                        </a:rPr>
                        <a:t>Vcapteur</a:t>
                      </a:r>
                      <a:r>
                        <a:rPr lang="fr-FR" sz="1000" b="0" dirty="0" smtClean="0">
                          <a:solidFill>
                            <a:schemeClr val="accent2">
                              <a:lumMod val="50000"/>
                            </a:schemeClr>
                          </a:solidFill>
                          <a:effectLst/>
                        </a:rPr>
                        <a:t> = f(Force)</a:t>
                      </a:r>
                    </a:p>
                    <a:p>
                      <a:pPr>
                        <a:lnSpc>
                          <a:spcPct val="115000"/>
                        </a:lnSpc>
                        <a:spcAft>
                          <a:spcPts val="0"/>
                        </a:spcAft>
                        <a:buFont typeface="Wingdings 3"/>
                        <a:buChar char=""/>
                      </a:pPr>
                      <a:r>
                        <a:rPr lang="fr-FR" sz="1000" b="0" dirty="0" smtClean="0">
                          <a:solidFill>
                            <a:schemeClr val="accent2">
                              <a:lumMod val="50000"/>
                            </a:schemeClr>
                          </a:solidFill>
                          <a:effectLst/>
                        </a:rPr>
                        <a:t> Analyse de l’écrasement du</a:t>
                      </a:r>
                      <a:r>
                        <a:rPr lang="fr-FR" sz="1000" b="0" baseline="0" dirty="0" smtClean="0">
                          <a:solidFill>
                            <a:schemeClr val="accent2">
                              <a:lumMod val="50000"/>
                            </a:schemeClr>
                          </a:solidFill>
                          <a:effectLst/>
                        </a:rPr>
                        <a:t> gobelet en fonction de sa matière, sa géométrie, et de l’effort pour le maintenir.</a:t>
                      </a:r>
                      <a:endParaRPr lang="fr-FR" sz="1000" b="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a:txBody>
                    <a:bodyPr/>
                    <a:lstStyle/>
                    <a:p>
                      <a:pPr algn="ctr">
                        <a:lnSpc>
                          <a:spcPct val="115000"/>
                        </a:lnSpc>
                        <a:spcAft>
                          <a:spcPts val="0"/>
                        </a:spcAft>
                      </a:pPr>
                      <a:r>
                        <a:rPr lang="fr-FR" sz="1000" b="1" dirty="0" smtClean="0">
                          <a:solidFill>
                            <a:schemeClr val="accent2">
                              <a:lumMod val="50000"/>
                            </a:schemeClr>
                          </a:solidFill>
                          <a:effectLst/>
                        </a:rPr>
                        <a:t>Le servomoteur</a:t>
                      </a:r>
                    </a:p>
                    <a:p>
                      <a:pPr>
                        <a:lnSpc>
                          <a:spcPct val="115000"/>
                        </a:lnSpc>
                        <a:spcAft>
                          <a:spcPts val="0"/>
                        </a:spcAft>
                        <a:buFontTx/>
                        <a:buNone/>
                      </a:pPr>
                      <a:r>
                        <a:rPr lang="fr-FR" sz="1000" dirty="0" smtClean="0">
                          <a:solidFill>
                            <a:schemeClr val="accent2">
                              <a:lumMod val="50000"/>
                            </a:schemeClr>
                          </a:solidFill>
                          <a:effectLst/>
                          <a:sym typeface="Wingdings 3"/>
                        </a:rPr>
                        <a:t> </a:t>
                      </a:r>
                      <a:r>
                        <a:rPr lang="fr-FR" sz="1000" b="0" dirty="0" smtClean="0">
                          <a:solidFill>
                            <a:schemeClr val="accent2">
                              <a:lumMod val="50000"/>
                            </a:schemeClr>
                          </a:solidFill>
                          <a:effectLst/>
                        </a:rPr>
                        <a:t> Comment commander une position ?</a:t>
                      </a:r>
                    </a:p>
                    <a:p>
                      <a:pPr>
                        <a:lnSpc>
                          <a:spcPct val="115000"/>
                        </a:lnSpc>
                        <a:spcAft>
                          <a:spcPts val="0"/>
                        </a:spcAft>
                        <a:buFont typeface="Wingdings 3"/>
                        <a:buChar char=""/>
                      </a:pPr>
                      <a:r>
                        <a:rPr lang="fr-FR" sz="1000" b="0" dirty="0" smtClean="0">
                          <a:solidFill>
                            <a:schemeClr val="accent2">
                              <a:lumMod val="50000"/>
                            </a:schemeClr>
                          </a:solidFill>
                          <a:effectLst/>
                        </a:rPr>
                        <a:t>utilisation d’un programme et expérimentation</a:t>
                      </a:r>
                      <a:r>
                        <a:rPr lang="fr-FR" sz="1000" b="0" baseline="0" dirty="0" smtClean="0">
                          <a:solidFill>
                            <a:schemeClr val="accent2">
                              <a:lumMod val="50000"/>
                            </a:schemeClr>
                          </a:solidFill>
                          <a:effectLst/>
                        </a:rPr>
                        <a:t> </a:t>
                      </a:r>
                      <a:r>
                        <a:rPr lang="fr-FR" sz="1000" b="0" dirty="0" smtClean="0">
                          <a:solidFill>
                            <a:schemeClr val="accent2">
                              <a:lumMod val="50000"/>
                            </a:schemeClr>
                          </a:solidFill>
                          <a:effectLst/>
                        </a:rPr>
                        <a:t>et analyse de</a:t>
                      </a:r>
                      <a:r>
                        <a:rPr lang="fr-FR" sz="1000" b="0" baseline="0" dirty="0" smtClean="0">
                          <a:solidFill>
                            <a:schemeClr val="accent2">
                              <a:lumMod val="50000"/>
                            </a:schemeClr>
                          </a:solidFill>
                          <a:effectLst/>
                        </a:rPr>
                        <a:t> l’information permettant d’obtenir une rotation souhaitée du servomoteur</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tc>
                  <a:txBody>
                    <a:bodyPr/>
                    <a:lstStyle/>
                    <a:p>
                      <a:pPr algn="ctr">
                        <a:lnSpc>
                          <a:spcPct val="115000"/>
                        </a:lnSpc>
                        <a:spcAft>
                          <a:spcPts val="0"/>
                        </a:spcAft>
                        <a:buFontTx/>
                        <a:buNone/>
                      </a:pPr>
                      <a:r>
                        <a:rPr lang="fr-FR" sz="1000" b="1" strike="noStrike"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Commande</a:t>
                      </a:r>
                      <a:r>
                        <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à distance par </a:t>
                      </a:r>
                      <a:r>
                        <a:rPr lang="fr-FR" sz="1000" b="1"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smartphone</a:t>
                      </a:r>
                      <a:r>
                        <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 carte </a:t>
                      </a:r>
                      <a:r>
                        <a:rPr lang="fr-FR" sz="1000" b="1"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bluetooth</a:t>
                      </a:r>
                      <a:r>
                        <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 carte  à </a:t>
                      </a:r>
                      <a:r>
                        <a:rPr lang="fr-FR" sz="1000" b="1"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microcontroleur</a:t>
                      </a:r>
                      <a:endPar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buFontTx/>
                        <a:buNone/>
                      </a:pPr>
                      <a:endParaRPr lang="fr-FR" sz="1000" b="1"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15000"/>
                        </a:lnSpc>
                        <a:spcAft>
                          <a:spcPts val="0"/>
                        </a:spcAft>
                        <a:buFontTx/>
                        <a:buNone/>
                      </a:pPr>
                      <a:r>
                        <a:rPr lang="fr-FR" sz="1000" dirty="0" smtClean="0">
                          <a:solidFill>
                            <a:schemeClr val="accent2">
                              <a:lumMod val="50000"/>
                            </a:schemeClr>
                          </a:solidFill>
                          <a:effectLst/>
                          <a:sym typeface="Wingdings 3"/>
                        </a:rPr>
                        <a:t> </a:t>
                      </a:r>
                      <a:r>
                        <a:rPr lang="fr-FR" sz="1000" b="0"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Programmation et expérimentation  de la commande vocale</a:t>
                      </a:r>
                    </a:p>
                    <a:p>
                      <a:pPr marL="0" marR="0" indent="0" algn="l" defTabSz="9144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sym typeface="Wingdings 3"/>
                        </a:rPr>
                        <a:t> </a:t>
                      </a:r>
                      <a:r>
                        <a:rPr lang="fr-FR" sz="1000" b="0"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Programmation et expérimentation  de l’acquisition de l’orientation du </a:t>
                      </a:r>
                      <a:r>
                        <a:rPr lang="fr-FR" sz="1000" b="0" strike="noStrike" baseline="0" dirty="0" err="1"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smartphone</a:t>
                      </a:r>
                      <a:r>
                        <a:rPr lang="fr-FR" sz="1000" b="0" strike="noStrike"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par gyroscope</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alpha val="40000"/>
                      </a:srgbClr>
                    </a:solidFill>
                  </a:tcPr>
                </a:tc>
                <a:extLst>
                  <a:ext uri="{0D108BD9-81ED-4DB2-BD59-A6C34878D82A}">
                    <a16:rowId xmlns="" xmlns:a16="http://schemas.microsoft.com/office/drawing/2014/main" val="10003"/>
                  </a:ext>
                </a:extLst>
              </a:tr>
            </a:tbl>
          </a:graphicData>
        </a:graphic>
      </p:graphicFrame>
      <p:graphicFrame>
        <p:nvGraphicFramePr>
          <p:cNvPr id="7" name="Tableau 6"/>
          <p:cNvGraphicFramePr>
            <a:graphicFrameLocks noGrp="1"/>
          </p:cNvGraphicFramePr>
          <p:nvPr/>
        </p:nvGraphicFramePr>
        <p:xfrm>
          <a:off x="179512" y="4869160"/>
          <a:ext cx="8640960" cy="1193800"/>
        </p:xfrm>
        <a:graphic>
          <a:graphicData uri="http://schemas.openxmlformats.org/drawingml/2006/table">
            <a:tbl>
              <a:tblPr firstRow="1" bandRow="1">
                <a:tableStyleId>{5C22544A-7EE6-4342-B048-85BDC9FD1C3A}</a:tableStyleId>
              </a:tblPr>
              <a:tblGrid>
                <a:gridCol w="5243659"/>
                <a:gridCol w="3397301"/>
              </a:tblGrid>
              <a:tr h="370840">
                <a:tc>
                  <a:txBody>
                    <a:bodyPr/>
                    <a:lstStyle/>
                    <a:p>
                      <a:pPr algn="ctr"/>
                      <a:r>
                        <a:rPr lang="fr-FR" sz="1200" b="1" dirty="0" smtClean="0">
                          <a:solidFill>
                            <a:schemeClr val="tx1"/>
                          </a:solidFill>
                        </a:rPr>
                        <a:t>DEROULEMENT DES SEANCES </a:t>
                      </a:r>
                      <a:r>
                        <a:rPr lang="fr-FR" sz="1200" b="1" baseline="0" dirty="0" smtClean="0">
                          <a:solidFill>
                            <a:schemeClr val="tx1"/>
                          </a:solidFill>
                        </a:rPr>
                        <a:t>SUR DEUX HEURES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r>
                        <a:rPr lang="fr-FR" sz="1200" b="1" dirty="0" smtClean="0">
                          <a:solidFill>
                            <a:schemeClr val="tx1"/>
                          </a:solidFill>
                        </a:rPr>
                        <a:t>MODALITES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370840">
                <a:tc>
                  <a:txBody>
                    <a:bodyPr/>
                    <a:lstStyle/>
                    <a:p>
                      <a:r>
                        <a:rPr lang="fr-FR" sz="1200" b="1" dirty="0" smtClean="0">
                          <a:solidFill>
                            <a:schemeClr val="tx1"/>
                          </a:solidFill>
                        </a:rPr>
                        <a:t>Travail en autonomie des  différents élèves  du groupe</a:t>
                      </a:r>
                      <a:r>
                        <a:rPr lang="fr-FR" sz="1200" b="1" baseline="0" dirty="0" smtClean="0">
                          <a:solidFill>
                            <a:schemeClr val="tx1"/>
                          </a:solidFill>
                        </a:rPr>
                        <a:t> </a:t>
                      </a:r>
                      <a:r>
                        <a:rPr lang="fr-FR" sz="1200" b="1" dirty="0" smtClean="0">
                          <a:solidFill>
                            <a:schemeClr val="tx1"/>
                          </a:solidFill>
                        </a:rPr>
                        <a:t>avec guidance</a:t>
                      </a:r>
                      <a:r>
                        <a:rPr lang="fr-FR" sz="1200" b="1" baseline="0" dirty="0" smtClean="0">
                          <a:solidFill>
                            <a:schemeClr val="tx1"/>
                          </a:solidFill>
                        </a:rPr>
                        <a:t> éventuelle pour les protocoles d’études et l’utilisation des différents outils  de simulation et d’expérimentation.</a:t>
                      </a:r>
                      <a:endParaRPr lang="fr-FR" sz="1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1" dirty="0" smtClean="0">
                          <a:solidFill>
                            <a:schemeClr val="tx1"/>
                          </a:solidFill>
                        </a:rPr>
                        <a:t>Chaque élève travaille</a:t>
                      </a:r>
                      <a:r>
                        <a:rPr lang="fr-FR" sz="1200" b="1" baseline="0" dirty="0" smtClean="0">
                          <a:solidFill>
                            <a:schemeClr val="tx1"/>
                          </a:solidFill>
                        </a:rPr>
                        <a:t> sur une tâche différente et contribue à l’avancée globale du projet du groupe. </a:t>
                      </a:r>
                    </a:p>
                    <a:p>
                      <a:endParaRPr lang="fr-FR" sz="1200" b="1" baseline="0" dirty="0" smtClean="0">
                        <a:solidFill>
                          <a:schemeClr val="tx1"/>
                        </a:solidFill>
                      </a:endParaRPr>
                    </a:p>
                    <a:p>
                      <a:r>
                        <a:rPr lang="fr-FR" sz="1200" b="1" baseline="0" dirty="0" smtClean="0">
                          <a:solidFill>
                            <a:schemeClr val="tx1"/>
                          </a:solidFill>
                        </a:rPr>
                        <a:t>Professeur accompagnateur et facilitateur</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Rectangle 7"/>
          <p:cNvSpPr/>
          <p:nvPr/>
        </p:nvSpPr>
        <p:spPr>
          <a:xfrm>
            <a:off x="0" y="692696"/>
            <a:ext cx="8964488" cy="646331"/>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chemeClr val="accent5">
                    <a:lumMod val="75000"/>
                  </a:schemeClr>
                </a:solidFill>
              </a:rPr>
              <a:t>DEROULEMENT DES SEANCES ET MODALITES D’ENSEIGNEMENT:</a:t>
            </a:r>
          </a:p>
        </p:txBody>
      </p:sp>
      <p:pic>
        <p:nvPicPr>
          <p:cNvPr id="6"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xmlns="" val="4277035716"/>
              </p:ext>
            </p:extLst>
          </p:nvPr>
        </p:nvGraphicFramePr>
        <p:xfrm>
          <a:off x="0" y="2132856"/>
          <a:ext cx="9144001" cy="1593724"/>
        </p:xfrm>
        <a:graphic>
          <a:graphicData uri="http://schemas.openxmlformats.org/drawingml/2006/table">
            <a:tbl>
              <a:tblPr firstRow="1" firstCol="1" bandRow="1">
                <a:tableStyleId>{5C22544A-7EE6-4342-B048-85BDC9FD1C3A}</a:tableStyleId>
              </a:tblPr>
              <a:tblGrid>
                <a:gridCol w="752732">
                  <a:extLst>
                    <a:ext uri="{9D8B030D-6E8A-4147-A177-3AD203B41FA5}">
                      <a16:colId xmlns="" xmlns:a16="http://schemas.microsoft.com/office/drawing/2014/main" val="20000"/>
                    </a:ext>
                  </a:extLst>
                </a:gridCol>
                <a:gridCol w="1886127">
                  <a:extLst>
                    <a:ext uri="{9D8B030D-6E8A-4147-A177-3AD203B41FA5}">
                      <a16:colId xmlns="" xmlns:a16="http://schemas.microsoft.com/office/drawing/2014/main" val="20001"/>
                    </a:ext>
                  </a:extLst>
                </a:gridCol>
                <a:gridCol w="2155306">
                  <a:extLst>
                    <a:ext uri="{9D8B030D-6E8A-4147-A177-3AD203B41FA5}">
                      <a16:colId xmlns="" xmlns:a16="http://schemas.microsoft.com/office/drawing/2014/main" val="20002"/>
                    </a:ext>
                  </a:extLst>
                </a:gridCol>
                <a:gridCol w="2174918">
                  <a:extLst>
                    <a:ext uri="{9D8B030D-6E8A-4147-A177-3AD203B41FA5}">
                      <a16:colId xmlns="" xmlns:a16="http://schemas.microsoft.com/office/drawing/2014/main" val="20003"/>
                    </a:ext>
                  </a:extLst>
                </a:gridCol>
                <a:gridCol w="2174918"/>
              </a:tblGrid>
              <a:tr h="211938">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1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ELEVE 4</a:t>
                      </a: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225762">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rPr>
                        <a:t>ANALYSER, INNOVER, MODELISER</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nSpc>
                          <a:spcPct val="115000"/>
                        </a:lnSpc>
                        <a:spcAft>
                          <a:spcPts val="0"/>
                        </a:spcAft>
                      </a:pP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tc>
                <a:tc hMerge="1">
                  <a:txBody>
                    <a:bodyPr/>
                    <a:lstStyle/>
                    <a:p>
                      <a:pPr algn="l">
                        <a:lnSpc>
                          <a:spcPct val="115000"/>
                        </a:lnSpc>
                        <a:spcAft>
                          <a:spcPts val="0"/>
                        </a:spcAft>
                      </a:pPr>
                      <a:endParaRPr lang="fr-FR" sz="1100" b="0" i="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tc>
                <a:tc hMerge="1">
                  <a:txBody>
                    <a:bodyPr/>
                    <a:lstStyle/>
                    <a:p>
                      <a:pPr algn="ctr">
                        <a:lnSpc>
                          <a:spcPct val="115000"/>
                        </a:lnSpc>
                        <a:spcAft>
                          <a:spcPts val="0"/>
                        </a:spcAft>
                      </a:pPr>
                      <a:endParaRPr lang="fr-FR"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extLst>
                  <a:ext uri="{0D108BD9-81ED-4DB2-BD59-A6C34878D82A}">
                    <a16:rowId xmlns="" xmlns:a16="http://schemas.microsoft.com/office/drawing/2014/main" val="10004"/>
                  </a:ext>
                </a:extLst>
              </a:tr>
              <a:tr h="192671">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H4 </a:t>
                      </a:r>
                      <a:endParaRPr lang="fr-FR" sz="10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4">
                  <a:txBody>
                    <a:bodyPr/>
                    <a:lstStyle/>
                    <a:p>
                      <a:pPr algn="ctr">
                        <a:lnSpc>
                          <a:spcPct val="115000"/>
                        </a:lnSpc>
                        <a:spcAft>
                          <a:spcPts val="0"/>
                        </a:spcAft>
                      </a:pPr>
                      <a:r>
                        <a:rPr lang="fr-FR" sz="1000" dirty="0" smtClean="0">
                          <a:solidFill>
                            <a:schemeClr val="accent2">
                              <a:lumMod val="50000"/>
                            </a:schemeClr>
                          </a:solidFill>
                          <a:effectLst/>
                        </a:rPr>
                        <a:t>Réflexion et conception en groupe de l’algorithme de comportement souhaité du système</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nSpc>
                          <a:spcPct val="115000"/>
                        </a:lnSpc>
                        <a:spcAft>
                          <a:spcPts val="0"/>
                        </a:spcAft>
                      </a:pPr>
                      <a:endParaRPr lang="fr-FR" sz="1200" i="1" baseline="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extLst>
                  <a:ext uri="{0D108BD9-81ED-4DB2-BD59-A6C34878D82A}">
                    <a16:rowId xmlns="" xmlns:a16="http://schemas.microsoft.com/office/drawing/2014/main" val="10005"/>
                  </a:ext>
                </a:extLst>
              </a:tr>
              <a:tr h="770682">
                <a:tc rowSpan="2">
                  <a:txBody>
                    <a:bodyPr/>
                    <a:lstStyle/>
                    <a:p>
                      <a:pPr algn="ctr">
                        <a:lnSpc>
                          <a:spcPct val="115000"/>
                        </a:lnSpc>
                        <a:spcAft>
                          <a:spcPts val="0"/>
                        </a:spcAft>
                      </a:pPr>
                      <a:r>
                        <a:rPr lang="fr-FR" sz="10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H5 –H6</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nSpc>
                          <a:spcPct val="115000"/>
                        </a:lnSpc>
                        <a:spcAft>
                          <a:spcPts val="0"/>
                        </a:spcAft>
                      </a:pPr>
                      <a:r>
                        <a:rPr lang="fr-FR" sz="1000" dirty="0" smtClean="0">
                          <a:solidFill>
                            <a:schemeClr val="accent2">
                              <a:lumMod val="50000"/>
                            </a:schemeClr>
                          </a:solidFill>
                          <a:effectLst/>
                        </a:rPr>
                        <a:t>Conception de la partie du programme pour:</a:t>
                      </a:r>
                    </a:p>
                    <a:p>
                      <a:pPr>
                        <a:lnSpc>
                          <a:spcPct val="115000"/>
                        </a:lnSpc>
                        <a:spcAft>
                          <a:spcPts val="0"/>
                        </a:spcAft>
                      </a:pPr>
                      <a:r>
                        <a:rPr lang="fr-FR" sz="1000" dirty="0" smtClean="0">
                          <a:solidFill>
                            <a:schemeClr val="accent2">
                              <a:lumMod val="50000"/>
                            </a:schemeClr>
                          </a:solidFill>
                          <a:effectLst/>
                          <a:sym typeface="Wingdings 3"/>
                        </a:rPr>
                        <a:t> </a:t>
                      </a:r>
                      <a:r>
                        <a:rPr lang="fr-FR" sz="1000" dirty="0" smtClean="0">
                          <a:solidFill>
                            <a:schemeClr val="accent2">
                              <a:lumMod val="50000"/>
                            </a:schemeClr>
                          </a:solidFill>
                          <a:effectLst/>
                        </a:rPr>
                        <a:t>Acquérir</a:t>
                      </a:r>
                      <a:r>
                        <a:rPr lang="fr-FR" sz="1000" baseline="0" dirty="0" smtClean="0">
                          <a:solidFill>
                            <a:schemeClr val="accent2">
                              <a:lumMod val="50000"/>
                            </a:schemeClr>
                          </a:solidFill>
                          <a:effectLst/>
                        </a:rPr>
                        <a:t> et traiter l’information sur l’orientation de la main.</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Piloter le servomoteur pour la fermeture/ouverture de la pince.</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Acquérir et traiter l’information du capteur d’effort.</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nSpc>
                          <a:spcPct val="115000"/>
                        </a:lnSpc>
                        <a:spcAft>
                          <a:spcPts val="0"/>
                        </a:spcAft>
                      </a:pPr>
                      <a:endParaRPr lang="fr-FR" sz="1200" i="1" baseline="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gridSpan="2">
                  <a:txBody>
                    <a:bodyPr/>
                    <a:lstStyle/>
                    <a:p>
                      <a:pPr>
                        <a:lnSpc>
                          <a:spcPct val="115000"/>
                        </a:lnSpc>
                        <a:spcAft>
                          <a:spcPts val="0"/>
                        </a:spcAft>
                      </a:pPr>
                      <a:r>
                        <a:rPr lang="fr-FR" sz="1000" dirty="0" smtClean="0">
                          <a:solidFill>
                            <a:schemeClr val="accent2">
                              <a:lumMod val="50000"/>
                            </a:schemeClr>
                          </a:solidFill>
                          <a:effectLst/>
                        </a:rPr>
                        <a:t>Conception de la partie du programme pour:</a:t>
                      </a:r>
                    </a:p>
                    <a:p>
                      <a:pPr>
                        <a:lnSpc>
                          <a:spcPct val="115000"/>
                        </a:lnSpc>
                        <a:spcAft>
                          <a:spcPts val="0"/>
                        </a:spcAft>
                      </a:pPr>
                      <a:r>
                        <a:rPr lang="fr-FR" sz="1000" dirty="0" smtClean="0">
                          <a:solidFill>
                            <a:schemeClr val="accent2">
                              <a:lumMod val="50000"/>
                            </a:schemeClr>
                          </a:solidFill>
                          <a:effectLst/>
                          <a:sym typeface="Wingdings 3"/>
                        </a:rPr>
                        <a:t> </a:t>
                      </a:r>
                      <a:r>
                        <a:rPr lang="fr-FR" sz="1000" dirty="0" smtClean="0">
                          <a:solidFill>
                            <a:schemeClr val="accent2">
                              <a:lumMod val="50000"/>
                            </a:schemeClr>
                          </a:solidFill>
                          <a:effectLst/>
                        </a:rPr>
                        <a:t>Acquérir</a:t>
                      </a:r>
                      <a:r>
                        <a:rPr lang="fr-FR" sz="1000" baseline="0" dirty="0" smtClean="0">
                          <a:solidFill>
                            <a:schemeClr val="accent2">
                              <a:lumMod val="50000"/>
                            </a:schemeClr>
                          </a:solidFill>
                          <a:effectLst/>
                        </a:rPr>
                        <a:t> et traiter l’information sur l’orientation du poignet.</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Piloter le servomoteur pour l’orientation du poignet.</a:t>
                      </a:r>
                    </a:p>
                    <a:p>
                      <a:pPr>
                        <a:lnSpc>
                          <a:spcPct val="115000"/>
                        </a:lnSpc>
                        <a:spcAft>
                          <a:spcPts val="0"/>
                        </a:spcAft>
                      </a:pPr>
                      <a:r>
                        <a:rPr lang="fr-FR" sz="1000" dirty="0" smtClean="0">
                          <a:solidFill>
                            <a:schemeClr val="accent2">
                              <a:lumMod val="50000"/>
                            </a:schemeClr>
                          </a:solidFill>
                          <a:effectLst/>
                          <a:sym typeface="Wingdings 3"/>
                        </a:rPr>
                        <a:t> </a:t>
                      </a:r>
                      <a:r>
                        <a:rPr lang="fr-FR" sz="1000" baseline="0" dirty="0" smtClean="0">
                          <a:solidFill>
                            <a:schemeClr val="accent2">
                              <a:lumMod val="50000"/>
                            </a:schemeClr>
                          </a:solidFill>
                          <a:effectLst/>
                        </a:rPr>
                        <a:t>Acquérir et traiter l’information de commande vocale.</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r>
              <a:tr h="192671">
                <a:tc vMerge="1">
                  <a:txBody>
                    <a:bodyPr/>
                    <a:lstStyle/>
                    <a:p>
                      <a:pPr algn="ctr">
                        <a:lnSpc>
                          <a:spcPct val="115000"/>
                        </a:lnSpc>
                        <a:spcAft>
                          <a:spcPts val="0"/>
                        </a:spcAft>
                      </a:pPr>
                      <a:endParaRPr lang="fr-FR" sz="16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4">
                  <a:txBody>
                    <a:bodyPr/>
                    <a:lstStyle/>
                    <a:p>
                      <a:pPr algn="ctr">
                        <a:lnSpc>
                          <a:spcPct val="115000"/>
                        </a:lnSpc>
                        <a:spcAft>
                          <a:spcPts val="0"/>
                        </a:spcAft>
                      </a:pPr>
                      <a:r>
                        <a:rPr lang="fr-FR" sz="1000" dirty="0" smtClean="0">
                          <a:solidFill>
                            <a:schemeClr val="accent2">
                              <a:lumMod val="50000"/>
                            </a:schemeClr>
                          </a:solidFill>
                          <a:effectLst/>
                        </a:rPr>
                        <a:t>Intégration</a:t>
                      </a:r>
                      <a:r>
                        <a:rPr lang="fr-FR" sz="1000" baseline="0" dirty="0" smtClean="0">
                          <a:solidFill>
                            <a:schemeClr val="accent2">
                              <a:lumMod val="50000"/>
                            </a:schemeClr>
                          </a:solidFill>
                          <a:effectLst/>
                        </a:rPr>
                        <a:t> des programmes pour obtenir le traitement complet</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fr-FR"/>
                    </a:p>
                  </a:txBody>
                  <a:tcPr/>
                </a:tc>
                <a:tc hMerge="1">
                  <a:txBody>
                    <a:bodyPr/>
                    <a:lstStyle/>
                    <a:p>
                      <a:pPr algn="l">
                        <a:lnSpc>
                          <a:spcPct val="115000"/>
                        </a:lnSpc>
                        <a:spcAft>
                          <a:spcPts val="0"/>
                        </a:spcAft>
                        <a:buFontTx/>
                        <a:buChar cha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alpha val="40000"/>
                      </a:schemeClr>
                    </a:solidFill>
                  </a:tcPr>
                </a:tc>
                <a:tc hMerge="1">
                  <a:txBody>
                    <a:bodyPr/>
                    <a:lstStyle/>
                    <a:p>
                      <a:endParaRPr lang="fr-FR"/>
                    </a:p>
                  </a:txBody>
                  <a:tcPr/>
                </a:tc>
              </a:tr>
            </a:tbl>
          </a:graphicData>
        </a:graphic>
      </p:graphicFrame>
      <p:sp>
        <p:nvSpPr>
          <p:cNvPr id="6" name="Rectangle 5"/>
          <p:cNvSpPr/>
          <p:nvPr/>
        </p:nvSpPr>
        <p:spPr>
          <a:xfrm>
            <a:off x="0" y="1270501"/>
            <a:ext cx="8964488"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DEROULEMENT DES SEANCES ET MODALITES D’ENSEIGNEMENT:</a:t>
            </a:r>
          </a:p>
        </p:txBody>
      </p:sp>
      <p:graphicFrame>
        <p:nvGraphicFramePr>
          <p:cNvPr id="7" name="Tableau 6"/>
          <p:cNvGraphicFramePr>
            <a:graphicFrameLocks noGrp="1"/>
          </p:cNvGraphicFramePr>
          <p:nvPr>
            <p:extLst>
              <p:ext uri="{D42A27DB-BD31-4B8C-83A1-F6EECF244321}">
                <p14:modId xmlns:p14="http://schemas.microsoft.com/office/powerpoint/2010/main" xmlns="" val="2393226281"/>
              </p:ext>
            </p:extLst>
          </p:nvPr>
        </p:nvGraphicFramePr>
        <p:xfrm>
          <a:off x="251520" y="4090248"/>
          <a:ext cx="8640960" cy="2291080"/>
        </p:xfrm>
        <a:graphic>
          <a:graphicData uri="http://schemas.openxmlformats.org/drawingml/2006/table">
            <a:tbl>
              <a:tblPr firstRow="1" bandRow="1">
                <a:tableStyleId>{5C22544A-7EE6-4342-B048-85BDC9FD1C3A}</a:tableStyleId>
              </a:tblPr>
              <a:tblGrid>
                <a:gridCol w="5243659"/>
                <a:gridCol w="3397301"/>
              </a:tblGrid>
              <a:tr h="370840">
                <a:tc>
                  <a:txBody>
                    <a:bodyPr/>
                    <a:lstStyle/>
                    <a:p>
                      <a:pPr algn="ctr"/>
                      <a:r>
                        <a:rPr lang="fr-FR" sz="1200" b="1" dirty="0" smtClean="0">
                          <a:solidFill>
                            <a:schemeClr val="tx1"/>
                          </a:solidFill>
                        </a:rPr>
                        <a:t>DEROULEMENT DES SEANCES  SUR </a:t>
                      </a:r>
                      <a:r>
                        <a:rPr lang="fr-FR" sz="1200" b="1" baseline="0" dirty="0" smtClean="0">
                          <a:solidFill>
                            <a:schemeClr val="tx1"/>
                          </a:solidFill>
                        </a:rPr>
                        <a:t>TROIS HEURES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r>
                        <a:rPr lang="fr-FR" sz="1200" b="1" dirty="0" smtClean="0">
                          <a:solidFill>
                            <a:schemeClr val="tx1"/>
                          </a:solidFill>
                        </a:rPr>
                        <a:t>MODALITES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370840">
                <a:tc>
                  <a:txBody>
                    <a:bodyPr/>
                    <a:lstStyle/>
                    <a:p>
                      <a:r>
                        <a:rPr lang="fr-FR" sz="1200" b="1" dirty="0" smtClean="0">
                          <a:solidFill>
                            <a:schemeClr val="tx1"/>
                          </a:solidFill>
                        </a:rPr>
                        <a:t>1ere phase d’une heure:</a:t>
                      </a:r>
                      <a:r>
                        <a:rPr lang="fr-FR" sz="1200" b="1" baseline="0" dirty="0" smtClean="0">
                          <a:solidFill>
                            <a:schemeClr val="tx1"/>
                          </a:solidFill>
                        </a:rPr>
                        <a:t> </a:t>
                      </a:r>
                    </a:p>
                    <a:p>
                      <a:r>
                        <a:rPr lang="fr-FR" sz="1200" b="1" baseline="0" dirty="0" smtClean="0">
                          <a:solidFill>
                            <a:schemeClr val="tx1"/>
                          </a:solidFill>
                        </a:rPr>
                        <a:t>Tous les élèves du groupe réfléchissent ensemble à l’algorithme de comportement souhaité du système complet.</a:t>
                      </a:r>
                    </a:p>
                    <a:p>
                      <a:endParaRPr lang="fr-FR" sz="1200" b="1" baseline="0" dirty="0" smtClean="0">
                        <a:solidFill>
                          <a:schemeClr val="tx1"/>
                        </a:solidFill>
                      </a:endParaRPr>
                    </a:p>
                    <a:p>
                      <a:r>
                        <a:rPr lang="fr-FR" sz="1200" b="1" baseline="0" dirty="0" smtClean="0">
                          <a:solidFill>
                            <a:schemeClr val="tx1"/>
                          </a:solidFill>
                        </a:rPr>
                        <a:t>2eme phase de deux heures: </a:t>
                      </a:r>
                    </a:p>
                    <a:p>
                      <a:r>
                        <a:rPr lang="fr-FR" sz="1200" b="1" baseline="0" dirty="0" smtClean="0">
                          <a:solidFill>
                            <a:schemeClr val="tx1"/>
                          </a:solidFill>
                        </a:rPr>
                        <a:t>Par deux, les élèves conçoivent une partie du  programme de traitement permettant d’obtenir le comportement attendu en tenant compte des résultats des simulations et expérimentations précédentes.</a:t>
                      </a:r>
                    </a:p>
                    <a:p>
                      <a:r>
                        <a:rPr lang="fr-FR" sz="1200" b="1" baseline="0" dirty="0" smtClean="0">
                          <a:solidFill>
                            <a:schemeClr val="tx1"/>
                          </a:solidFill>
                        </a:rPr>
                        <a:t>Puis  tous ensemble reconstituent le programme de traitement complet.</a:t>
                      </a:r>
                    </a:p>
                    <a:p>
                      <a:r>
                        <a:rPr lang="fr-FR" sz="1200" b="1" baseline="0" dirty="0" smtClean="0">
                          <a:solidFill>
                            <a:schemeClr val="tx1"/>
                          </a:solidFill>
                        </a:rPr>
                        <a:t> </a:t>
                      </a:r>
                      <a:endParaRPr lang="fr-FR" sz="1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1" dirty="0" smtClean="0">
                          <a:solidFill>
                            <a:schemeClr val="tx1"/>
                          </a:solidFill>
                        </a:rPr>
                        <a:t>Travail en autonomie sur poste informatique</a:t>
                      </a:r>
                      <a:r>
                        <a:rPr lang="fr-FR" sz="1200" b="1" baseline="0" dirty="0" smtClean="0">
                          <a:solidFill>
                            <a:schemeClr val="tx1"/>
                          </a:solidFill>
                        </a:rPr>
                        <a:t>. </a:t>
                      </a:r>
                    </a:p>
                    <a:p>
                      <a:endParaRPr lang="fr-FR" sz="1200" b="1" baseline="0" dirty="0" smtClean="0">
                        <a:solidFill>
                          <a:schemeClr val="tx1"/>
                        </a:solidFill>
                      </a:endParaRPr>
                    </a:p>
                    <a:p>
                      <a:r>
                        <a:rPr lang="fr-FR" sz="1200" b="1" baseline="0" dirty="0" smtClean="0">
                          <a:solidFill>
                            <a:schemeClr val="tx1"/>
                          </a:solidFill>
                        </a:rPr>
                        <a:t>Professeur accompagnateur et facilitateur.</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8"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xmlns="" val="2619985278"/>
              </p:ext>
            </p:extLst>
          </p:nvPr>
        </p:nvGraphicFramePr>
        <p:xfrm>
          <a:off x="1" y="2276872"/>
          <a:ext cx="9144001" cy="1199740"/>
        </p:xfrm>
        <a:graphic>
          <a:graphicData uri="http://schemas.openxmlformats.org/drawingml/2006/table">
            <a:tbl>
              <a:tblPr firstRow="1" firstCol="1" bandRow="1">
                <a:tableStyleId>{5C22544A-7EE6-4342-B048-85BDC9FD1C3A}</a:tableStyleId>
              </a:tblPr>
              <a:tblGrid>
                <a:gridCol w="752732">
                  <a:extLst>
                    <a:ext uri="{9D8B030D-6E8A-4147-A177-3AD203B41FA5}">
                      <a16:colId xmlns="" xmlns:a16="http://schemas.microsoft.com/office/drawing/2014/main" val="20000"/>
                    </a:ext>
                  </a:extLst>
                </a:gridCol>
                <a:gridCol w="1886127">
                  <a:extLst>
                    <a:ext uri="{9D8B030D-6E8A-4147-A177-3AD203B41FA5}">
                      <a16:colId xmlns="" xmlns:a16="http://schemas.microsoft.com/office/drawing/2014/main" val="20001"/>
                    </a:ext>
                  </a:extLst>
                </a:gridCol>
                <a:gridCol w="2155306">
                  <a:extLst>
                    <a:ext uri="{9D8B030D-6E8A-4147-A177-3AD203B41FA5}">
                      <a16:colId xmlns="" xmlns:a16="http://schemas.microsoft.com/office/drawing/2014/main" val="20002"/>
                    </a:ext>
                  </a:extLst>
                </a:gridCol>
                <a:gridCol w="2174918">
                  <a:extLst>
                    <a:ext uri="{9D8B030D-6E8A-4147-A177-3AD203B41FA5}">
                      <a16:colId xmlns="" xmlns:a16="http://schemas.microsoft.com/office/drawing/2014/main" val="20003"/>
                    </a:ext>
                  </a:extLst>
                </a:gridCol>
                <a:gridCol w="2174918"/>
              </a:tblGrid>
              <a:tr h="192985">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1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ELEVE 4</a:t>
                      </a: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75429">
                <a:tc rowSpan="2">
                  <a:txBody>
                    <a:bodyPr/>
                    <a:lstStyle/>
                    <a:p>
                      <a:pPr algn="ctr">
                        <a:lnSpc>
                          <a:spcPct val="115000"/>
                        </a:lnSpc>
                        <a:spcAft>
                          <a:spcPts val="0"/>
                        </a:spcAft>
                      </a:pPr>
                      <a:r>
                        <a:rPr lang="fr-FR" sz="1000" dirty="0" smtClean="0">
                          <a:solidFill>
                            <a:schemeClr val="accent2">
                              <a:lumMod val="50000"/>
                            </a:schemeClr>
                          </a:solidFill>
                          <a:effectLst/>
                        </a:rPr>
                        <a:t>H7-H8</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gridSpan="4">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b="1" dirty="0">
                          <a:solidFill>
                            <a:schemeClr val="accent2">
                              <a:lumMod val="50000"/>
                            </a:schemeClr>
                          </a:solidFill>
                          <a:effectLst/>
                        </a:rPr>
                        <a:t> </a:t>
                      </a:r>
                      <a:r>
                        <a:rPr lang="fr-FR" sz="1000" b="1" dirty="0" smtClean="0">
                          <a:solidFill>
                            <a:schemeClr val="accent2">
                              <a:lumMod val="50000"/>
                            </a:schemeClr>
                          </a:solidFill>
                          <a:effectLst/>
                        </a:rPr>
                        <a:t>EXPERIMENTER, ANALYSE DESIGN AVEC EXPERIENCE UTILISATEUR</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endParaRPr lang="fr-FR"/>
                    </a:p>
                  </a:txBody>
                  <a:tcPr/>
                </a:tc>
                <a:tc hMerge="1">
                  <a:txBody>
                    <a:bodyPr/>
                    <a:lstStyle/>
                    <a:p>
                      <a:endParaRPr lang="fr-FR"/>
                    </a:p>
                  </a:txBody>
                  <a:tcPr/>
                </a:tc>
                <a:tc hMerge="1">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endParaRPr lang="fr-FR" sz="16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alpha val="40000"/>
                      </a:srgbClr>
                    </a:solidFill>
                  </a:tcPr>
                </a:tc>
                <a:extLst>
                  <a:ext uri="{0D108BD9-81ED-4DB2-BD59-A6C34878D82A}">
                    <a16:rowId xmlns="" xmlns:a16="http://schemas.microsoft.com/office/drawing/2014/main" val="10006"/>
                  </a:ext>
                </a:extLst>
              </a:tr>
              <a:tr h="831326">
                <a:tc vMerge="1">
                  <a:txBody>
                    <a:bodyPr/>
                    <a:lstStyle/>
                    <a:p>
                      <a:endParaRPr lang="fr-FR"/>
                    </a:p>
                  </a:txBody>
                  <a:tcPr/>
                </a:tc>
                <a:tc gridSpan="4">
                  <a:txBody>
                    <a:bodyPr/>
                    <a:lstStyle/>
                    <a:p>
                      <a:r>
                        <a:rPr lang="fr-FR" sz="1000" dirty="0" smtClean="0">
                          <a:solidFill>
                            <a:schemeClr val="accent2">
                              <a:lumMod val="50000"/>
                            </a:schemeClr>
                          </a:solidFill>
                          <a:effectLst/>
                          <a:sym typeface="Wingdings 3"/>
                        </a:rPr>
                        <a:t> </a:t>
                      </a:r>
                      <a:r>
                        <a:rPr lang="fr-FR" sz="1000" dirty="0" smtClean="0"/>
                        <a:t>Implantation du programme et expérimentation du comportement</a:t>
                      </a:r>
                      <a:r>
                        <a:rPr lang="fr-FR" sz="1000" baseline="0" dirty="0" smtClean="0"/>
                        <a:t> du prototype (carte programmable, capteurs, actionneurs).</a:t>
                      </a:r>
                      <a:endParaRPr lang="fr-FR" sz="1000" dirty="0" smtClean="0"/>
                    </a:p>
                    <a:p>
                      <a:r>
                        <a:rPr lang="fr-FR" sz="1000" dirty="0" smtClean="0">
                          <a:solidFill>
                            <a:schemeClr val="accent2">
                              <a:lumMod val="50000"/>
                            </a:schemeClr>
                          </a:solidFill>
                          <a:effectLst/>
                          <a:sym typeface="Wingdings 3"/>
                        </a:rPr>
                        <a:t> </a:t>
                      </a:r>
                      <a:r>
                        <a:rPr lang="fr-FR" sz="1000" dirty="0" smtClean="0">
                          <a:solidFill>
                            <a:schemeClr val="tx1"/>
                          </a:solidFill>
                          <a:effectLst/>
                          <a:sym typeface="Wingdings 3"/>
                        </a:rPr>
                        <a:t>Expérimentations</a:t>
                      </a:r>
                      <a:r>
                        <a:rPr lang="fr-FR" sz="1000" baseline="0" dirty="0" smtClean="0">
                          <a:solidFill>
                            <a:schemeClr val="tx1"/>
                          </a:solidFill>
                          <a:effectLst/>
                          <a:sym typeface="Wingdings 3"/>
                        </a:rPr>
                        <a:t>  successives </a:t>
                      </a:r>
                      <a:r>
                        <a:rPr lang="fr-FR" sz="1000" dirty="0" smtClean="0">
                          <a:solidFill>
                            <a:schemeClr val="tx1"/>
                          </a:solidFill>
                        </a:rPr>
                        <a:t>pour :</a:t>
                      </a:r>
                    </a:p>
                    <a:p>
                      <a:r>
                        <a:rPr lang="fr-FR" sz="1000" dirty="0" smtClean="0"/>
                        <a:t>- améliorer le comportement</a:t>
                      </a:r>
                      <a:r>
                        <a:rPr lang="fr-FR" sz="1000" baseline="0" dirty="0" smtClean="0"/>
                        <a:t>  du système par rapport aux exigences attendues.</a:t>
                      </a:r>
                    </a:p>
                    <a:p>
                      <a:r>
                        <a:rPr lang="fr-FR" sz="1000" baseline="0" dirty="0" smtClean="0"/>
                        <a:t>- imaginer une interface matérielle fonctionnelle et ergonomique entre le bras amputé et pince.</a:t>
                      </a:r>
                    </a:p>
                    <a:p>
                      <a:r>
                        <a:rPr lang="fr-FR" sz="1000" baseline="0" dirty="0" smtClean="0"/>
                        <a:t>- imaginer une interface matérielle fonctionnelle et ergonomique entre main valide et </a:t>
                      </a:r>
                      <a:r>
                        <a:rPr lang="fr-FR" sz="1000" baseline="0" dirty="0" err="1" smtClean="0"/>
                        <a:t>smartphone</a:t>
                      </a:r>
                      <a:r>
                        <a:rPr lang="fr-FR" sz="1000" baseline="0" dirty="0" smtClean="0"/>
                        <a:t>.</a:t>
                      </a: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endParaRPr lang="fr-FR" sz="1800" kern="1200" dirty="0">
                        <a:solidFill>
                          <a:schemeClr val="dk1"/>
                        </a:solidFill>
                        <a:latin typeface="+mn-lt"/>
                        <a:ea typeface="+mn-ea"/>
                        <a:cs typeface="+mn-cs"/>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endParaRPr lang="fr-FR" sz="1800" kern="1200" dirty="0">
                        <a:solidFill>
                          <a:schemeClr val="dk1"/>
                        </a:solidFill>
                        <a:latin typeface="+mn-lt"/>
                        <a:ea typeface="+mn-ea"/>
                        <a:cs typeface="+mn-cs"/>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tc hMerge="1">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endParaRPr lang="fr-FR" sz="1800" kern="1200" dirty="0">
                        <a:solidFill>
                          <a:schemeClr val="dk1"/>
                        </a:solidFill>
                        <a:latin typeface="+mn-lt"/>
                        <a:ea typeface="+mn-ea"/>
                        <a:cs typeface="+mn-cs"/>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solidFill>
                  </a:tcPr>
                </a:tc>
                <a:extLst>
                  <a:ext uri="{0D108BD9-81ED-4DB2-BD59-A6C34878D82A}">
                    <a16:rowId xmlns="" xmlns:a16="http://schemas.microsoft.com/office/drawing/2014/main" val="10007"/>
                  </a:ext>
                </a:extLst>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xmlns="" val="829795537"/>
              </p:ext>
            </p:extLst>
          </p:nvPr>
        </p:nvGraphicFramePr>
        <p:xfrm>
          <a:off x="251520" y="4212560"/>
          <a:ext cx="8640960" cy="1376680"/>
        </p:xfrm>
        <a:graphic>
          <a:graphicData uri="http://schemas.openxmlformats.org/drawingml/2006/table">
            <a:tbl>
              <a:tblPr firstRow="1" bandRow="1">
                <a:tableStyleId>{5C22544A-7EE6-4342-B048-85BDC9FD1C3A}</a:tableStyleId>
              </a:tblPr>
              <a:tblGrid>
                <a:gridCol w="5243659"/>
                <a:gridCol w="3397301"/>
              </a:tblGrid>
              <a:tr h="370840">
                <a:tc>
                  <a:txBody>
                    <a:bodyPr/>
                    <a:lstStyle/>
                    <a:p>
                      <a:pPr algn="ctr"/>
                      <a:r>
                        <a:rPr lang="fr-FR" sz="1200" b="1" dirty="0" smtClean="0">
                          <a:solidFill>
                            <a:schemeClr val="tx1"/>
                          </a:solidFill>
                        </a:rPr>
                        <a:t>DEROULEMENT DES </a:t>
                      </a:r>
                      <a:r>
                        <a:rPr lang="fr-FR" sz="1200" b="1" baseline="0" dirty="0" smtClean="0">
                          <a:solidFill>
                            <a:schemeClr val="tx1"/>
                          </a:solidFill>
                        </a:rPr>
                        <a:t>SEANCES SUR DEUX HEURES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r>
                        <a:rPr lang="fr-FR" sz="1200" b="1" dirty="0" smtClean="0">
                          <a:solidFill>
                            <a:schemeClr val="tx1"/>
                          </a:solidFill>
                        </a:rPr>
                        <a:t>MODALITES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370840">
                <a:tc>
                  <a:txBody>
                    <a:bodyPr/>
                    <a:lstStyle/>
                    <a:p>
                      <a:r>
                        <a:rPr lang="fr-FR" sz="1200" b="1" dirty="0" smtClean="0">
                          <a:solidFill>
                            <a:schemeClr val="tx1"/>
                          </a:solidFill>
                        </a:rPr>
                        <a:t>Travail collaboratif de l’ensemble du groupe pour mettre</a:t>
                      </a:r>
                      <a:r>
                        <a:rPr lang="fr-FR" sz="1200" b="1" baseline="0" dirty="0" smtClean="0">
                          <a:solidFill>
                            <a:schemeClr val="tx1"/>
                          </a:solidFill>
                        </a:rPr>
                        <a:t> au point le comportement.</a:t>
                      </a:r>
                    </a:p>
                    <a:p>
                      <a:endParaRPr lang="fr-FR" sz="1200" b="1" baseline="0" dirty="0" smtClean="0">
                        <a:solidFill>
                          <a:schemeClr val="tx1"/>
                        </a:solidFill>
                      </a:endParaRPr>
                    </a:p>
                    <a:p>
                      <a:r>
                        <a:rPr lang="fr-FR" sz="1200" b="1" baseline="0" dirty="0" smtClean="0">
                          <a:solidFill>
                            <a:schemeClr val="tx1"/>
                          </a:solidFill>
                        </a:rPr>
                        <a:t>Travail collaboratif de l’ensemble puis en binômes pour imaginer des solutions matérielles permettant d’interfacer le système avec le corps.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1" dirty="0" smtClean="0">
                          <a:solidFill>
                            <a:schemeClr val="tx1"/>
                          </a:solidFill>
                        </a:rPr>
                        <a:t>Travail en autonomie</a:t>
                      </a:r>
                      <a:r>
                        <a:rPr lang="fr-FR" sz="1200" b="1" baseline="0" dirty="0" smtClean="0">
                          <a:solidFill>
                            <a:schemeClr val="tx1"/>
                          </a:solidFill>
                        </a:rPr>
                        <a:t>. </a:t>
                      </a:r>
                    </a:p>
                    <a:p>
                      <a:endParaRPr lang="fr-FR" sz="1200" b="1" baseline="0" dirty="0" smtClean="0">
                        <a:solidFill>
                          <a:schemeClr val="tx1"/>
                        </a:solidFill>
                      </a:endParaRPr>
                    </a:p>
                    <a:p>
                      <a:r>
                        <a:rPr lang="fr-FR" sz="1200" b="1" baseline="0" dirty="0" smtClean="0">
                          <a:solidFill>
                            <a:schemeClr val="tx1"/>
                          </a:solidFill>
                        </a:rPr>
                        <a:t>Professeur accompagnateur et facilitateur.</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8"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
        <p:nvSpPr>
          <p:cNvPr id="10" name="Rectangle 9"/>
          <p:cNvSpPr/>
          <p:nvPr/>
        </p:nvSpPr>
        <p:spPr>
          <a:xfrm>
            <a:off x="0" y="1270501"/>
            <a:ext cx="8964488"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DEROULEMENT DES SEANCES ET MODALITES D’ENSEIGNEMENT: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xmlns="" val="1237411307"/>
              </p:ext>
            </p:extLst>
          </p:nvPr>
        </p:nvGraphicFramePr>
        <p:xfrm>
          <a:off x="0" y="2295400"/>
          <a:ext cx="9144001" cy="989584"/>
        </p:xfrm>
        <a:graphic>
          <a:graphicData uri="http://schemas.openxmlformats.org/drawingml/2006/table">
            <a:tbl>
              <a:tblPr firstRow="1" firstCol="1" bandRow="1">
                <a:tableStyleId>{5C22544A-7EE6-4342-B048-85BDC9FD1C3A}</a:tableStyleId>
              </a:tblPr>
              <a:tblGrid>
                <a:gridCol w="752732">
                  <a:extLst>
                    <a:ext uri="{9D8B030D-6E8A-4147-A177-3AD203B41FA5}">
                      <a16:colId xmlns="" xmlns:a16="http://schemas.microsoft.com/office/drawing/2014/main" val="20000"/>
                    </a:ext>
                  </a:extLst>
                </a:gridCol>
                <a:gridCol w="1886127">
                  <a:extLst>
                    <a:ext uri="{9D8B030D-6E8A-4147-A177-3AD203B41FA5}">
                      <a16:colId xmlns="" xmlns:a16="http://schemas.microsoft.com/office/drawing/2014/main" val="20001"/>
                    </a:ext>
                  </a:extLst>
                </a:gridCol>
                <a:gridCol w="2155306">
                  <a:extLst>
                    <a:ext uri="{9D8B030D-6E8A-4147-A177-3AD203B41FA5}">
                      <a16:colId xmlns="" xmlns:a16="http://schemas.microsoft.com/office/drawing/2014/main" val="20002"/>
                    </a:ext>
                  </a:extLst>
                </a:gridCol>
                <a:gridCol w="2174918">
                  <a:extLst>
                    <a:ext uri="{9D8B030D-6E8A-4147-A177-3AD203B41FA5}">
                      <a16:colId xmlns="" xmlns:a16="http://schemas.microsoft.com/office/drawing/2014/main" val="20003"/>
                    </a:ext>
                  </a:extLst>
                </a:gridCol>
                <a:gridCol w="2174918"/>
              </a:tblGrid>
              <a:tr h="207915">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1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ELEVE 4</a:t>
                      </a: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89014">
                <a:tc rowSpan="2">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H9 –H10</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gridSpan="4">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b="1" dirty="0" smtClean="0">
                          <a:solidFill>
                            <a:schemeClr val="accent2">
                              <a:lumMod val="50000"/>
                            </a:schemeClr>
                          </a:solidFill>
                          <a:effectLst/>
                        </a:rPr>
                        <a:t>INNOVER</a:t>
                      </a:r>
                      <a:endParaRPr lang="fr-FR" sz="10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fr-FR"/>
                    </a:p>
                  </a:txBody>
                  <a:tcPr/>
                </a:tc>
                <a:tc hMerge="1">
                  <a:txBody>
                    <a:bodyPr/>
                    <a:lstStyle/>
                    <a:p>
                      <a:endParaRPr lang="fr-FR"/>
                    </a:p>
                  </a:txBody>
                  <a:tcPr/>
                </a:tc>
                <a:tc hMerge="1">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endParaRPr lang="fr-FR" sz="1600" b="1"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 xmlns:a16="http://schemas.microsoft.com/office/drawing/2014/main" val="10009"/>
                  </a:ext>
                </a:extLst>
              </a:tr>
              <a:tr h="403641">
                <a:tc vMerge="1">
                  <a:txBody>
                    <a:bodyPr/>
                    <a:lstStyle/>
                    <a:p>
                      <a:pPr algn="ctr">
                        <a:lnSpc>
                          <a:spcPct val="115000"/>
                        </a:lnSpc>
                        <a:spcAft>
                          <a:spcPts val="0"/>
                        </a:spcAft>
                      </a:pP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alpha val="40000"/>
                      </a:srgbClr>
                    </a:solidFill>
                  </a:tcPr>
                </a:tc>
                <a:tc gridSpan="2">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Représenter</a:t>
                      </a:r>
                      <a:r>
                        <a:rPr lang="fr-FR" sz="1000" baseline="0" dirty="0" smtClean="0">
                          <a:solidFill>
                            <a:schemeClr val="accent2">
                              <a:lumMod val="50000"/>
                            </a:schemeClr>
                          </a:solidFill>
                          <a:effectLst/>
                        </a:rPr>
                        <a:t> par modeleur volumique 3D, une solution matérielle pour interfacer le bas amputé et la pince</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marL="0" marR="0" lvl="0" indent="0" algn="l" defTabSz="457200" rtl="0" eaLnBrk="1" fontAlgn="auto" latinLnBrk="0" hangingPunct="1">
                        <a:lnSpc>
                          <a:spcPct val="115000"/>
                        </a:lnSpc>
                        <a:spcBef>
                          <a:spcPts val="0"/>
                        </a:spcBef>
                        <a:spcAft>
                          <a:spcPts val="0"/>
                        </a:spcAft>
                        <a:buClrTx/>
                        <a:buSzTx/>
                        <a:buFontTx/>
                        <a:buChar char="-"/>
                        <a:tabLst/>
                        <a:defRP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gridSpan="2">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fr-FR" sz="1000" dirty="0" smtClean="0">
                          <a:solidFill>
                            <a:schemeClr val="accent2">
                              <a:lumMod val="50000"/>
                            </a:schemeClr>
                          </a:solidFill>
                          <a:effectLst/>
                        </a:rPr>
                        <a:t>Représenter</a:t>
                      </a:r>
                      <a:r>
                        <a:rPr lang="fr-FR" sz="1000" baseline="0" dirty="0" smtClean="0">
                          <a:solidFill>
                            <a:schemeClr val="accent2">
                              <a:lumMod val="50000"/>
                            </a:schemeClr>
                          </a:solidFill>
                          <a:effectLst/>
                        </a:rPr>
                        <a:t> par modeleur volumique 3D, une solution matérielle pour interfacer la main valide et le </a:t>
                      </a:r>
                      <a:r>
                        <a:rPr lang="fr-FR" sz="1000" baseline="0" dirty="0" err="1" smtClean="0">
                          <a:solidFill>
                            <a:schemeClr val="accent2">
                              <a:lumMod val="50000"/>
                            </a:schemeClr>
                          </a:solidFill>
                          <a:effectLst/>
                        </a:rPr>
                        <a:t>smartphone</a:t>
                      </a:r>
                      <a:endParaRPr lang="fr-FR" sz="10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marL="0" marR="0" lvl="0" indent="0" algn="l" defTabSz="457200" rtl="0" eaLnBrk="1" fontAlgn="auto" latinLnBrk="0" hangingPunct="1">
                        <a:lnSpc>
                          <a:spcPct val="115000"/>
                        </a:lnSpc>
                        <a:spcBef>
                          <a:spcPts val="0"/>
                        </a:spcBef>
                        <a:spcAft>
                          <a:spcPts val="0"/>
                        </a:spcAft>
                        <a:buClrTx/>
                        <a:buSzTx/>
                        <a:buFontTx/>
                        <a:buChar char="-"/>
                        <a:tabLst/>
                        <a:defRPr/>
                      </a:pPr>
                      <a:endParaRPr lang="fr-FR" sz="1200" dirty="0">
                        <a:solidFill>
                          <a:schemeClr val="accent2">
                            <a:lumMod val="50000"/>
                          </a:schemeClr>
                        </a:solidFill>
                        <a:effectLst/>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 xmlns:a16="http://schemas.microsoft.com/office/drawing/2014/main" val="10010"/>
                  </a:ext>
                </a:extLst>
              </a:tr>
              <a:tr h="189014">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gridSpan="4">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Impression 3D en temps masqué</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lang="fr-FR"/>
                    </a:p>
                  </a:txBody>
                  <a:tcPr/>
                </a:tc>
                <a:tc hMerge="1">
                  <a:txBody>
                    <a:bodyPr/>
                    <a:lstStyle/>
                    <a:p>
                      <a:endParaRPr lang="fr-FR"/>
                    </a:p>
                  </a:txBody>
                  <a:tcPr/>
                </a:tc>
                <a:tc hMerge="1">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endParaRPr lang="fr-FR" sz="1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 xmlns:a16="http://schemas.microsoft.com/office/drawing/2014/main" val="10011"/>
                  </a:ext>
                </a:extLst>
              </a:tr>
            </a:tbl>
          </a:graphicData>
        </a:graphic>
      </p:graphicFrame>
      <p:pic>
        <p:nvPicPr>
          <p:cNvPr id="1026" name="Picture 2"/>
          <p:cNvPicPr>
            <a:picLocks noChangeAspect="1" noChangeArrowheads="1"/>
          </p:cNvPicPr>
          <p:nvPr/>
        </p:nvPicPr>
        <p:blipFill>
          <a:blip r:embed="rId2" cstate="print"/>
          <a:srcRect/>
          <a:stretch>
            <a:fillRect/>
          </a:stretch>
        </p:blipFill>
        <p:spPr bwMode="auto">
          <a:xfrm>
            <a:off x="2339376" y="3345495"/>
            <a:ext cx="1644208" cy="1615043"/>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2339376" y="5192326"/>
            <a:ext cx="1706121" cy="1665674"/>
          </a:xfrm>
          <a:prstGeom prst="rect">
            <a:avLst/>
          </a:prstGeom>
          <a:noFill/>
          <a:ln w="9525">
            <a:noFill/>
            <a:miter lim="800000"/>
            <a:headEnd/>
            <a:tailEnd/>
          </a:ln>
        </p:spPr>
      </p:pic>
      <p:sp>
        <p:nvSpPr>
          <p:cNvPr id="7" name="Rectangle à coins arrondis 6"/>
          <p:cNvSpPr/>
          <p:nvPr/>
        </p:nvSpPr>
        <p:spPr>
          <a:xfrm>
            <a:off x="4482244" y="3501008"/>
            <a:ext cx="4392488" cy="936104"/>
          </a:xfrm>
          <a:prstGeom prst="wedgeRoundRectCallout">
            <a:avLst>
              <a:gd name="adj1" fmla="val -40180"/>
              <a:gd name="adj2" fmla="val 7532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solidFill>
                  <a:schemeClr val="accent1">
                    <a:lumMod val="75000"/>
                  </a:schemeClr>
                </a:solidFill>
              </a:rPr>
              <a:t>Exemple d’interface entre le bras amputé et le servomoteur de poignet de pince ( interface avec  une main valide dans le cadre du projet ! )</a:t>
            </a:r>
            <a:endParaRPr lang="fr-FR" sz="1400" dirty="0">
              <a:solidFill>
                <a:schemeClr val="accent1">
                  <a:lumMod val="75000"/>
                </a:schemeClr>
              </a:solidFill>
            </a:endParaRPr>
          </a:p>
        </p:txBody>
      </p:sp>
      <p:sp>
        <p:nvSpPr>
          <p:cNvPr id="8" name="ZoneTexte 7"/>
          <p:cNvSpPr txBox="1"/>
          <p:nvPr/>
        </p:nvSpPr>
        <p:spPr>
          <a:xfrm>
            <a:off x="4788024" y="4869160"/>
            <a:ext cx="2520280" cy="461665"/>
          </a:xfrm>
          <a:prstGeom prst="rect">
            <a:avLst/>
          </a:prstGeom>
          <a:noFill/>
        </p:spPr>
        <p:txBody>
          <a:bodyPr wrap="square" rtlCol="0">
            <a:spAutoFit/>
          </a:bodyPr>
          <a:lstStyle/>
          <a:p>
            <a:r>
              <a:rPr lang="fr-FR" sz="1200" b="1" dirty="0" smtClean="0"/>
              <a:t>Interface de fixation</a:t>
            </a:r>
          </a:p>
          <a:p>
            <a:r>
              <a:rPr lang="fr-FR" sz="1200" b="1" dirty="0" smtClean="0"/>
              <a:t>du servomoteur de poignet de pince</a:t>
            </a:r>
            <a:endParaRPr lang="fr-FR" sz="1200" b="1" dirty="0"/>
          </a:p>
        </p:txBody>
      </p:sp>
      <p:cxnSp>
        <p:nvCxnSpPr>
          <p:cNvPr id="10" name="Connecteur droit avec flèche 9"/>
          <p:cNvCxnSpPr>
            <a:stCxn id="8" idx="1"/>
          </p:cNvCxnSpPr>
          <p:nvPr/>
        </p:nvCxnSpPr>
        <p:spPr>
          <a:xfrm flipH="1" flipV="1">
            <a:off x="3635896" y="4293096"/>
            <a:ext cx="1152128" cy="80689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a:off x="2152169" y="5502420"/>
            <a:ext cx="1008112" cy="68494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490250" y="5179254"/>
            <a:ext cx="1656184" cy="646331"/>
          </a:xfrm>
          <a:prstGeom prst="rect">
            <a:avLst/>
          </a:prstGeom>
          <a:noFill/>
        </p:spPr>
        <p:txBody>
          <a:bodyPr wrap="square" rtlCol="0">
            <a:spAutoFit/>
          </a:bodyPr>
          <a:lstStyle/>
          <a:p>
            <a:r>
              <a:rPr lang="fr-FR" sz="1200" b="1" dirty="0" smtClean="0"/>
              <a:t>Interface avec la main</a:t>
            </a:r>
          </a:p>
          <a:p>
            <a:r>
              <a:rPr lang="fr-FR" sz="1200" b="1" dirty="0" smtClean="0"/>
              <a:t>( simulation d’une main amputée)</a:t>
            </a:r>
            <a:endParaRPr lang="fr-FR" sz="1200" b="1" dirty="0"/>
          </a:p>
        </p:txBody>
      </p:sp>
      <p:cxnSp>
        <p:nvCxnSpPr>
          <p:cNvPr id="21" name="Connecteur droit avec flèche 20"/>
          <p:cNvCxnSpPr>
            <a:stCxn id="8" idx="1"/>
          </p:cNvCxnSpPr>
          <p:nvPr/>
        </p:nvCxnSpPr>
        <p:spPr>
          <a:xfrm flipH="1">
            <a:off x="3491880" y="5099993"/>
            <a:ext cx="1296144" cy="92517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2" descr="Résultat de recherche d'images pour &quot;logo orleans tours&quot;"/>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Rectangle 13"/>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
        <p:nvSpPr>
          <p:cNvPr id="15" name="Rectangle 14"/>
          <p:cNvSpPr/>
          <p:nvPr/>
        </p:nvSpPr>
        <p:spPr>
          <a:xfrm>
            <a:off x="0" y="1270501"/>
            <a:ext cx="8964488"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DEROULEMENT DES SEANCES ET MODALITES D’ENSEIGNEMENT: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xmlns="" val="3913559803"/>
              </p:ext>
            </p:extLst>
          </p:nvPr>
        </p:nvGraphicFramePr>
        <p:xfrm>
          <a:off x="0" y="2143890"/>
          <a:ext cx="9144001" cy="1069086"/>
        </p:xfrm>
        <a:graphic>
          <a:graphicData uri="http://schemas.openxmlformats.org/drawingml/2006/table">
            <a:tbl>
              <a:tblPr firstRow="1" firstCol="1" bandRow="1">
                <a:tableStyleId>{5C22544A-7EE6-4342-B048-85BDC9FD1C3A}</a:tableStyleId>
              </a:tblPr>
              <a:tblGrid>
                <a:gridCol w="752732">
                  <a:extLst>
                    <a:ext uri="{9D8B030D-6E8A-4147-A177-3AD203B41FA5}">
                      <a16:colId xmlns="" xmlns:a16="http://schemas.microsoft.com/office/drawing/2014/main" val="20000"/>
                    </a:ext>
                  </a:extLst>
                </a:gridCol>
                <a:gridCol w="1886127">
                  <a:extLst>
                    <a:ext uri="{9D8B030D-6E8A-4147-A177-3AD203B41FA5}">
                      <a16:colId xmlns="" xmlns:a16="http://schemas.microsoft.com/office/drawing/2014/main" val="20001"/>
                    </a:ext>
                  </a:extLst>
                </a:gridCol>
                <a:gridCol w="2155306">
                  <a:extLst>
                    <a:ext uri="{9D8B030D-6E8A-4147-A177-3AD203B41FA5}">
                      <a16:colId xmlns="" xmlns:a16="http://schemas.microsoft.com/office/drawing/2014/main" val="20002"/>
                    </a:ext>
                  </a:extLst>
                </a:gridCol>
                <a:gridCol w="2174918">
                  <a:extLst>
                    <a:ext uri="{9D8B030D-6E8A-4147-A177-3AD203B41FA5}">
                      <a16:colId xmlns="" xmlns:a16="http://schemas.microsoft.com/office/drawing/2014/main" val="20003"/>
                    </a:ext>
                  </a:extLst>
                </a:gridCol>
                <a:gridCol w="2174918"/>
              </a:tblGrid>
              <a:tr h="170446">
                <a:tc>
                  <a:txBody>
                    <a:bodyPr/>
                    <a:lstStyle/>
                    <a:p>
                      <a:pPr algn="ctr">
                        <a:lnSpc>
                          <a:spcPct val="115000"/>
                        </a:lnSpc>
                        <a:spcAft>
                          <a:spcPts val="0"/>
                        </a:spcAft>
                      </a:pP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1</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000" dirty="0">
                          <a:solidFill>
                            <a:schemeClr val="accent2">
                              <a:lumMod val="50000"/>
                            </a:schemeClr>
                          </a:solidFill>
                          <a:effectLst/>
                        </a:rPr>
                        <a:t>ELEVE 3</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1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ELEVE 4</a:t>
                      </a:r>
                      <a:endParaRPr lang="fr-FR" sz="11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54951">
                <a:tc rowSpan="2">
                  <a:txBody>
                    <a:bodyPr/>
                    <a:lstStyle/>
                    <a:p>
                      <a:pPr algn="ctr">
                        <a:lnSpc>
                          <a:spcPct val="115000"/>
                        </a:lnSpc>
                        <a:spcAft>
                          <a:spcPts val="0"/>
                        </a:spcAft>
                      </a:pPr>
                      <a:r>
                        <a:rPr lang="fr-FR" sz="100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H11 - H12</a:t>
                      </a:r>
                      <a:endParaRPr lang="fr-FR" sz="10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rPr>
                        <a:t>EXPERIMENTER</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hMerge="1">
                  <a:txBody>
                    <a:bodyPr/>
                    <a:lstStyle/>
                    <a:p>
                      <a:endParaRPr lang="fr-FR"/>
                    </a:p>
                  </a:txBody>
                  <a:tcPr/>
                </a:tc>
                <a:tc hMerge="1">
                  <a:txBody>
                    <a:bodyPr/>
                    <a:lstStyle/>
                    <a:p>
                      <a:endParaRPr lang="fr-FR"/>
                    </a:p>
                  </a:txBody>
                  <a:tcPr/>
                </a:tc>
                <a:tc hMerge="1">
                  <a:txBody>
                    <a:bodyPr/>
                    <a:lstStyle/>
                    <a:p>
                      <a:pPr algn="ctr">
                        <a:lnSpc>
                          <a:spcPct val="115000"/>
                        </a:lnSpc>
                        <a:spcAft>
                          <a:spcPts val="0"/>
                        </a:spcAft>
                      </a:pPr>
                      <a:endParaRPr lang="fr-FR" sz="1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40000"/>
                      </a:srgbClr>
                    </a:solidFill>
                  </a:tcPr>
                </a:tc>
                <a:extLst>
                  <a:ext uri="{0D108BD9-81ED-4DB2-BD59-A6C34878D82A}">
                    <a16:rowId xmlns="" xmlns:a16="http://schemas.microsoft.com/office/drawing/2014/main" val="10012"/>
                  </a:ext>
                </a:extLst>
              </a:tr>
              <a:tr h="610708">
                <a:tc vMerge="1">
                  <a:txBody>
                    <a:bodyPr/>
                    <a:lstStyle/>
                    <a:p>
                      <a:pPr algn="ctr">
                        <a:lnSpc>
                          <a:spcPct val="115000"/>
                        </a:lnSpc>
                        <a:spcAft>
                          <a:spcPts val="0"/>
                        </a:spcAft>
                      </a:pPr>
                      <a:endParaRPr lang="fr-FR" sz="1600"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gridSpan="4">
                  <a:txBody>
                    <a:bodyPr/>
                    <a:lstStyle/>
                    <a:p>
                      <a:pPr algn="ctr">
                        <a:lnSpc>
                          <a:spcPct val="115000"/>
                        </a:lnSpc>
                        <a:spcAft>
                          <a:spcPts val="0"/>
                        </a:spcAft>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Expérimentations des solutions et du système.</a:t>
                      </a:r>
                    </a:p>
                    <a:p>
                      <a:pPr algn="ctr">
                        <a:lnSpc>
                          <a:spcPct val="115000"/>
                        </a:lnSpc>
                        <a:spcAft>
                          <a:spcPts val="0"/>
                        </a:spcAft>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Amélioration</a:t>
                      </a:r>
                      <a:r>
                        <a:rPr lang="fr-FR" sz="1000" b="1"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du comportement du prototype par analyses d’expériences utilisateurs.</a:t>
                      </a:r>
                    </a:p>
                    <a:p>
                      <a:pPr algn="ctr">
                        <a:lnSpc>
                          <a:spcPct val="115000"/>
                        </a:lnSpc>
                        <a:spcAft>
                          <a:spcPts val="0"/>
                        </a:spcAft>
                      </a:pPr>
                      <a:r>
                        <a:rPr lang="fr-FR" sz="1000" b="1"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Validation du prototype.</a:t>
                      </a:r>
                      <a:endPar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0"/>
                        </a:spcAft>
                      </a:pPr>
                      <a:r>
                        <a:rPr lang="fr-FR" sz="1000" b="1"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Réalisation du défi avec la manipulation du</a:t>
                      </a:r>
                      <a:r>
                        <a:rPr lang="fr-FR" sz="1000" b="1" baseline="0" dirty="0" smtClean="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gobelet.</a:t>
                      </a:r>
                      <a:endParaRPr lang="fr-FR" sz="10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alpha val="40000"/>
                      </a:schemeClr>
                    </a:solidFill>
                  </a:tcPr>
                </a:tc>
                <a:tc hMerge="1">
                  <a:txBody>
                    <a:bodyPr/>
                    <a:lstStyle/>
                    <a:p>
                      <a:endParaRPr lang="fr-FR"/>
                    </a:p>
                  </a:txBody>
                  <a:tcPr/>
                </a:tc>
                <a:tc hMerge="1">
                  <a:txBody>
                    <a:bodyPr/>
                    <a:lstStyle/>
                    <a:p>
                      <a:endParaRPr lang="fr-FR"/>
                    </a:p>
                  </a:txBody>
                  <a:tcPr/>
                </a:tc>
                <a:tc hMerge="1">
                  <a:txBody>
                    <a:bodyPr/>
                    <a:lstStyle/>
                    <a:p>
                      <a:pPr algn="ctr">
                        <a:lnSpc>
                          <a:spcPct val="115000"/>
                        </a:lnSpc>
                        <a:spcAft>
                          <a:spcPts val="0"/>
                        </a:spcAft>
                      </a:pPr>
                      <a:endParaRPr lang="fr-FR" sz="1400" b="1" dirty="0">
                        <a:solidFill>
                          <a:schemeClr val="accent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89" marR="5208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alpha val="40000"/>
                      </a:srgbClr>
                    </a:solidFill>
                  </a:tcPr>
                </a:tc>
                <a:extLst>
                  <a:ext uri="{0D108BD9-81ED-4DB2-BD59-A6C34878D82A}">
                    <a16:rowId xmlns="" xmlns:a16="http://schemas.microsoft.com/office/drawing/2014/main" val="10013"/>
                  </a:ext>
                </a:extLst>
              </a:tr>
            </a:tbl>
          </a:graphicData>
        </a:graphic>
      </p:graphicFrame>
      <p:graphicFrame>
        <p:nvGraphicFramePr>
          <p:cNvPr id="7" name="Tableau 6"/>
          <p:cNvGraphicFramePr>
            <a:graphicFrameLocks noGrp="1"/>
          </p:cNvGraphicFramePr>
          <p:nvPr/>
        </p:nvGraphicFramePr>
        <p:xfrm>
          <a:off x="251520" y="3789040"/>
          <a:ext cx="8640960" cy="1376680"/>
        </p:xfrm>
        <a:graphic>
          <a:graphicData uri="http://schemas.openxmlformats.org/drawingml/2006/table">
            <a:tbl>
              <a:tblPr firstRow="1" bandRow="1">
                <a:tableStyleId>{5C22544A-7EE6-4342-B048-85BDC9FD1C3A}</a:tableStyleId>
              </a:tblPr>
              <a:tblGrid>
                <a:gridCol w="5243659"/>
                <a:gridCol w="3397301"/>
              </a:tblGrid>
              <a:tr h="370840">
                <a:tc>
                  <a:txBody>
                    <a:bodyPr/>
                    <a:lstStyle/>
                    <a:p>
                      <a:pPr algn="ctr"/>
                      <a:r>
                        <a:rPr lang="fr-FR" sz="1200" b="1" dirty="0" smtClean="0">
                          <a:solidFill>
                            <a:schemeClr val="tx1"/>
                          </a:solidFill>
                        </a:rPr>
                        <a:t>DEROULEMENT DES SEANCES </a:t>
                      </a:r>
                      <a:r>
                        <a:rPr lang="fr-FR" sz="1200" b="1" baseline="0" dirty="0" smtClean="0">
                          <a:solidFill>
                            <a:schemeClr val="tx1"/>
                          </a:solidFill>
                        </a:rPr>
                        <a:t>SUR DEUX HEURES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r>
                        <a:rPr lang="fr-FR" sz="1200" b="1" dirty="0" smtClean="0">
                          <a:solidFill>
                            <a:schemeClr val="tx1"/>
                          </a:solidFill>
                        </a:rPr>
                        <a:t>MODALITES</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r>
              <a:tr h="370840">
                <a:tc>
                  <a:txBody>
                    <a:bodyPr/>
                    <a:lstStyle/>
                    <a:p>
                      <a:r>
                        <a:rPr lang="fr-FR" sz="1200" b="1" dirty="0" smtClean="0">
                          <a:solidFill>
                            <a:schemeClr val="tx1"/>
                          </a:solidFill>
                        </a:rPr>
                        <a:t>Travail collaboratif de l’ensemble du groupe pour valider le comportement et les solutions imaginées. </a:t>
                      </a:r>
                      <a:endParaRPr lang="fr-FR" sz="1200" b="1" baseline="0" dirty="0" smtClean="0">
                        <a:solidFill>
                          <a:schemeClr val="tx1"/>
                        </a:solidFill>
                      </a:endParaRPr>
                    </a:p>
                    <a:p>
                      <a:endParaRPr lang="fr-FR" sz="1200" b="1" baseline="0" dirty="0" smtClean="0">
                        <a:solidFill>
                          <a:schemeClr val="tx1"/>
                        </a:solidFill>
                      </a:endParaRPr>
                    </a:p>
                    <a:p>
                      <a:r>
                        <a:rPr lang="fr-FR" sz="1200" b="1" baseline="0" dirty="0" smtClean="0">
                          <a:solidFill>
                            <a:schemeClr val="tx1"/>
                          </a:solidFill>
                        </a:rPr>
                        <a:t>Réalisation du défi et confrontation des différents projets des différents groupes.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fr-FR" sz="1200" b="1" baseline="0" dirty="0" smtClean="0">
                          <a:solidFill>
                            <a:schemeClr val="tx1"/>
                          </a:solidFill>
                        </a:rPr>
                        <a:t> Professeur accompagnateur, facilitateur et évaluateur.</a:t>
                      </a:r>
                      <a:endParaRPr lang="fr-FR"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8"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sp>
        <p:nvSpPr>
          <p:cNvPr id="10" name="Rectangle 9"/>
          <p:cNvSpPr/>
          <p:nvPr/>
        </p:nvSpPr>
        <p:spPr>
          <a:xfrm>
            <a:off x="0" y="1270501"/>
            <a:ext cx="8964488"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DEROULEMENT DES SEANCES ET MODALITES D’ENSEIGNEMENT: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264692"/>
            <a:ext cx="9144000" cy="1569660"/>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PROJET</a:t>
            </a:r>
            <a:r>
              <a:rPr lang="fr-FR" sz="2400" b="1" dirty="0">
                <a:solidFill>
                  <a:srgbClr val="0033CC"/>
                </a:solidFill>
              </a:rPr>
              <a:t> </a:t>
            </a:r>
            <a:r>
              <a:rPr lang="fr-FR" sz="2400" b="1" dirty="0" smtClean="0">
                <a:solidFill>
                  <a:srgbClr val="0033CC"/>
                </a:solidFill>
              </a:rPr>
              <a:t>:</a:t>
            </a:r>
          </a:p>
          <a:p>
            <a:pPr>
              <a:lnSpc>
                <a:spcPct val="150000"/>
              </a:lnSpc>
            </a:pPr>
            <a:r>
              <a:rPr lang="fr-FR" sz="2000" b="1" dirty="0" smtClean="0"/>
              <a:t>SYSTEME PINCE, PROTHESE DE MAIN ET DE POIGNET AMPUTES, PILOTEE PAR GESTES DE LA MAIN VALIDE ET COMMANDES VOCALES ACQUIS PAR SMARTPHONE.</a:t>
            </a:r>
          </a:p>
        </p:txBody>
      </p:sp>
      <p:sp>
        <p:nvSpPr>
          <p:cNvPr id="9" name="Rectangle 8"/>
          <p:cNvSpPr/>
          <p:nvPr/>
        </p:nvSpPr>
        <p:spPr>
          <a:xfrm>
            <a:off x="0" y="4854059"/>
            <a:ext cx="9144000" cy="2031325"/>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DEFI</a:t>
            </a:r>
            <a:r>
              <a:rPr lang="fr-FR" sz="2400" b="1" dirty="0">
                <a:solidFill>
                  <a:srgbClr val="0033CC"/>
                </a:solidFill>
              </a:rPr>
              <a:t> </a:t>
            </a:r>
            <a:r>
              <a:rPr lang="fr-FR" sz="2400" b="1" dirty="0" smtClean="0">
                <a:solidFill>
                  <a:srgbClr val="0033CC"/>
                </a:solidFill>
              </a:rPr>
              <a:t>:</a:t>
            </a:r>
          </a:p>
          <a:p>
            <a:pPr>
              <a:lnSpc>
                <a:spcPct val="150000"/>
              </a:lnSpc>
            </a:pPr>
            <a:r>
              <a:rPr lang="fr-FR" sz="2000" b="1" dirty="0" smtClean="0"/>
              <a:t> PAR DEMARCHES SCIENTIFIQUE ET D’INGENIERIE COLLABORATIVE, IMAGINER ET MATERIALISER UNE SOLUTION PERMETTANT LA SAISIE D’UN GOBELET ET LE TRANSFERT DE SON CONTENU.</a:t>
            </a:r>
          </a:p>
        </p:txBody>
      </p:sp>
      <p:pic>
        <p:nvPicPr>
          <p:cNvPr id="10" name="Image 9"/>
          <p:cNvPicPr/>
          <p:nvPr/>
        </p:nvPicPr>
        <p:blipFill>
          <a:blip r:embed="rId2" cstate="print"/>
          <a:srcRect/>
          <a:stretch>
            <a:fillRect/>
          </a:stretch>
        </p:blipFill>
        <p:spPr bwMode="auto">
          <a:xfrm>
            <a:off x="4139952" y="2852936"/>
            <a:ext cx="3477889" cy="2592288"/>
          </a:xfrm>
          <a:prstGeom prst="rect">
            <a:avLst/>
          </a:prstGeom>
          <a:noFill/>
          <a:ln w="9525">
            <a:noFill/>
            <a:miter lim="800000"/>
            <a:headEnd/>
            <a:tailEnd/>
          </a:ln>
        </p:spPr>
      </p:pic>
      <p:sp>
        <p:nvSpPr>
          <p:cNvPr id="12" name="Arc 11"/>
          <p:cNvSpPr/>
          <p:nvPr/>
        </p:nvSpPr>
        <p:spPr>
          <a:xfrm rot="19285722">
            <a:off x="4545686" y="2898631"/>
            <a:ext cx="936104" cy="936104"/>
          </a:xfrm>
          <a:prstGeom prst="arc">
            <a:avLst/>
          </a:prstGeom>
          <a:ln w="38100">
            <a:solidFill>
              <a:srgbClr val="00B05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4" name="Arc 13"/>
          <p:cNvSpPr/>
          <p:nvPr/>
        </p:nvSpPr>
        <p:spPr>
          <a:xfrm rot="11402091">
            <a:off x="4278635" y="4310311"/>
            <a:ext cx="1065324" cy="469628"/>
          </a:xfrm>
          <a:prstGeom prst="arc">
            <a:avLst>
              <a:gd name="adj1" fmla="val 9367454"/>
              <a:gd name="adj2" fmla="val 1938566"/>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5" name="Arc 14"/>
          <p:cNvSpPr/>
          <p:nvPr/>
        </p:nvSpPr>
        <p:spPr>
          <a:xfrm rot="9764237">
            <a:off x="6293821" y="4761558"/>
            <a:ext cx="1292425" cy="503234"/>
          </a:xfrm>
          <a:prstGeom prst="arc">
            <a:avLst>
              <a:gd name="adj1" fmla="val 9367454"/>
              <a:gd name="adj2" fmla="val 1938566"/>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pic>
        <p:nvPicPr>
          <p:cNvPr id="16" name="Image 15" descr="http://4.bp.blogspot.com/-SaB_j5M6NyE/UjdMq-xEb5I/AAAAAAAABgM/L7250zWxBKE/s400/bluetooth.jpg">
            <a:hlinkClick r:id="rId3"/>
          </p:cNvPr>
          <p:cNvPicPr/>
          <p:nvPr/>
        </p:nvPicPr>
        <p:blipFill rotWithShape="1">
          <a:blip r:embed="rId4" cstate="print">
            <a:extLst>
              <a:ext uri="{28A0092B-C50C-407E-A947-70E740481C1C}">
                <a14:useLocalDpi xmlns:a14="http://schemas.microsoft.com/office/drawing/2010/main" xmlns="" val="0"/>
              </a:ext>
            </a:extLst>
          </a:blip>
          <a:srcRect l="5866" t="9174" r="50000" b="3671"/>
          <a:stretch/>
        </p:blipFill>
        <p:spPr bwMode="auto">
          <a:xfrm rot="10800000">
            <a:off x="5436096" y="3789040"/>
            <a:ext cx="499565" cy="614150"/>
          </a:xfrm>
          <a:prstGeom prst="rect">
            <a:avLst/>
          </a:prstGeom>
          <a:noFill/>
          <a:ln>
            <a:noFill/>
          </a:ln>
          <a:extLst>
            <a:ext uri="{53640926-AAD7-44D8-BBD7-CCE9431645EC}">
              <a14:shadowObscured xmlns:a14="http://schemas.microsoft.com/office/drawing/2010/main" xmlns=""/>
            </a:ext>
          </a:extLst>
        </p:spPr>
      </p:pic>
      <p:sp>
        <p:nvSpPr>
          <p:cNvPr id="11" name="ZoneTexte 10"/>
          <p:cNvSpPr txBox="1"/>
          <p:nvPr/>
        </p:nvSpPr>
        <p:spPr>
          <a:xfrm>
            <a:off x="7236296" y="3356992"/>
            <a:ext cx="864096" cy="276999"/>
          </a:xfrm>
          <a:prstGeom prst="rect">
            <a:avLst/>
          </a:prstGeom>
          <a:noFill/>
        </p:spPr>
        <p:txBody>
          <a:bodyPr wrap="square" rtlCol="0">
            <a:spAutoFit/>
          </a:bodyPr>
          <a:lstStyle/>
          <a:p>
            <a:r>
              <a:rPr lang="fr-FR" sz="1200" b="1" dirty="0" smtClean="0">
                <a:solidFill>
                  <a:srgbClr val="00B050"/>
                </a:solidFill>
              </a:rPr>
              <a:t>«  ouvrir »</a:t>
            </a:r>
            <a:endParaRPr lang="fr-FR" sz="1200" b="1" dirty="0">
              <a:solidFill>
                <a:srgbClr val="00B050"/>
              </a:solidFill>
            </a:endParaRPr>
          </a:p>
        </p:txBody>
      </p:sp>
      <p:sp>
        <p:nvSpPr>
          <p:cNvPr id="17" name="ZoneTexte 16"/>
          <p:cNvSpPr txBox="1"/>
          <p:nvPr/>
        </p:nvSpPr>
        <p:spPr>
          <a:xfrm>
            <a:off x="7308304" y="4005064"/>
            <a:ext cx="936104" cy="276999"/>
          </a:xfrm>
          <a:prstGeom prst="rect">
            <a:avLst/>
          </a:prstGeom>
          <a:noFill/>
        </p:spPr>
        <p:txBody>
          <a:bodyPr wrap="square" rtlCol="0">
            <a:spAutoFit/>
          </a:bodyPr>
          <a:lstStyle/>
          <a:p>
            <a:r>
              <a:rPr lang="fr-FR" sz="1200" b="1" dirty="0" smtClean="0">
                <a:solidFill>
                  <a:srgbClr val="00B050"/>
                </a:solidFill>
              </a:rPr>
              <a:t>«  saisir »</a:t>
            </a:r>
            <a:endParaRPr lang="fr-FR" sz="1200" b="1" dirty="0">
              <a:solidFill>
                <a:srgbClr val="00B050"/>
              </a:solidFill>
            </a:endParaRPr>
          </a:p>
        </p:txBody>
      </p:sp>
      <p:pic>
        <p:nvPicPr>
          <p:cNvPr id="18" name="Picture 2"/>
          <p:cNvPicPr>
            <a:picLocks noChangeAspect="1" noChangeArrowheads="1"/>
          </p:cNvPicPr>
          <p:nvPr/>
        </p:nvPicPr>
        <p:blipFill>
          <a:blip r:embed="rId5" cstate="print"/>
          <a:srcRect/>
          <a:stretch>
            <a:fillRect/>
          </a:stretch>
        </p:blipFill>
        <p:spPr bwMode="auto">
          <a:xfrm>
            <a:off x="8100392" y="3140968"/>
            <a:ext cx="884312" cy="1014949"/>
          </a:xfrm>
          <a:prstGeom prst="rect">
            <a:avLst/>
          </a:prstGeom>
          <a:noFill/>
          <a:ln w="9525">
            <a:noFill/>
            <a:miter lim="800000"/>
            <a:headEnd/>
            <a:tailEnd/>
          </a:ln>
        </p:spPr>
      </p:pic>
      <p:grpSp>
        <p:nvGrpSpPr>
          <p:cNvPr id="19" name="Groupe 44"/>
          <p:cNvGrpSpPr/>
          <p:nvPr/>
        </p:nvGrpSpPr>
        <p:grpSpPr>
          <a:xfrm>
            <a:off x="7884368" y="3573016"/>
            <a:ext cx="514230" cy="514230"/>
            <a:chOff x="6958758" y="4000703"/>
            <a:chExt cx="514230" cy="514230"/>
          </a:xfrm>
        </p:grpSpPr>
        <p:sp>
          <p:nvSpPr>
            <p:cNvPr id="20" name="Arc 19"/>
            <p:cNvSpPr/>
            <p:nvPr/>
          </p:nvSpPr>
          <p:spPr>
            <a:xfrm rot="13233398">
              <a:off x="7020272" y="4077072"/>
              <a:ext cx="360040" cy="360040"/>
            </a:xfrm>
            <a:prstGeom prst="arc">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1" name="Arc 20"/>
            <p:cNvSpPr/>
            <p:nvPr/>
          </p:nvSpPr>
          <p:spPr>
            <a:xfrm rot="13233398">
              <a:off x="7085159" y="4108191"/>
              <a:ext cx="275076" cy="275076"/>
            </a:xfrm>
            <a:prstGeom prst="arc">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2" name="Arc 21"/>
            <p:cNvSpPr/>
            <p:nvPr/>
          </p:nvSpPr>
          <p:spPr>
            <a:xfrm rot="13233398">
              <a:off x="6958758" y="4000703"/>
              <a:ext cx="514230" cy="514230"/>
            </a:xfrm>
            <a:prstGeom prst="arc">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23" name="Rectangle 22"/>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24" name="Picture 2" descr="Résultat de recherche d'images pour &quot;logo orleans tours&quot;"/>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601499"/>
            <a:ext cx="9144000" cy="5139869"/>
          </a:xfrm>
          <a:prstGeom prst="rect">
            <a:avLst/>
          </a:prstGeom>
          <a:noFill/>
          <a:ln>
            <a:noFill/>
          </a:ln>
        </p:spPr>
        <p:txBody>
          <a:bodyPr wrap="square" lIns="91440" tIns="45720" rIns="91440" bIns="45720">
            <a:spAutoFit/>
          </a:bodyPr>
          <a:lstStyle/>
          <a:p>
            <a:pPr>
              <a:lnSpc>
                <a:spcPct val="150000"/>
              </a:lnSpc>
            </a:pPr>
            <a:r>
              <a:rPr lang="fr-FR" sz="2400" b="1" dirty="0" smtClean="0">
                <a:solidFill>
                  <a:srgbClr val="0033CC"/>
                </a:solidFill>
              </a:rPr>
              <a:t>COMPETENCES VISEES</a:t>
            </a:r>
            <a:r>
              <a:rPr lang="fr-FR" sz="2400" b="1" dirty="0">
                <a:solidFill>
                  <a:srgbClr val="0033CC"/>
                </a:solidFill>
              </a:rPr>
              <a:t> </a:t>
            </a:r>
            <a:r>
              <a:rPr lang="fr-FR" sz="2400" b="1" dirty="0" smtClean="0">
                <a:solidFill>
                  <a:srgbClr val="0033CC"/>
                </a:solidFill>
              </a:rPr>
              <a:t>:</a:t>
            </a:r>
          </a:p>
          <a:p>
            <a:r>
              <a:rPr lang="fr-FR" sz="2000" b="1" dirty="0" smtClean="0">
                <a:solidFill>
                  <a:srgbClr val="92D050"/>
                </a:solidFill>
                <a:sym typeface="Wingdings"/>
              </a:rPr>
              <a:t> </a:t>
            </a:r>
            <a:r>
              <a:rPr lang="fr-FR" sz="2000" b="1" dirty="0" smtClean="0"/>
              <a:t>INNOVER</a:t>
            </a:r>
          </a:p>
          <a:p>
            <a:pPr lvl="1"/>
            <a:r>
              <a:rPr lang="fr-FR" b="1" dirty="0">
                <a:sym typeface="Wingdings 3"/>
              </a:rPr>
              <a:t>	</a:t>
            </a:r>
            <a:r>
              <a:rPr lang="fr-FR" dirty="0" smtClean="0">
                <a:sym typeface="Wingdings 3"/>
              </a:rPr>
              <a:t> </a:t>
            </a:r>
            <a:r>
              <a:rPr lang="fr-FR" dirty="0"/>
              <a:t>IMAGINER UNE SOLUTION ORIGINALE, APPROPRIEE, </a:t>
            </a:r>
            <a:r>
              <a:rPr lang="fr-FR" dirty="0" smtClean="0"/>
              <a:t>ESTHETIQUE.</a:t>
            </a:r>
            <a:endParaRPr lang="fr-FR" dirty="0"/>
          </a:p>
          <a:p>
            <a:r>
              <a:rPr lang="fr-FR" dirty="0" smtClean="0"/>
              <a:t>		</a:t>
            </a:r>
            <a:r>
              <a:rPr lang="fr-FR" dirty="0" smtClean="0">
                <a:sym typeface="Wingdings 3"/>
              </a:rPr>
              <a:t> (</a:t>
            </a:r>
            <a:r>
              <a:rPr lang="fr-FR" dirty="0" smtClean="0"/>
              <a:t>scénarios d’usage et expériences utilisateurs)</a:t>
            </a:r>
          </a:p>
          <a:p>
            <a:endParaRPr lang="fr-FR" sz="2000" dirty="0"/>
          </a:p>
          <a:p>
            <a:r>
              <a:rPr lang="fr-FR" sz="2000" b="1" dirty="0" smtClean="0">
                <a:solidFill>
                  <a:srgbClr val="92D050"/>
                </a:solidFill>
                <a:sym typeface="Wingdings"/>
              </a:rPr>
              <a:t> </a:t>
            </a:r>
            <a:r>
              <a:rPr lang="fr-FR" sz="2000" b="1" dirty="0" smtClean="0"/>
              <a:t>ANALYSER</a:t>
            </a:r>
          </a:p>
          <a:p>
            <a:r>
              <a:rPr lang="fr-FR" sz="2000" dirty="0" smtClean="0">
                <a:sym typeface="Wingdings 3"/>
              </a:rPr>
              <a:t>	</a:t>
            </a:r>
            <a:r>
              <a:rPr lang="fr-FR" dirty="0" smtClean="0">
                <a:sym typeface="Wingdings 3"/>
              </a:rPr>
              <a:t> ANALYSER LE BESOIN , L’ORGANISATION MATERIELLE ET FONCTIONNELLE D’UN 	PRODUIT PAR UNE DEMARCHE D’INGENIERIE SYSTÈME.</a:t>
            </a:r>
            <a:endParaRPr lang="fr-FR" dirty="0">
              <a:sym typeface="Wingdings 3"/>
            </a:endParaRPr>
          </a:p>
          <a:p>
            <a:r>
              <a:rPr lang="fr-FR" dirty="0" smtClean="0">
                <a:sym typeface="Wingdings 3"/>
              </a:rPr>
              <a:t>	  ANALYSER LES RESULTATS DE SIMULATIONS ET D’EXPERIMENTATIONS.</a:t>
            </a:r>
            <a:r>
              <a:rPr lang="fr-FR" sz="2000" dirty="0"/>
              <a:t>	</a:t>
            </a:r>
          </a:p>
          <a:p>
            <a:endParaRPr lang="fr-FR" sz="2000" b="1" dirty="0" smtClean="0"/>
          </a:p>
          <a:p>
            <a:pPr>
              <a:buFont typeface="Wingdings"/>
              <a:buChar char="ü"/>
            </a:pPr>
            <a:endParaRPr lang="fr-FR" sz="2000" b="1" dirty="0"/>
          </a:p>
          <a:p>
            <a:r>
              <a:rPr lang="fr-FR" sz="2000" b="1" dirty="0" smtClean="0">
                <a:solidFill>
                  <a:srgbClr val="92D050"/>
                </a:solidFill>
                <a:sym typeface="Wingdings"/>
              </a:rPr>
              <a:t> </a:t>
            </a:r>
            <a:r>
              <a:rPr lang="fr-FR" sz="2000" b="1" dirty="0" smtClean="0"/>
              <a:t>MODELISER</a:t>
            </a:r>
            <a:endParaRPr lang="fr-FR" sz="2000" b="1" dirty="0"/>
          </a:p>
          <a:p>
            <a:r>
              <a:rPr lang="fr-FR" dirty="0" smtClean="0">
                <a:sym typeface="Wingdings 3"/>
              </a:rPr>
              <a:t>	 TRADUIRE </a:t>
            </a:r>
            <a:r>
              <a:rPr lang="fr-FR" dirty="0">
                <a:sym typeface="Wingdings 3"/>
              </a:rPr>
              <a:t>LE COMPORTEMENT ATTENDU D’UN </a:t>
            </a:r>
            <a:r>
              <a:rPr lang="fr-FR" dirty="0" smtClean="0">
                <a:sym typeface="Wingdings 3"/>
              </a:rPr>
              <a:t>OBJET.</a:t>
            </a:r>
            <a:endParaRPr lang="fr-FR" dirty="0">
              <a:sym typeface="Wingdings 3"/>
            </a:endParaRPr>
          </a:p>
          <a:p>
            <a:r>
              <a:rPr lang="fr-FR" dirty="0" smtClean="0">
                <a:sym typeface="Wingdings 3"/>
              </a:rPr>
              <a:t>	 TRADUIRE </a:t>
            </a:r>
            <a:r>
              <a:rPr lang="fr-FR" dirty="0">
                <a:sym typeface="Wingdings 3"/>
              </a:rPr>
              <a:t>UN ALGORITHME EN PROGRAMME </a:t>
            </a:r>
            <a:r>
              <a:rPr lang="fr-FR" dirty="0" smtClean="0">
                <a:sym typeface="Wingdings 3"/>
              </a:rPr>
              <a:t>EXECUTABLE.</a:t>
            </a:r>
            <a:endParaRPr lang="fr-FR" dirty="0">
              <a:sym typeface="Wingdings 3"/>
            </a:endParaRPr>
          </a:p>
          <a:p>
            <a:r>
              <a:rPr lang="fr-FR" dirty="0" smtClean="0">
                <a:sym typeface="Wingdings 3"/>
              </a:rPr>
              <a:t>	 MODELISER </a:t>
            </a:r>
            <a:r>
              <a:rPr lang="fr-FR" dirty="0">
                <a:sym typeface="Wingdings 3"/>
              </a:rPr>
              <a:t>SOUS FORME GRAPHIQUE UNE STRUCTURE UN </a:t>
            </a:r>
            <a:r>
              <a:rPr lang="fr-FR" dirty="0" smtClean="0">
                <a:sym typeface="Wingdings 3"/>
              </a:rPr>
              <a:t>MECANISME.</a:t>
            </a:r>
          </a:p>
          <a:p>
            <a:endParaRPr lang="fr-FR" sz="2400" b="1" dirty="0" smtClean="0"/>
          </a:p>
        </p:txBody>
      </p:sp>
      <p:sp>
        <p:nvSpPr>
          <p:cNvPr id="4" name="Rectangle 3"/>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6"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518458"/>
            <a:ext cx="9144000" cy="3754874"/>
          </a:xfrm>
          <a:prstGeom prst="rect">
            <a:avLst/>
          </a:prstGeom>
          <a:noFill/>
          <a:ln>
            <a:noFill/>
          </a:ln>
        </p:spPr>
        <p:txBody>
          <a:bodyPr wrap="square" lIns="91440" tIns="45720" rIns="91440" bIns="45720">
            <a:spAutoFit/>
          </a:bodyPr>
          <a:lstStyle/>
          <a:p>
            <a:pPr>
              <a:lnSpc>
                <a:spcPct val="150000"/>
              </a:lnSpc>
            </a:pPr>
            <a:r>
              <a:rPr lang="fr-FR" sz="2400" b="1" dirty="0" smtClean="0">
                <a:solidFill>
                  <a:srgbClr val="0033CC"/>
                </a:solidFill>
              </a:rPr>
              <a:t>COMPETENCES VISEES</a:t>
            </a:r>
            <a:r>
              <a:rPr lang="fr-FR" sz="2400" b="1" dirty="0">
                <a:solidFill>
                  <a:srgbClr val="0033CC"/>
                </a:solidFill>
              </a:rPr>
              <a:t> </a:t>
            </a:r>
            <a:r>
              <a:rPr lang="fr-FR" sz="2400" b="1" dirty="0" smtClean="0">
                <a:solidFill>
                  <a:srgbClr val="0033CC"/>
                </a:solidFill>
              </a:rPr>
              <a:t> (suite):</a:t>
            </a:r>
          </a:p>
          <a:p>
            <a:endParaRPr lang="fr-FR" dirty="0" smtClean="0">
              <a:sym typeface="Wingdings 3"/>
            </a:endParaRPr>
          </a:p>
          <a:p>
            <a:endParaRPr lang="fr-FR" dirty="0" smtClean="0">
              <a:sym typeface="Wingdings 3"/>
            </a:endParaRPr>
          </a:p>
          <a:p>
            <a:r>
              <a:rPr lang="fr-FR" sz="2000" b="1" dirty="0" smtClean="0">
                <a:solidFill>
                  <a:srgbClr val="92D050"/>
                </a:solidFill>
                <a:sym typeface="Wingdings"/>
              </a:rPr>
              <a:t> </a:t>
            </a:r>
            <a:r>
              <a:rPr lang="fr-FR" sz="2000" b="1" dirty="0" smtClean="0"/>
              <a:t>EXPERIMENTER, </a:t>
            </a:r>
            <a:r>
              <a:rPr lang="fr-FR" sz="2000" b="1" dirty="0"/>
              <a:t>SIMULER</a:t>
            </a:r>
          </a:p>
          <a:p>
            <a:r>
              <a:rPr lang="fr-FR" dirty="0" smtClean="0">
                <a:sym typeface="Wingdings 3"/>
              </a:rPr>
              <a:t>	 VALIDER </a:t>
            </a:r>
            <a:r>
              <a:rPr lang="fr-FR" dirty="0">
                <a:sym typeface="Wingdings 3"/>
              </a:rPr>
              <a:t>UN MODELE NUMERIQUE DE L’OBJET </a:t>
            </a:r>
            <a:r>
              <a:rPr lang="fr-FR" dirty="0" smtClean="0">
                <a:sym typeface="Wingdings 3"/>
              </a:rPr>
              <a:t>SIMULE.</a:t>
            </a:r>
          </a:p>
          <a:p>
            <a:endParaRPr lang="fr-FR" dirty="0" smtClean="0">
              <a:sym typeface="Wingdings 3"/>
            </a:endParaRPr>
          </a:p>
          <a:p>
            <a:endParaRPr lang="fr-FR" dirty="0">
              <a:sym typeface="Wingdings 3"/>
            </a:endParaRPr>
          </a:p>
          <a:p>
            <a:r>
              <a:rPr lang="fr-FR" sz="2000" b="1" dirty="0" smtClean="0">
                <a:solidFill>
                  <a:srgbClr val="92D050"/>
                </a:solidFill>
                <a:sym typeface="Wingdings"/>
              </a:rPr>
              <a:t> </a:t>
            </a:r>
            <a:r>
              <a:rPr lang="fr-FR" sz="2000" b="1" dirty="0" smtClean="0"/>
              <a:t>COMMUNIQUER</a:t>
            </a:r>
          </a:p>
          <a:p>
            <a:r>
              <a:rPr lang="fr-FR" dirty="0"/>
              <a:t>	</a:t>
            </a:r>
            <a:r>
              <a:rPr lang="fr-FR" dirty="0" smtClean="0">
                <a:sym typeface="Wingdings 3"/>
              </a:rPr>
              <a:t>  TRAVAILLER </a:t>
            </a:r>
            <a:r>
              <a:rPr lang="fr-FR" dirty="0">
                <a:sym typeface="Wingdings 3"/>
              </a:rPr>
              <a:t>DE MANIERE </a:t>
            </a:r>
            <a:r>
              <a:rPr lang="fr-FR" dirty="0" smtClean="0">
                <a:sym typeface="Wingdings 3"/>
              </a:rPr>
              <a:t>COLLABORATIVE.</a:t>
            </a:r>
            <a:endParaRPr lang="fr-FR" dirty="0">
              <a:sym typeface="Wingdings 3"/>
            </a:endParaRPr>
          </a:p>
          <a:p>
            <a:r>
              <a:rPr lang="fr-FR" dirty="0">
                <a:sym typeface="Wingdings 3"/>
              </a:rPr>
              <a:t>	</a:t>
            </a:r>
            <a:r>
              <a:rPr lang="fr-FR" dirty="0" smtClean="0">
                <a:sym typeface="Wingdings 3"/>
              </a:rPr>
              <a:t>  COLLABORER </a:t>
            </a:r>
            <a:r>
              <a:rPr lang="fr-FR" dirty="0">
                <a:sym typeface="Wingdings 3"/>
              </a:rPr>
              <a:t>SUR UNE PLATEFORME VIA UN ESPACE DE FICHIERS </a:t>
            </a:r>
            <a:r>
              <a:rPr lang="fr-FR" dirty="0" smtClean="0">
                <a:sym typeface="Wingdings 3"/>
              </a:rPr>
              <a:t>PARTAGES.</a:t>
            </a:r>
            <a:endParaRPr lang="fr-FR" dirty="0">
              <a:sym typeface="Wingdings 3"/>
            </a:endParaRPr>
          </a:p>
          <a:p>
            <a:r>
              <a:rPr lang="fr-FR" dirty="0">
                <a:sym typeface="Wingdings 3"/>
              </a:rPr>
              <a:t>	</a:t>
            </a:r>
            <a:r>
              <a:rPr lang="fr-FR" dirty="0" smtClean="0">
                <a:sym typeface="Wingdings 3"/>
              </a:rPr>
              <a:t>  PRESENTER </a:t>
            </a:r>
            <a:r>
              <a:rPr lang="fr-FR" dirty="0">
                <a:sym typeface="Wingdings 3"/>
              </a:rPr>
              <a:t>UNE DEMARCHE UNE SOLUTION EN REPONSE A UN </a:t>
            </a:r>
            <a:r>
              <a:rPr lang="fr-FR" dirty="0" smtClean="0">
                <a:sym typeface="Wingdings 3"/>
              </a:rPr>
              <a:t>BESOIN.</a:t>
            </a:r>
            <a:endParaRPr lang="fr-FR" dirty="0">
              <a:sym typeface="Wingdings 3"/>
            </a:endParaRPr>
          </a:p>
          <a:p>
            <a:r>
              <a:rPr lang="fr-FR" dirty="0">
                <a:sym typeface="Wingdings 3"/>
              </a:rPr>
              <a:t>	</a:t>
            </a:r>
            <a:r>
              <a:rPr lang="fr-FR" dirty="0" smtClean="0">
                <a:sym typeface="Wingdings 3"/>
              </a:rPr>
              <a:t>  PRESENTER </a:t>
            </a:r>
            <a:r>
              <a:rPr lang="fr-FR" dirty="0">
                <a:sym typeface="Wingdings 3"/>
              </a:rPr>
              <a:t>UNE IDEE RENDRE COMPTE DE </a:t>
            </a:r>
            <a:r>
              <a:rPr lang="fr-FR" dirty="0" smtClean="0">
                <a:sym typeface="Wingdings 3"/>
              </a:rPr>
              <a:t>RESULTATS.</a:t>
            </a:r>
            <a:endParaRPr lang="fr-FR" sz="2400" b="1" dirty="0" smtClean="0"/>
          </a:p>
        </p:txBody>
      </p:sp>
      <p:sp>
        <p:nvSpPr>
          <p:cNvPr id="4" name="Rectangle 3"/>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6"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242620"/>
            <a:ext cx="9144000" cy="5570756"/>
          </a:xfrm>
          <a:prstGeom prst="rect">
            <a:avLst/>
          </a:prstGeom>
          <a:noFill/>
          <a:ln>
            <a:noFill/>
          </a:ln>
        </p:spPr>
        <p:txBody>
          <a:bodyPr wrap="square" lIns="91440" tIns="45720" rIns="91440" bIns="45720">
            <a:spAutoFit/>
          </a:bodyPr>
          <a:lstStyle/>
          <a:p>
            <a:pPr>
              <a:lnSpc>
                <a:spcPct val="150000"/>
              </a:lnSpc>
            </a:pPr>
            <a:r>
              <a:rPr lang="fr-FR" sz="2400" b="1" dirty="0" smtClean="0">
                <a:solidFill>
                  <a:srgbClr val="0033CC"/>
                </a:solidFill>
              </a:rPr>
              <a:t>PRE-REQUIS POUR CE PROJET:</a:t>
            </a:r>
          </a:p>
          <a:p>
            <a:endParaRPr lang="fr-FR" sz="1200" dirty="0" smtClean="0">
              <a:sym typeface="Wingdings 3"/>
            </a:endParaRPr>
          </a:p>
          <a:p>
            <a:r>
              <a:rPr lang="fr-FR" b="1" dirty="0" smtClean="0"/>
              <a:t>INNOVER</a:t>
            </a:r>
          </a:p>
          <a:p>
            <a:r>
              <a:rPr lang="fr-FR" sz="1600" dirty="0" smtClean="0">
                <a:solidFill>
                  <a:srgbClr val="92D050"/>
                </a:solidFill>
                <a:sym typeface="Wingdings"/>
              </a:rPr>
              <a:t> </a:t>
            </a:r>
            <a:r>
              <a:rPr lang="fr-FR" sz="1600" dirty="0" smtClean="0"/>
              <a:t>Méthodes de brainstorming, cartes heuristiques. </a:t>
            </a:r>
            <a:r>
              <a:rPr lang="fr-FR" sz="1400" b="1" dirty="0" smtClean="0">
                <a:solidFill>
                  <a:srgbClr val="006600"/>
                </a:solidFill>
              </a:rPr>
              <a:t>(3)</a:t>
            </a:r>
          </a:p>
          <a:p>
            <a:r>
              <a:rPr lang="fr-FR" sz="1600" dirty="0" smtClean="0">
                <a:solidFill>
                  <a:srgbClr val="92D050"/>
                </a:solidFill>
                <a:sym typeface="Wingdings"/>
              </a:rPr>
              <a:t> </a:t>
            </a:r>
            <a:r>
              <a:rPr lang="fr-FR" sz="1600" dirty="0" smtClean="0"/>
              <a:t>Représenter une solution originale par modeleur volumique (création d’esquisses et volumes simples). </a:t>
            </a:r>
            <a:r>
              <a:rPr lang="fr-FR" sz="1600" b="1" dirty="0" smtClean="0">
                <a:solidFill>
                  <a:srgbClr val="006600"/>
                </a:solidFill>
              </a:rPr>
              <a:t>(3)</a:t>
            </a:r>
            <a:endParaRPr lang="fr-FR" sz="1600" dirty="0"/>
          </a:p>
          <a:p>
            <a:r>
              <a:rPr lang="fr-FR" sz="1600" dirty="0" smtClean="0">
                <a:solidFill>
                  <a:srgbClr val="92D050"/>
                </a:solidFill>
                <a:sym typeface="Wingdings"/>
              </a:rPr>
              <a:t> </a:t>
            </a:r>
            <a:r>
              <a:rPr lang="fr-FR" sz="1600" dirty="0" smtClean="0"/>
              <a:t>Mise en œuvre d’outils de prototypage rapide.</a:t>
            </a:r>
            <a:r>
              <a:rPr lang="fr-FR" b="1" dirty="0" smtClean="0">
                <a:solidFill>
                  <a:srgbClr val="006600"/>
                </a:solidFill>
              </a:rPr>
              <a:t> </a:t>
            </a:r>
            <a:r>
              <a:rPr lang="fr-FR" sz="1400" b="1" dirty="0" smtClean="0">
                <a:solidFill>
                  <a:srgbClr val="006600"/>
                </a:solidFill>
              </a:rPr>
              <a:t>(2)</a:t>
            </a:r>
          </a:p>
          <a:p>
            <a:endParaRPr lang="fr-FR" b="1" dirty="0" smtClean="0"/>
          </a:p>
          <a:p>
            <a:r>
              <a:rPr lang="fr-FR" b="1" dirty="0" smtClean="0"/>
              <a:t>ANALYSER </a:t>
            </a:r>
          </a:p>
          <a:p>
            <a:r>
              <a:rPr lang="fr-FR" sz="1600" dirty="0" smtClean="0">
                <a:solidFill>
                  <a:srgbClr val="92D050"/>
                </a:solidFill>
                <a:sym typeface="Wingdings"/>
              </a:rPr>
              <a:t> </a:t>
            </a:r>
            <a:r>
              <a:rPr lang="fr-FR" sz="1600" dirty="0" smtClean="0"/>
              <a:t>diagrammes </a:t>
            </a:r>
            <a:r>
              <a:rPr lang="fr-FR" sz="1600" dirty="0"/>
              <a:t>fonctionnels, définition des exigences et des critères associés, cas d’utilisations, analyse </a:t>
            </a:r>
            <a:r>
              <a:rPr lang="fr-FR" sz="1600" dirty="0" smtClean="0"/>
              <a:t>structurelle. </a:t>
            </a:r>
            <a:r>
              <a:rPr lang="fr-FR" sz="1400" b="1" dirty="0" smtClean="0">
                <a:solidFill>
                  <a:srgbClr val="006600"/>
                </a:solidFill>
              </a:rPr>
              <a:t>(3)</a:t>
            </a:r>
            <a:endParaRPr lang="fr-FR" sz="1400" dirty="0" smtClean="0"/>
          </a:p>
          <a:p>
            <a:r>
              <a:rPr lang="fr-FR" sz="1600" dirty="0" smtClean="0">
                <a:solidFill>
                  <a:srgbClr val="92D050"/>
                </a:solidFill>
                <a:sym typeface="Wingdings"/>
              </a:rPr>
              <a:t> </a:t>
            </a:r>
            <a:r>
              <a:rPr lang="fr-FR" sz="1600" dirty="0" smtClean="0"/>
              <a:t>Grandeurs physiques mobilisées </a:t>
            </a:r>
            <a:r>
              <a:rPr lang="fr-FR" sz="1600" dirty="0"/>
              <a:t>par le fonctionnement d’un </a:t>
            </a:r>
            <a:r>
              <a:rPr lang="fr-FR" sz="1600" dirty="0" smtClean="0"/>
              <a:t>produit (mouvements, déplacements, tension électrique, caractéristiques d’un signal électrique). </a:t>
            </a:r>
            <a:r>
              <a:rPr lang="fr-FR" sz="1400" b="1" dirty="0" smtClean="0">
                <a:solidFill>
                  <a:srgbClr val="006600"/>
                </a:solidFill>
              </a:rPr>
              <a:t>(3)</a:t>
            </a:r>
            <a:endParaRPr lang="fr-FR" sz="1400" dirty="0" smtClean="0"/>
          </a:p>
          <a:p>
            <a:r>
              <a:rPr lang="fr-FR" sz="1600" dirty="0" smtClean="0">
                <a:solidFill>
                  <a:srgbClr val="92D050"/>
                </a:solidFill>
                <a:sym typeface="Wingdings"/>
              </a:rPr>
              <a:t> </a:t>
            </a:r>
            <a:r>
              <a:rPr lang="fr-FR" sz="1600" dirty="0" smtClean="0"/>
              <a:t>Algorithme, programme. </a:t>
            </a:r>
            <a:r>
              <a:rPr lang="fr-FR" sz="1400" b="1" dirty="0" smtClean="0">
                <a:solidFill>
                  <a:srgbClr val="006600"/>
                </a:solidFill>
              </a:rPr>
              <a:t>(3)</a:t>
            </a:r>
            <a:endParaRPr lang="fr-FR" sz="1400" dirty="0" smtClean="0"/>
          </a:p>
          <a:p>
            <a:r>
              <a:rPr lang="fr-FR" sz="1600" dirty="0" smtClean="0">
                <a:solidFill>
                  <a:srgbClr val="92D050"/>
                </a:solidFill>
                <a:sym typeface="Wingdings"/>
              </a:rPr>
              <a:t> </a:t>
            </a:r>
            <a:r>
              <a:rPr lang="fr-FR" sz="1600" dirty="0" smtClean="0"/>
              <a:t>Description </a:t>
            </a:r>
            <a:r>
              <a:rPr lang="fr-FR" sz="1600" dirty="0"/>
              <a:t>qualitative et quantitative des grandeurs physiques caractéristiques </a:t>
            </a:r>
            <a:r>
              <a:rPr lang="fr-FR" sz="1600" dirty="0" smtClean="0"/>
              <a:t>du fonctionnement </a:t>
            </a:r>
            <a:r>
              <a:rPr lang="fr-FR" sz="1600" dirty="0"/>
              <a:t>d’un </a:t>
            </a:r>
            <a:r>
              <a:rPr lang="fr-FR" sz="1600" dirty="0" smtClean="0"/>
              <a:t>produit. </a:t>
            </a:r>
            <a:r>
              <a:rPr lang="fr-FR" sz="1400" b="1" dirty="0" smtClean="0">
                <a:solidFill>
                  <a:srgbClr val="006600"/>
                </a:solidFill>
              </a:rPr>
              <a:t>(3)</a:t>
            </a:r>
            <a:endParaRPr lang="fr-FR" sz="1400" dirty="0"/>
          </a:p>
          <a:p>
            <a:endParaRPr lang="fr-FR" dirty="0" smtClean="0"/>
          </a:p>
          <a:p>
            <a:r>
              <a:rPr lang="fr-FR" b="1" dirty="0" smtClean="0"/>
              <a:t>MODELISER</a:t>
            </a:r>
          </a:p>
          <a:p>
            <a:r>
              <a:rPr lang="fr-FR" sz="1600" dirty="0" smtClean="0">
                <a:solidFill>
                  <a:srgbClr val="92D050"/>
                </a:solidFill>
                <a:sym typeface="Wingdings"/>
              </a:rPr>
              <a:t> </a:t>
            </a:r>
            <a:r>
              <a:rPr lang="fr-FR" sz="1600" dirty="0" smtClean="0"/>
              <a:t>Liaisons, Schémas cinématiques (lecture). </a:t>
            </a:r>
            <a:r>
              <a:rPr lang="fr-FR" sz="1400" b="1" dirty="0" smtClean="0">
                <a:solidFill>
                  <a:srgbClr val="006600"/>
                </a:solidFill>
              </a:rPr>
              <a:t>(3)</a:t>
            </a:r>
            <a:endParaRPr lang="fr-FR" sz="1400" dirty="0" smtClean="0"/>
          </a:p>
          <a:p>
            <a:r>
              <a:rPr lang="fr-FR" sz="1600" dirty="0" smtClean="0">
                <a:solidFill>
                  <a:srgbClr val="92D050"/>
                </a:solidFill>
                <a:sym typeface="Wingdings"/>
              </a:rPr>
              <a:t> </a:t>
            </a:r>
            <a:r>
              <a:rPr lang="fr-FR" sz="1600" dirty="0" smtClean="0"/>
              <a:t>Nature et caractéristiques des signaux, des données pour les échanges d’informations. </a:t>
            </a:r>
            <a:r>
              <a:rPr lang="fr-FR" sz="1400" b="1" dirty="0" smtClean="0">
                <a:solidFill>
                  <a:srgbClr val="006600"/>
                </a:solidFill>
              </a:rPr>
              <a:t>(3)</a:t>
            </a:r>
            <a:endParaRPr lang="fr-FR" sz="1400" dirty="0" smtClean="0"/>
          </a:p>
          <a:p>
            <a:r>
              <a:rPr lang="fr-FR" sz="1600" dirty="0" smtClean="0">
                <a:solidFill>
                  <a:srgbClr val="92D050"/>
                </a:solidFill>
                <a:sym typeface="Wingdings"/>
              </a:rPr>
              <a:t> </a:t>
            </a:r>
            <a:r>
              <a:rPr lang="fr-FR" sz="1600" dirty="0" smtClean="0"/>
              <a:t>Structures algorithmiques</a:t>
            </a:r>
            <a:r>
              <a:rPr lang="fr-FR" dirty="0" smtClean="0"/>
              <a:t> </a:t>
            </a:r>
            <a:r>
              <a:rPr lang="fr-FR" sz="1400" dirty="0" smtClean="0"/>
              <a:t>(variables, fonctions, structures itératives, répétitives, conditionnelles). </a:t>
            </a:r>
            <a:r>
              <a:rPr lang="fr-FR" sz="1400" b="1" dirty="0" smtClean="0">
                <a:solidFill>
                  <a:srgbClr val="006600"/>
                </a:solidFill>
              </a:rPr>
              <a:t>(3)</a:t>
            </a:r>
            <a:endParaRPr lang="fr-FR" sz="2400" b="1" dirty="0" smtClean="0"/>
          </a:p>
        </p:txBody>
      </p:sp>
      <p:sp>
        <p:nvSpPr>
          <p:cNvPr id="4" name="Rectangle 3"/>
          <p:cNvSpPr/>
          <p:nvPr/>
        </p:nvSpPr>
        <p:spPr>
          <a:xfrm>
            <a:off x="4576758" y="724116"/>
            <a:ext cx="4320480" cy="1080120"/>
          </a:xfrm>
          <a:prstGeom prst="wedgeRectCallout">
            <a:avLst>
              <a:gd name="adj1" fmla="val -36500"/>
              <a:gd name="adj2" fmla="val 72268"/>
            </a:avLst>
          </a:prstGeom>
          <a:solidFill>
            <a:schemeClr val="bg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200" b="1" dirty="0" smtClean="0">
                <a:solidFill>
                  <a:srgbClr val="006600"/>
                </a:solidFill>
              </a:rPr>
              <a:t>Niveaux taxonomiques utilisés:</a:t>
            </a:r>
          </a:p>
          <a:p>
            <a:r>
              <a:rPr lang="fr-FR" sz="1200" b="1" dirty="0" smtClean="0">
                <a:solidFill>
                  <a:srgbClr val="006600"/>
                </a:solidFill>
              </a:rPr>
              <a:t>1 –Niveau d’INFORMATION</a:t>
            </a:r>
          </a:p>
          <a:p>
            <a:r>
              <a:rPr lang="fr-FR" sz="1200" b="1" dirty="0" smtClean="0">
                <a:solidFill>
                  <a:srgbClr val="006600"/>
                </a:solidFill>
              </a:rPr>
              <a:t>2 -  Niveau d’EXPRESSION</a:t>
            </a:r>
          </a:p>
          <a:p>
            <a:r>
              <a:rPr lang="fr-FR" sz="1200" b="1" dirty="0" smtClean="0">
                <a:solidFill>
                  <a:srgbClr val="006600"/>
                </a:solidFill>
              </a:rPr>
              <a:t>3 – Niveau de la MAITRISE D’OUTILS</a:t>
            </a:r>
          </a:p>
          <a:p>
            <a:r>
              <a:rPr lang="fr-FR" sz="1200" b="1" dirty="0" smtClean="0">
                <a:solidFill>
                  <a:srgbClr val="006600"/>
                </a:solidFill>
              </a:rPr>
              <a:t>4 – Niveau de la MAITRISE METHODOLOGIQUE</a:t>
            </a:r>
            <a:endParaRPr lang="fr-FR" sz="1200" b="1" dirty="0">
              <a:solidFill>
                <a:srgbClr val="006600"/>
              </a:solidFill>
            </a:endParaRPr>
          </a:p>
        </p:txBody>
      </p:sp>
      <p:sp>
        <p:nvSpPr>
          <p:cNvPr id="6" name="Rectangle 5"/>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7"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375023"/>
            <a:ext cx="9144000" cy="3416320"/>
          </a:xfrm>
          <a:prstGeom prst="rect">
            <a:avLst/>
          </a:prstGeom>
          <a:noFill/>
          <a:ln>
            <a:noFill/>
          </a:ln>
        </p:spPr>
        <p:txBody>
          <a:bodyPr wrap="square" lIns="91440" tIns="45720" rIns="91440" bIns="45720">
            <a:spAutoFit/>
          </a:bodyPr>
          <a:lstStyle/>
          <a:p>
            <a:pPr>
              <a:lnSpc>
                <a:spcPct val="150000"/>
              </a:lnSpc>
            </a:pPr>
            <a:r>
              <a:rPr lang="fr-FR" sz="2400" b="1" dirty="0" smtClean="0">
                <a:solidFill>
                  <a:srgbClr val="0033CC"/>
                </a:solidFill>
              </a:rPr>
              <a:t>PRE-REQUIS POUR CE PROJET:</a:t>
            </a:r>
          </a:p>
          <a:p>
            <a:endParaRPr lang="fr-FR" dirty="0" smtClean="0">
              <a:sym typeface="Wingdings 3"/>
            </a:endParaRPr>
          </a:p>
          <a:p>
            <a:endParaRPr lang="fr-FR" dirty="0" smtClean="0"/>
          </a:p>
          <a:p>
            <a:r>
              <a:rPr lang="fr-FR" b="1" dirty="0" smtClean="0"/>
              <a:t>EXPERIMENTER, SIMULER</a:t>
            </a:r>
          </a:p>
          <a:p>
            <a:r>
              <a:rPr lang="fr-FR" dirty="0" smtClean="0">
                <a:solidFill>
                  <a:srgbClr val="92D050"/>
                </a:solidFill>
                <a:sym typeface="Wingdings"/>
              </a:rPr>
              <a:t> </a:t>
            </a:r>
            <a:r>
              <a:rPr lang="fr-FR" dirty="0" smtClean="0"/>
              <a:t>Paramètres de simulation : </a:t>
            </a:r>
            <a:r>
              <a:rPr lang="fr-FR" dirty="0"/>
              <a:t>durée, incrément temporel, choix des grandeurs </a:t>
            </a:r>
            <a:r>
              <a:rPr lang="fr-FR" dirty="0" smtClean="0"/>
              <a:t>affichées. </a:t>
            </a:r>
            <a:r>
              <a:rPr lang="fr-FR" sz="1400" b="1" dirty="0" smtClean="0">
                <a:solidFill>
                  <a:srgbClr val="006600"/>
                </a:solidFill>
              </a:rPr>
              <a:t>(2)</a:t>
            </a:r>
            <a:endParaRPr lang="fr-FR" sz="1400" dirty="0"/>
          </a:p>
          <a:p>
            <a:r>
              <a:rPr lang="fr-FR" dirty="0" smtClean="0">
                <a:solidFill>
                  <a:srgbClr val="92D050"/>
                </a:solidFill>
                <a:sym typeface="Wingdings"/>
              </a:rPr>
              <a:t> </a:t>
            </a:r>
            <a:r>
              <a:rPr lang="fr-FR" dirty="0" smtClean="0"/>
              <a:t>Règles de raccordement des appareils de mesure ( grandeurs, signaux électriques). </a:t>
            </a:r>
            <a:r>
              <a:rPr lang="fr-FR" sz="1400" b="1" dirty="0" smtClean="0">
                <a:solidFill>
                  <a:srgbClr val="006600"/>
                </a:solidFill>
              </a:rPr>
              <a:t>(3) </a:t>
            </a:r>
            <a:r>
              <a:rPr lang="fr-FR" dirty="0"/>
              <a:t>	</a:t>
            </a:r>
          </a:p>
          <a:p>
            <a:endParaRPr lang="fr-FR" dirty="0" smtClean="0"/>
          </a:p>
          <a:p>
            <a:r>
              <a:rPr lang="fr-FR" b="1" dirty="0" smtClean="0"/>
              <a:t>COMMUNIQUER</a:t>
            </a:r>
          </a:p>
          <a:p>
            <a:r>
              <a:rPr lang="fr-FR" dirty="0" smtClean="0">
                <a:solidFill>
                  <a:srgbClr val="92D050"/>
                </a:solidFill>
                <a:sym typeface="Wingdings"/>
              </a:rPr>
              <a:t> </a:t>
            </a:r>
            <a:r>
              <a:rPr lang="fr-FR" dirty="0" smtClean="0"/>
              <a:t>Diagrammes fonctionnels, schéma, croquis. </a:t>
            </a:r>
            <a:r>
              <a:rPr lang="fr-FR" sz="1400" b="1" dirty="0" smtClean="0">
                <a:solidFill>
                  <a:srgbClr val="006600"/>
                </a:solidFill>
              </a:rPr>
              <a:t>(2)</a:t>
            </a:r>
            <a:endParaRPr lang="fr-FR" sz="1400" dirty="0" smtClean="0"/>
          </a:p>
          <a:p>
            <a:r>
              <a:rPr lang="fr-FR" dirty="0" smtClean="0">
                <a:solidFill>
                  <a:srgbClr val="92D050"/>
                </a:solidFill>
                <a:sym typeface="Wingdings"/>
              </a:rPr>
              <a:t> </a:t>
            </a:r>
            <a:r>
              <a:rPr lang="fr-FR" dirty="0" smtClean="0"/>
              <a:t>Tableaux, graphiques, cartes mentales. </a:t>
            </a:r>
            <a:r>
              <a:rPr lang="fr-FR" sz="1400" b="1" dirty="0" smtClean="0">
                <a:solidFill>
                  <a:srgbClr val="006600"/>
                </a:solidFill>
              </a:rPr>
              <a:t>(4)</a:t>
            </a:r>
            <a:endParaRPr lang="fr-FR" sz="1400" dirty="0" smtClean="0"/>
          </a:p>
          <a:p>
            <a:r>
              <a:rPr lang="fr-FR" dirty="0" smtClean="0">
                <a:solidFill>
                  <a:srgbClr val="92D050"/>
                </a:solidFill>
                <a:sym typeface="Wingdings"/>
              </a:rPr>
              <a:t> </a:t>
            </a:r>
            <a:r>
              <a:rPr lang="fr-FR" dirty="0" smtClean="0"/>
              <a:t>Espaces partagés et de stockage. </a:t>
            </a:r>
            <a:r>
              <a:rPr lang="fr-FR" sz="1400" b="1" dirty="0" smtClean="0">
                <a:solidFill>
                  <a:srgbClr val="006600"/>
                </a:solidFill>
              </a:rPr>
              <a:t>(4)</a:t>
            </a:r>
            <a:endParaRPr lang="fr-FR" sz="2400" b="1" dirty="0" smtClean="0"/>
          </a:p>
        </p:txBody>
      </p:sp>
      <p:sp>
        <p:nvSpPr>
          <p:cNvPr id="4" name="Rectangle 3"/>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6" name="Picture 2" descr="Résultat de recherche d'images pour &quot;logo orleans tours&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9050" y="2129011"/>
            <a:ext cx="9163050" cy="2524125"/>
          </a:xfrm>
          <a:prstGeom prst="rect">
            <a:avLst/>
          </a:prstGeom>
          <a:noFill/>
          <a:ln w="9525">
            <a:noFill/>
            <a:miter lim="800000"/>
            <a:headEnd/>
            <a:tailEnd/>
          </a:ln>
        </p:spPr>
      </p:pic>
      <p:sp>
        <p:nvSpPr>
          <p:cNvPr id="8" name="Rectangle 7"/>
          <p:cNvSpPr/>
          <p:nvPr/>
        </p:nvSpPr>
        <p:spPr>
          <a:xfrm>
            <a:off x="0" y="1327760"/>
            <a:ext cx="9144000" cy="589072"/>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STRUCTURE DU SYSTEME</a:t>
            </a:r>
          </a:p>
        </p:txBody>
      </p:sp>
      <p:sp>
        <p:nvSpPr>
          <p:cNvPr id="7" name="Rectangle 6"/>
          <p:cNvSpPr/>
          <p:nvPr/>
        </p:nvSpPr>
        <p:spPr>
          <a:xfrm>
            <a:off x="395536" y="5229200"/>
            <a:ext cx="3456384" cy="1296144"/>
          </a:xfrm>
          <a:prstGeom prst="wedgeRectCallout">
            <a:avLst>
              <a:gd name="adj1" fmla="val -32515"/>
              <a:gd name="adj2" fmla="val -87893"/>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50000"/>
              </a:lnSpc>
            </a:pPr>
            <a:r>
              <a:rPr lang="fr-FR" sz="1200" b="1" dirty="0" smtClean="0">
                <a:solidFill>
                  <a:schemeClr val="tx1"/>
                </a:solidFill>
              </a:rPr>
              <a:t>Applications ONESHEELD utilisées :</a:t>
            </a:r>
          </a:p>
          <a:p>
            <a:pPr>
              <a:lnSpc>
                <a:spcPct val="150000"/>
              </a:lnSpc>
            </a:pPr>
            <a:r>
              <a:rPr lang="fr-FR" sz="1200" b="1" dirty="0" smtClean="0">
                <a:solidFill>
                  <a:schemeClr val="tx1"/>
                </a:solidFill>
                <a:sym typeface="Wingdings 3"/>
              </a:rPr>
              <a:t></a:t>
            </a:r>
            <a:r>
              <a:rPr lang="fr-FR" sz="1200" b="1" dirty="0" smtClean="0">
                <a:solidFill>
                  <a:schemeClr val="tx1"/>
                </a:solidFill>
              </a:rPr>
              <a:t> Acquisition Orientation gyroscopique 3 axes</a:t>
            </a:r>
          </a:p>
          <a:p>
            <a:pPr>
              <a:lnSpc>
                <a:spcPct val="150000"/>
              </a:lnSpc>
            </a:pPr>
            <a:r>
              <a:rPr lang="fr-FR" sz="1200" b="1" dirty="0" smtClean="0">
                <a:solidFill>
                  <a:schemeClr val="tx1"/>
                </a:solidFill>
              </a:rPr>
              <a:t>et affichage simultané </a:t>
            </a:r>
          </a:p>
          <a:p>
            <a:pPr>
              <a:lnSpc>
                <a:spcPct val="150000"/>
              </a:lnSpc>
            </a:pPr>
            <a:r>
              <a:rPr lang="fr-FR" sz="1200" b="1" dirty="0" smtClean="0">
                <a:solidFill>
                  <a:schemeClr val="tx1"/>
                </a:solidFill>
                <a:sym typeface="Wingdings 3"/>
              </a:rPr>
              <a:t></a:t>
            </a:r>
            <a:r>
              <a:rPr lang="fr-FR" sz="1200" b="1" dirty="0" smtClean="0">
                <a:solidFill>
                  <a:schemeClr val="tx1"/>
                </a:solidFill>
              </a:rPr>
              <a:t> Acquisition vocale</a:t>
            </a:r>
          </a:p>
          <a:p>
            <a:pPr>
              <a:buFontTx/>
              <a:buChar char="-"/>
            </a:pPr>
            <a:endParaRPr lang="fr-FR" sz="1200" b="1" dirty="0">
              <a:solidFill>
                <a:schemeClr val="tx1"/>
              </a:solidFill>
            </a:endParaRPr>
          </a:p>
        </p:txBody>
      </p:sp>
      <p:sp>
        <p:nvSpPr>
          <p:cNvPr id="9" name="Rectangle 8"/>
          <p:cNvSpPr/>
          <p:nvPr/>
        </p:nvSpPr>
        <p:spPr>
          <a:xfrm>
            <a:off x="5364088" y="4725144"/>
            <a:ext cx="3456384" cy="792088"/>
          </a:xfrm>
          <a:prstGeom prst="wedgeRectCallout">
            <a:avLst>
              <a:gd name="adj1" fmla="val 30704"/>
              <a:gd name="adj2" fmla="val -98849"/>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1200" b="1" dirty="0" smtClean="0">
                <a:solidFill>
                  <a:schemeClr val="tx1"/>
                </a:solidFill>
                <a:sym typeface="Wingdings 3"/>
              </a:rPr>
              <a:t></a:t>
            </a:r>
            <a:r>
              <a:rPr lang="fr-FR" sz="1200" b="1" dirty="0" smtClean="0">
                <a:solidFill>
                  <a:schemeClr val="tx1"/>
                </a:solidFill>
              </a:rPr>
              <a:t> Servomoteur  d’ouverture/fermeture</a:t>
            </a:r>
          </a:p>
          <a:p>
            <a:endParaRPr lang="fr-FR" sz="1200" b="1" dirty="0" smtClean="0">
              <a:solidFill>
                <a:schemeClr val="tx1"/>
              </a:solidFill>
            </a:endParaRPr>
          </a:p>
          <a:p>
            <a:r>
              <a:rPr lang="fr-FR" sz="1200" b="1" dirty="0" smtClean="0">
                <a:solidFill>
                  <a:schemeClr val="tx1"/>
                </a:solidFill>
                <a:sym typeface="Wingdings 3"/>
              </a:rPr>
              <a:t></a:t>
            </a:r>
            <a:r>
              <a:rPr lang="fr-FR" sz="1200" b="1" dirty="0" smtClean="0">
                <a:solidFill>
                  <a:schemeClr val="tx1"/>
                </a:solidFill>
              </a:rPr>
              <a:t> Servomoteur de poignet</a:t>
            </a:r>
          </a:p>
          <a:p>
            <a:pPr>
              <a:buFontTx/>
              <a:buChar char="-"/>
            </a:pPr>
            <a:endParaRPr lang="fr-FR" sz="1200" b="1" dirty="0">
              <a:solidFill>
                <a:schemeClr val="tx1"/>
              </a:solidFill>
            </a:endParaRPr>
          </a:p>
        </p:txBody>
      </p:sp>
      <p:sp>
        <p:nvSpPr>
          <p:cNvPr id="10" name="Rectangle 9"/>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11" name="Picture 2" descr="Résultat de recherche d'images pour &quot;logo orleans tours&qu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4860032" y="1844824"/>
            <a:ext cx="3666268" cy="2120845"/>
          </a:xfrm>
          <a:prstGeom prst="rect">
            <a:avLst/>
          </a:prstGeom>
          <a:noFill/>
          <a:ln w="9525">
            <a:noFill/>
            <a:miter lim="800000"/>
            <a:headEnd/>
            <a:tailEnd/>
          </a:ln>
        </p:spPr>
      </p:pic>
      <p:pic>
        <p:nvPicPr>
          <p:cNvPr id="7" name="Image 6" descr="Résultat de recherche d'images pour &quot;pince dg001a&quot;"/>
          <p:cNvPicPr/>
          <p:nvPr/>
        </p:nvPicPr>
        <p:blipFill rotWithShape="1">
          <a:blip r:embed="rId3" cstate="print">
            <a:extLst>
              <a:ext uri="{28A0092B-C50C-407E-A947-70E740481C1C}">
                <a14:useLocalDpi xmlns:a14="http://schemas.microsoft.com/office/drawing/2010/main" xmlns="" val="0"/>
              </a:ext>
            </a:extLst>
          </a:blip>
          <a:srcRect t="25737" b="24150"/>
          <a:stretch/>
        </p:blipFill>
        <p:spPr bwMode="auto">
          <a:xfrm>
            <a:off x="3419872" y="692696"/>
            <a:ext cx="2728030" cy="1368354"/>
          </a:xfrm>
          <a:prstGeom prst="rect">
            <a:avLst/>
          </a:prstGeom>
          <a:noFill/>
          <a:ln>
            <a:noFill/>
          </a:ln>
          <a:extLst>
            <a:ext uri="{53640926-AAD7-44D8-BBD7-CCE9431645EC}">
              <a14:shadowObscured xmlns:a14="http://schemas.microsoft.com/office/drawing/2010/main" xmlns=""/>
            </a:ext>
          </a:extLst>
        </p:spPr>
      </p:pic>
      <p:pic>
        <p:nvPicPr>
          <p:cNvPr id="9" name="Image 8"/>
          <p:cNvPicPr/>
          <p:nvPr/>
        </p:nvPicPr>
        <p:blipFill>
          <a:blip r:embed="rId4" cstate="print"/>
          <a:srcRect/>
          <a:stretch>
            <a:fillRect/>
          </a:stretch>
        </p:blipFill>
        <p:spPr bwMode="auto">
          <a:xfrm>
            <a:off x="6228184" y="692696"/>
            <a:ext cx="2680105" cy="1353031"/>
          </a:xfrm>
          <a:prstGeom prst="rect">
            <a:avLst/>
          </a:prstGeom>
          <a:noFill/>
          <a:ln w="9525">
            <a:noFill/>
            <a:miter lim="800000"/>
            <a:headEnd/>
            <a:tailEnd/>
          </a:ln>
        </p:spPr>
      </p:pic>
      <p:pic>
        <p:nvPicPr>
          <p:cNvPr id="10" name="Image 9"/>
          <p:cNvPicPr/>
          <p:nvPr/>
        </p:nvPicPr>
        <p:blipFill>
          <a:blip r:embed="rId5" cstate="print">
            <a:extLst>
              <a:ext uri="{28A0092B-C50C-407E-A947-70E740481C1C}">
                <a14:useLocalDpi xmlns:a14="http://schemas.microsoft.com/office/drawing/2010/main" xmlns="" val="0"/>
              </a:ext>
            </a:extLst>
          </a:blip>
          <a:stretch>
            <a:fillRect/>
          </a:stretch>
        </p:blipFill>
        <p:spPr>
          <a:xfrm>
            <a:off x="179512" y="3789040"/>
            <a:ext cx="4451105" cy="1463152"/>
          </a:xfrm>
          <a:prstGeom prst="rect">
            <a:avLst/>
          </a:prstGeom>
        </p:spPr>
      </p:pic>
      <p:pic>
        <p:nvPicPr>
          <p:cNvPr id="11" name="Image 10"/>
          <p:cNvPicPr/>
          <p:nvPr/>
        </p:nvPicPr>
        <p:blipFill>
          <a:blip r:embed="rId6" cstate="print">
            <a:extLst>
              <a:ext uri="{28A0092B-C50C-407E-A947-70E740481C1C}">
                <a14:useLocalDpi xmlns:a14="http://schemas.microsoft.com/office/drawing/2010/main" xmlns="" val="0"/>
              </a:ext>
            </a:extLst>
          </a:blip>
          <a:stretch>
            <a:fillRect/>
          </a:stretch>
        </p:blipFill>
        <p:spPr>
          <a:xfrm>
            <a:off x="179512" y="5301208"/>
            <a:ext cx="4476997" cy="1383063"/>
          </a:xfrm>
          <a:prstGeom prst="rect">
            <a:avLst/>
          </a:prstGeom>
        </p:spPr>
      </p:pic>
      <p:pic>
        <p:nvPicPr>
          <p:cNvPr id="2050" name="Picture 2"/>
          <p:cNvPicPr>
            <a:picLocks noChangeAspect="1" noChangeArrowheads="1"/>
          </p:cNvPicPr>
          <p:nvPr/>
        </p:nvPicPr>
        <p:blipFill>
          <a:blip r:embed="rId7" cstate="print"/>
          <a:srcRect/>
          <a:stretch>
            <a:fillRect/>
          </a:stretch>
        </p:blipFill>
        <p:spPr bwMode="auto">
          <a:xfrm>
            <a:off x="5414598" y="4365104"/>
            <a:ext cx="3765914" cy="2256804"/>
          </a:xfrm>
          <a:prstGeom prst="rect">
            <a:avLst/>
          </a:prstGeom>
          <a:noFill/>
          <a:ln w="9525">
            <a:noFill/>
            <a:miter lim="800000"/>
            <a:headEnd/>
            <a:tailEnd/>
          </a:ln>
        </p:spPr>
      </p:pic>
      <p:sp>
        <p:nvSpPr>
          <p:cNvPr id="17" name="Forme libre 16"/>
          <p:cNvSpPr/>
          <p:nvPr/>
        </p:nvSpPr>
        <p:spPr>
          <a:xfrm>
            <a:off x="4309631" y="2945081"/>
            <a:ext cx="910441" cy="2695698"/>
          </a:xfrm>
          <a:custGeom>
            <a:avLst/>
            <a:gdLst>
              <a:gd name="connsiteX0" fmla="*/ 546265 w 910441"/>
              <a:gd name="connsiteY0" fmla="*/ 2695698 h 2695698"/>
              <a:gd name="connsiteX1" fmla="*/ 819397 w 910441"/>
              <a:gd name="connsiteY1" fmla="*/ 1341911 h 2695698"/>
              <a:gd name="connsiteX2" fmla="*/ 0 w 910441"/>
              <a:gd name="connsiteY2" fmla="*/ 0 h 2695698"/>
            </a:gdLst>
            <a:ahLst/>
            <a:cxnLst>
              <a:cxn ang="0">
                <a:pos x="connsiteX0" y="connsiteY0"/>
              </a:cxn>
              <a:cxn ang="0">
                <a:pos x="connsiteX1" y="connsiteY1"/>
              </a:cxn>
              <a:cxn ang="0">
                <a:pos x="connsiteX2" y="connsiteY2"/>
              </a:cxn>
            </a:cxnLst>
            <a:rect l="l" t="t" r="r" b="b"/>
            <a:pathLst>
              <a:path w="910441" h="2695698">
                <a:moveTo>
                  <a:pt x="546265" y="2695698"/>
                </a:moveTo>
                <a:cubicBezTo>
                  <a:pt x="728353" y="2243446"/>
                  <a:pt x="910441" y="1791194"/>
                  <a:pt x="819397" y="1341911"/>
                </a:cubicBezTo>
                <a:cubicBezTo>
                  <a:pt x="728353" y="892628"/>
                  <a:pt x="364176" y="446314"/>
                  <a:pt x="0" y="0"/>
                </a:cubicBezTo>
              </a:path>
            </a:pathLst>
          </a:custGeom>
          <a:ln w="28575">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9" name="Flèche droite 18"/>
          <p:cNvSpPr/>
          <p:nvPr/>
        </p:nvSpPr>
        <p:spPr>
          <a:xfrm>
            <a:off x="4716016" y="5877272"/>
            <a:ext cx="64807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2195736" y="0"/>
            <a:ext cx="6948264" cy="400110"/>
          </a:xfrm>
          <a:prstGeom prst="rect">
            <a:avLst/>
          </a:prstGeom>
          <a:solidFill>
            <a:srgbClr val="0033CC"/>
          </a:solidFill>
          <a:ln>
            <a:noFill/>
          </a:ln>
        </p:spPr>
        <p:txBody>
          <a:bodyPr wrap="square" lIns="91440" tIns="45720" rIns="91440" bIns="45720">
            <a:spAutoFit/>
          </a:bodyPr>
          <a:lstStyle/>
          <a:p>
            <a:r>
              <a:rPr lang="fr-FR" sz="2000" b="1" cap="none" spc="0" dirty="0" smtClean="0">
                <a:ln w="12700">
                  <a:noFill/>
                  <a:prstDash val="solid"/>
                </a:ln>
                <a:solidFill>
                  <a:schemeClr val="bg1"/>
                </a:solidFill>
              </a:rPr>
              <a:t>SCIENCES DE L’INGENIEUR</a:t>
            </a:r>
            <a:r>
              <a:rPr lang="fr-FR" sz="1600" b="1" cap="none" spc="0" dirty="0" smtClean="0">
                <a:ln w="12700">
                  <a:noFill/>
                  <a:prstDash val="solid"/>
                </a:ln>
                <a:solidFill>
                  <a:schemeClr val="bg1"/>
                </a:solidFill>
              </a:rPr>
              <a:t> </a:t>
            </a:r>
            <a:r>
              <a:rPr lang="fr-FR" sz="1600" b="1" dirty="0" smtClean="0">
                <a:ln w="12700">
                  <a:noFill/>
                  <a:prstDash val="solid"/>
                </a:ln>
                <a:solidFill>
                  <a:schemeClr val="bg1"/>
                </a:solidFill>
              </a:rPr>
              <a:t>Cycle terminal - </a:t>
            </a:r>
            <a:r>
              <a:rPr lang="fr-FR" b="1" dirty="0" smtClean="0">
                <a:ln w="12700">
                  <a:noFill/>
                  <a:prstDash val="solid"/>
                </a:ln>
                <a:solidFill>
                  <a:schemeClr val="bg1"/>
                </a:solidFill>
              </a:rPr>
              <a:t>Enseignement de spécialité</a:t>
            </a:r>
            <a:endParaRPr lang="fr-FR" b="1" cap="none" spc="0" dirty="0">
              <a:ln w="12700">
                <a:noFill/>
                <a:prstDash val="solid"/>
              </a:ln>
              <a:solidFill>
                <a:schemeClr val="bg1"/>
              </a:solidFill>
            </a:endParaRPr>
          </a:p>
        </p:txBody>
      </p:sp>
      <p:pic>
        <p:nvPicPr>
          <p:cNvPr id="15" name="Picture 2" descr="Résultat de recherche d'images pour &quot;logo orleans tours&quot;"/>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39284" y="86594"/>
            <a:ext cx="1524404" cy="1177582"/>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p:cNvPicPr>
            <a:picLocks noChangeAspect="1" noChangeArrowheads="1"/>
          </p:cNvPicPr>
          <p:nvPr/>
        </p:nvPicPr>
        <p:blipFill>
          <a:blip r:embed="rId9" cstate="print"/>
          <a:srcRect/>
          <a:stretch>
            <a:fillRect/>
          </a:stretch>
        </p:blipFill>
        <p:spPr bwMode="auto">
          <a:xfrm>
            <a:off x="611560" y="2249492"/>
            <a:ext cx="3635896" cy="1611556"/>
          </a:xfrm>
          <a:prstGeom prst="rect">
            <a:avLst/>
          </a:prstGeom>
          <a:noFill/>
          <a:ln w="9525">
            <a:noFill/>
            <a:miter lim="800000"/>
            <a:headEnd/>
            <a:tailEnd/>
          </a:ln>
        </p:spPr>
      </p:pic>
      <p:sp>
        <p:nvSpPr>
          <p:cNvPr id="20" name="Rectangle 19"/>
          <p:cNvSpPr/>
          <p:nvPr/>
        </p:nvSpPr>
        <p:spPr>
          <a:xfrm>
            <a:off x="0" y="1277818"/>
            <a:ext cx="3275856" cy="1143070"/>
          </a:xfrm>
          <a:prstGeom prst="rect">
            <a:avLst/>
          </a:prstGeom>
          <a:solidFill>
            <a:schemeClr val="bg1"/>
          </a:solidFill>
          <a:ln>
            <a:noFill/>
          </a:ln>
        </p:spPr>
        <p:txBody>
          <a:bodyPr wrap="square" lIns="91440" tIns="45720" rIns="91440" bIns="45720">
            <a:spAutoFit/>
          </a:bodyPr>
          <a:lstStyle/>
          <a:p>
            <a:pPr>
              <a:lnSpc>
                <a:spcPct val="150000"/>
              </a:lnSpc>
            </a:pPr>
            <a:r>
              <a:rPr lang="fr-FR" sz="2400" b="1" dirty="0" smtClean="0">
                <a:solidFill>
                  <a:srgbClr val="0033CC"/>
                </a:solidFill>
              </a:rPr>
              <a:t>SIMULATION  D’UN MODELE DE LA PINCE</a:t>
            </a:r>
          </a:p>
        </p:txBody>
      </p:sp>
      <p:sp>
        <p:nvSpPr>
          <p:cNvPr id="18" name="Forme libre 17"/>
          <p:cNvSpPr/>
          <p:nvPr/>
        </p:nvSpPr>
        <p:spPr>
          <a:xfrm>
            <a:off x="718457" y="3123210"/>
            <a:ext cx="457200" cy="1448790"/>
          </a:xfrm>
          <a:custGeom>
            <a:avLst/>
            <a:gdLst>
              <a:gd name="connsiteX0" fmla="*/ 457200 w 457200"/>
              <a:gd name="connsiteY0" fmla="*/ 1448790 h 1448790"/>
              <a:gd name="connsiteX1" fmla="*/ 89065 w 457200"/>
              <a:gd name="connsiteY1" fmla="*/ 1021278 h 1448790"/>
              <a:gd name="connsiteX2" fmla="*/ 5938 w 457200"/>
              <a:gd name="connsiteY2" fmla="*/ 403761 h 1448790"/>
              <a:gd name="connsiteX3" fmla="*/ 53439 w 457200"/>
              <a:gd name="connsiteY3" fmla="*/ 0 h 1448790"/>
            </a:gdLst>
            <a:ahLst/>
            <a:cxnLst>
              <a:cxn ang="0">
                <a:pos x="connsiteX0" y="connsiteY0"/>
              </a:cxn>
              <a:cxn ang="0">
                <a:pos x="connsiteX1" y="connsiteY1"/>
              </a:cxn>
              <a:cxn ang="0">
                <a:pos x="connsiteX2" y="connsiteY2"/>
              </a:cxn>
              <a:cxn ang="0">
                <a:pos x="connsiteX3" y="connsiteY3"/>
              </a:cxn>
            </a:cxnLst>
            <a:rect l="l" t="t" r="r" b="b"/>
            <a:pathLst>
              <a:path w="457200" h="1448790">
                <a:moveTo>
                  <a:pt x="457200" y="1448790"/>
                </a:moveTo>
                <a:cubicBezTo>
                  <a:pt x="310737" y="1322120"/>
                  <a:pt x="164275" y="1195450"/>
                  <a:pt x="89065" y="1021278"/>
                </a:cubicBezTo>
                <a:cubicBezTo>
                  <a:pt x="13855" y="847107"/>
                  <a:pt x="11876" y="573974"/>
                  <a:pt x="5938" y="403761"/>
                </a:cubicBezTo>
                <a:cubicBezTo>
                  <a:pt x="0" y="233548"/>
                  <a:pt x="26719" y="116774"/>
                  <a:pt x="53439" y="0"/>
                </a:cubicBezTo>
              </a:path>
            </a:pathLst>
          </a:custGeom>
          <a:ln w="28575">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7"/>
</p:tagLst>
</file>

<file path=ppt/tags/tag11.xml><?xml version="1.0" encoding="utf-8"?>
<p:tagLst xmlns:a="http://schemas.openxmlformats.org/drawingml/2006/main" xmlns:r="http://schemas.openxmlformats.org/officeDocument/2006/relationships" xmlns:p="http://schemas.openxmlformats.org/presentationml/2006/main">
  <p:tag name="NUM" val="19"/>
</p:tagLst>
</file>

<file path=ppt/tags/tag12.xml><?xml version="1.0" encoding="utf-8"?>
<p:tagLst xmlns:a="http://schemas.openxmlformats.org/drawingml/2006/main" xmlns:r="http://schemas.openxmlformats.org/officeDocument/2006/relationships" xmlns:p="http://schemas.openxmlformats.org/presentationml/2006/main">
  <p:tag name="NUM" val="21"/>
</p:tagLst>
</file>

<file path=ppt/tags/tag13.xml><?xml version="1.0" encoding="utf-8"?>
<p:tagLst xmlns:a="http://schemas.openxmlformats.org/drawingml/2006/main" xmlns:r="http://schemas.openxmlformats.org/officeDocument/2006/relationships" xmlns:p="http://schemas.openxmlformats.org/presentationml/2006/main">
  <p:tag name="NUM" val="22"/>
</p:tagLst>
</file>

<file path=ppt/tags/tag14.xml><?xml version="1.0" encoding="utf-8"?>
<p:tagLst xmlns:a="http://schemas.openxmlformats.org/drawingml/2006/main" xmlns:r="http://schemas.openxmlformats.org/officeDocument/2006/relationships" xmlns:p="http://schemas.openxmlformats.org/presentationml/2006/main">
  <p:tag name="NUM" val="23"/>
</p:tagLst>
</file>

<file path=ppt/tags/tag15.xml><?xml version="1.0" encoding="utf-8"?>
<p:tagLst xmlns:a="http://schemas.openxmlformats.org/drawingml/2006/main" xmlns:r="http://schemas.openxmlformats.org/officeDocument/2006/relationships" xmlns:p="http://schemas.openxmlformats.org/presentationml/2006/main">
  <p:tag name="NUM" val="24"/>
</p:tagLst>
</file>

<file path=ppt/tags/tag16.xml><?xml version="1.0" encoding="utf-8"?>
<p:tagLst xmlns:a="http://schemas.openxmlformats.org/drawingml/2006/main" xmlns:r="http://schemas.openxmlformats.org/officeDocument/2006/relationships" xmlns:p="http://schemas.openxmlformats.org/presentationml/2006/main">
  <p:tag name="NUM" val="25"/>
</p:tagLst>
</file>

<file path=ppt/tags/tag17.xml><?xml version="1.0" encoding="utf-8"?>
<p:tagLst xmlns:a="http://schemas.openxmlformats.org/drawingml/2006/main" xmlns:r="http://schemas.openxmlformats.org/officeDocument/2006/relationships" xmlns:p="http://schemas.openxmlformats.org/presentationml/2006/main">
  <p:tag name="NUM" val="26"/>
</p:tagLst>
</file>

<file path=ppt/tags/tag18.xml><?xml version="1.0" encoding="utf-8"?>
<p:tagLst xmlns:a="http://schemas.openxmlformats.org/drawingml/2006/main" xmlns:r="http://schemas.openxmlformats.org/officeDocument/2006/relationships" xmlns:p="http://schemas.openxmlformats.org/presentationml/2006/main">
  <p:tag name="NUM" val="27"/>
</p:tagLst>
</file>

<file path=ppt/tags/tag19.xml><?xml version="1.0" encoding="utf-8"?>
<p:tagLst xmlns:a="http://schemas.openxmlformats.org/drawingml/2006/main" xmlns:r="http://schemas.openxmlformats.org/officeDocument/2006/relationships" xmlns:p="http://schemas.openxmlformats.org/presentationml/2006/main">
  <p:tag name="NUM" val="29"/>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31"/>
</p:tagLst>
</file>

<file path=ppt/tags/tag21.xml><?xml version="1.0" encoding="utf-8"?>
<p:tagLst xmlns:a="http://schemas.openxmlformats.org/drawingml/2006/main" xmlns:r="http://schemas.openxmlformats.org/officeDocument/2006/relationships" xmlns:p="http://schemas.openxmlformats.org/presentationml/2006/main">
  <p:tag name="NUM" val="32"/>
</p:tagLst>
</file>

<file path=ppt/tags/tag22.xml><?xml version="1.0" encoding="utf-8"?>
<p:tagLst xmlns:a="http://schemas.openxmlformats.org/drawingml/2006/main" xmlns:r="http://schemas.openxmlformats.org/officeDocument/2006/relationships" xmlns:p="http://schemas.openxmlformats.org/presentationml/2006/main">
  <p:tag name="NUM" val="33"/>
</p:tagLst>
</file>

<file path=ppt/tags/tag23.xml><?xml version="1.0" encoding="utf-8"?>
<p:tagLst xmlns:a="http://schemas.openxmlformats.org/drawingml/2006/main" xmlns:r="http://schemas.openxmlformats.org/officeDocument/2006/relationships" xmlns:p="http://schemas.openxmlformats.org/presentationml/2006/main">
  <p:tag name="NUM" val="34"/>
</p:tagLst>
</file>

<file path=ppt/tags/tag24.xml><?xml version="1.0" encoding="utf-8"?>
<p:tagLst xmlns:a="http://schemas.openxmlformats.org/drawingml/2006/main" xmlns:r="http://schemas.openxmlformats.org/officeDocument/2006/relationships" xmlns:p="http://schemas.openxmlformats.org/presentationml/2006/main">
  <p:tag name="NUM" val="35"/>
</p:tagLst>
</file>

<file path=ppt/tags/tag25.xml><?xml version="1.0" encoding="utf-8"?>
<p:tagLst xmlns:a="http://schemas.openxmlformats.org/drawingml/2006/main" xmlns:r="http://schemas.openxmlformats.org/officeDocument/2006/relationships" xmlns:p="http://schemas.openxmlformats.org/presentationml/2006/main">
  <p:tag name="NUM" val="46"/>
</p:tagLst>
</file>

<file path=ppt/tags/tag26.xml><?xml version="1.0" encoding="utf-8"?>
<p:tagLst xmlns:a="http://schemas.openxmlformats.org/drawingml/2006/main" xmlns:r="http://schemas.openxmlformats.org/officeDocument/2006/relationships" xmlns:p="http://schemas.openxmlformats.org/presentationml/2006/main">
  <p:tag name="NUM" val="50"/>
</p:tagLst>
</file>

<file path=ppt/tags/tag27.xml><?xml version="1.0" encoding="utf-8"?>
<p:tagLst xmlns:a="http://schemas.openxmlformats.org/drawingml/2006/main" xmlns:r="http://schemas.openxmlformats.org/officeDocument/2006/relationships" xmlns:p="http://schemas.openxmlformats.org/presentationml/2006/main">
  <p:tag name="NUM" val="52"/>
</p:tagLst>
</file>

<file path=ppt/tags/tag28.xml><?xml version="1.0" encoding="utf-8"?>
<p:tagLst xmlns:a="http://schemas.openxmlformats.org/drawingml/2006/main" xmlns:r="http://schemas.openxmlformats.org/officeDocument/2006/relationships" xmlns:p="http://schemas.openxmlformats.org/presentationml/2006/main">
  <p:tag name="NUM" val="55"/>
</p:tagLst>
</file>

<file path=ppt/tags/tag29.xml><?xml version="1.0" encoding="utf-8"?>
<p:tagLst xmlns:a="http://schemas.openxmlformats.org/drawingml/2006/main" xmlns:r="http://schemas.openxmlformats.org/officeDocument/2006/relationships" xmlns:p="http://schemas.openxmlformats.org/presentationml/2006/main">
  <p:tag name="NUM" val="56"/>
</p:tagLst>
</file>

<file path=ppt/tags/tag3.xml><?xml version="1.0" encoding="utf-8"?>
<p:tagLst xmlns:a="http://schemas.openxmlformats.org/drawingml/2006/main" xmlns:r="http://schemas.openxmlformats.org/officeDocument/2006/relationships" xmlns:p="http://schemas.openxmlformats.org/presentationml/2006/main">
  <p:tag name="NUM" val="7"/>
</p:tagLst>
</file>

<file path=ppt/tags/tag30.xml><?xml version="1.0" encoding="utf-8"?>
<p:tagLst xmlns:a="http://schemas.openxmlformats.org/drawingml/2006/main" xmlns:r="http://schemas.openxmlformats.org/officeDocument/2006/relationships" xmlns:p="http://schemas.openxmlformats.org/presentationml/2006/main">
  <p:tag name="NUM" val="57"/>
</p:tagLst>
</file>

<file path=ppt/tags/tag31.xml><?xml version="1.0" encoding="utf-8"?>
<p:tagLst xmlns:a="http://schemas.openxmlformats.org/drawingml/2006/main" xmlns:r="http://schemas.openxmlformats.org/officeDocument/2006/relationships" xmlns:p="http://schemas.openxmlformats.org/presentationml/2006/main">
  <p:tag name="NUM" val="36"/>
</p:tagLst>
</file>

<file path=ppt/tags/tag32.xml><?xml version="1.0" encoding="utf-8"?>
<p:tagLst xmlns:a="http://schemas.openxmlformats.org/drawingml/2006/main" xmlns:r="http://schemas.openxmlformats.org/officeDocument/2006/relationships" xmlns:p="http://schemas.openxmlformats.org/presentationml/2006/main">
  <p:tag name="NUM" val="10"/>
</p:tagLst>
</file>

<file path=ppt/tags/tag33.xml><?xml version="1.0" encoding="utf-8"?>
<p:tagLst xmlns:a="http://schemas.openxmlformats.org/drawingml/2006/main" xmlns:r="http://schemas.openxmlformats.org/officeDocument/2006/relationships" xmlns:p="http://schemas.openxmlformats.org/presentationml/2006/main">
  <p:tag name="NUM" val="20"/>
</p:tagLst>
</file>

<file path=ppt/tags/tag34.xml><?xml version="1.0" encoding="utf-8"?>
<p:tagLst xmlns:a="http://schemas.openxmlformats.org/drawingml/2006/main" xmlns:r="http://schemas.openxmlformats.org/officeDocument/2006/relationships" xmlns:p="http://schemas.openxmlformats.org/presentationml/2006/main">
  <p:tag name="NUM" val="6"/>
</p:tagLst>
</file>

<file path=ppt/tags/tag35.xml><?xml version="1.0" encoding="utf-8"?>
<p:tagLst xmlns:a="http://schemas.openxmlformats.org/drawingml/2006/main" xmlns:r="http://schemas.openxmlformats.org/officeDocument/2006/relationships" xmlns:p="http://schemas.openxmlformats.org/presentationml/2006/main">
  <p:tag name="NUM" val="28"/>
</p:tagLst>
</file>

<file path=ppt/tags/tag36.xml><?xml version="1.0" encoding="utf-8"?>
<p:tagLst xmlns:a="http://schemas.openxmlformats.org/drawingml/2006/main" xmlns:r="http://schemas.openxmlformats.org/officeDocument/2006/relationships" xmlns:p="http://schemas.openxmlformats.org/presentationml/2006/main">
  <p:tag name="NUM" val="11"/>
</p:tagLst>
</file>

<file path=ppt/tags/tag37.xml><?xml version="1.0" encoding="utf-8"?>
<p:tagLst xmlns:a="http://schemas.openxmlformats.org/drawingml/2006/main" xmlns:r="http://schemas.openxmlformats.org/officeDocument/2006/relationships" xmlns:p="http://schemas.openxmlformats.org/presentationml/2006/main">
  <p:tag name="NUM" val="13"/>
</p:tagLst>
</file>

<file path=ppt/tags/tag38.xml><?xml version="1.0" encoding="utf-8"?>
<p:tagLst xmlns:a="http://schemas.openxmlformats.org/drawingml/2006/main" xmlns:r="http://schemas.openxmlformats.org/officeDocument/2006/relationships" xmlns:p="http://schemas.openxmlformats.org/presentationml/2006/main">
  <p:tag name="NUM" val="31"/>
</p:tagLst>
</file>

<file path=ppt/tags/tag39.xml><?xml version="1.0" encoding="utf-8"?>
<p:tagLst xmlns:a="http://schemas.openxmlformats.org/drawingml/2006/main" xmlns:r="http://schemas.openxmlformats.org/officeDocument/2006/relationships" xmlns:p="http://schemas.openxmlformats.org/presentationml/2006/main">
  <p:tag name="NUM" val="14"/>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40.xml><?xml version="1.0" encoding="utf-8"?>
<p:tagLst xmlns:a="http://schemas.openxmlformats.org/drawingml/2006/main" xmlns:r="http://schemas.openxmlformats.org/officeDocument/2006/relationships" xmlns:p="http://schemas.openxmlformats.org/presentationml/2006/main">
  <p:tag name="NUM" val="14"/>
</p:tagLst>
</file>

<file path=ppt/tags/tag41.xml><?xml version="1.0" encoding="utf-8"?>
<p:tagLst xmlns:a="http://schemas.openxmlformats.org/drawingml/2006/main" xmlns:r="http://schemas.openxmlformats.org/officeDocument/2006/relationships" xmlns:p="http://schemas.openxmlformats.org/presentationml/2006/main">
  <p:tag name="NUM" val="14"/>
</p:tagLst>
</file>

<file path=ppt/tags/tag42.xml><?xml version="1.0" encoding="utf-8"?>
<p:tagLst xmlns:a="http://schemas.openxmlformats.org/drawingml/2006/main" xmlns:r="http://schemas.openxmlformats.org/officeDocument/2006/relationships" xmlns:p="http://schemas.openxmlformats.org/presentationml/2006/main">
  <p:tag name="NUM" val="14"/>
</p:tagLst>
</file>

<file path=ppt/tags/tag43.xml><?xml version="1.0" encoding="utf-8"?>
<p:tagLst xmlns:a="http://schemas.openxmlformats.org/drawingml/2006/main" xmlns:r="http://schemas.openxmlformats.org/officeDocument/2006/relationships" xmlns:p="http://schemas.openxmlformats.org/presentationml/2006/main">
  <p:tag name="NUM" val="14"/>
</p:tagLst>
</file>

<file path=ppt/tags/tag44.xml><?xml version="1.0" encoding="utf-8"?>
<p:tagLst xmlns:a="http://schemas.openxmlformats.org/drawingml/2006/main" xmlns:r="http://schemas.openxmlformats.org/officeDocument/2006/relationships" xmlns:p="http://schemas.openxmlformats.org/presentationml/2006/main">
  <p:tag name="NUM" val="14"/>
</p:tagLst>
</file>

<file path=ppt/tags/tag45.xml><?xml version="1.0" encoding="utf-8"?>
<p:tagLst xmlns:a="http://schemas.openxmlformats.org/drawingml/2006/main" xmlns:r="http://schemas.openxmlformats.org/officeDocument/2006/relationships" xmlns:p="http://schemas.openxmlformats.org/presentationml/2006/main">
  <p:tag name="NUM" val="14"/>
</p:tagLst>
</file>

<file path=ppt/tags/tag46.xml><?xml version="1.0" encoding="utf-8"?>
<p:tagLst xmlns:a="http://schemas.openxmlformats.org/drawingml/2006/main" xmlns:r="http://schemas.openxmlformats.org/officeDocument/2006/relationships" xmlns:p="http://schemas.openxmlformats.org/presentationml/2006/main">
  <p:tag name="NUM" val="14"/>
</p:tagLst>
</file>

<file path=ppt/tags/tag47.xml><?xml version="1.0" encoding="utf-8"?>
<p:tagLst xmlns:a="http://schemas.openxmlformats.org/drawingml/2006/main" xmlns:r="http://schemas.openxmlformats.org/officeDocument/2006/relationships" xmlns:p="http://schemas.openxmlformats.org/presentationml/2006/main">
  <p:tag name="NUM" val="14"/>
</p:tagLst>
</file>

<file path=ppt/tags/tag48.xml><?xml version="1.0" encoding="utf-8"?>
<p:tagLst xmlns:a="http://schemas.openxmlformats.org/drawingml/2006/main" xmlns:r="http://schemas.openxmlformats.org/officeDocument/2006/relationships" xmlns:p="http://schemas.openxmlformats.org/presentationml/2006/main">
  <p:tag name="NUM" val="14"/>
</p:tagLst>
</file>

<file path=ppt/tags/tag49.xml><?xml version="1.0" encoding="utf-8"?>
<p:tagLst xmlns:a="http://schemas.openxmlformats.org/drawingml/2006/main" xmlns:r="http://schemas.openxmlformats.org/officeDocument/2006/relationships" xmlns:p="http://schemas.openxmlformats.org/presentationml/2006/main">
  <p:tag name="NUM" val="14"/>
</p:tagLst>
</file>

<file path=ppt/tags/tag5.xml><?xml version="1.0" encoding="utf-8"?>
<p:tagLst xmlns:a="http://schemas.openxmlformats.org/drawingml/2006/main" xmlns:r="http://schemas.openxmlformats.org/officeDocument/2006/relationships" xmlns:p="http://schemas.openxmlformats.org/presentationml/2006/main">
  <p:tag name="NUM" val="9"/>
</p:tagLst>
</file>

<file path=ppt/tags/tag50.xml><?xml version="1.0" encoding="utf-8"?>
<p:tagLst xmlns:a="http://schemas.openxmlformats.org/drawingml/2006/main" xmlns:r="http://schemas.openxmlformats.org/officeDocument/2006/relationships" xmlns:p="http://schemas.openxmlformats.org/presentationml/2006/main">
  <p:tag name="NUM" val="14"/>
</p:tagLst>
</file>

<file path=ppt/tags/tag51.xml><?xml version="1.0" encoding="utf-8"?>
<p:tagLst xmlns:a="http://schemas.openxmlformats.org/drawingml/2006/main" xmlns:r="http://schemas.openxmlformats.org/officeDocument/2006/relationships" xmlns:p="http://schemas.openxmlformats.org/presentationml/2006/main">
  <p:tag name="NUM" val="14"/>
</p:tagLst>
</file>

<file path=ppt/tags/tag52.xml><?xml version="1.0" encoding="utf-8"?>
<p:tagLst xmlns:a="http://schemas.openxmlformats.org/drawingml/2006/main" xmlns:r="http://schemas.openxmlformats.org/officeDocument/2006/relationships" xmlns:p="http://schemas.openxmlformats.org/presentationml/2006/main">
  <p:tag name="NUM" val="20"/>
</p:tagLst>
</file>

<file path=ppt/tags/tag53.xml><?xml version="1.0" encoding="utf-8"?>
<p:tagLst xmlns:a="http://schemas.openxmlformats.org/drawingml/2006/main" xmlns:r="http://schemas.openxmlformats.org/officeDocument/2006/relationships" xmlns:p="http://schemas.openxmlformats.org/presentationml/2006/main">
  <p:tag name="NUM" val="14"/>
</p:tagLst>
</file>

<file path=ppt/tags/tag54.xml><?xml version="1.0" encoding="utf-8"?>
<p:tagLst xmlns:a="http://schemas.openxmlformats.org/drawingml/2006/main" xmlns:r="http://schemas.openxmlformats.org/officeDocument/2006/relationships" xmlns:p="http://schemas.openxmlformats.org/presentationml/2006/main">
  <p:tag name="NUM" val="14"/>
</p:tagLst>
</file>

<file path=ppt/tags/tag55.xml><?xml version="1.0" encoding="utf-8"?>
<p:tagLst xmlns:a="http://schemas.openxmlformats.org/drawingml/2006/main" xmlns:r="http://schemas.openxmlformats.org/officeDocument/2006/relationships" xmlns:p="http://schemas.openxmlformats.org/presentationml/2006/main">
  <p:tag name="NUM" val="30"/>
</p:tagLst>
</file>

<file path=ppt/tags/tag56.xml><?xml version="1.0" encoding="utf-8"?>
<p:tagLst xmlns:a="http://schemas.openxmlformats.org/drawingml/2006/main" xmlns:r="http://schemas.openxmlformats.org/officeDocument/2006/relationships" xmlns:p="http://schemas.openxmlformats.org/presentationml/2006/main">
  <p:tag name="NUM" val="38"/>
</p:tagLst>
</file>

<file path=ppt/tags/tag57.xml><?xml version="1.0" encoding="utf-8"?>
<p:tagLst xmlns:a="http://schemas.openxmlformats.org/drawingml/2006/main" xmlns:r="http://schemas.openxmlformats.org/officeDocument/2006/relationships" xmlns:p="http://schemas.openxmlformats.org/presentationml/2006/main">
  <p:tag name="NUM" val="39"/>
</p:tagLst>
</file>

<file path=ppt/tags/tag58.xml><?xml version="1.0" encoding="utf-8"?>
<p:tagLst xmlns:a="http://schemas.openxmlformats.org/drawingml/2006/main" xmlns:r="http://schemas.openxmlformats.org/officeDocument/2006/relationships" xmlns:p="http://schemas.openxmlformats.org/presentationml/2006/main">
  <p:tag name="NUM" val="52"/>
</p:tagLst>
</file>

<file path=ppt/tags/tag6.xml><?xml version="1.0" encoding="utf-8"?>
<p:tagLst xmlns:a="http://schemas.openxmlformats.org/drawingml/2006/main" xmlns:r="http://schemas.openxmlformats.org/officeDocument/2006/relationships" xmlns:p="http://schemas.openxmlformats.org/presentationml/2006/main">
  <p:tag name="NUM" val="10"/>
</p:tagLst>
</file>

<file path=ppt/tags/tag7.xml><?xml version="1.0" encoding="utf-8"?>
<p:tagLst xmlns:a="http://schemas.openxmlformats.org/drawingml/2006/main" xmlns:r="http://schemas.openxmlformats.org/officeDocument/2006/relationships" xmlns:p="http://schemas.openxmlformats.org/presentationml/2006/main">
  <p:tag name="NUM" val="13"/>
</p:tagLst>
</file>

<file path=ppt/tags/tag8.xml><?xml version="1.0" encoding="utf-8"?>
<p:tagLst xmlns:a="http://schemas.openxmlformats.org/drawingml/2006/main" xmlns:r="http://schemas.openxmlformats.org/officeDocument/2006/relationships" xmlns:p="http://schemas.openxmlformats.org/presentationml/2006/main">
  <p:tag name="NUM" val="14"/>
</p:tagLst>
</file>

<file path=ppt/tags/tag9.xml><?xml version="1.0" encoding="utf-8"?>
<p:tagLst xmlns:a="http://schemas.openxmlformats.org/drawingml/2006/main" xmlns:r="http://schemas.openxmlformats.org/officeDocument/2006/relationships" xmlns:p="http://schemas.openxmlformats.org/presentationml/2006/main">
  <p:tag name="NUM" val="16"/>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4517</TotalTime>
  <Words>2363</Words>
  <Application>Microsoft Office PowerPoint</Application>
  <PresentationFormat>Affichage à l'écran (4:3)</PresentationFormat>
  <Paragraphs>395</Paragraphs>
  <Slides>24</Slides>
  <Notes>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JEAN-MARC</dc:creator>
  <cp:lastModifiedBy>JEAN-MARC</cp:lastModifiedBy>
  <cp:revision>30</cp:revision>
  <dcterms:created xsi:type="dcterms:W3CDTF">2019-02-06T08:23:27Z</dcterms:created>
  <dcterms:modified xsi:type="dcterms:W3CDTF">2019-11-14T15:05:07Z</dcterms:modified>
</cp:coreProperties>
</file>