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8" r:id="rId1"/>
    <p:sldMasterId id="2147484187" r:id="rId2"/>
    <p:sldMasterId id="2147484217" r:id="rId3"/>
    <p:sldMasterId id="2147484283" r:id="rId4"/>
    <p:sldMasterId id="2147484442" r:id="rId5"/>
  </p:sldMasterIdLst>
  <p:notesMasterIdLst>
    <p:notesMasterId r:id="rId27"/>
  </p:notesMasterIdLst>
  <p:handoutMasterIdLst>
    <p:handoutMasterId r:id="rId28"/>
  </p:handoutMasterIdLst>
  <p:sldIdLst>
    <p:sldId id="256" r:id="rId6"/>
    <p:sldId id="313" r:id="rId7"/>
    <p:sldId id="324" r:id="rId8"/>
    <p:sldId id="325" r:id="rId9"/>
    <p:sldId id="326" r:id="rId10"/>
    <p:sldId id="281" r:id="rId11"/>
    <p:sldId id="308" r:id="rId12"/>
    <p:sldId id="315" r:id="rId13"/>
    <p:sldId id="321" r:id="rId14"/>
    <p:sldId id="282" r:id="rId15"/>
    <p:sldId id="317" r:id="rId16"/>
    <p:sldId id="318" r:id="rId17"/>
    <p:sldId id="319" r:id="rId18"/>
    <p:sldId id="310" r:id="rId19"/>
    <p:sldId id="284" r:id="rId20"/>
    <p:sldId id="285" r:id="rId21"/>
    <p:sldId id="312" r:id="rId22"/>
    <p:sldId id="322" r:id="rId23"/>
    <p:sldId id="287" r:id="rId24"/>
    <p:sldId id="288" r:id="rId25"/>
    <p:sldId id="29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2B8CC7"/>
    <a:srgbClr val="DBF0D0"/>
    <a:srgbClr val="FFCC00"/>
    <a:srgbClr val="33CCCC"/>
    <a:srgbClr val="FFFF99"/>
    <a:srgbClr val="660066"/>
    <a:srgbClr val="660033"/>
    <a:srgbClr val="CCFFCC"/>
    <a:srgbClr val="FFF7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2881" autoAdjust="0"/>
  </p:normalViewPr>
  <p:slideViewPr>
    <p:cSldViewPr snapToGrid="0">
      <p:cViewPr varScale="1">
        <p:scale>
          <a:sx n="83" d="100"/>
          <a:sy n="83" d="100"/>
        </p:scale>
        <p:origin x="2406"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298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C98F4F1-75C2-4B57-8264-A237810DCB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F577217-276A-4A08-B62A-A80F7570AD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E6CFAF3-7A83-4D93-8ECA-76334D08953F}" type="datetimeFigureOut">
              <a:rPr lang="fr-FR" smtClean="0"/>
              <a:t>19/11/2019</a:t>
            </a:fld>
            <a:endParaRPr lang="fr-FR"/>
          </a:p>
        </p:txBody>
      </p:sp>
      <p:sp>
        <p:nvSpPr>
          <p:cNvPr id="4" name="Espace réservé du pied de page 3">
            <a:extLst>
              <a:ext uri="{FF2B5EF4-FFF2-40B4-BE49-F238E27FC236}">
                <a16:creationId xmlns:a16="http://schemas.microsoft.com/office/drawing/2014/main" id="{96BA32D2-1C8A-47F8-B51E-BCED022CA4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0B9A5421-590B-4544-8080-3264E3362C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3D0A9B-6A59-4888-A49A-F061F9E1A91B}" type="slidenum">
              <a:rPr lang="fr-FR" smtClean="0"/>
              <a:t>‹N°›</a:t>
            </a:fld>
            <a:endParaRPr lang="fr-FR"/>
          </a:p>
        </p:txBody>
      </p:sp>
    </p:spTree>
    <p:extLst>
      <p:ext uri="{BB962C8B-B14F-4D97-AF65-F5344CB8AC3E}">
        <p14:creationId xmlns:p14="http://schemas.microsoft.com/office/powerpoint/2010/main" val="6389469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7E1521-34D0-498C-93AF-AB604CBD4F10}" type="datetimeFigureOut">
              <a:rPr lang="fr-FR" smtClean="0"/>
              <a:t>19/11/2019</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834383-6498-4E7D-9D82-7AE00CFE6469}" type="slidenum">
              <a:rPr lang="fr-FR" smtClean="0"/>
              <a:t>‹N°›</a:t>
            </a:fld>
            <a:endParaRPr lang="fr-FR"/>
          </a:p>
        </p:txBody>
      </p:sp>
    </p:spTree>
    <p:extLst>
      <p:ext uri="{BB962C8B-B14F-4D97-AF65-F5344CB8AC3E}">
        <p14:creationId xmlns:p14="http://schemas.microsoft.com/office/powerpoint/2010/main" val="2436249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a:p>
            <a:r>
              <a:rPr lang="fr-FR" sz="1200" kern="1200" dirty="0">
                <a:solidFill>
                  <a:schemeClr val="tx1"/>
                </a:solidFill>
                <a:effectLst/>
                <a:latin typeface="+mn-lt"/>
                <a:ea typeface="+mn-ea"/>
                <a:cs typeface="+mn-cs"/>
              </a:rPr>
              <a:t>De la même façon que le BIM concerne tous les acteurs d'une opération de construction, ce projet fait intervenir plusieurs formations de Techniciens Supérieurs </a:t>
            </a:r>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a:t>
            </a:fld>
            <a:endParaRPr lang="fr-FR"/>
          </a:p>
        </p:txBody>
      </p:sp>
    </p:spTree>
    <p:extLst>
      <p:ext uri="{BB962C8B-B14F-4D97-AF65-F5344CB8AC3E}">
        <p14:creationId xmlns:p14="http://schemas.microsoft.com/office/powerpoint/2010/main" val="10446212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sym typeface="Wingdings" panose="05000000000000000000" pitchFamily="2" charset="2"/>
              </a:rPr>
              <a:t>Les séquences pédagogiques proposées selon le processus BIM …</a:t>
            </a:r>
          </a:p>
          <a:p>
            <a:r>
              <a:rPr lang="fr-FR" dirty="0">
                <a:sym typeface="Wingdings" panose="05000000000000000000" pitchFamily="2" charset="2"/>
              </a:rPr>
              <a:t>Toutes les filières peuvent effectuer les séquences marquées « BIM Manager ».</a:t>
            </a: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10</a:t>
            </a:fld>
            <a:endParaRPr lang="fr-FR"/>
          </a:p>
        </p:txBody>
      </p:sp>
    </p:spTree>
    <p:extLst>
      <p:ext uri="{BB962C8B-B14F-4D97-AF65-F5344CB8AC3E}">
        <p14:creationId xmlns:p14="http://schemas.microsoft.com/office/powerpoint/2010/main" val="561827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b="0" i="0" u="none" strike="noStrike" kern="1200" baseline="0" dirty="0">
                <a:solidFill>
                  <a:schemeClr val="tx1"/>
                </a:solidFill>
                <a:latin typeface="+mn-lt"/>
                <a:ea typeface="+mn-ea"/>
                <a:cs typeface="+mn-cs"/>
              </a:rPr>
              <a:t>Afin d’exploiter convenablement la maquette numérique : chacun doit en extraire les informations qui seront à la base de sa modélisation métier. </a:t>
            </a:r>
          </a:p>
          <a:p>
            <a:r>
              <a:rPr lang="fr-FR" sz="1200" b="0" i="0" u="none" strike="noStrike" kern="1200" baseline="0" dirty="0">
                <a:solidFill>
                  <a:schemeClr val="tx1"/>
                </a:solidFill>
                <a:latin typeface="+mn-lt"/>
                <a:ea typeface="+mn-ea"/>
                <a:cs typeface="+mn-cs"/>
              </a:rPr>
              <a:t>En aucun cas il ne s’agit de finaliser les modèles, ils vont justement être amenés à évoluer. Il suffit de conserver dans le fichier IFC uniquement les informations utiles à son métier. </a:t>
            </a:r>
          </a:p>
          <a:p>
            <a:r>
              <a:rPr lang="fr-FR" sz="1200" b="0" i="0" u="none" strike="noStrike" kern="1200" baseline="0" dirty="0">
                <a:solidFill>
                  <a:schemeClr val="tx1"/>
                </a:solidFill>
                <a:latin typeface="+mn-lt"/>
                <a:ea typeface="+mn-ea"/>
                <a:cs typeface="+mn-cs"/>
              </a:rPr>
              <a:t>Les fichiers IFC générés permettront la coordination grâce à Navisworks ou </a:t>
            </a:r>
            <a:r>
              <a:rPr lang="fr-FR" sz="1200" b="0" i="0" u="none" strike="noStrike" kern="1200" baseline="0" dirty="0" err="1">
                <a:solidFill>
                  <a:schemeClr val="tx1"/>
                </a:solidFill>
                <a:latin typeface="+mn-lt"/>
                <a:ea typeface="+mn-ea"/>
                <a:cs typeface="+mn-cs"/>
              </a:rPr>
              <a:t>TeklaBIMsight</a:t>
            </a:r>
            <a:r>
              <a:rPr lang="fr-FR" sz="1200" b="0" i="0" u="none" strike="noStrike" kern="1200" baseline="0" dirty="0">
                <a:solidFill>
                  <a:schemeClr val="tx1"/>
                </a:solidFill>
                <a:latin typeface="+mn-lt"/>
                <a:ea typeface="+mn-ea"/>
                <a:cs typeface="+mn-cs"/>
              </a:rPr>
              <a:t>, et les rapports seront gérés avec </a:t>
            </a:r>
            <a:r>
              <a:rPr lang="fr-FR" sz="1200" b="0" i="0" u="none" strike="noStrike" kern="1200" baseline="0" dirty="0" err="1">
                <a:solidFill>
                  <a:schemeClr val="tx1"/>
                </a:solidFill>
                <a:latin typeface="+mn-lt"/>
                <a:ea typeface="+mn-ea"/>
                <a:cs typeface="+mn-cs"/>
              </a:rPr>
              <a:t>BIMTrack</a:t>
            </a:r>
            <a:r>
              <a:rPr lang="fr-FR" sz="1200" b="0" i="0" u="none" strike="noStrike" kern="1200" baseline="0" dirty="0">
                <a:solidFill>
                  <a:schemeClr val="tx1"/>
                </a:solidFill>
                <a:latin typeface="+mn-lt"/>
                <a:ea typeface="+mn-ea"/>
                <a:cs typeface="+mn-cs"/>
              </a:rPr>
              <a:t>.</a:t>
            </a:r>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11</a:t>
            </a:fld>
            <a:endParaRPr lang="fr-FR"/>
          </a:p>
        </p:txBody>
      </p:sp>
    </p:spTree>
    <p:extLst>
      <p:ext uri="{BB962C8B-B14F-4D97-AF65-F5344CB8AC3E}">
        <p14:creationId xmlns:p14="http://schemas.microsoft.com/office/powerpoint/2010/main" val="771452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choix du support est déterminant :</a:t>
            </a:r>
          </a:p>
          <a:p>
            <a:r>
              <a:rPr lang="fr-FR" dirty="0"/>
              <a:t>Un volume trop important et une trop grande complexité de la maquette alourdissent le travail de préparation, les activités « métiers », et conduisent finalement à freiner les échanges collaboratifs.</a:t>
            </a:r>
          </a:p>
          <a:p>
            <a:endParaRPr lang="fr-FR" i="1" dirty="0">
              <a:solidFill>
                <a:srgbClr val="FF0000"/>
              </a:solidFill>
            </a:endParaRPr>
          </a:p>
          <a:p>
            <a:r>
              <a:rPr lang="fr-FR" i="0" dirty="0">
                <a:solidFill>
                  <a:srgbClr val="FF0000"/>
                </a:solidFill>
              </a:rPr>
              <a:t>Les objectifs BIM du projet doivent être définis dès le début du projet, de façon à préciser les différents items de la charte BIM.</a:t>
            </a:r>
          </a:p>
          <a:p>
            <a:endParaRPr lang="fr-FR" i="0" dirty="0">
              <a:solidFill>
                <a:srgbClr val="FF0000"/>
              </a:solidFill>
            </a:endParaRPr>
          </a:p>
          <a:p>
            <a:r>
              <a:rPr lang="fr-FR" i="0" dirty="0">
                <a:solidFill>
                  <a:srgbClr val="FF0000"/>
                </a:solidFill>
              </a:rPr>
              <a:t>La plateforme A360 d’Autodesk a été idéale une période, puis des modifications des conditions d’utilisations de version gratuites ont rendu son usage moins fiable.</a:t>
            </a: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12</a:t>
            </a:fld>
            <a:endParaRPr lang="fr-FR"/>
          </a:p>
        </p:txBody>
      </p:sp>
    </p:spTree>
    <p:extLst>
      <p:ext uri="{BB962C8B-B14F-4D97-AF65-F5344CB8AC3E}">
        <p14:creationId xmlns:p14="http://schemas.microsoft.com/office/powerpoint/2010/main" val="1774422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Préparation du projet en BIM est une étape essentielle - en amont du projet :</a:t>
            </a:r>
          </a:p>
          <a:p>
            <a:pPr marL="0" indent="0">
              <a:buFontTx/>
              <a:buNone/>
            </a:pPr>
            <a:r>
              <a:rPr lang="fr-FR" b="0" dirty="0"/>
              <a:t>- la charte BIM doit être étudiée en collaboration (enseignants) ; il est utile que tous prennent connaissance des contraintes et exigences de chacun.</a:t>
            </a:r>
          </a:p>
          <a:p>
            <a:pPr marL="0" indent="0">
              <a:buFontTx/>
              <a:buNone/>
            </a:pPr>
            <a:r>
              <a:rPr lang="fr-FR" b="0" dirty="0"/>
              <a:t>- un travail sur la charte (au niveau des étudiants) permet d’en intégrer les règles</a:t>
            </a:r>
          </a:p>
          <a:p>
            <a:r>
              <a:rPr lang="fr-FR" b="0" dirty="0"/>
              <a:t>- le gabarit a été préparé par les enseignants ; il peut faire aussi l’objet d’activités des élèves.</a:t>
            </a:r>
          </a:p>
          <a:p>
            <a:endParaRPr lang="fr-FR" i="1" dirty="0">
              <a:solidFill>
                <a:srgbClr val="FF0000"/>
              </a:solidFill>
            </a:endParaRP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13</a:t>
            </a:fld>
            <a:endParaRPr lang="fr-FR"/>
          </a:p>
        </p:txBody>
      </p:sp>
    </p:spTree>
    <p:extLst>
      <p:ext uri="{BB962C8B-B14F-4D97-AF65-F5344CB8AC3E}">
        <p14:creationId xmlns:p14="http://schemas.microsoft.com/office/powerpoint/2010/main" val="4129458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0" dirty="0">
              <a:sym typeface="Wingdings" panose="05000000000000000000" pitchFamily="2" charset="2"/>
            </a:endParaRP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14</a:t>
            </a:fld>
            <a:endParaRPr lang="fr-FR"/>
          </a:p>
        </p:txBody>
      </p:sp>
    </p:spTree>
    <p:extLst>
      <p:ext uri="{BB962C8B-B14F-4D97-AF65-F5344CB8AC3E}">
        <p14:creationId xmlns:p14="http://schemas.microsoft.com/office/powerpoint/2010/main" val="27768661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Dans le processus BIM du projet, les différentes études "métiers" sont menées à partir d'une maquette de coordination, plus légère que la maquette d'architecte, et adaptée aux besoins définis dans la charte BIM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La maquette de coordination, est créée à partir de la maquette d'architecte, et </a:t>
            </a:r>
            <a:r>
              <a:rPr lang="fr-FR" dirty="0"/>
              <a:t>peut être réalisée par les BTS EEC.</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dirty="0"/>
              <a:t>La création des familles avec la définition de la constitution des ouvrages et des matériaux, s’appuie sur les descriptions du CCTP ou une analyse technique ; il s’agit donc d’une activité concrète  en </a:t>
            </a:r>
            <a:r>
              <a:rPr lang="fr-FR" dirty="0"/>
              <a:t>correspondant avec les compétences C2.2 - Décomposer  et C3.2 - Décrire </a:t>
            </a:r>
          </a:p>
          <a:p>
            <a:r>
              <a:rPr lang="fr-FR" dirty="0"/>
              <a:t>La création de nouveau champ de données d’identification </a:t>
            </a:r>
            <a:r>
              <a:rPr lang="fr-FR" dirty="0">
                <a:sym typeface="Wingdings" panose="05000000000000000000" pitchFamily="2" charset="2"/>
              </a:rPr>
              <a:t>permet une plus grande efficacité pour les autres activités du projet BIM</a:t>
            </a:r>
            <a:endParaRPr lang="fr-FR" dirty="0"/>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15</a:t>
            </a:fld>
            <a:endParaRPr lang="fr-FR"/>
          </a:p>
        </p:txBody>
      </p:sp>
    </p:spTree>
    <p:extLst>
      <p:ext uri="{BB962C8B-B14F-4D97-AF65-F5344CB8AC3E}">
        <p14:creationId xmlns:p14="http://schemas.microsoft.com/office/powerpoint/2010/main" val="36317893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vérification de la localisation des maquettes constitue une étape essentielle du processus ; elle permet de valider la méthodologie de localisation de chaque étude « métier » ou d’identifier les éventuels problèmes en amont de l’étude « métier » elle-même.</a:t>
            </a:r>
          </a:p>
          <a:p>
            <a:endParaRPr lang="fr-FR" dirty="0">
              <a:sym typeface="Wingdings" panose="05000000000000000000" pitchFamily="2" charset="2"/>
            </a:endParaRPr>
          </a:p>
          <a:p>
            <a:r>
              <a:rPr lang="fr-FR" dirty="0">
                <a:sym typeface="Wingdings" panose="05000000000000000000" pitchFamily="2" charset="2"/>
              </a:rPr>
              <a:t>Les r</a:t>
            </a:r>
            <a:r>
              <a:rPr lang="fr-FR" dirty="0"/>
              <a:t>éférentiels pédagogiques de différentes formations mentionnent juste la démarche BIM ; on pourra s’appuyer </a:t>
            </a:r>
            <a:r>
              <a:rPr lang="fr-FR" b="0" dirty="0">
                <a:sym typeface="Wingdings" panose="05000000000000000000" pitchFamily="2" charset="2"/>
              </a:rPr>
              <a:t>sur les  indications </a:t>
            </a:r>
            <a:r>
              <a:rPr lang="fr-FR" b="0" dirty="0"/>
              <a:t>précise du BTS EBCR.</a:t>
            </a:r>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16</a:t>
            </a:fld>
            <a:endParaRPr lang="fr-FR"/>
          </a:p>
        </p:txBody>
      </p:sp>
    </p:spTree>
    <p:extLst>
      <p:ext uri="{BB962C8B-B14F-4D97-AF65-F5344CB8AC3E}">
        <p14:creationId xmlns:p14="http://schemas.microsoft.com/office/powerpoint/2010/main" val="4106175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différentes études métiers sont ici juste présentées. Les documents des différentes études sont disponibles dans chacun des dossiers correspondants.</a:t>
            </a:r>
          </a:p>
        </p:txBody>
      </p:sp>
      <p:sp>
        <p:nvSpPr>
          <p:cNvPr id="4" name="Espace réservé du numéro de diapositive 3"/>
          <p:cNvSpPr>
            <a:spLocks noGrp="1"/>
          </p:cNvSpPr>
          <p:nvPr>
            <p:ph type="sldNum" sz="quarter" idx="5"/>
          </p:nvPr>
        </p:nvSpPr>
        <p:spPr/>
        <p:txBody>
          <a:bodyPr/>
          <a:lstStyle/>
          <a:p>
            <a:fld id="{3A834383-6498-4E7D-9D82-7AE00CFE6469}" type="slidenum">
              <a:rPr lang="fr-FR" smtClean="0"/>
              <a:t>17</a:t>
            </a:fld>
            <a:endParaRPr lang="fr-FR"/>
          </a:p>
        </p:txBody>
      </p:sp>
    </p:spTree>
    <p:extLst>
      <p:ext uri="{BB962C8B-B14F-4D97-AF65-F5344CB8AC3E}">
        <p14:creationId xmlns:p14="http://schemas.microsoft.com/office/powerpoint/2010/main" val="2673880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Les différentes études métiers sont ici juste présentées. Les documents des différentes études sont disponibles dans chacun des dossiers correspondants.</a:t>
            </a:r>
          </a:p>
          <a:p>
            <a:endParaRPr lang="fr-FR" dirty="0"/>
          </a:p>
        </p:txBody>
      </p:sp>
      <p:sp>
        <p:nvSpPr>
          <p:cNvPr id="4" name="Espace réservé du numéro de diapositive 3"/>
          <p:cNvSpPr>
            <a:spLocks noGrp="1"/>
          </p:cNvSpPr>
          <p:nvPr>
            <p:ph type="sldNum" sz="quarter" idx="5"/>
          </p:nvPr>
        </p:nvSpPr>
        <p:spPr/>
        <p:txBody>
          <a:bodyPr/>
          <a:lstStyle/>
          <a:p>
            <a:fld id="{3A834383-6498-4E7D-9D82-7AE00CFE6469}" type="slidenum">
              <a:rPr lang="fr-FR" smtClean="0"/>
              <a:t>18</a:t>
            </a:fld>
            <a:endParaRPr lang="fr-FR"/>
          </a:p>
        </p:txBody>
      </p:sp>
    </p:spTree>
    <p:extLst>
      <p:ext uri="{BB962C8B-B14F-4D97-AF65-F5344CB8AC3E}">
        <p14:creationId xmlns:p14="http://schemas.microsoft.com/office/powerpoint/2010/main" val="14245653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séquence « détection des interfaces et collisions » se situe dans la phase de collaboration BIM.</a:t>
            </a:r>
          </a:p>
          <a:p>
            <a:endParaRPr lang="fr-FR" dirty="0"/>
          </a:p>
          <a:p>
            <a:r>
              <a:rPr lang="fr-FR" dirty="0"/>
              <a:t>Le choix éléments et de la zone des maquettes à tester doit être effectué de façon judicieuse de façon à éviter les parfois très nombreuses collisions sans intérêt technologique.</a:t>
            </a: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Cette recherche doit être menée à différents stades d’évolution du projet.</a:t>
            </a:r>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19</a:t>
            </a:fld>
            <a:endParaRPr lang="fr-FR"/>
          </a:p>
        </p:txBody>
      </p:sp>
    </p:spTree>
    <p:extLst>
      <p:ext uri="{BB962C8B-B14F-4D97-AF65-F5344CB8AC3E}">
        <p14:creationId xmlns:p14="http://schemas.microsoft.com/office/powerpoint/2010/main" val="1743246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Sommaire de la présentation …</a:t>
            </a: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2</a:t>
            </a:fld>
            <a:endParaRPr lang="fr-FR"/>
          </a:p>
        </p:txBody>
      </p:sp>
    </p:spTree>
    <p:extLst>
      <p:ext uri="{BB962C8B-B14F-4D97-AF65-F5344CB8AC3E}">
        <p14:creationId xmlns:p14="http://schemas.microsoft.com/office/powerpoint/2010/main" val="771505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r>
              <a:rPr lang="fr-FR" dirty="0"/>
              <a:t>La séquence de « réunion de chantier à distance » est une Collaboration en direct.</a:t>
            </a:r>
          </a:p>
          <a:p>
            <a:r>
              <a:rPr lang="fr-FR" dirty="0"/>
              <a:t>Elle concerne 3 classes simultanément (c’est finalement la seule séquence demandant une simultanéité de travail)</a:t>
            </a:r>
          </a:p>
          <a:p>
            <a:endParaRPr lang="fr-FR" dirty="0"/>
          </a:p>
          <a:p>
            <a:r>
              <a:rPr lang="fr-FR" dirty="0"/>
              <a:t>Les référentiels pédagogiques de tous les BTS mentionnent les compétences liées à la coordination, à l’organisation de réunion et à la communication ; la démarche BIM et ce projet impliquant plusieurs filières permet de développer </a:t>
            </a:r>
            <a:r>
              <a:rPr lang="fr-FR"/>
              <a:t>ces compétences,</a:t>
            </a:r>
            <a:endParaRPr lang="fr-FR" dirty="0"/>
          </a:p>
          <a:p>
            <a:r>
              <a:rPr lang="fr-FR" dirty="0"/>
              <a:t>Mise en situation en amont de la séquence </a:t>
            </a:r>
            <a:r>
              <a:rPr lang="fr-FR" dirty="0">
                <a:sym typeface="Wingdings" panose="05000000000000000000" pitchFamily="2" charset="2"/>
              </a:rPr>
              <a:t> rôle de chacun ; prise de responsabilité</a:t>
            </a:r>
          </a:p>
          <a:p>
            <a:r>
              <a:rPr lang="fr-FR" dirty="0">
                <a:sym typeface="Wingdings" panose="05000000000000000000" pitchFamily="2" charset="2"/>
              </a:rPr>
              <a:t>Déroulement : BIM manager envoie fichier …</a:t>
            </a:r>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20</a:t>
            </a:fld>
            <a:endParaRPr lang="fr-FR"/>
          </a:p>
        </p:txBody>
      </p:sp>
    </p:spTree>
    <p:extLst>
      <p:ext uri="{BB962C8B-B14F-4D97-AF65-F5344CB8AC3E}">
        <p14:creationId xmlns:p14="http://schemas.microsoft.com/office/powerpoint/2010/main" val="8740607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r>
              <a:rPr lang="fr-FR" dirty="0"/>
              <a:t>En concertation …</a:t>
            </a: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21</a:t>
            </a:fld>
            <a:endParaRPr lang="fr-FR"/>
          </a:p>
        </p:txBody>
      </p:sp>
    </p:spTree>
    <p:extLst>
      <p:ext uri="{BB962C8B-B14F-4D97-AF65-F5344CB8AC3E}">
        <p14:creationId xmlns:p14="http://schemas.microsoft.com/office/powerpoint/2010/main" val="106999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maquette numérique n’est pas</a:t>
            </a:r>
            <a:r>
              <a:rPr lang="fr-FR" baseline="0" dirty="0"/>
              <a:t> la démarche ! Elle n’est ni nécessaire, ni suffisante à la démarche BIM.</a:t>
            </a:r>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3</a:t>
            </a:fld>
            <a:endParaRPr lang="fr-FR"/>
          </a:p>
        </p:txBody>
      </p:sp>
    </p:spTree>
    <p:extLst>
      <p:ext uri="{BB962C8B-B14F-4D97-AF65-F5344CB8AC3E}">
        <p14:creationId xmlns:p14="http://schemas.microsoft.com/office/powerpoint/2010/main" val="1541204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Notre expérimentation (partielle) porte</a:t>
            </a:r>
            <a:r>
              <a:rPr lang="fr-FR" baseline="0" dirty="0"/>
              <a:t> sur le process de ND2 à ND4. Les séquences pédagogiques proposées sont donc à situer dans ce contexte.</a:t>
            </a:r>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4</a:t>
            </a:fld>
            <a:endParaRPr lang="fr-FR"/>
          </a:p>
        </p:txBody>
      </p:sp>
    </p:spTree>
    <p:extLst>
      <p:ext uri="{BB962C8B-B14F-4D97-AF65-F5344CB8AC3E}">
        <p14:creationId xmlns:p14="http://schemas.microsoft.com/office/powerpoint/2010/main" val="995338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Il semble préférable de dissocier les maquettes (≠ maquettes métiers) plutôt que d’avoir une maquette de coordination unique. La maquette de coordination concatène les maquettes</a:t>
            </a:r>
            <a:r>
              <a:rPr lang="fr-FR" baseline="0" dirty="0"/>
              <a:t> spécialisées.</a:t>
            </a:r>
          </a:p>
          <a:p>
            <a:pPr>
              <a:buFontTx/>
              <a:buChar char="-"/>
            </a:pPr>
            <a:r>
              <a:rPr lang="fr-FR" baseline="0" dirty="0"/>
              <a:t> diminution du poids des fichiers</a:t>
            </a:r>
          </a:p>
          <a:p>
            <a:pPr>
              <a:buFontTx/>
              <a:buChar char="-"/>
            </a:pPr>
            <a:r>
              <a:rPr lang="fr-FR" baseline="0" dirty="0"/>
              <a:t> simplification de l’analyse des conflits</a:t>
            </a:r>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5</a:t>
            </a:fld>
            <a:endParaRPr lang="fr-FR"/>
          </a:p>
        </p:txBody>
      </p:sp>
    </p:spTree>
    <p:extLst>
      <p:ext uri="{BB962C8B-B14F-4D97-AF65-F5344CB8AC3E}">
        <p14:creationId xmlns:p14="http://schemas.microsoft.com/office/powerpoint/2010/main" val="60694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Les mutations des pratiques numériques dans le secteur industriel de la construction sont rapides et importantes. Il est indispensable, non seulement de former nos étudiants à ces nouvelles pratiques, mais aussi de les préparer aux évolutions à venir. </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C'est dans cet état d'esprit que nous proposons un ensemble d'activités pédagogiques s'intégrant dans un projet mené en collaboration dans une démarche BIM.</a:t>
            </a:r>
          </a:p>
          <a:p>
            <a:endParaRPr lang="fr-FR" sz="1200" kern="1200" dirty="0">
              <a:solidFill>
                <a:schemeClr val="tx1"/>
              </a:solidFill>
              <a:effectLst/>
              <a:latin typeface="+mn-lt"/>
              <a:ea typeface="+mn-ea"/>
              <a:cs typeface="+mn-cs"/>
            </a:endParaRPr>
          </a:p>
          <a:p>
            <a:r>
              <a:rPr lang="fr-FR" sz="1200" kern="1200" dirty="0">
                <a:solidFill>
                  <a:schemeClr val="tx1"/>
                </a:solidFill>
                <a:effectLst/>
                <a:latin typeface="+mn-lt"/>
                <a:ea typeface="+mn-ea"/>
                <a:cs typeface="+mn-cs"/>
              </a:rPr>
              <a:t>On privilégiera l'"open BIM" dans cette démarche, de façon à ne pas limiter l'activité des étudiants à une utilisation de logiciels, et pour intégrer l'importance des protocoles d'échanges.</a:t>
            </a:r>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6</a:t>
            </a:fld>
            <a:endParaRPr lang="fr-FR"/>
          </a:p>
        </p:txBody>
      </p:sp>
    </p:spTree>
    <p:extLst>
      <p:ext uri="{BB962C8B-B14F-4D97-AF65-F5344CB8AC3E}">
        <p14:creationId xmlns:p14="http://schemas.microsoft.com/office/powerpoint/2010/main" val="3501312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Le processus BIM peut être décomposé en plusieurs étapes :</a:t>
            </a:r>
          </a:p>
          <a:p>
            <a:r>
              <a:rPr lang="fr-FR" sz="1200" kern="1200" dirty="0">
                <a:solidFill>
                  <a:schemeClr val="tx1"/>
                </a:solidFill>
                <a:effectLst/>
                <a:latin typeface="+mn-lt"/>
                <a:ea typeface="+mn-ea"/>
                <a:cs typeface="+mn-cs"/>
              </a:rPr>
              <a:t>La mise en place du protocole BIM est une étape essentielle, notamment par la mise en place des règles commune dans la charte, et par la vérification de la cohérence des différentes maquettes (localisation, format d'export, …)</a:t>
            </a:r>
          </a:p>
          <a:p>
            <a:r>
              <a:rPr lang="fr-FR" sz="1200" kern="1200" dirty="0">
                <a:solidFill>
                  <a:schemeClr val="tx1"/>
                </a:solidFill>
                <a:effectLst/>
                <a:latin typeface="+mn-lt"/>
                <a:ea typeface="+mn-ea"/>
                <a:cs typeface="+mn-cs"/>
              </a:rPr>
              <a:t>Les études « métiers » dépendent de chaque spécialité, et conduisent à l’export des modèles 3D en format IFC2x3.</a:t>
            </a:r>
          </a:p>
          <a:p>
            <a:r>
              <a:rPr lang="fr-FR" sz="1200" kern="1200" dirty="0">
                <a:solidFill>
                  <a:schemeClr val="tx1"/>
                </a:solidFill>
                <a:effectLst/>
                <a:latin typeface="+mn-lt"/>
                <a:ea typeface="+mn-ea"/>
                <a:cs typeface="+mn-cs"/>
              </a:rPr>
              <a:t>Les « boucles » de collaboration BIM permettent le traitement des « questions BIM » , puis la mise à jour, si nécessaire, des modèles.</a:t>
            </a:r>
          </a:p>
          <a:p>
            <a:r>
              <a:rPr lang="fr-FR" sz="1200" kern="1200" dirty="0">
                <a:solidFill>
                  <a:schemeClr val="tx1"/>
                </a:solidFill>
                <a:effectLst/>
                <a:latin typeface="+mn-lt"/>
                <a:ea typeface="+mn-ea"/>
                <a:cs typeface="+mn-cs"/>
              </a:rPr>
              <a:t>Chacun peut ensuite produire les documents propres à sa spécialité.</a:t>
            </a:r>
          </a:p>
          <a:p>
            <a:endParaRPr lang="fr-FR" dirty="0"/>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7</a:t>
            </a:fld>
            <a:endParaRPr lang="fr-FR"/>
          </a:p>
        </p:txBody>
      </p:sp>
    </p:spTree>
    <p:extLst>
      <p:ext uri="{BB962C8B-B14F-4D97-AF65-F5344CB8AC3E}">
        <p14:creationId xmlns:p14="http://schemas.microsoft.com/office/powerpoint/2010/main" val="4291229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sz="1200" kern="1200" dirty="0">
                <a:solidFill>
                  <a:schemeClr val="tx1"/>
                </a:solidFill>
                <a:effectLst/>
                <a:latin typeface="+mn-lt"/>
                <a:ea typeface="+mn-ea"/>
                <a:cs typeface="+mn-cs"/>
              </a:rPr>
              <a:t>Le projet concerne la construction d'un bâtiment d'habitation avec commerces en rez-de-chaussée :</a:t>
            </a:r>
          </a:p>
          <a:p>
            <a:r>
              <a:rPr lang="fr-FR" sz="1200" kern="1200" dirty="0">
                <a:solidFill>
                  <a:schemeClr val="tx1"/>
                </a:solidFill>
                <a:effectLst/>
                <a:latin typeface="+mn-lt"/>
                <a:ea typeface="+mn-ea"/>
                <a:cs typeface="+mn-cs"/>
              </a:rPr>
              <a:t>l'immeuble "Le Luberon"</a:t>
            </a:r>
          </a:p>
          <a:p>
            <a:r>
              <a:rPr lang="fr-FR" sz="1200" kern="1200" dirty="0">
                <a:solidFill>
                  <a:schemeClr val="tx1"/>
                </a:solidFill>
                <a:effectLst/>
                <a:latin typeface="+mn-lt"/>
                <a:ea typeface="+mn-ea"/>
                <a:cs typeface="+mn-cs"/>
              </a:rPr>
              <a:t> </a:t>
            </a:r>
          </a:p>
          <a:p>
            <a:r>
              <a:rPr lang="fr-FR" sz="1200" kern="1200" dirty="0">
                <a:solidFill>
                  <a:schemeClr val="tx1"/>
                </a:solidFill>
                <a:effectLst/>
                <a:latin typeface="+mn-lt"/>
                <a:ea typeface="+mn-ea"/>
                <a:cs typeface="+mn-cs"/>
              </a:rPr>
              <a:t>Le bâtiment est de structure béton armé, avec deux niveaux au-dessus du rez-de-chaussée. Il est constitué de 5 parties séparées par des joints de dilatations. Une partie de la couverture est en tuiles de terre cuites, sur une charpente bois ; une autre partie en couverture métallique sur charpente métallique. Des parkings se trouvent au niveau du rez-de-chaussée, avec des toitures terrasses végétalisées.</a:t>
            </a:r>
          </a:p>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8</a:t>
            </a:fld>
            <a:endParaRPr lang="fr-FR"/>
          </a:p>
        </p:txBody>
      </p:sp>
    </p:spTree>
    <p:extLst>
      <p:ext uri="{BB962C8B-B14F-4D97-AF65-F5344CB8AC3E}">
        <p14:creationId xmlns:p14="http://schemas.microsoft.com/office/powerpoint/2010/main" val="3463538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A834383-6498-4E7D-9D82-7AE00CFE6469}" type="slidenum">
              <a:rPr lang="fr-FR" smtClean="0"/>
              <a:t>9</a:t>
            </a:fld>
            <a:endParaRPr lang="fr-FR"/>
          </a:p>
        </p:txBody>
      </p:sp>
    </p:spTree>
    <p:extLst>
      <p:ext uri="{BB962C8B-B14F-4D97-AF65-F5344CB8AC3E}">
        <p14:creationId xmlns:p14="http://schemas.microsoft.com/office/powerpoint/2010/main" val="371319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7134E266-A666-43C5-BA13-8297C5630775}"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759529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E1A32B1-AA00-4A3A-9D4C-9C4392708B75}"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43905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30815081-97E0-4EB4-98CE-9CF2D56BAFFC}"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292767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82A35A3-373A-477F-9B92-FB439511B586}"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706895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B40DCC9-3CDE-4B94-8621-8DCB19EAAF14}"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0188456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fr-FR"/>
              <a:t>Modifiez le style du titre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78EE028C-FF92-4B8F-8582-5132B5197EAF}"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4045121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1324627B-0E7D-49E4-BAEE-44FE350593D9}"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601884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Content Placeholder 3"/>
          <p:cNvSpPr>
            <a:spLocks noGrp="1"/>
          </p:cNvSpPr>
          <p:nvPr>
            <p:ph sz="half" idx="2"/>
          </p:nvPr>
        </p:nvSpPr>
        <p:spPr>
          <a:xfrm>
            <a:off x="633845" y="2507551"/>
            <a:ext cx="3867150"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Content Placeholder 5"/>
          <p:cNvSpPr>
            <a:spLocks noGrp="1"/>
          </p:cNvSpPr>
          <p:nvPr>
            <p:ph sz="quarter" idx="4"/>
          </p:nvPr>
        </p:nvSpPr>
        <p:spPr>
          <a:xfrm>
            <a:off x="4629150" y="2507551"/>
            <a:ext cx="3886201"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F879B438-069E-495E-9BBB-E0C6664CFB47}" type="datetime1">
              <a:rPr lang="fr-FR" smtClean="0"/>
              <a:t>19/11/2019</a:t>
            </a:fld>
            <a:endParaRPr lang="fr-FR"/>
          </a:p>
        </p:txBody>
      </p:sp>
      <p:sp>
        <p:nvSpPr>
          <p:cNvPr id="8" name="Footer Placeholder 7"/>
          <p:cNvSpPr>
            <a:spLocks noGrp="1"/>
          </p:cNvSpPr>
          <p:nvPr>
            <p:ph type="ftr" sz="quarter" idx="11"/>
          </p:nvPr>
        </p:nvSpPr>
        <p:spPr/>
        <p:txBody>
          <a:bodyPr/>
          <a:lstStyle/>
          <a:p>
            <a:r>
              <a:rPr lang="fr-FR"/>
              <a:t>Académie Aix-Marseille - Projet Collaboratif BIM</a:t>
            </a:r>
          </a:p>
        </p:txBody>
      </p:sp>
      <p:sp>
        <p:nvSpPr>
          <p:cNvPr id="9" name="Slide Number Placeholder 8"/>
          <p:cNvSpPr>
            <a:spLocks noGrp="1"/>
          </p:cNvSpPr>
          <p:nvPr>
            <p:ph type="sldNum" sz="quarter" idx="12"/>
          </p:nvPr>
        </p:nvSpPr>
        <p:spPr/>
        <p:txBody>
          <a:bodyPr/>
          <a:lstStyle/>
          <a:p>
            <a:fld id="{01053D74-0840-418D-B4A8-08C6D9444436}" type="slidenum">
              <a:rPr lang="fr-FR" smtClean="0"/>
              <a:t>‹N°›</a:t>
            </a:fld>
            <a:endParaRPr lang="fr-FR"/>
          </a:p>
        </p:txBody>
      </p:sp>
      <p:sp>
        <p:nvSpPr>
          <p:cNvPr id="10" name="Title 9"/>
          <p:cNvSpPr>
            <a:spLocks noGrp="1"/>
          </p:cNvSpPr>
          <p:nvPr>
            <p:ph type="title"/>
          </p:nvPr>
        </p:nvSpPr>
        <p:spPr/>
        <p:txBody>
          <a:bodyPr/>
          <a:lstStyle/>
          <a:p>
            <a:r>
              <a:rPr lang="fr-FR"/>
              <a:t>Modifiez le style du titre</a:t>
            </a:r>
            <a:endParaRPr lang="en-US" dirty="0"/>
          </a:p>
        </p:txBody>
      </p:sp>
    </p:spTree>
    <p:extLst>
      <p:ext uri="{BB962C8B-B14F-4D97-AF65-F5344CB8AC3E}">
        <p14:creationId xmlns:p14="http://schemas.microsoft.com/office/powerpoint/2010/main" val="29088933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48E1AE4-98CD-4B80-B5B2-9378B18BD4CD}" type="datetime1">
              <a:rPr lang="fr-FR" smtClean="0"/>
              <a:t>19/11/2019</a:t>
            </a:fld>
            <a:endParaRPr lang="fr-FR"/>
          </a:p>
        </p:txBody>
      </p:sp>
      <p:sp>
        <p:nvSpPr>
          <p:cNvPr id="4" name="Footer Placeholder 3"/>
          <p:cNvSpPr>
            <a:spLocks noGrp="1"/>
          </p:cNvSpPr>
          <p:nvPr>
            <p:ph type="ftr" sz="quarter" idx="11"/>
          </p:nvPr>
        </p:nvSpPr>
        <p:spPr/>
        <p:txBody>
          <a:bodyPr/>
          <a:lstStyle/>
          <a:p>
            <a:r>
              <a:rPr lang="fr-FR"/>
              <a:t>Académie Aix-Marseille - Projet Collaboratif BIM</a:t>
            </a:r>
          </a:p>
        </p:txBody>
      </p:sp>
      <p:sp>
        <p:nvSpPr>
          <p:cNvPr id="5" name="Slide Number Placeholder 4"/>
          <p:cNvSpPr>
            <a:spLocks noGrp="1"/>
          </p:cNvSpPr>
          <p:nvPr>
            <p:ph type="sldNum" sz="quarter" idx="12"/>
          </p:nvPr>
        </p:nvSpPr>
        <p:spPr/>
        <p:txBody>
          <a:bodyPr/>
          <a:lstStyle/>
          <a:p>
            <a:fld id="{01053D74-0840-418D-B4A8-08C6D9444436}" type="slidenum">
              <a:rPr lang="fr-FR" smtClean="0"/>
              <a:t>‹N°›</a:t>
            </a:fld>
            <a:endParaRPr lang="fr-FR"/>
          </a:p>
        </p:txBody>
      </p:sp>
      <p:sp>
        <p:nvSpPr>
          <p:cNvPr id="6" name="Title 5"/>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1248983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D4AFB4-4FEF-4383-8640-6CABC6DD439B}" type="datetime1">
              <a:rPr lang="fr-FR" smtClean="0"/>
              <a:t>19/11/2019</a:t>
            </a:fld>
            <a:endParaRPr lang="fr-FR"/>
          </a:p>
        </p:txBody>
      </p:sp>
      <p:sp>
        <p:nvSpPr>
          <p:cNvPr id="3" name="Footer Placeholder 2"/>
          <p:cNvSpPr>
            <a:spLocks noGrp="1"/>
          </p:cNvSpPr>
          <p:nvPr>
            <p:ph type="ftr" sz="quarter" idx="11"/>
          </p:nvPr>
        </p:nvSpPr>
        <p:spPr/>
        <p:txBody>
          <a:bodyPr/>
          <a:lstStyle/>
          <a:p>
            <a:r>
              <a:rPr lang="fr-FR"/>
              <a:t>Académie Aix-Marseille - Projet Collaboratif BIM</a:t>
            </a:r>
          </a:p>
        </p:txBody>
      </p:sp>
      <p:sp>
        <p:nvSpPr>
          <p:cNvPr id="4" name="Slide Number Placeholder 3"/>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747885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fr-FR"/>
              <a:t>Modifiez le style du titre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7F7D7B3F-5A97-4EC3-988B-B23811E847CF}"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42539006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53FB15E-FF6D-401C-AF3C-0188C9FCD730}"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674674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fr-FR"/>
              <a:t>Modifiez le style du titre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2FA00A92-576F-41CD-B94D-FDB8298CA31A}"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2181026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C33AB03-00A6-406D-98FC-F65EFBE76595}"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5999141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85A447EE-48D2-4181-954B-9853135BC0E8}"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4133077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C1487A02-7805-4355-9091-F581B7DEEB61}"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3216323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8F43014-D324-42BC-8EFF-D8F1DAD9724B}"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9517437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fr-FR"/>
              <a:t>Modifiez le style du titre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F2C62746-B1C4-45C2-99E8-233A36507BB5}"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8136924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2BE6F3B1-8F0C-4579-9268-BB1791B7717B}"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513449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Content Placeholder 3"/>
          <p:cNvSpPr>
            <a:spLocks noGrp="1"/>
          </p:cNvSpPr>
          <p:nvPr>
            <p:ph sz="half" idx="2"/>
          </p:nvPr>
        </p:nvSpPr>
        <p:spPr>
          <a:xfrm>
            <a:off x="633845" y="2507551"/>
            <a:ext cx="3867150"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Content Placeholder 5"/>
          <p:cNvSpPr>
            <a:spLocks noGrp="1"/>
          </p:cNvSpPr>
          <p:nvPr>
            <p:ph sz="quarter" idx="4"/>
          </p:nvPr>
        </p:nvSpPr>
        <p:spPr>
          <a:xfrm>
            <a:off x="4629150" y="2507551"/>
            <a:ext cx="3886201"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83959177-F1FD-4367-8E1A-5485F662F51F}" type="datetime1">
              <a:rPr lang="fr-FR" smtClean="0"/>
              <a:t>19/11/2019</a:t>
            </a:fld>
            <a:endParaRPr lang="fr-FR"/>
          </a:p>
        </p:txBody>
      </p:sp>
      <p:sp>
        <p:nvSpPr>
          <p:cNvPr id="8" name="Footer Placeholder 7"/>
          <p:cNvSpPr>
            <a:spLocks noGrp="1"/>
          </p:cNvSpPr>
          <p:nvPr>
            <p:ph type="ftr" sz="quarter" idx="11"/>
          </p:nvPr>
        </p:nvSpPr>
        <p:spPr/>
        <p:txBody>
          <a:bodyPr/>
          <a:lstStyle/>
          <a:p>
            <a:r>
              <a:rPr lang="fr-FR"/>
              <a:t>Académie Aix-Marseille - Projet Collaboratif BIM</a:t>
            </a:r>
          </a:p>
        </p:txBody>
      </p:sp>
      <p:sp>
        <p:nvSpPr>
          <p:cNvPr id="9" name="Slide Number Placeholder 8"/>
          <p:cNvSpPr>
            <a:spLocks noGrp="1"/>
          </p:cNvSpPr>
          <p:nvPr>
            <p:ph type="sldNum" sz="quarter" idx="12"/>
          </p:nvPr>
        </p:nvSpPr>
        <p:spPr/>
        <p:txBody>
          <a:bodyPr/>
          <a:lstStyle/>
          <a:p>
            <a:fld id="{01053D74-0840-418D-B4A8-08C6D9444436}" type="slidenum">
              <a:rPr lang="fr-FR" smtClean="0"/>
              <a:t>‹N°›</a:t>
            </a:fld>
            <a:endParaRPr lang="fr-FR"/>
          </a:p>
        </p:txBody>
      </p:sp>
      <p:sp>
        <p:nvSpPr>
          <p:cNvPr id="10" name="Title 9"/>
          <p:cNvSpPr>
            <a:spLocks noGrp="1"/>
          </p:cNvSpPr>
          <p:nvPr>
            <p:ph type="title"/>
          </p:nvPr>
        </p:nvSpPr>
        <p:spPr/>
        <p:txBody>
          <a:bodyPr/>
          <a:lstStyle/>
          <a:p>
            <a:r>
              <a:rPr lang="fr-FR"/>
              <a:t>Modifiez le style du titre</a:t>
            </a:r>
            <a:endParaRPr lang="en-US" dirty="0"/>
          </a:p>
        </p:txBody>
      </p:sp>
    </p:spTree>
    <p:extLst>
      <p:ext uri="{BB962C8B-B14F-4D97-AF65-F5344CB8AC3E}">
        <p14:creationId xmlns:p14="http://schemas.microsoft.com/office/powerpoint/2010/main" val="21485156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DE5B9FF-B79A-4180-99B6-4B08EF3400A9}" type="datetime1">
              <a:rPr lang="fr-FR" smtClean="0"/>
              <a:t>19/11/2019</a:t>
            </a:fld>
            <a:endParaRPr lang="fr-FR"/>
          </a:p>
        </p:txBody>
      </p:sp>
      <p:sp>
        <p:nvSpPr>
          <p:cNvPr id="4" name="Footer Placeholder 3"/>
          <p:cNvSpPr>
            <a:spLocks noGrp="1"/>
          </p:cNvSpPr>
          <p:nvPr>
            <p:ph type="ftr" sz="quarter" idx="11"/>
          </p:nvPr>
        </p:nvSpPr>
        <p:spPr/>
        <p:txBody>
          <a:bodyPr/>
          <a:lstStyle/>
          <a:p>
            <a:r>
              <a:rPr lang="fr-FR"/>
              <a:t>Académie Aix-Marseille - Projet Collaboratif BIM</a:t>
            </a:r>
          </a:p>
        </p:txBody>
      </p:sp>
      <p:sp>
        <p:nvSpPr>
          <p:cNvPr id="5" name="Slide Number Placeholder 4"/>
          <p:cNvSpPr>
            <a:spLocks noGrp="1"/>
          </p:cNvSpPr>
          <p:nvPr>
            <p:ph type="sldNum" sz="quarter" idx="12"/>
          </p:nvPr>
        </p:nvSpPr>
        <p:spPr/>
        <p:txBody>
          <a:bodyPr/>
          <a:lstStyle/>
          <a:p>
            <a:fld id="{01053D74-0840-418D-B4A8-08C6D9444436}" type="slidenum">
              <a:rPr lang="fr-FR" smtClean="0"/>
              <a:t>‹N°›</a:t>
            </a:fld>
            <a:endParaRPr lang="fr-FR"/>
          </a:p>
        </p:txBody>
      </p:sp>
      <p:sp>
        <p:nvSpPr>
          <p:cNvPr id="6" name="Title 5"/>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1927847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F83206-F7E0-4C22-BEE3-847662CDF2CC}" type="datetime1">
              <a:rPr lang="fr-FR" smtClean="0"/>
              <a:t>19/11/2019</a:t>
            </a:fld>
            <a:endParaRPr lang="fr-FR"/>
          </a:p>
        </p:txBody>
      </p:sp>
      <p:sp>
        <p:nvSpPr>
          <p:cNvPr id="3" name="Footer Placeholder 2"/>
          <p:cNvSpPr>
            <a:spLocks noGrp="1"/>
          </p:cNvSpPr>
          <p:nvPr>
            <p:ph type="ftr" sz="quarter" idx="11"/>
          </p:nvPr>
        </p:nvSpPr>
        <p:spPr/>
        <p:txBody>
          <a:bodyPr/>
          <a:lstStyle/>
          <a:p>
            <a:r>
              <a:rPr lang="fr-FR"/>
              <a:t>Académie Aix-Marseille - Projet Collaboratif BIM</a:t>
            </a:r>
          </a:p>
        </p:txBody>
      </p:sp>
      <p:sp>
        <p:nvSpPr>
          <p:cNvPr id="4" name="Slide Number Placeholder 3"/>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70370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fr-FR"/>
              <a:t>Modifiez le style du titre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8ECB2A69-7FB9-4874-857E-7EB2FC227C15}"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40639524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fr-FR"/>
              <a:t>Modifiez le style du titre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6B923C31-2BB9-421B-8D63-FC7DA9538458}"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7839476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fr-FR"/>
              <a:t>Modifiez le style du titre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E0B2C8B1-4C77-4737-860C-3A7ACEB1C751}"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8973850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805A5834-9477-4511-9F10-4FC7BAC3B544}"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3901106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F97C8261-85F8-4B69-81FD-9577753D82DB}"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5342401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6301E3C-F9C1-4617-AFD4-E56C96BEFDAA}"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1039266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EFCB726-28CB-408D-B7C1-F9952C2E0EFD}"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8773724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fr-FR"/>
              <a:t>Modifiez le style du titre</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50236BEC-5CF5-4290-87A6-39356E84E796}"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19032151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3B1388EE-8914-4F08-BE44-078006117FC8}"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4248144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Content Placeholder 3"/>
          <p:cNvSpPr>
            <a:spLocks noGrp="1"/>
          </p:cNvSpPr>
          <p:nvPr>
            <p:ph sz="half" idx="2"/>
          </p:nvPr>
        </p:nvSpPr>
        <p:spPr>
          <a:xfrm>
            <a:off x="633845" y="2507551"/>
            <a:ext cx="3867150"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Content Placeholder 5"/>
          <p:cNvSpPr>
            <a:spLocks noGrp="1"/>
          </p:cNvSpPr>
          <p:nvPr>
            <p:ph sz="quarter" idx="4"/>
          </p:nvPr>
        </p:nvSpPr>
        <p:spPr>
          <a:xfrm>
            <a:off x="4629150" y="2507551"/>
            <a:ext cx="3886201"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E66E0B63-C157-4DFB-B92B-8BD195F46CFF}" type="datetime1">
              <a:rPr lang="fr-FR" smtClean="0"/>
              <a:t>19/11/2019</a:t>
            </a:fld>
            <a:endParaRPr lang="fr-FR"/>
          </a:p>
        </p:txBody>
      </p:sp>
      <p:sp>
        <p:nvSpPr>
          <p:cNvPr id="8" name="Footer Placeholder 7"/>
          <p:cNvSpPr>
            <a:spLocks noGrp="1"/>
          </p:cNvSpPr>
          <p:nvPr>
            <p:ph type="ftr" sz="quarter" idx="11"/>
          </p:nvPr>
        </p:nvSpPr>
        <p:spPr/>
        <p:txBody>
          <a:bodyPr/>
          <a:lstStyle/>
          <a:p>
            <a:r>
              <a:rPr lang="fr-FR"/>
              <a:t>Académie Aix-Marseille - Projet Collaboratif BIM</a:t>
            </a:r>
          </a:p>
        </p:txBody>
      </p:sp>
      <p:sp>
        <p:nvSpPr>
          <p:cNvPr id="9" name="Slide Number Placeholder 8"/>
          <p:cNvSpPr>
            <a:spLocks noGrp="1"/>
          </p:cNvSpPr>
          <p:nvPr>
            <p:ph type="sldNum" sz="quarter" idx="12"/>
          </p:nvPr>
        </p:nvSpPr>
        <p:spPr/>
        <p:txBody>
          <a:bodyPr/>
          <a:lstStyle/>
          <a:p>
            <a:fld id="{01053D74-0840-418D-B4A8-08C6D9444436}" type="slidenum">
              <a:rPr lang="fr-FR" smtClean="0"/>
              <a:t>‹N°›</a:t>
            </a:fld>
            <a:endParaRPr lang="fr-FR"/>
          </a:p>
        </p:txBody>
      </p:sp>
      <p:sp>
        <p:nvSpPr>
          <p:cNvPr id="10" name="Title 9"/>
          <p:cNvSpPr>
            <a:spLocks noGrp="1"/>
          </p:cNvSpPr>
          <p:nvPr>
            <p:ph type="title"/>
          </p:nvPr>
        </p:nvSpPr>
        <p:spPr/>
        <p:txBody>
          <a:bodyPr/>
          <a:lstStyle/>
          <a:p>
            <a:r>
              <a:rPr lang="fr-FR"/>
              <a:t>Modifiez le style du titre</a:t>
            </a:r>
            <a:endParaRPr lang="en-US" dirty="0"/>
          </a:p>
        </p:txBody>
      </p:sp>
    </p:spTree>
    <p:extLst>
      <p:ext uri="{BB962C8B-B14F-4D97-AF65-F5344CB8AC3E}">
        <p14:creationId xmlns:p14="http://schemas.microsoft.com/office/powerpoint/2010/main" val="36688789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473F209-E180-4C44-9CBF-CD5B4A843C0C}" type="datetime1">
              <a:rPr lang="fr-FR" smtClean="0"/>
              <a:t>19/11/2019</a:t>
            </a:fld>
            <a:endParaRPr lang="fr-FR"/>
          </a:p>
        </p:txBody>
      </p:sp>
      <p:sp>
        <p:nvSpPr>
          <p:cNvPr id="4" name="Footer Placeholder 3"/>
          <p:cNvSpPr>
            <a:spLocks noGrp="1"/>
          </p:cNvSpPr>
          <p:nvPr>
            <p:ph type="ftr" sz="quarter" idx="11"/>
          </p:nvPr>
        </p:nvSpPr>
        <p:spPr/>
        <p:txBody>
          <a:bodyPr/>
          <a:lstStyle/>
          <a:p>
            <a:r>
              <a:rPr lang="fr-FR"/>
              <a:t>Académie Aix-Marseille - Projet Collaboratif BIM</a:t>
            </a:r>
          </a:p>
        </p:txBody>
      </p:sp>
      <p:sp>
        <p:nvSpPr>
          <p:cNvPr id="5" name="Slide Number Placeholder 4"/>
          <p:cNvSpPr>
            <a:spLocks noGrp="1"/>
          </p:cNvSpPr>
          <p:nvPr>
            <p:ph type="sldNum" sz="quarter" idx="12"/>
          </p:nvPr>
        </p:nvSpPr>
        <p:spPr/>
        <p:txBody>
          <a:bodyPr/>
          <a:lstStyle/>
          <a:p>
            <a:fld id="{01053D74-0840-418D-B4A8-08C6D9444436}" type="slidenum">
              <a:rPr lang="fr-FR" smtClean="0"/>
              <a:t>‹N°›</a:t>
            </a:fld>
            <a:endParaRPr lang="fr-FR"/>
          </a:p>
        </p:txBody>
      </p:sp>
      <p:sp>
        <p:nvSpPr>
          <p:cNvPr id="6" name="Title 5"/>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1333529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EDB637A2-29A9-48E1-8712-BD575AB74D9F}"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0695099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DE5AE3-E2CD-46BB-8E92-E5B1669C69A4}" type="datetime1">
              <a:rPr lang="fr-FR" smtClean="0"/>
              <a:t>19/11/2019</a:t>
            </a:fld>
            <a:endParaRPr lang="fr-FR"/>
          </a:p>
        </p:txBody>
      </p:sp>
      <p:sp>
        <p:nvSpPr>
          <p:cNvPr id="3" name="Footer Placeholder 2"/>
          <p:cNvSpPr>
            <a:spLocks noGrp="1"/>
          </p:cNvSpPr>
          <p:nvPr>
            <p:ph type="ftr" sz="quarter" idx="11"/>
          </p:nvPr>
        </p:nvSpPr>
        <p:spPr/>
        <p:txBody>
          <a:bodyPr/>
          <a:lstStyle/>
          <a:p>
            <a:r>
              <a:rPr lang="fr-FR"/>
              <a:t>Académie Aix-Marseille - Projet Collaboratif BIM</a:t>
            </a:r>
          </a:p>
        </p:txBody>
      </p:sp>
      <p:sp>
        <p:nvSpPr>
          <p:cNvPr id="4" name="Slide Number Placeholder 3"/>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7554868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fr-FR"/>
              <a:t>Modifiez le style du titre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84BF8A3B-0C4F-4582-83A1-85211A7A193C}"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7539789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fr-FR"/>
              <a:t>Modifiez le style du titre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8D0611AB-11D4-4144-98C6-E82F63C79C06}"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8127289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2886A217-D385-46E7-BD3E-11E5186E890B}"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5798568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FFE6FDFE-9BBF-4896-B55F-3EF6730E1FC9}"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3744446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fr-FR"/>
              <a:t>Modifiez le style du titre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6942A00-8970-4C37-B51A-B212F7795397}"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2876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F4DFD04-14D3-47D1-AA94-A27E3242C18F}"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4958519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1A4F7A80-B5D1-4039-9C6C-0B42B51CB767}"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455807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fr-FR"/>
              <a:t>Modifiez le style du titre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2F85D9E3-0CDD-4A5F-B2B3-1E261FD76397}"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0931537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fr-FR"/>
              <a:t>Modifiez le style du titre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822960" y="2582334"/>
            <a:ext cx="3703320" cy="33782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63440" y="2582334"/>
            <a:ext cx="3703320" cy="33782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7C6C7E5-B1C6-43A4-B715-CE21B806A043}" type="datetime1">
              <a:rPr lang="fr-FR" smtClean="0"/>
              <a:t>19/11/2019</a:t>
            </a:fld>
            <a:endParaRPr lang="fr-FR"/>
          </a:p>
        </p:txBody>
      </p:sp>
      <p:sp>
        <p:nvSpPr>
          <p:cNvPr id="8" name="Footer Placeholder 7"/>
          <p:cNvSpPr>
            <a:spLocks noGrp="1"/>
          </p:cNvSpPr>
          <p:nvPr>
            <p:ph type="ftr" sz="quarter" idx="11"/>
          </p:nvPr>
        </p:nvSpPr>
        <p:spPr/>
        <p:txBody>
          <a:bodyPr/>
          <a:lstStyle/>
          <a:p>
            <a:r>
              <a:rPr lang="fr-FR"/>
              <a:t>Académie Aix-Marseille - Projet Collaboratif BIM</a:t>
            </a:r>
          </a:p>
        </p:txBody>
      </p:sp>
      <p:sp>
        <p:nvSpPr>
          <p:cNvPr id="9" name="Slide Number Placeholder 8"/>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757674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Content Placeholder 3"/>
          <p:cNvSpPr>
            <a:spLocks noGrp="1"/>
          </p:cNvSpPr>
          <p:nvPr>
            <p:ph sz="half" idx="2"/>
          </p:nvPr>
        </p:nvSpPr>
        <p:spPr>
          <a:xfrm>
            <a:off x="633845" y="2507551"/>
            <a:ext cx="3867150"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Content Placeholder 5"/>
          <p:cNvSpPr>
            <a:spLocks noGrp="1"/>
          </p:cNvSpPr>
          <p:nvPr>
            <p:ph sz="quarter" idx="4"/>
          </p:nvPr>
        </p:nvSpPr>
        <p:spPr>
          <a:xfrm>
            <a:off x="4629150" y="2507551"/>
            <a:ext cx="3886201" cy="3680525"/>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fld id="{834BA257-E8C1-4C6D-A23A-804563A072A5}" type="datetime1">
              <a:rPr lang="fr-FR" smtClean="0"/>
              <a:t>19/11/2019</a:t>
            </a:fld>
            <a:endParaRPr lang="fr-FR"/>
          </a:p>
        </p:txBody>
      </p:sp>
      <p:sp>
        <p:nvSpPr>
          <p:cNvPr id="8" name="Footer Placeholder 7"/>
          <p:cNvSpPr>
            <a:spLocks noGrp="1"/>
          </p:cNvSpPr>
          <p:nvPr>
            <p:ph type="ftr" sz="quarter" idx="11"/>
          </p:nvPr>
        </p:nvSpPr>
        <p:spPr/>
        <p:txBody>
          <a:bodyPr/>
          <a:lstStyle/>
          <a:p>
            <a:r>
              <a:rPr lang="fr-FR"/>
              <a:t>Académie Aix-Marseille - Projet Collaboratif BIM</a:t>
            </a:r>
          </a:p>
        </p:txBody>
      </p:sp>
      <p:sp>
        <p:nvSpPr>
          <p:cNvPr id="9" name="Slide Number Placeholder 8"/>
          <p:cNvSpPr>
            <a:spLocks noGrp="1"/>
          </p:cNvSpPr>
          <p:nvPr>
            <p:ph type="sldNum" sz="quarter" idx="12"/>
          </p:nvPr>
        </p:nvSpPr>
        <p:spPr/>
        <p:txBody>
          <a:bodyPr/>
          <a:lstStyle/>
          <a:p>
            <a:fld id="{01053D74-0840-418D-B4A8-08C6D9444436}" type="slidenum">
              <a:rPr lang="fr-FR" smtClean="0"/>
              <a:t>‹N°›</a:t>
            </a:fld>
            <a:endParaRPr lang="fr-FR"/>
          </a:p>
        </p:txBody>
      </p:sp>
      <p:sp>
        <p:nvSpPr>
          <p:cNvPr id="10" name="Title 9"/>
          <p:cNvSpPr>
            <a:spLocks noGrp="1"/>
          </p:cNvSpPr>
          <p:nvPr>
            <p:ph type="title"/>
          </p:nvPr>
        </p:nvSpPr>
        <p:spPr/>
        <p:txBody>
          <a:bodyPr/>
          <a:lstStyle/>
          <a:p>
            <a:r>
              <a:rPr lang="fr-FR"/>
              <a:t>Modifiez le style du titre</a:t>
            </a:r>
            <a:endParaRPr lang="en-US" dirty="0"/>
          </a:p>
        </p:txBody>
      </p:sp>
    </p:spTree>
    <p:extLst>
      <p:ext uri="{BB962C8B-B14F-4D97-AF65-F5344CB8AC3E}">
        <p14:creationId xmlns:p14="http://schemas.microsoft.com/office/powerpoint/2010/main" val="1563595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98E7054-3DDE-4B4F-BB19-83BD433A4C81}" type="datetime1">
              <a:rPr lang="fr-FR" smtClean="0"/>
              <a:t>19/11/2019</a:t>
            </a:fld>
            <a:endParaRPr lang="fr-FR"/>
          </a:p>
        </p:txBody>
      </p:sp>
      <p:sp>
        <p:nvSpPr>
          <p:cNvPr id="4" name="Footer Placeholder 3"/>
          <p:cNvSpPr>
            <a:spLocks noGrp="1"/>
          </p:cNvSpPr>
          <p:nvPr>
            <p:ph type="ftr" sz="quarter" idx="11"/>
          </p:nvPr>
        </p:nvSpPr>
        <p:spPr/>
        <p:txBody>
          <a:bodyPr/>
          <a:lstStyle/>
          <a:p>
            <a:r>
              <a:rPr lang="fr-FR"/>
              <a:t>Académie Aix-Marseille - Projet Collaboratif BIM</a:t>
            </a:r>
          </a:p>
        </p:txBody>
      </p:sp>
      <p:sp>
        <p:nvSpPr>
          <p:cNvPr id="5" name="Slide Number Placeholder 4"/>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345747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94D5D85-A3C2-4500-87EF-DDF34F5364DC}" type="datetime1">
              <a:rPr lang="fr-FR" smtClean="0"/>
              <a:t>19/11/2019</a:t>
            </a:fld>
            <a:endParaRPr lang="fr-FR"/>
          </a:p>
        </p:txBody>
      </p:sp>
      <p:sp>
        <p:nvSpPr>
          <p:cNvPr id="8" name="Footer Placeholder 7"/>
          <p:cNvSpPr>
            <a:spLocks noGrp="1"/>
          </p:cNvSpPr>
          <p:nvPr>
            <p:ph type="ftr" sz="quarter" idx="11"/>
          </p:nvPr>
        </p:nvSpPr>
        <p:spPr/>
        <p:txBody>
          <a:bodyPr/>
          <a:lstStyle>
            <a:lvl1pPr>
              <a:defRPr>
                <a:solidFill>
                  <a:srgbClr val="FFFFFF"/>
                </a:solidFill>
              </a:defRPr>
            </a:lvl1pPr>
          </a:lstStyle>
          <a:p>
            <a:r>
              <a:rPr lang="fr-FR"/>
              <a:t>Académie Aix-Marseille - Projet Collaboratif BIM</a:t>
            </a:r>
          </a:p>
        </p:txBody>
      </p:sp>
      <p:sp>
        <p:nvSpPr>
          <p:cNvPr id="9" name="Slide Number Placeholder 8"/>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15755982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fr-FR"/>
              <a:t>Modifiez le style du titre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305D79E9-9CF4-4686-B2EA-A53E350D5032}" type="datetime1">
              <a:rPr lang="fr-FR" smtClean="0"/>
              <a:t>19/11/2019</a:t>
            </a:fld>
            <a:endParaRPr lang="fr-FR"/>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fr-FR"/>
              <a:t>Académie Aix-Marseille - Projet Collaboratif BIM</a:t>
            </a: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1053D74-0840-418D-B4A8-08C6D9444436}" type="slidenum">
              <a:rPr lang="fr-FR" smtClean="0"/>
              <a:t>‹N°›</a:t>
            </a:fld>
            <a:endParaRPr lang="fr-FR"/>
          </a:p>
        </p:txBody>
      </p:sp>
    </p:spTree>
    <p:extLst>
      <p:ext uri="{BB962C8B-B14F-4D97-AF65-F5344CB8AC3E}">
        <p14:creationId xmlns:p14="http://schemas.microsoft.com/office/powerpoint/2010/main" val="31898952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fr-FR"/>
              <a:t>Modifiez le style du titre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CDC5C963-2690-487B-872B-7791D186775F}"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19221372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11038517-3C22-4B1E-BF84-B73B79E82AED}"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10575693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3321681A-D57F-49E6-B8F6-8B2F2D254F2B}" type="datetime1">
              <a:rPr lang="fr-FR" smtClean="0"/>
              <a:t>19/11/2019</a:t>
            </a:fld>
            <a:endParaRPr lang="fr-FR"/>
          </a:p>
        </p:txBody>
      </p:sp>
      <p:sp>
        <p:nvSpPr>
          <p:cNvPr id="5" name="Footer Placeholder 4"/>
          <p:cNvSpPr>
            <a:spLocks noGrp="1"/>
          </p:cNvSpPr>
          <p:nvPr>
            <p:ph type="ftr" sz="quarter" idx="11"/>
          </p:nvPr>
        </p:nvSpPr>
        <p:spPr/>
        <p:txBody>
          <a:bodyPr/>
          <a:lstStyle/>
          <a:p>
            <a:r>
              <a:rPr lang="fr-FR"/>
              <a:t>Académie Aix-Marseille - Projet Collaboratif BIM</a:t>
            </a:r>
          </a:p>
        </p:txBody>
      </p:sp>
      <p:sp>
        <p:nvSpPr>
          <p:cNvPr id="6" name="Slide Number Placeholder 5"/>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737080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re seu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A843A6B3-826A-4C20-BF44-4D260877968A}" type="datetime1">
              <a:rPr lang="fr-FR" smtClean="0"/>
              <a:t>19/11/2019</a:t>
            </a:fld>
            <a:endParaRPr lang="fr-FR"/>
          </a:p>
        </p:txBody>
      </p:sp>
      <p:sp>
        <p:nvSpPr>
          <p:cNvPr id="4" name="Footer Placeholder 3"/>
          <p:cNvSpPr>
            <a:spLocks noGrp="1"/>
          </p:cNvSpPr>
          <p:nvPr>
            <p:ph type="ftr" sz="quarter" idx="11"/>
          </p:nvPr>
        </p:nvSpPr>
        <p:spPr/>
        <p:txBody>
          <a:bodyPr/>
          <a:lstStyle/>
          <a:p>
            <a:r>
              <a:rPr lang="fr-FR"/>
              <a:t>Académie Aix-Marseille - Projet Collaboratif BIM</a:t>
            </a:r>
          </a:p>
        </p:txBody>
      </p:sp>
      <p:sp>
        <p:nvSpPr>
          <p:cNvPr id="5" name="Slide Number Placeholder 4"/>
          <p:cNvSpPr>
            <a:spLocks noGrp="1"/>
          </p:cNvSpPr>
          <p:nvPr>
            <p:ph type="sldNum" sz="quarter" idx="12"/>
          </p:nvPr>
        </p:nvSpPr>
        <p:spPr/>
        <p:txBody>
          <a:bodyPr/>
          <a:lstStyle/>
          <a:p>
            <a:fld id="{01053D74-0840-418D-B4A8-08C6D9444436}" type="slidenum">
              <a:rPr lang="fr-FR" smtClean="0"/>
              <a:t>‹N°›</a:t>
            </a:fld>
            <a:endParaRPr lang="fr-FR"/>
          </a:p>
        </p:txBody>
      </p:sp>
      <p:sp>
        <p:nvSpPr>
          <p:cNvPr id="6" name="Title 5"/>
          <p:cNvSpPr>
            <a:spLocks noGrp="1"/>
          </p:cNvSpPr>
          <p:nvPr>
            <p:ph type="title"/>
          </p:nvPr>
        </p:nvSpPr>
        <p:spPr/>
        <p:txBody>
          <a:bodyPr/>
          <a:lstStyle/>
          <a:p>
            <a:r>
              <a:rPr lang="fr-FR"/>
              <a:t>Modifiez le style du titre</a:t>
            </a:r>
            <a:endParaRPr lang="en-US"/>
          </a:p>
        </p:txBody>
      </p:sp>
    </p:spTree>
    <p:extLst>
      <p:ext uri="{BB962C8B-B14F-4D97-AF65-F5344CB8AC3E}">
        <p14:creationId xmlns:p14="http://schemas.microsoft.com/office/powerpoint/2010/main" val="667834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573526-F867-4425-A739-0442E1049C51}" type="datetime1">
              <a:rPr lang="fr-FR" smtClean="0"/>
              <a:t>19/11/2019</a:t>
            </a:fld>
            <a:endParaRPr lang="fr-FR"/>
          </a:p>
        </p:txBody>
      </p:sp>
      <p:sp>
        <p:nvSpPr>
          <p:cNvPr id="3" name="Footer Placeholder 2"/>
          <p:cNvSpPr>
            <a:spLocks noGrp="1"/>
          </p:cNvSpPr>
          <p:nvPr>
            <p:ph type="ftr" sz="quarter" idx="11"/>
          </p:nvPr>
        </p:nvSpPr>
        <p:spPr/>
        <p:txBody>
          <a:bodyPr/>
          <a:lstStyle/>
          <a:p>
            <a:r>
              <a:rPr lang="fr-FR"/>
              <a:t>Académie Aix-Marseille - Projet Collaboratif BIM</a:t>
            </a:r>
          </a:p>
        </p:txBody>
      </p:sp>
      <p:sp>
        <p:nvSpPr>
          <p:cNvPr id="4" name="Slide Number Placeholder 3"/>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3465098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fr-FR"/>
              <a:t>Modifiez le style du titre</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04602B9A-D1ED-4EB3-B8B0-1423AFB084DE}"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472842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fr-FR"/>
              <a:t>Modifiez le style du titre</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a:t>Modifier les styles du texte du masque</a:t>
            </a:r>
          </a:p>
        </p:txBody>
      </p:sp>
      <p:sp>
        <p:nvSpPr>
          <p:cNvPr id="5" name="Date Placeholder 4"/>
          <p:cNvSpPr>
            <a:spLocks noGrp="1"/>
          </p:cNvSpPr>
          <p:nvPr>
            <p:ph type="dt" sz="half" idx="10"/>
          </p:nvPr>
        </p:nvSpPr>
        <p:spPr/>
        <p:txBody>
          <a:bodyPr/>
          <a:lstStyle/>
          <a:p>
            <a:fld id="{CEE5327D-5A63-490F-8202-D4469E7899F6}" type="datetime1">
              <a:rPr lang="fr-FR" smtClean="0"/>
              <a:t>19/11/2019</a:t>
            </a:fld>
            <a:endParaRPr lang="fr-FR"/>
          </a:p>
        </p:txBody>
      </p:sp>
      <p:sp>
        <p:nvSpPr>
          <p:cNvPr id="6" name="Footer Placeholder 5"/>
          <p:cNvSpPr>
            <a:spLocks noGrp="1"/>
          </p:cNvSpPr>
          <p:nvPr>
            <p:ph type="ftr" sz="quarter" idx="11"/>
          </p:nvPr>
        </p:nvSpPr>
        <p:spPr/>
        <p:txBody>
          <a:bodyPr/>
          <a:lstStyle/>
          <a:p>
            <a:r>
              <a:rPr lang="fr-FR"/>
              <a:t>Académie Aix-Marseille - Projet Collaboratif BIM</a:t>
            </a:r>
          </a:p>
        </p:txBody>
      </p:sp>
      <p:sp>
        <p:nvSpPr>
          <p:cNvPr id="7" name="Slide Number Placeholder 6"/>
          <p:cNvSpPr>
            <a:spLocks noGrp="1"/>
          </p:cNvSpPr>
          <p:nvPr>
            <p:ph type="sldNum" sz="quarter" idx="12"/>
          </p:nvPr>
        </p:nvSpPr>
        <p:spPr/>
        <p:txBody>
          <a:bodyPr/>
          <a:lstStyle/>
          <a:p>
            <a:fld id="{01053D74-0840-418D-B4A8-08C6D9444436}" type="slidenum">
              <a:rPr lang="fr-FR" smtClean="0"/>
              <a:t>‹N°›</a:t>
            </a:fld>
            <a:endParaRPr lang="fr-FR"/>
          </a:p>
        </p:txBody>
      </p:sp>
    </p:spTree>
    <p:extLst>
      <p:ext uri="{BB962C8B-B14F-4D97-AF65-F5344CB8AC3E}">
        <p14:creationId xmlns:p14="http://schemas.microsoft.com/office/powerpoint/2010/main" val="270054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D3D0A93A-650F-421F-B06C-71604D89F598}" type="datetime1">
              <a:rPr lang="fr-FR" smtClean="0"/>
              <a:t>19/11/2019</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fr-FR"/>
              <a:t>Académie Aix-Marseille - Projet Collaboratif BIM</a:t>
            </a:r>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1053D74-0840-418D-B4A8-08C6D9444436}" type="slidenum">
              <a:rPr lang="fr-FR" smtClean="0"/>
              <a:t>‹N°›</a:t>
            </a:fld>
            <a:endParaRPr lang="fr-FR"/>
          </a:p>
        </p:txBody>
      </p:sp>
    </p:spTree>
    <p:extLst>
      <p:ext uri="{BB962C8B-B14F-4D97-AF65-F5344CB8AC3E}">
        <p14:creationId xmlns:p14="http://schemas.microsoft.com/office/powerpoint/2010/main" val="3729742182"/>
      </p:ext>
    </p:extLst>
  </p:cSld>
  <p:clrMap bg1="lt1" tx1="dk1" bg2="lt2" tx2="dk2" accent1="accent1" accent2="accent2" accent3="accent3" accent4="accent4" accent5="accent5" accent6="accent6" hlink="hlink" folHlink="folHlink"/>
  <p:sldLayoutIdLst>
    <p:sldLayoutId id="2147483939" r:id="rId1"/>
    <p:sldLayoutId id="2147483940" r:id="rId2"/>
    <p:sldLayoutId id="2147483941" r:id="rId3"/>
    <p:sldLayoutId id="2147483942" r:id="rId4"/>
    <p:sldLayoutId id="2147483943" r:id="rId5"/>
    <p:sldLayoutId id="2147483944" r:id="rId6"/>
    <p:sldLayoutId id="2147483945" r:id="rId7"/>
    <p:sldLayoutId id="2147483946" r:id="rId8"/>
    <p:sldLayoutId id="2147483947" r:id="rId9"/>
    <p:sldLayoutId id="2147483948" r:id="rId10"/>
    <p:sldLayoutId id="2147483949"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6976F643-3AFB-44F2-9153-A08E82A2227A}" type="datetime1">
              <a:rPr lang="fr-FR" smtClean="0"/>
              <a:t>19/11/2019</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fr-FR"/>
              <a:t>Académie Aix-Marseille - Projet Collaboratif BIM</a:t>
            </a:r>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1053D74-0840-418D-B4A8-08C6D9444436}" type="slidenum">
              <a:rPr lang="fr-FR" smtClean="0"/>
              <a:t>‹N°›</a:t>
            </a:fld>
            <a:endParaRPr lang="fr-FR"/>
          </a:p>
        </p:txBody>
      </p:sp>
    </p:spTree>
    <p:extLst>
      <p:ext uri="{BB962C8B-B14F-4D97-AF65-F5344CB8AC3E}">
        <p14:creationId xmlns:p14="http://schemas.microsoft.com/office/powerpoint/2010/main" val="42576533"/>
      </p:ext>
    </p:extLst>
  </p:cSld>
  <p:clrMap bg1="lt1" tx1="dk1" bg2="lt2" tx2="dk2" accent1="accent1" accent2="accent2" accent3="accent3" accent4="accent4" accent5="accent5" accent6="accent6" hlink="hlink" folHlink="folHlink"/>
  <p:sldLayoutIdLst>
    <p:sldLayoutId id="2147484188" r:id="rId1"/>
    <p:sldLayoutId id="2147484189" r:id="rId2"/>
    <p:sldLayoutId id="2147484190" r:id="rId3"/>
    <p:sldLayoutId id="2147484191" r:id="rId4"/>
    <p:sldLayoutId id="2147484192" r:id="rId5"/>
    <p:sldLayoutId id="2147484193" r:id="rId6"/>
    <p:sldLayoutId id="2147484194" r:id="rId7"/>
    <p:sldLayoutId id="2147484195" r:id="rId8"/>
    <p:sldLayoutId id="2147484196" r:id="rId9"/>
    <p:sldLayoutId id="2147484197" r:id="rId10"/>
    <p:sldLayoutId id="2147484198"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F2077EFA-E722-4265-BF68-572FA608E3EB}" type="datetime1">
              <a:rPr lang="fr-FR" smtClean="0"/>
              <a:t>19/11/2019</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fr-FR"/>
              <a:t>Académie Aix-Marseille - Projet Collaboratif BIM</a:t>
            </a:r>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1053D74-0840-418D-B4A8-08C6D9444436}" type="slidenum">
              <a:rPr lang="fr-FR" smtClean="0"/>
              <a:t>‹N°›</a:t>
            </a:fld>
            <a:endParaRPr lang="fr-FR"/>
          </a:p>
        </p:txBody>
      </p:sp>
    </p:spTree>
    <p:extLst>
      <p:ext uri="{BB962C8B-B14F-4D97-AF65-F5344CB8AC3E}">
        <p14:creationId xmlns:p14="http://schemas.microsoft.com/office/powerpoint/2010/main" val="1623474108"/>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EEC66025-803B-4CFD-A3CA-40ECA21D6FA5}" type="datetime1">
              <a:rPr lang="fr-FR" smtClean="0"/>
              <a:t>19/11/2019</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r>
              <a:rPr lang="fr-FR"/>
              <a:t>Académie Aix-Marseille - Projet Collaboratif BIM</a:t>
            </a:r>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01053D74-0840-418D-B4A8-08C6D9444436}" type="slidenum">
              <a:rPr lang="fr-FR" smtClean="0"/>
              <a:t>‹N°›</a:t>
            </a:fld>
            <a:endParaRPr lang="fr-FR"/>
          </a:p>
        </p:txBody>
      </p:sp>
    </p:spTree>
    <p:extLst>
      <p:ext uri="{BB962C8B-B14F-4D97-AF65-F5344CB8AC3E}">
        <p14:creationId xmlns:p14="http://schemas.microsoft.com/office/powerpoint/2010/main" val="2394967320"/>
      </p:ext>
    </p:extLst>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EFE976F5-D4ED-4AB3-A9C6-0811AA495111}" type="datetime1">
              <a:rPr lang="fr-FR" smtClean="0"/>
              <a:t>19/11/2019</a:t>
            </a:fld>
            <a:endParaRPr lang="fr-FR"/>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fr-FR"/>
              <a:t>Académie Aix-Marseille - Projet Collaboratif BIM</a:t>
            </a:r>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01053D74-0840-418D-B4A8-08C6D9444436}" type="slidenum">
              <a:rPr lang="fr-FR" smtClean="0"/>
              <a:t>‹N°›</a:t>
            </a:fld>
            <a:endParaRPr lang="fr-FR"/>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774294"/>
      </p:ext>
    </p:extLst>
  </p:cSld>
  <p:clrMap bg1="lt1" tx1="dk1" bg2="lt2" tx2="dk2" accent1="accent1" accent2="accent2" accent3="accent3" accent4="accent4" accent5="accent5" accent6="accent6" hlink="hlink" folHlink="folHlink"/>
  <p:sldLayoutIdLst>
    <p:sldLayoutId id="2147484443" r:id="rId1"/>
    <p:sldLayoutId id="2147484444" r:id="rId2"/>
    <p:sldLayoutId id="2147484445" r:id="rId3"/>
    <p:sldLayoutId id="2147484446" r:id="rId4"/>
    <p:sldLayoutId id="2147484447" r:id="rId5"/>
    <p:sldLayoutId id="2147484448" r:id="rId6"/>
    <p:sldLayoutId id="2147484449" r:id="rId7"/>
    <p:sldLayoutId id="2147484450" r:id="rId8"/>
    <p:sldLayoutId id="2147484451" r:id="rId9"/>
    <p:sldLayoutId id="2147484452" r:id="rId10"/>
    <p:sldLayoutId id="2147484453"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5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5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51.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9.xml"/><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1.xml"/><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C9AC093D-A499-4AC9-8F40-6B0DD27D123A}"/>
              </a:ext>
            </a:extLst>
          </p:cNvPr>
          <p:cNvSpPr/>
          <p:nvPr/>
        </p:nvSpPr>
        <p:spPr>
          <a:xfrm>
            <a:off x="617220" y="4128237"/>
            <a:ext cx="7829550" cy="330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a:extLst>
              <a:ext uri="{FF2B5EF4-FFF2-40B4-BE49-F238E27FC236}">
                <a16:creationId xmlns:a16="http://schemas.microsoft.com/office/drawing/2014/main" id="{CC887305-1B03-41CE-BB1D-CF1FD524DD61}"/>
              </a:ext>
            </a:extLst>
          </p:cNvPr>
          <p:cNvSpPr/>
          <p:nvPr/>
        </p:nvSpPr>
        <p:spPr>
          <a:xfrm>
            <a:off x="526593" y="59992"/>
            <a:ext cx="6250109" cy="830997"/>
          </a:xfrm>
          <a:prstGeom prst="rect">
            <a:avLst/>
          </a:prstGeom>
        </p:spPr>
        <p:txBody>
          <a:bodyPr wrap="none">
            <a:spAutoFit/>
          </a:bodyPr>
          <a:lstStyle/>
          <a:p>
            <a:r>
              <a:rPr lang="fr-FR" sz="4800" b="1" dirty="0">
                <a:solidFill>
                  <a:schemeClr val="accent5">
                    <a:lumMod val="75000"/>
                  </a:schemeClr>
                </a:solidFill>
                <a:effectLst>
                  <a:outerShdw blurRad="38100" dist="38100" dir="2700000" algn="tl">
                    <a:srgbClr val="000000">
                      <a:alpha val="43137"/>
                    </a:srgbClr>
                  </a:outerShdw>
                </a:effectLst>
              </a:rPr>
              <a:t>Projet collaboratif BIM  </a:t>
            </a:r>
          </a:p>
        </p:txBody>
      </p:sp>
      <p:grpSp>
        <p:nvGrpSpPr>
          <p:cNvPr id="2" name="Groupe 1">
            <a:extLst>
              <a:ext uri="{FF2B5EF4-FFF2-40B4-BE49-F238E27FC236}">
                <a16:creationId xmlns:a16="http://schemas.microsoft.com/office/drawing/2014/main" id="{62FD365A-828A-4804-88CE-7AF89587EC69}"/>
              </a:ext>
            </a:extLst>
          </p:cNvPr>
          <p:cNvGrpSpPr/>
          <p:nvPr/>
        </p:nvGrpSpPr>
        <p:grpSpPr>
          <a:xfrm>
            <a:off x="1743072" y="921445"/>
            <a:ext cx="7261630" cy="830997"/>
            <a:chOff x="1776384" y="1055085"/>
            <a:chExt cx="7471188" cy="830997"/>
          </a:xfrm>
        </p:grpSpPr>
        <p:sp>
          <p:nvSpPr>
            <p:cNvPr id="3" name="Rectangle 2">
              <a:extLst>
                <a:ext uri="{FF2B5EF4-FFF2-40B4-BE49-F238E27FC236}">
                  <a16:creationId xmlns:a16="http://schemas.microsoft.com/office/drawing/2014/main" id="{47D8A101-7368-452E-B72F-A2513A90253D}"/>
                </a:ext>
              </a:extLst>
            </p:cNvPr>
            <p:cNvSpPr/>
            <p:nvPr/>
          </p:nvSpPr>
          <p:spPr>
            <a:xfrm>
              <a:off x="2667244" y="1055085"/>
              <a:ext cx="6580328" cy="830997"/>
            </a:xfrm>
            <a:prstGeom prst="rect">
              <a:avLst/>
            </a:prstGeom>
          </p:spPr>
          <p:txBody>
            <a:bodyPr wrap="square">
              <a:spAutoFit/>
            </a:bodyPr>
            <a:lstStyle/>
            <a:p>
              <a:r>
                <a:rPr lang="fr-FR" sz="2400" i="1" dirty="0">
                  <a:latin typeface="Calibri" panose="020F0502020204030204" pitchFamily="34" charset="0"/>
                  <a:ea typeface="Calibri" panose="020F0502020204030204" pitchFamily="34" charset="0"/>
                  <a:cs typeface="Arial" panose="020B0604020202020204" pitchFamily="34" charset="0"/>
                </a:rPr>
                <a:t>Projet d'étude impliquant plusieurs filières de BTS en collaboration dans une démarche BIM</a:t>
              </a:r>
              <a:endParaRPr lang="fr-FR" sz="2400" dirty="0"/>
            </a:p>
          </p:txBody>
        </p:sp>
        <p:sp>
          <p:nvSpPr>
            <p:cNvPr id="31" name="Flèche : droite 30">
              <a:extLst>
                <a:ext uri="{FF2B5EF4-FFF2-40B4-BE49-F238E27FC236}">
                  <a16:creationId xmlns:a16="http://schemas.microsoft.com/office/drawing/2014/main" id="{6FD4B2E3-00C9-4A94-A296-95A1F43A3F40}"/>
                </a:ext>
              </a:extLst>
            </p:cNvPr>
            <p:cNvSpPr/>
            <p:nvPr/>
          </p:nvSpPr>
          <p:spPr>
            <a:xfrm>
              <a:off x="1776384" y="1267189"/>
              <a:ext cx="750268" cy="406788"/>
            </a:xfrm>
            <a:prstGeom prst="rightArrow">
              <a:avLst>
                <a:gd name="adj1" fmla="val 50000"/>
                <a:gd name="adj2" fmla="val 79193"/>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7" name="Espace réservé du pied de page 6">
            <a:extLst>
              <a:ext uri="{FF2B5EF4-FFF2-40B4-BE49-F238E27FC236}">
                <a16:creationId xmlns:a16="http://schemas.microsoft.com/office/drawing/2014/main" id="{51034E27-44F5-418B-83CA-8E975336CC6C}"/>
              </a:ext>
            </a:extLst>
          </p:cNvPr>
          <p:cNvSpPr>
            <a:spLocks noGrp="1"/>
          </p:cNvSpPr>
          <p:nvPr>
            <p:ph type="ftr" sz="quarter" idx="11"/>
          </p:nvPr>
        </p:nvSpPr>
        <p:spPr/>
        <p:txBody>
          <a:bodyPr/>
          <a:lstStyle/>
          <a:p>
            <a:r>
              <a:rPr lang="fr-FR"/>
              <a:t>Académie Aix-Marseille - Projet Collaboratif BIM</a:t>
            </a:r>
            <a:endParaRPr lang="fr-FR" dirty="0"/>
          </a:p>
        </p:txBody>
      </p:sp>
      <p:sp>
        <p:nvSpPr>
          <p:cNvPr id="55" name="Espace réservé du numéro de diapositive 54">
            <a:extLst>
              <a:ext uri="{FF2B5EF4-FFF2-40B4-BE49-F238E27FC236}">
                <a16:creationId xmlns:a16="http://schemas.microsoft.com/office/drawing/2014/main" id="{21AF10E4-BDF6-4993-9E80-16B423CCC01C}"/>
              </a:ext>
            </a:extLst>
          </p:cNvPr>
          <p:cNvSpPr>
            <a:spLocks noGrp="1"/>
          </p:cNvSpPr>
          <p:nvPr>
            <p:ph type="sldNum" sz="quarter" idx="12"/>
          </p:nvPr>
        </p:nvSpPr>
        <p:spPr/>
        <p:txBody>
          <a:bodyPr/>
          <a:lstStyle/>
          <a:p>
            <a:fld id="{01053D74-0840-418D-B4A8-08C6D9444436}" type="slidenum">
              <a:rPr lang="fr-FR" smtClean="0"/>
              <a:t>1</a:t>
            </a:fld>
            <a:endParaRPr lang="fr-FR"/>
          </a:p>
        </p:txBody>
      </p:sp>
      <p:sp>
        <p:nvSpPr>
          <p:cNvPr id="12" name="ZoneTexte 11">
            <a:extLst>
              <a:ext uri="{FF2B5EF4-FFF2-40B4-BE49-F238E27FC236}">
                <a16:creationId xmlns:a16="http://schemas.microsoft.com/office/drawing/2014/main" id="{E40DF693-31C8-4666-AEDB-0ACE5DB715CD}"/>
              </a:ext>
            </a:extLst>
          </p:cNvPr>
          <p:cNvSpPr txBox="1"/>
          <p:nvPr/>
        </p:nvSpPr>
        <p:spPr>
          <a:xfrm>
            <a:off x="6677879" y="2968733"/>
            <a:ext cx="2377581" cy="1200329"/>
          </a:xfrm>
          <a:prstGeom prst="rect">
            <a:avLst/>
          </a:prstGeom>
          <a:noFill/>
        </p:spPr>
        <p:txBody>
          <a:bodyPr wrap="square" rtlCol="0">
            <a:spAutoFit/>
          </a:bodyPr>
          <a:lstStyle/>
          <a:p>
            <a:r>
              <a:rPr lang="fr-FR" sz="2400" b="1" dirty="0">
                <a:solidFill>
                  <a:schemeClr val="accent5">
                    <a:lumMod val="75000"/>
                  </a:schemeClr>
                </a:solidFill>
              </a:rPr>
              <a:t>Groupe de travail </a:t>
            </a:r>
          </a:p>
          <a:p>
            <a:r>
              <a:rPr lang="fr-FR" sz="2400" b="1" dirty="0">
                <a:solidFill>
                  <a:schemeClr val="accent5">
                    <a:lumMod val="75000"/>
                  </a:schemeClr>
                </a:solidFill>
              </a:rPr>
              <a:t>Académie </a:t>
            </a:r>
          </a:p>
          <a:p>
            <a:r>
              <a:rPr lang="fr-FR" sz="2400" b="1" dirty="0">
                <a:solidFill>
                  <a:schemeClr val="accent5">
                    <a:lumMod val="75000"/>
                  </a:schemeClr>
                </a:solidFill>
              </a:rPr>
              <a:t>d’Aix-Marseille</a:t>
            </a:r>
          </a:p>
        </p:txBody>
      </p:sp>
      <p:grpSp>
        <p:nvGrpSpPr>
          <p:cNvPr id="56" name="Groupe 55">
            <a:extLst>
              <a:ext uri="{FF2B5EF4-FFF2-40B4-BE49-F238E27FC236}">
                <a16:creationId xmlns:a16="http://schemas.microsoft.com/office/drawing/2014/main" id="{4AAF3798-5899-4060-ABA8-3C8BF4E7F1B2}"/>
              </a:ext>
            </a:extLst>
          </p:cNvPr>
          <p:cNvGrpSpPr/>
          <p:nvPr/>
        </p:nvGrpSpPr>
        <p:grpSpPr>
          <a:xfrm>
            <a:off x="86998" y="1782897"/>
            <a:ext cx="5783075" cy="4153657"/>
            <a:chOff x="61738" y="1662593"/>
            <a:chExt cx="7042742" cy="4663382"/>
          </a:xfrm>
        </p:grpSpPr>
        <p:sp>
          <p:nvSpPr>
            <p:cNvPr id="6" name="ZoneTexte 5">
              <a:extLst>
                <a:ext uri="{FF2B5EF4-FFF2-40B4-BE49-F238E27FC236}">
                  <a16:creationId xmlns:a16="http://schemas.microsoft.com/office/drawing/2014/main" id="{42E643C5-27AD-4AD9-9CEC-3532B6D78EF6}"/>
                </a:ext>
              </a:extLst>
            </p:cNvPr>
            <p:cNvSpPr txBox="1"/>
            <p:nvPr/>
          </p:nvSpPr>
          <p:spPr>
            <a:xfrm>
              <a:off x="1258351" y="1662593"/>
              <a:ext cx="184731" cy="300082"/>
            </a:xfrm>
            <a:prstGeom prst="rect">
              <a:avLst/>
            </a:prstGeom>
            <a:noFill/>
          </p:spPr>
          <p:txBody>
            <a:bodyPr wrap="none" rtlCol="0">
              <a:spAutoFit/>
            </a:bodyPr>
            <a:lstStyle/>
            <a:p>
              <a:endParaRPr lang="fr-FR" sz="1350" dirty="0"/>
            </a:p>
          </p:txBody>
        </p:sp>
        <p:pic>
          <p:nvPicPr>
            <p:cNvPr id="11" name="Image 10">
              <a:extLst>
                <a:ext uri="{FF2B5EF4-FFF2-40B4-BE49-F238E27FC236}">
                  <a16:creationId xmlns:a16="http://schemas.microsoft.com/office/drawing/2014/main" id="{9730F400-AD88-4BEB-A8CA-80CBA6334C1C}"/>
                </a:ext>
              </a:extLst>
            </p:cNvPr>
            <p:cNvPicPr>
              <a:picLocks noChangeAspect="1"/>
            </p:cNvPicPr>
            <p:nvPr/>
          </p:nvPicPr>
          <p:blipFill>
            <a:blip r:embed="rId3"/>
            <a:stretch>
              <a:fillRect/>
            </a:stretch>
          </p:blipFill>
          <p:spPr>
            <a:xfrm>
              <a:off x="1502710" y="2970371"/>
              <a:ext cx="3803087" cy="2335465"/>
            </a:xfrm>
            <a:prstGeom prst="rect">
              <a:avLst/>
            </a:prstGeom>
            <a:noFill/>
          </p:spPr>
        </p:pic>
        <p:sp>
          <p:nvSpPr>
            <p:cNvPr id="54" name="Ellipse 53">
              <a:extLst>
                <a:ext uri="{FF2B5EF4-FFF2-40B4-BE49-F238E27FC236}">
                  <a16:creationId xmlns:a16="http://schemas.microsoft.com/office/drawing/2014/main" id="{B1EDF0E3-ED61-4FBE-B3D4-FC0ED807091F}"/>
                </a:ext>
              </a:extLst>
            </p:cNvPr>
            <p:cNvSpPr/>
            <p:nvPr/>
          </p:nvSpPr>
          <p:spPr>
            <a:xfrm rot="643444">
              <a:off x="317380" y="2134130"/>
              <a:ext cx="6200505" cy="3941557"/>
            </a:xfrm>
            <a:prstGeom prst="ellipse">
              <a:avLst/>
            </a:prstGeom>
            <a:solidFill>
              <a:schemeClr val="accent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5" name="Groupe 14">
              <a:extLst>
                <a:ext uri="{FF2B5EF4-FFF2-40B4-BE49-F238E27FC236}">
                  <a16:creationId xmlns:a16="http://schemas.microsoft.com/office/drawing/2014/main" id="{E38A33A9-595C-4D47-A152-E05A1F77E10D}"/>
                </a:ext>
              </a:extLst>
            </p:cNvPr>
            <p:cNvGrpSpPr/>
            <p:nvPr/>
          </p:nvGrpSpPr>
          <p:grpSpPr>
            <a:xfrm>
              <a:off x="702050" y="2209451"/>
              <a:ext cx="1249316" cy="743724"/>
              <a:chOff x="5359038" y="2419349"/>
              <a:chExt cx="1249316" cy="743724"/>
            </a:xfrm>
          </p:grpSpPr>
          <p:sp>
            <p:nvSpPr>
              <p:cNvPr id="13" name="Ellipse 12">
                <a:extLst>
                  <a:ext uri="{FF2B5EF4-FFF2-40B4-BE49-F238E27FC236}">
                    <a16:creationId xmlns:a16="http://schemas.microsoft.com/office/drawing/2014/main" id="{9632F16D-701E-4A06-B30D-3E2E58BFCF95}"/>
                  </a:ext>
                </a:extLst>
              </p:cNvPr>
              <p:cNvSpPr/>
              <p:nvPr/>
            </p:nvSpPr>
            <p:spPr>
              <a:xfrm rot="850618">
                <a:off x="5367589" y="2419349"/>
                <a:ext cx="1155374" cy="743724"/>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C0EE6871-0A5E-46CF-B41E-B27BDE5C8E1F}"/>
                  </a:ext>
                </a:extLst>
              </p:cNvPr>
              <p:cNvSpPr txBox="1"/>
              <p:nvPr/>
            </p:nvSpPr>
            <p:spPr>
              <a:xfrm rot="984092">
                <a:off x="5359038" y="2589681"/>
                <a:ext cx="1249316" cy="403058"/>
              </a:xfrm>
              <a:prstGeom prst="rect">
                <a:avLst/>
              </a:prstGeom>
              <a:noFill/>
            </p:spPr>
            <p:txBody>
              <a:bodyPr wrap="square" rtlCol="0">
                <a:spAutoFit/>
              </a:bodyPr>
              <a:lstStyle/>
              <a:p>
                <a:r>
                  <a:rPr lang="fr-FR" sz="1600" dirty="0">
                    <a:solidFill>
                      <a:schemeClr val="accent6">
                        <a:lumMod val="20000"/>
                        <a:lumOff val="80000"/>
                      </a:schemeClr>
                    </a:solidFill>
                  </a:rPr>
                  <a:t>Bâtiment</a:t>
                </a:r>
              </a:p>
            </p:txBody>
          </p:sp>
        </p:grpSp>
        <p:grpSp>
          <p:nvGrpSpPr>
            <p:cNvPr id="41" name="Groupe 40">
              <a:extLst>
                <a:ext uri="{FF2B5EF4-FFF2-40B4-BE49-F238E27FC236}">
                  <a16:creationId xmlns:a16="http://schemas.microsoft.com/office/drawing/2014/main" id="{D7A29043-4126-44F3-8E13-EAAEC817D35D}"/>
                </a:ext>
              </a:extLst>
            </p:cNvPr>
            <p:cNvGrpSpPr/>
            <p:nvPr/>
          </p:nvGrpSpPr>
          <p:grpSpPr>
            <a:xfrm>
              <a:off x="5514176" y="2834235"/>
              <a:ext cx="1446638" cy="1004672"/>
              <a:chOff x="337848" y="2078888"/>
              <a:chExt cx="1446638" cy="1004672"/>
            </a:xfrm>
          </p:grpSpPr>
          <p:sp>
            <p:nvSpPr>
              <p:cNvPr id="27" name="Ellipse 26">
                <a:extLst>
                  <a:ext uri="{FF2B5EF4-FFF2-40B4-BE49-F238E27FC236}">
                    <a16:creationId xmlns:a16="http://schemas.microsoft.com/office/drawing/2014/main" id="{5A761E3F-EFF3-4C50-995B-2BE60A2AEC61}"/>
                  </a:ext>
                </a:extLst>
              </p:cNvPr>
              <p:cNvSpPr/>
              <p:nvPr/>
            </p:nvSpPr>
            <p:spPr>
              <a:xfrm rot="850618">
                <a:off x="378021" y="2078888"/>
                <a:ext cx="1335323" cy="1004672"/>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ZoneTexte 27">
                <a:extLst>
                  <a:ext uri="{FF2B5EF4-FFF2-40B4-BE49-F238E27FC236}">
                    <a16:creationId xmlns:a16="http://schemas.microsoft.com/office/drawing/2014/main" id="{1FC09186-DD2A-4E3A-9498-02FFF99CEC50}"/>
                  </a:ext>
                </a:extLst>
              </p:cNvPr>
              <p:cNvSpPr txBox="1"/>
              <p:nvPr/>
            </p:nvSpPr>
            <p:spPr>
              <a:xfrm rot="984092">
                <a:off x="337848" y="2147392"/>
                <a:ext cx="1446638" cy="830997"/>
              </a:xfrm>
              <a:prstGeom prst="rect">
                <a:avLst/>
              </a:prstGeom>
              <a:noFill/>
            </p:spPr>
            <p:txBody>
              <a:bodyPr wrap="square" rtlCol="0">
                <a:spAutoFit/>
              </a:bodyPr>
              <a:lstStyle/>
              <a:p>
                <a:pPr algn="ctr"/>
                <a:r>
                  <a:rPr lang="fr-FR" sz="1400" dirty="0">
                    <a:solidFill>
                      <a:schemeClr val="accent6">
                        <a:lumMod val="20000"/>
                        <a:lumOff val="80000"/>
                      </a:schemeClr>
                    </a:solidFill>
                  </a:rPr>
                  <a:t>Fluides</a:t>
                </a:r>
              </a:p>
              <a:p>
                <a:pPr algn="ctr"/>
                <a:r>
                  <a:rPr lang="fr-FR" sz="1400" dirty="0">
                    <a:solidFill>
                      <a:schemeClr val="accent6">
                        <a:lumMod val="20000"/>
                        <a:lumOff val="80000"/>
                      </a:schemeClr>
                    </a:solidFill>
                  </a:rPr>
                  <a:t>Energie</a:t>
                </a:r>
              </a:p>
              <a:p>
                <a:pPr algn="ctr"/>
                <a:r>
                  <a:rPr lang="fr-FR" sz="1400" dirty="0">
                    <a:solidFill>
                      <a:schemeClr val="accent6">
                        <a:lumMod val="20000"/>
                        <a:lumOff val="80000"/>
                      </a:schemeClr>
                    </a:solidFill>
                  </a:rPr>
                  <a:t>Domotique</a:t>
                </a:r>
              </a:p>
            </p:txBody>
          </p:sp>
        </p:grpSp>
        <p:grpSp>
          <p:nvGrpSpPr>
            <p:cNvPr id="17" name="Groupe 16">
              <a:extLst>
                <a:ext uri="{FF2B5EF4-FFF2-40B4-BE49-F238E27FC236}">
                  <a16:creationId xmlns:a16="http://schemas.microsoft.com/office/drawing/2014/main" id="{27FD5488-6468-4950-98EE-2ABA0E359786}"/>
                </a:ext>
              </a:extLst>
            </p:cNvPr>
            <p:cNvGrpSpPr/>
            <p:nvPr/>
          </p:nvGrpSpPr>
          <p:grpSpPr>
            <a:xfrm>
              <a:off x="5558929" y="4280206"/>
              <a:ext cx="1545551" cy="853433"/>
              <a:chOff x="3869019" y="2109579"/>
              <a:chExt cx="1545551" cy="853433"/>
            </a:xfrm>
          </p:grpSpPr>
          <p:sp>
            <p:nvSpPr>
              <p:cNvPr id="29" name="Ellipse 28">
                <a:extLst>
                  <a:ext uri="{FF2B5EF4-FFF2-40B4-BE49-F238E27FC236}">
                    <a16:creationId xmlns:a16="http://schemas.microsoft.com/office/drawing/2014/main" id="{E1687876-8B8F-4C1F-8F25-60F47E4C510E}"/>
                  </a:ext>
                </a:extLst>
              </p:cNvPr>
              <p:cNvSpPr/>
              <p:nvPr/>
            </p:nvSpPr>
            <p:spPr>
              <a:xfrm rot="850618">
                <a:off x="3894229" y="2109579"/>
                <a:ext cx="1481601" cy="853433"/>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a:extLst>
                  <a:ext uri="{FF2B5EF4-FFF2-40B4-BE49-F238E27FC236}">
                    <a16:creationId xmlns:a16="http://schemas.microsoft.com/office/drawing/2014/main" id="{14DA8B92-2A4C-4EA1-B88B-DE31B37C9CAF}"/>
                  </a:ext>
                </a:extLst>
              </p:cNvPr>
              <p:cNvSpPr txBox="1"/>
              <p:nvPr/>
            </p:nvSpPr>
            <p:spPr>
              <a:xfrm rot="984092">
                <a:off x="3869019" y="2176614"/>
                <a:ext cx="1545551" cy="696192"/>
              </a:xfrm>
              <a:prstGeom prst="rect">
                <a:avLst/>
              </a:prstGeom>
              <a:noFill/>
            </p:spPr>
            <p:txBody>
              <a:bodyPr wrap="square" rtlCol="0">
                <a:spAutoFit/>
              </a:bodyPr>
              <a:lstStyle/>
              <a:p>
                <a:pPr algn="ctr"/>
                <a:r>
                  <a:rPr lang="fr-FR" sz="1600" dirty="0">
                    <a:solidFill>
                      <a:schemeClr val="accent6">
                        <a:lumMod val="20000"/>
                        <a:lumOff val="80000"/>
                      </a:schemeClr>
                    </a:solidFill>
                  </a:rPr>
                  <a:t>Géomètre</a:t>
                </a:r>
              </a:p>
              <a:p>
                <a:pPr algn="ctr"/>
                <a:r>
                  <a:rPr lang="fr-FR" sz="1600" dirty="0">
                    <a:solidFill>
                      <a:schemeClr val="accent6">
                        <a:lumMod val="20000"/>
                        <a:lumOff val="80000"/>
                      </a:schemeClr>
                    </a:solidFill>
                  </a:rPr>
                  <a:t>Topographe</a:t>
                </a:r>
              </a:p>
            </p:txBody>
          </p:sp>
        </p:grpSp>
        <p:grpSp>
          <p:nvGrpSpPr>
            <p:cNvPr id="42" name="Groupe 41">
              <a:extLst>
                <a:ext uri="{FF2B5EF4-FFF2-40B4-BE49-F238E27FC236}">
                  <a16:creationId xmlns:a16="http://schemas.microsoft.com/office/drawing/2014/main" id="{30D8F880-6DDE-4EC3-AE02-8C306569997B}"/>
                </a:ext>
              </a:extLst>
            </p:cNvPr>
            <p:cNvGrpSpPr/>
            <p:nvPr/>
          </p:nvGrpSpPr>
          <p:grpSpPr>
            <a:xfrm>
              <a:off x="1003859" y="5030738"/>
              <a:ext cx="1559693" cy="986138"/>
              <a:chOff x="163606" y="3719522"/>
              <a:chExt cx="1559693" cy="986138"/>
            </a:xfrm>
          </p:grpSpPr>
          <p:sp>
            <p:nvSpPr>
              <p:cNvPr id="33" name="Ellipse 32">
                <a:extLst>
                  <a:ext uri="{FF2B5EF4-FFF2-40B4-BE49-F238E27FC236}">
                    <a16:creationId xmlns:a16="http://schemas.microsoft.com/office/drawing/2014/main" id="{C25414BB-498D-4F76-9842-E6DD03B29348}"/>
                  </a:ext>
                </a:extLst>
              </p:cNvPr>
              <p:cNvSpPr/>
              <p:nvPr/>
            </p:nvSpPr>
            <p:spPr>
              <a:xfrm rot="850618">
                <a:off x="163606" y="3719522"/>
                <a:ext cx="1559693" cy="986138"/>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a:extLst>
                  <a:ext uri="{FF2B5EF4-FFF2-40B4-BE49-F238E27FC236}">
                    <a16:creationId xmlns:a16="http://schemas.microsoft.com/office/drawing/2014/main" id="{5DBAFBF9-7F98-4571-BFBF-9D1B26D3D7CC}"/>
                  </a:ext>
                </a:extLst>
              </p:cNvPr>
              <p:cNvSpPr txBox="1"/>
              <p:nvPr/>
            </p:nvSpPr>
            <p:spPr>
              <a:xfrm rot="984092">
                <a:off x="197053" y="3757868"/>
                <a:ext cx="1504050" cy="879401"/>
              </a:xfrm>
              <a:prstGeom prst="rect">
                <a:avLst/>
              </a:prstGeom>
              <a:noFill/>
            </p:spPr>
            <p:txBody>
              <a:bodyPr wrap="square" rtlCol="0">
                <a:spAutoFit/>
              </a:bodyPr>
              <a:lstStyle/>
              <a:p>
                <a:pPr algn="ctr"/>
                <a:r>
                  <a:rPr lang="fr-FR" sz="1400" dirty="0">
                    <a:solidFill>
                      <a:schemeClr val="accent6">
                        <a:lumMod val="20000"/>
                        <a:lumOff val="80000"/>
                      </a:schemeClr>
                    </a:solidFill>
                  </a:rPr>
                  <a:t>Etude</a:t>
                </a:r>
              </a:p>
              <a:p>
                <a:pPr algn="ctr"/>
                <a:r>
                  <a:rPr lang="fr-FR" sz="1400" dirty="0">
                    <a:solidFill>
                      <a:schemeClr val="accent6">
                        <a:lumMod val="20000"/>
                        <a:lumOff val="80000"/>
                      </a:schemeClr>
                    </a:solidFill>
                  </a:rPr>
                  <a:t>Economie</a:t>
                </a:r>
              </a:p>
              <a:p>
                <a:pPr algn="ctr"/>
                <a:r>
                  <a:rPr lang="fr-FR" sz="1400" dirty="0">
                    <a:solidFill>
                      <a:schemeClr val="accent6">
                        <a:lumMod val="20000"/>
                        <a:lumOff val="80000"/>
                      </a:schemeClr>
                    </a:solidFill>
                  </a:rPr>
                  <a:t>Construction</a:t>
                </a:r>
              </a:p>
            </p:txBody>
          </p:sp>
        </p:grpSp>
        <p:grpSp>
          <p:nvGrpSpPr>
            <p:cNvPr id="16" name="Groupe 15">
              <a:extLst>
                <a:ext uri="{FF2B5EF4-FFF2-40B4-BE49-F238E27FC236}">
                  <a16:creationId xmlns:a16="http://schemas.microsoft.com/office/drawing/2014/main" id="{7ABB8687-CD66-43E5-B1F5-B66736435A58}"/>
                </a:ext>
              </a:extLst>
            </p:cNvPr>
            <p:cNvGrpSpPr/>
            <p:nvPr/>
          </p:nvGrpSpPr>
          <p:grpSpPr>
            <a:xfrm>
              <a:off x="61738" y="3548615"/>
              <a:ext cx="1058642" cy="819481"/>
              <a:chOff x="5467054" y="3448945"/>
              <a:chExt cx="1058642" cy="819481"/>
            </a:xfrm>
          </p:grpSpPr>
          <p:sp>
            <p:nvSpPr>
              <p:cNvPr id="35" name="Ellipse 34">
                <a:extLst>
                  <a:ext uri="{FF2B5EF4-FFF2-40B4-BE49-F238E27FC236}">
                    <a16:creationId xmlns:a16="http://schemas.microsoft.com/office/drawing/2014/main" id="{5FF1DF9F-BAAF-41CD-9CF4-0C3E6F2C31BD}"/>
                  </a:ext>
                </a:extLst>
              </p:cNvPr>
              <p:cNvSpPr/>
              <p:nvPr/>
            </p:nvSpPr>
            <p:spPr>
              <a:xfrm rot="850618">
                <a:off x="5467054" y="3448945"/>
                <a:ext cx="1043191" cy="819481"/>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35">
                <a:extLst>
                  <a:ext uri="{FF2B5EF4-FFF2-40B4-BE49-F238E27FC236}">
                    <a16:creationId xmlns:a16="http://schemas.microsoft.com/office/drawing/2014/main" id="{CE038E1F-E361-4F08-B155-7920773BE4C5}"/>
                  </a:ext>
                </a:extLst>
              </p:cNvPr>
              <p:cNvSpPr txBox="1"/>
              <p:nvPr/>
            </p:nvSpPr>
            <p:spPr>
              <a:xfrm rot="984092">
                <a:off x="5468352" y="3526820"/>
                <a:ext cx="1057344" cy="655277"/>
              </a:xfrm>
              <a:prstGeom prst="rect">
                <a:avLst/>
              </a:prstGeom>
              <a:noFill/>
            </p:spPr>
            <p:txBody>
              <a:bodyPr wrap="square" rtlCol="0">
                <a:spAutoFit/>
              </a:bodyPr>
              <a:lstStyle/>
              <a:p>
                <a:r>
                  <a:rPr lang="fr-FR" sz="1600" dirty="0">
                    <a:solidFill>
                      <a:schemeClr val="accent6">
                        <a:lumMod val="20000"/>
                        <a:lumOff val="80000"/>
                      </a:schemeClr>
                    </a:solidFill>
                  </a:rPr>
                  <a:t>Travaux</a:t>
                </a:r>
              </a:p>
              <a:p>
                <a:r>
                  <a:rPr lang="fr-FR" sz="1600" dirty="0">
                    <a:solidFill>
                      <a:schemeClr val="accent6">
                        <a:lumMod val="20000"/>
                        <a:lumOff val="80000"/>
                      </a:schemeClr>
                    </a:solidFill>
                  </a:rPr>
                  <a:t>Publics</a:t>
                </a:r>
              </a:p>
            </p:txBody>
          </p:sp>
        </p:grpSp>
        <p:grpSp>
          <p:nvGrpSpPr>
            <p:cNvPr id="43" name="Groupe 42">
              <a:extLst>
                <a:ext uri="{FF2B5EF4-FFF2-40B4-BE49-F238E27FC236}">
                  <a16:creationId xmlns:a16="http://schemas.microsoft.com/office/drawing/2014/main" id="{3BC65F4C-A825-4092-AAF6-B085C663C9CB}"/>
                </a:ext>
              </a:extLst>
            </p:cNvPr>
            <p:cNvGrpSpPr/>
            <p:nvPr/>
          </p:nvGrpSpPr>
          <p:grpSpPr>
            <a:xfrm>
              <a:off x="3664251" y="2200465"/>
              <a:ext cx="1360321" cy="765635"/>
              <a:chOff x="893829" y="4747627"/>
              <a:chExt cx="1360321" cy="765635"/>
            </a:xfrm>
          </p:grpSpPr>
          <p:sp>
            <p:nvSpPr>
              <p:cNvPr id="37" name="Ellipse 36">
                <a:extLst>
                  <a:ext uri="{FF2B5EF4-FFF2-40B4-BE49-F238E27FC236}">
                    <a16:creationId xmlns:a16="http://schemas.microsoft.com/office/drawing/2014/main" id="{4DE6914D-363C-4471-8C19-891310C2E832}"/>
                  </a:ext>
                </a:extLst>
              </p:cNvPr>
              <p:cNvSpPr/>
              <p:nvPr/>
            </p:nvSpPr>
            <p:spPr>
              <a:xfrm rot="850618">
                <a:off x="918759" y="4747627"/>
                <a:ext cx="1332849" cy="765635"/>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ZoneTexte 37">
                <a:extLst>
                  <a:ext uri="{FF2B5EF4-FFF2-40B4-BE49-F238E27FC236}">
                    <a16:creationId xmlns:a16="http://schemas.microsoft.com/office/drawing/2014/main" id="{B5FB937E-2D47-4669-8E8E-4C86C3DEB1A4}"/>
                  </a:ext>
                </a:extLst>
              </p:cNvPr>
              <p:cNvSpPr txBox="1"/>
              <p:nvPr/>
            </p:nvSpPr>
            <p:spPr>
              <a:xfrm rot="984092">
                <a:off x="893829" y="4812626"/>
                <a:ext cx="1360321" cy="696191"/>
              </a:xfrm>
              <a:prstGeom prst="rect">
                <a:avLst/>
              </a:prstGeom>
              <a:noFill/>
            </p:spPr>
            <p:txBody>
              <a:bodyPr wrap="square" rtlCol="0">
                <a:spAutoFit/>
              </a:bodyPr>
              <a:lstStyle/>
              <a:p>
                <a:pPr algn="ctr"/>
                <a:r>
                  <a:rPr lang="fr-FR" sz="1600" dirty="0">
                    <a:solidFill>
                      <a:schemeClr val="accent6">
                        <a:lumMod val="20000"/>
                        <a:lumOff val="80000"/>
                      </a:schemeClr>
                    </a:solidFill>
                  </a:rPr>
                  <a:t>Enveloppe</a:t>
                </a:r>
              </a:p>
              <a:p>
                <a:pPr algn="ctr"/>
                <a:r>
                  <a:rPr lang="fr-FR" sz="1600" dirty="0">
                    <a:solidFill>
                      <a:schemeClr val="accent6">
                        <a:lumMod val="20000"/>
                        <a:lumOff val="80000"/>
                      </a:schemeClr>
                    </a:solidFill>
                  </a:rPr>
                  <a:t>Bâtiment</a:t>
                </a:r>
              </a:p>
            </p:txBody>
          </p:sp>
        </p:grpSp>
        <p:grpSp>
          <p:nvGrpSpPr>
            <p:cNvPr id="44" name="Groupe 43">
              <a:extLst>
                <a:ext uri="{FF2B5EF4-FFF2-40B4-BE49-F238E27FC236}">
                  <a16:creationId xmlns:a16="http://schemas.microsoft.com/office/drawing/2014/main" id="{763DF585-8A82-4F92-9B74-E04BC0890E62}"/>
                </a:ext>
              </a:extLst>
            </p:cNvPr>
            <p:cNvGrpSpPr/>
            <p:nvPr/>
          </p:nvGrpSpPr>
          <p:grpSpPr>
            <a:xfrm>
              <a:off x="3647210" y="5505214"/>
              <a:ext cx="1596212" cy="820761"/>
              <a:chOff x="3825579" y="5395670"/>
              <a:chExt cx="1596212" cy="820761"/>
            </a:xfrm>
          </p:grpSpPr>
          <p:sp>
            <p:nvSpPr>
              <p:cNvPr id="39" name="Ellipse 38">
                <a:extLst>
                  <a:ext uri="{FF2B5EF4-FFF2-40B4-BE49-F238E27FC236}">
                    <a16:creationId xmlns:a16="http://schemas.microsoft.com/office/drawing/2014/main" id="{D21A9CA9-064E-4DB9-8175-1EECCE906B91}"/>
                  </a:ext>
                </a:extLst>
              </p:cNvPr>
              <p:cNvSpPr/>
              <p:nvPr/>
            </p:nvSpPr>
            <p:spPr>
              <a:xfrm rot="850618">
                <a:off x="3833124" y="5395670"/>
                <a:ext cx="1581121" cy="820761"/>
              </a:xfrm>
              <a:prstGeom prst="ellipse">
                <a:avLst/>
              </a:prstGeom>
              <a:solidFill>
                <a:schemeClr val="accent2">
                  <a:alpha val="7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ZoneTexte 39">
                <a:extLst>
                  <a:ext uri="{FF2B5EF4-FFF2-40B4-BE49-F238E27FC236}">
                    <a16:creationId xmlns:a16="http://schemas.microsoft.com/office/drawing/2014/main" id="{7A9FA097-885B-4E76-8430-DC9844DA4947}"/>
                  </a:ext>
                </a:extLst>
              </p:cNvPr>
              <p:cNvSpPr txBox="1"/>
              <p:nvPr/>
            </p:nvSpPr>
            <p:spPr>
              <a:xfrm rot="984092">
                <a:off x="3825579" y="5488392"/>
                <a:ext cx="1596212" cy="696191"/>
              </a:xfrm>
              <a:prstGeom prst="rect">
                <a:avLst/>
              </a:prstGeom>
              <a:noFill/>
            </p:spPr>
            <p:txBody>
              <a:bodyPr wrap="square" rtlCol="0">
                <a:spAutoFit/>
              </a:bodyPr>
              <a:lstStyle/>
              <a:p>
                <a:pPr algn="ctr"/>
                <a:r>
                  <a:rPr lang="fr-FR" sz="1600" dirty="0">
                    <a:solidFill>
                      <a:schemeClr val="accent6">
                        <a:lumMod val="20000"/>
                        <a:lumOff val="80000"/>
                      </a:schemeClr>
                    </a:solidFill>
                  </a:rPr>
                  <a:t>Construction</a:t>
                </a:r>
              </a:p>
              <a:p>
                <a:pPr algn="ctr"/>
                <a:r>
                  <a:rPr lang="fr-FR" sz="1600" dirty="0">
                    <a:solidFill>
                      <a:schemeClr val="accent6">
                        <a:lumMod val="20000"/>
                        <a:lumOff val="80000"/>
                      </a:schemeClr>
                    </a:solidFill>
                  </a:rPr>
                  <a:t>Métallique</a:t>
                </a:r>
              </a:p>
            </p:txBody>
          </p:sp>
        </p:grpSp>
        <p:sp>
          <p:nvSpPr>
            <p:cNvPr id="47" name="Forme libre : forme 46">
              <a:extLst>
                <a:ext uri="{FF2B5EF4-FFF2-40B4-BE49-F238E27FC236}">
                  <a16:creationId xmlns:a16="http://schemas.microsoft.com/office/drawing/2014/main" id="{7DE45F61-CDEB-4C44-A0EE-F031D72A8659}"/>
                </a:ext>
              </a:extLst>
            </p:cNvPr>
            <p:cNvSpPr/>
            <p:nvPr/>
          </p:nvSpPr>
          <p:spPr>
            <a:xfrm>
              <a:off x="4994910" y="3451860"/>
              <a:ext cx="594360" cy="297180"/>
            </a:xfrm>
            <a:custGeom>
              <a:avLst/>
              <a:gdLst>
                <a:gd name="connsiteX0" fmla="*/ 0 w 594360"/>
                <a:gd name="connsiteY0" fmla="*/ 297180 h 297180"/>
                <a:gd name="connsiteX1" fmla="*/ 182880 w 594360"/>
                <a:gd name="connsiteY1" fmla="*/ 125730 h 297180"/>
                <a:gd name="connsiteX2" fmla="*/ 491490 w 594360"/>
                <a:gd name="connsiteY2" fmla="*/ 68580 h 297180"/>
                <a:gd name="connsiteX3" fmla="*/ 594360 w 594360"/>
                <a:gd name="connsiteY3" fmla="*/ 0 h 297180"/>
              </a:gdLst>
              <a:ahLst/>
              <a:cxnLst>
                <a:cxn ang="0">
                  <a:pos x="connsiteX0" y="connsiteY0"/>
                </a:cxn>
                <a:cxn ang="0">
                  <a:pos x="connsiteX1" y="connsiteY1"/>
                </a:cxn>
                <a:cxn ang="0">
                  <a:pos x="connsiteX2" y="connsiteY2"/>
                </a:cxn>
                <a:cxn ang="0">
                  <a:pos x="connsiteX3" y="connsiteY3"/>
                </a:cxn>
              </a:cxnLst>
              <a:rect l="l" t="t" r="r" b="b"/>
              <a:pathLst>
                <a:path w="594360" h="297180">
                  <a:moveTo>
                    <a:pt x="0" y="297180"/>
                  </a:moveTo>
                  <a:cubicBezTo>
                    <a:pt x="50482" y="230505"/>
                    <a:pt x="100965" y="163830"/>
                    <a:pt x="182880" y="125730"/>
                  </a:cubicBezTo>
                  <a:cubicBezTo>
                    <a:pt x="264795" y="87630"/>
                    <a:pt x="422910" y="89535"/>
                    <a:pt x="491490" y="68580"/>
                  </a:cubicBezTo>
                  <a:cubicBezTo>
                    <a:pt x="560070" y="47625"/>
                    <a:pt x="577215" y="23812"/>
                    <a:pt x="594360" y="0"/>
                  </a:cubicBezTo>
                </a:path>
              </a:pathLst>
            </a:custGeom>
            <a:noFill/>
            <a:ln w="254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Forme libre : forme 47">
              <a:extLst>
                <a:ext uri="{FF2B5EF4-FFF2-40B4-BE49-F238E27FC236}">
                  <a16:creationId xmlns:a16="http://schemas.microsoft.com/office/drawing/2014/main" id="{DB001659-9672-4CA2-A445-422E0AE8B2EF}"/>
                </a:ext>
              </a:extLst>
            </p:cNvPr>
            <p:cNvSpPr/>
            <p:nvPr/>
          </p:nvSpPr>
          <p:spPr>
            <a:xfrm>
              <a:off x="5246370" y="4319736"/>
              <a:ext cx="445770" cy="80814"/>
            </a:xfrm>
            <a:custGeom>
              <a:avLst/>
              <a:gdLst>
                <a:gd name="connsiteX0" fmla="*/ 0 w 445770"/>
                <a:gd name="connsiteY0" fmla="*/ 46524 h 80814"/>
                <a:gd name="connsiteX1" fmla="*/ 205740 w 445770"/>
                <a:gd name="connsiteY1" fmla="*/ 804 h 80814"/>
                <a:gd name="connsiteX2" fmla="*/ 445770 w 445770"/>
                <a:gd name="connsiteY2" fmla="*/ 80814 h 80814"/>
              </a:gdLst>
              <a:ahLst/>
              <a:cxnLst>
                <a:cxn ang="0">
                  <a:pos x="connsiteX0" y="connsiteY0"/>
                </a:cxn>
                <a:cxn ang="0">
                  <a:pos x="connsiteX1" y="connsiteY1"/>
                </a:cxn>
                <a:cxn ang="0">
                  <a:pos x="connsiteX2" y="connsiteY2"/>
                </a:cxn>
              </a:cxnLst>
              <a:rect l="l" t="t" r="r" b="b"/>
              <a:pathLst>
                <a:path w="445770" h="80814">
                  <a:moveTo>
                    <a:pt x="0" y="46524"/>
                  </a:moveTo>
                  <a:cubicBezTo>
                    <a:pt x="65722" y="20806"/>
                    <a:pt x="131445" y="-4911"/>
                    <a:pt x="205740" y="804"/>
                  </a:cubicBezTo>
                  <a:cubicBezTo>
                    <a:pt x="280035" y="6519"/>
                    <a:pt x="445770" y="80814"/>
                    <a:pt x="445770" y="80814"/>
                  </a:cubicBezTo>
                </a:path>
              </a:pathLst>
            </a:custGeom>
            <a:noFill/>
            <a:ln w="254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Forme libre : forme 48">
              <a:extLst>
                <a:ext uri="{FF2B5EF4-FFF2-40B4-BE49-F238E27FC236}">
                  <a16:creationId xmlns:a16="http://schemas.microsoft.com/office/drawing/2014/main" id="{6D3A770A-D0FD-4278-A448-4A5BBB05E10D}"/>
                </a:ext>
              </a:extLst>
            </p:cNvPr>
            <p:cNvSpPr/>
            <p:nvPr/>
          </p:nvSpPr>
          <p:spPr>
            <a:xfrm>
              <a:off x="3623310" y="2674620"/>
              <a:ext cx="137160" cy="354330"/>
            </a:xfrm>
            <a:custGeom>
              <a:avLst/>
              <a:gdLst>
                <a:gd name="connsiteX0" fmla="*/ 0 w 137160"/>
                <a:gd name="connsiteY0" fmla="*/ 354330 h 354330"/>
                <a:gd name="connsiteX1" fmla="*/ 45720 w 137160"/>
                <a:gd name="connsiteY1" fmla="*/ 148590 h 354330"/>
                <a:gd name="connsiteX2" fmla="*/ 137160 w 137160"/>
                <a:gd name="connsiteY2" fmla="*/ 0 h 354330"/>
              </a:gdLst>
              <a:ahLst/>
              <a:cxnLst>
                <a:cxn ang="0">
                  <a:pos x="connsiteX0" y="connsiteY0"/>
                </a:cxn>
                <a:cxn ang="0">
                  <a:pos x="connsiteX1" y="connsiteY1"/>
                </a:cxn>
                <a:cxn ang="0">
                  <a:pos x="connsiteX2" y="connsiteY2"/>
                </a:cxn>
              </a:cxnLst>
              <a:rect l="l" t="t" r="r" b="b"/>
              <a:pathLst>
                <a:path w="137160" h="354330">
                  <a:moveTo>
                    <a:pt x="0" y="354330"/>
                  </a:moveTo>
                  <a:cubicBezTo>
                    <a:pt x="11430" y="280987"/>
                    <a:pt x="22860" y="207645"/>
                    <a:pt x="45720" y="148590"/>
                  </a:cubicBezTo>
                  <a:cubicBezTo>
                    <a:pt x="68580" y="89535"/>
                    <a:pt x="102870" y="44767"/>
                    <a:pt x="137160" y="0"/>
                  </a:cubicBezTo>
                </a:path>
              </a:pathLst>
            </a:custGeom>
            <a:noFill/>
            <a:ln w="254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Forme libre : forme 49">
              <a:extLst>
                <a:ext uri="{FF2B5EF4-FFF2-40B4-BE49-F238E27FC236}">
                  <a16:creationId xmlns:a16="http://schemas.microsoft.com/office/drawing/2014/main" id="{F398B04B-DC6A-4C67-86AF-740B5C8DE625}"/>
                </a:ext>
              </a:extLst>
            </p:cNvPr>
            <p:cNvSpPr/>
            <p:nvPr/>
          </p:nvSpPr>
          <p:spPr>
            <a:xfrm>
              <a:off x="1840230" y="2766060"/>
              <a:ext cx="434340" cy="297180"/>
            </a:xfrm>
            <a:custGeom>
              <a:avLst/>
              <a:gdLst>
                <a:gd name="connsiteX0" fmla="*/ 434340 w 434340"/>
                <a:gd name="connsiteY0" fmla="*/ 297180 h 297180"/>
                <a:gd name="connsiteX1" fmla="*/ 320040 w 434340"/>
                <a:gd name="connsiteY1" fmla="*/ 125730 h 297180"/>
                <a:gd name="connsiteX2" fmla="*/ 91440 w 434340"/>
                <a:gd name="connsiteY2" fmla="*/ 45720 h 297180"/>
                <a:gd name="connsiteX3" fmla="*/ 0 w 434340"/>
                <a:gd name="connsiteY3" fmla="*/ 0 h 297180"/>
              </a:gdLst>
              <a:ahLst/>
              <a:cxnLst>
                <a:cxn ang="0">
                  <a:pos x="connsiteX0" y="connsiteY0"/>
                </a:cxn>
                <a:cxn ang="0">
                  <a:pos x="connsiteX1" y="connsiteY1"/>
                </a:cxn>
                <a:cxn ang="0">
                  <a:pos x="connsiteX2" y="connsiteY2"/>
                </a:cxn>
                <a:cxn ang="0">
                  <a:pos x="connsiteX3" y="connsiteY3"/>
                </a:cxn>
              </a:cxnLst>
              <a:rect l="l" t="t" r="r" b="b"/>
              <a:pathLst>
                <a:path w="434340" h="297180">
                  <a:moveTo>
                    <a:pt x="434340" y="297180"/>
                  </a:moveTo>
                  <a:cubicBezTo>
                    <a:pt x="405765" y="232410"/>
                    <a:pt x="377190" y="167640"/>
                    <a:pt x="320040" y="125730"/>
                  </a:cubicBezTo>
                  <a:cubicBezTo>
                    <a:pt x="262890" y="83820"/>
                    <a:pt x="144780" y="66675"/>
                    <a:pt x="91440" y="45720"/>
                  </a:cubicBezTo>
                  <a:cubicBezTo>
                    <a:pt x="38100" y="24765"/>
                    <a:pt x="19050" y="12382"/>
                    <a:pt x="0" y="0"/>
                  </a:cubicBezTo>
                </a:path>
              </a:pathLst>
            </a:custGeom>
            <a:noFill/>
            <a:ln w="254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Forme libre : forme 50">
              <a:extLst>
                <a:ext uri="{FF2B5EF4-FFF2-40B4-BE49-F238E27FC236}">
                  <a16:creationId xmlns:a16="http://schemas.microsoft.com/office/drawing/2014/main" id="{AED91FF3-B8B8-4497-BB09-2944161D15D5}"/>
                </a:ext>
              </a:extLst>
            </p:cNvPr>
            <p:cNvSpPr/>
            <p:nvPr/>
          </p:nvSpPr>
          <p:spPr>
            <a:xfrm>
              <a:off x="1085850" y="3907210"/>
              <a:ext cx="434340" cy="51969"/>
            </a:xfrm>
            <a:custGeom>
              <a:avLst/>
              <a:gdLst>
                <a:gd name="connsiteX0" fmla="*/ 434340 w 434340"/>
                <a:gd name="connsiteY0" fmla="*/ 13280 h 51969"/>
                <a:gd name="connsiteX1" fmla="*/ 251460 w 434340"/>
                <a:gd name="connsiteY1" fmla="*/ 1850 h 51969"/>
                <a:gd name="connsiteX2" fmla="*/ 102870 w 434340"/>
                <a:gd name="connsiteY2" fmla="*/ 47570 h 51969"/>
                <a:gd name="connsiteX3" fmla="*/ 0 w 434340"/>
                <a:gd name="connsiteY3" fmla="*/ 47570 h 51969"/>
              </a:gdLst>
              <a:ahLst/>
              <a:cxnLst>
                <a:cxn ang="0">
                  <a:pos x="connsiteX0" y="connsiteY0"/>
                </a:cxn>
                <a:cxn ang="0">
                  <a:pos x="connsiteX1" y="connsiteY1"/>
                </a:cxn>
                <a:cxn ang="0">
                  <a:pos x="connsiteX2" y="connsiteY2"/>
                </a:cxn>
                <a:cxn ang="0">
                  <a:pos x="connsiteX3" y="connsiteY3"/>
                </a:cxn>
              </a:cxnLst>
              <a:rect l="l" t="t" r="r" b="b"/>
              <a:pathLst>
                <a:path w="434340" h="51969">
                  <a:moveTo>
                    <a:pt x="434340" y="13280"/>
                  </a:moveTo>
                  <a:cubicBezTo>
                    <a:pt x="370522" y="4707"/>
                    <a:pt x="306705" y="-3865"/>
                    <a:pt x="251460" y="1850"/>
                  </a:cubicBezTo>
                  <a:cubicBezTo>
                    <a:pt x="196215" y="7565"/>
                    <a:pt x="144780" y="39950"/>
                    <a:pt x="102870" y="47570"/>
                  </a:cubicBezTo>
                  <a:cubicBezTo>
                    <a:pt x="60960" y="55190"/>
                    <a:pt x="30480" y="51380"/>
                    <a:pt x="0" y="47570"/>
                  </a:cubicBezTo>
                </a:path>
              </a:pathLst>
            </a:custGeom>
            <a:noFill/>
            <a:ln w="254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Forme libre : forme 51">
              <a:extLst>
                <a:ext uri="{FF2B5EF4-FFF2-40B4-BE49-F238E27FC236}">
                  <a16:creationId xmlns:a16="http://schemas.microsoft.com/office/drawing/2014/main" id="{9161800F-B593-41D0-8A42-F397AB5314D2}"/>
                </a:ext>
              </a:extLst>
            </p:cNvPr>
            <p:cNvSpPr/>
            <p:nvPr/>
          </p:nvSpPr>
          <p:spPr>
            <a:xfrm>
              <a:off x="1771650" y="4732020"/>
              <a:ext cx="262890" cy="285750"/>
            </a:xfrm>
            <a:custGeom>
              <a:avLst/>
              <a:gdLst>
                <a:gd name="connsiteX0" fmla="*/ 262890 w 262890"/>
                <a:gd name="connsiteY0" fmla="*/ 0 h 285750"/>
                <a:gd name="connsiteX1" fmla="*/ 102870 w 262890"/>
                <a:gd name="connsiteY1" fmla="*/ 80010 h 285750"/>
                <a:gd name="connsiteX2" fmla="*/ 34290 w 262890"/>
                <a:gd name="connsiteY2" fmla="*/ 228600 h 285750"/>
                <a:gd name="connsiteX3" fmla="*/ 0 w 262890"/>
                <a:gd name="connsiteY3" fmla="*/ 285750 h 285750"/>
              </a:gdLst>
              <a:ahLst/>
              <a:cxnLst>
                <a:cxn ang="0">
                  <a:pos x="connsiteX0" y="connsiteY0"/>
                </a:cxn>
                <a:cxn ang="0">
                  <a:pos x="connsiteX1" y="connsiteY1"/>
                </a:cxn>
                <a:cxn ang="0">
                  <a:pos x="connsiteX2" y="connsiteY2"/>
                </a:cxn>
                <a:cxn ang="0">
                  <a:pos x="connsiteX3" y="connsiteY3"/>
                </a:cxn>
              </a:cxnLst>
              <a:rect l="l" t="t" r="r" b="b"/>
              <a:pathLst>
                <a:path w="262890" h="285750">
                  <a:moveTo>
                    <a:pt x="262890" y="0"/>
                  </a:moveTo>
                  <a:cubicBezTo>
                    <a:pt x="201930" y="20955"/>
                    <a:pt x="140970" y="41910"/>
                    <a:pt x="102870" y="80010"/>
                  </a:cubicBezTo>
                  <a:cubicBezTo>
                    <a:pt x="64770" y="118110"/>
                    <a:pt x="51435" y="194310"/>
                    <a:pt x="34290" y="228600"/>
                  </a:cubicBezTo>
                  <a:cubicBezTo>
                    <a:pt x="17145" y="262890"/>
                    <a:pt x="8572" y="274320"/>
                    <a:pt x="0" y="285750"/>
                  </a:cubicBezTo>
                </a:path>
              </a:pathLst>
            </a:custGeom>
            <a:noFill/>
            <a:ln w="254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Forme libre : forme 52">
              <a:extLst>
                <a:ext uri="{FF2B5EF4-FFF2-40B4-BE49-F238E27FC236}">
                  <a16:creationId xmlns:a16="http://schemas.microsoft.com/office/drawing/2014/main" id="{6819E4F8-F6C4-4586-9643-BA5863DFF92A}"/>
                </a:ext>
              </a:extLst>
            </p:cNvPr>
            <p:cNvSpPr/>
            <p:nvPr/>
          </p:nvSpPr>
          <p:spPr>
            <a:xfrm>
              <a:off x="4183380" y="5223510"/>
              <a:ext cx="125730" cy="240030"/>
            </a:xfrm>
            <a:custGeom>
              <a:avLst/>
              <a:gdLst>
                <a:gd name="connsiteX0" fmla="*/ 0 w 125730"/>
                <a:gd name="connsiteY0" fmla="*/ 0 h 240030"/>
                <a:gd name="connsiteX1" fmla="*/ 91440 w 125730"/>
                <a:gd name="connsiteY1" fmla="*/ 114300 h 240030"/>
                <a:gd name="connsiteX2" fmla="*/ 125730 w 125730"/>
                <a:gd name="connsiteY2" fmla="*/ 240030 h 240030"/>
              </a:gdLst>
              <a:ahLst/>
              <a:cxnLst>
                <a:cxn ang="0">
                  <a:pos x="connsiteX0" y="connsiteY0"/>
                </a:cxn>
                <a:cxn ang="0">
                  <a:pos x="connsiteX1" y="connsiteY1"/>
                </a:cxn>
                <a:cxn ang="0">
                  <a:pos x="connsiteX2" y="connsiteY2"/>
                </a:cxn>
              </a:cxnLst>
              <a:rect l="l" t="t" r="r" b="b"/>
              <a:pathLst>
                <a:path w="125730" h="240030">
                  <a:moveTo>
                    <a:pt x="0" y="0"/>
                  </a:moveTo>
                  <a:cubicBezTo>
                    <a:pt x="35242" y="37147"/>
                    <a:pt x="70485" y="74295"/>
                    <a:pt x="91440" y="114300"/>
                  </a:cubicBezTo>
                  <a:cubicBezTo>
                    <a:pt x="112395" y="154305"/>
                    <a:pt x="110490" y="226695"/>
                    <a:pt x="125730" y="240030"/>
                  </a:cubicBezTo>
                </a:path>
              </a:pathLst>
            </a:custGeom>
            <a:noFill/>
            <a:ln w="254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 name="ZoneTexte 3">
            <a:extLst>
              <a:ext uri="{FF2B5EF4-FFF2-40B4-BE49-F238E27FC236}">
                <a16:creationId xmlns:a16="http://schemas.microsoft.com/office/drawing/2014/main" id="{BC3C3730-08F5-4ACA-B06A-AA13074B4858}"/>
              </a:ext>
            </a:extLst>
          </p:cNvPr>
          <p:cNvSpPr txBox="1"/>
          <p:nvPr/>
        </p:nvSpPr>
        <p:spPr>
          <a:xfrm>
            <a:off x="6841788" y="4214618"/>
            <a:ext cx="1770754" cy="2031325"/>
          </a:xfrm>
          <a:prstGeom prst="rect">
            <a:avLst/>
          </a:prstGeom>
          <a:noFill/>
        </p:spPr>
        <p:txBody>
          <a:bodyPr wrap="square" rtlCol="0">
            <a:spAutoFit/>
          </a:bodyPr>
          <a:lstStyle/>
          <a:p>
            <a:r>
              <a:rPr lang="fr-FR" dirty="0"/>
              <a:t>- BTS Bâtiment</a:t>
            </a:r>
          </a:p>
          <a:p>
            <a:r>
              <a:rPr lang="fr-FR" dirty="0"/>
              <a:t>- BTS TP</a:t>
            </a:r>
          </a:p>
          <a:p>
            <a:r>
              <a:rPr lang="fr-FR" dirty="0"/>
              <a:t>- BTS MGTMN</a:t>
            </a:r>
          </a:p>
          <a:p>
            <a:r>
              <a:rPr lang="fr-FR" dirty="0"/>
              <a:t>- BTS EBCR</a:t>
            </a:r>
          </a:p>
          <a:p>
            <a:r>
              <a:rPr lang="fr-FR" dirty="0"/>
              <a:t>- BTS CM</a:t>
            </a:r>
          </a:p>
          <a:p>
            <a:r>
              <a:rPr lang="fr-FR" dirty="0"/>
              <a:t>- BTS EEC</a:t>
            </a:r>
          </a:p>
          <a:p>
            <a:r>
              <a:rPr lang="fr-FR" dirty="0"/>
              <a:t>- BTS FED</a:t>
            </a:r>
          </a:p>
        </p:txBody>
      </p:sp>
    </p:spTree>
    <p:extLst>
      <p:ext uri="{BB962C8B-B14F-4D97-AF65-F5344CB8AC3E}">
        <p14:creationId xmlns:p14="http://schemas.microsoft.com/office/powerpoint/2010/main" val="3918419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0B96D03A-AFE2-4677-988C-487EF54A2EA4}"/>
              </a:ext>
            </a:extLst>
          </p:cNvPr>
          <p:cNvGraphicFramePr>
            <a:graphicFrameLocks noGrp="1"/>
          </p:cNvGraphicFramePr>
          <p:nvPr>
            <p:extLst>
              <p:ext uri="{D42A27DB-BD31-4B8C-83A1-F6EECF244321}">
                <p14:modId xmlns:p14="http://schemas.microsoft.com/office/powerpoint/2010/main" val="1571893229"/>
              </p:ext>
            </p:extLst>
          </p:nvPr>
        </p:nvGraphicFramePr>
        <p:xfrm>
          <a:off x="205027" y="1048746"/>
          <a:ext cx="8733945" cy="4473921"/>
        </p:xfrm>
        <a:graphic>
          <a:graphicData uri="http://schemas.openxmlformats.org/drawingml/2006/table">
            <a:tbl>
              <a:tblPr firstRow="1" firstCol="1" bandRow="1"/>
              <a:tblGrid>
                <a:gridCol w="1681180">
                  <a:extLst>
                    <a:ext uri="{9D8B030D-6E8A-4147-A177-3AD203B41FA5}">
                      <a16:colId xmlns:a16="http://schemas.microsoft.com/office/drawing/2014/main" val="2992833172"/>
                    </a:ext>
                  </a:extLst>
                </a:gridCol>
                <a:gridCol w="5513236">
                  <a:extLst>
                    <a:ext uri="{9D8B030D-6E8A-4147-A177-3AD203B41FA5}">
                      <a16:colId xmlns:a16="http://schemas.microsoft.com/office/drawing/2014/main" val="2457897098"/>
                    </a:ext>
                  </a:extLst>
                </a:gridCol>
                <a:gridCol w="1539529">
                  <a:extLst>
                    <a:ext uri="{9D8B030D-6E8A-4147-A177-3AD203B41FA5}">
                      <a16:colId xmlns:a16="http://schemas.microsoft.com/office/drawing/2014/main" val="217240747"/>
                    </a:ext>
                  </a:extLst>
                </a:gridCol>
              </a:tblGrid>
              <a:tr h="571279">
                <a:tc>
                  <a:txBody>
                    <a:bodyPr/>
                    <a:lstStyle/>
                    <a:p>
                      <a:pPr algn="ctr">
                        <a:spcAft>
                          <a:spcPts val="0"/>
                        </a:spcAft>
                      </a:pPr>
                      <a:r>
                        <a:rPr lang="fr-FR" sz="1800">
                          <a:effectLst/>
                          <a:latin typeface="Calibri" panose="020F0502020204030204" pitchFamily="34" charset="0"/>
                          <a:ea typeface="Calibri" panose="020F0502020204030204" pitchFamily="34" charset="0"/>
                          <a:cs typeface="Calibri" panose="020F0502020204030204" pitchFamily="34" charset="0"/>
                        </a:rPr>
                        <a:t>Processus BIM pédagogique</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E5E2"/>
                    </a:solidFill>
                  </a:tcPr>
                </a:tc>
                <a:tc>
                  <a:txBody>
                    <a:bodyPr/>
                    <a:lstStyle/>
                    <a:p>
                      <a:pPr algn="ctr">
                        <a:spcAft>
                          <a:spcPts val="0"/>
                        </a:spcAft>
                      </a:pPr>
                      <a:r>
                        <a:rPr lang="fr-FR" sz="1800" dirty="0">
                          <a:effectLst/>
                          <a:latin typeface="Calibri" panose="020F0502020204030204" pitchFamily="34" charset="0"/>
                          <a:ea typeface="Calibri" panose="020F0502020204030204" pitchFamily="34" charset="0"/>
                          <a:cs typeface="Calibri" panose="020F0502020204030204" pitchFamily="34" charset="0"/>
                        </a:rPr>
                        <a:t>Activités pédagogiques proposées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E5E2"/>
                    </a:solidFill>
                  </a:tcPr>
                </a:tc>
                <a:tc>
                  <a:txBody>
                    <a:bodyPr/>
                    <a:lstStyle/>
                    <a:p>
                      <a:pPr algn="ctr">
                        <a:spcAft>
                          <a:spcPts val="0"/>
                        </a:spcAft>
                      </a:pPr>
                      <a:r>
                        <a:rPr lang="fr-FR" sz="1800" dirty="0">
                          <a:effectLst/>
                          <a:latin typeface="Calibri" panose="020F0502020204030204" pitchFamily="34" charset="0"/>
                          <a:ea typeface="Calibri" panose="020F0502020204030204" pitchFamily="34" charset="0"/>
                          <a:cs typeface="Calibri" panose="020F0502020204030204" pitchFamily="34" charset="0"/>
                        </a:rPr>
                        <a:t>Classes concernées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CE5E2"/>
                    </a:solidFill>
                  </a:tcPr>
                </a:tc>
                <a:extLst>
                  <a:ext uri="{0D108BD9-81ED-4DB2-BD59-A6C34878D82A}">
                    <a16:rowId xmlns:a16="http://schemas.microsoft.com/office/drawing/2014/main" val="4265241860"/>
                  </a:ext>
                </a:extLst>
              </a:tr>
              <a:tr h="165691">
                <a:tc>
                  <a:txBody>
                    <a:bodyPr/>
                    <a:lstStyle/>
                    <a:p>
                      <a:pPr>
                        <a:lnSpc>
                          <a:spcPct val="50000"/>
                        </a:lnSpc>
                        <a:spcAft>
                          <a:spcPts val="0"/>
                        </a:spcAft>
                      </a:pPr>
                      <a:r>
                        <a:rPr lang="fr-FR" sz="1200">
                          <a:effectLst/>
                          <a:latin typeface="Calibri" panose="020F0502020204030204" pitchFamily="34" charset="0"/>
                          <a:ea typeface="Calibri" panose="020F0502020204030204" pitchFamily="34" charset="0"/>
                          <a:cs typeface="Calibri" panose="020F0502020204030204" pitchFamily="34" charset="0"/>
                        </a:rPr>
                        <a:t> </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538135"/>
                      </a:solidFill>
                      <a:prstDash val="solid"/>
                      <a:round/>
                      <a:headEnd type="none" w="med" len="med"/>
                      <a:tailEnd type="none" w="med" len="med"/>
                    </a:lnB>
                  </a:tcPr>
                </a:tc>
                <a:tc>
                  <a:txBody>
                    <a:bodyPr/>
                    <a:lstStyle/>
                    <a:p>
                      <a:pPr>
                        <a:lnSpc>
                          <a:spcPct val="50000"/>
                        </a:lnSpc>
                        <a:spcAft>
                          <a:spcPts val="0"/>
                        </a:spcAft>
                      </a:pPr>
                      <a:r>
                        <a:rPr lang="fr-FR" sz="1200">
                          <a:effectLst/>
                          <a:latin typeface="Calibri" panose="020F0502020204030204" pitchFamily="34" charset="0"/>
                          <a:ea typeface="Calibri" panose="020F0502020204030204" pitchFamily="34" charset="0"/>
                          <a:cs typeface="Calibri" panose="020F0502020204030204" pitchFamily="34" charset="0"/>
                        </a:rPr>
                        <a:t> </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a:noFill/>
                    </a:lnL>
                    <a:lnR>
                      <a:noFill/>
                    </a:lnR>
                    <a:lnT w="12700" cap="flat" cmpd="sng" algn="ctr">
                      <a:solidFill>
                        <a:srgbClr val="000000"/>
                      </a:solidFill>
                      <a:prstDash val="solid"/>
                      <a:round/>
                      <a:headEnd type="none" w="med" len="med"/>
                      <a:tailEnd type="none" w="med" len="med"/>
                    </a:lnT>
                    <a:lnB w="12700" cap="flat" cmpd="sng" algn="ctr">
                      <a:solidFill>
                        <a:srgbClr val="538135"/>
                      </a:solidFill>
                      <a:prstDash val="solid"/>
                      <a:round/>
                      <a:headEnd type="none" w="med" len="med"/>
                      <a:tailEnd type="none" w="med" len="med"/>
                    </a:lnB>
                  </a:tcPr>
                </a:tc>
                <a:tc>
                  <a:txBody>
                    <a:bodyPr/>
                    <a:lstStyle/>
                    <a:p>
                      <a:pPr>
                        <a:lnSpc>
                          <a:spcPct val="50000"/>
                        </a:lnSpc>
                        <a:spcAft>
                          <a:spcPts val="0"/>
                        </a:spcAft>
                      </a:pPr>
                      <a:r>
                        <a:rPr lang="fr-FR" sz="1200">
                          <a:effectLst/>
                          <a:latin typeface="Calibri" panose="020F0502020204030204" pitchFamily="34" charset="0"/>
                          <a:ea typeface="Calibri" panose="020F0502020204030204" pitchFamily="34" charset="0"/>
                          <a:cs typeface="Calibri" panose="020F0502020204030204" pitchFamily="34" charset="0"/>
                        </a:rPr>
                        <a:t> </a:t>
                      </a:r>
                      <a:endParaRPr lang="fr-FR" sz="12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a:noFill/>
                    </a:lnL>
                    <a:lnR>
                      <a:noFill/>
                    </a:lnR>
                    <a:lnT w="12700" cap="flat" cmpd="sng" algn="ctr">
                      <a:solidFill>
                        <a:srgbClr val="000000"/>
                      </a:solidFill>
                      <a:prstDash val="solid"/>
                      <a:round/>
                      <a:headEnd type="none" w="med" len="med"/>
                      <a:tailEnd type="none" w="med" len="med"/>
                    </a:lnT>
                    <a:lnB w="12700" cap="flat" cmpd="sng" algn="ctr">
                      <a:solidFill>
                        <a:srgbClr val="538135"/>
                      </a:solidFill>
                      <a:prstDash val="solid"/>
                      <a:round/>
                      <a:headEnd type="none" w="med" len="med"/>
                      <a:tailEnd type="none" w="med" len="med"/>
                    </a:lnB>
                  </a:tcPr>
                </a:tc>
                <a:extLst>
                  <a:ext uri="{0D108BD9-81ED-4DB2-BD59-A6C34878D82A}">
                    <a16:rowId xmlns:a16="http://schemas.microsoft.com/office/drawing/2014/main" val="3236065972"/>
                  </a:ext>
                </a:extLst>
              </a:tr>
              <a:tr h="309178">
                <a:tc rowSpan="2">
                  <a:txBody>
                    <a:bodyPr/>
                    <a:lstStyle/>
                    <a:p>
                      <a:pPr>
                        <a:spcAft>
                          <a:spcPts val="0"/>
                        </a:spcAft>
                      </a:pPr>
                      <a:r>
                        <a:rPr lang="fr-FR" sz="1800" b="1"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Mise en place protocole BIM</a:t>
                      </a:r>
                      <a:endParaRPr lang="fr-FR"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2EFD9"/>
                    </a:solidFill>
                  </a:tcPr>
                </a:tc>
                <a:tc>
                  <a:txBody>
                    <a:bodyPr/>
                    <a:lstStyle/>
                    <a:p>
                      <a:pPr>
                        <a:lnSpc>
                          <a:spcPct val="115000"/>
                        </a:lnSpc>
                        <a:spcAft>
                          <a:spcPts val="0"/>
                        </a:spcAft>
                      </a:pPr>
                      <a:r>
                        <a:rPr lang="fr-FR" sz="18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Maquette de coordination</a:t>
                      </a:r>
                      <a:endParaRPr lang="fr-FR"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2EFD9"/>
                    </a:solidFill>
                  </a:tcPr>
                </a:tc>
                <a:tc>
                  <a:txBody>
                    <a:bodyPr/>
                    <a:lstStyle/>
                    <a:p>
                      <a:pPr>
                        <a:spcAft>
                          <a:spcPts val="0"/>
                        </a:spcAft>
                      </a:pPr>
                      <a:r>
                        <a:rPr lang="fr-FR" sz="18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BTS EEC</a:t>
                      </a:r>
                      <a:endParaRPr lang="fr-FR"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2EFD9"/>
                    </a:solidFill>
                  </a:tcPr>
                </a:tc>
                <a:extLst>
                  <a:ext uri="{0D108BD9-81ED-4DB2-BD59-A6C34878D82A}">
                    <a16:rowId xmlns:a16="http://schemas.microsoft.com/office/drawing/2014/main" val="3891703643"/>
                  </a:ext>
                </a:extLst>
              </a:tr>
              <a:tr h="309178">
                <a:tc vMerge="1">
                  <a:txBody>
                    <a:bodyPr/>
                    <a:lstStyle/>
                    <a:p>
                      <a:endParaRPr lang="fr-FR"/>
                    </a:p>
                  </a:txBody>
                  <a:tcPr>
                    <a:lnT w="12700" cap="flat" cmpd="sng" algn="ctr">
                      <a:solidFill>
                        <a:srgbClr val="538135"/>
                      </a:solidFill>
                      <a:prstDash val="solid"/>
                      <a:round/>
                      <a:headEnd type="none" w="med" len="med"/>
                      <a:tailEnd type="none" w="med" len="med"/>
                    </a:lnT>
                  </a:tcPr>
                </a:tc>
                <a:tc>
                  <a:txBody>
                    <a:bodyPr/>
                    <a:lstStyle/>
                    <a:p>
                      <a:pPr>
                        <a:lnSpc>
                          <a:spcPct val="115000"/>
                        </a:lnSpc>
                        <a:spcAft>
                          <a:spcPts val="0"/>
                        </a:spcAft>
                      </a:pPr>
                      <a:r>
                        <a:rPr lang="fr-FR" sz="18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Vérification de la localisation des maquettes test</a:t>
                      </a:r>
                      <a:endParaRPr lang="fr-FR"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2EFD9"/>
                    </a:solidFill>
                  </a:tcPr>
                </a:tc>
                <a:tc>
                  <a:txBody>
                    <a:bodyPr/>
                    <a:lstStyle/>
                    <a:p>
                      <a:pPr>
                        <a:spcAft>
                          <a:spcPts val="0"/>
                        </a:spcAft>
                      </a:pPr>
                      <a:r>
                        <a:rPr lang="fr-FR" sz="1800" dirty="0">
                          <a:solidFill>
                            <a:schemeClr val="accent4">
                              <a:lumMod val="50000"/>
                            </a:schemeClr>
                          </a:solidFill>
                          <a:effectLst/>
                          <a:latin typeface="Calibri" panose="020F0502020204030204" pitchFamily="34" charset="0"/>
                          <a:ea typeface="Calibri" panose="020F0502020204030204" pitchFamily="34" charset="0"/>
                          <a:cs typeface="Calibri" panose="020F0502020204030204" pitchFamily="34" charset="0"/>
                        </a:rPr>
                        <a:t>BIM Manager</a:t>
                      </a:r>
                      <a:endParaRPr lang="fr-FR" sz="1800" dirty="0">
                        <a:solidFill>
                          <a:schemeClr val="accent4">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2EFD9"/>
                    </a:solidFill>
                  </a:tcPr>
                </a:tc>
                <a:extLst>
                  <a:ext uri="{0D108BD9-81ED-4DB2-BD59-A6C34878D82A}">
                    <a16:rowId xmlns:a16="http://schemas.microsoft.com/office/drawing/2014/main" val="19246947"/>
                  </a:ext>
                </a:extLst>
              </a:tr>
              <a:tr h="169929">
                <a:tc>
                  <a:txBody>
                    <a:bodyPr/>
                    <a:lstStyle/>
                    <a:p>
                      <a:pPr>
                        <a:lnSpc>
                          <a:spcPct val="50000"/>
                        </a:lnSpc>
                        <a:spcAft>
                          <a:spcPts val="0"/>
                        </a:spcAft>
                      </a:pPr>
                      <a:r>
                        <a:rPr lang="fr-FR" sz="1800">
                          <a:effectLst/>
                          <a:latin typeface="Calibri" panose="020F0502020204030204" pitchFamily="34" charset="0"/>
                          <a:ea typeface="Calibri" panose="020F0502020204030204" pitchFamily="34" charset="0"/>
                          <a:cs typeface="Calibri" panose="020F0502020204030204" pitchFamily="34" charset="0"/>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a:noFill/>
                    </a:lnL>
                    <a:lnR>
                      <a:noFill/>
                    </a:lnR>
                    <a:lnT w="12700" cap="flat" cmpd="sng" algn="ctr">
                      <a:solidFill>
                        <a:srgbClr val="538135"/>
                      </a:solidFill>
                      <a:prstDash val="solid"/>
                      <a:round/>
                      <a:headEnd type="none" w="med" len="med"/>
                      <a:tailEnd type="none" w="med" len="med"/>
                    </a:lnT>
                    <a:lnB w="12700" cap="flat" cmpd="sng" algn="ctr">
                      <a:solidFill>
                        <a:srgbClr val="2E74B5"/>
                      </a:solidFill>
                      <a:prstDash val="solid"/>
                      <a:round/>
                      <a:headEnd type="none" w="med" len="med"/>
                      <a:tailEnd type="none" w="med" len="med"/>
                    </a:lnB>
                  </a:tcPr>
                </a:tc>
                <a:tc>
                  <a:txBody>
                    <a:bodyPr/>
                    <a:lstStyle/>
                    <a:p>
                      <a:pPr>
                        <a:lnSpc>
                          <a:spcPct val="50000"/>
                        </a:lnSpc>
                        <a:spcAft>
                          <a:spcPts val="0"/>
                        </a:spcAft>
                      </a:pPr>
                      <a:r>
                        <a:rPr lang="fr-FR" sz="1800">
                          <a:effectLst/>
                          <a:latin typeface="Calibri" panose="020F0502020204030204" pitchFamily="34" charset="0"/>
                          <a:ea typeface="Calibri" panose="020F0502020204030204" pitchFamily="34" charset="0"/>
                          <a:cs typeface="Calibri" panose="020F0502020204030204" pitchFamily="34" charset="0"/>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a:noFill/>
                    </a:lnL>
                    <a:lnR>
                      <a:noFill/>
                    </a:lnR>
                    <a:lnT w="12700" cap="flat" cmpd="sng" algn="ctr">
                      <a:solidFill>
                        <a:srgbClr val="538135"/>
                      </a:solidFill>
                      <a:prstDash val="solid"/>
                      <a:round/>
                      <a:headEnd type="none" w="med" len="med"/>
                      <a:tailEnd type="none" w="med" len="med"/>
                    </a:lnT>
                    <a:lnB w="12700" cap="flat" cmpd="sng" algn="ctr">
                      <a:solidFill>
                        <a:srgbClr val="2E74B5"/>
                      </a:solidFill>
                      <a:prstDash val="solid"/>
                      <a:round/>
                      <a:headEnd type="none" w="med" len="med"/>
                      <a:tailEnd type="none" w="med" len="med"/>
                    </a:lnB>
                  </a:tcPr>
                </a:tc>
                <a:tc>
                  <a:txBody>
                    <a:bodyPr/>
                    <a:lstStyle/>
                    <a:p>
                      <a:pPr>
                        <a:lnSpc>
                          <a:spcPct val="50000"/>
                        </a:lnSpc>
                        <a:spcAft>
                          <a:spcPts val="0"/>
                        </a:spcAft>
                      </a:pPr>
                      <a:r>
                        <a:rPr lang="fr-FR" sz="1800" dirty="0">
                          <a:effectLst/>
                          <a:latin typeface="Calibri" panose="020F0502020204030204" pitchFamily="34" charset="0"/>
                          <a:ea typeface="Calibri" panose="020F0502020204030204" pitchFamily="34" charset="0"/>
                          <a:cs typeface="Calibri" panose="020F0502020204030204" pitchFamily="34"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a:noFill/>
                    </a:lnL>
                    <a:lnR>
                      <a:noFill/>
                    </a:lnR>
                    <a:lnT w="12700" cap="flat" cmpd="sng" algn="ctr">
                      <a:solidFill>
                        <a:srgbClr val="538135"/>
                      </a:solidFill>
                      <a:prstDash val="solid"/>
                      <a:round/>
                      <a:headEnd type="none" w="med" len="med"/>
                      <a:tailEnd type="none" w="med" len="med"/>
                    </a:lnT>
                    <a:lnB w="12700" cap="flat" cmpd="sng" algn="ctr">
                      <a:solidFill>
                        <a:srgbClr val="2E74B5"/>
                      </a:solidFill>
                      <a:prstDash val="solid"/>
                      <a:round/>
                      <a:headEnd type="none" w="med" len="med"/>
                      <a:tailEnd type="none" w="med" len="med"/>
                    </a:lnB>
                  </a:tcPr>
                </a:tc>
                <a:extLst>
                  <a:ext uri="{0D108BD9-81ED-4DB2-BD59-A6C34878D82A}">
                    <a16:rowId xmlns:a16="http://schemas.microsoft.com/office/drawing/2014/main" val="28995808"/>
                  </a:ext>
                </a:extLst>
              </a:tr>
              <a:tr h="309178">
                <a:tc rowSpan="6">
                  <a:txBody>
                    <a:bodyPr/>
                    <a:lstStyle/>
                    <a:p>
                      <a:pPr>
                        <a:spcAft>
                          <a:spcPts val="0"/>
                        </a:spcAft>
                      </a:pPr>
                      <a:r>
                        <a:rPr lang="fr-FR" sz="1800" b="1"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Etudes</a:t>
                      </a:r>
                    </a:p>
                    <a:p>
                      <a:pPr>
                        <a:spcAft>
                          <a:spcPts val="0"/>
                        </a:spcAft>
                      </a:pPr>
                      <a:r>
                        <a:rPr lang="fr-FR" sz="1800" b="1"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"métiers"</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a:lnSpc>
                          <a:spcPct val="115000"/>
                        </a:lnSpc>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Etude du terrassement et du réseau E.P.</a:t>
                      </a:r>
                      <a:endParaRPr lang="fr-FR" sz="1800" strike="sngStrike"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BTS TP</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extLst>
                  <a:ext uri="{0D108BD9-81ED-4DB2-BD59-A6C34878D82A}">
                    <a16:rowId xmlns:a16="http://schemas.microsoft.com/office/drawing/2014/main" val="2672568619"/>
                  </a:ext>
                </a:extLst>
              </a:tr>
              <a:tr h="352390">
                <a:tc vMerge="1">
                  <a:txBody>
                    <a:bodyPr/>
                    <a:lstStyle/>
                    <a:p>
                      <a:endParaRPr lang="fr-FR"/>
                    </a:p>
                  </a:txBody>
                  <a:tcPr>
                    <a:lnT w="12700" cap="flat" cmpd="sng" algn="ctr">
                      <a:solidFill>
                        <a:srgbClr val="2E74B5"/>
                      </a:solidFill>
                      <a:prstDash val="solid"/>
                      <a:round/>
                      <a:headEnd type="none" w="med" len="med"/>
                      <a:tailEnd type="none" w="med" len="med"/>
                    </a:lnT>
                  </a:tcPr>
                </a:tc>
                <a:tc>
                  <a:txBody>
                    <a:bodyPr/>
                    <a:lstStyle/>
                    <a:p>
                      <a:pPr>
                        <a:lnSpc>
                          <a:spcPct val="115000"/>
                        </a:lnSpc>
                        <a:spcAft>
                          <a:spcPts val="0"/>
                        </a:spcAft>
                      </a:pPr>
                      <a:r>
                        <a:rPr lang="fr-FR" sz="1800" strike="noStrike"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Etude de la structure B.A.</a:t>
                      </a:r>
                      <a:endParaRPr lang="fr-FR" sz="1800" strike="noStrike"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BTS bât</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extLst>
                  <a:ext uri="{0D108BD9-81ED-4DB2-BD59-A6C34878D82A}">
                    <a16:rowId xmlns:a16="http://schemas.microsoft.com/office/drawing/2014/main" val="7640030"/>
                  </a:ext>
                </a:extLst>
              </a:tr>
              <a:tr h="309178">
                <a:tc vMerge="1">
                  <a:txBody>
                    <a:bodyPr/>
                    <a:lstStyle/>
                    <a:p>
                      <a:endParaRPr lang="fr-FR"/>
                    </a:p>
                  </a:txBody>
                  <a:tcPr/>
                </a:tc>
                <a:tc>
                  <a:txBody>
                    <a:bodyPr/>
                    <a:lstStyle/>
                    <a:p>
                      <a:pPr>
                        <a:lnSpc>
                          <a:spcPct val="115000"/>
                        </a:lnSpc>
                        <a:spcAft>
                          <a:spcPts val="0"/>
                        </a:spcAft>
                      </a:pPr>
                      <a:r>
                        <a:rPr lang="fr-FR" sz="1800" strike="noStrike" kern="12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Etude de la charpente métallique</a:t>
                      </a: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marL="0" algn="l" defTabSz="914400" rtl="0" eaLnBrk="1" latinLnBrk="0" hangingPunct="1">
                        <a:spcAft>
                          <a:spcPts val="0"/>
                        </a:spcAft>
                      </a:pPr>
                      <a:r>
                        <a:rPr lang="fr-FR" sz="1800" kern="12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BTS CM</a:t>
                      </a: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extLst>
                  <a:ext uri="{0D108BD9-81ED-4DB2-BD59-A6C34878D82A}">
                    <a16:rowId xmlns:a16="http://schemas.microsoft.com/office/drawing/2014/main" val="1346634704"/>
                  </a:ext>
                </a:extLst>
              </a:tr>
              <a:tr h="309178">
                <a:tc vMerge="1">
                  <a:txBody>
                    <a:bodyPr/>
                    <a:lstStyle/>
                    <a:p>
                      <a:endParaRPr lang="fr-FR"/>
                    </a:p>
                  </a:txBody>
                  <a:tcPr/>
                </a:tc>
                <a:tc>
                  <a:txBody>
                    <a:bodyPr/>
                    <a:lstStyle/>
                    <a:p>
                      <a:pPr>
                        <a:lnSpc>
                          <a:spcPct val="115000"/>
                        </a:lnSpc>
                        <a:spcAft>
                          <a:spcPts val="0"/>
                        </a:spcAft>
                      </a:pPr>
                      <a:r>
                        <a:rPr lang="fr-FR" sz="1800" strike="noStrike" kern="12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Etude</a:t>
                      </a:r>
                      <a:r>
                        <a:rPr lang="fr-FR" sz="1800" strike="noStrike"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fr-FR" sz="1800" strike="noStrike" kern="12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du mur rideau</a:t>
                      </a: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BTS EBCR</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extLst>
                  <a:ext uri="{0D108BD9-81ED-4DB2-BD59-A6C34878D82A}">
                    <a16:rowId xmlns:a16="http://schemas.microsoft.com/office/drawing/2014/main" val="368755555"/>
                  </a:ext>
                </a:extLst>
              </a:tr>
              <a:tr h="309178">
                <a:tc vMerge="1">
                  <a:txBody>
                    <a:bodyPr/>
                    <a:lstStyle/>
                    <a:p>
                      <a:endParaRPr lang="fr-FR"/>
                    </a:p>
                  </a:txBody>
                  <a:tcPr/>
                </a:tc>
                <a:tc>
                  <a:txBody>
                    <a:bodyPr/>
                    <a:lstStyle/>
                    <a:p>
                      <a:pPr>
                        <a:lnSpc>
                          <a:spcPct val="115000"/>
                        </a:lnSpc>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Etude d'un réseau de VMC</a:t>
                      </a:r>
                      <a:endParaRPr lang="fr-FR"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BTS FED</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extLst>
                  <a:ext uri="{0D108BD9-81ED-4DB2-BD59-A6C34878D82A}">
                    <a16:rowId xmlns:a16="http://schemas.microsoft.com/office/drawing/2014/main" val="1586483511"/>
                  </a:ext>
                </a:extLst>
              </a:tr>
              <a:tr h="309178">
                <a:tc vMerge="1">
                  <a:txBody>
                    <a:bodyPr/>
                    <a:lstStyle/>
                    <a:p>
                      <a:endParaRPr lang="fr-FR"/>
                    </a:p>
                  </a:txBody>
                  <a:tcPr/>
                </a:tc>
                <a:tc>
                  <a:txBody>
                    <a:bodyPr/>
                    <a:lstStyle/>
                    <a:p>
                      <a:pPr>
                        <a:lnSpc>
                          <a:spcPct val="115000"/>
                        </a:lnSpc>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Avant-métré du lot cloison-doublage</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tc>
                  <a:txBody>
                    <a:bodyPr/>
                    <a:lstStyle/>
                    <a:p>
                      <a:pPr>
                        <a:spcAft>
                          <a:spcPts val="0"/>
                        </a:spcAft>
                      </a:pPr>
                      <a:r>
                        <a:rPr lang="fr-FR" sz="1800" dirty="0">
                          <a:solidFill>
                            <a:schemeClr val="accent3">
                              <a:lumMod val="75000"/>
                            </a:schemeClr>
                          </a:solidFill>
                          <a:effectLst/>
                          <a:latin typeface="Calibri" panose="020F0502020204030204" pitchFamily="34" charset="0"/>
                          <a:ea typeface="Calibri" panose="020F0502020204030204" pitchFamily="34" charset="0"/>
                          <a:cs typeface="Calibri" panose="020F0502020204030204" pitchFamily="34" charset="0"/>
                        </a:rPr>
                        <a:t>BTS EEC</a:t>
                      </a:r>
                      <a:endParaRPr lang="fr-FR" sz="18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2E74B5"/>
                      </a:solidFill>
                      <a:prstDash val="solid"/>
                      <a:round/>
                      <a:headEnd type="none" w="med" len="med"/>
                      <a:tailEnd type="none" w="med" len="med"/>
                    </a:lnL>
                    <a:lnR w="12700" cap="flat" cmpd="sng" algn="ctr">
                      <a:solidFill>
                        <a:srgbClr val="2E74B5"/>
                      </a:solidFill>
                      <a:prstDash val="solid"/>
                      <a:round/>
                      <a:headEnd type="none" w="med" len="med"/>
                      <a:tailEnd type="none" w="med" len="med"/>
                    </a:lnR>
                    <a:lnT w="12700" cap="flat" cmpd="sng" algn="ctr">
                      <a:solidFill>
                        <a:srgbClr val="2E74B5"/>
                      </a:solidFill>
                      <a:prstDash val="solid"/>
                      <a:round/>
                      <a:headEnd type="none" w="med" len="med"/>
                      <a:tailEnd type="none" w="med" len="med"/>
                    </a:lnT>
                    <a:lnB w="12700" cap="flat" cmpd="sng" algn="ctr">
                      <a:solidFill>
                        <a:srgbClr val="2E74B5"/>
                      </a:solidFill>
                      <a:prstDash val="solid"/>
                      <a:round/>
                      <a:headEnd type="none" w="med" len="med"/>
                      <a:tailEnd type="none" w="med" len="med"/>
                    </a:lnB>
                    <a:solidFill>
                      <a:srgbClr val="DEEAF6"/>
                    </a:solidFill>
                  </a:tcPr>
                </a:tc>
                <a:extLst>
                  <a:ext uri="{0D108BD9-81ED-4DB2-BD59-A6C34878D82A}">
                    <a16:rowId xmlns:a16="http://schemas.microsoft.com/office/drawing/2014/main" val="2418604874"/>
                  </a:ext>
                </a:extLst>
              </a:tr>
              <a:tr h="169929">
                <a:tc>
                  <a:txBody>
                    <a:bodyPr/>
                    <a:lstStyle/>
                    <a:p>
                      <a:pPr>
                        <a:lnSpc>
                          <a:spcPct val="50000"/>
                        </a:lnSpc>
                        <a:spcAft>
                          <a:spcPts val="0"/>
                        </a:spcAft>
                      </a:pPr>
                      <a:r>
                        <a:rPr lang="fr-FR" sz="1800">
                          <a:effectLst/>
                          <a:latin typeface="Calibri" panose="020F0502020204030204" pitchFamily="34" charset="0"/>
                          <a:ea typeface="Calibri" panose="020F0502020204030204" pitchFamily="34" charset="0"/>
                          <a:cs typeface="Calibri" panose="020F0502020204030204" pitchFamily="34" charset="0"/>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a:noFill/>
                    </a:lnL>
                    <a:lnR>
                      <a:noFill/>
                    </a:lnR>
                    <a:lnT w="12700" cap="flat" cmpd="sng" algn="ctr">
                      <a:solidFill>
                        <a:srgbClr val="2E74B5"/>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tc>
                  <a:txBody>
                    <a:bodyPr/>
                    <a:lstStyle/>
                    <a:p>
                      <a:pPr>
                        <a:lnSpc>
                          <a:spcPct val="50000"/>
                        </a:lnSpc>
                        <a:spcAft>
                          <a:spcPts val="0"/>
                        </a:spcAft>
                      </a:pPr>
                      <a:r>
                        <a:rPr lang="fr-FR" sz="1800">
                          <a:effectLst/>
                          <a:latin typeface="Calibri" panose="020F0502020204030204" pitchFamily="34" charset="0"/>
                          <a:ea typeface="Calibri" panose="020F0502020204030204" pitchFamily="34" charset="0"/>
                          <a:cs typeface="Calibri" panose="020F0502020204030204" pitchFamily="34" charset="0"/>
                        </a:rPr>
                        <a:t>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a:noFill/>
                    </a:lnL>
                    <a:lnR>
                      <a:noFill/>
                    </a:lnR>
                    <a:lnT w="12700" cap="flat" cmpd="sng" algn="ctr">
                      <a:solidFill>
                        <a:srgbClr val="2E74B5"/>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tc>
                  <a:txBody>
                    <a:bodyPr/>
                    <a:lstStyle/>
                    <a:p>
                      <a:pPr>
                        <a:lnSpc>
                          <a:spcPct val="50000"/>
                        </a:lnSpc>
                        <a:spcAft>
                          <a:spcPts val="0"/>
                        </a:spcAft>
                      </a:pPr>
                      <a:r>
                        <a:rPr lang="fr-FR" sz="1800" dirty="0">
                          <a:effectLst/>
                          <a:latin typeface="Calibri" panose="020F0502020204030204" pitchFamily="34" charset="0"/>
                          <a:ea typeface="Calibri" panose="020F0502020204030204" pitchFamily="34" charset="0"/>
                          <a:cs typeface="Calibri" panose="020F0502020204030204" pitchFamily="34" charset="0"/>
                        </a:rPr>
                        <a:t> </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a:noFill/>
                    </a:lnL>
                    <a:lnR>
                      <a:noFill/>
                    </a:lnR>
                    <a:lnT w="12700" cap="flat" cmpd="sng" algn="ctr">
                      <a:solidFill>
                        <a:srgbClr val="2E74B5"/>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extLst>
                  <a:ext uri="{0D108BD9-81ED-4DB2-BD59-A6C34878D82A}">
                    <a16:rowId xmlns:a16="http://schemas.microsoft.com/office/drawing/2014/main" val="430249325"/>
                  </a:ext>
                </a:extLst>
              </a:tr>
              <a:tr h="309178">
                <a:tc rowSpan="2">
                  <a:txBody>
                    <a:bodyPr/>
                    <a:lstStyle/>
                    <a:p>
                      <a:pPr>
                        <a:spcAft>
                          <a:spcPts val="0"/>
                        </a:spcAft>
                      </a:pPr>
                      <a:r>
                        <a:rPr lang="fr-FR" sz="1800" b="1"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Collaboration en démarche BIM</a:t>
                      </a:r>
                      <a:endParaRPr lang="fr-FR" sz="18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DF3ED"/>
                    </a:solidFill>
                  </a:tcPr>
                </a:tc>
                <a:tc>
                  <a:txBody>
                    <a:bodyPr/>
                    <a:lstStyle/>
                    <a:p>
                      <a:pPr>
                        <a:lnSpc>
                          <a:spcPct val="115000"/>
                        </a:lnSpc>
                        <a:spcAft>
                          <a:spcPts val="0"/>
                        </a:spcAft>
                      </a:pPr>
                      <a:r>
                        <a:rPr lang="fr-FR" sz="180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Détection des interfaces et collisions</a:t>
                      </a:r>
                      <a:endParaRPr lang="fr-FR" sz="180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DF3ED"/>
                    </a:solidFill>
                  </a:tcPr>
                </a:tc>
                <a:tc>
                  <a:txBody>
                    <a:bodyPr/>
                    <a:lstStyle/>
                    <a:p>
                      <a:pPr>
                        <a:spcAft>
                          <a:spcPts val="0"/>
                        </a:spcAft>
                      </a:pPr>
                      <a:r>
                        <a:rPr lang="fr-FR" sz="1800"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BIM Manager</a:t>
                      </a:r>
                      <a:endParaRPr lang="fr-FR" sz="18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DF3ED"/>
                    </a:solidFill>
                  </a:tcPr>
                </a:tc>
                <a:extLst>
                  <a:ext uri="{0D108BD9-81ED-4DB2-BD59-A6C34878D82A}">
                    <a16:rowId xmlns:a16="http://schemas.microsoft.com/office/drawing/2014/main" val="2430423021"/>
                  </a:ext>
                </a:extLst>
              </a:tr>
              <a:tr h="571279">
                <a:tc vMerge="1">
                  <a:txBody>
                    <a:bodyPr/>
                    <a:lstStyle/>
                    <a:p>
                      <a:endParaRPr lang="fr-FR"/>
                    </a:p>
                  </a:txBody>
                  <a:tcPr/>
                </a:tc>
                <a:tc>
                  <a:txBody>
                    <a:bodyPr/>
                    <a:lstStyle/>
                    <a:p>
                      <a:pPr>
                        <a:lnSpc>
                          <a:spcPct val="115000"/>
                        </a:lnSpc>
                        <a:spcAft>
                          <a:spcPts val="0"/>
                        </a:spcAft>
                      </a:pPr>
                      <a:r>
                        <a:rPr lang="fr-FR" sz="1800"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Réunion de chantier à distance et gestion de l'interface</a:t>
                      </a:r>
                      <a:endParaRPr lang="fr-FR" sz="18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DF3ED"/>
                    </a:solidFill>
                  </a:tcPr>
                </a:tc>
                <a:tc>
                  <a:txBody>
                    <a:bodyPr/>
                    <a:lstStyle/>
                    <a:p>
                      <a:pPr>
                        <a:spcAft>
                          <a:spcPts val="0"/>
                        </a:spcAft>
                      </a:pPr>
                      <a:r>
                        <a:rPr lang="fr-FR" sz="1800"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deux BTS + BIM Manager</a:t>
                      </a:r>
                      <a:endParaRPr lang="fr-FR" sz="18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593" marR="62593"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DF3ED"/>
                    </a:solidFill>
                  </a:tcPr>
                </a:tc>
                <a:extLst>
                  <a:ext uri="{0D108BD9-81ED-4DB2-BD59-A6C34878D82A}">
                    <a16:rowId xmlns:a16="http://schemas.microsoft.com/office/drawing/2014/main" val="1320447730"/>
                  </a:ext>
                </a:extLst>
              </a:tr>
            </a:tbl>
          </a:graphicData>
        </a:graphic>
      </p:graphicFrame>
      <p:sp>
        <p:nvSpPr>
          <p:cNvPr id="8" name="Espace réservé du pied de page 7">
            <a:extLst>
              <a:ext uri="{FF2B5EF4-FFF2-40B4-BE49-F238E27FC236}">
                <a16:creationId xmlns:a16="http://schemas.microsoft.com/office/drawing/2014/main" id="{91004F2D-6E2C-4AA6-A307-335ABD4DD113}"/>
              </a:ext>
            </a:extLst>
          </p:cNvPr>
          <p:cNvSpPr>
            <a:spLocks noGrp="1"/>
          </p:cNvSpPr>
          <p:nvPr>
            <p:ph type="ftr" sz="quarter" idx="11"/>
          </p:nvPr>
        </p:nvSpPr>
        <p:spPr/>
        <p:txBody>
          <a:bodyPr/>
          <a:lstStyle/>
          <a:p>
            <a:r>
              <a:rPr lang="fr-FR"/>
              <a:t>Académie Aix-Marseille - Projet Collaboratif BIM</a:t>
            </a:r>
          </a:p>
        </p:txBody>
      </p:sp>
      <p:sp>
        <p:nvSpPr>
          <p:cNvPr id="10" name="Espace réservé du numéro de diapositive 9">
            <a:extLst>
              <a:ext uri="{FF2B5EF4-FFF2-40B4-BE49-F238E27FC236}">
                <a16:creationId xmlns:a16="http://schemas.microsoft.com/office/drawing/2014/main" id="{B7BF2F4A-DC1F-49FB-B55F-0AFCE5FC1AE2}"/>
              </a:ext>
            </a:extLst>
          </p:cNvPr>
          <p:cNvSpPr>
            <a:spLocks noGrp="1"/>
          </p:cNvSpPr>
          <p:nvPr>
            <p:ph type="sldNum" sz="quarter" idx="12"/>
          </p:nvPr>
        </p:nvSpPr>
        <p:spPr/>
        <p:txBody>
          <a:bodyPr/>
          <a:lstStyle/>
          <a:p>
            <a:fld id="{01053D74-0840-418D-B4A8-08C6D9444436}" type="slidenum">
              <a:rPr lang="fr-FR" smtClean="0"/>
              <a:t>10</a:t>
            </a:fld>
            <a:endParaRPr lang="fr-FR"/>
          </a:p>
        </p:txBody>
      </p:sp>
      <p:sp>
        <p:nvSpPr>
          <p:cNvPr id="9" name="Rectangle 8">
            <a:extLst>
              <a:ext uri="{FF2B5EF4-FFF2-40B4-BE49-F238E27FC236}">
                <a16:creationId xmlns:a16="http://schemas.microsoft.com/office/drawing/2014/main" id="{4FF79012-1EC9-4B80-B455-E2476798E35B}"/>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Activités pédagogiques</a:t>
            </a:r>
          </a:p>
        </p:txBody>
      </p:sp>
      <p:cxnSp>
        <p:nvCxnSpPr>
          <p:cNvPr id="11" name="Connecteur droit 10">
            <a:extLst>
              <a:ext uri="{FF2B5EF4-FFF2-40B4-BE49-F238E27FC236}">
                <a16:creationId xmlns:a16="http://schemas.microsoft.com/office/drawing/2014/main" id="{DE89B309-923B-49F5-86EE-B59A3500000E}"/>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01970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7F56B8C-5ABC-4B72-8569-54373D574E6D}"/>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Organisation pédagogique</a:t>
            </a:r>
          </a:p>
        </p:txBody>
      </p:sp>
      <p:sp>
        <p:nvSpPr>
          <p:cNvPr id="8" name="Espace réservé du pied de page 7">
            <a:extLst>
              <a:ext uri="{FF2B5EF4-FFF2-40B4-BE49-F238E27FC236}">
                <a16:creationId xmlns:a16="http://schemas.microsoft.com/office/drawing/2014/main" id="{6B4EBD48-35A9-47C1-93D8-6F7419F02665}"/>
              </a:ext>
            </a:extLst>
          </p:cNvPr>
          <p:cNvSpPr>
            <a:spLocks noGrp="1"/>
          </p:cNvSpPr>
          <p:nvPr>
            <p:ph type="ftr" sz="quarter" idx="11"/>
          </p:nvPr>
        </p:nvSpPr>
        <p:spPr/>
        <p:txBody>
          <a:bodyPr/>
          <a:lstStyle/>
          <a:p>
            <a:r>
              <a:rPr lang="fr-FR"/>
              <a:t>Académie Aix-Marseille - Projet Collaboratif BIM</a:t>
            </a:r>
          </a:p>
        </p:txBody>
      </p:sp>
      <p:sp>
        <p:nvSpPr>
          <p:cNvPr id="13" name="Espace réservé du numéro de diapositive 12">
            <a:extLst>
              <a:ext uri="{FF2B5EF4-FFF2-40B4-BE49-F238E27FC236}">
                <a16:creationId xmlns:a16="http://schemas.microsoft.com/office/drawing/2014/main" id="{1740824F-0357-45A8-A62E-DB3B360EA0AC}"/>
              </a:ext>
            </a:extLst>
          </p:cNvPr>
          <p:cNvSpPr>
            <a:spLocks noGrp="1"/>
          </p:cNvSpPr>
          <p:nvPr>
            <p:ph type="sldNum" sz="quarter" idx="12"/>
          </p:nvPr>
        </p:nvSpPr>
        <p:spPr/>
        <p:txBody>
          <a:bodyPr/>
          <a:lstStyle/>
          <a:p>
            <a:fld id="{01053D74-0840-418D-B4A8-08C6D9444436}" type="slidenum">
              <a:rPr lang="fr-FR" smtClean="0"/>
              <a:t>11</a:t>
            </a:fld>
            <a:endParaRPr lang="fr-FR"/>
          </a:p>
        </p:txBody>
      </p:sp>
      <p:cxnSp>
        <p:nvCxnSpPr>
          <p:cNvPr id="17" name="Connecteur droit 16">
            <a:extLst>
              <a:ext uri="{FF2B5EF4-FFF2-40B4-BE49-F238E27FC236}">
                <a16:creationId xmlns:a16="http://schemas.microsoft.com/office/drawing/2014/main" id="{9164EBD2-0A7E-45E7-9CE8-CFEF3ABFE462}"/>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6" name="ZoneTexte 5">
            <a:extLst>
              <a:ext uri="{FF2B5EF4-FFF2-40B4-BE49-F238E27FC236}">
                <a16:creationId xmlns:a16="http://schemas.microsoft.com/office/drawing/2014/main" id="{646A9118-C0F4-4B72-8283-070ECF02147E}"/>
              </a:ext>
            </a:extLst>
          </p:cNvPr>
          <p:cNvSpPr txBox="1"/>
          <p:nvPr/>
        </p:nvSpPr>
        <p:spPr>
          <a:xfrm>
            <a:off x="285563" y="850786"/>
            <a:ext cx="1145511" cy="584775"/>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Architecte</a:t>
            </a:r>
          </a:p>
        </p:txBody>
      </p:sp>
      <p:sp>
        <p:nvSpPr>
          <p:cNvPr id="14" name="ZoneTexte 13">
            <a:extLst>
              <a:ext uri="{FF2B5EF4-FFF2-40B4-BE49-F238E27FC236}">
                <a16:creationId xmlns:a16="http://schemas.microsoft.com/office/drawing/2014/main" id="{363945F1-2CFE-4380-B6C3-C27CCEB7D81E}"/>
              </a:ext>
            </a:extLst>
          </p:cNvPr>
          <p:cNvSpPr txBox="1"/>
          <p:nvPr/>
        </p:nvSpPr>
        <p:spPr>
          <a:xfrm>
            <a:off x="210515" y="2340248"/>
            <a:ext cx="1295605" cy="584775"/>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Coordination</a:t>
            </a:r>
          </a:p>
        </p:txBody>
      </p:sp>
      <p:sp>
        <p:nvSpPr>
          <p:cNvPr id="15" name="ZoneTexte 14">
            <a:extLst>
              <a:ext uri="{FF2B5EF4-FFF2-40B4-BE49-F238E27FC236}">
                <a16:creationId xmlns:a16="http://schemas.microsoft.com/office/drawing/2014/main" id="{994681B9-3BD6-4E9E-BC56-B730810BFB9F}"/>
              </a:ext>
            </a:extLst>
          </p:cNvPr>
          <p:cNvSpPr txBox="1"/>
          <p:nvPr/>
        </p:nvSpPr>
        <p:spPr>
          <a:xfrm>
            <a:off x="214722" y="3261733"/>
            <a:ext cx="1295605" cy="584775"/>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Métier -Test</a:t>
            </a:r>
          </a:p>
        </p:txBody>
      </p:sp>
      <p:sp>
        <p:nvSpPr>
          <p:cNvPr id="18" name="ZoneTexte 17">
            <a:extLst>
              <a:ext uri="{FF2B5EF4-FFF2-40B4-BE49-F238E27FC236}">
                <a16:creationId xmlns:a16="http://schemas.microsoft.com/office/drawing/2014/main" id="{F328AB24-F74F-4261-BBC0-BC142703AA7F}"/>
              </a:ext>
            </a:extLst>
          </p:cNvPr>
          <p:cNvSpPr txBox="1"/>
          <p:nvPr/>
        </p:nvSpPr>
        <p:spPr>
          <a:xfrm>
            <a:off x="345298" y="4209722"/>
            <a:ext cx="1026038" cy="584775"/>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IFC  - Test</a:t>
            </a:r>
          </a:p>
        </p:txBody>
      </p:sp>
      <p:sp>
        <p:nvSpPr>
          <p:cNvPr id="19" name="ZoneTexte 18">
            <a:extLst>
              <a:ext uri="{FF2B5EF4-FFF2-40B4-BE49-F238E27FC236}">
                <a16:creationId xmlns:a16="http://schemas.microsoft.com/office/drawing/2014/main" id="{FE7FEA8F-9BA8-42B6-946C-BB8CA9FA8163}"/>
              </a:ext>
            </a:extLst>
          </p:cNvPr>
          <p:cNvSpPr txBox="1"/>
          <p:nvPr/>
        </p:nvSpPr>
        <p:spPr>
          <a:xfrm>
            <a:off x="3602236" y="1750610"/>
            <a:ext cx="1251896" cy="830997"/>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Métier</a:t>
            </a:r>
          </a:p>
          <a:p>
            <a:pPr algn="ctr"/>
            <a:r>
              <a:rPr lang="fr-FR" sz="1600" dirty="0"/>
              <a:t>Format natif</a:t>
            </a:r>
          </a:p>
        </p:txBody>
      </p:sp>
      <p:sp>
        <p:nvSpPr>
          <p:cNvPr id="20" name="ZoneTexte 19">
            <a:extLst>
              <a:ext uri="{FF2B5EF4-FFF2-40B4-BE49-F238E27FC236}">
                <a16:creationId xmlns:a16="http://schemas.microsoft.com/office/drawing/2014/main" id="{44BAA3E9-16B1-4111-A9C0-954326885C4F}"/>
              </a:ext>
            </a:extLst>
          </p:cNvPr>
          <p:cNvSpPr txBox="1"/>
          <p:nvPr/>
        </p:nvSpPr>
        <p:spPr>
          <a:xfrm>
            <a:off x="5148041" y="1750610"/>
            <a:ext cx="1026038" cy="830997"/>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Métier</a:t>
            </a:r>
          </a:p>
          <a:p>
            <a:pPr algn="ctr"/>
            <a:r>
              <a:rPr lang="fr-FR" sz="1600" dirty="0"/>
              <a:t>IFC</a:t>
            </a:r>
          </a:p>
        </p:txBody>
      </p:sp>
      <p:sp>
        <p:nvSpPr>
          <p:cNvPr id="21" name="ZoneTexte 20">
            <a:extLst>
              <a:ext uri="{FF2B5EF4-FFF2-40B4-BE49-F238E27FC236}">
                <a16:creationId xmlns:a16="http://schemas.microsoft.com/office/drawing/2014/main" id="{CA55CC41-1FEE-48D2-B54E-873DB504C453}"/>
              </a:ext>
            </a:extLst>
          </p:cNvPr>
          <p:cNvSpPr txBox="1"/>
          <p:nvPr/>
        </p:nvSpPr>
        <p:spPr>
          <a:xfrm>
            <a:off x="7075031" y="2419515"/>
            <a:ext cx="1418314" cy="584775"/>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Fichier de collaboration</a:t>
            </a:r>
          </a:p>
        </p:txBody>
      </p:sp>
      <p:cxnSp>
        <p:nvCxnSpPr>
          <p:cNvPr id="10" name="Connecteur droit avec flèche 9">
            <a:extLst>
              <a:ext uri="{FF2B5EF4-FFF2-40B4-BE49-F238E27FC236}">
                <a16:creationId xmlns:a16="http://schemas.microsoft.com/office/drawing/2014/main" id="{7D66ED9B-5664-4E77-90DA-0EA0B188D751}"/>
              </a:ext>
            </a:extLst>
          </p:cNvPr>
          <p:cNvCxnSpPr>
            <a:cxnSpLocks/>
            <a:stCxn id="6" idx="2"/>
            <a:endCxn id="14" idx="0"/>
          </p:cNvCxnSpPr>
          <p:nvPr/>
        </p:nvCxnSpPr>
        <p:spPr>
          <a:xfrm flipH="1">
            <a:off x="858318" y="1435561"/>
            <a:ext cx="1" cy="904687"/>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e 52">
            <a:extLst>
              <a:ext uri="{FF2B5EF4-FFF2-40B4-BE49-F238E27FC236}">
                <a16:creationId xmlns:a16="http://schemas.microsoft.com/office/drawing/2014/main" id="{D5A33A5A-D6D0-45BF-A28E-A8B74BF60560}"/>
              </a:ext>
            </a:extLst>
          </p:cNvPr>
          <p:cNvGrpSpPr/>
          <p:nvPr/>
        </p:nvGrpSpPr>
        <p:grpSpPr>
          <a:xfrm>
            <a:off x="836221" y="1486657"/>
            <a:ext cx="1220210" cy="802493"/>
            <a:chOff x="1678421" y="740936"/>
            <a:chExt cx="1220210" cy="802493"/>
          </a:xfrm>
        </p:grpSpPr>
        <p:sp>
          <p:nvSpPr>
            <p:cNvPr id="31" name="Ellipse 30">
              <a:extLst>
                <a:ext uri="{FF2B5EF4-FFF2-40B4-BE49-F238E27FC236}">
                  <a16:creationId xmlns:a16="http://schemas.microsoft.com/office/drawing/2014/main" id="{ABC4B77C-DC4D-4F71-BA24-0A6070F0E167}"/>
                </a:ext>
              </a:extLst>
            </p:cNvPr>
            <p:cNvSpPr/>
            <p:nvPr/>
          </p:nvSpPr>
          <p:spPr>
            <a:xfrm>
              <a:off x="1678421" y="774925"/>
              <a:ext cx="1220210" cy="768504"/>
            </a:xfrm>
            <a:prstGeom prst="ellipse">
              <a:avLst/>
            </a:prstGeom>
            <a:solidFill>
              <a:srgbClr val="DBF0D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1">
              <a:extLst>
                <a:ext uri="{FF2B5EF4-FFF2-40B4-BE49-F238E27FC236}">
                  <a16:creationId xmlns:a16="http://schemas.microsoft.com/office/drawing/2014/main" id="{BFE62F08-D21B-49F3-BE09-955FE7A26F66}"/>
                </a:ext>
              </a:extLst>
            </p:cNvPr>
            <p:cNvSpPr txBox="1"/>
            <p:nvPr/>
          </p:nvSpPr>
          <p:spPr>
            <a:xfrm>
              <a:off x="1715770" y="740936"/>
              <a:ext cx="1145511" cy="738664"/>
            </a:xfrm>
            <a:prstGeom prst="rect">
              <a:avLst/>
            </a:prstGeom>
            <a:noFill/>
          </p:spPr>
          <p:txBody>
            <a:bodyPr wrap="square" rtlCol="0">
              <a:spAutoFit/>
            </a:bodyPr>
            <a:lstStyle/>
            <a:p>
              <a:pPr algn="ctr"/>
              <a:r>
                <a:rPr lang="fr-FR" sz="1400" i="1" dirty="0"/>
                <a:t>Activité </a:t>
              </a:r>
            </a:p>
            <a:p>
              <a:pPr algn="ctr"/>
              <a:r>
                <a:rPr lang="fr-FR" sz="1400" i="1" dirty="0"/>
                <a:t>Maquette coordination</a:t>
              </a:r>
            </a:p>
          </p:txBody>
        </p:sp>
      </p:grpSp>
      <p:cxnSp>
        <p:nvCxnSpPr>
          <p:cNvPr id="32" name="Connecteur droit avec flèche 31">
            <a:extLst>
              <a:ext uri="{FF2B5EF4-FFF2-40B4-BE49-F238E27FC236}">
                <a16:creationId xmlns:a16="http://schemas.microsoft.com/office/drawing/2014/main" id="{7810C3CB-4D41-45CF-A539-A160EFC1D071}"/>
              </a:ext>
            </a:extLst>
          </p:cNvPr>
          <p:cNvCxnSpPr>
            <a:cxnSpLocks/>
            <a:stCxn id="14" idx="2"/>
            <a:endCxn id="15" idx="0"/>
          </p:cNvCxnSpPr>
          <p:nvPr/>
        </p:nvCxnSpPr>
        <p:spPr>
          <a:xfrm>
            <a:off x="858318" y="2925023"/>
            <a:ext cx="4207" cy="336710"/>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4CCE4C2B-C54D-49A9-BA93-C015B25BA8E3}"/>
              </a:ext>
            </a:extLst>
          </p:cNvPr>
          <p:cNvCxnSpPr>
            <a:cxnSpLocks/>
            <a:stCxn id="15" idx="2"/>
            <a:endCxn id="18" idx="0"/>
          </p:cNvCxnSpPr>
          <p:nvPr/>
        </p:nvCxnSpPr>
        <p:spPr>
          <a:xfrm flipH="1">
            <a:off x="858317" y="3846508"/>
            <a:ext cx="4208" cy="363214"/>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a:extLst>
              <a:ext uri="{FF2B5EF4-FFF2-40B4-BE49-F238E27FC236}">
                <a16:creationId xmlns:a16="http://schemas.microsoft.com/office/drawing/2014/main" id="{5979443F-3322-4A6A-8101-EBB78A3C64FF}"/>
              </a:ext>
            </a:extLst>
          </p:cNvPr>
          <p:cNvCxnSpPr>
            <a:cxnSpLocks/>
            <a:stCxn id="14" idx="3"/>
          </p:cNvCxnSpPr>
          <p:nvPr/>
        </p:nvCxnSpPr>
        <p:spPr>
          <a:xfrm flipV="1">
            <a:off x="1506120" y="2206052"/>
            <a:ext cx="2111367" cy="426584"/>
          </a:xfrm>
          <a:prstGeom prst="straightConnector1">
            <a:avLst/>
          </a:prstGeom>
          <a:ln w="28575">
            <a:solidFill>
              <a:srgbClr val="2B8CC7"/>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a:extLst>
              <a:ext uri="{FF2B5EF4-FFF2-40B4-BE49-F238E27FC236}">
                <a16:creationId xmlns:a16="http://schemas.microsoft.com/office/drawing/2014/main" id="{B60AF2D2-929A-4D8B-BB99-4E927F6F61BC}"/>
              </a:ext>
            </a:extLst>
          </p:cNvPr>
          <p:cNvCxnSpPr>
            <a:cxnSpLocks/>
            <a:stCxn id="18" idx="2"/>
          </p:cNvCxnSpPr>
          <p:nvPr/>
        </p:nvCxnSpPr>
        <p:spPr>
          <a:xfrm flipH="1">
            <a:off x="836221" y="4794497"/>
            <a:ext cx="22096" cy="928976"/>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64" name="Groupe 63">
            <a:extLst>
              <a:ext uri="{FF2B5EF4-FFF2-40B4-BE49-F238E27FC236}">
                <a16:creationId xmlns:a16="http://schemas.microsoft.com/office/drawing/2014/main" id="{72FA9A12-7EB0-41C7-ABEF-E6E5AAB8E4AD}"/>
              </a:ext>
            </a:extLst>
          </p:cNvPr>
          <p:cNvGrpSpPr/>
          <p:nvPr/>
        </p:nvGrpSpPr>
        <p:grpSpPr>
          <a:xfrm>
            <a:off x="820969" y="4949001"/>
            <a:ext cx="1220210" cy="774472"/>
            <a:chOff x="7465578" y="724933"/>
            <a:chExt cx="1220210" cy="774472"/>
          </a:xfrm>
        </p:grpSpPr>
        <p:sp>
          <p:nvSpPr>
            <p:cNvPr id="42" name="Ellipse 41">
              <a:extLst>
                <a:ext uri="{FF2B5EF4-FFF2-40B4-BE49-F238E27FC236}">
                  <a16:creationId xmlns:a16="http://schemas.microsoft.com/office/drawing/2014/main" id="{066ED8F3-BA14-40E9-A3F7-C0A7A3A720B4}"/>
                </a:ext>
              </a:extLst>
            </p:cNvPr>
            <p:cNvSpPr/>
            <p:nvPr/>
          </p:nvSpPr>
          <p:spPr>
            <a:xfrm>
              <a:off x="7465578" y="730901"/>
              <a:ext cx="1220210" cy="768504"/>
            </a:xfrm>
            <a:prstGeom prst="ellipse">
              <a:avLst/>
            </a:prstGeom>
            <a:solidFill>
              <a:srgbClr val="DBF0D0"/>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ZoneTexte 43">
              <a:extLst>
                <a:ext uri="{FF2B5EF4-FFF2-40B4-BE49-F238E27FC236}">
                  <a16:creationId xmlns:a16="http://schemas.microsoft.com/office/drawing/2014/main" id="{3E926E10-CA53-4D25-98AB-E7E7AE624248}"/>
                </a:ext>
              </a:extLst>
            </p:cNvPr>
            <p:cNvSpPr txBox="1"/>
            <p:nvPr/>
          </p:nvSpPr>
          <p:spPr>
            <a:xfrm>
              <a:off x="7502928" y="724933"/>
              <a:ext cx="1145511" cy="738664"/>
            </a:xfrm>
            <a:prstGeom prst="rect">
              <a:avLst/>
            </a:prstGeom>
            <a:noFill/>
          </p:spPr>
          <p:txBody>
            <a:bodyPr wrap="square" rtlCol="0">
              <a:spAutoFit/>
            </a:bodyPr>
            <a:lstStyle/>
            <a:p>
              <a:pPr algn="ctr"/>
              <a:r>
                <a:rPr lang="fr-FR" sz="1400" i="1" dirty="0"/>
                <a:t>Activité </a:t>
              </a:r>
            </a:p>
            <a:p>
              <a:pPr algn="ctr"/>
              <a:r>
                <a:rPr lang="fr-FR" sz="1400" i="1" dirty="0"/>
                <a:t>Vérification</a:t>
              </a:r>
            </a:p>
            <a:p>
              <a:pPr algn="ctr"/>
              <a:r>
                <a:rPr lang="fr-FR" sz="1400" i="1" dirty="0"/>
                <a:t>localisation</a:t>
              </a:r>
            </a:p>
          </p:txBody>
        </p:sp>
      </p:grpSp>
      <p:grpSp>
        <p:nvGrpSpPr>
          <p:cNvPr id="82" name="Groupe 81">
            <a:extLst>
              <a:ext uri="{FF2B5EF4-FFF2-40B4-BE49-F238E27FC236}">
                <a16:creationId xmlns:a16="http://schemas.microsoft.com/office/drawing/2014/main" id="{8976628F-4852-4712-B954-862FA8957E8D}"/>
              </a:ext>
            </a:extLst>
          </p:cNvPr>
          <p:cNvGrpSpPr/>
          <p:nvPr/>
        </p:nvGrpSpPr>
        <p:grpSpPr>
          <a:xfrm>
            <a:off x="2207466" y="1782107"/>
            <a:ext cx="1145511" cy="664482"/>
            <a:chOff x="1718755" y="878947"/>
            <a:chExt cx="1145511" cy="664482"/>
          </a:xfrm>
        </p:grpSpPr>
        <p:sp>
          <p:nvSpPr>
            <p:cNvPr id="83" name="Ellipse 82">
              <a:extLst>
                <a:ext uri="{FF2B5EF4-FFF2-40B4-BE49-F238E27FC236}">
                  <a16:creationId xmlns:a16="http://schemas.microsoft.com/office/drawing/2014/main" id="{D28698C4-8021-416C-85FF-A952DD54D880}"/>
                </a:ext>
              </a:extLst>
            </p:cNvPr>
            <p:cNvSpPr/>
            <p:nvPr/>
          </p:nvSpPr>
          <p:spPr>
            <a:xfrm>
              <a:off x="1741181" y="878947"/>
              <a:ext cx="1060306" cy="664482"/>
            </a:xfrm>
            <a:prstGeom prst="ellipse">
              <a:avLst/>
            </a:prstGeom>
            <a:solidFill>
              <a:schemeClr val="accent3">
                <a:lumMod val="20000"/>
                <a:lumOff val="80000"/>
              </a:schemeClr>
            </a:solidFill>
            <a:ln>
              <a:solidFill>
                <a:srgbClr val="2B8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4" name="ZoneTexte 83">
              <a:extLst>
                <a:ext uri="{FF2B5EF4-FFF2-40B4-BE49-F238E27FC236}">
                  <a16:creationId xmlns:a16="http://schemas.microsoft.com/office/drawing/2014/main" id="{500D92B5-6E74-4B11-B1D4-6963CF3BB6FC}"/>
                </a:ext>
              </a:extLst>
            </p:cNvPr>
            <p:cNvSpPr txBox="1"/>
            <p:nvPr/>
          </p:nvSpPr>
          <p:spPr>
            <a:xfrm>
              <a:off x="1718755" y="907964"/>
              <a:ext cx="1145511" cy="523220"/>
            </a:xfrm>
            <a:prstGeom prst="rect">
              <a:avLst/>
            </a:prstGeom>
            <a:noFill/>
          </p:spPr>
          <p:txBody>
            <a:bodyPr wrap="square" rtlCol="0">
              <a:spAutoFit/>
            </a:bodyPr>
            <a:lstStyle/>
            <a:p>
              <a:pPr algn="ctr"/>
              <a:r>
                <a:rPr lang="fr-FR" sz="1400" i="1" dirty="0"/>
                <a:t>Activité </a:t>
              </a:r>
            </a:p>
            <a:p>
              <a:pPr algn="ctr"/>
              <a:r>
                <a:rPr lang="fr-FR" sz="1400" i="1" dirty="0"/>
                <a:t>« Métier »</a:t>
              </a:r>
            </a:p>
          </p:txBody>
        </p:sp>
      </p:grpSp>
      <p:cxnSp>
        <p:nvCxnSpPr>
          <p:cNvPr id="95" name="Connecteur droit avec flèche 94">
            <a:extLst>
              <a:ext uri="{FF2B5EF4-FFF2-40B4-BE49-F238E27FC236}">
                <a16:creationId xmlns:a16="http://schemas.microsoft.com/office/drawing/2014/main" id="{8BF23748-D084-42C5-BF82-D6DDCB2CB520}"/>
              </a:ext>
            </a:extLst>
          </p:cNvPr>
          <p:cNvCxnSpPr>
            <a:cxnSpLocks/>
            <a:endCxn id="20" idx="1"/>
          </p:cNvCxnSpPr>
          <p:nvPr/>
        </p:nvCxnSpPr>
        <p:spPr>
          <a:xfrm flipV="1">
            <a:off x="4854132" y="2166109"/>
            <a:ext cx="293909" cy="1642"/>
          </a:xfrm>
          <a:prstGeom prst="straightConnector1">
            <a:avLst/>
          </a:prstGeom>
          <a:ln w="28575">
            <a:solidFill>
              <a:srgbClr val="2B8CC7"/>
            </a:solidFill>
            <a:tailEnd type="triangle"/>
          </a:ln>
        </p:spPr>
        <p:style>
          <a:lnRef idx="1">
            <a:schemeClr val="accent1"/>
          </a:lnRef>
          <a:fillRef idx="0">
            <a:schemeClr val="accent1"/>
          </a:fillRef>
          <a:effectRef idx="0">
            <a:schemeClr val="accent1"/>
          </a:effectRef>
          <a:fontRef idx="minor">
            <a:schemeClr val="tx1"/>
          </a:fontRef>
        </p:style>
      </p:cxnSp>
      <p:sp>
        <p:nvSpPr>
          <p:cNvPr id="97" name="ZoneTexte 96">
            <a:extLst>
              <a:ext uri="{FF2B5EF4-FFF2-40B4-BE49-F238E27FC236}">
                <a16:creationId xmlns:a16="http://schemas.microsoft.com/office/drawing/2014/main" id="{0E59AC2D-D776-48B1-BDEF-C079B4C5E70E}"/>
              </a:ext>
            </a:extLst>
          </p:cNvPr>
          <p:cNvSpPr txBox="1"/>
          <p:nvPr/>
        </p:nvSpPr>
        <p:spPr>
          <a:xfrm>
            <a:off x="3602236" y="2847865"/>
            <a:ext cx="1251896" cy="830997"/>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Métier</a:t>
            </a:r>
          </a:p>
          <a:p>
            <a:pPr algn="ctr"/>
            <a:r>
              <a:rPr lang="fr-FR" sz="1600" dirty="0"/>
              <a:t>Format natif</a:t>
            </a:r>
          </a:p>
        </p:txBody>
      </p:sp>
      <p:sp>
        <p:nvSpPr>
          <p:cNvPr id="98" name="ZoneTexte 97">
            <a:extLst>
              <a:ext uri="{FF2B5EF4-FFF2-40B4-BE49-F238E27FC236}">
                <a16:creationId xmlns:a16="http://schemas.microsoft.com/office/drawing/2014/main" id="{1AB86BC1-A118-4310-88CC-04917E792B5F}"/>
              </a:ext>
            </a:extLst>
          </p:cNvPr>
          <p:cNvSpPr txBox="1"/>
          <p:nvPr/>
        </p:nvSpPr>
        <p:spPr>
          <a:xfrm>
            <a:off x="5148041" y="2847865"/>
            <a:ext cx="1026038" cy="830997"/>
          </a:xfrm>
          <a:prstGeom prst="rect">
            <a:avLst/>
          </a:prstGeom>
          <a:ln/>
          <a:effec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dirty="0"/>
              <a:t>Maquette</a:t>
            </a:r>
          </a:p>
          <a:p>
            <a:pPr algn="ctr"/>
            <a:r>
              <a:rPr lang="fr-FR" sz="1600" dirty="0"/>
              <a:t>Métier</a:t>
            </a:r>
          </a:p>
          <a:p>
            <a:pPr algn="ctr"/>
            <a:r>
              <a:rPr lang="fr-FR" sz="1600" dirty="0"/>
              <a:t>IFC</a:t>
            </a:r>
          </a:p>
        </p:txBody>
      </p:sp>
      <p:cxnSp>
        <p:nvCxnSpPr>
          <p:cNvPr id="99" name="Connecteur droit avec flèche 98">
            <a:extLst>
              <a:ext uri="{FF2B5EF4-FFF2-40B4-BE49-F238E27FC236}">
                <a16:creationId xmlns:a16="http://schemas.microsoft.com/office/drawing/2014/main" id="{E875CCEC-4387-445D-A678-29CE2E192334}"/>
              </a:ext>
            </a:extLst>
          </p:cNvPr>
          <p:cNvCxnSpPr>
            <a:cxnSpLocks/>
            <a:stCxn id="14" idx="3"/>
          </p:cNvCxnSpPr>
          <p:nvPr/>
        </p:nvCxnSpPr>
        <p:spPr>
          <a:xfrm>
            <a:off x="1506120" y="2632636"/>
            <a:ext cx="2111367" cy="670671"/>
          </a:xfrm>
          <a:prstGeom prst="straightConnector1">
            <a:avLst/>
          </a:prstGeom>
          <a:ln w="28575">
            <a:solidFill>
              <a:srgbClr val="2B8CC7"/>
            </a:solidFill>
            <a:tailEnd type="triangle"/>
          </a:ln>
        </p:spPr>
        <p:style>
          <a:lnRef idx="1">
            <a:schemeClr val="accent1"/>
          </a:lnRef>
          <a:fillRef idx="0">
            <a:schemeClr val="accent1"/>
          </a:fillRef>
          <a:effectRef idx="0">
            <a:schemeClr val="accent1"/>
          </a:effectRef>
          <a:fontRef idx="minor">
            <a:schemeClr val="tx1"/>
          </a:fontRef>
        </p:style>
      </p:cxnSp>
      <p:grpSp>
        <p:nvGrpSpPr>
          <p:cNvPr id="100" name="Groupe 99">
            <a:extLst>
              <a:ext uri="{FF2B5EF4-FFF2-40B4-BE49-F238E27FC236}">
                <a16:creationId xmlns:a16="http://schemas.microsoft.com/office/drawing/2014/main" id="{0956BC62-BAB3-464D-93FA-9EB61DD900BA}"/>
              </a:ext>
            </a:extLst>
          </p:cNvPr>
          <p:cNvGrpSpPr/>
          <p:nvPr/>
        </p:nvGrpSpPr>
        <p:grpSpPr>
          <a:xfrm>
            <a:off x="2207466" y="2879362"/>
            <a:ext cx="1145511" cy="664482"/>
            <a:chOff x="1718755" y="878947"/>
            <a:chExt cx="1145511" cy="664482"/>
          </a:xfrm>
        </p:grpSpPr>
        <p:sp>
          <p:nvSpPr>
            <p:cNvPr id="101" name="Ellipse 100">
              <a:extLst>
                <a:ext uri="{FF2B5EF4-FFF2-40B4-BE49-F238E27FC236}">
                  <a16:creationId xmlns:a16="http://schemas.microsoft.com/office/drawing/2014/main" id="{9B4E0C82-4076-47C2-92DF-900E1BB19645}"/>
                </a:ext>
              </a:extLst>
            </p:cNvPr>
            <p:cNvSpPr/>
            <p:nvPr/>
          </p:nvSpPr>
          <p:spPr>
            <a:xfrm>
              <a:off x="1741181" y="878947"/>
              <a:ext cx="1060306" cy="664482"/>
            </a:xfrm>
            <a:prstGeom prst="ellipse">
              <a:avLst/>
            </a:prstGeom>
            <a:solidFill>
              <a:schemeClr val="accent3">
                <a:lumMod val="20000"/>
                <a:lumOff val="80000"/>
              </a:schemeClr>
            </a:solidFill>
            <a:ln>
              <a:solidFill>
                <a:srgbClr val="2B8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2" name="ZoneTexte 101">
              <a:extLst>
                <a:ext uri="{FF2B5EF4-FFF2-40B4-BE49-F238E27FC236}">
                  <a16:creationId xmlns:a16="http://schemas.microsoft.com/office/drawing/2014/main" id="{16CCF0B5-9E7E-4A2F-8E1A-6D2A40B95C37}"/>
                </a:ext>
              </a:extLst>
            </p:cNvPr>
            <p:cNvSpPr txBox="1"/>
            <p:nvPr/>
          </p:nvSpPr>
          <p:spPr>
            <a:xfrm>
              <a:off x="1718755" y="907964"/>
              <a:ext cx="1145511" cy="523220"/>
            </a:xfrm>
            <a:prstGeom prst="rect">
              <a:avLst/>
            </a:prstGeom>
            <a:noFill/>
          </p:spPr>
          <p:txBody>
            <a:bodyPr wrap="square" rtlCol="0">
              <a:spAutoFit/>
            </a:bodyPr>
            <a:lstStyle/>
            <a:p>
              <a:pPr algn="ctr"/>
              <a:r>
                <a:rPr lang="fr-FR" sz="1400" i="1" dirty="0"/>
                <a:t>Activité </a:t>
              </a:r>
            </a:p>
            <a:p>
              <a:pPr algn="ctr"/>
              <a:r>
                <a:rPr lang="fr-FR" sz="1400" i="1" dirty="0"/>
                <a:t>« Métier »</a:t>
              </a:r>
            </a:p>
          </p:txBody>
        </p:sp>
      </p:grpSp>
      <p:cxnSp>
        <p:nvCxnSpPr>
          <p:cNvPr id="103" name="Connecteur droit avec flèche 102">
            <a:extLst>
              <a:ext uri="{FF2B5EF4-FFF2-40B4-BE49-F238E27FC236}">
                <a16:creationId xmlns:a16="http://schemas.microsoft.com/office/drawing/2014/main" id="{3C7FC310-A155-4FD8-98F1-2289531031F1}"/>
              </a:ext>
            </a:extLst>
          </p:cNvPr>
          <p:cNvCxnSpPr>
            <a:cxnSpLocks/>
            <a:endCxn id="98" idx="1"/>
          </p:cNvCxnSpPr>
          <p:nvPr/>
        </p:nvCxnSpPr>
        <p:spPr>
          <a:xfrm flipV="1">
            <a:off x="4854132" y="3263364"/>
            <a:ext cx="293909" cy="1642"/>
          </a:xfrm>
          <a:prstGeom prst="straightConnector1">
            <a:avLst/>
          </a:prstGeom>
          <a:ln w="28575">
            <a:solidFill>
              <a:srgbClr val="2B8CC7"/>
            </a:solidFill>
            <a:tailEnd type="triangle"/>
          </a:ln>
        </p:spPr>
        <p:style>
          <a:lnRef idx="1">
            <a:schemeClr val="accent1"/>
          </a:lnRef>
          <a:fillRef idx="0">
            <a:schemeClr val="accent1"/>
          </a:fillRef>
          <a:effectRef idx="0">
            <a:schemeClr val="accent1"/>
          </a:effectRef>
          <a:fontRef idx="minor">
            <a:schemeClr val="tx1"/>
          </a:fontRef>
        </p:style>
      </p:cxnSp>
      <p:sp>
        <p:nvSpPr>
          <p:cNvPr id="114" name="Forme libre : forme 113">
            <a:extLst>
              <a:ext uri="{FF2B5EF4-FFF2-40B4-BE49-F238E27FC236}">
                <a16:creationId xmlns:a16="http://schemas.microsoft.com/office/drawing/2014/main" id="{7517769F-308D-41C2-B909-F40C97424344}"/>
              </a:ext>
            </a:extLst>
          </p:cNvPr>
          <p:cNvSpPr/>
          <p:nvPr/>
        </p:nvSpPr>
        <p:spPr>
          <a:xfrm rot="10368891">
            <a:off x="1812039" y="3065276"/>
            <a:ext cx="378420" cy="2260879"/>
          </a:xfrm>
          <a:custGeom>
            <a:avLst/>
            <a:gdLst>
              <a:gd name="connsiteX0" fmla="*/ 0 w 332137"/>
              <a:gd name="connsiteY0" fmla="*/ 2260879 h 2260879"/>
              <a:gd name="connsiteX1" fmla="*/ 301450 w 332137"/>
              <a:gd name="connsiteY1" fmla="*/ 1879042 h 2260879"/>
              <a:gd name="connsiteX2" fmla="*/ 291402 w 332137"/>
              <a:gd name="connsiteY2" fmla="*/ 1436915 h 2260879"/>
              <a:gd name="connsiteX3" fmla="*/ 30145 w 332137"/>
              <a:gd name="connsiteY3" fmla="*/ 924449 h 2260879"/>
              <a:gd name="connsiteX4" fmla="*/ 50241 w 332137"/>
              <a:gd name="connsiteY4" fmla="*/ 411983 h 2260879"/>
              <a:gd name="connsiteX5" fmla="*/ 251208 w 332137"/>
              <a:gd name="connsiteY5" fmla="*/ 0 h 2260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2137" h="2260879">
                <a:moveTo>
                  <a:pt x="0" y="2260879"/>
                </a:moveTo>
                <a:cubicBezTo>
                  <a:pt x="126441" y="2138624"/>
                  <a:pt x="252883" y="2016369"/>
                  <a:pt x="301450" y="1879042"/>
                </a:cubicBezTo>
                <a:cubicBezTo>
                  <a:pt x="350017" y="1741715"/>
                  <a:pt x="336620" y="1596014"/>
                  <a:pt x="291402" y="1436915"/>
                </a:cubicBezTo>
                <a:cubicBezTo>
                  <a:pt x="246185" y="1277816"/>
                  <a:pt x="70338" y="1095271"/>
                  <a:pt x="30145" y="924449"/>
                </a:cubicBezTo>
                <a:cubicBezTo>
                  <a:pt x="-10048" y="753627"/>
                  <a:pt x="13397" y="566058"/>
                  <a:pt x="50241" y="411983"/>
                </a:cubicBezTo>
                <a:cubicBezTo>
                  <a:pt x="87085" y="257908"/>
                  <a:pt x="214364" y="75363"/>
                  <a:pt x="251208" y="0"/>
                </a:cubicBezTo>
              </a:path>
            </a:pathLst>
          </a:custGeom>
          <a:noFill/>
          <a:ln w="19050">
            <a:solidFill>
              <a:schemeClr val="accent4">
                <a:lumMod val="60000"/>
                <a:lumOff val="40000"/>
              </a:schemeClr>
            </a:solidFill>
            <a:prstDash val="lgDash"/>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5" name="Connecteur droit avec flèche 114">
            <a:extLst>
              <a:ext uri="{FF2B5EF4-FFF2-40B4-BE49-F238E27FC236}">
                <a16:creationId xmlns:a16="http://schemas.microsoft.com/office/drawing/2014/main" id="{E2D61580-E6BA-434B-9669-19BE01517FCA}"/>
              </a:ext>
            </a:extLst>
          </p:cNvPr>
          <p:cNvCxnSpPr>
            <a:cxnSpLocks/>
            <a:stCxn id="20" idx="3"/>
          </p:cNvCxnSpPr>
          <p:nvPr/>
        </p:nvCxnSpPr>
        <p:spPr>
          <a:xfrm>
            <a:off x="6174079" y="2166109"/>
            <a:ext cx="900952" cy="415498"/>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Connecteur droit avec flèche 117">
            <a:extLst>
              <a:ext uri="{FF2B5EF4-FFF2-40B4-BE49-F238E27FC236}">
                <a16:creationId xmlns:a16="http://schemas.microsoft.com/office/drawing/2014/main" id="{56551A87-3DAE-4323-9C1A-A6ACA6F7D204}"/>
              </a:ext>
            </a:extLst>
          </p:cNvPr>
          <p:cNvCxnSpPr>
            <a:cxnSpLocks/>
            <a:stCxn id="98" idx="3"/>
          </p:cNvCxnSpPr>
          <p:nvPr/>
        </p:nvCxnSpPr>
        <p:spPr>
          <a:xfrm flipV="1">
            <a:off x="6174079" y="2835013"/>
            <a:ext cx="900952" cy="428351"/>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Connecteur droit avec flèche 122">
            <a:extLst>
              <a:ext uri="{FF2B5EF4-FFF2-40B4-BE49-F238E27FC236}">
                <a16:creationId xmlns:a16="http://schemas.microsoft.com/office/drawing/2014/main" id="{7CF1660E-A0B6-4B44-8B21-28DD4D942EC1}"/>
              </a:ext>
            </a:extLst>
          </p:cNvPr>
          <p:cNvCxnSpPr>
            <a:cxnSpLocks/>
            <a:stCxn id="21" idx="2"/>
          </p:cNvCxnSpPr>
          <p:nvPr/>
        </p:nvCxnSpPr>
        <p:spPr>
          <a:xfrm>
            <a:off x="7784188" y="3004290"/>
            <a:ext cx="0" cy="102382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27" name="Groupe 126">
            <a:extLst>
              <a:ext uri="{FF2B5EF4-FFF2-40B4-BE49-F238E27FC236}">
                <a16:creationId xmlns:a16="http://schemas.microsoft.com/office/drawing/2014/main" id="{A6AA83D0-279B-499D-AC9D-BD780EAC8D89}"/>
              </a:ext>
            </a:extLst>
          </p:cNvPr>
          <p:cNvGrpSpPr/>
          <p:nvPr/>
        </p:nvGrpSpPr>
        <p:grpSpPr>
          <a:xfrm>
            <a:off x="7675577" y="3156608"/>
            <a:ext cx="1220210" cy="774472"/>
            <a:chOff x="7465578" y="724933"/>
            <a:chExt cx="1220210" cy="774472"/>
          </a:xfrm>
        </p:grpSpPr>
        <p:sp>
          <p:nvSpPr>
            <p:cNvPr id="128" name="Ellipse 127">
              <a:extLst>
                <a:ext uri="{FF2B5EF4-FFF2-40B4-BE49-F238E27FC236}">
                  <a16:creationId xmlns:a16="http://schemas.microsoft.com/office/drawing/2014/main" id="{0AD2B66C-59B8-47DE-AFAA-B5CD776F4100}"/>
                </a:ext>
              </a:extLst>
            </p:cNvPr>
            <p:cNvSpPr/>
            <p:nvPr/>
          </p:nvSpPr>
          <p:spPr>
            <a:xfrm>
              <a:off x="7465578" y="730901"/>
              <a:ext cx="1220210" cy="768504"/>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9" name="ZoneTexte 128">
              <a:extLst>
                <a:ext uri="{FF2B5EF4-FFF2-40B4-BE49-F238E27FC236}">
                  <a16:creationId xmlns:a16="http://schemas.microsoft.com/office/drawing/2014/main" id="{4F6D042B-E7D8-43E0-895B-F5E91E9C6B71}"/>
                </a:ext>
              </a:extLst>
            </p:cNvPr>
            <p:cNvSpPr txBox="1"/>
            <p:nvPr/>
          </p:nvSpPr>
          <p:spPr>
            <a:xfrm>
              <a:off x="7502928" y="724933"/>
              <a:ext cx="1145511" cy="738664"/>
            </a:xfrm>
            <a:prstGeom prst="rect">
              <a:avLst/>
            </a:prstGeom>
            <a:noFill/>
          </p:spPr>
          <p:txBody>
            <a:bodyPr wrap="square" rtlCol="0">
              <a:spAutoFit/>
            </a:bodyPr>
            <a:lstStyle/>
            <a:p>
              <a:pPr algn="ctr"/>
              <a:r>
                <a:rPr lang="fr-FR" sz="1400" i="1" dirty="0"/>
                <a:t>Activité </a:t>
              </a:r>
            </a:p>
            <a:p>
              <a:pPr algn="ctr"/>
              <a:r>
                <a:rPr lang="fr-FR" sz="1400" i="1" dirty="0"/>
                <a:t>Détection</a:t>
              </a:r>
            </a:p>
            <a:p>
              <a:pPr algn="ctr"/>
              <a:r>
                <a:rPr lang="fr-FR" sz="1400" i="1" dirty="0"/>
                <a:t>interfaces</a:t>
              </a:r>
            </a:p>
          </p:txBody>
        </p:sp>
      </p:grpSp>
      <p:cxnSp>
        <p:nvCxnSpPr>
          <p:cNvPr id="132" name="Connecteur droit avec flèche 131">
            <a:extLst>
              <a:ext uri="{FF2B5EF4-FFF2-40B4-BE49-F238E27FC236}">
                <a16:creationId xmlns:a16="http://schemas.microsoft.com/office/drawing/2014/main" id="{FEE56711-B469-4E6A-BBE0-CDB94128D3A7}"/>
              </a:ext>
            </a:extLst>
          </p:cNvPr>
          <p:cNvCxnSpPr>
            <a:cxnSpLocks/>
          </p:cNvCxnSpPr>
          <p:nvPr/>
        </p:nvCxnSpPr>
        <p:spPr>
          <a:xfrm>
            <a:off x="7784188" y="4028115"/>
            <a:ext cx="0" cy="1023825"/>
          </a:xfrm>
          <a:prstGeom prst="straightConnector1">
            <a:avLst/>
          </a:prstGeom>
          <a:ln w="2857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133" name="Groupe 132">
            <a:extLst>
              <a:ext uri="{FF2B5EF4-FFF2-40B4-BE49-F238E27FC236}">
                <a16:creationId xmlns:a16="http://schemas.microsoft.com/office/drawing/2014/main" id="{2EF390CB-1DCB-4D2C-8054-9FD749FA02BD}"/>
              </a:ext>
            </a:extLst>
          </p:cNvPr>
          <p:cNvGrpSpPr/>
          <p:nvPr/>
        </p:nvGrpSpPr>
        <p:grpSpPr>
          <a:xfrm>
            <a:off x="7697674" y="4225654"/>
            <a:ext cx="1220210" cy="774472"/>
            <a:chOff x="7465578" y="724933"/>
            <a:chExt cx="1220210" cy="774472"/>
          </a:xfrm>
        </p:grpSpPr>
        <p:sp>
          <p:nvSpPr>
            <p:cNvPr id="134" name="Ellipse 133">
              <a:extLst>
                <a:ext uri="{FF2B5EF4-FFF2-40B4-BE49-F238E27FC236}">
                  <a16:creationId xmlns:a16="http://schemas.microsoft.com/office/drawing/2014/main" id="{DAE80209-F3EA-44E8-848C-67DA3253A57F}"/>
                </a:ext>
              </a:extLst>
            </p:cNvPr>
            <p:cNvSpPr/>
            <p:nvPr/>
          </p:nvSpPr>
          <p:spPr>
            <a:xfrm>
              <a:off x="7465578" y="730901"/>
              <a:ext cx="1220210" cy="768504"/>
            </a:xfrm>
            <a:prstGeom prst="ellipse">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ZoneTexte 134">
              <a:extLst>
                <a:ext uri="{FF2B5EF4-FFF2-40B4-BE49-F238E27FC236}">
                  <a16:creationId xmlns:a16="http://schemas.microsoft.com/office/drawing/2014/main" id="{0DA5769D-723B-4BCB-9AA2-F943A802490E}"/>
                </a:ext>
              </a:extLst>
            </p:cNvPr>
            <p:cNvSpPr txBox="1"/>
            <p:nvPr/>
          </p:nvSpPr>
          <p:spPr>
            <a:xfrm>
              <a:off x="7502928" y="724933"/>
              <a:ext cx="1145511" cy="738664"/>
            </a:xfrm>
            <a:prstGeom prst="rect">
              <a:avLst/>
            </a:prstGeom>
            <a:noFill/>
          </p:spPr>
          <p:txBody>
            <a:bodyPr wrap="square" rtlCol="0">
              <a:spAutoFit/>
            </a:bodyPr>
            <a:lstStyle/>
            <a:p>
              <a:pPr algn="ctr"/>
              <a:r>
                <a:rPr lang="fr-FR" sz="1400" i="1" dirty="0"/>
                <a:t>Activité </a:t>
              </a:r>
            </a:p>
            <a:p>
              <a:pPr algn="ctr"/>
              <a:r>
                <a:rPr lang="fr-FR" sz="1400" i="1" dirty="0"/>
                <a:t>Réunion</a:t>
              </a:r>
            </a:p>
            <a:p>
              <a:pPr algn="ctr"/>
              <a:r>
                <a:rPr lang="fr-FR" sz="1400" i="1" dirty="0"/>
                <a:t>chantier</a:t>
              </a:r>
            </a:p>
          </p:txBody>
        </p:sp>
      </p:grpSp>
      <p:sp>
        <p:nvSpPr>
          <p:cNvPr id="139" name="Forme libre : forme 138">
            <a:extLst>
              <a:ext uri="{FF2B5EF4-FFF2-40B4-BE49-F238E27FC236}">
                <a16:creationId xmlns:a16="http://schemas.microsoft.com/office/drawing/2014/main" id="{6BD4E365-9F0A-4497-AE2D-6277E2A8B85D}"/>
              </a:ext>
            </a:extLst>
          </p:cNvPr>
          <p:cNvSpPr/>
          <p:nvPr/>
        </p:nvSpPr>
        <p:spPr>
          <a:xfrm rot="21287740">
            <a:off x="2882322" y="4586952"/>
            <a:ext cx="5284091" cy="1186146"/>
          </a:xfrm>
          <a:custGeom>
            <a:avLst/>
            <a:gdLst>
              <a:gd name="connsiteX0" fmla="*/ 5797899 w 5797899"/>
              <a:gd name="connsiteY0" fmla="*/ 834013 h 1441220"/>
              <a:gd name="connsiteX1" fmla="*/ 4531806 w 5797899"/>
              <a:gd name="connsiteY1" fmla="*/ 1316334 h 1441220"/>
              <a:gd name="connsiteX2" fmla="*/ 2833635 w 5797899"/>
              <a:gd name="connsiteY2" fmla="*/ 1426866 h 1441220"/>
              <a:gd name="connsiteX3" fmla="*/ 1316334 w 5797899"/>
              <a:gd name="connsiteY3" fmla="*/ 1065125 h 1441220"/>
              <a:gd name="connsiteX4" fmla="*/ 381837 w 5797899"/>
              <a:gd name="connsiteY4" fmla="*/ 482320 h 1441220"/>
              <a:gd name="connsiteX5" fmla="*/ 0 w 5797899"/>
              <a:gd name="connsiteY5" fmla="*/ 0 h 1441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97899" h="1441220">
                <a:moveTo>
                  <a:pt x="5797899" y="834013"/>
                </a:moveTo>
                <a:cubicBezTo>
                  <a:pt x="5411874" y="1025769"/>
                  <a:pt x="5025850" y="1217525"/>
                  <a:pt x="4531806" y="1316334"/>
                </a:cubicBezTo>
                <a:cubicBezTo>
                  <a:pt x="4037762" y="1415143"/>
                  <a:pt x="3369547" y="1468734"/>
                  <a:pt x="2833635" y="1426866"/>
                </a:cubicBezTo>
                <a:cubicBezTo>
                  <a:pt x="2297723" y="1384998"/>
                  <a:pt x="1724967" y="1222549"/>
                  <a:pt x="1316334" y="1065125"/>
                </a:cubicBezTo>
                <a:cubicBezTo>
                  <a:pt x="907701" y="907701"/>
                  <a:pt x="601226" y="659841"/>
                  <a:pt x="381837" y="482320"/>
                </a:cubicBezTo>
                <a:cubicBezTo>
                  <a:pt x="162448" y="304799"/>
                  <a:pt x="66989" y="72013"/>
                  <a:pt x="0" y="0"/>
                </a:cubicBezTo>
              </a:path>
            </a:pathLst>
          </a:custGeom>
          <a:noFill/>
          <a:ln>
            <a:solidFill>
              <a:schemeClr val="accent1"/>
            </a:solidFill>
            <a:prstDash val="lgDash"/>
            <a:tailEnd type="triangle"/>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a:p>
        </p:txBody>
      </p:sp>
      <p:sp>
        <p:nvSpPr>
          <p:cNvPr id="140" name="ZoneTexte 139">
            <a:extLst>
              <a:ext uri="{FF2B5EF4-FFF2-40B4-BE49-F238E27FC236}">
                <a16:creationId xmlns:a16="http://schemas.microsoft.com/office/drawing/2014/main" id="{E189FADC-0D38-4446-9551-EC5769BB15EF}"/>
              </a:ext>
            </a:extLst>
          </p:cNvPr>
          <p:cNvSpPr txBox="1"/>
          <p:nvPr/>
        </p:nvSpPr>
        <p:spPr>
          <a:xfrm>
            <a:off x="2401626" y="3556544"/>
            <a:ext cx="874733" cy="1169551"/>
          </a:xfrm>
          <a:prstGeom prst="rect">
            <a:avLst/>
          </a:prstGeom>
          <a:noFill/>
        </p:spPr>
        <p:txBody>
          <a:bodyPr wrap="square" rtlCol="0">
            <a:spAutoFit/>
          </a:bodyPr>
          <a:lstStyle/>
          <a:p>
            <a:r>
              <a:rPr lang="fr-FR" sz="1400" i="1" dirty="0"/>
              <a:t>BTS bât</a:t>
            </a:r>
          </a:p>
          <a:p>
            <a:r>
              <a:rPr lang="fr-FR" sz="1400" i="1" dirty="0"/>
              <a:t>BTS TP</a:t>
            </a:r>
          </a:p>
          <a:p>
            <a:r>
              <a:rPr lang="fr-FR" sz="1400" i="1" dirty="0"/>
              <a:t>BTS FED</a:t>
            </a:r>
          </a:p>
          <a:p>
            <a:r>
              <a:rPr lang="fr-FR" sz="1400" i="1" dirty="0"/>
              <a:t>BTS EBCR</a:t>
            </a:r>
          </a:p>
          <a:p>
            <a:r>
              <a:rPr lang="fr-FR" sz="1400" i="1" dirty="0"/>
              <a:t>BTS CM</a:t>
            </a:r>
          </a:p>
        </p:txBody>
      </p:sp>
      <p:sp>
        <p:nvSpPr>
          <p:cNvPr id="141" name="ZoneTexte 140">
            <a:extLst>
              <a:ext uri="{FF2B5EF4-FFF2-40B4-BE49-F238E27FC236}">
                <a16:creationId xmlns:a16="http://schemas.microsoft.com/office/drawing/2014/main" id="{4C3B421F-769E-4F53-8100-C4908D2E2D18}"/>
              </a:ext>
            </a:extLst>
          </p:cNvPr>
          <p:cNvSpPr txBox="1"/>
          <p:nvPr/>
        </p:nvSpPr>
        <p:spPr>
          <a:xfrm>
            <a:off x="3715082" y="3714484"/>
            <a:ext cx="1471543" cy="954107"/>
          </a:xfrm>
          <a:prstGeom prst="rect">
            <a:avLst/>
          </a:prstGeom>
          <a:noFill/>
        </p:spPr>
        <p:txBody>
          <a:bodyPr wrap="square" rtlCol="0">
            <a:spAutoFit/>
          </a:bodyPr>
          <a:lstStyle/>
          <a:p>
            <a:r>
              <a:rPr lang="fr-FR" sz="1400" dirty="0"/>
              <a:t>REVIT</a:t>
            </a:r>
          </a:p>
          <a:p>
            <a:r>
              <a:rPr lang="fr-FR" sz="1400" dirty="0"/>
              <a:t>MENSURA</a:t>
            </a:r>
          </a:p>
          <a:p>
            <a:r>
              <a:rPr lang="fr-FR" sz="1400" dirty="0"/>
              <a:t>REVIT MEP</a:t>
            </a:r>
          </a:p>
          <a:p>
            <a:r>
              <a:rPr lang="fr-FR" sz="1400" dirty="0"/>
              <a:t>TEKLA structure</a:t>
            </a:r>
          </a:p>
        </p:txBody>
      </p:sp>
      <p:sp>
        <p:nvSpPr>
          <p:cNvPr id="142" name="ZoneTexte 141">
            <a:extLst>
              <a:ext uri="{FF2B5EF4-FFF2-40B4-BE49-F238E27FC236}">
                <a16:creationId xmlns:a16="http://schemas.microsoft.com/office/drawing/2014/main" id="{AD137A5A-27EA-4746-BC12-C4AFC3C1A647}"/>
              </a:ext>
            </a:extLst>
          </p:cNvPr>
          <p:cNvSpPr txBox="1"/>
          <p:nvPr/>
        </p:nvSpPr>
        <p:spPr>
          <a:xfrm>
            <a:off x="5195871" y="3732668"/>
            <a:ext cx="901934" cy="307777"/>
          </a:xfrm>
          <a:prstGeom prst="rect">
            <a:avLst/>
          </a:prstGeom>
          <a:noFill/>
        </p:spPr>
        <p:txBody>
          <a:bodyPr wrap="square" rtlCol="0">
            <a:spAutoFit/>
          </a:bodyPr>
          <a:lstStyle/>
          <a:p>
            <a:r>
              <a:rPr lang="fr-FR" sz="1400" dirty="0"/>
              <a:t>IFC 2X3</a:t>
            </a:r>
          </a:p>
        </p:txBody>
      </p:sp>
      <p:sp>
        <p:nvSpPr>
          <p:cNvPr id="143" name="ZoneTexte 142">
            <a:extLst>
              <a:ext uri="{FF2B5EF4-FFF2-40B4-BE49-F238E27FC236}">
                <a16:creationId xmlns:a16="http://schemas.microsoft.com/office/drawing/2014/main" id="{F011541E-73EB-4B37-809A-058A2C4F8806}"/>
              </a:ext>
            </a:extLst>
          </p:cNvPr>
          <p:cNvSpPr txBox="1"/>
          <p:nvPr/>
        </p:nvSpPr>
        <p:spPr>
          <a:xfrm>
            <a:off x="7187055" y="2045922"/>
            <a:ext cx="1272364" cy="307777"/>
          </a:xfrm>
          <a:prstGeom prst="rect">
            <a:avLst/>
          </a:prstGeom>
          <a:noFill/>
        </p:spPr>
        <p:txBody>
          <a:bodyPr wrap="square" rtlCol="0">
            <a:spAutoFit/>
          </a:bodyPr>
          <a:lstStyle/>
          <a:p>
            <a:r>
              <a:rPr lang="fr-FR" sz="1400" dirty="0"/>
              <a:t>NAVISWORKS</a:t>
            </a:r>
          </a:p>
        </p:txBody>
      </p:sp>
    </p:spTree>
    <p:extLst>
      <p:ext uri="{BB962C8B-B14F-4D97-AF65-F5344CB8AC3E}">
        <p14:creationId xmlns:p14="http://schemas.microsoft.com/office/powerpoint/2010/main" val="372389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e 43">
            <a:extLst>
              <a:ext uri="{FF2B5EF4-FFF2-40B4-BE49-F238E27FC236}">
                <a16:creationId xmlns:a16="http://schemas.microsoft.com/office/drawing/2014/main" id="{A99C9BE3-9898-46B5-9179-CD7D349E2B52}"/>
              </a:ext>
            </a:extLst>
          </p:cNvPr>
          <p:cNvGrpSpPr/>
          <p:nvPr/>
        </p:nvGrpSpPr>
        <p:grpSpPr>
          <a:xfrm>
            <a:off x="398973" y="4518690"/>
            <a:ext cx="5982769" cy="1569660"/>
            <a:chOff x="398973" y="4518690"/>
            <a:chExt cx="5982769" cy="1569660"/>
          </a:xfrm>
        </p:grpSpPr>
        <p:sp>
          <p:nvSpPr>
            <p:cNvPr id="28" name="ZoneTexte 27">
              <a:extLst>
                <a:ext uri="{FF2B5EF4-FFF2-40B4-BE49-F238E27FC236}">
                  <a16:creationId xmlns:a16="http://schemas.microsoft.com/office/drawing/2014/main" id="{268F1E73-FA68-43ED-82D7-BA561BDD81B0}"/>
                </a:ext>
              </a:extLst>
            </p:cNvPr>
            <p:cNvSpPr txBox="1"/>
            <p:nvPr/>
          </p:nvSpPr>
          <p:spPr>
            <a:xfrm>
              <a:off x="632452" y="4518690"/>
              <a:ext cx="5749290" cy="1569660"/>
            </a:xfrm>
            <a:prstGeom prst="rect">
              <a:avLst/>
            </a:prstGeom>
            <a:noFill/>
          </p:spPr>
          <p:txBody>
            <a:bodyPr wrap="square" rtlCol="0">
              <a:spAutoFit/>
            </a:bodyPr>
            <a:lstStyle/>
            <a:p>
              <a:r>
                <a:rPr lang="fr-FR" sz="2400" b="1" dirty="0">
                  <a:solidFill>
                    <a:schemeClr val="accent2"/>
                  </a:solidFill>
                </a:rPr>
                <a:t>Choix d’une plate forme d’échange :</a:t>
              </a:r>
            </a:p>
            <a:p>
              <a:pPr marL="285750" indent="-285750">
                <a:buFontTx/>
                <a:buChar char="-"/>
              </a:pPr>
              <a:r>
                <a:rPr lang="fr-FR" dirty="0"/>
                <a:t>Taille des fichiers accueillis</a:t>
              </a:r>
            </a:p>
            <a:p>
              <a:pPr marL="285750" indent="-285750">
                <a:buFontTx/>
                <a:buChar char="-"/>
              </a:pPr>
              <a:r>
                <a:rPr lang="fr-FR" dirty="0"/>
                <a:t>Souplesse d’utilisation</a:t>
              </a:r>
            </a:p>
            <a:p>
              <a:pPr marL="285750" indent="-285750">
                <a:buFontTx/>
                <a:buChar char="-"/>
              </a:pPr>
              <a:r>
                <a:rPr lang="fr-FR" dirty="0"/>
                <a:t>Gestion des fichiers</a:t>
              </a:r>
            </a:p>
            <a:p>
              <a:pPr marL="285750" indent="-285750">
                <a:buFontTx/>
                <a:buChar char="-"/>
              </a:pPr>
              <a:r>
                <a:rPr lang="fr-FR" dirty="0"/>
                <a:t>Traçabilité</a:t>
              </a:r>
            </a:p>
          </p:txBody>
        </p:sp>
        <p:sp>
          <p:nvSpPr>
            <p:cNvPr id="35" name="ZoneTexte 34">
              <a:extLst>
                <a:ext uri="{FF2B5EF4-FFF2-40B4-BE49-F238E27FC236}">
                  <a16:creationId xmlns:a16="http://schemas.microsoft.com/office/drawing/2014/main" id="{55506E32-F4CE-43C8-A40B-5FA0470CA054}"/>
                </a:ext>
              </a:extLst>
            </p:cNvPr>
            <p:cNvSpPr txBox="1"/>
            <p:nvPr/>
          </p:nvSpPr>
          <p:spPr>
            <a:xfrm>
              <a:off x="398973" y="4518690"/>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sp>
        <p:nvSpPr>
          <p:cNvPr id="11" name="Espace réservé du pied de page 10">
            <a:extLst>
              <a:ext uri="{FF2B5EF4-FFF2-40B4-BE49-F238E27FC236}">
                <a16:creationId xmlns:a16="http://schemas.microsoft.com/office/drawing/2014/main" id="{300117ED-AF3B-451B-9345-E634C1ED2FAC}"/>
              </a:ext>
            </a:extLst>
          </p:cNvPr>
          <p:cNvSpPr>
            <a:spLocks noGrp="1"/>
          </p:cNvSpPr>
          <p:nvPr>
            <p:ph type="ftr" sz="quarter" idx="11"/>
          </p:nvPr>
        </p:nvSpPr>
        <p:spPr/>
        <p:txBody>
          <a:bodyPr/>
          <a:lstStyle/>
          <a:p>
            <a:r>
              <a:rPr lang="fr-FR" dirty="0"/>
              <a:t>Académie Aix-Marseille - Projet Collaboratif BIM</a:t>
            </a:r>
          </a:p>
        </p:txBody>
      </p:sp>
      <p:sp>
        <p:nvSpPr>
          <p:cNvPr id="13" name="Espace réservé du numéro de diapositive 12">
            <a:extLst>
              <a:ext uri="{FF2B5EF4-FFF2-40B4-BE49-F238E27FC236}">
                <a16:creationId xmlns:a16="http://schemas.microsoft.com/office/drawing/2014/main" id="{30D5F86D-A0BE-47D1-B50D-905881B1BEA7}"/>
              </a:ext>
            </a:extLst>
          </p:cNvPr>
          <p:cNvSpPr>
            <a:spLocks noGrp="1"/>
          </p:cNvSpPr>
          <p:nvPr>
            <p:ph type="sldNum" sz="quarter" idx="12"/>
          </p:nvPr>
        </p:nvSpPr>
        <p:spPr/>
        <p:txBody>
          <a:bodyPr/>
          <a:lstStyle/>
          <a:p>
            <a:fld id="{01053D74-0840-418D-B4A8-08C6D9444436}" type="slidenum">
              <a:rPr lang="fr-FR" smtClean="0"/>
              <a:t>12</a:t>
            </a:fld>
            <a:endParaRPr lang="fr-FR"/>
          </a:p>
        </p:txBody>
      </p:sp>
      <p:sp>
        <p:nvSpPr>
          <p:cNvPr id="16" name="Rectangle 15">
            <a:extLst>
              <a:ext uri="{FF2B5EF4-FFF2-40B4-BE49-F238E27FC236}">
                <a16:creationId xmlns:a16="http://schemas.microsoft.com/office/drawing/2014/main" id="{76797991-AFAF-40A9-8F39-8D744B9F683C}"/>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Préparation</a:t>
            </a:r>
          </a:p>
        </p:txBody>
      </p:sp>
      <p:cxnSp>
        <p:nvCxnSpPr>
          <p:cNvPr id="17" name="Connecteur droit 16">
            <a:extLst>
              <a:ext uri="{FF2B5EF4-FFF2-40B4-BE49-F238E27FC236}">
                <a16:creationId xmlns:a16="http://schemas.microsoft.com/office/drawing/2014/main" id="{D8C443B8-7DCD-4CB7-860B-22E952577960}"/>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47" name="Groupe 46">
            <a:extLst>
              <a:ext uri="{FF2B5EF4-FFF2-40B4-BE49-F238E27FC236}">
                <a16:creationId xmlns:a16="http://schemas.microsoft.com/office/drawing/2014/main" id="{263065F7-A4D6-4C50-B3CB-B918A86EA9B2}"/>
              </a:ext>
            </a:extLst>
          </p:cNvPr>
          <p:cNvGrpSpPr/>
          <p:nvPr/>
        </p:nvGrpSpPr>
        <p:grpSpPr>
          <a:xfrm>
            <a:off x="546850" y="860995"/>
            <a:ext cx="7762760" cy="523220"/>
            <a:chOff x="546850" y="860995"/>
            <a:chExt cx="7762760" cy="523220"/>
          </a:xfrm>
        </p:grpSpPr>
        <p:sp>
          <p:nvSpPr>
            <p:cNvPr id="20" name="Flèche : droite 19">
              <a:extLst>
                <a:ext uri="{FF2B5EF4-FFF2-40B4-BE49-F238E27FC236}">
                  <a16:creationId xmlns:a16="http://schemas.microsoft.com/office/drawing/2014/main" id="{45239D2F-207A-4F67-B462-B2EBB134E50B}"/>
                </a:ext>
              </a:extLst>
            </p:cNvPr>
            <p:cNvSpPr/>
            <p:nvPr/>
          </p:nvSpPr>
          <p:spPr>
            <a:xfrm>
              <a:off x="546850" y="952195"/>
              <a:ext cx="688417" cy="358180"/>
            </a:xfrm>
            <a:prstGeom prst="rightArrow">
              <a:avLst>
                <a:gd name="adj1" fmla="val 50000"/>
                <a:gd name="adj2" fmla="val 79193"/>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9FB0D55F-3B12-4366-A086-5BCCF0173FCF}"/>
                </a:ext>
              </a:extLst>
            </p:cNvPr>
            <p:cNvSpPr txBox="1"/>
            <p:nvPr/>
          </p:nvSpPr>
          <p:spPr>
            <a:xfrm>
              <a:off x="1394460" y="860995"/>
              <a:ext cx="6915150" cy="523220"/>
            </a:xfrm>
            <a:prstGeom prst="rect">
              <a:avLst/>
            </a:prstGeom>
            <a:noFill/>
          </p:spPr>
          <p:txBody>
            <a:bodyPr wrap="square" rtlCol="0">
              <a:spAutoFit/>
            </a:bodyPr>
            <a:lstStyle/>
            <a:p>
              <a:r>
                <a:rPr lang="fr-FR" sz="2800" i="1" dirty="0">
                  <a:solidFill>
                    <a:schemeClr val="accent2"/>
                  </a:solidFill>
                </a:rPr>
                <a:t>Etapes déterminantes en amont du projet</a:t>
              </a:r>
            </a:p>
          </p:txBody>
        </p:sp>
      </p:grpSp>
      <p:grpSp>
        <p:nvGrpSpPr>
          <p:cNvPr id="46" name="Groupe 45">
            <a:extLst>
              <a:ext uri="{FF2B5EF4-FFF2-40B4-BE49-F238E27FC236}">
                <a16:creationId xmlns:a16="http://schemas.microsoft.com/office/drawing/2014/main" id="{E83E81EC-DDD6-45DC-85C2-A99594BA784A}"/>
              </a:ext>
            </a:extLst>
          </p:cNvPr>
          <p:cNvGrpSpPr/>
          <p:nvPr/>
        </p:nvGrpSpPr>
        <p:grpSpPr>
          <a:xfrm>
            <a:off x="398973" y="1648830"/>
            <a:ext cx="5982769" cy="1015663"/>
            <a:chOff x="398973" y="1648830"/>
            <a:chExt cx="5982769" cy="1015663"/>
          </a:xfrm>
        </p:grpSpPr>
        <p:sp>
          <p:nvSpPr>
            <p:cNvPr id="26" name="ZoneTexte 25">
              <a:extLst>
                <a:ext uri="{FF2B5EF4-FFF2-40B4-BE49-F238E27FC236}">
                  <a16:creationId xmlns:a16="http://schemas.microsoft.com/office/drawing/2014/main" id="{669FA5DE-5234-498E-99FD-CF3ADCE5F4F0}"/>
                </a:ext>
              </a:extLst>
            </p:cNvPr>
            <p:cNvSpPr txBox="1"/>
            <p:nvPr/>
          </p:nvSpPr>
          <p:spPr>
            <a:xfrm>
              <a:off x="632452" y="1648830"/>
              <a:ext cx="5749290" cy="1015663"/>
            </a:xfrm>
            <a:prstGeom prst="rect">
              <a:avLst/>
            </a:prstGeom>
            <a:noFill/>
          </p:spPr>
          <p:txBody>
            <a:bodyPr wrap="square" rtlCol="0">
              <a:spAutoFit/>
            </a:bodyPr>
            <a:lstStyle/>
            <a:p>
              <a:r>
                <a:rPr lang="fr-FR" sz="2400" b="1" dirty="0">
                  <a:solidFill>
                    <a:schemeClr val="accent2"/>
                  </a:solidFill>
                </a:rPr>
                <a:t>Choix du support :</a:t>
              </a:r>
            </a:p>
            <a:p>
              <a:pPr marL="285750" indent="-285750">
                <a:buFontTx/>
                <a:buChar char="-"/>
              </a:pPr>
              <a:r>
                <a:rPr lang="fr-FR" dirty="0"/>
                <a:t>Corps d’états correspondant aux différentes spécialités</a:t>
              </a:r>
            </a:p>
            <a:p>
              <a:pPr marL="285750" indent="-285750">
                <a:buFontTx/>
                <a:buChar char="-"/>
              </a:pPr>
              <a:r>
                <a:rPr lang="fr-FR" dirty="0"/>
                <a:t>Niveau de détail de la maquette</a:t>
              </a:r>
            </a:p>
          </p:txBody>
        </p:sp>
        <p:sp>
          <p:nvSpPr>
            <p:cNvPr id="33" name="ZoneTexte 32">
              <a:extLst>
                <a:ext uri="{FF2B5EF4-FFF2-40B4-BE49-F238E27FC236}">
                  <a16:creationId xmlns:a16="http://schemas.microsoft.com/office/drawing/2014/main" id="{7C32C5C2-491E-4249-BE85-637EB686A502}"/>
                </a:ext>
              </a:extLst>
            </p:cNvPr>
            <p:cNvSpPr txBox="1"/>
            <p:nvPr/>
          </p:nvSpPr>
          <p:spPr>
            <a:xfrm>
              <a:off x="398973" y="1648830"/>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45" name="Groupe 44">
            <a:extLst>
              <a:ext uri="{FF2B5EF4-FFF2-40B4-BE49-F238E27FC236}">
                <a16:creationId xmlns:a16="http://schemas.microsoft.com/office/drawing/2014/main" id="{DFE5F5D0-A46C-4D26-95C7-39FD876E3AA7}"/>
              </a:ext>
            </a:extLst>
          </p:cNvPr>
          <p:cNvGrpSpPr/>
          <p:nvPr/>
        </p:nvGrpSpPr>
        <p:grpSpPr>
          <a:xfrm>
            <a:off x="398973" y="2807130"/>
            <a:ext cx="6595393" cy="1569660"/>
            <a:chOff x="398973" y="2807130"/>
            <a:chExt cx="6595393" cy="1569660"/>
          </a:xfrm>
        </p:grpSpPr>
        <p:sp>
          <p:nvSpPr>
            <p:cNvPr id="27" name="ZoneTexte 26">
              <a:extLst>
                <a:ext uri="{FF2B5EF4-FFF2-40B4-BE49-F238E27FC236}">
                  <a16:creationId xmlns:a16="http://schemas.microsoft.com/office/drawing/2014/main" id="{51CFCDBC-5BDF-451D-A42D-876B7266F9B1}"/>
                </a:ext>
              </a:extLst>
            </p:cNvPr>
            <p:cNvSpPr txBox="1"/>
            <p:nvPr/>
          </p:nvSpPr>
          <p:spPr>
            <a:xfrm>
              <a:off x="632452" y="2807130"/>
              <a:ext cx="6361914" cy="1569660"/>
            </a:xfrm>
            <a:prstGeom prst="rect">
              <a:avLst/>
            </a:prstGeom>
            <a:noFill/>
          </p:spPr>
          <p:txBody>
            <a:bodyPr wrap="square" rtlCol="0">
              <a:spAutoFit/>
            </a:bodyPr>
            <a:lstStyle/>
            <a:p>
              <a:r>
                <a:rPr lang="fr-FR" sz="2400" b="1" dirty="0">
                  <a:solidFill>
                    <a:schemeClr val="accent2"/>
                  </a:solidFill>
                </a:rPr>
                <a:t>A définir dès le début :</a:t>
              </a:r>
            </a:p>
            <a:p>
              <a:pPr marL="285750" indent="-285750">
                <a:buFontTx/>
                <a:buChar char="-"/>
              </a:pPr>
              <a:r>
                <a:rPr lang="fr-FR" dirty="0"/>
                <a:t>Les objectifs BIM du projet</a:t>
              </a:r>
            </a:p>
            <a:p>
              <a:pPr marL="285750" indent="-285750">
                <a:buFontTx/>
                <a:buChar char="-"/>
              </a:pPr>
              <a:r>
                <a:rPr lang="fr-FR" dirty="0"/>
                <a:t>Les contributions attendues de chaque spécialité (étudiants)</a:t>
              </a:r>
            </a:p>
            <a:p>
              <a:pPr marL="285750" indent="-285750">
                <a:buFontTx/>
                <a:buChar char="-"/>
              </a:pPr>
              <a:r>
                <a:rPr lang="fr-FR" dirty="0"/>
                <a:t>Les contributions attendues de chaque acteur (enseignants)</a:t>
              </a:r>
            </a:p>
            <a:p>
              <a:pPr marL="285750" indent="-285750">
                <a:buFontTx/>
                <a:buChar char="-"/>
              </a:pPr>
              <a:r>
                <a:rPr lang="fr-FR" dirty="0"/>
                <a:t>Les exigences exprimées par chaque spécialité</a:t>
              </a:r>
            </a:p>
          </p:txBody>
        </p:sp>
        <p:sp>
          <p:nvSpPr>
            <p:cNvPr id="34" name="ZoneTexte 33">
              <a:extLst>
                <a:ext uri="{FF2B5EF4-FFF2-40B4-BE49-F238E27FC236}">
                  <a16:creationId xmlns:a16="http://schemas.microsoft.com/office/drawing/2014/main" id="{BF809A17-7B5F-4664-8D33-3FFE70A41C1C}"/>
                </a:ext>
              </a:extLst>
            </p:cNvPr>
            <p:cNvSpPr txBox="1"/>
            <p:nvPr/>
          </p:nvSpPr>
          <p:spPr>
            <a:xfrm>
              <a:off x="398973" y="2814411"/>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43" name="Groupe 42">
            <a:extLst>
              <a:ext uri="{FF2B5EF4-FFF2-40B4-BE49-F238E27FC236}">
                <a16:creationId xmlns:a16="http://schemas.microsoft.com/office/drawing/2014/main" id="{A7C450D0-A203-4091-9D91-6BDA5D7E1063}"/>
              </a:ext>
            </a:extLst>
          </p:cNvPr>
          <p:cNvGrpSpPr/>
          <p:nvPr/>
        </p:nvGrpSpPr>
        <p:grpSpPr>
          <a:xfrm>
            <a:off x="5303034" y="4424323"/>
            <a:ext cx="3352308" cy="738664"/>
            <a:chOff x="5303034" y="4424323"/>
            <a:chExt cx="3352308" cy="738664"/>
          </a:xfrm>
        </p:grpSpPr>
        <p:sp>
          <p:nvSpPr>
            <p:cNvPr id="29" name="ZoneTexte 28">
              <a:extLst>
                <a:ext uri="{FF2B5EF4-FFF2-40B4-BE49-F238E27FC236}">
                  <a16:creationId xmlns:a16="http://schemas.microsoft.com/office/drawing/2014/main" id="{EF451C54-298E-454C-B520-15D05A563699}"/>
                </a:ext>
              </a:extLst>
            </p:cNvPr>
            <p:cNvSpPr txBox="1"/>
            <p:nvPr/>
          </p:nvSpPr>
          <p:spPr>
            <a:xfrm>
              <a:off x="5676708" y="4424323"/>
              <a:ext cx="2978634" cy="369332"/>
            </a:xfrm>
            <a:prstGeom prst="rect">
              <a:avLst/>
            </a:prstGeom>
            <a:noFill/>
          </p:spPr>
          <p:txBody>
            <a:bodyPr wrap="square" rtlCol="0">
              <a:spAutoFit/>
            </a:bodyPr>
            <a:lstStyle/>
            <a:p>
              <a:r>
                <a:rPr lang="fr-FR" dirty="0"/>
                <a:t>Collaboration enseignants </a:t>
              </a:r>
            </a:p>
          </p:txBody>
        </p:sp>
        <p:sp>
          <p:nvSpPr>
            <p:cNvPr id="30" name="ZoneTexte 29">
              <a:extLst>
                <a:ext uri="{FF2B5EF4-FFF2-40B4-BE49-F238E27FC236}">
                  <a16:creationId xmlns:a16="http://schemas.microsoft.com/office/drawing/2014/main" id="{05F9C938-8441-4F06-937A-0377F8617925}"/>
                </a:ext>
              </a:extLst>
            </p:cNvPr>
            <p:cNvSpPr txBox="1"/>
            <p:nvPr/>
          </p:nvSpPr>
          <p:spPr>
            <a:xfrm>
              <a:off x="5676708" y="4793655"/>
              <a:ext cx="2978634" cy="369332"/>
            </a:xfrm>
            <a:prstGeom prst="rect">
              <a:avLst/>
            </a:prstGeom>
            <a:noFill/>
          </p:spPr>
          <p:txBody>
            <a:bodyPr wrap="square" rtlCol="0">
              <a:spAutoFit/>
            </a:bodyPr>
            <a:lstStyle/>
            <a:p>
              <a:r>
                <a:rPr lang="fr-FR" dirty="0"/>
                <a:t>Projet BIM étudiants</a:t>
              </a:r>
            </a:p>
          </p:txBody>
        </p:sp>
        <p:cxnSp>
          <p:nvCxnSpPr>
            <p:cNvPr id="7" name="Connecteur droit avec flèche 6">
              <a:extLst>
                <a:ext uri="{FF2B5EF4-FFF2-40B4-BE49-F238E27FC236}">
                  <a16:creationId xmlns:a16="http://schemas.microsoft.com/office/drawing/2014/main" id="{66F864C3-58AA-4DD2-9CE9-C06775BA31F3}"/>
                </a:ext>
              </a:extLst>
            </p:cNvPr>
            <p:cNvCxnSpPr>
              <a:cxnSpLocks/>
              <a:endCxn id="29" idx="1"/>
            </p:cNvCxnSpPr>
            <p:nvPr/>
          </p:nvCxnSpPr>
          <p:spPr>
            <a:xfrm flipV="1">
              <a:off x="5303034" y="4608989"/>
              <a:ext cx="373674" cy="164991"/>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36" name="Connecteur droit avec flèche 35">
              <a:extLst>
                <a:ext uri="{FF2B5EF4-FFF2-40B4-BE49-F238E27FC236}">
                  <a16:creationId xmlns:a16="http://schemas.microsoft.com/office/drawing/2014/main" id="{95907335-4FC6-47C8-8187-1D5BF6F7762B}"/>
                </a:ext>
              </a:extLst>
            </p:cNvPr>
            <p:cNvCxnSpPr>
              <a:cxnSpLocks/>
              <a:endCxn id="30" idx="1"/>
            </p:cNvCxnSpPr>
            <p:nvPr/>
          </p:nvCxnSpPr>
          <p:spPr>
            <a:xfrm>
              <a:off x="5303034" y="4793655"/>
              <a:ext cx="373674" cy="184666"/>
            </a:xfrm>
            <a:prstGeom prst="straightConnector1">
              <a:avLst/>
            </a:prstGeom>
            <a:ln>
              <a:solidFill>
                <a:schemeClr val="accent5"/>
              </a:solidFill>
              <a:tailEnd type="triangle" w="med" len="lg"/>
            </a:ln>
          </p:spPr>
          <p:style>
            <a:lnRef idx="1">
              <a:schemeClr val="accent1"/>
            </a:lnRef>
            <a:fillRef idx="0">
              <a:schemeClr val="accent1"/>
            </a:fillRef>
            <a:effectRef idx="0">
              <a:schemeClr val="accent1"/>
            </a:effectRef>
            <a:fontRef idx="minor">
              <a:schemeClr val="tx1"/>
            </a:fontRef>
          </p:style>
        </p:cxnSp>
      </p:grpSp>
      <p:sp>
        <p:nvSpPr>
          <p:cNvPr id="42" name="ZoneTexte 41">
            <a:extLst>
              <a:ext uri="{FF2B5EF4-FFF2-40B4-BE49-F238E27FC236}">
                <a16:creationId xmlns:a16="http://schemas.microsoft.com/office/drawing/2014/main" id="{C48A2BD2-58C0-4F3C-93B8-804291630186}"/>
              </a:ext>
            </a:extLst>
          </p:cNvPr>
          <p:cNvSpPr txBox="1"/>
          <p:nvPr/>
        </p:nvSpPr>
        <p:spPr>
          <a:xfrm>
            <a:off x="7166025" y="1383832"/>
            <a:ext cx="1544740" cy="369332"/>
          </a:xfrm>
          <a:prstGeom prst="rect">
            <a:avLst/>
          </a:prstGeom>
          <a:noFill/>
        </p:spPr>
        <p:txBody>
          <a:bodyPr wrap="square" rtlCol="0">
            <a:spAutoFit/>
          </a:bodyPr>
          <a:lstStyle/>
          <a:p>
            <a:r>
              <a:rPr lang="fr-FR" dirty="0"/>
              <a:t>(enseignants) </a:t>
            </a:r>
          </a:p>
        </p:txBody>
      </p:sp>
    </p:spTree>
    <p:extLst>
      <p:ext uri="{BB962C8B-B14F-4D97-AF65-F5344CB8AC3E}">
        <p14:creationId xmlns:p14="http://schemas.microsoft.com/office/powerpoint/2010/main" val="375575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10">
            <a:extLst>
              <a:ext uri="{FF2B5EF4-FFF2-40B4-BE49-F238E27FC236}">
                <a16:creationId xmlns:a16="http://schemas.microsoft.com/office/drawing/2014/main" id="{300117ED-AF3B-451B-9345-E634C1ED2FAC}"/>
              </a:ext>
            </a:extLst>
          </p:cNvPr>
          <p:cNvSpPr>
            <a:spLocks noGrp="1"/>
          </p:cNvSpPr>
          <p:nvPr>
            <p:ph type="ftr" sz="quarter" idx="11"/>
          </p:nvPr>
        </p:nvSpPr>
        <p:spPr/>
        <p:txBody>
          <a:bodyPr/>
          <a:lstStyle/>
          <a:p>
            <a:r>
              <a:rPr lang="fr-FR" dirty="0"/>
              <a:t>Académie Aix-Marseille - Projet Collaboratif BIM</a:t>
            </a:r>
          </a:p>
        </p:txBody>
      </p:sp>
      <p:sp>
        <p:nvSpPr>
          <p:cNvPr id="13" name="Espace réservé du numéro de diapositive 12">
            <a:extLst>
              <a:ext uri="{FF2B5EF4-FFF2-40B4-BE49-F238E27FC236}">
                <a16:creationId xmlns:a16="http://schemas.microsoft.com/office/drawing/2014/main" id="{30D5F86D-A0BE-47D1-B50D-905881B1BEA7}"/>
              </a:ext>
            </a:extLst>
          </p:cNvPr>
          <p:cNvSpPr>
            <a:spLocks noGrp="1"/>
          </p:cNvSpPr>
          <p:nvPr>
            <p:ph type="sldNum" sz="quarter" idx="12"/>
          </p:nvPr>
        </p:nvSpPr>
        <p:spPr/>
        <p:txBody>
          <a:bodyPr/>
          <a:lstStyle/>
          <a:p>
            <a:fld id="{01053D74-0840-418D-B4A8-08C6D9444436}" type="slidenum">
              <a:rPr lang="fr-FR" smtClean="0"/>
              <a:t>13</a:t>
            </a:fld>
            <a:endParaRPr lang="fr-FR"/>
          </a:p>
        </p:txBody>
      </p:sp>
      <p:sp>
        <p:nvSpPr>
          <p:cNvPr id="16" name="Rectangle 15">
            <a:extLst>
              <a:ext uri="{FF2B5EF4-FFF2-40B4-BE49-F238E27FC236}">
                <a16:creationId xmlns:a16="http://schemas.microsoft.com/office/drawing/2014/main" id="{76797991-AFAF-40A9-8F39-8D744B9F683C}"/>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Préparation</a:t>
            </a:r>
          </a:p>
        </p:txBody>
      </p:sp>
      <p:cxnSp>
        <p:nvCxnSpPr>
          <p:cNvPr id="17" name="Connecteur droit 16">
            <a:extLst>
              <a:ext uri="{FF2B5EF4-FFF2-40B4-BE49-F238E27FC236}">
                <a16:creationId xmlns:a16="http://schemas.microsoft.com/office/drawing/2014/main" id="{D8C443B8-7DCD-4CB7-860B-22E952577960}"/>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47" name="Flèche : droite 46">
            <a:extLst>
              <a:ext uri="{FF2B5EF4-FFF2-40B4-BE49-F238E27FC236}">
                <a16:creationId xmlns:a16="http://schemas.microsoft.com/office/drawing/2014/main" id="{3E489B4D-6BC5-4705-B605-36B9AB40E971}"/>
              </a:ext>
            </a:extLst>
          </p:cNvPr>
          <p:cNvSpPr/>
          <p:nvPr/>
        </p:nvSpPr>
        <p:spPr>
          <a:xfrm>
            <a:off x="413993" y="933978"/>
            <a:ext cx="696602" cy="361567"/>
          </a:xfrm>
          <a:prstGeom prst="rightArrow">
            <a:avLst>
              <a:gd name="adj1" fmla="val 50000"/>
              <a:gd name="adj2" fmla="val 79193"/>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ZoneTexte 47">
            <a:extLst>
              <a:ext uri="{FF2B5EF4-FFF2-40B4-BE49-F238E27FC236}">
                <a16:creationId xmlns:a16="http://schemas.microsoft.com/office/drawing/2014/main" id="{A6B6C10F-BF8B-4F56-B054-51DC0CC591B9}"/>
              </a:ext>
            </a:extLst>
          </p:cNvPr>
          <p:cNvSpPr txBox="1"/>
          <p:nvPr/>
        </p:nvSpPr>
        <p:spPr>
          <a:xfrm>
            <a:off x="1265695" y="841545"/>
            <a:ext cx="6617970" cy="523220"/>
          </a:xfrm>
          <a:prstGeom prst="rect">
            <a:avLst/>
          </a:prstGeom>
          <a:noFill/>
        </p:spPr>
        <p:txBody>
          <a:bodyPr wrap="square" rtlCol="0">
            <a:spAutoFit/>
          </a:bodyPr>
          <a:lstStyle/>
          <a:p>
            <a:r>
              <a:rPr lang="fr-FR" sz="2800" i="1" dirty="0">
                <a:solidFill>
                  <a:schemeClr val="accent2"/>
                </a:solidFill>
              </a:rPr>
              <a:t>A préparer de façon rigoureuse :</a:t>
            </a:r>
          </a:p>
        </p:txBody>
      </p:sp>
      <p:sp>
        <p:nvSpPr>
          <p:cNvPr id="50" name="ZoneTexte 49">
            <a:extLst>
              <a:ext uri="{FF2B5EF4-FFF2-40B4-BE49-F238E27FC236}">
                <a16:creationId xmlns:a16="http://schemas.microsoft.com/office/drawing/2014/main" id="{BF3D509E-2BEC-4C60-AF9B-A0060B1CED8C}"/>
              </a:ext>
            </a:extLst>
          </p:cNvPr>
          <p:cNvSpPr txBox="1"/>
          <p:nvPr/>
        </p:nvSpPr>
        <p:spPr>
          <a:xfrm>
            <a:off x="6742517" y="998125"/>
            <a:ext cx="2105460" cy="369332"/>
          </a:xfrm>
          <a:prstGeom prst="rect">
            <a:avLst/>
          </a:prstGeom>
          <a:noFill/>
        </p:spPr>
        <p:txBody>
          <a:bodyPr wrap="square" rtlCol="0">
            <a:spAutoFit/>
          </a:bodyPr>
          <a:lstStyle/>
          <a:p>
            <a:r>
              <a:rPr lang="fr-FR" dirty="0"/>
              <a:t>(enseignants) </a:t>
            </a:r>
          </a:p>
        </p:txBody>
      </p:sp>
      <p:grpSp>
        <p:nvGrpSpPr>
          <p:cNvPr id="8" name="Groupe 7">
            <a:extLst>
              <a:ext uri="{FF2B5EF4-FFF2-40B4-BE49-F238E27FC236}">
                <a16:creationId xmlns:a16="http://schemas.microsoft.com/office/drawing/2014/main" id="{343C12D8-12CF-435A-8B81-A8E69154B97B}"/>
              </a:ext>
            </a:extLst>
          </p:cNvPr>
          <p:cNvGrpSpPr/>
          <p:nvPr/>
        </p:nvGrpSpPr>
        <p:grpSpPr>
          <a:xfrm>
            <a:off x="305292" y="3282124"/>
            <a:ext cx="8383266" cy="1292662"/>
            <a:chOff x="270018" y="3209579"/>
            <a:chExt cx="8383266" cy="1292662"/>
          </a:xfrm>
        </p:grpSpPr>
        <p:sp>
          <p:nvSpPr>
            <p:cNvPr id="49" name="ZoneTexte 48">
              <a:extLst>
                <a:ext uri="{FF2B5EF4-FFF2-40B4-BE49-F238E27FC236}">
                  <a16:creationId xmlns:a16="http://schemas.microsoft.com/office/drawing/2014/main" id="{D6519DEA-191A-4733-B7B2-840EA05A9484}"/>
                </a:ext>
              </a:extLst>
            </p:cNvPr>
            <p:cNvSpPr txBox="1"/>
            <p:nvPr/>
          </p:nvSpPr>
          <p:spPr>
            <a:xfrm>
              <a:off x="643692" y="3209579"/>
              <a:ext cx="8009592" cy="1292662"/>
            </a:xfrm>
            <a:prstGeom prst="rect">
              <a:avLst/>
            </a:prstGeom>
            <a:noFill/>
          </p:spPr>
          <p:txBody>
            <a:bodyPr wrap="square" rtlCol="0">
              <a:spAutoFit/>
            </a:bodyPr>
            <a:lstStyle/>
            <a:p>
              <a:r>
                <a:rPr lang="fr-FR" sz="2400" b="1" dirty="0">
                  <a:solidFill>
                    <a:schemeClr val="accent2"/>
                  </a:solidFill>
                </a:rPr>
                <a:t>Rédaction charte BIM :</a:t>
              </a:r>
            </a:p>
            <a:p>
              <a:pPr marL="342900" indent="-342900">
                <a:buFontTx/>
                <a:buChar char="-"/>
              </a:pPr>
              <a:r>
                <a:rPr lang="fr-FR" dirty="0"/>
                <a:t>En collaboration entre enseignants</a:t>
              </a:r>
            </a:p>
            <a:p>
              <a:pPr marL="342900" indent="-342900">
                <a:buFontTx/>
                <a:buChar char="-"/>
              </a:pPr>
              <a:r>
                <a:rPr lang="fr-FR" dirty="0"/>
                <a:t>Prendre en compte les exigences des différents acteurs</a:t>
              </a:r>
            </a:p>
            <a:p>
              <a:pPr marL="342900" indent="-342900">
                <a:buFontTx/>
                <a:buChar char="-"/>
              </a:pPr>
              <a:r>
                <a:rPr lang="fr-FR" dirty="0"/>
                <a:t>Bonne compréhension des contraintes des autres spécialités</a:t>
              </a:r>
            </a:p>
          </p:txBody>
        </p:sp>
        <p:sp>
          <p:nvSpPr>
            <p:cNvPr id="51" name="ZoneTexte 50">
              <a:extLst>
                <a:ext uri="{FF2B5EF4-FFF2-40B4-BE49-F238E27FC236}">
                  <a16:creationId xmlns:a16="http://schemas.microsoft.com/office/drawing/2014/main" id="{C31152BF-E56B-45E0-BDD3-AB9EAFD9043D}"/>
                </a:ext>
              </a:extLst>
            </p:cNvPr>
            <p:cNvSpPr txBox="1"/>
            <p:nvPr/>
          </p:nvSpPr>
          <p:spPr>
            <a:xfrm>
              <a:off x="270018" y="3209579"/>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9" name="Groupe 8">
            <a:extLst>
              <a:ext uri="{FF2B5EF4-FFF2-40B4-BE49-F238E27FC236}">
                <a16:creationId xmlns:a16="http://schemas.microsoft.com/office/drawing/2014/main" id="{6932A735-1BCD-42F4-A35B-232261F9C9B8}"/>
              </a:ext>
            </a:extLst>
          </p:cNvPr>
          <p:cNvGrpSpPr/>
          <p:nvPr/>
        </p:nvGrpSpPr>
        <p:grpSpPr>
          <a:xfrm>
            <a:off x="305292" y="4667118"/>
            <a:ext cx="6735588" cy="1292662"/>
            <a:chOff x="305292" y="4643623"/>
            <a:chExt cx="6735588" cy="1292662"/>
          </a:xfrm>
        </p:grpSpPr>
        <p:sp>
          <p:nvSpPr>
            <p:cNvPr id="52" name="ZoneTexte 51">
              <a:extLst>
                <a:ext uri="{FF2B5EF4-FFF2-40B4-BE49-F238E27FC236}">
                  <a16:creationId xmlns:a16="http://schemas.microsoft.com/office/drawing/2014/main" id="{30F806D4-D1A2-40A0-B997-413A07F1ECF5}"/>
                </a:ext>
              </a:extLst>
            </p:cNvPr>
            <p:cNvSpPr txBox="1"/>
            <p:nvPr/>
          </p:nvSpPr>
          <p:spPr>
            <a:xfrm>
              <a:off x="678966" y="4643623"/>
              <a:ext cx="6361914" cy="1292662"/>
            </a:xfrm>
            <a:prstGeom prst="rect">
              <a:avLst/>
            </a:prstGeom>
            <a:noFill/>
          </p:spPr>
          <p:txBody>
            <a:bodyPr wrap="square" rtlCol="0">
              <a:spAutoFit/>
            </a:bodyPr>
            <a:lstStyle/>
            <a:p>
              <a:r>
                <a:rPr lang="fr-FR" sz="2400" b="1" dirty="0">
                  <a:solidFill>
                    <a:schemeClr val="accent2"/>
                  </a:solidFill>
                </a:rPr>
                <a:t>Création gabarit :</a:t>
              </a:r>
            </a:p>
            <a:p>
              <a:pPr marL="342900" indent="-342900">
                <a:buFontTx/>
                <a:buChar char="-"/>
              </a:pPr>
              <a:r>
                <a:rPr lang="fr-FR" dirty="0"/>
                <a:t>Axes</a:t>
              </a:r>
            </a:p>
            <a:p>
              <a:pPr marL="342900" indent="-342900">
                <a:buFontTx/>
                <a:buChar char="-"/>
              </a:pPr>
              <a:r>
                <a:rPr lang="fr-FR" dirty="0"/>
                <a:t>Niveaux</a:t>
              </a:r>
            </a:p>
            <a:p>
              <a:pPr marL="342900" indent="-342900">
                <a:buFontTx/>
                <a:buChar char="-"/>
              </a:pPr>
              <a:r>
                <a:rPr lang="fr-FR" dirty="0"/>
                <a:t>Point de référence (concret et relié à la topographie existante)</a:t>
              </a:r>
            </a:p>
          </p:txBody>
        </p:sp>
        <p:sp>
          <p:nvSpPr>
            <p:cNvPr id="53" name="ZoneTexte 52">
              <a:extLst>
                <a:ext uri="{FF2B5EF4-FFF2-40B4-BE49-F238E27FC236}">
                  <a16:creationId xmlns:a16="http://schemas.microsoft.com/office/drawing/2014/main" id="{1DDC92A9-6706-42F4-B586-C5C06CAC973F}"/>
                </a:ext>
              </a:extLst>
            </p:cNvPr>
            <p:cNvSpPr txBox="1"/>
            <p:nvPr/>
          </p:nvSpPr>
          <p:spPr>
            <a:xfrm>
              <a:off x="305292" y="4643623"/>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2" name="Groupe 1">
            <a:extLst>
              <a:ext uri="{FF2B5EF4-FFF2-40B4-BE49-F238E27FC236}">
                <a16:creationId xmlns:a16="http://schemas.microsoft.com/office/drawing/2014/main" id="{8D3D4EDE-3FA9-4DD3-B4F8-E8DD0AAF7624}"/>
              </a:ext>
            </a:extLst>
          </p:cNvPr>
          <p:cNvGrpSpPr/>
          <p:nvPr/>
        </p:nvGrpSpPr>
        <p:grpSpPr>
          <a:xfrm>
            <a:off x="305292" y="1614768"/>
            <a:ext cx="8159742" cy="738664"/>
            <a:chOff x="305292" y="1683806"/>
            <a:chExt cx="8159742" cy="738664"/>
          </a:xfrm>
        </p:grpSpPr>
        <p:sp>
          <p:nvSpPr>
            <p:cNvPr id="54" name="ZoneTexte 53">
              <a:extLst>
                <a:ext uri="{FF2B5EF4-FFF2-40B4-BE49-F238E27FC236}">
                  <a16:creationId xmlns:a16="http://schemas.microsoft.com/office/drawing/2014/main" id="{E5EB6696-33FF-400D-89B1-969F7C86F8AB}"/>
                </a:ext>
              </a:extLst>
            </p:cNvPr>
            <p:cNvSpPr txBox="1"/>
            <p:nvPr/>
          </p:nvSpPr>
          <p:spPr>
            <a:xfrm>
              <a:off x="678966" y="1683806"/>
              <a:ext cx="7786068" cy="738664"/>
            </a:xfrm>
            <a:prstGeom prst="rect">
              <a:avLst/>
            </a:prstGeom>
            <a:noFill/>
          </p:spPr>
          <p:txBody>
            <a:bodyPr wrap="square" rtlCol="0">
              <a:spAutoFit/>
            </a:bodyPr>
            <a:lstStyle/>
            <a:p>
              <a:r>
                <a:rPr lang="fr-FR" sz="2400" b="1" dirty="0">
                  <a:solidFill>
                    <a:schemeClr val="accent2"/>
                  </a:solidFill>
                </a:rPr>
                <a:t>Interopérabilité :</a:t>
              </a:r>
            </a:p>
            <a:p>
              <a:pPr marL="285750" indent="-285750">
                <a:buFontTx/>
                <a:buChar char="-"/>
              </a:pPr>
              <a:r>
                <a:rPr lang="fr-FR" dirty="0"/>
                <a:t>Tester la compatibilité des formats d’imports/exports des différents logiciels</a:t>
              </a:r>
            </a:p>
          </p:txBody>
        </p:sp>
        <p:sp>
          <p:nvSpPr>
            <p:cNvPr id="55" name="ZoneTexte 54">
              <a:extLst>
                <a:ext uri="{FF2B5EF4-FFF2-40B4-BE49-F238E27FC236}">
                  <a16:creationId xmlns:a16="http://schemas.microsoft.com/office/drawing/2014/main" id="{011554ED-2413-4B03-A71E-0FAFA7737437}"/>
                </a:ext>
              </a:extLst>
            </p:cNvPr>
            <p:cNvSpPr txBox="1"/>
            <p:nvPr/>
          </p:nvSpPr>
          <p:spPr>
            <a:xfrm>
              <a:off x="305292" y="1690974"/>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6" name="Groupe 5">
            <a:extLst>
              <a:ext uri="{FF2B5EF4-FFF2-40B4-BE49-F238E27FC236}">
                <a16:creationId xmlns:a16="http://schemas.microsoft.com/office/drawing/2014/main" id="{426B5EC8-5ACE-4F0B-A0E6-4E518FEA8AB1}"/>
              </a:ext>
            </a:extLst>
          </p:cNvPr>
          <p:cNvGrpSpPr/>
          <p:nvPr/>
        </p:nvGrpSpPr>
        <p:grpSpPr>
          <a:xfrm>
            <a:off x="305292" y="2444208"/>
            <a:ext cx="6735588" cy="740220"/>
            <a:chOff x="305292" y="2437830"/>
            <a:chExt cx="6735588" cy="740220"/>
          </a:xfrm>
        </p:grpSpPr>
        <p:sp>
          <p:nvSpPr>
            <p:cNvPr id="56" name="ZoneTexte 55">
              <a:extLst>
                <a:ext uri="{FF2B5EF4-FFF2-40B4-BE49-F238E27FC236}">
                  <a16:creationId xmlns:a16="http://schemas.microsoft.com/office/drawing/2014/main" id="{18A4059A-0ED7-4E49-9B8E-FC22C4835972}"/>
                </a:ext>
              </a:extLst>
            </p:cNvPr>
            <p:cNvSpPr txBox="1"/>
            <p:nvPr/>
          </p:nvSpPr>
          <p:spPr>
            <a:xfrm>
              <a:off x="678966" y="2439386"/>
              <a:ext cx="6361914" cy="738664"/>
            </a:xfrm>
            <a:prstGeom prst="rect">
              <a:avLst/>
            </a:prstGeom>
            <a:noFill/>
          </p:spPr>
          <p:txBody>
            <a:bodyPr wrap="square" rtlCol="0">
              <a:spAutoFit/>
            </a:bodyPr>
            <a:lstStyle/>
            <a:p>
              <a:r>
                <a:rPr lang="fr-FR" sz="2400" b="1" dirty="0">
                  <a:solidFill>
                    <a:schemeClr val="accent2"/>
                  </a:solidFill>
                </a:rPr>
                <a:t>Point de référence :</a:t>
              </a:r>
            </a:p>
            <a:p>
              <a:pPr marL="285750" indent="-285750">
                <a:buFontTx/>
                <a:buChar char="-"/>
              </a:pPr>
              <a:r>
                <a:rPr lang="fr-FR" dirty="0"/>
                <a:t>Tester le référencement lors des imports/exports</a:t>
              </a:r>
            </a:p>
          </p:txBody>
        </p:sp>
        <p:sp>
          <p:nvSpPr>
            <p:cNvPr id="57" name="ZoneTexte 56">
              <a:extLst>
                <a:ext uri="{FF2B5EF4-FFF2-40B4-BE49-F238E27FC236}">
                  <a16:creationId xmlns:a16="http://schemas.microsoft.com/office/drawing/2014/main" id="{F1C46B5E-A3C1-4D32-BC66-BD09F59CBC85}"/>
                </a:ext>
              </a:extLst>
            </p:cNvPr>
            <p:cNvSpPr txBox="1"/>
            <p:nvPr/>
          </p:nvSpPr>
          <p:spPr>
            <a:xfrm>
              <a:off x="305292" y="2437830"/>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spTree>
    <p:extLst>
      <p:ext uri="{BB962C8B-B14F-4D97-AF65-F5344CB8AC3E}">
        <p14:creationId xmlns:p14="http://schemas.microsoft.com/office/powerpoint/2010/main" val="2621673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a:extLst>
              <a:ext uri="{FF2B5EF4-FFF2-40B4-BE49-F238E27FC236}">
                <a16:creationId xmlns:a16="http://schemas.microsoft.com/office/drawing/2014/main" id="{36F2D9C7-5931-48E1-A990-1101265B6A94}"/>
              </a:ext>
            </a:extLst>
          </p:cNvPr>
          <p:cNvSpPr txBox="1"/>
          <p:nvPr/>
        </p:nvSpPr>
        <p:spPr>
          <a:xfrm>
            <a:off x="1477108" y="785421"/>
            <a:ext cx="4092139" cy="646331"/>
          </a:xfrm>
          <a:prstGeom prst="rect">
            <a:avLst/>
          </a:prstGeom>
          <a:noFill/>
        </p:spPr>
        <p:txBody>
          <a:bodyPr wrap="square" rtlCol="0">
            <a:spAutoFit/>
          </a:bodyPr>
          <a:lstStyle/>
          <a:p>
            <a:r>
              <a:rPr lang="fr-FR" dirty="0"/>
              <a:t>Garantir la communication des données</a:t>
            </a:r>
          </a:p>
          <a:p>
            <a:r>
              <a:rPr lang="fr-FR" dirty="0"/>
              <a:t>Assurer la cohérence des livrables</a:t>
            </a:r>
          </a:p>
        </p:txBody>
      </p:sp>
      <p:sp>
        <p:nvSpPr>
          <p:cNvPr id="25" name="Flèche : droite 24">
            <a:extLst>
              <a:ext uri="{FF2B5EF4-FFF2-40B4-BE49-F238E27FC236}">
                <a16:creationId xmlns:a16="http://schemas.microsoft.com/office/drawing/2014/main" id="{9844CDD1-53E4-45C7-BAA0-B9CE5636000F}"/>
              </a:ext>
            </a:extLst>
          </p:cNvPr>
          <p:cNvSpPr/>
          <p:nvPr/>
        </p:nvSpPr>
        <p:spPr>
          <a:xfrm>
            <a:off x="596006" y="954245"/>
            <a:ext cx="700231" cy="356982"/>
          </a:xfrm>
          <a:prstGeom prst="rightArrow">
            <a:avLst>
              <a:gd name="adj1" fmla="val 50000"/>
              <a:gd name="adj2" fmla="val 79193"/>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ctangle 48">
            <a:extLst>
              <a:ext uri="{FF2B5EF4-FFF2-40B4-BE49-F238E27FC236}">
                <a16:creationId xmlns:a16="http://schemas.microsoft.com/office/drawing/2014/main" id="{A73F3E76-D3EE-4981-9F24-2A5F7148F285}"/>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Charte BIM</a:t>
            </a:r>
          </a:p>
        </p:txBody>
      </p:sp>
      <p:cxnSp>
        <p:nvCxnSpPr>
          <p:cNvPr id="51" name="Connecteur droit 50">
            <a:extLst>
              <a:ext uri="{FF2B5EF4-FFF2-40B4-BE49-F238E27FC236}">
                <a16:creationId xmlns:a16="http://schemas.microsoft.com/office/drawing/2014/main" id="{B9EB0B9C-789C-414E-87D3-A6474B49807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pic>
        <p:nvPicPr>
          <p:cNvPr id="7" name="Image 6">
            <a:extLst>
              <a:ext uri="{FF2B5EF4-FFF2-40B4-BE49-F238E27FC236}">
                <a16:creationId xmlns:a16="http://schemas.microsoft.com/office/drawing/2014/main" id="{71090046-8631-42A3-B9ED-D59D414ABDA4}"/>
              </a:ext>
            </a:extLst>
          </p:cNvPr>
          <p:cNvPicPr>
            <a:picLocks noChangeAspect="1"/>
          </p:cNvPicPr>
          <p:nvPr/>
        </p:nvPicPr>
        <p:blipFill>
          <a:blip r:embed="rId3"/>
          <a:stretch>
            <a:fillRect/>
          </a:stretch>
        </p:blipFill>
        <p:spPr>
          <a:xfrm>
            <a:off x="0" y="1433007"/>
            <a:ext cx="8993275" cy="4726508"/>
          </a:xfrm>
          <a:prstGeom prst="rect">
            <a:avLst/>
          </a:prstGeom>
        </p:spPr>
      </p:pic>
      <p:sp>
        <p:nvSpPr>
          <p:cNvPr id="11" name="Espace réservé du pied de page 10">
            <a:extLst>
              <a:ext uri="{FF2B5EF4-FFF2-40B4-BE49-F238E27FC236}">
                <a16:creationId xmlns:a16="http://schemas.microsoft.com/office/drawing/2014/main" id="{DE38D27D-541F-42E9-B679-6C94B1831C8F}"/>
              </a:ext>
            </a:extLst>
          </p:cNvPr>
          <p:cNvSpPr>
            <a:spLocks noGrp="1"/>
          </p:cNvSpPr>
          <p:nvPr>
            <p:ph type="ftr" sz="quarter" idx="11"/>
          </p:nvPr>
        </p:nvSpPr>
        <p:spPr/>
        <p:txBody>
          <a:bodyPr/>
          <a:lstStyle/>
          <a:p>
            <a:r>
              <a:rPr lang="fr-FR"/>
              <a:t>Académie Aix-Marseille - Projet Collaboratif BIM</a:t>
            </a:r>
          </a:p>
        </p:txBody>
      </p:sp>
      <p:sp>
        <p:nvSpPr>
          <p:cNvPr id="13" name="Espace réservé du numéro de diapositive 12">
            <a:extLst>
              <a:ext uri="{FF2B5EF4-FFF2-40B4-BE49-F238E27FC236}">
                <a16:creationId xmlns:a16="http://schemas.microsoft.com/office/drawing/2014/main" id="{86B0F82C-9CB2-4BFC-8E31-CB30669C624F}"/>
              </a:ext>
            </a:extLst>
          </p:cNvPr>
          <p:cNvSpPr>
            <a:spLocks noGrp="1"/>
          </p:cNvSpPr>
          <p:nvPr>
            <p:ph type="sldNum" sz="quarter" idx="12"/>
          </p:nvPr>
        </p:nvSpPr>
        <p:spPr/>
        <p:txBody>
          <a:bodyPr/>
          <a:lstStyle/>
          <a:p>
            <a:fld id="{01053D74-0840-418D-B4A8-08C6D9444436}" type="slidenum">
              <a:rPr lang="fr-FR" smtClean="0"/>
              <a:t>14</a:t>
            </a:fld>
            <a:endParaRPr lang="fr-FR"/>
          </a:p>
        </p:txBody>
      </p:sp>
    </p:spTree>
    <p:extLst>
      <p:ext uri="{BB962C8B-B14F-4D97-AF65-F5344CB8AC3E}">
        <p14:creationId xmlns:p14="http://schemas.microsoft.com/office/powerpoint/2010/main" val="1475727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4B16D7C1-6770-4954-8711-2BDB484D858E}"/>
              </a:ext>
            </a:extLst>
          </p:cNvPr>
          <p:cNvPicPr>
            <a:picLocks noChangeAspect="1"/>
          </p:cNvPicPr>
          <p:nvPr/>
        </p:nvPicPr>
        <p:blipFill rotWithShape="1">
          <a:blip r:embed="rId3"/>
          <a:srcRect b="20915"/>
          <a:stretch/>
        </p:blipFill>
        <p:spPr>
          <a:xfrm>
            <a:off x="0" y="3289937"/>
            <a:ext cx="9144000" cy="2982034"/>
          </a:xfrm>
          <a:prstGeom prst="rect">
            <a:avLst/>
          </a:prstGeom>
        </p:spPr>
      </p:pic>
      <p:sp>
        <p:nvSpPr>
          <p:cNvPr id="2" name="Rectangle 1">
            <a:extLst>
              <a:ext uri="{FF2B5EF4-FFF2-40B4-BE49-F238E27FC236}">
                <a16:creationId xmlns:a16="http://schemas.microsoft.com/office/drawing/2014/main" id="{84476598-E9C4-4772-AD5B-FEFFC39091AF}"/>
              </a:ext>
            </a:extLst>
          </p:cNvPr>
          <p:cNvSpPr/>
          <p:nvPr/>
        </p:nvSpPr>
        <p:spPr>
          <a:xfrm>
            <a:off x="2840854" y="754602"/>
            <a:ext cx="6303146" cy="1873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8" name="Tableau 7">
            <a:extLst>
              <a:ext uri="{FF2B5EF4-FFF2-40B4-BE49-F238E27FC236}">
                <a16:creationId xmlns:a16="http://schemas.microsoft.com/office/drawing/2014/main" id="{8BA8FF3F-4290-4F1F-B1B9-6D21E11D351C}"/>
              </a:ext>
            </a:extLst>
          </p:cNvPr>
          <p:cNvGraphicFramePr>
            <a:graphicFrameLocks noGrp="1"/>
          </p:cNvGraphicFramePr>
          <p:nvPr>
            <p:extLst>
              <p:ext uri="{D42A27DB-BD31-4B8C-83A1-F6EECF244321}">
                <p14:modId xmlns:p14="http://schemas.microsoft.com/office/powerpoint/2010/main" val="2286350385"/>
              </p:ext>
            </p:extLst>
          </p:nvPr>
        </p:nvGraphicFramePr>
        <p:xfrm>
          <a:off x="229052" y="753346"/>
          <a:ext cx="8482565" cy="2136040"/>
        </p:xfrm>
        <a:graphic>
          <a:graphicData uri="http://schemas.openxmlformats.org/drawingml/2006/table">
            <a:tbl>
              <a:tblPr firstRow="1" firstCol="1" bandRow="1"/>
              <a:tblGrid>
                <a:gridCol w="2824706">
                  <a:extLst>
                    <a:ext uri="{9D8B030D-6E8A-4147-A177-3AD203B41FA5}">
                      <a16:colId xmlns:a16="http://schemas.microsoft.com/office/drawing/2014/main" val="749778241"/>
                    </a:ext>
                  </a:extLst>
                </a:gridCol>
                <a:gridCol w="5657859">
                  <a:extLst>
                    <a:ext uri="{9D8B030D-6E8A-4147-A177-3AD203B41FA5}">
                      <a16:colId xmlns:a16="http://schemas.microsoft.com/office/drawing/2014/main" val="936259091"/>
                    </a:ext>
                  </a:extLst>
                </a:gridCol>
              </a:tblGrid>
              <a:tr h="267005">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Classes concernées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pPr>
                      <a:r>
                        <a:rPr lang="fr-FR" sz="1600" b="1" dirty="0">
                          <a:effectLst/>
                          <a:latin typeface="Calibri" panose="020F0502020204030204" pitchFamily="34" charset="0"/>
                          <a:ea typeface="Calibri" panose="020F0502020204030204" pitchFamily="34" charset="0"/>
                          <a:cs typeface="Arial" panose="020B0604020202020204" pitchFamily="34" charset="0"/>
                        </a:rPr>
                        <a:t>BTS EEC</a:t>
                      </a:r>
                      <a:r>
                        <a:rPr lang="fr-FR" sz="1600" dirty="0">
                          <a:effectLst/>
                          <a:latin typeface="Calibri" panose="020F0502020204030204" pitchFamily="34" charset="0"/>
                          <a:ea typeface="Calibri" panose="020F0502020204030204" pitchFamily="34" charset="0"/>
                          <a:cs typeface="Arial" panose="020B0604020202020204" pitchFamily="34" charset="0"/>
                        </a:rPr>
                        <a:t>  (ou autre BTS)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949592117"/>
                  </a:ext>
                </a:extLst>
              </a:tr>
              <a:tr h="267005">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Objectifs pédagogiques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pPr>
                      <a:r>
                        <a:rPr lang="fr-FR" sz="1600" dirty="0">
                          <a:effectLst/>
                          <a:latin typeface="Calibri" panose="020F0502020204030204" pitchFamily="34" charset="0"/>
                          <a:ea typeface="Calibri" panose="020F0502020204030204" pitchFamily="34" charset="0"/>
                          <a:cs typeface="Arial" panose="020B0604020202020204" pitchFamily="34" charset="0"/>
                        </a:rPr>
                        <a:t>Utilisation du logiciel Revit dans une démarche BIM</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4164590359"/>
                  </a:ext>
                </a:extLst>
              </a:tr>
              <a:tr h="534010">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Compétences </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et savoir associés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tabLst>
                          <a:tab pos="561975" algn="l"/>
                        </a:tabLst>
                      </a:pPr>
                      <a:r>
                        <a:rPr lang="fr-FR" sz="1600" b="1" dirty="0">
                          <a:effectLst/>
                          <a:latin typeface="Calibri" panose="020F0502020204030204" pitchFamily="34" charset="0"/>
                          <a:ea typeface="Calibri" panose="020F0502020204030204" pitchFamily="34" charset="0"/>
                          <a:cs typeface="Arial" panose="020B0604020202020204" pitchFamily="34" charset="0"/>
                        </a:rPr>
                        <a:t>C 2.2</a:t>
                      </a:r>
                      <a:r>
                        <a:rPr lang="fr-FR" sz="1600" dirty="0">
                          <a:effectLst/>
                          <a:latin typeface="Calibri" panose="020F0502020204030204" pitchFamily="34" charset="0"/>
                          <a:ea typeface="Calibri" panose="020F0502020204030204" pitchFamily="34" charset="0"/>
                          <a:cs typeface="Arial" panose="020B0604020202020204" pitchFamily="34" charset="0"/>
                        </a:rPr>
                        <a:t> - Décomposer un ouvrage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tabLst>
                          <a:tab pos="561975" algn="l"/>
                        </a:tabLst>
                      </a:pPr>
                      <a:r>
                        <a:rPr lang="fr-FR" sz="1600" b="1" dirty="0">
                          <a:effectLst/>
                          <a:latin typeface="Calibri" panose="020F0502020204030204" pitchFamily="34" charset="0"/>
                          <a:ea typeface="Calibri" panose="020F0502020204030204" pitchFamily="34" charset="0"/>
                          <a:cs typeface="Arial" panose="020B0604020202020204" pitchFamily="34" charset="0"/>
                        </a:rPr>
                        <a:t>C 3.2</a:t>
                      </a:r>
                      <a:r>
                        <a:rPr lang="fr-FR" sz="1600" dirty="0">
                          <a:effectLst/>
                          <a:latin typeface="Calibri" panose="020F0502020204030204" pitchFamily="34" charset="0"/>
                          <a:ea typeface="Calibri" panose="020F0502020204030204" pitchFamily="34" charset="0"/>
                          <a:cs typeface="Arial" panose="020B0604020202020204" pitchFamily="34" charset="0"/>
                        </a:rPr>
                        <a:t> - Décrire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2989732729"/>
                  </a:ext>
                </a:extLst>
              </a:tr>
              <a:tr h="534010">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Situation dans la progression pédagogique</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lnSpc>
                          <a:spcPct val="100000"/>
                        </a:lnSpc>
                        <a:spcAft>
                          <a:spcPts val="0"/>
                        </a:spcAft>
                      </a:pPr>
                      <a:r>
                        <a:rPr lang="fr-FR" sz="1600" dirty="0">
                          <a:effectLst/>
                          <a:latin typeface="Calibri" panose="020F0502020204030204" pitchFamily="34" charset="0"/>
                          <a:ea typeface="Calibri" panose="020F0502020204030204" pitchFamily="34" charset="0"/>
                          <a:cs typeface="Arial" panose="020B0604020202020204" pitchFamily="34" charset="0"/>
                        </a:rPr>
                        <a:t>1</a:t>
                      </a:r>
                      <a:r>
                        <a:rPr lang="fr-FR" sz="1600" baseline="30000" dirty="0">
                          <a:effectLst/>
                          <a:latin typeface="Calibri" panose="020F0502020204030204" pitchFamily="34" charset="0"/>
                          <a:ea typeface="Calibri" panose="020F0502020204030204" pitchFamily="34" charset="0"/>
                          <a:cs typeface="Arial" panose="020B0604020202020204" pitchFamily="34" charset="0"/>
                        </a:rPr>
                        <a:t>ère</a:t>
                      </a:r>
                      <a:r>
                        <a:rPr lang="fr-FR" sz="1600" dirty="0">
                          <a:effectLst/>
                          <a:latin typeface="Calibri" panose="020F0502020204030204" pitchFamily="34" charset="0"/>
                          <a:ea typeface="Calibri" panose="020F0502020204030204" pitchFamily="34" charset="0"/>
                          <a:cs typeface="Arial" panose="020B0604020202020204" pitchFamily="34" charset="0"/>
                        </a:rPr>
                        <a:t> année - 1</a:t>
                      </a:r>
                      <a:r>
                        <a:rPr lang="fr-FR" sz="1600" baseline="30000" dirty="0">
                          <a:effectLst/>
                          <a:latin typeface="Calibri" panose="020F0502020204030204" pitchFamily="34" charset="0"/>
                          <a:ea typeface="Calibri" panose="020F0502020204030204" pitchFamily="34" charset="0"/>
                          <a:cs typeface="Arial" panose="020B0604020202020204" pitchFamily="34" charset="0"/>
                        </a:rPr>
                        <a:t>er</a:t>
                      </a:r>
                      <a:r>
                        <a:rPr lang="fr-FR" sz="1600" dirty="0">
                          <a:effectLst/>
                          <a:latin typeface="Calibri" panose="020F0502020204030204" pitchFamily="34" charset="0"/>
                          <a:ea typeface="Calibri" panose="020F0502020204030204" pitchFamily="34" charset="0"/>
                          <a:cs typeface="Arial" panose="020B0604020202020204" pitchFamily="34" charset="0"/>
                        </a:rPr>
                        <a:t> semestre ou 2</a:t>
                      </a:r>
                      <a:r>
                        <a:rPr lang="fr-FR" sz="1600" baseline="30000" dirty="0">
                          <a:effectLst/>
                          <a:latin typeface="Calibri" panose="020F0502020204030204" pitchFamily="34" charset="0"/>
                          <a:ea typeface="Calibri" panose="020F0502020204030204" pitchFamily="34" charset="0"/>
                          <a:cs typeface="Arial" panose="020B0604020202020204" pitchFamily="34" charset="0"/>
                        </a:rPr>
                        <a:t>ème</a:t>
                      </a:r>
                      <a:r>
                        <a:rPr lang="fr-FR" sz="1600" dirty="0">
                          <a:effectLst/>
                          <a:latin typeface="Calibri" panose="020F0502020204030204" pitchFamily="34" charset="0"/>
                          <a:ea typeface="Calibri" panose="020F0502020204030204" pitchFamily="34" charset="0"/>
                          <a:cs typeface="Arial" panose="020B0604020202020204" pitchFamily="34" charset="0"/>
                        </a:rPr>
                        <a:t> semestre </a:t>
                      </a:r>
                    </a:p>
                    <a:p>
                      <a:pPr algn="just">
                        <a:lnSpc>
                          <a:spcPct val="100000"/>
                        </a:lnSpc>
                        <a:spcAft>
                          <a:spcPts val="0"/>
                        </a:spcAft>
                      </a:pPr>
                      <a:r>
                        <a:rPr lang="fr-FR" sz="1600" dirty="0">
                          <a:effectLst/>
                          <a:latin typeface="Calibri" panose="020F0502020204030204" pitchFamily="34" charset="0"/>
                          <a:ea typeface="Calibri" panose="020F0502020204030204" pitchFamily="34" charset="0"/>
                          <a:cs typeface="Arial" panose="020B0604020202020204" pitchFamily="34" charset="0"/>
                        </a:rPr>
                        <a:t>(selon les familles étudiées)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4206970514"/>
                  </a:ext>
                </a:extLst>
              </a:tr>
              <a:tr h="534010">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Arial" panose="020B0604020202020204" pitchFamily="34" charset="0"/>
                        </a:rPr>
                        <a:t>Prérequis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pPr>
                      <a:r>
                        <a:rPr lang="fr-FR" sz="1600" dirty="0">
                          <a:effectLst/>
                          <a:latin typeface="Calibri" panose="020F0502020204030204" pitchFamily="34" charset="0"/>
                          <a:ea typeface="Calibri" panose="020F0502020204030204" pitchFamily="34" charset="0"/>
                          <a:cs typeface="Arial" panose="020B0604020202020204" pitchFamily="34" charset="0"/>
                        </a:rPr>
                        <a:t>- initiation à l'utilisation du logiciel</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fr-FR" sz="1600" dirty="0">
                          <a:effectLst/>
                          <a:latin typeface="Calibri" panose="020F0502020204030204" pitchFamily="34" charset="0"/>
                          <a:ea typeface="Calibri" panose="020F0502020204030204" pitchFamily="34" charset="0"/>
                          <a:cs typeface="Arial" panose="020B0604020202020204" pitchFamily="34" charset="0"/>
                        </a:rPr>
                        <a:t>- connaissances technologiques des éléments étudiés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4197775994"/>
                  </a:ext>
                </a:extLst>
              </a:tr>
            </a:tbl>
          </a:graphicData>
        </a:graphic>
      </p:graphicFrame>
      <p:sp>
        <p:nvSpPr>
          <p:cNvPr id="14" name="Rectangle 13">
            <a:extLst>
              <a:ext uri="{FF2B5EF4-FFF2-40B4-BE49-F238E27FC236}">
                <a16:creationId xmlns:a16="http://schemas.microsoft.com/office/drawing/2014/main" id="{78299674-98B1-44AA-B6C6-4236B865D573}"/>
              </a:ext>
            </a:extLst>
          </p:cNvPr>
          <p:cNvSpPr/>
          <p:nvPr/>
        </p:nvSpPr>
        <p:spPr>
          <a:xfrm>
            <a:off x="209455" y="0"/>
            <a:ext cx="8869756"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Mise en place protocole BIM - Maquette de coordination</a:t>
            </a:r>
          </a:p>
        </p:txBody>
      </p:sp>
      <p:cxnSp>
        <p:nvCxnSpPr>
          <p:cNvPr id="17" name="Connecteur droit 16">
            <a:extLst>
              <a:ext uri="{FF2B5EF4-FFF2-40B4-BE49-F238E27FC236}">
                <a16:creationId xmlns:a16="http://schemas.microsoft.com/office/drawing/2014/main" id="{075EF4EA-F9E4-40D3-9962-D52A48DD2EF6}"/>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9" name="Espace réservé du pied de page 18">
            <a:extLst>
              <a:ext uri="{FF2B5EF4-FFF2-40B4-BE49-F238E27FC236}">
                <a16:creationId xmlns:a16="http://schemas.microsoft.com/office/drawing/2014/main" id="{7D783FE6-2066-4942-9025-CE6A754D52AD}"/>
              </a:ext>
            </a:extLst>
          </p:cNvPr>
          <p:cNvSpPr>
            <a:spLocks noGrp="1"/>
          </p:cNvSpPr>
          <p:nvPr>
            <p:ph type="ftr" sz="quarter" idx="11"/>
          </p:nvPr>
        </p:nvSpPr>
        <p:spPr/>
        <p:txBody>
          <a:bodyPr/>
          <a:lstStyle/>
          <a:p>
            <a:r>
              <a:rPr lang="fr-FR"/>
              <a:t>Académie Aix-Marseille - Projet Collaboratif BIM</a:t>
            </a:r>
          </a:p>
        </p:txBody>
      </p:sp>
      <p:sp>
        <p:nvSpPr>
          <p:cNvPr id="20" name="Espace réservé du numéro de diapositive 19">
            <a:extLst>
              <a:ext uri="{FF2B5EF4-FFF2-40B4-BE49-F238E27FC236}">
                <a16:creationId xmlns:a16="http://schemas.microsoft.com/office/drawing/2014/main" id="{C5E82A3F-39A4-4E59-B60D-4794FC3C0905}"/>
              </a:ext>
            </a:extLst>
          </p:cNvPr>
          <p:cNvSpPr>
            <a:spLocks noGrp="1"/>
          </p:cNvSpPr>
          <p:nvPr>
            <p:ph type="sldNum" sz="quarter" idx="12"/>
          </p:nvPr>
        </p:nvSpPr>
        <p:spPr/>
        <p:txBody>
          <a:bodyPr/>
          <a:lstStyle/>
          <a:p>
            <a:fld id="{01053D74-0840-418D-B4A8-08C6D9444436}" type="slidenum">
              <a:rPr lang="fr-FR" smtClean="0"/>
              <a:t>15</a:t>
            </a:fld>
            <a:endParaRPr lang="fr-FR"/>
          </a:p>
        </p:txBody>
      </p:sp>
      <p:sp>
        <p:nvSpPr>
          <p:cNvPr id="21" name="Rectangle 20">
            <a:extLst>
              <a:ext uri="{FF2B5EF4-FFF2-40B4-BE49-F238E27FC236}">
                <a16:creationId xmlns:a16="http://schemas.microsoft.com/office/drawing/2014/main" id="{82BD762A-1A21-4A02-ADA7-6FE2C3146DE5}"/>
              </a:ext>
            </a:extLst>
          </p:cNvPr>
          <p:cNvSpPr/>
          <p:nvPr/>
        </p:nvSpPr>
        <p:spPr>
          <a:xfrm>
            <a:off x="945410" y="2949229"/>
            <a:ext cx="7049847" cy="1600438"/>
          </a:xfrm>
          <a:prstGeom prst="rect">
            <a:avLst/>
          </a:prstGeom>
          <a:solidFill>
            <a:schemeClr val="bg1"/>
          </a:solidFill>
          <a:ln>
            <a:noFill/>
          </a:ln>
        </p:spPr>
        <p:txBody>
          <a:bodyPr wrap="square">
            <a:spAutoFit/>
          </a:bodyPr>
          <a:lstStyle/>
          <a:p>
            <a:pPr marL="285750" indent="-285750">
              <a:buFont typeface="Wingdings" panose="05000000000000000000" pitchFamily="2" charset="2"/>
              <a:buChar char="à"/>
            </a:pPr>
            <a:r>
              <a:rPr lang="fr-FR" dirty="0"/>
              <a:t>Allègement de la maquette architecte </a:t>
            </a:r>
          </a:p>
          <a:p>
            <a:r>
              <a:rPr lang="fr-FR" dirty="0"/>
              <a:t>     de tous les éléments inutiles pour le projet</a:t>
            </a:r>
          </a:p>
          <a:p>
            <a:pPr marL="285750" indent="-285750">
              <a:buFont typeface="Wingdings" panose="05000000000000000000" pitchFamily="2" charset="2"/>
              <a:buChar char="à"/>
            </a:pPr>
            <a:r>
              <a:rPr lang="fr-FR" dirty="0"/>
              <a:t>Création de champs de données «CCTP »</a:t>
            </a:r>
            <a:endParaRPr lang="fr-FR" dirty="0">
              <a:sym typeface="Wingdings" panose="05000000000000000000" pitchFamily="2" charset="2"/>
            </a:endParaRPr>
          </a:p>
          <a:p>
            <a:r>
              <a:rPr lang="fr-FR" dirty="0">
                <a:sym typeface="Wingdings" panose="05000000000000000000" pitchFamily="2" charset="2"/>
              </a:rPr>
              <a:t> </a:t>
            </a:r>
            <a:r>
              <a:rPr lang="fr-FR" dirty="0"/>
              <a:t>Création des familles en correspondance avec le CCTP</a:t>
            </a:r>
            <a:endParaRPr lang="fr-FR" dirty="0">
              <a:sym typeface="Wingdings" panose="05000000000000000000" pitchFamily="2" charset="2"/>
            </a:endParaRPr>
          </a:p>
          <a:p>
            <a:pPr marL="285750" indent="-285750">
              <a:buFont typeface="Wingdings" panose="05000000000000000000" pitchFamily="2" charset="2"/>
              <a:buChar char="à"/>
            </a:pPr>
            <a:r>
              <a:rPr lang="fr-FR" dirty="0"/>
              <a:t>Adaptation des caractéristiques des matériaux aux données du projet</a:t>
            </a:r>
          </a:p>
          <a:p>
            <a:endParaRPr lang="fr-FR" sz="800" i="1" dirty="0"/>
          </a:p>
        </p:txBody>
      </p:sp>
      <p:pic>
        <p:nvPicPr>
          <p:cNvPr id="22" name="Image 21">
            <a:extLst>
              <a:ext uri="{FF2B5EF4-FFF2-40B4-BE49-F238E27FC236}">
                <a16:creationId xmlns:a16="http://schemas.microsoft.com/office/drawing/2014/main" id="{6664E830-2A99-4EDA-9062-DF45DE8E952C}"/>
              </a:ext>
            </a:extLst>
          </p:cNvPr>
          <p:cNvPicPr>
            <a:picLocks noChangeAspect="1"/>
          </p:cNvPicPr>
          <p:nvPr/>
        </p:nvPicPr>
        <p:blipFill>
          <a:blip r:embed="rId4"/>
          <a:stretch>
            <a:fillRect/>
          </a:stretch>
        </p:blipFill>
        <p:spPr>
          <a:xfrm>
            <a:off x="7198926" y="2796362"/>
            <a:ext cx="1909823" cy="1312805"/>
          </a:xfrm>
          <a:prstGeom prst="rect">
            <a:avLst/>
          </a:prstGeom>
        </p:spPr>
      </p:pic>
      <p:sp>
        <p:nvSpPr>
          <p:cNvPr id="3" name="Signe de multiplication 2">
            <a:extLst>
              <a:ext uri="{FF2B5EF4-FFF2-40B4-BE49-F238E27FC236}">
                <a16:creationId xmlns:a16="http://schemas.microsoft.com/office/drawing/2014/main" id="{A6925D39-D991-455A-98DD-8DC9E404B87B}"/>
              </a:ext>
            </a:extLst>
          </p:cNvPr>
          <p:cNvSpPr/>
          <p:nvPr/>
        </p:nvSpPr>
        <p:spPr>
          <a:xfrm>
            <a:off x="7590781" y="3152799"/>
            <a:ext cx="653143" cy="653143"/>
          </a:xfrm>
          <a:prstGeom prst="mathMultiply">
            <a:avLst>
              <a:gd name="adj1" fmla="val 967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21634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E88796E0-DE5B-40CE-A5BF-E91A87EDA6DE}"/>
              </a:ext>
            </a:extLst>
          </p:cNvPr>
          <p:cNvGraphicFramePr>
            <a:graphicFrameLocks noGrp="1"/>
          </p:cNvGraphicFramePr>
          <p:nvPr>
            <p:extLst>
              <p:ext uri="{D42A27DB-BD31-4B8C-83A1-F6EECF244321}">
                <p14:modId xmlns:p14="http://schemas.microsoft.com/office/powerpoint/2010/main" val="2089618372"/>
              </p:ext>
            </p:extLst>
          </p:nvPr>
        </p:nvGraphicFramePr>
        <p:xfrm>
          <a:off x="222984" y="792968"/>
          <a:ext cx="8698031" cy="2617054"/>
        </p:xfrm>
        <a:graphic>
          <a:graphicData uri="http://schemas.openxmlformats.org/drawingml/2006/table">
            <a:tbl>
              <a:tblPr firstRow="1" firstCol="1" bandRow="1"/>
              <a:tblGrid>
                <a:gridCol w="2298529">
                  <a:extLst>
                    <a:ext uri="{9D8B030D-6E8A-4147-A177-3AD203B41FA5}">
                      <a16:colId xmlns:a16="http://schemas.microsoft.com/office/drawing/2014/main" val="2655223910"/>
                    </a:ext>
                  </a:extLst>
                </a:gridCol>
                <a:gridCol w="6399502">
                  <a:extLst>
                    <a:ext uri="{9D8B030D-6E8A-4147-A177-3AD203B41FA5}">
                      <a16:colId xmlns:a16="http://schemas.microsoft.com/office/drawing/2014/main" val="2450372427"/>
                    </a:ext>
                  </a:extLst>
                </a:gridCol>
              </a:tblGrid>
              <a:tr h="249838">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Calibri" panose="020F0502020204030204" pitchFamily="34" charset="0"/>
                        </a:rPr>
                        <a:t>Classes concernées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pPr>
                      <a:r>
                        <a:rPr lang="fr-FR" sz="1600" b="1" dirty="0">
                          <a:effectLst/>
                          <a:latin typeface="Calibri" panose="020F0502020204030204" pitchFamily="34" charset="0"/>
                          <a:ea typeface="Calibri" panose="020F0502020204030204" pitchFamily="34" charset="0"/>
                          <a:cs typeface="Calibri" panose="020F0502020204030204" pitchFamily="34" charset="0"/>
                        </a:rPr>
                        <a:t>Etudiants jouant le rôle de BIM manager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4262812423"/>
                  </a:ext>
                </a:extLst>
              </a:tr>
              <a:tr h="499676">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Calibri" panose="020F0502020204030204" pitchFamily="34" charset="0"/>
                        </a:rPr>
                        <a:t>Objectifs pédagogiques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Export d'une maquette "métier" en format </a:t>
                      </a:r>
                      <a:r>
                        <a:rPr lang="fr-FR" sz="1600" dirty="0" err="1">
                          <a:effectLst/>
                          <a:latin typeface="Calibri" panose="020F0502020204030204" pitchFamily="34" charset="0"/>
                          <a:ea typeface="Calibri" panose="020F0502020204030204" pitchFamily="34" charset="0"/>
                          <a:cs typeface="Calibri" panose="020F0502020204030204" pitchFamily="34" charset="0"/>
                        </a:rPr>
                        <a:t>ifc</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Utilisation d'un logiciel de gestion de projet (ex </a:t>
                      </a:r>
                      <a:r>
                        <a:rPr lang="fr-FR" sz="1600" dirty="0" err="1">
                          <a:effectLst/>
                          <a:latin typeface="Calibri" panose="020F0502020204030204" pitchFamily="34" charset="0"/>
                          <a:ea typeface="Calibri" panose="020F0502020204030204" pitchFamily="34" charset="0"/>
                          <a:cs typeface="Calibri" panose="020F0502020204030204" pitchFamily="34" charset="0"/>
                        </a:rPr>
                        <a:t>Naviswork</a:t>
                      </a:r>
                      <a:r>
                        <a:rPr lang="fr-FR" sz="1600" dirty="0">
                          <a:effectLst/>
                          <a:latin typeface="Calibri" panose="020F0502020204030204" pitchFamily="34" charset="0"/>
                          <a:ea typeface="Calibri" panose="020F0502020204030204" pitchFamily="34" charset="0"/>
                          <a:cs typeface="Calibri" panose="020F0502020204030204" pitchFamily="34" charset="0"/>
                        </a:rPr>
                        <a:t>)</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71842198"/>
                  </a:ext>
                </a:extLst>
              </a:tr>
              <a:tr h="1039951">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Calibri" panose="020F0502020204030204" pitchFamily="34" charset="0"/>
                        </a:rPr>
                        <a:t>Compétences </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Calibri" panose="020F0502020204030204" pitchFamily="34" charset="0"/>
                        </a:rPr>
                        <a:t>et savoir associés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spcAft>
                          <a:spcPts val="0"/>
                        </a:spcAft>
                      </a:pPr>
                      <a:r>
                        <a:rPr lang="fr-FR" sz="1600" b="1" dirty="0">
                          <a:effectLst/>
                          <a:latin typeface="Calibri" panose="020F0502020204030204" pitchFamily="34" charset="0"/>
                          <a:ea typeface="Calibri" panose="020F0502020204030204" pitchFamily="34" charset="0"/>
                          <a:cs typeface="Calibri" panose="020F0502020204030204" pitchFamily="34" charset="0"/>
                        </a:rPr>
                        <a:t>BTS EBCR :</a:t>
                      </a:r>
                      <a:r>
                        <a:rPr lang="fr-FR" sz="1600" dirty="0">
                          <a:effectLst/>
                          <a:latin typeface="Calibri" panose="020F0502020204030204" pitchFamily="34" charset="0"/>
                          <a:ea typeface="Calibri" panose="020F0502020204030204" pitchFamily="34" charset="0"/>
                          <a:cs typeface="Calibri" panose="020F0502020204030204" pitchFamily="34" charset="0"/>
                        </a:rPr>
                        <a:t> </a:t>
                      </a:r>
                      <a:r>
                        <a:rPr lang="fr-FR" sz="1600" b="1" dirty="0">
                          <a:effectLst/>
                          <a:latin typeface="Calibri" panose="020F0502020204030204" pitchFamily="34" charset="0"/>
                          <a:ea typeface="Calibri" panose="020F0502020204030204" pitchFamily="34" charset="0"/>
                          <a:cs typeface="Calibri" panose="020F0502020204030204" pitchFamily="34" charset="0"/>
                        </a:rPr>
                        <a:t>S10 </a:t>
                      </a:r>
                      <a:r>
                        <a:rPr lang="fr-FR" sz="1600" dirty="0">
                          <a:effectLst/>
                          <a:latin typeface="Calibri" panose="020F0502020204030204" pitchFamily="34" charset="0"/>
                          <a:ea typeface="Calibri" panose="020F0502020204030204" pitchFamily="34" charset="0"/>
                          <a:cs typeface="Calibri" panose="020F0502020204030204" pitchFamily="34" charset="0"/>
                        </a:rPr>
                        <a:t>– gestion numérique d'une opération de construction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marL="655320" indent="-90170">
                        <a:lnSpc>
                          <a:spcPct val="107000"/>
                        </a:lnSpc>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	Principaux formats interopérables (format IFC)</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marL="655320" indent="-90170">
                        <a:lnSpc>
                          <a:spcPct val="107000"/>
                        </a:lnSpc>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	Notion d’interopérabilité entre des logiciels de maquettes numériques, imports et exports de maquettes entre logiciels;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2976894251"/>
                  </a:ext>
                </a:extLst>
              </a:tr>
              <a:tr h="499676">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Calibri" panose="020F0502020204030204" pitchFamily="34" charset="0"/>
                        </a:rPr>
                        <a:t>Situation dans la progression pédagogique</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algn="just">
                        <a:lnSpc>
                          <a:spcPct val="50000"/>
                        </a:lnSpc>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1</a:t>
                      </a:r>
                      <a:r>
                        <a:rPr lang="fr-FR" sz="1600" baseline="30000" dirty="0">
                          <a:effectLst/>
                          <a:latin typeface="Calibri" panose="020F0502020204030204" pitchFamily="34" charset="0"/>
                          <a:ea typeface="Calibri" panose="020F0502020204030204" pitchFamily="34" charset="0"/>
                          <a:cs typeface="Calibri" panose="020F0502020204030204" pitchFamily="34" charset="0"/>
                        </a:rPr>
                        <a:t>ère</a:t>
                      </a:r>
                      <a:r>
                        <a:rPr lang="fr-FR" sz="1600" dirty="0">
                          <a:effectLst/>
                          <a:latin typeface="Calibri" panose="020F0502020204030204" pitchFamily="34" charset="0"/>
                          <a:ea typeface="Calibri" panose="020F0502020204030204" pitchFamily="34" charset="0"/>
                          <a:cs typeface="Calibri" panose="020F0502020204030204" pitchFamily="34" charset="0"/>
                        </a:rPr>
                        <a:t> année - 1</a:t>
                      </a:r>
                      <a:r>
                        <a:rPr lang="fr-FR" sz="1600" baseline="30000" dirty="0">
                          <a:effectLst/>
                          <a:latin typeface="Calibri" panose="020F0502020204030204" pitchFamily="34" charset="0"/>
                          <a:ea typeface="Calibri" panose="020F0502020204030204" pitchFamily="34" charset="0"/>
                          <a:cs typeface="Calibri" panose="020F0502020204030204" pitchFamily="34" charset="0"/>
                        </a:rPr>
                        <a:t>er</a:t>
                      </a:r>
                      <a:r>
                        <a:rPr lang="fr-FR" sz="1600" dirty="0">
                          <a:effectLst/>
                          <a:latin typeface="Calibri" panose="020F0502020204030204" pitchFamily="34" charset="0"/>
                          <a:ea typeface="Calibri" panose="020F0502020204030204" pitchFamily="34" charset="0"/>
                          <a:cs typeface="Calibri" panose="020F0502020204030204" pitchFamily="34" charset="0"/>
                        </a:rPr>
                        <a:t> semestre</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1530386247"/>
                  </a:ext>
                </a:extLst>
              </a:tr>
              <a:tr h="327913">
                <a:tc>
                  <a:txBody>
                    <a:bodyPr/>
                    <a:lstStyle/>
                    <a:p>
                      <a:pPr>
                        <a:spcAft>
                          <a:spcPts val="0"/>
                        </a:spcAft>
                      </a:pPr>
                      <a:r>
                        <a:rPr lang="fr-FR" sz="1600" b="1" dirty="0">
                          <a:solidFill>
                            <a:schemeClr val="accent4">
                              <a:lumMod val="75000"/>
                            </a:schemeClr>
                          </a:solidFill>
                          <a:effectLst/>
                          <a:latin typeface="Calibri" panose="020F0502020204030204" pitchFamily="34" charset="0"/>
                          <a:ea typeface="Calibri" panose="020F0502020204030204" pitchFamily="34" charset="0"/>
                          <a:cs typeface="Calibri" panose="020F0502020204030204" pitchFamily="34" charset="0"/>
                        </a:rPr>
                        <a:t>Prérequis</a:t>
                      </a:r>
                      <a:endParaRPr lang="fr-FR"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EDF5E7"/>
                    </a:solidFill>
                  </a:tcPr>
                </a:tc>
                <a:tc>
                  <a:txBody>
                    <a:bodyPr/>
                    <a:lstStyle/>
                    <a:p>
                      <a:pPr marL="0" indent="0" algn="just">
                        <a:spcAft>
                          <a:spcPts val="0"/>
                        </a:spcAft>
                        <a:buFontTx/>
                        <a:buNone/>
                      </a:pPr>
                      <a:r>
                        <a:rPr lang="fr-FR" sz="1600" dirty="0">
                          <a:effectLst/>
                          <a:latin typeface="Calibri" panose="020F0502020204030204" pitchFamily="34" charset="0"/>
                          <a:ea typeface="Calibri" panose="020F0502020204030204" pitchFamily="34" charset="0"/>
                          <a:cs typeface="Calibri" panose="020F0502020204030204" pitchFamily="34" charset="0"/>
                        </a:rPr>
                        <a:t>utilisation du logiciel de maquette numérique ; fonctions de localisations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538135"/>
                      </a:solidFill>
                      <a:prstDash val="solid"/>
                      <a:round/>
                      <a:headEnd type="none" w="med" len="med"/>
                      <a:tailEnd type="none" w="med" len="med"/>
                    </a:lnL>
                    <a:lnR w="12700" cap="flat" cmpd="sng" algn="ctr">
                      <a:solidFill>
                        <a:srgbClr val="538135"/>
                      </a:solidFill>
                      <a:prstDash val="solid"/>
                      <a:round/>
                      <a:headEnd type="none" w="med" len="med"/>
                      <a:tailEnd type="none" w="med" len="med"/>
                    </a:lnR>
                    <a:lnT w="12700" cap="flat" cmpd="sng" algn="ctr">
                      <a:solidFill>
                        <a:srgbClr val="538135"/>
                      </a:solidFill>
                      <a:prstDash val="solid"/>
                      <a:round/>
                      <a:headEnd type="none" w="med" len="med"/>
                      <a:tailEnd type="none" w="med" len="med"/>
                    </a:lnT>
                    <a:lnB w="12700" cap="flat" cmpd="sng" algn="ctr">
                      <a:solidFill>
                        <a:srgbClr val="538135"/>
                      </a:solidFill>
                      <a:prstDash val="solid"/>
                      <a:round/>
                      <a:headEnd type="none" w="med" len="med"/>
                      <a:tailEnd type="none" w="med" len="med"/>
                    </a:lnB>
                    <a:solidFill>
                      <a:srgbClr val="FFFFFF"/>
                    </a:solidFill>
                  </a:tcPr>
                </a:tc>
                <a:extLst>
                  <a:ext uri="{0D108BD9-81ED-4DB2-BD59-A6C34878D82A}">
                    <a16:rowId xmlns:a16="http://schemas.microsoft.com/office/drawing/2014/main" val="4157798903"/>
                  </a:ext>
                </a:extLst>
              </a:tr>
            </a:tbl>
          </a:graphicData>
        </a:graphic>
      </p:graphicFrame>
      <p:sp>
        <p:nvSpPr>
          <p:cNvPr id="12" name="Rectangle 11">
            <a:extLst>
              <a:ext uri="{FF2B5EF4-FFF2-40B4-BE49-F238E27FC236}">
                <a16:creationId xmlns:a16="http://schemas.microsoft.com/office/drawing/2014/main" id="{AD3BBC4F-DC73-4D86-A772-AB74E963A956}"/>
              </a:ext>
            </a:extLst>
          </p:cNvPr>
          <p:cNvSpPr/>
          <p:nvPr/>
        </p:nvSpPr>
        <p:spPr>
          <a:xfrm>
            <a:off x="8249575" y="5624512"/>
            <a:ext cx="265775" cy="22877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grpSp>
        <p:nvGrpSpPr>
          <p:cNvPr id="10" name="Groupe 9">
            <a:extLst>
              <a:ext uri="{FF2B5EF4-FFF2-40B4-BE49-F238E27FC236}">
                <a16:creationId xmlns:a16="http://schemas.microsoft.com/office/drawing/2014/main" id="{4F6FD3D3-AF51-4F53-93B1-57F2E240FE3F}"/>
              </a:ext>
            </a:extLst>
          </p:cNvPr>
          <p:cNvGrpSpPr/>
          <p:nvPr/>
        </p:nvGrpSpPr>
        <p:grpSpPr>
          <a:xfrm>
            <a:off x="118262" y="3680901"/>
            <a:ext cx="3376789" cy="646331"/>
            <a:chOff x="223631" y="3496802"/>
            <a:chExt cx="3376789" cy="646331"/>
          </a:xfrm>
        </p:grpSpPr>
        <p:sp>
          <p:nvSpPr>
            <p:cNvPr id="8" name="Rectangle 7">
              <a:extLst>
                <a:ext uri="{FF2B5EF4-FFF2-40B4-BE49-F238E27FC236}">
                  <a16:creationId xmlns:a16="http://schemas.microsoft.com/office/drawing/2014/main" id="{978C744F-B58C-467D-B7C6-F214E43D7938}"/>
                </a:ext>
              </a:extLst>
            </p:cNvPr>
            <p:cNvSpPr/>
            <p:nvPr/>
          </p:nvSpPr>
          <p:spPr>
            <a:xfrm>
              <a:off x="522783" y="3496802"/>
              <a:ext cx="3077637" cy="646331"/>
            </a:xfrm>
            <a:prstGeom prst="rect">
              <a:avLst/>
            </a:prstGeom>
          </p:spPr>
          <p:txBody>
            <a:bodyPr wrap="square">
              <a:spAutoFit/>
            </a:bodyPr>
            <a:lstStyle/>
            <a:p>
              <a:r>
                <a:rPr lang="fr-FR" dirty="0"/>
                <a:t>Export de la maquette «test», format IFC 2x3</a:t>
              </a:r>
            </a:p>
          </p:txBody>
        </p:sp>
        <p:sp>
          <p:nvSpPr>
            <p:cNvPr id="2" name="Rectangle 1">
              <a:extLst>
                <a:ext uri="{FF2B5EF4-FFF2-40B4-BE49-F238E27FC236}">
                  <a16:creationId xmlns:a16="http://schemas.microsoft.com/office/drawing/2014/main" id="{66F7A047-03AD-4798-9634-93CE3CB9E0FD}"/>
                </a:ext>
              </a:extLst>
            </p:cNvPr>
            <p:cNvSpPr/>
            <p:nvPr/>
          </p:nvSpPr>
          <p:spPr>
            <a:xfrm>
              <a:off x="223631" y="3502922"/>
              <a:ext cx="391592" cy="369332"/>
            </a:xfrm>
            <a:prstGeom prst="rect">
              <a:avLst/>
            </a:prstGeom>
          </p:spPr>
          <p:txBody>
            <a:bodyPr wrap="square">
              <a:spAutoFit/>
            </a:bodyPr>
            <a:lstStyle/>
            <a:p>
              <a:r>
                <a:rPr lang="fr-FR" dirty="0">
                  <a:sym typeface="Wingdings" panose="05000000000000000000" pitchFamily="2" charset="2"/>
                </a:rPr>
                <a:t> </a:t>
              </a:r>
              <a:endParaRPr lang="fr-FR" dirty="0"/>
            </a:p>
          </p:txBody>
        </p:sp>
      </p:grpSp>
      <p:grpSp>
        <p:nvGrpSpPr>
          <p:cNvPr id="15" name="Groupe 14">
            <a:extLst>
              <a:ext uri="{FF2B5EF4-FFF2-40B4-BE49-F238E27FC236}">
                <a16:creationId xmlns:a16="http://schemas.microsoft.com/office/drawing/2014/main" id="{4FBB7C0D-E99F-4580-A135-3BC9879BBA2E}"/>
              </a:ext>
            </a:extLst>
          </p:cNvPr>
          <p:cNvGrpSpPr/>
          <p:nvPr/>
        </p:nvGrpSpPr>
        <p:grpSpPr>
          <a:xfrm>
            <a:off x="118262" y="4418116"/>
            <a:ext cx="3278081" cy="928560"/>
            <a:chOff x="223631" y="4240601"/>
            <a:chExt cx="3278081" cy="928560"/>
          </a:xfrm>
        </p:grpSpPr>
        <p:sp>
          <p:nvSpPr>
            <p:cNvPr id="9" name="Rectangle 8">
              <a:extLst>
                <a:ext uri="{FF2B5EF4-FFF2-40B4-BE49-F238E27FC236}">
                  <a16:creationId xmlns:a16="http://schemas.microsoft.com/office/drawing/2014/main" id="{CB425DF1-BF64-418E-B5B4-9EB1E20BFC94}"/>
                </a:ext>
              </a:extLst>
            </p:cNvPr>
            <p:cNvSpPr/>
            <p:nvPr/>
          </p:nvSpPr>
          <p:spPr>
            <a:xfrm>
              <a:off x="522783" y="4245831"/>
              <a:ext cx="2978929" cy="923330"/>
            </a:xfrm>
            <a:prstGeom prst="rect">
              <a:avLst/>
            </a:prstGeom>
          </p:spPr>
          <p:txBody>
            <a:bodyPr wrap="square">
              <a:spAutoFit/>
            </a:bodyPr>
            <a:lstStyle/>
            <a:p>
              <a:r>
                <a:rPr lang="fr-FR" b="1" dirty="0"/>
                <a:t>Dans Navisworks :</a:t>
              </a:r>
              <a:r>
                <a:rPr lang="fr-FR" dirty="0"/>
                <a:t> </a:t>
              </a:r>
            </a:p>
            <a:p>
              <a:r>
                <a:rPr lang="fr-FR" dirty="0"/>
                <a:t>Vérification de la localisation des maquettes </a:t>
              </a:r>
            </a:p>
          </p:txBody>
        </p:sp>
        <p:sp>
          <p:nvSpPr>
            <p:cNvPr id="14" name="Rectangle 13">
              <a:extLst>
                <a:ext uri="{FF2B5EF4-FFF2-40B4-BE49-F238E27FC236}">
                  <a16:creationId xmlns:a16="http://schemas.microsoft.com/office/drawing/2014/main" id="{50AB4494-6A17-4F2C-BF41-B7F9A506D50F}"/>
                </a:ext>
              </a:extLst>
            </p:cNvPr>
            <p:cNvSpPr/>
            <p:nvPr/>
          </p:nvSpPr>
          <p:spPr>
            <a:xfrm>
              <a:off x="223631" y="4240601"/>
              <a:ext cx="391592" cy="369332"/>
            </a:xfrm>
            <a:prstGeom prst="rect">
              <a:avLst/>
            </a:prstGeom>
          </p:spPr>
          <p:txBody>
            <a:bodyPr wrap="square">
              <a:spAutoFit/>
            </a:bodyPr>
            <a:lstStyle/>
            <a:p>
              <a:r>
                <a:rPr lang="fr-FR" dirty="0">
                  <a:sym typeface="Wingdings" panose="05000000000000000000" pitchFamily="2" charset="2"/>
                </a:rPr>
                <a:t> </a:t>
              </a:r>
              <a:endParaRPr lang="fr-FR" dirty="0"/>
            </a:p>
          </p:txBody>
        </p:sp>
      </p:grpSp>
      <p:sp>
        <p:nvSpPr>
          <p:cNvPr id="16" name="Espace réservé du pied de page 15">
            <a:extLst>
              <a:ext uri="{FF2B5EF4-FFF2-40B4-BE49-F238E27FC236}">
                <a16:creationId xmlns:a16="http://schemas.microsoft.com/office/drawing/2014/main" id="{B0EB1B79-2559-4969-A5D2-6BF647F9FAC9}"/>
              </a:ext>
            </a:extLst>
          </p:cNvPr>
          <p:cNvSpPr>
            <a:spLocks noGrp="1"/>
          </p:cNvSpPr>
          <p:nvPr>
            <p:ph type="ftr" sz="quarter" idx="11"/>
          </p:nvPr>
        </p:nvSpPr>
        <p:spPr/>
        <p:txBody>
          <a:bodyPr/>
          <a:lstStyle/>
          <a:p>
            <a:r>
              <a:rPr lang="fr-FR"/>
              <a:t>Académie Aix-Marseille - Projet Collaboratif BIM</a:t>
            </a:r>
          </a:p>
        </p:txBody>
      </p:sp>
      <p:sp>
        <p:nvSpPr>
          <p:cNvPr id="18" name="Espace réservé du numéro de diapositive 17">
            <a:extLst>
              <a:ext uri="{FF2B5EF4-FFF2-40B4-BE49-F238E27FC236}">
                <a16:creationId xmlns:a16="http://schemas.microsoft.com/office/drawing/2014/main" id="{B3F5E82B-A24F-4E93-91A0-6109F501B594}"/>
              </a:ext>
            </a:extLst>
          </p:cNvPr>
          <p:cNvSpPr>
            <a:spLocks noGrp="1"/>
          </p:cNvSpPr>
          <p:nvPr>
            <p:ph type="sldNum" sz="quarter" idx="12"/>
          </p:nvPr>
        </p:nvSpPr>
        <p:spPr/>
        <p:txBody>
          <a:bodyPr/>
          <a:lstStyle/>
          <a:p>
            <a:fld id="{01053D74-0840-418D-B4A8-08C6D9444436}" type="slidenum">
              <a:rPr lang="fr-FR" smtClean="0"/>
              <a:t>16</a:t>
            </a:fld>
            <a:endParaRPr lang="fr-FR"/>
          </a:p>
        </p:txBody>
      </p:sp>
      <p:sp>
        <p:nvSpPr>
          <p:cNvPr id="17" name="Rectangle 16">
            <a:extLst>
              <a:ext uri="{FF2B5EF4-FFF2-40B4-BE49-F238E27FC236}">
                <a16:creationId xmlns:a16="http://schemas.microsoft.com/office/drawing/2014/main" id="{3CD5A44A-A04B-491B-82BA-4B22DC948DED}"/>
              </a:ext>
            </a:extLst>
          </p:cNvPr>
          <p:cNvSpPr/>
          <p:nvPr/>
        </p:nvSpPr>
        <p:spPr>
          <a:xfrm>
            <a:off x="209454" y="0"/>
            <a:ext cx="9035029"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Mise en place protocole BIM - Vérification de la localisation</a:t>
            </a:r>
          </a:p>
        </p:txBody>
      </p:sp>
      <p:cxnSp>
        <p:nvCxnSpPr>
          <p:cNvPr id="19" name="Connecteur droit 18">
            <a:extLst>
              <a:ext uri="{FF2B5EF4-FFF2-40B4-BE49-F238E27FC236}">
                <a16:creationId xmlns:a16="http://schemas.microsoft.com/office/drawing/2014/main" id="{DDAE376E-3EED-437B-9777-00CE33881AF9}"/>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0" name="Groupe 19">
            <a:extLst>
              <a:ext uri="{FF2B5EF4-FFF2-40B4-BE49-F238E27FC236}">
                <a16:creationId xmlns:a16="http://schemas.microsoft.com/office/drawing/2014/main" id="{1015E0DA-5CB0-444E-B8B8-2FEF12A92F90}"/>
              </a:ext>
            </a:extLst>
          </p:cNvPr>
          <p:cNvGrpSpPr/>
          <p:nvPr/>
        </p:nvGrpSpPr>
        <p:grpSpPr>
          <a:xfrm>
            <a:off x="143675" y="5440259"/>
            <a:ext cx="3765134" cy="646331"/>
            <a:chOff x="223631" y="3496802"/>
            <a:chExt cx="3765134" cy="646331"/>
          </a:xfrm>
        </p:grpSpPr>
        <p:sp>
          <p:nvSpPr>
            <p:cNvPr id="21" name="Rectangle 20">
              <a:extLst>
                <a:ext uri="{FF2B5EF4-FFF2-40B4-BE49-F238E27FC236}">
                  <a16:creationId xmlns:a16="http://schemas.microsoft.com/office/drawing/2014/main" id="{7DC57EE8-B695-459A-9151-B8138C0EADE5}"/>
                </a:ext>
              </a:extLst>
            </p:cNvPr>
            <p:cNvSpPr/>
            <p:nvPr/>
          </p:nvSpPr>
          <p:spPr>
            <a:xfrm>
              <a:off x="522783" y="3496802"/>
              <a:ext cx="3465982" cy="646331"/>
            </a:xfrm>
            <a:prstGeom prst="rect">
              <a:avLst/>
            </a:prstGeom>
          </p:spPr>
          <p:txBody>
            <a:bodyPr wrap="square">
              <a:spAutoFit/>
            </a:bodyPr>
            <a:lstStyle/>
            <a:p>
              <a:r>
                <a:rPr lang="fr-FR" dirty="0"/>
                <a:t>Le propriétaire de la maquette</a:t>
              </a:r>
            </a:p>
            <a:p>
              <a:r>
                <a:rPr lang="fr-FR" dirty="0"/>
                <a:t>corrige la localisation, si nécessaire</a:t>
              </a:r>
            </a:p>
          </p:txBody>
        </p:sp>
        <p:sp>
          <p:nvSpPr>
            <p:cNvPr id="22" name="Rectangle 21">
              <a:extLst>
                <a:ext uri="{FF2B5EF4-FFF2-40B4-BE49-F238E27FC236}">
                  <a16:creationId xmlns:a16="http://schemas.microsoft.com/office/drawing/2014/main" id="{8CEFF3BF-C89C-48A6-B38D-F4A7E4A2E58A}"/>
                </a:ext>
              </a:extLst>
            </p:cNvPr>
            <p:cNvSpPr/>
            <p:nvPr/>
          </p:nvSpPr>
          <p:spPr>
            <a:xfrm>
              <a:off x="223631" y="3502922"/>
              <a:ext cx="391592" cy="369332"/>
            </a:xfrm>
            <a:prstGeom prst="rect">
              <a:avLst/>
            </a:prstGeom>
          </p:spPr>
          <p:txBody>
            <a:bodyPr wrap="square">
              <a:spAutoFit/>
            </a:bodyPr>
            <a:lstStyle/>
            <a:p>
              <a:r>
                <a:rPr lang="fr-FR" dirty="0">
                  <a:sym typeface="Wingdings" panose="05000000000000000000" pitchFamily="2" charset="2"/>
                </a:rPr>
                <a:t> </a:t>
              </a:r>
              <a:endParaRPr lang="fr-FR" dirty="0"/>
            </a:p>
          </p:txBody>
        </p:sp>
      </p:grpSp>
      <p:pic>
        <p:nvPicPr>
          <p:cNvPr id="5" name="Image 4">
            <a:extLst>
              <a:ext uri="{FF2B5EF4-FFF2-40B4-BE49-F238E27FC236}">
                <a16:creationId xmlns:a16="http://schemas.microsoft.com/office/drawing/2014/main" id="{4A324E28-1066-4C4A-B304-8A43013AFA98}"/>
              </a:ext>
            </a:extLst>
          </p:cNvPr>
          <p:cNvPicPr>
            <a:picLocks noChangeAspect="1"/>
          </p:cNvPicPr>
          <p:nvPr/>
        </p:nvPicPr>
        <p:blipFill>
          <a:blip r:embed="rId3"/>
          <a:stretch>
            <a:fillRect/>
          </a:stretch>
        </p:blipFill>
        <p:spPr>
          <a:xfrm>
            <a:off x="4576175" y="3952103"/>
            <a:ext cx="1807499" cy="1984549"/>
          </a:xfrm>
          <a:prstGeom prst="rect">
            <a:avLst/>
          </a:prstGeom>
          <a:ln w="3175">
            <a:solidFill>
              <a:schemeClr val="tx1"/>
            </a:solidFill>
          </a:ln>
        </p:spPr>
      </p:pic>
      <p:pic>
        <p:nvPicPr>
          <p:cNvPr id="6" name="Image 5">
            <a:extLst>
              <a:ext uri="{FF2B5EF4-FFF2-40B4-BE49-F238E27FC236}">
                <a16:creationId xmlns:a16="http://schemas.microsoft.com/office/drawing/2014/main" id="{917E5F54-07C9-4946-BB6C-DF4AE5D806CF}"/>
              </a:ext>
            </a:extLst>
          </p:cNvPr>
          <p:cNvPicPr>
            <a:picLocks noChangeAspect="1"/>
          </p:cNvPicPr>
          <p:nvPr/>
        </p:nvPicPr>
        <p:blipFill>
          <a:blip r:embed="rId4"/>
          <a:stretch>
            <a:fillRect/>
          </a:stretch>
        </p:blipFill>
        <p:spPr>
          <a:xfrm>
            <a:off x="6782623" y="4418116"/>
            <a:ext cx="1918550" cy="1530898"/>
          </a:xfrm>
          <a:prstGeom prst="rect">
            <a:avLst/>
          </a:prstGeom>
          <a:ln w="3175">
            <a:solidFill>
              <a:schemeClr val="tx1"/>
            </a:solidFill>
          </a:ln>
        </p:spPr>
      </p:pic>
      <p:sp>
        <p:nvSpPr>
          <p:cNvPr id="23" name="Flèche : droite 22">
            <a:extLst>
              <a:ext uri="{FF2B5EF4-FFF2-40B4-BE49-F238E27FC236}">
                <a16:creationId xmlns:a16="http://schemas.microsoft.com/office/drawing/2014/main" id="{BBFC60BE-7071-4A1D-A904-8BC3B929F414}"/>
              </a:ext>
            </a:extLst>
          </p:cNvPr>
          <p:cNvSpPr/>
          <p:nvPr/>
        </p:nvSpPr>
        <p:spPr>
          <a:xfrm>
            <a:off x="6231472" y="5560030"/>
            <a:ext cx="750268" cy="406788"/>
          </a:xfrm>
          <a:prstGeom prst="rightArrow">
            <a:avLst>
              <a:gd name="adj1" fmla="val 50000"/>
              <a:gd name="adj2" fmla="val 79193"/>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251318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687A0843-9551-43D4-B22C-9AC6F8D2F1E9}"/>
              </a:ext>
            </a:extLst>
          </p:cNvPr>
          <p:cNvSpPr>
            <a:spLocks noGrp="1"/>
          </p:cNvSpPr>
          <p:nvPr>
            <p:ph type="ftr" sz="quarter" idx="11"/>
          </p:nvPr>
        </p:nvSpPr>
        <p:spPr/>
        <p:txBody>
          <a:bodyPr/>
          <a:lstStyle/>
          <a:p>
            <a:r>
              <a:rPr lang="fr-FR"/>
              <a:t>Académie Aix-Marseille - Projet Collaboratif BIM</a:t>
            </a:r>
          </a:p>
        </p:txBody>
      </p:sp>
      <p:sp>
        <p:nvSpPr>
          <p:cNvPr id="7" name="Espace réservé du numéro de diapositive 6">
            <a:extLst>
              <a:ext uri="{FF2B5EF4-FFF2-40B4-BE49-F238E27FC236}">
                <a16:creationId xmlns:a16="http://schemas.microsoft.com/office/drawing/2014/main" id="{66399072-9329-4758-A72D-F940A1D62104}"/>
              </a:ext>
            </a:extLst>
          </p:cNvPr>
          <p:cNvSpPr>
            <a:spLocks noGrp="1"/>
          </p:cNvSpPr>
          <p:nvPr>
            <p:ph type="sldNum" sz="quarter" idx="12"/>
          </p:nvPr>
        </p:nvSpPr>
        <p:spPr/>
        <p:txBody>
          <a:bodyPr/>
          <a:lstStyle/>
          <a:p>
            <a:fld id="{01053D74-0840-418D-B4A8-08C6D9444436}" type="slidenum">
              <a:rPr lang="fr-FR" smtClean="0"/>
              <a:t>17</a:t>
            </a:fld>
            <a:endParaRPr lang="fr-FR"/>
          </a:p>
        </p:txBody>
      </p:sp>
      <p:sp>
        <p:nvSpPr>
          <p:cNvPr id="6" name="Rectangle 5">
            <a:extLst>
              <a:ext uri="{FF2B5EF4-FFF2-40B4-BE49-F238E27FC236}">
                <a16:creationId xmlns:a16="http://schemas.microsoft.com/office/drawing/2014/main" id="{ECE90843-9165-4960-86BA-642B78495A96}"/>
              </a:ext>
            </a:extLst>
          </p:cNvPr>
          <p:cNvSpPr/>
          <p:nvPr/>
        </p:nvSpPr>
        <p:spPr>
          <a:xfrm>
            <a:off x="209455" y="0"/>
            <a:ext cx="8869756"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Etudes « métiers »</a:t>
            </a:r>
          </a:p>
        </p:txBody>
      </p:sp>
      <p:cxnSp>
        <p:nvCxnSpPr>
          <p:cNvPr id="8" name="Connecteur droit 7">
            <a:extLst>
              <a:ext uri="{FF2B5EF4-FFF2-40B4-BE49-F238E27FC236}">
                <a16:creationId xmlns:a16="http://schemas.microsoft.com/office/drawing/2014/main" id="{1C1285AA-761B-4D77-BA18-B29CF9FA419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DCF23109-22D0-4F7A-AB89-0736454BF57C}"/>
              </a:ext>
            </a:extLst>
          </p:cNvPr>
          <p:cNvSpPr/>
          <p:nvPr/>
        </p:nvSpPr>
        <p:spPr>
          <a:xfrm>
            <a:off x="927133" y="1105679"/>
            <a:ext cx="8070386" cy="646331"/>
          </a:xfrm>
          <a:prstGeom prst="rect">
            <a:avLst/>
          </a:prstGeom>
        </p:spPr>
        <p:txBody>
          <a:bodyPr wrap="square">
            <a:spAutoFit/>
          </a:bodyPr>
          <a:lstStyle/>
          <a:p>
            <a:pPr marL="90170" indent="-90170" algn="just">
              <a:spcAft>
                <a:spcPts val="0"/>
              </a:spcAft>
            </a:pPr>
            <a:r>
              <a:rPr lang="fr-FR"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r>
              <a:rPr lang="fr-FR" dirty="0">
                <a:latin typeface="Calibri" panose="020F0502020204030204" pitchFamily="34" charset="0"/>
                <a:ea typeface="Calibri" panose="020F0502020204030204" pitchFamily="34" charset="0"/>
                <a:cs typeface="Arial" panose="020B0604020202020204" pitchFamily="34" charset="0"/>
              </a:rPr>
              <a:t>Modélisation du terrassement avec le logiciel Mensura</a:t>
            </a:r>
            <a:endParaRPr lang="fr-FR"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E</a:t>
            </a:r>
            <a:r>
              <a:rPr lang="fr-FR" dirty="0">
                <a:latin typeface="Calibri" panose="020F0502020204030204" pitchFamily="34" charset="0"/>
                <a:ea typeface="Calibri" panose="020F0502020204030204" pitchFamily="34" charset="0"/>
                <a:cs typeface="Arial" panose="020B0604020202020204" pitchFamily="34" charset="0"/>
              </a:rPr>
              <a:t>tude et modélisation du réseau d'eaux pluviales avec le logiciel Mensura</a:t>
            </a:r>
          </a:p>
        </p:txBody>
      </p:sp>
      <p:sp>
        <p:nvSpPr>
          <p:cNvPr id="3" name="ZoneTexte 2">
            <a:extLst>
              <a:ext uri="{FF2B5EF4-FFF2-40B4-BE49-F238E27FC236}">
                <a16:creationId xmlns:a16="http://schemas.microsoft.com/office/drawing/2014/main" id="{0BD7D379-5FD4-44D5-968A-AF0442790ED5}"/>
              </a:ext>
            </a:extLst>
          </p:cNvPr>
          <p:cNvSpPr txBox="1"/>
          <p:nvPr/>
        </p:nvSpPr>
        <p:spPr>
          <a:xfrm>
            <a:off x="209454" y="716266"/>
            <a:ext cx="5839654" cy="369332"/>
          </a:xfrm>
          <a:prstGeom prst="rect">
            <a:avLst/>
          </a:prstGeom>
          <a:solidFill>
            <a:schemeClr val="accent3">
              <a:lumMod val="20000"/>
              <a:lumOff val="80000"/>
            </a:schemeClr>
          </a:solidFill>
          <a:ln>
            <a:solidFill>
              <a:srgbClr val="2B8CC7"/>
            </a:solidFill>
          </a:ln>
        </p:spPr>
        <p:txBody>
          <a:bodyPr wrap="square" rtlCol="0">
            <a:spAutoFit/>
          </a:bodyPr>
          <a:lstStyle/>
          <a:p>
            <a:r>
              <a:rPr lang="fr-FR" dirty="0">
                <a:solidFill>
                  <a:schemeClr val="accent3"/>
                </a:solidFill>
              </a:rPr>
              <a:t>BTS TP : Etude du terrassement et du réseau d’eaux pluviales </a:t>
            </a:r>
          </a:p>
        </p:txBody>
      </p:sp>
      <p:sp>
        <p:nvSpPr>
          <p:cNvPr id="9" name="ZoneTexte 8">
            <a:extLst>
              <a:ext uri="{FF2B5EF4-FFF2-40B4-BE49-F238E27FC236}">
                <a16:creationId xmlns:a16="http://schemas.microsoft.com/office/drawing/2014/main" id="{FBBD74DE-350E-4810-834D-343D2F85D4F0}"/>
              </a:ext>
            </a:extLst>
          </p:cNvPr>
          <p:cNvSpPr txBox="1"/>
          <p:nvPr/>
        </p:nvSpPr>
        <p:spPr>
          <a:xfrm>
            <a:off x="5707465" y="5748751"/>
            <a:ext cx="3344434" cy="523220"/>
          </a:xfrm>
          <a:prstGeom prst="rect">
            <a:avLst/>
          </a:prstGeom>
          <a:noFill/>
        </p:spPr>
        <p:txBody>
          <a:bodyPr wrap="square" rtlCol="0">
            <a:spAutoFit/>
          </a:bodyPr>
          <a:lstStyle/>
          <a:p>
            <a:r>
              <a:rPr lang="fr-FR" sz="1400" b="1" i="1" dirty="0"/>
              <a:t>Documents des différentes activités disponibles dans chacun des dossiers joints</a:t>
            </a:r>
          </a:p>
        </p:txBody>
      </p:sp>
      <p:sp>
        <p:nvSpPr>
          <p:cNvPr id="11" name="ZoneTexte 10">
            <a:extLst>
              <a:ext uri="{FF2B5EF4-FFF2-40B4-BE49-F238E27FC236}">
                <a16:creationId xmlns:a16="http://schemas.microsoft.com/office/drawing/2014/main" id="{9BAE6120-A059-4FE6-96B4-E540BFA22EB0}"/>
              </a:ext>
            </a:extLst>
          </p:cNvPr>
          <p:cNvSpPr txBox="1"/>
          <p:nvPr/>
        </p:nvSpPr>
        <p:spPr>
          <a:xfrm>
            <a:off x="209455" y="2141687"/>
            <a:ext cx="4752871" cy="369332"/>
          </a:xfrm>
          <a:prstGeom prst="rect">
            <a:avLst/>
          </a:prstGeom>
          <a:solidFill>
            <a:schemeClr val="accent3">
              <a:lumMod val="20000"/>
              <a:lumOff val="80000"/>
            </a:schemeClr>
          </a:solidFill>
          <a:ln>
            <a:solidFill>
              <a:srgbClr val="2B8CC7"/>
            </a:solidFill>
          </a:ln>
        </p:spPr>
        <p:txBody>
          <a:bodyPr wrap="square" rtlCol="0">
            <a:spAutoFit/>
          </a:bodyPr>
          <a:lstStyle/>
          <a:p>
            <a:r>
              <a:rPr lang="fr-FR" dirty="0">
                <a:solidFill>
                  <a:schemeClr val="accent3"/>
                </a:solidFill>
              </a:rPr>
              <a:t>BTS Bâtiment : Etude de la structure béton armé</a:t>
            </a:r>
          </a:p>
        </p:txBody>
      </p:sp>
      <p:sp>
        <p:nvSpPr>
          <p:cNvPr id="12" name="ZoneTexte 11">
            <a:extLst>
              <a:ext uri="{FF2B5EF4-FFF2-40B4-BE49-F238E27FC236}">
                <a16:creationId xmlns:a16="http://schemas.microsoft.com/office/drawing/2014/main" id="{4B8225A8-C939-4A08-9E3C-0E12772C5E47}"/>
              </a:ext>
            </a:extLst>
          </p:cNvPr>
          <p:cNvSpPr txBox="1"/>
          <p:nvPr/>
        </p:nvSpPr>
        <p:spPr>
          <a:xfrm>
            <a:off x="209454" y="4418186"/>
            <a:ext cx="4201771" cy="369332"/>
          </a:xfrm>
          <a:prstGeom prst="rect">
            <a:avLst/>
          </a:prstGeom>
          <a:solidFill>
            <a:schemeClr val="accent3">
              <a:lumMod val="20000"/>
              <a:lumOff val="80000"/>
            </a:schemeClr>
          </a:solidFill>
          <a:ln>
            <a:solidFill>
              <a:srgbClr val="2B8CC7"/>
            </a:solidFill>
          </a:ln>
        </p:spPr>
        <p:txBody>
          <a:bodyPr wrap="square" rtlCol="0">
            <a:spAutoFit/>
          </a:bodyPr>
          <a:lstStyle/>
          <a:p>
            <a:r>
              <a:rPr lang="fr-FR" dirty="0">
                <a:solidFill>
                  <a:schemeClr val="accent3"/>
                </a:solidFill>
              </a:rPr>
              <a:t>BTS CM : Etude de la charpente métallique</a:t>
            </a:r>
          </a:p>
        </p:txBody>
      </p:sp>
      <p:sp>
        <p:nvSpPr>
          <p:cNvPr id="14" name="Rectangle 13">
            <a:extLst>
              <a:ext uri="{FF2B5EF4-FFF2-40B4-BE49-F238E27FC236}">
                <a16:creationId xmlns:a16="http://schemas.microsoft.com/office/drawing/2014/main" id="{DBB9AE5C-EB3B-4E5E-9FFA-047E01CE03A6}"/>
              </a:ext>
            </a:extLst>
          </p:cNvPr>
          <p:cNvSpPr/>
          <p:nvPr/>
        </p:nvSpPr>
        <p:spPr>
          <a:xfrm>
            <a:off x="927133" y="4848915"/>
            <a:ext cx="8070386" cy="369332"/>
          </a:xfrm>
          <a:prstGeom prst="rect">
            <a:avLst/>
          </a:prstGeom>
          <a:solidFill>
            <a:schemeClr val="bg1"/>
          </a:solid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Etude et dimensionnement de la charpente métallique (avec EB CR)</a:t>
            </a:r>
          </a:p>
        </p:txBody>
      </p:sp>
      <p:pic>
        <p:nvPicPr>
          <p:cNvPr id="15" name="Image 14" descr="Toit_Metal_2.jpg">
            <a:extLst>
              <a:ext uri="{FF2B5EF4-FFF2-40B4-BE49-F238E27FC236}">
                <a16:creationId xmlns:a16="http://schemas.microsoft.com/office/drawing/2014/main" id="{891496EE-9DF8-4BEB-97B0-1F395E987666}"/>
              </a:ext>
            </a:extLst>
          </p:cNvPr>
          <p:cNvPicPr>
            <a:picLocks noChangeAspect="1"/>
          </p:cNvPicPr>
          <p:nvPr/>
        </p:nvPicPr>
        <p:blipFill>
          <a:blip r:embed="rId3" cstate="print"/>
          <a:stretch>
            <a:fillRect/>
          </a:stretch>
        </p:blipFill>
        <p:spPr>
          <a:xfrm>
            <a:off x="2418736" y="5125244"/>
            <a:ext cx="1678179" cy="1080000"/>
          </a:xfrm>
          <a:prstGeom prst="rect">
            <a:avLst/>
          </a:prstGeom>
        </p:spPr>
      </p:pic>
      <p:sp>
        <p:nvSpPr>
          <p:cNvPr id="16" name="Rectangle 15">
            <a:extLst>
              <a:ext uri="{FF2B5EF4-FFF2-40B4-BE49-F238E27FC236}">
                <a16:creationId xmlns:a16="http://schemas.microsoft.com/office/drawing/2014/main" id="{CDF612AB-5728-4D17-973C-54E49C32FE25}"/>
              </a:ext>
            </a:extLst>
          </p:cNvPr>
          <p:cNvSpPr/>
          <p:nvPr/>
        </p:nvSpPr>
        <p:spPr>
          <a:xfrm>
            <a:off x="557714" y="2561798"/>
            <a:ext cx="8809223" cy="147732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Arial" panose="020B0604020202020204" pitchFamily="34" charset="0"/>
              </a:rPr>
              <a:t>Création d’une maquette structure avec le logiciel Revit</a:t>
            </a: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Arial" panose="020B0604020202020204" pitchFamily="34" charset="0"/>
              </a:rPr>
              <a:t>Descente de charges avec le logiciel Arche ossature de </a:t>
            </a:r>
            <a:r>
              <a:rPr lang="fr-FR" dirty="0" err="1">
                <a:latin typeface="Calibri" panose="020F0502020204030204" pitchFamily="34" charset="0"/>
                <a:ea typeface="Calibri" panose="020F0502020204030204" pitchFamily="34" charset="0"/>
                <a:cs typeface="Arial" panose="020B0604020202020204" pitchFamily="34" charset="0"/>
              </a:rPr>
              <a:t>Graitec</a:t>
            </a:r>
            <a:endParaRPr lang="fr-FR" dirty="0">
              <a:latin typeface="Calibri" panose="020F0502020204030204" pitchFamily="34" charset="0"/>
              <a:ea typeface="Calibri" panose="020F0502020204030204" pitchFamily="34" charset="0"/>
              <a:cs typeface="Arial" panose="020B0604020202020204" pitchFamily="34" charset="0"/>
            </a:endParaRP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Arial" panose="020B0604020202020204" pitchFamily="34" charset="0"/>
              </a:rPr>
              <a:t>Dimensionnement des éléments de structure avec le logiciel </a:t>
            </a:r>
            <a:r>
              <a:rPr lang="fr-FR" dirty="0" err="1">
                <a:latin typeface="Calibri" panose="020F0502020204030204" pitchFamily="34" charset="0"/>
                <a:ea typeface="Calibri" panose="020F0502020204030204" pitchFamily="34" charset="0"/>
                <a:cs typeface="Arial" panose="020B0604020202020204" pitchFamily="34" charset="0"/>
              </a:rPr>
              <a:t>Bim</a:t>
            </a:r>
            <a:r>
              <a:rPr lang="fr-FR" dirty="0">
                <a:latin typeface="Calibri" panose="020F0502020204030204" pitchFamily="34" charset="0"/>
                <a:ea typeface="Calibri" panose="020F0502020204030204" pitchFamily="34" charset="0"/>
                <a:cs typeface="Arial" panose="020B0604020202020204" pitchFamily="34" charset="0"/>
              </a:rPr>
              <a:t> designer de </a:t>
            </a:r>
            <a:r>
              <a:rPr lang="fr-FR" dirty="0" err="1">
                <a:latin typeface="Calibri" panose="020F0502020204030204" pitchFamily="34" charset="0"/>
                <a:ea typeface="Calibri" panose="020F0502020204030204" pitchFamily="34" charset="0"/>
                <a:cs typeface="Arial" panose="020B0604020202020204" pitchFamily="34" charset="0"/>
              </a:rPr>
              <a:t>Graitec</a:t>
            </a:r>
            <a:endParaRPr lang="fr-FR" dirty="0">
              <a:latin typeface="Calibri" panose="020F0502020204030204" pitchFamily="34" charset="0"/>
              <a:ea typeface="Calibri" panose="020F0502020204030204" pitchFamily="34" charset="0"/>
              <a:cs typeface="Arial" panose="020B0604020202020204" pitchFamily="34" charset="0"/>
            </a:endParaRP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Arial" panose="020B0604020202020204" pitchFamily="34" charset="0"/>
              </a:rPr>
              <a:t>Réalisation des plans de coffrage avec le logiciel REVIT</a:t>
            </a: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Arial" panose="020B0604020202020204" pitchFamily="34" charset="0"/>
              </a:rPr>
              <a:t>Réalisation de plans de ferraillage avec le logiciel </a:t>
            </a:r>
            <a:r>
              <a:rPr lang="fr-FR" dirty="0" err="1">
                <a:latin typeface="Calibri" panose="020F0502020204030204" pitchFamily="34" charset="0"/>
                <a:ea typeface="Calibri" panose="020F0502020204030204" pitchFamily="34" charset="0"/>
                <a:cs typeface="Arial" panose="020B0604020202020204" pitchFamily="34" charset="0"/>
              </a:rPr>
              <a:t>Bim</a:t>
            </a:r>
            <a:r>
              <a:rPr lang="fr-FR" dirty="0">
                <a:latin typeface="Calibri" panose="020F0502020204030204" pitchFamily="34" charset="0"/>
                <a:ea typeface="Calibri" panose="020F0502020204030204" pitchFamily="34" charset="0"/>
                <a:cs typeface="Arial" panose="020B0604020202020204" pitchFamily="34" charset="0"/>
              </a:rPr>
              <a:t> designer de </a:t>
            </a:r>
            <a:r>
              <a:rPr lang="fr-FR" dirty="0" err="1">
                <a:latin typeface="Calibri" panose="020F0502020204030204" pitchFamily="34" charset="0"/>
                <a:ea typeface="Calibri" panose="020F0502020204030204" pitchFamily="34" charset="0"/>
                <a:cs typeface="Arial" panose="020B0604020202020204" pitchFamily="34" charset="0"/>
              </a:rPr>
              <a:t>Graitec</a:t>
            </a:r>
            <a:endParaRPr lang="fr-FR"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41527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687A0843-9551-43D4-B22C-9AC6F8D2F1E9}"/>
              </a:ext>
            </a:extLst>
          </p:cNvPr>
          <p:cNvSpPr>
            <a:spLocks noGrp="1"/>
          </p:cNvSpPr>
          <p:nvPr>
            <p:ph type="ftr" sz="quarter" idx="11"/>
          </p:nvPr>
        </p:nvSpPr>
        <p:spPr/>
        <p:txBody>
          <a:bodyPr/>
          <a:lstStyle/>
          <a:p>
            <a:r>
              <a:rPr lang="fr-FR"/>
              <a:t>Académie Aix-Marseille - Projet Collaboratif BIM</a:t>
            </a:r>
          </a:p>
        </p:txBody>
      </p:sp>
      <p:sp>
        <p:nvSpPr>
          <p:cNvPr id="7" name="Espace réservé du numéro de diapositive 6">
            <a:extLst>
              <a:ext uri="{FF2B5EF4-FFF2-40B4-BE49-F238E27FC236}">
                <a16:creationId xmlns:a16="http://schemas.microsoft.com/office/drawing/2014/main" id="{66399072-9329-4758-A72D-F940A1D62104}"/>
              </a:ext>
            </a:extLst>
          </p:cNvPr>
          <p:cNvSpPr>
            <a:spLocks noGrp="1"/>
          </p:cNvSpPr>
          <p:nvPr>
            <p:ph type="sldNum" sz="quarter" idx="12"/>
          </p:nvPr>
        </p:nvSpPr>
        <p:spPr/>
        <p:txBody>
          <a:bodyPr/>
          <a:lstStyle/>
          <a:p>
            <a:fld id="{01053D74-0840-418D-B4A8-08C6D9444436}" type="slidenum">
              <a:rPr lang="fr-FR" smtClean="0"/>
              <a:t>18</a:t>
            </a:fld>
            <a:endParaRPr lang="fr-FR"/>
          </a:p>
        </p:txBody>
      </p:sp>
      <p:sp>
        <p:nvSpPr>
          <p:cNvPr id="6" name="Rectangle 5">
            <a:extLst>
              <a:ext uri="{FF2B5EF4-FFF2-40B4-BE49-F238E27FC236}">
                <a16:creationId xmlns:a16="http://schemas.microsoft.com/office/drawing/2014/main" id="{ECE90843-9165-4960-86BA-642B78495A96}"/>
              </a:ext>
            </a:extLst>
          </p:cNvPr>
          <p:cNvSpPr/>
          <p:nvPr/>
        </p:nvSpPr>
        <p:spPr>
          <a:xfrm>
            <a:off x="209455" y="0"/>
            <a:ext cx="8869756"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Etudes « métiers »</a:t>
            </a:r>
          </a:p>
        </p:txBody>
      </p:sp>
      <p:cxnSp>
        <p:nvCxnSpPr>
          <p:cNvPr id="8" name="Connecteur droit 7">
            <a:extLst>
              <a:ext uri="{FF2B5EF4-FFF2-40B4-BE49-F238E27FC236}">
                <a16:creationId xmlns:a16="http://schemas.microsoft.com/office/drawing/2014/main" id="{1C1285AA-761B-4D77-BA18-B29CF9FA419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 name="ZoneTexte 2">
            <a:extLst>
              <a:ext uri="{FF2B5EF4-FFF2-40B4-BE49-F238E27FC236}">
                <a16:creationId xmlns:a16="http://schemas.microsoft.com/office/drawing/2014/main" id="{0BD7D379-5FD4-44D5-968A-AF0442790ED5}"/>
              </a:ext>
            </a:extLst>
          </p:cNvPr>
          <p:cNvSpPr txBox="1"/>
          <p:nvPr/>
        </p:nvSpPr>
        <p:spPr>
          <a:xfrm>
            <a:off x="209454" y="716266"/>
            <a:ext cx="3156744" cy="369332"/>
          </a:xfrm>
          <a:prstGeom prst="rect">
            <a:avLst/>
          </a:prstGeom>
          <a:solidFill>
            <a:schemeClr val="accent3">
              <a:lumMod val="20000"/>
              <a:lumOff val="80000"/>
            </a:schemeClr>
          </a:solidFill>
          <a:ln>
            <a:solidFill>
              <a:srgbClr val="2B8CC7"/>
            </a:solidFill>
          </a:ln>
        </p:spPr>
        <p:txBody>
          <a:bodyPr wrap="square" rtlCol="0">
            <a:spAutoFit/>
          </a:bodyPr>
          <a:lstStyle/>
          <a:p>
            <a:r>
              <a:rPr lang="fr-FR" dirty="0">
                <a:solidFill>
                  <a:schemeClr val="accent3"/>
                </a:solidFill>
              </a:rPr>
              <a:t>BTS EBCR : Etude du mur rideau</a:t>
            </a:r>
          </a:p>
        </p:txBody>
      </p:sp>
      <p:sp>
        <p:nvSpPr>
          <p:cNvPr id="9" name="ZoneTexte 8">
            <a:extLst>
              <a:ext uri="{FF2B5EF4-FFF2-40B4-BE49-F238E27FC236}">
                <a16:creationId xmlns:a16="http://schemas.microsoft.com/office/drawing/2014/main" id="{FBBD74DE-350E-4810-834D-343D2F85D4F0}"/>
              </a:ext>
            </a:extLst>
          </p:cNvPr>
          <p:cNvSpPr txBox="1"/>
          <p:nvPr/>
        </p:nvSpPr>
        <p:spPr>
          <a:xfrm>
            <a:off x="5707465" y="5748751"/>
            <a:ext cx="3344434" cy="523220"/>
          </a:xfrm>
          <a:prstGeom prst="rect">
            <a:avLst/>
          </a:prstGeom>
          <a:noFill/>
        </p:spPr>
        <p:txBody>
          <a:bodyPr wrap="square" rtlCol="0">
            <a:spAutoFit/>
          </a:bodyPr>
          <a:lstStyle/>
          <a:p>
            <a:r>
              <a:rPr lang="fr-FR" sz="1400" b="1" i="1" dirty="0"/>
              <a:t>Documents des différentes activités disponibles dans chacun des dossiers joints</a:t>
            </a:r>
          </a:p>
        </p:txBody>
      </p:sp>
      <p:sp>
        <p:nvSpPr>
          <p:cNvPr id="11" name="ZoneTexte 10">
            <a:extLst>
              <a:ext uri="{FF2B5EF4-FFF2-40B4-BE49-F238E27FC236}">
                <a16:creationId xmlns:a16="http://schemas.microsoft.com/office/drawing/2014/main" id="{9BAE6120-A059-4FE6-96B4-E540BFA22EB0}"/>
              </a:ext>
            </a:extLst>
          </p:cNvPr>
          <p:cNvSpPr txBox="1"/>
          <p:nvPr/>
        </p:nvSpPr>
        <p:spPr>
          <a:xfrm>
            <a:off x="209454" y="2464764"/>
            <a:ext cx="3779741" cy="369332"/>
          </a:xfrm>
          <a:prstGeom prst="rect">
            <a:avLst/>
          </a:prstGeom>
          <a:solidFill>
            <a:schemeClr val="accent3">
              <a:lumMod val="20000"/>
              <a:lumOff val="80000"/>
            </a:schemeClr>
          </a:solidFill>
          <a:ln>
            <a:solidFill>
              <a:srgbClr val="2B8CC7"/>
            </a:solidFill>
          </a:ln>
        </p:spPr>
        <p:txBody>
          <a:bodyPr wrap="square" rtlCol="0">
            <a:spAutoFit/>
          </a:bodyPr>
          <a:lstStyle/>
          <a:p>
            <a:r>
              <a:rPr lang="fr-FR" dirty="0">
                <a:solidFill>
                  <a:schemeClr val="accent3"/>
                </a:solidFill>
              </a:rPr>
              <a:t>BTS FED : Etude d’un réseau de V.M.C.</a:t>
            </a:r>
          </a:p>
        </p:txBody>
      </p:sp>
      <p:sp>
        <p:nvSpPr>
          <p:cNvPr id="12" name="ZoneTexte 11">
            <a:extLst>
              <a:ext uri="{FF2B5EF4-FFF2-40B4-BE49-F238E27FC236}">
                <a16:creationId xmlns:a16="http://schemas.microsoft.com/office/drawing/2014/main" id="{4B8225A8-C939-4A08-9E3C-0E12772C5E47}"/>
              </a:ext>
            </a:extLst>
          </p:cNvPr>
          <p:cNvSpPr txBox="1"/>
          <p:nvPr/>
        </p:nvSpPr>
        <p:spPr>
          <a:xfrm>
            <a:off x="209454" y="3983016"/>
            <a:ext cx="4915204" cy="369332"/>
          </a:xfrm>
          <a:prstGeom prst="rect">
            <a:avLst/>
          </a:prstGeom>
          <a:solidFill>
            <a:schemeClr val="accent3">
              <a:lumMod val="20000"/>
              <a:lumOff val="80000"/>
            </a:schemeClr>
          </a:solidFill>
          <a:ln>
            <a:solidFill>
              <a:srgbClr val="2B8CC7"/>
            </a:solidFill>
          </a:ln>
        </p:spPr>
        <p:txBody>
          <a:bodyPr wrap="square" rtlCol="0">
            <a:spAutoFit/>
          </a:bodyPr>
          <a:lstStyle/>
          <a:p>
            <a:r>
              <a:rPr lang="fr-FR" dirty="0">
                <a:solidFill>
                  <a:schemeClr val="accent3"/>
                </a:solidFill>
              </a:rPr>
              <a:t>BTS EEC : Avant-métré du lot Cloisons - Doublages</a:t>
            </a:r>
          </a:p>
        </p:txBody>
      </p:sp>
      <p:sp>
        <p:nvSpPr>
          <p:cNvPr id="13" name="Rectangle 12">
            <a:extLst>
              <a:ext uri="{FF2B5EF4-FFF2-40B4-BE49-F238E27FC236}">
                <a16:creationId xmlns:a16="http://schemas.microsoft.com/office/drawing/2014/main" id="{DBB9AE5C-EB3B-4E5E-9FFA-047E01CE03A6}"/>
              </a:ext>
            </a:extLst>
          </p:cNvPr>
          <p:cNvSpPr/>
          <p:nvPr/>
        </p:nvSpPr>
        <p:spPr>
          <a:xfrm>
            <a:off x="927132" y="4359379"/>
            <a:ext cx="8070386" cy="646331"/>
          </a:xfrm>
          <a:prstGeom prst="rect">
            <a:avLst/>
          </a:prstGeom>
        </p:spPr>
        <p:txBody>
          <a:bodyPr wrap="square">
            <a:spAutoFit/>
          </a:bodyPr>
          <a:lstStyle/>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Réalisation d’un avant-métré des cloisons et doublages à partir des nomenclatures de la maquette Revit</a:t>
            </a:r>
          </a:p>
        </p:txBody>
      </p:sp>
      <p:sp>
        <p:nvSpPr>
          <p:cNvPr id="15" name="Rectangle 14">
            <a:extLst>
              <a:ext uri="{FF2B5EF4-FFF2-40B4-BE49-F238E27FC236}">
                <a16:creationId xmlns:a16="http://schemas.microsoft.com/office/drawing/2014/main" id="{986B76D9-D359-4AEA-A27E-F5978F28F0C3}"/>
              </a:ext>
            </a:extLst>
          </p:cNvPr>
          <p:cNvSpPr/>
          <p:nvPr/>
        </p:nvSpPr>
        <p:spPr>
          <a:xfrm>
            <a:off x="927132" y="2846845"/>
            <a:ext cx="8070386" cy="646331"/>
          </a:xfrm>
          <a:prstGeom prst="rect">
            <a:avLst/>
          </a:prstGeom>
        </p:spPr>
        <p:txBody>
          <a:bodyPr wrap="square">
            <a:spAutoFit/>
          </a:bodyPr>
          <a:lstStyle/>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Création d’une maquette MEP</a:t>
            </a: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Etude et dimensionnement du réseau de VMC</a:t>
            </a:r>
          </a:p>
        </p:txBody>
      </p:sp>
      <p:sp>
        <p:nvSpPr>
          <p:cNvPr id="4" name="ZoneTexte 3">
            <a:extLst>
              <a:ext uri="{FF2B5EF4-FFF2-40B4-BE49-F238E27FC236}">
                <a16:creationId xmlns:a16="http://schemas.microsoft.com/office/drawing/2014/main" id="{41A8A0DE-B8DB-48FF-AA48-482511DC95AD}"/>
              </a:ext>
            </a:extLst>
          </p:cNvPr>
          <p:cNvSpPr txBox="1"/>
          <p:nvPr/>
        </p:nvSpPr>
        <p:spPr>
          <a:xfrm>
            <a:off x="927132" y="4960502"/>
            <a:ext cx="4923691" cy="523220"/>
          </a:xfrm>
          <a:prstGeom prst="rect">
            <a:avLst/>
          </a:prstGeom>
          <a:noFill/>
        </p:spPr>
        <p:txBody>
          <a:bodyPr wrap="square" rtlCol="0">
            <a:spAutoFit/>
          </a:bodyPr>
          <a:lstStyle/>
          <a:p>
            <a:r>
              <a:rPr lang="fr-FR" sz="1400" i="1" dirty="0"/>
              <a:t>Nota :    Cette étude ne produit pas de maquette métier ; et donc, ne conduit pas à une collaboration en démarche BIM</a:t>
            </a:r>
          </a:p>
        </p:txBody>
      </p:sp>
      <p:sp>
        <p:nvSpPr>
          <p:cNvPr id="16" name="Rectangle 15">
            <a:extLst>
              <a:ext uri="{FF2B5EF4-FFF2-40B4-BE49-F238E27FC236}">
                <a16:creationId xmlns:a16="http://schemas.microsoft.com/office/drawing/2014/main" id="{1FC84C92-C0B7-48D9-816C-9156CDD923AD}"/>
              </a:ext>
            </a:extLst>
          </p:cNvPr>
          <p:cNvSpPr/>
          <p:nvPr/>
        </p:nvSpPr>
        <p:spPr>
          <a:xfrm>
            <a:off x="927133" y="1163105"/>
            <a:ext cx="6858000" cy="923330"/>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Choix des menuiseries F et PF dans un catalogue fournisseur</a:t>
            </a: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Etude et dimensionnement du mur rideau</a:t>
            </a:r>
          </a:p>
          <a:p>
            <a:pPr marL="285750" indent="-285750" algn="just">
              <a:spcAft>
                <a:spcPts val="0"/>
              </a:spcAft>
              <a:buFont typeface="Wingdings" panose="05000000000000000000" pitchFamily="2" charset="2"/>
              <a:buChar char="à"/>
            </a:pPr>
            <a:r>
              <a:rPr lang="fr-FR" dirty="0">
                <a:latin typeface="Calibri" panose="020F0502020204030204" pitchFamily="34" charset="0"/>
                <a:ea typeface="Calibri" panose="020F0502020204030204" pitchFamily="34" charset="0"/>
                <a:cs typeface="Times New Roman" panose="02020603050405020304" pitchFamily="18" charset="0"/>
              </a:rPr>
              <a:t>Etude de la couverture sur zone charpente métallique</a:t>
            </a:r>
          </a:p>
        </p:txBody>
      </p:sp>
      <p:pic>
        <p:nvPicPr>
          <p:cNvPr id="17" name="Image 16" descr="MR1.jpg">
            <a:extLst>
              <a:ext uri="{FF2B5EF4-FFF2-40B4-BE49-F238E27FC236}">
                <a16:creationId xmlns:a16="http://schemas.microsoft.com/office/drawing/2014/main" id="{5CAF1D07-622A-4105-881E-2D2C33448961}"/>
              </a:ext>
            </a:extLst>
          </p:cNvPr>
          <p:cNvPicPr>
            <a:picLocks noChangeAspect="1"/>
          </p:cNvPicPr>
          <p:nvPr/>
        </p:nvPicPr>
        <p:blipFill>
          <a:blip r:embed="rId3" cstate="print"/>
          <a:stretch>
            <a:fillRect/>
          </a:stretch>
        </p:blipFill>
        <p:spPr>
          <a:xfrm>
            <a:off x="6407236" y="1637060"/>
            <a:ext cx="913983" cy="1080000"/>
          </a:xfrm>
          <a:prstGeom prst="rect">
            <a:avLst/>
          </a:prstGeom>
        </p:spPr>
      </p:pic>
      <p:pic>
        <p:nvPicPr>
          <p:cNvPr id="18" name="Image 17" descr="Fenetres.jpg">
            <a:extLst>
              <a:ext uri="{FF2B5EF4-FFF2-40B4-BE49-F238E27FC236}">
                <a16:creationId xmlns:a16="http://schemas.microsoft.com/office/drawing/2014/main" id="{AE4C3023-C399-476D-BD73-916955DCCBFB}"/>
              </a:ext>
            </a:extLst>
          </p:cNvPr>
          <p:cNvPicPr>
            <a:picLocks noChangeAspect="1"/>
          </p:cNvPicPr>
          <p:nvPr/>
        </p:nvPicPr>
        <p:blipFill>
          <a:blip r:embed="rId4" cstate="print"/>
          <a:stretch>
            <a:fillRect/>
          </a:stretch>
        </p:blipFill>
        <p:spPr>
          <a:xfrm>
            <a:off x="7214861" y="1092339"/>
            <a:ext cx="1619210" cy="1080000"/>
          </a:xfrm>
          <a:prstGeom prst="rect">
            <a:avLst/>
          </a:prstGeom>
        </p:spPr>
      </p:pic>
    </p:spTree>
    <p:extLst>
      <p:ext uri="{BB962C8B-B14F-4D97-AF65-F5344CB8AC3E}">
        <p14:creationId xmlns:p14="http://schemas.microsoft.com/office/powerpoint/2010/main" val="1829336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DFF6E911-70A9-4FD2-9124-DB9EA07D476F}"/>
              </a:ext>
            </a:extLst>
          </p:cNvPr>
          <p:cNvGraphicFramePr>
            <a:graphicFrameLocks noGrp="1"/>
          </p:cNvGraphicFramePr>
          <p:nvPr>
            <p:extLst>
              <p:ext uri="{D42A27DB-BD31-4B8C-83A1-F6EECF244321}">
                <p14:modId xmlns:p14="http://schemas.microsoft.com/office/powerpoint/2010/main" val="3423837030"/>
              </p:ext>
            </p:extLst>
          </p:nvPr>
        </p:nvGraphicFramePr>
        <p:xfrm>
          <a:off x="232359" y="796388"/>
          <a:ext cx="8470776" cy="2208357"/>
        </p:xfrm>
        <a:graphic>
          <a:graphicData uri="http://schemas.openxmlformats.org/drawingml/2006/table">
            <a:tbl>
              <a:tblPr firstRow="1" firstCol="1" bandRow="1"/>
              <a:tblGrid>
                <a:gridCol w="2506700">
                  <a:extLst>
                    <a:ext uri="{9D8B030D-6E8A-4147-A177-3AD203B41FA5}">
                      <a16:colId xmlns:a16="http://schemas.microsoft.com/office/drawing/2014/main" val="2006029957"/>
                    </a:ext>
                  </a:extLst>
                </a:gridCol>
                <a:gridCol w="5964076">
                  <a:extLst>
                    <a:ext uri="{9D8B030D-6E8A-4147-A177-3AD203B41FA5}">
                      <a16:colId xmlns:a16="http://schemas.microsoft.com/office/drawing/2014/main" val="2074748926"/>
                    </a:ext>
                  </a:extLst>
                </a:gridCol>
              </a:tblGrid>
              <a:tr h="160020">
                <a:tc>
                  <a:txBody>
                    <a:bodyPr/>
                    <a:lstStyle/>
                    <a:p>
                      <a:pPr>
                        <a:spcAft>
                          <a:spcPts val="0"/>
                        </a:spcAft>
                      </a:pPr>
                      <a:r>
                        <a:rPr lang="fr-FR" sz="1600" b="1" dirty="0">
                          <a:solidFill>
                            <a:schemeClr val="accent1">
                              <a:lumMod val="50000"/>
                            </a:schemeClr>
                          </a:solidFill>
                          <a:effectLst/>
                          <a:latin typeface="+mn-lt"/>
                          <a:ea typeface="Calibri" panose="020F0502020204030204" pitchFamily="34" charset="0"/>
                          <a:cs typeface="Arial" panose="020B0604020202020204" pitchFamily="34" charset="0"/>
                        </a:rPr>
                        <a:t>Classes concernées</a:t>
                      </a:r>
                      <a:endParaRPr lang="fr-FR" sz="1600" dirty="0">
                        <a:solidFill>
                          <a:schemeClr val="accent1">
                            <a:lumMod val="50000"/>
                          </a:schemeClr>
                        </a:solidFill>
                        <a:effectLst/>
                        <a:latin typeface="+mn-lt"/>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b="1" dirty="0">
                          <a:effectLst/>
                          <a:latin typeface="+mn-lt"/>
                          <a:ea typeface="Calibri" panose="020F0502020204030204" pitchFamily="34" charset="0"/>
                          <a:cs typeface="Arial" panose="020B0604020202020204" pitchFamily="34" charset="0"/>
                        </a:rPr>
                        <a:t>Etudiants jouant le rôle du BIM manager </a:t>
                      </a:r>
                      <a:endParaRPr lang="fr-FR" sz="1600" dirty="0">
                        <a:effectLst/>
                        <a:latin typeface="+mn-lt"/>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FFFFF"/>
                    </a:solidFill>
                  </a:tcPr>
                </a:tc>
                <a:extLst>
                  <a:ext uri="{0D108BD9-81ED-4DB2-BD59-A6C34878D82A}">
                    <a16:rowId xmlns:a16="http://schemas.microsoft.com/office/drawing/2014/main" val="848042798"/>
                  </a:ext>
                </a:extLst>
              </a:tr>
              <a:tr h="320040">
                <a:tc>
                  <a:txBody>
                    <a:bodyPr/>
                    <a:lstStyle/>
                    <a:p>
                      <a:pPr>
                        <a:spcAft>
                          <a:spcPts val="0"/>
                        </a:spcAft>
                      </a:pPr>
                      <a:r>
                        <a:rPr lang="fr-FR" sz="1600" b="1" dirty="0">
                          <a:solidFill>
                            <a:schemeClr val="accent1">
                              <a:lumMod val="50000"/>
                            </a:schemeClr>
                          </a:solidFill>
                          <a:effectLst/>
                          <a:latin typeface="+mn-lt"/>
                          <a:ea typeface="Calibri" panose="020F0502020204030204" pitchFamily="34" charset="0"/>
                          <a:cs typeface="Arial" panose="020B0604020202020204" pitchFamily="34" charset="0"/>
                        </a:rPr>
                        <a:t>Objectifs pédagogiques</a:t>
                      </a:r>
                      <a:endParaRPr lang="fr-FR" sz="1600" dirty="0">
                        <a:solidFill>
                          <a:schemeClr val="accent1">
                            <a:lumMod val="50000"/>
                          </a:schemeClr>
                        </a:solidFill>
                        <a:effectLst/>
                        <a:latin typeface="+mn-lt"/>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dirty="0">
                          <a:effectLst/>
                          <a:latin typeface="+mn-lt"/>
                          <a:ea typeface="Calibri" panose="020F0502020204030204" pitchFamily="34" charset="0"/>
                          <a:cs typeface="Arial" panose="020B0604020202020204" pitchFamily="34" charset="0"/>
                        </a:rPr>
                        <a:t>Effectuer une recherche pertinente des interfaces et des "collisions" à l'aide d'un outil de synthèse BIM.</a:t>
                      </a:r>
                      <a:endParaRPr lang="fr-FR" sz="1600" dirty="0">
                        <a:effectLst/>
                        <a:latin typeface="+mn-lt"/>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FFFFF"/>
                    </a:solidFill>
                  </a:tcPr>
                </a:tc>
                <a:extLst>
                  <a:ext uri="{0D108BD9-81ED-4DB2-BD59-A6C34878D82A}">
                    <a16:rowId xmlns:a16="http://schemas.microsoft.com/office/drawing/2014/main" val="667501532"/>
                  </a:ext>
                </a:extLst>
              </a:tr>
              <a:tr h="501477">
                <a:tc>
                  <a:txBody>
                    <a:bodyPr/>
                    <a:lstStyle/>
                    <a:p>
                      <a:pPr>
                        <a:spcAft>
                          <a:spcPts val="0"/>
                        </a:spcAft>
                      </a:pPr>
                      <a:r>
                        <a:rPr lang="fr-FR" sz="1600" b="1" dirty="0">
                          <a:solidFill>
                            <a:schemeClr val="accent1">
                              <a:lumMod val="50000"/>
                            </a:schemeClr>
                          </a:solidFill>
                          <a:effectLst/>
                          <a:latin typeface="+mn-lt"/>
                          <a:ea typeface="Calibri" panose="020F0502020204030204" pitchFamily="34" charset="0"/>
                          <a:cs typeface="Arial" panose="020B0604020202020204" pitchFamily="34" charset="0"/>
                        </a:rPr>
                        <a:t>Compétences </a:t>
                      </a:r>
                      <a:endParaRPr lang="fr-FR" sz="1600" dirty="0">
                        <a:solidFill>
                          <a:schemeClr val="accent1">
                            <a:lumMod val="50000"/>
                          </a:schemeClr>
                        </a:solidFill>
                        <a:effectLst/>
                        <a:latin typeface="+mn-lt"/>
                        <a:ea typeface="Calibri" panose="020F0502020204030204" pitchFamily="34" charset="0"/>
                        <a:cs typeface="Times New Roman" panose="02020603050405020304" pitchFamily="18" charset="0"/>
                      </a:endParaRPr>
                    </a:p>
                    <a:p>
                      <a:pPr>
                        <a:spcAft>
                          <a:spcPts val="0"/>
                        </a:spcAft>
                      </a:pPr>
                      <a:r>
                        <a:rPr lang="fr-FR" sz="1600" b="1" dirty="0">
                          <a:solidFill>
                            <a:schemeClr val="accent1">
                              <a:lumMod val="50000"/>
                            </a:schemeClr>
                          </a:solidFill>
                          <a:effectLst/>
                          <a:latin typeface="+mn-lt"/>
                          <a:ea typeface="Calibri" panose="020F0502020204030204" pitchFamily="34" charset="0"/>
                          <a:cs typeface="Arial" panose="020B0604020202020204" pitchFamily="34" charset="0"/>
                        </a:rPr>
                        <a:t>et savoir associés</a:t>
                      </a:r>
                      <a:endParaRPr lang="fr-FR" sz="1600" dirty="0">
                        <a:solidFill>
                          <a:schemeClr val="accent1">
                            <a:lumMod val="50000"/>
                          </a:schemeClr>
                        </a:solidFill>
                        <a:effectLst/>
                        <a:latin typeface="+mn-lt"/>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b="1" dirty="0">
                          <a:effectLst/>
                          <a:latin typeface="+mn-lt"/>
                          <a:ea typeface="Calibri" panose="020F0502020204030204" pitchFamily="34" charset="0"/>
                          <a:cs typeface="Arial" panose="020B0604020202020204" pitchFamily="34" charset="0"/>
                        </a:rPr>
                        <a:t>BTS EBCR : S10</a:t>
                      </a:r>
                      <a:r>
                        <a:rPr lang="fr-FR" sz="1600" dirty="0">
                          <a:effectLst/>
                          <a:latin typeface="+mn-lt"/>
                          <a:ea typeface="Calibri" panose="020F0502020204030204" pitchFamily="34" charset="0"/>
                          <a:cs typeface="Arial" panose="020B0604020202020204" pitchFamily="34" charset="0"/>
                        </a:rPr>
                        <a:t> </a:t>
                      </a:r>
                      <a:r>
                        <a:rPr lang="en-US" sz="1600" dirty="0">
                          <a:effectLst/>
                          <a:latin typeface="+mn-lt"/>
                          <a:ea typeface="Calibri" panose="020F0502020204030204" pitchFamily="34" charset="0"/>
                          <a:cs typeface="Arial" panose="020B0604020202020204" pitchFamily="34" charset="0"/>
                        </a:rPr>
                        <a:t> </a:t>
                      </a:r>
                      <a:r>
                        <a:rPr lang="fr-FR" sz="1600" dirty="0">
                          <a:effectLst/>
                          <a:latin typeface="+mn-lt"/>
                          <a:ea typeface="Calibri" panose="020F0502020204030204" pitchFamily="34" charset="0"/>
                          <a:cs typeface="Arial" panose="020B0604020202020204" pitchFamily="34" charset="0"/>
                        </a:rPr>
                        <a:t>gestion numérique d'une opération de construction :</a:t>
                      </a:r>
                      <a:endParaRPr lang="fr-FR" sz="1600" dirty="0">
                        <a:effectLst/>
                        <a:latin typeface="+mn-lt"/>
                        <a:ea typeface="Calibri" panose="020F0502020204030204" pitchFamily="34" charset="0"/>
                        <a:cs typeface="Times New Roman" panose="02020603050405020304" pitchFamily="18" charset="0"/>
                      </a:endParaRPr>
                    </a:p>
                    <a:p>
                      <a:pPr>
                        <a:lnSpc>
                          <a:spcPct val="107000"/>
                        </a:lnSpc>
                        <a:spcAft>
                          <a:spcPts val="0"/>
                        </a:spcAft>
                      </a:pPr>
                      <a:r>
                        <a:rPr lang="fr-FR" sz="1600" dirty="0">
                          <a:effectLst/>
                          <a:latin typeface="+mn-lt"/>
                          <a:ea typeface="Calibri" panose="020F0502020204030204" pitchFamily="34" charset="0"/>
                          <a:cs typeface="Times New Roman" panose="02020603050405020304" pitchFamily="18" charset="0"/>
                        </a:rPr>
                        <a:t>recherche des incohérences sur le modèle (détection de collisions…)</a:t>
                      </a: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FFFFF"/>
                    </a:solidFill>
                  </a:tcPr>
                </a:tc>
                <a:extLst>
                  <a:ext uri="{0D108BD9-81ED-4DB2-BD59-A6C34878D82A}">
                    <a16:rowId xmlns:a16="http://schemas.microsoft.com/office/drawing/2014/main" val="3075871159"/>
                  </a:ext>
                </a:extLst>
              </a:tr>
              <a:tr h="320040">
                <a:tc>
                  <a:txBody>
                    <a:bodyPr/>
                    <a:lstStyle/>
                    <a:p>
                      <a:pPr>
                        <a:spcAft>
                          <a:spcPts val="0"/>
                        </a:spcAft>
                      </a:pPr>
                      <a:r>
                        <a:rPr lang="fr-FR" sz="1600" b="1" dirty="0">
                          <a:solidFill>
                            <a:schemeClr val="accent1">
                              <a:lumMod val="50000"/>
                            </a:schemeClr>
                          </a:solidFill>
                          <a:effectLst/>
                          <a:latin typeface="+mn-lt"/>
                          <a:ea typeface="Calibri" panose="020F0502020204030204" pitchFamily="34" charset="0"/>
                          <a:cs typeface="Arial" panose="020B0604020202020204" pitchFamily="34" charset="0"/>
                        </a:rPr>
                        <a:t>Situation dans la progression pédagogique</a:t>
                      </a:r>
                      <a:endParaRPr lang="fr-FR" sz="1600" dirty="0">
                        <a:solidFill>
                          <a:schemeClr val="accent1">
                            <a:lumMod val="50000"/>
                          </a:schemeClr>
                        </a:solidFill>
                        <a:effectLst/>
                        <a:latin typeface="+mn-lt"/>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nSpc>
                          <a:spcPct val="50000"/>
                        </a:lnSpc>
                        <a:spcAft>
                          <a:spcPts val="0"/>
                        </a:spcAft>
                      </a:pPr>
                      <a:r>
                        <a:rPr lang="fr-FR" sz="1600" dirty="0">
                          <a:effectLst/>
                          <a:latin typeface="+mn-lt"/>
                          <a:ea typeface="Calibri" panose="020F0502020204030204" pitchFamily="34" charset="0"/>
                          <a:cs typeface="Arial" panose="020B0604020202020204" pitchFamily="34" charset="0"/>
                        </a:rPr>
                        <a:t> </a:t>
                      </a:r>
                      <a:endParaRPr lang="fr-FR" sz="1600" dirty="0">
                        <a:effectLst/>
                        <a:latin typeface="+mn-lt"/>
                        <a:ea typeface="Calibri" panose="020F0502020204030204" pitchFamily="34" charset="0"/>
                        <a:cs typeface="Times New Roman" panose="02020603050405020304" pitchFamily="18" charset="0"/>
                      </a:endParaRPr>
                    </a:p>
                    <a:p>
                      <a:pPr algn="just">
                        <a:spcAft>
                          <a:spcPts val="0"/>
                        </a:spcAft>
                      </a:pPr>
                      <a:r>
                        <a:rPr lang="fr-FR" sz="1600" dirty="0">
                          <a:effectLst/>
                          <a:latin typeface="+mn-lt"/>
                          <a:ea typeface="Calibri" panose="020F0502020204030204" pitchFamily="34" charset="0"/>
                          <a:cs typeface="Arial" panose="020B0604020202020204" pitchFamily="34" charset="0"/>
                        </a:rPr>
                        <a:t>1</a:t>
                      </a:r>
                      <a:r>
                        <a:rPr lang="fr-FR" sz="1600" baseline="30000" dirty="0">
                          <a:effectLst/>
                          <a:latin typeface="+mn-lt"/>
                          <a:ea typeface="Calibri" panose="020F0502020204030204" pitchFamily="34" charset="0"/>
                          <a:cs typeface="Arial" panose="020B0604020202020204" pitchFamily="34" charset="0"/>
                        </a:rPr>
                        <a:t>ère</a:t>
                      </a:r>
                      <a:r>
                        <a:rPr lang="fr-FR" sz="1600" dirty="0">
                          <a:effectLst/>
                          <a:latin typeface="+mn-lt"/>
                          <a:ea typeface="Calibri" panose="020F0502020204030204" pitchFamily="34" charset="0"/>
                          <a:cs typeface="Arial" panose="020B0604020202020204" pitchFamily="34" charset="0"/>
                        </a:rPr>
                        <a:t> année ou 2</a:t>
                      </a:r>
                      <a:r>
                        <a:rPr lang="fr-FR" sz="1600" baseline="30000" dirty="0">
                          <a:effectLst/>
                          <a:latin typeface="+mn-lt"/>
                          <a:ea typeface="Calibri" panose="020F0502020204030204" pitchFamily="34" charset="0"/>
                          <a:cs typeface="Arial" panose="020B0604020202020204" pitchFamily="34" charset="0"/>
                        </a:rPr>
                        <a:t>ème</a:t>
                      </a:r>
                      <a:r>
                        <a:rPr lang="fr-FR" sz="1600" dirty="0">
                          <a:effectLst/>
                          <a:latin typeface="+mn-lt"/>
                          <a:ea typeface="Calibri" panose="020F0502020204030204" pitchFamily="34" charset="0"/>
                          <a:cs typeface="Arial" panose="020B0604020202020204" pitchFamily="34" charset="0"/>
                        </a:rPr>
                        <a:t> année (selon projet)</a:t>
                      </a:r>
                      <a:endParaRPr lang="fr-FR" sz="1600" dirty="0">
                        <a:effectLst/>
                        <a:latin typeface="+mn-lt"/>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FFFFF"/>
                    </a:solidFill>
                  </a:tcPr>
                </a:tc>
                <a:extLst>
                  <a:ext uri="{0D108BD9-81ED-4DB2-BD59-A6C34878D82A}">
                    <a16:rowId xmlns:a16="http://schemas.microsoft.com/office/drawing/2014/main" val="1356596206"/>
                  </a:ext>
                </a:extLst>
              </a:tr>
              <a:tr h="320040">
                <a:tc>
                  <a:txBody>
                    <a:bodyPr/>
                    <a:lstStyle/>
                    <a:p>
                      <a:pPr>
                        <a:spcAft>
                          <a:spcPts val="0"/>
                        </a:spcAft>
                      </a:pPr>
                      <a:r>
                        <a:rPr lang="fr-FR" sz="1600" b="1" dirty="0">
                          <a:solidFill>
                            <a:schemeClr val="accent1">
                              <a:lumMod val="50000"/>
                            </a:schemeClr>
                          </a:solidFill>
                          <a:effectLst/>
                          <a:latin typeface="+mn-lt"/>
                          <a:ea typeface="Calibri" panose="020F0502020204030204" pitchFamily="34" charset="0"/>
                          <a:cs typeface="Arial" panose="020B0604020202020204" pitchFamily="34" charset="0"/>
                        </a:rPr>
                        <a:t>Prérequis</a:t>
                      </a:r>
                      <a:endParaRPr lang="fr-FR" sz="1600" dirty="0">
                        <a:solidFill>
                          <a:schemeClr val="accent1">
                            <a:lumMod val="50000"/>
                          </a:schemeClr>
                        </a:solidFill>
                        <a:effectLst/>
                        <a:latin typeface="+mn-lt"/>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dirty="0">
                          <a:effectLst/>
                          <a:latin typeface="+mn-lt"/>
                          <a:ea typeface="Calibri" panose="020F0502020204030204" pitchFamily="34" charset="0"/>
                          <a:cs typeface="Arial" panose="020B0604020202020204" pitchFamily="34" charset="0"/>
                        </a:rPr>
                        <a:t>- utilisation de la maquette numérique : filtres, gestion affichages  …</a:t>
                      </a:r>
                      <a:endParaRPr lang="fr-FR" sz="1600" dirty="0">
                        <a:effectLst/>
                        <a:latin typeface="+mn-lt"/>
                        <a:ea typeface="Calibri" panose="020F0502020204030204" pitchFamily="34" charset="0"/>
                        <a:cs typeface="Times New Roman" panose="02020603050405020304" pitchFamily="18" charset="0"/>
                      </a:endParaRPr>
                    </a:p>
                    <a:p>
                      <a:pPr algn="just">
                        <a:spcAft>
                          <a:spcPts val="0"/>
                        </a:spcAft>
                      </a:pPr>
                      <a:r>
                        <a:rPr lang="fr-FR" sz="1600" dirty="0">
                          <a:effectLst/>
                          <a:latin typeface="+mn-lt"/>
                          <a:ea typeface="Calibri" panose="020F0502020204030204" pitchFamily="34" charset="0"/>
                          <a:cs typeface="Arial" panose="020B0604020202020204" pitchFamily="34" charset="0"/>
                        </a:rPr>
                        <a:t>- connaissances technologiques des éléments étudiés</a:t>
                      </a:r>
                      <a:endParaRPr lang="fr-FR" sz="1600" dirty="0">
                        <a:effectLst/>
                        <a:latin typeface="+mn-lt"/>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rgbClr val="FFFFFF"/>
                    </a:solidFill>
                  </a:tcPr>
                </a:tc>
                <a:extLst>
                  <a:ext uri="{0D108BD9-81ED-4DB2-BD59-A6C34878D82A}">
                    <a16:rowId xmlns:a16="http://schemas.microsoft.com/office/drawing/2014/main" val="2051376946"/>
                  </a:ext>
                </a:extLst>
              </a:tr>
            </a:tbl>
          </a:graphicData>
        </a:graphic>
      </p:graphicFrame>
      <p:grpSp>
        <p:nvGrpSpPr>
          <p:cNvPr id="18" name="Groupe 17">
            <a:extLst>
              <a:ext uri="{FF2B5EF4-FFF2-40B4-BE49-F238E27FC236}">
                <a16:creationId xmlns:a16="http://schemas.microsoft.com/office/drawing/2014/main" id="{AC0C5F2D-15C0-4276-8E9C-DE71848C47FA}"/>
              </a:ext>
            </a:extLst>
          </p:cNvPr>
          <p:cNvGrpSpPr/>
          <p:nvPr/>
        </p:nvGrpSpPr>
        <p:grpSpPr>
          <a:xfrm>
            <a:off x="164636" y="3161547"/>
            <a:ext cx="5968535" cy="1117524"/>
            <a:chOff x="7850225" y="3138201"/>
            <a:chExt cx="7958046" cy="1490032"/>
          </a:xfrm>
        </p:grpSpPr>
        <p:sp>
          <p:nvSpPr>
            <p:cNvPr id="8" name="Rectangle 7">
              <a:extLst>
                <a:ext uri="{FF2B5EF4-FFF2-40B4-BE49-F238E27FC236}">
                  <a16:creationId xmlns:a16="http://schemas.microsoft.com/office/drawing/2014/main" id="{A0766BFE-38BD-4188-898A-A278B000DBD8}"/>
                </a:ext>
              </a:extLst>
            </p:cNvPr>
            <p:cNvSpPr/>
            <p:nvPr/>
          </p:nvSpPr>
          <p:spPr>
            <a:xfrm>
              <a:off x="8336688" y="3582140"/>
              <a:ext cx="6871685" cy="492443"/>
            </a:xfrm>
            <a:prstGeom prst="rect">
              <a:avLst/>
            </a:prstGeom>
          </p:spPr>
          <p:txBody>
            <a:bodyPr wrap="square">
              <a:spAutoFit/>
            </a:bodyPr>
            <a:lstStyle/>
            <a:p>
              <a:r>
                <a:rPr lang="fr-FR" dirty="0"/>
                <a:t>Choix pertinent des éléments de maquettes à tester</a:t>
              </a:r>
            </a:p>
          </p:txBody>
        </p:sp>
        <p:sp>
          <p:nvSpPr>
            <p:cNvPr id="9" name="Rectangle 8">
              <a:extLst>
                <a:ext uri="{FF2B5EF4-FFF2-40B4-BE49-F238E27FC236}">
                  <a16:creationId xmlns:a16="http://schemas.microsoft.com/office/drawing/2014/main" id="{A56AF87C-A82A-47B8-8ABC-9B35220957BE}"/>
                </a:ext>
              </a:extLst>
            </p:cNvPr>
            <p:cNvSpPr/>
            <p:nvPr/>
          </p:nvSpPr>
          <p:spPr>
            <a:xfrm>
              <a:off x="8336688" y="4118423"/>
              <a:ext cx="7471583" cy="492442"/>
            </a:xfrm>
            <a:prstGeom prst="rect">
              <a:avLst/>
            </a:prstGeom>
          </p:spPr>
          <p:txBody>
            <a:bodyPr wrap="square">
              <a:spAutoFit/>
            </a:bodyPr>
            <a:lstStyle/>
            <a:p>
              <a:r>
                <a:rPr lang="fr-FR" dirty="0"/>
                <a:t>Détection des interfaces et interprétation des résultats </a:t>
              </a:r>
            </a:p>
          </p:txBody>
        </p:sp>
        <p:sp>
          <p:nvSpPr>
            <p:cNvPr id="10" name="Rectangle 9">
              <a:extLst>
                <a:ext uri="{FF2B5EF4-FFF2-40B4-BE49-F238E27FC236}">
                  <a16:creationId xmlns:a16="http://schemas.microsoft.com/office/drawing/2014/main" id="{99777513-7160-475F-B7DA-D1671FABBB83}"/>
                </a:ext>
              </a:extLst>
            </p:cNvPr>
            <p:cNvSpPr/>
            <p:nvPr/>
          </p:nvSpPr>
          <p:spPr>
            <a:xfrm>
              <a:off x="7850225" y="3138201"/>
              <a:ext cx="2608424" cy="492443"/>
            </a:xfrm>
            <a:prstGeom prst="rect">
              <a:avLst/>
            </a:prstGeom>
          </p:spPr>
          <p:txBody>
            <a:bodyPr wrap="square">
              <a:spAutoFit/>
            </a:bodyPr>
            <a:lstStyle/>
            <a:p>
              <a:r>
                <a:rPr lang="fr-FR" b="1" dirty="0"/>
                <a:t>Avec Navisworks :</a:t>
              </a:r>
            </a:p>
          </p:txBody>
        </p:sp>
        <p:sp>
          <p:nvSpPr>
            <p:cNvPr id="16" name="ZoneTexte 15">
              <a:extLst>
                <a:ext uri="{FF2B5EF4-FFF2-40B4-BE49-F238E27FC236}">
                  <a16:creationId xmlns:a16="http://schemas.microsoft.com/office/drawing/2014/main" id="{BA3C2098-703B-412C-9C53-148FD6C50B72}"/>
                </a:ext>
              </a:extLst>
            </p:cNvPr>
            <p:cNvSpPr txBox="1"/>
            <p:nvPr/>
          </p:nvSpPr>
          <p:spPr>
            <a:xfrm>
              <a:off x="7905684" y="4135791"/>
              <a:ext cx="480143" cy="492442"/>
            </a:xfrm>
            <a:prstGeom prst="rect">
              <a:avLst/>
            </a:prstGeom>
            <a:noFill/>
          </p:spPr>
          <p:txBody>
            <a:bodyPr wrap="square" rtlCol="0">
              <a:spAutoFit/>
            </a:bodyPr>
            <a:lstStyle/>
            <a:p>
              <a:r>
                <a:rPr lang="fr-FR" dirty="0">
                  <a:sym typeface="Wingdings" panose="05000000000000000000" pitchFamily="2" charset="2"/>
                </a:rPr>
                <a:t></a:t>
              </a:r>
              <a:endParaRPr lang="fr-FR" dirty="0"/>
            </a:p>
          </p:txBody>
        </p:sp>
        <p:sp>
          <p:nvSpPr>
            <p:cNvPr id="17" name="ZoneTexte 16">
              <a:extLst>
                <a:ext uri="{FF2B5EF4-FFF2-40B4-BE49-F238E27FC236}">
                  <a16:creationId xmlns:a16="http://schemas.microsoft.com/office/drawing/2014/main" id="{1ABA14B6-13C9-4330-8B98-957E7A66873F}"/>
                </a:ext>
              </a:extLst>
            </p:cNvPr>
            <p:cNvSpPr txBox="1"/>
            <p:nvPr/>
          </p:nvSpPr>
          <p:spPr>
            <a:xfrm>
              <a:off x="7900757" y="3608567"/>
              <a:ext cx="364295" cy="492443"/>
            </a:xfrm>
            <a:prstGeom prst="rect">
              <a:avLst/>
            </a:prstGeom>
            <a:noFill/>
          </p:spPr>
          <p:txBody>
            <a:bodyPr wrap="square" rtlCol="0">
              <a:spAutoFit/>
            </a:bodyPr>
            <a:lstStyle/>
            <a:p>
              <a:r>
                <a:rPr lang="fr-FR" dirty="0">
                  <a:sym typeface="Wingdings" panose="05000000000000000000" pitchFamily="2" charset="2"/>
                </a:rPr>
                <a:t></a:t>
              </a:r>
              <a:endParaRPr lang="fr-FR" dirty="0"/>
            </a:p>
          </p:txBody>
        </p:sp>
      </p:grpSp>
      <p:pic>
        <p:nvPicPr>
          <p:cNvPr id="3" name="Image 2">
            <a:extLst>
              <a:ext uri="{FF2B5EF4-FFF2-40B4-BE49-F238E27FC236}">
                <a16:creationId xmlns:a16="http://schemas.microsoft.com/office/drawing/2014/main" id="{74AD27DB-FC4B-436C-83B2-740EE91B3B38}"/>
              </a:ext>
            </a:extLst>
          </p:cNvPr>
          <p:cNvPicPr>
            <a:picLocks noChangeAspect="1"/>
          </p:cNvPicPr>
          <p:nvPr/>
        </p:nvPicPr>
        <p:blipFill>
          <a:blip r:embed="rId3"/>
          <a:stretch>
            <a:fillRect/>
          </a:stretch>
        </p:blipFill>
        <p:spPr>
          <a:xfrm>
            <a:off x="5815575" y="3241581"/>
            <a:ext cx="3156869" cy="2164299"/>
          </a:xfrm>
          <a:prstGeom prst="rect">
            <a:avLst/>
          </a:prstGeom>
        </p:spPr>
      </p:pic>
      <p:sp>
        <p:nvSpPr>
          <p:cNvPr id="11" name="Rectangle 10">
            <a:extLst>
              <a:ext uri="{FF2B5EF4-FFF2-40B4-BE49-F238E27FC236}">
                <a16:creationId xmlns:a16="http://schemas.microsoft.com/office/drawing/2014/main" id="{4097D349-A493-43C2-A669-211CD6E612BF}"/>
              </a:ext>
            </a:extLst>
          </p:cNvPr>
          <p:cNvSpPr/>
          <p:nvPr/>
        </p:nvSpPr>
        <p:spPr>
          <a:xfrm>
            <a:off x="5815575" y="5362916"/>
            <a:ext cx="3156869" cy="646331"/>
          </a:xfrm>
          <a:prstGeom prst="rect">
            <a:avLst/>
          </a:prstGeom>
          <a:solidFill>
            <a:schemeClr val="bg1"/>
          </a:solidFill>
          <a:ln>
            <a:solidFill>
              <a:schemeClr val="accent2">
                <a:lumMod val="75000"/>
              </a:schemeClr>
            </a:solidFill>
          </a:ln>
        </p:spPr>
        <p:txBody>
          <a:bodyPr wrap="square">
            <a:spAutoFit/>
          </a:bodyPr>
          <a:lstStyle/>
          <a:p>
            <a:r>
              <a:rPr lang="fr-FR" dirty="0"/>
              <a:t>Exemple : </a:t>
            </a:r>
            <a:r>
              <a:rPr lang="fr-FR" dirty="0">
                <a:solidFill>
                  <a:srgbClr val="000000"/>
                </a:solidFill>
                <a:latin typeface="Calibri" panose="020F0502020204030204" pitchFamily="34" charset="0"/>
              </a:rPr>
              <a:t>Collision entre </a:t>
            </a:r>
          </a:p>
          <a:p>
            <a:r>
              <a:rPr lang="fr-FR" dirty="0">
                <a:solidFill>
                  <a:srgbClr val="000000"/>
                </a:solidFill>
                <a:latin typeface="Calibri" panose="020F0502020204030204" pitchFamily="34" charset="0"/>
              </a:rPr>
              <a:t>le réseau VRD et les fondations </a:t>
            </a:r>
            <a:endParaRPr lang="fr-FR" dirty="0"/>
          </a:p>
        </p:txBody>
      </p:sp>
      <p:sp>
        <p:nvSpPr>
          <p:cNvPr id="13" name="Espace réservé du pied de page 12">
            <a:extLst>
              <a:ext uri="{FF2B5EF4-FFF2-40B4-BE49-F238E27FC236}">
                <a16:creationId xmlns:a16="http://schemas.microsoft.com/office/drawing/2014/main" id="{7C46C35D-7EF3-4DFF-8775-CA1381E65916}"/>
              </a:ext>
            </a:extLst>
          </p:cNvPr>
          <p:cNvSpPr>
            <a:spLocks noGrp="1"/>
          </p:cNvSpPr>
          <p:nvPr>
            <p:ph type="ftr" sz="quarter" idx="11"/>
          </p:nvPr>
        </p:nvSpPr>
        <p:spPr/>
        <p:txBody>
          <a:bodyPr/>
          <a:lstStyle/>
          <a:p>
            <a:r>
              <a:rPr lang="fr-FR"/>
              <a:t>Académie Aix-Marseille - Projet Collaboratif BIM</a:t>
            </a:r>
          </a:p>
        </p:txBody>
      </p:sp>
      <p:sp>
        <p:nvSpPr>
          <p:cNvPr id="19" name="Espace réservé du numéro de diapositive 18">
            <a:extLst>
              <a:ext uri="{FF2B5EF4-FFF2-40B4-BE49-F238E27FC236}">
                <a16:creationId xmlns:a16="http://schemas.microsoft.com/office/drawing/2014/main" id="{76CCF283-E1C4-4FA4-BD10-BE332101FFA0}"/>
              </a:ext>
            </a:extLst>
          </p:cNvPr>
          <p:cNvSpPr>
            <a:spLocks noGrp="1"/>
          </p:cNvSpPr>
          <p:nvPr>
            <p:ph type="sldNum" sz="quarter" idx="12"/>
          </p:nvPr>
        </p:nvSpPr>
        <p:spPr/>
        <p:txBody>
          <a:bodyPr/>
          <a:lstStyle/>
          <a:p>
            <a:fld id="{01053D74-0840-418D-B4A8-08C6D9444436}" type="slidenum">
              <a:rPr lang="fr-FR" smtClean="0"/>
              <a:t>19</a:t>
            </a:fld>
            <a:endParaRPr lang="fr-FR"/>
          </a:p>
        </p:txBody>
      </p:sp>
      <p:sp>
        <p:nvSpPr>
          <p:cNvPr id="20" name="Rectangle 19">
            <a:extLst>
              <a:ext uri="{FF2B5EF4-FFF2-40B4-BE49-F238E27FC236}">
                <a16:creationId xmlns:a16="http://schemas.microsoft.com/office/drawing/2014/main" id="{851D5B53-6139-4082-92D9-9D748400F0BC}"/>
              </a:ext>
            </a:extLst>
          </p:cNvPr>
          <p:cNvSpPr/>
          <p:nvPr/>
        </p:nvSpPr>
        <p:spPr>
          <a:xfrm>
            <a:off x="209455" y="0"/>
            <a:ext cx="8869756"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Collaboration BIM – Détection interfaces et collisions</a:t>
            </a:r>
          </a:p>
        </p:txBody>
      </p:sp>
      <p:cxnSp>
        <p:nvCxnSpPr>
          <p:cNvPr id="21" name="Connecteur droit 20">
            <a:extLst>
              <a:ext uri="{FF2B5EF4-FFF2-40B4-BE49-F238E27FC236}">
                <a16:creationId xmlns:a16="http://schemas.microsoft.com/office/drawing/2014/main" id="{B51D5A45-1D60-4F9D-8DFC-2F05DDF344AD}"/>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e 26">
            <a:extLst>
              <a:ext uri="{FF2B5EF4-FFF2-40B4-BE49-F238E27FC236}">
                <a16:creationId xmlns:a16="http://schemas.microsoft.com/office/drawing/2014/main" id="{98B4D899-1745-47C0-BCBC-D06445A4C33D}"/>
              </a:ext>
            </a:extLst>
          </p:cNvPr>
          <p:cNvGrpSpPr/>
          <p:nvPr/>
        </p:nvGrpSpPr>
        <p:grpSpPr>
          <a:xfrm>
            <a:off x="232359" y="4650937"/>
            <a:ext cx="5116171" cy="1364081"/>
            <a:chOff x="209455" y="4460269"/>
            <a:chExt cx="5116171" cy="1364081"/>
          </a:xfrm>
        </p:grpSpPr>
        <p:sp>
          <p:nvSpPr>
            <p:cNvPr id="15" name="Rectangle 14">
              <a:extLst>
                <a:ext uri="{FF2B5EF4-FFF2-40B4-BE49-F238E27FC236}">
                  <a16:creationId xmlns:a16="http://schemas.microsoft.com/office/drawing/2014/main" id="{D55AB919-4761-4C55-9C94-7ECB31A23B73}"/>
                </a:ext>
              </a:extLst>
            </p:cNvPr>
            <p:cNvSpPr/>
            <p:nvPr/>
          </p:nvSpPr>
          <p:spPr>
            <a:xfrm>
              <a:off x="209455" y="4460269"/>
              <a:ext cx="5116171" cy="1364081"/>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a:extLst>
                <a:ext uri="{FF2B5EF4-FFF2-40B4-BE49-F238E27FC236}">
                  <a16:creationId xmlns:a16="http://schemas.microsoft.com/office/drawing/2014/main" id="{4591F393-1E98-4BFB-A3AC-1529F653CB81}"/>
                </a:ext>
              </a:extLst>
            </p:cNvPr>
            <p:cNvSpPr txBox="1"/>
            <p:nvPr/>
          </p:nvSpPr>
          <p:spPr>
            <a:xfrm>
              <a:off x="1466671" y="4531919"/>
              <a:ext cx="3858955" cy="1200329"/>
            </a:xfrm>
            <a:prstGeom prst="rect">
              <a:avLst/>
            </a:prstGeom>
            <a:noFill/>
            <a:ln>
              <a:noFill/>
            </a:ln>
          </p:spPr>
          <p:txBody>
            <a:bodyPr wrap="square" rtlCol="0">
              <a:spAutoFit/>
            </a:bodyPr>
            <a:lstStyle/>
            <a:p>
              <a:r>
                <a:rPr lang="fr-FR" b="1" dirty="0">
                  <a:solidFill>
                    <a:schemeClr val="accent1">
                      <a:lumMod val="50000"/>
                    </a:schemeClr>
                  </a:solidFill>
                </a:rPr>
                <a:t>- Gros-Œuvre / réseau EP</a:t>
              </a:r>
            </a:p>
            <a:p>
              <a:r>
                <a:rPr lang="fr-FR" b="1" dirty="0">
                  <a:solidFill>
                    <a:schemeClr val="accent1">
                      <a:lumMod val="50000"/>
                    </a:schemeClr>
                  </a:solidFill>
                </a:rPr>
                <a:t>- Gros-Œuvre / réseau VMC</a:t>
              </a:r>
            </a:p>
            <a:p>
              <a:r>
                <a:rPr lang="fr-FR" b="1" dirty="0">
                  <a:solidFill>
                    <a:schemeClr val="accent1">
                      <a:lumMod val="50000"/>
                    </a:schemeClr>
                  </a:solidFill>
                </a:rPr>
                <a:t>- Gros-Œuvre / charpente métallique</a:t>
              </a:r>
            </a:p>
            <a:p>
              <a:r>
                <a:rPr lang="fr-FR" b="1" dirty="0">
                  <a:solidFill>
                    <a:schemeClr val="accent1">
                      <a:lumMod val="50000"/>
                    </a:schemeClr>
                  </a:solidFill>
                </a:rPr>
                <a:t>- Gros-Œuvre / mur rideau</a:t>
              </a:r>
            </a:p>
          </p:txBody>
        </p:sp>
        <p:sp>
          <p:nvSpPr>
            <p:cNvPr id="26" name="Rectangle 25">
              <a:extLst>
                <a:ext uri="{FF2B5EF4-FFF2-40B4-BE49-F238E27FC236}">
                  <a16:creationId xmlns:a16="http://schemas.microsoft.com/office/drawing/2014/main" id="{33A1380D-9BBD-4BA5-A11C-CAB0D8862AF6}"/>
                </a:ext>
              </a:extLst>
            </p:cNvPr>
            <p:cNvSpPr/>
            <p:nvPr/>
          </p:nvSpPr>
          <p:spPr>
            <a:xfrm>
              <a:off x="232359" y="4531919"/>
              <a:ext cx="1956318" cy="369332"/>
            </a:xfrm>
            <a:prstGeom prst="rect">
              <a:avLst/>
            </a:prstGeom>
          </p:spPr>
          <p:txBody>
            <a:bodyPr wrap="square">
              <a:spAutoFit/>
            </a:bodyPr>
            <a:lstStyle/>
            <a:p>
              <a:r>
                <a:rPr lang="fr-FR" b="1" dirty="0">
                  <a:solidFill>
                    <a:schemeClr val="accent1">
                      <a:lumMod val="50000"/>
                    </a:schemeClr>
                  </a:solidFill>
                </a:rPr>
                <a:t>Concerne :</a:t>
              </a:r>
            </a:p>
          </p:txBody>
        </p:sp>
      </p:grpSp>
    </p:spTree>
    <p:extLst>
      <p:ext uri="{BB962C8B-B14F-4D97-AF65-F5344CB8AC3E}">
        <p14:creationId xmlns:p14="http://schemas.microsoft.com/office/powerpoint/2010/main" val="3512162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A0814C3-7FA5-457F-B9FE-BA3290C1CFE8}"/>
              </a:ext>
            </a:extLst>
          </p:cNvPr>
          <p:cNvSpPr/>
          <p:nvPr/>
        </p:nvSpPr>
        <p:spPr>
          <a:xfrm>
            <a:off x="866673" y="4156747"/>
            <a:ext cx="7829550" cy="330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 name="Groupe 3">
            <a:extLst>
              <a:ext uri="{FF2B5EF4-FFF2-40B4-BE49-F238E27FC236}">
                <a16:creationId xmlns:a16="http://schemas.microsoft.com/office/drawing/2014/main" id="{2F338E2F-F2CA-4EE2-A2DF-FC10AE36DFA1}"/>
              </a:ext>
            </a:extLst>
          </p:cNvPr>
          <p:cNvGrpSpPr/>
          <p:nvPr/>
        </p:nvGrpSpPr>
        <p:grpSpPr>
          <a:xfrm>
            <a:off x="354809" y="3738485"/>
            <a:ext cx="4013896" cy="1403589"/>
            <a:chOff x="1130209" y="3591655"/>
            <a:chExt cx="4099520" cy="1403589"/>
          </a:xfrm>
        </p:grpSpPr>
        <p:sp>
          <p:nvSpPr>
            <p:cNvPr id="28" name="Rectangle 27">
              <a:extLst>
                <a:ext uri="{FF2B5EF4-FFF2-40B4-BE49-F238E27FC236}">
                  <a16:creationId xmlns:a16="http://schemas.microsoft.com/office/drawing/2014/main" id="{2593FCF0-F2ED-47D4-B165-5947B4111DEA}"/>
                </a:ext>
              </a:extLst>
            </p:cNvPr>
            <p:cNvSpPr/>
            <p:nvPr/>
          </p:nvSpPr>
          <p:spPr>
            <a:xfrm>
              <a:off x="1130209" y="3641854"/>
              <a:ext cx="4099520" cy="1353390"/>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ZoneTexte 22">
              <a:extLst>
                <a:ext uri="{FF2B5EF4-FFF2-40B4-BE49-F238E27FC236}">
                  <a16:creationId xmlns:a16="http://schemas.microsoft.com/office/drawing/2014/main" id="{CFDA321C-8BEA-4174-A541-CC7671549565}"/>
                </a:ext>
              </a:extLst>
            </p:cNvPr>
            <p:cNvSpPr txBox="1"/>
            <p:nvPr/>
          </p:nvSpPr>
          <p:spPr>
            <a:xfrm>
              <a:off x="1130209" y="3591655"/>
              <a:ext cx="3436775" cy="461665"/>
            </a:xfrm>
            <a:prstGeom prst="rect">
              <a:avLst/>
            </a:prstGeom>
            <a:noFill/>
          </p:spPr>
          <p:txBody>
            <a:bodyPr wrap="none" rtlCol="0">
              <a:spAutoFit/>
            </a:bodyPr>
            <a:lstStyle/>
            <a:p>
              <a:r>
                <a:rPr lang="fr-FR" sz="2400" b="1" dirty="0">
                  <a:solidFill>
                    <a:schemeClr val="accent5">
                      <a:lumMod val="50000"/>
                    </a:schemeClr>
                  </a:solidFill>
                  <a:sym typeface="Wingdings" panose="05000000000000000000" pitchFamily="2" charset="2"/>
                </a:rPr>
                <a:t>4. </a:t>
              </a:r>
              <a:r>
                <a:rPr lang="fr-FR" sz="2400" b="1" dirty="0">
                  <a:solidFill>
                    <a:schemeClr val="accent5">
                      <a:lumMod val="50000"/>
                    </a:schemeClr>
                  </a:solidFill>
                </a:rPr>
                <a:t>Activités pédagogiques</a:t>
              </a:r>
            </a:p>
          </p:txBody>
        </p:sp>
        <p:sp>
          <p:nvSpPr>
            <p:cNvPr id="26" name="ZoneTexte 25">
              <a:extLst>
                <a:ext uri="{FF2B5EF4-FFF2-40B4-BE49-F238E27FC236}">
                  <a16:creationId xmlns:a16="http://schemas.microsoft.com/office/drawing/2014/main" id="{75D35AB1-5AF0-4221-8594-708844DD8A06}"/>
                </a:ext>
              </a:extLst>
            </p:cNvPr>
            <p:cNvSpPr txBox="1"/>
            <p:nvPr/>
          </p:nvSpPr>
          <p:spPr>
            <a:xfrm>
              <a:off x="1394627" y="3955174"/>
              <a:ext cx="3632533" cy="1015663"/>
            </a:xfrm>
            <a:prstGeom prst="rect">
              <a:avLst/>
            </a:prstGeom>
            <a:noFill/>
          </p:spPr>
          <p:txBody>
            <a:bodyPr wrap="none" rtlCol="0">
              <a:spAutoFit/>
            </a:bodyPr>
            <a:lstStyle/>
            <a:p>
              <a:r>
                <a:rPr lang="fr-FR" sz="2000" dirty="0"/>
                <a:t>- Mise en place du protocole BIM</a:t>
              </a:r>
            </a:p>
            <a:p>
              <a:r>
                <a:rPr lang="fr-FR" sz="2000" dirty="0"/>
                <a:t>- Etudes « métiers »</a:t>
              </a:r>
            </a:p>
            <a:p>
              <a:r>
                <a:rPr lang="fr-FR" sz="2000" dirty="0">
                  <a:sym typeface="Wingdings" panose="05000000000000000000" pitchFamily="2" charset="2"/>
                </a:rPr>
                <a:t>- </a:t>
              </a:r>
              <a:r>
                <a:rPr lang="fr-FR" sz="2000" dirty="0"/>
                <a:t>Collaboration en démarche BIM</a:t>
              </a:r>
            </a:p>
          </p:txBody>
        </p:sp>
      </p:grpSp>
      <p:grpSp>
        <p:nvGrpSpPr>
          <p:cNvPr id="2" name="Groupe 1">
            <a:extLst>
              <a:ext uri="{FF2B5EF4-FFF2-40B4-BE49-F238E27FC236}">
                <a16:creationId xmlns:a16="http://schemas.microsoft.com/office/drawing/2014/main" id="{7B41DE5A-C9C8-4353-9BAE-92BBD14B2CC8}"/>
              </a:ext>
            </a:extLst>
          </p:cNvPr>
          <p:cNvGrpSpPr/>
          <p:nvPr/>
        </p:nvGrpSpPr>
        <p:grpSpPr>
          <a:xfrm>
            <a:off x="614549" y="1510204"/>
            <a:ext cx="3438991" cy="1448045"/>
            <a:chOff x="524843" y="1234992"/>
            <a:chExt cx="3615799" cy="1448045"/>
          </a:xfrm>
        </p:grpSpPr>
        <p:grpSp>
          <p:nvGrpSpPr>
            <p:cNvPr id="6" name="Groupe 5">
              <a:extLst>
                <a:ext uri="{FF2B5EF4-FFF2-40B4-BE49-F238E27FC236}">
                  <a16:creationId xmlns:a16="http://schemas.microsoft.com/office/drawing/2014/main" id="{D539FE8C-C8B1-4E57-9678-CF4F0718379C}"/>
                </a:ext>
              </a:extLst>
            </p:cNvPr>
            <p:cNvGrpSpPr/>
            <p:nvPr/>
          </p:nvGrpSpPr>
          <p:grpSpPr>
            <a:xfrm>
              <a:off x="524843" y="1234992"/>
              <a:ext cx="3615799" cy="1448045"/>
              <a:chOff x="252842" y="1234992"/>
              <a:chExt cx="3615799" cy="1448045"/>
            </a:xfrm>
          </p:grpSpPr>
          <p:sp>
            <p:nvSpPr>
              <p:cNvPr id="12" name="Rectangle 11">
                <a:extLst>
                  <a:ext uri="{FF2B5EF4-FFF2-40B4-BE49-F238E27FC236}">
                    <a16:creationId xmlns:a16="http://schemas.microsoft.com/office/drawing/2014/main" id="{482E2D43-71BC-47F4-B721-1E362DAED596}"/>
                  </a:ext>
                </a:extLst>
              </p:cNvPr>
              <p:cNvSpPr/>
              <p:nvPr/>
            </p:nvSpPr>
            <p:spPr>
              <a:xfrm>
                <a:off x="252842" y="1234992"/>
                <a:ext cx="3615799" cy="1448045"/>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F4EA15FB-8CCA-4D38-8ECA-ECE5A76D7031}"/>
                  </a:ext>
                </a:extLst>
              </p:cNvPr>
              <p:cNvSpPr txBox="1"/>
              <p:nvPr/>
            </p:nvSpPr>
            <p:spPr>
              <a:xfrm>
                <a:off x="252842" y="1234992"/>
                <a:ext cx="3366114" cy="461665"/>
              </a:xfrm>
              <a:prstGeom prst="rect">
                <a:avLst/>
              </a:prstGeom>
              <a:noFill/>
            </p:spPr>
            <p:txBody>
              <a:bodyPr wrap="none" rtlCol="0">
                <a:spAutoFit/>
              </a:bodyPr>
              <a:lstStyle/>
              <a:p>
                <a:r>
                  <a:rPr lang="fr-FR" sz="2400" b="1" dirty="0">
                    <a:solidFill>
                      <a:schemeClr val="accent5">
                        <a:lumMod val="50000"/>
                      </a:schemeClr>
                    </a:solidFill>
                    <a:sym typeface="Wingdings" panose="05000000000000000000" pitchFamily="2" charset="2"/>
                  </a:rPr>
                  <a:t>2. </a:t>
                </a:r>
                <a:r>
                  <a:rPr lang="fr-FR" sz="2400" b="1" dirty="0">
                    <a:solidFill>
                      <a:schemeClr val="accent5">
                        <a:lumMod val="50000"/>
                      </a:schemeClr>
                    </a:solidFill>
                  </a:rPr>
                  <a:t>Présentation du projet</a:t>
                </a:r>
              </a:p>
            </p:txBody>
          </p:sp>
        </p:grpSp>
        <p:sp>
          <p:nvSpPr>
            <p:cNvPr id="19" name="ZoneTexte 18">
              <a:extLst>
                <a:ext uri="{FF2B5EF4-FFF2-40B4-BE49-F238E27FC236}">
                  <a16:creationId xmlns:a16="http://schemas.microsoft.com/office/drawing/2014/main" id="{819AC77F-6686-48D7-BB0C-362659842A5E}"/>
                </a:ext>
              </a:extLst>
            </p:cNvPr>
            <p:cNvSpPr txBox="1"/>
            <p:nvPr/>
          </p:nvSpPr>
          <p:spPr>
            <a:xfrm>
              <a:off x="785844" y="1607343"/>
              <a:ext cx="2844112" cy="1015663"/>
            </a:xfrm>
            <a:prstGeom prst="rect">
              <a:avLst/>
            </a:prstGeom>
            <a:noFill/>
          </p:spPr>
          <p:txBody>
            <a:bodyPr wrap="none" rtlCol="0">
              <a:spAutoFit/>
            </a:bodyPr>
            <a:lstStyle/>
            <a:p>
              <a:r>
                <a:rPr lang="fr-FR" sz="2000" dirty="0">
                  <a:sym typeface="Wingdings" panose="05000000000000000000" pitchFamily="2" charset="2"/>
                </a:rPr>
                <a:t>- Objectifs pédagogiques</a:t>
              </a:r>
            </a:p>
            <a:p>
              <a:r>
                <a:rPr lang="fr-FR" sz="2000" dirty="0"/>
                <a:t>- Processus BIM du projet</a:t>
              </a:r>
            </a:p>
            <a:p>
              <a:r>
                <a:rPr lang="fr-FR" sz="2000" dirty="0">
                  <a:sym typeface="Wingdings" panose="05000000000000000000" pitchFamily="2" charset="2"/>
                </a:rPr>
                <a:t>- Support du projet</a:t>
              </a:r>
            </a:p>
          </p:txBody>
        </p:sp>
      </p:grpSp>
      <p:grpSp>
        <p:nvGrpSpPr>
          <p:cNvPr id="5" name="Groupe 4">
            <a:extLst>
              <a:ext uri="{FF2B5EF4-FFF2-40B4-BE49-F238E27FC236}">
                <a16:creationId xmlns:a16="http://schemas.microsoft.com/office/drawing/2014/main" id="{C4A6E6EB-8546-478F-BA05-399AD7C6E8FB}"/>
              </a:ext>
            </a:extLst>
          </p:cNvPr>
          <p:cNvGrpSpPr/>
          <p:nvPr/>
        </p:nvGrpSpPr>
        <p:grpSpPr>
          <a:xfrm>
            <a:off x="4848182" y="2746131"/>
            <a:ext cx="4099520" cy="1423509"/>
            <a:chOff x="4012925" y="1789006"/>
            <a:chExt cx="4099520" cy="1423509"/>
          </a:xfrm>
        </p:grpSpPr>
        <p:sp>
          <p:nvSpPr>
            <p:cNvPr id="27" name="Rectangle 26">
              <a:extLst>
                <a:ext uri="{FF2B5EF4-FFF2-40B4-BE49-F238E27FC236}">
                  <a16:creationId xmlns:a16="http://schemas.microsoft.com/office/drawing/2014/main" id="{E456AD95-A0BE-4A61-B232-96A1B3542AC9}"/>
                </a:ext>
              </a:extLst>
            </p:cNvPr>
            <p:cNvSpPr/>
            <p:nvPr/>
          </p:nvSpPr>
          <p:spPr>
            <a:xfrm>
              <a:off x="4012925" y="1827652"/>
              <a:ext cx="4013896" cy="1384863"/>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ZoneTexte 23">
              <a:extLst>
                <a:ext uri="{FF2B5EF4-FFF2-40B4-BE49-F238E27FC236}">
                  <a16:creationId xmlns:a16="http://schemas.microsoft.com/office/drawing/2014/main" id="{D1C33F1F-84C9-4508-884A-C7CC51405ADE}"/>
                </a:ext>
              </a:extLst>
            </p:cNvPr>
            <p:cNvSpPr txBox="1"/>
            <p:nvPr/>
          </p:nvSpPr>
          <p:spPr>
            <a:xfrm>
              <a:off x="4272883" y="2136236"/>
              <a:ext cx="3056093" cy="1015663"/>
            </a:xfrm>
            <a:prstGeom prst="rect">
              <a:avLst/>
            </a:prstGeom>
            <a:noFill/>
          </p:spPr>
          <p:txBody>
            <a:bodyPr wrap="none" rtlCol="0">
              <a:spAutoFit/>
            </a:bodyPr>
            <a:lstStyle/>
            <a:p>
              <a:r>
                <a:rPr lang="fr-FR" sz="2000" dirty="0">
                  <a:sym typeface="Wingdings" panose="05000000000000000000" pitchFamily="2" charset="2"/>
                </a:rPr>
                <a:t>- Organisation </a:t>
              </a:r>
              <a:r>
                <a:rPr lang="fr-FR" sz="2000" dirty="0"/>
                <a:t>pédagogique</a:t>
              </a:r>
            </a:p>
            <a:p>
              <a:r>
                <a:rPr lang="fr-FR" sz="2000" dirty="0"/>
                <a:t>- Préparation</a:t>
              </a:r>
            </a:p>
            <a:p>
              <a:r>
                <a:rPr lang="fr-FR" sz="2000" dirty="0"/>
                <a:t>- Charte BIM</a:t>
              </a:r>
            </a:p>
          </p:txBody>
        </p:sp>
        <p:sp>
          <p:nvSpPr>
            <p:cNvPr id="30" name="ZoneTexte 29">
              <a:extLst>
                <a:ext uri="{FF2B5EF4-FFF2-40B4-BE49-F238E27FC236}">
                  <a16:creationId xmlns:a16="http://schemas.microsoft.com/office/drawing/2014/main" id="{B127A8F4-7081-4184-B472-9CEED964D6F7}"/>
                </a:ext>
              </a:extLst>
            </p:cNvPr>
            <p:cNvSpPr txBox="1"/>
            <p:nvPr/>
          </p:nvSpPr>
          <p:spPr>
            <a:xfrm>
              <a:off x="4012925" y="1789006"/>
              <a:ext cx="4099520" cy="461665"/>
            </a:xfrm>
            <a:prstGeom prst="rect">
              <a:avLst/>
            </a:prstGeom>
            <a:noFill/>
          </p:spPr>
          <p:txBody>
            <a:bodyPr wrap="none" rtlCol="0">
              <a:spAutoFit/>
            </a:bodyPr>
            <a:lstStyle/>
            <a:p>
              <a:r>
                <a:rPr lang="fr-FR" sz="2400" b="1" dirty="0">
                  <a:solidFill>
                    <a:schemeClr val="accent5">
                      <a:lumMod val="50000"/>
                    </a:schemeClr>
                  </a:solidFill>
                  <a:sym typeface="Wingdings" panose="05000000000000000000" pitchFamily="2" charset="2"/>
                </a:rPr>
                <a:t>3. </a:t>
              </a:r>
              <a:r>
                <a:rPr lang="fr-FR" sz="2400" b="1" dirty="0">
                  <a:solidFill>
                    <a:schemeClr val="accent5">
                      <a:lumMod val="50000"/>
                    </a:schemeClr>
                  </a:solidFill>
                </a:rPr>
                <a:t>Organisation et préparation </a:t>
              </a:r>
            </a:p>
          </p:txBody>
        </p:sp>
      </p:grpSp>
      <p:sp>
        <p:nvSpPr>
          <p:cNvPr id="8" name="Espace réservé du pied de page 7">
            <a:extLst>
              <a:ext uri="{FF2B5EF4-FFF2-40B4-BE49-F238E27FC236}">
                <a16:creationId xmlns:a16="http://schemas.microsoft.com/office/drawing/2014/main" id="{97667BE3-E49C-4B6C-99E9-2BB4B56E00E5}"/>
              </a:ext>
            </a:extLst>
          </p:cNvPr>
          <p:cNvSpPr>
            <a:spLocks noGrp="1"/>
          </p:cNvSpPr>
          <p:nvPr>
            <p:ph type="ftr" sz="quarter" idx="11"/>
          </p:nvPr>
        </p:nvSpPr>
        <p:spPr/>
        <p:txBody>
          <a:bodyPr/>
          <a:lstStyle/>
          <a:p>
            <a:r>
              <a:rPr lang="fr-FR"/>
              <a:t>Académie Aix-Marseille - Projet Collaboratif BIM</a:t>
            </a:r>
          </a:p>
        </p:txBody>
      </p:sp>
      <p:sp>
        <p:nvSpPr>
          <p:cNvPr id="11" name="Espace réservé du numéro de diapositive 10">
            <a:extLst>
              <a:ext uri="{FF2B5EF4-FFF2-40B4-BE49-F238E27FC236}">
                <a16:creationId xmlns:a16="http://schemas.microsoft.com/office/drawing/2014/main" id="{A3C701F8-19A6-4B85-BB26-6BF804D3FFDA}"/>
              </a:ext>
            </a:extLst>
          </p:cNvPr>
          <p:cNvSpPr>
            <a:spLocks noGrp="1"/>
          </p:cNvSpPr>
          <p:nvPr>
            <p:ph type="sldNum" sz="quarter" idx="12"/>
          </p:nvPr>
        </p:nvSpPr>
        <p:spPr/>
        <p:txBody>
          <a:bodyPr/>
          <a:lstStyle/>
          <a:p>
            <a:fld id="{01053D74-0840-418D-B4A8-08C6D9444436}" type="slidenum">
              <a:rPr lang="fr-FR" smtClean="0"/>
              <a:t>2</a:t>
            </a:fld>
            <a:endParaRPr lang="fr-FR"/>
          </a:p>
        </p:txBody>
      </p:sp>
      <p:sp>
        <p:nvSpPr>
          <p:cNvPr id="25" name="Rectangle 24">
            <a:extLst>
              <a:ext uri="{FF2B5EF4-FFF2-40B4-BE49-F238E27FC236}">
                <a16:creationId xmlns:a16="http://schemas.microsoft.com/office/drawing/2014/main" id="{CC70E41F-D64E-42B1-B263-23F857DDD9F4}"/>
              </a:ext>
            </a:extLst>
          </p:cNvPr>
          <p:cNvSpPr/>
          <p:nvPr/>
        </p:nvSpPr>
        <p:spPr>
          <a:xfrm>
            <a:off x="217515" y="-6057"/>
            <a:ext cx="4588115" cy="584775"/>
          </a:xfrm>
          <a:prstGeom prst="rect">
            <a:avLst/>
          </a:prstGeom>
        </p:spPr>
        <p:txBody>
          <a:bodyPr wrap="none">
            <a:spAutoFit/>
          </a:bodyPr>
          <a:lstStyle/>
          <a:p>
            <a:r>
              <a:rPr lang="fr-FR" sz="3200" b="1" dirty="0">
                <a:solidFill>
                  <a:schemeClr val="accent5">
                    <a:lumMod val="50000"/>
                  </a:schemeClr>
                </a:solidFill>
                <a:effectLst>
                  <a:outerShdw blurRad="38100" dist="38100" dir="2700000" algn="tl">
                    <a:srgbClr val="000000">
                      <a:alpha val="43137"/>
                    </a:srgbClr>
                  </a:outerShdw>
                </a:effectLst>
              </a:rPr>
              <a:t>Présentation - Sommaire  </a:t>
            </a:r>
          </a:p>
        </p:txBody>
      </p:sp>
      <p:grpSp>
        <p:nvGrpSpPr>
          <p:cNvPr id="3" name="Groupe 2">
            <a:extLst>
              <a:ext uri="{FF2B5EF4-FFF2-40B4-BE49-F238E27FC236}">
                <a16:creationId xmlns:a16="http://schemas.microsoft.com/office/drawing/2014/main" id="{8A3BBDC5-D963-41CB-9428-F2D4B9133A06}"/>
              </a:ext>
            </a:extLst>
          </p:cNvPr>
          <p:cNvGrpSpPr/>
          <p:nvPr/>
        </p:nvGrpSpPr>
        <p:grpSpPr>
          <a:xfrm>
            <a:off x="5180613" y="5019965"/>
            <a:ext cx="3086100" cy="869717"/>
            <a:chOff x="4677264" y="5129592"/>
            <a:chExt cx="3086100" cy="1065862"/>
          </a:xfrm>
        </p:grpSpPr>
        <p:sp>
          <p:nvSpPr>
            <p:cNvPr id="32" name="Rectangle 31">
              <a:extLst>
                <a:ext uri="{FF2B5EF4-FFF2-40B4-BE49-F238E27FC236}">
                  <a16:creationId xmlns:a16="http://schemas.microsoft.com/office/drawing/2014/main" id="{55CD7124-8240-46EE-BA1B-71AF599EC6C5}"/>
                </a:ext>
              </a:extLst>
            </p:cNvPr>
            <p:cNvSpPr/>
            <p:nvPr/>
          </p:nvSpPr>
          <p:spPr>
            <a:xfrm>
              <a:off x="4677264" y="5179791"/>
              <a:ext cx="3086100" cy="1015663"/>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ZoneTexte 32">
              <a:extLst>
                <a:ext uri="{FF2B5EF4-FFF2-40B4-BE49-F238E27FC236}">
                  <a16:creationId xmlns:a16="http://schemas.microsoft.com/office/drawing/2014/main" id="{E81DBA1A-1A20-465E-A6E2-41B857994314}"/>
                </a:ext>
              </a:extLst>
            </p:cNvPr>
            <p:cNvSpPr txBox="1"/>
            <p:nvPr/>
          </p:nvSpPr>
          <p:spPr>
            <a:xfrm>
              <a:off x="4677264" y="5129592"/>
              <a:ext cx="3051220" cy="461665"/>
            </a:xfrm>
            <a:prstGeom prst="rect">
              <a:avLst/>
            </a:prstGeom>
            <a:noFill/>
          </p:spPr>
          <p:txBody>
            <a:bodyPr wrap="none" rtlCol="0">
              <a:spAutoFit/>
            </a:bodyPr>
            <a:lstStyle/>
            <a:p>
              <a:r>
                <a:rPr lang="fr-FR" sz="2400" b="1" dirty="0">
                  <a:solidFill>
                    <a:schemeClr val="accent5">
                      <a:lumMod val="50000"/>
                    </a:schemeClr>
                  </a:solidFill>
                  <a:sym typeface="Wingdings" panose="05000000000000000000" pitchFamily="2" charset="2"/>
                </a:rPr>
                <a:t>5. Retour d’expérience</a:t>
              </a:r>
              <a:endParaRPr lang="fr-FR" sz="2400" b="1" dirty="0">
                <a:solidFill>
                  <a:schemeClr val="accent5">
                    <a:lumMod val="50000"/>
                  </a:schemeClr>
                </a:solidFill>
              </a:endParaRPr>
            </a:p>
          </p:txBody>
        </p:sp>
      </p:grpSp>
      <p:sp>
        <p:nvSpPr>
          <p:cNvPr id="17" name="Forme libre : forme 16">
            <a:extLst>
              <a:ext uri="{FF2B5EF4-FFF2-40B4-BE49-F238E27FC236}">
                <a16:creationId xmlns:a16="http://schemas.microsoft.com/office/drawing/2014/main" id="{0D1BFB9E-BE5E-4B46-A9C5-DAA8E2E24A25}"/>
              </a:ext>
            </a:extLst>
          </p:cNvPr>
          <p:cNvSpPr/>
          <p:nvPr/>
        </p:nvSpPr>
        <p:spPr>
          <a:xfrm rot="17616254">
            <a:off x="3720814" y="912224"/>
            <a:ext cx="825144" cy="510767"/>
          </a:xfrm>
          <a:custGeom>
            <a:avLst/>
            <a:gdLst>
              <a:gd name="connsiteX0" fmla="*/ 0 w 1108710"/>
              <a:gd name="connsiteY0" fmla="*/ 0 h 617220"/>
              <a:gd name="connsiteX1" fmla="*/ 480060 w 1108710"/>
              <a:gd name="connsiteY1" fmla="*/ 57150 h 617220"/>
              <a:gd name="connsiteX2" fmla="*/ 857250 w 1108710"/>
              <a:gd name="connsiteY2" fmla="*/ 285750 h 617220"/>
              <a:gd name="connsiteX3" fmla="*/ 1108710 w 1108710"/>
              <a:gd name="connsiteY3" fmla="*/ 617220 h 617220"/>
            </a:gdLst>
            <a:ahLst/>
            <a:cxnLst>
              <a:cxn ang="0">
                <a:pos x="connsiteX0" y="connsiteY0"/>
              </a:cxn>
              <a:cxn ang="0">
                <a:pos x="connsiteX1" y="connsiteY1"/>
              </a:cxn>
              <a:cxn ang="0">
                <a:pos x="connsiteX2" y="connsiteY2"/>
              </a:cxn>
              <a:cxn ang="0">
                <a:pos x="connsiteX3" y="connsiteY3"/>
              </a:cxn>
            </a:cxnLst>
            <a:rect l="l" t="t" r="r" b="b"/>
            <a:pathLst>
              <a:path w="1108710" h="617220">
                <a:moveTo>
                  <a:pt x="0" y="0"/>
                </a:moveTo>
                <a:cubicBezTo>
                  <a:pt x="168592" y="4762"/>
                  <a:pt x="337185" y="9525"/>
                  <a:pt x="480060" y="57150"/>
                </a:cubicBezTo>
                <a:cubicBezTo>
                  <a:pt x="622935" y="104775"/>
                  <a:pt x="752475" y="192405"/>
                  <a:pt x="857250" y="285750"/>
                </a:cubicBezTo>
                <a:cubicBezTo>
                  <a:pt x="962025" y="379095"/>
                  <a:pt x="1035367" y="498157"/>
                  <a:pt x="1108710" y="617220"/>
                </a:cubicBezTo>
              </a:path>
            </a:pathLst>
          </a:cu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5CD11EE7-4967-4C5E-8283-5FD2FA1AAE03}"/>
              </a:ext>
            </a:extLst>
          </p:cNvPr>
          <p:cNvSpPr txBox="1"/>
          <p:nvPr/>
        </p:nvSpPr>
        <p:spPr>
          <a:xfrm>
            <a:off x="354809" y="5500785"/>
            <a:ext cx="2260878" cy="646331"/>
          </a:xfrm>
          <a:prstGeom prst="rect">
            <a:avLst/>
          </a:prstGeom>
          <a:noFill/>
        </p:spPr>
        <p:txBody>
          <a:bodyPr wrap="square" rtlCol="0">
            <a:spAutoFit/>
          </a:bodyPr>
          <a:lstStyle/>
          <a:p>
            <a:r>
              <a:rPr lang="fr-FR" i="1" dirty="0"/>
              <a:t>Lire les commentaires en complément …</a:t>
            </a:r>
          </a:p>
        </p:txBody>
      </p:sp>
      <p:cxnSp>
        <p:nvCxnSpPr>
          <p:cNvPr id="29" name="Connecteur droit 28">
            <a:extLst>
              <a:ext uri="{FF2B5EF4-FFF2-40B4-BE49-F238E27FC236}">
                <a16:creationId xmlns:a16="http://schemas.microsoft.com/office/drawing/2014/main" id="{D76114CA-1582-4BB5-96A3-6307DB5DF24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9" name="Groupe 8">
            <a:extLst>
              <a:ext uri="{FF2B5EF4-FFF2-40B4-BE49-F238E27FC236}">
                <a16:creationId xmlns:a16="http://schemas.microsoft.com/office/drawing/2014/main" id="{C151E9B8-7FA7-4FB7-9045-D9C6CA2E089B}"/>
              </a:ext>
            </a:extLst>
          </p:cNvPr>
          <p:cNvGrpSpPr/>
          <p:nvPr/>
        </p:nvGrpSpPr>
        <p:grpSpPr>
          <a:xfrm>
            <a:off x="4619828" y="465158"/>
            <a:ext cx="4354485" cy="1448045"/>
            <a:chOff x="4572000" y="423205"/>
            <a:chExt cx="4354485" cy="1448045"/>
          </a:xfrm>
        </p:grpSpPr>
        <p:grpSp>
          <p:nvGrpSpPr>
            <p:cNvPr id="31" name="Groupe 30">
              <a:extLst>
                <a:ext uri="{FF2B5EF4-FFF2-40B4-BE49-F238E27FC236}">
                  <a16:creationId xmlns:a16="http://schemas.microsoft.com/office/drawing/2014/main" id="{F443A647-7195-45B9-88EA-D0E0CD97EE59}"/>
                </a:ext>
              </a:extLst>
            </p:cNvPr>
            <p:cNvGrpSpPr/>
            <p:nvPr/>
          </p:nvGrpSpPr>
          <p:grpSpPr>
            <a:xfrm>
              <a:off x="4572000" y="423205"/>
              <a:ext cx="4354485" cy="1448045"/>
              <a:chOff x="252842" y="1234992"/>
              <a:chExt cx="3615799" cy="1448045"/>
            </a:xfrm>
          </p:grpSpPr>
          <p:sp>
            <p:nvSpPr>
              <p:cNvPr id="35" name="Rectangle 34">
                <a:extLst>
                  <a:ext uri="{FF2B5EF4-FFF2-40B4-BE49-F238E27FC236}">
                    <a16:creationId xmlns:a16="http://schemas.microsoft.com/office/drawing/2014/main" id="{85A06CE9-0E9D-4AA7-B9AF-9F016582F84B}"/>
                  </a:ext>
                </a:extLst>
              </p:cNvPr>
              <p:cNvSpPr/>
              <p:nvPr/>
            </p:nvSpPr>
            <p:spPr>
              <a:xfrm>
                <a:off x="252842" y="1234992"/>
                <a:ext cx="3615799" cy="1448045"/>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520"/>
              </a:p>
            </p:txBody>
          </p:sp>
          <p:sp>
            <p:nvSpPr>
              <p:cNvPr id="36" name="ZoneTexte 35">
                <a:extLst>
                  <a:ext uri="{FF2B5EF4-FFF2-40B4-BE49-F238E27FC236}">
                    <a16:creationId xmlns:a16="http://schemas.microsoft.com/office/drawing/2014/main" id="{419B4C6D-FF46-4E99-B8DF-A04C04BD2DDA}"/>
                  </a:ext>
                </a:extLst>
              </p:cNvPr>
              <p:cNvSpPr txBox="1"/>
              <p:nvPr/>
            </p:nvSpPr>
            <p:spPr>
              <a:xfrm>
                <a:off x="252842" y="1234992"/>
                <a:ext cx="1368443" cy="461665"/>
              </a:xfrm>
              <a:prstGeom prst="rect">
                <a:avLst/>
              </a:prstGeom>
              <a:noFill/>
            </p:spPr>
            <p:txBody>
              <a:bodyPr wrap="none" rtlCol="0">
                <a:spAutoFit/>
              </a:bodyPr>
              <a:lstStyle/>
              <a:p>
                <a:r>
                  <a:rPr lang="fr-FR" sz="2400" b="1" dirty="0">
                    <a:solidFill>
                      <a:schemeClr val="accent5">
                        <a:lumMod val="50000"/>
                      </a:schemeClr>
                    </a:solidFill>
                    <a:sym typeface="Wingdings" panose="05000000000000000000" pitchFamily="2" charset="2"/>
                  </a:rPr>
                  <a:t>1. </a:t>
                </a:r>
                <a:r>
                  <a:rPr lang="fr-FR" sz="2400" b="1" dirty="0">
                    <a:solidFill>
                      <a:schemeClr val="accent5">
                        <a:lumMod val="50000"/>
                      </a:schemeClr>
                    </a:solidFill>
                  </a:rPr>
                  <a:t>Contexte </a:t>
                </a:r>
              </a:p>
            </p:txBody>
          </p:sp>
        </p:grpSp>
        <p:sp>
          <p:nvSpPr>
            <p:cNvPr id="39" name="ZoneTexte 38">
              <a:extLst>
                <a:ext uri="{FF2B5EF4-FFF2-40B4-BE49-F238E27FC236}">
                  <a16:creationId xmlns:a16="http://schemas.microsoft.com/office/drawing/2014/main" id="{A5233C69-B542-4EC5-B1B3-174349D15D11}"/>
                </a:ext>
              </a:extLst>
            </p:cNvPr>
            <p:cNvSpPr txBox="1"/>
            <p:nvPr/>
          </p:nvSpPr>
          <p:spPr>
            <a:xfrm>
              <a:off x="4813070" y="824336"/>
              <a:ext cx="4082015" cy="1015663"/>
            </a:xfrm>
            <a:prstGeom prst="rect">
              <a:avLst/>
            </a:prstGeom>
            <a:noFill/>
          </p:spPr>
          <p:txBody>
            <a:bodyPr wrap="none" rtlCol="0">
              <a:spAutoFit/>
            </a:bodyPr>
            <a:lstStyle/>
            <a:p>
              <a:r>
                <a:rPr lang="fr-FR" sz="2000" dirty="0">
                  <a:sym typeface="Wingdings" panose="05000000000000000000" pitchFamily="2" charset="2"/>
                </a:rPr>
                <a:t>- Problématique de l’expérimentation</a:t>
              </a:r>
            </a:p>
            <a:p>
              <a:r>
                <a:rPr lang="fr-FR" sz="2000" dirty="0"/>
                <a:t>- Rappel des objectifs</a:t>
              </a:r>
            </a:p>
            <a:p>
              <a:r>
                <a:rPr lang="fr-FR" sz="2000" dirty="0">
                  <a:sym typeface="Wingdings" panose="05000000000000000000" pitchFamily="2" charset="2"/>
                </a:rPr>
                <a:t>- Méthodologie proposée</a:t>
              </a:r>
            </a:p>
          </p:txBody>
        </p:sp>
      </p:grpSp>
      <p:sp>
        <p:nvSpPr>
          <p:cNvPr id="41" name="Forme libre : forme 40">
            <a:extLst>
              <a:ext uri="{FF2B5EF4-FFF2-40B4-BE49-F238E27FC236}">
                <a16:creationId xmlns:a16="http://schemas.microsoft.com/office/drawing/2014/main" id="{E68C00AD-591B-493E-8BE1-A7C613101A0B}"/>
              </a:ext>
            </a:extLst>
          </p:cNvPr>
          <p:cNvSpPr/>
          <p:nvPr/>
        </p:nvSpPr>
        <p:spPr>
          <a:xfrm rot="18140734">
            <a:off x="4025020" y="3292291"/>
            <a:ext cx="735509" cy="438254"/>
          </a:xfrm>
          <a:custGeom>
            <a:avLst/>
            <a:gdLst>
              <a:gd name="connsiteX0" fmla="*/ 0 w 1108710"/>
              <a:gd name="connsiteY0" fmla="*/ 0 h 617220"/>
              <a:gd name="connsiteX1" fmla="*/ 480060 w 1108710"/>
              <a:gd name="connsiteY1" fmla="*/ 57150 h 617220"/>
              <a:gd name="connsiteX2" fmla="*/ 857250 w 1108710"/>
              <a:gd name="connsiteY2" fmla="*/ 285750 h 617220"/>
              <a:gd name="connsiteX3" fmla="*/ 1108710 w 1108710"/>
              <a:gd name="connsiteY3" fmla="*/ 617220 h 617220"/>
            </a:gdLst>
            <a:ahLst/>
            <a:cxnLst>
              <a:cxn ang="0">
                <a:pos x="connsiteX0" y="connsiteY0"/>
              </a:cxn>
              <a:cxn ang="0">
                <a:pos x="connsiteX1" y="connsiteY1"/>
              </a:cxn>
              <a:cxn ang="0">
                <a:pos x="connsiteX2" y="connsiteY2"/>
              </a:cxn>
              <a:cxn ang="0">
                <a:pos x="connsiteX3" y="connsiteY3"/>
              </a:cxn>
            </a:cxnLst>
            <a:rect l="l" t="t" r="r" b="b"/>
            <a:pathLst>
              <a:path w="1108710" h="617220">
                <a:moveTo>
                  <a:pt x="0" y="0"/>
                </a:moveTo>
                <a:cubicBezTo>
                  <a:pt x="168592" y="4762"/>
                  <a:pt x="337185" y="9525"/>
                  <a:pt x="480060" y="57150"/>
                </a:cubicBezTo>
                <a:cubicBezTo>
                  <a:pt x="622935" y="104775"/>
                  <a:pt x="752475" y="192405"/>
                  <a:pt x="857250" y="285750"/>
                </a:cubicBezTo>
                <a:cubicBezTo>
                  <a:pt x="962025" y="379095"/>
                  <a:pt x="1035367" y="498157"/>
                  <a:pt x="1108710" y="617220"/>
                </a:cubicBezTo>
              </a:path>
            </a:pathLst>
          </a:cu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Forme libre : forme 41">
            <a:extLst>
              <a:ext uri="{FF2B5EF4-FFF2-40B4-BE49-F238E27FC236}">
                <a16:creationId xmlns:a16="http://schemas.microsoft.com/office/drawing/2014/main" id="{0FB0732E-D59A-49F8-B05F-3ECAFCA4F68D}"/>
              </a:ext>
            </a:extLst>
          </p:cNvPr>
          <p:cNvSpPr/>
          <p:nvPr/>
        </p:nvSpPr>
        <p:spPr>
          <a:xfrm rot="160381">
            <a:off x="4175048" y="2248578"/>
            <a:ext cx="825144" cy="438443"/>
          </a:xfrm>
          <a:custGeom>
            <a:avLst/>
            <a:gdLst>
              <a:gd name="connsiteX0" fmla="*/ 0 w 1108710"/>
              <a:gd name="connsiteY0" fmla="*/ 0 h 617220"/>
              <a:gd name="connsiteX1" fmla="*/ 480060 w 1108710"/>
              <a:gd name="connsiteY1" fmla="*/ 57150 h 617220"/>
              <a:gd name="connsiteX2" fmla="*/ 857250 w 1108710"/>
              <a:gd name="connsiteY2" fmla="*/ 285750 h 617220"/>
              <a:gd name="connsiteX3" fmla="*/ 1108710 w 1108710"/>
              <a:gd name="connsiteY3" fmla="*/ 617220 h 617220"/>
            </a:gdLst>
            <a:ahLst/>
            <a:cxnLst>
              <a:cxn ang="0">
                <a:pos x="connsiteX0" y="connsiteY0"/>
              </a:cxn>
              <a:cxn ang="0">
                <a:pos x="connsiteX1" y="connsiteY1"/>
              </a:cxn>
              <a:cxn ang="0">
                <a:pos x="connsiteX2" y="connsiteY2"/>
              </a:cxn>
              <a:cxn ang="0">
                <a:pos x="connsiteX3" y="connsiteY3"/>
              </a:cxn>
            </a:cxnLst>
            <a:rect l="l" t="t" r="r" b="b"/>
            <a:pathLst>
              <a:path w="1108710" h="617220">
                <a:moveTo>
                  <a:pt x="0" y="0"/>
                </a:moveTo>
                <a:cubicBezTo>
                  <a:pt x="168592" y="4762"/>
                  <a:pt x="337185" y="9525"/>
                  <a:pt x="480060" y="57150"/>
                </a:cubicBezTo>
                <a:cubicBezTo>
                  <a:pt x="622935" y="104775"/>
                  <a:pt x="752475" y="192405"/>
                  <a:pt x="857250" y="285750"/>
                </a:cubicBezTo>
                <a:cubicBezTo>
                  <a:pt x="962025" y="379095"/>
                  <a:pt x="1035367" y="498157"/>
                  <a:pt x="1108710" y="617220"/>
                </a:cubicBezTo>
              </a:path>
            </a:pathLst>
          </a:cu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Forme libre : forme 42">
            <a:extLst>
              <a:ext uri="{FF2B5EF4-FFF2-40B4-BE49-F238E27FC236}">
                <a16:creationId xmlns:a16="http://schemas.microsoft.com/office/drawing/2014/main" id="{D79D5C0A-2F85-4B29-9122-55A57D2DB0F5}"/>
              </a:ext>
            </a:extLst>
          </p:cNvPr>
          <p:cNvSpPr/>
          <p:nvPr/>
        </p:nvSpPr>
        <p:spPr>
          <a:xfrm rot="160381">
            <a:off x="4453115" y="4460278"/>
            <a:ext cx="825144" cy="438443"/>
          </a:xfrm>
          <a:custGeom>
            <a:avLst/>
            <a:gdLst>
              <a:gd name="connsiteX0" fmla="*/ 0 w 1108710"/>
              <a:gd name="connsiteY0" fmla="*/ 0 h 617220"/>
              <a:gd name="connsiteX1" fmla="*/ 480060 w 1108710"/>
              <a:gd name="connsiteY1" fmla="*/ 57150 h 617220"/>
              <a:gd name="connsiteX2" fmla="*/ 857250 w 1108710"/>
              <a:gd name="connsiteY2" fmla="*/ 285750 h 617220"/>
              <a:gd name="connsiteX3" fmla="*/ 1108710 w 1108710"/>
              <a:gd name="connsiteY3" fmla="*/ 617220 h 617220"/>
            </a:gdLst>
            <a:ahLst/>
            <a:cxnLst>
              <a:cxn ang="0">
                <a:pos x="connsiteX0" y="connsiteY0"/>
              </a:cxn>
              <a:cxn ang="0">
                <a:pos x="connsiteX1" y="connsiteY1"/>
              </a:cxn>
              <a:cxn ang="0">
                <a:pos x="connsiteX2" y="connsiteY2"/>
              </a:cxn>
              <a:cxn ang="0">
                <a:pos x="connsiteX3" y="connsiteY3"/>
              </a:cxn>
            </a:cxnLst>
            <a:rect l="l" t="t" r="r" b="b"/>
            <a:pathLst>
              <a:path w="1108710" h="617220">
                <a:moveTo>
                  <a:pt x="0" y="0"/>
                </a:moveTo>
                <a:cubicBezTo>
                  <a:pt x="168592" y="4762"/>
                  <a:pt x="337185" y="9525"/>
                  <a:pt x="480060" y="57150"/>
                </a:cubicBezTo>
                <a:cubicBezTo>
                  <a:pt x="622935" y="104775"/>
                  <a:pt x="752475" y="192405"/>
                  <a:pt x="857250" y="285750"/>
                </a:cubicBezTo>
                <a:cubicBezTo>
                  <a:pt x="962025" y="379095"/>
                  <a:pt x="1035367" y="498157"/>
                  <a:pt x="1108710" y="617220"/>
                </a:cubicBezTo>
              </a:path>
            </a:pathLst>
          </a:cu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99727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96EF0CBF-8E0D-4596-A427-ADCDE81F9440}"/>
              </a:ext>
            </a:extLst>
          </p:cNvPr>
          <p:cNvGraphicFramePr>
            <a:graphicFrameLocks noGrp="1"/>
          </p:cNvGraphicFramePr>
          <p:nvPr>
            <p:extLst>
              <p:ext uri="{D42A27DB-BD31-4B8C-83A1-F6EECF244321}">
                <p14:modId xmlns:p14="http://schemas.microsoft.com/office/powerpoint/2010/main" val="2790561968"/>
              </p:ext>
            </p:extLst>
          </p:nvPr>
        </p:nvGraphicFramePr>
        <p:xfrm>
          <a:off x="224480" y="763252"/>
          <a:ext cx="8695040" cy="2281393"/>
        </p:xfrm>
        <a:graphic>
          <a:graphicData uri="http://schemas.openxmlformats.org/drawingml/2006/table">
            <a:tbl>
              <a:tblPr firstRow="1" firstCol="1" bandRow="1"/>
              <a:tblGrid>
                <a:gridCol w="2367013">
                  <a:extLst>
                    <a:ext uri="{9D8B030D-6E8A-4147-A177-3AD203B41FA5}">
                      <a16:colId xmlns:a16="http://schemas.microsoft.com/office/drawing/2014/main" val="3502742194"/>
                    </a:ext>
                  </a:extLst>
                </a:gridCol>
                <a:gridCol w="6328027">
                  <a:extLst>
                    <a:ext uri="{9D8B030D-6E8A-4147-A177-3AD203B41FA5}">
                      <a16:colId xmlns:a16="http://schemas.microsoft.com/office/drawing/2014/main" val="1196758889"/>
                    </a:ext>
                  </a:extLst>
                </a:gridCol>
              </a:tblGrid>
              <a:tr h="250911">
                <a:tc>
                  <a:txBody>
                    <a:bodyPr/>
                    <a:lstStyle/>
                    <a:p>
                      <a:pPr>
                        <a:spcAft>
                          <a:spcPts val="0"/>
                        </a:spcAft>
                      </a:pPr>
                      <a:r>
                        <a:rPr lang="fr-FR" sz="1600" b="1"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Classes concernées</a:t>
                      </a:r>
                      <a:endParaRPr lang="fr-FR" sz="16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b="1" dirty="0">
                          <a:effectLst/>
                          <a:latin typeface="Calibri" panose="020F0502020204030204" pitchFamily="34" charset="0"/>
                          <a:ea typeface="Calibri" panose="020F0502020204030204" pitchFamily="34" charset="0"/>
                          <a:cs typeface="Calibri" panose="020F0502020204030204" pitchFamily="34" charset="0"/>
                        </a:rPr>
                        <a:t>2 BTS + Etudiant BIM Manager</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extLst>
                  <a:ext uri="{0D108BD9-81ED-4DB2-BD59-A6C34878D82A}">
                    <a16:rowId xmlns:a16="http://schemas.microsoft.com/office/drawing/2014/main" val="3828965609"/>
                  </a:ext>
                </a:extLst>
              </a:tr>
              <a:tr h="250911">
                <a:tc>
                  <a:txBody>
                    <a:bodyPr/>
                    <a:lstStyle/>
                    <a:p>
                      <a:pPr>
                        <a:spcAft>
                          <a:spcPts val="0"/>
                        </a:spcAft>
                      </a:pPr>
                      <a:r>
                        <a:rPr lang="fr-FR" sz="1600" b="1"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Objectifs pédagogiques</a:t>
                      </a:r>
                      <a:endParaRPr lang="fr-FR" sz="16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Effectuer démarche collaborative de gestion des interfaces</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extLst>
                  <a:ext uri="{0D108BD9-81ED-4DB2-BD59-A6C34878D82A}">
                    <a16:rowId xmlns:a16="http://schemas.microsoft.com/office/drawing/2014/main" val="677139811"/>
                  </a:ext>
                </a:extLst>
              </a:tr>
              <a:tr h="775929">
                <a:tc>
                  <a:txBody>
                    <a:bodyPr/>
                    <a:lstStyle/>
                    <a:p>
                      <a:pPr>
                        <a:spcAft>
                          <a:spcPts val="0"/>
                        </a:spcAft>
                      </a:pPr>
                      <a:r>
                        <a:rPr lang="fr-FR" sz="1600" b="1">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Compétences </a:t>
                      </a:r>
                      <a:endParaRPr lang="fr-FR" sz="160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fr-FR" sz="1600" b="1">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et savoir associés</a:t>
                      </a:r>
                      <a:endParaRPr lang="fr-FR" sz="160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b="1" dirty="0">
                          <a:effectLst/>
                          <a:latin typeface="Calibri" panose="020F0502020204030204" pitchFamily="34" charset="0"/>
                          <a:ea typeface="Calibri" panose="020F0502020204030204" pitchFamily="34" charset="0"/>
                          <a:cs typeface="Calibri" panose="020F0502020204030204" pitchFamily="34" charset="0"/>
                        </a:rPr>
                        <a:t>BTS bât : C18</a:t>
                      </a:r>
                      <a:r>
                        <a:rPr lang="fr-FR" sz="1600" dirty="0">
                          <a:effectLst/>
                          <a:latin typeface="Calibri" panose="020F0502020204030204" pitchFamily="34" charset="0"/>
                          <a:ea typeface="Calibri" panose="020F0502020204030204" pitchFamily="34" charset="0"/>
                          <a:cs typeface="Calibri" panose="020F0502020204030204" pitchFamily="34" charset="0"/>
                        </a:rPr>
                        <a:t>. Assurer la coordination avec les intervenants du chantier</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FR" sz="1600" b="1" dirty="0">
                          <a:effectLst/>
                          <a:latin typeface="Calibri" panose="020F0502020204030204" pitchFamily="34" charset="0"/>
                          <a:ea typeface="Calibri" panose="020F0502020204030204" pitchFamily="34" charset="0"/>
                          <a:cs typeface="Calibri" panose="020F0502020204030204" pitchFamily="34" charset="0"/>
                        </a:rPr>
                        <a:t>BTS FED : C10-2 </a:t>
                      </a:r>
                      <a:r>
                        <a:rPr lang="fr-FR" sz="1600" dirty="0">
                          <a:effectLst/>
                          <a:latin typeface="Calibri" panose="020F0502020204030204" pitchFamily="34" charset="0"/>
                          <a:ea typeface="Calibri" panose="020F0502020204030204" pitchFamily="34" charset="0"/>
                          <a:cs typeface="Calibri" panose="020F0502020204030204" pitchFamily="34" charset="0"/>
                        </a:rPr>
                        <a:t>Organiser et conduire une réunion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fr-FR" sz="1600" b="1" dirty="0">
                          <a:effectLst/>
                          <a:latin typeface="Calibri" panose="020F0502020204030204" pitchFamily="34" charset="0"/>
                          <a:ea typeface="Calibri" panose="020F0502020204030204" pitchFamily="34" charset="0"/>
                          <a:cs typeface="Calibri" panose="020F0502020204030204" pitchFamily="34" charset="0"/>
                        </a:rPr>
                        <a:t>	C13</a:t>
                      </a:r>
                      <a:r>
                        <a:rPr lang="fr-FR" sz="1600" dirty="0">
                          <a:effectLst/>
                          <a:latin typeface="Calibri" panose="020F0502020204030204" pitchFamily="34" charset="0"/>
                          <a:ea typeface="Calibri" panose="020F0502020204030204" pitchFamily="34" charset="0"/>
                          <a:cs typeface="Calibri" panose="020F0502020204030204" pitchFamily="34" charset="0"/>
                        </a:rPr>
                        <a:t> Écouter, dialoguer argumenter</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extLst>
                  <a:ext uri="{0D108BD9-81ED-4DB2-BD59-A6C34878D82A}">
                    <a16:rowId xmlns:a16="http://schemas.microsoft.com/office/drawing/2014/main" val="3957234203"/>
                  </a:ext>
                </a:extLst>
              </a:tr>
              <a:tr h="501821">
                <a:tc>
                  <a:txBody>
                    <a:bodyPr/>
                    <a:lstStyle/>
                    <a:p>
                      <a:pPr>
                        <a:spcAft>
                          <a:spcPts val="0"/>
                        </a:spcAft>
                      </a:pPr>
                      <a:r>
                        <a:rPr lang="fr-FR" sz="1600" b="1">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Situation dans la progression pédagogique</a:t>
                      </a:r>
                      <a:endParaRPr lang="fr-FR" sz="160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nSpc>
                          <a:spcPct val="50000"/>
                        </a:lnSpc>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1</a:t>
                      </a:r>
                      <a:r>
                        <a:rPr lang="fr-FR" sz="1600" baseline="30000" dirty="0">
                          <a:effectLst/>
                          <a:latin typeface="Calibri" panose="020F0502020204030204" pitchFamily="34" charset="0"/>
                          <a:ea typeface="Calibri" panose="020F0502020204030204" pitchFamily="34" charset="0"/>
                          <a:cs typeface="Calibri" panose="020F0502020204030204" pitchFamily="34" charset="0"/>
                        </a:rPr>
                        <a:t>ère</a:t>
                      </a:r>
                      <a:r>
                        <a:rPr lang="fr-FR" sz="1600" dirty="0">
                          <a:effectLst/>
                          <a:latin typeface="Calibri" panose="020F0502020204030204" pitchFamily="34" charset="0"/>
                          <a:ea typeface="Calibri" panose="020F0502020204030204" pitchFamily="34" charset="0"/>
                          <a:cs typeface="Calibri" panose="020F0502020204030204" pitchFamily="34" charset="0"/>
                        </a:rPr>
                        <a:t> année ou 2</a:t>
                      </a:r>
                      <a:r>
                        <a:rPr lang="fr-FR" sz="1600" baseline="30000" dirty="0">
                          <a:effectLst/>
                          <a:latin typeface="Calibri" panose="020F0502020204030204" pitchFamily="34" charset="0"/>
                          <a:ea typeface="Calibri" panose="020F0502020204030204" pitchFamily="34" charset="0"/>
                          <a:cs typeface="Calibri" panose="020F0502020204030204" pitchFamily="34" charset="0"/>
                        </a:rPr>
                        <a:t>ème</a:t>
                      </a:r>
                      <a:r>
                        <a:rPr lang="fr-FR" sz="1600" dirty="0">
                          <a:effectLst/>
                          <a:latin typeface="Calibri" panose="020F0502020204030204" pitchFamily="34" charset="0"/>
                          <a:ea typeface="Calibri" panose="020F0502020204030204" pitchFamily="34" charset="0"/>
                          <a:cs typeface="Calibri" panose="020F0502020204030204" pitchFamily="34" charset="0"/>
                        </a:rPr>
                        <a:t> année (selon projet)</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extLst>
                  <a:ext uri="{0D108BD9-81ED-4DB2-BD59-A6C34878D82A}">
                    <a16:rowId xmlns:a16="http://schemas.microsoft.com/office/drawing/2014/main" val="3804449051"/>
                  </a:ext>
                </a:extLst>
              </a:tr>
              <a:tr h="501821">
                <a:tc>
                  <a:txBody>
                    <a:bodyPr/>
                    <a:lstStyle/>
                    <a:p>
                      <a:pPr>
                        <a:spcAft>
                          <a:spcPts val="0"/>
                        </a:spcAft>
                      </a:pPr>
                      <a:r>
                        <a:rPr lang="fr-FR" sz="1600" b="1" dirty="0">
                          <a:solidFill>
                            <a:schemeClr val="accent1">
                              <a:lumMod val="50000"/>
                            </a:schemeClr>
                          </a:solidFill>
                          <a:effectLst/>
                          <a:latin typeface="Calibri" panose="020F0502020204030204" pitchFamily="34" charset="0"/>
                          <a:ea typeface="Calibri" panose="020F0502020204030204" pitchFamily="34" charset="0"/>
                          <a:cs typeface="Calibri" panose="020F0502020204030204" pitchFamily="34" charset="0"/>
                        </a:rPr>
                        <a:t>Prérequis</a:t>
                      </a:r>
                      <a:endParaRPr lang="fr-FR" sz="1600" dirty="0">
                        <a:solidFill>
                          <a:schemeClr val="accent1">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solidFill>
                      <a:schemeClr val="accent1">
                        <a:lumMod val="20000"/>
                        <a:lumOff val="80000"/>
                      </a:schemeClr>
                    </a:solidFill>
                  </a:tcPr>
                </a:tc>
                <a:tc>
                  <a:txBody>
                    <a:bodyPr/>
                    <a:lstStyle/>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 utilisation de la plate forme de travail collaboratif A 360</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fr-FR" sz="1600" dirty="0">
                          <a:effectLst/>
                          <a:latin typeface="Calibri" panose="020F0502020204030204" pitchFamily="34" charset="0"/>
                          <a:ea typeface="Calibri" panose="020F0502020204030204" pitchFamily="34" charset="0"/>
                          <a:cs typeface="Calibri" panose="020F0502020204030204" pitchFamily="34" charset="0"/>
                        </a:rPr>
                        <a:t>- connaissances technologiques des éléments étudiés </a:t>
                      </a:r>
                      <a:endParaRPr lang="fr-FR"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lnL w="12700" cap="flat" cmpd="sng" algn="ctr">
                      <a:solidFill>
                        <a:srgbClr val="C45911"/>
                      </a:solidFill>
                      <a:prstDash val="solid"/>
                      <a:round/>
                      <a:headEnd type="none" w="med" len="med"/>
                      <a:tailEnd type="none" w="med" len="med"/>
                    </a:lnL>
                    <a:lnR w="12700" cap="flat" cmpd="sng" algn="ctr">
                      <a:solidFill>
                        <a:srgbClr val="C45911"/>
                      </a:solidFill>
                      <a:prstDash val="solid"/>
                      <a:round/>
                      <a:headEnd type="none" w="med" len="med"/>
                      <a:tailEnd type="none" w="med" len="med"/>
                    </a:lnR>
                    <a:lnT w="12700" cap="flat" cmpd="sng" algn="ctr">
                      <a:solidFill>
                        <a:srgbClr val="C45911"/>
                      </a:solidFill>
                      <a:prstDash val="solid"/>
                      <a:round/>
                      <a:headEnd type="none" w="med" len="med"/>
                      <a:tailEnd type="none" w="med" len="med"/>
                    </a:lnT>
                    <a:lnB w="12700" cap="flat" cmpd="sng" algn="ctr">
                      <a:solidFill>
                        <a:srgbClr val="C45911"/>
                      </a:solidFill>
                      <a:prstDash val="solid"/>
                      <a:round/>
                      <a:headEnd type="none" w="med" len="med"/>
                      <a:tailEnd type="none" w="med" len="med"/>
                    </a:lnB>
                  </a:tcPr>
                </a:tc>
                <a:extLst>
                  <a:ext uri="{0D108BD9-81ED-4DB2-BD59-A6C34878D82A}">
                    <a16:rowId xmlns:a16="http://schemas.microsoft.com/office/drawing/2014/main" val="524503604"/>
                  </a:ext>
                </a:extLst>
              </a:tr>
            </a:tbl>
          </a:graphicData>
        </a:graphic>
      </p:graphicFrame>
      <p:pic>
        <p:nvPicPr>
          <p:cNvPr id="13" name="Image 12">
            <a:extLst>
              <a:ext uri="{FF2B5EF4-FFF2-40B4-BE49-F238E27FC236}">
                <a16:creationId xmlns:a16="http://schemas.microsoft.com/office/drawing/2014/main" id="{CC259E15-FEB5-443B-90FB-1D98F714185F}"/>
              </a:ext>
            </a:extLst>
          </p:cNvPr>
          <p:cNvPicPr>
            <a:picLocks noChangeAspect="1"/>
          </p:cNvPicPr>
          <p:nvPr/>
        </p:nvPicPr>
        <p:blipFill rotWithShape="1">
          <a:blip r:embed="rId3"/>
          <a:srcRect t="9627" b="22189"/>
          <a:stretch/>
        </p:blipFill>
        <p:spPr>
          <a:xfrm>
            <a:off x="5718273" y="3395803"/>
            <a:ext cx="3201247" cy="2698945"/>
          </a:xfrm>
          <a:prstGeom prst="rect">
            <a:avLst/>
          </a:prstGeom>
          <a:ln>
            <a:solidFill>
              <a:srgbClr val="002060"/>
            </a:solidFill>
          </a:ln>
        </p:spPr>
      </p:pic>
      <p:sp>
        <p:nvSpPr>
          <p:cNvPr id="10" name="ZoneTexte 9">
            <a:extLst>
              <a:ext uri="{FF2B5EF4-FFF2-40B4-BE49-F238E27FC236}">
                <a16:creationId xmlns:a16="http://schemas.microsoft.com/office/drawing/2014/main" id="{2FD1C2CB-F601-4784-B8DC-A24B9E5F10F7}"/>
              </a:ext>
            </a:extLst>
          </p:cNvPr>
          <p:cNvSpPr txBox="1"/>
          <p:nvPr/>
        </p:nvSpPr>
        <p:spPr>
          <a:xfrm>
            <a:off x="224480" y="3409683"/>
            <a:ext cx="4608777" cy="369332"/>
          </a:xfrm>
          <a:prstGeom prst="rect">
            <a:avLst/>
          </a:prstGeom>
          <a:noFill/>
          <a:ln>
            <a:solidFill>
              <a:schemeClr val="accent2">
                <a:lumMod val="50000"/>
              </a:schemeClr>
            </a:solidFill>
          </a:ln>
        </p:spPr>
        <p:txBody>
          <a:bodyPr wrap="square" rtlCol="0">
            <a:spAutoFit/>
          </a:bodyPr>
          <a:lstStyle/>
          <a:p>
            <a:r>
              <a:rPr lang="fr-FR" b="1" dirty="0">
                <a:solidFill>
                  <a:schemeClr val="accent2">
                    <a:lumMod val="50000"/>
                  </a:schemeClr>
                </a:solidFill>
              </a:rPr>
              <a:t>Exemple : Gros-Œuvre / réseau de ventilation</a:t>
            </a:r>
          </a:p>
        </p:txBody>
      </p:sp>
      <p:grpSp>
        <p:nvGrpSpPr>
          <p:cNvPr id="14" name="Groupe 13">
            <a:extLst>
              <a:ext uri="{FF2B5EF4-FFF2-40B4-BE49-F238E27FC236}">
                <a16:creationId xmlns:a16="http://schemas.microsoft.com/office/drawing/2014/main" id="{50BAD682-762E-44B8-9499-357163DC1570}"/>
              </a:ext>
            </a:extLst>
          </p:cNvPr>
          <p:cNvGrpSpPr/>
          <p:nvPr/>
        </p:nvGrpSpPr>
        <p:grpSpPr>
          <a:xfrm>
            <a:off x="224480" y="3864146"/>
            <a:ext cx="4608778" cy="1283038"/>
            <a:chOff x="279482" y="1853192"/>
            <a:chExt cx="3767249" cy="1530355"/>
          </a:xfrm>
        </p:grpSpPr>
        <p:sp>
          <p:nvSpPr>
            <p:cNvPr id="11" name="Rectangle 10">
              <a:extLst>
                <a:ext uri="{FF2B5EF4-FFF2-40B4-BE49-F238E27FC236}">
                  <a16:creationId xmlns:a16="http://schemas.microsoft.com/office/drawing/2014/main" id="{36A24FE3-2BA7-4AA3-A887-E76F510D5B46}"/>
                </a:ext>
              </a:extLst>
            </p:cNvPr>
            <p:cNvSpPr/>
            <p:nvPr/>
          </p:nvSpPr>
          <p:spPr>
            <a:xfrm>
              <a:off x="279482" y="1853192"/>
              <a:ext cx="995676" cy="440524"/>
            </a:xfrm>
            <a:prstGeom prst="rect">
              <a:avLst/>
            </a:prstGeom>
          </p:spPr>
          <p:txBody>
            <a:bodyPr wrap="none">
              <a:spAutoFit/>
            </a:bodyPr>
            <a:lstStyle/>
            <a:p>
              <a:r>
                <a:rPr lang="fr-FR" b="1" dirty="0"/>
                <a:t>Situation : </a:t>
              </a:r>
            </a:p>
          </p:txBody>
        </p:sp>
        <p:sp>
          <p:nvSpPr>
            <p:cNvPr id="12" name="ZoneTexte 11">
              <a:extLst>
                <a:ext uri="{FF2B5EF4-FFF2-40B4-BE49-F238E27FC236}">
                  <a16:creationId xmlns:a16="http://schemas.microsoft.com/office/drawing/2014/main" id="{C5C40648-A8FE-429B-B6A5-F64D32C3975D}"/>
                </a:ext>
              </a:extLst>
            </p:cNvPr>
            <p:cNvSpPr txBox="1"/>
            <p:nvPr/>
          </p:nvSpPr>
          <p:spPr>
            <a:xfrm>
              <a:off x="471040" y="2282237"/>
              <a:ext cx="3575691" cy="1101310"/>
            </a:xfrm>
            <a:prstGeom prst="rect">
              <a:avLst/>
            </a:prstGeom>
            <a:noFill/>
          </p:spPr>
          <p:txBody>
            <a:bodyPr wrap="square" rtlCol="0">
              <a:spAutoFit/>
            </a:bodyPr>
            <a:lstStyle/>
            <a:p>
              <a:r>
                <a:rPr lang="fr-FR" dirty="0"/>
                <a:t>A partir des fichiers IFC Gros-Œuvre et VMC, le BIM Manager a créé un fichier de collaboration sur Navisworks</a:t>
              </a:r>
            </a:p>
          </p:txBody>
        </p:sp>
      </p:grpSp>
      <p:sp>
        <p:nvSpPr>
          <p:cNvPr id="15" name="ZoneTexte 14">
            <a:extLst>
              <a:ext uri="{FF2B5EF4-FFF2-40B4-BE49-F238E27FC236}">
                <a16:creationId xmlns:a16="http://schemas.microsoft.com/office/drawing/2014/main" id="{352952A5-FE8F-455E-80FC-D7B518520DC8}"/>
              </a:ext>
            </a:extLst>
          </p:cNvPr>
          <p:cNvSpPr txBox="1"/>
          <p:nvPr/>
        </p:nvSpPr>
        <p:spPr>
          <a:xfrm>
            <a:off x="239505" y="5388263"/>
            <a:ext cx="4719309" cy="646331"/>
          </a:xfrm>
          <a:prstGeom prst="rect">
            <a:avLst/>
          </a:prstGeom>
          <a:noFill/>
        </p:spPr>
        <p:txBody>
          <a:bodyPr wrap="square" rtlCol="0">
            <a:spAutoFit/>
          </a:bodyPr>
          <a:lstStyle/>
          <a:p>
            <a:pPr marL="214313" indent="-214313">
              <a:buFont typeface="Wingdings" panose="05000000000000000000" pitchFamily="2" charset="2"/>
              <a:buChar char="à"/>
            </a:pPr>
            <a:r>
              <a:rPr lang="fr-FR" dirty="0">
                <a:sym typeface="Wingdings" panose="05000000000000000000" pitchFamily="2" charset="2"/>
              </a:rPr>
              <a:t> Le BIM Manager envoie les conflits à étudier :    fichier HTML ou dossier d’images</a:t>
            </a:r>
          </a:p>
        </p:txBody>
      </p:sp>
      <p:sp>
        <p:nvSpPr>
          <p:cNvPr id="8" name="Espace réservé du pied de page 7">
            <a:extLst>
              <a:ext uri="{FF2B5EF4-FFF2-40B4-BE49-F238E27FC236}">
                <a16:creationId xmlns:a16="http://schemas.microsoft.com/office/drawing/2014/main" id="{CCBA2AA6-771F-411F-B427-8CD1FF9B8B40}"/>
              </a:ext>
            </a:extLst>
          </p:cNvPr>
          <p:cNvSpPr>
            <a:spLocks noGrp="1"/>
          </p:cNvSpPr>
          <p:nvPr>
            <p:ph type="ftr" sz="quarter" idx="11"/>
          </p:nvPr>
        </p:nvSpPr>
        <p:spPr/>
        <p:txBody>
          <a:bodyPr/>
          <a:lstStyle/>
          <a:p>
            <a:r>
              <a:rPr lang="fr-FR"/>
              <a:t>Académie Aix-Marseille - Projet Collaboratif BIM</a:t>
            </a:r>
          </a:p>
        </p:txBody>
      </p:sp>
      <p:sp>
        <p:nvSpPr>
          <p:cNvPr id="16" name="Espace réservé du numéro de diapositive 15">
            <a:extLst>
              <a:ext uri="{FF2B5EF4-FFF2-40B4-BE49-F238E27FC236}">
                <a16:creationId xmlns:a16="http://schemas.microsoft.com/office/drawing/2014/main" id="{0082614F-6F73-490F-A1DD-DFDEE505772E}"/>
              </a:ext>
            </a:extLst>
          </p:cNvPr>
          <p:cNvSpPr>
            <a:spLocks noGrp="1"/>
          </p:cNvSpPr>
          <p:nvPr>
            <p:ph type="sldNum" sz="quarter" idx="12"/>
          </p:nvPr>
        </p:nvSpPr>
        <p:spPr/>
        <p:txBody>
          <a:bodyPr/>
          <a:lstStyle/>
          <a:p>
            <a:fld id="{01053D74-0840-418D-B4A8-08C6D9444436}" type="slidenum">
              <a:rPr lang="fr-FR" smtClean="0"/>
              <a:t>20</a:t>
            </a:fld>
            <a:endParaRPr lang="fr-FR"/>
          </a:p>
        </p:txBody>
      </p:sp>
      <p:sp>
        <p:nvSpPr>
          <p:cNvPr id="17" name="Rectangle 16">
            <a:extLst>
              <a:ext uri="{FF2B5EF4-FFF2-40B4-BE49-F238E27FC236}">
                <a16:creationId xmlns:a16="http://schemas.microsoft.com/office/drawing/2014/main" id="{88E3E082-6C6B-44C8-90B8-AAED2EF13583}"/>
              </a:ext>
            </a:extLst>
          </p:cNvPr>
          <p:cNvSpPr/>
          <p:nvPr/>
        </p:nvSpPr>
        <p:spPr>
          <a:xfrm>
            <a:off x="209455" y="0"/>
            <a:ext cx="8869756"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Collaboration BIM – Réunion de chantier à distance</a:t>
            </a:r>
          </a:p>
        </p:txBody>
      </p:sp>
      <p:cxnSp>
        <p:nvCxnSpPr>
          <p:cNvPr id="18" name="Connecteur droit 17">
            <a:extLst>
              <a:ext uri="{FF2B5EF4-FFF2-40B4-BE49-F238E27FC236}">
                <a16:creationId xmlns:a16="http://schemas.microsoft.com/office/drawing/2014/main" id="{90E866C8-FC72-4A85-A7D1-F808B0F0E6D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1965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6651B5E-424D-41A2-BDEC-6B400253F2F4}"/>
              </a:ext>
            </a:extLst>
          </p:cNvPr>
          <p:cNvSpPr/>
          <p:nvPr/>
        </p:nvSpPr>
        <p:spPr>
          <a:xfrm>
            <a:off x="8269549" y="5677825"/>
            <a:ext cx="245801" cy="2205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grpSp>
        <p:nvGrpSpPr>
          <p:cNvPr id="12" name="Groupe 11">
            <a:extLst>
              <a:ext uri="{FF2B5EF4-FFF2-40B4-BE49-F238E27FC236}">
                <a16:creationId xmlns:a16="http://schemas.microsoft.com/office/drawing/2014/main" id="{8D3583BE-07C4-4FF7-920B-2951CC336678}"/>
              </a:ext>
            </a:extLst>
          </p:cNvPr>
          <p:cNvGrpSpPr/>
          <p:nvPr/>
        </p:nvGrpSpPr>
        <p:grpSpPr>
          <a:xfrm>
            <a:off x="206524" y="878895"/>
            <a:ext cx="3822225" cy="1652839"/>
            <a:chOff x="192401" y="1765860"/>
            <a:chExt cx="3822225" cy="1652839"/>
          </a:xfrm>
        </p:grpSpPr>
        <p:sp>
          <p:nvSpPr>
            <p:cNvPr id="18" name="Rectangle 17">
              <a:extLst>
                <a:ext uri="{FF2B5EF4-FFF2-40B4-BE49-F238E27FC236}">
                  <a16:creationId xmlns:a16="http://schemas.microsoft.com/office/drawing/2014/main" id="{C588B41B-EACF-4F22-A31D-42F15FF06835}"/>
                </a:ext>
              </a:extLst>
            </p:cNvPr>
            <p:cNvSpPr/>
            <p:nvPr/>
          </p:nvSpPr>
          <p:spPr>
            <a:xfrm>
              <a:off x="192401" y="1765860"/>
              <a:ext cx="3474077" cy="369332"/>
            </a:xfrm>
            <a:prstGeom prst="rect">
              <a:avLst/>
            </a:prstGeom>
          </p:spPr>
          <p:txBody>
            <a:bodyPr wrap="square">
              <a:spAutoFit/>
            </a:bodyPr>
            <a:lstStyle/>
            <a:p>
              <a:r>
                <a:rPr lang="fr-FR" b="1" dirty="0"/>
                <a:t>En concertation : </a:t>
              </a:r>
            </a:p>
          </p:txBody>
        </p:sp>
        <p:sp>
          <p:nvSpPr>
            <p:cNvPr id="26" name="Rectangle 25">
              <a:extLst>
                <a:ext uri="{FF2B5EF4-FFF2-40B4-BE49-F238E27FC236}">
                  <a16:creationId xmlns:a16="http://schemas.microsoft.com/office/drawing/2014/main" id="{63583B1F-6F23-43B3-BD52-A1A27824D3B2}"/>
                </a:ext>
              </a:extLst>
            </p:cNvPr>
            <p:cNvSpPr/>
            <p:nvPr/>
          </p:nvSpPr>
          <p:spPr>
            <a:xfrm>
              <a:off x="540549" y="2135192"/>
              <a:ext cx="3474077" cy="369332"/>
            </a:xfrm>
            <a:prstGeom prst="rect">
              <a:avLst/>
            </a:prstGeom>
          </p:spPr>
          <p:txBody>
            <a:bodyPr wrap="square">
              <a:spAutoFit/>
            </a:bodyPr>
            <a:lstStyle/>
            <a:p>
              <a:r>
                <a:rPr lang="fr-FR" dirty="0"/>
                <a:t>Analyse de la situation </a:t>
              </a:r>
            </a:p>
          </p:txBody>
        </p:sp>
        <p:sp>
          <p:nvSpPr>
            <p:cNvPr id="2" name="Rectangle 1">
              <a:extLst>
                <a:ext uri="{FF2B5EF4-FFF2-40B4-BE49-F238E27FC236}">
                  <a16:creationId xmlns:a16="http://schemas.microsoft.com/office/drawing/2014/main" id="{C4300AF2-AFD6-42AF-ABFB-57AB2BFF489E}"/>
                </a:ext>
              </a:extLst>
            </p:cNvPr>
            <p:cNvSpPr/>
            <p:nvPr/>
          </p:nvSpPr>
          <p:spPr>
            <a:xfrm>
              <a:off x="219408" y="2504524"/>
              <a:ext cx="463588" cy="369332"/>
            </a:xfrm>
            <a:prstGeom prst="rect">
              <a:avLst/>
            </a:prstGeom>
          </p:spPr>
          <p:txBody>
            <a:bodyPr wrap="none">
              <a:spAutoFit/>
            </a:bodyPr>
            <a:lstStyle/>
            <a:p>
              <a:r>
                <a:rPr lang="fr-FR"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endParaRPr lang="fr-FR" dirty="0"/>
            </a:p>
          </p:txBody>
        </p:sp>
        <p:sp>
          <p:nvSpPr>
            <p:cNvPr id="27" name="Rectangle 26">
              <a:extLst>
                <a:ext uri="{FF2B5EF4-FFF2-40B4-BE49-F238E27FC236}">
                  <a16:creationId xmlns:a16="http://schemas.microsoft.com/office/drawing/2014/main" id="{04DE3736-124D-4B9A-8F60-304185A4CFC3}"/>
                </a:ext>
              </a:extLst>
            </p:cNvPr>
            <p:cNvSpPr/>
            <p:nvPr/>
          </p:nvSpPr>
          <p:spPr>
            <a:xfrm>
              <a:off x="540549" y="2495369"/>
              <a:ext cx="3474077" cy="923330"/>
            </a:xfrm>
            <a:prstGeom prst="rect">
              <a:avLst/>
            </a:prstGeom>
          </p:spPr>
          <p:txBody>
            <a:bodyPr wrap="square">
              <a:spAutoFit/>
            </a:bodyPr>
            <a:lstStyle/>
            <a:p>
              <a:r>
                <a:rPr lang="fr-FR" dirty="0"/>
                <a:t>Proposition de solutions de  remédiation ou de gestion de l'interface </a:t>
              </a:r>
            </a:p>
          </p:txBody>
        </p:sp>
        <p:sp>
          <p:nvSpPr>
            <p:cNvPr id="28" name="Rectangle 27">
              <a:extLst>
                <a:ext uri="{FF2B5EF4-FFF2-40B4-BE49-F238E27FC236}">
                  <a16:creationId xmlns:a16="http://schemas.microsoft.com/office/drawing/2014/main" id="{9DA8A171-DB03-458C-8E01-7BC41B2BFBD8}"/>
                </a:ext>
              </a:extLst>
            </p:cNvPr>
            <p:cNvSpPr/>
            <p:nvPr/>
          </p:nvSpPr>
          <p:spPr>
            <a:xfrm>
              <a:off x="219408" y="2147616"/>
              <a:ext cx="463588" cy="369332"/>
            </a:xfrm>
            <a:prstGeom prst="rect">
              <a:avLst/>
            </a:prstGeom>
          </p:spPr>
          <p:txBody>
            <a:bodyPr wrap="none">
              <a:spAutoFit/>
            </a:bodyPr>
            <a:lstStyle/>
            <a:p>
              <a:r>
                <a:rPr lang="fr-FR"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endParaRPr lang="fr-FR" dirty="0"/>
            </a:p>
          </p:txBody>
        </p:sp>
      </p:grpSp>
      <p:grpSp>
        <p:nvGrpSpPr>
          <p:cNvPr id="23" name="Groupe 22">
            <a:extLst>
              <a:ext uri="{FF2B5EF4-FFF2-40B4-BE49-F238E27FC236}">
                <a16:creationId xmlns:a16="http://schemas.microsoft.com/office/drawing/2014/main" id="{EFC2E9CC-A67D-42EA-ADD2-357B2EFF7AD6}"/>
              </a:ext>
            </a:extLst>
          </p:cNvPr>
          <p:cNvGrpSpPr/>
          <p:nvPr/>
        </p:nvGrpSpPr>
        <p:grpSpPr>
          <a:xfrm>
            <a:off x="234915" y="3072288"/>
            <a:ext cx="4337085" cy="1378101"/>
            <a:chOff x="4157705" y="4815818"/>
            <a:chExt cx="4337085" cy="1378101"/>
          </a:xfrm>
        </p:grpSpPr>
        <p:grpSp>
          <p:nvGrpSpPr>
            <p:cNvPr id="24" name="Groupe 23">
              <a:extLst>
                <a:ext uri="{FF2B5EF4-FFF2-40B4-BE49-F238E27FC236}">
                  <a16:creationId xmlns:a16="http://schemas.microsoft.com/office/drawing/2014/main" id="{46B504CB-0724-4D9D-993E-3852E79C63D6}"/>
                </a:ext>
              </a:extLst>
            </p:cNvPr>
            <p:cNvGrpSpPr/>
            <p:nvPr/>
          </p:nvGrpSpPr>
          <p:grpSpPr>
            <a:xfrm>
              <a:off x="4157705" y="4815818"/>
              <a:ext cx="4337085" cy="708876"/>
              <a:chOff x="5096264" y="5424854"/>
              <a:chExt cx="5782780" cy="945168"/>
            </a:xfrm>
          </p:grpSpPr>
          <p:sp>
            <p:nvSpPr>
              <p:cNvPr id="36" name="Rectangle 35">
                <a:extLst>
                  <a:ext uri="{FF2B5EF4-FFF2-40B4-BE49-F238E27FC236}">
                    <a16:creationId xmlns:a16="http://schemas.microsoft.com/office/drawing/2014/main" id="{0BB95EE8-6639-48C3-8C5A-98EB4D483517}"/>
                  </a:ext>
                </a:extLst>
              </p:cNvPr>
              <p:cNvSpPr/>
              <p:nvPr/>
            </p:nvSpPr>
            <p:spPr>
              <a:xfrm>
                <a:off x="5535425" y="5877579"/>
                <a:ext cx="5343619" cy="492443"/>
              </a:xfrm>
              <a:prstGeom prst="rect">
                <a:avLst/>
              </a:prstGeom>
            </p:spPr>
            <p:txBody>
              <a:bodyPr wrap="square">
                <a:spAutoFit/>
              </a:bodyPr>
              <a:lstStyle/>
              <a:p>
                <a:r>
                  <a:rPr lang="fr-FR" dirty="0"/>
                  <a:t>Modification des documents techniques </a:t>
                </a:r>
              </a:p>
            </p:txBody>
          </p:sp>
          <p:sp>
            <p:nvSpPr>
              <p:cNvPr id="37" name="ZoneTexte 36">
                <a:extLst>
                  <a:ext uri="{FF2B5EF4-FFF2-40B4-BE49-F238E27FC236}">
                    <a16:creationId xmlns:a16="http://schemas.microsoft.com/office/drawing/2014/main" id="{871B548B-614C-4B2A-A2CD-549BD20E9372}"/>
                  </a:ext>
                </a:extLst>
              </p:cNvPr>
              <p:cNvSpPr txBox="1"/>
              <p:nvPr/>
            </p:nvSpPr>
            <p:spPr>
              <a:xfrm>
                <a:off x="5096264" y="5424854"/>
                <a:ext cx="1828801" cy="492442"/>
              </a:xfrm>
              <a:prstGeom prst="rect">
                <a:avLst/>
              </a:prstGeom>
              <a:noFill/>
            </p:spPr>
            <p:txBody>
              <a:bodyPr wrap="square" rtlCol="0">
                <a:spAutoFit/>
              </a:bodyPr>
              <a:lstStyle/>
              <a:p>
                <a:r>
                  <a:rPr lang="fr-FR" b="1" dirty="0"/>
                  <a:t>Puis :</a:t>
                </a:r>
              </a:p>
            </p:txBody>
          </p:sp>
        </p:grpSp>
        <p:sp>
          <p:nvSpPr>
            <p:cNvPr id="33" name="Rectangle 32">
              <a:extLst>
                <a:ext uri="{FF2B5EF4-FFF2-40B4-BE49-F238E27FC236}">
                  <a16:creationId xmlns:a16="http://schemas.microsoft.com/office/drawing/2014/main" id="{8AA4343B-6C66-4231-8870-D1C2A98B7013}"/>
                </a:ext>
              </a:extLst>
            </p:cNvPr>
            <p:cNvSpPr/>
            <p:nvPr/>
          </p:nvSpPr>
          <p:spPr>
            <a:xfrm>
              <a:off x="4467282" y="5547588"/>
              <a:ext cx="4007714" cy="646331"/>
            </a:xfrm>
            <a:prstGeom prst="rect">
              <a:avLst/>
            </a:prstGeom>
          </p:spPr>
          <p:txBody>
            <a:bodyPr wrap="square">
              <a:spAutoFit/>
            </a:bodyPr>
            <a:lstStyle/>
            <a:p>
              <a:r>
                <a:rPr lang="fr-FR" dirty="0"/>
                <a:t>Gestion du traitement des "questions" par le BIM manager</a:t>
              </a:r>
            </a:p>
          </p:txBody>
        </p:sp>
        <p:sp>
          <p:nvSpPr>
            <p:cNvPr id="34" name="Rectangle 33">
              <a:extLst>
                <a:ext uri="{FF2B5EF4-FFF2-40B4-BE49-F238E27FC236}">
                  <a16:creationId xmlns:a16="http://schemas.microsoft.com/office/drawing/2014/main" id="{C341A80D-F031-4447-B74B-ED5E0AC03C1B}"/>
                </a:ext>
              </a:extLst>
            </p:cNvPr>
            <p:cNvSpPr/>
            <p:nvPr/>
          </p:nvSpPr>
          <p:spPr>
            <a:xfrm>
              <a:off x="4176526" y="5159668"/>
              <a:ext cx="463588" cy="369332"/>
            </a:xfrm>
            <a:prstGeom prst="rect">
              <a:avLst/>
            </a:prstGeom>
          </p:spPr>
          <p:txBody>
            <a:bodyPr wrap="none">
              <a:spAutoFit/>
            </a:bodyPr>
            <a:lstStyle/>
            <a:p>
              <a:r>
                <a:rPr lang="fr-FR"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endParaRPr lang="fr-FR" dirty="0"/>
            </a:p>
          </p:txBody>
        </p:sp>
        <p:sp>
          <p:nvSpPr>
            <p:cNvPr id="35" name="Rectangle 34">
              <a:extLst>
                <a:ext uri="{FF2B5EF4-FFF2-40B4-BE49-F238E27FC236}">
                  <a16:creationId xmlns:a16="http://schemas.microsoft.com/office/drawing/2014/main" id="{49A826D9-DABC-4778-BC6C-25326ADFE425}"/>
                </a:ext>
              </a:extLst>
            </p:cNvPr>
            <p:cNvSpPr/>
            <p:nvPr/>
          </p:nvSpPr>
          <p:spPr>
            <a:xfrm>
              <a:off x="4159661" y="5553427"/>
              <a:ext cx="463588" cy="369332"/>
            </a:xfrm>
            <a:prstGeom prst="rect">
              <a:avLst/>
            </a:prstGeom>
          </p:spPr>
          <p:txBody>
            <a:bodyPr wrap="none">
              <a:spAutoFit/>
            </a:bodyPr>
            <a:lstStyle/>
            <a:p>
              <a:r>
                <a:rPr lang="fr-FR" dirty="0">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 </a:t>
              </a:r>
              <a:endParaRPr lang="fr-FR" dirty="0"/>
            </a:p>
          </p:txBody>
        </p:sp>
      </p:grpSp>
      <p:sp>
        <p:nvSpPr>
          <p:cNvPr id="39" name="Rectangle 38">
            <a:extLst>
              <a:ext uri="{FF2B5EF4-FFF2-40B4-BE49-F238E27FC236}">
                <a16:creationId xmlns:a16="http://schemas.microsoft.com/office/drawing/2014/main" id="{BAE0F6EC-3A8B-4ECD-A12B-1FEBABFBC672}"/>
              </a:ext>
            </a:extLst>
          </p:cNvPr>
          <p:cNvSpPr/>
          <p:nvPr/>
        </p:nvSpPr>
        <p:spPr>
          <a:xfrm>
            <a:off x="200367" y="2527141"/>
            <a:ext cx="3796458" cy="369332"/>
          </a:xfrm>
          <a:prstGeom prst="rect">
            <a:avLst/>
          </a:prstGeom>
        </p:spPr>
        <p:txBody>
          <a:bodyPr wrap="square">
            <a:spAutoFit/>
          </a:bodyPr>
          <a:lstStyle/>
          <a:p>
            <a:r>
              <a:rPr lang="fr-FR" dirty="0">
                <a:sym typeface="Wingdings" panose="05000000000000000000" pitchFamily="2" charset="2"/>
              </a:rPr>
              <a:t> V</a:t>
            </a:r>
            <a:r>
              <a:rPr lang="fr-FR" dirty="0"/>
              <a:t>alidation et choix d'une solution</a:t>
            </a:r>
          </a:p>
        </p:txBody>
      </p:sp>
      <p:pic>
        <p:nvPicPr>
          <p:cNvPr id="8" name="Image 7">
            <a:extLst>
              <a:ext uri="{FF2B5EF4-FFF2-40B4-BE49-F238E27FC236}">
                <a16:creationId xmlns:a16="http://schemas.microsoft.com/office/drawing/2014/main" id="{B97A4203-10C1-435A-862C-6B9890D2616B}"/>
              </a:ext>
            </a:extLst>
          </p:cNvPr>
          <p:cNvPicPr>
            <a:picLocks noChangeAspect="1"/>
          </p:cNvPicPr>
          <p:nvPr/>
        </p:nvPicPr>
        <p:blipFill>
          <a:blip r:embed="rId3"/>
          <a:stretch>
            <a:fillRect/>
          </a:stretch>
        </p:blipFill>
        <p:spPr>
          <a:xfrm>
            <a:off x="4558208" y="1102830"/>
            <a:ext cx="4365143" cy="2250942"/>
          </a:xfrm>
          <a:prstGeom prst="rect">
            <a:avLst/>
          </a:prstGeom>
          <a:ln>
            <a:solidFill>
              <a:schemeClr val="bg1">
                <a:lumMod val="85000"/>
              </a:schemeClr>
            </a:solidFill>
          </a:ln>
        </p:spPr>
      </p:pic>
      <p:sp>
        <p:nvSpPr>
          <p:cNvPr id="9" name="Rectangle 8">
            <a:extLst>
              <a:ext uri="{FF2B5EF4-FFF2-40B4-BE49-F238E27FC236}">
                <a16:creationId xmlns:a16="http://schemas.microsoft.com/office/drawing/2014/main" id="{88D554B7-91FB-4552-AC2C-8875B881E9D5}"/>
              </a:ext>
            </a:extLst>
          </p:cNvPr>
          <p:cNvSpPr/>
          <p:nvPr/>
        </p:nvSpPr>
        <p:spPr>
          <a:xfrm>
            <a:off x="6251940" y="2802053"/>
            <a:ext cx="2346808" cy="1200329"/>
          </a:xfrm>
          <a:prstGeom prst="rect">
            <a:avLst/>
          </a:prstGeom>
          <a:solidFill>
            <a:schemeClr val="bg1"/>
          </a:solidFill>
          <a:ln>
            <a:solidFill>
              <a:schemeClr val="accent2">
                <a:lumMod val="75000"/>
              </a:schemeClr>
            </a:solidFill>
          </a:ln>
        </p:spPr>
        <p:txBody>
          <a:bodyPr wrap="square">
            <a:spAutoFit/>
          </a:bodyPr>
          <a:lstStyle/>
          <a:p>
            <a:r>
              <a:rPr lang="fr-FR" dirty="0">
                <a:solidFill>
                  <a:srgbClr val="000000"/>
                </a:solidFill>
                <a:latin typeface="Calibri" panose="020F0502020204030204" pitchFamily="34" charset="0"/>
              </a:rPr>
              <a:t>Le caisson de VMC </a:t>
            </a:r>
          </a:p>
          <a:p>
            <a:r>
              <a:rPr lang="fr-FR" dirty="0">
                <a:solidFill>
                  <a:srgbClr val="000000"/>
                </a:solidFill>
                <a:latin typeface="Calibri" panose="020F0502020204030204" pitchFamily="34" charset="0"/>
              </a:rPr>
              <a:t>devra être descendu </a:t>
            </a:r>
          </a:p>
          <a:p>
            <a:r>
              <a:rPr lang="fr-FR" dirty="0">
                <a:solidFill>
                  <a:srgbClr val="000000"/>
                </a:solidFill>
                <a:latin typeface="Calibri" panose="020F0502020204030204" pitchFamily="34" charset="0"/>
              </a:rPr>
              <a:t>pour que le GO réalise </a:t>
            </a:r>
          </a:p>
          <a:p>
            <a:r>
              <a:rPr lang="fr-FR" dirty="0">
                <a:solidFill>
                  <a:srgbClr val="000000"/>
                </a:solidFill>
                <a:latin typeface="Calibri" panose="020F0502020204030204" pitchFamily="34" charset="0"/>
              </a:rPr>
              <a:t>une </a:t>
            </a:r>
            <a:r>
              <a:rPr lang="fr-FR" dirty="0" err="1">
                <a:solidFill>
                  <a:srgbClr val="000000"/>
                </a:solidFill>
                <a:latin typeface="Calibri" panose="020F0502020204030204" pitchFamily="34" charset="0"/>
              </a:rPr>
              <a:t>dallette</a:t>
            </a:r>
            <a:r>
              <a:rPr lang="fr-FR" dirty="0">
                <a:solidFill>
                  <a:srgbClr val="000000"/>
                </a:solidFill>
                <a:latin typeface="Calibri" panose="020F0502020204030204" pitchFamily="34" charset="0"/>
              </a:rPr>
              <a:t> support </a:t>
            </a:r>
            <a:endParaRPr lang="fr-FR" dirty="0"/>
          </a:p>
        </p:txBody>
      </p:sp>
      <p:sp>
        <p:nvSpPr>
          <p:cNvPr id="10" name="Espace réservé du pied de page 9">
            <a:extLst>
              <a:ext uri="{FF2B5EF4-FFF2-40B4-BE49-F238E27FC236}">
                <a16:creationId xmlns:a16="http://schemas.microsoft.com/office/drawing/2014/main" id="{623DDDC1-7632-4719-8139-B1A4FA2FE4BF}"/>
              </a:ext>
            </a:extLst>
          </p:cNvPr>
          <p:cNvSpPr>
            <a:spLocks noGrp="1"/>
          </p:cNvSpPr>
          <p:nvPr>
            <p:ph type="ftr" sz="quarter" idx="11"/>
          </p:nvPr>
        </p:nvSpPr>
        <p:spPr/>
        <p:txBody>
          <a:bodyPr/>
          <a:lstStyle/>
          <a:p>
            <a:r>
              <a:rPr lang="fr-FR"/>
              <a:t>Académie Aix-Marseille - Projet Collaboratif BIM</a:t>
            </a:r>
          </a:p>
        </p:txBody>
      </p:sp>
      <p:sp>
        <p:nvSpPr>
          <p:cNvPr id="13" name="Espace réservé du numéro de diapositive 12">
            <a:extLst>
              <a:ext uri="{FF2B5EF4-FFF2-40B4-BE49-F238E27FC236}">
                <a16:creationId xmlns:a16="http://schemas.microsoft.com/office/drawing/2014/main" id="{704B8B8E-5A76-42F7-9D6C-44DC4F8369BF}"/>
              </a:ext>
            </a:extLst>
          </p:cNvPr>
          <p:cNvSpPr>
            <a:spLocks noGrp="1"/>
          </p:cNvSpPr>
          <p:nvPr>
            <p:ph type="sldNum" sz="quarter" idx="12"/>
          </p:nvPr>
        </p:nvSpPr>
        <p:spPr/>
        <p:txBody>
          <a:bodyPr/>
          <a:lstStyle/>
          <a:p>
            <a:fld id="{01053D74-0840-418D-B4A8-08C6D9444436}" type="slidenum">
              <a:rPr lang="fr-FR" smtClean="0"/>
              <a:t>21</a:t>
            </a:fld>
            <a:endParaRPr lang="fr-FR"/>
          </a:p>
        </p:txBody>
      </p:sp>
      <p:grpSp>
        <p:nvGrpSpPr>
          <p:cNvPr id="29" name="Groupe 28">
            <a:extLst>
              <a:ext uri="{FF2B5EF4-FFF2-40B4-BE49-F238E27FC236}">
                <a16:creationId xmlns:a16="http://schemas.microsoft.com/office/drawing/2014/main" id="{AB5A578E-1B71-4840-A8B8-3F29D8507870}"/>
              </a:ext>
            </a:extLst>
          </p:cNvPr>
          <p:cNvGrpSpPr/>
          <p:nvPr/>
        </p:nvGrpSpPr>
        <p:grpSpPr>
          <a:xfrm>
            <a:off x="3276278" y="4773383"/>
            <a:ext cx="5116171" cy="1364081"/>
            <a:chOff x="209455" y="4460269"/>
            <a:chExt cx="5116171" cy="1364081"/>
          </a:xfrm>
        </p:grpSpPr>
        <p:sp>
          <p:nvSpPr>
            <p:cNvPr id="30" name="Rectangle 29">
              <a:extLst>
                <a:ext uri="{FF2B5EF4-FFF2-40B4-BE49-F238E27FC236}">
                  <a16:creationId xmlns:a16="http://schemas.microsoft.com/office/drawing/2014/main" id="{6BF187D1-1EEF-4421-88AB-1CABEAD93DE8}"/>
                </a:ext>
              </a:extLst>
            </p:cNvPr>
            <p:cNvSpPr/>
            <p:nvPr/>
          </p:nvSpPr>
          <p:spPr>
            <a:xfrm>
              <a:off x="209455" y="4460269"/>
              <a:ext cx="5116171" cy="1364081"/>
            </a:xfrm>
            <a:prstGeom prst="rect">
              <a:avLst/>
            </a:prstGeom>
            <a:solidFill>
              <a:schemeClr val="accent1">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a:extLst>
                <a:ext uri="{FF2B5EF4-FFF2-40B4-BE49-F238E27FC236}">
                  <a16:creationId xmlns:a16="http://schemas.microsoft.com/office/drawing/2014/main" id="{F184196D-C34B-462D-B92F-D343582FF8DD}"/>
                </a:ext>
              </a:extLst>
            </p:cNvPr>
            <p:cNvSpPr txBox="1"/>
            <p:nvPr/>
          </p:nvSpPr>
          <p:spPr>
            <a:xfrm>
              <a:off x="1466671" y="4531919"/>
              <a:ext cx="3858955" cy="1200329"/>
            </a:xfrm>
            <a:prstGeom prst="rect">
              <a:avLst/>
            </a:prstGeom>
            <a:noFill/>
            <a:ln>
              <a:noFill/>
            </a:ln>
          </p:spPr>
          <p:txBody>
            <a:bodyPr wrap="square" rtlCol="0">
              <a:spAutoFit/>
            </a:bodyPr>
            <a:lstStyle/>
            <a:p>
              <a:r>
                <a:rPr lang="fr-FR" b="1" dirty="0">
                  <a:solidFill>
                    <a:schemeClr val="accent1">
                      <a:lumMod val="50000"/>
                    </a:schemeClr>
                  </a:solidFill>
                </a:rPr>
                <a:t>- Gros-Œuvre / réseau EP</a:t>
              </a:r>
            </a:p>
            <a:p>
              <a:r>
                <a:rPr lang="fr-FR" b="1" dirty="0">
                  <a:solidFill>
                    <a:schemeClr val="accent1">
                      <a:lumMod val="50000"/>
                    </a:schemeClr>
                  </a:solidFill>
                </a:rPr>
                <a:t>- Gros-Œuvre / réseau VMC</a:t>
              </a:r>
            </a:p>
            <a:p>
              <a:r>
                <a:rPr lang="fr-FR" b="1" dirty="0">
                  <a:solidFill>
                    <a:schemeClr val="accent1">
                      <a:lumMod val="50000"/>
                    </a:schemeClr>
                  </a:solidFill>
                </a:rPr>
                <a:t>- Gros-Œuvre / charpente métallique</a:t>
              </a:r>
            </a:p>
            <a:p>
              <a:r>
                <a:rPr lang="fr-FR" b="1" dirty="0">
                  <a:solidFill>
                    <a:schemeClr val="accent1">
                      <a:lumMod val="50000"/>
                    </a:schemeClr>
                  </a:solidFill>
                </a:rPr>
                <a:t>- Gros-Œuvre / mur rideau</a:t>
              </a:r>
            </a:p>
          </p:txBody>
        </p:sp>
        <p:sp>
          <p:nvSpPr>
            <p:cNvPr id="32" name="Rectangle 31">
              <a:extLst>
                <a:ext uri="{FF2B5EF4-FFF2-40B4-BE49-F238E27FC236}">
                  <a16:creationId xmlns:a16="http://schemas.microsoft.com/office/drawing/2014/main" id="{A5503AE7-F981-4715-B186-CB5BB182EC1E}"/>
                </a:ext>
              </a:extLst>
            </p:cNvPr>
            <p:cNvSpPr/>
            <p:nvPr/>
          </p:nvSpPr>
          <p:spPr>
            <a:xfrm>
              <a:off x="232359" y="4531919"/>
              <a:ext cx="1956318" cy="369332"/>
            </a:xfrm>
            <a:prstGeom prst="rect">
              <a:avLst/>
            </a:prstGeom>
          </p:spPr>
          <p:txBody>
            <a:bodyPr wrap="square">
              <a:spAutoFit/>
            </a:bodyPr>
            <a:lstStyle/>
            <a:p>
              <a:r>
                <a:rPr lang="fr-FR" b="1" dirty="0">
                  <a:solidFill>
                    <a:schemeClr val="accent1">
                      <a:lumMod val="50000"/>
                    </a:schemeClr>
                  </a:solidFill>
                </a:rPr>
                <a:t>Concerne :</a:t>
              </a:r>
            </a:p>
          </p:txBody>
        </p:sp>
      </p:grpSp>
      <p:sp>
        <p:nvSpPr>
          <p:cNvPr id="38" name="Rectangle 37">
            <a:extLst>
              <a:ext uri="{FF2B5EF4-FFF2-40B4-BE49-F238E27FC236}">
                <a16:creationId xmlns:a16="http://schemas.microsoft.com/office/drawing/2014/main" id="{20715381-7C09-47DA-AE05-CD050357A001}"/>
              </a:ext>
            </a:extLst>
          </p:cNvPr>
          <p:cNvSpPr/>
          <p:nvPr/>
        </p:nvSpPr>
        <p:spPr>
          <a:xfrm>
            <a:off x="209455" y="0"/>
            <a:ext cx="8869756" cy="523220"/>
          </a:xfrm>
          <a:prstGeom prst="rect">
            <a:avLst/>
          </a:prstGeom>
        </p:spPr>
        <p:txBody>
          <a:bodyPr wrap="square">
            <a:spAutoFit/>
          </a:bodyPr>
          <a:lstStyle/>
          <a:p>
            <a:r>
              <a:rPr lang="fr-FR" sz="2800" b="1" dirty="0">
                <a:solidFill>
                  <a:schemeClr val="accent5">
                    <a:lumMod val="50000"/>
                  </a:schemeClr>
                </a:solidFill>
                <a:effectLst>
                  <a:outerShdw blurRad="38100" dist="38100" dir="2700000" algn="tl">
                    <a:srgbClr val="000000">
                      <a:alpha val="43137"/>
                    </a:srgbClr>
                  </a:outerShdw>
                </a:effectLst>
              </a:rPr>
              <a:t>Collaboration BIM – Réunion de chantier à distance</a:t>
            </a:r>
          </a:p>
        </p:txBody>
      </p:sp>
      <p:cxnSp>
        <p:nvCxnSpPr>
          <p:cNvPr id="40" name="Connecteur droit 39">
            <a:extLst>
              <a:ext uri="{FF2B5EF4-FFF2-40B4-BE49-F238E27FC236}">
                <a16:creationId xmlns:a16="http://schemas.microsoft.com/office/drawing/2014/main" id="{F85FF8F6-089E-444B-B6A8-A89E0F3D2417}"/>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939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A0814C3-7FA5-457F-B9FE-BA3290C1CFE8}"/>
              </a:ext>
            </a:extLst>
          </p:cNvPr>
          <p:cNvSpPr/>
          <p:nvPr/>
        </p:nvSpPr>
        <p:spPr>
          <a:xfrm>
            <a:off x="866673" y="4156747"/>
            <a:ext cx="7829550" cy="330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7">
            <a:extLst>
              <a:ext uri="{FF2B5EF4-FFF2-40B4-BE49-F238E27FC236}">
                <a16:creationId xmlns:a16="http://schemas.microsoft.com/office/drawing/2014/main" id="{97667BE3-E49C-4B6C-99E9-2BB4B56E00E5}"/>
              </a:ext>
            </a:extLst>
          </p:cNvPr>
          <p:cNvSpPr>
            <a:spLocks noGrp="1"/>
          </p:cNvSpPr>
          <p:nvPr>
            <p:ph type="ftr" sz="quarter" idx="11"/>
          </p:nvPr>
        </p:nvSpPr>
        <p:spPr/>
        <p:txBody>
          <a:bodyPr/>
          <a:lstStyle/>
          <a:p>
            <a:r>
              <a:rPr lang="fr-FR"/>
              <a:t>Académie Aix-Marseille - Projet Collaboratif BIM</a:t>
            </a:r>
          </a:p>
        </p:txBody>
      </p:sp>
      <p:sp>
        <p:nvSpPr>
          <p:cNvPr id="11" name="Espace réservé du numéro de diapositive 10">
            <a:extLst>
              <a:ext uri="{FF2B5EF4-FFF2-40B4-BE49-F238E27FC236}">
                <a16:creationId xmlns:a16="http://schemas.microsoft.com/office/drawing/2014/main" id="{A3C701F8-19A6-4B85-BB26-6BF804D3FFDA}"/>
              </a:ext>
            </a:extLst>
          </p:cNvPr>
          <p:cNvSpPr>
            <a:spLocks noGrp="1"/>
          </p:cNvSpPr>
          <p:nvPr>
            <p:ph type="sldNum" sz="quarter" idx="12"/>
          </p:nvPr>
        </p:nvSpPr>
        <p:spPr/>
        <p:txBody>
          <a:bodyPr/>
          <a:lstStyle/>
          <a:p>
            <a:fld id="{01053D74-0840-418D-B4A8-08C6D9444436}" type="slidenum">
              <a:rPr lang="fr-FR" smtClean="0"/>
              <a:t>3</a:t>
            </a:fld>
            <a:endParaRPr lang="fr-FR"/>
          </a:p>
        </p:txBody>
      </p:sp>
      <p:sp>
        <p:nvSpPr>
          <p:cNvPr id="25" name="Rectangle 24">
            <a:extLst>
              <a:ext uri="{FF2B5EF4-FFF2-40B4-BE49-F238E27FC236}">
                <a16:creationId xmlns:a16="http://schemas.microsoft.com/office/drawing/2014/main" id="{CC70E41F-D64E-42B1-B263-23F857DDD9F4}"/>
              </a:ext>
            </a:extLst>
          </p:cNvPr>
          <p:cNvSpPr/>
          <p:nvPr/>
        </p:nvSpPr>
        <p:spPr>
          <a:xfrm>
            <a:off x="217515" y="-6057"/>
            <a:ext cx="6345455" cy="584775"/>
          </a:xfrm>
          <a:prstGeom prst="rect">
            <a:avLst/>
          </a:prstGeom>
        </p:spPr>
        <p:txBody>
          <a:bodyPr wrap="none">
            <a:spAutoFit/>
          </a:bodyPr>
          <a:lstStyle/>
          <a:p>
            <a:r>
              <a:rPr lang="fr-FR" sz="3200" b="1" dirty="0">
                <a:solidFill>
                  <a:schemeClr val="accent5">
                    <a:lumMod val="50000"/>
                  </a:schemeClr>
                </a:solidFill>
                <a:effectLst>
                  <a:outerShdw blurRad="38100" dist="38100" dir="2700000" algn="tl">
                    <a:srgbClr val="000000">
                      <a:alpha val="43137"/>
                    </a:srgbClr>
                  </a:outerShdw>
                </a:effectLst>
              </a:rPr>
              <a:t>Problématique de l’expérimentation</a:t>
            </a:r>
          </a:p>
        </p:txBody>
      </p:sp>
      <p:cxnSp>
        <p:nvCxnSpPr>
          <p:cNvPr id="29" name="Connecteur droit 28">
            <a:extLst>
              <a:ext uri="{FF2B5EF4-FFF2-40B4-BE49-F238E27FC236}">
                <a16:creationId xmlns:a16="http://schemas.microsoft.com/office/drawing/2014/main" id="{D76114CA-1582-4BB5-96A3-6307DB5DF24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DA7A69B4-583D-468C-9053-BCC090C71092}"/>
              </a:ext>
            </a:extLst>
          </p:cNvPr>
          <p:cNvSpPr/>
          <p:nvPr/>
        </p:nvSpPr>
        <p:spPr>
          <a:xfrm>
            <a:off x="447777" y="835982"/>
            <a:ext cx="8218025" cy="5186035"/>
          </a:xfrm>
          <a:prstGeom prst="rect">
            <a:avLst/>
          </a:prstGeom>
        </p:spPr>
        <p:txBody>
          <a:bodyPr wrap="square">
            <a:spAutoFit/>
          </a:bodyPr>
          <a:lstStyle/>
          <a:p>
            <a:r>
              <a:rPr lang="fr-FR" sz="2600" dirty="0"/>
              <a:t>Le BIM induit une modification du paradigme constructif. </a:t>
            </a:r>
          </a:p>
          <a:p>
            <a:r>
              <a:rPr lang="fr-FR" sz="2600" dirty="0"/>
              <a:t>Le processus séquentiel devient un processus concourant, la maquette numérique est un objet qui facilite la démarche et évolue dans le temps.</a:t>
            </a:r>
          </a:p>
          <a:p>
            <a:endParaRPr lang="fr-FR" sz="1200" dirty="0"/>
          </a:p>
          <a:p>
            <a:pPr marL="342900" indent="-342900">
              <a:buFont typeface="Arial" panose="020B0604020202020204" pitchFamily="34" charset="0"/>
              <a:buChar char="•"/>
            </a:pPr>
            <a:r>
              <a:rPr lang="fr-FR" sz="2600" dirty="0"/>
              <a:t>Comment assurer :</a:t>
            </a:r>
          </a:p>
          <a:p>
            <a:pPr marL="1080000">
              <a:lnSpc>
                <a:spcPct val="110000"/>
              </a:lnSpc>
              <a:spcBef>
                <a:spcPts val="0"/>
              </a:spcBef>
              <a:buFontTx/>
              <a:buChar char="-"/>
            </a:pPr>
            <a:r>
              <a:rPr lang="fr-FR" sz="2600" dirty="0"/>
              <a:t>L’interopérabilité ?</a:t>
            </a:r>
          </a:p>
          <a:p>
            <a:pPr marL="1080000">
              <a:lnSpc>
                <a:spcPct val="110000"/>
              </a:lnSpc>
              <a:spcBef>
                <a:spcPts val="0"/>
              </a:spcBef>
              <a:buFontTx/>
              <a:buChar char="-"/>
            </a:pPr>
            <a:r>
              <a:rPr lang="fr-FR" sz="2600" dirty="0"/>
              <a:t>Les échanges ?</a:t>
            </a:r>
          </a:p>
          <a:p>
            <a:pPr marL="1080000">
              <a:lnSpc>
                <a:spcPct val="110000"/>
              </a:lnSpc>
              <a:spcBef>
                <a:spcPts val="0"/>
              </a:spcBef>
              <a:buFontTx/>
              <a:buChar char="-"/>
            </a:pPr>
            <a:r>
              <a:rPr lang="fr-FR" sz="2600" dirty="0"/>
              <a:t>La synthèse et la coordination ?</a:t>
            </a:r>
          </a:p>
          <a:p>
            <a:pPr marL="1080000">
              <a:lnSpc>
                <a:spcPct val="110000"/>
              </a:lnSpc>
              <a:spcBef>
                <a:spcPts val="0"/>
              </a:spcBef>
            </a:pPr>
            <a:endParaRPr lang="fr-FR" sz="1200" dirty="0"/>
          </a:p>
          <a:p>
            <a:pPr marL="342900" indent="-342900">
              <a:buFont typeface="Arial" panose="020B0604020202020204" pitchFamily="34" charset="0"/>
              <a:buChar char="•"/>
            </a:pPr>
            <a:r>
              <a:rPr lang="fr-FR" sz="2600" dirty="0"/>
              <a:t>Quel modèle de flux de travail (workflow) peut-on envisager afin de permettre une collaboration efficace ?</a:t>
            </a:r>
          </a:p>
          <a:p>
            <a:endParaRPr lang="fr-FR" sz="1200" dirty="0"/>
          </a:p>
          <a:p>
            <a:pPr marL="342900" indent="-342900">
              <a:buFont typeface="Arial" panose="020B0604020202020204" pitchFamily="34" charset="0"/>
              <a:buChar char="•"/>
            </a:pPr>
            <a:r>
              <a:rPr lang="fr-FR" sz="2600" dirty="0"/>
              <a:t>Quel niveau de développement viser ?</a:t>
            </a:r>
          </a:p>
        </p:txBody>
      </p:sp>
    </p:spTree>
    <p:extLst>
      <p:ext uri="{BB962C8B-B14F-4D97-AF65-F5344CB8AC3E}">
        <p14:creationId xmlns:p14="http://schemas.microsoft.com/office/powerpoint/2010/main" val="423828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A0814C3-7FA5-457F-B9FE-BA3290C1CFE8}"/>
              </a:ext>
            </a:extLst>
          </p:cNvPr>
          <p:cNvSpPr/>
          <p:nvPr/>
        </p:nvSpPr>
        <p:spPr>
          <a:xfrm>
            <a:off x="866673" y="4156747"/>
            <a:ext cx="7829550" cy="330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7">
            <a:extLst>
              <a:ext uri="{FF2B5EF4-FFF2-40B4-BE49-F238E27FC236}">
                <a16:creationId xmlns:a16="http://schemas.microsoft.com/office/drawing/2014/main" id="{97667BE3-E49C-4B6C-99E9-2BB4B56E00E5}"/>
              </a:ext>
            </a:extLst>
          </p:cNvPr>
          <p:cNvSpPr>
            <a:spLocks noGrp="1"/>
          </p:cNvSpPr>
          <p:nvPr>
            <p:ph type="ftr" sz="quarter" idx="11"/>
          </p:nvPr>
        </p:nvSpPr>
        <p:spPr/>
        <p:txBody>
          <a:bodyPr/>
          <a:lstStyle/>
          <a:p>
            <a:r>
              <a:rPr lang="fr-FR"/>
              <a:t>Académie Aix-Marseille - Projet Collaboratif BIM</a:t>
            </a:r>
          </a:p>
        </p:txBody>
      </p:sp>
      <p:sp>
        <p:nvSpPr>
          <p:cNvPr id="11" name="Espace réservé du numéro de diapositive 10">
            <a:extLst>
              <a:ext uri="{FF2B5EF4-FFF2-40B4-BE49-F238E27FC236}">
                <a16:creationId xmlns:a16="http://schemas.microsoft.com/office/drawing/2014/main" id="{A3C701F8-19A6-4B85-BB26-6BF804D3FFDA}"/>
              </a:ext>
            </a:extLst>
          </p:cNvPr>
          <p:cNvSpPr>
            <a:spLocks noGrp="1"/>
          </p:cNvSpPr>
          <p:nvPr>
            <p:ph type="sldNum" sz="quarter" idx="12"/>
          </p:nvPr>
        </p:nvSpPr>
        <p:spPr/>
        <p:txBody>
          <a:bodyPr/>
          <a:lstStyle/>
          <a:p>
            <a:fld id="{01053D74-0840-418D-B4A8-08C6D9444436}" type="slidenum">
              <a:rPr lang="fr-FR" smtClean="0"/>
              <a:t>4</a:t>
            </a:fld>
            <a:endParaRPr lang="fr-FR"/>
          </a:p>
        </p:txBody>
      </p:sp>
      <p:sp>
        <p:nvSpPr>
          <p:cNvPr id="25" name="Rectangle 24">
            <a:extLst>
              <a:ext uri="{FF2B5EF4-FFF2-40B4-BE49-F238E27FC236}">
                <a16:creationId xmlns:a16="http://schemas.microsoft.com/office/drawing/2014/main" id="{CC70E41F-D64E-42B1-B263-23F857DDD9F4}"/>
              </a:ext>
            </a:extLst>
          </p:cNvPr>
          <p:cNvSpPr/>
          <p:nvPr/>
        </p:nvSpPr>
        <p:spPr>
          <a:xfrm>
            <a:off x="217515" y="-6057"/>
            <a:ext cx="3596626" cy="584775"/>
          </a:xfrm>
          <a:prstGeom prst="rect">
            <a:avLst/>
          </a:prstGeom>
        </p:spPr>
        <p:txBody>
          <a:bodyPr wrap="none">
            <a:spAutoFit/>
          </a:bodyPr>
          <a:lstStyle/>
          <a:p>
            <a:r>
              <a:rPr lang="fr-FR" sz="3200" b="1" dirty="0">
                <a:solidFill>
                  <a:schemeClr val="accent5">
                    <a:lumMod val="50000"/>
                  </a:schemeClr>
                </a:solidFill>
                <a:effectLst>
                  <a:outerShdw blurRad="38100" dist="38100" dir="2700000" algn="tl">
                    <a:srgbClr val="000000">
                      <a:alpha val="43137"/>
                    </a:srgbClr>
                  </a:outerShdw>
                </a:effectLst>
              </a:rPr>
              <a:t>Rappel des objectifs</a:t>
            </a:r>
          </a:p>
        </p:txBody>
      </p:sp>
      <p:cxnSp>
        <p:nvCxnSpPr>
          <p:cNvPr id="29" name="Connecteur droit 28">
            <a:extLst>
              <a:ext uri="{FF2B5EF4-FFF2-40B4-BE49-F238E27FC236}">
                <a16:creationId xmlns:a16="http://schemas.microsoft.com/office/drawing/2014/main" id="{D76114CA-1582-4BB5-96A3-6307DB5DF24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pic>
        <p:nvPicPr>
          <p:cNvPr id="7" name="Espace réservé du contenu 3" descr="Niveaux_bim.jpg">
            <a:extLst>
              <a:ext uri="{FF2B5EF4-FFF2-40B4-BE49-F238E27FC236}">
                <a16:creationId xmlns:a16="http://schemas.microsoft.com/office/drawing/2014/main" id="{EE185E5D-963C-4611-AFB9-4A8CA2A88E48}"/>
              </a:ext>
            </a:extLst>
          </p:cNvPr>
          <p:cNvPicPr>
            <a:picLocks noChangeAspect="1"/>
          </p:cNvPicPr>
          <p:nvPr/>
        </p:nvPicPr>
        <p:blipFill>
          <a:blip r:embed="rId3" cstate="print"/>
          <a:stretch>
            <a:fillRect/>
          </a:stretch>
        </p:blipFill>
        <p:spPr>
          <a:xfrm>
            <a:off x="0" y="857250"/>
            <a:ext cx="9144000" cy="5143500"/>
          </a:xfrm>
          <a:prstGeom prst="rect">
            <a:avLst/>
          </a:prstGeom>
        </p:spPr>
      </p:pic>
    </p:spTree>
    <p:extLst>
      <p:ext uri="{BB962C8B-B14F-4D97-AF65-F5344CB8AC3E}">
        <p14:creationId xmlns:p14="http://schemas.microsoft.com/office/powerpoint/2010/main" val="1301033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A0814C3-7FA5-457F-B9FE-BA3290C1CFE8}"/>
              </a:ext>
            </a:extLst>
          </p:cNvPr>
          <p:cNvSpPr/>
          <p:nvPr/>
        </p:nvSpPr>
        <p:spPr>
          <a:xfrm>
            <a:off x="866673" y="4156747"/>
            <a:ext cx="7829550" cy="3304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pied de page 7">
            <a:extLst>
              <a:ext uri="{FF2B5EF4-FFF2-40B4-BE49-F238E27FC236}">
                <a16:creationId xmlns:a16="http://schemas.microsoft.com/office/drawing/2014/main" id="{97667BE3-E49C-4B6C-99E9-2BB4B56E00E5}"/>
              </a:ext>
            </a:extLst>
          </p:cNvPr>
          <p:cNvSpPr>
            <a:spLocks noGrp="1"/>
          </p:cNvSpPr>
          <p:nvPr>
            <p:ph type="ftr" sz="quarter" idx="11"/>
          </p:nvPr>
        </p:nvSpPr>
        <p:spPr/>
        <p:txBody>
          <a:bodyPr/>
          <a:lstStyle/>
          <a:p>
            <a:r>
              <a:rPr lang="fr-FR"/>
              <a:t>Académie Aix-Marseille - Projet Collaboratif BIM</a:t>
            </a:r>
          </a:p>
        </p:txBody>
      </p:sp>
      <p:sp>
        <p:nvSpPr>
          <p:cNvPr id="11" name="Espace réservé du numéro de diapositive 10">
            <a:extLst>
              <a:ext uri="{FF2B5EF4-FFF2-40B4-BE49-F238E27FC236}">
                <a16:creationId xmlns:a16="http://schemas.microsoft.com/office/drawing/2014/main" id="{A3C701F8-19A6-4B85-BB26-6BF804D3FFDA}"/>
              </a:ext>
            </a:extLst>
          </p:cNvPr>
          <p:cNvSpPr>
            <a:spLocks noGrp="1"/>
          </p:cNvSpPr>
          <p:nvPr>
            <p:ph type="sldNum" sz="quarter" idx="12"/>
          </p:nvPr>
        </p:nvSpPr>
        <p:spPr/>
        <p:txBody>
          <a:bodyPr/>
          <a:lstStyle/>
          <a:p>
            <a:fld id="{01053D74-0840-418D-B4A8-08C6D9444436}" type="slidenum">
              <a:rPr lang="fr-FR" smtClean="0"/>
              <a:t>5</a:t>
            </a:fld>
            <a:endParaRPr lang="fr-FR"/>
          </a:p>
        </p:txBody>
      </p:sp>
      <p:sp>
        <p:nvSpPr>
          <p:cNvPr id="25" name="Rectangle 24">
            <a:extLst>
              <a:ext uri="{FF2B5EF4-FFF2-40B4-BE49-F238E27FC236}">
                <a16:creationId xmlns:a16="http://schemas.microsoft.com/office/drawing/2014/main" id="{CC70E41F-D64E-42B1-B263-23F857DDD9F4}"/>
              </a:ext>
            </a:extLst>
          </p:cNvPr>
          <p:cNvSpPr/>
          <p:nvPr/>
        </p:nvSpPr>
        <p:spPr>
          <a:xfrm>
            <a:off x="217515" y="-6057"/>
            <a:ext cx="4288546" cy="584775"/>
          </a:xfrm>
          <a:prstGeom prst="rect">
            <a:avLst/>
          </a:prstGeom>
        </p:spPr>
        <p:txBody>
          <a:bodyPr wrap="none">
            <a:spAutoFit/>
          </a:bodyPr>
          <a:lstStyle/>
          <a:p>
            <a:r>
              <a:rPr lang="fr-FR" sz="3200" b="1" dirty="0">
                <a:solidFill>
                  <a:schemeClr val="accent5">
                    <a:lumMod val="50000"/>
                  </a:schemeClr>
                </a:solidFill>
                <a:effectLst>
                  <a:outerShdw blurRad="38100" dist="38100" dir="2700000" algn="tl">
                    <a:srgbClr val="000000">
                      <a:alpha val="43137"/>
                    </a:srgbClr>
                  </a:outerShdw>
                </a:effectLst>
              </a:rPr>
              <a:t>Méthodologie proposée</a:t>
            </a:r>
          </a:p>
        </p:txBody>
      </p:sp>
      <p:cxnSp>
        <p:nvCxnSpPr>
          <p:cNvPr id="29" name="Connecteur droit 28">
            <a:extLst>
              <a:ext uri="{FF2B5EF4-FFF2-40B4-BE49-F238E27FC236}">
                <a16:creationId xmlns:a16="http://schemas.microsoft.com/office/drawing/2014/main" id="{D76114CA-1582-4BB5-96A3-6307DB5DF248}"/>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pic>
        <p:nvPicPr>
          <p:cNvPr id="7" name="Espace réservé du contenu 5" descr="synthese_lod.jpg">
            <a:extLst>
              <a:ext uri="{FF2B5EF4-FFF2-40B4-BE49-F238E27FC236}">
                <a16:creationId xmlns:a16="http://schemas.microsoft.com/office/drawing/2014/main" id="{F72D251F-17CE-4F6A-AE85-1094B8F3D7A6}"/>
              </a:ext>
            </a:extLst>
          </p:cNvPr>
          <p:cNvPicPr>
            <a:picLocks noChangeAspect="1"/>
          </p:cNvPicPr>
          <p:nvPr/>
        </p:nvPicPr>
        <p:blipFill>
          <a:blip r:embed="rId3" cstate="print"/>
          <a:stretch>
            <a:fillRect/>
          </a:stretch>
        </p:blipFill>
        <p:spPr>
          <a:xfrm>
            <a:off x="657225" y="678202"/>
            <a:ext cx="7829549" cy="5534395"/>
          </a:xfrm>
          <a:prstGeom prst="rect">
            <a:avLst/>
          </a:prstGeom>
        </p:spPr>
      </p:pic>
    </p:spTree>
    <p:extLst>
      <p:ext uri="{BB962C8B-B14F-4D97-AF65-F5344CB8AC3E}">
        <p14:creationId xmlns:p14="http://schemas.microsoft.com/office/powerpoint/2010/main" val="1795678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7F56B8C-5ABC-4B72-8569-54373D574E6D}"/>
              </a:ext>
            </a:extLst>
          </p:cNvPr>
          <p:cNvSpPr/>
          <p:nvPr/>
        </p:nvSpPr>
        <p:spPr>
          <a:xfrm>
            <a:off x="166448" y="1254"/>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Objectifs pédagogiques</a:t>
            </a:r>
            <a:endParaRPr lang="fr-FR" sz="3200" b="1" dirty="0">
              <a:solidFill>
                <a:schemeClr val="accent5">
                  <a:lumMod val="75000"/>
                </a:schemeClr>
              </a:solidFill>
              <a:effectLst>
                <a:outerShdw blurRad="38100" dist="38100" dir="2700000" algn="tl">
                  <a:srgbClr val="000000">
                    <a:alpha val="43137"/>
                  </a:srgbClr>
                </a:outerShdw>
              </a:effectLst>
            </a:endParaRPr>
          </a:p>
        </p:txBody>
      </p:sp>
      <p:grpSp>
        <p:nvGrpSpPr>
          <p:cNvPr id="21" name="Groupe 20">
            <a:extLst>
              <a:ext uri="{FF2B5EF4-FFF2-40B4-BE49-F238E27FC236}">
                <a16:creationId xmlns:a16="http://schemas.microsoft.com/office/drawing/2014/main" id="{D9CEECE6-F724-4039-8687-11532FD4D4C7}"/>
              </a:ext>
            </a:extLst>
          </p:cNvPr>
          <p:cNvGrpSpPr/>
          <p:nvPr/>
        </p:nvGrpSpPr>
        <p:grpSpPr>
          <a:xfrm>
            <a:off x="416455" y="4456781"/>
            <a:ext cx="2348184" cy="1288335"/>
            <a:chOff x="662989" y="4691928"/>
            <a:chExt cx="1051633" cy="4444074"/>
          </a:xfrm>
        </p:grpSpPr>
        <p:sp>
          <p:nvSpPr>
            <p:cNvPr id="20" name="Rectangle : coins arrondis 19">
              <a:extLst>
                <a:ext uri="{FF2B5EF4-FFF2-40B4-BE49-F238E27FC236}">
                  <a16:creationId xmlns:a16="http://schemas.microsoft.com/office/drawing/2014/main" id="{F729FD95-C6FC-4FAB-A67F-D7035A3E5FAC}"/>
                </a:ext>
              </a:extLst>
            </p:cNvPr>
            <p:cNvSpPr/>
            <p:nvPr/>
          </p:nvSpPr>
          <p:spPr>
            <a:xfrm>
              <a:off x="662989" y="4691928"/>
              <a:ext cx="1051633" cy="4444074"/>
            </a:xfrm>
            <a:prstGeom prst="roundRect">
              <a:avLst/>
            </a:prstGeom>
            <a:solidFill>
              <a:schemeClr val="accent2"/>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3200"/>
            </a:p>
          </p:txBody>
        </p:sp>
        <p:sp>
          <p:nvSpPr>
            <p:cNvPr id="9" name="ZoneTexte 8">
              <a:extLst>
                <a:ext uri="{FF2B5EF4-FFF2-40B4-BE49-F238E27FC236}">
                  <a16:creationId xmlns:a16="http://schemas.microsoft.com/office/drawing/2014/main" id="{B504F664-FCD5-4096-ACEE-91C0232EBEAE}"/>
                </a:ext>
              </a:extLst>
            </p:cNvPr>
            <p:cNvSpPr txBox="1"/>
            <p:nvPr/>
          </p:nvSpPr>
          <p:spPr>
            <a:xfrm>
              <a:off x="717122" y="4723001"/>
              <a:ext cx="943367" cy="4140500"/>
            </a:xfrm>
            <a:prstGeom prst="rect">
              <a:avLst/>
            </a:prstGeom>
            <a:solidFill>
              <a:schemeClr val="accent2"/>
            </a:solidFill>
          </p:spPr>
          <p:txBody>
            <a:bodyPr wrap="square" rtlCol="0">
              <a:spAutoFit/>
            </a:bodyPr>
            <a:lstStyle/>
            <a:p>
              <a:pPr algn="ctr"/>
              <a:r>
                <a:rPr lang="fr-FR" sz="3600" dirty="0">
                  <a:solidFill>
                    <a:schemeClr val="accent6">
                      <a:lumMod val="20000"/>
                      <a:lumOff val="80000"/>
                    </a:schemeClr>
                  </a:solidFill>
                </a:rPr>
                <a:t>démarche</a:t>
              </a:r>
              <a:r>
                <a:rPr lang="fr-FR" sz="3600" b="1" dirty="0">
                  <a:solidFill>
                    <a:schemeClr val="accent6">
                      <a:lumMod val="20000"/>
                      <a:lumOff val="80000"/>
                    </a:schemeClr>
                  </a:solidFill>
                </a:rPr>
                <a:t> </a:t>
              </a:r>
            </a:p>
            <a:p>
              <a:pPr algn="ctr"/>
              <a:r>
                <a:rPr lang="fr-FR" sz="3600" b="1" dirty="0">
                  <a:solidFill>
                    <a:schemeClr val="accent6">
                      <a:lumMod val="20000"/>
                      <a:lumOff val="80000"/>
                    </a:schemeClr>
                  </a:solidFill>
                </a:rPr>
                <a:t>Open BIM</a:t>
              </a:r>
            </a:p>
          </p:txBody>
        </p:sp>
      </p:grpSp>
      <p:sp>
        <p:nvSpPr>
          <p:cNvPr id="22" name="Rectangle 21">
            <a:extLst>
              <a:ext uri="{FF2B5EF4-FFF2-40B4-BE49-F238E27FC236}">
                <a16:creationId xmlns:a16="http://schemas.microsoft.com/office/drawing/2014/main" id="{5305DA87-49F6-41AF-9F66-E380B91AF414}"/>
              </a:ext>
            </a:extLst>
          </p:cNvPr>
          <p:cNvSpPr/>
          <p:nvPr/>
        </p:nvSpPr>
        <p:spPr>
          <a:xfrm>
            <a:off x="3350983" y="5260591"/>
            <a:ext cx="5011241" cy="461665"/>
          </a:xfrm>
          <a:prstGeom prst="rect">
            <a:avLst/>
          </a:prstGeom>
          <a:solidFill>
            <a:schemeClr val="accent1">
              <a:lumMod val="20000"/>
              <a:lumOff val="80000"/>
            </a:schemeClr>
          </a:solidFill>
        </p:spPr>
        <p:txBody>
          <a:bodyPr wrap="square">
            <a:spAutoFit/>
          </a:bodyPr>
          <a:lstStyle/>
          <a:p>
            <a:r>
              <a:rPr lang="fr-FR" sz="2400" i="1" dirty="0">
                <a:sym typeface="Wingdings" panose="05000000000000000000" pitchFamily="2" charset="2"/>
              </a:rPr>
              <a:t>importance des protocoles d’échanges</a:t>
            </a:r>
            <a:endParaRPr lang="fr-FR" sz="2400" i="1" dirty="0"/>
          </a:p>
        </p:txBody>
      </p:sp>
      <p:sp>
        <p:nvSpPr>
          <p:cNvPr id="23" name="Rectangle 22">
            <a:extLst>
              <a:ext uri="{FF2B5EF4-FFF2-40B4-BE49-F238E27FC236}">
                <a16:creationId xmlns:a16="http://schemas.microsoft.com/office/drawing/2014/main" id="{FABF724D-EBF4-4E1C-8E37-2F7E39D76085}"/>
              </a:ext>
            </a:extLst>
          </p:cNvPr>
          <p:cNvSpPr/>
          <p:nvPr/>
        </p:nvSpPr>
        <p:spPr>
          <a:xfrm>
            <a:off x="3350983" y="4465789"/>
            <a:ext cx="5291745" cy="461665"/>
          </a:xfrm>
          <a:prstGeom prst="rect">
            <a:avLst/>
          </a:prstGeom>
          <a:solidFill>
            <a:schemeClr val="accent1">
              <a:lumMod val="20000"/>
              <a:lumOff val="80000"/>
            </a:schemeClr>
          </a:solidFill>
        </p:spPr>
        <p:txBody>
          <a:bodyPr wrap="square">
            <a:spAutoFit/>
          </a:bodyPr>
          <a:lstStyle/>
          <a:p>
            <a:r>
              <a:rPr lang="fr-FR" sz="2400" i="1" dirty="0">
                <a:sym typeface="Wingdings" panose="05000000000000000000" pitchFamily="2" charset="2"/>
              </a:rPr>
              <a:t>pas seulement une utilisation de logiciels</a:t>
            </a:r>
            <a:endParaRPr lang="fr-FR" sz="2400" i="1" dirty="0"/>
          </a:p>
        </p:txBody>
      </p:sp>
      <p:grpSp>
        <p:nvGrpSpPr>
          <p:cNvPr id="2" name="Groupe 1">
            <a:extLst>
              <a:ext uri="{FF2B5EF4-FFF2-40B4-BE49-F238E27FC236}">
                <a16:creationId xmlns:a16="http://schemas.microsoft.com/office/drawing/2014/main" id="{3944F2E9-634C-4913-998A-FED67A8A4303}"/>
              </a:ext>
            </a:extLst>
          </p:cNvPr>
          <p:cNvGrpSpPr/>
          <p:nvPr/>
        </p:nvGrpSpPr>
        <p:grpSpPr>
          <a:xfrm>
            <a:off x="166447" y="1034115"/>
            <a:ext cx="8618088" cy="830997"/>
            <a:chOff x="168634" y="1087028"/>
            <a:chExt cx="8618088" cy="830997"/>
          </a:xfrm>
        </p:grpSpPr>
        <p:sp>
          <p:nvSpPr>
            <p:cNvPr id="8" name="Rectangle 7">
              <a:extLst>
                <a:ext uri="{FF2B5EF4-FFF2-40B4-BE49-F238E27FC236}">
                  <a16:creationId xmlns:a16="http://schemas.microsoft.com/office/drawing/2014/main" id="{58D2C98F-EC7D-4DC5-8A66-E4E54FF03B65}"/>
                </a:ext>
              </a:extLst>
            </p:cNvPr>
            <p:cNvSpPr/>
            <p:nvPr/>
          </p:nvSpPr>
          <p:spPr>
            <a:xfrm>
              <a:off x="576664" y="1087028"/>
              <a:ext cx="8210058" cy="830997"/>
            </a:xfrm>
            <a:prstGeom prst="rect">
              <a:avLst/>
            </a:prstGeom>
          </p:spPr>
          <p:txBody>
            <a:bodyPr wrap="square">
              <a:spAutoFit/>
            </a:bodyPr>
            <a:lstStyle/>
            <a:p>
              <a:r>
                <a:rPr lang="fr-FR" sz="2400" b="1" dirty="0">
                  <a:sym typeface="Wingdings" panose="05000000000000000000" pitchFamily="2" charset="2"/>
                </a:rPr>
                <a:t>Découvrir et pratiquer </a:t>
              </a:r>
              <a:r>
                <a:rPr lang="fr-FR" sz="2400" dirty="0">
                  <a:sym typeface="Wingdings" panose="05000000000000000000" pitchFamily="2" charset="2"/>
                </a:rPr>
                <a:t>…</a:t>
              </a:r>
            </a:p>
            <a:p>
              <a:r>
                <a:rPr lang="fr-FR" sz="2400" dirty="0">
                  <a:sym typeface="Wingdings" panose="05000000000000000000" pitchFamily="2" charset="2"/>
                </a:rPr>
                <a:t>	… les aspects </a:t>
              </a:r>
              <a:r>
                <a:rPr lang="fr-FR" sz="2400" dirty="0"/>
                <a:t>collaboratifs d'un projet BIM</a:t>
              </a:r>
            </a:p>
          </p:txBody>
        </p:sp>
        <p:sp>
          <p:nvSpPr>
            <p:cNvPr id="28" name="Flèche : droite 27">
              <a:extLst>
                <a:ext uri="{FF2B5EF4-FFF2-40B4-BE49-F238E27FC236}">
                  <a16:creationId xmlns:a16="http://schemas.microsoft.com/office/drawing/2014/main" id="{95ECE186-5207-490F-80BC-02F3B0961653}"/>
                </a:ext>
              </a:extLst>
            </p:cNvPr>
            <p:cNvSpPr/>
            <p:nvPr/>
          </p:nvSpPr>
          <p:spPr>
            <a:xfrm>
              <a:off x="168634" y="1232966"/>
              <a:ext cx="414881" cy="170910"/>
            </a:xfrm>
            <a:prstGeom prst="rightArrow">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3" name="Groupe 2">
            <a:extLst>
              <a:ext uri="{FF2B5EF4-FFF2-40B4-BE49-F238E27FC236}">
                <a16:creationId xmlns:a16="http://schemas.microsoft.com/office/drawing/2014/main" id="{174AB4A5-A95A-489C-9968-E988BB6BBF99}"/>
              </a:ext>
            </a:extLst>
          </p:cNvPr>
          <p:cNvGrpSpPr/>
          <p:nvPr/>
        </p:nvGrpSpPr>
        <p:grpSpPr>
          <a:xfrm>
            <a:off x="172102" y="1989377"/>
            <a:ext cx="8891511" cy="830997"/>
            <a:chOff x="169896" y="2030156"/>
            <a:chExt cx="9372085" cy="830997"/>
          </a:xfrm>
        </p:grpSpPr>
        <p:sp>
          <p:nvSpPr>
            <p:cNvPr id="18" name="Rectangle 17">
              <a:extLst>
                <a:ext uri="{FF2B5EF4-FFF2-40B4-BE49-F238E27FC236}">
                  <a16:creationId xmlns:a16="http://schemas.microsoft.com/office/drawing/2014/main" id="{B1D4E406-299C-466C-914C-F874381F51A7}"/>
                </a:ext>
              </a:extLst>
            </p:cNvPr>
            <p:cNvSpPr/>
            <p:nvPr/>
          </p:nvSpPr>
          <p:spPr>
            <a:xfrm>
              <a:off x="576664" y="2030156"/>
              <a:ext cx="8965317" cy="830997"/>
            </a:xfrm>
            <a:prstGeom prst="rect">
              <a:avLst/>
            </a:prstGeom>
          </p:spPr>
          <p:txBody>
            <a:bodyPr wrap="square">
              <a:spAutoFit/>
            </a:bodyPr>
            <a:lstStyle/>
            <a:p>
              <a:r>
                <a:rPr lang="fr-FR" sz="2400" b="1" dirty="0"/>
                <a:t>Comprendre</a:t>
              </a:r>
              <a:r>
                <a:rPr lang="fr-FR" sz="2400" dirty="0"/>
                <a:t> …</a:t>
              </a:r>
            </a:p>
            <a:p>
              <a:r>
                <a:rPr lang="fr-FR" sz="2400" dirty="0"/>
                <a:t>	… l’utilité des données attachées à la maquette numérique</a:t>
              </a:r>
            </a:p>
          </p:txBody>
        </p:sp>
        <p:sp>
          <p:nvSpPr>
            <p:cNvPr id="29" name="Flèche : droite 28">
              <a:extLst>
                <a:ext uri="{FF2B5EF4-FFF2-40B4-BE49-F238E27FC236}">
                  <a16:creationId xmlns:a16="http://schemas.microsoft.com/office/drawing/2014/main" id="{96AABB09-6BBF-4302-9422-716DF8292551}"/>
                </a:ext>
              </a:extLst>
            </p:cNvPr>
            <p:cNvSpPr/>
            <p:nvPr/>
          </p:nvSpPr>
          <p:spPr>
            <a:xfrm>
              <a:off x="169896" y="2168108"/>
              <a:ext cx="414881" cy="170910"/>
            </a:xfrm>
            <a:prstGeom prst="rightArrow">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 name="Groupe 3">
            <a:extLst>
              <a:ext uri="{FF2B5EF4-FFF2-40B4-BE49-F238E27FC236}">
                <a16:creationId xmlns:a16="http://schemas.microsoft.com/office/drawing/2014/main" id="{FB0E3596-35DC-492D-9FF1-57CDE89D1440}"/>
              </a:ext>
            </a:extLst>
          </p:cNvPr>
          <p:cNvGrpSpPr/>
          <p:nvPr/>
        </p:nvGrpSpPr>
        <p:grpSpPr>
          <a:xfrm>
            <a:off x="166447" y="2996378"/>
            <a:ext cx="8811106" cy="830997"/>
            <a:chOff x="166447" y="2996378"/>
            <a:chExt cx="8811106" cy="830997"/>
          </a:xfrm>
        </p:grpSpPr>
        <p:sp>
          <p:nvSpPr>
            <p:cNvPr id="19" name="Rectangle 18">
              <a:extLst>
                <a:ext uri="{FF2B5EF4-FFF2-40B4-BE49-F238E27FC236}">
                  <a16:creationId xmlns:a16="http://schemas.microsoft.com/office/drawing/2014/main" id="{801B1409-A65B-4B89-AA86-D32839B7AEB9}"/>
                </a:ext>
              </a:extLst>
            </p:cNvPr>
            <p:cNvSpPr/>
            <p:nvPr/>
          </p:nvSpPr>
          <p:spPr>
            <a:xfrm>
              <a:off x="574477" y="2996378"/>
              <a:ext cx="8403076" cy="830997"/>
            </a:xfrm>
            <a:prstGeom prst="rect">
              <a:avLst/>
            </a:prstGeom>
          </p:spPr>
          <p:txBody>
            <a:bodyPr wrap="square">
              <a:spAutoFit/>
            </a:bodyPr>
            <a:lstStyle/>
            <a:p>
              <a:r>
                <a:rPr lang="fr-FR" sz="2400" b="1" dirty="0"/>
                <a:t>Acquérir des compétences </a:t>
              </a:r>
              <a:r>
                <a:rPr lang="fr-FR" sz="2400" dirty="0"/>
                <a:t>…</a:t>
              </a:r>
            </a:p>
            <a:p>
              <a:r>
                <a:rPr lang="fr-FR" sz="2400" dirty="0"/>
                <a:t>	… utilisation d’outils numériques liées à la spécialité du BTS</a:t>
              </a:r>
            </a:p>
          </p:txBody>
        </p:sp>
        <p:sp>
          <p:nvSpPr>
            <p:cNvPr id="30" name="Flèche : droite 29">
              <a:extLst>
                <a:ext uri="{FF2B5EF4-FFF2-40B4-BE49-F238E27FC236}">
                  <a16:creationId xmlns:a16="http://schemas.microsoft.com/office/drawing/2014/main" id="{46FF141F-3AC8-4C24-A418-A983921D2168}"/>
                </a:ext>
              </a:extLst>
            </p:cNvPr>
            <p:cNvSpPr/>
            <p:nvPr/>
          </p:nvSpPr>
          <p:spPr>
            <a:xfrm>
              <a:off x="166447" y="3124786"/>
              <a:ext cx="414881" cy="170910"/>
            </a:xfrm>
            <a:prstGeom prst="rightArrow">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25" name="Flèche : droite 24">
            <a:extLst>
              <a:ext uri="{FF2B5EF4-FFF2-40B4-BE49-F238E27FC236}">
                <a16:creationId xmlns:a16="http://schemas.microsoft.com/office/drawing/2014/main" id="{3544C06F-7FCC-4E7B-AFE4-BC3EBDD29818}"/>
              </a:ext>
            </a:extLst>
          </p:cNvPr>
          <p:cNvSpPr/>
          <p:nvPr/>
        </p:nvSpPr>
        <p:spPr>
          <a:xfrm rot="20236618">
            <a:off x="2846508" y="4720593"/>
            <a:ext cx="414881" cy="170910"/>
          </a:xfrm>
          <a:prstGeom prst="rightArrow">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Flèche : droite 30">
            <a:extLst>
              <a:ext uri="{FF2B5EF4-FFF2-40B4-BE49-F238E27FC236}">
                <a16:creationId xmlns:a16="http://schemas.microsoft.com/office/drawing/2014/main" id="{4BE7CD4B-70A7-47E1-A7AE-B1C304B262F3}"/>
              </a:ext>
            </a:extLst>
          </p:cNvPr>
          <p:cNvSpPr/>
          <p:nvPr/>
        </p:nvSpPr>
        <p:spPr>
          <a:xfrm rot="1325139">
            <a:off x="2852424" y="5240749"/>
            <a:ext cx="414881" cy="162823"/>
          </a:xfrm>
          <a:prstGeom prst="rightArrow">
            <a:avLst/>
          </a:prstGeom>
          <a:solidFill>
            <a:schemeClr val="accent5">
              <a:lumMod val="50000"/>
            </a:schemeClr>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pied de page 6">
            <a:extLst>
              <a:ext uri="{FF2B5EF4-FFF2-40B4-BE49-F238E27FC236}">
                <a16:creationId xmlns:a16="http://schemas.microsoft.com/office/drawing/2014/main" id="{483EF5EC-49FC-4446-AE17-7ADC2FA02C22}"/>
              </a:ext>
            </a:extLst>
          </p:cNvPr>
          <p:cNvSpPr>
            <a:spLocks noGrp="1"/>
          </p:cNvSpPr>
          <p:nvPr>
            <p:ph type="ftr" sz="quarter" idx="11"/>
          </p:nvPr>
        </p:nvSpPr>
        <p:spPr/>
        <p:txBody>
          <a:bodyPr/>
          <a:lstStyle/>
          <a:p>
            <a:r>
              <a:rPr lang="fr-FR"/>
              <a:t>Académie Aix-Marseille - Projet Collaboratif BIM</a:t>
            </a:r>
          </a:p>
        </p:txBody>
      </p:sp>
      <p:sp>
        <p:nvSpPr>
          <p:cNvPr id="11" name="Espace réservé du numéro de diapositive 10">
            <a:extLst>
              <a:ext uri="{FF2B5EF4-FFF2-40B4-BE49-F238E27FC236}">
                <a16:creationId xmlns:a16="http://schemas.microsoft.com/office/drawing/2014/main" id="{151B7C3F-8DB0-45B1-9AD6-69098B33C4FF}"/>
              </a:ext>
            </a:extLst>
          </p:cNvPr>
          <p:cNvSpPr>
            <a:spLocks noGrp="1"/>
          </p:cNvSpPr>
          <p:nvPr>
            <p:ph type="sldNum" sz="quarter" idx="12"/>
          </p:nvPr>
        </p:nvSpPr>
        <p:spPr/>
        <p:txBody>
          <a:bodyPr/>
          <a:lstStyle/>
          <a:p>
            <a:fld id="{01053D74-0840-418D-B4A8-08C6D9444436}" type="slidenum">
              <a:rPr lang="fr-FR" smtClean="0"/>
              <a:t>6</a:t>
            </a:fld>
            <a:endParaRPr lang="fr-FR"/>
          </a:p>
        </p:txBody>
      </p:sp>
      <p:cxnSp>
        <p:nvCxnSpPr>
          <p:cNvPr id="13" name="Connecteur droit 12">
            <a:extLst>
              <a:ext uri="{FF2B5EF4-FFF2-40B4-BE49-F238E27FC236}">
                <a16:creationId xmlns:a16="http://schemas.microsoft.com/office/drawing/2014/main" id="{6C4CC46D-6163-4030-985A-1360DB333789}"/>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629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F82ED0F7-CDA2-47F4-86E9-FA0B40B11E65}"/>
              </a:ext>
            </a:extLst>
          </p:cNvPr>
          <p:cNvGrpSpPr/>
          <p:nvPr/>
        </p:nvGrpSpPr>
        <p:grpSpPr>
          <a:xfrm>
            <a:off x="137353" y="584775"/>
            <a:ext cx="8995670" cy="5732985"/>
            <a:chOff x="735992" y="2143553"/>
            <a:chExt cx="7626773" cy="4456885"/>
          </a:xfrm>
        </p:grpSpPr>
        <p:pic>
          <p:nvPicPr>
            <p:cNvPr id="10" name="Image 9">
              <a:extLst>
                <a:ext uri="{FF2B5EF4-FFF2-40B4-BE49-F238E27FC236}">
                  <a16:creationId xmlns:a16="http://schemas.microsoft.com/office/drawing/2014/main" id="{6A6A397F-80B0-4139-9B94-417E31D8FA28}"/>
                </a:ext>
              </a:extLst>
            </p:cNvPr>
            <p:cNvPicPr>
              <a:picLocks noChangeAspect="1"/>
            </p:cNvPicPr>
            <p:nvPr/>
          </p:nvPicPr>
          <p:blipFill rotWithShape="1">
            <a:blip r:embed="rId3"/>
            <a:srcRect l="1552"/>
            <a:stretch/>
          </p:blipFill>
          <p:spPr>
            <a:xfrm>
              <a:off x="735992" y="2249998"/>
              <a:ext cx="7614100" cy="4350440"/>
            </a:xfrm>
            <a:prstGeom prst="rect">
              <a:avLst/>
            </a:prstGeom>
          </p:spPr>
        </p:pic>
        <p:sp>
          <p:nvSpPr>
            <p:cNvPr id="11" name="Rectangle 10">
              <a:extLst>
                <a:ext uri="{FF2B5EF4-FFF2-40B4-BE49-F238E27FC236}">
                  <a16:creationId xmlns:a16="http://schemas.microsoft.com/office/drawing/2014/main" id="{612F27CD-DF28-4D04-BBA7-741F8A35F472}"/>
                </a:ext>
              </a:extLst>
            </p:cNvPr>
            <p:cNvSpPr/>
            <p:nvPr/>
          </p:nvSpPr>
          <p:spPr>
            <a:xfrm>
              <a:off x="5424256" y="2143553"/>
              <a:ext cx="2938509" cy="549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grpSp>
      <p:pic>
        <p:nvPicPr>
          <p:cNvPr id="18" name="Image 17">
            <a:extLst>
              <a:ext uri="{FF2B5EF4-FFF2-40B4-BE49-F238E27FC236}">
                <a16:creationId xmlns:a16="http://schemas.microsoft.com/office/drawing/2014/main" id="{85A23522-2DC4-4D06-9BBB-228FC974BFC1}"/>
              </a:ext>
            </a:extLst>
          </p:cNvPr>
          <p:cNvPicPr>
            <a:picLocks noChangeAspect="1"/>
          </p:cNvPicPr>
          <p:nvPr/>
        </p:nvPicPr>
        <p:blipFill>
          <a:blip r:embed="rId4"/>
          <a:stretch>
            <a:fillRect/>
          </a:stretch>
        </p:blipFill>
        <p:spPr>
          <a:xfrm>
            <a:off x="2336756" y="5050201"/>
            <a:ext cx="1008691" cy="687894"/>
          </a:xfrm>
          <a:prstGeom prst="rect">
            <a:avLst/>
          </a:prstGeom>
        </p:spPr>
      </p:pic>
      <p:sp>
        <p:nvSpPr>
          <p:cNvPr id="16" name="Rectangle 15">
            <a:extLst>
              <a:ext uri="{FF2B5EF4-FFF2-40B4-BE49-F238E27FC236}">
                <a16:creationId xmlns:a16="http://schemas.microsoft.com/office/drawing/2014/main" id="{57F56B8C-5ABC-4B72-8569-54373D574E6D}"/>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Processus BIM du projet</a:t>
            </a:r>
          </a:p>
        </p:txBody>
      </p:sp>
      <p:pic>
        <p:nvPicPr>
          <p:cNvPr id="5" name="Image 4">
            <a:extLst>
              <a:ext uri="{FF2B5EF4-FFF2-40B4-BE49-F238E27FC236}">
                <a16:creationId xmlns:a16="http://schemas.microsoft.com/office/drawing/2014/main" id="{D058A1E1-94AC-462B-BB1C-251425C2A7AD}"/>
              </a:ext>
            </a:extLst>
          </p:cNvPr>
          <p:cNvPicPr>
            <a:picLocks noChangeAspect="1"/>
          </p:cNvPicPr>
          <p:nvPr/>
        </p:nvPicPr>
        <p:blipFill>
          <a:blip r:embed="rId5"/>
          <a:stretch>
            <a:fillRect/>
          </a:stretch>
        </p:blipFill>
        <p:spPr>
          <a:xfrm>
            <a:off x="2876921" y="5589655"/>
            <a:ext cx="952001" cy="361940"/>
          </a:xfrm>
          <a:prstGeom prst="rect">
            <a:avLst/>
          </a:prstGeom>
          <a:ln>
            <a:solidFill>
              <a:schemeClr val="accent5">
                <a:lumMod val="50000"/>
              </a:schemeClr>
            </a:solidFill>
          </a:ln>
        </p:spPr>
      </p:pic>
      <p:sp>
        <p:nvSpPr>
          <p:cNvPr id="9" name="ZoneTexte 8">
            <a:extLst>
              <a:ext uri="{FF2B5EF4-FFF2-40B4-BE49-F238E27FC236}">
                <a16:creationId xmlns:a16="http://schemas.microsoft.com/office/drawing/2014/main" id="{10241FFB-1428-4AA4-8B76-C24C020C34D2}"/>
              </a:ext>
            </a:extLst>
          </p:cNvPr>
          <p:cNvSpPr txBox="1"/>
          <p:nvPr/>
        </p:nvSpPr>
        <p:spPr>
          <a:xfrm>
            <a:off x="4218931" y="2800361"/>
            <a:ext cx="416257" cy="369332"/>
          </a:xfrm>
          <a:prstGeom prst="rect">
            <a:avLst/>
          </a:prstGeom>
          <a:solidFill>
            <a:schemeClr val="bg1">
              <a:lumMod val="85000"/>
            </a:schemeClr>
          </a:solidFill>
          <a:ln>
            <a:solidFill>
              <a:schemeClr val="accent5">
                <a:lumMod val="50000"/>
              </a:schemeClr>
            </a:solidFill>
          </a:ln>
        </p:spPr>
        <p:txBody>
          <a:bodyPr wrap="square" rtlCol="0">
            <a:spAutoFit/>
          </a:bodyPr>
          <a:lstStyle/>
          <a:p>
            <a:r>
              <a:rPr lang="fr-FR" b="1" dirty="0" err="1"/>
              <a:t>ifc</a:t>
            </a:r>
            <a:endParaRPr lang="fr-FR" b="1" dirty="0"/>
          </a:p>
        </p:txBody>
      </p:sp>
      <p:pic>
        <p:nvPicPr>
          <p:cNvPr id="4" name="Image 3">
            <a:extLst>
              <a:ext uri="{FF2B5EF4-FFF2-40B4-BE49-F238E27FC236}">
                <a16:creationId xmlns:a16="http://schemas.microsoft.com/office/drawing/2014/main" id="{4ACDC164-CEE4-4FCC-ABBE-5C563EEDEFB9}"/>
              </a:ext>
            </a:extLst>
          </p:cNvPr>
          <p:cNvPicPr>
            <a:picLocks noChangeAspect="1"/>
          </p:cNvPicPr>
          <p:nvPr/>
        </p:nvPicPr>
        <p:blipFill>
          <a:blip r:embed="rId6"/>
          <a:stretch>
            <a:fillRect/>
          </a:stretch>
        </p:blipFill>
        <p:spPr>
          <a:xfrm>
            <a:off x="3257550" y="4810433"/>
            <a:ext cx="645366" cy="637196"/>
          </a:xfrm>
          <a:prstGeom prst="rect">
            <a:avLst/>
          </a:prstGeom>
          <a:ln>
            <a:solidFill>
              <a:schemeClr val="accent1">
                <a:lumMod val="75000"/>
              </a:schemeClr>
            </a:solidFill>
          </a:ln>
        </p:spPr>
      </p:pic>
      <p:sp>
        <p:nvSpPr>
          <p:cNvPr id="8" name="Espace réservé du pied de page 7">
            <a:extLst>
              <a:ext uri="{FF2B5EF4-FFF2-40B4-BE49-F238E27FC236}">
                <a16:creationId xmlns:a16="http://schemas.microsoft.com/office/drawing/2014/main" id="{6B4EBD48-35A9-47C1-93D8-6F7419F02665}"/>
              </a:ext>
            </a:extLst>
          </p:cNvPr>
          <p:cNvSpPr>
            <a:spLocks noGrp="1"/>
          </p:cNvSpPr>
          <p:nvPr>
            <p:ph type="ftr" sz="quarter" idx="11"/>
          </p:nvPr>
        </p:nvSpPr>
        <p:spPr/>
        <p:txBody>
          <a:bodyPr/>
          <a:lstStyle/>
          <a:p>
            <a:r>
              <a:rPr lang="fr-FR"/>
              <a:t>Académie Aix-Marseille - Projet Collaboratif BIM</a:t>
            </a:r>
          </a:p>
        </p:txBody>
      </p:sp>
      <p:sp>
        <p:nvSpPr>
          <p:cNvPr id="13" name="Espace réservé du numéro de diapositive 12">
            <a:extLst>
              <a:ext uri="{FF2B5EF4-FFF2-40B4-BE49-F238E27FC236}">
                <a16:creationId xmlns:a16="http://schemas.microsoft.com/office/drawing/2014/main" id="{1740824F-0357-45A8-A62E-DB3B360EA0AC}"/>
              </a:ext>
            </a:extLst>
          </p:cNvPr>
          <p:cNvSpPr>
            <a:spLocks noGrp="1"/>
          </p:cNvSpPr>
          <p:nvPr>
            <p:ph type="sldNum" sz="quarter" idx="12"/>
          </p:nvPr>
        </p:nvSpPr>
        <p:spPr/>
        <p:txBody>
          <a:bodyPr/>
          <a:lstStyle/>
          <a:p>
            <a:fld id="{01053D74-0840-418D-B4A8-08C6D9444436}" type="slidenum">
              <a:rPr lang="fr-FR" smtClean="0"/>
              <a:t>7</a:t>
            </a:fld>
            <a:endParaRPr lang="fr-FR"/>
          </a:p>
        </p:txBody>
      </p:sp>
      <p:cxnSp>
        <p:nvCxnSpPr>
          <p:cNvPr id="17" name="Connecteur droit 16">
            <a:extLst>
              <a:ext uri="{FF2B5EF4-FFF2-40B4-BE49-F238E27FC236}">
                <a16:creationId xmlns:a16="http://schemas.microsoft.com/office/drawing/2014/main" id="{9164EBD2-0A7E-45E7-9CE8-CFEF3ABFE462}"/>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9363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7F56B8C-5ABC-4B72-8569-54373D574E6D}"/>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Support du projet</a:t>
            </a:r>
          </a:p>
        </p:txBody>
      </p:sp>
      <p:sp>
        <p:nvSpPr>
          <p:cNvPr id="8" name="Espace réservé du pied de page 7">
            <a:extLst>
              <a:ext uri="{FF2B5EF4-FFF2-40B4-BE49-F238E27FC236}">
                <a16:creationId xmlns:a16="http://schemas.microsoft.com/office/drawing/2014/main" id="{6B4EBD48-35A9-47C1-93D8-6F7419F02665}"/>
              </a:ext>
            </a:extLst>
          </p:cNvPr>
          <p:cNvSpPr>
            <a:spLocks noGrp="1"/>
          </p:cNvSpPr>
          <p:nvPr>
            <p:ph type="ftr" sz="quarter" idx="11"/>
          </p:nvPr>
        </p:nvSpPr>
        <p:spPr/>
        <p:txBody>
          <a:bodyPr/>
          <a:lstStyle/>
          <a:p>
            <a:r>
              <a:rPr lang="fr-FR"/>
              <a:t>Académie Aix-Marseille - Projet Collaboratif BIM</a:t>
            </a:r>
          </a:p>
        </p:txBody>
      </p:sp>
      <p:sp>
        <p:nvSpPr>
          <p:cNvPr id="13" name="Espace réservé du numéro de diapositive 12">
            <a:extLst>
              <a:ext uri="{FF2B5EF4-FFF2-40B4-BE49-F238E27FC236}">
                <a16:creationId xmlns:a16="http://schemas.microsoft.com/office/drawing/2014/main" id="{1740824F-0357-45A8-A62E-DB3B360EA0AC}"/>
              </a:ext>
            </a:extLst>
          </p:cNvPr>
          <p:cNvSpPr>
            <a:spLocks noGrp="1"/>
          </p:cNvSpPr>
          <p:nvPr>
            <p:ph type="sldNum" sz="quarter" idx="12"/>
          </p:nvPr>
        </p:nvSpPr>
        <p:spPr/>
        <p:txBody>
          <a:bodyPr/>
          <a:lstStyle/>
          <a:p>
            <a:fld id="{01053D74-0840-418D-B4A8-08C6D9444436}" type="slidenum">
              <a:rPr lang="fr-FR" smtClean="0"/>
              <a:t>8</a:t>
            </a:fld>
            <a:endParaRPr lang="fr-FR"/>
          </a:p>
        </p:txBody>
      </p:sp>
      <p:cxnSp>
        <p:nvCxnSpPr>
          <p:cNvPr id="17" name="Connecteur droit 16">
            <a:extLst>
              <a:ext uri="{FF2B5EF4-FFF2-40B4-BE49-F238E27FC236}">
                <a16:creationId xmlns:a16="http://schemas.microsoft.com/office/drawing/2014/main" id="{9164EBD2-0A7E-45E7-9CE8-CFEF3ABFE462}"/>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58" name="Groupe 57">
            <a:extLst>
              <a:ext uri="{FF2B5EF4-FFF2-40B4-BE49-F238E27FC236}">
                <a16:creationId xmlns:a16="http://schemas.microsoft.com/office/drawing/2014/main" id="{FAFE49B4-6AAF-4397-B91B-44E0031F20F9}"/>
              </a:ext>
            </a:extLst>
          </p:cNvPr>
          <p:cNvGrpSpPr/>
          <p:nvPr/>
        </p:nvGrpSpPr>
        <p:grpSpPr>
          <a:xfrm>
            <a:off x="209455" y="1236169"/>
            <a:ext cx="8908481" cy="3680216"/>
            <a:chOff x="190319" y="718759"/>
            <a:chExt cx="8908481" cy="3680216"/>
          </a:xfrm>
        </p:grpSpPr>
        <p:pic>
          <p:nvPicPr>
            <p:cNvPr id="2" name="Image 1">
              <a:extLst>
                <a:ext uri="{FF2B5EF4-FFF2-40B4-BE49-F238E27FC236}">
                  <a16:creationId xmlns:a16="http://schemas.microsoft.com/office/drawing/2014/main" id="{4F457DD6-5D2C-4126-8548-B6B65947CB35}"/>
                </a:ext>
              </a:extLst>
            </p:cNvPr>
            <p:cNvPicPr>
              <a:picLocks noChangeAspect="1"/>
            </p:cNvPicPr>
            <p:nvPr/>
          </p:nvPicPr>
          <p:blipFill>
            <a:blip r:embed="rId3"/>
            <a:stretch>
              <a:fillRect/>
            </a:stretch>
          </p:blipFill>
          <p:spPr>
            <a:xfrm>
              <a:off x="1062990" y="1410747"/>
              <a:ext cx="7018020" cy="2544032"/>
            </a:xfrm>
            <a:prstGeom prst="rect">
              <a:avLst/>
            </a:prstGeom>
          </p:spPr>
        </p:pic>
        <p:sp>
          <p:nvSpPr>
            <p:cNvPr id="3" name="ZoneTexte 2">
              <a:extLst>
                <a:ext uri="{FF2B5EF4-FFF2-40B4-BE49-F238E27FC236}">
                  <a16:creationId xmlns:a16="http://schemas.microsoft.com/office/drawing/2014/main" id="{20B83E32-0FFC-4BAF-8883-A1AFDDC037CE}"/>
                </a:ext>
              </a:extLst>
            </p:cNvPr>
            <p:cNvSpPr txBox="1"/>
            <p:nvPr/>
          </p:nvSpPr>
          <p:spPr>
            <a:xfrm>
              <a:off x="7361787" y="1052955"/>
              <a:ext cx="1308562" cy="646331"/>
            </a:xfrm>
            <a:prstGeom prst="rect">
              <a:avLst/>
            </a:prstGeom>
            <a:noFill/>
          </p:spPr>
          <p:txBody>
            <a:bodyPr wrap="square" rtlCol="0">
              <a:spAutoFit/>
            </a:bodyPr>
            <a:lstStyle/>
            <a:p>
              <a:r>
                <a:rPr lang="fr-FR" dirty="0"/>
                <a:t>Structure béton armé</a:t>
              </a:r>
            </a:p>
          </p:txBody>
        </p:sp>
        <p:sp>
          <p:nvSpPr>
            <p:cNvPr id="5" name="ZoneTexte 4">
              <a:extLst>
                <a:ext uri="{FF2B5EF4-FFF2-40B4-BE49-F238E27FC236}">
                  <a16:creationId xmlns:a16="http://schemas.microsoft.com/office/drawing/2014/main" id="{44BBCACA-38A8-47A0-ABC3-ED8E2A80A85C}"/>
                </a:ext>
              </a:extLst>
            </p:cNvPr>
            <p:cNvSpPr txBox="1"/>
            <p:nvPr/>
          </p:nvSpPr>
          <p:spPr>
            <a:xfrm>
              <a:off x="5465281" y="827335"/>
              <a:ext cx="2446020" cy="369332"/>
            </a:xfrm>
            <a:prstGeom prst="rect">
              <a:avLst/>
            </a:prstGeom>
            <a:noFill/>
          </p:spPr>
          <p:txBody>
            <a:bodyPr wrap="square" rtlCol="0">
              <a:spAutoFit/>
            </a:bodyPr>
            <a:lstStyle/>
            <a:p>
              <a:r>
                <a:rPr lang="fr-FR" dirty="0"/>
                <a:t>Charpente bois</a:t>
              </a:r>
            </a:p>
          </p:txBody>
        </p:sp>
        <p:sp>
          <p:nvSpPr>
            <p:cNvPr id="10" name="ZoneTexte 9">
              <a:extLst>
                <a:ext uri="{FF2B5EF4-FFF2-40B4-BE49-F238E27FC236}">
                  <a16:creationId xmlns:a16="http://schemas.microsoft.com/office/drawing/2014/main" id="{E11250A5-8FF3-476E-8DA0-F23786F23C5C}"/>
                </a:ext>
              </a:extLst>
            </p:cNvPr>
            <p:cNvSpPr txBox="1"/>
            <p:nvPr/>
          </p:nvSpPr>
          <p:spPr>
            <a:xfrm>
              <a:off x="444243" y="718759"/>
              <a:ext cx="2446020" cy="369332"/>
            </a:xfrm>
            <a:prstGeom prst="rect">
              <a:avLst/>
            </a:prstGeom>
            <a:noFill/>
          </p:spPr>
          <p:txBody>
            <a:bodyPr wrap="square" rtlCol="0">
              <a:spAutoFit/>
            </a:bodyPr>
            <a:lstStyle/>
            <a:p>
              <a:r>
                <a:rPr lang="fr-FR" dirty="0"/>
                <a:t>Charpente métallique</a:t>
              </a:r>
            </a:p>
          </p:txBody>
        </p:sp>
        <p:sp>
          <p:nvSpPr>
            <p:cNvPr id="6" name="ZoneTexte 5">
              <a:extLst>
                <a:ext uri="{FF2B5EF4-FFF2-40B4-BE49-F238E27FC236}">
                  <a16:creationId xmlns:a16="http://schemas.microsoft.com/office/drawing/2014/main" id="{99D18920-205D-4E7E-AC48-BABB70C982E9}"/>
                </a:ext>
              </a:extLst>
            </p:cNvPr>
            <p:cNvSpPr txBox="1"/>
            <p:nvPr/>
          </p:nvSpPr>
          <p:spPr>
            <a:xfrm>
              <a:off x="190319" y="2242418"/>
              <a:ext cx="1331768" cy="369332"/>
            </a:xfrm>
            <a:prstGeom prst="rect">
              <a:avLst/>
            </a:prstGeom>
            <a:noFill/>
          </p:spPr>
          <p:txBody>
            <a:bodyPr wrap="square" rtlCol="0">
              <a:spAutoFit/>
            </a:bodyPr>
            <a:lstStyle/>
            <a:p>
              <a:r>
                <a:rPr lang="fr-FR" dirty="0"/>
                <a:t>Mur rideau</a:t>
              </a:r>
            </a:p>
          </p:txBody>
        </p:sp>
        <p:sp>
          <p:nvSpPr>
            <p:cNvPr id="7" name="ZoneTexte 6">
              <a:extLst>
                <a:ext uri="{FF2B5EF4-FFF2-40B4-BE49-F238E27FC236}">
                  <a16:creationId xmlns:a16="http://schemas.microsoft.com/office/drawing/2014/main" id="{2940E200-116D-46FF-ADC6-C83FF2BEA574}"/>
                </a:ext>
              </a:extLst>
            </p:cNvPr>
            <p:cNvSpPr txBox="1"/>
            <p:nvPr/>
          </p:nvSpPr>
          <p:spPr>
            <a:xfrm>
              <a:off x="2885420" y="934375"/>
              <a:ext cx="2016699" cy="369332"/>
            </a:xfrm>
            <a:prstGeom prst="rect">
              <a:avLst/>
            </a:prstGeom>
            <a:noFill/>
          </p:spPr>
          <p:txBody>
            <a:bodyPr wrap="square" rtlCol="0">
              <a:spAutoFit/>
            </a:bodyPr>
            <a:lstStyle/>
            <a:p>
              <a:r>
                <a:rPr lang="fr-FR" dirty="0"/>
                <a:t>Toitures terrasses</a:t>
              </a:r>
            </a:p>
          </p:txBody>
        </p:sp>
        <p:sp>
          <p:nvSpPr>
            <p:cNvPr id="9" name="ZoneTexte 8">
              <a:extLst>
                <a:ext uri="{FF2B5EF4-FFF2-40B4-BE49-F238E27FC236}">
                  <a16:creationId xmlns:a16="http://schemas.microsoft.com/office/drawing/2014/main" id="{E0500BF4-3945-48EC-85CF-252A09A793BE}"/>
                </a:ext>
              </a:extLst>
            </p:cNvPr>
            <p:cNvSpPr txBox="1"/>
            <p:nvPr/>
          </p:nvSpPr>
          <p:spPr>
            <a:xfrm>
              <a:off x="2146122" y="3921665"/>
              <a:ext cx="2653837" cy="369332"/>
            </a:xfrm>
            <a:prstGeom prst="rect">
              <a:avLst/>
            </a:prstGeom>
            <a:noFill/>
          </p:spPr>
          <p:txBody>
            <a:bodyPr wrap="square" rtlCol="0">
              <a:spAutoFit/>
            </a:bodyPr>
            <a:lstStyle/>
            <a:p>
              <a:r>
                <a:rPr lang="fr-FR" dirty="0"/>
                <a:t>RdC - commerces</a:t>
              </a:r>
            </a:p>
          </p:txBody>
        </p:sp>
        <p:sp>
          <p:nvSpPr>
            <p:cNvPr id="14" name="ZoneTexte 13">
              <a:extLst>
                <a:ext uri="{FF2B5EF4-FFF2-40B4-BE49-F238E27FC236}">
                  <a16:creationId xmlns:a16="http://schemas.microsoft.com/office/drawing/2014/main" id="{FEC3562E-A676-4279-ABFE-854641497AA7}"/>
                </a:ext>
              </a:extLst>
            </p:cNvPr>
            <p:cNvSpPr txBox="1"/>
            <p:nvPr/>
          </p:nvSpPr>
          <p:spPr>
            <a:xfrm>
              <a:off x="6569782" y="3921665"/>
              <a:ext cx="2300288" cy="369332"/>
            </a:xfrm>
            <a:prstGeom prst="rect">
              <a:avLst/>
            </a:prstGeom>
            <a:noFill/>
          </p:spPr>
          <p:txBody>
            <a:bodyPr wrap="square" rtlCol="0">
              <a:spAutoFit/>
            </a:bodyPr>
            <a:lstStyle/>
            <a:p>
              <a:r>
                <a:rPr lang="fr-FR" dirty="0"/>
                <a:t>RdC - parking</a:t>
              </a:r>
            </a:p>
          </p:txBody>
        </p:sp>
        <p:sp>
          <p:nvSpPr>
            <p:cNvPr id="11" name="ZoneTexte 10">
              <a:extLst>
                <a:ext uri="{FF2B5EF4-FFF2-40B4-BE49-F238E27FC236}">
                  <a16:creationId xmlns:a16="http://schemas.microsoft.com/office/drawing/2014/main" id="{B4BF7580-3E79-4A0B-AE69-A41084C7F256}"/>
                </a:ext>
              </a:extLst>
            </p:cNvPr>
            <p:cNvSpPr txBox="1"/>
            <p:nvPr/>
          </p:nvSpPr>
          <p:spPr>
            <a:xfrm>
              <a:off x="4251678" y="4029643"/>
              <a:ext cx="2105025" cy="369332"/>
            </a:xfrm>
            <a:prstGeom prst="rect">
              <a:avLst/>
            </a:prstGeom>
            <a:noFill/>
          </p:spPr>
          <p:txBody>
            <a:bodyPr wrap="square" rtlCol="0">
              <a:spAutoFit/>
            </a:bodyPr>
            <a:lstStyle/>
            <a:p>
              <a:r>
                <a:rPr lang="fr-FR" dirty="0"/>
                <a:t>Étages - logements</a:t>
              </a:r>
            </a:p>
          </p:txBody>
        </p:sp>
        <p:cxnSp>
          <p:nvCxnSpPr>
            <p:cNvPr id="15" name="Connecteur droit 14">
              <a:extLst>
                <a:ext uri="{FF2B5EF4-FFF2-40B4-BE49-F238E27FC236}">
                  <a16:creationId xmlns:a16="http://schemas.microsoft.com/office/drawing/2014/main" id="{BD41ECA4-C13B-4EC2-8607-1D7FCF7CA9CF}"/>
                </a:ext>
              </a:extLst>
            </p:cNvPr>
            <p:cNvCxnSpPr>
              <a:cxnSpLocks/>
            </p:cNvCxnSpPr>
            <p:nvPr/>
          </p:nvCxnSpPr>
          <p:spPr>
            <a:xfrm>
              <a:off x="2076157" y="1109392"/>
              <a:ext cx="688482" cy="53843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8FD40809-746C-4E5B-BC21-655D2DBB2A95}"/>
                </a:ext>
              </a:extLst>
            </p:cNvPr>
            <p:cNvCxnSpPr/>
            <p:nvPr/>
          </p:nvCxnSpPr>
          <p:spPr>
            <a:xfrm>
              <a:off x="4086225" y="1363610"/>
              <a:ext cx="190500" cy="46946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1" name="Connecteur droit 20">
              <a:extLst>
                <a:ext uri="{FF2B5EF4-FFF2-40B4-BE49-F238E27FC236}">
                  <a16:creationId xmlns:a16="http://schemas.microsoft.com/office/drawing/2014/main" id="{95B809AD-229F-453B-93BB-CFEA9FADDBF2}"/>
                </a:ext>
              </a:extLst>
            </p:cNvPr>
            <p:cNvCxnSpPr>
              <a:cxnSpLocks/>
            </p:cNvCxnSpPr>
            <p:nvPr/>
          </p:nvCxnSpPr>
          <p:spPr>
            <a:xfrm flipH="1">
              <a:off x="5812181" y="1244496"/>
              <a:ext cx="268121" cy="52996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2677DDC2-56E5-4138-99C0-0CD6F8EE53B9}"/>
                </a:ext>
              </a:extLst>
            </p:cNvPr>
            <p:cNvCxnSpPr>
              <a:cxnSpLocks/>
              <a:stCxn id="3" idx="1"/>
            </p:cNvCxnSpPr>
            <p:nvPr/>
          </p:nvCxnSpPr>
          <p:spPr>
            <a:xfrm flipH="1">
              <a:off x="5130260" y="1376121"/>
              <a:ext cx="2231527" cy="122306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585D4C89-A0EB-4CFA-AD69-CE98B1287EC0}"/>
                </a:ext>
              </a:extLst>
            </p:cNvPr>
            <p:cNvCxnSpPr>
              <a:cxnSpLocks/>
            </p:cNvCxnSpPr>
            <p:nvPr/>
          </p:nvCxnSpPr>
          <p:spPr>
            <a:xfrm flipH="1" flipV="1">
              <a:off x="6991350" y="3005625"/>
              <a:ext cx="728576" cy="104414"/>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38" name="Connecteur droit 37">
              <a:extLst>
                <a:ext uri="{FF2B5EF4-FFF2-40B4-BE49-F238E27FC236}">
                  <a16:creationId xmlns:a16="http://schemas.microsoft.com/office/drawing/2014/main" id="{39787816-5D85-408A-A636-BF5CB05162E2}"/>
                </a:ext>
              </a:extLst>
            </p:cNvPr>
            <p:cNvCxnSpPr>
              <a:cxnSpLocks/>
            </p:cNvCxnSpPr>
            <p:nvPr/>
          </p:nvCxnSpPr>
          <p:spPr>
            <a:xfrm>
              <a:off x="1428750" y="2489215"/>
              <a:ext cx="2371725" cy="33971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1" name="Connecteur droit 40">
              <a:extLst>
                <a:ext uri="{FF2B5EF4-FFF2-40B4-BE49-F238E27FC236}">
                  <a16:creationId xmlns:a16="http://schemas.microsoft.com/office/drawing/2014/main" id="{D86EB5BC-B1C8-4A30-A43B-F6BCD652A0C4}"/>
                </a:ext>
              </a:extLst>
            </p:cNvPr>
            <p:cNvCxnSpPr>
              <a:cxnSpLocks/>
            </p:cNvCxnSpPr>
            <p:nvPr/>
          </p:nvCxnSpPr>
          <p:spPr>
            <a:xfrm flipV="1">
              <a:off x="3678720" y="3290456"/>
              <a:ext cx="893280" cy="698949"/>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3" name="Connecteur droit 42">
              <a:extLst>
                <a:ext uri="{FF2B5EF4-FFF2-40B4-BE49-F238E27FC236}">
                  <a16:creationId xmlns:a16="http://schemas.microsoft.com/office/drawing/2014/main" id="{24B966AA-6097-400C-B3DB-A7B4992EE193}"/>
                </a:ext>
              </a:extLst>
            </p:cNvPr>
            <p:cNvCxnSpPr>
              <a:cxnSpLocks/>
            </p:cNvCxnSpPr>
            <p:nvPr/>
          </p:nvCxnSpPr>
          <p:spPr>
            <a:xfrm flipH="1">
              <a:off x="5465281" y="2952750"/>
              <a:ext cx="554520" cy="115358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6" name="Connecteur droit 45">
              <a:extLst>
                <a:ext uri="{FF2B5EF4-FFF2-40B4-BE49-F238E27FC236}">
                  <a16:creationId xmlns:a16="http://schemas.microsoft.com/office/drawing/2014/main" id="{5950015B-D669-4820-BF63-822A2B0BEE8E}"/>
                </a:ext>
              </a:extLst>
            </p:cNvPr>
            <p:cNvCxnSpPr>
              <a:cxnSpLocks/>
            </p:cNvCxnSpPr>
            <p:nvPr/>
          </p:nvCxnSpPr>
          <p:spPr>
            <a:xfrm>
              <a:off x="6143625" y="3377112"/>
              <a:ext cx="440729" cy="61229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4" name="ZoneTexte 3">
              <a:extLst>
                <a:ext uri="{FF2B5EF4-FFF2-40B4-BE49-F238E27FC236}">
                  <a16:creationId xmlns:a16="http://schemas.microsoft.com/office/drawing/2014/main" id="{3E88F339-4D16-40F0-8417-A00AE4A92056}"/>
                </a:ext>
              </a:extLst>
            </p:cNvPr>
            <p:cNvSpPr txBox="1"/>
            <p:nvPr/>
          </p:nvSpPr>
          <p:spPr>
            <a:xfrm>
              <a:off x="7719926" y="2954781"/>
              <a:ext cx="1378874" cy="646331"/>
            </a:xfrm>
            <a:prstGeom prst="rect">
              <a:avLst/>
            </a:prstGeom>
            <a:noFill/>
          </p:spPr>
          <p:txBody>
            <a:bodyPr wrap="square" rtlCol="0">
              <a:spAutoFit/>
            </a:bodyPr>
            <a:lstStyle/>
            <a:p>
              <a:r>
                <a:rPr lang="fr-FR" dirty="0"/>
                <a:t>Terrasses végétalisées</a:t>
              </a:r>
            </a:p>
          </p:txBody>
        </p:sp>
      </p:grpSp>
      <p:sp>
        <p:nvSpPr>
          <p:cNvPr id="60" name="ZoneTexte 59">
            <a:extLst>
              <a:ext uri="{FF2B5EF4-FFF2-40B4-BE49-F238E27FC236}">
                <a16:creationId xmlns:a16="http://schemas.microsoft.com/office/drawing/2014/main" id="{9A782136-555B-46D0-9E1A-4DE7F153E36A}"/>
              </a:ext>
            </a:extLst>
          </p:cNvPr>
          <p:cNvSpPr txBox="1"/>
          <p:nvPr/>
        </p:nvSpPr>
        <p:spPr>
          <a:xfrm>
            <a:off x="3834657" y="343155"/>
            <a:ext cx="4878772" cy="707886"/>
          </a:xfrm>
          <a:prstGeom prst="rect">
            <a:avLst/>
          </a:prstGeom>
          <a:solidFill>
            <a:schemeClr val="accent2"/>
          </a:solidFill>
          <a:ln>
            <a:solidFill>
              <a:schemeClr val="accent5">
                <a:lumMod val="75000"/>
              </a:schemeClr>
            </a:solidFill>
          </a:ln>
        </p:spPr>
        <p:txBody>
          <a:bodyPr wrap="square" rtlCol="0">
            <a:spAutoFit/>
          </a:bodyPr>
          <a:lstStyle/>
          <a:p>
            <a:r>
              <a:rPr lang="fr-FR" sz="4000" dirty="0">
                <a:solidFill>
                  <a:schemeClr val="bg2"/>
                </a:solidFill>
              </a:rPr>
              <a:t>Bâtiment - Le Luberon</a:t>
            </a:r>
          </a:p>
        </p:txBody>
      </p:sp>
      <p:sp>
        <p:nvSpPr>
          <p:cNvPr id="64" name="ZoneTexte 63">
            <a:extLst>
              <a:ext uri="{FF2B5EF4-FFF2-40B4-BE49-F238E27FC236}">
                <a16:creationId xmlns:a16="http://schemas.microsoft.com/office/drawing/2014/main" id="{EA9B2286-327C-41C4-88C6-60627E67D301}"/>
              </a:ext>
            </a:extLst>
          </p:cNvPr>
          <p:cNvSpPr txBox="1"/>
          <p:nvPr/>
        </p:nvSpPr>
        <p:spPr>
          <a:xfrm>
            <a:off x="596246" y="5134626"/>
            <a:ext cx="2175046" cy="369332"/>
          </a:xfrm>
          <a:prstGeom prst="rect">
            <a:avLst/>
          </a:prstGeom>
          <a:noFill/>
        </p:spPr>
        <p:txBody>
          <a:bodyPr wrap="square" rtlCol="0">
            <a:spAutoFit/>
          </a:bodyPr>
          <a:lstStyle/>
          <a:p>
            <a:r>
              <a:rPr lang="fr-FR" b="1" u="sng" dirty="0"/>
              <a:t>Dossier :</a:t>
            </a:r>
          </a:p>
        </p:txBody>
      </p:sp>
      <p:sp>
        <p:nvSpPr>
          <p:cNvPr id="65" name="ZoneTexte 64">
            <a:extLst>
              <a:ext uri="{FF2B5EF4-FFF2-40B4-BE49-F238E27FC236}">
                <a16:creationId xmlns:a16="http://schemas.microsoft.com/office/drawing/2014/main" id="{9F908254-D5DB-49E9-86D0-B358E224E3A5}"/>
              </a:ext>
            </a:extLst>
          </p:cNvPr>
          <p:cNvSpPr txBox="1"/>
          <p:nvPr/>
        </p:nvSpPr>
        <p:spPr>
          <a:xfrm>
            <a:off x="1683769" y="5167740"/>
            <a:ext cx="3712196" cy="923330"/>
          </a:xfrm>
          <a:prstGeom prst="rect">
            <a:avLst/>
          </a:prstGeom>
          <a:noFill/>
        </p:spPr>
        <p:txBody>
          <a:bodyPr wrap="square" rtlCol="0">
            <a:spAutoFit/>
          </a:bodyPr>
          <a:lstStyle/>
          <a:p>
            <a:pPr marL="285750" indent="-285750">
              <a:buFontTx/>
              <a:buChar char="-"/>
            </a:pPr>
            <a:r>
              <a:rPr lang="fr-FR" dirty="0"/>
              <a:t>CCTP</a:t>
            </a:r>
          </a:p>
          <a:p>
            <a:pPr marL="285750" indent="-285750">
              <a:buFontTx/>
              <a:buChar char="-"/>
            </a:pPr>
            <a:r>
              <a:rPr lang="fr-FR" dirty="0"/>
              <a:t>Plan VRD </a:t>
            </a:r>
            <a:r>
              <a:rPr lang="fr-FR" dirty="0" err="1"/>
              <a:t>Autocad</a:t>
            </a:r>
            <a:endParaRPr lang="fr-FR" dirty="0"/>
          </a:p>
          <a:p>
            <a:pPr marL="285750" indent="-285750">
              <a:buFontTx/>
              <a:buChar char="-"/>
            </a:pPr>
            <a:r>
              <a:rPr lang="fr-FR" dirty="0"/>
              <a:t>Maquette « architecte »  Revit</a:t>
            </a:r>
          </a:p>
        </p:txBody>
      </p:sp>
      <p:sp>
        <p:nvSpPr>
          <p:cNvPr id="67" name="Rectangle 66">
            <a:extLst>
              <a:ext uri="{FF2B5EF4-FFF2-40B4-BE49-F238E27FC236}">
                <a16:creationId xmlns:a16="http://schemas.microsoft.com/office/drawing/2014/main" id="{3EC8A976-C19B-4563-890D-A47BBDFF7DE4}"/>
              </a:ext>
            </a:extLst>
          </p:cNvPr>
          <p:cNvSpPr/>
          <p:nvPr/>
        </p:nvSpPr>
        <p:spPr>
          <a:xfrm>
            <a:off x="463378" y="5103398"/>
            <a:ext cx="4590943" cy="1076338"/>
          </a:xfrm>
          <a:prstGeom prst="rect">
            <a:avLst/>
          </a:prstGeom>
          <a:no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11691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57F56B8C-5ABC-4B72-8569-54373D574E6D}"/>
              </a:ext>
            </a:extLst>
          </p:cNvPr>
          <p:cNvSpPr/>
          <p:nvPr/>
        </p:nvSpPr>
        <p:spPr>
          <a:xfrm>
            <a:off x="209455" y="0"/>
            <a:ext cx="6215294" cy="584775"/>
          </a:xfrm>
          <a:prstGeom prst="rect">
            <a:avLst/>
          </a:prstGeom>
        </p:spPr>
        <p:txBody>
          <a:bodyPr wrap="square">
            <a:spAutoFit/>
          </a:bodyPr>
          <a:lstStyle/>
          <a:p>
            <a:r>
              <a:rPr lang="fr-FR" sz="3200" b="1" dirty="0">
                <a:solidFill>
                  <a:schemeClr val="accent5">
                    <a:lumMod val="50000"/>
                  </a:schemeClr>
                </a:solidFill>
                <a:effectLst>
                  <a:outerShdw blurRad="38100" dist="38100" dir="2700000" algn="tl">
                    <a:srgbClr val="000000">
                      <a:alpha val="43137"/>
                    </a:srgbClr>
                  </a:outerShdw>
                </a:effectLst>
              </a:rPr>
              <a:t>Organisation pédagogique</a:t>
            </a:r>
          </a:p>
        </p:txBody>
      </p:sp>
      <p:sp>
        <p:nvSpPr>
          <p:cNvPr id="8" name="Espace réservé du pied de page 7">
            <a:extLst>
              <a:ext uri="{FF2B5EF4-FFF2-40B4-BE49-F238E27FC236}">
                <a16:creationId xmlns:a16="http://schemas.microsoft.com/office/drawing/2014/main" id="{6B4EBD48-35A9-47C1-93D8-6F7419F02665}"/>
              </a:ext>
            </a:extLst>
          </p:cNvPr>
          <p:cNvSpPr>
            <a:spLocks noGrp="1"/>
          </p:cNvSpPr>
          <p:nvPr>
            <p:ph type="ftr" sz="quarter" idx="11"/>
          </p:nvPr>
        </p:nvSpPr>
        <p:spPr/>
        <p:txBody>
          <a:bodyPr/>
          <a:lstStyle/>
          <a:p>
            <a:r>
              <a:rPr lang="fr-FR"/>
              <a:t>Académie Aix-Marseille - Projet Collaboratif BIM</a:t>
            </a:r>
          </a:p>
        </p:txBody>
      </p:sp>
      <p:sp>
        <p:nvSpPr>
          <p:cNvPr id="13" name="Espace réservé du numéro de diapositive 12">
            <a:extLst>
              <a:ext uri="{FF2B5EF4-FFF2-40B4-BE49-F238E27FC236}">
                <a16:creationId xmlns:a16="http://schemas.microsoft.com/office/drawing/2014/main" id="{1740824F-0357-45A8-A62E-DB3B360EA0AC}"/>
              </a:ext>
            </a:extLst>
          </p:cNvPr>
          <p:cNvSpPr>
            <a:spLocks noGrp="1"/>
          </p:cNvSpPr>
          <p:nvPr>
            <p:ph type="sldNum" sz="quarter" idx="12"/>
          </p:nvPr>
        </p:nvSpPr>
        <p:spPr/>
        <p:txBody>
          <a:bodyPr/>
          <a:lstStyle/>
          <a:p>
            <a:fld id="{01053D74-0840-418D-B4A8-08C6D9444436}" type="slidenum">
              <a:rPr lang="fr-FR" smtClean="0"/>
              <a:t>9</a:t>
            </a:fld>
            <a:endParaRPr lang="fr-FR"/>
          </a:p>
        </p:txBody>
      </p:sp>
      <p:cxnSp>
        <p:nvCxnSpPr>
          <p:cNvPr id="17" name="Connecteur droit 16">
            <a:extLst>
              <a:ext uri="{FF2B5EF4-FFF2-40B4-BE49-F238E27FC236}">
                <a16:creationId xmlns:a16="http://schemas.microsoft.com/office/drawing/2014/main" id="{9164EBD2-0A7E-45E7-9CE8-CFEF3ABFE462}"/>
              </a:ext>
            </a:extLst>
          </p:cNvPr>
          <p:cNvCxnSpPr>
            <a:cxnSpLocks/>
          </p:cNvCxnSpPr>
          <p:nvPr/>
        </p:nvCxnSpPr>
        <p:spPr>
          <a:xfrm>
            <a:off x="0" y="586029"/>
            <a:ext cx="9144000" cy="0"/>
          </a:xfrm>
          <a:prstGeom prst="line">
            <a:avLst/>
          </a:prstGeom>
          <a:ln w="127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77AF0727-EFF7-43F5-8124-5689B1C75478}"/>
              </a:ext>
            </a:extLst>
          </p:cNvPr>
          <p:cNvSpPr txBox="1"/>
          <p:nvPr/>
        </p:nvSpPr>
        <p:spPr>
          <a:xfrm>
            <a:off x="1848897" y="2059720"/>
            <a:ext cx="7025359" cy="1200329"/>
          </a:xfrm>
          <a:prstGeom prst="rect">
            <a:avLst/>
          </a:prstGeom>
          <a:noFill/>
        </p:spPr>
        <p:txBody>
          <a:bodyPr wrap="square" rtlCol="0">
            <a:spAutoFit/>
          </a:bodyPr>
          <a:lstStyle/>
          <a:p>
            <a:pPr marL="285750" indent="-285750">
              <a:buFont typeface="Wingdings" panose="05000000000000000000" pitchFamily="2" charset="2"/>
              <a:buChar char="à"/>
            </a:pPr>
            <a:r>
              <a:rPr lang="fr-FR" dirty="0">
                <a:sym typeface="Wingdings" panose="05000000000000000000" pitchFamily="2" charset="2"/>
              </a:rPr>
              <a:t>Seule l’activité « réunion de chantier » est gérée en cours simultanés</a:t>
            </a:r>
          </a:p>
          <a:p>
            <a:pPr marL="285750" indent="-285750">
              <a:buFont typeface="Wingdings" panose="05000000000000000000" pitchFamily="2" charset="2"/>
              <a:buChar char="à"/>
            </a:pPr>
            <a:r>
              <a:rPr lang="fr-FR" dirty="0">
                <a:sym typeface="Wingdings" panose="05000000000000000000" pitchFamily="2" charset="2"/>
              </a:rPr>
              <a:t>Eviter de trop étaler dans le temps l’ensemble du déroulé du projet</a:t>
            </a:r>
          </a:p>
          <a:p>
            <a:pPr marL="285750" indent="-285750">
              <a:buFont typeface="Wingdings" panose="05000000000000000000" pitchFamily="2" charset="2"/>
              <a:buChar char="à"/>
            </a:pPr>
            <a:r>
              <a:rPr lang="fr-FR" dirty="0">
                <a:sym typeface="Wingdings" panose="05000000000000000000" pitchFamily="2" charset="2"/>
              </a:rPr>
              <a:t>Planification des activités selon le processus BIM, mais aussi selon la progression pédagogique de la formation</a:t>
            </a:r>
          </a:p>
        </p:txBody>
      </p:sp>
      <p:grpSp>
        <p:nvGrpSpPr>
          <p:cNvPr id="7" name="Groupe 6">
            <a:extLst>
              <a:ext uri="{FF2B5EF4-FFF2-40B4-BE49-F238E27FC236}">
                <a16:creationId xmlns:a16="http://schemas.microsoft.com/office/drawing/2014/main" id="{938BCFD8-2D3A-48CB-B875-64B6F76D524C}"/>
              </a:ext>
            </a:extLst>
          </p:cNvPr>
          <p:cNvGrpSpPr/>
          <p:nvPr/>
        </p:nvGrpSpPr>
        <p:grpSpPr>
          <a:xfrm>
            <a:off x="22618" y="766495"/>
            <a:ext cx="1705697" cy="461665"/>
            <a:chOff x="22618" y="766495"/>
            <a:chExt cx="1705697" cy="461665"/>
          </a:xfrm>
        </p:grpSpPr>
        <p:sp>
          <p:nvSpPr>
            <p:cNvPr id="2" name="ZoneTexte 1">
              <a:extLst>
                <a:ext uri="{FF2B5EF4-FFF2-40B4-BE49-F238E27FC236}">
                  <a16:creationId xmlns:a16="http://schemas.microsoft.com/office/drawing/2014/main" id="{1E951A25-A4F9-4170-B462-87E13D4CEA5E}"/>
                </a:ext>
              </a:extLst>
            </p:cNvPr>
            <p:cNvSpPr txBox="1"/>
            <p:nvPr/>
          </p:nvSpPr>
          <p:spPr>
            <a:xfrm>
              <a:off x="209455" y="793281"/>
              <a:ext cx="1518860" cy="400110"/>
            </a:xfrm>
            <a:prstGeom prst="rect">
              <a:avLst/>
            </a:prstGeom>
            <a:noFill/>
          </p:spPr>
          <p:txBody>
            <a:bodyPr wrap="square" rtlCol="0">
              <a:spAutoFit/>
            </a:bodyPr>
            <a:lstStyle/>
            <a:p>
              <a:r>
                <a:rPr lang="fr-FR" sz="2000" b="1" dirty="0">
                  <a:solidFill>
                    <a:schemeClr val="accent2"/>
                  </a:solidFill>
                </a:rPr>
                <a:t>Formations : </a:t>
              </a:r>
            </a:p>
          </p:txBody>
        </p:sp>
        <p:sp>
          <p:nvSpPr>
            <p:cNvPr id="55" name="ZoneTexte 54">
              <a:extLst>
                <a:ext uri="{FF2B5EF4-FFF2-40B4-BE49-F238E27FC236}">
                  <a16:creationId xmlns:a16="http://schemas.microsoft.com/office/drawing/2014/main" id="{9C2000AE-8FAD-4DE4-8BA9-852957401BC6}"/>
                </a:ext>
              </a:extLst>
            </p:cNvPr>
            <p:cNvSpPr txBox="1"/>
            <p:nvPr/>
          </p:nvSpPr>
          <p:spPr>
            <a:xfrm>
              <a:off x="22618" y="766495"/>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57" name="Groupe 56">
            <a:extLst>
              <a:ext uri="{FF2B5EF4-FFF2-40B4-BE49-F238E27FC236}">
                <a16:creationId xmlns:a16="http://schemas.microsoft.com/office/drawing/2014/main" id="{929CCD7F-7149-450C-B09F-AD6BB9084599}"/>
              </a:ext>
            </a:extLst>
          </p:cNvPr>
          <p:cNvGrpSpPr/>
          <p:nvPr/>
        </p:nvGrpSpPr>
        <p:grpSpPr>
          <a:xfrm>
            <a:off x="22618" y="2028936"/>
            <a:ext cx="1826279" cy="461665"/>
            <a:chOff x="22618" y="766495"/>
            <a:chExt cx="1826279" cy="461665"/>
          </a:xfrm>
        </p:grpSpPr>
        <p:sp>
          <p:nvSpPr>
            <p:cNvPr id="58" name="ZoneTexte 57">
              <a:extLst>
                <a:ext uri="{FF2B5EF4-FFF2-40B4-BE49-F238E27FC236}">
                  <a16:creationId xmlns:a16="http://schemas.microsoft.com/office/drawing/2014/main" id="{79A58541-8832-43D5-AA23-80C742526C5B}"/>
                </a:ext>
              </a:extLst>
            </p:cNvPr>
            <p:cNvSpPr txBox="1"/>
            <p:nvPr/>
          </p:nvSpPr>
          <p:spPr>
            <a:xfrm>
              <a:off x="209455" y="793281"/>
              <a:ext cx="1639442" cy="400110"/>
            </a:xfrm>
            <a:prstGeom prst="rect">
              <a:avLst/>
            </a:prstGeom>
            <a:noFill/>
          </p:spPr>
          <p:txBody>
            <a:bodyPr wrap="square" rtlCol="0">
              <a:spAutoFit/>
            </a:bodyPr>
            <a:lstStyle/>
            <a:p>
              <a:r>
                <a:rPr lang="fr-FR" sz="2000" b="1" dirty="0">
                  <a:solidFill>
                    <a:schemeClr val="accent2"/>
                  </a:solidFill>
                </a:rPr>
                <a:t>Planification : </a:t>
              </a:r>
            </a:p>
          </p:txBody>
        </p:sp>
        <p:sp>
          <p:nvSpPr>
            <p:cNvPr id="59" name="ZoneTexte 58">
              <a:extLst>
                <a:ext uri="{FF2B5EF4-FFF2-40B4-BE49-F238E27FC236}">
                  <a16:creationId xmlns:a16="http://schemas.microsoft.com/office/drawing/2014/main" id="{FA89B1F8-526D-48EB-A467-976237307C2B}"/>
                </a:ext>
              </a:extLst>
            </p:cNvPr>
            <p:cNvSpPr txBox="1"/>
            <p:nvPr/>
          </p:nvSpPr>
          <p:spPr>
            <a:xfrm>
              <a:off x="22618" y="766495"/>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sp>
        <p:nvSpPr>
          <p:cNvPr id="60" name="ZoneTexte 59">
            <a:extLst>
              <a:ext uri="{FF2B5EF4-FFF2-40B4-BE49-F238E27FC236}">
                <a16:creationId xmlns:a16="http://schemas.microsoft.com/office/drawing/2014/main" id="{07CE6C7D-884C-4439-91E6-A4A84D53A356}"/>
              </a:ext>
            </a:extLst>
          </p:cNvPr>
          <p:cNvSpPr txBox="1"/>
          <p:nvPr/>
        </p:nvSpPr>
        <p:spPr>
          <a:xfrm>
            <a:off x="1477108" y="3576573"/>
            <a:ext cx="7025359" cy="1477328"/>
          </a:xfrm>
          <a:prstGeom prst="rect">
            <a:avLst/>
          </a:prstGeom>
          <a:noFill/>
        </p:spPr>
        <p:txBody>
          <a:bodyPr wrap="square" rtlCol="0">
            <a:spAutoFit/>
          </a:bodyPr>
          <a:lstStyle/>
          <a:p>
            <a:pPr marL="285750" indent="-285750">
              <a:buFont typeface="Wingdings" panose="05000000000000000000" pitchFamily="2" charset="2"/>
              <a:buChar char="à"/>
            </a:pPr>
            <a:r>
              <a:rPr lang="fr-FR" dirty="0">
                <a:sym typeface="Wingdings" panose="05000000000000000000" pitchFamily="2" charset="2"/>
              </a:rPr>
              <a:t>Activités de collaboration possibles à partir des fichiers « corrigés » des activités « métiers »</a:t>
            </a:r>
          </a:p>
          <a:p>
            <a:pPr marL="285750" indent="-285750">
              <a:buFont typeface="Wingdings" panose="05000000000000000000" pitchFamily="2" charset="2"/>
              <a:buChar char="à"/>
            </a:pPr>
            <a:r>
              <a:rPr lang="fr-FR" dirty="0">
                <a:sym typeface="Wingdings" panose="05000000000000000000" pitchFamily="2" charset="2"/>
              </a:rPr>
              <a:t>Possibilité de «shunter» certaines activités</a:t>
            </a:r>
          </a:p>
          <a:p>
            <a:pPr marL="285750" indent="-285750">
              <a:buFont typeface="Wingdings" panose="05000000000000000000" pitchFamily="2" charset="2"/>
              <a:buChar char="à"/>
            </a:pPr>
            <a:r>
              <a:rPr lang="fr-FR" dirty="0">
                <a:sym typeface="Wingdings" panose="05000000000000000000" pitchFamily="2" charset="2"/>
              </a:rPr>
              <a:t>Activités du BIM Manager peuvent être effectuées par n’importe quelle formation, ou par un groupe d’élève de la formation</a:t>
            </a:r>
          </a:p>
        </p:txBody>
      </p:sp>
      <p:grpSp>
        <p:nvGrpSpPr>
          <p:cNvPr id="61" name="Groupe 60">
            <a:extLst>
              <a:ext uri="{FF2B5EF4-FFF2-40B4-BE49-F238E27FC236}">
                <a16:creationId xmlns:a16="http://schemas.microsoft.com/office/drawing/2014/main" id="{DD734B2A-B19C-4AFD-9280-06A1AD1F3E7E}"/>
              </a:ext>
            </a:extLst>
          </p:cNvPr>
          <p:cNvGrpSpPr/>
          <p:nvPr/>
        </p:nvGrpSpPr>
        <p:grpSpPr>
          <a:xfrm>
            <a:off x="22618" y="3505620"/>
            <a:ext cx="1454490" cy="461665"/>
            <a:chOff x="22618" y="766495"/>
            <a:chExt cx="1454490" cy="461665"/>
          </a:xfrm>
        </p:grpSpPr>
        <p:sp>
          <p:nvSpPr>
            <p:cNvPr id="62" name="ZoneTexte 61">
              <a:extLst>
                <a:ext uri="{FF2B5EF4-FFF2-40B4-BE49-F238E27FC236}">
                  <a16:creationId xmlns:a16="http://schemas.microsoft.com/office/drawing/2014/main" id="{314F9551-45E9-4775-8D95-C20BBB76D1CD}"/>
                </a:ext>
              </a:extLst>
            </p:cNvPr>
            <p:cNvSpPr txBox="1"/>
            <p:nvPr/>
          </p:nvSpPr>
          <p:spPr>
            <a:xfrm>
              <a:off x="209455" y="793281"/>
              <a:ext cx="1267653" cy="400110"/>
            </a:xfrm>
            <a:prstGeom prst="rect">
              <a:avLst/>
            </a:prstGeom>
            <a:noFill/>
          </p:spPr>
          <p:txBody>
            <a:bodyPr wrap="square" rtlCol="0">
              <a:spAutoFit/>
            </a:bodyPr>
            <a:lstStyle/>
            <a:p>
              <a:r>
                <a:rPr lang="fr-FR" sz="2000" b="1" dirty="0">
                  <a:solidFill>
                    <a:schemeClr val="accent2"/>
                  </a:solidFill>
                </a:rPr>
                <a:t>Activités : </a:t>
              </a:r>
            </a:p>
          </p:txBody>
        </p:sp>
        <p:sp>
          <p:nvSpPr>
            <p:cNvPr id="63" name="ZoneTexte 62">
              <a:extLst>
                <a:ext uri="{FF2B5EF4-FFF2-40B4-BE49-F238E27FC236}">
                  <a16:creationId xmlns:a16="http://schemas.microsoft.com/office/drawing/2014/main" id="{FF35B95E-1119-44B5-8D51-DEBC1533E3EA}"/>
                </a:ext>
              </a:extLst>
            </p:cNvPr>
            <p:cNvSpPr txBox="1"/>
            <p:nvPr/>
          </p:nvSpPr>
          <p:spPr>
            <a:xfrm>
              <a:off x="22618" y="766495"/>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grpSp>
        <p:nvGrpSpPr>
          <p:cNvPr id="67" name="Groupe 66">
            <a:extLst>
              <a:ext uri="{FF2B5EF4-FFF2-40B4-BE49-F238E27FC236}">
                <a16:creationId xmlns:a16="http://schemas.microsoft.com/office/drawing/2014/main" id="{69494019-120D-4101-9F0F-2D476D926295}"/>
              </a:ext>
            </a:extLst>
          </p:cNvPr>
          <p:cNvGrpSpPr/>
          <p:nvPr/>
        </p:nvGrpSpPr>
        <p:grpSpPr>
          <a:xfrm>
            <a:off x="22618" y="5279494"/>
            <a:ext cx="1926762" cy="461665"/>
            <a:chOff x="22618" y="766495"/>
            <a:chExt cx="1926762" cy="461665"/>
          </a:xfrm>
        </p:grpSpPr>
        <p:sp>
          <p:nvSpPr>
            <p:cNvPr id="68" name="ZoneTexte 67">
              <a:extLst>
                <a:ext uri="{FF2B5EF4-FFF2-40B4-BE49-F238E27FC236}">
                  <a16:creationId xmlns:a16="http://schemas.microsoft.com/office/drawing/2014/main" id="{0DF6FE3A-9AD6-4456-9BBC-5D3FE7B8B260}"/>
                </a:ext>
              </a:extLst>
            </p:cNvPr>
            <p:cNvSpPr txBox="1"/>
            <p:nvPr/>
          </p:nvSpPr>
          <p:spPr>
            <a:xfrm>
              <a:off x="209455" y="793281"/>
              <a:ext cx="1739925" cy="400110"/>
            </a:xfrm>
            <a:prstGeom prst="rect">
              <a:avLst/>
            </a:prstGeom>
            <a:noFill/>
          </p:spPr>
          <p:txBody>
            <a:bodyPr wrap="square" rtlCol="0">
              <a:spAutoFit/>
            </a:bodyPr>
            <a:lstStyle/>
            <a:p>
              <a:r>
                <a:rPr lang="fr-FR" sz="2000" b="1" dirty="0">
                  <a:solidFill>
                    <a:schemeClr val="accent2"/>
                  </a:solidFill>
                </a:rPr>
                <a:t>Collaboration : </a:t>
              </a:r>
            </a:p>
          </p:txBody>
        </p:sp>
        <p:sp>
          <p:nvSpPr>
            <p:cNvPr id="69" name="ZoneTexte 68">
              <a:extLst>
                <a:ext uri="{FF2B5EF4-FFF2-40B4-BE49-F238E27FC236}">
                  <a16:creationId xmlns:a16="http://schemas.microsoft.com/office/drawing/2014/main" id="{08F0B2BA-62AD-47BB-85F9-2B09EDCBE947}"/>
                </a:ext>
              </a:extLst>
            </p:cNvPr>
            <p:cNvSpPr txBox="1"/>
            <p:nvPr/>
          </p:nvSpPr>
          <p:spPr>
            <a:xfrm>
              <a:off x="22618" y="766495"/>
              <a:ext cx="373674" cy="461665"/>
            </a:xfrm>
            <a:prstGeom prst="rect">
              <a:avLst/>
            </a:prstGeom>
            <a:noFill/>
          </p:spPr>
          <p:txBody>
            <a:bodyPr wrap="square" rtlCol="0">
              <a:spAutoFit/>
            </a:bodyPr>
            <a:lstStyle/>
            <a:p>
              <a:r>
                <a:rPr lang="fr-FR" sz="2400" dirty="0">
                  <a:solidFill>
                    <a:schemeClr val="accent2"/>
                  </a:solidFill>
                  <a:sym typeface="Wingdings" panose="05000000000000000000" pitchFamily="2" charset="2"/>
                </a:rPr>
                <a:t></a:t>
              </a:r>
              <a:endParaRPr lang="fr-FR" sz="2400" dirty="0">
                <a:solidFill>
                  <a:schemeClr val="accent2"/>
                </a:solidFill>
              </a:endParaRPr>
            </a:p>
          </p:txBody>
        </p:sp>
      </p:grpSp>
      <p:sp>
        <p:nvSpPr>
          <p:cNvPr id="70" name="ZoneTexte 69">
            <a:extLst>
              <a:ext uri="{FF2B5EF4-FFF2-40B4-BE49-F238E27FC236}">
                <a16:creationId xmlns:a16="http://schemas.microsoft.com/office/drawing/2014/main" id="{0208F325-39AC-4741-AF56-CA34D264766A}"/>
              </a:ext>
            </a:extLst>
          </p:cNvPr>
          <p:cNvSpPr txBox="1"/>
          <p:nvPr/>
        </p:nvSpPr>
        <p:spPr>
          <a:xfrm>
            <a:off x="1909187" y="5366426"/>
            <a:ext cx="7025358" cy="646331"/>
          </a:xfrm>
          <a:prstGeom prst="rect">
            <a:avLst/>
          </a:prstGeom>
          <a:noFill/>
        </p:spPr>
        <p:txBody>
          <a:bodyPr wrap="square" rtlCol="0">
            <a:spAutoFit/>
          </a:bodyPr>
          <a:lstStyle/>
          <a:p>
            <a:pPr marL="285750" indent="-285750">
              <a:buFont typeface="Wingdings" panose="05000000000000000000" pitchFamily="2" charset="2"/>
              <a:buChar char="à"/>
            </a:pPr>
            <a:r>
              <a:rPr lang="fr-FR" dirty="0">
                <a:sym typeface="Wingdings" panose="05000000000000000000" pitchFamily="2" charset="2"/>
              </a:rPr>
              <a:t>Utilisation d’une plateforme de travail collaboratif</a:t>
            </a:r>
          </a:p>
          <a:p>
            <a:pPr marL="285750" indent="-285750">
              <a:buFont typeface="Wingdings" panose="05000000000000000000" pitchFamily="2" charset="2"/>
              <a:buChar char="à"/>
            </a:pPr>
            <a:r>
              <a:rPr lang="fr-FR" dirty="0">
                <a:sym typeface="Wingdings" panose="05000000000000000000" pitchFamily="2" charset="2"/>
              </a:rPr>
              <a:t>Groupes d’étudiants des différentes formations en relation 2 à 2</a:t>
            </a:r>
          </a:p>
        </p:txBody>
      </p:sp>
      <p:grpSp>
        <p:nvGrpSpPr>
          <p:cNvPr id="4" name="Groupe 3">
            <a:extLst>
              <a:ext uri="{FF2B5EF4-FFF2-40B4-BE49-F238E27FC236}">
                <a16:creationId xmlns:a16="http://schemas.microsoft.com/office/drawing/2014/main" id="{EE375C0A-1B61-401A-9EEF-7B0396E36C73}"/>
              </a:ext>
            </a:extLst>
          </p:cNvPr>
          <p:cNvGrpSpPr/>
          <p:nvPr/>
        </p:nvGrpSpPr>
        <p:grpSpPr>
          <a:xfrm>
            <a:off x="1631772" y="818709"/>
            <a:ext cx="7512228" cy="924488"/>
            <a:chOff x="1728315" y="829656"/>
            <a:chExt cx="7780903" cy="924488"/>
          </a:xfrm>
        </p:grpSpPr>
        <p:sp>
          <p:nvSpPr>
            <p:cNvPr id="3" name="ZoneTexte 2">
              <a:extLst>
                <a:ext uri="{FF2B5EF4-FFF2-40B4-BE49-F238E27FC236}">
                  <a16:creationId xmlns:a16="http://schemas.microsoft.com/office/drawing/2014/main" id="{4FF95F95-5145-468E-BF83-940A87349E6F}"/>
                </a:ext>
              </a:extLst>
            </p:cNvPr>
            <p:cNvSpPr txBox="1"/>
            <p:nvPr/>
          </p:nvSpPr>
          <p:spPr>
            <a:xfrm>
              <a:off x="1728315" y="829656"/>
              <a:ext cx="1894995" cy="369332"/>
            </a:xfrm>
            <a:prstGeom prst="rect">
              <a:avLst/>
            </a:prstGeom>
            <a:noFill/>
          </p:spPr>
          <p:txBody>
            <a:bodyPr wrap="square" rtlCol="0">
              <a:spAutoFit/>
            </a:bodyPr>
            <a:lstStyle/>
            <a:p>
              <a:r>
                <a:rPr lang="fr-FR" dirty="0">
                  <a:sym typeface="Wingdings" panose="05000000000000000000" pitchFamily="2" charset="2"/>
                </a:rPr>
                <a:t> </a:t>
              </a:r>
              <a:r>
                <a:rPr lang="fr-FR" dirty="0"/>
                <a:t>Projet possible</a:t>
              </a:r>
            </a:p>
          </p:txBody>
        </p:sp>
        <p:sp>
          <p:nvSpPr>
            <p:cNvPr id="22" name="ZoneTexte 21">
              <a:extLst>
                <a:ext uri="{FF2B5EF4-FFF2-40B4-BE49-F238E27FC236}">
                  <a16:creationId xmlns:a16="http://schemas.microsoft.com/office/drawing/2014/main" id="{98EA2157-795B-4507-82D1-345A6422885A}"/>
                </a:ext>
              </a:extLst>
            </p:cNvPr>
            <p:cNvSpPr txBox="1"/>
            <p:nvPr/>
          </p:nvSpPr>
          <p:spPr>
            <a:xfrm>
              <a:off x="3587126" y="830814"/>
              <a:ext cx="5922092" cy="923330"/>
            </a:xfrm>
            <a:prstGeom prst="rect">
              <a:avLst/>
            </a:prstGeom>
            <a:noFill/>
          </p:spPr>
          <p:txBody>
            <a:bodyPr wrap="square" rtlCol="0">
              <a:spAutoFit/>
            </a:bodyPr>
            <a:lstStyle/>
            <a:p>
              <a:r>
                <a:rPr lang="fr-FR" dirty="0"/>
                <a:t>- Avec seulement quelques unes des formations indiquées</a:t>
              </a:r>
            </a:p>
            <a:p>
              <a:r>
                <a:rPr lang="fr-FR" dirty="0"/>
                <a:t>- Avec d’autres formations (ex : SCBH)</a:t>
              </a:r>
            </a:p>
            <a:p>
              <a:r>
                <a:rPr lang="fr-FR" dirty="0"/>
                <a:t>- Avec des formations situées dans différents lycées</a:t>
              </a:r>
            </a:p>
          </p:txBody>
        </p:sp>
      </p:grpSp>
    </p:spTree>
    <p:extLst>
      <p:ext uri="{BB962C8B-B14F-4D97-AF65-F5344CB8AC3E}">
        <p14:creationId xmlns:p14="http://schemas.microsoft.com/office/powerpoint/2010/main" val="282006006"/>
      </p:ext>
    </p:extLst>
  </p:cSld>
  <p:clrMapOvr>
    <a:masterClrMapping/>
  </p:clrMapOvr>
</p:sld>
</file>

<file path=ppt/theme/theme1.xml><?xml version="1.0" encoding="utf-8"?>
<a:theme xmlns:a="http://schemas.openxmlformats.org/drawingml/2006/main" name="HDOfficeLightV0">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2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3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5.xml><?xml version="1.0" encoding="utf-8"?>
<a:theme xmlns:a="http://schemas.openxmlformats.org/drawingml/2006/main" name="Rétrospecti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Rétrospectiv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étrospective">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TM02900722[[fn=Salle d’ions]]</Template>
  <TotalTime>0</TotalTime>
  <Words>2932</Words>
  <Application>Microsoft Office PowerPoint</Application>
  <PresentationFormat>Affichage à l'écran (4:3)</PresentationFormat>
  <Paragraphs>495</Paragraphs>
  <Slides>21</Slides>
  <Notes>21</Notes>
  <HiddenSlides>0</HiddenSlides>
  <MMClips>0</MMClips>
  <ScaleCrop>false</ScaleCrop>
  <HeadingPairs>
    <vt:vector size="6" baseType="variant">
      <vt:variant>
        <vt:lpstr>Polices utilisées</vt:lpstr>
      </vt:variant>
      <vt:variant>
        <vt:i4>5</vt:i4>
      </vt:variant>
      <vt:variant>
        <vt:lpstr>Thème</vt:lpstr>
      </vt:variant>
      <vt:variant>
        <vt:i4>5</vt:i4>
      </vt:variant>
      <vt:variant>
        <vt:lpstr>Titres des diapositives</vt:lpstr>
      </vt:variant>
      <vt:variant>
        <vt:i4>21</vt:i4>
      </vt:variant>
    </vt:vector>
  </HeadingPairs>
  <TitlesOfParts>
    <vt:vector size="31" baseType="lpstr">
      <vt:lpstr>Arial</vt:lpstr>
      <vt:lpstr>Calibri</vt:lpstr>
      <vt:lpstr>Calibri Light</vt:lpstr>
      <vt:lpstr>Wingdings</vt:lpstr>
      <vt:lpstr>Wingdings 2</vt:lpstr>
      <vt:lpstr>HDOfficeLightV0</vt:lpstr>
      <vt:lpstr>1_HDOfficeLightV0</vt:lpstr>
      <vt:lpstr>2_HDOfficeLightV0</vt:lpstr>
      <vt:lpstr>3_HDOfficeLightV0</vt:lpstr>
      <vt:lpstr>Rétrospective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Laure B</dc:creator>
  <cp:lastModifiedBy>Laure B</cp:lastModifiedBy>
  <cp:revision>450</cp:revision>
  <cp:lastPrinted>2018-11-27T13:37:10Z</cp:lastPrinted>
  <dcterms:created xsi:type="dcterms:W3CDTF">2018-06-09T07:37:57Z</dcterms:created>
  <dcterms:modified xsi:type="dcterms:W3CDTF">2019-11-19T09:43:17Z</dcterms:modified>
</cp:coreProperties>
</file>