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62" r:id="rId3"/>
    <p:sldId id="284" r:id="rId4"/>
    <p:sldId id="276" r:id="rId5"/>
    <p:sldId id="267" r:id="rId6"/>
    <p:sldId id="28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3" r:id="rId15"/>
    <p:sldId id="294" r:id="rId16"/>
    <p:sldId id="295" r:id="rId17"/>
    <p:sldId id="296" r:id="rId18"/>
    <p:sldId id="301" r:id="rId19"/>
    <p:sldId id="297" r:id="rId20"/>
    <p:sldId id="298" r:id="rId21"/>
    <p:sldId id="310" r:id="rId22"/>
    <p:sldId id="306" r:id="rId23"/>
    <p:sldId id="311" r:id="rId24"/>
    <p:sldId id="299" r:id="rId25"/>
    <p:sldId id="308" r:id="rId26"/>
    <p:sldId id="307" r:id="rId27"/>
    <p:sldId id="300" r:id="rId28"/>
    <p:sldId id="302" r:id="rId29"/>
    <p:sldId id="309" r:id="rId30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3913" autoAdjust="0"/>
  </p:normalViewPr>
  <p:slideViewPr>
    <p:cSldViewPr>
      <p:cViewPr varScale="1">
        <p:scale>
          <a:sx n="103" d="100"/>
          <a:sy n="103" d="100"/>
        </p:scale>
        <p:origin x="-522" y="-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60120" y="1143000"/>
            <a:ext cx="49377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10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11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12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13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14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15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16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17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18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19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20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21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22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23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24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25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26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27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28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29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3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4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5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6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7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8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914400" y="3257640"/>
            <a:ext cx="7314600" cy="308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180040" y="6513480"/>
            <a:ext cx="3961800" cy="34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buSzPct val="25000"/>
                <a:buNone/>
              </a:pPr>
              <a:t>9</a:t>
            </a:fld>
            <a:endParaRPr lang="fr-FR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5296959"/>
            <a:ext cx="9144000" cy="304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r-FR" dirty="0" smtClean="0"/>
              <a:t>STI</a:t>
            </a:r>
            <a:endParaRPr lang="fr-FR" dirty="0"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5179887"/>
            <a:ext cx="555602" cy="421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logo_reg_nice_65299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182528" y="4443676"/>
            <a:ext cx="940103" cy="504056"/>
          </a:xfrm>
          <a:prstGeom prst="rect">
            <a:avLst/>
          </a:prstGeom>
        </p:spPr>
      </p:pic>
      <p:grpSp>
        <p:nvGrpSpPr>
          <p:cNvPr id="9" name="Groupe 8"/>
          <p:cNvGrpSpPr/>
          <p:nvPr userDrawn="1"/>
        </p:nvGrpSpPr>
        <p:grpSpPr>
          <a:xfrm>
            <a:off x="6084168" y="121196"/>
            <a:ext cx="2952328" cy="854033"/>
            <a:chOff x="2627784" y="2209428"/>
            <a:chExt cx="4104456" cy="1312309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27784" y="2209428"/>
              <a:ext cx="38862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ZoneTexte 10"/>
            <p:cNvSpPr txBox="1"/>
            <p:nvPr/>
          </p:nvSpPr>
          <p:spPr>
            <a:xfrm>
              <a:off x="4788024" y="3001514"/>
              <a:ext cx="1944216" cy="5202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STI</a:t>
              </a:r>
              <a:endParaRPr lang="fr-FR" sz="1600" b="1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29841" y="304272"/>
            <a:ext cx="7886700" cy="110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31818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29842" y="1400969"/>
            <a:ext cx="3868200" cy="68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16666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20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1111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29842" y="2087563"/>
            <a:ext cx="3868200" cy="307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29150" y="1400969"/>
            <a:ext cx="3887400" cy="68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16666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20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1111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125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4629150" y="2087563"/>
            <a:ext cx="3887400" cy="307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28650" y="304272"/>
            <a:ext cx="7886700" cy="110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31818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300" cy="133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4375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887391" y="822855"/>
            <a:ext cx="4629300" cy="4061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629841" y="1714500"/>
            <a:ext cx="2949300" cy="317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75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71428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66666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300" cy="133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4375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pic" idx="2"/>
          </p:nvPr>
        </p:nvSpPr>
        <p:spPr>
          <a:xfrm>
            <a:off x="3887391" y="822855"/>
            <a:ext cx="4629300" cy="4061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4375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500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58333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7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29841" y="1714500"/>
            <a:ext cx="2949300" cy="317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75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71428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66666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8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628650" y="304272"/>
            <a:ext cx="7886700" cy="110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31818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 rot="5400000">
            <a:off x="2758950" y="-608946"/>
            <a:ext cx="3626100" cy="788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 rot="5400000">
            <a:off x="5107950" y="1740071"/>
            <a:ext cx="4843200" cy="197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31818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1107375" y="-174529"/>
            <a:ext cx="4843200" cy="580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04272"/>
            <a:ext cx="7886700" cy="110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31818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‹N°›</a:t>
            </a:fld>
            <a:endParaRPr lang="fr-F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6286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r-FR" dirty="0" smtClean="0"/>
              <a:t>23/11/2018</a:t>
            </a:r>
            <a:endParaRPr lang="fr-FR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cid121539/zoom-sur-les-productions-traam-des-academie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cid121539/zoom-sur-les-productions-traam-des-academi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acamedia.ac-nice.fr/v2/video/7KOY4RO2HRWU/storyboard-traam-sti-pro-presentation-1080p" TargetMode="External"/><Relationship Id="rId3" Type="http://schemas.openxmlformats.org/officeDocument/2006/relationships/hyperlink" Target="https://www.pedagogie.ac-nice.fr/formosmart/unit/les-scenarios-du-traam-expliques-en-video/?id=1931" TargetMode="External"/><Relationship Id="rId7" Type="http://schemas.openxmlformats.org/officeDocument/2006/relationships/hyperlink" Target="https://www.pedagogie.ac-nice.fr/formosmart/unit/capsule-video-scenario-2/?id=1931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rive.google.com/open?id=1W9nFETKEkUDQZQ8hpqRh1bSKYaA8FcEI" TargetMode="External"/><Relationship Id="rId5" Type="http://schemas.openxmlformats.org/officeDocument/2006/relationships/hyperlink" Target="https://www.atrium-paca.fr/documents/259303316/259303648/Salle_E24_Lycee_accordionBlack.html/6c8cc0ef-f628-48c4-9624-fa1748fb1c8a" TargetMode="External"/><Relationship Id="rId4" Type="http://schemas.openxmlformats.org/officeDocument/2006/relationships/hyperlink" Target="https://www.pedagogie.ac-nice.fr/formosmart/course/traam-sti-2018-2019-scenario-n1-en-bac-pro-sn-option-risc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cid121539/zoom-sur-les-productions-traam-des-academi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914028"/>
            <a:ext cx="436345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4357686" y="1643054"/>
            <a:ext cx="2880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STI</a:t>
            </a:r>
            <a:endParaRPr lang="fr-FR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2736304" y="2295371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5400" b="1" dirty="0" smtClean="0"/>
              <a:t>2018-2019</a:t>
            </a:r>
            <a:endParaRPr lang="fr-FR" sz="5400" dirty="0" smtClean="0"/>
          </a:p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3361556"/>
            <a:ext cx="7194597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/>
              <a:t>Mise en œuvre des objets connectés dans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/>
              <a:t> l'enseignement technique et professionnel. </a:t>
            </a:r>
            <a:br>
              <a:rPr lang="fr-FR" sz="2800" dirty="0" smtClean="0"/>
            </a:br>
            <a:endParaRPr kumimoji="0" lang="fr-FR" sz="2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Image 8" descr="logo_reg_nice_65299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93204"/>
            <a:ext cx="2148808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71604" y="1071550"/>
            <a:ext cx="556434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u="sng" dirty="0" smtClean="0"/>
              <a:t>Équipe projet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Le Groupe Numérique Disciplinaire.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FERRERO FRANCK, IAN, Lycée Jacques Dolle ANTIBES 06600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500166" y="4357698"/>
            <a:ext cx="642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Sous la coordination de M. DI PILLA IEN STI Génie Electrique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985292"/>
            <a:ext cx="7646813" cy="413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71604" y="1071550"/>
            <a:ext cx="556434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u="sng" dirty="0" smtClean="0"/>
              <a:t>Équipe projet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Le Groupe Numérique Disciplinaire.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FERRERO FRANCK, IAN, Lycée Jacques Dolle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5376" t="8801" r="5376" b="19530"/>
          <a:stretch>
            <a:fillRect/>
          </a:stretch>
        </p:blipFill>
        <p:spPr bwMode="auto">
          <a:xfrm>
            <a:off x="1187624" y="913284"/>
            <a:ext cx="51125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t="6770" b="5120"/>
          <a:stretch>
            <a:fillRect/>
          </a:stretch>
        </p:blipFill>
        <p:spPr bwMode="auto">
          <a:xfrm>
            <a:off x="1763688" y="553244"/>
            <a:ext cx="4392488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0701" y="665334"/>
            <a:ext cx="4221460" cy="456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5576" y="841276"/>
            <a:ext cx="556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u="sng" dirty="0" smtClean="0"/>
              <a:t>Où en est le projet 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1489348"/>
            <a:ext cx="777686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u="sng" dirty="0" smtClean="0"/>
              <a:t>Scénario 1: </a:t>
            </a:r>
            <a:r>
              <a:rPr lang="fr-FR" dirty="0" smtClean="0"/>
              <a:t>Les plans de salle en format papier A0 en couleur, avec symbole NFC où sera collé le TAG (derrière la feuille).</a:t>
            </a:r>
          </a:p>
          <a:p>
            <a:r>
              <a:rPr lang="fr-FR" dirty="0" smtClean="0"/>
              <a:t>Les élèves interagissent avec le plan selon les directives des travaux pratiques du jour (voir la capsule vidéo sur le scénario 1).</a:t>
            </a:r>
          </a:p>
          <a:p>
            <a:endParaRPr lang="fr-FR" dirty="0" smtClean="0"/>
          </a:p>
          <a:p>
            <a:r>
              <a:rPr lang="fr-FR" dirty="0" smtClean="0"/>
              <a:t>Une fiche « scénario élève » pour le scénario 1 est faite pour les élèves.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u="sng" dirty="0" smtClean="0"/>
              <a:t>Scénario 2: </a:t>
            </a:r>
            <a:r>
              <a:rPr lang="fr-FR" dirty="0" smtClean="0"/>
              <a:t>Le choix du logiciel </a:t>
            </a:r>
            <a:r>
              <a:rPr lang="fr-FR" dirty="0" err="1" smtClean="0"/>
              <a:t>Inkscape</a:t>
            </a:r>
            <a:r>
              <a:rPr lang="fr-FR" dirty="0" smtClean="0"/>
              <a:t> et XIA est adopté pour des plans interactifs virtuels en 2D, suivant les exemples donnés (voir le répertoire « pour les professeurs »).</a:t>
            </a:r>
          </a:p>
          <a:p>
            <a:endParaRPr lang="fr-FR" dirty="0" smtClean="0"/>
          </a:p>
          <a:p>
            <a:r>
              <a:rPr lang="fr-FR" dirty="0" smtClean="0"/>
              <a:t>Les capsules vidéos seront disponibles sur le parcours SPOC sur la plateforme d’e-</a:t>
            </a:r>
            <a:r>
              <a:rPr lang="fr-FR" dirty="0" err="1" smtClean="0"/>
              <a:t>learning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697260"/>
            <a:ext cx="5040560" cy="447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6" y="553244"/>
            <a:ext cx="3744416" cy="472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5576" y="841276"/>
            <a:ext cx="5564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dirty="0" smtClean="0">
                <a:solidFill>
                  <a:srgbClr val="0070C0"/>
                </a:solidFill>
              </a:rPr>
              <a:t>Niveau des classes qui pourront utiliser ce(s) scénario(s):</a:t>
            </a:r>
            <a:r>
              <a:rPr lang="fr-FR" b="1" dirty="0" smtClean="0"/>
              <a:t> </a:t>
            </a:r>
          </a:p>
          <a:p>
            <a:endParaRPr lang="fr-FR" b="1" dirty="0" smtClean="0"/>
          </a:p>
          <a:p>
            <a:r>
              <a:rPr lang="fr-FR" dirty="0" smtClean="0"/>
              <a:t>En priorité pour les classes de Secondes MELEC et SN. </a:t>
            </a:r>
          </a:p>
          <a:p>
            <a:endParaRPr lang="fr-FR" dirty="0" smtClean="0"/>
          </a:p>
          <a:p>
            <a:r>
              <a:rPr lang="fr-FR" dirty="0" smtClean="0"/>
              <a:t>Pourquoi ? </a:t>
            </a:r>
          </a:p>
          <a:p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Pour permettre une immersion rapide dans les salles de travaux pratiques. 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Pour les impliquer dans leur choix de formation. </a:t>
            </a:r>
          </a:p>
          <a:p>
            <a:pPr>
              <a:buFontTx/>
              <a:buChar char="-"/>
            </a:pPr>
            <a:endParaRPr lang="fr-FR" dirty="0" smtClean="0"/>
          </a:p>
          <a:p>
            <a:r>
              <a:rPr lang="fr-FR" dirty="0" smtClean="0"/>
              <a:t>- Pour aider les élèves en situation de PPS et autres dispositifs. </a:t>
            </a:r>
          </a:p>
          <a:p>
            <a:r>
              <a:rPr lang="fr-FR" dirty="0" smtClean="0"/>
              <a:t>ET bien sûr, aussi pour les classes de 1ere et de Terminales MELEC et SN. </a:t>
            </a:r>
          </a:p>
          <a:p>
            <a:endParaRPr lang="fr-FR" dirty="0" smtClean="0"/>
          </a:p>
          <a:p>
            <a:r>
              <a:rPr lang="fr-FR" dirty="0" smtClean="0"/>
              <a:t>A terme, ce </a:t>
            </a:r>
            <a:r>
              <a:rPr lang="fr-FR" dirty="0" err="1" smtClean="0"/>
              <a:t>TraAM</a:t>
            </a:r>
            <a:r>
              <a:rPr lang="fr-FR" dirty="0" smtClean="0"/>
              <a:t> est transportable à toute formation disciplinaire mettant en œuvre des savoirs et des savoirs faire.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985293"/>
            <a:ext cx="86409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r>
              <a:rPr lang="fr-FR" b="1" dirty="0" smtClean="0"/>
              <a:t>Ce document collaboratif fait suite à la phase 2 envoyée et déposée sur </a:t>
            </a:r>
            <a:r>
              <a:rPr lang="fr-FR" b="1" dirty="0" err="1" smtClean="0"/>
              <a:t>M@gistère</a:t>
            </a:r>
            <a:r>
              <a:rPr lang="fr-FR" b="1" dirty="0" smtClean="0"/>
              <a:t> ainsi que dans TRIBU. Il va nous permettre de rédiger la deuxième partie du </a:t>
            </a:r>
            <a:r>
              <a:rPr lang="fr-FR" b="1" dirty="0" err="1" smtClean="0"/>
              <a:t>TraAM</a:t>
            </a:r>
            <a:r>
              <a:rPr lang="fr-FR" b="1" dirty="0" smtClean="0"/>
              <a:t> et de mutualiser nos idées.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  </a:t>
            </a:r>
          </a:p>
          <a:p>
            <a:r>
              <a:rPr lang="fr-FR" b="1" dirty="0" smtClean="0"/>
              <a:t>Rappel du </a:t>
            </a:r>
            <a:r>
              <a:rPr lang="fr-FR" b="1" dirty="0" err="1" smtClean="0"/>
              <a:t>TraAM</a:t>
            </a:r>
            <a:r>
              <a:rPr lang="fr-FR" b="1" dirty="0" smtClean="0"/>
              <a:t> :</a:t>
            </a:r>
          </a:p>
          <a:p>
            <a:r>
              <a:rPr lang="fr-FR" dirty="0" smtClean="0"/>
              <a:t>A partir d’une problématique sociétale, développer des séquences pédagogiques à l’intention des élèves de l’enseignement technique et professionnel.</a:t>
            </a:r>
          </a:p>
          <a:p>
            <a:r>
              <a:rPr lang="fr-FR" dirty="0" smtClean="0"/>
              <a:t>Les productions seront basées sur la mise en œuvre d’objets connectés et l’utilisation de SPOC et de MOOC.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>
                <a:hlinkClick r:id="rId3"/>
              </a:rPr>
              <a:t>http://eduscol.education.fr/cid121539/zoom-sur-les-productions-traam-des-academies.html</a:t>
            </a:r>
            <a:endParaRPr lang="fr-FR" u="sng" dirty="0" smtClean="0"/>
          </a:p>
          <a:p>
            <a:endParaRPr lang="fr-FR" dirty="0" smtClean="0"/>
          </a:p>
          <a:p>
            <a:r>
              <a:rPr lang="en-US" dirty="0" smtClean="0"/>
              <a:t>STI</a:t>
            </a:r>
            <a:r>
              <a:rPr lang="fr-FR" dirty="0" smtClean="0"/>
              <a:t> </a:t>
            </a:r>
            <a:r>
              <a:rPr lang="en-US" dirty="0" smtClean="0"/>
              <a:t>Nice</a:t>
            </a:r>
            <a:endParaRPr lang="fr-FR" dirty="0" smtClean="0"/>
          </a:p>
          <a:p>
            <a:r>
              <a:rPr lang="fr-FR" dirty="0" smtClean="0"/>
              <a:t>Se repérer dans les salles de travaux pratiques (suivant les repères pour la formation BAC PRO SN et MELEC : Smart City et Smart GRID) et s'informer des systèmes à utiliser, grâce à la technologie NFC: </a:t>
            </a:r>
            <a:r>
              <a:rPr lang="fr-FR" dirty="0" err="1" smtClean="0"/>
              <a:t>Near</a:t>
            </a:r>
            <a:r>
              <a:rPr lang="fr-FR" dirty="0" smtClean="0"/>
              <a:t> Field Communication (Communication dans un champ proche).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</p:txBody>
      </p:sp>
      <p:sp>
        <p:nvSpPr>
          <p:cNvPr id="8" name="Shape 187"/>
          <p:cNvSpPr txBox="1"/>
          <p:nvPr/>
        </p:nvSpPr>
        <p:spPr>
          <a:xfrm>
            <a:off x="3491880" y="481236"/>
            <a:ext cx="1368152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Phase 3</a:t>
            </a:r>
            <a:endParaRPr lang="fr-FR" sz="2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985292"/>
            <a:ext cx="741682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Académie de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NICE  </a:t>
            </a: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985292"/>
            <a:ext cx="2353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/>
              <a:t>Observation préliminaire:</a:t>
            </a:r>
            <a:endParaRPr lang="fr-FR" b="1" u="sng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115616" y="1849388"/>
          <a:ext cx="7200800" cy="1584176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15841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La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réforme des diplômes BAC PRO SEN vers SN et ELEEC vers MELEC :</a:t>
                      </a:r>
                    </a:p>
                    <a:p>
                      <a:pPr algn="l" fontAlgn="ctr"/>
                      <a:endParaRPr lang="fr-FR" sz="16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Les dotations « PRELEP » diverses ont permis une mutualisations des plateaux techniques et des formations Académiques, ce qui nous a amené à la réflexion du repérage commun du matériel sur le concept de la SMART CITY et des SMART GRID.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9" name="Shape 187"/>
          <p:cNvSpPr txBox="1"/>
          <p:nvPr/>
        </p:nvSpPr>
        <p:spPr>
          <a:xfrm>
            <a:off x="3635896" y="481236"/>
            <a:ext cx="1368152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Phase 1</a:t>
            </a:r>
            <a:endParaRPr lang="fr-FR" sz="2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080" y="985292"/>
            <a:ext cx="7524328" cy="414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5576" y="985292"/>
            <a:ext cx="748883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70C0"/>
                </a:solidFill>
              </a:rPr>
              <a:t>DECOUVERTE DU BAC PRO SN : Parcours de type SPOC sur la plateforme FORMOSMART</a:t>
            </a:r>
          </a:p>
          <a:p>
            <a:pPr algn="ctr"/>
            <a:r>
              <a:rPr lang="fr-FR" sz="1200" dirty="0" smtClean="0">
                <a:solidFill>
                  <a:srgbClr val="0070C0"/>
                </a:solidFill>
              </a:rPr>
              <a:t>Ce scénario est à lire et à compléter sur la plateforme d’e-</a:t>
            </a:r>
            <a:r>
              <a:rPr lang="fr-FR" sz="1200" dirty="0" err="1" smtClean="0">
                <a:solidFill>
                  <a:srgbClr val="0070C0"/>
                </a:solidFill>
              </a:rPr>
              <a:t>learning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Formosmart</a:t>
            </a:r>
            <a:r>
              <a:rPr lang="fr-FR" sz="1200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fr-FR" sz="1200" dirty="0" smtClean="0">
                <a:solidFill>
                  <a:srgbClr val="0070C0"/>
                </a:solidFill>
              </a:rPr>
              <a:t> </a:t>
            </a:r>
          </a:p>
          <a:p>
            <a:endParaRPr lang="fr-FR" sz="1000" dirty="0" smtClean="0"/>
          </a:p>
          <a:p>
            <a:r>
              <a:rPr lang="fr-FR" sz="1000" dirty="0" smtClean="0"/>
              <a:t>Etape 1 : Repère pour la formation :</a:t>
            </a:r>
          </a:p>
          <a:p>
            <a:r>
              <a:rPr lang="fr-FR" sz="1000" dirty="0" smtClean="0"/>
              <a:t>3 options : SSIHT, ARED et RISC</a:t>
            </a:r>
          </a:p>
          <a:p>
            <a:r>
              <a:rPr lang="fr-FR" sz="1000" dirty="0" smtClean="0"/>
              <a:t> </a:t>
            </a:r>
            <a:br>
              <a:rPr lang="fr-FR" sz="1000" dirty="0" smtClean="0"/>
            </a:br>
            <a:r>
              <a:rPr lang="fr-FR" sz="1000" dirty="0" smtClean="0"/>
              <a:t>Cliquez sur les options pour découvrir un exemple de plan des salles.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Quelle est actuellement votre option ?</a:t>
            </a:r>
          </a:p>
          <a:p>
            <a:r>
              <a:rPr lang="fr-FR" sz="1000" dirty="0" smtClean="0"/>
              <a:t>Donnez la réponse en cochant ici :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Etape 2 :Exemple de planning en 2nd SN, rentrée de septembre :</a:t>
            </a:r>
          </a:p>
          <a:p>
            <a:endParaRPr lang="fr-FR" sz="1000" dirty="0" smtClean="0"/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Rotation 1: (voir votre planning)</a:t>
            </a:r>
          </a:p>
          <a:p>
            <a:endParaRPr lang="fr-FR" sz="1000" dirty="0" smtClean="0"/>
          </a:p>
          <a:p>
            <a:endParaRPr lang="fr-FR" sz="1000" dirty="0" smtClean="0"/>
          </a:p>
          <a:p>
            <a:endParaRPr lang="fr-FR" sz="1000" dirty="0" smtClean="0"/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  </a:t>
            </a:r>
          </a:p>
          <a:p>
            <a:r>
              <a:rPr lang="fr-FR" sz="10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1560" y="625252"/>
            <a:ext cx="556434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 smtClean="0"/>
          </a:p>
          <a:p>
            <a:r>
              <a:rPr lang="fr-FR" sz="1000" dirty="0" smtClean="0"/>
              <a:t>Etape 3 : Lire la capsule vidéo de moins de 2 minutes.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Etape 4: Affichez le plan </a:t>
            </a:r>
            <a:r>
              <a:rPr lang="fr-FR" sz="1000" dirty="0" err="1" smtClean="0"/>
              <a:t>inter-actif</a:t>
            </a:r>
            <a:r>
              <a:rPr lang="fr-FR" sz="1000" dirty="0" smtClean="0"/>
              <a:t> de la salle concernée, suivant la liste ci-dessous :</a:t>
            </a:r>
          </a:p>
          <a:p>
            <a:endParaRPr lang="fr-FR" sz="1000" dirty="0" smtClean="0"/>
          </a:p>
          <a:p>
            <a:r>
              <a:rPr lang="fr-FR" sz="1000" dirty="0" smtClean="0"/>
              <a:t>Salle E24</a:t>
            </a:r>
          </a:p>
          <a:p>
            <a:r>
              <a:rPr lang="fr-FR" sz="1000" dirty="0" smtClean="0"/>
              <a:t>Salle E25</a:t>
            </a:r>
          </a:p>
          <a:p>
            <a:r>
              <a:rPr lang="fr-FR" sz="1000" dirty="0" smtClean="0"/>
              <a:t>Salle E41</a:t>
            </a:r>
          </a:p>
          <a:p>
            <a:endParaRPr lang="fr-FR" sz="1000" dirty="0" smtClean="0"/>
          </a:p>
          <a:p>
            <a:r>
              <a:rPr lang="fr-FR" sz="1000" dirty="0" smtClean="0"/>
              <a:t>Attention il se peut que vous deviez agir sur plusieurs salles suivant les directives.</a:t>
            </a:r>
          </a:p>
          <a:p>
            <a:r>
              <a:rPr lang="fr-FR" sz="1000" dirty="0" smtClean="0"/>
              <a:t> </a:t>
            </a:r>
          </a:p>
          <a:p>
            <a:r>
              <a:rPr lang="en-US" sz="1000" u="sng" dirty="0" smtClean="0"/>
              <a:t>Suivre ces consignes :</a:t>
            </a:r>
          </a:p>
          <a:p>
            <a:endParaRPr lang="fr-FR" sz="1000" dirty="0" smtClean="0"/>
          </a:p>
          <a:p>
            <a:pPr lvl="0"/>
            <a:r>
              <a:rPr lang="fr-FR" sz="1000" dirty="0" smtClean="0"/>
              <a:t>Lire le nom du TP du jour et le numéro de votre salle, concernant votre rotation.(cocher pour étape suivante)</a:t>
            </a:r>
          </a:p>
          <a:p>
            <a:pPr lvl="0"/>
            <a:endParaRPr lang="fr-FR" sz="1000" dirty="0" smtClean="0"/>
          </a:p>
          <a:p>
            <a:pPr lvl="0"/>
            <a:r>
              <a:rPr lang="fr-FR" sz="1000" dirty="0" smtClean="0"/>
              <a:t>Retrouvez le lieu du TP sur le plan </a:t>
            </a:r>
            <a:r>
              <a:rPr lang="fr-FR" sz="1000" dirty="0" err="1" smtClean="0"/>
              <a:t>inter-actif</a:t>
            </a:r>
            <a:r>
              <a:rPr lang="fr-FR" sz="1000" dirty="0" smtClean="0"/>
              <a:t> en sélectionnant le plan de salle.(cocher pour étape suivante)</a:t>
            </a:r>
          </a:p>
          <a:p>
            <a:pPr lvl="0"/>
            <a:endParaRPr lang="fr-FR" sz="1000" dirty="0" smtClean="0"/>
          </a:p>
          <a:p>
            <a:pPr lvl="0"/>
            <a:r>
              <a:rPr lang="fr-FR" sz="1000" dirty="0" smtClean="0"/>
              <a:t>Le lieu apparait après avoir cliqué sur le nom du TP. </a:t>
            </a:r>
            <a:r>
              <a:rPr lang="en-US" sz="1000" dirty="0" smtClean="0"/>
              <a:t>(</a:t>
            </a:r>
            <a:r>
              <a:rPr lang="en-US" sz="1000" dirty="0" err="1" smtClean="0"/>
              <a:t>cocher</a:t>
            </a:r>
            <a:r>
              <a:rPr lang="en-US" sz="1000" dirty="0" smtClean="0"/>
              <a:t> pour </a:t>
            </a:r>
            <a:r>
              <a:rPr lang="en-US" sz="1000" dirty="0" err="1" smtClean="0"/>
              <a:t>étape</a:t>
            </a:r>
            <a:r>
              <a:rPr lang="en-US" sz="1000" dirty="0" smtClean="0"/>
              <a:t> </a:t>
            </a:r>
            <a:r>
              <a:rPr lang="en-US" sz="1000" dirty="0" err="1" smtClean="0"/>
              <a:t>suivante</a:t>
            </a:r>
            <a:r>
              <a:rPr lang="en-US" sz="1000" dirty="0" smtClean="0"/>
              <a:t>)</a:t>
            </a:r>
          </a:p>
          <a:p>
            <a:pPr lvl="0"/>
            <a:endParaRPr lang="fr-FR" sz="1000" dirty="0" smtClean="0"/>
          </a:p>
          <a:p>
            <a:pPr lvl="0"/>
            <a:r>
              <a:rPr lang="fr-FR" sz="1000" dirty="0" smtClean="0"/>
              <a:t>Lire les recommandations et les consignes audio-visuelles ou écrites.(cocher pour étape suivante)</a:t>
            </a:r>
          </a:p>
          <a:p>
            <a:pPr lvl="0"/>
            <a:endParaRPr lang="fr-FR" sz="1000" dirty="0" smtClean="0"/>
          </a:p>
          <a:p>
            <a:pPr lvl="0"/>
            <a:r>
              <a:rPr lang="fr-FR" sz="1000" dirty="0" smtClean="0"/>
              <a:t>Se déplacer vers le tableau d’entrée de la salle, sur lequel le plan papier avec TAG NFC a été posé.(cocher pour étape suivante)</a:t>
            </a:r>
          </a:p>
          <a:p>
            <a:pPr lvl="0"/>
            <a:endParaRPr lang="fr-FR" sz="1000" dirty="0" smtClean="0"/>
          </a:p>
          <a:p>
            <a:pPr lvl="0"/>
            <a:r>
              <a:rPr lang="fr-FR" sz="1000" dirty="0" smtClean="0"/>
              <a:t>Tagger le lieu du TP où le système existe. Des informations complémentaires seront données sur votre téléphone ou tablette numérique.(cocher pour étape suivante)</a:t>
            </a:r>
          </a:p>
          <a:p>
            <a:r>
              <a:rPr lang="fr-FR" sz="1000" dirty="0" smtClean="0"/>
              <a:t> </a:t>
            </a:r>
          </a:p>
          <a:p>
            <a:r>
              <a:rPr lang="fr-FR" sz="10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3568" y="697260"/>
            <a:ext cx="556434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Etape 5: Se rendre sur le lieu du TP.(cocher pour étape suivante)</a:t>
            </a:r>
          </a:p>
          <a:p>
            <a:endParaRPr lang="fr-FR" sz="1200" dirty="0" smtClean="0"/>
          </a:p>
          <a:p>
            <a:r>
              <a:rPr lang="fr-FR" sz="1200" dirty="0" smtClean="0"/>
              <a:t>Etape 6: Repérez le TAG NFC du système à étudier. (cocher pour étape suivante)</a:t>
            </a:r>
          </a:p>
          <a:p>
            <a:endParaRPr lang="fr-FR" sz="1200" dirty="0" smtClean="0"/>
          </a:p>
          <a:p>
            <a:r>
              <a:rPr lang="fr-FR" sz="1200" dirty="0" smtClean="0"/>
              <a:t>Etape 7 :Taguez à nouveau : De nouvelles informations vous seront données, telles que :</a:t>
            </a:r>
          </a:p>
          <a:p>
            <a:pPr lvl="0"/>
            <a:r>
              <a:rPr lang="en-US" sz="1200" dirty="0" smtClean="0"/>
              <a:t>- Documentations techniques</a:t>
            </a:r>
            <a:endParaRPr lang="fr-FR" sz="1200" dirty="0" smtClean="0"/>
          </a:p>
          <a:p>
            <a:pPr lvl="0"/>
            <a:endParaRPr lang="fr-FR" sz="1200" dirty="0" smtClean="0"/>
          </a:p>
          <a:p>
            <a:pPr lvl="0"/>
            <a:r>
              <a:rPr lang="fr-FR" sz="1200" dirty="0" smtClean="0"/>
              <a:t>- Evaluation par compétences sur le système avec les critères de réussites. </a:t>
            </a:r>
            <a:r>
              <a:rPr lang="en-US" sz="1200" dirty="0" smtClean="0"/>
              <a:t>(CPRO STI)</a:t>
            </a:r>
            <a:endParaRPr lang="fr-FR" sz="1200" dirty="0" smtClean="0"/>
          </a:p>
          <a:p>
            <a:pPr lvl="0"/>
            <a:endParaRPr lang="fr-FR" sz="1200" dirty="0" smtClean="0"/>
          </a:p>
          <a:p>
            <a:pPr lvl="0"/>
            <a:r>
              <a:rPr lang="fr-FR" sz="1200" dirty="0" smtClean="0"/>
              <a:t>- Recommandations sécurité électriques et autres.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 Capsules </a:t>
            </a:r>
            <a:r>
              <a:rPr lang="en-US" sz="1200" dirty="0" err="1" smtClean="0"/>
              <a:t>vidéos</a:t>
            </a:r>
            <a:r>
              <a:rPr lang="en-US" sz="1200" dirty="0" smtClean="0"/>
              <a:t>.</a:t>
            </a:r>
            <a:r>
              <a:rPr lang="fr-FR" sz="1200" dirty="0" smtClean="0"/>
              <a:t>  </a:t>
            </a:r>
            <a:r>
              <a:rPr lang="en-US" sz="1200" dirty="0" smtClean="0"/>
              <a:t>(</a:t>
            </a:r>
            <a:r>
              <a:rPr lang="en-US" sz="1200" dirty="0" err="1" smtClean="0"/>
              <a:t>cocher</a:t>
            </a:r>
            <a:r>
              <a:rPr lang="en-US" sz="1200" dirty="0" smtClean="0"/>
              <a:t> pour </a:t>
            </a:r>
            <a:r>
              <a:rPr lang="en-US" sz="1200" dirty="0" err="1" smtClean="0"/>
              <a:t>étape</a:t>
            </a:r>
            <a:r>
              <a:rPr lang="en-US" sz="1200" dirty="0" smtClean="0"/>
              <a:t> </a:t>
            </a:r>
            <a:r>
              <a:rPr lang="en-US" sz="1200" dirty="0" err="1" smtClean="0"/>
              <a:t>suivante</a:t>
            </a:r>
            <a:r>
              <a:rPr lang="en-US" sz="1200" dirty="0" smtClean="0"/>
              <a:t>)</a:t>
            </a:r>
            <a:endParaRPr lang="fr-FR" sz="1200" dirty="0" smtClean="0"/>
          </a:p>
          <a:p>
            <a:endParaRPr lang="fr-FR" sz="1200" dirty="0" smtClean="0"/>
          </a:p>
          <a:p>
            <a:r>
              <a:rPr lang="fr-FR" sz="1200" dirty="0" smtClean="0"/>
              <a:t>Etape 8: S’investir dans son TP. </a:t>
            </a:r>
            <a:r>
              <a:rPr lang="fr-FR" sz="1200" dirty="0" err="1" smtClean="0"/>
              <a:t>Appellez</a:t>
            </a:r>
            <a:r>
              <a:rPr lang="fr-FR" sz="1200" dirty="0" smtClean="0"/>
              <a:t> le professeur pour l’évaluation CPRO au fil du temps. (cocher pour étape suivante)</a:t>
            </a:r>
          </a:p>
          <a:p>
            <a:endParaRPr lang="fr-FR" sz="1200" dirty="0" smtClean="0"/>
          </a:p>
          <a:p>
            <a:r>
              <a:rPr lang="fr-FR" sz="1200" dirty="0" smtClean="0"/>
              <a:t>Etape 9: Déposez votre compte rendu sur l’ENT locale. (cocher pour étape suivante)</a:t>
            </a:r>
          </a:p>
          <a:p>
            <a:endParaRPr lang="fr-FR" sz="1200" dirty="0" smtClean="0"/>
          </a:p>
          <a:p>
            <a:r>
              <a:rPr lang="fr-FR" sz="1200" dirty="0" smtClean="0"/>
              <a:t>Etape 10 : Bilan avec le professeur. (cocher pour étape suivante)</a:t>
            </a:r>
          </a:p>
          <a:p>
            <a:endParaRPr lang="fr-FR" sz="1200" dirty="0" smtClean="0"/>
          </a:p>
          <a:p>
            <a:r>
              <a:rPr lang="fr-FR" sz="1200" dirty="0" smtClean="0"/>
              <a:t>Fin.</a:t>
            </a:r>
          </a:p>
          <a:p>
            <a:r>
              <a:rPr lang="fr-FR" sz="1000" dirty="0" smtClean="0"/>
              <a:t> </a:t>
            </a:r>
            <a:endParaRPr 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5576" y="841276"/>
            <a:ext cx="5564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dirty="0" smtClean="0"/>
              <a:t>Où en est le projet en phase 3 ? </a:t>
            </a:r>
          </a:p>
          <a:p>
            <a:endParaRPr lang="fr-FR" b="1" dirty="0" smtClean="0"/>
          </a:p>
          <a:p>
            <a:r>
              <a:rPr lang="fr-FR" dirty="0" smtClean="0"/>
              <a:t>Les objectifs de cette phase : </a:t>
            </a:r>
          </a:p>
          <a:p>
            <a:endParaRPr lang="fr-FR" dirty="0" smtClean="0"/>
          </a:p>
          <a:p>
            <a:r>
              <a:rPr lang="fr-FR" dirty="0" smtClean="0"/>
              <a:t>1°) Constitutions des groupes de travail (3 groupes : </a:t>
            </a:r>
            <a:r>
              <a:rPr lang="fr-FR" dirty="0" err="1" smtClean="0"/>
              <a:t>Formosmart</a:t>
            </a:r>
            <a:r>
              <a:rPr lang="fr-FR" dirty="0" smtClean="0"/>
              <a:t>, Plans </a:t>
            </a:r>
            <a:r>
              <a:rPr lang="fr-FR" dirty="0" err="1" smtClean="0"/>
              <a:t>inter-actifs</a:t>
            </a:r>
            <a:r>
              <a:rPr lang="fr-FR" dirty="0" smtClean="0"/>
              <a:t> et capsules vidéos) sur le fichier </a:t>
            </a:r>
            <a:r>
              <a:rPr lang="fr-FR" dirty="0" err="1" smtClean="0"/>
              <a:t>excel</a:t>
            </a:r>
            <a:r>
              <a:rPr lang="fr-FR" dirty="0" smtClean="0"/>
              <a:t> déposé sur TRIBU. </a:t>
            </a:r>
          </a:p>
          <a:p>
            <a:endParaRPr lang="fr-FR" dirty="0" smtClean="0"/>
          </a:p>
          <a:p>
            <a:r>
              <a:rPr lang="fr-FR" dirty="0" smtClean="0"/>
              <a:t>2°) CRÉATION DE PLANS INTERACTIFS AVEC </a:t>
            </a:r>
            <a:r>
              <a:rPr lang="fr-FR" dirty="0" err="1" smtClean="0"/>
              <a:t>inkscape</a:t>
            </a:r>
            <a:r>
              <a:rPr lang="fr-FR" dirty="0" smtClean="0"/>
              <a:t> et </a:t>
            </a:r>
            <a:r>
              <a:rPr lang="fr-FR" dirty="0" err="1" smtClean="0"/>
              <a:t>xia</a:t>
            </a:r>
            <a:r>
              <a:rPr lang="fr-FR" dirty="0" smtClean="0"/>
              <a:t> avec ses propres fichiers de salles et photos. </a:t>
            </a:r>
          </a:p>
          <a:p>
            <a:endParaRPr lang="fr-FR" dirty="0" smtClean="0"/>
          </a:p>
          <a:p>
            <a:r>
              <a:rPr lang="fr-FR" dirty="0" smtClean="0"/>
              <a:t>3°) CRÉATION DE CAPSULES VIDEO AVEC POWTOON </a:t>
            </a:r>
          </a:p>
          <a:p>
            <a:endParaRPr lang="fr-FR" dirty="0" smtClean="0"/>
          </a:p>
          <a:p>
            <a:r>
              <a:rPr lang="fr-FR" i="1" dirty="0" smtClean="0"/>
              <a:t>4°) CRÉATION D'UN parcours SUR FORMOSMART concernant des scénarios liés à la problématique du </a:t>
            </a:r>
            <a:r>
              <a:rPr lang="fr-FR" i="1" dirty="0" err="1" smtClean="0"/>
              <a:t>TRaAM</a:t>
            </a:r>
            <a:r>
              <a:rPr lang="fr-FR" i="1" dirty="0" smtClean="0"/>
              <a:t>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3040" y="120131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Ce document collaboratif fait suite à la phase 3 envoyée et déposée sur </a:t>
            </a:r>
            <a:r>
              <a:rPr lang="fr-FR" b="1" dirty="0" err="1" smtClean="0"/>
              <a:t>M@gistère</a:t>
            </a:r>
            <a:r>
              <a:rPr lang="fr-FR" b="1" dirty="0" smtClean="0"/>
              <a:t> ainsi que dans TRIBU. Il va nous permettre de rédiger la deuxième partie du </a:t>
            </a:r>
            <a:r>
              <a:rPr lang="fr-FR" b="1" dirty="0" err="1" smtClean="0"/>
              <a:t>TraAM</a:t>
            </a:r>
            <a:r>
              <a:rPr lang="fr-FR" b="1" dirty="0" smtClean="0"/>
              <a:t> et de mutualiser nos idées.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  </a:t>
            </a:r>
          </a:p>
          <a:p>
            <a:r>
              <a:rPr lang="fr-FR" b="1" dirty="0" smtClean="0"/>
              <a:t>Rappel du </a:t>
            </a:r>
            <a:r>
              <a:rPr lang="fr-FR" b="1" dirty="0" err="1" smtClean="0"/>
              <a:t>TraAM</a:t>
            </a:r>
            <a:r>
              <a:rPr lang="fr-FR" b="1" dirty="0" smtClean="0"/>
              <a:t> :</a:t>
            </a:r>
          </a:p>
          <a:p>
            <a:r>
              <a:rPr lang="fr-FR" dirty="0" smtClean="0"/>
              <a:t>A partir d’une problématique sociétale, développer des séquences pédagogiques à l’intention des élèves de l’enseignement technique et professionnel.</a:t>
            </a:r>
          </a:p>
          <a:p>
            <a:r>
              <a:rPr lang="fr-FR" dirty="0" smtClean="0"/>
              <a:t>Les productions seront basées sur la mise en œuvre d’objets connectés et l’utilisation de SPOC et de MOOC.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>
                <a:hlinkClick r:id="rId3"/>
              </a:rPr>
              <a:t>http://eduscol.education.fr/cid121539/zoom-sur-les-productions-traam-des-academies.html</a:t>
            </a:r>
            <a:endParaRPr lang="fr-FR" u="sng" dirty="0" smtClean="0"/>
          </a:p>
          <a:p>
            <a:endParaRPr lang="fr-FR" dirty="0" smtClean="0"/>
          </a:p>
          <a:p>
            <a:r>
              <a:rPr lang="en-US" dirty="0" smtClean="0"/>
              <a:t>STI</a:t>
            </a:r>
            <a:r>
              <a:rPr lang="fr-FR" dirty="0" smtClean="0"/>
              <a:t> </a:t>
            </a:r>
            <a:r>
              <a:rPr lang="en-US" dirty="0" smtClean="0"/>
              <a:t>Nice</a:t>
            </a:r>
            <a:endParaRPr lang="fr-FR" dirty="0" smtClean="0"/>
          </a:p>
          <a:p>
            <a:r>
              <a:rPr lang="fr-FR" dirty="0" smtClean="0"/>
              <a:t>Se repérer dans les salles de travaux pratiques (suivant les repères pour la formation BAC PRO SN et MELEC : Smart City et Smart GRID) et s'informer des systèmes à utiliser, grâce à la technologie NFC: </a:t>
            </a:r>
            <a:r>
              <a:rPr lang="fr-FR" dirty="0" err="1" smtClean="0"/>
              <a:t>Near</a:t>
            </a:r>
            <a:r>
              <a:rPr lang="fr-FR" dirty="0" smtClean="0"/>
              <a:t> Field Communication (Communication dans un champ proche).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</p:txBody>
      </p:sp>
      <p:sp>
        <p:nvSpPr>
          <p:cNvPr id="8" name="Shape 187"/>
          <p:cNvSpPr txBox="1"/>
          <p:nvPr/>
        </p:nvSpPr>
        <p:spPr>
          <a:xfrm>
            <a:off x="3131840" y="481236"/>
            <a:ext cx="1368152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fr-FR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Phase 4</a:t>
            </a:r>
            <a:endParaRPr lang="fr-FR" sz="2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985292"/>
            <a:ext cx="7531943" cy="4250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770478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107504" y="841276"/>
            <a:ext cx="8928992" cy="468052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304353" y="1825625"/>
            <a:ext cx="2486025" cy="876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Capsules vidéos de type POWTOON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3247578" y="919163"/>
            <a:ext cx="2486025" cy="1123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Parcours SPOC pour SN et MELEC sur la plateforme FORMOSMART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6084168" y="3361556"/>
            <a:ext cx="2486025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Plans interactifs </a:t>
            </a:r>
            <a:endParaRPr kumimoji="0" lang="fr-F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sng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Virtuels avec logiciel de type inkscape-XIA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180528" y="3133328"/>
            <a:ext cx="2486025" cy="876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Productions de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pdf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6"/>
              </a:rPr>
              <a:t> explicatifs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3495675" y="4078288"/>
            <a:ext cx="2486025" cy="11525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7"/>
              </a:rPr>
              <a:t>Essai filmé dans une salle, montrant le déroulement d’un scénario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6371778" y="1695450"/>
            <a:ext cx="2486025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Plans interactifs 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Papier de taille A0 avec TAG NFC collés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 rot="-748058">
            <a:off x="4641403" y="2041525"/>
            <a:ext cx="361950" cy="2051050"/>
          </a:xfrm>
          <a:prstGeom prst="upArrow">
            <a:avLst>
              <a:gd name="adj1" fmla="val 49824"/>
              <a:gd name="adj2" fmla="val 14161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 rot="2931306">
            <a:off x="2806554" y="1591467"/>
            <a:ext cx="361950" cy="1884000"/>
          </a:xfrm>
          <a:prstGeom prst="upArrow">
            <a:avLst>
              <a:gd name="adj1" fmla="val 50000"/>
              <a:gd name="adj2" fmla="val 13761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4316201">
            <a:off x="2468910" y="1161256"/>
            <a:ext cx="361950" cy="925513"/>
          </a:xfrm>
          <a:prstGeom prst="upArrow">
            <a:avLst>
              <a:gd name="adj1" fmla="val 50000"/>
              <a:gd name="adj2" fmla="val 639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 rot="-4005052">
            <a:off x="6069360" y="1216819"/>
            <a:ext cx="361950" cy="865187"/>
          </a:xfrm>
          <a:prstGeom prst="upArrow">
            <a:avLst>
              <a:gd name="adj1" fmla="val 50000"/>
              <a:gd name="adj2" fmla="val 5975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 rot="-1964351">
            <a:off x="5642168" y="1793679"/>
            <a:ext cx="361950" cy="1933575"/>
          </a:xfrm>
          <a:prstGeom prst="upArrow">
            <a:avLst>
              <a:gd name="adj1" fmla="val 50000"/>
              <a:gd name="adj2" fmla="val 1335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980628" y="4100513"/>
            <a:ext cx="2486025" cy="876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STORYBOARD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de présentation du </a:t>
            </a:r>
            <a:r>
              <a:rPr kumimoji="0" lang="fr-FR" sz="1100" b="0" i="0" u="sng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TraAM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5" name="AutoShape 1"/>
          <p:cNvSpPr>
            <a:spLocks noChangeArrowheads="1"/>
          </p:cNvSpPr>
          <p:nvPr/>
        </p:nvSpPr>
        <p:spPr bwMode="auto">
          <a:xfrm rot="1827850">
            <a:off x="3377753" y="1958975"/>
            <a:ext cx="361950" cy="2343150"/>
          </a:xfrm>
          <a:prstGeom prst="upArrow">
            <a:avLst>
              <a:gd name="adj1" fmla="val 50000"/>
              <a:gd name="adj2" fmla="val 16184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51520" y="481236"/>
            <a:ext cx="4297971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Objectif de composition du </a:t>
            </a:r>
            <a:r>
              <a:rPr kumimoji="0" lang="fr-FR" sz="8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TraAM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 :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Avec liens hypertexte vers les parcours et les vidéos sur la plateforme d’e-</a:t>
            </a:r>
            <a:r>
              <a:rPr kumimoji="0" lang="fr-FR" sz="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learning</a:t>
            </a:r>
            <a: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230257"/>
            <a:ext cx="1847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 rot="9965453">
            <a:off x="7559197" y="4480279"/>
            <a:ext cx="361950" cy="334265"/>
          </a:xfrm>
          <a:prstGeom prst="upArrow">
            <a:avLst>
              <a:gd name="adj1" fmla="val 50000"/>
              <a:gd name="adj2" fmla="val 639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6660233" y="4801716"/>
            <a:ext cx="2376263" cy="7200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Télécharger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Ouvrir le fichier html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55576" y="841276"/>
            <a:ext cx="55643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Où en est le projet en phase 4 ?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/>
              <a:t>Les objectifs de cette phase :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1°) Constitutions des groupes de travail (3 groupes : </a:t>
            </a:r>
            <a:r>
              <a:rPr lang="fr-FR" dirty="0" err="1" smtClean="0"/>
              <a:t>Formosmart</a:t>
            </a:r>
            <a:r>
              <a:rPr lang="fr-FR" dirty="0" smtClean="0"/>
              <a:t>, Plans </a:t>
            </a:r>
            <a:r>
              <a:rPr lang="fr-FR" dirty="0" err="1" smtClean="0"/>
              <a:t>inter-actifs</a:t>
            </a:r>
            <a:r>
              <a:rPr lang="fr-FR" dirty="0" smtClean="0"/>
              <a:t> et capsules vidéos).</a:t>
            </a:r>
          </a:p>
          <a:p>
            <a:endParaRPr lang="fr-FR" dirty="0" smtClean="0"/>
          </a:p>
          <a:p>
            <a:r>
              <a:rPr lang="fr-FR" dirty="0" smtClean="0"/>
              <a:t>2°) FINITION DES PLANS INTERACTIFS AVEC </a:t>
            </a:r>
            <a:r>
              <a:rPr lang="fr-FR" dirty="0" err="1" smtClean="0"/>
              <a:t>inkscape</a:t>
            </a:r>
            <a:r>
              <a:rPr lang="fr-FR" dirty="0" smtClean="0"/>
              <a:t> et </a:t>
            </a:r>
            <a:r>
              <a:rPr lang="fr-FR" dirty="0" err="1" smtClean="0"/>
              <a:t>xia</a:t>
            </a:r>
            <a:r>
              <a:rPr lang="fr-FR" dirty="0" smtClean="0"/>
              <a:t> avec ses propres fichiers de salles et photos.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3°) CRÉATION DE CAPSULES VIDEO AVEC POWTOON</a:t>
            </a:r>
          </a:p>
          <a:p>
            <a:r>
              <a:rPr lang="fr-FR" dirty="0" smtClean="0"/>
              <a:t> </a:t>
            </a:r>
          </a:p>
          <a:p>
            <a:r>
              <a:rPr lang="fr-FR" i="1" dirty="0" smtClean="0"/>
              <a:t>4°) CRÉATION D'UN parcours SUR FORMOSMART concernant des scénarios liés à la problématique du </a:t>
            </a:r>
            <a:r>
              <a:rPr lang="fr-FR" i="1" dirty="0" err="1" smtClean="0"/>
              <a:t>TRaAM</a:t>
            </a:r>
            <a:r>
              <a:rPr lang="fr-FR" i="1" dirty="0" smtClean="0"/>
              <a:t>.</a:t>
            </a:r>
            <a:endParaRPr lang="fr-FR" dirty="0" smtClean="0"/>
          </a:p>
          <a:p>
            <a:r>
              <a:rPr lang="fr-FR" i="1" dirty="0" smtClean="0"/>
              <a:t> </a:t>
            </a:r>
            <a:endParaRPr lang="fr-FR" dirty="0" smtClean="0"/>
          </a:p>
          <a:p>
            <a:r>
              <a:rPr lang="fr-FR" i="1" dirty="0" smtClean="0"/>
              <a:t>5°) ESSAIS des plans papier avec TAG NFC</a:t>
            </a:r>
            <a:endParaRPr lang="fr-FR" dirty="0" smtClean="0"/>
          </a:p>
          <a:p>
            <a:r>
              <a:rPr lang="fr-FR" i="1" dirty="0" smtClean="0"/>
              <a:t> </a:t>
            </a:r>
            <a:endParaRPr lang="fr-FR" dirty="0" smtClean="0"/>
          </a:p>
          <a:p>
            <a:r>
              <a:rPr lang="fr-FR" i="1" dirty="0" smtClean="0"/>
              <a:t>6°) STORYBOARD de PRESENTATION du </a:t>
            </a:r>
            <a:r>
              <a:rPr lang="fr-FR" i="1" dirty="0" err="1" smtClean="0"/>
              <a:t>TraAM</a:t>
            </a:r>
            <a:r>
              <a:rPr lang="fr-FR" i="1" dirty="0" smtClean="0"/>
              <a:t> STI 2018-2019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29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71604" y="1071550"/>
            <a:ext cx="556434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u="sng" dirty="0" smtClean="0"/>
              <a:t>Équipe projet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Le Groupe Numérique Disciplinaire.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FERRERO FRANCK, IAN, Lycée Jacques Dolle ANTIBES 06600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500166" y="4357698"/>
            <a:ext cx="642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Sous la coordination de M. DI PILLA IEN STI Génie Electrique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275856" y="769268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FIN DE L’ANNEE 1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</a:t>
            </a: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NICE  </a:t>
            </a: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985292"/>
            <a:ext cx="2156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/>
              <a:t>INTITULE  DU TRAAM :</a:t>
            </a:r>
            <a:endParaRPr lang="fr-FR" b="1" u="sng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115616" y="1849388"/>
          <a:ext cx="7200800" cy="1584176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15841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 repérer dans les salles de travaux pratiques (suivant les repères pour la formation BAC PRO SN et MELEC : Smart City et Smart GRID) et s'informer des systèmes à utiliser, grâce à la technologie NFC: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Near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Field Communication (Communication dans un champ proche).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 </a:t>
            </a: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1273324"/>
            <a:ext cx="785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Utilisation des TAG NFC pour le repérage des systèmes sur les plateaux techniques en BAC PRO SN et MELEC.</a:t>
            </a:r>
            <a:endParaRPr lang="fr-FR" sz="1200" b="1" u="sng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683568" y="1777380"/>
          <a:ext cx="7848872" cy="2520280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2520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tag NFC est collé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sur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chaque système suivant le plan de salle prédéfini. </a:t>
                      </a: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élèves se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repèrent avec une tablette numérique ou  un téléphone,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grâce à un plan de salle numérisé qui peut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être,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oit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donné en téléchargement, soit imprimé à l'entrée de la salle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d'atelier. Les tags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sont ainsi repérés sur le plan. </a:t>
                      </a: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élèves se déplacent dans la salle et rentrent en communication avec le TAG qui a été programmé au préalable par le professeur, grâce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à une application Android dédiée.</a:t>
                      </a:r>
                    </a:p>
                    <a:p>
                      <a:pPr algn="l" fontAlgn="ctr"/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informations délivrées décrivent le système, avec des recommandations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éventuelles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(sécurité électrique,   mécanique…)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des vidéos explicatives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très courtes, etc...</a:t>
                      </a: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8" name="Shape 187"/>
          <p:cNvSpPr txBox="1"/>
          <p:nvPr/>
        </p:nvSpPr>
        <p:spPr>
          <a:xfrm>
            <a:off x="323528" y="553244"/>
            <a:ext cx="1944216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18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principe :</a:t>
            </a:r>
            <a:endParaRPr lang="fr-FR"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34" name="AutoShape 10"/>
          <p:cNvSpPr>
            <a:spLocks noChangeShapeType="1"/>
          </p:cNvSpPr>
          <p:nvPr/>
        </p:nvSpPr>
        <p:spPr bwMode="auto">
          <a:xfrm>
            <a:off x="5186635" y="4020244"/>
            <a:ext cx="825525" cy="4934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33" name="AutoShape 9"/>
          <p:cNvSpPr>
            <a:spLocks noChangeShapeType="1"/>
          </p:cNvSpPr>
          <p:nvPr/>
        </p:nvSpPr>
        <p:spPr bwMode="auto">
          <a:xfrm flipV="1">
            <a:off x="5186635" y="3258245"/>
            <a:ext cx="895350" cy="5540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580112" y="3505572"/>
            <a:ext cx="6032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514998" y="3507482"/>
            <a:ext cx="1857375" cy="8064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Serveur local wifi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>
            <a:off x="3203848" y="3145532"/>
            <a:ext cx="2547937" cy="525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15" y="904"/>
              </a:cxn>
              <a:cxn ang="0">
                <a:pos x="3875" y="92"/>
              </a:cxn>
            </a:cxnLst>
            <a:rect l="0" t="0" r="r" b="b"/>
            <a:pathLst>
              <a:path w="3875" h="919">
                <a:moveTo>
                  <a:pt x="0" y="0"/>
                </a:moveTo>
                <a:cubicBezTo>
                  <a:pt x="534" y="444"/>
                  <a:pt x="1069" y="889"/>
                  <a:pt x="1715" y="904"/>
                </a:cubicBezTo>
                <a:cubicBezTo>
                  <a:pt x="2361" y="919"/>
                  <a:pt x="3118" y="505"/>
                  <a:pt x="3875" y="9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860032" y="3073524"/>
            <a:ext cx="6032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FP1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061864" y="4369668"/>
            <a:ext cx="2286000" cy="504056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Smartphone / tablette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5615260" y="2983607"/>
            <a:ext cx="1887538" cy="3984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Professeur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5313015" y="4513684"/>
            <a:ext cx="1419225" cy="39846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Elève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5580112" y="4009628"/>
            <a:ext cx="6032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F2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55576" y="1201316"/>
            <a:ext cx="78488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Cahier des charges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Extrait du graphe des interactions du TAG NFC :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Cet extrait de cahier des charges ne prend en compte que les aspects liés à la réalisation </a:t>
            </a:r>
            <a:r>
              <a:rPr lang="fr-FR" sz="11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du système 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permettant de valider les principes de la constitution de la chaîne d’information (choix des composants) et de sa programmation.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2"/>
          <p:cNvSpPr>
            <a:spLocks noChangeArrowheads="1"/>
          </p:cNvSpPr>
          <p:nvPr/>
        </p:nvSpPr>
        <p:spPr bwMode="auto">
          <a:xfrm>
            <a:off x="2123728" y="2785492"/>
            <a:ext cx="1419225" cy="43204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TAG NFC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0"/>
          <p:cNvSpPr>
            <a:spLocks noChangeShapeType="1"/>
          </p:cNvSpPr>
          <p:nvPr/>
        </p:nvSpPr>
        <p:spPr bwMode="auto">
          <a:xfrm flipH="1">
            <a:off x="2411760" y="3217540"/>
            <a:ext cx="288032" cy="11521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Text Box 1"/>
          <p:cNvSpPr txBox="1">
            <a:spLocks noChangeArrowheads="1"/>
          </p:cNvSpPr>
          <p:nvPr/>
        </p:nvSpPr>
        <p:spPr bwMode="auto">
          <a:xfrm>
            <a:off x="3059832" y="4009628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F4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0"/>
          <p:cNvSpPr>
            <a:spLocks noChangeShapeType="1"/>
          </p:cNvSpPr>
          <p:nvPr/>
        </p:nvSpPr>
        <p:spPr bwMode="auto">
          <a:xfrm>
            <a:off x="3131840" y="4775425"/>
            <a:ext cx="2304256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Text Box 1"/>
          <p:cNvSpPr txBox="1">
            <a:spLocks noChangeArrowheads="1"/>
          </p:cNvSpPr>
          <p:nvPr/>
        </p:nvSpPr>
        <p:spPr bwMode="auto">
          <a:xfrm>
            <a:off x="3995936" y="4729708"/>
            <a:ext cx="6032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F3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10"/>
          <p:cNvSpPr>
            <a:spLocks noChangeShapeType="1"/>
          </p:cNvSpPr>
          <p:nvPr/>
        </p:nvSpPr>
        <p:spPr bwMode="auto">
          <a:xfrm flipH="1">
            <a:off x="3059832" y="4153644"/>
            <a:ext cx="648072" cy="2880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2123728" y="3649588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F5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120131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Suite à la mise en place des plateaux techniques orientés « Smart City » et « Smart GRID », le repérage des matériels pédagogiques </a:t>
            </a:r>
            <a:r>
              <a:rPr lang="fr-FR" sz="1200" b="1" i="1" smtClean="0"/>
              <a:t>tagés</a:t>
            </a:r>
            <a:r>
              <a:rPr lang="fr-FR" sz="1200" b="1" i="1" dirty="0" smtClean="0"/>
              <a:t> sur plan</a:t>
            </a:r>
            <a:r>
              <a:rPr lang="fr-FR" sz="1200" dirty="0" smtClean="0"/>
              <a:t>, permet des explications et des consignes claires et simplifiées.</a:t>
            </a:r>
            <a:endParaRPr lang="fr-FR" sz="1200" b="1" u="sng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683568" y="1777380"/>
          <a:ext cx="7848872" cy="3312368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3312368"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Explications simplifiées lors des journées portes ouvertes.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Explications simplifiées lors des mini-stages d’élèves de collèges.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La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dématérialisation est complète 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: Les planning, les travaux pratiques ainsi que les explications sont accessibles via les liens donnés par le TAG.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Dépôt des documents sur serveur local.</a:t>
                      </a:r>
                    </a:p>
                    <a:p>
                      <a:pPr algn="l" fontAlgn="ctr"/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Le professeur a adapté sa pédagogie concernant « l’école inclusive » pour les élèves nécessitants des aménagements :</a:t>
                      </a:r>
                    </a:p>
                    <a:p>
                      <a:pPr algn="l" fontAlgn="ctr">
                        <a:buFont typeface="Arial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 algn="l" fontAlgn="ctr">
                        <a:buFont typeface="+mj-lt"/>
                        <a:buAutoNum type="alphaLcParenR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Repérage spatial grâce à un plan interactif.</a:t>
                      </a:r>
                    </a:p>
                    <a:p>
                      <a:pPr marL="228600" indent="-228600" algn="l" fontAlgn="ctr">
                        <a:buFont typeface="+mj-lt"/>
                        <a:buAutoNum type="alphaLcParenR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Agrandissement des phrases pour une meilleur visibilité</a:t>
                      </a:r>
                    </a:p>
                    <a:p>
                      <a:pPr marL="228600" indent="-228600" algn="l" fontAlgn="ctr">
                        <a:buFont typeface="+mj-lt"/>
                        <a:buAutoNum type="alphaLcParenR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Documents en couleurs pour les schémas de câblages.</a:t>
                      </a:r>
                    </a:p>
                    <a:p>
                      <a:pPr marL="228600" indent="-228600" algn="l" fontAlgn="ctr">
                        <a:buFont typeface="+mj-lt"/>
                        <a:buAutoNum type="alphaLcParenR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Consignes audio et vidéo grâce à des « capsules vidéos »</a:t>
                      </a:r>
                    </a:p>
                    <a:p>
                      <a:pPr algn="l" fontAlgn="ctr">
                        <a:buFont typeface="Arial" charset="0"/>
                        <a:buNone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</a:t>
                      </a:r>
                    </a:p>
                    <a:p>
                      <a:pPr algn="l" fontAlgn="ctr">
                        <a:buFont typeface="Arial" charset="0"/>
                        <a:buChar char="•"/>
                      </a:pP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8" name="Shape 187"/>
          <p:cNvSpPr txBox="1"/>
          <p:nvPr/>
        </p:nvSpPr>
        <p:spPr>
          <a:xfrm>
            <a:off x="323528" y="481236"/>
            <a:ext cx="3960440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18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Quels bénéfices pour les professeurs:</a:t>
            </a:r>
            <a:endParaRPr lang="fr-FR"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30480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1057300"/>
            <a:ext cx="770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Le repérage spatiale sur zones SN/MELEC et le lien au serveur local permettent  :  </a:t>
            </a:r>
            <a:endParaRPr lang="fr-FR" sz="1200" b="1" u="sng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611560" y="1345332"/>
          <a:ext cx="7848872" cy="3840480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3744416">
                <a:tc>
                  <a:txBody>
                    <a:bodyPr/>
                    <a:lstStyle/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D’évoluer dans un ou plusieurs plans de salles définis suivant le repère pour la formation (SN ou MELEC).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travailler d’une manière plus ludique.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D’associer le matériel utilisé et un lieu de PFMP possible (lieu déposé par le professeur dans le Tag concerné)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s’investir et de s’immerger dans une lecture interactive concernant sa formation.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perdre le moins de temps possible pour le démarrage du travail pratique.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lire et relire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les consignes : fichier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pdf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ou audio-visuel.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ne pas avoir de feuille à compléter : Le compte rendu se fera en fin de travail sur ordinateur.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D’être constamment mis au courant sur la sécurité électrique du système employé (Habilitation B1V).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D’être capable de retrouver une information.</a:t>
                      </a: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endParaRPr lang="fr-FR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>
                        <a:buFont typeface="Arial" pitchFamily="34" charset="0"/>
                        <a:buChar char="•"/>
                      </a:pP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De compléter quasiment en temps réel son compte rendu (prise de note à minima) en déposant sur le serveur local (si utilisation de tablettes).</a:t>
                      </a:r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ctr"/>
                      <a:endParaRPr lang="fr-FR" sz="12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18" name="Shape 187"/>
          <p:cNvSpPr txBox="1"/>
          <p:nvPr/>
        </p:nvSpPr>
        <p:spPr>
          <a:xfrm>
            <a:off x="395536" y="481236"/>
            <a:ext cx="3960440" cy="59398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18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Quels bénéfices pour les élèves:</a:t>
            </a:r>
            <a:endParaRPr lang="fr-FR"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71604" y="1071550"/>
            <a:ext cx="556434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u="sng" dirty="0" smtClean="0"/>
              <a:t>Équipe projet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Le Groupe Numérique Disciplinaire.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FERRERO FRANCK, IAN, Lycée Jacques Dolle ANTIBES 06600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500166" y="4357698"/>
            <a:ext cx="642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Sous la coordination de M. DI PILLA IEN STI Génie Electrique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5296959"/>
            <a:ext cx="30861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dirty="0" smtClean="0"/>
              <a:t>STI</a:t>
            </a: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5296959"/>
            <a:ext cx="2057400" cy="304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3589950" y="3086375"/>
            <a:ext cx="3086100" cy="117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285720" y="0"/>
            <a:ext cx="5923384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Proposition </a:t>
            </a: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l’Académie de NICE :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985293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b="1" dirty="0" smtClean="0"/>
          </a:p>
          <a:p>
            <a:r>
              <a:rPr lang="fr-FR" sz="1200" b="1" dirty="0" smtClean="0"/>
              <a:t>Ce document collaboratif fait suite à la phase 1 envoyée et déposée sur </a:t>
            </a:r>
            <a:r>
              <a:rPr lang="fr-FR" sz="1200" b="1" dirty="0" err="1" smtClean="0"/>
              <a:t>M@gistère</a:t>
            </a:r>
            <a:r>
              <a:rPr lang="fr-FR" sz="1200" b="1" dirty="0" smtClean="0"/>
              <a:t> ainsi que dans TRIBU. Il va nous permettre de rédiger la deuxième partie du </a:t>
            </a:r>
            <a:r>
              <a:rPr lang="fr-FR" sz="1200" b="1" dirty="0" err="1" smtClean="0"/>
              <a:t>TraAM</a:t>
            </a:r>
            <a:r>
              <a:rPr lang="fr-FR" sz="1200" b="1" dirty="0" smtClean="0"/>
              <a:t> et de mutualiser nos idées.</a:t>
            </a:r>
          </a:p>
          <a:p>
            <a:r>
              <a:rPr lang="fr-FR" sz="1200" dirty="0" smtClean="0"/>
              <a:t> </a:t>
            </a:r>
          </a:p>
          <a:p>
            <a:r>
              <a:rPr lang="fr-FR" sz="1200" dirty="0" smtClean="0"/>
              <a:t> </a:t>
            </a:r>
          </a:p>
          <a:p>
            <a:r>
              <a:rPr lang="fr-FR" sz="1200" i="1" u="sng" dirty="0" smtClean="0"/>
              <a:t>Remarque :</a:t>
            </a:r>
            <a:r>
              <a:rPr lang="fr-FR" sz="1200" i="1" dirty="0" smtClean="0"/>
              <a:t> Nous utiliserons un document </a:t>
            </a:r>
            <a:r>
              <a:rPr lang="fr-FR" sz="1200" i="1" dirty="0" err="1" smtClean="0"/>
              <a:t>pdf</a:t>
            </a:r>
            <a:r>
              <a:rPr lang="fr-FR" sz="1200" i="1" dirty="0" smtClean="0"/>
              <a:t> ci-joint dans le répertoire REUNION N°3 : CANEVAS POUR LA REDACTION DE LA PHASE 2.pdf</a:t>
            </a:r>
            <a:endParaRPr lang="fr-FR" sz="1200" dirty="0" smtClean="0"/>
          </a:p>
          <a:p>
            <a:r>
              <a:rPr lang="fr-FR" sz="1200" dirty="0" smtClean="0"/>
              <a:t>  </a:t>
            </a:r>
          </a:p>
          <a:p>
            <a:r>
              <a:rPr lang="fr-FR" sz="1200" b="1" dirty="0" smtClean="0"/>
              <a:t>Rappel du </a:t>
            </a:r>
            <a:r>
              <a:rPr lang="fr-FR" sz="1200" b="1" dirty="0" err="1" smtClean="0"/>
              <a:t>TraAM</a:t>
            </a:r>
            <a:r>
              <a:rPr lang="fr-FR" sz="1200" b="1" dirty="0" smtClean="0"/>
              <a:t> :</a:t>
            </a:r>
          </a:p>
          <a:p>
            <a:r>
              <a:rPr lang="fr-FR" sz="1200" dirty="0" smtClean="0"/>
              <a:t>A partir d’une problématique sociétale, développer des séquences pédagogiques à l’intention des élèves de l’enseignement technique et professionnel.</a:t>
            </a:r>
          </a:p>
          <a:p>
            <a:r>
              <a:rPr lang="fr-FR" sz="1200" dirty="0" smtClean="0"/>
              <a:t>Les productions seront basées sur la mise en œuvre d’objets connectés et l’utilisation de SPOC et de MOOC.</a:t>
            </a:r>
          </a:p>
          <a:p>
            <a:r>
              <a:rPr lang="fr-FR" sz="1200" dirty="0" smtClean="0"/>
              <a:t> </a:t>
            </a:r>
          </a:p>
          <a:p>
            <a:r>
              <a:rPr lang="fr-FR" sz="1200" u="sng" dirty="0" smtClean="0">
                <a:hlinkClick r:id="rId3"/>
              </a:rPr>
              <a:t>http://eduscol.education.fr/cid121539/zoom-sur-les-productions-traam-des-academies.html</a:t>
            </a:r>
            <a:endParaRPr lang="fr-FR" sz="1200" u="sng" dirty="0" smtClean="0"/>
          </a:p>
          <a:p>
            <a:endParaRPr lang="fr-FR" sz="1200" dirty="0" smtClean="0"/>
          </a:p>
          <a:p>
            <a:r>
              <a:rPr lang="en-US" sz="1200" dirty="0" smtClean="0"/>
              <a:t>STI</a:t>
            </a:r>
            <a:r>
              <a:rPr lang="fr-FR" sz="1200" dirty="0" smtClean="0"/>
              <a:t> </a:t>
            </a:r>
            <a:r>
              <a:rPr lang="en-US" sz="1200" dirty="0" smtClean="0"/>
              <a:t>Nice</a:t>
            </a:r>
            <a:endParaRPr lang="fr-FR" sz="1200" dirty="0" smtClean="0"/>
          </a:p>
          <a:p>
            <a:r>
              <a:rPr lang="fr-FR" sz="1200" dirty="0" smtClean="0"/>
              <a:t>Se repérer dans les salles de travaux pratiques (suivant les repères pour la formation BAC PRO SN et MELEC : Smart City et Smart GRID) et s'informer des systèmes à utiliser, grâce à la technologie NFC: </a:t>
            </a:r>
            <a:r>
              <a:rPr lang="fr-FR" sz="1200" dirty="0" err="1" smtClean="0"/>
              <a:t>Near</a:t>
            </a:r>
            <a:r>
              <a:rPr lang="fr-FR" sz="1200" dirty="0" smtClean="0"/>
              <a:t> Field Communication (Communication dans un champ proche).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</p:txBody>
      </p:sp>
      <p:sp>
        <p:nvSpPr>
          <p:cNvPr id="8" name="Shape 187"/>
          <p:cNvSpPr txBox="1"/>
          <p:nvPr/>
        </p:nvSpPr>
        <p:spPr>
          <a:xfrm>
            <a:off x="3419872" y="481236"/>
            <a:ext cx="1368152" cy="73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fr-FR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Phase 2</a:t>
            </a:r>
            <a:endParaRPr lang="fr-FR" sz="2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1515</Words>
  <Application>Microsoft Office PowerPoint</Application>
  <PresentationFormat>Affichage à l'écran (16:10)</PresentationFormat>
  <Paragraphs>399</Paragraphs>
  <Slides>29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ferrero franck</dc:creator>
  <cp:lastModifiedBy>sen</cp:lastModifiedBy>
  <cp:revision>135</cp:revision>
  <dcterms:modified xsi:type="dcterms:W3CDTF">2019-05-23T18:17:36Z</dcterms:modified>
</cp:coreProperties>
</file>