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0" r:id="rId3"/>
    <p:sldId id="427" r:id="rId4"/>
    <p:sldId id="429" r:id="rId5"/>
    <p:sldId id="428" r:id="rId6"/>
    <p:sldId id="430" r:id="rId7"/>
    <p:sldId id="431" r:id="rId8"/>
    <p:sldId id="432" r:id="rId9"/>
    <p:sldId id="434" r:id="rId10"/>
    <p:sldId id="435" r:id="rId11"/>
    <p:sldId id="433" r:id="rId12"/>
    <p:sldId id="463" r:id="rId13"/>
    <p:sldId id="438" r:id="rId14"/>
    <p:sldId id="437" r:id="rId15"/>
    <p:sldId id="298" r:id="rId16"/>
    <p:sldId id="439" r:id="rId17"/>
    <p:sldId id="440" r:id="rId18"/>
    <p:sldId id="441" r:id="rId19"/>
    <p:sldId id="442" r:id="rId20"/>
    <p:sldId id="443" r:id="rId21"/>
    <p:sldId id="444" r:id="rId22"/>
    <p:sldId id="446" r:id="rId23"/>
    <p:sldId id="447" r:id="rId24"/>
    <p:sldId id="449" r:id="rId25"/>
    <p:sldId id="451" r:id="rId26"/>
    <p:sldId id="450" r:id="rId27"/>
    <p:sldId id="452" r:id="rId28"/>
    <p:sldId id="454" r:id="rId29"/>
    <p:sldId id="455" r:id="rId30"/>
    <p:sldId id="458" r:id="rId31"/>
    <p:sldId id="457" r:id="rId32"/>
  </p:sldIdLst>
  <p:sldSz cx="9144000" cy="6858000" type="screen4x3"/>
  <p:notesSz cx="6797675" cy="987425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72C4"/>
    <a:srgbClr val="FFC000"/>
    <a:srgbClr val="3F7FFF"/>
    <a:srgbClr val="FFC301"/>
    <a:srgbClr val="A47D00"/>
    <a:srgbClr val="FFD243"/>
    <a:srgbClr val="DDD818"/>
    <a:srgbClr val="B2C927"/>
    <a:srgbClr val="006600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5262" autoAdjust="0"/>
  </p:normalViewPr>
  <p:slideViewPr>
    <p:cSldViewPr snapToGrid="0">
      <p:cViewPr varScale="1">
        <p:scale>
          <a:sx n="98" d="100"/>
          <a:sy n="98" d="100"/>
        </p:scale>
        <p:origin x="-23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-3446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5341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36" y="1"/>
            <a:ext cx="2945340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81170"/>
            <a:ext cx="2945341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36" y="9381170"/>
            <a:ext cx="2945340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902EC134-704B-44FE-BFBC-E2807F958CC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1455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5341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36" y="1"/>
            <a:ext cx="2945340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993" y="4690585"/>
            <a:ext cx="4983689" cy="444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81170"/>
            <a:ext cx="2945341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36" y="9381170"/>
            <a:ext cx="2945340" cy="49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EAB6DE-FA7E-48CC-ADB1-F0D16789D08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20803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D026A-C161-466E-8FD7-EB13DB2B958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43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5607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43731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7774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4966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92844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8676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58458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7906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9075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9080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11770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221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76055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05631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27824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0234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125976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7815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5666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54106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80827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103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04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820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812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06043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185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7DBE-4D38-48D2-B0A5-9FDD407199D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994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DD57-BE0E-4F0D-9BC3-DE7DF2E7508F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6816-CF78-46DA-8AF2-FD7F8EAB10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81825" y="347730"/>
            <a:ext cx="141668" cy="141667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Logo Richeli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37" y="334852"/>
            <a:ext cx="963168" cy="1363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B747-7E06-41B3-B7C5-64BBB9FA3232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E2C91-C3A7-4F0F-B963-A56BF7BB35E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3D7B-8E0F-4E84-B2B7-6A302195B3D6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5E7B-8001-4C7C-BF76-BCBD44609CC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DD57-BE0E-4F0D-9BC3-DE7DF2E7508F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6816-CF78-46DA-8AF2-FD7F8EAB10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DD57-BE0E-4F0D-9BC3-DE7DF2E7508F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6816-CF78-46DA-8AF2-FD7F8EAB10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E58B2-5C63-4B74-91B6-1E970B19D90E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F8A7-29B4-4424-B260-9A43310D8E65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DD57-BE0E-4F0D-9BC3-DE7DF2E7508F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46816-CF78-46DA-8AF2-FD7F8EAB10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0013" y="1920518"/>
            <a:ext cx="7313612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DDC5-10E6-49EF-B9A6-8E848CCCB502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Lycée Richelieu - Rueil-Malmaison - TSI1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EDBB-1F0C-402D-BCF3-31D425DC313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134C-64B5-4A35-A2E6-7AEB27D5EE2C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DD50-C842-4C15-89E0-CAB0DD8F6A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005E1-064A-47BE-B146-9DA272620A98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5F51-998D-40BB-9C41-F74803DA360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A085B-179C-4F9F-BE2D-15C4032B277A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 TSI1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5BD5-1A5C-4C3A-9AFE-0F609565CCA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AF4B-1B50-4D13-95F5-3F39D562BB63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CF086-FB8E-4BA5-9468-210494C9A65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CFAB-2B27-433A-8DFF-89B52FC18C5E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49FF-7159-4E6D-B771-4A56ABA67D6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41C6-D7A1-4AFE-8167-E072D2791CE4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9F30-F20C-4658-AEC8-5BA92B2E868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8670-3CF8-4E55-A277-6587928EE949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Lycée Richelieu - Rueil-Malmaison - TSI1</a:t>
            </a:r>
            <a:endParaRPr lang="fr-FR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401-3BF4-4BB0-A019-C9B90B96CEC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1371600" y="1493357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2658DD57-BE0E-4F0D-9BC3-DE7DF2E7508F}" type="datetime1">
              <a:rPr lang="fr-FR" smtClean="0"/>
              <a:pPr>
                <a:defRPr/>
              </a:pPr>
              <a:t>18/09/2019</a:t>
            </a:fld>
            <a:endParaRPr lang="fr-FR" dirty="0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3325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fr-FR"/>
              <a:t>Lycée Richelieu - TSI1 - Rueil-Malmaison</a:t>
            </a:r>
            <a:endParaRPr lang="fr-FR" dirty="0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846816-CF78-46DA-8AF2-FD7F8EAB10E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81825" y="347730"/>
            <a:ext cx="141668" cy="141667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 Richelieu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638" y="334851"/>
            <a:ext cx="963168" cy="1363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29.png"/><Relationship Id="rId5" Type="http://schemas.openxmlformats.org/officeDocument/2006/relationships/image" Target="../media/image24.em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36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xif.regex.info/exif.cgi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s://www.get-metadata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hyperlink" Target="https://sno.phy.queensu.ca/~phil/exiftool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2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l.it/@chdebernardi/extractionMetaDataJPG" TargetMode="Externa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hdebernardi.f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454" y="495299"/>
            <a:ext cx="8028038" cy="1217589"/>
          </a:xfrm>
          <a:noFill/>
        </p:spPr>
        <p:txBody>
          <a:bodyPr lIns="92075" tIns="46038" rIns="92075" bIns="46038"/>
          <a:lstStyle/>
          <a:p>
            <a:pPr algn="r" eaLnBrk="1" hangingPunct="1"/>
            <a:r>
              <a:rPr lang="fr-FR" sz="3700" dirty="0"/>
              <a:t>Introduction aux métadonnées </a:t>
            </a:r>
            <a:br>
              <a:rPr lang="fr-FR" sz="3700" dirty="0"/>
            </a:br>
            <a:r>
              <a:rPr lang="fr-FR" sz="3700" dirty="0"/>
              <a:t>et à la géolocalisation</a:t>
            </a:r>
            <a:endParaRPr lang="fr-FR" sz="2400" dirty="0"/>
          </a:p>
        </p:txBody>
      </p:sp>
      <p:sp>
        <p:nvSpPr>
          <p:cNvPr id="614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DC575C-72DF-4133-8F0D-0F597B3B5E57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36438" y="2292707"/>
            <a:ext cx="7466323" cy="382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Sciences</a:t>
            </a:r>
            <a:r>
              <a:rPr kumimoji="0" lang="fr-FR" sz="29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Numériques et Technologie</a:t>
            </a:r>
            <a:r>
              <a:rPr lang="fr-FR" sz="2900" kern="0" baseline="0" dirty="0">
                <a:latin typeface="+mn-lt"/>
              </a:rPr>
              <a:t>		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fr-FR" sz="2900" kern="0" dirty="0">
                <a:latin typeface="+mn-lt"/>
              </a:rPr>
              <a:t>			</a:t>
            </a:r>
            <a:r>
              <a:rPr lang="fr-FR" sz="2900" kern="0" baseline="0" dirty="0">
                <a:latin typeface="+mn-lt"/>
              </a:rPr>
              <a:t>Académie</a:t>
            </a:r>
            <a:r>
              <a:rPr lang="fr-FR" sz="2900" kern="0" dirty="0">
                <a:latin typeface="+mn-lt"/>
              </a:rPr>
              <a:t> de Versailles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fr-FR" sz="29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Christophe DEBERNARDI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fr-FR" sz="2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fr-FR" sz="2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fr-FR" sz="1200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Version 1.15_</a:t>
            </a:r>
            <a:r>
              <a:rPr kumimoji="0" lang="fr-FR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Form_Jour1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BB90E9E-6E1F-4770-894F-FBCDC9E1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xmlns="" id="{79C0D735-0931-4E1F-AB3C-9029D875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>
            <a:off x="1260220" y="493738"/>
            <a:ext cx="7884666" cy="996950"/>
          </a:xfrm>
        </p:spPr>
        <p:txBody>
          <a:bodyPr/>
          <a:lstStyle/>
          <a:p>
            <a:r>
              <a:rPr lang="fr-FR" sz="3200" dirty="0"/>
              <a:t>Activités proposées</a:t>
            </a:r>
            <a:br>
              <a:rPr lang="fr-FR" sz="3200" dirty="0"/>
            </a:br>
            <a:r>
              <a:rPr lang="fr-FR" sz="2000" dirty="0"/>
              <a:t>	                         Recherche de la géolocalisation d’une photo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xmlns="" id="{1FA050C6-FC30-4EF6-8E13-6EDF3DDD45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007" y="1792978"/>
            <a:ext cx="1620097" cy="10800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75E47A4-3DA6-4D09-872E-B0B97ED5DFC5}"/>
              </a:ext>
            </a:extLst>
          </p:cNvPr>
          <p:cNvSpPr txBox="1"/>
          <p:nvPr/>
        </p:nvSpPr>
        <p:spPr>
          <a:xfrm>
            <a:off x="1959649" y="1477087"/>
            <a:ext cx="234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Un ami vous envoie une photo par mail : « Devine où je suis ! »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xmlns="" id="{6D811502-DE03-49CE-9F36-1F05841407C3}"/>
              </a:ext>
            </a:extLst>
          </p:cNvPr>
          <p:cNvSpPr/>
          <p:nvPr/>
        </p:nvSpPr>
        <p:spPr>
          <a:xfrm>
            <a:off x="321304" y="2968732"/>
            <a:ext cx="254238" cy="797624"/>
          </a:xfrm>
          <a:prstGeom prst="downArrow">
            <a:avLst/>
          </a:prstGeom>
          <a:solidFill>
            <a:srgbClr val="336699"/>
          </a:solidFill>
          <a:ln w="12700" cap="flat" cmpd="sng" algn="ctr">
            <a:solidFill>
              <a:srgbClr val="3366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6ED7BD8-D90F-417F-93F5-CFD621047353}"/>
              </a:ext>
            </a:extLst>
          </p:cNvPr>
          <p:cNvSpPr txBox="1"/>
          <p:nvPr/>
        </p:nvSpPr>
        <p:spPr>
          <a:xfrm>
            <a:off x="678177" y="2862263"/>
            <a:ext cx="167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Extraction des métadonnées de la photo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xmlns="" id="{9DFD1621-FD6A-4229-8A1B-62F63167865B}"/>
              </a:ext>
            </a:extLst>
          </p:cNvPr>
          <p:cNvSpPr/>
          <p:nvPr/>
        </p:nvSpPr>
        <p:spPr>
          <a:xfrm rot="16200000">
            <a:off x="2520535" y="5128754"/>
            <a:ext cx="248661" cy="1370434"/>
          </a:xfrm>
          <a:prstGeom prst="downArrow">
            <a:avLst/>
          </a:prstGeom>
          <a:solidFill>
            <a:srgbClr val="3366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FC76BAB-0AC7-4AA4-B2E9-A7F41A99FD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9332" y="5628712"/>
            <a:ext cx="2513821" cy="833632"/>
          </a:xfrm>
          <a:prstGeom prst="rect">
            <a:avLst/>
          </a:prstGeom>
        </p:spPr>
      </p:pic>
      <p:sp>
        <p:nvSpPr>
          <p:cNvPr id="15" name="Flèche : bas 14">
            <a:extLst>
              <a:ext uri="{FF2B5EF4-FFF2-40B4-BE49-F238E27FC236}">
                <a16:creationId xmlns:a16="http://schemas.microsoft.com/office/drawing/2014/main" xmlns="" id="{77C870A4-1E43-4060-B5E1-F83FB271537C}"/>
              </a:ext>
            </a:extLst>
          </p:cNvPr>
          <p:cNvSpPr/>
          <p:nvPr/>
        </p:nvSpPr>
        <p:spPr>
          <a:xfrm rot="10800000">
            <a:off x="5589393" y="4235549"/>
            <a:ext cx="231771" cy="1258888"/>
          </a:xfrm>
          <a:prstGeom prst="downArrow">
            <a:avLst/>
          </a:prstGeom>
          <a:solidFill>
            <a:srgbClr val="336699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4B32C2F5-DAAD-44EF-8A5C-1102BD45FE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292" y="2522969"/>
            <a:ext cx="1020437" cy="1032325"/>
          </a:xfrm>
          <a:prstGeom prst="rect">
            <a:avLst/>
          </a:prstGeom>
        </p:spPr>
      </p:pic>
      <p:sp>
        <p:nvSpPr>
          <p:cNvPr id="18" name="Flèche : bas 17">
            <a:extLst>
              <a:ext uri="{FF2B5EF4-FFF2-40B4-BE49-F238E27FC236}">
                <a16:creationId xmlns:a16="http://schemas.microsoft.com/office/drawing/2014/main" xmlns="" id="{D4F91471-7A8F-4811-8589-88D518F15FF6}"/>
              </a:ext>
            </a:extLst>
          </p:cNvPr>
          <p:cNvSpPr/>
          <p:nvPr/>
        </p:nvSpPr>
        <p:spPr>
          <a:xfrm>
            <a:off x="8245837" y="4213455"/>
            <a:ext cx="233017" cy="838189"/>
          </a:xfrm>
          <a:prstGeom prst="downArrow">
            <a:avLst>
              <a:gd name="adj1" fmla="val 42454"/>
              <a:gd name="adj2" fmla="val 80186"/>
            </a:avLst>
          </a:prstGeom>
          <a:solidFill>
            <a:srgbClr val="00B0F0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34EDE5A-E9DB-4E25-8B84-3DA00ED8337A}"/>
              </a:ext>
            </a:extLst>
          </p:cNvPr>
          <p:cNvSpPr txBox="1"/>
          <p:nvPr/>
        </p:nvSpPr>
        <p:spPr>
          <a:xfrm>
            <a:off x="5865042" y="1485059"/>
            <a:ext cx="2117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… mais aussi la date, l’heure, la marque et le modèle du smartphone, …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5C559689-5B67-40F6-B4A9-5D5E60BBBC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565" y="5237573"/>
            <a:ext cx="2342336" cy="84263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A2E7CF6C-E405-4308-9739-1D71DA62C24F}"/>
              </a:ext>
            </a:extLst>
          </p:cNvPr>
          <p:cNvSpPr txBox="1"/>
          <p:nvPr/>
        </p:nvSpPr>
        <p:spPr>
          <a:xfrm>
            <a:off x="3213730" y="2435921"/>
            <a:ext cx="139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On trouve la position exacte de notre ami …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15EB9D34-3628-403D-AED4-B8AB041651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3601" y="2713397"/>
            <a:ext cx="1913355" cy="141491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CAD4DB9-D078-4F72-8944-5F258157E9D1}"/>
              </a:ext>
            </a:extLst>
          </p:cNvPr>
          <p:cNvSpPr txBox="1"/>
          <p:nvPr/>
        </p:nvSpPr>
        <p:spPr>
          <a:xfrm>
            <a:off x="1773904" y="4516187"/>
            <a:ext cx="1718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 l’aide d’un programme en Python ou un outil dédié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D5646F99-3178-45E1-8943-482747275E8E}"/>
              </a:ext>
            </a:extLst>
          </p:cNvPr>
          <p:cNvSpPr txBox="1"/>
          <p:nvPr/>
        </p:nvSpPr>
        <p:spPr>
          <a:xfrm>
            <a:off x="6659037" y="4128315"/>
            <a:ext cx="1677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Que vais-je faire de ces informations ?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EE0BCFAB-BC3E-48AB-B9ED-CC0DD1B26CA4}"/>
              </a:ext>
            </a:extLst>
          </p:cNvPr>
          <p:cNvGrpSpPr/>
          <p:nvPr/>
        </p:nvGrpSpPr>
        <p:grpSpPr>
          <a:xfrm>
            <a:off x="4706715" y="2445712"/>
            <a:ext cx="630331" cy="699796"/>
            <a:chOff x="10644300" y="1154481"/>
            <a:chExt cx="630331" cy="699796"/>
          </a:xfrm>
        </p:grpSpPr>
        <p:pic>
          <p:nvPicPr>
            <p:cNvPr id="29" name="Graphique 28" descr="Eau">
              <a:extLst>
                <a:ext uri="{FF2B5EF4-FFF2-40B4-BE49-F238E27FC236}">
                  <a16:creationId xmlns:a16="http://schemas.microsoft.com/office/drawing/2014/main" xmlns="" id="{FE3782F4-A5F1-434B-A745-BF2C2D2BB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rot="10800000">
              <a:off x="10644300" y="1154481"/>
              <a:ext cx="630331" cy="699796"/>
            </a:xfrm>
            <a:prstGeom prst="rect">
              <a:avLst/>
            </a:prstGeom>
          </p:spPr>
        </p:pic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xmlns="" id="{770D02B1-1EEB-4B36-B0B4-4E32A00C5135}"/>
                </a:ext>
              </a:extLst>
            </p:cNvPr>
            <p:cNvSpPr/>
            <p:nvPr/>
          </p:nvSpPr>
          <p:spPr>
            <a:xfrm>
              <a:off x="10874187" y="1343921"/>
              <a:ext cx="162000" cy="162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F70028D-C839-4F38-9B92-EDCAA72C5059}"/>
              </a:ext>
            </a:extLst>
          </p:cNvPr>
          <p:cNvSpPr txBox="1"/>
          <p:nvPr/>
        </p:nvSpPr>
        <p:spPr>
          <a:xfrm>
            <a:off x="7023796" y="6107100"/>
            <a:ext cx="225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Cyberviolence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39717A55-E581-4EBE-A80F-494E410B020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928" y="3839673"/>
            <a:ext cx="1574323" cy="171293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4959A22F-1592-4758-A72C-41331160567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l="3120" t="40665" r="45770" b="36450"/>
          <a:stretch/>
        </p:blipFill>
        <p:spPr>
          <a:xfrm>
            <a:off x="1848858" y="3850237"/>
            <a:ext cx="1656344" cy="676345"/>
          </a:xfrm>
          <a:prstGeom prst="rect">
            <a:avLst/>
          </a:prstGeom>
        </p:spPr>
      </p:pic>
      <p:sp>
        <p:nvSpPr>
          <p:cNvPr id="2" name="Flèche : angle droit 1">
            <a:extLst>
              <a:ext uri="{FF2B5EF4-FFF2-40B4-BE49-F238E27FC236}">
                <a16:creationId xmlns:a16="http://schemas.microsoft.com/office/drawing/2014/main" xmlns="" id="{8B919E15-7297-4CCA-A719-E96D700552E8}"/>
              </a:ext>
            </a:extLst>
          </p:cNvPr>
          <p:cNvSpPr/>
          <p:nvPr/>
        </p:nvSpPr>
        <p:spPr>
          <a:xfrm rot="16200000">
            <a:off x="4255950" y="1748048"/>
            <a:ext cx="664228" cy="566497"/>
          </a:xfrm>
          <a:prstGeom prst="bentUpArrow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angle droit 34">
            <a:extLst>
              <a:ext uri="{FF2B5EF4-FFF2-40B4-BE49-F238E27FC236}">
                <a16:creationId xmlns:a16="http://schemas.microsoft.com/office/drawing/2014/main" xmlns="" id="{344F5C09-6499-4089-8366-66667BD54068}"/>
              </a:ext>
            </a:extLst>
          </p:cNvPr>
          <p:cNvSpPr/>
          <p:nvPr/>
        </p:nvSpPr>
        <p:spPr>
          <a:xfrm rot="16200000" flipV="1">
            <a:off x="5153688" y="1757275"/>
            <a:ext cx="664231" cy="566500"/>
          </a:xfrm>
          <a:prstGeom prst="bentUpArrow">
            <a:avLst>
              <a:gd name="adj1" fmla="val 25000"/>
              <a:gd name="adj2" fmla="val 25000"/>
              <a:gd name="adj3" fmla="val 2965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9FB87EC-C5F1-4716-B96D-26062F86EF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/>
          <a:srcRect t="11325" b="40996"/>
          <a:stretch/>
        </p:blipFill>
        <p:spPr>
          <a:xfrm>
            <a:off x="994688" y="5724530"/>
            <a:ext cx="751656" cy="776500"/>
          </a:xfrm>
          <a:prstGeom prst="rect">
            <a:avLst/>
          </a:prstGeom>
        </p:spPr>
      </p:pic>
      <p:sp>
        <p:nvSpPr>
          <p:cNvPr id="40" name="Flèche : bas 39">
            <a:extLst>
              <a:ext uri="{FF2B5EF4-FFF2-40B4-BE49-F238E27FC236}">
                <a16:creationId xmlns:a16="http://schemas.microsoft.com/office/drawing/2014/main" xmlns="" id="{0AAB1815-21B7-49BA-87AA-C75EBC571F91}"/>
              </a:ext>
            </a:extLst>
          </p:cNvPr>
          <p:cNvSpPr/>
          <p:nvPr/>
        </p:nvSpPr>
        <p:spPr>
          <a:xfrm>
            <a:off x="2125795" y="2970312"/>
            <a:ext cx="254238" cy="797624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lèche : angle droit 47">
            <a:extLst>
              <a:ext uri="{FF2B5EF4-FFF2-40B4-BE49-F238E27FC236}">
                <a16:creationId xmlns:a16="http://schemas.microsoft.com/office/drawing/2014/main" xmlns="" id="{F474E4D9-069A-4078-8308-8903A4CDE8B0}"/>
              </a:ext>
            </a:extLst>
          </p:cNvPr>
          <p:cNvSpPr/>
          <p:nvPr/>
        </p:nvSpPr>
        <p:spPr>
          <a:xfrm rot="5400000">
            <a:off x="272673" y="5727710"/>
            <a:ext cx="656593" cy="566497"/>
          </a:xfrm>
          <a:prstGeom prst="bentUpArrow">
            <a:avLst>
              <a:gd name="adj1" fmla="val 17240"/>
              <a:gd name="adj2" fmla="val 25000"/>
              <a:gd name="adj3" fmla="val 37416"/>
            </a:avLst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angle droit 49">
            <a:extLst>
              <a:ext uri="{FF2B5EF4-FFF2-40B4-BE49-F238E27FC236}">
                <a16:creationId xmlns:a16="http://schemas.microsoft.com/office/drawing/2014/main" xmlns="" id="{EF1D46E1-B2EC-4F2E-AA9F-E3AEEB277224}"/>
              </a:ext>
            </a:extLst>
          </p:cNvPr>
          <p:cNvSpPr/>
          <p:nvPr/>
        </p:nvSpPr>
        <p:spPr>
          <a:xfrm flipV="1">
            <a:off x="7982203" y="1746722"/>
            <a:ext cx="496651" cy="770094"/>
          </a:xfrm>
          <a:prstGeom prst="bentUpArrow">
            <a:avLst>
              <a:gd name="adj1" fmla="val 25000"/>
              <a:gd name="adj2" fmla="val 25000"/>
              <a:gd name="adj3" fmla="val 29656"/>
            </a:avLst>
          </a:prstGeom>
          <a:solidFill>
            <a:srgbClr val="00B0F0"/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 : bas 51">
            <a:extLst>
              <a:ext uri="{FF2B5EF4-FFF2-40B4-BE49-F238E27FC236}">
                <a16:creationId xmlns:a16="http://schemas.microsoft.com/office/drawing/2014/main" xmlns="" id="{F1D6DAE8-90F6-49A5-971F-2AAC0BD74E19}"/>
              </a:ext>
            </a:extLst>
          </p:cNvPr>
          <p:cNvSpPr/>
          <p:nvPr/>
        </p:nvSpPr>
        <p:spPr>
          <a:xfrm rot="10800000">
            <a:off x="3784520" y="4308280"/>
            <a:ext cx="231771" cy="1186157"/>
          </a:xfrm>
          <a:prstGeom prst="downArrow">
            <a:avLst/>
          </a:prstGeom>
          <a:solidFill>
            <a:srgbClr val="00B0F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E66957B5-2D8A-47DC-91B5-4F58FA3FB58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31274" y="3618230"/>
            <a:ext cx="1310015" cy="55438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D3C6250-3B47-4972-B1C1-F6D9179410E2}"/>
              </a:ext>
            </a:extLst>
          </p:cNvPr>
          <p:cNvSpPr txBox="1"/>
          <p:nvPr/>
        </p:nvSpPr>
        <p:spPr>
          <a:xfrm>
            <a:off x="4153097" y="4205333"/>
            <a:ext cx="143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Situer sur une carte numérique la position récupérée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A26CB9E2-6CEE-46CD-B76F-DAC88D7F62C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29337" y="3673256"/>
            <a:ext cx="918422" cy="55806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A000FEED-38A5-4698-9680-6BC47A8BE73D}"/>
              </a:ext>
            </a:extLst>
          </p:cNvPr>
          <p:cNvSpPr txBox="1"/>
          <p:nvPr/>
        </p:nvSpPr>
        <p:spPr>
          <a:xfrm>
            <a:off x="1856813" y="5893697"/>
            <a:ext cx="177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Principe de la géolocalisation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127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3" grpId="0" animBg="1"/>
      <p:bldP spid="15" grpId="0" animBg="1"/>
      <p:bldP spid="18" grpId="0" animBg="1"/>
      <p:bldP spid="19" grpId="0"/>
      <p:bldP spid="22" grpId="0"/>
      <p:bldP spid="24" grpId="0"/>
      <p:bldP spid="27" grpId="0"/>
      <p:bldP spid="31" grpId="0"/>
      <p:bldP spid="2" grpId="0" animBg="1"/>
      <p:bldP spid="35" grpId="0" animBg="1"/>
      <p:bldP spid="40" grpId="0" animBg="1"/>
      <p:bldP spid="48" grpId="0" animBg="1"/>
      <p:bldP spid="50" grpId="0" animBg="1"/>
      <p:bldP spid="52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60237" y="1512151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programme visés par cette activité sont :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xmlns="" id="{A566A2CF-1EAF-48DE-B403-20B7CA1186BD}"/>
              </a:ext>
            </a:extLst>
          </p:cNvPr>
          <p:cNvSpPr/>
          <p:nvPr/>
        </p:nvSpPr>
        <p:spPr>
          <a:xfrm>
            <a:off x="6843300" y="1955431"/>
            <a:ext cx="2184645" cy="328768"/>
          </a:xfrm>
          <a:prstGeom prst="wedgeRoundRectCallout">
            <a:avLst>
              <a:gd name="adj1" fmla="val -113835"/>
              <a:gd name="adj2" fmla="val 83249"/>
              <a:gd name="adj3" fmla="val 16667"/>
            </a:avLst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Métadonnées</a:t>
            </a:r>
          </a:p>
        </p:txBody>
      </p:sp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xmlns="" id="{7AB281E4-CD41-4E2B-ACB1-FE15631B3661}"/>
              </a:ext>
            </a:extLst>
          </p:cNvPr>
          <p:cNvSpPr/>
          <p:nvPr/>
        </p:nvSpPr>
        <p:spPr>
          <a:xfrm>
            <a:off x="179187" y="3601250"/>
            <a:ext cx="2115854" cy="833460"/>
          </a:xfrm>
          <a:prstGeom prst="wedgeRoundRectCallout">
            <a:avLst>
              <a:gd name="adj1" fmla="val 116386"/>
              <a:gd name="adj2" fmla="val 23121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GPS et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cartes numériques</a:t>
            </a:r>
          </a:p>
        </p:txBody>
      </p:sp>
      <p:sp>
        <p:nvSpPr>
          <p:cNvPr id="20" name="Bulle narrative : rectangle à coins arrondis 19">
            <a:extLst>
              <a:ext uri="{FF2B5EF4-FFF2-40B4-BE49-F238E27FC236}">
                <a16:creationId xmlns:a16="http://schemas.microsoft.com/office/drawing/2014/main" xmlns="" id="{6049104D-5730-4F97-848B-A4599FA0CD14}"/>
              </a:ext>
            </a:extLst>
          </p:cNvPr>
          <p:cNvSpPr/>
          <p:nvPr/>
        </p:nvSpPr>
        <p:spPr>
          <a:xfrm>
            <a:off x="179186" y="1960368"/>
            <a:ext cx="2096318" cy="648323"/>
          </a:xfrm>
          <a:prstGeom prst="wedgeRoundRectCallout">
            <a:avLst>
              <a:gd name="adj1" fmla="val 67805"/>
              <a:gd name="adj2" fmla="val 55910"/>
              <a:gd name="adj3" fmla="val 16667"/>
            </a:avLst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identité numérique et cyberviolence</a:t>
            </a:r>
          </a:p>
        </p:txBody>
      </p:sp>
      <p:sp>
        <p:nvSpPr>
          <p:cNvPr id="21" name="Bulle narrative : rectangle à coins arrondis 20">
            <a:extLst>
              <a:ext uri="{FF2B5EF4-FFF2-40B4-BE49-F238E27FC236}">
                <a16:creationId xmlns:a16="http://schemas.microsoft.com/office/drawing/2014/main" xmlns="" id="{935C061D-25A7-4377-A1B1-384F90388BD6}"/>
              </a:ext>
            </a:extLst>
          </p:cNvPr>
          <p:cNvSpPr/>
          <p:nvPr/>
        </p:nvSpPr>
        <p:spPr>
          <a:xfrm>
            <a:off x="6626392" y="5980764"/>
            <a:ext cx="2401554" cy="410308"/>
          </a:xfrm>
          <a:prstGeom prst="wedgeRoundRectCallout">
            <a:avLst>
              <a:gd name="adj1" fmla="val -96747"/>
              <a:gd name="adj2" fmla="val -79911"/>
              <a:gd name="adj3" fmla="val 16667"/>
            </a:avLst>
          </a:prstGeom>
          <a:solidFill>
            <a:sysClr val="windowText" lastClr="000000">
              <a:tint val="95000"/>
              <a:satMod val="170000"/>
            </a:sysClr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Métadonnées EXIF :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E54318CA-71CB-4700-9F9D-793136C598BA}"/>
              </a:ext>
            </a:extLst>
          </p:cNvPr>
          <p:cNvGrpSpPr/>
          <p:nvPr/>
        </p:nvGrpSpPr>
        <p:grpSpPr>
          <a:xfrm>
            <a:off x="3854791" y="5078410"/>
            <a:ext cx="1620968" cy="1400293"/>
            <a:chOff x="4980188" y="4787804"/>
            <a:chExt cx="1554278" cy="1407183"/>
          </a:xfrm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xmlns="" id="{9FFFA6E8-62D1-4114-BF9F-8A5932812AD3}"/>
                </a:ext>
              </a:extLst>
            </p:cNvPr>
            <p:cNvSpPr/>
            <p:nvPr/>
          </p:nvSpPr>
          <p:spPr>
            <a:xfrm>
              <a:off x="4980188" y="4787804"/>
              <a:ext cx="1554278" cy="1407183"/>
            </a:xfrm>
            <a:prstGeom prst="hexagon">
              <a:avLst/>
            </a:prstGeom>
            <a:solidFill>
              <a:sysClr val="windowText" lastClr="000000">
                <a:tint val="95000"/>
                <a:satMod val="170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Photo numérique</a:t>
              </a:r>
            </a:p>
          </p:txBody>
        </p:sp>
        <p:pic>
          <p:nvPicPr>
            <p:cNvPr id="22" name="Graphique 21" descr="Appareil photo">
              <a:extLst>
                <a:ext uri="{FF2B5EF4-FFF2-40B4-BE49-F238E27FC236}">
                  <a16:creationId xmlns:a16="http://schemas.microsoft.com/office/drawing/2014/main" xmlns="" id="{D7C54192-3F1D-413B-B613-4E77EF056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545883" y="4835256"/>
              <a:ext cx="442540" cy="442540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16FB02BD-07D5-4710-98CB-F84ED1153115}"/>
              </a:ext>
            </a:extLst>
          </p:cNvPr>
          <p:cNvGrpSpPr/>
          <p:nvPr/>
        </p:nvGrpSpPr>
        <p:grpSpPr>
          <a:xfrm>
            <a:off x="2353342" y="4294376"/>
            <a:ext cx="1673721" cy="1417658"/>
            <a:chOff x="5784496" y="2043170"/>
            <a:chExt cx="1673721" cy="1417658"/>
          </a:xfrm>
        </p:grpSpPr>
        <p:sp>
          <p:nvSpPr>
            <p:cNvPr id="7" name="Hexagone 6">
              <a:extLst>
                <a:ext uri="{FF2B5EF4-FFF2-40B4-BE49-F238E27FC236}">
                  <a16:creationId xmlns:a16="http://schemas.microsoft.com/office/drawing/2014/main" xmlns="" id="{34F62DA6-8157-4F70-85BF-215E355865B4}"/>
                </a:ext>
              </a:extLst>
            </p:cNvPr>
            <p:cNvSpPr/>
            <p:nvPr/>
          </p:nvSpPr>
          <p:spPr>
            <a:xfrm>
              <a:off x="5784496" y="2053645"/>
              <a:ext cx="1673721" cy="1407183"/>
            </a:xfrm>
            <a:prstGeom prst="hexagon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</a:t>
              </a:r>
            </a:p>
          </p:txBody>
        </p:sp>
        <p:pic>
          <p:nvPicPr>
            <p:cNvPr id="24" name="Graphique 23" descr="Réseau">
              <a:extLst>
                <a:ext uri="{FF2B5EF4-FFF2-40B4-BE49-F238E27FC236}">
                  <a16:creationId xmlns:a16="http://schemas.microsoft.com/office/drawing/2014/main" xmlns="" id="{0A2027EE-7FA8-4830-8B8B-E8DA37E4B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301669" y="2043170"/>
              <a:ext cx="639373" cy="639373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7E4195EA-9547-4779-AEFD-6557887B0F9C}"/>
              </a:ext>
            </a:extLst>
          </p:cNvPr>
          <p:cNvGrpSpPr/>
          <p:nvPr/>
        </p:nvGrpSpPr>
        <p:grpSpPr>
          <a:xfrm>
            <a:off x="5346718" y="2648218"/>
            <a:ext cx="1608773" cy="1442431"/>
            <a:chOff x="2662955" y="3896156"/>
            <a:chExt cx="1608773" cy="1442431"/>
          </a:xfrm>
        </p:grpSpPr>
        <p:sp>
          <p:nvSpPr>
            <p:cNvPr id="8" name="Hexagone 7">
              <a:extLst>
                <a:ext uri="{FF2B5EF4-FFF2-40B4-BE49-F238E27FC236}">
                  <a16:creationId xmlns:a16="http://schemas.microsoft.com/office/drawing/2014/main" xmlns="" id="{85E144D5-BA23-4F66-9392-77ED76532BD7}"/>
                </a:ext>
              </a:extLst>
            </p:cNvPr>
            <p:cNvSpPr/>
            <p:nvPr/>
          </p:nvSpPr>
          <p:spPr>
            <a:xfrm>
              <a:off x="2662955" y="3931404"/>
              <a:ext cx="1608773" cy="1407183"/>
            </a:xfrm>
            <a:prstGeom prst="hexago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Web</a:t>
              </a:r>
            </a:p>
          </p:txBody>
        </p:sp>
        <p:pic>
          <p:nvPicPr>
            <p:cNvPr id="25" name="Graphique 24" descr="Internet">
              <a:extLst>
                <a:ext uri="{FF2B5EF4-FFF2-40B4-BE49-F238E27FC236}">
                  <a16:creationId xmlns:a16="http://schemas.microsoft.com/office/drawing/2014/main" xmlns="" id="{4501A3BD-C1A7-46E1-B0D7-0B83E586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184414" y="3896156"/>
              <a:ext cx="627125" cy="627125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0BC53E99-41CC-4EFC-939F-E5C382EA87FB}"/>
              </a:ext>
            </a:extLst>
          </p:cNvPr>
          <p:cNvGrpSpPr/>
          <p:nvPr/>
        </p:nvGrpSpPr>
        <p:grpSpPr>
          <a:xfrm>
            <a:off x="3830018" y="3435504"/>
            <a:ext cx="1645741" cy="1458533"/>
            <a:chOff x="6589593" y="2004937"/>
            <a:chExt cx="1645741" cy="1458533"/>
          </a:xfrm>
        </p:grpSpPr>
        <p:sp>
          <p:nvSpPr>
            <p:cNvPr id="10" name="Hexagone 9">
              <a:extLst>
                <a:ext uri="{FF2B5EF4-FFF2-40B4-BE49-F238E27FC236}">
                  <a16:creationId xmlns:a16="http://schemas.microsoft.com/office/drawing/2014/main" xmlns="" id="{ABB6FC04-B440-4C75-A07B-4A701B602556}"/>
                </a:ext>
              </a:extLst>
            </p:cNvPr>
            <p:cNvSpPr/>
            <p:nvPr/>
          </p:nvSpPr>
          <p:spPr>
            <a:xfrm>
              <a:off x="6589593" y="2063177"/>
              <a:ext cx="1645741" cy="1400293"/>
            </a:xfrm>
            <a:prstGeom prst="hexagon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Localisation, cartographie et mobilité</a:t>
              </a:r>
            </a:p>
          </p:txBody>
        </p:sp>
        <p:pic>
          <p:nvPicPr>
            <p:cNvPr id="26" name="Graphique 25" descr="Carte avec repère">
              <a:extLst>
                <a:ext uri="{FF2B5EF4-FFF2-40B4-BE49-F238E27FC236}">
                  <a16:creationId xmlns:a16="http://schemas.microsoft.com/office/drawing/2014/main" xmlns="" id="{83435EF6-0C32-4662-8BD5-A2D408362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104763" y="2004937"/>
              <a:ext cx="520045" cy="520045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C0A6CEEE-2CF9-47BA-B8D5-A0A74049E5A4}"/>
              </a:ext>
            </a:extLst>
          </p:cNvPr>
          <p:cNvGrpSpPr/>
          <p:nvPr/>
        </p:nvGrpSpPr>
        <p:grpSpPr>
          <a:xfrm>
            <a:off x="2356772" y="2655245"/>
            <a:ext cx="1645741" cy="1436981"/>
            <a:chOff x="3409385" y="1771471"/>
            <a:chExt cx="1645741" cy="1436981"/>
          </a:xfrm>
        </p:grpSpPr>
        <p:sp>
          <p:nvSpPr>
            <p:cNvPr id="9" name="Hexagone 8">
              <a:extLst>
                <a:ext uri="{FF2B5EF4-FFF2-40B4-BE49-F238E27FC236}">
                  <a16:creationId xmlns:a16="http://schemas.microsoft.com/office/drawing/2014/main" xmlns="" id="{AECAA2F7-B388-477C-8CF9-DAB597F241FE}"/>
                </a:ext>
              </a:extLst>
            </p:cNvPr>
            <p:cNvSpPr/>
            <p:nvPr/>
          </p:nvSpPr>
          <p:spPr>
            <a:xfrm>
              <a:off x="3409385" y="1801269"/>
              <a:ext cx="1645741" cy="1407183"/>
            </a:xfrm>
            <a:prstGeom prst="hexagon">
              <a:avLst/>
            </a:prstGeom>
            <a:solidFill>
              <a:srgbClr val="FFC000"/>
            </a:solidFill>
            <a:ln w="12700" cap="flat" cmpd="sng" algn="ctr">
              <a:solidFill>
                <a:srgbClr val="FFC00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Réseaux sociaux</a:t>
              </a:r>
            </a:p>
          </p:txBody>
        </p:sp>
        <p:pic>
          <p:nvPicPr>
            <p:cNvPr id="27" name="Graphique 26" descr="Utilisateurs">
              <a:extLst>
                <a:ext uri="{FF2B5EF4-FFF2-40B4-BE49-F238E27FC236}">
                  <a16:creationId xmlns:a16="http://schemas.microsoft.com/office/drawing/2014/main" xmlns="" id="{2048ECD5-89EE-4053-8EEC-C3613EB84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3957240" y="1771471"/>
              <a:ext cx="631018" cy="631018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038A210C-81D9-49D4-A3EF-7C5517DBBC72}"/>
              </a:ext>
            </a:extLst>
          </p:cNvPr>
          <p:cNvGrpSpPr/>
          <p:nvPr/>
        </p:nvGrpSpPr>
        <p:grpSpPr>
          <a:xfrm>
            <a:off x="3833261" y="1876714"/>
            <a:ext cx="1645741" cy="1414880"/>
            <a:chOff x="4783063" y="1138401"/>
            <a:chExt cx="1645741" cy="1414880"/>
          </a:xfrm>
        </p:grpSpPr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xmlns="" id="{F80694B8-4D48-4F70-B3A5-E8174427312A}"/>
                </a:ext>
              </a:extLst>
            </p:cNvPr>
            <p:cNvSpPr/>
            <p:nvPr/>
          </p:nvSpPr>
          <p:spPr>
            <a:xfrm>
              <a:off x="4783063" y="1146097"/>
              <a:ext cx="1645741" cy="1407184"/>
            </a:xfrm>
            <a:prstGeom prst="hexagon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Données structurées et leur traitement</a:t>
              </a:r>
            </a:p>
          </p:txBody>
        </p:sp>
        <p:pic>
          <p:nvPicPr>
            <p:cNvPr id="28" name="Graphique 27" descr="Liste de vérification">
              <a:extLst>
                <a:ext uri="{FF2B5EF4-FFF2-40B4-BE49-F238E27FC236}">
                  <a16:creationId xmlns:a16="http://schemas.microsoft.com/office/drawing/2014/main" xmlns="" id="{32E9EE9D-5F18-43A1-BF3E-8E1D12DE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386588" y="1138401"/>
              <a:ext cx="417092" cy="417092"/>
            </a:xfrm>
            <a:prstGeom prst="rect">
              <a:avLst/>
            </a:prstGeom>
          </p:spPr>
        </p:pic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69E3F5AF-CFE2-4984-8FE8-49A0E296F920}"/>
              </a:ext>
            </a:extLst>
          </p:cNvPr>
          <p:cNvGrpSpPr/>
          <p:nvPr/>
        </p:nvGrpSpPr>
        <p:grpSpPr>
          <a:xfrm>
            <a:off x="5343039" y="4277210"/>
            <a:ext cx="1667698" cy="1400293"/>
            <a:chOff x="5343039" y="4160474"/>
            <a:chExt cx="1667698" cy="1400293"/>
          </a:xfrm>
        </p:grpSpPr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xmlns="" id="{320AFD5A-88AF-492E-BB6B-A5A84F8B1050}"/>
                </a:ext>
              </a:extLst>
            </p:cNvPr>
            <p:cNvSpPr/>
            <p:nvPr/>
          </p:nvSpPr>
          <p:spPr>
            <a:xfrm>
              <a:off x="5343039" y="4160474"/>
              <a:ext cx="1667698" cy="1400293"/>
            </a:xfrm>
            <a:prstGeom prst="hexagon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Informatique embarquée, objets connectés</a:t>
              </a:r>
            </a:p>
          </p:txBody>
        </p:sp>
        <p:pic>
          <p:nvPicPr>
            <p:cNvPr id="32" name="Graphique 31" descr="Smartphone">
              <a:extLst>
                <a:ext uri="{FF2B5EF4-FFF2-40B4-BE49-F238E27FC236}">
                  <a16:creationId xmlns:a16="http://schemas.microsoft.com/office/drawing/2014/main" xmlns="" id="{68F68133-7E29-478B-8E32-BF3F7E9A3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5958091" y="4208734"/>
              <a:ext cx="437593" cy="437593"/>
            </a:xfrm>
            <a:prstGeom prst="rect">
              <a:avLst/>
            </a:prstGeom>
          </p:spPr>
        </p:pic>
      </p:grpSp>
      <p:sp>
        <p:nvSpPr>
          <p:cNvPr id="36" name="Organigramme : Alternative 35">
            <a:extLst>
              <a:ext uri="{FF2B5EF4-FFF2-40B4-BE49-F238E27FC236}">
                <a16:creationId xmlns:a16="http://schemas.microsoft.com/office/drawing/2014/main" xmlns="" id="{6B4893B3-13DB-43C5-A9BE-AA2BF0C9F275}"/>
              </a:ext>
            </a:extLst>
          </p:cNvPr>
          <p:cNvSpPr/>
          <p:nvPr/>
        </p:nvSpPr>
        <p:spPr>
          <a:xfrm>
            <a:off x="6988780" y="5398014"/>
            <a:ext cx="2039166" cy="533917"/>
          </a:xfrm>
          <a:prstGeom prst="flowChartAlternateProces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0" dirty="0">
                <a:solidFill>
                  <a:prstClr val="white"/>
                </a:solidFill>
                <a:latin typeface="Calibri" panose="020F0502020204030204"/>
              </a:rPr>
              <a:t>Retrouver les métadonnées d’une photographie</a:t>
            </a:r>
            <a:endParaRPr lang="fr-FR" sz="1200" dirty="0"/>
          </a:p>
        </p:txBody>
      </p:sp>
      <p:sp>
        <p:nvSpPr>
          <p:cNvPr id="37" name="Organigramme : Alternative 36">
            <a:extLst>
              <a:ext uri="{FF2B5EF4-FFF2-40B4-BE49-F238E27FC236}">
                <a16:creationId xmlns:a16="http://schemas.microsoft.com/office/drawing/2014/main" xmlns="" id="{DE54A8E7-2A87-4021-A5FA-59BC0AE05D05}"/>
              </a:ext>
            </a:extLst>
          </p:cNvPr>
          <p:cNvSpPr/>
          <p:nvPr/>
        </p:nvSpPr>
        <p:spPr>
          <a:xfrm>
            <a:off x="176408" y="4487019"/>
            <a:ext cx="1833431" cy="648323"/>
          </a:xfrm>
          <a:prstGeom prst="flowChartAlternateProcess">
            <a:avLst/>
          </a:prstGeom>
          <a:solidFill>
            <a:srgbClr val="4472C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white"/>
                </a:solidFill>
                <a:latin typeface="Calibri" panose="020F0502020204030204"/>
              </a:rPr>
              <a:t>décrire le principe de fonctionnement de la géolocalisation</a:t>
            </a:r>
          </a:p>
        </p:txBody>
      </p:sp>
      <p:sp>
        <p:nvSpPr>
          <p:cNvPr id="40" name="Organigramme : Alternative 39">
            <a:extLst>
              <a:ext uri="{FF2B5EF4-FFF2-40B4-BE49-F238E27FC236}">
                <a16:creationId xmlns:a16="http://schemas.microsoft.com/office/drawing/2014/main" xmlns="" id="{1F779E75-7E33-4706-84A9-EC8A57A5132E}"/>
              </a:ext>
            </a:extLst>
          </p:cNvPr>
          <p:cNvSpPr/>
          <p:nvPr/>
        </p:nvSpPr>
        <p:spPr>
          <a:xfrm>
            <a:off x="6919628" y="2322215"/>
            <a:ext cx="2108318" cy="533917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kern="0" dirty="0">
                <a:solidFill>
                  <a:prstClr val="white"/>
                </a:solidFill>
                <a:latin typeface="Calibri" panose="020F0502020204030204"/>
              </a:rPr>
              <a:t>Retrouver les métadonnées d’un fichier personnel</a:t>
            </a:r>
            <a:endParaRPr lang="fr-FR" sz="1200" dirty="0"/>
          </a:p>
        </p:txBody>
      </p:sp>
      <p:sp>
        <p:nvSpPr>
          <p:cNvPr id="41" name="Organigramme : Alternative 40">
            <a:extLst>
              <a:ext uri="{FF2B5EF4-FFF2-40B4-BE49-F238E27FC236}">
                <a16:creationId xmlns:a16="http://schemas.microsoft.com/office/drawing/2014/main" xmlns="" id="{ED667EB5-C5B0-4BC5-9C82-873BC581A0C1}"/>
              </a:ext>
            </a:extLst>
          </p:cNvPr>
          <p:cNvSpPr/>
          <p:nvPr/>
        </p:nvSpPr>
        <p:spPr>
          <a:xfrm>
            <a:off x="171327" y="2657272"/>
            <a:ext cx="1833431" cy="648323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A4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0" dirty="0">
                <a:solidFill>
                  <a:prstClr val="white"/>
                </a:solidFill>
                <a:latin typeface="Calibri" panose="020F0502020204030204"/>
              </a:rPr>
              <a:t>Connaitre les différentes formes de cyberviolence</a:t>
            </a:r>
          </a:p>
        </p:txBody>
      </p:sp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xmlns="" id="{ECD64905-C7ED-49B2-A53A-304DC4C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39" name="Titre 9">
            <a:extLst>
              <a:ext uri="{FF2B5EF4-FFF2-40B4-BE49-F238E27FC236}">
                <a16:creationId xmlns:a16="http://schemas.microsoft.com/office/drawing/2014/main" xmlns="" id="{6F986F11-F897-49E6-B9BE-537F77FED442}"/>
              </a:ext>
            </a:extLst>
          </p:cNvPr>
          <p:cNvSpPr txBox="1">
            <a:spLocks/>
          </p:cNvSpPr>
          <p:nvPr/>
        </p:nvSpPr>
        <p:spPr bwMode="auto">
          <a:xfrm>
            <a:off x="1259334" y="504466"/>
            <a:ext cx="7884666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dirty="0"/>
              <a:t>Activités proposées</a:t>
            </a:r>
            <a:br>
              <a:rPr lang="fr-FR" sz="3200" kern="0" dirty="0"/>
            </a:br>
            <a:r>
              <a:rPr lang="fr-FR" sz="2000" kern="0" dirty="0"/>
              <a:t>	                         Recherche de la géolocalisation d’une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29858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1" grpId="0" animBg="1"/>
      <p:bldP spid="36" grpId="0" animBg="1"/>
      <p:bldP spid="37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xmlns="" id="{79C0D735-0931-4E1F-AB3C-9029D875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>
            <a:off x="1260220" y="493738"/>
            <a:ext cx="7884666" cy="996950"/>
          </a:xfrm>
        </p:spPr>
        <p:txBody>
          <a:bodyPr/>
          <a:lstStyle/>
          <a:p>
            <a:r>
              <a:rPr lang="fr-FR" sz="3200" dirty="0"/>
              <a:t>Place possible de l’activité proposée</a:t>
            </a:r>
            <a:br>
              <a:rPr lang="fr-FR" sz="3200" dirty="0"/>
            </a:br>
            <a:r>
              <a:rPr lang="fr-FR" sz="2000" dirty="0"/>
              <a:t>	    Proposition de progression sur cette partie du programme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40655AFF-383C-448E-9A1C-E1F8C9291557}"/>
              </a:ext>
            </a:extLst>
          </p:cNvPr>
          <p:cNvGrpSpPr/>
          <p:nvPr/>
        </p:nvGrpSpPr>
        <p:grpSpPr>
          <a:xfrm>
            <a:off x="1" y="4704184"/>
            <a:ext cx="2723322" cy="1360552"/>
            <a:chOff x="5642473" y="825149"/>
            <a:chExt cx="2929209" cy="1490969"/>
          </a:xfrm>
        </p:grpSpPr>
        <p:sp>
          <p:nvSpPr>
            <p:cNvPr id="39" name="Rectangle à coins arrondis 44">
              <a:extLst>
                <a:ext uri="{FF2B5EF4-FFF2-40B4-BE49-F238E27FC236}">
                  <a16:creationId xmlns:a16="http://schemas.microsoft.com/office/drawing/2014/main" xmlns="" id="{39F08266-1ACE-4BAD-8CF7-19283D2D50EF}"/>
                </a:ext>
              </a:extLst>
            </p:cNvPr>
            <p:cNvSpPr/>
            <p:nvPr/>
          </p:nvSpPr>
          <p:spPr>
            <a:xfrm>
              <a:off x="5689147" y="825149"/>
              <a:ext cx="2882535" cy="14909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xmlns="" id="{B533991D-2246-4E0C-A743-E94BE319020C}"/>
                </a:ext>
              </a:extLst>
            </p:cNvPr>
            <p:cNvSpPr txBox="1"/>
            <p:nvPr/>
          </p:nvSpPr>
          <p:spPr>
            <a:xfrm>
              <a:off x="5642473" y="889937"/>
              <a:ext cx="2882535" cy="13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Objectif</a:t>
              </a:r>
              <a:r>
                <a:rPr lang="fr-FR" b="1" dirty="0">
                  <a:latin typeface="Arial Narrow" pitchFamily="34" charset="0"/>
                  <a:sym typeface="Symbol"/>
                </a:rPr>
                <a:t> : Montrer que le principe de géolocalisation sur la terre utilise au moins trois satellites. </a:t>
              </a:r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28A6BE57-A212-49C2-A977-96A45907755C}"/>
              </a:ext>
            </a:extLst>
          </p:cNvPr>
          <p:cNvSpPr txBox="1"/>
          <p:nvPr/>
        </p:nvSpPr>
        <p:spPr>
          <a:xfrm>
            <a:off x="165350" y="3710712"/>
            <a:ext cx="200310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Activité </a:t>
            </a:r>
            <a:r>
              <a:rPr lang="fr-FR" dirty="0" err="1">
                <a:latin typeface="Arial Narrow" pitchFamily="34" charset="0"/>
              </a:rPr>
              <a:t>Geogebra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60" name="Flèche vers le bas 28">
            <a:extLst>
              <a:ext uri="{FF2B5EF4-FFF2-40B4-BE49-F238E27FC236}">
                <a16:creationId xmlns:a16="http://schemas.microsoft.com/office/drawing/2014/main" xmlns="" id="{917A9C2D-9066-4DE3-85B1-A426CD8DB9AC}"/>
              </a:ext>
            </a:extLst>
          </p:cNvPr>
          <p:cNvSpPr/>
          <p:nvPr/>
        </p:nvSpPr>
        <p:spPr>
          <a:xfrm rot="16200000">
            <a:off x="2528078" y="2330309"/>
            <a:ext cx="390489" cy="810401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CE0B4B33-82F4-489C-9F6A-9FBBE9E07369}"/>
              </a:ext>
            </a:extLst>
          </p:cNvPr>
          <p:cNvGrpSpPr/>
          <p:nvPr/>
        </p:nvGrpSpPr>
        <p:grpSpPr>
          <a:xfrm>
            <a:off x="303143" y="2156987"/>
            <a:ext cx="1815069" cy="1256758"/>
            <a:chOff x="230387" y="2771100"/>
            <a:chExt cx="1815069" cy="1256758"/>
          </a:xfrm>
        </p:grpSpPr>
        <p:sp>
          <p:nvSpPr>
            <p:cNvPr id="45" name="Rectangle à coins arrondis 39">
              <a:extLst>
                <a:ext uri="{FF2B5EF4-FFF2-40B4-BE49-F238E27FC236}">
                  <a16:creationId xmlns:a16="http://schemas.microsoft.com/office/drawing/2014/main" xmlns="" id="{728F61B8-DB72-4AF2-B167-94571ACEC4E2}"/>
                </a:ext>
              </a:extLst>
            </p:cNvPr>
            <p:cNvSpPr/>
            <p:nvPr/>
          </p:nvSpPr>
          <p:spPr>
            <a:xfrm>
              <a:off x="230387" y="2771100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0F6067ED-A699-4E34-B635-493A0424D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273" y="2874040"/>
              <a:ext cx="1177294" cy="1108969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203D467B-F723-4E36-BD41-468C95C2DF3B}"/>
              </a:ext>
            </a:extLst>
          </p:cNvPr>
          <p:cNvGrpSpPr/>
          <p:nvPr/>
        </p:nvGrpSpPr>
        <p:grpSpPr>
          <a:xfrm>
            <a:off x="3367775" y="2145309"/>
            <a:ext cx="1815069" cy="1256758"/>
            <a:chOff x="3253153" y="2204943"/>
            <a:chExt cx="1815069" cy="1256758"/>
          </a:xfrm>
        </p:grpSpPr>
        <p:sp>
          <p:nvSpPr>
            <p:cNvPr id="62" name="Rectangle à coins arrondis 39">
              <a:extLst>
                <a:ext uri="{FF2B5EF4-FFF2-40B4-BE49-F238E27FC236}">
                  <a16:creationId xmlns:a16="http://schemas.microsoft.com/office/drawing/2014/main" xmlns="" id="{28FBF5AB-E453-4827-A680-8FD234637312}"/>
                </a:ext>
              </a:extLst>
            </p:cNvPr>
            <p:cNvSpPr/>
            <p:nvPr/>
          </p:nvSpPr>
          <p:spPr>
            <a:xfrm>
              <a:off x="3253153" y="2204943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893D298B-C22D-42DA-911C-742C1370D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1890" y="2226349"/>
              <a:ext cx="1222136" cy="1211909"/>
            </a:xfrm>
            <a:prstGeom prst="rect">
              <a:avLst/>
            </a:prstGeom>
          </p:spPr>
        </p:pic>
      </p:grp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7FAD3C33-7D93-435D-A14F-742DAA0D293F}"/>
              </a:ext>
            </a:extLst>
          </p:cNvPr>
          <p:cNvSpPr txBox="1"/>
          <p:nvPr/>
        </p:nvSpPr>
        <p:spPr>
          <a:xfrm>
            <a:off x="2955992" y="3663266"/>
            <a:ext cx="2727953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Activité NMEA Tools sur Téléphone portable (Android)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60E71880-6A63-4620-8C0B-863C19122DCD}"/>
              </a:ext>
            </a:extLst>
          </p:cNvPr>
          <p:cNvGrpSpPr/>
          <p:nvPr/>
        </p:nvGrpSpPr>
        <p:grpSpPr>
          <a:xfrm>
            <a:off x="2955992" y="4683193"/>
            <a:ext cx="2929209" cy="1360552"/>
            <a:chOff x="5642473" y="825149"/>
            <a:chExt cx="2929209" cy="1490969"/>
          </a:xfrm>
        </p:grpSpPr>
        <p:sp>
          <p:nvSpPr>
            <p:cNvPr id="67" name="Rectangle à coins arrondis 44">
              <a:extLst>
                <a:ext uri="{FF2B5EF4-FFF2-40B4-BE49-F238E27FC236}">
                  <a16:creationId xmlns:a16="http://schemas.microsoft.com/office/drawing/2014/main" xmlns="" id="{23934A2F-B577-4878-9273-F089D5485897}"/>
                </a:ext>
              </a:extLst>
            </p:cNvPr>
            <p:cNvSpPr/>
            <p:nvPr/>
          </p:nvSpPr>
          <p:spPr>
            <a:xfrm>
              <a:off x="5689147" y="825149"/>
              <a:ext cx="2882535" cy="14909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ABFB621D-B0D8-414E-AEFA-2490C8D1E097}"/>
                </a:ext>
              </a:extLst>
            </p:cNvPr>
            <p:cNvSpPr txBox="1"/>
            <p:nvPr/>
          </p:nvSpPr>
          <p:spPr>
            <a:xfrm>
              <a:off x="5642473" y="889937"/>
              <a:ext cx="2882535" cy="1315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Objectif</a:t>
              </a:r>
              <a:r>
                <a:rPr lang="fr-FR" b="1" dirty="0">
                  <a:latin typeface="Arial Narrow" pitchFamily="34" charset="0"/>
                  <a:sym typeface="Symbol"/>
                </a:rPr>
                <a:t> : Capter et « étudier » des trames NMEA à partir d’un téléphone portable pour appréhender son contenu. </a:t>
              </a:r>
            </a:p>
          </p:txBody>
        </p:sp>
      </p:grpSp>
      <p:sp>
        <p:nvSpPr>
          <p:cNvPr id="69" name="Flèche vers le bas 28">
            <a:extLst>
              <a:ext uri="{FF2B5EF4-FFF2-40B4-BE49-F238E27FC236}">
                <a16:creationId xmlns:a16="http://schemas.microsoft.com/office/drawing/2014/main" xmlns="" id="{5B492313-B84C-428F-A667-1CE28DEFDB72}"/>
              </a:ext>
            </a:extLst>
          </p:cNvPr>
          <p:cNvSpPr/>
          <p:nvPr/>
        </p:nvSpPr>
        <p:spPr>
          <a:xfrm rot="16200000">
            <a:off x="5573000" y="2326806"/>
            <a:ext cx="390489" cy="810401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0A3E86A-A4CA-4093-8917-78F8C2CEE5E8}"/>
              </a:ext>
            </a:extLst>
          </p:cNvPr>
          <p:cNvGrpSpPr/>
          <p:nvPr/>
        </p:nvGrpSpPr>
        <p:grpSpPr>
          <a:xfrm>
            <a:off x="6302355" y="1931768"/>
            <a:ext cx="2616808" cy="1681802"/>
            <a:chOff x="6021316" y="1825466"/>
            <a:chExt cx="2616808" cy="1681802"/>
          </a:xfrm>
        </p:grpSpPr>
        <p:sp>
          <p:nvSpPr>
            <p:cNvPr id="49" name="Rectangle à coins arrondis 51">
              <a:extLst>
                <a:ext uri="{FF2B5EF4-FFF2-40B4-BE49-F238E27FC236}">
                  <a16:creationId xmlns:a16="http://schemas.microsoft.com/office/drawing/2014/main" xmlns="" id="{75269884-717D-4BBF-889D-D2190BCECB65}"/>
                </a:ext>
              </a:extLst>
            </p:cNvPr>
            <p:cNvSpPr/>
            <p:nvPr/>
          </p:nvSpPr>
          <p:spPr>
            <a:xfrm>
              <a:off x="6021316" y="1825466"/>
              <a:ext cx="2616808" cy="16818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xmlns="" id="{1C729769-8D48-4530-9C31-3340D9E1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8039" y="2021129"/>
              <a:ext cx="2339301" cy="1354002"/>
            </a:xfrm>
            <a:prstGeom prst="rect">
              <a:avLst/>
            </a:prstGeom>
          </p:spPr>
        </p:pic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17D5151A-8189-4ACA-8705-9F5606AFF6A4}"/>
              </a:ext>
            </a:extLst>
          </p:cNvPr>
          <p:cNvGrpSpPr/>
          <p:nvPr/>
        </p:nvGrpSpPr>
        <p:grpSpPr>
          <a:xfrm>
            <a:off x="6134727" y="4871206"/>
            <a:ext cx="2929209" cy="1026508"/>
            <a:chOff x="5642473" y="825149"/>
            <a:chExt cx="2929209" cy="1490969"/>
          </a:xfrm>
        </p:grpSpPr>
        <p:sp>
          <p:nvSpPr>
            <p:cNvPr id="72" name="Rectangle à coins arrondis 44">
              <a:extLst>
                <a:ext uri="{FF2B5EF4-FFF2-40B4-BE49-F238E27FC236}">
                  <a16:creationId xmlns:a16="http://schemas.microsoft.com/office/drawing/2014/main" xmlns="" id="{8231AFE6-D4D4-441F-AA87-1C093B34EA82}"/>
                </a:ext>
              </a:extLst>
            </p:cNvPr>
            <p:cNvSpPr/>
            <p:nvPr/>
          </p:nvSpPr>
          <p:spPr>
            <a:xfrm>
              <a:off x="5689147" y="825149"/>
              <a:ext cx="2882535" cy="14909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xmlns="" id="{F057E314-2577-4938-A716-745B9A3608D2}"/>
                </a:ext>
              </a:extLst>
            </p:cNvPr>
            <p:cNvSpPr txBox="1"/>
            <p:nvPr/>
          </p:nvSpPr>
          <p:spPr>
            <a:xfrm>
              <a:off x="5642473" y="889937"/>
              <a:ext cx="2882535" cy="1011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Objectif</a:t>
              </a:r>
              <a:r>
                <a:rPr lang="fr-FR" b="1" dirty="0">
                  <a:latin typeface="Arial Narrow" pitchFamily="34" charset="0"/>
                  <a:sym typeface="Symbol"/>
                </a:rPr>
                <a:t> : Déterminer la géolocalisation d’une photo à partir des données EXIF. </a:t>
              </a:r>
            </a:p>
          </p:txBody>
        </p:sp>
      </p:grpSp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27972026-C665-4B3F-A4F5-FBAC11649762}"/>
              </a:ext>
            </a:extLst>
          </p:cNvPr>
          <p:cNvSpPr txBox="1"/>
          <p:nvPr/>
        </p:nvSpPr>
        <p:spPr>
          <a:xfrm>
            <a:off x="6155396" y="3720069"/>
            <a:ext cx="2832104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Activité Python (ou navigateur)</a:t>
            </a:r>
          </a:p>
        </p:txBody>
      </p:sp>
    </p:spTree>
    <p:extLst>
      <p:ext uri="{BB962C8B-B14F-4D97-AF65-F5344CB8AC3E}">
        <p14:creationId xmlns:p14="http://schemas.microsoft.com/office/powerpoint/2010/main" xmlns="" val="28146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4" grpId="0" animBg="1"/>
      <p:bldP spid="69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 rot="20670167">
            <a:off x="891884" y="2592595"/>
            <a:ext cx="8089300" cy="2903867"/>
          </a:xfrm>
        </p:spPr>
        <p:txBody>
          <a:bodyPr/>
          <a:lstStyle/>
          <a:p>
            <a:pPr algn="ctr"/>
            <a:r>
              <a:rPr lang="fr-FR" sz="6000" dirty="0"/>
              <a:t>Photographie Numérique - Données EXIF et Géolocalisation</a:t>
            </a:r>
            <a:r>
              <a:rPr lang="fr-FR" sz="2000" dirty="0"/>
              <a:t>	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196A6B41-ECC9-4E52-AA94-6714EA44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381894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5205F88-17C8-4F22-A97B-E00BF983AC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28" y="3168289"/>
            <a:ext cx="5615483" cy="3250276"/>
          </a:xfrm>
          <a:prstGeom prst="rect">
            <a:avLst/>
          </a:prstGeom>
        </p:spPr>
      </p:pic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d’une photo</a:t>
            </a:r>
            <a:br>
              <a:rPr lang="fr-FR" sz="3200" dirty="0"/>
            </a:br>
            <a:r>
              <a:rPr lang="fr-FR" sz="2000" dirty="0"/>
              <a:t>			                            Deux approches possibles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430301-5570-4A18-B8A9-ED496C139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697" t="16812" r="47581" b="5238"/>
          <a:stretch/>
        </p:blipFill>
        <p:spPr>
          <a:xfrm>
            <a:off x="1534831" y="1679215"/>
            <a:ext cx="3666836" cy="4064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611AFE2A-5A7E-47C3-9EBB-7F1531A4D88A}"/>
              </a:ext>
            </a:extLst>
          </p:cNvPr>
          <p:cNvGrpSpPr/>
          <p:nvPr/>
        </p:nvGrpSpPr>
        <p:grpSpPr>
          <a:xfrm>
            <a:off x="5655668" y="3703712"/>
            <a:ext cx="3306504" cy="1592881"/>
            <a:chOff x="5781419" y="1779960"/>
            <a:chExt cx="3184104" cy="2435755"/>
          </a:xfrm>
        </p:grpSpPr>
        <p:sp>
          <p:nvSpPr>
            <p:cNvPr id="14" name="Rectangle à coins arrondis 44">
              <a:extLst>
                <a:ext uri="{FF2B5EF4-FFF2-40B4-BE49-F238E27FC236}">
                  <a16:creationId xmlns:a16="http://schemas.microsoft.com/office/drawing/2014/main" xmlns="" id="{1D54BBD3-B70B-48D0-A966-17780BD4E546}"/>
                </a:ext>
              </a:extLst>
            </p:cNvPr>
            <p:cNvSpPr/>
            <p:nvPr/>
          </p:nvSpPr>
          <p:spPr>
            <a:xfrm>
              <a:off x="5781419" y="1779960"/>
              <a:ext cx="3184104" cy="24357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908BEE17-7D70-48DC-A918-E8E467A26F08}"/>
                </a:ext>
              </a:extLst>
            </p:cNvPr>
            <p:cNvSpPr txBox="1"/>
            <p:nvPr/>
          </p:nvSpPr>
          <p:spPr>
            <a:xfrm>
              <a:off x="5869866" y="1779960"/>
              <a:ext cx="3095657" cy="225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Approche 1</a:t>
              </a:r>
              <a:r>
                <a:rPr lang="fr-FR" b="1" dirty="0">
                  <a:latin typeface="Arial Narrow" pitchFamily="34" charset="0"/>
                  <a:sym typeface="Symbol"/>
                </a:rPr>
                <a:t> : Utilisation des outils existants sur le Web. </a:t>
              </a:r>
            </a:p>
            <a:p>
              <a:pPr algn="ctr"/>
              <a:endParaRPr lang="fr-FR" b="1" dirty="0">
                <a:latin typeface="Arial Narrow" pitchFamily="34" charset="0"/>
                <a:sym typeface="Symbol"/>
              </a:endParaRPr>
            </a:p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Approche 2</a:t>
              </a:r>
              <a:r>
                <a:rPr lang="fr-FR" b="1" dirty="0">
                  <a:latin typeface="Arial Narrow" pitchFamily="34" charset="0"/>
                  <a:sym typeface="Symbol"/>
                </a:rPr>
                <a:t> : Mise en place d’un programme en Python.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14D27D22-6347-491A-8EF2-34A78E35A94E}"/>
              </a:ext>
            </a:extLst>
          </p:cNvPr>
          <p:cNvGrpSpPr/>
          <p:nvPr/>
        </p:nvGrpSpPr>
        <p:grpSpPr>
          <a:xfrm>
            <a:off x="2715093" y="2308266"/>
            <a:ext cx="4637051" cy="737765"/>
            <a:chOff x="2715093" y="2162346"/>
            <a:chExt cx="4637051" cy="737765"/>
          </a:xfrm>
        </p:grpSpPr>
        <p:sp>
          <p:nvSpPr>
            <p:cNvPr id="20" name="Rectangle à coins arrondis 44">
              <a:extLst>
                <a:ext uri="{FF2B5EF4-FFF2-40B4-BE49-F238E27FC236}">
                  <a16:creationId xmlns:a16="http://schemas.microsoft.com/office/drawing/2014/main" xmlns="" id="{6AAC1727-5598-43DB-A40B-4E6515371632}"/>
                </a:ext>
              </a:extLst>
            </p:cNvPr>
            <p:cNvSpPr/>
            <p:nvPr/>
          </p:nvSpPr>
          <p:spPr>
            <a:xfrm>
              <a:off x="2715093" y="2162346"/>
              <a:ext cx="4637051" cy="65586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5BAF509D-30A3-492E-BB34-FBD40B9479DE}"/>
                </a:ext>
              </a:extLst>
            </p:cNvPr>
            <p:cNvSpPr txBox="1"/>
            <p:nvPr/>
          </p:nvSpPr>
          <p:spPr>
            <a:xfrm>
              <a:off x="2715093" y="2315336"/>
              <a:ext cx="4637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</a:rPr>
                <a:t>Une même activité – Deux approches possibles</a:t>
              </a:r>
            </a:p>
            <a:p>
              <a:pPr algn="ctr"/>
              <a:endParaRPr lang="fr-FR" sz="1400" b="1" dirty="0">
                <a:latin typeface="Arial Narrow" pitchFamily="34" charset="0"/>
                <a:sym typeface="Symbol"/>
              </a:endParaRPr>
            </a:p>
          </p:txBody>
        </p:sp>
      </p:grp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xmlns="" id="{08B0F2AB-25E1-46A7-BD00-29401951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E7871580-12EB-44FC-88FA-41D84F8385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5668" y="1603232"/>
            <a:ext cx="3185050" cy="55836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960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1 </a:t>
            </a:r>
            <a:br>
              <a:rPr lang="fr-FR" sz="3200" dirty="0"/>
            </a:br>
            <a:r>
              <a:rPr lang="fr-FR" sz="2000" dirty="0"/>
              <a:t>	                                                             Besoins pour l’activité 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1354390" y="1617870"/>
            <a:ext cx="2882535" cy="715421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2882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Approche 1</a:t>
              </a:r>
              <a:r>
                <a:rPr lang="fr-FR" b="1" dirty="0">
                  <a:latin typeface="Arial Narrow" pitchFamily="34" charset="0"/>
                  <a:sym typeface="Symbol"/>
                </a:rPr>
                <a:t> : Utilisation des outils existants sur le Web. 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4F2F61C6-46BB-4F67-8C6C-FCA9F2763B2B}"/>
              </a:ext>
            </a:extLst>
          </p:cNvPr>
          <p:cNvGrpSpPr/>
          <p:nvPr/>
        </p:nvGrpSpPr>
        <p:grpSpPr>
          <a:xfrm>
            <a:off x="176677" y="2971406"/>
            <a:ext cx="1815069" cy="1256758"/>
            <a:chOff x="4137908" y="2601599"/>
            <a:chExt cx="1815069" cy="1256758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xmlns="" id="{E291138F-BED1-4C46-9066-474BA12A7562}"/>
                </a:ext>
              </a:extLst>
            </p:cNvPr>
            <p:cNvSpPr/>
            <p:nvPr/>
          </p:nvSpPr>
          <p:spPr>
            <a:xfrm>
              <a:off x="4137908" y="260159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xmlns="" id="{7C3C5B2A-2280-417D-96DD-2763A39E9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999" y="2674998"/>
              <a:ext cx="1378413" cy="111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9520A24-D82B-4720-8049-96F0F8F9F828}"/>
              </a:ext>
            </a:extLst>
          </p:cNvPr>
          <p:cNvGrpSpPr/>
          <p:nvPr/>
        </p:nvGrpSpPr>
        <p:grpSpPr>
          <a:xfrm>
            <a:off x="1853058" y="4715374"/>
            <a:ext cx="2177607" cy="1256758"/>
            <a:chOff x="131484" y="4394578"/>
            <a:chExt cx="2177607" cy="1256758"/>
          </a:xfrm>
        </p:grpSpPr>
        <p:sp>
          <p:nvSpPr>
            <p:cNvPr id="26" name="Rectangle à coins arrondis 51">
              <a:extLst>
                <a:ext uri="{FF2B5EF4-FFF2-40B4-BE49-F238E27FC236}">
                  <a16:creationId xmlns:a16="http://schemas.microsoft.com/office/drawing/2014/main" xmlns="" id="{162566BE-E051-4C2D-8825-C9870143FEC2}"/>
                </a:ext>
              </a:extLst>
            </p:cNvPr>
            <p:cNvSpPr/>
            <p:nvPr/>
          </p:nvSpPr>
          <p:spPr>
            <a:xfrm>
              <a:off x="131484" y="4394578"/>
              <a:ext cx="2177607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15FFBC5E-9506-4F50-A716-EFBC77808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146" y="4457555"/>
              <a:ext cx="1574061" cy="1167987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4C74185-618A-4EC9-BBCF-E3C73E520F8A}"/>
              </a:ext>
            </a:extLst>
          </p:cNvPr>
          <p:cNvSpPr txBox="1"/>
          <p:nvPr/>
        </p:nvSpPr>
        <p:spPr>
          <a:xfrm>
            <a:off x="2182720" y="6049934"/>
            <a:ext cx="1574061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Connexion WEB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89127F8D-8EB5-4E23-B2A7-A01F2B186889}"/>
              </a:ext>
            </a:extLst>
          </p:cNvPr>
          <p:cNvGrpSpPr/>
          <p:nvPr/>
        </p:nvGrpSpPr>
        <p:grpSpPr>
          <a:xfrm>
            <a:off x="5882643" y="1864812"/>
            <a:ext cx="2436091" cy="3996779"/>
            <a:chOff x="5882643" y="186481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5882643" y="186481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3254" y="2061407"/>
              <a:ext cx="2006316" cy="3534203"/>
            </a:xfrm>
            <a:prstGeom prst="rect">
              <a:avLst/>
            </a:prstGeom>
          </p:spPr>
        </p:pic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D6E06F0C-628B-47A8-B328-AD67263422EE}"/>
              </a:ext>
            </a:extLst>
          </p:cNvPr>
          <p:cNvSpPr txBox="1"/>
          <p:nvPr/>
        </p:nvSpPr>
        <p:spPr>
          <a:xfrm>
            <a:off x="5927564" y="5966068"/>
            <a:ext cx="2346248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Une photo géolocalisée</a:t>
            </a:r>
          </a:p>
        </p:txBody>
      </p:sp>
      <p:sp>
        <p:nvSpPr>
          <p:cNvPr id="38" name="Virage 21">
            <a:extLst>
              <a:ext uri="{FF2B5EF4-FFF2-40B4-BE49-F238E27FC236}">
                <a16:creationId xmlns:a16="http://schemas.microsoft.com/office/drawing/2014/main" xmlns="" id="{31AF086F-92AF-41C1-923D-197E541C48F3}"/>
              </a:ext>
            </a:extLst>
          </p:cNvPr>
          <p:cNvSpPr/>
          <p:nvPr/>
        </p:nvSpPr>
        <p:spPr>
          <a:xfrm flipV="1">
            <a:off x="824812" y="4301563"/>
            <a:ext cx="939370" cy="1256758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C9D334E4-804A-4E71-A9CA-C6B6A4725E61}"/>
              </a:ext>
            </a:extLst>
          </p:cNvPr>
          <p:cNvSpPr txBox="1"/>
          <p:nvPr/>
        </p:nvSpPr>
        <p:spPr>
          <a:xfrm>
            <a:off x="2821860" y="4146105"/>
            <a:ext cx="200310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25" name="Flèche vers le bas 28">
            <a:extLst>
              <a:ext uri="{FF2B5EF4-FFF2-40B4-BE49-F238E27FC236}">
                <a16:creationId xmlns:a16="http://schemas.microsoft.com/office/drawing/2014/main" xmlns="" id="{A535CE9C-78E3-4B46-9E6D-B796565511D8}"/>
              </a:ext>
            </a:extLst>
          </p:cNvPr>
          <p:cNvSpPr/>
          <p:nvPr/>
        </p:nvSpPr>
        <p:spPr>
          <a:xfrm rot="16200000">
            <a:off x="2312166" y="3284173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1DFBF98-9174-4646-95C5-35EBEBBB0DA6}"/>
              </a:ext>
            </a:extLst>
          </p:cNvPr>
          <p:cNvGrpSpPr/>
          <p:nvPr/>
        </p:nvGrpSpPr>
        <p:grpSpPr>
          <a:xfrm>
            <a:off x="2941862" y="2828199"/>
            <a:ext cx="1815069" cy="1256758"/>
            <a:chOff x="2941862" y="2504939"/>
            <a:chExt cx="1815069" cy="1256758"/>
          </a:xfrm>
        </p:grpSpPr>
        <p:sp>
          <p:nvSpPr>
            <p:cNvPr id="28" name="Rectangle à coins arrondis 39">
              <a:extLst>
                <a:ext uri="{FF2B5EF4-FFF2-40B4-BE49-F238E27FC236}">
                  <a16:creationId xmlns:a16="http://schemas.microsoft.com/office/drawing/2014/main" xmlns="" id="{E0002E1F-3D38-44B0-B1E3-208CFAE64582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810DD654-3F02-476F-BA36-D267159D3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xmlns="" id="{E35E0F7E-992E-4C09-B8EF-29AE77AB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37" grpId="0" animBg="1"/>
      <p:bldP spid="38" grpId="1" animBg="1"/>
      <p:bldP spid="40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84566" y="1850818"/>
            <a:ext cx="2882535" cy="530927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2882535" cy="49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1 : Installation outils 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0CBB51E-E9C7-4829-BEF4-F9F91C743833}"/>
              </a:ext>
            </a:extLst>
          </p:cNvPr>
          <p:cNvGrpSpPr/>
          <p:nvPr/>
        </p:nvGrpSpPr>
        <p:grpSpPr>
          <a:xfrm>
            <a:off x="49326" y="3325240"/>
            <a:ext cx="1561803" cy="1081111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1971630F-F123-4570-B640-5D02123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1747844" y="3955369"/>
            <a:ext cx="1946543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4E82EA11-9C4E-44DC-B397-0621FBB90E13}"/>
              </a:ext>
            </a:extLst>
          </p:cNvPr>
          <p:cNvGrpSpPr/>
          <p:nvPr/>
        </p:nvGrpSpPr>
        <p:grpSpPr>
          <a:xfrm>
            <a:off x="5676645" y="1571636"/>
            <a:ext cx="3181534" cy="1256758"/>
            <a:chOff x="5663542" y="2580014"/>
            <a:chExt cx="3181534" cy="1256758"/>
          </a:xfrm>
        </p:grpSpPr>
        <p:sp>
          <p:nvSpPr>
            <p:cNvPr id="26" name="Rectangle à coins arrondis 51">
              <a:extLst>
                <a:ext uri="{FF2B5EF4-FFF2-40B4-BE49-F238E27FC236}">
                  <a16:creationId xmlns:a16="http://schemas.microsoft.com/office/drawing/2014/main" xmlns="" id="{162566BE-E051-4C2D-8825-C9870143FEC2}"/>
                </a:ext>
              </a:extLst>
            </p:cNvPr>
            <p:cNvSpPr/>
            <p:nvPr/>
          </p:nvSpPr>
          <p:spPr>
            <a:xfrm>
              <a:off x="5663542" y="2580014"/>
              <a:ext cx="3181534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2851BD85-FBC8-4CBD-8E27-D2F7132AB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8272" y="2662611"/>
              <a:ext cx="2987959" cy="937870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1427486E-3924-4357-A09D-7B774C3C7241}"/>
              </a:ext>
            </a:extLst>
          </p:cNvPr>
          <p:cNvSpPr txBox="1"/>
          <p:nvPr/>
        </p:nvSpPr>
        <p:spPr>
          <a:xfrm>
            <a:off x="5700335" y="2974844"/>
            <a:ext cx="3263453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Ouvrir le magasin de Chrome et rechercher </a:t>
            </a:r>
            <a:r>
              <a:rPr lang="fr-FR" dirty="0" err="1">
                <a:latin typeface="Arial Narrow" pitchFamily="34" charset="0"/>
              </a:rPr>
              <a:t>exif</a:t>
            </a:r>
            <a:r>
              <a:rPr lang="fr-FR" dirty="0">
                <a:latin typeface="Arial Narrow" pitchFamily="34" charset="0"/>
              </a:rPr>
              <a:t> data </a:t>
            </a:r>
            <a:r>
              <a:rPr lang="fr-FR" dirty="0" err="1">
                <a:latin typeface="Arial Narrow" pitchFamily="34" charset="0"/>
              </a:rPr>
              <a:t>viewer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FF8BD07B-A424-4EF3-A5F9-697734F62BE2}"/>
              </a:ext>
            </a:extLst>
          </p:cNvPr>
          <p:cNvGrpSpPr/>
          <p:nvPr/>
        </p:nvGrpSpPr>
        <p:grpSpPr>
          <a:xfrm>
            <a:off x="2095149" y="2566593"/>
            <a:ext cx="3330680" cy="646331"/>
            <a:chOff x="2095149" y="2566593"/>
            <a:chExt cx="3330680" cy="646331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3B934E19-36FE-408F-B932-7AB4DE95DF52}"/>
                </a:ext>
              </a:extLst>
            </p:cNvPr>
            <p:cNvSpPr/>
            <p:nvPr/>
          </p:nvSpPr>
          <p:spPr>
            <a:xfrm>
              <a:off x="2095149" y="2566593"/>
              <a:ext cx="3330680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A8305106-FE9A-4441-991E-DD86FBC95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795" y="2623068"/>
              <a:ext cx="3207034" cy="519634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2853825" y="3288617"/>
            <a:ext cx="200310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Chrome Web Store</a:t>
            </a:r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>
            <a:off x="7056541" y="3773181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Virage 21">
            <a:extLst>
              <a:ext uri="{FF2B5EF4-FFF2-40B4-BE49-F238E27FC236}">
                <a16:creationId xmlns:a16="http://schemas.microsoft.com/office/drawing/2014/main" xmlns="" id="{06F2414B-57E3-4453-AB3E-75893C1D78CC}"/>
              </a:ext>
            </a:extLst>
          </p:cNvPr>
          <p:cNvSpPr/>
          <p:nvPr/>
        </p:nvSpPr>
        <p:spPr>
          <a:xfrm>
            <a:off x="4087198" y="1683176"/>
            <a:ext cx="1406587" cy="76317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802640" y="2612250"/>
            <a:ext cx="1263182" cy="64633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Titre 9">
            <a:extLst>
              <a:ext uri="{FF2B5EF4-FFF2-40B4-BE49-F238E27FC236}">
                <a16:creationId xmlns:a16="http://schemas.microsoft.com/office/drawing/2014/main" xmlns="" id="{0B90B235-3D85-4AD4-B54B-171A6EDF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1 </a:t>
            </a:r>
            <a:br>
              <a:rPr lang="fr-FR" sz="3200" dirty="0"/>
            </a:br>
            <a:r>
              <a:rPr lang="fr-FR" sz="2000" dirty="0"/>
              <a:t>	                                              Etape 1 – Installation des outils</a:t>
            </a:r>
          </a:p>
        </p:txBody>
      </p:sp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xmlns="" id="{5E3D58C7-D147-4025-BFB2-B92394D6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F6073A3-9A14-421A-B43D-D5BE6EB6E350}"/>
              </a:ext>
            </a:extLst>
          </p:cNvPr>
          <p:cNvGrpSpPr/>
          <p:nvPr/>
        </p:nvGrpSpPr>
        <p:grpSpPr>
          <a:xfrm>
            <a:off x="154450" y="4473010"/>
            <a:ext cx="8908002" cy="2340259"/>
            <a:chOff x="207656" y="4486595"/>
            <a:chExt cx="8908002" cy="2340259"/>
          </a:xfrm>
        </p:grpSpPr>
        <p:sp>
          <p:nvSpPr>
            <p:cNvPr id="39" name="Rectangle à coins arrondis 51">
              <a:extLst>
                <a:ext uri="{FF2B5EF4-FFF2-40B4-BE49-F238E27FC236}">
                  <a16:creationId xmlns:a16="http://schemas.microsoft.com/office/drawing/2014/main" xmlns="" id="{9D03A904-F823-46A6-87CF-69340303990A}"/>
                </a:ext>
              </a:extLst>
            </p:cNvPr>
            <p:cNvSpPr/>
            <p:nvPr/>
          </p:nvSpPr>
          <p:spPr>
            <a:xfrm>
              <a:off x="207656" y="4486595"/>
              <a:ext cx="8908002" cy="234025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10A04AB4-E61B-4C47-AA6F-B8E9C6093A61}"/>
                </a:ext>
              </a:extLst>
            </p:cNvPr>
            <p:cNvGrpSpPr/>
            <p:nvPr/>
          </p:nvGrpSpPr>
          <p:grpSpPr>
            <a:xfrm>
              <a:off x="920854" y="4570766"/>
              <a:ext cx="3526737" cy="1011683"/>
              <a:chOff x="1134214" y="4570766"/>
              <a:chExt cx="3526737" cy="1011683"/>
            </a:xfrm>
          </p:grpSpPr>
          <p:sp>
            <p:nvSpPr>
              <p:cNvPr id="43" name="Rectangle à coins arrondis 39">
                <a:extLst>
                  <a:ext uri="{FF2B5EF4-FFF2-40B4-BE49-F238E27FC236}">
                    <a16:creationId xmlns:a16="http://schemas.microsoft.com/office/drawing/2014/main" xmlns="" id="{1F08DD11-F9FE-449F-9CFB-F7359F44346A}"/>
                  </a:ext>
                </a:extLst>
              </p:cNvPr>
              <p:cNvSpPr/>
              <p:nvPr/>
            </p:nvSpPr>
            <p:spPr>
              <a:xfrm>
                <a:off x="1134214" y="4570766"/>
                <a:ext cx="3526737" cy="101168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xmlns="" id="{1FBE58D5-B431-46AB-84E1-D08036435D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120" t="5862" r="10497" b="70695"/>
              <a:stretch/>
            </p:blipFill>
            <p:spPr>
              <a:xfrm>
                <a:off x="1380472" y="4702264"/>
                <a:ext cx="3148434" cy="779197"/>
              </a:xfrm>
              <a:prstGeom prst="rect">
                <a:avLst/>
              </a:prstGeom>
            </p:spPr>
          </p:pic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A96CFF06-C454-4D88-959D-34BE41737FEF}"/>
                </a:ext>
              </a:extLst>
            </p:cNvPr>
            <p:cNvGrpSpPr/>
            <p:nvPr/>
          </p:nvGrpSpPr>
          <p:grpSpPr>
            <a:xfrm>
              <a:off x="4747962" y="4608696"/>
              <a:ext cx="3639437" cy="973754"/>
              <a:chOff x="4951162" y="4608696"/>
              <a:chExt cx="3639437" cy="973754"/>
            </a:xfrm>
          </p:grpSpPr>
          <p:sp>
            <p:nvSpPr>
              <p:cNvPr id="44" name="Rectangle à coins arrondis 39">
                <a:extLst>
                  <a:ext uri="{FF2B5EF4-FFF2-40B4-BE49-F238E27FC236}">
                    <a16:creationId xmlns:a16="http://schemas.microsoft.com/office/drawing/2014/main" xmlns="" id="{1CFE1430-8581-42F8-877B-92400A450936}"/>
                  </a:ext>
                </a:extLst>
              </p:cNvPr>
              <p:cNvSpPr/>
              <p:nvPr/>
            </p:nvSpPr>
            <p:spPr>
              <a:xfrm>
                <a:off x="4951162" y="4608696"/>
                <a:ext cx="3639437" cy="973754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xmlns="" id="{AFE8AAD4-8F9D-4EFA-8C7B-B38FC9CF10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713" t="75551"/>
              <a:stretch/>
            </p:blipFill>
            <p:spPr>
              <a:xfrm>
                <a:off x="5016181" y="4712119"/>
                <a:ext cx="3509398" cy="812629"/>
              </a:xfrm>
              <a:prstGeom prst="rect">
                <a:avLst/>
              </a:prstGeom>
            </p:spPr>
          </p:pic>
        </p:grp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xmlns="" id="{9E63F6CE-F5D0-4FE4-A3C8-E5D4CF70686E}"/>
                </a:ext>
              </a:extLst>
            </p:cNvPr>
            <p:cNvGrpSpPr/>
            <p:nvPr/>
          </p:nvGrpSpPr>
          <p:grpSpPr>
            <a:xfrm>
              <a:off x="1562061" y="5669236"/>
              <a:ext cx="3639437" cy="973754"/>
              <a:chOff x="3285498" y="5751285"/>
              <a:chExt cx="3639437" cy="973754"/>
            </a:xfrm>
          </p:grpSpPr>
          <p:sp>
            <p:nvSpPr>
              <p:cNvPr id="45" name="Rectangle à coins arrondis 39">
                <a:extLst>
                  <a:ext uri="{FF2B5EF4-FFF2-40B4-BE49-F238E27FC236}">
                    <a16:creationId xmlns:a16="http://schemas.microsoft.com/office/drawing/2014/main" xmlns="" id="{7672FAB8-3DBB-47CF-8D5D-98C73EFB678F}"/>
                  </a:ext>
                </a:extLst>
              </p:cNvPr>
              <p:cNvSpPr/>
              <p:nvPr/>
            </p:nvSpPr>
            <p:spPr>
              <a:xfrm>
                <a:off x="3285498" y="5751285"/>
                <a:ext cx="3639437" cy="973754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C00000"/>
                  </a:solidFill>
                </a:endParaRPr>
              </a:p>
            </p:txBody>
          </p:sp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xmlns="" id="{306C6EA5-42E0-4A57-A689-E284B8F908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rcRect l="3119" t="40665" r="4206" b="36450"/>
              <a:stretch/>
            </p:blipFill>
            <p:spPr>
              <a:xfrm>
                <a:off x="3409199" y="5835231"/>
                <a:ext cx="3377738" cy="760661"/>
              </a:xfrm>
              <a:prstGeom prst="rect">
                <a:avLst/>
              </a:prstGeom>
            </p:spPr>
          </p:pic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54C74185-618A-4EC9-BBCF-E3C73E520F8A}"/>
                </a:ext>
              </a:extLst>
            </p:cNvPr>
            <p:cNvSpPr txBox="1"/>
            <p:nvPr/>
          </p:nvSpPr>
          <p:spPr>
            <a:xfrm>
              <a:off x="366076" y="5723835"/>
              <a:ext cx="1077986" cy="646331"/>
            </a:xfrm>
            <a:prstGeom prst="rect">
              <a:avLst/>
            </a:prstGeom>
            <a:solidFill>
              <a:srgbClr val="00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 Narrow" pitchFamily="34" charset="0"/>
                </a:rPr>
                <a:t>Choisir </a:t>
              </a:r>
              <a:br>
                <a:rPr lang="fr-FR" dirty="0">
                  <a:latin typeface="Arial Narrow" pitchFamily="34" charset="0"/>
                </a:rPr>
              </a:br>
              <a:r>
                <a:rPr lang="fr-FR" dirty="0">
                  <a:latin typeface="Arial Narrow" pitchFamily="34" charset="0"/>
                </a:rPr>
                <a:t>celui-ci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4C7B6218-E2B9-4396-8726-D32BFE992027}"/>
                </a:ext>
              </a:extLst>
            </p:cNvPr>
            <p:cNvGrpSpPr/>
            <p:nvPr/>
          </p:nvGrpSpPr>
          <p:grpSpPr>
            <a:xfrm>
              <a:off x="5319497" y="5685873"/>
              <a:ext cx="3682263" cy="1026033"/>
              <a:chOff x="5780464" y="5616957"/>
              <a:chExt cx="3300114" cy="1026033"/>
            </a:xfrm>
          </p:grpSpPr>
          <p:sp>
            <p:nvSpPr>
              <p:cNvPr id="49" name="Rectangle à coins arrondis 39">
                <a:extLst>
                  <a:ext uri="{FF2B5EF4-FFF2-40B4-BE49-F238E27FC236}">
                    <a16:creationId xmlns:a16="http://schemas.microsoft.com/office/drawing/2014/main" xmlns="" id="{6A729C69-0251-4FAE-BC52-692622EC4D0E}"/>
                  </a:ext>
                </a:extLst>
              </p:cNvPr>
              <p:cNvSpPr/>
              <p:nvPr/>
            </p:nvSpPr>
            <p:spPr>
              <a:xfrm>
                <a:off x="5780464" y="5616957"/>
                <a:ext cx="3300114" cy="1026033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xmlns="" id="{8A10037A-D3CC-40D4-B174-BEC8233D902E}"/>
                  </a:ext>
                </a:extLst>
              </p:cNvPr>
              <p:cNvSpPr txBox="1"/>
              <p:nvPr/>
            </p:nvSpPr>
            <p:spPr>
              <a:xfrm>
                <a:off x="5876912" y="5668563"/>
                <a:ext cx="31402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400" b="1" dirty="0">
                    <a:solidFill>
                      <a:srgbClr val="C00000"/>
                    </a:solidFill>
                    <a:latin typeface="Arial Narrow" pitchFamily="34" charset="0"/>
                  </a:rPr>
                  <a:t>Note :</a:t>
                </a:r>
                <a:r>
                  <a:rPr lang="fr-FR" sz="1400" b="1" dirty="0">
                    <a:latin typeface="Arial Narrow" pitchFamily="34" charset="0"/>
                  </a:rPr>
                  <a:t> Des sites Web rendent le même service</a:t>
                </a:r>
              </a:p>
              <a:p>
                <a:pPr algn="l"/>
                <a:r>
                  <a:rPr lang="fr-FR" sz="1400" b="1" dirty="0">
                    <a:latin typeface="Arial Narrow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https://www.get-metadata.com/</a:t>
                </a:r>
                <a:endParaRPr lang="fr-FR" sz="1400" b="1" dirty="0">
                  <a:latin typeface="Arial Narrow" pitchFamily="34" charset="0"/>
                </a:endParaRPr>
              </a:p>
              <a:p>
                <a:pPr algn="l"/>
                <a:r>
                  <a:rPr lang="fr-FR" sz="1400" b="1" dirty="0">
                    <a:latin typeface="Arial Narrow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http://exif.regex.info/exif.cgi</a:t>
                </a:r>
                <a:endParaRPr lang="fr-FR" sz="1400" b="1" dirty="0">
                  <a:latin typeface="Arial Narrow" pitchFamily="34" charset="0"/>
                </a:endParaRPr>
              </a:p>
              <a:p>
                <a:pPr algn="l"/>
                <a:r>
                  <a:rPr lang="fr-FR" sz="1400" b="1" dirty="0">
                    <a:latin typeface="Arial Narrow" pitchFamily="34" charset="0"/>
                    <a:hlinkClick r:id="rId9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https://sno.phy.queensu.ca/~phil/exiftool</a:t>
                </a:r>
                <a:r>
                  <a:rPr lang="fr-FR" sz="1400" b="1" dirty="0">
                    <a:latin typeface="Arial Narrow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xmlns="" val="tx"/>
                        </a:ext>
                      </a:extLst>
                    </a:hlinkClick>
                  </a:rPr>
                  <a:t> /</a:t>
                </a:r>
                <a:endParaRPr lang="fr-FR" sz="1400" b="1" dirty="0">
                  <a:latin typeface="Arial Narrow" pitchFamily="34" charset="0"/>
                  <a:sym typeface="Symbo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730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5" grpId="0" animBg="1"/>
      <p:bldP spid="40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pied de page 4">
            <a:extLst>
              <a:ext uri="{FF2B5EF4-FFF2-40B4-BE49-F238E27FC236}">
                <a16:creationId xmlns:a16="http://schemas.microsoft.com/office/drawing/2014/main" xmlns="" id="{5C625839-E24B-4F8A-B4B9-BDC76B5F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5750075" y="1636167"/>
            <a:ext cx="3324633" cy="530927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93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3324633" cy="49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2 : Visualisation données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1081353" y="4676253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0CBB51E-E9C7-4829-BEF4-F9F91C743833}"/>
              </a:ext>
            </a:extLst>
          </p:cNvPr>
          <p:cNvGrpSpPr/>
          <p:nvPr/>
        </p:nvGrpSpPr>
        <p:grpSpPr>
          <a:xfrm>
            <a:off x="49326" y="2627650"/>
            <a:ext cx="1561803" cy="1081111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1971630F-F123-4570-B640-5D02123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27839" y="3801021"/>
            <a:ext cx="1852289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2407646" y="2612693"/>
            <a:ext cx="200310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Extension de Chrome </a:t>
            </a:r>
          </a:p>
        </p:txBody>
      </p:sp>
      <p:sp>
        <p:nvSpPr>
          <p:cNvPr id="40" name="Virage 21">
            <a:extLst>
              <a:ext uri="{FF2B5EF4-FFF2-40B4-BE49-F238E27FC236}">
                <a16:creationId xmlns:a16="http://schemas.microsoft.com/office/drawing/2014/main" xmlns="" id="{06F2414B-57E3-4453-AB3E-75893C1D78CC}"/>
              </a:ext>
            </a:extLst>
          </p:cNvPr>
          <p:cNvSpPr/>
          <p:nvPr/>
        </p:nvSpPr>
        <p:spPr>
          <a:xfrm rot="5400000">
            <a:off x="4948860" y="2231104"/>
            <a:ext cx="839253" cy="76317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567795" y="1914660"/>
            <a:ext cx="1406587" cy="64633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99ADFB28-2E1F-42B9-B7BA-1AE38C4387C0}"/>
              </a:ext>
            </a:extLst>
          </p:cNvPr>
          <p:cNvGrpSpPr/>
          <p:nvPr/>
        </p:nvGrpSpPr>
        <p:grpSpPr>
          <a:xfrm>
            <a:off x="2095149" y="1869003"/>
            <a:ext cx="2761781" cy="646331"/>
            <a:chOff x="2095149" y="2566593"/>
            <a:chExt cx="2761781" cy="646331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3B934E19-36FE-408F-B932-7AB4DE95DF52}"/>
                </a:ext>
              </a:extLst>
            </p:cNvPr>
            <p:cNvSpPr/>
            <p:nvPr/>
          </p:nvSpPr>
          <p:spPr>
            <a:xfrm>
              <a:off x="2095149" y="2566593"/>
              <a:ext cx="2761781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4ABD5A84-A6BF-4953-B604-B0538FCA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9023" y="2689319"/>
              <a:ext cx="2524802" cy="371475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DFD66277-FB22-47E4-915A-CD55711AD603}"/>
                </a:ext>
              </a:extLst>
            </p:cNvPr>
            <p:cNvSpPr/>
            <p:nvPr/>
          </p:nvSpPr>
          <p:spPr>
            <a:xfrm>
              <a:off x="3817856" y="2620384"/>
              <a:ext cx="395925" cy="527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AA8340B0-63DF-400A-88B7-031917EE5E15}"/>
              </a:ext>
            </a:extLst>
          </p:cNvPr>
          <p:cNvGrpSpPr/>
          <p:nvPr/>
        </p:nvGrpSpPr>
        <p:grpSpPr>
          <a:xfrm>
            <a:off x="2639690" y="3187189"/>
            <a:ext cx="6000007" cy="1431011"/>
            <a:chOff x="2214819" y="3187189"/>
            <a:chExt cx="6000007" cy="1431011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2214819" y="3187189"/>
              <a:ext cx="6000007" cy="14310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xmlns="" id="{56E5931C-DB2B-4445-A0E0-5FDC729D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0550" y="3302199"/>
              <a:ext cx="5359572" cy="1200993"/>
            </a:xfrm>
            <a:prstGeom prst="rect">
              <a:avLst/>
            </a:prstGeom>
          </p:spPr>
        </p:pic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2E214F0C-7AD8-49F0-BF6A-2B2BF786FF8A}"/>
              </a:ext>
            </a:extLst>
          </p:cNvPr>
          <p:cNvSpPr/>
          <p:nvPr/>
        </p:nvSpPr>
        <p:spPr>
          <a:xfrm>
            <a:off x="3375565" y="3532294"/>
            <a:ext cx="1484514" cy="5276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 rot="16200000">
            <a:off x="2644206" y="5179217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6F3EAC99-4345-441D-83BA-8B15C3EFCCE6}"/>
              </a:ext>
            </a:extLst>
          </p:cNvPr>
          <p:cNvGrpSpPr/>
          <p:nvPr/>
        </p:nvGrpSpPr>
        <p:grpSpPr>
          <a:xfrm>
            <a:off x="3154651" y="4682099"/>
            <a:ext cx="5796356" cy="2123680"/>
            <a:chOff x="3200529" y="4696542"/>
            <a:chExt cx="5796356" cy="2123680"/>
          </a:xfrm>
        </p:grpSpPr>
        <p:sp>
          <p:nvSpPr>
            <p:cNvPr id="39" name="Rectangle à coins arrondis 39">
              <a:extLst>
                <a:ext uri="{FF2B5EF4-FFF2-40B4-BE49-F238E27FC236}">
                  <a16:creationId xmlns:a16="http://schemas.microsoft.com/office/drawing/2014/main" xmlns="" id="{1353CEA3-89E0-4D45-905A-24BB6D29D695}"/>
                </a:ext>
              </a:extLst>
            </p:cNvPr>
            <p:cNvSpPr/>
            <p:nvPr/>
          </p:nvSpPr>
          <p:spPr>
            <a:xfrm>
              <a:off x="3200529" y="4696542"/>
              <a:ext cx="5796356" cy="212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D2D59219-7F37-436F-A4D2-AF476C353DDB}"/>
                </a:ext>
              </a:extLst>
            </p:cNvPr>
            <p:cNvGrpSpPr/>
            <p:nvPr/>
          </p:nvGrpSpPr>
          <p:grpSpPr>
            <a:xfrm>
              <a:off x="3687865" y="4795021"/>
              <a:ext cx="1815069" cy="963361"/>
              <a:chOff x="3420021" y="4795021"/>
              <a:chExt cx="1815069" cy="963361"/>
            </a:xfrm>
          </p:grpSpPr>
          <p:sp>
            <p:nvSpPr>
              <p:cNvPr id="41" name="Rectangle à coins arrondis 39">
                <a:extLst>
                  <a:ext uri="{FF2B5EF4-FFF2-40B4-BE49-F238E27FC236}">
                    <a16:creationId xmlns:a16="http://schemas.microsoft.com/office/drawing/2014/main" xmlns="" id="{89B6995C-3303-42F4-A962-8EBC99438D2A}"/>
                  </a:ext>
                </a:extLst>
              </p:cNvPr>
              <p:cNvSpPr/>
              <p:nvPr/>
            </p:nvSpPr>
            <p:spPr>
              <a:xfrm>
                <a:off x="3420021" y="4795021"/>
                <a:ext cx="1815069" cy="96336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xmlns="" id="{50A13B63-B011-4C61-BD23-C2544AAF45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538991" y="4906597"/>
                <a:ext cx="1600355" cy="709100"/>
              </a:xfrm>
              <a:prstGeom prst="rect">
                <a:avLst/>
              </a:prstGeom>
            </p:spPr>
          </p:pic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DB99A481-CFEF-4DCB-9CF8-6317AF7F400B}"/>
                </a:ext>
              </a:extLst>
            </p:cNvPr>
            <p:cNvGrpSpPr/>
            <p:nvPr/>
          </p:nvGrpSpPr>
          <p:grpSpPr>
            <a:xfrm>
              <a:off x="3474811" y="5889030"/>
              <a:ext cx="2290040" cy="772325"/>
              <a:chOff x="3206967" y="5889030"/>
              <a:chExt cx="2290040" cy="772325"/>
            </a:xfrm>
          </p:grpSpPr>
          <p:sp>
            <p:nvSpPr>
              <p:cNvPr id="42" name="Rectangle à coins arrondis 39">
                <a:extLst>
                  <a:ext uri="{FF2B5EF4-FFF2-40B4-BE49-F238E27FC236}">
                    <a16:creationId xmlns:a16="http://schemas.microsoft.com/office/drawing/2014/main" xmlns="" id="{FA791CB2-EA6A-47A0-8639-8610FB4D52FF}"/>
                  </a:ext>
                </a:extLst>
              </p:cNvPr>
              <p:cNvSpPr/>
              <p:nvPr/>
            </p:nvSpPr>
            <p:spPr>
              <a:xfrm>
                <a:off x="3206967" y="5889030"/>
                <a:ext cx="2290040" cy="77232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xmlns="" id="{77597E02-8B8E-44F9-A3EF-BF0FEDE89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314140" y="5987108"/>
                <a:ext cx="2042730" cy="611518"/>
              </a:xfrm>
              <a:prstGeom prst="rect">
                <a:avLst/>
              </a:prstGeom>
            </p:spPr>
          </p:pic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EF9C7A38-3BAF-4943-9AD2-868AF688FE7F}"/>
                </a:ext>
              </a:extLst>
            </p:cNvPr>
            <p:cNvGrpSpPr/>
            <p:nvPr/>
          </p:nvGrpSpPr>
          <p:grpSpPr>
            <a:xfrm>
              <a:off x="5960985" y="4750537"/>
              <a:ext cx="2527169" cy="1996858"/>
              <a:chOff x="5693141" y="4750537"/>
              <a:chExt cx="2527169" cy="1996858"/>
            </a:xfrm>
          </p:grpSpPr>
          <p:sp>
            <p:nvSpPr>
              <p:cNvPr id="43" name="Rectangle à coins arrondis 39">
                <a:extLst>
                  <a:ext uri="{FF2B5EF4-FFF2-40B4-BE49-F238E27FC236}">
                    <a16:creationId xmlns:a16="http://schemas.microsoft.com/office/drawing/2014/main" xmlns="" id="{22B0DD24-06F4-4BAC-8CD0-C4A3FBA0A882}"/>
                  </a:ext>
                </a:extLst>
              </p:cNvPr>
              <p:cNvSpPr/>
              <p:nvPr/>
            </p:nvSpPr>
            <p:spPr>
              <a:xfrm>
                <a:off x="5693141" y="4750537"/>
                <a:ext cx="2527169" cy="1996858"/>
              </a:xfrm>
              <a:prstGeom prst="round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xmlns="" id="{D9DE0AE6-7A31-490F-BB34-131CA62C0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871758" y="4901443"/>
                <a:ext cx="2205367" cy="1697937"/>
              </a:xfrm>
              <a:prstGeom prst="rect">
                <a:avLst/>
              </a:prstGeom>
            </p:spPr>
          </p:pic>
        </p:grpSp>
      </p:grp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 rot="5400000" flipV="1">
            <a:off x="2175851" y="3535272"/>
            <a:ext cx="835474" cy="1149818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18B6298E-1258-4430-817A-21E5105CCCB4}"/>
              </a:ext>
            </a:extLst>
          </p:cNvPr>
          <p:cNvGrpSpPr/>
          <p:nvPr/>
        </p:nvGrpSpPr>
        <p:grpSpPr>
          <a:xfrm>
            <a:off x="6955749" y="4850118"/>
            <a:ext cx="1283757" cy="871914"/>
            <a:chOff x="7296229" y="4850118"/>
            <a:chExt cx="1283757" cy="871914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xmlns="" id="{9AF3BD46-EFBC-4181-88C4-49674504C948}"/>
                </a:ext>
              </a:extLst>
            </p:cNvPr>
            <p:cNvSpPr/>
            <p:nvPr/>
          </p:nvSpPr>
          <p:spPr>
            <a:xfrm>
              <a:off x="7296229" y="4850118"/>
              <a:ext cx="378691" cy="43595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xmlns="" id="{71230C9A-033F-4373-9B33-3FE1F4992751}"/>
                </a:ext>
              </a:extLst>
            </p:cNvPr>
            <p:cNvSpPr/>
            <p:nvPr/>
          </p:nvSpPr>
          <p:spPr>
            <a:xfrm>
              <a:off x="7341815" y="5286075"/>
              <a:ext cx="1238171" cy="43595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9004B22A-B237-46BC-A30E-A52892A74FB5}"/>
              </a:ext>
            </a:extLst>
          </p:cNvPr>
          <p:cNvGrpSpPr/>
          <p:nvPr/>
        </p:nvGrpSpPr>
        <p:grpSpPr>
          <a:xfrm>
            <a:off x="6946021" y="5659515"/>
            <a:ext cx="1276503" cy="851330"/>
            <a:chOff x="7296229" y="5659515"/>
            <a:chExt cx="1276503" cy="851330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xmlns="" id="{E4B5880C-A203-48E2-858B-026BE745C04A}"/>
                </a:ext>
              </a:extLst>
            </p:cNvPr>
            <p:cNvSpPr/>
            <p:nvPr/>
          </p:nvSpPr>
          <p:spPr>
            <a:xfrm>
              <a:off x="7296229" y="5659515"/>
              <a:ext cx="378691" cy="435957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xmlns="" id="{7C043B68-5C22-4EC1-AA14-A0A248FA83B1}"/>
                </a:ext>
              </a:extLst>
            </p:cNvPr>
            <p:cNvSpPr/>
            <p:nvPr/>
          </p:nvSpPr>
          <p:spPr>
            <a:xfrm>
              <a:off x="7334561" y="6074888"/>
              <a:ext cx="1238171" cy="435957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6" name="Titre 9">
            <a:extLst>
              <a:ext uri="{FF2B5EF4-FFF2-40B4-BE49-F238E27FC236}">
                <a16:creationId xmlns:a16="http://schemas.microsoft.com/office/drawing/2014/main" xmlns="" id="{07C4B55A-B761-4F4C-BAA5-4DC3AB0E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1 </a:t>
            </a:r>
            <a:br>
              <a:rPr lang="fr-FR" sz="3200" dirty="0"/>
            </a:br>
            <a:r>
              <a:rPr lang="fr-FR" sz="2000" dirty="0"/>
              <a:t>	                             Etape 2 – Visualisation des données EXIF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E5943F83-6DB8-4B9D-9169-B3408EC85A5F}"/>
              </a:ext>
            </a:extLst>
          </p:cNvPr>
          <p:cNvSpPr txBox="1"/>
          <p:nvPr/>
        </p:nvSpPr>
        <p:spPr>
          <a:xfrm>
            <a:off x="7525171" y="4837631"/>
            <a:ext cx="1133981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Format dd</a:t>
            </a:r>
          </a:p>
        </p:txBody>
      </p:sp>
    </p:spTree>
    <p:extLst>
      <p:ext uri="{BB962C8B-B14F-4D97-AF65-F5344CB8AC3E}">
        <p14:creationId xmlns:p14="http://schemas.microsoft.com/office/powerpoint/2010/main" xmlns="" val="320368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0" grpId="0" animBg="1"/>
      <p:bldP spid="46" grpId="0" animBg="1"/>
      <p:bldP spid="49" grpId="0" animBg="1"/>
      <p:bldP spid="35" grpId="0" animBg="1"/>
      <p:bldP spid="47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18</a:t>
            </a:fld>
            <a:endParaRPr lang="fr-FR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7333DFD7-EC1B-40B4-9BCE-D167AAB6D5D5}"/>
              </a:ext>
            </a:extLst>
          </p:cNvPr>
          <p:cNvGrpSpPr/>
          <p:nvPr/>
        </p:nvGrpSpPr>
        <p:grpSpPr>
          <a:xfrm>
            <a:off x="5750075" y="1636168"/>
            <a:ext cx="3324633" cy="734997"/>
            <a:chOff x="5750075" y="1636168"/>
            <a:chExt cx="3324633" cy="734997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750075" y="1636168"/>
              <a:ext cx="3200932" cy="734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750075" y="1661804"/>
              <a:ext cx="332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3 : Géolocalisation </a:t>
              </a:r>
              <a:br>
                <a:rPr lang="fr-FR" b="1" dirty="0">
                  <a:latin typeface="Arial Narrow" pitchFamily="34" charset="0"/>
                  <a:sym typeface="Symbol"/>
                </a:rPr>
              </a:br>
              <a:r>
                <a:rPr lang="fr-FR" b="1" dirty="0">
                  <a:latin typeface="Arial Narrow" pitchFamily="34" charset="0"/>
                  <a:sym typeface="Symbol"/>
                </a:rPr>
                <a:t>Open Street </a:t>
              </a:r>
              <a:r>
                <a:rPr lang="fr-FR" b="1" dirty="0" err="1">
                  <a:latin typeface="Arial Narrow" pitchFamily="34" charset="0"/>
                  <a:sym typeface="Symbol"/>
                </a:rPr>
                <a:t>Map</a:t>
              </a:r>
              <a:r>
                <a:rPr lang="fr-FR" b="1" dirty="0">
                  <a:latin typeface="Arial Narrow" pitchFamily="34" charset="0"/>
                  <a:sym typeface="Symbol"/>
                </a:rPr>
                <a:t> 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0CBB51E-E9C7-4829-BEF4-F9F91C743833}"/>
              </a:ext>
            </a:extLst>
          </p:cNvPr>
          <p:cNvGrpSpPr/>
          <p:nvPr/>
        </p:nvGrpSpPr>
        <p:grpSpPr>
          <a:xfrm>
            <a:off x="49326" y="2627650"/>
            <a:ext cx="1561803" cy="1081111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1971630F-F123-4570-B640-5D02123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27839" y="3801021"/>
            <a:ext cx="1852289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1427486E-3924-4357-A09D-7B774C3C7241}"/>
              </a:ext>
            </a:extLst>
          </p:cNvPr>
          <p:cNvSpPr txBox="1"/>
          <p:nvPr/>
        </p:nvSpPr>
        <p:spPr>
          <a:xfrm>
            <a:off x="3931793" y="5092595"/>
            <a:ext cx="2852435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On peut alors zoomer pour déterminer au mieux la position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2286879" y="2541282"/>
            <a:ext cx="2579252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Recherche Open Street </a:t>
            </a:r>
            <a:r>
              <a:rPr lang="fr-FR" dirty="0" err="1">
                <a:latin typeface="Arial Narrow" pitchFamily="34" charset="0"/>
              </a:rPr>
              <a:t>Map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40" name="Virage 21">
            <a:extLst>
              <a:ext uri="{FF2B5EF4-FFF2-40B4-BE49-F238E27FC236}">
                <a16:creationId xmlns:a16="http://schemas.microsoft.com/office/drawing/2014/main" xmlns="" id="{06F2414B-57E3-4453-AB3E-75893C1D78CC}"/>
              </a:ext>
            </a:extLst>
          </p:cNvPr>
          <p:cNvSpPr/>
          <p:nvPr/>
        </p:nvSpPr>
        <p:spPr>
          <a:xfrm rot="5400000">
            <a:off x="4948860" y="2231104"/>
            <a:ext cx="839253" cy="76317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567795" y="1914660"/>
            <a:ext cx="1406587" cy="64633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 rot="16200000">
            <a:off x="3364394" y="5143158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 rot="5400000" flipV="1">
            <a:off x="1838648" y="3805092"/>
            <a:ext cx="838753" cy="77578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4F10A61-7433-4D5F-A951-16F46BF7736E}"/>
              </a:ext>
            </a:extLst>
          </p:cNvPr>
          <p:cNvGrpSpPr/>
          <p:nvPr/>
        </p:nvGrpSpPr>
        <p:grpSpPr>
          <a:xfrm>
            <a:off x="2705072" y="3194102"/>
            <a:ext cx="6074921" cy="1433015"/>
            <a:chOff x="2705072" y="3194102"/>
            <a:chExt cx="6074921" cy="1433015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2705072" y="3194102"/>
              <a:ext cx="6074921" cy="14330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548EE926-A8A4-4586-B220-E2CA0F369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97129" y="3293539"/>
              <a:ext cx="5800725" cy="1209675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82C66783-3C62-49CC-B724-4775693FF371}"/>
              </a:ext>
            </a:extLst>
          </p:cNvPr>
          <p:cNvGrpSpPr/>
          <p:nvPr/>
        </p:nvGrpSpPr>
        <p:grpSpPr>
          <a:xfrm>
            <a:off x="2095149" y="1780337"/>
            <a:ext cx="2891749" cy="734997"/>
            <a:chOff x="2095149" y="1780337"/>
            <a:chExt cx="2891749" cy="734997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3B934E19-36FE-408F-B932-7AB4DE95DF52}"/>
                </a:ext>
              </a:extLst>
            </p:cNvPr>
            <p:cNvSpPr/>
            <p:nvPr/>
          </p:nvSpPr>
          <p:spPr>
            <a:xfrm>
              <a:off x="2095149" y="1780337"/>
              <a:ext cx="2891749" cy="734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FF2CB928-1BBB-4CDF-9354-29649CD32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6166" y="1886975"/>
              <a:ext cx="2555528" cy="494744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184BAFB-06D8-4B42-BF15-270C29D2E157}"/>
              </a:ext>
            </a:extLst>
          </p:cNvPr>
          <p:cNvGrpSpPr/>
          <p:nvPr/>
        </p:nvGrpSpPr>
        <p:grpSpPr>
          <a:xfrm>
            <a:off x="2839450" y="3947716"/>
            <a:ext cx="3533641" cy="620822"/>
            <a:chOff x="2839450" y="3947716"/>
            <a:chExt cx="3533641" cy="620822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xmlns="" id="{2E214F0C-7AD8-49F0-BF6A-2B2BF786FF8A}"/>
                </a:ext>
              </a:extLst>
            </p:cNvPr>
            <p:cNvSpPr/>
            <p:nvPr/>
          </p:nvSpPr>
          <p:spPr>
            <a:xfrm>
              <a:off x="2839450" y="3947716"/>
              <a:ext cx="1484514" cy="527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xmlns="" id="{DFD66277-FB22-47E4-915A-CD55711AD603}"/>
                </a:ext>
              </a:extLst>
            </p:cNvPr>
            <p:cNvSpPr/>
            <p:nvPr/>
          </p:nvSpPr>
          <p:spPr>
            <a:xfrm>
              <a:off x="5524574" y="3947716"/>
              <a:ext cx="848517" cy="6208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9CFFB49C-23E7-4F97-83C0-72879B556A80}"/>
              </a:ext>
            </a:extLst>
          </p:cNvPr>
          <p:cNvGrpSpPr/>
          <p:nvPr/>
        </p:nvGrpSpPr>
        <p:grpSpPr>
          <a:xfrm>
            <a:off x="954785" y="4845247"/>
            <a:ext cx="2183290" cy="1456823"/>
            <a:chOff x="371107" y="4913343"/>
            <a:chExt cx="2183290" cy="1456823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71107" y="4913343"/>
              <a:ext cx="2183290" cy="145682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xmlns="" id="{719602D3-AC80-42D1-A449-9A4E2287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646" y="5020553"/>
              <a:ext cx="1733550" cy="1209675"/>
            </a:xfrm>
            <a:prstGeom prst="rect">
              <a:avLst/>
            </a:prstGeom>
          </p:spPr>
        </p:pic>
      </p:grpSp>
      <p:sp>
        <p:nvSpPr>
          <p:cNvPr id="58" name="Titre 9">
            <a:extLst>
              <a:ext uri="{FF2B5EF4-FFF2-40B4-BE49-F238E27FC236}">
                <a16:creationId xmlns:a16="http://schemas.microsoft.com/office/drawing/2014/main" xmlns="" id="{2B1204CD-B725-4A2D-96AA-A327FE3A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1 </a:t>
            </a:r>
            <a:br>
              <a:rPr lang="fr-FR" sz="3200" dirty="0"/>
            </a:br>
            <a:r>
              <a:rPr lang="fr-FR" sz="2000" dirty="0"/>
              <a:t>	                      Etape 3 – Utilisation de Open Street </a:t>
            </a:r>
            <a:r>
              <a:rPr lang="fr-FR" sz="2000" dirty="0" err="1"/>
              <a:t>Map</a:t>
            </a:r>
            <a:r>
              <a:rPr lang="fr-FR" sz="2000" dirty="0"/>
              <a:t> – 1 –</a:t>
            </a:r>
          </a:p>
        </p:txBody>
      </p:sp>
      <p:sp>
        <p:nvSpPr>
          <p:cNvPr id="39" name="Espace réservé du pied de page 4">
            <a:extLst>
              <a:ext uri="{FF2B5EF4-FFF2-40B4-BE49-F238E27FC236}">
                <a16:creationId xmlns:a16="http://schemas.microsoft.com/office/drawing/2014/main" xmlns="" id="{D4027852-077F-4C02-AC57-179995AD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41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40" grpId="0" animBg="1"/>
      <p:bldP spid="46" grpId="0" animBg="1"/>
      <p:bldP spid="3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0CBB51E-E9C7-4829-BEF4-F9F91C743833}"/>
              </a:ext>
            </a:extLst>
          </p:cNvPr>
          <p:cNvGrpSpPr/>
          <p:nvPr/>
        </p:nvGrpSpPr>
        <p:grpSpPr>
          <a:xfrm>
            <a:off x="82521" y="2525917"/>
            <a:ext cx="1561803" cy="1081111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1971630F-F123-4570-B640-5D02123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21307" y="3694732"/>
            <a:ext cx="1852289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29" name="Flèche vers le bas 28">
            <a:extLst>
              <a:ext uri="{FF2B5EF4-FFF2-40B4-BE49-F238E27FC236}">
                <a16:creationId xmlns:a16="http://schemas.microsoft.com/office/drawing/2014/main" xmlns="" id="{F785503B-DC9A-4B1F-A356-59843876776B}"/>
              </a:ext>
            </a:extLst>
          </p:cNvPr>
          <p:cNvSpPr/>
          <p:nvPr/>
        </p:nvSpPr>
        <p:spPr>
          <a:xfrm rot="16200000">
            <a:off x="3532103" y="3850783"/>
            <a:ext cx="390489" cy="2104084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2675304" y="2358294"/>
            <a:ext cx="2900362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Barre d’adresse du navigateur</a:t>
            </a:r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>
            <a:off x="6538213" y="2372831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 rot="5400000" flipH="1">
            <a:off x="1699028" y="2410066"/>
            <a:ext cx="808030" cy="74797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E2E5EC3-9EAE-4091-8A9A-4F5D45644B7F}"/>
              </a:ext>
            </a:extLst>
          </p:cNvPr>
          <p:cNvGrpSpPr/>
          <p:nvPr/>
        </p:nvGrpSpPr>
        <p:grpSpPr>
          <a:xfrm>
            <a:off x="482142" y="4204673"/>
            <a:ext cx="1994891" cy="1312521"/>
            <a:chOff x="482142" y="4204673"/>
            <a:chExt cx="1994891" cy="1312521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482142" y="4204673"/>
              <a:ext cx="1994891" cy="13125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xmlns="" id="{719602D3-AC80-42D1-A449-9A4E2287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586" y="4300466"/>
              <a:ext cx="1670951" cy="1165993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FB6C113F-2D2B-430A-B804-3420E83870E7}"/>
              </a:ext>
            </a:extLst>
          </p:cNvPr>
          <p:cNvGrpSpPr/>
          <p:nvPr/>
        </p:nvGrpSpPr>
        <p:grpSpPr>
          <a:xfrm>
            <a:off x="482142" y="1640028"/>
            <a:ext cx="8579337" cy="652309"/>
            <a:chOff x="482142" y="1640028"/>
            <a:chExt cx="8579337" cy="652309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xmlns="" id="{E291138F-BED1-4C46-9066-474BA12A7562}"/>
                </a:ext>
              </a:extLst>
            </p:cNvPr>
            <p:cNvSpPr/>
            <p:nvPr/>
          </p:nvSpPr>
          <p:spPr>
            <a:xfrm>
              <a:off x="482142" y="1640028"/>
              <a:ext cx="8579337" cy="6523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96B808FF-8ECC-4475-8927-7A0A5CE71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729" y="1782824"/>
              <a:ext cx="8391525" cy="409575"/>
            </a:xfrm>
            <a:prstGeom prst="rect">
              <a:avLst/>
            </a:prstGeom>
          </p:spPr>
        </p:pic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FD66277-FB22-47E4-915A-CD55711AD603}"/>
              </a:ext>
            </a:extLst>
          </p:cNvPr>
          <p:cNvSpPr/>
          <p:nvPr/>
        </p:nvSpPr>
        <p:spPr>
          <a:xfrm>
            <a:off x="6553200" y="1683476"/>
            <a:ext cx="375502" cy="6208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985C26DE-0F25-4E3B-9E9F-F9B3C92CEBD6}"/>
              </a:ext>
            </a:extLst>
          </p:cNvPr>
          <p:cNvSpPr txBox="1"/>
          <p:nvPr/>
        </p:nvSpPr>
        <p:spPr>
          <a:xfrm>
            <a:off x="4779390" y="2975672"/>
            <a:ext cx="4116554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Modifier le zoom dans la barre d’@ de 6 à 16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1209A5F2-C43A-44EC-B45C-CF8E07EE1A43}"/>
              </a:ext>
            </a:extLst>
          </p:cNvPr>
          <p:cNvGrpSpPr/>
          <p:nvPr/>
        </p:nvGrpSpPr>
        <p:grpSpPr>
          <a:xfrm>
            <a:off x="4839390" y="3480389"/>
            <a:ext cx="3844211" cy="2920412"/>
            <a:chOff x="4839390" y="3480389"/>
            <a:chExt cx="3844211" cy="2920412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4839390" y="3480389"/>
              <a:ext cx="3844211" cy="292041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516ADB7F-92FE-4E78-B644-9023B445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5588" y="3607027"/>
              <a:ext cx="3195001" cy="2687332"/>
            </a:xfrm>
            <a:prstGeom prst="rect">
              <a:avLst/>
            </a:prstGeom>
          </p:spPr>
        </p:pic>
      </p:grpSp>
      <p:sp>
        <p:nvSpPr>
          <p:cNvPr id="58" name="Titre 9">
            <a:extLst>
              <a:ext uri="{FF2B5EF4-FFF2-40B4-BE49-F238E27FC236}">
                <a16:creationId xmlns:a16="http://schemas.microsoft.com/office/drawing/2014/main" xmlns="" id="{57FED624-A7A3-42A0-A762-8AA9CAF54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1 </a:t>
            </a:r>
            <a:br>
              <a:rPr lang="fr-FR" sz="3200" dirty="0"/>
            </a:br>
            <a:r>
              <a:rPr lang="fr-FR" sz="2000" dirty="0"/>
              <a:t>	                      Etape 3 – Utilisation de Open Street </a:t>
            </a:r>
            <a:r>
              <a:rPr lang="fr-FR" sz="2000" dirty="0" err="1"/>
              <a:t>Map</a:t>
            </a:r>
            <a:r>
              <a:rPr lang="fr-FR" sz="2000" dirty="0"/>
              <a:t> – 2 –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914D7384-7423-43DD-96FE-BF46F0AB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2C5AC643-4B4D-4D96-8A90-E90C25C0B24E}"/>
              </a:ext>
            </a:extLst>
          </p:cNvPr>
          <p:cNvGrpSpPr/>
          <p:nvPr/>
        </p:nvGrpSpPr>
        <p:grpSpPr>
          <a:xfrm>
            <a:off x="21307" y="5683928"/>
            <a:ext cx="2844728" cy="1026697"/>
            <a:chOff x="21307" y="5683928"/>
            <a:chExt cx="2844728" cy="1026697"/>
          </a:xfrm>
        </p:grpSpPr>
        <p:sp>
          <p:nvSpPr>
            <p:cNvPr id="56" name="Rectangle à coins arrondis 44">
              <a:extLst>
                <a:ext uri="{FF2B5EF4-FFF2-40B4-BE49-F238E27FC236}">
                  <a16:creationId xmlns:a16="http://schemas.microsoft.com/office/drawing/2014/main" xmlns="" id="{2612CA96-1464-4722-B6EE-6DFDF75647BA}"/>
                </a:ext>
              </a:extLst>
            </p:cNvPr>
            <p:cNvSpPr/>
            <p:nvPr/>
          </p:nvSpPr>
          <p:spPr>
            <a:xfrm>
              <a:off x="21307" y="5683928"/>
              <a:ext cx="2844728" cy="10266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AEDF257C-F276-44BD-9908-1303F13B9A1A}"/>
                </a:ext>
              </a:extLst>
            </p:cNvPr>
            <p:cNvSpPr txBox="1"/>
            <p:nvPr/>
          </p:nvSpPr>
          <p:spPr>
            <a:xfrm>
              <a:off x="166577" y="5734907"/>
              <a:ext cx="2634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3 : Géolocalisation </a:t>
              </a:r>
              <a:br>
                <a:rPr lang="fr-FR" b="1" dirty="0">
                  <a:latin typeface="Arial Narrow" pitchFamily="34" charset="0"/>
                  <a:sym typeface="Symbol"/>
                </a:rPr>
              </a:br>
              <a:r>
                <a:rPr lang="fr-FR" b="1" dirty="0">
                  <a:latin typeface="Arial Narrow" pitchFamily="34" charset="0"/>
                  <a:sym typeface="Symbol"/>
                </a:rPr>
                <a:t>Open Street </a:t>
              </a:r>
              <a:r>
                <a:rPr lang="fr-FR" b="1" dirty="0" err="1">
                  <a:latin typeface="Arial Narrow" pitchFamily="34" charset="0"/>
                  <a:sym typeface="Symbol"/>
                </a:rPr>
                <a:t>Map</a:t>
              </a:r>
              <a:r>
                <a:rPr lang="fr-FR" b="1" dirty="0">
                  <a:latin typeface="Arial Narrow" pitchFamily="34" charset="0"/>
                  <a:sym typeface="Symbol"/>
                </a:rPr>
                <a:t> </a:t>
              </a:r>
            </a:p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Pour aller plus loin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2472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47" grpId="0" animBg="1"/>
      <p:bldP spid="9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1 – 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4783E3D-0251-459E-A68C-20525388C7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134" y="1995992"/>
            <a:ext cx="8024666" cy="298136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4C831725-C464-4CBF-8FB5-9BF7F24EAD1C}"/>
              </a:ext>
            </a:extLst>
          </p:cNvPr>
          <p:cNvGrpSpPr/>
          <p:nvPr/>
        </p:nvGrpSpPr>
        <p:grpSpPr>
          <a:xfrm>
            <a:off x="662134" y="5168373"/>
            <a:ext cx="8024666" cy="1116516"/>
            <a:chOff x="0" y="4897334"/>
            <a:chExt cx="9144000" cy="110252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7180028F-35B3-4226-A060-0346C17D8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897334"/>
              <a:ext cx="9144000" cy="570056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535ABBEE-26D7-49E5-B2C7-7038FBDA6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429804"/>
              <a:ext cx="9144000" cy="570056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90C47A0B-F8A7-445C-B29F-714EF468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75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0CBB51E-E9C7-4829-BEF4-F9F91C743833}"/>
              </a:ext>
            </a:extLst>
          </p:cNvPr>
          <p:cNvGrpSpPr/>
          <p:nvPr/>
        </p:nvGrpSpPr>
        <p:grpSpPr>
          <a:xfrm>
            <a:off x="82521" y="2681565"/>
            <a:ext cx="1561803" cy="1081111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1971630F-F123-4570-B640-5D02123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21307" y="3850380"/>
            <a:ext cx="1852289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2675304" y="2513942"/>
            <a:ext cx="2900362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Barre d’adresse du navigateur</a:t>
            </a:r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>
            <a:off x="6538213" y="2528479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 rot="5400000" flipH="1">
            <a:off x="1699028" y="2565714"/>
            <a:ext cx="808030" cy="74797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99B2FFF-EC00-423B-B810-163800F6FBB3}"/>
              </a:ext>
            </a:extLst>
          </p:cNvPr>
          <p:cNvGrpSpPr/>
          <p:nvPr/>
        </p:nvGrpSpPr>
        <p:grpSpPr>
          <a:xfrm>
            <a:off x="482142" y="1795676"/>
            <a:ext cx="8579337" cy="652309"/>
            <a:chOff x="482142" y="1640028"/>
            <a:chExt cx="8579337" cy="652309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xmlns="" id="{E291138F-BED1-4C46-9066-474BA12A7562}"/>
                </a:ext>
              </a:extLst>
            </p:cNvPr>
            <p:cNvSpPr/>
            <p:nvPr/>
          </p:nvSpPr>
          <p:spPr>
            <a:xfrm>
              <a:off x="482142" y="1640028"/>
              <a:ext cx="8579337" cy="65230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96B808FF-8ECC-4475-8927-7A0A5CE71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729" y="1782824"/>
              <a:ext cx="8391525" cy="409575"/>
            </a:xfrm>
            <a:prstGeom prst="rect">
              <a:avLst/>
            </a:prstGeom>
          </p:spPr>
        </p:pic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FD66277-FB22-47E4-915A-CD55711AD603}"/>
              </a:ext>
            </a:extLst>
          </p:cNvPr>
          <p:cNvSpPr/>
          <p:nvPr/>
        </p:nvSpPr>
        <p:spPr>
          <a:xfrm>
            <a:off x="6553200" y="1839124"/>
            <a:ext cx="375502" cy="6208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985C26DE-0F25-4E3B-9E9F-F9B3C92CEBD6}"/>
              </a:ext>
            </a:extLst>
          </p:cNvPr>
          <p:cNvSpPr txBox="1"/>
          <p:nvPr/>
        </p:nvSpPr>
        <p:spPr>
          <a:xfrm>
            <a:off x="4779390" y="3131320"/>
            <a:ext cx="4116554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Modifier le zoom dans la barre d’@ de 6 à 16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DA63E1A3-2E5B-4835-AB5B-D7A360587E50}"/>
              </a:ext>
            </a:extLst>
          </p:cNvPr>
          <p:cNvGrpSpPr/>
          <p:nvPr/>
        </p:nvGrpSpPr>
        <p:grpSpPr>
          <a:xfrm>
            <a:off x="1970522" y="3611430"/>
            <a:ext cx="2654639" cy="2755742"/>
            <a:chOff x="1970522" y="3368230"/>
            <a:chExt cx="2654639" cy="2755742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1970522" y="3368230"/>
              <a:ext cx="2654639" cy="27557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1CBEE0AB-7336-4C5F-A7DC-1345AD939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8829" y="3525062"/>
              <a:ext cx="2308926" cy="2201032"/>
            </a:xfrm>
            <a:prstGeom prst="rect">
              <a:avLst/>
            </a:prstGeom>
          </p:spPr>
        </p:pic>
      </p:grp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9CA6876B-B2F8-42CD-B487-6C4EEADEFB67}"/>
              </a:ext>
            </a:extLst>
          </p:cNvPr>
          <p:cNvSpPr/>
          <p:nvPr/>
        </p:nvSpPr>
        <p:spPr>
          <a:xfrm>
            <a:off x="2103043" y="5480923"/>
            <a:ext cx="1930068" cy="6208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553601B-A10E-4E16-9F4E-830141906BE3}"/>
              </a:ext>
            </a:extLst>
          </p:cNvPr>
          <p:cNvGrpSpPr/>
          <p:nvPr/>
        </p:nvGrpSpPr>
        <p:grpSpPr>
          <a:xfrm>
            <a:off x="5585034" y="4168281"/>
            <a:ext cx="3091417" cy="829048"/>
            <a:chOff x="5585034" y="3925081"/>
            <a:chExt cx="3091417" cy="829048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5585034" y="3925081"/>
              <a:ext cx="3091417" cy="8290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BBD3EDD4-AB95-47EE-B4C0-07737588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r="13799"/>
            <a:stretch/>
          </p:blipFill>
          <p:spPr>
            <a:xfrm>
              <a:off x="5656022" y="3974256"/>
              <a:ext cx="2942279" cy="733692"/>
            </a:xfrm>
            <a:prstGeom prst="rect">
              <a:avLst/>
            </a:prstGeom>
          </p:spPr>
        </p:pic>
      </p:grpSp>
      <p:sp>
        <p:nvSpPr>
          <p:cNvPr id="42" name="Flèche vers le bas 28">
            <a:extLst>
              <a:ext uri="{FF2B5EF4-FFF2-40B4-BE49-F238E27FC236}">
                <a16:creationId xmlns:a16="http://schemas.microsoft.com/office/drawing/2014/main" xmlns="" id="{3F3A2EEC-0917-467B-BD3D-CA37314352D8}"/>
              </a:ext>
            </a:extLst>
          </p:cNvPr>
          <p:cNvSpPr/>
          <p:nvPr/>
        </p:nvSpPr>
        <p:spPr>
          <a:xfrm rot="16200000">
            <a:off x="4914561" y="4126104"/>
            <a:ext cx="390489" cy="660830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7FF48404-8502-415C-A8EB-CCE035BBD806}"/>
              </a:ext>
            </a:extLst>
          </p:cNvPr>
          <p:cNvGrpSpPr/>
          <p:nvPr/>
        </p:nvGrpSpPr>
        <p:grpSpPr>
          <a:xfrm>
            <a:off x="6197636" y="5327922"/>
            <a:ext cx="2844728" cy="1026697"/>
            <a:chOff x="21307" y="5683928"/>
            <a:chExt cx="2844728" cy="1026697"/>
          </a:xfrm>
        </p:grpSpPr>
        <p:sp>
          <p:nvSpPr>
            <p:cNvPr id="51" name="Rectangle à coins arrondis 44">
              <a:extLst>
                <a:ext uri="{FF2B5EF4-FFF2-40B4-BE49-F238E27FC236}">
                  <a16:creationId xmlns:a16="http://schemas.microsoft.com/office/drawing/2014/main" xmlns="" id="{E66C75FC-ADFD-4ECA-9685-D9F95FE141F1}"/>
                </a:ext>
              </a:extLst>
            </p:cNvPr>
            <p:cNvSpPr/>
            <p:nvPr/>
          </p:nvSpPr>
          <p:spPr>
            <a:xfrm>
              <a:off x="21307" y="5683928"/>
              <a:ext cx="2844728" cy="10266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62740838-986B-4E6E-BCA0-4F1242C86F50}"/>
                </a:ext>
              </a:extLst>
            </p:cNvPr>
            <p:cNvSpPr txBox="1"/>
            <p:nvPr/>
          </p:nvSpPr>
          <p:spPr>
            <a:xfrm>
              <a:off x="166577" y="5734907"/>
              <a:ext cx="2634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3 : Géolocalisation </a:t>
              </a:r>
              <a:br>
                <a:rPr lang="fr-FR" b="1" dirty="0">
                  <a:latin typeface="Arial Narrow" pitchFamily="34" charset="0"/>
                  <a:sym typeface="Symbol"/>
                </a:rPr>
              </a:br>
              <a:r>
                <a:rPr lang="fr-FR" b="1" dirty="0">
                  <a:latin typeface="Arial Narrow" pitchFamily="34" charset="0"/>
                  <a:sym typeface="Symbol"/>
                </a:rPr>
                <a:t>Open Street </a:t>
              </a:r>
              <a:r>
                <a:rPr lang="fr-FR" b="1" dirty="0" err="1">
                  <a:latin typeface="Arial Narrow" pitchFamily="34" charset="0"/>
                  <a:sym typeface="Symbol"/>
                </a:rPr>
                <a:t>Map</a:t>
              </a:r>
              <a:r>
                <a:rPr lang="fr-FR" b="1" dirty="0">
                  <a:latin typeface="Arial Narrow" pitchFamily="34" charset="0"/>
                  <a:sym typeface="Symbol"/>
                </a:rPr>
                <a:t> </a:t>
              </a:r>
            </a:p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Pour aller plus loin</a:t>
              </a:r>
            </a:p>
          </p:txBody>
        </p:sp>
      </p:grpSp>
      <p:sp>
        <p:nvSpPr>
          <p:cNvPr id="56" name="Titre 9">
            <a:extLst>
              <a:ext uri="{FF2B5EF4-FFF2-40B4-BE49-F238E27FC236}">
                <a16:creationId xmlns:a16="http://schemas.microsoft.com/office/drawing/2014/main" xmlns="" id="{23D21523-C1BC-42FF-B658-91383441F7E3}"/>
              </a:ext>
            </a:extLst>
          </p:cNvPr>
          <p:cNvSpPr txBox="1">
            <a:spLocks/>
          </p:cNvSpPr>
          <p:nvPr/>
        </p:nvSpPr>
        <p:spPr bwMode="auto">
          <a:xfrm>
            <a:off x="1259334" y="487834"/>
            <a:ext cx="7884666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dirty="0"/>
              <a:t>Géolocalisation – Approche 1 </a:t>
            </a:r>
            <a:br>
              <a:rPr lang="fr-FR" sz="3200" kern="0" dirty="0"/>
            </a:br>
            <a:r>
              <a:rPr lang="fr-FR" sz="2000" kern="0" dirty="0"/>
              <a:t>	                      Etape 3 – Utilisation de Open Street </a:t>
            </a:r>
            <a:r>
              <a:rPr lang="fr-FR" sz="2000" kern="0" dirty="0" err="1"/>
              <a:t>Map</a:t>
            </a:r>
            <a:r>
              <a:rPr lang="fr-FR" sz="2000" kern="0" dirty="0"/>
              <a:t> – 3 –</a:t>
            </a:r>
          </a:p>
        </p:txBody>
      </p:sp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xmlns="" id="{3013070D-2C81-472C-A966-464F3CA5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5792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34" grpId="1" animBg="1"/>
      <p:bldP spid="35" grpId="1" animBg="1"/>
      <p:bldP spid="47" grpId="1" animBg="1"/>
      <p:bldP spid="9" grpId="0" animBg="1"/>
      <p:bldP spid="41" grpId="1" animBg="1"/>
      <p:bldP spid="38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/>
              <a:t>Lycée Richelieu - Rueil-Malmaison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C0CBB51E-E9C7-4829-BEF4-F9F91C743833}"/>
              </a:ext>
            </a:extLst>
          </p:cNvPr>
          <p:cNvGrpSpPr/>
          <p:nvPr/>
        </p:nvGrpSpPr>
        <p:grpSpPr>
          <a:xfrm>
            <a:off x="171246" y="2627650"/>
            <a:ext cx="1561803" cy="1081111"/>
            <a:chOff x="2941862" y="2504939"/>
            <a:chExt cx="1815069" cy="1256758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2941862" y="2504939"/>
              <a:ext cx="1815069" cy="125675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xmlns="" id="{1971630F-F123-4570-B640-5D02123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289" y="2546145"/>
              <a:ext cx="1167820" cy="1174345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27839" y="3801021"/>
            <a:ext cx="1852289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Navigateur Chrome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2246239" y="2581922"/>
            <a:ext cx="2579252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Recherche Google </a:t>
            </a:r>
            <a:r>
              <a:rPr lang="fr-FR" dirty="0" err="1">
                <a:latin typeface="Arial Narrow" pitchFamily="34" charset="0"/>
              </a:rPr>
              <a:t>Maps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40" name="Virage 21">
            <a:extLst>
              <a:ext uri="{FF2B5EF4-FFF2-40B4-BE49-F238E27FC236}">
                <a16:creationId xmlns:a16="http://schemas.microsoft.com/office/drawing/2014/main" xmlns="" id="{06F2414B-57E3-4453-AB3E-75893C1D78CC}"/>
              </a:ext>
            </a:extLst>
          </p:cNvPr>
          <p:cNvSpPr/>
          <p:nvPr/>
        </p:nvSpPr>
        <p:spPr>
          <a:xfrm rot="5400000">
            <a:off x="5007228" y="2231104"/>
            <a:ext cx="839253" cy="76317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822960" y="1914660"/>
            <a:ext cx="1151422" cy="64633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 rot="16200000">
            <a:off x="2468722" y="5179217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 rot="5400000" flipV="1">
            <a:off x="1838648" y="3805092"/>
            <a:ext cx="838753" cy="775781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9DDBAF0-20AB-4ECD-82FC-9607CA2B7033}"/>
              </a:ext>
            </a:extLst>
          </p:cNvPr>
          <p:cNvGrpSpPr/>
          <p:nvPr/>
        </p:nvGrpSpPr>
        <p:grpSpPr>
          <a:xfrm>
            <a:off x="2095149" y="1780337"/>
            <a:ext cx="2891749" cy="734997"/>
            <a:chOff x="2095149" y="1780337"/>
            <a:chExt cx="2891749" cy="734997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3B934E19-36FE-408F-B932-7AB4DE95DF52}"/>
                </a:ext>
              </a:extLst>
            </p:cNvPr>
            <p:cNvSpPr/>
            <p:nvPr/>
          </p:nvSpPr>
          <p:spPr>
            <a:xfrm>
              <a:off x="2095149" y="1780337"/>
              <a:ext cx="2891749" cy="734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F48CC740-4BF5-4609-8F68-00797D9D3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9001" y="1845498"/>
              <a:ext cx="2017557" cy="586926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F20CED5C-054F-4130-9DD1-D349996F6D3A}"/>
              </a:ext>
            </a:extLst>
          </p:cNvPr>
          <p:cNvGrpSpPr/>
          <p:nvPr/>
        </p:nvGrpSpPr>
        <p:grpSpPr>
          <a:xfrm>
            <a:off x="2712615" y="3195116"/>
            <a:ext cx="5139472" cy="752272"/>
            <a:chOff x="2712615" y="3195116"/>
            <a:chExt cx="5139472" cy="752272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2712615" y="3195116"/>
              <a:ext cx="5139472" cy="75227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3F798B75-1CFB-4867-8215-81D003628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3755" y="3313629"/>
              <a:ext cx="4928331" cy="534071"/>
            </a:xfrm>
            <a:prstGeom prst="rect">
              <a:avLst/>
            </a:prstGeom>
          </p:spPr>
        </p:pic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2E214F0C-7AD8-49F0-BF6A-2B2BF786FF8A}"/>
              </a:ext>
            </a:extLst>
          </p:cNvPr>
          <p:cNvSpPr/>
          <p:nvPr/>
        </p:nvSpPr>
        <p:spPr>
          <a:xfrm>
            <a:off x="3453424" y="3360768"/>
            <a:ext cx="1800586" cy="4624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DFD66277-FB22-47E4-915A-CD55711AD603}"/>
              </a:ext>
            </a:extLst>
          </p:cNvPr>
          <p:cNvSpPr/>
          <p:nvPr/>
        </p:nvSpPr>
        <p:spPr>
          <a:xfrm>
            <a:off x="6642778" y="3344492"/>
            <a:ext cx="500565" cy="5267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CFAE7B8C-C0F5-4818-A784-7C94213AF0D2}"/>
              </a:ext>
            </a:extLst>
          </p:cNvPr>
          <p:cNvGrpSpPr/>
          <p:nvPr/>
        </p:nvGrpSpPr>
        <p:grpSpPr>
          <a:xfrm>
            <a:off x="186387" y="4676253"/>
            <a:ext cx="2116834" cy="2023524"/>
            <a:chOff x="186387" y="4676253"/>
            <a:chExt cx="2116834" cy="2023524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186387" y="4676253"/>
              <a:ext cx="2116834" cy="202352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A815DE62-4746-437E-9DAE-429775269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2824" y="4786475"/>
              <a:ext cx="1743075" cy="1809750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6CB78781-2654-4550-B5F7-55B75A931DF5}"/>
              </a:ext>
            </a:extLst>
          </p:cNvPr>
          <p:cNvGrpSpPr/>
          <p:nvPr/>
        </p:nvGrpSpPr>
        <p:grpSpPr>
          <a:xfrm>
            <a:off x="2981506" y="4558333"/>
            <a:ext cx="3262953" cy="2141443"/>
            <a:chOff x="2981506" y="4558333"/>
            <a:chExt cx="3262953" cy="2141443"/>
          </a:xfrm>
        </p:grpSpPr>
        <p:sp>
          <p:nvSpPr>
            <p:cNvPr id="43" name="Rectangle à coins arrondis 39">
              <a:extLst>
                <a:ext uri="{FF2B5EF4-FFF2-40B4-BE49-F238E27FC236}">
                  <a16:creationId xmlns:a16="http://schemas.microsoft.com/office/drawing/2014/main" xmlns="" id="{2E8F3468-20B5-4FBE-9CC3-8CE2F34A6E21}"/>
                </a:ext>
              </a:extLst>
            </p:cNvPr>
            <p:cNvSpPr/>
            <p:nvPr/>
          </p:nvSpPr>
          <p:spPr>
            <a:xfrm>
              <a:off x="2981506" y="4558333"/>
              <a:ext cx="3262953" cy="214144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B53CE6E-88EF-4343-8E59-2E14EB45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9979" y="4780402"/>
              <a:ext cx="2950405" cy="1721439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60E35ED7-16BB-446A-A191-0A298AE9C0B1}"/>
              </a:ext>
            </a:extLst>
          </p:cNvPr>
          <p:cNvGrpSpPr/>
          <p:nvPr/>
        </p:nvGrpSpPr>
        <p:grpSpPr>
          <a:xfrm>
            <a:off x="6627482" y="4049365"/>
            <a:ext cx="2350191" cy="838753"/>
            <a:chOff x="6627482" y="4049365"/>
            <a:chExt cx="2350191" cy="838753"/>
          </a:xfrm>
        </p:grpSpPr>
        <p:sp>
          <p:nvSpPr>
            <p:cNvPr id="45" name="Rectangle à coins arrondis 39">
              <a:extLst>
                <a:ext uri="{FF2B5EF4-FFF2-40B4-BE49-F238E27FC236}">
                  <a16:creationId xmlns:a16="http://schemas.microsoft.com/office/drawing/2014/main" xmlns="" id="{76D6D0D4-A8EF-43C8-B50E-B79797FEBF83}"/>
                </a:ext>
              </a:extLst>
            </p:cNvPr>
            <p:cNvSpPr/>
            <p:nvPr/>
          </p:nvSpPr>
          <p:spPr>
            <a:xfrm>
              <a:off x="6627482" y="4049365"/>
              <a:ext cx="2350191" cy="8387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2B63BAAD-B4E3-4452-B0C0-4303648C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3197" y="4160942"/>
              <a:ext cx="2139955" cy="598066"/>
            </a:xfrm>
            <a:prstGeom prst="rect">
              <a:avLst/>
            </a:prstGeom>
          </p:spPr>
        </p:pic>
      </p:grpSp>
      <p:sp>
        <p:nvSpPr>
          <p:cNvPr id="51" name="Virage 21">
            <a:extLst>
              <a:ext uri="{FF2B5EF4-FFF2-40B4-BE49-F238E27FC236}">
                <a16:creationId xmlns:a16="http://schemas.microsoft.com/office/drawing/2014/main" xmlns="" id="{77E8B660-FE04-43E7-8429-980CD97F3FF8}"/>
              </a:ext>
            </a:extLst>
          </p:cNvPr>
          <p:cNvSpPr/>
          <p:nvPr/>
        </p:nvSpPr>
        <p:spPr>
          <a:xfrm>
            <a:off x="5504238" y="4365553"/>
            <a:ext cx="1036401" cy="738284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8F6361D1-F73F-4467-8C5E-869A99906A05}"/>
              </a:ext>
            </a:extLst>
          </p:cNvPr>
          <p:cNvGrpSpPr/>
          <p:nvPr/>
        </p:nvGrpSpPr>
        <p:grpSpPr>
          <a:xfrm>
            <a:off x="6438566" y="5088624"/>
            <a:ext cx="2643531" cy="576601"/>
            <a:chOff x="6438566" y="5088624"/>
            <a:chExt cx="2643531" cy="576601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xmlns="" id="{E291138F-BED1-4C46-9066-474BA12A7562}"/>
                </a:ext>
              </a:extLst>
            </p:cNvPr>
            <p:cNvSpPr/>
            <p:nvPr/>
          </p:nvSpPr>
          <p:spPr>
            <a:xfrm>
              <a:off x="6438566" y="5088624"/>
              <a:ext cx="2643531" cy="57660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xmlns="" id="{D2704164-9119-4160-A0F6-F6213CFB9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6382" y="5182797"/>
              <a:ext cx="2507898" cy="392261"/>
            </a:xfrm>
            <a:prstGeom prst="rect">
              <a:avLst/>
            </a:prstGeom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C6302A75-1875-4818-B157-0C3FCCF5E3D4}"/>
              </a:ext>
            </a:extLst>
          </p:cNvPr>
          <p:cNvSpPr txBox="1"/>
          <p:nvPr/>
        </p:nvSpPr>
        <p:spPr>
          <a:xfrm>
            <a:off x="6355108" y="5721327"/>
            <a:ext cx="2690416" cy="92333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Et Non !! Ca ne marche pas. Il reste encore des endroits où Google n’est pas passé…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xmlns="" id="{87740D97-7702-4D16-8559-D3E9F6581EE2}"/>
              </a:ext>
            </a:extLst>
          </p:cNvPr>
          <p:cNvGrpSpPr/>
          <p:nvPr/>
        </p:nvGrpSpPr>
        <p:grpSpPr>
          <a:xfrm>
            <a:off x="5750075" y="1636168"/>
            <a:ext cx="3324633" cy="734997"/>
            <a:chOff x="5750075" y="1636168"/>
            <a:chExt cx="3324633" cy="734997"/>
          </a:xfrm>
        </p:grpSpPr>
        <p:sp>
          <p:nvSpPr>
            <p:cNvPr id="58" name="Rectangle à coins arrondis 44">
              <a:extLst>
                <a:ext uri="{FF2B5EF4-FFF2-40B4-BE49-F238E27FC236}">
                  <a16:creationId xmlns:a16="http://schemas.microsoft.com/office/drawing/2014/main" xmlns="" id="{DE5CDAA4-CB12-43BD-AD07-ADF27CEF6814}"/>
                </a:ext>
              </a:extLst>
            </p:cNvPr>
            <p:cNvSpPr/>
            <p:nvPr/>
          </p:nvSpPr>
          <p:spPr>
            <a:xfrm>
              <a:off x="5750075" y="1636168"/>
              <a:ext cx="3200932" cy="73499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85C58164-3608-4955-A06C-0EB92E449FEB}"/>
                </a:ext>
              </a:extLst>
            </p:cNvPr>
            <p:cNvSpPr txBox="1"/>
            <p:nvPr/>
          </p:nvSpPr>
          <p:spPr>
            <a:xfrm>
              <a:off x="5750075" y="1661804"/>
              <a:ext cx="33246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3 : Géolocalisation </a:t>
              </a:r>
              <a:br>
                <a:rPr lang="fr-FR" b="1" dirty="0">
                  <a:latin typeface="Arial Narrow" pitchFamily="34" charset="0"/>
                  <a:sym typeface="Symbol"/>
                </a:rPr>
              </a:br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Google </a:t>
              </a:r>
              <a:r>
                <a:rPr lang="fr-FR" b="1" dirty="0" err="1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Maps</a:t>
              </a:r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 </a:t>
              </a:r>
            </a:p>
          </p:txBody>
        </p:sp>
      </p:grpSp>
      <p:sp>
        <p:nvSpPr>
          <p:cNvPr id="60" name="Titre 9">
            <a:extLst>
              <a:ext uri="{FF2B5EF4-FFF2-40B4-BE49-F238E27FC236}">
                <a16:creationId xmlns:a16="http://schemas.microsoft.com/office/drawing/2014/main" xmlns="" id="{EC42F740-D511-46F4-A5DD-7F2DD66FB017}"/>
              </a:ext>
            </a:extLst>
          </p:cNvPr>
          <p:cNvSpPr txBox="1">
            <a:spLocks/>
          </p:cNvSpPr>
          <p:nvPr/>
        </p:nvSpPr>
        <p:spPr bwMode="auto">
          <a:xfrm>
            <a:off x="1259334" y="487834"/>
            <a:ext cx="7884666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kern="0" dirty="0"/>
              <a:t>Géolocalisation – Approche 1 </a:t>
            </a:r>
            <a:br>
              <a:rPr lang="fr-FR" sz="3200" kern="0" dirty="0"/>
            </a:br>
            <a:r>
              <a:rPr lang="fr-FR" sz="2000" kern="0" dirty="0"/>
              <a:t>	                                     Etape 3 – Utilisation de Google </a:t>
            </a:r>
            <a:r>
              <a:rPr lang="fr-FR" sz="2000" kern="0" dirty="0" err="1"/>
              <a:t>Maps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xmlns="" val="13587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40" grpId="0" animBg="1"/>
      <p:bldP spid="46" grpId="0" animBg="1"/>
      <p:bldP spid="35" grpId="0" animBg="1"/>
      <p:bldP spid="47" grpId="0" animBg="1"/>
      <p:bldP spid="49" grpId="0" animBg="1"/>
      <p:bldP spid="9" grpId="0" animBg="1"/>
      <p:bldP spid="51" grpId="0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                                                 Besoins pour l’activité – 1 – 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22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1358266" y="1683973"/>
            <a:ext cx="2882535" cy="715421"/>
            <a:chOff x="5689147" y="1600697"/>
            <a:chExt cx="2882535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2882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  <a:latin typeface="Arial Narrow" pitchFamily="34" charset="0"/>
                  <a:sym typeface="Symbol"/>
                </a:rPr>
                <a:t>Approche 2</a:t>
              </a:r>
              <a:r>
                <a:rPr lang="fr-FR" b="1" dirty="0">
                  <a:latin typeface="Arial Narrow" pitchFamily="34" charset="0"/>
                  <a:sym typeface="Symbol"/>
                </a:rPr>
                <a:t> : Mise en place d’un programme en Python.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4C74185-618A-4EC9-BBCF-E3C73E520F8A}"/>
              </a:ext>
            </a:extLst>
          </p:cNvPr>
          <p:cNvSpPr txBox="1"/>
          <p:nvPr/>
        </p:nvSpPr>
        <p:spPr>
          <a:xfrm>
            <a:off x="492674" y="5714483"/>
            <a:ext cx="3864020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Tous les besoins de la première approche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D6E06F0C-628B-47A8-B328-AD67263422EE}"/>
              </a:ext>
            </a:extLst>
          </p:cNvPr>
          <p:cNvSpPr txBox="1"/>
          <p:nvPr/>
        </p:nvSpPr>
        <p:spPr>
          <a:xfrm>
            <a:off x="6065520" y="3309342"/>
            <a:ext cx="1288538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EDI Python</a:t>
            </a:r>
          </a:p>
        </p:txBody>
      </p:sp>
      <p:sp>
        <p:nvSpPr>
          <p:cNvPr id="38" name="Virage 21">
            <a:extLst>
              <a:ext uri="{FF2B5EF4-FFF2-40B4-BE49-F238E27FC236}">
                <a16:creationId xmlns:a16="http://schemas.microsoft.com/office/drawing/2014/main" xmlns="" id="{31AF086F-92AF-41C1-923D-197E541C48F3}"/>
              </a:ext>
            </a:extLst>
          </p:cNvPr>
          <p:cNvSpPr/>
          <p:nvPr/>
        </p:nvSpPr>
        <p:spPr>
          <a:xfrm rot="5400000">
            <a:off x="6530026" y="1469955"/>
            <a:ext cx="617141" cy="1288537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vers le bas 28">
            <a:extLst>
              <a:ext uri="{FF2B5EF4-FFF2-40B4-BE49-F238E27FC236}">
                <a16:creationId xmlns:a16="http://schemas.microsoft.com/office/drawing/2014/main" xmlns="" id="{A535CE9C-78E3-4B46-9E6D-B796565511D8}"/>
              </a:ext>
            </a:extLst>
          </p:cNvPr>
          <p:cNvSpPr/>
          <p:nvPr/>
        </p:nvSpPr>
        <p:spPr>
          <a:xfrm>
            <a:off x="7640320" y="3330074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640BD62B-2E33-463F-86CB-828521A43938}"/>
              </a:ext>
            </a:extLst>
          </p:cNvPr>
          <p:cNvGrpSpPr/>
          <p:nvPr/>
        </p:nvGrpSpPr>
        <p:grpSpPr>
          <a:xfrm>
            <a:off x="104649" y="2875097"/>
            <a:ext cx="4843271" cy="2739210"/>
            <a:chOff x="104649" y="2466377"/>
            <a:chExt cx="4843271" cy="2739210"/>
          </a:xfrm>
        </p:grpSpPr>
        <p:sp>
          <p:nvSpPr>
            <p:cNvPr id="22" name="Rectangle à coins arrondis 39">
              <a:extLst>
                <a:ext uri="{FF2B5EF4-FFF2-40B4-BE49-F238E27FC236}">
                  <a16:creationId xmlns:a16="http://schemas.microsoft.com/office/drawing/2014/main" xmlns="" id="{E291138F-BED1-4C46-9066-474BA12A7562}"/>
                </a:ext>
              </a:extLst>
            </p:cNvPr>
            <p:cNvSpPr/>
            <p:nvPr/>
          </p:nvSpPr>
          <p:spPr>
            <a:xfrm>
              <a:off x="104649" y="2466377"/>
              <a:ext cx="4843271" cy="273921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E6A94E69-F28A-4552-8FBE-1A3B3020D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69" y="2607661"/>
              <a:ext cx="4294631" cy="2434503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5092E96B-ABBA-46C2-9444-8D7D26933341}"/>
              </a:ext>
            </a:extLst>
          </p:cNvPr>
          <p:cNvGrpSpPr/>
          <p:nvPr/>
        </p:nvGrpSpPr>
        <p:grpSpPr>
          <a:xfrm>
            <a:off x="6399572" y="2534965"/>
            <a:ext cx="2467059" cy="715421"/>
            <a:chOff x="5927564" y="1607914"/>
            <a:chExt cx="2467059" cy="715421"/>
          </a:xfrm>
        </p:grpSpPr>
        <p:sp>
          <p:nvSpPr>
            <p:cNvPr id="27" name="Rectangle à coins arrondis 39">
              <a:extLst>
                <a:ext uri="{FF2B5EF4-FFF2-40B4-BE49-F238E27FC236}">
                  <a16:creationId xmlns:a16="http://schemas.microsoft.com/office/drawing/2014/main" xmlns="" id="{A1E805A9-9D36-46D7-8F3B-C126A0302E1D}"/>
                </a:ext>
              </a:extLst>
            </p:cNvPr>
            <p:cNvSpPr/>
            <p:nvPr/>
          </p:nvSpPr>
          <p:spPr>
            <a:xfrm>
              <a:off x="5927564" y="1607914"/>
              <a:ext cx="2467059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AAA4D109-1791-412E-8854-1870CD4B6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1364" y="1678314"/>
              <a:ext cx="2061563" cy="594533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72D47C7-9E7D-4C66-BB65-78070775823A}"/>
              </a:ext>
            </a:extLst>
          </p:cNvPr>
          <p:cNvGrpSpPr/>
          <p:nvPr/>
        </p:nvGrpSpPr>
        <p:grpSpPr>
          <a:xfrm>
            <a:off x="5725239" y="3982850"/>
            <a:ext cx="3197866" cy="996951"/>
            <a:chOff x="5387335" y="3851917"/>
            <a:chExt cx="3197866" cy="996951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6EDB1F48-45E9-4D3A-B13E-819846C9CF81}"/>
                </a:ext>
              </a:extLst>
            </p:cNvPr>
            <p:cNvSpPr/>
            <p:nvPr/>
          </p:nvSpPr>
          <p:spPr>
            <a:xfrm>
              <a:off x="5387335" y="3851917"/>
              <a:ext cx="3197866" cy="9969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6BCF725B-ACF3-4EAE-99E3-CDF6EBD43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6770" y="3950324"/>
              <a:ext cx="2885340" cy="800136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E4D684BD-E7C7-4BCB-8109-1435E7A5FED7}"/>
              </a:ext>
            </a:extLst>
          </p:cNvPr>
          <p:cNvSpPr txBox="1"/>
          <p:nvPr/>
        </p:nvSpPr>
        <p:spPr>
          <a:xfrm>
            <a:off x="5841485" y="5042545"/>
            <a:ext cx="3025146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Un accès à la console en mode administrateur est préférable.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EFE57A2B-C076-442D-A997-87C2820041D9}"/>
              </a:ext>
            </a:extLst>
          </p:cNvPr>
          <p:cNvGrpSpPr/>
          <p:nvPr/>
        </p:nvGrpSpPr>
        <p:grpSpPr>
          <a:xfrm>
            <a:off x="4595541" y="5807981"/>
            <a:ext cx="4551679" cy="592699"/>
            <a:chOff x="5074987" y="5338593"/>
            <a:chExt cx="3920493" cy="592699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xmlns="" id="{79C5B0FA-AE7D-426D-92EC-8E3FE7813594}"/>
                </a:ext>
              </a:extLst>
            </p:cNvPr>
            <p:cNvSpPr/>
            <p:nvPr/>
          </p:nvSpPr>
          <p:spPr>
            <a:xfrm>
              <a:off x="5074987" y="5338593"/>
              <a:ext cx="3864020" cy="59269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002CF392-B853-4FD8-8B6F-D921B1A8A629}"/>
                </a:ext>
              </a:extLst>
            </p:cNvPr>
            <p:cNvSpPr txBox="1"/>
            <p:nvPr/>
          </p:nvSpPr>
          <p:spPr>
            <a:xfrm>
              <a:off x="5074987" y="5397549"/>
              <a:ext cx="3920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C00000"/>
                  </a:solidFill>
                  <a:latin typeface="Arial Narrow" pitchFamily="34" charset="0"/>
                </a:rPr>
                <a:t>Note :</a:t>
              </a:r>
              <a:r>
                <a:rPr lang="fr-FR" sz="1400" b="1" dirty="0">
                  <a:latin typeface="Arial Narrow" pitchFamily="34" charset="0"/>
                </a:rPr>
                <a:t> Suivant les configurations des établissements, il </a:t>
              </a:r>
              <a:br>
                <a:rPr lang="fr-FR" sz="1400" b="1" dirty="0">
                  <a:latin typeface="Arial Narrow" pitchFamily="34" charset="0"/>
                </a:rPr>
              </a:br>
              <a:r>
                <a:rPr lang="fr-FR" sz="1400" b="1" dirty="0">
                  <a:latin typeface="Arial Narrow" pitchFamily="34" charset="0"/>
                </a:rPr>
                <a:t>peut y avoir des difficultés de configuration de la passerelle.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79A307F6-3B54-4BF8-9BD9-737306A813DB}"/>
              </a:ext>
            </a:extLst>
          </p:cNvPr>
          <p:cNvGrpSpPr/>
          <p:nvPr/>
        </p:nvGrpSpPr>
        <p:grpSpPr>
          <a:xfrm>
            <a:off x="4555250" y="1636105"/>
            <a:ext cx="1544321" cy="1056758"/>
            <a:chOff x="-2453995" y="2299106"/>
            <a:chExt cx="1561803" cy="1081111"/>
          </a:xfrm>
        </p:grpSpPr>
        <p:sp>
          <p:nvSpPr>
            <p:cNvPr id="39" name="Rectangle à coins arrondis 39">
              <a:extLst>
                <a:ext uri="{FF2B5EF4-FFF2-40B4-BE49-F238E27FC236}">
                  <a16:creationId xmlns:a16="http://schemas.microsoft.com/office/drawing/2014/main" xmlns="" id="{FD3913B4-DF96-43CB-B3B6-DBA34704F77F}"/>
                </a:ext>
              </a:extLst>
            </p:cNvPr>
            <p:cNvSpPr/>
            <p:nvPr/>
          </p:nvSpPr>
          <p:spPr>
            <a:xfrm>
              <a:off x="-2453995" y="2299106"/>
              <a:ext cx="1561803" cy="10811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xmlns="" id="{342A303E-BF9C-47D5-9425-EA3A4C4BA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126675" y="2389890"/>
              <a:ext cx="899535" cy="933320"/>
            </a:xfrm>
            <a:prstGeom prst="rect">
              <a:avLst/>
            </a:prstGeom>
          </p:spPr>
        </p:pic>
      </p:grpSp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xmlns="" id="{93001915-DA5F-4585-8D44-F222132D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1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38" grpId="0" animBg="1"/>
      <p:bldP spid="25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4C74185-618A-4EC9-BBCF-E3C73E520F8A}"/>
              </a:ext>
            </a:extLst>
          </p:cNvPr>
          <p:cNvSpPr txBox="1"/>
          <p:nvPr/>
        </p:nvSpPr>
        <p:spPr>
          <a:xfrm>
            <a:off x="161274" y="5911053"/>
            <a:ext cx="288253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Modules spécifiques à installer</a:t>
            </a:r>
          </a:p>
        </p:txBody>
      </p:sp>
      <p:sp>
        <p:nvSpPr>
          <p:cNvPr id="25" name="Flèche vers le bas 28">
            <a:extLst>
              <a:ext uri="{FF2B5EF4-FFF2-40B4-BE49-F238E27FC236}">
                <a16:creationId xmlns:a16="http://schemas.microsoft.com/office/drawing/2014/main" xmlns="" id="{A535CE9C-78E3-4B46-9E6D-B796565511D8}"/>
              </a:ext>
            </a:extLst>
          </p:cNvPr>
          <p:cNvSpPr/>
          <p:nvPr/>
        </p:nvSpPr>
        <p:spPr>
          <a:xfrm>
            <a:off x="4739522" y="2831026"/>
            <a:ext cx="390489" cy="782365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28">
            <a:extLst>
              <a:ext uri="{FF2B5EF4-FFF2-40B4-BE49-F238E27FC236}">
                <a16:creationId xmlns:a16="http://schemas.microsoft.com/office/drawing/2014/main" xmlns="" id="{D9E34019-090D-4D61-9ED9-32A80581840D}"/>
              </a:ext>
            </a:extLst>
          </p:cNvPr>
          <p:cNvSpPr/>
          <p:nvPr/>
        </p:nvSpPr>
        <p:spPr>
          <a:xfrm rot="16200000">
            <a:off x="2842825" y="1816222"/>
            <a:ext cx="390489" cy="670101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93437C0A-6178-4EE3-889E-4F7F16741549}"/>
              </a:ext>
            </a:extLst>
          </p:cNvPr>
          <p:cNvGrpSpPr/>
          <p:nvPr/>
        </p:nvGrpSpPr>
        <p:grpSpPr>
          <a:xfrm>
            <a:off x="57474" y="1841508"/>
            <a:ext cx="2467059" cy="715421"/>
            <a:chOff x="5927564" y="1607914"/>
            <a:chExt cx="2467059" cy="715421"/>
          </a:xfrm>
        </p:grpSpPr>
        <p:sp>
          <p:nvSpPr>
            <p:cNvPr id="35" name="Rectangle à coins arrondis 39">
              <a:extLst>
                <a:ext uri="{FF2B5EF4-FFF2-40B4-BE49-F238E27FC236}">
                  <a16:creationId xmlns:a16="http://schemas.microsoft.com/office/drawing/2014/main" xmlns="" id="{9684BFEE-9FAE-462D-9719-51A10E2EDC11}"/>
                </a:ext>
              </a:extLst>
            </p:cNvPr>
            <p:cNvSpPr/>
            <p:nvPr/>
          </p:nvSpPr>
          <p:spPr>
            <a:xfrm>
              <a:off x="5927564" y="1607914"/>
              <a:ext cx="2467059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xmlns="" id="{1FF76229-3C0A-4CD7-B0A1-A32B74FA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1364" y="1678314"/>
              <a:ext cx="2061563" cy="594533"/>
            </a:xfrm>
            <a:prstGeom prst="rect">
              <a:avLst/>
            </a:prstGeom>
          </p:spPr>
        </p:pic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3C0743FC-9786-40AA-B50C-9BF1413D26A0}"/>
              </a:ext>
            </a:extLst>
          </p:cNvPr>
          <p:cNvGrpSpPr/>
          <p:nvPr/>
        </p:nvGrpSpPr>
        <p:grpSpPr>
          <a:xfrm>
            <a:off x="3537239" y="1710698"/>
            <a:ext cx="3197866" cy="996951"/>
            <a:chOff x="5387335" y="3851917"/>
            <a:chExt cx="3197866" cy="996951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xmlns="" id="{DCAD1C8F-7D47-4898-883D-CB1629609517}"/>
                </a:ext>
              </a:extLst>
            </p:cNvPr>
            <p:cNvSpPr/>
            <p:nvPr/>
          </p:nvSpPr>
          <p:spPr>
            <a:xfrm>
              <a:off x="5387335" y="3851917"/>
              <a:ext cx="3197866" cy="99695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xmlns="" id="{E7325AFC-0637-4075-AD5D-3883FB79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770" y="3950324"/>
              <a:ext cx="2885340" cy="800136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D8D7243C-C8A4-4A86-BD71-D7F2D82710FF}"/>
              </a:ext>
            </a:extLst>
          </p:cNvPr>
          <p:cNvGrpSpPr/>
          <p:nvPr/>
        </p:nvGrpSpPr>
        <p:grpSpPr>
          <a:xfrm>
            <a:off x="3952240" y="5927797"/>
            <a:ext cx="4998719" cy="411296"/>
            <a:chOff x="3952240" y="5927797"/>
            <a:chExt cx="4998719" cy="411296"/>
          </a:xfrm>
        </p:grpSpPr>
        <p:sp>
          <p:nvSpPr>
            <p:cNvPr id="44" name="Rectangle à coins arrondis 39">
              <a:extLst>
                <a:ext uri="{FF2B5EF4-FFF2-40B4-BE49-F238E27FC236}">
                  <a16:creationId xmlns:a16="http://schemas.microsoft.com/office/drawing/2014/main" xmlns="" id="{0E94B9D1-118D-4AD7-8BC8-2BA81314D31C}"/>
                </a:ext>
              </a:extLst>
            </p:cNvPr>
            <p:cNvSpPr/>
            <p:nvPr/>
          </p:nvSpPr>
          <p:spPr>
            <a:xfrm>
              <a:off x="3952240" y="5927797"/>
              <a:ext cx="4998719" cy="41129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E786A205-31E0-4841-A991-0DF53C2223E8}"/>
                </a:ext>
              </a:extLst>
            </p:cNvPr>
            <p:cNvSpPr txBox="1"/>
            <p:nvPr/>
          </p:nvSpPr>
          <p:spPr>
            <a:xfrm>
              <a:off x="3952241" y="5979402"/>
              <a:ext cx="4927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400" b="1" dirty="0">
                  <a:solidFill>
                    <a:srgbClr val="C00000"/>
                  </a:solidFill>
                  <a:latin typeface="Arial Narrow" pitchFamily="34" charset="0"/>
                </a:rPr>
                <a:t>Note :</a:t>
              </a:r>
              <a:r>
                <a:rPr lang="fr-FR" sz="1400" b="1" dirty="0">
                  <a:latin typeface="Arial Narrow" pitchFamily="34" charset="0"/>
                </a:rPr>
                <a:t> D’autres modules existent pour remplir les mêmes services.</a:t>
              </a:r>
              <a:endParaRPr lang="fr-FR" sz="1400" b="1" dirty="0">
                <a:latin typeface="Arial Narrow" pitchFamily="34" charset="0"/>
                <a:sym typeface="Symbol"/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FB17F5EF-449D-419B-8E55-1EC75A89D426}"/>
              </a:ext>
            </a:extLst>
          </p:cNvPr>
          <p:cNvSpPr txBox="1"/>
          <p:nvPr/>
        </p:nvSpPr>
        <p:spPr>
          <a:xfrm>
            <a:off x="5576909" y="2991641"/>
            <a:ext cx="3292771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Les documentations et des exemples sont disponibles sur </a:t>
            </a:r>
            <a:r>
              <a:rPr lang="fr-FR" dirty="0" err="1">
                <a:latin typeface="Arial Narrow" pitchFamily="34" charset="0"/>
              </a:rPr>
              <a:t>Github</a:t>
            </a:r>
            <a:r>
              <a:rPr lang="fr-FR" dirty="0">
                <a:latin typeface="Arial Narrow" pitchFamily="34" charset="0"/>
              </a:rPr>
              <a:t>.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xmlns="" id="{27EDFD90-48B3-452C-9BC4-6DDC1A45BE8F}"/>
              </a:ext>
            </a:extLst>
          </p:cNvPr>
          <p:cNvGrpSpPr/>
          <p:nvPr/>
        </p:nvGrpSpPr>
        <p:grpSpPr>
          <a:xfrm>
            <a:off x="7263537" y="1610179"/>
            <a:ext cx="1719190" cy="646331"/>
            <a:chOff x="3368980" y="5927796"/>
            <a:chExt cx="1670379" cy="646331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0C2C7C7C-85EF-4CE9-893D-CC68459DCF77}"/>
                </a:ext>
              </a:extLst>
            </p:cNvPr>
            <p:cNvSpPr/>
            <p:nvPr/>
          </p:nvSpPr>
          <p:spPr>
            <a:xfrm>
              <a:off x="3368980" y="5927796"/>
              <a:ext cx="1670379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xmlns="" id="{44FC8680-4400-405B-A2D3-A619F28DEFCF}"/>
                </a:ext>
              </a:extLst>
            </p:cNvPr>
            <p:cNvSpPr txBox="1"/>
            <p:nvPr/>
          </p:nvSpPr>
          <p:spPr>
            <a:xfrm>
              <a:off x="3452916" y="5979402"/>
              <a:ext cx="1484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C00000"/>
                  </a:solidFill>
                  <a:latin typeface="Arial Narrow" pitchFamily="34" charset="0"/>
                </a:rPr>
                <a:t>Prérequis</a:t>
              </a:r>
              <a:br>
                <a:rPr lang="fr-FR" sz="1400" b="1" dirty="0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fr-FR" sz="1400" b="1" dirty="0" err="1">
                  <a:latin typeface="Arial Narrow" pitchFamily="34" charset="0"/>
                </a:rPr>
                <a:t>Pillow</a:t>
              </a:r>
              <a:r>
                <a:rPr lang="fr-FR" sz="1400" b="1" dirty="0">
                  <a:latin typeface="Arial Narrow" pitchFamily="34" charset="0"/>
                </a:rPr>
                <a:t> et </a:t>
              </a:r>
              <a:r>
                <a:rPr lang="fr-FR" sz="1400" b="1" dirty="0" err="1">
                  <a:latin typeface="Arial Narrow" pitchFamily="34" charset="0"/>
                </a:rPr>
                <a:t>Matplotlib</a:t>
              </a:r>
              <a:endParaRPr lang="fr-FR" sz="1400" b="1" dirty="0">
                <a:latin typeface="Arial Narrow" pitchFamily="34" charset="0"/>
                <a:sym typeface="Symbol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47BB8464-F2F6-4926-A99C-B9869D5F8CE1}"/>
              </a:ext>
            </a:extLst>
          </p:cNvPr>
          <p:cNvGrpSpPr/>
          <p:nvPr/>
        </p:nvGrpSpPr>
        <p:grpSpPr>
          <a:xfrm>
            <a:off x="57932" y="2913653"/>
            <a:ext cx="2882535" cy="530927"/>
            <a:chOff x="5689147" y="1600697"/>
            <a:chExt cx="2882535" cy="715421"/>
          </a:xfrm>
        </p:grpSpPr>
        <p:sp>
          <p:nvSpPr>
            <p:cNvPr id="51" name="Rectangle à coins arrondis 44">
              <a:extLst>
                <a:ext uri="{FF2B5EF4-FFF2-40B4-BE49-F238E27FC236}">
                  <a16:creationId xmlns:a16="http://schemas.microsoft.com/office/drawing/2014/main" xmlns="" id="{7D9FABE2-341D-4F53-BCEA-32C38A1EB96A}"/>
                </a:ext>
              </a:extLst>
            </p:cNvPr>
            <p:cNvSpPr/>
            <p:nvPr/>
          </p:nvSpPr>
          <p:spPr>
            <a:xfrm>
              <a:off x="5689147" y="1600697"/>
              <a:ext cx="2882535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xmlns="" id="{C4D78348-B44C-405C-8FA4-C69BD1441C8E}"/>
                </a:ext>
              </a:extLst>
            </p:cNvPr>
            <p:cNvSpPr txBox="1"/>
            <p:nvPr/>
          </p:nvSpPr>
          <p:spPr>
            <a:xfrm>
              <a:off x="5689147" y="1635241"/>
              <a:ext cx="2882535" cy="49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1 : Installation outils 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D3B41270-E184-4A0C-9876-931A419B84AA}"/>
              </a:ext>
            </a:extLst>
          </p:cNvPr>
          <p:cNvGrpSpPr/>
          <p:nvPr/>
        </p:nvGrpSpPr>
        <p:grpSpPr>
          <a:xfrm>
            <a:off x="1066293" y="3711799"/>
            <a:ext cx="7407147" cy="2129649"/>
            <a:chOff x="1066293" y="3711799"/>
            <a:chExt cx="7407147" cy="2129649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6EDB1F48-45E9-4D3A-B13E-819846C9CF81}"/>
                </a:ext>
              </a:extLst>
            </p:cNvPr>
            <p:cNvSpPr/>
            <p:nvPr/>
          </p:nvSpPr>
          <p:spPr>
            <a:xfrm>
              <a:off x="1066293" y="3711799"/>
              <a:ext cx="7407147" cy="212964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1AD0A741-DCB5-406F-806B-A67B2FAFF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729" y="3801304"/>
              <a:ext cx="6867525" cy="1876425"/>
            </a:xfrm>
            <a:prstGeom prst="rect">
              <a:avLst/>
            </a:prstGeom>
          </p:spPr>
        </p:pic>
      </p:grpSp>
      <p:sp>
        <p:nvSpPr>
          <p:cNvPr id="55" name="Titre 9">
            <a:extLst>
              <a:ext uri="{FF2B5EF4-FFF2-40B4-BE49-F238E27FC236}">
                <a16:creationId xmlns:a16="http://schemas.microsoft.com/office/drawing/2014/main" xmlns="" id="{6055FD10-777C-4C58-8000-D24A85C0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                                                 Besoins pour l’activité – 2 – </a:t>
            </a:r>
          </a:p>
        </p:txBody>
      </p:sp>
      <p:sp>
        <p:nvSpPr>
          <p:cNvPr id="28" name="Espace réservé du pied de page 4">
            <a:extLst>
              <a:ext uri="{FF2B5EF4-FFF2-40B4-BE49-F238E27FC236}">
                <a16:creationId xmlns:a16="http://schemas.microsoft.com/office/drawing/2014/main" xmlns="" id="{637F7C2F-7FAD-4220-A8C1-FC0801DC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0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32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du pied de page 4">
            <a:extLst>
              <a:ext uri="{FF2B5EF4-FFF2-40B4-BE49-F238E27FC236}">
                <a16:creationId xmlns:a16="http://schemas.microsoft.com/office/drawing/2014/main" xmlns="" id="{93F1D5D0-983C-4627-8EDE-03567F30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24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40103" y="6302314"/>
            <a:ext cx="3324633" cy="512830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93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3324633" cy="49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2 : Extraction des données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40464" y="4162754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sp>
        <p:nvSpPr>
          <p:cNvPr id="25" name="Rectangle à coins arrondis 39">
            <a:extLst>
              <a:ext uri="{FF2B5EF4-FFF2-40B4-BE49-F238E27FC236}">
                <a16:creationId xmlns:a16="http://schemas.microsoft.com/office/drawing/2014/main" xmlns="" id="{529BF435-659D-4B78-864D-CADDD618F636}"/>
              </a:ext>
            </a:extLst>
          </p:cNvPr>
          <p:cNvSpPr/>
          <p:nvPr/>
        </p:nvSpPr>
        <p:spPr>
          <a:xfrm>
            <a:off x="49327" y="2627651"/>
            <a:ext cx="1358184" cy="933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5706" y="3627631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7268453" y="2834006"/>
            <a:ext cx="1238171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Inutilisable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Titre 9">
            <a:extLst>
              <a:ext uri="{FF2B5EF4-FFF2-40B4-BE49-F238E27FC236}">
                <a16:creationId xmlns:a16="http://schemas.microsoft.com/office/drawing/2014/main" xmlns="" id="{07C4B55A-B761-4F4C-BAA5-4DC3AB0E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Etape 2 – Extraction / Formatage des données EXIF – 1 –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73CC7E-E071-4A6E-9D14-87560843C2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46" y="2718434"/>
            <a:ext cx="702121" cy="728491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5309D162-98EF-4E25-80BA-D8A31E3CC6A1}"/>
              </a:ext>
            </a:extLst>
          </p:cNvPr>
          <p:cNvGrpSpPr/>
          <p:nvPr/>
        </p:nvGrpSpPr>
        <p:grpSpPr>
          <a:xfrm>
            <a:off x="6559010" y="3396739"/>
            <a:ext cx="2535663" cy="2123680"/>
            <a:chOff x="6428798" y="3347087"/>
            <a:chExt cx="2535663" cy="2123680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xmlns="" id="{89B6995C-3303-42F4-A962-8EBC99438D2A}"/>
                </a:ext>
              </a:extLst>
            </p:cNvPr>
            <p:cNvSpPr/>
            <p:nvPr/>
          </p:nvSpPr>
          <p:spPr>
            <a:xfrm>
              <a:off x="6428798" y="3347087"/>
              <a:ext cx="2535663" cy="212368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xmlns="" id="{E114D822-55C0-475C-A80A-0549DA2D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7019" y="3465843"/>
              <a:ext cx="2150926" cy="1885380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D2C499E-9EA0-4998-B657-F1C9774AC851}"/>
              </a:ext>
            </a:extLst>
          </p:cNvPr>
          <p:cNvGrpSpPr/>
          <p:nvPr/>
        </p:nvGrpSpPr>
        <p:grpSpPr>
          <a:xfrm>
            <a:off x="1715792" y="1630003"/>
            <a:ext cx="4466705" cy="4612541"/>
            <a:chOff x="1654838" y="1608632"/>
            <a:chExt cx="4466705" cy="4612541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654838" y="1608632"/>
              <a:ext cx="4466705" cy="46125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xmlns="" id="{F3BE88D8-891C-4280-8265-DF5D978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5558" y="1819071"/>
              <a:ext cx="3879158" cy="4220685"/>
            </a:xfrm>
            <a:prstGeom prst="rect">
              <a:avLst/>
            </a:prstGeom>
          </p:spPr>
        </p:pic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347ED130-AD00-449C-A07D-26B48FCEFCB6}"/>
              </a:ext>
            </a:extLst>
          </p:cNvPr>
          <p:cNvGrpSpPr/>
          <p:nvPr/>
        </p:nvGrpSpPr>
        <p:grpSpPr>
          <a:xfrm>
            <a:off x="6723978" y="1608632"/>
            <a:ext cx="2288966" cy="1166593"/>
            <a:chOff x="6524653" y="2379489"/>
            <a:chExt cx="2288966" cy="1166593"/>
          </a:xfrm>
        </p:grpSpPr>
        <p:sp>
          <p:nvSpPr>
            <p:cNvPr id="51" name="Rectangle à coins arrondis 39">
              <a:extLst>
                <a:ext uri="{FF2B5EF4-FFF2-40B4-BE49-F238E27FC236}">
                  <a16:creationId xmlns:a16="http://schemas.microsoft.com/office/drawing/2014/main" xmlns="" id="{04955491-00CC-4524-B9F4-558140225897}"/>
                </a:ext>
              </a:extLst>
            </p:cNvPr>
            <p:cNvSpPr/>
            <p:nvPr/>
          </p:nvSpPr>
          <p:spPr>
            <a:xfrm>
              <a:off x="6524653" y="2379489"/>
              <a:ext cx="2288966" cy="116659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xmlns="" id="{4D69023A-761F-454E-B1A8-D4F7657DF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r="62169"/>
            <a:stretch/>
          </p:blipFill>
          <p:spPr>
            <a:xfrm>
              <a:off x="6590361" y="2491045"/>
              <a:ext cx="2174775" cy="878555"/>
            </a:xfrm>
            <a:prstGeom prst="rect">
              <a:avLst/>
            </a:prstGeom>
          </p:spPr>
        </p:pic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DDF87624-783D-4BEB-8EEB-A6D805C19F20}"/>
              </a:ext>
            </a:extLst>
          </p:cNvPr>
          <p:cNvGrpSpPr/>
          <p:nvPr/>
        </p:nvGrpSpPr>
        <p:grpSpPr>
          <a:xfrm>
            <a:off x="6170026" y="5627555"/>
            <a:ext cx="2869496" cy="1117446"/>
            <a:chOff x="6245294" y="5552904"/>
            <a:chExt cx="2527169" cy="709397"/>
          </a:xfrm>
        </p:grpSpPr>
        <p:sp>
          <p:nvSpPr>
            <p:cNvPr id="43" name="Rectangle à coins arrondis 39">
              <a:extLst>
                <a:ext uri="{FF2B5EF4-FFF2-40B4-BE49-F238E27FC236}">
                  <a16:creationId xmlns:a16="http://schemas.microsoft.com/office/drawing/2014/main" xmlns="" id="{22B0DD24-06F4-4BAC-8CD0-C4A3FBA0A882}"/>
                </a:ext>
              </a:extLst>
            </p:cNvPr>
            <p:cNvSpPr/>
            <p:nvPr/>
          </p:nvSpPr>
          <p:spPr>
            <a:xfrm>
              <a:off x="6245294" y="5552904"/>
              <a:ext cx="2527169" cy="709397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D2E42B5F-8886-4EBD-9129-250FC39E9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2229" y="5677485"/>
              <a:ext cx="2379434" cy="456486"/>
            </a:xfrm>
            <a:prstGeom prst="rect">
              <a:avLst/>
            </a:prstGeom>
          </p:spPr>
        </p:pic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1E81A106-04DC-4009-A022-BFEF91EC607E}"/>
              </a:ext>
            </a:extLst>
          </p:cNvPr>
          <p:cNvGrpSpPr/>
          <p:nvPr/>
        </p:nvGrpSpPr>
        <p:grpSpPr>
          <a:xfrm>
            <a:off x="4960816" y="2695506"/>
            <a:ext cx="1542131" cy="646331"/>
            <a:chOff x="6767520" y="1643814"/>
            <a:chExt cx="1542131" cy="646331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3B934E19-36FE-408F-B932-7AB4DE95DF52}"/>
                </a:ext>
              </a:extLst>
            </p:cNvPr>
            <p:cNvSpPr/>
            <p:nvPr/>
          </p:nvSpPr>
          <p:spPr>
            <a:xfrm>
              <a:off x="6767520" y="1643814"/>
              <a:ext cx="1542131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05E1526-3954-4902-8CB8-F6663785B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0681" y="1715153"/>
              <a:ext cx="1175811" cy="543950"/>
            </a:xfrm>
            <a:prstGeom prst="rect">
              <a:avLst/>
            </a:prstGeom>
          </p:spPr>
        </p:pic>
      </p:grpSp>
      <p:sp>
        <p:nvSpPr>
          <p:cNvPr id="54" name="Ellipse 53">
            <a:extLst>
              <a:ext uri="{FF2B5EF4-FFF2-40B4-BE49-F238E27FC236}">
                <a16:creationId xmlns:a16="http://schemas.microsoft.com/office/drawing/2014/main" xmlns="" id="{7C043B68-5C22-4EC1-AA14-A0A248FA83B1}"/>
              </a:ext>
            </a:extLst>
          </p:cNvPr>
          <p:cNvSpPr/>
          <p:nvPr/>
        </p:nvSpPr>
        <p:spPr>
          <a:xfrm>
            <a:off x="6234683" y="5710249"/>
            <a:ext cx="943759" cy="461398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71230C9A-033F-4373-9B33-3FE1F4992751}"/>
              </a:ext>
            </a:extLst>
          </p:cNvPr>
          <p:cNvSpPr/>
          <p:nvPr/>
        </p:nvSpPr>
        <p:spPr>
          <a:xfrm>
            <a:off x="6215193" y="6194166"/>
            <a:ext cx="969899" cy="5283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63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4" grpId="0" animBg="1"/>
      <p:bldP spid="46" grpId="0" animBg="1"/>
      <p:bldP spid="54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9B25405C-A722-49E1-BBC3-6FCD9D02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25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40103" y="6282857"/>
            <a:ext cx="3324633" cy="530927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93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3324633" cy="49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2 : Extraction des données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40464" y="4162754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sp>
        <p:nvSpPr>
          <p:cNvPr id="25" name="Rectangle à coins arrondis 39">
            <a:extLst>
              <a:ext uri="{FF2B5EF4-FFF2-40B4-BE49-F238E27FC236}">
                <a16:creationId xmlns:a16="http://schemas.microsoft.com/office/drawing/2014/main" xmlns="" id="{529BF435-659D-4B78-864D-CADDD618F636}"/>
              </a:ext>
            </a:extLst>
          </p:cNvPr>
          <p:cNvSpPr/>
          <p:nvPr/>
        </p:nvSpPr>
        <p:spPr>
          <a:xfrm>
            <a:off x="49327" y="2627651"/>
            <a:ext cx="1358184" cy="933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5706" y="3627631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bas 28">
            <a:extLst>
              <a:ext uri="{FF2B5EF4-FFF2-40B4-BE49-F238E27FC236}">
                <a16:creationId xmlns:a16="http://schemas.microsoft.com/office/drawing/2014/main" xmlns="" id="{7472BCC8-EB3B-442C-9C8D-5C55E01B79A3}"/>
              </a:ext>
            </a:extLst>
          </p:cNvPr>
          <p:cNvSpPr/>
          <p:nvPr/>
        </p:nvSpPr>
        <p:spPr>
          <a:xfrm>
            <a:off x="4322264" y="3160445"/>
            <a:ext cx="390489" cy="570106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73CC7E-E071-4A6E-9D14-87560843C2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46" y="2718434"/>
            <a:ext cx="702121" cy="728491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C04656D6-6B39-4E8F-83E4-3AB41316EEF2}"/>
              </a:ext>
            </a:extLst>
          </p:cNvPr>
          <p:cNvGrpSpPr/>
          <p:nvPr/>
        </p:nvGrpSpPr>
        <p:grpSpPr>
          <a:xfrm>
            <a:off x="1742555" y="1569091"/>
            <a:ext cx="5773226" cy="1479036"/>
            <a:chOff x="1742555" y="1528451"/>
            <a:chExt cx="5773226" cy="1479036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742555" y="1528451"/>
              <a:ext cx="5773226" cy="147903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D2C7187D-F23C-497A-B5D2-BFB55A99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444" y="1648336"/>
              <a:ext cx="5334000" cy="131445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CBA954B4-918C-4951-AE1A-AD1402B6EA01}"/>
              </a:ext>
            </a:extLst>
          </p:cNvPr>
          <p:cNvGrpSpPr/>
          <p:nvPr/>
        </p:nvGrpSpPr>
        <p:grpSpPr>
          <a:xfrm>
            <a:off x="1599251" y="3793622"/>
            <a:ext cx="6775344" cy="1494614"/>
            <a:chOff x="1515216" y="3683525"/>
            <a:chExt cx="6775344" cy="1494614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xmlns="" id="{89B6995C-3303-42F4-A962-8EBC99438D2A}"/>
                </a:ext>
              </a:extLst>
            </p:cNvPr>
            <p:cNvSpPr/>
            <p:nvPr/>
          </p:nvSpPr>
          <p:spPr>
            <a:xfrm>
              <a:off x="1515216" y="3683525"/>
              <a:ext cx="6775344" cy="14946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xmlns="" id="{C0F75F90-B825-4134-9256-1FA7F473E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2790" y="3815731"/>
              <a:ext cx="6174924" cy="1248861"/>
            </a:xfrm>
            <a:prstGeom prst="rect">
              <a:avLst/>
            </a:prstGeom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861A1686-2C20-4496-9B7C-1D8089E75785}"/>
              </a:ext>
            </a:extLst>
          </p:cNvPr>
          <p:cNvSpPr txBox="1"/>
          <p:nvPr/>
        </p:nvSpPr>
        <p:spPr>
          <a:xfrm>
            <a:off x="3556394" y="5379350"/>
            <a:ext cx="5215312" cy="923330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Les données sont au format degrés, minutes, secondes.</a:t>
            </a:r>
          </a:p>
          <a:p>
            <a:pPr algn="ctr"/>
            <a:r>
              <a:rPr lang="fr-FR" dirty="0">
                <a:latin typeface="Arial Narrow" pitchFamily="34" charset="0"/>
              </a:rPr>
              <a:t>Elles sont toujours entières et positives.</a:t>
            </a:r>
          </a:p>
          <a:p>
            <a:pPr algn="ctr"/>
            <a:r>
              <a:rPr lang="fr-FR" dirty="0">
                <a:latin typeface="Arial Narrow" pitchFamily="34" charset="0"/>
              </a:rPr>
              <a:t>Le deuxième chiffre du tuple est celui du diviseur à utiliser.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6164050" y="4695819"/>
            <a:ext cx="1987699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Données utilisables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71230C9A-033F-4373-9B33-3FE1F4992751}"/>
              </a:ext>
            </a:extLst>
          </p:cNvPr>
          <p:cNvSpPr/>
          <p:nvPr/>
        </p:nvSpPr>
        <p:spPr>
          <a:xfrm>
            <a:off x="3364736" y="3970873"/>
            <a:ext cx="3124621" cy="3905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EA45DE7-60C5-4359-8360-24BB1CF8425D}"/>
              </a:ext>
            </a:extLst>
          </p:cNvPr>
          <p:cNvGrpSpPr/>
          <p:nvPr/>
        </p:nvGrpSpPr>
        <p:grpSpPr>
          <a:xfrm>
            <a:off x="1773861" y="3976512"/>
            <a:ext cx="6530088" cy="474087"/>
            <a:chOff x="1773861" y="3976512"/>
            <a:chExt cx="6530088" cy="474087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xmlns="" id="{E4B5880C-A203-48E2-858B-026BE745C04A}"/>
                </a:ext>
              </a:extLst>
            </p:cNvPr>
            <p:cNvSpPr/>
            <p:nvPr/>
          </p:nvSpPr>
          <p:spPr>
            <a:xfrm>
              <a:off x="6672516" y="3976512"/>
              <a:ext cx="1631433" cy="334312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xmlns="" id="{4A54C568-97C7-401D-BBAF-366F4F50FB56}"/>
                </a:ext>
              </a:extLst>
            </p:cNvPr>
            <p:cNvSpPr/>
            <p:nvPr/>
          </p:nvSpPr>
          <p:spPr>
            <a:xfrm>
              <a:off x="1773861" y="4116287"/>
              <a:ext cx="1631433" cy="334312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8" name="Titre 9">
            <a:extLst>
              <a:ext uri="{FF2B5EF4-FFF2-40B4-BE49-F238E27FC236}">
                <a16:creationId xmlns:a16="http://schemas.microsoft.com/office/drawing/2014/main" xmlns="" id="{7F2A5A19-0888-41DD-BAA0-4D2A5C0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Etape 2 – Extraction / Formatage des données EXIF – 2 –</a:t>
            </a:r>
          </a:p>
        </p:txBody>
      </p:sp>
    </p:spTree>
    <p:extLst>
      <p:ext uri="{BB962C8B-B14F-4D97-AF65-F5344CB8AC3E}">
        <p14:creationId xmlns:p14="http://schemas.microsoft.com/office/powerpoint/2010/main" xmlns="" val="366504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1" animBg="1"/>
      <p:bldP spid="35" grpId="0" animBg="1"/>
      <p:bldP spid="55" grpId="0" animBg="1"/>
      <p:bldP spid="34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pied de page 4">
            <a:extLst>
              <a:ext uri="{FF2B5EF4-FFF2-40B4-BE49-F238E27FC236}">
                <a16:creationId xmlns:a16="http://schemas.microsoft.com/office/drawing/2014/main" xmlns="" id="{CA572D77-1BAA-44AF-BF0B-F8AB6655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26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40103" y="6285197"/>
            <a:ext cx="3324633" cy="530927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93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3324633" cy="49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2 : Formatage des données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40464" y="4162754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5706" y="3627631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0" name="Virage 21">
            <a:extLst>
              <a:ext uri="{FF2B5EF4-FFF2-40B4-BE49-F238E27FC236}">
                <a16:creationId xmlns:a16="http://schemas.microsoft.com/office/drawing/2014/main" xmlns="" id="{06F2414B-57E3-4453-AB3E-75893C1D78CC}"/>
              </a:ext>
            </a:extLst>
          </p:cNvPr>
          <p:cNvSpPr/>
          <p:nvPr/>
        </p:nvSpPr>
        <p:spPr>
          <a:xfrm rot="5400000">
            <a:off x="7276948" y="1880527"/>
            <a:ext cx="839253" cy="907520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FB4D5C44-A0FD-4426-8038-26D5D043C9EC}"/>
              </a:ext>
            </a:extLst>
          </p:cNvPr>
          <p:cNvGrpSpPr/>
          <p:nvPr/>
        </p:nvGrpSpPr>
        <p:grpSpPr>
          <a:xfrm>
            <a:off x="49327" y="2627651"/>
            <a:ext cx="1358184" cy="933320"/>
            <a:chOff x="49327" y="2627651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49327" y="2627651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AD73CC7E-E071-4A6E-9D14-87560843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646" y="2718434"/>
              <a:ext cx="702121" cy="728491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69F980FE-80FF-4769-BAF6-3A2B065ACF74}"/>
              </a:ext>
            </a:extLst>
          </p:cNvPr>
          <p:cNvSpPr txBox="1"/>
          <p:nvPr/>
        </p:nvSpPr>
        <p:spPr>
          <a:xfrm>
            <a:off x="7242815" y="5484087"/>
            <a:ext cx="1706945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Le diviseur peut être différent de 1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010BE06D-D07E-4CFC-9943-48120CDCCCC9}"/>
              </a:ext>
            </a:extLst>
          </p:cNvPr>
          <p:cNvGrpSpPr/>
          <p:nvPr/>
        </p:nvGrpSpPr>
        <p:grpSpPr>
          <a:xfrm>
            <a:off x="7613601" y="2850286"/>
            <a:ext cx="600349" cy="2490425"/>
            <a:chOff x="8278301" y="1560285"/>
            <a:chExt cx="600349" cy="2490425"/>
          </a:xfrm>
        </p:grpSpPr>
        <p:sp>
          <p:nvSpPr>
            <p:cNvPr id="58" name="Rectangle à coins arrondis 39">
              <a:extLst>
                <a:ext uri="{FF2B5EF4-FFF2-40B4-BE49-F238E27FC236}">
                  <a16:creationId xmlns:a16="http://schemas.microsoft.com/office/drawing/2014/main" xmlns="" id="{4A7E4993-2D7A-4A6F-9B04-91A6B03DE74E}"/>
                </a:ext>
              </a:extLst>
            </p:cNvPr>
            <p:cNvSpPr/>
            <p:nvPr/>
          </p:nvSpPr>
          <p:spPr>
            <a:xfrm>
              <a:off x="8278301" y="1560285"/>
              <a:ext cx="600349" cy="2490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82824D5B-200B-47E7-9E52-828F49672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6375" y="1636295"/>
              <a:ext cx="238125" cy="2295525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55EFA0C-4A87-421B-8BE2-17A81FC73498}"/>
              </a:ext>
            </a:extLst>
          </p:cNvPr>
          <p:cNvGrpSpPr/>
          <p:nvPr/>
        </p:nvGrpSpPr>
        <p:grpSpPr>
          <a:xfrm>
            <a:off x="1742555" y="1569090"/>
            <a:ext cx="5332568" cy="4652083"/>
            <a:chOff x="1742555" y="1569090"/>
            <a:chExt cx="5332568" cy="4652083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742555" y="1569090"/>
              <a:ext cx="5332568" cy="465208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xmlns="" id="{CE568094-F12A-4A87-9F02-3E098C7CF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8877" y="1750970"/>
              <a:ext cx="4640359" cy="4300645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93E04E75-DC06-450E-9457-C1AC3BB711C5}"/>
              </a:ext>
            </a:extLst>
          </p:cNvPr>
          <p:cNvGrpSpPr/>
          <p:nvPr/>
        </p:nvGrpSpPr>
        <p:grpSpPr>
          <a:xfrm>
            <a:off x="3276459" y="6283891"/>
            <a:ext cx="5644117" cy="530927"/>
            <a:chOff x="3360797" y="6273794"/>
            <a:chExt cx="5644117" cy="530927"/>
          </a:xfrm>
        </p:grpSpPr>
        <p:sp>
          <p:nvSpPr>
            <p:cNvPr id="59" name="Rectangle à coins arrondis 39">
              <a:extLst>
                <a:ext uri="{FF2B5EF4-FFF2-40B4-BE49-F238E27FC236}">
                  <a16:creationId xmlns:a16="http://schemas.microsoft.com/office/drawing/2014/main" xmlns="" id="{A0EE770D-0772-48C1-AA7A-49A059956005}"/>
                </a:ext>
              </a:extLst>
            </p:cNvPr>
            <p:cNvSpPr/>
            <p:nvPr/>
          </p:nvSpPr>
          <p:spPr>
            <a:xfrm>
              <a:off x="3360797" y="6273794"/>
              <a:ext cx="5644117" cy="5309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B7C0F36D-4543-431D-9F44-FC80ECE1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8405" y="6370166"/>
              <a:ext cx="5252432" cy="377743"/>
            </a:xfrm>
            <a:prstGeom prst="rect">
              <a:avLst/>
            </a:prstGeom>
          </p:spPr>
        </p:pic>
      </p:grpSp>
      <p:sp>
        <p:nvSpPr>
          <p:cNvPr id="62" name="Titre 9">
            <a:extLst>
              <a:ext uri="{FF2B5EF4-FFF2-40B4-BE49-F238E27FC236}">
                <a16:creationId xmlns:a16="http://schemas.microsoft.com/office/drawing/2014/main" xmlns="" id="{C6AA1734-738A-4193-BEF5-AF752484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Etape 2 – Extraction / Formatage des données EXIF – 3 –</a:t>
            </a:r>
          </a:p>
        </p:txBody>
      </p:sp>
    </p:spTree>
    <p:extLst>
      <p:ext uri="{BB962C8B-B14F-4D97-AF65-F5344CB8AC3E}">
        <p14:creationId xmlns:p14="http://schemas.microsoft.com/office/powerpoint/2010/main" xmlns="" val="23016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6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27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40464" y="4162754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sp>
        <p:nvSpPr>
          <p:cNvPr id="25" name="Rectangle à coins arrondis 39">
            <a:extLst>
              <a:ext uri="{FF2B5EF4-FFF2-40B4-BE49-F238E27FC236}">
                <a16:creationId xmlns:a16="http://schemas.microsoft.com/office/drawing/2014/main" xmlns="" id="{529BF435-659D-4B78-864D-CADDD618F636}"/>
              </a:ext>
            </a:extLst>
          </p:cNvPr>
          <p:cNvSpPr/>
          <p:nvPr/>
        </p:nvSpPr>
        <p:spPr>
          <a:xfrm>
            <a:off x="49327" y="2627651"/>
            <a:ext cx="1358184" cy="933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5706" y="3627631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 flipV="1">
            <a:off x="2124067" y="5082101"/>
            <a:ext cx="835474" cy="759532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73CC7E-E071-4A6E-9D14-87560843C2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46" y="2718434"/>
            <a:ext cx="702121" cy="728491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BE30A9DD-4C82-42A1-8774-1702A9904FC6}"/>
              </a:ext>
            </a:extLst>
          </p:cNvPr>
          <p:cNvGrpSpPr/>
          <p:nvPr/>
        </p:nvGrpSpPr>
        <p:grpSpPr>
          <a:xfrm>
            <a:off x="1668939" y="4435655"/>
            <a:ext cx="5644117" cy="530927"/>
            <a:chOff x="3360797" y="6273794"/>
            <a:chExt cx="5644117" cy="530927"/>
          </a:xfrm>
        </p:grpSpPr>
        <p:sp>
          <p:nvSpPr>
            <p:cNvPr id="59" name="Rectangle à coins arrondis 39">
              <a:extLst>
                <a:ext uri="{FF2B5EF4-FFF2-40B4-BE49-F238E27FC236}">
                  <a16:creationId xmlns:a16="http://schemas.microsoft.com/office/drawing/2014/main" xmlns="" id="{A0EE770D-0772-48C1-AA7A-49A059956005}"/>
                </a:ext>
              </a:extLst>
            </p:cNvPr>
            <p:cNvSpPr/>
            <p:nvPr/>
          </p:nvSpPr>
          <p:spPr>
            <a:xfrm>
              <a:off x="3360797" y="6273794"/>
              <a:ext cx="5644117" cy="53092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B7C0F36D-4543-431D-9F44-FC80ECE1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8405" y="6370166"/>
              <a:ext cx="5252432" cy="377743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31F3B1E-FFD8-4805-96E3-38E94E18D7E1}"/>
              </a:ext>
            </a:extLst>
          </p:cNvPr>
          <p:cNvGrpSpPr/>
          <p:nvPr/>
        </p:nvGrpSpPr>
        <p:grpSpPr>
          <a:xfrm>
            <a:off x="1742555" y="1569090"/>
            <a:ext cx="5332568" cy="2644583"/>
            <a:chOff x="1742555" y="1569090"/>
            <a:chExt cx="5332568" cy="2644583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742555" y="1569090"/>
              <a:ext cx="5332568" cy="264458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6F88859D-FD06-413C-B4B3-A024B92C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3124" y="1730983"/>
              <a:ext cx="4554618" cy="2390626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FC3FC6DB-05D4-4BB0-99C4-3A4AA7CB6468}"/>
              </a:ext>
            </a:extLst>
          </p:cNvPr>
          <p:cNvGrpSpPr/>
          <p:nvPr/>
        </p:nvGrpSpPr>
        <p:grpSpPr>
          <a:xfrm>
            <a:off x="3124200" y="5253410"/>
            <a:ext cx="5867816" cy="923632"/>
            <a:chOff x="3124200" y="5253410"/>
            <a:chExt cx="5867816" cy="923632"/>
          </a:xfrm>
        </p:grpSpPr>
        <p:sp>
          <p:nvSpPr>
            <p:cNvPr id="60" name="Rectangle à coins arrondis 39">
              <a:extLst>
                <a:ext uri="{FF2B5EF4-FFF2-40B4-BE49-F238E27FC236}">
                  <a16:creationId xmlns:a16="http://schemas.microsoft.com/office/drawing/2014/main" xmlns="" id="{4452E910-E9A6-45B2-A847-E15BA6B956A3}"/>
                </a:ext>
              </a:extLst>
            </p:cNvPr>
            <p:cNvSpPr/>
            <p:nvPr/>
          </p:nvSpPr>
          <p:spPr>
            <a:xfrm>
              <a:off x="3124200" y="5253410"/>
              <a:ext cx="5867816" cy="923632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25A16EE8-3BAA-4309-AE5C-4E7063DA6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69787" y="5444426"/>
              <a:ext cx="5600016" cy="530927"/>
            </a:xfrm>
            <a:prstGeom prst="rect">
              <a:avLst/>
            </a:prstGeom>
          </p:spPr>
        </p:pic>
      </p:grpSp>
      <p:sp>
        <p:nvSpPr>
          <p:cNvPr id="53" name="Ellipse 52">
            <a:extLst>
              <a:ext uri="{FF2B5EF4-FFF2-40B4-BE49-F238E27FC236}">
                <a16:creationId xmlns:a16="http://schemas.microsoft.com/office/drawing/2014/main" xmlns="" id="{71230C9A-033F-4373-9B33-3FE1F4992751}"/>
              </a:ext>
            </a:extLst>
          </p:cNvPr>
          <p:cNvSpPr/>
          <p:nvPr/>
        </p:nvSpPr>
        <p:spPr>
          <a:xfrm>
            <a:off x="6208807" y="5376408"/>
            <a:ext cx="2582168" cy="3559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xmlns="" id="{E4B5880C-A203-48E2-858B-026BE745C04A}"/>
              </a:ext>
            </a:extLst>
          </p:cNvPr>
          <p:cNvSpPr/>
          <p:nvPr/>
        </p:nvSpPr>
        <p:spPr>
          <a:xfrm>
            <a:off x="6195526" y="5667714"/>
            <a:ext cx="2735384" cy="435957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Titre 9">
            <a:extLst>
              <a:ext uri="{FF2B5EF4-FFF2-40B4-BE49-F238E27FC236}">
                <a16:creationId xmlns:a16="http://schemas.microsoft.com/office/drawing/2014/main" xmlns="" id="{7173168F-F753-473D-B9BC-AECB520B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Etape 2 – Extraction / Formatage des données EXIF – 4 –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xmlns="" id="{1DFDCA93-280A-4D21-9D11-9BE13692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1E911E8-7297-4B4D-A116-1B664F3AC28F}"/>
              </a:ext>
            </a:extLst>
          </p:cNvPr>
          <p:cNvGrpSpPr/>
          <p:nvPr/>
        </p:nvGrpSpPr>
        <p:grpSpPr>
          <a:xfrm>
            <a:off x="40103" y="6267588"/>
            <a:ext cx="3324633" cy="530927"/>
            <a:chOff x="5689147" y="1600697"/>
            <a:chExt cx="3324633" cy="715421"/>
          </a:xfrm>
        </p:grpSpPr>
        <p:sp>
          <p:nvSpPr>
            <p:cNvPr id="19" name="Rectangle à coins arrondis 44">
              <a:extLst>
                <a:ext uri="{FF2B5EF4-FFF2-40B4-BE49-F238E27FC236}">
                  <a16:creationId xmlns:a16="http://schemas.microsoft.com/office/drawing/2014/main" xmlns="" id="{5167DA7D-D893-4201-95F9-D3E0F73092CD}"/>
                </a:ext>
              </a:extLst>
            </p:cNvPr>
            <p:cNvSpPr/>
            <p:nvPr/>
          </p:nvSpPr>
          <p:spPr>
            <a:xfrm>
              <a:off x="5689147" y="1600697"/>
              <a:ext cx="3200932" cy="71542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6A00339B-714C-4059-887D-3F49A4601F7C}"/>
                </a:ext>
              </a:extLst>
            </p:cNvPr>
            <p:cNvSpPr txBox="1"/>
            <p:nvPr/>
          </p:nvSpPr>
          <p:spPr>
            <a:xfrm>
              <a:off x="5689147" y="1635241"/>
              <a:ext cx="3324633" cy="49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2 : Formatage des données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403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1" animBg="1"/>
      <p:bldP spid="46" grpId="0" animBg="1"/>
      <p:bldP spid="47" grpId="0" animBg="1"/>
      <p:bldP spid="53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28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40464" y="4162754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sp>
        <p:nvSpPr>
          <p:cNvPr id="25" name="Rectangle à coins arrondis 39">
            <a:extLst>
              <a:ext uri="{FF2B5EF4-FFF2-40B4-BE49-F238E27FC236}">
                <a16:creationId xmlns:a16="http://schemas.microsoft.com/office/drawing/2014/main" xmlns="" id="{529BF435-659D-4B78-864D-CADDD618F636}"/>
              </a:ext>
            </a:extLst>
          </p:cNvPr>
          <p:cNvSpPr/>
          <p:nvPr/>
        </p:nvSpPr>
        <p:spPr>
          <a:xfrm>
            <a:off x="49327" y="2627651"/>
            <a:ext cx="1358184" cy="933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6128" y="3627631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73CC7E-E071-4A6E-9D14-87560843C2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46" y="2718434"/>
            <a:ext cx="702121" cy="728491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861A1686-2C20-4496-9B7C-1D8089E75785}"/>
              </a:ext>
            </a:extLst>
          </p:cNvPr>
          <p:cNvSpPr txBox="1"/>
          <p:nvPr/>
        </p:nvSpPr>
        <p:spPr>
          <a:xfrm>
            <a:off x="3920143" y="3730103"/>
            <a:ext cx="2150927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Utilisation de </a:t>
            </a:r>
            <a:r>
              <a:rPr lang="fr-FR" dirty="0" err="1">
                <a:latin typeface="Arial Narrow" pitchFamily="34" charset="0"/>
              </a:rPr>
              <a:t>Geopy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62" name="Titre 9">
            <a:extLst>
              <a:ext uri="{FF2B5EF4-FFF2-40B4-BE49-F238E27FC236}">
                <a16:creationId xmlns:a16="http://schemas.microsoft.com/office/drawing/2014/main" xmlns="" id="{7173168F-F753-473D-B9BC-AECB520B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                   Etape 3 – Utilisation de Open Street </a:t>
            </a:r>
            <a:r>
              <a:rPr lang="fr-FR" sz="2000" dirty="0" err="1"/>
              <a:t>Map</a:t>
            </a:r>
            <a:r>
              <a:rPr lang="fr-FR" sz="2000" dirty="0"/>
              <a:t> – 1 –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34B5C00-A8D3-4C90-89E5-3E24DD1214CB}"/>
              </a:ext>
            </a:extLst>
          </p:cNvPr>
          <p:cNvGrpSpPr/>
          <p:nvPr/>
        </p:nvGrpSpPr>
        <p:grpSpPr>
          <a:xfrm>
            <a:off x="1742555" y="1569090"/>
            <a:ext cx="7352118" cy="2058541"/>
            <a:chOff x="1742555" y="1569090"/>
            <a:chExt cx="7352118" cy="2058541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742555" y="1569090"/>
              <a:ext cx="7352118" cy="205854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xmlns="" id="{0B7988E7-EF74-4964-A1DA-E040911BD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5346" y="1649191"/>
              <a:ext cx="6997159" cy="1797733"/>
            </a:xfrm>
            <a:prstGeom prst="rect">
              <a:avLst/>
            </a:prstGeom>
          </p:spPr>
        </p:pic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2E214F0C-7AD8-49F0-BF6A-2B2BF786FF8A}"/>
              </a:ext>
            </a:extLst>
          </p:cNvPr>
          <p:cNvSpPr/>
          <p:nvPr/>
        </p:nvSpPr>
        <p:spPr>
          <a:xfrm>
            <a:off x="4089858" y="3007488"/>
            <a:ext cx="1847955" cy="3260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3E44803-5276-494E-A9A5-C10079EA0E32}"/>
              </a:ext>
            </a:extLst>
          </p:cNvPr>
          <p:cNvGrpSpPr/>
          <p:nvPr/>
        </p:nvGrpSpPr>
        <p:grpSpPr>
          <a:xfrm>
            <a:off x="1545286" y="4149549"/>
            <a:ext cx="4723434" cy="2070544"/>
            <a:chOff x="1545286" y="4149549"/>
            <a:chExt cx="4723434" cy="2070544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xmlns="" id="{89B6995C-3303-42F4-A962-8EBC99438D2A}"/>
                </a:ext>
              </a:extLst>
            </p:cNvPr>
            <p:cNvSpPr/>
            <p:nvPr/>
          </p:nvSpPr>
          <p:spPr>
            <a:xfrm>
              <a:off x="1545286" y="4149549"/>
              <a:ext cx="4723434" cy="207054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D5A437C2-6672-4567-8C36-3C488937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9454" y="4295677"/>
              <a:ext cx="4361616" cy="1810188"/>
            </a:xfrm>
            <a:prstGeom prst="rect">
              <a:avLst/>
            </a:prstGeom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B5B43D64-A898-49C5-89F8-BFBC2CC9878D}"/>
              </a:ext>
            </a:extLst>
          </p:cNvPr>
          <p:cNvGrpSpPr/>
          <p:nvPr/>
        </p:nvGrpSpPr>
        <p:grpSpPr>
          <a:xfrm>
            <a:off x="6426031" y="5561410"/>
            <a:ext cx="2636865" cy="646331"/>
            <a:chOff x="6426031" y="5561410"/>
            <a:chExt cx="2636865" cy="646331"/>
          </a:xfrm>
        </p:grpSpPr>
        <p:sp>
          <p:nvSpPr>
            <p:cNvPr id="31" name="Rectangle à coins arrondis 39">
              <a:extLst>
                <a:ext uri="{FF2B5EF4-FFF2-40B4-BE49-F238E27FC236}">
                  <a16:creationId xmlns:a16="http://schemas.microsoft.com/office/drawing/2014/main" xmlns="" id="{3B934E19-36FE-408F-B932-7AB4DE95DF52}"/>
                </a:ext>
              </a:extLst>
            </p:cNvPr>
            <p:cNvSpPr/>
            <p:nvPr/>
          </p:nvSpPr>
          <p:spPr>
            <a:xfrm>
              <a:off x="6426031" y="5561410"/>
              <a:ext cx="2636865" cy="64633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0C004BA7-B533-425F-A3F6-3AAA16C2A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2736" y="5684326"/>
              <a:ext cx="2489200" cy="330357"/>
            </a:xfrm>
            <a:prstGeom prst="rect">
              <a:avLst/>
            </a:prstGeom>
          </p:spPr>
        </p:pic>
      </p:grpSp>
      <p:sp>
        <p:nvSpPr>
          <p:cNvPr id="56" name="Virage 21">
            <a:extLst>
              <a:ext uri="{FF2B5EF4-FFF2-40B4-BE49-F238E27FC236}">
                <a16:creationId xmlns:a16="http://schemas.microsoft.com/office/drawing/2014/main" xmlns="" id="{D51A5044-4FBD-4BA5-AA28-88EFE9417F2A}"/>
              </a:ext>
            </a:extLst>
          </p:cNvPr>
          <p:cNvSpPr/>
          <p:nvPr/>
        </p:nvSpPr>
        <p:spPr>
          <a:xfrm rot="5400000">
            <a:off x="6515339" y="4577085"/>
            <a:ext cx="839253" cy="907520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9DB6AACE-05B4-4106-BC7B-A3384823B182}"/>
              </a:ext>
            </a:extLst>
          </p:cNvPr>
          <p:cNvSpPr/>
          <p:nvPr/>
        </p:nvSpPr>
        <p:spPr>
          <a:xfrm>
            <a:off x="1580205" y="4215169"/>
            <a:ext cx="2846991" cy="2958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xmlns="" id="{9FB799FD-D86D-4764-A3EF-DD6D5E56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3609403-5058-4801-B426-C486C4B79133}"/>
              </a:ext>
            </a:extLst>
          </p:cNvPr>
          <p:cNvGrpSpPr/>
          <p:nvPr/>
        </p:nvGrpSpPr>
        <p:grpSpPr>
          <a:xfrm>
            <a:off x="69367" y="6338443"/>
            <a:ext cx="4020491" cy="424953"/>
            <a:chOff x="5217474" y="1671040"/>
            <a:chExt cx="3013776" cy="424953"/>
          </a:xfrm>
        </p:grpSpPr>
        <p:sp>
          <p:nvSpPr>
            <p:cNvPr id="45" name="Rectangle à coins arrondis 44">
              <a:extLst>
                <a:ext uri="{FF2B5EF4-FFF2-40B4-BE49-F238E27FC236}">
                  <a16:creationId xmlns:a16="http://schemas.microsoft.com/office/drawing/2014/main" xmlns="" id="{B38AD056-9D65-4C73-BCA9-6DACCD5E4E72}"/>
                </a:ext>
              </a:extLst>
            </p:cNvPr>
            <p:cNvSpPr/>
            <p:nvPr/>
          </p:nvSpPr>
          <p:spPr>
            <a:xfrm>
              <a:off x="5217475" y="1671040"/>
              <a:ext cx="3013775" cy="424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252887A3-CCF7-4B05-9BED-69D551956731}"/>
                </a:ext>
              </a:extLst>
            </p:cNvPr>
            <p:cNvSpPr txBox="1"/>
            <p:nvPr/>
          </p:nvSpPr>
          <p:spPr>
            <a:xfrm>
              <a:off x="5217474" y="1683283"/>
              <a:ext cx="301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3 : Géolocalisation Open Street </a:t>
              </a:r>
              <a:r>
                <a:rPr lang="fr-FR" b="1" dirty="0" err="1">
                  <a:latin typeface="Arial Narrow" pitchFamily="34" charset="0"/>
                  <a:sym typeface="Symbol"/>
                </a:rPr>
                <a:t>Map</a:t>
              </a:r>
              <a:r>
                <a:rPr lang="fr-FR" b="1" dirty="0">
                  <a:latin typeface="Arial Narrow" pitchFamily="34" charset="0"/>
                  <a:sym typeface="Symbol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775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1" animBg="1"/>
      <p:bldP spid="46" grpId="0" animBg="1"/>
      <p:bldP spid="55" grpId="0" animBg="1"/>
      <p:bldP spid="49" grpId="0" animBg="1"/>
      <p:bldP spid="56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pied de page 4">
            <a:extLst>
              <a:ext uri="{FF2B5EF4-FFF2-40B4-BE49-F238E27FC236}">
                <a16:creationId xmlns:a16="http://schemas.microsoft.com/office/drawing/2014/main" xmlns="" id="{C8CF5FA6-DAC6-478B-84D1-D7A2D43C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29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02120563-2DC5-4A1E-BFE9-3157D43FB5FD}"/>
              </a:ext>
            </a:extLst>
          </p:cNvPr>
          <p:cNvGrpSpPr/>
          <p:nvPr/>
        </p:nvGrpSpPr>
        <p:grpSpPr>
          <a:xfrm>
            <a:off x="40464" y="4162754"/>
            <a:ext cx="1406587" cy="2023524"/>
            <a:chOff x="3124200" y="1773382"/>
            <a:chExt cx="2436091" cy="3996779"/>
          </a:xfrm>
        </p:grpSpPr>
        <p:sp>
          <p:nvSpPr>
            <p:cNvPr id="32" name="Rectangle à coins arrondis 39">
              <a:extLst>
                <a:ext uri="{FF2B5EF4-FFF2-40B4-BE49-F238E27FC236}">
                  <a16:creationId xmlns:a16="http://schemas.microsoft.com/office/drawing/2014/main" xmlns="" id="{740BF175-7C0C-4293-BBC9-07A416F78D71}"/>
                </a:ext>
              </a:extLst>
            </p:cNvPr>
            <p:cNvSpPr/>
            <p:nvPr/>
          </p:nvSpPr>
          <p:spPr>
            <a:xfrm>
              <a:off x="3124200" y="1773382"/>
              <a:ext cx="2436091" cy="399677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09B1A84B-2772-4331-B4B9-1E8891A8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4811" y="1969977"/>
              <a:ext cx="2006316" cy="3534203"/>
            </a:xfrm>
            <a:prstGeom prst="rect">
              <a:avLst/>
            </a:prstGeom>
          </p:spPr>
        </p:pic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5706" y="3627631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6" name="Virage 21">
            <a:extLst>
              <a:ext uri="{FF2B5EF4-FFF2-40B4-BE49-F238E27FC236}">
                <a16:creationId xmlns:a16="http://schemas.microsoft.com/office/drawing/2014/main" xmlns="" id="{F12CA952-CDBD-4BFE-83B0-02F666CD9E84}"/>
              </a:ext>
            </a:extLst>
          </p:cNvPr>
          <p:cNvSpPr/>
          <p:nvPr/>
        </p:nvSpPr>
        <p:spPr>
          <a:xfrm>
            <a:off x="374755" y="1914660"/>
            <a:ext cx="1280083" cy="598945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3EB050CD-FF97-49FD-A41C-AEBC9C797EF4}"/>
              </a:ext>
            </a:extLst>
          </p:cNvPr>
          <p:cNvGrpSpPr/>
          <p:nvPr/>
        </p:nvGrpSpPr>
        <p:grpSpPr>
          <a:xfrm>
            <a:off x="49327" y="2627651"/>
            <a:ext cx="1358184" cy="933320"/>
            <a:chOff x="49327" y="2627651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49327" y="2627651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AD73CC7E-E071-4A6E-9D14-87560843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646" y="2718434"/>
              <a:ext cx="702121" cy="728491"/>
            </a:xfrm>
            <a:prstGeom prst="rect">
              <a:avLst/>
            </a:prstGeom>
          </p:spPr>
        </p:pic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861A1686-2C20-4496-9B7C-1D8089E75785}"/>
              </a:ext>
            </a:extLst>
          </p:cNvPr>
          <p:cNvSpPr txBox="1"/>
          <p:nvPr/>
        </p:nvSpPr>
        <p:spPr>
          <a:xfrm>
            <a:off x="2248225" y="2856292"/>
            <a:ext cx="453027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Utilisation de </a:t>
            </a:r>
            <a:r>
              <a:rPr lang="fr-FR" dirty="0" err="1">
                <a:latin typeface="Arial Narrow" pitchFamily="34" charset="0"/>
              </a:rPr>
              <a:t>Smopy</a:t>
            </a:r>
            <a:r>
              <a:rPr lang="fr-FR" dirty="0">
                <a:latin typeface="Arial Narrow" pitchFamily="34" charset="0"/>
              </a:rPr>
              <a:t> : Version 0.07 ou supérieures</a:t>
            </a:r>
          </a:p>
        </p:txBody>
      </p:sp>
      <p:sp>
        <p:nvSpPr>
          <p:cNvPr id="62" name="Titre 9">
            <a:extLst>
              <a:ext uri="{FF2B5EF4-FFF2-40B4-BE49-F238E27FC236}">
                <a16:creationId xmlns:a16="http://schemas.microsoft.com/office/drawing/2014/main" xmlns="" id="{7173168F-F753-473D-B9BC-AECB520B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                   Etape 3 – Utilisation de Open Street </a:t>
            </a:r>
            <a:r>
              <a:rPr lang="fr-FR" sz="2000" dirty="0" err="1"/>
              <a:t>Map</a:t>
            </a:r>
            <a:r>
              <a:rPr lang="fr-FR" sz="2000" dirty="0"/>
              <a:t> – 2 –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3609403-5058-4801-B426-C486C4B79133}"/>
              </a:ext>
            </a:extLst>
          </p:cNvPr>
          <p:cNvGrpSpPr/>
          <p:nvPr/>
        </p:nvGrpSpPr>
        <p:grpSpPr>
          <a:xfrm>
            <a:off x="69367" y="6338443"/>
            <a:ext cx="4020491" cy="424953"/>
            <a:chOff x="5217474" y="1671040"/>
            <a:chExt cx="3013776" cy="424953"/>
          </a:xfrm>
        </p:grpSpPr>
        <p:sp>
          <p:nvSpPr>
            <p:cNvPr id="45" name="Rectangle à coins arrondis 44">
              <a:extLst>
                <a:ext uri="{FF2B5EF4-FFF2-40B4-BE49-F238E27FC236}">
                  <a16:creationId xmlns:a16="http://schemas.microsoft.com/office/drawing/2014/main" xmlns="" id="{B38AD056-9D65-4C73-BCA9-6DACCD5E4E72}"/>
                </a:ext>
              </a:extLst>
            </p:cNvPr>
            <p:cNvSpPr/>
            <p:nvPr/>
          </p:nvSpPr>
          <p:spPr>
            <a:xfrm>
              <a:off x="5217475" y="1671040"/>
              <a:ext cx="3013775" cy="4249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252887A3-CCF7-4B05-9BED-69D551956731}"/>
                </a:ext>
              </a:extLst>
            </p:cNvPr>
            <p:cNvSpPr txBox="1"/>
            <p:nvPr/>
          </p:nvSpPr>
          <p:spPr>
            <a:xfrm>
              <a:off x="5217474" y="1683283"/>
              <a:ext cx="3013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latin typeface="Arial Narrow" pitchFamily="34" charset="0"/>
                  <a:sym typeface="Symbol"/>
                </a:rPr>
                <a:t>Etape 3 : Géolocalisation Open Street </a:t>
              </a:r>
              <a:r>
                <a:rPr lang="fr-FR" b="1" dirty="0" err="1">
                  <a:latin typeface="Arial Narrow" pitchFamily="34" charset="0"/>
                  <a:sym typeface="Symbol"/>
                </a:rPr>
                <a:t>Map</a:t>
              </a:r>
              <a:r>
                <a:rPr lang="fr-FR" b="1" dirty="0">
                  <a:latin typeface="Arial Narrow" pitchFamily="34" charset="0"/>
                  <a:sym typeface="Symbol"/>
                </a:rPr>
                <a:t> 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632242C-2D2F-454A-99F1-7456569AB0D3}"/>
              </a:ext>
            </a:extLst>
          </p:cNvPr>
          <p:cNvGrpSpPr/>
          <p:nvPr/>
        </p:nvGrpSpPr>
        <p:grpSpPr>
          <a:xfrm>
            <a:off x="1742555" y="1569091"/>
            <a:ext cx="7352118" cy="1236106"/>
            <a:chOff x="1742555" y="1569091"/>
            <a:chExt cx="7352118" cy="1236106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742555" y="1569091"/>
              <a:ext cx="7352118" cy="123610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5FE9601F-9CCE-4FD7-AB04-1F83CA552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1733" y="1662490"/>
              <a:ext cx="6861358" cy="1016498"/>
            </a:xfrm>
            <a:prstGeom prst="rect">
              <a:avLst/>
            </a:prstGeom>
          </p:spPr>
        </p:pic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xmlns="" id="{2E214F0C-7AD8-49F0-BF6A-2B2BF786FF8A}"/>
              </a:ext>
            </a:extLst>
          </p:cNvPr>
          <p:cNvSpPr/>
          <p:nvPr/>
        </p:nvSpPr>
        <p:spPr>
          <a:xfrm>
            <a:off x="3484880" y="2409690"/>
            <a:ext cx="2941151" cy="3451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AD50A40E-CDE0-4E07-82A2-BDCE079563CB}"/>
              </a:ext>
            </a:extLst>
          </p:cNvPr>
          <p:cNvGrpSpPr/>
          <p:nvPr/>
        </p:nvGrpSpPr>
        <p:grpSpPr>
          <a:xfrm>
            <a:off x="1504204" y="3389581"/>
            <a:ext cx="5368311" cy="2543859"/>
            <a:chOff x="1504204" y="3389581"/>
            <a:chExt cx="5368311" cy="2543859"/>
          </a:xfrm>
        </p:grpSpPr>
        <p:sp>
          <p:nvSpPr>
            <p:cNvPr id="41" name="Rectangle à coins arrondis 39">
              <a:extLst>
                <a:ext uri="{FF2B5EF4-FFF2-40B4-BE49-F238E27FC236}">
                  <a16:creationId xmlns:a16="http://schemas.microsoft.com/office/drawing/2014/main" xmlns="" id="{89B6995C-3303-42F4-A962-8EBC99438D2A}"/>
                </a:ext>
              </a:extLst>
            </p:cNvPr>
            <p:cNvSpPr/>
            <p:nvPr/>
          </p:nvSpPr>
          <p:spPr>
            <a:xfrm>
              <a:off x="1504204" y="3389581"/>
              <a:ext cx="5368311" cy="254385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AAA83DFE-C029-4EB0-9BC4-27F199D43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9367" y="3554848"/>
              <a:ext cx="5105045" cy="2176446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B1236831-7D54-43EC-9B13-AFFFA31246D0}"/>
              </a:ext>
            </a:extLst>
          </p:cNvPr>
          <p:cNvGrpSpPr/>
          <p:nvPr/>
        </p:nvGrpSpPr>
        <p:grpSpPr>
          <a:xfrm>
            <a:off x="7313606" y="4844373"/>
            <a:ext cx="1796040" cy="1875645"/>
            <a:chOff x="7173026" y="3436405"/>
            <a:chExt cx="1937919" cy="2123681"/>
          </a:xfrm>
        </p:grpSpPr>
        <p:sp>
          <p:nvSpPr>
            <p:cNvPr id="51" name="Rectangle à coins arrondis 39">
              <a:extLst>
                <a:ext uri="{FF2B5EF4-FFF2-40B4-BE49-F238E27FC236}">
                  <a16:creationId xmlns:a16="http://schemas.microsoft.com/office/drawing/2014/main" xmlns="" id="{04955491-00CC-4524-B9F4-558140225897}"/>
                </a:ext>
              </a:extLst>
            </p:cNvPr>
            <p:cNvSpPr/>
            <p:nvPr/>
          </p:nvSpPr>
          <p:spPr>
            <a:xfrm>
              <a:off x="7173026" y="3436405"/>
              <a:ext cx="1937919" cy="212368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70C38F20-1839-4217-AF30-1BB5BEF5F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5003" y="3600311"/>
              <a:ext cx="1727146" cy="1739454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714AAD02-B5FF-4C8C-B24F-9C2E0B1CFB7F}"/>
              </a:ext>
            </a:extLst>
          </p:cNvPr>
          <p:cNvGrpSpPr/>
          <p:nvPr/>
        </p:nvGrpSpPr>
        <p:grpSpPr>
          <a:xfrm>
            <a:off x="7320556" y="2905623"/>
            <a:ext cx="1796040" cy="1713887"/>
            <a:chOff x="12541691" y="1330960"/>
            <a:chExt cx="1937919" cy="1747860"/>
          </a:xfrm>
        </p:grpSpPr>
        <p:sp>
          <p:nvSpPr>
            <p:cNvPr id="52" name="Rectangle à coins arrondis 39">
              <a:extLst>
                <a:ext uri="{FF2B5EF4-FFF2-40B4-BE49-F238E27FC236}">
                  <a16:creationId xmlns:a16="http://schemas.microsoft.com/office/drawing/2014/main" xmlns="" id="{4C62D6CA-8D5D-45CE-BAD6-B60AF124E6BB}"/>
                </a:ext>
              </a:extLst>
            </p:cNvPr>
            <p:cNvSpPr/>
            <p:nvPr/>
          </p:nvSpPr>
          <p:spPr>
            <a:xfrm>
              <a:off x="12541691" y="1330960"/>
              <a:ext cx="1937919" cy="17478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7C0F43AC-2BF5-484D-9E3C-F1265F671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52485" y="1501520"/>
              <a:ext cx="1716332" cy="1425223"/>
            </a:xfrm>
            <a:prstGeom prst="rect">
              <a:avLst/>
            </a:prstGeom>
          </p:spPr>
        </p:pic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2AAA4A6-DD8A-4B9C-BC10-40B54332991F}"/>
              </a:ext>
            </a:extLst>
          </p:cNvPr>
          <p:cNvSpPr txBox="1"/>
          <p:nvPr/>
        </p:nvSpPr>
        <p:spPr>
          <a:xfrm>
            <a:off x="8083545" y="3232055"/>
            <a:ext cx="730037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z = 6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14FF8A15-98F5-41B5-92E1-73DFE011B194}"/>
              </a:ext>
            </a:extLst>
          </p:cNvPr>
          <p:cNvSpPr txBox="1"/>
          <p:nvPr/>
        </p:nvSpPr>
        <p:spPr>
          <a:xfrm>
            <a:off x="8131938" y="6105979"/>
            <a:ext cx="730037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z = 17</a:t>
            </a:r>
          </a:p>
        </p:txBody>
      </p:sp>
      <p:sp>
        <p:nvSpPr>
          <p:cNvPr id="59" name="Flèche vers le bas 28">
            <a:extLst>
              <a:ext uri="{FF2B5EF4-FFF2-40B4-BE49-F238E27FC236}">
                <a16:creationId xmlns:a16="http://schemas.microsoft.com/office/drawing/2014/main" xmlns="" id="{0D3D1BE1-7510-4F70-BB47-247FC27C35EE}"/>
              </a:ext>
            </a:extLst>
          </p:cNvPr>
          <p:cNvSpPr/>
          <p:nvPr/>
        </p:nvSpPr>
        <p:spPr>
          <a:xfrm rot="16200000">
            <a:off x="6958123" y="4561483"/>
            <a:ext cx="390489" cy="506545"/>
          </a:xfrm>
          <a:prstGeom prst="downArrow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499A2CB0-B72F-4F07-A71F-B7C80E176CD1}"/>
              </a:ext>
            </a:extLst>
          </p:cNvPr>
          <p:cNvSpPr/>
          <p:nvPr/>
        </p:nvSpPr>
        <p:spPr>
          <a:xfrm>
            <a:off x="2675106" y="3929003"/>
            <a:ext cx="1896894" cy="3451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493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46" grpId="0" animBg="1"/>
      <p:bldP spid="55" grpId="0" animBg="1"/>
      <p:bldP spid="49" grpId="0" animBg="1"/>
      <p:bldP spid="53" grpId="0" animBg="1"/>
      <p:bldP spid="58" grpId="0" animBg="1"/>
      <p:bldP spid="5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1ACF32C-11E9-4E41-B47E-681178B91D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03" y="2024009"/>
            <a:ext cx="8024666" cy="115603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19DD6F-2455-4C53-9A8F-203D48A24C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303" y="3312177"/>
            <a:ext cx="8024666" cy="139941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FEADDC5-933D-4960-9171-E89E9A5CF56E}"/>
              </a:ext>
            </a:extLst>
          </p:cNvPr>
          <p:cNvGrpSpPr/>
          <p:nvPr/>
        </p:nvGrpSpPr>
        <p:grpSpPr>
          <a:xfrm>
            <a:off x="744303" y="4914593"/>
            <a:ext cx="8024666" cy="1390180"/>
            <a:chOff x="375031" y="4925951"/>
            <a:chExt cx="9144000" cy="167762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xmlns="" id="{5AAB7651-CDDD-4E0C-BA68-77CD1B38F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031" y="4925951"/>
              <a:ext cx="9144000" cy="778049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79B5C028-57A4-4E8A-83E2-324B9157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031" y="5702268"/>
              <a:ext cx="9144000" cy="901304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</p:pic>
      </p:grpSp>
      <p:sp>
        <p:nvSpPr>
          <p:cNvPr id="13" name="Titre 9">
            <a:extLst>
              <a:ext uri="{FF2B5EF4-FFF2-40B4-BE49-F238E27FC236}">
                <a16:creationId xmlns:a16="http://schemas.microsoft.com/office/drawing/2014/main" xmlns="" id="{88AE6E7C-D91F-412D-A67A-BE5FAD3A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2 –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xmlns="" id="{D2BACEDD-E3CF-4B79-B9DC-464C31CA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4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xmlns="" id="{9CC66E1A-E880-48A3-AC56-FF388895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2B1BF35D-957E-4367-9D62-71F826F55B5A}"/>
              </a:ext>
            </a:extLst>
          </p:cNvPr>
          <p:cNvSpPr txBox="1"/>
          <p:nvPr/>
        </p:nvSpPr>
        <p:spPr>
          <a:xfrm>
            <a:off x="30887" y="3014848"/>
            <a:ext cx="1358185" cy="369332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IDE Python</a:t>
            </a:r>
          </a:p>
        </p:txBody>
      </p:sp>
      <p:sp>
        <p:nvSpPr>
          <p:cNvPr id="47" name="Virage 21">
            <a:extLst>
              <a:ext uri="{FF2B5EF4-FFF2-40B4-BE49-F238E27FC236}">
                <a16:creationId xmlns:a16="http://schemas.microsoft.com/office/drawing/2014/main" xmlns="" id="{AEB0D0E2-D116-4644-B8D6-7FF5BC0C36E9}"/>
              </a:ext>
            </a:extLst>
          </p:cNvPr>
          <p:cNvSpPr/>
          <p:nvPr/>
        </p:nvSpPr>
        <p:spPr>
          <a:xfrm>
            <a:off x="4593976" y="1627492"/>
            <a:ext cx="1291404" cy="661929"/>
          </a:xfrm>
          <a:prstGeom prst="bentArrow">
            <a:avLst>
              <a:gd name="adj1" fmla="val 25000"/>
              <a:gd name="adj2" fmla="val 24224"/>
              <a:gd name="adj3" fmla="val 25000"/>
              <a:gd name="adj4" fmla="val 43750"/>
            </a:avLst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C8758D72-0DD2-4F7C-9562-14CC5235FF8C}"/>
              </a:ext>
            </a:extLst>
          </p:cNvPr>
          <p:cNvGrpSpPr/>
          <p:nvPr/>
        </p:nvGrpSpPr>
        <p:grpSpPr>
          <a:xfrm>
            <a:off x="48337" y="2002022"/>
            <a:ext cx="1358184" cy="933320"/>
            <a:chOff x="48337" y="2002022"/>
            <a:chExt cx="1358184" cy="933320"/>
          </a:xfrm>
        </p:grpSpPr>
        <p:sp>
          <p:nvSpPr>
            <p:cNvPr id="25" name="Rectangle à coins arrondis 39">
              <a:extLst>
                <a:ext uri="{FF2B5EF4-FFF2-40B4-BE49-F238E27FC236}">
                  <a16:creationId xmlns:a16="http://schemas.microsoft.com/office/drawing/2014/main" xmlns="" id="{529BF435-659D-4B78-864D-CADDD618F636}"/>
                </a:ext>
              </a:extLst>
            </p:cNvPr>
            <p:cNvSpPr/>
            <p:nvPr/>
          </p:nvSpPr>
          <p:spPr>
            <a:xfrm>
              <a:off x="48337" y="2002022"/>
              <a:ext cx="1358184" cy="9333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xmlns="" id="{AD73CC7E-E071-4A6E-9D14-87560843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920" y="2104436"/>
              <a:ext cx="702121" cy="728491"/>
            </a:xfrm>
            <a:prstGeom prst="rect">
              <a:avLst/>
            </a:prstGeom>
          </p:spPr>
        </p:pic>
      </p:grpSp>
      <p:sp>
        <p:nvSpPr>
          <p:cNvPr id="62" name="Titre 9">
            <a:extLst>
              <a:ext uri="{FF2B5EF4-FFF2-40B4-BE49-F238E27FC236}">
                <a16:creationId xmlns:a16="http://schemas.microsoft.com/office/drawing/2014/main" xmlns="" id="{7173168F-F753-473D-B9BC-AECB520B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Géolocalisation – Approche 2 </a:t>
            </a:r>
            <a:br>
              <a:rPr lang="fr-FR" sz="3200" dirty="0"/>
            </a:br>
            <a:r>
              <a:rPr lang="fr-FR" sz="2000" dirty="0"/>
              <a:t>	                      Etape 3 – Utilisation de Open Street </a:t>
            </a:r>
            <a:r>
              <a:rPr lang="fr-FR" sz="2000" dirty="0" err="1"/>
              <a:t>Map</a:t>
            </a:r>
            <a:r>
              <a:rPr lang="fr-FR" sz="2000" dirty="0"/>
              <a:t> – 3 –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FECB881F-B530-4811-AD4D-13DD86EF1A1E}"/>
              </a:ext>
            </a:extLst>
          </p:cNvPr>
          <p:cNvGrpSpPr/>
          <p:nvPr/>
        </p:nvGrpSpPr>
        <p:grpSpPr>
          <a:xfrm>
            <a:off x="1717104" y="2342766"/>
            <a:ext cx="4041416" cy="2086114"/>
            <a:chOff x="1717104" y="2342766"/>
            <a:chExt cx="4041416" cy="2086114"/>
          </a:xfrm>
        </p:grpSpPr>
        <p:sp>
          <p:nvSpPr>
            <p:cNvPr id="48" name="Rectangle à coins arrondis 39">
              <a:extLst>
                <a:ext uri="{FF2B5EF4-FFF2-40B4-BE49-F238E27FC236}">
                  <a16:creationId xmlns:a16="http://schemas.microsoft.com/office/drawing/2014/main" xmlns="" id="{51377295-06F5-4DC9-A148-192B30344296}"/>
                </a:ext>
              </a:extLst>
            </p:cNvPr>
            <p:cNvSpPr/>
            <p:nvPr/>
          </p:nvSpPr>
          <p:spPr>
            <a:xfrm>
              <a:off x="1717104" y="2342766"/>
              <a:ext cx="4041416" cy="20861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16E52629-56F5-45B8-821B-0BBE5674B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6842" y="2532273"/>
              <a:ext cx="3604782" cy="1699257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545D964-B341-44EF-88C2-94D68757C355}"/>
              </a:ext>
            </a:extLst>
          </p:cNvPr>
          <p:cNvGrpSpPr/>
          <p:nvPr/>
        </p:nvGrpSpPr>
        <p:grpSpPr>
          <a:xfrm>
            <a:off x="6099498" y="1560180"/>
            <a:ext cx="2870413" cy="5145420"/>
            <a:chOff x="6099498" y="1560180"/>
            <a:chExt cx="2870413" cy="5145420"/>
          </a:xfrm>
        </p:grpSpPr>
        <p:sp>
          <p:nvSpPr>
            <p:cNvPr id="51" name="Rectangle à coins arrondis 39">
              <a:extLst>
                <a:ext uri="{FF2B5EF4-FFF2-40B4-BE49-F238E27FC236}">
                  <a16:creationId xmlns:a16="http://schemas.microsoft.com/office/drawing/2014/main" xmlns="" id="{04955491-00CC-4524-B9F4-558140225897}"/>
                </a:ext>
              </a:extLst>
            </p:cNvPr>
            <p:cNvSpPr/>
            <p:nvPr/>
          </p:nvSpPr>
          <p:spPr>
            <a:xfrm>
              <a:off x="6099498" y="1560180"/>
              <a:ext cx="2870413" cy="51454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xmlns="" id="{6EA9DB37-824C-4389-A290-488FD14A5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5976" y="1712066"/>
              <a:ext cx="2367429" cy="4810014"/>
            </a:xfrm>
            <a:prstGeom prst="rect">
              <a:avLst/>
            </a:prstGeom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D498436E-B5EA-42F6-A200-1A0E7E2C5CF6}"/>
              </a:ext>
            </a:extLst>
          </p:cNvPr>
          <p:cNvSpPr txBox="1"/>
          <p:nvPr/>
        </p:nvSpPr>
        <p:spPr>
          <a:xfrm>
            <a:off x="2065076" y="1542353"/>
            <a:ext cx="2372754" cy="646331"/>
          </a:xfrm>
          <a:prstGeom prst="rect">
            <a:avLst/>
          </a:prstGeom>
          <a:solidFill>
            <a:srgbClr val="00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 Narrow" pitchFamily="34" charset="0"/>
              </a:rPr>
              <a:t>Un peu de python et on sait tout …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EEBBFF6-FB24-4536-AA1E-79013A86D511}"/>
              </a:ext>
            </a:extLst>
          </p:cNvPr>
          <p:cNvGrpSpPr/>
          <p:nvPr/>
        </p:nvGrpSpPr>
        <p:grpSpPr>
          <a:xfrm>
            <a:off x="335723" y="4564677"/>
            <a:ext cx="5060101" cy="769717"/>
            <a:chOff x="335723" y="4564677"/>
            <a:chExt cx="5060101" cy="769717"/>
          </a:xfrm>
        </p:grpSpPr>
        <p:sp>
          <p:nvSpPr>
            <p:cNvPr id="45" name="Rectangle à coins arrondis 44">
              <a:extLst>
                <a:ext uri="{FF2B5EF4-FFF2-40B4-BE49-F238E27FC236}">
                  <a16:creationId xmlns:a16="http://schemas.microsoft.com/office/drawing/2014/main" xmlns="" id="{B38AD056-9D65-4C73-BCA9-6DACCD5E4E72}"/>
                </a:ext>
              </a:extLst>
            </p:cNvPr>
            <p:cNvSpPr/>
            <p:nvPr/>
          </p:nvSpPr>
          <p:spPr>
            <a:xfrm>
              <a:off x="393562" y="4564677"/>
              <a:ext cx="5002262" cy="76971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41B49EF-CB85-4F97-908B-49E594CB59E0}"/>
                </a:ext>
              </a:extLst>
            </p:cNvPr>
            <p:cNvSpPr/>
            <p:nvPr/>
          </p:nvSpPr>
          <p:spPr>
            <a:xfrm>
              <a:off x="335723" y="4708970"/>
              <a:ext cx="50022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Arial Narrow" pitchFamily="34" charset="0"/>
                  <a:hlinkClick r:id="rId6"/>
                </a:rPr>
                <a:t>https://repl.it/@chdebernardi/extractionMetaDataJPG</a:t>
              </a:r>
              <a:endParaRPr lang="fr-FR" b="1" dirty="0">
                <a:latin typeface="Arial Narrow" pitchFamily="34" charset="0"/>
              </a:endParaRP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3746F0E-9EF8-4AF7-ACFE-4BC74E64F7F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210" y="5421328"/>
            <a:ext cx="1433116" cy="14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0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7" grpId="1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 rot="20536528">
            <a:off x="580034" y="2333078"/>
            <a:ext cx="8089300" cy="2191844"/>
          </a:xfrm>
        </p:spPr>
        <p:txBody>
          <a:bodyPr/>
          <a:lstStyle/>
          <a:p>
            <a:pPr algn="ctr"/>
            <a:r>
              <a:rPr lang="fr-FR" sz="6000" dirty="0"/>
              <a:t>Merci de votre attention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2000" dirty="0"/>
              <a:t>	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16600" y="5399811"/>
            <a:ext cx="332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latin typeface="Arial Narrow" pitchFamily="34" charset="0"/>
              </a:rPr>
              <a:t>Christophe DEBERNARDI</a:t>
            </a:r>
          </a:p>
          <a:p>
            <a:pPr algn="l"/>
            <a:r>
              <a:rPr lang="fr-FR" sz="2400" b="1" dirty="0">
                <a:latin typeface="Arial Narrow" pitchFamily="34" charset="0"/>
              </a:rPr>
              <a:t>Gilles CAYOL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833CC68-78AB-48DA-A575-9B7025138433}"/>
              </a:ext>
            </a:extLst>
          </p:cNvPr>
          <p:cNvSpPr txBox="1"/>
          <p:nvPr/>
        </p:nvSpPr>
        <p:spPr>
          <a:xfrm>
            <a:off x="4305845" y="4384618"/>
            <a:ext cx="402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rial Narrow" pitchFamily="34" charset="0"/>
                <a:sym typeface="Symbol"/>
              </a:rPr>
              <a:t>Avez-vous des questions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5529F01-0FE3-4003-8ABD-4746A187E144}"/>
              </a:ext>
            </a:extLst>
          </p:cNvPr>
          <p:cNvSpPr txBox="1"/>
          <p:nvPr/>
        </p:nvSpPr>
        <p:spPr>
          <a:xfrm>
            <a:off x="0" y="6308784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latin typeface="Arial Narrow" pitchFamily="34" charset="0"/>
                <a:hlinkClick r:id="rId3"/>
              </a:rPr>
              <a:t>http://chdebernardi.fr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847715C8-E2C6-4F6C-B622-13CC993C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75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D2E8084-817A-4A64-A4C2-55A6D6C162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02" y="1952398"/>
            <a:ext cx="8039691" cy="100012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07880AD-0700-4BD6-B4B9-B7C59DC20C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302" y="3068433"/>
            <a:ext cx="8019963" cy="122938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6E963E9-4D21-4D09-8325-115B81D8034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302" y="4413731"/>
            <a:ext cx="8019964" cy="77882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1" name="Titre 9">
            <a:extLst>
              <a:ext uri="{FF2B5EF4-FFF2-40B4-BE49-F238E27FC236}">
                <a16:creationId xmlns:a16="http://schemas.microsoft.com/office/drawing/2014/main" xmlns="" id="{24AEF3FB-992D-44ED-90EA-F499499C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3 – 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A641B4FD-ADAD-482E-B7D7-1AC33F01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56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FD87D40-1C9E-43FB-96CD-D685A87805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02" y="1934442"/>
            <a:ext cx="8019963" cy="45699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806B57F-F485-4117-A9EF-327F13F387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301" y="2460242"/>
            <a:ext cx="8019964" cy="170569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666B88CA-5802-46A4-BBE1-B25EF5121363}"/>
              </a:ext>
            </a:extLst>
          </p:cNvPr>
          <p:cNvGrpSpPr/>
          <p:nvPr/>
        </p:nvGrpSpPr>
        <p:grpSpPr>
          <a:xfrm>
            <a:off x="744302" y="4281846"/>
            <a:ext cx="8019963" cy="2123127"/>
            <a:chOff x="744302" y="4422146"/>
            <a:chExt cx="9144000" cy="223993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53FC74B5-E057-41CC-B82D-FF314934C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302" y="4422146"/>
              <a:ext cx="9144000" cy="1577817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5B5EE207-0489-4E27-B383-6791AEF08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302" y="6023611"/>
              <a:ext cx="9144000" cy="638465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</p:grpSp>
      <p:sp>
        <p:nvSpPr>
          <p:cNvPr id="16" name="Titre 9">
            <a:extLst>
              <a:ext uri="{FF2B5EF4-FFF2-40B4-BE49-F238E27FC236}">
                <a16:creationId xmlns:a16="http://schemas.microsoft.com/office/drawing/2014/main" xmlns="" id="{3DAAED78-B106-491C-8290-3F34ECE5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4 – 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xmlns="" id="{42DBD488-9E01-4A2C-8AC6-0E5CB02E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68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FD87D40-1C9E-43FB-96CD-D685A87805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301" y="1933903"/>
            <a:ext cx="8019963" cy="45699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5456F16-1B44-4B3E-B5A7-A0553EAEAA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300" y="2507352"/>
            <a:ext cx="8019963" cy="92042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1" name="Titre 9">
            <a:extLst>
              <a:ext uri="{FF2B5EF4-FFF2-40B4-BE49-F238E27FC236}">
                <a16:creationId xmlns:a16="http://schemas.microsoft.com/office/drawing/2014/main" xmlns="" id="{A536C1A3-A386-4718-9908-3672753A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5 – 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C6EAE6FD-2F08-4587-AF85-2C030B27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4504AF4-82BF-4D01-B0AE-196369BFFD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498" y="3544233"/>
            <a:ext cx="7331003" cy="321246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641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430301-5570-4A18-B8A9-ED496C1391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771" y="1919515"/>
            <a:ext cx="8019963" cy="52136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1B4A311-8A7D-4198-8048-06145B6FF3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299" y="2568539"/>
            <a:ext cx="8056174" cy="51078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B8080FE-9EB5-458A-97CC-05EC276484E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795" y="3222364"/>
            <a:ext cx="8056175" cy="160994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1" name="Titre 9">
            <a:extLst>
              <a:ext uri="{FF2B5EF4-FFF2-40B4-BE49-F238E27FC236}">
                <a16:creationId xmlns:a16="http://schemas.microsoft.com/office/drawing/2014/main" xmlns="" id="{F462E935-7ABA-4337-A1FF-E64F3DF7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6 – 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34617BAE-A413-464D-9B4A-22F8575C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4368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23967" y="1543024"/>
            <a:ext cx="792003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fr-FR" dirty="0">
                <a:solidFill>
                  <a:srgbClr val="C00000"/>
                </a:solidFill>
                <a:cs typeface="Times New Roman" pitchFamily="18" charset="0"/>
              </a:rPr>
              <a:t>Les points du référentiel visés par cette activité sont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B430301-5570-4A18-B8A9-ED496C1391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507" y="1929661"/>
            <a:ext cx="8019963" cy="52136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xmlns="" id="{14ADD9A0-D881-4598-80CC-A2F08545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487834"/>
            <a:ext cx="7884666" cy="996950"/>
          </a:xfrm>
        </p:spPr>
        <p:txBody>
          <a:bodyPr/>
          <a:lstStyle/>
          <a:p>
            <a:r>
              <a:rPr lang="fr-FR" sz="3200" dirty="0"/>
              <a:t>Sciences numériques et technologie</a:t>
            </a:r>
            <a:br>
              <a:rPr lang="fr-FR" sz="3200" dirty="0"/>
            </a:br>
            <a:r>
              <a:rPr lang="fr-FR" sz="2000" dirty="0"/>
              <a:t>	                                           Parties du référentiel visées – 7 – 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DF6AB896-7608-45F3-A3C8-48361BE1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28EB5D3-9E24-4D2A-9F25-A83498D998D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284" y="2566936"/>
            <a:ext cx="7347431" cy="405111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885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re 9"/>
          <p:cNvSpPr>
            <a:spLocks noGrp="1"/>
          </p:cNvSpPr>
          <p:nvPr>
            <p:ph type="title"/>
          </p:nvPr>
        </p:nvSpPr>
        <p:spPr>
          <a:xfrm rot="20536528">
            <a:off x="745841" y="2825579"/>
            <a:ext cx="8089300" cy="1394976"/>
          </a:xfrm>
        </p:spPr>
        <p:txBody>
          <a:bodyPr/>
          <a:lstStyle/>
          <a:p>
            <a:pPr algn="ctr"/>
            <a:r>
              <a:rPr lang="fr-FR" sz="6000" dirty="0"/>
              <a:t>Activités proposées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2000" dirty="0"/>
              <a:t>	</a:t>
            </a: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F3009-61C9-42FF-A90E-CFB2E75C004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816600" y="5643236"/>
            <a:ext cx="332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latin typeface="Arial Narrow" pitchFamily="34" charset="0"/>
              </a:rPr>
              <a:t>Christophe DEBERNARDI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xmlns="" id="{65AF3BA5-D52F-4E66-A741-7ACDE9DF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1259" y="6400800"/>
            <a:ext cx="4870033" cy="300251"/>
          </a:xfrm>
          <a:noFill/>
        </p:spPr>
        <p:txBody>
          <a:bodyPr/>
          <a:lstStyle/>
          <a:p>
            <a:r>
              <a:rPr lang="fr-FR" dirty="0"/>
              <a:t>Lycée Richelieu - Rueil-Malmaison – Académie de Versailles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34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Éclipse">
  <a:themeElements>
    <a:clrScheme name="É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Modèle_TSI </Template>
  <TotalTime>22028</TotalTime>
  <Words>1094</Words>
  <Application>Microsoft Office PowerPoint</Application>
  <PresentationFormat>Affichage à l'écran (4:3)</PresentationFormat>
  <Paragraphs>252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Éclipse</vt:lpstr>
      <vt:lpstr>Introduction aux métadonnées  et à la géolocalisation</vt:lpstr>
      <vt:lpstr>Sciences numériques et technologie                                             Parties du référentiel visées – 1 – </vt:lpstr>
      <vt:lpstr>Sciences numériques et technologie                                             Parties du référentiel visées – 2 – </vt:lpstr>
      <vt:lpstr>Sciences numériques et technologie                                             Parties du référentiel visées – 3 – </vt:lpstr>
      <vt:lpstr>Sciences numériques et technologie                                             Parties du référentiel visées – 4 – </vt:lpstr>
      <vt:lpstr>Sciences numériques et technologie                                             Parties du référentiel visées – 5 – </vt:lpstr>
      <vt:lpstr>Sciences numériques et technologie                                             Parties du référentiel visées – 6 – </vt:lpstr>
      <vt:lpstr>Sciences numériques et technologie                                             Parties du référentiel visées – 7 – </vt:lpstr>
      <vt:lpstr>Activités proposées  </vt:lpstr>
      <vt:lpstr>Activités proposées                           Recherche de la géolocalisation d’une photo</vt:lpstr>
      <vt:lpstr>Diapositive 11</vt:lpstr>
      <vt:lpstr>Place possible de l’activité proposée      Proposition de progression sur cette partie du programme</vt:lpstr>
      <vt:lpstr>Photographie Numérique - Données EXIF et Géolocalisation </vt:lpstr>
      <vt:lpstr>Géolocalisation d’une photo                                Deux approches possibles</vt:lpstr>
      <vt:lpstr>Géolocalisation – Approche 1                                                                Besoins pour l’activité </vt:lpstr>
      <vt:lpstr>Géolocalisation – Approche 1                                                 Etape 1 – Installation des outils</vt:lpstr>
      <vt:lpstr>Géolocalisation – Approche 1                                Etape 2 – Visualisation des données EXIF</vt:lpstr>
      <vt:lpstr>Géolocalisation – Approche 1                         Etape 3 – Utilisation de Open Street Map – 1 –</vt:lpstr>
      <vt:lpstr>Géolocalisation – Approche 1                         Etape 3 – Utilisation de Open Street Map – 2 –</vt:lpstr>
      <vt:lpstr>Diapositive 20</vt:lpstr>
      <vt:lpstr>Diapositive 21</vt:lpstr>
      <vt:lpstr>Géolocalisation – Approche 2                                                       Besoins pour l’activité – 1 – </vt:lpstr>
      <vt:lpstr>Géolocalisation – Approche 2                                                       Besoins pour l’activité – 2 – </vt:lpstr>
      <vt:lpstr>Géolocalisation – Approche 2      Etape 2 – Extraction / Formatage des données EXIF – 1 –</vt:lpstr>
      <vt:lpstr>Géolocalisation – Approche 2      Etape 2 – Extraction / Formatage des données EXIF – 2 –</vt:lpstr>
      <vt:lpstr>Géolocalisation – Approche 2      Etape 2 – Extraction / Formatage des données EXIF – 3 –</vt:lpstr>
      <vt:lpstr>Géolocalisation – Approche 2      Etape 2 – Extraction / Formatage des données EXIF – 4 –</vt:lpstr>
      <vt:lpstr>Géolocalisation – Approche 2                         Etape 3 – Utilisation de Open Street Map – 1 –</vt:lpstr>
      <vt:lpstr>Géolocalisation – Approche 2                         Etape 3 – Utilisation de Open Street Map – 2 –</vt:lpstr>
      <vt:lpstr>Géolocalisation – Approche 2                         Etape 3 – Utilisation de Open Street Map – 3 –</vt:lpstr>
      <vt:lpstr>Merci de votre attention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Debernardi</dc:creator>
  <cp:lastModifiedBy>jriot</cp:lastModifiedBy>
  <cp:revision>1700</cp:revision>
  <cp:lastPrinted>2019-01-21T14:48:17Z</cp:lastPrinted>
  <dcterms:created xsi:type="dcterms:W3CDTF">1601-01-01T00:00:00Z</dcterms:created>
  <dcterms:modified xsi:type="dcterms:W3CDTF">2019-09-18T12:41:11Z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1036</vt:i4>
  </property>
</Properties>
</file>