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sldIdLst>
    <p:sldId id="277" r:id="rId2"/>
    <p:sldId id="444" r:id="rId3"/>
    <p:sldId id="447" r:id="rId4"/>
    <p:sldId id="449" r:id="rId5"/>
    <p:sldId id="448" r:id="rId6"/>
    <p:sldId id="445" r:id="rId7"/>
    <p:sldId id="442" r:id="rId8"/>
    <p:sldId id="446" r:id="rId9"/>
    <p:sldId id="257" r:id="rId10"/>
    <p:sldId id="416" r:id="rId11"/>
    <p:sldId id="300" r:id="rId12"/>
    <p:sldId id="417" r:id="rId13"/>
    <p:sldId id="259" r:id="rId14"/>
    <p:sldId id="260" r:id="rId15"/>
    <p:sldId id="261" r:id="rId16"/>
    <p:sldId id="262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7" r:id="rId25"/>
    <p:sldId id="428" r:id="rId26"/>
    <p:sldId id="451" r:id="rId27"/>
    <p:sldId id="429" r:id="rId28"/>
    <p:sldId id="430" r:id="rId29"/>
    <p:sldId id="440" r:id="rId30"/>
    <p:sldId id="436" r:id="rId31"/>
    <p:sldId id="432" r:id="rId32"/>
    <p:sldId id="431" r:id="rId33"/>
    <p:sldId id="434" r:id="rId34"/>
    <p:sldId id="437" r:id="rId35"/>
    <p:sldId id="433" r:id="rId36"/>
    <p:sldId id="438" r:id="rId37"/>
    <p:sldId id="435" r:id="rId38"/>
    <p:sldId id="44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CADEVILLE" initials="NC" lastIdx="4" clrIdx="0">
    <p:extLst>
      <p:ext uri="{19B8F6BF-5375-455C-9EA6-DF929625EA0E}">
        <p15:presenceInfo xmlns:p15="http://schemas.microsoft.com/office/powerpoint/2012/main" userId="6b2acf932a0f1c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00B050"/>
    <a:srgbClr val="C00000"/>
    <a:srgbClr val="E46C0A"/>
    <a:srgbClr val="FFB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BEDC3-A63A-4300-8ADD-56A47DE8D6D1}" type="doc">
      <dgm:prSet loTypeId="urn:microsoft.com/office/officeart/2005/8/layout/chart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57B5753-BE04-4427-BF43-78D2E082050F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fr-FR" sz="1400" b="0" dirty="0">
              <a:solidFill>
                <a:schemeClr val="tx1"/>
              </a:solidFill>
            </a:rPr>
            <a:t> </a:t>
          </a:r>
          <a:endParaRPr lang="fr-FR" sz="1600" b="1" dirty="0">
            <a:solidFill>
              <a:schemeClr val="tx1"/>
            </a:solidFill>
          </a:endParaRPr>
        </a:p>
        <a:p>
          <a:r>
            <a:rPr lang="fr-FR" sz="1600" b="1" dirty="0">
              <a:solidFill>
                <a:schemeClr val="tx1"/>
              </a:solidFill>
            </a:rPr>
            <a:t> </a:t>
          </a:r>
        </a:p>
      </dgm:t>
    </dgm:pt>
    <dgm:pt modelId="{E818318C-F7C5-47FE-978B-20F3D0BE98A5}" type="sibTrans" cxnId="{19152D1E-24EB-44A9-9771-CA3D547EC2A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FA47B3D-22BF-4A9D-BA2E-33061659EF65}" type="parTrans" cxnId="{19152D1E-24EB-44A9-9771-CA3D547EC2A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049336E-53B7-4724-ADAD-EBF81DBC3F0F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r"/>
          <a:r>
            <a:rPr lang="fr-FR" sz="1400" b="0" dirty="0">
              <a:solidFill>
                <a:schemeClr val="tx1"/>
              </a:solidFill>
            </a:rPr>
            <a:t> </a:t>
          </a:r>
          <a:endParaRPr lang="fr-FR" sz="1600" dirty="0">
            <a:solidFill>
              <a:schemeClr val="tx1"/>
            </a:solidFill>
          </a:endParaRPr>
        </a:p>
      </dgm:t>
    </dgm:pt>
    <dgm:pt modelId="{F91CE30F-0DB6-4824-BF84-B9180D943242}" type="sibTrans" cxnId="{3E9A0C14-C977-4336-954B-09A2025A68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75807DE-0DC9-4D1E-8C98-DEB3E7CB8766}" type="parTrans" cxnId="{3E9A0C14-C977-4336-954B-09A2025A68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AC96BBC-E70B-4A01-A869-009A30B96857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0" rIns="0" anchor="b" anchorCtr="0"/>
        <a:lstStyle/>
        <a:p>
          <a:pPr marL="0" indent="0" algn="ctr">
            <a:spcAft>
              <a:spcPts val="0"/>
            </a:spcAft>
          </a:pPr>
          <a:r>
            <a:rPr lang="fr-FR" sz="1400" b="0" baseline="0" dirty="0">
              <a:solidFill>
                <a:schemeClr val="tx1"/>
              </a:solidFill>
            </a:rPr>
            <a:t> </a:t>
          </a:r>
          <a:endParaRPr lang="fr-FR" sz="14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ct val="35000"/>
            </a:spcAft>
          </a:pPr>
          <a:endParaRPr lang="fr-FR" sz="1100" dirty="0">
            <a:solidFill>
              <a:schemeClr val="tx1"/>
            </a:solidFill>
          </a:endParaRPr>
        </a:p>
      </dgm:t>
    </dgm:pt>
    <dgm:pt modelId="{36C23821-42A8-444C-9E19-A24544EA183D}" type="sibTrans" cxnId="{55D788FE-ABF2-41A7-81F9-843AF61365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10C1B2A-4DE4-4FDE-A263-6F4892C1B314}" type="parTrans" cxnId="{55D788FE-ABF2-41A7-81F9-843AF61365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0580A2D-BDFA-41EF-83F5-DF3072504320}" type="pres">
      <dgm:prSet presAssocID="{0D5BEDC3-A63A-4300-8ADD-56A47DE8D6D1}" presName="compositeShape" presStyleCnt="0">
        <dgm:presLayoutVars>
          <dgm:chMax val="7"/>
          <dgm:dir/>
          <dgm:resizeHandles val="exact"/>
        </dgm:presLayoutVars>
      </dgm:prSet>
      <dgm:spPr/>
    </dgm:pt>
    <dgm:pt modelId="{4F669CC3-7B5B-4B7B-A754-47B608F8F562}" type="pres">
      <dgm:prSet presAssocID="{0D5BEDC3-A63A-4300-8ADD-56A47DE8D6D1}" presName="wedge1" presStyleLbl="node1" presStyleIdx="0" presStyleCnt="3" custScaleX="102831" custLinFactNeighborX="-4062" custLinFactNeighborY="-312"/>
      <dgm:spPr/>
    </dgm:pt>
    <dgm:pt modelId="{135D9BB0-4F71-44C6-BEE3-E199E561AD2B}" type="pres">
      <dgm:prSet presAssocID="{0D5BEDC3-A63A-4300-8ADD-56A47DE8D6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EC56D41-A0D2-49E4-89E2-7E20D92B96E5}" type="pres">
      <dgm:prSet presAssocID="{0D5BEDC3-A63A-4300-8ADD-56A47DE8D6D1}" presName="wedge2" presStyleLbl="node1" presStyleIdx="1" presStyleCnt="3" custScaleX="100000" custScaleY="100000" custLinFactNeighborX="80" custLinFactNeighborY="-951"/>
      <dgm:spPr/>
    </dgm:pt>
    <dgm:pt modelId="{925AD94C-CB63-4D15-B3A9-F9288EE460F7}" type="pres">
      <dgm:prSet presAssocID="{0D5BEDC3-A63A-4300-8ADD-56A47DE8D6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848C34-4BFB-4D45-923A-E6F682FCFCCA}" type="pres">
      <dgm:prSet presAssocID="{0D5BEDC3-A63A-4300-8ADD-56A47DE8D6D1}" presName="wedge3" presStyleLbl="node1" presStyleIdx="2" presStyleCnt="3" custLinFactNeighborX="-1445" custLinFactNeighborY="-3288"/>
      <dgm:spPr/>
    </dgm:pt>
    <dgm:pt modelId="{6C06388F-54D5-427C-8AC6-496EBCE30733}" type="pres">
      <dgm:prSet presAssocID="{0D5BEDC3-A63A-4300-8ADD-56A47DE8D6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F251D12-D770-ED45-8DB7-8DBD0F5DD2B3}" type="presOf" srcId="{FAC96BBC-E70B-4A01-A869-009A30B96857}" destId="{6C06388F-54D5-427C-8AC6-496EBCE30733}" srcOrd="1" destOrd="0" presId="urn:microsoft.com/office/officeart/2005/8/layout/chart3"/>
    <dgm:cxn modelId="{3E9A0C14-C977-4336-954B-09A2025A68B3}" srcId="{0D5BEDC3-A63A-4300-8ADD-56A47DE8D6D1}" destId="{D049336E-53B7-4724-ADAD-EBF81DBC3F0F}" srcOrd="1" destOrd="0" parTransId="{675807DE-0DC9-4D1E-8C98-DEB3E7CB8766}" sibTransId="{F91CE30F-0DB6-4824-BF84-B9180D943242}"/>
    <dgm:cxn modelId="{19152D1E-24EB-44A9-9771-CA3D547EC2AC}" srcId="{0D5BEDC3-A63A-4300-8ADD-56A47DE8D6D1}" destId="{457B5753-BE04-4427-BF43-78D2E082050F}" srcOrd="0" destOrd="0" parTransId="{AFA47B3D-22BF-4A9D-BA2E-33061659EF65}" sibTransId="{E818318C-F7C5-47FE-978B-20F3D0BE98A5}"/>
    <dgm:cxn modelId="{DB90451E-C136-914F-AF25-D77CBB698426}" type="presOf" srcId="{FAC96BBC-E70B-4A01-A869-009A30B96857}" destId="{9B848C34-4BFB-4D45-923A-E6F682FCFCCA}" srcOrd="0" destOrd="0" presId="urn:microsoft.com/office/officeart/2005/8/layout/chart3"/>
    <dgm:cxn modelId="{BEF0CB3D-F687-4E4D-9B92-FBAF9906F304}" type="presOf" srcId="{0D5BEDC3-A63A-4300-8ADD-56A47DE8D6D1}" destId="{70580A2D-BDFA-41EF-83F5-DF3072504320}" srcOrd="0" destOrd="0" presId="urn:microsoft.com/office/officeart/2005/8/layout/chart3"/>
    <dgm:cxn modelId="{9DCCD73F-6A10-BE48-9076-E8064BE7FD5C}" type="presOf" srcId="{D049336E-53B7-4724-ADAD-EBF81DBC3F0F}" destId="{4EC56D41-A0D2-49E4-89E2-7E20D92B96E5}" srcOrd="0" destOrd="0" presId="urn:microsoft.com/office/officeart/2005/8/layout/chart3"/>
    <dgm:cxn modelId="{7251A763-85CD-1A46-AB64-7FF5EB593BF7}" type="presOf" srcId="{D049336E-53B7-4724-ADAD-EBF81DBC3F0F}" destId="{925AD94C-CB63-4D15-B3A9-F9288EE460F7}" srcOrd="1" destOrd="0" presId="urn:microsoft.com/office/officeart/2005/8/layout/chart3"/>
    <dgm:cxn modelId="{ACD769BE-FB0D-F144-8D42-63630A57446A}" type="presOf" srcId="{457B5753-BE04-4427-BF43-78D2E082050F}" destId="{135D9BB0-4F71-44C6-BEE3-E199E561AD2B}" srcOrd="1" destOrd="0" presId="urn:microsoft.com/office/officeart/2005/8/layout/chart3"/>
    <dgm:cxn modelId="{AC3A0AED-DBFD-6C42-9168-BA0DECC15E5D}" type="presOf" srcId="{457B5753-BE04-4427-BF43-78D2E082050F}" destId="{4F669CC3-7B5B-4B7B-A754-47B608F8F562}" srcOrd="0" destOrd="0" presId="urn:microsoft.com/office/officeart/2005/8/layout/chart3"/>
    <dgm:cxn modelId="{55D788FE-ABF2-41A7-81F9-843AF6136521}" srcId="{0D5BEDC3-A63A-4300-8ADD-56A47DE8D6D1}" destId="{FAC96BBC-E70B-4A01-A869-009A30B96857}" srcOrd="2" destOrd="0" parTransId="{710C1B2A-4DE4-4FDE-A263-6F4892C1B314}" sibTransId="{36C23821-42A8-444C-9E19-A24544EA183D}"/>
    <dgm:cxn modelId="{BA0CA91E-AD2D-4245-A6A5-F526B9D40AC5}" type="presParOf" srcId="{70580A2D-BDFA-41EF-83F5-DF3072504320}" destId="{4F669CC3-7B5B-4B7B-A754-47B608F8F562}" srcOrd="0" destOrd="0" presId="urn:microsoft.com/office/officeart/2005/8/layout/chart3"/>
    <dgm:cxn modelId="{97DAC1A6-EB57-D243-8AB2-D08F9C4EEE07}" type="presParOf" srcId="{70580A2D-BDFA-41EF-83F5-DF3072504320}" destId="{135D9BB0-4F71-44C6-BEE3-E199E561AD2B}" srcOrd="1" destOrd="0" presId="urn:microsoft.com/office/officeart/2005/8/layout/chart3"/>
    <dgm:cxn modelId="{A4BEEA14-E7DD-C244-BCBD-CFF7310577D9}" type="presParOf" srcId="{70580A2D-BDFA-41EF-83F5-DF3072504320}" destId="{4EC56D41-A0D2-49E4-89E2-7E20D92B96E5}" srcOrd="2" destOrd="0" presId="urn:microsoft.com/office/officeart/2005/8/layout/chart3"/>
    <dgm:cxn modelId="{DB9A2A8E-B499-7A40-BABA-69134C4037C0}" type="presParOf" srcId="{70580A2D-BDFA-41EF-83F5-DF3072504320}" destId="{925AD94C-CB63-4D15-B3A9-F9288EE460F7}" srcOrd="3" destOrd="0" presId="urn:microsoft.com/office/officeart/2005/8/layout/chart3"/>
    <dgm:cxn modelId="{F8F2DB6D-FDF3-424C-8606-BAB5932CB382}" type="presParOf" srcId="{70580A2D-BDFA-41EF-83F5-DF3072504320}" destId="{9B848C34-4BFB-4D45-923A-E6F682FCFCCA}" srcOrd="4" destOrd="0" presId="urn:microsoft.com/office/officeart/2005/8/layout/chart3"/>
    <dgm:cxn modelId="{716BE240-91B4-5B4A-8E72-37A2F9486A6E}" type="presParOf" srcId="{70580A2D-BDFA-41EF-83F5-DF3072504320}" destId="{6C06388F-54D5-427C-8AC6-496EBCE30733}" srcOrd="5" destOrd="0" presId="urn:microsoft.com/office/officeart/2005/8/layout/chart3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9CC3-7B5B-4B7B-A754-47B608F8F562}">
      <dsp:nvSpPr>
        <dsp:cNvPr id="0" name=""/>
        <dsp:cNvSpPr/>
      </dsp:nvSpPr>
      <dsp:spPr>
        <a:xfrm>
          <a:off x="900917" y="216028"/>
          <a:ext cx="2876127" cy="279694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 </a:t>
          </a:r>
          <a:endParaRPr lang="fr-FR" sz="16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 </a:t>
          </a:r>
        </a:p>
      </dsp:txBody>
      <dsp:txXfrm>
        <a:off x="2464639" y="732131"/>
        <a:ext cx="975828" cy="932315"/>
      </dsp:txXfrm>
    </dsp:sp>
    <dsp:sp modelId="{4EC56D41-A0D2-49E4-89E2-7E20D92B96E5}">
      <dsp:nvSpPr>
        <dsp:cNvPr id="0" name=""/>
        <dsp:cNvSpPr/>
      </dsp:nvSpPr>
      <dsp:spPr>
        <a:xfrm>
          <a:off x="912181" y="281398"/>
          <a:ext cx="2796945" cy="279694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schemeClr val="tx1"/>
              </a:solidFill>
            </a:rPr>
            <a:t> 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1678011" y="2046137"/>
        <a:ext cx="1265284" cy="865721"/>
      </dsp:txXfrm>
    </dsp:sp>
    <dsp:sp modelId="{9B848C34-4BFB-4D45-923A-E6F682FCFCCA}">
      <dsp:nvSpPr>
        <dsp:cNvPr id="0" name=""/>
        <dsp:cNvSpPr/>
      </dsp:nvSpPr>
      <dsp:spPr>
        <a:xfrm>
          <a:off x="869528" y="216033"/>
          <a:ext cx="2796945" cy="279694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b="0" kern="1200" baseline="0" dirty="0">
              <a:solidFill>
                <a:schemeClr val="tx1"/>
              </a:solidFill>
            </a:rPr>
            <a:t> </a:t>
          </a:r>
          <a:endParaRPr lang="fr-FR" sz="14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 dirty="0">
            <a:solidFill>
              <a:schemeClr val="tx1"/>
            </a:solidFill>
          </a:endParaRPr>
        </a:p>
      </dsp:txBody>
      <dsp:txXfrm>
        <a:off x="1169200" y="765433"/>
        <a:ext cx="948963" cy="93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5962E-FCB3-4BD4-B430-85926BCB19C2}" type="datetimeFigureOut">
              <a:rPr lang="fr-FR" smtClean="0"/>
              <a:t>2019/03/19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B5880-C330-4F9C-B195-3F424F3577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501F2-2B48-A14B-AFC4-1D617FACCF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29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946297FC-0964-436E-8AC3-525987814BB2}"/>
              </a:ext>
            </a:extLst>
          </p:cNvPr>
          <p:cNvSpPr txBox="1">
            <a:spLocks/>
          </p:cNvSpPr>
          <p:nvPr/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z="1050" smtClean="0"/>
              <a:pPr/>
              <a:t>‹N°›</a:t>
            </a:fld>
            <a:endParaRPr lang="fr-FR" sz="1050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9EBEBB02-F0D4-4EA0-8D9D-D3E3F3DD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9612890B-AD01-40F7-91C1-26A74B4579D2}" type="datetime1">
              <a:rPr lang="fr-FR" smtClean="0"/>
              <a:t>2019/03/19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5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4B107BD3-8A81-4FB5-8BAC-33BB269C696A}" type="datetime1">
              <a:rPr lang="fr-FR" smtClean="0"/>
              <a:t>2019/03/19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fld id="{08B62D72-31B5-474D-960C-034E61386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72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612911-D031-4258-9B6D-3BEA3C0DA97E}"/>
              </a:ext>
            </a:extLst>
          </p:cNvPr>
          <p:cNvSpPr txBox="1">
            <a:spLocks/>
          </p:cNvSpPr>
          <p:nvPr/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4BB07B-E674-E847-921B-89EC41271B7E}" type="slidenum">
              <a:rPr lang="fr-FR" sz="1050" smtClean="0"/>
              <a:pPr/>
              <a:t>‹N°›</a:t>
            </a:fld>
            <a:endParaRPr lang="fr-FR" sz="1050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2C38233A-CBAF-4E90-911A-DB3F8658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E85C5F12-0BE7-4871-9B2E-1C817C0692A9}" type="datetime1">
              <a:rPr lang="fr-FR" smtClean="0"/>
              <a:t>2019/03/19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8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9930" y="1181417"/>
            <a:ext cx="6542344" cy="494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2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Rentrée 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1149930" y="363655"/>
            <a:ext cx="6542344" cy="360062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785FE-A3AC-AA4D-9931-555E187F4BDF}"/>
              </a:ext>
            </a:extLst>
          </p:cNvPr>
          <p:cNvSpPr/>
          <p:nvPr/>
        </p:nvSpPr>
        <p:spPr>
          <a:xfrm>
            <a:off x="2693488" y="6321373"/>
            <a:ext cx="288000" cy="28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indent="-135731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5EDCE-885D-3742-BB4E-275709A94ED5}"/>
              </a:ext>
            </a:extLst>
          </p:cNvPr>
          <p:cNvSpPr/>
          <p:nvPr/>
        </p:nvSpPr>
        <p:spPr>
          <a:xfrm>
            <a:off x="3125907" y="6321373"/>
            <a:ext cx="6018095" cy="28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indent="-135731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2261070" y="6321373"/>
            <a:ext cx="288000" cy="2880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35731" indent="-135731">
              <a:buFont typeface="Arial" panose="020B0604020202020204" pitchFamily="34" charset="0"/>
              <a:buChar char="•"/>
            </a:pPr>
            <a:endParaRPr lang="fr-FR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724E7E-076D-8348-9C1F-996B9D7D8D5B}"/>
              </a:ext>
            </a:extLst>
          </p:cNvPr>
          <p:cNvSpPr/>
          <p:nvPr/>
        </p:nvSpPr>
        <p:spPr>
          <a:xfrm>
            <a:off x="0" y="359239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bg1"/>
                </a:solidFill>
              </a:rPr>
              <a:t>STI2D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9930" y="397280"/>
            <a:ext cx="6542344" cy="3231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721CAABD-679C-4A15-A9C7-6151D700E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6024" y="6319026"/>
            <a:ext cx="525694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fld id="{08B62D72-31B5-474D-960C-034E61386787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49A4173E-469F-4D42-9AB3-C0016BBB8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57586" y="6329831"/>
            <a:ext cx="1083994" cy="27920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4A38B3E4-BD78-47C5-86BC-BBF603E3AC34}" type="datetime1">
              <a:rPr lang="fr-FR" smtClean="0"/>
              <a:t>2019/03/19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004" y="44371"/>
            <a:ext cx="524393" cy="679346"/>
          </a:xfrm>
          <a:prstGeom prst="rect">
            <a:avLst/>
          </a:prstGeom>
        </p:spPr>
      </p:pic>
      <p:pic>
        <p:nvPicPr>
          <p:cNvPr id="21" name="Image 20" descr="logoIG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6240105"/>
            <a:ext cx="889590" cy="483234"/>
          </a:xfrm>
          <a:prstGeom prst="rect">
            <a:avLst/>
          </a:prstGeom>
        </p:spPr>
      </p:pic>
      <p:pic>
        <p:nvPicPr>
          <p:cNvPr id="22" name="Picture 2" descr="C:\Users\dlacaze\Documents\Communication\Modèles et logos\Logos\Logos octobre 2018\Logos ministères 2018\2018_MENJ_logo_horizontal_ve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" y="6270583"/>
            <a:ext cx="1111434" cy="4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916" indent="-125016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indent="-121444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19" indent="-111919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109538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kino.com/articles/lautonomie-des-objets-connec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519077-B130-40FB-868F-909ACC8B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F3E52B-B9AF-4C80-B05C-336F48E55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30" y="3277550"/>
            <a:ext cx="2079106" cy="25988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19729DA-4E08-470A-9086-D97BA8C54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0" y="3080490"/>
            <a:ext cx="4552446" cy="28452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AE1F5A-1FF0-4ABE-A767-773D5BDEE1E4}"/>
              </a:ext>
            </a:extLst>
          </p:cNvPr>
          <p:cNvSpPr/>
          <p:nvPr/>
        </p:nvSpPr>
        <p:spPr>
          <a:xfrm>
            <a:off x="385665" y="950891"/>
            <a:ext cx="8926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Ressources pédagogiques, études expérimentales de solutions constructives </a:t>
            </a:r>
          </a:p>
          <a:p>
            <a:r>
              <a:rPr lang="fr-FR" sz="2000" b="1" dirty="0"/>
              <a:t>de transmission de l’information en 2I2D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A92AC0-FEB7-4BD3-90F2-1680471339A8}"/>
              </a:ext>
            </a:extLst>
          </p:cNvPr>
          <p:cNvSpPr/>
          <p:nvPr/>
        </p:nvSpPr>
        <p:spPr>
          <a:xfrm>
            <a:off x="385665" y="2434159"/>
            <a:ext cx="850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Nathalie Calas-Cadeville, professeur au lycée Jean </a:t>
            </a:r>
            <a:r>
              <a:rPr lang="fr-FR" dirty="0" err="1"/>
              <a:t>Favard</a:t>
            </a:r>
            <a:r>
              <a:rPr lang="fr-FR" dirty="0"/>
              <a:t> à Guéret, académie de Limoges</a:t>
            </a:r>
          </a:p>
        </p:txBody>
      </p:sp>
    </p:spTree>
    <p:extLst>
      <p:ext uri="{BB962C8B-B14F-4D97-AF65-F5344CB8AC3E}">
        <p14:creationId xmlns:p14="http://schemas.microsoft.com/office/powerpoint/2010/main" val="29047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4A01A-FECA-4EB3-BFC4-1CD4AB67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77" y="731565"/>
            <a:ext cx="6542344" cy="707886"/>
          </a:xfrm>
        </p:spPr>
        <p:txBody>
          <a:bodyPr/>
          <a:lstStyle/>
          <a:p>
            <a:r>
              <a:rPr lang="fr-FR" sz="2000" b="1" dirty="0"/>
              <a:t>Enseignement spécifique</a:t>
            </a:r>
            <a:br>
              <a:rPr lang="fr-FR" sz="2000" b="1" dirty="0"/>
            </a:br>
            <a:endParaRPr lang="fr-FR" sz="20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2508F-7280-40D0-9F28-D891A4C3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10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9645F-B87E-4AD5-810C-CB71686D1640}"/>
              </a:ext>
            </a:extLst>
          </p:cNvPr>
          <p:cNvSpPr/>
          <p:nvPr/>
        </p:nvSpPr>
        <p:spPr>
          <a:xfrm>
            <a:off x="1464222" y="1831706"/>
            <a:ext cx="6215552" cy="27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Systèmes d’Information et Numérique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6004A44-318B-489E-BEEE-D52FAFED2F9B}"/>
              </a:ext>
            </a:extLst>
          </p:cNvPr>
          <p:cNvCxnSpPr>
            <a:cxnSpLocks/>
            <a:stCxn id="3" idx="1"/>
            <a:endCxn id="5" idx="3"/>
          </p:cNvCxnSpPr>
          <p:nvPr/>
        </p:nvCxnSpPr>
        <p:spPr>
          <a:xfrm>
            <a:off x="1464222" y="1966706"/>
            <a:ext cx="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B5B15CD-5E9B-4CC3-892A-16D9C1547FB2}"/>
              </a:ext>
            </a:extLst>
          </p:cNvPr>
          <p:cNvSpPr/>
          <p:nvPr/>
        </p:nvSpPr>
        <p:spPr>
          <a:xfrm>
            <a:off x="873260" y="1831706"/>
            <a:ext cx="590962" cy="27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F6ED3-5AFC-43B8-A8BF-448118CE71FD}"/>
              </a:ext>
            </a:extLst>
          </p:cNvPr>
          <p:cNvSpPr/>
          <p:nvPr/>
        </p:nvSpPr>
        <p:spPr>
          <a:xfrm>
            <a:off x="873260" y="2245714"/>
            <a:ext cx="6806514" cy="2190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la façon dont le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traitement numérique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l’information permet le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pilotage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l’optimisation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l’usage des produits, notamment de leur performance environnementale.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apporte les compétences nécessaires pour appréhender le choix de solutions constructives associées à la création logicielle à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forte valeur ajoutée de produits communicants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208B16-C7AD-4DDC-A191-E71F8C09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193CC9-1ACD-5043-B4C2-6944FCD946FE}"/>
              </a:ext>
            </a:extLst>
          </p:cNvPr>
          <p:cNvSpPr/>
          <p:nvPr/>
        </p:nvSpPr>
        <p:spPr>
          <a:xfrm>
            <a:off x="1268963" y="1132643"/>
            <a:ext cx="5332504" cy="3282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Le programme des connaissances associées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E70F5F-98E0-BC4B-AF4C-6B6B917566E0}"/>
              </a:ext>
            </a:extLst>
          </p:cNvPr>
          <p:cNvSpPr/>
          <p:nvPr/>
        </p:nvSpPr>
        <p:spPr>
          <a:xfrm>
            <a:off x="1268963" y="1908119"/>
            <a:ext cx="7445829" cy="3282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Connaissances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E70F5F-98E0-BC4B-AF4C-6B6B917566E0}"/>
              </a:ext>
            </a:extLst>
          </p:cNvPr>
          <p:cNvSpPr/>
          <p:nvPr/>
        </p:nvSpPr>
        <p:spPr>
          <a:xfrm>
            <a:off x="1268963" y="2237240"/>
            <a:ext cx="7445829" cy="3488117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Principes de conception des produits et développement durable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Approche fonctionnelle et structurelle des produits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Approche des flux MEI, chaîne de puissance, application logicielle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Approche comportementale des produits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Paramétrage et traitement des résultats, concept de mouvement 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Eco-conception des produits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Accentuation de la représentation numérique, réseaux intelligents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Solutions constructives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Études approfondies en terminale par enseignement spécifique et allègement en enseignement commun</a:t>
            </a:r>
          </a:p>
          <a:p>
            <a:pPr marL="201216" indent="-201216">
              <a:spcAft>
                <a:spcPts val="450"/>
              </a:spcAft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Prototypage et expérimentations </a:t>
            </a:r>
          </a:p>
          <a:p>
            <a:pPr marL="201216" indent="-201216"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BA2E88C-9558-47BA-878F-3464E1A51886}"/>
              </a:ext>
            </a:extLst>
          </p:cNvPr>
          <p:cNvSpPr/>
          <p:nvPr/>
        </p:nvSpPr>
        <p:spPr>
          <a:xfrm>
            <a:off x="856083" y="4470529"/>
            <a:ext cx="8091973" cy="84791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790077F-1B92-4385-AEA6-5CD73304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9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E4D435-B711-4BC9-9DCD-BBD12BBA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12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8AFC0-9279-4699-8442-FB8D0FE28800}"/>
              </a:ext>
            </a:extLst>
          </p:cNvPr>
          <p:cNvSpPr/>
          <p:nvPr/>
        </p:nvSpPr>
        <p:spPr>
          <a:xfrm>
            <a:off x="732517" y="1058359"/>
            <a:ext cx="7086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Choix pédagogiques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proposer la </a:t>
            </a:r>
            <a:r>
              <a:rPr lang="fr-FR" b="1" dirty="0"/>
              <a:t>résolution d'un problème technique </a:t>
            </a:r>
            <a:r>
              <a:rPr lang="fr-FR" dirty="0"/>
              <a:t>conduisant à mobiliser des solutions constructives relevant du programme, en s'appuyant sur la démarche STEM ;</a:t>
            </a:r>
          </a:p>
          <a:p>
            <a:endParaRPr lang="fr-FR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mobiliser un module numérique de formation.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CFFC07-C0ED-4B26-A5DD-42046AD3C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6880">
            <a:off x="6481419" y="2542930"/>
            <a:ext cx="1685740" cy="8015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10B682-9A49-42A3-971C-7458D989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FC3B1F-1FD4-4C43-85D4-02006F65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6FA54E-5991-48E6-A622-154F5E40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" y="809518"/>
            <a:ext cx="8517557" cy="44622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9002EE-ADDC-4B01-AB49-639583B0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DCD167-A372-4040-A939-63301218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14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EA5E4-1EF4-4FB8-916D-308FA4BD7A19}"/>
              </a:ext>
            </a:extLst>
          </p:cNvPr>
          <p:cNvSpPr/>
          <p:nvPr/>
        </p:nvSpPr>
        <p:spPr>
          <a:xfrm>
            <a:off x="497411" y="1168677"/>
            <a:ext cx="7685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l'Internet des objets connectés (IoT) est basé sur les </a:t>
            </a:r>
            <a:r>
              <a:rPr lang="fr-FR" b="1" dirty="0"/>
              <a:t>échanges d'informations et de données </a:t>
            </a:r>
            <a:r>
              <a:rPr lang="fr-FR" dirty="0"/>
              <a:t>provenant d'objets du monde réel avec le réseau Internet.</a:t>
            </a:r>
          </a:p>
          <a:p>
            <a:endParaRPr lang="fr-FR" dirty="0"/>
          </a:p>
          <a:p>
            <a:r>
              <a:rPr lang="fr-FR" dirty="0"/>
              <a:t>L’IoT  regroupe à la fois :</a:t>
            </a:r>
          </a:p>
          <a:p>
            <a:r>
              <a:rPr lang="fr-FR" dirty="0"/>
              <a:t>les </a:t>
            </a:r>
            <a:r>
              <a:rPr lang="fr-FR" b="1" dirty="0"/>
              <a:t>systèmes embarqués </a:t>
            </a:r>
            <a:r>
              <a:rPr lang="fr-FR" dirty="0"/>
              <a:t>fonctionnant en temps réel (</a:t>
            </a:r>
            <a:r>
              <a:rPr lang="fr-FR" dirty="0" err="1"/>
              <a:t>embedded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)</a:t>
            </a:r>
          </a:p>
          <a:p>
            <a:r>
              <a:rPr lang="fr-FR" dirty="0"/>
              <a:t>et le </a:t>
            </a:r>
            <a:r>
              <a:rPr lang="fr-FR" b="1" dirty="0"/>
              <a:t>stockage de données </a:t>
            </a:r>
            <a:r>
              <a:rPr lang="fr-FR" dirty="0"/>
              <a:t>dans le Cloud.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994D8F1-D2F0-4CE5-9717-0D74354E6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4" y="2780523"/>
            <a:ext cx="7089472" cy="3223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23FABD-056E-497B-8777-DBD3CF80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E85C00D-E739-4BDD-A636-FC6A2797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11" y="799345"/>
            <a:ext cx="8723125" cy="369332"/>
          </a:xfrm>
        </p:spPr>
        <p:txBody>
          <a:bodyPr/>
          <a:lstStyle/>
          <a:p>
            <a:r>
              <a:rPr lang="fr-FR" sz="1800" b="1" dirty="0"/>
              <a:t>Transmission de l'information - Objets connectés IoT </a:t>
            </a:r>
          </a:p>
        </p:txBody>
      </p:sp>
    </p:spTree>
    <p:extLst>
      <p:ext uri="{BB962C8B-B14F-4D97-AF65-F5344CB8AC3E}">
        <p14:creationId xmlns:p14="http://schemas.microsoft.com/office/powerpoint/2010/main" val="7347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005B47-FADD-49EC-AE6F-594B2EF1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15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163F60-B43C-4CC8-B6B7-516919A0EC94}"/>
              </a:ext>
            </a:extLst>
          </p:cNvPr>
          <p:cNvSpPr/>
          <p:nvPr/>
        </p:nvSpPr>
        <p:spPr>
          <a:xfrm>
            <a:off x="900404" y="1599043"/>
            <a:ext cx="74244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Présentation générale de l'Internet des objets (ITU-T Y.2060), juin 2012, </a:t>
            </a:r>
          </a:p>
          <a:p>
            <a:pPr algn="just"/>
            <a:r>
              <a:rPr lang="fr-FR" dirty="0"/>
              <a:t>§ 3.2.2 Définition internationale (par l'Union internationale des télécommunications)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Cette recommandation définit l'Internet des objets comme </a:t>
            </a:r>
          </a:p>
          <a:p>
            <a:pPr algn="just"/>
            <a:r>
              <a:rPr lang="fr-FR" dirty="0"/>
              <a:t>« une infrastructure mondiale pour la société de l'information, qui permet de disposer de </a:t>
            </a:r>
            <a:r>
              <a:rPr lang="fr-FR" b="1" dirty="0"/>
              <a:t>services évolués en interconnectant des objets </a:t>
            </a:r>
            <a:r>
              <a:rPr lang="fr-FR" dirty="0"/>
              <a:t>(physiques ou virtuels) grâce aux technologies de l'information et de la communication interopérables existantes ou en évolution.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82952D-E7F0-40BE-8DDF-D5A2EE276DB3}"/>
              </a:ext>
            </a:extLst>
          </p:cNvPr>
          <p:cNvSpPr txBox="1"/>
          <p:nvPr/>
        </p:nvSpPr>
        <p:spPr>
          <a:xfrm>
            <a:off x="900404" y="986620"/>
            <a:ext cx="6836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Définition par l’Union internationale des télécommunications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898B487-33E2-460C-BD8C-B38E53D2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B4FA0F-A8CE-4A65-8E41-F194CE08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16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47903-C4D4-40CE-9FE0-3065558BA0FE}"/>
              </a:ext>
            </a:extLst>
          </p:cNvPr>
          <p:cNvSpPr/>
          <p:nvPr/>
        </p:nvSpPr>
        <p:spPr>
          <a:xfrm>
            <a:off x="1016803" y="772431"/>
            <a:ext cx="3366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Domaines applicatifs de l'IoT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7C6834-1008-4AEB-8756-45A748B69ADC}"/>
              </a:ext>
            </a:extLst>
          </p:cNvPr>
          <p:cNvSpPr/>
          <p:nvPr/>
        </p:nvSpPr>
        <p:spPr>
          <a:xfrm>
            <a:off x="1016803" y="1118345"/>
            <a:ext cx="6481626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Ville intelligente : </a:t>
            </a:r>
            <a:r>
              <a:rPr lang="fr-FR" dirty="0"/>
              <a:t>circulation routière intelligente , transports intelligents, collecte des déchets, cartographies diverses (bruit, énergie, etc.)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Environnements intelligents : </a:t>
            </a:r>
            <a:r>
              <a:rPr lang="fr-FR" dirty="0"/>
              <a:t>prédiction des séismes, détection d'incendies, qualité de l'air, etc.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Sécurité et gestion des urgences : </a:t>
            </a:r>
            <a:r>
              <a:rPr lang="fr-FR" dirty="0"/>
              <a:t>radiations, attentats, explosions.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Logistique : </a:t>
            </a:r>
            <a:r>
              <a:rPr lang="fr-FR" dirty="0"/>
              <a:t>aller plus loin que les approches actuelles.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Contrôle industriel : </a:t>
            </a:r>
            <a:r>
              <a:rPr lang="fr-FR" dirty="0"/>
              <a:t>mesure, pronostic et prédiction des pannes, dépannage à distance.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Santé :</a:t>
            </a:r>
            <a:r>
              <a:rPr lang="fr-FR" dirty="0"/>
              <a:t> suivi des paramètres biologiques à distance.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Agriculture intelligente</a:t>
            </a:r>
            <a:r>
              <a:rPr lang="fr-FR" dirty="0"/>
              <a:t>, </a:t>
            </a:r>
            <a:r>
              <a:rPr lang="fr-FR" b="1" dirty="0"/>
              <a:t>domotique</a:t>
            </a:r>
            <a:r>
              <a:rPr lang="fr-FR" dirty="0"/>
              <a:t>, </a:t>
            </a:r>
            <a:r>
              <a:rPr lang="fr-FR" b="1" dirty="0"/>
              <a:t>applications ludiques </a:t>
            </a:r>
            <a:r>
              <a:rPr lang="fr-FR" dirty="0"/>
              <a:t>etc.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C8D69A-0E5B-41BB-BE01-74924674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E0B115-6112-46C5-B736-9E76E41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1FDE8B-9FD6-477E-93C2-C8E93E7D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5" y="1285152"/>
            <a:ext cx="8251317" cy="49212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12BF1C-1617-4F23-BAC7-4A51C8BF4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CC33B9-B0EB-4293-9708-BB1F1B0DF0DF}"/>
              </a:ext>
            </a:extLst>
          </p:cNvPr>
          <p:cNvSpPr/>
          <p:nvPr/>
        </p:nvSpPr>
        <p:spPr>
          <a:xfrm>
            <a:off x="257835" y="759982"/>
            <a:ext cx="3366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Domaines applicatifs de l'IoT :</a:t>
            </a:r>
          </a:p>
        </p:txBody>
      </p:sp>
    </p:spTree>
    <p:extLst>
      <p:ext uri="{BB962C8B-B14F-4D97-AF65-F5344CB8AC3E}">
        <p14:creationId xmlns:p14="http://schemas.microsoft.com/office/powerpoint/2010/main" val="120124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D2F10-0813-4AD6-827B-17B4BDE33E08}"/>
              </a:ext>
            </a:extLst>
          </p:cNvPr>
          <p:cNvSpPr/>
          <p:nvPr/>
        </p:nvSpPr>
        <p:spPr>
          <a:xfrm>
            <a:off x="195298" y="841305"/>
            <a:ext cx="4256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Évolution des modes de transmission 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4ED0DD-4ED1-4028-8590-EAF62D537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3" y="1237412"/>
            <a:ext cx="8320268" cy="4720846"/>
          </a:xfrm>
          <a:prstGeom prst="rect">
            <a:avLst/>
          </a:prstGeom>
        </p:spPr>
      </p:pic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74D7FB83-F16B-4CD8-BDC2-7C640204151A}"/>
              </a:ext>
            </a:extLst>
          </p:cNvPr>
          <p:cNvSpPr/>
          <p:nvPr/>
        </p:nvSpPr>
        <p:spPr>
          <a:xfrm>
            <a:off x="7632578" y="3311915"/>
            <a:ext cx="1284850" cy="506027"/>
          </a:xfrm>
          <a:prstGeom prst="wedgeRectCallout">
            <a:avLst>
              <a:gd name="adj1" fmla="val -78707"/>
              <a:gd name="adj2" fmla="val 96764"/>
            </a:avLst>
          </a:prstGeom>
          <a:solidFill>
            <a:srgbClr val="FFB6B1"/>
          </a:solidFill>
          <a:ln>
            <a:solidFill>
              <a:srgbClr val="FFB6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Low-power Networks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4FF916-06C8-43D0-8FF9-DAAB8BCA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19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7F1E59-44C1-4AFA-9042-1CE177CC088A}"/>
              </a:ext>
            </a:extLst>
          </p:cNvPr>
          <p:cNvSpPr/>
          <p:nvPr/>
        </p:nvSpPr>
        <p:spPr>
          <a:xfrm>
            <a:off x="1029648" y="1456148"/>
            <a:ext cx="7367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La </a:t>
            </a:r>
            <a:r>
              <a:rPr lang="fr-FR" b="1" dirty="0"/>
              <a:t>loi du 17 août 2015 </a:t>
            </a:r>
            <a:r>
              <a:rPr lang="fr-FR" dirty="0"/>
              <a:t>relative à la </a:t>
            </a:r>
            <a:r>
              <a:rPr lang="fr-FR" b="1" dirty="0"/>
              <a:t>transition énergétique pour la croissance verte (LTECV), </a:t>
            </a:r>
            <a:r>
              <a:rPr lang="fr-FR" dirty="0"/>
              <a:t>la 21e conférence des parties ou </a:t>
            </a:r>
            <a:r>
              <a:rPr lang="fr-FR" b="1" dirty="0"/>
              <a:t>Conférence de Paris de 2015</a:t>
            </a:r>
            <a:r>
              <a:rPr lang="fr-FR" dirty="0"/>
              <a:t> (COP 21), le déploiement du compteur évolué sont autant de signaux pour basculer vers un secteur de l'énergie décarbonée, décentralisée et digitalisée.</a:t>
            </a:r>
          </a:p>
          <a:p>
            <a:pPr algn="just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4B145D-0F3D-400E-8285-B2F69758C27A}"/>
              </a:ext>
            </a:extLst>
          </p:cNvPr>
          <p:cNvSpPr txBox="1"/>
          <p:nvPr/>
        </p:nvSpPr>
        <p:spPr>
          <a:xfrm>
            <a:off x="1048995" y="1015803"/>
            <a:ext cx="1198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 cadre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CDF7F5-CDFC-4642-9B4B-529134A05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8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A721BD0-F32A-45A2-8463-1D497D339C24}"/>
              </a:ext>
            </a:extLst>
          </p:cNvPr>
          <p:cNvSpPr txBox="1"/>
          <p:nvPr/>
        </p:nvSpPr>
        <p:spPr>
          <a:xfrm>
            <a:off x="264552" y="781732"/>
            <a:ext cx="690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Séquence proposée en début de terminale en 2I2D.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68677C5-13BF-4BE6-8C11-B75E67A1E2C4}"/>
              </a:ext>
            </a:extLst>
          </p:cNvPr>
          <p:cNvGrpSpPr/>
          <p:nvPr/>
        </p:nvGrpSpPr>
        <p:grpSpPr>
          <a:xfrm>
            <a:off x="3364836" y="1047500"/>
            <a:ext cx="5664452" cy="3754379"/>
            <a:chOff x="4184901" y="1048366"/>
            <a:chExt cx="7552602" cy="50058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159BFC-0D58-4D3C-844E-4AE872781784}"/>
                </a:ext>
              </a:extLst>
            </p:cNvPr>
            <p:cNvSpPr/>
            <p:nvPr/>
          </p:nvSpPr>
          <p:spPr>
            <a:xfrm>
              <a:off x="9774307" y="1048366"/>
              <a:ext cx="1763409" cy="26600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Terminale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A893626-0E7C-45B9-9C0D-B3E54499D035}"/>
                </a:ext>
              </a:extLst>
            </p:cNvPr>
            <p:cNvGrpSpPr/>
            <p:nvPr/>
          </p:nvGrpSpPr>
          <p:grpSpPr>
            <a:xfrm>
              <a:off x="4883936" y="1368452"/>
              <a:ext cx="4768055" cy="4685752"/>
              <a:chOff x="2206050" y="1089000"/>
              <a:chExt cx="4768055" cy="4685752"/>
            </a:xfrm>
          </p:grpSpPr>
          <p:grpSp>
            <p:nvGrpSpPr>
              <p:cNvPr id="6" name="Grouper 14">
                <a:extLst>
                  <a:ext uri="{FF2B5EF4-FFF2-40B4-BE49-F238E27FC236}">
                    <a16:creationId xmlns:a16="http://schemas.microsoft.com/office/drawing/2014/main" id="{8F144EE2-AACB-415A-B636-9D82F820B392}"/>
                  </a:ext>
                </a:extLst>
              </p:cNvPr>
              <p:cNvGrpSpPr/>
              <p:nvPr/>
            </p:nvGrpSpPr>
            <p:grpSpPr>
              <a:xfrm>
                <a:off x="2221577" y="1089000"/>
                <a:ext cx="4752528" cy="4680000"/>
                <a:chOff x="2267744" y="1628800"/>
                <a:chExt cx="4752528" cy="4680000"/>
              </a:xfrm>
            </p:grpSpPr>
            <p:sp>
              <p:nvSpPr>
                <p:cNvPr id="13" name="Arc plein 12">
                  <a:extLst>
                    <a:ext uri="{FF2B5EF4-FFF2-40B4-BE49-F238E27FC236}">
                      <a16:creationId xmlns:a16="http://schemas.microsoft.com/office/drawing/2014/main" id="{459EE3D2-C1A9-4307-B32E-ED9AEE81D4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67744" y="1628800"/>
                  <a:ext cx="4752528" cy="4680000"/>
                </a:xfrm>
                <a:prstGeom prst="blockArc">
                  <a:avLst>
                    <a:gd name="adj1" fmla="val 16243136"/>
                    <a:gd name="adj2" fmla="val 1708246"/>
                    <a:gd name="adj3" fmla="val 6294"/>
                  </a:avLst>
                </a:prstGeom>
                <a:solidFill>
                  <a:srgbClr val="EB9998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6197949-4989-4640-B0B1-8FCF0C32DF78}"/>
                    </a:ext>
                  </a:extLst>
                </p:cNvPr>
                <p:cNvSpPr/>
                <p:nvPr/>
              </p:nvSpPr>
              <p:spPr>
                <a:xfrm rot="3922000">
                  <a:off x="4381533" y="2531708"/>
                  <a:ext cx="2755813" cy="1982733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Up">
                    <a:avLst>
                      <a:gd name="adj" fmla="val 9714645"/>
                    </a:avLst>
                  </a:prstTxWarp>
                  <a:spAutoFit/>
                </a:bodyPr>
                <a:lstStyle/>
                <a:p>
                  <a:pPr algn="ctr"/>
                  <a:r>
                    <a:rPr lang="fr-FR" sz="1500" dirty="0"/>
                    <a:t>structurale</a:t>
                  </a:r>
                  <a:endParaRPr lang="fr-FR" sz="1500" b="1" dirty="0">
                    <a:ln w="17780" cmpd="sng">
                      <a:noFill/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7" name="Grouper 13">
                <a:extLst>
                  <a:ext uri="{FF2B5EF4-FFF2-40B4-BE49-F238E27FC236}">
                    <a16:creationId xmlns:a16="http://schemas.microsoft.com/office/drawing/2014/main" id="{70D15171-DC56-4057-9DE5-B5160280681A}"/>
                  </a:ext>
                </a:extLst>
              </p:cNvPr>
              <p:cNvGrpSpPr/>
              <p:nvPr/>
            </p:nvGrpSpPr>
            <p:grpSpPr>
              <a:xfrm>
                <a:off x="2221577" y="1089520"/>
                <a:ext cx="4752528" cy="4680000"/>
                <a:chOff x="2267744" y="1629320"/>
                <a:chExt cx="4752528" cy="4680000"/>
              </a:xfrm>
            </p:grpSpPr>
            <p:sp>
              <p:nvSpPr>
                <p:cNvPr id="11" name="Arc plein 10">
                  <a:extLst>
                    <a:ext uri="{FF2B5EF4-FFF2-40B4-BE49-F238E27FC236}">
                      <a16:creationId xmlns:a16="http://schemas.microsoft.com/office/drawing/2014/main" id="{38BEB955-E646-431B-9969-33D6F70261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67744" y="1629320"/>
                  <a:ext cx="4752528" cy="4680000"/>
                </a:xfrm>
                <a:prstGeom prst="blockArc">
                  <a:avLst>
                    <a:gd name="adj1" fmla="val 9089204"/>
                    <a:gd name="adj2" fmla="val 16074985"/>
                    <a:gd name="adj3" fmla="val 6260"/>
                  </a:avLst>
                </a:prstGeom>
                <a:solidFill>
                  <a:srgbClr val="CFB5F6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47168CB-2165-4E41-ABAB-6424C4959288}"/>
                    </a:ext>
                  </a:extLst>
                </p:cNvPr>
                <p:cNvSpPr/>
                <p:nvPr/>
              </p:nvSpPr>
              <p:spPr>
                <a:xfrm rot="17649249">
                  <a:off x="2142214" y="2502897"/>
                  <a:ext cx="2755813" cy="1982733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Up">
                    <a:avLst>
                      <a:gd name="adj" fmla="val 9714645"/>
                    </a:avLst>
                  </a:prstTxWarp>
                  <a:spAutoFit/>
                </a:bodyPr>
                <a:lstStyle/>
                <a:p>
                  <a:pPr algn="ctr"/>
                  <a:r>
                    <a:rPr lang="fr-FR" sz="1500" dirty="0"/>
                    <a:t>générique</a:t>
                  </a:r>
                  <a:endParaRPr lang="fr-FR" sz="1500" b="1" dirty="0">
                    <a:ln w="17780" cmpd="sng">
                      <a:noFill/>
                      <a:prstDash val="solid"/>
                      <a:miter lim="800000"/>
                    </a:ln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8" name="Grouper 15">
                <a:extLst>
                  <a:ext uri="{FF2B5EF4-FFF2-40B4-BE49-F238E27FC236}">
                    <a16:creationId xmlns:a16="http://schemas.microsoft.com/office/drawing/2014/main" id="{9F41731E-1D72-4324-9346-22F5B0F6A9BF}"/>
                  </a:ext>
                </a:extLst>
              </p:cNvPr>
              <p:cNvGrpSpPr/>
              <p:nvPr/>
            </p:nvGrpSpPr>
            <p:grpSpPr>
              <a:xfrm>
                <a:off x="2206050" y="1094752"/>
                <a:ext cx="4752528" cy="4680000"/>
                <a:chOff x="2099817" y="1482152"/>
                <a:chExt cx="4752528" cy="4680000"/>
              </a:xfrm>
            </p:grpSpPr>
            <p:sp>
              <p:nvSpPr>
                <p:cNvPr id="9" name="Arc plein 8">
                  <a:extLst>
                    <a:ext uri="{FF2B5EF4-FFF2-40B4-BE49-F238E27FC236}">
                      <a16:creationId xmlns:a16="http://schemas.microsoft.com/office/drawing/2014/main" id="{FC69FD6C-4B3F-4C88-ACBE-E1B4CD19EE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99817" y="1482152"/>
                  <a:ext cx="4752528" cy="4680000"/>
                </a:xfrm>
                <a:prstGeom prst="blockArc">
                  <a:avLst>
                    <a:gd name="adj1" fmla="val 1861844"/>
                    <a:gd name="adj2" fmla="val 8908633"/>
                    <a:gd name="adj3" fmla="val 6418"/>
                  </a:avLst>
                </a:prstGeom>
                <a:solidFill>
                  <a:srgbClr val="CAF2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5F9FD5F-CD8C-4407-AF9A-DA4CD2600B0D}"/>
                    </a:ext>
                  </a:extLst>
                </p:cNvPr>
                <p:cNvSpPr/>
                <p:nvPr/>
              </p:nvSpPr>
              <p:spPr>
                <a:xfrm>
                  <a:off x="2689915" y="3480432"/>
                  <a:ext cx="3572331" cy="2549897"/>
                </a:xfrm>
                <a:prstGeom prst="rect">
                  <a:avLst/>
                </a:prstGeom>
                <a:noFill/>
              </p:spPr>
              <p:txBody>
                <a:bodyPr spcFirstLastPara="1" wrap="none" lIns="68580" tIns="34290" rIns="68580" bIns="34290" numCol="1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fr-FR" sz="1500" dirty="0"/>
                    <a:t>génétique et générale</a:t>
                  </a:r>
                </a:p>
              </p:txBody>
            </p:sp>
          </p:grpSp>
        </p:grpSp>
        <p:graphicFrame>
          <p:nvGraphicFramePr>
            <p:cNvPr id="15" name="Diagramme 14">
              <a:extLst>
                <a:ext uri="{FF2B5EF4-FFF2-40B4-BE49-F238E27FC236}">
                  <a16:creationId xmlns:a16="http://schemas.microsoft.com/office/drawing/2014/main" id="{2320400C-9795-41E6-BF24-54F6833C0D02}"/>
                </a:ext>
              </a:extLst>
            </p:cNvPr>
            <p:cNvGraphicFramePr>
              <a:graphicFrameLocks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1666217495"/>
                </p:ext>
              </p:extLst>
            </p:nvPr>
          </p:nvGraphicFramePr>
          <p:xfrm>
            <a:off x="4184901" y="1510274"/>
            <a:ext cx="6400800" cy="44395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6" name="Grouper 5">
              <a:extLst>
                <a:ext uri="{FF2B5EF4-FFF2-40B4-BE49-F238E27FC236}">
                  <a16:creationId xmlns:a16="http://schemas.microsoft.com/office/drawing/2014/main" id="{22742D3D-F9CF-4F69-B554-7BFB2084992B}"/>
                </a:ext>
              </a:extLst>
            </p:cNvPr>
            <p:cNvGrpSpPr/>
            <p:nvPr/>
          </p:nvGrpSpPr>
          <p:grpSpPr>
            <a:xfrm>
              <a:off x="5421655" y="1374622"/>
              <a:ext cx="6315848" cy="4108756"/>
              <a:chOff x="2743769" y="1304763"/>
              <a:chExt cx="6315848" cy="4108756"/>
            </a:xfrm>
          </p:grpSpPr>
          <p:sp>
            <p:nvSpPr>
              <p:cNvPr id="17" name="Arc plein 16">
                <a:extLst>
                  <a:ext uri="{FF2B5EF4-FFF2-40B4-BE49-F238E27FC236}">
                    <a16:creationId xmlns:a16="http://schemas.microsoft.com/office/drawing/2014/main" id="{B51C9098-715E-45E3-B22E-11D3CC098C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3769" y="1808355"/>
                <a:ext cx="3661036" cy="3605164"/>
              </a:xfrm>
              <a:prstGeom prst="blockArc">
                <a:avLst>
                  <a:gd name="adj1" fmla="val 6329566"/>
                  <a:gd name="adj2" fmla="val 21104942"/>
                  <a:gd name="adj3" fmla="val 15612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598C19-2DA0-4EA4-9C73-AD6C1AA38236}"/>
                  </a:ext>
                </a:extLst>
              </p:cNvPr>
              <p:cNvSpPr/>
              <p:nvPr/>
            </p:nvSpPr>
            <p:spPr>
              <a:xfrm rot="17891271">
                <a:off x="2752687" y="2381854"/>
                <a:ext cx="2755813" cy="1982733"/>
              </a:xfrm>
              <a:prstGeom prst="rect">
                <a:avLst/>
              </a:prstGeom>
              <a:noFill/>
            </p:spPr>
            <p:txBody>
              <a:bodyPr spcFirstLastPara="1" wrap="none" lIns="68580" tIns="34290" rIns="68580" bIns="34290" numCol="1">
                <a:prstTxWarp prst="textArchUp">
                  <a:avLst>
                    <a:gd name="adj" fmla="val 9714645"/>
                  </a:avLst>
                </a:prstTxWarp>
                <a:spAutoFit/>
              </a:bodyPr>
              <a:lstStyle/>
              <a:p>
                <a:pPr algn="ctr"/>
                <a:r>
                  <a:rPr lang="fr-FR" sz="2100" b="1" dirty="0">
                    <a:solidFill>
                      <a:schemeClr val="bg1"/>
                    </a:solidFill>
                  </a:rPr>
                  <a:t>2I2D</a:t>
                </a:r>
                <a:endParaRPr lang="fr-FR" sz="2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C1A51D-3FBB-4CE6-988F-008F9B00E955}"/>
                  </a:ext>
                </a:extLst>
              </p:cNvPr>
              <p:cNvSpPr/>
              <p:nvPr/>
            </p:nvSpPr>
            <p:spPr>
              <a:xfrm>
                <a:off x="6845305" y="1304763"/>
                <a:ext cx="2214312" cy="69167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MT"/>
                  </a:rPr>
                  <a:t>Ingénierie, Innovation et Développement Durable (2I2D) – 12h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Connecteur droit 75">
                <a:extLst>
                  <a:ext uri="{FF2B5EF4-FFF2-40B4-BE49-F238E27FC236}">
                    <a16:creationId xmlns:a16="http://schemas.microsoft.com/office/drawing/2014/main" id="{EF51308E-2161-4590-8B19-88BE3CC97B05}"/>
                  </a:ext>
                </a:extLst>
              </p:cNvPr>
              <p:cNvCxnSpPr>
                <a:cxnSpLocks/>
                <a:stCxn id="19" idx="1"/>
              </p:cNvCxnSpPr>
              <p:nvPr/>
            </p:nvCxnSpPr>
            <p:spPr>
              <a:xfrm rot="10800000" flipV="1">
                <a:off x="4804623" y="1650598"/>
                <a:ext cx="2040683" cy="394514"/>
              </a:xfrm>
              <a:prstGeom prst="bentConnector3">
                <a:avLst>
                  <a:gd name="adj1" fmla="val 100603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oval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ecteurs 39">
              <a:extLst>
                <a:ext uri="{FF2B5EF4-FFF2-40B4-BE49-F238E27FC236}">
                  <a16:creationId xmlns:a16="http://schemas.microsoft.com/office/drawing/2014/main" id="{BAFA9F82-F0DB-4D35-AC8F-39C58F20F96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3362358">
              <a:off x="5437947" y="1858207"/>
              <a:ext cx="3605584" cy="3648803"/>
            </a:xfrm>
            <a:prstGeom prst="pie">
              <a:avLst>
                <a:gd name="adj1" fmla="val 2939014"/>
                <a:gd name="adj2" fmla="val 17731297"/>
              </a:avLst>
            </a:prstGeom>
            <a:noFill/>
            <a:ln>
              <a:solidFill>
                <a:srgbClr val="002060"/>
              </a:solidFill>
            </a:ln>
            <a:effectLst>
              <a:glow rad="38100">
                <a:schemeClr val="accent1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25" name="Grouper 2">
              <a:extLst>
                <a:ext uri="{FF2B5EF4-FFF2-40B4-BE49-F238E27FC236}">
                  <a16:creationId xmlns:a16="http://schemas.microsoft.com/office/drawing/2014/main" id="{3B7571BD-2276-4A82-BB9C-218C910E76F2}"/>
                </a:ext>
              </a:extLst>
            </p:cNvPr>
            <p:cNvGrpSpPr/>
            <p:nvPr/>
          </p:nvGrpSpPr>
          <p:grpSpPr>
            <a:xfrm>
              <a:off x="5825502" y="2230759"/>
              <a:ext cx="2755813" cy="2755813"/>
              <a:chOff x="3147616" y="2160900"/>
              <a:chExt cx="2755813" cy="2755813"/>
            </a:xfrm>
          </p:grpSpPr>
          <p:sp>
            <p:nvSpPr>
              <p:cNvPr id="26" name="Arc plein 25">
                <a:extLst>
                  <a:ext uri="{FF2B5EF4-FFF2-40B4-BE49-F238E27FC236}">
                    <a16:creationId xmlns:a16="http://schemas.microsoft.com/office/drawing/2014/main" id="{FC3E65A5-C6ED-4AC9-B85D-A6F7BFCC9B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1815" y="2362852"/>
                <a:ext cx="2558550" cy="2519502"/>
              </a:xfrm>
              <a:prstGeom prst="blockArc">
                <a:avLst>
                  <a:gd name="adj1" fmla="val 14278136"/>
                  <a:gd name="adj2" fmla="val 21123278"/>
                  <a:gd name="adj3" fmla="val 167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78F2F0E-BD79-442D-B999-3C3AF55B5F69}"/>
                  </a:ext>
                </a:extLst>
              </p:cNvPr>
              <p:cNvSpPr/>
              <p:nvPr/>
            </p:nvSpPr>
            <p:spPr>
              <a:xfrm rot="1535578">
                <a:off x="3147616" y="2611751"/>
                <a:ext cx="2755813" cy="1982733"/>
              </a:xfrm>
              <a:prstGeom prst="rect">
                <a:avLst/>
              </a:prstGeom>
              <a:noFill/>
            </p:spPr>
            <p:txBody>
              <a:bodyPr spcFirstLastPara="1" wrap="none" lIns="68580" tIns="34290" rIns="68580" bIns="34290" numCol="1">
                <a:prstTxWarp prst="textArchUp">
                  <a:avLst>
                    <a:gd name="adj" fmla="val 13329605"/>
                  </a:avLst>
                </a:prstTxWarp>
                <a:spAutoFit/>
              </a:bodyPr>
              <a:lstStyle/>
              <a:p>
                <a:pPr algn="ctr"/>
                <a:r>
                  <a:rPr lang="fr-FR" sz="2100" b="1" dirty="0">
                    <a:solidFill>
                      <a:schemeClr val="bg1"/>
                    </a:solidFill>
                  </a:rPr>
                  <a:t>I2D</a:t>
                </a:r>
                <a:endParaRPr lang="fr-FR" sz="2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Arc plein 27">
                <a:extLst>
                  <a:ext uri="{FF2B5EF4-FFF2-40B4-BE49-F238E27FC236}">
                    <a16:creationId xmlns:a16="http://schemas.microsoft.com/office/drawing/2014/main" id="{E2DD8B6A-0F81-4B0A-BC5D-7264A203A4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90441" y="2330460"/>
                <a:ext cx="2558550" cy="2519502"/>
              </a:xfrm>
              <a:prstGeom prst="blockArc">
                <a:avLst>
                  <a:gd name="adj1" fmla="val 6312653"/>
                  <a:gd name="adj2" fmla="val 10511570"/>
                  <a:gd name="adj3" fmla="val 1735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E4B0B32-8461-485A-9807-615455F6DB79}"/>
                  </a:ext>
                </a:extLst>
              </p:cNvPr>
              <p:cNvSpPr/>
              <p:nvPr/>
            </p:nvSpPr>
            <p:spPr>
              <a:xfrm rot="13800000">
                <a:off x="3165903" y="2547440"/>
                <a:ext cx="2755813" cy="1982733"/>
              </a:xfrm>
              <a:prstGeom prst="rect">
                <a:avLst/>
              </a:prstGeom>
              <a:noFill/>
            </p:spPr>
            <p:txBody>
              <a:bodyPr spcFirstLastPara="1" wrap="none" lIns="68580" tIns="34290" rIns="68580" bIns="34290" numCol="1">
                <a:prstTxWarp prst="textArchUp">
                  <a:avLst>
                    <a:gd name="adj" fmla="val 13329605"/>
                  </a:avLst>
                </a:prstTxWarp>
                <a:spAutoFit/>
              </a:bodyPr>
              <a:lstStyle/>
              <a:p>
                <a:pPr algn="ctr"/>
                <a:r>
                  <a:rPr lang="fr-FR" sz="2100" b="1" dirty="0">
                    <a:solidFill>
                      <a:schemeClr val="bg1"/>
                    </a:solidFill>
                  </a:rPr>
                  <a:t>I2D</a:t>
                </a:r>
                <a:endParaRPr lang="fr-FR" sz="2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30" name="Grouper 47">
              <a:extLst>
                <a:ext uri="{FF2B5EF4-FFF2-40B4-BE49-F238E27FC236}">
                  <a16:creationId xmlns:a16="http://schemas.microsoft.com/office/drawing/2014/main" id="{D85CF617-DAA9-4D72-9E34-8BA35CD74186}"/>
                </a:ext>
              </a:extLst>
            </p:cNvPr>
            <p:cNvGrpSpPr/>
            <p:nvPr/>
          </p:nvGrpSpPr>
          <p:grpSpPr>
            <a:xfrm>
              <a:off x="6692633" y="3124768"/>
              <a:ext cx="1008112" cy="1028274"/>
              <a:chOff x="4055387" y="2912669"/>
              <a:chExt cx="1008112" cy="1028274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B2AB694F-4602-4EE7-B3EE-57671DC5B7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55387" y="2912669"/>
                <a:ext cx="1008112" cy="1028274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bIns="0" rtlCol="0" anchor="ctr"/>
              <a:lstStyle/>
              <a:p>
                <a:pPr algn="ctr"/>
                <a:r>
                  <a:rPr lang="fr-FR" sz="1200" b="1" dirty="0"/>
                  <a:t>Produit</a:t>
                </a:r>
                <a:endParaRPr lang="fr-FR" sz="600" dirty="0"/>
              </a:p>
            </p:txBody>
          </p:sp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C1558064-A2B1-43B6-B8BB-A40537B97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42046" y="2987459"/>
                <a:ext cx="537971" cy="333801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3CEAE18A-63CF-4920-AF59-7BF1CCF4E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25523" y="3503262"/>
                <a:ext cx="571443" cy="410148"/>
              </a:xfrm>
              <a:prstGeom prst="rect">
                <a:avLst/>
              </a:prstGeom>
            </p:spPr>
          </p:pic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53E77605-7BB2-4500-9E8C-36FAEC3BB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57546" y="3469534"/>
                <a:ext cx="483235" cy="399195"/>
              </a:xfrm>
              <a:prstGeom prst="rect">
                <a:avLst/>
              </a:prstGeom>
            </p:spPr>
          </p:pic>
        </p:grpSp>
      </p:grp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05886353-0AC6-4873-9822-69020D3CFEA8}"/>
              </a:ext>
            </a:extLst>
          </p:cNvPr>
          <p:cNvSpPr/>
          <p:nvPr/>
        </p:nvSpPr>
        <p:spPr>
          <a:xfrm>
            <a:off x="208852" y="5095796"/>
            <a:ext cx="8245667" cy="767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Comment les objets </a:t>
            </a:r>
            <a:r>
              <a:rPr lang="fr-FR" b="1">
                <a:solidFill>
                  <a:schemeClr val="tx1">
                    <a:lumMod val="95000"/>
                    <a:lumOff val="5000"/>
                  </a:schemeClr>
                </a:solidFill>
              </a:rPr>
              <a:t>connectés permettent </a:t>
            </a: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réduire la consommation d’énergie d’une ville, d’un bâtiment industriel, d’une habitation ? 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3FD1F48-ED16-44D9-8C48-E3E7DC96CFE4}"/>
              </a:ext>
            </a:extLst>
          </p:cNvPr>
          <p:cNvGrpSpPr/>
          <p:nvPr/>
        </p:nvGrpSpPr>
        <p:grpSpPr>
          <a:xfrm>
            <a:off x="329560" y="1809406"/>
            <a:ext cx="3119026" cy="993710"/>
            <a:chOff x="3303037" y="1791478"/>
            <a:chExt cx="4158701" cy="1324946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1D9D84FC-92DD-4696-A369-F17BA99F6318}"/>
                </a:ext>
              </a:extLst>
            </p:cNvPr>
            <p:cNvGrpSpPr/>
            <p:nvPr/>
          </p:nvGrpSpPr>
          <p:grpSpPr>
            <a:xfrm>
              <a:off x="3548956" y="1913256"/>
              <a:ext cx="3912782" cy="1024233"/>
              <a:chOff x="3548956" y="2293957"/>
              <a:chExt cx="3912782" cy="102423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A8D8A14-8590-4E0D-AC38-FF39D4F276FD}"/>
                  </a:ext>
                </a:extLst>
              </p:cNvPr>
              <p:cNvSpPr/>
              <p:nvPr/>
            </p:nvSpPr>
            <p:spPr>
              <a:xfrm>
                <a:off x="3548956" y="2293957"/>
                <a:ext cx="3790418" cy="95468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Terminale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60B7D30-BF07-4B0E-83AF-444EFD783CB8}"/>
                  </a:ext>
                </a:extLst>
              </p:cNvPr>
              <p:cNvSpPr/>
              <p:nvPr/>
            </p:nvSpPr>
            <p:spPr>
              <a:xfrm>
                <a:off x="3688615" y="2636052"/>
                <a:ext cx="1127582" cy="415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Tr1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CCC78E-991F-48F3-8FD6-86BB60A3E2B9}"/>
                  </a:ext>
                </a:extLst>
              </p:cNvPr>
              <p:cNvSpPr/>
              <p:nvPr/>
            </p:nvSpPr>
            <p:spPr>
              <a:xfrm>
                <a:off x="4896912" y="2630009"/>
                <a:ext cx="1127582" cy="415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Tr2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3832A36-A3D3-4FEA-9E96-8E4248F6A621}"/>
                  </a:ext>
                </a:extLst>
              </p:cNvPr>
              <p:cNvSpPr/>
              <p:nvPr/>
            </p:nvSpPr>
            <p:spPr>
              <a:xfrm>
                <a:off x="6105209" y="2623966"/>
                <a:ext cx="1127582" cy="41598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b="1" dirty="0">
                    <a:solidFill>
                      <a:prstClr val="white"/>
                    </a:solidFill>
                    <a:latin typeface="Calibri"/>
                  </a:rPr>
                  <a:t>Tr3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C02523-76CB-4EA1-AD90-B728F3AC9AB1}"/>
                  </a:ext>
                </a:extLst>
              </p:cNvPr>
              <p:cNvSpPr/>
              <p:nvPr/>
            </p:nvSpPr>
            <p:spPr>
              <a:xfrm>
                <a:off x="5677190" y="2461051"/>
                <a:ext cx="250914" cy="26692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600" dirty="0">
                    <a:solidFill>
                      <a:prstClr val="white"/>
                    </a:solidFill>
                    <a:latin typeface="Calibri"/>
                  </a:rPr>
                  <a:t>2I2D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CEC4CC1-E889-4EE8-9327-0D74D443F761}"/>
                  </a:ext>
                </a:extLst>
              </p:cNvPr>
              <p:cNvSpPr/>
              <p:nvPr/>
            </p:nvSpPr>
            <p:spPr>
              <a:xfrm>
                <a:off x="7098881" y="2470194"/>
                <a:ext cx="251190" cy="26645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600" dirty="0">
                    <a:solidFill>
                      <a:prstClr val="white"/>
                    </a:solidFill>
                    <a:latin typeface="Calibri"/>
                  </a:rPr>
                  <a:t>2I2D</a:t>
                </a:r>
              </a:p>
            </p:txBody>
          </p: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5F3AA253-CA9E-43AE-A92E-C0145ED64DF2}"/>
                  </a:ext>
                </a:extLst>
              </p:cNvPr>
              <p:cNvGrpSpPr/>
              <p:nvPr/>
            </p:nvGrpSpPr>
            <p:grpSpPr>
              <a:xfrm>
                <a:off x="7031521" y="2864410"/>
                <a:ext cx="430217" cy="361593"/>
                <a:chOff x="2844665" y="3316513"/>
                <a:chExt cx="430217" cy="361593"/>
              </a:xfrm>
            </p:grpSpPr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8ADE7B16-9B41-4DFB-A89A-B50BAE2D7CC6}"/>
                    </a:ext>
                  </a:extLst>
                </p:cNvPr>
                <p:cNvGrpSpPr/>
                <p:nvPr/>
              </p:nvGrpSpPr>
              <p:grpSpPr>
                <a:xfrm>
                  <a:off x="2917933" y="3355059"/>
                  <a:ext cx="230981" cy="235819"/>
                  <a:chOff x="6421625" y="5307049"/>
                  <a:chExt cx="214316" cy="230055"/>
                </a:xfrm>
              </p:grpSpPr>
              <p:sp>
                <p:nvSpPr>
                  <p:cNvPr id="58" name="Triangle isocèle 57">
                    <a:extLst>
                      <a:ext uri="{FF2B5EF4-FFF2-40B4-BE49-F238E27FC236}">
                        <a16:creationId xmlns:a16="http://schemas.microsoft.com/office/drawing/2014/main" id="{06F4DD60-1C7E-421E-A32C-1133A235C1B2}"/>
                      </a:ext>
                    </a:extLst>
                  </p:cNvPr>
                  <p:cNvSpPr/>
                  <p:nvPr/>
                </p:nvSpPr>
                <p:spPr>
                  <a:xfrm>
                    <a:off x="6421626" y="5307049"/>
                    <a:ext cx="214315" cy="230053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fr-FR" sz="6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" name="Triangle isocèle 58">
                    <a:extLst>
                      <a:ext uri="{FF2B5EF4-FFF2-40B4-BE49-F238E27FC236}">
                        <a16:creationId xmlns:a16="http://schemas.microsoft.com/office/drawing/2014/main" id="{27A53DCB-1EDC-4A4F-9FF5-F4D1B4225A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13756" y="5314920"/>
                    <a:ext cx="230053" cy="214315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fr-FR" sz="60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3516B85-4DC6-4D3F-9B30-998D1C0B149B}"/>
                    </a:ext>
                  </a:extLst>
                </p:cNvPr>
                <p:cNvSpPr/>
                <p:nvPr/>
              </p:nvSpPr>
              <p:spPr>
                <a:xfrm>
                  <a:off x="2844665" y="3316513"/>
                  <a:ext cx="333853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600" dirty="0">
                      <a:solidFill>
                        <a:prstClr val="white"/>
                      </a:solidFill>
                      <a:latin typeface="Calibri"/>
                    </a:rPr>
                    <a:t>M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7AF4597-FFEC-4338-A206-E9294D613251}"/>
                    </a:ext>
                  </a:extLst>
                </p:cNvPr>
                <p:cNvSpPr/>
                <p:nvPr/>
              </p:nvSpPr>
              <p:spPr>
                <a:xfrm>
                  <a:off x="2919656" y="3431885"/>
                  <a:ext cx="35522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600" dirty="0">
                      <a:solidFill>
                        <a:prstClr val="white"/>
                      </a:solidFill>
                      <a:latin typeface="Calibri"/>
                    </a:rPr>
                    <a:t>PC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70BAD66-81C5-4ABF-AB57-8306E887AFE6}"/>
                  </a:ext>
                </a:extLst>
              </p:cNvPr>
              <p:cNvSpPr/>
              <p:nvPr/>
            </p:nvSpPr>
            <p:spPr>
              <a:xfrm>
                <a:off x="3694475" y="3126435"/>
                <a:ext cx="3438453" cy="19175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27000" bIns="27000" rtlCol="0" anchor="ctr"/>
              <a:lstStyle/>
              <a:p>
                <a:pPr algn="ctr"/>
                <a:r>
                  <a:rPr lang="fr-FR" sz="750" dirty="0">
                    <a:solidFill>
                      <a:prstClr val="black"/>
                    </a:solidFill>
                    <a:latin typeface="Calibri"/>
                  </a:rPr>
                  <a:t>Conduite de projet</a:t>
                </a:r>
              </a:p>
            </p:txBody>
          </p:sp>
        </p:grp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41B4A655-2147-464E-B4E3-6CFEBDC14FA5}"/>
                </a:ext>
              </a:extLst>
            </p:cNvPr>
            <p:cNvSpPr/>
            <p:nvPr/>
          </p:nvSpPr>
          <p:spPr>
            <a:xfrm>
              <a:off x="3303037" y="1791478"/>
              <a:ext cx="1590270" cy="1324946"/>
            </a:xfrm>
            <a:prstGeom prst="round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C7C2387-4D30-4EEC-B1DB-B82BFEF87BB8}"/>
              </a:ext>
            </a:extLst>
          </p:cNvPr>
          <p:cNvSpPr/>
          <p:nvPr/>
        </p:nvSpPr>
        <p:spPr>
          <a:xfrm>
            <a:off x="128947" y="4547289"/>
            <a:ext cx="17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Problématique : 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8101BDF3-E73E-4F11-97C8-502ACBCD07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20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2D0FC-A0AE-415F-B4DA-7310891AB0BE}"/>
              </a:ext>
            </a:extLst>
          </p:cNvPr>
          <p:cNvSpPr/>
          <p:nvPr/>
        </p:nvSpPr>
        <p:spPr>
          <a:xfrm>
            <a:off x="1034675" y="1285093"/>
            <a:ext cx="73341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/>
              <a:t>Le règlement européen du 27 avril 2016 </a:t>
            </a:r>
            <a:r>
              <a:rPr lang="fr-FR" sz="1600" dirty="0"/>
              <a:t>relatif à la protection des personnes physiques à l'égard du traitement des données à caractère personnel et à la libre circulation de ces données ;</a:t>
            </a:r>
          </a:p>
          <a:p>
            <a:pPr algn="just"/>
            <a:r>
              <a:rPr lang="fr-FR" sz="1600" b="1" dirty="0"/>
              <a:t>les lois du 28 décembre 2015 </a:t>
            </a:r>
            <a:r>
              <a:rPr lang="fr-FR" sz="1600" dirty="0"/>
              <a:t>relative à la gratuité et aux modalités de la réutilisation des informations du secteur public (dite loi </a:t>
            </a:r>
            <a:r>
              <a:rPr lang="fr-FR" sz="1600" dirty="0" err="1"/>
              <a:t>Valter</a:t>
            </a:r>
            <a:r>
              <a:rPr lang="fr-FR" sz="1600" dirty="0"/>
              <a:t>) et du </a:t>
            </a:r>
            <a:r>
              <a:rPr lang="fr-FR" sz="1600" b="1" dirty="0"/>
              <a:t>7 août 2015 </a:t>
            </a:r>
            <a:r>
              <a:rPr lang="fr-FR" sz="1600" dirty="0"/>
              <a:t>portant la nouvelle organisation territoriale de la République (</a:t>
            </a:r>
            <a:r>
              <a:rPr lang="fr-FR" sz="1600" dirty="0" err="1"/>
              <a:t>NOTRe</a:t>
            </a:r>
            <a:r>
              <a:rPr lang="fr-FR" sz="1600" dirty="0"/>
              <a:t>) pour la gratuité et l'ouverture des données 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5E73B-2EC5-4FA4-A77B-5DEBEFEFE15D}"/>
              </a:ext>
            </a:extLst>
          </p:cNvPr>
          <p:cNvSpPr/>
          <p:nvPr/>
        </p:nvSpPr>
        <p:spPr>
          <a:xfrm>
            <a:off x="1034675" y="844127"/>
            <a:ext cx="6542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La réglementation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A96B-78B2-44E4-82F6-FB8A8672295F}"/>
              </a:ext>
            </a:extLst>
          </p:cNvPr>
          <p:cNvSpPr/>
          <p:nvPr/>
        </p:nvSpPr>
        <p:spPr>
          <a:xfrm>
            <a:off x="1034675" y="3105952"/>
            <a:ext cx="7213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la loi du 7 octobre 2016 </a:t>
            </a:r>
            <a:r>
              <a:rPr lang="fr-FR" sz="1600" dirty="0"/>
              <a:t>pour une République numérique, qui établit un cadre sur la protection des données privées et l'ouverture par défaut des données dans les contrats de Délégation de Service Public à destination des Collectivités, pour « une meilleure information des citoyens et une transparence accrue » ;</a:t>
            </a:r>
          </a:p>
          <a:p>
            <a:r>
              <a:rPr lang="fr-FR" sz="1600" b="1" dirty="0"/>
              <a:t>la loi du 17 août 2015</a:t>
            </a:r>
            <a:r>
              <a:rPr lang="fr-FR" sz="1600" dirty="0"/>
              <a:t> relative à la transition énergétique pour la croissance verte (LTECV) qui, au-delà des grands objectifs du texte, prévoit la mise à disposition aux collectivités et consommateurs finaux de certaines données de consommation par les gestionnaires de réseaux, pour favoriser la compréhension de la consommation et les économies d'énergie associées.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F7633A-1D99-47EF-9DFE-CF01646B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505007-34DC-4B2D-B49F-72FBCA57817D}"/>
              </a:ext>
            </a:extLst>
          </p:cNvPr>
          <p:cNvSpPr txBox="1"/>
          <p:nvPr/>
        </p:nvSpPr>
        <p:spPr>
          <a:xfrm>
            <a:off x="409001" y="874663"/>
            <a:ext cx="416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Quel réseau pour quelle application ?</a:t>
            </a:r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EEA8B8A1-7AFD-4A6B-BC58-13EFC73B3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615955"/>
              </p:ext>
            </p:extLst>
          </p:nvPr>
        </p:nvGraphicFramePr>
        <p:xfrm>
          <a:off x="346328" y="1334061"/>
          <a:ext cx="8149547" cy="355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815">
                  <a:extLst>
                    <a:ext uri="{9D8B030D-6E8A-4147-A177-3AD203B41FA5}">
                      <a16:colId xmlns:a16="http://schemas.microsoft.com/office/drawing/2014/main" val="3955883959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152205287"/>
                    </a:ext>
                  </a:extLst>
                </a:gridCol>
                <a:gridCol w="1148472">
                  <a:extLst>
                    <a:ext uri="{9D8B030D-6E8A-4147-A177-3AD203B41FA5}">
                      <a16:colId xmlns:a16="http://schemas.microsoft.com/office/drawing/2014/main" val="1192897169"/>
                    </a:ext>
                  </a:extLst>
                </a:gridCol>
                <a:gridCol w="758757">
                  <a:extLst>
                    <a:ext uri="{9D8B030D-6E8A-4147-A177-3AD203B41FA5}">
                      <a16:colId xmlns:a16="http://schemas.microsoft.com/office/drawing/2014/main" val="3839879886"/>
                    </a:ext>
                  </a:extLst>
                </a:gridCol>
                <a:gridCol w="818232">
                  <a:extLst>
                    <a:ext uri="{9D8B030D-6E8A-4147-A177-3AD203B41FA5}">
                      <a16:colId xmlns:a16="http://schemas.microsoft.com/office/drawing/2014/main" val="933246140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1188088091"/>
                    </a:ext>
                  </a:extLst>
                </a:gridCol>
                <a:gridCol w="1094362">
                  <a:extLst>
                    <a:ext uri="{9D8B030D-6E8A-4147-A177-3AD203B41FA5}">
                      <a16:colId xmlns:a16="http://schemas.microsoft.com/office/drawing/2014/main" val="708172290"/>
                    </a:ext>
                  </a:extLst>
                </a:gridCol>
                <a:gridCol w="825527">
                  <a:extLst>
                    <a:ext uri="{9D8B030D-6E8A-4147-A177-3AD203B41FA5}">
                      <a16:colId xmlns:a16="http://schemas.microsoft.com/office/drawing/2014/main" val="1418412755"/>
                    </a:ext>
                  </a:extLst>
                </a:gridCol>
                <a:gridCol w="766054">
                  <a:extLst>
                    <a:ext uri="{9D8B030D-6E8A-4147-A177-3AD203B41FA5}">
                      <a16:colId xmlns:a16="http://schemas.microsoft.com/office/drawing/2014/main" val="661528157"/>
                    </a:ext>
                  </a:extLst>
                </a:gridCol>
              </a:tblGrid>
              <a:tr h="277790"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Courte portée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Moyenne portée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D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Longue portée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01333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r>
                        <a:rPr lang="fr-FR" sz="1200" b="1" dirty="0"/>
                        <a:t>Technologie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NFC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Bluetooth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Zigbee</a:t>
                      </a:r>
                      <a:endParaRPr lang="fr-FR" sz="1400" b="1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Z-</a:t>
                      </a:r>
                      <a:r>
                        <a:rPr lang="fr-FR" sz="1400" b="1" dirty="0" err="1"/>
                        <a:t>Wave</a:t>
                      </a:r>
                      <a:endParaRPr lang="fr-FR" sz="1400" b="1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Wi-Fi</a:t>
                      </a:r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BLE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SigFox</a:t>
                      </a:r>
                      <a:endParaRPr lang="fr-FR" sz="1400" b="1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LoRa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323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fr-FR" sz="1200" b="1" dirty="0"/>
                        <a:t>Portée moyenne (en intérieur)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&lt;10 cm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 m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 m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 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 m</a:t>
                      </a:r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 m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&gt;2 km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&gt;2 km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688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Débit (Mbits/s)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-2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-2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2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1.10</a:t>
                      </a:r>
                      <a:r>
                        <a:rPr lang="fr-FR" sz="1400" baseline="30000" dirty="0"/>
                        <a:t>-3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95465"/>
                  </a:ext>
                </a:extLst>
              </a:tr>
              <a:tr h="27779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Autonomie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Mois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Jours</a:t>
                      </a:r>
                    </a:p>
                  </a:txBody>
                  <a:tcPr marL="68580" marR="68580" marT="34290" marB="34290" anchor="ctr"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Mois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Années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6508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Fréquence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</a:txBody>
                  <a:tcPr marL="68580" marR="68580" marT="34290" marB="3429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  <a:p>
                      <a:pPr algn="ctr"/>
                      <a:r>
                        <a:rPr lang="fr-FR" sz="1200" dirty="0"/>
                        <a:t>868 MHz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868 MHz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  <a:p>
                      <a:pPr algn="ctr"/>
                      <a:r>
                        <a:rPr lang="fr-FR" sz="1200" dirty="0"/>
                        <a:t>5 GHz</a:t>
                      </a:r>
                    </a:p>
                  </a:txBody>
                  <a:tcPr marL="68580" marR="68580" marT="34290" marB="3429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2,4 GHz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868 MHz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868 MHz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926078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r>
                        <a:rPr lang="fr-FR" sz="1200" b="1" dirty="0"/>
                        <a:t>Usages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Téléphonie</a:t>
                      </a:r>
                    </a:p>
                    <a:p>
                      <a:r>
                        <a:rPr lang="fr-FR" sz="1200" b="1" dirty="0"/>
                        <a:t>Cartes de paiement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Périphériques informatiques et multimédia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Domotique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Navigation Internet</a:t>
                      </a:r>
                    </a:p>
                    <a:p>
                      <a:r>
                        <a:rPr lang="fr-FR" sz="1200" b="1" dirty="0"/>
                        <a:t>Transferts conséquents de données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Périphériques informatiques et multimédia</a:t>
                      </a:r>
                    </a:p>
                    <a:p>
                      <a:endParaRPr lang="fr-FR" sz="1200" b="1" dirty="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Prévention d’incidents</a:t>
                      </a:r>
                    </a:p>
                    <a:p>
                      <a:pPr algn="ctr"/>
                      <a:r>
                        <a:rPr lang="fr-FR" sz="1200" b="1" dirty="0"/>
                        <a:t>Collecte de données</a:t>
                      </a:r>
                    </a:p>
                    <a:p>
                      <a:pPr algn="ctr"/>
                      <a:r>
                        <a:rPr lang="fr-FR" sz="1200" b="1" dirty="0"/>
                        <a:t>Gestion de réseaux</a:t>
                      </a:r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62513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B0FE3051-AA80-43FA-AB5E-352A03B7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33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0BC7AC-A4F0-4CDD-ADA1-31E771CCA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2" y="1427642"/>
            <a:ext cx="4820249" cy="3599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11D564-8BA7-471C-8CE9-4827664088BC}"/>
              </a:ext>
            </a:extLst>
          </p:cNvPr>
          <p:cNvSpPr txBox="1"/>
          <p:nvPr/>
        </p:nvSpPr>
        <p:spPr>
          <a:xfrm>
            <a:off x="1149930" y="935900"/>
            <a:ext cx="3243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Les débits selon les réseaux :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F72E045-DBF6-468E-B2F8-3CE3301209E1}"/>
              </a:ext>
            </a:extLst>
          </p:cNvPr>
          <p:cNvSpPr/>
          <p:nvPr/>
        </p:nvSpPr>
        <p:spPr>
          <a:xfrm>
            <a:off x="4189445" y="4016698"/>
            <a:ext cx="1100470" cy="42264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889840-BA05-4A4C-A2C1-811AE31B0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9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0339E2-30FF-4D61-94DB-056FD83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487B1-BC97-49F4-B57A-24300D9E6C37}"/>
              </a:ext>
            </a:extLst>
          </p:cNvPr>
          <p:cNvSpPr/>
          <p:nvPr/>
        </p:nvSpPr>
        <p:spPr>
          <a:xfrm>
            <a:off x="1149930" y="1068577"/>
            <a:ext cx="6542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Une norme Wi-Fi est dédiée aux objets connectés :</a:t>
            </a:r>
          </a:p>
          <a:p>
            <a:endParaRPr lang="fr-FR" sz="2000" b="1" dirty="0"/>
          </a:p>
          <a:p>
            <a:r>
              <a:rPr lang="fr-FR" dirty="0"/>
              <a:t> le </a:t>
            </a:r>
            <a:r>
              <a:rPr lang="fr-FR" b="1" dirty="0"/>
              <a:t>Wi-Fi </a:t>
            </a:r>
            <a:r>
              <a:rPr lang="fr-FR" b="1" dirty="0" err="1"/>
              <a:t>HaLow</a:t>
            </a:r>
            <a:r>
              <a:rPr lang="fr-FR" b="1" dirty="0"/>
              <a:t> </a:t>
            </a:r>
            <a:r>
              <a:rPr lang="fr-FR" dirty="0"/>
              <a:t>(sa normalisation porte le nom d'IEEE 802.11ah).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1A46F-773F-4936-A85C-B1EDD7EB6A37}"/>
              </a:ext>
            </a:extLst>
          </p:cNvPr>
          <p:cNvSpPr/>
          <p:nvPr/>
        </p:nvSpPr>
        <p:spPr>
          <a:xfrm>
            <a:off x="1149930" y="2316955"/>
            <a:ext cx="5393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enjeux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Portée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Densité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Gestion de l'énergie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Réutilisation des infrastructures déjà en place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EAF702-AB1A-4C73-B1D7-EECD1C26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43FEB-4D3B-45F7-8991-84FC6673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24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FE9688-950B-4974-B2D2-2C25B74A86AC}"/>
              </a:ext>
            </a:extLst>
          </p:cNvPr>
          <p:cNvSpPr/>
          <p:nvPr/>
        </p:nvSpPr>
        <p:spPr>
          <a:xfrm>
            <a:off x="793476" y="1609893"/>
            <a:ext cx="75313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« La manière même de penser le système, réduit ou allonge l'autonomie de l'objet connecté. </a:t>
            </a:r>
          </a:p>
          <a:p>
            <a:pPr algn="just"/>
            <a:r>
              <a:rPr lang="fr-FR" dirty="0"/>
              <a:t>Il faut penser très clairement à l'</a:t>
            </a:r>
            <a:r>
              <a:rPr lang="fr-FR" b="1" dirty="0"/>
              <a:t>architecture</a:t>
            </a:r>
            <a:r>
              <a:rPr lang="fr-FR" dirty="0"/>
              <a:t> et à son fonctionnement de bout en bout, à la captation d'information, au traitement de la donnée, à la périodicité de ces traitements, aux retours visuels, sonores ou autre, etc.</a:t>
            </a:r>
          </a:p>
          <a:p>
            <a:pPr algn="just"/>
            <a:r>
              <a:rPr lang="fr-FR" dirty="0"/>
              <a:t>Il s'agit par exemple de se demander si les données sont exploitées </a:t>
            </a:r>
            <a:r>
              <a:rPr lang="fr-FR" b="1" dirty="0"/>
              <a:t>localement </a:t>
            </a:r>
            <a:r>
              <a:rPr lang="fr-FR" dirty="0"/>
              <a:t>ou dans le </a:t>
            </a:r>
            <a:r>
              <a:rPr lang="fr-FR" b="1" dirty="0"/>
              <a:t>cloud </a:t>
            </a:r>
            <a:r>
              <a:rPr lang="fr-FR" dirty="0"/>
              <a:t>et il n'est pas dit que le calcul local sera plus énergivore que la transmission des données des capteurs.</a:t>
            </a:r>
          </a:p>
          <a:p>
            <a:pPr algn="just"/>
            <a:r>
              <a:rPr lang="fr-FR" dirty="0"/>
              <a:t>Les </a:t>
            </a:r>
            <a:r>
              <a:rPr lang="fr-FR" b="1" dirty="0"/>
              <a:t>cycles de fonctionnement </a:t>
            </a:r>
            <a:r>
              <a:rPr lang="fr-FR" dirty="0"/>
              <a:t>sont primordiaux. Il est facile de se laisser aller à la vitesse et de souhaiter récupérer les données des capteurs toutes les minutes pour avoir du pseudo temps réel. 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E9245-69CE-4BD8-9961-C5EEA5C75758}"/>
              </a:ext>
            </a:extLst>
          </p:cNvPr>
          <p:cNvSpPr/>
          <p:nvPr/>
        </p:nvSpPr>
        <p:spPr>
          <a:xfrm>
            <a:off x="719623" y="934431"/>
            <a:ext cx="7704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Extraits de l’article intitulé « L'autonomie des objets connectés » </a:t>
            </a:r>
            <a:r>
              <a:rPr lang="fr-FR" dirty="0"/>
              <a:t>de </a:t>
            </a:r>
            <a:r>
              <a:rPr lang="en-US" dirty="0"/>
              <a:t>Laurent REMONT, Technology and Product strategy VP de STMicroelectronics :</a:t>
            </a:r>
            <a:endParaRPr lang="fr-FR" dirty="0"/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7C04B-ADBB-4981-8A56-ADBDCD7CC3DF}"/>
              </a:ext>
            </a:extLst>
          </p:cNvPr>
          <p:cNvSpPr/>
          <p:nvPr/>
        </p:nvSpPr>
        <p:spPr>
          <a:xfrm>
            <a:off x="4064649" y="5098801"/>
            <a:ext cx="4820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dirty="0"/>
              <a:t>L’article complet est disponible en suivant ce lien :</a:t>
            </a:r>
            <a:endParaRPr lang="fr-FR" sz="1350" dirty="0">
              <a:hlinkClick r:id="rId2"/>
            </a:endParaRPr>
          </a:p>
          <a:p>
            <a:r>
              <a:rPr lang="fr-FR" sz="1350" dirty="0">
                <a:hlinkClick r:id="rId2"/>
              </a:rPr>
              <a:t>https://www.ekino.com/articles/lautonomie-des-objets-connectes</a:t>
            </a:r>
            <a:endParaRPr lang="fr-FR" sz="135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DF0295-1A17-43C6-9A2B-7B2A77DF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7EE5DA-E3BB-4E83-9234-5C7DDAF8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8CBD1-014E-4D37-A024-EB55192A8EBD}"/>
              </a:ext>
            </a:extLst>
          </p:cNvPr>
          <p:cNvSpPr/>
          <p:nvPr/>
        </p:nvSpPr>
        <p:spPr>
          <a:xfrm>
            <a:off x="1149930" y="2344571"/>
            <a:ext cx="240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Le choix du hardware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04C7A-9129-4994-A1C5-DE29D4AE8EC9}"/>
              </a:ext>
            </a:extLst>
          </p:cNvPr>
          <p:cNvSpPr/>
          <p:nvPr/>
        </p:nvSpPr>
        <p:spPr>
          <a:xfrm>
            <a:off x="1149929" y="2741975"/>
            <a:ext cx="4740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L'environnement en tant que source d'énergie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ADC8E-38AB-4CB5-965B-31131A7568F9}"/>
              </a:ext>
            </a:extLst>
          </p:cNvPr>
          <p:cNvSpPr/>
          <p:nvPr/>
        </p:nvSpPr>
        <p:spPr>
          <a:xfrm>
            <a:off x="1149929" y="3198760"/>
            <a:ext cx="5908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la possibilité que l'information puisse créer l'énergie </a:t>
            </a:r>
          </a:p>
          <a:p>
            <a:r>
              <a:rPr lang="fr-FR" dirty="0"/>
              <a:t>	comme avec les interrupteurs de type </a:t>
            </a:r>
            <a:r>
              <a:rPr lang="fr-FR" dirty="0" err="1"/>
              <a:t>piezo-électriques</a:t>
            </a:r>
            <a:r>
              <a:rPr lang="fr-FR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AE6D7D-75EA-4FC0-A9C1-483A81B6F9D6}"/>
              </a:ext>
            </a:extLst>
          </p:cNvPr>
          <p:cNvSpPr txBox="1"/>
          <p:nvPr/>
        </p:nvSpPr>
        <p:spPr>
          <a:xfrm>
            <a:off x="1149930" y="1674106"/>
            <a:ext cx="42108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i="1" dirty="0"/>
              <a:t>Voir la suite de l’article dans le module numérique fourni.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71C0EA-7BE3-4B7F-A1F7-A906259E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AAC3A3-8E1C-4BC2-B5B1-77C2B0A67FBD}"/>
              </a:ext>
            </a:extLst>
          </p:cNvPr>
          <p:cNvSpPr/>
          <p:nvPr/>
        </p:nvSpPr>
        <p:spPr>
          <a:xfrm>
            <a:off x="1047292" y="1116448"/>
            <a:ext cx="5440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L'autonomie des objets connectés dépend aussi :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5518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631C2F-A3A1-4C37-9722-89C2614C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7" y="808547"/>
            <a:ext cx="2089977" cy="23155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88C189-3864-4E12-A91D-A9734A47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93" y="920137"/>
            <a:ext cx="6964535" cy="1323439"/>
          </a:xfrm>
        </p:spPr>
        <p:txBody>
          <a:bodyPr/>
          <a:lstStyle/>
          <a:p>
            <a:br>
              <a:rPr lang="fr-FR" sz="1600" b="1" dirty="0"/>
            </a:br>
            <a:r>
              <a:rPr lang="fr-FR" sz="1600" dirty="0"/>
              <a:t>extrait de l’article «  </a:t>
            </a:r>
            <a:r>
              <a:rPr lang="fr-FR" sz="1600" dirty="0" err="1"/>
              <a:t>Heartbeat-Powered</a:t>
            </a:r>
            <a:r>
              <a:rPr lang="fr-FR" sz="1600" dirty="0"/>
              <a:t> Pacemakers » paru dans le rapport « </a:t>
            </a:r>
            <a:r>
              <a:rPr lang="fr-FR" sz="1600" i="1" dirty="0" err="1"/>
              <a:t>Annual</a:t>
            </a:r>
            <a:r>
              <a:rPr lang="fr-FR" sz="1600" i="1" dirty="0"/>
              <a:t> </a:t>
            </a:r>
            <a:r>
              <a:rPr lang="fr-FR" sz="1600" i="1" dirty="0" err="1"/>
              <a:t>Research</a:t>
            </a:r>
            <a:r>
              <a:rPr lang="fr-FR" sz="1600" i="1" dirty="0"/>
              <a:t> Report </a:t>
            </a:r>
            <a:r>
              <a:rPr lang="fr-FR" sz="1600" i="1" dirty="0" err="1"/>
              <a:t>Systems</a:t>
            </a:r>
            <a:r>
              <a:rPr lang="fr-FR" sz="1600" i="1" dirty="0"/>
              <a:t> and solutions </a:t>
            </a:r>
            <a:r>
              <a:rPr lang="fr-FR" sz="1600" i="1" dirty="0" err="1"/>
              <a:t>integration</a:t>
            </a:r>
            <a:r>
              <a:rPr lang="fr-FR" sz="1600" i="1" dirty="0"/>
              <a:t> 2012</a:t>
            </a:r>
            <a:r>
              <a:rPr lang="fr-FR" sz="1600" dirty="0"/>
              <a:t> » du CEA LETI</a:t>
            </a:r>
            <a:br>
              <a:rPr lang="fr-FR" sz="1600" dirty="0"/>
            </a:br>
            <a:r>
              <a:rPr lang="fr-FR" sz="1600" dirty="0"/>
              <a:t>Auteurs : J.J. </a:t>
            </a:r>
            <a:r>
              <a:rPr lang="fr-FR" sz="1600" dirty="0" err="1"/>
              <a:t>Chaillout</a:t>
            </a:r>
            <a:r>
              <a:rPr lang="fr-FR" sz="1600" dirty="0"/>
              <a:t>, S. Boisseau, G. </a:t>
            </a:r>
            <a:r>
              <a:rPr lang="fr-FR" sz="1600" dirty="0" err="1"/>
              <a:t>Despesse</a:t>
            </a:r>
            <a:r>
              <a:rPr lang="fr-FR" sz="1600" dirty="0"/>
              <a:t>, J.S. </a:t>
            </a:r>
            <a:r>
              <a:rPr lang="fr-FR" sz="1600" dirty="0" err="1"/>
              <a:t>Danel</a:t>
            </a:r>
            <a:r>
              <a:rPr lang="fr-FR" sz="1600" dirty="0"/>
              <a:t> (CEA-LETI/DCOS)</a:t>
            </a:r>
            <a:endParaRPr lang="fr-FR" sz="1600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C26655-C56D-4DD7-96D0-ABFACB28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8B62D72-31B5-474D-960C-034E61386787}" type="slidenum">
              <a:rPr lang="fr-FR">
                <a:solidFill>
                  <a:prstClr val="black"/>
                </a:solidFill>
                <a:latin typeface="Calibri"/>
              </a:rPr>
              <a:pPr defTabSz="342900"/>
              <a:t>26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34B9A1-6710-4036-B023-B576195AA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59" y="3429000"/>
            <a:ext cx="4373141" cy="20439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3BF0971-648D-4BAB-B1E4-11E93FBC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6" y="2243576"/>
            <a:ext cx="4306974" cy="20335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C9EF69-AC6A-470C-AE18-0F1CDBDDF6D1}"/>
              </a:ext>
            </a:extLst>
          </p:cNvPr>
          <p:cNvSpPr/>
          <p:nvPr/>
        </p:nvSpPr>
        <p:spPr>
          <a:xfrm>
            <a:off x="375717" y="42771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fr-FR" sz="1600" dirty="0">
                <a:solidFill>
                  <a:prstClr val="black"/>
                </a:solidFill>
                <a:latin typeface="Calibri"/>
              </a:rPr>
              <a:t>Structure de récupération d’énergie utilisant les mouvements du cœur et permettant de fabriquer des pacemakers autonomes. La structure visée est capacitive à électrets, mesure 18mm/9mm/3mm, a une fréquence de résonance de 20Hz et récupère 40µW après l’électronique de conversion.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A28923-DDDC-46D7-B620-DB0C37824CBB}"/>
              </a:ext>
            </a:extLst>
          </p:cNvPr>
          <p:cNvSpPr/>
          <p:nvPr/>
        </p:nvSpPr>
        <p:spPr>
          <a:xfrm>
            <a:off x="375717" y="826023"/>
            <a:ext cx="6964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fr-FR" sz="2000" b="1" dirty="0">
                <a:solidFill>
                  <a:prstClr val="black"/>
                </a:solidFill>
                <a:latin typeface="Calibri"/>
              </a:rPr>
              <a:t>L’information crée l’énergie : exemple du pacemaker autonome 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06666-8E75-4162-87EF-FBA3110E5942}"/>
              </a:ext>
            </a:extLst>
          </p:cNvPr>
          <p:cNvSpPr/>
          <p:nvPr/>
        </p:nvSpPr>
        <p:spPr>
          <a:xfrm>
            <a:off x="6560721" y="2912017"/>
            <a:ext cx="248555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fr-FR" sz="1350" dirty="0" err="1">
                <a:solidFill>
                  <a:prstClr val="black"/>
                </a:solidFill>
                <a:latin typeface="Calibri"/>
              </a:rPr>
              <a:t>Heartbeat-Powered</a:t>
            </a:r>
            <a:r>
              <a:rPr lang="fr-FR" sz="1350" dirty="0">
                <a:solidFill>
                  <a:prstClr val="black"/>
                </a:solidFill>
                <a:latin typeface="Calibri"/>
              </a:rPr>
              <a:t> Pacemakers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46B2E7-210E-47C7-B34C-66FF626C3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A6F6E2-919E-4597-AD96-65D3069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27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2404D0-0D72-4843-821A-4E57AA130531}"/>
              </a:ext>
            </a:extLst>
          </p:cNvPr>
          <p:cNvSpPr/>
          <p:nvPr/>
        </p:nvSpPr>
        <p:spPr>
          <a:xfrm>
            <a:off x="1054678" y="986909"/>
            <a:ext cx="6637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module numérique de formation propose des activités  illustrant la transmission de l'information par les objets connectés 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0C3EAC-918B-496B-A84B-1D34F688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75" y="1781620"/>
            <a:ext cx="8001413" cy="38820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3C30F7-F318-4F20-8527-29203636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92211C9-A86F-48FB-9FA6-ABCB2C93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78" y="740416"/>
            <a:ext cx="8723125" cy="400110"/>
          </a:xfrm>
        </p:spPr>
        <p:txBody>
          <a:bodyPr/>
          <a:lstStyle/>
          <a:p>
            <a:r>
              <a:rPr lang="fr-FR" sz="2000" b="1" dirty="0"/>
              <a:t>Planning des activités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5885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51F064-CFD0-4A86-9C0F-2E4AC65EB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06CEE-89F9-4E27-B84A-25029DD26977}"/>
              </a:ext>
            </a:extLst>
          </p:cNvPr>
          <p:cNvSpPr/>
          <p:nvPr/>
        </p:nvSpPr>
        <p:spPr>
          <a:xfrm>
            <a:off x="505172" y="2210251"/>
            <a:ext cx="71871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activités guidées 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configurer la connexion Wi-Fi 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mettre en œuvre des requêtes HTTP pour 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dirty="0"/>
              <a:t>Envoyer des données acquises par un capteur sur un serveur web ;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dirty="0"/>
              <a:t>Lire des données sur des serveurs web dans des API, pour les communiquer ou les exploiter 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réaliser </a:t>
            </a:r>
            <a:r>
              <a:rPr lang="fr-FR" b="1" dirty="0"/>
              <a:t>l’extraction de données* </a:t>
            </a:r>
            <a:r>
              <a:rPr lang="fr-FR" dirty="0"/>
              <a:t>au format JSON 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dirty="0"/>
              <a:t>exploiter les données d’un serveur Web dans un Dashboard en ligne.</a:t>
            </a:r>
          </a:p>
          <a:p>
            <a:endParaRPr lang="fr-FR" dirty="0"/>
          </a:p>
          <a:p>
            <a:r>
              <a:rPr lang="fr-FR" b="1" dirty="0"/>
              <a:t>Une activité de type projet : </a:t>
            </a:r>
            <a:r>
              <a:rPr lang="fr-FR" dirty="0"/>
              <a:t>résolution du problème technique proposé par la mise en œuvre des connaissances et compétences développées tout au long des activités guidées.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B59D39-26DF-4B0D-9BB0-7364808A7A58}"/>
              </a:ext>
            </a:extLst>
          </p:cNvPr>
          <p:cNvSpPr txBox="1"/>
          <p:nvPr/>
        </p:nvSpPr>
        <p:spPr>
          <a:xfrm>
            <a:off x="456466" y="862097"/>
            <a:ext cx="489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Démarche : Etude de solutions constructives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859AFD-47EA-45AF-9000-B2A1E102FBEF}"/>
              </a:ext>
            </a:extLst>
          </p:cNvPr>
          <p:cNvSpPr txBox="1"/>
          <p:nvPr/>
        </p:nvSpPr>
        <p:spPr>
          <a:xfrm>
            <a:off x="505172" y="1224206"/>
            <a:ext cx="4983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Mise en œuvre de modules ESP (Société </a:t>
            </a:r>
            <a:r>
              <a:rPr lang="fr-FR" dirty="0" err="1"/>
              <a:t>Espressif</a:t>
            </a:r>
            <a:r>
              <a:rPr lang="fr-FR" dirty="0"/>
              <a:t>) programmables dans l’IDE Arduino et permettant notamment une connectivité Wi-Fi.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F91DCD-0EB2-46F5-B797-B8044807F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66" y="1522255"/>
            <a:ext cx="1519671" cy="8722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C3E258-D703-49E5-9558-2AB9FABB6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6880">
            <a:off x="7232007" y="1846723"/>
            <a:ext cx="1387891" cy="6598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421203-9C68-4ADE-B571-191A9476C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60" y="3326631"/>
            <a:ext cx="2103590" cy="9123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F53BFB7-78D3-4E49-88F3-D843B35A5E6A}"/>
              </a:ext>
            </a:extLst>
          </p:cNvPr>
          <p:cNvSpPr txBox="1"/>
          <p:nvPr/>
        </p:nvSpPr>
        <p:spPr>
          <a:xfrm>
            <a:off x="4855246" y="5954242"/>
            <a:ext cx="40378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*L’extraction de données est aussi appelée : </a:t>
            </a:r>
            <a:r>
              <a:rPr lang="fr-FR" sz="1350" b="1" dirty="0" err="1"/>
              <a:t>parsing</a:t>
            </a:r>
            <a:endParaRPr lang="fr-FR" sz="135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E98FFD0-C25D-4DAB-992D-5954FF01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FC621A-366D-4C50-BFD0-6E9F0ADA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29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48D47-A66C-4940-AB6D-3E308691692E}"/>
              </a:ext>
            </a:extLst>
          </p:cNvPr>
          <p:cNvSpPr/>
          <p:nvPr/>
        </p:nvSpPr>
        <p:spPr>
          <a:xfrm>
            <a:off x="1091825" y="1262783"/>
            <a:ext cx="702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Une API est un outil qui rend les données d'un site web "utilisables" par un ordinateur "client". Grâce à elle, un client peut voir et modifier des données, exactement comme une personne peut charger des pages et soumettre un formulaire.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D25BBC-C1C5-422D-8808-681275135470}"/>
              </a:ext>
            </a:extLst>
          </p:cNvPr>
          <p:cNvSpPr txBox="1"/>
          <p:nvPr/>
        </p:nvSpPr>
        <p:spPr>
          <a:xfrm>
            <a:off x="1091825" y="884717"/>
            <a:ext cx="5536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Extrait des ressources dans le module numérique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B0D951-E5D4-4F85-991D-CB33B049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4" y="3429000"/>
            <a:ext cx="1198506" cy="11985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A1F66F4-F982-4DED-93E7-E17D6D2801A9}"/>
              </a:ext>
            </a:extLst>
          </p:cNvPr>
          <p:cNvSpPr txBox="1"/>
          <p:nvPr/>
        </p:nvSpPr>
        <p:spPr>
          <a:xfrm>
            <a:off x="1091825" y="2567482"/>
            <a:ext cx="6818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JSON :</a:t>
            </a:r>
          </a:p>
          <a:p>
            <a:r>
              <a:rPr lang="fr-FR" dirty="0"/>
              <a:t>On dispose aussi de  deux types structures 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les listes de paires qui se composent de deux champs 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le mot clé qui est une chaîne de caractères</a:t>
            </a:r>
          </a:p>
          <a:p>
            <a:pPr lvl="2"/>
            <a:r>
              <a:rPr lang="fr-FR" dirty="0"/>
              <a:t>les clés représentent un attribut de l'objet que l'on décrit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une valeur qui peut être n'importe quoi.</a:t>
            </a:r>
          </a:p>
          <a:p>
            <a:endParaRPr lang="fr-FR" dirty="0"/>
          </a:p>
          <a:p>
            <a:pPr lvl="2"/>
            <a:r>
              <a:rPr lang="fr-FR" dirty="0"/>
              <a:t>Par exemple, voici le </a:t>
            </a:r>
            <a:r>
              <a:rPr lang="fr-FR" dirty="0" err="1"/>
              <a:t>json</a:t>
            </a:r>
            <a:r>
              <a:rPr lang="fr-FR" dirty="0"/>
              <a:t> d'un élève de STI2D :  </a:t>
            </a:r>
          </a:p>
          <a:p>
            <a:pPr lvl="2"/>
            <a:r>
              <a:rPr lang="fr-FR" dirty="0"/>
              <a:t>{ "</a:t>
            </a:r>
            <a:r>
              <a:rPr lang="fr-FR" dirty="0" err="1"/>
              <a:t>Identifiant_de_la_classe</a:t>
            </a:r>
            <a:r>
              <a:rPr lang="fr-FR" dirty="0"/>
              <a:t>": 604, "Spécialité_1": "IT", "Spécialité_2": "I2D"}</a:t>
            </a:r>
          </a:p>
          <a:p>
            <a:pPr lvl="2"/>
            <a:r>
              <a:rPr lang="fr-FR" dirty="0"/>
              <a:t>Les listes sont délimitées par des accolades.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Les tableaux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3284B16-AD86-46B7-8DEE-FC915C3A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85" y="2376768"/>
            <a:ext cx="2103590" cy="91238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349DDB-E02B-4D9B-9E65-905203B2CF65}"/>
              </a:ext>
            </a:extLst>
          </p:cNvPr>
          <p:cNvSpPr txBox="1"/>
          <p:nvPr/>
        </p:nvSpPr>
        <p:spPr>
          <a:xfrm>
            <a:off x="360468" y="192507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API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A0418AC-F69A-4C49-8BB5-01EBD905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1E849E-8DAC-4B9B-B117-4A1AFBC55109}"/>
              </a:ext>
            </a:extLst>
          </p:cNvPr>
          <p:cNvSpPr/>
          <p:nvPr/>
        </p:nvSpPr>
        <p:spPr>
          <a:xfrm>
            <a:off x="593660" y="2040908"/>
            <a:ext cx="7956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333333"/>
                </a:solidFill>
                <a:latin typeface="&amp;quot"/>
              </a:rPr>
              <a:t>« L’Internet des objets a un potentiel de création de valeur pour le système électrique en contribuant à répondre à l’un de ses principaux enjeux : celui d’</a:t>
            </a:r>
            <a:r>
              <a:rPr lang="fr-FR" b="1" dirty="0">
                <a:solidFill>
                  <a:srgbClr val="333333"/>
                </a:solidFill>
                <a:latin typeface="&amp;quot"/>
              </a:rPr>
              <a:t>adapter la production à la consommation d’énergie</a:t>
            </a:r>
            <a:r>
              <a:rPr lang="fr-FR" dirty="0">
                <a:solidFill>
                  <a:srgbClr val="333333"/>
                </a:solidFill>
                <a:latin typeface="&amp;quot"/>
              </a:rPr>
              <a:t>.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2EB5E5-074E-4407-9E47-CCD64298B491}"/>
              </a:ext>
            </a:extLst>
          </p:cNvPr>
          <p:cNvSpPr txBox="1"/>
          <p:nvPr/>
        </p:nvSpPr>
        <p:spPr>
          <a:xfrm>
            <a:off x="569353" y="1391480"/>
            <a:ext cx="774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La révolution numérique des objets connectés et le secteur de l’énergie</a:t>
            </a:r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82DA9B-384D-4367-A884-9AAEFDE8D0FA}"/>
              </a:ext>
            </a:extLst>
          </p:cNvPr>
          <p:cNvSpPr txBox="1"/>
          <p:nvPr/>
        </p:nvSpPr>
        <p:spPr>
          <a:xfrm>
            <a:off x="593660" y="906732"/>
            <a:ext cx="5363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Source EY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439B2F-9BFE-4F9E-B2C7-0A895955C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5" y="3429000"/>
            <a:ext cx="4247390" cy="17622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E887A1-48CB-4565-A8BB-37853224F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0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EB4EFE-7E38-4946-94BA-7EE7447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229A80-1C5D-497A-A7F7-7CF7E9B3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2" y="1816014"/>
            <a:ext cx="7788996" cy="34484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0BF90E-3F96-4E9B-AC15-6212124B3570}"/>
              </a:ext>
            </a:extLst>
          </p:cNvPr>
          <p:cNvSpPr txBox="1"/>
          <p:nvPr/>
        </p:nvSpPr>
        <p:spPr>
          <a:xfrm>
            <a:off x="2209803" y="1607757"/>
            <a:ext cx="4845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Activité 1 : connexion Wi-Fi – protocoles IoT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7510F7-6ECE-4DA7-8C1B-ACD5785E4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1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B7DE1F-2EAA-4E5A-AD70-0E93F183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3FA8C3-6B96-4480-B04C-DD428EB08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3" y="911433"/>
            <a:ext cx="8603479" cy="47989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70516B0-688A-4718-A9E9-7516B326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5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F04F33-A62D-4F56-969E-A83309FC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661CD5-5EC3-4244-84FE-01A9F46C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8" y="1103004"/>
            <a:ext cx="7369140" cy="28988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9B3CC5-354F-4D87-B8D8-202383E10ABE}"/>
              </a:ext>
            </a:extLst>
          </p:cNvPr>
          <p:cNvSpPr txBox="1"/>
          <p:nvPr/>
        </p:nvSpPr>
        <p:spPr>
          <a:xfrm>
            <a:off x="378023" y="892820"/>
            <a:ext cx="1370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Activité 2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873100-B104-45AB-966A-97004291E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3" y="4447858"/>
            <a:ext cx="3710211" cy="14212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A2BAF5-7783-4911-A5F7-939F5980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41" y="4212078"/>
            <a:ext cx="3151516" cy="17326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F982D8-4BC1-48D3-9C67-C3B5A607F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90" y="3771614"/>
            <a:ext cx="1356147" cy="7381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DFEAE37-6E8F-44BD-9492-D6A044EEACE0}"/>
              </a:ext>
            </a:extLst>
          </p:cNvPr>
          <p:cNvSpPr txBox="1"/>
          <p:nvPr/>
        </p:nvSpPr>
        <p:spPr>
          <a:xfrm>
            <a:off x="4375981" y="4447858"/>
            <a:ext cx="8871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/>
              <a:t>Passerelle</a:t>
            </a:r>
          </a:p>
          <a:p>
            <a:pPr algn="ctr"/>
            <a:r>
              <a:rPr lang="fr-FR" sz="1350" dirty="0"/>
              <a:t>Box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671191-55A5-4622-8744-E9AE4B8B3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1904E4-841F-4365-8611-624D34D9C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064" y="2455468"/>
            <a:ext cx="507431" cy="38057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693EDE8-87C0-474D-9E2B-C2FC91E75B4E}"/>
              </a:ext>
            </a:extLst>
          </p:cNvPr>
          <p:cNvSpPr txBox="1"/>
          <p:nvPr/>
        </p:nvSpPr>
        <p:spPr>
          <a:xfrm>
            <a:off x="6936495" y="22452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IHM</a:t>
            </a:r>
          </a:p>
        </p:txBody>
      </p:sp>
    </p:spTree>
    <p:extLst>
      <p:ext uri="{BB962C8B-B14F-4D97-AF65-F5344CB8AC3E}">
        <p14:creationId xmlns:p14="http://schemas.microsoft.com/office/powerpoint/2010/main" val="19234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090E56-066F-4A3E-968B-72A68657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7AC429-C053-4755-B27B-FAF6BEF7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D41AD26-DEA2-4D2D-AE46-133732DBCDCA}"/>
              </a:ext>
            </a:extLst>
          </p:cNvPr>
          <p:cNvGrpSpPr/>
          <p:nvPr/>
        </p:nvGrpSpPr>
        <p:grpSpPr>
          <a:xfrm>
            <a:off x="309568" y="1101012"/>
            <a:ext cx="8550584" cy="4497355"/>
            <a:chOff x="309568" y="1101012"/>
            <a:chExt cx="8550584" cy="449735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82548CF-32E2-46A6-BBBA-397EE7503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8" y="1101012"/>
              <a:ext cx="8550584" cy="449735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575E9A-04CB-448F-AFAF-986D03B809C3}"/>
                </a:ext>
              </a:extLst>
            </p:cNvPr>
            <p:cNvSpPr/>
            <p:nvPr/>
          </p:nvSpPr>
          <p:spPr>
            <a:xfrm>
              <a:off x="7632441" y="5029200"/>
              <a:ext cx="74645" cy="214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0640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0ACC5C-3818-462C-AC6A-09187C0A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068592-35D7-4F8F-899E-7ADEEC68C4EB}"/>
              </a:ext>
            </a:extLst>
          </p:cNvPr>
          <p:cNvSpPr txBox="1"/>
          <p:nvPr/>
        </p:nvSpPr>
        <p:spPr>
          <a:xfrm>
            <a:off x="598633" y="852086"/>
            <a:ext cx="7834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Activité 3 : « </a:t>
            </a:r>
            <a:r>
              <a:rPr lang="fr-FR" sz="2000" dirty="0" err="1"/>
              <a:t>parser</a:t>
            </a:r>
            <a:r>
              <a:rPr lang="fr-FR" sz="2000" dirty="0"/>
              <a:t> » des données extraites d'une API sur un serveur Web</a:t>
            </a:r>
          </a:p>
          <a:p>
            <a:endParaRPr lang="fr-FR" sz="20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03D997-404B-435F-A9D4-9BC106E22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5" y="1343033"/>
            <a:ext cx="7155800" cy="17660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61D5A3A-ECFC-4073-AB90-282CF831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" y="3276902"/>
            <a:ext cx="8987810" cy="6463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A0C104-2C96-49FC-8E88-20AF30150E6E}"/>
              </a:ext>
            </a:extLst>
          </p:cNvPr>
          <p:cNvSpPr/>
          <p:nvPr/>
        </p:nvSpPr>
        <p:spPr>
          <a:xfrm>
            <a:off x="710515" y="4091014"/>
            <a:ext cx="7500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Format JSON</a:t>
            </a:r>
          </a:p>
          <a:p>
            <a:r>
              <a:rPr lang="fr-FR" dirty="0"/>
              <a:t>{"</a:t>
            </a:r>
            <a:r>
              <a:rPr lang="fr-FR" dirty="0" err="1"/>
              <a:t>temperature</a:t>
            </a:r>
            <a:r>
              <a:rPr lang="fr-FR" dirty="0"/>
              <a:t>":{"2m":282.7,"sol":285,"500hPa":-0.1,"850hPa":-0.1},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4230C0-9BA8-4F44-9E0A-4636D0865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8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C03DBD-9702-46D5-A08D-4AC960CA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5C768D-ADF8-4B43-B62C-C114EF35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997902"/>
            <a:ext cx="8205555" cy="45358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4AD411-1F1C-451B-97A4-74ACDBD8F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8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F3E803-1D97-4628-8CE6-119FCD0E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36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395094-30C6-4DED-AE15-5954BA8552B4}"/>
              </a:ext>
            </a:extLst>
          </p:cNvPr>
          <p:cNvSpPr/>
          <p:nvPr/>
        </p:nvSpPr>
        <p:spPr>
          <a:xfrm>
            <a:off x="572862" y="1370937"/>
            <a:ext cx="563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Sécuriser un panneau photovoltaïque sur toit terrasse</a:t>
            </a:r>
          </a:p>
          <a:p>
            <a:r>
              <a:rPr lang="fr-FR" dirty="0"/>
              <a:t>par sa mise en sécurité en fonction des valeurs des rafales de vent annoncées par l’API du site météo.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D1517-0A4F-4C9F-AEFB-FD09AC995259}"/>
              </a:ext>
            </a:extLst>
          </p:cNvPr>
          <p:cNvSpPr/>
          <p:nvPr/>
        </p:nvSpPr>
        <p:spPr>
          <a:xfrm>
            <a:off x="572862" y="824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/>
              <a:t>Activité de type projet :</a:t>
            </a: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51416-6F4B-411C-8035-C78C3C6F9D83}"/>
              </a:ext>
            </a:extLst>
          </p:cNvPr>
          <p:cNvSpPr/>
          <p:nvPr/>
        </p:nvSpPr>
        <p:spPr>
          <a:xfrm>
            <a:off x="572862" y="2457849"/>
            <a:ext cx="7236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Démarche « Ingénierie System »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	Analyse du besoin : réalisation des documents au formalisme </a:t>
            </a:r>
            <a:r>
              <a:rPr lang="fr-FR" dirty="0" err="1"/>
              <a:t>SysML</a:t>
            </a:r>
            <a:r>
              <a:rPr lang="fr-FR" dirty="0"/>
              <a:t>  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Expression du besoin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Mission du système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dirty="0"/>
              <a:t>Utilisation du système -phase d'exploitation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récupération des données depuis l’API du serveur du site infoclimat.fr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pilotage d'un servomoteur selon les valeurs des rafales de vent,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création de l'IHM pour la visualisation des données à distance.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3298DB-E6EA-4A92-881A-ED000F1F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84" y="1017089"/>
            <a:ext cx="1732754" cy="14407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97DF48-1FE4-4E93-B27E-8E844978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0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4EF11B-F529-4850-B6D4-5816450B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E3B1ED-6822-47A6-BA32-ECAA0A61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" y="875271"/>
            <a:ext cx="8538852" cy="46032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6A34FAE-9CD9-4191-9964-827A46EA1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2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9506F8-743E-44DE-8912-16199A42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2D72-31B5-474D-960C-034E61386787}" type="slidenum">
              <a:rPr lang="fr-FR" smtClean="0"/>
              <a:t>38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5E3DFF-2F01-451F-B90C-DBF04A9DA54A}"/>
              </a:ext>
            </a:extLst>
          </p:cNvPr>
          <p:cNvSpPr txBox="1"/>
          <p:nvPr/>
        </p:nvSpPr>
        <p:spPr>
          <a:xfrm>
            <a:off x="1251740" y="954871"/>
            <a:ext cx="3738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Documents fournis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Module numérique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Programmes format Arduino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Notice d’installation du module ESP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Documents élèves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015343-B563-4AE0-82AE-6712A2016453}"/>
              </a:ext>
            </a:extLst>
          </p:cNvPr>
          <p:cNvSpPr txBox="1"/>
          <p:nvPr/>
        </p:nvSpPr>
        <p:spPr>
          <a:xfrm>
            <a:off x="4145814" y="4296679"/>
            <a:ext cx="37026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dirty="0"/>
              <a:t>Merci de votre attention.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C18A50-50F5-4DC7-8651-1D7F614ED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5A5989-A7EA-4998-8764-F0BF9EE72DAE}"/>
              </a:ext>
            </a:extLst>
          </p:cNvPr>
          <p:cNvSpPr/>
          <p:nvPr/>
        </p:nvSpPr>
        <p:spPr>
          <a:xfrm>
            <a:off x="593662" y="1010733"/>
            <a:ext cx="795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333333"/>
              </a:solidFill>
              <a:latin typeface="&amp;quot"/>
            </a:endParaRPr>
          </a:p>
          <a:p>
            <a:pPr algn="just"/>
            <a:r>
              <a:rPr lang="fr-FR" dirty="0">
                <a:solidFill>
                  <a:srgbClr val="333333"/>
                </a:solidFill>
                <a:latin typeface="&amp;quot"/>
              </a:rPr>
              <a:t>« En rendant visibles la consommation et le coût de l’énergie en temps réel, les objets connectés permettraient de mieux synchroniser la production et la consommation.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0AA1D-3C21-41EE-9634-3ECFEBAFE734}"/>
              </a:ext>
            </a:extLst>
          </p:cNvPr>
          <p:cNvSpPr/>
          <p:nvPr/>
        </p:nvSpPr>
        <p:spPr>
          <a:xfrm>
            <a:off x="269724" y="4369939"/>
            <a:ext cx="8396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333333"/>
              </a:solidFill>
              <a:latin typeface="&amp;quot"/>
            </a:endParaRPr>
          </a:p>
          <a:p>
            <a:pPr algn="just"/>
            <a:r>
              <a:rPr lang="fr-FR" dirty="0">
                <a:solidFill>
                  <a:srgbClr val="333333"/>
                </a:solidFill>
                <a:latin typeface="&amp;quot"/>
              </a:rPr>
              <a:t>« Sur le plan de la consommation, le consommateur qui devient « </a:t>
            </a:r>
            <a:r>
              <a:rPr lang="fr-FR" dirty="0" err="1">
                <a:solidFill>
                  <a:srgbClr val="333333"/>
                </a:solidFill>
                <a:latin typeface="&amp;quot"/>
              </a:rPr>
              <a:t>consomm’acteur</a:t>
            </a:r>
            <a:r>
              <a:rPr lang="fr-FR" dirty="0">
                <a:solidFill>
                  <a:srgbClr val="333333"/>
                </a:solidFill>
                <a:latin typeface="&amp;quot"/>
              </a:rPr>
              <a:t> » engagera les acteurs du secteur à une plus grande créativité commerciale, via des offres qui s’adaptent aux usages spécifiques, et une relation client transformée et numérisée.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C4C2CD-D2A2-4E66-8990-6E5C9A39D0DE}"/>
              </a:ext>
            </a:extLst>
          </p:cNvPr>
          <p:cNvSpPr txBox="1"/>
          <p:nvPr/>
        </p:nvSpPr>
        <p:spPr>
          <a:xfrm>
            <a:off x="269724" y="1110761"/>
            <a:ext cx="5363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Source EY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324408-EF8C-4F09-AD0D-548AEBAA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78" y="2248170"/>
            <a:ext cx="3336131" cy="21859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435224-6CE2-46C6-A561-FAE8BA8D9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867DC6-FC35-480B-A0DF-1091E8A573EB}"/>
              </a:ext>
            </a:extLst>
          </p:cNvPr>
          <p:cNvSpPr txBox="1"/>
          <p:nvPr/>
        </p:nvSpPr>
        <p:spPr>
          <a:xfrm>
            <a:off x="593658" y="723556"/>
            <a:ext cx="7748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La révolution numérique des objets connectés et le secteur de l’énergie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94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F1858E-EB41-4C8B-8617-2BDB9DF45496}"/>
              </a:ext>
            </a:extLst>
          </p:cNvPr>
          <p:cNvSpPr/>
          <p:nvPr/>
        </p:nvSpPr>
        <p:spPr>
          <a:xfrm>
            <a:off x="250597" y="854276"/>
            <a:ext cx="7967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333333"/>
                </a:solidFill>
                <a:latin typeface="&amp;quot"/>
              </a:rPr>
              <a:t>Les questionnements clés spécifiques au marché de l’Internet des objets.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6EE6F2-5DBB-47C5-8A82-D153801C5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02CCD0-8B8F-475A-ABEA-157C83CFD63C}"/>
              </a:ext>
            </a:extLst>
          </p:cNvPr>
          <p:cNvSpPr/>
          <p:nvPr/>
        </p:nvSpPr>
        <p:spPr>
          <a:xfrm>
            <a:off x="250597" y="14977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technologies pour quelles communications 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1BB47-1EC2-4418-B170-2BBCA189B386}"/>
              </a:ext>
            </a:extLst>
          </p:cNvPr>
          <p:cNvSpPr/>
          <p:nvPr/>
        </p:nvSpPr>
        <p:spPr>
          <a:xfrm>
            <a:off x="250597" y="21067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applications pour quels usages 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465435-119F-4E8D-BBB9-36B7C0BFB5D6}"/>
              </a:ext>
            </a:extLst>
          </p:cNvPr>
          <p:cNvSpPr/>
          <p:nvPr/>
        </p:nvSpPr>
        <p:spPr>
          <a:xfrm>
            <a:off x="250597" y="26980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mutations pour quel type d’organisation 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1FD913-6B67-4E7C-B4A3-79DD8B0C2B92}"/>
              </a:ext>
            </a:extLst>
          </p:cNvPr>
          <p:cNvSpPr/>
          <p:nvPr/>
        </p:nvSpPr>
        <p:spPr>
          <a:xfrm>
            <a:off x="250597" y="32997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relations entre les acteurs 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36434F-1E03-41DA-B213-B8C04B3CC9EE}"/>
              </a:ext>
            </a:extLst>
          </p:cNvPr>
          <p:cNvSpPr/>
          <p:nvPr/>
        </p:nvSpPr>
        <p:spPr>
          <a:xfrm>
            <a:off x="250597" y="38889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 modèle de gouvernance des données 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FD4A0-04FA-4FB2-9C58-B86278535E8D}"/>
              </a:ext>
            </a:extLst>
          </p:cNvPr>
          <p:cNvSpPr/>
          <p:nvPr/>
        </p:nvSpPr>
        <p:spPr>
          <a:xfrm>
            <a:off x="250597" y="4478219"/>
            <a:ext cx="879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Quelles garanties pour la confidentialité des données et face aux risques de cyberattaques ?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787E936-07B6-4C7C-9CF2-E5909626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61" y="1622283"/>
            <a:ext cx="1136811" cy="14927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FB88BEF-384E-4FB9-92EE-8408DB93AF77}"/>
              </a:ext>
            </a:extLst>
          </p:cNvPr>
          <p:cNvSpPr/>
          <p:nvPr/>
        </p:nvSpPr>
        <p:spPr>
          <a:xfrm>
            <a:off x="250597" y="5029685"/>
            <a:ext cx="6318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&amp;quot"/>
              </a:rPr>
              <a:t>Quelle connectivité sur quels réseaux ?</a:t>
            </a:r>
          </a:p>
        </p:txBody>
      </p:sp>
    </p:spTree>
    <p:extLst>
      <p:ext uri="{BB962C8B-B14F-4D97-AF65-F5344CB8AC3E}">
        <p14:creationId xmlns:p14="http://schemas.microsoft.com/office/powerpoint/2010/main" val="12524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37D2E37-5FF1-46DC-873E-ED45A8D7E8CF}"/>
              </a:ext>
            </a:extLst>
          </p:cNvPr>
          <p:cNvSpPr txBox="1"/>
          <p:nvPr/>
        </p:nvSpPr>
        <p:spPr>
          <a:xfrm>
            <a:off x="383866" y="44351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Prérequis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9BA5C8-2CB8-4D86-AE57-8454337EA2E7}"/>
              </a:ext>
            </a:extLst>
          </p:cNvPr>
          <p:cNvSpPr txBox="1"/>
          <p:nvPr/>
        </p:nvSpPr>
        <p:spPr>
          <a:xfrm>
            <a:off x="383866" y="4844920"/>
            <a:ext cx="8582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élèves auront vu en classe de première, en I2D, la séquence « Réseaux Intelligents ».</a:t>
            </a:r>
          </a:p>
          <a:p>
            <a:r>
              <a:rPr lang="fr-FR" b="1" dirty="0"/>
              <a:t>Ils auront pu faire émerger la problématique :</a:t>
            </a:r>
          </a:p>
          <a:p>
            <a:r>
              <a:rPr lang="fr-FR" b="1" dirty="0"/>
              <a:t> « Comment rendre autonome en énergie ces réseaux de capteurs ?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D1CC14-AF5B-4D98-8AD1-B7E51EBB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08D8A6-E9CE-431E-9498-32CB7ACF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770"/>
            <a:ext cx="9144000" cy="35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C28A0E-DD59-456A-9B06-F50432D8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63" y="2184465"/>
            <a:ext cx="7077940" cy="3757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782927-FB72-430C-B552-99661E1B01AB}"/>
              </a:ext>
            </a:extLst>
          </p:cNvPr>
          <p:cNvSpPr/>
          <p:nvPr/>
        </p:nvSpPr>
        <p:spPr>
          <a:xfrm>
            <a:off x="440204" y="1206860"/>
            <a:ext cx="7770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Durée 1H :</a:t>
            </a:r>
          </a:p>
          <a:p>
            <a:r>
              <a:rPr lang="fr-FR" dirty="0"/>
              <a:t>	Une activité en îlot de 4 ou 5 élèves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	Chaque îlot découvre un segment  M2M, B2B </a:t>
            </a:r>
            <a:r>
              <a:rPr lang="fr-FR" dirty="0" err="1"/>
              <a:t>industry</a:t>
            </a:r>
            <a:r>
              <a:rPr lang="fr-FR" dirty="0"/>
              <a:t>, B2B building…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967DDF-72FE-440E-8550-AD3DCBAD7C78}"/>
              </a:ext>
            </a:extLst>
          </p:cNvPr>
          <p:cNvSpPr/>
          <p:nvPr/>
        </p:nvSpPr>
        <p:spPr>
          <a:xfrm>
            <a:off x="440204" y="752475"/>
            <a:ext cx="4494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Activité en enseignement 2I2D commun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7F10B1-DADC-4609-A52B-63828C3AB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34" y="1870040"/>
            <a:ext cx="1966166" cy="14044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748F89-5456-4A51-B4EB-A1C6C8CF8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118F3C6-AB15-4F7D-ADB2-9B2A842DA01A}"/>
              </a:ext>
            </a:extLst>
          </p:cNvPr>
          <p:cNvGrpSpPr/>
          <p:nvPr/>
        </p:nvGrpSpPr>
        <p:grpSpPr>
          <a:xfrm>
            <a:off x="6244070" y="2459536"/>
            <a:ext cx="2794920" cy="1938928"/>
            <a:chOff x="6143075" y="2460108"/>
            <a:chExt cx="2794920" cy="193892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424D54B-F4CA-4882-B69F-7411CD4CC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075" y="2741487"/>
              <a:ext cx="1657549" cy="1657549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6E8A745-B402-461C-90BB-144C7EC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505" y="2460108"/>
              <a:ext cx="1763490" cy="176349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57C165A-4C61-4B1D-8F89-C6B94F5E5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575" y="2635546"/>
              <a:ext cx="1482867" cy="87718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6CE6527-8518-4454-88BD-5D67E8B60094}"/>
              </a:ext>
            </a:extLst>
          </p:cNvPr>
          <p:cNvSpPr/>
          <p:nvPr/>
        </p:nvSpPr>
        <p:spPr>
          <a:xfrm>
            <a:off x="105010" y="1305341"/>
            <a:ext cx="73688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Des documents ressources au format numérique sont disponibles ainsi que l’accès à l’Internet pour les recherches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Une trame de diaporama est remise à chaque îlot qui devra le compléter afin de préparer une présentation orale de 5 à 10 minutes maximum.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Durée 50 minutes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Restitution orale des travaux de chaque îlot (environ 10 minutes)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Synthèse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dirty="0"/>
              <a:t>La séance suivante l’enseignant propose de construire une carte mentale regroupant les différents segments, les enjeux, les applications et les acteurs.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D2E4DC-1C16-4973-9FC3-2C42E535E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BDEFA5-49E8-418A-B487-1BF49EA02C46}"/>
              </a:ext>
            </a:extLst>
          </p:cNvPr>
          <p:cNvSpPr/>
          <p:nvPr/>
        </p:nvSpPr>
        <p:spPr>
          <a:xfrm>
            <a:off x="440204" y="752475"/>
            <a:ext cx="4494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Activité en enseignement 2I2D commun </a:t>
            </a:r>
          </a:p>
        </p:txBody>
      </p:sp>
    </p:spTree>
    <p:extLst>
      <p:ext uri="{BB962C8B-B14F-4D97-AF65-F5344CB8AC3E}">
        <p14:creationId xmlns:p14="http://schemas.microsoft.com/office/powerpoint/2010/main" val="6936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590" y="1011075"/>
            <a:ext cx="7376051" cy="646331"/>
          </a:xfrm>
        </p:spPr>
        <p:txBody>
          <a:bodyPr/>
          <a:lstStyle/>
          <a:p>
            <a:r>
              <a:rPr lang="fr-FR" sz="1800" dirty="0"/>
              <a:t>Transmission de l'information par la mise en œuvre d'objets connectés - IoT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B07B-E674-E847-921B-89EC41271B7E}" type="slidenum">
              <a:rPr lang="fr-FR" smtClean="0"/>
              <a:t>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6F1660-7460-4267-8DC6-6CA70F791FF0}"/>
              </a:ext>
            </a:extLst>
          </p:cNvPr>
          <p:cNvSpPr/>
          <p:nvPr/>
        </p:nvSpPr>
        <p:spPr>
          <a:xfrm>
            <a:off x="4787259" y="1767519"/>
            <a:ext cx="3731589" cy="1110823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/>
              <a:t>Terminale STI2D</a:t>
            </a:r>
          </a:p>
          <a:p>
            <a:endParaRPr lang="fr-FR" dirty="0"/>
          </a:p>
          <a:p>
            <a:r>
              <a:rPr lang="fr-FR" dirty="0"/>
              <a:t>Enseignement spécifique SIN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8F92D-B431-4238-918B-6417755A6415}"/>
              </a:ext>
            </a:extLst>
          </p:cNvPr>
          <p:cNvSpPr/>
          <p:nvPr/>
        </p:nvSpPr>
        <p:spPr>
          <a:xfrm>
            <a:off x="4706420" y="1767785"/>
            <a:ext cx="106190" cy="1110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4B5F7A-9EFF-4E59-97DF-47CCB1E825DF}"/>
              </a:ext>
            </a:extLst>
          </p:cNvPr>
          <p:cNvSpPr/>
          <p:nvPr/>
        </p:nvSpPr>
        <p:spPr>
          <a:xfrm>
            <a:off x="3238706" y="1876919"/>
            <a:ext cx="872656" cy="27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700" dirty="0">
                <a:solidFill>
                  <a:schemeClr val="tx2">
                    <a:lumMod val="50000"/>
                  </a:schemeClr>
                </a:solidFill>
              </a:rPr>
              <a:t>SIN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2ED1B-4741-44F2-ABA8-BBCD793ED31D}"/>
              </a:ext>
            </a:extLst>
          </p:cNvPr>
          <p:cNvSpPr/>
          <p:nvPr/>
        </p:nvSpPr>
        <p:spPr>
          <a:xfrm>
            <a:off x="4706422" y="3054662"/>
            <a:ext cx="3837779" cy="3282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Cadre de sommaire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51EE4F-8104-43ED-A261-D3649A040ABA}"/>
              </a:ext>
            </a:extLst>
          </p:cNvPr>
          <p:cNvSpPr/>
          <p:nvPr/>
        </p:nvSpPr>
        <p:spPr>
          <a:xfrm>
            <a:off x="4706419" y="3383785"/>
            <a:ext cx="3837779" cy="1296417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450"/>
              </a:spcAft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Généralités sur les objets connectés.</a:t>
            </a:r>
          </a:p>
          <a:p>
            <a:pPr marL="342900" indent="-342900">
              <a:spcAft>
                <a:spcPts val="450"/>
              </a:spcAft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Activités proposées dans le module numérique</a:t>
            </a:r>
          </a:p>
          <a:p>
            <a:pPr marL="342900" indent="-342900">
              <a:spcAft>
                <a:spcPts val="450"/>
              </a:spcAft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198835">
              <a:spcAft>
                <a:spcPts val="450"/>
              </a:spcAft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8026448-AF3B-41AA-A486-9CEF4634F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087" y="3054662"/>
            <a:ext cx="872656" cy="109082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6AC9786-D643-4DF2-A201-BA0527A41693}"/>
              </a:ext>
            </a:extLst>
          </p:cNvPr>
          <p:cNvGrpSpPr/>
          <p:nvPr/>
        </p:nvGrpSpPr>
        <p:grpSpPr>
          <a:xfrm>
            <a:off x="120013" y="1876919"/>
            <a:ext cx="2921645" cy="2985695"/>
            <a:chOff x="584000" y="3619500"/>
            <a:chExt cx="3038475" cy="323850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3123453-7CCD-4479-9C7E-EA3716D0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000" y="3619500"/>
              <a:ext cx="3038475" cy="3238500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ED8108-3EA3-41C4-B0F0-A91480E23336}"/>
                </a:ext>
              </a:extLst>
            </p:cNvPr>
            <p:cNvSpPr/>
            <p:nvPr/>
          </p:nvSpPr>
          <p:spPr>
            <a:xfrm>
              <a:off x="1554565" y="4361664"/>
              <a:ext cx="1083551" cy="325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fr-FR" sz="1350" b="1" dirty="0">
                  <a:solidFill>
                    <a:schemeClr val="bg1"/>
                  </a:solidFill>
                </a:rPr>
                <a:t>Information</a:t>
              </a:r>
              <a:endParaRPr lang="fr-FR" sz="135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FEADDF-BF2C-4838-845B-CCD8D3B7E282}"/>
                </a:ext>
              </a:extLst>
            </p:cNvPr>
            <p:cNvSpPr/>
            <p:nvPr/>
          </p:nvSpPr>
          <p:spPr>
            <a:xfrm rot="18887028">
              <a:off x="733963" y="4854545"/>
              <a:ext cx="980994" cy="2880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Acquisition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DAE9EEF-92A7-4C5F-9E7A-2D60C0A2D187}"/>
                </a:ext>
              </a:extLst>
            </p:cNvPr>
            <p:cNvSpPr/>
            <p:nvPr/>
          </p:nvSpPr>
          <p:spPr>
            <a:xfrm>
              <a:off x="1522566" y="5690648"/>
              <a:ext cx="1055544" cy="300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bg1"/>
                  </a:solidFill>
                </a:rPr>
                <a:t>Transmission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4915D6-689C-4576-A36D-ACBC29397DA3}"/>
                </a:ext>
              </a:extLst>
            </p:cNvPr>
            <p:cNvSpPr/>
            <p:nvPr/>
          </p:nvSpPr>
          <p:spPr>
            <a:xfrm rot="2680249">
              <a:off x="2517724" y="4872003"/>
              <a:ext cx="918774" cy="300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Traitement</a:t>
              </a: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0C32AB0-5D41-42BF-B788-55F104A1C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10379">
              <a:off x="1790859" y="5238804"/>
              <a:ext cx="648510" cy="59633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65B707-04D3-4B04-A7B8-3C15B00E788E}"/>
                </a:ext>
              </a:extLst>
            </p:cNvPr>
            <p:cNvSpPr/>
            <p:nvPr/>
          </p:nvSpPr>
          <p:spPr>
            <a:xfrm>
              <a:off x="1888737" y="5429141"/>
              <a:ext cx="418679" cy="75971"/>
            </a:xfrm>
            <a:prstGeom prst="rect">
              <a:avLst/>
            </a:prstGeom>
            <a:solidFill>
              <a:srgbClr val="E702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3384661-4700-4B2F-B9E3-C39EA89C5735}"/>
                </a:ext>
              </a:extLst>
            </p:cNvPr>
            <p:cNvSpPr/>
            <p:nvPr/>
          </p:nvSpPr>
          <p:spPr>
            <a:xfrm>
              <a:off x="1802601" y="5359613"/>
              <a:ext cx="589422" cy="187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525" dirty="0">
                  <a:solidFill>
                    <a:schemeClr val="bg1"/>
                  </a:solidFill>
                </a:rPr>
                <a:t>RENFORCÉ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79212EF-1501-46FB-9D5D-AA0F1770A540}"/>
              </a:ext>
            </a:extLst>
          </p:cNvPr>
          <p:cNvSpPr txBox="1"/>
          <p:nvPr/>
        </p:nvSpPr>
        <p:spPr>
          <a:xfrm>
            <a:off x="561590" y="676922"/>
            <a:ext cx="5337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Approfondissement en enseignement spécifique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18EE890-599D-4B41-9B40-4A9C72265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0" y="0"/>
            <a:ext cx="819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2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Masque diapositives STI2D -03-01-201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diapositives STI2D -03-01-2019</Template>
  <TotalTime>5144</TotalTime>
  <Words>1382</Words>
  <Application>Microsoft Office PowerPoint</Application>
  <PresentationFormat>Affichage à l'écran (4:3)</PresentationFormat>
  <Paragraphs>300</Paragraphs>
  <Slides>38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&amp;quot</vt:lpstr>
      <vt:lpstr>Arial</vt:lpstr>
      <vt:lpstr>Calibri</vt:lpstr>
      <vt:lpstr>Masque diapositives STI2D -03-01-2019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Transmission de l'information par la mise en œuvre d'objets connectés - IoT </vt:lpstr>
      <vt:lpstr>Enseignement spécifique </vt:lpstr>
      <vt:lpstr>Présentation PowerPoint</vt:lpstr>
      <vt:lpstr>Présentation PowerPoint</vt:lpstr>
      <vt:lpstr>Présentation PowerPoint</vt:lpstr>
      <vt:lpstr>Transmission de l'information - Objets connectés IoT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extrait de l’article «  Heartbeat-Powered Pacemakers » paru dans le rapport « Annual Research Report Systems and solutions integration 2012 » du CEA LETI Auteurs : J.J. Chaillout, S. Boisseau, G. Despesse, J.S. Danel (CEA-LETI/DCOS)</vt:lpstr>
      <vt:lpstr>Planning des activités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de l'information par la mise en œuvre d'objets connectés - IoT</dc:title>
  <dc:creator>Nathalie CADEVILLE</dc:creator>
  <cp:lastModifiedBy>Nathalie CADEVILLE</cp:lastModifiedBy>
  <cp:revision>84</cp:revision>
  <dcterms:created xsi:type="dcterms:W3CDTF">2018-12-14T07:24:58Z</dcterms:created>
  <dcterms:modified xsi:type="dcterms:W3CDTF">2019-03-19T07:50:28Z</dcterms:modified>
</cp:coreProperties>
</file>