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4"/>
  </p:handoutMasterIdLst>
  <p:sldIdLst>
    <p:sldId id="259" r:id="rId2"/>
    <p:sldId id="258" r:id="rId3"/>
    <p:sldId id="262" r:id="rId4"/>
    <p:sldId id="256" r:id="rId5"/>
    <p:sldId id="257" r:id="rId6"/>
    <p:sldId id="265" r:id="rId7"/>
    <p:sldId id="264" r:id="rId8"/>
    <p:sldId id="263" r:id="rId9"/>
    <p:sldId id="261" r:id="rId10"/>
    <p:sldId id="274" r:id="rId11"/>
    <p:sldId id="275" r:id="rId12"/>
    <p:sldId id="276" r:id="rId13"/>
  </p:sldIdLst>
  <p:sldSz cx="12192000" cy="6858000"/>
  <p:notesSz cx="7099300" cy="102346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4" d="100"/>
          <a:sy n="64" d="100"/>
        </p:scale>
        <p:origin x="72"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6575" cy="512763"/>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4021138" y="0"/>
            <a:ext cx="3076575" cy="512763"/>
          </a:xfrm>
          <a:prstGeom prst="rect">
            <a:avLst/>
          </a:prstGeom>
        </p:spPr>
        <p:txBody>
          <a:bodyPr vert="horz" lIns="91440" tIns="45720" rIns="91440" bIns="45720" rtlCol="0"/>
          <a:lstStyle>
            <a:lvl1pPr algn="r">
              <a:defRPr sz="1200"/>
            </a:lvl1pPr>
          </a:lstStyle>
          <a:p>
            <a:fld id="{10C27267-1709-42C1-92F6-E3F950212D9D}" type="datetimeFigureOut">
              <a:rPr lang="fr-FR" smtClean="0"/>
              <a:t>29/10/2018</a:t>
            </a:fld>
            <a:endParaRPr lang="fr-FR"/>
          </a:p>
        </p:txBody>
      </p:sp>
      <p:sp>
        <p:nvSpPr>
          <p:cNvPr id="4" name="Espace réservé du pied de page 3"/>
          <p:cNvSpPr>
            <a:spLocks noGrp="1"/>
          </p:cNvSpPr>
          <p:nvPr>
            <p:ph type="ftr" sz="quarter" idx="2"/>
          </p:nvPr>
        </p:nvSpPr>
        <p:spPr>
          <a:xfrm>
            <a:off x="0" y="9721850"/>
            <a:ext cx="3076575" cy="512763"/>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4021138" y="9721850"/>
            <a:ext cx="3076575" cy="512763"/>
          </a:xfrm>
          <a:prstGeom prst="rect">
            <a:avLst/>
          </a:prstGeom>
        </p:spPr>
        <p:txBody>
          <a:bodyPr vert="horz" lIns="91440" tIns="45720" rIns="91440" bIns="45720" rtlCol="0" anchor="b"/>
          <a:lstStyle>
            <a:lvl1pPr algn="r">
              <a:defRPr sz="1200"/>
            </a:lvl1pPr>
          </a:lstStyle>
          <a:p>
            <a:fld id="{16DD676F-DF3D-4E12-9ACB-613D8697C19B}" type="slidenum">
              <a:rPr lang="fr-FR" smtClean="0"/>
              <a:t>‹N°›</a:t>
            </a:fld>
            <a:endParaRPr lang="fr-FR"/>
          </a:p>
        </p:txBody>
      </p:sp>
    </p:spTree>
    <p:extLst>
      <p:ext uri="{BB962C8B-B14F-4D97-AF65-F5344CB8AC3E}">
        <p14:creationId xmlns:p14="http://schemas.microsoft.com/office/powerpoint/2010/main" val="183808687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AA3646CB-B90A-4CDF-8255-BC7DF9B8E3E8}" type="datetimeFigureOut">
              <a:rPr lang="fr-FR" smtClean="0"/>
              <a:t>29/10/2018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2E86B0F-68E1-486A-9C65-3A4A14F64CD0}" type="slidenum">
              <a:rPr lang="fr-FR" smtClean="0"/>
              <a:t>‹N°›</a:t>
            </a:fld>
            <a:endParaRPr lang="fr-FR"/>
          </a:p>
        </p:txBody>
      </p:sp>
    </p:spTree>
    <p:extLst>
      <p:ext uri="{BB962C8B-B14F-4D97-AF65-F5344CB8AC3E}">
        <p14:creationId xmlns:p14="http://schemas.microsoft.com/office/powerpoint/2010/main" val="3011331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3646CB-B90A-4CDF-8255-BC7DF9B8E3E8}" type="datetimeFigureOut">
              <a:rPr lang="fr-FR" smtClean="0"/>
              <a:t>29/10/2018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2E86B0F-68E1-486A-9C65-3A4A14F64CD0}" type="slidenum">
              <a:rPr lang="fr-FR" smtClean="0"/>
              <a:t>‹N°›</a:t>
            </a:fld>
            <a:endParaRPr lang="fr-FR"/>
          </a:p>
        </p:txBody>
      </p:sp>
    </p:spTree>
    <p:extLst>
      <p:ext uri="{BB962C8B-B14F-4D97-AF65-F5344CB8AC3E}">
        <p14:creationId xmlns:p14="http://schemas.microsoft.com/office/powerpoint/2010/main" val="29636753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3646CB-B90A-4CDF-8255-BC7DF9B8E3E8}" type="datetimeFigureOut">
              <a:rPr lang="fr-FR" smtClean="0"/>
              <a:t>29/10/2018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2E86B0F-68E1-486A-9C65-3A4A14F64CD0}" type="slidenum">
              <a:rPr lang="fr-FR" smtClean="0"/>
              <a:t>‹N°›</a:t>
            </a:fld>
            <a:endParaRPr lang="fr-FR"/>
          </a:p>
        </p:txBody>
      </p:sp>
    </p:spTree>
    <p:extLst>
      <p:ext uri="{BB962C8B-B14F-4D97-AF65-F5344CB8AC3E}">
        <p14:creationId xmlns:p14="http://schemas.microsoft.com/office/powerpoint/2010/main" val="98476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3646CB-B90A-4CDF-8255-BC7DF9B8E3E8}" type="datetimeFigureOut">
              <a:rPr lang="fr-FR" smtClean="0"/>
              <a:t>29/10/2018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2E86B0F-68E1-486A-9C65-3A4A14F64CD0}" type="slidenum">
              <a:rPr lang="fr-FR" smtClean="0"/>
              <a:t>‹N°›</a:t>
            </a:fld>
            <a:endParaRPr lang="fr-FR"/>
          </a:p>
        </p:txBody>
      </p:sp>
    </p:spTree>
    <p:extLst>
      <p:ext uri="{BB962C8B-B14F-4D97-AF65-F5344CB8AC3E}">
        <p14:creationId xmlns:p14="http://schemas.microsoft.com/office/powerpoint/2010/main" val="1660028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AA3646CB-B90A-4CDF-8255-BC7DF9B8E3E8}" type="datetimeFigureOut">
              <a:rPr lang="fr-FR" smtClean="0"/>
              <a:t>29/10/2018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2E86B0F-68E1-486A-9C65-3A4A14F64CD0}" type="slidenum">
              <a:rPr lang="fr-FR" smtClean="0"/>
              <a:t>‹N°›</a:t>
            </a:fld>
            <a:endParaRPr lang="fr-FR"/>
          </a:p>
        </p:txBody>
      </p:sp>
    </p:spTree>
    <p:extLst>
      <p:ext uri="{BB962C8B-B14F-4D97-AF65-F5344CB8AC3E}">
        <p14:creationId xmlns:p14="http://schemas.microsoft.com/office/powerpoint/2010/main" val="2912637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A3646CB-B90A-4CDF-8255-BC7DF9B8E3E8}" type="datetimeFigureOut">
              <a:rPr lang="fr-FR" smtClean="0"/>
              <a:t>29/10/2018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2E86B0F-68E1-486A-9C65-3A4A14F64CD0}" type="slidenum">
              <a:rPr lang="fr-FR" smtClean="0"/>
              <a:t>‹N°›</a:t>
            </a:fld>
            <a:endParaRPr lang="fr-FR"/>
          </a:p>
        </p:txBody>
      </p:sp>
    </p:spTree>
    <p:extLst>
      <p:ext uri="{BB962C8B-B14F-4D97-AF65-F5344CB8AC3E}">
        <p14:creationId xmlns:p14="http://schemas.microsoft.com/office/powerpoint/2010/main" val="394169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A3646CB-B90A-4CDF-8255-BC7DF9B8E3E8}" type="datetimeFigureOut">
              <a:rPr lang="fr-FR" smtClean="0"/>
              <a:t>29/10/2018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2E86B0F-68E1-486A-9C65-3A4A14F64CD0}" type="slidenum">
              <a:rPr lang="fr-FR" smtClean="0"/>
              <a:t>‹N°›</a:t>
            </a:fld>
            <a:endParaRPr lang="fr-FR"/>
          </a:p>
        </p:txBody>
      </p:sp>
    </p:spTree>
    <p:extLst>
      <p:ext uri="{BB962C8B-B14F-4D97-AF65-F5344CB8AC3E}">
        <p14:creationId xmlns:p14="http://schemas.microsoft.com/office/powerpoint/2010/main" val="1188185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AA3646CB-B90A-4CDF-8255-BC7DF9B8E3E8}" type="datetimeFigureOut">
              <a:rPr lang="fr-FR" smtClean="0"/>
              <a:t>29/10/2018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2E86B0F-68E1-486A-9C65-3A4A14F64CD0}" type="slidenum">
              <a:rPr lang="fr-FR" smtClean="0"/>
              <a:t>‹N°›</a:t>
            </a:fld>
            <a:endParaRPr lang="fr-FR"/>
          </a:p>
        </p:txBody>
      </p:sp>
    </p:spTree>
    <p:extLst>
      <p:ext uri="{BB962C8B-B14F-4D97-AF65-F5344CB8AC3E}">
        <p14:creationId xmlns:p14="http://schemas.microsoft.com/office/powerpoint/2010/main" val="782024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646CB-B90A-4CDF-8255-BC7DF9B8E3E8}" type="datetimeFigureOut">
              <a:rPr lang="fr-FR" smtClean="0"/>
              <a:t>29/10/2018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2E86B0F-68E1-486A-9C65-3A4A14F64CD0}" type="slidenum">
              <a:rPr lang="fr-FR" smtClean="0"/>
              <a:t>‹N°›</a:t>
            </a:fld>
            <a:endParaRPr lang="fr-FR"/>
          </a:p>
        </p:txBody>
      </p:sp>
    </p:spTree>
    <p:extLst>
      <p:ext uri="{BB962C8B-B14F-4D97-AF65-F5344CB8AC3E}">
        <p14:creationId xmlns:p14="http://schemas.microsoft.com/office/powerpoint/2010/main" val="1633032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AA3646CB-B90A-4CDF-8255-BC7DF9B8E3E8}" type="datetimeFigureOut">
              <a:rPr lang="fr-FR" smtClean="0"/>
              <a:t>29/10/2018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2E86B0F-68E1-486A-9C65-3A4A14F64CD0}" type="slidenum">
              <a:rPr lang="fr-FR" smtClean="0"/>
              <a:t>‹N°›</a:t>
            </a:fld>
            <a:endParaRPr lang="fr-FR"/>
          </a:p>
        </p:txBody>
      </p:sp>
    </p:spTree>
    <p:extLst>
      <p:ext uri="{BB962C8B-B14F-4D97-AF65-F5344CB8AC3E}">
        <p14:creationId xmlns:p14="http://schemas.microsoft.com/office/powerpoint/2010/main" val="3925243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AA3646CB-B90A-4CDF-8255-BC7DF9B8E3E8}" type="datetimeFigureOut">
              <a:rPr lang="fr-FR" smtClean="0"/>
              <a:t>29/10/2018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2E86B0F-68E1-486A-9C65-3A4A14F64CD0}" type="slidenum">
              <a:rPr lang="fr-FR" smtClean="0"/>
              <a:t>‹N°›</a:t>
            </a:fld>
            <a:endParaRPr lang="fr-FR"/>
          </a:p>
        </p:txBody>
      </p:sp>
    </p:spTree>
    <p:extLst>
      <p:ext uri="{BB962C8B-B14F-4D97-AF65-F5344CB8AC3E}">
        <p14:creationId xmlns:p14="http://schemas.microsoft.com/office/powerpoint/2010/main" val="1880578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646CB-B90A-4CDF-8255-BC7DF9B8E3E8}" type="datetimeFigureOut">
              <a:rPr lang="fr-FR" smtClean="0"/>
              <a:t>29/10/2018</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E86B0F-68E1-486A-9C65-3A4A14F64CD0}" type="slidenum">
              <a:rPr lang="fr-FR" smtClean="0"/>
              <a:t>‹N°›</a:t>
            </a:fld>
            <a:endParaRPr lang="fr-FR"/>
          </a:p>
        </p:txBody>
      </p:sp>
    </p:spTree>
    <p:extLst>
      <p:ext uri="{BB962C8B-B14F-4D97-AF65-F5344CB8AC3E}">
        <p14:creationId xmlns:p14="http://schemas.microsoft.com/office/powerpoint/2010/main" val="1569935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48499"/>
            <a:ext cx="10515600" cy="1325563"/>
          </a:xfrm>
        </p:spPr>
        <p:txBody>
          <a:bodyPr/>
          <a:lstStyle/>
          <a:p>
            <a:r>
              <a:rPr lang="fr-FR" dirty="0" smtClean="0"/>
              <a:t>Constat</a:t>
            </a:r>
            <a:endParaRPr lang="fr-FR" dirty="0"/>
          </a:p>
        </p:txBody>
      </p:sp>
      <p:sp>
        <p:nvSpPr>
          <p:cNvPr id="3" name="Espace réservé du contenu 2"/>
          <p:cNvSpPr>
            <a:spLocks noGrp="1"/>
          </p:cNvSpPr>
          <p:nvPr>
            <p:ph idx="1"/>
          </p:nvPr>
        </p:nvSpPr>
        <p:spPr>
          <a:xfrm>
            <a:off x="838200" y="1335175"/>
            <a:ext cx="10515600" cy="684819"/>
          </a:xfrm>
        </p:spPr>
        <p:txBody>
          <a:bodyPr/>
          <a:lstStyle/>
          <a:p>
            <a:pPr algn="ctr"/>
            <a:r>
              <a:rPr lang="fr-FR" dirty="0" smtClean="0">
                <a:solidFill>
                  <a:srgbClr val="FF0000"/>
                </a:solidFill>
              </a:rPr>
              <a:t>Nos élèves/étudiants ne retiennent pas nos enseignements</a:t>
            </a:r>
          </a:p>
          <a:p>
            <a:pPr algn="ctr"/>
            <a:endParaRPr lang="fr-FR" dirty="0">
              <a:solidFill>
                <a:srgbClr val="FF0000"/>
              </a:solidFill>
            </a:endParaRPr>
          </a:p>
          <a:p>
            <a:pPr marL="0" indent="0" algn="ctr">
              <a:buNone/>
            </a:pPr>
            <a:endParaRPr lang="fr-FR" dirty="0">
              <a:solidFill>
                <a:srgbClr val="FF0000"/>
              </a:solidFill>
            </a:endParaRPr>
          </a:p>
        </p:txBody>
      </p:sp>
      <p:sp>
        <p:nvSpPr>
          <p:cNvPr id="4" name="Rectangle 3"/>
          <p:cNvSpPr/>
          <p:nvPr/>
        </p:nvSpPr>
        <p:spPr>
          <a:xfrm rot="19644854">
            <a:off x="1602858" y="2588474"/>
            <a:ext cx="2623868" cy="1754326"/>
          </a:xfrm>
          <a:prstGeom prst="rect">
            <a:avLst/>
          </a:prstGeom>
          <a:noFill/>
        </p:spPr>
        <p:txBody>
          <a:bodyPr wrap="square" lIns="91440" tIns="45720" rIns="91440" bIns="45720">
            <a:spAutoFit/>
          </a:bodyPr>
          <a:lstStyle/>
          <a:p>
            <a:pPr algn="ctr"/>
            <a:r>
              <a:rPr lang="fr-FR" sz="5400" b="0" cap="none" spc="0" dirty="0" smtClean="0">
                <a:ln w="0"/>
                <a:gradFill>
                  <a:gsLst>
                    <a:gs pos="21000">
                      <a:srgbClr val="53575C"/>
                    </a:gs>
                    <a:gs pos="88000">
                      <a:srgbClr val="C5C7CA"/>
                    </a:gs>
                  </a:gsLst>
                  <a:lin ang="5400000"/>
                </a:gradFill>
                <a:effectLst/>
              </a:rPr>
              <a:t>Pas de travail ?</a:t>
            </a:r>
            <a:endParaRPr lang="fr-FR" sz="5400" b="0" cap="none" spc="0" dirty="0">
              <a:ln w="0"/>
              <a:gradFill>
                <a:gsLst>
                  <a:gs pos="21000">
                    <a:srgbClr val="53575C"/>
                  </a:gs>
                  <a:gs pos="88000">
                    <a:srgbClr val="C5C7CA"/>
                  </a:gs>
                </a:gsLst>
                <a:lin ang="5400000"/>
              </a:gradFill>
              <a:effectLst/>
            </a:endParaRPr>
          </a:p>
        </p:txBody>
      </p:sp>
      <p:sp>
        <p:nvSpPr>
          <p:cNvPr id="5" name="Rectangle 4"/>
          <p:cNvSpPr/>
          <p:nvPr/>
        </p:nvSpPr>
        <p:spPr>
          <a:xfrm rot="19644854">
            <a:off x="5794579" y="2172975"/>
            <a:ext cx="4045192" cy="2585323"/>
          </a:xfrm>
          <a:prstGeom prst="rect">
            <a:avLst/>
          </a:prstGeom>
          <a:noFill/>
        </p:spPr>
        <p:txBody>
          <a:bodyPr wrap="square" lIns="91440" tIns="45720" rIns="91440" bIns="45720">
            <a:spAutoFit/>
          </a:bodyPr>
          <a:lstStyle/>
          <a:p>
            <a:pPr algn="ctr"/>
            <a:r>
              <a:rPr lang="fr-FR" sz="5400" b="0" cap="none" spc="0" dirty="0" smtClean="0">
                <a:ln w="0"/>
                <a:gradFill>
                  <a:gsLst>
                    <a:gs pos="21000">
                      <a:srgbClr val="53575C"/>
                    </a:gs>
                    <a:gs pos="88000">
                      <a:srgbClr val="C5C7CA"/>
                    </a:gs>
                  </a:gsLst>
                  <a:lin ang="5400000"/>
                </a:gradFill>
                <a:effectLst/>
              </a:rPr>
              <a:t>Pas de méthode de travail ?</a:t>
            </a:r>
            <a:endParaRPr lang="fr-FR" sz="5400" b="0" cap="none" spc="0" dirty="0">
              <a:ln w="0"/>
              <a:gradFill>
                <a:gsLst>
                  <a:gs pos="21000">
                    <a:srgbClr val="53575C"/>
                  </a:gs>
                  <a:gs pos="88000">
                    <a:srgbClr val="C5C7CA"/>
                  </a:gs>
                </a:gsLst>
                <a:lin ang="5400000"/>
              </a:gradFill>
              <a:effectLst/>
            </a:endParaRPr>
          </a:p>
        </p:txBody>
      </p:sp>
      <p:sp>
        <p:nvSpPr>
          <p:cNvPr id="6" name="ZoneTexte 5"/>
          <p:cNvSpPr txBox="1"/>
          <p:nvPr/>
        </p:nvSpPr>
        <p:spPr>
          <a:xfrm>
            <a:off x="4788131" y="3167833"/>
            <a:ext cx="428322" cy="369332"/>
          </a:xfrm>
          <a:prstGeom prst="rect">
            <a:avLst/>
          </a:prstGeom>
          <a:noFill/>
        </p:spPr>
        <p:txBody>
          <a:bodyPr wrap="none" rtlCol="0">
            <a:spAutoFit/>
          </a:bodyPr>
          <a:lstStyle/>
          <a:p>
            <a:r>
              <a:rPr lang="fr-FR" dirty="0" smtClean="0"/>
              <a:t>ou</a:t>
            </a:r>
            <a:endParaRPr lang="fr-FR" dirty="0"/>
          </a:p>
        </p:txBody>
      </p:sp>
      <p:sp>
        <p:nvSpPr>
          <p:cNvPr id="7" name="ZoneTexte 6"/>
          <p:cNvSpPr txBox="1"/>
          <p:nvPr/>
        </p:nvSpPr>
        <p:spPr>
          <a:xfrm>
            <a:off x="3524003" y="5805374"/>
            <a:ext cx="5549340" cy="369332"/>
          </a:xfrm>
          <a:prstGeom prst="rect">
            <a:avLst/>
          </a:prstGeom>
          <a:noFill/>
        </p:spPr>
        <p:txBody>
          <a:bodyPr wrap="none" rtlCol="0">
            <a:spAutoFit/>
          </a:bodyPr>
          <a:lstStyle/>
          <a:p>
            <a:r>
              <a:rPr lang="fr-FR" dirty="0" smtClean="0"/>
              <a:t>Abordons ce problème par l’angle des sciences cognitives</a:t>
            </a:r>
            <a:endParaRPr lang="fr-FR" dirty="0"/>
          </a:p>
        </p:txBody>
      </p:sp>
    </p:spTree>
    <p:extLst>
      <p:ext uri="{BB962C8B-B14F-4D97-AF65-F5344CB8AC3E}">
        <p14:creationId xmlns:p14="http://schemas.microsoft.com/office/powerpoint/2010/main" val="23555139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au 2"/>
          <p:cNvGraphicFramePr>
            <a:graphicFrameLocks noGrp="1"/>
          </p:cNvGraphicFramePr>
          <p:nvPr>
            <p:extLst>
              <p:ext uri="{D42A27DB-BD31-4B8C-83A1-F6EECF244321}">
                <p14:modId xmlns:p14="http://schemas.microsoft.com/office/powerpoint/2010/main" val="3715055322"/>
              </p:ext>
            </p:extLst>
          </p:nvPr>
        </p:nvGraphicFramePr>
        <p:xfrm>
          <a:off x="254838" y="159045"/>
          <a:ext cx="11606236" cy="6183186"/>
        </p:xfrm>
        <a:graphic>
          <a:graphicData uri="http://schemas.openxmlformats.org/drawingml/2006/table">
            <a:tbl>
              <a:tblPr firstRow="1" bandRow="1">
                <a:tableStyleId>{5C22544A-7EE6-4342-B048-85BDC9FD1C3A}</a:tableStyleId>
              </a:tblPr>
              <a:tblGrid>
                <a:gridCol w="5061745">
                  <a:extLst>
                    <a:ext uri="{9D8B030D-6E8A-4147-A177-3AD203B41FA5}">
                      <a16:colId xmlns:a16="http://schemas.microsoft.com/office/drawing/2014/main" val="2860894996"/>
                    </a:ext>
                  </a:extLst>
                </a:gridCol>
                <a:gridCol w="6544491">
                  <a:extLst>
                    <a:ext uri="{9D8B030D-6E8A-4147-A177-3AD203B41FA5}">
                      <a16:colId xmlns:a16="http://schemas.microsoft.com/office/drawing/2014/main" val="678978780"/>
                    </a:ext>
                  </a:extLst>
                </a:gridCol>
              </a:tblGrid>
              <a:tr h="37084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3200" dirty="0" smtClean="0"/>
                        <a:t>Pointer les essentiels par </a:t>
                      </a:r>
                      <a:r>
                        <a:rPr lang="fr-FR" sz="3200" dirty="0" smtClean="0"/>
                        <a:t>fiche</a:t>
                      </a:r>
                      <a:r>
                        <a:rPr lang="fr-FR" sz="3200" baseline="0" dirty="0" smtClean="0"/>
                        <a:t> mémorisation</a:t>
                      </a:r>
                      <a:endParaRPr lang="fr-FR" sz="3200" dirty="0"/>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fr-FR" sz="3200" dirty="0"/>
                    </a:p>
                  </a:txBody>
                  <a:tcPr/>
                </a:tc>
                <a:extLst>
                  <a:ext uri="{0D108BD9-81ED-4DB2-BD59-A6C34878D82A}">
                    <a16:rowId xmlns:a16="http://schemas.microsoft.com/office/drawing/2014/main" val="73505666"/>
                  </a:ext>
                </a:extLst>
              </a:tr>
              <a:tr h="370840">
                <a:tc>
                  <a:txBody>
                    <a:bodyPr/>
                    <a:lstStyle/>
                    <a:p>
                      <a:pPr>
                        <a:lnSpc>
                          <a:spcPct val="115000"/>
                        </a:lnSpc>
                        <a:spcBef>
                          <a:spcPts val="1500"/>
                        </a:spcBef>
                        <a:spcAft>
                          <a:spcPts val="1700"/>
                        </a:spcAft>
                      </a:pPr>
                      <a:r>
                        <a:rPr lang="fr-FR" sz="1400" b="0" dirty="0" smtClean="0">
                          <a:solidFill>
                            <a:srgbClr val="222222"/>
                          </a:solidFill>
                          <a:latin typeface="+mn-lt"/>
                          <a:ea typeface="Times New Roman" panose="02020603050405020304" pitchFamily="18" charset="0"/>
                          <a:cs typeface="Times New Roman" panose="02020603050405020304" pitchFamily="18" charset="0"/>
                        </a:rPr>
                        <a:t>Vous diriez plutôt :</a:t>
                      </a:r>
                      <a:endParaRPr lang="fr-FR" sz="1400" b="0" dirty="0" smtClean="0">
                        <a:latin typeface="+mn-lt"/>
                        <a:ea typeface="Calibri" panose="020F0502020204030204" pitchFamily="34" charset="0"/>
                        <a:cs typeface="Times New Roman" panose="02020603050405020304" pitchFamily="18" charset="0"/>
                      </a:endParaRPr>
                    </a:p>
                    <a:p>
                      <a:pPr marL="285750" indent="-285750">
                        <a:lnSpc>
                          <a:spcPct val="115000"/>
                        </a:lnSpc>
                        <a:spcAft>
                          <a:spcPts val="0"/>
                        </a:spcAft>
                        <a:buFont typeface="Wingdings" panose="05000000000000000000" pitchFamily="2" charset="2"/>
                        <a:buChar char="q"/>
                      </a:pPr>
                      <a:r>
                        <a:rPr lang="fr-FR" sz="1400" b="0" dirty="0" smtClean="0">
                          <a:solidFill>
                            <a:srgbClr val="222222"/>
                          </a:solidFill>
                          <a:latin typeface="+mn-lt"/>
                          <a:ea typeface="Times New Roman" panose="02020603050405020304" pitchFamily="18" charset="0"/>
                          <a:cs typeface="Open Sans" panose="020B0606030504020204" pitchFamily="34" charset="0"/>
                        </a:rPr>
                        <a:t>Il faut comprendre pour savoir </a:t>
                      </a:r>
                    </a:p>
                    <a:p>
                      <a:pPr marL="285750" indent="-285750">
                        <a:lnSpc>
                          <a:spcPct val="115000"/>
                        </a:lnSpc>
                        <a:spcAft>
                          <a:spcPts val="0"/>
                        </a:spcAft>
                        <a:buFont typeface="Wingdings" panose="05000000000000000000" pitchFamily="2" charset="2"/>
                        <a:buChar char="q"/>
                      </a:pPr>
                      <a:r>
                        <a:rPr lang="fr-FR" sz="1400" b="0" dirty="0" smtClean="0">
                          <a:solidFill>
                            <a:srgbClr val="222222"/>
                          </a:solidFill>
                          <a:latin typeface="+mn-lt"/>
                          <a:ea typeface="Times New Roman" panose="02020603050405020304" pitchFamily="18" charset="0"/>
                          <a:cs typeface="Open Sans" panose="020B0606030504020204" pitchFamily="34" charset="0"/>
                        </a:rPr>
                        <a:t>Il faut savoir pour comprendre </a:t>
                      </a:r>
                    </a:p>
                    <a:p>
                      <a:pPr marL="285750" indent="-285750">
                        <a:lnSpc>
                          <a:spcPct val="115000"/>
                        </a:lnSpc>
                        <a:spcAft>
                          <a:spcPts val="0"/>
                        </a:spcAft>
                        <a:buFont typeface="Wingdings" panose="05000000000000000000" pitchFamily="2" charset="2"/>
                        <a:buChar char="q"/>
                      </a:pPr>
                      <a:r>
                        <a:rPr lang="fr-FR" sz="1400" b="0" dirty="0" smtClean="0">
                          <a:solidFill>
                            <a:srgbClr val="222222"/>
                          </a:solidFill>
                          <a:latin typeface="+mn-lt"/>
                          <a:ea typeface="Times New Roman" panose="02020603050405020304" pitchFamily="18" charset="0"/>
                          <a:cs typeface="Open Sans" panose="020B0606030504020204" pitchFamily="34" charset="0"/>
                        </a:rPr>
                        <a:t>Il faut savoir comprendre </a:t>
                      </a:r>
                    </a:p>
                    <a:p>
                      <a:pPr marL="285750" indent="-285750">
                        <a:lnSpc>
                          <a:spcPct val="115000"/>
                        </a:lnSpc>
                        <a:spcAft>
                          <a:spcPts val="0"/>
                        </a:spcAft>
                        <a:buFont typeface="Wingdings" panose="05000000000000000000" pitchFamily="2" charset="2"/>
                        <a:buChar char="q"/>
                      </a:pPr>
                      <a:r>
                        <a:rPr lang="fr-FR" sz="1400" b="0" dirty="0" smtClean="0">
                          <a:solidFill>
                            <a:srgbClr val="222222"/>
                          </a:solidFill>
                          <a:latin typeface="+mn-lt"/>
                          <a:ea typeface="Times New Roman" panose="02020603050405020304" pitchFamily="18" charset="0"/>
                          <a:cs typeface="Open Sans" panose="020B0606030504020204" pitchFamily="34" charset="0"/>
                        </a:rPr>
                        <a:t>C'est comme l'histoire de la poule et de l'</a:t>
                      </a:r>
                      <a:r>
                        <a:rPr lang="fr-FR" sz="1400" b="0" dirty="0" err="1" smtClean="0">
                          <a:solidFill>
                            <a:srgbClr val="222222"/>
                          </a:solidFill>
                          <a:latin typeface="+mn-lt"/>
                          <a:ea typeface="Times New Roman" panose="02020603050405020304" pitchFamily="18" charset="0"/>
                          <a:cs typeface="Open Sans" panose="020B0606030504020204" pitchFamily="34" charset="0"/>
                        </a:rPr>
                        <a:t>oeuf</a:t>
                      </a:r>
                      <a:endParaRPr lang="fr-FR" sz="1400" dirty="0"/>
                    </a:p>
                  </a:txBody>
                  <a:tcPr/>
                </a:tc>
                <a:tc>
                  <a:txBody>
                    <a:bodyPr/>
                    <a:lstStyle/>
                    <a:p>
                      <a:pPr marL="0" indent="0" algn="just">
                        <a:lnSpc>
                          <a:spcPct val="115000"/>
                        </a:lnSpc>
                        <a:spcAft>
                          <a:spcPts val="0"/>
                        </a:spcAft>
                        <a:buFont typeface="Wingdings" panose="05000000000000000000" pitchFamily="2" charset="2"/>
                        <a:buNone/>
                      </a:pPr>
                      <a:r>
                        <a:rPr lang="fr-FR" sz="1400" dirty="0" smtClean="0"/>
                        <a:t>Un capital sémantique minimum est indispensable pour engager la compréhension. Ce qui interpelle sur le pointage de ces savoirs préalables, ou prérequis, trop souvent implicites qui sont autant d’embûches parfois rédhibitoires </a:t>
                      </a:r>
                    </a:p>
                    <a:p>
                      <a:pPr marL="0" indent="0" algn="just">
                        <a:lnSpc>
                          <a:spcPct val="115000"/>
                        </a:lnSpc>
                        <a:spcAft>
                          <a:spcPts val="0"/>
                        </a:spcAft>
                        <a:buFont typeface="Wingdings" panose="05000000000000000000" pitchFamily="2" charset="2"/>
                        <a:buNone/>
                      </a:pPr>
                      <a:endParaRPr lang="fr-FR" sz="1400" dirty="0" smtClean="0"/>
                    </a:p>
                    <a:p>
                      <a:pPr marL="0" indent="0" algn="just">
                        <a:lnSpc>
                          <a:spcPct val="115000"/>
                        </a:lnSpc>
                        <a:spcAft>
                          <a:spcPts val="0"/>
                        </a:spcAft>
                        <a:buFont typeface="Wingdings" panose="05000000000000000000" pitchFamily="2" charset="2"/>
                        <a:buNone/>
                      </a:pPr>
                      <a:r>
                        <a:rPr lang="fr-FR" sz="1400" dirty="0" smtClean="0"/>
                        <a:t>Aussi savoir précède comprendre</a:t>
                      </a:r>
                      <a:endParaRPr lang="fr-FR" sz="1400" dirty="0"/>
                    </a:p>
                  </a:txBody>
                  <a:tcPr/>
                </a:tc>
                <a:extLst>
                  <a:ext uri="{0D108BD9-81ED-4DB2-BD59-A6C34878D82A}">
                    <a16:rowId xmlns:a16="http://schemas.microsoft.com/office/drawing/2014/main" val="199086396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b="0" kern="1200" dirty="0" smtClean="0">
                          <a:solidFill>
                            <a:srgbClr val="222222"/>
                          </a:solidFill>
                          <a:latin typeface="+mn-lt"/>
                          <a:ea typeface="Times New Roman" panose="02020603050405020304" pitchFamily="18" charset="0"/>
                          <a:cs typeface="Open Sans" panose="020B0606030504020204" pitchFamily="34" charset="0"/>
                        </a:rPr>
                        <a:t>Quelle différence pédagogique fait-on entre répétition et reprise ? 	</a:t>
                      </a:r>
                    </a:p>
                    <a:p>
                      <a:endParaRPr lang="fr-FR" sz="1400" dirty="0"/>
                    </a:p>
                  </a:txBody>
                  <a:tcPr/>
                </a:tc>
                <a:tc>
                  <a:txBody>
                    <a:bodyPr/>
                    <a:lstStyle/>
                    <a:p>
                      <a:pPr marL="285750" indent="-285750" algn="just">
                        <a:buFont typeface="Arial" panose="020B0604020202020204" pitchFamily="34" charset="0"/>
                        <a:buChar char="•"/>
                      </a:pPr>
                      <a:r>
                        <a:rPr lang="fr-FR" sz="1400" kern="1200" dirty="0" smtClean="0">
                          <a:solidFill>
                            <a:schemeClr val="dk1"/>
                          </a:solidFill>
                          <a:latin typeface="+mn-lt"/>
                          <a:ea typeface="+mn-ea"/>
                          <a:cs typeface="+mn-cs"/>
                        </a:rPr>
                        <a:t>Répétition : retour sur l’information à l’identique</a:t>
                      </a:r>
                    </a:p>
                    <a:p>
                      <a:pPr marL="285750" indent="-285750" algn="just">
                        <a:buFont typeface="Arial" panose="020B0604020202020204" pitchFamily="34" charset="0"/>
                        <a:buChar char="•"/>
                      </a:pPr>
                      <a:r>
                        <a:rPr lang="fr-FR" sz="1400" kern="1200" dirty="0" smtClean="0">
                          <a:solidFill>
                            <a:schemeClr val="dk1"/>
                          </a:solidFill>
                          <a:latin typeface="+mn-lt"/>
                          <a:ea typeface="+mn-ea"/>
                          <a:cs typeface="+mn-cs"/>
                        </a:rPr>
                        <a:t>Reprise : retour sous une forme différente et variée</a:t>
                      </a:r>
                    </a:p>
                    <a:p>
                      <a:endParaRPr lang="fr-FR" sz="1400" dirty="0"/>
                    </a:p>
                  </a:txBody>
                  <a:tcPr/>
                </a:tc>
                <a:extLst>
                  <a:ext uri="{0D108BD9-81ED-4DB2-BD59-A6C34878D82A}">
                    <a16:rowId xmlns:a16="http://schemas.microsoft.com/office/drawing/2014/main" val="3162478710"/>
                  </a:ext>
                </a:extLst>
              </a:tr>
              <a:tr h="370840">
                <a:tc>
                  <a:txBody>
                    <a:bodyPr/>
                    <a:lstStyle/>
                    <a:p>
                      <a:pPr algn="just"/>
                      <a:r>
                        <a:rPr lang="fr-FR" sz="1400" dirty="0" smtClean="0"/>
                        <a:t>Pour apprendre une liste de 30 concepts (définitions et/ou termes techniques) en 8 semaines</a:t>
                      </a:r>
                    </a:p>
                    <a:p>
                      <a:pPr marL="285750" indent="-285750" algn="just">
                        <a:buFont typeface="Wingdings" panose="05000000000000000000" pitchFamily="2" charset="2"/>
                        <a:buChar char="q"/>
                      </a:pPr>
                      <a:r>
                        <a:rPr lang="fr-FR" sz="1400" dirty="0" smtClean="0"/>
                        <a:t>10 termes en semaines 5, 6, et 7 ; puis l'évaluation en semaine 8. Les notes seront meilleures à chaud. </a:t>
                      </a:r>
                    </a:p>
                    <a:p>
                      <a:pPr marL="285750" indent="-285750" algn="just">
                        <a:buFont typeface="Wingdings" panose="05000000000000000000" pitchFamily="2" charset="2"/>
                        <a:buChar char="q"/>
                      </a:pPr>
                      <a:r>
                        <a:rPr lang="fr-FR" sz="1400" dirty="0" smtClean="0"/>
                        <a:t>15 termes en semaine 1 avec évaluation en semaine 3, 15 termes en semaine 4 avec évaluation en semaine 5 ; évaluation finale en semaine 8. </a:t>
                      </a:r>
                    </a:p>
                    <a:p>
                      <a:pPr marL="285750" indent="-285750" algn="just">
                        <a:buFont typeface="Wingdings" panose="05000000000000000000" pitchFamily="2" charset="2"/>
                        <a:buChar char="q"/>
                      </a:pPr>
                      <a:r>
                        <a:rPr lang="fr-FR" sz="1400" dirty="0" smtClean="0"/>
                        <a:t>30 termes + une reprise dès semaine 1 ; une évaluation le premier jour de la semaine 2 ; et enfin le test final en semaine 8. </a:t>
                      </a:r>
                    </a:p>
                    <a:p>
                      <a:pPr marL="285750" indent="-285750" algn="just">
                        <a:buFont typeface="Wingdings" panose="05000000000000000000" pitchFamily="2" charset="2"/>
                        <a:buChar char="q"/>
                      </a:pPr>
                      <a:r>
                        <a:rPr lang="fr-FR" sz="1400" dirty="0" smtClean="0"/>
                        <a:t>15 termes en semaine 1 et les 15 autres en semaine 2 ; des reprises S2 à S6 par série de 10 termes y compris sous la forme de tests préparatoires ; une séance de mémorisation active en semaine 7 ; et enfin le test final en semaine 8.</a:t>
                      </a:r>
                    </a:p>
                    <a:p>
                      <a:pPr algn="just"/>
                      <a:endParaRPr lang="fr-FR" dirty="0"/>
                    </a:p>
                  </a:txBody>
                  <a:tcPr/>
                </a:tc>
                <a:tc>
                  <a:txBody>
                    <a:bodyPr/>
                    <a:lstStyle/>
                    <a:p>
                      <a:pPr algn="just"/>
                      <a:r>
                        <a:rPr lang="fr-FR" sz="1400" kern="1200" dirty="0" smtClean="0">
                          <a:solidFill>
                            <a:schemeClr val="dk1"/>
                          </a:solidFill>
                          <a:latin typeface="+mn-lt"/>
                          <a:ea typeface="+mn-ea"/>
                          <a:cs typeface="+mn-cs"/>
                        </a:rPr>
                        <a:t>Sans réactivation pendant huit semaines, le score d’apprenants devant restituer 20 définitions déjà contrôlées est en moyenne divisé par 5.</a:t>
                      </a:r>
                    </a:p>
                    <a:p>
                      <a:pPr algn="just"/>
                      <a:r>
                        <a:rPr lang="fr-FR" sz="1400" kern="1200" dirty="0" smtClean="0">
                          <a:solidFill>
                            <a:schemeClr val="dk1"/>
                          </a:solidFill>
                          <a:latin typeface="+mn-lt"/>
                          <a:ea typeface="+mn-ea"/>
                          <a:cs typeface="+mn-cs"/>
                        </a:rPr>
                        <a:t>Il faut au  moins 3 à 4  reprises pour s’assurer d’une rétention correcte à terme.</a:t>
                      </a:r>
                    </a:p>
                    <a:p>
                      <a:pPr algn="just"/>
                      <a:endParaRPr lang="fr-FR" sz="1400" kern="1200" dirty="0" smtClean="0">
                        <a:solidFill>
                          <a:schemeClr val="dk1"/>
                        </a:solidFill>
                        <a:latin typeface="+mn-lt"/>
                        <a:ea typeface="+mn-ea"/>
                        <a:cs typeface="+mn-cs"/>
                      </a:endParaRPr>
                    </a:p>
                    <a:p>
                      <a:pPr algn="just"/>
                      <a:r>
                        <a:rPr lang="fr-FR" sz="1400" kern="1200" dirty="0" smtClean="0">
                          <a:solidFill>
                            <a:schemeClr val="dk1"/>
                          </a:solidFill>
                          <a:latin typeface="+mn-lt"/>
                          <a:ea typeface="+mn-ea"/>
                          <a:cs typeface="+mn-cs"/>
                        </a:rPr>
                        <a:t>Stratégie proposée</a:t>
                      </a:r>
                    </a:p>
                    <a:p>
                      <a:pPr marL="285750" indent="-285750" algn="just">
                        <a:buFont typeface="Arial" panose="020B0604020202020204" pitchFamily="34" charset="0"/>
                        <a:buChar char="•"/>
                      </a:pPr>
                      <a:r>
                        <a:rPr lang="fr-FR" sz="1400" kern="1200" dirty="0" smtClean="0">
                          <a:solidFill>
                            <a:schemeClr val="dk1"/>
                          </a:solidFill>
                          <a:latin typeface="+mn-lt"/>
                          <a:ea typeface="+mn-ea"/>
                          <a:cs typeface="+mn-cs"/>
                        </a:rPr>
                        <a:t>15 termes en semaine 1 et les 15 autres en semaine 2 ; des reprises S2 à S6 par série de 10 termes y compris sous la forme de tests préparatoires ; une séance de mémorisation active en semaine 7 ; et enfin le test final en semaine 8.</a:t>
                      </a:r>
                    </a:p>
                    <a:p>
                      <a:endParaRPr lang="fr-FR" dirty="0"/>
                    </a:p>
                  </a:txBody>
                  <a:tcPr/>
                </a:tc>
                <a:extLst>
                  <a:ext uri="{0D108BD9-81ED-4DB2-BD59-A6C34878D82A}">
                    <a16:rowId xmlns:a16="http://schemas.microsoft.com/office/drawing/2014/main" val="3138595774"/>
                  </a:ext>
                </a:extLst>
              </a:tr>
            </a:tbl>
          </a:graphicData>
        </a:graphic>
      </p:graphicFrame>
    </p:spTree>
    <p:extLst>
      <p:ext uri="{BB962C8B-B14F-4D97-AF65-F5344CB8AC3E}">
        <p14:creationId xmlns:p14="http://schemas.microsoft.com/office/powerpoint/2010/main" val="240972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52697" y="4389120"/>
            <a:ext cx="11625943" cy="212924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3" name="Tableau 2"/>
          <p:cNvGraphicFramePr>
            <a:graphicFrameLocks noGrp="1"/>
          </p:cNvGraphicFramePr>
          <p:nvPr>
            <p:extLst>
              <p:ext uri="{D42A27DB-BD31-4B8C-83A1-F6EECF244321}">
                <p14:modId xmlns:p14="http://schemas.microsoft.com/office/powerpoint/2010/main" val="4023336538"/>
              </p:ext>
            </p:extLst>
          </p:nvPr>
        </p:nvGraphicFramePr>
        <p:xfrm>
          <a:off x="254838" y="159045"/>
          <a:ext cx="11606236" cy="3848100"/>
        </p:xfrm>
        <a:graphic>
          <a:graphicData uri="http://schemas.openxmlformats.org/drawingml/2006/table">
            <a:tbl>
              <a:tblPr firstRow="1" bandRow="1">
                <a:tableStyleId>{5C22544A-7EE6-4342-B048-85BDC9FD1C3A}</a:tableStyleId>
              </a:tblPr>
              <a:tblGrid>
                <a:gridCol w="5061745">
                  <a:extLst>
                    <a:ext uri="{9D8B030D-6E8A-4147-A177-3AD203B41FA5}">
                      <a16:colId xmlns:a16="http://schemas.microsoft.com/office/drawing/2014/main" val="2860894996"/>
                    </a:ext>
                  </a:extLst>
                </a:gridCol>
                <a:gridCol w="6544491">
                  <a:extLst>
                    <a:ext uri="{9D8B030D-6E8A-4147-A177-3AD203B41FA5}">
                      <a16:colId xmlns:a16="http://schemas.microsoft.com/office/drawing/2014/main" val="678978780"/>
                    </a:ext>
                  </a:extLst>
                </a:gridCol>
              </a:tblGrid>
              <a:tr h="37084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3200" dirty="0" smtClean="0"/>
                        <a:t>Pointer les essentiels par </a:t>
                      </a:r>
                      <a:r>
                        <a:rPr lang="fr-FR" sz="3200" dirty="0" smtClean="0"/>
                        <a:t>fiche</a:t>
                      </a:r>
                      <a:r>
                        <a:rPr lang="fr-FR" sz="3200" baseline="0" dirty="0" smtClean="0"/>
                        <a:t> mémorisation</a:t>
                      </a:r>
                      <a:endParaRPr lang="fr-FR" sz="3200" dirty="0" smtClean="0"/>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fr-FR" sz="3200" dirty="0"/>
                    </a:p>
                  </a:txBody>
                  <a:tcPr/>
                </a:tc>
                <a:extLst>
                  <a:ext uri="{0D108BD9-81ED-4DB2-BD59-A6C34878D82A}">
                    <a16:rowId xmlns:a16="http://schemas.microsoft.com/office/drawing/2014/main" val="73505666"/>
                  </a:ext>
                </a:extLst>
              </a:tr>
              <a:tr h="370840">
                <a:tc>
                  <a:txBody>
                    <a:bodyPr/>
                    <a:lstStyle/>
                    <a:p>
                      <a:pPr algn="just">
                        <a:lnSpc>
                          <a:spcPct val="115000"/>
                        </a:lnSpc>
                        <a:spcBef>
                          <a:spcPts val="1500"/>
                        </a:spcBef>
                        <a:spcAft>
                          <a:spcPts val="1700"/>
                        </a:spcAft>
                      </a:pPr>
                      <a:r>
                        <a:rPr lang="fr-FR" sz="1400" dirty="0" smtClean="0"/>
                        <a:t>En quoi lire et relire plusieurs fois son cours le soir, puis une dernière fois le matin au réveil, n’est pas  un bon moyen d'apprendre et de retenir à long terme ?</a:t>
                      </a:r>
                      <a:endParaRPr lang="fr-FR" sz="1400" dirty="0"/>
                    </a:p>
                  </a:txBody>
                  <a:tcPr/>
                </a:tc>
                <a:tc>
                  <a:txBody>
                    <a:bodyPr/>
                    <a:lstStyle/>
                    <a:p>
                      <a:pPr marL="0" indent="0" algn="just">
                        <a:lnSpc>
                          <a:spcPct val="115000"/>
                        </a:lnSpc>
                        <a:spcAft>
                          <a:spcPts val="0"/>
                        </a:spcAft>
                        <a:buFont typeface="Wingdings" panose="05000000000000000000" pitchFamily="2" charset="2"/>
                        <a:buNone/>
                      </a:pPr>
                      <a:r>
                        <a:rPr lang="fr-FR" sz="1400" dirty="0" smtClean="0"/>
                        <a:t>Le travail intensif massé initial ne s’appuie que sur la mémoire à court terme</a:t>
                      </a:r>
                    </a:p>
                    <a:p>
                      <a:pPr marL="0" indent="0" algn="just">
                        <a:lnSpc>
                          <a:spcPct val="115000"/>
                        </a:lnSpc>
                        <a:spcAft>
                          <a:spcPts val="0"/>
                        </a:spcAft>
                        <a:buFont typeface="Wingdings" panose="05000000000000000000" pitchFamily="2" charset="2"/>
                        <a:buNone/>
                      </a:pPr>
                      <a:endParaRPr lang="fr-FR" sz="1400" dirty="0" smtClean="0"/>
                    </a:p>
                    <a:p>
                      <a:pPr marL="0" indent="0" algn="just">
                        <a:lnSpc>
                          <a:spcPct val="115000"/>
                        </a:lnSpc>
                        <a:spcAft>
                          <a:spcPts val="0"/>
                        </a:spcAft>
                        <a:buFont typeface="Wingdings" panose="05000000000000000000" pitchFamily="2" charset="2"/>
                        <a:buNone/>
                      </a:pPr>
                      <a:r>
                        <a:rPr lang="fr-FR" sz="1400" dirty="0" smtClean="0"/>
                        <a:t>Un travail à intervalles réguliers interrompt l’oubli.</a:t>
                      </a:r>
                    </a:p>
                    <a:p>
                      <a:pPr marL="0" indent="0" algn="just">
                        <a:lnSpc>
                          <a:spcPct val="115000"/>
                        </a:lnSpc>
                        <a:spcAft>
                          <a:spcPts val="0"/>
                        </a:spcAft>
                        <a:buFont typeface="Wingdings" panose="05000000000000000000" pitchFamily="2" charset="2"/>
                        <a:buNone/>
                      </a:pPr>
                      <a:r>
                        <a:rPr lang="fr-FR" sz="1400" dirty="0" smtClean="0"/>
                        <a:t>Il ne faut donc pas attendre trop longtemps dans le cas des réapprentissages, pour ne pas à avoir tout à réapprendre.</a:t>
                      </a:r>
                    </a:p>
                  </a:txBody>
                  <a:tcPr/>
                </a:tc>
                <a:extLst>
                  <a:ext uri="{0D108BD9-81ED-4DB2-BD59-A6C34878D82A}">
                    <a16:rowId xmlns:a16="http://schemas.microsoft.com/office/drawing/2014/main" val="1990863963"/>
                  </a:ext>
                </a:extLst>
              </a:tr>
              <a:tr h="370840">
                <a:tc>
                  <a:txBody>
                    <a:bodyPr/>
                    <a:lstStyle/>
                    <a:p>
                      <a:r>
                        <a:rPr lang="fr-FR" sz="1400" dirty="0" smtClean="0"/>
                        <a:t>Pourquoi la mémoire active est</a:t>
                      </a:r>
                      <a:r>
                        <a:rPr lang="fr-FR" sz="1400" baseline="0" dirty="0" smtClean="0"/>
                        <a:t> plus efficace que la solution précédente ?</a:t>
                      </a:r>
                      <a:endParaRPr lang="fr-FR" sz="1400" dirty="0"/>
                    </a:p>
                  </a:txBody>
                  <a:tcPr/>
                </a:tc>
                <a:tc>
                  <a:txBody>
                    <a:bodyPr/>
                    <a:lstStyle/>
                    <a:p>
                      <a:r>
                        <a:rPr lang="fr-FR" sz="1400" dirty="0" smtClean="0"/>
                        <a:t>Se poser des questions sur ce que l’on doit retenir est plus efficace que tenter d’y répondre</a:t>
                      </a:r>
                    </a:p>
                    <a:p>
                      <a:endParaRPr lang="fr-FR" sz="1400" dirty="0"/>
                    </a:p>
                  </a:txBody>
                  <a:tcPr/>
                </a:tc>
                <a:extLst>
                  <a:ext uri="{0D108BD9-81ED-4DB2-BD59-A6C34878D82A}">
                    <a16:rowId xmlns:a16="http://schemas.microsoft.com/office/drawing/2014/main" val="3162478710"/>
                  </a:ext>
                </a:extLst>
              </a:tr>
              <a:tr h="370840">
                <a:tc>
                  <a:txBody>
                    <a:bodyPr/>
                    <a:lstStyle/>
                    <a:p>
                      <a:pPr algn="just"/>
                      <a:r>
                        <a:rPr lang="fr-FR" sz="1400" kern="1200" dirty="0" smtClean="0">
                          <a:solidFill>
                            <a:schemeClr val="dk1"/>
                          </a:solidFill>
                          <a:latin typeface="+mn-lt"/>
                          <a:ea typeface="+mn-ea"/>
                          <a:cs typeface="+mn-cs"/>
                        </a:rPr>
                        <a:t>Le </a:t>
                      </a:r>
                      <a:r>
                        <a:rPr lang="fr-FR" sz="1400" kern="1200" dirty="0" err="1" smtClean="0">
                          <a:solidFill>
                            <a:schemeClr val="dk1"/>
                          </a:solidFill>
                          <a:latin typeface="+mn-lt"/>
                          <a:ea typeface="+mn-ea"/>
                          <a:cs typeface="+mn-cs"/>
                        </a:rPr>
                        <a:t>spaced</a:t>
                      </a:r>
                      <a:r>
                        <a:rPr lang="fr-FR" sz="1400" kern="1200" dirty="0" smtClean="0">
                          <a:solidFill>
                            <a:schemeClr val="dk1"/>
                          </a:solidFill>
                          <a:latin typeface="+mn-lt"/>
                          <a:ea typeface="+mn-ea"/>
                          <a:cs typeface="+mn-cs"/>
                        </a:rPr>
                        <a:t> </a:t>
                      </a:r>
                      <a:r>
                        <a:rPr lang="fr-FR" sz="1400" kern="1200" dirty="0" err="1" smtClean="0">
                          <a:solidFill>
                            <a:schemeClr val="dk1"/>
                          </a:solidFill>
                          <a:latin typeface="+mn-lt"/>
                          <a:ea typeface="+mn-ea"/>
                          <a:cs typeface="+mn-cs"/>
                        </a:rPr>
                        <a:t>learning</a:t>
                      </a:r>
                      <a:r>
                        <a:rPr lang="fr-FR" sz="1400" kern="1200" dirty="0" smtClean="0">
                          <a:solidFill>
                            <a:schemeClr val="dk1"/>
                          </a:solidFill>
                          <a:latin typeface="+mn-lt"/>
                          <a:ea typeface="+mn-ea"/>
                          <a:cs typeface="+mn-cs"/>
                        </a:rPr>
                        <a:t> désigne : </a:t>
                      </a:r>
                    </a:p>
                    <a:p>
                      <a:pPr marL="285750" indent="-285750" algn="just">
                        <a:buFont typeface="Wingdings" panose="05000000000000000000" pitchFamily="2" charset="2"/>
                        <a:buChar char="q"/>
                      </a:pPr>
                      <a:r>
                        <a:rPr lang="fr-FR" sz="1400" kern="1200" dirty="0" smtClean="0">
                          <a:solidFill>
                            <a:schemeClr val="dk1"/>
                          </a:solidFill>
                          <a:latin typeface="+mn-lt"/>
                          <a:ea typeface="+mn-ea"/>
                          <a:cs typeface="+mn-cs"/>
                        </a:rPr>
                        <a:t>Un rythme</a:t>
                      </a:r>
                      <a:r>
                        <a:rPr lang="fr-FR" sz="1400" kern="1200" baseline="0" dirty="0" smtClean="0">
                          <a:solidFill>
                            <a:schemeClr val="dk1"/>
                          </a:solidFill>
                          <a:latin typeface="+mn-lt"/>
                          <a:ea typeface="+mn-ea"/>
                          <a:cs typeface="+mn-cs"/>
                        </a:rPr>
                        <a:t> de révision étalé dans le temps</a:t>
                      </a:r>
                      <a:endParaRPr lang="fr-FR" sz="1400" kern="1200" dirty="0" smtClean="0">
                        <a:solidFill>
                          <a:schemeClr val="dk1"/>
                        </a:solidFill>
                        <a:latin typeface="+mn-lt"/>
                        <a:ea typeface="+mn-ea"/>
                        <a:cs typeface="+mn-cs"/>
                      </a:endParaRPr>
                    </a:p>
                    <a:p>
                      <a:pPr marL="285750" indent="-285750" algn="just">
                        <a:buFont typeface="Wingdings" panose="05000000000000000000" pitchFamily="2" charset="2"/>
                        <a:buChar char="q"/>
                      </a:pPr>
                      <a:r>
                        <a:rPr lang="fr-FR" sz="1400" kern="1200" dirty="0" smtClean="0">
                          <a:solidFill>
                            <a:schemeClr val="dk1"/>
                          </a:solidFill>
                          <a:latin typeface="+mn-lt"/>
                          <a:ea typeface="+mn-ea"/>
                          <a:cs typeface="+mn-cs"/>
                        </a:rPr>
                        <a:t>Un entrelacement des apprentissages </a:t>
                      </a:r>
                    </a:p>
                    <a:p>
                      <a:pPr marL="285750" indent="-285750" algn="just">
                        <a:buFont typeface="Wingdings" panose="05000000000000000000" pitchFamily="2" charset="2"/>
                        <a:buChar char="q"/>
                      </a:pPr>
                      <a:r>
                        <a:rPr lang="fr-FR" sz="1400" kern="1200" dirty="0" smtClean="0">
                          <a:solidFill>
                            <a:schemeClr val="dk1"/>
                          </a:solidFill>
                          <a:latin typeface="+mn-lt"/>
                          <a:ea typeface="+mn-ea"/>
                          <a:cs typeface="+mn-cs"/>
                        </a:rPr>
                        <a:t>L’étude de l’espace de progression</a:t>
                      </a:r>
                      <a:endParaRPr lang="fr-FR" sz="1400" kern="1200" dirty="0">
                        <a:solidFill>
                          <a:schemeClr val="dk1"/>
                        </a:solidFill>
                        <a:latin typeface="+mn-lt"/>
                        <a:ea typeface="+mn-ea"/>
                        <a:cs typeface="+mn-cs"/>
                      </a:endParaRPr>
                    </a:p>
                  </a:txBody>
                  <a:tcPr/>
                </a:tc>
                <a:tc>
                  <a:txBody>
                    <a:bodyPr/>
                    <a:lstStyle/>
                    <a:p>
                      <a:r>
                        <a:rPr lang="fr-FR" sz="1400" kern="1200" dirty="0" err="1" smtClean="0">
                          <a:solidFill>
                            <a:schemeClr val="dk1"/>
                          </a:solidFill>
                          <a:latin typeface="+mn-lt"/>
                          <a:ea typeface="+mn-ea"/>
                          <a:cs typeface="+mn-cs"/>
                        </a:rPr>
                        <a:t>Spaced</a:t>
                      </a:r>
                      <a:r>
                        <a:rPr lang="fr-FR" sz="1400" kern="1200" dirty="0" smtClean="0">
                          <a:solidFill>
                            <a:schemeClr val="dk1"/>
                          </a:solidFill>
                          <a:latin typeface="+mn-lt"/>
                          <a:ea typeface="+mn-ea"/>
                          <a:cs typeface="+mn-cs"/>
                        </a:rPr>
                        <a:t> </a:t>
                      </a:r>
                      <a:r>
                        <a:rPr lang="fr-FR" sz="1400" kern="1200" dirty="0" err="1" smtClean="0">
                          <a:solidFill>
                            <a:schemeClr val="dk1"/>
                          </a:solidFill>
                          <a:latin typeface="+mn-lt"/>
                          <a:ea typeface="+mn-ea"/>
                          <a:cs typeface="+mn-cs"/>
                        </a:rPr>
                        <a:t>learning</a:t>
                      </a:r>
                      <a:r>
                        <a:rPr lang="fr-FR" sz="1400" kern="1200" dirty="0" smtClean="0">
                          <a:solidFill>
                            <a:schemeClr val="dk1"/>
                          </a:solidFill>
                          <a:latin typeface="+mn-lt"/>
                          <a:ea typeface="+mn-ea"/>
                          <a:cs typeface="+mn-cs"/>
                        </a:rPr>
                        <a:t> désigne un apprentissage entrelacé / distribué</a:t>
                      </a:r>
                    </a:p>
                    <a:p>
                      <a:r>
                        <a:rPr lang="fr-FR" sz="1800" b="0" i="0" u="none" strike="noStrike" kern="1200" baseline="0" dirty="0" smtClean="0">
                          <a:solidFill>
                            <a:schemeClr val="dk1"/>
                          </a:solidFill>
                          <a:latin typeface="+mn-lt"/>
                          <a:ea typeface="+mn-ea"/>
                          <a:cs typeface="+mn-cs"/>
                        </a:rPr>
                        <a:t> </a:t>
                      </a:r>
                    </a:p>
                    <a:p>
                      <a:pPr algn="just"/>
                      <a:r>
                        <a:rPr lang="fr-FR" sz="1400" kern="1200" dirty="0" smtClean="0">
                          <a:solidFill>
                            <a:schemeClr val="dk1"/>
                          </a:solidFill>
                          <a:latin typeface="+mn-lt"/>
                          <a:ea typeface="+mn-ea"/>
                          <a:cs typeface="+mn-cs"/>
                        </a:rPr>
                        <a:t>Le travail massé (apprentissage en une seule fois) conduit à de bons résultats lorsque l’évaluation a lieu dans la foulée de la phase d’apprentissage. Mais sur le long terme la perte de mémoire est plus importante qu’avec une pratique étalée dans le temps</a:t>
                      </a:r>
                      <a:endParaRPr lang="fr-FR" dirty="0"/>
                    </a:p>
                  </a:txBody>
                  <a:tcPr/>
                </a:tc>
                <a:extLst>
                  <a:ext uri="{0D108BD9-81ED-4DB2-BD59-A6C34878D82A}">
                    <a16:rowId xmlns:a16="http://schemas.microsoft.com/office/drawing/2014/main" val="3138595774"/>
                  </a:ext>
                </a:extLst>
              </a:tr>
            </a:tbl>
          </a:graphicData>
        </a:graphic>
      </p:graphicFrame>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5394" y="4789607"/>
            <a:ext cx="2149671" cy="1611193"/>
          </a:xfrm>
          <a:prstGeom prst="rect">
            <a:avLst/>
          </a:prstGeom>
        </p:spPr>
      </p:pic>
      <p:sp>
        <p:nvSpPr>
          <p:cNvPr id="5" name="Titre 1"/>
          <p:cNvSpPr>
            <a:spLocks noGrp="1"/>
          </p:cNvSpPr>
          <p:nvPr>
            <p:ph type="title"/>
          </p:nvPr>
        </p:nvSpPr>
        <p:spPr>
          <a:xfrm>
            <a:off x="3291839" y="4541592"/>
            <a:ext cx="3082835" cy="683551"/>
          </a:xfrm>
        </p:spPr>
        <p:txBody>
          <a:bodyPr>
            <a:normAutofit/>
          </a:bodyPr>
          <a:lstStyle/>
          <a:p>
            <a:r>
              <a:rPr lang="fr-FR" sz="2400" dirty="0"/>
              <a:t>Évitez les écueils</a:t>
            </a:r>
          </a:p>
        </p:txBody>
      </p:sp>
      <p:sp>
        <p:nvSpPr>
          <p:cNvPr id="6" name="Espace réservé du contenu 2"/>
          <p:cNvSpPr>
            <a:spLocks noGrp="1"/>
          </p:cNvSpPr>
          <p:nvPr>
            <p:ph idx="1"/>
          </p:nvPr>
        </p:nvSpPr>
        <p:spPr>
          <a:xfrm>
            <a:off x="3291839" y="5225143"/>
            <a:ext cx="8569235" cy="1410788"/>
          </a:xfrm>
        </p:spPr>
        <p:txBody>
          <a:bodyPr>
            <a:normAutofit/>
          </a:bodyPr>
          <a:lstStyle/>
          <a:p>
            <a:pPr marL="0" indent="0">
              <a:buNone/>
            </a:pPr>
            <a:r>
              <a:rPr lang="fr-FR" sz="1800" dirty="0"/>
              <a:t>Pratiquez la </a:t>
            </a:r>
            <a:r>
              <a:rPr lang="fr-FR" sz="1800" dirty="0" smtClean="0"/>
              <a:t>théorie </a:t>
            </a:r>
            <a:r>
              <a:rPr lang="fr-FR" sz="1800" dirty="0"/>
              <a:t>du 10</a:t>
            </a:r>
            <a:r>
              <a:rPr lang="fr-FR" sz="1800" dirty="0" smtClean="0"/>
              <a:t>% : </a:t>
            </a:r>
          </a:p>
          <a:p>
            <a:pPr algn="just"/>
            <a:r>
              <a:rPr lang="fr-FR" sz="1800" dirty="0" smtClean="0"/>
              <a:t>« Changer </a:t>
            </a:r>
            <a:r>
              <a:rPr lang="fr-FR" sz="1800" dirty="0"/>
              <a:t>10%, </a:t>
            </a:r>
            <a:r>
              <a:rPr lang="fr-FR" sz="1800" dirty="0" smtClean="0"/>
              <a:t>laisser </a:t>
            </a:r>
            <a:r>
              <a:rPr lang="fr-FR" sz="1800" dirty="0"/>
              <a:t>le reste, mettre ces 10% à </a:t>
            </a:r>
            <a:r>
              <a:rPr lang="fr-FR" sz="1800" dirty="0" smtClean="0"/>
              <a:t>l’épreuve </a:t>
            </a:r>
            <a:r>
              <a:rPr lang="fr-FR" sz="1800" dirty="0"/>
              <a:t>de la réalité, remettre </a:t>
            </a:r>
            <a:r>
              <a:rPr lang="fr-FR" sz="1800" dirty="0" smtClean="0"/>
              <a:t>autant </a:t>
            </a:r>
            <a:r>
              <a:rPr lang="fr-FR" sz="1800" dirty="0"/>
              <a:t>de fois que nécessaire </a:t>
            </a:r>
            <a:r>
              <a:rPr lang="fr-FR" sz="1800" dirty="0" smtClean="0"/>
              <a:t>l’ouvrage </a:t>
            </a:r>
            <a:r>
              <a:rPr lang="fr-FR" sz="1800" dirty="0"/>
              <a:t>sur le métier pour faire le </a:t>
            </a:r>
            <a:r>
              <a:rPr lang="fr-FR" sz="1800" dirty="0" smtClean="0"/>
              <a:t>tour </a:t>
            </a:r>
            <a:r>
              <a:rPr lang="fr-FR" sz="1800" dirty="0"/>
              <a:t>du </a:t>
            </a:r>
            <a:r>
              <a:rPr lang="fr-FR" sz="1800" dirty="0" smtClean="0"/>
              <a:t>changement »</a:t>
            </a:r>
            <a:endParaRPr lang="fr-FR" sz="1800" dirty="0"/>
          </a:p>
          <a:p>
            <a:endParaRPr lang="fr-FR" sz="1800" dirty="0"/>
          </a:p>
        </p:txBody>
      </p:sp>
      <p:sp>
        <p:nvSpPr>
          <p:cNvPr id="2" name="ZoneTexte 1"/>
          <p:cNvSpPr txBox="1"/>
          <p:nvPr/>
        </p:nvSpPr>
        <p:spPr>
          <a:xfrm>
            <a:off x="561703" y="4524247"/>
            <a:ext cx="1753493" cy="400110"/>
          </a:xfrm>
          <a:prstGeom prst="rect">
            <a:avLst/>
          </a:prstGeom>
        </p:spPr>
        <p:style>
          <a:lnRef idx="1">
            <a:schemeClr val="accent4"/>
          </a:lnRef>
          <a:fillRef idx="3">
            <a:schemeClr val="accent4"/>
          </a:fillRef>
          <a:effectRef idx="2">
            <a:schemeClr val="accent4"/>
          </a:effectRef>
          <a:fontRef idx="minor">
            <a:schemeClr val="lt1"/>
          </a:fontRef>
        </p:style>
        <p:txBody>
          <a:bodyPr wrap="none" rtlCol="0">
            <a:spAutoFit/>
          </a:bodyPr>
          <a:lstStyle/>
          <a:p>
            <a:r>
              <a:rPr lang="fr-FR" sz="2000" dirty="0" smtClean="0"/>
              <a:t>Dernier conseil</a:t>
            </a:r>
            <a:endParaRPr lang="fr-FR" sz="2000" dirty="0"/>
          </a:p>
        </p:txBody>
      </p:sp>
    </p:spTree>
    <p:extLst>
      <p:ext uri="{BB962C8B-B14F-4D97-AF65-F5344CB8AC3E}">
        <p14:creationId xmlns:p14="http://schemas.microsoft.com/office/powerpoint/2010/main" val="2778368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Bibliographie</a:t>
            </a:r>
            <a:endParaRPr lang="fr-FR" dirty="0"/>
          </a:p>
        </p:txBody>
      </p:sp>
      <p:pic>
        <p:nvPicPr>
          <p:cNvPr id="4" name="Image 3"/>
          <p:cNvPicPr>
            <a:picLocks noChangeAspect="1"/>
          </p:cNvPicPr>
          <p:nvPr/>
        </p:nvPicPr>
        <p:blipFill>
          <a:blip r:embed="rId2"/>
          <a:stretch>
            <a:fillRect/>
          </a:stretch>
        </p:blipFill>
        <p:spPr>
          <a:xfrm>
            <a:off x="1079591" y="1876153"/>
            <a:ext cx="9877748" cy="853984"/>
          </a:xfrm>
          <a:prstGeom prst="rect">
            <a:avLst/>
          </a:prstGeom>
        </p:spPr>
      </p:pic>
      <p:sp>
        <p:nvSpPr>
          <p:cNvPr id="5" name="Rectangle 4"/>
          <p:cNvSpPr/>
          <p:nvPr/>
        </p:nvSpPr>
        <p:spPr>
          <a:xfrm>
            <a:off x="1079591" y="3910544"/>
            <a:ext cx="5808649" cy="1097280"/>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fr-FR"/>
          </a:p>
        </p:txBody>
      </p:sp>
      <p:pic>
        <p:nvPicPr>
          <p:cNvPr id="6" name="Image 5"/>
          <p:cNvPicPr>
            <a:picLocks noChangeAspect="1"/>
          </p:cNvPicPr>
          <p:nvPr/>
        </p:nvPicPr>
        <p:blipFill>
          <a:blip r:embed="rId3"/>
          <a:stretch>
            <a:fillRect/>
          </a:stretch>
        </p:blipFill>
        <p:spPr>
          <a:xfrm>
            <a:off x="1210264" y="4034033"/>
            <a:ext cx="1771650" cy="895350"/>
          </a:xfrm>
          <a:prstGeom prst="rect">
            <a:avLst/>
          </a:prstGeom>
        </p:spPr>
      </p:pic>
      <p:sp>
        <p:nvSpPr>
          <p:cNvPr id="7" name="Rectangle 6"/>
          <p:cNvSpPr/>
          <p:nvPr/>
        </p:nvSpPr>
        <p:spPr>
          <a:xfrm>
            <a:off x="2981914" y="4279366"/>
            <a:ext cx="3906326" cy="369332"/>
          </a:xfrm>
          <a:prstGeom prst="rect">
            <a:avLst/>
          </a:prstGeom>
        </p:spPr>
        <p:txBody>
          <a:bodyPr wrap="none">
            <a:spAutoFit/>
          </a:bodyPr>
          <a:lstStyle/>
          <a:p>
            <a:r>
              <a:rPr lang="fr-FR" dirty="0"/>
              <a:t>http://sciences-cognitives.fr/se-former/</a:t>
            </a:r>
          </a:p>
        </p:txBody>
      </p:sp>
    </p:spTree>
    <p:extLst>
      <p:ext uri="{BB962C8B-B14F-4D97-AF65-F5344CB8AC3E}">
        <p14:creationId xmlns:p14="http://schemas.microsoft.com/office/powerpoint/2010/main" val="20444165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516484" y="4204652"/>
            <a:ext cx="7546166" cy="108383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p:cNvSpPr/>
          <p:nvPr/>
        </p:nvSpPr>
        <p:spPr>
          <a:xfrm>
            <a:off x="3509761" y="1734185"/>
            <a:ext cx="7546166" cy="108383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Espace réservé du contenu 2"/>
          <p:cNvSpPr>
            <a:spLocks noGrp="1"/>
          </p:cNvSpPr>
          <p:nvPr>
            <p:ph idx="1"/>
          </p:nvPr>
        </p:nvSpPr>
        <p:spPr>
          <a:xfrm>
            <a:off x="3591097" y="1080656"/>
            <a:ext cx="7396941" cy="5594464"/>
          </a:xfrm>
        </p:spPr>
        <p:txBody>
          <a:bodyPr>
            <a:normAutofit fontScale="92500" lnSpcReduction="20000"/>
          </a:bodyPr>
          <a:lstStyle/>
          <a:p>
            <a:r>
              <a:rPr lang="fr-FR" sz="2000" dirty="0" smtClean="0"/>
              <a:t>Comprendre précède savoir</a:t>
            </a:r>
          </a:p>
          <a:p>
            <a:pPr marL="457200" lvl="1" indent="0">
              <a:buNone/>
            </a:pPr>
            <a:r>
              <a:rPr lang="fr-FR" sz="1600" dirty="0" smtClean="0"/>
              <a:t>	</a:t>
            </a:r>
            <a:r>
              <a:rPr lang="fr-FR" sz="1600" dirty="0" smtClean="0">
                <a:sym typeface="Wingdings" panose="05000000000000000000" pitchFamily="2" charset="2"/>
              </a:rPr>
              <a:t> </a:t>
            </a:r>
            <a:r>
              <a:rPr lang="fr-FR" sz="1600" dirty="0" smtClean="0"/>
              <a:t>VRAI	</a:t>
            </a:r>
            <a:r>
              <a:rPr lang="fr-FR" sz="1600" dirty="0">
                <a:sym typeface="Wingdings" panose="05000000000000000000" pitchFamily="2" charset="2"/>
              </a:rPr>
              <a:t>  </a:t>
            </a:r>
            <a:r>
              <a:rPr lang="fr-FR" sz="1600" dirty="0" smtClean="0"/>
              <a:t>FAUX</a:t>
            </a:r>
          </a:p>
          <a:p>
            <a:pPr marL="457200" lvl="1" indent="0">
              <a:buNone/>
            </a:pPr>
            <a:endParaRPr lang="fr-FR" sz="1600" dirty="0" smtClean="0"/>
          </a:p>
          <a:p>
            <a:pPr algn="just"/>
            <a:r>
              <a:rPr lang="fr-FR" sz="2000" dirty="0" smtClean="0"/>
              <a:t>Lire </a:t>
            </a:r>
            <a:r>
              <a:rPr lang="fr-FR" sz="2000" dirty="0"/>
              <a:t>et relire plusieurs fois son cours le soir, puis une dernière fois le matin au réveil, est un bon moyen d'apprendre et de retenir à long terme</a:t>
            </a:r>
            <a:r>
              <a:rPr lang="fr-FR" sz="2000" dirty="0" smtClean="0"/>
              <a:t>.</a:t>
            </a:r>
          </a:p>
          <a:p>
            <a:pPr marL="457200" lvl="1" indent="0">
              <a:buNone/>
            </a:pPr>
            <a:r>
              <a:rPr lang="fr-FR" sz="1600" dirty="0" smtClean="0">
                <a:sym typeface="Wingdings" panose="05000000000000000000" pitchFamily="2" charset="2"/>
              </a:rPr>
              <a:t>	 </a:t>
            </a:r>
            <a:r>
              <a:rPr lang="fr-FR" sz="1600" dirty="0"/>
              <a:t>VRAI	</a:t>
            </a:r>
            <a:r>
              <a:rPr lang="fr-FR" sz="1600" dirty="0">
                <a:sym typeface="Wingdings" panose="05000000000000000000" pitchFamily="2" charset="2"/>
              </a:rPr>
              <a:t>  </a:t>
            </a:r>
            <a:r>
              <a:rPr lang="fr-FR" sz="1600" dirty="0" smtClean="0"/>
              <a:t>FAUX</a:t>
            </a:r>
          </a:p>
          <a:p>
            <a:pPr marL="457200" lvl="1" indent="0">
              <a:buNone/>
            </a:pPr>
            <a:endParaRPr lang="fr-FR" sz="1600" dirty="0"/>
          </a:p>
          <a:p>
            <a:pPr algn="just"/>
            <a:r>
              <a:rPr lang="fr-FR" sz="2000" dirty="0" smtClean="0"/>
              <a:t>Pour </a:t>
            </a:r>
            <a:r>
              <a:rPr lang="fr-FR" sz="2000" dirty="0"/>
              <a:t>apprendre </a:t>
            </a:r>
            <a:r>
              <a:rPr lang="fr-FR" sz="2000" dirty="0" smtClean="0"/>
              <a:t>une </a:t>
            </a:r>
            <a:r>
              <a:rPr lang="fr-FR" sz="2000" dirty="0"/>
              <a:t>liste de 30 concepts (définitions et/ou termes techniques</a:t>
            </a:r>
            <a:r>
              <a:rPr lang="fr-FR" sz="2000" dirty="0" smtClean="0"/>
              <a:t>) sur un délai de 8 semaines, il </a:t>
            </a:r>
            <a:r>
              <a:rPr lang="fr-FR" sz="2000" dirty="0"/>
              <a:t>est préférable de </a:t>
            </a:r>
            <a:r>
              <a:rPr lang="fr-FR" sz="2000" dirty="0" smtClean="0"/>
              <a:t>procéder par 10 </a:t>
            </a:r>
            <a:r>
              <a:rPr lang="fr-FR" sz="2000" dirty="0"/>
              <a:t>termes en semaines 5, 6, et </a:t>
            </a:r>
            <a:r>
              <a:rPr lang="fr-FR" sz="2000" dirty="0" smtClean="0"/>
              <a:t>7, </a:t>
            </a:r>
            <a:r>
              <a:rPr lang="fr-FR" sz="2000" dirty="0"/>
              <a:t>puis </a:t>
            </a:r>
            <a:r>
              <a:rPr lang="fr-FR" sz="2000" dirty="0" smtClean="0"/>
              <a:t>d’évaluer </a:t>
            </a:r>
            <a:r>
              <a:rPr lang="fr-FR" sz="2000" dirty="0"/>
              <a:t>en semaine 8. Les notes seront meilleures à chaud.</a:t>
            </a:r>
            <a:endParaRPr lang="fr-FR" sz="2000" dirty="0" smtClean="0"/>
          </a:p>
          <a:p>
            <a:pPr lvl="1">
              <a:buFont typeface="Wingdings" panose="05000000000000000000" pitchFamily="2" charset="2"/>
              <a:buChar char="o"/>
            </a:pPr>
            <a:r>
              <a:rPr lang="fr-FR" sz="1600" dirty="0" smtClean="0"/>
              <a:t>VRAI</a:t>
            </a:r>
            <a:r>
              <a:rPr lang="fr-FR" sz="1600" dirty="0"/>
              <a:t>	</a:t>
            </a:r>
            <a:r>
              <a:rPr lang="fr-FR" sz="1600" dirty="0">
                <a:sym typeface="Wingdings" panose="05000000000000000000" pitchFamily="2" charset="2"/>
              </a:rPr>
              <a:t>  </a:t>
            </a:r>
            <a:r>
              <a:rPr lang="fr-FR" sz="1600" dirty="0" smtClean="0"/>
              <a:t>FAUX</a:t>
            </a:r>
          </a:p>
          <a:p>
            <a:pPr lvl="1">
              <a:buFont typeface="Wingdings" panose="05000000000000000000" pitchFamily="2" charset="2"/>
              <a:buChar char="o"/>
            </a:pPr>
            <a:endParaRPr lang="fr-FR" sz="1600" dirty="0"/>
          </a:p>
          <a:p>
            <a:pPr algn="just"/>
            <a:r>
              <a:rPr lang="fr-FR" sz="2000" dirty="0" smtClean="0"/>
              <a:t>Pour chaque apprenant, il n’existe qu’un mode unique de mémorisation efficace (lire, écouter, dessiner) </a:t>
            </a:r>
          </a:p>
          <a:p>
            <a:pPr marL="0" indent="0" algn="just">
              <a:buNone/>
            </a:pPr>
            <a:r>
              <a:rPr lang="fr-FR" sz="1600" dirty="0" smtClean="0">
                <a:sym typeface="Wingdings" panose="05000000000000000000" pitchFamily="2" charset="2"/>
              </a:rPr>
              <a:t>	 </a:t>
            </a:r>
            <a:r>
              <a:rPr lang="fr-FR" sz="1600" dirty="0"/>
              <a:t>VRAI	</a:t>
            </a:r>
            <a:r>
              <a:rPr lang="fr-FR" sz="1600" dirty="0">
                <a:sym typeface="Wingdings" panose="05000000000000000000" pitchFamily="2" charset="2"/>
              </a:rPr>
              <a:t>  </a:t>
            </a:r>
            <a:r>
              <a:rPr lang="fr-FR" sz="1600" dirty="0" smtClean="0"/>
              <a:t>FAUX</a:t>
            </a:r>
          </a:p>
          <a:p>
            <a:pPr marL="0" indent="0">
              <a:buNone/>
            </a:pPr>
            <a:endParaRPr lang="fr-FR" sz="1600" dirty="0" smtClean="0"/>
          </a:p>
          <a:p>
            <a:pPr marL="0" indent="0" algn="just">
              <a:buNone/>
            </a:pPr>
            <a:r>
              <a:rPr lang="fr-FR" sz="1600" dirty="0"/>
              <a:t> </a:t>
            </a:r>
            <a:r>
              <a:rPr lang="fr-FR" sz="2100" dirty="0"/>
              <a:t>Il ne faut pas se disperser dans les apprentissages, On doit se concentrer sur un seul sujet à la foi et le traiter </a:t>
            </a:r>
            <a:r>
              <a:rPr lang="fr-FR" sz="2100" dirty="0" smtClean="0"/>
              <a:t>massivement</a:t>
            </a:r>
          </a:p>
          <a:p>
            <a:pPr marL="0" indent="0">
              <a:buNone/>
            </a:pPr>
            <a:r>
              <a:rPr lang="fr-FR" sz="1600" dirty="0" smtClean="0">
                <a:sym typeface="Wingdings" panose="05000000000000000000" pitchFamily="2" charset="2"/>
              </a:rPr>
              <a:t>	 </a:t>
            </a:r>
            <a:r>
              <a:rPr lang="fr-FR" sz="1600" dirty="0"/>
              <a:t>VRAI	</a:t>
            </a:r>
            <a:r>
              <a:rPr lang="fr-FR" sz="1600" dirty="0">
                <a:sym typeface="Wingdings" panose="05000000000000000000" pitchFamily="2" charset="2"/>
              </a:rPr>
              <a:t>  </a:t>
            </a:r>
            <a:r>
              <a:rPr lang="fr-FR" sz="1600" dirty="0"/>
              <a:t>FAUX</a:t>
            </a:r>
          </a:p>
          <a:p>
            <a:pPr marL="0" indent="0">
              <a:buNone/>
            </a:pPr>
            <a:endParaRPr lang="fr-FR" sz="2100" dirty="0"/>
          </a:p>
          <a:p>
            <a:pPr marL="0" indent="0">
              <a:buNone/>
            </a:pPr>
            <a:endParaRPr lang="fr-FR" sz="1600" dirty="0"/>
          </a:p>
          <a:p>
            <a:endParaRPr lang="fr-FR" sz="2000" dirty="0"/>
          </a:p>
          <a:p>
            <a:pPr marL="0" indent="0">
              <a:buNone/>
            </a:pPr>
            <a:endParaRPr lang="fr-FR" sz="2000" dirty="0"/>
          </a:p>
        </p:txBody>
      </p:sp>
      <p:sp>
        <p:nvSpPr>
          <p:cNvPr id="4" name="Rectangle 3"/>
          <p:cNvSpPr/>
          <p:nvPr/>
        </p:nvSpPr>
        <p:spPr>
          <a:xfrm>
            <a:off x="-1263535" y="287065"/>
            <a:ext cx="6096000" cy="1077218"/>
          </a:xfrm>
          <a:prstGeom prst="rect">
            <a:avLst/>
          </a:prstGeom>
        </p:spPr>
        <p:txBody>
          <a:bodyPr>
            <a:spAutoFit/>
          </a:bodyPr>
          <a:lstStyle/>
          <a:p>
            <a:pPr algn="ctr"/>
            <a:r>
              <a:rPr lang="fr-FR" sz="3200" dirty="0" smtClean="0"/>
              <a:t>A votre avis</a:t>
            </a:r>
            <a:endParaRPr lang="fr-FR" sz="3200" dirty="0"/>
          </a:p>
          <a:p>
            <a:endParaRPr lang="fr-FR" sz="3200" dirty="0"/>
          </a:p>
        </p:txBody>
      </p:sp>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097" y="1903518"/>
            <a:ext cx="3238558" cy="3238558"/>
          </a:xfrm>
          <a:prstGeom prst="rect">
            <a:avLst/>
          </a:prstGeom>
        </p:spPr>
      </p:pic>
      <p:sp>
        <p:nvSpPr>
          <p:cNvPr id="7" name="Rectangle 6"/>
          <p:cNvSpPr/>
          <p:nvPr/>
        </p:nvSpPr>
        <p:spPr>
          <a:xfrm>
            <a:off x="3441469" y="922713"/>
            <a:ext cx="7805651" cy="556121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5799262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809697" y="266694"/>
            <a:ext cx="6096000" cy="1077218"/>
          </a:xfrm>
          <a:prstGeom prst="rect">
            <a:avLst/>
          </a:prstGeom>
        </p:spPr>
        <p:txBody>
          <a:bodyPr>
            <a:spAutoFit/>
          </a:bodyPr>
          <a:lstStyle/>
          <a:p>
            <a:pPr algn="ctr"/>
            <a:r>
              <a:rPr lang="fr-FR" sz="3200" dirty="0" smtClean="0"/>
              <a:t>Capacité mémoire</a:t>
            </a:r>
          </a:p>
          <a:p>
            <a:endParaRPr lang="fr-FR" sz="3200" dirty="0"/>
          </a:p>
        </p:txBody>
      </p:sp>
      <p:sp>
        <p:nvSpPr>
          <p:cNvPr id="6" name="Rectangle 5"/>
          <p:cNvSpPr/>
          <p:nvPr/>
        </p:nvSpPr>
        <p:spPr>
          <a:xfrm>
            <a:off x="2809697" y="1205589"/>
            <a:ext cx="8736680" cy="4154984"/>
          </a:xfrm>
          <a:prstGeom prst="rect">
            <a:avLst/>
          </a:prstGeom>
        </p:spPr>
        <p:txBody>
          <a:bodyPr wrap="square">
            <a:spAutoFit/>
          </a:bodyPr>
          <a:lstStyle/>
          <a:p>
            <a:r>
              <a:rPr lang="fr-FR" sz="2400" dirty="0">
                <a:latin typeface="Arial" panose="020B0604020202020204" pitchFamily="34" charset="0"/>
              </a:rPr>
              <a:t>Un individu n’est pas caractérisé par </a:t>
            </a:r>
            <a:r>
              <a:rPr lang="fr-FR" sz="2400" dirty="0" smtClean="0">
                <a:latin typeface="Arial" panose="020B0604020202020204" pitchFamily="34" charset="0"/>
              </a:rPr>
              <a:t>une mémoire de travail donnée, </a:t>
            </a:r>
            <a:r>
              <a:rPr lang="fr-FR" sz="2400" dirty="0">
                <a:latin typeface="Arial" panose="020B0604020202020204" pitchFamily="34" charset="0"/>
              </a:rPr>
              <a:t>car cette mesure </a:t>
            </a:r>
            <a:r>
              <a:rPr lang="fr-FR" sz="2400" dirty="0" smtClean="0">
                <a:latin typeface="Arial" panose="020B0604020202020204" pitchFamily="34" charset="0"/>
              </a:rPr>
              <a:t>dépend</a:t>
            </a:r>
            <a:endParaRPr lang="fr-FR" sz="2400" dirty="0">
              <a:latin typeface="Arial" panose="020B0604020202020204" pitchFamily="34" charset="0"/>
            </a:endParaRPr>
          </a:p>
          <a:p>
            <a:endParaRPr lang="fr-FR" sz="2400" dirty="0">
              <a:latin typeface="Arial" panose="020B0604020202020204" pitchFamily="34" charset="0"/>
            </a:endParaRPr>
          </a:p>
          <a:p>
            <a:pPr marL="285750" indent="-285750">
              <a:buFont typeface="Arial" panose="020B0604020202020204" pitchFamily="34" charset="0"/>
              <a:buChar char="•"/>
            </a:pPr>
            <a:r>
              <a:rPr lang="fr-FR" sz="2400" dirty="0">
                <a:latin typeface="Arial" panose="020B0604020202020204" pitchFamily="34" charset="0"/>
              </a:rPr>
              <a:t>Du type de matériau à retenir : des mots, </a:t>
            </a:r>
            <a:r>
              <a:rPr lang="fr-FR" sz="2400" dirty="0" smtClean="0">
                <a:latin typeface="Arial" panose="020B0604020202020204" pitchFamily="34" charset="0"/>
              </a:rPr>
              <a:t>de leur caractère </a:t>
            </a:r>
            <a:r>
              <a:rPr lang="fr-FR" sz="2400" dirty="0">
                <a:latin typeface="Arial" panose="020B0604020202020204" pitchFamily="34" charset="0"/>
              </a:rPr>
              <a:t>familier, </a:t>
            </a:r>
            <a:r>
              <a:rPr lang="fr-FR" sz="2400" dirty="0" smtClean="0">
                <a:latin typeface="Arial" panose="020B0604020202020204" pitchFamily="34" charset="0"/>
              </a:rPr>
              <a:t>de leur longueur</a:t>
            </a:r>
            <a:r>
              <a:rPr lang="fr-FR" sz="2400" dirty="0">
                <a:latin typeface="Arial" panose="020B0604020202020204" pitchFamily="34" charset="0"/>
              </a:rPr>
              <a:t>, des phrases, </a:t>
            </a:r>
            <a:r>
              <a:rPr lang="fr-FR" sz="2400" dirty="0" smtClean="0">
                <a:effectLst>
                  <a:outerShdw blurRad="38100" dist="38100" dir="2700000" algn="tl">
                    <a:srgbClr val="000000">
                      <a:alpha val="43137"/>
                    </a:srgbClr>
                  </a:outerShdw>
                </a:effectLst>
                <a:latin typeface="Arial" panose="020B0604020202020204" pitchFamily="34" charset="0"/>
              </a:rPr>
              <a:t>des informations </a:t>
            </a:r>
            <a:r>
              <a:rPr lang="fr-FR" sz="2400" dirty="0">
                <a:effectLst>
                  <a:outerShdw blurRad="38100" dist="38100" dir="2700000" algn="tl">
                    <a:srgbClr val="000000">
                      <a:alpha val="43137"/>
                    </a:srgbClr>
                  </a:outerShdw>
                </a:effectLst>
                <a:latin typeface="Arial" panose="020B0604020202020204" pitchFamily="34" charset="0"/>
              </a:rPr>
              <a:t>visuelles ou des images, des </a:t>
            </a:r>
            <a:r>
              <a:rPr lang="fr-FR" sz="2400" dirty="0" smtClean="0">
                <a:effectLst>
                  <a:outerShdw blurRad="38100" dist="38100" dir="2700000" algn="tl">
                    <a:srgbClr val="000000">
                      <a:alpha val="43137"/>
                    </a:srgbClr>
                  </a:outerShdw>
                </a:effectLst>
                <a:latin typeface="Arial" panose="020B0604020202020204" pitchFamily="34" charset="0"/>
              </a:rPr>
              <a:t>repérages </a:t>
            </a:r>
            <a:r>
              <a:rPr lang="fr-FR" sz="2400" dirty="0">
                <a:effectLst>
                  <a:outerShdw blurRad="38100" dist="38100" dir="2700000" algn="tl">
                    <a:srgbClr val="000000">
                      <a:alpha val="43137"/>
                    </a:srgbClr>
                  </a:outerShdw>
                </a:effectLst>
                <a:latin typeface="Arial" panose="020B0604020202020204" pitchFamily="34" charset="0"/>
              </a:rPr>
              <a:t>dans l’espace</a:t>
            </a:r>
            <a:r>
              <a:rPr lang="fr-FR" sz="2400" dirty="0">
                <a:latin typeface="Arial" panose="020B0604020202020204" pitchFamily="34" charset="0"/>
              </a:rPr>
              <a:t>, etc</a:t>
            </a:r>
            <a:r>
              <a:rPr lang="fr-FR" sz="2400" dirty="0" smtClean="0">
                <a:latin typeface="Arial" panose="020B0604020202020204" pitchFamily="34" charset="0"/>
              </a:rPr>
              <a:t>.</a:t>
            </a:r>
          </a:p>
          <a:p>
            <a:pPr marL="285750" indent="-285750">
              <a:buFont typeface="Arial" panose="020B0604020202020204" pitchFamily="34" charset="0"/>
              <a:buChar char="•"/>
            </a:pPr>
            <a:endParaRPr lang="fr-FR" sz="2400" dirty="0">
              <a:latin typeface="Arial" panose="020B0604020202020204" pitchFamily="34" charset="0"/>
            </a:endParaRPr>
          </a:p>
          <a:p>
            <a:pPr marL="285750" indent="-285750">
              <a:buFont typeface="Arial" panose="020B0604020202020204" pitchFamily="34" charset="0"/>
              <a:buChar char="•"/>
            </a:pPr>
            <a:r>
              <a:rPr lang="fr-FR" sz="2400" dirty="0" smtClean="0">
                <a:latin typeface="Arial" panose="020B0604020202020204" pitchFamily="34" charset="0"/>
              </a:rPr>
              <a:t>Des </a:t>
            </a:r>
            <a:r>
              <a:rPr lang="fr-FR" sz="2400" dirty="0">
                <a:latin typeface="Arial" panose="020B0604020202020204" pitchFamily="34" charset="0"/>
              </a:rPr>
              <a:t>stratégies menées pour retenir les informations : </a:t>
            </a:r>
            <a:r>
              <a:rPr lang="fr-FR" sz="2400" dirty="0">
                <a:effectLst>
                  <a:outerShdw blurRad="38100" dist="38100" dir="2700000" algn="tl">
                    <a:srgbClr val="000000">
                      <a:alpha val="43137"/>
                    </a:srgbClr>
                  </a:outerShdw>
                </a:effectLst>
                <a:latin typeface="Arial" panose="020B0604020202020204" pitchFamily="34" charset="0"/>
              </a:rPr>
              <a:t>liens</a:t>
            </a:r>
            <a:r>
              <a:rPr lang="fr-FR" sz="2400" dirty="0">
                <a:latin typeface="Arial" panose="020B0604020202020204" pitchFamily="34" charset="0"/>
              </a:rPr>
              <a:t>, </a:t>
            </a:r>
            <a:r>
              <a:rPr lang="fr-FR" sz="2400" dirty="0" smtClean="0">
                <a:latin typeface="Arial" panose="020B0604020202020204" pitchFamily="34" charset="0"/>
              </a:rPr>
              <a:t>astuces mnémotechniques</a:t>
            </a:r>
          </a:p>
          <a:p>
            <a:pPr marL="285750" indent="-285750">
              <a:buFont typeface="Arial" panose="020B0604020202020204" pitchFamily="34" charset="0"/>
              <a:buChar char="•"/>
            </a:pPr>
            <a:endParaRPr lang="fr-FR" sz="2400" dirty="0">
              <a:latin typeface="Arial" panose="020B0604020202020204" pitchFamily="34" charset="0"/>
            </a:endParaRPr>
          </a:p>
          <a:p>
            <a:pPr marL="285750" indent="-285750">
              <a:buFont typeface="Arial" panose="020B0604020202020204" pitchFamily="34" charset="0"/>
              <a:buChar char="•"/>
            </a:pPr>
            <a:r>
              <a:rPr lang="fr-FR" sz="2400" dirty="0">
                <a:latin typeface="Arial" panose="020B0604020202020204" pitchFamily="34" charset="0"/>
              </a:rPr>
              <a:t>Des conditions dans lesquelles l’individu essaie de retenir </a:t>
            </a:r>
          </a:p>
        </p:txBody>
      </p:sp>
      <p:sp>
        <p:nvSpPr>
          <p:cNvPr id="7" name="ZoneTexte 6"/>
          <p:cNvSpPr txBox="1"/>
          <p:nvPr/>
        </p:nvSpPr>
        <p:spPr>
          <a:xfrm>
            <a:off x="705394" y="5653325"/>
            <a:ext cx="10554789" cy="851978"/>
          </a:xfrm>
          <a:prstGeom prst="rect">
            <a:avLst/>
          </a:prstGeom>
          <a:solidFill>
            <a:schemeClr val="bg1">
              <a:lumMod val="85000"/>
            </a:schemeClr>
          </a:solidFill>
        </p:spPr>
        <p:txBody>
          <a:bodyPr wrap="square" rtlCol="0">
            <a:spAutoFit/>
          </a:bodyPr>
          <a:lstStyle/>
          <a:p>
            <a:r>
              <a:rPr lang="fr-FR" sz="2400" dirty="0"/>
              <a:t>La motivation</a:t>
            </a:r>
            <a:r>
              <a:rPr lang="fr-FR" sz="2400" dirty="0" smtClean="0"/>
              <a:t>, la contextualisation, les graphiques et cartes heuristiques favorisent la mémorisation.</a:t>
            </a:r>
            <a:endParaRPr lang="fr-FR" sz="2400" dirty="0"/>
          </a:p>
        </p:txBody>
      </p:sp>
      <p:pic>
        <p:nvPicPr>
          <p:cNvPr id="8" name="Imag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2475" y="1504603"/>
            <a:ext cx="1794244" cy="1316241"/>
          </a:xfrm>
          <a:prstGeom prst="rect">
            <a:avLst/>
          </a:prstGeom>
        </p:spPr>
      </p:pic>
    </p:spTree>
    <p:extLst>
      <p:ext uri="{BB962C8B-B14F-4D97-AF65-F5344CB8AC3E}">
        <p14:creationId xmlns:p14="http://schemas.microsoft.com/office/powerpoint/2010/main" val="21778444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16131" y="4887881"/>
            <a:ext cx="11471564" cy="169579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44487" y="1100094"/>
            <a:ext cx="4382577" cy="3488531"/>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2" name="Rectangle 1"/>
          <p:cNvSpPr/>
          <p:nvPr/>
        </p:nvSpPr>
        <p:spPr>
          <a:xfrm>
            <a:off x="6589220" y="5222519"/>
            <a:ext cx="5231478" cy="1200329"/>
          </a:xfrm>
          <a:prstGeom prst="rect">
            <a:avLst/>
          </a:prstGeom>
        </p:spPr>
        <p:txBody>
          <a:bodyPr wrap="square">
            <a:spAutoFit/>
          </a:bodyPr>
          <a:lstStyle/>
          <a:p>
            <a:pPr marL="285750" indent="-285750">
              <a:buFont typeface="Arial" panose="020B0604020202020204" pitchFamily="34" charset="0"/>
              <a:buChar char="•"/>
            </a:pPr>
            <a:r>
              <a:rPr lang="fr-FR" dirty="0" smtClean="0">
                <a:latin typeface="Arial" panose="020B0604020202020204" pitchFamily="34" charset="0"/>
              </a:rPr>
              <a:t>TRES COURT </a:t>
            </a:r>
            <a:r>
              <a:rPr lang="fr-FR" dirty="0">
                <a:latin typeface="Arial" panose="020B0604020202020204" pitchFamily="34" charset="0"/>
              </a:rPr>
              <a:t>TERME (millisecondes</a:t>
            </a:r>
            <a:r>
              <a:rPr lang="fr-FR" dirty="0" smtClean="0">
                <a:latin typeface="Arial" panose="020B0604020202020204" pitchFamily="34" charset="0"/>
              </a:rPr>
              <a:t>) </a:t>
            </a:r>
          </a:p>
          <a:p>
            <a:pPr marL="285750" indent="-285750">
              <a:buFont typeface="Arial" panose="020B0604020202020204" pitchFamily="34" charset="0"/>
              <a:buChar char="•"/>
            </a:pPr>
            <a:r>
              <a:rPr lang="fr-FR" dirty="0" smtClean="0">
                <a:latin typeface="Arial" panose="020B0604020202020204" pitchFamily="34" charset="0"/>
              </a:rPr>
              <a:t>COURT </a:t>
            </a:r>
            <a:r>
              <a:rPr lang="fr-FR" dirty="0">
                <a:latin typeface="Arial" panose="020B0604020202020204" pitchFamily="34" charset="0"/>
              </a:rPr>
              <a:t>TERME (minutes, heures</a:t>
            </a:r>
            <a:r>
              <a:rPr lang="fr-FR" dirty="0" smtClean="0">
                <a:latin typeface="Arial" panose="020B0604020202020204" pitchFamily="34" charset="0"/>
              </a:rPr>
              <a:t>) </a:t>
            </a:r>
          </a:p>
          <a:p>
            <a:pPr marL="285750" indent="-285750">
              <a:buFont typeface="Arial" panose="020B0604020202020204" pitchFamily="34" charset="0"/>
              <a:buChar char="•"/>
            </a:pPr>
            <a:r>
              <a:rPr lang="fr-FR" dirty="0" smtClean="0">
                <a:latin typeface="Arial" panose="020B0604020202020204" pitchFamily="34" charset="0"/>
              </a:rPr>
              <a:t>MOYEN TERME </a:t>
            </a:r>
            <a:r>
              <a:rPr lang="fr-FR" dirty="0">
                <a:latin typeface="Arial" panose="020B0604020202020204" pitchFamily="34" charset="0"/>
              </a:rPr>
              <a:t>(jours, semaines, mois</a:t>
            </a:r>
            <a:r>
              <a:rPr lang="fr-FR" dirty="0" smtClean="0">
                <a:latin typeface="Arial" panose="020B0604020202020204" pitchFamily="34" charset="0"/>
              </a:rPr>
              <a:t>)</a:t>
            </a:r>
          </a:p>
          <a:p>
            <a:pPr marL="285750" indent="-285750">
              <a:buFont typeface="Arial" panose="020B0604020202020204" pitchFamily="34" charset="0"/>
              <a:buChar char="•"/>
            </a:pPr>
            <a:r>
              <a:rPr lang="fr-FR" dirty="0" smtClean="0">
                <a:latin typeface="Arial" panose="020B0604020202020204" pitchFamily="34" charset="0"/>
              </a:rPr>
              <a:t>TRES </a:t>
            </a:r>
            <a:r>
              <a:rPr lang="fr-FR" dirty="0">
                <a:latin typeface="Arial" panose="020B0604020202020204" pitchFamily="34" charset="0"/>
              </a:rPr>
              <a:t>LONG TERME (à </a:t>
            </a:r>
            <a:r>
              <a:rPr lang="fr-FR" dirty="0" smtClean="0">
                <a:latin typeface="Arial" panose="020B0604020202020204" pitchFamily="34" charset="0"/>
              </a:rPr>
              <a:t>vie)</a:t>
            </a:r>
            <a:endParaRPr lang="fr-FR" dirty="0">
              <a:effectLst/>
              <a:latin typeface="Arial" panose="020B0604020202020204" pitchFamily="34" charset="0"/>
            </a:endParaRPr>
          </a:p>
        </p:txBody>
      </p:sp>
      <p:sp>
        <p:nvSpPr>
          <p:cNvPr id="3" name="Rectangle 2"/>
          <p:cNvSpPr/>
          <p:nvPr/>
        </p:nvSpPr>
        <p:spPr>
          <a:xfrm>
            <a:off x="1878676" y="266694"/>
            <a:ext cx="6096000" cy="1077218"/>
          </a:xfrm>
          <a:prstGeom prst="rect">
            <a:avLst/>
          </a:prstGeom>
        </p:spPr>
        <p:txBody>
          <a:bodyPr>
            <a:spAutoFit/>
          </a:bodyPr>
          <a:lstStyle/>
          <a:p>
            <a:pPr algn="ctr"/>
            <a:r>
              <a:rPr lang="fr-FR" sz="3200" dirty="0" smtClean="0"/>
              <a:t>MÉMOIRE ET TEMPORALIT</a:t>
            </a:r>
            <a:r>
              <a:rPr lang="fr-FR" sz="3200" dirty="0"/>
              <a:t>É</a:t>
            </a:r>
          </a:p>
          <a:p>
            <a:endParaRPr lang="fr-FR" sz="3200" dirty="0"/>
          </a:p>
        </p:txBody>
      </p:sp>
      <p:sp>
        <p:nvSpPr>
          <p:cNvPr id="5" name="Rectangle 4"/>
          <p:cNvSpPr/>
          <p:nvPr/>
        </p:nvSpPr>
        <p:spPr>
          <a:xfrm>
            <a:off x="1357742" y="5222519"/>
            <a:ext cx="5231478" cy="1200329"/>
          </a:xfrm>
          <a:prstGeom prst="rect">
            <a:avLst/>
          </a:prstGeom>
        </p:spPr>
        <p:txBody>
          <a:bodyPr wrap="square">
            <a:spAutoFit/>
          </a:bodyPr>
          <a:lstStyle/>
          <a:p>
            <a:pPr marL="285750" indent="-285750">
              <a:buFont typeface="Arial" panose="020B0604020202020204" pitchFamily="34" charset="0"/>
              <a:buChar char="•"/>
            </a:pPr>
            <a:r>
              <a:rPr lang="fr-FR" dirty="0" smtClean="0">
                <a:latin typeface="Arial" panose="020B0604020202020204" pitchFamily="34" charset="0"/>
              </a:rPr>
              <a:t>PERCEPTIVE</a:t>
            </a:r>
          </a:p>
          <a:p>
            <a:pPr marL="285750" indent="-285750">
              <a:buFont typeface="Arial" panose="020B0604020202020204" pitchFamily="34" charset="0"/>
              <a:buChar char="•"/>
            </a:pPr>
            <a:r>
              <a:rPr lang="fr-FR" dirty="0" smtClean="0">
                <a:latin typeface="Arial" panose="020B0604020202020204" pitchFamily="34" charset="0"/>
              </a:rPr>
              <a:t>DE TRAVAIL</a:t>
            </a:r>
          </a:p>
          <a:p>
            <a:pPr marL="285750" indent="-285750">
              <a:buFont typeface="Arial" panose="020B0604020202020204" pitchFamily="34" charset="0"/>
              <a:buChar char="•"/>
            </a:pPr>
            <a:r>
              <a:rPr lang="fr-FR" dirty="0" smtClean="0">
                <a:latin typeface="Arial" panose="020B0604020202020204" pitchFamily="34" charset="0"/>
              </a:rPr>
              <a:t>SEMANTIQUE</a:t>
            </a:r>
          </a:p>
          <a:p>
            <a:pPr marL="285750" indent="-285750">
              <a:buFont typeface="Arial" panose="020B0604020202020204" pitchFamily="34" charset="0"/>
              <a:buChar char="•"/>
            </a:pPr>
            <a:r>
              <a:rPr lang="fr-FR" dirty="0" smtClean="0">
                <a:latin typeface="Arial" panose="020B0604020202020204" pitchFamily="34" charset="0"/>
              </a:rPr>
              <a:t>PROCEDURALE</a:t>
            </a:r>
            <a:endParaRPr lang="fr-FR" dirty="0">
              <a:effectLst/>
              <a:latin typeface="Arial" panose="020B0604020202020204" pitchFamily="34" charset="0"/>
            </a:endParaRPr>
          </a:p>
        </p:txBody>
      </p:sp>
      <p:sp>
        <p:nvSpPr>
          <p:cNvPr id="6" name="ZoneTexte 5"/>
          <p:cNvSpPr txBox="1"/>
          <p:nvPr/>
        </p:nvSpPr>
        <p:spPr>
          <a:xfrm>
            <a:off x="332509" y="4887881"/>
            <a:ext cx="6263638" cy="369332"/>
          </a:xfrm>
          <a:prstGeom prst="rect">
            <a:avLst/>
          </a:prstGeom>
          <a:noFill/>
        </p:spPr>
        <p:txBody>
          <a:bodyPr wrap="none" rtlCol="0">
            <a:spAutoFit/>
          </a:bodyPr>
          <a:lstStyle/>
          <a:p>
            <a:r>
              <a:rPr lang="fr-FR" dirty="0" smtClean="0"/>
              <a:t>Selon la tâche à accomplir, on fait appel à différentes mémoires</a:t>
            </a:r>
            <a:endParaRPr lang="fr-FR" dirty="0"/>
          </a:p>
        </p:txBody>
      </p:sp>
      <p:cxnSp>
        <p:nvCxnSpPr>
          <p:cNvPr id="8" name="Connecteur droit avec flèche 7"/>
          <p:cNvCxnSpPr/>
          <p:nvPr/>
        </p:nvCxnSpPr>
        <p:spPr>
          <a:xfrm>
            <a:off x="4497185" y="5405400"/>
            <a:ext cx="1762298" cy="166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Connecteur droit avec flèche 8"/>
          <p:cNvCxnSpPr/>
          <p:nvPr/>
        </p:nvCxnSpPr>
        <p:spPr>
          <a:xfrm>
            <a:off x="4497185" y="5654251"/>
            <a:ext cx="1762298" cy="166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Connecteur droit avec flèche 9"/>
          <p:cNvCxnSpPr/>
          <p:nvPr/>
        </p:nvCxnSpPr>
        <p:spPr>
          <a:xfrm>
            <a:off x="4497185" y="5936352"/>
            <a:ext cx="1762298" cy="166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p:nvPr/>
        </p:nvCxnSpPr>
        <p:spPr>
          <a:xfrm>
            <a:off x="4497185" y="6269924"/>
            <a:ext cx="1762298" cy="166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36972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216131" y="4887881"/>
            <a:ext cx="11471564" cy="169579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09697" y="847816"/>
            <a:ext cx="5746750" cy="3988921"/>
          </a:xfrm>
          <a:prstGeom prst="rect">
            <a:avLst/>
          </a:prstGeom>
        </p:spPr>
      </p:pic>
      <p:sp>
        <p:nvSpPr>
          <p:cNvPr id="3" name="Rectangle 2"/>
          <p:cNvSpPr/>
          <p:nvPr/>
        </p:nvSpPr>
        <p:spPr>
          <a:xfrm>
            <a:off x="2574565" y="89075"/>
            <a:ext cx="6096000" cy="1077218"/>
          </a:xfrm>
          <a:prstGeom prst="rect">
            <a:avLst/>
          </a:prstGeom>
        </p:spPr>
        <p:txBody>
          <a:bodyPr>
            <a:spAutoFit/>
          </a:bodyPr>
          <a:lstStyle/>
          <a:p>
            <a:pPr algn="ctr"/>
            <a:r>
              <a:rPr lang="fr-FR" sz="3200" dirty="0" smtClean="0"/>
              <a:t>RÉACTIVATION ET TEMPORALITÉ</a:t>
            </a:r>
          </a:p>
          <a:p>
            <a:endParaRPr lang="fr-FR" sz="3200" dirty="0"/>
          </a:p>
        </p:txBody>
      </p:sp>
      <p:sp>
        <p:nvSpPr>
          <p:cNvPr id="2" name="ZoneTexte 1"/>
          <p:cNvSpPr txBox="1"/>
          <p:nvPr/>
        </p:nvSpPr>
        <p:spPr>
          <a:xfrm>
            <a:off x="7580347" y="5871842"/>
            <a:ext cx="3187668" cy="369332"/>
          </a:xfrm>
          <a:prstGeom prst="rect">
            <a:avLst/>
          </a:prstGeom>
          <a:noFill/>
        </p:spPr>
        <p:txBody>
          <a:bodyPr wrap="none" rtlCol="0">
            <a:spAutoFit/>
          </a:bodyPr>
          <a:lstStyle/>
          <a:p>
            <a:r>
              <a:rPr lang="fr-FR" dirty="0" smtClean="0"/>
              <a:t>Du cycle de révision / calendrier</a:t>
            </a:r>
            <a:endParaRPr lang="fr-FR" dirty="0"/>
          </a:p>
        </p:txBody>
      </p:sp>
      <p:sp>
        <p:nvSpPr>
          <p:cNvPr id="5" name="ZoneTexte 4"/>
          <p:cNvSpPr txBox="1"/>
          <p:nvPr/>
        </p:nvSpPr>
        <p:spPr>
          <a:xfrm>
            <a:off x="1781694" y="5888467"/>
            <a:ext cx="1572290" cy="369332"/>
          </a:xfrm>
          <a:prstGeom prst="rect">
            <a:avLst/>
          </a:prstGeom>
          <a:noFill/>
        </p:spPr>
        <p:txBody>
          <a:bodyPr wrap="none" rtlCol="0">
            <a:spAutoFit/>
          </a:bodyPr>
          <a:lstStyle/>
          <a:p>
            <a:r>
              <a:rPr lang="fr-FR" dirty="0" smtClean="0"/>
              <a:t>De l’évaluation</a:t>
            </a:r>
            <a:endParaRPr lang="fr-FR" dirty="0"/>
          </a:p>
        </p:txBody>
      </p:sp>
      <p:sp>
        <p:nvSpPr>
          <p:cNvPr id="6" name="ZoneTexte 5"/>
          <p:cNvSpPr txBox="1"/>
          <p:nvPr/>
        </p:nvSpPr>
        <p:spPr>
          <a:xfrm>
            <a:off x="565265" y="5270269"/>
            <a:ext cx="4248920" cy="369332"/>
          </a:xfrm>
          <a:prstGeom prst="rect">
            <a:avLst/>
          </a:prstGeom>
          <a:noFill/>
        </p:spPr>
        <p:txBody>
          <a:bodyPr wrap="none" rtlCol="0">
            <a:spAutoFit/>
          </a:bodyPr>
          <a:lstStyle/>
          <a:p>
            <a:r>
              <a:rPr lang="fr-FR" dirty="0" smtClean="0"/>
              <a:t>Ce qui prête à réflexion sur la temporalité :</a:t>
            </a:r>
            <a:endParaRPr lang="fr-FR" dirty="0"/>
          </a:p>
        </p:txBody>
      </p:sp>
      <p:cxnSp>
        <p:nvCxnSpPr>
          <p:cNvPr id="8" name="Connecteur droit avec flèche 7"/>
          <p:cNvCxnSpPr/>
          <p:nvPr/>
        </p:nvCxnSpPr>
        <p:spPr>
          <a:xfrm>
            <a:off x="3740727" y="6056508"/>
            <a:ext cx="3491346" cy="166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08234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16131" y="4887881"/>
            <a:ext cx="11471564" cy="169579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489747" y="101554"/>
            <a:ext cx="10515600" cy="865159"/>
          </a:xfrm>
        </p:spPr>
        <p:txBody>
          <a:bodyPr>
            <a:normAutofit/>
          </a:bodyPr>
          <a:lstStyle/>
          <a:p>
            <a:pPr algn="ctr"/>
            <a:r>
              <a:rPr lang="fr-FR" sz="3200" dirty="0" smtClean="0">
                <a:latin typeface="+mn-lt"/>
                <a:ea typeface="+mn-ea"/>
                <a:cs typeface="+mn-cs"/>
              </a:rPr>
              <a:t>Reprise expansée</a:t>
            </a:r>
            <a:endParaRPr lang="fr-FR" sz="3200" dirty="0">
              <a:latin typeface="+mn-lt"/>
              <a:ea typeface="+mn-ea"/>
              <a:cs typeface="+mn-cs"/>
            </a:endParaRPr>
          </a:p>
        </p:txBody>
      </p:sp>
      <p:sp>
        <p:nvSpPr>
          <p:cNvPr id="3" name="Rectangle 2"/>
          <p:cNvSpPr/>
          <p:nvPr/>
        </p:nvSpPr>
        <p:spPr>
          <a:xfrm rot="19962970">
            <a:off x="339851" y="412652"/>
            <a:ext cx="1165704" cy="523220"/>
          </a:xfrm>
          <a:prstGeom prst="rect">
            <a:avLst/>
          </a:prstGeom>
          <a:noFill/>
          <a:ln w="19050">
            <a:solidFill>
              <a:schemeClr val="accent4"/>
            </a:solidFill>
          </a:ln>
        </p:spPr>
        <p:txBody>
          <a:bodyPr wrap="none" lIns="91440" tIns="45720" rIns="91440" bIns="45720">
            <a:spAutoFit/>
          </a:bodyPr>
          <a:lstStyle/>
          <a:p>
            <a:pPr algn="ctr"/>
            <a:r>
              <a:rPr lang="fr-FR" sz="2800" b="0" cap="none" spc="0" dirty="0" smtClean="0">
                <a:ln w="0"/>
                <a:solidFill>
                  <a:schemeClr val="accent1"/>
                </a:solidFill>
                <a:effectLst>
                  <a:outerShdw blurRad="38100" dist="25400" dir="5400000" algn="ctr" rotWithShape="0">
                    <a:srgbClr val="6E747A">
                      <a:alpha val="43000"/>
                    </a:srgbClr>
                  </a:outerShdw>
                </a:effectLst>
              </a:rPr>
              <a:t>Quand</a:t>
            </a:r>
            <a:endParaRPr lang="fr-FR" sz="2800" b="0" cap="none" spc="0" dirty="0">
              <a:ln w="0"/>
              <a:solidFill>
                <a:schemeClr val="accent1"/>
              </a:solidFill>
              <a:effectLst>
                <a:outerShdw blurRad="38100" dist="25400" dir="5400000" algn="ctr" rotWithShape="0">
                  <a:srgbClr val="6E747A">
                    <a:alpha val="43000"/>
                  </a:srgbClr>
                </a:outerShdw>
              </a:effectLst>
            </a:endParaRPr>
          </a:p>
        </p:txBody>
      </p:sp>
      <p:sp>
        <p:nvSpPr>
          <p:cNvPr id="4" name="Rectangle 3"/>
          <p:cNvSpPr/>
          <p:nvPr/>
        </p:nvSpPr>
        <p:spPr>
          <a:xfrm>
            <a:off x="1893162" y="932791"/>
            <a:ext cx="6096000" cy="400110"/>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r>
              <a:rPr lang="fr-FR" sz="2000" dirty="0" smtClean="0">
                <a:solidFill>
                  <a:srgbClr val="221E1F"/>
                </a:solidFill>
                <a:latin typeface="Calibri" panose="020F0502020204030204" pitchFamily="34" charset="0"/>
              </a:rPr>
              <a:t>Un </a:t>
            </a:r>
            <a:r>
              <a:rPr lang="fr-FR" sz="2000" dirty="0">
                <a:solidFill>
                  <a:srgbClr val="221E1F"/>
                </a:solidFill>
                <a:latin typeface="Calibri" panose="020F0502020204030204" pitchFamily="34" charset="0"/>
              </a:rPr>
              <a:t>travail à intervalles réguliers </a:t>
            </a:r>
            <a:r>
              <a:rPr lang="fr-FR" sz="2000" b="1" dirty="0">
                <a:solidFill>
                  <a:srgbClr val="221E1F"/>
                </a:solidFill>
                <a:latin typeface="Calibri" panose="020F0502020204030204" pitchFamily="34" charset="0"/>
              </a:rPr>
              <a:t>interrompt l’oubli </a:t>
            </a:r>
            <a:endParaRPr lang="fr-FR" sz="2000" dirty="0">
              <a:solidFill>
                <a:srgbClr val="221E1F"/>
              </a:solidFill>
              <a:latin typeface="Calibri" panose="020F0502020204030204" pitchFamily="34" charset="0"/>
            </a:endParaRPr>
          </a:p>
        </p:txBody>
      </p:sp>
      <p:pic>
        <p:nvPicPr>
          <p:cNvPr id="6" name="Image 5"/>
          <p:cNvPicPr>
            <a:picLocks noChangeAspect="1"/>
          </p:cNvPicPr>
          <p:nvPr/>
        </p:nvPicPr>
        <p:blipFill>
          <a:blip r:embed="rId2"/>
          <a:stretch>
            <a:fillRect/>
          </a:stretch>
        </p:blipFill>
        <p:spPr>
          <a:xfrm>
            <a:off x="284772" y="1381178"/>
            <a:ext cx="9813555" cy="3436360"/>
          </a:xfrm>
          <a:prstGeom prst="rect">
            <a:avLst/>
          </a:prstGeom>
        </p:spPr>
      </p:pic>
      <p:sp>
        <p:nvSpPr>
          <p:cNvPr id="7" name="Rectangle 6"/>
          <p:cNvSpPr/>
          <p:nvPr/>
        </p:nvSpPr>
        <p:spPr>
          <a:xfrm>
            <a:off x="627017" y="4948233"/>
            <a:ext cx="10726783" cy="1846659"/>
          </a:xfrm>
          <a:prstGeom prst="rect">
            <a:avLst/>
          </a:prstGeom>
        </p:spPr>
        <p:txBody>
          <a:bodyPr wrap="square">
            <a:spAutoFit/>
          </a:bodyPr>
          <a:lstStyle/>
          <a:p>
            <a:r>
              <a:rPr lang="fr-FR" sz="1600" dirty="0"/>
              <a:t>Le travail intensif massé initial ne s’appuie que sur la mémoire à court terme.</a:t>
            </a:r>
          </a:p>
          <a:p>
            <a:r>
              <a:rPr lang="fr-FR" sz="1400" i="1" dirty="0"/>
              <a:t>• Le bachotage est comme un gavage avec purge : beaucoup de choses entrent mais presque tout ressort</a:t>
            </a:r>
            <a:r>
              <a:rPr lang="fr-FR" sz="1400" i="1" dirty="0" smtClean="0"/>
              <a:t>.</a:t>
            </a:r>
          </a:p>
          <a:p>
            <a:pPr marL="285750" indent="-285750">
              <a:buFont typeface="Arial" panose="020B0604020202020204" pitchFamily="34" charset="0"/>
              <a:buChar char="•"/>
            </a:pPr>
            <a:endParaRPr lang="fr-FR" sz="1600" dirty="0" smtClean="0"/>
          </a:p>
          <a:p>
            <a:r>
              <a:rPr lang="fr-FR" sz="1600" dirty="0" smtClean="0"/>
              <a:t>L’apprentissage </a:t>
            </a:r>
            <a:r>
              <a:rPr lang="fr-FR" sz="1600" dirty="0"/>
              <a:t>est </a:t>
            </a:r>
            <a:r>
              <a:rPr lang="fr-FR" sz="1600" dirty="0" smtClean="0"/>
              <a:t>plus profond </a:t>
            </a:r>
            <a:r>
              <a:rPr lang="fr-FR" sz="1600" dirty="0"/>
              <a:t>et plus durable lorsqu’il se fait en fournissant des </a:t>
            </a:r>
            <a:r>
              <a:rPr lang="fr-FR" sz="1600" dirty="0" smtClean="0"/>
              <a:t>efforts </a:t>
            </a:r>
            <a:r>
              <a:rPr lang="fr-FR" sz="1600" dirty="0" smtClean="0">
                <a:sym typeface="Wingdings" panose="05000000000000000000" pitchFamily="2" charset="2"/>
              </a:rPr>
              <a:t></a:t>
            </a:r>
            <a:r>
              <a:rPr lang="fr-FR" sz="1600" dirty="0" smtClean="0"/>
              <a:t> Niveau de difficulté nécessaire.</a:t>
            </a:r>
          </a:p>
          <a:p>
            <a:r>
              <a:rPr lang="fr-FR" dirty="0" smtClean="0"/>
              <a:t> </a:t>
            </a:r>
            <a:endParaRPr lang="fr-FR" dirty="0"/>
          </a:p>
          <a:p>
            <a:r>
              <a:rPr lang="fr-FR" sz="1600" dirty="0"/>
              <a:t>Penser que les tests ne servent pas qu’aux contrôles, mais à la mémorisation </a:t>
            </a:r>
          </a:p>
          <a:p>
            <a:endParaRPr lang="fr-FR" sz="1600" dirty="0"/>
          </a:p>
        </p:txBody>
      </p:sp>
      <p:sp>
        <p:nvSpPr>
          <p:cNvPr id="5" name="ZoneTexte 4"/>
          <p:cNvSpPr txBox="1"/>
          <p:nvPr/>
        </p:nvSpPr>
        <p:spPr>
          <a:xfrm>
            <a:off x="2717075" y="3752616"/>
            <a:ext cx="2711255" cy="584775"/>
          </a:xfrm>
          <a:prstGeom prst="rect">
            <a:avLst/>
          </a:prstGeom>
          <a:noFill/>
        </p:spPr>
        <p:txBody>
          <a:bodyPr wrap="none" rtlCol="0">
            <a:spAutoFit/>
          </a:bodyPr>
          <a:lstStyle/>
          <a:p>
            <a:r>
              <a:rPr lang="fr-FR" dirty="0" smtClean="0"/>
              <a:t>Cycle semaines 1 - 2 </a:t>
            </a:r>
            <a:r>
              <a:rPr lang="fr-FR" dirty="0"/>
              <a:t>-</a:t>
            </a:r>
            <a:r>
              <a:rPr lang="fr-FR" dirty="0" smtClean="0"/>
              <a:t> 4 </a:t>
            </a:r>
            <a:r>
              <a:rPr lang="fr-FR" dirty="0" smtClean="0">
                <a:solidFill>
                  <a:schemeClr val="bg1">
                    <a:lumMod val="50000"/>
                  </a:schemeClr>
                </a:solidFill>
              </a:rPr>
              <a:t>- 8</a:t>
            </a:r>
            <a:r>
              <a:rPr lang="fr-FR" dirty="0" smtClean="0"/>
              <a:t> </a:t>
            </a:r>
          </a:p>
          <a:p>
            <a:endParaRPr lang="fr-FR" sz="1400" dirty="0" smtClean="0"/>
          </a:p>
        </p:txBody>
      </p:sp>
      <p:cxnSp>
        <p:nvCxnSpPr>
          <p:cNvPr id="10" name="Connecteur droit 9"/>
          <p:cNvCxnSpPr/>
          <p:nvPr/>
        </p:nvCxnSpPr>
        <p:spPr>
          <a:xfrm>
            <a:off x="4036423" y="4036423"/>
            <a:ext cx="0" cy="177858"/>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2569032" y="4032067"/>
            <a:ext cx="0" cy="177858"/>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4" name="Connecteur droit 13"/>
          <p:cNvCxnSpPr/>
          <p:nvPr/>
        </p:nvCxnSpPr>
        <p:spPr>
          <a:xfrm>
            <a:off x="6945093" y="4032067"/>
            <a:ext cx="0" cy="177858"/>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3387635" y="1917891"/>
            <a:ext cx="4711336" cy="338554"/>
          </a:xfrm>
          <a:prstGeom prst="rect">
            <a:avLst/>
          </a:prstGeom>
        </p:spPr>
        <p:txBody>
          <a:bodyPr wrap="square">
            <a:spAutoFit/>
          </a:bodyPr>
          <a:lstStyle/>
          <a:p>
            <a:r>
              <a:rPr lang="fr-FR" sz="1600" dirty="0" smtClean="0"/>
              <a:t> </a:t>
            </a:r>
            <a:r>
              <a:rPr lang="fr-FR" sz="1600" dirty="0"/>
              <a:t>Entrelacement des apprentissages (</a:t>
            </a:r>
            <a:r>
              <a:rPr lang="fr-FR" sz="1600" dirty="0" err="1"/>
              <a:t>Spaced-learning</a:t>
            </a:r>
            <a:r>
              <a:rPr lang="fr-FR" sz="1600" dirty="0"/>
              <a:t>)</a:t>
            </a:r>
          </a:p>
        </p:txBody>
      </p:sp>
    </p:spTree>
    <p:extLst>
      <p:ext uri="{BB962C8B-B14F-4D97-AF65-F5344CB8AC3E}">
        <p14:creationId xmlns:p14="http://schemas.microsoft.com/office/powerpoint/2010/main" val="2771018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299259" y="1333716"/>
            <a:ext cx="11471564" cy="207301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838200" y="202969"/>
            <a:ext cx="10515600" cy="897516"/>
          </a:xfrm>
        </p:spPr>
        <p:txBody>
          <a:bodyPr>
            <a:normAutofit/>
          </a:bodyPr>
          <a:lstStyle/>
          <a:p>
            <a:pPr algn="ctr"/>
            <a:r>
              <a:rPr lang="fr-FR" sz="3200" dirty="0">
                <a:latin typeface="+mn-lt"/>
                <a:ea typeface="+mn-ea"/>
                <a:cs typeface="+mn-cs"/>
              </a:rPr>
              <a:t>Mémorisation active</a:t>
            </a:r>
          </a:p>
        </p:txBody>
      </p:sp>
      <p:sp>
        <p:nvSpPr>
          <p:cNvPr id="3" name="Rectangle 2"/>
          <p:cNvSpPr/>
          <p:nvPr/>
        </p:nvSpPr>
        <p:spPr>
          <a:xfrm rot="20034530">
            <a:off x="302266" y="442824"/>
            <a:ext cx="1622432" cy="523220"/>
          </a:xfrm>
          <a:prstGeom prst="rect">
            <a:avLst/>
          </a:prstGeom>
          <a:noFill/>
          <a:ln w="19050">
            <a:solidFill>
              <a:schemeClr val="accent2"/>
            </a:solidFill>
          </a:ln>
        </p:spPr>
        <p:txBody>
          <a:bodyPr wrap="none" lIns="91440" tIns="45720" rIns="91440" bIns="45720">
            <a:spAutoFit/>
          </a:bodyPr>
          <a:lstStyle/>
          <a:p>
            <a:pPr algn="ctr"/>
            <a:r>
              <a:rPr lang="fr-FR" sz="2800" b="0" cap="none" spc="0" dirty="0" smtClean="0">
                <a:ln w="0"/>
                <a:solidFill>
                  <a:schemeClr val="accent1"/>
                </a:solidFill>
                <a:effectLst>
                  <a:outerShdw blurRad="38100" dist="25400" dir="5400000" algn="ctr" rotWithShape="0">
                    <a:srgbClr val="6E747A">
                      <a:alpha val="43000"/>
                    </a:srgbClr>
                  </a:outerShdw>
                </a:effectLst>
              </a:rPr>
              <a:t>Comment</a:t>
            </a:r>
            <a:endParaRPr lang="fr-FR" sz="2800" b="0" cap="none" spc="0" dirty="0">
              <a:ln w="0"/>
              <a:solidFill>
                <a:schemeClr val="accent1"/>
              </a:solidFill>
              <a:effectLst>
                <a:outerShdw blurRad="38100" dist="25400" dir="5400000" algn="ctr" rotWithShape="0">
                  <a:srgbClr val="6E747A">
                    <a:alpha val="43000"/>
                  </a:srgbClr>
                </a:outerShdw>
              </a:effectLst>
            </a:endParaRPr>
          </a:p>
        </p:txBody>
      </p:sp>
      <p:sp>
        <p:nvSpPr>
          <p:cNvPr id="4" name="ZoneTexte 3"/>
          <p:cNvSpPr txBox="1"/>
          <p:nvPr/>
        </p:nvSpPr>
        <p:spPr>
          <a:xfrm>
            <a:off x="1562793" y="1850787"/>
            <a:ext cx="7250835" cy="1477328"/>
          </a:xfrm>
          <a:prstGeom prst="rect">
            <a:avLst/>
          </a:prstGeom>
          <a:noFill/>
        </p:spPr>
        <p:txBody>
          <a:bodyPr wrap="square" rtlCol="0">
            <a:spAutoFit/>
          </a:bodyPr>
          <a:lstStyle/>
          <a:p>
            <a:pPr marL="342900" indent="-342900">
              <a:buFont typeface="Arial" panose="020B0604020202020204" pitchFamily="34" charset="0"/>
              <a:buChar char="•"/>
            </a:pPr>
            <a:r>
              <a:rPr lang="fr-FR" dirty="0" smtClean="0"/>
              <a:t>3 modalités peuvent être mobilisées</a:t>
            </a:r>
          </a:p>
          <a:p>
            <a:pPr marL="342900" indent="-342900">
              <a:buFont typeface="+mj-lt"/>
              <a:buAutoNum type="arabicPeriod"/>
            </a:pPr>
            <a:endParaRPr lang="fr-FR" dirty="0" smtClean="0"/>
          </a:p>
          <a:p>
            <a:pPr marL="1257300" lvl="2" indent="-342900">
              <a:buFont typeface="+mj-lt"/>
              <a:buAutoNum type="arabicPeriod"/>
            </a:pPr>
            <a:r>
              <a:rPr lang="fr-FR" dirty="0" smtClean="0"/>
              <a:t>Fiche de mémorisation</a:t>
            </a:r>
          </a:p>
          <a:p>
            <a:pPr marL="1257300" lvl="2" indent="-342900">
              <a:buFont typeface="+mj-lt"/>
              <a:buAutoNum type="arabicPeriod"/>
            </a:pPr>
            <a:r>
              <a:rPr lang="fr-FR" dirty="0" smtClean="0"/>
              <a:t>Cours avec encart</a:t>
            </a:r>
          </a:p>
          <a:p>
            <a:pPr marL="1257300" lvl="2" indent="-342900">
              <a:buFont typeface="+mj-lt"/>
              <a:buAutoNum type="arabicPeriod"/>
            </a:pPr>
            <a:r>
              <a:rPr lang="fr-FR" dirty="0" smtClean="0"/>
              <a:t>Logiciels de mémorisation (multi modalités)</a:t>
            </a:r>
            <a:endParaRPr lang="fr-FR" dirty="0"/>
          </a:p>
        </p:txBody>
      </p:sp>
      <p:sp>
        <p:nvSpPr>
          <p:cNvPr id="5" name="ZoneTexte 4"/>
          <p:cNvSpPr txBox="1"/>
          <p:nvPr/>
        </p:nvSpPr>
        <p:spPr>
          <a:xfrm>
            <a:off x="1113482" y="1413517"/>
            <a:ext cx="8709564" cy="369332"/>
          </a:xfrm>
          <a:prstGeom prst="rect">
            <a:avLst/>
          </a:prstGeom>
          <a:noFill/>
        </p:spPr>
        <p:txBody>
          <a:bodyPr wrap="none" rtlCol="0">
            <a:spAutoFit/>
          </a:bodyPr>
          <a:lstStyle/>
          <a:p>
            <a:r>
              <a:rPr lang="fr-FR" dirty="0" smtClean="0"/>
              <a:t>Se poser des questions sur ce que l’on doit retenir </a:t>
            </a:r>
            <a:r>
              <a:rPr lang="fr-FR" dirty="0"/>
              <a:t>est plus efficace </a:t>
            </a:r>
            <a:r>
              <a:rPr lang="fr-FR" dirty="0" smtClean="0"/>
              <a:t>que tenter d’y répondre</a:t>
            </a:r>
            <a:endParaRPr lang="fr-FR" dirty="0"/>
          </a:p>
        </p:txBody>
      </p:sp>
      <p:sp>
        <p:nvSpPr>
          <p:cNvPr id="7" name="Rectangle 1"/>
          <p:cNvSpPr>
            <a:spLocks noChangeArrowheads="1"/>
          </p:cNvSpPr>
          <p:nvPr/>
        </p:nvSpPr>
        <p:spPr bwMode="auto">
          <a:xfrm>
            <a:off x="443657" y="3986464"/>
            <a:ext cx="11540066"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05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50" b="0" i="1" u="none" strike="noStrike" cap="none" normalizeH="0" baseline="0" dirty="0" smtClean="0">
                <a:ln>
                  <a:noFill/>
                </a:ln>
                <a:solidFill>
                  <a:schemeClr val="tx1"/>
                </a:solidFill>
                <a:effectLst/>
                <a:latin typeface="Arial" panose="020B0604020202020204" pitchFamily="34" charset="0"/>
              </a:rPr>
              <a:t>Cartes</a:t>
            </a:r>
            <a:endParaRPr kumimoji="0" lang="fr-FR" altLang="fr-FR" sz="1050" b="0" i="0" u="none" strike="noStrike" cap="none" normalizeH="0" baseline="0" dirty="0" smtClean="0">
              <a:ln>
                <a:noFill/>
              </a:ln>
              <a:solidFill>
                <a:schemeClr val="tx1"/>
              </a:solidFill>
              <a:effectLst/>
              <a:latin typeface="Arial" panose="020B0604020202020204" pitchFamily="34" charset="0"/>
            </a:endParaRPr>
          </a:p>
          <a:p>
            <a:pPr marL="457200" marR="0" lvl="1" indent="0" algn="l" defTabSz="914400" rtl="0" eaLnBrk="0" fontAlgn="base" latinLnBrk="0" hangingPunct="0">
              <a:lnSpc>
                <a:spcPct val="100000"/>
              </a:lnSpc>
              <a:spcBef>
                <a:spcPct val="0"/>
              </a:spcBef>
              <a:spcAft>
                <a:spcPct val="0"/>
              </a:spcAft>
              <a:buClrTx/>
              <a:buSzTx/>
              <a:buFontTx/>
              <a:buNone/>
              <a:tabLst/>
            </a:pPr>
            <a:r>
              <a:rPr kumimoji="0" lang="fr-FR" altLang="fr-FR" sz="1050" b="0" i="0" u="none" strike="noStrike" cap="none" normalizeH="0" baseline="0" dirty="0" smtClean="0">
                <a:ln>
                  <a:noFill/>
                </a:ln>
                <a:solidFill>
                  <a:schemeClr val="tx1"/>
                </a:solidFill>
                <a:effectLst/>
                <a:latin typeface="Arial" panose="020B0604020202020204" pitchFamily="34" charset="0"/>
              </a:rPr>
              <a:t>Ce mode est similaire à une méthode d'apprentissage classique. Il s'agit tout simplement d'écrire un terme ou un mot d'un côté du papier et d'écrire de l'autre côté sa définition. Les utilisateurs peuvent ainsi retourner indéfiniment le papier virtuel.</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50" b="0" i="0" u="none" strike="noStrike" cap="none" normalizeH="0" baseline="0" dirty="0" smtClean="0">
                <a:ln>
                  <a:noFill/>
                </a:ln>
                <a:solidFill>
                  <a:schemeClr val="tx1"/>
                </a:solidFill>
                <a:effectLst/>
                <a:latin typeface="Arial" panose="020B0604020202020204" pitchFamily="34" charset="0"/>
              </a:rPr>
              <a:t>Apprendre</a:t>
            </a:r>
          </a:p>
          <a:p>
            <a:pPr marL="457200" marR="0" lvl="1" indent="0" algn="l" defTabSz="914400" rtl="0" eaLnBrk="0" fontAlgn="base" latinLnBrk="0" hangingPunct="0">
              <a:lnSpc>
                <a:spcPct val="100000"/>
              </a:lnSpc>
              <a:spcBef>
                <a:spcPct val="0"/>
              </a:spcBef>
              <a:spcAft>
                <a:spcPct val="0"/>
              </a:spcAft>
              <a:buClrTx/>
              <a:buSzTx/>
              <a:buFontTx/>
              <a:buNone/>
              <a:tabLst/>
            </a:pPr>
            <a:r>
              <a:rPr kumimoji="0" lang="fr-FR" altLang="fr-FR" sz="1050" b="0" i="0" u="none" strike="noStrike" cap="none" normalizeH="0" baseline="0" dirty="0" smtClean="0">
                <a:ln>
                  <a:noFill/>
                </a:ln>
                <a:solidFill>
                  <a:schemeClr val="tx1"/>
                </a:solidFill>
                <a:effectLst/>
                <a:latin typeface="Arial" panose="020B0604020202020204" pitchFamily="34" charset="0"/>
              </a:rPr>
              <a:t>Dans ce mode, l'utilisateur doit taper la définition après avoir vu le terme ou inversement. Si l'utilisateur se trompe, le terme sera redemandé lors du prochain test. Le test continue jusqu'à ce que l'utilisateur ne fasse plus de fautes.</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50" b="0" i="0" u="none" strike="noStrike" cap="none" normalizeH="0" baseline="0" dirty="0" smtClean="0">
                <a:ln>
                  <a:noFill/>
                </a:ln>
                <a:solidFill>
                  <a:schemeClr val="tx1"/>
                </a:solidFill>
                <a:effectLst/>
                <a:latin typeface="Arial" panose="020B0604020202020204" pitchFamily="34" charset="0"/>
              </a:rPr>
              <a:t>Apprentissage à long terme</a:t>
            </a:r>
          </a:p>
          <a:p>
            <a:pPr marL="457200" marR="0" lvl="1" indent="0" algn="l" defTabSz="914400" rtl="0" eaLnBrk="0" fontAlgn="base" latinLnBrk="0" hangingPunct="0">
              <a:lnSpc>
                <a:spcPct val="100000"/>
              </a:lnSpc>
              <a:spcBef>
                <a:spcPct val="0"/>
              </a:spcBef>
              <a:spcAft>
                <a:spcPct val="0"/>
              </a:spcAft>
              <a:buClrTx/>
              <a:buSzTx/>
              <a:buFontTx/>
              <a:buNone/>
              <a:tabLst/>
            </a:pPr>
            <a:r>
              <a:rPr kumimoji="0" lang="fr-FR" altLang="fr-FR" sz="1050" b="0" i="0" u="none" strike="noStrike" cap="none" normalizeH="0" baseline="0" dirty="0" smtClean="0">
                <a:ln>
                  <a:noFill/>
                </a:ln>
                <a:solidFill>
                  <a:schemeClr val="tx1"/>
                </a:solidFill>
                <a:effectLst/>
                <a:latin typeface="Arial" panose="020B0604020202020204" pitchFamily="34" charset="0"/>
              </a:rPr>
              <a:t>Dans ce mode, l'utilisateur bénéficie d'une étude adaptée s'il répond aux questions correctement. Les questions avec réponses erronées seront posées de nouveau les jours suivants pour un apprentissage plus personnel et plus profond.</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50" b="0" i="0" u="none" strike="noStrike" cap="none" normalizeH="0" baseline="0" dirty="0" smtClean="0">
                <a:ln>
                  <a:noFill/>
                </a:ln>
                <a:solidFill>
                  <a:schemeClr val="tx1"/>
                </a:solidFill>
                <a:effectLst/>
                <a:latin typeface="Arial" panose="020B0604020202020204" pitchFamily="34" charset="0"/>
              </a:rPr>
              <a:t>Épeler</a:t>
            </a:r>
          </a:p>
          <a:p>
            <a:pPr marL="457200" marR="0" lvl="1" indent="0" algn="l" defTabSz="914400" rtl="0" eaLnBrk="0" fontAlgn="base" latinLnBrk="0" hangingPunct="0">
              <a:lnSpc>
                <a:spcPct val="100000"/>
              </a:lnSpc>
              <a:spcBef>
                <a:spcPct val="0"/>
              </a:spcBef>
              <a:spcAft>
                <a:spcPct val="0"/>
              </a:spcAft>
              <a:buClrTx/>
              <a:buSzTx/>
              <a:buFontTx/>
              <a:buNone/>
              <a:tabLst/>
            </a:pPr>
            <a:r>
              <a:rPr kumimoji="0" lang="fr-FR" altLang="fr-FR" sz="1050" b="0" i="0" u="none" strike="noStrike" cap="none" normalizeH="0" baseline="0" dirty="0" smtClean="0">
                <a:ln>
                  <a:noFill/>
                </a:ln>
                <a:solidFill>
                  <a:schemeClr val="tx1"/>
                </a:solidFill>
                <a:effectLst/>
                <a:latin typeface="Arial" panose="020B0604020202020204" pitchFamily="34" charset="0"/>
              </a:rPr>
              <a:t>Dans ce mode, le site dicte un mot tandis que l'utilisateur doit l'écrire avec une orthographe correcte.</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50" b="0" i="0" u="none" strike="noStrike" cap="none" normalizeH="0" baseline="0" dirty="0" smtClean="0">
                <a:ln>
                  <a:noFill/>
                </a:ln>
                <a:solidFill>
                  <a:schemeClr val="tx1"/>
                </a:solidFill>
                <a:effectLst/>
                <a:latin typeface="Arial" panose="020B0604020202020204" pitchFamily="34" charset="0"/>
              </a:rPr>
              <a:t>Associer</a:t>
            </a:r>
          </a:p>
          <a:p>
            <a:pPr marL="457200" marR="0" lvl="1" indent="0" algn="l" defTabSz="914400" rtl="0" eaLnBrk="0" fontAlgn="base" latinLnBrk="0" hangingPunct="0">
              <a:lnSpc>
                <a:spcPct val="100000"/>
              </a:lnSpc>
              <a:spcBef>
                <a:spcPct val="0"/>
              </a:spcBef>
              <a:spcAft>
                <a:spcPct val="0"/>
              </a:spcAft>
              <a:buClrTx/>
              <a:buSzTx/>
              <a:buFontTx/>
              <a:buNone/>
              <a:tabLst/>
            </a:pPr>
            <a:r>
              <a:rPr kumimoji="0" lang="fr-FR" altLang="fr-FR" sz="1050" b="0" i="0" u="none" strike="noStrike" cap="none" normalizeH="0" baseline="0" dirty="0" smtClean="0">
                <a:ln>
                  <a:noFill/>
                </a:ln>
                <a:solidFill>
                  <a:schemeClr val="tx1"/>
                </a:solidFill>
                <a:effectLst/>
                <a:latin typeface="Arial" panose="020B0604020202020204" pitchFamily="34" charset="0"/>
              </a:rPr>
              <a:t>Dans ce mode, l'utilisateur fait face à une grille de cartes avec lesquelles il doit faire des paires. Il doit associer les définitions aux termes et les termes aux définitions jusqu’à ce qu'il ne reste plus aucune carte dans la grille. Un compte à rebours et une mémorisation du meilleur résultat agrémentent le jeu.</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050" b="0" i="0" u="none" strike="noStrike" cap="none" normalizeH="0" baseline="0" dirty="0" smtClean="0">
              <a:ln>
                <a:noFill/>
              </a:ln>
              <a:solidFill>
                <a:schemeClr val="tx1"/>
              </a:solidFill>
              <a:effectLst/>
              <a:latin typeface="Arial" panose="020B0604020202020204" pitchFamily="34" charset="0"/>
            </a:endParaRPr>
          </a:p>
        </p:txBody>
      </p:sp>
      <p:pic>
        <p:nvPicPr>
          <p:cNvPr id="8" name="Image 7"/>
          <p:cNvPicPr>
            <a:picLocks noChangeAspect="1"/>
          </p:cNvPicPr>
          <p:nvPr/>
        </p:nvPicPr>
        <p:blipFill>
          <a:blip r:embed="rId2"/>
          <a:stretch>
            <a:fillRect/>
          </a:stretch>
        </p:blipFill>
        <p:spPr>
          <a:xfrm>
            <a:off x="169335" y="3757495"/>
            <a:ext cx="1202266" cy="307347"/>
          </a:xfrm>
          <a:prstGeom prst="rect">
            <a:avLst/>
          </a:prstGeom>
        </p:spPr>
      </p:pic>
      <p:sp>
        <p:nvSpPr>
          <p:cNvPr id="6" name="ZoneTexte 5"/>
          <p:cNvSpPr txBox="1"/>
          <p:nvPr/>
        </p:nvSpPr>
        <p:spPr>
          <a:xfrm>
            <a:off x="1645923" y="3723182"/>
            <a:ext cx="2045496" cy="369332"/>
          </a:xfrm>
          <a:prstGeom prst="rect">
            <a:avLst/>
          </a:prstGeom>
        </p:spPr>
        <p:style>
          <a:lnRef idx="2">
            <a:schemeClr val="accent5"/>
          </a:lnRef>
          <a:fillRef idx="1">
            <a:schemeClr val="lt1"/>
          </a:fillRef>
          <a:effectRef idx="0">
            <a:schemeClr val="accent5"/>
          </a:effectRef>
          <a:fontRef idx="minor">
            <a:schemeClr val="dk1"/>
          </a:fontRef>
        </p:style>
        <p:txBody>
          <a:bodyPr wrap="none" rtlCol="0">
            <a:spAutoFit/>
          </a:bodyPr>
          <a:lstStyle/>
          <a:p>
            <a:r>
              <a:rPr lang="fr-FR" dirty="0" smtClean="0"/>
              <a:t>Reprise </a:t>
            </a:r>
            <a:r>
              <a:rPr lang="fr-FR" dirty="0" smtClean="0">
                <a:sym typeface="Symbol" panose="05050102010706020507" pitchFamily="18" charset="2"/>
              </a:rPr>
              <a:t> répétition</a:t>
            </a:r>
            <a:endParaRPr lang="fr-FR" dirty="0"/>
          </a:p>
        </p:txBody>
      </p:sp>
    </p:spTree>
    <p:extLst>
      <p:ext uri="{BB962C8B-B14F-4D97-AF65-F5344CB8AC3E}">
        <p14:creationId xmlns:p14="http://schemas.microsoft.com/office/powerpoint/2010/main" val="19885797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216131" y="5447216"/>
            <a:ext cx="11471564" cy="106402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838200" y="179647"/>
            <a:ext cx="10515600" cy="1325563"/>
          </a:xfrm>
        </p:spPr>
        <p:txBody>
          <a:bodyPr>
            <a:normAutofit/>
          </a:bodyPr>
          <a:lstStyle/>
          <a:p>
            <a:pPr algn="ctr"/>
            <a:r>
              <a:rPr lang="fr-FR" sz="3200" dirty="0" smtClean="0">
                <a:latin typeface="+mn-lt"/>
                <a:ea typeface="+mn-ea"/>
                <a:cs typeface="+mn-cs"/>
              </a:rPr>
              <a:t>Fiche de mémorisation versus fiche de formalisation</a:t>
            </a:r>
            <a:endParaRPr lang="fr-FR" sz="3200" dirty="0">
              <a:latin typeface="+mn-lt"/>
              <a:ea typeface="+mn-ea"/>
              <a:cs typeface="+mn-cs"/>
            </a:endParaRPr>
          </a:p>
        </p:txBody>
      </p:sp>
      <p:sp>
        <p:nvSpPr>
          <p:cNvPr id="3" name="Rectangle 2"/>
          <p:cNvSpPr/>
          <p:nvPr/>
        </p:nvSpPr>
        <p:spPr>
          <a:xfrm rot="18932094">
            <a:off x="487209" y="493702"/>
            <a:ext cx="886782" cy="523220"/>
          </a:xfrm>
          <a:prstGeom prst="rect">
            <a:avLst/>
          </a:prstGeom>
          <a:noFill/>
          <a:ln w="19050">
            <a:solidFill>
              <a:schemeClr val="accent2"/>
            </a:solidFill>
          </a:ln>
        </p:spPr>
        <p:txBody>
          <a:bodyPr wrap="none" lIns="91440" tIns="45720" rIns="91440" bIns="45720">
            <a:spAutoFit/>
          </a:bodyPr>
          <a:lstStyle/>
          <a:p>
            <a:pPr algn="ctr"/>
            <a:r>
              <a:rPr lang="fr-FR" sz="2800" b="0" cap="none" spc="0" dirty="0" smtClean="0">
                <a:ln w="0"/>
                <a:solidFill>
                  <a:schemeClr val="accent1"/>
                </a:solidFill>
                <a:effectLst>
                  <a:outerShdw blurRad="38100" dist="25400" dir="5400000" algn="ctr" rotWithShape="0">
                    <a:srgbClr val="6E747A">
                      <a:alpha val="43000"/>
                    </a:srgbClr>
                  </a:outerShdw>
                </a:effectLst>
              </a:rPr>
              <a:t>Quoi</a:t>
            </a:r>
            <a:endParaRPr lang="fr-FR" sz="2800" b="0" cap="none" spc="0" dirty="0">
              <a:ln w="0"/>
              <a:solidFill>
                <a:schemeClr val="accent1"/>
              </a:solidFill>
              <a:effectLst>
                <a:outerShdw blurRad="38100" dist="25400" dir="5400000" algn="ctr" rotWithShape="0">
                  <a:srgbClr val="6E747A">
                    <a:alpha val="43000"/>
                  </a:srgbClr>
                </a:outerShdw>
              </a:effectLst>
            </a:endParaRPr>
          </a:p>
        </p:txBody>
      </p:sp>
      <p:pic>
        <p:nvPicPr>
          <p:cNvPr id="4" name="Image 3"/>
          <p:cNvPicPr>
            <a:picLocks noChangeAspect="1"/>
          </p:cNvPicPr>
          <p:nvPr/>
        </p:nvPicPr>
        <p:blipFill>
          <a:blip r:embed="rId2"/>
          <a:stretch>
            <a:fillRect/>
          </a:stretch>
        </p:blipFill>
        <p:spPr>
          <a:xfrm>
            <a:off x="430920" y="1505210"/>
            <a:ext cx="5623756" cy="555212"/>
          </a:xfrm>
          <a:prstGeom prst="rect">
            <a:avLst/>
          </a:prstGeom>
        </p:spPr>
      </p:pic>
      <p:cxnSp>
        <p:nvCxnSpPr>
          <p:cNvPr id="6" name="Connecteur droit 5"/>
          <p:cNvCxnSpPr/>
          <p:nvPr/>
        </p:nvCxnSpPr>
        <p:spPr>
          <a:xfrm>
            <a:off x="6257109" y="1136469"/>
            <a:ext cx="11083" cy="1038579"/>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graphicFrame>
        <p:nvGraphicFramePr>
          <p:cNvPr id="7" name="Tableau 6"/>
          <p:cNvGraphicFramePr>
            <a:graphicFrameLocks noGrp="1"/>
          </p:cNvGraphicFramePr>
          <p:nvPr>
            <p:extLst>
              <p:ext uri="{D42A27DB-BD31-4B8C-83A1-F6EECF244321}">
                <p14:modId xmlns:p14="http://schemas.microsoft.com/office/powerpoint/2010/main" val="1946764283"/>
              </p:ext>
            </p:extLst>
          </p:nvPr>
        </p:nvGraphicFramePr>
        <p:xfrm>
          <a:off x="6481709" y="1502231"/>
          <a:ext cx="5444680" cy="510804"/>
        </p:xfrm>
        <a:graphic>
          <a:graphicData uri="http://schemas.openxmlformats.org/drawingml/2006/table">
            <a:tbl>
              <a:tblPr firstRow="1" bandRow="1">
                <a:tableStyleId>{5C22544A-7EE6-4342-B048-85BDC9FD1C3A}</a:tableStyleId>
              </a:tblPr>
              <a:tblGrid>
                <a:gridCol w="1082535">
                  <a:extLst>
                    <a:ext uri="{9D8B030D-6E8A-4147-A177-3AD203B41FA5}">
                      <a16:colId xmlns:a16="http://schemas.microsoft.com/office/drawing/2014/main" val="3068678243"/>
                    </a:ext>
                  </a:extLst>
                </a:gridCol>
                <a:gridCol w="4362145">
                  <a:extLst>
                    <a:ext uri="{9D8B030D-6E8A-4147-A177-3AD203B41FA5}">
                      <a16:colId xmlns:a16="http://schemas.microsoft.com/office/drawing/2014/main" val="1081723461"/>
                    </a:ext>
                  </a:extLst>
                </a:gridCol>
              </a:tblGrid>
              <a:tr h="510804">
                <a:tc>
                  <a:txBody>
                    <a:bodyPr/>
                    <a:lstStyle/>
                    <a:p>
                      <a:r>
                        <a:rPr lang="fr-FR" sz="1000" dirty="0" smtClean="0">
                          <a:solidFill>
                            <a:schemeClr val="tx1"/>
                          </a:solidFill>
                        </a:rPr>
                        <a:t>Généralités</a:t>
                      </a:r>
                      <a:endParaRPr lang="fr-FR"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FR" sz="1050" b="0" dirty="0" smtClean="0">
                          <a:solidFill>
                            <a:schemeClr val="tx1"/>
                          </a:solidFill>
                        </a:rPr>
                        <a:t>Les 3 mécanismes cérébraux essentiels de l’activité cognitives sont : Compréhension, Mémorisation et Attention</a:t>
                      </a:r>
                      <a:endParaRPr lang="fr-FR" sz="105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59705296"/>
                  </a:ext>
                </a:extLst>
              </a:tr>
            </a:tbl>
          </a:graphicData>
        </a:graphic>
      </p:graphicFrame>
      <p:sp>
        <p:nvSpPr>
          <p:cNvPr id="8" name="ZoneTexte 7"/>
          <p:cNvSpPr txBox="1"/>
          <p:nvPr/>
        </p:nvSpPr>
        <p:spPr>
          <a:xfrm>
            <a:off x="535710" y="2591431"/>
            <a:ext cx="10818090" cy="369332"/>
          </a:xfrm>
          <a:prstGeom prst="rect">
            <a:avLst/>
          </a:prstGeom>
          <a:noFill/>
        </p:spPr>
        <p:txBody>
          <a:bodyPr wrap="none" rtlCol="0">
            <a:spAutoFit/>
          </a:bodyPr>
          <a:lstStyle/>
          <a:p>
            <a:r>
              <a:rPr lang="fr-FR" dirty="0" smtClean="0"/>
              <a:t>La finalité est la même, pointer les essentiels, mais il est plus efficace de se questionner sur ce que l’on doit savoir</a:t>
            </a:r>
            <a:endParaRPr lang="fr-FR" dirty="0"/>
          </a:p>
        </p:txBody>
      </p:sp>
      <p:sp>
        <p:nvSpPr>
          <p:cNvPr id="9" name="Rectangle 8"/>
          <p:cNvSpPr/>
          <p:nvPr/>
        </p:nvSpPr>
        <p:spPr>
          <a:xfrm>
            <a:off x="535710" y="3099880"/>
            <a:ext cx="11093795" cy="2523768"/>
          </a:xfrm>
          <a:prstGeom prst="rect">
            <a:avLst/>
          </a:prstGeom>
        </p:spPr>
        <p:txBody>
          <a:bodyPr wrap="square">
            <a:spAutoFit/>
          </a:bodyPr>
          <a:lstStyle/>
          <a:p>
            <a:r>
              <a:rPr lang="fr-FR" sz="1600" dirty="0">
                <a:latin typeface="Arial" panose="020B0604020202020204" pitchFamily="34" charset="0"/>
              </a:rPr>
              <a:t>La technique de la fiche de mémorisation </a:t>
            </a:r>
            <a:r>
              <a:rPr lang="fr-FR" sz="1600" dirty="0" smtClean="0">
                <a:latin typeface="Arial" panose="020B0604020202020204" pitchFamily="34" charset="0"/>
              </a:rPr>
              <a:t>s’appuie sur 4 </a:t>
            </a:r>
            <a:r>
              <a:rPr lang="fr-FR" sz="1600" dirty="0">
                <a:latin typeface="Arial" panose="020B0604020202020204" pitchFamily="34" charset="0"/>
              </a:rPr>
              <a:t>points </a:t>
            </a:r>
            <a:r>
              <a:rPr lang="fr-FR" sz="1600" dirty="0" smtClean="0">
                <a:latin typeface="Arial" panose="020B0604020202020204" pitchFamily="34" charset="0"/>
              </a:rPr>
              <a:t>:</a:t>
            </a:r>
          </a:p>
          <a:p>
            <a:pPr marL="342900" indent="-342900">
              <a:buFont typeface="+mj-lt"/>
              <a:buAutoNum type="arabicPeriod"/>
            </a:pPr>
            <a:r>
              <a:rPr lang="fr-FR" dirty="0" smtClean="0"/>
              <a:t>Mobiliser </a:t>
            </a:r>
            <a:r>
              <a:rPr lang="fr-FR" dirty="0"/>
              <a:t>la </a:t>
            </a:r>
            <a:r>
              <a:rPr lang="fr-FR" dirty="0" smtClean="0"/>
              <a:t>mémorisation des essentiels</a:t>
            </a:r>
          </a:p>
          <a:p>
            <a:pPr marL="342900" indent="-342900">
              <a:buFont typeface="+mj-lt"/>
              <a:buAutoNum type="arabicPeriod"/>
            </a:pPr>
            <a:r>
              <a:rPr lang="fr-FR" dirty="0" smtClean="0"/>
              <a:t>Pratiquer la mémorisation </a:t>
            </a:r>
            <a:r>
              <a:rPr lang="fr-FR" dirty="0"/>
              <a:t>active </a:t>
            </a:r>
            <a:endParaRPr lang="fr-FR" dirty="0" smtClean="0"/>
          </a:p>
          <a:p>
            <a:pPr marL="342900" indent="-342900">
              <a:buFont typeface="+mj-lt"/>
              <a:buAutoNum type="arabicPeriod"/>
            </a:pPr>
            <a:r>
              <a:rPr lang="fr-FR" dirty="0" smtClean="0"/>
              <a:t>Pratiquer le feedback proche</a:t>
            </a:r>
          </a:p>
          <a:p>
            <a:pPr marL="342900" indent="-342900">
              <a:buFont typeface="+mj-lt"/>
              <a:buAutoNum type="arabicPeriod"/>
            </a:pPr>
            <a:r>
              <a:rPr lang="fr-FR" dirty="0" smtClean="0"/>
              <a:t>Proposer un réapprentissage </a:t>
            </a:r>
            <a:r>
              <a:rPr lang="fr-FR" dirty="0"/>
              <a:t>expansé dans le </a:t>
            </a:r>
            <a:r>
              <a:rPr lang="fr-FR" dirty="0" smtClean="0"/>
              <a:t>temps en multi </a:t>
            </a:r>
            <a:r>
              <a:rPr lang="fr-FR" dirty="0" err="1" smtClean="0"/>
              <a:t>testing</a:t>
            </a:r>
            <a:r>
              <a:rPr lang="fr-FR" dirty="0"/>
              <a:t> (interrogation-test partielle ou totale, répétée dans le temps, sur un même ensemble de </a:t>
            </a:r>
            <a:r>
              <a:rPr lang="fr-FR" dirty="0" smtClean="0"/>
              <a:t>données)</a:t>
            </a:r>
          </a:p>
          <a:p>
            <a:pPr marL="742950" lvl="1" indent="-285750">
              <a:buFont typeface="Arial" panose="020B0604020202020204" pitchFamily="34" charset="0"/>
              <a:buChar char="•"/>
            </a:pPr>
            <a:r>
              <a:rPr lang="fr-FR" dirty="0" smtClean="0"/>
              <a:t>Choisir les modes de rappel selon la complexité (</a:t>
            </a:r>
            <a:r>
              <a:rPr lang="fr-FR" dirty="0"/>
              <a:t>libre, avec indice, par reconnaissance)</a:t>
            </a:r>
          </a:p>
          <a:p>
            <a:pPr marL="342900" indent="-342900">
              <a:buAutoNum type="arabicPeriod"/>
            </a:pPr>
            <a:endParaRPr lang="fr-FR" dirty="0"/>
          </a:p>
          <a:p>
            <a:pPr marL="342900" indent="-342900">
              <a:buFont typeface="+mj-lt"/>
              <a:buAutoNum type="arabicPeriod"/>
            </a:pPr>
            <a:endParaRPr lang="fr-FR" sz="1600" dirty="0">
              <a:effectLst/>
              <a:latin typeface="Arial" panose="020B0604020202020204" pitchFamily="34" charset="0"/>
            </a:endParaRPr>
          </a:p>
        </p:txBody>
      </p:sp>
      <p:sp>
        <p:nvSpPr>
          <p:cNvPr id="10" name="Rectangle 9"/>
          <p:cNvSpPr/>
          <p:nvPr/>
        </p:nvSpPr>
        <p:spPr>
          <a:xfrm>
            <a:off x="602213" y="5683229"/>
            <a:ext cx="11093795" cy="584775"/>
          </a:xfrm>
          <a:prstGeom prst="rect">
            <a:avLst/>
          </a:prstGeom>
        </p:spPr>
        <p:txBody>
          <a:bodyPr wrap="square">
            <a:spAutoFit/>
          </a:bodyPr>
          <a:lstStyle/>
          <a:p>
            <a:r>
              <a:rPr lang="fr-FR" sz="1600" dirty="0">
                <a:latin typeface="Arial" panose="020B0604020202020204" pitchFamily="34" charset="0"/>
              </a:rPr>
              <a:t>Elaborer des questions de fiches de mémorisation </a:t>
            </a:r>
            <a:r>
              <a:rPr lang="fr-FR" sz="1600" dirty="0" smtClean="0">
                <a:latin typeface="Arial" panose="020B0604020202020204" pitchFamily="34" charset="0"/>
              </a:rPr>
              <a:t>est un </a:t>
            </a:r>
            <a:r>
              <a:rPr lang="fr-FR" sz="1600" dirty="0">
                <a:latin typeface="Arial" panose="020B0604020202020204" pitchFamily="34" charset="0"/>
              </a:rPr>
              <a:t>exercice pédagogique extrêmement </a:t>
            </a:r>
            <a:r>
              <a:rPr lang="fr-FR" sz="1600" dirty="0" smtClean="0">
                <a:latin typeface="Arial" panose="020B0604020202020204" pitchFamily="34" charset="0"/>
              </a:rPr>
              <a:t>intéressant, </a:t>
            </a:r>
            <a:r>
              <a:rPr lang="fr-FR" sz="1600" dirty="0">
                <a:latin typeface="Arial" panose="020B0604020202020204" pitchFamily="34" charset="0"/>
              </a:rPr>
              <a:t>et loin d’être </a:t>
            </a:r>
            <a:r>
              <a:rPr lang="fr-FR" sz="1600" dirty="0" smtClean="0">
                <a:latin typeface="Arial" panose="020B0604020202020204" pitchFamily="34" charset="0"/>
              </a:rPr>
              <a:t>évident </a:t>
            </a:r>
            <a:r>
              <a:rPr lang="fr-FR" sz="1600" dirty="0">
                <a:latin typeface="Arial" panose="020B0604020202020204" pitchFamily="34" charset="0"/>
              </a:rPr>
              <a:t>pour l’apprenant</a:t>
            </a:r>
            <a:r>
              <a:rPr lang="fr-FR" sz="1600" dirty="0" smtClean="0">
                <a:latin typeface="Arial" panose="020B0604020202020204" pitchFamily="34" charset="0"/>
              </a:rPr>
              <a:t>.</a:t>
            </a:r>
            <a:endParaRPr lang="fr-FR" sz="1600" dirty="0">
              <a:effectLst/>
              <a:latin typeface="Arial" panose="020B0604020202020204" pitchFamily="34" charset="0"/>
            </a:endParaRPr>
          </a:p>
        </p:txBody>
      </p:sp>
      <p:sp>
        <p:nvSpPr>
          <p:cNvPr id="5" name="Flèche vers le bas 4"/>
          <p:cNvSpPr/>
          <p:nvPr/>
        </p:nvSpPr>
        <p:spPr>
          <a:xfrm>
            <a:off x="3435531" y="1136469"/>
            <a:ext cx="195943" cy="274320"/>
          </a:xfrm>
          <a:prstGeom prst="down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fr-FR"/>
          </a:p>
        </p:txBody>
      </p:sp>
      <p:sp>
        <p:nvSpPr>
          <p:cNvPr id="12" name="Flèche vers le bas 11"/>
          <p:cNvSpPr/>
          <p:nvPr/>
        </p:nvSpPr>
        <p:spPr>
          <a:xfrm>
            <a:off x="8795855" y="1060961"/>
            <a:ext cx="195943" cy="274320"/>
          </a:xfrm>
          <a:prstGeom prst="down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530194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44137" y="773091"/>
            <a:ext cx="11207931" cy="6388544"/>
          </a:xfrm>
          <a:prstGeom prst="rect">
            <a:avLst/>
          </a:prstGeom>
        </p:spPr>
        <p:txBody>
          <a:bodyPr wrap="square">
            <a:spAutoFit/>
          </a:bodyPr>
          <a:lstStyle/>
          <a:p>
            <a:pPr>
              <a:lnSpc>
                <a:spcPct val="107000"/>
              </a:lnSpc>
              <a:spcBef>
                <a:spcPts val="1200"/>
              </a:spcBef>
              <a:spcAft>
                <a:spcPts val="0"/>
              </a:spcAft>
            </a:pPr>
            <a:r>
              <a:rPr lang="fr-FR" b="1" kern="0" dirty="0" smtClean="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Pour </a:t>
            </a:r>
            <a:r>
              <a:rPr lang="fr-FR" b="1" kern="0"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une bonne </a:t>
            </a:r>
            <a:r>
              <a:rPr lang="fr-FR" b="1" kern="0" dirty="0" smtClean="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mémorisation et donc compréhension</a:t>
            </a:r>
          </a:p>
          <a:p>
            <a:pPr>
              <a:lnSpc>
                <a:spcPct val="107000"/>
              </a:lnSpc>
              <a:spcBef>
                <a:spcPts val="1200"/>
              </a:spcBef>
              <a:spcAft>
                <a:spcPts val="0"/>
              </a:spcAft>
            </a:pPr>
            <a:endParaRPr lang="fr-FR" sz="100" b="1" kern="0" dirty="0" smtClean="0">
              <a:solidFill>
                <a:srgbClr val="2E74B5"/>
              </a:solidFill>
              <a:latin typeface="Calibri Light" panose="020F0302020204030204" pitchFamily="34" charset="0"/>
              <a:ea typeface="Times New Roman" panose="02020603050405020304" pitchFamily="18" charset="0"/>
              <a:cs typeface="Times New Roman" panose="02020603050405020304" pitchFamily="18" charset="0"/>
            </a:endParaRPr>
          </a:p>
          <a:p>
            <a:r>
              <a:rPr lang="fr-FR" dirty="0" smtClean="0"/>
              <a:t> - </a:t>
            </a:r>
            <a:r>
              <a:rPr lang="fr-FR" sz="1400" dirty="0" smtClean="0">
                <a:latin typeface="Calibri" panose="020F0502020204030204" pitchFamily="34" charset="0"/>
                <a:ea typeface="Calibri" panose="020F0502020204030204" pitchFamily="34" charset="0"/>
                <a:cs typeface="Times New Roman" panose="02020603050405020304" pitchFamily="18" charset="0"/>
              </a:rPr>
              <a:t>Informer </a:t>
            </a:r>
            <a:r>
              <a:rPr lang="fr-FR" sz="1400" dirty="0">
                <a:latin typeface="Calibri" panose="020F0502020204030204" pitchFamily="34" charset="0"/>
                <a:ea typeface="Calibri" panose="020F0502020204030204" pitchFamily="34" charset="0"/>
                <a:cs typeface="Times New Roman" panose="02020603050405020304" pitchFamily="18" charset="0"/>
              </a:rPr>
              <a:t>les apprenants sur leur métacognition, </a:t>
            </a:r>
            <a:r>
              <a:rPr lang="fr-FR" sz="1400" dirty="0" smtClean="0">
                <a:latin typeface="Calibri" panose="020F0502020204030204" pitchFamily="34" charset="0"/>
                <a:ea typeface="Calibri" panose="020F0502020204030204" pitchFamily="34" charset="0"/>
                <a:cs typeface="Times New Roman" panose="02020603050405020304" pitchFamily="18" charset="0"/>
              </a:rPr>
              <a:t>améliorer leur </a:t>
            </a:r>
            <a:r>
              <a:rPr lang="fr-FR" sz="1400" dirty="0">
                <a:latin typeface="Calibri" panose="020F0502020204030204" pitchFamily="34" charset="0"/>
                <a:ea typeface="Calibri" panose="020F0502020204030204" pitchFamily="34" charset="0"/>
                <a:cs typeface="Times New Roman" panose="02020603050405020304" pitchFamily="18" charset="0"/>
              </a:rPr>
              <a:t>connaissance sur le fonctionnement du cerveau </a:t>
            </a:r>
          </a:p>
          <a:p>
            <a:pPr marL="742950" lvl="1" indent="-285750">
              <a:buFont typeface="Arial" panose="020B0604020202020204" pitchFamily="34" charset="0"/>
              <a:buChar char="•"/>
            </a:pPr>
            <a:endParaRPr lang="fr-FR" sz="105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Bef>
                <a:spcPts val="200"/>
              </a:spcBef>
              <a:spcAft>
                <a:spcPts val="0"/>
              </a:spcAft>
              <a:buFont typeface="Calibri" panose="020F0502020204030204" pitchFamily="34" charset="0"/>
              <a:buChar char="-"/>
            </a:pPr>
            <a:r>
              <a:rPr lang="fr-FR" sz="1600" b="1" dirty="0">
                <a:solidFill>
                  <a:srgbClr val="2E74B5"/>
                </a:solidFill>
                <a:latin typeface="Calibri Light" panose="020F0302020204030204" pitchFamily="34" charset="0"/>
                <a:ea typeface="Calibri" panose="020F0502020204030204" pitchFamily="34" charset="0"/>
                <a:cs typeface="Times New Roman" panose="02020603050405020304" pitchFamily="18" charset="0"/>
              </a:rPr>
              <a:t>Lever les malentendus</a:t>
            </a:r>
          </a:p>
          <a:p>
            <a:pPr marL="742950" lvl="1" indent="-285750">
              <a:lnSpc>
                <a:spcPct val="107000"/>
              </a:lnSpc>
              <a:spcAft>
                <a:spcPts val="0"/>
              </a:spcAft>
              <a:buFont typeface="Courier New" panose="02070309020205020404" pitchFamily="49" charset="0"/>
              <a:buChar char="o"/>
            </a:pPr>
            <a:r>
              <a:rPr lang="fr-FR" sz="1400" dirty="0">
                <a:latin typeface="Calibri" panose="020F0502020204030204" pitchFamily="34" charset="0"/>
                <a:ea typeface="Calibri" panose="020F0502020204030204" pitchFamily="34" charset="0"/>
                <a:cs typeface="Times New Roman" panose="02020603050405020304" pitchFamily="18" charset="0"/>
              </a:rPr>
              <a:t>Vérification des pré requis</a:t>
            </a:r>
          </a:p>
          <a:p>
            <a:pPr marL="1143000" lvl="2" indent="-228600">
              <a:lnSpc>
                <a:spcPct val="107000"/>
              </a:lnSpc>
              <a:spcAft>
                <a:spcPts val="0"/>
              </a:spcAft>
              <a:buFont typeface="Wingdings" panose="05000000000000000000" pitchFamily="2" charset="2"/>
              <a:buChar char=""/>
            </a:pPr>
            <a:r>
              <a:rPr lang="fr-FR" sz="1400" dirty="0">
                <a:latin typeface="Calibri" panose="020F0502020204030204" pitchFamily="34" charset="0"/>
                <a:ea typeface="Calibri" panose="020F0502020204030204" pitchFamily="34" charset="0"/>
                <a:cs typeface="Times New Roman" panose="02020603050405020304" pitchFamily="18" charset="0"/>
              </a:rPr>
              <a:t>Pré chauffage par test préalable sur le thème étudié avant le cours</a:t>
            </a:r>
          </a:p>
          <a:p>
            <a:pPr marL="742950" lvl="1" indent="-285750">
              <a:lnSpc>
                <a:spcPct val="107000"/>
              </a:lnSpc>
              <a:spcAft>
                <a:spcPts val="800"/>
              </a:spcAft>
              <a:buFont typeface="Courier New" panose="02070309020205020404" pitchFamily="49" charset="0"/>
              <a:buChar char="o"/>
            </a:pPr>
            <a:r>
              <a:rPr lang="fr-FR" sz="1400" dirty="0">
                <a:latin typeface="Calibri" panose="020F0502020204030204" pitchFamily="34" charset="0"/>
                <a:ea typeface="Calibri" panose="020F0502020204030204" pitchFamily="34" charset="0"/>
                <a:cs typeface="Times New Roman" panose="02020603050405020304" pitchFamily="18" charset="0"/>
              </a:rPr>
              <a:t>Soutien en amont du chapitre sur les pré requis critiques à la suite de </a:t>
            </a:r>
            <a:r>
              <a:rPr lang="fr-FR" sz="1400" dirty="0" smtClean="0">
                <a:latin typeface="Calibri" panose="020F0502020204030204" pitchFamily="34" charset="0"/>
                <a:ea typeface="Calibri" panose="020F0502020204030204" pitchFamily="34" charset="0"/>
                <a:cs typeface="Times New Roman" panose="02020603050405020304" pitchFamily="18" charset="0"/>
              </a:rPr>
              <a:t>l’apprentissage</a:t>
            </a:r>
          </a:p>
          <a:p>
            <a:pPr marL="342900" lvl="0" indent="-342900">
              <a:lnSpc>
                <a:spcPct val="107000"/>
              </a:lnSpc>
              <a:spcBef>
                <a:spcPts val="200"/>
              </a:spcBef>
              <a:spcAft>
                <a:spcPts val="0"/>
              </a:spcAft>
              <a:buFont typeface="Calibri" panose="020F0502020204030204" pitchFamily="34" charset="0"/>
              <a:buChar char="-"/>
            </a:pPr>
            <a:r>
              <a:rPr lang="fr-FR" sz="1600" b="1" dirty="0" smtClean="0">
                <a:solidFill>
                  <a:srgbClr val="2E74B5"/>
                </a:solidFill>
                <a:latin typeface="Calibri Light" panose="020F0302020204030204" pitchFamily="34" charset="0"/>
                <a:ea typeface="Calibri" panose="020F0502020204030204" pitchFamily="34" charset="0"/>
                <a:cs typeface="Times New Roman" panose="02020603050405020304" pitchFamily="18" charset="0"/>
              </a:rPr>
              <a:t>Lier les savoirs, cartographier</a:t>
            </a:r>
          </a:p>
          <a:p>
            <a:pPr marL="742950" lvl="1" indent="-285750">
              <a:lnSpc>
                <a:spcPct val="107000"/>
              </a:lnSpc>
              <a:spcAft>
                <a:spcPts val="800"/>
              </a:spcAft>
              <a:buFont typeface="Courier New" panose="02070309020205020404" pitchFamily="49" charset="0"/>
              <a:buChar char="o"/>
            </a:pPr>
            <a:r>
              <a:rPr lang="fr-FR" sz="1400" dirty="0" smtClean="0">
                <a:latin typeface="Calibri" panose="020F0502020204030204" pitchFamily="34" charset="0"/>
                <a:ea typeface="Calibri" panose="020F0502020204030204" pitchFamily="34" charset="0"/>
                <a:cs typeface="Times New Roman" panose="02020603050405020304" pitchFamily="18" charset="0"/>
              </a:rPr>
              <a:t>Carte heuristique ou conceptuelle, </a:t>
            </a:r>
            <a:r>
              <a:rPr lang="fr-FR" sz="1400" dirty="0">
                <a:latin typeface="Calibri" panose="020F0502020204030204" pitchFamily="34" charset="0"/>
                <a:ea typeface="Calibri" panose="020F0502020204030204" pitchFamily="34" charset="0"/>
                <a:cs typeface="Times New Roman" panose="02020603050405020304" pitchFamily="18" charset="0"/>
              </a:rPr>
              <a:t>diagramme de </a:t>
            </a:r>
            <a:r>
              <a:rPr lang="fr-FR" sz="1400" dirty="0" smtClean="0">
                <a:latin typeface="Calibri" panose="020F0502020204030204" pitchFamily="34" charset="0"/>
                <a:ea typeface="Calibri" panose="020F0502020204030204" pitchFamily="34" charset="0"/>
                <a:cs typeface="Times New Roman" panose="02020603050405020304" pitchFamily="18" charset="0"/>
              </a:rPr>
              <a:t>synthèse</a:t>
            </a:r>
          </a:p>
          <a:p>
            <a:pPr marL="742950" lvl="1" indent="-285750">
              <a:lnSpc>
                <a:spcPct val="107000"/>
              </a:lnSpc>
              <a:spcAft>
                <a:spcPts val="800"/>
              </a:spcAft>
              <a:buFont typeface="Courier New" panose="02070309020205020404" pitchFamily="49" charset="0"/>
              <a:buChar char="o"/>
            </a:pPr>
            <a:r>
              <a:rPr lang="fr-FR" sz="1400" dirty="0" smtClean="0">
                <a:latin typeface="Calibri" panose="020F0502020204030204" pitchFamily="34" charset="0"/>
                <a:ea typeface="Calibri" panose="020F0502020204030204" pitchFamily="34" charset="0"/>
                <a:cs typeface="Times New Roman" panose="02020603050405020304" pitchFamily="18" charset="0"/>
              </a:rPr>
              <a:t>Entremêlement de la progression (spiralée) </a:t>
            </a:r>
            <a:r>
              <a:rPr lang="fr-FR" sz="1400" dirty="0">
                <a:latin typeface="Calibri" panose="020F0502020204030204" pitchFamily="34" charset="0"/>
                <a:ea typeface="Calibri" panose="020F0502020204030204" pitchFamily="34" charset="0"/>
                <a:cs typeface="Times New Roman" panose="02020603050405020304" pitchFamily="18" charset="0"/>
              </a:rPr>
              <a:t>dite </a:t>
            </a:r>
            <a:r>
              <a:rPr lang="fr-FR" sz="1400" dirty="0" err="1" smtClean="0">
                <a:latin typeface="Calibri" panose="020F0502020204030204" pitchFamily="34" charset="0"/>
                <a:ea typeface="Calibri" panose="020F0502020204030204" pitchFamily="34" charset="0"/>
                <a:cs typeface="Times New Roman" panose="02020603050405020304" pitchFamily="18" charset="0"/>
              </a:rPr>
              <a:t>Spaced-learning</a:t>
            </a:r>
            <a:endParaRPr lang="fr-FR"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Bef>
                <a:spcPts val="200"/>
              </a:spcBef>
              <a:spcAft>
                <a:spcPts val="0"/>
              </a:spcAft>
              <a:buFont typeface="Calibri" panose="020F0502020204030204" pitchFamily="34" charset="0"/>
              <a:buChar char="-"/>
            </a:pPr>
            <a:r>
              <a:rPr lang="fr-FR" sz="1600" b="1" dirty="0" smtClean="0">
                <a:solidFill>
                  <a:srgbClr val="2E74B5"/>
                </a:solidFill>
                <a:latin typeface="Calibri Light" panose="020F0302020204030204" pitchFamily="34" charset="0"/>
                <a:ea typeface="Calibri" panose="020F0502020204030204" pitchFamily="34" charset="0"/>
                <a:cs typeface="Times New Roman" panose="02020603050405020304" pitchFamily="18" charset="0"/>
              </a:rPr>
              <a:t>Pointer </a:t>
            </a:r>
            <a:r>
              <a:rPr lang="fr-FR" sz="1600" b="1" dirty="0">
                <a:solidFill>
                  <a:srgbClr val="2E74B5"/>
                </a:solidFill>
                <a:latin typeface="Calibri Light" panose="020F0302020204030204" pitchFamily="34" charset="0"/>
                <a:ea typeface="Calibri" panose="020F0502020204030204" pitchFamily="34" charset="0"/>
                <a:cs typeface="Times New Roman" panose="02020603050405020304" pitchFamily="18" charset="0"/>
              </a:rPr>
              <a:t>les essentiels</a:t>
            </a:r>
          </a:p>
          <a:p>
            <a:pPr marL="742950" lvl="1" indent="-285750">
              <a:lnSpc>
                <a:spcPct val="107000"/>
              </a:lnSpc>
              <a:spcAft>
                <a:spcPts val="800"/>
              </a:spcAft>
              <a:buFont typeface="Courier New" panose="02070309020205020404" pitchFamily="49" charset="0"/>
              <a:buChar char="o"/>
            </a:pPr>
            <a:r>
              <a:rPr lang="fr-FR" sz="1400" dirty="0">
                <a:latin typeface="Calibri" panose="020F0502020204030204" pitchFamily="34" charset="0"/>
                <a:ea typeface="Calibri" panose="020F0502020204030204" pitchFamily="34" charset="0"/>
                <a:cs typeface="Times New Roman" panose="02020603050405020304" pitchFamily="18" charset="0"/>
              </a:rPr>
              <a:t>Extraction, mise au clair et limitation des </a:t>
            </a:r>
            <a:r>
              <a:rPr lang="fr-FR" sz="1400" dirty="0" smtClean="0">
                <a:latin typeface="Calibri" panose="020F0502020204030204" pitchFamily="34" charset="0"/>
                <a:ea typeface="Calibri" panose="020F0502020204030204" pitchFamily="34" charset="0"/>
                <a:cs typeface="Times New Roman" panose="02020603050405020304" pitchFamily="18" charset="0"/>
              </a:rPr>
              <a:t>essentiels Rigueur du vocabulaire</a:t>
            </a:r>
          </a:p>
          <a:p>
            <a:pPr marL="742950" lvl="1" indent="-285750">
              <a:lnSpc>
                <a:spcPct val="107000"/>
              </a:lnSpc>
              <a:spcAft>
                <a:spcPts val="800"/>
              </a:spcAft>
              <a:buFont typeface="Courier New" panose="02070309020205020404" pitchFamily="49" charset="0"/>
              <a:buChar char="o"/>
            </a:pPr>
            <a:r>
              <a:rPr lang="fr-FR" sz="1400" dirty="0" smtClean="0">
                <a:latin typeface="Calibri" panose="020F0502020204030204" pitchFamily="34" charset="0"/>
                <a:ea typeface="Calibri" panose="020F0502020204030204" pitchFamily="34" charset="0"/>
                <a:cs typeface="Times New Roman" panose="02020603050405020304" pitchFamily="18" charset="0"/>
              </a:rPr>
              <a:t>Fiche </a:t>
            </a:r>
            <a:r>
              <a:rPr lang="fr-FR" sz="1400" dirty="0">
                <a:latin typeface="Calibri" panose="020F0502020204030204" pitchFamily="34" charset="0"/>
                <a:ea typeface="Calibri" panose="020F0502020204030204" pitchFamily="34" charset="0"/>
                <a:cs typeface="Times New Roman" panose="02020603050405020304" pitchFamily="18" charset="0"/>
              </a:rPr>
              <a:t>de mémorisation et non pas fiche de formalisation (outil de la mémorisation active)</a:t>
            </a:r>
          </a:p>
          <a:p>
            <a:pPr marL="342900" lvl="0" indent="-342900">
              <a:lnSpc>
                <a:spcPct val="107000"/>
              </a:lnSpc>
              <a:spcBef>
                <a:spcPts val="200"/>
              </a:spcBef>
              <a:spcAft>
                <a:spcPts val="0"/>
              </a:spcAft>
              <a:buFont typeface="Calibri" panose="020F0502020204030204" pitchFamily="34" charset="0"/>
              <a:buChar char="-"/>
            </a:pPr>
            <a:r>
              <a:rPr lang="fr-FR" sz="1600" b="1" dirty="0" smtClean="0">
                <a:solidFill>
                  <a:srgbClr val="2E74B5"/>
                </a:solidFill>
                <a:latin typeface="Calibri Light" panose="020F0302020204030204" pitchFamily="34" charset="0"/>
                <a:ea typeface="Calibri" panose="020F0502020204030204" pitchFamily="34" charset="0"/>
                <a:cs typeface="Times New Roman" panose="02020603050405020304" pitchFamily="18" charset="0"/>
              </a:rPr>
              <a:t>Consolidation </a:t>
            </a:r>
            <a:r>
              <a:rPr lang="fr-FR" sz="1600" b="1" dirty="0">
                <a:solidFill>
                  <a:srgbClr val="2E74B5"/>
                </a:solidFill>
                <a:latin typeface="Calibri Light" panose="020F0302020204030204" pitchFamily="34" charset="0"/>
                <a:ea typeface="Calibri" panose="020F0502020204030204" pitchFamily="34" charset="0"/>
                <a:cs typeface="Times New Roman" panose="02020603050405020304" pitchFamily="18" charset="0"/>
              </a:rPr>
              <a:t>mnésique des savoirs</a:t>
            </a:r>
          </a:p>
          <a:p>
            <a:pPr marL="742950" lvl="1" indent="-285750">
              <a:lnSpc>
                <a:spcPct val="107000"/>
              </a:lnSpc>
              <a:spcAft>
                <a:spcPts val="0"/>
              </a:spcAft>
              <a:buFont typeface="Courier New" panose="02070309020205020404" pitchFamily="49" charset="0"/>
              <a:buChar char="o"/>
            </a:pPr>
            <a:r>
              <a:rPr lang="fr-FR" sz="1400" dirty="0">
                <a:latin typeface="Calibri" panose="020F0502020204030204" pitchFamily="34" charset="0"/>
                <a:ea typeface="Calibri" panose="020F0502020204030204" pitchFamily="34" charset="0"/>
                <a:cs typeface="Times New Roman" panose="02020603050405020304" pitchFamily="18" charset="0"/>
              </a:rPr>
              <a:t>Mémorisation active, exposition à une double modalité visuelle / auditive</a:t>
            </a:r>
          </a:p>
          <a:p>
            <a:pPr marL="742950" lvl="1" indent="-285750">
              <a:lnSpc>
                <a:spcPct val="107000"/>
              </a:lnSpc>
              <a:spcAft>
                <a:spcPts val="0"/>
              </a:spcAft>
              <a:buFont typeface="Courier New" panose="02070309020205020404" pitchFamily="49" charset="0"/>
              <a:buChar char="o"/>
            </a:pPr>
            <a:r>
              <a:rPr lang="fr-FR" sz="1400" dirty="0">
                <a:latin typeface="Calibri" panose="020F0502020204030204" pitchFamily="34" charset="0"/>
                <a:ea typeface="Calibri" panose="020F0502020204030204" pitchFamily="34" charset="0"/>
                <a:cs typeface="Times New Roman" panose="02020603050405020304" pitchFamily="18" charset="0"/>
              </a:rPr>
              <a:t>Reprise expansée des apprentissages (en variant les modalités)</a:t>
            </a:r>
          </a:p>
          <a:p>
            <a:pPr marL="742950" lvl="1" indent="-285750">
              <a:lnSpc>
                <a:spcPct val="107000"/>
              </a:lnSpc>
              <a:spcAft>
                <a:spcPts val="800"/>
              </a:spcAft>
              <a:buFont typeface="Courier New" panose="02070309020205020404" pitchFamily="49" charset="0"/>
              <a:buChar char="o"/>
            </a:pPr>
            <a:r>
              <a:rPr lang="fr-FR" sz="1400" dirty="0">
                <a:latin typeface="Calibri" panose="020F0502020204030204" pitchFamily="34" charset="0"/>
                <a:ea typeface="Calibri" panose="020F0502020204030204" pitchFamily="34" charset="0"/>
                <a:cs typeface="Times New Roman" panose="02020603050405020304" pitchFamily="18" charset="0"/>
              </a:rPr>
              <a:t>Calendrier de révision</a:t>
            </a:r>
          </a:p>
          <a:p>
            <a:pPr marL="342900" lvl="0" indent="-342900">
              <a:lnSpc>
                <a:spcPct val="107000"/>
              </a:lnSpc>
              <a:spcBef>
                <a:spcPts val="200"/>
              </a:spcBef>
              <a:spcAft>
                <a:spcPts val="0"/>
              </a:spcAft>
              <a:buFont typeface="Calibri" panose="020F0502020204030204" pitchFamily="34" charset="0"/>
              <a:buChar char="-"/>
            </a:pPr>
            <a:r>
              <a:rPr lang="fr-FR" sz="1600" b="1" dirty="0">
                <a:solidFill>
                  <a:srgbClr val="2E74B5"/>
                </a:solidFill>
                <a:latin typeface="Calibri Light" panose="020F0302020204030204" pitchFamily="34" charset="0"/>
                <a:ea typeface="Calibri" panose="020F0502020204030204" pitchFamily="34" charset="0"/>
                <a:cs typeface="Times New Roman" panose="02020603050405020304" pitchFamily="18" charset="0"/>
              </a:rPr>
              <a:t>Vérifier la compréhension au plus près</a:t>
            </a:r>
          </a:p>
          <a:p>
            <a:pPr marL="742950" lvl="1" indent="-285750">
              <a:lnSpc>
                <a:spcPct val="107000"/>
              </a:lnSpc>
              <a:spcAft>
                <a:spcPts val="0"/>
              </a:spcAft>
              <a:buFont typeface="Courier New" panose="02070309020205020404" pitchFamily="49" charset="0"/>
              <a:buChar char="o"/>
            </a:pPr>
            <a:r>
              <a:rPr lang="fr-FR" sz="1400" dirty="0">
                <a:latin typeface="Calibri" panose="020F0502020204030204" pitchFamily="34" charset="0"/>
                <a:ea typeface="Calibri" panose="020F0502020204030204" pitchFamily="34" charset="0"/>
                <a:cs typeface="Times New Roman" panose="02020603050405020304" pitchFamily="18" charset="0"/>
              </a:rPr>
              <a:t>Petits tests mais pas d’évaluation de contrôle global au plus proche. Elle vient à l’issue du calendrier de révision</a:t>
            </a:r>
          </a:p>
          <a:p>
            <a:pPr marL="742950" lvl="1" indent="-285750">
              <a:lnSpc>
                <a:spcPct val="107000"/>
              </a:lnSpc>
              <a:spcAft>
                <a:spcPts val="0"/>
              </a:spcAft>
              <a:buFont typeface="Courier New" panose="02070309020205020404" pitchFamily="49" charset="0"/>
              <a:buChar char="o"/>
            </a:pPr>
            <a:r>
              <a:rPr lang="fr-FR" sz="1400" dirty="0">
                <a:latin typeface="Calibri" panose="020F0502020204030204" pitchFamily="34" charset="0"/>
                <a:ea typeface="Calibri" panose="020F0502020204030204" pitchFamily="34" charset="0"/>
                <a:cs typeface="Times New Roman" panose="02020603050405020304" pitchFamily="18" charset="0"/>
              </a:rPr>
              <a:t>Inclure dans les tests des questions sur d'anciens chapitres</a:t>
            </a:r>
          </a:p>
          <a:p>
            <a:pPr marL="742950" lvl="1" indent="-285750">
              <a:lnSpc>
                <a:spcPct val="107000"/>
              </a:lnSpc>
              <a:spcAft>
                <a:spcPts val="800"/>
              </a:spcAft>
              <a:buFont typeface="Courier New" panose="02070309020205020404" pitchFamily="49" charset="0"/>
              <a:buChar char="o"/>
            </a:pPr>
            <a:r>
              <a:rPr lang="fr-FR" sz="1400" dirty="0">
                <a:latin typeface="Calibri" panose="020F0502020204030204" pitchFamily="34" charset="0"/>
                <a:ea typeface="Calibri" panose="020F0502020204030204" pitchFamily="34" charset="0"/>
                <a:cs typeface="Times New Roman" panose="02020603050405020304" pitchFamily="18" charset="0"/>
              </a:rPr>
              <a:t>Multi </a:t>
            </a:r>
            <a:r>
              <a:rPr lang="fr-FR" sz="1400" dirty="0" err="1">
                <a:latin typeface="Calibri" panose="020F0502020204030204" pitchFamily="34" charset="0"/>
                <a:ea typeface="Calibri" panose="020F0502020204030204" pitchFamily="34" charset="0"/>
                <a:cs typeface="Times New Roman" panose="02020603050405020304" pitchFamily="18" charset="0"/>
              </a:rPr>
              <a:t>testing</a:t>
            </a:r>
            <a:r>
              <a:rPr lang="fr-FR" sz="1400">
                <a:latin typeface="Calibri" panose="020F0502020204030204" pitchFamily="34" charset="0"/>
                <a:ea typeface="Calibri" panose="020F0502020204030204" pitchFamily="34" charset="0"/>
                <a:cs typeface="Times New Roman" panose="02020603050405020304" pitchFamily="18" charset="0"/>
              </a:rPr>
              <a:t>, rappel libre, rappel indicé, rappel par analogie</a:t>
            </a:r>
          </a:p>
          <a:p>
            <a:pPr marL="285750" indent="-285750">
              <a:lnSpc>
                <a:spcPct val="107000"/>
              </a:lnSpc>
              <a:spcAft>
                <a:spcPts val="800"/>
              </a:spcAft>
              <a:buFont typeface="Courier New" panose="02070309020205020404" pitchFamily="49" charset="0"/>
              <a:buChar char="o"/>
            </a:pPr>
            <a:endParaRPr lang="fr-FR" sz="1400" dirty="0" smtClean="0">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266401" y="123003"/>
            <a:ext cx="11022677" cy="584775"/>
          </a:xfrm>
          <a:prstGeom prst="rect">
            <a:avLst/>
          </a:prstGeom>
        </p:spPr>
        <p:txBody>
          <a:bodyPr wrap="square">
            <a:spAutoFit/>
          </a:bodyPr>
          <a:lstStyle/>
          <a:p>
            <a:pPr algn="ctr"/>
            <a:r>
              <a:rPr lang="fr-FR" sz="3200" dirty="0" smtClean="0"/>
              <a:t>Pour résumer </a:t>
            </a:r>
            <a:r>
              <a:rPr lang="fr-FR" sz="2400" u="sng" kern="1400" spc="-50" dirty="0">
                <a:latin typeface="Calibri Light" panose="020F0302020204030204" pitchFamily="34" charset="0"/>
                <a:ea typeface="Times New Roman" panose="02020603050405020304" pitchFamily="18" charset="0"/>
                <a:cs typeface="Times New Roman" panose="02020603050405020304" pitchFamily="18" charset="0"/>
              </a:rPr>
              <a:t>Stratégie </a:t>
            </a:r>
            <a:r>
              <a:rPr lang="fr-FR" sz="2400" u="sng" kern="1400" spc="-50" dirty="0" smtClean="0">
                <a:latin typeface="Calibri Light" panose="020F0302020204030204" pitchFamily="34" charset="0"/>
                <a:ea typeface="Times New Roman" panose="02020603050405020304" pitchFamily="18" charset="0"/>
                <a:cs typeface="Times New Roman" panose="02020603050405020304" pitchFamily="18" charset="0"/>
              </a:rPr>
              <a:t>inspirée des </a:t>
            </a:r>
            <a:r>
              <a:rPr lang="fr-FR" sz="2400" u="sng" kern="1400" spc="-50" dirty="0">
                <a:latin typeface="Calibri Light" panose="020F0302020204030204" pitchFamily="34" charset="0"/>
                <a:ea typeface="Times New Roman" panose="02020603050405020304" pitchFamily="18" charset="0"/>
                <a:cs typeface="Times New Roman" panose="02020603050405020304" pitchFamily="18" charset="0"/>
              </a:rPr>
              <a:t>sciences </a:t>
            </a:r>
            <a:r>
              <a:rPr lang="fr-FR" sz="2400" u="sng" kern="1400" spc="-50" dirty="0" smtClean="0">
                <a:latin typeface="Calibri Light" panose="020F0302020204030204" pitchFamily="34" charset="0"/>
                <a:ea typeface="Times New Roman" panose="02020603050405020304" pitchFamily="18" charset="0"/>
                <a:cs typeface="Times New Roman" panose="02020603050405020304" pitchFamily="18" charset="0"/>
              </a:rPr>
              <a:t>cognitives</a:t>
            </a:r>
            <a:endParaRPr lang="fr-FR" sz="3200" dirty="0"/>
          </a:p>
        </p:txBody>
      </p:sp>
    </p:spTree>
    <p:extLst>
      <p:ext uri="{BB962C8B-B14F-4D97-AF65-F5344CB8AC3E}">
        <p14:creationId xmlns:p14="http://schemas.microsoft.com/office/powerpoint/2010/main" val="1377626279"/>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432</TotalTime>
  <Words>1121</Words>
  <Application>Microsoft Office PowerPoint</Application>
  <PresentationFormat>Grand écran</PresentationFormat>
  <Paragraphs>155</Paragraphs>
  <Slides>12</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12</vt:i4>
      </vt:variant>
    </vt:vector>
  </HeadingPairs>
  <TitlesOfParts>
    <vt:vector size="21" baseType="lpstr">
      <vt:lpstr>Arial</vt:lpstr>
      <vt:lpstr>Calibri</vt:lpstr>
      <vt:lpstr>Calibri Light</vt:lpstr>
      <vt:lpstr>Courier New</vt:lpstr>
      <vt:lpstr>Open Sans</vt:lpstr>
      <vt:lpstr>Symbol</vt:lpstr>
      <vt:lpstr>Times New Roman</vt:lpstr>
      <vt:lpstr>Wingdings</vt:lpstr>
      <vt:lpstr>Thème Office</vt:lpstr>
      <vt:lpstr>Constat</vt:lpstr>
      <vt:lpstr>Présentation PowerPoint</vt:lpstr>
      <vt:lpstr>Présentation PowerPoint</vt:lpstr>
      <vt:lpstr>Présentation PowerPoint</vt:lpstr>
      <vt:lpstr>Présentation PowerPoint</vt:lpstr>
      <vt:lpstr>Reprise expansée</vt:lpstr>
      <vt:lpstr>Mémorisation active</vt:lpstr>
      <vt:lpstr>Fiche de mémorisation versus fiche de formalisation</vt:lpstr>
      <vt:lpstr>Présentation PowerPoint</vt:lpstr>
      <vt:lpstr>Présentation PowerPoint</vt:lpstr>
      <vt:lpstr>Évitez les écueils</vt:lpstr>
      <vt:lpstr>Bibliographie</vt:lpstr>
    </vt:vector>
  </TitlesOfParts>
  <Company>Lycée Chevrollier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ctxind</dc:creator>
  <cp:lastModifiedBy>ctxind</cp:lastModifiedBy>
  <cp:revision>56</cp:revision>
  <cp:lastPrinted>2018-10-29T06:15:23Z</cp:lastPrinted>
  <dcterms:created xsi:type="dcterms:W3CDTF">2018-10-12T14:27:52Z</dcterms:created>
  <dcterms:modified xsi:type="dcterms:W3CDTF">2018-10-29T06:15:35Z</dcterms:modified>
</cp:coreProperties>
</file>