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5" r:id="rId14"/>
    <p:sldId id="273" r:id="rId15"/>
    <p:sldId id="274" r:id="rId16"/>
    <p:sldId id="276" r:id="rId17"/>
    <p:sldId id="277" r:id="rId18"/>
    <p:sldId id="278" r:id="rId19"/>
    <p:sldId id="279" r:id="rId20"/>
    <p:sldId id="270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4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06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28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3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70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ABD1-AF78-436A-BDD1-9FEEED38BD16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3D9A-D583-4D9B-8AFC-C98F121C5E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85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slide" Target="slide1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slide" Target="slide1.xml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slide" Target="slide1.xml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slide" Target="slide1.xml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slide" Target="slide1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39" y="1143134"/>
            <a:ext cx="9823357" cy="50248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73772" y="2114542"/>
            <a:ext cx="30707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Logiciel 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Open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Space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3D</a:t>
            </a:r>
          </a:p>
          <a:p>
            <a:pPr algn="ctr"/>
            <a:endParaRPr lang="fr-F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Pour le cycle 3 et le cycle 4</a:t>
            </a:r>
          </a:p>
          <a:p>
            <a:pPr algn="ctr"/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Tutoriel du professeur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32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13360" y="304800"/>
            <a:ext cx="11750040" cy="636147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17612" y="1960654"/>
            <a:ext cx="599069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3" action="ppaction://hlinksldjump"/>
              </a:rPr>
              <a:t>2-3 Introduction : le principe de réalité augmentée.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4" action="ppaction://hlinksldjump"/>
              </a:rPr>
              <a:t>4-11 Tutoriel rapide de prise en main et de découverte.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5" action="ppaction://hlinksldjump"/>
              </a:rPr>
              <a:t>12-15 Utiliser des médias comme contenus virtuels.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6" action="ppaction://hlinksldjump"/>
              </a:rPr>
              <a:t>16-19 Exemple d’interactions entre des marqueurs et des</a:t>
            </a:r>
          </a:p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6" action="ppaction://hlinksldjump"/>
              </a:rPr>
              <a:t>fichiers médias (vidéo et sons).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/>
            <a:r>
              <a:rPr lang="fr-FR" b="1" dirty="0" smtClean="0">
                <a:solidFill>
                  <a:srgbClr val="FFFF00"/>
                </a:solidFill>
                <a:hlinkClick r:id="rId7" action="ppaction://hlinksldjump"/>
              </a:rPr>
              <a:t>20-23 </a:t>
            </a:r>
            <a:r>
              <a:rPr lang="fr-FR" b="1" dirty="0" smtClean="0">
                <a:solidFill>
                  <a:srgbClr val="FFFF00"/>
                </a:solidFill>
                <a:hlinkClick r:id="rId7" action="ppaction://hlinksldjump"/>
              </a:rPr>
              <a:t>Annexes</a:t>
            </a:r>
            <a:endParaRPr lang="fr-FR" b="1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1291" y="1534255"/>
            <a:ext cx="32565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Sommaire</a:t>
            </a:r>
            <a:endParaRPr lang="fr-FR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269" y="491414"/>
            <a:ext cx="1165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Réalité augment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ée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 résolution de problèmes techniques en Technologie 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47585" y="6253493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ruche connectée 2018/2019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Bouton d'action : Retour 11">
            <a:hlinkClick r:id="rId8" action="ppaction://hlinksldjump" highlightClick="1"/>
          </p:cNvPr>
          <p:cNvSpPr/>
          <p:nvPr/>
        </p:nvSpPr>
        <p:spPr>
          <a:xfrm>
            <a:off x="11444443" y="987198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9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essais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23894"/>
            <a:ext cx="7924800" cy="2171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8" y="3536513"/>
            <a:ext cx="4968765" cy="2666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80" y="3536513"/>
            <a:ext cx="5494020" cy="27214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10600" y="1200150"/>
            <a:ext cx="321945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 sur le bouton pour démarrer. Présenter le marqueur devant la caméra. Le marqueur aura été préalablement imprimé. Sa taille doit être au moins de 8 cm et </a:t>
            </a:r>
            <a:r>
              <a:rPr lang="fr-FR" dirty="0"/>
              <a:t>i</a:t>
            </a:r>
            <a:r>
              <a:rPr lang="fr-FR" dirty="0" smtClean="0"/>
              <a:t>l faut laisser une zone blanche de 1 cm autour du marqueur.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90260" y="4672981"/>
            <a:ext cx="185166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cube doit apparaître si le marqueur est vu et disparaitre si le marqueur est caché.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2" name="Bouton d'action : Retour 11">
            <a:hlinkClick r:id="rId5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Enregistrement du projet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01792"/>
            <a:ext cx="4462463" cy="22312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09222" y="1001792"/>
            <a:ext cx="658653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Une première constatation, nous ne pouvons pas enregistrer dans l’emplacement de </a:t>
            </a:r>
            <a:r>
              <a:rPr lang="fr-FR" dirty="0" smtClean="0"/>
              <a:t>notre </a:t>
            </a:r>
            <a:r>
              <a:rPr lang="fr-FR" dirty="0" smtClean="0"/>
              <a:t>choix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L’enregistrement doit se faire dans un emplacement précis.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09222" y="2966861"/>
            <a:ext cx="658653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Si </a:t>
            </a:r>
            <a:r>
              <a:rPr lang="fr-FR" dirty="0"/>
              <a:t>n</a:t>
            </a:r>
            <a:r>
              <a:rPr lang="fr-FR" dirty="0" smtClean="0"/>
              <a:t>ous utilisons la version portable de </a:t>
            </a:r>
            <a:r>
              <a:rPr lang="fr-FR" dirty="0" err="1" smtClean="0"/>
              <a:t>Openspace</a:t>
            </a:r>
            <a:r>
              <a:rPr lang="fr-FR" dirty="0" smtClean="0"/>
              <a:t> </a:t>
            </a:r>
            <a:r>
              <a:rPr lang="fr-FR" dirty="0" smtClean="0"/>
              <a:t>3D, </a:t>
            </a:r>
            <a:r>
              <a:rPr lang="fr-FR" dirty="0" smtClean="0"/>
              <a:t>alors il faut enregistrer dans ..\openspace3d\</a:t>
            </a:r>
            <a:r>
              <a:rPr lang="fr-FR" dirty="0" err="1" smtClean="0"/>
              <a:t>locked</a:t>
            </a:r>
            <a:r>
              <a:rPr lang="fr-FR" dirty="0" smtClean="0"/>
              <a:t>\.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" y="3467511"/>
            <a:ext cx="4666298" cy="28969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02" y="4190461"/>
            <a:ext cx="4203033" cy="2200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13" name="Bouton d'action : Retour 12">
            <a:hlinkClick r:id="rId5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0525" y="442107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Définir une image comme contenu virtuel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63052"/>
            <a:ext cx="3666426" cy="44906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3861" y="901387"/>
            <a:ext cx="35997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1- Lancer </a:t>
            </a:r>
            <a:r>
              <a:rPr lang="fr-FR" sz="1200" dirty="0" err="1"/>
              <a:t>O</a:t>
            </a:r>
            <a:r>
              <a:rPr lang="fr-FR" sz="1200" dirty="0" err="1" smtClean="0"/>
              <a:t>penspace</a:t>
            </a:r>
            <a:r>
              <a:rPr lang="fr-FR" sz="1200" dirty="0" smtClean="0"/>
              <a:t> 3D et double cliquer sur « Scène ».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23861" y="5990982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2-Créer un objet « AR capture » comme entrée.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7" y="1401787"/>
            <a:ext cx="3537516" cy="23777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24375" y="895147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3- Créer un objet « AR marker » comme entrée.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30058" y="1674867"/>
            <a:ext cx="183797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4- Choisir le marker.</a:t>
            </a:r>
            <a:endParaRPr lang="fr-FR" sz="1200" dirty="0"/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>
          <a:xfrm>
            <a:off x="6068034" y="1813367"/>
            <a:ext cx="1686078" cy="455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812" y="1401787"/>
            <a:ext cx="3055560" cy="370666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701888" y="792186"/>
            <a:ext cx="3055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5- Définir un objet de type « Media »  comme « Picture ».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90" y="3874706"/>
            <a:ext cx="2671763" cy="246748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201680" y="3952227"/>
            <a:ext cx="1487711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6- Définir l’image.</a:t>
            </a:r>
          </a:p>
          <a:p>
            <a:pPr algn="ctr"/>
            <a:endParaRPr lang="fr-FR" sz="1200" dirty="0"/>
          </a:p>
          <a:p>
            <a:r>
              <a:rPr lang="fr-FR" sz="1200" dirty="0" smtClean="0"/>
              <a:t>7- Définir la position de l’image.</a:t>
            </a:r>
          </a:p>
          <a:p>
            <a:endParaRPr lang="fr-FR" sz="1200" dirty="0"/>
          </a:p>
          <a:p>
            <a:r>
              <a:rPr lang="fr-FR" sz="1200" dirty="0" smtClean="0"/>
              <a:t>8- Définir la taille de l’image.</a:t>
            </a:r>
          </a:p>
          <a:p>
            <a:endParaRPr lang="fr-FR" sz="1200" dirty="0"/>
          </a:p>
          <a:p>
            <a:r>
              <a:rPr lang="fr-FR" sz="1200" dirty="0" smtClean="0"/>
              <a:t>9- Masquer l’image au démarrage si le marker est non vu.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736" y="5921873"/>
            <a:ext cx="3067636" cy="56712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682071" y="5206800"/>
            <a:ext cx="30555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10- Définir deux relations :</a:t>
            </a:r>
          </a:p>
          <a:p>
            <a:pPr algn="ctr"/>
            <a:r>
              <a:rPr lang="fr-FR" sz="1200" dirty="0" smtClean="0"/>
              <a:t>1 </a:t>
            </a:r>
            <a:r>
              <a:rPr lang="fr-FR" sz="1200" dirty="0" err="1" smtClean="0"/>
              <a:t>Found</a:t>
            </a:r>
            <a:r>
              <a:rPr lang="fr-FR" sz="1200" dirty="0" smtClean="0"/>
              <a:t>-</a:t>
            </a:r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err="1" smtClean="0">
                <a:sym typeface="Wingdings" panose="05000000000000000000" pitchFamily="2" charset="2"/>
              </a:rPr>
              <a:t>Shown</a:t>
            </a:r>
            <a:endParaRPr lang="fr-FR" sz="1200" dirty="0">
              <a:sym typeface="Wingdings" panose="05000000000000000000" pitchFamily="2" charset="2"/>
            </a:endParaRPr>
          </a:p>
          <a:p>
            <a:pPr algn="ctr"/>
            <a:r>
              <a:rPr lang="fr-FR" sz="1200" dirty="0" smtClean="0">
                <a:sym typeface="Wingdings" panose="05000000000000000000" pitchFamily="2" charset="2"/>
              </a:rPr>
              <a:t>2 </a:t>
            </a:r>
            <a:r>
              <a:rPr lang="fr-FR" sz="1200" dirty="0" err="1" smtClean="0">
                <a:sym typeface="Wingdings" panose="05000000000000000000" pitchFamily="2" charset="2"/>
              </a:rPr>
              <a:t>Lost</a:t>
            </a:r>
            <a:r>
              <a:rPr lang="fr-FR" sz="1200" dirty="0" smtClean="0">
                <a:sym typeface="Wingdings" panose="05000000000000000000" pitchFamily="2" charset="2"/>
              </a:rPr>
              <a:t>  </a:t>
            </a:r>
            <a:r>
              <a:rPr lang="fr-FR" sz="1200" dirty="0" err="1" smtClean="0">
                <a:sym typeface="Wingdings" panose="05000000000000000000" pitchFamily="2" charset="2"/>
              </a:rPr>
              <a:t>Hide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19" name="Bouton d'action : Retour 18">
            <a:hlinkClick r:id="rId7" action="ppaction://hlinksldjump" highlightClick="1"/>
          </p:cNvPr>
          <p:cNvSpPr/>
          <p:nvPr/>
        </p:nvSpPr>
        <p:spPr>
          <a:xfrm>
            <a:off x="11110741" y="329716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0525" y="442107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Définir une vidéo comme contenu virtuel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63052"/>
            <a:ext cx="3666426" cy="44906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3861" y="901387"/>
            <a:ext cx="35997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1- Lancer </a:t>
            </a:r>
            <a:r>
              <a:rPr lang="fr-FR" sz="1200" dirty="0" err="1"/>
              <a:t>O</a:t>
            </a:r>
            <a:r>
              <a:rPr lang="fr-FR" sz="1200" dirty="0" err="1" smtClean="0"/>
              <a:t>penspace</a:t>
            </a:r>
            <a:r>
              <a:rPr lang="fr-FR" sz="1200" dirty="0" smtClean="0"/>
              <a:t> 3D et double cliquer sur « Scène ».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23861" y="5990982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2 - Créer un objet « AR capture » comme entrée.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7" y="1401787"/>
            <a:ext cx="3537516" cy="23777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24375" y="895147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3- Créer un objet « AR marker » comme entrée.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30058" y="1674867"/>
            <a:ext cx="183797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4- Choisir le marker.</a:t>
            </a:r>
            <a:endParaRPr lang="fr-FR" sz="1200" dirty="0"/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>
          <a:xfrm>
            <a:off x="6068034" y="1813367"/>
            <a:ext cx="1686078" cy="455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701888" y="792186"/>
            <a:ext cx="3055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5- Définir un objet de type « Media »  comme « Vidéo ».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201680" y="3952227"/>
            <a:ext cx="1487711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6- Définir la vidéo.</a:t>
            </a:r>
          </a:p>
          <a:p>
            <a:pPr algn="ctr"/>
            <a:endParaRPr lang="fr-FR" sz="1200" dirty="0"/>
          </a:p>
          <a:p>
            <a:r>
              <a:rPr lang="fr-FR" sz="1200" dirty="0" smtClean="0"/>
              <a:t>7- Régler les paramètres de lecture.</a:t>
            </a:r>
          </a:p>
          <a:p>
            <a:endParaRPr lang="fr-FR" sz="1200" dirty="0"/>
          </a:p>
          <a:p>
            <a:r>
              <a:rPr lang="fr-FR" sz="1200" dirty="0" smtClean="0"/>
              <a:t>8- Régler la taille et la position de la vidéo.</a:t>
            </a:r>
          </a:p>
          <a:p>
            <a:endParaRPr lang="fr-FR" sz="1200" dirty="0"/>
          </a:p>
          <a:p>
            <a:r>
              <a:rPr lang="fr-FR" sz="1200" dirty="0" smtClean="0"/>
              <a:t>9- Masquer l’image au démarrage si le marker est non vu.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999" y="5740020"/>
            <a:ext cx="3067636" cy="56712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625999" y="4783223"/>
            <a:ext cx="30555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10- Définir trois relations :</a:t>
            </a:r>
          </a:p>
          <a:p>
            <a:pPr algn="ctr"/>
            <a:r>
              <a:rPr lang="fr-FR" sz="1200" dirty="0" smtClean="0"/>
              <a:t>1 </a:t>
            </a:r>
            <a:r>
              <a:rPr lang="fr-FR" sz="1200" dirty="0" err="1" smtClean="0"/>
              <a:t>Found</a:t>
            </a:r>
            <a:r>
              <a:rPr lang="fr-FR" sz="1200" dirty="0" smtClean="0"/>
              <a:t>-</a:t>
            </a:r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err="1" smtClean="0">
                <a:sym typeface="Wingdings" panose="05000000000000000000" pitchFamily="2" charset="2"/>
              </a:rPr>
              <a:t>Shown</a:t>
            </a:r>
            <a:endParaRPr lang="fr-FR" sz="1200" dirty="0">
              <a:sym typeface="Wingdings" panose="05000000000000000000" pitchFamily="2" charset="2"/>
            </a:endParaRPr>
          </a:p>
          <a:p>
            <a:pPr algn="ctr"/>
            <a:r>
              <a:rPr lang="fr-FR" sz="1200" dirty="0" smtClean="0">
                <a:sym typeface="Wingdings" panose="05000000000000000000" pitchFamily="2" charset="2"/>
              </a:rPr>
              <a:t>2 </a:t>
            </a:r>
            <a:r>
              <a:rPr lang="fr-FR" sz="1200" dirty="0" err="1" smtClean="0">
                <a:sym typeface="Wingdings" panose="05000000000000000000" pitchFamily="2" charset="2"/>
              </a:rPr>
              <a:t>Found</a:t>
            </a:r>
            <a:r>
              <a:rPr lang="fr-FR" sz="1200" dirty="0" smtClean="0">
                <a:sym typeface="Wingdings" panose="05000000000000000000" pitchFamily="2" charset="2"/>
              </a:rPr>
              <a:t>  Play</a:t>
            </a:r>
          </a:p>
          <a:p>
            <a:pPr algn="ctr"/>
            <a:r>
              <a:rPr lang="fr-FR" sz="1200" dirty="0" smtClean="0">
                <a:sym typeface="Wingdings" panose="05000000000000000000" pitchFamily="2" charset="2"/>
              </a:rPr>
              <a:t>3 </a:t>
            </a:r>
            <a:r>
              <a:rPr lang="fr-FR" sz="1200" dirty="0" err="1" smtClean="0">
                <a:sym typeface="Wingdings" panose="05000000000000000000" pitchFamily="2" charset="2"/>
              </a:rPr>
              <a:t>Lost</a:t>
            </a:r>
            <a:r>
              <a:rPr lang="fr-FR" sz="1200" dirty="0" smtClean="0">
                <a:sym typeface="Wingdings" panose="05000000000000000000" pitchFamily="2" charset="2"/>
              </a:rPr>
              <a:t>  </a:t>
            </a:r>
            <a:r>
              <a:rPr lang="fr-FR" sz="1200" dirty="0" err="1" smtClean="0">
                <a:sym typeface="Wingdings" panose="05000000000000000000" pitchFamily="2" charset="2"/>
              </a:rPr>
              <a:t>Hide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999" y="1401787"/>
            <a:ext cx="3215356" cy="31413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336" y="3924896"/>
            <a:ext cx="2434817" cy="4445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336" y="4459830"/>
            <a:ext cx="1947863" cy="51064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963" y="5085690"/>
            <a:ext cx="2510038" cy="8167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633" y="6023583"/>
            <a:ext cx="2517267" cy="37050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24" name="Bouton d'action : Retour 23">
            <a:hlinkClick r:id="rId10" action="ppaction://hlinksldjump" highlightClick="1"/>
          </p:cNvPr>
          <p:cNvSpPr/>
          <p:nvPr/>
        </p:nvSpPr>
        <p:spPr>
          <a:xfrm>
            <a:off x="11152129" y="333124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3861" y="46992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Définir une page web pour contenu virtuel à partir d’un lien.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63052"/>
            <a:ext cx="3666426" cy="44906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3861" y="901387"/>
            <a:ext cx="35997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1- Lancer </a:t>
            </a:r>
            <a:r>
              <a:rPr lang="fr-FR" sz="1200" dirty="0" err="1"/>
              <a:t>O</a:t>
            </a:r>
            <a:r>
              <a:rPr lang="fr-FR" sz="1200" dirty="0" err="1" smtClean="0"/>
              <a:t>penspace</a:t>
            </a:r>
            <a:r>
              <a:rPr lang="fr-FR" sz="1200" dirty="0" smtClean="0"/>
              <a:t> 3D et double cliquer sur « Scène ».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23861" y="5990982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2- Créer un objet « AR capture » comme entrée.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58" y="1299274"/>
            <a:ext cx="3537516" cy="237773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67823" y="884325"/>
            <a:ext cx="359975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3- Créer un objet « AR marker » comme entrée.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30058" y="1674867"/>
            <a:ext cx="183797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4- Choisir le marker.</a:t>
            </a:r>
            <a:endParaRPr lang="fr-FR" sz="1200" dirty="0"/>
          </a:p>
        </p:txBody>
      </p:sp>
      <p:cxnSp>
        <p:nvCxnSpPr>
          <p:cNvPr id="12" name="Connecteur droit avec flèche 11"/>
          <p:cNvCxnSpPr>
            <a:stCxn id="11" idx="3"/>
          </p:cNvCxnSpPr>
          <p:nvPr/>
        </p:nvCxnSpPr>
        <p:spPr>
          <a:xfrm>
            <a:off x="6068034" y="1813367"/>
            <a:ext cx="826954" cy="514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21" y="3918021"/>
            <a:ext cx="2510503" cy="26336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84" y="1180401"/>
            <a:ext cx="2103830" cy="273762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835936" y="4286279"/>
            <a:ext cx="183797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5- Dans le menu « Interfaces », créer un objet de type « Web </a:t>
            </a:r>
            <a:r>
              <a:rPr lang="fr-FR" sz="1200" dirty="0" err="1" smtClean="0"/>
              <a:t>navigator</a:t>
            </a:r>
            <a:r>
              <a:rPr lang="fr-FR" sz="1200" dirty="0" smtClean="0"/>
              <a:t> ».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960931" y="837609"/>
            <a:ext cx="380911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6- Paramétrer l’affichage et le contenu de la page web.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988384" y="4426936"/>
            <a:ext cx="380911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7- Définir deux interactions entre l’objet « Marker » et  l’objet « Web </a:t>
            </a:r>
            <a:r>
              <a:rPr lang="fr-FR" sz="1200" dirty="0" err="1" smtClean="0"/>
              <a:t>navigator</a:t>
            </a:r>
            <a:r>
              <a:rPr lang="fr-FR" sz="1200" dirty="0" smtClean="0"/>
              <a:t> » :</a:t>
            </a:r>
          </a:p>
          <a:p>
            <a:endParaRPr lang="fr-FR" sz="1200" dirty="0"/>
          </a:p>
          <a:p>
            <a:pPr algn="ctr"/>
            <a:r>
              <a:rPr lang="fr-FR" sz="1200" dirty="0" smtClean="0"/>
              <a:t>1 </a:t>
            </a:r>
            <a:r>
              <a:rPr lang="fr-FR" sz="1200" dirty="0" err="1" smtClean="0"/>
              <a:t>Found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err="1" smtClean="0">
                <a:sym typeface="Wingdings" panose="05000000000000000000" pitchFamily="2" charset="2"/>
              </a:rPr>
              <a:t>Shown</a:t>
            </a:r>
            <a:endParaRPr lang="fr-FR" sz="1200" dirty="0" smtClean="0">
              <a:sym typeface="Wingdings" panose="05000000000000000000" pitchFamily="2" charset="2"/>
            </a:endParaRPr>
          </a:p>
          <a:p>
            <a:pPr algn="ctr"/>
            <a:r>
              <a:rPr lang="fr-FR" sz="1200" dirty="0" smtClean="0">
                <a:sym typeface="Wingdings" panose="05000000000000000000" pitchFamily="2" charset="2"/>
              </a:rPr>
              <a:t>2 </a:t>
            </a:r>
            <a:r>
              <a:rPr lang="fr-FR" sz="1200" dirty="0" err="1" smtClean="0">
                <a:sym typeface="Wingdings" panose="05000000000000000000" pitchFamily="2" charset="2"/>
              </a:rPr>
              <a:t>Lost</a:t>
            </a:r>
            <a:r>
              <a:rPr lang="fr-FR" sz="1200" dirty="0" smtClean="0">
                <a:sym typeface="Wingdings" panose="05000000000000000000" pitchFamily="2" charset="2"/>
              </a:rPr>
              <a:t> </a:t>
            </a:r>
            <a:r>
              <a:rPr lang="fr-FR" sz="1200" dirty="0" err="1" smtClean="0">
                <a:sym typeface="Wingdings" panose="05000000000000000000" pitchFamily="2" charset="2"/>
              </a:rPr>
              <a:t>Hide</a:t>
            </a:r>
            <a:endParaRPr lang="fr-FR" sz="12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538" y="1627167"/>
            <a:ext cx="1713194" cy="19256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926436" y="4009280"/>
            <a:ext cx="4023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https://fr.wikipedia.org/wiki/Ruche#/media/File:Divisible.png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211" y="5604029"/>
            <a:ext cx="4382831" cy="77390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14</a:t>
            </a:r>
            <a:endParaRPr lang="fr-FR" dirty="0"/>
          </a:p>
        </p:txBody>
      </p:sp>
      <p:sp>
        <p:nvSpPr>
          <p:cNvPr id="23" name="Bouton d'action : Retour 22">
            <a:hlinkClick r:id="rId8" action="ppaction://hlinksldjump" highlightClick="1"/>
          </p:cNvPr>
          <p:cNvSpPr/>
          <p:nvPr/>
        </p:nvSpPr>
        <p:spPr>
          <a:xfrm>
            <a:off x="11152129" y="380183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3860" y="445532"/>
            <a:ext cx="1121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Utiliser </a:t>
            </a:r>
            <a:r>
              <a:rPr lang="fr-FR" dirty="0" smtClean="0"/>
              <a:t>un </a:t>
            </a:r>
            <a:r>
              <a:rPr lang="fr-FR" dirty="0" smtClean="0"/>
              <a:t>contenu virtuel</a:t>
            </a:r>
            <a:r>
              <a:rPr lang="fr-FR" dirty="0" smtClean="0"/>
              <a:t>, une </a:t>
            </a:r>
            <a:r>
              <a:rPr lang="fr-FR" dirty="0" smtClean="0"/>
              <a:t>page web réalisée à partir de Word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3861" y="901387"/>
            <a:ext cx="35997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1- Lancer </a:t>
            </a:r>
            <a:r>
              <a:rPr lang="fr-FR" sz="1200" dirty="0" err="1"/>
              <a:t>O</a:t>
            </a:r>
            <a:r>
              <a:rPr lang="fr-FR" sz="1200" dirty="0" err="1" smtClean="0"/>
              <a:t>penspace</a:t>
            </a:r>
            <a:r>
              <a:rPr lang="fr-FR" sz="1200" dirty="0" smtClean="0"/>
              <a:t> 3D et double cliquer sur « Scène ».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5" y="1449575"/>
            <a:ext cx="3352800" cy="35118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3860" y="5047972"/>
            <a:ext cx="359975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2- Créer un objet « AR capture » comme entrée.</a:t>
            </a:r>
          </a:p>
          <a:p>
            <a:endParaRPr lang="fr-FR" sz="1200" dirty="0"/>
          </a:p>
          <a:p>
            <a:r>
              <a:rPr lang="fr-FR" sz="1200" dirty="0" smtClean="0"/>
              <a:t>3- Créer et paramétrer un objet de type « AR marker ».</a:t>
            </a:r>
          </a:p>
          <a:p>
            <a:endParaRPr lang="fr-FR" sz="1200" dirty="0"/>
          </a:p>
          <a:p>
            <a:r>
              <a:rPr lang="fr-FR" sz="1200" dirty="0" smtClean="0"/>
              <a:t>4- Dans le menu « interface », créer un objet de type « Web </a:t>
            </a:r>
            <a:r>
              <a:rPr lang="fr-FR" sz="1200" dirty="0" err="1" smtClean="0"/>
              <a:t>navigator</a:t>
            </a:r>
            <a:r>
              <a:rPr lang="fr-FR" sz="1200" dirty="0" smtClean="0"/>
              <a:t> ».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10" y="901387"/>
            <a:ext cx="3167369" cy="35480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8504" y="4616657"/>
            <a:ext cx="311297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5- A partir de Word, définir un contenu et l’enregistrer.</a:t>
            </a:r>
          </a:p>
          <a:p>
            <a:endParaRPr lang="fr-FR" sz="1200" dirty="0"/>
          </a:p>
          <a:p>
            <a:r>
              <a:rPr lang="fr-FR" sz="1200" dirty="0" smtClean="0"/>
              <a:t>6- Exporter le document comme page Web à fichier unique.</a:t>
            </a:r>
          </a:p>
          <a:p>
            <a:endParaRPr lang="fr-FR" sz="1200" dirty="0"/>
          </a:p>
          <a:p>
            <a:r>
              <a:rPr lang="fr-FR" sz="1200" dirty="0" smtClean="0"/>
              <a:t>7- Exporter le fichier dans le répertoire ,,,\Openspace3D\</a:t>
            </a:r>
            <a:r>
              <a:rPr lang="fr-FR" sz="1200" dirty="0" err="1" smtClean="0"/>
              <a:t>locked</a:t>
            </a:r>
            <a:r>
              <a:rPr lang="fr-FR" sz="1200" dirty="0" smtClean="0"/>
              <a:t>\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54" y="691040"/>
            <a:ext cx="2713471" cy="22589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821" y="3141469"/>
            <a:ext cx="2689965" cy="31671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857776" y="3922111"/>
            <a:ext cx="21081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8- Définir deux interactions entre l’objet « AR Marker » et  l’objet « Web </a:t>
            </a:r>
            <a:r>
              <a:rPr lang="fr-FR" sz="1200" dirty="0" err="1" smtClean="0"/>
              <a:t>navigator</a:t>
            </a:r>
            <a:r>
              <a:rPr lang="fr-FR" sz="1200" dirty="0" smtClean="0"/>
              <a:t> » :</a:t>
            </a:r>
          </a:p>
          <a:p>
            <a:endParaRPr lang="fr-FR" sz="1200" dirty="0"/>
          </a:p>
          <a:p>
            <a:pPr algn="ctr"/>
            <a:r>
              <a:rPr lang="fr-FR" sz="1200" dirty="0" smtClean="0"/>
              <a:t>1 </a:t>
            </a:r>
            <a:r>
              <a:rPr lang="fr-FR" sz="1200" dirty="0" err="1" smtClean="0"/>
              <a:t>Found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 Show</a:t>
            </a:r>
          </a:p>
          <a:p>
            <a:pPr algn="ctr"/>
            <a:r>
              <a:rPr lang="fr-FR" sz="1200" dirty="0" smtClean="0">
                <a:sym typeface="Wingdings" panose="05000000000000000000" pitchFamily="2" charset="2"/>
              </a:rPr>
              <a:t>2 </a:t>
            </a:r>
            <a:r>
              <a:rPr lang="fr-FR" sz="1200" dirty="0" err="1" smtClean="0">
                <a:sym typeface="Wingdings" panose="05000000000000000000" pitchFamily="2" charset="2"/>
              </a:rPr>
              <a:t>Lost</a:t>
            </a:r>
            <a:r>
              <a:rPr lang="fr-FR" sz="1200" dirty="0" smtClean="0">
                <a:sym typeface="Wingdings" panose="05000000000000000000" pitchFamily="2" charset="2"/>
              </a:rPr>
              <a:t> </a:t>
            </a:r>
            <a:r>
              <a:rPr lang="fr-FR" sz="1200" dirty="0" err="1" smtClean="0">
                <a:sym typeface="Wingdings" panose="05000000000000000000" pitchFamily="2" charset="2"/>
              </a:rPr>
              <a:t>Hide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13" name="Bouton d'action : Retour 12">
            <a:hlinkClick r:id="rId6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5826" y="483428"/>
            <a:ext cx="1022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Investigations au cœur de la ruche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2765" y="1393434"/>
            <a:ext cx="1100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Utiliser la réalité augmentée pour présenter les caractéristiques d’un objet technique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26" y="2856694"/>
            <a:ext cx="2510325" cy="2821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66" y="2271844"/>
            <a:ext cx="539115" cy="5391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39641" y="2248638"/>
            <a:ext cx="402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ommencer par placer des marqueurs directement sur l’objet technique.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64281" y="241124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01417" y="2899756"/>
            <a:ext cx="612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réer des fichiers médias comme des bandes son et des vidéos avec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/>
              <a:t>M</a:t>
            </a:r>
            <a:r>
              <a:rPr lang="fr-FR" dirty="0" smtClean="0"/>
              <a:t>aker et </a:t>
            </a:r>
            <a:r>
              <a:rPr lang="fr-FR" dirty="0" err="1" smtClean="0"/>
              <a:t>Audacity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77616" y="2987223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39566" y="3650371"/>
            <a:ext cx="42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Enregistrer les fichiers dans :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772643" y="3650371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71" y="1940564"/>
            <a:ext cx="1272540" cy="9544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566" y="2955242"/>
            <a:ext cx="542506" cy="4900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96" y="2955077"/>
            <a:ext cx="419519" cy="47778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034" y="3568075"/>
            <a:ext cx="3267075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3777406" y="4520163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708" y="4250792"/>
            <a:ext cx="3067050" cy="9715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500878" y="488949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355" y="4484682"/>
            <a:ext cx="539326" cy="54574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785242" y="4332564"/>
            <a:ext cx="329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dirty="0" err="1" smtClean="0"/>
              <a:t>OpenSpace</a:t>
            </a:r>
            <a:r>
              <a:rPr lang="fr-FR" dirty="0" smtClean="0"/>
              <a:t> 3D, gérer les relations entre les marqueurs et les fichiers médias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772643" y="5529813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139355" y="5391313"/>
            <a:ext cx="723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Enregistrer le fichier dans le même répertoire que celui utilisé précédemment.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772643" y="6148244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139355" y="6112632"/>
            <a:ext cx="723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Générer une application pour tablette en Windows 10 ou pour </a:t>
            </a:r>
            <a:r>
              <a:rPr lang="fr-FR" dirty="0" err="1" smtClean="0"/>
              <a:t>Androïd</a:t>
            </a:r>
            <a:r>
              <a:rPr lang="fr-FR" dirty="0"/>
              <a:t>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16</a:t>
            </a:r>
            <a:endParaRPr lang="fr-FR" dirty="0"/>
          </a:p>
        </p:txBody>
      </p:sp>
      <p:sp>
        <p:nvSpPr>
          <p:cNvPr id="28" name="Bouton d'action : Retour 27">
            <a:hlinkClick r:id="rId10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062036"/>
            <a:ext cx="9239250" cy="3457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5775" y="582660"/>
            <a:ext cx="42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Enregistrement des fichiers dans :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5163248"/>
            <a:ext cx="714375" cy="695325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1404937" y="5354445"/>
            <a:ext cx="5238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5" y="5268022"/>
            <a:ext cx="619125" cy="2000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5529960"/>
            <a:ext cx="1419225" cy="2476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81025" y="585857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 le marqueur 5 est trouvé alors le son 1 et la vidéo 3 sont joués.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85775" y="4753435"/>
            <a:ext cx="42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Gestion des interactions :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704" y="5529960"/>
            <a:ext cx="1457325" cy="2476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104" y="5153722"/>
            <a:ext cx="714375" cy="714375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4295298" y="5369463"/>
            <a:ext cx="5238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704" y="5297295"/>
            <a:ext cx="571500" cy="20002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471385" y="585857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 le marqueur 6 est trouvé alors le son 2 et la vidéo 2 sont joués.</a:t>
            </a:r>
            <a:endParaRPr lang="fr-FR" sz="12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031" y="5149657"/>
            <a:ext cx="714375" cy="695325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7110888" y="5368035"/>
            <a:ext cx="5238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3347" y="5287071"/>
            <a:ext cx="514350" cy="1619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5245" y="5529960"/>
            <a:ext cx="1628775" cy="23812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356031" y="585857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 le marqueur 1 est trouvé alors le son 3 et la vidéo 4 sont joués.</a:t>
            </a:r>
            <a:endParaRPr lang="fr-FR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0220" y="5149657"/>
            <a:ext cx="638175" cy="638175"/>
          </a:xfrm>
          <a:prstGeom prst="rect">
            <a:avLst/>
          </a:prstGeom>
        </p:spPr>
      </p:pic>
      <p:sp>
        <p:nvSpPr>
          <p:cNvPr id="26" name="Flèche droite 25"/>
          <p:cNvSpPr/>
          <p:nvPr/>
        </p:nvSpPr>
        <p:spPr>
          <a:xfrm>
            <a:off x="10018395" y="5357872"/>
            <a:ext cx="5238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1317" y="5214682"/>
            <a:ext cx="619125" cy="20955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2270" y="5494335"/>
            <a:ext cx="666750" cy="21907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9240677" y="586809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 le marqueur 4 est trouvé alors le son 4 et la reine2 sont joués.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17</a:t>
            </a:r>
            <a:endParaRPr lang="fr-FR" dirty="0"/>
          </a:p>
        </p:txBody>
      </p:sp>
      <p:sp>
        <p:nvSpPr>
          <p:cNvPr id="31" name="Bouton d'action : Retour 30">
            <a:hlinkClick r:id="rId15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870558"/>
            <a:ext cx="2847975" cy="1745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890" y="1156308"/>
            <a:ext cx="1314450" cy="866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830" y="1156308"/>
            <a:ext cx="2590800" cy="20333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929" y="1052781"/>
            <a:ext cx="2776538" cy="1573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524" y="2702382"/>
            <a:ext cx="2587943" cy="6319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27" y="4346746"/>
            <a:ext cx="3409950" cy="15734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7630" y="4164492"/>
            <a:ext cx="2214082" cy="21663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360" y="4155900"/>
            <a:ext cx="2541570" cy="21749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7912" y="4482062"/>
            <a:ext cx="2516505" cy="6560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17565" y="580551"/>
            <a:ext cx="42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Gestion des interactions (suite) :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2898" y="2720184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Avec </a:t>
            </a:r>
            <a:r>
              <a:rPr lang="fr-FR" sz="1200" dirty="0" err="1" smtClean="0"/>
              <a:t>OpenSpace</a:t>
            </a:r>
            <a:r>
              <a:rPr lang="fr-FR" sz="1200" dirty="0" smtClean="0"/>
              <a:t> 3D, commen</a:t>
            </a:r>
            <a:r>
              <a:rPr lang="fr-FR" sz="1200" dirty="0" smtClean="0">
                <a:solidFill>
                  <a:srgbClr val="FF0000"/>
                </a:solidFill>
              </a:rPr>
              <a:t>cer</a:t>
            </a:r>
            <a:r>
              <a:rPr lang="fr-FR" sz="1200" dirty="0" smtClean="0"/>
              <a:t> par créer un nouveau projet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296126" y="2073853"/>
            <a:ext cx="131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Dans la scène insér</a:t>
            </a:r>
            <a:r>
              <a:rPr lang="fr-FR" sz="1200" dirty="0" smtClean="0">
                <a:solidFill>
                  <a:srgbClr val="FF0000"/>
                </a:solidFill>
              </a:rPr>
              <a:t>er</a:t>
            </a:r>
            <a:r>
              <a:rPr lang="fr-FR" sz="1200" dirty="0" smtClean="0"/>
              <a:t> une entrée caméra vidéo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735830" y="328612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Au passage, nous pouvons renommer cet objet.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311766" y="1750252"/>
            <a:ext cx="1489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Insérer également un objet d’entrée (input) de type</a:t>
            </a:r>
          </a:p>
          <a:p>
            <a:r>
              <a:rPr lang="fr-FR" sz="1200" dirty="0" smtClean="0"/>
              <a:t> « Ar marker » et renommer le.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0988" y="3854760"/>
            <a:ext cx="342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Insérer ensuite un objet (media) de type lecteur de son (3D </a:t>
            </a:r>
            <a:r>
              <a:rPr lang="fr-FR" sz="1200" dirty="0" err="1" smtClean="0"/>
              <a:t>sound</a:t>
            </a:r>
            <a:r>
              <a:rPr lang="fr-FR" sz="1200" dirty="0" smtClean="0"/>
              <a:t>).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935855" y="3850159"/>
            <a:ext cx="450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Définir </a:t>
            </a:r>
            <a:r>
              <a:rPr lang="fr-FR" sz="1200" dirty="0" smtClean="0"/>
              <a:t>le fichier son à jouer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053513" y="5215745"/>
            <a:ext cx="251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Renommer l’objet en « son 1 »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23" name="Bouton d'action : Retour 22">
            <a:hlinkClick r:id="rId11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109662"/>
            <a:ext cx="4981575" cy="15664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5775" y="522565"/>
            <a:ext cx="42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Gestion des interactions (fin) 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887" y="1061246"/>
            <a:ext cx="2505703" cy="26050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403" y="1538287"/>
            <a:ext cx="2681288" cy="9142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26" y="3318073"/>
            <a:ext cx="1543327" cy="20229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416" y="3913333"/>
            <a:ext cx="1995488" cy="14276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388" y="4309702"/>
            <a:ext cx="3186388" cy="11760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6403" y="3503698"/>
            <a:ext cx="3051572" cy="10477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7200" y="2713326"/>
            <a:ext cx="498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Insérer un « média » de type vidéo.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861887" y="3747600"/>
            <a:ext cx="250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Définir </a:t>
            </a:r>
            <a:r>
              <a:rPr lang="fr-FR" sz="1200" dirty="0" smtClean="0"/>
              <a:t>le chemin d’accès à la vidéo à jouer.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759747" y="2537657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Renommer cet objet en « vidéo 3 ».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626" y="5398851"/>
            <a:ext cx="154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 cliquant sur l’objet avec le bouton droit, créer un lien si l’objet est trouvé (</a:t>
            </a:r>
            <a:r>
              <a:rPr lang="fr-FR" sz="1200" dirty="0" err="1" smtClean="0"/>
              <a:t>found</a:t>
            </a:r>
            <a:r>
              <a:rPr lang="fr-FR" sz="1200" dirty="0" smtClean="0"/>
              <a:t>).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2691" y="5398851"/>
            <a:ext cx="199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Déplacer le lien sur l’objet « son 1 » et définir l’action « Play ».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702638" y="5586231"/>
            <a:ext cx="318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Recommencer la même démarche si l’objet est non détecté (</a:t>
            </a:r>
            <a:r>
              <a:rPr lang="fr-FR" sz="1200" dirty="0" err="1" smtClean="0"/>
              <a:t>lost</a:t>
            </a:r>
            <a:r>
              <a:rPr lang="fr-FR" sz="1200" dirty="0" smtClean="0"/>
              <a:t>) et définir le lien « Stop ».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676403" y="4627166"/>
            <a:ext cx="301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la lecture de la vidéo ou son arrêt, définir 4 liens :</a:t>
            </a:r>
          </a:p>
          <a:p>
            <a:r>
              <a:rPr lang="fr-FR" sz="1200" dirty="0" smtClean="0"/>
              <a:t>« </a:t>
            </a:r>
            <a:r>
              <a:rPr lang="fr-FR" sz="1200" dirty="0" err="1" smtClean="0"/>
              <a:t>Found</a:t>
            </a:r>
            <a:r>
              <a:rPr lang="fr-FR" sz="1200" dirty="0" smtClean="0"/>
              <a:t> » : Show et Play</a:t>
            </a:r>
          </a:p>
          <a:p>
            <a:r>
              <a:rPr lang="fr-FR" sz="1200" dirty="0" smtClean="0"/>
              <a:t>« </a:t>
            </a:r>
            <a:r>
              <a:rPr lang="fr-FR" sz="1200" dirty="0" err="1" smtClean="0"/>
              <a:t>Lost</a:t>
            </a:r>
            <a:r>
              <a:rPr lang="fr-FR" sz="1200" dirty="0" smtClean="0"/>
              <a:t> » : </a:t>
            </a:r>
            <a:r>
              <a:rPr lang="fr-FR" sz="1200" dirty="0" err="1" smtClean="0"/>
              <a:t>Hide</a:t>
            </a:r>
            <a:r>
              <a:rPr lang="fr-FR" sz="1200" dirty="0" smtClean="0"/>
              <a:t> et Stop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676403" y="5688026"/>
            <a:ext cx="30148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Nous procèderons de la même façon pour les autres marqueurs et la gestion des autres fichiers sons et vidéos.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19</a:t>
            </a:r>
            <a:endParaRPr lang="fr-FR" dirty="0"/>
          </a:p>
        </p:txBody>
      </p:sp>
      <p:sp>
        <p:nvSpPr>
          <p:cNvPr id="23" name="Bouton d'action : Retour 22">
            <a:hlinkClick r:id="rId9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6401342" y="2747554"/>
            <a:ext cx="1770835" cy="1628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915817" y="595158"/>
            <a:ext cx="1770835" cy="1628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" y="557892"/>
            <a:ext cx="5550355" cy="572320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69445" y="5682343"/>
            <a:ext cx="1424669" cy="185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9445" y="4376058"/>
            <a:ext cx="2720069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612445" y="1023257"/>
            <a:ext cx="3188155" cy="337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91499" y="1103355"/>
            <a:ext cx="119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Objet technique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53060" y="3238640"/>
            <a:ext cx="135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Solutions techniques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9404711" y="2791590"/>
            <a:ext cx="1770835" cy="1628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404711" y="3287335"/>
            <a:ext cx="174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Environnements</a:t>
            </a:r>
          </a:p>
          <a:p>
            <a:pPr algn="ctr"/>
            <a:r>
              <a:rPr lang="fr-FR" dirty="0" smtClean="0"/>
              <a:t>Cas d’utilisation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172177" y="2496727"/>
            <a:ext cx="126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Réalité augmentée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13360" y="304800"/>
            <a:ext cx="11750040" cy="636147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135864" y="4574542"/>
            <a:ext cx="535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réalité augmentée va permettre de présenter à l’utilisateur les solutions techniques possibles dans des environnements différents ou </a:t>
            </a:r>
            <a:r>
              <a:rPr lang="fr-FR" dirty="0" smtClean="0"/>
              <a:t>correspondant </a:t>
            </a:r>
            <a:r>
              <a:rPr lang="fr-FR" dirty="0" smtClean="0"/>
              <a:t>à différents cas </a:t>
            </a:r>
            <a:r>
              <a:rPr lang="fr-FR" dirty="0" smtClean="0"/>
              <a:t>d’utilisation.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74136" y="5958852"/>
            <a:ext cx="978734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REALITE AUGMENTE</a:t>
            </a:r>
            <a:r>
              <a:rPr lang="fr-FR" sz="1200" dirty="0" smtClean="0">
                <a:solidFill>
                  <a:srgbClr val="FF0000"/>
                </a:solidFill>
              </a:rPr>
              <a:t>E</a:t>
            </a:r>
            <a:r>
              <a:rPr lang="fr-FR" sz="1200" dirty="0" smtClean="0"/>
              <a:t> : incorporer des objets « virtuels » aux éléments  d’une scène réelle.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612445" y="6320857"/>
            <a:ext cx="978734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REALITE AUGMENTEE : Déclencher l’apparition et la disparition d’objets virtuels par la détection de « marqueurs ».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768618" y="2967335"/>
            <a:ext cx="26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Annexes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6" name="Bouton d'action : Retour 5">
            <a:hlinkClick r:id="rId2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5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Enregistrement du projet avec Scribe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0060" y="990600"/>
            <a:ext cx="11193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 fait de l’impossibilité d’enregistrer le projet dans un emplacement précis et la gestion des droits imposé</a:t>
            </a:r>
            <a:r>
              <a:rPr lang="fr-FR" dirty="0"/>
              <a:t>e</a:t>
            </a:r>
            <a:r>
              <a:rPr lang="fr-FR" dirty="0" smtClean="0"/>
              <a:t> par le client Scribe, il faut utiliser la version portable de </a:t>
            </a:r>
            <a:r>
              <a:rPr lang="fr-FR" dirty="0" err="1"/>
              <a:t>O</a:t>
            </a:r>
            <a:r>
              <a:rPr lang="fr-FR" dirty="0" err="1" smtClean="0"/>
              <a:t>penspace</a:t>
            </a:r>
            <a:r>
              <a:rPr lang="fr-FR" dirty="0" smtClean="0"/>
              <a:t> 3D.</a:t>
            </a:r>
          </a:p>
          <a:p>
            <a:endParaRPr lang="fr-FR" dirty="0"/>
          </a:p>
          <a:p>
            <a:r>
              <a:rPr lang="fr-FR" dirty="0" smtClean="0"/>
              <a:t>Quand l’archive est décompressé, il faut la recopier sur un lecteur où l’écriture lecture est possible.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37" y="2190928"/>
            <a:ext cx="7562613" cy="42860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21</a:t>
            </a:r>
            <a:endParaRPr lang="fr-FR" dirty="0"/>
          </a:p>
        </p:txBody>
      </p:sp>
      <p:sp>
        <p:nvSpPr>
          <p:cNvPr id="9" name="Bouton d'action : Retour 8">
            <a:hlinkClick r:id="rId3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1963" y="59936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Générer une application </a:t>
            </a:r>
            <a:r>
              <a:rPr lang="fr-FR" dirty="0" err="1" smtClean="0"/>
              <a:t>Androïd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155" y="468630"/>
            <a:ext cx="657225" cy="600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1408748"/>
            <a:ext cx="3386796" cy="2751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406" y="1448743"/>
            <a:ext cx="4076700" cy="21431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598268" y="784026"/>
            <a:ext cx="322897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Commencer par connecter la tablette sur le PC.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Ensuite, générer un fichier de signature en cliquant sur +.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3" y="4349825"/>
            <a:ext cx="2857010" cy="20814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139" y="4540558"/>
            <a:ext cx="3237841" cy="17702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583" y="4267006"/>
            <a:ext cx="4057650" cy="21431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69139" y="4082340"/>
            <a:ext cx="32448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Renseigner les champs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598268" y="3070859"/>
            <a:ext cx="322897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 sur OK, l’installation est automatique. L’appareil mobile demande l’autorisation pour installer l’application.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22</a:t>
            </a:r>
            <a:endParaRPr lang="fr-FR" dirty="0"/>
          </a:p>
        </p:txBody>
      </p:sp>
      <p:sp>
        <p:nvSpPr>
          <p:cNvPr id="17" name="Bouton d'action : Retour 16">
            <a:hlinkClick r:id="rId8" action="ppaction://hlinksldjump" highlightClick="1"/>
          </p:cNvPr>
          <p:cNvSpPr/>
          <p:nvPr/>
        </p:nvSpPr>
        <p:spPr>
          <a:xfrm>
            <a:off x="11193518" y="326885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7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1963" y="59936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marqueurs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263252"/>
            <a:ext cx="2880000" cy="28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60" y="1263252"/>
            <a:ext cx="3705458" cy="3651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30" y="572783"/>
            <a:ext cx="2594758" cy="42266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1963" y="4337800"/>
            <a:ext cx="301239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taille du marqueur doit être définie dans </a:t>
            </a:r>
            <a:r>
              <a:rPr lang="fr-FR" smtClean="0"/>
              <a:t>l’objet </a:t>
            </a:r>
            <a:r>
              <a:rPr lang="fr-FR" smtClean="0">
                <a:solidFill>
                  <a:srgbClr val="FF0000"/>
                </a:solidFill>
              </a:rPr>
              <a:t>« </a:t>
            </a:r>
            <a:r>
              <a:rPr lang="fr-FR" smtClean="0"/>
              <a:t>AR-marker</a:t>
            </a:r>
            <a:r>
              <a:rPr lang="fr-FR" smtClean="0">
                <a:solidFill>
                  <a:srgbClr val="FF0000"/>
                </a:solidFill>
              </a:rPr>
              <a:t> »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960" y="5208911"/>
            <a:ext cx="3451267" cy="11361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3" y="5453398"/>
            <a:ext cx="3012397" cy="7438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21655" y="5144713"/>
            <a:ext cx="30123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logiciel de traitement de texte permet de mettre l’image directement à la bonne taille.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88380" y="784026"/>
            <a:ext cx="22654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Remarque : toute image enregistrée dans ,,,\</a:t>
            </a:r>
            <a:r>
              <a:rPr lang="fr-FR" dirty="0" err="1" smtClean="0"/>
              <a:t>locked</a:t>
            </a:r>
            <a:r>
              <a:rPr lang="fr-FR" dirty="0" smtClean="0"/>
              <a:t> peut devenir un marqueur.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14" name="Bouton d'action : Retour 13">
            <a:hlinkClick r:id="rId7" action="ppaction://hlinksldjump" highlightClick="1"/>
          </p:cNvPr>
          <p:cNvSpPr/>
          <p:nvPr/>
        </p:nvSpPr>
        <p:spPr>
          <a:xfrm>
            <a:off x="11334052" y="540593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5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41960" y="502920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principe :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845820" y="1403866"/>
            <a:ext cx="154305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1550" y="3113008"/>
            <a:ext cx="156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Monde réel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181350" y="2603658"/>
            <a:ext cx="548640" cy="598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21330" y="1851451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Contenu virtuel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44398" y="992520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Déclencheur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520892" y="2497782"/>
            <a:ext cx="1134934" cy="546616"/>
            <a:chOff x="7313518" y="2454756"/>
            <a:chExt cx="1134934" cy="546616"/>
          </a:xfrm>
        </p:grpSpPr>
        <p:sp>
          <p:nvSpPr>
            <p:cNvPr id="10" name="Rectangle 9"/>
            <p:cNvSpPr/>
            <p:nvPr/>
          </p:nvSpPr>
          <p:spPr>
            <a:xfrm>
              <a:off x="7774082" y="2454756"/>
              <a:ext cx="674370" cy="5466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/>
          </p:nvSpPr>
          <p:spPr>
            <a:xfrm rot="5400000">
              <a:off x="7303770" y="2497782"/>
              <a:ext cx="480060" cy="4605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814026" y="2103953"/>
            <a:ext cx="122301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Caméra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845820" y="4344531"/>
            <a:ext cx="154305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034665" y="4344531"/>
            <a:ext cx="154305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608070" y="5121771"/>
            <a:ext cx="628650" cy="550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66360" y="4327833"/>
            <a:ext cx="154305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888355" y="5137249"/>
            <a:ext cx="548640" cy="5984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461692" y="1403866"/>
            <a:ext cx="628650" cy="550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 rot="19481294">
            <a:off x="2313298" y="3828722"/>
            <a:ext cx="619236" cy="329142"/>
            <a:chOff x="7313518" y="2454756"/>
            <a:chExt cx="1134934" cy="546616"/>
          </a:xfrm>
        </p:grpSpPr>
        <p:sp>
          <p:nvSpPr>
            <p:cNvPr id="20" name="Rectangle 19"/>
            <p:cNvSpPr/>
            <p:nvPr/>
          </p:nvSpPr>
          <p:spPr>
            <a:xfrm>
              <a:off x="7774082" y="2454756"/>
              <a:ext cx="674370" cy="5466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/>
            <p:cNvSpPr/>
            <p:nvPr/>
          </p:nvSpPr>
          <p:spPr>
            <a:xfrm rot="5400000">
              <a:off x="7303770" y="2497782"/>
              <a:ext cx="480060" cy="4605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 rot="19407090">
            <a:off x="4186378" y="3864671"/>
            <a:ext cx="504544" cy="296203"/>
            <a:chOff x="7313518" y="2454756"/>
            <a:chExt cx="1134934" cy="546616"/>
          </a:xfrm>
        </p:grpSpPr>
        <p:sp>
          <p:nvSpPr>
            <p:cNvPr id="23" name="Rectangle 22"/>
            <p:cNvSpPr/>
            <p:nvPr/>
          </p:nvSpPr>
          <p:spPr>
            <a:xfrm>
              <a:off x="7774082" y="2454756"/>
              <a:ext cx="674370" cy="5466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/>
            <p:cNvSpPr/>
            <p:nvPr/>
          </p:nvSpPr>
          <p:spPr>
            <a:xfrm rot="5400000">
              <a:off x="7303770" y="2497782"/>
              <a:ext cx="480060" cy="4605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 rot="19407090">
            <a:off x="6296321" y="3850186"/>
            <a:ext cx="504544" cy="296203"/>
            <a:chOff x="7313518" y="2454756"/>
            <a:chExt cx="1134934" cy="546616"/>
          </a:xfrm>
        </p:grpSpPr>
        <p:sp>
          <p:nvSpPr>
            <p:cNvPr id="26" name="Rectangle 25"/>
            <p:cNvSpPr/>
            <p:nvPr/>
          </p:nvSpPr>
          <p:spPr>
            <a:xfrm>
              <a:off x="7774082" y="2454756"/>
              <a:ext cx="674370" cy="5466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isocèle 26"/>
            <p:cNvSpPr/>
            <p:nvPr/>
          </p:nvSpPr>
          <p:spPr>
            <a:xfrm rot="5400000">
              <a:off x="7303770" y="2497782"/>
              <a:ext cx="480060" cy="4605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Ellipse 27"/>
          <p:cNvSpPr/>
          <p:nvPr/>
        </p:nvSpPr>
        <p:spPr>
          <a:xfrm>
            <a:off x="7298055" y="4344531"/>
            <a:ext cx="154305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971550" y="609786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déclencheur est détecté sur la scène, le contenu virtuel se superpose à la réalité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873490" y="4667291"/>
            <a:ext cx="278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déclencheur n’est plus détecté, le contenu virtuel ne s’affiche plus.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69" y="579957"/>
            <a:ext cx="1933789" cy="290238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950" y="1426264"/>
            <a:ext cx="763145" cy="1476598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9553666" y="1276885"/>
            <a:ext cx="2297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Exemple 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r>
              <a:rPr lang="fr-FR" dirty="0" smtClean="0"/>
              <a:t>Essayons de superposer ce volume virtuel de station météo à cette cheminée 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6" name="Bouton d'action : Retour 35">
            <a:hlinkClick r:id="rId4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5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1480" y="537210"/>
            <a:ext cx="26174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contenu virtuel 1/2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092046"/>
            <a:ext cx="3348990" cy="24846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77339" y="659194"/>
            <a:ext cx="568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contenu virtuel se présente sous forme d’un volume alors le plus simple consiste à utiliser le logiciel </a:t>
            </a:r>
            <a:r>
              <a:rPr lang="fr-FR" dirty="0" err="1" smtClean="0"/>
              <a:t>Sketchup</a:t>
            </a:r>
            <a:r>
              <a:rPr lang="fr-FR" dirty="0" smtClean="0"/>
              <a:t> pour le définir.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85" y="1770825"/>
            <a:ext cx="4034939" cy="39489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60206" y="3086100"/>
            <a:ext cx="214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exporter le volume et en faire un véritable fichier 3D.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16" y="4040754"/>
            <a:ext cx="3982713" cy="24171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649503" y="5865111"/>
            <a:ext cx="704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logiciel </a:t>
            </a:r>
            <a:r>
              <a:rPr lang="fr-FR" dirty="0" err="1" smtClean="0"/>
              <a:t>Openspace</a:t>
            </a:r>
            <a:r>
              <a:rPr lang="fr-FR" dirty="0" smtClean="0"/>
              <a:t> 3D peut importer la plupart des fichiers au format 3D. Nous exporterons donc le fichier au format </a:t>
            </a:r>
            <a:r>
              <a:rPr lang="fr-FR" dirty="0" err="1"/>
              <a:t>C</a:t>
            </a:r>
            <a:r>
              <a:rPr lang="fr-FR" dirty="0" err="1" smtClean="0"/>
              <a:t>ollada</a:t>
            </a:r>
            <a:r>
              <a:rPr lang="fr-FR" dirty="0" smtClean="0"/>
              <a:t> (.</a:t>
            </a:r>
            <a:r>
              <a:rPr lang="fr-FR" dirty="0" err="1" smtClean="0"/>
              <a:t>dae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3" name="Bouton d'action : Retour 12">
            <a:hlinkClick r:id="rId5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28717"/>
            <a:ext cx="3629978" cy="34470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36" y="3617597"/>
            <a:ext cx="3533775" cy="1047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36" y="1165858"/>
            <a:ext cx="3227297" cy="22860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" y="4797987"/>
            <a:ext cx="2257858" cy="16071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834" y="1433039"/>
            <a:ext cx="666750" cy="2838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689" y="4812222"/>
            <a:ext cx="1683127" cy="15929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1480" y="537210"/>
            <a:ext cx="26174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contenu virtuel 2/2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88448" y="1159491"/>
            <a:ext cx="2697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nous créons </a:t>
            </a:r>
            <a:r>
              <a:rPr lang="fr-FR" dirty="0"/>
              <a:t>n</a:t>
            </a:r>
            <a:r>
              <a:rPr lang="fr-FR" dirty="0" smtClean="0"/>
              <a:t>ous-même le volume, il faut respecter ces quelques règles avant d’importer le fichier 3D dans </a:t>
            </a:r>
            <a:r>
              <a:rPr lang="fr-FR" dirty="0" err="1" smtClean="0"/>
              <a:t>Openspace</a:t>
            </a:r>
            <a:r>
              <a:rPr lang="fr-FR" dirty="0" smtClean="0"/>
              <a:t> 3D.</a:t>
            </a:r>
          </a:p>
          <a:p>
            <a:endParaRPr lang="fr-FR" dirty="0"/>
          </a:p>
          <a:p>
            <a:r>
              <a:rPr lang="fr-FR" dirty="0" smtClean="0"/>
              <a:t>Si nous définissons un cube, il faut choisir des dimensions raisonnables et</a:t>
            </a:r>
            <a:r>
              <a:rPr lang="fr-FR" dirty="0"/>
              <a:t> </a:t>
            </a:r>
            <a:r>
              <a:rPr lang="fr-FR" dirty="0" smtClean="0"/>
              <a:t>travailler en </a:t>
            </a:r>
            <a:r>
              <a:rPr lang="fr-FR" dirty="0" err="1" smtClean="0"/>
              <a:t>mm.</a:t>
            </a:r>
            <a:r>
              <a:rPr lang="fr-FR" dirty="0" smtClean="0"/>
              <a:t> Longueur du côté 100 </a:t>
            </a:r>
            <a:r>
              <a:rPr lang="fr-FR" dirty="0" err="1" smtClean="0"/>
              <a:t>mm.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21167" y="5143500"/>
            <a:ext cx="6846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d’exporter ce cube au format </a:t>
            </a:r>
            <a:r>
              <a:rPr lang="fr-FR" dirty="0" err="1" smtClean="0"/>
              <a:t>Collada</a:t>
            </a:r>
            <a:r>
              <a:rPr lang="fr-FR" dirty="0" smtClean="0"/>
              <a:t>, il faut tout d’abord positionner le volume sur l’origine du repère ceci afin de faciliter l’importation dans </a:t>
            </a:r>
            <a:r>
              <a:rPr lang="fr-FR" dirty="0" err="1" smtClean="0"/>
              <a:t>Openspace</a:t>
            </a:r>
            <a:r>
              <a:rPr lang="fr-FR" dirty="0" smtClean="0"/>
              <a:t> 3D.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5" name="Bouton d'action : Retour 14">
            <a:hlinkClick r:id="rId8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Importation du fichier 3D dans </a:t>
            </a:r>
            <a:r>
              <a:rPr lang="fr-FR" dirty="0" err="1" smtClean="0"/>
              <a:t>Openspace</a:t>
            </a:r>
            <a:r>
              <a:rPr lang="fr-FR" dirty="0" smtClean="0"/>
              <a:t> 3D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01792"/>
            <a:ext cx="9913620" cy="21066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77390" y="1920240"/>
            <a:ext cx="16459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Commande d’importation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00200" y="1325880"/>
            <a:ext cx="502920" cy="53721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272267"/>
            <a:ext cx="1607820" cy="13344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" y="4660689"/>
            <a:ext cx="2773680" cy="17542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094" y="3216322"/>
            <a:ext cx="7330101" cy="195622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255520" y="3505200"/>
            <a:ext cx="18173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 sur le bouton « Suivant ».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83280" y="5486797"/>
            <a:ext cx="18173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Choisir le volume de cube.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24600" y="5486797"/>
            <a:ext cx="5242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Cliquer plusieurs fois sur le bouton « Suivant » jusqu’à ce que le cube </a:t>
            </a:r>
            <a:r>
              <a:rPr lang="fr-FR" dirty="0"/>
              <a:t>a</a:t>
            </a:r>
            <a:r>
              <a:rPr lang="fr-FR" dirty="0" smtClean="0"/>
              <a:t>pparaisse  à l’écran.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7" name="Bouton d'action : Retour 16">
            <a:hlinkClick r:id="rId6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676469"/>
            <a:ext cx="4720590" cy="2478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00" y="1555790"/>
            <a:ext cx="5910362" cy="45402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67351" y="468630"/>
            <a:ext cx="4194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déclencheur est l’ensemble réunissant  </a:t>
            </a:r>
          </a:p>
          <a:p>
            <a:r>
              <a:rPr lang="fr-FR" dirty="0"/>
              <a:t>l</a:t>
            </a:r>
            <a:r>
              <a:rPr lang="fr-FR" dirty="0" smtClean="0"/>
              <a:t>a prise de vue (caméra)</a:t>
            </a:r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smtClean="0"/>
              <a:t> « AR-capture » et</a:t>
            </a:r>
          </a:p>
          <a:p>
            <a:r>
              <a:rPr lang="fr-FR" dirty="0" smtClean="0"/>
              <a:t>le marqueur </a:t>
            </a:r>
            <a:r>
              <a:rPr lang="mr-IN" dirty="0" smtClean="0"/>
              <a:t>–</a:t>
            </a:r>
            <a:r>
              <a:rPr lang="fr-FR" dirty="0" smtClean="0"/>
              <a:t> « AR-marker ».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2" y="3275855"/>
            <a:ext cx="2166967" cy="28201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Définir le déclencheur 1/2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56150" y="1570165"/>
            <a:ext cx="32968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Double cliquer sur « </a:t>
            </a:r>
            <a:r>
              <a:rPr lang="fr-FR" dirty="0" err="1" smtClean="0"/>
              <a:t>Scene</a:t>
            </a:r>
            <a:r>
              <a:rPr lang="fr-FR" dirty="0" smtClean="0"/>
              <a:t> ».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73741" y="1555790"/>
            <a:ext cx="47205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Avec le bouton droit, faire apparaître ce menu.</a:t>
            </a:r>
          </a:p>
          <a:p>
            <a:pPr algn="ctr"/>
            <a:r>
              <a:rPr lang="fr-FR" dirty="0" smtClean="0"/>
              <a:t>Choisir  « input » puis « AR-capture ».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4165" y="3327872"/>
            <a:ext cx="26231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Répéter la démarche pour insérer le marqueur.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Choisir le marqueur n°1.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355" y="4920394"/>
            <a:ext cx="2799398" cy="113912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5" name="Bouton d'action : Retour 14">
            <a:hlinkClick r:id="rId6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01793"/>
            <a:ext cx="5661660" cy="30783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Définir le déclencheur 2/2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6615" y="2166889"/>
            <a:ext cx="2545079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 bouton « Enregistrer » permet d’enregistrer le marqueur au format « .</a:t>
            </a:r>
            <a:r>
              <a:rPr lang="fr-FR" dirty="0" err="1" smtClean="0"/>
              <a:t>bmp</a:t>
            </a:r>
            <a:r>
              <a:rPr lang="fr-FR" dirty="0" smtClean="0"/>
              <a:t> » à l’emplacement de son choix.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28" y="579594"/>
            <a:ext cx="3543300" cy="36207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84320" y="2851695"/>
            <a:ext cx="34508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En double cliquant sur « AR-marker  », nous pouvons observer qu’Il se situe exactement sous le cube dans </a:t>
            </a:r>
            <a:r>
              <a:rPr lang="fr-FR" dirty="0" err="1"/>
              <a:t>Openspace</a:t>
            </a:r>
            <a:r>
              <a:rPr lang="fr-FR" dirty="0"/>
              <a:t> 3D.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70214" y="1040031"/>
            <a:ext cx="35433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Avec le bouton droit, insérer le dernier objet : « </a:t>
            </a:r>
            <a:r>
              <a:rPr lang="fr-FR" dirty="0" err="1" smtClean="0"/>
              <a:t>hide</a:t>
            </a:r>
            <a:r>
              <a:rPr lang="fr-FR" dirty="0" smtClean="0"/>
              <a:t> ».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Menu « </a:t>
            </a:r>
            <a:r>
              <a:rPr lang="fr-FR" dirty="0" err="1" smtClean="0"/>
              <a:t>object</a:t>
            </a:r>
            <a:r>
              <a:rPr lang="fr-FR" dirty="0" smtClean="0"/>
              <a:t> ».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Option « </a:t>
            </a:r>
            <a:r>
              <a:rPr lang="fr-FR" dirty="0" err="1" smtClean="0"/>
              <a:t>hide</a:t>
            </a:r>
            <a:r>
              <a:rPr lang="fr-FR" dirty="0" smtClean="0"/>
              <a:t> ».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4" y="4160520"/>
            <a:ext cx="2715578" cy="22887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69" y="4300914"/>
            <a:ext cx="2698433" cy="21219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223760" y="4586808"/>
            <a:ext cx="345081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l’option « Cacher au </a:t>
            </a:r>
            <a:r>
              <a:rPr lang="fr-FR" dirty="0" smtClean="0"/>
              <a:t>démarrage ».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Pour la source, choisir le cube.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16" name="Bouton d'action : Retour 15">
            <a:hlinkClick r:id="rId6" action="ppaction://hlinksldjump" highlightClick="1"/>
          </p:cNvPr>
          <p:cNvSpPr/>
          <p:nvPr/>
        </p:nvSpPr>
        <p:spPr>
          <a:xfrm>
            <a:off x="11333568" y="439246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60" y="304800"/>
            <a:ext cx="11750040" cy="6294120"/>
          </a:xfrm>
          <a:prstGeom prst="roundRect">
            <a:avLst>
              <a:gd name="adj" fmla="val 7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0060" y="468630"/>
            <a:ext cx="47205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Programmer les actions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01792"/>
            <a:ext cx="3143250" cy="3028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107" y="1104900"/>
            <a:ext cx="3714750" cy="2324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03" y="1104900"/>
            <a:ext cx="3752850" cy="2143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" y="4634268"/>
            <a:ext cx="3428047" cy="13488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192" y="4336610"/>
            <a:ext cx="5276850" cy="21431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1473" y="2007869"/>
            <a:ext cx="263556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 AR-marker, cliquer sur le bouton droit et choisir l’option « </a:t>
            </a:r>
            <a:r>
              <a:rPr lang="fr-FR" dirty="0" err="1" smtClean="0"/>
              <a:t>Found</a:t>
            </a:r>
            <a:r>
              <a:rPr lang="fr-FR" dirty="0" smtClean="0"/>
              <a:t> ».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08107" y="3565474"/>
            <a:ext cx="36966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Diriger la relation vers l’objet « </a:t>
            </a:r>
            <a:r>
              <a:rPr lang="fr-FR" dirty="0" err="1" smtClean="0"/>
              <a:t>hide</a:t>
            </a:r>
            <a:r>
              <a:rPr lang="fr-FR" dirty="0" smtClean="0"/>
              <a:t> ».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903130" y="3543595"/>
            <a:ext cx="37799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 l’objet « </a:t>
            </a:r>
            <a:r>
              <a:rPr lang="fr-FR" dirty="0" err="1" smtClean="0"/>
              <a:t>hide</a:t>
            </a:r>
            <a:r>
              <a:rPr lang="fr-FR" dirty="0" smtClean="0"/>
              <a:t> », avec le bouton droit, cliquer sur la propriété « Show ».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651801" y="4485496"/>
            <a:ext cx="214884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Définir une seconde relation. </a:t>
            </a:r>
          </a:p>
          <a:p>
            <a:pPr algn="ctr"/>
            <a:r>
              <a:rPr lang="fr-FR" dirty="0" smtClean="0"/>
              <a:t>Quand l’objet est « </a:t>
            </a:r>
            <a:r>
              <a:rPr lang="fr-FR" dirty="0" err="1" smtClean="0"/>
              <a:t>Lost</a:t>
            </a:r>
            <a:r>
              <a:rPr lang="fr-FR" dirty="0" smtClean="0"/>
              <a:t> » (perdu) alors l’objet doit être « </a:t>
            </a:r>
            <a:r>
              <a:rPr lang="fr-FR" dirty="0" err="1" smtClean="0"/>
              <a:t>hide</a:t>
            </a:r>
            <a:r>
              <a:rPr lang="fr-FR" dirty="0" smtClean="0"/>
              <a:t> » (caché).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51473" y="2007869"/>
            <a:ext cx="26355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 « AR-marker », cliquer sur le bouton droit.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193518" y="6362544"/>
            <a:ext cx="4204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19" name="Bouton d'action : Retour 18">
            <a:hlinkClick r:id="rId7" action="ppaction://hlinksldjump" highlightClick="1"/>
          </p:cNvPr>
          <p:cNvSpPr/>
          <p:nvPr/>
        </p:nvSpPr>
        <p:spPr>
          <a:xfrm>
            <a:off x="11135007" y="442670"/>
            <a:ext cx="503191" cy="4280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26054</TotalTime>
  <Words>1379</Words>
  <Application>Microsoft Office PowerPoint</Application>
  <PresentationFormat>Grand écran</PresentationFormat>
  <Paragraphs>228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Mangal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jpbricard</dc:creator>
  <cp:lastModifiedBy>Jean-Michel RAYNAUD</cp:lastModifiedBy>
  <cp:revision>80</cp:revision>
  <dcterms:created xsi:type="dcterms:W3CDTF">2018-01-31T23:02:20Z</dcterms:created>
  <dcterms:modified xsi:type="dcterms:W3CDTF">2019-03-22T18:45:41Z</dcterms:modified>
</cp:coreProperties>
</file>