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82" r:id="rId16"/>
    <p:sldId id="271" r:id="rId17"/>
    <p:sldId id="281" r:id="rId18"/>
    <p:sldId id="276" r:id="rId19"/>
    <p:sldId id="272" r:id="rId20"/>
    <p:sldId id="285" r:id="rId21"/>
    <p:sldId id="286" r:id="rId22"/>
    <p:sldId id="279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2292-E626-4376-93BB-85C61DB3915D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FEA8-9921-43C5-A636-D215DC7F7F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65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2292-E626-4376-93BB-85C61DB3915D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FEA8-9921-43C5-A636-D215DC7F7F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3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2292-E626-4376-93BB-85C61DB3915D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FEA8-9921-43C5-A636-D215DC7F7F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69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2292-E626-4376-93BB-85C61DB3915D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FEA8-9921-43C5-A636-D215DC7F7F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19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2292-E626-4376-93BB-85C61DB3915D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FEA8-9921-43C5-A636-D215DC7F7F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2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2292-E626-4376-93BB-85C61DB3915D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FEA8-9921-43C5-A636-D215DC7F7F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2292-E626-4376-93BB-85C61DB3915D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FEA8-9921-43C5-A636-D215DC7F7F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08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2292-E626-4376-93BB-85C61DB3915D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FEA8-9921-43C5-A636-D215DC7F7F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2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2292-E626-4376-93BB-85C61DB3915D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FEA8-9921-43C5-A636-D215DC7F7F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05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2292-E626-4376-93BB-85C61DB3915D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FEA8-9921-43C5-A636-D215DC7F7F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3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2292-E626-4376-93BB-85C61DB3915D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FEA8-9921-43C5-A636-D215DC7F7F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00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C2292-E626-4376-93BB-85C61DB3915D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FEA8-9921-43C5-A636-D215DC7F7F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59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.xml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slide" Target="slide1.xml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05998" y="408252"/>
            <a:ext cx="1072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Réalisation d’un support pédagogique sous forme d’un jeu sérieux en technologie avec le logiciel </a:t>
            </a:r>
            <a:r>
              <a:rPr lang="fr-FR" sz="2400" dirty="0" err="1" smtClean="0"/>
              <a:t>OpenSpace</a:t>
            </a:r>
            <a:r>
              <a:rPr lang="fr-FR" sz="2400" dirty="0" smtClean="0"/>
              <a:t> 3D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945" y="2302604"/>
            <a:ext cx="6653046" cy="312682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340662" y="6453352"/>
            <a:ext cx="33633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04800" y="2301763"/>
            <a:ext cx="4656083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Au sommaire :</a:t>
            </a:r>
          </a:p>
          <a:p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2-11 Réalisation d’un terrain ou « 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map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 ».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12-14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Intégration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de modèles 3D à la scène.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15-16 Déclencher des informations à partir d’éléments du terrain sous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forme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d’étiquettes.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6" action="ppaction://hlinksldjump"/>
              </a:rPr>
              <a:t>17-21 Déclencher un contenu média (images) à partir d’un clic.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7" action="ppaction://hlinksldjump"/>
              </a:rPr>
              <a:t>22 Autres éléments à importer à la scène.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8" action="ppaction://hlinksldjump"/>
              </a:rPr>
              <a:t>23 Résultat final, autres interactions à créer.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5311" y="1180362"/>
            <a:ext cx="11382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Introduction :</a:t>
            </a:r>
          </a:p>
          <a:p>
            <a:r>
              <a:rPr lang="fr-FR" sz="1400" dirty="0" smtClean="0"/>
              <a:t>Pour </a:t>
            </a:r>
            <a:r>
              <a:rPr lang="fr-FR" sz="1400" dirty="0" smtClean="0"/>
              <a:t>diversifier nos supports pédagogiques en Technologie, nous pouvons utiliser la réalité virtuelle. Le logiciel </a:t>
            </a:r>
            <a:r>
              <a:rPr lang="fr-FR" sz="1400" dirty="0" err="1" smtClean="0"/>
              <a:t>OpenSpace</a:t>
            </a:r>
            <a:r>
              <a:rPr lang="fr-FR" sz="1400" dirty="0" smtClean="0"/>
              <a:t> 3D permet de « visiter » et d’interagir avec des modèles 3D de formats courants réalisables avec le logiciel </a:t>
            </a:r>
            <a:r>
              <a:rPr lang="fr-FR" sz="1400" dirty="0" err="1" smtClean="0"/>
              <a:t>Sketchup</a:t>
            </a:r>
            <a:r>
              <a:rPr lang="fr-FR" sz="1400" dirty="0" smtClean="0"/>
              <a:t> 8 ou téléchargeables directement dans </a:t>
            </a:r>
            <a:r>
              <a:rPr lang="fr-FR" sz="1400" dirty="0" err="1" smtClean="0"/>
              <a:t>Sketchup</a:t>
            </a:r>
            <a:r>
              <a:rPr lang="fr-FR" sz="1400" dirty="0" smtClean="0"/>
              <a:t> 16  à partir de la bibliothèque en ligne « 3D </a:t>
            </a:r>
            <a:r>
              <a:rPr lang="fr-FR" sz="1400" dirty="0" err="1" smtClean="0"/>
              <a:t>Warhouse</a:t>
            </a:r>
            <a:r>
              <a:rPr lang="fr-FR" sz="1400" dirty="0" smtClean="0"/>
              <a:t> ».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707118" y="5496912"/>
            <a:ext cx="582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Réaliser un jeu sérieux réaliste en toute simplicité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9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60" y="1084217"/>
            <a:ext cx="8063345" cy="27919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795" y="3014860"/>
            <a:ext cx="3388443" cy="33176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130" y="1546006"/>
            <a:ext cx="2699722" cy="455772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44659" y="437886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Paramétrage du rendu du terrain 9/10</a:t>
            </a:r>
            <a:endParaRPr lang="fr-FR" sz="3600" dirty="0"/>
          </a:p>
        </p:txBody>
      </p:sp>
      <p:sp>
        <p:nvSpPr>
          <p:cNvPr id="10" name="ZoneTexte 9"/>
          <p:cNvSpPr txBox="1"/>
          <p:nvPr/>
        </p:nvSpPr>
        <p:spPr>
          <a:xfrm>
            <a:off x="928144" y="4168121"/>
            <a:ext cx="358768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Les menus</a:t>
            </a:r>
            <a:r>
              <a:rPr lang="fr-FR" dirty="0" smtClean="0">
                <a:solidFill>
                  <a:srgbClr val="FF0000"/>
                </a:solidFill>
              </a:rPr>
              <a:t>,</a:t>
            </a:r>
            <a:r>
              <a:rPr lang="fr-FR" dirty="0"/>
              <a:t> </a:t>
            </a:r>
            <a:r>
              <a:rPr lang="fr-FR" dirty="0" smtClean="0"/>
              <a:t>« Paramètres de rendu » et « Paramètres d’environnement »</a:t>
            </a:r>
          </a:p>
          <a:p>
            <a:r>
              <a:rPr lang="fr-FR" dirty="0" smtClean="0"/>
              <a:t>permettent de régler le degré de réalisme de la scène.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340662" y="6453352"/>
            <a:ext cx="43092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11" name="Bouton d'action : Retour 10">
            <a:hlinkClick r:id="rId5" action="ppaction://hlinksldjump" highlightClick="1"/>
          </p:cNvPr>
          <p:cNvSpPr/>
          <p:nvPr/>
        </p:nvSpPr>
        <p:spPr>
          <a:xfrm>
            <a:off x="11358110" y="38991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4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59" y="1182008"/>
            <a:ext cx="10346575" cy="531555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908" y="2423190"/>
            <a:ext cx="3589171" cy="3802197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44658" y="391492"/>
            <a:ext cx="1127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Création d’une fonction de visite virtuelle de la scène 10/10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902" y="1084216"/>
            <a:ext cx="2543175" cy="1066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69749" y="1986232"/>
            <a:ext cx="3811041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créer la fonction, nous devons créer le bloc « </a:t>
            </a:r>
            <a:r>
              <a:rPr lang="fr-FR" sz="1400" dirty="0" err="1" smtClean="0"/>
              <a:t>walkthrought</a:t>
            </a:r>
            <a:r>
              <a:rPr lang="fr-FR" sz="1400" dirty="0" smtClean="0"/>
              <a:t> » et le </a:t>
            </a:r>
            <a:r>
              <a:rPr lang="fr-FR" sz="1400" dirty="0" smtClean="0"/>
              <a:t>renommer </a:t>
            </a:r>
            <a:r>
              <a:rPr lang="fr-FR" sz="1400" dirty="0" smtClean="0"/>
              <a:t>en « promenade ».</a:t>
            </a:r>
          </a:p>
          <a:p>
            <a:endParaRPr lang="fr-FR" sz="1400" dirty="0"/>
          </a:p>
          <a:p>
            <a:r>
              <a:rPr lang="fr-FR" sz="1400" dirty="0" smtClean="0"/>
              <a:t>Pour démarrer la visite virtuelle, cliquer sur          dans la barre d’outils principale.</a:t>
            </a:r>
          </a:p>
          <a:p>
            <a:endParaRPr lang="fr-FR" sz="1400" dirty="0"/>
          </a:p>
          <a:p>
            <a:r>
              <a:rPr lang="fr-FR" sz="1400" dirty="0" smtClean="0"/>
              <a:t>Les touches de directions sont actives. Nous pouvons aussi maintenir le bouton gauche de la souris enfoncé </a:t>
            </a:r>
            <a:r>
              <a:rPr lang="fr-FR" sz="1400" dirty="0" smtClean="0"/>
              <a:t>pour se</a:t>
            </a:r>
            <a:r>
              <a:rPr lang="fr-FR" sz="1400" dirty="0" smtClean="0"/>
              <a:t> </a:t>
            </a:r>
            <a:r>
              <a:rPr lang="fr-FR" sz="1400" dirty="0" smtClean="0"/>
              <a:t>déplacer à l’aide de la souris.</a:t>
            </a:r>
          </a:p>
          <a:p>
            <a:endParaRPr lang="fr-FR" sz="1400" dirty="0"/>
          </a:p>
          <a:p>
            <a:r>
              <a:rPr lang="fr-FR" sz="1400" dirty="0" smtClean="0"/>
              <a:t>La touche ctrl permet de prendre de la hauteur, la touche shift permet de « regarder » de façon circulaire.</a:t>
            </a:r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860" y="3073940"/>
            <a:ext cx="295275" cy="2762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340662" y="6453352"/>
            <a:ext cx="49398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11</a:t>
            </a:r>
            <a:endParaRPr lang="fr-FR" dirty="0"/>
          </a:p>
        </p:txBody>
      </p:sp>
      <p:sp>
        <p:nvSpPr>
          <p:cNvPr id="11" name="Bouton d'action : Retour 10">
            <a:hlinkClick r:id="rId6" action="ppaction://hlinksldjump" highlightClick="1"/>
          </p:cNvPr>
          <p:cNvSpPr/>
          <p:nvPr/>
        </p:nvSpPr>
        <p:spPr>
          <a:xfrm>
            <a:off x="11383997" y="92288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2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40" y="1060700"/>
            <a:ext cx="6365842" cy="38124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831" y="3553432"/>
            <a:ext cx="5440323" cy="288627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96440" y="362827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Importation d’un élément sur le terrain 1/3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7517197" y="1804242"/>
            <a:ext cx="381104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Pour </a:t>
            </a:r>
            <a:r>
              <a:rPr lang="fr-FR" dirty="0" smtClean="0"/>
              <a:t>importer la maquette virtuelle de la ruche, il faut l’exporter comme modèle 3D toujours dans le même répertoire.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340662" y="6453352"/>
            <a:ext cx="49398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12</a:t>
            </a:r>
            <a:endParaRPr lang="fr-FR" dirty="0"/>
          </a:p>
        </p:txBody>
      </p:sp>
      <p:sp>
        <p:nvSpPr>
          <p:cNvPr id="10" name="Bouton d'action : Retour 9">
            <a:hlinkClick r:id="rId4" action="ppaction://hlinksldjump" highlightClick="1"/>
          </p:cNvPr>
          <p:cNvSpPr/>
          <p:nvPr/>
        </p:nvSpPr>
        <p:spPr>
          <a:xfrm>
            <a:off x="11358110" y="38991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810" y="1195034"/>
            <a:ext cx="9470319" cy="5061109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44166" y="429994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Importation d’un élément sur le terrain 2/3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571648" y="3147351"/>
            <a:ext cx="381104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En suivant la même démarche, nous importons l’élément dans </a:t>
            </a:r>
            <a:r>
              <a:rPr lang="fr-FR" dirty="0" err="1" smtClean="0"/>
              <a:t>OpenSpace</a:t>
            </a:r>
            <a:r>
              <a:rPr lang="fr-FR" dirty="0" smtClean="0"/>
              <a:t> 3D. Il doit apparaître au centre de la scène.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340662" y="6453352"/>
            <a:ext cx="45194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13</a:t>
            </a:r>
            <a:endParaRPr lang="fr-FR" dirty="0"/>
          </a:p>
        </p:txBody>
      </p:sp>
      <p:sp>
        <p:nvSpPr>
          <p:cNvPr id="9" name="Bouton d'action : Retour 8">
            <a:hlinkClick r:id="rId3" action="ppaction://hlinksldjump" highlightClick="1"/>
          </p:cNvPr>
          <p:cNvSpPr/>
          <p:nvPr/>
        </p:nvSpPr>
        <p:spPr>
          <a:xfrm>
            <a:off x="11358110" y="38991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9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61" y="1195034"/>
            <a:ext cx="9781309" cy="5084801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44166" y="429994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Déplacement de l’élément dans la scène 3/3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871" y="3531140"/>
            <a:ext cx="3067050" cy="9620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1648" y="3147351"/>
            <a:ext cx="381104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Pour positionner la ruche à l’endroit souhaité, utiliser la commande           de la barre d’outils principale.</a:t>
            </a:r>
          </a:p>
          <a:p>
            <a:endParaRPr lang="fr-FR" dirty="0"/>
          </a:p>
          <a:p>
            <a:r>
              <a:rPr lang="fr-FR" dirty="0" smtClean="0"/>
              <a:t>Cliquer sur l’objet et sur les axes de directions.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786" y="3442159"/>
            <a:ext cx="352425" cy="2952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340662" y="6453352"/>
            <a:ext cx="47296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14</a:t>
            </a:r>
            <a:endParaRPr lang="fr-FR" dirty="0"/>
          </a:p>
        </p:txBody>
      </p:sp>
      <p:sp>
        <p:nvSpPr>
          <p:cNvPr id="9" name="Bouton d'action : Retour 8">
            <a:hlinkClick r:id="rId5" action="ppaction://hlinksldjump" highlightClick="1"/>
          </p:cNvPr>
          <p:cNvSpPr/>
          <p:nvPr/>
        </p:nvSpPr>
        <p:spPr>
          <a:xfrm>
            <a:off x="11358110" y="38991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2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30" y="846724"/>
            <a:ext cx="10546080" cy="5632941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44166" y="302604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Création d’une zone d’information rapide 1/2 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7368357" y="1414190"/>
            <a:ext cx="381104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Nous allons maintenant créer une étiquette qui va se déclencher d’un simple clic. Ici c’est le toit de la ruche qui est la zone « sensible » et le texte « Toit de la ruche » qui va apparaître.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710" y="1697476"/>
            <a:ext cx="3062414" cy="32782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50" y="2255074"/>
            <a:ext cx="3266627" cy="377427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340662" y="6453352"/>
            <a:ext cx="49398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15</a:t>
            </a:r>
            <a:endParaRPr lang="fr-FR" dirty="0"/>
          </a:p>
        </p:txBody>
      </p:sp>
      <p:sp>
        <p:nvSpPr>
          <p:cNvPr id="11" name="Bouton d'action : Retour 10">
            <a:hlinkClick r:id="rId5" action="ppaction://hlinksldjump" highlightClick="1"/>
          </p:cNvPr>
          <p:cNvSpPr/>
          <p:nvPr/>
        </p:nvSpPr>
        <p:spPr>
          <a:xfrm>
            <a:off x="11358110" y="38991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7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66" y="948935"/>
            <a:ext cx="10911840" cy="5561827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44166" y="302604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Création d’une zone d’information rapide 2/2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11340662" y="6453352"/>
            <a:ext cx="47296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16</a:t>
            </a:r>
            <a:endParaRPr lang="fr-FR" dirty="0"/>
          </a:p>
        </p:txBody>
      </p:sp>
      <p:sp>
        <p:nvSpPr>
          <p:cNvPr id="9" name="Bouton d'action : Retour 8">
            <a:hlinkClick r:id="rId3" action="ppaction://hlinksldjump" highlightClick="1"/>
          </p:cNvPr>
          <p:cNvSpPr/>
          <p:nvPr/>
        </p:nvSpPr>
        <p:spPr>
          <a:xfrm>
            <a:off x="11358110" y="38991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3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640" y="1298786"/>
            <a:ext cx="6096000" cy="49680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Ruches verticales modulaires à cadres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ruches permettent aux abeilles de produire la cire et le miel. L’ensemble des abeilles forme une colonie appelée aussi un essaim.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ruches portent souvent le nom de leur inventeur. Les ruches verticales modulaires à cadres les plus courantes en France sont les ruches Dadant,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Langstroth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(en).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dit qu'une ruche est divisible quand tous les modules qui la composent sont de mêmes dimensions. C'est le cas de la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Langstroth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de la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Warré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 Dadant peut aussi se conduire en divisible en n'utilisant que des hausses.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ruche Dadant est un exemple très répandu de ruches modernes. La Dadant 10 cadres est certainement la plus utilisée en Europe.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https://upload.wikimedia.org/wikipedia/commons/thumb/2/27/Divisible.png/200px-Divisib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10" y="876776"/>
            <a:ext cx="3939224" cy="4664181"/>
          </a:xfrm>
          <a:prstGeom prst="rect">
            <a:avLst/>
          </a:prstGeom>
          <a:noFill/>
        </p:spPr>
      </p:pic>
      <p:sp>
        <p:nvSpPr>
          <p:cNvPr id="2" name="Rectangle à coins arrondis 1"/>
          <p:cNvSpPr/>
          <p:nvPr/>
        </p:nvSpPr>
        <p:spPr>
          <a:xfrm>
            <a:off x="313151" y="325677"/>
            <a:ext cx="11699309" cy="6300591"/>
          </a:xfrm>
          <a:prstGeom prst="roundRect">
            <a:avLst>
              <a:gd name="adj" fmla="val 61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640" y="3655169"/>
            <a:ext cx="5261433" cy="2791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798001" y="376905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Faire apparaître une image à partir d’un clic 1/5 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2986534" y="1993137"/>
            <a:ext cx="381104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 partir d’une diapositive créée avec un logiciel de présentation, nous pouvons exporter ce contenu sous forme d’image et l’enregistrer dans le répertoire déjà cité.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340662" y="6453352"/>
            <a:ext cx="45194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17</a:t>
            </a:r>
            <a:endParaRPr lang="fr-FR" dirty="0"/>
          </a:p>
        </p:txBody>
      </p:sp>
      <p:sp>
        <p:nvSpPr>
          <p:cNvPr id="10" name="Bouton d'action : Retour 9">
            <a:hlinkClick r:id="rId4" action="ppaction://hlinksldjump" highlightClick="1"/>
          </p:cNvPr>
          <p:cNvSpPr/>
          <p:nvPr/>
        </p:nvSpPr>
        <p:spPr>
          <a:xfrm>
            <a:off x="11358110" y="38991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01" y="1162986"/>
            <a:ext cx="8054480" cy="532353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313151" y="325677"/>
            <a:ext cx="11699309" cy="6300591"/>
          </a:xfrm>
          <a:prstGeom prst="roundRect">
            <a:avLst>
              <a:gd name="adj" fmla="val 61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98001" y="402519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Faire apparaître une image à partir d’un clic 2/5 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545082" y="1164817"/>
            <a:ext cx="2869327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Dans </a:t>
            </a:r>
            <a:r>
              <a:rPr lang="fr-FR" dirty="0" err="1" smtClean="0"/>
              <a:t>OpenSpace</a:t>
            </a:r>
            <a:r>
              <a:rPr lang="fr-FR" dirty="0" smtClean="0"/>
              <a:t> 3D, nous créons un objet « </a:t>
            </a:r>
            <a:r>
              <a:rPr lang="fr-FR" dirty="0" err="1" smtClean="0"/>
              <a:t>picture</a:t>
            </a:r>
            <a:r>
              <a:rPr lang="fr-FR" dirty="0" smtClean="0"/>
              <a:t> ».</a:t>
            </a:r>
          </a:p>
          <a:p>
            <a:endParaRPr lang="fr-FR" dirty="0"/>
          </a:p>
          <a:p>
            <a:r>
              <a:rPr lang="fr-FR" dirty="0"/>
              <a:t>C</a:t>
            </a:r>
            <a:r>
              <a:rPr lang="fr-FR" dirty="0" smtClean="0"/>
              <a:t>et objet est renommé « Toit de la ruche ». Ne pas oublier de décocher l’option « Utiliser comme arrière-plan ».</a:t>
            </a:r>
          </a:p>
          <a:p>
            <a:endParaRPr lang="fr-FR" dirty="0"/>
          </a:p>
          <a:p>
            <a:r>
              <a:rPr lang="fr-FR" dirty="0" smtClean="0"/>
              <a:t>Pour terminer, cliquer sur « Chemin de l’image » et sur le fichier « diapositive2 » précédemment </a:t>
            </a:r>
            <a:r>
              <a:rPr lang="fr-FR" dirty="0" smtClean="0"/>
              <a:t>créé.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983" y="1074464"/>
            <a:ext cx="2018626" cy="35743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332" y="4700075"/>
            <a:ext cx="2851393" cy="170484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340662" y="6453352"/>
            <a:ext cx="45194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18</a:t>
            </a:r>
            <a:endParaRPr lang="fr-FR" dirty="0"/>
          </a:p>
        </p:txBody>
      </p:sp>
      <p:sp>
        <p:nvSpPr>
          <p:cNvPr id="9" name="Bouton d'action : Retour 8">
            <a:hlinkClick r:id="rId5" action="ppaction://hlinksldjump" highlightClick="1"/>
          </p:cNvPr>
          <p:cNvSpPr/>
          <p:nvPr/>
        </p:nvSpPr>
        <p:spPr>
          <a:xfrm>
            <a:off x="11212473" y="461258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7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08" y="1048850"/>
            <a:ext cx="9603361" cy="540189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36330" y="402519"/>
            <a:ext cx="1155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Gérer l’interactivité entre la zone « sensible » et l’image 3/5 </a:t>
            </a:r>
            <a:endParaRPr lang="fr-FR" sz="3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779" y="1786415"/>
            <a:ext cx="3532154" cy="1792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664" y="3774675"/>
            <a:ext cx="3541492" cy="2192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1792049" y="2299157"/>
            <a:ext cx="493159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Dans </a:t>
            </a:r>
            <a:r>
              <a:rPr lang="fr-FR" dirty="0" err="1" smtClean="0"/>
              <a:t>OpenSpace</a:t>
            </a:r>
            <a:r>
              <a:rPr lang="fr-FR" dirty="0" smtClean="0"/>
              <a:t> 3D</a:t>
            </a:r>
            <a:r>
              <a:rPr lang="fr-FR" dirty="0" smtClean="0">
                <a:solidFill>
                  <a:srgbClr val="FF0000"/>
                </a:solidFill>
              </a:rPr>
              <a:t>,</a:t>
            </a:r>
            <a:r>
              <a:rPr lang="fr-FR" dirty="0" smtClean="0"/>
              <a:t> nous </a:t>
            </a:r>
            <a:r>
              <a:rPr lang="fr-FR" dirty="0" smtClean="0"/>
              <a:t>créons</a:t>
            </a:r>
            <a:r>
              <a:rPr lang="fr-FR" dirty="0" smtClean="0"/>
              <a:t> </a:t>
            </a:r>
            <a:r>
              <a:rPr lang="fr-FR" dirty="0" smtClean="0"/>
              <a:t>deux relations d’interactivité :</a:t>
            </a:r>
          </a:p>
          <a:p>
            <a:endParaRPr lang="fr-FR" dirty="0"/>
          </a:p>
          <a:p>
            <a:r>
              <a:rPr lang="fr-FR" dirty="0" smtClean="0"/>
              <a:t>« Toit de la ruche » - « </a:t>
            </a:r>
            <a:r>
              <a:rPr lang="fr-FR" dirty="0" err="1" smtClean="0"/>
              <a:t>LeftClick</a:t>
            </a:r>
            <a:r>
              <a:rPr lang="fr-FR" dirty="0" smtClean="0"/>
              <a:t> »  « Documentation toit » - « Show »</a:t>
            </a:r>
          </a:p>
          <a:p>
            <a:endParaRPr lang="fr-FR" dirty="0"/>
          </a:p>
          <a:p>
            <a:r>
              <a:rPr lang="fr-FR" dirty="0" smtClean="0"/>
              <a:t>« Toit de la ruche » - « </a:t>
            </a:r>
            <a:r>
              <a:rPr lang="fr-FR" dirty="0" err="1" smtClean="0"/>
              <a:t>MouseMove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« Documentation toit » - « </a:t>
            </a:r>
            <a:r>
              <a:rPr lang="fr-FR" dirty="0" err="1" smtClean="0"/>
              <a:t>Hide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1340662" y="6453352"/>
            <a:ext cx="42041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19</a:t>
            </a:r>
            <a:endParaRPr lang="fr-FR" dirty="0"/>
          </a:p>
        </p:txBody>
      </p:sp>
      <p:sp>
        <p:nvSpPr>
          <p:cNvPr id="13" name="Bouton d'action : Retour 12">
            <a:hlinkClick r:id="rId5" action="ppaction://hlinksldjump" highlightClick="1"/>
          </p:cNvPr>
          <p:cNvSpPr/>
          <p:nvPr/>
        </p:nvSpPr>
        <p:spPr>
          <a:xfrm>
            <a:off x="11405152" y="929490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37" y="1256651"/>
            <a:ext cx="9376563" cy="501959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4114" y="472314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Conception du « terrain » 1/10</a:t>
            </a:r>
            <a:endParaRPr lang="fr-FR" sz="3600" dirty="0"/>
          </a:p>
        </p:txBody>
      </p:sp>
      <p:sp>
        <p:nvSpPr>
          <p:cNvPr id="2" name="ZoneTexte 1"/>
          <p:cNvSpPr txBox="1"/>
          <p:nvPr/>
        </p:nvSpPr>
        <p:spPr>
          <a:xfrm>
            <a:off x="7525888" y="4219809"/>
            <a:ext cx="272374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Après avoir </a:t>
            </a:r>
            <a:r>
              <a:rPr lang="fr-FR" dirty="0" smtClean="0"/>
              <a:t>ouvert </a:t>
            </a:r>
            <a:r>
              <a:rPr lang="fr-FR" dirty="0" err="1" smtClean="0"/>
              <a:t>Sketchup</a:t>
            </a:r>
            <a:r>
              <a:rPr lang="fr-FR" dirty="0" smtClean="0"/>
              <a:t> 2017, nous allons récupérer un terrain à partir de la bibliothèque de modèles 3D en ligne.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340662" y="6453352"/>
            <a:ext cx="33633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8" name="Bouton d'action : Retour 7">
            <a:hlinkClick r:id="rId3" action="ppaction://hlinksldjump" highlightClick="1"/>
          </p:cNvPr>
          <p:cNvSpPr/>
          <p:nvPr/>
        </p:nvSpPr>
        <p:spPr>
          <a:xfrm>
            <a:off x="11360319" y="33827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3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54484" y="321796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340662" y="6453352"/>
            <a:ext cx="4309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20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6330" y="444560"/>
            <a:ext cx="11550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Sortir d’un contenu média (image) en cliquant sur un bouton 4/5 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451945" y="1093076"/>
            <a:ext cx="1133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quitter le contenu média (image)</a:t>
            </a:r>
            <a:r>
              <a:rPr lang="fr-FR" dirty="0" smtClean="0">
                <a:solidFill>
                  <a:srgbClr val="FF0000"/>
                </a:solidFill>
              </a:rPr>
              <a:t>,</a:t>
            </a:r>
            <a:r>
              <a:rPr lang="fr-FR" dirty="0" smtClean="0"/>
              <a:t> nous avons utilisé une propriété liée au mouvement du pointeur de souris sur la scène. Nous pouvons créer une « sortie » plus classique en cliquant sur un bouton par exemple.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82904" y="1996820"/>
            <a:ext cx="10946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commencer</a:t>
            </a:r>
            <a:r>
              <a:rPr lang="fr-FR" dirty="0" smtClean="0">
                <a:solidFill>
                  <a:srgbClr val="FF0000"/>
                </a:solidFill>
              </a:rPr>
              <a:t>,</a:t>
            </a:r>
            <a:r>
              <a:rPr lang="fr-FR" dirty="0" smtClean="0"/>
              <a:t> nous créons un bouton simple avec le logiciel </a:t>
            </a:r>
            <a:r>
              <a:rPr lang="fr-FR" dirty="0" err="1" smtClean="0"/>
              <a:t>Paint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Puis, </a:t>
            </a:r>
            <a:r>
              <a:rPr lang="fr-FR" dirty="0"/>
              <a:t>e</a:t>
            </a:r>
            <a:r>
              <a:rPr lang="fr-FR" dirty="0" smtClean="0"/>
              <a:t>nregistrer le fichier avec l’extension .</a:t>
            </a:r>
            <a:r>
              <a:rPr lang="fr-FR" dirty="0" err="1" smtClean="0"/>
              <a:t>png</a:t>
            </a:r>
            <a:r>
              <a:rPr lang="fr-FR" dirty="0" smtClean="0"/>
              <a:t> ou </a:t>
            </a:r>
            <a:r>
              <a:rPr lang="fr-FR" dirty="0" err="1" smtClean="0"/>
              <a:t>bmp</a:t>
            </a:r>
            <a:r>
              <a:rPr lang="fr-FR" dirty="0" smtClean="0"/>
              <a:t>  dans …\</a:t>
            </a:r>
            <a:r>
              <a:rPr lang="fr-FR" dirty="0" err="1" smtClean="0"/>
              <a:t>locked</a:t>
            </a:r>
            <a:r>
              <a:rPr lang="fr-FR" dirty="0" smtClean="0"/>
              <a:t>\.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1927" y="1828800"/>
            <a:ext cx="4346295" cy="280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7216" y="4838171"/>
            <a:ext cx="1862301" cy="141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9045" y="3016468"/>
            <a:ext cx="1904820" cy="32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867" y="3037654"/>
            <a:ext cx="2584559" cy="326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5181600" y="3284484"/>
            <a:ext cx="20600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Créer un bouton à partir du menu « interface ».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Associer le fichier à l’objet et choisir « afficher au démarrage ».</a:t>
            </a:r>
            <a:endParaRPr lang="fr-FR" dirty="0"/>
          </a:p>
        </p:txBody>
      </p:sp>
      <p:sp>
        <p:nvSpPr>
          <p:cNvPr id="12" name="Bouton d'action : Retour 11">
            <a:hlinkClick r:id="rId6" action="ppaction://hlinksldjump" highlightClick="1"/>
          </p:cNvPr>
          <p:cNvSpPr/>
          <p:nvPr/>
        </p:nvSpPr>
        <p:spPr>
          <a:xfrm>
            <a:off x="11462329" y="325001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93" y="2777143"/>
            <a:ext cx="5980549" cy="12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à coins arrondis 4"/>
          <p:cNvSpPr/>
          <p:nvPr/>
        </p:nvSpPr>
        <p:spPr>
          <a:xfrm>
            <a:off x="254484" y="321796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36330" y="444560"/>
            <a:ext cx="11550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Sortir d’un contenu média (image) en cliquant sur un bouton 5/5 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378372" y="1208689"/>
            <a:ext cx="1133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définir les interactivités, nous allons procéder comme suit :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9394" y="1692166"/>
            <a:ext cx="1142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partir de l’objet click, nous définissons une relation :</a:t>
            </a:r>
          </a:p>
          <a:p>
            <a:endParaRPr lang="fr-FR" dirty="0" smtClean="0"/>
          </a:p>
          <a:p>
            <a:r>
              <a:rPr lang="fr-FR" dirty="0" smtClean="0"/>
              <a:t>Panneau photovoltaïque </a:t>
            </a:r>
            <a:r>
              <a:rPr lang="fr-FR" dirty="0" err="1" smtClean="0"/>
              <a:t>Leftclick</a:t>
            </a:r>
            <a:r>
              <a:rPr lang="fr-FR" dirty="0" smtClean="0"/>
              <a:t> (clic sur le bouton gauche de la souris)</a:t>
            </a:r>
            <a:r>
              <a:rPr lang="fr-FR" dirty="0" smtClean="0">
                <a:sym typeface="Wingdings" pitchFamily="2" charset="2"/>
              </a:rPr>
              <a:t>Documentation photopiles Show (montré)</a:t>
            </a:r>
            <a:r>
              <a:rPr lang="fr-FR" dirty="0" smtClean="0"/>
              <a:t> .</a:t>
            </a:r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5688" y="4037781"/>
            <a:ext cx="5983603" cy="240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6547945" y="2806262"/>
            <a:ext cx="5265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Puis à partir du bouton (Sortir d’une info) choisir une propriété </a:t>
            </a:r>
            <a:r>
              <a:rPr lang="fr-FR" dirty="0" err="1" smtClean="0"/>
              <a:t>Leftclick</a:t>
            </a:r>
            <a:r>
              <a:rPr lang="fr-FR" dirty="0" smtClean="0">
                <a:sym typeface="Wingdings" pitchFamily="2" charset="2"/>
              </a:rPr>
              <a:t> Documentation photopiles </a:t>
            </a:r>
            <a:r>
              <a:rPr lang="fr-FR" dirty="0" err="1" smtClean="0">
                <a:sym typeface="Wingdings" pitchFamily="2" charset="2"/>
              </a:rPr>
              <a:t>Hide</a:t>
            </a:r>
            <a:r>
              <a:rPr lang="fr-FR" dirty="0" smtClean="0">
                <a:sym typeface="Wingdings" pitchFamily="2" charset="2"/>
              </a:rPr>
              <a:t> (caché)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46538" y="4288221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cliquant sur le bouton « Sortir », l’image est cachée.</a:t>
            </a:r>
          </a:p>
          <a:p>
            <a:endParaRPr lang="fr-FR" dirty="0" smtClean="0"/>
          </a:p>
          <a:p>
            <a:r>
              <a:rPr lang="fr-FR" dirty="0" smtClean="0"/>
              <a:t>Il faut utiliser les mêmes relations entre les autres objets du jeu sérieux. 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5528442" y="6127531"/>
            <a:ext cx="1250731" cy="44143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1340662" y="6453352"/>
            <a:ext cx="4309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21</a:t>
            </a:r>
            <a:endParaRPr lang="fr-FR" dirty="0"/>
          </a:p>
        </p:txBody>
      </p:sp>
      <p:sp>
        <p:nvSpPr>
          <p:cNvPr id="15" name="Bouton d'action : Retour 14">
            <a:hlinkClick r:id="rId4" action="ppaction://hlinksldjump" highlightClick="1"/>
          </p:cNvPr>
          <p:cNvSpPr/>
          <p:nvPr/>
        </p:nvSpPr>
        <p:spPr>
          <a:xfrm>
            <a:off x="11447936" y="318280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1133" y="789749"/>
            <a:ext cx="585094" cy="13987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4583" y="4283935"/>
            <a:ext cx="1660824" cy="7667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5460" y="1341165"/>
            <a:ext cx="1102671" cy="6523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4583" y="1974824"/>
            <a:ext cx="1660824" cy="9218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0565" y="4965140"/>
            <a:ext cx="614789" cy="97968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26880" y="1207887"/>
            <a:ext cx="929778" cy="9437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45883" y="2840006"/>
            <a:ext cx="1514260" cy="127690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44583" y="3068608"/>
            <a:ext cx="1660824" cy="108299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50617" y="5251243"/>
            <a:ext cx="1112465" cy="8643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09811" y="5354696"/>
            <a:ext cx="1112465" cy="8469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9250" y="2250737"/>
            <a:ext cx="4778105" cy="279994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98001" y="402519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Autres éléments à incorporer à la scène 1/1</a:t>
            </a:r>
            <a:endParaRPr lang="fr-FR" sz="3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522846" y="1341165"/>
            <a:ext cx="100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Ruche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973245" y="1347200"/>
            <a:ext cx="168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Panneau photovoltaïque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0394438" y="3383385"/>
            <a:ext cx="100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Batterie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0580527" y="2285502"/>
            <a:ext cx="100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Éolienne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383451" y="5312104"/>
            <a:ext cx="219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Régulateur de charge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522846" y="6288235"/>
            <a:ext cx="506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Carte de traitement et module de communication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453493" y="5454984"/>
            <a:ext cx="131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Téléphone portable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321969" y="4283935"/>
            <a:ext cx="123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Capteur jauge de contrainte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55050" y="3452769"/>
            <a:ext cx="100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Véhicule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02540" y="2204224"/>
            <a:ext cx="137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Plan effacé à reconstituer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5399773" y="1993531"/>
            <a:ext cx="656119" cy="143502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6597629" y="1816260"/>
            <a:ext cx="50398" cy="89478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12" idx="1"/>
          </p:cNvCxnSpPr>
          <p:nvPr/>
        </p:nvCxnSpPr>
        <p:spPr>
          <a:xfrm flipH="1">
            <a:off x="7097514" y="3478459"/>
            <a:ext cx="1748369" cy="38866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326795" y="1587081"/>
            <a:ext cx="4614338" cy="205123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 flipV="1">
            <a:off x="6751193" y="3819755"/>
            <a:ext cx="1977066" cy="124925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14" idx="0"/>
          </p:cNvCxnSpPr>
          <p:nvPr/>
        </p:nvCxnSpPr>
        <p:spPr>
          <a:xfrm flipV="1">
            <a:off x="6306850" y="3811006"/>
            <a:ext cx="375195" cy="144023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2967197" y="3751985"/>
            <a:ext cx="3666372" cy="171398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7" idx="3"/>
          </p:cNvCxnSpPr>
          <p:nvPr/>
        </p:nvCxnSpPr>
        <p:spPr>
          <a:xfrm flipV="1">
            <a:off x="3305407" y="3819755"/>
            <a:ext cx="2094366" cy="84755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13" idx="3"/>
          </p:cNvCxnSpPr>
          <p:nvPr/>
        </p:nvCxnSpPr>
        <p:spPr>
          <a:xfrm flipV="1">
            <a:off x="3305407" y="3075368"/>
            <a:ext cx="1456385" cy="53473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9" idx="3"/>
          </p:cNvCxnSpPr>
          <p:nvPr/>
        </p:nvCxnSpPr>
        <p:spPr>
          <a:xfrm>
            <a:off x="3305407" y="2435773"/>
            <a:ext cx="1978044" cy="61204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1340662" y="6453352"/>
            <a:ext cx="43092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22</a:t>
            </a:r>
            <a:endParaRPr lang="fr-FR" dirty="0"/>
          </a:p>
        </p:txBody>
      </p:sp>
      <p:sp>
        <p:nvSpPr>
          <p:cNvPr id="37" name="Bouton d'action : Retour 36">
            <a:hlinkClick r:id="rId13" action="ppaction://hlinksldjump" highlightClick="1"/>
          </p:cNvPr>
          <p:cNvSpPr/>
          <p:nvPr/>
        </p:nvSpPr>
        <p:spPr>
          <a:xfrm>
            <a:off x="11426916" y="311285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9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79699" y="461459"/>
            <a:ext cx="11639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Gestion des interactivités des autres éléments du jeu sérieux 1/1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11340662" y="6453352"/>
            <a:ext cx="49398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23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144" y="1170542"/>
            <a:ext cx="11606017" cy="33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325821" y="4603531"/>
            <a:ext cx="115613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un peu de patience, </a:t>
            </a:r>
            <a:r>
              <a:rPr lang="fr-FR" dirty="0"/>
              <a:t>l</a:t>
            </a:r>
            <a:r>
              <a:rPr lang="fr-FR" dirty="0" smtClean="0"/>
              <a:t>e résultat ci-dessus est obtenu</a:t>
            </a:r>
            <a:r>
              <a:rPr lang="fr-FR" dirty="0"/>
              <a:t>.</a:t>
            </a:r>
            <a:r>
              <a:rPr lang="fr-FR" dirty="0" smtClean="0"/>
              <a:t> </a:t>
            </a:r>
            <a:r>
              <a:rPr lang="fr-FR" dirty="0"/>
              <a:t>C</a:t>
            </a:r>
            <a:r>
              <a:rPr lang="fr-FR" dirty="0" smtClean="0"/>
              <a:t>’est assez répétitif mais pas difficile.</a:t>
            </a:r>
          </a:p>
          <a:p>
            <a:endParaRPr lang="fr-FR" dirty="0" smtClean="0"/>
          </a:p>
          <a:p>
            <a:r>
              <a:rPr lang="fr-FR" b="1" dirty="0" smtClean="0"/>
              <a:t>Nous pouvons remarquer que :</a:t>
            </a:r>
          </a:p>
          <a:p>
            <a:pPr>
              <a:buFontTx/>
              <a:buChar char="-"/>
            </a:pPr>
            <a:r>
              <a:rPr lang="fr-FR" dirty="0" smtClean="0"/>
              <a:t>« Sortir d’une info »  est en relation avec tous les contenus informels.</a:t>
            </a:r>
          </a:p>
          <a:p>
            <a:pPr>
              <a:buFontTx/>
              <a:buChar char="-"/>
            </a:pPr>
            <a:r>
              <a:rPr lang="fr-FR" dirty="0" smtClean="0"/>
              <a:t>Le tableau décoratif et la camionnette sont des éléments décoratifs.</a:t>
            </a:r>
          </a:p>
          <a:p>
            <a:endParaRPr lang="fr-FR" dirty="0" smtClean="0"/>
          </a:p>
          <a:p>
            <a:r>
              <a:rPr lang="fr-FR" dirty="0" smtClean="0"/>
              <a:t>Une fois l’enregistrement terminé, il faut générer une application Windows et l’installer sur le serveur pédagogique.</a:t>
            </a:r>
            <a:endParaRPr lang="fr-FR" dirty="0"/>
          </a:p>
        </p:txBody>
      </p:sp>
      <p:sp>
        <p:nvSpPr>
          <p:cNvPr id="7" name="Bouton d'action : Retour 6">
            <a:hlinkClick r:id="rId3" action="ppaction://hlinksldjump" highlightClick="1"/>
          </p:cNvPr>
          <p:cNvSpPr/>
          <p:nvPr/>
        </p:nvSpPr>
        <p:spPr>
          <a:xfrm>
            <a:off x="11426916" y="283714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5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36" y="1109547"/>
            <a:ext cx="9787467" cy="5251811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81048" y="463216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Conception du « terrain » 2/10</a:t>
            </a:r>
            <a:endParaRPr lang="fr-FR" sz="3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391" y="3080925"/>
            <a:ext cx="3619500" cy="15430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340662" y="6453352"/>
            <a:ext cx="33633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9" name="Bouton d'action : Retour 8">
            <a:hlinkClick r:id="rId4" action="ppaction://hlinksldjump" highlightClick="1"/>
          </p:cNvPr>
          <p:cNvSpPr/>
          <p:nvPr/>
        </p:nvSpPr>
        <p:spPr>
          <a:xfrm>
            <a:off x="11358110" y="38991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6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81048" y="463216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Conception du « terrain » 3/10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36" y="1109547"/>
            <a:ext cx="9990667" cy="53733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002038" y="1698993"/>
            <a:ext cx="27237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 modèle est directement importé dans </a:t>
            </a:r>
            <a:r>
              <a:rPr lang="fr-FR" dirty="0" err="1" smtClean="0"/>
              <a:t>Sketchup</a:t>
            </a:r>
            <a:r>
              <a:rPr lang="fr-FR" dirty="0"/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340662" y="6453352"/>
            <a:ext cx="33633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9" name="Bouton d'action : Retour 8">
            <a:hlinkClick r:id="rId3" action="ppaction://hlinksldjump" highlightClick="1"/>
          </p:cNvPr>
          <p:cNvSpPr/>
          <p:nvPr/>
        </p:nvSpPr>
        <p:spPr>
          <a:xfrm>
            <a:off x="11358110" y="38991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9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74" y="1302043"/>
            <a:ext cx="6818370" cy="3634289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81048" y="463216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Créer un répertoire à l’emplacement spécifié 4/10</a:t>
            </a:r>
            <a:endParaRPr lang="fr-FR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970" y="3008709"/>
            <a:ext cx="5408613" cy="327455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95128" y="5128828"/>
            <a:ext cx="4431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Enregistrer le fichier à cet emplacement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7847953" y="1416712"/>
            <a:ext cx="3587688" cy="1754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Pour s’organiser, </a:t>
            </a:r>
            <a:r>
              <a:rPr lang="fr-FR" dirty="0" smtClean="0"/>
              <a:t>nous </a:t>
            </a:r>
            <a:r>
              <a:rPr lang="fr-FR" dirty="0" smtClean="0"/>
              <a:t>devons créer un répertoire qui va contenir tous les éléments du jeu sérieux. Attention, il faut impérativement que ce répertoire soit dans ….\</a:t>
            </a:r>
            <a:r>
              <a:rPr lang="fr-FR" dirty="0" err="1" smtClean="0"/>
              <a:t>locked</a:t>
            </a:r>
            <a:r>
              <a:rPr lang="fr-FR" dirty="0" smtClean="0"/>
              <a:t>\.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340662" y="6453352"/>
            <a:ext cx="33633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2207942" y="2274848"/>
            <a:ext cx="1349298" cy="21187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171293" y="2486721"/>
            <a:ext cx="1349298" cy="9032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ton d'action : Retour 11">
            <a:hlinkClick r:id="rId4" action="ppaction://hlinksldjump" highlightClick="1"/>
          </p:cNvPr>
          <p:cNvSpPr/>
          <p:nvPr/>
        </p:nvSpPr>
        <p:spPr>
          <a:xfrm>
            <a:off x="11358110" y="38991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4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70" y="969950"/>
            <a:ext cx="8077944" cy="4330184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81048" y="376568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Exporter le modèle dans un format 3D 5/10</a:t>
            </a:r>
            <a:endParaRPr lang="fr-FR" sz="3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927" y="2855244"/>
            <a:ext cx="5537200" cy="331655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58750" y="5274124"/>
            <a:ext cx="570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Enregistrer le fichier au même emplacement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11340662" y="6453352"/>
            <a:ext cx="33633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8" name="Bouton d'action : Retour 7">
            <a:hlinkClick r:id="rId4" action="ppaction://hlinksldjump" highlightClick="1"/>
          </p:cNvPr>
          <p:cNvSpPr/>
          <p:nvPr/>
        </p:nvSpPr>
        <p:spPr>
          <a:xfrm>
            <a:off x="11358110" y="38991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2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72" y="1294600"/>
            <a:ext cx="9364133" cy="503051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0429" y="546354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Lancer le logiciel </a:t>
            </a:r>
            <a:r>
              <a:rPr lang="fr-FR" sz="3600" dirty="0" err="1" smtClean="0"/>
              <a:t>OpenSpace</a:t>
            </a:r>
            <a:r>
              <a:rPr lang="fr-FR" sz="3600" dirty="0" smtClean="0"/>
              <a:t> 3D 6/10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11340662" y="6453352"/>
            <a:ext cx="33633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8" name="Bouton d'action : Retour 7">
            <a:hlinkClick r:id="rId3" action="ppaction://hlinksldjump" highlightClick="1"/>
          </p:cNvPr>
          <p:cNvSpPr/>
          <p:nvPr/>
        </p:nvSpPr>
        <p:spPr>
          <a:xfrm>
            <a:off x="11358110" y="38991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3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85" y="1547758"/>
            <a:ext cx="7065163" cy="38111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44165" y="533672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Importer le modèle 3D dans </a:t>
            </a:r>
            <a:r>
              <a:rPr lang="fr-FR" sz="3600" dirty="0" err="1" smtClean="0"/>
              <a:t>OpenSpace</a:t>
            </a:r>
            <a:r>
              <a:rPr lang="fr-FR" sz="3600" dirty="0" smtClean="0"/>
              <a:t> 3D 7/10</a:t>
            </a:r>
            <a:endParaRPr lang="fr-FR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057" y="3037026"/>
            <a:ext cx="3819525" cy="31432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847953" y="1416712"/>
            <a:ext cx="35876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Il faut cliquer plusieurs fois sur « Suivant » et sur « Importer ».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340662" y="6453352"/>
            <a:ext cx="33633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10" name="Bouton d'action : Retour 9">
            <a:hlinkClick r:id="rId4" action="ppaction://hlinksldjump" highlightClick="1"/>
          </p:cNvPr>
          <p:cNvSpPr/>
          <p:nvPr/>
        </p:nvSpPr>
        <p:spPr>
          <a:xfrm>
            <a:off x="11358110" y="38991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0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3464" y="311285"/>
            <a:ext cx="11751013" cy="6284068"/>
          </a:xfrm>
          <a:prstGeom prst="roundRect">
            <a:avLst>
              <a:gd name="adj" fmla="val 2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70" y="1084217"/>
            <a:ext cx="9855200" cy="51493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4659" y="437886"/>
            <a:ext cx="107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Importer le modèle 3D dans </a:t>
            </a:r>
            <a:r>
              <a:rPr lang="fr-FR" sz="3600" dirty="0" err="1" smtClean="0"/>
              <a:t>OpenSpace</a:t>
            </a:r>
            <a:r>
              <a:rPr lang="fr-FR" sz="3600" dirty="0" smtClean="0"/>
              <a:t> 3D 8/10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544659" y="3012557"/>
            <a:ext cx="35876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 terrain est maintenant importé  dans </a:t>
            </a:r>
            <a:r>
              <a:rPr lang="fr-FR" dirty="0" err="1" smtClean="0"/>
              <a:t>OpenSpace</a:t>
            </a:r>
            <a:r>
              <a:rPr lang="fr-FR" dirty="0" smtClean="0"/>
              <a:t> 3D.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340662" y="6453352"/>
            <a:ext cx="33633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9" name="Bouton d'action : Retour 8">
            <a:hlinkClick r:id="rId3" action="ppaction://hlinksldjump" highlightClick="1"/>
          </p:cNvPr>
          <p:cNvSpPr/>
          <p:nvPr/>
        </p:nvSpPr>
        <p:spPr>
          <a:xfrm>
            <a:off x="11358110" y="389919"/>
            <a:ext cx="557561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4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</TotalTime>
  <Words>682</Words>
  <Application>Microsoft Office PowerPoint</Application>
  <PresentationFormat>Grand écran</PresentationFormat>
  <Paragraphs>136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jpbricard</dc:creator>
  <cp:lastModifiedBy>Jean-Michel RAYNAUD</cp:lastModifiedBy>
  <cp:revision>63</cp:revision>
  <dcterms:created xsi:type="dcterms:W3CDTF">2018-11-02T20:48:51Z</dcterms:created>
  <dcterms:modified xsi:type="dcterms:W3CDTF">2019-03-22T18:21:35Z</dcterms:modified>
</cp:coreProperties>
</file>