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73" r:id="rId2"/>
    <p:sldId id="256" r:id="rId3"/>
    <p:sldId id="350" r:id="rId4"/>
    <p:sldId id="351" r:id="rId5"/>
    <p:sldId id="284" r:id="rId6"/>
    <p:sldId id="327" r:id="rId7"/>
    <p:sldId id="320" r:id="rId8"/>
    <p:sldId id="348" r:id="rId9"/>
    <p:sldId id="259" r:id="rId10"/>
    <p:sldId id="325" r:id="rId11"/>
    <p:sldId id="326" r:id="rId12"/>
    <p:sldId id="338" r:id="rId13"/>
    <p:sldId id="339" r:id="rId14"/>
    <p:sldId id="362" r:id="rId15"/>
    <p:sldId id="368" r:id="rId16"/>
    <p:sldId id="369" r:id="rId17"/>
    <p:sldId id="358" r:id="rId18"/>
    <p:sldId id="360" r:id="rId19"/>
    <p:sldId id="352" r:id="rId20"/>
    <p:sldId id="282" r:id="rId21"/>
    <p:sldId id="355" r:id="rId22"/>
    <p:sldId id="356" r:id="rId23"/>
    <p:sldId id="283" r:id="rId24"/>
    <p:sldId id="324" r:id="rId25"/>
    <p:sldId id="336" r:id="rId26"/>
    <p:sldId id="319" r:id="rId27"/>
    <p:sldId id="260" r:id="rId28"/>
    <p:sldId id="346" r:id="rId29"/>
    <p:sldId id="372" r:id="rId30"/>
    <p:sldId id="340" r:id="rId31"/>
    <p:sldId id="349" r:id="rId32"/>
    <p:sldId id="322" r:id="rId33"/>
    <p:sldId id="341" r:id="rId34"/>
    <p:sldId id="342" r:id="rId35"/>
    <p:sldId id="371" r:id="rId36"/>
    <p:sldId id="364" r:id="rId37"/>
    <p:sldId id="343" r:id="rId38"/>
    <p:sldId id="363" r:id="rId39"/>
    <p:sldId id="344" r:id="rId40"/>
    <p:sldId id="345" r:id="rId41"/>
    <p:sldId id="331" r:id="rId42"/>
    <p:sldId id="332" r:id="rId43"/>
    <p:sldId id="334" r:id="rId44"/>
    <p:sldId id="354" r:id="rId45"/>
    <p:sldId id="329" r:id="rId46"/>
    <p:sldId id="330" r:id="rId47"/>
    <p:sldId id="335" r:id="rId48"/>
    <p:sldId id="333" r:id="rId49"/>
    <p:sldId id="359" r:id="rId50"/>
    <p:sldId id="300" r:id="rId51"/>
    <p:sldId id="337" r:id="rId52"/>
    <p:sldId id="370" r:id="rId53"/>
    <p:sldId id="365" r:id="rId54"/>
    <p:sldId id="301" r:id="rId55"/>
    <p:sldId id="366" r:id="rId56"/>
    <p:sldId id="302" r:id="rId57"/>
    <p:sldId id="367"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86" autoAdjust="0"/>
  </p:normalViewPr>
  <p:slideViewPr>
    <p:cSldViewPr>
      <p:cViewPr varScale="1">
        <p:scale>
          <a:sx n="73" d="100"/>
          <a:sy n="73" d="100"/>
        </p:scale>
        <p:origin x="10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5024B-1BA0-427E-8468-340C4B5CC64F}" type="datetimeFigureOut">
              <a:rPr lang="fr-FR" smtClean="0"/>
              <a:pPr/>
              <a:t>15/01/2019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D0717-326D-4474-ADDE-7F5FC1C3C8CF}" type="slidenum">
              <a:rPr lang="fr-FR" smtClean="0"/>
              <a:pPr/>
              <a:t>‹N°›</a:t>
            </a:fld>
            <a:endParaRPr lang="fr-FR"/>
          </a:p>
        </p:txBody>
      </p:sp>
    </p:spTree>
    <p:extLst>
      <p:ext uri="{BB962C8B-B14F-4D97-AF65-F5344CB8AC3E}">
        <p14:creationId xmlns:p14="http://schemas.microsoft.com/office/powerpoint/2010/main" val="13085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42EEC5-58A0-4345-99B1-B7FC90920682}" type="slidenum">
              <a:rPr lang="fr-FR" smtClean="0"/>
              <a:pPr/>
              <a:t>2</a:t>
            </a:fld>
            <a:endParaRPr lang="fr-FR" smtClean="0"/>
          </a:p>
        </p:txBody>
      </p:sp>
    </p:spTree>
    <p:extLst>
      <p:ext uri="{BB962C8B-B14F-4D97-AF65-F5344CB8AC3E}">
        <p14:creationId xmlns:p14="http://schemas.microsoft.com/office/powerpoint/2010/main" val="391464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4520533-DD7E-49A6-B9D5-7B4BD1C1C298}" type="slidenum">
              <a:rPr lang="fr-FR" smtClean="0"/>
              <a:pPr/>
              <a:t>41</a:t>
            </a:fld>
            <a:endParaRPr lang="fr-FR"/>
          </a:p>
        </p:txBody>
      </p:sp>
    </p:spTree>
    <p:extLst>
      <p:ext uri="{BB962C8B-B14F-4D97-AF65-F5344CB8AC3E}">
        <p14:creationId xmlns:p14="http://schemas.microsoft.com/office/powerpoint/2010/main" val="204100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4520533-DD7E-49A6-B9D5-7B4BD1C1C298}" type="slidenum">
              <a:rPr lang="fr-FR" smtClean="0"/>
              <a:pPr/>
              <a:t>42</a:t>
            </a:fld>
            <a:endParaRPr lang="fr-FR"/>
          </a:p>
        </p:txBody>
      </p:sp>
    </p:spTree>
    <p:extLst>
      <p:ext uri="{BB962C8B-B14F-4D97-AF65-F5344CB8AC3E}">
        <p14:creationId xmlns:p14="http://schemas.microsoft.com/office/powerpoint/2010/main" val="266556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4520533-DD7E-49A6-B9D5-7B4BD1C1C298}" type="slidenum">
              <a:rPr lang="fr-FR" smtClean="0"/>
              <a:pPr/>
              <a:t>45</a:t>
            </a:fld>
            <a:endParaRPr lang="fr-FR"/>
          </a:p>
        </p:txBody>
      </p:sp>
    </p:spTree>
    <p:extLst>
      <p:ext uri="{BB962C8B-B14F-4D97-AF65-F5344CB8AC3E}">
        <p14:creationId xmlns:p14="http://schemas.microsoft.com/office/powerpoint/2010/main" val="277741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4520533-DD7E-49A6-B9D5-7B4BD1C1C298}" type="slidenum">
              <a:rPr lang="fr-FR" smtClean="0"/>
              <a:pPr/>
              <a:t>46</a:t>
            </a:fld>
            <a:endParaRPr lang="fr-FR"/>
          </a:p>
        </p:txBody>
      </p:sp>
    </p:spTree>
    <p:extLst>
      <p:ext uri="{BB962C8B-B14F-4D97-AF65-F5344CB8AC3E}">
        <p14:creationId xmlns:p14="http://schemas.microsoft.com/office/powerpoint/2010/main" val="403588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4520533-DD7E-49A6-B9D5-7B4BD1C1C298}" type="slidenum">
              <a:rPr lang="fr-FR" smtClean="0"/>
              <a:pPr/>
              <a:t>47</a:t>
            </a:fld>
            <a:endParaRPr lang="fr-FR"/>
          </a:p>
        </p:txBody>
      </p:sp>
    </p:spTree>
    <p:extLst>
      <p:ext uri="{BB962C8B-B14F-4D97-AF65-F5344CB8AC3E}">
        <p14:creationId xmlns:p14="http://schemas.microsoft.com/office/powerpoint/2010/main" val="92670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D8DEC7-8533-4912-93F4-2784068F69CB}" type="datetimeFigureOut">
              <a:rPr lang="fr-FR" smtClean="0"/>
              <a:pPr/>
              <a:t>15/01/2019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1877EA-4FF6-4C7A-8888-1B39CA33BD5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8DEC7-8533-4912-93F4-2784068F69CB}" type="datetimeFigureOut">
              <a:rPr lang="fr-FR" smtClean="0"/>
              <a:pPr/>
              <a:t>15/01/2019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877EA-4FF6-4C7A-8888-1B39CA33BD5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5.xml"/><Relationship Id="rId7"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image" Target="../media/image3.png"/><Relationship Id="rId5" Type="http://schemas.openxmlformats.org/officeDocument/2006/relationships/slide" Target="slide19.xml"/><Relationship Id="rId10" Type="http://schemas.openxmlformats.org/officeDocument/2006/relationships/image" Target="../media/image2.jpg"/><Relationship Id="rId4" Type="http://schemas.openxmlformats.org/officeDocument/2006/relationships/slide" Target="slide7.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0.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www.objetconnecte.com/tout-savoir-sur-sigfox/"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forum.snootlab.com/viewforum.php?f=51" TargetMode="External"/><Relationship Id="rId2" Type="http://schemas.openxmlformats.org/officeDocument/2006/relationships/hyperlink" Target="http://www.snootlab.com/shields-snootlab/889-akene-v1-fr.html" TargetMode="Externa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snootlab.com/shields-snootlab/889-akene-v1-fr.html" TargetMode="External"/><Relationship Id="rId1" Type="http://schemas.openxmlformats.org/officeDocument/2006/relationships/slideLayout" Target="../slideLayouts/slideLayout7.xml"/><Relationship Id="rId4" Type="http://schemas.openxmlformats.org/officeDocument/2006/relationships/hyperlink" Target="http://forum.snootlab.com/viewforum.php?f=5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lextronic.fr/P37770-shield-radio-arm-n8-sigfox.html" TargetMode="Externa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app.actoboard.com/" TargetMode="External"/><Relationship Id="rId7" Type="http://schemas.openxmlformats.org/officeDocument/2006/relationships/image" Target="../media/image1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hyperlink" Target="http://www.actoboard.com/doc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4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4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9.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hyperlink" Target="http://www.conrad.fr/ce/fr/product/1195079/Carte-de-developpement-Olimex-OLIMEXINO-328-1-pcs"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50.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4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48.png"/><Relationship Id="rId5" Type="http://schemas.openxmlformats.org/officeDocument/2006/relationships/image" Target="../media/image145.png"/><Relationship Id="rId10" Type="http://schemas.openxmlformats.org/officeDocument/2006/relationships/image" Target="../media/image18.png"/><Relationship Id="rId4" Type="http://schemas.openxmlformats.org/officeDocument/2006/relationships/image" Target="../media/image144.png"/><Relationship Id="rId9" Type="http://schemas.openxmlformats.org/officeDocument/2006/relationships/image" Target="../media/image17.png"/><Relationship Id="rId1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hyperlink" Target="https://www.ets-leygonie.net/" TargetMode="External"/><Relationship Id="rId7" Type="http://schemas.openxmlformats.org/officeDocument/2006/relationships/image" Target="../media/image153.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hyperlink" Target="https://www.icko-apiculture.com/" TargetMode="External"/><Relationship Id="rId4" Type="http://schemas.openxmlformats.org/officeDocument/2006/relationships/hyperlink" Target="http://www.apiculture.ne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 Id="rId4" Type="http://schemas.openxmlformats.org/officeDocument/2006/relationships/image" Target="../media/image157.png"/></Relationships>
</file>

<file path=ppt/slides/_rels/slide54.xml.rels><?xml version="1.0" encoding="UTF-8" standalone="yes"?>
<Relationships xmlns="http://schemas.openxmlformats.org/package/2006/relationships"><Relationship Id="rId8" Type="http://schemas.openxmlformats.org/officeDocument/2006/relationships/hyperlink" Target="https://www.gotronic.fr/art-detecteur-de-niveau-d-eau-grove-101020018-19048.htm" TargetMode="External"/><Relationship Id="rId13" Type="http://schemas.openxmlformats.org/officeDocument/2006/relationships/hyperlink" Target="mailto:https://www.lextronic.fr/temperature-meteo/28936-module-grove-humidite-temperature.html" TargetMode="External"/><Relationship Id="rId3" Type="http://schemas.openxmlformats.org/officeDocument/2006/relationships/image" Target="../media/image16.png"/><Relationship Id="rId7" Type="http://schemas.openxmlformats.org/officeDocument/2006/relationships/hyperlink" Target="https://www.gotronic.fr/art-capteur-d-humidite-et-de-t-grove-101020019-18964.htm" TargetMode="External"/><Relationship Id="rId12" Type="http://schemas.openxmlformats.org/officeDocument/2006/relationships/hyperlink" Target="mailto:https://www.lextronic.fr/capteurs-lumiere-couleur/13946-module-grove-capteur-de-lumiere-p.html" TargetMode="External"/><Relationship Id="rId2" Type="http://schemas.openxmlformats.org/officeDocument/2006/relationships/image" Target="../media/image15.png"/><Relationship Id="rId16" Type="http://schemas.openxmlformats.org/officeDocument/2006/relationships/hyperlink" Target="mailto:https://www.lextronic.fr/cordons-connecteurs/28849-cordons-grove-50-cm.html" TargetMode="External"/><Relationship Id="rId1" Type="http://schemas.openxmlformats.org/officeDocument/2006/relationships/slideLayout" Target="../slideLayouts/slideLayout7.xml"/><Relationship Id="rId6" Type="http://schemas.openxmlformats.org/officeDocument/2006/relationships/hyperlink" Target="https://www.gotronic.fr/art-capteur-de-temperature-grove-101990019-23842.htm" TargetMode="External"/><Relationship Id="rId11" Type="http://schemas.openxmlformats.org/officeDocument/2006/relationships/image" Target="../media/image158.png"/><Relationship Id="rId5" Type="http://schemas.openxmlformats.org/officeDocument/2006/relationships/image" Target="../media/image18.png"/><Relationship Id="rId15" Type="http://schemas.openxmlformats.org/officeDocument/2006/relationships/hyperlink" Target="mailto:https://www.lextronic.fr/temperature-meteo/28928-detecteur-de-niveau-d-eau-grove-101020018.html" TargetMode="External"/><Relationship Id="rId10" Type="http://schemas.openxmlformats.org/officeDocument/2006/relationships/hyperlink" Target="https://www.gotronic.fr/art-lot-de-5-cables-grove-50-cm-22297.htm" TargetMode="External"/><Relationship Id="rId4" Type="http://schemas.openxmlformats.org/officeDocument/2006/relationships/image" Target="../media/image17.png"/><Relationship Id="rId9" Type="http://schemas.openxmlformats.org/officeDocument/2006/relationships/hyperlink" Target="https://www.gotronic.fr/art-detecteur-de-lumiere-grove-v1-1-101020173-25114.htm" TargetMode="External"/><Relationship Id="rId14" Type="http://schemas.openxmlformats.org/officeDocument/2006/relationships/hyperlink" Target="mailto:https://www.lextronic.fr/temperature-meteo/31559-capteur-de-temperature-ds18b20-format-grove.html"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mailto:https://www.lextronic.fr/cartes-arduino-officielles/2474-carte-arduino-uno-dip-rev3.html" TargetMode="External"/><Relationship Id="rId3" Type="http://schemas.openxmlformats.org/officeDocument/2006/relationships/hyperlink" Target="https://snootlab.com/lang-fr/shields-snootlab/889-akene-v1-fr.html" TargetMode="External"/><Relationship Id="rId7" Type="http://schemas.openxmlformats.org/officeDocument/2006/relationships/image" Target="../media/image148.png"/><Relationship Id="rId2"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hyperlink" Target="https://www.gotronic.fr/art-carte-arduino-uno-12420.htm" TargetMode="External"/><Relationship Id="rId5" Type="http://schemas.openxmlformats.org/officeDocument/2006/relationships/image" Target="../media/image149.png"/><Relationship Id="rId4" Type="http://schemas.openxmlformats.org/officeDocument/2006/relationships/hyperlink" Target="https://www.gotronic.fr/art-module-grove-base-shield-103030000-19068.htm" TargetMode="External"/><Relationship Id="rId9" Type="http://schemas.openxmlformats.org/officeDocument/2006/relationships/hyperlink" Target="mailto:https://www.lextronic.fr/shield-fomat-grove/14174-platine-grove-base-shield-v2-0.html"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robotshop.com/eu/fr/amplificateur-cellule-force-hx711.html" TargetMode="External"/><Relationship Id="rId7" Type="http://schemas.openxmlformats.org/officeDocument/2006/relationships/image" Target="../media/image147.png"/><Relationship Id="rId2" Type="http://schemas.openxmlformats.org/officeDocument/2006/relationships/hyperlink" Target="http://www.robotshop.com/eu/fr/combinateur-capteur-de-charge-v11.html" TargetMode="Externa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50.png"/><Relationship Id="rId10" Type="http://schemas.openxmlformats.org/officeDocument/2006/relationships/hyperlink" Target="mailto:https://www.lextronic.fr/boutons-claviers/28883-module-bouton-grove-111020000.html" TargetMode="External"/><Relationship Id="rId4" Type="http://schemas.openxmlformats.org/officeDocument/2006/relationships/hyperlink" Target="http://www.robotshop.com/eu/fr/capteur-poids-50-kg-sfe.html" TargetMode="External"/><Relationship Id="rId9" Type="http://schemas.openxmlformats.org/officeDocument/2006/relationships/hyperlink" Target="https://www.gotronic.fr/art-module-bouton-grove-111020000-19010.htm"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hyperlink" Target="https://www.olimex.com/Products/Duino/AVR/OLIMEXINO-328/open-source-hardware" TargetMode="External"/><Relationship Id="rId7" Type="http://schemas.openxmlformats.org/officeDocument/2006/relationships/hyperlink" Target="https://www.olimex.com/Products/Power/USB-uLiPo/open-source-hardware" TargetMode="External"/><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62.png"/><Relationship Id="rId5" Type="http://schemas.openxmlformats.org/officeDocument/2006/relationships/hyperlink" Target="https://www.olimex.com/Products/Power/BATTERY-LIPO4400mAh/" TargetMode="External"/><Relationship Id="rId10" Type="http://schemas.openxmlformats.org/officeDocument/2006/relationships/hyperlink" Target="https://www.gotronic.fr/art-fiche-alim-fa215-14956.htm" TargetMode="External"/><Relationship Id="rId4" Type="http://schemas.openxmlformats.org/officeDocument/2006/relationships/image" Target="../media/image144.png"/><Relationship Id="rId9" Type="http://schemas.openxmlformats.org/officeDocument/2006/relationships/hyperlink" Target="http://www.volumerate.com/product/sunwalk-3-5w-12v-290mah-polycrystalline-silicon-solar-panel-4712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6"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ZoneTexte 2"/>
          <p:cNvSpPr txBox="1">
            <a:spLocks noChangeArrowheads="1"/>
          </p:cNvSpPr>
          <p:nvPr/>
        </p:nvSpPr>
        <p:spPr bwMode="auto">
          <a:xfrm>
            <a:off x="1331913" y="188913"/>
            <a:ext cx="6696075" cy="1077912"/>
          </a:xfrm>
          <a:prstGeom prst="rect">
            <a:avLst/>
          </a:prstGeom>
          <a:noFill/>
          <a:ln w="9525">
            <a:noFill/>
            <a:miter lim="800000"/>
            <a:headEnd/>
            <a:tailEnd/>
          </a:ln>
        </p:spPr>
        <p:txBody>
          <a:bodyPr>
            <a:spAutoFit/>
          </a:bodyPr>
          <a:lstStyle/>
          <a:p>
            <a:pPr algn="ctr"/>
            <a:r>
              <a:rPr lang="fr-FR" sz="3600" dirty="0"/>
              <a:t>Une ruche connectée</a:t>
            </a:r>
          </a:p>
          <a:p>
            <a:pPr algn="ctr"/>
            <a:endParaRPr lang="fr-FR" sz="1600" dirty="0"/>
          </a:p>
          <a:p>
            <a:pPr algn="ctr"/>
            <a:r>
              <a:rPr lang="fr-FR" sz="1200" dirty="0"/>
              <a:t>Au réseau </a:t>
            </a:r>
            <a:r>
              <a:rPr lang="fr-FR" sz="1200" dirty="0" err="1"/>
              <a:t>SigFox</a:t>
            </a:r>
            <a:r>
              <a:rPr lang="fr-FR" sz="1200" dirty="0"/>
              <a:t>, </a:t>
            </a:r>
            <a:r>
              <a:rPr lang="fr-FR" sz="1200" dirty="0" smtClean="0"/>
              <a:t>avec </a:t>
            </a:r>
            <a:r>
              <a:rPr lang="fr-FR" sz="1200" dirty="0"/>
              <a:t>carte </a:t>
            </a:r>
            <a:r>
              <a:rPr lang="fr-FR" sz="1200" dirty="0" err="1"/>
              <a:t>Arduino</a:t>
            </a:r>
            <a:r>
              <a:rPr lang="fr-FR" sz="1200" dirty="0"/>
              <a:t> </a:t>
            </a:r>
            <a:r>
              <a:rPr lang="fr-FR" sz="1200" dirty="0" smtClean="0"/>
              <a:t>UNO</a:t>
            </a:r>
            <a:endParaRPr lang="fr-FR" sz="3600" dirty="0"/>
          </a:p>
        </p:txBody>
      </p:sp>
      <p:sp>
        <p:nvSpPr>
          <p:cNvPr id="4" name="ZoneTexte 3"/>
          <p:cNvSpPr txBox="1"/>
          <p:nvPr/>
        </p:nvSpPr>
        <p:spPr>
          <a:xfrm>
            <a:off x="2807803" y="1787166"/>
            <a:ext cx="3528392"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SOMMAIRE</a:t>
            </a:r>
            <a:endParaRPr lang="fr-FR" sz="2400" dirty="0">
              <a:latin typeface="Arial" panose="020B0604020202020204" pitchFamily="34" charset="0"/>
              <a:cs typeface="Arial" panose="020B0604020202020204" pitchFamily="34" charset="0"/>
            </a:endParaRPr>
          </a:p>
        </p:txBody>
      </p:sp>
      <p:sp>
        <p:nvSpPr>
          <p:cNvPr id="6" name="ZoneTexte 5"/>
          <p:cNvSpPr txBox="1"/>
          <p:nvPr/>
        </p:nvSpPr>
        <p:spPr>
          <a:xfrm>
            <a:off x="2051720" y="2276872"/>
            <a:ext cx="4608512" cy="2585323"/>
          </a:xfrm>
          <a:prstGeom prst="rect">
            <a:avLst/>
          </a:prstGeom>
          <a:noFill/>
        </p:spPr>
        <p:txBody>
          <a:bodyPr wrap="square" rtlCol="0">
            <a:spAutoFit/>
          </a:bodyPr>
          <a:lstStyle/>
          <a:p>
            <a:r>
              <a:rPr lang="fr-FR" dirty="0" smtClean="0">
                <a:hlinkClick r:id="rId2" action="ppaction://hlinksldjump"/>
              </a:rPr>
              <a:t>LES CONTRAINTES			page 3</a:t>
            </a:r>
            <a:endParaRPr lang="fr-FR" dirty="0" smtClean="0"/>
          </a:p>
          <a:p>
            <a:r>
              <a:rPr lang="fr-FR" dirty="0" smtClean="0">
                <a:hlinkClick r:id="rId3" action="ppaction://hlinksldjump"/>
              </a:rPr>
              <a:t>L’ASSEMBLAGE DES ELEMENTS	page 5</a:t>
            </a:r>
            <a:endParaRPr lang="fr-FR" dirty="0" smtClean="0"/>
          </a:p>
          <a:p>
            <a:r>
              <a:rPr lang="fr-FR" dirty="0" smtClean="0">
                <a:hlinkClick r:id="rId4" action="ppaction://hlinksldjump"/>
              </a:rPr>
              <a:t>LES CAPTEURS UTILISES		page 7</a:t>
            </a:r>
            <a:endParaRPr lang="fr-FR" dirty="0" smtClean="0"/>
          </a:p>
          <a:p>
            <a:r>
              <a:rPr lang="fr-FR" dirty="0" smtClean="0">
                <a:hlinkClick r:id="rId5" action="ppaction://hlinksldjump"/>
              </a:rPr>
              <a:t>CHOISIR UN RESEAU		page 19</a:t>
            </a:r>
            <a:endParaRPr lang="fr-FR" dirty="0"/>
          </a:p>
          <a:p>
            <a:r>
              <a:rPr lang="fr-FR" dirty="0" smtClean="0">
                <a:hlinkClick r:id="rId6" action="ppaction://hlinksldjump"/>
              </a:rPr>
              <a:t>PROGRAMMER LES CAPTEURS	page 24</a:t>
            </a:r>
            <a:endParaRPr lang="fr-FR" dirty="0" smtClean="0"/>
          </a:p>
          <a:p>
            <a:r>
              <a:rPr lang="fr-FR" dirty="0" smtClean="0">
                <a:hlinkClick r:id="rId7" action="ppaction://hlinksldjump"/>
              </a:rPr>
              <a:t>RECUPERER LES DONNEES		page 41</a:t>
            </a:r>
            <a:endParaRPr lang="fr-FR" dirty="0"/>
          </a:p>
          <a:p>
            <a:r>
              <a:rPr lang="fr-FR" dirty="0" smtClean="0">
                <a:hlinkClick r:id="rId8" action="ppaction://hlinksldjump"/>
              </a:rPr>
              <a:t>CHOISIR LES COMPOSANTS		page 51</a:t>
            </a:r>
            <a:endParaRPr lang="fr-FR" dirty="0" smtClean="0"/>
          </a:p>
          <a:p>
            <a:endParaRPr lang="fr-FR" dirty="0"/>
          </a:p>
          <a:p>
            <a:endParaRPr lang="fr-FR" dirty="0"/>
          </a:p>
        </p:txBody>
      </p:sp>
      <p:pic>
        <p:nvPicPr>
          <p:cNvPr id="7" name="Image 2"/>
          <p:cNvPicPr>
            <a:picLocks noChangeAspect="1"/>
          </p:cNvPicPr>
          <p:nvPr/>
        </p:nvPicPr>
        <p:blipFill>
          <a:blip r:embed="rId9"/>
          <a:srcRect/>
          <a:stretch>
            <a:fillRect/>
          </a:stretch>
        </p:blipFill>
        <p:spPr bwMode="auto">
          <a:xfrm>
            <a:off x="5922662" y="4501462"/>
            <a:ext cx="2271543" cy="1703883"/>
          </a:xfrm>
          <a:prstGeom prst="rect">
            <a:avLst/>
          </a:prstGeom>
          <a:noFill/>
          <a:ln w="28575">
            <a:solidFill>
              <a:schemeClr val="tx1"/>
            </a:solidFill>
            <a:miter lim="800000"/>
            <a:headEnd/>
            <a:tailEnd/>
          </a:ln>
        </p:spPr>
      </p:pic>
      <p:pic>
        <p:nvPicPr>
          <p:cNvPr id="8"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4613" y="5213869"/>
            <a:ext cx="3975100" cy="1054100"/>
          </a:xfrm>
          <a:prstGeom prst="rect">
            <a:avLst/>
          </a:prstGeom>
        </p:spPr>
      </p:pic>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289" y="643340"/>
            <a:ext cx="2430399" cy="1303109"/>
          </a:xfrm>
          <a:prstGeom prst="rect">
            <a:avLst/>
          </a:prstGeom>
        </p:spPr>
      </p:pic>
      <p:sp>
        <p:nvSpPr>
          <p:cNvPr id="10" name="ZoneTexte 9"/>
          <p:cNvSpPr txBox="1"/>
          <p:nvPr/>
        </p:nvSpPr>
        <p:spPr>
          <a:xfrm>
            <a:off x="4532311" y="6289063"/>
            <a:ext cx="3888432" cy="369332"/>
          </a:xfrm>
          <a:prstGeom prst="rect">
            <a:avLst/>
          </a:prstGeom>
          <a:noFill/>
        </p:spPr>
        <p:txBody>
          <a:bodyPr wrap="square" rtlCol="0">
            <a:spAutoFit/>
          </a:bodyPr>
          <a:lstStyle/>
          <a:p>
            <a:r>
              <a:rPr lang="fr-FR" dirty="0" smtClean="0"/>
              <a:t>Jean-Paul </a:t>
            </a:r>
            <a:r>
              <a:rPr lang="fr-FR" dirty="0" err="1" smtClean="0"/>
              <a:t>Bricard</a:t>
            </a:r>
            <a:r>
              <a:rPr lang="fr-FR" dirty="0" smtClean="0"/>
              <a:t> et Sébastien Marcilly</a:t>
            </a:r>
            <a:endParaRPr lang="fr-FR" dirty="0"/>
          </a:p>
        </p:txBody>
      </p:sp>
    </p:spTree>
    <p:extLst>
      <p:ext uri="{BB962C8B-B14F-4D97-AF65-F5344CB8AC3E}">
        <p14:creationId xmlns:p14="http://schemas.microsoft.com/office/powerpoint/2010/main" val="368795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2308324"/>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endParaRPr lang="fr-FR" dirty="0" smtClean="0"/>
          </a:p>
          <a:p>
            <a:r>
              <a:rPr lang="fr-FR" dirty="0" smtClean="0"/>
              <a:t>	Le capteur de pluie, fixé sur le auvent de la ruche par 3 vis et 3 entretoises.</a:t>
            </a:r>
          </a:p>
          <a:p>
            <a:r>
              <a:rPr lang="fr-FR" dirty="0" smtClean="0"/>
              <a:t>	Une extrémité du câble de 50cm est passée par un perçage de 13mm réalisé sur 	le dessus de l’auvent. L’autre extrémité passe par le perçage de 10mm réalisé sur 	le coté de l’auvent. </a:t>
            </a:r>
            <a:endParaRPr lang="fr-FR" dirty="0"/>
          </a:p>
          <a:p>
            <a:endParaRPr lang="fr-FR" dirty="0"/>
          </a:p>
          <a:p>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10</a:t>
            </a:fld>
            <a:endParaRPr lang="fr-FR" dirty="0" smtClean="0"/>
          </a:p>
        </p:txBody>
      </p:sp>
      <p:pic>
        <p:nvPicPr>
          <p:cNvPr id="2050" name="Picture 2"/>
          <p:cNvPicPr>
            <a:picLocks noChangeAspect="1" noChangeArrowheads="1"/>
          </p:cNvPicPr>
          <p:nvPr/>
        </p:nvPicPr>
        <p:blipFill>
          <a:blip r:embed="rId2"/>
          <a:srcRect/>
          <a:stretch>
            <a:fillRect/>
          </a:stretch>
        </p:blipFill>
        <p:spPr bwMode="auto">
          <a:xfrm>
            <a:off x="357158" y="3143248"/>
            <a:ext cx="1878327" cy="2500330"/>
          </a:xfrm>
          <a:prstGeom prst="rect">
            <a:avLst/>
          </a:prstGeom>
          <a:noFill/>
          <a:ln w="28575">
            <a:solidFill>
              <a:schemeClr val="tx1"/>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28860" y="2786058"/>
            <a:ext cx="2282864" cy="3786214"/>
          </a:xfrm>
          <a:prstGeom prst="rect">
            <a:avLst/>
          </a:prstGeom>
          <a:noFill/>
          <a:ln w="28575">
            <a:solidFill>
              <a:schemeClr val="tx1"/>
            </a:solidFill>
            <a:miter lim="800000"/>
            <a:headEnd/>
            <a:tailEnd/>
          </a:ln>
          <a:effectLst/>
        </p:spPr>
      </p:pic>
      <p:sp>
        <p:nvSpPr>
          <p:cNvPr id="11" name="ZoneTexte 10"/>
          <p:cNvSpPr txBox="1"/>
          <p:nvPr/>
        </p:nvSpPr>
        <p:spPr>
          <a:xfrm>
            <a:off x="592411" y="5786454"/>
            <a:ext cx="1285884" cy="400110"/>
          </a:xfrm>
          <a:prstGeom prst="rect">
            <a:avLst/>
          </a:prstGeom>
          <a:noFill/>
          <a:ln w="6350">
            <a:solidFill>
              <a:schemeClr val="tx1"/>
            </a:solidFill>
          </a:ln>
        </p:spPr>
        <p:txBody>
          <a:bodyPr wrap="square" rtlCol="0">
            <a:spAutoFit/>
          </a:bodyPr>
          <a:lstStyle/>
          <a:p>
            <a:pPr algn="ctr"/>
            <a:r>
              <a:rPr lang="fr-FR" sz="2000" dirty="0" smtClean="0"/>
              <a:t>Ø 13 mm</a:t>
            </a:r>
            <a:endParaRPr lang="fr-FR" sz="2000" dirty="0"/>
          </a:p>
        </p:txBody>
      </p:sp>
      <p:cxnSp>
        <p:nvCxnSpPr>
          <p:cNvPr id="13" name="Connecteur droit avec flèche 12"/>
          <p:cNvCxnSpPr>
            <a:stCxn id="11" idx="0"/>
          </p:cNvCxnSpPr>
          <p:nvPr/>
        </p:nvCxnSpPr>
        <p:spPr>
          <a:xfrm rot="5400000" flipH="1" flipV="1">
            <a:off x="1056758" y="5393545"/>
            <a:ext cx="571504" cy="21431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srcRect/>
          <a:stretch>
            <a:fillRect/>
          </a:stretch>
        </p:blipFill>
        <p:spPr bwMode="auto">
          <a:xfrm>
            <a:off x="5000628" y="3357562"/>
            <a:ext cx="3644080" cy="2786082"/>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2308324"/>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endParaRPr lang="fr-FR" dirty="0" smtClean="0"/>
          </a:p>
          <a:p>
            <a:r>
              <a:rPr lang="fr-FR" dirty="0" smtClean="0"/>
              <a:t>	Le capteur de luminosité, fixé sur le auvent de la ruche par 2 vis et 2 entretoises.</a:t>
            </a:r>
          </a:p>
          <a:p>
            <a:r>
              <a:rPr lang="fr-FR" dirty="0" smtClean="0"/>
              <a:t>	Une extrémité du câble de </a:t>
            </a:r>
            <a:r>
              <a:rPr lang="fr-FR" dirty="0" smtClean="0"/>
              <a:t>50 cm </a:t>
            </a:r>
            <a:r>
              <a:rPr lang="fr-FR" dirty="0" smtClean="0"/>
              <a:t>est passée par le perçage de 13mm réalisé sur </a:t>
            </a:r>
            <a:r>
              <a:rPr lang="fr-FR" dirty="0" smtClean="0"/>
              <a:t>	le dessus </a:t>
            </a:r>
            <a:r>
              <a:rPr lang="fr-FR" dirty="0" smtClean="0"/>
              <a:t>de l’auvent. L’autre extrémité passe par le perçage de 10mm réalisé sur </a:t>
            </a:r>
            <a:r>
              <a:rPr lang="fr-FR" dirty="0" smtClean="0"/>
              <a:t>	le coté </a:t>
            </a:r>
            <a:r>
              <a:rPr lang="fr-FR" dirty="0" smtClean="0"/>
              <a:t>de l’auvent. </a:t>
            </a:r>
            <a:endParaRPr lang="fr-FR" dirty="0"/>
          </a:p>
          <a:p>
            <a:endParaRPr lang="fr-FR" dirty="0"/>
          </a:p>
          <a:p>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11</a:t>
            </a:fld>
            <a:endParaRPr lang="fr-FR" dirty="0" smtClean="0"/>
          </a:p>
        </p:txBody>
      </p:sp>
      <p:pic>
        <p:nvPicPr>
          <p:cNvPr id="7" name="Picture 2"/>
          <p:cNvPicPr>
            <a:picLocks noChangeAspect="1" noChangeArrowheads="1"/>
          </p:cNvPicPr>
          <p:nvPr/>
        </p:nvPicPr>
        <p:blipFill>
          <a:blip r:embed="rId2"/>
          <a:srcRect/>
          <a:stretch>
            <a:fillRect/>
          </a:stretch>
        </p:blipFill>
        <p:spPr bwMode="auto">
          <a:xfrm>
            <a:off x="2786051" y="2786058"/>
            <a:ext cx="2714644" cy="3500463"/>
          </a:xfrm>
          <a:prstGeom prst="rect">
            <a:avLst/>
          </a:prstGeom>
          <a:noFill/>
          <a:ln w="28575">
            <a:solidFill>
              <a:schemeClr val="tx1"/>
            </a:solid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5643570" y="3286124"/>
            <a:ext cx="3176891" cy="2428892"/>
          </a:xfrm>
          <a:prstGeom prst="rect">
            <a:avLst/>
          </a:prstGeom>
          <a:noFill/>
          <a:ln w="28575">
            <a:solidFill>
              <a:schemeClr val="tx1"/>
            </a:solid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500034" y="2786058"/>
            <a:ext cx="2127857" cy="3505733"/>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1477328"/>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endParaRPr lang="fr-FR" dirty="0" smtClean="0"/>
          </a:p>
          <a:p>
            <a:r>
              <a:rPr lang="fr-FR" dirty="0" smtClean="0"/>
              <a:t>	Le capteur de température intérieure, est à insérer dans la ruche.</a:t>
            </a:r>
          </a:p>
          <a:p>
            <a:r>
              <a:rPr lang="fr-FR" dirty="0" smtClean="0"/>
              <a:t>	Un perçage de 8mm est réalisé dans le couvre cadres pour permettre le passage 	du capteur entre 2 cadres de la ruche sans gêner la pose du toit.</a:t>
            </a:r>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12</a:t>
            </a:fld>
            <a:endParaRPr lang="fr-FR" dirty="0" smtClean="0"/>
          </a:p>
        </p:txBody>
      </p:sp>
      <p:pic>
        <p:nvPicPr>
          <p:cNvPr id="2050" name="Picture 2"/>
          <p:cNvPicPr>
            <a:picLocks noChangeAspect="1" noChangeArrowheads="1"/>
          </p:cNvPicPr>
          <p:nvPr/>
        </p:nvPicPr>
        <p:blipFill>
          <a:blip r:embed="rId2"/>
          <a:srcRect/>
          <a:stretch>
            <a:fillRect/>
          </a:stretch>
        </p:blipFill>
        <p:spPr bwMode="auto">
          <a:xfrm>
            <a:off x="285720" y="2571744"/>
            <a:ext cx="2545133" cy="3357586"/>
          </a:xfrm>
          <a:prstGeom prst="rect">
            <a:avLst/>
          </a:prstGeom>
          <a:noFill/>
          <a:ln w="28575">
            <a:solidFill>
              <a:schemeClr val="tx1"/>
            </a:solidFill>
            <a:miter lim="800000"/>
            <a:headEnd/>
            <a:tailEnd/>
          </a:ln>
          <a:effectLst/>
        </p:spPr>
      </p:pic>
      <p:sp>
        <p:nvSpPr>
          <p:cNvPr id="7" name="ZoneTexte 6"/>
          <p:cNvSpPr txBox="1"/>
          <p:nvPr/>
        </p:nvSpPr>
        <p:spPr>
          <a:xfrm>
            <a:off x="928662" y="3786190"/>
            <a:ext cx="1643074" cy="615553"/>
          </a:xfrm>
          <a:prstGeom prst="rect">
            <a:avLst/>
          </a:prstGeom>
          <a:noFill/>
          <a:ln w="6350">
            <a:solidFill>
              <a:schemeClr val="tx1"/>
            </a:solidFill>
          </a:ln>
        </p:spPr>
        <p:txBody>
          <a:bodyPr wrap="square" rtlCol="0">
            <a:spAutoFit/>
          </a:bodyPr>
          <a:lstStyle/>
          <a:p>
            <a:pPr algn="ctr"/>
            <a:r>
              <a:rPr lang="fr-FR" sz="2000" dirty="0" smtClean="0"/>
              <a:t>Ø 8 mm</a:t>
            </a:r>
          </a:p>
          <a:p>
            <a:pPr algn="ctr"/>
            <a:r>
              <a:rPr lang="fr-FR" sz="1400" dirty="0" smtClean="0"/>
              <a:t>Entre 2 cadres</a:t>
            </a:r>
            <a:endParaRPr lang="fr-FR" sz="1400" dirty="0"/>
          </a:p>
        </p:txBody>
      </p:sp>
      <p:cxnSp>
        <p:nvCxnSpPr>
          <p:cNvPr id="8" name="Connecteur droit avec flèche 7"/>
          <p:cNvCxnSpPr>
            <a:stCxn id="7" idx="0"/>
          </p:cNvCxnSpPr>
          <p:nvPr/>
        </p:nvCxnSpPr>
        <p:spPr>
          <a:xfrm rot="5400000" flipH="1" flipV="1">
            <a:off x="1660902" y="3518297"/>
            <a:ext cx="357190" cy="1785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srcRect/>
          <a:stretch>
            <a:fillRect/>
          </a:stretch>
        </p:blipFill>
        <p:spPr bwMode="auto">
          <a:xfrm>
            <a:off x="2571736" y="2500306"/>
            <a:ext cx="2357454" cy="1505932"/>
          </a:xfrm>
          <a:prstGeom prst="rect">
            <a:avLst/>
          </a:prstGeom>
          <a:noFill/>
          <a:ln w="28575">
            <a:solidFill>
              <a:schemeClr val="tx1"/>
            </a:solid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357818" y="2643182"/>
            <a:ext cx="1899574" cy="2228586"/>
          </a:xfrm>
          <a:prstGeom prst="rect">
            <a:avLst/>
          </a:prstGeom>
          <a:noFill/>
          <a:ln w="28575">
            <a:solidFill>
              <a:schemeClr val="tx1"/>
            </a:solid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3071802" y="3857628"/>
            <a:ext cx="2407865" cy="2071702"/>
          </a:xfrm>
          <a:prstGeom prst="rect">
            <a:avLst/>
          </a:prstGeom>
          <a:noFill/>
          <a:ln w="28575">
            <a:solidFill>
              <a:schemeClr val="tx1"/>
            </a:solid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6143636" y="4643446"/>
            <a:ext cx="2271868" cy="1762557"/>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2031325"/>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endParaRPr lang="fr-FR" dirty="0" smtClean="0"/>
          </a:p>
          <a:p>
            <a:r>
              <a:rPr lang="fr-FR" dirty="0" smtClean="0"/>
              <a:t>	Les capteurs de charge sont reliés entre eux pour faire un pont de Wheatstone.</a:t>
            </a:r>
          </a:p>
          <a:p>
            <a:r>
              <a:rPr lang="fr-FR" dirty="0" smtClean="0"/>
              <a:t>	Chaque capteur est fixé sur un support réalisé en impression 3D.</a:t>
            </a:r>
          </a:p>
          <a:p>
            <a:r>
              <a:rPr lang="fr-FR" dirty="0" smtClean="0"/>
              <a:t>	</a:t>
            </a:r>
            <a:endParaRPr lang="fr-FR" dirty="0"/>
          </a:p>
          <a:p>
            <a:endParaRPr lang="fr-FR" dirty="0"/>
          </a:p>
          <a:p>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13</a:t>
            </a:fld>
            <a:endParaRPr lang="fr-FR" dirty="0" smtClean="0"/>
          </a:p>
        </p:txBody>
      </p:sp>
      <p:pic>
        <p:nvPicPr>
          <p:cNvPr id="3074" name="Picture 2"/>
          <p:cNvPicPr>
            <a:picLocks noChangeAspect="1" noChangeArrowheads="1"/>
          </p:cNvPicPr>
          <p:nvPr/>
        </p:nvPicPr>
        <p:blipFill>
          <a:blip r:embed="rId2"/>
          <a:srcRect/>
          <a:stretch>
            <a:fillRect/>
          </a:stretch>
        </p:blipFill>
        <p:spPr bwMode="auto">
          <a:xfrm>
            <a:off x="3000364" y="2428868"/>
            <a:ext cx="2500330" cy="2500330"/>
          </a:xfrm>
          <a:prstGeom prst="rect">
            <a:avLst/>
          </a:prstGeom>
          <a:noFill/>
          <a:ln w="28575">
            <a:solidFill>
              <a:schemeClr val="tx1"/>
            </a:solid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86446" y="2428868"/>
            <a:ext cx="1745411" cy="1643074"/>
          </a:xfrm>
          <a:prstGeom prst="rect">
            <a:avLst/>
          </a:prstGeom>
          <a:noFill/>
          <a:ln w="28575">
            <a:solidFill>
              <a:schemeClr val="tx1"/>
            </a:solid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28596" y="2428868"/>
            <a:ext cx="2307341" cy="2000264"/>
          </a:xfrm>
          <a:prstGeom prst="rect">
            <a:avLst/>
          </a:prstGeom>
          <a:noFill/>
          <a:ln w="28575">
            <a:solidFill>
              <a:schemeClr val="tx1"/>
            </a:solidFill>
            <a:miter lim="800000"/>
            <a:headEnd/>
            <a:tailEnd/>
          </a:ln>
          <a:effectLst/>
        </p:spPr>
      </p:pic>
      <p:sp>
        <p:nvSpPr>
          <p:cNvPr id="9" name="ZoneTexte 8"/>
          <p:cNvSpPr txBox="1"/>
          <p:nvPr/>
        </p:nvSpPr>
        <p:spPr>
          <a:xfrm>
            <a:off x="214282" y="4500570"/>
            <a:ext cx="2500330" cy="1477328"/>
          </a:xfrm>
          <a:prstGeom prst="rect">
            <a:avLst/>
          </a:prstGeom>
          <a:noFill/>
        </p:spPr>
        <p:txBody>
          <a:bodyPr wrap="square" rtlCol="0">
            <a:spAutoFit/>
          </a:bodyPr>
          <a:lstStyle/>
          <a:p>
            <a:r>
              <a:rPr lang="fr-FR" dirty="0" smtClean="0"/>
              <a:t>Fichiers : support jauge contrainte.SKP</a:t>
            </a:r>
          </a:p>
          <a:p>
            <a:r>
              <a:rPr lang="fr-FR" dirty="0" smtClean="0"/>
              <a:t>	ET</a:t>
            </a:r>
          </a:p>
          <a:p>
            <a:r>
              <a:rPr lang="fr-FR" dirty="0" smtClean="0"/>
              <a:t>support jauge contrainte.STL </a:t>
            </a:r>
          </a:p>
        </p:txBody>
      </p:sp>
      <p:sp>
        <p:nvSpPr>
          <p:cNvPr id="12" name="ZoneTexte 11"/>
          <p:cNvSpPr txBox="1"/>
          <p:nvPr/>
        </p:nvSpPr>
        <p:spPr>
          <a:xfrm>
            <a:off x="2643174" y="4960822"/>
            <a:ext cx="3357586" cy="1754326"/>
          </a:xfrm>
          <a:prstGeom prst="rect">
            <a:avLst/>
          </a:prstGeom>
          <a:noFill/>
        </p:spPr>
        <p:txBody>
          <a:bodyPr wrap="square" rtlCol="0">
            <a:spAutoFit/>
          </a:bodyPr>
          <a:lstStyle/>
          <a:p>
            <a:r>
              <a:rPr lang="fr-FR" dirty="0" smtClean="0"/>
              <a:t>Supports pour des capteurs de charge 34mm x 34mm,</a:t>
            </a:r>
          </a:p>
          <a:p>
            <a:r>
              <a:rPr lang="fr-FR" dirty="0" smtClean="0"/>
              <a:t>Fixation sur un plateau en bois.</a:t>
            </a:r>
          </a:p>
          <a:p>
            <a:endParaRPr lang="fr-FR" dirty="0" smtClean="0"/>
          </a:p>
          <a:p>
            <a:r>
              <a:rPr lang="fr-FR" dirty="0" smtClean="0">
                <a:solidFill>
                  <a:srgbClr val="FF0000"/>
                </a:solidFill>
              </a:rPr>
              <a:t>Fichiers à modifier suivants les dimensions des capteurs utilisés.</a:t>
            </a:r>
          </a:p>
        </p:txBody>
      </p:sp>
      <p:sp>
        <p:nvSpPr>
          <p:cNvPr id="13" name="Explosion 1 12"/>
          <p:cNvSpPr/>
          <p:nvPr/>
        </p:nvSpPr>
        <p:spPr>
          <a:xfrm rot="1211573">
            <a:off x="6833321" y="415596"/>
            <a:ext cx="1757961" cy="997777"/>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Adapté</a:t>
            </a:r>
          </a:p>
          <a:p>
            <a:pPr algn="ctr"/>
            <a:r>
              <a:rPr lang="fr-FR" sz="1400" dirty="0" smtClean="0"/>
              <a:t>Grove</a:t>
            </a:r>
            <a:endParaRPr lang="fr-FR" sz="1400" dirty="0"/>
          </a:p>
        </p:txBody>
      </p:sp>
      <p:grpSp>
        <p:nvGrpSpPr>
          <p:cNvPr id="24" name="Groupe 19"/>
          <p:cNvGrpSpPr>
            <a:grpSpLocks/>
          </p:cNvGrpSpPr>
          <p:nvPr/>
        </p:nvGrpSpPr>
        <p:grpSpPr bwMode="auto">
          <a:xfrm>
            <a:off x="6357950" y="4357694"/>
            <a:ext cx="2214549" cy="1804981"/>
            <a:chOff x="500063" y="1916113"/>
            <a:chExt cx="5534025" cy="4318000"/>
          </a:xfrm>
        </p:grpSpPr>
        <p:pic>
          <p:nvPicPr>
            <p:cNvPr id="25" name="Picture 7"/>
            <p:cNvPicPr>
              <a:picLocks noChangeAspect="1" noChangeArrowheads="1"/>
            </p:cNvPicPr>
            <p:nvPr/>
          </p:nvPicPr>
          <p:blipFill>
            <a:blip r:embed="rId5" cstate="print"/>
            <a:srcRect/>
            <a:stretch>
              <a:fillRect/>
            </a:stretch>
          </p:blipFill>
          <p:spPr bwMode="auto">
            <a:xfrm>
              <a:off x="500063" y="1928813"/>
              <a:ext cx="5534025" cy="4305300"/>
            </a:xfrm>
            <a:prstGeom prst="rect">
              <a:avLst/>
            </a:prstGeom>
            <a:noFill/>
            <a:ln w="25400">
              <a:solidFill>
                <a:schemeClr val="tx1"/>
              </a:solidFill>
              <a:miter lim="800000"/>
              <a:headEnd/>
              <a:tailEnd/>
            </a:ln>
          </p:spPr>
        </p:pic>
        <p:pic>
          <p:nvPicPr>
            <p:cNvPr id="26" name="Picture 8"/>
            <p:cNvPicPr>
              <a:picLocks noChangeAspect="1" noChangeArrowheads="1"/>
            </p:cNvPicPr>
            <p:nvPr/>
          </p:nvPicPr>
          <p:blipFill>
            <a:blip r:embed="rId6"/>
            <a:srcRect/>
            <a:stretch>
              <a:fillRect/>
            </a:stretch>
          </p:blipFill>
          <p:spPr bwMode="auto">
            <a:xfrm>
              <a:off x="500063" y="2000250"/>
              <a:ext cx="981075" cy="914400"/>
            </a:xfrm>
            <a:prstGeom prst="rect">
              <a:avLst/>
            </a:prstGeom>
            <a:noFill/>
            <a:ln w="9525">
              <a:noFill/>
              <a:miter lim="800000"/>
              <a:headEnd/>
              <a:tailEnd/>
            </a:ln>
          </p:spPr>
        </p:pic>
        <p:pic>
          <p:nvPicPr>
            <p:cNvPr id="27" name="Picture 9"/>
            <p:cNvPicPr>
              <a:picLocks noChangeAspect="1" noChangeArrowheads="1"/>
            </p:cNvPicPr>
            <p:nvPr/>
          </p:nvPicPr>
          <p:blipFill>
            <a:blip r:embed="rId7" cstate="print"/>
            <a:srcRect/>
            <a:stretch>
              <a:fillRect/>
            </a:stretch>
          </p:blipFill>
          <p:spPr bwMode="auto">
            <a:xfrm>
              <a:off x="5000625" y="1928813"/>
              <a:ext cx="981075" cy="914400"/>
            </a:xfrm>
            <a:prstGeom prst="rect">
              <a:avLst/>
            </a:prstGeom>
            <a:noFill/>
            <a:ln w="9525">
              <a:noFill/>
              <a:miter lim="800000"/>
              <a:headEnd/>
              <a:tailEnd/>
            </a:ln>
          </p:spPr>
        </p:pic>
        <p:pic>
          <p:nvPicPr>
            <p:cNvPr id="28" name="Picture 10"/>
            <p:cNvPicPr>
              <a:picLocks noChangeAspect="1" noChangeArrowheads="1"/>
            </p:cNvPicPr>
            <p:nvPr/>
          </p:nvPicPr>
          <p:blipFill>
            <a:blip r:embed="rId8"/>
            <a:srcRect/>
            <a:stretch>
              <a:fillRect/>
            </a:stretch>
          </p:blipFill>
          <p:spPr bwMode="auto">
            <a:xfrm>
              <a:off x="500063" y="5286375"/>
              <a:ext cx="981075" cy="914400"/>
            </a:xfrm>
            <a:prstGeom prst="rect">
              <a:avLst/>
            </a:prstGeom>
            <a:noFill/>
            <a:ln w="9525">
              <a:noFill/>
              <a:miter lim="800000"/>
              <a:headEnd/>
              <a:tailEnd/>
            </a:ln>
          </p:spPr>
        </p:pic>
        <p:pic>
          <p:nvPicPr>
            <p:cNvPr id="29" name="Picture 10"/>
            <p:cNvPicPr>
              <a:picLocks noChangeAspect="1" noChangeArrowheads="1"/>
            </p:cNvPicPr>
            <p:nvPr/>
          </p:nvPicPr>
          <p:blipFill>
            <a:blip r:embed="rId8"/>
            <a:srcRect/>
            <a:stretch>
              <a:fillRect/>
            </a:stretch>
          </p:blipFill>
          <p:spPr bwMode="auto">
            <a:xfrm>
              <a:off x="5019675" y="5286375"/>
              <a:ext cx="981075" cy="914400"/>
            </a:xfrm>
            <a:prstGeom prst="rect">
              <a:avLst/>
            </a:prstGeom>
            <a:noFill/>
            <a:ln w="9525">
              <a:noFill/>
              <a:miter lim="800000"/>
              <a:headEnd/>
              <a:tailEnd/>
            </a:ln>
          </p:spPr>
        </p:pic>
        <p:sp>
          <p:nvSpPr>
            <p:cNvPr id="30" name="ZoneTexte 14"/>
            <p:cNvSpPr txBox="1">
              <a:spLocks noChangeArrowheads="1"/>
            </p:cNvSpPr>
            <p:nvPr/>
          </p:nvSpPr>
          <p:spPr bwMode="auto">
            <a:xfrm>
              <a:off x="3500438" y="1928813"/>
              <a:ext cx="500062" cy="369887"/>
            </a:xfrm>
            <a:prstGeom prst="rect">
              <a:avLst/>
            </a:prstGeom>
            <a:noFill/>
            <a:ln w="9525">
              <a:noFill/>
              <a:miter lim="800000"/>
              <a:headEnd/>
              <a:tailEnd/>
            </a:ln>
          </p:spPr>
          <p:txBody>
            <a:bodyPr>
              <a:spAutoFit/>
            </a:bodyPr>
            <a:lstStyle/>
            <a:p>
              <a:r>
                <a:rPr lang="fr-FR"/>
                <a:t>E+</a:t>
              </a:r>
            </a:p>
          </p:txBody>
        </p:sp>
        <p:sp>
          <p:nvSpPr>
            <p:cNvPr id="31" name="ZoneTexte 15"/>
            <p:cNvSpPr txBox="1">
              <a:spLocks noChangeArrowheads="1"/>
            </p:cNvSpPr>
            <p:nvPr/>
          </p:nvSpPr>
          <p:spPr bwMode="auto">
            <a:xfrm>
              <a:off x="2286000" y="1928813"/>
              <a:ext cx="500063" cy="369887"/>
            </a:xfrm>
            <a:prstGeom prst="rect">
              <a:avLst/>
            </a:prstGeom>
            <a:noFill/>
            <a:ln w="9525">
              <a:noFill/>
              <a:miter lim="800000"/>
              <a:headEnd/>
              <a:tailEnd/>
            </a:ln>
          </p:spPr>
          <p:txBody>
            <a:bodyPr>
              <a:spAutoFit/>
            </a:bodyPr>
            <a:lstStyle/>
            <a:p>
              <a:r>
                <a:rPr lang="fr-FR"/>
                <a:t>E-</a:t>
              </a:r>
            </a:p>
          </p:txBody>
        </p:sp>
        <p:sp>
          <p:nvSpPr>
            <p:cNvPr id="32" name="ZoneTexte 16"/>
            <p:cNvSpPr txBox="1">
              <a:spLocks noChangeArrowheads="1"/>
            </p:cNvSpPr>
            <p:nvPr/>
          </p:nvSpPr>
          <p:spPr bwMode="auto">
            <a:xfrm>
              <a:off x="2714625" y="1928813"/>
              <a:ext cx="500063" cy="369887"/>
            </a:xfrm>
            <a:prstGeom prst="rect">
              <a:avLst/>
            </a:prstGeom>
            <a:noFill/>
            <a:ln w="9525">
              <a:noFill/>
              <a:miter lim="800000"/>
              <a:headEnd/>
              <a:tailEnd/>
            </a:ln>
          </p:spPr>
          <p:txBody>
            <a:bodyPr>
              <a:spAutoFit/>
            </a:bodyPr>
            <a:lstStyle/>
            <a:p>
              <a:r>
                <a:rPr lang="fr-FR"/>
                <a:t>A+</a:t>
              </a:r>
            </a:p>
          </p:txBody>
        </p:sp>
        <p:sp>
          <p:nvSpPr>
            <p:cNvPr id="33" name="ZoneTexte 17"/>
            <p:cNvSpPr txBox="1">
              <a:spLocks noChangeArrowheads="1"/>
            </p:cNvSpPr>
            <p:nvPr/>
          </p:nvSpPr>
          <p:spPr bwMode="auto">
            <a:xfrm>
              <a:off x="3143250" y="1916113"/>
              <a:ext cx="500063" cy="369887"/>
            </a:xfrm>
            <a:prstGeom prst="rect">
              <a:avLst/>
            </a:prstGeom>
            <a:noFill/>
            <a:ln w="9525">
              <a:noFill/>
              <a:miter lim="800000"/>
              <a:headEnd/>
              <a:tailEnd/>
            </a:ln>
          </p:spPr>
          <p:txBody>
            <a:bodyPr>
              <a:spAutoFit/>
            </a:bodyPr>
            <a:lstStyle/>
            <a:p>
              <a:r>
                <a:rPr lang="fr-FR"/>
                <a:t>A-</a:t>
              </a:r>
            </a:p>
          </p:txBody>
        </p:sp>
      </p:grpSp>
      <p:sp>
        <p:nvSpPr>
          <p:cNvPr id="34" name="ZoneTexte 33"/>
          <p:cNvSpPr txBox="1"/>
          <p:nvPr/>
        </p:nvSpPr>
        <p:spPr>
          <a:xfrm>
            <a:off x="6643702" y="6193057"/>
            <a:ext cx="1714512" cy="307777"/>
          </a:xfrm>
          <a:prstGeom prst="rect">
            <a:avLst/>
          </a:prstGeom>
          <a:noFill/>
        </p:spPr>
        <p:txBody>
          <a:bodyPr wrap="square" rtlCol="0">
            <a:spAutoFit/>
          </a:bodyPr>
          <a:lstStyle/>
          <a:p>
            <a:pPr algn="ctr"/>
            <a:r>
              <a:rPr lang="fr-FR" sz="1400" dirty="0" smtClean="0"/>
              <a:t>Pont de Wheatstone</a:t>
            </a:r>
            <a:endParaRPr lang="fr-F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646331"/>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r>
              <a:rPr lang="fr-FR" dirty="0" smtClean="0">
                <a:cs typeface="Miriam Fixed" pitchFamily="49" charset="-79"/>
              </a:rPr>
              <a:t>Adaptation Grove de l’amplificateur HX711</a:t>
            </a:r>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14</a:t>
            </a:fld>
            <a:endParaRPr lang="fr-FR" dirty="0" smtClean="0"/>
          </a:p>
        </p:txBody>
      </p:sp>
      <p:sp>
        <p:nvSpPr>
          <p:cNvPr id="50" name="Explosion 1 49"/>
          <p:cNvSpPr/>
          <p:nvPr/>
        </p:nvSpPr>
        <p:spPr>
          <a:xfrm rot="1211573">
            <a:off x="6833321" y="415596"/>
            <a:ext cx="1757961" cy="997777"/>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Adapté</a:t>
            </a:r>
          </a:p>
          <a:p>
            <a:pPr algn="ctr"/>
            <a:r>
              <a:rPr lang="fr-FR" sz="1400" dirty="0" smtClean="0"/>
              <a:t>Grove</a:t>
            </a:r>
            <a:endParaRPr lang="fr-FR" sz="1400" dirty="0"/>
          </a:p>
        </p:txBody>
      </p:sp>
      <p:sp>
        <p:nvSpPr>
          <p:cNvPr id="27" name="ZoneTexte 26"/>
          <p:cNvSpPr txBox="1"/>
          <p:nvPr/>
        </p:nvSpPr>
        <p:spPr>
          <a:xfrm>
            <a:off x="285720" y="3219282"/>
            <a:ext cx="2357454" cy="523220"/>
          </a:xfrm>
          <a:prstGeom prst="rect">
            <a:avLst/>
          </a:prstGeom>
          <a:noFill/>
        </p:spPr>
        <p:txBody>
          <a:bodyPr wrap="square" rtlCol="0">
            <a:spAutoFit/>
          </a:bodyPr>
          <a:lstStyle/>
          <a:p>
            <a:r>
              <a:rPr lang="fr-FR" sz="1400" dirty="0" smtClean="0"/>
              <a:t>Prendre un câble Grove 50cm et couper un des connecteurs </a:t>
            </a:r>
            <a:endParaRPr lang="fr-FR" sz="1400" dirty="0"/>
          </a:p>
        </p:txBody>
      </p:sp>
      <p:sp>
        <p:nvSpPr>
          <p:cNvPr id="29" name="ZoneTexte 28"/>
          <p:cNvSpPr txBox="1"/>
          <p:nvPr/>
        </p:nvSpPr>
        <p:spPr>
          <a:xfrm>
            <a:off x="2928926" y="3242436"/>
            <a:ext cx="1571636" cy="307777"/>
          </a:xfrm>
          <a:prstGeom prst="rect">
            <a:avLst/>
          </a:prstGeom>
          <a:noFill/>
        </p:spPr>
        <p:txBody>
          <a:bodyPr wrap="square" rtlCol="0">
            <a:spAutoFit/>
          </a:bodyPr>
          <a:lstStyle/>
          <a:p>
            <a:r>
              <a:rPr lang="fr-FR" sz="1400" dirty="0" smtClean="0"/>
              <a:t>Dénuder les 4 fils </a:t>
            </a:r>
            <a:endParaRPr lang="fr-FR" sz="1400" dirty="0"/>
          </a:p>
        </p:txBody>
      </p:sp>
      <p:pic>
        <p:nvPicPr>
          <p:cNvPr id="1027" name="Picture 3"/>
          <p:cNvPicPr>
            <a:picLocks noChangeAspect="1" noChangeArrowheads="1"/>
          </p:cNvPicPr>
          <p:nvPr/>
        </p:nvPicPr>
        <p:blipFill>
          <a:blip r:embed="rId2"/>
          <a:srcRect/>
          <a:stretch>
            <a:fillRect/>
          </a:stretch>
        </p:blipFill>
        <p:spPr bwMode="auto">
          <a:xfrm>
            <a:off x="2643175" y="2218493"/>
            <a:ext cx="1857388" cy="1031882"/>
          </a:xfrm>
          <a:prstGeom prst="rect">
            <a:avLst/>
          </a:prstGeom>
          <a:noFill/>
          <a:ln w="28575">
            <a:solidFill>
              <a:schemeClr val="tx1"/>
            </a:solidFill>
            <a:miter lim="800000"/>
            <a:headEnd/>
            <a:tailEnd/>
          </a:ln>
          <a:effectLst/>
        </p:spPr>
      </p:pic>
      <p:sp>
        <p:nvSpPr>
          <p:cNvPr id="32" name="ZoneTexte 31"/>
          <p:cNvSpPr txBox="1"/>
          <p:nvPr/>
        </p:nvSpPr>
        <p:spPr>
          <a:xfrm>
            <a:off x="4929190" y="3242436"/>
            <a:ext cx="1357322" cy="523220"/>
          </a:xfrm>
          <a:prstGeom prst="rect">
            <a:avLst/>
          </a:prstGeom>
          <a:noFill/>
        </p:spPr>
        <p:txBody>
          <a:bodyPr wrap="square" rtlCol="0">
            <a:spAutoFit/>
          </a:bodyPr>
          <a:lstStyle/>
          <a:p>
            <a:pPr algn="ctr"/>
            <a:r>
              <a:rPr lang="fr-FR" sz="1400" dirty="0" smtClean="0"/>
              <a:t>Souder les fils VCC et GND</a:t>
            </a:r>
            <a:endParaRPr lang="fr-FR" sz="1400" dirty="0"/>
          </a:p>
        </p:txBody>
      </p:sp>
      <p:sp>
        <p:nvSpPr>
          <p:cNvPr id="35" name="ZoneTexte 34"/>
          <p:cNvSpPr txBox="1"/>
          <p:nvPr/>
        </p:nvSpPr>
        <p:spPr>
          <a:xfrm>
            <a:off x="6786578" y="3315003"/>
            <a:ext cx="1428760" cy="307777"/>
          </a:xfrm>
          <a:prstGeom prst="rect">
            <a:avLst/>
          </a:prstGeom>
          <a:noFill/>
        </p:spPr>
        <p:txBody>
          <a:bodyPr wrap="square" rtlCol="0">
            <a:spAutoFit/>
          </a:bodyPr>
          <a:lstStyle/>
          <a:p>
            <a:pPr algn="ctr"/>
            <a:r>
              <a:rPr lang="fr-FR" sz="1400" dirty="0" smtClean="0"/>
              <a:t>Souder le fil DAT</a:t>
            </a:r>
            <a:endParaRPr lang="fr-FR" sz="1400" dirty="0"/>
          </a:p>
        </p:txBody>
      </p:sp>
      <p:sp>
        <p:nvSpPr>
          <p:cNvPr id="37" name="ZoneTexte 36"/>
          <p:cNvSpPr txBox="1"/>
          <p:nvPr/>
        </p:nvSpPr>
        <p:spPr>
          <a:xfrm>
            <a:off x="428596" y="4837226"/>
            <a:ext cx="1357322" cy="307777"/>
          </a:xfrm>
          <a:prstGeom prst="rect">
            <a:avLst/>
          </a:prstGeom>
          <a:noFill/>
        </p:spPr>
        <p:txBody>
          <a:bodyPr wrap="square" rtlCol="0">
            <a:spAutoFit/>
          </a:bodyPr>
          <a:lstStyle/>
          <a:p>
            <a:pPr algn="ctr"/>
            <a:r>
              <a:rPr lang="fr-FR" sz="1400" dirty="0" smtClean="0"/>
              <a:t>Souder le fil CLK</a:t>
            </a:r>
            <a:endParaRPr lang="fr-FR" sz="1400" dirty="0"/>
          </a:p>
        </p:txBody>
      </p:sp>
      <p:sp>
        <p:nvSpPr>
          <p:cNvPr id="39" name="ZoneTexte 38"/>
          <p:cNvSpPr txBox="1"/>
          <p:nvPr/>
        </p:nvSpPr>
        <p:spPr>
          <a:xfrm>
            <a:off x="2000232" y="5051540"/>
            <a:ext cx="2214578" cy="738664"/>
          </a:xfrm>
          <a:prstGeom prst="rect">
            <a:avLst/>
          </a:prstGeom>
          <a:noFill/>
        </p:spPr>
        <p:txBody>
          <a:bodyPr wrap="square" rtlCol="0">
            <a:spAutoFit/>
          </a:bodyPr>
          <a:lstStyle/>
          <a:p>
            <a:pPr algn="ctr"/>
            <a:r>
              <a:rPr lang="fr-FR" sz="1400" dirty="0" smtClean="0"/>
              <a:t>L’amplificateur est maintenant compatible Grove</a:t>
            </a:r>
            <a:endParaRPr lang="fr-FR" sz="1400" dirty="0"/>
          </a:p>
        </p:txBody>
      </p:sp>
      <p:sp>
        <p:nvSpPr>
          <p:cNvPr id="41" name="ZoneTexte 40"/>
          <p:cNvSpPr txBox="1"/>
          <p:nvPr/>
        </p:nvSpPr>
        <p:spPr>
          <a:xfrm>
            <a:off x="4357686" y="5027256"/>
            <a:ext cx="2214578" cy="738664"/>
          </a:xfrm>
          <a:prstGeom prst="rect">
            <a:avLst/>
          </a:prstGeom>
          <a:noFill/>
        </p:spPr>
        <p:txBody>
          <a:bodyPr wrap="square" rtlCol="0">
            <a:spAutoFit/>
          </a:bodyPr>
          <a:lstStyle/>
          <a:p>
            <a:pPr algn="ctr"/>
            <a:r>
              <a:rPr lang="fr-FR" sz="1400" dirty="0" smtClean="0"/>
              <a:t>Renforcer la fixation des fils par de la colle à chaud</a:t>
            </a:r>
          </a:p>
          <a:p>
            <a:pPr algn="ctr"/>
            <a:r>
              <a:rPr lang="fr-FR" sz="1400" dirty="0" smtClean="0"/>
              <a:t>ou du silicone</a:t>
            </a:r>
            <a:endParaRPr lang="fr-FR" sz="1400" dirty="0"/>
          </a:p>
        </p:txBody>
      </p:sp>
      <p:sp>
        <p:nvSpPr>
          <p:cNvPr id="43" name="ZoneTexte 42"/>
          <p:cNvSpPr txBox="1"/>
          <p:nvPr/>
        </p:nvSpPr>
        <p:spPr>
          <a:xfrm>
            <a:off x="6143636" y="6000768"/>
            <a:ext cx="2786082" cy="523220"/>
          </a:xfrm>
          <a:prstGeom prst="rect">
            <a:avLst/>
          </a:prstGeom>
          <a:noFill/>
        </p:spPr>
        <p:txBody>
          <a:bodyPr wrap="square" rtlCol="0">
            <a:spAutoFit/>
          </a:bodyPr>
          <a:lstStyle/>
          <a:p>
            <a:pPr algn="ctr"/>
            <a:r>
              <a:rPr lang="fr-FR" sz="1400" dirty="0" smtClean="0"/>
              <a:t>Même possibilité avec ce modèle d’amplificateur HX711</a:t>
            </a:r>
            <a:endParaRPr lang="fr-FR" sz="1400" dirty="0"/>
          </a:p>
        </p:txBody>
      </p:sp>
      <p:pic>
        <p:nvPicPr>
          <p:cNvPr id="3" name="Picture 2"/>
          <p:cNvPicPr>
            <a:picLocks noChangeAspect="1" noChangeArrowheads="1"/>
          </p:cNvPicPr>
          <p:nvPr/>
        </p:nvPicPr>
        <p:blipFill>
          <a:blip r:embed="rId3"/>
          <a:srcRect/>
          <a:stretch>
            <a:fillRect/>
          </a:stretch>
        </p:blipFill>
        <p:spPr bwMode="auto">
          <a:xfrm>
            <a:off x="4604349" y="2214554"/>
            <a:ext cx="1825039" cy="1029011"/>
          </a:xfrm>
          <a:prstGeom prst="rect">
            <a:avLst/>
          </a:prstGeom>
          <a:noFill/>
          <a:ln w="28575">
            <a:solidFill>
              <a:schemeClr val="tx1"/>
            </a:solid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285720" y="3939893"/>
            <a:ext cx="1857388" cy="935424"/>
          </a:xfrm>
          <a:prstGeom prst="rect">
            <a:avLst/>
          </a:prstGeom>
          <a:noFill/>
          <a:ln w="28575">
            <a:solidFill>
              <a:schemeClr val="tx1"/>
            </a:solidFill>
            <a:miter lim="800000"/>
            <a:headEnd/>
            <a:tailEnd/>
          </a:ln>
          <a:effectLst/>
        </p:spPr>
      </p:pic>
      <p:pic>
        <p:nvPicPr>
          <p:cNvPr id="5" name="Picture 4"/>
          <p:cNvPicPr>
            <a:picLocks noChangeAspect="1" noChangeArrowheads="1"/>
          </p:cNvPicPr>
          <p:nvPr/>
        </p:nvPicPr>
        <p:blipFill>
          <a:blip r:embed="rId5"/>
          <a:srcRect/>
          <a:stretch>
            <a:fillRect/>
          </a:stretch>
        </p:blipFill>
        <p:spPr bwMode="auto">
          <a:xfrm>
            <a:off x="6500826" y="2218400"/>
            <a:ext cx="1928826" cy="1025164"/>
          </a:xfrm>
          <a:prstGeom prst="rect">
            <a:avLst/>
          </a:prstGeom>
          <a:noFill/>
          <a:ln w="28575">
            <a:solidFill>
              <a:schemeClr val="tx1"/>
            </a:solidFill>
            <a:miter lim="800000"/>
            <a:headEnd/>
            <a:tailEnd/>
          </a:ln>
          <a:effectLst/>
        </p:spPr>
      </p:pic>
      <p:pic>
        <p:nvPicPr>
          <p:cNvPr id="6" name="Picture 5"/>
          <p:cNvPicPr>
            <a:picLocks noChangeAspect="1" noChangeArrowheads="1"/>
          </p:cNvPicPr>
          <p:nvPr/>
        </p:nvPicPr>
        <p:blipFill>
          <a:blip r:embed="rId6" cstate="print"/>
          <a:srcRect/>
          <a:stretch>
            <a:fillRect/>
          </a:stretch>
        </p:blipFill>
        <p:spPr bwMode="auto">
          <a:xfrm>
            <a:off x="2587946" y="3908532"/>
            <a:ext cx="1198236" cy="976743"/>
          </a:xfrm>
          <a:prstGeom prst="rect">
            <a:avLst/>
          </a:prstGeom>
          <a:noFill/>
          <a:ln w="28575">
            <a:solidFill>
              <a:schemeClr val="tx1"/>
            </a:solid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4714876" y="3765656"/>
            <a:ext cx="1285884" cy="1212565"/>
          </a:xfrm>
          <a:prstGeom prst="rect">
            <a:avLst/>
          </a:prstGeom>
          <a:noFill/>
          <a:ln w="28575">
            <a:solidFill>
              <a:schemeClr val="tx1"/>
            </a:solidFill>
            <a:miter lim="800000"/>
            <a:headEnd/>
            <a:tailEnd/>
          </a:ln>
          <a:effectLst/>
        </p:spPr>
      </p:pic>
      <p:pic>
        <p:nvPicPr>
          <p:cNvPr id="28" name="Picture 17"/>
          <p:cNvPicPr>
            <a:picLocks noChangeAspect="1" noChangeArrowheads="1"/>
          </p:cNvPicPr>
          <p:nvPr/>
        </p:nvPicPr>
        <p:blipFill>
          <a:blip r:embed="rId8"/>
          <a:srcRect/>
          <a:stretch>
            <a:fillRect/>
          </a:stretch>
        </p:blipFill>
        <p:spPr bwMode="auto">
          <a:xfrm>
            <a:off x="6858027" y="5072074"/>
            <a:ext cx="1571625" cy="955675"/>
          </a:xfrm>
          <a:prstGeom prst="rect">
            <a:avLst/>
          </a:prstGeom>
          <a:noFill/>
          <a:ln w="28575">
            <a:solidFill>
              <a:schemeClr val="tx1"/>
            </a:solidFill>
            <a:miter lim="800000"/>
            <a:headEnd/>
            <a:tailEnd/>
          </a:ln>
        </p:spPr>
      </p:pic>
      <p:pic>
        <p:nvPicPr>
          <p:cNvPr id="7" name="Picture 7"/>
          <p:cNvPicPr>
            <a:picLocks noChangeAspect="1" noChangeArrowheads="1"/>
          </p:cNvPicPr>
          <p:nvPr/>
        </p:nvPicPr>
        <p:blipFill>
          <a:blip r:embed="rId9"/>
          <a:srcRect/>
          <a:stretch>
            <a:fillRect/>
          </a:stretch>
        </p:blipFill>
        <p:spPr bwMode="auto">
          <a:xfrm rot="5400000">
            <a:off x="1007823" y="1865398"/>
            <a:ext cx="1013253" cy="1743078"/>
          </a:xfrm>
          <a:prstGeom prst="rect">
            <a:avLst/>
          </a:prstGeom>
          <a:noFill/>
          <a:ln w="28575">
            <a:solidFill>
              <a:schemeClr val="tx1"/>
            </a:solidFill>
            <a:miter lim="800000"/>
            <a:headEnd/>
            <a:tailEnd/>
          </a:ln>
          <a:effectLst/>
        </p:spPr>
      </p:pic>
      <p:sp>
        <p:nvSpPr>
          <p:cNvPr id="23" name="ZoneTexte 22"/>
          <p:cNvSpPr txBox="1"/>
          <p:nvPr/>
        </p:nvSpPr>
        <p:spPr>
          <a:xfrm>
            <a:off x="214282" y="1692463"/>
            <a:ext cx="7500990" cy="307777"/>
          </a:xfrm>
          <a:prstGeom prst="rect">
            <a:avLst/>
          </a:prstGeom>
          <a:noFill/>
        </p:spPr>
        <p:txBody>
          <a:bodyPr wrap="square" rtlCol="0">
            <a:spAutoFit/>
          </a:bodyPr>
          <a:lstStyle/>
          <a:p>
            <a:r>
              <a:rPr lang="fr-FR" sz="1400" dirty="0" smtClean="0"/>
              <a:t>L’amplificateurHX711 n’est pas un composant de type Grove, il faut donc l’adapter du coté </a:t>
            </a:r>
            <a:r>
              <a:rPr lang="fr-FR" sz="1400" dirty="0" err="1" smtClean="0"/>
              <a:t>Arduino</a:t>
            </a:r>
            <a:r>
              <a:rPr lang="fr-FR" sz="1400"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1200329"/>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r>
              <a:rPr lang="fr-FR" dirty="0" smtClean="0">
                <a:cs typeface="Miriam Fixed" pitchFamily="49" charset="-79"/>
              </a:rPr>
              <a:t>Le pont de Wheatstone</a:t>
            </a:r>
          </a:p>
          <a:p>
            <a:endParaRPr lang="fr-FR" dirty="0" smtClean="0">
              <a:latin typeface="Miriam Fixed" pitchFamily="49" charset="-79"/>
              <a:cs typeface="Miriam Fixed" pitchFamily="49" charset="-79"/>
            </a:endParaRPr>
          </a:p>
          <a:p>
            <a:r>
              <a:rPr lang="fr-FR" dirty="0" smtClean="0">
                <a:cs typeface="Miriam Fixed" pitchFamily="49" charset="-79"/>
              </a:rPr>
              <a:t>Le combinateur pour capteurs de charge</a:t>
            </a:r>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15</a:t>
            </a:fld>
            <a:endParaRPr lang="fr-FR" dirty="0" smtClean="0"/>
          </a:p>
        </p:txBody>
      </p:sp>
      <p:sp>
        <p:nvSpPr>
          <p:cNvPr id="64" name="Explosion 1 63"/>
          <p:cNvSpPr/>
          <p:nvPr/>
        </p:nvSpPr>
        <p:spPr>
          <a:xfrm rot="1211573">
            <a:off x="6833321" y="415596"/>
            <a:ext cx="1757961" cy="997777"/>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Adapté</a:t>
            </a:r>
          </a:p>
          <a:p>
            <a:pPr algn="ctr"/>
            <a:r>
              <a:rPr lang="fr-FR" sz="1400" dirty="0" smtClean="0"/>
              <a:t>Grove</a:t>
            </a:r>
            <a:endParaRPr lang="fr-FR" sz="1400" dirty="0"/>
          </a:p>
        </p:txBody>
      </p:sp>
      <p:pic>
        <p:nvPicPr>
          <p:cNvPr id="1026" name="Picture 2"/>
          <p:cNvPicPr>
            <a:picLocks noChangeAspect="1" noChangeArrowheads="1"/>
          </p:cNvPicPr>
          <p:nvPr/>
        </p:nvPicPr>
        <p:blipFill>
          <a:blip r:embed="rId2"/>
          <a:srcRect/>
          <a:stretch>
            <a:fillRect/>
          </a:stretch>
        </p:blipFill>
        <p:spPr bwMode="auto">
          <a:xfrm>
            <a:off x="285720" y="2714620"/>
            <a:ext cx="1935944" cy="2428892"/>
          </a:xfrm>
          <a:prstGeom prst="rect">
            <a:avLst/>
          </a:prstGeom>
          <a:noFill/>
          <a:ln w="28575">
            <a:solidFill>
              <a:schemeClr val="tx1"/>
            </a:solidFill>
            <a:miter lim="800000"/>
            <a:headEnd/>
            <a:tailEnd/>
          </a:ln>
          <a:effectLst/>
        </p:spPr>
      </p:pic>
      <p:grpSp>
        <p:nvGrpSpPr>
          <p:cNvPr id="53" name="Groupe 52"/>
          <p:cNvGrpSpPr/>
          <p:nvPr/>
        </p:nvGrpSpPr>
        <p:grpSpPr>
          <a:xfrm>
            <a:off x="6513783" y="1489768"/>
            <a:ext cx="2273059" cy="1796356"/>
            <a:chOff x="6013717" y="1940421"/>
            <a:chExt cx="2273059" cy="1796356"/>
          </a:xfrm>
        </p:grpSpPr>
        <p:pic>
          <p:nvPicPr>
            <p:cNvPr id="36" name="Picture 5"/>
            <p:cNvPicPr>
              <a:picLocks noChangeAspect="1" noChangeArrowheads="1"/>
            </p:cNvPicPr>
            <p:nvPr/>
          </p:nvPicPr>
          <p:blipFill>
            <a:blip r:embed="rId3" cstate="print"/>
            <a:srcRect/>
            <a:stretch>
              <a:fillRect/>
            </a:stretch>
          </p:blipFill>
          <p:spPr bwMode="auto">
            <a:xfrm rot="1196788">
              <a:off x="6013717" y="1940421"/>
              <a:ext cx="653178" cy="609633"/>
            </a:xfrm>
            <a:prstGeom prst="rect">
              <a:avLst/>
            </a:prstGeom>
            <a:noFill/>
            <a:ln w="9525">
              <a:noFill/>
              <a:miter lim="800000"/>
              <a:headEnd/>
              <a:tailEnd/>
            </a:ln>
          </p:spPr>
        </p:pic>
        <p:pic>
          <p:nvPicPr>
            <p:cNvPr id="37" name="Picture 5"/>
            <p:cNvPicPr>
              <a:picLocks noChangeAspect="1" noChangeArrowheads="1"/>
            </p:cNvPicPr>
            <p:nvPr/>
          </p:nvPicPr>
          <p:blipFill>
            <a:blip r:embed="rId4" cstate="print"/>
            <a:srcRect/>
            <a:stretch>
              <a:fillRect/>
            </a:stretch>
          </p:blipFill>
          <p:spPr bwMode="auto">
            <a:xfrm rot="20731996" flipH="1">
              <a:off x="7571452" y="1971156"/>
              <a:ext cx="576883" cy="609633"/>
            </a:xfrm>
            <a:prstGeom prst="rect">
              <a:avLst/>
            </a:prstGeom>
            <a:noFill/>
            <a:ln w="9525">
              <a:noFill/>
              <a:miter lim="800000"/>
              <a:headEnd/>
              <a:tailEnd/>
            </a:ln>
          </p:spPr>
        </p:pic>
        <p:pic>
          <p:nvPicPr>
            <p:cNvPr id="38" name="Picture 5"/>
            <p:cNvPicPr>
              <a:picLocks noChangeAspect="1" noChangeArrowheads="1"/>
            </p:cNvPicPr>
            <p:nvPr/>
          </p:nvPicPr>
          <p:blipFill>
            <a:blip r:embed="rId3" cstate="print"/>
            <a:srcRect/>
            <a:stretch>
              <a:fillRect/>
            </a:stretch>
          </p:blipFill>
          <p:spPr bwMode="auto">
            <a:xfrm rot="11334548">
              <a:off x="7544225" y="3058218"/>
              <a:ext cx="653178" cy="609633"/>
            </a:xfrm>
            <a:prstGeom prst="rect">
              <a:avLst/>
            </a:prstGeom>
            <a:noFill/>
            <a:ln w="9525">
              <a:noFill/>
              <a:miter lim="800000"/>
              <a:headEnd/>
              <a:tailEnd/>
            </a:ln>
          </p:spPr>
        </p:pic>
        <p:pic>
          <p:nvPicPr>
            <p:cNvPr id="39" name="Picture 5"/>
            <p:cNvPicPr>
              <a:picLocks noChangeAspect="1" noChangeArrowheads="1"/>
            </p:cNvPicPr>
            <p:nvPr/>
          </p:nvPicPr>
          <p:blipFill>
            <a:blip r:embed="rId5" cstate="print"/>
            <a:srcRect/>
            <a:stretch>
              <a:fillRect/>
            </a:stretch>
          </p:blipFill>
          <p:spPr bwMode="auto">
            <a:xfrm rot="11334548" flipH="1">
              <a:off x="6041003" y="2992781"/>
              <a:ext cx="575673" cy="609633"/>
            </a:xfrm>
            <a:prstGeom prst="rect">
              <a:avLst/>
            </a:prstGeom>
            <a:noFill/>
            <a:ln w="9525">
              <a:noFill/>
              <a:miter lim="800000"/>
              <a:headEnd/>
              <a:tailEnd/>
            </a:ln>
          </p:spPr>
        </p:pic>
        <p:sp>
          <p:nvSpPr>
            <p:cNvPr id="44" name="ZoneTexte 43"/>
            <p:cNvSpPr txBox="1"/>
            <p:nvPr/>
          </p:nvSpPr>
          <p:spPr>
            <a:xfrm>
              <a:off x="7858148" y="3429000"/>
              <a:ext cx="428628" cy="307777"/>
            </a:xfrm>
            <a:prstGeom prst="rect">
              <a:avLst/>
            </a:prstGeom>
            <a:noFill/>
          </p:spPr>
          <p:txBody>
            <a:bodyPr wrap="square" rtlCol="0">
              <a:spAutoFit/>
            </a:bodyPr>
            <a:lstStyle/>
            <a:p>
              <a:pPr algn="ctr"/>
              <a:r>
                <a:rPr lang="fr-FR" sz="1400" dirty="0" smtClean="0"/>
                <a:t>LR</a:t>
              </a:r>
            </a:p>
          </p:txBody>
        </p:sp>
        <p:sp>
          <p:nvSpPr>
            <p:cNvPr id="45" name="ZoneTexte 44"/>
            <p:cNvSpPr txBox="1"/>
            <p:nvPr/>
          </p:nvSpPr>
          <p:spPr>
            <a:xfrm>
              <a:off x="6068707" y="3429000"/>
              <a:ext cx="428628" cy="307777"/>
            </a:xfrm>
            <a:prstGeom prst="rect">
              <a:avLst/>
            </a:prstGeom>
            <a:noFill/>
          </p:spPr>
          <p:txBody>
            <a:bodyPr wrap="square" rtlCol="0">
              <a:spAutoFit/>
            </a:bodyPr>
            <a:lstStyle/>
            <a:p>
              <a:pPr algn="ctr"/>
              <a:r>
                <a:rPr lang="fr-FR" sz="1400" dirty="0" smtClean="0"/>
                <a:t>LL</a:t>
              </a:r>
            </a:p>
          </p:txBody>
        </p:sp>
        <p:sp>
          <p:nvSpPr>
            <p:cNvPr id="47" name="ZoneTexte 46"/>
            <p:cNvSpPr txBox="1"/>
            <p:nvPr/>
          </p:nvSpPr>
          <p:spPr>
            <a:xfrm>
              <a:off x="7858148" y="2406843"/>
              <a:ext cx="428628" cy="307777"/>
            </a:xfrm>
            <a:prstGeom prst="rect">
              <a:avLst/>
            </a:prstGeom>
            <a:noFill/>
          </p:spPr>
          <p:txBody>
            <a:bodyPr wrap="square" rtlCol="0">
              <a:spAutoFit/>
            </a:bodyPr>
            <a:lstStyle/>
            <a:p>
              <a:pPr algn="ctr"/>
              <a:r>
                <a:rPr lang="fr-FR" sz="1400" dirty="0" smtClean="0"/>
                <a:t>UR</a:t>
              </a:r>
            </a:p>
          </p:txBody>
        </p:sp>
        <p:sp>
          <p:nvSpPr>
            <p:cNvPr id="48" name="ZoneTexte 47"/>
            <p:cNvSpPr txBox="1"/>
            <p:nvPr/>
          </p:nvSpPr>
          <p:spPr>
            <a:xfrm>
              <a:off x="6068707" y="2406843"/>
              <a:ext cx="428628" cy="307777"/>
            </a:xfrm>
            <a:prstGeom prst="rect">
              <a:avLst/>
            </a:prstGeom>
            <a:noFill/>
          </p:spPr>
          <p:txBody>
            <a:bodyPr wrap="square" rtlCol="0">
              <a:spAutoFit/>
            </a:bodyPr>
            <a:lstStyle/>
            <a:p>
              <a:pPr algn="ctr"/>
              <a:r>
                <a:rPr lang="fr-FR" sz="1400" dirty="0" smtClean="0"/>
                <a:t>UL</a:t>
              </a:r>
            </a:p>
          </p:txBody>
        </p:sp>
        <p:sp>
          <p:nvSpPr>
            <p:cNvPr id="50" name="ZoneTexte 49"/>
            <p:cNvSpPr txBox="1"/>
            <p:nvPr/>
          </p:nvSpPr>
          <p:spPr>
            <a:xfrm>
              <a:off x="6357950" y="2357430"/>
              <a:ext cx="1500198" cy="738664"/>
            </a:xfrm>
            <a:prstGeom prst="rect">
              <a:avLst/>
            </a:prstGeom>
            <a:noFill/>
          </p:spPr>
          <p:txBody>
            <a:bodyPr wrap="square" rtlCol="0">
              <a:spAutoFit/>
            </a:bodyPr>
            <a:lstStyle/>
            <a:p>
              <a:pPr algn="ctr"/>
              <a:r>
                <a:rPr lang="fr-FR" sz="1400" dirty="0" smtClean="0"/>
                <a:t>Fil noir =     -</a:t>
              </a:r>
            </a:p>
            <a:p>
              <a:pPr algn="ctr"/>
              <a:r>
                <a:rPr lang="fr-FR" sz="1400" dirty="0" smtClean="0"/>
                <a:t>Fil blanc =   +</a:t>
              </a:r>
            </a:p>
            <a:p>
              <a:pPr algn="ctr"/>
              <a:r>
                <a:rPr lang="fr-FR" sz="1400" dirty="0" smtClean="0"/>
                <a:t>Fil rouge =   C</a:t>
              </a:r>
            </a:p>
          </p:txBody>
        </p:sp>
      </p:grpSp>
      <p:pic>
        <p:nvPicPr>
          <p:cNvPr id="1028" name="Picture 4"/>
          <p:cNvPicPr>
            <a:picLocks noChangeAspect="1" noChangeArrowheads="1"/>
          </p:cNvPicPr>
          <p:nvPr/>
        </p:nvPicPr>
        <p:blipFill>
          <a:blip r:embed="rId6"/>
          <a:srcRect/>
          <a:stretch>
            <a:fillRect/>
          </a:stretch>
        </p:blipFill>
        <p:spPr bwMode="auto">
          <a:xfrm>
            <a:off x="2428860" y="2714620"/>
            <a:ext cx="2129440" cy="2428892"/>
          </a:xfrm>
          <a:prstGeom prst="rect">
            <a:avLst/>
          </a:prstGeom>
          <a:noFill/>
          <a:ln w="28575">
            <a:solidFill>
              <a:schemeClr val="tx1"/>
            </a:solid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4714876" y="3143248"/>
            <a:ext cx="1776979" cy="2000264"/>
          </a:xfrm>
          <a:prstGeom prst="rect">
            <a:avLst/>
          </a:prstGeom>
          <a:noFill/>
          <a:ln w="28575">
            <a:solidFill>
              <a:schemeClr val="tx1"/>
            </a:solid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6748491" y="3500438"/>
            <a:ext cx="1895475" cy="2409825"/>
          </a:xfrm>
          <a:prstGeom prst="rect">
            <a:avLst/>
          </a:prstGeom>
          <a:noFill/>
          <a:ln w="28575">
            <a:solidFill>
              <a:schemeClr val="tx1"/>
            </a:solidFill>
            <a:miter lim="800000"/>
            <a:headEnd/>
            <a:tailEnd/>
          </a:ln>
          <a:effectLst/>
        </p:spPr>
      </p:pic>
      <p:sp>
        <p:nvSpPr>
          <p:cNvPr id="58" name="ZoneTexte 57"/>
          <p:cNvSpPr txBox="1"/>
          <p:nvPr/>
        </p:nvSpPr>
        <p:spPr>
          <a:xfrm>
            <a:off x="357158" y="5333542"/>
            <a:ext cx="1571636" cy="738664"/>
          </a:xfrm>
          <a:prstGeom prst="rect">
            <a:avLst/>
          </a:prstGeom>
          <a:noFill/>
        </p:spPr>
        <p:txBody>
          <a:bodyPr wrap="square" rtlCol="0">
            <a:spAutoFit/>
          </a:bodyPr>
          <a:lstStyle/>
          <a:p>
            <a:pPr algn="ctr"/>
            <a:r>
              <a:rPr lang="fr-FR" sz="1400" dirty="0" smtClean="0"/>
              <a:t>Souder les 3 fils du capteur de charge LR</a:t>
            </a:r>
          </a:p>
        </p:txBody>
      </p:sp>
      <p:sp>
        <p:nvSpPr>
          <p:cNvPr id="59" name="ZoneTexte 58"/>
          <p:cNvSpPr txBox="1"/>
          <p:nvPr/>
        </p:nvSpPr>
        <p:spPr>
          <a:xfrm>
            <a:off x="2428860" y="5333542"/>
            <a:ext cx="1571636" cy="738664"/>
          </a:xfrm>
          <a:prstGeom prst="rect">
            <a:avLst/>
          </a:prstGeom>
          <a:noFill/>
        </p:spPr>
        <p:txBody>
          <a:bodyPr wrap="square" rtlCol="0">
            <a:spAutoFit/>
          </a:bodyPr>
          <a:lstStyle/>
          <a:p>
            <a:pPr algn="ctr"/>
            <a:r>
              <a:rPr lang="fr-FR" sz="1400" dirty="0" smtClean="0"/>
              <a:t>Souder les 3 fils du capteur de charge </a:t>
            </a:r>
          </a:p>
          <a:p>
            <a:pPr algn="ctr"/>
            <a:r>
              <a:rPr lang="fr-FR" sz="1400" dirty="0" smtClean="0"/>
              <a:t>LL</a:t>
            </a:r>
          </a:p>
        </p:txBody>
      </p:sp>
      <p:sp>
        <p:nvSpPr>
          <p:cNvPr id="61" name="ZoneTexte 60"/>
          <p:cNvSpPr txBox="1"/>
          <p:nvPr/>
        </p:nvSpPr>
        <p:spPr>
          <a:xfrm>
            <a:off x="6643702" y="5929330"/>
            <a:ext cx="1571636" cy="738664"/>
          </a:xfrm>
          <a:prstGeom prst="rect">
            <a:avLst/>
          </a:prstGeom>
          <a:noFill/>
        </p:spPr>
        <p:txBody>
          <a:bodyPr wrap="square" rtlCol="0">
            <a:spAutoFit/>
          </a:bodyPr>
          <a:lstStyle/>
          <a:p>
            <a:pPr algn="ctr"/>
            <a:r>
              <a:rPr lang="fr-FR" sz="1400" dirty="0" smtClean="0"/>
              <a:t>Même chose pour les capteurs</a:t>
            </a:r>
          </a:p>
          <a:p>
            <a:pPr algn="ctr"/>
            <a:r>
              <a:rPr lang="fr-FR" sz="1400" dirty="0" smtClean="0"/>
              <a:t>UR et UL</a:t>
            </a:r>
          </a:p>
        </p:txBody>
      </p:sp>
      <p:sp>
        <p:nvSpPr>
          <p:cNvPr id="63" name="ZoneTexte 62"/>
          <p:cNvSpPr txBox="1"/>
          <p:nvPr/>
        </p:nvSpPr>
        <p:spPr>
          <a:xfrm>
            <a:off x="214282" y="2049653"/>
            <a:ext cx="4572032" cy="523220"/>
          </a:xfrm>
          <a:prstGeom prst="rect">
            <a:avLst/>
          </a:prstGeom>
          <a:noFill/>
        </p:spPr>
        <p:txBody>
          <a:bodyPr wrap="square" rtlCol="0">
            <a:spAutoFit/>
          </a:bodyPr>
          <a:lstStyle/>
          <a:p>
            <a:r>
              <a:rPr lang="fr-FR" sz="1400" dirty="0" smtClean="0"/>
              <a:t>Le combinateur permet de réaliser simplement la connexion des 12 fils pour réaliser le pont de Wheatstone.</a:t>
            </a:r>
          </a:p>
        </p:txBody>
      </p:sp>
      <p:sp>
        <p:nvSpPr>
          <p:cNvPr id="65" name="ZoneTexte 64"/>
          <p:cNvSpPr txBox="1"/>
          <p:nvPr/>
        </p:nvSpPr>
        <p:spPr>
          <a:xfrm>
            <a:off x="4786314" y="5333542"/>
            <a:ext cx="1571636" cy="307777"/>
          </a:xfrm>
          <a:prstGeom prst="rect">
            <a:avLst/>
          </a:prstGeom>
          <a:noFill/>
        </p:spPr>
        <p:txBody>
          <a:bodyPr wrap="square" rtlCol="0">
            <a:spAutoFit/>
          </a:bodyPr>
          <a:lstStyle/>
          <a:p>
            <a:pPr algn="ctr"/>
            <a:r>
              <a:rPr lang="fr-FR" sz="1400" dirty="0" smtClean="0"/>
              <a:t>Coté fils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1200329"/>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r>
              <a:rPr lang="fr-FR" dirty="0" smtClean="0">
                <a:cs typeface="Miriam Fixed" pitchFamily="49" charset="-79"/>
              </a:rPr>
              <a:t>Le pont de Wheatstone</a:t>
            </a:r>
          </a:p>
          <a:p>
            <a:endParaRPr lang="fr-FR" dirty="0" smtClean="0">
              <a:latin typeface="Miriam Fixed" pitchFamily="49" charset="-79"/>
              <a:cs typeface="Miriam Fixed" pitchFamily="49" charset="-79"/>
            </a:endParaRPr>
          </a:p>
          <a:p>
            <a:r>
              <a:rPr lang="fr-FR" dirty="0" smtClean="0">
                <a:cs typeface="Miriam Fixed" pitchFamily="49" charset="-79"/>
              </a:rPr>
              <a:t>Le combinateur et l’amplificateur</a:t>
            </a:r>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16</a:t>
            </a:fld>
            <a:endParaRPr lang="fr-FR" dirty="0" smtClean="0"/>
          </a:p>
        </p:txBody>
      </p:sp>
      <p:sp>
        <p:nvSpPr>
          <p:cNvPr id="64" name="Explosion 1 63"/>
          <p:cNvSpPr/>
          <p:nvPr/>
        </p:nvSpPr>
        <p:spPr>
          <a:xfrm rot="1211573">
            <a:off x="6833321" y="415596"/>
            <a:ext cx="1757961" cy="997777"/>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Adapté</a:t>
            </a:r>
          </a:p>
          <a:p>
            <a:pPr algn="ctr"/>
            <a:r>
              <a:rPr lang="fr-FR" sz="1400" dirty="0" smtClean="0"/>
              <a:t>Grove</a:t>
            </a:r>
            <a:endParaRPr lang="fr-FR" sz="1400" dirty="0"/>
          </a:p>
        </p:txBody>
      </p:sp>
      <p:pic>
        <p:nvPicPr>
          <p:cNvPr id="1031" name="Picture 7"/>
          <p:cNvPicPr>
            <a:picLocks noChangeAspect="1" noChangeArrowheads="1"/>
          </p:cNvPicPr>
          <p:nvPr/>
        </p:nvPicPr>
        <p:blipFill>
          <a:blip r:embed="rId2"/>
          <a:srcRect/>
          <a:stretch>
            <a:fillRect/>
          </a:stretch>
        </p:blipFill>
        <p:spPr bwMode="auto">
          <a:xfrm>
            <a:off x="571472" y="2428868"/>
            <a:ext cx="2001832" cy="1300159"/>
          </a:xfrm>
          <a:prstGeom prst="rect">
            <a:avLst/>
          </a:prstGeom>
          <a:noFill/>
          <a:ln w="28575">
            <a:solidFill>
              <a:schemeClr val="tx1"/>
            </a:solidFill>
            <a:miter lim="800000"/>
            <a:headEnd/>
            <a:tailEnd/>
          </a:ln>
          <a:effectLst/>
        </p:spPr>
      </p:pic>
      <p:sp>
        <p:nvSpPr>
          <p:cNvPr id="22" name="ZoneTexte 21"/>
          <p:cNvSpPr txBox="1"/>
          <p:nvPr/>
        </p:nvSpPr>
        <p:spPr>
          <a:xfrm>
            <a:off x="214282" y="3786190"/>
            <a:ext cx="2714644" cy="738664"/>
          </a:xfrm>
          <a:prstGeom prst="rect">
            <a:avLst/>
          </a:prstGeom>
          <a:noFill/>
        </p:spPr>
        <p:txBody>
          <a:bodyPr wrap="square" rtlCol="0">
            <a:spAutoFit/>
          </a:bodyPr>
          <a:lstStyle/>
          <a:p>
            <a:pPr algn="ctr"/>
            <a:r>
              <a:rPr lang="fr-FR" sz="1400" dirty="0" smtClean="0"/>
              <a:t>Prendre un câble Grove de 20cm.</a:t>
            </a:r>
          </a:p>
          <a:p>
            <a:pPr algn="ctr"/>
            <a:r>
              <a:rPr lang="fr-FR" sz="1400" dirty="0" smtClean="0"/>
              <a:t>Couper les 2 connecteurs et dénuder les fils.</a:t>
            </a:r>
          </a:p>
        </p:txBody>
      </p:sp>
      <p:pic>
        <p:nvPicPr>
          <p:cNvPr id="2050" name="Picture 2"/>
          <p:cNvPicPr>
            <a:picLocks noChangeAspect="1" noChangeArrowheads="1"/>
          </p:cNvPicPr>
          <p:nvPr/>
        </p:nvPicPr>
        <p:blipFill>
          <a:blip r:embed="rId3"/>
          <a:srcRect/>
          <a:stretch>
            <a:fillRect/>
          </a:stretch>
        </p:blipFill>
        <p:spPr bwMode="auto">
          <a:xfrm>
            <a:off x="3000364" y="2428868"/>
            <a:ext cx="1819275" cy="2895600"/>
          </a:xfrm>
          <a:prstGeom prst="rect">
            <a:avLst/>
          </a:prstGeom>
          <a:noFill/>
          <a:ln w="28575">
            <a:solidFill>
              <a:schemeClr val="tx1"/>
            </a:solidFill>
            <a:miter lim="800000"/>
            <a:headEnd/>
            <a:tailEnd/>
          </a:ln>
          <a:effectLst/>
        </p:spPr>
      </p:pic>
      <p:sp>
        <p:nvSpPr>
          <p:cNvPr id="24" name="ZoneTexte 23"/>
          <p:cNvSpPr txBox="1"/>
          <p:nvPr/>
        </p:nvSpPr>
        <p:spPr>
          <a:xfrm>
            <a:off x="2786050" y="5333542"/>
            <a:ext cx="2143140" cy="523220"/>
          </a:xfrm>
          <a:prstGeom prst="rect">
            <a:avLst/>
          </a:prstGeom>
          <a:noFill/>
        </p:spPr>
        <p:txBody>
          <a:bodyPr wrap="square" rtlCol="0">
            <a:spAutoFit/>
          </a:bodyPr>
          <a:lstStyle/>
          <a:p>
            <a:pPr algn="ctr"/>
            <a:r>
              <a:rPr lang="fr-FR" sz="1400" dirty="0" smtClean="0"/>
              <a:t>Souder les fils E+ E- A- A+</a:t>
            </a:r>
          </a:p>
          <a:p>
            <a:pPr algn="ctr"/>
            <a:r>
              <a:rPr lang="fr-FR" sz="1400" dirty="0" smtClean="0"/>
              <a:t> sur la carte combinateur</a:t>
            </a:r>
          </a:p>
        </p:txBody>
      </p:sp>
      <p:pic>
        <p:nvPicPr>
          <p:cNvPr id="2051" name="Picture 3"/>
          <p:cNvPicPr>
            <a:picLocks noChangeAspect="1" noChangeArrowheads="1"/>
          </p:cNvPicPr>
          <p:nvPr/>
        </p:nvPicPr>
        <p:blipFill>
          <a:blip r:embed="rId4"/>
          <a:srcRect/>
          <a:stretch>
            <a:fillRect/>
          </a:stretch>
        </p:blipFill>
        <p:spPr bwMode="auto">
          <a:xfrm>
            <a:off x="5072066" y="2428868"/>
            <a:ext cx="1755050" cy="2928958"/>
          </a:xfrm>
          <a:prstGeom prst="rect">
            <a:avLst/>
          </a:prstGeom>
          <a:noFill/>
          <a:ln w="28575">
            <a:solidFill>
              <a:schemeClr val="tx1"/>
            </a:solidFill>
            <a:miter lim="800000"/>
            <a:headEnd/>
            <a:tailEnd/>
          </a:ln>
          <a:effectLst/>
        </p:spPr>
      </p:pic>
      <p:sp>
        <p:nvSpPr>
          <p:cNvPr id="26" name="ZoneTexte 25"/>
          <p:cNvSpPr txBox="1"/>
          <p:nvPr/>
        </p:nvSpPr>
        <p:spPr>
          <a:xfrm>
            <a:off x="4857752" y="5334672"/>
            <a:ext cx="2143140" cy="523220"/>
          </a:xfrm>
          <a:prstGeom prst="rect">
            <a:avLst/>
          </a:prstGeom>
          <a:noFill/>
        </p:spPr>
        <p:txBody>
          <a:bodyPr wrap="square" rtlCol="0">
            <a:spAutoFit/>
          </a:bodyPr>
          <a:lstStyle/>
          <a:p>
            <a:pPr algn="ctr"/>
            <a:r>
              <a:rPr lang="fr-FR" sz="1400" dirty="0" smtClean="0"/>
              <a:t>Souder les fils E+ E- A- A+</a:t>
            </a:r>
          </a:p>
          <a:p>
            <a:pPr algn="ctr"/>
            <a:r>
              <a:rPr lang="fr-FR" sz="1400" dirty="0" smtClean="0"/>
              <a:t> sur la carte amplificateur</a:t>
            </a:r>
          </a:p>
        </p:txBody>
      </p:sp>
      <p:pic>
        <p:nvPicPr>
          <p:cNvPr id="2052" name="Picture 4"/>
          <p:cNvPicPr>
            <a:picLocks noChangeAspect="1" noChangeArrowheads="1"/>
          </p:cNvPicPr>
          <p:nvPr/>
        </p:nvPicPr>
        <p:blipFill>
          <a:blip r:embed="rId5"/>
          <a:srcRect/>
          <a:stretch>
            <a:fillRect/>
          </a:stretch>
        </p:blipFill>
        <p:spPr bwMode="auto">
          <a:xfrm>
            <a:off x="7215206" y="1643050"/>
            <a:ext cx="1143008" cy="4230614"/>
          </a:xfrm>
          <a:prstGeom prst="rect">
            <a:avLst/>
          </a:prstGeom>
          <a:noFill/>
          <a:ln w="28575">
            <a:solidFill>
              <a:schemeClr val="tx1"/>
            </a:solidFill>
            <a:miter lim="800000"/>
            <a:headEnd/>
            <a:tailEnd/>
          </a:ln>
          <a:effectLst/>
        </p:spPr>
      </p:pic>
      <p:sp>
        <p:nvSpPr>
          <p:cNvPr id="28" name="ZoneTexte 27"/>
          <p:cNvSpPr txBox="1"/>
          <p:nvPr/>
        </p:nvSpPr>
        <p:spPr>
          <a:xfrm>
            <a:off x="6429388" y="5929330"/>
            <a:ext cx="2143140" cy="523220"/>
          </a:xfrm>
          <a:prstGeom prst="rect">
            <a:avLst/>
          </a:prstGeom>
          <a:noFill/>
        </p:spPr>
        <p:txBody>
          <a:bodyPr wrap="square" rtlCol="0">
            <a:spAutoFit/>
          </a:bodyPr>
          <a:lstStyle/>
          <a:p>
            <a:pPr algn="ctr"/>
            <a:r>
              <a:rPr lang="fr-FR" sz="1400" dirty="0" smtClean="0"/>
              <a:t>Les capteurs de charge sont reliés à l’amplificateur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3" name="Picture 2"/>
          <p:cNvPicPr>
            <a:picLocks noChangeAspect="1" noChangeArrowheads="1"/>
          </p:cNvPicPr>
          <p:nvPr/>
        </p:nvPicPr>
        <p:blipFill>
          <a:blip r:embed="rId2"/>
          <a:srcRect/>
          <a:stretch>
            <a:fillRect/>
          </a:stretch>
        </p:blipFill>
        <p:spPr bwMode="auto">
          <a:xfrm>
            <a:off x="2247900" y="2449513"/>
            <a:ext cx="4038600" cy="3051175"/>
          </a:xfrm>
          <a:prstGeom prst="rect">
            <a:avLst/>
          </a:prstGeom>
          <a:noFill/>
          <a:ln w="28575">
            <a:solidFill>
              <a:schemeClr val="tx1"/>
            </a:solidFill>
            <a:miter lim="800000"/>
            <a:headEnd/>
            <a:tailEnd/>
          </a:ln>
        </p:spPr>
      </p:pic>
      <p:pic>
        <p:nvPicPr>
          <p:cNvPr id="4" name="Picture 4"/>
          <p:cNvPicPr>
            <a:picLocks noChangeAspect="1" noChangeArrowheads="1"/>
          </p:cNvPicPr>
          <p:nvPr/>
        </p:nvPicPr>
        <p:blipFill>
          <a:blip r:embed="rId3"/>
          <a:srcRect/>
          <a:stretch>
            <a:fillRect/>
          </a:stretch>
        </p:blipFill>
        <p:spPr bwMode="auto">
          <a:xfrm>
            <a:off x="285750" y="1785938"/>
            <a:ext cx="1100138" cy="2000250"/>
          </a:xfrm>
          <a:prstGeom prst="rect">
            <a:avLst/>
          </a:prstGeom>
          <a:noFill/>
          <a:ln w="28575">
            <a:solidFill>
              <a:schemeClr val="tx1"/>
            </a:solidFill>
            <a:miter lim="800000"/>
            <a:headEnd/>
            <a:tailEnd/>
          </a:ln>
        </p:spPr>
      </p:pic>
      <p:sp>
        <p:nvSpPr>
          <p:cNvPr id="5" name="ZoneTexte 8"/>
          <p:cNvSpPr txBox="1">
            <a:spLocks noChangeArrowheads="1"/>
          </p:cNvSpPr>
          <p:nvPr/>
        </p:nvSpPr>
        <p:spPr bwMode="auto">
          <a:xfrm>
            <a:off x="714375" y="3500438"/>
            <a:ext cx="1000125" cy="369887"/>
          </a:xfrm>
          <a:prstGeom prst="rect">
            <a:avLst/>
          </a:prstGeom>
          <a:solidFill>
            <a:schemeClr val="bg1"/>
          </a:solidFill>
          <a:ln w="9525">
            <a:solidFill>
              <a:schemeClr val="tx1"/>
            </a:solidFill>
            <a:miter lim="800000"/>
            <a:headEnd/>
            <a:tailEnd/>
          </a:ln>
        </p:spPr>
        <p:txBody>
          <a:bodyPr>
            <a:spAutoFit/>
          </a:bodyPr>
          <a:lstStyle/>
          <a:p>
            <a:pPr algn="ctr"/>
            <a:r>
              <a:rPr lang="fr-FR"/>
              <a:t>Tracé</a:t>
            </a:r>
          </a:p>
        </p:txBody>
      </p:sp>
      <p:pic>
        <p:nvPicPr>
          <p:cNvPr id="6" name="Picture 5"/>
          <p:cNvPicPr>
            <a:picLocks noChangeAspect="1" noChangeArrowheads="1"/>
          </p:cNvPicPr>
          <p:nvPr/>
        </p:nvPicPr>
        <p:blipFill>
          <a:blip r:embed="rId4" cstate="print"/>
          <a:srcRect/>
          <a:stretch>
            <a:fillRect/>
          </a:stretch>
        </p:blipFill>
        <p:spPr bwMode="auto">
          <a:xfrm>
            <a:off x="428625" y="4572000"/>
            <a:ext cx="1500188" cy="1312863"/>
          </a:xfrm>
          <a:prstGeom prst="rect">
            <a:avLst/>
          </a:prstGeom>
          <a:noFill/>
          <a:ln w="28575">
            <a:solidFill>
              <a:schemeClr val="tx1"/>
            </a:solidFill>
            <a:miter lim="800000"/>
            <a:headEnd/>
            <a:tailEnd/>
          </a:ln>
        </p:spPr>
      </p:pic>
      <p:sp>
        <p:nvSpPr>
          <p:cNvPr id="7" name="ZoneTexte 13"/>
          <p:cNvSpPr txBox="1">
            <a:spLocks noChangeArrowheads="1"/>
          </p:cNvSpPr>
          <p:nvPr/>
        </p:nvSpPr>
        <p:spPr bwMode="auto">
          <a:xfrm>
            <a:off x="500063" y="5715000"/>
            <a:ext cx="1633537" cy="646113"/>
          </a:xfrm>
          <a:prstGeom prst="rect">
            <a:avLst/>
          </a:prstGeom>
          <a:solidFill>
            <a:schemeClr val="bg1"/>
          </a:solidFill>
          <a:ln w="9525">
            <a:solidFill>
              <a:schemeClr val="tx1"/>
            </a:solidFill>
            <a:miter lim="800000"/>
            <a:headEnd/>
            <a:tailEnd/>
          </a:ln>
        </p:spPr>
        <p:txBody>
          <a:bodyPr>
            <a:spAutoFit/>
          </a:bodyPr>
          <a:lstStyle/>
          <a:p>
            <a:pPr algn="ctr"/>
            <a:r>
              <a:rPr lang="fr-FR"/>
              <a:t>Fixation des</a:t>
            </a:r>
          </a:p>
          <a:p>
            <a:pPr algn="ctr"/>
            <a:r>
              <a:rPr lang="fr-FR"/>
              <a:t>supports</a:t>
            </a:r>
          </a:p>
        </p:txBody>
      </p:sp>
      <p:pic>
        <p:nvPicPr>
          <p:cNvPr id="8" name="Picture 6"/>
          <p:cNvPicPr>
            <a:picLocks noChangeAspect="1" noChangeArrowheads="1"/>
          </p:cNvPicPr>
          <p:nvPr/>
        </p:nvPicPr>
        <p:blipFill>
          <a:blip r:embed="rId5"/>
          <a:srcRect/>
          <a:stretch>
            <a:fillRect/>
          </a:stretch>
        </p:blipFill>
        <p:spPr bwMode="auto">
          <a:xfrm>
            <a:off x="6943725" y="3857625"/>
            <a:ext cx="1414463" cy="1539875"/>
          </a:xfrm>
          <a:prstGeom prst="rect">
            <a:avLst/>
          </a:prstGeom>
          <a:noFill/>
          <a:ln w="28575">
            <a:solidFill>
              <a:schemeClr val="tx1"/>
            </a:solidFill>
            <a:miter lim="800000"/>
            <a:headEnd/>
            <a:tailEnd/>
          </a:ln>
        </p:spPr>
      </p:pic>
      <p:pic>
        <p:nvPicPr>
          <p:cNvPr id="9" name="Picture 7"/>
          <p:cNvPicPr>
            <a:picLocks noChangeAspect="1" noChangeArrowheads="1"/>
          </p:cNvPicPr>
          <p:nvPr/>
        </p:nvPicPr>
        <p:blipFill>
          <a:blip r:embed="rId6"/>
          <a:srcRect/>
          <a:stretch>
            <a:fillRect/>
          </a:stretch>
        </p:blipFill>
        <p:spPr bwMode="auto">
          <a:xfrm>
            <a:off x="6500813" y="2108200"/>
            <a:ext cx="1928812" cy="1249363"/>
          </a:xfrm>
          <a:prstGeom prst="rect">
            <a:avLst/>
          </a:prstGeom>
          <a:noFill/>
          <a:ln w="28575">
            <a:solidFill>
              <a:schemeClr val="tx1"/>
            </a:solidFill>
            <a:miter lim="800000"/>
            <a:headEnd/>
            <a:tailEnd/>
          </a:ln>
        </p:spPr>
      </p:pic>
      <p:sp>
        <p:nvSpPr>
          <p:cNvPr id="10" name="ZoneTexte 15"/>
          <p:cNvSpPr txBox="1">
            <a:spLocks noChangeArrowheads="1"/>
          </p:cNvSpPr>
          <p:nvPr/>
        </p:nvSpPr>
        <p:spPr bwMode="auto">
          <a:xfrm>
            <a:off x="6500827" y="3286125"/>
            <a:ext cx="2286016" cy="646331"/>
          </a:xfrm>
          <a:prstGeom prst="rect">
            <a:avLst/>
          </a:prstGeom>
          <a:solidFill>
            <a:schemeClr val="bg1"/>
          </a:solidFill>
          <a:ln w="9525">
            <a:solidFill>
              <a:schemeClr val="tx1"/>
            </a:solidFill>
            <a:miter lim="800000"/>
            <a:headEnd/>
            <a:tailEnd/>
          </a:ln>
        </p:spPr>
        <p:txBody>
          <a:bodyPr wrap="square">
            <a:spAutoFit/>
          </a:bodyPr>
          <a:lstStyle/>
          <a:p>
            <a:pPr algn="ctr"/>
            <a:r>
              <a:rPr lang="fr-FR" dirty="0"/>
              <a:t>Fixation des</a:t>
            </a:r>
          </a:p>
          <a:p>
            <a:pPr algn="ctr"/>
            <a:r>
              <a:rPr lang="fr-FR" dirty="0" smtClean="0"/>
              <a:t>capteurs de charge</a:t>
            </a:r>
            <a:endParaRPr lang="fr-FR" dirty="0"/>
          </a:p>
        </p:txBody>
      </p:sp>
      <p:sp>
        <p:nvSpPr>
          <p:cNvPr id="11" name="Rectangle 4"/>
          <p:cNvSpPr>
            <a:spLocks noChangeArrowheads="1"/>
          </p:cNvSpPr>
          <p:nvPr/>
        </p:nvSpPr>
        <p:spPr bwMode="auto">
          <a:xfrm>
            <a:off x="179388" y="920750"/>
            <a:ext cx="8678892"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p:txBody>
      </p:sp>
      <p:sp>
        <p:nvSpPr>
          <p:cNvPr id="12"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1026" name="Picture 2"/>
          <p:cNvPicPr>
            <a:picLocks noChangeAspect="1" noChangeArrowheads="1"/>
          </p:cNvPicPr>
          <p:nvPr/>
        </p:nvPicPr>
        <p:blipFill>
          <a:blip r:embed="rId2"/>
          <a:srcRect/>
          <a:stretch>
            <a:fillRect/>
          </a:stretch>
        </p:blipFill>
        <p:spPr bwMode="auto">
          <a:xfrm>
            <a:off x="2282344" y="1857364"/>
            <a:ext cx="4432796" cy="4686525"/>
          </a:xfrm>
          <a:prstGeom prst="rect">
            <a:avLst/>
          </a:prstGeom>
          <a:noFill/>
          <a:ln w="9525">
            <a:noFill/>
            <a:miter lim="800000"/>
            <a:headEnd/>
            <a:tailEnd/>
          </a:ln>
          <a:effectLst/>
        </p:spPr>
      </p:pic>
      <p:pic>
        <p:nvPicPr>
          <p:cNvPr id="25608" name="Picture 8"/>
          <p:cNvPicPr>
            <a:picLocks noChangeAspect="1" noChangeArrowheads="1"/>
          </p:cNvPicPr>
          <p:nvPr/>
        </p:nvPicPr>
        <p:blipFill>
          <a:blip r:embed="rId3"/>
          <a:srcRect/>
          <a:stretch>
            <a:fillRect/>
          </a:stretch>
        </p:blipFill>
        <p:spPr bwMode="auto">
          <a:xfrm>
            <a:off x="6786563" y="3786188"/>
            <a:ext cx="2071687" cy="1030287"/>
          </a:xfrm>
          <a:prstGeom prst="rect">
            <a:avLst/>
          </a:prstGeom>
          <a:noFill/>
          <a:ln w="28575">
            <a:solidFill>
              <a:schemeClr val="tx1"/>
            </a:solidFill>
            <a:miter lim="800000"/>
            <a:headEnd/>
            <a:tailEnd/>
          </a:ln>
        </p:spPr>
      </p:pic>
      <p:pic>
        <p:nvPicPr>
          <p:cNvPr id="25609" name="Picture 9"/>
          <p:cNvPicPr>
            <a:picLocks noChangeAspect="1" noChangeArrowheads="1"/>
          </p:cNvPicPr>
          <p:nvPr/>
        </p:nvPicPr>
        <p:blipFill>
          <a:blip r:embed="rId4"/>
          <a:srcRect/>
          <a:stretch>
            <a:fillRect/>
          </a:stretch>
        </p:blipFill>
        <p:spPr bwMode="auto">
          <a:xfrm>
            <a:off x="7072313" y="2200275"/>
            <a:ext cx="1284287" cy="800100"/>
          </a:xfrm>
          <a:prstGeom prst="rect">
            <a:avLst/>
          </a:prstGeom>
          <a:noFill/>
          <a:ln w="28575">
            <a:solidFill>
              <a:schemeClr val="tx1"/>
            </a:solidFill>
            <a:miter lim="800000"/>
            <a:headEnd/>
            <a:tailEnd/>
          </a:ln>
        </p:spPr>
      </p:pic>
      <p:sp>
        <p:nvSpPr>
          <p:cNvPr id="25612" name="ZoneTexte 11"/>
          <p:cNvSpPr txBox="1">
            <a:spLocks noChangeArrowheads="1"/>
          </p:cNvSpPr>
          <p:nvPr/>
        </p:nvSpPr>
        <p:spPr bwMode="auto">
          <a:xfrm>
            <a:off x="7143750" y="2928938"/>
            <a:ext cx="1285875" cy="369887"/>
          </a:xfrm>
          <a:prstGeom prst="rect">
            <a:avLst/>
          </a:prstGeom>
          <a:solidFill>
            <a:schemeClr val="bg1"/>
          </a:solidFill>
          <a:ln w="3175">
            <a:solidFill>
              <a:schemeClr val="tx1"/>
            </a:solidFill>
            <a:miter lim="800000"/>
            <a:headEnd/>
            <a:tailEnd/>
          </a:ln>
        </p:spPr>
        <p:txBody>
          <a:bodyPr>
            <a:spAutoFit/>
          </a:bodyPr>
          <a:lstStyle/>
          <a:p>
            <a:pPr algn="ctr"/>
            <a:r>
              <a:rPr lang="fr-FR"/>
              <a:t>Fixe câble</a:t>
            </a:r>
          </a:p>
        </p:txBody>
      </p:sp>
      <p:sp>
        <p:nvSpPr>
          <p:cNvPr id="25613" name="ZoneTexte 12"/>
          <p:cNvSpPr txBox="1">
            <a:spLocks noChangeArrowheads="1"/>
          </p:cNvSpPr>
          <p:nvPr/>
        </p:nvSpPr>
        <p:spPr bwMode="auto">
          <a:xfrm>
            <a:off x="7081838" y="4773613"/>
            <a:ext cx="1571625" cy="369887"/>
          </a:xfrm>
          <a:prstGeom prst="rect">
            <a:avLst/>
          </a:prstGeom>
          <a:solidFill>
            <a:schemeClr val="bg1"/>
          </a:solidFill>
          <a:ln w="3175">
            <a:solidFill>
              <a:schemeClr val="tx1"/>
            </a:solidFill>
            <a:miter lim="800000"/>
            <a:headEnd/>
            <a:tailEnd/>
          </a:ln>
        </p:spPr>
        <p:txBody>
          <a:bodyPr>
            <a:spAutoFit/>
          </a:bodyPr>
          <a:lstStyle/>
          <a:p>
            <a:pPr algn="ctr"/>
            <a:r>
              <a:rPr lang="fr-FR"/>
              <a:t>Câble fixé</a:t>
            </a:r>
          </a:p>
        </p:txBody>
      </p:sp>
      <p:sp>
        <p:nvSpPr>
          <p:cNvPr id="14" name="Ellipse 13"/>
          <p:cNvSpPr/>
          <p:nvPr/>
        </p:nvSpPr>
        <p:spPr>
          <a:xfrm>
            <a:off x="4143371" y="3857628"/>
            <a:ext cx="785819" cy="25003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15" name="ZoneTexte 23"/>
          <p:cNvSpPr txBox="1">
            <a:spLocks noChangeArrowheads="1"/>
          </p:cNvSpPr>
          <p:nvPr/>
        </p:nvSpPr>
        <p:spPr bwMode="auto">
          <a:xfrm>
            <a:off x="5072081" y="5857892"/>
            <a:ext cx="2143125" cy="738187"/>
          </a:xfrm>
          <a:prstGeom prst="rect">
            <a:avLst/>
          </a:prstGeom>
          <a:solidFill>
            <a:schemeClr val="bg1"/>
          </a:solidFill>
          <a:ln w="3175">
            <a:solidFill>
              <a:srgbClr val="FF0000"/>
            </a:solidFill>
            <a:miter lim="800000"/>
            <a:headEnd/>
            <a:tailEnd/>
          </a:ln>
        </p:spPr>
        <p:txBody>
          <a:bodyPr>
            <a:spAutoFit/>
          </a:bodyPr>
          <a:lstStyle/>
          <a:p>
            <a:pPr algn="ctr"/>
            <a:r>
              <a:rPr lang="fr-FR" sz="1400" dirty="0">
                <a:solidFill>
                  <a:srgbClr val="FF0000"/>
                </a:solidFill>
              </a:rPr>
              <a:t>Pour une utilisation en extérieur, à placer dans une boite étanche</a:t>
            </a:r>
          </a:p>
        </p:txBody>
      </p:sp>
      <p:cxnSp>
        <p:nvCxnSpPr>
          <p:cNvPr id="18" name="Connecteur droit avec flèche 17"/>
          <p:cNvCxnSpPr>
            <a:stCxn id="25615" idx="0"/>
          </p:cNvCxnSpPr>
          <p:nvPr/>
        </p:nvCxnSpPr>
        <p:spPr>
          <a:xfrm rot="16200000" flipV="1">
            <a:off x="5286384" y="5000632"/>
            <a:ext cx="500066" cy="12144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5429250" y="2500313"/>
            <a:ext cx="357188" cy="71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a:off x="3143241" y="2571744"/>
            <a:ext cx="285761" cy="714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6200000" flipH="1">
            <a:off x="4179094" y="3821906"/>
            <a:ext cx="3143250" cy="642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1607331" y="3821908"/>
            <a:ext cx="3000390" cy="6429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21" name="ZoneTexte 23"/>
          <p:cNvSpPr txBox="1">
            <a:spLocks noChangeArrowheads="1"/>
          </p:cNvSpPr>
          <p:nvPr/>
        </p:nvSpPr>
        <p:spPr bwMode="auto">
          <a:xfrm>
            <a:off x="3429000" y="1760532"/>
            <a:ext cx="2000250" cy="954088"/>
          </a:xfrm>
          <a:prstGeom prst="rect">
            <a:avLst/>
          </a:prstGeom>
          <a:solidFill>
            <a:schemeClr val="bg1"/>
          </a:solidFill>
          <a:ln w="3175">
            <a:solidFill>
              <a:srgbClr val="FF0000"/>
            </a:solidFill>
            <a:miter lim="800000"/>
            <a:headEnd/>
            <a:tailEnd/>
          </a:ln>
        </p:spPr>
        <p:txBody>
          <a:bodyPr>
            <a:spAutoFit/>
          </a:bodyPr>
          <a:lstStyle/>
          <a:p>
            <a:pPr algn="ctr"/>
            <a:r>
              <a:rPr lang="fr-FR" sz="1400">
                <a:solidFill>
                  <a:srgbClr val="FF0000"/>
                </a:solidFill>
              </a:rPr>
              <a:t>Pour une utilisation en extérieur, protéger les connexions avec du silicone.</a:t>
            </a:r>
          </a:p>
        </p:txBody>
      </p:sp>
      <p:sp>
        <p:nvSpPr>
          <p:cNvPr id="25622" name="Espace réservé du numéro de diapositive 21"/>
          <p:cNvSpPr>
            <a:spLocks noGrp="1"/>
          </p:cNvSpPr>
          <p:nvPr>
            <p:ph type="sldNum" sz="quarter" idx="12"/>
          </p:nvPr>
        </p:nvSpPr>
        <p:spPr bwMode="auto">
          <a:xfrm>
            <a:off x="6724680" y="6356350"/>
            <a:ext cx="2133600" cy="365125"/>
          </a:xfrm>
          <a:noFill/>
          <a:ln>
            <a:miter lim="800000"/>
            <a:headEnd/>
            <a:tailEnd/>
          </a:ln>
        </p:spPr>
        <p:txBody>
          <a:bodyPr/>
          <a:lstStyle/>
          <a:p>
            <a:fld id="{AD3557CB-ACBF-40EC-B789-1BD66AC1ABC2}" type="slidenum">
              <a:rPr lang="fr-FR" smtClean="0"/>
              <a:pPr/>
              <a:t>18</a:t>
            </a:fld>
            <a:endParaRPr lang="fr-FR" smtClean="0"/>
          </a:p>
        </p:txBody>
      </p:sp>
      <p:sp>
        <p:nvSpPr>
          <p:cNvPr id="24" name="Rectangle 4"/>
          <p:cNvSpPr>
            <a:spLocks noChangeArrowheads="1"/>
          </p:cNvSpPr>
          <p:nvPr/>
        </p:nvSpPr>
        <p:spPr bwMode="auto">
          <a:xfrm>
            <a:off x="179388" y="920750"/>
            <a:ext cx="8678892"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p:txBody>
      </p:sp>
      <p:sp>
        <p:nvSpPr>
          <p:cNvPr id="26"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32" name="ZoneTexte 31"/>
          <p:cNvSpPr txBox="1"/>
          <p:nvPr/>
        </p:nvSpPr>
        <p:spPr>
          <a:xfrm>
            <a:off x="285720" y="3143248"/>
            <a:ext cx="1857388" cy="1384995"/>
          </a:xfrm>
          <a:prstGeom prst="rect">
            <a:avLst/>
          </a:prstGeom>
          <a:noFill/>
        </p:spPr>
        <p:txBody>
          <a:bodyPr wrap="square" rtlCol="0">
            <a:spAutoFit/>
          </a:bodyPr>
          <a:lstStyle/>
          <a:p>
            <a:r>
              <a:rPr lang="fr-FR" sz="1400" dirty="0" smtClean="0"/>
              <a:t>Possibilité de placer les fils des capteurs de charge dans une gaine de câble téléphonique, préalablement fendue sur la longueur.</a:t>
            </a:r>
            <a:endParaRPr lang="fr-FR"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5821372"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Choisir un réseau pour connecter la ruche</a:t>
            </a:r>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19</a:t>
            </a:fld>
            <a:endParaRPr lang="fr-FR" dirty="0" smtClean="0"/>
          </a:p>
        </p:txBody>
      </p:sp>
      <p:sp>
        <p:nvSpPr>
          <p:cNvPr id="6" name="ZoneTexte 5"/>
          <p:cNvSpPr txBox="1"/>
          <p:nvPr/>
        </p:nvSpPr>
        <p:spPr>
          <a:xfrm>
            <a:off x="214282" y="1214422"/>
            <a:ext cx="8001056" cy="646331"/>
          </a:xfrm>
          <a:prstGeom prst="rect">
            <a:avLst/>
          </a:prstGeom>
          <a:noFill/>
        </p:spPr>
        <p:txBody>
          <a:bodyPr wrap="square" rtlCol="0">
            <a:spAutoFit/>
          </a:bodyPr>
          <a:lstStyle/>
          <a:p>
            <a:r>
              <a:rPr lang="fr-FR" dirty="0" smtClean="0"/>
              <a:t>Choisir le bon réseau est un point essentiel pour suivre le travail des abeilles à distance. Voici un comparatif de différentes solutions :</a:t>
            </a:r>
            <a:endParaRPr lang="fr-FR" dirty="0"/>
          </a:p>
        </p:txBody>
      </p:sp>
      <p:graphicFrame>
        <p:nvGraphicFramePr>
          <p:cNvPr id="7" name="Tableau 6"/>
          <p:cNvGraphicFramePr>
            <a:graphicFrameLocks noGrp="1"/>
          </p:cNvGraphicFramePr>
          <p:nvPr/>
        </p:nvGraphicFramePr>
        <p:xfrm>
          <a:off x="571472" y="1882358"/>
          <a:ext cx="8001057" cy="4421458"/>
        </p:xfrm>
        <a:graphic>
          <a:graphicData uri="http://schemas.openxmlformats.org/drawingml/2006/table">
            <a:tbl>
              <a:tblPr firstRow="1" bandRow="1">
                <a:tableStyleId>{5C22544A-7EE6-4342-B048-85BDC9FD1C3A}</a:tableStyleId>
              </a:tblPr>
              <a:tblGrid>
                <a:gridCol w="1928826"/>
                <a:gridCol w="3405212"/>
                <a:gridCol w="2667019"/>
              </a:tblGrid>
              <a:tr h="385934">
                <a:tc gridSpan="3">
                  <a:txBody>
                    <a:bodyPr/>
                    <a:lstStyle/>
                    <a:p>
                      <a:pPr algn="ctr"/>
                      <a:r>
                        <a:rPr lang="fr-FR" dirty="0" smtClean="0"/>
                        <a:t>Comparatif des réseaux</a:t>
                      </a:r>
                      <a:endParaRPr lang="fr-FR" dirty="0"/>
                    </a:p>
                  </a:txBody>
                  <a:tcPr/>
                </a:tc>
                <a:tc hMerge="1">
                  <a:txBody>
                    <a:bodyPr/>
                    <a:lstStyle/>
                    <a:p>
                      <a:endParaRPr lang="fr-FR" dirty="0"/>
                    </a:p>
                  </a:txBody>
                  <a:tcPr/>
                </a:tc>
                <a:tc hMerge="1">
                  <a:txBody>
                    <a:bodyPr/>
                    <a:lstStyle/>
                    <a:p>
                      <a:endParaRPr lang="fr-FR" dirty="0"/>
                    </a:p>
                  </a:txBody>
                  <a:tcPr/>
                </a:tc>
              </a:tr>
              <a:tr h="385934">
                <a:tc>
                  <a:txBody>
                    <a:bodyPr/>
                    <a:lstStyle/>
                    <a:p>
                      <a:pPr algn="ctr"/>
                      <a:r>
                        <a:rPr lang="fr-FR" dirty="0" smtClean="0"/>
                        <a:t>Réseau</a:t>
                      </a:r>
                      <a:endParaRPr lang="fr-FR" dirty="0"/>
                    </a:p>
                  </a:txBody>
                  <a:tcPr/>
                </a:tc>
                <a:tc>
                  <a:txBody>
                    <a:bodyPr/>
                    <a:lstStyle/>
                    <a:p>
                      <a:pPr algn="ctr"/>
                      <a:r>
                        <a:rPr lang="fr-FR" dirty="0" smtClean="0"/>
                        <a:t>Avantages</a:t>
                      </a:r>
                      <a:endParaRPr lang="fr-FR" dirty="0"/>
                    </a:p>
                  </a:txBody>
                  <a:tcPr/>
                </a:tc>
                <a:tc>
                  <a:txBody>
                    <a:bodyPr/>
                    <a:lstStyle/>
                    <a:p>
                      <a:pPr algn="ctr"/>
                      <a:r>
                        <a:rPr lang="fr-FR" dirty="0" smtClean="0"/>
                        <a:t>Inconvénient</a:t>
                      </a:r>
                      <a:endParaRPr lang="fr-FR" dirty="0"/>
                    </a:p>
                  </a:txBody>
                  <a:tcPr/>
                </a:tc>
              </a:tr>
              <a:tr h="703336">
                <a:tc>
                  <a:txBody>
                    <a:bodyPr/>
                    <a:lstStyle/>
                    <a:p>
                      <a:r>
                        <a:rPr lang="fr-FR" sz="1600" dirty="0" err="1" smtClean="0"/>
                        <a:t>Sigfox</a:t>
                      </a:r>
                      <a:endParaRPr lang="fr-FR" sz="1600" dirty="0"/>
                    </a:p>
                  </a:txBody>
                  <a:tcPr/>
                </a:tc>
                <a:tc>
                  <a:txBody>
                    <a:bodyPr/>
                    <a:lstStyle/>
                    <a:p>
                      <a:r>
                        <a:rPr lang="fr-FR" sz="1600" dirty="0" smtClean="0"/>
                        <a:t>Consommation réduite,</a:t>
                      </a:r>
                    </a:p>
                    <a:p>
                      <a:r>
                        <a:rPr lang="fr-FR" sz="1600" dirty="0" smtClean="0"/>
                        <a:t>longue portée</a:t>
                      </a:r>
                    </a:p>
                  </a:txBody>
                  <a:tcPr/>
                </a:tc>
                <a:tc>
                  <a:txBody>
                    <a:bodyPr/>
                    <a:lstStyle/>
                    <a:p>
                      <a:r>
                        <a:rPr lang="fr-FR" sz="1600" dirty="0" smtClean="0"/>
                        <a:t>Réseau nouveau</a:t>
                      </a:r>
                      <a:endParaRPr lang="fr-FR" sz="1600" dirty="0"/>
                    </a:p>
                  </a:txBody>
                  <a:tcPr/>
                </a:tc>
              </a:tr>
              <a:tr h="385934">
                <a:tc>
                  <a:txBody>
                    <a:bodyPr/>
                    <a:lstStyle/>
                    <a:p>
                      <a:r>
                        <a:rPr lang="fr-FR" sz="1600" dirty="0" smtClean="0"/>
                        <a:t>GSM</a:t>
                      </a:r>
                      <a:endParaRPr lang="fr-FR" sz="1600" dirty="0"/>
                    </a:p>
                  </a:txBody>
                  <a:tcPr/>
                </a:tc>
                <a:tc>
                  <a:txBody>
                    <a:bodyPr/>
                    <a:lstStyle/>
                    <a:p>
                      <a:r>
                        <a:rPr lang="fr-FR" sz="1600" dirty="0" smtClean="0"/>
                        <a:t>Consommation moyenne</a:t>
                      </a:r>
                    </a:p>
                    <a:p>
                      <a:r>
                        <a:rPr lang="fr-FR" sz="1600" dirty="0" smtClean="0"/>
                        <a:t>Longue portée</a:t>
                      </a:r>
                      <a:endParaRPr lang="fr-FR" sz="1600" dirty="0"/>
                    </a:p>
                  </a:txBody>
                  <a:tcPr/>
                </a:tc>
                <a:tc>
                  <a:txBody>
                    <a:bodyPr/>
                    <a:lstStyle/>
                    <a:p>
                      <a:r>
                        <a:rPr lang="fr-FR" sz="1600" dirty="0" smtClean="0"/>
                        <a:t>Coût élevé</a:t>
                      </a:r>
                    </a:p>
                  </a:txBody>
                  <a:tcPr/>
                </a:tc>
              </a:tr>
              <a:tr h="385934">
                <a:tc>
                  <a:txBody>
                    <a:bodyPr/>
                    <a:lstStyle/>
                    <a:p>
                      <a:r>
                        <a:rPr lang="fr-FR" sz="1600" dirty="0" smtClean="0"/>
                        <a:t>Ethernet</a:t>
                      </a:r>
                      <a:endParaRPr lang="fr-FR" sz="1600" dirty="0"/>
                    </a:p>
                  </a:txBody>
                  <a:tcPr/>
                </a:tc>
                <a:tc>
                  <a:txBody>
                    <a:bodyPr/>
                    <a:lstStyle/>
                    <a:p>
                      <a:r>
                        <a:rPr lang="fr-FR" sz="1600" dirty="0" smtClean="0"/>
                        <a:t>Fiabilité du transfert,</a:t>
                      </a:r>
                    </a:p>
                    <a:p>
                      <a:r>
                        <a:rPr lang="fr-FR" sz="1600" dirty="0" smtClean="0"/>
                        <a:t>Faible</a:t>
                      </a:r>
                      <a:r>
                        <a:rPr lang="fr-FR" sz="1600" baseline="0" dirty="0" smtClean="0"/>
                        <a:t> coût</a:t>
                      </a:r>
                      <a:endParaRPr lang="fr-FR" sz="1600" dirty="0"/>
                    </a:p>
                  </a:txBody>
                  <a:tcPr/>
                </a:tc>
                <a:tc>
                  <a:txBody>
                    <a:bodyPr/>
                    <a:lstStyle/>
                    <a:p>
                      <a:r>
                        <a:rPr lang="fr-FR" sz="1600" dirty="0" smtClean="0"/>
                        <a:t>Filaire</a:t>
                      </a:r>
                      <a:endParaRPr lang="fr-FR" sz="1600" dirty="0"/>
                    </a:p>
                  </a:txBody>
                  <a:tcPr/>
                </a:tc>
              </a:tr>
              <a:tr h="385934">
                <a:tc>
                  <a:txBody>
                    <a:bodyPr/>
                    <a:lstStyle/>
                    <a:p>
                      <a:r>
                        <a:rPr lang="fr-FR" sz="1600" dirty="0" err="1" smtClean="0"/>
                        <a:t>Zigbee</a:t>
                      </a:r>
                      <a:endParaRPr lang="fr-FR" sz="1600" dirty="0"/>
                    </a:p>
                  </a:txBody>
                  <a:tcPr/>
                </a:tc>
                <a:tc>
                  <a:txBody>
                    <a:bodyPr/>
                    <a:lstStyle/>
                    <a:p>
                      <a:r>
                        <a:rPr lang="fr-FR" sz="1600" dirty="0" smtClean="0"/>
                        <a:t>Consommation</a:t>
                      </a:r>
                      <a:r>
                        <a:rPr lang="fr-FR" sz="1600" baseline="0" dirty="0" smtClean="0"/>
                        <a:t> réduite,</a:t>
                      </a:r>
                    </a:p>
                    <a:p>
                      <a:r>
                        <a:rPr lang="fr-FR" sz="1600" baseline="0" dirty="0" smtClean="0"/>
                        <a:t>Faible coût</a:t>
                      </a:r>
                      <a:endParaRPr lang="fr-FR" sz="1600" dirty="0"/>
                    </a:p>
                  </a:txBody>
                  <a:tcPr/>
                </a:tc>
                <a:tc>
                  <a:txBody>
                    <a:bodyPr/>
                    <a:lstStyle/>
                    <a:p>
                      <a:r>
                        <a:rPr lang="fr-FR" sz="1600" dirty="0" smtClean="0"/>
                        <a:t>Petite portée</a:t>
                      </a:r>
                      <a:endParaRPr lang="fr-FR" sz="1600" dirty="0"/>
                    </a:p>
                  </a:txBody>
                  <a:tcPr/>
                </a:tc>
              </a:tr>
              <a:tr h="385934">
                <a:tc>
                  <a:txBody>
                    <a:bodyPr/>
                    <a:lstStyle/>
                    <a:p>
                      <a:r>
                        <a:rPr lang="fr-FR" sz="1600" dirty="0" smtClean="0"/>
                        <a:t>Wifi</a:t>
                      </a:r>
                      <a:endParaRPr lang="fr-FR" sz="1600" dirty="0"/>
                    </a:p>
                  </a:txBody>
                  <a:tcPr/>
                </a:tc>
                <a:tc>
                  <a:txBody>
                    <a:bodyPr/>
                    <a:lstStyle/>
                    <a:p>
                      <a:r>
                        <a:rPr lang="fr-FR" sz="1600" dirty="0" smtClean="0"/>
                        <a:t>Pas</a:t>
                      </a:r>
                      <a:r>
                        <a:rPr lang="fr-FR" sz="1600" baseline="0" dirty="0" smtClean="0"/>
                        <a:t> d’abonnement</a:t>
                      </a:r>
                      <a:endParaRPr lang="fr-FR" sz="1600" dirty="0"/>
                    </a:p>
                  </a:txBody>
                  <a:tcPr/>
                </a:tc>
                <a:tc>
                  <a:txBody>
                    <a:bodyPr/>
                    <a:lstStyle/>
                    <a:p>
                      <a:r>
                        <a:rPr lang="fr-FR" sz="1600" dirty="0" smtClean="0"/>
                        <a:t>Coût élevé,</a:t>
                      </a:r>
                    </a:p>
                    <a:p>
                      <a:r>
                        <a:rPr lang="fr-FR" sz="1600" dirty="0" smtClean="0"/>
                        <a:t>Petite portée,</a:t>
                      </a:r>
                    </a:p>
                    <a:p>
                      <a:r>
                        <a:rPr lang="fr-FR" sz="1600" dirty="0" smtClean="0"/>
                        <a:t>modem</a:t>
                      </a:r>
                      <a:endParaRPr lang="fr-FR" sz="1600" dirty="0"/>
                    </a:p>
                  </a:txBody>
                  <a:tcPr/>
                </a:tc>
              </a:tr>
              <a:tr h="385934">
                <a:tc>
                  <a:txBody>
                    <a:bodyPr/>
                    <a:lstStyle/>
                    <a:p>
                      <a:r>
                        <a:rPr lang="fr-FR" sz="1600" dirty="0" smtClean="0"/>
                        <a:t>Bluetooth</a:t>
                      </a:r>
                      <a:endParaRPr lang="fr-FR" sz="1600" dirty="0"/>
                    </a:p>
                  </a:txBody>
                  <a:tcPr/>
                </a:tc>
                <a:tc>
                  <a:txBody>
                    <a:bodyPr/>
                    <a:lstStyle/>
                    <a:p>
                      <a:r>
                        <a:rPr lang="fr-FR" sz="1600" dirty="0" smtClean="0"/>
                        <a:t>Faible coût</a:t>
                      </a:r>
                      <a:endParaRPr lang="fr-FR" sz="1600" dirty="0"/>
                    </a:p>
                  </a:txBody>
                  <a:tcPr/>
                </a:tc>
                <a:tc>
                  <a:txBody>
                    <a:bodyPr/>
                    <a:lstStyle/>
                    <a:p>
                      <a:r>
                        <a:rPr lang="fr-FR" sz="1600" dirty="0" smtClean="0"/>
                        <a:t>Petite portée</a:t>
                      </a:r>
                      <a:endParaRPr lang="fr-FR"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51" name="ZoneTexte 2"/>
          <p:cNvSpPr txBox="1">
            <a:spLocks noChangeArrowheads="1"/>
          </p:cNvSpPr>
          <p:nvPr/>
        </p:nvSpPr>
        <p:spPr bwMode="auto">
          <a:xfrm>
            <a:off x="1331913" y="188913"/>
            <a:ext cx="6696075" cy="1077912"/>
          </a:xfrm>
          <a:prstGeom prst="rect">
            <a:avLst/>
          </a:prstGeom>
          <a:noFill/>
          <a:ln w="9525">
            <a:noFill/>
            <a:miter lim="800000"/>
            <a:headEnd/>
            <a:tailEnd/>
          </a:ln>
        </p:spPr>
        <p:txBody>
          <a:bodyPr>
            <a:spAutoFit/>
          </a:bodyPr>
          <a:lstStyle/>
          <a:p>
            <a:pPr algn="ctr"/>
            <a:r>
              <a:rPr lang="fr-FR" sz="3600" dirty="0"/>
              <a:t>Une ruche connectée</a:t>
            </a:r>
          </a:p>
          <a:p>
            <a:pPr algn="ctr"/>
            <a:endParaRPr lang="fr-FR" sz="1600" dirty="0"/>
          </a:p>
          <a:p>
            <a:pPr algn="ctr"/>
            <a:r>
              <a:rPr lang="fr-FR" sz="1200" dirty="0"/>
              <a:t>Au réseau </a:t>
            </a:r>
            <a:r>
              <a:rPr lang="fr-FR" sz="1200" dirty="0" err="1"/>
              <a:t>SigFox</a:t>
            </a:r>
            <a:r>
              <a:rPr lang="fr-FR" sz="1200" dirty="0"/>
              <a:t>, </a:t>
            </a:r>
            <a:r>
              <a:rPr lang="fr-FR" sz="1200" dirty="0" smtClean="0"/>
              <a:t>avec </a:t>
            </a:r>
            <a:r>
              <a:rPr lang="fr-FR" sz="1200" dirty="0"/>
              <a:t>carte </a:t>
            </a:r>
            <a:r>
              <a:rPr lang="fr-FR" sz="1200" dirty="0" err="1"/>
              <a:t>Arduino</a:t>
            </a:r>
            <a:r>
              <a:rPr lang="fr-FR" sz="1200" dirty="0"/>
              <a:t> </a:t>
            </a:r>
            <a:r>
              <a:rPr lang="fr-FR" sz="1200" dirty="0" smtClean="0"/>
              <a:t>UNO</a:t>
            </a:r>
            <a:endParaRPr lang="fr-FR" sz="3600" dirty="0"/>
          </a:p>
        </p:txBody>
      </p:sp>
      <p:pic>
        <p:nvPicPr>
          <p:cNvPr id="2052" name="Image 2"/>
          <p:cNvPicPr>
            <a:picLocks noChangeAspect="1"/>
          </p:cNvPicPr>
          <p:nvPr/>
        </p:nvPicPr>
        <p:blipFill>
          <a:blip r:embed="rId3"/>
          <a:srcRect/>
          <a:stretch>
            <a:fillRect/>
          </a:stretch>
        </p:blipFill>
        <p:spPr bwMode="auto">
          <a:xfrm>
            <a:off x="500034" y="1412875"/>
            <a:ext cx="4002087" cy="3001963"/>
          </a:xfrm>
          <a:prstGeom prst="rect">
            <a:avLst/>
          </a:prstGeom>
          <a:noFill/>
          <a:ln w="28575">
            <a:solidFill>
              <a:schemeClr val="tx1"/>
            </a:solidFill>
            <a:miter lim="800000"/>
            <a:headEnd/>
            <a:tailEnd/>
          </a:ln>
        </p:spPr>
      </p:pic>
      <p:sp>
        <p:nvSpPr>
          <p:cNvPr id="2053" name="ZoneTexte 3"/>
          <p:cNvSpPr txBox="1">
            <a:spLocks noChangeArrowheads="1"/>
          </p:cNvSpPr>
          <p:nvPr/>
        </p:nvSpPr>
        <p:spPr bwMode="auto">
          <a:xfrm>
            <a:off x="642910" y="4437063"/>
            <a:ext cx="3748085" cy="276999"/>
          </a:xfrm>
          <a:prstGeom prst="rect">
            <a:avLst/>
          </a:prstGeom>
          <a:noFill/>
          <a:ln w="9525">
            <a:noFill/>
            <a:miter lim="800000"/>
            <a:headEnd/>
            <a:tailEnd/>
          </a:ln>
        </p:spPr>
        <p:txBody>
          <a:bodyPr wrap="square">
            <a:spAutoFit/>
          </a:bodyPr>
          <a:lstStyle/>
          <a:p>
            <a:r>
              <a:rPr lang="fr-FR" sz="1200" dirty="0"/>
              <a:t>Ruches en transhumance près d’une culture de sarrasin.</a:t>
            </a:r>
          </a:p>
        </p:txBody>
      </p:sp>
      <p:sp>
        <p:nvSpPr>
          <p:cNvPr id="2054" name="ZoneTexte 4"/>
          <p:cNvSpPr txBox="1">
            <a:spLocks noChangeArrowheads="1"/>
          </p:cNvSpPr>
          <p:nvPr/>
        </p:nvSpPr>
        <p:spPr bwMode="auto">
          <a:xfrm>
            <a:off x="468313" y="4724400"/>
            <a:ext cx="8280400" cy="1755775"/>
          </a:xfrm>
          <a:prstGeom prst="rect">
            <a:avLst/>
          </a:prstGeom>
          <a:noFill/>
          <a:ln w="9525">
            <a:noFill/>
            <a:miter lim="800000"/>
            <a:headEnd/>
            <a:tailEnd/>
          </a:ln>
        </p:spPr>
        <p:txBody>
          <a:bodyPr>
            <a:spAutoFit/>
          </a:bodyPr>
          <a:lstStyle/>
          <a:p>
            <a:r>
              <a:rPr lang="fr-FR" dirty="0" smtClean="0"/>
              <a:t>Lorsqu’un </a:t>
            </a:r>
            <a:r>
              <a:rPr lang="fr-FR" dirty="0"/>
              <a:t>apiculteur pose ses ruches près d’une culture située loin de son domicile, celui-ci doit effectuer plusieurs </a:t>
            </a:r>
            <a:r>
              <a:rPr lang="fr-FR" dirty="0" smtClean="0"/>
              <a:t>aller-retour </a:t>
            </a:r>
            <a:r>
              <a:rPr lang="fr-FR" dirty="0"/>
              <a:t>pour suivre l’évolution de la récolte ainsi que l’état de santé de ses ruches.</a:t>
            </a:r>
          </a:p>
          <a:p>
            <a:endParaRPr lang="fr-FR" dirty="0"/>
          </a:p>
          <a:p>
            <a:r>
              <a:rPr lang="fr-FR" dirty="0"/>
              <a:t>Comment optimiser ce suivi ? Utiliser des capteurs et un réseau pour connecter la ruche et suivre tout cela de chez soi…</a:t>
            </a:r>
          </a:p>
        </p:txBody>
      </p:sp>
      <p:sp>
        <p:nvSpPr>
          <p:cNvPr id="2055" name="Espace réservé du numéro de diapositive 6"/>
          <p:cNvSpPr>
            <a:spLocks noGrp="1"/>
          </p:cNvSpPr>
          <p:nvPr>
            <p:ph type="sldNum" sz="quarter" idx="12"/>
          </p:nvPr>
        </p:nvSpPr>
        <p:spPr bwMode="auto">
          <a:xfrm>
            <a:off x="6724680" y="6356350"/>
            <a:ext cx="2133600" cy="365125"/>
          </a:xfrm>
          <a:noFill/>
          <a:ln>
            <a:miter lim="800000"/>
            <a:headEnd/>
            <a:tailEnd/>
          </a:ln>
        </p:spPr>
        <p:txBody>
          <a:bodyPr/>
          <a:lstStyle/>
          <a:p>
            <a:fld id="{F6155ADE-B88A-4618-B215-38BCA889EB54}" type="slidenum">
              <a:rPr lang="fr-FR" smtClean="0"/>
              <a:pPr/>
              <a:t>2</a:t>
            </a:fld>
            <a:endParaRPr lang="fr-FR" dirty="0" smtClean="0"/>
          </a:p>
        </p:txBody>
      </p:sp>
      <p:pic>
        <p:nvPicPr>
          <p:cNvPr id="8" name="Picture 3"/>
          <p:cNvPicPr>
            <a:picLocks noChangeAspect="1" noChangeArrowheads="1"/>
          </p:cNvPicPr>
          <p:nvPr/>
        </p:nvPicPr>
        <p:blipFill>
          <a:blip r:embed="rId4"/>
          <a:srcRect/>
          <a:stretch>
            <a:fillRect/>
          </a:stretch>
        </p:blipFill>
        <p:spPr bwMode="auto">
          <a:xfrm>
            <a:off x="4747349" y="1428736"/>
            <a:ext cx="3896617" cy="3000396"/>
          </a:xfrm>
          <a:prstGeom prst="rect">
            <a:avLst/>
          </a:prstGeom>
          <a:noFill/>
          <a:ln w="28575">
            <a:solidFill>
              <a:schemeClr val="tx1"/>
            </a:solidFill>
            <a:miter lim="800000"/>
            <a:headEnd/>
            <a:tailEnd/>
          </a:ln>
          <a:effectLst/>
        </p:spPr>
      </p:pic>
      <p:sp>
        <p:nvSpPr>
          <p:cNvPr id="9" name="ZoneTexte 3"/>
          <p:cNvSpPr txBox="1">
            <a:spLocks noChangeArrowheads="1"/>
          </p:cNvSpPr>
          <p:nvPr/>
        </p:nvSpPr>
        <p:spPr bwMode="auto">
          <a:xfrm>
            <a:off x="4714876" y="4429132"/>
            <a:ext cx="3929090" cy="276999"/>
          </a:xfrm>
          <a:prstGeom prst="rect">
            <a:avLst/>
          </a:prstGeom>
          <a:noFill/>
          <a:ln w="9525">
            <a:noFill/>
            <a:miter lim="800000"/>
            <a:headEnd/>
            <a:tailEnd/>
          </a:ln>
        </p:spPr>
        <p:txBody>
          <a:bodyPr wrap="square">
            <a:spAutoFit/>
          </a:bodyPr>
          <a:lstStyle/>
          <a:p>
            <a:pPr algn="ctr"/>
            <a:r>
              <a:rPr lang="fr-FR" sz="1200" dirty="0" smtClean="0"/>
              <a:t>Ruche équipée de ses capteurs et d’une carte </a:t>
            </a:r>
            <a:r>
              <a:rPr lang="fr-FR" sz="1200" dirty="0" err="1" smtClean="0"/>
              <a:t>Arduino</a:t>
            </a:r>
            <a:r>
              <a:rPr lang="fr-FR" sz="1200" dirty="0" smtClean="0"/>
              <a:t> UNO</a:t>
            </a:r>
            <a:endParaRPr lang="fr-FR"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675" name="ZoneTexte 4"/>
          <p:cNvSpPr txBox="1">
            <a:spLocks noChangeArrowheads="1"/>
          </p:cNvSpPr>
          <p:nvPr/>
        </p:nvSpPr>
        <p:spPr bwMode="auto">
          <a:xfrm>
            <a:off x="250825" y="857250"/>
            <a:ext cx="8713788" cy="5078313"/>
          </a:xfrm>
          <a:prstGeom prst="rect">
            <a:avLst/>
          </a:prstGeom>
          <a:noFill/>
          <a:ln w="9525">
            <a:noFill/>
            <a:miter lim="800000"/>
            <a:headEnd/>
            <a:tailEnd/>
          </a:ln>
        </p:spPr>
        <p:txBody>
          <a:bodyPr>
            <a:spAutoFit/>
          </a:bodyPr>
          <a:lstStyle/>
          <a:p>
            <a:r>
              <a:rPr lang="fr-FR" dirty="0" smtClean="0">
                <a:latin typeface="Miriam Fixed" pitchFamily="49" charset="-79"/>
                <a:cs typeface="Miriam Fixed" pitchFamily="49" charset="-79"/>
              </a:rPr>
              <a:t>Le </a:t>
            </a:r>
            <a:r>
              <a:rPr lang="fr-FR" dirty="0">
                <a:latin typeface="Miriam Fixed" pitchFamily="49" charset="-79"/>
                <a:cs typeface="Miriam Fixed" pitchFamily="49" charset="-79"/>
              </a:rPr>
              <a:t>réseau </a:t>
            </a:r>
            <a:r>
              <a:rPr lang="fr-FR" dirty="0" smtClean="0">
                <a:latin typeface="Miriam Fixed" pitchFamily="49" charset="-79"/>
                <a:cs typeface="Miriam Fixed" pitchFamily="49" charset="-79"/>
              </a:rPr>
              <a:t>SIGFOX</a:t>
            </a:r>
          </a:p>
          <a:p>
            <a:endParaRPr lang="fr-FR" dirty="0">
              <a:latin typeface="Miriam Fixed" pitchFamily="49" charset="-79"/>
              <a:cs typeface="Miriam Fixed" pitchFamily="49" charset="-79"/>
            </a:endParaRPr>
          </a:p>
          <a:p>
            <a:r>
              <a:rPr lang="fr-FR" dirty="0" smtClean="0"/>
              <a:t>Le choix s’est arrêté sur le réseau </a:t>
            </a:r>
            <a:r>
              <a:rPr lang="fr-FR" dirty="0" err="1" smtClean="0"/>
              <a:t>Sigfox</a:t>
            </a:r>
            <a:r>
              <a:rPr lang="fr-FR" dirty="0" smtClean="0"/>
              <a:t> pour plusieurs critères.</a:t>
            </a:r>
          </a:p>
          <a:p>
            <a:endParaRPr lang="fr-FR" dirty="0"/>
          </a:p>
          <a:p>
            <a:r>
              <a:rPr lang="fr-FR" dirty="0" err="1"/>
              <a:t>Sigfox</a:t>
            </a:r>
            <a:r>
              <a:rPr lang="fr-FR" dirty="0"/>
              <a:t> est une société française, près de Toulouse</a:t>
            </a:r>
            <a:r>
              <a:rPr lang="fr-FR" b="1" dirty="0" smtClean="0"/>
              <a:t>.</a:t>
            </a:r>
            <a:endParaRPr lang="fr-FR" dirty="0"/>
          </a:p>
          <a:p>
            <a:r>
              <a:rPr lang="fr-FR" dirty="0" err="1"/>
              <a:t>Sigfox</a:t>
            </a:r>
            <a:r>
              <a:rPr lang="fr-FR" dirty="0"/>
              <a:t> a créé </a:t>
            </a:r>
            <a:r>
              <a:rPr lang="fr-FR" b="1" dirty="0"/>
              <a:t>un réseau longue portée</a:t>
            </a:r>
            <a:r>
              <a:rPr lang="fr-FR" dirty="0"/>
              <a:t> et à </a:t>
            </a:r>
            <a:r>
              <a:rPr lang="fr-FR" b="1" dirty="0"/>
              <a:t>bas débit</a:t>
            </a:r>
            <a:r>
              <a:rPr lang="fr-FR" dirty="0"/>
              <a:t> qui permet la communication de </a:t>
            </a:r>
            <a:r>
              <a:rPr lang="fr-FR" b="1" dirty="0"/>
              <a:t>données de taille réduite</a:t>
            </a:r>
            <a:r>
              <a:rPr lang="fr-FR" dirty="0"/>
              <a:t> entre les appareils connectés sans passer par un téléphone mobile.</a:t>
            </a:r>
            <a:r>
              <a:rPr lang="fr-FR" b="1" dirty="0"/>
              <a:t> </a:t>
            </a:r>
            <a:r>
              <a:rPr lang="fr-FR" dirty="0"/>
              <a:t>C’est le tout premier réseau de l’</a:t>
            </a:r>
            <a:r>
              <a:rPr lang="fr-FR" dirty="0" err="1"/>
              <a:t>IoT</a:t>
            </a:r>
            <a:r>
              <a:rPr lang="fr-FR" dirty="0"/>
              <a:t> ou </a:t>
            </a:r>
            <a:r>
              <a:rPr lang="fr-FR" dirty="0" err="1"/>
              <a:t>IdO</a:t>
            </a:r>
            <a:r>
              <a:rPr lang="fr-FR" dirty="0"/>
              <a:t> (Internet des Objets) à avoir été mis en place. </a:t>
            </a:r>
          </a:p>
          <a:p>
            <a:endParaRPr lang="fr-FR" dirty="0"/>
          </a:p>
          <a:p>
            <a:r>
              <a:rPr lang="fr-FR" dirty="0"/>
              <a:t>Cette connexion à bas débit entre les objets connectés est possible grâce à sa </a:t>
            </a:r>
            <a:r>
              <a:rPr lang="fr-FR" b="1" dirty="0"/>
              <a:t>technologie radio</a:t>
            </a:r>
            <a:r>
              <a:rPr lang="fr-FR" dirty="0"/>
              <a:t> (UNB). </a:t>
            </a:r>
            <a:r>
              <a:rPr lang="fr-FR" b="1" dirty="0"/>
              <a:t>Peu énergivore</a:t>
            </a:r>
            <a:r>
              <a:rPr lang="fr-FR" dirty="0"/>
              <a:t>, elle utilise des bandes de fréquence libre de droit disponible pour le monde entier, comme les bandes ISM (Bande industrielle, scientifique et médicale). En Europe, il s’agit de l’ISL à 868 MHz. L’entreprise revendique une couverture de 92 % de la population française.</a:t>
            </a:r>
          </a:p>
          <a:p>
            <a:r>
              <a:rPr lang="fr-FR" dirty="0"/>
              <a:t>Le réseau </a:t>
            </a:r>
            <a:r>
              <a:rPr lang="fr-FR" dirty="0" err="1"/>
              <a:t>SigFox</a:t>
            </a:r>
            <a:r>
              <a:rPr lang="fr-FR" dirty="0"/>
              <a:t> affiche des </a:t>
            </a:r>
            <a:r>
              <a:rPr lang="fr-FR" b="1" dirty="0"/>
              <a:t>performances similaires dans toutes les villes</a:t>
            </a:r>
            <a:r>
              <a:rPr lang="fr-FR" dirty="0"/>
              <a:t> où il est implanté.</a:t>
            </a:r>
          </a:p>
          <a:p>
            <a:endParaRPr lang="fr-FR" dirty="0"/>
          </a:p>
        </p:txBody>
      </p:sp>
      <p:sp>
        <p:nvSpPr>
          <p:cNvPr id="28676" name="ZoneTexte 4"/>
          <p:cNvSpPr txBox="1">
            <a:spLocks noChangeArrowheads="1"/>
          </p:cNvSpPr>
          <p:nvPr/>
        </p:nvSpPr>
        <p:spPr bwMode="auto">
          <a:xfrm>
            <a:off x="1116013" y="6000750"/>
            <a:ext cx="6911975" cy="369888"/>
          </a:xfrm>
          <a:prstGeom prst="rect">
            <a:avLst/>
          </a:prstGeom>
          <a:noFill/>
          <a:ln w="9525">
            <a:noFill/>
            <a:miter lim="800000"/>
            <a:headEnd/>
            <a:tailEnd/>
          </a:ln>
        </p:spPr>
        <p:txBody>
          <a:bodyPr>
            <a:spAutoFit/>
          </a:bodyPr>
          <a:lstStyle/>
          <a:p>
            <a:r>
              <a:rPr lang="fr-FR" dirty="0"/>
              <a:t>Source : </a:t>
            </a:r>
            <a:r>
              <a:rPr lang="fr-FR" dirty="0">
                <a:hlinkClick r:id="rId2"/>
              </a:rPr>
              <a:t>http://www.objetconnecte.com/tout-savoir-sur-sigfox/</a:t>
            </a:r>
            <a:endParaRPr lang="fr-FR" dirty="0"/>
          </a:p>
        </p:txBody>
      </p:sp>
      <p:sp>
        <p:nvSpPr>
          <p:cNvPr id="28677"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28678" name="Espace réservé du numéro de diapositive 5"/>
          <p:cNvSpPr>
            <a:spLocks noGrp="1"/>
          </p:cNvSpPr>
          <p:nvPr>
            <p:ph type="sldNum" sz="quarter" idx="12"/>
          </p:nvPr>
        </p:nvSpPr>
        <p:spPr bwMode="auto">
          <a:xfrm>
            <a:off x="6724680" y="6356350"/>
            <a:ext cx="2133600" cy="365125"/>
          </a:xfrm>
          <a:noFill/>
          <a:ln>
            <a:miter lim="800000"/>
            <a:headEnd/>
            <a:tailEnd/>
          </a:ln>
        </p:spPr>
        <p:txBody>
          <a:bodyPr/>
          <a:lstStyle/>
          <a:p>
            <a:fld id="{A6F4029F-7B7E-4D57-9455-E4502162786A}" type="slidenum">
              <a:rPr lang="fr-FR" smtClean="0"/>
              <a:pPr/>
              <a:t>20</a:t>
            </a:fld>
            <a:endParaRPr lang="fr-F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0975"/>
            <a:ext cx="8785225" cy="655161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9699" name="Rectangle 4"/>
          <p:cNvSpPr>
            <a:spLocks noChangeArrowheads="1"/>
          </p:cNvSpPr>
          <p:nvPr/>
        </p:nvSpPr>
        <p:spPr bwMode="auto">
          <a:xfrm>
            <a:off x="179388" y="920750"/>
            <a:ext cx="8785225" cy="4616648"/>
          </a:xfrm>
          <a:prstGeom prst="rect">
            <a:avLst/>
          </a:prstGeom>
          <a:noFill/>
          <a:ln w="9525">
            <a:noFill/>
            <a:miter lim="800000"/>
            <a:headEnd/>
            <a:tailEnd/>
          </a:ln>
        </p:spPr>
        <p:txBody>
          <a:bodyPr>
            <a:spAutoFit/>
          </a:bodyPr>
          <a:lstStyle/>
          <a:p>
            <a:r>
              <a:rPr lang="fr-FR" dirty="0" smtClean="0">
                <a:latin typeface="Miriam Fixed" pitchFamily="49" charset="-79"/>
                <a:cs typeface="Miriam Fixed" pitchFamily="49" charset="-79"/>
              </a:rPr>
              <a:t>La carte AKERU</a:t>
            </a:r>
          </a:p>
          <a:p>
            <a:r>
              <a:rPr lang="fr-FR" dirty="0" smtClean="0"/>
              <a:t>		ou … Comment utiliser le réseau </a:t>
            </a:r>
            <a:r>
              <a:rPr lang="fr-FR" dirty="0" err="1" smtClean="0"/>
              <a:t>SigFox</a:t>
            </a:r>
            <a:r>
              <a:rPr lang="fr-FR" dirty="0" smtClean="0"/>
              <a:t> … ?</a:t>
            </a:r>
            <a:endParaRPr lang="fr-FR" dirty="0"/>
          </a:p>
          <a:p>
            <a:endParaRPr lang="fr-FR" dirty="0"/>
          </a:p>
          <a:p>
            <a:r>
              <a:rPr lang="fr-FR" dirty="0">
                <a:hlinkClick r:id="rId2"/>
              </a:rPr>
              <a:t>http://www.snootlab.com/shields-snootlab/889-akene-v1-fr.html</a:t>
            </a:r>
            <a:endParaRPr lang="fr-FR" dirty="0"/>
          </a:p>
          <a:p>
            <a:r>
              <a:rPr lang="fr-FR" dirty="0"/>
              <a:t>L’utilisation du réseau SIGFOX se fait grâce à un </a:t>
            </a:r>
            <a:r>
              <a:rPr lang="fr-FR" b="1" dirty="0"/>
              <a:t>abonnement</a:t>
            </a:r>
            <a:r>
              <a:rPr lang="fr-FR" dirty="0"/>
              <a:t> au prix de </a:t>
            </a:r>
            <a:r>
              <a:rPr lang="fr-FR" b="1" dirty="0"/>
              <a:t>15€/an </a:t>
            </a:r>
            <a:r>
              <a:rPr lang="fr-FR" dirty="0"/>
              <a:t>(inclus dans le prix d’achat de la carte modem).</a:t>
            </a:r>
          </a:p>
          <a:p>
            <a:endParaRPr lang="fr-FR" dirty="0"/>
          </a:p>
          <a:p>
            <a:r>
              <a:rPr lang="fr-FR" dirty="0"/>
              <a:t>Cet abonnement (à renouveler chaque année) permet d’envoyer au maximum </a:t>
            </a:r>
            <a:r>
              <a:rPr lang="fr-FR" b="1" dirty="0"/>
              <a:t>140 messages par jour</a:t>
            </a:r>
            <a:r>
              <a:rPr lang="fr-FR" dirty="0"/>
              <a:t> pendant </a:t>
            </a:r>
            <a:r>
              <a:rPr lang="fr-FR" b="1" dirty="0"/>
              <a:t>1 an</a:t>
            </a:r>
            <a:r>
              <a:rPr lang="fr-FR" dirty="0"/>
              <a:t>. Ce qui revient à </a:t>
            </a:r>
            <a:r>
              <a:rPr lang="fr-FR" b="1" dirty="0"/>
              <a:t>1 message par 10 min</a:t>
            </a:r>
            <a:r>
              <a:rPr lang="fr-FR" dirty="0"/>
              <a:t>.</a:t>
            </a:r>
          </a:p>
          <a:p>
            <a:endParaRPr lang="fr-FR" dirty="0"/>
          </a:p>
          <a:p>
            <a:r>
              <a:rPr lang="fr-FR" dirty="0"/>
              <a:t>Cette </a:t>
            </a:r>
            <a:r>
              <a:rPr lang="fr-FR" dirty="0" smtClean="0"/>
              <a:t>carte est basée sur une carte </a:t>
            </a:r>
            <a:r>
              <a:rPr lang="fr-FR" dirty="0" err="1" smtClean="0"/>
              <a:t>Arduino</a:t>
            </a:r>
            <a:r>
              <a:rPr lang="fr-FR" dirty="0" smtClean="0"/>
              <a:t> </a:t>
            </a:r>
            <a:r>
              <a:rPr lang="fr-FR" dirty="0" err="1" smtClean="0"/>
              <a:t>Uno</a:t>
            </a:r>
            <a:r>
              <a:rPr lang="fr-FR" dirty="0" smtClean="0"/>
              <a:t>.</a:t>
            </a:r>
          </a:p>
          <a:p>
            <a:endParaRPr lang="fr-FR" dirty="0"/>
          </a:p>
          <a:p>
            <a:r>
              <a:rPr lang="fr-FR" dirty="0" smtClean="0"/>
              <a:t>Il </a:t>
            </a:r>
            <a:r>
              <a:rPr lang="fr-FR" dirty="0"/>
              <a:t>faut toujours brancher l'antenne avant d'alimenter la carte </a:t>
            </a:r>
            <a:r>
              <a:rPr lang="fr-FR" sz="1400" dirty="0"/>
              <a:t>(sinon l'énergie normalement dissipée dans l'antenne sera convertie en chaleur dans le modem et peut le détruire).</a:t>
            </a:r>
          </a:p>
          <a:p>
            <a:pPr algn="ctr"/>
            <a:endParaRPr lang="fr-FR" sz="1400" b="1" dirty="0"/>
          </a:p>
          <a:p>
            <a:pPr algn="ctr"/>
            <a:r>
              <a:rPr lang="fr-FR" sz="1400" b="1" dirty="0"/>
              <a:t>Les broches D4 et D5 de </a:t>
            </a:r>
            <a:r>
              <a:rPr lang="fr-FR" sz="1400" b="1" dirty="0" smtClean="0"/>
              <a:t>la carte </a:t>
            </a:r>
            <a:r>
              <a:rPr lang="fr-FR" sz="1400" b="1" dirty="0" err="1" smtClean="0"/>
              <a:t>Arduino</a:t>
            </a:r>
            <a:r>
              <a:rPr lang="fr-FR" sz="1400" b="1" dirty="0" smtClean="0"/>
              <a:t> </a:t>
            </a:r>
            <a:r>
              <a:rPr lang="fr-FR" sz="1400" b="1" dirty="0"/>
              <a:t>lui sont réservées (</a:t>
            </a:r>
            <a:r>
              <a:rPr lang="fr-FR" sz="1400" b="1" dirty="0" err="1" smtClean="0"/>
              <a:t>Rx</a:t>
            </a:r>
            <a:r>
              <a:rPr lang="fr-FR" sz="1400" b="1" dirty="0" smtClean="0"/>
              <a:t>/</a:t>
            </a:r>
            <a:r>
              <a:rPr lang="fr-FR" sz="1400" b="1" dirty="0" err="1" smtClean="0"/>
              <a:t>Tx</a:t>
            </a:r>
            <a:r>
              <a:rPr lang="fr-FR" sz="1400" b="1" dirty="0" smtClean="0"/>
              <a:t>)</a:t>
            </a:r>
            <a:endParaRPr lang="fr-FR" dirty="0"/>
          </a:p>
          <a:p>
            <a:endParaRPr lang="fr-FR" dirty="0"/>
          </a:p>
        </p:txBody>
      </p:sp>
      <p:sp>
        <p:nvSpPr>
          <p:cNvPr id="2970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29702" name="Rectangle 5"/>
          <p:cNvSpPr>
            <a:spLocks noChangeArrowheads="1"/>
          </p:cNvSpPr>
          <p:nvPr/>
        </p:nvSpPr>
        <p:spPr bwMode="auto">
          <a:xfrm>
            <a:off x="2214563" y="5916632"/>
            <a:ext cx="5045075" cy="369888"/>
          </a:xfrm>
          <a:prstGeom prst="rect">
            <a:avLst/>
          </a:prstGeom>
          <a:noFill/>
          <a:ln w="9525">
            <a:noFill/>
            <a:miter lim="800000"/>
            <a:headEnd/>
            <a:tailEnd/>
          </a:ln>
        </p:spPr>
        <p:txBody>
          <a:bodyPr>
            <a:spAutoFit/>
          </a:bodyPr>
          <a:lstStyle/>
          <a:p>
            <a:r>
              <a:rPr lang="fr-FR" dirty="0">
                <a:hlinkClick r:id="rId3"/>
              </a:rPr>
              <a:t>http://forum.snootlab.com/viewforum.php?f=51</a:t>
            </a:r>
            <a:endParaRPr lang="fr-FR" dirty="0"/>
          </a:p>
        </p:txBody>
      </p:sp>
      <p:sp>
        <p:nvSpPr>
          <p:cNvPr id="29703" name="ZoneTexte 6"/>
          <p:cNvSpPr txBox="1">
            <a:spLocks noChangeArrowheads="1"/>
          </p:cNvSpPr>
          <p:nvPr/>
        </p:nvSpPr>
        <p:spPr bwMode="auto">
          <a:xfrm>
            <a:off x="1500188" y="5488005"/>
            <a:ext cx="6357937" cy="369887"/>
          </a:xfrm>
          <a:prstGeom prst="rect">
            <a:avLst/>
          </a:prstGeom>
          <a:noFill/>
          <a:ln w="9525">
            <a:noFill/>
            <a:miter lim="800000"/>
            <a:headEnd/>
            <a:tailEnd/>
          </a:ln>
        </p:spPr>
        <p:txBody>
          <a:bodyPr>
            <a:spAutoFit/>
          </a:bodyPr>
          <a:lstStyle/>
          <a:p>
            <a:r>
              <a:rPr lang="fr-FR" dirty="0"/>
              <a:t>Toutes les explications techniques sont sur le forum officiel :</a:t>
            </a:r>
          </a:p>
        </p:txBody>
      </p:sp>
      <p:sp>
        <p:nvSpPr>
          <p:cNvPr id="29704" name="Espace réservé du numéro de diapositive 7"/>
          <p:cNvSpPr>
            <a:spLocks noGrp="1"/>
          </p:cNvSpPr>
          <p:nvPr>
            <p:ph type="sldNum" sz="quarter" idx="12"/>
          </p:nvPr>
        </p:nvSpPr>
        <p:spPr bwMode="auto">
          <a:xfrm>
            <a:off x="6724680" y="6356350"/>
            <a:ext cx="2133600" cy="365125"/>
          </a:xfrm>
          <a:noFill/>
          <a:ln>
            <a:miter lim="800000"/>
            <a:headEnd/>
            <a:tailEnd/>
          </a:ln>
        </p:spPr>
        <p:txBody>
          <a:bodyPr/>
          <a:lstStyle/>
          <a:p>
            <a:fld id="{42F9FAF6-58DB-408E-AC0C-92FFF5F59F7E}" type="slidenum">
              <a:rPr lang="fr-FR" smtClean="0"/>
              <a:pPr/>
              <a:t>21</a:t>
            </a:fld>
            <a:endParaRPr lang="fr-FR" smtClean="0"/>
          </a:p>
        </p:txBody>
      </p:sp>
      <p:pic>
        <p:nvPicPr>
          <p:cNvPr id="2050" name="Picture 2"/>
          <p:cNvPicPr>
            <a:picLocks noChangeAspect="1" noChangeArrowheads="1"/>
          </p:cNvPicPr>
          <p:nvPr/>
        </p:nvPicPr>
        <p:blipFill>
          <a:blip r:embed="rId4"/>
          <a:srcRect/>
          <a:stretch>
            <a:fillRect/>
          </a:stretch>
        </p:blipFill>
        <p:spPr bwMode="auto">
          <a:xfrm>
            <a:off x="6715140" y="500042"/>
            <a:ext cx="1673386" cy="14430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0975"/>
            <a:ext cx="8785225" cy="655161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9699" name="Rectangle 4"/>
          <p:cNvSpPr>
            <a:spLocks noChangeArrowheads="1"/>
          </p:cNvSpPr>
          <p:nvPr/>
        </p:nvSpPr>
        <p:spPr bwMode="auto">
          <a:xfrm>
            <a:off x="179388" y="920750"/>
            <a:ext cx="8785225" cy="5386090"/>
          </a:xfrm>
          <a:prstGeom prst="rect">
            <a:avLst/>
          </a:prstGeom>
          <a:noFill/>
          <a:ln w="9525">
            <a:noFill/>
            <a:miter lim="800000"/>
            <a:headEnd/>
            <a:tailEnd/>
          </a:ln>
        </p:spPr>
        <p:txBody>
          <a:bodyPr>
            <a:spAutoFit/>
          </a:bodyPr>
          <a:lstStyle/>
          <a:p>
            <a:r>
              <a:rPr lang="fr-FR" dirty="0" smtClean="0">
                <a:latin typeface="Miriam Fixed" pitchFamily="49" charset="-79"/>
                <a:cs typeface="Miriam Fixed" pitchFamily="49" charset="-79"/>
              </a:rPr>
              <a:t>Le </a:t>
            </a:r>
            <a:r>
              <a:rPr lang="fr-FR" dirty="0" err="1">
                <a:latin typeface="Miriam Fixed" pitchFamily="49" charset="-79"/>
                <a:cs typeface="Miriam Fixed" pitchFamily="49" charset="-79"/>
              </a:rPr>
              <a:t>Shield</a:t>
            </a:r>
            <a:r>
              <a:rPr lang="fr-FR" dirty="0">
                <a:latin typeface="Miriam Fixed" pitchFamily="49" charset="-79"/>
                <a:cs typeface="Miriam Fixed" pitchFamily="49" charset="-79"/>
              </a:rPr>
              <a:t> AKENE pour </a:t>
            </a:r>
            <a:r>
              <a:rPr lang="fr-FR" dirty="0" err="1">
                <a:latin typeface="Miriam Fixed" pitchFamily="49" charset="-79"/>
                <a:cs typeface="Miriam Fixed" pitchFamily="49" charset="-79"/>
              </a:rPr>
              <a:t>Arduino</a:t>
            </a:r>
            <a:r>
              <a:rPr lang="fr-FR" dirty="0">
                <a:latin typeface="Miriam Fixed" pitchFamily="49" charset="-79"/>
                <a:cs typeface="Miriam Fixed" pitchFamily="49" charset="-79"/>
              </a:rPr>
              <a:t> </a:t>
            </a:r>
            <a:r>
              <a:rPr lang="fr-FR" dirty="0" err="1" smtClean="0">
                <a:latin typeface="Miriam Fixed" pitchFamily="49" charset="-79"/>
                <a:cs typeface="Miriam Fixed" pitchFamily="49" charset="-79"/>
              </a:rPr>
              <a:t>Uno</a:t>
            </a:r>
            <a:endParaRPr lang="fr-FR" dirty="0" smtClean="0">
              <a:latin typeface="Miriam Fixed" pitchFamily="49" charset="-79"/>
              <a:cs typeface="Miriam Fixed" pitchFamily="49" charset="-79"/>
            </a:endParaRPr>
          </a:p>
          <a:p>
            <a:r>
              <a:rPr lang="fr-FR" dirty="0" smtClean="0"/>
              <a:t>		ou … Comment utiliser le réseau </a:t>
            </a:r>
            <a:r>
              <a:rPr lang="fr-FR" dirty="0" err="1" smtClean="0"/>
              <a:t>SigFox</a:t>
            </a:r>
            <a:r>
              <a:rPr lang="fr-FR" dirty="0" smtClean="0"/>
              <a:t> … ?</a:t>
            </a:r>
            <a:endParaRPr lang="fr-FR" dirty="0"/>
          </a:p>
          <a:p>
            <a:endParaRPr lang="fr-FR" dirty="0"/>
          </a:p>
          <a:p>
            <a:r>
              <a:rPr lang="fr-FR" dirty="0">
                <a:hlinkClick r:id="rId2"/>
              </a:rPr>
              <a:t>http://www.snootlab.com/shields-snootlab/889-akene-v1-fr.html</a:t>
            </a:r>
            <a:endParaRPr lang="fr-FR" dirty="0"/>
          </a:p>
          <a:p>
            <a:r>
              <a:rPr lang="fr-FR" dirty="0"/>
              <a:t>L’utilisation du réseau SIGFOX se fait grâce à un </a:t>
            </a:r>
            <a:r>
              <a:rPr lang="fr-FR" b="1" dirty="0"/>
              <a:t>abonnement</a:t>
            </a:r>
            <a:r>
              <a:rPr lang="fr-FR" dirty="0"/>
              <a:t> au prix de </a:t>
            </a:r>
            <a:r>
              <a:rPr lang="fr-FR" b="1" dirty="0"/>
              <a:t>15€/an </a:t>
            </a:r>
            <a:r>
              <a:rPr lang="fr-FR" dirty="0"/>
              <a:t>(inclus dans le prix d’achat de la carte modem).</a:t>
            </a:r>
          </a:p>
          <a:p>
            <a:endParaRPr lang="fr-FR" dirty="0"/>
          </a:p>
          <a:p>
            <a:r>
              <a:rPr lang="fr-FR" dirty="0"/>
              <a:t>Cet abonnement (à renouveler chaque année) permet d’envoyer au maximum </a:t>
            </a:r>
            <a:r>
              <a:rPr lang="fr-FR" b="1" dirty="0"/>
              <a:t>140 messages par jour</a:t>
            </a:r>
            <a:r>
              <a:rPr lang="fr-FR" dirty="0"/>
              <a:t> pendant </a:t>
            </a:r>
            <a:r>
              <a:rPr lang="fr-FR" b="1" dirty="0"/>
              <a:t>1 an</a:t>
            </a:r>
            <a:r>
              <a:rPr lang="fr-FR" dirty="0"/>
              <a:t>. Ce qui revient à </a:t>
            </a:r>
            <a:r>
              <a:rPr lang="fr-FR" b="1" dirty="0"/>
              <a:t>1 message par 10 min</a:t>
            </a:r>
            <a:r>
              <a:rPr lang="fr-FR" dirty="0"/>
              <a:t>.</a:t>
            </a:r>
          </a:p>
          <a:p>
            <a:endParaRPr lang="fr-FR" dirty="0"/>
          </a:p>
          <a:p>
            <a:r>
              <a:rPr lang="fr-FR" dirty="0"/>
              <a:t>Cette carte se monte sur les connecteurs de la carte </a:t>
            </a:r>
            <a:r>
              <a:rPr lang="fr-FR" dirty="0" err="1"/>
              <a:t>Arduino</a:t>
            </a:r>
            <a:r>
              <a:rPr lang="fr-FR" dirty="0" smtClean="0"/>
              <a:t>.</a:t>
            </a:r>
          </a:p>
          <a:p>
            <a:endParaRPr lang="fr-FR" sz="1200" dirty="0"/>
          </a:p>
          <a:p>
            <a:r>
              <a:rPr lang="fr-FR" dirty="0"/>
              <a:t>Le câblage des Entrées/Sorties se fait de la même manière que sur la carte </a:t>
            </a:r>
            <a:r>
              <a:rPr lang="fr-FR" dirty="0" err="1"/>
              <a:t>Arduino</a:t>
            </a:r>
            <a:r>
              <a:rPr lang="fr-FR" dirty="0"/>
              <a:t> </a:t>
            </a:r>
            <a:r>
              <a:rPr lang="fr-FR" dirty="0" smtClean="0"/>
              <a:t>seule.</a:t>
            </a:r>
          </a:p>
          <a:p>
            <a:r>
              <a:rPr lang="fr-FR" dirty="0" smtClean="0"/>
              <a:t>Il </a:t>
            </a:r>
            <a:r>
              <a:rPr lang="fr-FR" dirty="0"/>
              <a:t>faut toujours brancher l'antenne avant d'alimenter la carte </a:t>
            </a:r>
            <a:r>
              <a:rPr lang="fr-FR" sz="1400" dirty="0"/>
              <a:t>(sinon l'énergie normalement dissipée dans l'antenne sera convertie en chaleur dans le modem et peut le détruire).</a:t>
            </a:r>
          </a:p>
          <a:p>
            <a:pPr algn="ctr"/>
            <a:endParaRPr lang="fr-FR" sz="1400" b="1" dirty="0"/>
          </a:p>
          <a:p>
            <a:pPr algn="ctr"/>
            <a:r>
              <a:rPr lang="fr-FR" sz="1400" b="1" dirty="0"/>
              <a:t>Les broches D4 et D5 de </a:t>
            </a:r>
            <a:r>
              <a:rPr lang="fr-FR" sz="1400" b="1" dirty="0" smtClean="0"/>
              <a:t>la carte </a:t>
            </a:r>
            <a:r>
              <a:rPr lang="fr-FR" sz="1400" b="1" dirty="0" err="1" smtClean="0"/>
              <a:t>Arduino</a:t>
            </a:r>
            <a:r>
              <a:rPr lang="fr-FR" sz="1400" b="1" dirty="0" smtClean="0"/>
              <a:t> </a:t>
            </a:r>
            <a:r>
              <a:rPr lang="fr-FR" sz="1400" b="1" dirty="0"/>
              <a:t>lui sont réservées (</a:t>
            </a:r>
            <a:r>
              <a:rPr lang="fr-FR" sz="1400" b="1" dirty="0" err="1"/>
              <a:t>Rx</a:t>
            </a:r>
            <a:r>
              <a:rPr lang="fr-FR" sz="1400" b="1" dirty="0"/>
              <a:t>/</a:t>
            </a:r>
            <a:r>
              <a:rPr lang="fr-FR" sz="1400" b="1" dirty="0" err="1"/>
              <a:t>Tx</a:t>
            </a:r>
            <a:r>
              <a:rPr lang="fr-FR" sz="1400" b="1" dirty="0" smtClean="0"/>
              <a:t>)</a:t>
            </a:r>
          </a:p>
          <a:p>
            <a:pPr algn="ctr"/>
            <a:r>
              <a:rPr lang="fr-FR" sz="1400" b="1" dirty="0" smtClean="0"/>
              <a:t>Transfert des programmes AVEC le </a:t>
            </a:r>
            <a:r>
              <a:rPr lang="fr-FR" sz="1400" b="1" dirty="0" err="1" smtClean="0"/>
              <a:t>shield</a:t>
            </a:r>
            <a:r>
              <a:rPr lang="fr-FR" sz="1400" b="1" dirty="0" smtClean="0"/>
              <a:t> monté sur la carte </a:t>
            </a:r>
            <a:r>
              <a:rPr lang="fr-FR" sz="1400" b="1" dirty="0" err="1" smtClean="0"/>
              <a:t>Arduino</a:t>
            </a:r>
            <a:r>
              <a:rPr lang="fr-FR" sz="1400" b="1" dirty="0" smtClean="0"/>
              <a:t> UNO</a:t>
            </a:r>
            <a:endParaRPr lang="fr-FR" sz="1400" b="1" dirty="0"/>
          </a:p>
          <a:p>
            <a:endParaRPr lang="fr-FR" dirty="0"/>
          </a:p>
          <a:p>
            <a:endParaRPr lang="fr-FR" dirty="0"/>
          </a:p>
        </p:txBody>
      </p:sp>
      <p:pic>
        <p:nvPicPr>
          <p:cNvPr id="29700" name="Image 2"/>
          <p:cNvPicPr>
            <a:picLocks noChangeAspect="1"/>
          </p:cNvPicPr>
          <p:nvPr/>
        </p:nvPicPr>
        <p:blipFill>
          <a:blip r:embed="rId3"/>
          <a:srcRect/>
          <a:stretch>
            <a:fillRect/>
          </a:stretch>
        </p:blipFill>
        <p:spPr bwMode="auto">
          <a:xfrm>
            <a:off x="6715125" y="280988"/>
            <a:ext cx="1504950" cy="1504950"/>
          </a:xfrm>
          <a:prstGeom prst="rect">
            <a:avLst/>
          </a:prstGeom>
          <a:noFill/>
          <a:ln w="9525">
            <a:noFill/>
            <a:miter lim="800000"/>
            <a:headEnd/>
            <a:tailEnd/>
          </a:ln>
        </p:spPr>
      </p:pic>
      <p:sp>
        <p:nvSpPr>
          <p:cNvPr id="2970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29702" name="Rectangle 5"/>
          <p:cNvSpPr>
            <a:spLocks noChangeArrowheads="1"/>
          </p:cNvSpPr>
          <p:nvPr/>
        </p:nvSpPr>
        <p:spPr bwMode="auto">
          <a:xfrm>
            <a:off x="2214563" y="6130946"/>
            <a:ext cx="5045075" cy="369888"/>
          </a:xfrm>
          <a:prstGeom prst="rect">
            <a:avLst/>
          </a:prstGeom>
          <a:noFill/>
          <a:ln w="9525">
            <a:noFill/>
            <a:miter lim="800000"/>
            <a:headEnd/>
            <a:tailEnd/>
          </a:ln>
        </p:spPr>
        <p:txBody>
          <a:bodyPr>
            <a:spAutoFit/>
          </a:bodyPr>
          <a:lstStyle/>
          <a:p>
            <a:r>
              <a:rPr lang="fr-FR" dirty="0">
                <a:hlinkClick r:id="rId4"/>
              </a:rPr>
              <a:t>http://forum.snootlab.com/viewforum.php?f=51</a:t>
            </a:r>
            <a:endParaRPr lang="fr-FR" dirty="0"/>
          </a:p>
        </p:txBody>
      </p:sp>
      <p:sp>
        <p:nvSpPr>
          <p:cNvPr id="29703" name="ZoneTexte 6"/>
          <p:cNvSpPr txBox="1">
            <a:spLocks noChangeArrowheads="1"/>
          </p:cNvSpPr>
          <p:nvPr/>
        </p:nvSpPr>
        <p:spPr bwMode="auto">
          <a:xfrm>
            <a:off x="1500188" y="5702319"/>
            <a:ext cx="6357937" cy="369887"/>
          </a:xfrm>
          <a:prstGeom prst="rect">
            <a:avLst/>
          </a:prstGeom>
          <a:noFill/>
          <a:ln w="9525">
            <a:noFill/>
            <a:miter lim="800000"/>
            <a:headEnd/>
            <a:tailEnd/>
          </a:ln>
        </p:spPr>
        <p:txBody>
          <a:bodyPr>
            <a:spAutoFit/>
          </a:bodyPr>
          <a:lstStyle/>
          <a:p>
            <a:r>
              <a:rPr lang="fr-FR" dirty="0"/>
              <a:t>Toutes les explications techniques sont sur le forum officiel :</a:t>
            </a:r>
          </a:p>
        </p:txBody>
      </p:sp>
      <p:sp>
        <p:nvSpPr>
          <p:cNvPr id="29704" name="Espace réservé du numéro de diapositive 7"/>
          <p:cNvSpPr>
            <a:spLocks noGrp="1"/>
          </p:cNvSpPr>
          <p:nvPr>
            <p:ph type="sldNum" sz="quarter" idx="12"/>
          </p:nvPr>
        </p:nvSpPr>
        <p:spPr bwMode="auto">
          <a:xfrm>
            <a:off x="6724680" y="6356350"/>
            <a:ext cx="2133600" cy="365125"/>
          </a:xfrm>
          <a:noFill/>
          <a:ln>
            <a:miter lim="800000"/>
            <a:headEnd/>
            <a:tailEnd/>
          </a:ln>
        </p:spPr>
        <p:txBody>
          <a:bodyPr/>
          <a:lstStyle/>
          <a:p>
            <a:fld id="{42F9FAF6-58DB-408E-AC0C-92FFF5F59F7E}" type="slidenum">
              <a:rPr lang="fr-FR" smtClean="0"/>
              <a:pPr/>
              <a:t>22</a:t>
            </a:fld>
            <a:endParaRPr lang="fr-F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0975"/>
            <a:ext cx="8785225" cy="655161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fr-FR" dirty="0" smtClean="0"/>
              <a:t>.</a:t>
            </a:r>
            <a:endParaRPr lang="fr-FR" dirty="0"/>
          </a:p>
        </p:txBody>
      </p:sp>
      <p:sp>
        <p:nvSpPr>
          <p:cNvPr id="29699" name="Rectangle 4"/>
          <p:cNvSpPr>
            <a:spLocks noChangeArrowheads="1"/>
          </p:cNvSpPr>
          <p:nvPr/>
        </p:nvSpPr>
        <p:spPr bwMode="auto">
          <a:xfrm>
            <a:off x="179388" y="920750"/>
            <a:ext cx="8785225" cy="2862322"/>
          </a:xfrm>
          <a:prstGeom prst="rect">
            <a:avLst/>
          </a:prstGeom>
          <a:noFill/>
          <a:ln w="9525">
            <a:noFill/>
            <a:miter lim="800000"/>
            <a:headEnd/>
            <a:tailEnd/>
          </a:ln>
        </p:spPr>
        <p:txBody>
          <a:bodyPr>
            <a:spAutoFit/>
          </a:bodyPr>
          <a:lstStyle/>
          <a:p>
            <a:r>
              <a:rPr lang="fr-FR" dirty="0" smtClean="0">
                <a:latin typeface="Miriam Fixed" pitchFamily="49" charset="-79"/>
                <a:cs typeface="Miriam Fixed" pitchFamily="49" charset="-79"/>
              </a:rPr>
              <a:t>Le SHIELD ARM-N8-SIGFOX</a:t>
            </a:r>
            <a:r>
              <a:rPr lang="fr-FR" b="1" dirty="0" smtClean="0">
                <a:latin typeface="Miriam Fixed" pitchFamily="49" charset="-79"/>
                <a:cs typeface="Miriam Fixed" pitchFamily="49" charset="-79"/>
              </a:rPr>
              <a:t> </a:t>
            </a:r>
            <a:r>
              <a:rPr lang="fr-FR" dirty="0" smtClean="0">
                <a:latin typeface="Miriam Fixed" pitchFamily="49" charset="-79"/>
                <a:cs typeface="Miriam Fixed" pitchFamily="49" charset="-79"/>
              </a:rPr>
              <a:t>pour </a:t>
            </a:r>
            <a:r>
              <a:rPr lang="fr-FR" dirty="0" err="1">
                <a:latin typeface="Miriam Fixed" pitchFamily="49" charset="-79"/>
                <a:cs typeface="Miriam Fixed" pitchFamily="49" charset="-79"/>
              </a:rPr>
              <a:t>Arduino</a:t>
            </a:r>
            <a:r>
              <a:rPr lang="fr-FR" dirty="0">
                <a:latin typeface="Miriam Fixed" pitchFamily="49" charset="-79"/>
                <a:cs typeface="Miriam Fixed" pitchFamily="49" charset="-79"/>
              </a:rPr>
              <a:t> </a:t>
            </a:r>
            <a:r>
              <a:rPr lang="fr-FR" dirty="0" err="1" smtClean="0">
                <a:latin typeface="Miriam Fixed" pitchFamily="49" charset="-79"/>
                <a:cs typeface="Miriam Fixed" pitchFamily="49" charset="-79"/>
              </a:rPr>
              <a:t>Uno</a:t>
            </a:r>
            <a:endParaRPr lang="fr-FR" dirty="0" smtClean="0">
              <a:latin typeface="Miriam Fixed" pitchFamily="49" charset="-79"/>
              <a:cs typeface="Miriam Fixed" pitchFamily="49" charset="-79"/>
            </a:endParaRPr>
          </a:p>
          <a:p>
            <a:r>
              <a:rPr lang="fr-FR" dirty="0" smtClean="0"/>
              <a:t>		ou … Comment utiliser le réseau </a:t>
            </a:r>
            <a:r>
              <a:rPr lang="fr-FR" dirty="0" err="1" smtClean="0"/>
              <a:t>SigFox</a:t>
            </a:r>
            <a:r>
              <a:rPr lang="fr-FR" dirty="0" smtClean="0"/>
              <a:t> … ?</a:t>
            </a:r>
          </a:p>
          <a:p>
            <a:endParaRPr lang="fr-FR" dirty="0" smtClean="0"/>
          </a:p>
          <a:p>
            <a:r>
              <a:rPr lang="fr-FR" dirty="0" smtClean="0">
                <a:hlinkClick r:id="rId2"/>
              </a:rPr>
              <a:t>https://www.lextronic.fr/P37770-shield-radio-arm-n8-sigfox.html</a:t>
            </a:r>
            <a:endParaRPr lang="fr-FR" dirty="0" smtClean="0"/>
          </a:p>
          <a:p>
            <a:endParaRPr lang="fr-FR" dirty="0" smtClean="0"/>
          </a:p>
          <a:p>
            <a:endParaRPr lang="fr-FR" dirty="0" smtClean="0"/>
          </a:p>
          <a:p>
            <a:r>
              <a:rPr lang="fr-FR" dirty="0" smtClean="0"/>
              <a:t>Cette carte propose les mêmes fonctionnalités que le </a:t>
            </a:r>
            <a:r>
              <a:rPr lang="fr-FR" dirty="0" err="1" smtClean="0"/>
              <a:t>Shield</a:t>
            </a:r>
            <a:r>
              <a:rPr lang="fr-FR" dirty="0" smtClean="0"/>
              <a:t> AKENE</a:t>
            </a:r>
          </a:p>
          <a:p>
            <a:r>
              <a:rPr lang="fr-FR" b="1" dirty="0" smtClean="0"/>
              <a:t>MAIS le modem utilise les </a:t>
            </a:r>
            <a:r>
              <a:rPr lang="fr-FR" b="1" dirty="0" err="1" smtClean="0"/>
              <a:t>Rx</a:t>
            </a:r>
            <a:r>
              <a:rPr lang="fr-FR" b="1" dirty="0" smtClean="0"/>
              <a:t>/</a:t>
            </a:r>
            <a:r>
              <a:rPr lang="fr-FR" b="1" dirty="0" err="1" smtClean="0"/>
              <a:t>Tx</a:t>
            </a:r>
            <a:r>
              <a:rPr lang="fr-FR" b="1" dirty="0" smtClean="0"/>
              <a:t> (D0/D1 ) de la carte </a:t>
            </a:r>
            <a:r>
              <a:rPr lang="fr-FR" b="1" dirty="0" err="1" smtClean="0"/>
              <a:t>Arduino</a:t>
            </a:r>
            <a:r>
              <a:rPr lang="fr-FR" b="1" dirty="0" smtClean="0"/>
              <a:t> </a:t>
            </a:r>
            <a:r>
              <a:rPr lang="fr-FR" b="1" dirty="0" err="1" smtClean="0"/>
              <a:t>Uno</a:t>
            </a:r>
            <a:r>
              <a:rPr lang="fr-FR" b="1" dirty="0" smtClean="0"/>
              <a:t> pour communiquer.</a:t>
            </a:r>
          </a:p>
          <a:p>
            <a:r>
              <a:rPr lang="fr-FR" b="1" dirty="0" smtClean="0"/>
              <a:t>Pour transférer le programme, il faut impérativement retirer le </a:t>
            </a:r>
            <a:r>
              <a:rPr lang="fr-FR" b="1" dirty="0" err="1" smtClean="0"/>
              <a:t>Shield</a:t>
            </a:r>
            <a:r>
              <a:rPr lang="fr-FR" b="1" dirty="0" smtClean="0"/>
              <a:t> et le remettre en place après.</a:t>
            </a:r>
          </a:p>
        </p:txBody>
      </p:sp>
      <p:sp>
        <p:nvSpPr>
          <p:cNvPr id="2970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29704" name="Espace réservé du numéro de diapositive 7"/>
          <p:cNvSpPr>
            <a:spLocks noGrp="1"/>
          </p:cNvSpPr>
          <p:nvPr>
            <p:ph type="sldNum" sz="quarter" idx="12"/>
          </p:nvPr>
        </p:nvSpPr>
        <p:spPr bwMode="auto">
          <a:xfrm>
            <a:off x="6724680" y="6356350"/>
            <a:ext cx="2133600" cy="365125"/>
          </a:xfrm>
          <a:noFill/>
          <a:ln>
            <a:miter lim="800000"/>
            <a:headEnd/>
            <a:tailEnd/>
          </a:ln>
        </p:spPr>
        <p:txBody>
          <a:bodyPr/>
          <a:lstStyle/>
          <a:p>
            <a:fld id="{42F9FAF6-58DB-408E-AC0C-92FFF5F59F7E}" type="slidenum">
              <a:rPr lang="fr-FR" smtClean="0"/>
              <a:pPr/>
              <a:t>23</a:t>
            </a:fld>
            <a:endParaRPr lang="fr-FR" smtClean="0"/>
          </a:p>
        </p:txBody>
      </p:sp>
      <p:pic>
        <p:nvPicPr>
          <p:cNvPr id="1026" name="Picture 2"/>
          <p:cNvPicPr>
            <a:picLocks noChangeAspect="1" noChangeArrowheads="1"/>
          </p:cNvPicPr>
          <p:nvPr/>
        </p:nvPicPr>
        <p:blipFill>
          <a:blip r:embed="rId3"/>
          <a:srcRect/>
          <a:stretch>
            <a:fillRect/>
          </a:stretch>
        </p:blipFill>
        <p:spPr bwMode="auto">
          <a:xfrm>
            <a:off x="6286512" y="714356"/>
            <a:ext cx="2190750" cy="1562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786446" y="4214818"/>
            <a:ext cx="2695575" cy="752475"/>
          </a:xfrm>
          <a:prstGeom prst="rect">
            <a:avLst/>
          </a:prstGeom>
          <a:noFill/>
          <a:ln w="28575">
            <a:solidFill>
              <a:schemeClr val="tx1"/>
            </a:solidFill>
            <a:miter lim="800000"/>
            <a:headEnd/>
            <a:tailEnd/>
          </a:ln>
          <a:effectLst/>
        </p:spPr>
      </p:pic>
      <p:cxnSp>
        <p:nvCxnSpPr>
          <p:cNvPr id="13" name="Connecteur droit avec flèche 12"/>
          <p:cNvCxnSpPr/>
          <p:nvPr/>
        </p:nvCxnSpPr>
        <p:spPr>
          <a:xfrm flipV="1">
            <a:off x="5715008" y="4929198"/>
            <a:ext cx="1071570"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4282" y="4523440"/>
            <a:ext cx="5572164" cy="1477328"/>
          </a:xfrm>
          <a:prstGeom prst="rect">
            <a:avLst/>
          </a:prstGeom>
          <a:ln w="6350">
            <a:noFill/>
            <a:prstDash val="lgDashDot"/>
          </a:ln>
        </p:spPr>
        <p:txBody>
          <a:bodyPr wrap="square">
            <a:spAutoFit/>
          </a:bodyPr>
          <a:lstStyle/>
          <a:p>
            <a:r>
              <a:rPr lang="fr-FR" dirty="0" smtClean="0"/>
              <a:t>Le choix s’est tourné vers le </a:t>
            </a:r>
            <a:r>
              <a:rPr lang="fr-FR" dirty="0" err="1" smtClean="0"/>
              <a:t>shield</a:t>
            </a:r>
            <a:r>
              <a:rPr lang="fr-FR" dirty="0" smtClean="0"/>
              <a:t> AKENE,</a:t>
            </a:r>
          </a:p>
          <a:p>
            <a:endParaRPr lang="fr-FR" dirty="0" smtClean="0"/>
          </a:p>
          <a:p>
            <a:r>
              <a:rPr lang="fr-FR" dirty="0" err="1" smtClean="0"/>
              <a:t>Snootlab</a:t>
            </a:r>
            <a:r>
              <a:rPr lang="fr-FR" dirty="0" smtClean="0"/>
              <a:t> permet un achat par les établissements scolaires</a:t>
            </a:r>
          </a:p>
          <a:p>
            <a:r>
              <a:rPr lang="fr-FR" dirty="0" smtClean="0"/>
              <a:t>Le laboratoire est déjà équipé de cartes </a:t>
            </a:r>
            <a:r>
              <a:rPr lang="fr-FR" dirty="0" err="1" smtClean="0"/>
              <a:t>Arduino</a:t>
            </a:r>
            <a:r>
              <a:rPr lang="fr-FR" dirty="0" smtClean="0"/>
              <a:t> </a:t>
            </a:r>
            <a:r>
              <a:rPr lang="fr-FR" dirty="0" err="1" smtClean="0"/>
              <a:t>Uno</a:t>
            </a:r>
            <a:r>
              <a:rPr lang="fr-FR" dirty="0" smtClean="0"/>
              <a:t>,</a:t>
            </a:r>
          </a:p>
          <a:p>
            <a:r>
              <a:rPr lang="fr-FR" dirty="0" smtClean="0"/>
              <a:t>Pas de dépose/repose du </a:t>
            </a:r>
            <a:r>
              <a:rPr lang="fr-FR" dirty="0" err="1" smtClean="0"/>
              <a:t>shield</a:t>
            </a:r>
            <a:r>
              <a:rPr lang="fr-FR" dirty="0" smtClean="0"/>
              <a:t> lors de la programmation</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24</a:t>
            </a:fld>
            <a:endParaRPr lang="fr-FR" dirty="0" smtClean="0"/>
          </a:p>
        </p:txBody>
      </p:sp>
      <p:grpSp>
        <p:nvGrpSpPr>
          <p:cNvPr id="9" name="Groupe 13"/>
          <p:cNvGrpSpPr/>
          <p:nvPr/>
        </p:nvGrpSpPr>
        <p:grpSpPr>
          <a:xfrm>
            <a:off x="642910" y="857231"/>
            <a:ext cx="7786742" cy="5715039"/>
            <a:chOff x="714321" y="4571999"/>
            <a:chExt cx="7786742" cy="1984375"/>
          </a:xfrm>
        </p:grpSpPr>
        <p:sp>
          <p:nvSpPr>
            <p:cNvPr id="10" name="Étiquette 9"/>
            <p:cNvSpPr/>
            <p:nvPr/>
          </p:nvSpPr>
          <p:spPr>
            <a:xfrm>
              <a:off x="714375" y="4571999"/>
              <a:ext cx="7786688" cy="1984375"/>
            </a:xfrm>
            <a:prstGeom prst="plaque">
              <a:avLst>
                <a:gd name="adj" fmla="val 364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p>
          </p:txBody>
        </p:sp>
        <p:sp>
          <p:nvSpPr>
            <p:cNvPr id="11" name="ZoneTexte 9"/>
            <p:cNvSpPr txBox="1">
              <a:spLocks noChangeArrowheads="1"/>
            </p:cNvSpPr>
            <p:nvPr/>
          </p:nvSpPr>
          <p:spPr bwMode="auto">
            <a:xfrm>
              <a:off x="2214519" y="4572000"/>
              <a:ext cx="4857784" cy="128239"/>
            </a:xfrm>
            <a:prstGeom prst="rect">
              <a:avLst/>
            </a:prstGeom>
            <a:noFill/>
            <a:ln w="28575">
              <a:solidFill>
                <a:srgbClr val="FF3300"/>
              </a:solidFill>
              <a:miter lim="800000"/>
              <a:headEnd/>
              <a:tailEnd/>
            </a:ln>
          </p:spPr>
          <p:txBody>
            <a:bodyPr wrap="square">
              <a:spAutoFit/>
            </a:bodyPr>
            <a:lstStyle/>
            <a:p>
              <a:pPr algn="ctr"/>
              <a:r>
                <a:rPr lang="fr-FR" dirty="0" smtClean="0"/>
                <a:t>Programmation des capteurs avec les logiciels</a:t>
              </a:r>
              <a:endParaRPr lang="fr-FR" dirty="0"/>
            </a:p>
          </p:txBody>
        </p:sp>
        <p:sp>
          <p:nvSpPr>
            <p:cNvPr id="12" name="ZoneTexte 11"/>
            <p:cNvSpPr txBox="1">
              <a:spLocks noChangeArrowheads="1"/>
            </p:cNvSpPr>
            <p:nvPr/>
          </p:nvSpPr>
          <p:spPr bwMode="auto">
            <a:xfrm>
              <a:off x="714321" y="4699944"/>
              <a:ext cx="7786741" cy="1752605"/>
            </a:xfrm>
            <a:prstGeom prst="rect">
              <a:avLst/>
            </a:prstGeom>
            <a:noFill/>
            <a:ln w="9525">
              <a:noFill/>
              <a:miter lim="800000"/>
              <a:headEnd/>
              <a:tailEnd/>
            </a:ln>
          </p:spPr>
          <p:txBody>
            <a:bodyPr wrap="square">
              <a:spAutoFit/>
            </a:bodyPr>
            <a:lstStyle/>
            <a:p>
              <a:r>
                <a:rPr lang="fr-FR" sz="1600" dirty="0" smtClean="0">
                  <a:latin typeface="Miriam Fixed" pitchFamily="49" charset="-79"/>
                  <a:cs typeface="Miriam Fixed" pitchFamily="49" charset="-79"/>
                </a:rPr>
                <a:t>Logiciel </a:t>
              </a:r>
              <a:r>
                <a:rPr lang="fr-FR" sz="1600" dirty="0" err="1" smtClean="0">
                  <a:latin typeface="Miriam Fixed" pitchFamily="49" charset="-79"/>
                  <a:cs typeface="Miriam Fixed" pitchFamily="49" charset="-79"/>
                </a:rPr>
                <a:t>Ardublock</a:t>
              </a:r>
              <a:r>
                <a:rPr lang="fr-FR" sz="1600" dirty="0" smtClean="0">
                  <a:latin typeface="Miriam Fixed" pitchFamily="49" charset="-79"/>
                  <a:cs typeface="Miriam Fixed" pitchFamily="49" charset="-79"/>
                </a:rPr>
                <a:t> éducation 1.3</a:t>
              </a:r>
            </a:p>
            <a:p>
              <a:pPr algn="just"/>
              <a:r>
                <a:rPr lang="fr-FR" sz="1600" b="1" dirty="0" smtClean="0"/>
                <a:t>Sont uniquement </a:t>
              </a:r>
              <a:r>
                <a:rPr lang="fr-FR" sz="1600" b="1" dirty="0" smtClean="0"/>
                <a:t>programmables </a:t>
              </a:r>
              <a:r>
                <a:rPr lang="fr-FR" sz="1600" b="1" dirty="0" smtClean="0"/>
                <a:t>avec cette version</a:t>
              </a:r>
              <a:r>
                <a:rPr lang="fr-FR" sz="1600" dirty="0" smtClean="0"/>
                <a:t> : le capteur de température HD (DHT22), le capteur de lumière et le capteur de pluie. </a:t>
              </a:r>
            </a:p>
            <a:p>
              <a:pPr algn="just"/>
              <a:endParaRPr lang="fr-FR" sz="1600" dirty="0" smtClean="0"/>
            </a:p>
            <a:p>
              <a:pPr algn="just"/>
              <a:r>
                <a:rPr lang="fr-FR" sz="1600" dirty="0" smtClean="0">
                  <a:latin typeface="Miriam Fixed" pitchFamily="49" charset="-79"/>
                  <a:cs typeface="Miriam Fixed" pitchFamily="49" charset="-79"/>
                </a:rPr>
                <a:t>Logiciel </a:t>
              </a:r>
              <a:r>
                <a:rPr lang="fr-FR" sz="1600" dirty="0" err="1" smtClean="0">
                  <a:latin typeface="Miriam Fixed" pitchFamily="49" charset="-79"/>
                  <a:cs typeface="Miriam Fixed" pitchFamily="49" charset="-79"/>
                </a:rPr>
                <a:t>Mblock</a:t>
              </a:r>
              <a:r>
                <a:rPr lang="fr-FR" sz="1600" dirty="0" smtClean="0">
                  <a:latin typeface="Miriam Fixed" pitchFamily="49" charset="-79"/>
                  <a:cs typeface="Miriam Fixed" pitchFamily="49" charset="-79"/>
                </a:rPr>
                <a:t> 3.4.11 + extension TS GROVE 1.3</a:t>
              </a:r>
            </a:p>
            <a:p>
              <a:pPr algn="just"/>
              <a:r>
                <a:rPr lang="fr-FR" sz="1600" i="1" dirty="0" smtClean="0">
                  <a:latin typeface="Miriam Fixed" pitchFamily="49" charset="-79"/>
                  <a:cs typeface="Miriam Fixed" pitchFamily="49" charset="-79"/>
                </a:rPr>
                <a:t>Mode connecté</a:t>
              </a:r>
            </a:p>
            <a:p>
              <a:pPr algn="just"/>
              <a:r>
                <a:rPr lang="fr-FR" sz="1600" b="1" dirty="0" smtClean="0"/>
                <a:t>Sont uniquement </a:t>
              </a:r>
              <a:r>
                <a:rPr lang="fr-FR" sz="1600" b="1" dirty="0" smtClean="0"/>
                <a:t>programmables </a:t>
              </a:r>
              <a:r>
                <a:rPr lang="fr-FR" sz="1600" b="1" dirty="0" smtClean="0"/>
                <a:t>avec cette extension</a:t>
              </a:r>
              <a:r>
                <a:rPr lang="fr-FR" sz="1600" dirty="0" smtClean="0"/>
                <a:t> : le capteur de température HD (DHT22), le capteur de lumière et le capteur de pluie.</a:t>
              </a:r>
            </a:p>
            <a:p>
              <a:pPr algn="just"/>
              <a:r>
                <a:rPr lang="fr-FR" sz="1600" i="1" dirty="0" smtClean="0">
                  <a:latin typeface="Miriam Fixed" pitchFamily="49" charset="-79"/>
                  <a:cs typeface="Miriam Fixed" pitchFamily="49" charset="-79"/>
                </a:rPr>
                <a:t>Mode </a:t>
              </a:r>
              <a:r>
                <a:rPr lang="fr-FR" sz="1600" i="1" dirty="0" err="1" smtClean="0">
                  <a:latin typeface="Miriam Fixed" pitchFamily="49" charset="-79"/>
                  <a:cs typeface="Miriam Fixed" pitchFamily="49" charset="-79"/>
                </a:rPr>
                <a:t>téléversé</a:t>
              </a:r>
              <a:endParaRPr lang="fr-FR" sz="1600" i="1" dirty="0" smtClean="0">
                <a:latin typeface="Miriam Fixed" pitchFamily="49" charset="-79"/>
                <a:cs typeface="Miriam Fixed" pitchFamily="49" charset="-79"/>
              </a:endParaRPr>
            </a:p>
            <a:p>
              <a:pPr algn="just"/>
              <a:r>
                <a:rPr lang="fr-FR" sz="1600" b="1" dirty="0" smtClean="0"/>
                <a:t>Pour programmer</a:t>
              </a:r>
              <a:r>
                <a:rPr lang="fr-FR" sz="1600" dirty="0" smtClean="0"/>
                <a:t> le capteur de température intérieure (DS18B20), le capteur de masse ainsi que le </a:t>
              </a:r>
              <a:r>
                <a:rPr lang="fr-FR" sz="1600" dirty="0" err="1" smtClean="0"/>
                <a:t>shield</a:t>
              </a:r>
              <a:r>
                <a:rPr lang="fr-FR" sz="1600" dirty="0" smtClean="0"/>
                <a:t> AKENE (modem </a:t>
              </a:r>
              <a:r>
                <a:rPr lang="fr-FR" sz="1600" dirty="0" err="1" smtClean="0"/>
                <a:t>SigFox</a:t>
              </a:r>
              <a:r>
                <a:rPr lang="fr-FR" sz="1600" dirty="0" smtClean="0"/>
                <a:t>), il </a:t>
              </a:r>
              <a:r>
                <a:rPr lang="fr-FR" sz="1600" b="1" dirty="0" smtClean="0"/>
                <a:t>faut ajouter l’extension Ruche GROVE et les bibliothèques </a:t>
              </a:r>
              <a:r>
                <a:rPr lang="fr-FR" sz="1600" b="1" dirty="0" err="1" smtClean="0"/>
                <a:t>Arduino</a:t>
              </a:r>
              <a:r>
                <a:rPr lang="fr-FR" sz="1600" dirty="0" smtClean="0"/>
                <a:t>. Cette extension permet de relever les valeurs des capteurs de la ruche et de les envoyer sur le réseau </a:t>
              </a:r>
              <a:r>
                <a:rPr lang="fr-FR" sz="1600" dirty="0" err="1" smtClean="0"/>
                <a:t>SigFox</a:t>
              </a:r>
              <a:r>
                <a:rPr lang="fr-FR" sz="1600" dirty="0" smtClean="0"/>
                <a:t>. </a:t>
              </a:r>
            </a:p>
            <a:p>
              <a:pPr algn="just"/>
              <a:r>
                <a:rPr lang="fr-FR" sz="1600" b="1" dirty="0" smtClean="0"/>
                <a:t>Visualisation</a:t>
              </a:r>
              <a:r>
                <a:rPr lang="fr-FR" sz="1600" dirty="0" smtClean="0"/>
                <a:t> de ces valeurs </a:t>
              </a:r>
              <a:r>
                <a:rPr lang="fr-FR" sz="1600" b="1" dirty="0" smtClean="0"/>
                <a:t>uniquement</a:t>
              </a:r>
              <a:r>
                <a:rPr lang="fr-FR" sz="1600" dirty="0" smtClean="0"/>
                <a:t> sur le tableau de bord </a:t>
              </a:r>
              <a:r>
                <a:rPr lang="fr-FR" sz="1600" b="1" dirty="0" err="1" smtClean="0"/>
                <a:t>Actoboard</a:t>
              </a:r>
              <a:r>
                <a:rPr lang="fr-FR" sz="1600" dirty="0" smtClean="0"/>
                <a:t>.</a:t>
              </a:r>
            </a:p>
            <a:p>
              <a:pPr algn="just"/>
              <a:endParaRPr lang="fr-FR" sz="1600" dirty="0" smtClean="0"/>
            </a:p>
            <a:p>
              <a:pPr algn="just"/>
              <a:r>
                <a:rPr lang="fr-FR" sz="1600" b="1" i="1" dirty="0" smtClean="0">
                  <a:latin typeface="Miriam Fixed" pitchFamily="49" charset="-79"/>
                  <a:cs typeface="Miriam Fixed" pitchFamily="49" charset="-79"/>
                </a:rPr>
                <a:t>Pour aller plus loin, le logiciel </a:t>
              </a:r>
              <a:r>
                <a:rPr lang="fr-FR" sz="1600" b="1" i="1" dirty="0" smtClean="0">
                  <a:latin typeface="Miriam Fixed" pitchFamily="49" charset="-79"/>
                  <a:cs typeface="Miriam Fixed" pitchFamily="49" charset="-79"/>
                </a:rPr>
                <a:t>Arduino </a:t>
              </a:r>
              <a:r>
                <a:rPr lang="fr-FR" sz="1600" b="1" i="1" dirty="0" smtClean="0">
                  <a:latin typeface="Miriam Fixed" pitchFamily="49" charset="-79"/>
                  <a:cs typeface="Miriam Fixed" pitchFamily="49" charset="-79"/>
                </a:rPr>
                <a:t>1.6.9</a:t>
              </a:r>
            </a:p>
            <a:p>
              <a:pPr algn="just"/>
              <a:r>
                <a:rPr lang="fr-FR" sz="1600" dirty="0" smtClean="0"/>
                <a:t>L’ensemble des capteurs de la ruche ainsi que le modem sont programmables en lignes de code. Les valeurs sont affichées par le moniteur série et/ou sur le tableau de bord </a:t>
              </a:r>
              <a:r>
                <a:rPr lang="fr-FR" sz="1600" dirty="0" err="1" smtClean="0"/>
                <a:t>Actoboard</a:t>
              </a:r>
              <a:r>
                <a:rPr lang="fr-FR" sz="1600" dirty="0" smtClean="0"/>
                <a:t>. Il faut</a:t>
              </a:r>
              <a:r>
                <a:rPr lang="fr-FR" sz="1600" b="1" dirty="0" smtClean="0"/>
                <a:t> ajouter les bibliothèques </a:t>
              </a:r>
              <a:r>
                <a:rPr lang="fr-FR" sz="1600" b="1" dirty="0" err="1" smtClean="0"/>
                <a:t>Arduino</a:t>
              </a:r>
              <a:r>
                <a:rPr lang="fr-FR" sz="1600" dirty="0" smtClean="0"/>
                <a:t>. </a:t>
              </a:r>
            </a:p>
            <a:p>
              <a:pPr algn="just"/>
              <a:endParaRPr lang="fr-FR" dirty="0" smtClean="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7678760" cy="1477328"/>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Programmer avec le logiciel </a:t>
            </a:r>
            <a:r>
              <a:rPr lang="fr-FR" dirty="0" err="1" smtClean="0">
                <a:latin typeface="Miriam Fixed" pitchFamily="49" charset="-79"/>
                <a:cs typeface="Miriam Fixed" pitchFamily="49" charset="-79"/>
              </a:rPr>
              <a:t>Ardublock</a:t>
            </a:r>
            <a:r>
              <a:rPr lang="fr-FR" dirty="0" smtClean="0">
                <a:latin typeface="Miriam Fixed" pitchFamily="49" charset="-79"/>
                <a:cs typeface="Miriam Fixed" pitchFamily="49" charset="-79"/>
              </a:rPr>
              <a:t> éducation</a:t>
            </a:r>
          </a:p>
          <a:p>
            <a:r>
              <a:rPr lang="fr-FR" dirty="0" smtClean="0"/>
              <a:t>	Ecriture des valeurs sur le moniteur série toutes les 10 secondes.</a:t>
            </a:r>
          </a:p>
          <a:p>
            <a:r>
              <a:rPr lang="fr-FR" dirty="0" smtClean="0"/>
              <a:t>	</a:t>
            </a:r>
            <a:r>
              <a:rPr lang="fr-FR" dirty="0" smtClean="0">
                <a:solidFill>
                  <a:srgbClr val="FF0000"/>
                </a:solidFill>
              </a:rPr>
              <a:t>Capteurs : température/humidité extérieure, luminosité et pluie.</a:t>
            </a:r>
            <a:endParaRPr lang="fr-FR" dirty="0">
              <a:solidFill>
                <a:srgbClr val="FF0000"/>
              </a:solidFill>
            </a:endParaRPr>
          </a:p>
          <a:p>
            <a:endParaRPr lang="fr-FR" dirty="0"/>
          </a:p>
          <a:p>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25</a:t>
            </a:fld>
            <a:endParaRPr lang="fr-FR" dirty="0" smtClean="0"/>
          </a:p>
        </p:txBody>
      </p:sp>
      <p:sp>
        <p:nvSpPr>
          <p:cNvPr id="8" name="Explosion 1 7"/>
          <p:cNvSpPr/>
          <p:nvPr/>
        </p:nvSpPr>
        <p:spPr>
          <a:xfrm rot="1211573">
            <a:off x="6673450" y="500375"/>
            <a:ext cx="2273361" cy="113359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Pas de réseau </a:t>
            </a:r>
            <a:r>
              <a:rPr lang="fr-FR" sz="1400" dirty="0" err="1" smtClean="0"/>
              <a:t>SigFox</a:t>
            </a:r>
            <a:endParaRPr lang="fr-FR" sz="1400" dirty="0"/>
          </a:p>
        </p:txBody>
      </p:sp>
      <p:pic>
        <p:nvPicPr>
          <p:cNvPr id="1027" name="Picture 3"/>
          <p:cNvPicPr>
            <a:picLocks noChangeAspect="1" noChangeArrowheads="1"/>
          </p:cNvPicPr>
          <p:nvPr/>
        </p:nvPicPr>
        <p:blipFill>
          <a:blip r:embed="rId2"/>
          <a:srcRect/>
          <a:stretch>
            <a:fillRect/>
          </a:stretch>
        </p:blipFill>
        <p:spPr bwMode="auto">
          <a:xfrm>
            <a:off x="929002" y="1903836"/>
            <a:ext cx="7286336" cy="47398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26</a:t>
            </a:fld>
            <a:endParaRPr lang="fr-FR" smtClean="0"/>
          </a:p>
        </p:txBody>
      </p:sp>
      <p:pic>
        <p:nvPicPr>
          <p:cNvPr id="3075" name="Picture 3"/>
          <p:cNvPicPr>
            <a:picLocks noChangeAspect="1" noChangeArrowheads="1"/>
          </p:cNvPicPr>
          <p:nvPr/>
        </p:nvPicPr>
        <p:blipFill>
          <a:blip r:embed="rId2"/>
          <a:srcRect/>
          <a:stretch>
            <a:fillRect/>
          </a:stretch>
        </p:blipFill>
        <p:spPr bwMode="auto">
          <a:xfrm>
            <a:off x="614390" y="785794"/>
            <a:ext cx="7886700" cy="5695950"/>
          </a:xfrm>
          <a:prstGeom prst="rect">
            <a:avLst/>
          </a:prstGeom>
          <a:noFill/>
          <a:ln w="9525">
            <a:noFill/>
            <a:miter lim="800000"/>
            <a:headEnd/>
            <a:tailEnd/>
          </a:ln>
          <a:effectLst/>
        </p:spPr>
      </p:pic>
      <p:sp>
        <p:nvSpPr>
          <p:cNvPr id="6" name="ZoneTexte 5"/>
          <p:cNvSpPr txBox="1"/>
          <p:nvPr/>
        </p:nvSpPr>
        <p:spPr>
          <a:xfrm>
            <a:off x="6072198" y="714356"/>
            <a:ext cx="357190" cy="400110"/>
          </a:xfrm>
          <a:prstGeom prst="rect">
            <a:avLst/>
          </a:prstGeom>
          <a:noFill/>
        </p:spPr>
        <p:txBody>
          <a:bodyPr wrap="square" rtlCol="0">
            <a:spAutoFit/>
          </a:bodyPr>
          <a:lstStyle/>
          <a:p>
            <a:r>
              <a:rPr lang="fr-FR" sz="2000" dirty="0" smtClean="0">
                <a:solidFill>
                  <a:srgbClr val="FF0000"/>
                </a:solidFill>
              </a:rPr>
              <a:t>1</a:t>
            </a:r>
            <a:endParaRPr lang="fr-FR" sz="2000" dirty="0">
              <a:solidFill>
                <a:srgbClr val="FF0000"/>
              </a:solidFill>
            </a:endParaRPr>
          </a:p>
        </p:txBody>
      </p:sp>
      <p:sp>
        <p:nvSpPr>
          <p:cNvPr id="7" name="Ellipse 6"/>
          <p:cNvSpPr/>
          <p:nvPr/>
        </p:nvSpPr>
        <p:spPr>
          <a:xfrm>
            <a:off x="5357818" y="785794"/>
            <a:ext cx="1714512" cy="714380"/>
          </a:xfrm>
          <a:prstGeom prst="ellipse">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27</a:t>
            </a:fld>
            <a:endParaRPr lang="fr-FR" smtClean="0"/>
          </a:p>
        </p:txBody>
      </p:sp>
      <p:pic>
        <p:nvPicPr>
          <p:cNvPr id="2052" name="Picture 4"/>
          <p:cNvPicPr>
            <a:picLocks noChangeAspect="1" noChangeArrowheads="1"/>
          </p:cNvPicPr>
          <p:nvPr/>
        </p:nvPicPr>
        <p:blipFill>
          <a:blip r:embed="rId2"/>
          <a:srcRect/>
          <a:stretch>
            <a:fillRect/>
          </a:stretch>
        </p:blipFill>
        <p:spPr bwMode="auto">
          <a:xfrm>
            <a:off x="538191" y="1076341"/>
            <a:ext cx="8105775" cy="4638675"/>
          </a:xfrm>
          <a:prstGeom prst="rect">
            <a:avLst/>
          </a:prstGeom>
          <a:noFill/>
          <a:ln w="9525">
            <a:noFill/>
            <a:miter lim="800000"/>
            <a:headEnd/>
            <a:tailEnd/>
          </a:ln>
          <a:effectLst/>
        </p:spPr>
      </p:pic>
      <p:sp>
        <p:nvSpPr>
          <p:cNvPr id="8" name="ZoneTexte 7"/>
          <p:cNvSpPr txBox="1"/>
          <p:nvPr/>
        </p:nvSpPr>
        <p:spPr>
          <a:xfrm>
            <a:off x="6786578" y="1643050"/>
            <a:ext cx="357190" cy="400110"/>
          </a:xfrm>
          <a:prstGeom prst="rect">
            <a:avLst/>
          </a:prstGeom>
          <a:noFill/>
        </p:spPr>
        <p:txBody>
          <a:bodyPr wrap="square" rtlCol="0">
            <a:spAutoFit/>
          </a:bodyPr>
          <a:lstStyle/>
          <a:p>
            <a:r>
              <a:rPr lang="fr-FR" sz="2000" dirty="0" smtClean="0">
                <a:solidFill>
                  <a:srgbClr val="FF0000"/>
                </a:solidFill>
              </a:rPr>
              <a:t>2</a:t>
            </a:r>
            <a:endParaRPr lang="fr-FR" sz="2000" dirty="0">
              <a:solidFill>
                <a:srgbClr val="FF0000"/>
              </a:solidFill>
            </a:endParaRPr>
          </a:p>
        </p:txBody>
      </p:sp>
      <p:sp>
        <p:nvSpPr>
          <p:cNvPr id="9" name="Ellipse 8"/>
          <p:cNvSpPr/>
          <p:nvPr/>
        </p:nvSpPr>
        <p:spPr>
          <a:xfrm>
            <a:off x="6715140" y="1071546"/>
            <a:ext cx="1428760" cy="642942"/>
          </a:xfrm>
          <a:prstGeom prst="ellipse">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85786" y="5929330"/>
            <a:ext cx="7500990" cy="646331"/>
          </a:xfrm>
          <a:prstGeom prst="rect">
            <a:avLst/>
          </a:prstGeom>
          <a:noFill/>
        </p:spPr>
        <p:txBody>
          <a:bodyPr wrap="square" rtlCol="0">
            <a:spAutoFit/>
          </a:bodyPr>
          <a:lstStyle/>
          <a:p>
            <a:r>
              <a:rPr lang="fr-FR" dirty="0" smtClean="0"/>
              <a:t>En masquant le capteur de luminosité, on observe le changement de la valeur.</a:t>
            </a:r>
          </a:p>
          <a:p>
            <a:r>
              <a:rPr lang="fr-FR" dirty="0" smtClean="0"/>
              <a:t>Même remarque pour les autres capteurs.</a:t>
            </a:r>
            <a:endParaRPr lang="fr-FR" dirty="0"/>
          </a:p>
        </p:txBody>
      </p:sp>
      <p:sp>
        <p:nvSpPr>
          <p:cNvPr id="12" name="Explosion 1 11"/>
          <p:cNvSpPr/>
          <p:nvPr/>
        </p:nvSpPr>
        <p:spPr>
          <a:xfrm rot="1211573">
            <a:off x="5320064" y="2858417"/>
            <a:ext cx="2532704" cy="1473975"/>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Lecture des valeurs en direct</a:t>
            </a:r>
            <a:endParaRPr lang="fr-FR"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Espace réservé du numéro de diapositive 8"/>
          <p:cNvSpPr>
            <a:spLocks noGrp="1"/>
          </p:cNvSpPr>
          <p:nvPr>
            <p:ph type="sldNum" sz="quarter" idx="12"/>
          </p:nvPr>
        </p:nvSpPr>
        <p:spPr>
          <a:xfrm>
            <a:off x="6724680" y="6356350"/>
            <a:ext cx="2133600" cy="365125"/>
          </a:xfrm>
        </p:spPr>
        <p:txBody>
          <a:bodyPr/>
          <a:lstStyle/>
          <a:p>
            <a:fld id="{4897AD14-38C7-4F6A-98C9-7CE7E7FBB4CB}" type="slidenum">
              <a:rPr lang="fr-FR" smtClean="0"/>
              <a:pPr/>
              <a:t>28</a:t>
            </a:fld>
            <a:endParaRPr lang="fr-FR" dirty="0"/>
          </a:p>
        </p:txBody>
      </p:sp>
      <p:sp>
        <p:nvSpPr>
          <p:cNvPr id="10"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11" name="Rectangle 4"/>
          <p:cNvSpPr>
            <a:spLocks noChangeArrowheads="1"/>
          </p:cNvSpPr>
          <p:nvPr/>
        </p:nvSpPr>
        <p:spPr bwMode="auto">
          <a:xfrm>
            <a:off x="179388" y="920750"/>
            <a:ext cx="8607454" cy="2154436"/>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Logiciel IDE </a:t>
            </a:r>
            <a:r>
              <a:rPr lang="fr-FR" dirty="0" err="1" smtClean="0">
                <a:latin typeface="Miriam Fixed" pitchFamily="49" charset="-79"/>
                <a:cs typeface="Miriam Fixed" pitchFamily="49" charset="-79"/>
              </a:rPr>
              <a:t>Arduino</a:t>
            </a:r>
            <a:r>
              <a:rPr lang="fr-FR" dirty="0" smtClean="0">
                <a:latin typeface="Miriam Fixed" pitchFamily="49" charset="-79"/>
                <a:cs typeface="Miriam Fixed" pitchFamily="49" charset="-79"/>
              </a:rPr>
              <a:t> 1.6.9 et ajout des bibliothèques</a:t>
            </a:r>
          </a:p>
          <a:p>
            <a:endParaRPr lang="fr-FR" sz="800" dirty="0" smtClean="0">
              <a:latin typeface="Miriam Fixed" pitchFamily="49" charset="-79"/>
              <a:cs typeface="Miriam Fixed" pitchFamily="49" charset="-79"/>
            </a:endParaRPr>
          </a:p>
          <a:p>
            <a:r>
              <a:rPr lang="fr-FR" dirty="0" smtClean="0">
                <a:cs typeface="Miriam Fixed" pitchFamily="49" charset="-79"/>
              </a:rPr>
              <a:t>Pour rendre la bibliothèque du </a:t>
            </a:r>
            <a:r>
              <a:rPr lang="fr-FR" dirty="0" err="1" smtClean="0">
                <a:cs typeface="Miriam Fixed" pitchFamily="49" charset="-79"/>
              </a:rPr>
              <a:t>shield</a:t>
            </a:r>
            <a:r>
              <a:rPr lang="fr-FR" dirty="0" smtClean="0">
                <a:cs typeface="Miriam Fixed" pitchFamily="49" charset="-79"/>
              </a:rPr>
              <a:t> </a:t>
            </a:r>
            <a:r>
              <a:rPr lang="fr-FR" dirty="0" err="1" smtClean="0">
                <a:cs typeface="Miriam Fixed" pitchFamily="49" charset="-79"/>
              </a:rPr>
              <a:t>Akene</a:t>
            </a:r>
            <a:r>
              <a:rPr lang="fr-FR" dirty="0" smtClean="0">
                <a:cs typeface="Miriam Fixed" pitchFamily="49" charset="-79"/>
              </a:rPr>
              <a:t> compatible avec </a:t>
            </a:r>
            <a:r>
              <a:rPr lang="fr-FR" dirty="0" err="1" smtClean="0">
                <a:cs typeface="Miriam Fixed" pitchFamily="49" charset="-79"/>
              </a:rPr>
              <a:t>Mblock</a:t>
            </a:r>
            <a:r>
              <a:rPr lang="fr-FR" dirty="0" smtClean="0">
                <a:cs typeface="Miriam Fixed" pitchFamily="49" charset="-79"/>
              </a:rPr>
              <a:t>,  Il faut remplacer le dossier </a:t>
            </a:r>
            <a:r>
              <a:rPr lang="fr-FR" dirty="0" err="1" smtClean="0">
                <a:cs typeface="Miriam Fixed" pitchFamily="49" charset="-79"/>
              </a:rPr>
              <a:t>Arduino</a:t>
            </a:r>
            <a:r>
              <a:rPr lang="fr-FR" dirty="0" smtClean="0">
                <a:cs typeface="Miriam Fixed" pitchFamily="49" charset="-79"/>
              </a:rPr>
              <a:t> </a:t>
            </a:r>
            <a:r>
              <a:rPr lang="fr-FR" b="1" dirty="0" smtClean="0">
                <a:cs typeface="Miriam Fixed" pitchFamily="49" charset="-79"/>
              </a:rPr>
              <a:t>du répertoire </a:t>
            </a:r>
            <a:r>
              <a:rPr lang="fr-FR" b="1" dirty="0" err="1" smtClean="0">
                <a:cs typeface="Miriam Fixed" pitchFamily="49" charset="-79"/>
              </a:rPr>
              <a:t>mblock</a:t>
            </a:r>
            <a:r>
              <a:rPr lang="fr-FR" b="1" dirty="0" smtClean="0">
                <a:cs typeface="Miriam Fixed" pitchFamily="49" charset="-79"/>
              </a:rPr>
              <a:t> </a:t>
            </a:r>
            <a:r>
              <a:rPr lang="fr-FR" dirty="0" smtClean="0">
                <a:cs typeface="Miriam Fixed" pitchFamily="49" charset="-79"/>
              </a:rPr>
              <a:t> par le dossier </a:t>
            </a:r>
            <a:r>
              <a:rPr lang="fr-FR" dirty="0" err="1" smtClean="0">
                <a:cs typeface="Miriam Fixed" pitchFamily="49" charset="-79"/>
              </a:rPr>
              <a:t>Arduino</a:t>
            </a:r>
            <a:r>
              <a:rPr lang="fr-FR" dirty="0" smtClean="0">
                <a:cs typeface="Miriam Fixed" pitchFamily="49" charset="-79"/>
              </a:rPr>
              <a:t>  contenu dans le dossier « A remplacer dans </a:t>
            </a:r>
            <a:r>
              <a:rPr lang="fr-FR" dirty="0" err="1" smtClean="0">
                <a:cs typeface="Miriam Fixed" pitchFamily="49" charset="-79"/>
              </a:rPr>
              <a:t>Mblock</a:t>
            </a:r>
            <a:r>
              <a:rPr lang="fr-FR" dirty="0" smtClean="0">
                <a:cs typeface="Miriam Fixed" pitchFamily="49" charset="-79"/>
              </a:rPr>
              <a:t> ».</a:t>
            </a:r>
          </a:p>
          <a:p>
            <a:endParaRPr lang="fr-FR" dirty="0" smtClean="0">
              <a:cs typeface="Miriam Fixed" pitchFamily="49" charset="-79"/>
            </a:endParaRPr>
          </a:p>
          <a:p>
            <a:r>
              <a:rPr lang="fr-FR" dirty="0" smtClean="0">
                <a:cs typeface="Miriam Fixed" pitchFamily="49" charset="-79"/>
              </a:rPr>
              <a:t>Ce remplacement permet de mettre </a:t>
            </a:r>
            <a:r>
              <a:rPr lang="fr-FR" dirty="0" err="1" smtClean="0">
                <a:cs typeface="Miriam Fixed" pitchFamily="49" charset="-79"/>
              </a:rPr>
              <a:t>Arduino</a:t>
            </a:r>
            <a:r>
              <a:rPr lang="fr-FR" dirty="0" smtClean="0">
                <a:cs typeface="Miriam Fixed" pitchFamily="49" charset="-79"/>
              </a:rPr>
              <a:t> version 1.6.9, au lieu de la version 1.6.5 installée par </a:t>
            </a:r>
            <a:r>
              <a:rPr lang="fr-FR" dirty="0" err="1" smtClean="0">
                <a:cs typeface="Miriam Fixed" pitchFamily="49" charset="-79"/>
              </a:rPr>
              <a:t>Mblock</a:t>
            </a:r>
            <a:r>
              <a:rPr lang="fr-FR" dirty="0" smtClean="0">
                <a:cs typeface="Miriam Fixed" pitchFamily="49" charset="-79"/>
              </a:rPr>
              <a:t>. </a:t>
            </a:r>
          </a:p>
        </p:txBody>
      </p:sp>
      <p:pic>
        <p:nvPicPr>
          <p:cNvPr id="1029" name="Picture 5"/>
          <p:cNvPicPr>
            <a:picLocks noChangeAspect="1" noChangeArrowheads="1"/>
          </p:cNvPicPr>
          <p:nvPr/>
        </p:nvPicPr>
        <p:blipFill>
          <a:blip r:embed="rId2"/>
          <a:srcRect/>
          <a:stretch>
            <a:fillRect/>
          </a:stretch>
        </p:blipFill>
        <p:spPr bwMode="auto">
          <a:xfrm>
            <a:off x="500034" y="3357562"/>
            <a:ext cx="3495675" cy="2028825"/>
          </a:xfrm>
          <a:prstGeom prst="rect">
            <a:avLst/>
          </a:prstGeom>
          <a:noFill/>
          <a:ln w="28575">
            <a:solidFill>
              <a:schemeClr val="tx1"/>
            </a:solid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4429124" y="2928934"/>
            <a:ext cx="3679057" cy="3500462"/>
          </a:xfrm>
          <a:prstGeom prst="rect">
            <a:avLst/>
          </a:prstGeom>
          <a:noFill/>
          <a:ln w="28575">
            <a:solidFill>
              <a:schemeClr val="tx1"/>
            </a:solidFill>
            <a:miter lim="800000"/>
            <a:headEnd/>
            <a:tailEnd/>
          </a:ln>
          <a:effectLst/>
        </p:spPr>
      </p:pic>
      <p:cxnSp>
        <p:nvCxnSpPr>
          <p:cNvPr id="16" name="Connecteur droit avec flèche 15"/>
          <p:cNvCxnSpPr/>
          <p:nvPr/>
        </p:nvCxnSpPr>
        <p:spPr>
          <a:xfrm flipV="1">
            <a:off x="2928926" y="4286256"/>
            <a:ext cx="3000396"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2071670" y="3500438"/>
            <a:ext cx="157163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214942" y="3071810"/>
            <a:ext cx="235745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p:nvSpPr>
        <p:spPr>
          <a:xfrm>
            <a:off x="214282" y="2214554"/>
            <a:ext cx="2643206" cy="646331"/>
          </a:xfrm>
          <a:prstGeom prst="rect">
            <a:avLst/>
          </a:prstGeom>
          <a:noFill/>
        </p:spPr>
        <p:txBody>
          <a:bodyPr wrap="square" rtlCol="0">
            <a:spAutoFit/>
          </a:bodyPr>
          <a:lstStyle/>
          <a:p>
            <a:r>
              <a:rPr lang="fr-FR" dirty="0" smtClean="0"/>
              <a:t>Ouvrir le logiciel </a:t>
            </a:r>
            <a:r>
              <a:rPr lang="fr-FR" dirty="0" err="1" smtClean="0"/>
              <a:t>Arduino</a:t>
            </a:r>
            <a:r>
              <a:rPr lang="fr-FR" dirty="0" smtClean="0"/>
              <a:t> </a:t>
            </a:r>
          </a:p>
          <a:p>
            <a:r>
              <a:rPr lang="fr-FR" dirty="0" smtClean="0"/>
              <a:t>dans </a:t>
            </a:r>
            <a:r>
              <a:rPr lang="fr-FR" dirty="0" err="1" smtClean="0"/>
              <a:t>Mblock</a:t>
            </a:r>
            <a:r>
              <a:rPr lang="fr-FR" dirty="0" smtClean="0"/>
              <a:t>/</a:t>
            </a:r>
            <a:r>
              <a:rPr lang="fr-FR" dirty="0" err="1" smtClean="0"/>
              <a:t>Arduino</a:t>
            </a:r>
            <a:endParaRPr lang="fr-FR" dirty="0"/>
          </a:p>
        </p:txBody>
      </p:sp>
      <p:sp>
        <p:nvSpPr>
          <p:cNvPr id="18" name="Rectangle 3"/>
          <p:cNvSpPr>
            <a:spLocks noChangeArrowheads="1"/>
          </p:cNvSpPr>
          <p:nvPr/>
        </p:nvSpPr>
        <p:spPr bwMode="auto">
          <a:xfrm>
            <a:off x="3000364" y="1928802"/>
            <a:ext cx="5857916" cy="1107996"/>
          </a:xfrm>
          <a:prstGeom prst="rect">
            <a:avLst/>
          </a:prstGeom>
          <a:noFill/>
          <a:ln w="9525">
            <a:noFill/>
            <a:miter lim="800000"/>
            <a:headEnd/>
            <a:tailEnd/>
          </a:ln>
        </p:spPr>
        <p:txBody>
          <a:bodyPr wrap="square">
            <a:spAutoFit/>
          </a:bodyPr>
          <a:lstStyle/>
          <a:p>
            <a:r>
              <a:rPr lang="fr-FR" dirty="0" smtClean="0"/>
              <a:t>Cliquer </a:t>
            </a:r>
            <a:r>
              <a:rPr lang="fr-FR" dirty="0"/>
              <a:t>sur Croquis / Inclure une bibliothèque puis sur Ajouter la bibliothèque.ZIP </a:t>
            </a:r>
            <a:r>
              <a:rPr lang="fr-FR" dirty="0" smtClean="0"/>
              <a:t>:</a:t>
            </a:r>
          </a:p>
          <a:p>
            <a:endParaRPr lang="fr-FR" sz="1200" dirty="0"/>
          </a:p>
          <a:p>
            <a:r>
              <a:rPr lang="fr-FR" dirty="0"/>
              <a:t>Choisir le répertoire dans lequel se trouve </a:t>
            </a:r>
            <a:r>
              <a:rPr lang="fr-FR" dirty="0" smtClean="0"/>
              <a:t>les bibliothèques.</a:t>
            </a:r>
            <a:endParaRPr lang="fr-FR" dirty="0"/>
          </a:p>
        </p:txBody>
      </p:sp>
      <p:pic>
        <p:nvPicPr>
          <p:cNvPr id="19" name="Image 3"/>
          <p:cNvPicPr>
            <a:picLocks noChangeAspect="1"/>
          </p:cNvPicPr>
          <p:nvPr/>
        </p:nvPicPr>
        <p:blipFill>
          <a:blip r:embed="rId2"/>
          <a:srcRect/>
          <a:stretch>
            <a:fillRect/>
          </a:stretch>
        </p:blipFill>
        <p:spPr bwMode="auto">
          <a:xfrm>
            <a:off x="3143240" y="3071810"/>
            <a:ext cx="5586413" cy="2667000"/>
          </a:xfrm>
          <a:prstGeom prst="rect">
            <a:avLst/>
          </a:prstGeom>
          <a:noFill/>
          <a:ln w="28575">
            <a:solidFill>
              <a:schemeClr val="tx1"/>
            </a:solidFill>
            <a:miter lim="800000"/>
            <a:headEnd/>
            <a:tailEnd/>
          </a:ln>
        </p:spPr>
      </p:pic>
      <p:sp>
        <p:nvSpPr>
          <p:cNvPr id="9" name="Espace réservé du numéro de diapositive 8"/>
          <p:cNvSpPr>
            <a:spLocks noGrp="1"/>
          </p:cNvSpPr>
          <p:nvPr>
            <p:ph type="sldNum" sz="quarter" idx="12"/>
          </p:nvPr>
        </p:nvSpPr>
        <p:spPr>
          <a:xfrm>
            <a:off x="6724680" y="6356350"/>
            <a:ext cx="2133600" cy="365125"/>
          </a:xfrm>
        </p:spPr>
        <p:txBody>
          <a:bodyPr/>
          <a:lstStyle/>
          <a:p>
            <a:fld id="{4897AD14-38C7-4F6A-98C9-7CE7E7FBB4CB}" type="slidenum">
              <a:rPr lang="fr-FR" smtClean="0"/>
              <a:pPr/>
              <a:t>29</a:t>
            </a:fld>
            <a:endParaRPr lang="fr-FR" dirty="0"/>
          </a:p>
        </p:txBody>
      </p:sp>
      <p:sp>
        <p:nvSpPr>
          <p:cNvPr id="10"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11" name="Rectangle 4"/>
          <p:cNvSpPr>
            <a:spLocks noChangeArrowheads="1"/>
          </p:cNvSpPr>
          <p:nvPr/>
        </p:nvSpPr>
        <p:spPr bwMode="auto">
          <a:xfrm>
            <a:off x="179388" y="920750"/>
            <a:ext cx="8607454" cy="1200329"/>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Logiciel IDE </a:t>
            </a:r>
            <a:r>
              <a:rPr lang="fr-FR" dirty="0" err="1" smtClean="0">
                <a:latin typeface="Miriam Fixed" pitchFamily="49" charset="-79"/>
                <a:cs typeface="Miriam Fixed" pitchFamily="49" charset="-79"/>
              </a:rPr>
              <a:t>Arduino</a:t>
            </a:r>
            <a:r>
              <a:rPr lang="fr-FR" dirty="0" smtClean="0">
                <a:latin typeface="Miriam Fixed" pitchFamily="49" charset="-79"/>
                <a:cs typeface="Miriam Fixed" pitchFamily="49" charset="-79"/>
              </a:rPr>
              <a:t> 1.6.9 et ajout des bibliothèques</a:t>
            </a:r>
          </a:p>
          <a:p>
            <a:endParaRPr lang="fr-FR" dirty="0" smtClean="0">
              <a:cs typeface="Miriam Fixed" pitchFamily="49" charset="-79"/>
            </a:endParaRPr>
          </a:p>
          <a:p>
            <a:r>
              <a:rPr lang="fr-FR" dirty="0" smtClean="0">
                <a:cs typeface="Miriam Fixed" pitchFamily="49" charset="-79"/>
              </a:rPr>
              <a:t>Pour utiliser l’extension Ruche Grove avec </a:t>
            </a:r>
            <a:r>
              <a:rPr lang="fr-FR" dirty="0" err="1" smtClean="0">
                <a:cs typeface="Miriam Fixed" pitchFamily="49" charset="-79"/>
              </a:rPr>
              <a:t>Mblock</a:t>
            </a:r>
            <a:r>
              <a:rPr lang="fr-FR" dirty="0" smtClean="0">
                <a:cs typeface="Miriam Fixed" pitchFamily="49" charset="-79"/>
              </a:rPr>
              <a:t>, il faut ajouter les bibliothèques des capteurs.</a:t>
            </a:r>
            <a:endParaRPr lang="fr-FR" dirty="0">
              <a:cs typeface="Miriam Fixed" pitchFamily="49" charset="-79"/>
            </a:endParaRPr>
          </a:p>
        </p:txBody>
      </p:sp>
      <p:pic>
        <p:nvPicPr>
          <p:cNvPr id="2" name="Picture 2"/>
          <p:cNvPicPr>
            <a:picLocks noChangeAspect="1" noChangeArrowheads="1"/>
          </p:cNvPicPr>
          <p:nvPr/>
        </p:nvPicPr>
        <p:blipFill>
          <a:blip r:embed="rId3"/>
          <a:srcRect/>
          <a:stretch>
            <a:fillRect/>
          </a:stretch>
        </p:blipFill>
        <p:spPr bwMode="auto">
          <a:xfrm>
            <a:off x="357158" y="2928934"/>
            <a:ext cx="2633657" cy="2831731"/>
          </a:xfrm>
          <a:prstGeom prst="rect">
            <a:avLst/>
          </a:prstGeom>
          <a:noFill/>
          <a:ln w="28575">
            <a:solidFill>
              <a:schemeClr val="tx1"/>
            </a:solid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143504" y="4572008"/>
            <a:ext cx="2857520" cy="2035152"/>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ZoneTexte 2"/>
          <p:cNvSpPr txBox="1">
            <a:spLocks noChangeArrowheads="1"/>
          </p:cNvSpPr>
          <p:nvPr/>
        </p:nvSpPr>
        <p:spPr bwMode="auto">
          <a:xfrm>
            <a:off x="1331913" y="188913"/>
            <a:ext cx="6696075" cy="646331"/>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endParaRPr lang="fr-FR" sz="3600" dirty="0"/>
          </a:p>
        </p:txBody>
      </p:sp>
      <p:sp>
        <p:nvSpPr>
          <p:cNvPr id="4" name="ZoneTexte 8"/>
          <p:cNvSpPr txBox="1">
            <a:spLocks noChangeArrowheads="1"/>
          </p:cNvSpPr>
          <p:nvPr/>
        </p:nvSpPr>
        <p:spPr bwMode="auto">
          <a:xfrm>
            <a:off x="285750" y="857250"/>
            <a:ext cx="5214944" cy="830997"/>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Les contraintes liées à une ruche</a:t>
            </a:r>
          </a:p>
          <a:p>
            <a:endParaRPr lang="fr-FR" sz="1200" dirty="0" smtClean="0">
              <a:cs typeface="Miriam Fixed" pitchFamily="49" charset="-79"/>
            </a:endParaRPr>
          </a:p>
          <a:p>
            <a:r>
              <a:rPr lang="fr-FR" dirty="0" smtClean="0">
                <a:cs typeface="Miriam Fixed" pitchFamily="49" charset="-79"/>
              </a:rPr>
              <a:t>Diagramme des cas d’utilisation</a:t>
            </a:r>
            <a:endParaRPr lang="fr-FR" dirty="0">
              <a:cs typeface="Miriam Fixed" pitchFamily="49" charset="-79"/>
            </a:endParaRPr>
          </a:p>
        </p:txBody>
      </p:sp>
      <p:grpSp>
        <p:nvGrpSpPr>
          <p:cNvPr id="14" name="Groupe 13"/>
          <p:cNvGrpSpPr/>
          <p:nvPr/>
        </p:nvGrpSpPr>
        <p:grpSpPr>
          <a:xfrm>
            <a:off x="1357290" y="2059536"/>
            <a:ext cx="500066" cy="1357322"/>
            <a:chOff x="2143108" y="3429000"/>
            <a:chExt cx="500066" cy="1357322"/>
          </a:xfrm>
        </p:grpSpPr>
        <p:sp>
          <p:nvSpPr>
            <p:cNvPr id="5" name="Ellipse 4"/>
            <p:cNvSpPr/>
            <p:nvPr/>
          </p:nvSpPr>
          <p:spPr>
            <a:xfrm>
              <a:off x="2143108" y="3429000"/>
              <a:ext cx="42862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stCxn id="5" idx="4"/>
            </p:cNvCxnSpPr>
            <p:nvPr/>
          </p:nvCxnSpPr>
          <p:spPr>
            <a:xfrm rot="5400000">
              <a:off x="2107389" y="4107661"/>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143108" y="4071942"/>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2071670" y="4429132"/>
              <a:ext cx="35719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6200000" flipH="1">
              <a:off x="2250265" y="4464851"/>
              <a:ext cx="428628" cy="21431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643174" y="1857364"/>
            <a:ext cx="3000396" cy="4357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2643174" y="1857364"/>
            <a:ext cx="2643206" cy="369332"/>
          </a:xfrm>
          <a:prstGeom prst="rect">
            <a:avLst/>
          </a:prstGeom>
          <a:noFill/>
        </p:spPr>
        <p:txBody>
          <a:bodyPr wrap="square" rtlCol="0">
            <a:spAutoFit/>
          </a:bodyPr>
          <a:lstStyle/>
          <a:p>
            <a:r>
              <a:rPr lang="fr-FR" dirty="0" smtClean="0"/>
              <a:t>Ruche connectée</a:t>
            </a:r>
            <a:endParaRPr lang="fr-FR" dirty="0"/>
          </a:p>
        </p:txBody>
      </p:sp>
      <p:sp>
        <p:nvSpPr>
          <p:cNvPr id="17" name="Ellipse 16"/>
          <p:cNvSpPr/>
          <p:nvPr/>
        </p:nvSpPr>
        <p:spPr>
          <a:xfrm>
            <a:off x="2786050" y="2298134"/>
            <a:ext cx="2643206"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Paramétrer/installer</a:t>
            </a:r>
            <a:endParaRPr lang="fr-FR" sz="1600" dirty="0">
              <a:solidFill>
                <a:schemeClr val="tx1"/>
              </a:solidFill>
            </a:endParaRPr>
          </a:p>
        </p:txBody>
      </p:sp>
      <p:sp>
        <p:nvSpPr>
          <p:cNvPr id="18" name="Ellipse 17"/>
          <p:cNvSpPr/>
          <p:nvPr/>
        </p:nvSpPr>
        <p:spPr>
          <a:xfrm>
            <a:off x="2786050" y="3012514"/>
            <a:ext cx="2643206"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Visualiser les données</a:t>
            </a:r>
            <a:endParaRPr lang="fr-FR" sz="1600" dirty="0">
              <a:solidFill>
                <a:schemeClr val="tx1"/>
              </a:solidFill>
            </a:endParaRPr>
          </a:p>
        </p:txBody>
      </p:sp>
      <p:sp>
        <p:nvSpPr>
          <p:cNvPr id="19" name="Ellipse 18"/>
          <p:cNvSpPr/>
          <p:nvPr/>
        </p:nvSpPr>
        <p:spPr>
          <a:xfrm>
            <a:off x="2786050" y="3726894"/>
            <a:ext cx="2643206"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Éviter des déplacements inutiles</a:t>
            </a:r>
            <a:endParaRPr lang="fr-FR" sz="1400" dirty="0">
              <a:solidFill>
                <a:schemeClr val="tx1"/>
              </a:solidFill>
            </a:endParaRPr>
          </a:p>
        </p:txBody>
      </p:sp>
      <p:grpSp>
        <p:nvGrpSpPr>
          <p:cNvPr id="20" name="Groupe 19"/>
          <p:cNvGrpSpPr/>
          <p:nvPr/>
        </p:nvGrpSpPr>
        <p:grpSpPr>
          <a:xfrm>
            <a:off x="1285852" y="4500570"/>
            <a:ext cx="500066" cy="1357322"/>
            <a:chOff x="2143108" y="3429000"/>
            <a:chExt cx="500066" cy="1357322"/>
          </a:xfrm>
        </p:grpSpPr>
        <p:sp>
          <p:nvSpPr>
            <p:cNvPr id="21" name="Ellipse 20"/>
            <p:cNvSpPr/>
            <p:nvPr/>
          </p:nvSpPr>
          <p:spPr>
            <a:xfrm>
              <a:off x="2143108" y="3429000"/>
              <a:ext cx="42862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21"/>
            <p:cNvCxnSpPr>
              <a:stCxn id="21" idx="4"/>
            </p:cNvCxnSpPr>
            <p:nvPr/>
          </p:nvCxnSpPr>
          <p:spPr>
            <a:xfrm rot="5400000">
              <a:off x="2107389" y="4107661"/>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143108" y="4071942"/>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2071670" y="4429132"/>
              <a:ext cx="35719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6200000" flipH="1">
              <a:off x="2250265" y="4464851"/>
              <a:ext cx="428628" cy="2143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e 25"/>
          <p:cNvGrpSpPr/>
          <p:nvPr/>
        </p:nvGrpSpPr>
        <p:grpSpPr>
          <a:xfrm>
            <a:off x="6786578" y="3000372"/>
            <a:ext cx="500066" cy="1357322"/>
            <a:chOff x="2143108" y="3429000"/>
            <a:chExt cx="500066" cy="1357322"/>
          </a:xfrm>
        </p:grpSpPr>
        <p:sp>
          <p:nvSpPr>
            <p:cNvPr id="27" name="Ellipse 26"/>
            <p:cNvSpPr/>
            <p:nvPr/>
          </p:nvSpPr>
          <p:spPr>
            <a:xfrm>
              <a:off x="2143108" y="3429000"/>
              <a:ext cx="42862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a:stCxn id="27" idx="4"/>
            </p:cNvCxnSpPr>
            <p:nvPr/>
          </p:nvCxnSpPr>
          <p:spPr>
            <a:xfrm rot="5400000">
              <a:off x="2107389" y="4107661"/>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143108" y="4071942"/>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2071670" y="4429132"/>
              <a:ext cx="35719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16200000" flipH="1">
              <a:off x="2250265" y="4464851"/>
              <a:ext cx="428628" cy="214314"/>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Ellipse 31"/>
          <p:cNvSpPr/>
          <p:nvPr/>
        </p:nvSpPr>
        <p:spPr>
          <a:xfrm>
            <a:off x="2786050" y="4429132"/>
            <a:ext cx="2643206"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Préparer des cours</a:t>
            </a:r>
            <a:endParaRPr lang="fr-FR" sz="1600" dirty="0">
              <a:solidFill>
                <a:schemeClr val="tx1"/>
              </a:solidFill>
            </a:endParaRPr>
          </a:p>
        </p:txBody>
      </p:sp>
      <p:sp>
        <p:nvSpPr>
          <p:cNvPr id="33" name="Ellipse 32"/>
          <p:cNvSpPr/>
          <p:nvPr/>
        </p:nvSpPr>
        <p:spPr>
          <a:xfrm>
            <a:off x="2786050" y="5072074"/>
            <a:ext cx="2714644" cy="1071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Prendre conscience de l’importance des abeilles dans notre environnement</a:t>
            </a:r>
            <a:endParaRPr lang="fr-FR" sz="1400" dirty="0">
              <a:solidFill>
                <a:schemeClr val="tx1"/>
              </a:solidFill>
            </a:endParaRPr>
          </a:p>
        </p:txBody>
      </p:sp>
      <p:sp>
        <p:nvSpPr>
          <p:cNvPr id="34" name="ZoneTexte 33"/>
          <p:cNvSpPr txBox="1"/>
          <p:nvPr/>
        </p:nvSpPr>
        <p:spPr>
          <a:xfrm>
            <a:off x="6643702" y="4345552"/>
            <a:ext cx="785818" cy="369332"/>
          </a:xfrm>
          <a:prstGeom prst="rect">
            <a:avLst/>
          </a:prstGeom>
          <a:noFill/>
        </p:spPr>
        <p:txBody>
          <a:bodyPr wrap="square" rtlCol="0">
            <a:spAutoFit/>
          </a:bodyPr>
          <a:lstStyle/>
          <a:p>
            <a:pPr algn="ctr"/>
            <a:r>
              <a:rPr lang="fr-FR" dirty="0" smtClean="0"/>
              <a:t>Élèves </a:t>
            </a:r>
            <a:endParaRPr lang="fr-FR" dirty="0"/>
          </a:p>
        </p:txBody>
      </p:sp>
      <p:sp>
        <p:nvSpPr>
          <p:cNvPr id="35" name="ZoneTexte 34"/>
          <p:cNvSpPr txBox="1"/>
          <p:nvPr/>
        </p:nvSpPr>
        <p:spPr>
          <a:xfrm>
            <a:off x="785786" y="3416858"/>
            <a:ext cx="1214446" cy="369332"/>
          </a:xfrm>
          <a:prstGeom prst="rect">
            <a:avLst/>
          </a:prstGeom>
          <a:noFill/>
        </p:spPr>
        <p:txBody>
          <a:bodyPr wrap="square" rtlCol="0">
            <a:spAutoFit/>
          </a:bodyPr>
          <a:lstStyle/>
          <a:p>
            <a:pPr algn="ctr"/>
            <a:r>
              <a:rPr lang="fr-FR" dirty="0" smtClean="0"/>
              <a:t>Apiculteur </a:t>
            </a:r>
            <a:endParaRPr lang="fr-FR" dirty="0"/>
          </a:p>
        </p:txBody>
      </p:sp>
      <p:sp>
        <p:nvSpPr>
          <p:cNvPr id="36" name="ZoneTexte 35"/>
          <p:cNvSpPr txBox="1"/>
          <p:nvPr/>
        </p:nvSpPr>
        <p:spPr>
          <a:xfrm>
            <a:off x="571472" y="5786454"/>
            <a:ext cx="1500198" cy="369332"/>
          </a:xfrm>
          <a:prstGeom prst="rect">
            <a:avLst/>
          </a:prstGeom>
          <a:noFill/>
        </p:spPr>
        <p:txBody>
          <a:bodyPr wrap="square" rtlCol="0">
            <a:spAutoFit/>
          </a:bodyPr>
          <a:lstStyle/>
          <a:p>
            <a:pPr algn="ctr"/>
            <a:r>
              <a:rPr lang="fr-FR" dirty="0" smtClean="0"/>
              <a:t>Enseignants </a:t>
            </a:r>
            <a:endParaRPr lang="fr-FR" dirty="0"/>
          </a:p>
        </p:txBody>
      </p:sp>
      <p:cxnSp>
        <p:nvCxnSpPr>
          <p:cNvPr id="38" name="Connecteur droit 37"/>
          <p:cNvCxnSpPr>
            <a:endCxn id="17" idx="2"/>
          </p:cNvCxnSpPr>
          <p:nvPr/>
        </p:nvCxnSpPr>
        <p:spPr>
          <a:xfrm flipV="1">
            <a:off x="2000232" y="2583886"/>
            <a:ext cx="785818" cy="63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a:endCxn id="18" idx="2"/>
          </p:cNvCxnSpPr>
          <p:nvPr/>
        </p:nvCxnSpPr>
        <p:spPr>
          <a:xfrm>
            <a:off x="2000232" y="3214686"/>
            <a:ext cx="785818" cy="83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a:endCxn id="19" idx="2"/>
          </p:cNvCxnSpPr>
          <p:nvPr/>
        </p:nvCxnSpPr>
        <p:spPr>
          <a:xfrm rot="16200000" flipH="1">
            <a:off x="1994161" y="3220757"/>
            <a:ext cx="797960"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a:endCxn id="32" idx="2"/>
          </p:cNvCxnSpPr>
          <p:nvPr/>
        </p:nvCxnSpPr>
        <p:spPr>
          <a:xfrm flipV="1">
            <a:off x="1928794" y="4714884"/>
            <a:ext cx="857256"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a:endCxn id="18" idx="6"/>
          </p:cNvCxnSpPr>
          <p:nvPr/>
        </p:nvCxnSpPr>
        <p:spPr>
          <a:xfrm rot="10800000">
            <a:off x="5429256" y="3298266"/>
            <a:ext cx="1143008" cy="559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a:endCxn id="17" idx="6"/>
          </p:cNvCxnSpPr>
          <p:nvPr/>
        </p:nvCxnSpPr>
        <p:spPr>
          <a:xfrm rot="16200000" flipV="1">
            <a:off x="5363889" y="2649253"/>
            <a:ext cx="1273742" cy="1143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a:endCxn id="33" idx="6"/>
          </p:cNvCxnSpPr>
          <p:nvPr/>
        </p:nvCxnSpPr>
        <p:spPr>
          <a:xfrm rot="5400000">
            <a:off x="5161366" y="4196956"/>
            <a:ext cx="1750232" cy="107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a:endCxn id="33" idx="2"/>
          </p:cNvCxnSpPr>
          <p:nvPr/>
        </p:nvCxnSpPr>
        <p:spPr>
          <a:xfrm>
            <a:off x="1928794" y="5429264"/>
            <a:ext cx="857256" cy="17859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642910" y="1790931"/>
            <a:ext cx="6443678" cy="4495589"/>
          </a:xfrm>
          <a:prstGeom prst="rect">
            <a:avLst/>
          </a:prstGeom>
          <a:noFill/>
          <a:ln w="28575">
            <a:solidFill>
              <a:schemeClr val="tx1"/>
            </a:solidFill>
            <a:miter lim="800000"/>
            <a:headEnd/>
            <a:tailEnd/>
          </a:ln>
          <a:effectLst/>
        </p:spPr>
      </p:pic>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30</a:t>
            </a:fld>
            <a:endParaRPr lang="fr-FR" smtClean="0"/>
          </a:p>
        </p:txBody>
      </p:sp>
      <p:sp>
        <p:nvSpPr>
          <p:cNvPr id="9" name="Rectangle 4"/>
          <p:cNvSpPr>
            <a:spLocks noChangeArrowheads="1"/>
          </p:cNvSpPr>
          <p:nvPr/>
        </p:nvSpPr>
        <p:spPr bwMode="auto">
          <a:xfrm>
            <a:off x="179388" y="920751"/>
            <a:ext cx="8607454" cy="646331"/>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Ajout des extensions </a:t>
            </a:r>
            <a:r>
              <a:rPr lang="fr-FR" dirty="0" err="1" smtClean="0">
                <a:latin typeface="Miriam Fixed" pitchFamily="49" charset="-79"/>
                <a:cs typeface="Miriam Fixed" pitchFamily="49" charset="-79"/>
              </a:rPr>
              <a:t>Mblock</a:t>
            </a:r>
            <a:endParaRPr lang="fr-FR" dirty="0" smtClean="0">
              <a:latin typeface="Miriam Fixed" pitchFamily="49" charset="-79"/>
              <a:cs typeface="Miriam Fixed" pitchFamily="49" charset="-79"/>
            </a:endParaRPr>
          </a:p>
          <a:p>
            <a:r>
              <a:rPr lang="fr-FR" dirty="0" smtClean="0"/>
              <a:t>	</a:t>
            </a:r>
            <a:r>
              <a:rPr lang="fr-FR" i="1" dirty="0" smtClean="0">
                <a:solidFill>
                  <a:srgbClr val="FF0000"/>
                </a:solidFill>
              </a:rPr>
              <a:t>Ajouter l’extension TS GROVE 1.3</a:t>
            </a:r>
          </a:p>
        </p:txBody>
      </p:sp>
      <p:pic>
        <p:nvPicPr>
          <p:cNvPr id="3" name="Picture 2"/>
          <p:cNvPicPr>
            <a:picLocks noChangeAspect="1" noChangeArrowheads="1"/>
          </p:cNvPicPr>
          <p:nvPr/>
        </p:nvPicPr>
        <p:blipFill>
          <a:blip r:embed="rId3"/>
          <a:srcRect/>
          <a:stretch>
            <a:fillRect/>
          </a:stretch>
        </p:blipFill>
        <p:spPr bwMode="auto">
          <a:xfrm>
            <a:off x="6357950" y="1000108"/>
            <a:ext cx="2175797" cy="2000264"/>
          </a:xfrm>
          <a:prstGeom prst="rect">
            <a:avLst/>
          </a:prstGeom>
          <a:noFill/>
          <a:ln w="28575">
            <a:solidFill>
              <a:schemeClr val="tx1"/>
            </a:solidFill>
            <a:miter lim="800000"/>
            <a:headEnd/>
            <a:tailEnd/>
          </a:ln>
          <a:effectLst/>
        </p:spPr>
      </p:pic>
      <p:cxnSp>
        <p:nvCxnSpPr>
          <p:cNvPr id="12" name="Connecteur droit avec flèche 11"/>
          <p:cNvCxnSpPr/>
          <p:nvPr/>
        </p:nvCxnSpPr>
        <p:spPr>
          <a:xfrm rot="10800000" flipV="1">
            <a:off x="5072066" y="2928934"/>
            <a:ext cx="3000396" cy="785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000496" y="4643446"/>
            <a:ext cx="2571768" cy="646331"/>
          </a:xfrm>
          <a:prstGeom prst="rect">
            <a:avLst/>
          </a:prstGeom>
          <a:noFill/>
        </p:spPr>
        <p:txBody>
          <a:bodyPr wrap="square" rtlCol="0">
            <a:spAutoFit/>
          </a:bodyPr>
          <a:lstStyle/>
          <a:p>
            <a:r>
              <a:rPr lang="fr-FR" dirty="0" smtClean="0"/>
              <a:t>Sélectionner l’extension TS (.ZIP)</a:t>
            </a:r>
            <a:endParaRPr lang="fr-FR" dirty="0"/>
          </a:p>
        </p:txBody>
      </p:sp>
      <p:cxnSp>
        <p:nvCxnSpPr>
          <p:cNvPr id="20" name="Connecteur droit avec flèche 19"/>
          <p:cNvCxnSpPr/>
          <p:nvPr/>
        </p:nvCxnSpPr>
        <p:spPr>
          <a:xfrm rot="10800000" flipV="1">
            <a:off x="6072198" y="5286388"/>
            <a:ext cx="857256"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7358082" y="3286124"/>
            <a:ext cx="1357322" cy="646331"/>
          </a:xfrm>
          <a:prstGeom prst="rect">
            <a:avLst/>
          </a:prstGeom>
          <a:solidFill>
            <a:schemeClr val="bg1"/>
          </a:solidFill>
          <a:ln w="19050">
            <a:solidFill>
              <a:schemeClr val="tx1"/>
            </a:solidFill>
          </a:ln>
        </p:spPr>
        <p:txBody>
          <a:bodyPr wrap="square" rtlCol="0">
            <a:spAutoFit/>
          </a:bodyPr>
          <a:lstStyle/>
          <a:p>
            <a:r>
              <a:rPr lang="fr-FR" dirty="0" smtClean="0"/>
              <a:t>Cliquer sur : Ajouter</a:t>
            </a:r>
            <a:endParaRPr lang="fr-FR" dirty="0"/>
          </a:p>
        </p:txBody>
      </p:sp>
      <p:sp>
        <p:nvSpPr>
          <p:cNvPr id="19" name="ZoneTexte 18"/>
          <p:cNvSpPr txBox="1"/>
          <p:nvPr/>
        </p:nvSpPr>
        <p:spPr>
          <a:xfrm>
            <a:off x="6786578" y="4929198"/>
            <a:ext cx="1928826" cy="369332"/>
          </a:xfrm>
          <a:prstGeom prst="rect">
            <a:avLst/>
          </a:prstGeom>
          <a:solidFill>
            <a:schemeClr val="bg1"/>
          </a:solidFill>
          <a:ln w="19050">
            <a:solidFill>
              <a:schemeClr val="tx1"/>
            </a:solidFill>
          </a:ln>
        </p:spPr>
        <p:txBody>
          <a:bodyPr wrap="square" rtlCol="0">
            <a:spAutoFit/>
          </a:bodyPr>
          <a:lstStyle/>
          <a:p>
            <a:r>
              <a:rPr lang="fr-FR" dirty="0" smtClean="0"/>
              <a:t>Sélectionner (.ZIP)</a:t>
            </a:r>
            <a:endParaRPr lang="fr-FR" dirty="0"/>
          </a:p>
        </p:txBody>
      </p:sp>
      <p:sp>
        <p:nvSpPr>
          <p:cNvPr id="24" name="ZoneTexte 23"/>
          <p:cNvSpPr txBox="1"/>
          <p:nvPr/>
        </p:nvSpPr>
        <p:spPr>
          <a:xfrm>
            <a:off x="1857356" y="2143116"/>
            <a:ext cx="2214578" cy="646331"/>
          </a:xfrm>
          <a:prstGeom prst="rect">
            <a:avLst/>
          </a:prstGeom>
          <a:solidFill>
            <a:schemeClr val="bg1"/>
          </a:solidFill>
          <a:ln w="19050">
            <a:solidFill>
              <a:schemeClr val="tx1"/>
            </a:solidFill>
          </a:ln>
        </p:spPr>
        <p:txBody>
          <a:bodyPr wrap="square" rtlCol="0">
            <a:spAutoFit/>
          </a:bodyPr>
          <a:lstStyle/>
          <a:p>
            <a:r>
              <a:rPr lang="fr-FR" dirty="0" smtClean="0"/>
              <a:t>Cliquer sur :</a:t>
            </a:r>
          </a:p>
          <a:p>
            <a:r>
              <a:rPr lang="fr-FR" dirty="0" smtClean="0"/>
              <a:t>Gérer les extensions</a:t>
            </a:r>
            <a:endParaRPr lang="fr-FR" dirty="0"/>
          </a:p>
        </p:txBody>
      </p:sp>
      <p:cxnSp>
        <p:nvCxnSpPr>
          <p:cNvPr id="8" name="Connecteur droit avec flèche 7"/>
          <p:cNvCxnSpPr/>
          <p:nvPr/>
        </p:nvCxnSpPr>
        <p:spPr>
          <a:xfrm>
            <a:off x="3143240" y="2071678"/>
            <a:ext cx="3357586"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942164" y="3065611"/>
            <a:ext cx="4548994" cy="3506661"/>
          </a:xfrm>
          <a:prstGeom prst="rect">
            <a:avLst/>
          </a:prstGeom>
          <a:noFill/>
          <a:ln w="28575">
            <a:solidFill>
              <a:schemeClr val="tx1"/>
            </a:solidFill>
            <a:miter lim="800000"/>
            <a:headEnd/>
            <a:tailEnd/>
          </a:ln>
          <a:effectLst/>
        </p:spPr>
      </p:pic>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31</a:t>
            </a:fld>
            <a:endParaRPr lang="fr-FR" smtClean="0"/>
          </a:p>
        </p:txBody>
      </p:sp>
      <p:sp>
        <p:nvSpPr>
          <p:cNvPr id="9" name="Rectangle 4"/>
          <p:cNvSpPr>
            <a:spLocks noChangeArrowheads="1"/>
          </p:cNvSpPr>
          <p:nvPr/>
        </p:nvSpPr>
        <p:spPr bwMode="auto">
          <a:xfrm>
            <a:off x="179388" y="920751"/>
            <a:ext cx="8607454" cy="646331"/>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Ajout des extensions </a:t>
            </a:r>
            <a:r>
              <a:rPr lang="fr-FR" dirty="0" err="1" smtClean="0">
                <a:latin typeface="Miriam Fixed" pitchFamily="49" charset="-79"/>
                <a:cs typeface="Miriam Fixed" pitchFamily="49" charset="-79"/>
              </a:rPr>
              <a:t>Mblock</a:t>
            </a:r>
            <a:endParaRPr lang="fr-FR" dirty="0" smtClean="0">
              <a:latin typeface="Miriam Fixed" pitchFamily="49" charset="-79"/>
              <a:cs typeface="Miriam Fixed" pitchFamily="49" charset="-79"/>
            </a:endParaRPr>
          </a:p>
          <a:p>
            <a:r>
              <a:rPr lang="fr-FR" dirty="0" smtClean="0"/>
              <a:t>	</a:t>
            </a:r>
            <a:r>
              <a:rPr lang="fr-FR" i="1" dirty="0" smtClean="0">
                <a:solidFill>
                  <a:srgbClr val="FF0000"/>
                </a:solidFill>
              </a:rPr>
              <a:t>Ajouter l’extension Ruche Grove</a:t>
            </a:r>
          </a:p>
        </p:txBody>
      </p:sp>
      <p:pic>
        <p:nvPicPr>
          <p:cNvPr id="3" name="Picture 2"/>
          <p:cNvPicPr>
            <a:picLocks noChangeAspect="1" noChangeArrowheads="1"/>
          </p:cNvPicPr>
          <p:nvPr/>
        </p:nvPicPr>
        <p:blipFill>
          <a:blip r:embed="rId3"/>
          <a:srcRect/>
          <a:stretch>
            <a:fillRect/>
          </a:stretch>
        </p:blipFill>
        <p:spPr bwMode="auto">
          <a:xfrm>
            <a:off x="5929322" y="857232"/>
            <a:ext cx="2175797" cy="2000264"/>
          </a:xfrm>
          <a:prstGeom prst="rect">
            <a:avLst/>
          </a:prstGeom>
          <a:noFill/>
          <a:ln w="28575">
            <a:solidFill>
              <a:schemeClr val="tx1"/>
            </a:solidFill>
            <a:miter lim="800000"/>
            <a:headEnd/>
            <a:tailEnd/>
          </a:ln>
          <a:effectLst/>
        </p:spPr>
      </p:pic>
      <p:cxnSp>
        <p:nvCxnSpPr>
          <p:cNvPr id="12" name="Connecteur droit avec flèche 11"/>
          <p:cNvCxnSpPr/>
          <p:nvPr/>
        </p:nvCxnSpPr>
        <p:spPr>
          <a:xfrm rot="10800000" flipV="1">
            <a:off x="4500562" y="2714620"/>
            <a:ext cx="2928958"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285984" y="4786322"/>
            <a:ext cx="2571768" cy="646331"/>
          </a:xfrm>
          <a:prstGeom prst="rect">
            <a:avLst/>
          </a:prstGeom>
          <a:noFill/>
        </p:spPr>
        <p:txBody>
          <a:bodyPr wrap="square" rtlCol="0">
            <a:spAutoFit/>
          </a:bodyPr>
          <a:lstStyle/>
          <a:p>
            <a:r>
              <a:rPr lang="fr-FR" dirty="0" smtClean="0"/>
              <a:t>Sélectionner l’extension Ruche GROVE (.ZIP)</a:t>
            </a:r>
            <a:endParaRPr lang="fr-FR" dirty="0"/>
          </a:p>
        </p:txBody>
      </p:sp>
      <p:cxnSp>
        <p:nvCxnSpPr>
          <p:cNvPr id="20" name="Connecteur droit avec flèche 19"/>
          <p:cNvCxnSpPr/>
          <p:nvPr/>
        </p:nvCxnSpPr>
        <p:spPr>
          <a:xfrm rot="10800000" flipV="1">
            <a:off x="4429124" y="5500702"/>
            <a:ext cx="1857388"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929454" y="2928934"/>
            <a:ext cx="1357322" cy="646331"/>
          </a:xfrm>
          <a:prstGeom prst="rect">
            <a:avLst/>
          </a:prstGeom>
          <a:solidFill>
            <a:schemeClr val="bg1"/>
          </a:solidFill>
          <a:ln w="19050">
            <a:solidFill>
              <a:schemeClr val="tx1"/>
            </a:solidFill>
          </a:ln>
        </p:spPr>
        <p:txBody>
          <a:bodyPr wrap="square" rtlCol="0">
            <a:spAutoFit/>
          </a:bodyPr>
          <a:lstStyle/>
          <a:p>
            <a:r>
              <a:rPr lang="fr-FR" dirty="0" smtClean="0"/>
              <a:t>Cliquer sur : Ajouter</a:t>
            </a:r>
            <a:endParaRPr lang="fr-FR" dirty="0"/>
          </a:p>
        </p:txBody>
      </p:sp>
      <p:pic>
        <p:nvPicPr>
          <p:cNvPr id="2051" name="Picture 3"/>
          <p:cNvPicPr>
            <a:picLocks noChangeAspect="1" noChangeArrowheads="1"/>
          </p:cNvPicPr>
          <p:nvPr/>
        </p:nvPicPr>
        <p:blipFill>
          <a:blip r:embed="rId4"/>
          <a:srcRect/>
          <a:stretch>
            <a:fillRect/>
          </a:stretch>
        </p:blipFill>
        <p:spPr bwMode="auto">
          <a:xfrm>
            <a:off x="428596" y="1598089"/>
            <a:ext cx="5143536" cy="1330845"/>
          </a:xfrm>
          <a:prstGeom prst="rect">
            <a:avLst/>
          </a:prstGeom>
          <a:noFill/>
          <a:ln w="28575">
            <a:solidFill>
              <a:schemeClr val="tx1"/>
            </a:solidFill>
            <a:miter lim="800000"/>
            <a:headEnd/>
            <a:tailEnd/>
          </a:ln>
          <a:effectLst/>
        </p:spPr>
      </p:pic>
      <p:sp>
        <p:nvSpPr>
          <p:cNvPr id="19" name="ZoneTexte 18"/>
          <p:cNvSpPr txBox="1"/>
          <p:nvPr/>
        </p:nvSpPr>
        <p:spPr>
          <a:xfrm>
            <a:off x="5643570" y="5143512"/>
            <a:ext cx="1928826" cy="369332"/>
          </a:xfrm>
          <a:prstGeom prst="rect">
            <a:avLst/>
          </a:prstGeom>
          <a:solidFill>
            <a:schemeClr val="bg1"/>
          </a:solidFill>
          <a:ln w="19050">
            <a:solidFill>
              <a:schemeClr val="tx1"/>
            </a:solidFill>
          </a:ln>
        </p:spPr>
        <p:txBody>
          <a:bodyPr wrap="square" rtlCol="0">
            <a:spAutoFit/>
          </a:bodyPr>
          <a:lstStyle/>
          <a:p>
            <a:r>
              <a:rPr lang="fr-FR" dirty="0" smtClean="0"/>
              <a:t>Sélectionner (.ZIP)</a:t>
            </a:r>
            <a:endParaRPr lang="fr-FR" dirty="0"/>
          </a:p>
        </p:txBody>
      </p:sp>
      <p:sp>
        <p:nvSpPr>
          <p:cNvPr id="24" name="ZoneTexte 23"/>
          <p:cNvSpPr txBox="1"/>
          <p:nvPr/>
        </p:nvSpPr>
        <p:spPr>
          <a:xfrm>
            <a:off x="1857356" y="2143116"/>
            <a:ext cx="2214578" cy="646331"/>
          </a:xfrm>
          <a:prstGeom prst="rect">
            <a:avLst/>
          </a:prstGeom>
          <a:solidFill>
            <a:schemeClr val="bg1"/>
          </a:solidFill>
          <a:ln w="19050">
            <a:solidFill>
              <a:schemeClr val="tx1"/>
            </a:solidFill>
          </a:ln>
        </p:spPr>
        <p:txBody>
          <a:bodyPr wrap="square" rtlCol="0">
            <a:spAutoFit/>
          </a:bodyPr>
          <a:lstStyle/>
          <a:p>
            <a:r>
              <a:rPr lang="fr-FR" dirty="0" smtClean="0"/>
              <a:t>Cliquer sur :</a:t>
            </a:r>
          </a:p>
          <a:p>
            <a:r>
              <a:rPr lang="fr-FR" dirty="0" smtClean="0"/>
              <a:t>Gérer les extensions</a:t>
            </a:r>
            <a:endParaRPr lang="fr-FR" dirty="0"/>
          </a:p>
        </p:txBody>
      </p:sp>
      <p:cxnSp>
        <p:nvCxnSpPr>
          <p:cNvPr id="8" name="Connecteur droit avec flèche 7"/>
          <p:cNvCxnSpPr/>
          <p:nvPr/>
        </p:nvCxnSpPr>
        <p:spPr>
          <a:xfrm>
            <a:off x="3286116" y="1928802"/>
            <a:ext cx="2786082"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1001" y="1687564"/>
            <a:ext cx="8577279" cy="2312940"/>
          </a:xfrm>
          <a:prstGeom prst="rect">
            <a:avLst/>
          </a:prstGeom>
          <a:noFill/>
          <a:ln w="28575">
            <a:solidFill>
              <a:schemeClr val="tx1"/>
            </a:solidFill>
            <a:miter lim="800000"/>
            <a:headEnd/>
            <a:tailEnd/>
          </a:ln>
          <a:effectLst/>
        </p:spPr>
      </p:pic>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32</a:t>
            </a:fld>
            <a:endParaRPr lang="fr-FR" smtClean="0"/>
          </a:p>
        </p:txBody>
      </p:sp>
      <p:pic>
        <p:nvPicPr>
          <p:cNvPr id="1028" name="Picture 4"/>
          <p:cNvPicPr>
            <a:picLocks noChangeAspect="1" noChangeArrowheads="1"/>
          </p:cNvPicPr>
          <p:nvPr/>
        </p:nvPicPr>
        <p:blipFill>
          <a:blip r:embed="rId3"/>
          <a:srcRect/>
          <a:stretch>
            <a:fillRect/>
          </a:stretch>
        </p:blipFill>
        <p:spPr bwMode="auto">
          <a:xfrm>
            <a:off x="4929191" y="4214818"/>
            <a:ext cx="2658136" cy="2428892"/>
          </a:xfrm>
          <a:prstGeom prst="rect">
            <a:avLst/>
          </a:prstGeom>
          <a:noFill/>
          <a:ln w="25400">
            <a:solidFill>
              <a:schemeClr val="tx1"/>
            </a:solidFill>
            <a:miter lim="800000"/>
            <a:headEnd/>
            <a:tailEnd/>
          </a:ln>
          <a:effectLst/>
        </p:spPr>
      </p:pic>
      <p:sp>
        <p:nvSpPr>
          <p:cNvPr id="8" name="ZoneTexte 7"/>
          <p:cNvSpPr txBox="1"/>
          <p:nvPr/>
        </p:nvSpPr>
        <p:spPr>
          <a:xfrm>
            <a:off x="428596" y="4572008"/>
            <a:ext cx="3857652" cy="1477328"/>
          </a:xfrm>
          <a:prstGeom prst="rect">
            <a:avLst/>
          </a:prstGeom>
          <a:noFill/>
        </p:spPr>
        <p:txBody>
          <a:bodyPr wrap="square" rtlCol="0">
            <a:spAutoFit/>
          </a:bodyPr>
          <a:lstStyle/>
          <a:p>
            <a:r>
              <a:rPr lang="fr-FR" dirty="0" smtClean="0"/>
              <a:t>En masquant le capteur de luminosité, on observe le changement de la valeur.</a:t>
            </a:r>
          </a:p>
          <a:p>
            <a:endParaRPr lang="fr-FR" dirty="0" smtClean="0"/>
          </a:p>
          <a:p>
            <a:r>
              <a:rPr lang="fr-FR" dirty="0" smtClean="0"/>
              <a:t>Même remarque pour les autres capteurs.</a:t>
            </a:r>
            <a:endParaRPr lang="fr-FR" dirty="0"/>
          </a:p>
        </p:txBody>
      </p:sp>
      <p:sp>
        <p:nvSpPr>
          <p:cNvPr id="9" name="Rectangle 4"/>
          <p:cNvSpPr>
            <a:spLocks noChangeArrowheads="1"/>
          </p:cNvSpPr>
          <p:nvPr/>
        </p:nvSpPr>
        <p:spPr bwMode="auto">
          <a:xfrm>
            <a:off x="142876" y="920750"/>
            <a:ext cx="9001156" cy="1200329"/>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Programmer avec le logiciel </a:t>
            </a:r>
            <a:r>
              <a:rPr lang="fr-FR" dirty="0" err="1" smtClean="0">
                <a:latin typeface="Miriam Fixed" pitchFamily="49" charset="-79"/>
                <a:cs typeface="Miriam Fixed" pitchFamily="49" charset="-79"/>
              </a:rPr>
              <a:t>Mblock</a:t>
            </a:r>
            <a:r>
              <a:rPr lang="fr-FR" sz="800" dirty="0" smtClean="0">
                <a:latin typeface="Miriam Fixed" pitchFamily="49" charset="-79"/>
                <a:cs typeface="Miriam Fixed" pitchFamily="49" charset="-79"/>
              </a:rPr>
              <a:t> </a:t>
            </a:r>
            <a:r>
              <a:rPr lang="fr-FR" dirty="0" smtClean="0">
                <a:latin typeface="Miriam Fixed" pitchFamily="49" charset="-79"/>
                <a:cs typeface="Miriam Fixed" pitchFamily="49" charset="-79"/>
              </a:rPr>
              <a:t>+</a:t>
            </a:r>
            <a:r>
              <a:rPr lang="fr-FR" sz="800" dirty="0" smtClean="0">
                <a:latin typeface="Miriam Fixed" pitchFamily="49" charset="-79"/>
                <a:cs typeface="Miriam Fixed" pitchFamily="49" charset="-79"/>
              </a:rPr>
              <a:t> </a:t>
            </a:r>
            <a:r>
              <a:rPr lang="fr-FR" dirty="0" smtClean="0">
                <a:latin typeface="Miriam Fixed" pitchFamily="49" charset="-79"/>
                <a:cs typeface="Miriam Fixed" pitchFamily="49" charset="-79"/>
              </a:rPr>
              <a:t>extension TS GROVE 1.3</a:t>
            </a:r>
          </a:p>
          <a:p>
            <a:r>
              <a:rPr lang="fr-FR" dirty="0" smtClean="0">
                <a:solidFill>
                  <a:srgbClr val="FF0000"/>
                </a:solidFill>
              </a:rPr>
              <a:t>	Capteurs : température/humidité extérieure, luminosité et pluie.</a:t>
            </a:r>
            <a:r>
              <a:rPr lang="fr-FR" dirty="0" smtClean="0"/>
              <a:t> </a:t>
            </a:r>
            <a:endParaRPr lang="fr-FR" dirty="0"/>
          </a:p>
          <a:p>
            <a:endParaRPr lang="fr-FR" dirty="0"/>
          </a:p>
          <a:p>
            <a:endParaRPr lang="fr-FR" dirty="0"/>
          </a:p>
        </p:txBody>
      </p:sp>
      <p:sp>
        <p:nvSpPr>
          <p:cNvPr id="10" name="Explosion 1 9"/>
          <p:cNvSpPr/>
          <p:nvPr/>
        </p:nvSpPr>
        <p:spPr>
          <a:xfrm rot="1211573">
            <a:off x="6602012" y="1929136"/>
            <a:ext cx="2273361" cy="113359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Pas de réseau </a:t>
            </a:r>
            <a:r>
              <a:rPr lang="fr-FR" sz="1400" dirty="0" err="1" smtClean="0"/>
              <a:t>SigFox</a:t>
            </a:r>
            <a:endParaRPr lang="fr-FR" sz="1400" dirty="0"/>
          </a:p>
        </p:txBody>
      </p:sp>
      <p:sp>
        <p:nvSpPr>
          <p:cNvPr id="11" name="Explosion 1 10"/>
          <p:cNvSpPr/>
          <p:nvPr/>
        </p:nvSpPr>
        <p:spPr>
          <a:xfrm rot="1211573">
            <a:off x="3891304" y="5178145"/>
            <a:ext cx="2532704" cy="1473975"/>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Lecture des valeurs en direct</a:t>
            </a:r>
            <a:endParaRPr lang="fr-FR"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33</a:t>
            </a:fld>
            <a:endParaRPr lang="fr-FR" smtClean="0"/>
          </a:p>
        </p:txBody>
      </p:sp>
      <p:sp>
        <p:nvSpPr>
          <p:cNvPr id="21" name="Rectangle 4"/>
          <p:cNvSpPr>
            <a:spLocks noChangeArrowheads="1"/>
          </p:cNvSpPr>
          <p:nvPr/>
        </p:nvSpPr>
        <p:spPr bwMode="auto">
          <a:xfrm>
            <a:off x="179388" y="920751"/>
            <a:ext cx="8678892" cy="646331"/>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L’extension Ruche GROVE pour </a:t>
            </a:r>
            <a:r>
              <a:rPr lang="fr-FR" dirty="0" err="1" smtClean="0">
                <a:latin typeface="Miriam Fixed" pitchFamily="49" charset="-79"/>
                <a:cs typeface="Miriam Fixed" pitchFamily="49" charset="-79"/>
              </a:rPr>
              <a:t>Mblock</a:t>
            </a:r>
            <a:endParaRPr lang="fr-FR" dirty="0" smtClean="0">
              <a:latin typeface="Miriam Fixed" pitchFamily="49" charset="-79"/>
              <a:cs typeface="Miriam Fixed" pitchFamily="49" charset="-79"/>
            </a:endParaRPr>
          </a:p>
          <a:p>
            <a:r>
              <a:rPr lang="fr-FR" dirty="0" smtClean="0">
                <a:latin typeface="Miriam Fixed" pitchFamily="49" charset="-79"/>
                <a:cs typeface="Miriam Fixed" pitchFamily="49" charset="-79"/>
              </a:rPr>
              <a:t>Utilisation du réseau </a:t>
            </a:r>
            <a:r>
              <a:rPr lang="fr-FR" dirty="0" err="1" smtClean="0">
                <a:latin typeface="Miriam Fixed" pitchFamily="49" charset="-79"/>
                <a:cs typeface="Miriam Fixed" pitchFamily="49" charset="-79"/>
              </a:rPr>
              <a:t>SigFox</a:t>
            </a:r>
            <a:r>
              <a:rPr lang="fr-FR" dirty="0" smtClean="0">
                <a:latin typeface="Miriam Fixed" pitchFamily="49" charset="-79"/>
                <a:cs typeface="Miriam Fixed" pitchFamily="49" charset="-79"/>
              </a:rPr>
              <a:t> avec </a:t>
            </a:r>
            <a:r>
              <a:rPr lang="fr-FR" dirty="0" err="1" smtClean="0">
                <a:latin typeface="Miriam Fixed" pitchFamily="49" charset="-79"/>
                <a:cs typeface="Miriam Fixed" pitchFamily="49" charset="-79"/>
              </a:rPr>
              <a:t>Shield</a:t>
            </a:r>
            <a:r>
              <a:rPr lang="fr-FR" dirty="0" smtClean="0">
                <a:latin typeface="Miriam Fixed" pitchFamily="49" charset="-79"/>
                <a:cs typeface="Miriam Fixed" pitchFamily="49" charset="-79"/>
              </a:rPr>
              <a:t> AKENE ou carte AKERU</a:t>
            </a:r>
          </a:p>
        </p:txBody>
      </p:sp>
      <p:sp>
        <p:nvSpPr>
          <p:cNvPr id="22" name="ZoneTexte 21"/>
          <p:cNvSpPr txBox="1"/>
          <p:nvPr/>
        </p:nvSpPr>
        <p:spPr>
          <a:xfrm>
            <a:off x="3571868" y="1978215"/>
            <a:ext cx="2071702" cy="307777"/>
          </a:xfrm>
          <a:prstGeom prst="rect">
            <a:avLst/>
          </a:prstGeom>
          <a:solidFill>
            <a:schemeClr val="bg1"/>
          </a:solidFill>
          <a:ln w="19050">
            <a:solidFill>
              <a:schemeClr val="tx1"/>
            </a:solidFill>
          </a:ln>
        </p:spPr>
        <p:txBody>
          <a:bodyPr wrap="square" rtlCol="0">
            <a:spAutoFit/>
          </a:bodyPr>
          <a:lstStyle/>
          <a:p>
            <a:pPr algn="ctr"/>
            <a:r>
              <a:rPr lang="fr-FR" sz="1400" dirty="0" smtClean="0"/>
              <a:t>Génère le code </a:t>
            </a:r>
            <a:r>
              <a:rPr lang="fr-FR" sz="1400" dirty="0" err="1" smtClean="0"/>
              <a:t>Arduino</a:t>
            </a:r>
            <a:endParaRPr lang="fr-FR" sz="1400" dirty="0"/>
          </a:p>
        </p:txBody>
      </p:sp>
      <p:sp>
        <p:nvSpPr>
          <p:cNvPr id="25" name="ZoneTexte 24"/>
          <p:cNvSpPr txBox="1"/>
          <p:nvPr/>
        </p:nvSpPr>
        <p:spPr>
          <a:xfrm>
            <a:off x="3571868" y="2620028"/>
            <a:ext cx="2000264" cy="523220"/>
          </a:xfrm>
          <a:prstGeom prst="rect">
            <a:avLst/>
          </a:prstGeom>
          <a:solidFill>
            <a:schemeClr val="bg1"/>
          </a:solidFill>
          <a:ln w="19050">
            <a:solidFill>
              <a:schemeClr val="tx1"/>
            </a:solidFill>
          </a:ln>
        </p:spPr>
        <p:txBody>
          <a:bodyPr wrap="square" rtlCol="0">
            <a:spAutoFit/>
          </a:bodyPr>
          <a:lstStyle/>
          <a:p>
            <a:pPr algn="ctr"/>
            <a:r>
              <a:rPr lang="fr-FR" sz="1400" dirty="0" smtClean="0"/>
              <a:t>Initialise le modem suivant la carte utilisée</a:t>
            </a:r>
            <a:endParaRPr lang="fr-FR" sz="1400" dirty="0"/>
          </a:p>
        </p:txBody>
      </p:sp>
      <p:sp>
        <p:nvSpPr>
          <p:cNvPr id="26" name="ZoneTexte 25"/>
          <p:cNvSpPr txBox="1"/>
          <p:nvPr/>
        </p:nvSpPr>
        <p:spPr>
          <a:xfrm>
            <a:off x="6072198" y="5192925"/>
            <a:ext cx="2143140" cy="307777"/>
          </a:xfrm>
          <a:prstGeom prst="rect">
            <a:avLst/>
          </a:prstGeom>
          <a:solidFill>
            <a:schemeClr val="bg1"/>
          </a:solidFill>
          <a:ln w="19050">
            <a:solidFill>
              <a:schemeClr val="tx1"/>
            </a:solidFill>
          </a:ln>
        </p:spPr>
        <p:txBody>
          <a:bodyPr wrap="square" rtlCol="0">
            <a:spAutoFit/>
          </a:bodyPr>
          <a:lstStyle/>
          <a:p>
            <a:pPr algn="ctr"/>
            <a:r>
              <a:rPr lang="fr-FR" sz="1400" dirty="0" smtClean="0"/>
              <a:t>Lecture DHT22, sur D2</a:t>
            </a:r>
            <a:endParaRPr lang="fr-FR" sz="1400" dirty="0"/>
          </a:p>
        </p:txBody>
      </p:sp>
      <p:sp>
        <p:nvSpPr>
          <p:cNvPr id="27" name="ZoneTexte 26"/>
          <p:cNvSpPr txBox="1"/>
          <p:nvPr/>
        </p:nvSpPr>
        <p:spPr>
          <a:xfrm>
            <a:off x="6072198" y="4692859"/>
            <a:ext cx="2143140" cy="307777"/>
          </a:xfrm>
          <a:prstGeom prst="rect">
            <a:avLst/>
          </a:prstGeom>
          <a:solidFill>
            <a:schemeClr val="bg1"/>
          </a:solidFill>
          <a:ln w="19050">
            <a:solidFill>
              <a:schemeClr val="tx1"/>
            </a:solidFill>
          </a:ln>
        </p:spPr>
        <p:txBody>
          <a:bodyPr wrap="square" rtlCol="0">
            <a:spAutoFit/>
          </a:bodyPr>
          <a:lstStyle/>
          <a:p>
            <a:pPr algn="ctr"/>
            <a:r>
              <a:rPr lang="fr-FR" sz="1400" dirty="0" smtClean="0"/>
              <a:t>Lecture DS18B20, sur D3</a:t>
            </a:r>
            <a:endParaRPr lang="fr-FR" sz="1400" dirty="0"/>
          </a:p>
        </p:txBody>
      </p:sp>
      <p:sp>
        <p:nvSpPr>
          <p:cNvPr id="28" name="ZoneTexte 27"/>
          <p:cNvSpPr txBox="1"/>
          <p:nvPr/>
        </p:nvSpPr>
        <p:spPr>
          <a:xfrm>
            <a:off x="6072198" y="4192793"/>
            <a:ext cx="2786082" cy="307777"/>
          </a:xfrm>
          <a:prstGeom prst="rect">
            <a:avLst/>
          </a:prstGeom>
          <a:solidFill>
            <a:schemeClr val="bg1"/>
          </a:solidFill>
          <a:ln w="19050">
            <a:solidFill>
              <a:schemeClr val="tx1"/>
            </a:solidFill>
          </a:ln>
        </p:spPr>
        <p:txBody>
          <a:bodyPr wrap="square" rtlCol="0">
            <a:spAutoFit/>
          </a:bodyPr>
          <a:lstStyle/>
          <a:p>
            <a:pPr algn="ctr"/>
            <a:r>
              <a:rPr lang="fr-FR" sz="1400" dirty="0" smtClean="0"/>
              <a:t>Lecture capteur luminosité, sur A0</a:t>
            </a:r>
            <a:endParaRPr lang="fr-FR" sz="1400" dirty="0"/>
          </a:p>
        </p:txBody>
      </p:sp>
      <p:sp>
        <p:nvSpPr>
          <p:cNvPr id="29" name="ZoneTexte 28"/>
          <p:cNvSpPr txBox="1"/>
          <p:nvPr/>
        </p:nvSpPr>
        <p:spPr>
          <a:xfrm>
            <a:off x="6072198" y="3643314"/>
            <a:ext cx="2786082" cy="307777"/>
          </a:xfrm>
          <a:prstGeom prst="rect">
            <a:avLst/>
          </a:prstGeom>
          <a:solidFill>
            <a:schemeClr val="bg1"/>
          </a:solidFill>
          <a:ln w="19050">
            <a:solidFill>
              <a:schemeClr val="tx1"/>
            </a:solidFill>
          </a:ln>
        </p:spPr>
        <p:txBody>
          <a:bodyPr wrap="square" rtlCol="0">
            <a:spAutoFit/>
          </a:bodyPr>
          <a:lstStyle/>
          <a:p>
            <a:pPr algn="ctr"/>
            <a:r>
              <a:rPr lang="fr-FR" sz="1400" dirty="0" smtClean="0"/>
              <a:t>Lecture capteur de pluie, sur D7</a:t>
            </a:r>
            <a:endParaRPr lang="fr-FR" sz="1400" dirty="0"/>
          </a:p>
        </p:txBody>
      </p:sp>
      <p:sp>
        <p:nvSpPr>
          <p:cNvPr id="30" name="ZoneTexte 29"/>
          <p:cNvSpPr txBox="1"/>
          <p:nvPr/>
        </p:nvSpPr>
        <p:spPr>
          <a:xfrm>
            <a:off x="6072198" y="5692991"/>
            <a:ext cx="2643206" cy="307777"/>
          </a:xfrm>
          <a:prstGeom prst="rect">
            <a:avLst/>
          </a:prstGeom>
          <a:solidFill>
            <a:schemeClr val="bg1"/>
          </a:solidFill>
          <a:ln w="19050">
            <a:solidFill>
              <a:schemeClr val="tx1"/>
            </a:solidFill>
          </a:ln>
        </p:spPr>
        <p:txBody>
          <a:bodyPr wrap="square" rtlCol="0">
            <a:spAutoFit/>
          </a:bodyPr>
          <a:lstStyle/>
          <a:p>
            <a:pPr algn="ctr"/>
            <a:r>
              <a:rPr lang="fr-FR" sz="1400" dirty="0" smtClean="0"/>
              <a:t>Lecture capteur de masse, sur A3</a:t>
            </a:r>
            <a:endParaRPr lang="fr-FR" sz="1400" dirty="0"/>
          </a:p>
        </p:txBody>
      </p:sp>
      <p:pic>
        <p:nvPicPr>
          <p:cNvPr id="2050" name="Picture 2"/>
          <p:cNvPicPr>
            <a:picLocks noChangeAspect="1" noChangeArrowheads="1"/>
          </p:cNvPicPr>
          <p:nvPr/>
        </p:nvPicPr>
        <p:blipFill>
          <a:blip r:embed="rId2"/>
          <a:srcRect/>
          <a:stretch>
            <a:fillRect/>
          </a:stretch>
        </p:blipFill>
        <p:spPr bwMode="auto">
          <a:xfrm>
            <a:off x="285720" y="3667250"/>
            <a:ext cx="5715040" cy="2395413"/>
          </a:xfrm>
          <a:prstGeom prst="rect">
            <a:avLst/>
          </a:prstGeom>
          <a:noFill/>
          <a:ln w="28575">
            <a:solidFill>
              <a:schemeClr val="tx1"/>
            </a:solid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285720" y="1747837"/>
            <a:ext cx="3152775" cy="1609725"/>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34</a:t>
            </a:fld>
            <a:endParaRPr lang="fr-FR" smtClean="0"/>
          </a:p>
        </p:txBody>
      </p:sp>
      <p:sp>
        <p:nvSpPr>
          <p:cNvPr id="9" name="ZoneTexte 8"/>
          <p:cNvSpPr txBox="1"/>
          <p:nvPr/>
        </p:nvSpPr>
        <p:spPr>
          <a:xfrm>
            <a:off x="2857488" y="1785926"/>
            <a:ext cx="178595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 </a:t>
            </a:r>
            <a:r>
              <a:rPr lang="fr-FR" sz="1400" b="1" dirty="0" smtClean="0"/>
              <a:t>DHT22</a:t>
            </a:r>
            <a:endParaRPr lang="fr-FR" sz="1400" b="1" dirty="0"/>
          </a:p>
        </p:txBody>
      </p:sp>
      <p:sp>
        <p:nvSpPr>
          <p:cNvPr id="13" name="ZoneTexte 12"/>
          <p:cNvSpPr txBox="1"/>
          <p:nvPr/>
        </p:nvSpPr>
        <p:spPr>
          <a:xfrm>
            <a:off x="5286380" y="5786454"/>
            <a:ext cx="2928958" cy="523220"/>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capteurs </a:t>
            </a:r>
            <a:r>
              <a:rPr lang="fr-FR" sz="1400" b="1" dirty="0" smtClean="0"/>
              <a:t>pluie</a:t>
            </a:r>
            <a:r>
              <a:rPr lang="fr-FR" sz="1400" dirty="0" smtClean="0"/>
              <a:t> et </a:t>
            </a:r>
            <a:r>
              <a:rPr lang="fr-FR" sz="1400" b="1" dirty="0" smtClean="0"/>
              <a:t>luminosité</a:t>
            </a:r>
            <a:r>
              <a:rPr lang="fr-FR" sz="1400" dirty="0" smtClean="0"/>
              <a:t> et </a:t>
            </a:r>
            <a:r>
              <a:rPr lang="fr-FR" sz="1400" b="1" dirty="0" smtClean="0"/>
              <a:t>DS18B20</a:t>
            </a:r>
            <a:r>
              <a:rPr lang="fr-FR" sz="1400" dirty="0" smtClean="0"/>
              <a:t> et </a:t>
            </a:r>
            <a:r>
              <a:rPr lang="fr-FR" sz="1400" b="1" dirty="0" smtClean="0"/>
              <a:t>DHT22</a:t>
            </a:r>
            <a:r>
              <a:rPr lang="fr-FR" sz="1400" dirty="0" smtClean="0"/>
              <a:t> et </a:t>
            </a:r>
            <a:r>
              <a:rPr lang="fr-FR" sz="1400" b="1" dirty="0" smtClean="0"/>
              <a:t>masse</a:t>
            </a:r>
            <a:r>
              <a:rPr lang="fr-FR" sz="1400" dirty="0" smtClean="0"/>
              <a:t> </a:t>
            </a:r>
            <a:endParaRPr lang="fr-FR" sz="1400" dirty="0"/>
          </a:p>
        </p:txBody>
      </p:sp>
      <p:sp>
        <p:nvSpPr>
          <p:cNvPr id="15" name="ZoneTexte 14"/>
          <p:cNvSpPr txBox="1"/>
          <p:nvPr/>
        </p:nvSpPr>
        <p:spPr>
          <a:xfrm>
            <a:off x="357158" y="905516"/>
            <a:ext cx="5929354" cy="523220"/>
          </a:xfrm>
          <a:prstGeom prst="rect">
            <a:avLst/>
          </a:prstGeom>
          <a:solidFill>
            <a:schemeClr val="bg1"/>
          </a:solidFill>
          <a:ln w="19050">
            <a:solidFill>
              <a:schemeClr val="tx1"/>
            </a:solidFill>
          </a:ln>
        </p:spPr>
        <p:txBody>
          <a:bodyPr wrap="square" rtlCol="0">
            <a:spAutoFit/>
          </a:bodyPr>
          <a:lstStyle/>
          <a:p>
            <a:pPr algn="ctr"/>
            <a:r>
              <a:rPr lang="fr-FR" sz="1400" i="1" dirty="0" smtClean="0">
                <a:solidFill>
                  <a:srgbClr val="FF0000"/>
                </a:solidFill>
              </a:rPr>
              <a:t>Le code associé à l’envoi est à recopier dans le format data du tableau de bord </a:t>
            </a:r>
            <a:r>
              <a:rPr lang="fr-FR" sz="1400" i="1" dirty="0" err="1" smtClean="0">
                <a:solidFill>
                  <a:srgbClr val="FF0000"/>
                </a:solidFill>
              </a:rPr>
              <a:t>Actoboard</a:t>
            </a:r>
            <a:r>
              <a:rPr lang="fr-FR" sz="1400" i="1" dirty="0" smtClean="0">
                <a:solidFill>
                  <a:srgbClr val="FF0000"/>
                </a:solidFill>
              </a:rPr>
              <a:t> pour visualiser les valeurs envoyées.</a:t>
            </a:r>
            <a:endParaRPr lang="fr-FR" sz="1400" i="1" dirty="0">
              <a:solidFill>
                <a:srgbClr val="FF0000"/>
              </a:solidFill>
            </a:endParaRPr>
          </a:p>
        </p:txBody>
      </p:sp>
      <p:sp>
        <p:nvSpPr>
          <p:cNvPr id="14" name="ZoneTexte 13"/>
          <p:cNvSpPr txBox="1"/>
          <p:nvPr/>
        </p:nvSpPr>
        <p:spPr>
          <a:xfrm>
            <a:off x="2857488" y="2263967"/>
            <a:ext cx="214314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 </a:t>
            </a:r>
            <a:r>
              <a:rPr lang="fr-FR" sz="1400" b="1" dirty="0" smtClean="0"/>
              <a:t>luminosité</a:t>
            </a:r>
            <a:endParaRPr lang="fr-FR" sz="1400" b="1" dirty="0"/>
          </a:p>
        </p:txBody>
      </p:sp>
      <p:sp>
        <p:nvSpPr>
          <p:cNvPr id="17" name="ZoneTexte 16"/>
          <p:cNvSpPr txBox="1"/>
          <p:nvPr/>
        </p:nvSpPr>
        <p:spPr>
          <a:xfrm>
            <a:off x="2857488" y="2714620"/>
            <a:ext cx="214314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 </a:t>
            </a:r>
            <a:r>
              <a:rPr lang="fr-FR" sz="1400" b="1" dirty="0" smtClean="0"/>
              <a:t>DS18B20</a:t>
            </a:r>
            <a:endParaRPr lang="fr-FR" sz="1400" b="1" dirty="0"/>
          </a:p>
        </p:txBody>
      </p:sp>
      <p:sp>
        <p:nvSpPr>
          <p:cNvPr id="18" name="ZoneTexte 17"/>
          <p:cNvSpPr txBox="1"/>
          <p:nvPr/>
        </p:nvSpPr>
        <p:spPr>
          <a:xfrm>
            <a:off x="2857488" y="3214686"/>
            <a:ext cx="214314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 </a:t>
            </a:r>
            <a:r>
              <a:rPr lang="fr-FR" sz="1400" b="1" dirty="0" smtClean="0"/>
              <a:t>pluie</a:t>
            </a:r>
            <a:endParaRPr lang="fr-FR" sz="1400" b="1" dirty="0"/>
          </a:p>
        </p:txBody>
      </p:sp>
      <p:sp>
        <p:nvSpPr>
          <p:cNvPr id="19" name="ZoneTexte 18"/>
          <p:cNvSpPr txBox="1"/>
          <p:nvPr/>
        </p:nvSpPr>
        <p:spPr>
          <a:xfrm>
            <a:off x="2857488" y="3714752"/>
            <a:ext cx="214314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 de </a:t>
            </a:r>
            <a:r>
              <a:rPr lang="fr-FR" sz="1400" b="1" dirty="0" smtClean="0"/>
              <a:t>masse</a:t>
            </a:r>
            <a:endParaRPr lang="fr-FR" sz="1400" b="1" dirty="0"/>
          </a:p>
        </p:txBody>
      </p:sp>
      <p:pic>
        <p:nvPicPr>
          <p:cNvPr id="3074" name="Picture 2"/>
          <p:cNvPicPr>
            <a:picLocks noChangeAspect="1" noChangeArrowheads="1"/>
          </p:cNvPicPr>
          <p:nvPr/>
        </p:nvPicPr>
        <p:blipFill>
          <a:blip r:embed="rId2"/>
          <a:srcRect/>
          <a:stretch>
            <a:fillRect/>
          </a:stretch>
        </p:blipFill>
        <p:spPr bwMode="auto">
          <a:xfrm>
            <a:off x="357158" y="1714488"/>
            <a:ext cx="2352675" cy="2457450"/>
          </a:xfrm>
          <a:prstGeom prst="rect">
            <a:avLst/>
          </a:prstGeom>
          <a:noFill/>
          <a:ln w="28575">
            <a:solidFill>
              <a:schemeClr val="tx1"/>
            </a:solidFill>
            <a:miter lim="800000"/>
            <a:headEnd/>
            <a:tailEnd/>
          </a:ln>
          <a:effectLst/>
        </p:spPr>
      </p:pic>
      <p:cxnSp>
        <p:nvCxnSpPr>
          <p:cNvPr id="16" name="Connecteur droit avec flèche 15"/>
          <p:cNvCxnSpPr>
            <a:stCxn id="15" idx="2"/>
          </p:cNvCxnSpPr>
          <p:nvPr/>
        </p:nvCxnSpPr>
        <p:spPr>
          <a:xfrm rot="5400000">
            <a:off x="2411009" y="875102"/>
            <a:ext cx="357193" cy="14644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srcRect/>
          <a:stretch>
            <a:fillRect/>
          </a:stretch>
        </p:blipFill>
        <p:spPr bwMode="auto">
          <a:xfrm>
            <a:off x="357158" y="4286256"/>
            <a:ext cx="4857784" cy="1832079"/>
          </a:xfrm>
          <a:prstGeom prst="rect">
            <a:avLst/>
          </a:prstGeom>
          <a:noFill/>
          <a:ln w="28575">
            <a:solidFill>
              <a:schemeClr val="tx1"/>
            </a:solidFill>
            <a:miter lim="800000"/>
            <a:headEnd/>
            <a:tailEnd/>
          </a:ln>
          <a:effectLst/>
        </p:spPr>
      </p:pic>
      <p:sp>
        <p:nvSpPr>
          <p:cNvPr id="12" name="ZoneTexte 11"/>
          <p:cNvSpPr txBox="1"/>
          <p:nvPr/>
        </p:nvSpPr>
        <p:spPr>
          <a:xfrm>
            <a:off x="4572000" y="5286388"/>
            <a:ext cx="428628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capteurs </a:t>
            </a:r>
            <a:r>
              <a:rPr lang="fr-FR" sz="1400" b="1" dirty="0" smtClean="0"/>
              <a:t>pluie</a:t>
            </a:r>
            <a:r>
              <a:rPr lang="fr-FR" sz="1400" dirty="0" smtClean="0"/>
              <a:t> et </a:t>
            </a:r>
            <a:r>
              <a:rPr lang="fr-FR" sz="1400" b="1" dirty="0" smtClean="0"/>
              <a:t>luminosité </a:t>
            </a:r>
            <a:r>
              <a:rPr lang="fr-FR" sz="1400" dirty="0" smtClean="0"/>
              <a:t>et </a:t>
            </a:r>
            <a:r>
              <a:rPr lang="fr-FR" sz="1400" b="1" dirty="0" smtClean="0"/>
              <a:t>DS18B20</a:t>
            </a:r>
            <a:r>
              <a:rPr lang="fr-FR" sz="1400" dirty="0" smtClean="0"/>
              <a:t> et </a:t>
            </a:r>
            <a:r>
              <a:rPr lang="fr-FR" sz="1400" b="1" dirty="0" smtClean="0"/>
              <a:t>DHT22</a:t>
            </a:r>
            <a:endParaRPr lang="fr-FR" sz="1400" dirty="0"/>
          </a:p>
        </p:txBody>
      </p:sp>
      <p:sp>
        <p:nvSpPr>
          <p:cNvPr id="11" name="ZoneTexte 10"/>
          <p:cNvSpPr txBox="1"/>
          <p:nvPr/>
        </p:nvSpPr>
        <p:spPr>
          <a:xfrm>
            <a:off x="4081458" y="4786322"/>
            <a:ext cx="3776690"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capteurs </a:t>
            </a:r>
            <a:r>
              <a:rPr lang="fr-FR" sz="1400" b="1" dirty="0" smtClean="0"/>
              <a:t>luminosité</a:t>
            </a:r>
            <a:r>
              <a:rPr lang="fr-FR" sz="1400" dirty="0" smtClean="0"/>
              <a:t> et </a:t>
            </a:r>
            <a:r>
              <a:rPr lang="fr-FR" sz="1400" b="1" dirty="0" smtClean="0"/>
              <a:t>DS18B20</a:t>
            </a:r>
            <a:r>
              <a:rPr lang="fr-FR" sz="1400" dirty="0" smtClean="0"/>
              <a:t> et </a:t>
            </a:r>
            <a:r>
              <a:rPr lang="fr-FR" sz="1400" b="1" dirty="0" smtClean="0"/>
              <a:t>DHT22</a:t>
            </a:r>
            <a:r>
              <a:rPr lang="fr-FR" sz="1400" dirty="0" smtClean="0"/>
              <a:t> </a:t>
            </a:r>
            <a:endParaRPr lang="fr-FR" sz="1400" dirty="0"/>
          </a:p>
        </p:txBody>
      </p:sp>
      <p:sp>
        <p:nvSpPr>
          <p:cNvPr id="10" name="ZoneTexte 9"/>
          <p:cNvSpPr txBox="1"/>
          <p:nvPr/>
        </p:nvSpPr>
        <p:spPr>
          <a:xfrm>
            <a:off x="3428992" y="4335669"/>
            <a:ext cx="2919434" cy="307777"/>
          </a:xfrm>
          <a:prstGeom prst="rect">
            <a:avLst/>
          </a:prstGeom>
          <a:solidFill>
            <a:schemeClr val="bg1"/>
          </a:solidFill>
          <a:ln w="19050">
            <a:solidFill>
              <a:schemeClr val="tx1"/>
            </a:solidFill>
          </a:ln>
        </p:spPr>
        <p:txBody>
          <a:bodyPr wrap="square" rtlCol="0">
            <a:spAutoFit/>
          </a:bodyPr>
          <a:lstStyle/>
          <a:p>
            <a:pPr algn="ctr"/>
            <a:r>
              <a:rPr lang="fr-FR" sz="1400" dirty="0" smtClean="0"/>
              <a:t>Envoi capteurs </a:t>
            </a:r>
            <a:r>
              <a:rPr lang="fr-FR" sz="1400" b="1" dirty="0" smtClean="0"/>
              <a:t>luminosité</a:t>
            </a:r>
            <a:r>
              <a:rPr lang="fr-FR" sz="1400" dirty="0" smtClean="0"/>
              <a:t> et </a:t>
            </a:r>
            <a:r>
              <a:rPr lang="fr-FR" sz="1400" b="1" dirty="0" smtClean="0"/>
              <a:t>DHT22</a:t>
            </a:r>
            <a:endParaRPr lang="fr-FR" sz="1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35</a:t>
            </a:fld>
            <a:endParaRPr lang="fr-FR" smtClean="0"/>
          </a:p>
        </p:txBody>
      </p:sp>
      <p:pic>
        <p:nvPicPr>
          <p:cNvPr id="1027" name="Picture 3"/>
          <p:cNvPicPr>
            <a:picLocks noChangeAspect="1" noChangeArrowheads="1"/>
          </p:cNvPicPr>
          <p:nvPr/>
        </p:nvPicPr>
        <p:blipFill>
          <a:blip r:embed="rId2"/>
          <a:srcRect/>
          <a:stretch>
            <a:fillRect/>
          </a:stretch>
        </p:blipFill>
        <p:spPr bwMode="auto">
          <a:xfrm>
            <a:off x="571472" y="855627"/>
            <a:ext cx="4848240" cy="5573769"/>
          </a:xfrm>
          <a:prstGeom prst="rect">
            <a:avLst/>
          </a:prstGeom>
          <a:noFill/>
          <a:ln w="28575">
            <a:solidFill>
              <a:schemeClr val="tx1"/>
            </a:solidFill>
            <a:miter lim="800000"/>
            <a:headEnd/>
            <a:tailEnd/>
          </a:ln>
          <a:effectLst/>
        </p:spPr>
      </p:pic>
      <p:sp>
        <p:nvSpPr>
          <p:cNvPr id="6" name="Rectangle 3"/>
          <p:cNvSpPr>
            <a:spLocks noChangeArrowheads="1"/>
          </p:cNvSpPr>
          <p:nvPr/>
        </p:nvSpPr>
        <p:spPr bwMode="auto">
          <a:xfrm>
            <a:off x="5643570" y="3220050"/>
            <a:ext cx="3214710" cy="923330"/>
          </a:xfrm>
          <a:prstGeom prst="rect">
            <a:avLst/>
          </a:prstGeom>
          <a:noFill/>
          <a:ln w="9525">
            <a:noFill/>
            <a:miter lim="800000"/>
            <a:headEnd/>
            <a:tailEnd/>
          </a:ln>
        </p:spPr>
        <p:txBody>
          <a:bodyPr wrap="square">
            <a:spAutoFit/>
          </a:bodyPr>
          <a:lstStyle/>
          <a:p>
            <a:r>
              <a:rPr lang="fr-FR" dirty="0" smtClean="0"/>
              <a:t>Correspondance entre la commande « Envoyer » </a:t>
            </a:r>
            <a:r>
              <a:rPr lang="fr-FR" dirty="0" err="1" smtClean="0"/>
              <a:t>Mblock</a:t>
            </a:r>
            <a:r>
              <a:rPr lang="fr-FR" dirty="0" smtClean="0"/>
              <a:t> et Data format dans </a:t>
            </a:r>
            <a:r>
              <a:rPr lang="fr-FR" dirty="0" err="1" smtClean="0"/>
              <a:t>Actoboard</a:t>
            </a:r>
            <a:r>
              <a:rPr lang="fr-FR" dirty="0" smtClean="0"/>
              <a:t> </a:t>
            </a:r>
            <a:endParaRPr lang="fr-FR" dirty="0"/>
          </a:p>
        </p:txBody>
      </p:sp>
      <p:cxnSp>
        <p:nvCxnSpPr>
          <p:cNvPr id="7" name="Connecteur droit avec flèche 6"/>
          <p:cNvCxnSpPr/>
          <p:nvPr/>
        </p:nvCxnSpPr>
        <p:spPr>
          <a:xfrm rot="5400000">
            <a:off x="2464579" y="3679033"/>
            <a:ext cx="3000396" cy="9286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2928926" y="2285992"/>
            <a:ext cx="185738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500298" y="5786454"/>
            <a:ext cx="1928826"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36</a:t>
            </a:fld>
            <a:endParaRPr lang="fr-FR" smtClean="0"/>
          </a:p>
        </p:txBody>
      </p:sp>
      <p:cxnSp>
        <p:nvCxnSpPr>
          <p:cNvPr id="18" name="Connecteur droit avec flèche 17"/>
          <p:cNvCxnSpPr/>
          <p:nvPr/>
        </p:nvCxnSpPr>
        <p:spPr>
          <a:xfrm rot="10800000">
            <a:off x="2928926" y="3429000"/>
            <a:ext cx="1500198"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srcRect/>
          <a:stretch>
            <a:fillRect/>
          </a:stretch>
        </p:blipFill>
        <p:spPr bwMode="auto">
          <a:xfrm>
            <a:off x="428596" y="2214554"/>
            <a:ext cx="5762625" cy="1714500"/>
          </a:xfrm>
          <a:prstGeom prst="rect">
            <a:avLst/>
          </a:prstGeom>
          <a:noFill/>
          <a:ln w="9525">
            <a:noFill/>
            <a:miter lim="800000"/>
            <a:headEnd/>
            <a:tailEnd/>
          </a:ln>
          <a:effectLst/>
        </p:spPr>
      </p:pic>
      <p:sp>
        <p:nvSpPr>
          <p:cNvPr id="21" name="Parenthèse fermante 20"/>
          <p:cNvSpPr/>
          <p:nvPr/>
        </p:nvSpPr>
        <p:spPr>
          <a:xfrm rot="5400000">
            <a:off x="2035951" y="2678900"/>
            <a:ext cx="142876" cy="1500198"/>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4"/>
          <p:cNvSpPr>
            <a:spLocks noChangeArrowheads="1"/>
          </p:cNvSpPr>
          <p:nvPr/>
        </p:nvSpPr>
        <p:spPr bwMode="auto">
          <a:xfrm>
            <a:off x="179388" y="925281"/>
            <a:ext cx="8464578"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Programme </a:t>
            </a:r>
            <a:r>
              <a:rPr lang="fr-FR" dirty="0" err="1" smtClean="0">
                <a:latin typeface="Miriam Fixed" pitchFamily="49" charset="-79"/>
                <a:cs typeface="Miriam Fixed" pitchFamily="49" charset="-79"/>
              </a:rPr>
              <a:t>Mblock</a:t>
            </a:r>
            <a:r>
              <a:rPr lang="fr-FR" dirty="0" smtClean="0">
                <a:latin typeface="Miriam Fixed" pitchFamily="49" charset="-79"/>
                <a:cs typeface="Miriam Fixed" pitchFamily="49" charset="-79"/>
              </a:rPr>
              <a:t> + extension Ruche GROVE</a:t>
            </a:r>
          </a:p>
        </p:txBody>
      </p:sp>
      <p:sp>
        <p:nvSpPr>
          <p:cNvPr id="13" name="Rectangle 12"/>
          <p:cNvSpPr/>
          <p:nvPr/>
        </p:nvSpPr>
        <p:spPr>
          <a:xfrm>
            <a:off x="214282" y="1273718"/>
            <a:ext cx="8143932" cy="369332"/>
          </a:xfrm>
          <a:prstGeom prst="rect">
            <a:avLst/>
          </a:prstGeom>
        </p:spPr>
        <p:txBody>
          <a:bodyPr wrap="square">
            <a:spAutoFit/>
          </a:bodyPr>
          <a:lstStyle/>
          <a:p>
            <a:r>
              <a:rPr lang="fr-FR" i="1" dirty="0" smtClean="0"/>
              <a:t>Utilisation du réseau </a:t>
            </a:r>
            <a:r>
              <a:rPr lang="fr-FR" i="1" dirty="0" err="1" smtClean="0"/>
              <a:t>SigFox</a:t>
            </a:r>
            <a:r>
              <a:rPr lang="fr-FR" i="1" dirty="0" smtClean="0"/>
              <a:t> avec le </a:t>
            </a:r>
            <a:r>
              <a:rPr lang="fr-FR" i="1" dirty="0" err="1" smtClean="0"/>
              <a:t>Shield</a:t>
            </a:r>
            <a:r>
              <a:rPr lang="fr-FR" i="1" dirty="0" smtClean="0"/>
              <a:t> AKENE et </a:t>
            </a:r>
            <a:r>
              <a:rPr lang="fr-FR" b="1" i="1" dirty="0" smtClean="0"/>
              <a:t>abonnement </a:t>
            </a:r>
            <a:r>
              <a:rPr lang="fr-FR" b="1" i="1" dirty="0" err="1" smtClean="0"/>
              <a:t>Actoboard</a:t>
            </a:r>
            <a:r>
              <a:rPr lang="fr-FR" b="1" i="1" dirty="0" smtClean="0"/>
              <a:t> activé</a:t>
            </a:r>
            <a:endParaRPr lang="fr-FR" dirty="0"/>
          </a:p>
        </p:txBody>
      </p:sp>
      <p:sp>
        <p:nvSpPr>
          <p:cNvPr id="15" name="Rectangle 4"/>
          <p:cNvSpPr>
            <a:spLocks noChangeArrowheads="1"/>
          </p:cNvSpPr>
          <p:nvPr/>
        </p:nvSpPr>
        <p:spPr bwMode="auto">
          <a:xfrm>
            <a:off x="142844" y="1643050"/>
            <a:ext cx="8464578"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DHT22</a:t>
            </a:r>
          </a:p>
        </p:txBody>
      </p:sp>
      <p:sp>
        <p:nvSpPr>
          <p:cNvPr id="19" name="Rectangle 4"/>
          <p:cNvSpPr>
            <a:spLocks noChangeArrowheads="1"/>
          </p:cNvSpPr>
          <p:nvPr/>
        </p:nvSpPr>
        <p:spPr bwMode="auto">
          <a:xfrm>
            <a:off x="142844" y="4202676"/>
            <a:ext cx="8786874"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pluie</a:t>
            </a:r>
          </a:p>
        </p:txBody>
      </p:sp>
      <p:pic>
        <p:nvPicPr>
          <p:cNvPr id="1026" name="Picture 2"/>
          <p:cNvPicPr>
            <a:picLocks noChangeAspect="1" noChangeArrowheads="1"/>
          </p:cNvPicPr>
          <p:nvPr/>
        </p:nvPicPr>
        <p:blipFill>
          <a:blip r:embed="rId3"/>
          <a:srcRect/>
          <a:stretch>
            <a:fillRect/>
          </a:stretch>
        </p:blipFill>
        <p:spPr bwMode="auto">
          <a:xfrm>
            <a:off x="4562505" y="1985959"/>
            <a:ext cx="4295775" cy="942975"/>
          </a:xfrm>
          <a:prstGeom prst="rect">
            <a:avLst/>
          </a:prstGeom>
          <a:noFill/>
          <a:ln w="28575">
            <a:solidFill>
              <a:schemeClr val="tx1"/>
            </a:solidFill>
            <a:miter lim="800000"/>
            <a:headEnd/>
            <a:tailEnd/>
          </a:ln>
          <a:effectLst/>
        </p:spPr>
      </p:pic>
      <p:cxnSp>
        <p:nvCxnSpPr>
          <p:cNvPr id="22" name="Connecteur droit avec flèche 21"/>
          <p:cNvCxnSpPr/>
          <p:nvPr/>
        </p:nvCxnSpPr>
        <p:spPr>
          <a:xfrm flipV="1">
            <a:off x="2928926" y="2500306"/>
            <a:ext cx="2000264" cy="857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4"/>
          <a:srcRect/>
          <a:stretch>
            <a:fillRect/>
          </a:stretch>
        </p:blipFill>
        <p:spPr bwMode="auto">
          <a:xfrm>
            <a:off x="719132" y="4714884"/>
            <a:ext cx="3067050" cy="16954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3571868" y="5715016"/>
            <a:ext cx="4267200" cy="942975"/>
          </a:xfrm>
          <a:prstGeom prst="rect">
            <a:avLst/>
          </a:prstGeom>
          <a:noFill/>
          <a:ln w="28575">
            <a:solidFill>
              <a:schemeClr val="tx1"/>
            </a:solidFill>
            <a:miter lim="800000"/>
            <a:headEnd/>
            <a:tailEnd/>
          </a:ln>
          <a:effectLst/>
        </p:spPr>
      </p:pic>
      <p:sp>
        <p:nvSpPr>
          <p:cNvPr id="17" name="ZoneTexte 16"/>
          <p:cNvSpPr txBox="1"/>
          <p:nvPr/>
        </p:nvSpPr>
        <p:spPr>
          <a:xfrm>
            <a:off x="2928926" y="3286124"/>
            <a:ext cx="5643602" cy="369332"/>
          </a:xfrm>
          <a:prstGeom prst="rect">
            <a:avLst/>
          </a:prstGeom>
          <a:noFill/>
        </p:spPr>
        <p:txBody>
          <a:bodyPr wrap="square" rtlCol="0">
            <a:spAutoFit/>
          </a:bodyPr>
          <a:lstStyle/>
          <a:p>
            <a:pPr marL="342900" indent="-342900"/>
            <a:r>
              <a:rPr lang="fr-FR" dirty="0" smtClean="0"/>
              <a:t>La ligne de code </a:t>
            </a:r>
            <a:r>
              <a:rPr lang="fr-FR" dirty="0" smtClean="0">
                <a:solidFill>
                  <a:srgbClr val="FF0000"/>
                </a:solidFill>
              </a:rPr>
              <a:t>Data format</a:t>
            </a:r>
            <a:r>
              <a:rPr lang="fr-FR" dirty="0" smtClean="0"/>
              <a:t> est complétée sur </a:t>
            </a:r>
            <a:r>
              <a:rPr lang="fr-FR" dirty="0" err="1" smtClean="0"/>
              <a:t>Actoboard</a:t>
            </a:r>
            <a:r>
              <a:rPr lang="fr-FR" dirty="0" smtClean="0"/>
              <a:t>.</a:t>
            </a:r>
          </a:p>
        </p:txBody>
      </p:sp>
      <p:cxnSp>
        <p:nvCxnSpPr>
          <p:cNvPr id="25" name="Connecteur droit avec flèche 24"/>
          <p:cNvCxnSpPr/>
          <p:nvPr/>
        </p:nvCxnSpPr>
        <p:spPr>
          <a:xfrm rot="10800000">
            <a:off x="2214546" y="3714752"/>
            <a:ext cx="1428760"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643306" y="3845486"/>
            <a:ext cx="5643602" cy="369332"/>
          </a:xfrm>
          <a:prstGeom prst="rect">
            <a:avLst/>
          </a:prstGeom>
          <a:noFill/>
        </p:spPr>
        <p:txBody>
          <a:bodyPr wrap="square" rtlCol="0">
            <a:spAutoFit/>
          </a:bodyPr>
          <a:lstStyle/>
          <a:p>
            <a:pPr marL="342900" indent="-342900"/>
            <a:r>
              <a:rPr lang="fr-FR" dirty="0" smtClean="0"/>
              <a:t>Attente de 15min entre chaque envoi (60 x 15 =900)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37</a:t>
            </a:fld>
            <a:endParaRPr lang="fr-FR" smtClean="0"/>
          </a:p>
        </p:txBody>
      </p:sp>
      <p:sp>
        <p:nvSpPr>
          <p:cNvPr id="15" name="Rectangle 4"/>
          <p:cNvSpPr>
            <a:spLocks noChangeArrowheads="1"/>
          </p:cNvSpPr>
          <p:nvPr/>
        </p:nvSpPr>
        <p:spPr bwMode="auto">
          <a:xfrm>
            <a:off x="142844" y="1357298"/>
            <a:ext cx="8464578"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luminosité</a:t>
            </a:r>
          </a:p>
        </p:txBody>
      </p:sp>
      <p:sp>
        <p:nvSpPr>
          <p:cNvPr id="19" name="Rectangle 4"/>
          <p:cNvSpPr>
            <a:spLocks noChangeArrowheads="1"/>
          </p:cNvSpPr>
          <p:nvPr/>
        </p:nvSpPr>
        <p:spPr bwMode="auto">
          <a:xfrm>
            <a:off x="142844" y="4131238"/>
            <a:ext cx="8786874"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DS18B20</a:t>
            </a:r>
          </a:p>
        </p:txBody>
      </p:sp>
      <p:pic>
        <p:nvPicPr>
          <p:cNvPr id="2050" name="Picture 2"/>
          <p:cNvPicPr>
            <a:picLocks noChangeAspect="1" noChangeArrowheads="1"/>
          </p:cNvPicPr>
          <p:nvPr/>
        </p:nvPicPr>
        <p:blipFill>
          <a:blip r:embed="rId2"/>
          <a:srcRect/>
          <a:stretch>
            <a:fillRect/>
          </a:stretch>
        </p:blipFill>
        <p:spPr bwMode="auto">
          <a:xfrm>
            <a:off x="323846" y="1912381"/>
            <a:ext cx="3676650" cy="1743075"/>
          </a:xfrm>
          <a:prstGeom prst="rect">
            <a:avLst/>
          </a:prstGeom>
          <a:noFill/>
          <a:ln w="28575">
            <a:solidFill>
              <a:schemeClr val="tx1"/>
            </a:solid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3714744" y="1750449"/>
            <a:ext cx="4267200" cy="904875"/>
          </a:xfrm>
          <a:prstGeom prst="rect">
            <a:avLst/>
          </a:prstGeom>
          <a:noFill/>
          <a:ln w="28575">
            <a:solidFill>
              <a:schemeClr val="tx1"/>
            </a:solid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728662" y="4686321"/>
            <a:ext cx="3771900" cy="1743075"/>
          </a:xfrm>
          <a:prstGeom prst="rect">
            <a:avLst/>
          </a:prstGeom>
          <a:noFill/>
          <a:ln w="28575">
            <a:solidFill>
              <a:schemeClr val="tx1"/>
            </a:solid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4286278" y="4467239"/>
            <a:ext cx="4286250" cy="962025"/>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38</a:t>
            </a:fld>
            <a:endParaRPr lang="fr-FR" smtClean="0"/>
          </a:p>
        </p:txBody>
      </p:sp>
      <p:sp>
        <p:nvSpPr>
          <p:cNvPr id="19" name="Rectangle 4"/>
          <p:cNvSpPr>
            <a:spLocks noChangeArrowheads="1"/>
          </p:cNvSpPr>
          <p:nvPr/>
        </p:nvSpPr>
        <p:spPr bwMode="auto">
          <a:xfrm>
            <a:off x="142844" y="4000504"/>
            <a:ext cx="8786874"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luminosité et du capteur DHT22</a:t>
            </a:r>
          </a:p>
        </p:txBody>
      </p:sp>
      <p:sp>
        <p:nvSpPr>
          <p:cNvPr id="23" name="Rectangle 4"/>
          <p:cNvSpPr>
            <a:spLocks noChangeArrowheads="1"/>
          </p:cNvSpPr>
          <p:nvPr/>
        </p:nvSpPr>
        <p:spPr bwMode="auto">
          <a:xfrm>
            <a:off x="142844" y="1345156"/>
            <a:ext cx="8464578"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masse</a:t>
            </a:r>
          </a:p>
        </p:txBody>
      </p:sp>
      <p:sp>
        <p:nvSpPr>
          <p:cNvPr id="14" name="ZoneTexte 13"/>
          <p:cNvSpPr txBox="1"/>
          <p:nvPr/>
        </p:nvSpPr>
        <p:spPr>
          <a:xfrm>
            <a:off x="3643306" y="1905648"/>
            <a:ext cx="4643470" cy="523220"/>
          </a:xfrm>
          <a:prstGeom prst="rect">
            <a:avLst/>
          </a:prstGeom>
          <a:noFill/>
        </p:spPr>
        <p:txBody>
          <a:bodyPr wrap="square" rtlCol="0">
            <a:spAutoFit/>
          </a:bodyPr>
          <a:lstStyle/>
          <a:p>
            <a:r>
              <a:rPr lang="fr-FR" sz="1400" dirty="0" smtClean="0"/>
              <a:t>La tare de la balance se fait au début du programme. </a:t>
            </a:r>
          </a:p>
          <a:p>
            <a:r>
              <a:rPr lang="fr-FR" sz="1400" dirty="0" smtClean="0"/>
              <a:t>Ensuite par reset de la carte.</a:t>
            </a:r>
            <a:endParaRPr lang="fr-FR" sz="1400" dirty="0"/>
          </a:p>
        </p:txBody>
      </p:sp>
      <p:pic>
        <p:nvPicPr>
          <p:cNvPr id="3074" name="Picture 2"/>
          <p:cNvPicPr>
            <a:picLocks noChangeAspect="1" noChangeArrowheads="1"/>
          </p:cNvPicPr>
          <p:nvPr/>
        </p:nvPicPr>
        <p:blipFill>
          <a:blip r:embed="rId2"/>
          <a:srcRect/>
          <a:stretch>
            <a:fillRect/>
          </a:stretch>
        </p:blipFill>
        <p:spPr bwMode="auto">
          <a:xfrm>
            <a:off x="357158" y="1785926"/>
            <a:ext cx="3086100" cy="1724025"/>
          </a:xfrm>
          <a:prstGeom prst="rect">
            <a:avLst/>
          </a:prstGeom>
          <a:noFill/>
          <a:ln w="28575">
            <a:solidFill>
              <a:schemeClr val="tx1"/>
            </a:solid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3143240" y="2747964"/>
            <a:ext cx="4267200" cy="895350"/>
          </a:xfrm>
          <a:prstGeom prst="rect">
            <a:avLst/>
          </a:prstGeom>
          <a:noFill/>
          <a:ln w="28575">
            <a:solidFill>
              <a:schemeClr val="tx1"/>
            </a:solid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857224" y="4369836"/>
            <a:ext cx="5791200" cy="1952625"/>
          </a:xfrm>
          <a:prstGeom prst="rect">
            <a:avLst/>
          </a:prstGeom>
          <a:noFill/>
          <a:ln w="28575">
            <a:solidFill>
              <a:schemeClr val="tx1"/>
            </a:solid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572000" y="4346030"/>
            <a:ext cx="4276725" cy="952500"/>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39</a:t>
            </a:fld>
            <a:endParaRPr lang="fr-FR" smtClean="0"/>
          </a:p>
        </p:txBody>
      </p:sp>
      <p:sp>
        <p:nvSpPr>
          <p:cNvPr id="16" name="Rectangle 4"/>
          <p:cNvSpPr>
            <a:spLocks noChangeArrowheads="1"/>
          </p:cNvSpPr>
          <p:nvPr/>
        </p:nvSpPr>
        <p:spPr bwMode="auto">
          <a:xfrm>
            <a:off x="214282" y="857232"/>
            <a:ext cx="8715436" cy="646331"/>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luminosité, du capteur DS18B20 et du capteur DHT22</a:t>
            </a:r>
          </a:p>
        </p:txBody>
      </p:sp>
      <p:sp>
        <p:nvSpPr>
          <p:cNvPr id="19" name="Rectangle 4"/>
          <p:cNvSpPr>
            <a:spLocks noChangeArrowheads="1"/>
          </p:cNvSpPr>
          <p:nvPr/>
        </p:nvSpPr>
        <p:spPr bwMode="auto">
          <a:xfrm>
            <a:off x="142844" y="3643314"/>
            <a:ext cx="8464578" cy="646331"/>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pluie, du capteur de luminosité, du capteur DS18B20 et du capteur DHT22</a:t>
            </a:r>
          </a:p>
        </p:txBody>
      </p:sp>
      <p:pic>
        <p:nvPicPr>
          <p:cNvPr id="4098" name="Picture 2"/>
          <p:cNvPicPr>
            <a:picLocks noChangeAspect="1" noChangeArrowheads="1"/>
          </p:cNvPicPr>
          <p:nvPr/>
        </p:nvPicPr>
        <p:blipFill>
          <a:blip r:embed="rId2"/>
          <a:srcRect/>
          <a:stretch>
            <a:fillRect/>
          </a:stretch>
        </p:blipFill>
        <p:spPr bwMode="auto">
          <a:xfrm>
            <a:off x="428596" y="1500174"/>
            <a:ext cx="5772150" cy="2162175"/>
          </a:xfrm>
          <a:prstGeom prst="rect">
            <a:avLst/>
          </a:prstGeom>
          <a:noFill/>
          <a:ln w="28575">
            <a:solidFill>
              <a:schemeClr val="tx1"/>
            </a:solid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071934" y="1285860"/>
            <a:ext cx="4257675" cy="942975"/>
          </a:xfrm>
          <a:prstGeom prst="rect">
            <a:avLst/>
          </a:prstGeom>
          <a:noFill/>
          <a:ln w="28575">
            <a:solidFill>
              <a:schemeClr val="tx1"/>
            </a:solid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1071538" y="4286256"/>
            <a:ext cx="5743575" cy="2381250"/>
          </a:xfrm>
          <a:prstGeom prst="rect">
            <a:avLst/>
          </a:prstGeom>
          <a:noFill/>
          <a:ln w="28575">
            <a:solidFill>
              <a:schemeClr val="tx1"/>
            </a:solid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4529167" y="4362463"/>
            <a:ext cx="4257675" cy="923925"/>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ZoneTexte 2"/>
          <p:cNvSpPr txBox="1">
            <a:spLocks noChangeArrowheads="1"/>
          </p:cNvSpPr>
          <p:nvPr/>
        </p:nvSpPr>
        <p:spPr bwMode="auto">
          <a:xfrm>
            <a:off x="1331913" y="188913"/>
            <a:ext cx="6696075" cy="646331"/>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endParaRPr lang="fr-FR" sz="3600" dirty="0"/>
          </a:p>
        </p:txBody>
      </p:sp>
      <p:sp>
        <p:nvSpPr>
          <p:cNvPr id="4" name="ZoneTexte 8"/>
          <p:cNvSpPr txBox="1">
            <a:spLocks noChangeArrowheads="1"/>
          </p:cNvSpPr>
          <p:nvPr/>
        </p:nvSpPr>
        <p:spPr bwMode="auto">
          <a:xfrm>
            <a:off x="285750" y="857250"/>
            <a:ext cx="5214944" cy="830997"/>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Les contraintes liées à une ruche</a:t>
            </a:r>
          </a:p>
          <a:p>
            <a:endParaRPr lang="fr-FR" sz="1200" dirty="0" smtClean="0">
              <a:latin typeface="Miriam Fixed" pitchFamily="49" charset="-79"/>
              <a:cs typeface="Miriam Fixed" pitchFamily="49" charset="-79"/>
            </a:endParaRPr>
          </a:p>
          <a:p>
            <a:r>
              <a:rPr lang="fr-FR" dirty="0" smtClean="0">
                <a:cs typeface="Miriam Fixed" pitchFamily="49" charset="-79"/>
              </a:rPr>
              <a:t>Diagramme de contexte</a:t>
            </a:r>
          </a:p>
        </p:txBody>
      </p:sp>
      <p:sp>
        <p:nvSpPr>
          <p:cNvPr id="9" name="Rectangle 8"/>
          <p:cNvSpPr/>
          <p:nvPr/>
        </p:nvSpPr>
        <p:spPr>
          <a:xfrm>
            <a:off x="3286116" y="3071810"/>
            <a:ext cx="2214578" cy="1571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Ruche connectée</a:t>
            </a:r>
          </a:p>
          <a:p>
            <a:pPr algn="ctr"/>
            <a:endParaRPr lang="fr-FR" dirty="0" smtClean="0">
              <a:solidFill>
                <a:schemeClr val="tx1"/>
              </a:solidFill>
            </a:endParaRPr>
          </a:p>
          <a:p>
            <a:pPr algn="ctr"/>
            <a:r>
              <a:rPr lang="fr-FR" sz="1200" dirty="0" smtClean="0">
                <a:solidFill>
                  <a:schemeClr val="tx1"/>
                </a:solidFill>
              </a:rPr>
              <a:t>Doit pouvoir obtenir les données des capteurs et les envoyer sur un réseau sans fil.</a:t>
            </a:r>
          </a:p>
        </p:txBody>
      </p:sp>
      <p:sp>
        <p:nvSpPr>
          <p:cNvPr id="10" name="Rectangle 9"/>
          <p:cNvSpPr/>
          <p:nvPr/>
        </p:nvSpPr>
        <p:spPr>
          <a:xfrm>
            <a:off x="6072198" y="2143116"/>
            <a:ext cx="2214578"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Météo</a:t>
            </a:r>
          </a:p>
          <a:p>
            <a:pPr algn="ctr"/>
            <a:endParaRPr lang="fr-FR" sz="1200" dirty="0" smtClean="0">
              <a:solidFill>
                <a:schemeClr val="tx1"/>
              </a:solidFill>
            </a:endParaRPr>
          </a:p>
          <a:p>
            <a:pPr algn="ctr"/>
            <a:r>
              <a:rPr lang="fr-FR" sz="1200" dirty="0" smtClean="0">
                <a:solidFill>
                  <a:schemeClr val="tx1"/>
                </a:solidFill>
              </a:rPr>
              <a:t>Doit résister aux intempéries et aux variations de température</a:t>
            </a:r>
          </a:p>
        </p:txBody>
      </p:sp>
      <p:sp>
        <p:nvSpPr>
          <p:cNvPr id="11" name="Rectangle 10"/>
          <p:cNvSpPr/>
          <p:nvPr/>
        </p:nvSpPr>
        <p:spPr>
          <a:xfrm>
            <a:off x="6357950" y="3857628"/>
            <a:ext cx="2000264"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Énergie</a:t>
            </a:r>
          </a:p>
          <a:p>
            <a:pPr algn="ctr"/>
            <a:endParaRPr lang="fr-FR" sz="1200" dirty="0" smtClean="0">
              <a:solidFill>
                <a:schemeClr val="tx1"/>
              </a:solidFill>
            </a:endParaRPr>
          </a:p>
          <a:p>
            <a:pPr algn="ctr"/>
            <a:r>
              <a:rPr lang="fr-FR" sz="1200" dirty="0" smtClean="0">
                <a:solidFill>
                  <a:schemeClr val="tx1"/>
                </a:solidFill>
              </a:rPr>
              <a:t>Doit être autonome et économique en énergie</a:t>
            </a:r>
          </a:p>
        </p:txBody>
      </p:sp>
      <p:sp>
        <p:nvSpPr>
          <p:cNvPr id="12" name="Rectangle 11"/>
          <p:cNvSpPr/>
          <p:nvPr/>
        </p:nvSpPr>
        <p:spPr>
          <a:xfrm>
            <a:off x="3786182" y="5072074"/>
            <a:ext cx="2214578"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Communication</a:t>
            </a:r>
          </a:p>
          <a:p>
            <a:pPr algn="ctr"/>
            <a:endParaRPr lang="fr-FR" sz="1200" dirty="0" smtClean="0">
              <a:solidFill>
                <a:schemeClr val="tx1"/>
              </a:solidFill>
            </a:endParaRPr>
          </a:p>
          <a:p>
            <a:pPr algn="ctr"/>
            <a:r>
              <a:rPr lang="fr-FR" sz="1200" dirty="0" smtClean="0">
                <a:solidFill>
                  <a:schemeClr val="tx1"/>
                </a:solidFill>
              </a:rPr>
              <a:t>Doit utiliser un réseau permettant une connexion en pleine nature</a:t>
            </a:r>
          </a:p>
        </p:txBody>
      </p:sp>
      <p:sp>
        <p:nvSpPr>
          <p:cNvPr id="13" name="Rectangle 12"/>
          <p:cNvSpPr/>
          <p:nvPr/>
        </p:nvSpPr>
        <p:spPr>
          <a:xfrm>
            <a:off x="1285852" y="4857760"/>
            <a:ext cx="1214446"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Abeilles</a:t>
            </a:r>
          </a:p>
          <a:p>
            <a:pPr algn="ctr"/>
            <a:endParaRPr lang="fr-FR" sz="1200" dirty="0" smtClean="0">
              <a:solidFill>
                <a:schemeClr val="tx1"/>
              </a:solidFill>
            </a:endParaRPr>
          </a:p>
          <a:p>
            <a:pPr algn="ctr"/>
            <a:r>
              <a:rPr lang="fr-FR" sz="1200" dirty="0" smtClean="0">
                <a:solidFill>
                  <a:schemeClr val="tx1"/>
                </a:solidFill>
              </a:rPr>
              <a:t>Doit respecter les abeilles</a:t>
            </a:r>
          </a:p>
        </p:txBody>
      </p:sp>
      <p:sp>
        <p:nvSpPr>
          <p:cNvPr id="14" name="Rectangle 13"/>
          <p:cNvSpPr/>
          <p:nvPr/>
        </p:nvSpPr>
        <p:spPr>
          <a:xfrm>
            <a:off x="642910" y="2786058"/>
            <a:ext cx="1785950" cy="1000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Environnement</a:t>
            </a:r>
          </a:p>
          <a:p>
            <a:pPr algn="ctr"/>
            <a:endParaRPr lang="fr-FR" sz="1200" dirty="0" smtClean="0">
              <a:solidFill>
                <a:schemeClr val="tx1"/>
              </a:solidFill>
            </a:endParaRPr>
          </a:p>
          <a:p>
            <a:pPr algn="ctr"/>
            <a:r>
              <a:rPr lang="fr-FR" sz="1200" dirty="0" smtClean="0">
                <a:solidFill>
                  <a:schemeClr val="tx1"/>
                </a:solidFill>
              </a:rPr>
              <a:t>Doit respecter le développement durable</a:t>
            </a:r>
          </a:p>
        </p:txBody>
      </p:sp>
      <p:sp>
        <p:nvSpPr>
          <p:cNvPr id="15" name="Rectangle 14"/>
          <p:cNvSpPr/>
          <p:nvPr/>
        </p:nvSpPr>
        <p:spPr>
          <a:xfrm>
            <a:off x="3071802" y="1357298"/>
            <a:ext cx="1928826" cy="13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Apiculteur</a:t>
            </a:r>
          </a:p>
          <a:p>
            <a:pPr algn="ctr"/>
            <a:endParaRPr lang="fr-FR" sz="1200" dirty="0" smtClean="0">
              <a:solidFill>
                <a:schemeClr val="tx1"/>
              </a:solidFill>
            </a:endParaRPr>
          </a:p>
          <a:p>
            <a:pPr algn="ctr"/>
            <a:r>
              <a:rPr lang="fr-FR" sz="1200" dirty="0" smtClean="0">
                <a:solidFill>
                  <a:schemeClr val="tx1"/>
                </a:solidFill>
              </a:rPr>
              <a:t>Permet à l’apiculteur de connaître les valeurs des capteurs de la ruche et l’état de santé de la colonie</a:t>
            </a:r>
          </a:p>
        </p:txBody>
      </p:sp>
      <p:cxnSp>
        <p:nvCxnSpPr>
          <p:cNvPr id="17" name="Connecteur droit 16"/>
          <p:cNvCxnSpPr>
            <a:stCxn id="9" idx="0"/>
            <a:endCxn id="15" idx="2"/>
          </p:cNvCxnSpPr>
          <p:nvPr/>
        </p:nvCxnSpPr>
        <p:spPr>
          <a:xfrm rot="16200000" flipV="1">
            <a:off x="4036215" y="2714620"/>
            <a:ext cx="357190" cy="3571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9" idx="1"/>
            <a:endCxn id="14" idx="3"/>
          </p:cNvCxnSpPr>
          <p:nvPr/>
        </p:nvCxnSpPr>
        <p:spPr>
          <a:xfrm rot="10800000">
            <a:off x="2428860" y="3286124"/>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endCxn id="13" idx="3"/>
          </p:cNvCxnSpPr>
          <p:nvPr/>
        </p:nvCxnSpPr>
        <p:spPr>
          <a:xfrm rot="10800000" flipV="1">
            <a:off x="2500298" y="4643446"/>
            <a:ext cx="785818"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9" idx="2"/>
            <a:endCxn id="12" idx="0"/>
          </p:cNvCxnSpPr>
          <p:nvPr/>
        </p:nvCxnSpPr>
        <p:spPr>
          <a:xfrm rot="16200000" flipH="1">
            <a:off x="4429124" y="4607727"/>
            <a:ext cx="428628"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11" idx="1"/>
          </p:cNvCxnSpPr>
          <p:nvPr/>
        </p:nvCxnSpPr>
        <p:spPr>
          <a:xfrm rot="10800000">
            <a:off x="5500694" y="4286256"/>
            <a:ext cx="85725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0" idx="1"/>
          </p:cNvCxnSpPr>
          <p:nvPr/>
        </p:nvCxnSpPr>
        <p:spPr>
          <a:xfrm rot="10800000" flipV="1">
            <a:off x="5500694" y="2643182"/>
            <a:ext cx="571504" cy="7143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40</a:t>
            </a:fld>
            <a:endParaRPr lang="fr-FR" smtClean="0"/>
          </a:p>
        </p:txBody>
      </p:sp>
      <p:sp>
        <p:nvSpPr>
          <p:cNvPr id="9" name="Rectangle 4"/>
          <p:cNvSpPr>
            <a:spLocks noChangeArrowheads="1"/>
          </p:cNvSpPr>
          <p:nvPr/>
        </p:nvSpPr>
        <p:spPr bwMode="auto">
          <a:xfrm>
            <a:off x="142844" y="1214422"/>
            <a:ext cx="8464578" cy="923330"/>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Envoi des valeurs du capteur de pluie, du capteur de luminosité, du capteur DS18B20, du capteur DHT22 et du capteur de masse</a:t>
            </a:r>
          </a:p>
        </p:txBody>
      </p:sp>
      <p:sp>
        <p:nvSpPr>
          <p:cNvPr id="8" name="ZoneTexte 7"/>
          <p:cNvSpPr txBox="1"/>
          <p:nvPr/>
        </p:nvSpPr>
        <p:spPr>
          <a:xfrm>
            <a:off x="1928794" y="5000636"/>
            <a:ext cx="4643470" cy="523220"/>
          </a:xfrm>
          <a:prstGeom prst="rect">
            <a:avLst/>
          </a:prstGeom>
          <a:noFill/>
        </p:spPr>
        <p:txBody>
          <a:bodyPr wrap="square" rtlCol="0">
            <a:spAutoFit/>
          </a:bodyPr>
          <a:lstStyle/>
          <a:p>
            <a:r>
              <a:rPr lang="fr-FR" sz="1400" dirty="0" smtClean="0"/>
              <a:t>La tare de la balance se fait au début du programme. </a:t>
            </a:r>
          </a:p>
          <a:p>
            <a:r>
              <a:rPr lang="fr-FR" sz="1400" dirty="0" smtClean="0"/>
              <a:t>Ensuite par reset de la carte.</a:t>
            </a:r>
            <a:endParaRPr lang="fr-FR" sz="1400" dirty="0"/>
          </a:p>
        </p:txBody>
      </p:sp>
      <p:pic>
        <p:nvPicPr>
          <p:cNvPr id="3" name="Picture 2"/>
          <p:cNvPicPr>
            <a:picLocks noChangeAspect="1" noChangeArrowheads="1"/>
          </p:cNvPicPr>
          <p:nvPr/>
        </p:nvPicPr>
        <p:blipFill>
          <a:blip r:embed="rId2"/>
          <a:srcRect/>
          <a:stretch>
            <a:fillRect/>
          </a:stretch>
        </p:blipFill>
        <p:spPr bwMode="auto">
          <a:xfrm>
            <a:off x="428596" y="2285992"/>
            <a:ext cx="5743575" cy="2628900"/>
          </a:xfrm>
          <a:prstGeom prst="rect">
            <a:avLst/>
          </a:prstGeom>
          <a:noFill/>
          <a:ln w="28575">
            <a:solidFill>
              <a:schemeClr val="tx1"/>
            </a:solid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171977" y="2357430"/>
            <a:ext cx="4257675" cy="933450"/>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41</a:t>
            </a:fld>
            <a:endParaRPr lang="fr-FR" dirty="0" smtClean="0"/>
          </a:p>
        </p:txBody>
      </p:sp>
      <p:sp>
        <p:nvSpPr>
          <p:cNvPr id="18" name="ZoneTexte 17"/>
          <p:cNvSpPr txBox="1"/>
          <p:nvPr/>
        </p:nvSpPr>
        <p:spPr>
          <a:xfrm>
            <a:off x="500034" y="1428736"/>
            <a:ext cx="6858048" cy="646331"/>
          </a:xfrm>
          <a:prstGeom prst="rect">
            <a:avLst/>
          </a:prstGeom>
          <a:noFill/>
        </p:spPr>
        <p:txBody>
          <a:bodyPr wrap="square" rtlCol="0">
            <a:spAutoFit/>
          </a:bodyPr>
          <a:lstStyle/>
          <a:p>
            <a:pPr algn="ctr"/>
            <a:r>
              <a:rPr lang="fr-FR" dirty="0" smtClean="0"/>
              <a:t>Le tableau de bord </a:t>
            </a:r>
            <a:r>
              <a:rPr lang="fr-FR" dirty="0" err="1" smtClean="0"/>
              <a:t>Actoboard</a:t>
            </a:r>
            <a:r>
              <a:rPr lang="fr-FR" dirty="0" smtClean="0"/>
              <a:t>       </a:t>
            </a:r>
            <a:r>
              <a:rPr lang="fr-FR" dirty="0" smtClean="0">
                <a:hlinkClick r:id="rId3"/>
              </a:rPr>
              <a:t>https://app.actoboard.com/#/</a:t>
            </a:r>
            <a:endParaRPr lang="fr-FR" dirty="0" smtClean="0"/>
          </a:p>
          <a:p>
            <a:pPr algn="ctr"/>
            <a:r>
              <a:rPr lang="fr-FR" dirty="0" smtClean="0"/>
              <a:t>		   Aide du site       </a:t>
            </a:r>
            <a:r>
              <a:rPr lang="fr-FR" dirty="0" smtClean="0">
                <a:hlinkClick r:id="rId4"/>
              </a:rPr>
              <a:t>http://www.actoboard.com/docs/</a:t>
            </a:r>
            <a:endParaRPr lang="fr-FR" dirty="0"/>
          </a:p>
        </p:txBody>
      </p:sp>
      <p:pic>
        <p:nvPicPr>
          <p:cNvPr id="1026" name="Picture 2"/>
          <p:cNvPicPr>
            <a:picLocks noChangeAspect="1" noChangeArrowheads="1"/>
          </p:cNvPicPr>
          <p:nvPr/>
        </p:nvPicPr>
        <p:blipFill>
          <a:blip r:embed="rId5"/>
          <a:srcRect/>
          <a:stretch>
            <a:fillRect/>
          </a:stretch>
        </p:blipFill>
        <p:spPr bwMode="auto">
          <a:xfrm>
            <a:off x="7429525" y="1233478"/>
            <a:ext cx="714375" cy="838200"/>
          </a:xfrm>
          <a:prstGeom prst="rect">
            <a:avLst/>
          </a:prstGeom>
          <a:noFill/>
          <a:ln w="9525">
            <a:noFill/>
            <a:miter lim="800000"/>
            <a:headEnd/>
            <a:tailEnd/>
          </a:ln>
          <a:effectLst/>
        </p:spPr>
      </p:pic>
      <p:sp>
        <p:nvSpPr>
          <p:cNvPr id="10"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11" name="ZoneTexte 9"/>
          <p:cNvSpPr txBox="1">
            <a:spLocks noChangeArrowheads="1"/>
          </p:cNvSpPr>
          <p:nvPr/>
        </p:nvSpPr>
        <p:spPr bwMode="auto">
          <a:xfrm>
            <a:off x="1142976" y="5191120"/>
            <a:ext cx="7072306" cy="523875"/>
          </a:xfrm>
          <a:prstGeom prst="rect">
            <a:avLst/>
          </a:prstGeom>
          <a:noFill/>
          <a:ln w="9525">
            <a:noFill/>
            <a:miter lim="800000"/>
            <a:headEnd/>
            <a:tailEnd/>
          </a:ln>
        </p:spPr>
        <p:txBody>
          <a:bodyPr wrap="square">
            <a:spAutoFit/>
          </a:bodyPr>
          <a:lstStyle/>
          <a:p>
            <a:r>
              <a:rPr lang="fr-FR" sz="1400" dirty="0"/>
              <a:t>Créer un compte pour avoir accès aux données envoyées sur le réseau </a:t>
            </a:r>
            <a:r>
              <a:rPr lang="fr-FR" sz="1400" dirty="0" err="1"/>
              <a:t>Sigfox</a:t>
            </a:r>
            <a:r>
              <a:rPr lang="fr-FR" sz="1400" dirty="0"/>
              <a:t> par votre modem.</a:t>
            </a:r>
          </a:p>
          <a:p>
            <a:r>
              <a:rPr lang="fr-FR" sz="1400" dirty="0"/>
              <a:t>Avec le code promo </a:t>
            </a:r>
            <a:r>
              <a:rPr lang="fr-FR" sz="1400" b="1" dirty="0"/>
              <a:t>4K3RU-SN00TL4B</a:t>
            </a:r>
            <a:endParaRPr lang="fr-FR" sz="1400" dirty="0"/>
          </a:p>
        </p:txBody>
      </p:sp>
      <p:pic>
        <p:nvPicPr>
          <p:cNvPr id="12" name="Picture 7"/>
          <p:cNvPicPr>
            <a:picLocks noChangeAspect="1" noChangeArrowheads="1"/>
          </p:cNvPicPr>
          <p:nvPr/>
        </p:nvPicPr>
        <p:blipFill>
          <a:blip r:embed="rId6"/>
          <a:srcRect/>
          <a:stretch>
            <a:fillRect/>
          </a:stretch>
        </p:blipFill>
        <p:spPr bwMode="auto">
          <a:xfrm>
            <a:off x="1285906" y="2714620"/>
            <a:ext cx="1928813" cy="2286000"/>
          </a:xfrm>
          <a:prstGeom prst="rect">
            <a:avLst/>
          </a:prstGeom>
          <a:noFill/>
          <a:ln w="12700">
            <a:solidFill>
              <a:schemeClr val="tx1"/>
            </a:solidFill>
            <a:miter lim="800000"/>
            <a:headEnd/>
            <a:tailEnd/>
          </a:ln>
        </p:spPr>
      </p:pic>
      <p:cxnSp>
        <p:nvCxnSpPr>
          <p:cNvPr id="13" name="Connecteur droit avec flèche 12"/>
          <p:cNvCxnSpPr/>
          <p:nvPr/>
        </p:nvCxnSpPr>
        <p:spPr>
          <a:xfrm flipV="1">
            <a:off x="1500219" y="4857745"/>
            <a:ext cx="785812"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8"/>
          <p:cNvPicPr>
            <a:picLocks noChangeAspect="1" noChangeArrowheads="1"/>
          </p:cNvPicPr>
          <p:nvPr/>
        </p:nvPicPr>
        <p:blipFill>
          <a:blip r:embed="rId7"/>
          <a:srcRect/>
          <a:stretch>
            <a:fillRect/>
          </a:stretch>
        </p:blipFill>
        <p:spPr bwMode="auto">
          <a:xfrm>
            <a:off x="5424519" y="2714620"/>
            <a:ext cx="1544637" cy="2286000"/>
          </a:xfrm>
          <a:prstGeom prst="rect">
            <a:avLst/>
          </a:prstGeom>
          <a:noFill/>
          <a:ln w="12700">
            <a:solidFill>
              <a:schemeClr val="tx1"/>
            </a:solidFill>
            <a:miter lim="800000"/>
            <a:headEnd/>
            <a:tailEnd/>
          </a:ln>
        </p:spPr>
      </p:pic>
      <p:cxnSp>
        <p:nvCxnSpPr>
          <p:cNvPr id="15" name="Connecteur droit avec flèche 14"/>
          <p:cNvCxnSpPr/>
          <p:nvPr/>
        </p:nvCxnSpPr>
        <p:spPr>
          <a:xfrm flipV="1">
            <a:off x="3071844" y="3857620"/>
            <a:ext cx="2352675" cy="9286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42</a:t>
            </a:fld>
            <a:endParaRPr lang="fr-FR" dirty="0" smtClean="0"/>
          </a:p>
        </p:txBody>
      </p:sp>
      <p:sp>
        <p:nvSpPr>
          <p:cNvPr id="18" name="ZoneTexte 17"/>
          <p:cNvSpPr txBox="1"/>
          <p:nvPr/>
        </p:nvSpPr>
        <p:spPr>
          <a:xfrm>
            <a:off x="357158" y="1142984"/>
            <a:ext cx="5643602" cy="369332"/>
          </a:xfrm>
          <a:prstGeom prst="rect">
            <a:avLst/>
          </a:prstGeom>
          <a:noFill/>
        </p:spPr>
        <p:txBody>
          <a:bodyPr wrap="square" rtlCol="0">
            <a:spAutoFit/>
          </a:bodyPr>
          <a:lstStyle/>
          <a:p>
            <a:r>
              <a:rPr lang="fr-FR" dirty="0" smtClean="0"/>
              <a:t>Nouvelle source de données </a:t>
            </a:r>
            <a:r>
              <a:rPr lang="fr-FR" b="1" dirty="0" smtClean="0">
                <a:solidFill>
                  <a:srgbClr val="FF0000"/>
                </a:solidFill>
              </a:rPr>
              <a:t>(première connexion)</a:t>
            </a:r>
            <a:endParaRPr lang="fr-FR" b="1" dirty="0">
              <a:solidFill>
                <a:srgbClr val="FF0000"/>
              </a:solidFill>
            </a:endParaRPr>
          </a:p>
        </p:txBody>
      </p:sp>
      <p:pic>
        <p:nvPicPr>
          <p:cNvPr id="2050" name="Picture 2"/>
          <p:cNvPicPr>
            <a:picLocks noChangeAspect="1" noChangeArrowheads="1"/>
          </p:cNvPicPr>
          <p:nvPr/>
        </p:nvPicPr>
        <p:blipFill>
          <a:blip r:embed="rId3"/>
          <a:srcRect/>
          <a:stretch>
            <a:fillRect/>
          </a:stretch>
        </p:blipFill>
        <p:spPr bwMode="auto">
          <a:xfrm>
            <a:off x="500034" y="1571612"/>
            <a:ext cx="7921578" cy="1762130"/>
          </a:xfrm>
          <a:prstGeom prst="rect">
            <a:avLst/>
          </a:prstGeom>
          <a:noFill/>
          <a:ln w="28575">
            <a:solidFill>
              <a:schemeClr val="tx1"/>
            </a:solid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429124" y="3047472"/>
            <a:ext cx="4214842" cy="2738982"/>
          </a:xfrm>
          <a:prstGeom prst="rect">
            <a:avLst/>
          </a:prstGeom>
          <a:noFill/>
          <a:ln w="28575">
            <a:solidFill>
              <a:schemeClr val="tx1"/>
            </a:solid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071538" y="3317977"/>
            <a:ext cx="2428892" cy="3254295"/>
          </a:xfrm>
          <a:prstGeom prst="rect">
            <a:avLst/>
          </a:prstGeom>
          <a:noFill/>
          <a:ln w="28575">
            <a:solidFill>
              <a:schemeClr val="tx1"/>
            </a:solidFill>
            <a:miter lim="800000"/>
            <a:headEnd/>
            <a:tailEnd/>
          </a:ln>
          <a:effectLst/>
        </p:spPr>
      </p:pic>
      <p:cxnSp>
        <p:nvCxnSpPr>
          <p:cNvPr id="14" name="Connecteur droit avec flèche 13"/>
          <p:cNvCxnSpPr>
            <a:endCxn id="2051" idx="1"/>
          </p:cNvCxnSpPr>
          <p:nvPr/>
        </p:nvCxnSpPr>
        <p:spPr>
          <a:xfrm rot="16200000" flipH="1">
            <a:off x="3577953" y="3565791"/>
            <a:ext cx="1273715"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2051" idx="1"/>
          </p:cNvCxnSpPr>
          <p:nvPr/>
        </p:nvCxnSpPr>
        <p:spPr>
          <a:xfrm rot="10800000" flipV="1">
            <a:off x="3143240" y="4416962"/>
            <a:ext cx="1285884" cy="2979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857752" y="3643314"/>
            <a:ext cx="1357322" cy="646331"/>
          </a:xfrm>
          <a:prstGeom prst="rect">
            <a:avLst/>
          </a:prstGeom>
          <a:solidFill>
            <a:schemeClr val="bg1"/>
          </a:solidFill>
          <a:ln>
            <a:solidFill>
              <a:schemeClr val="tx1"/>
            </a:solidFill>
          </a:ln>
        </p:spPr>
        <p:txBody>
          <a:bodyPr wrap="square" rtlCol="0">
            <a:spAutoFit/>
          </a:bodyPr>
          <a:lstStyle/>
          <a:p>
            <a:pPr algn="ctr"/>
            <a:r>
              <a:rPr lang="fr-FR" dirty="0" smtClean="0"/>
              <a:t>Sélectionner AKERU</a:t>
            </a:r>
            <a:endParaRPr lang="fr-FR" dirty="0"/>
          </a:p>
        </p:txBody>
      </p:sp>
      <p:sp>
        <p:nvSpPr>
          <p:cNvPr id="20" name="ZoneTexte 19"/>
          <p:cNvSpPr txBox="1"/>
          <p:nvPr/>
        </p:nvSpPr>
        <p:spPr>
          <a:xfrm>
            <a:off x="2000232" y="3500438"/>
            <a:ext cx="1357322" cy="923330"/>
          </a:xfrm>
          <a:prstGeom prst="rect">
            <a:avLst/>
          </a:prstGeom>
          <a:solidFill>
            <a:schemeClr val="bg1"/>
          </a:solidFill>
          <a:ln>
            <a:solidFill>
              <a:schemeClr val="tx1"/>
            </a:solidFill>
          </a:ln>
        </p:spPr>
        <p:txBody>
          <a:bodyPr wrap="square" rtlCol="0">
            <a:spAutoFit/>
          </a:bodyPr>
          <a:lstStyle/>
          <a:p>
            <a:pPr algn="ctr"/>
            <a:r>
              <a:rPr lang="fr-FR" dirty="0" smtClean="0"/>
              <a:t>Paramétrer les données du modem</a:t>
            </a:r>
            <a:endParaRPr lang="fr-FR" dirty="0"/>
          </a:p>
        </p:txBody>
      </p:sp>
      <p:sp>
        <p:nvSpPr>
          <p:cNvPr id="21" name="ZoneTexte 20"/>
          <p:cNvSpPr txBox="1"/>
          <p:nvPr/>
        </p:nvSpPr>
        <p:spPr>
          <a:xfrm>
            <a:off x="2928926" y="5715016"/>
            <a:ext cx="1643074" cy="369332"/>
          </a:xfrm>
          <a:prstGeom prst="rect">
            <a:avLst/>
          </a:prstGeom>
          <a:solidFill>
            <a:schemeClr val="bg1"/>
          </a:solidFill>
          <a:ln>
            <a:solidFill>
              <a:schemeClr val="tx1"/>
            </a:solidFill>
          </a:ln>
        </p:spPr>
        <p:txBody>
          <a:bodyPr wrap="square" rtlCol="0">
            <a:spAutoFit/>
          </a:bodyPr>
          <a:lstStyle/>
          <a:p>
            <a:pPr algn="ctr"/>
            <a:r>
              <a:rPr lang="fr-FR" dirty="0" smtClean="0">
                <a:solidFill>
                  <a:srgbClr val="FF0000"/>
                </a:solidFill>
              </a:rPr>
              <a:t>Data format</a:t>
            </a:r>
            <a:endParaRPr lang="fr-FR" dirty="0">
              <a:solidFill>
                <a:srgbClr val="FF0000"/>
              </a:solidFill>
            </a:endParaRPr>
          </a:p>
        </p:txBody>
      </p:sp>
      <p:cxnSp>
        <p:nvCxnSpPr>
          <p:cNvPr id="23" name="Connecteur droit avec flèche 22"/>
          <p:cNvCxnSpPr>
            <a:stCxn id="21" idx="1"/>
          </p:cNvCxnSpPr>
          <p:nvPr/>
        </p:nvCxnSpPr>
        <p:spPr>
          <a:xfrm rot="10800000">
            <a:off x="1643042" y="5143514"/>
            <a:ext cx="1285884" cy="756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43</a:t>
            </a:fld>
            <a:endParaRPr lang="fr-FR" smtClean="0"/>
          </a:p>
        </p:txBody>
      </p:sp>
      <p:sp>
        <p:nvSpPr>
          <p:cNvPr id="20" name="ZoneTexte 19"/>
          <p:cNvSpPr txBox="1"/>
          <p:nvPr/>
        </p:nvSpPr>
        <p:spPr>
          <a:xfrm>
            <a:off x="357158" y="1142984"/>
            <a:ext cx="2928958" cy="369332"/>
          </a:xfrm>
          <a:prstGeom prst="rect">
            <a:avLst/>
          </a:prstGeom>
          <a:noFill/>
        </p:spPr>
        <p:txBody>
          <a:bodyPr wrap="square" rtlCol="0">
            <a:spAutoFit/>
          </a:bodyPr>
          <a:lstStyle/>
          <a:p>
            <a:r>
              <a:rPr lang="fr-FR" dirty="0" smtClean="0"/>
              <a:t>Nouveau tableau de bord</a:t>
            </a:r>
            <a:endParaRPr lang="fr-FR" b="1" dirty="0">
              <a:solidFill>
                <a:srgbClr val="FF0000"/>
              </a:solidFill>
            </a:endParaRPr>
          </a:p>
        </p:txBody>
      </p:sp>
      <p:pic>
        <p:nvPicPr>
          <p:cNvPr id="3075" name="Picture 3"/>
          <p:cNvPicPr>
            <a:picLocks noChangeAspect="1" noChangeArrowheads="1"/>
          </p:cNvPicPr>
          <p:nvPr/>
        </p:nvPicPr>
        <p:blipFill>
          <a:blip r:embed="rId2"/>
          <a:srcRect/>
          <a:stretch>
            <a:fillRect/>
          </a:stretch>
        </p:blipFill>
        <p:spPr bwMode="auto">
          <a:xfrm>
            <a:off x="500034" y="1643050"/>
            <a:ext cx="1943100" cy="1962150"/>
          </a:xfrm>
          <a:prstGeom prst="rect">
            <a:avLst/>
          </a:prstGeom>
          <a:noFill/>
          <a:ln w="28575">
            <a:solidFill>
              <a:schemeClr val="tx1"/>
            </a:solid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928926" y="1714488"/>
            <a:ext cx="3162300" cy="952500"/>
          </a:xfrm>
          <a:prstGeom prst="rect">
            <a:avLst/>
          </a:prstGeom>
          <a:noFill/>
          <a:ln w="28575">
            <a:solidFill>
              <a:schemeClr val="tx1"/>
            </a:solidFill>
            <a:miter lim="800000"/>
            <a:headEnd/>
            <a:tailEnd/>
          </a:ln>
          <a:effectLst/>
        </p:spPr>
      </p:pic>
      <p:cxnSp>
        <p:nvCxnSpPr>
          <p:cNvPr id="22" name="Connecteur droit avec flèche 21"/>
          <p:cNvCxnSpPr/>
          <p:nvPr/>
        </p:nvCxnSpPr>
        <p:spPr>
          <a:xfrm flipV="1">
            <a:off x="1714480" y="2428868"/>
            <a:ext cx="1357322" cy="857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a:srcRect/>
          <a:stretch>
            <a:fillRect/>
          </a:stretch>
        </p:blipFill>
        <p:spPr bwMode="auto">
          <a:xfrm>
            <a:off x="6500826" y="1428736"/>
            <a:ext cx="2000250" cy="1152525"/>
          </a:xfrm>
          <a:prstGeom prst="rect">
            <a:avLst/>
          </a:prstGeom>
          <a:noFill/>
          <a:ln w="28575">
            <a:solidFill>
              <a:schemeClr val="tx1"/>
            </a:solidFill>
            <a:miter lim="800000"/>
            <a:headEnd/>
            <a:tailEnd/>
          </a:ln>
          <a:effectLst/>
        </p:spPr>
      </p:pic>
      <p:cxnSp>
        <p:nvCxnSpPr>
          <p:cNvPr id="23" name="Connecteur droit avec flèche 22"/>
          <p:cNvCxnSpPr/>
          <p:nvPr/>
        </p:nvCxnSpPr>
        <p:spPr>
          <a:xfrm flipV="1">
            <a:off x="5857884" y="1928802"/>
            <a:ext cx="78581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57158" y="3774048"/>
            <a:ext cx="2643206" cy="369332"/>
          </a:xfrm>
          <a:prstGeom prst="rect">
            <a:avLst/>
          </a:prstGeom>
          <a:noFill/>
        </p:spPr>
        <p:txBody>
          <a:bodyPr wrap="square" rtlCol="0">
            <a:spAutoFit/>
          </a:bodyPr>
          <a:lstStyle/>
          <a:p>
            <a:r>
              <a:rPr lang="fr-FR" dirty="0" smtClean="0"/>
              <a:t>Nouveau </a:t>
            </a:r>
            <a:r>
              <a:rPr lang="fr-FR" dirty="0" err="1" smtClean="0"/>
              <a:t>widget</a:t>
            </a:r>
            <a:r>
              <a:rPr lang="fr-FR" dirty="0" smtClean="0"/>
              <a:t> (valeur)</a:t>
            </a:r>
            <a:endParaRPr lang="fr-FR" b="1" dirty="0">
              <a:solidFill>
                <a:srgbClr val="FF0000"/>
              </a:solidFill>
            </a:endParaRPr>
          </a:p>
        </p:txBody>
      </p:sp>
      <p:pic>
        <p:nvPicPr>
          <p:cNvPr id="3078" name="Picture 6"/>
          <p:cNvPicPr>
            <a:picLocks noChangeAspect="1" noChangeArrowheads="1"/>
          </p:cNvPicPr>
          <p:nvPr/>
        </p:nvPicPr>
        <p:blipFill>
          <a:blip r:embed="rId5"/>
          <a:srcRect/>
          <a:stretch>
            <a:fillRect/>
          </a:stretch>
        </p:blipFill>
        <p:spPr bwMode="auto">
          <a:xfrm>
            <a:off x="285720" y="4286256"/>
            <a:ext cx="2971800" cy="1123950"/>
          </a:xfrm>
          <a:prstGeom prst="rect">
            <a:avLst/>
          </a:prstGeom>
          <a:noFill/>
          <a:ln w="28575">
            <a:solidFill>
              <a:schemeClr val="tx1"/>
            </a:solidFill>
            <a:miter lim="800000"/>
            <a:headEnd/>
            <a:tailEnd/>
          </a:ln>
          <a:effectLst/>
        </p:spPr>
      </p:pic>
      <p:pic>
        <p:nvPicPr>
          <p:cNvPr id="3079" name="Picture 7"/>
          <p:cNvPicPr>
            <a:picLocks noChangeAspect="1" noChangeArrowheads="1"/>
          </p:cNvPicPr>
          <p:nvPr/>
        </p:nvPicPr>
        <p:blipFill>
          <a:blip r:embed="rId6"/>
          <a:srcRect/>
          <a:stretch>
            <a:fillRect/>
          </a:stretch>
        </p:blipFill>
        <p:spPr bwMode="auto">
          <a:xfrm>
            <a:off x="928662" y="5643578"/>
            <a:ext cx="2524125" cy="504825"/>
          </a:xfrm>
          <a:prstGeom prst="rect">
            <a:avLst/>
          </a:prstGeom>
          <a:noFill/>
          <a:ln w="28575">
            <a:solidFill>
              <a:schemeClr val="tx1"/>
            </a:solidFill>
            <a:miter lim="800000"/>
            <a:headEnd/>
            <a:tailEnd/>
          </a:ln>
          <a:effectLst/>
        </p:spPr>
      </p:pic>
      <p:cxnSp>
        <p:nvCxnSpPr>
          <p:cNvPr id="28" name="Connecteur droit avec flèche 27"/>
          <p:cNvCxnSpPr/>
          <p:nvPr/>
        </p:nvCxnSpPr>
        <p:spPr>
          <a:xfrm rot="5400000">
            <a:off x="2071670" y="5000636"/>
            <a:ext cx="928694"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0" name="Picture 8"/>
          <p:cNvPicPr>
            <a:picLocks noChangeAspect="1" noChangeArrowheads="1"/>
          </p:cNvPicPr>
          <p:nvPr/>
        </p:nvPicPr>
        <p:blipFill>
          <a:blip r:embed="rId7"/>
          <a:srcRect/>
          <a:stretch>
            <a:fillRect/>
          </a:stretch>
        </p:blipFill>
        <p:spPr bwMode="auto">
          <a:xfrm>
            <a:off x="3786182" y="2895624"/>
            <a:ext cx="2387603" cy="3748086"/>
          </a:xfrm>
          <a:prstGeom prst="rect">
            <a:avLst/>
          </a:prstGeom>
          <a:noFill/>
          <a:ln w="28575">
            <a:solidFill>
              <a:schemeClr val="tx1"/>
            </a:solidFill>
            <a:miter lim="800000"/>
            <a:headEnd/>
            <a:tailEnd/>
          </a:ln>
          <a:effectLst/>
        </p:spPr>
      </p:pic>
      <p:cxnSp>
        <p:nvCxnSpPr>
          <p:cNvPr id="37" name="Connecteur droit avec flèche 36"/>
          <p:cNvCxnSpPr/>
          <p:nvPr/>
        </p:nvCxnSpPr>
        <p:spPr>
          <a:xfrm rot="5400000" flipH="1" flipV="1">
            <a:off x="3286116" y="5000636"/>
            <a:ext cx="785818"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pic>
        <p:nvPicPr>
          <p:cNvPr id="6146" name="Picture 2"/>
          <p:cNvPicPr>
            <a:picLocks noChangeAspect="1" noChangeArrowheads="1"/>
          </p:cNvPicPr>
          <p:nvPr/>
        </p:nvPicPr>
        <p:blipFill>
          <a:blip r:embed="rId8"/>
          <a:srcRect/>
          <a:stretch>
            <a:fillRect/>
          </a:stretch>
        </p:blipFill>
        <p:spPr bwMode="auto">
          <a:xfrm>
            <a:off x="6500826" y="3857628"/>
            <a:ext cx="2347517" cy="1624694"/>
          </a:xfrm>
          <a:prstGeom prst="rect">
            <a:avLst/>
          </a:prstGeom>
          <a:noFill/>
          <a:ln w="28575">
            <a:solidFill>
              <a:schemeClr val="tx1"/>
            </a:solidFill>
            <a:miter lim="800000"/>
            <a:headEnd/>
            <a:tailEnd/>
          </a:ln>
          <a:effectLst/>
        </p:spPr>
      </p:pic>
      <p:cxnSp>
        <p:nvCxnSpPr>
          <p:cNvPr id="33" name="Connecteur droit avec flèche 32"/>
          <p:cNvCxnSpPr/>
          <p:nvPr/>
        </p:nvCxnSpPr>
        <p:spPr>
          <a:xfrm flipV="1">
            <a:off x="4429124" y="4929198"/>
            <a:ext cx="2786082" cy="13573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ZoneTexte 7"/>
          <p:cNvSpPr txBox="1"/>
          <p:nvPr/>
        </p:nvSpPr>
        <p:spPr>
          <a:xfrm>
            <a:off x="500034" y="2282603"/>
            <a:ext cx="2000264" cy="646331"/>
          </a:xfrm>
          <a:prstGeom prst="rect">
            <a:avLst/>
          </a:prstGeom>
          <a:noFill/>
        </p:spPr>
        <p:txBody>
          <a:bodyPr wrap="square" rtlCol="0">
            <a:spAutoFit/>
          </a:bodyPr>
          <a:lstStyle/>
          <a:p>
            <a:pPr algn="ctr"/>
            <a:r>
              <a:rPr lang="fr-FR" dirty="0" smtClean="0"/>
              <a:t>Ouvrir le logiciel </a:t>
            </a:r>
            <a:r>
              <a:rPr lang="fr-FR" dirty="0" err="1" smtClean="0"/>
              <a:t>Arduino</a:t>
            </a:r>
            <a:endParaRPr lang="fr-FR" dirty="0"/>
          </a:p>
        </p:txBody>
      </p:sp>
      <p:pic>
        <p:nvPicPr>
          <p:cNvPr id="2050" name="Picture 2"/>
          <p:cNvPicPr>
            <a:picLocks noChangeAspect="1" noChangeArrowheads="1"/>
          </p:cNvPicPr>
          <p:nvPr/>
        </p:nvPicPr>
        <p:blipFill>
          <a:blip r:embed="rId2"/>
          <a:srcRect/>
          <a:stretch>
            <a:fillRect/>
          </a:stretch>
        </p:blipFill>
        <p:spPr bwMode="auto">
          <a:xfrm>
            <a:off x="1000100" y="3014666"/>
            <a:ext cx="809625" cy="914400"/>
          </a:xfrm>
          <a:prstGeom prst="rect">
            <a:avLst/>
          </a:prstGeom>
          <a:noFill/>
          <a:ln w="9525">
            <a:noFill/>
            <a:miter lim="800000"/>
            <a:headEnd/>
            <a:tailEnd/>
          </a:ln>
          <a:effectLst/>
        </p:spPr>
      </p:pic>
      <p:sp>
        <p:nvSpPr>
          <p:cNvPr id="18" name="Rectangle 3"/>
          <p:cNvSpPr>
            <a:spLocks noChangeArrowheads="1"/>
          </p:cNvSpPr>
          <p:nvPr/>
        </p:nvSpPr>
        <p:spPr bwMode="auto">
          <a:xfrm>
            <a:off x="2285984" y="2103302"/>
            <a:ext cx="6858016" cy="1754326"/>
          </a:xfrm>
          <a:prstGeom prst="rect">
            <a:avLst/>
          </a:prstGeom>
          <a:noFill/>
          <a:ln w="9525">
            <a:noFill/>
            <a:miter lim="800000"/>
            <a:headEnd/>
            <a:tailEnd/>
          </a:ln>
        </p:spPr>
        <p:txBody>
          <a:bodyPr wrap="square">
            <a:spAutoFit/>
          </a:bodyPr>
          <a:lstStyle/>
          <a:p>
            <a:r>
              <a:rPr lang="fr-FR" dirty="0" smtClean="0"/>
              <a:t> </a:t>
            </a:r>
            <a:r>
              <a:rPr lang="fr-FR" dirty="0">
                <a:latin typeface="Miriam Fixed" pitchFamily="49" charset="-79"/>
                <a:cs typeface="Miriam Fixed" pitchFamily="49" charset="-79"/>
              </a:rPr>
              <a:t>Ajouter </a:t>
            </a:r>
            <a:r>
              <a:rPr lang="fr-FR" dirty="0" smtClean="0">
                <a:latin typeface="Miriam Fixed" pitchFamily="49" charset="-79"/>
                <a:cs typeface="Miriam Fixed" pitchFamily="49" charset="-79"/>
              </a:rPr>
              <a:t>les bibliothèques </a:t>
            </a:r>
            <a:r>
              <a:rPr lang="fr-FR" b="1" i="1" dirty="0" smtClean="0">
                <a:latin typeface="Miriam Fixed" pitchFamily="49" charset="-79"/>
                <a:cs typeface="Miriam Fixed" pitchFamily="49" charset="-79"/>
              </a:rPr>
              <a:t>DHT </a:t>
            </a:r>
            <a:r>
              <a:rPr lang="fr-FR" b="1" i="1" dirty="0" err="1" smtClean="0">
                <a:latin typeface="Miriam Fixed" pitchFamily="49" charset="-79"/>
                <a:cs typeface="Miriam Fixed" pitchFamily="49" charset="-79"/>
              </a:rPr>
              <a:t>sensors</a:t>
            </a:r>
            <a:r>
              <a:rPr lang="fr-FR" b="1" i="1" dirty="0" smtClean="0">
                <a:latin typeface="Miriam Fixed" pitchFamily="49" charset="-79"/>
                <a:cs typeface="Miriam Fixed" pitchFamily="49" charset="-79"/>
              </a:rPr>
              <a:t> et AKERU</a:t>
            </a:r>
            <a:endParaRPr lang="fr-FR" dirty="0">
              <a:latin typeface="Miriam Fixed" pitchFamily="49" charset="-79"/>
              <a:cs typeface="Miriam Fixed" pitchFamily="49" charset="-79"/>
            </a:endParaRPr>
          </a:p>
          <a:p>
            <a:endParaRPr lang="fr-FR" dirty="0"/>
          </a:p>
          <a:p>
            <a:r>
              <a:rPr lang="fr-FR" dirty="0"/>
              <a:t>Cliquer sur Croquis / Inclure une bibliothèque puis sur Ajouter la bibliothèque.ZIP </a:t>
            </a:r>
            <a:r>
              <a:rPr lang="fr-FR" dirty="0" smtClean="0"/>
              <a:t>:</a:t>
            </a:r>
          </a:p>
          <a:p>
            <a:endParaRPr lang="fr-FR" dirty="0"/>
          </a:p>
          <a:p>
            <a:r>
              <a:rPr lang="fr-FR" dirty="0"/>
              <a:t>Choisir le répertoire dans lequel se trouve </a:t>
            </a:r>
            <a:r>
              <a:rPr lang="fr-FR" dirty="0" smtClean="0"/>
              <a:t>les bibliothèques.</a:t>
            </a:r>
            <a:endParaRPr lang="fr-FR" dirty="0"/>
          </a:p>
        </p:txBody>
      </p:sp>
      <p:pic>
        <p:nvPicPr>
          <p:cNvPr id="19" name="Image 3"/>
          <p:cNvPicPr>
            <a:picLocks noChangeAspect="1"/>
          </p:cNvPicPr>
          <p:nvPr/>
        </p:nvPicPr>
        <p:blipFill>
          <a:blip r:embed="rId3"/>
          <a:srcRect/>
          <a:stretch>
            <a:fillRect/>
          </a:stretch>
        </p:blipFill>
        <p:spPr bwMode="auto">
          <a:xfrm>
            <a:off x="2571736" y="3929066"/>
            <a:ext cx="5586413" cy="2667000"/>
          </a:xfrm>
          <a:prstGeom prst="rect">
            <a:avLst/>
          </a:prstGeom>
          <a:noFill/>
          <a:ln w="9525">
            <a:solidFill>
              <a:schemeClr val="tx1"/>
            </a:solidFill>
            <a:miter lim="800000"/>
            <a:headEnd/>
            <a:tailEnd/>
          </a:ln>
        </p:spPr>
      </p:pic>
      <p:sp>
        <p:nvSpPr>
          <p:cNvPr id="9" name="Espace réservé du numéro de diapositive 8"/>
          <p:cNvSpPr>
            <a:spLocks noGrp="1"/>
          </p:cNvSpPr>
          <p:nvPr>
            <p:ph type="sldNum" sz="quarter" idx="12"/>
          </p:nvPr>
        </p:nvSpPr>
        <p:spPr>
          <a:xfrm>
            <a:off x="6724680" y="6356350"/>
            <a:ext cx="2133600" cy="365125"/>
          </a:xfrm>
        </p:spPr>
        <p:txBody>
          <a:bodyPr/>
          <a:lstStyle/>
          <a:p>
            <a:fld id="{4897AD14-38C7-4F6A-98C9-7CE7E7FBB4CB}" type="slidenum">
              <a:rPr lang="fr-FR" smtClean="0"/>
              <a:pPr/>
              <a:t>44</a:t>
            </a:fld>
            <a:endParaRPr lang="fr-FR" dirty="0"/>
          </a:p>
        </p:txBody>
      </p:sp>
      <p:sp>
        <p:nvSpPr>
          <p:cNvPr id="10"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sp>
        <p:nvSpPr>
          <p:cNvPr id="11" name="Rectangle 4"/>
          <p:cNvSpPr>
            <a:spLocks noChangeArrowheads="1"/>
          </p:cNvSpPr>
          <p:nvPr/>
        </p:nvSpPr>
        <p:spPr bwMode="auto">
          <a:xfrm>
            <a:off x="179388" y="1237292"/>
            <a:ext cx="8607454" cy="1477328"/>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Programme avec le logiciel IDE </a:t>
            </a:r>
            <a:r>
              <a:rPr lang="fr-FR" dirty="0" err="1" smtClean="0">
                <a:latin typeface="Miriam Fixed" pitchFamily="49" charset="-79"/>
                <a:cs typeface="Miriam Fixed" pitchFamily="49" charset="-79"/>
              </a:rPr>
              <a:t>Arduino</a:t>
            </a:r>
            <a:r>
              <a:rPr lang="fr-FR" dirty="0" smtClean="0">
                <a:latin typeface="Miriam Fixed" pitchFamily="49" charset="-79"/>
                <a:cs typeface="Miriam Fixed" pitchFamily="49" charset="-79"/>
              </a:rPr>
              <a:t> 1.6.9</a:t>
            </a:r>
          </a:p>
          <a:p>
            <a:r>
              <a:rPr lang="fr-FR" i="1" dirty="0" smtClean="0"/>
              <a:t>Utilisation du réseau </a:t>
            </a:r>
            <a:r>
              <a:rPr lang="fr-FR" i="1" dirty="0" err="1" smtClean="0"/>
              <a:t>SigFox</a:t>
            </a:r>
            <a:r>
              <a:rPr lang="fr-FR" i="1" dirty="0" smtClean="0"/>
              <a:t> avec le </a:t>
            </a:r>
            <a:r>
              <a:rPr lang="fr-FR" i="1" dirty="0" err="1" smtClean="0"/>
              <a:t>Shield</a:t>
            </a:r>
            <a:r>
              <a:rPr lang="fr-FR" i="1" dirty="0" smtClean="0"/>
              <a:t> AKENE et </a:t>
            </a:r>
            <a:r>
              <a:rPr lang="fr-FR" b="1" i="1" dirty="0" smtClean="0"/>
              <a:t>abonnement </a:t>
            </a:r>
            <a:r>
              <a:rPr lang="fr-FR" b="1" i="1" dirty="0" err="1" smtClean="0"/>
              <a:t>Actoboard</a:t>
            </a:r>
            <a:r>
              <a:rPr lang="fr-FR" b="1" i="1" dirty="0" smtClean="0"/>
              <a:t> activé</a:t>
            </a:r>
          </a:p>
          <a:p>
            <a:r>
              <a:rPr lang="fr-FR" dirty="0" smtClean="0">
                <a:solidFill>
                  <a:srgbClr val="FF0000"/>
                </a:solidFill>
              </a:rPr>
              <a:t>	Exemple avec le capteur DHT22, température et humidité extérieure.</a:t>
            </a:r>
            <a:endParaRPr lang="fr-FR" dirty="0"/>
          </a:p>
          <a:p>
            <a:endParaRPr lang="fr-FR" dirty="0"/>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45</a:t>
            </a:fld>
            <a:endParaRPr lang="fr-FR" smtClean="0"/>
          </a:p>
        </p:txBody>
      </p:sp>
      <p:sp>
        <p:nvSpPr>
          <p:cNvPr id="17" name="Rectangle 16"/>
          <p:cNvSpPr/>
          <p:nvPr/>
        </p:nvSpPr>
        <p:spPr>
          <a:xfrm>
            <a:off x="5715040" y="1196065"/>
            <a:ext cx="3143240" cy="5570756"/>
          </a:xfrm>
          <a:prstGeom prst="rect">
            <a:avLst/>
          </a:prstGeom>
        </p:spPr>
        <p:txBody>
          <a:bodyPr wrap="square">
            <a:spAutoFit/>
          </a:bodyPr>
          <a:lstStyle/>
          <a:p>
            <a:r>
              <a:rPr lang="fr-FR" sz="1200" dirty="0" smtClean="0"/>
              <a:t>    #</a:t>
            </a:r>
            <a:r>
              <a:rPr lang="fr-FR" sz="1200" dirty="0" err="1" smtClean="0"/>
              <a:t>include</a:t>
            </a:r>
            <a:r>
              <a:rPr lang="fr-FR" sz="1200" dirty="0" smtClean="0"/>
              <a:t> &lt;</a:t>
            </a:r>
            <a:r>
              <a:rPr lang="fr-FR" sz="1200" dirty="0" err="1" smtClean="0"/>
              <a:t>DHT.h</a:t>
            </a:r>
            <a:r>
              <a:rPr lang="fr-FR" sz="1200" dirty="0" smtClean="0"/>
              <a:t>&gt;</a:t>
            </a:r>
          </a:p>
          <a:p>
            <a:r>
              <a:rPr lang="fr-FR" sz="1200" dirty="0" smtClean="0"/>
              <a:t>    #</a:t>
            </a:r>
            <a:r>
              <a:rPr lang="fr-FR" sz="1200" dirty="0" err="1" smtClean="0"/>
              <a:t>include</a:t>
            </a:r>
            <a:r>
              <a:rPr lang="fr-FR" sz="1200" dirty="0" smtClean="0"/>
              <a:t> &lt;</a:t>
            </a:r>
            <a:r>
              <a:rPr lang="fr-FR" sz="1200" dirty="0" err="1" smtClean="0"/>
              <a:t>Akeru.h</a:t>
            </a:r>
            <a:r>
              <a:rPr lang="fr-FR" sz="1200" dirty="0" smtClean="0"/>
              <a:t>&gt;</a:t>
            </a:r>
          </a:p>
          <a:p>
            <a:endParaRPr lang="fr-FR" sz="1200" dirty="0" smtClean="0"/>
          </a:p>
          <a:p>
            <a:r>
              <a:rPr lang="fr-FR" sz="1200" dirty="0" smtClean="0"/>
              <a:t>    #</a:t>
            </a:r>
            <a:r>
              <a:rPr lang="fr-FR" sz="1200" dirty="0" err="1" smtClean="0"/>
              <a:t>define</a:t>
            </a:r>
            <a:r>
              <a:rPr lang="fr-FR" sz="1200" dirty="0" smtClean="0"/>
              <a:t> DHTPIN 2</a:t>
            </a:r>
          </a:p>
          <a:p>
            <a:r>
              <a:rPr lang="fr-FR" sz="1200" dirty="0" smtClean="0"/>
              <a:t>    #</a:t>
            </a:r>
            <a:r>
              <a:rPr lang="fr-FR" sz="1200" dirty="0" err="1" smtClean="0"/>
              <a:t>define</a:t>
            </a:r>
            <a:r>
              <a:rPr lang="fr-FR" sz="1200" dirty="0" smtClean="0"/>
              <a:t> DHTTYPE DHT22</a:t>
            </a:r>
          </a:p>
          <a:p>
            <a:r>
              <a:rPr lang="fr-FR" sz="1200" dirty="0" smtClean="0"/>
              <a:t>    DHT </a:t>
            </a:r>
            <a:r>
              <a:rPr lang="fr-FR" sz="1200" dirty="0" err="1" smtClean="0"/>
              <a:t>dht</a:t>
            </a:r>
            <a:r>
              <a:rPr lang="fr-FR" sz="1200" dirty="0" smtClean="0"/>
              <a:t>(DHTPIN, DHTTYPE);   </a:t>
            </a:r>
          </a:p>
          <a:p>
            <a:r>
              <a:rPr lang="fr-FR" sz="1200" dirty="0" smtClean="0"/>
              <a:t>   </a:t>
            </a:r>
          </a:p>
          <a:p>
            <a:r>
              <a:rPr lang="fr-FR" sz="1200" dirty="0" smtClean="0"/>
              <a:t>    #</a:t>
            </a:r>
            <a:r>
              <a:rPr lang="fr-FR" sz="1200" dirty="0" err="1" smtClean="0"/>
              <a:t>define</a:t>
            </a:r>
            <a:r>
              <a:rPr lang="fr-FR" sz="1200" dirty="0" smtClean="0"/>
              <a:t> TX 5</a:t>
            </a:r>
          </a:p>
          <a:p>
            <a:r>
              <a:rPr lang="fr-FR" sz="1200" dirty="0" smtClean="0"/>
              <a:t>    #</a:t>
            </a:r>
            <a:r>
              <a:rPr lang="fr-FR" sz="1200" dirty="0" err="1" smtClean="0"/>
              <a:t>define</a:t>
            </a:r>
            <a:r>
              <a:rPr lang="fr-FR" sz="1200" dirty="0" smtClean="0"/>
              <a:t> RX 4</a:t>
            </a:r>
          </a:p>
          <a:p>
            <a:r>
              <a:rPr lang="fr-FR" sz="1200" dirty="0" smtClean="0"/>
              <a:t>    </a:t>
            </a:r>
            <a:r>
              <a:rPr lang="fr-FR" sz="1200" dirty="0" err="1" smtClean="0"/>
              <a:t>Akeru</a:t>
            </a:r>
            <a:r>
              <a:rPr lang="fr-FR" sz="1200" dirty="0" smtClean="0"/>
              <a:t> </a:t>
            </a:r>
            <a:r>
              <a:rPr lang="fr-FR" sz="1200" dirty="0" err="1" smtClean="0"/>
              <a:t>Akeru</a:t>
            </a:r>
            <a:r>
              <a:rPr lang="fr-FR" sz="1200" dirty="0" smtClean="0"/>
              <a:t>(RX, TX);</a:t>
            </a:r>
          </a:p>
          <a:p>
            <a:r>
              <a:rPr lang="fr-FR" sz="1200" dirty="0" smtClean="0"/>
              <a:t>    </a:t>
            </a:r>
          </a:p>
          <a:p>
            <a:r>
              <a:rPr lang="fr-FR" sz="1200" dirty="0" smtClean="0"/>
              <a:t>    </a:t>
            </a:r>
            <a:r>
              <a:rPr lang="fr-FR" sz="1200" dirty="0" err="1" smtClean="0"/>
              <a:t>void</a:t>
            </a:r>
            <a:r>
              <a:rPr lang="fr-FR" sz="1200" dirty="0" smtClean="0"/>
              <a:t> setup()</a:t>
            </a:r>
          </a:p>
          <a:p>
            <a:r>
              <a:rPr lang="fr-FR" sz="1200" dirty="0" smtClean="0"/>
              <a:t>    {</a:t>
            </a:r>
          </a:p>
          <a:p>
            <a:r>
              <a:rPr lang="fr-FR" sz="1200" dirty="0" smtClean="0"/>
              <a:t>      </a:t>
            </a:r>
            <a:r>
              <a:rPr lang="fr-FR" sz="1200" dirty="0" err="1" smtClean="0"/>
              <a:t>dht.begin</a:t>
            </a:r>
            <a:r>
              <a:rPr lang="fr-FR" sz="1200" dirty="0" smtClean="0"/>
              <a:t>();</a:t>
            </a:r>
          </a:p>
          <a:p>
            <a:r>
              <a:rPr lang="fr-FR" sz="1200" dirty="0" smtClean="0"/>
              <a:t>      </a:t>
            </a:r>
            <a:r>
              <a:rPr lang="fr-FR" sz="1200" dirty="0" err="1" smtClean="0"/>
              <a:t>Akeru.begin</a:t>
            </a:r>
            <a:r>
              <a:rPr lang="fr-FR" sz="1200" dirty="0" smtClean="0"/>
              <a:t>();</a:t>
            </a:r>
          </a:p>
          <a:p>
            <a:r>
              <a:rPr lang="fr-FR" sz="1200" dirty="0" smtClean="0"/>
              <a:t>    }</a:t>
            </a:r>
          </a:p>
          <a:p>
            <a:r>
              <a:rPr lang="fr-FR" sz="1200" dirty="0" smtClean="0"/>
              <a:t>    </a:t>
            </a:r>
          </a:p>
          <a:p>
            <a:r>
              <a:rPr lang="fr-FR" sz="1200" dirty="0" smtClean="0"/>
              <a:t>    </a:t>
            </a:r>
            <a:r>
              <a:rPr lang="fr-FR" sz="1200" dirty="0" err="1" smtClean="0"/>
              <a:t>void</a:t>
            </a:r>
            <a:r>
              <a:rPr lang="fr-FR" sz="1200" dirty="0" smtClean="0"/>
              <a:t> </a:t>
            </a:r>
            <a:r>
              <a:rPr lang="fr-FR" sz="1200" dirty="0" err="1" smtClean="0"/>
              <a:t>loop</a:t>
            </a:r>
            <a:r>
              <a:rPr lang="fr-FR" sz="1200" dirty="0" smtClean="0"/>
              <a:t>()</a:t>
            </a:r>
          </a:p>
          <a:p>
            <a:r>
              <a:rPr lang="fr-FR" sz="1200" dirty="0" smtClean="0"/>
              <a:t>    {</a:t>
            </a:r>
          </a:p>
          <a:p>
            <a:r>
              <a:rPr lang="fr-FR" sz="1200" dirty="0" smtClean="0"/>
              <a:t>      </a:t>
            </a:r>
            <a:r>
              <a:rPr lang="fr-FR" sz="1200" dirty="0" err="1" smtClean="0"/>
              <a:t>int</a:t>
            </a:r>
            <a:r>
              <a:rPr lang="fr-FR" sz="1200" dirty="0" smtClean="0"/>
              <a:t> </a:t>
            </a:r>
            <a:r>
              <a:rPr lang="fr-FR" sz="1200" dirty="0" err="1" smtClean="0"/>
              <a:t>humext</a:t>
            </a:r>
            <a:r>
              <a:rPr lang="fr-FR" sz="1200" dirty="0" smtClean="0"/>
              <a:t> = </a:t>
            </a:r>
            <a:r>
              <a:rPr lang="fr-FR" sz="1200" dirty="0" err="1" smtClean="0"/>
              <a:t>dht.readHumidity</a:t>
            </a:r>
            <a:r>
              <a:rPr lang="fr-FR" sz="1200" dirty="0" smtClean="0"/>
              <a:t>();</a:t>
            </a:r>
          </a:p>
          <a:p>
            <a:r>
              <a:rPr lang="fr-FR" sz="1200" dirty="0" smtClean="0"/>
              <a:t>      </a:t>
            </a:r>
            <a:r>
              <a:rPr lang="fr-FR" sz="1200" dirty="0" err="1" smtClean="0"/>
              <a:t>int</a:t>
            </a:r>
            <a:r>
              <a:rPr lang="fr-FR" sz="1200" dirty="0" smtClean="0"/>
              <a:t> </a:t>
            </a:r>
            <a:r>
              <a:rPr lang="fr-FR" sz="1200" dirty="0" err="1" smtClean="0"/>
              <a:t>tempext</a:t>
            </a:r>
            <a:r>
              <a:rPr lang="fr-FR" sz="1200" dirty="0" smtClean="0"/>
              <a:t> = </a:t>
            </a:r>
            <a:r>
              <a:rPr lang="fr-FR" sz="1200" dirty="0" err="1" smtClean="0"/>
              <a:t>dht.readTemperature</a:t>
            </a:r>
            <a:r>
              <a:rPr lang="fr-FR" sz="1200" dirty="0" smtClean="0"/>
              <a:t>();</a:t>
            </a:r>
          </a:p>
          <a:p>
            <a:r>
              <a:rPr lang="fr-FR" sz="1200" dirty="0" smtClean="0"/>
              <a:t>      </a:t>
            </a:r>
          </a:p>
          <a:p>
            <a:r>
              <a:rPr lang="fr-FR" sz="1200" dirty="0" smtClean="0"/>
              <a:t>      String </a:t>
            </a:r>
            <a:r>
              <a:rPr lang="fr-FR" sz="1200" dirty="0" err="1" smtClean="0"/>
              <a:t>humidite</a:t>
            </a:r>
            <a:r>
              <a:rPr lang="fr-FR" sz="1200" dirty="0" smtClean="0"/>
              <a:t> = </a:t>
            </a:r>
            <a:r>
              <a:rPr lang="fr-FR" sz="1200" dirty="0" err="1" smtClean="0"/>
              <a:t>Akeru.toHex</a:t>
            </a:r>
            <a:r>
              <a:rPr lang="fr-FR" sz="1200" dirty="0" smtClean="0"/>
              <a:t>(</a:t>
            </a:r>
            <a:r>
              <a:rPr lang="fr-FR" sz="1200" dirty="0" err="1" smtClean="0"/>
              <a:t>humext</a:t>
            </a:r>
            <a:r>
              <a:rPr lang="fr-FR" sz="1200" dirty="0" smtClean="0"/>
              <a:t>);</a:t>
            </a:r>
          </a:p>
          <a:p>
            <a:r>
              <a:rPr lang="fr-FR" sz="1200" dirty="0" smtClean="0"/>
              <a:t>      String </a:t>
            </a:r>
            <a:r>
              <a:rPr lang="fr-FR" sz="1200" dirty="0" err="1" smtClean="0"/>
              <a:t>temperature</a:t>
            </a:r>
            <a:r>
              <a:rPr lang="fr-FR" sz="1200" dirty="0" smtClean="0"/>
              <a:t> = </a:t>
            </a:r>
            <a:r>
              <a:rPr lang="fr-FR" sz="1200" dirty="0" err="1" smtClean="0"/>
              <a:t>Akeru.toHex</a:t>
            </a:r>
            <a:r>
              <a:rPr lang="fr-FR" sz="1200" dirty="0" smtClean="0"/>
              <a:t>(</a:t>
            </a:r>
            <a:r>
              <a:rPr lang="fr-FR" sz="1200" dirty="0" err="1" smtClean="0"/>
              <a:t>tempext</a:t>
            </a:r>
            <a:r>
              <a:rPr lang="fr-FR" sz="1200" dirty="0" smtClean="0"/>
              <a:t>);</a:t>
            </a:r>
          </a:p>
          <a:p>
            <a:r>
              <a:rPr lang="fr-FR" sz="1200" dirty="0" smtClean="0"/>
              <a:t>      String message = </a:t>
            </a:r>
            <a:r>
              <a:rPr lang="fr-FR" sz="1200" dirty="0" err="1" smtClean="0"/>
              <a:t>humidite</a:t>
            </a:r>
            <a:r>
              <a:rPr lang="fr-FR" sz="1200" dirty="0" smtClean="0"/>
              <a:t> + </a:t>
            </a:r>
            <a:r>
              <a:rPr lang="fr-FR" sz="1200" dirty="0" err="1" smtClean="0"/>
              <a:t>temperature</a:t>
            </a:r>
            <a:r>
              <a:rPr lang="fr-FR" sz="1200" dirty="0" smtClean="0"/>
              <a:t>;</a:t>
            </a:r>
          </a:p>
          <a:p>
            <a:endParaRPr lang="fr-FR" sz="800" dirty="0" smtClean="0"/>
          </a:p>
          <a:p>
            <a:r>
              <a:rPr lang="fr-FR" sz="1200" dirty="0" smtClean="0"/>
              <a:t>      </a:t>
            </a:r>
            <a:r>
              <a:rPr lang="fr-FR" sz="1200" dirty="0" err="1" smtClean="0"/>
              <a:t>Akeru.sendPayload</a:t>
            </a:r>
            <a:r>
              <a:rPr lang="fr-FR" sz="1200" dirty="0" smtClean="0"/>
              <a:t>(message);</a:t>
            </a:r>
          </a:p>
          <a:p>
            <a:endParaRPr lang="fr-FR" sz="800" dirty="0" smtClean="0"/>
          </a:p>
          <a:p>
            <a:r>
              <a:rPr lang="fr-FR" sz="1200" dirty="0" smtClean="0"/>
              <a:t>      </a:t>
            </a:r>
            <a:r>
              <a:rPr lang="fr-FR" sz="1200" dirty="0" err="1" smtClean="0"/>
              <a:t>delay</a:t>
            </a:r>
            <a:r>
              <a:rPr lang="fr-FR" sz="1200" dirty="0" smtClean="0"/>
              <a:t>(600000);</a:t>
            </a:r>
          </a:p>
          <a:p>
            <a:r>
              <a:rPr lang="fr-FR" sz="1200" dirty="0" smtClean="0"/>
              <a:t>    }</a:t>
            </a:r>
            <a:endParaRPr lang="fr-FR" sz="1200" dirty="0"/>
          </a:p>
        </p:txBody>
      </p:sp>
      <p:sp>
        <p:nvSpPr>
          <p:cNvPr id="18" name="ZoneTexte 17"/>
          <p:cNvSpPr txBox="1"/>
          <p:nvPr/>
        </p:nvSpPr>
        <p:spPr>
          <a:xfrm>
            <a:off x="357158" y="642918"/>
            <a:ext cx="2357454" cy="892552"/>
          </a:xfrm>
          <a:prstGeom prst="rect">
            <a:avLst/>
          </a:prstGeom>
          <a:noFill/>
        </p:spPr>
        <p:txBody>
          <a:bodyPr wrap="square" rtlCol="0">
            <a:spAutoFit/>
          </a:bodyPr>
          <a:lstStyle/>
          <a:p>
            <a:pPr algn="ctr"/>
            <a:r>
              <a:rPr lang="fr-FR" dirty="0" smtClean="0"/>
              <a:t>En détails, le programme </a:t>
            </a:r>
            <a:r>
              <a:rPr lang="fr-FR" sz="1600" dirty="0" smtClean="0"/>
              <a:t>DHT22_Sigfox_demo.ino</a:t>
            </a:r>
          </a:p>
        </p:txBody>
      </p:sp>
      <p:sp>
        <p:nvSpPr>
          <p:cNvPr id="20" name="Accolade fermante 19"/>
          <p:cNvSpPr/>
          <p:nvPr/>
        </p:nvSpPr>
        <p:spPr>
          <a:xfrm flipH="1">
            <a:off x="5429256" y="1214422"/>
            <a:ext cx="642942" cy="500066"/>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Accolade fermante 24"/>
          <p:cNvSpPr/>
          <p:nvPr/>
        </p:nvSpPr>
        <p:spPr>
          <a:xfrm flipH="1">
            <a:off x="5429256" y="1785926"/>
            <a:ext cx="642942" cy="642942"/>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Accolade fermante 25"/>
          <p:cNvSpPr/>
          <p:nvPr/>
        </p:nvSpPr>
        <p:spPr>
          <a:xfrm flipH="1">
            <a:off x="5429256" y="2500306"/>
            <a:ext cx="642942" cy="642942"/>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ccolade fermante 26"/>
          <p:cNvSpPr/>
          <p:nvPr/>
        </p:nvSpPr>
        <p:spPr>
          <a:xfrm flipH="1">
            <a:off x="5429256" y="3286124"/>
            <a:ext cx="642942" cy="928694"/>
          </a:xfrm>
          <a:prstGeom prst="rightBrace">
            <a:avLst>
              <a:gd name="adj1" fmla="val 8333"/>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ccolade fermante 27"/>
          <p:cNvSpPr/>
          <p:nvPr/>
        </p:nvSpPr>
        <p:spPr>
          <a:xfrm flipH="1">
            <a:off x="714348" y="4357694"/>
            <a:ext cx="5357850" cy="2286016"/>
          </a:xfrm>
          <a:prstGeom prst="rightBrace">
            <a:avLst>
              <a:gd name="adj1" fmla="val 5580"/>
              <a:gd name="adj2" fmla="val 5058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Accolade fermante 32"/>
          <p:cNvSpPr/>
          <p:nvPr/>
        </p:nvSpPr>
        <p:spPr>
          <a:xfrm flipH="1">
            <a:off x="5572132" y="4714884"/>
            <a:ext cx="642942" cy="428628"/>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ccolade fermante 33"/>
          <p:cNvSpPr/>
          <p:nvPr/>
        </p:nvSpPr>
        <p:spPr>
          <a:xfrm flipH="1">
            <a:off x="5572132" y="5214950"/>
            <a:ext cx="642942" cy="642942"/>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ccolade fermante 34"/>
          <p:cNvSpPr/>
          <p:nvPr/>
        </p:nvSpPr>
        <p:spPr>
          <a:xfrm flipH="1">
            <a:off x="5572132" y="5929330"/>
            <a:ext cx="642942" cy="285752"/>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ccolade fermante 35"/>
          <p:cNvSpPr/>
          <p:nvPr/>
        </p:nvSpPr>
        <p:spPr>
          <a:xfrm flipH="1">
            <a:off x="5572132" y="6215082"/>
            <a:ext cx="642942" cy="214314"/>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3071802" y="1201151"/>
            <a:ext cx="2428892" cy="584775"/>
          </a:xfrm>
          <a:prstGeom prst="rect">
            <a:avLst/>
          </a:prstGeom>
          <a:solidFill>
            <a:schemeClr val="bg1"/>
          </a:solidFill>
          <a:ln>
            <a:solidFill>
              <a:schemeClr val="tx1"/>
            </a:solidFill>
          </a:ln>
        </p:spPr>
        <p:txBody>
          <a:bodyPr wrap="square" rtlCol="0">
            <a:spAutoFit/>
          </a:bodyPr>
          <a:lstStyle/>
          <a:p>
            <a:pPr algn="ctr"/>
            <a:r>
              <a:rPr lang="fr-FR" sz="1600" dirty="0" smtClean="0"/>
              <a:t>Inclusion des bibliothèques DHT et AKERU</a:t>
            </a:r>
            <a:endParaRPr lang="fr-FR" sz="1600" dirty="0"/>
          </a:p>
        </p:txBody>
      </p:sp>
      <p:sp>
        <p:nvSpPr>
          <p:cNvPr id="30" name="ZoneTexte 29"/>
          <p:cNvSpPr txBox="1"/>
          <p:nvPr/>
        </p:nvSpPr>
        <p:spPr>
          <a:xfrm>
            <a:off x="2714612" y="1844093"/>
            <a:ext cx="2786082" cy="584775"/>
          </a:xfrm>
          <a:prstGeom prst="rect">
            <a:avLst/>
          </a:prstGeom>
          <a:solidFill>
            <a:schemeClr val="bg1"/>
          </a:solidFill>
          <a:ln>
            <a:solidFill>
              <a:schemeClr val="tx1"/>
            </a:solidFill>
          </a:ln>
        </p:spPr>
        <p:txBody>
          <a:bodyPr wrap="square" rtlCol="0">
            <a:spAutoFit/>
          </a:bodyPr>
          <a:lstStyle/>
          <a:p>
            <a:pPr algn="ctr"/>
            <a:r>
              <a:rPr lang="fr-FR" sz="1600" dirty="0" smtClean="0"/>
              <a:t>Définition du capteur DHT (Broche et type : D2 et DHT22)</a:t>
            </a:r>
            <a:endParaRPr lang="fr-FR" sz="1600" dirty="0"/>
          </a:p>
        </p:txBody>
      </p:sp>
      <p:sp>
        <p:nvSpPr>
          <p:cNvPr id="31" name="ZoneTexte 30"/>
          <p:cNvSpPr txBox="1"/>
          <p:nvPr/>
        </p:nvSpPr>
        <p:spPr>
          <a:xfrm>
            <a:off x="2000232" y="2500306"/>
            <a:ext cx="3500462" cy="584775"/>
          </a:xfrm>
          <a:prstGeom prst="rect">
            <a:avLst/>
          </a:prstGeom>
          <a:solidFill>
            <a:schemeClr val="bg1"/>
          </a:solidFill>
          <a:ln>
            <a:solidFill>
              <a:schemeClr val="tx1"/>
            </a:solidFill>
          </a:ln>
        </p:spPr>
        <p:txBody>
          <a:bodyPr wrap="square" rtlCol="0">
            <a:spAutoFit/>
          </a:bodyPr>
          <a:lstStyle/>
          <a:p>
            <a:pPr algn="ctr"/>
            <a:r>
              <a:rPr lang="fr-FR" sz="1600" dirty="0" smtClean="0"/>
              <a:t>Définition de la liaison </a:t>
            </a:r>
            <a:r>
              <a:rPr lang="fr-FR" sz="1600" dirty="0" err="1" smtClean="0"/>
              <a:t>Rx,Tx</a:t>
            </a:r>
            <a:r>
              <a:rPr lang="fr-FR" sz="1600" dirty="0"/>
              <a:t> </a:t>
            </a:r>
            <a:r>
              <a:rPr lang="fr-FR" sz="1600" dirty="0" smtClean="0"/>
              <a:t>du modem ( broches D4 et D5)</a:t>
            </a:r>
            <a:endParaRPr lang="fr-FR" sz="1600" dirty="0"/>
          </a:p>
        </p:txBody>
      </p:sp>
      <p:sp>
        <p:nvSpPr>
          <p:cNvPr id="32" name="ZoneTexte 31"/>
          <p:cNvSpPr txBox="1"/>
          <p:nvPr/>
        </p:nvSpPr>
        <p:spPr>
          <a:xfrm>
            <a:off x="3071802" y="3214686"/>
            <a:ext cx="2428892" cy="954107"/>
          </a:xfrm>
          <a:prstGeom prst="rect">
            <a:avLst/>
          </a:prstGeom>
          <a:solidFill>
            <a:schemeClr val="bg1"/>
          </a:solidFill>
          <a:ln>
            <a:solidFill>
              <a:schemeClr val="tx1"/>
            </a:solidFill>
          </a:ln>
        </p:spPr>
        <p:txBody>
          <a:bodyPr wrap="square" rtlCol="0">
            <a:spAutoFit/>
          </a:bodyPr>
          <a:lstStyle/>
          <a:p>
            <a:pPr algn="ctr"/>
            <a:r>
              <a:rPr lang="fr-FR" sz="1600" dirty="0" smtClean="0"/>
              <a:t>SETUP (s’exécute 1 fois au début du programme)</a:t>
            </a:r>
          </a:p>
          <a:p>
            <a:pPr algn="ctr"/>
            <a:endParaRPr lang="fr-FR" sz="800" dirty="0"/>
          </a:p>
          <a:p>
            <a:pPr algn="ctr"/>
            <a:r>
              <a:rPr lang="fr-FR" sz="1600" dirty="0" smtClean="0"/>
              <a:t>Démarrage DHT et AKERU</a:t>
            </a:r>
            <a:endParaRPr lang="fr-FR" sz="1600" dirty="0"/>
          </a:p>
        </p:txBody>
      </p:sp>
      <p:sp>
        <p:nvSpPr>
          <p:cNvPr id="37" name="ZoneTexte 36"/>
          <p:cNvSpPr txBox="1"/>
          <p:nvPr/>
        </p:nvSpPr>
        <p:spPr>
          <a:xfrm>
            <a:off x="428596" y="5072074"/>
            <a:ext cx="2571768" cy="830997"/>
          </a:xfrm>
          <a:prstGeom prst="rect">
            <a:avLst/>
          </a:prstGeom>
          <a:solidFill>
            <a:schemeClr val="bg1"/>
          </a:solidFill>
          <a:ln>
            <a:solidFill>
              <a:schemeClr val="tx1"/>
            </a:solidFill>
          </a:ln>
        </p:spPr>
        <p:txBody>
          <a:bodyPr wrap="square" rtlCol="0">
            <a:spAutoFit/>
          </a:bodyPr>
          <a:lstStyle/>
          <a:p>
            <a:pPr algn="ctr"/>
            <a:r>
              <a:rPr lang="fr-FR" sz="1600" dirty="0" smtClean="0"/>
              <a:t>Boucle infinie :</a:t>
            </a:r>
          </a:p>
          <a:p>
            <a:pPr algn="ctr"/>
            <a:r>
              <a:rPr lang="fr-FR" sz="1600" dirty="0" smtClean="0"/>
              <a:t>(répétition des mesures et envoi sur le réseau)</a:t>
            </a:r>
          </a:p>
        </p:txBody>
      </p:sp>
      <p:sp>
        <p:nvSpPr>
          <p:cNvPr id="38" name="ZoneTexte 37"/>
          <p:cNvSpPr txBox="1"/>
          <p:nvPr/>
        </p:nvSpPr>
        <p:spPr>
          <a:xfrm>
            <a:off x="3500430" y="4681847"/>
            <a:ext cx="2214578" cy="461665"/>
          </a:xfrm>
          <a:prstGeom prst="rect">
            <a:avLst/>
          </a:prstGeom>
          <a:solidFill>
            <a:schemeClr val="bg1"/>
          </a:solidFill>
          <a:ln>
            <a:solidFill>
              <a:schemeClr val="tx1"/>
            </a:solidFill>
          </a:ln>
        </p:spPr>
        <p:txBody>
          <a:bodyPr wrap="square" rtlCol="0">
            <a:spAutoFit/>
          </a:bodyPr>
          <a:lstStyle/>
          <a:p>
            <a:pPr algn="ctr"/>
            <a:r>
              <a:rPr lang="fr-FR" sz="1200" dirty="0" smtClean="0"/>
              <a:t>Mesures température et humidité</a:t>
            </a:r>
            <a:endParaRPr lang="fr-FR" sz="1200" dirty="0"/>
          </a:p>
        </p:txBody>
      </p:sp>
      <p:sp>
        <p:nvSpPr>
          <p:cNvPr id="39" name="ZoneTexte 38"/>
          <p:cNvSpPr txBox="1"/>
          <p:nvPr/>
        </p:nvSpPr>
        <p:spPr>
          <a:xfrm>
            <a:off x="3500430" y="5253351"/>
            <a:ext cx="2214578" cy="461665"/>
          </a:xfrm>
          <a:prstGeom prst="rect">
            <a:avLst/>
          </a:prstGeom>
          <a:solidFill>
            <a:schemeClr val="bg1"/>
          </a:solidFill>
          <a:ln>
            <a:solidFill>
              <a:schemeClr val="tx1"/>
            </a:solidFill>
          </a:ln>
        </p:spPr>
        <p:txBody>
          <a:bodyPr wrap="square" rtlCol="0">
            <a:spAutoFit/>
          </a:bodyPr>
          <a:lstStyle/>
          <a:p>
            <a:pPr algn="ctr"/>
            <a:r>
              <a:rPr lang="fr-FR" sz="1200" dirty="0" smtClean="0"/>
              <a:t>Préparation des données et conversion en hexadécimal</a:t>
            </a:r>
            <a:endParaRPr lang="fr-FR" sz="1200" dirty="0"/>
          </a:p>
        </p:txBody>
      </p:sp>
      <p:sp>
        <p:nvSpPr>
          <p:cNvPr id="40" name="ZoneTexte 39"/>
          <p:cNvSpPr txBox="1"/>
          <p:nvPr/>
        </p:nvSpPr>
        <p:spPr>
          <a:xfrm>
            <a:off x="3500430" y="5876528"/>
            <a:ext cx="2214578" cy="276999"/>
          </a:xfrm>
          <a:prstGeom prst="rect">
            <a:avLst/>
          </a:prstGeom>
          <a:solidFill>
            <a:schemeClr val="bg1"/>
          </a:solidFill>
          <a:ln>
            <a:solidFill>
              <a:schemeClr val="tx1"/>
            </a:solidFill>
          </a:ln>
        </p:spPr>
        <p:txBody>
          <a:bodyPr wrap="square" rtlCol="0">
            <a:spAutoFit/>
          </a:bodyPr>
          <a:lstStyle/>
          <a:p>
            <a:pPr algn="ctr"/>
            <a:r>
              <a:rPr lang="fr-FR" sz="1200" dirty="0" smtClean="0"/>
              <a:t>Envoi des données</a:t>
            </a:r>
            <a:endParaRPr lang="fr-FR" sz="1200" dirty="0"/>
          </a:p>
        </p:txBody>
      </p:sp>
      <p:sp>
        <p:nvSpPr>
          <p:cNvPr id="41" name="ZoneTexte 40"/>
          <p:cNvSpPr txBox="1"/>
          <p:nvPr/>
        </p:nvSpPr>
        <p:spPr>
          <a:xfrm>
            <a:off x="3500430" y="6223835"/>
            <a:ext cx="2214578" cy="276999"/>
          </a:xfrm>
          <a:prstGeom prst="rect">
            <a:avLst/>
          </a:prstGeom>
          <a:solidFill>
            <a:schemeClr val="bg1"/>
          </a:solidFill>
          <a:ln>
            <a:solidFill>
              <a:schemeClr val="tx1"/>
            </a:solidFill>
          </a:ln>
        </p:spPr>
        <p:txBody>
          <a:bodyPr wrap="square" rtlCol="0">
            <a:spAutoFit/>
          </a:bodyPr>
          <a:lstStyle/>
          <a:p>
            <a:pPr algn="ctr"/>
            <a:r>
              <a:rPr lang="fr-FR" sz="1200" dirty="0" smtClean="0"/>
              <a:t>Attente 10 minutes</a:t>
            </a:r>
            <a:endParaRPr lang="fr-FR" sz="1200" dirty="0"/>
          </a:p>
        </p:txBody>
      </p:sp>
      <p:sp>
        <p:nvSpPr>
          <p:cNvPr id="43"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46</a:t>
            </a:fld>
            <a:endParaRPr lang="fr-FR" dirty="0" smtClean="0"/>
          </a:p>
        </p:txBody>
      </p:sp>
      <p:sp>
        <p:nvSpPr>
          <p:cNvPr id="18" name="ZoneTexte 17"/>
          <p:cNvSpPr txBox="1"/>
          <p:nvPr/>
        </p:nvSpPr>
        <p:spPr>
          <a:xfrm>
            <a:off x="500034" y="1214422"/>
            <a:ext cx="3500462" cy="369332"/>
          </a:xfrm>
          <a:prstGeom prst="rect">
            <a:avLst/>
          </a:prstGeom>
          <a:noFill/>
        </p:spPr>
        <p:txBody>
          <a:bodyPr wrap="square" rtlCol="0">
            <a:spAutoFit/>
          </a:bodyPr>
          <a:lstStyle/>
          <a:p>
            <a:r>
              <a:rPr lang="fr-FR" dirty="0" smtClean="0"/>
              <a:t>Connecter la carte </a:t>
            </a:r>
            <a:r>
              <a:rPr lang="fr-FR" dirty="0" err="1" smtClean="0"/>
              <a:t>Arduino</a:t>
            </a:r>
            <a:r>
              <a:rPr lang="fr-FR" dirty="0" smtClean="0"/>
              <a:t> </a:t>
            </a:r>
            <a:r>
              <a:rPr lang="fr-FR" dirty="0" err="1" smtClean="0"/>
              <a:t>Uno</a:t>
            </a:r>
            <a:endParaRPr lang="fr-FR" dirty="0"/>
          </a:p>
        </p:txBody>
      </p:sp>
      <p:pic>
        <p:nvPicPr>
          <p:cNvPr id="1029" name="Picture 5"/>
          <p:cNvPicPr>
            <a:picLocks noChangeAspect="1" noChangeArrowheads="1"/>
          </p:cNvPicPr>
          <p:nvPr/>
        </p:nvPicPr>
        <p:blipFill>
          <a:blip r:embed="rId3"/>
          <a:srcRect/>
          <a:stretch>
            <a:fillRect/>
          </a:stretch>
        </p:blipFill>
        <p:spPr bwMode="auto">
          <a:xfrm>
            <a:off x="1357290" y="1719058"/>
            <a:ext cx="6357982" cy="2281446"/>
          </a:xfrm>
          <a:prstGeom prst="rect">
            <a:avLst/>
          </a:prstGeom>
          <a:noFill/>
          <a:ln w="28575">
            <a:solidFill>
              <a:schemeClr val="tx1"/>
            </a:solid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2214546" y="4000504"/>
            <a:ext cx="6072230" cy="2595968"/>
          </a:xfrm>
          <a:prstGeom prst="rect">
            <a:avLst/>
          </a:prstGeom>
          <a:noFill/>
          <a:ln w="28575">
            <a:solidFill>
              <a:schemeClr val="tx1"/>
            </a:solidFill>
            <a:miter lim="800000"/>
            <a:headEnd/>
            <a:tailEnd/>
          </a:ln>
          <a:effectLst/>
        </p:spPr>
      </p:pic>
      <p:sp>
        <p:nvSpPr>
          <p:cNvPr id="44" name="ZoneTexte 43"/>
          <p:cNvSpPr txBox="1"/>
          <p:nvPr/>
        </p:nvSpPr>
        <p:spPr>
          <a:xfrm>
            <a:off x="1214414" y="1639661"/>
            <a:ext cx="1214446" cy="646331"/>
          </a:xfrm>
          <a:prstGeom prst="rect">
            <a:avLst/>
          </a:prstGeom>
          <a:solidFill>
            <a:schemeClr val="bg1"/>
          </a:solidFill>
          <a:ln w="28575">
            <a:solidFill>
              <a:schemeClr val="tx1"/>
            </a:solidFill>
          </a:ln>
        </p:spPr>
        <p:txBody>
          <a:bodyPr wrap="square" rtlCol="0">
            <a:spAutoFit/>
          </a:bodyPr>
          <a:lstStyle/>
          <a:p>
            <a:r>
              <a:rPr lang="fr-FR" dirty="0" smtClean="0"/>
              <a:t>Sélection de la carte</a:t>
            </a:r>
            <a:endParaRPr lang="fr-FR" dirty="0"/>
          </a:p>
        </p:txBody>
      </p:sp>
      <p:sp>
        <p:nvSpPr>
          <p:cNvPr id="45" name="ZoneTexte 44"/>
          <p:cNvSpPr txBox="1"/>
          <p:nvPr/>
        </p:nvSpPr>
        <p:spPr>
          <a:xfrm>
            <a:off x="1928794" y="3925677"/>
            <a:ext cx="1214446" cy="646331"/>
          </a:xfrm>
          <a:prstGeom prst="rect">
            <a:avLst/>
          </a:prstGeom>
          <a:solidFill>
            <a:schemeClr val="bg1"/>
          </a:solidFill>
          <a:ln w="28575">
            <a:solidFill>
              <a:schemeClr val="tx1"/>
            </a:solidFill>
          </a:ln>
        </p:spPr>
        <p:txBody>
          <a:bodyPr wrap="square" rtlCol="0">
            <a:spAutoFit/>
          </a:bodyPr>
          <a:lstStyle/>
          <a:p>
            <a:r>
              <a:rPr lang="fr-FR" dirty="0" smtClean="0"/>
              <a:t>Sélection du port</a:t>
            </a:r>
            <a:endParaRPr lang="fr-FR" dirty="0"/>
          </a:p>
        </p:txBody>
      </p:sp>
      <p:sp>
        <p:nvSpPr>
          <p:cNvPr id="10"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47</a:t>
            </a:fld>
            <a:endParaRPr lang="fr-FR" smtClean="0"/>
          </a:p>
        </p:txBody>
      </p:sp>
      <p:sp>
        <p:nvSpPr>
          <p:cNvPr id="18" name="ZoneTexte 17"/>
          <p:cNvSpPr txBox="1"/>
          <p:nvPr/>
        </p:nvSpPr>
        <p:spPr>
          <a:xfrm>
            <a:off x="500034" y="1214422"/>
            <a:ext cx="8358246" cy="646331"/>
          </a:xfrm>
          <a:prstGeom prst="rect">
            <a:avLst/>
          </a:prstGeom>
          <a:noFill/>
        </p:spPr>
        <p:txBody>
          <a:bodyPr wrap="square" rtlCol="0">
            <a:spAutoFit/>
          </a:bodyPr>
          <a:lstStyle/>
          <a:p>
            <a:r>
              <a:rPr lang="fr-FR" dirty="0" err="1" smtClean="0"/>
              <a:t>Téléverser</a:t>
            </a:r>
            <a:r>
              <a:rPr lang="fr-FR" dirty="0" smtClean="0"/>
              <a:t> le programme dans la carte </a:t>
            </a:r>
            <a:r>
              <a:rPr lang="fr-FR" dirty="0" err="1" smtClean="0"/>
              <a:t>Arduino</a:t>
            </a:r>
            <a:r>
              <a:rPr lang="fr-FR" dirty="0" smtClean="0"/>
              <a:t> </a:t>
            </a:r>
            <a:r>
              <a:rPr lang="fr-FR" dirty="0" err="1" smtClean="0"/>
              <a:t>Uno</a:t>
            </a:r>
            <a:r>
              <a:rPr lang="fr-FR" dirty="0" smtClean="0"/>
              <a:t> et visualiser les données sur le tableau de bord.</a:t>
            </a:r>
            <a:endParaRPr lang="fr-FR" dirty="0"/>
          </a:p>
        </p:txBody>
      </p:sp>
      <p:pic>
        <p:nvPicPr>
          <p:cNvPr id="4099" name="Picture 3"/>
          <p:cNvPicPr>
            <a:picLocks noChangeAspect="1" noChangeArrowheads="1"/>
          </p:cNvPicPr>
          <p:nvPr/>
        </p:nvPicPr>
        <p:blipFill>
          <a:blip r:embed="rId3"/>
          <a:srcRect/>
          <a:stretch>
            <a:fillRect/>
          </a:stretch>
        </p:blipFill>
        <p:spPr bwMode="auto">
          <a:xfrm>
            <a:off x="642910" y="1857364"/>
            <a:ext cx="4357718" cy="4603977"/>
          </a:xfrm>
          <a:prstGeom prst="rect">
            <a:avLst/>
          </a:prstGeom>
          <a:noFill/>
          <a:ln w="28575">
            <a:solidFill>
              <a:schemeClr val="tx1"/>
            </a:solidFill>
            <a:miter lim="800000"/>
            <a:headEnd/>
            <a:tailEnd/>
          </a:ln>
          <a:effectLst/>
        </p:spPr>
      </p:pic>
      <p:cxnSp>
        <p:nvCxnSpPr>
          <p:cNvPr id="14" name="Connecteur droit avec flèche 13"/>
          <p:cNvCxnSpPr/>
          <p:nvPr/>
        </p:nvCxnSpPr>
        <p:spPr>
          <a:xfrm rot="16200000" flipH="1">
            <a:off x="714348" y="1928802"/>
            <a:ext cx="785818"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a:srcRect/>
          <a:stretch>
            <a:fillRect/>
          </a:stretch>
        </p:blipFill>
        <p:spPr bwMode="auto">
          <a:xfrm>
            <a:off x="4214810" y="2571744"/>
            <a:ext cx="4343400" cy="3352800"/>
          </a:xfrm>
          <a:prstGeom prst="rect">
            <a:avLst/>
          </a:prstGeom>
          <a:noFill/>
          <a:ln w="28575">
            <a:solidFill>
              <a:schemeClr val="tx1"/>
            </a:solidFill>
            <a:miter lim="800000"/>
            <a:headEnd/>
            <a:tailEnd/>
          </a:ln>
          <a:effectLst/>
        </p:spPr>
      </p:pic>
      <p:cxnSp>
        <p:nvCxnSpPr>
          <p:cNvPr id="25" name="Connecteur droit avec flèche 24"/>
          <p:cNvCxnSpPr/>
          <p:nvPr/>
        </p:nvCxnSpPr>
        <p:spPr>
          <a:xfrm rot="5400000">
            <a:off x="5679289" y="3036091"/>
            <a:ext cx="307183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46086" name="Picture 5"/>
          <p:cNvPicPr>
            <a:picLocks noChangeAspect="1" noChangeArrowheads="1"/>
          </p:cNvPicPr>
          <p:nvPr/>
        </p:nvPicPr>
        <p:blipFill>
          <a:blip r:embed="rId2"/>
          <a:srcRect/>
          <a:stretch>
            <a:fillRect/>
          </a:stretch>
        </p:blipFill>
        <p:spPr bwMode="auto">
          <a:xfrm>
            <a:off x="4452938" y="2109791"/>
            <a:ext cx="4333875" cy="1009650"/>
          </a:xfrm>
          <a:prstGeom prst="rect">
            <a:avLst/>
          </a:prstGeom>
          <a:noFill/>
          <a:ln w="28575">
            <a:solidFill>
              <a:schemeClr val="tx1"/>
            </a:solidFill>
            <a:miter lim="800000"/>
            <a:headEnd/>
            <a:tailEnd/>
          </a:ln>
        </p:spPr>
      </p:pic>
      <p:pic>
        <p:nvPicPr>
          <p:cNvPr id="46087" name="Picture 6"/>
          <p:cNvPicPr>
            <a:picLocks noChangeAspect="1" noChangeArrowheads="1"/>
          </p:cNvPicPr>
          <p:nvPr/>
        </p:nvPicPr>
        <p:blipFill>
          <a:blip r:embed="rId3"/>
          <a:srcRect/>
          <a:stretch>
            <a:fillRect/>
          </a:stretch>
        </p:blipFill>
        <p:spPr bwMode="auto">
          <a:xfrm>
            <a:off x="4519613" y="4586288"/>
            <a:ext cx="4267200" cy="914400"/>
          </a:xfrm>
          <a:prstGeom prst="rect">
            <a:avLst/>
          </a:prstGeom>
          <a:noFill/>
          <a:ln w="28575">
            <a:solidFill>
              <a:schemeClr val="tx1"/>
            </a:solidFill>
            <a:miter lim="800000"/>
            <a:headEnd/>
            <a:tailEnd/>
          </a:ln>
        </p:spPr>
      </p:pic>
      <p:sp>
        <p:nvSpPr>
          <p:cNvPr id="46088" name="ZoneTexte 8"/>
          <p:cNvSpPr txBox="1">
            <a:spLocks noChangeArrowheads="1"/>
          </p:cNvSpPr>
          <p:nvPr/>
        </p:nvSpPr>
        <p:spPr bwMode="auto">
          <a:xfrm>
            <a:off x="4929188" y="1681166"/>
            <a:ext cx="2286000" cy="369887"/>
          </a:xfrm>
          <a:prstGeom prst="rect">
            <a:avLst/>
          </a:prstGeom>
          <a:noFill/>
          <a:ln w="9525">
            <a:noFill/>
            <a:miter lim="800000"/>
            <a:headEnd/>
            <a:tailEnd/>
          </a:ln>
        </p:spPr>
        <p:txBody>
          <a:bodyPr>
            <a:spAutoFit/>
          </a:bodyPr>
          <a:lstStyle/>
          <a:p>
            <a:r>
              <a:rPr lang="fr-FR" dirty="0"/>
              <a:t>Nombre </a:t>
            </a:r>
            <a:r>
              <a:rPr lang="fr-FR" dirty="0" smtClean="0"/>
              <a:t>entier</a:t>
            </a:r>
            <a:endParaRPr lang="fr-FR" dirty="0"/>
          </a:p>
        </p:txBody>
      </p:sp>
      <p:sp>
        <p:nvSpPr>
          <p:cNvPr id="46089" name="ZoneTexte 9"/>
          <p:cNvSpPr txBox="1">
            <a:spLocks noChangeArrowheads="1"/>
          </p:cNvSpPr>
          <p:nvPr/>
        </p:nvSpPr>
        <p:spPr bwMode="auto">
          <a:xfrm>
            <a:off x="4929188" y="4143375"/>
            <a:ext cx="2286000" cy="369888"/>
          </a:xfrm>
          <a:prstGeom prst="rect">
            <a:avLst/>
          </a:prstGeom>
          <a:noFill/>
          <a:ln w="9525">
            <a:noFill/>
            <a:miter lim="800000"/>
            <a:headEnd/>
            <a:tailEnd/>
          </a:ln>
        </p:spPr>
        <p:txBody>
          <a:bodyPr>
            <a:spAutoFit/>
          </a:bodyPr>
          <a:lstStyle/>
          <a:p>
            <a:r>
              <a:rPr lang="fr-FR" dirty="0"/>
              <a:t>Nombre à </a:t>
            </a:r>
            <a:r>
              <a:rPr lang="fr-FR" dirty="0" smtClean="0"/>
              <a:t>virgule</a:t>
            </a:r>
            <a:endParaRPr lang="fr-FR" dirty="0"/>
          </a:p>
        </p:txBody>
      </p:sp>
      <p:pic>
        <p:nvPicPr>
          <p:cNvPr id="46090" name="Picture 7"/>
          <p:cNvPicPr>
            <a:picLocks noChangeAspect="1" noChangeArrowheads="1"/>
          </p:cNvPicPr>
          <p:nvPr/>
        </p:nvPicPr>
        <p:blipFill>
          <a:blip r:embed="rId4"/>
          <a:srcRect/>
          <a:stretch>
            <a:fillRect/>
          </a:stretch>
        </p:blipFill>
        <p:spPr bwMode="auto">
          <a:xfrm>
            <a:off x="6215063" y="2967041"/>
            <a:ext cx="1428750" cy="962025"/>
          </a:xfrm>
          <a:prstGeom prst="rect">
            <a:avLst/>
          </a:prstGeom>
          <a:noFill/>
          <a:ln w="28575">
            <a:solidFill>
              <a:schemeClr val="tx1"/>
            </a:solidFill>
            <a:miter lim="800000"/>
            <a:headEnd/>
            <a:tailEnd/>
          </a:ln>
        </p:spPr>
      </p:pic>
      <p:pic>
        <p:nvPicPr>
          <p:cNvPr id="46091" name="Picture 8"/>
          <p:cNvPicPr>
            <a:picLocks noChangeAspect="1" noChangeArrowheads="1"/>
          </p:cNvPicPr>
          <p:nvPr/>
        </p:nvPicPr>
        <p:blipFill>
          <a:blip r:embed="rId5"/>
          <a:srcRect/>
          <a:stretch>
            <a:fillRect/>
          </a:stretch>
        </p:blipFill>
        <p:spPr bwMode="auto">
          <a:xfrm>
            <a:off x="7019952" y="5357813"/>
            <a:ext cx="1409700" cy="819150"/>
          </a:xfrm>
          <a:prstGeom prst="rect">
            <a:avLst/>
          </a:prstGeom>
          <a:noFill/>
          <a:ln w="28575">
            <a:solidFill>
              <a:schemeClr val="tx1"/>
            </a:solidFill>
            <a:miter lim="800000"/>
            <a:headEnd/>
            <a:tailEnd/>
          </a:ln>
        </p:spPr>
      </p:pic>
      <p:pic>
        <p:nvPicPr>
          <p:cNvPr id="46092" name="Picture 9"/>
          <p:cNvPicPr>
            <a:picLocks noChangeAspect="1" noChangeArrowheads="1"/>
          </p:cNvPicPr>
          <p:nvPr/>
        </p:nvPicPr>
        <p:blipFill>
          <a:blip r:embed="rId6"/>
          <a:srcRect/>
          <a:stretch>
            <a:fillRect/>
          </a:stretch>
        </p:blipFill>
        <p:spPr bwMode="auto">
          <a:xfrm>
            <a:off x="4014802" y="5715000"/>
            <a:ext cx="2628900" cy="390525"/>
          </a:xfrm>
          <a:prstGeom prst="rect">
            <a:avLst/>
          </a:prstGeom>
          <a:noFill/>
          <a:ln w="28575">
            <a:solidFill>
              <a:srgbClr val="FF0000"/>
            </a:solidFill>
            <a:miter lim="800000"/>
            <a:headEnd/>
            <a:tailEnd/>
          </a:ln>
        </p:spPr>
      </p:pic>
      <p:sp>
        <p:nvSpPr>
          <p:cNvPr id="17" name="Rectangle 16"/>
          <p:cNvSpPr/>
          <p:nvPr/>
        </p:nvSpPr>
        <p:spPr>
          <a:xfrm>
            <a:off x="785818" y="1338941"/>
            <a:ext cx="4572000" cy="5447645"/>
          </a:xfrm>
          <a:prstGeom prst="rect">
            <a:avLst/>
          </a:prstGeom>
        </p:spPr>
        <p:txBody>
          <a:bodyPr>
            <a:spAutoFit/>
          </a:bodyPr>
          <a:lstStyle/>
          <a:p>
            <a:r>
              <a:rPr lang="fr-FR" sz="1200" dirty="0" smtClean="0"/>
              <a:t>    #</a:t>
            </a:r>
            <a:r>
              <a:rPr lang="fr-FR" sz="1200" dirty="0" err="1" smtClean="0"/>
              <a:t>include</a:t>
            </a:r>
            <a:r>
              <a:rPr lang="fr-FR" sz="1200" dirty="0" smtClean="0"/>
              <a:t> &lt;</a:t>
            </a:r>
            <a:r>
              <a:rPr lang="fr-FR" sz="1200" dirty="0" err="1" smtClean="0"/>
              <a:t>DHT.h</a:t>
            </a:r>
            <a:r>
              <a:rPr lang="fr-FR" sz="1200" dirty="0" smtClean="0"/>
              <a:t>&gt;</a:t>
            </a:r>
          </a:p>
          <a:p>
            <a:r>
              <a:rPr lang="fr-FR" sz="1200" dirty="0" smtClean="0"/>
              <a:t>    #</a:t>
            </a:r>
            <a:r>
              <a:rPr lang="fr-FR" sz="1200" dirty="0" err="1" smtClean="0"/>
              <a:t>include</a:t>
            </a:r>
            <a:r>
              <a:rPr lang="fr-FR" sz="1200" dirty="0" smtClean="0"/>
              <a:t> &lt;</a:t>
            </a:r>
            <a:r>
              <a:rPr lang="fr-FR" sz="1200" dirty="0" err="1" smtClean="0"/>
              <a:t>Akeru.h</a:t>
            </a:r>
            <a:r>
              <a:rPr lang="fr-FR" sz="1200" dirty="0" smtClean="0"/>
              <a:t>&gt;</a:t>
            </a:r>
          </a:p>
          <a:p>
            <a:endParaRPr lang="fr-FR" sz="1200" dirty="0" smtClean="0"/>
          </a:p>
          <a:p>
            <a:r>
              <a:rPr lang="fr-FR" sz="1200" dirty="0" smtClean="0"/>
              <a:t>    #</a:t>
            </a:r>
            <a:r>
              <a:rPr lang="fr-FR" sz="1200" dirty="0" err="1" smtClean="0"/>
              <a:t>define</a:t>
            </a:r>
            <a:r>
              <a:rPr lang="fr-FR" sz="1200" dirty="0" smtClean="0"/>
              <a:t> DHTPIN 2</a:t>
            </a:r>
          </a:p>
          <a:p>
            <a:r>
              <a:rPr lang="fr-FR" sz="1200" dirty="0" smtClean="0"/>
              <a:t>    #</a:t>
            </a:r>
            <a:r>
              <a:rPr lang="fr-FR" sz="1200" dirty="0" err="1" smtClean="0"/>
              <a:t>define</a:t>
            </a:r>
            <a:r>
              <a:rPr lang="fr-FR" sz="1200" dirty="0" smtClean="0"/>
              <a:t> DHTTYPE DHT22</a:t>
            </a:r>
          </a:p>
          <a:p>
            <a:r>
              <a:rPr lang="fr-FR" sz="1200" dirty="0" smtClean="0"/>
              <a:t>    DHT </a:t>
            </a:r>
            <a:r>
              <a:rPr lang="fr-FR" sz="1200" dirty="0" err="1" smtClean="0"/>
              <a:t>dht</a:t>
            </a:r>
            <a:r>
              <a:rPr lang="fr-FR" sz="1200" dirty="0" smtClean="0"/>
              <a:t>(DHTPIN, DHTTYPE);   </a:t>
            </a:r>
          </a:p>
          <a:p>
            <a:r>
              <a:rPr lang="fr-FR" sz="1200" dirty="0" smtClean="0"/>
              <a:t>   </a:t>
            </a:r>
          </a:p>
          <a:p>
            <a:r>
              <a:rPr lang="fr-FR" sz="1200" dirty="0" smtClean="0"/>
              <a:t>    #</a:t>
            </a:r>
            <a:r>
              <a:rPr lang="fr-FR" sz="1200" dirty="0" err="1" smtClean="0"/>
              <a:t>define</a:t>
            </a:r>
            <a:r>
              <a:rPr lang="fr-FR" sz="1200" dirty="0" smtClean="0"/>
              <a:t> TX 5</a:t>
            </a:r>
          </a:p>
          <a:p>
            <a:r>
              <a:rPr lang="fr-FR" sz="1200" dirty="0" smtClean="0"/>
              <a:t>    #</a:t>
            </a:r>
            <a:r>
              <a:rPr lang="fr-FR" sz="1200" dirty="0" err="1" smtClean="0"/>
              <a:t>define</a:t>
            </a:r>
            <a:r>
              <a:rPr lang="fr-FR" sz="1200" dirty="0" smtClean="0"/>
              <a:t> RX 4</a:t>
            </a:r>
          </a:p>
          <a:p>
            <a:r>
              <a:rPr lang="fr-FR" sz="1200" dirty="0" smtClean="0"/>
              <a:t>    </a:t>
            </a:r>
            <a:r>
              <a:rPr lang="fr-FR" sz="1200" dirty="0" err="1" smtClean="0"/>
              <a:t>Akeru</a:t>
            </a:r>
            <a:r>
              <a:rPr lang="fr-FR" sz="1200" dirty="0" smtClean="0"/>
              <a:t> </a:t>
            </a:r>
            <a:r>
              <a:rPr lang="fr-FR" sz="1200" dirty="0" err="1" smtClean="0"/>
              <a:t>Akeru</a:t>
            </a:r>
            <a:r>
              <a:rPr lang="fr-FR" sz="1200" dirty="0" smtClean="0"/>
              <a:t>(RX, TX);</a:t>
            </a:r>
          </a:p>
          <a:p>
            <a:r>
              <a:rPr lang="fr-FR" sz="1200" dirty="0" smtClean="0"/>
              <a:t>    </a:t>
            </a:r>
          </a:p>
          <a:p>
            <a:r>
              <a:rPr lang="fr-FR" sz="1200" dirty="0" smtClean="0"/>
              <a:t>    </a:t>
            </a:r>
            <a:r>
              <a:rPr lang="fr-FR" sz="1200" dirty="0" err="1" smtClean="0"/>
              <a:t>void</a:t>
            </a:r>
            <a:r>
              <a:rPr lang="fr-FR" sz="1200" dirty="0" smtClean="0"/>
              <a:t> setup()</a:t>
            </a:r>
          </a:p>
          <a:p>
            <a:r>
              <a:rPr lang="fr-FR" sz="1200" dirty="0" smtClean="0"/>
              <a:t>    {</a:t>
            </a:r>
          </a:p>
          <a:p>
            <a:r>
              <a:rPr lang="fr-FR" sz="1200" dirty="0" smtClean="0"/>
              <a:t>      </a:t>
            </a:r>
            <a:r>
              <a:rPr lang="fr-FR" sz="1200" dirty="0" err="1" smtClean="0"/>
              <a:t>dht.begin</a:t>
            </a:r>
            <a:r>
              <a:rPr lang="fr-FR" sz="1200" dirty="0" smtClean="0"/>
              <a:t>();</a:t>
            </a:r>
          </a:p>
          <a:p>
            <a:r>
              <a:rPr lang="fr-FR" sz="1200" dirty="0" smtClean="0"/>
              <a:t>      </a:t>
            </a:r>
            <a:r>
              <a:rPr lang="fr-FR" sz="1200" dirty="0" err="1" smtClean="0"/>
              <a:t>Akeru.begin</a:t>
            </a:r>
            <a:r>
              <a:rPr lang="fr-FR" sz="1200" dirty="0" smtClean="0"/>
              <a:t>();</a:t>
            </a:r>
          </a:p>
          <a:p>
            <a:r>
              <a:rPr lang="fr-FR" sz="1200" dirty="0" smtClean="0"/>
              <a:t>    }</a:t>
            </a:r>
          </a:p>
          <a:p>
            <a:r>
              <a:rPr lang="fr-FR" sz="1200" dirty="0" smtClean="0"/>
              <a:t>    </a:t>
            </a:r>
          </a:p>
          <a:p>
            <a:r>
              <a:rPr lang="fr-FR" sz="1200" dirty="0" smtClean="0"/>
              <a:t>    </a:t>
            </a:r>
            <a:r>
              <a:rPr lang="fr-FR" sz="1200" dirty="0" err="1" smtClean="0"/>
              <a:t>void</a:t>
            </a:r>
            <a:r>
              <a:rPr lang="fr-FR" sz="1200" dirty="0" smtClean="0"/>
              <a:t> </a:t>
            </a:r>
            <a:r>
              <a:rPr lang="fr-FR" sz="1200" dirty="0" err="1" smtClean="0"/>
              <a:t>loop</a:t>
            </a:r>
            <a:r>
              <a:rPr lang="fr-FR" sz="1200" dirty="0" smtClean="0"/>
              <a:t>()</a:t>
            </a:r>
          </a:p>
          <a:p>
            <a:r>
              <a:rPr lang="fr-FR" sz="1200" dirty="0" smtClean="0"/>
              <a:t>    {</a:t>
            </a:r>
          </a:p>
          <a:p>
            <a:r>
              <a:rPr lang="fr-FR" sz="1200" dirty="0" smtClean="0"/>
              <a:t>      </a:t>
            </a:r>
            <a:r>
              <a:rPr lang="fr-FR" sz="1200" dirty="0" err="1" smtClean="0"/>
              <a:t>int</a:t>
            </a:r>
            <a:r>
              <a:rPr lang="fr-FR" sz="1200" dirty="0" smtClean="0"/>
              <a:t> </a:t>
            </a:r>
            <a:r>
              <a:rPr lang="fr-FR" sz="1200" dirty="0" err="1" smtClean="0"/>
              <a:t>humext</a:t>
            </a:r>
            <a:r>
              <a:rPr lang="fr-FR" sz="1200" dirty="0" smtClean="0"/>
              <a:t> = </a:t>
            </a:r>
            <a:r>
              <a:rPr lang="fr-FR" sz="1200" dirty="0" err="1" smtClean="0"/>
              <a:t>dht.readHumidity</a:t>
            </a:r>
            <a:r>
              <a:rPr lang="fr-FR" sz="1200" dirty="0" smtClean="0"/>
              <a:t>();</a:t>
            </a:r>
          </a:p>
          <a:p>
            <a:r>
              <a:rPr lang="fr-FR" sz="1200" dirty="0" smtClean="0"/>
              <a:t>      </a:t>
            </a:r>
            <a:r>
              <a:rPr lang="fr-FR" sz="1200" dirty="0" err="1" smtClean="0"/>
              <a:t>int</a:t>
            </a:r>
            <a:r>
              <a:rPr lang="fr-FR" sz="1200" dirty="0" smtClean="0"/>
              <a:t> </a:t>
            </a:r>
            <a:r>
              <a:rPr lang="fr-FR" sz="1200" dirty="0" err="1" smtClean="0"/>
              <a:t>tempext</a:t>
            </a:r>
            <a:r>
              <a:rPr lang="fr-FR" sz="1200" dirty="0" smtClean="0"/>
              <a:t> = </a:t>
            </a:r>
            <a:r>
              <a:rPr lang="fr-FR" sz="1200" dirty="0" err="1" smtClean="0"/>
              <a:t>dht.readTemperature</a:t>
            </a:r>
            <a:r>
              <a:rPr lang="fr-FR" sz="1200" dirty="0" smtClean="0"/>
              <a:t>();</a:t>
            </a:r>
          </a:p>
          <a:p>
            <a:r>
              <a:rPr lang="fr-FR" sz="1200" dirty="0" smtClean="0"/>
              <a:t>      </a:t>
            </a:r>
          </a:p>
          <a:p>
            <a:r>
              <a:rPr lang="fr-FR" sz="1200" dirty="0" smtClean="0"/>
              <a:t>      String </a:t>
            </a:r>
            <a:r>
              <a:rPr lang="fr-FR" sz="1200" dirty="0" err="1" smtClean="0"/>
              <a:t>humidite</a:t>
            </a:r>
            <a:r>
              <a:rPr lang="fr-FR" sz="1200" dirty="0" smtClean="0"/>
              <a:t> = </a:t>
            </a:r>
            <a:r>
              <a:rPr lang="fr-FR" sz="1200" dirty="0" err="1" smtClean="0"/>
              <a:t>Akeru.toHex</a:t>
            </a:r>
            <a:r>
              <a:rPr lang="fr-FR" sz="1200" dirty="0" smtClean="0"/>
              <a:t>(</a:t>
            </a:r>
            <a:r>
              <a:rPr lang="fr-FR" sz="1200" dirty="0" err="1" smtClean="0"/>
              <a:t>humext</a:t>
            </a:r>
            <a:r>
              <a:rPr lang="fr-FR" sz="1200" dirty="0" smtClean="0"/>
              <a:t>);</a:t>
            </a:r>
          </a:p>
          <a:p>
            <a:r>
              <a:rPr lang="fr-FR" sz="1200" dirty="0" smtClean="0"/>
              <a:t>      String </a:t>
            </a:r>
            <a:r>
              <a:rPr lang="fr-FR" sz="1200" dirty="0" err="1" smtClean="0"/>
              <a:t>temperature</a:t>
            </a:r>
            <a:r>
              <a:rPr lang="fr-FR" sz="1200" dirty="0" smtClean="0"/>
              <a:t> = </a:t>
            </a:r>
            <a:r>
              <a:rPr lang="fr-FR" sz="1200" dirty="0" err="1" smtClean="0"/>
              <a:t>Akeru.toHex</a:t>
            </a:r>
            <a:r>
              <a:rPr lang="fr-FR" sz="1200" dirty="0" smtClean="0"/>
              <a:t>(</a:t>
            </a:r>
            <a:r>
              <a:rPr lang="fr-FR" sz="1200" dirty="0" err="1" smtClean="0"/>
              <a:t>tempext</a:t>
            </a:r>
            <a:r>
              <a:rPr lang="fr-FR" sz="1200" dirty="0" smtClean="0"/>
              <a:t>);</a:t>
            </a:r>
          </a:p>
          <a:p>
            <a:r>
              <a:rPr lang="fr-FR" sz="1200" dirty="0" smtClean="0"/>
              <a:t>      String message = </a:t>
            </a:r>
            <a:r>
              <a:rPr lang="fr-FR" sz="1200" dirty="0" err="1" smtClean="0"/>
              <a:t>humidite</a:t>
            </a:r>
            <a:r>
              <a:rPr lang="fr-FR" sz="1200" dirty="0" smtClean="0"/>
              <a:t> + </a:t>
            </a:r>
            <a:r>
              <a:rPr lang="fr-FR" sz="1200" dirty="0" err="1" smtClean="0"/>
              <a:t>temperature</a:t>
            </a:r>
            <a:r>
              <a:rPr lang="fr-FR" sz="1200" dirty="0" smtClean="0"/>
              <a:t>;</a:t>
            </a:r>
          </a:p>
          <a:p>
            <a:endParaRPr lang="fr-FR" sz="1200" dirty="0" smtClean="0"/>
          </a:p>
          <a:p>
            <a:r>
              <a:rPr lang="fr-FR" sz="1200" dirty="0" smtClean="0"/>
              <a:t>      </a:t>
            </a:r>
            <a:r>
              <a:rPr lang="fr-FR" sz="1200" dirty="0" err="1" smtClean="0"/>
              <a:t>Akeru.sendPayload</a:t>
            </a:r>
            <a:r>
              <a:rPr lang="fr-FR" sz="1200" dirty="0" smtClean="0"/>
              <a:t>(message);</a:t>
            </a:r>
          </a:p>
          <a:p>
            <a:r>
              <a:rPr lang="fr-FR" sz="1200" dirty="0" smtClean="0"/>
              <a:t>      </a:t>
            </a:r>
            <a:r>
              <a:rPr lang="fr-FR" sz="1200" dirty="0" err="1" smtClean="0"/>
              <a:t>delay</a:t>
            </a:r>
            <a:r>
              <a:rPr lang="fr-FR" sz="1200" dirty="0" smtClean="0"/>
              <a:t>(600000);</a:t>
            </a:r>
          </a:p>
          <a:p>
            <a:r>
              <a:rPr lang="fr-FR" sz="1200" dirty="0" smtClean="0"/>
              <a:t>    }</a:t>
            </a:r>
            <a:endParaRPr lang="fr-FR" sz="1200" dirty="0"/>
          </a:p>
        </p:txBody>
      </p:sp>
      <p:sp>
        <p:nvSpPr>
          <p:cNvPr id="14" name="Accolade fermante 13"/>
          <p:cNvSpPr/>
          <p:nvPr/>
        </p:nvSpPr>
        <p:spPr>
          <a:xfrm>
            <a:off x="3357554" y="4929201"/>
            <a:ext cx="214313" cy="35718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16" name="Connecteur droit avec flèche 15"/>
          <p:cNvCxnSpPr/>
          <p:nvPr/>
        </p:nvCxnSpPr>
        <p:spPr>
          <a:xfrm rot="10800000">
            <a:off x="3571868" y="5143512"/>
            <a:ext cx="785822" cy="5714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95"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C2651564-9941-4EB2-9468-136C5D6CAB20}" type="slidenum">
              <a:rPr lang="fr-FR" smtClean="0"/>
              <a:pPr/>
              <a:t>48</a:t>
            </a:fld>
            <a:endParaRPr lang="fr-FR" smtClean="0"/>
          </a:p>
        </p:txBody>
      </p:sp>
      <p:sp>
        <p:nvSpPr>
          <p:cNvPr id="18" name="ZoneTexte 17"/>
          <p:cNvSpPr txBox="1"/>
          <p:nvPr/>
        </p:nvSpPr>
        <p:spPr>
          <a:xfrm>
            <a:off x="4357686" y="6068817"/>
            <a:ext cx="2928958" cy="646331"/>
          </a:xfrm>
          <a:prstGeom prst="rect">
            <a:avLst/>
          </a:prstGeom>
          <a:noFill/>
        </p:spPr>
        <p:txBody>
          <a:bodyPr wrap="square" rtlCol="0">
            <a:spAutoFit/>
          </a:bodyPr>
          <a:lstStyle/>
          <a:p>
            <a:r>
              <a:rPr lang="fr-FR" dirty="0" smtClean="0"/>
              <a:t>Lignes à remplacer pour obtenir un relevé à virgule</a:t>
            </a:r>
            <a:endParaRPr lang="fr-FR" dirty="0"/>
          </a:p>
        </p:txBody>
      </p:sp>
      <p:sp>
        <p:nvSpPr>
          <p:cNvPr id="21" name="ZoneTexte 20"/>
          <p:cNvSpPr txBox="1"/>
          <p:nvPr/>
        </p:nvSpPr>
        <p:spPr>
          <a:xfrm>
            <a:off x="357158" y="1071546"/>
            <a:ext cx="8215370" cy="369332"/>
          </a:xfrm>
          <a:prstGeom prst="rect">
            <a:avLst/>
          </a:prstGeom>
          <a:noFill/>
        </p:spPr>
        <p:txBody>
          <a:bodyPr wrap="square" rtlCol="0">
            <a:spAutoFit/>
          </a:bodyPr>
          <a:lstStyle/>
          <a:p>
            <a:pPr algn="ctr"/>
            <a:r>
              <a:rPr lang="fr-FR" dirty="0" smtClean="0"/>
              <a:t>Dans le programme </a:t>
            </a:r>
            <a:r>
              <a:rPr lang="fr-FR" sz="1600" dirty="0" smtClean="0"/>
              <a:t>DHT22_Sigfox_demo.ino                      </a:t>
            </a:r>
            <a:r>
              <a:rPr lang="fr-FR" dirty="0" smtClean="0"/>
              <a:t>Sur le tableau de bord </a:t>
            </a:r>
            <a:r>
              <a:rPr lang="fr-FR" dirty="0" err="1" smtClean="0"/>
              <a:t>Actoboard</a:t>
            </a:r>
            <a:endParaRPr lang="fr-FR" dirty="0" smtClean="0"/>
          </a:p>
        </p:txBody>
      </p:sp>
      <p:sp>
        <p:nvSpPr>
          <p:cNvPr id="19"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52" name="ZoneTexte 8"/>
          <p:cNvSpPr txBox="1">
            <a:spLocks noChangeArrowheads="1"/>
          </p:cNvSpPr>
          <p:nvPr/>
        </p:nvSpPr>
        <p:spPr bwMode="auto">
          <a:xfrm>
            <a:off x="285750" y="1127453"/>
            <a:ext cx="3571875" cy="1384995"/>
          </a:xfrm>
          <a:prstGeom prst="rect">
            <a:avLst/>
          </a:prstGeom>
          <a:noFill/>
          <a:ln w="9525">
            <a:noFill/>
            <a:miter lim="800000"/>
            <a:headEnd/>
            <a:tailEnd/>
          </a:ln>
        </p:spPr>
        <p:txBody>
          <a:bodyPr>
            <a:spAutoFit/>
          </a:bodyPr>
          <a:lstStyle/>
          <a:p>
            <a:r>
              <a:rPr lang="fr-FR" sz="1200" b="1" i="1" dirty="0" smtClean="0">
                <a:solidFill>
                  <a:srgbClr val="FF0000"/>
                </a:solidFill>
              </a:rPr>
              <a:t>Inclure </a:t>
            </a:r>
            <a:r>
              <a:rPr lang="fr-FR" sz="1200" b="1" i="1" dirty="0">
                <a:solidFill>
                  <a:srgbClr val="FF0000"/>
                </a:solidFill>
              </a:rPr>
              <a:t>la bibliothèque HX711.</a:t>
            </a:r>
          </a:p>
          <a:p>
            <a:endParaRPr lang="fr-FR" sz="1200" dirty="0"/>
          </a:p>
          <a:p>
            <a:endParaRPr lang="fr-FR" sz="1200" dirty="0"/>
          </a:p>
          <a:p>
            <a:r>
              <a:rPr lang="fr-FR" sz="1200" dirty="0"/>
              <a:t>En démarrant le moniteur série (9600 bauds), </a:t>
            </a:r>
          </a:p>
          <a:p>
            <a:r>
              <a:rPr lang="fr-FR" sz="1200" dirty="0"/>
              <a:t>on obtient la </a:t>
            </a:r>
            <a:r>
              <a:rPr lang="fr-FR" sz="1200" dirty="0" smtClean="0"/>
              <a:t>masse.</a:t>
            </a:r>
          </a:p>
          <a:p>
            <a:r>
              <a:rPr lang="fr-FR" sz="1200" dirty="0" smtClean="0"/>
              <a:t>Lors de l’appui prolongé sur le bouton D6, </a:t>
            </a:r>
            <a:endParaRPr lang="fr-FR" sz="1200" dirty="0"/>
          </a:p>
          <a:p>
            <a:r>
              <a:rPr lang="fr-FR" sz="1200" dirty="0" smtClean="0"/>
              <a:t>la tare se fait.</a:t>
            </a:r>
          </a:p>
        </p:txBody>
      </p:sp>
      <p:sp>
        <p:nvSpPr>
          <p:cNvPr id="27659" name="Espace réservé du numéro de diapositive 11"/>
          <p:cNvSpPr>
            <a:spLocks noGrp="1"/>
          </p:cNvSpPr>
          <p:nvPr>
            <p:ph type="sldNum" sz="quarter" idx="12"/>
          </p:nvPr>
        </p:nvSpPr>
        <p:spPr bwMode="auto">
          <a:xfrm>
            <a:off x="6724680" y="6356350"/>
            <a:ext cx="2133600" cy="365125"/>
          </a:xfrm>
          <a:noFill/>
          <a:ln>
            <a:miter lim="800000"/>
            <a:headEnd/>
            <a:tailEnd/>
          </a:ln>
        </p:spPr>
        <p:txBody>
          <a:bodyPr/>
          <a:lstStyle/>
          <a:p>
            <a:fld id="{7921AB7E-D5F6-48CD-8644-A24F352DE95B}" type="slidenum">
              <a:rPr lang="fr-FR" smtClean="0"/>
              <a:pPr/>
              <a:t>49</a:t>
            </a:fld>
            <a:endParaRPr lang="fr-FR" smtClean="0"/>
          </a:p>
        </p:txBody>
      </p:sp>
      <p:sp>
        <p:nvSpPr>
          <p:cNvPr id="13"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pic>
        <p:nvPicPr>
          <p:cNvPr id="1026" name="Picture 2"/>
          <p:cNvPicPr>
            <a:picLocks noChangeAspect="1" noChangeArrowheads="1"/>
          </p:cNvPicPr>
          <p:nvPr/>
        </p:nvPicPr>
        <p:blipFill>
          <a:blip r:embed="rId2"/>
          <a:srcRect/>
          <a:stretch>
            <a:fillRect/>
          </a:stretch>
        </p:blipFill>
        <p:spPr bwMode="auto">
          <a:xfrm>
            <a:off x="3271856" y="1323997"/>
            <a:ext cx="3943350" cy="5248275"/>
          </a:xfrm>
          <a:prstGeom prst="rect">
            <a:avLst/>
          </a:prstGeom>
          <a:noFill/>
          <a:ln w="28575">
            <a:solidFill>
              <a:schemeClr val="tx1"/>
            </a:solidFill>
            <a:miter lim="800000"/>
            <a:headEnd/>
            <a:tailEnd/>
          </a:ln>
          <a:effectLst/>
        </p:spPr>
      </p:pic>
      <p:cxnSp>
        <p:nvCxnSpPr>
          <p:cNvPr id="16" name="Connecteur droit avec flèche 15"/>
          <p:cNvCxnSpPr>
            <a:stCxn id="1027" idx="1"/>
          </p:cNvCxnSpPr>
          <p:nvPr/>
        </p:nvCxnSpPr>
        <p:spPr>
          <a:xfrm rot="10800000" flipV="1">
            <a:off x="7072330" y="1709536"/>
            <a:ext cx="500066" cy="1505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7572396" y="1214422"/>
            <a:ext cx="1000132" cy="990229"/>
          </a:xfrm>
          <a:prstGeom prst="rect">
            <a:avLst/>
          </a:prstGeom>
          <a:noFill/>
          <a:ln w="28575">
            <a:solidFill>
              <a:schemeClr val="tx1"/>
            </a:solidFill>
            <a:miter lim="800000"/>
            <a:headEnd/>
            <a:tailEnd/>
          </a:ln>
          <a:effectLst/>
        </p:spPr>
      </p:pic>
      <p:cxnSp>
        <p:nvCxnSpPr>
          <p:cNvPr id="19" name="Connecteur droit avec flèche 18"/>
          <p:cNvCxnSpPr>
            <a:stCxn id="1028" idx="1"/>
          </p:cNvCxnSpPr>
          <p:nvPr/>
        </p:nvCxnSpPr>
        <p:spPr>
          <a:xfrm rot="10800000" flipV="1">
            <a:off x="7072330" y="3091812"/>
            <a:ext cx="500066" cy="40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029" idx="1"/>
          </p:cNvCxnSpPr>
          <p:nvPr/>
        </p:nvCxnSpPr>
        <p:spPr>
          <a:xfrm rot="10800000" flipV="1">
            <a:off x="7143768" y="4279108"/>
            <a:ext cx="285752" cy="7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srcRect/>
          <a:stretch>
            <a:fillRect/>
          </a:stretch>
        </p:blipFill>
        <p:spPr bwMode="auto">
          <a:xfrm>
            <a:off x="7572396" y="2571744"/>
            <a:ext cx="1000132" cy="1040137"/>
          </a:xfrm>
          <a:prstGeom prst="rect">
            <a:avLst/>
          </a:prstGeom>
          <a:noFill/>
          <a:ln w="28575">
            <a:solidFill>
              <a:schemeClr val="tx1"/>
            </a:solid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7429520" y="3786190"/>
            <a:ext cx="1414705" cy="985838"/>
          </a:xfrm>
          <a:prstGeom prst="rect">
            <a:avLst/>
          </a:prstGeom>
          <a:noFill/>
          <a:ln w="28575">
            <a:solidFill>
              <a:schemeClr val="tx1"/>
            </a:solid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7472790" y="4857760"/>
            <a:ext cx="1242614" cy="1328736"/>
          </a:xfrm>
          <a:prstGeom prst="rect">
            <a:avLst/>
          </a:prstGeom>
          <a:noFill/>
          <a:ln w="28575">
            <a:solidFill>
              <a:schemeClr val="tx1"/>
            </a:solidFill>
            <a:miter lim="800000"/>
            <a:headEnd/>
            <a:tailEnd/>
          </a:ln>
          <a:effectLst/>
        </p:spPr>
      </p:pic>
      <p:cxnSp>
        <p:nvCxnSpPr>
          <p:cNvPr id="28" name="Connecteur droit avec flèche 27"/>
          <p:cNvCxnSpPr/>
          <p:nvPr/>
        </p:nvCxnSpPr>
        <p:spPr>
          <a:xfrm rot="10800000">
            <a:off x="7072331" y="5000636"/>
            <a:ext cx="357191" cy="350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6143636" y="4714884"/>
            <a:ext cx="1143008"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1" name="Picture 7"/>
          <p:cNvPicPr>
            <a:picLocks noChangeAspect="1" noChangeArrowheads="1"/>
          </p:cNvPicPr>
          <p:nvPr/>
        </p:nvPicPr>
        <p:blipFill>
          <a:blip r:embed="rId7"/>
          <a:srcRect/>
          <a:stretch>
            <a:fillRect/>
          </a:stretch>
        </p:blipFill>
        <p:spPr bwMode="auto">
          <a:xfrm>
            <a:off x="357158" y="2714620"/>
            <a:ext cx="2762250" cy="2933700"/>
          </a:xfrm>
          <a:prstGeom prst="rect">
            <a:avLst/>
          </a:prstGeom>
          <a:noFill/>
          <a:ln w="9525">
            <a:noFill/>
            <a:miter lim="800000"/>
            <a:headEnd/>
            <a:tailEnd/>
          </a:ln>
          <a:effectLst/>
        </p:spPr>
      </p:pic>
      <p:sp>
        <p:nvSpPr>
          <p:cNvPr id="31" name="Ellipse 30"/>
          <p:cNvSpPr/>
          <p:nvPr/>
        </p:nvSpPr>
        <p:spPr>
          <a:xfrm>
            <a:off x="1571604" y="5143512"/>
            <a:ext cx="71438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a:stCxn id="31" idx="6"/>
            <a:endCxn id="30" idx="2"/>
          </p:cNvCxnSpPr>
          <p:nvPr/>
        </p:nvCxnSpPr>
        <p:spPr>
          <a:xfrm flipV="1">
            <a:off x="2285984" y="4929198"/>
            <a:ext cx="3857652" cy="428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357158" y="5643579"/>
            <a:ext cx="2571768" cy="738664"/>
          </a:xfrm>
          <a:prstGeom prst="rect">
            <a:avLst/>
          </a:prstGeom>
          <a:noFill/>
        </p:spPr>
        <p:txBody>
          <a:bodyPr wrap="square" rtlCol="0">
            <a:spAutoFit/>
          </a:bodyPr>
          <a:lstStyle/>
          <a:p>
            <a:r>
              <a:rPr lang="fr-FR" sz="1400" dirty="0" smtClean="0"/>
              <a:t>725g avec la balance de cuisine.</a:t>
            </a:r>
          </a:p>
          <a:p>
            <a:r>
              <a:rPr lang="fr-FR" sz="1400" dirty="0" smtClean="0"/>
              <a:t>La précision est acceptable pour la pesée de la ruche.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723"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30724" name="ZoneTexte 8"/>
          <p:cNvSpPr txBox="1">
            <a:spLocks noChangeArrowheads="1"/>
          </p:cNvSpPr>
          <p:nvPr/>
        </p:nvSpPr>
        <p:spPr bwMode="auto">
          <a:xfrm>
            <a:off x="285750" y="857250"/>
            <a:ext cx="4214812"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Assemblage d’une ruche en kit</a:t>
            </a:r>
            <a:endParaRPr lang="fr-FR" sz="1200" dirty="0">
              <a:latin typeface="Miriam Fixed" pitchFamily="49" charset="-79"/>
              <a:cs typeface="Miriam Fixed" pitchFamily="49" charset="-79"/>
            </a:endParaRPr>
          </a:p>
        </p:txBody>
      </p:sp>
      <p:pic>
        <p:nvPicPr>
          <p:cNvPr id="30725" name="Picture 2"/>
          <p:cNvPicPr>
            <a:picLocks noChangeAspect="1" noChangeArrowheads="1"/>
          </p:cNvPicPr>
          <p:nvPr/>
        </p:nvPicPr>
        <p:blipFill>
          <a:blip r:embed="rId2"/>
          <a:srcRect/>
          <a:stretch>
            <a:fillRect/>
          </a:stretch>
        </p:blipFill>
        <p:spPr bwMode="auto">
          <a:xfrm>
            <a:off x="357158" y="3286124"/>
            <a:ext cx="2786063" cy="2230438"/>
          </a:xfrm>
          <a:prstGeom prst="rect">
            <a:avLst/>
          </a:prstGeom>
          <a:noFill/>
          <a:ln w="28575">
            <a:solidFill>
              <a:schemeClr val="tx1"/>
            </a:solidFill>
            <a:miter lim="800000"/>
            <a:headEnd/>
            <a:tailEnd/>
          </a:ln>
        </p:spPr>
      </p:pic>
      <p:pic>
        <p:nvPicPr>
          <p:cNvPr id="30726" name="Picture 3"/>
          <p:cNvPicPr>
            <a:picLocks noChangeAspect="1" noChangeArrowheads="1"/>
          </p:cNvPicPr>
          <p:nvPr/>
        </p:nvPicPr>
        <p:blipFill>
          <a:blip r:embed="rId3"/>
          <a:srcRect/>
          <a:stretch>
            <a:fillRect/>
          </a:stretch>
        </p:blipFill>
        <p:spPr bwMode="auto">
          <a:xfrm>
            <a:off x="2857488" y="4929198"/>
            <a:ext cx="1416455" cy="1285884"/>
          </a:xfrm>
          <a:prstGeom prst="rect">
            <a:avLst/>
          </a:prstGeom>
          <a:noFill/>
          <a:ln w="28575">
            <a:solidFill>
              <a:schemeClr val="tx1"/>
            </a:solidFill>
            <a:miter lim="800000"/>
            <a:headEnd/>
            <a:tailEnd/>
          </a:ln>
        </p:spPr>
      </p:pic>
      <p:pic>
        <p:nvPicPr>
          <p:cNvPr id="30727" name="Picture 4"/>
          <p:cNvPicPr>
            <a:picLocks noChangeAspect="1" noChangeArrowheads="1"/>
          </p:cNvPicPr>
          <p:nvPr/>
        </p:nvPicPr>
        <p:blipFill>
          <a:blip r:embed="rId4"/>
          <a:srcRect/>
          <a:stretch>
            <a:fillRect/>
          </a:stretch>
        </p:blipFill>
        <p:spPr bwMode="auto">
          <a:xfrm>
            <a:off x="3714744" y="3286124"/>
            <a:ext cx="2554287" cy="2143125"/>
          </a:xfrm>
          <a:prstGeom prst="rect">
            <a:avLst/>
          </a:prstGeom>
          <a:noFill/>
          <a:ln w="28575">
            <a:solidFill>
              <a:schemeClr val="tx1"/>
            </a:solidFill>
            <a:miter lim="800000"/>
            <a:headEnd/>
            <a:tailEnd/>
          </a:ln>
        </p:spPr>
      </p:pic>
      <p:pic>
        <p:nvPicPr>
          <p:cNvPr id="30728" name="Picture 5"/>
          <p:cNvPicPr>
            <a:picLocks noChangeAspect="1" noChangeArrowheads="1"/>
          </p:cNvPicPr>
          <p:nvPr/>
        </p:nvPicPr>
        <p:blipFill>
          <a:blip r:embed="rId5"/>
          <a:srcRect/>
          <a:stretch>
            <a:fillRect/>
          </a:stretch>
        </p:blipFill>
        <p:spPr bwMode="auto">
          <a:xfrm>
            <a:off x="6072198" y="3714752"/>
            <a:ext cx="2365928" cy="2763834"/>
          </a:xfrm>
          <a:prstGeom prst="rect">
            <a:avLst/>
          </a:prstGeom>
          <a:noFill/>
          <a:ln w="28575">
            <a:solidFill>
              <a:schemeClr val="tx1"/>
            </a:solidFill>
            <a:miter lim="800000"/>
            <a:headEnd/>
            <a:tailEnd/>
          </a:ln>
        </p:spPr>
      </p:pic>
      <p:sp>
        <p:nvSpPr>
          <p:cNvPr id="307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D0A9F209-48FE-47B9-B708-1FED52C8E425}" type="slidenum">
              <a:rPr lang="fr-FR" smtClean="0"/>
              <a:pPr/>
              <a:t>5</a:t>
            </a:fld>
            <a:endParaRPr lang="fr-FR" smtClean="0"/>
          </a:p>
        </p:txBody>
      </p:sp>
      <p:sp>
        <p:nvSpPr>
          <p:cNvPr id="10" name="ZoneTexte 9"/>
          <p:cNvSpPr txBox="1"/>
          <p:nvPr/>
        </p:nvSpPr>
        <p:spPr>
          <a:xfrm>
            <a:off x="3071802" y="6215082"/>
            <a:ext cx="1000132" cy="369332"/>
          </a:xfrm>
          <a:prstGeom prst="rect">
            <a:avLst/>
          </a:prstGeom>
          <a:noFill/>
        </p:spPr>
        <p:txBody>
          <a:bodyPr wrap="square" rtlCol="0">
            <a:spAutoFit/>
          </a:bodyPr>
          <a:lstStyle/>
          <a:p>
            <a:r>
              <a:rPr lang="fr-FR" dirty="0" smtClean="0"/>
              <a:t>Vis 4x45</a:t>
            </a:r>
            <a:endParaRPr lang="fr-FR" dirty="0"/>
          </a:p>
        </p:txBody>
      </p:sp>
      <p:grpSp>
        <p:nvGrpSpPr>
          <p:cNvPr id="11" name="Groupe 13"/>
          <p:cNvGrpSpPr/>
          <p:nvPr/>
        </p:nvGrpSpPr>
        <p:grpSpPr>
          <a:xfrm>
            <a:off x="642910" y="1285860"/>
            <a:ext cx="7786688" cy="1785938"/>
            <a:chOff x="714375" y="4572000"/>
            <a:chExt cx="7786688" cy="1785938"/>
          </a:xfrm>
          <a:noFill/>
        </p:grpSpPr>
        <p:sp>
          <p:nvSpPr>
            <p:cNvPr id="12" name="Étiquette 11"/>
            <p:cNvSpPr/>
            <p:nvPr/>
          </p:nvSpPr>
          <p:spPr>
            <a:xfrm>
              <a:off x="714375" y="4572000"/>
              <a:ext cx="7786688" cy="1785938"/>
            </a:xfrm>
            <a:prstGeom prst="plaque">
              <a:avLst>
                <a:gd name="adj" fmla="val 26586"/>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dirty="0"/>
            </a:p>
          </p:txBody>
        </p:sp>
        <p:sp>
          <p:nvSpPr>
            <p:cNvPr id="13" name="ZoneTexte 9"/>
            <p:cNvSpPr txBox="1">
              <a:spLocks noChangeArrowheads="1"/>
            </p:cNvSpPr>
            <p:nvPr/>
          </p:nvSpPr>
          <p:spPr bwMode="auto">
            <a:xfrm>
              <a:off x="3571875" y="4572000"/>
              <a:ext cx="2071688" cy="369888"/>
            </a:xfrm>
            <a:prstGeom prst="rect">
              <a:avLst/>
            </a:prstGeom>
            <a:grpFill/>
            <a:ln w="28575">
              <a:solidFill>
                <a:srgbClr val="FF3300"/>
              </a:solidFill>
              <a:miter lim="800000"/>
              <a:headEnd/>
              <a:tailEnd/>
            </a:ln>
          </p:spPr>
          <p:txBody>
            <a:bodyPr>
              <a:spAutoFit/>
            </a:bodyPr>
            <a:lstStyle/>
            <a:p>
              <a:pPr algn="ctr"/>
              <a:r>
                <a:rPr lang="fr-FR"/>
                <a:t>EN EXTERIEUR</a:t>
              </a:r>
            </a:p>
          </p:txBody>
        </p:sp>
        <p:sp>
          <p:nvSpPr>
            <p:cNvPr id="14" name="ZoneTexte 11"/>
            <p:cNvSpPr txBox="1">
              <a:spLocks noChangeArrowheads="1"/>
            </p:cNvSpPr>
            <p:nvPr/>
          </p:nvSpPr>
          <p:spPr bwMode="auto">
            <a:xfrm>
              <a:off x="1143000" y="5014913"/>
              <a:ext cx="6929438" cy="1200329"/>
            </a:xfrm>
            <a:prstGeom prst="rect">
              <a:avLst/>
            </a:prstGeom>
            <a:grpFill/>
            <a:ln w="9525">
              <a:noFill/>
              <a:miter lim="800000"/>
              <a:headEnd/>
              <a:tailEnd/>
            </a:ln>
          </p:spPr>
          <p:txBody>
            <a:bodyPr>
              <a:spAutoFit/>
            </a:bodyPr>
            <a:lstStyle/>
            <a:p>
              <a:r>
                <a:rPr lang="fr-FR" dirty="0"/>
                <a:t>Pour une utilisation en condition réelle, en extérieur et avec des abeilles, il est </a:t>
              </a:r>
              <a:r>
                <a:rPr lang="fr-FR" dirty="0" smtClean="0"/>
                <a:t>impératif de prendre en compte les contraintes d’humidité et de pluie pour protéger la partie électronique, ainsi que les différents capteurs.</a:t>
              </a:r>
              <a:endParaRPr lang="fr-FR" dirty="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5"/>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B</a:t>
            </a:r>
          </a:p>
          <a:p>
            <a:pPr algn="ctr">
              <a:defRPr/>
            </a:pPr>
            <a:endParaRPr lang="fr-FR" dirty="0"/>
          </a:p>
        </p:txBody>
      </p:sp>
      <p:pic>
        <p:nvPicPr>
          <p:cNvPr id="47108" name="Picture 4"/>
          <p:cNvPicPr>
            <a:picLocks noChangeAspect="1" noChangeArrowheads="1"/>
          </p:cNvPicPr>
          <p:nvPr/>
        </p:nvPicPr>
        <p:blipFill>
          <a:blip r:embed="rId2"/>
          <a:srcRect/>
          <a:stretch>
            <a:fillRect/>
          </a:stretch>
        </p:blipFill>
        <p:spPr bwMode="auto">
          <a:xfrm>
            <a:off x="5500688" y="2841625"/>
            <a:ext cx="3357562" cy="2636838"/>
          </a:xfrm>
          <a:prstGeom prst="rect">
            <a:avLst/>
          </a:prstGeom>
          <a:noFill/>
          <a:ln w="19050">
            <a:solidFill>
              <a:schemeClr val="tx1"/>
            </a:solidFill>
            <a:miter lim="800000"/>
            <a:headEnd/>
            <a:tailEnd/>
          </a:ln>
        </p:spPr>
      </p:pic>
      <p:sp>
        <p:nvSpPr>
          <p:cNvPr id="47109" name="Rectangle 5"/>
          <p:cNvSpPr>
            <a:spLocks noChangeArrowheads="1"/>
          </p:cNvSpPr>
          <p:nvPr/>
        </p:nvSpPr>
        <p:spPr bwMode="auto">
          <a:xfrm>
            <a:off x="285750" y="1537020"/>
            <a:ext cx="8572500" cy="3677930"/>
          </a:xfrm>
          <a:prstGeom prst="rect">
            <a:avLst/>
          </a:prstGeom>
          <a:noFill/>
          <a:ln w="9525">
            <a:noFill/>
            <a:miter lim="800000"/>
            <a:headEnd/>
            <a:tailEnd/>
          </a:ln>
        </p:spPr>
        <p:txBody>
          <a:bodyPr>
            <a:spAutoFit/>
          </a:bodyPr>
          <a:lstStyle/>
          <a:p>
            <a:r>
              <a:rPr lang="fr-FR" dirty="0"/>
              <a:t>Pour </a:t>
            </a:r>
            <a:r>
              <a:rPr lang="fr-FR" b="1" dirty="0"/>
              <a:t>rendre le projet autonome en énergie</a:t>
            </a:r>
            <a:r>
              <a:rPr lang="fr-FR" dirty="0"/>
              <a:t>, nous allons remplacer la carte ARDUINO UNO par la carte </a:t>
            </a:r>
            <a:r>
              <a:rPr lang="fr-FR" dirty="0" smtClean="0"/>
              <a:t>OLIMEXINO-328. </a:t>
            </a:r>
            <a:r>
              <a:rPr lang="fr-FR" i="1" dirty="0" smtClean="0"/>
              <a:t>Elle doit </a:t>
            </a:r>
            <a:r>
              <a:rPr lang="fr-FR" i="1" dirty="0"/>
              <a:t>être exploitée comme une </a:t>
            </a:r>
            <a:r>
              <a:rPr lang="fr-FR" i="1" dirty="0" err="1"/>
              <a:t>Arduino</a:t>
            </a:r>
            <a:r>
              <a:rPr lang="fr-FR" i="1" dirty="0"/>
              <a:t> </a:t>
            </a:r>
            <a:r>
              <a:rPr lang="fr-FR" i="1" dirty="0" err="1" smtClean="0"/>
              <a:t>Duemilanove</a:t>
            </a:r>
            <a:r>
              <a:rPr lang="fr-FR" i="1" dirty="0" smtClean="0"/>
              <a:t>.</a:t>
            </a:r>
            <a:endParaRPr lang="fr-FR" i="1" dirty="0"/>
          </a:p>
          <a:p>
            <a:endParaRPr lang="fr-FR" i="1" dirty="0" smtClean="0"/>
          </a:p>
          <a:p>
            <a:r>
              <a:rPr lang="fr-FR" dirty="0" smtClean="0"/>
              <a:t>Elle intègre :</a:t>
            </a:r>
          </a:p>
          <a:p>
            <a:endParaRPr lang="fr-FR" sz="800" dirty="0"/>
          </a:p>
          <a:p>
            <a:pPr>
              <a:buFontTx/>
              <a:buChar char="-"/>
            </a:pPr>
            <a:r>
              <a:rPr lang="fr-FR" sz="1600" dirty="0"/>
              <a:t> Une alimentation permissive de 9 à 30V, ou via USB 5V,</a:t>
            </a:r>
          </a:p>
          <a:p>
            <a:endParaRPr lang="fr-FR" sz="800" dirty="0"/>
          </a:p>
          <a:p>
            <a:pPr>
              <a:buFontTx/>
              <a:buChar char="-"/>
            </a:pPr>
            <a:r>
              <a:rPr lang="fr-FR" sz="1600" dirty="0"/>
              <a:t> Un circuit de charge intégré qui permet à la carte de </a:t>
            </a:r>
          </a:p>
          <a:p>
            <a:r>
              <a:rPr lang="fr-FR" sz="1600" b="1" dirty="0" smtClean="0"/>
              <a:t>fonctionner  sur </a:t>
            </a:r>
            <a:r>
              <a:rPr lang="fr-FR" sz="1600" b="1" dirty="0"/>
              <a:t>batterie</a:t>
            </a:r>
            <a:r>
              <a:rPr lang="fr-FR" sz="1600" dirty="0"/>
              <a:t> </a:t>
            </a:r>
            <a:r>
              <a:rPr lang="fr-FR" sz="1600" dirty="0" smtClean="0"/>
              <a:t> en </a:t>
            </a:r>
            <a:r>
              <a:rPr lang="fr-FR" sz="1600" dirty="0"/>
              <a:t>l’absence</a:t>
            </a:r>
          </a:p>
          <a:p>
            <a:r>
              <a:rPr lang="fr-FR" sz="1600" dirty="0" smtClean="0"/>
              <a:t>d’alimentation.</a:t>
            </a:r>
            <a:endParaRPr lang="fr-FR" sz="1600" dirty="0"/>
          </a:p>
          <a:p>
            <a:endParaRPr lang="fr-FR" sz="900" dirty="0"/>
          </a:p>
          <a:p>
            <a:pPr>
              <a:buFontTx/>
              <a:buChar char="-"/>
            </a:pPr>
            <a:r>
              <a:rPr lang="fr-FR" sz="1600" dirty="0"/>
              <a:t> Un design “</a:t>
            </a:r>
            <a:r>
              <a:rPr lang="fr-FR" sz="1600" b="1" dirty="0"/>
              <a:t>industriel</a:t>
            </a:r>
            <a:r>
              <a:rPr lang="fr-FR" sz="1600" dirty="0"/>
              <a:t>”, qui promet une plage de</a:t>
            </a:r>
          </a:p>
          <a:p>
            <a:r>
              <a:rPr lang="fr-FR" sz="1600" dirty="0"/>
              <a:t>fonctionnement de -25 à +85°C, et une bonne </a:t>
            </a:r>
          </a:p>
          <a:p>
            <a:r>
              <a:rPr lang="fr-FR" sz="1600" dirty="0"/>
              <a:t>immunité aux interférences,</a:t>
            </a:r>
          </a:p>
          <a:p>
            <a:r>
              <a:rPr lang="fr-FR" sz="800" dirty="0"/>
              <a:t> </a:t>
            </a:r>
          </a:p>
          <a:p>
            <a:pPr>
              <a:buFontTx/>
              <a:buChar char="-"/>
            </a:pPr>
            <a:r>
              <a:rPr lang="fr-FR" sz="1600" dirty="0"/>
              <a:t> La capacité de fonctionner en 5V ou 3.3V.</a:t>
            </a:r>
          </a:p>
        </p:txBody>
      </p:sp>
      <p:pic>
        <p:nvPicPr>
          <p:cNvPr id="47110" name="Picture 5"/>
          <p:cNvPicPr>
            <a:picLocks noChangeAspect="1" noChangeArrowheads="1"/>
          </p:cNvPicPr>
          <p:nvPr/>
        </p:nvPicPr>
        <p:blipFill>
          <a:blip r:embed="rId3"/>
          <a:srcRect/>
          <a:stretch>
            <a:fillRect/>
          </a:stretch>
        </p:blipFill>
        <p:spPr bwMode="auto">
          <a:xfrm>
            <a:off x="4537075" y="4692650"/>
            <a:ext cx="1414463" cy="1133475"/>
          </a:xfrm>
          <a:prstGeom prst="rect">
            <a:avLst/>
          </a:prstGeom>
          <a:noFill/>
          <a:ln w="19050">
            <a:solidFill>
              <a:schemeClr val="tx1"/>
            </a:solidFill>
            <a:miter lim="800000"/>
            <a:headEnd/>
            <a:tailEnd/>
          </a:ln>
        </p:spPr>
      </p:pic>
      <p:sp>
        <p:nvSpPr>
          <p:cNvPr id="47111" name="Rectangle 7"/>
          <p:cNvSpPr>
            <a:spLocks noChangeArrowheads="1"/>
          </p:cNvSpPr>
          <p:nvPr/>
        </p:nvSpPr>
        <p:spPr bwMode="auto">
          <a:xfrm>
            <a:off x="3965575" y="5621338"/>
            <a:ext cx="2303463" cy="307975"/>
          </a:xfrm>
          <a:prstGeom prst="rect">
            <a:avLst/>
          </a:prstGeom>
          <a:solidFill>
            <a:schemeClr val="bg1"/>
          </a:solidFill>
          <a:ln w="19050">
            <a:solidFill>
              <a:schemeClr val="tx1"/>
            </a:solidFill>
            <a:miter lim="800000"/>
            <a:headEnd/>
            <a:tailEnd/>
          </a:ln>
        </p:spPr>
        <p:txBody>
          <a:bodyPr wrap="none">
            <a:spAutoFit/>
          </a:bodyPr>
          <a:lstStyle/>
          <a:p>
            <a:r>
              <a:rPr lang="it-IT" sz="1400"/>
              <a:t>Batterie Lipo de 4400 mAh</a:t>
            </a:r>
            <a:endParaRPr lang="fr-FR" sz="1400"/>
          </a:p>
        </p:txBody>
      </p:sp>
      <p:sp>
        <p:nvSpPr>
          <p:cNvPr id="47112" name="Rectangle 8"/>
          <p:cNvSpPr>
            <a:spLocks noChangeArrowheads="1"/>
          </p:cNvSpPr>
          <p:nvPr/>
        </p:nvSpPr>
        <p:spPr bwMode="auto">
          <a:xfrm>
            <a:off x="6823075" y="5192713"/>
            <a:ext cx="2025650" cy="307975"/>
          </a:xfrm>
          <a:prstGeom prst="rect">
            <a:avLst/>
          </a:prstGeom>
          <a:solidFill>
            <a:schemeClr val="bg1"/>
          </a:solidFill>
          <a:ln w="19050">
            <a:solidFill>
              <a:schemeClr val="tx1"/>
            </a:solidFill>
            <a:miter lim="800000"/>
            <a:headEnd/>
            <a:tailEnd/>
          </a:ln>
        </p:spPr>
        <p:txBody>
          <a:bodyPr wrap="none">
            <a:spAutoFit/>
          </a:bodyPr>
          <a:lstStyle/>
          <a:p>
            <a:r>
              <a:rPr lang="it-IT" sz="1400"/>
              <a:t>Carte OLIMEXINO-328</a:t>
            </a:r>
            <a:endParaRPr lang="fr-FR" sz="1400"/>
          </a:p>
        </p:txBody>
      </p:sp>
      <p:sp>
        <p:nvSpPr>
          <p:cNvPr id="47113" name="Rectangle 10"/>
          <p:cNvSpPr>
            <a:spLocks noChangeArrowheads="1"/>
          </p:cNvSpPr>
          <p:nvPr/>
        </p:nvSpPr>
        <p:spPr bwMode="auto">
          <a:xfrm>
            <a:off x="500063" y="6215063"/>
            <a:ext cx="8072437" cy="307975"/>
          </a:xfrm>
          <a:prstGeom prst="rect">
            <a:avLst/>
          </a:prstGeom>
          <a:noFill/>
          <a:ln w="9525">
            <a:noFill/>
            <a:miter lim="800000"/>
            <a:headEnd/>
            <a:tailEnd/>
          </a:ln>
        </p:spPr>
        <p:txBody>
          <a:bodyPr>
            <a:spAutoFit/>
          </a:bodyPr>
          <a:lstStyle/>
          <a:p>
            <a:r>
              <a:rPr lang="fr-FR" sz="1400">
                <a:hlinkClick r:id="rId4"/>
              </a:rPr>
              <a:t>http://www.conrad.fr/ce/fr/product/1195079/Carte-de-developpement-Olimex-OLIMEXINO-328-1-pcs</a:t>
            </a:r>
            <a:endParaRPr lang="fr-FR" sz="1400"/>
          </a:p>
        </p:txBody>
      </p:sp>
      <p:pic>
        <p:nvPicPr>
          <p:cNvPr id="47114" name="Picture 6"/>
          <p:cNvPicPr>
            <a:picLocks noChangeAspect="1" noChangeArrowheads="1"/>
          </p:cNvPicPr>
          <p:nvPr/>
        </p:nvPicPr>
        <p:blipFill>
          <a:blip r:embed="rId5"/>
          <a:srcRect/>
          <a:stretch>
            <a:fillRect/>
          </a:stretch>
        </p:blipFill>
        <p:spPr bwMode="auto">
          <a:xfrm>
            <a:off x="2857488" y="5209658"/>
            <a:ext cx="1000132" cy="1005424"/>
          </a:xfrm>
          <a:prstGeom prst="rect">
            <a:avLst/>
          </a:prstGeom>
          <a:noFill/>
          <a:ln w="19050">
            <a:solidFill>
              <a:schemeClr val="tx1"/>
            </a:solidFill>
            <a:miter lim="800000"/>
            <a:headEnd/>
            <a:tailEnd/>
          </a:ln>
        </p:spPr>
      </p:pic>
      <p:sp>
        <p:nvSpPr>
          <p:cNvPr id="47115" name="Rectangle 11"/>
          <p:cNvSpPr>
            <a:spLocks noChangeArrowheads="1"/>
          </p:cNvSpPr>
          <p:nvPr/>
        </p:nvSpPr>
        <p:spPr bwMode="auto">
          <a:xfrm>
            <a:off x="1500188" y="5715000"/>
            <a:ext cx="1881187" cy="461963"/>
          </a:xfrm>
          <a:prstGeom prst="rect">
            <a:avLst/>
          </a:prstGeom>
          <a:solidFill>
            <a:schemeClr val="bg1"/>
          </a:solidFill>
          <a:ln w="19050">
            <a:solidFill>
              <a:schemeClr val="tx1"/>
            </a:solidFill>
            <a:miter lim="800000"/>
            <a:headEnd/>
            <a:tailEnd/>
          </a:ln>
        </p:spPr>
        <p:txBody>
          <a:bodyPr wrap="none">
            <a:spAutoFit/>
          </a:bodyPr>
          <a:lstStyle/>
          <a:p>
            <a:pPr algn="ctr"/>
            <a:r>
              <a:rPr lang="fr-FR" sz="1200"/>
              <a:t>Panneau solaire 12V/3W</a:t>
            </a:r>
          </a:p>
          <a:p>
            <a:pPr algn="ctr"/>
            <a:r>
              <a:rPr lang="fr-FR" sz="1200"/>
              <a:t>en alimentation</a:t>
            </a:r>
          </a:p>
        </p:txBody>
      </p:sp>
      <p:sp>
        <p:nvSpPr>
          <p:cNvPr id="47116" name="ZoneTexte 13"/>
          <p:cNvSpPr txBox="1">
            <a:spLocks noChangeArrowheads="1"/>
          </p:cNvSpPr>
          <p:nvPr/>
        </p:nvSpPr>
        <p:spPr bwMode="auto">
          <a:xfrm>
            <a:off x="214313" y="1139595"/>
            <a:ext cx="6858018" cy="646331"/>
          </a:xfrm>
          <a:prstGeom prst="rect">
            <a:avLst/>
          </a:prstGeom>
          <a:noFill/>
          <a:ln w="9525">
            <a:noFill/>
            <a:miter lim="800000"/>
            <a:headEnd/>
            <a:tailEnd/>
          </a:ln>
        </p:spPr>
        <p:txBody>
          <a:bodyPr wrap="square">
            <a:spAutoFit/>
          </a:bodyPr>
          <a:lstStyle/>
          <a:p>
            <a:r>
              <a:rPr lang="fr-FR" dirty="0" smtClean="0"/>
              <a:t>La </a:t>
            </a:r>
            <a:r>
              <a:rPr lang="fr-FR" dirty="0"/>
              <a:t>carte </a:t>
            </a:r>
            <a:r>
              <a:rPr lang="fr-FR" dirty="0" smtClean="0"/>
              <a:t>OLIMEXINO-328, </a:t>
            </a:r>
            <a:r>
              <a:rPr lang="fr-FR" b="1" i="1" dirty="0" smtClean="0"/>
              <a:t>UNIQUEMENT AVEC LE LOGICIEL ARDUINO</a:t>
            </a:r>
            <a:endParaRPr lang="fr-FR" b="1" dirty="0" smtClean="0"/>
          </a:p>
          <a:p>
            <a:endParaRPr lang="fr-FR" dirty="0"/>
          </a:p>
        </p:txBody>
      </p:sp>
      <p:sp>
        <p:nvSpPr>
          <p:cNvPr id="47117" name="Espace réservé du numéro de diapositive 12"/>
          <p:cNvSpPr>
            <a:spLocks noGrp="1"/>
          </p:cNvSpPr>
          <p:nvPr>
            <p:ph type="sldNum" sz="quarter" idx="12"/>
          </p:nvPr>
        </p:nvSpPr>
        <p:spPr bwMode="auto">
          <a:xfrm>
            <a:off x="6724680" y="6356350"/>
            <a:ext cx="2133600" cy="365125"/>
          </a:xfrm>
          <a:noFill/>
          <a:ln>
            <a:miter lim="800000"/>
            <a:headEnd/>
            <a:tailEnd/>
          </a:ln>
        </p:spPr>
        <p:txBody>
          <a:bodyPr/>
          <a:lstStyle/>
          <a:p>
            <a:fld id="{51E28BDD-0F0D-419C-8C6F-08D9AFA7A8A7}" type="slidenum">
              <a:rPr lang="fr-FR" smtClean="0"/>
              <a:pPr/>
              <a:t>50</a:t>
            </a:fld>
            <a:endParaRPr lang="fr-FR" smtClean="0"/>
          </a:p>
        </p:txBody>
      </p:sp>
      <p:sp>
        <p:nvSpPr>
          <p:cNvPr id="14" name="ZoneTexte 2"/>
          <p:cNvSpPr txBox="1">
            <a:spLocks noChangeArrowheads="1"/>
          </p:cNvSpPr>
          <p:nvPr/>
        </p:nvSpPr>
        <p:spPr bwMode="auto">
          <a:xfrm>
            <a:off x="1331913" y="188913"/>
            <a:ext cx="6696075" cy="954107"/>
          </a:xfrm>
          <a:prstGeom prst="rect">
            <a:avLst/>
          </a:prstGeom>
          <a:noFill/>
          <a:ln w="9525">
            <a:noFill/>
            <a:miter lim="800000"/>
            <a:headEnd/>
            <a:tailEnd/>
          </a:ln>
        </p:spPr>
        <p:txBody>
          <a:bodyPr>
            <a:spAutoFit/>
          </a:bodyPr>
          <a:lstStyle/>
          <a:p>
            <a:pPr algn="ctr"/>
            <a:r>
              <a:rPr lang="fr-FR" sz="3600" dirty="0"/>
              <a:t>Une ruche </a:t>
            </a:r>
            <a:r>
              <a:rPr lang="fr-FR" sz="3600" dirty="0" smtClean="0"/>
              <a:t>connectée</a:t>
            </a:r>
          </a:p>
          <a:p>
            <a:pPr algn="ctr"/>
            <a:r>
              <a:rPr lang="fr-FR" sz="2000" i="1" dirty="0" smtClean="0"/>
              <a:t>Pour aller plus loin</a:t>
            </a:r>
            <a:endParaRPr lang="fr-FR" sz="2000"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813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48149" name="Espace réservé du numéro de diapositive 20"/>
          <p:cNvSpPr>
            <a:spLocks noGrp="1"/>
          </p:cNvSpPr>
          <p:nvPr>
            <p:ph type="sldNum" sz="quarter" idx="12"/>
          </p:nvPr>
        </p:nvSpPr>
        <p:spPr bwMode="auto">
          <a:xfrm>
            <a:off x="6724680" y="6356350"/>
            <a:ext cx="2133600" cy="365125"/>
          </a:xfrm>
          <a:noFill/>
          <a:ln>
            <a:miter lim="800000"/>
            <a:headEnd/>
            <a:tailEnd/>
          </a:ln>
        </p:spPr>
        <p:txBody>
          <a:bodyPr/>
          <a:lstStyle/>
          <a:p>
            <a:fld id="{13C23656-A7AC-461E-9382-55B4BA4AF228}" type="slidenum">
              <a:rPr lang="fr-FR" smtClean="0"/>
              <a:pPr/>
              <a:t>51</a:t>
            </a:fld>
            <a:endParaRPr lang="fr-FR" smtClean="0"/>
          </a:p>
        </p:txBody>
      </p:sp>
      <p:sp>
        <p:nvSpPr>
          <p:cNvPr id="16" name="ZoneTexte 15"/>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pic>
        <p:nvPicPr>
          <p:cNvPr id="17" name="Picture 3"/>
          <p:cNvPicPr>
            <a:picLocks noChangeAspect="1" noChangeArrowheads="1"/>
          </p:cNvPicPr>
          <p:nvPr/>
        </p:nvPicPr>
        <p:blipFill>
          <a:blip r:embed="rId2"/>
          <a:srcRect/>
          <a:stretch>
            <a:fillRect/>
          </a:stretch>
        </p:blipFill>
        <p:spPr bwMode="auto">
          <a:xfrm>
            <a:off x="1643042" y="1571612"/>
            <a:ext cx="5146319" cy="3962666"/>
          </a:xfrm>
          <a:prstGeom prst="rect">
            <a:avLst/>
          </a:prstGeom>
          <a:noFill/>
          <a:ln w="28575">
            <a:solidFill>
              <a:schemeClr val="tx1"/>
            </a:solidFill>
            <a:miter lim="800000"/>
            <a:headEnd/>
            <a:tailEnd/>
          </a:ln>
          <a:effectLst/>
        </p:spPr>
      </p:pic>
      <p:grpSp>
        <p:nvGrpSpPr>
          <p:cNvPr id="20" name="Groupe 19"/>
          <p:cNvGrpSpPr/>
          <p:nvPr/>
        </p:nvGrpSpPr>
        <p:grpSpPr>
          <a:xfrm>
            <a:off x="6286512" y="2285992"/>
            <a:ext cx="1500198" cy="1438280"/>
            <a:chOff x="285720" y="1428736"/>
            <a:chExt cx="1585915" cy="1581156"/>
          </a:xfrm>
        </p:grpSpPr>
        <p:pic>
          <p:nvPicPr>
            <p:cNvPr id="18" name="Picture 2"/>
            <p:cNvPicPr>
              <a:picLocks noChangeAspect="1" noChangeArrowheads="1"/>
            </p:cNvPicPr>
            <p:nvPr/>
          </p:nvPicPr>
          <p:blipFill>
            <a:blip r:embed="rId3"/>
            <a:srcRect/>
            <a:stretch>
              <a:fillRect/>
            </a:stretch>
          </p:blipFill>
          <p:spPr bwMode="auto">
            <a:xfrm>
              <a:off x="285720" y="1428736"/>
              <a:ext cx="1071570" cy="832177"/>
            </a:xfrm>
            <a:prstGeom prst="rect">
              <a:avLst/>
            </a:prstGeom>
            <a:noFill/>
            <a:ln w="28575">
              <a:solidFill>
                <a:schemeClr val="tx1"/>
              </a:solidFill>
              <a:miter lim="800000"/>
              <a:headEnd/>
              <a:tailEnd/>
            </a:ln>
            <a:effectLst/>
          </p:spPr>
        </p:pic>
        <p:pic>
          <p:nvPicPr>
            <p:cNvPr id="19" name="Picture 3"/>
            <p:cNvPicPr>
              <a:picLocks noChangeAspect="1" noChangeArrowheads="1"/>
            </p:cNvPicPr>
            <p:nvPr/>
          </p:nvPicPr>
          <p:blipFill>
            <a:blip r:embed="rId4"/>
            <a:srcRect/>
            <a:stretch>
              <a:fillRect/>
            </a:stretch>
          </p:blipFill>
          <p:spPr bwMode="auto">
            <a:xfrm>
              <a:off x="642910" y="2285992"/>
              <a:ext cx="1228725" cy="723900"/>
            </a:xfrm>
            <a:prstGeom prst="rect">
              <a:avLst/>
            </a:prstGeom>
            <a:noFill/>
            <a:ln w="28575">
              <a:solidFill>
                <a:schemeClr val="tx1"/>
              </a:solidFill>
              <a:miter lim="800000"/>
              <a:headEnd/>
              <a:tailEnd/>
            </a:ln>
            <a:effectLst/>
          </p:spPr>
        </p:pic>
      </p:grpSp>
      <p:grpSp>
        <p:nvGrpSpPr>
          <p:cNvPr id="40" name="Groupe 39"/>
          <p:cNvGrpSpPr/>
          <p:nvPr/>
        </p:nvGrpSpPr>
        <p:grpSpPr>
          <a:xfrm>
            <a:off x="3786182" y="4786322"/>
            <a:ext cx="2143140" cy="1785950"/>
            <a:chOff x="3786182" y="4786322"/>
            <a:chExt cx="2143140" cy="1785950"/>
          </a:xfrm>
        </p:grpSpPr>
        <p:pic>
          <p:nvPicPr>
            <p:cNvPr id="21" name="Picture 3"/>
            <p:cNvPicPr>
              <a:picLocks noChangeAspect="1" noChangeArrowheads="1"/>
            </p:cNvPicPr>
            <p:nvPr/>
          </p:nvPicPr>
          <p:blipFill>
            <a:blip r:embed="rId5" cstate="print"/>
            <a:srcRect/>
            <a:stretch>
              <a:fillRect/>
            </a:stretch>
          </p:blipFill>
          <p:spPr bwMode="auto">
            <a:xfrm>
              <a:off x="3786182" y="4786322"/>
              <a:ext cx="1071570" cy="1008742"/>
            </a:xfrm>
            <a:prstGeom prst="rect">
              <a:avLst/>
            </a:prstGeom>
            <a:noFill/>
            <a:ln w="28575">
              <a:solidFill>
                <a:schemeClr val="tx1"/>
              </a:solidFill>
              <a:miter lim="800000"/>
              <a:headEnd/>
              <a:tailEnd/>
            </a:ln>
            <a:effectLst/>
          </p:spPr>
        </p:pic>
        <p:grpSp>
          <p:nvGrpSpPr>
            <p:cNvPr id="28" name="Groupe 27"/>
            <p:cNvGrpSpPr/>
            <p:nvPr/>
          </p:nvGrpSpPr>
          <p:grpSpPr>
            <a:xfrm>
              <a:off x="4429124" y="5357826"/>
              <a:ext cx="1500198" cy="1214446"/>
              <a:chOff x="500034" y="1714488"/>
              <a:chExt cx="1928825" cy="1464265"/>
            </a:xfrm>
          </p:grpSpPr>
          <p:pic>
            <p:nvPicPr>
              <p:cNvPr id="26" name="Picture 3"/>
              <p:cNvPicPr>
                <a:picLocks noChangeAspect="1" noChangeArrowheads="1"/>
              </p:cNvPicPr>
              <p:nvPr/>
            </p:nvPicPr>
            <p:blipFill>
              <a:blip r:embed="rId6"/>
              <a:srcRect/>
              <a:stretch>
                <a:fillRect/>
              </a:stretch>
            </p:blipFill>
            <p:spPr bwMode="auto">
              <a:xfrm>
                <a:off x="1285852" y="2357430"/>
                <a:ext cx="1143007" cy="821323"/>
              </a:xfrm>
              <a:prstGeom prst="rect">
                <a:avLst/>
              </a:prstGeom>
              <a:noFill/>
              <a:ln w="28575">
                <a:solidFill>
                  <a:schemeClr val="tx1"/>
                </a:solidFill>
                <a:miter lim="800000"/>
                <a:headEnd/>
                <a:tailEnd/>
              </a:ln>
              <a:effectLst/>
            </p:spPr>
          </p:pic>
          <p:pic>
            <p:nvPicPr>
              <p:cNvPr id="27" name="Picture 4"/>
              <p:cNvPicPr>
                <a:picLocks noChangeAspect="1" noChangeArrowheads="1"/>
              </p:cNvPicPr>
              <p:nvPr/>
            </p:nvPicPr>
            <p:blipFill>
              <a:blip r:embed="rId7"/>
              <a:srcRect/>
              <a:stretch>
                <a:fillRect/>
              </a:stretch>
            </p:blipFill>
            <p:spPr bwMode="auto">
              <a:xfrm>
                <a:off x="500034" y="1714488"/>
                <a:ext cx="1158341" cy="785809"/>
              </a:xfrm>
              <a:prstGeom prst="rect">
                <a:avLst/>
              </a:prstGeom>
              <a:noFill/>
              <a:ln w="28575">
                <a:solidFill>
                  <a:schemeClr val="tx1"/>
                </a:solidFill>
                <a:miter lim="800000"/>
                <a:headEnd/>
                <a:tailEnd/>
              </a:ln>
              <a:effectLst/>
            </p:spPr>
          </p:pic>
        </p:grpSp>
      </p:grpSp>
      <p:pic>
        <p:nvPicPr>
          <p:cNvPr id="29" name="Image 2"/>
          <p:cNvPicPr>
            <a:picLocks noChangeAspect="1"/>
          </p:cNvPicPr>
          <p:nvPr/>
        </p:nvPicPr>
        <p:blipFill>
          <a:blip r:embed="rId8"/>
          <a:srcRect/>
          <a:stretch>
            <a:fillRect/>
          </a:stretch>
        </p:blipFill>
        <p:spPr bwMode="auto">
          <a:xfrm>
            <a:off x="3643306" y="2071678"/>
            <a:ext cx="857256" cy="857256"/>
          </a:xfrm>
          <a:prstGeom prst="rect">
            <a:avLst/>
          </a:prstGeom>
          <a:noFill/>
          <a:ln w="28575">
            <a:solidFill>
              <a:schemeClr val="tx1"/>
            </a:solidFill>
            <a:miter lim="800000"/>
            <a:headEnd/>
            <a:tailEnd/>
          </a:ln>
        </p:spPr>
      </p:pic>
      <p:grpSp>
        <p:nvGrpSpPr>
          <p:cNvPr id="32" name="Groupe 31"/>
          <p:cNvGrpSpPr/>
          <p:nvPr/>
        </p:nvGrpSpPr>
        <p:grpSpPr>
          <a:xfrm>
            <a:off x="1428728" y="3000372"/>
            <a:ext cx="1571636" cy="1194835"/>
            <a:chOff x="571472" y="1928802"/>
            <a:chExt cx="1571636" cy="1194835"/>
          </a:xfrm>
        </p:grpSpPr>
        <p:pic>
          <p:nvPicPr>
            <p:cNvPr id="30" name="Picture 6"/>
            <p:cNvPicPr>
              <a:picLocks noChangeAspect="1" noChangeArrowheads="1"/>
            </p:cNvPicPr>
            <p:nvPr/>
          </p:nvPicPr>
          <p:blipFill>
            <a:blip r:embed="rId9"/>
            <a:srcRect/>
            <a:stretch>
              <a:fillRect/>
            </a:stretch>
          </p:blipFill>
          <p:spPr bwMode="auto">
            <a:xfrm>
              <a:off x="1071538" y="2500306"/>
              <a:ext cx="1071570" cy="623331"/>
            </a:xfrm>
            <a:prstGeom prst="rect">
              <a:avLst/>
            </a:prstGeom>
            <a:noFill/>
            <a:ln w="28575">
              <a:solidFill>
                <a:schemeClr val="tx1"/>
              </a:solidFill>
              <a:miter lim="800000"/>
              <a:headEnd/>
              <a:tailEnd/>
            </a:ln>
            <a:effectLst/>
          </p:spPr>
        </p:pic>
        <p:pic>
          <p:nvPicPr>
            <p:cNvPr id="31" name="Picture 3"/>
            <p:cNvPicPr>
              <a:picLocks noChangeAspect="1" noChangeArrowheads="1"/>
            </p:cNvPicPr>
            <p:nvPr/>
          </p:nvPicPr>
          <p:blipFill>
            <a:blip r:embed="rId10"/>
            <a:srcRect/>
            <a:stretch>
              <a:fillRect/>
            </a:stretch>
          </p:blipFill>
          <p:spPr bwMode="auto">
            <a:xfrm>
              <a:off x="571472" y="1928802"/>
              <a:ext cx="837792" cy="699123"/>
            </a:xfrm>
            <a:prstGeom prst="rect">
              <a:avLst/>
            </a:prstGeom>
            <a:noFill/>
            <a:ln w="28575">
              <a:solidFill>
                <a:schemeClr val="tx1"/>
              </a:solidFill>
              <a:miter lim="800000"/>
              <a:headEnd/>
              <a:tailEnd/>
            </a:ln>
            <a:effectLst/>
          </p:spPr>
        </p:pic>
      </p:grpSp>
      <p:grpSp>
        <p:nvGrpSpPr>
          <p:cNvPr id="35" name="Groupe 34"/>
          <p:cNvGrpSpPr/>
          <p:nvPr/>
        </p:nvGrpSpPr>
        <p:grpSpPr>
          <a:xfrm>
            <a:off x="4143372" y="2857496"/>
            <a:ext cx="1571636" cy="1571636"/>
            <a:chOff x="285720" y="857232"/>
            <a:chExt cx="2000264" cy="1714512"/>
          </a:xfrm>
        </p:grpSpPr>
        <p:pic>
          <p:nvPicPr>
            <p:cNvPr id="34" name="Picture 3"/>
            <p:cNvPicPr>
              <a:picLocks noChangeAspect="1" noChangeArrowheads="1"/>
            </p:cNvPicPr>
            <p:nvPr/>
          </p:nvPicPr>
          <p:blipFill>
            <a:blip r:embed="rId11"/>
            <a:srcRect/>
            <a:stretch>
              <a:fillRect/>
            </a:stretch>
          </p:blipFill>
          <p:spPr bwMode="auto">
            <a:xfrm>
              <a:off x="1028684" y="1657344"/>
              <a:ext cx="1257300" cy="914400"/>
            </a:xfrm>
            <a:prstGeom prst="rect">
              <a:avLst/>
            </a:prstGeom>
            <a:noFill/>
            <a:ln w="28575">
              <a:solidFill>
                <a:schemeClr val="tx1"/>
              </a:solidFill>
              <a:miter lim="800000"/>
              <a:headEnd/>
              <a:tailEnd/>
            </a:ln>
            <a:effectLst/>
          </p:spPr>
        </p:pic>
        <p:pic>
          <p:nvPicPr>
            <p:cNvPr id="33" name="Picture 2"/>
            <p:cNvPicPr>
              <a:picLocks noChangeAspect="1" noChangeArrowheads="1"/>
            </p:cNvPicPr>
            <p:nvPr/>
          </p:nvPicPr>
          <p:blipFill>
            <a:blip r:embed="rId12"/>
            <a:srcRect/>
            <a:stretch>
              <a:fillRect/>
            </a:stretch>
          </p:blipFill>
          <p:spPr bwMode="auto">
            <a:xfrm>
              <a:off x="285720" y="857232"/>
              <a:ext cx="1314450" cy="885825"/>
            </a:xfrm>
            <a:prstGeom prst="rect">
              <a:avLst/>
            </a:prstGeom>
            <a:noFill/>
            <a:ln w="28575">
              <a:solidFill>
                <a:schemeClr val="tx1"/>
              </a:solidFill>
              <a:miter lim="800000"/>
              <a:headEnd/>
              <a:tailEnd/>
            </a:ln>
            <a:effectLst/>
          </p:spPr>
        </p:pic>
      </p:grpSp>
      <p:sp>
        <p:nvSpPr>
          <p:cNvPr id="36" name="ZoneTexte 35"/>
          <p:cNvSpPr txBox="1"/>
          <p:nvPr/>
        </p:nvSpPr>
        <p:spPr>
          <a:xfrm>
            <a:off x="1357290" y="1142984"/>
            <a:ext cx="5786478" cy="369332"/>
          </a:xfrm>
          <a:prstGeom prst="rect">
            <a:avLst/>
          </a:prstGeom>
          <a:noFill/>
        </p:spPr>
        <p:txBody>
          <a:bodyPr wrap="square" rtlCol="0">
            <a:spAutoFit/>
          </a:bodyPr>
          <a:lstStyle/>
          <a:p>
            <a:r>
              <a:rPr lang="fr-FR" i="1" dirty="0" smtClean="0"/>
              <a:t>Coût moyen pour une ruche connectée toutes options 350€</a:t>
            </a:r>
            <a:endParaRPr lang="fr-FR" dirty="0" smtClean="0"/>
          </a:p>
        </p:txBody>
      </p:sp>
      <p:pic>
        <p:nvPicPr>
          <p:cNvPr id="23" name="Picture 2"/>
          <p:cNvPicPr>
            <a:picLocks noChangeAspect="1" noChangeArrowheads="1"/>
          </p:cNvPicPr>
          <p:nvPr/>
        </p:nvPicPr>
        <p:blipFill>
          <a:blip r:embed="rId13"/>
          <a:srcRect/>
          <a:stretch>
            <a:fillRect/>
          </a:stretch>
        </p:blipFill>
        <p:spPr bwMode="auto">
          <a:xfrm>
            <a:off x="3786182" y="5929330"/>
            <a:ext cx="863606" cy="662425"/>
          </a:xfrm>
          <a:prstGeom prst="rect">
            <a:avLst/>
          </a:prstGeom>
          <a:noFill/>
          <a:ln w="28575">
            <a:solidFill>
              <a:schemeClr val="tx1"/>
            </a:solidFill>
            <a:miter lim="800000"/>
            <a:headEnd/>
            <a:tailEnd/>
          </a:ln>
          <a:effectLst/>
        </p:spPr>
      </p:pic>
      <p:pic>
        <p:nvPicPr>
          <p:cNvPr id="24" name="Picture 3"/>
          <p:cNvPicPr>
            <a:picLocks noChangeAspect="1" noChangeArrowheads="1"/>
          </p:cNvPicPr>
          <p:nvPr/>
        </p:nvPicPr>
        <p:blipFill>
          <a:blip r:embed="rId14" cstate="print"/>
          <a:srcRect/>
          <a:stretch>
            <a:fillRect/>
          </a:stretch>
        </p:blipFill>
        <p:spPr bwMode="auto">
          <a:xfrm>
            <a:off x="2571736" y="4286256"/>
            <a:ext cx="642942" cy="711017"/>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813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pic>
        <p:nvPicPr>
          <p:cNvPr id="48132" name="Picture 4"/>
          <p:cNvPicPr>
            <a:picLocks noChangeAspect="1" noChangeArrowheads="1"/>
          </p:cNvPicPr>
          <p:nvPr/>
        </p:nvPicPr>
        <p:blipFill>
          <a:blip r:embed="rId2"/>
          <a:srcRect/>
          <a:stretch>
            <a:fillRect/>
          </a:stretch>
        </p:blipFill>
        <p:spPr bwMode="auto">
          <a:xfrm>
            <a:off x="214282" y="2962817"/>
            <a:ext cx="2171700" cy="1238250"/>
          </a:xfrm>
          <a:prstGeom prst="rect">
            <a:avLst/>
          </a:prstGeom>
          <a:noFill/>
          <a:ln w="28575">
            <a:noFill/>
            <a:miter lim="800000"/>
            <a:headEnd/>
            <a:tailEnd/>
          </a:ln>
        </p:spPr>
      </p:pic>
      <p:sp>
        <p:nvSpPr>
          <p:cNvPr id="48133" name="ZoneTexte 4"/>
          <p:cNvSpPr txBox="1">
            <a:spLocks noChangeArrowheads="1"/>
          </p:cNvSpPr>
          <p:nvPr/>
        </p:nvSpPr>
        <p:spPr bwMode="auto">
          <a:xfrm>
            <a:off x="2357422" y="2962817"/>
            <a:ext cx="6500858" cy="1569660"/>
          </a:xfrm>
          <a:prstGeom prst="rect">
            <a:avLst/>
          </a:prstGeom>
          <a:noFill/>
          <a:ln w="9525">
            <a:noFill/>
            <a:miter lim="800000"/>
            <a:headEnd/>
            <a:tailEnd/>
          </a:ln>
        </p:spPr>
        <p:txBody>
          <a:bodyPr wrap="square">
            <a:spAutoFit/>
          </a:bodyPr>
          <a:lstStyle/>
          <a:p>
            <a:r>
              <a:rPr lang="fr-FR" sz="1600" dirty="0" smtClean="0"/>
              <a:t>Il existe des ruche </a:t>
            </a:r>
            <a:r>
              <a:rPr lang="fr-FR" sz="1600" dirty="0"/>
              <a:t>D</a:t>
            </a:r>
            <a:r>
              <a:rPr lang="fr-FR" sz="1600" dirty="0" smtClean="0"/>
              <a:t>adant 10 cadres </a:t>
            </a:r>
            <a:r>
              <a:rPr lang="fr-FR" sz="1600" dirty="0"/>
              <a:t>en </a:t>
            </a:r>
            <a:r>
              <a:rPr lang="fr-FR" sz="1600" dirty="0" smtClean="0"/>
              <a:t>kit, avec la hausse de récolte et tous les cadres.</a:t>
            </a:r>
          </a:p>
          <a:p>
            <a:endParaRPr lang="fr-FR" sz="1600" dirty="0" smtClean="0"/>
          </a:p>
          <a:p>
            <a:r>
              <a:rPr lang="fr-FR" sz="1600" dirty="0" smtClean="0"/>
              <a:t>Pour une application pédagogique, on peut s’orienter vers des pièces détachées.</a:t>
            </a:r>
          </a:p>
          <a:p>
            <a:r>
              <a:rPr lang="fr-FR" sz="1600" dirty="0" smtClean="0"/>
              <a:t>Un fond de ruche en bois, un corps de ruche, un couvre cadres, un toit tôle.</a:t>
            </a:r>
            <a:endParaRPr lang="fr-FR" dirty="0" smtClean="0"/>
          </a:p>
        </p:txBody>
      </p:sp>
      <p:sp>
        <p:nvSpPr>
          <p:cNvPr id="48149" name="Espace réservé du numéro de diapositive 20"/>
          <p:cNvSpPr>
            <a:spLocks noGrp="1"/>
          </p:cNvSpPr>
          <p:nvPr>
            <p:ph type="sldNum" sz="quarter" idx="12"/>
          </p:nvPr>
        </p:nvSpPr>
        <p:spPr bwMode="auto">
          <a:xfrm>
            <a:off x="6724680" y="6356350"/>
            <a:ext cx="2133600" cy="365125"/>
          </a:xfrm>
          <a:noFill/>
          <a:ln>
            <a:miter lim="800000"/>
            <a:headEnd/>
            <a:tailEnd/>
          </a:ln>
        </p:spPr>
        <p:txBody>
          <a:bodyPr/>
          <a:lstStyle/>
          <a:p>
            <a:fld id="{13C23656-A7AC-461E-9382-55B4BA4AF228}" type="slidenum">
              <a:rPr lang="fr-FR" smtClean="0"/>
              <a:pPr/>
              <a:t>52</a:t>
            </a:fld>
            <a:endParaRPr lang="fr-FR" smtClean="0"/>
          </a:p>
        </p:txBody>
      </p:sp>
      <p:sp>
        <p:nvSpPr>
          <p:cNvPr id="22" name="ZoneTexte 21"/>
          <p:cNvSpPr txBox="1"/>
          <p:nvPr/>
        </p:nvSpPr>
        <p:spPr>
          <a:xfrm>
            <a:off x="500034" y="1341484"/>
            <a:ext cx="8286808" cy="1200329"/>
          </a:xfrm>
          <a:prstGeom prst="rect">
            <a:avLst/>
          </a:prstGeom>
          <a:noFill/>
        </p:spPr>
        <p:txBody>
          <a:bodyPr wrap="square" rtlCol="0">
            <a:spAutoFit/>
          </a:bodyPr>
          <a:lstStyle/>
          <a:p>
            <a:r>
              <a:rPr lang="fr-FR" i="1" dirty="0" smtClean="0"/>
              <a:t>	        Une ruche 60 à 100</a:t>
            </a:r>
            <a:r>
              <a:rPr lang="fr-FR" dirty="0" smtClean="0"/>
              <a:t> €</a:t>
            </a:r>
          </a:p>
          <a:p>
            <a:endParaRPr lang="fr-FR" dirty="0" smtClean="0"/>
          </a:p>
          <a:p>
            <a:r>
              <a:rPr lang="fr-FR" dirty="0" smtClean="0"/>
              <a:t>Certaines enseignes de bricolage proposent un rayon apiculture,</a:t>
            </a:r>
          </a:p>
          <a:p>
            <a:r>
              <a:rPr lang="fr-FR" dirty="0" smtClean="0"/>
              <a:t>quelques fournisseurs de matériel apicole en ligne,</a:t>
            </a:r>
            <a:endParaRPr lang="fr-FR" dirty="0"/>
          </a:p>
        </p:txBody>
      </p:sp>
      <p:sp>
        <p:nvSpPr>
          <p:cNvPr id="23" name="Rectangle 22"/>
          <p:cNvSpPr/>
          <p:nvPr/>
        </p:nvSpPr>
        <p:spPr>
          <a:xfrm>
            <a:off x="428596" y="2541813"/>
            <a:ext cx="2646109" cy="338554"/>
          </a:xfrm>
          <a:prstGeom prst="rect">
            <a:avLst/>
          </a:prstGeom>
        </p:spPr>
        <p:txBody>
          <a:bodyPr wrap="none">
            <a:spAutoFit/>
          </a:bodyPr>
          <a:lstStyle/>
          <a:p>
            <a:r>
              <a:rPr lang="fr-FR" sz="1600" dirty="0" smtClean="0">
                <a:hlinkClick r:id="rId3"/>
              </a:rPr>
              <a:t>https://www.ets-leygonie.net</a:t>
            </a:r>
            <a:endParaRPr lang="fr-FR" sz="1600" dirty="0"/>
          </a:p>
        </p:txBody>
      </p:sp>
      <p:sp>
        <p:nvSpPr>
          <p:cNvPr id="24" name="Rectangle 23"/>
          <p:cNvSpPr/>
          <p:nvPr/>
        </p:nvSpPr>
        <p:spPr>
          <a:xfrm>
            <a:off x="3247593" y="2552825"/>
            <a:ext cx="2395977" cy="338554"/>
          </a:xfrm>
          <a:prstGeom prst="rect">
            <a:avLst/>
          </a:prstGeom>
        </p:spPr>
        <p:txBody>
          <a:bodyPr wrap="none">
            <a:spAutoFit/>
          </a:bodyPr>
          <a:lstStyle/>
          <a:p>
            <a:r>
              <a:rPr lang="fr-FR" sz="1600" dirty="0" smtClean="0">
                <a:hlinkClick r:id="rId4"/>
              </a:rPr>
              <a:t>http://www.apiculture.net</a:t>
            </a:r>
            <a:endParaRPr lang="fr-FR" sz="1600" dirty="0"/>
          </a:p>
        </p:txBody>
      </p:sp>
      <p:sp>
        <p:nvSpPr>
          <p:cNvPr id="25" name="Rectangle 24"/>
          <p:cNvSpPr/>
          <p:nvPr/>
        </p:nvSpPr>
        <p:spPr>
          <a:xfrm>
            <a:off x="5841612" y="2552825"/>
            <a:ext cx="2945230" cy="338554"/>
          </a:xfrm>
          <a:prstGeom prst="rect">
            <a:avLst/>
          </a:prstGeom>
        </p:spPr>
        <p:txBody>
          <a:bodyPr wrap="none">
            <a:spAutoFit/>
          </a:bodyPr>
          <a:lstStyle/>
          <a:p>
            <a:r>
              <a:rPr lang="fr-FR" sz="1600" dirty="0" smtClean="0">
                <a:hlinkClick r:id="rId5"/>
              </a:rPr>
              <a:t>https://www.icko-apiculture.com</a:t>
            </a:r>
            <a:endParaRPr lang="fr-FR" sz="1600" dirty="0"/>
          </a:p>
        </p:txBody>
      </p:sp>
      <p:pic>
        <p:nvPicPr>
          <p:cNvPr id="1026" name="Picture 2"/>
          <p:cNvPicPr>
            <a:picLocks noChangeAspect="1" noChangeArrowheads="1"/>
          </p:cNvPicPr>
          <p:nvPr/>
        </p:nvPicPr>
        <p:blipFill>
          <a:blip r:embed="rId6"/>
          <a:srcRect/>
          <a:stretch>
            <a:fillRect/>
          </a:stretch>
        </p:blipFill>
        <p:spPr bwMode="auto">
          <a:xfrm>
            <a:off x="357158" y="4572008"/>
            <a:ext cx="1500198" cy="1491476"/>
          </a:xfrm>
          <a:prstGeom prst="rect">
            <a:avLst/>
          </a:prstGeom>
          <a:noFill/>
          <a:ln w="9525">
            <a:noFill/>
            <a:miter lim="800000"/>
            <a:headEnd/>
            <a:tailEnd/>
          </a:ln>
          <a:effectLst/>
        </p:spPr>
      </p:pic>
      <p:sp>
        <p:nvSpPr>
          <p:cNvPr id="12" name="ZoneTexte 4"/>
          <p:cNvSpPr txBox="1">
            <a:spLocks noChangeArrowheads="1"/>
          </p:cNvSpPr>
          <p:nvPr/>
        </p:nvSpPr>
        <p:spPr bwMode="auto">
          <a:xfrm>
            <a:off x="1785918" y="5201679"/>
            <a:ext cx="4286280" cy="584775"/>
          </a:xfrm>
          <a:prstGeom prst="rect">
            <a:avLst/>
          </a:prstGeom>
          <a:noFill/>
          <a:ln w="9525">
            <a:noFill/>
            <a:miter lim="800000"/>
            <a:headEnd/>
            <a:tailEnd/>
          </a:ln>
        </p:spPr>
        <p:txBody>
          <a:bodyPr wrap="square">
            <a:spAutoFit/>
          </a:bodyPr>
          <a:lstStyle/>
          <a:p>
            <a:r>
              <a:rPr lang="fr-FR" sz="1600" dirty="0" smtClean="0"/>
              <a:t>Il est possible d’utiliser un </a:t>
            </a:r>
            <a:r>
              <a:rPr lang="fr-FR" sz="1600" dirty="0" err="1" smtClean="0"/>
              <a:t>ruchette</a:t>
            </a:r>
            <a:r>
              <a:rPr lang="fr-FR" sz="1600" dirty="0" smtClean="0"/>
              <a:t> 5 ou 6 cadres.</a:t>
            </a:r>
          </a:p>
          <a:p>
            <a:r>
              <a:rPr lang="fr-FR" sz="1600" dirty="0" smtClean="0"/>
              <a:t>Dans ce cas, la largeur du auvent est à adapter.  </a:t>
            </a:r>
            <a:endParaRPr lang="fr-FR" dirty="0" smtClean="0"/>
          </a:p>
        </p:txBody>
      </p:sp>
      <p:pic>
        <p:nvPicPr>
          <p:cNvPr id="1027" name="Picture 3"/>
          <p:cNvPicPr>
            <a:picLocks noChangeAspect="1" noChangeArrowheads="1"/>
          </p:cNvPicPr>
          <p:nvPr/>
        </p:nvPicPr>
        <p:blipFill>
          <a:blip r:embed="rId7"/>
          <a:srcRect/>
          <a:stretch>
            <a:fillRect/>
          </a:stretch>
        </p:blipFill>
        <p:spPr bwMode="auto">
          <a:xfrm>
            <a:off x="5929322" y="4714884"/>
            <a:ext cx="2843211" cy="1461464"/>
          </a:xfrm>
          <a:prstGeom prst="rect">
            <a:avLst/>
          </a:prstGeom>
          <a:noFill/>
          <a:ln w="28575">
            <a:noFill/>
            <a:miter lim="800000"/>
            <a:headEnd/>
            <a:tailEnd/>
          </a:ln>
          <a:effectLst/>
        </p:spPr>
      </p:pic>
      <p:sp>
        <p:nvSpPr>
          <p:cNvPr id="14" name="Rectangle 13"/>
          <p:cNvSpPr/>
          <p:nvPr/>
        </p:nvSpPr>
        <p:spPr>
          <a:xfrm>
            <a:off x="1857356" y="4786322"/>
            <a:ext cx="1852558" cy="369332"/>
          </a:xfrm>
          <a:prstGeom prst="rect">
            <a:avLst/>
          </a:prstGeom>
        </p:spPr>
        <p:txBody>
          <a:bodyPr wrap="none">
            <a:spAutoFit/>
          </a:bodyPr>
          <a:lstStyle/>
          <a:p>
            <a:r>
              <a:rPr lang="fr-FR" i="1" dirty="0" smtClean="0"/>
              <a:t>Une </a:t>
            </a:r>
            <a:r>
              <a:rPr lang="fr-FR" i="1" dirty="0" err="1" smtClean="0"/>
              <a:t>ruchette</a:t>
            </a:r>
            <a:r>
              <a:rPr lang="fr-FR" i="1" dirty="0" smtClean="0"/>
              <a:t> 45</a:t>
            </a:r>
            <a:r>
              <a:rPr lang="fr-FR" dirty="0" smtClean="0"/>
              <a:t> €</a:t>
            </a:r>
          </a:p>
        </p:txBody>
      </p:sp>
      <p:pic>
        <p:nvPicPr>
          <p:cNvPr id="1028" name="Picture 4"/>
          <p:cNvPicPr>
            <a:picLocks noChangeAspect="1" noChangeArrowheads="1"/>
          </p:cNvPicPr>
          <p:nvPr/>
        </p:nvPicPr>
        <p:blipFill>
          <a:blip r:embed="rId8"/>
          <a:srcRect/>
          <a:stretch>
            <a:fillRect/>
          </a:stretch>
        </p:blipFill>
        <p:spPr bwMode="auto">
          <a:xfrm>
            <a:off x="642910" y="1071546"/>
            <a:ext cx="1143008" cy="896477"/>
          </a:xfrm>
          <a:prstGeom prst="rect">
            <a:avLst/>
          </a:prstGeom>
          <a:noFill/>
          <a:ln w="9525">
            <a:noFill/>
            <a:miter lim="800000"/>
            <a:headEnd/>
            <a:tailEnd/>
          </a:ln>
          <a:effectLst/>
        </p:spPr>
      </p:pic>
      <p:sp>
        <p:nvSpPr>
          <p:cNvPr id="16" name="ZoneTexte 15"/>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813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48149" name="Espace réservé du numéro de diapositive 20"/>
          <p:cNvSpPr>
            <a:spLocks noGrp="1"/>
          </p:cNvSpPr>
          <p:nvPr>
            <p:ph type="sldNum" sz="quarter" idx="12"/>
          </p:nvPr>
        </p:nvSpPr>
        <p:spPr bwMode="auto">
          <a:xfrm>
            <a:off x="6724680" y="6356350"/>
            <a:ext cx="2133600" cy="365125"/>
          </a:xfrm>
          <a:noFill/>
          <a:ln>
            <a:miter lim="800000"/>
            <a:headEnd/>
            <a:tailEnd/>
          </a:ln>
        </p:spPr>
        <p:txBody>
          <a:bodyPr/>
          <a:lstStyle/>
          <a:p>
            <a:fld id="{13C23656-A7AC-461E-9382-55B4BA4AF228}" type="slidenum">
              <a:rPr lang="fr-FR" smtClean="0"/>
              <a:pPr/>
              <a:t>53</a:t>
            </a:fld>
            <a:endParaRPr lang="fr-FR" smtClean="0"/>
          </a:p>
        </p:txBody>
      </p:sp>
      <p:pic>
        <p:nvPicPr>
          <p:cNvPr id="1028" name="Picture 4"/>
          <p:cNvPicPr>
            <a:picLocks noChangeAspect="1" noChangeArrowheads="1"/>
          </p:cNvPicPr>
          <p:nvPr/>
        </p:nvPicPr>
        <p:blipFill>
          <a:blip r:embed="rId2"/>
          <a:srcRect/>
          <a:stretch>
            <a:fillRect/>
          </a:stretch>
        </p:blipFill>
        <p:spPr bwMode="auto">
          <a:xfrm>
            <a:off x="319083" y="1142984"/>
            <a:ext cx="3609975" cy="4867275"/>
          </a:xfrm>
          <a:prstGeom prst="rect">
            <a:avLst/>
          </a:prstGeom>
          <a:noFill/>
          <a:ln w="28575">
            <a:solidFill>
              <a:schemeClr val="tx1"/>
            </a:solid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500430" y="1428736"/>
            <a:ext cx="4762500" cy="3514725"/>
          </a:xfrm>
          <a:prstGeom prst="rect">
            <a:avLst/>
          </a:prstGeom>
          <a:noFill/>
          <a:ln w="28575">
            <a:solidFill>
              <a:schemeClr val="tx1"/>
            </a:solid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5653115" y="4071942"/>
            <a:ext cx="2847975" cy="2409825"/>
          </a:xfrm>
          <a:prstGeom prst="rect">
            <a:avLst/>
          </a:prstGeom>
          <a:noFill/>
          <a:ln w="28575">
            <a:solidFill>
              <a:schemeClr val="tx1"/>
            </a:solidFill>
            <a:miter lim="800000"/>
            <a:headEnd/>
            <a:tailEnd/>
          </a:ln>
          <a:effectLst/>
        </p:spPr>
      </p:pic>
      <p:sp>
        <p:nvSpPr>
          <p:cNvPr id="21" name="ZoneTexte 20"/>
          <p:cNvSpPr txBox="1"/>
          <p:nvPr/>
        </p:nvSpPr>
        <p:spPr>
          <a:xfrm>
            <a:off x="3071802" y="5929330"/>
            <a:ext cx="2786082" cy="646331"/>
          </a:xfrm>
          <a:prstGeom prst="rect">
            <a:avLst/>
          </a:prstGeom>
          <a:solidFill>
            <a:schemeClr val="bg1"/>
          </a:solidFill>
          <a:ln w="28575">
            <a:solidFill>
              <a:schemeClr val="tx1"/>
            </a:solidFill>
          </a:ln>
        </p:spPr>
        <p:txBody>
          <a:bodyPr wrap="square" rtlCol="0">
            <a:spAutoFit/>
          </a:bodyPr>
          <a:lstStyle/>
          <a:p>
            <a:pPr algn="ctr"/>
            <a:r>
              <a:rPr lang="fr-FR" dirty="0" smtClean="0"/>
              <a:t>Exemples pour une ruche en ligne 60 à 80 €</a:t>
            </a:r>
            <a:endParaRPr lang="fr-FR" dirty="0"/>
          </a:p>
        </p:txBody>
      </p:sp>
      <p:sp>
        <p:nvSpPr>
          <p:cNvPr id="26" name="Explosion 2 25"/>
          <p:cNvSpPr/>
          <p:nvPr/>
        </p:nvSpPr>
        <p:spPr>
          <a:xfrm>
            <a:off x="2285984" y="5500702"/>
            <a:ext cx="928694" cy="8572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1</a:t>
            </a:r>
            <a:endParaRPr lang="fr-FR" sz="2800" dirty="0"/>
          </a:p>
        </p:txBody>
      </p:sp>
      <p:sp>
        <p:nvSpPr>
          <p:cNvPr id="27" name="Explosion 2 26"/>
          <p:cNvSpPr/>
          <p:nvPr/>
        </p:nvSpPr>
        <p:spPr>
          <a:xfrm>
            <a:off x="7286644" y="1643050"/>
            <a:ext cx="928694" cy="8572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2</a:t>
            </a:r>
            <a:endParaRPr lang="fr-FR" sz="2800" dirty="0"/>
          </a:p>
        </p:txBody>
      </p:sp>
      <p:sp>
        <p:nvSpPr>
          <p:cNvPr id="28" name="Explosion 2 27"/>
          <p:cNvSpPr/>
          <p:nvPr/>
        </p:nvSpPr>
        <p:spPr>
          <a:xfrm>
            <a:off x="8001024" y="5072074"/>
            <a:ext cx="928694" cy="8572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3</a:t>
            </a:r>
            <a:endParaRPr lang="fr-FR" sz="2800" dirty="0"/>
          </a:p>
        </p:txBody>
      </p:sp>
      <p:sp>
        <p:nvSpPr>
          <p:cNvPr id="12" name="ZoneTexte 11"/>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40420" y="151402"/>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813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48149" name="Espace réservé du numéro de diapositive 20"/>
          <p:cNvSpPr>
            <a:spLocks noGrp="1"/>
          </p:cNvSpPr>
          <p:nvPr>
            <p:ph type="sldNum" sz="quarter" idx="12"/>
          </p:nvPr>
        </p:nvSpPr>
        <p:spPr bwMode="auto">
          <a:xfrm>
            <a:off x="6724680" y="6356350"/>
            <a:ext cx="2133600" cy="365125"/>
          </a:xfrm>
          <a:noFill/>
          <a:ln>
            <a:miter lim="800000"/>
            <a:headEnd/>
            <a:tailEnd/>
          </a:ln>
        </p:spPr>
        <p:txBody>
          <a:bodyPr/>
          <a:lstStyle/>
          <a:p>
            <a:fld id="{13C23656-A7AC-461E-9382-55B4BA4AF228}" type="slidenum">
              <a:rPr lang="fr-FR" smtClean="0"/>
              <a:pPr/>
              <a:t>54</a:t>
            </a:fld>
            <a:endParaRPr lang="fr-FR" smtClean="0"/>
          </a:p>
        </p:txBody>
      </p:sp>
      <p:sp>
        <p:nvSpPr>
          <p:cNvPr id="10" name="ZoneTexte 9"/>
          <p:cNvSpPr txBox="1"/>
          <p:nvPr/>
        </p:nvSpPr>
        <p:spPr>
          <a:xfrm>
            <a:off x="500034" y="987966"/>
            <a:ext cx="5786478" cy="646331"/>
          </a:xfrm>
          <a:prstGeom prst="rect">
            <a:avLst/>
          </a:prstGeom>
          <a:noFill/>
        </p:spPr>
        <p:txBody>
          <a:bodyPr wrap="square" rtlCol="0">
            <a:spAutoFit/>
          </a:bodyPr>
          <a:lstStyle/>
          <a:p>
            <a:r>
              <a:rPr lang="fr-FR" i="1" dirty="0" smtClean="0"/>
              <a:t>L’électronique</a:t>
            </a:r>
            <a:r>
              <a:rPr lang="fr-FR" dirty="0" smtClean="0"/>
              <a:t>  65€ + </a:t>
            </a:r>
            <a:r>
              <a:rPr lang="fr-FR" i="1" dirty="0" smtClean="0"/>
              <a:t>connectivité au réseau </a:t>
            </a:r>
            <a:r>
              <a:rPr lang="fr-FR" i="1" dirty="0" err="1" smtClean="0"/>
              <a:t>Sigfox</a:t>
            </a:r>
            <a:r>
              <a:rPr lang="fr-FR" dirty="0" smtClean="0"/>
              <a:t>  80 €</a:t>
            </a:r>
          </a:p>
          <a:p>
            <a:r>
              <a:rPr lang="fr-FR" dirty="0" smtClean="0"/>
              <a:t> </a:t>
            </a:r>
            <a:endParaRPr lang="fr-FR" dirty="0"/>
          </a:p>
        </p:txBody>
      </p:sp>
      <p:pic>
        <p:nvPicPr>
          <p:cNvPr id="11" name="Picture 3"/>
          <p:cNvPicPr>
            <a:picLocks noChangeAspect="1" noChangeArrowheads="1"/>
          </p:cNvPicPr>
          <p:nvPr/>
        </p:nvPicPr>
        <p:blipFill>
          <a:blip r:embed="rId2" cstate="print"/>
          <a:srcRect/>
          <a:stretch>
            <a:fillRect/>
          </a:stretch>
        </p:blipFill>
        <p:spPr bwMode="auto">
          <a:xfrm>
            <a:off x="500034" y="1500174"/>
            <a:ext cx="642942" cy="711017"/>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71472" y="4714884"/>
            <a:ext cx="862011" cy="657743"/>
          </a:xfrm>
          <a:prstGeom prst="rect">
            <a:avLst/>
          </a:prstGeom>
          <a:noFill/>
          <a:ln w="9525">
            <a:noFill/>
            <a:miter lim="800000"/>
            <a:headEnd/>
            <a:tailEnd/>
          </a:ln>
          <a:effectLst/>
        </p:spPr>
      </p:pic>
      <p:pic>
        <p:nvPicPr>
          <p:cNvPr id="13" name="Picture 6"/>
          <p:cNvPicPr>
            <a:picLocks noChangeAspect="1" noChangeArrowheads="1"/>
          </p:cNvPicPr>
          <p:nvPr/>
        </p:nvPicPr>
        <p:blipFill>
          <a:blip r:embed="rId4"/>
          <a:srcRect/>
          <a:stretch>
            <a:fillRect/>
          </a:stretch>
        </p:blipFill>
        <p:spPr bwMode="auto">
          <a:xfrm>
            <a:off x="428597" y="3685296"/>
            <a:ext cx="1071570" cy="623331"/>
          </a:xfrm>
          <a:prstGeom prst="rect">
            <a:avLst/>
          </a:prstGeom>
          <a:noFill/>
          <a:ln w="9525">
            <a:noFill/>
            <a:miter lim="800000"/>
            <a:headEnd/>
            <a:tailEnd/>
          </a:ln>
          <a:effectLst/>
        </p:spPr>
      </p:pic>
      <p:pic>
        <p:nvPicPr>
          <p:cNvPr id="16" name="Picture 3"/>
          <p:cNvPicPr>
            <a:picLocks noChangeAspect="1" noChangeArrowheads="1"/>
          </p:cNvPicPr>
          <p:nvPr/>
        </p:nvPicPr>
        <p:blipFill>
          <a:blip r:embed="rId5"/>
          <a:srcRect/>
          <a:stretch>
            <a:fillRect/>
          </a:stretch>
        </p:blipFill>
        <p:spPr bwMode="auto">
          <a:xfrm>
            <a:off x="500034" y="2428868"/>
            <a:ext cx="837792" cy="699123"/>
          </a:xfrm>
          <a:prstGeom prst="rect">
            <a:avLst/>
          </a:prstGeom>
          <a:noFill/>
          <a:ln w="9525">
            <a:noFill/>
            <a:miter lim="800000"/>
            <a:headEnd/>
            <a:tailEnd/>
          </a:ln>
          <a:effectLst/>
        </p:spPr>
      </p:pic>
      <p:sp>
        <p:nvSpPr>
          <p:cNvPr id="18" name="ZoneTexte 17"/>
          <p:cNvSpPr txBox="1"/>
          <p:nvPr/>
        </p:nvSpPr>
        <p:spPr>
          <a:xfrm>
            <a:off x="1285852" y="1559470"/>
            <a:ext cx="3357586" cy="369332"/>
          </a:xfrm>
          <a:prstGeom prst="rect">
            <a:avLst/>
          </a:prstGeom>
          <a:noFill/>
        </p:spPr>
        <p:txBody>
          <a:bodyPr wrap="square" rtlCol="0">
            <a:spAutoFit/>
          </a:bodyPr>
          <a:lstStyle/>
          <a:p>
            <a:r>
              <a:rPr lang="fr-FR" dirty="0" smtClean="0"/>
              <a:t>Capteur de lumière Grove 3,85€</a:t>
            </a:r>
            <a:endParaRPr lang="fr-FR" dirty="0"/>
          </a:p>
        </p:txBody>
      </p:sp>
      <p:sp>
        <p:nvSpPr>
          <p:cNvPr id="19" name="ZoneTexte 18"/>
          <p:cNvSpPr txBox="1"/>
          <p:nvPr/>
        </p:nvSpPr>
        <p:spPr>
          <a:xfrm>
            <a:off x="1500166" y="4857760"/>
            <a:ext cx="5286412" cy="369332"/>
          </a:xfrm>
          <a:prstGeom prst="rect">
            <a:avLst/>
          </a:prstGeom>
          <a:noFill/>
        </p:spPr>
        <p:txBody>
          <a:bodyPr wrap="square" rtlCol="0">
            <a:spAutoFit/>
          </a:bodyPr>
          <a:lstStyle/>
          <a:p>
            <a:r>
              <a:rPr lang="fr-FR" dirty="0" smtClean="0"/>
              <a:t>Capteur de température DS18B20 étanche Grove  8€</a:t>
            </a:r>
            <a:endParaRPr lang="fr-FR" dirty="0"/>
          </a:p>
        </p:txBody>
      </p:sp>
      <p:sp>
        <p:nvSpPr>
          <p:cNvPr id="20" name="Rectangle 19"/>
          <p:cNvSpPr/>
          <p:nvPr/>
        </p:nvSpPr>
        <p:spPr>
          <a:xfrm>
            <a:off x="1546662" y="5069840"/>
            <a:ext cx="7572428" cy="338554"/>
          </a:xfrm>
          <a:prstGeom prst="rect">
            <a:avLst/>
          </a:prstGeom>
        </p:spPr>
        <p:txBody>
          <a:bodyPr wrap="square">
            <a:spAutoFit/>
          </a:bodyPr>
          <a:lstStyle/>
          <a:p>
            <a:r>
              <a:rPr lang="fr-FR" sz="1600" dirty="0" smtClean="0">
                <a:hlinkClick r:id="rId6"/>
              </a:rPr>
              <a:t>https://www.gotronic.fr/art-capteur-de-temperature-grove-101990019-23842.htm</a:t>
            </a:r>
            <a:endParaRPr lang="fr-FR" sz="1600" dirty="0"/>
          </a:p>
        </p:txBody>
      </p:sp>
      <p:sp>
        <p:nvSpPr>
          <p:cNvPr id="21" name="Rectangle 20"/>
          <p:cNvSpPr/>
          <p:nvPr/>
        </p:nvSpPr>
        <p:spPr>
          <a:xfrm>
            <a:off x="458293" y="4447204"/>
            <a:ext cx="7786710" cy="338554"/>
          </a:xfrm>
          <a:prstGeom prst="rect">
            <a:avLst/>
          </a:prstGeom>
        </p:spPr>
        <p:txBody>
          <a:bodyPr wrap="square">
            <a:spAutoFit/>
          </a:bodyPr>
          <a:lstStyle/>
          <a:p>
            <a:r>
              <a:rPr lang="fr-FR" sz="1600" dirty="0" smtClean="0">
                <a:hlinkClick r:id="rId7"/>
              </a:rPr>
              <a:t>https://www.gotronic.fr/art-capteur-d-humidite-et-de-t-grove-101020019-18964.htm</a:t>
            </a:r>
            <a:endParaRPr lang="fr-FR" sz="1600" dirty="0"/>
          </a:p>
        </p:txBody>
      </p:sp>
      <p:sp>
        <p:nvSpPr>
          <p:cNvPr id="22" name="ZoneTexte 21"/>
          <p:cNvSpPr txBox="1"/>
          <p:nvPr/>
        </p:nvSpPr>
        <p:spPr>
          <a:xfrm>
            <a:off x="1571604" y="3804826"/>
            <a:ext cx="5643602" cy="369332"/>
          </a:xfrm>
          <a:prstGeom prst="rect">
            <a:avLst/>
          </a:prstGeom>
          <a:noFill/>
        </p:spPr>
        <p:txBody>
          <a:bodyPr wrap="square" rtlCol="0">
            <a:spAutoFit/>
          </a:bodyPr>
          <a:lstStyle/>
          <a:p>
            <a:r>
              <a:rPr lang="fr-FR" dirty="0" smtClean="0"/>
              <a:t>Capteur de température/humidité DHT22 Grove  15,50€</a:t>
            </a:r>
            <a:endParaRPr lang="fr-FR" dirty="0"/>
          </a:p>
        </p:txBody>
      </p:sp>
      <p:sp>
        <p:nvSpPr>
          <p:cNvPr id="23" name="Rectangle 22"/>
          <p:cNvSpPr/>
          <p:nvPr/>
        </p:nvSpPr>
        <p:spPr>
          <a:xfrm>
            <a:off x="1118920" y="2880534"/>
            <a:ext cx="7429552" cy="338554"/>
          </a:xfrm>
          <a:prstGeom prst="rect">
            <a:avLst/>
          </a:prstGeom>
        </p:spPr>
        <p:txBody>
          <a:bodyPr wrap="square">
            <a:spAutoFit/>
          </a:bodyPr>
          <a:lstStyle/>
          <a:p>
            <a:r>
              <a:rPr lang="fr-FR" sz="1600" dirty="0" smtClean="0">
                <a:hlinkClick r:id="rId8"/>
              </a:rPr>
              <a:t>https://www.gotronic.fr/art-detecteur-de-niveau-d-eau-grove-101020018-19048.htm</a:t>
            </a:r>
            <a:endParaRPr lang="fr-FR" sz="1600" dirty="0"/>
          </a:p>
        </p:txBody>
      </p:sp>
      <p:sp>
        <p:nvSpPr>
          <p:cNvPr id="24" name="ZoneTexte 23"/>
          <p:cNvSpPr txBox="1"/>
          <p:nvPr/>
        </p:nvSpPr>
        <p:spPr>
          <a:xfrm>
            <a:off x="1428728" y="2615783"/>
            <a:ext cx="5643602" cy="369332"/>
          </a:xfrm>
          <a:prstGeom prst="rect">
            <a:avLst/>
          </a:prstGeom>
          <a:noFill/>
        </p:spPr>
        <p:txBody>
          <a:bodyPr wrap="square" rtlCol="0">
            <a:spAutoFit/>
          </a:bodyPr>
          <a:lstStyle/>
          <a:p>
            <a:r>
              <a:rPr lang="fr-FR" dirty="0" smtClean="0"/>
              <a:t>Détecteur de niveau d’eau Grove  3,05€</a:t>
            </a:r>
            <a:endParaRPr lang="fr-FR" dirty="0"/>
          </a:p>
        </p:txBody>
      </p:sp>
      <p:sp>
        <p:nvSpPr>
          <p:cNvPr id="25" name="Rectangle 24"/>
          <p:cNvSpPr/>
          <p:nvPr/>
        </p:nvSpPr>
        <p:spPr>
          <a:xfrm>
            <a:off x="1357290" y="1857364"/>
            <a:ext cx="7215238" cy="338554"/>
          </a:xfrm>
          <a:prstGeom prst="rect">
            <a:avLst/>
          </a:prstGeom>
        </p:spPr>
        <p:txBody>
          <a:bodyPr wrap="square">
            <a:spAutoFit/>
          </a:bodyPr>
          <a:lstStyle/>
          <a:p>
            <a:r>
              <a:rPr lang="fr-FR" sz="1600" dirty="0" smtClean="0">
                <a:hlinkClick r:id="rId9"/>
              </a:rPr>
              <a:t>https://www.gotronic.fr/art-detecteur-de-lumiere-grove-v1-1-101020173-25114.htm</a:t>
            </a:r>
            <a:endParaRPr lang="fr-FR" sz="1600" dirty="0"/>
          </a:p>
        </p:txBody>
      </p:sp>
      <p:sp>
        <p:nvSpPr>
          <p:cNvPr id="26" name="Rectangle 25"/>
          <p:cNvSpPr/>
          <p:nvPr/>
        </p:nvSpPr>
        <p:spPr>
          <a:xfrm>
            <a:off x="2071670" y="6305156"/>
            <a:ext cx="5929354" cy="338554"/>
          </a:xfrm>
          <a:prstGeom prst="rect">
            <a:avLst/>
          </a:prstGeom>
        </p:spPr>
        <p:txBody>
          <a:bodyPr wrap="square">
            <a:spAutoFit/>
          </a:bodyPr>
          <a:lstStyle/>
          <a:p>
            <a:r>
              <a:rPr lang="fr-FR" sz="1600" dirty="0" smtClean="0">
                <a:hlinkClick r:id="rId10"/>
              </a:rPr>
              <a:t>https://www.gotronic.fr/art-lot-de-5-cables-grove-50-cm-22297.htm</a:t>
            </a:r>
            <a:endParaRPr lang="fr-FR" sz="1600" dirty="0"/>
          </a:p>
        </p:txBody>
      </p:sp>
      <p:sp>
        <p:nvSpPr>
          <p:cNvPr id="27" name="ZoneTexte 26"/>
          <p:cNvSpPr txBox="1"/>
          <p:nvPr/>
        </p:nvSpPr>
        <p:spPr>
          <a:xfrm>
            <a:off x="2152632" y="5857892"/>
            <a:ext cx="2847996" cy="369332"/>
          </a:xfrm>
          <a:prstGeom prst="rect">
            <a:avLst/>
          </a:prstGeom>
          <a:noFill/>
        </p:spPr>
        <p:txBody>
          <a:bodyPr wrap="square" rtlCol="0">
            <a:spAutoFit/>
          </a:bodyPr>
          <a:lstStyle/>
          <a:p>
            <a:r>
              <a:rPr lang="fr-FR" dirty="0" smtClean="0"/>
              <a:t>5 câbles Grove 50cm  4,10€</a:t>
            </a:r>
            <a:endParaRPr lang="fr-FR" dirty="0"/>
          </a:p>
        </p:txBody>
      </p:sp>
      <p:pic>
        <p:nvPicPr>
          <p:cNvPr id="2050" name="Picture 2"/>
          <p:cNvPicPr>
            <a:picLocks noChangeAspect="1" noChangeArrowheads="1"/>
          </p:cNvPicPr>
          <p:nvPr/>
        </p:nvPicPr>
        <p:blipFill>
          <a:blip r:embed="rId11"/>
          <a:srcRect/>
          <a:stretch>
            <a:fillRect/>
          </a:stretch>
        </p:blipFill>
        <p:spPr bwMode="auto">
          <a:xfrm>
            <a:off x="1238231" y="5857892"/>
            <a:ext cx="833439" cy="737273"/>
          </a:xfrm>
          <a:prstGeom prst="rect">
            <a:avLst/>
          </a:prstGeom>
          <a:noFill/>
          <a:ln w="9525">
            <a:noFill/>
            <a:miter lim="800000"/>
            <a:headEnd/>
            <a:tailEnd/>
          </a:ln>
          <a:effectLst/>
        </p:spPr>
      </p:pic>
      <p:sp>
        <p:nvSpPr>
          <p:cNvPr id="28" name="ZoneTexte 27"/>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sp>
        <p:nvSpPr>
          <p:cNvPr id="3" name="ZoneTexte 2"/>
          <p:cNvSpPr txBox="1"/>
          <p:nvPr/>
        </p:nvSpPr>
        <p:spPr>
          <a:xfrm>
            <a:off x="179388" y="2184790"/>
            <a:ext cx="8678892" cy="338554"/>
          </a:xfrm>
          <a:prstGeom prst="rect">
            <a:avLst/>
          </a:prstGeom>
          <a:noFill/>
        </p:spPr>
        <p:txBody>
          <a:bodyPr wrap="square" rtlCol="0">
            <a:spAutoFit/>
          </a:bodyPr>
          <a:lstStyle/>
          <a:p>
            <a:r>
              <a:rPr lang="fr-FR" sz="1600" dirty="0">
                <a:hlinkClick r:id="rId12"/>
              </a:rPr>
              <a:t>https://www.lextronic.fr/capteurs-lumiere-couleur/13946-module-grove-capteur-de-lumiere-p.html</a:t>
            </a:r>
            <a:endParaRPr lang="fr-FR" sz="1600" dirty="0"/>
          </a:p>
        </p:txBody>
      </p:sp>
      <p:sp>
        <p:nvSpPr>
          <p:cNvPr id="4" name="ZoneTexte 3"/>
          <p:cNvSpPr txBox="1"/>
          <p:nvPr/>
        </p:nvSpPr>
        <p:spPr>
          <a:xfrm>
            <a:off x="445677" y="4158559"/>
            <a:ext cx="8174712" cy="338554"/>
          </a:xfrm>
          <a:prstGeom prst="rect">
            <a:avLst/>
          </a:prstGeom>
          <a:noFill/>
        </p:spPr>
        <p:txBody>
          <a:bodyPr wrap="square" rtlCol="0">
            <a:spAutoFit/>
          </a:bodyPr>
          <a:lstStyle/>
          <a:p>
            <a:r>
              <a:rPr lang="fr-FR" sz="1600" dirty="0">
                <a:hlinkClick r:id="rId13"/>
              </a:rPr>
              <a:t>https://www.lextronic.fr/temperature-meteo/28936-module-grove-humidite-temperature.html</a:t>
            </a:r>
            <a:endParaRPr lang="fr-FR" sz="1600" dirty="0"/>
          </a:p>
        </p:txBody>
      </p:sp>
      <p:sp>
        <p:nvSpPr>
          <p:cNvPr id="5" name="ZoneTexte 4"/>
          <p:cNvSpPr txBox="1"/>
          <p:nvPr/>
        </p:nvSpPr>
        <p:spPr>
          <a:xfrm>
            <a:off x="95595" y="5393189"/>
            <a:ext cx="9003580" cy="338554"/>
          </a:xfrm>
          <a:prstGeom prst="rect">
            <a:avLst/>
          </a:prstGeom>
          <a:noFill/>
        </p:spPr>
        <p:txBody>
          <a:bodyPr wrap="square" rtlCol="0">
            <a:spAutoFit/>
          </a:bodyPr>
          <a:lstStyle/>
          <a:p>
            <a:r>
              <a:rPr lang="fr-FR" sz="1600" dirty="0">
                <a:hlinkClick r:id="rId14"/>
              </a:rPr>
              <a:t>https://www.lextronic.fr/temperature-meteo/31559-capteur-de-temperature-ds18b20-format-grove.html</a:t>
            </a:r>
            <a:endParaRPr lang="fr-FR" sz="1600" dirty="0"/>
          </a:p>
        </p:txBody>
      </p:sp>
      <p:sp>
        <p:nvSpPr>
          <p:cNvPr id="6" name="ZoneTexte 5"/>
          <p:cNvSpPr txBox="1"/>
          <p:nvPr/>
        </p:nvSpPr>
        <p:spPr>
          <a:xfrm>
            <a:off x="228413" y="3179204"/>
            <a:ext cx="8830049" cy="338554"/>
          </a:xfrm>
          <a:prstGeom prst="rect">
            <a:avLst/>
          </a:prstGeom>
          <a:noFill/>
        </p:spPr>
        <p:txBody>
          <a:bodyPr wrap="square" rtlCol="0">
            <a:spAutoFit/>
          </a:bodyPr>
          <a:lstStyle/>
          <a:p>
            <a:r>
              <a:rPr lang="fr-FR" sz="1600" dirty="0">
                <a:hlinkClick r:id="rId15"/>
              </a:rPr>
              <a:t>https://www.lextronic.fr/temperature-meteo/28928-detecteur-de-niveau-d-eau-grove-101020018.html</a:t>
            </a:r>
            <a:endParaRPr lang="fr-FR" sz="1600" dirty="0"/>
          </a:p>
        </p:txBody>
      </p:sp>
      <p:sp>
        <p:nvSpPr>
          <p:cNvPr id="7" name="ZoneTexte 6"/>
          <p:cNvSpPr txBox="1"/>
          <p:nvPr/>
        </p:nvSpPr>
        <p:spPr>
          <a:xfrm>
            <a:off x="1632061" y="6066384"/>
            <a:ext cx="7511939" cy="338554"/>
          </a:xfrm>
          <a:prstGeom prst="rect">
            <a:avLst/>
          </a:prstGeom>
          <a:noFill/>
        </p:spPr>
        <p:txBody>
          <a:bodyPr wrap="square" rtlCol="0">
            <a:spAutoFit/>
          </a:bodyPr>
          <a:lstStyle/>
          <a:p>
            <a:r>
              <a:rPr lang="fr-FR" sz="1600" dirty="0">
                <a:hlinkClick r:id="rId16"/>
              </a:rPr>
              <a:t>https://www.lextronic.fr/cordons-connecteurs/28849-cordons-grove-50-cm.html</a:t>
            </a:r>
            <a:endParaRPr lang="fr-FR"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8131"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48149" name="Espace réservé du numéro de diapositive 20"/>
          <p:cNvSpPr>
            <a:spLocks noGrp="1"/>
          </p:cNvSpPr>
          <p:nvPr>
            <p:ph type="sldNum" sz="quarter" idx="12"/>
          </p:nvPr>
        </p:nvSpPr>
        <p:spPr bwMode="auto">
          <a:xfrm>
            <a:off x="6724680" y="6356350"/>
            <a:ext cx="2133600" cy="365125"/>
          </a:xfrm>
          <a:noFill/>
          <a:ln>
            <a:miter lim="800000"/>
            <a:headEnd/>
            <a:tailEnd/>
          </a:ln>
        </p:spPr>
        <p:txBody>
          <a:bodyPr/>
          <a:lstStyle/>
          <a:p>
            <a:fld id="{13C23656-A7AC-461E-9382-55B4BA4AF228}" type="slidenum">
              <a:rPr lang="fr-FR" smtClean="0"/>
              <a:pPr/>
              <a:t>55</a:t>
            </a:fld>
            <a:endParaRPr lang="fr-FR" smtClean="0"/>
          </a:p>
        </p:txBody>
      </p:sp>
      <p:pic>
        <p:nvPicPr>
          <p:cNvPr id="14" name="Picture 8"/>
          <p:cNvPicPr>
            <a:picLocks noChangeAspect="1" noChangeArrowheads="1"/>
          </p:cNvPicPr>
          <p:nvPr/>
        </p:nvPicPr>
        <p:blipFill>
          <a:blip r:embed="rId2"/>
          <a:srcRect/>
          <a:stretch>
            <a:fillRect/>
          </a:stretch>
        </p:blipFill>
        <p:spPr bwMode="auto">
          <a:xfrm>
            <a:off x="1000116" y="4819253"/>
            <a:ext cx="1273213" cy="914399"/>
          </a:xfrm>
          <a:prstGeom prst="rect">
            <a:avLst/>
          </a:prstGeom>
          <a:noFill/>
          <a:ln w="28575">
            <a:noFill/>
            <a:miter lim="800000"/>
            <a:headEnd/>
            <a:tailEnd/>
          </a:ln>
        </p:spPr>
      </p:pic>
      <p:sp>
        <p:nvSpPr>
          <p:cNvPr id="15" name="ZoneTexte 25"/>
          <p:cNvSpPr txBox="1">
            <a:spLocks noChangeArrowheads="1"/>
          </p:cNvSpPr>
          <p:nvPr/>
        </p:nvSpPr>
        <p:spPr bwMode="auto">
          <a:xfrm>
            <a:off x="2357438" y="5292882"/>
            <a:ext cx="2357454" cy="369332"/>
          </a:xfrm>
          <a:prstGeom prst="rect">
            <a:avLst/>
          </a:prstGeom>
          <a:noFill/>
          <a:ln w="9525">
            <a:noFill/>
            <a:miter lim="800000"/>
            <a:headEnd/>
            <a:tailEnd/>
          </a:ln>
        </p:spPr>
        <p:txBody>
          <a:bodyPr wrap="square">
            <a:spAutoFit/>
          </a:bodyPr>
          <a:lstStyle/>
          <a:p>
            <a:pPr algn="ctr"/>
            <a:r>
              <a:rPr lang="fr-FR" sz="1600" dirty="0" err="1"/>
              <a:t>Shield</a:t>
            </a:r>
            <a:r>
              <a:rPr lang="fr-FR" sz="1600" dirty="0"/>
              <a:t> AKENE </a:t>
            </a:r>
            <a:r>
              <a:rPr lang="fr-FR" sz="1600" dirty="0" err="1" smtClean="0"/>
              <a:t>Sigfox</a:t>
            </a:r>
            <a:r>
              <a:rPr lang="fr-FR" sz="1600" dirty="0" smtClean="0"/>
              <a:t> </a:t>
            </a:r>
            <a:r>
              <a:rPr lang="fr-FR" dirty="0" smtClean="0"/>
              <a:t>80 </a:t>
            </a:r>
            <a:r>
              <a:rPr lang="fr-FR" dirty="0"/>
              <a:t>€ </a:t>
            </a:r>
          </a:p>
        </p:txBody>
      </p:sp>
      <p:sp>
        <p:nvSpPr>
          <p:cNvPr id="9" name="Rectangle 8"/>
          <p:cNvSpPr/>
          <p:nvPr/>
        </p:nvSpPr>
        <p:spPr>
          <a:xfrm>
            <a:off x="1000116" y="5805090"/>
            <a:ext cx="6215090" cy="338554"/>
          </a:xfrm>
          <a:prstGeom prst="rect">
            <a:avLst/>
          </a:prstGeom>
        </p:spPr>
        <p:txBody>
          <a:bodyPr wrap="square">
            <a:spAutoFit/>
          </a:bodyPr>
          <a:lstStyle/>
          <a:p>
            <a:r>
              <a:rPr lang="fr-FR" sz="1600" dirty="0" smtClean="0">
                <a:hlinkClick r:id="rId3"/>
              </a:rPr>
              <a:t>https://snootlab.com/lang-fr/shields-snootlab/889-akene-v1-fr.html</a:t>
            </a:r>
            <a:endParaRPr lang="fr-FR" sz="1600" dirty="0"/>
          </a:p>
        </p:txBody>
      </p:sp>
      <p:sp>
        <p:nvSpPr>
          <p:cNvPr id="11" name="Rectangle 10"/>
          <p:cNvSpPr/>
          <p:nvPr/>
        </p:nvSpPr>
        <p:spPr>
          <a:xfrm>
            <a:off x="714348" y="1947438"/>
            <a:ext cx="6643734" cy="338554"/>
          </a:xfrm>
          <a:prstGeom prst="rect">
            <a:avLst/>
          </a:prstGeom>
        </p:spPr>
        <p:txBody>
          <a:bodyPr wrap="square">
            <a:spAutoFit/>
          </a:bodyPr>
          <a:lstStyle/>
          <a:p>
            <a:r>
              <a:rPr lang="fr-FR" sz="1600" dirty="0" smtClean="0">
                <a:hlinkClick r:id="rId4"/>
              </a:rPr>
              <a:t>https://www.gotronic.fr/art-module-grove-base-shield-103030000-19068.htm</a:t>
            </a:r>
            <a:endParaRPr lang="fr-FR" sz="1600" dirty="0"/>
          </a:p>
        </p:txBody>
      </p:sp>
      <p:sp>
        <p:nvSpPr>
          <p:cNvPr id="12" name="ZoneTexte 11"/>
          <p:cNvSpPr txBox="1"/>
          <p:nvPr/>
        </p:nvSpPr>
        <p:spPr>
          <a:xfrm>
            <a:off x="2071670" y="1357298"/>
            <a:ext cx="3357586" cy="369332"/>
          </a:xfrm>
          <a:prstGeom prst="rect">
            <a:avLst/>
          </a:prstGeom>
          <a:noFill/>
        </p:spPr>
        <p:txBody>
          <a:bodyPr wrap="square" rtlCol="0">
            <a:spAutoFit/>
          </a:bodyPr>
          <a:lstStyle/>
          <a:p>
            <a:r>
              <a:rPr lang="fr-FR" dirty="0" err="1" smtClean="0"/>
              <a:t>Shield</a:t>
            </a:r>
            <a:r>
              <a:rPr lang="fr-FR" dirty="0" smtClean="0"/>
              <a:t> Grove </a:t>
            </a:r>
            <a:r>
              <a:rPr lang="fr-FR" dirty="0" err="1" smtClean="0"/>
              <a:t>Arduino</a:t>
            </a:r>
            <a:r>
              <a:rPr lang="fr-FR" dirty="0" smtClean="0"/>
              <a:t> </a:t>
            </a:r>
            <a:r>
              <a:rPr lang="fr-FR" dirty="0" err="1" smtClean="0"/>
              <a:t>Uno</a:t>
            </a:r>
            <a:r>
              <a:rPr lang="fr-FR" dirty="0" smtClean="0"/>
              <a:t>  9,30€</a:t>
            </a:r>
            <a:endParaRPr lang="fr-FR" dirty="0"/>
          </a:p>
        </p:txBody>
      </p:sp>
      <p:pic>
        <p:nvPicPr>
          <p:cNvPr id="3074" name="Picture 2"/>
          <p:cNvPicPr>
            <a:picLocks noChangeAspect="1" noChangeArrowheads="1"/>
          </p:cNvPicPr>
          <p:nvPr/>
        </p:nvPicPr>
        <p:blipFill>
          <a:blip r:embed="rId5"/>
          <a:srcRect/>
          <a:stretch>
            <a:fillRect/>
          </a:stretch>
        </p:blipFill>
        <p:spPr bwMode="auto">
          <a:xfrm>
            <a:off x="571472" y="1114415"/>
            <a:ext cx="1314450" cy="885825"/>
          </a:xfrm>
          <a:prstGeom prst="rect">
            <a:avLst/>
          </a:prstGeom>
          <a:noFill/>
          <a:ln w="9525">
            <a:noFill/>
            <a:miter lim="800000"/>
            <a:headEnd/>
            <a:tailEnd/>
          </a:ln>
          <a:effectLst/>
        </p:spPr>
      </p:pic>
      <p:sp>
        <p:nvSpPr>
          <p:cNvPr id="13" name="Rectangle 12"/>
          <p:cNvSpPr/>
          <p:nvPr/>
        </p:nvSpPr>
        <p:spPr>
          <a:xfrm>
            <a:off x="714348" y="3643314"/>
            <a:ext cx="5000660" cy="338554"/>
          </a:xfrm>
          <a:prstGeom prst="rect">
            <a:avLst/>
          </a:prstGeom>
        </p:spPr>
        <p:txBody>
          <a:bodyPr wrap="square">
            <a:spAutoFit/>
          </a:bodyPr>
          <a:lstStyle/>
          <a:p>
            <a:r>
              <a:rPr lang="fr-FR" sz="1600" dirty="0" smtClean="0">
                <a:hlinkClick r:id="rId6"/>
              </a:rPr>
              <a:t>https://www.gotronic.fr/art-carte-arduino-uno-12420.htm</a:t>
            </a:r>
            <a:endParaRPr lang="fr-FR" sz="1600" dirty="0"/>
          </a:p>
        </p:txBody>
      </p:sp>
      <p:sp>
        <p:nvSpPr>
          <p:cNvPr id="16" name="ZoneTexte 15"/>
          <p:cNvSpPr txBox="1"/>
          <p:nvPr/>
        </p:nvSpPr>
        <p:spPr>
          <a:xfrm>
            <a:off x="2071670" y="3131106"/>
            <a:ext cx="3357586" cy="369332"/>
          </a:xfrm>
          <a:prstGeom prst="rect">
            <a:avLst/>
          </a:prstGeom>
          <a:noFill/>
        </p:spPr>
        <p:txBody>
          <a:bodyPr wrap="square" rtlCol="0">
            <a:spAutoFit/>
          </a:bodyPr>
          <a:lstStyle/>
          <a:p>
            <a:r>
              <a:rPr lang="fr-FR" dirty="0" smtClean="0"/>
              <a:t>Carte </a:t>
            </a:r>
            <a:r>
              <a:rPr lang="fr-FR" dirty="0" err="1" smtClean="0"/>
              <a:t>Arduino</a:t>
            </a:r>
            <a:r>
              <a:rPr lang="fr-FR" dirty="0" smtClean="0"/>
              <a:t> </a:t>
            </a:r>
            <a:r>
              <a:rPr lang="fr-FR" dirty="0" err="1" smtClean="0"/>
              <a:t>Uno</a:t>
            </a:r>
            <a:r>
              <a:rPr lang="fr-FR" dirty="0" smtClean="0"/>
              <a:t>  19,50€</a:t>
            </a:r>
            <a:endParaRPr lang="fr-FR" dirty="0"/>
          </a:p>
        </p:txBody>
      </p:sp>
      <p:pic>
        <p:nvPicPr>
          <p:cNvPr id="3075" name="Picture 3"/>
          <p:cNvPicPr>
            <a:picLocks noChangeAspect="1" noChangeArrowheads="1"/>
          </p:cNvPicPr>
          <p:nvPr/>
        </p:nvPicPr>
        <p:blipFill>
          <a:blip r:embed="rId7"/>
          <a:srcRect/>
          <a:stretch>
            <a:fillRect/>
          </a:stretch>
        </p:blipFill>
        <p:spPr bwMode="auto">
          <a:xfrm>
            <a:off x="785786" y="2728914"/>
            <a:ext cx="1257300" cy="914400"/>
          </a:xfrm>
          <a:prstGeom prst="rect">
            <a:avLst/>
          </a:prstGeom>
          <a:noFill/>
          <a:ln w="9525">
            <a:noFill/>
            <a:miter lim="800000"/>
            <a:headEnd/>
            <a:tailEnd/>
          </a:ln>
          <a:effectLst/>
        </p:spPr>
      </p:pic>
      <p:sp>
        <p:nvSpPr>
          <p:cNvPr id="17" name="ZoneTexte 16"/>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sp>
        <p:nvSpPr>
          <p:cNvPr id="3" name="ZoneTexte 2"/>
          <p:cNvSpPr txBox="1"/>
          <p:nvPr/>
        </p:nvSpPr>
        <p:spPr>
          <a:xfrm>
            <a:off x="759437" y="3953280"/>
            <a:ext cx="7618620" cy="338554"/>
          </a:xfrm>
          <a:prstGeom prst="rect">
            <a:avLst/>
          </a:prstGeom>
          <a:noFill/>
        </p:spPr>
        <p:txBody>
          <a:bodyPr wrap="square" rtlCol="0">
            <a:spAutoFit/>
          </a:bodyPr>
          <a:lstStyle/>
          <a:p>
            <a:r>
              <a:rPr lang="fr-FR" sz="1600" dirty="0">
                <a:hlinkClick r:id="rId8"/>
              </a:rPr>
              <a:t>https://www.lextronic.fr/cartes-arduino-officielles/2474-carte-arduino-uno-dip-rev3.html</a:t>
            </a:r>
            <a:endParaRPr lang="fr-FR" sz="1600" dirty="0"/>
          </a:p>
        </p:txBody>
      </p:sp>
      <p:sp>
        <p:nvSpPr>
          <p:cNvPr id="4" name="ZoneTexte 3"/>
          <p:cNvSpPr txBox="1"/>
          <p:nvPr/>
        </p:nvSpPr>
        <p:spPr>
          <a:xfrm>
            <a:off x="714348" y="2257404"/>
            <a:ext cx="8098843" cy="338554"/>
          </a:xfrm>
          <a:prstGeom prst="rect">
            <a:avLst/>
          </a:prstGeom>
          <a:noFill/>
        </p:spPr>
        <p:txBody>
          <a:bodyPr wrap="square" rtlCol="0">
            <a:spAutoFit/>
          </a:bodyPr>
          <a:lstStyle/>
          <a:p>
            <a:r>
              <a:rPr lang="fr-FR" sz="1600" dirty="0">
                <a:hlinkClick r:id="rId9"/>
              </a:rPr>
              <a:t>https://www.lextronic.fr/shield-fomat-grove/14174-platine-grove-base-shield-v2-0.html</a:t>
            </a:r>
            <a:endParaRPr lang="fr-FR"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9155"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49177" name="Espace réservé du numéro de diapositive 24"/>
          <p:cNvSpPr>
            <a:spLocks noGrp="1"/>
          </p:cNvSpPr>
          <p:nvPr>
            <p:ph type="sldNum" sz="quarter" idx="12"/>
          </p:nvPr>
        </p:nvSpPr>
        <p:spPr bwMode="auto">
          <a:xfrm>
            <a:off x="6724680" y="6356350"/>
            <a:ext cx="2133600" cy="365125"/>
          </a:xfrm>
          <a:noFill/>
          <a:ln>
            <a:miter lim="800000"/>
            <a:headEnd/>
            <a:tailEnd/>
          </a:ln>
        </p:spPr>
        <p:txBody>
          <a:bodyPr/>
          <a:lstStyle/>
          <a:p>
            <a:fld id="{C0AA9291-963C-41AA-BE9D-CD80416E7036}" type="slidenum">
              <a:rPr lang="fr-FR" smtClean="0"/>
              <a:pPr/>
              <a:t>56</a:t>
            </a:fld>
            <a:endParaRPr lang="fr-FR" smtClean="0"/>
          </a:p>
        </p:txBody>
      </p:sp>
      <p:sp>
        <p:nvSpPr>
          <p:cNvPr id="12" name="Rectangle 11"/>
          <p:cNvSpPr/>
          <p:nvPr/>
        </p:nvSpPr>
        <p:spPr>
          <a:xfrm>
            <a:off x="714348" y="4859960"/>
            <a:ext cx="6500858" cy="338554"/>
          </a:xfrm>
          <a:prstGeom prst="rect">
            <a:avLst/>
          </a:prstGeom>
        </p:spPr>
        <p:txBody>
          <a:bodyPr wrap="square">
            <a:spAutoFit/>
          </a:bodyPr>
          <a:lstStyle/>
          <a:p>
            <a:r>
              <a:rPr lang="fr-FR" sz="1600" dirty="0" smtClean="0">
                <a:hlinkClick r:id="rId2"/>
              </a:rPr>
              <a:t>http://www.robotshop.com/eu/fr/combinateur-capteur-de-charge-v11.html</a:t>
            </a:r>
            <a:endParaRPr lang="fr-FR" sz="1600" dirty="0"/>
          </a:p>
        </p:txBody>
      </p:sp>
      <p:sp>
        <p:nvSpPr>
          <p:cNvPr id="13" name="Rectangle 12"/>
          <p:cNvSpPr/>
          <p:nvPr/>
        </p:nvSpPr>
        <p:spPr>
          <a:xfrm>
            <a:off x="714348" y="3464514"/>
            <a:ext cx="6286544" cy="338554"/>
          </a:xfrm>
          <a:prstGeom prst="rect">
            <a:avLst/>
          </a:prstGeom>
        </p:spPr>
        <p:txBody>
          <a:bodyPr wrap="square">
            <a:spAutoFit/>
          </a:bodyPr>
          <a:lstStyle/>
          <a:p>
            <a:r>
              <a:rPr lang="fr-FR" sz="1600" dirty="0" smtClean="0">
                <a:hlinkClick r:id="rId3"/>
              </a:rPr>
              <a:t>http://www.robotshop.com/eu/fr/amplificateur-cellule-force-hx711.html</a:t>
            </a:r>
            <a:endParaRPr lang="fr-FR" sz="1600" dirty="0"/>
          </a:p>
        </p:txBody>
      </p:sp>
      <p:sp>
        <p:nvSpPr>
          <p:cNvPr id="14" name="Rectangle 13"/>
          <p:cNvSpPr/>
          <p:nvPr/>
        </p:nvSpPr>
        <p:spPr>
          <a:xfrm>
            <a:off x="714348" y="2285992"/>
            <a:ext cx="5500726" cy="338554"/>
          </a:xfrm>
          <a:prstGeom prst="rect">
            <a:avLst/>
          </a:prstGeom>
        </p:spPr>
        <p:txBody>
          <a:bodyPr wrap="square">
            <a:spAutoFit/>
          </a:bodyPr>
          <a:lstStyle/>
          <a:p>
            <a:r>
              <a:rPr lang="fr-FR" sz="1600" dirty="0" smtClean="0">
                <a:hlinkClick r:id="rId4"/>
              </a:rPr>
              <a:t>http://www.robotshop.com/eu/fr/capteur-poids-50-kg-sfe.html</a:t>
            </a:r>
            <a:endParaRPr lang="fr-FR" sz="1600" dirty="0"/>
          </a:p>
        </p:txBody>
      </p:sp>
      <p:pic>
        <p:nvPicPr>
          <p:cNvPr id="1026" name="Picture 2"/>
          <p:cNvPicPr>
            <a:picLocks noChangeAspect="1" noChangeArrowheads="1"/>
          </p:cNvPicPr>
          <p:nvPr/>
        </p:nvPicPr>
        <p:blipFill>
          <a:blip r:embed="rId5"/>
          <a:srcRect/>
          <a:stretch>
            <a:fillRect/>
          </a:stretch>
        </p:blipFill>
        <p:spPr bwMode="auto">
          <a:xfrm>
            <a:off x="785787" y="3964580"/>
            <a:ext cx="1143008" cy="876739"/>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785787" y="2714620"/>
            <a:ext cx="1143007" cy="821323"/>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785786" y="1500174"/>
            <a:ext cx="1158341" cy="785809"/>
          </a:xfrm>
          <a:prstGeom prst="rect">
            <a:avLst/>
          </a:prstGeom>
          <a:noFill/>
          <a:ln w="9525">
            <a:noFill/>
            <a:miter lim="800000"/>
            <a:headEnd/>
            <a:tailEnd/>
          </a:ln>
          <a:effectLst/>
        </p:spPr>
      </p:pic>
      <p:sp>
        <p:nvSpPr>
          <p:cNvPr id="18" name="ZoneTexte 17"/>
          <p:cNvSpPr txBox="1"/>
          <p:nvPr/>
        </p:nvSpPr>
        <p:spPr>
          <a:xfrm>
            <a:off x="1928794" y="4198382"/>
            <a:ext cx="3786214" cy="369332"/>
          </a:xfrm>
          <a:prstGeom prst="rect">
            <a:avLst/>
          </a:prstGeom>
          <a:noFill/>
        </p:spPr>
        <p:txBody>
          <a:bodyPr wrap="square" rtlCol="0">
            <a:spAutoFit/>
          </a:bodyPr>
          <a:lstStyle/>
          <a:p>
            <a:r>
              <a:rPr lang="fr-FR" dirty="0" smtClean="0"/>
              <a:t>Combinateur de capteur de charge 2€</a:t>
            </a:r>
            <a:endParaRPr lang="fr-FR" dirty="0"/>
          </a:p>
        </p:txBody>
      </p:sp>
      <p:sp>
        <p:nvSpPr>
          <p:cNvPr id="19" name="ZoneTexte 18"/>
          <p:cNvSpPr txBox="1"/>
          <p:nvPr/>
        </p:nvSpPr>
        <p:spPr>
          <a:xfrm>
            <a:off x="1928794" y="2893010"/>
            <a:ext cx="3929090" cy="369332"/>
          </a:xfrm>
          <a:prstGeom prst="rect">
            <a:avLst/>
          </a:prstGeom>
          <a:noFill/>
        </p:spPr>
        <p:txBody>
          <a:bodyPr wrap="square" rtlCol="0">
            <a:spAutoFit/>
          </a:bodyPr>
          <a:lstStyle/>
          <a:p>
            <a:r>
              <a:rPr lang="fr-FR" dirty="0" smtClean="0"/>
              <a:t>Amplificateur de capteur de charge 10€</a:t>
            </a:r>
            <a:endParaRPr lang="fr-FR" dirty="0"/>
          </a:p>
        </p:txBody>
      </p:sp>
      <p:sp>
        <p:nvSpPr>
          <p:cNvPr id="20" name="ZoneTexte 19"/>
          <p:cNvSpPr txBox="1"/>
          <p:nvPr/>
        </p:nvSpPr>
        <p:spPr>
          <a:xfrm>
            <a:off x="1928794" y="1785926"/>
            <a:ext cx="2857520" cy="369332"/>
          </a:xfrm>
          <a:prstGeom prst="rect">
            <a:avLst/>
          </a:prstGeom>
          <a:noFill/>
        </p:spPr>
        <p:txBody>
          <a:bodyPr wrap="square" rtlCol="0">
            <a:spAutoFit/>
          </a:bodyPr>
          <a:lstStyle/>
          <a:p>
            <a:r>
              <a:rPr lang="fr-FR" dirty="0" smtClean="0"/>
              <a:t>4 capteurs de charge 40€</a:t>
            </a:r>
            <a:endParaRPr lang="fr-FR" dirty="0"/>
          </a:p>
        </p:txBody>
      </p:sp>
      <p:sp>
        <p:nvSpPr>
          <p:cNvPr id="21" name="ZoneTexte 20"/>
          <p:cNvSpPr txBox="1"/>
          <p:nvPr/>
        </p:nvSpPr>
        <p:spPr>
          <a:xfrm>
            <a:off x="500034" y="987966"/>
            <a:ext cx="3000396" cy="369332"/>
          </a:xfrm>
          <a:prstGeom prst="rect">
            <a:avLst/>
          </a:prstGeom>
          <a:noFill/>
        </p:spPr>
        <p:txBody>
          <a:bodyPr wrap="square" rtlCol="0">
            <a:spAutoFit/>
          </a:bodyPr>
          <a:lstStyle/>
          <a:p>
            <a:r>
              <a:rPr lang="fr-FR" i="1" dirty="0" smtClean="0"/>
              <a:t>Option mesure de masse</a:t>
            </a:r>
            <a:r>
              <a:rPr lang="fr-FR" dirty="0" smtClean="0"/>
              <a:t>  60 €</a:t>
            </a:r>
            <a:endParaRPr lang="fr-FR" dirty="0"/>
          </a:p>
        </p:txBody>
      </p:sp>
      <p:pic>
        <p:nvPicPr>
          <p:cNvPr id="15" name="Picture 2"/>
          <p:cNvPicPr>
            <a:picLocks noChangeAspect="1" noChangeArrowheads="1"/>
          </p:cNvPicPr>
          <p:nvPr/>
        </p:nvPicPr>
        <p:blipFill>
          <a:blip r:embed="rId8" cstate="print"/>
          <a:srcRect/>
          <a:stretch>
            <a:fillRect/>
          </a:stretch>
        </p:blipFill>
        <p:spPr bwMode="auto">
          <a:xfrm>
            <a:off x="928662" y="5500702"/>
            <a:ext cx="747710" cy="699367"/>
          </a:xfrm>
          <a:prstGeom prst="rect">
            <a:avLst/>
          </a:prstGeom>
          <a:noFill/>
          <a:ln w="9525">
            <a:noFill/>
            <a:miter lim="800000"/>
            <a:headEnd/>
            <a:tailEnd/>
          </a:ln>
          <a:effectLst/>
        </p:spPr>
      </p:pic>
      <p:sp>
        <p:nvSpPr>
          <p:cNvPr id="16" name="ZoneTexte 15"/>
          <p:cNvSpPr txBox="1"/>
          <p:nvPr/>
        </p:nvSpPr>
        <p:spPr>
          <a:xfrm>
            <a:off x="1643042" y="5643578"/>
            <a:ext cx="3357586" cy="369332"/>
          </a:xfrm>
          <a:prstGeom prst="rect">
            <a:avLst/>
          </a:prstGeom>
          <a:noFill/>
        </p:spPr>
        <p:txBody>
          <a:bodyPr wrap="square" rtlCol="0">
            <a:spAutoFit/>
          </a:bodyPr>
          <a:lstStyle/>
          <a:p>
            <a:r>
              <a:rPr lang="fr-FR" dirty="0" smtClean="0"/>
              <a:t>Bouton Grove 2€</a:t>
            </a:r>
            <a:endParaRPr lang="fr-FR" dirty="0"/>
          </a:p>
        </p:txBody>
      </p:sp>
      <p:sp>
        <p:nvSpPr>
          <p:cNvPr id="17" name="Rectangle 16"/>
          <p:cNvSpPr/>
          <p:nvPr/>
        </p:nvSpPr>
        <p:spPr>
          <a:xfrm>
            <a:off x="1643042" y="5876528"/>
            <a:ext cx="6429420" cy="338554"/>
          </a:xfrm>
          <a:prstGeom prst="rect">
            <a:avLst/>
          </a:prstGeom>
        </p:spPr>
        <p:txBody>
          <a:bodyPr wrap="square">
            <a:spAutoFit/>
          </a:bodyPr>
          <a:lstStyle/>
          <a:p>
            <a:r>
              <a:rPr lang="fr-FR" sz="1600" dirty="0" smtClean="0">
                <a:hlinkClick r:id="rId9"/>
              </a:rPr>
              <a:t>https://www.gotronic.fr/art-module-bouton-grove-111020000-19010.htm</a:t>
            </a:r>
            <a:endParaRPr lang="fr-FR" sz="1600" dirty="0"/>
          </a:p>
        </p:txBody>
      </p:sp>
      <p:sp>
        <p:nvSpPr>
          <p:cNvPr id="22" name="ZoneTexte 21"/>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sp>
        <p:nvSpPr>
          <p:cNvPr id="3" name="ZoneTexte 2"/>
          <p:cNvSpPr txBox="1"/>
          <p:nvPr/>
        </p:nvSpPr>
        <p:spPr>
          <a:xfrm>
            <a:off x="935869" y="6158031"/>
            <a:ext cx="7816382" cy="338554"/>
          </a:xfrm>
          <a:prstGeom prst="rect">
            <a:avLst/>
          </a:prstGeom>
          <a:noFill/>
        </p:spPr>
        <p:txBody>
          <a:bodyPr wrap="square" rtlCol="0">
            <a:spAutoFit/>
          </a:bodyPr>
          <a:lstStyle/>
          <a:p>
            <a:r>
              <a:rPr lang="fr-FR" sz="1600" dirty="0">
                <a:hlinkClick r:id="rId10"/>
              </a:rPr>
              <a:t>https://www.lextronic.fr/boutons-claviers/28883-module-bouton-grove-111020000.html</a:t>
            </a:r>
            <a:endParaRPr lang="fr-FR"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rganigramme : Alternative 29"/>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9155"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49177" name="Espace réservé du numéro de diapositive 24"/>
          <p:cNvSpPr>
            <a:spLocks noGrp="1"/>
          </p:cNvSpPr>
          <p:nvPr>
            <p:ph type="sldNum" sz="quarter" idx="12"/>
          </p:nvPr>
        </p:nvSpPr>
        <p:spPr bwMode="auto">
          <a:xfrm>
            <a:off x="6724680" y="6356350"/>
            <a:ext cx="2133600" cy="365125"/>
          </a:xfrm>
          <a:noFill/>
          <a:ln>
            <a:miter lim="800000"/>
            <a:headEnd/>
            <a:tailEnd/>
          </a:ln>
        </p:spPr>
        <p:txBody>
          <a:bodyPr/>
          <a:lstStyle/>
          <a:p>
            <a:fld id="{C0AA9291-963C-41AA-BE9D-CD80416E7036}" type="slidenum">
              <a:rPr lang="fr-FR" smtClean="0"/>
              <a:pPr/>
              <a:t>57</a:t>
            </a:fld>
            <a:endParaRPr lang="fr-FR" smtClean="0"/>
          </a:p>
        </p:txBody>
      </p:sp>
      <p:sp>
        <p:nvSpPr>
          <p:cNvPr id="20" name="ZoneTexte 19"/>
          <p:cNvSpPr txBox="1"/>
          <p:nvPr/>
        </p:nvSpPr>
        <p:spPr>
          <a:xfrm>
            <a:off x="1500166" y="1571612"/>
            <a:ext cx="2857520" cy="369332"/>
          </a:xfrm>
          <a:prstGeom prst="rect">
            <a:avLst/>
          </a:prstGeom>
          <a:noFill/>
        </p:spPr>
        <p:txBody>
          <a:bodyPr wrap="square" rtlCol="0">
            <a:spAutoFit/>
          </a:bodyPr>
          <a:lstStyle/>
          <a:p>
            <a:r>
              <a:rPr lang="fr-FR" dirty="0" smtClean="0"/>
              <a:t>Carte </a:t>
            </a:r>
            <a:r>
              <a:rPr lang="fr-FR" dirty="0" err="1" smtClean="0"/>
              <a:t>olimexino</a:t>
            </a:r>
            <a:r>
              <a:rPr lang="fr-FR" dirty="0" smtClean="0"/>
              <a:t> 328  21,95€</a:t>
            </a:r>
            <a:endParaRPr lang="fr-FR" dirty="0"/>
          </a:p>
        </p:txBody>
      </p:sp>
      <p:sp>
        <p:nvSpPr>
          <p:cNvPr id="21" name="ZoneTexte 20"/>
          <p:cNvSpPr txBox="1"/>
          <p:nvPr/>
        </p:nvSpPr>
        <p:spPr>
          <a:xfrm>
            <a:off x="500034" y="987966"/>
            <a:ext cx="3643338" cy="369332"/>
          </a:xfrm>
          <a:prstGeom prst="rect">
            <a:avLst/>
          </a:prstGeom>
          <a:noFill/>
        </p:spPr>
        <p:txBody>
          <a:bodyPr wrap="square" rtlCol="0">
            <a:spAutoFit/>
          </a:bodyPr>
          <a:lstStyle/>
          <a:p>
            <a:r>
              <a:rPr lang="fr-FR" i="1" dirty="0" smtClean="0"/>
              <a:t>Option alimentation autonome </a:t>
            </a:r>
            <a:r>
              <a:rPr lang="fr-FR" dirty="0" smtClean="0"/>
              <a:t>50 €</a:t>
            </a:r>
            <a:endParaRPr lang="fr-FR" dirty="0"/>
          </a:p>
        </p:txBody>
      </p:sp>
      <p:pic>
        <p:nvPicPr>
          <p:cNvPr id="4098" name="Picture 2"/>
          <p:cNvPicPr>
            <a:picLocks noChangeAspect="1" noChangeArrowheads="1"/>
          </p:cNvPicPr>
          <p:nvPr/>
        </p:nvPicPr>
        <p:blipFill>
          <a:blip r:embed="rId2"/>
          <a:srcRect/>
          <a:stretch>
            <a:fillRect/>
          </a:stretch>
        </p:blipFill>
        <p:spPr bwMode="auto">
          <a:xfrm>
            <a:off x="285720" y="1428736"/>
            <a:ext cx="1071570" cy="832177"/>
          </a:xfrm>
          <a:prstGeom prst="rect">
            <a:avLst/>
          </a:prstGeom>
          <a:noFill/>
          <a:ln w="9525">
            <a:noFill/>
            <a:miter lim="800000"/>
            <a:headEnd/>
            <a:tailEnd/>
          </a:ln>
          <a:effectLst/>
        </p:spPr>
      </p:pic>
      <p:sp>
        <p:nvSpPr>
          <p:cNvPr id="22" name="Rectangle 21"/>
          <p:cNvSpPr/>
          <p:nvPr/>
        </p:nvSpPr>
        <p:spPr>
          <a:xfrm>
            <a:off x="1214414" y="1928802"/>
            <a:ext cx="7429552" cy="338554"/>
          </a:xfrm>
          <a:prstGeom prst="rect">
            <a:avLst/>
          </a:prstGeom>
        </p:spPr>
        <p:txBody>
          <a:bodyPr wrap="square">
            <a:spAutoFit/>
          </a:bodyPr>
          <a:lstStyle/>
          <a:p>
            <a:r>
              <a:rPr lang="fr-FR" sz="1600" dirty="0" smtClean="0">
                <a:hlinkClick r:id="rId3"/>
              </a:rPr>
              <a:t>https://www.olimex.com/Products/Duino/AVR/OLIMEXINO-328/open-source-hardware</a:t>
            </a:r>
            <a:endParaRPr lang="fr-FR" sz="1600" dirty="0"/>
          </a:p>
        </p:txBody>
      </p:sp>
      <p:pic>
        <p:nvPicPr>
          <p:cNvPr id="4099" name="Picture 3"/>
          <p:cNvPicPr>
            <a:picLocks noChangeAspect="1" noChangeArrowheads="1"/>
          </p:cNvPicPr>
          <p:nvPr/>
        </p:nvPicPr>
        <p:blipFill>
          <a:blip r:embed="rId4"/>
          <a:srcRect/>
          <a:stretch>
            <a:fillRect/>
          </a:stretch>
        </p:blipFill>
        <p:spPr bwMode="auto">
          <a:xfrm>
            <a:off x="285720" y="3348042"/>
            <a:ext cx="1228725" cy="723900"/>
          </a:xfrm>
          <a:prstGeom prst="rect">
            <a:avLst/>
          </a:prstGeom>
          <a:noFill/>
          <a:ln w="9525">
            <a:noFill/>
            <a:miter lim="800000"/>
            <a:headEnd/>
            <a:tailEnd/>
          </a:ln>
          <a:effectLst/>
        </p:spPr>
      </p:pic>
      <p:sp>
        <p:nvSpPr>
          <p:cNvPr id="23" name="ZoneTexte 22"/>
          <p:cNvSpPr txBox="1"/>
          <p:nvPr/>
        </p:nvSpPr>
        <p:spPr>
          <a:xfrm>
            <a:off x="1643042" y="3345420"/>
            <a:ext cx="3357586" cy="369332"/>
          </a:xfrm>
          <a:prstGeom prst="rect">
            <a:avLst/>
          </a:prstGeom>
          <a:noFill/>
        </p:spPr>
        <p:txBody>
          <a:bodyPr wrap="square" rtlCol="0">
            <a:spAutoFit/>
          </a:bodyPr>
          <a:lstStyle/>
          <a:p>
            <a:r>
              <a:rPr lang="fr-FR" dirty="0" smtClean="0"/>
              <a:t>Batterie LI-PO 4400mAh  8,95€</a:t>
            </a:r>
            <a:endParaRPr lang="fr-FR" dirty="0"/>
          </a:p>
        </p:txBody>
      </p:sp>
      <p:sp>
        <p:nvSpPr>
          <p:cNvPr id="24" name="Rectangle 23"/>
          <p:cNvSpPr/>
          <p:nvPr/>
        </p:nvSpPr>
        <p:spPr>
          <a:xfrm>
            <a:off x="1428760" y="3714752"/>
            <a:ext cx="6215074" cy="338554"/>
          </a:xfrm>
          <a:prstGeom prst="rect">
            <a:avLst/>
          </a:prstGeom>
        </p:spPr>
        <p:txBody>
          <a:bodyPr wrap="square">
            <a:spAutoFit/>
          </a:bodyPr>
          <a:lstStyle/>
          <a:p>
            <a:r>
              <a:rPr lang="fr-FR" sz="1600" dirty="0" smtClean="0">
                <a:hlinkClick r:id="rId5"/>
              </a:rPr>
              <a:t>https://www.olimex.com/Products/Power/BATTERY-LIPO4400mAh/</a:t>
            </a:r>
            <a:endParaRPr lang="fr-FR" sz="1600" dirty="0"/>
          </a:p>
        </p:txBody>
      </p:sp>
      <p:pic>
        <p:nvPicPr>
          <p:cNvPr id="4100" name="Picture 4"/>
          <p:cNvPicPr>
            <a:picLocks noChangeAspect="1" noChangeArrowheads="1"/>
          </p:cNvPicPr>
          <p:nvPr/>
        </p:nvPicPr>
        <p:blipFill>
          <a:blip r:embed="rId6"/>
          <a:srcRect/>
          <a:stretch>
            <a:fillRect/>
          </a:stretch>
        </p:blipFill>
        <p:spPr bwMode="auto">
          <a:xfrm>
            <a:off x="500034" y="4424374"/>
            <a:ext cx="914400" cy="647700"/>
          </a:xfrm>
          <a:prstGeom prst="rect">
            <a:avLst/>
          </a:prstGeom>
          <a:noFill/>
          <a:ln w="9525">
            <a:noFill/>
            <a:miter lim="800000"/>
            <a:headEnd/>
            <a:tailEnd/>
          </a:ln>
          <a:effectLst/>
        </p:spPr>
      </p:pic>
      <p:sp>
        <p:nvSpPr>
          <p:cNvPr id="25" name="ZoneTexte 24"/>
          <p:cNvSpPr txBox="1"/>
          <p:nvPr/>
        </p:nvSpPr>
        <p:spPr>
          <a:xfrm>
            <a:off x="1500166" y="4286256"/>
            <a:ext cx="3786214" cy="369332"/>
          </a:xfrm>
          <a:prstGeom prst="rect">
            <a:avLst/>
          </a:prstGeom>
          <a:noFill/>
        </p:spPr>
        <p:txBody>
          <a:bodyPr wrap="square" rtlCol="0">
            <a:spAutoFit/>
          </a:bodyPr>
          <a:lstStyle/>
          <a:p>
            <a:r>
              <a:rPr lang="fr-FR" dirty="0" smtClean="0"/>
              <a:t>Chargeur de batterie LI-PO USB  3,95€</a:t>
            </a:r>
            <a:endParaRPr lang="fr-FR" dirty="0"/>
          </a:p>
        </p:txBody>
      </p:sp>
      <p:sp>
        <p:nvSpPr>
          <p:cNvPr id="26" name="Rectangle 25"/>
          <p:cNvSpPr/>
          <p:nvPr/>
        </p:nvSpPr>
        <p:spPr>
          <a:xfrm>
            <a:off x="1071538" y="5019272"/>
            <a:ext cx="6643734" cy="338554"/>
          </a:xfrm>
          <a:prstGeom prst="rect">
            <a:avLst/>
          </a:prstGeom>
        </p:spPr>
        <p:txBody>
          <a:bodyPr wrap="square">
            <a:spAutoFit/>
          </a:bodyPr>
          <a:lstStyle/>
          <a:p>
            <a:r>
              <a:rPr lang="fr-FR" sz="1600" dirty="0" smtClean="0">
                <a:hlinkClick r:id="rId7"/>
              </a:rPr>
              <a:t>https://www.olimex.com/Products/Power/USB-uLiPo/open-source-hardware</a:t>
            </a:r>
            <a:endParaRPr lang="fr-FR" sz="1600" dirty="0"/>
          </a:p>
        </p:txBody>
      </p:sp>
      <p:sp>
        <p:nvSpPr>
          <p:cNvPr id="27" name="ZoneTexte 26"/>
          <p:cNvSpPr txBox="1"/>
          <p:nvPr/>
        </p:nvSpPr>
        <p:spPr>
          <a:xfrm>
            <a:off x="1357290" y="5631436"/>
            <a:ext cx="3786214" cy="369332"/>
          </a:xfrm>
          <a:prstGeom prst="rect">
            <a:avLst/>
          </a:prstGeom>
          <a:noFill/>
        </p:spPr>
        <p:txBody>
          <a:bodyPr wrap="square" rtlCol="0">
            <a:spAutoFit/>
          </a:bodyPr>
          <a:lstStyle/>
          <a:p>
            <a:r>
              <a:rPr lang="fr-FR" dirty="0" smtClean="0"/>
              <a:t>Panneau solaire 12V/3,5W   10€</a:t>
            </a:r>
            <a:endParaRPr lang="fr-FR" dirty="0"/>
          </a:p>
        </p:txBody>
      </p:sp>
      <p:pic>
        <p:nvPicPr>
          <p:cNvPr id="4101" name="Picture 5"/>
          <p:cNvPicPr>
            <a:picLocks noChangeAspect="1" noChangeArrowheads="1"/>
          </p:cNvPicPr>
          <p:nvPr/>
        </p:nvPicPr>
        <p:blipFill>
          <a:blip r:embed="rId8"/>
          <a:srcRect/>
          <a:stretch>
            <a:fillRect/>
          </a:stretch>
        </p:blipFill>
        <p:spPr bwMode="auto">
          <a:xfrm>
            <a:off x="638152" y="5519756"/>
            <a:ext cx="647700" cy="552450"/>
          </a:xfrm>
          <a:prstGeom prst="rect">
            <a:avLst/>
          </a:prstGeom>
          <a:noFill/>
          <a:ln w="9525">
            <a:noFill/>
            <a:miter lim="800000"/>
            <a:headEnd/>
            <a:tailEnd/>
          </a:ln>
          <a:effectLst/>
        </p:spPr>
      </p:pic>
      <p:sp>
        <p:nvSpPr>
          <p:cNvPr id="28" name="Rectangle 27"/>
          <p:cNvSpPr/>
          <p:nvPr/>
        </p:nvSpPr>
        <p:spPr>
          <a:xfrm>
            <a:off x="714348" y="6058935"/>
            <a:ext cx="8143932" cy="584775"/>
          </a:xfrm>
          <a:prstGeom prst="rect">
            <a:avLst/>
          </a:prstGeom>
        </p:spPr>
        <p:txBody>
          <a:bodyPr wrap="square">
            <a:spAutoFit/>
          </a:bodyPr>
          <a:lstStyle/>
          <a:p>
            <a:r>
              <a:rPr lang="fr-FR" sz="1600" dirty="0" smtClean="0">
                <a:hlinkClick r:id="rId9"/>
              </a:rPr>
              <a:t>http://www.volumerate.com//product/sunwalk-3-5w-12v-290mah-polycrystalline-silicon-solar-panel-471208</a:t>
            </a:r>
            <a:endParaRPr lang="fr-FR" sz="1600" dirty="0"/>
          </a:p>
        </p:txBody>
      </p:sp>
      <p:sp>
        <p:nvSpPr>
          <p:cNvPr id="29" name="Rectangle 28"/>
          <p:cNvSpPr/>
          <p:nvPr/>
        </p:nvSpPr>
        <p:spPr>
          <a:xfrm>
            <a:off x="1285852" y="2786058"/>
            <a:ext cx="5072098" cy="338554"/>
          </a:xfrm>
          <a:prstGeom prst="rect">
            <a:avLst/>
          </a:prstGeom>
        </p:spPr>
        <p:txBody>
          <a:bodyPr wrap="square">
            <a:spAutoFit/>
          </a:bodyPr>
          <a:lstStyle/>
          <a:p>
            <a:r>
              <a:rPr lang="fr-FR" sz="1600" dirty="0" smtClean="0">
                <a:hlinkClick r:id="rId10"/>
              </a:rPr>
              <a:t>https://www.gotronic.fr/art-fiche-alim-fa215-14956.htm</a:t>
            </a:r>
            <a:endParaRPr lang="fr-FR" sz="1600" dirty="0"/>
          </a:p>
        </p:txBody>
      </p:sp>
      <p:pic>
        <p:nvPicPr>
          <p:cNvPr id="4102" name="Picture 6"/>
          <p:cNvPicPr>
            <a:picLocks noChangeAspect="1" noChangeArrowheads="1"/>
          </p:cNvPicPr>
          <p:nvPr/>
        </p:nvPicPr>
        <p:blipFill>
          <a:blip r:embed="rId11"/>
          <a:srcRect/>
          <a:stretch>
            <a:fillRect/>
          </a:stretch>
        </p:blipFill>
        <p:spPr bwMode="auto">
          <a:xfrm>
            <a:off x="333352" y="2438398"/>
            <a:ext cx="952500" cy="704850"/>
          </a:xfrm>
          <a:prstGeom prst="rect">
            <a:avLst/>
          </a:prstGeom>
          <a:noFill/>
          <a:ln w="9525">
            <a:noFill/>
            <a:miter lim="800000"/>
            <a:headEnd/>
            <a:tailEnd/>
          </a:ln>
          <a:effectLst/>
        </p:spPr>
      </p:pic>
      <p:sp>
        <p:nvSpPr>
          <p:cNvPr id="32" name="ZoneTexte 31"/>
          <p:cNvSpPr txBox="1"/>
          <p:nvPr/>
        </p:nvSpPr>
        <p:spPr>
          <a:xfrm>
            <a:off x="1500166" y="2416726"/>
            <a:ext cx="2857520" cy="369332"/>
          </a:xfrm>
          <a:prstGeom prst="rect">
            <a:avLst/>
          </a:prstGeom>
          <a:noFill/>
        </p:spPr>
        <p:txBody>
          <a:bodyPr wrap="square" rtlCol="0">
            <a:spAutoFit/>
          </a:bodyPr>
          <a:lstStyle/>
          <a:p>
            <a:r>
              <a:rPr lang="fr-FR" dirty="0" smtClean="0"/>
              <a:t>Fiche alim 5,5x2,1  0,30€</a:t>
            </a:r>
            <a:endParaRPr lang="fr-FR" dirty="0"/>
          </a:p>
        </p:txBody>
      </p:sp>
      <p:sp>
        <p:nvSpPr>
          <p:cNvPr id="33" name="ZoneTexte 32"/>
          <p:cNvSpPr txBox="1"/>
          <p:nvPr/>
        </p:nvSpPr>
        <p:spPr>
          <a:xfrm>
            <a:off x="2571736" y="642918"/>
            <a:ext cx="4143404" cy="369332"/>
          </a:xfrm>
          <a:prstGeom prst="rect">
            <a:avLst/>
          </a:prstGeom>
          <a:noFill/>
        </p:spPr>
        <p:txBody>
          <a:bodyPr wrap="square" rtlCol="0">
            <a:spAutoFit/>
          </a:bodyPr>
          <a:lstStyle/>
          <a:p>
            <a:r>
              <a:rPr lang="fr-FR" i="1" dirty="0" smtClean="0"/>
              <a:t>Fournisseurs et prix donnés à titre indicatif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723"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30724" name="ZoneTexte 8"/>
          <p:cNvSpPr txBox="1">
            <a:spLocks noChangeArrowheads="1"/>
          </p:cNvSpPr>
          <p:nvPr/>
        </p:nvSpPr>
        <p:spPr bwMode="auto">
          <a:xfrm>
            <a:off x="285750" y="857250"/>
            <a:ext cx="5214944"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Assemblage du auvent de la ruche</a:t>
            </a:r>
            <a:endParaRPr lang="fr-FR" sz="1200" dirty="0">
              <a:latin typeface="Miriam Fixed" pitchFamily="49" charset="-79"/>
              <a:cs typeface="Miriam Fixed" pitchFamily="49" charset="-79"/>
            </a:endParaRPr>
          </a:p>
        </p:txBody>
      </p:sp>
      <p:sp>
        <p:nvSpPr>
          <p:cNvPr id="307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D0A9F209-48FE-47B9-B708-1FED52C8E425}" type="slidenum">
              <a:rPr lang="fr-FR" smtClean="0"/>
              <a:pPr/>
              <a:t>6</a:t>
            </a:fld>
            <a:endParaRPr lang="fr-FR" smtClean="0"/>
          </a:p>
        </p:txBody>
      </p:sp>
      <p:pic>
        <p:nvPicPr>
          <p:cNvPr id="1028" name="Picture 4"/>
          <p:cNvPicPr>
            <a:picLocks noChangeAspect="1" noChangeArrowheads="1"/>
          </p:cNvPicPr>
          <p:nvPr/>
        </p:nvPicPr>
        <p:blipFill>
          <a:blip r:embed="rId2"/>
          <a:srcRect/>
          <a:stretch>
            <a:fillRect/>
          </a:stretch>
        </p:blipFill>
        <p:spPr bwMode="auto">
          <a:xfrm>
            <a:off x="428596" y="1428736"/>
            <a:ext cx="1214446" cy="3568218"/>
          </a:xfrm>
          <a:prstGeom prst="rect">
            <a:avLst/>
          </a:prstGeom>
          <a:noFill/>
          <a:ln w="28575">
            <a:solidFill>
              <a:schemeClr val="tx1"/>
            </a:solid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1500166" y="1714488"/>
            <a:ext cx="2054019" cy="2571768"/>
          </a:xfrm>
          <a:prstGeom prst="rect">
            <a:avLst/>
          </a:prstGeom>
          <a:noFill/>
          <a:ln w="28575">
            <a:solidFill>
              <a:schemeClr val="tx1"/>
            </a:solid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rot="5400000">
            <a:off x="2746093" y="2683139"/>
            <a:ext cx="2294492" cy="1785950"/>
          </a:xfrm>
          <a:prstGeom prst="rect">
            <a:avLst/>
          </a:prstGeom>
          <a:noFill/>
          <a:ln w="28575">
            <a:solidFill>
              <a:schemeClr val="tx1"/>
            </a:solid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rot="5400000">
            <a:off x="5305837" y="1194966"/>
            <a:ext cx="1857388" cy="2182053"/>
          </a:xfrm>
          <a:prstGeom prst="rect">
            <a:avLst/>
          </a:prstGeom>
          <a:noFill/>
          <a:ln w="28575">
            <a:solidFill>
              <a:schemeClr val="tx1"/>
            </a:solidFill>
            <a:miter lim="800000"/>
            <a:headEnd/>
            <a:tailEnd/>
          </a:ln>
          <a:effectLst/>
        </p:spPr>
      </p:pic>
      <p:sp>
        <p:nvSpPr>
          <p:cNvPr id="18" name="ZoneTexte 17"/>
          <p:cNvSpPr txBox="1"/>
          <p:nvPr/>
        </p:nvSpPr>
        <p:spPr>
          <a:xfrm>
            <a:off x="1071538" y="4960822"/>
            <a:ext cx="3643338" cy="1754326"/>
          </a:xfrm>
          <a:prstGeom prst="rect">
            <a:avLst/>
          </a:prstGeom>
          <a:noFill/>
        </p:spPr>
        <p:txBody>
          <a:bodyPr wrap="square" rtlCol="0">
            <a:spAutoFit/>
          </a:bodyPr>
          <a:lstStyle/>
          <a:p>
            <a:r>
              <a:rPr lang="fr-FR" dirty="0" smtClean="0"/>
              <a:t>Perçage des cotés pour la fixation sur la ruche. Vis 4x60</a:t>
            </a:r>
          </a:p>
          <a:p>
            <a:endParaRPr lang="fr-FR" dirty="0" smtClean="0"/>
          </a:p>
          <a:p>
            <a:r>
              <a:rPr lang="fr-FR" dirty="0" smtClean="0"/>
              <a:t>Ø 8, profondeur 20mm pour passer la tête de vis,</a:t>
            </a:r>
          </a:p>
          <a:p>
            <a:r>
              <a:rPr lang="fr-FR" dirty="0" smtClean="0"/>
              <a:t>Ø 4, traversant pour passer la vis</a:t>
            </a:r>
            <a:endParaRPr lang="fr-FR" dirty="0"/>
          </a:p>
        </p:txBody>
      </p:sp>
      <p:sp>
        <p:nvSpPr>
          <p:cNvPr id="19" name="ZoneTexte 18"/>
          <p:cNvSpPr txBox="1"/>
          <p:nvPr/>
        </p:nvSpPr>
        <p:spPr>
          <a:xfrm>
            <a:off x="5000628" y="3214686"/>
            <a:ext cx="3500462" cy="646331"/>
          </a:xfrm>
          <a:prstGeom prst="rect">
            <a:avLst/>
          </a:prstGeom>
          <a:noFill/>
        </p:spPr>
        <p:txBody>
          <a:bodyPr wrap="square" rtlCol="0">
            <a:spAutoFit/>
          </a:bodyPr>
          <a:lstStyle/>
          <a:p>
            <a:r>
              <a:rPr lang="fr-FR" dirty="0" smtClean="0"/>
              <a:t>Fixation du auvent sur les cotés.</a:t>
            </a:r>
          </a:p>
          <a:p>
            <a:r>
              <a:rPr lang="fr-FR" dirty="0" smtClean="0"/>
              <a:t>Vis 4x30</a:t>
            </a:r>
          </a:p>
        </p:txBody>
      </p:sp>
      <p:pic>
        <p:nvPicPr>
          <p:cNvPr id="12" name="Picture 2"/>
          <p:cNvPicPr>
            <a:picLocks noChangeAspect="1" noChangeArrowheads="1"/>
          </p:cNvPicPr>
          <p:nvPr/>
        </p:nvPicPr>
        <p:blipFill>
          <a:blip r:embed="rId6"/>
          <a:srcRect/>
          <a:stretch>
            <a:fillRect/>
          </a:stretch>
        </p:blipFill>
        <p:spPr bwMode="auto">
          <a:xfrm>
            <a:off x="5357818" y="4071942"/>
            <a:ext cx="2928958" cy="241980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6159" name="Espace réservé du numéro de diapositive 14"/>
          <p:cNvSpPr>
            <a:spLocks noGrp="1"/>
          </p:cNvSpPr>
          <p:nvPr>
            <p:ph type="sldNum" sz="quarter" idx="12"/>
          </p:nvPr>
        </p:nvSpPr>
        <p:spPr bwMode="auto">
          <a:xfrm>
            <a:off x="6724680" y="6356350"/>
            <a:ext cx="2133600" cy="365125"/>
          </a:xfrm>
          <a:noFill/>
          <a:ln>
            <a:miter lim="800000"/>
            <a:headEnd/>
            <a:tailEnd/>
          </a:ln>
        </p:spPr>
        <p:txBody>
          <a:bodyPr/>
          <a:lstStyle/>
          <a:p>
            <a:fld id="{85114604-85BD-4486-A701-D86663DBD63D}" type="slidenum">
              <a:rPr lang="fr-FR" smtClean="0"/>
              <a:pPr/>
              <a:t>7</a:t>
            </a:fld>
            <a:endParaRPr lang="fr-FR" smtClean="0"/>
          </a:p>
        </p:txBody>
      </p:sp>
      <p:pic>
        <p:nvPicPr>
          <p:cNvPr id="3074" name="Picture 2"/>
          <p:cNvPicPr>
            <a:picLocks noChangeAspect="1" noChangeArrowheads="1"/>
          </p:cNvPicPr>
          <p:nvPr/>
        </p:nvPicPr>
        <p:blipFill>
          <a:blip r:embed="rId2"/>
          <a:srcRect/>
          <a:stretch>
            <a:fillRect/>
          </a:stretch>
        </p:blipFill>
        <p:spPr bwMode="auto">
          <a:xfrm>
            <a:off x="3143240" y="3083726"/>
            <a:ext cx="2738449" cy="3417108"/>
          </a:xfrm>
          <a:prstGeom prst="rect">
            <a:avLst/>
          </a:prstGeom>
          <a:noFill/>
          <a:ln w="9525">
            <a:noFill/>
            <a:miter lim="800000"/>
            <a:headEnd/>
            <a:tailEnd/>
          </a:ln>
          <a:effectLst/>
        </p:spPr>
      </p:pic>
      <p:sp>
        <p:nvSpPr>
          <p:cNvPr id="71" name="ZoneTexte 70"/>
          <p:cNvSpPr txBox="1"/>
          <p:nvPr/>
        </p:nvSpPr>
        <p:spPr>
          <a:xfrm>
            <a:off x="357158" y="2812091"/>
            <a:ext cx="1500198" cy="1015663"/>
          </a:xfrm>
          <a:prstGeom prst="rect">
            <a:avLst/>
          </a:prstGeom>
          <a:noFill/>
        </p:spPr>
        <p:txBody>
          <a:bodyPr wrap="square" rtlCol="0">
            <a:spAutoFit/>
          </a:bodyPr>
          <a:lstStyle/>
          <a:p>
            <a:pPr algn="ctr"/>
            <a:r>
              <a:rPr lang="fr-FR" sz="1400" dirty="0" smtClean="0"/>
              <a:t>Capteur de luminosité </a:t>
            </a:r>
          </a:p>
          <a:p>
            <a:pPr algn="ctr"/>
            <a:r>
              <a:rPr lang="fr-FR" sz="1400" dirty="0" smtClean="0"/>
              <a:t>Extérieure</a:t>
            </a:r>
          </a:p>
          <a:p>
            <a:pPr algn="ctr"/>
            <a:r>
              <a:rPr lang="fr-FR" dirty="0" smtClean="0"/>
              <a:t>A0</a:t>
            </a: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857224" y="2297908"/>
            <a:ext cx="442307" cy="489139"/>
          </a:xfrm>
          <a:prstGeom prst="rect">
            <a:avLst/>
          </a:prstGeom>
          <a:noFill/>
          <a:ln w="9525">
            <a:noFill/>
            <a:miter lim="800000"/>
            <a:headEnd/>
            <a:tailEnd/>
          </a:ln>
          <a:effectLst/>
        </p:spPr>
      </p:pic>
      <p:sp>
        <p:nvSpPr>
          <p:cNvPr id="110" name="ZoneTexte 109"/>
          <p:cNvSpPr txBox="1"/>
          <p:nvPr/>
        </p:nvSpPr>
        <p:spPr>
          <a:xfrm>
            <a:off x="6429388" y="5354211"/>
            <a:ext cx="2071702" cy="1015663"/>
          </a:xfrm>
          <a:prstGeom prst="rect">
            <a:avLst/>
          </a:prstGeom>
          <a:noFill/>
        </p:spPr>
        <p:txBody>
          <a:bodyPr wrap="square" rtlCol="0">
            <a:spAutoFit/>
          </a:bodyPr>
          <a:lstStyle/>
          <a:p>
            <a:pPr algn="ctr"/>
            <a:r>
              <a:rPr lang="fr-FR" sz="1400" dirty="0" smtClean="0"/>
              <a:t>Capteur de température/hygrométrie extérieure </a:t>
            </a:r>
          </a:p>
          <a:p>
            <a:pPr algn="ctr"/>
            <a:r>
              <a:rPr lang="fr-FR" dirty="0" smtClean="0"/>
              <a:t>D2</a:t>
            </a:r>
            <a:endParaRPr lang="fr-FR" dirty="0"/>
          </a:p>
        </p:txBody>
      </p:sp>
      <p:grpSp>
        <p:nvGrpSpPr>
          <p:cNvPr id="115" name="Groupe 68"/>
          <p:cNvGrpSpPr/>
          <p:nvPr/>
        </p:nvGrpSpPr>
        <p:grpSpPr>
          <a:xfrm>
            <a:off x="5214148" y="4298172"/>
            <a:ext cx="215108" cy="357804"/>
            <a:chOff x="5857090" y="1142984"/>
            <a:chExt cx="215108" cy="357804"/>
          </a:xfrm>
        </p:grpSpPr>
        <p:cxnSp>
          <p:nvCxnSpPr>
            <p:cNvPr id="121" name="Connecteur droit 120"/>
            <p:cNvCxnSpPr/>
            <p:nvPr/>
          </p:nvCxnSpPr>
          <p:spPr>
            <a:xfrm rot="5400000">
              <a:off x="5786536" y="1428646"/>
              <a:ext cx="142696"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rot="5400000">
              <a:off x="5821995" y="1392665"/>
              <a:ext cx="214133" cy="52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rot="5400000">
              <a:off x="5892815" y="1320791"/>
              <a:ext cx="357190" cy="15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rot="5400000">
              <a:off x="5857056" y="1356290"/>
              <a:ext cx="285571" cy="1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6" name="Groupe 96"/>
          <p:cNvGrpSpPr/>
          <p:nvPr/>
        </p:nvGrpSpPr>
        <p:grpSpPr>
          <a:xfrm>
            <a:off x="5214942" y="4298172"/>
            <a:ext cx="642942" cy="215902"/>
            <a:chOff x="6572264" y="1428736"/>
            <a:chExt cx="1785950" cy="215902"/>
          </a:xfrm>
        </p:grpSpPr>
        <p:cxnSp>
          <p:nvCxnSpPr>
            <p:cNvPr id="117" name="Connecteur droit 116"/>
            <p:cNvCxnSpPr/>
            <p:nvPr/>
          </p:nvCxnSpPr>
          <p:spPr>
            <a:xfrm>
              <a:off x="6786578" y="1428736"/>
              <a:ext cx="157084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a:off x="6715140" y="1500174"/>
              <a:ext cx="164228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6643702" y="1570818"/>
              <a:ext cx="1713718" cy="7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6572264" y="1643050"/>
              <a:ext cx="178595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noChangeArrowheads="1"/>
          </p:cNvPicPr>
          <p:nvPr/>
        </p:nvPicPr>
        <p:blipFill>
          <a:blip r:embed="rId4"/>
          <a:srcRect/>
          <a:stretch>
            <a:fillRect/>
          </a:stretch>
        </p:blipFill>
        <p:spPr bwMode="auto">
          <a:xfrm rot="19732482">
            <a:off x="5965834" y="4107924"/>
            <a:ext cx="862011" cy="657743"/>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786578" y="4580189"/>
            <a:ext cx="1357322" cy="789553"/>
          </a:xfrm>
          <a:prstGeom prst="rect">
            <a:avLst/>
          </a:prstGeom>
          <a:noFill/>
          <a:ln w="9525">
            <a:noFill/>
            <a:miter lim="800000"/>
            <a:headEnd/>
            <a:tailEnd/>
          </a:ln>
          <a:effectLst/>
        </p:spPr>
      </p:pic>
      <p:grpSp>
        <p:nvGrpSpPr>
          <p:cNvPr id="99" name="Groupe 98"/>
          <p:cNvGrpSpPr/>
          <p:nvPr/>
        </p:nvGrpSpPr>
        <p:grpSpPr>
          <a:xfrm>
            <a:off x="5214942" y="4940500"/>
            <a:ext cx="1786744" cy="357804"/>
            <a:chOff x="6571470" y="1428736"/>
            <a:chExt cx="1786744" cy="357804"/>
          </a:xfrm>
        </p:grpSpPr>
        <p:grpSp>
          <p:nvGrpSpPr>
            <p:cNvPr id="100" name="Groupe 68"/>
            <p:cNvGrpSpPr/>
            <p:nvPr/>
          </p:nvGrpSpPr>
          <p:grpSpPr>
            <a:xfrm>
              <a:off x="6571470" y="1428736"/>
              <a:ext cx="215108" cy="357804"/>
              <a:chOff x="5857090" y="1142984"/>
              <a:chExt cx="215108" cy="357804"/>
            </a:xfrm>
          </p:grpSpPr>
          <p:cxnSp>
            <p:nvCxnSpPr>
              <p:cNvPr id="106" name="Connecteur droit 105"/>
              <p:cNvCxnSpPr/>
              <p:nvPr/>
            </p:nvCxnSpPr>
            <p:spPr>
              <a:xfrm rot="5400000">
                <a:off x="5786536" y="1428646"/>
                <a:ext cx="142696"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rot="5400000">
                <a:off x="5821995" y="1392665"/>
                <a:ext cx="214133" cy="52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rot="5400000">
                <a:off x="5892815" y="1320791"/>
                <a:ext cx="357190" cy="15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rot="5400000">
                <a:off x="5857056" y="1356290"/>
                <a:ext cx="285571" cy="1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oupe 96"/>
            <p:cNvGrpSpPr/>
            <p:nvPr/>
          </p:nvGrpSpPr>
          <p:grpSpPr>
            <a:xfrm>
              <a:off x="6572264" y="1428736"/>
              <a:ext cx="1785950" cy="215902"/>
              <a:chOff x="6572264" y="1428736"/>
              <a:chExt cx="1785950" cy="215902"/>
            </a:xfrm>
          </p:grpSpPr>
          <p:cxnSp>
            <p:nvCxnSpPr>
              <p:cNvPr id="102" name="Connecteur droit 101"/>
              <p:cNvCxnSpPr/>
              <p:nvPr/>
            </p:nvCxnSpPr>
            <p:spPr>
              <a:xfrm>
                <a:off x="6786578" y="1428736"/>
                <a:ext cx="157084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6715140" y="1500174"/>
                <a:ext cx="164228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6643702" y="1570818"/>
                <a:ext cx="1713718" cy="7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572264" y="1643050"/>
                <a:ext cx="178595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83" name="ZoneTexte 82"/>
          <p:cNvSpPr txBox="1"/>
          <p:nvPr/>
        </p:nvSpPr>
        <p:spPr>
          <a:xfrm>
            <a:off x="6858016" y="2285992"/>
            <a:ext cx="1785950" cy="800219"/>
          </a:xfrm>
          <a:prstGeom prst="rect">
            <a:avLst/>
          </a:prstGeom>
          <a:noFill/>
        </p:spPr>
        <p:txBody>
          <a:bodyPr wrap="square" rtlCol="0">
            <a:spAutoFit/>
          </a:bodyPr>
          <a:lstStyle/>
          <a:p>
            <a:pPr algn="ctr"/>
            <a:r>
              <a:rPr lang="fr-FR" sz="1400" dirty="0" smtClean="0"/>
              <a:t>Capteur de masse</a:t>
            </a:r>
          </a:p>
          <a:p>
            <a:pPr algn="ctr"/>
            <a:r>
              <a:rPr lang="fr-FR" sz="1400" dirty="0" smtClean="0"/>
              <a:t>HX711 + adaptation </a:t>
            </a:r>
          </a:p>
          <a:p>
            <a:pPr algn="ctr"/>
            <a:r>
              <a:rPr lang="fr-FR" dirty="0" smtClean="0"/>
              <a:t>A3/A4</a:t>
            </a:r>
            <a:endParaRPr lang="fr-FR" dirty="0"/>
          </a:p>
        </p:txBody>
      </p:sp>
      <p:sp>
        <p:nvSpPr>
          <p:cNvPr id="84" name="Ellipse 83"/>
          <p:cNvSpPr/>
          <p:nvPr/>
        </p:nvSpPr>
        <p:spPr>
          <a:xfrm>
            <a:off x="5572132" y="2214554"/>
            <a:ext cx="3286180" cy="1143008"/>
          </a:xfrm>
          <a:prstGeom prst="ellipse">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p:cNvSpPr txBox="1"/>
          <p:nvPr/>
        </p:nvSpPr>
        <p:spPr>
          <a:xfrm>
            <a:off x="7286644" y="1857364"/>
            <a:ext cx="1643074" cy="369332"/>
          </a:xfrm>
          <a:prstGeom prst="rect">
            <a:avLst/>
          </a:prstGeom>
          <a:noFill/>
        </p:spPr>
        <p:txBody>
          <a:bodyPr wrap="square" rtlCol="0">
            <a:spAutoFit/>
          </a:bodyPr>
          <a:lstStyle/>
          <a:p>
            <a:pPr algn="ctr"/>
            <a:r>
              <a:rPr lang="fr-FR" dirty="0" smtClean="0">
                <a:solidFill>
                  <a:srgbClr val="FF0000"/>
                </a:solidFill>
              </a:rPr>
              <a:t>Adapté Grove</a:t>
            </a:r>
            <a:endParaRPr lang="fr-FR" dirty="0">
              <a:solidFill>
                <a:srgbClr val="FF0000"/>
              </a:solidFill>
            </a:endParaRPr>
          </a:p>
        </p:txBody>
      </p:sp>
      <p:sp>
        <p:nvSpPr>
          <p:cNvPr id="126" name="ZoneTexte 125"/>
          <p:cNvSpPr txBox="1"/>
          <p:nvPr/>
        </p:nvSpPr>
        <p:spPr>
          <a:xfrm>
            <a:off x="5786446" y="3512354"/>
            <a:ext cx="2071702" cy="754053"/>
          </a:xfrm>
          <a:prstGeom prst="rect">
            <a:avLst/>
          </a:prstGeom>
          <a:noFill/>
        </p:spPr>
        <p:txBody>
          <a:bodyPr wrap="square" rtlCol="0">
            <a:spAutoFit/>
          </a:bodyPr>
          <a:lstStyle/>
          <a:p>
            <a:pPr algn="ctr"/>
            <a:r>
              <a:rPr lang="fr-FR" sz="1400" dirty="0" smtClean="0"/>
              <a:t>Capteur de température intérieure </a:t>
            </a:r>
            <a:r>
              <a:rPr lang="fr-FR" dirty="0" smtClean="0"/>
              <a:t>D3</a:t>
            </a:r>
          </a:p>
          <a:p>
            <a:pPr algn="ctr"/>
            <a:r>
              <a:rPr lang="fr-FR" sz="1100" dirty="0" smtClean="0"/>
              <a:t>(DS18B20 étanche Grove)</a:t>
            </a:r>
            <a:endParaRPr lang="fr-FR" sz="1100" dirty="0"/>
          </a:p>
        </p:txBody>
      </p:sp>
      <p:grpSp>
        <p:nvGrpSpPr>
          <p:cNvPr id="114" name="Groupe 113"/>
          <p:cNvGrpSpPr/>
          <p:nvPr/>
        </p:nvGrpSpPr>
        <p:grpSpPr>
          <a:xfrm>
            <a:off x="5428463" y="2643182"/>
            <a:ext cx="572297" cy="857256"/>
            <a:chOff x="4857752" y="2357430"/>
            <a:chExt cx="572297" cy="857256"/>
          </a:xfrm>
        </p:grpSpPr>
        <p:grpSp>
          <p:nvGrpSpPr>
            <p:cNvPr id="153" name="Groupe 152"/>
            <p:cNvGrpSpPr/>
            <p:nvPr/>
          </p:nvGrpSpPr>
          <p:grpSpPr>
            <a:xfrm>
              <a:off x="4857752" y="2357430"/>
              <a:ext cx="215107" cy="857256"/>
              <a:chOff x="4856959" y="1428736"/>
              <a:chExt cx="215107" cy="1500200"/>
            </a:xfrm>
          </p:grpSpPr>
          <p:cxnSp>
            <p:nvCxnSpPr>
              <p:cNvPr id="142" name="Connecteur droit 141"/>
              <p:cNvCxnSpPr/>
              <p:nvPr/>
            </p:nvCxnSpPr>
            <p:spPr>
              <a:xfrm rot="5400000">
                <a:off x="4294387" y="2366362"/>
                <a:ext cx="1125146" cy="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rot="16200000" flipH="1">
                <a:off x="4305118" y="2302048"/>
                <a:ext cx="1246833" cy="27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Connecteur droit 143"/>
              <p:cNvCxnSpPr/>
              <p:nvPr/>
            </p:nvCxnSpPr>
            <p:spPr>
              <a:xfrm rot="5400000">
                <a:off x="4322466" y="2176760"/>
                <a:ext cx="1497624" cy="15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rot="5400000">
                <a:off x="4286993" y="2211971"/>
                <a:ext cx="1425433" cy="1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4858545" y="2357430"/>
              <a:ext cx="571504" cy="215902"/>
              <a:chOff x="4857752" y="1427148"/>
              <a:chExt cx="571504" cy="215902"/>
            </a:xfrm>
          </p:grpSpPr>
          <p:cxnSp>
            <p:nvCxnSpPr>
              <p:cNvPr id="138" name="Connecteur droit 137"/>
              <p:cNvCxnSpPr/>
              <p:nvPr/>
            </p:nvCxnSpPr>
            <p:spPr>
              <a:xfrm>
                <a:off x="5052254" y="1427148"/>
                <a:ext cx="37700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a:off x="5000628" y="1498586"/>
                <a:ext cx="428628"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4946526" y="1570024"/>
                <a:ext cx="48273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p:cNvCxnSpPr/>
              <p:nvPr/>
            </p:nvCxnSpPr>
            <p:spPr>
              <a:xfrm>
                <a:off x="4857752" y="1641462"/>
                <a:ext cx="571504"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pic>
        <p:nvPicPr>
          <p:cNvPr id="4" name="Picture 3"/>
          <p:cNvPicPr>
            <a:picLocks noChangeAspect="1" noChangeArrowheads="1"/>
          </p:cNvPicPr>
          <p:nvPr/>
        </p:nvPicPr>
        <p:blipFill>
          <a:blip r:embed="rId6"/>
          <a:srcRect/>
          <a:stretch>
            <a:fillRect/>
          </a:stretch>
        </p:blipFill>
        <p:spPr bwMode="auto">
          <a:xfrm rot="1723568">
            <a:off x="1570139" y="3916209"/>
            <a:ext cx="1381125" cy="11525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a:srcRect/>
          <a:stretch>
            <a:fillRect/>
          </a:stretch>
        </p:blipFill>
        <p:spPr bwMode="auto">
          <a:xfrm rot="5400000">
            <a:off x="1663362" y="2991968"/>
            <a:ext cx="1000132" cy="897896"/>
          </a:xfrm>
          <a:prstGeom prst="rect">
            <a:avLst/>
          </a:prstGeom>
          <a:noFill/>
          <a:ln w="9525">
            <a:noFill/>
            <a:miter lim="800000"/>
            <a:headEnd/>
            <a:tailEnd/>
          </a:ln>
          <a:effectLst/>
        </p:spPr>
      </p:pic>
      <p:grpSp>
        <p:nvGrpSpPr>
          <p:cNvPr id="51" name="Groupe 50"/>
          <p:cNvGrpSpPr/>
          <p:nvPr/>
        </p:nvGrpSpPr>
        <p:grpSpPr>
          <a:xfrm>
            <a:off x="2428860" y="3298040"/>
            <a:ext cx="1571636" cy="357190"/>
            <a:chOff x="428596" y="2143116"/>
            <a:chExt cx="1571636" cy="357190"/>
          </a:xfrm>
        </p:grpSpPr>
        <p:grpSp>
          <p:nvGrpSpPr>
            <p:cNvPr id="40" name="Groupe 39"/>
            <p:cNvGrpSpPr/>
            <p:nvPr/>
          </p:nvGrpSpPr>
          <p:grpSpPr>
            <a:xfrm>
              <a:off x="1785918" y="2143116"/>
              <a:ext cx="214314" cy="357190"/>
              <a:chOff x="1785918" y="2143116"/>
              <a:chExt cx="214314" cy="357190"/>
            </a:xfrm>
          </p:grpSpPr>
          <p:cxnSp>
            <p:nvCxnSpPr>
              <p:cNvPr id="29" name="Connecteur droit 28"/>
              <p:cNvCxnSpPr/>
              <p:nvPr/>
            </p:nvCxnSpPr>
            <p:spPr>
              <a:xfrm rot="5400000">
                <a:off x="1607807" y="2321227"/>
                <a:ext cx="357010" cy="7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1714310" y="2357078"/>
                <a:ext cx="285569" cy="5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1820808" y="2392140"/>
                <a:ext cx="214134" cy="18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1928006" y="2428080"/>
                <a:ext cx="142876" cy="15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e 35"/>
            <p:cNvGrpSpPr/>
            <p:nvPr/>
          </p:nvGrpSpPr>
          <p:grpSpPr>
            <a:xfrm>
              <a:off x="428596" y="2143116"/>
              <a:ext cx="1571636" cy="215902"/>
              <a:chOff x="428596" y="1857364"/>
              <a:chExt cx="1571636" cy="215902"/>
            </a:xfrm>
          </p:grpSpPr>
          <p:cxnSp>
            <p:nvCxnSpPr>
              <p:cNvPr id="24" name="Connecteur droit 23"/>
              <p:cNvCxnSpPr/>
              <p:nvPr/>
            </p:nvCxnSpPr>
            <p:spPr>
              <a:xfrm rot="10800000">
                <a:off x="429390" y="1857364"/>
                <a:ext cx="1356528"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800000">
                <a:off x="429390" y="1928802"/>
                <a:ext cx="1427966"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10800000">
                <a:off x="429390" y="1999446"/>
                <a:ext cx="1499404" cy="7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0800000">
                <a:off x="428596" y="2071678"/>
                <a:ext cx="1571636"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9" name="Groupe 68"/>
          <p:cNvGrpSpPr/>
          <p:nvPr/>
        </p:nvGrpSpPr>
        <p:grpSpPr>
          <a:xfrm>
            <a:off x="2786050" y="4298172"/>
            <a:ext cx="2000264" cy="357190"/>
            <a:chOff x="3000364" y="3714752"/>
            <a:chExt cx="2000264" cy="357190"/>
          </a:xfrm>
        </p:grpSpPr>
        <p:grpSp>
          <p:nvGrpSpPr>
            <p:cNvPr id="52" name="Groupe 39"/>
            <p:cNvGrpSpPr/>
            <p:nvPr/>
          </p:nvGrpSpPr>
          <p:grpSpPr>
            <a:xfrm>
              <a:off x="4786314" y="3714752"/>
              <a:ext cx="214314" cy="357190"/>
              <a:chOff x="1785918" y="2143116"/>
              <a:chExt cx="214314" cy="357190"/>
            </a:xfrm>
          </p:grpSpPr>
          <p:cxnSp>
            <p:nvCxnSpPr>
              <p:cNvPr id="58" name="Connecteur droit 57"/>
              <p:cNvCxnSpPr/>
              <p:nvPr/>
            </p:nvCxnSpPr>
            <p:spPr>
              <a:xfrm rot="5400000">
                <a:off x="1607807" y="2321227"/>
                <a:ext cx="357010" cy="7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5400000">
                <a:off x="1714310" y="2357078"/>
                <a:ext cx="285569" cy="5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1820808" y="2392140"/>
                <a:ext cx="214134" cy="18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1928006" y="2428080"/>
                <a:ext cx="142876" cy="15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e 66"/>
            <p:cNvGrpSpPr/>
            <p:nvPr/>
          </p:nvGrpSpPr>
          <p:grpSpPr>
            <a:xfrm>
              <a:off x="3000364" y="3714752"/>
              <a:ext cx="2000264" cy="215902"/>
              <a:chOff x="3000364" y="3714752"/>
              <a:chExt cx="2000264" cy="215902"/>
            </a:xfrm>
          </p:grpSpPr>
          <p:cxnSp>
            <p:nvCxnSpPr>
              <p:cNvPr id="54" name="Connecteur droit 53"/>
              <p:cNvCxnSpPr/>
              <p:nvPr/>
            </p:nvCxnSpPr>
            <p:spPr>
              <a:xfrm rot="10800000">
                <a:off x="3000364" y="3714752"/>
                <a:ext cx="178595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10800000">
                <a:off x="3000364" y="3786190"/>
                <a:ext cx="1857388"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rot="10800000">
                <a:off x="3000364" y="3857628"/>
                <a:ext cx="192882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10800000">
                <a:off x="3000364" y="3929066"/>
                <a:ext cx="200026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0" name="ZoneTexte 69"/>
          <p:cNvSpPr txBox="1"/>
          <p:nvPr/>
        </p:nvSpPr>
        <p:spPr>
          <a:xfrm>
            <a:off x="500034" y="4083858"/>
            <a:ext cx="1500198" cy="800219"/>
          </a:xfrm>
          <a:prstGeom prst="rect">
            <a:avLst/>
          </a:prstGeom>
          <a:noFill/>
        </p:spPr>
        <p:txBody>
          <a:bodyPr wrap="square" rtlCol="0">
            <a:spAutoFit/>
          </a:bodyPr>
          <a:lstStyle/>
          <a:p>
            <a:pPr algn="ctr"/>
            <a:r>
              <a:rPr lang="fr-FR" sz="1400" dirty="0" smtClean="0"/>
              <a:t>Capteur</a:t>
            </a:r>
          </a:p>
          <a:p>
            <a:pPr algn="ctr"/>
            <a:r>
              <a:rPr lang="fr-FR" sz="1400" dirty="0" smtClean="0"/>
              <a:t>de pluie</a:t>
            </a:r>
          </a:p>
          <a:p>
            <a:pPr algn="ctr"/>
            <a:r>
              <a:rPr lang="fr-FR" dirty="0" smtClean="0"/>
              <a:t>D7</a:t>
            </a:r>
            <a:endParaRPr lang="fr-FR" dirty="0"/>
          </a:p>
        </p:txBody>
      </p:sp>
      <p:sp>
        <p:nvSpPr>
          <p:cNvPr id="87" name="ZoneTexte 86"/>
          <p:cNvSpPr txBox="1"/>
          <p:nvPr/>
        </p:nvSpPr>
        <p:spPr>
          <a:xfrm>
            <a:off x="6000760" y="5226866"/>
            <a:ext cx="857256" cy="261610"/>
          </a:xfrm>
          <a:prstGeom prst="rect">
            <a:avLst/>
          </a:prstGeom>
          <a:noFill/>
        </p:spPr>
        <p:txBody>
          <a:bodyPr wrap="square" rtlCol="0">
            <a:spAutoFit/>
          </a:bodyPr>
          <a:lstStyle/>
          <a:p>
            <a:r>
              <a:rPr lang="fr-FR" sz="1100" dirty="0" smtClean="0"/>
              <a:t>Câble 50cm</a:t>
            </a:r>
            <a:endParaRPr lang="fr-FR" sz="1100" dirty="0"/>
          </a:p>
        </p:txBody>
      </p:sp>
      <p:sp>
        <p:nvSpPr>
          <p:cNvPr id="88" name="ZoneTexte 87"/>
          <p:cNvSpPr txBox="1"/>
          <p:nvPr/>
        </p:nvSpPr>
        <p:spPr>
          <a:xfrm>
            <a:off x="4929190" y="2381572"/>
            <a:ext cx="857256" cy="261610"/>
          </a:xfrm>
          <a:prstGeom prst="rect">
            <a:avLst/>
          </a:prstGeom>
          <a:noFill/>
        </p:spPr>
        <p:txBody>
          <a:bodyPr wrap="square" rtlCol="0">
            <a:spAutoFit/>
          </a:bodyPr>
          <a:lstStyle/>
          <a:p>
            <a:r>
              <a:rPr lang="fr-FR" sz="1100" dirty="0" smtClean="0"/>
              <a:t>Câble 50cm</a:t>
            </a:r>
            <a:endParaRPr lang="fr-FR" sz="1100" dirty="0"/>
          </a:p>
        </p:txBody>
      </p:sp>
      <p:sp>
        <p:nvSpPr>
          <p:cNvPr id="89" name="ZoneTexte 88"/>
          <p:cNvSpPr txBox="1"/>
          <p:nvPr/>
        </p:nvSpPr>
        <p:spPr>
          <a:xfrm>
            <a:off x="2285984" y="4012420"/>
            <a:ext cx="857256" cy="261610"/>
          </a:xfrm>
          <a:prstGeom prst="rect">
            <a:avLst/>
          </a:prstGeom>
          <a:noFill/>
        </p:spPr>
        <p:txBody>
          <a:bodyPr wrap="square" rtlCol="0">
            <a:spAutoFit/>
          </a:bodyPr>
          <a:lstStyle/>
          <a:p>
            <a:r>
              <a:rPr lang="fr-FR" sz="1100" dirty="0" smtClean="0"/>
              <a:t>Câble 50cm</a:t>
            </a:r>
            <a:endParaRPr lang="fr-FR" sz="1100" dirty="0"/>
          </a:p>
        </p:txBody>
      </p:sp>
      <p:sp>
        <p:nvSpPr>
          <p:cNvPr id="91" name="ZoneTexte 90"/>
          <p:cNvSpPr txBox="1"/>
          <p:nvPr/>
        </p:nvSpPr>
        <p:spPr>
          <a:xfrm>
            <a:off x="2571736" y="3012288"/>
            <a:ext cx="857256" cy="261610"/>
          </a:xfrm>
          <a:prstGeom prst="rect">
            <a:avLst/>
          </a:prstGeom>
          <a:noFill/>
        </p:spPr>
        <p:txBody>
          <a:bodyPr wrap="square" rtlCol="0">
            <a:spAutoFit/>
          </a:bodyPr>
          <a:lstStyle/>
          <a:p>
            <a:r>
              <a:rPr lang="fr-FR" sz="1100" dirty="0" smtClean="0"/>
              <a:t>Câble 50cm</a:t>
            </a:r>
            <a:endParaRPr lang="fr-FR" sz="1100" dirty="0"/>
          </a:p>
        </p:txBody>
      </p:sp>
      <p:sp>
        <p:nvSpPr>
          <p:cNvPr id="92" name="Rectangle 4"/>
          <p:cNvSpPr>
            <a:spLocks noChangeArrowheads="1"/>
          </p:cNvSpPr>
          <p:nvPr/>
        </p:nvSpPr>
        <p:spPr bwMode="auto">
          <a:xfrm>
            <a:off x="179388" y="920750"/>
            <a:ext cx="8536016" cy="923330"/>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Les capteurs utilisés</a:t>
            </a:r>
          </a:p>
          <a:p>
            <a:r>
              <a:rPr lang="fr-FR" i="1" dirty="0" smtClean="0"/>
              <a:t>Pour simplifier le câblage, les capteurs sont de type Grove, avec carte de connexion pour </a:t>
            </a:r>
            <a:r>
              <a:rPr lang="fr-FR" i="1" dirty="0" err="1" smtClean="0"/>
              <a:t>Arduino</a:t>
            </a:r>
            <a:r>
              <a:rPr lang="fr-FR" i="1" dirty="0" smtClean="0"/>
              <a:t> </a:t>
            </a:r>
            <a:r>
              <a:rPr lang="fr-FR" i="1" dirty="0" err="1" smtClean="0"/>
              <a:t>Uno</a:t>
            </a:r>
            <a:r>
              <a:rPr lang="fr-FR" i="1" dirty="0" smtClean="0"/>
              <a:t>.  </a:t>
            </a:r>
            <a:r>
              <a:rPr lang="fr-FR" i="1" dirty="0" smtClean="0">
                <a:solidFill>
                  <a:srgbClr val="FF0000"/>
                </a:solidFill>
              </a:rPr>
              <a:t>Seule l’option mesure de masse est réalisée avec des capteurs  non Grove.</a:t>
            </a:r>
            <a:endParaRPr lang="fr-FR" i="1" dirty="0">
              <a:solidFill>
                <a:srgbClr val="FF0000"/>
              </a:solidFill>
            </a:endParaRPr>
          </a:p>
        </p:txBody>
      </p:sp>
      <p:pic>
        <p:nvPicPr>
          <p:cNvPr id="93" name="Picture 5"/>
          <p:cNvPicPr>
            <a:picLocks noChangeAspect="1" noChangeArrowheads="1"/>
          </p:cNvPicPr>
          <p:nvPr/>
        </p:nvPicPr>
        <p:blipFill>
          <a:blip r:embed="rId8" cstate="print"/>
          <a:srcRect/>
          <a:stretch>
            <a:fillRect/>
          </a:stretch>
        </p:blipFill>
        <p:spPr bwMode="auto">
          <a:xfrm rot="5400000">
            <a:off x="6298048" y="1879137"/>
            <a:ext cx="653178" cy="609633"/>
          </a:xfrm>
          <a:prstGeom prst="rect">
            <a:avLst/>
          </a:prstGeom>
          <a:noFill/>
          <a:ln w="9525">
            <a:noFill/>
            <a:miter lim="800000"/>
            <a:headEnd/>
            <a:tailEnd/>
          </a:ln>
        </p:spPr>
      </p:pic>
      <p:sp>
        <p:nvSpPr>
          <p:cNvPr id="94" name="ZoneTexte 93"/>
          <p:cNvSpPr txBox="1"/>
          <p:nvPr/>
        </p:nvSpPr>
        <p:spPr>
          <a:xfrm>
            <a:off x="6786578" y="1928802"/>
            <a:ext cx="419104" cy="261610"/>
          </a:xfrm>
          <a:prstGeom prst="rect">
            <a:avLst/>
          </a:prstGeom>
          <a:noFill/>
        </p:spPr>
        <p:txBody>
          <a:bodyPr wrap="square" rtlCol="0">
            <a:spAutoFit/>
          </a:bodyPr>
          <a:lstStyle/>
          <a:p>
            <a:r>
              <a:rPr lang="fr-FR" sz="1100" b="1" dirty="0" smtClean="0"/>
              <a:t>X 4</a:t>
            </a:r>
            <a:endParaRPr lang="fr-FR" sz="1100" b="1" dirty="0"/>
          </a:p>
        </p:txBody>
      </p:sp>
      <p:sp>
        <p:nvSpPr>
          <p:cNvPr id="95" name="Organigramme : Alternative 94"/>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80" name="Picture 2"/>
          <p:cNvPicPr>
            <a:picLocks noChangeAspect="1" noChangeArrowheads="1"/>
          </p:cNvPicPr>
          <p:nvPr/>
        </p:nvPicPr>
        <p:blipFill>
          <a:blip r:embed="rId9" cstate="print"/>
          <a:srcRect/>
          <a:stretch>
            <a:fillRect/>
          </a:stretch>
        </p:blipFill>
        <p:spPr bwMode="auto">
          <a:xfrm rot="17828078">
            <a:off x="2108083" y="5297937"/>
            <a:ext cx="747710" cy="699367"/>
          </a:xfrm>
          <a:prstGeom prst="rect">
            <a:avLst/>
          </a:prstGeom>
          <a:noFill/>
          <a:ln w="9525">
            <a:noFill/>
            <a:miter lim="800000"/>
            <a:headEnd/>
            <a:tailEnd/>
          </a:ln>
          <a:effectLst/>
        </p:spPr>
      </p:pic>
      <p:grpSp>
        <p:nvGrpSpPr>
          <p:cNvPr id="81" name="Groupe 80"/>
          <p:cNvGrpSpPr/>
          <p:nvPr/>
        </p:nvGrpSpPr>
        <p:grpSpPr>
          <a:xfrm>
            <a:off x="2786050" y="5226866"/>
            <a:ext cx="2001840" cy="430216"/>
            <a:chOff x="3071802" y="4071942"/>
            <a:chExt cx="2001840" cy="430216"/>
          </a:xfrm>
        </p:grpSpPr>
        <p:grpSp>
          <p:nvGrpSpPr>
            <p:cNvPr id="82" name="Groupe 95"/>
            <p:cNvGrpSpPr/>
            <p:nvPr/>
          </p:nvGrpSpPr>
          <p:grpSpPr>
            <a:xfrm>
              <a:off x="4857752" y="4071942"/>
              <a:ext cx="215890" cy="428628"/>
              <a:chOff x="4857752" y="4071942"/>
              <a:chExt cx="215890" cy="428628"/>
            </a:xfrm>
          </p:grpSpPr>
          <p:cxnSp>
            <p:nvCxnSpPr>
              <p:cNvPr id="111" name="Connecteur droit 110"/>
              <p:cNvCxnSpPr/>
              <p:nvPr/>
            </p:nvCxnSpPr>
            <p:spPr>
              <a:xfrm rot="5400000" flipH="1" flipV="1">
                <a:off x="4751515" y="4179225"/>
                <a:ext cx="213268" cy="79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16200000" flipV="1">
                <a:off x="4786440" y="4214945"/>
                <a:ext cx="285497" cy="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rot="16200000" flipV="1">
                <a:off x="4823078" y="4249744"/>
                <a:ext cx="356938" cy="1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rot="16200000" flipV="1">
                <a:off x="4858540" y="4285468"/>
                <a:ext cx="428628" cy="15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e 66"/>
            <p:cNvGrpSpPr/>
            <p:nvPr/>
          </p:nvGrpSpPr>
          <p:grpSpPr>
            <a:xfrm>
              <a:off x="3071802" y="4286256"/>
              <a:ext cx="2000264" cy="215902"/>
              <a:chOff x="3000364" y="3714752"/>
              <a:chExt cx="2000264" cy="215902"/>
            </a:xfrm>
          </p:grpSpPr>
          <p:cxnSp>
            <p:nvCxnSpPr>
              <p:cNvPr id="90" name="Connecteur droit 89"/>
              <p:cNvCxnSpPr/>
              <p:nvPr/>
            </p:nvCxnSpPr>
            <p:spPr>
              <a:xfrm rot="10800000">
                <a:off x="3000364" y="3714752"/>
                <a:ext cx="178595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rot="10800000">
                <a:off x="3000364" y="3786190"/>
                <a:ext cx="1857388"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rot="10800000">
                <a:off x="3000364" y="3857628"/>
                <a:ext cx="192882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rot="10800000">
                <a:off x="3000364" y="3929066"/>
                <a:ext cx="200026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7" name="ZoneTexte 126"/>
          <p:cNvSpPr txBox="1"/>
          <p:nvPr/>
        </p:nvSpPr>
        <p:spPr>
          <a:xfrm>
            <a:off x="785786" y="5298304"/>
            <a:ext cx="1500198" cy="1015663"/>
          </a:xfrm>
          <a:prstGeom prst="rect">
            <a:avLst/>
          </a:prstGeom>
          <a:noFill/>
        </p:spPr>
        <p:txBody>
          <a:bodyPr wrap="square" rtlCol="0">
            <a:spAutoFit/>
          </a:bodyPr>
          <a:lstStyle/>
          <a:p>
            <a:pPr algn="ctr"/>
            <a:r>
              <a:rPr lang="fr-FR" sz="1400" dirty="0" smtClean="0"/>
              <a:t>Bouton de tare balance</a:t>
            </a:r>
          </a:p>
          <a:p>
            <a:pPr algn="ctr"/>
            <a:r>
              <a:rPr lang="fr-FR" sz="1400" dirty="0" smtClean="0"/>
              <a:t>(logiciel </a:t>
            </a:r>
            <a:r>
              <a:rPr lang="fr-FR" sz="1400" dirty="0" err="1" smtClean="0"/>
              <a:t>Arduino</a:t>
            </a:r>
            <a:r>
              <a:rPr lang="fr-FR" sz="1400" dirty="0" smtClean="0"/>
              <a:t>)</a:t>
            </a:r>
          </a:p>
          <a:p>
            <a:pPr algn="ctr"/>
            <a:r>
              <a:rPr lang="fr-FR" dirty="0" smtClean="0"/>
              <a:t>D6</a:t>
            </a:r>
            <a:endParaRPr lang="fr-FR" dirty="0"/>
          </a:p>
        </p:txBody>
      </p:sp>
      <p:pic>
        <p:nvPicPr>
          <p:cNvPr id="128" name="Picture 10"/>
          <p:cNvPicPr>
            <a:picLocks noChangeAspect="1" noChangeArrowheads="1"/>
          </p:cNvPicPr>
          <p:nvPr/>
        </p:nvPicPr>
        <p:blipFill>
          <a:blip r:embed="rId10"/>
          <a:srcRect/>
          <a:stretch>
            <a:fillRect/>
          </a:stretch>
        </p:blipFill>
        <p:spPr bwMode="auto">
          <a:xfrm rot="10800000">
            <a:off x="6215074" y="2571744"/>
            <a:ext cx="831869" cy="613757"/>
          </a:xfrm>
          <a:prstGeom prst="rect">
            <a:avLst/>
          </a:prstGeom>
          <a:noFill/>
          <a:ln w="28575">
            <a:noFill/>
            <a:miter lim="800000"/>
            <a:headEnd/>
            <a:tailEnd/>
          </a:ln>
          <a:effectLst/>
        </p:spPr>
      </p:pic>
      <p:sp>
        <p:nvSpPr>
          <p:cNvPr id="129" name="ZoneTexte 128"/>
          <p:cNvSpPr txBox="1"/>
          <p:nvPr/>
        </p:nvSpPr>
        <p:spPr>
          <a:xfrm>
            <a:off x="2428860" y="5143512"/>
            <a:ext cx="857256" cy="261610"/>
          </a:xfrm>
          <a:prstGeom prst="rect">
            <a:avLst/>
          </a:prstGeom>
          <a:noFill/>
        </p:spPr>
        <p:txBody>
          <a:bodyPr wrap="square" rtlCol="0">
            <a:spAutoFit/>
          </a:bodyPr>
          <a:lstStyle/>
          <a:p>
            <a:r>
              <a:rPr lang="fr-FR" sz="1100" dirty="0" smtClean="0"/>
              <a:t>Câble 20cm</a:t>
            </a:r>
            <a:endParaRPr lang="fr-FR" sz="1100" dirty="0"/>
          </a:p>
        </p:txBody>
      </p:sp>
      <p:sp>
        <p:nvSpPr>
          <p:cNvPr id="130" name="Rectangle 129"/>
          <p:cNvSpPr/>
          <p:nvPr/>
        </p:nvSpPr>
        <p:spPr>
          <a:xfrm>
            <a:off x="5000628" y="3929066"/>
            <a:ext cx="571504" cy="2857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p:cNvSpPr/>
          <p:nvPr/>
        </p:nvSpPr>
        <p:spPr>
          <a:xfrm>
            <a:off x="4357686" y="5715016"/>
            <a:ext cx="571504" cy="2857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p:cNvSpPr/>
          <p:nvPr/>
        </p:nvSpPr>
        <p:spPr>
          <a:xfrm>
            <a:off x="1571604" y="1928802"/>
            <a:ext cx="571504" cy="2857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ZoneTexte 132"/>
          <p:cNvSpPr txBox="1"/>
          <p:nvPr/>
        </p:nvSpPr>
        <p:spPr>
          <a:xfrm>
            <a:off x="2143108" y="1857364"/>
            <a:ext cx="2714644" cy="430887"/>
          </a:xfrm>
          <a:prstGeom prst="rect">
            <a:avLst/>
          </a:prstGeom>
          <a:noFill/>
        </p:spPr>
        <p:txBody>
          <a:bodyPr wrap="square" rtlCol="0">
            <a:spAutoFit/>
          </a:bodyPr>
          <a:lstStyle/>
          <a:p>
            <a:r>
              <a:rPr lang="fr-FR" sz="1100" b="1" i="1" dirty="0" smtClean="0"/>
              <a:t>D4 et D5 sont utilisées par le modem </a:t>
            </a:r>
            <a:r>
              <a:rPr lang="fr-FR" sz="1100" b="1" i="1" dirty="0" err="1" smtClean="0"/>
              <a:t>Sigfox</a:t>
            </a:r>
            <a:endParaRPr lang="fr-FR" sz="1100" b="1" i="1" dirty="0" smtClean="0"/>
          </a:p>
          <a:p>
            <a:r>
              <a:rPr lang="fr-FR" sz="1100" b="1" i="1" dirty="0" smtClean="0"/>
              <a:t>UART est utilisée par la carte </a:t>
            </a:r>
            <a:r>
              <a:rPr lang="fr-FR" sz="1100" b="1" i="1" dirty="0" err="1" smtClean="0"/>
              <a:t>Arduino</a:t>
            </a:r>
            <a:endParaRPr lang="fr-FR" sz="1100" b="1" i="1" dirty="0"/>
          </a:p>
        </p:txBody>
      </p:sp>
      <p:sp>
        <p:nvSpPr>
          <p:cNvPr id="134" name="Rectangle 133"/>
          <p:cNvSpPr/>
          <p:nvPr/>
        </p:nvSpPr>
        <p:spPr>
          <a:xfrm>
            <a:off x="5000628" y="5715016"/>
            <a:ext cx="571504" cy="2857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dirty="0"/>
              <a:t>Une ruche connectée</a:t>
            </a:r>
          </a:p>
        </p:txBody>
      </p:sp>
      <p:sp>
        <p:nvSpPr>
          <p:cNvPr id="3" name="Organigramme : Alternative 2"/>
          <p:cNvSpPr/>
          <p:nvPr/>
        </p:nvSpPr>
        <p:spPr>
          <a:xfrm>
            <a:off x="179388" y="188913"/>
            <a:ext cx="8785225" cy="65532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 name="Rectangle 4"/>
          <p:cNvSpPr>
            <a:spLocks noChangeArrowheads="1"/>
          </p:cNvSpPr>
          <p:nvPr/>
        </p:nvSpPr>
        <p:spPr bwMode="auto">
          <a:xfrm>
            <a:off x="179388" y="920750"/>
            <a:ext cx="7321570" cy="369332"/>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La carte </a:t>
            </a:r>
            <a:r>
              <a:rPr lang="fr-FR" dirty="0" err="1" smtClean="0">
                <a:latin typeface="Miriam Fixed" pitchFamily="49" charset="-79"/>
                <a:cs typeface="Miriam Fixed" pitchFamily="49" charset="-79"/>
              </a:rPr>
              <a:t>Arduino</a:t>
            </a:r>
            <a:r>
              <a:rPr lang="fr-FR" dirty="0" smtClean="0">
                <a:latin typeface="Miriam Fixed" pitchFamily="49" charset="-79"/>
                <a:cs typeface="Miriam Fixed" pitchFamily="49" charset="-79"/>
              </a:rPr>
              <a:t> UNO et la carte de connexion Grove</a:t>
            </a:r>
          </a:p>
        </p:txBody>
      </p:sp>
      <p:pic>
        <p:nvPicPr>
          <p:cNvPr id="1026" name="Picture 2"/>
          <p:cNvPicPr>
            <a:picLocks noChangeAspect="1" noChangeArrowheads="1"/>
          </p:cNvPicPr>
          <p:nvPr/>
        </p:nvPicPr>
        <p:blipFill>
          <a:blip r:embed="rId2"/>
          <a:srcRect/>
          <a:stretch>
            <a:fillRect/>
          </a:stretch>
        </p:blipFill>
        <p:spPr bwMode="auto">
          <a:xfrm>
            <a:off x="4643438" y="1643050"/>
            <a:ext cx="3829050" cy="2886075"/>
          </a:xfrm>
          <a:prstGeom prst="rect">
            <a:avLst/>
          </a:prstGeom>
          <a:noFill/>
          <a:ln w="28575">
            <a:solidFill>
              <a:schemeClr val="tx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85786" y="2786058"/>
            <a:ext cx="4360501" cy="3357586"/>
          </a:xfrm>
          <a:prstGeom prst="rect">
            <a:avLst/>
          </a:prstGeom>
          <a:noFill/>
          <a:ln w="28575">
            <a:solidFill>
              <a:schemeClr val="tx1"/>
            </a:solid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p:cNvSpPr/>
          <p:nvPr/>
        </p:nvSpPr>
        <p:spPr>
          <a:xfrm>
            <a:off x="179388" y="188913"/>
            <a:ext cx="8785225" cy="6553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23" name="Rectangle 4"/>
          <p:cNvSpPr>
            <a:spLocks noChangeArrowheads="1"/>
          </p:cNvSpPr>
          <p:nvPr/>
        </p:nvSpPr>
        <p:spPr bwMode="auto">
          <a:xfrm>
            <a:off x="179388" y="920750"/>
            <a:ext cx="8678892" cy="2031325"/>
          </a:xfrm>
          <a:prstGeom prst="rect">
            <a:avLst/>
          </a:prstGeom>
          <a:noFill/>
          <a:ln w="9525">
            <a:noFill/>
            <a:miter lim="800000"/>
            <a:headEnd/>
            <a:tailEnd/>
          </a:ln>
        </p:spPr>
        <p:txBody>
          <a:bodyPr wrap="square">
            <a:spAutoFit/>
          </a:bodyPr>
          <a:lstStyle/>
          <a:p>
            <a:r>
              <a:rPr lang="fr-FR" dirty="0" smtClean="0">
                <a:latin typeface="Miriam Fixed" pitchFamily="49" charset="-79"/>
                <a:cs typeface="Miriam Fixed" pitchFamily="49" charset="-79"/>
              </a:rPr>
              <a:t>Fixation des capteurs sur la ruche</a:t>
            </a:r>
          </a:p>
          <a:p>
            <a:endParaRPr lang="fr-FR" dirty="0" smtClean="0"/>
          </a:p>
          <a:p>
            <a:r>
              <a:rPr lang="fr-FR" dirty="0" smtClean="0"/>
              <a:t>	Le capteur DHT22, fixé sous le auvent de la ruche par 3 vis et 3 entretoises.</a:t>
            </a:r>
          </a:p>
          <a:p>
            <a:r>
              <a:rPr lang="fr-FR" dirty="0" smtClean="0"/>
              <a:t>	Le câble de 50cm est passé par un perçage de 10mm réalisé sur le coté de 	l’auvent. </a:t>
            </a:r>
            <a:endParaRPr lang="fr-FR" dirty="0"/>
          </a:p>
          <a:p>
            <a:endParaRPr lang="fr-FR" dirty="0"/>
          </a:p>
          <a:p>
            <a:endParaRPr lang="fr-FR" dirty="0"/>
          </a:p>
        </p:txBody>
      </p:sp>
      <p:sp>
        <p:nvSpPr>
          <p:cNvPr id="5128" name="ZoneTexte 2"/>
          <p:cNvSpPr txBox="1">
            <a:spLocks noChangeArrowheads="1"/>
          </p:cNvSpPr>
          <p:nvPr/>
        </p:nvSpPr>
        <p:spPr bwMode="auto">
          <a:xfrm>
            <a:off x="1331913" y="188913"/>
            <a:ext cx="6696075" cy="646112"/>
          </a:xfrm>
          <a:prstGeom prst="rect">
            <a:avLst/>
          </a:prstGeom>
          <a:noFill/>
          <a:ln w="9525">
            <a:noFill/>
            <a:miter lim="800000"/>
            <a:headEnd/>
            <a:tailEnd/>
          </a:ln>
        </p:spPr>
        <p:txBody>
          <a:bodyPr>
            <a:spAutoFit/>
          </a:bodyPr>
          <a:lstStyle/>
          <a:p>
            <a:pPr algn="ctr"/>
            <a:r>
              <a:rPr lang="fr-FR" sz="3600"/>
              <a:t>Une ruche connectée</a:t>
            </a:r>
          </a:p>
        </p:txBody>
      </p:sp>
      <p:sp>
        <p:nvSpPr>
          <p:cNvPr id="5129" name="Espace réservé du numéro de diapositive 8"/>
          <p:cNvSpPr>
            <a:spLocks noGrp="1"/>
          </p:cNvSpPr>
          <p:nvPr>
            <p:ph type="sldNum" sz="quarter" idx="12"/>
          </p:nvPr>
        </p:nvSpPr>
        <p:spPr bwMode="auto">
          <a:xfrm>
            <a:off x="6724680" y="6356350"/>
            <a:ext cx="2133600" cy="365125"/>
          </a:xfrm>
          <a:noFill/>
          <a:ln>
            <a:miter lim="800000"/>
            <a:headEnd/>
            <a:tailEnd/>
          </a:ln>
        </p:spPr>
        <p:txBody>
          <a:bodyPr/>
          <a:lstStyle/>
          <a:p>
            <a:fld id="{5A4CDB38-A04A-4015-B512-3A3363F9E99C}" type="slidenum">
              <a:rPr lang="fr-FR" smtClean="0"/>
              <a:pPr/>
              <a:t>9</a:t>
            </a:fld>
            <a:endParaRPr lang="fr-FR" dirty="0" smtClean="0"/>
          </a:p>
        </p:txBody>
      </p:sp>
      <p:pic>
        <p:nvPicPr>
          <p:cNvPr id="1027" name="Picture 3"/>
          <p:cNvPicPr>
            <a:picLocks noChangeAspect="1" noChangeArrowheads="1"/>
          </p:cNvPicPr>
          <p:nvPr/>
        </p:nvPicPr>
        <p:blipFill>
          <a:blip r:embed="rId2"/>
          <a:srcRect/>
          <a:stretch>
            <a:fillRect/>
          </a:stretch>
        </p:blipFill>
        <p:spPr bwMode="auto">
          <a:xfrm>
            <a:off x="600199" y="4429132"/>
            <a:ext cx="2471603" cy="1857388"/>
          </a:xfrm>
          <a:prstGeom prst="rect">
            <a:avLst/>
          </a:prstGeom>
          <a:noFill/>
          <a:ln w="28575">
            <a:solidFill>
              <a:schemeClr val="tx1"/>
            </a:solid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428992" y="2571744"/>
            <a:ext cx="5003211" cy="3786214"/>
          </a:xfrm>
          <a:prstGeom prst="rect">
            <a:avLst/>
          </a:prstGeom>
          <a:noFill/>
          <a:ln w="28575">
            <a:solidFill>
              <a:schemeClr val="tx1"/>
            </a:solidFill>
            <a:miter lim="800000"/>
            <a:headEnd/>
            <a:tailEnd/>
          </a:ln>
          <a:effectLst/>
        </p:spPr>
      </p:pic>
      <p:sp>
        <p:nvSpPr>
          <p:cNvPr id="10" name="ZoneTexte 9"/>
          <p:cNvSpPr txBox="1"/>
          <p:nvPr/>
        </p:nvSpPr>
        <p:spPr>
          <a:xfrm>
            <a:off x="5929322" y="3571876"/>
            <a:ext cx="1285884" cy="400110"/>
          </a:xfrm>
          <a:prstGeom prst="rect">
            <a:avLst/>
          </a:prstGeom>
          <a:noFill/>
          <a:ln w="6350">
            <a:solidFill>
              <a:schemeClr val="tx1"/>
            </a:solidFill>
          </a:ln>
        </p:spPr>
        <p:txBody>
          <a:bodyPr wrap="square" rtlCol="0">
            <a:spAutoFit/>
          </a:bodyPr>
          <a:lstStyle/>
          <a:p>
            <a:pPr algn="ctr"/>
            <a:r>
              <a:rPr lang="fr-FR" sz="2000" dirty="0" smtClean="0"/>
              <a:t>Ø 10 mm</a:t>
            </a:r>
            <a:endParaRPr lang="fr-FR" sz="2000" dirty="0"/>
          </a:p>
        </p:txBody>
      </p:sp>
      <p:cxnSp>
        <p:nvCxnSpPr>
          <p:cNvPr id="11" name="Connecteur droit avec flèche 10"/>
          <p:cNvCxnSpPr>
            <a:stCxn id="10" idx="1"/>
          </p:cNvCxnSpPr>
          <p:nvPr/>
        </p:nvCxnSpPr>
        <p:spPr>
          <a:xfrm rot="10800000" flipV="1">
            <a:off x="4714876" y="3771931"/>
            <a:ext cx="1214446" cy="2285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srcRect/>
          <a:stretch>
            <a:fillRect/>
          </a:stretch>
        </p:blipFill>
        <p:spPr bwMode="auto">
          <a:xfrm>
            <a:off x="571472" y="2573701"/>
            <a:ext cx="2571768" cy="1426803"/>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3010</Words>
  <Application>Microsoft Office PowerPoint</Application>
  <PresentationFormat>Affichage à l'écran (4:3)</PresentationFormat>
  <Paragraphs>695</Paragraphs>
  <Slides>57</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57</vt:i4>
      </vt:variant>
    </vt:vector>
  </HeadingPairs>
  <TitlesOfParts>
    <vt:vector size="61" baseType="lpstr">
      <vt:lpstr>Arial</vt:lpstr>
      <vt:lpstr>Calibri</vt:lpstr>
      <vt:lpstr>Miriam Fixed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perso</dc:creator>
  <cp:lastModifiedBy>Jean-Michel RAYNAUD</cp:lastModifiedBy>
  <cp:revision>288</cp:revision>
  <dcterms:modified xsi:type="dcterms:W3CDTF">2019-01-15T16:59:49Z</dcterms:modified>
</cp:coreProperties>
</file>