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0" r:id="rId2"/>
    <p:sldId id="261" r:id="rId3"/>
    <p:sldId id="258" r:id="rId4"/>
    <p:sldId id="259" r:id="rId5"/>
    <p:sldId id="256" r:id="rId6"/>
    <p:sldId id="262" r:id="rId7"/>
    <p:sldId id="265" r:id="rId8"/>
    <p:sldId id="263" r:id="rId9"/>
    <p:sldId id="264" r:id="rId10"/>
    <p:sldId id="268" r:id="rId11"/>
    <p:sldId id="257" r:id="rId12"/>
    <p:sldId id="269" r:id="rId13"/>
    <p:sldId id="267" r:id="rId14"/>
    <p:sldId id="266" r:id="rId15"/>
  </p:sldIdLst>
  <p:sldSz cx="12192000" cy="6858000"/>
  <p:notesSz cx="6875463" cy="100028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p:scale>
          <a:sx n="120" d="100"/>
          <a:sy n="120" d="100"/>
        </p:scale>
        <p:origin x="-2250" y="-5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fr-FR"/>
          </a:p>
        </p:txBody>
      </p:sp>
      <p:sp>
        <p:nvSpPr>
          <p:cNvPr id="3" name="Espace réservé de la date 2"/>
          <p:cNvSpPr>
            <a:spLocks noGrp="1"/>
          </p:cNvSpPr>
          <p:nvPr>
            <p:ph type="dt" idx="1"/>
          </p:nvPr>
        </p:nvSpPr>
        <p:spPr>
          <a:xfrm>
            <a:off x="3894505" y="0"/>
            <a:ext cx="2979367" cy="501879"/>
          </a:xfrm>
          <a:prstGeom prst="rect">
            <a:avLst/>
          </a:prstGeom>
        </p:spPr>
        <p:txBody>
          <a:bodyPr vert="horz" lIns="96442" tIns="48221" rIns="96442" bIns="48221" rtlCol="0"/>
          <a:lstStyle>
            <a:lvl1pPr algn="r">
              <a:defRPr sz="1300"/>
            </a:lvl1pPr>
          </a:lstStyle>
          <a:p>
            <a:fld id="{B40C8E54-AD4D-4E11-84FD-4E20CED64401}" type="datetimeFigureOut">
              <a:rPr lang="fr-FR" smtClean="0"/>
              <a:pPr/>
              <a:t>22/03/2019</a:t>
            </a:fld>
            <a:endParaRPr lang="fr-FR"/>
          </a:p>
        </p:txBody>
      </p:sp>
      <p:sp>
        <p:nvSpPr>
          <p:cNvPr id="4" name="Espace réservé de l'image des diapositives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6442" tIns="48221" rIns="96442" bIns="48221" rtlCol="0" anchor="ctr"/>
          <a:lstStyle/>
          <a:p>
            <a:endParaRPr lang="fr-FR"/>
          </a:p>
        </p:txBody>
      </p:sp>
      <p:sp>
        <p:nvSpPr>
          <p:cNvPr id="5" name="Espace réservé des commentaires 4"/>
          <p:cNvSpPr>
            <a:spLocks noGrp="1"/>
          </p:cNvSpPr>
          <p:nvPr>
            <p:ph type="body" sz="quarter" idx="3"/>
          </p:nvPr>
        </p:nvSpPr>
        <p:spPr>
          <a:xfrm>
            <a:off x="687547" y="4813866"/>
            <a:ext cx="5500370" cy="3938617"/>
          </a:xfrm>
          <a:prstGeom prst="rect">
            <a:avLst/>
          </a:prstGeom>
        </p:spPr>
        <p:txBody>
          <a:bodyPr vert="horz" lIns="96442" tIns="48221" rIns="96442" bIns="48221"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500961"/>
            <a:ext cx="2979367" cy="501878"/>
          </a:xfrm>
          <a:prstGeom prst="rect">
            <a:avLst/>
          </a:prstGeom>
        </p:spPr>
        <p:txBody>
          <a:bodyPr vert="horz" lIns="96442" tIns="48221" rIns="96442" bIns="48221"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3894505" y="9500961"/>
            <a:ext cx="2979367" cy="501878"/>
          </a:xfrm>
          <a:prstGeom prst="rect">
            <a:avLst/>
          </a:prstGeom>
        </p:spPr>
        <p:txBody>
          <a:bodyPr vert="horz" lIns="96442" tIns="48221" rIns="96442" bIns="48221" rtlCol="0" anchor="b"/>
          <a:lstStyle>
            <a:lvl1pPr algn="r">
              <a:defRPr sz="1300"/>
            </a:lvl1pPr>
          </a:lstStyle>
          <a:p>
            <a:fld id="{6D219941-63EF-4928-8838-074E9319BAAB}" type="slidenum">
              <a:rPr lang="fr-FR" smtClean="0"/>
              <a:pPr/>
              <a:t>‹N°›</a:t>
            </a:fld>
            <a:endParaRPr lang="fr-FR"/>
          </a:p>
        </p:txBody>
      </p:sp>
    </p:spTree>
    <p:extLst>
      <p:ext uri="{BB962C8B-B14F-4D97-AF65-F5344CB8AC3E}">
        <p14:creationId xmlns:p14="http://schemas.microsoft.com/office/powerpoint/2010/main" val="2525277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576BCB8-F222-4FF9-8BFE-6932C0096DCB}" type="slidenum">
              <a:rPr lang="fr-FR" smtClean="0"/>
              <a:pPr/>
              <a:t>4</a:t>
            </a:fld>
            <a:endParaRPr lang="fr-FR"/>
          </a:p>
        </p:txBody>
      </p:sp>
    </p:spTree>
    <p:extLst>
      <p:ext uri="{BB962C8B-B14F-4D97-AF65-F5344CB8AC3E}">
        <p14:creationId xmlns:p14="http://schemas.microsoft.com/office/powerpoint/2010/main" val="3348120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3322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517843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852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836993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388878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580430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206144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651690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1935102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70629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436F416-125D-49FA-B1A3-580635FFF82D}"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993401A-8D4F-47EC-83E6-3ECDB2F6DF63}" type="slidenum">
              <a:rPr lang="fr-FR" smtClean="0"/>
              <a:pPr/>
              <a:t>‹N°›</a:t>
            </a:fld>
            <a:endParaRPr lang="fr-FR"/>
          </a:p>
        </p:txBody>
      </p:sp>
    </p:spTree>
    <p:extLst>
      <p:ext uri="{BB962C8B-B14F-4D97-AF65-F5344CB8AC3E}">
        <p14:creationId xmlns:p14="http://schemas.microsoft.com/office/powerpoint/2010/main" val="3576120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36F416-125D-49FA-B1A3-580635FFF82D}" type="datetimeFigureOut">
              <a:rPr lang="fr-FR" smtClean="0"/>
              <a:pPr/>
              <a:t>22/03/2019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93401A-8D4F-47EC-83E6-3ECDB2F6DF63}" type="slidenum">
              <a:rPr lang="fr-FR" smtClean="0"/>
              <a:pPr/>
              <a:t>‹N°›</a:t>
            </a:fld>
            <a:endParaRPr lang="fr-FR"/>
          </a:p>
        </p:txBody>
      </p:sp>
    </p:spTree>
    <p:extLst>
      <p:ext uri="{BB962C8B-B14F-4D97-AF65-F5344CB8AC3E}">
        <p14:creationId xmlns:p14="http://schemas.microsoft.com/office/powerpoint/2010/main" val="1376985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730828" y="772886"/>
            <a:ext cx="8390633" cy="5660571"/>
          </a:xfrm>
          <a:prstGeom prst="roundRect">
            <a:avLst>
              <a:gd name="adj" fmla="val 0"/>
            </a:avLst>
          </a:prstGeom>
          <a:solidFill>
            <a:schemeClr val="accent1">
              <a:lumMod val="20000"/>
              <a:lumOff val="80000"/>
            </a:schemeClr>
          </a:solidFill>
          <a:ln w="381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5" name="Rectangle 4"/>
          <p:cNvSpPr/>
          <p:nvPr/>
        </p:nvSpPr>
        <p:spPr>
          <a:xfrm>
            <a:off x="1951089" y="937305"/>
            <a:ext cx="5027779" cy="1754326"/>
          </a:xfrm>
          <a:prstGeom prst="rect">
            <a:avLst/>
          </a:prstGeom>
          <a:noFill/>
        </p:spPr>
        <p:txBody>
          <a:bodyPr wrap="square" lIns="91440" tIns="45720" rIns="91440" bIns="45720">
            <a:spAutoFit/>
          </a:bodyPr>
          <a:lstStyle/>
          <a:p>
            <a:pPr algn="ctr"/>
            <a:r>
              <a:rPr lang="fr-FR" sz="3600" b="1" cap="none" spc="0" dirty="0" smtClean="0">
                <a:ln w="22225">
                  <a:solidFill>
                    <a:schemeClr val="accent2"/>
                  </a:solidFill>
                  <a:prstDash val="solid"/>
                </a:ln>
                <a:solidFill>
                  <a:schemeClr val="accent2">
                    <a:lumMod val="40000"/>
                    <a:lumOff val="60000"/>
                  </a:schemeClr>
                </a:solidFill>
                <a:effectLst/>
              </a:rPr>
              <a:t>A la recherche du schéma disparu de la ruche connectée</a:t>
            </a:r>
            <a:endParaRPr lang="fr-FR" sz="3600" b="1" cap="none" spc="0" dirty="0">
              <a:ln w="22225">
                <a:solidFill>
                  <a:schemeClr val="accent2"/>
                </a:solidFill>
                <a:prstDash val="solid"/>
              </a:ln>
              <a:solidFill>
                <a:schemeClr val="accent2">
                  <a:lumMod val="40000"/>
                  <a:lumOff val="60000"/>
                </a:schemeClr>
              </a:solidFill>
              <a:effectLst/>
            </a:endParaRPr>
          </a:p>
        </p:txBody>
      </p:sp>
      <p:sp>
        <p:nvSpPr>
          <p:cNvPr id="6" name="ZoneTexte 5"/>
          <p:cNvSpPr txBox="1"/>
          <p:nvPr/>
        </p:nvSpPr>
        <p:spPr>
          <a:xfrm>
            <a:off x="1951089" y="2513870"/>
            <a:ext cx="8044249" cy="3970318"/>
          </a:xfrm>
          <a:prstGeom prst="rect">
            <a:avLst/>
          </a:prstGeom>
          <a:noFill/>
        </p:spPr>
        <p:txBody>
          <a:bodyPr wrap="square" rtlCol="0">
            <a:spAutoFit/>
          </a:bodyPr>
          <a:lstStyle/>
          <a:p>
            <a:r>
              <a:rPr lang="fr-FR" dirty="0" smtClean="0"/>
              <a:t>L’apiculteur voudrait </a:t>
            </a:r>
            <a:r>
              <a:rPr lang="fr-FR" dirty="0" smtClean="0"/>
              <a:t>relier entre eux</a:t>
            </a:r>
            <a:r>
              <a:rPr lang="fr-FR" dirty="0" smtClean="0"/>
              <a:t> </a:t>
            </a:r>
            <a:r>
              <a:rPr lang="fr-FR" dirty="0" smtClean="0"/>
              <a:t>les différents éléments de sa ruche connectée qu’il a </a:t>
            </a:r>
            <a:r>
              <a:rPr lang="fr-FR" dirty="0" smtClean="0"/>
              <a:t>placée en bordure de son </a:t>
            </a:r>
            <a:r>
              <a:rPr lang="fr-FR" dirty="0" smtClean="0"/>
              <a:t>terrain. Malheureusement, il a perdu </a:t>
            </a:r>
            <a:r>
              <a:rPr lang="fr-FR" dirty="0" smtClean="0"/>
              <a:t>le document, un plan de câblage, décrivant les opérations à réaliser.  </a:t>
            </a:r>
            <a:r>
              <a:rPr lang="fr-FR" dirty="0" smtClean="0"/>
              <a:t>Pour aider l’apiculteur, </a:t>
            </a:r>
            <a:r>
              <a:rPr lang="fr-FR" dirty="0" smtClean="0"/>
              <a:t>Il </a:t>
            </a:r>
            <a:r>
              <a:rPr lang="fr-FR" dirty="0" smtClean="0"/>
              <a:t>faut collecter des informations afin </a:t>
            </a:r>
            <a:r>
              <a:rPr lang="fr-FR" dirty="0" smtClean="0"/>
              <a:t>de</a:t>
            </a:r>
            <a:r>
              <a:rPr lang="fr-FR" dirty="0" smtClean="0"/>
              <a:t> reconstituer</a:t>
            </a:r>
            <a:r>
              <a:rPr lang="fr-FR" dirty="0" smtClean="0"/>
              <a:t> </a:t>
            </a:r>
            <a:r>
              <a:rPr lang="fr-FR" dirty="0" smtClean="0"/>
              <a:t>le </a:t>
            </a:r>
            <a:r>
              <a:rPr lang="fr-FR" dirty="0" smtClean="0"/>
              <a:t>plan de câblage.</a:t>
            </a:r>
            <a:endParaRPr lang="fr-FR" dirty="0" smtClean="0"/>
          </a:p>
          <a:p>
            <a:endParaRPr lang="fr-FR" dirty="0"/>
          </a:p>
          <a:p>
            <a:r>
              <a:rPr lang="fr-FR" dirty="0" smtClean="0"/>
              <a:t>Pour naviguer, </a:t>
            </a:r>
            <a:r>
              <a:rPr lang="fr-FR" dirty="0" smtClean="0"/>
              <a:t>utiliser </a:t>
            </a:r>
            <a:r>
              <a:rPr lang="fr-FR" dirty="0" smtClean="0"/>
              <a:t>les touches directionnelles (flèches sur le </a:t>
            </a:r>
            <a:r>
              <a:rPr lang="fr-FR" dirty="0" smtClean="0"/>
              <a:t>clavier) </a:t>
            </a:r>
            <a:r>
              <a:rPr lang="fr-FR" dirty="0" smtClean="0"/>
              <a:t>ou utiliser la souris en maintenant le bouton gauche enfoncé pour vous déplacer dans la direction souhaitée.</a:t>
            </a:r>
          </a:p>
          <a:p>
            <a:endParaRPr lang="fr-FR" dirty="0"/>
          </a:p>
          <a:p>
            <a:r>
              <a:rPr lang="fr-FR" dirty="0" smtClean="0"/>
              <a:t>La </a:t>
            </a:r>
            <a:r>
              <a:rPr lang="fr-FR" dirty="0" smtClean="0"/>
              <a:t>touche  </a:t>
            </a:r>
            <a:r>
              <a:rPr lang="fr-FR" b="1" i="1" dirty="0" smtClean="0"/>
              <a:t>ctrl</a:t>
            </a:r>
            <a:r>
              <a:rPr lang="fr-FR" dirty="0" smtClean="0"/>
              <a:t> </a:t>
            </a:r>
            <a:r>
              <a:rPr lang="fr-FR" dirty="0" smtClean="0"/>
              <a:t>permet de prendre de la hauteur et la touche </a:t>
            </a:r>
            <a:r>
              <a:rPr lang="fr-FR" b="1" i="1" dirty="0" smtClean="0"/>
              <a:t>shift</a:t>
            </a:r>
            <a:r>
              <a:rPr lang="fr-FR" dirty="0" smtClean="0"/>
              <a:t> de changer l’angle de votre regard en jouant également sur les flèches de direction.</a:t>
            </a:r>
          </a:p>
          <a:p>
            <a:endParaRPr lang="fr-FR" dirty="0"/>
          </a:p>
          <a:p>
            <a:r>
              <a:rPr lang="fr-FR" dirty="0" smtClean="0"/>
              <a:t>Cliquer sur les objets pour les faire </a:t>
            </a:r>
            <a:r>
              <a:rPr lang="fr-FR" dirty="0" smtClean="0"/>
              <a:t>apparaître des </a:t>
            </a:r>
            <a:r>
              <a:rPr lang="fr-FR" dirty="0" smtClean="0"/>
              <a:t>informations.</a:t>
            </a:r>
          </a:p>
          <a:p>
            <a:r>
              <a:rPr lang="fr-FR" dirty="0" smtClean="0"/>
              <a:t>Cliquer sur le bouton SORTIR  pour quitter les informations. Bonne investigation !</a:t>
            </a:r>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5121" y="877345"/>
            <a:ext cx="2204118" cy="1662121"/>
          </a:xfrm>
          <a:prstGeom prst="rect">
            <a:avLst/>
          </a:prstGeom>
        </p:spPr>
      </p:pic>
    </p:spTree>
    <p:extLst>
      <p:ext uri="{BB962C8B-B14F-4D97-AF65-F5344CB8AC3E}">
        <p14:creationId xmlns:p14="http://schemas.microsoft.com/office/powerpoint/2010/main" val="4181945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423469" y="328353"/>
            <a:ext cx="4601183" cy="369332"/>
          </a:xfrm>
          <a:prstGeom prst="rect">
            <a:avLst/>
          </a:prstGeom>
          <a:noFill/>
        </p:spPr>
        <p:txBody>
          <a:bodyPr wrap="square" rtlCol="0">
            <a:spAutoFit/>
          </a:bodyPr>
          <a:lstStyle/>
          <a:p>
            <a:pPr algn="ctr"/>
            <a:r>
              <a:rPr lang="fr-FR" b="1" dirty="0" smtClean="0"/>
              <a:t>Le régulateur de charge</a:t>
            </a:r>
            <a:endParaRPr lang="fr-FR" b="1" dirty="0"/>
          </a:p>
        </p:txBody>
      </p:sp>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30021" t="23750" r="25279" b="19127"/>
          <a:stretch/>
        </p:blipFill>
        <p:spPr>
          <a:xfrm>
            <a:off x="651053" y="582034"/>
            <a:ext cx="3106756" cy="2978201"/>
          </a:xfrm>
          <a:prstGeom prst="rect">
            <a:avLst/>
          </a:prstGeom>
        </p:spPr>
      </p:pic>
      <p:sp>
        <p:nvSpPr>
          <p:cNvPr id="6" name="Rectangle 5"/>
          <p:cNvSpPr/>
          <p:nvPr/>
        </p:nvSpPr>
        <p:spPr>
          <a:xfrm>
            <a:off x="4020554" y="2638342"/>
            <a:ext cx="7766438" cy="3139321"/>
          </a:xfrm>
          <a:prstGeom prst="rect">
            <a:avLst/>
          </a:prstGeom>
        </p:spPr>
        <p:txBody>
          <a:bodyPr wrap="square">
            <a:spAutoFit/>
          </a:bodyPr>
          <a:lstStyle/>
          <a:p>
            <a:r>
              <a:rPr lang="fr-FR" dirty="0"/>
              <a:t>Les régulateurs de charge sont </a:t>
            </a:r>
            <a:r>
              <a:rPr lang="fr-FR" dirty="0" smtClean="0"/>
              <a:t>donc indispensables </a:t>
            </a:r>
            <a:r>
              <a:rPr lang="fr-FR" dirty="0"/>
              <a:t>pour assurer </a:t>
            </a:r>
            <a:r>
              <a:rPr lang="fr-FR" dirty="0" smtClean="0"/>
              <a:t>:</a:t>
            </a:r>
          </a:p>
          <a:p>
            <a:endParaRPr lang="fr-FR" dirty="0" smtClean="0"/>
          </a:p>
          <a:p>
            <a:pPr>
              <a:buFont typeface="Arial" panose="020B0604020202020204" pitchFamily="34" charset="0"/>
              <a:buChar char="•"/>
            </a:pPr>
            <a:r>
              <a:rPr lang="fr-FR" dirty="0" smtClean="0"/>
              <a:t> une </a:t>
            </a:r>
            <a:r>
              <a:rPr lang="fr-FR" b="1" dirty="0"/>
              <a:t>durée de vie</a:t>
            </a:r>
            <a:r>
              <a:rPr lang="fr-FR" dirty="0"/>
              <a:t> plus longue à la </a:t>
            </a:r>
            <a:r>
              <a:rPr lang="fr-FR" dirty="0" smtClean="0"/>
              <a:t>batterie</a:t>
            </a:r>
            <a:endParaRPr lang="fr-FR" dirty="0"/>
          </a:p>
          <a:p>
            <a:pPr>
              <a:buFont typeface="Arial" panose="020B0604020202020204" pitchFamily="34" charset="0"/>
              <a:buChar char="•"/>
            </a:pPr>
            <a:r>
              <a:rPr lang="fr-FR" dirty="0" smtClean="0"/>
              <a:t> de </a:t>
            </a:r>
            <a:r>
              <a:rPr lang="fr-FR" dirty="0"/>
              <a:t>bonnes performances de la </a:t>
            </a:r>
            <a:r>
              <a:rPr lang="fr-FR" dirty="0" smtClean="0"/>
              <a:t>batterie</a:t>
            </a:r>
            <a:endParaRPr lang="fr-FR" dirty="0"/>
          </a:p>
          <a:p>
            <a:pPr>
              <a:buFont typeface="Arial" panose="020B0604020202020204" pitchFamily="34" charset="0"/>
              <a:buChar char="•"/>
            </a:pPr>
            <a:r>
              <a:rPr lang="fr-FR" dirty="0" smtClean="0"/>
              <a:t> une </a:t>
            </a:r>
            <a:r>
              <a:rPr lang="fr-FR" b="1" dirty="0"/>
              <a:t>protection du système de production</a:t>
            </a:r>
            <a:r>
              <a:rPr lang="fr-FR" dirty="0"/>
              <a:t> </a:t>
            </a:r>
            <a:r>
              <a:rPr lang="fr-FR" dirty="0" smtClean="0"/>
              <a:t>en </a:t>
            </a:r>
            <a:r>
              <a:rPr lang="fr-FR" dirty="0"/>
              <a:t>évitant les </a:t>
            </a:r>
            <a:r>
              <a:rPr lang="fr-FR" dirty="0" smtClean="0"/>
              <a:t>décharges</a:t>
            </a:r>
            <a:r>
              <a:rPr lang="fr-FR" dirty="0"/>
              <a:t> </a:t>
            </a:r>
            <a:endParaRPr lang="fr-FR" dirty="0" smtClean="0"/>
          </a:p>
          <a:p>
            <a:endParaRPr lang="fr-FR" dirty="0"/>
          </a:p>
          <a:p>
            <a:r>
              <a:rPr lang="fr-FR" dirty="0" smtClean="0"/>
              <a:t>Ce</a:t>
            </a:r>
            <a:r>
              <a:rPr lang="fr-FR" dirty="0"/>
              <a:t> dispositif électronique </a:t>
            </a:r>
            <a:r>
              <a:rPr lang="fr-FR" dirty="0" smtClean="0"/>
              <a:t>:</a:t>
            </a:r>
          </a:p>
          <a:p>
            <a:endParaRPr lang="fr-FR" dirty="0" smtClean="0"/>
          </a:p>
          <a:p>
            <a:pPr>
              <a:buFont typeface="Arial" panose="020B0604020202020204" pitchFamily="34" charset="0"/>
              <a:buChar char="•"/>
            </a:pPr>
            <a:r>
              <a:rPr lang="fr-FR" dirty="0"/>
              <a:t> permet de contrôler et </a:t>
            </a:r>
            <a:r>
              <a:rPr lang="fr-FR" b="1" dirty="0"/>
              <a:t>piloter le processus de </a:t>
            </a:r>
            <a:r>
              <a:rPr lang="fr-FR" b="1" dirty="0" smtClean="0"/>
              <a:t>charge</a:t>
            </a:r>
            <a:endParaRPr lang="fr-FR" dirty="0"/>
          </a:p>
          <a:p>
            <a:pPr>
              <a:buFont typeface="Arial" panose="020B0604020202020204" pitchFamily="34" charset="0"/>
              <a:buChar char="•"/>
            </a:pPr>
            <a:r>
              <a:rPr lang="fr-FR" dirty="0"/>
              <a:t> est situé entre le système de production d'électricité et la </a:t>
            </a:r>
            <a:r>
              <a:rPr lang="fr-FR" dirty="0" smtClean="0"/>
              <a:t>batterie</a:t>
            </a:r>
            <a:endParaRPr lang="fr-FR" dirty="0"/>
          </a:p>
          <a:p>
            <a:pPr>
              <a:buFont typeface="Arial" panose="020B0604020202020204" pitchFamily="34" charset="0"/>
              <a:buChar char="•"/>
            </a:pPr>
            <a:r>
              <a:rPr lang="fr-FR" dirty="0"/>
              <a:t> protège les batteries de </a:t>
            </a:r>
            <a:r>
              <a:rPr lang="fr-FR" dirty="0" smtClean="0"/>
              <a:t>surcharges</a:t>
            </a:r>
            <a:endParaRPr lang="fr-FR" dirty="0"/>
          </a:p>
        </p:txBody>
      </p:sp>
      <p:pic>
        <p:nvPicPr>
          <p:cNvPr id="1026" name="Picture 2" descr="DEMUDA YJSS Series 12V 24V 48V 20A 30A 40A 50A 60A 100A 120A 200amp solar battery charge controller for offgrid solar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140" y="3647917"/>
            <a:ext cx="2908582" cy="290858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ZoneTexte 6"/>
          <p:cNvSpPr txBox="1"/>
          <p:nvPr/>
        </p:nvSpPr>
        <p:spPr>
          <a:xfrm>
            <a:off x="4020554" y="825358"/>
            <a:ext cx="7966854" cy="1754326"/>
          </a:xfrm>
          <a:prstGeom prst="rect">
            <a:avLst/>
          </a:prstGeom>
          <a:noFill/>
        </p:spPr>
        <p:txBody>
          <a:bodyPr wrap="square" rtlCol="0">
            <a:spAutoFit/>
          </a:bodyPr>
          <a:lstStyle/>
          <a:p>
            <a:r>
              <a:rPr lang="fr-FR" dirty="0" smtClean="0"/>
              <a:t>Ce composant permet de gérer la charge de la batterie. Il existe des régulateurs de charge pour les panneaux </a:t>
            </a:r>
            <a:r>
              <a:rPr lang="fr-FR" dirty="0" smtClean="0"/>
              <a:t>photovoltaïques </a:t>
            </a:r>
            <a:r>
              <a:rPr lang="fr-FR" dirty="0" smtClean="0"/>
              <a:t>et  pour les éoliennes.</a:t>
            </a:r>
          </a:p>
          <a:p>
            <a:endParaRPr lang="fr-FR" dirty="0"/>
          </a:p>
          <a:p>
            <a:r>
              <a:rPr lang="fr-FR" dirty="0" smtClean="0"/>
              <a:t>Ce contrôleur de charge rend disponible l’énergie de la batterie quand celle-ci est correctement chargée. Il permet la </a:t>
            </a:r>
            <a:r>
              <a:rPr lang="fr-FR" dirty="0" smtClean="0">
                <a:solidFill>
                  <a:srgbClr val="FF0000"/>
                </a:solidFill>
              </a:rPr>
              <a:t>gestion de l’énergie</a:t>
            </a:r>
            <a:r>
              <a:rPr lang="fr-FR" dirty="0" smtClean="0"/>
              <a:t>, il fait partie de la fonction </a:t>
            </a:r>
            <a:r>
              <a:rPr lang="fr-FR" dirty="0" smtClean="0">
                <a:solidFill>
                  <a:srgbClr val="FF0000"/>
                </a:solidFill>
              </a:rPr>
              <a:t>alimentation</a:t>
            </a:r>
            <a:r>
              <a:rPr lang="fr-FR" dirty="0" smtClean="0"/>
              <a:t>.</a:t>
            </a:r>
            <a:endParaRPr lang="fr-FR" dirty="0">
              <a:solidFill>
                <a:srgbClr val="FF0000"/>
              </a:solidFill>
            </a:endParaRPr>
          </a:p>
        </p:txBody>
      </p:sp>
      <p:sp>
        <p:nvSpPr>
          <p:cNvPr id="9" name="Rectangle à coins arrondis 8"/>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1579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8415966" y="869261"/>
            <a:ext cx="3298224" cy="5669325"/>
          </a:xfrm>
          <a:prstGeom prst="roundRect">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r>
              <a:rPr lang="fr-FR" dirty="0" smtClean="0">
                <a:solidFill>
                  <a:schemeClr val="tx1"/>
                </a:solidFill>
              </a:rPr>
              <a:t> </a:t>
            </a:r>
          </a:p>
          <a:p>
            <a:pPr algn="ctr"/>
            <a:endParaRPr lang="fr-FR" dirty="0">
              <a:solidFill>
                <a:schemeClr val="tx1"/>
              </a:solidFill>
            </a:endParaRPr>
          </a:p>
          <a:p>
            <a:pPr algn="ctr"/>
            <a:endParaRPr lang="fr-FR" dirty="0"/>
          </a:p>
        </p:txBody>
      </p:sp>
      <p:sp>
        <p:nvSpPr>
          <p:cNvPr id="10" name="Rectangle à coins arrondis 9"/>
          <p:cNvSpPr/>
          <p:nvPr/>
        </p:nvSpPr>
        <p:spPr>
          <a:xfrm>
            <a:off x="2572309" y="2611706"/>
            <a:ext cx="2746190" cy="15645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Sources d’énergie électriques</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1" name="Rectangle à coins arrondis 10"/>
          <p:cNvSpPr/>
          <p:nvPr/>
        </p:nvSpPr>
        <p:spPr>
          <a:xfrm>
            <a:off x="2808762" y="3215848"/>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Éolienne</a:t>
            </a:r>
            <a:endParaRPr lang="fr-FR" dirty="0"/>
          </a:p>
        </p:txBody>
      </p:sp>
      <p:sp>
        <p:nvSpPr>
          <p:cNvPr id="12" name="Rectangle à coins arrondis 11"/>
          <p:cNvSpPr/>
          <p:nvPr/>
        </p:nvSpPr>
        <p:spPr>
          <a:xfrm>
            <a:off x="2808762" y="3731990"/>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Panneau solaire</a:t>
            </a:r>
            <a:endParaRPr lang="fr-FR" dirty="0"/>
          </a:p>
        </p:txBody>
      </p:sp>
      <p:sp>
        <p:nvSpPr>
          <p:cNvPr id="13" name="Rectangle à coins arrondis 12"/>
          <p:cNvSpPr/>
          <p:nvPr/>
        </p:nvSpPr>
        <p:spPr>
          <a:xfrm>
            <a:off x="5422260" y="2618768"/>
            <a:ext cx="2802135" cy="15574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Gestion de l’énergie</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4" name="Rectangle à coins arrondis 13"/>
          <p:cNvSpPr/>
          <p:nvPr/>
        </p:nvSpPr>
        <p:spPr>
          <a:xfrm>
            <a:off x="2572309" y="4292962"/>
            <a:ext cx="2736460" cy="20185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r>
              <a:rPr lang="fr-FR" dirty="0" smtClean="0">
                <a:solidFill>
                  <a:schemeClr val="tx1"/>
                </a:solidFill>
              </a:rPr>
              <a:t>Stockage de l’énergie</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5" name="Rectangle à coins arrondis 14"/>
          <p:cNvSpPr/>
          <p:nvPr/>
        </p:nvSpPr>
        <p:spPr>
          <a:xfrm>
            <a:off x="2946546" y="4978328"/>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Batterie</a:t>
            </a:r>
            <a:endParaRPr lang="fr-FR" dirty="0"/>
          </a:p>
        </p:txBody>
      </p:sp>
      <p:sp>
        <p:nvSpPr>
          <p:cNvPr id="16" name="Rectangle à coins arrondis 15"/>
          <p:cNvSpPr/>
          <p:nvPr/>
        </p:nvSpPr>
        <p:spPr>
          <a:xfrm>
            <a:off x="5772455" y="3171849"/>
            <a:ext cx="2149813" cy="491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Régulateur de charge</a:t>
            </a:r>
            <a:endParaRPr lang="fr-FR" dirty="0"/>
          </a:p>
        </p:txBody>
      </p:sp>
      <p:cxnSp>
        <p:nvCxnSpPr>
          <p:cNvPr id="18" name="Connecteur en angle 17"/>
          <p:cNvCxnSpPr>
            <a:stCxn id="11" idx="3"/>
          </p:cNvCxnSpPr>
          <p:nvPr/>
        </p:nvCxnSpPr>
        <p:spPr>
          <a:xfrm flipV="1">
            <a:off x="4958575" y="3282904"/>
            <a:ext cx="813880" cy="83723"/>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stCxn id="12" idx="3"/>
          </p:cNvCxnSpPr>
          <p:nvPr/>
        </p:nvCxnSpPr>
        <p:spPr>
          <a:xfrm flipV="1">
            <a:off x="4958575" y="3612251"/>
            <a:ext cx="813880" cy="270518"/>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à coins arrondis 35"/>
          <p:cNvSpPr/>
          <p:nvPr/>
        </p:nvSpPr>
        <p:spPr>
          <a:xfrm>
            <a:off x="2458562" y="844957"/>
            <a:ext cx="2850205" cy="1595336"/>
          </a:xfrm>
          <a:prstGeom prst="round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60000"/>
                    <a:lumOff val="40000"/>
                  </a:schemeClr>
                </a:solidFill>
              </a:rPr>
              <a:t>Acquisition</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38" name="Rectangle à coins arrondis 37"/>
          <p:cNvSpPr/>
          <p:nvPr/>
        </p:nvSpPr>
        <p:spPr>
          <a:xfrm>
            <a:off x="2747141" y="1687568"/>
            <a:ext cx="2149813" cy="5139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Capteur de masse de la ruche</a:t>
            </a:r>
            <a:endParaRPr lang="fr-FR" dirty="0"/>
          </a:p>
        </p:txBody>
      </p:sp>
      <p:sp>
        <p:nvSpPr>
          <p:cNvPr id="39" name="Rectangle à coins arrondis 38"/>
          <p:cNvSpPr/>
          <p:nvPr/>
        </p:nvSpPr>
        <p:spPr>
          <a:xfrm>
            <a:off x="5422260" y="869261"/>
            <a:ext cx="2850205" cy="1595336"/>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60000"/>
                    <a:lumOff val="40000"/>
                  </a:schemeClr>
                </a:solidFill>
              </a:rPr>
              <a:t>Traitement</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40" name="Rectangle à coins arrondis 39"/>
          <p:cNvSpPr/>
          <p:nvPr/>
        </p:nvSpPr>
        <p:spPr>
          <a:xfrm>
            <a:off x="5821336" y="1675405"/>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Microcontrôleur</a:t>
            </a:r>
            <a:endParaRPr lang="fr-FR" dirty="0"/>
          </a:p>
        </p:txBody>
      </p:sp>
      <p:sp>
        <p:nvSpPr>
          <p:cNvPr id="41" name="Rectangle à coins arrondis 40"/>
          <p:cNvSpPr/>
          <p:nvPr/>
        </p:nvSpPr>
        <p:spPr>
          <a:xfrm>
            <a:off x="8566590" y="4656749"/>
            <a:ext cx="2850205" cy="17691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42" name="Rectangle à coins arrondis 41"/>
          <p:cNvSpPr/>
          <p:nvPr/>
        </p:nvSpPr>
        <p:spPr>
          <a:xfrm>
            <a:off x="8925522" y="1520574"/>
            <a:ext cx="2149813" cy="5958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Carte Modem et communication</a:t>
            </a:r>
            <a:endParaRPr lang="fr-FR" dirty="0"/>
          </a:p>
        </p:txBody>
      </p:sp>
      <p:cxnSp>
        <p:nvCxnSpPr>
          <p:cNvPr id="46" name="Connecteur en angle 45"/>
          <p:cNvCxnSpPr>
            <a:stCxn id="16" idx="3"/>
            <a:endCxn id="38" idx="0"/>
          </p:cNvCxnSpPr>
          <p:nvPr/>
        </p:nvCxnSpPr>
        <p:spPr>
          <a:xfrm flipH="1" flipV="1">
            <a:off x="3822048" y="1687568"/>
            <a:ext cx="4100220" cy="1729905"/>
          </a:xfrm>
          <a:prstGeom prst="bentConnector4">
            <a:avLst>
              <a:gd name="adj1" fmla="val -5575"/>
              <a:gd name="adj2" fmla="val 113215"/>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en angle 66"/>
          <p:cNvCxnSpPr/>
          <p:nvPr/>
        </p:nvCxnSpPr>
        <p:spPr>
          <a:xfrm rot="16200000" flipV="1">
            <a:off x="6800105" y="2024222"/>
            <a:ext cx="1401599" cy="1307081"/>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en angle 70"/>
          <p:cNvCxnSpPr/>
          <p:nvPr/>
        </p:nvCxnSpPr>
        <p:spPr>
          <a:xfrm rot="5400000" flipH="1" flipV="1">
            <a:off x="8047431" y="2228501"/>
            <a:ext cx="1250169" cy="1059001"/>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à coins arrondis 80"/>
          <p:cNvSpPr/>
          <p:nvPr/>
        </p:nvSpPr>
        <p:spPr>
          <a:xfrm>
            <a:off x="8902801" y="4857899"/>
            <a:ext cx="2149813"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Téléphone portable de l’apiculteur</a:t>
            </a:r>
            <a:endParaRPr lang="fr-FR" dirty="0"/>
          </a:p>
        </p:txBody>
      </p:sp>
      <p:sp>
        <p:nvSpPr>
          <p:cNvPr id="83" name="Rectangle à coins arrondis 82"/>
          <p:cNvSpPr/>
          <p:nvPr/>
        </p:nvSpPr>
        <p:spPr>
          <a:xfrm>
            <a:off x="347192" y="812358"/>
            <a:ext cx="1969047" cy="19820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84" name="Rectangle à coins arrondis 83"/>
          <p:cNvSpPr/>
          <p:nvPr/>
        </p:nvSpPr>
        <p:spPr>
          <a:xfrm>
            <a:off x="454372" y="2069691"/>
            <a:ext cx="1677218"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Ruche</a:t>
            </a:r>
            <a:endParaRPr lang="fr-FR" dirty="0"/>
          </a:p>
        </p:txBody>
      </p:sp>
      <p:sp>
        <p:nvSpPr>
          <p:cNvPr id="85" name="Flèche vers le bas 84"/>
          <p:cNvSpPr/>
          <p:nvPr/>
        </p:nvSpPr>
        <p:spPr>
          <a:xfrm rot="16200000">
            <a:off x="2067868" y="1394628"/>
            <a:ext cx="350729" cy="89533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Flèche vers le bas 85"/>
          <p:cNvSpPr/>
          <p:nvPr/>
        </p:nvSpPr>
        <p:spPr>
          <a:xfrm rot="16200000">
            <a:off x="5194300" y="1497313"/>
            <a:ext cx="350729" cy="647396"/>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Flèche vers le bas 86"/>
          <p:cNvSpPr/>
          <p:nvPr/>
        </p:nvSpPr>
        <p:spPr>
          <a:xfrm rot="16200000">
            <a:off x="8386364" y="1466048"/>
            <a:ext cx="350729" cy="674667"/>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Rectangle à coins arrondis 90"/>
          <p:cNvSpPr/>
          <p:nvPr/>
        </p:nvSpPr>
        <p:spPr>
          <a:xfrm>
            <a:off x="8521580" y="2587489"/>
            <a:ext cx="2850205" cy="1595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r>
              <a:rPr lang="fr-FR" dirty="0" smtClean="0">
                <a:solidFill>
                  <a:schemeClr val="tx1"/>
                </a:solidFill>
              </a:rPr>
              <a:t> </a:t>
            </a:r>
          </a:p>
          <a:p>
            <a:pPr algn="ctr"/>
            <a:endParaRPr lang="fr-FR" dirty="0">
              <a:solidFill>
                <a:schemeClr val="tx1"/>
              </a:solidFill>
            </a:endParaRPr>
          </a:p>
          <a:p>
            <a:pPr algn="ctr"/>
            <a:endParaRPr lang="fr-FR" dirty="0"/>
          </a:p>
        </p:txBody>
      </p:sp>
      <p:sp>
        <p:nvSpPr>
          <p:cNvPr id="92" name="Rectangle à coins arrondis 91"/>
          <p:cNvSpPr/>
          <p:nvPr/>
        </p:nvSpPr>
        <p:spPr>
          <a:xfrm>
            <a:off x="8888553" y="3077964"/>
            <a:ext cx="2149813" cy="5958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Serveur de stockage distant</a:t>
            </a:r>
            <a:endParaRPr lang="fr-FR" dirty="0"/>
          </a:p>
        </p:txBody>
      </p:sp>
      <p:sp>
        <p:nvSpPr>
          <p:cNvPr id="93" name="Flèche vers le bas 92"/>
          <p:cNvSpPr/>
          <p:nvPr/>
        </p:nvSpPr>
        <p:spPr>
          <a:xfrm>
            <a:off x="9771317" y="3910732"/>
            <a:ext cx="350729" cy="68580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Flèche vers le bas 81"/>
          <p:cNvSpPr/>
          <p:nvPr/>
        </p:nvSpPr>
        <p:spPr>
          <a:xfrm>
            <a:off x="9801328" y="2237993"/>
            <a:ext cx="350729" cy="68580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4" name="Rectangle à coins arrondis 93"/>
          <p:cNvSpPr/>
          <p:nvPr/>
        </p:nvSpPr>
        <p:spPr>
          <a:xfrm>
            <a:off x="8901785" y="5664492"/>
            <a:ext cx="2149813"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Application </a:t>
            </a:r>
            <a:endParaRPr lang="fr-FR" dirty="0"/>
          </a:p>
        </p:txBody>
      </p:sp>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898" y="926082"/>
            <a:ext cx="815714" cy="1087618"/>
          </a:xfrm>
          <a:prstGeom prst="rect">
            <a:avLst/>
          </a:prstGeom>
        </p:spPr>
      </p:pic>
      <p:sp>
        <p:nvSpPr>
          <p:cNvPr id="4" name="Rectangle 3"/>
          <p:cNvSpPr/>
          <p:nvPr/>
        </p:nvSpPr>
        <p:spPr>
          <a:xfrm>
            <a:off x="9182939" y="926082"/>
            <a:ext cx="1673023" cy="369332"/>
          </a:xfrm>
          <a:prstGeom prst="rect">
            <a:avLst/>
          </a:prstGeom>
        </p:spPr>
        <p:txBody>
          <a:bodyPr wrap="none">
            <a:spAutoFit/>
          </a:bodyPr>
          <a:lstStyle/>
          <a:p>
            <a:pPr algn="ctr"/>
            <a:r>
              <a:rPr lang="fr-FR" dirty="0" smtClean="0">
                <a:solidFill>
                  <a:schemeClr val="accent6">
                    <a:lumMod val="60000"/>
                    <a:lumOff val="40000"/>
                  </a:schemeClr>
                </a:solidFill>
              </a:rPr>
              <a:t>Communication</a:t>
            </a:r>
            <a:endParaRPr lang="fr-FR" dirty="0">
              <a:solidFill>
                <a:schemeClr val="accent6">
                  <a:lumMod val="60000"/>
                  <a:lumOff val="40000"/>
                </a:schemeClr>
              </a:solidFill>
            </a:endParaRPr>
          </a:p>
        </p:txBody>
      </p:sp>
      <p:cxnSp>
        <p:nvCxnSpPr>
          <p:cNvPr id="9" name="Connecteur droit 8"/>
          <p:cNvCxnSpPr/>
          <p:nvPr/>
        </p:nvCxnSpPr>
        <p:spPr>
          <a:xfrm flipV="1">
            <a:off x="2458562" y="2552520"/>
            <a:ext cx="5830679" cy="97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flipV="1">
            <a:off x="2458561" y="2552522"/>
            <a:ext cx="7797" cy="387333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2443558" y="6454179"/>
            <a:ext cx="2963699" cy="1596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flipV="1">
            <a:off x="5422260" y="4978329"/>
            <a:ext cx="0" cy="1491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a:off x="5422260" y="4978328"/>
            <a:ext cx="285020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flipV="1">
            <a:off x="8289241" y="2552520"/>
            <a:ext cx="4052" cy="242580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6937063" y="4485539"/>
            <a:ext cx="1399102" cy="369332"/>
          </a:xfrm>
          <a:prstGeom prst="rect">
            <a:avLst/>
          </a:prstGeom>
        </p:spPr>
        <p:txBody>
          <a:bodyPr wrap="none">
            <a:spAutoFit/>
          </a:bodyPr>
          <a:lstStyle/>
          <a:p>
            <a:pPr algn="ctr"/>
            <a:r>
              <a:rPr lang="fr-FR" dirty="0" smtClean="0">
                <a:solidFill>
                  <a:srgbClr val="FF0000"/>
                </a:solidFill>
              </a:rPr>
              <a:t>Alimentation</a:t>
            </a:r>
            <a:endParaRPr lang="fr-FR" dirty="0">
              <a:solidFill>
                <a:srgbClr val="FF0000"/>
              </a:solidFill>
            </a:endParaRPr>
          </a:p>
        </p:txBody>
      </p:sp>
      <p:sp>
        <p:nvSpPr>
          <p:cNvPr id="29" name="Ellipse 28"/>
          <p:cNvSpPr/>
          <p:nvPr/>
        </p:nvSpPr>
        <p:spPr>
          <a:xfrm>
            <a:off x="6754497" y="5086536"/>
            <a:ext cx="388307" cy="432340"/>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30"/>
          <p:cNvCxnSpPr>
            <a:stCxn id="29" idx="4"/>
          </p:cNvCxnSpPr>
          <p:nvPr/>
        </p:nvCxnSpPr>
        <p:spPr>
          <a:xfrm flipH="1">
            <a:off x="6948650" y="5518876"/>
            <a:ext cx="1" cy="54352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flipH="1">
            <a:off x="6753610" y="6057495"/>
            <a:ext cx="195042" cy="50594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6948650" y="6057495"/>
            <a:ext cx="261524" cy="50594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6605006" y="5695030"/>
            <a:ext cx="6995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5" name="Flèche vers le bas 94"/>
          <p:cNvSpPr/>
          <p:nvPr/>
        </p:nvSpPr>
        <p:spPr>
          <a:xfrm rot="5400000">
            <a:off x="8024441" y="5011037"/>
            <a:ext cx="350729" cy="1167962"/>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ZoneTexte 52"/>
          <p:cNvSpPr txBox="1"/>
          <p:nvPr/>
        </p:nvSpPr>
        <p:spPr>
          <a:xfrm>
            <a:off x="296885" y="3245655"/>
            <a:ext cx="1834032" cy="2862322"/>
          </a:xfrm>
          <a:prstGeom prst="rect">
            <a:avLst/>
          </a:prstGeom>
          <a:noFill/>
        </p:spPr>
        <p:txBody>
          <a:bodyPr wrap="square" rtlCol="0">
            <a:spAutoFit/>
          </a:bodyPr>
          <a:lstStyle/>
          <a:p>
            <a:r>
              <a:rPr lang="fr-FR" dirty="0" smtClean="0"/>
              <a:t>En vert :</a:t>
            </a:r>
          </a:p>
          <a:p>
            <a:endParaRPr lang="fr-FR" dirty="0"/>
          </a:p>
          <a:p>
            <a:r>
              <a:rPr lang="fr-FR" dirty="0" smtClean="0"/>
              <a:t>Les éléments de la </a:t>
            </a:r>
            <a:r>
              <a:rPr lang="fr-FR" dirty="0" smtClean="0">
                <a:solidFill>
                  <a:schemeClr val="accent6">
                    <a:lumMod val="75000"/>
                  </a:schemeClr>
                </a:solidFill>
              </a:rPr>
              <a:t>chaîne d’information</a:t>
            </a:r>
          </a:p>
          <a:p>
            <a:endParaRPr lang="fr-FR" dirty="0"/>
          </a:p>
          <a:p>
            <a:r>
              <a:rPr lang="fr-FR" dirty="0" smtClean="0"/>
              <a:t>En rouge :</a:t>
            </a:r>
          </a:p>
          <a:p>
            <a:endParaRPr lang="fr-FR" dirty="0"/>
          </a:p>
          <a:p>
            <a:r>
              <a:rPr lang="fr-FR" dirty="0" smtClean="0"/>
              <a:t>Élément de la </a:t>
            </a:r>
            <a:r>
              <a:rPr lang="fr-FR" dirty="0" smtClean="0">
                <a:solidFill>
                  <a:srgbClr val="FF0000"/>
                </a:solidFill>
              </a:rPr>
              <a:t>chaîne d’énergie</a:t>
            </a:r>
            <a:endParaRPr lang="fr-FR" dirty="0">
              <a:solidFill>
                <a:srgbClr val="FF0000"/>
              </a:solidFill>
            </a:endParaRPr>
          </a:p>
        </p:txBody>
      </p:sp>
      <p:sp>
        <p:nvSpPr>
          <p:cNvPr id="55" name="ZoneTexte 54"/>
          <p:cNvSpPr txBox="1"/>
          <p:nvPr/>
        </p:nvSpPr>
        <p:spPr>
          <a:xfrm>
            <a:off x="3563911" y="238663"/>
            <a:ext cx="5180564" cy="369332"/>
          </a:xfrm>
          <a:prstGeom prst="rect">
            <a:avLst/>
          </a:prstGeom>
          <a:noFill/>
        </p:spPr>
        <p:txBody>
          <a:bodyPr wrap="square" rtlCol="0">
            <a:spAutoFit/>
          </a:bodyPr>
          <a:lstStyle/>
          <a:p>
            <a:pPr algn="ctr"/>
            <a:r>
              <a:rPr lang="fr-FR" dirty="0" smtClean="0"/>
              <a:t>Le plan complet recherché par l’apiculteur</a:t>
            </a:r>
            <a:endParaRPr lang="fr-FR" dirty="0"/>
          </a:p>
        </p:txBody>
      </p:sp>
      <p:sp>
        <p:nvSpPr>
          <p:cNvPr id="76" name="Rectangle à coins arrondis 75"/>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roupe 50"/>
          <p:cNvGrpSpPr/>
          <p:nvPr/>
        </p:nvGrpSpPr>
        <p:grpSpPr>
          <a:xfrm>
            <a:off x="4673893" y="3692112"/>
            <a:ext cx="2251484" cy="1286217"/>
            <a:chOff x="4673893" y="3692112"/>
            <a:chExt cx="2251484" cy="1286217"/>
          </a:xfrm>
        </p:grpSpPr>
        <p:cxnSp>
          <p:nvCxnSpPr>
            <p:cNvPr id="56" name="Connecteur droit 55"/>
            <p:cNvCxnSpPr/>
            <p:nvPr/>
          </p:nvCxnSpPr>
          <p:spPr>
            <a:xfrm flipH="1" flipV="1">
              <a:off x="4690032" y="4802760"/>
              <a:ext cx="6146" cy="1755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4673893" y="4802761"/>
              <a:ext cx="2251484" cy="782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flipV="1">
              <a:off x="6901627" y="3692112"/>
              <a:ext cx="0" cy="1118699"/>
            </a:xfrm>
            <a:prstGeom prst="line">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e 59"/>
          <p:cNvGrpSpPr/>
          <p:nvPr/>
        </p:nvGrpSpPr>
        <p:grpSpPr>
          <a:xfrm>
            <a:off x="3384884" y="3673770"/>
            <a:ext cx="2777921" cy="1304558"/>
            <a:chOff x="3384884" y="3673770"/>
            <a:chExt cx="2777921" cy="1304558"/>
          </a:xfrm>
        </p:grpSpPr>
        <p:cxnSp>
          <p:nvCxnSpPr>
            <p:cNvPr id="61" name="Connecteur droit 60"/>
            <p:cNvCxnSpPr/>
            <p:nvPr/>
          </p:nvCxnSpPr>
          <p:spPr>
            <a:xfrm>
              <a:off x="6162805" y="3673770"/>
              <a:ext cx="0" cy="85140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flipH="1">
              <a:off x="3384884" y="4525174"/>
              <a:ext cx="2777921"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3416968" y="4525174"/>
              <a:ext cx="0" cy="45315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66857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8415966" y="869261"/>
            <a:ext cx="3298224" cy="5669325"/>
          </a:xfrm>
          <a:prstGeom prst="roundRect">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r>
              <a:rPr lang="fr-FR" dirty="0" smtClean="0">
                <a:solidFill>
                  <a:schemeClr val="tx1"/>
                </a:solidFill>
              </a:rPr>
              <a:t> </a:t>
            </a:r>
          </a:p>
          <a:p>
            <a:pPr algn="ctr"/>
            <a:endParaRPr lang="fr-FR" dirty="0">
              <a:solidFill>
                <a:schemeClr val="tx1"/>
              </a:solidFill>
            </a:endParaRPr>
          </a:p>
          <a:p>
            <a:pPr algn="ctr"/>
            <a:endParaRPr lang="fr-FR" dirty="0"/>
          </a:p>
        </p:txBody>
      </p:sp>
      <p:sp>
        <p:nvSpPr>
          <p:cNvPr id="10" name="Rectangle à coins arrondis 9"/>
          <p:cNvSpPr/>
          <p:nvPr/>
        </p:nvSpPr>
        <p:spPr>
          <a:xfrm>
            <a:off x="2587484" y="2611706"/>
            <a:ext cx="2731015" cy="15645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Sources d’énergie électriques</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1" name="Rectangle à coins arrondis 10"/>
          <p:cNvSpPr/>
          <p:nvPr/>
        </p:nvSpPr>
        <p:spPr>
          <a:xfrm>
            <a:off x="2808762" y="3215848"/>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Rectangle à coins arrondis 11"/>
          <p:cNvSpPr/>
          <p:nvPr/>
        </p:nvSpPr>
        <p:spPr>
          <a:xfrm>
            <a:off x="2816553" y="3681265"/>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à coins arrondis 12"/>
          <p:cNvSpPr/>
          <p:nvPr/>
        </p:nvSpPr>
        <p:spPr>
          <a:xfrm>
            <a:off x="5422260" y="2618768"/>
            <a:ext cx="2802135" cy="15574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Gestion de l’énergie</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4" name="Rectangle à coins arrondis 13"/>
          <p:cNvSpPr/>
          <p:nvPr/>
        </p:nvSpPr>
        <p:spPr>
          <a:xfrm>
            <a:off x="2572309" y="4292962"/>
            <a:ext cx="2736460" cy="20185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r>
              <a:rPr lang="fr-FR" dirty="0" smtClean="0">
                <a:solidFill>
                  <a:schemeClr val="tx1"/>
                </a:solidFill>
              </a:rPr>
              <a:t>Stockage de l’énergie</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15" name="Rectangle à coins arrondis 14"/>
          <p:cNvSpPr/>
          <p:nvPr/>
        </p:nvSpPr>
        <p:spPr>
          <a:xfrm>
            <a:off x="2946546" y="4978328"/>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Rectangle à coins arrondis 15"/>
          <p:cNvSpPr/>
          <p:nvPr/>
        </p:nvSpPr>
        <p:spPr>
          <a:xfrm>
            <a:off x="5772455" y="3171849"/>
            <a:ext cx="2149813" cy="491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8" name="Connecteur en angle 17"/>
          <p:cNvCxnSpPr>
            <a:stCxn id="11" idx="3"/>
          </p:cNvCxnSpPr>
          <p:nvPr/>
        </p:nvCxnSpPr>
        <p:spPr>
          <a:xfrm flipV="1">
            <a:off x="4958575" y="3282904"/>
            <a:ext cx="813880" cy="83723"/>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stCxn id="12" idx="3"/>
          </p:cNvCxnSpPr>
          <p:nvPr/>
        </p:nvCxnSpPr>
        <p:spPr>
          <a:xfrm flipV="1">
            <a:off x="4966366" y="3561526"/>
            <a:ext cx="813880" cy="270518"/>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à coins arrondis 35"/>
          <p:cNvSpPr/>
          <p:nvPr/>
        </p:nvSpPr>
        <p:spPr>
          <a:xfrm>
            <a:off x="2458562" y="844957"/>
            <a:ext cx="2850205" cy="1595336"/>
          </a:xfrm>
          <a:prstGeom prst="round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60000"/>
                    <a:lumOff val="40000"/>
                  </a:schemeClr>
                </a:solidFill>
              </a:rPr>
              <a:t>Acquisition</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38" name="Rectangle à coins arrondis 37"/>
          <p:cNvSpPr/>
          <p:nvPr/>
        </p:nvSpPr>
        <p:spPr>
          <a:xfrm>
            <a:off x="2747141" y="1687568"/>
            <a:ext cx="2149813" cy="5139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Rectangle à coins arrondis 38"/>
          <p:cNvSpPr/>
          <p:nvPr/>
        </p:nvSpPr>
        <p:spPr>
          <a:xfrm>
            <a:off x="5422260" y="869261"/>
            <a:ext cx="2850205" cy="1595336"/>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60000"/>
                    <a:lumOff val="40000"/>
                  </a:schemeClr>
                </a:solidFill>
              </a:rPr>
              <a:t>Traitement</a:t>
            </a: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40" name="Rectangle à coins arrondis 39"/>
          <p:cNvSpPr/>
          <p:nvPr/>
        </p:nvSpPr>
        <p:spPr>
          <a:xfrm>
            <a:off x="5821336" y="1675405"/>
            <a:ext cx="2149813" cy="301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Rectangle à coins arrondis 40"/>
          <p:cNvSpPr/>
          <p:nvPr/>
        </p:nvSpPr>
        <p:spPr>
          <a:xfrm>
            <a:off x="8566590" y="4656749"/>
            <a:ext cx="2850205" cy="17691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42" name="Rectangle à coins arrondis 41"/>
          <p:cNvSpPr/>
          <p:nvPr/>
        </p:nvSpPr>
        <p:spPr>
          <a:xfrm>
            <a:off x="8925522" y="1520574"/>
            <a:ext cx="2149813" cy="5958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46" name="Connecteur en angle 45"/>
          <p:cNvCxnSpPr>
            <a:stCxn id="16" idx="3"/>
            <a:endCxn id="38" idx="0"/>
          </p:cNvCxnSpPr>
          <p:nvPr/>
        </p:nvCxnSpPr>
        <p:spPr>
          <a:xfrm flipH="1" flipV="1">
            <a:off x="3822048" y="1687568"/>
            <a:ext cx="4100220" cy="1729905"/>
          </a:xfrm>
          <a:prstGeom prst="bentConnector4">
            <a:avLst>
              <a:gd name="adj1" fmla="val -5575"/>
              <a:gd name="adj2" fmla="val 113215"/>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en angle 66"/>
          <p:cNvCxnSpPr/>
          <p:nvPr/>
        </p:nvCxnSpPr>
        <p:spPr>
          <a:xfrm rot="16200000" flipV="1">
            <a:off x="6800105" y="2024222"/>
            <a:ext cx="1401599" cy="1307081"/>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en angle 70"/>
          <p:cNvCxnSpPr/>
          <p:nvPr/>
        </p:nvCxnSpPr>
        <p:spPr>
          <a:xfrm rot="5400000" flipH="1" flipV="1">
            <a:off x="8047431" y="2228501"/>
            <a:ext cx="1250169" cy="1059001"/>
          </a:xfrm>
          <a:prstGeom prst="bentConnector3">
            <a:avLst>
              <a:gd name="adj1" fmla="val 50000"/>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à coins arrondis 80"/>
          <p:cNvSpPr/>
          <p:nvPr/>
        </p:nvSpPr>
        <p:spPr>
          <a:xfrm>
            <a:off x="8902801" y="4857899"/>
            <a:ext cx="2149813"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Rectangle à coins arrondis 82"/>
          <p:cNvSpPr/>
          <p:nvPr/>
        </p:nvSpPr>
        <p:spPr>
          <a:xfrm>
            <a:off x="347192" y="812358"/>
            <a:ext cx="1969047" cy="19820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endParaRPr lang="fr-FR" dirty="0" smtClean="0">
              <a:solidFill>
                <a:schemeClr val="tx1"/>
              </a:solidFill>
            </a:endParaRPr>
          </a:p>
          <a:p>
            <a:pPr algn="ctr"/>
            <a:endParaRPr lang="fr-FR" dirty="0">
              <a:solidFill>
                <a:schemeClr val="tx1"/>
              </a:solidFill>
            </a:endParaRPr>
          </a:p>
          <a:p>
            <a:pPr algn="ctr"/>
            <a:endParaRPr lang="fr-FR" dirty="0"/>
          </a:p>
        </p:txBody>
      </p:sp>
      <p:sp>
        <p:nvSpPr>
          <p:cNvPr id="84" name="Rectangle à coins arrondis 83"/>
          <p:cNvSpPr/>
          <p:nvPr/>
        </p:nvSpPr>
        <p:spPr>
          <a:xfrm>
            <a:off x="454372" y="2069691"/>
            <a:ext cx="1677218"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5" name="Flèche vers le bas 84"/>
          <p:cNvSpPr/>
          <p:nvPr/>
        </p:nvSpPr>
        <p:spPr>
          <a:xfrm rot="16200000">
            <a:off x="2067868" y="1394628"/>
            <a:ext cx="350729" cy="89533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Flèche vers le bas 85"/>
          <p:cNvSpPr/>
          <p:nvPr/>
        </p:nvSpPr>
        <p:spPr>
          <a:xfrm rot="16200000">
            <a:off x="5194300" y="1497313"/>
            <a:ext cx="350729" cy="647396"/>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Flèche vers le bas 86"/>
          <p:cNvSpPr/>
          <p:nvPr/>
        </p:nvSpPr>
        <p:spPr>
          <a:xfrm rot="16200000">
            <a:off x="8386364" y="1466048"/>
            <a:ext cx="350729" cy="674667"/>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Rectangle à coins arrondis 90"/>
          <p:cNvSpPr/>
          <p:nvPr/>
        </p:nvSpPr>
        <p:spPr>
          <a:xfrm>
            <a:off x="8521580" y="2587489"/>
            <a:ext cx="2850205" cy="1595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a:solidFill>
                <a:schemeClr val="tx1"/>
              </a:solidFill>
            </a:endParaRPr>
          </a:p>
          <a:p>
            <a:pPr algn="ctr"/>
            <a:r>
              <a:rPr lang="fr-FR" dirty="0" smtClean="0">
                <a:solidFill>
                  <a:schemeClr val="tx1"/>
                </a:solidFill>
              </a:rPr>
              <a:t> </a:t>
            </a:r>
          </a:p>
          <a:p>
            <a:pPr algn="ctr"/>
            <a:endParaRPr lang="fr-FR" dirty="0">
              <a:solidFill>
                <a:schemeClr val="tx1"/>
              </a:solidFill>
            </a:endParaRPr>
          </a:p>
          <a:p>
            <a:pPr algn="ctr"/>
            <a:endParaRPr lang="fr-FR" dirty="0"/>
          </a:p>
        </p:txBody>
      </p:sp>
      <p:sp>
        <p:nvSpPr>
          <p:cNvPr id="92" name="Rectangle à coins arrondis 91"/>
          <p:cNvSpPr/>
          <p:nvPr/>
        </p:nvSpPr>
        <p:spPr>
          <a:xfrm>
            <a:off x="8888553" y="3077964"/>
            <a:ext cx="2149813" cy="5958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Serveur de stockage distant</a:t>
            </a:r>
            <a:endParaRPr lang="fr-FR" dirty="0"/>
          </a:p>
        </p:txBody>
      </p:sp>
      <p:sp>
        <p:nvSpPr>
          <p:cNvPr id="93" name="Flèche vers le bas 92"/>
          <p:cNvSpPr/>
          <p:nvPr/>
        </p:nvSpPr>
        <p:spPr>
          <a:xfrm>
            <a:off x="9771317" y="3910732"/>
            <a:ext cx="350729" cy="68580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Flèche vers le bas 81"/>
          <p:cNvSpPr/>
          <p:nvPr/>
        </p:nvSpPr>
        <p:spPr>
          <a:xfrm>
            <a:off x="9801328" y="2237993"/>
            <a:ext cx="350729" cy="685801"/>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4" name="Rectangle à coins arrondis 93"/>
          <p:cNvSpPr/>
          <p:nvPr/>
        </p:nvSpPr>
        <p:spPr>
          <a:xfrm>
            <a:off x="8901785" y="5664492"/>
            <a:ext cx="2149813" cy="607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Application </a:t>
            </a:r>
            <a:endParaRPr lang="fr-FR" dirty="0"/>
          </a:p>
        </p:txBody>
      </p:sp>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898" y="926082"/>
            <a:ext cx="815714" cy="1087618"/>
          </a:xfrm>
          <a:prstGeom prst="rect">
            <a:avLst/>
          </a:prstGeom>
        </p:spPr>
      </p:pic>
      <p:sp>
        <p:nvSpPr>
          <p:cNvPr id="4" name="Rectangle 3"/>
          <p:cNvSpPr/>
          <p:nvPr/>
        </p:nvSpPr>
        <p:spPr>
          <a:xfrm>
            <a:off x="9182939" y="926082"/>
            <a:ext cx="1673023" cy="369332"/>
          </a:xfrm>
          <a:prstGeom prst="rect">
            <a:avLst/>
          </a:prstGeom>
        </p:spPr>
        <p:txBody>
          <a:bodyPr wrap="none">
            <a:spAutoFit/>
          </a:bodyPr>
          <a:lstStyle/>
          <a:p>
            <a:pPr algn="ctr"/>
            <a:r>
              <a:rPr lang="fr-FR" dirty="0" smtClean="0">
                <a:solidFill>
                  <a:schemeClr val="accent6">
                    <a:lumMod val="60000"/>
                    <a:lumOff val="40000"/>
                  </a:schemeClr>
                </a:solidFill>
              </a:rPr>
              <a:t>Communication</a:t>
            </a:r>
            <a:endParaRPr lang="fr-FR" dirty="0">
              <a:solidFill>
                <a:schemeClr val="accent6">
                  <a:lumMod val="60000"/>
                  <a:lumOff val="40000"/>
                </a:schemeClr>
              </a:solidFill>
            </a:endParaRPr>
          </a:p>
        </p:txBody>
      </p:sp>
      <p:cxnSp>
        <p:nvCxnSpPr>
          <p:cNvPr id="9" name="Connecteur droit 8"/>
          <p:cNvCxnSpPr/>
          <p:nvPr/>
        </p:nvCxnSpPr>
        <p:spPr>
          <a:xfrm flipV="1">
            <a:off x="2458562" y="2552520"/>
            <a:ext cx="5830679" cy="97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flipV="1">
            <a:off x="2458561" y="2552522"/>
            <a:ext cx="7797" cy="387333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2443558" y="6454179"/>
            <a:ext cx="2963699" cy="1596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flipV="1">
            <a:off x="5422260" y="4978329"/>
            <a:ext cx="0" cy="1491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a:off x="5422260" y="4978328"/>
            <a:ext cx="285020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flipV="1">
            <a:off x="8289241" y="2552520"/>
            <a:ext cx="4052" cy="242580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6857716" y="4525174"/>
            <a:ext cx="1399102" cy="369332"/>
          </a:xfrm>
          <a:prstGeom prst="rect">
            <a:avLst/>
          </a:prstGeom>
        </p:spPr>
        <p:txBody>
          <a:bodyPr wrap="none">
            <a:spAutoFit/>
          </a:bodyPr>
          <a:lstStyle/>
          <a:p>
            <a:pPr algn="ctr"/>
            <a:r>
              <a:rPr lang="fr-FR" dirty="0" smtClean="0">
                <a:solidFill>
                  <a:srgbClr val="FF0000"/>
                </a:solidFill>
              </a:rPr>
              <a:t>Alimentation</a:t>
            </a:r>
            <a:endParaRPr lang="fr-FR" dirty="0">
              <a:solidFill>
                <a:srgbClr val="FF0000"/>
              </a:solidFill>
            </a:endParaRPr>
          </a:p>
        </p:txBody>
      </p:sp>
      <p:sp>
        <p:nvSpPr>
          <p:cNvPr id="29" name="Ellipse 28"/>
          <p:cNvSpPr/>
          <p:nvPr/>
        </p:nvSpPr>
        <p:spPr>
          <a:xfrm>
            <a:off x="6731224" y="5161888"/>
            <a:ext cx="388307" cy="4323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30"/>
          <p:cNvCxnSpPr>
            <a:stCxn id="29" idx="4"/>
          </p:cNvCxnSpPr>
          <p:nvPr/>
        </p:nvCxnSpPr>
        <p:spPr>
          <a:xfrm flipH="1">
            <a:off x="6925377" y="5594228"/>
            <a:ext cx="1" cy="543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flipH="1">
            <a:off x="6730337" y="6132847"/>
            <a:ext cx="195042" cy="505947"/>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6925377" y="6132847"/>
            <a:ext cx="261524" cy="5059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6581733" y="5770382"/>
            <a:ext cx="699551" cy="0"/>
          </a:xfrm>
          <a:prstGeom prst="line">
            <a:avLst/>
          </a:prstGeom>
        </p:spPr>
        <p:style>
          <a:lnRef idx="1">
            <a:schemeClr val="accent1"/>
          </a:lnRef>
          <a:fillRef idx="0">
            <a:schemeClr val="accent1"/>
          </a:fillRef>
          <a:effectRef idx="0">
            <a:schemeClr val="accent1"/>
          </a:effectRef>
          <a:fontRef idx="minor">
            <a:schemeClr val="tx1"/>
          </a:fontRef>
        </p:style>
      </p:cxnSp>
      <p:sp>
        <p:nvSpPr>
          <p:cNvPr id="95" name="Flèche vers le bas 94"/>
          <p:cNvSpPr/>
          <p:nvPr/>
        </p:nvSpPr>
        <p:spPr>
          <a:xfrm rot="5400000">
            <a:off x="8024441" y="5011037"/>
            <a:ext cx="350729" cy="1167962"/>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ZoneTexte 54"/>
          <p:cNvSpPr txBox="1"/>
          <p:nvPr/>
        </p:nvSpPr>
        <p:spPr>
          <a:xfrm>
            <a:off x="3560420" y="346530"/>
            <a:ext cx="5180564" cy="369332"/>
          </a:xfrm>
          <a:prstGeom prst="rect">
            <a:avLst/>
          </a:prstGeom>
          <a:noFill/>
        </p:spPr>
        <p:txBody>
          <a:bodyPr wrap="square" rtlCol="0">
            <a:spAutoFit/>
          </a:bodyPr>
          <a:lstStyle/>
          <a:p>
            <a:pPr algn="ctr"/>
            <a:r>
              <a:rPr lang="fr-FR" dirty="0" smtClean="0"/>
              <a:t>Le plan complet recherché par l’apiculteur</a:t>
            </a:r>
            <a:endParaRPr lang="fr-FR" dirty="0"/>
          </a:p>
        </p:txBody>
      </p:sp>
      <p:sp>
        <p:nvSpPr>
          <p:cNvPr id="76" name="Rectangle à coins arrondis 75"/>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486612" y="2956101"/>
            <a:ext cx="1732579" cy="3693319"/>
          </a:xfrm>
          <a:prstGeom prst="rect">
            <a:avLst/>
          </a:prstGeom>
          <a:noFill/>
        </p:spPr>
        <p:txBody>
          <a:bodyPr wrap="square" rtlCol="0">
            <a:spAutoFit/>
          </a:bodyPr>
          <a:lstStyle/>
          <a:p>
            <a:r>
              <a:rPr lang="fr-FR" dirty="0" smtClean="0"/>
              <a:t>Votre mission est d’explorer le terrain ou l’apiculteur a déployé ses ruches et de trouver des indices pour compléter le schéma de fonctionnement de la ruche connectée.</a:t>
            </a:r>
            <a:endParaRPr lang="fr-FR" dirty="0"/>
          </a:p>
        </p:txBody>
      </p:sp>
      <p:grpSp>
        <p:nvGrpSpPr>
          <p:cNvPr id="111" name="Groupe 110"/>
          <p:cNvGrpSpPr/>
          <p:nvPr/>
        </p:nvGrpSpPr>
        <p:grpSpPr>
          <a:xfrm>
            <a:off x="4673893" y="3692112"/>
            <a:ext cx="2251484" cy="1286217"/>
            <a:chOff x="4673893" y="3692112"/>
            <a:chExt cx="2251484" cy="1286217"/>
          </a:xfrm>
        </p:grpSpPr>
        <p:cxnSp>
          <p:nvCxnSpPr>
            <p:cNvPr id="75" name="Connecteur droit 74"/>
            <p:cNvCxnSpPr/>
            <p:nvPr/>
          </p:nvCxnSpPr>
          <p:spPr>
            <a:xfrm flipH="1" flipV="1">
              <a:off x="4690032" y="4802760"/>
              <a:ext cx="6146" cy="1755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4673893" y="4802761"/>
              <a:ext cx="2251484" cy="782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flipV="1">
              <a:off x="6901627" y="3692112"/>
              <a:ext cx="0" cy="1118699"/>
            </a:xfrm>
            <a:prstGeom prst="line">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0" name="Groupe 109"/>
          <p:cNvGrpSpPr/>
          <p:nvPr/>
        </p:nvGrpSpPr>
        <p:grpSpPr>
          <a:xfrm>
            <a:off x="3384884" y="3673770"/>
            <a:ext cx="2777921" cy="1304558"/>
            <a:chOff x="3384884" y="3673770"/>
            <a:chExt cx="2777921" cy="1304558"/>
          </a:xfrm>
        </p:grpSpPr>
        <p:cxnSp>
          <p:nvCxnSpPr>
            <p:cNvPr id="105" name="Connecteur droit 104"/>
            <p:cNvCxnSpPr/>
            <p:nvPr/>
          </p:nvCxnSpPr>
          <p:spPr>
            <a:xfrm>
              <a:off x="6162805" y="3673770"/>
              <a:ext cx="0" cy="85140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Connecteur droit 106"/>
            <p:cNvCxnSpPr/>
            <p:nvPr/>
          </p:nvCxnSpPr>
          <p:spPr>
            <a:xfrm flipH="1">
              <a:off x="3384884" y="4525174"/>
              <a:ext cx="2777921"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p:cNvCxnSpPr/>
            <p:nvPr/>
          </p:nvCxnSpPr>
          <p:spPr>
            <a:xfrm>
              <a:off x="3416968" y="4525174"/>
              <a:ext cx="0" cy="45315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55845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734660" y="-547830"/>
            <a:ext cx="6330200" cy="8192023"/>
          </a:xfrm>
          <a:prstGeom prst="rect">
            <a:avLst/>
          </a:prstGeom>
        </p:spPr>
      </p:pic>
      <p:sp>
        <p:nvSpPr>
          <p:cNvPr id="5" name="ZoneTexte 4"/>
          <p:cNvSpPr txBox="1"/>
          <p:nvPr/>
        </p:nvSpPr>
        <p:spPr>
          <a:xfrm>
            <a:off x="3309478" y="476658"/>
            <a:ext cx="5180564" cy="369332"/>
          </a:xfrm>
          <a:prstGeom prst="rect">
            <a:avLst/>
          </a:prstGeom>
          <a:noFill/>
        </p:spPr>
        <p:txBody>
          <a:bodyPr wrap="square" rtlCol="0">
            <a:spAutoFit/>
          </a:bodyPr>
          <a:lstStyle/>
          <a:p>
            <a:pPr algn="ctr"/>
            <a:r>
              <a:rPr lang="fr-FR" dirty="0" smtClean="0"/>
              <a:t>Le plan de l’apiculteur retrouvé sur le terrain</a:t>
            </a:r>
            <a:endParaRPr lang="fr-FR" dirty="0"/>
          </a:p>
        </p:txBody>
      </p:sp>
      <p:sp>
        <p:nvSpPr>
          <p:cNvPr id="6" name="Rectangle à coins arrondis 5"/>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84633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578584" y="-891127"/>
            <a:ext cx="6553626" cy="8481163"/>
          </a:xfrm>
          <a:prstGeom prst="rect">
            <a:avLst/>
          </a:prstGeom>
        </p:spPr>
      </p:pic>
      <p:sp>
        <p:nvSpPr>
          <p:cNvPr id="21" name="ZoneTexte 20"/>
          <p:cNvSpPr txBox="1"/>
          <p:nvPr/>
        </p:nvSpPr>
        <p:spPr>
          <a:xfrm>
            <a:off x="3388545" y="439081"/>
            <a:ext cx="5469631" cy="369332"/>
          </a:xfrm>
          <a:prstGeom prst="rect">
            <a:avLst/>
          </a:prstGeom>
          <a:noFill/>
        </p:spPr>
        <p:txBody>
          <a:bodyPr wrap="square" rtlCol="0">
            <a:spAutoFit/>
          </a:bodyPr>
          <a:lstStyle/>
          <a:p>
            <a:pPr algn="ctr"/>
            <a:r>
              <a:rPr lang="fr-FR" dirty="0" smtClean="0"/>
              <a:t>Le plan de l’apiculteur détrempé retrouvé sur le terrain</a:t>
            </a:r>
            <a:endParaRPr lang="fr-FR" dirty="0"/>
          </a:p>
        </p:txBody>
      </p:sp>
      <p:sp>
        <p:nvSpPr>
          <p:cNvPr id="22" name="Rectangle à coins arrondis 21"/>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1697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3333" y="724854"/>
            <a:ext cx="6096000" cy="5070619"/>
          </a:xfrm>
          <a:prstGeom prst="rect">
            <a:avLst/>
          </a:prstGeom>
        </p:spPr>
        <p:txBody>
          <a:bodyPr>
            <a:spAutoFit/>
          </a:bodyPr>
          <a:lstStyle/>
          <a:p>
            <a:pPr algn="ctr">
              <a:lnSpc>
                <a:spcPct val="105000"/>
              </a:lnSpc>
              <a:spcAft>
                <a:spcPts val="800"/>
              </a:spcAft>
            </a:pPr>
            <a:r>
              <a:rPr lang="fr-FR" b="1" dirty="0">
                <a:latin typeface="Times New Roman" panose="02020603050405020304" pitchFamily="18" charset="0"/>
                <a:ea typeface="Times New Roman" panose="02020603050405020304" pitchFamily="18" charset="0"/>
                <a:cs typeface="Times New Roman" panose="02020603050405020304" pitchFamily="18" charset="0"/>
              </a:rPr>
              <a:t>Ruches verticales modulaires à cadres</a:t>
            </a:r>
            <a:endParaRPr lang="fr-FR"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5000"/>
              </a:lnSpc>
              <a:spcAft>
                <a:spcPts val="800"/>
              </a:spcAft>
            </a:pPr>
            <a:r>
              <a:rPr lang="fr-FR" b="1" dirty="0">
                <a:latin typeface="Times New Roman" panose="02020603050405020304" pitchFamily="18" charset="0"/>
                <a:ea typeface="Times New Roman" panose="02020603050405020304" pitchFamily="18" charset="0"/>
                <a:cs typeface="Times New Roman" panose="02020603050405020304" pitchFamily="18" charset="0"/>
              </a:rPr>
              <a:t> </a:t>
            </a:r>
            <a:endParaRPr lang="fr-F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fr-FR" dirty="0">
                <a:latin typeface="Times New Roman" panose="02020603050405020304" pitchFamily="18" charset="0"/>
                <a:ea typeface="Times New Roman" panose="02020603050405020304" pitchFamily="18" charset="0"/>
                <a:cs typeface="Times New Roman" panose="02020603050405020304" pitchFamily="18" charset="0"/>
              </a:rPr>
              <a:t>Les ruches permettent aux abeilles de produire la cire et le miel. L’ensemble des abeilles forme une colonie appelée aussi un essaim.</a:t>
            </a:r>
            <a:endParaRPr lang="fr-F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fr-FR" dirty="0">
                <a:latin typeface="Times New Roman" panose="02020603050405020304" pitchFamily="18" charset="0"/>
                <a:ea typeface="Times New Roman" panose="02020603050405020304" pitchFamily="18" charset="0"/>
                <a:cs typeface="Times New Roman" panose="02020603050405020304" pitchFamily="18" charset="0"/>
              </a:rPr>
              <a:t>Les ruches portent souvent le nom de leur inventeur. Les ruches verticales modulaires à cadres les plus courantes en France sont les ruches Dadant, </a:t>
            </a:r>
            <a:r>
              <a:rPr lang="fr-FR" dirty="0" err="1">
                <a:latin typeface="Times New Roman" panose="02020603050405020304" pitchFamily="18" charset="0"/>
                <a:ea typeface="Times New Roman" panose="02020603050405020304" pitchFamily="18" charset="0"/>
                <a:cs typeface="Times New Roman" panose="02020603050405020304" pitchFamily="18" charset="0"/>
              </a:rPr>
              <a:t>Langstroth</a:t>
            </a:r>
            <a:r>
              <a:rPr lang="fr-FR" dirty="0">
                <a:latin typeface="Times New Roman" panose="02020603050405020304" pitchFamily="18" charset="0"/>
                <a:ea typeface="Times New Roman" panose="02020603050405020304" pitchFamily="18" charset="0"/>
                <a:cs typeface="Times New Roman" panose="02020603050405020304" pitchFamily="18" charset="0"/>
              </a:rPr>
              <a:t> (en).</a:t>
            </a:r>
            <a:endParaRPr lang="fr-F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fr-FR" dirty="0">
                <a:latin typeface="Times New Roman" panose="02020603050405020304" pitchFamily="18" charset="0"/>
                <a:ea typeface="Times New Roman" panose="02020603050405020304" pitchFamily="18" charset="0"/>
                <a:cs typeface="Times New Roman" panose="02020603050405020304" pitchFamily="18" charset="0"/>
              </a:rPr>
              <a:t>On dit qu'une ruche est divisible quand tous les modules qui la composent sont de mêmes dimensions. C'est le cas de la </a:t>
            </a:r>
            <a:r>
              <a:rPr lang="fr-FR" dirty="0" err="1">
                <a:latin typeface="Times New Roman" panose="02020603050405020304" pitchFamily="18" charset="0"/>
                <a:ea typeface="Times New Roman" panose="02020603050405020304" pitchFamily="18" charset="0"/>
                <a:cs typeface="Times New Roman" panose="02020603050405020304" pitchFamily="18" charset="0"/>
              </a:rPr>
              <a:t>Langstroth</a:t>
            </a:r>
            <a:r>
              <a:rPr lang="fr-FR" dirty="0">
                <a:latin typeface="Times New Roman" panose="02020603050405020304" pitchFamily="18" charset="0"/>
                <a:ea typeface="Times New Roman" panose="02020603050405020304" pitchFamily="18" charset="0"/>
                <a:cs typeface="Times New Roman" panose="02020603050405020304" pitchFamily="18" charset="0"/>
              </a:rPr>
              <a:t> et de la </a:t>
            </a:r>
            <a:r>
              <a:rPr lang="fr-FR" dirty="0" err="1">
                <a:latin typeface="Times New Roman" panose="02020603050405020304" pitchFamily="18" charset="0"/>
                <a:ea typeface="Times New Roman" panose="02020603050405020304" pitchFamily="18" charset="0"/>
                <a:cs typeface="Times New Roman" panose="02020603050405020304" pitchFamily="18" charset="0"/>
              </a:rPr>
              <a:t>Warré</a:t>
            </a:r>
            <a:r>
              <a:rPr lang="fr-FR" dirty="0">
                <a:latin typeface="Times New Roman" panose="02020603050405020304" pitchFamily="18" charset="0"/>
                <a:ea typeface="Times New Roman" panose="02020603050405020304" pitchFamily="18" charset="0"/>
                <a:cs typeface="Times New Roman" panose="02020603050405020304" pitchFamily="18" charset="0"/>
              </a:rPr>
              <a:t>. </a:t>
            </a:r>
            <a:endParaRPr lang="fr-FR"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5000"/>
              </a:lnSpc>
              <a:spcAft>
                <a:spcPts val="800"/>
              </a:spcAft>
            </a:pPr>
            <a:endParaRPr lang="fr-FR"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5000"/>
              </a:lnSpc>
              <a:spcAft>
                <a:spcPts val="800"/>
              </a:spcAft>
            </a:pPr>
            <a:r>
              <a:rPr lang="fr-FR" dirty="0" smtClean="0">
                <a:latin typeface="Times New Roman" panose="02020603050405020304" pitchFamily="18" charset="0"/>
                <a:ea typeface="Times New Roman" panose="02020603050405020304" pitchFamily="18" charset="0"/>
                <a:cs typeface="Times New Roman" panose="02020603050405020304" pitchFamily="18" charset="0"/>
              </a:rPr>
              <a:t>La </a:t>
            </a:r>
            <a:r>
              <a:rPr lang="fr-FR" dirty="0">
                <a:latin typeface="Times New Roman" panose="02020603050405020304" pitchFamily="18" charset="0"/>
                <a:ea typeface="Times New Roman" panose="02020603050405020304" pitchFamily="18" charset="0"/>
                <a:cs typeface="Times New Roman" panose="02020603050405020304" pitchFamily="18" charset="0"/>
              </a:rPr>
              <a:t>ruche Dadant est un exemple très répandu de ruches modernes. La Dadant 10 cadres est certainement la plus utilisée en Europe.</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 4" descr="https://upload.wikimedia.org/wikipedia/commons/thumb/2/27/Divisible.png/200px-Divisible.png"/>
          <p:cNvPicPr/>
          <p:nvPr/>
        </p:nvPicPr>
        <p:blipFill>
          <a:blip r:embed="rId2">
            <a:extLst>
              <a:ext uri="{28A0092B-C50C-407E-A947-70E740481C1C}">
                <a14:useLocalDpi xmlns:a14="http://schemas.microsoft.com/office/drawing/2010/main" val="0"/>
              </a:ext>
            </a:extLst>
          </a:blip>
          <a:srcRect/>
          <a:stretch>
            <a:fillRect/>
          </a:stretch>
        </p:blipFill>
        <p:spPr bwMode="auto">
          <a:xfrm>
            <a:off x="7050510" y="876776"/>
            <a:ext cx="3939224" cy="4664181"/>
          </a:xfrm>
          <a:prstGeom prst="rect">
            <a:avLst/>
          </a:prstGeom>
          <a:noFill/>
        </p:spPr>
      </p:pic>
      <p:sp>
        <p:nvSpPr>
          <p:cNvPr id="2" name="Rectangle à coins arrondis 1"/>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94544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0789" y="570686"/>
            <a:ext cx="11378120" cy="5909310"/>
          </a:xfrm>
          <a:prstGeom prst="rect">
            <a:avLst/>
          </a:prstGeom>
        </p:spPr>
        <p:txBody>
          <a:bodyPr wrap="square">
            <a:spAutoFit/>
          </a:bodyPr>
          <a:lstStyle/>
          <a:p>
            <a:pPr algn="ctr"/>
            <a:r>
              <a:rPr lang="fr-FR" b="1" dirty="0" smtClean="0"/>
              <a:t>Qu’est-ce qu’une batterie ?</a:t>
            </a:r>
          </a:p>
          <a:p>
            <a:endParaRPr lang="fr-FR" b="1" dirty="0" smtClean="0"/>
          </a:p>
          <a:p>
            <a:r>
              <a:rPr lang="fr-FR" dirty="0" smtClean="0"/>
              <a:t>Une batterie est un dispositif permettant de stocker de l’énergie électrique sous une forme chimique, puis de la libérer sous forme de courant continu de manière contrôlée.</a:t>
            </a:r>
          </a:p>
          <a:p>
            <a:endParaRPr lang="fr-FR" dirty="0"/>
          </a:p>
          <a:p>
            <a:r>
              <a:rPr lang="fr-FR" dirty="0" smtClean="0"/>
              <a:t>Il existe différentes sortes de batteries. Leurs caractéristiques sont résumées dans le tableau ci-dessous.</a:t>
            </a:r>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smtClean="0"/>
          </a:p>
          <a:p>
            <a:r>
              <a:rPr lang="fr-FR" dirty="0" smtClean="0"/>
              <a:t>Une batterie chargée est un générateur capable d’alimenter des récepteurs électriques. Les batteries assurent le </a:t>
            </a:r>
            <a:r>
              <a:rPr lang="fr-FR" dirty="0" smtClean="0">
                <a:solidFill>
                  <a:srgbClr val="FF0000"/>
                </a:solidFill>
              </a:rPr>
              <a:t>stockage de l’énergie</a:t>
            </a:r>
            <a:r>
              <a:rPr lang="fr-FR" dirty="0" smtClean="0"/>
              <a:t> et font partie de la fonction </a:t>
            </a:r>
            <a:r>
              <a:rPr lang="fr-FR" dirty="0" smtClean="0">
                <a:solidFill>
                  <a:srgbClr val="FF0000"/>
                </a:solidFill>
              </a:rPr>
              <a:t>alimentation</a:t>
            </a:r>
            <a:r>
              <a:rPr lang="fr-FR" dirty="0" smtClean="0"/>
              <a:t>.</a:t>
            </a:r>
            <a:endParaRPr lang="fr-FR" dirty="0"/>
          </a:p>
        </p:txBody>
      </p:sp>
      <p:graphicFrame>
        <p:nvGraphicFramePr>
          <p:cNvPr id="5" name="Tableau 4"/>
          <p:cNvGraphicFramePr>
            <a:graphicFrameLocks noGrp="1"/>
          </p:cNvGraphicFramePr>
          <p:nvPr>
            <p:extLst/>
          </p:nvPr>
        </p:nvGraphicFramePr>
        <p:xfrm>
          <a:off x="653374" y="2433349"/>
          <a:ext cx="8128002" cy="2799080"/>
        </p:xfrm>
        <a:graphic>
          <a:graphicData uri="http://schemas.openxmlformats.org/drawingml/2006/table">
            <a:tbl>
              <a:tblPr firstRow="1" bandRow="1">
                <a:tableStyleId>{5C22544A-7EE6-4342-B048-85BDC9FD1C3A}</a:tableStyleId>
              </a:tblPr>
              <a:tblGrid>
                <a:gridCol w="1496439"/>
                <a:gridCol w="1212895"/>
                <a:gridCol w="1354667"/>
                <a:gridCol w="1354667"/>
                <a:gridCol w="1354667"/>
                <a:gridCol w="1354667"/>
              </a:tblGrid>
              <a:tr h="370840">
                <a:tc>
                  <a:txBody>
                    <a:bodyPr/>
                    <a:lstStyle/>
                    <a:p>
                      <a:pPr algn="l"/>
                      <a:endParaRPr lang="fr-FR" sz="1050" dirty="0">
                        <a:latin typeface="Arial" panose="020B0604020202020204" pitchFamily="34" charset="0"/>
                        <a:cs typeface="Arial" panose="020B0604020202020204" pitchFamily="34" charset="0"/>
                      </a:endParaRPr>
                    </a:p>
                  </a:txBody>
                  <a:tcPr/>
                </a:tc>
                <a:tc>
                  <a:txBody>
                    <a:bodyPr/>
                    <a:lstStyle/>
                    <a:p>
                      <a:pPr algn="ctr"/>
                      <a:r>
                        <a:rPr lang="fr-FR" sz="1050" dirty="0" smtClean="0">
                          <a:latin typeface="Arial" panose="020B0604020202020204" pitchFamily="34" charset="0"/>
                          <a:cs typeface="Arial" panose="020B0604020202020204" pitchFamily="34" charset="0"/>
                        </a:rPr>
                        <a:t>Plomb</a:t>
                      </a:r>
                      <a:endParaRPr lang="fr-FR" sz="1050" dirty="0">
                        <a:latin typeface="Arial" panose="020B0604020202020204" pitchFamily="34" charset="0"/>
                        <a:cs typeface="Arial" panose="020B0604020202020204" pitchFamily="34" charset="0"/>
                      </a:endParaRPr>
                    </a:p>
                  </a:txBody>
                  <a:tcPr/>
                </a:tc>
                <a:tc>
                  <a:txBody>
                    <a:bodyPr/>
                    <a:lstStyle/>
                    <a:p>
                      <a:pPr algn="ctr"/>
                      <a:r>
                        <a:rPr lang="fr-FR" sz="1050" dirty="0" smtClean="0">
                          <a:latin typeface="Arial" panose="020B0604020202020204" pitchFamily="34" charset="0"/>
                          <a:cs typeface="Arial" panose="020B0604020202020204" pitchFamily="34" charset="0"/>
                        </a:rPr>
                        <a:t>Nickel</a:t>
                      </a:r>
                      <a:r>
                        <a:rPr lang="fr-FR" sz="1050" baseline="0" dirty="0" smtClean="0">
                          <a:latin typeface="Arial" panose="020B0604020202020204" pitchFamily="34" charset="0"/>
                          <a:cs typeface="Arial" panose="020B0604020202020204" pitchFamily="34" charset="0"/>
                        </a:rPr>
                        <a:t>-</a:t>
                      </a:r>
                      <a:r>
                        <a:rPr lang="fr-FR" sz="1050" baseline="0" dirty="0" err="1" smtClean="0">
                          <a:latin typeface="Arial" panose="020B0604020202020204" pitchFamily="34" charset="0"/>
                          <a:cs typeface="Arial" panose="020B0604020202020204" pitchFamily="34" charset="0"/>
                        </a:rPr>
                        <a:t>Cadnium</a:t>
                      </a:r>
                      <a:endParaRPr lang="fr-FR" sz="1050" dirty="0">
                        <a:latin typeface="Arial" panose="020B0604020202020204" pitchFamily="34" charset="0"/>
                        <a:cs typeface="Arial" panose="020B0604020202020204" pitchFamily="34" charset="0"/>
                      </a:endParaRPr>
                    </a:p>
                  </a:txBody>
                  <a:tcPr/>
                </a:tc>
                <a:tc>
                  <a:txBody>
                    <a:bodyPr/>
                    <a:lstStyle/>
                    <a:p>
                      <a:pPr algn="ctr"/>
                      <a:r>
                        <a:rPr lang="fr-FR" sz="1050" dirty="0" smtClean="0">
                          <a:latin typeface="Arial" panose="020B0604020202020204" pitchFamily="34" charset="0"/>
                          <a:cs typeface="Arial" panose="020B0604020202020204" pitchFamily="34" charset="0"/>
                        </a:rPr>
                        <a:t>Nickel-</a:t>
                      </a:r>
                      <a:r>
                        <a:rPr lang="fr-FR" sz="1050" dirty="0" err="1" smtClean="0">
                          <a:latin typeface="Arial" panose="020B0604020202020204" pitchFamily="34" charset="0"/>
                          <a:cs typeface="Arial" panose="020B0604020202020204" pitchFamily="34" charset="0"/>
                        </a:rPr>
                        <a:t>Métalhydrure</a:t>
                      </a:r>
                      <a:endParaRPr lang="fr-FR" sz="1050" dirty="0">
                        <a:latin typeface="Arial" panose="020B0604020202020204" pitchFamily="34" charset="0"/>
                        <a:cs typeface="Arial" panose="020B0604020202020204" pitchFamily="34" charset="0"/>
                      </a:endParaRPr>
                    </a:p>
                  </a:txBody>
                  <a:tcPr/>
                </a:tc>
                <a:tc>
                  <a:txBody>
                    <a:bodyPr/>
                    <a:lstStyle/>
                    <a:p>
                      <a:pPr algn="ctr"/>
                      <a:r>
                        <a:rPr lang="fr-FR" sz="1050" dirty="0" smtClean="0">
                          <a:latin typeface="Arial" panose="020B0604020202020204" pitchFamily="34" charset="0"/>
                          <a:cs typeface="Arial" panose="020B0604020202020204" pitchFamily="34" charset="0"/>
                        </a:rPr>
                        <a:t>Lithium-ion</a:t>
                      </a:r>
                      <a:endParaRPr lang="fr-FR" sz="1050" dirty="0">
                        <a:latin typeface="Arial" panose="020B0604020202020204" pitchFamily="34" charset="0"/>
                        <a:cs typeface="Arial" panose="020B0604020202020204" pitchFamily="34" charset="0"/>
                      </a:endParaRPr>
                    </a:p>
                  </a:txBody>
                  <a:tcPr/>
                </a:tc>
                <a:tc>
                  <a:txBody>
                    <a:bodyPr/>
                    <a:lstStyle/>
                    <a:p>
                      <a:pPr algn="ctr"/>
                      <a:r>
                        <a:rPr lang="fr-FR" sz="1050" dirty="0" smtClean="0">
                          <a:latin typeface="Arial" panose="020B0604020202020204" pitchFamily="34" charset="0"/>
                          <a:cs typeface="Arial" panose="020B0604020202020204" pitchFamily="34" charset="0"/>
                        </a:rPr>
                        <a:t>Lithium-Polymère</a:t>
                      </a:r>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Nombres de cycles (charge et décharge)</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400 à 600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800-1500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300-500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110-160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130-200</a:t>
                      </a:r>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Temps de charge</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6 à 12h</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1h</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2</a:t>
                      </a:r>
                      <a:r>
                        <a:rPr lang="fr-FR" sz="1050" baseline="0" dirty="0" smtClean="0">
                          <a:latin typeface="Arial" panose="020B0604020202020204" pitchFamily="34" charset="0"/>
                          <a:cs typeface="Arial" panose="020B0604020202020204" pitchFamily="34" charset="0"/>
                        </a:rPr>
                        <a:t> à </a:t>
                      </a:r>
                      <a:r>
                        <a:rPr lang="fr-FR" sz="1050" dirty="0" smtClean="0">
                          <a:latin typeface="Arial" panose="020B0604020202020204" pitchFamily="34" charset="0"/>
                          <a:cs typeface="Arial" panose="020B0604020202020204" pitchFamily="34" charset="0"/>
                        </a:rPr>
                        <a:t>4h</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2 à 4h</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2 à 4h</a:t>
                      </a:r>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Température de fonctionnement</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-20°C à +60°C</a:t>
                      </a:r>
                      <a:endParaRPr lang="fr-FR" sz="105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smtClean="0">
                          <a:latin typeface="Arial" panose="020B0604020202020204" pitchFamily="34" charset="0"/>
                          <a:cs typeface="Arial" panose="020B0604020202020204" pitchFamily="34" charset="0"/>
                        </a:rPr>
                        <a:t>-40°C à +60°C</a:t>
                      </a:r>
                    </a:p>
                    <a:p>
                      <a:pPr algn="l"/>
                      <a:endParaRPr lang="fr-FR" sz="105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smtClean="0">
                          <a:latin typeface="Arial" panose="020B0604020202020204" pitchFamily="34" charset="0"/>
                          <a:cs typeface="Arial" panose="020B0604020202020204" pitchFamily="34" charset="0"/>
                        </a:rPr>
                        <a:t>-20°C à +60°C</a:t>
                      </a:r>
                    </a:p>
                    <a:p>
                      <a:pPr algn="l"/>
                      <a:endParaRPr lang="fr-FR" sz="105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smtClean="0">
                          <a:latin typeface="Arial" panose="020B0604020202020204" pitchFamily="34" charset="0"/>
                          <a:cs typeface="Arial" panose="020B0604020202020204" pitchFamily="34" charset="0"/>
                        </a:rPr>
                        <a:t>-20°C à +60°C</a:t>
                      </a:r>
                    </a:p>
                    <a:p>
                      <a:pPr algn="l"/>
                      <a:endParaRPr lang="fr-FR" sz="105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smtClean="0">
                          <a:latin typeface="Arial" panose="020B0604020202020204" pitchFamily="34" charset="0"/>
                          <a:cs typeface="Arial" panose="020B0604020202020204" pitchFamily="34" charset="0"/>
                        </a:rPr>
                        <a:t>0°C à +60°C</a:t>
                      </a:r>
                    </a:p>
                    <a:p>
                      <a:pPr algn="l"/>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Prix</a:t>
                      </a:r>
                      <a:r>
                        <a:rPr lang="fr-FR" sz="1050" baseline="0" dirty="0" smtClean="0">
                          <a:latin typeface="Arial" panose="020B0604020202020204" pitchFamily="34" charset="0"/>
                          <a:cs typeface="Arial" panose="020B0604020202020204" pitchFamily="34" charset="0"/>
                        </a:rPr>
                        <a:t> moyen par kWh en €</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110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600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610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1200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1600</a:t>
                      </a:r>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Rendement</a:t>
                      </a:r>
                      <a:r>
                        <a:rPr lang="fr-FR" sz="1050" baseline="0" dirty="0" smtClean="0">
                          <a:latin typeface="Arial" panose="020B0604020202020204" pitchFamily="34" charset="0"/>
                          <a:cs typeface="Arial" panose="020B0604020202020204" pitchFamily="34" charset="0"/>
                        </a:rPr>
                        <a:t> (charge/décharge)</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75%</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70%-90%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70%</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99%</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99%</a:t>
                      </a:r>
                      <a:endParaRPr lang="fr-FR" sz="1050" dirty="0">
                        <a:latin typeface="Arial" panose="020B0604020202020204" pitchFamily="34" charset="0"/>
                        <a:cs typeface="Arial" panose="020B0604020202020204" pitchFamily="34" charset="0"/>
                      </a:endParaRPr>
                    </a:p>
                  </a:txBody>
                  <a:tcPr/>
                </a:tc>
              </a:tr>
              <a:tr h="370840">
                <a:tc>
                  <a:txBody>
                    <a:bodyPr/>
                    <a:lstStyle/>
                    <a:p>
                      <a:pPr algn="l"/>
                      <a:r>
                        <a:rPr lang="fr-FR" sz="1050" dirty="0" smtClean="0">
                          <a:latin typeface="Arial" panose="020B0604020202020204" pitchFamily="34" charset="0"/>
                          <a:cs typeface="Arial" panose="020B0604020202020204" pitchFamily="34" charset="0"/>
                        </a:rPr>
                        <a:t>Recyclage</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Oui</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Non</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Oui</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Oui</a:t>
                      </a:r>
                      <a:endParaRPr lang="fr-FR" sz="1050" dirty="0">
                        <a:latin typeface="Arial" panose="020B0604020202020204" pitchFamily="34" charset="0"/>
                        <a:cs typeface="Arial" panose="020B0604020202020204" pitchFamily="34" charset="0"/>
                      </a:endParaRPr>
                    </a:p>
                  </a:txBody>
                  <a:tcPr/>
                </a:tc>
                <a:tc>
                  <a:txBody>
                    <a:bodyPr/>
                    <a:lstStyle/>
                    <a:p>
                      <a:pPr algn="l"/>
                      <a:r>
                        <a:rPr lang="fr-FR" sz="1050" dirty="0" smtClean="0">
                          <a:latin typeface="Arial" panose="020B0604020202020204" pitchFamily="34" charset="0"/>
                          <a:cs typeface="Arial" panose="020B0604020202020204" pitchFamily="34" charset="0"/>
                        </a:rPr>
                        <a:t>Oui</a:t>
                      </a:r>
                      <a:endParaRPr lang="fr-FR" sz="1050" dirty="0">
                        <a:latin typeface="Arial" panose="020B0604020202020204" pitchFamily="34" charset="0"/>
                        <a:cs typeface="Arial" panose="020B0604020202020204" pitchFamily="34" charset="0"/>
                      </a:endParaRPr>
                    </a:p>
                  </a:txBody>
                  <a:tcPr/>
                </a:tc>
              </a:tr>
            </a:tbl>
          </a:graphicData>
        </a:graphic>
      </p:graphicFrame>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27475" y="2438512"/>
            <a:ext cx="2008219" cy="1634816"/>
          </a:xfrm>
          <a:prstGeom prst="rect">
            <a:avLst/>
          </a:prstGeom>
        </p:spPr>
      </p:pic>
      <p:sp>
        <p:nvSpPr>
          <p:cNvPr id="7" name="ZoneTexte 6"/>
          <p:cNvSpPr txBox="1"/>
          <p:nvPr/>
        </p:nvSpPr>
        <p:spPr>
          <a:xfrm>
            <a:off x="9310180" y="3796329"/>
            <a:ext cx="2042808" cy="276999"/>
          </a:xfrm>
          <a:prstGeom prst="rect">
            <a:avLst/>
          </a:prstGeom>
          <a:noFill/>
        </p:spPr>
        <p:txBody>
          <a:bodyPr wrap="square" rtlCol="0">
            <a:spAutoFit/>
          </a:bodyPr>
          <a:lstStyle/>
          <a:p>
            <a:pPr algn="ctr"/>
            <a:r>
              <a:rPr lang="fr-FR" sz="1200" dirty="0" smtClean="0"/>
              <a:t>Batterie au Plomb</a:t>
            </a:r>
            <a:endParaRPr lang="fr-FR" sz="1200" dirty="0"/>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4461" y="4180841"/>
            <a:ext cx="1497250" cy="996607"/>
          </a:xfrm>
          <a:prstGeom prst="rect">
            <a:avLst/>
          </a:prstGeom>
        </p:spPr>
      </p:pic>
      <p:sp>
        <p:nvSpPr>
          <p:cNvPr id="9" name="ZoneTexte 8"/>
          <p:cNvSpPr txBox="1"/>
          <p:nvPr/>
        </p:nvSpPr>
        <p:spPr>
          <a:xfrm>
            <a:off x="9514461" y="5272391"/>
            <a:ext cx="1838527" cy="461665"/>
          </a:xfrm>
          <a:prstGeom prst="rect">
            <a:avLst/>
          </a:prstGeom>
          <a:noFill/>
        </p:spPr>
        <p:txBody>
          <a:bodyPr wrap="square" rtlCol="0">
            <a:spAutoFit/>
          </a:bodyPr>
          <a:lstStyle/>
          <a:p>
            <a:pPr algn="ctr"/>
            <a:r>
              <a:rPr lang="fr-FR" sz="1200" dirty="0" smtClean="0"/>
              <a:t>Batterie Lithium-ion pour appareils mobiles</a:t>
            </a:r>
            <a:endParaRPr lang="fr-FR" sz="1200" dirty="0"/>
          </a:p>
        </p:txBody>
      </p:sp>
      <p:sp>
        <p:nvSpPr>
          <p:cNvPr id="10" name="Rectangle à coins arrondis 9"/>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2486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 de texte 1"/>
          <p:cNvSpPr txBox="1">
            <a:spLocks noChangeArrowheads="1"/>
          </p:cNvSpPr>
          <p:nvPr/>
        </p:nvSpPr>
        <p:spPr bwMode="auto">
          <a:xfrm>
            <a:off x="4674344" y="4102340"/>
            <a:ext cx="1857375" cy="1289467"/>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kumimoji="0" lang="fr-FR" altLang="fr-FR"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Les cellules photovoltaïques se présentent généralement sous forme de fines plaques d’une dizaine de centimètres de côté.</a:t>
            </a:r>
            <a:endParaRPr lang="fr-FR" altLang="fr-FR"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12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050" name="Image 2" descr="https://upload.wikimedia.org/wikipedia/commons/thumb/f/fd/4inch_poly_solar_cell.jpg/220px-4inch_poly_solar_ce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315" y="3659972"/>
            <a:ext cx="3004036" cy="2253027"/>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Image 5" descr="https://upload.wikimedia.org/wikipedia/commons/thumb/b/b8/Photovoltaik_Dachanlage_Hannover_-_Schwarze_Heide_-_1_MW.jpg/1024px-Photovoltaik_Dachanlage_Hannover_-_Schwarze_Heide_-_1_MW.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323" y="3716053"/>
            <a:ext cx="3781425" cy="2498725"/>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5" name="Rectangle 4"/>
          <p:cNvSpPr>
            <a:spLocks noChangeArrowheads="1"/>
          </p:cNvSpPr>
          <p:nvPr/>
        </p:nvSpPr>
        <p:spPr bwMode="auto">
          <a:xfrm>
            <a:off x="9264668" y="4503750"/>
            <a:ext cx="2337882"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Une cellule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d’un panneau</a:t>
            </a:r>
            <a:r>
              <a:rPr kumimoji="0" lang="fr-FR" altLang="fr-FR" sz="1200" b="1" i="0" u="none" strike="noStrike" cap="none" normalizeH="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photovoltaïque</a:t>
            </a: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a:spLocks noChangeArrowheads="1"/>
          </p:cNvSpPr>
          <p:nvPr/>
        </p:nvSpPr>
        <p:spPr bwMode="auto">
          <a:xfrm>
            <a:off x="613706" y="1111990"/>
            <a:ext cx="11173252"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fr-FR" sz="1600" dirty="0" smtClean="0">
                <a:latin typeface="Arial" panose="020B0604020202020204" pitchFamily="34" charset="0"/>
                <a:ea typeface="Times New Roman" panose="02020603050405020304" pitchFamily="18" charset="0"/>
                <a:cs typeface="Arial" panose="020B0604020202020204" pitchFamily="34" charset="0"/>
              </a:rPr>
              <a:t>Il</a:t>
            </a: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permet de convertir l’énergie lumineuse du soleil directement en énergie électrique.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 panneau photovoltaïque peut être associé à une batterie et un régulateur de charge.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Les panneaux solaires photovoltaïques regroupent des cellules photovoltaïques reliées entre </a:t>
            </a: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elles </a:t>
            </a: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en série et en parallèle.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7" name="Rectangle 7"/>
          <p:cNvSpPr>
            <a:spLocks noChangeArrowheads="1"/>
          </p:cNvSpPr>
          <p:nvPr/>
        </p:nvSpPr>
        <p:spPr bwMode="auto">
          <a:xfrm rot="10800000" flipV="1">
            <a:off x="613706" y="1946337"/>
            <a:ext cx="11260968" cy="15081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 silicium poly cristallin (pc Si) est le principal composant des cellules photo électriques ou </a:t>
            </a: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photovoltaïques.</a:t>
            </a:r>
            <a:endPar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En associant plusieurs panneaux solaires sur des toitures comme à Hanovre en Allemagne, nous pouvons obtenir, quand l’ensoleillement le permet, une puissance électrique de 1 M(Méga) soit 1 000 000 W (Watts)</a:t>
            </a:r>
            <a:r>
              <a:rPr kumimoji="0" lang="fr-FR" altLang="fr-FR" sz="16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fr-FR" altLang="fr-FR"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Le panneau photovoltaïque est un générateur électrique</a:t>
            </a:r>
            <a:r>
              <a:rPr kumimoji="0" lang="fr-FR" altLang="fr-FR" sz="1600" b="0" i="0" u="none" strike="noStrike" cap="none" normalizeH="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donc une </a:t>
            </a:r>
            <a:r>
              <a:rPr kumimoji="0" lang="fr-FR" altLang="fr-FR" sz="1600" b="0" i="0" u="none" strike="noStrike" cap="none" normalizeH="0" dirty="0" smtClean="0">
                <a:ln>
                  <a:noFill/>
                </a:ln>
                <a:solidFill>
                  <a:srgbClr val="FF0000"/>
                </a:solidFill>
                <a:effectLst/>
                <a:latin typeface="Arial" panose="020B0604020202020204" pitchFamily="34" charset="0"/>
                <a:ea typeface="Calibri" panose="020F0502020204030204" pitchFamily="34" charset="0"/>
                <a:cs typeface="Arial" panose="020B0604020202020204" pitchFamily="34" charset="0"/>
              </a:rPr>
              <a:t>source d’énergie électrique</a:t>
            </a:r>
            <a:r>
              <a:rPr kumimoji="0" lang="fr-FR" altLang="fr-FR" sz="1600" b="0" i="0" u="none" strike="noStrike" cap="none" normalizeH="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fr-FR" altLang="fr-FR" sz="1600" dirty="0">
                <a:latin typeface="Arial" panose="020B0604020202020204" pitchFamily="34" charset="0"/>
                <a:ea typeface="Calibri" panose="020F0502020204030204" pitchFamily="34" charset="0"/>
                <a:cs typeface="Arial" panose="020B0604020202020204" pitchFamily="34" charset="0"/>
              </a:rPr>
              <a:t>S</a:t>
            </a:r>
            <a:r>
              <a:rPr kumimoji="0" lang="fr-FR" altLang="fr-FR"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 fonction est d’alimenter des récepteurs électriques. Dans la chaîne d’énergie d’un système, il fait partie de la fonction </a:t>
            </a:r>
            <a:r>
              <a:rPr kumimoji="0" lang="fr-FR" altLang="fr-FR" sz="1600" b="0" i="0" u="none" strike="noStrike" cap="none" normalizeH="0" baseline="0" dirty="0" smtClean="0">
                <a:ln>
                  <a:noFill/>
                </a:ln>
                <a:solidFill>
                  <a:srgbClr val="FF0000"/>
                </a:solidFill>
                <a:effectLst/>
                <a:latin typeface="Arial" panose="020B0604020202020204" pitchFamily="34" charset="0"/>
                <a:ea typeface="Calibri" panose="020F0502020204030204" pitchFamily="34" charset="0"/>
                <a:cs typeface="Arial" panose="020B0604020202020204" pitchFamily="34" charset="0"/>
              </a:rPr>
              <a:t>alimentation</a:t>
            </a:r>
            <a:r>
              <a:rPr kumimoji="0" lang="fr-FR" altLang="fr-FR"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fr-FR" altLang="fr-FR"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p:txBody>
      </p:sp>
      <p:sp>
        <p:nvSpPr>
          <p:cNvPr id="8" name="ZoneTexte 7"/>
          <p:cNvSpPr txBox="1"/>
          <p:nvPr/>
        </p:nvSpPr>
        <p:spPr>
          <a:xfrm>
            <a:off x="3719929" y="474111"/>
            <a:ext cx="4601183" cy="369332"/>
          </a:xfrm>
          <a:prstGeom prst="rect">
            <a:avLst/>
          </a:prstGeom>
          <a:noFill/>
        </p:spPr>
        <p:txBody>
          <a:bodyPr wrap="square" rtlCol="0">
            <a:spAutoFit/>
          </a:bodyPr>
          <a:lstStyle/>
          <a:p>
            <a:pPr algn="ctr"/>
            <a:r>
              <a:rPr lang="fr-FR" b="1" dirty="0" smtClean="0"/>
              <a:t>Le panneau photovoltaïque</a:t>
            </a:r>
            <a:endParaRPr lang="fr-FR" b="1" dirty="0"/>
          </a:p>
        </p:txBody>
      </p:sp>
      <p:sp>
        <p:nvSpPr>
          <p:cNvPr id="9" name="Rectangle à coins arrondis 8"/>
          <p:cNvSpPr/>
          <p:nvPr/>
        </p:nvSpPr>
        <p:spPr>
          <a:xfrm>
            <a:off x="313152" y="325677"/>
            <a:ext cx="11605580"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6928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453336" y="1431782"/>
            <a:ext cx="6177064" cy="4524315"/>
          </a:xfrm>
          <a:prstGeom prst="rect">
            <a:avLst/>
          </a:prstGeom>
          <a:noFill/>
        </p:spPr>
        <p:txBody>
          <a:bodyPr wrap="square" rtlCol="0">
            <a:spAutoFit/>
          </a:bodyPr>
          <a:lstStyle/>
          <a:p>
            <a:r>
              <a:rPr lang="fr-FR" dirty="0" smtClean="0"/>
              <a:t>L’éolienne permet de convertir l’énergie fournie par le vent en électricité. Le petit éolien ou éolien domestique désigne les éoliennes dont la puissance fournie est inférieure à 100 kilos Watts</a:t>
            </a:r>
            <a:r>
              <a:rPr lang="fr-FR" dirty="0"/>
              <a:t>.</a:t>
            </a:r>
            <a:endParaRPr lang="fr-FR" dirty="0" smtClean="0"/>
          </a:p>
          <a:p>
            <a:endParaRPr lang="fr-FR" dirty="0"/>
          </a:p>
          <a:p>
            <a:r>
              <a:rPr lang="fr-FR" dirty="0" smtClean="0"/>
              <a:t>Les éoliennes sont soit raccordées au réseau électrique, soit elles sont autonomes dans des sites isolés.</a:t>
            </a:r>
          </a:p>
          <a:p>
            <a:endParaRPr lang="fr-FR" dirty="0"/>
          </a:p>
          <a:p>
            <a:endParaRPr lang="fr-FR" dirty="0"/>
          </a:p>
          <a:p>
            <a:r>
              <a:rPr lang="fr-FR" dirty="0" smtClean="0"/>
              <a:t>L’éolienne est souvent accompagnée de panneaux photovoltaïques et d’un parc de batteries.</a:t>
            </a:r>
          </a:p>
          <a:p>
            <a:endParaRPr lang="fr-FR" dirty="0"/>
          </a:p>
          <a:p>
            <a:r>
              <a:rPr lang="fr-FR" dirty="0" smtClean="0"/>
              <a:t>L’éolienne comprend un alternateur électrique capable de transformer l’énergie  du mouvement des pales en énergie électrique. Elle est considérée comme </a:t>
            </a:r>
            <a:r>
              <a:rPr lang="fr-FR" dirty="0" smtClean="0">
                <a:solidFill>
                  <a:srgbClr val="FF0000"/>
                </a:solidFill>
              </a:rPr>
              <a:t>une source d’énergie électrique </a:t>
            </a:r>
            <a:r>
              <a:rPr lang="fr-FR" dirty="0" smtClean="0"/>
              <a:t>qui fait partie de la fonction </a:t>
            </a:r>
            <a:r>
              <a:rPr lang="fr-FR" dirty="0" smtClean="0">
                <a:solidFill>
                  <a:srgbClr val="FF0000"/>
                </a:solidFill>
              </a:rPr>
              <a:t>alimentation</a:t>
            </a:r>
            <a:r>
              <a:rPr lang="fr-FR" dirty="0" smtClean="0"/>
              <a:t>.</a:t>
            </a:r>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119" y="1147864"/>
            <a:ext cx="1801714" cy="4863830"/>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7947" y="1147864"/>
            <a:ext cx="1545160" cy="4863830"/>
          </a:xfrm>
          <a:prstGeom prst="rect">
            <a:avLst/>
          </a:prstGeom>
        </p:spPr>
      </p:pic>
      <p:sp>
        <p:nvSpPr>
          <p:cNvPr id="9" name="ZoneTexte 8"/>
          <p:cNvSpPr txBox="1"/>
          <p:nvPr/>
        </p:nvSpPr>
        <p:spPr>
          <a:xfrm>
            <a:off x="5110318" y="654029"/>
            <a:ext cx="4601183" cy="369332"/>
          </a:xfrm>
          <a:prstGeom prst="rect">
            <a:avLst/>
          </a:prstGeom>
          <a:noFill/>
        </p:spPr>
        <p:txBody>
          <a:bodyPr wrap="square" rtlCol="0">
            <a:spAutoFit/>
          </a:bodyPr>
          <a:lstStyle/>
          <a:p>
            <a:pPr algn="ctr"/>
            <a:r>
              <a:rPr lang="fr-FR" b="1" dirty="0" smtClean="0"/>
              <a:t>L’éolienne</a:t>
            </a:r>
            <a:endParaRPr lang="fr-FR" b="1" dirty="0"/>
          </a:p>
        </p:txBody>
      </p:sp>
      <p:sp>
        <p:nvSpPr>
          <p:cNvPr id="10" name="Rectangle à coins arrondis 9"/>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80938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76655" y="1111983"/>
            <a:ext cx="4215542" cy="2585323"/>
          </a:xfrm>
          <a:prstGeom prst="rect">
            <a:avLst/>
          </a:prstGeom>
          <a:noFill/>
        </p:spPr>
        <p:txBody>
          <a:bodyPr wrap="square" rtlCol="0">
            <a:spAutoFit/>
          </a:bodyPr>
          <a:lstStyle/>
          <a:p>
            <a:r>
              <a:rPr lang="fr-FR" dirty="0" smtClean="0"/>
              <a:t>Nous pouvons la considérer comme un mini ordinateur. Son micro processeur exécute un programme préalablement téléchargé. La carte programmable réalise la fonction de </a:t>
            </a:r>
            <a:r>
              <a:rPr lang="fr-FR" dirty="0" smtClean="0">
                <a:solidFill>
                  <a:srgbClr val="FF0000"/>
                </a:solidFill>
              </a:rPr>
              <a:t>traitement des informations</a:t>
            </a:r>
            <a:r>
              <a:rPr lang="fr-FR" dirty="0" smtClean="0"/>
              <a:t>. </a:t>
            </a:r>
          </a:p>
          <a:p>
            <a:endParaRPr lang="fr-FR" dirty="0"/>
          </a:p>
          <a:p>
            <a:r>
              <a:rPr lang="fr-FR" dirty="0" smtClean="0"/>
              <a:t>Le logiciel </a:t>
            </a:r>
            <a:r>
              <a:rPr lang="fr-FR" dirty="0" err="1" smtClean="0"/>
              <a:t>mBlock</a:t>
            </a:r>
            <a:r>
              <a:rPr lang="fr-FR" dirty="0" smtClean="0"/>
              <a:t> permet de programmer cette carte au moyen d’un langage graphique.</a:t>
            </a:r>
            <a:endParaRPr lang="fr-FR"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90110" y="1033522"/>
            <a:ext cx="2286000" cy="2286000"/>
          </a:xfrm>
          <a:prstGeom prst="rect">
            <a:avLst/>
          </a:prstGeom>
        </p:spPr>
      </p:pic>
      <p:sp>
        <p:nvSpPr>
          <p:cNvPr id="6" name="ZoneTexte 5"/>
          <p:cNvSpPr txBox="1"/>
          <p:nvPr/>
        </p:nvSpPr>
        <p:spPr>
          <a:xfrm>
            <a:off x="6504664" y="1063107"/>
            <a:ext cx="1615857" cy="369332"/>
          </a:xfrm>
          <a:prstGeom prst="rect">
            <a:avLst/>
          </a:prstGeom>
          <a:noFill/>
        </p:spPr>
        <p:txBody>
          <a:bodyPr wrap="square" rtlCol="0">
            <a:spAutoFit/>
          </a:bodyPr>
          <a:lstStyle/>
          <a:p>
            <a:r>
              <a:rPr lang="fr-FR" b="1" dirty="0" smtClean="0"/>
              <a:t>Carte </a:t>
            </a:r>
            <a:r>
              <a:rPr lang="fr-FR" b="1" dirty="0" err="1" smtClean="0"/>
              <a:t>Arduino</a:t>
            </a:r>
            <a:endParaRPr lang="fr-FR" b="1" dirty="0"/>
          </a:p>
        </p:txBody>
      </p:sp>
      <p:pic>
        <p:nvPicPr>
          <p:cNvPr id="7" name="Picture 3"/>
          <p:cNvPicPr>
            <a:picLocks noChangeAspect="1" noChangeArrowheads="1"/>
          </p:cNvPicPr>
          <p:nvPr/>
        </p:nvPicPr>
        <p:blipFill>
          <a:blip r:embed="rId3"/>
          <a:srcRect/>
          <a:stretch>
            <a:fillRect/>
          </a:stretch>
        </p:blipFill>
        <p:spPr bwMode="auto">
          <a:xfrm>
            <a:off x="8488914" y="748438"/>
            <a:ext cx="3031106" cy="2333952"/>
          </a:xfrm>
          <a:prstGeom prst="rect">
            <a:avLst/>
          </a:prstGeom>
          <a:noFill/>
          <a:ln w="28575">
            <a:solidFill>
              <a:schemeClr val="tx1"/>
            </a:solidFill>
            <a:miter lim="800000"/>
            <a:headEnd/>
            <a:tailEnd/>
          </a:ln>
          <a:effectLst/>
        </p:spPr>
      </p:pic>
      <p:pic>
        <p:nvPicPr>
          <p:cNvPr id="8" name="Picture 3"/>
          <p:cNvPicPr>
            <a:picLocks noChangeAspect="1" noChangeArrowheads="1"/>
          </p:cNvPicPr>
          <p:nvPr/>
        </p:nvPicPr>
        <p:blipFill>
          <a:blip r:embed="rId4"/>
          <a:srcRect/>
          <a:stretch>
            <a:fillRect/>
          </a:stretch>
        </p:blipFill>
        <p:spPr bwMode="auto">
          <a:xfrm>
            <a:off x="476655" y="3822567"/>
            <a:ext cx="7643866" cy="2518171"/>
          </a:xfrm>
          <a:prstGeom prst="rect">
            <a:avLst/>
          </a:prstGeom>
          <a:noFill/>
          <a:ln w="28575">
            <a:solidFill>
              <a:schemeClr val="tx1"/>
            </a:solidFill>
            <a:miter lim="800000"/>
            <a:headEnd/>
            <a:tailEnd/>
          </a:ln>
          <a:effectLst/>
        </p:spPr>
      </p:pic>
      <p:sp>
        <p:nvSpPr>
          <p:cNvPr id="10" name="ZoneTexte 9"/>
          <p:cNvSpPr txBox="1"/>
          <p:nvPr/>
        </p:nvSpPr>
        <p:spPr>
          <a:xfrm>
            <a:off x="8467893" y="3997731"/>
            <a:ext cx="3331923" cy="2031325"/>
          </a:xfrm>
          <a:prstGeom prst="rect">
            <a:avLst/>
          </a:prstGeom>
          <a:noFill/>
        </p:spPr>
        <p:txBody>
          <a:bodyPr wrap="square" rtlCol="0">
            <a:spAutoFit/>
          </a:bodyPr>
          <a:lstStyle/>
          <a:p>
            <a:r>
              <a:rPr lang="fr-FR" dirty="0" smtClean="0"/>
              <a:t>Une fois que le programme est transmis au microcontrôleur, on dit aussi « télé versé </a:t>
            </a:r>
            <a:r>
              <a:rPr lang="fr-FR" dirty="0" smtClean="0"/>
              <a:t>», la </a:t>
            </a:r>
            <a:r>
              <a:rPr lang="fr-FR" dirty="0" smtClean="0"/>
              <a:t>carte est autonome et le programme s’exécute tout seul. Plus besoin alors du logiciel </a:t>
            </a:r>
            <a:r>
              <a:rPr lang="fr-FR" dirty="0" err="1" smtClean="0"/>
              <a:t>Mblock</a:t>
            </a:r>
            <a:r>
              <a:rPr lang="fr-FR" dirty="0" smtClean="0"/>
              <a:t> et d’un ordinateur portable.</a:t>
            </a:r>
            <a:endParaRPr lang="fr-FR" dirty="0"/>
          </a:p>
        </p:txBody>
      </p:sp>
      <p:sp>
        <p:nvSpPr>
          <p:cNvPr id="11" name="ZoneTexte 10"/>
          <p:cNvSpPr txBox="1"/>
          <p:nvPr/>
        </p:nvSpPr>
        <p:spPr>
          <a:xfrm>
            <a:off x="626001" y="469878"/>
            <a:ext cx="4601183" cy="369332"/>
          </a:xfrm>
          <a:prstGeom prst="rect">
            <a:avLst/>
          </a:prstGeom>
          <a:noFill/>
        </p:spPr>
        <p:txBody>
          <a:bodyPr wrap="square" rtlCol="0">
            <a:spAutoFit/>
          </a:bodyPr>
          <a:lstStyle/>
          <a:p>
            <a:pPr algn="ctr"/>
            <a:r>
              <a:rPr lang="fr-FR" b="1" dirty="0" smtClean="0"/>
              <a:t>La carte programmable</a:t>
            </a:r>
            <a:endParaRPr lang="fr-FR" b="1" dirty="0"/>
          </a:p>
        </p:txBody>
      </p:sp>
      <p:sp>
        <p:nvSpPr>
          <p:cNvPr id="12" name="Rectangle à coins arrondis 11"/>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383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3103018216"/>
              </p:ext>
            </p:extLst>
          </p:nvPr>
        </p:nvGraphicFramePr>
        <p:xfrm>
          <a:off x="473512" y="2566372"/>
          <a:ext cx="8397391" cy="3791246"/>
        </p:xfrm>
        <a:graphic>
          <a:graphicData uri="http://schemas.openxmlformats.org/drawingml/2006/table">
            <a:tbl>
              <a:tblPr firstRow="1" bandRow="1">
                <a:tableStyleId>{5C22544A-7EE6-4342-B048-85BDC9FD1C3A}</a:tableStyleId>
              </a:tblPr>
              <a:tblGrid>
                <a:gridCol w="2024371"/>
                <a:gridCol w="3573890"/>
                <a:gridCol w="2799130"/>
              </a:tblGrid>
              <a:tr h="385934">
                <a:tc gridSpan="3">
                  <a:txBody>
                    <a:bodyPr/>
                    <a:lstStyle/>
                    <a:p>
                      <a:pPr algn="ctr"/>
                      <a:r>
                        <a:rPr lang="fr-FR" dirty="0" smtClean="0"/>
                        <a:t>Comparatif des réseaux</a:t>
                      </a:r>
                      <a:endParaRPr lang="fr-FR" dirty="0"/>
                    </a:p>
                  </a:txBody>
                  <a:tcPr/>
                </a:tc>
                <a:tc hMerge="1">
                  <a:txBody>
                    <a:bodyPr/>
                    <a:lstStyle/>
                    <a:p>
                      <a:endParaRPr lang="fr-FR" dirty="0"/>
                    </a:p>
                  </a:txBody>
                  <a:tcPr/>
                </a:tc>
                <a:tc hMerge="1">
                  <a:txBody>
                    <a:bodyPr/>
                    <a:lstStyle/>
                    <a:p>
                      <a:endParaRPr lang="fr-FR" dirty="0"/>
                    </a:p>
                  </a:txBody>
                  <a:tcPr/>
                </a:tc>
              </a:tr>
              <a:tr h="385934">
                <a:tc>
                  <a:txBody>
                    <a:bodyPr/>
                    <a:lstStyle/>
                    <a:p>
                      <a:pPr algn="ctr"/>
                      <a:r>
                        <a:rPr lang="fr-FR" dirty="0" smtClean="0"/>
                        <a:t>Réseaux</a:t>
                      </a:r>
                      <a:endParaRPr lang="fr-FR" dirty="0"/>
                    </a:p>
                  </a:txBody>
                  <a:tcPr/>
                </a:tc>
                <a:tc>
                  <a:txBody>
                    <a:bodyPr/>
                    <a:lstStyle/>
                    <a:p>
                      <a:pPr algn="ctr"/>
                      <a:r>
                        <a:rPr lang="fr-FR" dirty="0" smtClean="0"/>
                        <a:t>Avantages</a:t>
                      </a:r>
                      <a:endParaRPr lang="fr-FR" dirty="0"/>
                    </a:p>
                  </a:txBody>
                  <a:tcPr/>
                </a:tc>
                <a:tc>
                  <a:txBody>
                    <a:bodyPr/>
                    <a:lstStyle/>
                    <a:p>
                      <a:pPr algn="ctr"/>
                      <a:r>
                        <a:rPr lang="fr-FR" dirty="0" smtClean="0"/>
                        <a:t>Inconvénients</a:t>
                      </a:r>
                      <a:endParaRPr lang="fr-FR" dirty="0"/>
                    </a:p>
                  </a:txBody>
                  <a:tcPr/>
                </a:tc>
              </a:tr>
              <a:tr h="703336">
                <a:tc>
                  <a:txBody>
                    <a:bodyPr/>
                    <a:lstStyle/>
                    <a:p>
                      <a:pPr algn="ctr"/>
                      <a:r>
                        <a:rPr lang="fr-FR" sz="1600" dirty="0" err="1" smtClean="0"/>
                        <a:t>Sigfox</a:t>
                      </a:r>
                      <a:endParaRPr lang="fr-FR" sz="1600" dirty="0"/>
                    </a:p>
                  </a:txBody>
                  <a:tcPr/>
                </a:tc>
                <a:tc>
                  <a:txBody>
                    <a:bodyPr/>
                    <a:lstStyle/>
                    <a:p>
                      <a:r>
                        <a:rPr lang="fr-FR" sz="1600" dirty="0" smtClean="0"/>
                        <a:t>Consommation réduite, longue portée</a:t>
                      </a:r>
                    </a:p>
                  </a:txBody>
                  <a:tcPr/>
                </a:tc>
                <a:tc>
                  <a:txBody>
                    <a:bodyPr/>
                    <a:lstStyle/>
                    <a:p>
                      <a:r>
                        <a:rPr lang="fr-FR" sz="1600" dirty="0" smtClean="0"/>
                        <a:t>Réseau nouveau</a:t>
                      </a:r>
                      <a:endParaRPr lang="fr-FR" sz="1600" dirty="0"/>
                    </a:p>
                  </a:txBody>
                  <a:tcPr/>
                </a:tc>
              </a:tr>
              <a:tr h="385934">
                <a:tc>
                  <a:txBody>
                    <a:bodyPr/>
                    <a:lstStyle/>
                    <a:p>
                      <a:pPr algn="ctr"/>
                      <a:r>
                        <a:rPr lang="fr-FR" sz="1600" dirty="0" smtClean="0"/>
                        <a:t>GSM</a:t>
                      </a:r>
                      <a:endParaRPr lang="fr-FR" sz="1600" dirty="0"/>
                    </a:p>
                  </a:txBody>
                  <a:tcPr/>
                </a:tc>
                <a:tc>
                  <a:txBody>
                    <a:bodyPr/>
                    <a:lstStyle/>
                    <a:p>
                      <a:r>
                        <a:rPr lang="fr-FR" sz="1600" dirty="0" smtClean="0"/>
                        <a:t>Consommation moyenne, longue portée</a:t>
                      </a:r>
                      <a:endParaRPr lang="fr-FR" sz="1600" dirty="0"/>
                    </a:p>
                  </a:txBody>
                  <a:tcPr/>
                </a:tc>
                <a:tc>
                  <a:txBody>
                    <a:bodyPr/>
                    <a:lstStyle/>
                    <a:p>
                      <a:r>
                        <a:rPr lang="fr-FR" sz="1600" dirty="0" smtClean="0"/>
                        <a:t>Coût élevé</a:t>
                      </a:r>
                    </a:p>
                  </a:txBody>
                  <a:tcPr/>
                </a:tc>
              </a:tr>
              <a:tr h="385934">
                <a:tc>
                  <a:txBody>
                    <a:bodyPr/>
                    <a:lstStyle/>
                    <a:p>
                      <a:pPr algn="ctr"/>
                      <a:r>
                        <a:rPr lang="fr-FR" sz="1600" dirty="0" smtClean="0"/>
                        <a:t>Ethernet</a:t>
                      </a:r>
                      <a:endParaRPr lang="fr-FR" sz="1600" dirty="0"/>
                    </a:p>
                  </a:txBody>
                  <a:tcPr/>
                </a:tc>
                <a:tc>
                  <a:txBody>
                    <a:bodyPr/>
                    <a:lstStyle/>
                    <a:p>
                      <a:r>
                        <a:rPr lang="fr-FR" sz="1600" dirty="0" smtClean="0"/>
                        <a:t>Fiabilité du transfert, faible</a:t>
                      </a:r>
                      <a:r>
                        <a:rPr lang="fr-FR" sz="1600" baseline="0" dirty="0" smtClean="0"/>
                        <a:t> coût</a:t>
                      </a:r>
                      <a:endParaRPr lang="fr-FR" sz="1600" dirty="0"/>
                    </a:p>
                  </a:txBody>
                  <a:tcPr/>
                </a:tc>
                <a:tc>
                  <a:txBody>
                    <a:bodyPr/>
                    <a:lstStyle/>
                    <a:p>
                      <a:r>
                        <a:rPr lang="fr-FR" sz="1600" dirty="0" smtClean="0"/>
                        <a:t>Filaire</a:t>
                      </a:r>
                      <a:endParaRPr lang="fr-FR" sz="1600" dirty="0"/>
                    </a:p>
                  </a:txBody>
                  <a:tcPr/>
                </a:tc>
              </a:tr>
              <a:tr h="385934">
                <a:tc>
                  <a:txBody>
                    <a:bodyPr/>
                    <a:lstStyle/>
                    <a:p>
                      <a:pPr algn="ctr"/>
                      <a:r>
                        <a:rPr lang="fr-FR" sz="1600" dirty="0" err="1" smtClean="0"/>
                        <a:t>Zigbee</a:t>
                      </a:r>
                      <a:endParaRPr lang="fr-FR" sz="1600" dirty="0"/>
                    </a:p>
                  </a:txBody>
                  <a:tcPr/>
                </a:tc>
                <a:tc>
                  <a:txBody>
                    <a:bodyPr/>
                    <a:lstStyle/>
                    <a:p>
                      <a:r>
                        <a:rPr lang="fr-FR" sz="1600" dirty="0" smtClean="0"/>
                        <a:t>Consommation</a:t>
                      </a:r>
                      <a:r>
                        <a:rPr lang="fr-FR" sz="1600" baseline="0" dirty="0" smtClean="0"/>
                        <a:t> réduite,</a:t>
                      </a:r>
                    </a:p>
                    <a:p>
                      <a:r>
                        <a:rPr lang="fr-FR" sz="1600" baseline="0" dirty="0" smtClean="0"/>
                        <a:t>Faible coût</a:t>
                      </a:r>
                      <a:endParaRPr lang="fr-FR" sz="1600" dirty="0"/>
                    </a:p>
                  </a:txBody>
                  <a:tcPr/>
                </a:tc>
                <a:tc>
                  <a:txBody>
                    <a:bodyPr/>
                    <a:lstStyle/>
                    <a:p>
                      <a:r>
                        <a:rPr lang="fr-FR" sz="1600" dirty="0" smtClean="0"/>
                        <a:t>Petite portée</a:t>
                      </a:r>
                      <a:endParaRPr lang="fr-FR" sz="1600" dirty="0"/>
                    </a:p>
                  </a:txBody>
                  <a:tcPr/>
                </a:tc>
              </a:tr>
              <a:tr h="446535">
                <a:tc>
                  <a:txBody>
                    <a:bodyPr/>
                    <a:lstStyle/>
                    <a:p>
                      <a:pPr algn="ctr"/>
                      <a:r>
                        <a:rPr lang="fr-FR" sz="1600" dirty="0" smtClean="0"/>
                        <a:t>Wifi</a:t>
                      </a:r>
                      <a:endParaRPr lang="fr-FR" sz="1600" dirty="0"/>
                    </a:p>
                  </a:txBody>
                  <a:tcPr/>
                </a:tc>
                <a:tc>
                  <a:txBody>
                    <a:bodyPr/>
                    <a:lstStyle/>
                    <a:p>
                      <a:r>
                        <a:rPr lang="fr-FR" sz="1600" dirty="0" smtClean="0"/>
                        <a:t>Pas</a:t>
                      </a:r>
                      <a:r>
                        <a:rPr lang="fr-FR" sz="1600" baseline="0" dirty="0" smtClean="0"/>
                        <a:t> d’abonnement</a:t>
                      </a:r>
                      <a:endParaRPr lang="fr-FR" sz="1600" dirty="0"/>
                    </a:p>
                  </a:txBody>
                  <a:tcPr/>
                </a:tc>
                <a:tc>
                  <a:txBody>
                    <a:bodyPr/>
                    <a:lstStyle/>
                    <a:p>
                      <a:r>
                        <a:rPr lang="fr-FR" sz="1600" dirty="0" smtClean="0"/>
                        <a:t>Coût élevé, petite portée,</a:t>
                      </a:r>
                    </a:p>
                    <a:p>
                      <a:r>
                        <a:rPr lang="fr-FR" sz="1600" dirty="0" smtClean="0"/>
                        <a:t>modem</a:t>
                      </a:r>
                      <a:endParaRPr lang="fr-FR" sz="1600" dirty="0"/>
                    </a:p>
                  </a:txBody>
                  <a:tcPr/>
                </a:tc>
              </a:tr>
              <a:tr h="385934">
                <a:tc>
                  <a:txBody>
                    <a:bodyPr/>
                    <a:lstStyle/>
                    <a:p>
                      <a:pPr algn="ctr"/>
                      <a:r>
                        <a:rPr lang="fr-FR" sz="1600" dirty="0" smtClean="0"/>
                        <a:t>Bluetooth</a:t>
                      </a:r>
                      <a:endParaRPr lang="fr-FR" sz="1600" dirty="0"/>
                    </a:p>
                  </a:txBody>
                  <a:tcPr/>
                </a:tc>
                <a:tc>
                  <a:txBody>
                    <a:bodyPr/>
                    <a:lstStyle/>
                    <a:p>
                      <a:r>
                        <a:rPr lang="fr-FR" sz="1600" dirty="0" smtClean="0"/>
                        <a:t>Faible coût</a:t>
                      </a:r>
                      <a:endParaRPr lang="fr-FR" sz="1600" dirty="0"/>
                    </a:p>
                  </a:txBody>
                  <a:tcPr/>
                </a:tc>
                <a:tc>
                  <a:txBody>
                    <a:bodyPr/>
                    <a:lstStyle/>
                    <a:p>
                      <a:r>
                        <a:rPr lang="fr-FR" sz="1600" dirty="0" smtClean="0"/>
                        <a:t>Très petite portée</a:t>
                      </a:r>
                      <a:endParaRPr lang="fr-FR" sz="1600" dirty="0"/>
                    </a:p>
                  </a:txBody>
                  <a:tcPr/>
                </a:tc>
              </a:tr>
            </a:tbl>
          </a:graphicData>
        </a:graphic>
      </p:graphicFrame>
      <p:pic>
        <p:nvPicPr>
          <p:cNvPr id="5" name="Picture 2"/>
          <p:cNvPicPr>
            <a:picLocks noChangeAspect="1" noChangeArrowheads="1"/>
          </p:cNvPicPr>
          <p:nvPr/>
        </p:nvPicPr>
        <p:blipFill>
          <a:blip r:embed="rId2"/>
          <a:srcRect/>
          <a:stretch>
            <a:fillRect/>
          </a:stretch>
        </p:blipFill>
        <p:spPr bwMode="auto">
          <a:xfrm>
            <a:off x="9491133" y="2204421"/>
            <a:ext cx="1844922" cy="1590965"/>
          </a:xfrm>
          <a:prstGeom prst="rect">
            <a:avLst/>
          </a:prstGeom>
          <a:noFill/>
          <a:ln w="9525">
            <a:noFill/>
            <a:miter lim="800000"/>
            <a:headEnd/>
            <a:tailEnd/>
          </a:ln>
          <a:effectLst/>
        </p:spPr>
      </p:pic>
      <p:sp>
        <p:nvSpPr>
          <p:cNvPr id="6" name="ZoneTexte 4"/>
          <p:cNvSpPr txBox="1">
            <a:spLocks noChangeArrowheads="1"/>
          </p:cNvSpPr>
          <p:nvPr/>
        </p:nvSpPr>
        <p:spPr bwMode="auto">
          <a:xfrm>
            <a:off x="435933" y="782324"/>
            <a:ext cx="11177942" cy="1569660"/>
          </a:xfrm>
          <a:prstGeom prst="rect">
            <a:avLst/>
          </a:prstGeom>
          <a:noFill/>
          <a:ln w="9525">
            <a:noFill/>
            <a:miter lim="800000"/>
            <a:headEnd/>
            <a:tailEnd/>
          </a:ln>
        </p:spPr>
        <p:txBody>
          <a:bodyPr wrap="square">
            <a:spAutoFit/>
          </a:bodyPr>
          <a:lstStyle/>
          <a:p>
            <a:r>
              <a:rPr lang="fr-FR" sz="1600" dirty="0" smtClean="0">
                <a:latin typeface="Arial" panose="020B0604020202020204" pitchFamily="34" charset="0"/>
                <a:cs typeface="Arial" panose="020B0604020202020204" pitchFamily="34" charset="0"/>
              </a:rPr>
              <a:t>La carte Modem permet de se connecter sur le réseau </a:t>
            </a:r>
            <a:r>
              <a:rPr lang="fr-FR" sz="1600" dirty="0" err="1" smtClean="0">
                <a:latin typeface="Arial" panose="020B0604020202020204" pitchFamily="34" charset="0"/>
                <a:cs typeface="Arial" panose="020B0604020202020204" pitchFamily="34" charset="0"/>
              </a:rPr>
              <a:t>Sigfox</a:t>
            </a:r>
            <a:r>
              <a:rPr lang="fr-FR" sz="1600" dirty="0">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créé par une société française basée vers Toulouse. Cette connexion se fait au moyen d’ondes radio, on dit qu’elle est Hertzienne.</a:t>
            </a:r>
          </a:p>
          <a:p>
            <a:r>
              <a:rPr lang="fr-FR" sz="1600" dirty="0" smtClean="0">
                <a:latin typeface="Arial" panose="020B0604020202020204" pitchFamily="34" charset="0"/>
                <a:cs typeface="Arial" panose="020B0604020202020204" pitchFamily="34" charset="0"/>
              </a:rPr>
              <a:t>Cette </a:t>
            </a:r>
            <a:r>
              <a:rPr lang="fr-FR" sz="1600" dirty="0">
                <a:latin typeface="Arial" panose="020B0604020202020204" pitchFamily="34" charset="0"/>
                <a:cs typeface="Arial" panose="020B0604020202020204" pitchFamily="34" charset="0"/>
              </a:rPr>
              <a:t>connexion à bas débit entre les objets connectés est </a:t>
            </a:r>
            <a:r>
              <a:rPr lang="fr-FR" sz="1600" dirty="0" smtClean="0">
                <a:latin typeface="Arial" panose="020B0604020202020204" pitchFamily="34" charset="0"/>
                <a:cs typeface="Arial" panose="020B0604020202020204" pitchFamily="34" charset="0"/>
              </a:rPr>
              <a:t>donc possible </a:t>
            </a:r>
            <a:r>
              <a:rPr lang="fr-FR" sz="1600" dirty="0">
                <a:latin typeface="Arial" panose="020B0604020202020204" pitchFamily="34" charset="0"/>
                <a:cs typeface="Arial" panose="020B0604020202020204" pitchFamily="34" charset="0"/>
              </a:rPr>
              <a:t>grâce à sa </a:t>
            </a:r>
            <a:r>
              <a:rPr lang="fr-FR" sz="1600" b="1" dirty="0">
                <a:latin typeface="Arial" panose="020B0604020202020204" pitchFamily="34" charset="0"/>
                <a:cs typeface="Arial" panose="020B0604020202020204" pitchFamily="34" charset="0"/>
              </a:rPr>
              <a:t>technologie radio</a:t>
            </a:r>
            <a:r>
              <a:rPr lang="fr-FR" sz="1600" dirty="0">
                <a:latin typeface="Arial" panose="020B0604020202020204" pitchFamily="34" charset="0"/>
                <a:cs typeface="Arial" panose="020B0604020202020204" pitchFamily="34" charset="0"/>
              </a:rPr>
              <a:t> (UNB). </a:t>
            </a:r>
            <a:r>
              <a:rPr lang="fr-FR" sz="1600" b="1" dirty="0">
                <a:latin typeface="Arial" panose="020B0604020202020204" pitchFamily="34" charset="0"/>
                <a:cs typeface="Arial" panose="020B0604020202020204" pitchFamily="34" charset="0"/>
              </a:rPr>
              <a:t>Peu énergivore</a:t>
            </a:r>
            <a:r>
              <a:rPr lang="fr-FR" sz="1600" dirty="0">
                <a:latin typeface="Arial" panose="020B0604020202020204" pitchFamily="34" charset="0"/>
                <a:cs typeface="Arial" panose="020B0604020202020204" pitchFamily="34" charset="0"/>
              </a:rPr>
              <a:t>, elle utilise des bandes de fréquence </a:t>
            </a:r>
            <a:r>
              <a:rPr lang="fr-FR" sz="1600" dirty="0" smtClean="0">
                <a:latin typeface="Arial" panose="020B0604020202020204" pitchFamily="34" charset="0"/>
                <a:cs typeface="Arial" panose="020B0604020202020204" pitchFamily="34" charset="0"/>
              </a:rPr>
              <a:t>libres </a:t>
            </a:r>
            <a:r>
              <a:rPr lang="fr-FR" sz="1600" dirty="0">
                <a:latin typeface="Arial" panose="020B0604020202020204" pitchFamily="34" charset="0"/>
                <a:cs typeface="Arial" panose="020B0604020202020204" pitchFamily="34" charset="0"/>
              </a:rPr>
              <a:t>de </a:t>
            </a:r>
            <a:r>
              <a:rPr lang="fr-FR" sz="1600" dirty="0" smtClean="0">
                <a:latin typeface="Arial" panose="020B0604020202020204" pitchFamily="34" charset="0"/>
                <a:cs typeface="Arial" panose="020B0604020202020204" pitchFamily="34" charset="0"/>
              </a:rPr>
              <a:t>droits disponibles </a:t>
            </a:r>
            <a:r>
              <a:rPr lang="fr-FR" sz="1600" dirty="0">
                <a:latin typeface="Arial" panose="020B0604020202020204" pitchFamily="34" charset="0"/>
                <a:cs typeface="Arial" panose="020B0604020202020204" pitchFamily="34" charset="0"/>
              </a:rPr>
              <a:t>pour le monde entier, comme les bandes ISM (Bande industrielle, scientifique et médicale). </a:t>
            </a:r>
            <a:r>
              <a:rPr lang="fr-FR" sz="1600" dirty="0" smtClean="0">
                <a:latin typeface="Arial" panose="020B0604020202020204" pitchFamily="34" charset="0"/>
                <a:cs typeface="Arial" panose="020B0604020202020204" pitchFamily="34" charset="0"/>
              </a:rPr>
              <a:t>Le </a:t>
            </a:r>
            <a:r>
              <a:rPr lang="fr-FR" sz="1600" dirty="0">
                <a:latin typeface="Arial" panose="020B0604020202020204" pitchFamily="34" charset="0"/>
                <a:cs typeface="Arial" panose="020B0604020202020204" pitchFamily="34" charset="0"/>
              </a:rPr>
              <a:t>réseau </a:t>
            </a:r>
            <a:r>
              <a:rPr lang="fr-FR" sz="1600" dirty="0" err="1">
                <a:latin typeface="Arial" panose="020B0604020202020204" pitchFamily="34" charset="0"/>
                <a:cs typeface="Arial" panose="020B0604020202020204" pitchFamily="34" charset="0"/>
              </a:rPr>
              <a:t>SigFox</a:t>
            </a:r>
            <a:r>
              <a:rPr lang="fr-FR" sz="1600" dirty="0">
                <a:latin typeface="Arial" panose="020B0604020202020204" pitchFamily="34" charset="0"/>
                <a:cs typeface="Arial" panose="020B0604020202020204" pitchFamily="34" charset="0"/>
              </a:rPr>
              <a:t> affiche des </a:t>
            </a:r>
            <a:r>
              <a:rPr lang="fr-FR" sz="1600" b="1" dirty="0">
                <a:latin typeface="Arial" panose="020B0604020202020204" pitchFamily="34" charset="0"/>
                <a:cs typeface="Arial" panose="020B0604020202020204" pitchFamily="34" charset="0"/>
              </a:rPr>
              <a:t>performances similaires dans toutes les villes</a:t>
            </a:r>
            <a:r>
              <a:rPr lang="fr-FR" sz="1600" dirty="0">
                <a:latin typeface="Arial" panose="020B0604020202020204" pitchFamily="34" charset="0"/>
                <a:cs typeface="Arial" panose="020B0604020202020204" pitchFamily="34" charset="0"/>
              </a:rPr>
              <a:t> où il est </a:t>
            </a:r>
            <a:r>
              <a:rPr lang="fr-FR" sz="1600" dirty="0" smtClean="0">
                <a:latin typeface="Arial" panose="020B0604020202020204" pitchFamily="34" charset="0"/>
                <a:cs typeface="Arial" panose="020B0604020202020204" pitchFamily="34" charset="0"/>
              </a:rPr>
              <a:t>implanté.</a:t>
            </a:r>
            <a:endParaRPr lang="fr-FR" sz="1600" dirty="0">
              <a:latin typeface="Arial" panose="020B0604020202020204" pitchFamily="34" charset="0"/>
              <a:cs typeface="Arial" panose="020B0604020202020204" pitchFamily="34" charset="0"/>
            </a:endParaRPr>
          </a:p>
        </p:txBody>
      </p:sp>
      <p:sp>
        <p:nvSpPr>
          <p:cNvPr id="2" name="ZoneTexte 1"/>
          <p:cNvSpPr txBox="1"/>
          <p:nvPr/>
        </p:nvSpPr>
        <p:spPr>
          <a:xfrm>
            <a:off x="8969526" y="3772295"/>
            <a:ext cx="2944310" cy="2585323"/>
          </a:xfrm>
          <a:prstGeom prst="rect">
            <a:avLst/>
          </a:prstGeom>
          <a:noFill/>
        </p:spPr>
        <p:txBody>
          <a:bodyPr wrap="square" rtlCol="0">
            <a:spAutoFit/>
          </a:bodyPr>
          <a:lstStyle/>
          <a:p>
            <a:r>
              <a:rPr lang="fr-FR" dirty="0" smtClean="0"/>
              <a:t>La carte Modem se comporte comme un téléphone portable. Les données recueillies sont transmises sur un réseau spécifique qui couvre tout notre territoire. La carte modem est un élément de la fonction </a:t>
            </a:r>
            <a:r>
              <a:rPr lang="fr-FR" dirty="0" smtClean="0">
                <a:solidFill>
                  <a:srgbClr val="FF0000"/>
                </a:solidFill>
              </a:rPr>
              <a:t>communiquer</a:t>
            </a:r>
            <a:r>
              <a:rPr lang="fr-FR" dirty="0" smtClean="0"/>
              <a:t>.</a:t>
            </a:r>
            <a:endParaRPr lang="fr-FR" dirty="0"/>
          </a:p>
        </p:txBody>
      </p:sp>
      <p:sp>
        <p:nvSpPr>
          <p:cNvPr id="7" name="Rectangle à coins arrondis 6"/>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3957924" y="444826"/>
            <a:ext cx="4601183" cy="369332"/>
          </a:xfrm>
          <a:prstGeom prst="rect">
            <a:avLst/>
          </a:prstGeom>
          <a:noFill/>
        </p:spPr>
        <p:txBody>
          <a:bodyPr wrap="square" rtlCol="0">
            <a:spAutoFit/>
          </a:bodyPr>
          <a:lstStyle/>
          <a:p>
            <a:pPr algn="ctr"/>
            <a:r>
              <a:rPr lang="fr-FR" b="1" dirty="0" smtClean="0"/>
              <a:t>La carte de communication</a:t>
            </a:r>
            <a:endParaRPr lang="fr-FR" b="1" dirty="0"/>
          </a:p>
        </p:txBody>
      </p:sp>
    </p:spTree>
    <p:extLst>
      <p:ext uri="{BB962C8B-B14F-4D97-AF65-F5344CB8AC3E}">
        <p14:creationId xmlns:p14="http://schemas.microsoft.com/office/powerpoint/2010/main" val="217651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235" y="624048"/>
            <a:ext cx="2839480" cy="3004353"/>
          </a:xfrm>
          <a:prstGeom prst="rect">
            <a:avLst/>
          </a:prstGeom>
          <a:effectLst>
            <a:glow rad="203200">
              <a:schemeClr val="accent1">
                <a:alpha val="27000"/>
              </a:schemeClr>
            </a:glow>
            <a:reflection stA="45000" endPos="65000" dir="5400000" sy="-100000" algn="bl" rotWithShape="0"/>
          </a:effectLst>
        </p:spPr>
      </p:pic>
      <p:sp>
        <p:nvSpPr>
          <p:cNvPr id="3" name="Espace réservé du numéro de diapositive 14"/>
          <p:cNvSpPr>
            <a:spLocks noGrp="1"/>
          </p:cNvSpPr>
          <p:nvPr>
            <p:ph type="sldNum" sz="quarter" idx="12"/>
          </p:nvPr>
        </p:nvSpPr>
        <p:spPr bwMode="auto">
          <a:xfrm>
            <a:off x="6724680" y="6261143"/>
            <a:ext cx="2133600" cy="365125"/>
          </a:xfrm>
          <a:noFill/>
          <a:ln>
            <a:miter lim="800000"/>
            <a:headEnd/>
            <a:tailEnd/>
          </a:ln>
        </p:spPr>
        <p:txBody>
          <a:bodyPr/>
          <a:lstStyle/>
          <a:p>
            <a:fld id="{85114604-85BD-4486-A701-D86663DBD63D}" type="slidenum">
              <a:rPr lang="fr-FR" smtClean="0"/>
              <a:pPr/>
              <a:t>8</a:t>
            </a:fld>
            <a:endParaRPr lang="fr-FR" smtClean="0"/>
          </a:p>
        </p:txBody>
      </p:sp>
      <p:pic>
        <p:nvPicPr>
          <p:cNvPr id="4" name="Picture 2"/>
          <p:cNvPicPr>
            <a:picLocks noChangeAspect="1" noChangeArrowheads="1"/>
          </p:cNvPicPr>
          <p:nvPr/>
        </p:nvPicPr>
        <p:blipFill>
          <a:blip r:embed="rId3"/>
          <a:srcRect/>
          <a:stretch>
            <a:fillRect/>
          </a:stretch>
        </p:blipFill>
        <p:spPr bwMode="auto">
          <a:xfrm>
            <a:off x="6218115" y="3138385"/>
            <a:ext cx="2738449" cy="3417108"/>
          </a:xfrm>
          <a:prstGeom prst="rect">
            <a:avLst/>
          </a:prstGeom>
          <a:noFill/>
          <a:ln w="9525">
            <a:noFill/>
            <a:miter lim="800000"/>
            <a:headEnd/>
            <a:tailEnd/>
          </a:ln>
          <a:effectLst/>
        </p:spPr>
      </p:pic>
      <p:sp>
        <p:nvSpPr>
          <p:cNvPr id="5" name="ZoneTexte 4"/>
          <p:cNvSpPr txBox="1"/>
          <p:nvPr/>
        </p:nvSpPr>
        <p:spPr>
          <a:xfrm>
            <a:off x="3392187" y="2948278"/>
            <a:ext cx="1500198" cy="1015663"/>
          </a:xfrm>
          <a:prstGeom prst="rect">
            <a:avLst/>
          </a:prstGeom>
          <a:noFill/>
        </p:spPr>
        <p:txBody>
          <a:bodyPr wrap="square" rtlCol="0">
            <a:spAutoFit/>
          </a:bodyPr>
          <a:lstStyle/>
          <a:p>
            <a:pPr algn="ctr"/>
            <a:r>
              <a:rPr lang="fr-FR" sz="1400" dirty="0" smtClean="0"/>
              <a:t>Capteur de luminosité </a:t>
            </a:r>
          </a:p>
          <a:p>
            <a:pPr algn="ctr"/>
            <a:r>
              <a:rPr lang="fr-FR" sz="1400" dirty="0" smtClean="0"/>
              <a:t>Extérieure</a:t>
            </a:r>
          </a:p>
          <a:p>
            <a:pPr algn="ctr"/>
            <a:r>
              <a:rPr lang="fr-FR" dirty="0" smtClean="0"/>
              <a:t>A0</a:t>
            </a:r>
            <a:endParaRPr lang="fr-FR" dirty="0"/>
          </a:p>
        </p:txBody>
      </p:sp>
      <p:sp>
        <p:nvSpPr>
          <p:cNvPr id="7" name="ZoneTexte 6"/>
          <p:cNvSpPr txBox="1"/>
          <p:nvPr/>
        </p:nvSpPr>
        <p:spPr>
          <a:xfrm>
            <a:off x="9464417" y="5395191"/>
            <a:ext cx="2071702" cy="1015663"/>
          </a:xfrm>
          <a:prstGeom prst="rect">
            <a:avLst/>
          </a:prstGeom>
          <a:noFill/>
        </p:spPr>
        <p:txBody>
          <a:bodyPr wrap="square" rtlCol="0">
            <a:spAutoFit/>
          </a:bodyPr>
          <a:lstStyle/>
          <a:p>
            <a:pPr algn="ctr"/>
            <a:r>
              <a:rPr lang="fr-FR" sz="1400" dirty="0" smtClean="0"/>
              <a:t>Capteur de température/hygrométrie extérieure </a:t>
            </a:r>
          </a:p>
          <a:p>
            <a:pPr algn="ctr"/>
            <a:r>
              <a:rPr lang="fr-FR" dirty="0" smtClean="0"/>
              <a:t>D2</a:t>
            </a:r>
            <a:endParaRPr lang="fr-FR" dirty="0"/>
          </a:p>
        </p:txBody>
      </p:sp>
      <p:grpSp>
        <p:nvGrpSpPr>
          <p:cNvPr id="8" name="Groupe 68"/>
          <p:cNvGrpSpPr/>
          <p:nvPr/>
        </p:nvGrpSpPr>
        <p:grpSpPr>
          <a:xfrm>
            <a:off x="8249177" y="4339152"/>
            <a:ext cx="215108" cy="357804"/>
            <a:chOff x="5857090" y="1142984"/>
            <a:chExt cx="215108" cy="357804"/>
          </a:xfrm>
        </p:grpSpPr>
        <p:cxnSp>
          <p:nvCxnSpPr>
            <p:cNvPr id="9" name="Connecteur droit 8"/>
            <p:cNvCxnSpPr/>
            <p:nvPr/>
          </p:nvCxnSpPr>
          <p:spPr>
            <a:xfrm rot="5400000">
              <a:off x="5786536" y="1428646"/>
              <a:ext cx="142696"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rot="5400000">
              <a:off x="5821995" y="1392665"/>
              <a:ext cx="214133" cy="52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rot="5400000">
              <a:off x="5892815" y="1320791"/>
              <a:ext cx="357190"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rot="5400000">
              <a:off x="5857056" y="1356290"/>
              <a:ext cx="285571" cy="183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 name="Groupe 96"/>
          <p:cNvGrpSpPr/>
          <p:nvPr/>
        </p:nvGrpSpPr>
        <p:grpSpPr>
          <a:xfrm>
            <a:off x="8249971" y="4339152"/>
            <a:ext cx="642942" cy="215902"/>
            <a:chOff x="6572264" y="1428736"/>
            <a:chExt cx="1785950" cy="215902"/>
          </a:xfrm>
        </p:grpSpPr>
        <p:cxnSp>
          <p:nvCxnSpPr>
            <p:cNvPr id="14" name="Connecteur droit 13"/>
            <p:cNvCxnSpPr/>
            <p:nvPr/>
          </p:nvCxnSpPr>
          <p:spPr>
            <a:xfrm>
              <a:off x="6786578" y="1428736"/>
              <a:ext cx="1570842"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6715140" y="1500174"/>
              <a:ext cx="1642280"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flipV="1">
              <a:off x="6643702" y="1570818"/>
              <a:ext cx="1713718" cy="79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6572264" y="1643050"/>
              <a:ext cx="1785950"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pic>
        <p:nvPicPr>
          <p:cNvPr id="18" name="Picture 2"/>
          <p:cNvPicPr>
            <a:picLocks noChangeAspect="1" noChangeArrowheads="1"/>
          </p:cNvPicPr>
          <p:nvPr/>
        </p:nvPicPr>
        <p:blipFill>
          <a:blip r:embed="rId4"/>
          <a:srcRect/>
          <a:stretch>
            <a:fillRect/>
          </a:stretch>
        </p:blipFill>
        <p:spPr bwMode="auto">
          <a:xfrm rot="19732482">
            <a:off x="9045774" y="4168728"/>
            <a:ext cx="862011" cy="657743"/>
          </a:xfrm>
          <a:prstGeom prst="rect">
            <a:avLst/>
          </a:prstGeom>
          <a:noFill/>
          <a:ln w="9525">
            <a:noFill/>
            <a:miter lim="800000"/>
            <a:headEnd/>
            <a:tailEnd/>
          </a:ln>
          <a:effectLst/>
        </p:spPr>
      </p:pic>
      <p:pic>
        <p:nvPicPr>
          <p:cNvPr id="19" name="Picture 6"/>
          <p:cNvPicPr>
            <a:picLocks noChangeAspect="1" noChangeArrowheads="1"/>
          </p:cNvPicPr>
          <p:nvPr/>
        </p:nvPicPr>
        <p:blipFill>
          <a:blip r:embed="rId5"/>
          <a:srcRect/>
          <a:stretch>
            <a:fillRect/>
          </a:stretch>
        </p:blipFill>
        <p:spPr bwMode="auto">
          <a:xfrm>
            <a:off x="9821607" y="4621169"/>
            <a:ext cx="1357322" cy="789553"/>
          </a:xfrm>
          <a:prstGeom prst="rect">
            <a:avLst/>
          </a:prstGeom>
          <a:noFill/>
          <a:ln w="9525">
            <a:noFill/>
            <a:miter lim="800000"/>
            <a:headEnd/>
            <a:tailEnd/>
          </a:ln>
          <a:effectLst/>
        </p:spPr>
      </p:pic>
      <p:grpSp>
        <p:nvGrpSpPr>
          <p:cNvPr id="20" name="Groupe 19"/>
          <p:cNvGrpSpPr/>
          <p:nvPr/>
        </p:nvGrpSpPr>
        <p:grpSpPr>
          <a:xfrm>
            <a:off x="8249971" y="4981480"/>
            <a:ext cx="1786744" cy="357804"/>
            <a:chOff x="6571470" y="1428736"/>
            <a:chExt cx="1786744" cy="357804"/>
          </a:xfrm>
        </p:grpSpPr>
        <p:grpSp>
          <p:nvGrpSpPr>
            <p:cNvPr id="21" name="Groupe 68"/>
            <p:cNvGrpSpPr/>
            <p:nvPr/>
          </p:nvGrpSpPr>
          <p:grpSpPr>
            <a:xfrm>
              <a:off x="6571470" y="1428736"/>
              <a:ext cx="215108" cy="357804"/>
              <a:chOff x="5857090" y="1142984"/>
              <a:chExt cx="215108" cy="357804"/>
            </a:xfrm>
          </p:grpSpPr>
          <p:cxnSp>
            <p:nvCxnSpPr>
              <p:cNvPr id="27" name="Connecteur droit 26"/>
              <p:cNvCxnSpPr/>
              <p:nvPr/>
            </p:nvCxnSpPr>
            <p:spPr>
              <a:xfrm rot="5400000">
                <a:off x="5786536" y="1428646"/>
                <a:ext cx="142696"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rot="5400000">
                <a:off x="5821995" y="1392665"/>
                <a:ext cx="214133" cy="52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rot="5400000">
                <a:off x="5892815" y="1320791"/>
                <a:ext cx="357190"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rot="5400000">
                <a:off x="5857056" y="1356290"/>
                <a:ext cx="285571" cy="183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 name="Groupe 96"/>
            <p:cNvGrpSpPr/>
            <p:nvPr/>
          </p:nvGrpSpPr>
          <p:grpSpPr>
            <a:xfrm>
              <a:off x="6572264" y="1428736"/>
              <a:ext cx="1785950" cy="215902"/>
              <a:chOff x="6572264" y="1428736"/>
              <a:chExt cx="1785950" cy="215902"/>
            </a:xfrm>
          </p:grpSpPr>
          <p:cxnSp>
            <p:nvCxnSpPr>
              <p:cNvPr id="23" name="Connecteur droit 22"/>
              <p:cNvCxnSpPr/>
              <p:nvPr/>
            </p:nvCxnSpPr>
            <p:spPr>
              <a:xfrm>
                <a:off x="6786578" y="1428736"/>
                <a:ext cx="1570842"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6715140" y="1500174"/>
                <a:ext cx="1642280"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6643702" y="1570818"/>
                <a:ext cx="1713718" cy="79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6572264" y="1643050"/>
                <a:ext cx="1785950"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grpSp>
      <p:sp>
        <p:nvSpPr>
          <p:cNvPr id="31" name="ZoneTexte 30"/>
          <p:cNvSpPr txBox="1"/>
          <p:nvPr/>
        </p:nvSpPr>
        <p:spPr>
          <a:xfrm>
            <a:off x="9893045" y="2326972"/>
            <a:ext cx="1785950" cy="800219"/>
          </a:xfrm>
          <a:prstGeom prst="rect">
            <a:avLst/>
          </a:prstGeom>
          <a:noFill/>
        </p:spPr>
        <p:txBody>
          <a:bodyPr wrap="square" rtlCol="0">
            <a:spAutoFit/>
          </a:bodyPr>
          <a:lstStyle/>
          <a:p>
            <a:pPr algn="ctr"/>
            <a:r>
              <a:rPr lang="fr-FR" sz="1400" dirty="0" smtClean="0"/>
              <a:t>Capteur de masse</a:t>
            </a:r>
          </a:p>
          <a:p>
            <a:pPr algn="ctr"/>
            <a:r>
              <a:rPr lang="fr-FR" sz="1400" dirty="0" smtClean="0"/>
              <a:t>HX711 + adaptation </a:t>
            </a:r>
          </a:p>
          <a:p>
            <a:pPr algn="ctr"/>
            <a:r>
              <a:rPr lang="fr-FR" dirty="0" smtClean="0"/>
              <a:t>A3/A4</a:t>
            </a:r>
            <a:endParaRPr lang="fr-FR" dirty="0"/>
          </a:p>
        </p:txBody>
      </p:sp>
      <p:sp>
        <p:nvSpPr>
          <p:cNvPr id="32" name="Ellipse 31"/>
          <p:cNvSpPr/>
          <p:nvPr/>
        </p:nvSpPr>
        <p:spPr>
          <a:xfrm>
            <a:off x="8607161" y="2255534"/>
            <a:ext cx="3286180" cy="1143008"/>
          </a:xfrm>
          <a:prstGeom prst="ellipse">
            <a:avLst/>
          </a:prstGeom>
          <a:noFill/>
          <a:ln w="3810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p:cNvSpPr txBox="1"/>
          <p:nvPr/>
        </p:nvSpPr>
        <p:spPr>
          <a:xfrm>
            <a:off x="8821475" y="3553334"/>
            <a:ext cx="2071702" cy="754053"/>
          </a:xfrm>
          <a:prstGeom prst="rect">
            <a:avLst/>
          </a:prstGeom>
          <a:noFill/>
        </p:spPr>
        <p:txBody>
          <a:bodyPr wrap="square" rtlCol="0">
            <a:spAutoFit/>
          </a:bodyPr>
          <a:lstStyle/>
          <a:p>
            <a:pPr algn="ctr"/>
            <a:r>
              <a:rPr lang="fr-FR" sz="1400" dirty="0" smtClean="0"/>
              <a:t>Capteur de température intérieure </a:t>
            </a:r>
            <a:r>
              <a:rPr lang="fr-FR" dirty="0" smtClean="0"/>
              <a:t>D3</a:t>
            </a:r>
          </a:p>
          <a:p>
            <a:pPr algn="ctr"/>
            <a:r>
              <a:rPr lang="fr-FR" sz="1100" dirty="0" smtClean="0"/>
              <a:t>(DS18B20 étanche Grove)</a:t>
            </a:r>
            <a:endParaRPr lang="fr-FR" sz="1100" dirty="0"/>
          </a:p>
        </p:txBody>
      </p:sp>
      <p:grpSp>
        <p:nvGrpSpPr>
          <p:cNvPr id="35" name="Groupe 34"/>
          <p:cNvGrpSpPr/>
          <p:nvPr/>
        </p:nvGrpSpPr>
        <p:grpSpPr>
          <a:xfrm>
            <a:off x="8463492" y="2684162"/>
            <a:ext cx="572297" cy="857256"/>
            <a:chOff x="4857752" y="2357430"/>
            <a:chExt cx="572297" cy="857256"/>
          </a:xfrm>
        </p:grpSpPr>
        <p:grpSp>
          <p:nvGrpSpPr>
            <p:cNvPr id="36" name="Groupe 35"/>
            <p:cNvGrpSpPr/>
            <p:nvPr/>
          </p:nvGrpSpPr>
          <p:grpSpPr>
            <a:xfrm>
              <a:off x="4857752" y="2357430"/>
              <a:ext cx="215107" cy="857256"/>
              <a:chOff x="4856959" y="1428736"/>
              <a:chExt cx="215107" cy="1500200"/>
            </a:xfrm>
          </p:grpSpPr>
          <p:cxnSp>
            <p:nvCxnSpPr>
              <p:cNvPr id="42" name="Connecteur droit 41"/>
              <p:cNvCxnSpPr/>
              <p:nvPr/>
            </p:nvCxnSpPr>
            <p:spPr>
              <a:xfrm rot="5400000">
                <a:off x="4294387" y="2366362"/>
                <a:ext cx="1125146" cy="2"/>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rot="16200000" flipH="1">
                <a:off x="4305118" y="2302048"/>
                <a:ext cx="1246833" cy="27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rot="5400000">
                <a:off x="4322466" y="2176760"/>
                <a:ext cx="1497624"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rot="5400000">
                <a:off x="4286993" y="2211971"/>
                <a:ext cx="1425433" cy="183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7" name="Groupe 36"/>
            <p:cNvGrpSpPr/>
            <p:nvPr/>
          </p:nvGrpSpPr>
          <p:grpSpPr>
            <a:xfrm>
              <a:off x="4858545" y="2357430"/>
              <a:ext cx="571504" cy="215902"/>
              <a:chOff x="4857752" y="1427148"/>
              <a:chExt cx="571504" cy="215902"/>
            </a:xfrm>
          </p:grpSpPr>
          <p:cxnSp>
            <p:nvCxnSpPr>
              <p:cNvPr id="38" name="Connecteur droit 37"/>
              <p:cNvCxnSpPr/>
              <p:nvPr/>
            </p:nvCxnSpPr>
            <p:spPr>
              <a:xfrm>
                <a:off x="5052254" y="1427148"/>
                <a:ext cx="377002"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5000628" y="1498586"/>
                <a:ext cx="428628"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4946526" y="1570024"/>
                <a:ext cx="482730" cy="158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4857752" y="1641462"/>
                <a:ext cx="571504"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grpSp>
      <p:pic>
        <p:nvPicPr>
          <p:cNvPr id="46" name="Picture 3"/>
          <p:cNvPicPr>
            <a:picLocks noChangeAspect="1" noChangeArrowheads="1"/>
          </p:cNvPicPr>
          <p:nvPr/>
        </p:nvPicPr>
        <p:blipFill>
          <a:blip r:embed="rId6"/>
          <a:srcRect/>
          <a:stretch>
            <a:fillRect/>
          </a:stretch>
        </p:blipFill>
        <p:spPr bwMode="auto">
          <a:xfrm rot="1723568">
            <a:off x="4605168" y="3957189"/>
            <a:ext cx="1381125" cy="1152525"/>
          </a:xfrm>
          <a:prstGeom prst="rect">
            <a:avLst/>
          </a:prstGeom>
          <a:noFill/>
          <a:ln w="9525">
            <a:noFill/>
            <a:miter lim="800000"/>
            <a:headEnd/>
            <a:tailEnd/>
          </a:ln>
          <a:effectLst/>
        </p:spPr>
      </p:pic>
      <p:pic>
        <p:nvPicPr>
          <p:cNvPr id="47" name="Picture 2"/>
          <p:cNvPicPr>
            <a:picLocks noChangeAspect="1" noChangeArrowheads="1"/>
          </p:cNvPicPr>
          <p:nvPr/>
        </p:nvPicPr>
        <p:blipFill>
          <a:blip r:embed="rId7"/>
          <a:srcRect/>
          <a:stretch>
            <a:fillRect/>
          </a:stretch>
        </p:blipFill>
        <p:spPr bwMode="auto">
          <a:xfrm rot="5400000">
            <a:off x="4698391" y="3032948"/>
            <a:ext cx="1000132" cy="897896"/>
          </a:xfrm>
          <a:prstGeom prst="rect">
            <a:avLst/>
          </a:prstGeom>
          <a:noFill/>
          <a:ln w="9525">
            <a:noFill/>
            <a:miter lim="800000"/>
            <a:headEnd/>
            <a:tailEnd/>
          </a:ln>
          <a:effectLst/>
        </p:spPr>
      </p:pic>
      <p:grpSp>
        <p:nvGrpSpPr>
          <p:cNvPr id="48" name="Groupe 47"/>
          <p:cNvGrpSpPr/>
          <p:nvPr/>
        </p:nvGrpSpPr>
        <p:grpSpPr>
          <a:xfrm>
            <a:off x="5463889" y="3339020"/>
            <a:ext cx="1571636" cy="357190"/>
            <a:chOff x="428596" y="2143116"/>
            <a:chExt cx="1571636" cy="357190"/>
          </a:xfrm>
        </p:grpSpPr>
        <p:grpSp>
          <p:nvGrpSpPr>
            <p:cNvPr id="49" name="Groupe 48"/>
            <p:cNvGrpSpPr/>
            <p:nvPr/>
          </p:nvGrpSpPr>
          <p:grpSpPr>
            <a:xfrm>
              <a:off x="1785918" y="2143116"/>
              <a:ext cx="214314" cy="357190"/>
              <a:chOff x="1785918" y="2143116"/>
              <a:chExt cx="214314" cy="357190"/>
            </a:xfrm>
          </p:grpSpPr>
          <p:cxnSp>
            <p:nvCxnSpPr>
              <p:cNvPr id="55" name="Connecteur droit 54"/>
              <p:cNvCxnSpPr/>
              <p:nvPr/>
            </p:nvCxnSpPr>
            <p:spPr>
              <a:xfrm rot="5400000">
                <a:off x="1607807" y="2321227"/>
                <a:ext cx="357010" cy="7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rot="5400000">
                <a:off x="1714310" y="2357078"/>
                <a:ext cx="285569" cy="52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rot="5400000">
                <a:off x="1820808" y="2392140"/>
                <a:ext cx="214134" cy="183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rot="5400000">
                <a:off x="1928006" y="2428080"/>
                <a:ext cx="142876"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oupe 49"/>
            <p:cNvGrpSpPr/>
            <p:nvPr/>
          </p:nvGrpSpPr>
          <p:grpSpPr>
            <a:xfrm>
              <a:off x="428596" y="2143116"/>
              <a:ext cx="1571636" cy="215902"/>
              <a:chOff x="428596" y="1857364"/>
              <a:chExt cx="1571636" cy="215902"/>
            </a:xfrm>
          </p:grpSpPr>
          <p:cxnSp>
            <p:nvCxnSpPr>
              <p:cNvPr id="51" name="Connecteur droit 50"/>
              <p:cNvCxnSpPr/>
              <p:nvPr/>
            </p:nvCxnSpPr>
            <p:spPr>
              <a:xfrm rot="10800000">
                <a:off x="429390" y="1857364"/>
                <a:ext cx="1356528"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rot="10800000">
                <a:off x="429390" y="1928802"/>
                <a:ext cx="1427966" cy="158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rot="10800000">
                <a:off x="429390" y="1999446"/>
                <a:ext cx="1499404" cy="7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rot="10800000">
                <a:off x="428596" y="2071678"/>
                <a:ext cx="1571636"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9" name="Groupe 58"/>
          <p:cNvGrpSpPr/>
          <p:nvPr/>
        </p:nvGrpSpPr>
        <p:grpSpPr>
          <a:xfrm>
            <a:off x="5821079" y="4339152"/>
            <a:ext cx="2000264" cy="357190"/>
            <a:chOff x="3000364" y="3714752"/>
            <a:chExt cx="2000264" cy="357190"/>
          </a:xfrm>
        </p:grpSpPr>
        <p:grpSp>
          <p:nvGrpSpPr>
            <p:cNvPr id="60" name="Groupe 39"/>
            <p:cNvGrpSpPr/>
            <p:nvPr/>
          </p:nvGrpSpPr>
          <p:grpSpPr>
            <a:xfrm>
              <a:off x="4786314" y="3714752"/>
              <a:ext cx="214314" cy="357190"/>
              <a:chOff x="1785918" y="2143116"/>
              <a:chExt cx="214314" cy="357190"/>
            </a:xfrm>
          </p:grpSpPr>
          <p:cxnSp>
            <p:nvCxnSpPr>
              <p:cNvPr id="66" name="Connecteur droit 65"/>
              <p:cNvCxnSpPr/>
              <p:nvPr/>
            </p:nvCxnSpPr>
            <p:spPr>
              <a:xfrm rot="5400000">
                <a:off x="1607807" y="2321227"/>
                <a:ext cx="357010" cy="7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Connecteur droit 66"/>
              <p:cNvCxnSpPr/>
              <p:nvPr/>
            </p:nvCxnSpPr>
            <p:spPr>
              <a:xfrm rot="5400000">
                <a:off x="1714310" y="2357078"/>
                <a:ext cx="285569" cy="52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rot="5400000">
                <a:off x="1820808" y="2392140"/>
                <a:ext cx="214134" cy="183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Connecteur droit 68"/>
              <p:cNvCxnSpPr/>
              <p:nvPr/>
            </p:nvCxnSpPr>
            <p:spPr>
              <a:xfrm rot="5400000">
                <a:off x="1928006" y="2428080"/>
                <a:ext cx="142876"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e 60"/>
            <p:cNvGrpSpPr/>
            <p:nvPr/>
          </p:nvGrpSpPr>
          <p:grpSpPr>
            <a:xfrm>
              <a:off x="3000364" y="3714752"/>
              <a:ext cx="2000264" cy="215902"/>
              <a:chOff x="3000364" y="3714752"/>
              <a:chExt cx="2000264" cy="215902"/>
            </a:xfrm>
          </p:grpSpPr>
          <p:cxnSp>
            <p:nvCxnSpPr>
              <p:cNvPr id="62" name="Connecteur droit 61"/>
              <p:cNvCxnSpPr/>
              <p:nvPr/>
            </p:nvCxnSpPr>
            <p:spPr>
              <a:xfrm rot="10800000">
                <a:off x="3000364" y="3714752"/>
                <a:ext cx="1785950"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rot="10800000">
                <a:off x="3000364" y="3786190"/>
                <a:ext cx="1857388" cy="158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rot="10800000">
                <a:off x="3000364" y="3857628"/>
                <a:ext cx="1928826"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rot="10800000">
                <a:off x="3000364" y="3929066"/>
                <a:ext cx="2000264"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0" name="ZoneTexte 69"/>
          <p:cNvSpPr txBox="1"/>
          <p:nvPr/>
        </p:nvSpPr>
        <p:spPr>
          <a:xfrm>
            <a:off x="3535063" y="4220045"/>
            <a:ext cx="1500198" cy="800219"/>
          </a:xfrm>
          <a:prstGeom prst="rect">
            <a:avLst/>
          </a:prstGeom>
          <a:noFill/>
        </p:spPr>
        <p:txBody>
          <a:bodyPr wrap="square" rtlCol="0">
            <a:spAutoFit/>
          </a:bodyPr>
          <a:lstStyle/>
          <a:p>
            <a:pPr algn="ctr"/>
            <a:r>
              <a:rPr lang="fr-FR" sz="1400" dirty="0" smtClean="0"/>
              <a:t>Capteur</a:t>
            </a:r>
          </a:p>
          <a:p>
            <a:pPr algn="ctr"/>
            <a:r>
              <a:rPr lang="fr-FR" sz="1400" dirty="0" smtClean="0"/>
              <a:t>de pluie</a:t>
            </a:r>
          </a:p>
          <a:p>
            <a:pPr algn="ctr"/>
            <a:r>
              <a:rPr lang="fr-FR" dirty="0" smtClean="0"/>
              <a:t>D7</a:t>
            </a:r>
            <a:endParaRPr lang="fr-FR" dirty="0"/>
          </a:p>
        </p:txBody>
      </p:sp>
      <p:sp>
        <p:nvSpPr>
          <p:cNvPr id="71" name="ZoneTexte 70"/>
          <p:cNvSpPr txBox="1"/>
          <p:nvPr/>
        </p:nvSpPr>
        <p:spPr>
          <a:xfrm>
            <a:off x="9035789" y="5267846"/>
            <a:ext cx="857256" cy="261610"/>
          </a:xfrm>
          <a:prstGeom prst="rect">
            <a:avLst/>
          </a:prstGeom>
          <a:noFill/>
        </p:spPr>
        <p:txBody>
          <a:bodyPr wrap="square" rtlCol="0">
            <a:spAutoFit/>
          </a:bodyPr>
          <a:lstStyle/>
          <a:p>
            <a:r>
              <a:rPr lang="fr-FR" sz="1100" dirty="0" smtClean="0"/>
              <a:t>Câble 50cm</a:t>
            </a:r>
            <a:endParaRPr lang="fr-FR" sz="1100" dirty="0"/>
          </a:p>
        </p:txBody>
      </p:sp>
      <p:sp>
        <p:nvSpPr>
          <p:cNvPr id="72" name="ZoneTexte 71"/>
          <p:cNvSpPr txBox="1"/>
          <p:nvPr/>
        </p:nvSpPr>
        <p:spPr>
          <a:xfrm>
            <a:off x="7964219" y="2422552"/>
            <a:ext cx="857256" cy="261610"/>
          </a:xfrm>
          <a:prstGeom prst="rect">
            <a:avLst/>
          </a:prstGeom>
          <a:noFill/>
        </p:spPr>
        <p:txBody>
          <a:bodyPr wrap="square" rtlCol="0">
            <a:spAutoFit/>
          </a:bodyPr>
          <a:lstStyle/>
          <a:p>
            <a:r>
              <a:rPr lang="fr-FR" sz="1100" dirty="0" smtClean="0"/>
              <a:t>Câble 50cm</a:t>
            </a:r>
            <a:endParaRPr lang="fr-FR" sz="1100" dirty="0"/>
          </a:p>
        </p:txBody>
      </p:sp>
      <p:sp>
        <p:nvSpPr>
          <p:cNvPr id="73" name="ZoneTexte 72"/>
          <p:cNvSpPr txBox="1"/>
          <p:nvPr/>
        </p:nvSpPr>
        <p:spPr>
          <a:xfrm>
            <a:off x="5321013" y="4053400"/>
            <a:ext cx="857256" cy="261610"/>
          </a:xfrm>
          <a:prstGeom prst="rect">
            <a:avLst/>
          </a:prstGeom>
          <a:noFill/>
        </p:spPr>
        <p:txBody>
          <a:bodyPr wrap="square" rtlCol="0">
            <a:spAutoFit/>
          </a:bodyPr>
          <a:lstStyle/>
          <a:p>
            <a:r>
              <a:rPr lang="fr-FR" sz="1100" dirty="0" smtClean="0"/>
              <a:t>Câble 50cm</a:t>
            </a:r>
            <a:endParaRPr lang="fr-FR" sz="1100" dirty="0"/>
          </a:p>
        </p:txBody>
      </p:sp>
      <p:sp>
        <p:nvSpPr>
          <p:cNvPr id="74" name="ZoneTexte 73"/>
          <p:cNvSpPr txBox="1"/>
          <p:nvPr/>
        </p:nvSpPr>
        <p:spPr>
          <a:xfrm>
            <a:off x="5606765" y="3053268"/>
            <a:ext cx="857256" cy="261610"/>
          </a:xfrm>
          <a:prstGeom prst="rect">
            <a:avLst/>
          </a:prstGeom>
          <a:noFill/>
        </p:spPr>
        <p:txBody>
          <a:bodyPr wrap="square" rtlCol="0">
            <a:spAutoFit/>
          </a:bodyPr>
          <a:lstStyle/>
          <a:p>
            <a:r>
              <a:rPr lang="fr-FR" sz="1100" dirty="0" smtClean="0"/>
              <a:t>Câble 50cm</a:t>
            </a:r>
            <a:endParaRPr lang="fr-FR" sz="1100" dirty="0"/>
          </a:p>
        </p:txBody>
      </p:sp>
      <p:pic>
        <p:nvPicPr>
          <p:cNvPr id="75" name="Picture 5"/>
          <p:cNvPicPr>
            <a:picLocks noChangeAspect="1" noChangeArrowheads="1"/>
          </p:cNvPicPr>
          <p:nvPr/>
        </p:nvPicPr>
        <p:blipFill>
          <a:blip r:embed="rId8" cstate="print"/>
          <a:srcRect/>
          <a:stretch>
            <a:fillRect/>
          </a:stretch>
        </p:blipFill>
        <p:spPr bwMode="auto">
          <a:xfrm rot="5400000">
            <a:off x="9333077" y="1920117"/>
            <a:ext cx="653178" cy="609633"/>
          </a:xfrm>
          <a:prstGeom prst="rect">
            <a:avLst/>
          </a:prstGeom>
          <a:noFill/>
          <a:ln w="9525">
            <a:noFill/>
            <a:miter lim="800000"/>
            <a:headEnd/>
            <a:tailEnd/>
          </a:ln>
        </p:spPr>
      </p:pic>
      <p:sp>
        <p:nvSpPr>
          <p:cNvPr id="76" name="ZoneTexte 75"/>
          <p:cNvSpPr txBox="1"/>
          <p:nvPr/>
        </p:nvSpPr>
        <p:spPr>
          <a:xfrm>
            <a:off x="9821607" y="1969782"/>
            <a:ext cx="419104" cy="261610"/>
          </a:xfrm>
          <a:prstGeom prst="rect">
            <a:avLst/>
          </a:prstGeom>
          <a:noFill/>
        </p:spPr>
        <p:txBody>
          <a:bodyPr wrap="square" rtlCol="0">
            <a:spAutoFit/>
          </a:bodyPr>
          <a:lstStyle/>
          <a:p>
            <a:r>
              <a:rPr lang="fr-FR" sz="1100" b="1" dirty="0" smtClean="0"/>
              <a:t>X 4</a:t>
            </a:r>
            <a:endParaRPr lang="fr-FR" sz="1100" b="1" dirty="0"/>
          </a:p>
        </p:txBody>
      </p:sp>
      <p:pic>
        <p:nvPicPr>
          <p:cNvPr id="77" name="Picture 2"/>
          <p:cNvPicPr>
            <a:picLocks noChangeAspect="1" noChangeArrowheads="1"/>
          </p:cNvPicPr>
          <p:nvPr/>
        </p:nvPicPr>
        <p:blipFill>
          <a:blip r:embed="rId9" cstate="print"/>
          <a:srcRect/>
          <a:stretch>
            <a:fillRect/>
          </a:stretch>
        </p:blipFill>
        <p:spPr bwMode="auto">
          <a:xfrm rot="17828078">
            <a:off x="5143112" y="5338917"/>
            <a:ext cx="747710" cy="699367"/>
          </a:xfrm>
          <a:prstGeom prst="rect">
            <a:avLst/>
          </a:prstGeom>
          <a:noFill/>
          <a:ln w="9525">
            <a:noFill/>
            <a:miter lim="800000"/>
            <a:headEnd/>
            <a:tailEnd/>
          </a:ln>
          <a:effectLst/>
        </p:spPr>
      </p:pic>
      <p:grpSp>
        <p:nvGrpSpPr>
          <p:cNvPr id="78" name="Groupe 77"/>
          <p:cNvGrpSpPr/>
          <p:nvPr/>
        </p:nvGrpSpPr>
        <p:grpSpPr>
          <a:xfrm>
            <a:off x="5821079" y="5267846"/>
            <a:ext cx="2001840" cy="430216"/>
            <a:chOff x="3071802" y="4071942"/>
            <a:chExt cx="2001840" cy="430216"/>
          </a:xfrm>
        </p:grpSpPr>
        <p:grpSp>
          <p:nvGrpSpPr>
            <p:cNvPr id="79" name="Groupe 95"/>
            <p:cNvGrpSpPr/>
            <p:nvPr/>
          </p:nvGrpSpPr>
          <p:grpSpPr>
            <a:xfrm>
              <a:off x="4857752" y="4071942"/>
              <a:ext cx="215890" cy="428628"/>
              <a:chOff x="4857752" y="4071942"/>
              <a:chExt cx="215890" cy="428628"/>
            </a:xfrm>
          </p:grpSpPr>
          <p:cxnSp>
            <p:nvCxnSpPr>
              <p:cNvPr id="85" name="Connecteur droit 84"/>
              <p:cNvCxnSpPr/>
              <p:nvPr/>
            </p:nvCxnSpPr>
            <p:spPr>
              <a:xfrm rot="5400000" flipH="1" flipV="1">
                <a:off x="4751515" y="4179225"/>
                <a:ext cx="213268" cy="79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6" name="Connecteur droit 85"/>
              <p:cNvCxnSpPr/>
              <p:nvPr/>
            </p:nvCxnSpPr>
            <p:spPr>
              <a:xfrm rot="16200000" flipV="1">
                <a:off x="4786440" y="4214945"/>
                <a:ext cx="285497" cy="2"/>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Connecteur droit 86"/>
              <p:cNvCxnSpPr/>
              <p:nvPr/>
            </p:nvCxnSpPr>
            <p:spPr>
              <a:xfrm rot="16200000" flipV="1">
                <a:off x="4823078" y="4249744"/>
                <a:ext cx="356938" cy="183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rot="16200000" flipV="1">
                <a:off x="4858540" y="4285468"/>
                <a:ext cx="428628" cy="157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e 66"/>
            <p:cNvGrpSpPr/>
            <p:nvPr/>
          </p:nvGrpSpPr>
          <p:grpSpPr>
            <a:xfrm>
              <a:off x="3071802" y="4286256"/>
              <a:ext cx="2000264" cy="215902"/>
              <a:chOff x="3000364" y="3714752"/>
              <a:chExt cx="2000264" cy="215902"/>
            </a:xfrm>
          </p:grpSpPr>
          <p:cxnSp>
            <p:nvCxnSpPr>
              <p:cNvPr id="81" name="Connecteur droit 80"/>
              <p:cNvCxnSpPr/>
              <p:nvPr/>
            </p:nvCxnSpPr>
            <p:spPr>
              <a:xfrm rot="10800000">
                <a:off x="3000364" y="3714752"/>
                <a:ext cx="1785950" cy="158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rot="10800000">
                <a:off x="3000364" y="3786190"/>
                <a:ext cx="1857388" cy="158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rot="10800000">
                <a:off x="3000364" y="3857628"/>
                <a:ext cx="1928826"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Connecteur droit 83"/>
              <p:cNvCxnSpPr/>
              <p:nvPr/>
            </p:nvCxnSpPr>
            <p:spPr>
              <a:xfrm rot="10800000">
                <a:off x="3000364" y="3929066"/>
                <a:ext cx="2000264"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89" name="ZoneTexte 88"/>
          <p:cNvSpPr txBox="1"/>
          <p:nvPr/>
        </p:nvSpPr>
        <p:spPr>
          <a:xfrm>
            <a:off x="3820815" y="5339284"/>
            <a:ext cx="1500198" cy="1015663"/>
          </a:xfrm>
          <a:prstGeom prst="rect">
            <a:avLst/>
          </a:prstGeom>
          <a:noFill/>
        </p:spPr>
        <p:txBody>
          <a:bodyPr wrap="square" rtlCol="0">
            <a:spAutoFit/>
          </a:bodyPr>
          <a:lstStyle/>
          <a:p>
            <a:pPr algn="ctr"/>
            <a:r>
              <a:rPr lang="fr-FR" sz="1400" dirty="0" smtClean="0"/>
              <a:t>Bouton de tare balance</a:t>
            </a:r>
          </a:p>
          <a:p>
            <a:pPr algn="ctr"/>
            <a:r>
              <a:rPr lang="fr-FR" sz="1400" dirty="0" smtClean="0"/>
              <a:t>(logiciel </a:t>
            </a:r>
            <a:r>
              <a:rPr lang="fr-FR" sz="1400" dirty="0" err="1" smtClean="0"/>
              <a:t>Arduino</a:t>
            </a:r>
            <a:r>
              <a:rPr lang="fr-FR" sz="1400" dirty="0" smtClean="0"/>
              <a:t>)</a:t>
            </a:r>
          </a:p>
          <a:p>
            <a:pPr algn="ctr"/>
            <a:r>
              <a:rPr lang="fr-FR" dirty="0" smtClean="0"/>
              <a:t>D6</a:t>
            </a:r>
            <a:endParaRPr lang="fr-FR" dirty="0"/>
          </a:p>
        </p:txBody>
      </p:sp>
      <p:pic>
        <p:nvPicPr>
          <p:cNvPr id="90" name="Picture 10"/>
          <p:cNvPicPr>
            <a:picLocks noChangeAspect="1" noChangeArrowheads="1"/>
          </p:cNvPicPr>
          <p:nvPr/>
        </p:nvPicPr>
        <p:blipFill>
          <a:blip r:embed="rId10"/>
          <a:srcRect/>
          <a:stretch>
            <a:fillRect/>
          </a:stretch>
        </p:blipFill>
        <p:spPr bwMode="auto">
          <a:xfrm rot="10800000">
            <a:off x="9250103" y="2612724"/>
            <a:ext cx="831869" cy="613757"/>
          </a:xfrm>
          <a:prstGeom prst="rect">
            <a:avLst/>
          </a:prstGeom>
          <a:noFill/>
          <a:ln w="28575">
            <a:noFill/>
            <a:miter lim="800000"/>
            <a:headEnd/>
            <a:tailEnd/>
          </a:ln>
          <a:effectLst/>
        </p:spPr>
      </p:pic>
      <p:sp>
        <p:nvSpPr>
          <p:cNvPr id="91" name="ZoneTexte 90"/>
          <p:cNvSpPr txBox="1"/>
          <p:nvPr/>
        </p:nvSpPr>
        <p:spPr>
          <a:xfrm>
            <a:off x="5463889" y="5184492"/>
            <a:ext cx="857256" cy="261610"/>
          </a:xfrm>
          <a:prstGeom prst="rect">
            <a:avLst/>
          </a:prstGeom>
          <a:noFill/>
        </p:spPr>
        <p:txBody>
          <a:bodyPr wrap="square" rtlCol="0">
            <a:spAutoFit/>
          </a:bodyPr>
          <a:lstStyle/>
          <a:p>
            <a:r>
              <a:rPr lang="fr-FR" sz="1100" dirty="0" smtClean="0"/>
              <a:t>Câble 20cm</a:t>
            </a:r>
            <a:endParaRPr lang="fr-FR" sz="1100" dirty="0"/>
          </a:p>
        </p:txBody>
      </p:sp>
      <p:pic>
        <p:nvPicPr>
          <p:cNvPr id="92" name="Picture 3"/>
          <p:cNvPicPr>
            <a:picLocks noChangeAspect="1" noChangeArrowheads="1"/>
          </p:cNvPicPr>
          <p:nvPr/>
        </p:nvPicPr>
        <p:blipFill>
          <a:blip r:embed="rId11"/>
          <a:srcRect/>
          <a:stretch>
            <a:fillRect/>
          </a:stretch>
        </p:blipFill>
        <p:spPr bwMode="auto">
          <a:xfrm>
            <a:off x="1139417" y="3894839"/>
            <a:ext cx="1745411" cy="1643074"/>
          </a:xfrm>
          <a:prstGeom prst="rect">
            <a:avLst/>
          </a:prstGeom>
          <a:noFill/>
          <a:ln w="28575">
            <a:solidFill>
              <a:schemeClr val="tx1"/>
            </a:solidFill>
            <a:miter lim="800000"/>
            <a:headEnd/>
            <a:tailEnd/>
          </a:ln>
          <a:effectLst/>
        </p:spPr>
      </p:pic>
      <p:sp>
        <p:nvSpPr>
          <p:cNvPr id="93" name="ZoneTexte 92"/>
          <p:cNvSpPr txBox="1"/>
          <p:nvPr/>
        </p:nvSpPr>
        <p:spPr>
          <a:xfrm>
            <a:off x="3830799" y="356331"/>
            <a:ext cx="8072526" cy="1754326"/>
          </a:xfrm>
          <a:prstGeom prst="rect">
            <a:avLst/>
          </a:prstGeom>
          <a:noFill/>
        </p:spPr>
        <p:txBody>
          <a:bodyPr wrap="square" rtlCol="0">
            <a:spAutoFit/>
          </a:bodyPr>
          <a:lstStyle/>
          <a:p>
            <a:pPr algn="ctr"/>
            <a:r>
              <a:rPr lang="fr-FR" b="1" dirty="0" smtClean="0"/>
              <a:t>Les jauges de contraintes </a:t>
            </a:r>
            <a:endParaRPr lang="fr-FR" b="1" dirty="0" smtClean="0"/>
          </a:p>
          <a:p>
            <a:r>
              <a:rPr lang="fr-FR" b="1" dirty="0" smtClean="0"/>
              <a:t>Ce </a:t>
            </a:r>
            <a:r>
              <a:rPr lang="fr-FR" dirty="0" smtClean="0"/>
              <a:t>sont </a:t>
            </a:r>
            <a:r>
              <a:rPr lang="fr-FR" dirty="0" smtClean="0"/>
              <a:t>des </a:t>
            </a:r>
            <a:r>
              <a:rPr lang="fr-FR" dirty="0" smtClean="0">
                <a:solidFill>
                  <a:srgbClr val="FF0000"/>
                </a:solidFill>
              </a:rPr>
              <a:t>capteurs</a:t>
            </a:r>
            <a:r>
              <a:rPr lang="fr-FR" dirty="0" smtClean="0"/>
              <a:t> sensibles à la masse de la ruche. Plus les abeilles produisent de miel, plus la masse de la ruche augmente. Le microcontrôleur traite les informations reçues par les différents capteurs de la ruche connectée pour les communiquer jusqu’au téléphone portable de l’apiculteur. Les quatre capteurs sont montés dans les pieds de la ruche. </a:t>
            </a:r>
            <a:endParaRPr lang="fr-FR" dirty="0"/>
          </a:p>
        </p:txBody>
      </p:sp>
      <p:sp>
        <p:nvSpPr>
          <p:cNvPr id="94" name="ZoneTexte 93"/>
          <p:cNvSpPr txBox="1"/>
          <p:nvPr/>
        </p:nvSpPr>
        <p:spPr>
          <a:xfrm>
            <a:off x="400967" y="5695350"/>
            <a:ext cx="3205534" cy="738664"/>
          </a:xfrm>
          <a:prstGeom prst="rect">
            <a:avLst/>
          </a:prstGeom>
          <a:noFill/>
        </p:spPr>
        <p:txBody>
          <a:bodyPr wrap="square" rtlCol="0">
            <a:spAutoFit/>
          </a:bodyPr>
          <a:lstStyle/>
          <a:p>
            <a:r>
              <a:rPr lang="fr-FR" sz="1400" dirty="0" smtClean="0"/>
              <a:t>Des supports réalisés à l’imprimante 3D permettent le maintien des jauges de contraintes.</a:t>
            </a:r>
            <a:endParaRPr lang="fr-FR" sz="1400" dirty="0"/>
          </a:p>
        </p:txBody>
      </p:sp>
      <p:sp>
        <p:nvSpPr>
          <p:cNvPr id="95" name="ZoneTexte 94"/>
          <p:cNvSpPr txBox="1"/>
          <p:nvPr/>
        </p:nvSpPr>
        <p:spPr>
          <a:xfrm>
            <a:off x="3783723" y="2043139"/>
            <a:ext cx="4193628" cy="923330"/>
          </a:xfrm>
          <a:prstGeom prst="rect">
            <a:avLst/>
          </a:prstGeom>
          <a:solidFill>
            <a:schemeClr val="accent2">
              <a:lumMod val="20000"/>
              <a:lumOff val="80000"/>
            </a:schemeClr>
          </a:solidFill>
        </p:spPr>
        <p:txBody>
          <a:bodyPr wrap="square" rtlCol="0">
            <a:spAutoFit/>
          </a:bodyPr>
          <a:lstStyle/>
          <a:p>
            <a:r>
              <a:rPr lang="fr-FR" dirty="0" smtClean="0"/>
              <a:t>Les jauges de contraintes ainsi que les autres capteurs font </a:t>
            </a:r>
            <a:r>
              <a:rPr lang="fr-FR" dirty="0" smtClean="0"/>
              <a:t>partie </a:t>
            </a:r>
            <a:r>
              <a:rPr lang="fr-FR" dirty="0" smtClean="0"/>
              <a:t>de la fonction acquérir de la chaîne d’information</a:t>
            </a:r>
            <a:endParaRPr lang="fr-FR" dirty="0"/>
          </a:p>
        </p:txBody>
      </p:sp>
      <p:sp>
        <p:nvSpPr>
          <p:cNvPr id="96" name="Rectangle à coins arrondis 95"/>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31743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296127" y="371949"/>
            <a:ext cx="4601183" cy="369332"/>
          </a:xfrm>
          <a:prstGeom prst="rect">
            <a:avLst/>
          </a:prstGeom>
          <a:noFill/>
        </p:spPr>
        <p:txBody>
          <a:bodyPr wrap="square" rtlCol="0">
            <a:spAutoFit/>
          </a:bodyPr>
          <a:lstStyle/>
          <a:p>
            <a:r>
              <a:rPr lang="fr-FR" b="1" dirty="0" smtClean="0"/>
              <a:t>Téléphone portable de l’apiculteur</a:t>
            </a:r>
            <a:endParaRPr lang="fr-FR" b="1" dirty="0"/>
          </a:p>
        </p:txBody>
      </p:sp>
      <p:pic>
        <p:nvPicPr>
          <p:cNvPr id="5" name="Picture 4"/>
          <p:cNvPicPr>
            <a:picLocks noChangeAspect="1" noChangeArrowheads="1"/>
          </p:cNvPicPr>
          <p:nvPr/>
        </p:nvPicPr>
        <p:blipFill>
          <a:blip r:embed="rId2"/>
          <a:srcRect/>
          <a:stretch>
            <a:fillRect/>
          </a:stretch>
        </p:blipFill>
        <p:spPr bwMode="auto">
          <a:xfrm>
            <a:off x="554477" y="943626"/>
            <a:ext cx="4343400" cy="3352800"/>
          </a:xfrm>
          <a:prstGeom prst="rect">
            <a:avLst/>
          </a:prstGeom>
          <a:noFill/>
          <a:ln w="28575">
            <a:solidFill>
              <a:schemeClr val="tx1"/>
            </a:solidFill>
            <a:miter lim="800000"/>
            <a:headEnd/>
            <a:tailEnd/>
          </a:ln>
          <a:effectLst/>
        </p:spPr>
      </p:pic>
      <p:sp>
        <p:nvSpPr>
          <p:cNvPr id="2" name="ZoneTexte 1"/>
          <p:cNvSpPr txBox="1"/>
          <p:nvPr/>
        </p:nvSpPr>
        <p:spPr>
          <a:xfrm>
            <a:off x="472739" y="4464379"/>
            <a:ext cx="4740391" cy="2031325"/>
          </a:xfrm>
          <a:prstGeom prst="rect">
            <a:avLst/>
          </a:prstGeom>
          <a:noFill/>
        </p:spPr>
        <p:txBody>
          <a:bodyPr wrap="square" rtlCol="0">
            <a:spAutoFit/>
          </a:bodyPr>
          <a:lstStyle/>
          <a:p>
            <a:r>
              <a:rPr lang="fr-FR" dirty="0" smtClean="0"/>
              <a:t>L’apiculteur consulte régulièrement les données transmises par sa ruche témoin sur le terrain au moyen d’une application installée sur son téléphone portable.  Il </a:t>
            </a:r>
            <a:r>
              <a:rPr lang="fr-FR" dirty="0" smtClean="0"/>
              <a:t>connait </a:t>
            </a:r>
            <a:r>
              <a:rPr lang="fr-FR" dirty="0" smtClean="0"/>
              <a:t>la </a:t>
            </a:r>
            <a:r>
              <a:rPr lang="fr-FR" dirty="0"/>
              <a:t>masse de la ruche </a:t>
            </a:r>
            <a:r>
              <a:rPr lang="fr-FR" dirty="0" smtClean="0"/>
              <a:t>témoin et si elle a augmenté, il </a:t>
            </a:r>
            <a:r>
              <a:rPr lang="fr-FR" dirty="0" smtClean="0"/>
              <a:t>peut </a:t>
            </a:r>
            <a:r>
              <a:rPr lang="fr-FR" dirty="0" smtClean="0"/>
              <a:t>se déplacer jusqu’à ses ruches pour récolter leur miel. </a:t>
            </a:r>
            <a:endParaRPr lang="fr-FR" dirty="0"/>
          </a:p>
        </p:txBody>
      </p:sp>
      <p:sp>
        <p:nvSpPr>
          <p:cNvPr id="3" name="ZoneTexte 2"/>
          <p:cNvSpPr txBox="1"/>
          <p:nvPr/>
        </p:nvSpPr>
        <p:spPr>
          <a:xfrm>
            <a:off x="5123145" y="1145642"/>
            <a:ext cx="6676373" cy="1754326"/>
          </a:xfrm>
          <a:prstGeom prst="rect">
            <a:avLst/>
          </a:prstGeom>
          <a:noFill/>
        </p:spPr>
        <p:txBody>
          <a:bodyPr wrap="square" rtlCol="0">
            <a:spAutoFit/>
          </a:bodyPr>
          <a:lstStyle/>
          <a:p>
            <a:r>
              <a:rPr lang="fr-FR" dirty="0" smtClean="0"/>
              <a:t>Cette application se présente sous forme d’un panneau de commande graphique appelé aussi « </a:t>
            </a:r>
            <a:r>
              <a:rPr lang="fr-FR" dirty="0" err="1" smtClean="0"/>
              <a:t>dashboard</a:t>
            </a:r>
            <a:r>
              <a:rPr lang="fr-FR" dirty="0" smtClean="0"/>
              <a:t> ». Il présente tous les paramètres des différents capteurs reliés à la ruche.</a:t>
            </a:r>
          </a:p>
          <a:p>
            <a:endParaRPr lang="fr-FR" dirty="0" smtClean="0"/>
          </a:p>
          <a:p>
            <a:endParaRPr lang="fr-FR" dirty="0"/>
          </a:p>
          <a:p>
            <a:r>
              <a:rPr lang="fr-FR" dirty="0" smtClean="0"/>
              <a:t>Le téléphone de l’apiculteur fait </a:t>
            </a:r>
            <a:r>
              <a:rPr lang="fr-FR" dirty="0" smtClean="0"/>
              <a:t>partie </a:t>
            </a:r>
            <a:r>
              <a:rPr lang="fr-FR" dirty="0" smtClean="0"/>
              <a:t>de la fonction </a:t>
            </a:r>
            <a:r>
              <a:rPr lang="fr-FR" dirty="0" smtClean="0">
                <a:solidFill>
                  <a:srgbClr val="FF0000"/>
                </a:solidFill>
              </a:rPr>
              <a:t>communication</a:t>
            </a:r>
            <a:r>
              <a:rPr lang="fr-FR" dirty="0" smtClean="0"/>
              <a:t>.</a:t>
            </a:r>
            <a:endParaRPr lang="fr-FR" dirty="0"/>
          </a:p>
        </p:txBody>
      </p:sp>
      <p:sp>
        <p:nvSpPr>
          <p:cNvPr id="8" name="Rectangle 7"/>
          <p:cNvSpPr/>
          <p:nvPr/>
        </p:nvSpPr>
        <p:spPr>
          <a:xfrm>
            <a:off x="5498582" y="3457184"/>
            <a:ext cx="1393442" cy="126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Objet </a:t>
            </a:r>
            <a:r>
              <a:rPr lang="fr-FR" dirty="0" smtClean="0"/>
              <a:t>connecté</a:t>
            </a:r>
            <a:endParaRPr lang="fr-FR" dirty="0"/>
          </a:p>
        </p:txBody>
      </p:sp>
      <p:sp>
        <p:nvSpPr>
          <p:cNvPr id="10" name="Rectangle 9"/>
          <p:cNvSpPr/>
          <p:nvPr/>
        </p:nvSpPr>
        <p:spPr>
          <a:xfrm>
            <a:off x="7740740" y="3457184"/>
            <a:ext cx="1156570" cy="126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Réseau des objets connectés</a:t>
            </a:r>
            <a:endParaRPr lang="fr-FR" dirty="0"/>
          </a:p>
        </p:txBody>
      </p:sp>
      <p:sp>
        <p:nvSpPr>
          <p:cNvPr id="9" name="Flèche droite 8"/>
          <p:cNvSpPr/>
          <p:nvPr/>
        </p:nvSpPr>
        <p:spPr>
          <a:xfrm>
            <a:off x="6948391" y="3858016"/>
            <a:ext cx="679614" cy="46346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962022" y="3457182"/>
            <a:ext cx="1212937" cy="126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Portail des objets connectés</a:t>
            </a:r>
            <a:endParaRPr lang="fr-FR" dirty="0"/>
          </a:p>
        </p:txBody>
      </p:sp>
      <p:sp>
        <p:nvSpPr>
          <p:cNvPr id="13" name="Flèche droite 12"/>
          <p:cNvSpPr/>
          <p:nvPr/>
        </p:nvSpPr>
        <p:spPr>
          <a:xfrm>
            <a:off x="8953677" y="3858015"/>
            <a:ext cx="951978" cy="46346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6892025" y="2995516"/>
            <a:ext cx="813847" cy="646331"/>
          </a:xfrm>
          <a:prstGeom prst="rect">
            <a:avLst/>
          </a:prstGeom>
          <a:noFill/>
        </p:spPr>
        <p:txBody>
          <a:bodyPr wrap="square" rtlCol="0">
            <a:spAutoFit/>
          </a:bodyPr>
          <a:lstStyle/>
          <a:p>
            <a:pPr algn="ctr"/>
            <a:r>
              <a:rPr lang="fr-FR" dirty="0" smtClean="0"/>
              <a:t>Ondes radio</a:t>
            </a:r>
            <a:endParaRPr lang="fr-FR" dirty="0"/>
          </a:p>
        </p:txBody>
      </p:sp>
      <p:sp>
        <p:nvSpPr>
          <p:cNvPr id="15" name="ZoneTexte 14"/>
          <p:cNvSpPr txBox="1"/>
          <p:nvPr/>
        </p:nvSpPr>
        <p:spPr>
          <a:xfrm>
            <a:off x="8897310" y="3457182"/>
            <a:ext cx="1064712" cy="369332"/>
          </a:xfrm>
          <a:prstGeom prst="rect">
            <a:avLst/>
          </a:prstGeom>
          <a:noFill/>
        </p:spPr>
        <p:txBody>
          <a:bodyPr wrap="square" rtlCol="0">
            <a:spAutoFit/>
          </a:bodyPr>
          <a:lstStyle/>
          <a:p>
            <a:pPr algn="ctr"/>
            <a:r>
              <a:rPr lang="fr-FR" dirty="0" smtClean="0"/>
              <a:t>Internet</a:t>
            </a:r>
            <a:endParaRPr lang="fr-FR" dirty="0"/>
          </a:p>
        </p:txBody>
      </p:sp>
      <p:sp>
        <p:nvSpPr>
          <p:cNvPr id="16" name="ZoneTexte 15"/>
          <p:cNvSpPr txBox="1"/>
          <p:nvPr/>
        </p:nvSpPr>
        <p:spPr>
          <a:xfrm>
            <a:off x="10036134" y="3056666"/>
            <a:ext cx="1064712" cy="369332"/>
          </a:xfrm>
          <a:prstGeom prst="rect">
            <a:avLst/>
          </a:prstGeom>
          <a:noFill/>
        </p:spPr>
        <p:txBody>
          <a:bodyPr wrap="square" rtlCol="0">
            <a:spAutoFit/>
          </a:bodyPr>
          <a:lstStyle/>
          <a:p>
            <a:pPr algn="ctr"/>
            <a:r>
              <a:rPr lang="fr-FR" dirty="0" smtClean="0"/>
              <a:t>« Cloud »</a:t>
            </a:r>
            <a:endParaRPr lang="fr-FR" dirty="0"/>
          </a:p>
        </p:txBody>
      </p:sp>
      <p:sp>
        <p:nvSpPr>
          <p:cNvPr id="19" name="Rectangle 18"/>
          <p:cNvSpPr/>
          <p:nvPr/>
        </p:nvSpPr>
        <p:spPr>
          <a:xfrm>
            <a:off x="8005809" y="4930682"/>
            <a:ext cx="1394737" cy="126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Équipement mobile (téléphone portable)</a:t>
            </a:r>
            <a:endParaRPr lang="fr-FR" dirty="0"/>
          </a:p>
        </p:txBody>
      </p:sp>
      <p:sp>
        <p:nvSpPr>
          <p:cNvPr id="20" name="Rectangle 19"/>
          <p:cNvSpPr/>
          <p:nvPr/>
        </p:nvSpPr>
        <p:spPr>
          <a:xfrm>
            <a:off x="9780222" y="4930682"/>
            <a:ext cx="1394737" cy="126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Ordinateur</a:t>
            </a:r>
            <a:endParaRPr lang="fr-FR" dirty="0"/>
          </a:p>
        </p:txBody>
      </p:sp>
      <p:sp>
        <p:nvSpPr>
          <p:cNvPr id="21" name="ZoneTexte 20"/>
          <p:cNvSpPr txBox="1"/>
          <p:nvPr/>
        </p:nvSpPr>
        <p:spPr>
          <a:xfrm>
            <a:off x="5788379" y="4793558"/>
            <a:ext cx="813847" cy="646331"/>
          </a:xfrm>
          <a:prstGeom prst="rect">
            <a:avLst/>
          </a:prstGeom>
          <a:noFill/>
        </p:spPr>
        <p:txBody>
          <a:bodyPr wrap="square" rtlCol="0">
            <a:spAutoFit/>
          </a:bodyPr>
          <a:lstStyle/>
          <a:p>
            <a:pPr algn="ctr"/>
            <a:r>
              <a:rPr lang="fr-FR" dirty="0" smtClean="0"/>
              <a:t>Sur le terrain</a:t>
            </a:r>
            <a:endParaRPr lang="fr-FR" dirty="0"/>
          </a:p>
        </p:txBody>
      </p:sp>
      <p:sp>
        <p:nvSpPr>
          <p:cNvPr id="22" name="ZoneTexte 21"/>
          <p:cNvSpPr txBox="1"/>
          <p:nvPr/>
        </p:nvSpPr>
        <p:spPr>
          <a:xfrm>
            <a:off x="8461331" y="6257059"/>
            <a:ext cx="2359285" cy="369332"/>
          </a:xfrm>
          <a:prstGeom prst="rect">
            <a:avLst/>
          </a:prstGeom>
          <a:noFill/>
        </p:spPr>
        <p:txBody>
          <a:bodyPr wrap="square" rtlCol="0">
            <a:spAutoFit/>
          </a:bodyPr>
          <a:lstStyle/>
          <a:p>
            <a:pPr algn="ctr"/>
            <a:r>
              <a:rPr lang="fr-FR" dirty="0" smtClean="0"/>
              <a:t>A la maison ou ailleurs</a:t>
            </a:r>
            <a:endParaRPr lang="fr-FR" dirty="0"/>
          </a:p>
        </p:txBody>
      </p:sp>
      <p:sp>
        <p:nvSpPr>
          <p:cNvPr id="23" name="Flèche droite 22"/>
          <p:cNvSpPr/>
          <p:nvPr/>
        </p:nvSpPr>
        <p:spPr>
          <a:xfrm rot="8228235">
            <a:off x="9164984" y="4490577"/>
            <a:ext cx="951978" cy="46346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rot="5400000">
            <a:off x="10048369" y="4732169"/>
            <a:ext cx="951978" cy="46346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à coins arrondis 24"/>
          <p:cNvSpPr/>
          <p:nvPr/>
        </p:nvSpPr>
        <p:spPr>
          <a:xfrm>
            <a:off x="313151" y="325677"/>
            <a:ext cx="11699309" cy="6300591"/>
          </a:xfrm>
          <a:prstGeom prst="roundRect">
            <a:avLst>
              <a:gd name="adj" fmla="val 613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943733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9820</TotalTime>
  <Words>1247</Words>
  <Application>Microsoft Office PowerPoint</Application>
  <PresentationFormat>Grand écran</PresentationFormat>
  <Paragraphs>287</Paragraphs>
  <Slides>14</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Calibri Light</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jpbricard</dc:creator>
  <cp:lastModifiedBy>Jean-Michel RAYNAUD</cp:lastModifiedBy>
  <cp:revision>65</cp:revision>
  <cp:lastPrinted>2018-10-14T12:43:40Z</cp:lastPrinted>
  <dcterms:created xsi:type="dcterms:W3CDTF">2018-09-29T13:09:15Z</dcterms:created>
  <dcterms:modified xsi:type="dcterms:W3CDTF">2019-03-22T16:11:10Z</dcterms:modified>
</cp:coreProperties>
</file>