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36"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4274E5A-55C7-4EDD-B93F-A1C0E5A848D7}" type="datetimeFigureOut">
              <a:rPr lang="fr-FR" smtClean="0"/>
              <a:pPr/>
              <a:t>22/03/2019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623E393-5949-4BE5-87B3-20D3253D7598}"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274E5A-55C7-4EDD-B93F-A1C0E5A848D7}" type="datetimeFigureOut">
              <a:rPr lang="fr-FR" smtClean="0"/>
              <a:pPr/>
              <a:t>22/03/2019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23E393-5949-4BE5-87B3-20D3253D7598}"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ruche complète.JPG"/>
          <p:cNvPicPr>
            <a:picLocks noChangeAspect="1"/>
          </p:cNvPicPr>
          <p:nvPr/>
        </p:nvPicPr>
        <p:blipFill>
          <a:blip r:embed="rId2"/>
          <a:stretch>
            <a:fillRect/>
          </a:stretch>
        </p:blipFill>
        <p:spPr>
          <a:xfrm rot="10800000">
            <a:off x="785786" y="642918"/>
            <a:ext cx="4286280" cy="3214710"/>
          </a:xfrm>
          <a:prstGeom prst="rect">
            <a:avLst/>
          </a:prstGeom>
        </p:spPr>
      </p:pic>
      <p:sp>
        <p:nvSpPr>
          <p:cNvPr id="5" name="Rectangle à coins arrondis 4"/>
          <p:cNvSpPr/>
          <p:nvPr/>
        </p:nvSpPr>
        <p:spPr>
          <a:xfrm>
            <a:off x="357158" y="357166"/>
            <a:ext cx="8501122" cy="6215106"/>
          </a:xfrm>
          <a:prstGeom prst="roundRect">
            <a:avLst>
              <a:gd name="adj" fmla="val 51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785786" y="4000504"/>
            <a:ext cx="7858180" cy="2308324"/>
          </a:xfrm>
          <a:prstGeom prst="rect">
            <a:avLst/>
          </a:prstGeom>
          <a:noFill/>
        </p:spPr>
        <p:txBody>
          <a:bodyPr wrap="square" rtlCol="0">
            <a:spAutoFit/>
          </a:bodyPr>
          <a:lstStyle/>
          <a:p>
            <a:r>
              <a:rPr lang="fr-FR" dirty="0" smtClean="0"/>
              <a:t>La ruche connectée permet à l’apiculteur de recevoir sur son téléphone portable les informations provenant des différents capteurs.</a:t>
            </a:r>
          </a:p>
          <a:p>
            <a:endParaRPr lang="fr-FR" dirty="0"/>
          </a:p>
          <a:p>
            <a:r>
              <a:rPr lang="fr-FR" dirty="0" smtClean="0"/>
              <a:t>Les capteurs permettent à l’apiculteur de connaître à distance :</a:t>
            </a:r>
          </a:p>
          <a:p>
            <a:endParaRPr lang="fr-FR" dirty="0"/>
          </a:p>
          <a:p>
            <a:pPr>
              <a:buFontTx/>
              <a:buChar char="-"/>
            </a:pPr>
            <a:r>
              <a:rPr lang="fr-FR" dirty="0" smtClean="0"/>
              <a:t> La masse de la ruche</a:t>
            </a:r>
          </a:p>
          <a:p>
            <a:pPr>
              <a:buFontTx/>
              <a:buChar char="-"/>
            </a:pPr>
            <a:r>
              <a:rPr lang="fr-FR" dirty="0" smtClean="0"/>
              <a:t> La température à l’intérieur et à l’extérieur de la ruche</a:t>
            </a:r>
          </a:p>
          <a:p>
            <a:pPr>
              <a:buFontTx/>
              <a:buChar char="-"/>
            </a:pPr>
            <a:r>
              <a:rPr lang="fr-FR" dirty="0"/>
              <a:t> </a:t>
            </a:r>
            <a:r>
              <a:rPr lang="fr-FR" dirty="0" smtClean="0"/>
              <a:t>S’il pleut ou </a:t>
            </a:r>
            <a:r>
              <a:rPr lang="fr-FR" dirty="0" smtClean="0"/>
              <a:t>non.</a:t>
            </a:r>
            <a:endParaRPr lang="fr-FR" dirty="0"/>
          </a:p>
        </p:txBody>
      </p:sp>
      <p:sp>
        <p:nvSpPr>
          <p:cNvPr id="7" name="ZoneTexte 6"/>
          <p:cNvSpPr txBox="1"/>
          <p:nvPr/>
        </p:nvSpPr>
        <p:spPr>
          <a:xfrm>
            <a:off x="5214942" y="785795"/>
            <a:ext cx="3357586" cy="2800767"/>
          </a:xfrm>
          <a:prstGeom prst="rect">
            <a:avLst/>
          </a:prstGeom>
          <a:noFill/>
        </p:spPr>
        <p:txBody>
          <a:bodyPr wrap="square" rtlCol="0">
            <a:spAutoFit/>
          </a:bodyPr>
          <a:lstStyle/>
          <a:p>
            <a:pPr algn="ctr"/>
            <a:r>
              <a:rPr lang="fr-FR" sz="4400" dirty="0" smtClean="0"/>
              <a:t>Ruche connectée</a:t>
            </a:r>
          </a:p>
          <a:p>
            <a:pPr algn="ctr"/>
            <a:r>
              <a:rPr lang="fr-FR" sz="4400" dirty="0" smtClean="0"/>
              <a:t>sa présentation</a:t>
            </a:r>
            <a:endParaRPr lang="fr-FR"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357158" y="357166"/>
            <a:ext cx="8501122" cy="6215106"/>
          </a:xfrm>
          <a:prstGeom prst="roundRect">
            <a:avLst>
              <a:gd name="adj" fmla="val 51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500034" y="3643314"/>
            <a:ext cx="3357586" cy="2308324"/>
          </a:xfrm>
          <a:prstGeom prst="rect">
            <a:avLst/>
          </a:prstGeom>
          <a:noFill/>
        </p:spPr>
        <p:txBody>
          <a:bodyPr wrap="square" rtlCol="0">
            <a:spAutoFit/>
          </a:bodyPr>
          <a:lstStyle/>
          <a:p>
            <a:pPr algn="ctr"/>
            <a:r>
              <a:rPr lang="fr-FR" sz="3600" dirty="0" smtClean="0"/>
              <a:t>Ruche connectée</a:t>
            </a:r>
          </a:p>
          <a:p>
            <a:pPr algn="ctr"/>
            <a:r>
              <a:rPr lang="fr-FR" sz="3600" dirty="0" smtClean="0"/>
              <a:t>Le capteur de masse</a:t>
            </a:r>
            <a:endParaRPr lang="fr-FR" sz="3600" dirty="0"/>
          </a:p>
        </p:txBody>
      </p:sp>
      <p:pic>
        <p:nvPicPr>
          <p:cNvPr id="1027" name="Picture 3"/>
          <p:cNvPicPr>
            <a:picLocks noChangeAspect="1" noChangeArrowheads="1"/>
          </p:cNvPicPr>
          <p:nvPr/>
        </p:nvPicPr>
        <p:blipFill>
          <a:blip r:embed="rId2"/>
          <a:srcRect/>
          <a:stretch>
            <a:fillRect/>
          </a:stretch>
        </p:blipFill>
        <p:spPr bwMode="auto">
          <a:xfrm>
            <a:off x="571472" y="714356"/>
            <a:ext cx="3357587" cy="2539713"/>
          </a:xfrm>
          <a:prstGeom prst="rect">
            <a:avLst/>
          </a:prstGeom>
          <a:noFill/>
          <a:ln w="9525">
            <a:noFill/>
            <a:miter lim="800000"/>
            <a:headEnd/>
            <a:tailEnd/>
          </a:ln>
          <a:effectLst/>
        </p:spPr>
      </p:pic>
      <p:sp>
        <p:nvSpPr>
          <p:cNvPr id="8" name="Ellipse 7"/>
          <p:cNvSpPr/>
          <p:nvPr/>
        </p:nvSpPr>
        <p:spPr>
          <a:xfrm>
            <a:off x="1785918" y="1428736"/>
            <a:ext cx="1143008" cy="1000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9190" y="714356"/>
            <a:ext cx="3138623" cy="3320866"/>
          </a:xfrm>
          <a:prstGeom prst="rect">
            <a:avLst/>
          </a:prstGeom>
          <a:noFill/>
          <a:ln>
            <a:noFill/>
          </a:ln>
        </p:spPr>
      </p:pic>
      <p:sp>
        <p:nvSpPr>
          <p:cNvPr id="11" name="ZoneTexte 10"/>
          <p:cNvSpPr txBox="1"/>
          <p:nvPr/>
        </p:nvSpPr>
        <p:spPr>
          <a:xfrm>
            <a:off x="4143372" y="4214818"/>
            <a:ext cx="4429156" cy="1477328"/>
          </a:xfrm>
          <a:prstGeom prst="rect">
            <a:avLst/>
          </a:prstGeom>
          <a:noFill/>
        </p:spPr>
        <p:txBody>
          <a:bodyPr wrap="square" rtlCol="0">
            <a:spAutoFit/>
          </a:bodyPr>
          <a:lstStyle/>
          <a:p>
            <a:r>
              <a:rPr lang="fr-FR" dirty="0" smtClean="0"/>
              <a:t>Le capteur de masse est situé sous la ruche connectée. Il permet d’acquérir la masse de la ruche. Si la ruche se rempli</a:t>
            </a:r>
            <a:r>
              <a:rPr lang="fr-FR" dirty="0"/>
              <a:t>t</a:t>
            </a:r>
            <a:r>
              <a:rPr lang="fr-FR" dirty="0" smtClean="0"/>
              <a:t> vite, l’apiculteur en est averti et peut se rendre sur le terrain pour récolter le miel.</a:t>
            </a:r>
            <a:endParaRPr lang="fr-FR" dirty="0"/>
          </a:p>
        </p:txBody>
      </p:sp>
      <p:sp>
        <p:nvSpPr>
          <p:cNvPr id="12" name="ZoneTexte 11"/>
          <p:cNvSpPr txBox="1"/>
          <p:nvPr/>
        </p:nvSpPr>
        <p:spPr>
          <a:xfrm>
            <a:off x="4143372" y="5786454"/>
            <a:ext cx="4286280" cy="646331"/>
          </a:xfrm>
          <a:prstGeom prst="rect">
            <a:avLst/>
          </a:prstGeom>
          <a:noFill/>
        </p:spPr>
        <p:txBody>
          <a:bodyPr wrap="square" rtlCol="0">
            <a:spAutoFit/>
          </a:bodyPr>
          <a:lstStyle/>
          <a:p>
            <a:r>
              <a:rPr lang="fr-FR" dirty="0" smtClean="0"/>
              <a:t>Le capteur de masse est aussi appelé jauge de contrainte.</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357158" y="357166"/>
            <a:ext cx="8501122" cy="6215106"/>
          </a:xfrm>
          <a:prstGeom prst="roundRect">
            <a:avLst>
              <a:gd name="adj" fmla="val 51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50" name="Picture 2"/>
          <p:cNvPicPr>
            <a:picLocks noChangeAspect="1" noChangeArrowheads="1"/>
          </p:cNvPicPr>
          <p:nvPr/>
        </p:nvPicPr>
        <p:blipFill>
          <a:blip r:embed="rId2"/>
          <a:srcRect/>
          <a:stretch>
            <a:fillRect/>
          </a:stretch>
        </p:blipFill>
        <p:spPr bwMode="auto">
          <a:xfrm>
            <a:off x="785786" y="714356"/>
            <a:ext cx="3028950" cy="2276475"/>
          </a:xfrm>
          <a:prstGeom prst="rect">
            <a:avLst/>
          </a:prstGeom>
          <a:noFill/>
          <a:ln w="9525">
            <a:noFill/>
            <a:miter lim="800000"/>
            <a:headEnd/>
            <a:tailEnd/>
          </a:ln>
          <a:effectLst/>
        </p:spPr>
      </p:pic>
      <p:sp>
        <p:nvSpPr>
          <p:cNvPr id="6" name="Ellipse 5"/>
          <p:cNvSpPr/>
          <p:nvPr/>
        </p:nvSpPr>
        <p:spPr>
          <a:xfrm>
            <a:off x="2000232" y="1214422"/>
            <a:ext cx="1143008" cy="1000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500034" y="3286124"/>
            <a:ext cx="3357586" cy="2308324"/>
          </a:xfrm>
          <a:prstGeom prst="rect">
            <a:avLst/>
          </a:prstGeom>
          <a:noFill/>
        </p:spPr>
        <p:txBody>
          <a:bodyPr wrap="square" rtlCol="0">
            <a:spAutoFit/>
          </a:bodyPr>
          <a:lstStyle/>
          <a:p>
            <a:pPr algn="ctr"/>
            <a:r>
              <a:rPr lang="fr-FR" sz="3600" dirty="0" smtClean="0"/>
              <a:t>Ruche connectée</a:t>
            </a:r>
          </a:p>
          <a:p>
            <a:pPr algn="ctr"/>
            <a:r>
              <a:rPr lang="fr-FR" sz="3600" dirty="0" smtClean="0"/>
              <a:t>Le capteur de température</a:t>
            </a:r>
            <a:endParaRPr lang="fr-FR" sz="3600" dirty="0"/>
          </a:p>
        </p:txBody>
      </p:sp>
      <p:sp>
        <p:nvSpPr>
          <p:cNvPr id="8" name="ZoneTexte 7"/>
          <p:cNvSpPr txBox="1"/>
          <p:nvPr/>
        </p:nvSpPr>
        <p:spPr>
          <a:xfrm>
            <a:off x="4143372" y="4214818"/>
            <a:ext cx="4429156" cy="1754326"/>
          </a:xfrm>
          <a:prstGeom prst="rect">
            <a:avLst/>
          </a:prstGeom>
          <a:noFill/>
        </p:spPr>
        <p:txBody>
          <a:bodyPr wrap="square" rtlCol="0">
            <a:spAutoFit/>
          </a:bodyPr>
          <a:lstStyle/>
          <a:p>
            <a:r>
              <a:rPr lang="fr-FR" dirty="0" smtClean="0"/>
              <a:t>Le capteur de température est situé dans la ruche connectée. Il permet d’acquérir la température de la ruche. Si la température </a:t>
            </a:r>
            <a:r>
              <a:rPr lang="fr-FR" dirty="0" smtClean="0"/>
              <a:t>baisse, </a:t>
            </a:r>
            <a:r>
              <a:rPr lang="fr-FR" dirty="0" smtClean="0"/>
              <a:t>l’apiculteur en est averti et peut se rendre sur le terrain pour contrôler l’état de santé de ses abeilles.</a:t>
            </a:r>
            <a:endParaRPr lang="fr-FR" dirty="0"/>
          </a:p>
        </p:txBody>
      </p:sp>
      <p:pic>
        <p:nvPicPr>
          <p:cNvPr id="2052" name="Picture 4" descr="Résultat de recherche d'images pour &quot;capteur de température&quot;"/>
          <p:cNvPicPr>
            <a:picLocks noChangeAspect="1" noChangeArrowheads="1"/>
          </p:cNvPicPr>
          <p:nvPr/>
        </p:nvPicPr>
        <p:blipFill>
          <a:blip r:embed="rId3"/>
          <a:srcRect/>
          <a:stretch>
            <a:fillRect/>
          </a:stretch>
        </p:blipFill>
        <p:spPr bwMode="auto">
          <a:xfrm>
            <a:off x="4714876" y="500042"/>
            <a:ext cx="3000396" cy="3000396"/>
          </a:xfrm>
          <a:prstGeom prst="rect">
            <a:avLst/>
          </a:prstGeom>
          <a:noFill/>
        </p:spPr>
      </p:pic>
      <p:sp>
        <p:nvSpPr>
          <p:cNvPr id="10" name="Rectangle 9"/>
          <p:cNvSpPr/>
          <p:nvPr/>
        </p:nvSpPr>
        <p:spPr>
          <a:xfrm>
            <a:off x="4714876" y="3357562"/>
            <a:ext cx="3586110" cy="369332"/>
          </a:xfrm>
          <a:prstGeom prst="rect">
            <a:avLst/>
          </a:prstGeom>
        </p:spPr>
        <p:txBody>
          <a:bodyPr wrap="none">
            <a:spAutoFit/>
          </a:bodyPr>
          <a:lstStyle/>
          <a:p>
            <a:r>
              <a:rPr lang="fr-FR" dirty="0" smtClean="0"/>
              <a:t>Plage de mesure : de -</a:t>
            </a:r>
            <a:r>
              <a:rPr lang="fr-FR" dirty="0" smtClean="0"/>
              <a:t>50°C </a:t>
            </a:r>
            <a:r>
              <a:rPr lang="fr-FR" dirty="0" smtClean="0"/>
              <a:t>à </a:t>
            </a:r>
            <a:r>
              <a:rPr lang="fr-FR" dirty="0"/>
              <a:t>+</a:t>
            </a:r>
            <a:r>
              <a:rPr lang="fr-FR" dirty="0" smtClean="0"/>
              <a:t>125°C</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357158" y="357166"/>
            <a:ext cx="8501122" cy="6215106"/>
          </a:xfrm>
          <a:prstGeom prst="roundRect">
            <a:avLst>
              <a:gd name="adj" fmla="val 51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500034" y="3286124"/>
            <a:ext cx="3357586" cy="2862322"/>
          </a:xfrm>
          <a:prstGeom prst="rect">
            <a:avLst/>
          </a:prstGeom>
          <a:noFill/>
        </p:spPr>
        <p:txBody>
          <a:bodyPr wrap="square" rtlCol="0">
            <a:spAutoFit/>
          </a:bodyPr>
          <a:lstStyle/>
          <a:p>
            <a:pPr algn="ctr"/>
            <a:r>
              <a:rPr lang="fr-FR" sz="3600" dirty="0" smtClean="0"/>
              <a:t>Ruche connectée</a:t>
            </a:r>
          </a:p>
          <a:p>
            <a:pPr algn="ctr"/>
            <a:r>
              <a:rPr lang="fr-FR" sz="3600" dirty="0" smtClean="0"/>
              <a:t>Les capteurs d’humidité et de luminosité</a:t>
            </a:r>
            <a:endParaRPr lang="fr-FR" sz="3600" dirty="0"/>
          </a:p>
        </p:txBody>
      </p:sp>
      <p:pic>
        <p:nvPicPr>
          <p:cNvPr id="7" name="Picture 9"/>
          <p:cNvPicPr>
            <a:picLocks noChangeAspect="1" noChangeArrowheads="1"/>
          </p:cNvPicPr>
          <p:nvPr/>
        </p:nvPicPr>
        <p:blipFill>
          <a:blip r:embed="rId2"/>
          <a:srcRect/>
          <a:stretch>
            <a:fillRect/>
          </a:stretch>
        </p:blipFill>
        <p:spPr bwMode="auto">
          <a:xfrm>
            <a:off x="500034" y="571480"/>
            <a:ext cx="3269270" cy="2428892"/>
          </a:xfrm>
          <a:prstGeom prst="rect">
            <a:avLst/>
          </a:prstGeom>
          <a:noFill/>
          <a:ln w="9525">
            <a:noFill/>
            <a:miter lim="800000"/>
            <a:headEnd/>
            <a:tailEnd/>
          </a:ln>
          <a:effectLst/>
        </p:spPr>
      </p:pic>
      <p:sp>
        <p:nvSpPr>
          <p:cNvPr id="16386" name="AutoShape 2" descr="Résultat de recherche d'images pour &quot;grove capteur de plui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6387" name="Picture 3"/>
          <p:cNvPicPr>
            <a:picLocks noChangeAspect="1" noChangeArrowheads="1"/>
          </p:cNvPicPr>
          <p:nvPr/>
        </p:nvPicPr>
        <p:blipFill>
          <a:blip r:embed="rId3"/>
          <a:srcRect/>
          <a:stretch>
            <a:fillRect/>
          </a:stretch>
        </p:blipFill>
        <p:spPr bwMode="auto">
          <a:xfrm>
            <a:off x="4429124" y="1071546"/>
            <a:ext cx="1571629" cy="1152528"/>
          </a:xfrm>
          <a:prstGeom prst="rect">
            <a:avLst/>
          </a:prstGeom>
          <a:noFill/>
          <a:ln w="9525">
            <a:noFill/>
            <a:miter lim="800000"/>
            <a:headEnd/>
            <a:tailEnd/>
          </a:ln>
          <a:effectLst/>
        </p:spPr>
      </p:pic>
      <p:sp>
        <p:nvSpPr>
          <p:cNvPr id="10" name="ZoneTexte 9"/>
          <p:cNvSpPr txBox="1"/>
          <p:nvPr/>
        </p:nvSpPr>
        <p:spPr>
          <a:xfrm>
            <a:off x="4429124" y="2428868"/>
            <a:ext cx="1857388" cy="646331"/>
          </a:xfrm>
          <a:prstGeom prst="rect">
            <a:avLst/>
          </a:prstGeom>
          <a:noFill/>
        </p:spPr>
        <p:txBody>
          <a:bodyPr wrap="square" rtlCol="0">
            <a:spAutoFit/>
          </a:bodyPr>
          <a:lstStyle/>
          <a:p>
            <a:pPr algn="ctr"/>
            <a:r>
              <a:rPr lang="fr-FR" dirty="0" smtClean="0"/>
              <a:t>Capteur de pluie (humidité)</a:t>
            </a:r>
            <a:endParaRPr lang="fr-FR" dirty="0"/>
          </a:p>
        </p:txBody>
      </p:sp>
      <p:sp>
        <p:nvSpPr>
          <p:cNvPr id="16389" name="AutoShape 5" descr="Résultat de recherche d'images pour &quot;grove light sensor&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6390" name="Picture 6"/>
          <p:cNvPicPr>
            <a:picLocks noChangeAspect="1" noChangeArrowheads="1"/>
          </p:cNvPicPr>
          <p:nvPr/>
        </p:nvPicPr>
        <p:blipFill>
          <a:blip r:embed="rId4"/>
          <a:srcRect/>
          <a:stretch>
            <a:fillRect/>
          </a:stretch>
        </p:blipFill>
        <p:spPr bwMode="auto">
          <a:xfrm>
            <a:off x="6643702" y="857232"/>
            <a:ext cx="1726920" cy="1323972"/>
          </a:xfrm>
          <a:prstGeom prst="rect">
            <a:avLst/>
          </a:prstGeom>
          <a:noFill/>
          <a:ln w="9525">
            <a:noFill/>
            <a:miter lim="800000"/>
            <a:headEnd/>
            <a:tailEnd/>
          </a:ln>
          <a:effectLst/>
        </p:spPr>
      </p:pic>
      <p:sp>
        <p:nvSpPr>
          <p:cNvPr id="13" name="ZoneTexte 12"/>
          <p:cNvSpPr txBox="1"/>
          <p:nvPr/>
        </p:nvSpPr>
        <p:spPr>
          <a:xfrm>
            <a:off x="6572264" y="2428868"/>
            <a:ext cx="1857388" cy="646331"/>
          </a:xfrm>
          <a:prstGeom prst="rect">
            <a:avLst/>
          </a:prstGeom>
          <a:noFill/>
        </p:spPr>
        <p:txBody>
          <a:bodyPr wrap="square" rtlCol="0">
            <a:spAutoFit/>
          </a:bodyPr>
          <a:lstStyle/>
          <a:p>
            <a:pPr algn="ctr"/>
            <a:r>
              <a:rPr lang="fr-FR" dirty="0" smtClean="0"/>
              <a:t>Capteur de luminosité</a:t>
            </a:r>
            <a:endParaRPr lang="fr-FR" dirty="0"/>
          </a:p>
        </p:txBody>
      </p:sp>
      <p:sp>
        <p:nvSpPr>
          <p:cNvPr id="14" name="ZoneTexte 13"/>
          <p:cNvSpPr txBox="1"/>
          <p:nvPr/>
        </p:nvSpPr>
        <p:spPr>
          <a:xfrm>
            <a:off x="4143372" y="3571876"/>
            <a:ext cx="4429156" cy="2308324"/>
          </a:xfrm>
          <a:prstGeom prst="rect">
            <a:avLst/>
          </a:prstGeom>
          <a:noFill/>
        </p:spPr>
        <p:txBody>
          <a:bodyPr wrap="square" rtlCol="0">
            <a:spAutoFit/>
          </a:bodyPr>
          <a:lstStyle/>
          <a:p>
            <a:r>
              <a:rPr lang="fr-FR" dirty="0" smtClean="0"/>
              <a:t>Les capteurs d’humidité et de luminosité sont situés à l’extérieur de la ruche sur la plage d’envol. Ces capteurs permettent d’acquérir des grandeurs physiques qui peuvent renseigner l’apiculteur sur les conditions météorologiques. En fonction de ces informations, il peut décider de se rendre sur le terrain pour contrôler l’état de ses ruches.</a:t>
            </a:r>
            <a:endParaRPr lang="fr-FR" dirty="0"/>
          </a:p>
        </p:txBody>
      </p:sp>
      <p:sp>
        <p:nvSpPr>
          <p:cNvPr id="16" name="Ellipse 15"/>
          <p:cNvSpPr/>
          <p:nvPr/>
        </p:nvSpPr>
        <p:spPr>
          <a:xfrm>
            <a:off x="1285852" y="1071546"/>
            <a:ext cx="1714512" cy="15001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357158" y="357166"/>
            <a:ext cx="8501122" cy="6215106"/>
          </a:xfrm>
          <a:prstGeom prst="roundRect">
            <a:avLst>
              <a:gd name="adj" fmla="val 51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642910" y="3286124"/>
            <a:ext cx="3571900" cy="2862322"/>
          </a:xfrm>
          <a:prstGeom prst="rect">
            <a:avLst/>
          </a:prstGeom>
          <a:noFill/>
        </p:spPr>
        <p:txBody>
          <a:bodyPr wrap="square" rtlCol="0">
            <a:spAutoFit/>
          </a:bodyPr>
          <a:lstStyle/>
          <a:p>
            <a:pPr algn="ctr"/>
            <a:r>
              <a:rPr lang="fr-FR" sz="3600" dirty="0" smtClean="0"/>
              <a:t>Ruche connectée</a:t>
            </a:r>
          </a:p>
          <a:p>
            <a:pPr algn="ctr"/>
            <a:r>
              <a:rPr lang="fr-FR" sz="3600" dirty="0" smtClean="0"/>
              <a:t>La carte électronique de l’objet programmable</a:t>
            </a:r>
            <a:endParaRPr lang="fr-FR" sz="3600" dirty="0"/>
          </a:p>
        </p:txBody>
      </p:sp>
      <p:pic>
        <p:nvPicPr>
          <p:cNvPr id="17409" name="Picture 1"/>
          <p:cNvPicPr>
            <a:picLocks noChangeAspect="1" noChangeArrowheads="1"/>
          </p:cNvPicPr>
          <p:nvPr/>
        </p:nvPicPr>
        <p:blipFill>
          <a:blip r:embed="rId2"/>
          <a:srcRect/>
          <a:stretch>
            <a:fillRect/>
          </a:stretch>
        </p:blipFill>
        <p:spPr bwMode="auto">
          <a:xfrm>
            <a:off x="571472" y="500042"/>
            <a:ext cx="3627226" cy="2714644"/>
          </a:xfrm>
          <a:prstGeom prst="rect">
            <a:avLst/>
          </a:prstGeom>
          <a:noFill/>
          <a:ln w="9525">
            <a:noFill/>
            <a:miter lim="800000"/>
            <a:headEnd/>
            <a:tailEnd/>
          </a:ln>
          <a:effectLst/>
        </p:spPr>
      </p:pic>
      <p:sp>
        <p:nvSpPr>
          <p:cNvPr id="7" name="ZoneTexte 6"/>
          <p:cNvSpPr txBox="1"/>
          <p:nvPr/>
        </p:nvSpPr>
        <p:spPr>
          <a:xfrm>
            <a:off x="4286248" y="3357562"/>
            <a:ext cx="4429156" cy="3139321"/>
          </a:xfrm>
          <a:prstGeom prst="rect">
            <a:avLst/>
          </a:prstGeom>
          <a:noFill/>
        </p:spPr>
        <p:txBody>
          <a:bodyPr wrap="square" rtlCol="0">
            <a:spAutoFit/>
          </a:bodyPr>
          <a:lstStyle/>
          <a:p>
            <a:r>
              <a:rPr lang="fr-FR" dirty="0" smtClean="0"/>
              <a:t>Cette carte électronique est composée  de deux modules. L’un permet de collecter et traiter toutes les informations provenant des différents capteurs. L’autre est un module de communication qui va émettre les informations jusqu’à un portail des objets connectés (IOT). Sur son téléphone portable, l’apiculteur peut se connecter à ce portail et recueillir en temps réel les informations des capteurs. La carte de communication se comporte comme un téléphone portable.</a:t>
            </a:r>
            <a:endParaRPr lang="fr-FR" dirty="0"/>
          </a:p>
        </p:txBody>
      </p:sp>
      <p:sp>
        <p:nvSpPr>
          <p:cNvPr id="17411" name="AutoShape 3" descr="Résultat de recherche d'images pour &quot;carte arduino grov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7412" name="Picture 4"/>
          <p:cNvPicPr>
            <a:picLocks noChangeAspect="1" noChangeArrowheads="1"/>
          </p:cNvPicPr>
          <p:nvPr/>
        </p:nvPicPr>
        <p:blipFill>
          <a:blip r:embed="rId3"/>
          <a:srcRect/>
          <a:stretch>
            <a:fillRect/>
          </a:stretch>
        </p:blipFill>
        <p:spPr bwMode="auto">
          <a:xfrm>
            <a:off x="4429124" y="1071546"/>
            <a:ext cx="1935321" cy="1000132"/>
          </a:xfrm>
          <a:prstGeom prst="rect">
            <a:avLst/>
          </a:prstGeom>
          <a:noFill/>
          <a:ln w="9525">
            <a:noFill/>
            <a:miter lim="800000"/>
            <a:headEnd/>
            <a:tailEnd/>
          </a:ln>
          <a:effectLst/>
        </p:spPr>
      </p:pic>
      <p:pic>
        <p:nvPicPr>
          <p:cNvPr id="10" name="Picture 2"/>
          <p:cNvPicPr>
            <a:picLocks noChangeAspect="1" noChangeArrowheads="1"/>
          </p:cNvPicPr>
          <p:nvPr/>
        </p:nvPicPr>
        <p:blipFill>
          <a:blip r:embed="rId4"/>
          <a:srcRect/>
          <a:stretch>
            <a:fillRect/>
          </a:stretch>
        </p:blipFill>
        <p:spPr bwMode="auto">
          <a:xfrm>
            <a:off x="6429388" y="571480"/>
            <a:ext cx="2357454" cy="2032946"/>
          </a:xfrm>
          <a:prstGeom prst="rect">
            <a:avLst/>
          </a:prstGeom>
          <a:noFill/>
          <a:ln w="9525">
            <a:noFill/>
            <a:miter lim="800000"/>
            <a:headEnd/>
            <a:tailEnd/>
          </a:ln>
          <a:effectLst/>
        </p:spPr>
      </p:pic>
      <p:sp>
        <p:nvSpPr>
          <p:cNvPr id="11" name="ZoneTexte 10"/>
          <p:cNvSpPr txBox="1"/>
          <p:nvPr/>
        </p:nvSpPr>
        <p:spPr>
          <a:xfrm>
            <a:off x="4500562" y="2214554"/>
            <a:ext cx="1857388" cy="646331"/>
          </a:xfrm>
          <a:prstGeom prst="rect">
            <a:avLst/>
          </a:prstGeom>
          <a:noFill/>
        </p:spPr>
        <p:txBody>
          <a:bodyPr wrap="square" rtlCol="0">
            <a:spAutoFit/>
          </a:bodyPr>
          <a:lstStyle/>
          <a:p>
            <a:pPr algn="ctr"/>
            <a:r>
              <a:rPr lang="fr-FR" dirty="0" smtClean="0"/>
              <a:t>Carte programmable</a:t>
            </a:r>
            <a:endParaRPr lang="fr-FR" dirty="0"/>
          </a:p>
        </p:txBody>
      </p:sp>
      <p:sp>
        <p:nvSpPr>
          <p:cNvPr id="12" name="ZoneTexte 11"/>
          <p:cNvSpPr txBox="1"/>
          <p:nvPr/>
        </p:nvSpPr>
        <p:spPr>
          <a:xfrm>
            <a:off x="6858016" y="2571744"/>
            <a:ext cx="1857388" cy="646331"/>
          </a:xfrm>
          <a:prstGeom prst="rect">
            <a:avLst/>
          </a:prstGeom>
          <a:noFill/>
        </p:spPr>
        <p:txBody>
          <a:bodyPr wrap="square" rtlCol="0">
            <a:spAutoFit/>
          </a:bodyPr>
          <a:lstStyle/>
          <a:p>
            <a:pPr algn="ctr"/>
            <a:r>
              <a:rPr lang="fr-FR" dirty="0" smtClean="0"/>
              <a:t>Carte de communication</a:t>
            </a:r>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TotalTime>
  <Words>339</Words>
  <Application>Microsoft Office PowerPoint</Application>
  <PresentationFormat>Affichage à l'écran (4:3)</PresentationFormat>
  <Paragraphs>27</Paragraphs>
  <Slides>5</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5</vt:i4>
      </vt:variant>
    </vt:vector>
  </HeadingPairs>
  <TitlesOfParts>
    <vt:vector size="8" baseType="lpstr">
      <vt:lpstr>Arial</vt:lpstr>
      <vt:lpstr>Calibri</vt:lpstr>
      <vt:lpstr>Thème Office</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jpbricard</dc:creator>
  <cp:lastModifiedBy>Jean-Michel RAYNAUD</cp:lastModifiedBy>
  <cp:revision>17</cp:revision>
  <dcterms:created xsi:type="dcterms:W3CDTF">2019-03-10T11:51:26Z</dcterms:created>
  <dcterms:modified xsi:type="dcterms:W3CDTF">2019-03-22T16:55:47Z</dcterms:modified>
</cp:coreProperties>
</file>