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5" r:id="rId5"/>
    <p:sldId id="266" r:id="rId6"/>
    <p:sldId id="268" r:id="rId7"/>
    <p:sldId id="303" r:id="rId8"/>
    <p:sldId id="271" r:id="rId9"/>
    <p:sldId id="282" r:id="rId10"/>
    <p:sldId id="281" r:id="rId11"/>
    <p:sldId id="295" r:id="rId12"/>
    <p:sldId id="296" r:id="rId13"/>
    <p:sldId id="298" r:id="rId14"/>
    <p:sldId id="304" r:id="rId15"/>
    <p:sldId id="305" r:id="rId16"/>
    <p:sldId id="306" r:id="rId17"/>
    <p:sldId id="307" r:id="rId18"/>
    <p:sldId id="301" r:id="rId19"/>
    <p:sldId id="302"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59" autoAdjust="0"/>
    <p:restoredTop sz="94660"/>
  </p:normalViewPr>
  <p:slideViewPr>
    <p:cSldViewPr>
      <p:cViewPr varScale="1">
        <p:scale>
          <a:sx n="118" d="100"/>
          <a:sy n="118" d="100"/>
        </p:scale>
        <p:origin x="1936"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Modifiez le style du titre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Modifier le style des sous-titres du masque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E99D121-D305-4004-8E83-8F1BC522CAF5}" type="slidenum">
              <a:rPr lang="en-US" altLang="fr-FR"/>
              <a:pPr/>
              <a:t>‹N°›</a:t>
            </a:fld>
            <a:endParaRPr lang="en-US" altLang="fr-FR"/>
          </a:p>
        </p:txBody>
      </p:sp>
    </p:spTree>
    <p:extLst>
      <p:ext uri="{BB962C8B-B14F-4D97-AF65-F5344CB8AC3E}">
        <p14:creationId xmlns:p14="http://schemas.microsoft.com/office/powerpoint/2010/main" val="705089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621B0D5-0935-4D98-863A-061745435A23}" type="slidenum">
              <a:rPr lang="en-US" altLang="fr-FR"/>
              <a:pPr/>
              <a:t>‹N°›</a:t>
            </a:fld>
            <a:endParaRPr lang="en-US" altLang="fr-FR"/>
          </a:p>
        </p:txBody>
      </p:sp>
    </p:spTree>
    <p:extLst>
      <p:ext uri="{BB962C8B-B14F-4D97-AF65-F5344CB8AC3E}">
        <p14:creationId xmlns:p14="http://schemas.microsoft.com/office/powerpoint/2010/main" val="1637940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4" name="Picture 7" descr="ppt4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972300" y="133368"/>
            <a:ext cx="2171700" cy="5867400"/>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457200" y="133368"/>
            <a:ext cx="6362700" cy="58674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3"/>
          <p:cNvSpPr>
            <a:spLocks noGrp="1"/>
          </p:cNvSpPr>
          <p:nvPr>
            <p:ph type="dt" sz="half" idx="10"/>
          </p:nvPr>
        </p:nvSpPr>
        <p:spPr>
          <a:xfrm>
            <a:off x="1357313" y="6429375"/>
            <a:ext cx="2071687" cy="292100"/>
          </a:xfrm>
        </p:spPr>
        <p:txBody>
          <a:bodyPr/>
          <a:lstStyle>
            <a:lvl1pPr>
              <a:defRPr/>
            </a:lvl1pPr>
          </a:lstStyle>
          <a:p>
            <a:pPr>
              <a:defRPr/>
            </a:pPr>
            <a:endParaRPr lang="en-US"/>
          </a:p>
        </p:txBody>
      </p:sp>
      <p:sp>
        <p:nvSpPr>
          <p:cNvPr id="6" name="Footer Placeholder 4"/>
          <p:cNvSpPr>
            <a:spLocks noGrp="1"/>
          </p:cNvSpPr>
          <p:nvPr>
            <p:ph type="ftr" sz="quarter" idx="11"/>
          </p:nvPr>
        </p:nvSpPr>
        <p:spPr>
          <a:xfrm>
            <a:off x="3643313" y="6429375"/>
            <a:ext cx="2714625" cy="292100"/>
          </a:xfrm>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4A9CDB9-F6F4-4F3F-A157-0111AA48F153}" type="slidenum">
              <a:rPr lang="en-US" altLang="fr-FR"/>
              <a:pPr/>
              <a:t>‹N°›</a:t>
            </a:fld>
            <a:endParaRPr lang="en-US" altLang="fr-FR"/>
          </a:p>
        </p:txBody>
      </p:sp>
    </p:spTree>
    <p:extLst>
      <p:ext uri="{BB962C8B-B14F-4D97-AF65-F5344CB8AC3E}">
        <p14:creationId xmlns:p14="http://schemas.microsoft.com/office/powerpoint/2010/main" val="423245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2"/>
          <p:cNvSpPr>
            <a:spLocks noGrp="1"/>
          </p:cNvSpPr>
          <p:nvPr>
            <p:ph type="body"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endParaRPr lang="en-US"/>
          </a:p>
        </p:txBody>
      </p:sp>
      <p:sp>
        <p:nvSpPr>
          <p:cNvPr id="5" name="Espace réservé du pied de page 4"/>
          <p:cNvSpPr>
            <a:spLocks noGrp="1"/>
          </p:cNvSpPr>
          <p:nvPr>
            <p:ph type="ftr" sz="quarter" idx="11"/>
          </p:nvPr>
        </p:nvSpPr>
        <p:spPr/>
        <p:txBody>
          <a:bodyPr/>
          <a:lstStyle/>
          <a:p>
            <a:pPr>
              <a:defRPr/>
            </a:pPr>
            <a:endParaRPr lang="en-US"/>
          </a:p>
        </p:txBody>
      </p:sp>
      <p:sp>
        <p:nvSpPr>
          <p:cNvPr id="6" name="Espace réservé du numéro de diapositive 5"/>
          <p:cNvSpPr>
            <a:spLocks noGrp="1"/>
          </p:cNvSpPr>
          <p:nvPr>
            <p:ph type="sldNum" sz="quarter" idx="12"/>
          </p:nvPr>
        </p:nvSpPr>
        <p:spPr/>
        <p:txBody>
          <a:bodyPr/>
          <a:lstStyle/>
          <a:p>
            <a:fld id="{4000DFD6-2411-4595-AC94-2DC51E8788BD}" type="slidenum">
              <a:rPr lang="en-US" altLang="fr-FR" smtClean="0"/>
              <a:pPr/>
              <a:t>‹N°›</a:t>
            </a:fld>
            <a:endParaRPr lang="en-US" altLang="fr-FR"/>
          </a:p>
        </p:txBody>
      </p:sp>
    </p:spTree>
    <p:extLst>
      <p:ext uri="{BB962C8B-B14F-4D97-AF65-F5344CB8AC3E}">
        <p14:creationId xmlns:p14="http://schemas.microsoft.com/office/powerpoint/2010/main" val="448379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7798122-E3FC-412A-9CBD-05D76835833C}" type="slidenum">
              <a:rPr lang="en-US" altLang="fr-FR"/>
              <a:pPr/>
              <a:t>‹N°›</a:t>
            </a:fld>
            <a:endParaRPr lang="en-US" altLang="fr-FR"/>
          </a:p>
        </p:txBody>
      </p:sp>
    </p:spTree>
    <p:extLst>
      <p:ext uri="{BB962C8B-B14F-4D97-AF65-F5344CB8AC3E}">
        <p14:creationId xmlns:p14="http://schemas.microsoft.com/office/powerpoint/2010/main" val="2791628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EFBE836-E817-4560-8619-EA96118A41D7}" type="slidenum">
              <a:rPr lang="en-US" altLang="fr-FR"/>
              <a:pPr/>
              <a:t>‹N°›</a:t>
            </a:fld>
            <a:endParaRPr lang="en-US" altLang="fr-FR"/>
          </a:p>
        </p:txBody>
      </p:sp>
    </p:spTree>
    <p:extLst>
      <p:ext uri="{BB962C8B-B14F-4D97-AF65-F5344CB8AC3E}">
        <p14:creationId xmlns:p14="http://schemas.microsoft.com/office/powerpoint/2010/main" val="1961021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4648200"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1EFABBB-7C99-48E6-A70D-D50BC68B9253}" type="slidenum">
              <a:rPr lang="en-US" altLang="fr-FR"/>
              <a:pPr/>
              <a:t>‹N°›</a:t>
            </a:fld>
            <a:endParaRPr lang="en-US" altLang="fr-FR"/>
          </a:p>
        </p:txBody>
      </p:sp>
    </p:spTree>
    <p:extLst>
      <p:ext uri="{BB962C8B-B14F-4D97-AF65-F5344CB8AC3E}">
        <p14:creationId xmlns:p14="http://schemas.microsoft.com/office/powerpoint/2010/main" val="448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428860" y="0"/>
            <a:ext cx="6715140" cy="1071546"/>
          </a:xfrm>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5DC5EDA7-886F-47E2-B777-15C336087A7C}" type="slidenum">
              <a:rPr lang="en-US" altLang="fr-FR"/>
              <a:pPr/>
              <a:t>‹N°›</a:t>
            </a:fld>
            <a:endParaRPr lang="en-US" altLang="fr-FR"/>
          </a:p>
        </p:txBody>
      </p:sp>
    </p:spTree>
    <p:extLst>
      <p:ext uri="{BB962C8B-B14F-4D97-AF65-F5344CB8AC3E}">
        <p14:creationId xmlns:p14="http://schemas.microsoft.com/office/powerpoint/2010/main" val="2810086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6874C120-F30F-4C3D-97FE-007B14BECFBD}" type="slidenum">
              <a:rPr lang="en-US" altLang="fr-FR"/>
              <a:pPr/>
              <a:t>‹N°›</a:t>
            </a:fld>
            <a:endParaRPr lang="en-US" altLang="fr-FR"/>
          </a:p>
        </p:txBody>
      </p:sp>
    </p:spTree>
    <p:extLst>
      <p:ext uri="{BB962C8B-B14F-4D97-AF65-F5344CB8AC3E}">
        <p14:creationId xmlns:p14="http://schemas.microsoft.com/office/powerpoint/2010/main" val="418650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52E6BD41-84AF-4C02-A413-56D3109B65AB}" type="slidenum">
              <a:rPr lang="en-US" altLang="fr-FR"/>
              <a:pPr/>
              <a:t>‹N°›</a:t>
            </a:fld>
            <a:endParaRPr lang="en-US" altLang="fr-FR"/>
          </a:p>
        </p:txBody>
      </p:sp>
    </p:spTree>
    <p:extLst>
      <p:ext uri="{BB962C8B-B14F-4D97-AF65-F5344CB8AC3E}">
        <p14:creationId xmlns:p14="http://schemas.microsoft.com/office/powerpoint/2010/main" val="3083392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5" name="Picture 7" descr="ppt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6" name="Date Placeholder 4"/>
          <p:cNvSpPr>
            <a:spLocks noGrp="1"/>
          </p:cNvSpPr>
          <p:nvPr>
            <p:ph type="dt" sz="half" idx="10"/>
          </p:nvPr>
        </p:nvSpPr>
        <p:spPr>
          <a:xfrm>
            <a:off x="2643188" y="6429375"/>
            <a:ext cx="1428750" cy="292100"/>
          </a:xfrm>
        </p:spPr>
        <p:txBody>
          <a:bodyPr/>
          <a:lstStyle>
            <a:lvl1pPr>
              <a:defRPr/>
            </a:lvl1pPr>
          </a:lstStyle>
          <a:p>
            <a:pPr>
              <a:defRPr/>
            </a:pPr>
            <a:endParaRPr lang="en-US"/>
          </a:p>
        </p:txBody>
      </p:sp>
      <p:sp>
        <p:nvSpPr>
          <p:cNvPr id="7" name="Footer Placeholder 5"/>
          <p:cNvSpPr>
            <a:spLocks noGrp="1"/>
          </p:cNvSpPr>
          <p:nvPr>
            <p:ph type="ftr" sz="quarter" idx="11"/>
          </p:nvPr>
        </p:nvSpPr>
        <p:spPr>
          <a:xfrm>
            <a:off x="4214813" y="6429375"/>
            <a:ext cx="2928937" cy="292100"/>
          </a:xfrm>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7286625" y="6429375"/>
            <a:ext cx="1400175" cy="292100"/>
          </a:xfrm>
        </p:spPr>
        <p:txBody>
          <a:bodyPr/>
          <a:lstStyle>
            <a:lvl1pPr>
              <a:defRPr/>
            </a:lvl1pPr>
          </a:lstStyle>
          <a:p>
            <a:fld id="{EAD7E170-0E6C-4285-AFED-3D516B13EACC}" type="slidenum">
              <a:rPr lang="en-US" altLang="fr-FR"/>
              <a:pPr/>
              <a:t>‹N°›</a:t>
            </a:fld>
            <a:endParaRPr lang="en-US" altLang="fr-FR"/>
          </a:p>
        </p:txBody>
      </p:sp>
    </p:spTree>
    <p:extLst>
      <p:ext uri="{BB962C8B-B14F-4D97-AF65-F5344CB8AC3E}">
        <p14:creationId xmlns:p14="http://schemas.microsoft.com/office/powerpoint/2010/main" val="1871952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97FA82E-3092-432D-B0CB-5B6BD4F4601E}" type="slidenum">
              <a:rPr lang="en-US" altLang="fr-FR"/>
              <a:pPr/>
              <a:t>‹N°›</a:t>
            </a:fld>
            <a:endParaRPr lang="en-US" altLang="fr-FR"/>
          </a:p>
        </p:txBody>
      </p:sp>
    </p:spTree>
    <p:extLst>
      <p:ext uri="{BB962C8B-B14F-4D97-AF65-F5344CB8AC3E}">
        <p14:creationId xmlns:p14="http://schemas.microsoft.com/office/powerpoint/2010/main" val="2812309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Corporateclean"/>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2484438" y="0"/>
            <a:ext cx="6659562"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endParaRPr lang="en-US" altLang="fr-FR"/>
          </a:p>
        </p:txBody>
      </p:sp>
      <p:sp>
        <p:nvSpPr>
          <p:cNvPr id="1028" name="Rectangle 3"/>
          <p:cNvSpPr>
            <a:spLocks noGrp="1" noChangeArrowheads="1"/>
          </p:cNvSpPr>
          <p:nvPr>
            <p:ph type="body" idx="1"/>
          </p:nvPr>
        </p:nvSpPr>
        <p:spPr bwMode="auto">
          <a:xfrm>
            <a:off x="457200" y="13414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altLang="fr-FR"/>
          </a:p>
        </p:txBody>
      </p:sp>
      <p:sp>
        <p:nvSpPr>
          <p:cNvPr id="2" name="Rectangle 4"/>
          <p:cNvSpPr>
            <a:spLocks noGrp="1" noChangeArrowheads="1"/>
          </p:cNvSpPr>
          <p:nvPr>
            <p:ph type="dt" sz="half" idx="2"/>
          </p:nvPr>
        </p:nvSpPr>
        <p:spPr bwMode="auto">
          <a:xfrm>
            <a:off x="457200" y="6429375"/>
            <a:ext cx="2133600" cy="29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429375"/>
            <a:ext cx="2895600" cy="29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429375"/>
            <a:ext cx="2133600" cy="29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4000DFD6-2411-4595-AC94-2DC51E8788BD}" type="slidenum">
              <a:rPr lang="en-US" altLang="fr-FR"/>
              <a:pPr/>
              <a:t>‹N°›</a:t>
            </a:fld>
            <a:endParaRPr lang="en-US" altLang="fr-F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10" r:id="rId8"/>
    <p:sldLayoutId id="2147483708" r:id="rId9"/>
    <p:sldLayoutId id="2147483709" r:id="rId10"/>
    <p:sldLayoutId id="2147483711" r:id="rId11"/>
    <p:sldLayoutId id="2147483712" r:id="rId12"/>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342900" indent="-342900" algn="l" rtl="0" eaLnBrk="1" fontAlgn="base" hangingPunct="1">
        <a:spcBef>
          <a:spcPct val="20000"/>
        </a:spcBef>
        <a:spcAft>
          <a:spcPct val="0"/>
        </a:spcAft>
        <a:buChar char="•"/>
        <a:defRPr sz="2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3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name="{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600" dirty="0"/>
              <a:t>Classe Mixée Apprentis-Scolaires</a:t>
            </a:r>
            <a:br>
              <a:rPr lang="fr-FR" sz="2600" dirty="0"/>
            </a:br>
            <a:r>
              <a:rPr lang="fr-FR" sz="2600" dirty="0"/>
              <a:t>Mise en situation et stratégie pédagogique</a:t>
            </a:r>
          </a:p>
        </p:txBody>
      </p:sp>
      <p:sp>
        <p:nvSpPr>
          <p:cNvPr id="3" name="_OM_BulletList_"/>
          <p:cNvSpPr>
            <a:spLocks noGrp="1"/>
          </p:cNvSpPr>
          <p:nvPr>
            <p:ph type="body" idx="1"/>
          </p:nvPr>
        </p:nvSpPr>
        <p:spPr>
          <a:xfrm>
            <a:off x="457200" y="1341438"/>
            <a:ext cx="8507288" cy="4333494"/>
          </a:xfrm>
        </p:spPr>
        <p:txBody>
          <a:bodyPr wrap="square">
            <a:spAutoFit/>
          </a:bodyPr>
          <a:lstStyle/>
          <a:p>
            <a:pPr marL="514350" indent="-514350">
              <a:buFont typeface="+mj-lt"/>
              <a:buAutoNum type="arabicPeriod"/>
            </a:pPr>
            <a:r>
              <a:rPr lang="fr-FR" dirty="0"/>
              <a:t>Mixage Principe.</a:t>
            </a:r>
          </a:p>
          <a:p>
            <a:pPr marL="514350" indent="-514350">
              <a:buFont typeface="+mj-lt"/>
              <a:buAutoNum type="arabicPeriod"/>
            </a:pPr>
            <a:r>
              <a:rPr lang="fr-FR" dirty="0"/>
              <a:t>Intérêts.</a:t>
            </a:r>
          </a:p>
          <a:p>
            <a:pPr marL="514350" indent="-514350">
              <a:buFont typeface="+mj-lt"/>
              <a:buAutoNum type="arabicPeriod"/>
            </a:pPr>
            <a:r>
              <a:rPr lang="fr-FR" dirty="0"/>
              <a:t>Interrogations ?</a:t>
            </a:r>
          </a:p>
          <a:p>
            <a:pPr marL="514350" indent="-514350">
              <a:buFont typeface="+mj-lt"/>
              <a:buAutoNum type="arabicPeriod"/>
            </a:pPr>
            <a:r>
              <a:rPr lang="fr-FR" dirty="0"/>
              <a:t>Stratégie pédagogique.</a:t>
            </a:r>
          </a:p>
          <a:p>
            <a:pPr marL="514350" indent="-514350">
              <a:buFont typeface="+mj-lt"/>
              <a:buAutoNum type="arabicPeriod"/>
            </a:pPr>
            <a:r>
              <a:rPr lang="fr-FR" dirty="0"/>
              <a:t>Préconisations organisationnelles et pédagogiques.</a:t>
            </a:r>
          </a:p>
          <a:p>
            <a:pPr marL="514350" indent="-514350">
              <a:buFont typeface="+mj-lt"/>
              <a:buAutoNum type="arabicPeriod"/>
            </a:pPr>
            <a:r>
              <a:rPr lang="fr-FR" dirty="0"/>
              <a:t>Mise en œuvre.</a:t>
            </a:r>
          </a:p>
          <a:p>
            <a:pPr marL="514350" indent="-514350">
              <a:buFont typeface="+mj-lt"/>
              <a:buAutoNum type="arabicPeriod"/>
            </a:pPr>
            <a:r>
              <a:rPr lang="fr-FR" dirty="0"/>
              <a:t>Les facteurs clés de succès …</a:t>
            </a:r>
          </a:p>
          <a:p>
            <a:pPr marL="514350" indent="-514350">
              <a:buFont typeface="+mj-lt"/>
              <a:buAutoNum type="arabicPeriod"/>
            </a:pPr>
            <a:r>
              <a:rPr lang="fr-FR" dirty="0"/>
              <a:t>Quelques pistes de réflexion dans la mise en œuvre.</a:t>
            </a:r>
          </a:p>
          <a:p>
            <a:pPr marL="514350" indent="-514350">
              <a:buFont typeface="+mj-lt"/>
              <a:buAutoNum type="arabicPeriod"/>
            </a:pPr>
            <a:endParaRPr lang="fr-FR" dirty="0"/>
          </a:p>
        </p:txBody>
      </p:sp>
    </p:spTree>
    <p:extLst>
      <p:ext uri="{BB962C8B-B14F-4D97-AF65-F5344CB8AC3E}">
        <p14:creationId xmlns:p14="http://schemas.microsoft.com/office/powerpoint/2010/main" val="561057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7A2F4386-D37B-4DA4-ACDB-489260F05DE6}{5BA74BEE-911A-4CAA-84BE-E2225C76173F}">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Exemple en STS</a:t>
            </a:r>
          </a:p>
        </p:txBody>
      </p:sp>
      <p:grpSp>
        <p:nvGrpSpPr>
          <p:cNvPr id="5" name="Groupe 4"/>
          <p:cNvGrpSpPr/>
          <p:nvPr/>
        </p:nvGrpSpPr>
        <p:grpSpPr>
          <a:xfrm>
            <a:off x="0" y="1052513"/>
            <a:ext cx="9144000" cy="5805487"/>
            <a:chOff x="107504" y="1196752"/>
            <a:chExt cx="9036496" cy="5661248"/>
          </a:xfrm>
        </p:grpSpPr>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96752"/>
              <a:ext cx="9036496" cy="5661248"/>
            </a:xfrm>
            <a:prstGeom prst="rect">
              <a:avLst/>
            </a:prstGeom>
          </p:spPr>
        </p:pic>
        <p:sp>
          <p:nvSpPr>
            <p:cNvPr id="7" name="Rectangle 6"/>
            <p:cNvSpPr/>
            <p:nvPr/>
          </p:nvSpPr>
          <p:spPr>
            <a:xfrm>
              <a:off x="539552" y="3212976"/>
              <a:ext cx="1368152" cy="504056"/>
            </a:xfrm>
            <a:prstGeom prst="rect">
              <a:avLst/>
            </a:prstGeom>
            <a:solidFill>
              <a:srgbClr val="FF0000">
                <a:alpha val="2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6156176" y="4221088"/>
              <a:ext cx="1440160" cy="504056"/>
            </a:xfrm>
            <a:prstGeom prst="rect">
              <a:avLst/>
            </a:prstGeom>
            <a:solidFill>
              <a:srgbClr val="FF0000">
                <a:alpha val="2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4788024" y="5733256"/>
              <a:ext cx="1368152" cy="1008112"/>
            </a:xfrm>
            <a:prstGeom prst="rect">
              <a:avLst/>
            </a:prstGeom>
            <a:solidFill>
              <a:srgbClr val="FF0000">
                <a:alpha val="2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782004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5BD4A5FB-96A7-4C53-98BC-40071A96B8E5}{206069A6-43E3-4056-B2EE-1DB7B4184CDB}">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Suivi pédagogique</a:t>
            </a:r>
          </a:p>
        </p:txBody>
      </p:sp>
      <p:sp>
        <p:nvSpPr>
          <p:cNvPr id="3" name="_OM_BulletList_"/>
          <p:cNvSpPr>
            <a:spLocks noGrp="1"/>
          </p:cNvSpPr>
          <p:nvPr>
            <p:ph type="body" idx="1"/>
          </p:nvPr>
        </p:nvSpPr>
        <p:spPr>
          <a:xfrm>
            <a:off x="457200" y="1341438"/>
            <a:ext cx="6659562" cy="1932837"/>
          </a:xfrm>
        </p:spPr>
        <p:txBody>
          <a:bodyPr wrap="square">
            <a:spAutoFit/>
          </a:bodyPr>
          <a:lstStyle/>
          <a:p>
            <a:r>
              <a:rPr lang="fr-FR" dirty="0"/>
              <a:t>Tableau Stratégique de Formation</a:t>
            </a:r>
          </a:p>
          <a:p>
            <a:r>
              <a:rPr lang="fr-FR" dirty="0"/>
              <a:t>Individualisation.</a:t>
            </a:r>
          </a:p>
          <a:p>
            <a:r>
              <a:rPr lang="fr-FR" dirty="0"/>
              <a:t>Livret d'apprentissage.</a:t>
            </a:r>
          </a:p>
          <a:p>
            <a:endParaRPr lang="fr-FR" dirty="0"/>
          </a:p>
        </p:txBody>
      </p:sp>
    </p:spTree>
    <p:extLst>
      <p:ext uri="{BB962C8B-B14F-4D97-AF65-F5344CB8AC3E}">
        <p14:creationId xmlns:p14="http://schemas.microsoft.com/office/powerpoint/2010/main" val="1625142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133B4090-C47D-4104-A1F3-296212185008}{5BD4A5FB-96A7-4C53-98BC-40071A96B8E5}">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Tableau Stratégique de Formation</a:t>
            </a:r>
          </a:p>
        </p:txBody>
      </p:sp>
      <p:sp>
        <p:nvSpPr>
          <p:cNvPr id="3" name="ZoneTexte 2"/>
          <p:cNvSpPr txBox="1"/>
          <p:nvPr/>
        </p:nvSpPr>
        <p:spPr>
          <a:xfrm>
            <a:off x="251520" y="1560513"/>
            <a:ext cx="8892480" cy="5262979"/>
          </a:xfrm>
          <a:prstGeom prst="rect">
            <a:avLst/>
          </a:prstGeom>
          <a:noFill/>
        </p:spPr>
        <p:txBody>
          <a:bodyPr vert="horz" wrap="square" rtlCol="0">
            <a:spAutoFit/>
          </a:bodyPr>
          <a:lstStyle/>
          <a:p>
            <a:pPr algn="just"/>
            <a:r>
              <a:rPr lang="fr-FR" sz="2400" dirty="0"/>
              <a:t>Le  TSF  (tableau  de  stratégie  de  formation)  a  pour  objectif  principal  la  mise  en  œuvre  des formations  en  alternance  entre  le  centre  de  formation  et  l’entreprise. </a:t>
            </a:r>
          </a:p>
          <a:p>
            <a:pPr algn="just"/>
            <a:r>
              <a:rPr lang="fr-FR" sz="2400" dirty="0"/>
              <a:t>Il  fixe  donc  des éléments  de  « répartition »  des  activités  professionnelles  entre  l’entreprise  et  le  centre  de </a:t>
            </a:r>
          </a:p>
          <a:p>
            <a:pPr algn="just"/>
            <a:r>
              <a:rPr lang="fr-FR" sz="2400" dirty="0"/>
              <a:t>formation. Il est établi en fonction du référentiel d’activités professionnelles (RAP). C’est le document d'organisation de la formation, structuré  en  phases  d'alternance,  qui  assure  la  synthèse  entre  les  vécus  professionnels  et les  exigences  du  diplôme. </a:t>
            </a:r>
          </a:p>
          <a:p>
            <a:pPr algn="just"/>
            <a:r>
              <a:rPr lang="fr-FR" sz="2400" dirty="0"/>
              <a:t>Pour  l'équipe  pédagogique de  l’</a:t>
            </a:r>
            <a:r>
              <a:rPr lang="fr-FR" sz="2400" dirty="0" err="1"/>
              <a:t>UFA</a:t>
            </a:r>
            <a:r>
              <a:rPr lang="fr-FR" sz="2400" dirty="0"/>
              <a:t>,  il  est  le  guide  de  la formation.  Il  constitue  un  cadre  afin  d’établir  des </a:t>
            </a:r>
          </a:p>
          <a:p>
            <a:pPr algn="just"/>
            <a:r>
              <a:rPr lang="fr-FR" sz="2400" dirty="0"/>
              <a:t>liens entre les différents enseignements disciplinaires. </a:t>
            </a:r>
          </a:p>
          <a:p>
            <a:pPr algn="just"/>
            <a:endParaRPr lang="fr-FR" sz="2400" b="1" dirty="0"/>
          </a:p>
        </p:txBody>
      </p:sp>
    </p:spTree>
    <p:extLst>
      <p:ext uri="{BB962C8B-B14F-4D97-AF65-F5344CB8AC3E}">
        <p14:creationId xmlns:p14="http://schemas.microsoft.com/office/powerpoint/2010/main" val="4049916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2F6BD17F-C866-41FB-BF18-C66A34883819}{5BD4A5FB-96A7-4C53-98BC-40071A96B8E5}">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Livret d'apprentissage</a:t>
            </a:r>
          </a:p>
        </p:txBody>
      </p:sp>
      <p:sp>
        <p:nvSpPr>
          <p:cNvPr id="3" name="ZoneTexte 2"/>
          <p:cNvSpPr txBox="1"/>
          <p:nvPr/>
        </p:nvSpPr>
        <p:spPr>
          <a:xfrm>
            <a:off x="2484438" y="1560513"/>
            <a:ext cx="6659562" cy="369332"/>
          </a:xfrm>
          <a:prstGeom prst="rect">
            <a:avLst/>
          </a:prstGeom>
          <a:noFill/>
        </p:spPr>
        <p:txBody>
          <a:bodyPr vert="horz" wrap="square" rtlCol="0">
            <a:spAutoFit/>
          </a:bodyPr>
          <a:lstStyle/>
          <a:p>
            <a:endParaRPr lang="fr-FR" dirty="0"/>
          </a:p>
        </p:txBody>
      </p:sp>
      <p:sp>
        <p:nvSpPr>
          <p:cNvPr id="4" name="ZoneTexte 3"/>
          <p:cNvSpPr txBox="1"/>
          <p:nvPr/>
        </p:nvSpPr>
        <p:spPr>
          <a:xfrm>
            <a:off x="269776" y="1597026"/>
            <a:ext cx="8604448" cy="4893647"/>
          </a:xfrm>
          <a:prstGeom prst="rect">
            <a:avLst/>
          </a:prstGeom>
          <a:noFill/>
        </p:spPr>
        <p:txBody>
          <a:bodyPr vert="horz" wrap="square" rtlCol="0">
            <a:spAutoFit/>
          </a:bodyPr>
          <a:lstStyle/>
          <a:p>
            <a:pPr algn="just"/>
            <a:r>
              <a:rPr lang="fr-FR" sz="2400" dirty="0"/>
              <a:t>C’est  à  la  fois  un  document  réglementaire  de  liaison  entre  l'entreprise  et  l’</a:t>
            </a:r>
            <a:r>
              <a:rPr lang="fr-FR" sz="2400" dirty="0" err="1"/>
              <a:t>UFA</a:t>
            </a:r>
            <a:r>
              <a:rPr lang="fr-FR" sz="2400" dirty="0"/>
              <a:t>,  confié  à l'apprenti dès le début de sa formation et un outil pour le suivi et la qualité de la formation. Il véhicule des informations pédagogiques qui concernent chaque jeune dans sa formation tant en UFA qu'en entreprise. </a:t>
            </a:r>
          </a:p>
          <a:p>
            <a:pPr algn="just"/>
            <a:r>
              <a:rPr lang="fr-FR" sz="2400" dirty="0"/>
              <a:t>C'est un des outils de communication indispensable au suivi de la formation du jeune placé sous sa responsabilité. Il atteste de la formation reçue par l'apprenti en entreprise et en </a:t>
            </a:r>
            <a:r>
              <a:rPr lang="fr-FR" sz="2400" dirty="0" err="1"/>
              <a:t>UFA</a:t>
            </a:r>
            <a:r>
              <a:rPr lang="fr-FR" sz="2400" dirty="0"/>
              <a:t>. Il permet aux formateurs de porter des appréciations sur le travail réalisé  en  entreprise  comme  à  l’</a:t>
            </a:r>
            <a:r>
              <a:rPr lang="fr-FR" sz="2400" dirty="0" err="1"/>
              <a:t>UFA</a:t>
            </a:r>
            <a:r>
              <a:rPr lang="fr-FR" sz="2400" dirty="0"/>
              <a:t>,  tant  en  enseignement  général  qu'en  enseignement professionnel.</a:t>
            </a:r>
          </a:p>
          <a:p>
            <a:endParaRPr lang="fr-FR" sz="2400" b="1" dirty="0"/>
          </a:p>
        </p:txBody>
      </p:sp>
    </p:spTree>
    <p:extLst>
      <p:ext uri="{BB962C8B-B14F-4D97-AF65-F5344CB8AC3E}">
        <p14:creationId xmlns:p14="http://schemas.microsoft.com/office/powerpoint/2010/main" val="493553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t>Préconisations organisationnelles et pédagogique</a:t>
            </a:r>
          </a:p>
        </p:txBody>
      </p:sp>
      <p:sp>
        <p:nvSpPr>
          <p:cNvPr id="3" name="ZoneTexte 2"/>
          <p:cNvSpPr txBox="1"/>
          <p:nvPr/>
        </p:nvSpPr>
        <p:spPr>
          <a:xfrm>
            <a:off x="323528" y="1484784"/>
            <a:ext cx="8568952" cy="4524315"/>
          </a:xfrm>
          <a:prstGeom prst="rect">
            <a:avLst/>
          </a:prstGeom>
          <a:noFill/>
        </p:spPr>
        <p:txBody>
          <a:bodyPr vert="horz" wrap="square" rtlCol="0">
            <a:spAutoFit/>
          </a:bodyPr>
          <a:lstStyle/>
          <a:p>
            <a:r>
              <a:rPr lang="fr-FR" dirty="0"/>
              <a:t>1. Regrouper </a:t>
            </a:r>
            <a:r>
              <a:rPr lang="fr-FR" b="1" dirty="0"/>
              <a:t>systématiquement</a:t>
            </a:r>
            <a:r>
              <a:rPr lang="fr-FR" dirty="0"/>
              <a:t> les apprentis avec les jeunes sous statut scolaire (ne pas créer deux groupes selon le statut).</a:t>
            </a:r>
          </a:p>
          <a:p>
            <a:endParaRPr lang="fr-FR" dirty="0"/>
          </a:p>
          <a:p>
            <a:r>
              <a:rPr lang="fr-FR" dirty="0"/>
              <a:t>2. Assurer </a:t>
            </a:r>
            <a:r>
              <a:rPr lang="fr-FR" b="1" dirty="0"/>
              <a:t>le maximum de cours en commun</a:t>
            </a:r>
            <a:r>
              <a:rPr lang="fr-FR" dirty="0"/>
              <a:t> pour les apprentis et les jeunes sous statut scolaire pendant les semaines où ils sont regroupés. </a:t>
            </a:r>
          </a:p>
          <a:p>
            <a:endParaRPr lang="fr-FR" dirty="0"/>
          </a:p>
          <a:p>
            <a:r>
              <a:rPr lang="fr-FR" dirty="0"/>
              <a:t>3. Définir en amont pour les apprentis et les jeunes sous statut scolaire les domaines dans lesquels l’entreprise apportera les savoir-faire, les savoirs-être et les connaissances en les priorisant afin de réaliser un plan prévisionnel de formation et/ou un tableau de stratégie de formation alternée.</a:t>
            </a:r>
          </a:p>
          <a:p>
            <a:endParaRPr lang="fr-FR" dirty="0"/>
          </a:p>
          <a:p>
            <a:r>
              <a:rPr lang="fr-FR" dirty="0"/>
              <a:t>4. Pour les enseignements théoriques (général et professionnel) :</a:t>
            </a:r>
          </a:p>
          <a:p>
            <a:r>
              <a:rPr lang="fr-FR" dirty="0"/>
              <a:t>- Construire des "progressions"  visant une acquisition de connaissances et le développement de compétences communes par les apprentis et les jeunes sous statut scolaire en tenant compte de l’apport de l’entreprise pour les deux publics.</a:t>
            </a:r>
          </a:p>
          <a:p>
            <a:r>
              <a:rPr lang="fr-FR" dirty="0"/>
              <a:t>- Respecter le total horaire par matière indiqué dans les référentiels.</a:t>
            </a:r>
          </a:p>
        </p:txBody>
      </p:sp>
    </p:spTree>
    <p:extLst>
      <p:ext uri="{BB962C8B-B14F-4D97-AF65-F5344CB8AC3E}">
        <p14:creationId xmlns:p14="http://schemas.microsoft.com/office/powerpoint/2010/main" val="3723875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t>Préconisations organisationnelles et pédagogique</a:t>
            </a:r>
          </a:p>
        </p:txBody>
      </p:sp>
      <p:sp>
        <p:nvSpPr>
          <p:cNvPr id="4" name="Rectangle 3"/>
          <p:cNvSpPr/>
          <p:nvPr/>
        </p:nvSpPr>
        <p:spPr>
          <a:xfrm>
            <a:off x="611560" y="1772816"/>
            <a:ext cx="8424936" cy="4247317"/>
          </a:xfrm>
          <a:prstGeom prst="rect">
            <a:avLst/>
          </a:prstGeom>
        </p:spPr>
        <p:txBody>
          <a:bodyPr wrap="square">
            <a:spAutoFit/>
          </a:bodyPr>
          <a:lstStyle/>
          <a:p>
            <a:pPr algn="just"/>
            <a:r>
              <a:rPr lang="fr-FR" dirty="0"/>
              <a:t>5. Pour les enseignements professionnels pratiques : </a:t>
            </a:r>
          </a:p>
          <a:p>
            <a:pPr algn="just"/>
            <a:r>
              <a:rPr lang="fr-FR" dirty="0"/>
              <a:t>- Construire des "progressions" qui prennent en compte les savoir-faire, les savoirs-être et les connaissances acquis en entreprise par les deux publics.</a:t>
            </a:r>
          </a:p>
          <a:p>
            <a:pPr algn="just"/>
            <a:r>
              <a:rPr lang="fr-FR" dirty="0"/>
              <a:t>- Respecter le total horaire par matière indiqué dans les référentiels pour les lycéens.</a:t>
            </a:r>
          </a:p>
          <a:p>
            <a:pPr algn="just"/>
            <a:endParaRPr lang="fr-FR" dirty="0"/>
          </a:p>
          <a:p>
            <a:pPr algn="just"/>
            <a:r>
              <a:rPr lang="fr-FR" dirty="0"/>
              <a:t>6. Construire en lien avec le plan prévisionnel de formation et/ou le tableau de stratégie de formation alternée, une progression pédagogique par discipline qui comprenne un tronc commun d’acquisitions des « fondamentaux » lorsque les apprentis et les jeunes sous statut scolaire sont réunis ; les acquisitions « secondaires », des « renforcements » ou du soutien seront proposés séparément.</a:t>
            </a:r>
          </a:p>
          <a:p>
            <a:pPr algn="just"/>
            <a:endParaRPr lang="fr-FR" dirty="0"/>
          </a:p>
          <a:p>
            <a:pPr algn="just"/>
            <a:r>
              <a:rPr lang="fr-FR" dirty="0"/>
              <a:t>7. Privilégier les enseignements professionnels pratiques pour les jeunes sous statut scolaire pendant les semaines où les apprentis sont en entreprise.</a:t>
            </a:r>
          </a:p>
        </p:txBody>
      </p:sp>
    </p:spTree>
    <p:extLst>
      <p:ext uri="{BB962C8B-B14F-4D97-AF65-F5344CB8AC3E}">
        <p14:creationId xmlns:p14="http://schemas.microsoft.com/office/powerpoint/2010/main" val="966370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Mise en </a:t>
            </a:r>
            <a:r>
              <a:rPr lang="fr-FR" dirty="0" err="1"/>
              <a:t>oeuvre</a:t>
            </a:r>
            <a:endParaRPr lang="fr-FR" dirty="0"/>
          </a:p>
        </p:txBody>
      </p:sp>
      <p:sp>
        <p:nvSpPr>
          <p:cNvPr id="3" name="ZoneTexte 2"/>
          <p:cNvSpPr txBox="1"/>
          <p:nvPr/>
        </p:nvSpPr>
        <p:spPr>
          <a:xfrm>
            <a:off x="107504" y="1268760"/>
            <a:ext cx="9036496" cy="5632311"/>
          </a:xfrm>
          <a:prstGeom prst="rect">
            <a:avLst/>
          </a:prstGeom>
          <a:noFill/>
        </p:spPr>
        <p:txBody>
          <a:bodyPr vert="horz" wrap="square" rtlCol="0">
            <a:spAutoFit/>
          </a:bodyPr>
          <a:lstStyle/>
          <a:p>
            <a:r>
              <a:rPr lang="fr-FR" dirty="0"/>
              <a:t>Pour mettre en œuvre et suivre une section mixée, les activités mentionnées ci-après doivent être conduites (cette liste n’est cependant pas exhaustive) : </a:t>
            </a:r>
          </a:p>
          <a:p>
            <a:endParaRPr lang="fr-FR" dirty="0"/>
          </a:p>
          <a:p>
            <a:r>
              <a:rPr lang="fr-FR" dirty="0"/>
              <a:t>-	les relations avec l’entreprise (recherche d’entreprises, </a:t>
            </a:r>
            <a:r>
              <a:rPr lang="fr-FR" dirty="0" err="1"/>
              <a:t>co</a:t>
            </a:r>
            <a:r>
              <a:rPr lang="fr-FR" dirty="0"/>
              <a:t>-construction du Plan Prévisionnel de Formation et/ou du Tableau de Stratégie de Formation Alternée, information et formation des maîtres d’apprentissage, accueil des candidats à l’apprentissage et mise en relation avec des entreprises, suivi de la formation du jeune);</a:t>
            </a:r>
          </a:p>
          <a:p>
            <a:endParaRPr lang="fr-FR" dirty="0"/>
          </a:p>
          <a:p>
            <a:r>
              <a:rPr lang="fr-FR" dirty="0"/>
              <a:t>-	l’animation et la coordination pédagogique de l’équipe de formateurs afin de faciliter la construction et la mise en œuvre des </a:t>
            </a:r>
            <a:r>
              <a:rPr lang="fr-FR" dirty="0" err="1"/>
              <a:t>PPF</a:t>
            </a:r>
            <a:r>
              <a:rPr lang="fr-FR" dirty="0"/>
              <a:t> et </a:t>
            </a:r>
            <a:r>
              <a:rPr lang="fr-FR" dirty="0" err="1"/>
              <a:t>TSFA</a:t>
            </a:r>
            <a:r>
              <a:rPr lang="fr-FR" dirty="0"/>
              <a:t>, l’élaboration des progressions, la construction, le développement et l’adaptation d’outils (carnet de liaison...) ;</a:t>
            </a:r>
          </a:p>
          <a:p>
            <a:endParaRPr lang="fr-FR" dirty="0"/>
          </a:p>
          <a:p>
            <a:r>
              <a:rPr lang="fr-FR" dirty="0"/>
              <a:t>-	l’organisation pédagogique (calendrier, emploi du temps, suivi) ;</a:t>
            </a:r>
          </a:p>
          <a:p>
            <a:endParaRPr lang="fr-FR" dirty="0"/>
          </a:p>
          <a:p>
            <a:r>
              <a:rPr lang="fr-FR" dirty="0"/>
              <a:t>-	la gestion des moyens (équipements, ateliers…) ;</a:t>
            </a:r>
          </a:p>
          <a:p>
            <a:endParaRPr lang="fr-FR" dirty="0"/>
          </a:p>
          <a:p>
            <a:r>
              <a:rPr lang="fr-FR" dirty="0"/>
              <a:t>-	la gestion administrative (vie scolaire : absences…).</a:t>
            </a:r>
          </a:p>
          <a:p>
            <a:endParaRPr lang="fr-FR" b="1" dirty="0"/>
          </a:p>
        </p:txBody>
      </p:sp>
    </p:spTree>
    <p:extLst>
      <p:ext uri="{BB962C8B-B14F-4D97-AF65-F5344CB8AC3E}">
        <p14:creationId xmlns:p14="http://schemas.microsoft.com/office/powerpoint/2010/main" val="1319962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Mise en </a:t>
            </a:r>
            <a:r>
              <a:rPr lang="fr-FR" dirty="0" err="1"/>
              <a:t>oeuvre</a:t>
            </a:r>
            <a:endParaRPr lang="fr-FR" dirty="0"/>
          </a:p>
        </p:txBody>
      </p:sp>
      <p:sp>
        <p:nvSpPr>
          <p:cNvPr id="3" name="ZoneTexte 2"/>
          <p:cNvSpPr txBox="1"/>
          <p:nvPr/>
        </p:nvSpPr>
        <p:spPr>
          <a:xfrm>
            <a:off x="107504" y="1268760"/>
            <a:ext cx="9036496" cy="4278094"/>
          </a:xfrm>
          <a:prstGeom prst="rect">
            <a:avLst/>
          </a:prstGeom>
          <a:noFill/>
        </p:spPr>
        <p:txBody>
          <a:bodyPr vert="horz" wrap="square" rtlCol="0">
            <a:spAutoFit/>
          </a:bodyPr>
          <a:lstStyle/>
          <a:p>
            <a:pPr algn="just"/>
            <a:endParaRPr lang="fr-FR" sz="2400" dirty="0"/>
          </a:p>
          <a:p>
            <a:r>
              <a:rPr lang="fr-FR" sz="2400" dirty="0"/>
              <a:t>Ces différentes activités peuvent, selon la taille des UFA et le nombre de sections mixées être réparties sur une ou plusieurs personnes (DDFPT, référent pédagogique, enseignants/formateurs...)  ou être regroupées dans une fonction de coordonnateur de l’alternance. </a:t>
            </a:r>
          </a:p>
          <a:p>
            <a:pPr algn="just"/>
            <a:endParaRPr lang="fr-FR" sz="2400" dirty="0"/>
          </a:p>
          <a:p>
            <a:pPr algn="just"/>
            <a:r>
              <a:rPr lang="fr-FR" sz="2400" dirty="0"/>
              <a:t>Quelque soit le cas de figure, ces personnes sont placées sous la responsabilité du directeur de l’UFA.</a:t>
            </a:r>
            <a:endParaRPr lang="fr-FR" sz="2400" b="1" dirty="0"/>
          </a:p>
          <a:p>
            <a:endParaRPr lang="fr-FR" sz="2800" dirty="0"/>
          </a:p>
          <a:p>
            <a:endParaRPr lang="fr-FR" sz="2800" b="1" dirty="0"/>
          </a:p>
        </p:txBody>
      </p:sp>
    </p:spTree>
    <p:extLst>
      <p:ext uri="{BB962C8B-B14F-4D97-AF65-F5344CB8AC3E}">
        <p14:creationId xmlns:p14="http://schemas.microsoft.com/office/powerpoint/2010/main" val="3162806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47D37BE9-2FBC-491C-A845-2DCA9A881448}{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facteurs clés de succès …</a:t>
            </a:r>
          </a:p>
        </p:txBody>
      </p:sp>
      <p:sp>
        <p:nvSpPr>
          <p:cNvPr id="3" name="ZoneTexte 2"/>
          <p:cNvSpPr txBox="1"/>
          <p:nvPr/>
        </p:nvSpPr>
        <p:spPr>
          <a:xfrm>
            <a:off x="0" y="1560513"/>
            <a:ext cx="9144000" cy="3108543"/>
          </a:xfrm>
          <a:prstGeom prst="rect">
            <a:avLst/>
          </a:prstGeom>
          <a:noFill/>
        </p:spPr>
        <p:txBody>
          <a:bodyPr vert="horz" wrap="square" rtlCol="0">
            <a:spAutoFit/>
          </a:bodyPr>
          <a:lstStyle/>
          <a:p>
            <a:r>
              <a:rPr lang="fr-FR" sz="2400" dirty="0"/>
              <a:t>  Une équipe pédagogique stable, expérimentée et prête à remettre en question ses pratiques.</a:t>
            </a:r>
          </a:p>
          <a:p>
            <a:endParaRPr lang="fr-FR" sz="2400" dirty="0"/>
          </a:p>
          <a:p>
            <a:r>
              <a:rPr lang="fr-FR" sz="2400" dirty="0"/>
              <a:t>  Une coordination efficace et claire entre les différents acteurs (lycée, CFA, formateurs, maîtres d’apprentissage, apprentis, etc.).</a:t>
            </a:r>
          </a:p>
          <a:p>
            <a:r>
              <a:rPr lang="fr-FR" sz="2400" dirty="0"/>
              <a:t>  Une reconnaissance de la spécificité de l’apprentissage au sein du lycée.</a:t>
            </a:r>
          </a:p>
          <a:p>
            <a:endParaRPr lang="fr-FR" sz="2800" dirty="0"/>
          </a:p>
        </p:txBody>
      </p:sp>
    </p:spTree>
    <p:extLst>
      <p:ext uri="{BB962C8B-B14F-4D97-AF65-F5344CB8AC3E}">
        <p14:creationId xmlns:p14="http://schemas.microsoft.com/office/powerpoint/2010/main" val="4163312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9246D089-4F62-4548-B16B-119C5A0D1D21}{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Quelques pistes de réflexion dans la mise en œuvre</a:t>
            </a:r>
          </a:p>
        </p:txBody>
      </p:sp>
      <p:sp>
        <p:nvSpPr>
          <p:cNvPr id="3" name="ZoneTexte 2"/>
          <p:cNvSpPr txBox="1"/>
          <p:nvPr/>
        </p:nvSpPr>
        <p:spPr>
          <a:xfrm>
            <a:off x="14821" y="1268760"/>
            <a:ext cx="8748464" cy="5909310"/>
          </a:xfrm>
          <a:prstGeom prst="rect">
            <a:avLst/>
          </a:prstGeom>
          <a:noFill/>
        </p:spPr>
        <p:txBody>
          <a:bodyPr vert="horz" wrap="square" rtlCol="0">
            <a:spAutoFit/>
          </a:bodyPr>
          <a:lstStyle/>
          <a:p>
            <a:r>
              <a:rPr lang="fr-FR" sz="2000" dirty="0"/>
              <a:t>Quelques pistes de réflexion dans la mise en œuvre</a:t>
            </a:r>
          </a:p>
          <a:p>
            <a:r>
              <a:rPr lang="fr-FR" sz="2000" dirty="0"/>
              <a:t> 	Nécessité de proposer un emploi du temps sur 35 heures, les semaines de présence des apprentis ;</a:t>
            </a:r>
          </a:p>
          <a:p>
            <a:r>
              <a:rPr lang="fr-FR" sz="2000" dirty="0"/>
              <a:t> 	L’alternance des apprentis en entreprise doit coïncider avec les périodes de formation en entreprise des élèves sous statut scolaire et avec les vacances scolaires afin de « lisser » les deux statuts ;</a:t>
            </a:r>
          </a:p>
          <a:p>
            <a:r>
              <a:rPr lang="fr-FR" sz="2000" dirty="0"/>
              <a:t> 	Déterminer en amont les activités que l’entreprise pourra confier aux stagiaires ou apprentis, activités permettant de développer des savoir-faire et/ou savoir-être et/ou connaissances, afin de construire une progression dans laquelle celles-ci seront repérées (Tableau Stratégique de Formation TSF). Pour cela, un travail d’analyse des activités en entreprise doit être mené simultanément à une explicitation du référentiel auprès des employeurs ;</a:t>
            </a:r>
          </a:p>
          <a:p>
            <a:r>
              <a:rPr lang="fr-FR" sz="2000" dirty="0"/>
              <a:t> 	Intégrer les séquences de retour d’expérience en entreprise et l’exploitation pédagogique possible par l’équipe pédagogique en présence de tous les apprenants et des formateurs qui le souhaitent.</a:t>
            </a:r>
          </a:p>
          <a:p>
            <a:endParaRPr lang="fr-FR" sz="2000" dirty="0"/>
          </a:p>
          <a:p>
            <a:endParaRPr lang="fr-FR" sz="2000" dirty="0"/>
          </a:p>
          <a:p>
            <a:endParaRPr lang="fr-FR" sz="2000" b="1" dirty="0"/>
          </a:p>
        </p:txBody>
      </p:sp>
    </p:spTree>
    <p:extLst>
      <p:ext uri="{BB962C8B-B14F-4D97-AF65-F5344CB8AC3E}">
        <p14:creationId xmlns:p14="http://schemas.microsoft.com/office/powerpoint/2010/main" val="4204443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D7A4088B-A20B-44DA-8574-967FAA17530D}{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Mixage</a:t>
            </a:r>
          </a:p>
        </p:txBody>
      </p:sp>
      <p:sp>
        <p:nvSpPr>
          <p:cNvPr id="3" name="_OM_BulletList_"/>
          <p:cNvSpPr>
            <a:spLocks noGrp="1"/>
          </p:cNvSpPr>
          <p:nvPr>
            <p:ph type="body" idx="1"/>
          </p:nvPr>
        </p:nvSpPr>
        <p:spPr>
          <a:xfrm>
            <a:off x="1907704" y="1628800"/>
            <a:ext cx="6275040" cy="1655838"/>
          </a:xfrm>
        </p:spPr>
        <p:txBody>
          <a:bodyPr wrap="square">
            <a:spAutoFit/>
          </a:bodyPr>
          <a:lstStyle/>
          <a:p>
            <a:r>
              <a:rPr lang="fr-FR" sz="3200" dirty="0"/>
              <a:t>La mixité des parcours.</a:t>
            </a:r>
          </a:p>
          <a:p>
            <a:r>
              <a:rPr lang="fr-FR" sz="3200" dirty="0"/>
              <a:t>La mixité des statuts.</a:t>
            </a:r>
          </a:p>
          <a:p>
            <a:endParaRPr lang="fr-FR" dirty="0"/>
          </a:p>
        </p:txBody>
      </p:sp>
    </p:spTree>
    <p:extLst>
      <p:ext uri="{BB962C8B-B14F-4D97-AF65-F5344CB8AC3E}">
        <p14:creationId xmlns:p14="http://schemas.microsoft.com/office/powerpoint/2010/main" val="2312845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6103864D-FCEC-408A-9286-AE780E398EAB}{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Intérêt ?</a:t>
            </a:r>
          </a:p>
        </p:txBody>
      </p:sp>
      <p:sp>
        <p:nvSpPr>
          <p:cNvPr id="3" name="_OM_BulletList_"/>
          <p:cNvSpPr>
            <a:spLocks noGrp="1"/>
          </p:cNvSpPr>
          <p:nvPr>
            <p:ph type="body" idx="1"/>
          </p:nvPr>
        </p:nvSpPr>
        <p:spPr>
          <a:xfrm>
            <a:off x="1115616" y="1628800"/>
            <a:ext cx="7643192" cy="1766637"/>
          </a:xfrm>
        </p:spPr>
        <p:txBody>
          <a:bodyPr wrap="square">
            <a:spAutoFit/>
          </a:bodyPr>
          <a:lstStyle/>
          <a:p>
            <a:r>
              <a:rPr lang="fr-FR" sz="3200" dirty="0"/>
              <a:t>Sécurisation des parcours.</a:t>
            </a:r>
          </a:p>
          <a:p>
            <a:r>
              <a:rPr lang="fr-FR" sz="3200" dirty="0"/>
              <a:t>Partage des acquis.</a:t>
            </a:r>
          </a:p>
          <a:p>
            <a:r>
              <a:rPr lang="fr-FR" sz="3200" dirty="0"/>
              <a:t>Retour pour les enseignants.</a:t>
            </a:r>
          </a:p>
        </p:txBody>
      </p:sp>
    </p:spTree>
    <p:extLst>
      <p:ext uri="{BB962C8B-B14F-4D97-AF65-F5344CB8AC3E}">
        <p14:creationId xmlns:p14="http://schemas.microsoft.com/office/powerpoint/2010/main" val="989854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D775AC63-C8E4-4C4F-A40B-6E0AFE4FD25F}{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Interrogations ?</a:t>
            </a:r>
          </a:p>
        </p:txBody>
      </p:sp>
      <p:sp>
        <p:nvSpPr>
          <p:cNvPr id="3" name="ZoneTexte 2"/>
          <p:cNvSpPr txBox="1"/>
          <p:nvPr/>
        </p:nvSpPr>
        <p:spPr>
          <a:xfrm>
            <a:off x="971600" y="1560513"/>
            <a:ext cx="7848872" cy="3046988"/>
          </a:xfrm>
          <a:prstGeom prst="rect">
            <a:avLst/>
          </a:prstGeom>
          <a:noFill/>
        </p:spPr>
        <p:txBody>
          <a:bodyPr vert="horz" wrap="square" rtlCol="0">
            <a:spAutoFit/>
          </a:bodyPr>
          <a:lstStyle/>
          <a:p>
            <a:pPr marL="285750" indent="-285750">
              <a:buFont typeface="Arial" panose="020B0604020202020204" pitchFamily="34" charset="0"/>
              <a:buChar char="•"/>
            </a:pPr>
            <a:r>
              <a:rPr lang="fr-FR" sz="2400" dirty="0"/>
              <a:t>Quelle organisation pédagogique à mettre en place pour s’adapter à la mixité des publics ?</a:t>
            </a:r>
          </a:p>
          <a:p>
            <a:endParaRPr lang="fr-FR" sz="2400" dirty="0"/>
          </a:p>
          <a:p>
            <a:pPr marL="285750" indent="-285750">
              <a:buFont typeface="Arial" panose="020B0604020202020204" pitchFamily="34" charset="0"/>
              <a:buChar char="•"/>
            </a:pPr>
            <a:r>
              <a:rPr lang="fr-FR" sz="2400" dirty="0"/>
              <a:t>Comment assurer une bonne cohésion d’une classe alors que les apprentis ne sont présents que périodiquement  ?</a:t>
            </a:r>
          </a:p>
          <a:p>
            <a:pPr marL="285750" indent="-285750">
              <a:buFont typeface="Arial" panose="020B0604020202020204" pitchFamily="34" charset="0"/>
              <a:buChar char="•"/>
            </a:pPr>
            <a:endParaRPr lang="fr-FR" sz="2400" dirty="0"/>
          </a:p>
          <a:p>
            <a:endParaRPr lang="fr-FR" sz="2400" b="1" dirty="0"/>
          </a:p>
        </p:txBody>
      </p:sp>
    </p:spTree>
    <p:extLst>
      <p:ext uri="{BB962C8B-B14F-4D97-AF65-F5344CB8AC3E}">
        <p14:creationId xmlns:p14="http://schemas.microsoft.com/office/powerpoint/2010/main" val="1508452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206069A6-43E3-4056-B2EE-1DB7B4184CDB}{4A390404-AFFA-4138-B5F6-A3AAEB52EFC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Stratégie pédagogique</a:t>
            </a:r>
          </a:p>
        </p:txBody>
      </p:sp>
      <p:sp>
        <p:nvSpPr>
          <p:cNvPr id="3" name="_OM_BulletList_"/>
          <p:cNvSpPr>
            <a:spLocks noGrp="1"/>
          </p:cNvSpPr>
          <p:nvPr>
            <p:ph type="body" idx="1"/>
          </p:nvPr>
        </p:nvSpPr>
        <p:spPr>
          <a:xfrm>
            <a:off x="457200" y="1341438"/>
            <a:ext cx="8686800" cy="3071610"/>
          </a:xfrm>
        </p:spPr>
        <p:txBody>
          <a:bodyPr wrap="square">
            <a:spAutoFit/>
          </a:bodyPr>
          <a:lstStyle/>
          <a:p>
            <a:r>
              <a:rPr lang="fr-FR" sz="2800" dirty="0"/>
              <a:t>Pas de réponse globale.</a:t>
            </a:r>
          </a:p>
          <a:p>
            <a:r>
              <a:rPr lang="fr-FR" sz="2800" dirty="0"/>
              <a:t>Planification.</a:t>
            </a:r>
          </a:p>
          <a:p>
            <a:r>
              <a:rPr lang="fr-FR" sz="2800" dirty="0"/>
              <a:t>Organisation de la formation.</a:t>
            </a:r>
          </a:p>
          <a:p>
            <a:r>
              <a:rPr lang="fr-FR" sz="2800" dirty="0"/>
              <a:t>Suivi pédagogique.</a:t>
            </a:r>
          </a:p>
          <a:p>
            <a:r>
              <a:rPr lang="fr-FR" sz="2800" dirty="0"/>
              <a:t>Regard sur les statuts et complémentarité.</a:t>
            </a:r>
          </a:p>
          <a:p>
            <a:endParaRPr lang="fr-FR" dirty="0"/>
          </a:p>
        </p:txBody>
      </p:sp>
    </p:spTree>
    <p:extLst>
      <p:ext uri="{BB962C8B-B14F-4D97-AF65-F5344CB8AC3E}">
        <p14:creationId xmlns:p14="http://schemas.microsoft.com/office/powerpoint/2010/main" val="1980800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06FF2074-74FB-465A-BA61-4A2E59F41AE6}{206069A6-43E3-4056-B2EE-1DB7B4184CDB}">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Planification</a:t>
            </a:r>
          </a:p>
        </p:txBody>
      </p:sp>
      <p:sp>
        <p:nvSpPr>
          <p:cNvPr id="3" name="_OM_BulletList_"/>
          <p:cNvSpPr>
            <a:spLocks noGrp="1"/>
          </p:cNvSpPr>
          <p:nvPr>
            <p:ph type="body" idx="1"/>
          </p:nvPr>
        </p:nvSpPr>
        <p:spPr>
          <a:xfrm>
            <a:off x="457200" y="1341438"/>
            <a:ext cx="4114800" cy="1452705"/>
          </a:xfrm>
        </p:spPr>
        <p:txBody>
          <a:bodyPr>
            <a:spAutoFit/>
          </a:bodyPr>
          <a:lstStyle/>
          <a:p>
            <a:r>
              <a:rPr lang="fr-FR" dirty="0"/>
              <a:t>Limiter le différentiel.</a:t>
            </a:r>
          </a:p>
          <a:p>
            <a:r>
              <a:rPr lang="fr-FR" dirty="0"/>
              <a:t>Agir dur les périodicités.</a:t>
            </a:r>
          </a:p>
          <a:p>
            <a:endParaRPr lang="fr-FR" dirty="0"/>
          </a:p>
        </p:txBody>
      </p:sp>
    </p:spTree>
    <p:extLst>
      <p:ext uri="{BB962C8B-B14F-4D97-AF65-F5344CB8AC3E}">
        <p14:creationId xmlns:p14="http://schemas.microsoft.com/office/powerpoint/2010/main" val="1721556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Planification</a:t>
            </a:r>
          </a:p>
        </p:txBody>
      </p:sp>
      <p:sp>
        <p:nvSpPr>
          <p:cNvPr id="4" name="Espace réservé du texte 3"/>
          <p:cNvSpPr>
            <a:spLocks noGrp="1"/>
          </p:cNvSpPr>
          <p:nvPr>
            <p:ph type="body" idx="1"/>
          </p:nvPr>
        </p:nvSpPr>
        <p:spPr/>
        <p:txBody>
          <a:bodyPr/>
          <a:lstStyle/>
          <a:p>
            <a:endParaRPr lang="fr-F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79396"/>
            <a:ext cx="9144000" cy="4499208"/>
          </a:xfrm>
          <a:prstGeom prst="rect">
            <a:avLst/>
          </a:prstGeom>
        </p:spPr>
      </p:pic>
    </p:spTree>
    <p:extLst>
      <p:ext uri="{BB962C8B-B14F-4D97-AF65-F5344CB8AC3E}">
        <p14:creationId xmlns:p14="http://schemas.microsoft.com/office/powerpoint/2010/main" val="2113181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B766EF30-5720-4F3C-B6B1-FAA9995F2289}{206069A6-43E3-4056-B2EE-1DB7B4184CDB}">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Organisation de la formation</a:t>
            </a:r>
          </a:p>
        </p:txBody>
      </p:sp>
      <p:sp>
        <p:nvSpPr>
          <p:cNvPr id="3" name="_OM_BulletList_"/>
          <p:cNvSpPr>
            <a:spLocks noGrp="1"/>
          </p:cNvSpPr>
          <p:nvPr>
            <p:ph type="body" idx="1"/>
          </p:nvPr>
        </p:nvSpPr>
        <p:spPr>
          <a:xfrm>
            <a:off x="457200" y="1341438"/>
            <a:ext cx="8686800" cy="4333494"/>
          </a:xfrm>
        </p:spPr>
        <p:txBody>
          <a:bodyPr wrap="square">
            <a:spAutoFit/>
          </a:bodyPr>
          <a:lstStyle/>
          <a:p>
            <a:r>
              <a:rPr lang="fr-FR" dirty="0" err="1"/>
              <a:t>Co-formation</a:t>
            </a:r>
            <a:r>
              <a:rPr lang="fr-FR" dirty="0"/>
              <a:t>.</a:t>
            </a:r>
          </a:p>
          <a:p>
            <a:r>
              <a:rPr lang="fr-FR" dirty="0"/>
              <a:t>Horaire hebdomadaire.</a:t>
            </a:r>
          </a:p>
          <a:p>
            <a:r>
              <a:rPr lang="fr-FR" dirty="0"/>
              <a:t>Gestion sur l'ensemble de la formation.</a:t>
            </a:r>
          </a:p>
          <a:p>
            <a:r>
              <a:rPr lang="fr-FR" dirty="0"/>
              <a:t>Utiliser des outils.</a:t>
            </a:r>
          </a:p>
          <a:p>
            <a:r>
              <a:rPr lang="fr-FR" dirty="0"/>
              <a:t>Modularisation.</a:t>
            </a:r>
          </a:p>
          <a:p>
            <a:r>
              <a:rPr lang="fr-FR" dirty="0"/>
              <a:t>Individualisation.</a:t>
            </a:r>
          </a:p>
          <a:p>
            <a:r>
              <a:rPr lang="fr-FR" dirty="0"/>
              <a:t>La personnalisation.</a:t>
            </a:r>
          </a:p>
          <a:p>
            <a:r>
              <a:rPr lang="fr-FR" dirty="0"/>
              <a:t>La différenciation pédagogique.</a:t>
            </a:r>
          </a:p>
          <a:p>
            <a:endParaRPr lang="fr-FR" dirty="0"/>
          </a:p>
        </p:txBody>
      </p:sp>
    </p:spTree>
    <p:extLst>
      <p:ext uri="{BB962C8B-B14F-4D97-AF65-F5344CB8AC3E}">
        <p14:creationId xmlns:p14="http://schemas.microsoft.com/office/powerpoint/2010/main" val="1709210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455ED4D7-22CE-457E-A6FF-1CEA4A946E35}{5BA74BEE-911A-4CAA-84BE-E2225C76173F}">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Exemple en Bac pro</a:t>
            </a:r>
          </a:p>
        </p:txBody>
      </p:sp>
      <p:grpSp>
        <p:nvGrpSpPr>
          <p:cNvPr id="4" name="Groupe 3"/>
          <p:cNvGrpSpPr/>
          <p:nvPr/>
        </p:nvGrpSpPr>
        <p:grpSpPr>
          <a:xfrm>
            <a:off x="-35214" y="1196752"/>
            <a:ext cx="9179214" cy="5661248"/>
            <a:chOff x="0" y="1196752"/>
            <a:chExt cx="9144000" cy="5267147"/>
          </a:xfrm>
        </p:grpSpPr>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96752"/>
              <a:ext cx="9144000" cy="5267147"/>
            </a:xfrm>
            <a:prstGeom prst="rect">
              <a:avLst/>
            </a:prstGeom>
          </p:spPr>
        </p:pic>
        <p:sp>
          <p:nvSpPr>
            <p:cNvPr id="6" name="Rectangle 5"/>
            <p:cNvSpPr/>
            <p:nvPr/>
          </p:nvSpPr>
          <p:spPr>
            <a:xfrm>
              <a:off x="6156176" y="3311231"/>
              <a:ext cx="1440160" cy="477809"/>
            </a:xfrm>
            <a:prstGeom prst="rect">
              <a:avLst/>
            </a:prstGeom>
            <a:solidFill>
              <a:srgbClr val="FF0000">
                <a:alpha val="2784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3275856" y="2348880"/>
              <a:ext cx="1440160" cy="720080"/>
            </a:xfrm>
            <a:prstGeom prst="rect">
              <a:avLst/>
            </a:prstGeom>
            <a:solidFill>
              <a:srgbClr val="FF0000">
                <a:alpha val="2784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1660447788"/>
      </p:ext>
    </p:extLst>
  </p:cSld>
  <p:clrMapOvr>
    <a:masterClrMapping/>
  </p:clrMapOvr>
</p:sld>
</file>

<file path=ppt/theme/theme1.xml><?xml version="1.0" encoding="utf-8"?>
<a:theme xmlns:a="http://schemas.openxmlformats.org/drawingml/2006/main" name="Corporate2">
  <a:themeElements>
    <a:clrScheme name="PresentationGrey 14">
      <a:dk1>
        <a:srgbClr val="000000"/>
      </a:dk1>
      <a:lt1>
        <a:srgbClr val="FFFFFF"/>
      </a:lt1>
      <a:dk2>
        <a:srgbClr val="000000"/>
      </a:dk2>
      <a:lt2>
        <a:srgbClr val="808080"/>
      </a:lt2>
      <a:accent1>
        <a:srgbClr val="E9EAE8"/>
      </a:accent1>
      <a:accent2>
        <a:srgbClr val="8895E4"/>
      </a:accent2>
      <a:accent3>
        <a:srgbClr val="FFFFFF"/>
      </a:accent3>
      <a:accent4>
        <a:srgbClr val="000000"/>
      </a:accent4>
      <a:accent5>
        <a:srgbClr val="F2F3F2"/>
      </a:accent5>
      <a:accent6>
        <a:srgbClr val="7B87CF"/>
      </a:accent6>
      <a:hlink>
        <a:srgbClr val="5163D8"/>
      </a:hlink>
      <a:folHlink>
        <a:srgbClr val="C4CBF2"/>
      </a:folHlink>
    </a:clrScheme>
    <a:fontScheme name="PresentationGre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Gre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Gre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Gre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Gre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Gre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Gre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Gre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Gre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Gre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Gre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Gre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Gre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resentationGrey 13">
        <a:dk1>
          <a:srgbClr val="000000"/>
        </a:dk1>
        <a:lt1>
          <a:srgbClr val="FFFFFF"/>
        </a:lt1>
        <a:dk2>
          <a:srgbClr val="000000"/>
        </a:dk2>
        <a:lt2>
          <a:srgbClr val="808080"/>
        </a:lt2>
        <a:accent1>
          <a:srgbClr val="E9EAE8"/>
        </a:accent1>
        <a:accent2>
          <a:srgbClr val="5163D8"/>
        </a:accent2>
        <a:accent3>
          <a:srgbClr val="FFFFFF"/>
        </a:accent3>
        <a:accent4>
          <a:srgbClr val="000000"/>
        </a:accent4>
        <a:accent5>
          <a:srgbClr val="F2F3F2"/>
        </a:accent5>
        <a:accent6>
          <a:srgbClr val="4959C4"/>
        </a:accent6>
        <a:hlink>
          <a:srgbClr val="9999CD"/>
        </a:hlink>
        <a:folHlink>
          <a:srgbClr val="C4CBF2"/>
        </a:folHlink>
      </a:clrScheme>
      <a:clrMap bg1="lt1" tx1="dk1" bg2="lt2" tx2="dk2" accent1="accent1" accent2="accent2" accent3="accent3" accent4="accent4" accent5="accent5" accent6="accent6" hlink="hlink" folHlink="folHlink"/>
    </a:extraClrScheme>
    <a:extraClrScheme>
      <a:clrScheme name="PresentationGrey 14">
        <a:dk1>
          <a:srgbClr val="000000"/>
        </a:dk1>
        <a:lt1>
          <a:srgbClr val="FFFFFF"/>
        </a:lt1>
        <a:dk2>
          <a:srgbClr val="000000"/>
        </a:dk2>
        <a:lt2>
          <a:srgbClr val="808080"/>
        </a:lt2>
        <a:accent1>
          <a:srgbClr val="E9EAE8"/>
        </a:accent1>
        <a:accent2>
          <a:srgbClr val="8895E4"/>
        </a:accent2>
        <a:accent3>
          <a:srgbClr val="FFFFFF"/>
        </a:accent3>
        <a:accent4>
          <a:srgbClr val="000000"/>
        </a:accent4>
        <a:accent5>
          <a:srgbClr val="F2F3F2"/>
        </a:accent5>
        <a:accent6>
          <a:srgbClr val="7B87CF"/>
        </a:accent6>
        <a:hlink>
          <a:srgbClr val="5163D8"/>
        </a:hlink>
        <a:folHlink>
          <a:srgbClr val="C4CBF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Corporate2</Template>
  <TotalTime>79</TotalTime>
  <Words>896</Words>
  <Application>Microsoft Macintosh PowerPoint</Application>
  <PresentationFormat>Affichage à l'écran (4:3)</PresentationFormat>
  <Paragraphs>101</Paragraphs>
  <Slides>19</Slides>
  <Notes>0</Notes>
  <HiddenSlides>0</HiddenSlides>
  <MMClips>0</MMClips>
  <ScaleCrop>false</ScaleCrop>
  <HeadingPairs>
    <vt:vector size="6" baseType="variant">
      <vt:variant>
        <vt:lpstr>Polices utilisées</vt:lpstr>
      </vt:variant>
      <vt:variant>
        <vt:i4>1</vt:i4>
      </vt:variant>
      <vt:variant>
        <vt:lpstr>Thème</vt:lpstr>
      </vt:variant>
      <vt:variant>
        <vt:i4>1</vt:i4>
      </vt:variant>
      <vt:variant>
        <vt:lpstr>Titres des diapositives</vt:lpstr>
      </vt:variant>
      <vt:variant>
        <vt:i4>19</vt:i4>
      </vt:variant>
    </vt:vector>
  </HeadingPairs>
  <TitlesOfParts>
    <vt:vector size="21" baseType="lpstr">
      <vt:lpstr>Arial</vt:lpstr>
      <vt:lpstr>Corporate2</vt:lpstr>
      <vt:lpstr>Classe Mixée Apprentis-Scolaires Mise en situation et stratégie pédagogique</vt:lpstr>
      <vt:lpstr>Mixage</vt:lpstr>
      <vt:lpstr>Intérêt ?</vt:lpstr>
      <vt:lpstr>Interrogations ?</vt:lpstr>
      <vt:lpstr>Stratégie pédagogique</vt:lpstr>
      <vt:lpstr>Planification</vt:lpstr>
      <vt:lpstr>Planification</vt:lpstr>
      <vt:lpstr>Organisation de la formation</vt:lpstr>
      <vt:lpstr>Exemple en Bac pro</vt:lpstr>
      <vt:lpstr>Exemple en STS</vt:lpstr>
      <vt:lpstr>Suivi pédagogique</vt:lpstr>
      <vt:lpstr>Tableau Stratégique de Formation</vt:lpstr>
      <vt:lpstr>Livret d'apprentissage</vt:lpstr>
      <vt:lpstr>Préconisations organisationnelles et pédagogique</vt:lpstr>
      <vt:lpstr>Préconisations organisationnelles et pédagogique</vt:lpstr>
      <vt:lpstr>Mise en oeuvre</vt:lpstr>
      <vt:lpstr>Mise en oeuvre</vt:lpstr>
      <vt:lpstr>Les facteurs clés de succès …</vt:lpstr>
      <vt:lpstr>Quelques pistes de réflexion dans la mise en œuvre</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 Mixée Apprentis-Scolaires Mise en situation et stratégie pédagogique</dc:title>
  <dc:creator>chef_travaux</dc:creator>
  <cp:lastModifiedBy>GOULET BENOIT</cp:lastModifiedBy>
  <cp:revision>14</cp:revision>
  <dcterms:created xsi:type="dcterms:W3CDTF">2019-02-26T17:03:02Z</dcterms:created>
  <dcterms:modified xsi:type="dcterms:W3CDTF">2019-03-25T10:19:58Z</dcterms:modified>
</cp:coreProperties>
</file>