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7" r:id="rId2"/>
    <p:sldId id="258" r:id="rId3"/>
    <p:sldId id="261" r:id="rId4"/>
    <p:sldId id="303" r:id="rId5"/>
    <p:sldId id="304" r:id="rId6"/>
    <p:sldId id="265" r:id="rId7"/>
    <p:sldId id="266" r:id="rId8"/>
    <p:sldId id="305" r:id="rId9"/>
    <p:sldId id="310" r:id="rId10"/>
    <p:sldId id="306" r:id="rId11"/>
    <p:sldId id="272" r:id="rId12"/>
    <p:sldId id="278" r:id="rId13"/>
    <p:sldId id="311" r:id="rId14"/>
    <p:sldId id="281" r:id="rId15"/>
    <p:sldId id="282" r:id="rId16"/>
    <p:sldId id="283" r:id="rId17"/>
    <p:sldId id="307" r:id="rId18"/>
    <p:sldId id="287" r:id="rId19"/>
    <p:sldId id="291" r:id="rId20"/>
    <p:sldId id="292" r:id="rId21"/>
    <p:sldId id="293" r:id="rId22"/>
    <p:sldId id="294" r:id="rId23"/>
    <p:sldId id="295" r:id="rId24"/>
    <p:sldId id="296" r:id="rId25"/>
    <p:sldId id="297" r:id="rId26"/>
    <p:sldId id="298" r:id="rId27"/>
    <p:sldId id="308" r:id="rId28"/>
    <p:sldId id="299" r:id="rId29"/>
    <p:sldId id="300" r:id="rId30"/>
    <p:sldId id="309" r:id="rId31"/>
    <p:sldId id="301" r:id="rId32"/>
    <p:sldId id="302" r:id="rId33"/>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EDAD4"/>
    <a:srgbClr val="F7DF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p:cViewPr varScale="1">
        <p:scale>
          <a:sx n="117" d="100"/>
          <a:sy n="117" d="100"/>
        </p:scale>
        <p:origin x="20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5749866-B89C-43EA-B66B-35D7895794EF}" type="datetimeFigureOut">
              <a:rPr lang="fr-FR" smtClean="0"/>
              <a:t>26/03/2019</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3014066-80A0-4749-886B-0F215FD10735}" type="slidenum">
              <a:rPr lang="fr-FR" smtClean="0"/>
              <a:t>‹N°›</a:t>
            </a:fld>
            <a:endParaRPr lang="fr-FR"/>
          </a:p>
        </p:txBody>
      </p:sp>
    </p:spTree>
    <p:extLst>
      <p:ext uri="{BB962C8B-B14F-4D97-AF65-F5344CB8AC3E}">
        <p14:creationId xmlns:p14="http://schemas.microsoft.com/office/powerpoint/2010/main" val="1637592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DE12F35-8FAB-429B-9B45-D908D71E7CE4}" type="datetimeFigureOut">
              <a:rPr lang="fr-FR" smtClean="0"/>
              <a:t>26/03/2019</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4BB966C-F40D-40E6-8C67-CA1744834A70}" type="slidenum">
              <a:rPr lang="fr-FR" smtClean="0"/>
              <a:t>‹N°›</a:t>
            </a:fld>
            <a:endParaRPr lang="fr-FR"/>
          </a:p>
        </p:txBody>
      </p:sp>
    </p:spTree>
    <p:extLst>
      <p:ext uri="{BB962C8B-B14F-4D97-AF65-F5344CB8AC3E}">
        <p14:creationId xmlns:p14="http://schemas.microsoft.com/office/powerpoint/2010/main" val="3916094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Modifiez le style du titre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Modifier le style des sous-titres du masque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FA5DAF7-7BD0-4592-AF0C-CB6E8000DE00}" type="slidenum">
              <a:rPr lang="en-US" altLang="fr-FR"/>
              <a:pPr/>
              <a:t>‹N°›</a:t>
            </a:fld>
            <a:endParaRPr lang="en-US" altLang="fr-FR"/>
          </a:p>
        </p:txBody>
      </p:sp>
    </p:spTree>
    <p:extLst>
      <p:ext uri="{BB962C8B-B14F-4D97-AF65-F5344CB8AC3E}">
        <p14:creationId xmlns:p14="http://schemas.microsoft.com/office/powerpoint/2010/main" val="2617059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156ACC7-8DF0-481B-B41A-51EE247B21F5}" type="slidenum">
              <a:rPr lang="en-US" altLang="fr-FR"/>
              <a:pPr/>
              <a:t>‹N°›</a:t>
            </a:fld>
            <a:endParaRPr lang="en-US" altLang="fr-FR"/>
          </a:p>
        </p:txBody>
      </p:sp>
    </p:spTree>
    <p:extLst>
      <p:ext uri="{BB962C8B-B14F-4D97-AF65-F5344CB8AC3E}">
        <p14:creationId xmlns:p14="http://schemas.microsoft.com/office/powerpoint/2010/main" val="22601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4" name="Picture 7" descr="ppt4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972300" y="133368"/>
            <a:ext cx="2171700" cy="5867400"/>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457200" y="133368"/>
            <a:ext cx="6362700" cy="58674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3"/>
          <p:cNvSpPr>
            <a:spLocks noGrp="1"/>
          </p:cNvSpPr>
          <p:nvPr>
            <p:ph type="dt" sz="half" idx="10"/>
          </p:nvPr>
        </p:nvSpPr>
        <p:spPr>
          <a:xfrm>
            <a:off x="1357313" y="6429375"/>
            <a:ext cx="2071687" cy="292100"/>
          </a:xfrm>
        </p:spPr>
        <p:txBody>
          <a:bodyPr/>
          <a:lstStyle>
            <a:lvl1pPr>
              <a:defRPr/>
            </a:lvl1pPr>
          </a:lstStyle>
          <a:p>
            <a:pPr>
              <a:defRPr/>
            </a:pPr>
            <a:endParaRPr lang="en-US"/>
          </a:p>
        </p:txBody>
      </p:sp>
      <p:sp>
        <p:nvSpPr>
          <p:cNvPr id="6" name="Footer Placeholder 4"/>
          <p:cNvSpPr>
            <a:spLocks noGrp="1"/>
          </p:cNvSpPr>
          <p:nvPr>
            <p:ph type="ftr" sz="quarter" idx="11"/>
          </p:nvPr>
        </p:nvSpPr>
        <p:spPr>
          <a:xfrm>
            <a:off x="3643313" y="6429375"/>
            <a:ext cx="2714625" cy="292100"/>
          </a:xfrm>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344EB48-8C60-4285-9649-D6A7D3E7CB6B}" type="slidenum">
              <a:rPr lang="en-US" altLang="fr-FR"/>
              <a:pPr/>
              <a:t>‹N°›</a:t>
            </a:fld>
            <a:endParaRPr lang="en-US" altLang="fr-FR"/>
          </a:p>
        </p:txBody>
      </p:sp>
    </p:spTree>
    <p:extLst>
      <p:ext uri="{BB962C8B-B14F-4D97-AF65-F5344CB8AC3E}">
        <p14:creationId xmlns:p14="http://schemas.microsoft.com/office/powerpoint/2010/main" val="1943900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2"/>
          <p:cNvSpPr>
            <a:spLocks noGrp="1"/>
          </p:cNvSpPr>
          <p:nvPr>
            <p:ph type="body"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fld id="{F1D74BAE-5906-4756-8C51-9ECCBC558016}" type="slidenum">
              <a:rPr lang="en-US" altLang="fr-FR" smtClean="0"/>
              <a:pPr/>
              <a:t>‹N°›</a:t>
            </a:fld>
            <a:endParaRPr lang="en-US" altLang="fr-FR"/>
          </a:p>
        </p:txBody>
      </p:sp>
    </p:spTree>
    <p:extLst>
      <p:ext uri="{BB962C8B-B14F-4D97-AF65-F5344CB8AC3E}">
        <p14:creationId xmlns:p14="http://schemas.microsoft.com/office/powerpoint/2010/main" val="146413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8BA8CFB-7E5B-42FF-BE90-9142CB790763}" type="slidenum">
              <a:rPr lang="en-US" altLang="fr-FR"/>
              <a:pPr/>
              <a:t>‹N°›</a:t>
            </a:fld>
            <a:endParaRPr lang="en-US" altLang="fr-FR"/>
          </a:p>
        </p:txBody>
      </p:sp>
    </p:spTree>
    <p:extLst>
      <p:ext uri="{BB962C8B-B14F-4D97-AF65-F5344CB8AC3E}">
        <p14:creationId xmlns:p14="http://schemas.microsoft.com/office/powerpoint/2010/main" val="661618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72AB91F-18AB-4058-94D7-2333879BB553}" type="slidenum">
              <a:rPr lang="en-US" altLang="fr-FR"/>
              <a:pPr/>
              <a:t>‹N°›</a:t>
            </a:fld>
            <a:endParaRPr lang="en-US" altLang="fr-FR"/>
          </a:p>
        </p:txBody>
      </p:sp>
    </p:spTree>
    <p:extLst>
      <p:ext uri="{BB962C8B-B14F-4D97-AF65-F5344CB8AC3E}">
        <p14:creationId xmlns:p14="http://schemas.microsoft.com/office/powerpoint/2010/main" val="1732936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4648200"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B894580-0F3B-41A6-A79D-BA0CA21E5001}" type="slidenum">
              <a:rPr lang="en-US" altLang="fr-FR"/>
              <a:pPr/>
              <a:t>‹N°›</a:t>
            </a:fld>
            <a:endParaRPr lang="en-US" altLang="fr-FR"/>
          </a:p>
        </p:txBody>
      </p:sp>
    </p:spTree>
    <p:extLst>
      <p:ext uri="{BB962C8B-B14F-4D97-AF65-F5344CB8AC3E}">
        <p14:creationId xmlns:p14="http://schemas.microsoft.com/office/powerpoint/2010/main" val="4274153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428860" y="0"/>
            <a:ext cx="6715140" cy="1071546"/>
          </a:xfrm>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1309B34-777E-4F63-8E33-6186242B6F8E}" type="slidenum">
              <a:rPr lang="en-US" altLang="fr-FR"/>
              <a:pPr/>
              <a:t>‹N°›</a:t>
            </a:fld>
            <a:endParaRPr lang="en-US" altLang="fr-FR"/>
          </a:p>
        </p:txBody>
      </p:sp>
    </p:spTree>
    <p:extLst>
      <p:ext uri="{BB962C8B-B14F-4D97-AF65-F5344CB8AC3E}">
        <p14:creationId xmlns:p14="http://schemas.microsoft.com/office/powerpoint/2010/main" val="4008103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D6F7D9C-7688-44BE-A5E8-421BC86A418E}" type="slidenum">
              <a:rPr lang="en-US" altLang="fr-FR"/>
              <a:pPr/>
              <a:t>‹N°›</a:t>
            </a:fld>
            <a:endParaRPr lang="en-US" altLang="fr-FR"/>
          </a:p>
        </p:txBody>
      </p:sp>
    </p:spTree>
    <p:extLst>
      <p:ext uri="{BB962C8B-B14F-4D97-AF65-F5344CB8AC3E}">
        <p14:creationId xmlns:p14="http://schemas.microsoft.com/office/powerpoint/2010/main" val="298150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66FAA474-79BE-4CED-A383-92EE36782F50}" type="slidenum">
              <a:rPr lang="en-US" altLang="fr-FR"/>
              <a:pPr/>
              <a:t>‹N°›</a:t>
            </a:fld>
            <a:endParaRPr lang="en-US" altLang="fr-FR"/>
          </a:p>
        </p:txBody>
      </p:sp>
    </p:spTree>
    <p:extLst>
      <p:ext uri="{BB962C8B-B14F-4D97-AF65-F5344CB8AC3E}">
        <p14:creationId xmlns:p14="http://schemas.microsoft.com/office/powerpoint/2010/main" val="3262428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5" name="Picture 7" descr="ppt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6" name="Date Placeholder 4"/>
          <p:cNvSpPr>
            <a:spLocks noGrp="1"/>
          </p:cNvSpPr>
          <p:nvPr>
            <p:ph type="dt" sz="half" idx="10"/>
          </p:nvPr>
        </p:nvSpPr>
        <p:spPr>
          <a:xfrm>
            <a:off x="2643188" y="6429375"/>
            <a:ext cx="1428750" cy="292100"/>
          </a:xfrm>
        </p:spPr>
        <p:txBody>
          <a:bodyPr/>
          <a:lstStyle>
            <a:lvl1pPr>
              <a:defRPr/>
            </a:lvl1pPr>
          </a:lstStyle>
          <a:p>
            <a:pPr>
              <a:defRPr/>
            </a:pPr>
            <a:endParaRPr lang="en-US"/>
          </a:p>
        </p:txBody>
      </p:sp>
      <p:sp>
        <p:nvSpPr>
          <p:cNvPr id="7" name="Footer Placeholder 5"/>
          <p:cNvSpPr>
            <a:spLocks noGrp="1"/>
          </p:cNvSpPr>
          <p:nvPr>
            <p:ph type="ftr" sz="quarter" idx="11"/>
          </p:nvPr>
        </p:nvSpPr>
        <p:spPr>
          <a:xfrm>
            <a:off x="4214813" y="6429375"/>
            <a:ext cx="2928937" cy="292100"/>
          </a:xfrm>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7286625" y="6429375"/>
            <a:ext cx="1400175" cy="292100"/>
          </a:xfrm>
        </p:spPr>
        <p:txBody>
          <a:bodyPr/>
          <a:lstStyle>
            <a:lvl1pPr>
              <a:defRPr/>
            </a:lvl1pPr>
          </a:lstStyle>
          <a:p>
            <a:fld id="{9DF78CD5-4922-479E-B17F-7D511F09468E}" type="slidenum">
              <a:rPr lang="en-US" altLang="fr-FR"/>
              <a:pPr/>
              <a:t>‹N°›</a:t>
            </a:fld>
            <a:endParaRPr lang="en-US" altLang="fr-FR"/>
          </a:p>
        </p:txBody>
      </p:sp>
    </p:spTree>
    <p:extLst>
      <p:ext uri="{BB962C8B-B14F-4D97-AF65-F5344CB8AC3E}">
        <p14:creationId xmlns:p14="http://schemas.microsoft.com/office/powerpoint/2010/main" val="2133597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7075623-F8A9-4DA6-A271-E8CCCB2F81FE}" type="slidenum">
              <a:rPr lang="en-US" altLang="fr-FR"/>
              <a:pPr/>
              <a:t>‹N°›</a:t>
            </a:fld>
            <a:endParaRPr lang="en-US" altLang="fr-FR"/>
          </a:p>
        </p:txBody>
      </p:sp>
    </p:spTree>
    <p:extLst>
      <p:ext uri="{BB962C8B-B14F-4D97-AF65-F5344CB8AC3E}">
        <p14:creationId xmlns:p14="http://schemas.microsoft.com/office/powerpoint/2010/main" val="2880280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Corporateclea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484438" y="0"/>
            <a:ext cx="6659562"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endParaRPr lang="en-US" altLang="fr-FR"/>
          </a:p>
        </p:txBody>
      </p:sp>
      <p:sp>
        <p:nvSpPr>
          <p:cNvPr id="1028" name="Rectangle 3"/>
          <p:cNvSpPr>
            <a:spLocks noGrp="1" noChangeArrowheads="1"/>
          </p:cNvSpPr>
          <p:nvPr>
            <p:ph type="body" idx="1"/>
          </p:nvPr>
        </p:nvSpPr>
        <p:spPr bwMode="auto">
          <a:xfrm>
            <a:off x="457200" y="13414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2" name="Rectangle 4"/>
          <p:cNvSpPr>
            <a:spLocks noGrp="1" noChangeArrowheads="1"/>
          </p:cNvSpPr>
          <p:nvPr>
            <p:ph type="dt" sz="half" idx="2"/>
          </p:nvPr>
        </p:nvSpPr>
        <p:spPr bwMode="auto">
          <a:xfrm>
            <a:off x="457200" y="6429375"/>
            <a:ext cx="2133600" cy="29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429375"/>
            <a:ext cx="2895600" cy="29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429375"/>
            <a:ext cx="2133600" cy="29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F1D74BAE-5906-4756-8C51-9ECCBC558016}" type="slidenum">
              <a:rPr lang="en-US" altLang="fr-FR"/>
              <a:pPr/>
              <a:t>‹N°›</a:t>
            </a:fld>
            <a:endParaRPr lang="en-US" altLang="fr-F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10" r:id="rId8"/>
    <p:sldLayoutId id="2147483708" r:id="rId9"/>
    <p:sldLayoutId id="2147483709" r:id="rId10"/>
    <p:sldLayoutId id="2147483711" r:id="rId11"/>
    <p:sldLayoutId id="2147483712" r:id="rId12"/>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342900" indent="-342900" algn="l" rtl="0" eaLnBrk="1" fontAlgn="base" hangingPunct="1">
        <a:spcBef>
          <a:spcPct val="20000"/>
        </a:spcBef>
        <a:spcAft>
          <a:spcPct val="0"/>
        </a:spcAft>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3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name="{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a:xfrm>
            <a:off x="2484438" y="0"/>
            <a:ext cx="6659562" cy="1124744"/>
          </a:xfrm>
        </p:spPr>
        <p:txBody>
          <a:bodyPr/>
          <a:lstStyle/>
          <a:p>
            <a:pPr marL="252000">
              <a:spcBef>
                <a:spcPts val="1200"/>
              </a:spcBef>
            </a:pPr>
            <a:r>
              <a:rPr lang="fr-FR" sz="3200" dirty="0"/>
              <a:t>Classe Mixée Apprentis-Scolaires</a:t>
            </a:r>
            <a:endParaRPr lang="fr-FR" dirty="0"/>
          </a:p>
        </p:txBody>
      </p:sp>
      <p:sp>
        <p:nvSpPr>
          <p:cNvPr id="3" name="_OM_BulletList_"/>
          <p:cNvSpPr>
            <a:spLocks noGrp="1"/>
          </p:cNvSpPr>
          <p:nvPr>
            <p:ph type="body" idx="1"/>
          </p:nvPr>
        </p:nvSpPr>
        <p:spPr>
          <a:xfrm>
            <a:off x="395536" y="2132856"/>
            <a:ext cx="8507288" cy="4333494"/>
          </a:xfrm>
        </p:spPr>
        <p:txBody>
          <a:bodyPr wrap="square">
            <a:spAutoFit/>
          </a:bodyPr>
          <a:lstStyle/>
          <a:p>
            <a:pPr marL="514350" indent="-514350">
              <a:buFont typeface="+mj-lt"/>
              <a:buAutoNum type="arabicPeriod"/>
            </a:pPr>
            <a:r>
              <a:rPr lang="fr-FR" dirty="0"/>
              <a:t>Principe du Mixage.</a:t>
            </a:r>
          </a:p>
          <a:p>
            <a:pPr marL="514350" indent="-514350">
              <a:buFont typeface="+mj-lt"/>
              <a:buAutoNum type="arabicPeriod"/>
            </a:pPr>
            <a:r>
              <a:rPr lang="fr-FR" dirty="0"/>
              <a:t>Intérêt ?</a:t>
            </a:r>
          </a:p>
          <a:p>
            <a:pPr marL="514350" indent="-514350">
              <a:buFont typeface="+mj-lt"/>
              <a:buAutoNum type="arabicPeriod"/>
            </a:pPr>
            <a:r>
              <a:rPr lang="fr-FR" dirty="0"/>
              <a:t>Interrogations ?</a:t>
            </a:r>
          </a:p>
          <a:p>
            <a:pPr marL="514350" indent="-514350">
              <a:buFont typeface="+mj-lt"/>
              <a:buAutoNum type="arabicPeriod"/>
            </a:pPr>
            <a:r>
              <a:rPr lang="fr-FR" dirty="0"/>
              <a:t>Stratégie pédagogique.</a:t>
            </a:r>
          </a:p>
          <a:p>
            <a:pPr marL="514350" indent="-514350">
              <a:buFont typeface="+mj-lt"/>
              <a:buAutoNum type="arabicPeriod"/>
            </a:pPr>
            <a:r>
              <a:rPr lang="fr-FR" dirty="0"/>
              <a:t>Préconisations organisationnelles et pédagogiques.</a:t>
            </a:r>
          </a:p>
          <a:p>
            <a:pPr marL="514350" indent="-514350">
              <a:buFont typeface="+mj-lt"/>
              <a:buAutoNum type="arabicPeriod"/>
            </a:pPr>
            <a:r>
              <a:rPr lang="fr-FR" dirty="0"/>
              <a:t>Mise en œuvre.</a:t>
            </a:r>
          </a:p>
          <a:p>
            <a:pPr marL="514350" indent="-514350">
              <a:buFont typeface="+mj-lt"/>
              <a:buAutoNum type="arabicPeriod"/>
            </a:pPr>
            <a:r>
              <a:rPr lang="fr-FR" dirty="0"/>
              <a:t>Les facteurs clés de succès …</a:t>
            </a:r>
          </a:p>
          <a:p>
            <a:pPr marL="514350" indent="-514350">
              <a:buFont typeface="+mj-lt"/>
              <a:buAutoNum type="arabicPeriod"/>
            </a:pPr>
            <a:r>
              <a:rPr lang="fr-FR" dirty="0"/>
              <a:t>Quelques pistes de réflexion dans la mise en œuvre.</a:t>
            </a:r>
          </a:p>
          <a:p>
            <a:endParaRPr lang="fr-FR" dirty="0"/>
          </a:p>
        </p:txBody>
      </p:sp>
      <p:sp>
        <p:nvSpPr>
          <p:cNvPr id="4" name="Rectangle 3"/>
          <p:cNvSpPr/>
          <p:nvPr/>
        </p:nvSpPr>
        <p:spPr>
          <a:xfrm>
            <a:off x="2843808" y="1124744"/>
            <a:ext cx="4495328" cy="646331"/>
          </a:xfrm>
          <a:prstGeom prst="rect">
            <a:avLst/>
          </a:prstGeom>
        </p:spPr>
        <p:txBody>
          <a:bodyPr wrap="square">
            <a:spAutoFit/>
          </a:bodyPr>
          <a:lstStyle/>
          <a:p>
            <a:r>
              <a:rPr lang="fr-FR" sz="3600" kern="0" dirty="0">
                <a:solidFill>
                  <a:srgbClr val="000000"/>
                </a:solidFill>
                <a:latin typeface="Arial"/>
                <a:ea typeface="+mj-ea"/>
                <a:cs typeface="+mj-cs"/>
              </a:rPr>
              <a:t>Mise en situation</a:t>
            </a:r>
            <a:endParaRPr lang="fr-FR" sz="1600" dirty="0"/>
          </a:p>
        </p:txBody>
      </p:sp>
    </p:spTree>
    <p:extLst>
      <p:ext uri="{BB962C8B-B14F-4D97-AF65-F5344CB8AC3E}">
        <p14:creationId xmlns:p14="http://schemas.microsoft.com/office/powerpoint/2010/main" val="870591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Stratégie pédagogique</a:t>
            </a:r>
          </a:p>
        </p:txBody>
      </p:sp>
      <p:sp>
        <p:nvSpPr>
          <p:cNvPr id="3" name="_OM_BulletList_"/>
          <p:cNvSpPr>
            <a:spLocks noGrp="1"/>
          </p:cNvSpPr>
          <p:nvPr>
            <p:ph type="body" idx="1"/>
          </p:nvPr>
        </p:nvSpPr>
        <p:spPr>
          <a:xfrm>
            <a:off x="539552" y="1340768"/>
            <a:ext cx="8496944" cy="5330690"/>
          </a:xfrm>
        </p:spPr>
        <p:txBody>
          <a:bodyPr wrap="square">
            <a:spAutoFit/>
          </a:bodyPr>
          <a:lstStyle/>
          <a:p>
            <a:r>
              <a:rPr lang="fr-FR" dirty="0"/>
              <a:t>Organisation de la formation</a:t>
            </a:r>
          </a:p>
          <a:p>
            <a:pPr lvl="1"/>
            <a:r>
              <a:rPr lang="fr-FR" dirty="0" err="1"/>
              <a:t>Co-formation</a:t>
            </a:r>
            <a:r>
              <a:rPr lang="fr-FR" dirty="0"/>
              <a:t>.</a:t>
            </a:r>
          </a:p>
          <a:p>
            <a:pPr lvl="1"/>
            <a:r>
              <a:rPr lang="fr-FR" dirty="0"/>
              <a:t>Horaire hebdomadaire.</a:t>
            </a:r>
          </a:p>
          <a:p>
            <a:pPr lvl="1"/>
            <a:r>
              <a:rPr lang="fr-FR" dirty="0"/>
              <a:t>Gestion sur l'ensemble de la formation.</a:t>
            </a:r>
          </a:p>
          <a:p>
            <a:pPr lvl="1"/>
            <a:r>
              <a:rPr lang="fr-FR" dirty="0"/>
              <a:t>Utiliser des outils.</a:t>
            </a:r>
          </a:p>
          <a:p>
            <a:pPr lvl="1"/>
            <a:r>
              <a:rPr lang="fr-FR" dirty="0"/>
              <a:t>Modularisation.</a:t>
            </a:r>
          </a:p>
          <a:p>
            <a:pPr lvl="1"/>
            <a:r>
              <a:rPr lang="fr-FR" dirty="0"/>
              <a:t>Individualisation.</a:t>
            </a:r>
          </a:p>
          <a:p>
            <a:pPr lvl="1"/>
            <a:r>
              <a:rPr lang="fr-FR" dirty="0"/>
              <a:t>La personnalisation.</a:t>
            </a:r>
          </a:p>
          <a:p>
            <a:pPr lvl="1"/>
            <a:r>
              <a:rPr lang="fr-FR" dirty="0"/>
              <a:t>La différenciation pédagogique.</a:t>
            </a:r>
          </a:p>
          <a:p>
            <a:endParaRPr lang="fr-FR" dirty="0"/>
          </a:p>
          <a:p>
            <a:r>
              <a:rPr lang="fr-FR" dirty="0"/>
              <a:t>Suivi pédagogique</a:t>
            </a:r>
          </a:p>
          <a:p>
            <a:endParaRPr lang="fr-FR" dirty="0"/>
          </a:p>
        </p:txBody>
      </p:sp>
    </p:spTree>
    <p:extLst>
      <p:ext uri="{BB962C8B-B14F-4D97-AF65-F5344CB8AC3E}">
        <p14:creationId xmlns:p14="http://schemas.microsoft.com/office/powerpoint/2010/main" val="125658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CBB2934E-051D-4B9B-87C8-BEE70932A5DD}{B766EF30-5720-4F3C-B6B1-FAA9995F2289}">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Co-formation</a:t>
            </a:r>
            <a:endParaRPr lang="fr-FR" dirty="0"/>
          </a:p>
        </p:txBody>
      </p:sp>
      <p:sp>
        <p:nvSpPr>
          <p:cNvPr id="3" name="_OM_BulletList_"/>
          <p:cNvSpPr>
            <a:spLocks noGrp="1"/>
          </p:cNvSpPr>
          <p:nvPr>
            <p:ph type="body" idx="1"/>
          </p:nvPr>
        </p:nvSpPr>
        <p:spPr>
          <a:xfrm>
            <a:off x="755576" y="1628800"/>
            <a:ext cx="8291264" cy="3373231"/>
          </a:xfrm>
        </p:spPr>
        <p:txBody>
          <a:bodyPr wrap="square">
            <a:spAutoFit/>
          </a:bodyPr>
          <a:lstStyle/>
          <a:p>
            <a:r>
              <a:rPr lang="fr-FR" dirty="0"/>
              <a:t>En entreprise</a:t>
            </a:r>
          </a:p>
          <a:p>
            <a:pPr lvl="1"/>
            <a:r>
              <a:rPr lang="fr-FR" dirty="0"/>
              <a:t>Lister les activités.</a:t>
            </a:r>
          </a:p>
          <a:p>
            <a:pPr lvl="1"/>
            <a:r>
              <a:rPr lang="fr-FR" dirty="0"/>
              <a:t>Obtenir 2h pour travail scolaire.</a:t>
            </a:r>
          </a:p>
          <a:p>
            <a:endParaRPr lang="fr-FR" dirty="0"/>
          </a:p>
          <a:p>
            <a:r>
              <a:rPr lang="fr-FR" dirty="0"/>
              <a:t>Au lycée</a:t>
            </a:r>
          </a:p>
          <a:p>
            <a:r>
              <a:rPr lang="fr-FR" dirty="0"/>
              <a:t>Visite des entreprises</a:t>
            </a:r>
          </a:p>
          <a:p>
            <a:endParaRPr lang="fr-FR" dirty="0"/>
          </a:p>
        </p:txBody>
      </p:sp>
    </p:spTree>
    <p:extLst>
      <p:ext uri="{BB962C8B-B14F-4D97-AF65-F5344CB8AC3E}">
        <p14:creationId xmlns:p14="http://schemas.microsoft.com/office/powerpoint/2010/main" val="3396770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5BA74BEE-911A-4CAA-84BE-E2225C76173F}{B766EF30-5720-4F3C-B6B1-FAA9995F2289}">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Horaire hebdomadaire</a:t>
            </a:r>
          </a:p>
        </p:txBody>
      </p:sp>
      <p:sp>
        <p:nvSpPr>
          <p:cNvPr id="3" name="_OM_BulletList_"/>
          <p:cNvSpPr>
            <a:spLocks noGrp="1"/>
          </p:cNvSpPr>
          <p:nvPr>
            <p:ph type="body" idx="1"/>
          </p:nvPr>
        </p:nvSpPr>
        <p:spPr>
          <a:xfrm>
            <a:off x="0" y="2132856"/>
            <a:ext cx="4114800" cy="2332946"/>
          </a:xfrm>
        </p:spPr>
        <p:txBody>
          <a:bodyPr>
            <a:spAutoFit/>
          </a:bodyPr>
          <a:lstStyle/>
          <a:p>
            <a:r>
              <a:rPr lang="fr-FR" dirty="0"/>
              <a:t>Renforcement pédagogique</a:t>
            </a:r>
          </a:p>
          <a:p>
            <a:pPr marL="0" indent="0">
              <a:buNone/>
            </a:pPr>
            <a:endParaRPr lang="fr-FR" dirty="0"/>
          </a:p>
          <a:p>
            <a:r>
              <a:rPr lang="fr-FR" dirty="0"/>
              <a:t>Récupération du vécu</a:t>
            </a:r>
          </a:p>
          <a:p>
            <a:pPr marL="0" indent="0">
              <a:buNone/>
            </a:pPr>
            <a:endParaRPr lang="fr-FR" dirty="0"/>
          </a:p>
        </p:txBody>
      </p:sp>
      <p:sp>
        <p:nvSpPr>
          <p:cNvPr id="4" name="ZoneTexte 3"/>
          <p:cNvSpPr txBox="1"/>
          <p:nvPr/>
        </p:nvSpPr>
        <p:spPr>
          <a:xfrm>
            <a:off x="3635896" y="1199861"/>
            <a:ext cx="5400600" cy="5909310"/>
          </a:xfrm>
          <a:prstGeom prst="rect">
            <a:avLst/>
          </a:prstGeom>
          <a:noFill/>
        </p:spPr>
        <p:txBody>
          <a:bodyPr vert="horz" wrap="square" rtlCol="0">
            <a:spAutoFit/>
          </a:bodyPr>
          <a:lstStyle/>
          <a:p>
            <a:r>
              <a:rPr lang="fr-FR" dirty="0"/>
              <a:t>La grille horaire hebdomadaire d'un apprenti doit faire apparaître 35h, alors que pour un scolaire les horaires sont souvent entre 30 et 32 h.</a:t>
            </a:r>
          </a:p>
          <a:p>
            <a:r>
              <a:rPr lang="fr-FR" dirty="0"/>
              <a:t>C'est l'occasion de compenser le différentiel de formation avec les apprentis en affichant sur la grille hebdomadaire des créneaux de renforcement pédagogique.</a:t>
            </a:r>
          </a:p>
          <a:p>
            <a:endParaRPr lang="fr-FR" dirty="0"/>
          </a:p>
          <a:p>
            <a:r>
              <a:rPr lang="fr-FR" dirty="0"/>
              <a:t>Pour apporter un plus à la formation sous statut scolaire, l'ensemble de la classe pourra être invité à ce renforcement.</a:t>
            </a:r>
          </a:p>
          <a:p>
            <a:endParaRPr lang="fr-FR" dirty="0"/>
          </a:p>
          <a:p>
            <a:r>
              <a:rPr lang="fr-FR" dirty="0"/>
              <a:t>Un temps sera consacré à la récupération du vécu en entreprise. C'est l'occasion d'échanger sur les pratiques en entreprise et d'adapter le déroulé et/ou le contenu de formation pour la période en cours. Là aussi les élèves sous statut scolaire peuvent bénéficier de l'expérience de leurs pairs en apprentissage.</a:t>
            </a:r>
          </a:p>
          <a:p>
            <a:endParaRPr lang="fr-FR" dirty="0"/>
          </a:p>
          <a:p>
            <a:endParaRPr lang="fr-FR" b="1" dirty="0"/>
          </a:p>
        </p:txBody>
      </p:sp>
    </p:spTree>
    <p:extLst>
      <p:ext uri="{BB962C8B-B14F-4D97-AF65-F5344CB8AC3E}">
        <p14:creationId xmlns:p14="http://schemas.microsoft.com/office/powerpoint/2010/main" val="599366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Horaire hebdomadaire</a:t>
            </a:r>
          </a:p>
        </p:txBody>
      </p:sp>
      <p:sp>
        <p:nvSpPr>
          <p:cNvPr id="3" name="_OM_BulletList_"/>
          <p:cNvSpPr>
            <a:spLocks noGrp="1"/>
          </p:cNvSpPr>
          <p:nvPr>
            <p:ph type="body" idx="1"/>
          </p:nvPr>
        </p:nvSpPr>
        <p:spPr>
          <a:xfrm>
            <a:off x="457200" y="1341438"/>
            <a:ext cx="4114800" cy="2813078"/>
          </a:xfrm>
        </p:spPr>
        <p:txBody>
          <a:bodyPr>
            <a:spAutoFit/>
          </a:bodyPr>
          <a:lstStyle/>
          <a:p>
            <a:r>
              <a:rPr lang="fr-FR" dirty="0"/>
              <a:t>Renforcement pédagogique</a:t>
            </a:r>
          </a:p>
          <a:p>
            <a:r>
              <a:rPr lang="fr-FR" dirty="0"/>
              <a:t>Récupération du vécu</a:t>
            </a:r>
          </a:p>
          <a:p>
            <a:r>
              <a:rPr lang="fr-FR" dirty="0"/>
              <a:t>Exemple en STS</a:t>
            </a:r>
          </a:p>
          <a:p>
            <a:r>
              <a:rPr lang="fr-FR" dirty="0"/>
              <a:t>Exemple en Bac pro</a:t>
            </a:r>
          </a:p>
          <a:p>
            <a:endParaRPr lang="fr-FR" dirty="0"/>
          </a:p>
        </p:txBody>
      </p:sp>
      <p:sp>
        <p:nvSpPr>
          <p:cNvPr id="4" name="ZoneTexte 3"/>
          <p:cNvSpPr txBox="1"/>
          <p:nvPr/>
        </p:nvSpPr>
        <p:spPr>
          <a:xfrm>
            <a:off x="4139952" y="1199861"/>
            <a:ext cx="4673848" cy="5909310"/>
          </a:xfrm>
          <a:prstGeom prst="rect">
            <a:avLst/>
          </a:prstGeom>
          <a:noFill/>
        </p:spPr>
        <p:txBody>
          <a:bodyPr vert="horz" wrap="square" rtlCol="0">
            <a:spAutoFit/>
          </a:bodyPr>
          <a:lstStyle/>
          <a:p>
            <a:r>
              <a:rPr lang="fr-FR" dirty="0"/>
              <a:t>La grille horaire hebdomadaire d'un apprenti doit faire apparaître 35h, alors que pour un scolaire les horaires sont souvent entre 30 et 32 h.</a:t>
            </a:r>
          </a:p>
          <a:p>
            <a:r>
              <a:rPr lang="fr-FR" dirty="0"/>
              <a:t>C'est l'occasion de compenser le différentiel de formation avec les apprentis en affichant sur la grille hebdomadaire des créneaux de renforcement pédagogique.</a:t>
            </a:r>
          </a:p>
          <a:p>
            <a:r>
              <a:rPr lang="fr-FR" dirty="0"/>
              <a:t>Pour apporter un plus à la formation sous statut scolaire, l'ensemble de la classe pourra être invité à ce renforcement.</a:t>
            </a:r>
          </a:p>
          <a:p>
            <a:r>
              <a:rPr lang="fr-FR" dirty="0"/>
              <a:t>Un temps sera consacré à la récupération du vécu en entreprise. C'est l'occasion d'échanger sur les pratiques en entreprise et d'adapter le déroulé et/ou le contenu de formation pour la période en cours. Là aussi les élèves sous statut scolaire peuvent bénéficier de l'expérience de leurs pairs en apprentissage.</a:t>
            </a:r>
          </a:p>
          <a:p>
            <a:endParaRPr lang="fr-FR" dirty="0"/>
          </a:p>
          <a:p>
            <a:endParaRPr lang="fr-FR" b="1" dirty="0"/>
          </a:p>
        </p:txBody>
      </p:sp>
    </p:spTree>
    <p:extLst>
      <p:ext uri="{BB962C8B-B14F-4D97-AF65-F5344CB8AC3E}">
        <p14:creationId xmlns:p14="http://schemas.microsoft.com/office/powerpoint/2010/main" val="122621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7A2F4386-D37B-4DA4-ACDB-489260F05DE6}{5BA74BEE-911A-4CAA-84BE-E2225C76173F}">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 en STS</a:t>
            </a:r>
          </a:p>
        </p:txBody>
      </p:sp>
      <p:grpSp>
        <p:nvGrpSpPr>
          <p:cNvPr id="3" name="Groupe 2"/>
          <p:cNvGrpSpPr/>
          <p:nvPr/>
        </p:nvGrpSpPr>
        <p:grpSpPr>
          <a:xfrm>
            <a:off x="107504" y="1196752"/>
            <a:ext cx="9036496" cy="5661248"/>
            <a:chOff x="107504" y="1196752"/>
            <a:chExt cx="9036496" cy="5661248"/>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96752"/>
              <a:ext cx="9036496" cy="5661248"/>
            </a:xfrm>
            <a:prstGeom prst="rect">
              <a:avLst/>
            </a:prstGeom>
          </p:spPr>
        </p:pic>
        <p:sp>
          <p:nvSpPr>
            <p:cNvPr id="5" name="Rectangle 4"/>
            <p:cNvSpPr/>
            <p:nvPr/>
          </p:nvSpPr>
          <p:spPr>
            <a:xfrm>
              <a:off x="539552" y="3212976"/>
              <a:ext cx="1368152" cy="504056"/>
            </a:xfrm>
            <a:prstGeom prst="rect">
              <a:avLst/>
            </a:prstGeom>
            <a:solidFill>
              <a:srgbClr val="FF0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6156176" y="4221088"/>
              <a:ext cx="1440160" cy="504056"/>
            </a:xfrm>
            <a:prstGeom prst="rect">
              <a:avLst/>
            </a:prstGeom>
            <a:solidFill>
              <a:srgbClr val="FF0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4788024" y="5733256"/>
              <a:ext cx="1368152" cy="1008112"/>
            </a:xfrm>
            <a:prstGeom prst="rect">
              <a:avLst/>
            </a:prstGeom>
            <a:solidFill>
              <a:srgbClr val="FF0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2642335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455ED4D7-22CE-457E-A6FF-1CEA4A946E35}{5BA74BEE-911A-4CAA-84BE-E2225C76173F}">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 en Bac pro</a:t>
            </a:r>
          </a:p>
        </p:txBody>
      </p:sp>
      <p:grpSp>
        <p:nvGrpSpPr>
          <p:cNvPr id="3" name="Groupe 2"/>
          <p:cNvGrpSpPr/>
          <p:nvPr/>
        </p:nvGrpSpPr>
        <p:grpSpPr>
          <a:xfrm>
            <a:off x="0" y="1196752"/>
            <a:ext cx="9144000" cy="5267147"/>
            <a:chOff x="0" y="1196752"/>
            <a:chExt cx="9144000" cy="5267147"/>
          </a:xfrm>
        </p:grpSpPr>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96752"/>
              <a:ext cx="9144000" cy="5267147"/>
            </a:xfrm>
            <a:prstGeom prst="rect">
              <a:avLst/>
            </a:prstGeom>
          </p:spPr>
        </p:pic>
        <p:sp>
          <p:nvSpPr>
            <p:cNvPr id="6" name="Rectangle 5"/>
            <p:cNvSpPr/>
            <p:nvPr/>
          </p:nvSpPr>
          <p:spPr>
            <a:xfrm>
              <a:off x="6156176" y="3311231"/>
              <a:ext cx="1440160" cy="477809"/>
            </a:xfrm>
            <a:prstGeom prst="rect">
              <a:avLst/>
            </a:prstGeom>
            <a:solidFill>
              <a:srgbClr val="FF0000">
                <a:alpha val="2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3275856" y="2348880"/>
              <a:ext cx="1440160" cy="720080"/>
            </a:xfrm>
            <a:prstGeom prst="rect">
              <a:avLst/>
            </a:prstGeom>
            <a:solidFill>
              <a:srgbClr val="FF0000">
                <a:alpha val="2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2871445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516E6C14-4B1E-4049-B797-961DD6A5E4B7}{B766EF30-5720-4F3C-B6B1-FAA9995F2289}">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Gestion sur l'ensemble de la formation</a:t>
            </a:r>
          </a:p>
        </p:txBody>
      </p:sp>
      <p:sp>
        <p:nvSpPr>
          <p:cNvPr id="3" name="_OM_BulletList_"/>
          <p:cNvSpPr>
            <a:spLocks noGrp="1"/>
          </p:cNvSpPr>
          <p:nvPr>
            <p:ph type="body" idx="1"/>
          </p:nvPr>
        </p:nvSpPr>
        <p:spPr>
          <a:xfrm>
            <a:off x="457200" y="1341438"/>
            <a:ext cx="8686800" cy="4702826"/>
          </a:xfrm>
        </p:spPr>
        <p:txBody>
          <a:bodyPr wrap="square">
            <a:spAutoFit/>
          </a:bodyPr>
          <a:lstStyle/>
          <a:p>
            <a:r>
              <a:rPr lang="fr-FR" dirty="0"/>
              <a:t>Différenciation</a:t>
            </a:r>
          </a:p>
          <a:p>
            <a:pPr lvl="1"/>
            <a:r>
              <a:rPr lang="fr-FR" sz="2000" dirty="0"/>
              <a:t>Positionnement  préalable des apprentis sur des compétences déjà acquises.</a:t>
            </a:r>
          </a:p>
          <a:p>
            <a:pPr lvl="1"/>
            <a:r>
              <a:rPr lang="fr-FR" sz="2000" dirty="0"/>
              <a:t>Préparation des apprentis à leur arrivée en entreprise. </a:t>
            </a:r>
          </a:p>
          <a:p>
            <a:pPr lvl="1"/>
            <a:r>
              <a:rPr lang="fr-FR" sz="2000" dirty="0"/>
              <a:t>Connaissances préliminaires indispensables ?</a:t>
            </a:r>
          </a:p>
          <a:p>
            <a:pPr lvl="1"/>
            <a:r>
              <a:rPr lang="fr-FR" sz="2000" dirty="0"/>
              <a:t>Prise en compte et réinvestissement des compétence. acquises par les apprentis en entreprise.</a:t>
            </a:r>
          </a:p>
          <a:p>
            <a:pPr lvl="1"/>
            <a:r>
              <a:rPr lang="fr-FR" sz="2000" dirty="0"/>
              <a:t>Individualisation de la formation en fonction des activités rencontrées par les apprentis en entreprise.</a:t>
            </a:r>
          </a:p>
          <a:p>
            <a:r>
              <a:rPr lang="fr-FR" dirty="0"/>
              <a:t>Anticipation</a:t>
            </a:r>
          </a:p>
          <a:p>
            <a:r>
              <a:rPr lang="fr-FR" dirty="0"/>
              <a:t>Davantage d'enseignements généraux en seconde ?</a:t>
            </a:r>
          </a:p>
          <a:p>
            <a:endParaRPr lang="fr-FR" dirty="0"/>
          </a:p>
        </p:txBody>
      </p:sp>
    </p:spTree>
    <p:extLst>
      <p:ext uri="{BB962C8B-B14F-4D97-AF65-F5344CB8AC3E}">
        <p14:creationId xmlns:p14="http://schemas.microsoft.com/office/powerpoint/2010/main" val="3525380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Gestion sur l'ensemble de la formation</a:t>
            </a:r>
          </a:p>
        </p:txBody>
      </p:sp>
      <p:sp>
        <p:nvSpPr>
          <p:cNvPr id="3" name="_OM_BulletList_"/>
          <p:cNvSpPr>
            <a:spLocks noGrp="1"/>
          </p:cNvSpPr>
          <p:nvPr>
            <p:ph type="body" idx="1"/>
          </p:nvPr>
        </p:nvSpPr>
        <p:spPr>
          <a:xfrm>
            <a:off x="457200" y="1341438"/>
            <a:ext cx="8686800" cy="4351961"/>
          </a:xfrm>
        </p:spPr>
        <p:txBody>
          <a:bodyPr wrap="square">
            <a:spAutoFit/>
          </a:bodyPr>
          <a:lstStyle/>
          <a:p>
            <a:r>
              <a:rPr lang="fr-FR" dirty="0"/>
              <a:t>Anticipation</a:t>
            </a:r>
          </a:p>
          <a:p>
            <a:pPr lvl="1"/>
            <a:r>
              <a:rPr lang="fr-FR" dirty="0"/>
              <a:t>Davantage d'enseignements généraux en seconde ?</a:t>
            </a:r>
          </a:p>
          <a:p>
            <a:pPr marL="0" indent="0" algn="just">
              <a:buNone/>
            </a:pPr>
            <a:r>
              <a:rPr lang="fr-FR" sz="2000" dirty="0"/>
              <a:t>Dans les sections de bac professionnel le mixage de public est souvent proposé à partir de l'année de première, voir de terminale aussi il est possible de proposer davantage d'enseignements généraux en seconde.</a:t>
            </a:r>
          </a:p>
          <a:p>
            <a:pPr marL="0" indent="0" algn="just">
              <a:buNone/>
            </a:pPr>
            <a:endParaRPr lang="fr-FR" sz="2000" dirty="0"/>
          </a:p>
          <a:p>
            <a:pPr marL="0" indent="0" algn="just">
              <a:buNone/>
            </a:pPr>
            <a:r>
              <a:rPr lang="fr-FR" sz="2000" dirty="0"/>
              <a:t> Mais cette solution présente des inconvénients, le public entrant en Bac professionnel vient y chercher des activités pratiques et il doit rentrer rapidement dans sa formation professionnelle. De plus l'enseignement général est prépondérant pour les études post-bac et doit être suivi sur tout le cycle.</a:t>
            </a:r>
          </a:p>
          <a:p>
            <a:endParaRPr lang="fr-FR" dirty="0"/>
          </a:p>
        </p:txBody>
      </p:sp>
    </p:spTree>
    <p:extLst>
      <p:ext uri="{BB962C8B-B14F-4D97-AF65-F5344CB8AC3E}">
        <p14:creationId xmlns:p14="http://schemas.microsoft.com/office/powerpoint/2010/main" val="3533986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C3C7A6AE-8619-499E-A2A3-5E3AC76B3F30}{B766EF30-5720-4F3C-B6B1-FAA9995F2289}">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Utiliser des outils</a:t>
            </a:r>
          </a:p>
        </p:txBody>
      </p:sp>
      <p:sp>
        <p:nvSpPr>
          <p:cNvPr id="3" name="_OM_BulletList_"/>
          <p:cNvSpPr>
            <a:spLocks noGrp="1"/>
          </p:cNvSpPr>
          <p:nvPr>
            <p:ph type="body" idx="1"/>
          </p:nvPr>
        </p:nvSpPr>
        <p:spPr>
          <a:xfrm>
            <a:off x="611560" y="1982450"/>
            <a:ext cx="4114800" cy="2893100"/>
          </a:xfrm>
        </p:spPr>
        <p:txBody>
          <a:bodyPr>
            <a:spAutoFit/>
          </a:bodyPr>
          <a:lstStyle/>
          <a:p>
            <a:r>
              <a:rPr lang="fr-FR" dirty="0"/>
              <a:t>FOAD.</a:t>
            </a:r>
          </a:p>
          <a:p>
            <a:endParaRPr lang="fr-FR" dirty="0"/>
          </a:p>
          <a:p>
            <a:r>
              <a:rPr lang="fr-FR" dirty="0" err="1"/>
              <a:t>Elyco</a:t>
            </a:r>
            <a:r>
              <a:rPr lang="fr-FR" dirty="0"/>
              <a:t>.</a:t>
            </a:r>
          </a:p>
          <a:p>
            <a:endParaRPr lang="fr-FR" dirty="0"/>
          </a:p>
          <a:p>
            <a:r>
              <a:rPr lang="fr-FR" dirty="0"/>
              <a:t>Cloud.</a:t>
            </a:r>
          </a:p>
          <a:p>
            <a:endParaRPr lang="fr-FR" dirty="0"/>
          </a:p>
        </p:txBody>
      </p:sp>
    </p:spTree>
    <p:extLst>
      <p:ext uri="{BB962C8B-B14F-4D97-AF65-F5344CB8AC3E}">
        <p14:creationId xmlns:p14="http://schemas.microsoft.com/office/powerpoint/2010/main" val="2936226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05C9CD05-569C-4656-A4A3-4C2ABB1DF1E1}{B766EF30-5720-4F3C-B6B1-FAA9995F2289}">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Modularisation</a:t>
            </a:r>
          </a:p>
        </p:txBody>
      </p:sp>
      <p:sp>
        <p:nvSpPr>
          <p:cNvPr id="3" name="ZoneTexte 2"/>
          <p:cNvSpPr txBox="1"/>
          <p:nvPr/>
        </p:nvSpPr>
        <p:spPr>
          <a:xfrm>
            <a:off x="1043608" y="1412776"/>
            <a:ext cx="7560840" cy="4154984"/>
          </a:xfrm>
          <a:prstGeom prst="rect">
            <a:avLst/>
          </a:prstGeom>
          <a:noFill/>
        </p:spPr>
        <p:txBody>
          <a:bodyPr vert="horz" wrap="square" rtlCol="0">
            <a:spAutoFit/>
          </a:bodyPr>
          <a:lstStyle/>
          <a:p>
            <a:pPr algn="just"/>
            <a:r>
              <a:rPr lang="fr-FR" sz="2400" dirty="0"/>
              <a:t>La modularisation correspond au découpage d'un parcours en modules. Chaque module est une unité de formation autonome qui constitue un tout cohérent et fait partie d'un cursus de formation,  il  est  identifié  par  ses  objectifs,  son  contenu,  sa durée  et  ses  </a:t>
            </a:r>
            <a:r>
              <a:rPr lang="fr-FR" sz="2400" dirty="0" err="1"/>
              <a:t>pré-requis</a:t>
            </a:r>
            <a:r>
              <a:rPr lang="fr-FR" sz="2400" dirty="0"/>
              <a:t>.  </a:t>
            </a:r>
          </a:p>
          <a:p>
            <a:pPr algn="just"/>
            <a:endParaRPr lang="fr-FR" sz="2400" dirty="0"/>
          </a:p>
          <a:p>
            <a:pPr algn="just"/>
            <a:r>
              <a:rPr lang="fr-FR" sz="2400" dirty="0"/>
              <a:t>Il est composé d'un ensemble de séquences pédagogiques. Il est orienté vers la maîtrise d'une ou plusieurs activités professionnelles.</a:t>
            </a:r>
          </a:p>
          <a:p>
            <a:endParaRPr lang="fr-FR" sz="2400" b="1" dirty="0"/>
          </a:p>
        </p:txBody>
      </p:sp>
    </p:spTree>
    <p:extLst>
      <p:ext uri="{BB962C8B-B14F-4D97-AF65-F5344CB8AC3E}">
        <p14:creationId xmlns:p14="http://schemas.microsoft.com/office/powerpoint/2010/main" val="3347650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D7A4088B-A20B-44DA-8574-967FAA17530D}{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Mixage</a:t>
            </a:r>
          </a:p>
        </p:txBody>
      </p:sp>
      <p:sp>
        <p:nvSpPr>
          <p:cNvPr id="3" name="_OM_BulletList_"/>
          <p:cNvSpPr>
            <a:spLocks noGrp="1"/>
          </p:cNvSpPr>
          <p:nvPr>
            <p:ph type="body" idx="1"/>
          </p:nvPr>
        </p:nvSpPr>
        <p:spPr>
          <a:xfrm>
            <a:off x="457200" y="1341438"/>
            <a:ext cx="8686800" cy="6241709"/>
          </a:xfrm>
        </p:spPr>
        <p:txBody>
          <a:bodyPr wrap="square">
            <a:spAutoFit/>
          </a:bodyPr>
          <a:lstStyle/>
          <a:p>
            <a:r>
              <a:rPr lang="fr-FR" sz="2800" b="1" dirty="0"/>
              <a:t>La mixité des parcours</a:t>
            </a:r>
          </a:p>
          <a:p>
            <a:pPr marL="0" indent="0" algn="just">
              <a:buNone/>
            </a:pPr>
            <a:r>
              <a:rPr lang="fr-FR" dirty="0"/>
              <a:t>Cas d’un changement de statut en cours de cycle de formation : 1 an sous statut scolaire, puis 2 ans en apprentissage ou 2 + 1 (Bac pro) ou 1 an en statut scolaire et 1 an en apprentissage (CAP/BTS). </a:t>
            </a:r>
          </a:p>
          <a:p>
            <a:endParaRPr lang="fr-FR" dirty="0"/>
          </a:p>
          <a:p>
            <a:r>
              <a:rPr lang="fr-FR" sz="2800" b="1" dirty="0"/>
              <a:t>La mixité des statuts :</a:t>
            </a:r>
          </a:p>
          <a:p>
            <a:pPr marL="0" indent="0" algn="just">
              <a:buNone/>
            </a:pPr>
            <a:r>
              <a:rPr lang="fr-FR" dirty="0"/>
              <a:t>La mixité des statuts ou mixité des publics dans le cas d’un regroupement de statuts différents (scolaires, apprentis et stagiaires de la formation continue) dans un même parcours de formation, certifié par un titre ou un diplôme professionnel. </a:t>
            </a:r>
          </a:p>
          <a:p>
            <a:endParaRPr lang="fr-FR" dirty="0"/>
          </a:p>
          <a:p>
            <a:endParaRPr lang="fr-FR" dirty="0"/>
          </a:p>
        </p:txBody>
      </p:sp>
    </p:spTree>
    <p:extLst>
      <p:ext uri="{BB962C8B-B14F-4D97-AF65-F5344CB8AC3E}">
        <p14:creationId xmlns:p14="http://schemas.microsoft.com/office/powerpoint/2010/main" val="3334227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3A190CD0-796C-4EA7-88CB-8ECAC86BF749}{B766EF30-5720-4F3C-B6B1-FAA9995F2289}">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Individualisation</a:t>
            </a:r>
          </a:p>
        </p:txBody>
      </p:sp>
      <p:sp>
        <p:nvSpPr>
          <p:cNvPr id="3" name="ZoneTexte 2"/>
          <p:cNvSpPr txBox="1"/>
          <p:nvPr/>
        </p:nvSpPr>
        <p:spPr>
          <a:xfrm>
            <a:off x="521804" y="1988840"/>
            <a:ext cx="8100392" cy="1938992"/>
          </a:xfrm>
          <a:prstGeom prst="rect">
            <a:avLst/>
          </a:prstGeom>
          <a:noFill/>
        </p:spPr>
        <p:txBody>
          <a:bodyPr vert="horz" wrap="square" rtlCol="0">
            <a:spAutoFit/>
          </a:bodyPr>
          <a:lstStyle/>
          <a:p>
            <a:pPr algn="just"/>
            <a:r>
              <a:rPr lang="fr-FR" sz="2400" dirty="0"/>
              <a:t>L'individualisation est la possibilité de proposer des parcours différents en fonction du public accueilli.  La  distribution  des  modules  composant  ces  parcours  sera  réalisée  à  la  suite  d'un positionnement initial. </a:t>
            </a:r>
          </a:p>
          <a:p>
            <a:endParaRPr lang="fr-FR" sz="2400" b="1" dirty="0"/>
          </a:p>
        </p:txBody>
      </p:sp>
    </p:spTree>
    <p:extLst>
      <p:ext uri="{BB962C8B-B14F-4D97-AF65-F5344CB8AC3E}">
        <p14:creationId xmlns:p14="http://schemas.microsoft.com/office/powerpoint/2010/main" val="2537070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911E3556-1B82-4439-A023-B0527FFE1726}{B766EF30-5720-4F3C-B6B1-FAA9995F2289}">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personnalisation</a:t>
            </a:r>
          </a:p>
        </p:txBody>
      </p:sp>
      <p:sp>
        <p:nvSpPr>
          <p:cNvPr id="3" name="ZoneTexte 2"/>
          <p:cNvSpPr txBox="1"/>
          <p:nvPr/>
        </p:nvSpPr>
        <p:spPr>
          <a:xfrm>
            <a:off x="1043608" y="1560513"/>
            <a:ext cx="8100392" cy="1938992"/>
          </a:xfrm>
          <a:prstGeom prst="rect">
            <a:avLst/>
          </a:prstGeom>
          <a:noFill/>
        </p:spPr>
        <p:txBody>
          <a:bodyPr vert="horz" wrap="square" rtlCol="0">
            <a:spAutoFit/>
          </a:bodyPr>
          <a:lstStyle/>
          <a:p>
            <a:r>
              <a:rPr lang="fr-FR" sz="2400" dirty="0"/>
              <a:t>La personnalisation est  l'accompagnement  permettant  les  réajustements  nécessaires  en cours de parcours, que ce soit dans le cadre des périodes de formation en établissement ou durant celles réalisées en entreprise. </a:t>
            </a:r>
          </a:p>
          <a:p>
            <a:endParaRPr lang="fr-FR" sz="2400" b="1" dirty="0"/>
          </a:p>
        </p:txBody>
      </p:sp>
    </p:spTree>
    <p:extLst>
      <p:ext uri="{BB962C8B-B14F-4D97-AF65-F5344CB8AC3E}">
        <p14:creationId xmlns:p14="http://schemas.microsoft.com/office/powerpoint/2010/main" val="3850152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20A625F4-3CD2-4942-BBDC-FD75241860F1}{B766EF30-5720-4F3C-B6B1-FAA9995F2289}">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différenciation pédagogique</a:t>
            </a:r>
          </a:p>
        </p:txBody>
      </p:sp>
      <p:sp>
        <p:nvSpPr>
          <p:cNvPr id="3" name="ZoneTexte 2"/>
          <p:cNvSpPr txBox="1"/>
          <p:nvPr/>
        </p:nvSpPr>
        <p:spPr>
          <a:xfrm>
            <a:off x="683568" y="1556792"/>
            <a:ext cx="8028384" cy="4524315"/>
          </a:xfrm>
          <a:prstGeom prst="rect">
            <a:avLst/>
          </a:prstGeom>
          <a:noFill/>
        </p:spPr>
        <p:txBody>
          <a:bodyPr vert="horz" wrap="square" rtlCol="0">
            <a:spAutoFit/>
          </a:bodyPr>
          <a:lstStyle/>
          <a:p>
            <a:pPr algn="just"/>
            <a:r>
              <a:rPr lang="fr-FR" sz="2400" dirty="0"/>
              <a:t>La différenciation pédagogique consiste à mettre en place une organisation du travail et des dispositifs  qui  placent  régulièrement  chacun,  chacune  dans  une  situation  optimale. </a:t>
            </a:r>
          </a:p>
          <a:p>
            <a:pPr algn="just"/>
            <a:endParaRPr lang="fr-FR" sz="2400" dirty="0"/>
          </a:p>
          <a:p>
            <a:pPr algn="just"/>
            <a:r>
              <a:rPr lang="fr-FR" sz="2400" dirty="0"/>
              <a:t>Cette organisation   consiste   à   utiliser   toutes   les  ressources   disponibles,   à   jouer   sur   tous   les paramètres,   pour   organiser   les   activités   de   telle   sorte   que   chaque   apprenant   soit constamment ou du moins très souvent confronté aux situations didactiques les plus fécondes pour lui.</a:t>
            </a:r>
          </a:p>
          <a:p>
            <a:pPr algn="just"/>
            <a:endParaRPr lang="fr-FR" sz="2400" b="1" dirty="0"/>
          </a:p>
        </p:txBody>
      </p:sp>
    </p:spTree>
    <p:extLst>
      <p:ext uri="{BB962C8B-B14F-4D97-AF65-F5344CB8AC3E}">
        <p14:creationId xmlns:p14="http://schemas.microsoft.com/office/powerpoint/2010/main" val="1760057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5BD4A5FB-96A7-4C53-98BC-40071A96B8E5}{206069A6-43E3-4056-B2EE-1DB7B4184CDB}">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Suivi pédagogique</a:t>
            </a:r>
          </a:p>
        </p:txBody>
      </p:sp>
      <p:sp>
        <p:nvSpPr>
          <p:cNvPr id="3" name="_OM_BulletList_"/>
          <p:cNvSpPr>
            <a:spLocks noGrp="1"/>
          </p:cNvSpPr>
          <p:nvPr>
            <p:ph type="body" idx="1"/>
          </p:nvPr>
        </p:nvSpPr>
        <p:spPr>
          <a:xfrm>
            <a:off x="457200" y="1341438"/>
            <a:ext cx="8219256" cy="1932837"/>
          </a:xfrm>
        </p:spPr>
        <p:txBody>
          <a:bodyPr wrap="square">
            <a:spAutoFit/>
          </a:bodyPr>
          <a:lstStyle/>
          <a:p>
            <a:r>
              <a:rPr lang="fr-FR" dirty="0"/>
              <a:t>Tableau Stratégique de Formation</a:t>
            </a:r>
          </a:p>
          <a:p>
            <a:r>
              <a:rPr lang="fr-FR" dirty="0"/>
              <a:t>Individualisation</a:t>
            </a:r>
          </a:p>
          <a:p>
            <a:r>
              <a:rPr lang="fr-FR" dirty="0"/>
              <a:t>Livret d'apprentissage</a:t>
            </a:r>
          </a:p>
          <a:p>
            <a:endParaRPr lang="fr-FR" dirty="0"/>
          </a:p>
        </p:txBody>
      </p:sp>
    </p:spTree>
    <p:extLst>
      <p:ext uri="{BB962C8B-B14F-4D97-AF65-F5344CB8AC3E}">
        <p14:creationId xmlns:p14="http://schemas.microsoft.com/office/powerpoint/2010/main" val="759705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133B4090-C47D-4104-A1F3-296212185008}{5BD4A5FB-96A7-4C53-98BC-40071A96B8E5}">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Tableau Stratégique de Formation</a:t>
            </a:r>
          </a:p>
        </p:txBody>
      </p:sp>
      <p:sp>
        <p:nvSpPr>
          <p:cNvPr id="3" name="ZoneTexte 2"/>
          <p:cNvSpPr txBox="1"/>
          <p:nvPr/>
        </p:nvSpPr>
        <p:spPr>
          <a:xfrm>
            <a:off x="179512" y="1340768"/>
            <a:ext cx="8568952" cy="4770537"/>
          </a:xfrm>
          <a:prstGeom prst="rect">
            <a:avLst/>
          </a:prstGeom>
          <a:noFill/>
        </p:spPr>
        <p:txBody>
          <a:bodyPr vert="horz" wrap="square" rtlCol="0">
            <a:spAutoFit/>
          </a:bodyPr>
          <a:lstStyle/>
          <a:p>
            <a:pPr algn="just"/>
            <a:r>
              <a:rPr lang="fr-FR" sz="2000" dirty="0"/>
              <a:t>Le  TSF  (tableau  de  stratégie  de  formation)  a  pour  objectif  principal  la  mise  en  œuvre  des formations  en  alternance  entre  le  centre  de  formation  et  l’entreprise. </a:t>
            </a:r>
          </a:p>
          <a:p>
            <a:pPr algn="just"/>
            <a:endParaRPr lang="fr-FR" sz="2000" dirty="0"/>
          </a:p>
          <a:p>
            <a:pPr algn="just"/>
            <a:r>
              <a:rPr lang="fr-FR" sz="2000" dirty="0"/>
              <a:t>Il  fixe  donc  des éléments  de  « répartition »  des  activités  professionnelles  entre  l’entreprise  et  le  centre  de </a:t>
            </a:r>
          </a:p>
          <a:p>
            <a:pPr algn="just"/>
            <a:r>
              <a:rPr lang="fr-FR" sz="2000" dirty="0"/>
              <a:t>formation. Il est établi en fonction du référentiel d’activités professionnelles (RAP). C’est le document d'organisation de la formation, structuré  en  phases  d'alternance,  qui  assure  la  synthèse  entre  les  vécus  professionnels  et les  exigences  du  diplôme. </a:t>
            </a:r>
          </a:p>
          <a:p>
            <a:pPr algn="just"/>
            <a:endParaRPr lang="fr-FR" sz="2000" dirty="0"/>
          </a:p>
          <a:p>
            <a:pPr algn="just"/>
            <a:r>
              <a:rPr lang="fr-FR" sz="2000" dirty="0"/>
              <a:t>Pour  l'équipe  pédagogique de  l’</a:t>
            </a:r>
            <a:r>
              <a:rPr lang="fr-FR" sz="2000" dirty="0" err="1"/>
              <a:t>UFA</a:t>
            </a:r>
            <a:r>
              <a:rPr lang="fr-FR" sz="2000" dirty="0"/>
              <a:t>,  il  est  le  guide  de  la formation.</a:t>
            </a:r>
          </a:p>
          <a:p>
            <a:pPr algn="just"/>
            <a:r>
              <a:rPr lang="fr-FR" sz="2000" dirty="0"/>
              <a:t>Il  constitue  un  cadre  afin  d’établir  des liens entre les différents enseignements disciplinaires. </a:t>
            </a:r>
          </a:p>
          <a:p>
            <a:endParaRPr lang="fr-FR" sz="2400" b="1" dirty="0"/>
          </a:p>
        </p:txBody>
      </p:sp>
    </p:spTree>
    <p:extLst>
      <p:ext uri="{BB962C8B-B14F-4D97-AF65-F5344CB8AC3E}">
        <p14:creationId xmlns:p14="http://schemas.microsoft.com/office/powerpoint/2010/main" val="3924081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22E0805D-C7B6-4F9F-AA9A-CB899F057789}{5BD4A5FB-96A7-4C53-98BC-40071A96B8E5}">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Individualisation</a:t>
            </a:r>
          </a:p>
        </p:txBody>
      </p:sp>
      <p:sp>
        <p:nvSpPr>
          <p:cNvPr id="3" name="ZoneTexte 2"/>
          <p:cNvSpPr txBox="1"/>
          <p:nvPr/>
        </p:nvSpPr>
        <p:spPr>
          <a:xfrm>
            <a:off x="251520" y="1560513"/>
            <a:ext cx="8892480" cy="4893647"/>
          </a:xfrm>
          <a:prstGeom prst="rect">
            <a:avLst/>
          </a:prstGeom>
          <a:noFill/>
        </p:spPr>
        <p:txBody>
          <a:bodyPr vert="horz" wrap="square" rtlCol="0">
            <a:spAutoFit/>
          </a:bodyPr>
          <a:lstStyle/>
          <a:p>
            <a:r>
              <a:rPr lang="fr-FR" sz="2400" dirty="0"/>
              <a:t>Construire une stratégie de formation/Élaboration d’une progression :</a:t>
            </a:r>
          </a:p>
          <a:p>
            <a:r>
              <a:rPr lang="fr-FR" sz="2400" dirty="0"/>
              <a:t>·Repérage des activités professionnelles à partir du référentiel du diplôme.</a:t>
            </a:r>
          </a:p>
          <a:p>
            <a:endParaRPr lang="fr-FR" sz="2400" dirty="0"/>
          </a:p>
          <a:p>
            <a:r>
              <a:rPr lang="fr-FR" sz="2400" dirty="0"/>
              <a:t>·Identification des lieux d’apprentissages et de leur potentiel formateur.</a:t>
            </a:r>
          </a:p>
          <a:p>
            <a:endParaRPr lang="fr-FR" sz="2400" dirty="0"/>
          </a:p>
          <a:p>
            <a:r>
              <a:rPr lang="fr-FR" sz="2400" dirty="0"/>
              <a:t>·Répartition des activités professionnelles entre l’entreprise et l’UFA.</a:t>
            </a:r>
          </a:p>
          <a:p>
            <a:endParaRPr lang="fr-FR" sz="2400" dirty="0"/>
          </a:p>
          <a:p>
            <a:r>
              <a:rPr lang="fr-FR" sz="2400" dirty="0"/>
              <a:t>·Élaboration de la progression pédagogique </a:t>
            </a:r>
            <a:r>
              <a:rPr lang="fr-FR" sz="2400" dirty="0" err="1"/>
              <a:t>pluri-disciplinaire</a:t>
            </a:r>
            <a:r>
              <a:rPr lang="fr-FR" sz="2400" dirty="0"/>
              <a:t>.</a:t>
            </a:r>
          </a:p>
          <a:p>
            <a:endParaRPr lang="fr-FR" sz="2400" b="1" dirty="0"/>
          </a:p>
        </p:txBody>
      </p:sp>
    </p:spTree>
    <p:extLst>
      <p:ext uri="{BB962C8B-B14F-4D97-AF65-F5344CB8AC3E}">
        <p14:creationId xmlns:p14="http://schemas.microsoft.com/office/powerpoint/2010/main" val="11190039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2F6BD17F-C866-41FB-BF18-C66A34883819}{5BD4A5FB-96A7-4C53-98BC-40071A96B8E5}">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Livret d'apprentissage</a:t>
            </a:r>
          </a:p>
        </p:txBody>
      </p:sp>
      <p:sp>
        <p:nvSpPr>
          <p:cNvPr id="3" name="ZoneTexte 2"/>
          <p:cNvSpPr txBox="1"/>
          <p:nvPr/>
        </p:nvSpPr>
        <p:spPr>
          <a:xfrm>
            <a:off x="269776" y="1556792"/>
            <a:ext cx="8604448" cy="4154984"/>
          </a:xfrm>
          <a:prstGeom prst="rect">
            <a:avLst/>
          </a:prstGeom>
          <a:noFill/>
        </p:spPr>
        <p:txBody>
          <a:bodyPr vert="horz" wrap="square" rtlCol="0">
            <a:spAutoFit/>
          </a:bodyPr>
          <a:lstStyle/>
          <a:p>
            <a:pPr algn="just"/>
            <a:r>
              <a:rPr lang="fr-FR" sz="2000" dirty="0"/>
              <a:t>C’est  à  la  fois  un  document  réglementaire  de  liaison  entre  l'entreprise  et  l’UFA,  confié  à l'apprenti dès le début de sa formation et un outil pour le suivi et la qualité de la formation. </a:t>
            </a:r>
          </a:p>
          <a:p>
            <a:pPr algn="just"/>
            <a:r>
              <a:rPr lang="fr-FR" sz="2000" dirty="0"/>
              <a:t>Il véhicule des informations pédagogiques qui concernent chaque jeune dans sa formation tant en UFA qu'en entreprise. C'est un des outils de communication indispensable au suivi de la formation du jeune placé sous sa responsabilité. Il atteste de la formation reçue par l'apprenti en entreprise et en UFA. </a:t>
            </a:r>
          </a:p>
          <a:p>
            <a:pPr algn="just"/>
            <a:endParaRPr lang="fr-FR" sz="2000" dirty="0"/>
          </a:p>
          <a:p>
            <a:pPr algn="just"/>
            <a:r>
              <a:rPr lang="fr-FR" sz="2000" dirty="0"/>
              <a:t>Il permet aux formateurs de porter des appréciations sur le travail réalisé  en  entreprise  comme  à  l’UFA,  tant  en  enseignement  général  qu'en  enseignement professionnel.</a:t>
            </a:r>
          </a:p>
          <a:p>
            <a:endParaRPr lang="fr-FR" sz="2400" b="1" dirty="0"/>
          </a:p>
        </p:txBody>
      </p:sp>
    </p:spTree>
    <p:extLst>
      <p:ext uri="{BB962C8B-B14F-4D97-AF65-F5344CB8AC3E}">
        <p14:creationId xmlns:p14="http://schemas.microsoft.com/office/powerpoint/2010/main" val="270483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Préconisations organisationnelles et pédagogique</a:t>
            </a:r>
          </a:p>
        </p:txBody>
      </p:sp>
      <p:sp>
        <p:nvSpPr>
          <p:cNvPr id="3" name="ZoneTexte 2"/>
          <p:cNvSpPr txBox="1"/>
          <p:nvPr/>
        </p:nvSpPr>
        <p:spPr>
          <a:xfrm>
            <a:off x="323528" y="1484784"/>
            <a:ext cx="8568952" cy="4524315"/>
          </a:xfrm>
          <a:prstGeom prst="rect">
            <a:avLst/>
          </a:prstGeom>
          <a:noFill/>
        </p:spPr>
        <p:txBody>
          <a:bodyPr vert="horz" wrap="square" rtlCol="0">
            <a:spAutoFit/>
          </a:bodyPr>
          <a:lstStyle/>
          <a:p>
            <a:r>
              <a:rPr lang="fr-FR" dirty="0"/>
              <a:t>1. Regrouper </a:t>
            </a:r>
            <a:r>
              <a:rPr lang="fr-FR" b="1" dirty="0"/>
              <a:t>systématiquement</a:t>
            </a:r>
            <a:r>
              <a:rPr lang="fr-FR" dirty="0"/>
              <a:t> les apprentis avec les jeunes sous statut scolaire (ne pas créer de groupes de statut).</a:t>
            </a:r>
          </a:p>
          <a:p>
            <a:endParaRPr lang="fr-FR" dirty="0"/>
          </a:p>
          <a:p>
            <a:r>
              <a:rPr lang="fr-FR" dirty="0"/>
              <a:t>2. Assurer </a:t>
            </a:r>
            <a:r>
              <a:rPr lang="fr-FR" b="1" dirty="0"/>
              <a:t>le maximum de cours en commun</a:t>
            </a:r>
            <a:r>
              <a:rPr lang="fr-FR" dirty="0"/>
              <a:t> pour les apprentis et les jeunes sous statut scolaire pendant les semaines où ils sont regroupés. </a:t>
            </a:r>
          </a:p>
          <a:p>
            <a:endParaRPr lang="fr-FR" dirty="0"/>
          </a:p>
          <a:p>
            <a:r>
              <a:rPr lang="fr-FR" dirty="0"/>
              <a:t>3. Définir en amont pour les apprentis et les jeunes sous statut scolaire les domaines dans lesquels l’entreprise apportera les savoir-faire, les savoirs-être et les connaissances en les priorisant afin de réaliser un plan prévisionnel de formation et/ou un tableau de stratégie de formation alternée.</a:t>
            </a:r>
          </a:p>
          <a:p>
            <a:endParaRPr lang="fr-FR" dirty="0"/>
          </a:p>
          <a:p>
            <a:r>
              <a:rPr lang="fr-FR" dirty="0"/>
              <a:t>4. Pour les enseignements théoriques (général et professionnel) :</a:t>
            </a:r>
          </a:p>
          <a:p>
            <a:r>
              <a:rPr lang="fr-FR" dirty="0"/>
              <a:t>- Construire des "progressions"  visant une acquisition de connaissances et le développement de compétences communes par les apprentis et les jeunes sous statut scolaire en tenant compte de l’apport de l’entreprise pour les deux publics.</a:t>
            </a:r>
          </a:p>
          <a:p>
            <a:r>
              <a:rPr lang="fr-FR" dirty="0"/>
              <a:t>- Respecter le total horaire par matière indiqué dans les référentiels.</a:t>
            </a:r>
          </a:p>
        </p:txBody>
      </p:sp>
    </p:spTree>
    <p:extLst>
      <p:ext uri="{BB962C8B-B14F-4D97-AF65-F5344CB8AC3E}">
        <p14:creationId xmlns:p14="http://schemas.microsoft.com/office/powerpoint/2010/main" val="5301208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84FB356B-F6B4-4D90-8D2B-189744E56823}{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Préconisations organisationnelles et pédagogique</a:t>
            </a:r>
          </a:p>
        </p:txBody>
      </p:sp>
      <p:sp>
        <p:nvSpPr>
          <p:cNvPr id="3" name="ZoneTexte 2"/>
          <p:cNvSpPr txBox="1"/>
          <p:nvPr/>
        </p:nvSpPr>
        <p:spPr>
          <a:xfrm>
            <a:off x="467544" y="1340769"/>
            <a:ext cx="8424936" cy="5078313"/>
          </a:xfrm>
          <a:prstGeom prst="rect">
            <a:avLst/>
          </a:prstGeom>
          <a:noFill/>
        </p:spPr>
        <p:txBody>
          <a:bodyPr vert="horz" wrap="square" rtlCol="0">
            <a:spAutoFit/>
          </a:bodyPr>
          <a:lstStyle/>
          <a:p>
            <a:pPr algn="just"/>
            <a:r>
              <a:rPr lang="fr-FR" dirty="0"/>
              <a:t>5. Pour les enseignements professionnels pratiques : </a:t>
            </a:r>
          </a:p>
          <a:p>
            <a:pPr algn="just"/>
            <a:r>
              <a:rPr lang="fr-FR" dirty="0"/>
              <a:t>- Construire des "progressions" qui prennent en compte les savoir-faire, les savoirs-être et les connaissances acquis en entreprise par les deux publics.</a:t>
            </a:r>
          </a:p>
          <a:p>
            <a:pPr algn="just"/>
            <a:r>
              <a:rPr lang="fr-FR" dirty="0"/>
              <a:t>- Respecter le total horaire par matière indiqué dans les référentiels pour les lycéens.</a:t>
            </a:r>
          </a:p>
          <a:p>
            <a:pPr algn="just"/>
            <a:endParaRPr lang="fr-FR" dirty="0"/>
          </a:p>
          <a:p>
            <a:pPr algn="just"/>
            <a:r>
              <a:rPr lang="fr-FR" dirty="0"/>
              <a:t>6.Construire en lien avec le plan prévisionnel de formation et/ou le tableau de stratégie de formation alternée, une progression pédagogique par discipline qui comprenne un tronc commun d’acquisitions des « fondamentaux » lorsque les apprentis et les jeunes sous statut scolaire sont réunis ; les acquisitions « secondaires », des « renforcements » ou du soutien seront proposés séparément.</a:t>
            </a:r>
          </a:p>
          <a:p>
            <a:pPr algn="just"/>
            <a:endParaRPr lang="fr-FR" dirty="0"/>
          </a:p>
          <a:p>
            <a:pPr algn="just"/>
            <a:r>
              <a:rPr lang="fr-FR" dirty="0"/>
              <a:t>7. Privilégier les enseignements professionnels pratiques pour les jeunes sous statut scolaire pendant les semaines où les apprentis sont en entreprise.</a:t>
            </a:r>
          </a:p>
          <a:p>
            <a:endParaRPr lang="fr-FR" dirty="0"/>
          </a:p>
          <a:p>
            <a:endParaRPr lang="fr-FR" dirty="0"/>
          </a:p>
          <a:p>
            <a:endParaRPr lang="fr-FR" b="1" dirty="0"/>
          </a:p>
        </p:txBody>
      </p:sp>
    </p:spTree>
    <p:extLst>
      <p:ext uri="{BB962C8B-B14F-4D97-AF65-F5344CB8AC3E}">
        <p14:creationId xmlns:p14="http://schemas.microsoft.com/office/powerpoint/2010/main" val="598141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name="{A3FBD0B5-EE91-4F16-981D-BA727A7EED62}{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Mise en </a:t>
            </a:r>
            <a:r>
              <a:rPr lang="fr-FR" dirty="0" err="1"/>
              <a:t>oeuvre</a:t>
            </a:r>
            <a:endParaRPr lang="fr-FR" dirty="0"/>
          </a:p>
        </p:txBody>
      </p:sp>
      <p:sp>
        <p:nvSpPr>
          <p:cNvPr id="3" name="ZoneTexte 2"/>
          <p:cNvSpPr txBox="1"/>
          <p:nvPr/>
        </p:nvSpPr>
        <p:spPr>
          <a:xfrm>
            <a:off x="359532" y="1225689"/>
            <a:ext cx="8424936" cy="5632311"/>
          </a:xfrm>
          <a:prstGeom prst="rect">
            <a:avLst/>
          </a:prstGeom>
          <a:noFill/>
        </p:spPr>
        <p:txBody>
          <a:bodyPr vert="horz" wrap="square" rtlCol="0">
            <a:spAutoFit/>
          </a:bodyPr>
          <a:lstStyle/>
          <a:p>
            <a:pPr algn="just"/>
            <a:r>
              <a:rPr lang="fr-FR" dirty="0"/>
              <a:t>Pour mettre en œuvre et suivre une section mixée, les activités mentionnées ci-après doivent être conduites (cette liste n’est cependant pas exhaustive) : </a:t>
            </a:r>
          </a:p>
          <a:p>
            <a:pPr algn="just"/>
            <a:endParaRPr lang="fr-FR" dirty="0"/>
          </a:p>
          <a:p>
            <a:pPr algn="just"/>
            <a:r>
              <a:rPr lang="fr-FR" dirty="0"/>
              <a:t>- Les relations avec l’entreprise (recherche d’entreprises, </a:t>
            </a:r>
            <a:r>
              <a:rPr lang="fr-FR" dirty="0" err="1"/>
              <a:t>co</a:t>
            </a:r>
            <a:r>
              <a:rPr lang="fr-FR" dirty="0"/>
              <a:t>-construction du Plan Prévisionnel de Formation et/ou du Tableau de Stratégie de Formation Alternée, information et formation des maîtres d’apprentissage, accueil des candidats à l’apprentissage et mise en relation avec des entreprises, suivi de la formation du jeune).</a:t>
            </a:r>
          </a:p>
          <a:p>
            <a:pPr algn="just"/>
            <a:endParaRPr lang="fr-FR" dirty="0"/>
          </a:p>
          <a:p>
            <a:pPr algn="just"/>
            <a:r>
              <a:rPr lang="fr-FR" dirty="0"/>
              <a:t>- L’animation et la coordination pédagogique de l’équipe de formateurs afin de faciliter la construction et la mise en œuvre des PPF et TSFA, l’élaboration des progressions, la construction, le développement et l’adaptation d’outils (carnet de liaison...).</a:t>
            </a:r>
          </a:p>
          <a:p>
            <a:pPr algn="just"/>
            <a:endParaRPr lang="fr-FR" dirty="0"/>
          </a:p>
          <a:p>
            <a:pPr algn="just"/>
            <a:r>
              <a:rPr lang="fr-FR" dirty="0"/>
              <a:t>- L’organisation pédagogique (calendrier, emploi du temps, suivi).</a:t>
            </a:r>
          </a:p>
          <a:p>
            <a:pPr algn="just"/>
            <a:endParaRPr lang="fr-FR" dirty="0"/>
          </a:p>
          <a:p>
            <a:pPr algn="just"/>
            <a:r>
              <a:rPr lang="fr-FR" dirty="0"/>
              <a:t>- La gestion des moyens (équipements, ateliers…).</a:t>
            </a:r>
          </a:p>
          <a:p>
            <a:pPr algn="just"/>
            <a:endParaRPr lang="fr-FR" dirty="0"/>
          </a:p>
          <a:p>
            <a:pPr algn="just"/>
            <a:r>
              <a:rPr lang="fr-FR" dirty="0"/>
              <a:t>- La gestion administrative (vie scolaire : absences…).</a:t>
            </a:r>
          </a:p>
          <a:p>
            <a:endParaRPr lang="fr-FR" b="1" dirty="0"/>
          </a:p>
        </p:txBody>
      </p:sp>
    </p:spTree>
    <p:extLst>
      <p:ext uri="{BB962C8B-B14F-4D97-AF65-F5344CB8AC3E}">
        <p14:creationId xmlns:p14="http://schemas.microsoft.com/office/powerpoint/2010/main" val="3746218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6103864D-FCEC-408A-9286-AE780E398EAB}{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Intérêt ?</a:t>
            </a:r>
          </a:p>
        </p:txBody>
      </p:sp>
      <p:sp>
        <p:nvSpPr>
          <p:cNvPr id="3" name="_OM_BulletList_"/>
          <p:cNvSpPr>
            <a:spLocks noGrp="1"/>
          </p:cNvSpPr>
          <p:nvPr>
            <p:ph type="body" idx="1"/>
          </p:nvPr>
        </p:nvSpPr>
        <p:spPr>
          <a:xfrm>
            <a:off x="251520" y="1484784"/>
            <a:ext cx="8435280" cy="4764381"/>
          </a:xfrm>
        </p:spPr>
        <p:txBody>
          <a:bodyPr wrap="square">
            <a:spAutoFit/>
          </a:bodyPr>
          <a:lstStyle/>
          <a:p>
            <a:r>
              <a:rPr lang="fr-FR" sz="2800" b="1" dirty="0"/>
              <a:t>Sécurisation des parcours</a:t>
            </a:r>
          </a:p>
          <a:p>
            <a:pPr marL="0" indent="0" algn="just">
              <a:buNone/>
            </a:pPr>
            <a:r>
              <a:rPr lang="fr-FR" dirty="0"/>
              <a:t>Le mixage facilite le retour des apprentis après les périodes en entreprise. Les jeunes sous statut scolaire ayant conservé le même rythme et  le même environnement, donnent la dynamique à la classe entraînant les apprentis. Cette situation minimise la rupture entre période en centre et période en entreprise.</a:t>
            </a:r>
          </a:p>
          <a:p>
            <a:pPr marL="0" indent="0" algn="just">
              <a:buNone/>
            </a:pPr>
            <a:r>
              <a:rPr lang="fr-FR" dirty="0"/>
              <a:t>Dans le cas extrême de rupture du contrat d'apprentissage, le jeune trouve naturellement sa place au sein de la classe en passant sous statut scolaire.</a:t>
            </a:r>
          </a:p>
          <a:p>
            <a:pPr marL="0" indent="0">
              <a:buNone/>
            </a:pPr>
            <a:endParaRPr lang="fr-FR" dirty="0"/>
          </a:p>
        </p:txBody>
      </p:sp>
    </p:spTree>
    <p:extLst>
      <p:ext uri="{BB962C8B-B14F-4D97-AF65-F5344CB8AC3E}">
        <p14:creationId xmlns:p14="http://schemas.microsoft.com/office/powerpoint/2010/main" val="1946172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Mise en </a:t>
            </a:r>
            <a:r>
              <a:rPr lang="fr-FR" dirty="0" err="1"/>
              <a:t>oeuvre</a:t>
            </a:r>
            <a:endParaRPr lang="fr-FR" dirty="0"/>
          </a:p>
        </p:txBody>
      </p:sp>
      <p:sp>
        <p:nvSpPr>
          <p:cNvPr id="3" name="ZoneTexte 2"/>
          <p:cNvSpPr txBox="1"/>
          <p:nvPr/>
        </p:nvSpPr>
        <p:spPr>
          <a:xfrm>
            <a:off x="287524" y="1484784"/>
            <a:ext cx="8568952" cy="2308324"/>
          </a:xfrm>
          <a:prstGeom prst="rect">
            <a:avLst/>
          </a:prstGeom>
          <a:noFill/>
        </p:spPr>
        <p:txBody>
          <a:bodyPr vert="horz" wrap="square" rtlCol="0">
            <a:spAutoFit/>
          </a:bodyPr>
          <a:lstStyle/>
          <a:p>
            <a:endParaRPr lang="fr-FR" dirty="0"/>
          </a:p>
          <a:p>
            <a:pPr algn="just"/>
            <a:r>
              <a:rPr lang="fr-FR" dirty="0"/>
              <a:t>Ces différentes activités peuvent, selon la taille des </a:t>
            </a:r>
            <a:r>
              <a:rPr lang="fr-FR" dirty="0" err="1"/>
              <a:t>UFA</a:t>
            </a:r>
            <a:r>
              <a:rPr lang="fr-FR" dirty="0"/>
              <a:t> et le nombre de sections mixées être réparties sur une ou plusieurs personnes (</a:t>
            </a:r>
            <a:r>
              <a:rPr lang="fr-FR" dirty="0" err="1"/>
              <a:t>DDFPT</a:t>
            </a:r>
            <a:r>
              <a:rPr lang="fr-FR" dirty="0"/>
              <a:t>, référent pédagogique, enseignants/formateurs...)  ou être regroupées dans une fonction de coordonnateur de l’alternance. Quelque soit le cas de figure, ces personnes sont placées sous la responsabilité du directeur de l’</a:t>
            </a:r>
            <a:r>
              <a:rPr lang="fr-FR" dirty="0" err="1"/>
              <a:t>UFA</a:t>
            </a:r>
            <a:r>
              <a:rPr lang="fr-FR" dirty="0"/>
              <a:t>.</a:t>
            </a:r>
            <a:endParaRPr lang="fr-FR" b="1" dirty="0"/>
          </a:p>
          <a:p>
            <a:endParaRPr lang="fr-FR" dirty="0"/>
          </a:p>
          <a:p>
            <a:endParaRPr lang="fr-FR" b="1" dirty="0"/>
          </a:p>
        </p:txBody>
      </p:sp>
    </p:spTree>
    <p:extLst>
      <p:ext uri="{BB962C8B-B14F-4D97-AF65-F5344CB8AC3E}">
        <p14:creationId xmlns:p14="http://schemas.microsoft.com/office/powerpoint/2010/main" val="4123262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47D37BE9-2FBC-491C-A845-2DCA9A881448}{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facteurs clés de succès …</a:t>
            </a:r>
          </a:p>
        </p:txBody>
      </p:sp>
      <p:sp>
        <p:nvSpPr>
          <p:cNvPr id="3" name="ZoneTexte 2"/>
          <p:cNvSpPr txBox="1"/>
          <p:nvPr/>
        </p:nvSpPr>
        <p:spPr>
          <a:xfrm>
            <a:off x="107504" y="1560513"/>
            <a:ext cx="8568952" cy="2308324"/>
          </a:xfrm>
          <a:prstGeom prst="rect">
            <a:avLst/>
          </a:prstGeom>
          <a:noFill/>
        </p:spPr>
        <p:txBody>
          <a:bodyPr vert="horz" wrap="square" rtlCol="0">
            <a:spAutoFit/>
          </a:bodyPr>
          <a:lstStyle/>
          <a:p>
            <a:pPr algn="just"/>
            <a:r>
              <a:rPr lang="fr-FR" dirty="0"/>
              <a:t> Une équipe pédagogique stable, expérimentée et prête à remettre en question ses pratiques.</a:t>
            </a:r>
          </a:p>
          <a:p>
            <a:pPr algn="just"/>
            <a:endParaRPr lang="fr-FR" dirty="0"/>
          </a:p>
          <a:p>
            <a:pPr algn="just"/>
            <a:r>
              <a:rPr lang="fr-FR" dirty="0"/>
              <a:t>    Une coordination efficace et claire entre les différents acteurs (lycée, CFA, formateurs, maîtres d’apprentissage, apprentis, etc.).</a:t>
            </a:r>
          </a:p>
          <a:p>
            <a:pPr algn="just"/>
            <a:endParaRPr lang="fr-FR" dirty="0"/>
          </a:p>
          <a:p>
            <a:pPr algn="just"/>
            <a:r>
              <a:rPr lang="fr-FR" dirty="0"/>
              <a:t>    Une reconnaissance de la spécificité de l’apprentissage au sein du lycée.</a:t>
            </a:r>
          </a:p>
          <a:p>
            <a:endParaRPr lang="fr-FR" dirty="0"/>
          </a:p>
        </p:txBody>
      </p:sp>
    </p:spTree>
    <p:extLst>
      <p:ext uri="{BB962C8B-B14F-4D97-AF65-F5344CB8AC3E}">
        <p14:creationId xmlns:p14="http://schemas.microsoft.com/office/powerpoint/2010/main" val="2199217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name="{9246D089-4F62-4548-B16B-119C5A0D1D21}{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Quelques pistes de réflexion dans la mise en œuvre</a:t>
            </a:r>
          </a:p>
        </p:txBody>
      </p:sp>
      <p:sp>
        <p:nvSpPr>
          <p:cNvPr id="3" name="ZoneTexte 2"/>
          <p:cNvSpPr txBox="1"/>
          <p:nvPr/>
        </p:nvSpPr>
        <p:spPr>
          <a:xfrm>
            <a:off x="35496" y="1560513"/>
            <a:ext cx="8496944" cy="5909310"/>
          </a:xfrm>
          <a:prstGeom prst="rect">
            <a:avLst/>
          </a:prstGeom>
          <a:noFill/>
        </p:spPr>
        <p:txBody>
          <a:bodyPr vert="horz" wrap="square" rtlCol="0">
            <a:spAutoFit/>
          </a:bodyPr>
          <a:lstStyle/>
          <a:p>
            <a:pPr algn="just"/>
            <a:r>
              <a:rPr lang="fr-FR" dirty="0"/>
              <a:t>Quelques pistes de réflexion dans la mise en œuvre :</a:t>
            </a:r>
          </a:p>
          <a:p>
            <a:pPr algn="just"/>
            <a:r>
              <a:rPr lang="fr-FR" dirty="0"/>
              <a:t> - Nécessité de proposer un emploi du temps sur 35 heures, les semaines de présence des apprentis.</a:t>
            </a:r>
          </a:p>
          <a:p>
            <a:pPr algn="just"/>
            <a:endParaRPr lang="fr-FR" dirty="0"/>
          </a:p>
          <a:p>
            <a:pPr algn="just"/>
            <a:r>
              <a:rPr lang="fr-FR" dirty="0"/>
              <a:t> - L’alternance des apprentis en entreprise doit coïncider avec les périodes de formation en entreprise des élèves sous statut scolaire et avec les vacances scolaires afin de « lisser » les deux statuts.</a:t>
            </a:r>
          </a:p>
          <a:p>
            <a:pPr algn="just"/>
            <a:endParaRPr lang="fr-FR" dirty="0"/>
          </a:p>
          <a:p>
            <a:pPr algn="just"/>
            <a:r>
              <a:rPr lang="fr-FR" dirty="0"/>
              <a:t> - Déterminer en amont les activités que l’entreprise pourra confier aux stagiaires ou apprentis, activités permettant de développer des savoir-faire et/ou savoir-être et/ou connaissances, afin de construire une progression dans laquelle celles-ci seront repérées (Tableau Stratégique de Formation TSF). Pour cela, un travail d’analyse des activités en entreprise doit être mené simultanément à une explicitation du référentiel auprès des employeurs.</a:t>
            </a:r>
          </a:p>
          <a:p>
            <a:pPr algn="just"/>
            <a:endParaRPr lang="fr-FR" dirty="0"/>
          </a:p>
          <a:p>
            <a:pPr algn="just"/>
            <a:r>
              <a:rPr lang="fr-FR" dirty="0"/>
              <a:t> - Intégrer les séquences de retour d’expérience en entreprise et l’exploitation pédagogique possible par l’équipe pédagogique en présence de tous les apprenants et des formateurs qui le souhaitent.</a:t>
            </a:r>
          </a:p>
          <a:p>
            <a:endParaRPr lang="fr-FR" dirty="0"/>
          </a:p>
          <a:p>
            <a:endParaRPr lang="fr-FR" dirty="0"/>
          </a:p>
          <a:p>
            <a:endParaRPr lang="fr-FR" b="1" dirty="0"/>
          </a:p>
        </p:txBody>
      </p:sp>
    </p:spTree>
    <p:extLst>
      <p:ext uri="{BB962C8B-B14F-4D97-AF65-F5344CB8AC3E}">
        <p14:creationId xmlns:p14="http://schemas.microsoft.com/office/powerpoint/2010/main" val="2385805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Intérêt ?</a:t>
            </a:r>
          </a:p>
        </p:txBody>
      </p:sp>
      <p:sp>
        <p:nvSpPr>
          <p:cNvPr id="3" name="_OM_BulletList_"/>
          <p:cNvSpPr>
            <a:spLocks noGrp="1"/>
          </p:cNvSpPr>
          <p:nvPr>
            <p:ph type="body" idx="1"/>
          </p:nvPr>
        </p:nvSpPr>
        <p:spPr>
          <a:xfrm>
            <a:off x="457200" y="1341438"/>
            <a:ext cx="8435280" cy="4684359"/>
          </a:xfrm>
        </p:spPr>
        <p:txBody>
          <a:bodyPr wrap="square">
            <a:spAutoFit/>
          </a:bodyPr>
          <a:lstStyle/>
          <a:p>
            <a:r>
              <a:rPr lang="fr-FR" sz="2800" b="1" dirty="0"/>
              <a:t>Partage des acquis</a:t>
            </a:r>
          </a:p>
          <a:p>
            <a:pPr marL="0" indent="0">
              <a:buNone/>
            </a:pPr>
            <a:r>
              <a:rPr lang="fr-FR" dirty="0"/>
              <a:t>La présence d’apprentis et le témoignage qu’ils apportent sur les situations qu’ils rencontrent en entreprise donnent l’occasion aux jeunes sous statut scolaire de mieux appréhender la formation non seulement comme moyen d’obtenir un diplôme mais aussi comme voie préparant à l’insertion professionnelle.</a:t>
            </a:r>
          </a:p>
          <a:p>
            <a:pPr marL="0" indent="0">
              <a:buNone/>
            </a:pPr>
            <a:r>
              <a:rPr lang="fr-FR" dirty="0"/>
              <a:t>Le retour d’expériences apporté par les apprentis renforce l’échange, l’entraide entre les jeunes, pendant et en dehors des cours.</a:t>
            </a:r>
            <a:endParaRPr lang="fr-FR" b="1" dirty="0"/>
          </a:p>
        </p:txBody>
      </p:sp>
    </p:spTree>
    <p:extLst>
      <p:ext uri="{BB962C8B-B14F-4D97-AF65-F5344CB8AC3E}">
        <p14:creationId xmlns:p14="http://schemas.microsoft.com/office/powerpoint/2010/main" val="284408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Intérêt ?</a:t>
            </a:r>
          </a:p>
        </p:txBody>
      </p:sp>
      <p:sp>
        <p:nvSpPr>
          <p:cNvPr id="3" name="_OM_BulletList_"/>
          <p:cNvSpPr>
            <a:spLocks noGrp="1"/>
          </p:cNvSpPr>
          <p:nvPr>
            <p:ph type="body" idx="1"/>
          </p:nvPr>
        </p:nvSpPr>
        <p:spPr>
          <a:xfrm>
            <a:off x="457200" y="1341438"/>
            <a:ext cx="8435280" cy="5964710"/>
          </a:xfrm>
        </p:spPr>
        <p:txBody>
          <a:bodyPr wrap="square">
            <a:spAutoFit/>
          </a:bodyPr>
          <a:lstStyle/>
          <a:p>
            <a:r>
              <a:rPr lang="fr-FR" sz="2800" b="1" dirty="0"/>
              <a:t>Pour les enseignants-formateurs</a:t>
            </a:r>
          </a:p>
          <a:p>
            <a:pPr marL="0" indent="0" algn="just">
              <a:buNone/>
            </a:pPr>
            <a:r>
              <a:rPr lang="fr-FR" dirty="0"/>
              <a:t>L’expérience de l’entreprise apportée par l’apprenti permet aux enseignants d’avoir une vision très concrète du ou des métiers auxquels ils préparent. Elle facilite l’actualisation des connaissances et des pratiques. Cela  prolonge le rapprochement de la formation dispensée en lycée de la réalité de l’entreprise. Cette meilleure connaissance de l’entreprise participe de la professionnalisation des acteurs.</a:t>
            </a:r>
          </a:p>
          <a:p>
            <a:pPr marL="0" indent="0" algn="just">
              <a:buNone/>
            </a:pPr>
            <a:r>
              <a:rPr lang="fr-FR" dirty="0"/>
              <a:t>Les apprentis, de par leur statut de salarié et le rapport qu’ils entretiennent avec leurs maîtres d’apprentissage, permettent d’établir un rapport différent, plus d’adulte à adulte, entre l’enseignant et les apprenants.</a:t>
            </a:r>
          </a:p>
          <a:p>
            <a:endParaRPr lang="fr-FR" dirty="0"/>
          </a:p>
        </p:txBody>
      </p:sp>
    </p:spTree>
    <p:extLst>
      <p:ext uri="{BB962C8B-B14F-4D97-AF65-F5344CB8AC3E}">
        <p14:creationId xmlns:p14="http://schemas.microsoft.com/office/powerpoint/2010/main" val="60145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D775AC63-C8E4-4C4F-A40B-6E0AFE4FD25F}{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Interrogations ?</a:t>
            </a:r>
          </a:p>
        </p:txBody>
      </p:sp>
      <p:sp>
        <p:nvSpPr>
          <p:cNvPr id="3" name="ZoneTexte 2"/>
          <p:cNvSpPr txBox="1"/>
          <p:nvPr/>
        </p:nvSpPr>
        <p:spPr>
          <a:xfrm>
            <a:off x="251520" y="1560513"/>
            <a:ext cx="8892480" cy="3046988"/>
          </a:xfrm>
          <a:prstGeom prst="rect">
            <a:avLst/>
          </a:prstGeom>
          <a:noFill/>
        </p:spPr>
        <p:txBody>
          <a:bodyPr vert="horz" wrap="square" rtlCol="0">
            <a:spAutoFit/>
          </a:bodyPr>
          <a:lstStyle/>
          <a:p>
            <a:pPr algn="ctr"/>
            <a:r>
              <a:rPr lang="fr-FR" sz="2400" dirty="0"/>
              <a:t>Quelle organisation pédagogique à mettre en place pour s’adapter à la mixité des publics ?</a:t>
            </a:r>
          </a:p>
          <a:p>
            <a:pPr algn="ctr"/>
            <a:endParaRPr lang="fr-FR" sz="2400" dirty="0"/>
          </a:p>
          <a:p>
            <a:pPr algn="ctr"/>
            <a:endParaRPr lang="fr-FR" sz="2400" dirty="0"/>
          </a:p>
          <a:p>
            <a:pPr algn="ctr"/>
            <a:r>
              <a:rPr lang="fr-FR" sz="2400" dirty="0"/>
              <a:t>Comment assurer une bonne cohésion de classe alors que les apprentis ne sont présents que périodiquement  ?</a:t>
            </a:r>
          </a:p>
          <a:p>
            <a:endParaRPr lang="fr-FR" sz="2400" dirty="0"/>
          </a:p>
          <a:p>
            <a:endParaRPr lang="fr-FR" sz="2400" b="1" dirty="0"/>
          </a:p>
        </p:txBody>
      </p:sp>
    </p:spTree>
    <p:extLst>
      <p:ext uri="{BB962C8B-B14F-4D97-AF65-F5344CB8AC3E}">
        <p14:creationId xmlns:p14="http://schemas.microsoft.com/office/powerpoint/2010/main" val="3800703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206069A6-43E3-4056-B2EE-1DB7B4184CDB}{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Stratégie pédagogique</a:t>
            </a:r>
          </a:p>
        </p:txBody>
      </p:sp>
      <p:sp>
        <p:nvSpPr>
          <p:cNvPr id="3" name="_OM_BulletList_"/>
          <p:cNvSpPr>
            <a:spLocks noGrp="1"/>
          </p:cNvSpPr>
          <p:nvPr>
            <p:ph type="body" idx="1"/>
          </p:nvPr>
        </p:nvSpPr>
        <p:spPr>
          <a:xfrm>
            <a:off x="457200" y="1341438"/>
            <a:ext cx="8651304" cy="4973669"/>
          </a:xfrm>
        </p:spPr>
        <p:txBody>
          <a:bodyPr wrap="square">
            <a:spAutoFit/>
          </a:bodyPr>
          <a:lstStyle/>
          <a:p>
            <a:r>
              <a:rPr lang="fr-FR" dirty="0"/>
              <a:t>Pas de réponse globale</a:t>
            </a:r>
          </a:p>
          <a:p>
            <a:pPr marL="0" indent="0" algn="just">
              <a:buNone/>
            </a:pPr>
            <a:r>
              <a:rPr lang="fr-FR" dirty="0"/>
              <a:t>Il n'y a pas de solution universelle. Les niveaux de formation, les champs professionnels, les grilles horaires et la constitution de la classe (nombre de groupes) sont autant de facteurs qui vont influencer l'organisation des enseignements en classe mixée.</a:t>
            </a:r>
          </a:p>
          <a:p>
            <a:pPr marL="0" indent="0">
              <a:buNone/>
            </a:pPr>
            <a:endParaRPr lang="fr-FR" dirty="0"/>
          </a:p>
          <a:p>
            <a:pPr marL="0" indent="0">
              <a:buNone/>
            </a:pPr>
            <a:endParaRPr lang="fr-FR" dirty="0"/>
          </a:p>
          <a:p>
            <a:r>
              <a:rPr lang="fr-FR" dirty="0"/>
              <a:t>Organisation de la formation</a:t>
            </a:r>
          </a:p>
          <a:p>
            <a:r>
              <a:rPr lang="fr-FR" dirty="0"/>
              <a:t>Suivi pédagogique</a:t>
            </a:r>
          </a:p>
          <a:p>
            <a:endParaRPr lang="fr-FR" dirty="0"/>
          </a:p>
        </p:txBody>
      </p:sp>
    </p:spTree>
    <p:extLst>
      <p:ext uri="{BB962C8B-B14F-4D97-AF65-F5344CB8AC3E}">
        <p14:creationId xmlns:p14="http://schemas.microsoft.com/office/powerpoint/2010/main" val="3524849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Stratégie pédagogique</a:t>
            </a:r>
          </a:p>
        </p:txBody>
      </p:sp>
      <p:sp>
        <p:nvSpPr>
          <p:cNvPr id="3" name="_OM_BulletList_"/>
          <p:cNvSpPr>
            <a:spLocks noGrp="1"/>
          </p:cNvSpPr>
          <p:nvPr>
            <p:ph type="body" idx="1"/>
          </p:nvPr>
        </p:nvSpPr>
        <p:spPr>
          <a:xfrm>
            <a:off x="0" y="1052513"/>
            <a:ext cx="9108504" cy="5943165"/>
          </a:xfrm>
        </p:spPr>
        <p:txBody>
          <a:bodyPr wrap="square">
            <a:spAutoFit/>
          </a:bodyPr>
          <a:lstStyle/>
          <a:p>
            <a:r>
              <a:rPr lang="fr-FR" dirty="0"/>
              <a:t>Planification</a:t>
            </a:r>
          </a:p>
          <a:p>
            <a:pPr lvl="1" algn="just"/>
            <a:r>
              <a:rPr lang="fr-FR" dirty="0"/>
              <a:t>Limiter le différentiel : Pour réduire l'impact des périodes en entreprise sur le temps de formation au CFA, il convient de limiter au maximum le différentiel du temps de formation entre les élèves sous statut scolaire et ceux sous statut d'apprentis. En utilisant les congés scolaires et les </a:t>
            </a:r>
            <a:r>
              <a:rPr lang="fr-FR" dirty="0" err="1"/>
              <a:t>PFMP</a:t>
            </a:r>
            <a:r>
              <a:rPr lang="fr-FR" dirty="0"/>
              <a:t> ce différentiel peut être ramené dans certain cas à deux semaines de formation.</a:t>
            </a:r>
          </a:p>
          <a:p>
            <a:pPr lvl="1" algn="just"/>
            <a:r>
              <a:rPr lang="fr-FR" dirty="0"/>
              <a:t>Périodicité :En limitant le différentiel, on crée une contrainte forte sur la périodicité entreprise/école. Difficile dans ce cas de créer une alternance régulière mais attention aux longues périodes en entreprise qui peuvent entraîner un décrochage de l'apprenti qui doit rester régulièrement en contact avec l'équipe pédagogique. Une période de </a:t>
            </a:r>
            <a:r>
              <a:rPr lang="fr-FR" dirty="0" err="1"/>
              <a:t>PFMP</a:t>
            </a:r>
            <a:r>
              <a:rPr lang="fr-FR" dirty="0"/>
              <a:t> des scolaires de quatre semaines accolées à deux semaines de congé, crée une période en entreprise de six semaines.</a:t>
            </a:r>
          </a:p>
        </p:txBody>
      </p:sp>
    </p:spTree>
    <p:extLst>
      <p:ext uri="{BB962C8B-B14F-4D97-AF65-F5344CB8AC3E}">
        <p14:creationId xmlns:p14="http://schemas.microsoft.com/office/powerpoint/2010/main" val="675828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Planification</a:t>
            </a:r>
          </a:p>
        </p:txBody>
      </p:sp>
      <p:sp>
        <p:nvSpPr>
          <p:cNvPr id="4" name="Espace réservé du texte 3"/>
          <p:cNvSpPr>
            <a:spLocks noGrp="1"/>
          </p:cNvSpPr>
          <p:nvPr>
            <p:ph type="body" idx="1"/>
          </p:nvPr>
        </p:nvSpPr>
        <p:spPr/>
        <p:txBody>
          <a:bodyPr/>
          <a:lstStyle/>
          <a:p>
            <a:endParaRPr lang="fr-F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79396"/>
            <a:ext cx="9144000" cy="4499208"/>
          </a:xfrm>
          <a:prstGeom prst="rect">
            <a:avLst/>
          </a:prstGeom>
        </p:spPr>
      </p:pic>
    </p:spTree>
    <p:extLst>
      <p:ext uri="{BB962C8B-B14F-4D97-AF65-F5344CB8AC3E}">
        <p14:creationId xmlns:p14="http://schemas.microsoft.com/office/powerpoint/2010/main" val="931200411"/>
      </p:ext>
    </p:extLst>
  </p:cSld>
  <p:clrMapOvr>
    <a:masterClrMapping/>
  </p:clrMapOvr>
</p:sld>
</file>

<file path=ppt/theme/theme1.xml><?xml version="1.0" encoding="utf-8"?>
<a:theme xmlns:a="http://schemas.openxmlformats.org/drawingml/2006/main" name="Corporate2">
  <a:themeElements>
    <a:clrScheme name="PresentationGrey 14">
      <a:dk1>
        <a:srgbClr val="000000"/>
      </a:dk1>
      <a:lt1>
        <a:srgbClr val="FFFFFF"/>
      </a:lt1>
      <a:dk2>
        <a:srgbClr val="000000"/>
      </a:dk2>
      <a:lt2>
        <a:srgbClr val="808080"/>
      </a:lt2>
      <a:accent1>
        <a:srgbClr val="E9EAE8"/>
      </a:accent1>
      <a:accent2>
        <a:srgbClr val="8895E4"/>
      </a:accent2>
      <a:accent3>
        <a:srgbClr val="FFFFFF"/>
      </a:accent3>
      <a:accent4>
        <a:srgbClr val="000000"/>
      </a:accent4>
      <a:accent5>
        <a:srgbClr val="F2F3F2"/>
      </a:accent5>
      <a:accent6>
        <a:srgbClr val="7B87CF"/>
      </a:accent6>
      <a:hlink>
        <a:srgbClr val="5163D8"/>
      </a:hlink>
      <a:folHlink>
        <a:srgbClr val="C4CBF2"/>
      </a:folHlink>
    </a:clrScheme>
    <a:fontScheme name="PresentationGre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Gre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Gre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Gre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Gre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Gre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Gre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Gre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Gre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Gre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Gre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Gre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Gre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resentationGrey 13">
        <a:dk1>
          <a:srgbClr val="000000"/>
        </a:dk1>
        <a:lt1>
          <a:srgbClr val="FFFFFF"/>
        </a:lt1>
        <a:dk2>
          <a:srgbClr val="000000"/>
        </a:dk2>
        <a:lt2>
          <a:srgbClr val="808080"/>
        </a:lt2>
        <a:accent1>
          <a:srgbClr val="E9EAE8"/>
        </a:accent1>
        <a:accent2>
          <a:srgbClr val="5163D8"/>
        </a:accent2>
        <a:accent3>
          <a:srgbClr val="FFFFFF"/>
        </a:accent3>
        <a:accent4>
          <a:srgbClr val="000000"/>
        </a:accent4>
        <a:accent5>
          <a:srgbClr val="F2F3F2"/>
        </a:accent5>
        <a:accent6>
          <a:srgbClr val="4959C4"/>
        </a:accent6>
        <a:hlink>
          <a:srgbClr val="9999CD"/>
        </a:hlink>
        <a:folHlink>
          <a:srgbClr val="C4CBF2"/>
        </a:folHlink>
      </a:clrScheme>
      <a:clrMap bg1="lt1" tx1="dk1" bg2="lt2" tx2="dk2" accent1="accent1" accent2="accent2" accent3="accent3" accent4="accent4" accent5="accent5" accent6="accent6" hlink="hlink" folHlink="folHlink"/>
    </a:extraClrScheme>
    <a:extraClrScheme>
      <a:clrScheme name="PresentationGrey 14">
        <a:dk1>
          <a:srgbClr val="000000"/>
        </a:dk1>
        <a:lt1>
          <a:srgbClr val="FFFFFF"/>
        </a:lt1>
        <a:dk2>
          <a:srgbClr val="000000"/>
        </a:dk2>
        <a:lt2>
          <a:srgbClr val="808080"/>
        </a:lt2>
        <a:accent1>
          <a:srgbClr val="E9EAE8"/>
        </a:accent1>
        <a:accent2>
          <a:srgbClr val="8895E4"/>
        </a:accent2>
        <a:accent3>
          <a:srgbClr val="FFFFFF"/>
        </a:accent3>
        <a:accent4>
          <a:srgbClr val="000000"/>
        </a:accent4>
        <a:accent5>
          <a:srgbClr val="F2F3F2"/>
        </a:accent5>
        <a:accent6>
          <a:srgbClr val="7B87CF"/>
        </a:accent6>
        <a:hlink>
          <a:srgbClr val="5163D8"/>
        </a:hlink>
        <a:folHlink>
          <a:srgbClr val="C4CBF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Corporate2</Template>
  <TotalTime>551</TotalTime>
  <Words>2401</Words>
  <Application>Microsoft Macintosh PowerPoint</Application>
  <PresentationFormat>Affichage à l'écran (4:3)</PresentationFormat>
  <Paragraphs>194</Paragraphs>
  <Slides>32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32</vt:i4>
      </vt:variant>
    </vt:vector>
  </HeadingPairs>
  <TitlesOfParts>
    <vt:vector size="35" baseType="lpstr">
      <vt:lpstr>Arial</vt:lpstr>
      <vt:lpstr>Calibri</vt:lpstr>
      <vt:lpstr>Corporate2</vt:lpstr>
      <vt:lpstr>Classe Mixée Apprentis-Scolaires</vt:lpstr>
      <vt:lpstr>Mixage</vt:lpstr>
      <vt:lpstr>Intérêt ?</vt:lpstr>
      <vt:lpstr>Intérêt ?</vt:lpstr>
      <vt:lpstr>Intérêt ?</vt:lpstr>
      <vt:lpstr>Interrogations ?</vt:lpstr>
      <vt:lpstr>Stratégie pédagogique</vt:lpstr>
      <vt:lpstr>Stratégie pédagogique</vt:lpstr>
      <vt:lpstr>Planification</vt:lpstr>
      <vt:lpstr>Stratégie pédagogique</vt:lpstr>
      <vt:lpstr>Co-formation</vt:lpstr>
      <vt:lpstr>Horaire hebdomadaire</vt:lpstr>
      <vt:lpstr>Horaire hebdomadaire</vt:lpstr>
      <vt:lpstr>Exemple en STS</vt:lpstr>
      <vt:lpstr>Exemple en Bac pro</vt:lpstr>
      <vt:lpstr>Gestion sur l'ensemble de la formation</vt:lpstr>
      <vt:lpstr>Gestion sur l'ensemble de la formation</vt:lpstr>
      <vt:lpstr>Utiliser des outils</vt:lpstr>
      <vt:lpstr>Modularisation</vt:lpstr>
      <vt:lpstr>Individualisation</vt:lpstr>
      <vt:lpstr>La personnalisation</vt:lpstr>
      <vt:lpstr>La différenciation pédagogique</vt:lpstr>
      <vt:lpstr>Suivi pédagogique</vt:lpstr>
      <vt:lpstr>Tableau Stratégique de Formation</vt:lpstr>
      <vt:lpstr>Individualisation</vt:lpstr>
      <vt:lpstr>Livret d'apprentissage</vt:lpstr>
      <vt:lpstr>Préconisations organisationnelles et pédagogique</vt:lpstr>
      <vt:lpstr>Préconisations organisationnelles et pédagogique</vt:lpstr>
      <vt:lpstr>Mise en oeuvre</vt:lpstr>
      <vt:lpstr>Mise en oeuvre</vt:lpstr>
      <vt:lpstr>Les facteurs clés de succès …</vt:lpstr>
      <vt:lpstr>Quelques pistes de réflexion dans la mise en œuvre</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 Mixée Apprentis-Scolaires</dc:title>
  <dc:creator>chef_travaux</dc:creator>
  <cp:lastModifiedBy>GOULET BENOIT</cp:lastModifiedBy>
  <cp:revision>15</cp:revision>
  <cp:lastPrinted>2019-03-04T16:59:37Z</cp:lastPrinted>
  <dcterms:created xsi:type="dcterms:W3CDTF">2019-02-26T15:44:28Z</dcterms:created>
  <dcterms:modified xsi:type="dcterms:W3CDTF">2019-03-26T08:27:38Z</dcterms:modified>
</cp:coreProperties>
</file>