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8" r:id="rId3"/>
    <p:sldId id="257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F8AE36-28FF-4C5C-AD94-B64C63B4B026}" type="datetimeFigureOut">
              <a:rPr lang="fr-FR" smtClean="0"/>
              <a:pPr/>
              <a:t>14/11/2018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26568B-2B38-4CA9-B70A-3BA395739D1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6568B-2B38-4CA9-B70A-3BA395739D17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D68CD-C9B1-4C5A-8028-B11CD8A3BA3C}" type="datetimeFigureOut">
              <a:rPr lang="fr-FR" smtClean="0"/>
              <a:pPr/>
              <a:t>14/11/2018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2FFC0-4DCE-4DB1-A8A1-ED387FCF868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D68CD-C9B1-4C5A-8028-B11CD8A3BA3C}" type="datetimeFigureOut">
              <a:rPr lang="fr-FR" smtClean="0"/>
              <a:pPr/>
              <a:t>14/11/2018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2FFC0-4DCE-4DB1-A8A1-ED387FCF868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D68CD-C9B1-4C5A-8028-B11CD8A3BA3C}" type="datetimeFigureOut">
              <a:rPr lang="fr-FR" smtClean="0"/>
              <a:pPr/>
              <a:t>14/11/2018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2FFC0-4DCE-4DB1-A8A1-ED387FCF868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D68CD-C9B1-4C5A-8028-B11CD8A3BA3C}" type="datetimeFigureOut">
              <a:rPr lang="fr-FR" smtClean="0"/>
              <a:pPr/>
              <a:t>14/11/2018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2FFC0-4DCE-4DB1-A8A1-ED387FCF868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D68CD-C9B1-4C5A-8028-B11CD8A3BA3C}" type="datetimeFigureOut">
              <a:rPr lang="fr-FR" smtClean="0"/>
              <a:pPr/>
              <a:t>14/11/2018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2FFC0-4DCE-4DB1-A8A1-ED387FCF868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D68CD-C9B1-4C5A-8028-B11CD8A3BA3C}" type="datetimeFigureOut">
              <a:rPr lang="fr-FR" smtClean="0"/>
              <a:pPr/>
              <a:t>14/11/2018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2FFC0-4DCE-4DB1-A8A1-ED387FCF868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D68CD-C9B1-4C5A-8028-B11CD8A3BA3C}" type="datetimeFigureOut">
              <a:rPr lang="fr-FR" smtClean="0"/>
              <a:pPr/>
              <a:t>14/11/2018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2FFC0-4DCE-4DB1-A8A1-ED387FCF868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D68CD-C9B1-4C5A-8028-B11CD8A3BA3C}" type="datetimeFigureOut">
              <a:rPr lang="fr-FR" smtClean="0"/>
              <a:pPr/>
              <a:t>14/11/2018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2FFC0-4DCE-4DB1-A8A1-ED387FCF868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D68CD-C9B1-4C5A-8028-B11CD8A3BA3C}" type="datetimeFigureOut">
              <a:rPr lang="fr-FR" smtClean="0"/>
              <a:pPr/>
              <a:t>14/11/2018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2FFC0-4DCE-4DB1-A8A1-ED387FCF868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D68CD-C9B1-4C5A-8028-B11CD8A3BA3C}" type="datetimeFigureOut">
              <a:rPr lang="fr-FR" smtClean="0"/>
              <a:pPr/>
              <a:t>14/11/2018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2FFC0-4DCE-4DB1-A8A1-ED387FCF868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D68CD-C9B1-4C5A-8028-B11CD8A3BA3C}" type="datetimeFigureOut">
              <a:rPr lang="fr-FR" smtClean="0"/>
              <a:pPr/>
              <a:t>14/11/2018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162FFC0-4DCE-4DB1-A8A1-ED387FCF868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Cliquez pour modifier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9D68CD-C9B1-4C5A-8028-B11CD8A3BA3C}" type="datetimeFigureOut">
              <a:rPr lang="fr-FR" smtClean="0"/>
              <a:pPr/>
              <a:t>14/11/2018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62FFC0-4DCE-4DB1-A8A1-ED387FCF868B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0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u="sng" dirty="0" err="1">
                <a:latin typeface="+mj-lt"/>
              </a:rPr>
              <a:t>Electropneumatic</a:t>
            </a:r>
            <a:r>
              <a:rPr lang="fr-FR" sz="3600" b="1" i="1" u="sng" dirty="0">
                <a:latin typeface="+mj-lt"/>
              </a:rPr>
              <a:t> ERM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412776"/>
            <a:ext cx="2725291" cy="3811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 3" descr="C:\Users\Anaïs\Documents\LYCEE\ANNEE 2016-2017\BTS MS 2 16_17\Co-enseignement anglais\PROJET\Dossier final\Logo 270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1047322" cy="871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1514475" cy="7543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3024336" cy="5162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251520" y="0"/>
            <a:ext cx="84249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000" b="1" i="1" u="sng" dirty="0">
                <a:latin typeface="+mj-lt"/>
              </a:rPr>
              <a:t>A machine description</a:t>
            </a:r>
          </a:p>
        </p:txBody>
      </p:sp>
      <p:cxnSp>
        <p:nvCxnSpPr>
          <p:cNvPr id="9" name="Connecteur droit avec flèche 8"/>
          <p:cNvCxnSpPr/>
          <p:nvPr/>
        </p:nvCxnSpPr>
        <p:spPr>
          <a:xfrm flipV="1">
            <a:off x="2483768" y="1772816"/>
            <a:ext cx="1512168" cy="1800200"/>
          </a:xfrm>
          <a:prstGeom prst="straightConnector1">
            <a:avLst/>
          </a:prstGeom>
          <a:ln w="22225">
            <a:solidFill>
              <a:srgbClr val="00206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3995936" y="1556792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+mj-lt"/>
              </a:rPr>
              <a:t>Suspension </a:t>
            </a:r>
            <a:r>
              <a:rPr lang="fr-FR" dirty="0" err="1">
                <a:latin typeface="+mj-lt"/>
              </a:rPr>
              <a:t>bellow</a:t>
            </a:r>
            <a:r>
              <a:rPr lang="fr-FR" dirty="0">
                <a:latin typeface="+mj-lt"/>
              </a:rPr>
              <a:t> to test (rating life)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3207987" y="4216949"/>
            <a:ext cx="2974479" cy="154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0" y="54868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i="1" dirty="0" err="1">
                <a:latin typeface="+mj-lt"/>
              </a:rPr>
              <a:t>Electropneumatic</a:t>
            </a:r>
            <a:r>
              <a:rPr lang="fr-FR" sz="2400" b="1" i="1" dirty="0">
                <a:latin typeface="+mj-lt"/>
              </a:rPr>
              <a:t> ERM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5859831" y="338835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+mj-lt"/>
              </a:rPr>
              <a:t> Suspension  </a:t>
            </a:r>
            <a:r>
              <a:rPr lang="fr-FR" dirty="0" err="1">
                <a:latin typeface="+mj-lt"/>
              </a:rPr>
              <a:t>bellow</a:t>
            </a:r>
            <a:endParaRPr lang="fr-FR" dirty="0">
              <a:latin typeface="+mj-lt"/>
            </a:endParaRPr>
          </a:p>
        </p:txBody>
      </p:sp>
      <p:cxnSp>
        <p:nvCxnSpPr>
          <p:cNvPr id="15" name="Connecteur droit avec flèche 14"/>
          <p:cNvCxnSpPr>
            <a:stCxn id="1026" idx="2"/>
          </p:cNvCxnSpPr>
          <p:nvPr/>
        </p:nvCxnSpPr>
        <p:spPr>
          <a:xfrm flipV="1">
            <a:off x="5466525" y="3789040"/>
            <a:ext cx="977683" cy="1199207"/>
          </a:xfrm>
          <a:prstGeom prst="straightConnector1">
            <a:avLst/>
          </a:prstGeom>
          <a:ln w="22225">
            <a:solidFill>
              <a:srgbClr val="00206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10" descr="C:\Users\Anaïs\Documents\LYCEE\ANNEE 2016-2017\BTS MS 2 16_17\Co-enseignement anglais\PROJET\Dossier final\Logo 270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1047322" cy="8711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833217"/>
            <a:ext cx="6552728" cy="5859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0" y="188640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000" b="1" i="1" u="sng" dirty="0" err="1">
                <a:latin typeface="+mj-lt"/>
              </a:rPr>
              <a:t>Electrical</a:t>
            </a:r>
            <a:r>
              <a:rPr lang="fr-FR" sz="3000" b="1" i="1" u="sng" dirty="0">
                <a:latin typeface="+mj-lt"/>
              </a:rPr>
              <a:t> ERM structure </a:t>
            </a:r>
          </a:p>
        </p:txBody>
      </p:sp>
      <p:pic>
        <p:nvPicPr>
          <p:cNvPr id="4" name="Image 3" descr="C:\Users\Anaïs\Documents\LYCEE\ANNEE 2016-2017\BTS MS 2 16_17\Co-enseignement anglais\PROJET\Dossier final\Logo 270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1047322" cy="87113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C74382EA-17EE-4178-8E70-09AB38B6B8C0}"/>
              </a:ext>
            </a:extLst>
          </p:cNvPr>
          <p:cNvSpPr txBox="1"/>
          <p:nvPr/>
        </p:nvSpPr>
        <p:spPr>
          <a:xfrm>
            <a:off x="5652120" y="3624706"/>
            <a:ext cx="136815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i="1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Lower</a:t>
            </a:r>
            <a:r>
              <a:rPr lang="fr-FR" sz="12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plate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76693B1-465F-4F0E-B3DA-DC4D56A62A01}"/>
              </a:ext>
            </a:extLst>
          </p:cNvPr>
          <p:cNvSpPr txBox="1"/>
          <p:nvPr/>
        </p:nvSpPr>
        <p:spPr>
          <a:xfrm>
            <a:off x="1811152" y="2924944"/>
            <a:ext cx="136815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2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Top plate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5603B6E-5938-430C-8395-7A31C269876B}"/>
              </a:ext>
            </a:extLst>
          </p:cNvPr>
          <p:cNvSpPr txBox="1"/>
          <p:nvPr/>
        </p:nvSpPr>
        <p:spPr>
          <a:xfrm>
            <a:off x="1331640" y="3656058"/>
            <a:ext cx="184766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2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Rod lock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C4EBFC6-8D88-48A7-8B31-E72175746F4B}"/>
              </a:ext>
            </a:extLst>
          </p:cNvPr>
          <p:cNvSpPr txBox="1"/>
          <p:nvPr/>
        </p:nvSpPr>
        <p:spPr>
          <a:xfrm>
            <a:off x="1374438" y="2177472"/>
            <a:ext cx="1804866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fr-FR" sz="12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Cable </a:t>
            </a:r>
            <a:r>
              <a:rPr lang="fr-FR" sz="1200" i="1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linear</a:t>
            </a:r>
            <a:r>
              <a:rPr lang="fr-FR" sz="12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200" i="1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displacement</a:t>
            </a:r>
            <a:r>
              <a:rPr lang="fr-FR" sz="12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200" i="1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sensor</a:t>
            </a:r>
            <a:r>
              <a:rPr lang="fr-FR" sz="12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</a:t>
            </a:r>
            <a:r>
              <a:rPr lang="fr-FR" sz="1200" i="1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potentiometer</a:t>
            </a:r>
            <a:r>
              <a:rPr lang="fr-FR" sz="12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2452BD2-C723-402F-957F-63AB89D71129}"/>
              </a:ext>
            </a:extLst>
          </p:cNvPr>
          <p:cNvSpPr txBox="1"/>
          <p:nvPr/>
        </p:nvSpPr>
        <p:spPr>
          <a:xfrm>
            <a:off x="1374438" y="5289816"/>
            <a:ext cx="1804866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fr-FR" sz="1200" i="1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Incremental</a:t>
            </a:r>
            <a:r>
              <a:rPr lang="fr-FR" sz="12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encoder (360 pulses per </a:t>
            </a:r>
            <a:r>
              <a:rPr lang="fr-FR" sz="1200" i="1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revolution</a:t>
            </a:r>
            <a:r>
              <a:rPr lang="fr-FR" sz="12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CEB5E0-6BCE-418C-ACD0-C412CAA38B34}"/>
              </a:ext>
            </a:extLst>
          </p:cNvPr>
          <p:cNvSpPr txBox="1"/>
          <p:nvPr/>
        </p:nvSpPr>
        <p:spPr>
          <a:xfrm>
            <a:off x="4860032" y="814646"/>
            <a:ext cx="24482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7C71059-A900-4E86-9CB3-B4E91E35C165}"/>
              </a:ext>
            </a:extLst>
          </p:cNvPr>
          <p:cNvSpPr txBox="1"/>
          <p:nvPr/>
        </p:nvSpPr>
        <p:spPr>
          <a:xfrm>
            <a:off x="124948" y="4598195"/>
            <a:ext cx="3054356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fr-FR" sz="12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Double acting </a:t>
            </a:r>
            <a:r>
              <a:rPr lang="fr-FR" sz="1200" i="1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cylinder</a:t>
            </a:r>
            <a:r>
              <a:rPr lang="fr-FR" sz="12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200" i="1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with</a:t>
            </a:r>
            <a:r>
              <a:rPr lang="fr-FR" sz="12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one-</a:t>
            </a:r>
            <a:r>
              <a:rPr lang="fr-FR" sz="1200" i="1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way</a:t>
            </a:r>
            <a:r>
              <a:rPr lang="fr-FR" sz="12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flow control valves and </a:t>
            </a:r>
            <a:r>
              <a:rPr lang="en-US" sz="12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magneto resistive  position detectors</a:t>
            </a:r>
            <a:endParaRPr lang="fr-FR" sz="1200" i="1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AAC8997-6287-4DC8-8D68-078C91E963F0}"/>
              </a:ext>
            </a:extLst>
          </p:cNvPr>
          <p:cNvSpPr txBox="1"/>
          <p:nvPr/>
        </p:nvSpPr>
        <p:spPr>
          <a:xfrm>
            <a:off x="5652120" y="2259805"/>
            <a:ext cx="158417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i="1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Mechanical</a:t>
            </a:r>
            <a:r>
              <a:rPr lang="fr-FR" sz="12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200" i="1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linear</a:t>
            </a:r>
            <a:r>
              <a:rPr lang="fr-FR" sz="12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position </a:t>
            </a:r>
            <a:r>
              <a:rPr lang="fr-FR" sz="1200" i="1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sensor</a:t>
            </a:r>
            <a:endParaRPr lang="fr-FR" sz="1200" i="1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C89661F-5992-45DA-8939-DDD7533242AA}"/>
              </a:ext>
            </a:extLst>
          </p:cNvPr>
          <p:cNvSpPr txBox="1"/>
          <p:nvPr/>
        </p:nvSpPr>
        <p:spPr>
          <a:xfrm>
            <a:off x="5652120" y="2939008"/>
            <a:ext cx="244827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Product to test</a:t>
            </a:r>
          </a:p>
          <a:p>
            <a:r>
              <a:rPr lang="fr-FR" sz="12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</a:t>
            </a:r>
            <a:r>
              <a:rPr lang="fr-FR" sz="1200" i="1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universal</a:t>
            </a:r>
            <a:r>
              <a:rPr lang="fr-FR" sz="12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suspension  </a:t>
            </a:r>
            <a:r>
              <a:rPr lang="fr-FR" sz="1200" i="1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bellow</a:t>
            </a:r>
            <a:r>
              <a:rPr lang="fr-FR" sz="12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845C57E-035A-4BFE-9CAE-0F959DB9B006}"/>
              </a:ext>
            </a:extLst>
          </p:cNvPr>
          <p:cNvSpPr txBox="1"/>
          <p:nvPr/>
        </p:nvSpPr>
        <p:spPr>
          <a:xfrm>
            <a:off x="5652120" y="5511941"/>
            <a:ext cx="187220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i="1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Gear</a:t>
            </a:r>
            <a:r>
              <a:rPr lang="fr-FR" sz="12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200" i="1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motor</a:t>
            </a:r>
            <a:r>
              <a:rPr lang="fr-FR" sz="12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fr-FR" sz="1200" i="1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with</a:t>
            </a:r>
            <a:r>
              <a:rPr lang="fr-FR" sz="12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variable speed drive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CA34CF4-9E2E-43D7-BE0D-D985FD460596}"/>
              </a:ext>
            </a:extLst>
          </p:cNvPr>
          <p:cNvSpPr txBox="1"/>
          <p:nvPr/>
        </p:nvSpPr>
        <p:spPr>
          <a:xfrm>
            <a:off x="5652120" y="4650421"/>
            <a:ext cx="18002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i="1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Crankshaft</a:t>
            </a:r>
            <a:endParaRPr lang="fr-FR" sz="1200" i="1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fr-FR" sz="1200" i="1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0A2BE28-0C46-4432-9695-543C7DD9B87F}"/>
              </a:ext>
            </a:extLst>
          </p:cNvPr>
          <p:cNvSpPr txBox="1"/>
          <p:nvPr/>
        </p:nvSpPr>
        <p:spPr>
          <a:xfrm>
            <a:off x="5694311" y="1608448"/>
            <a:ext cx="1512168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i="1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Linear</a:t>
            </a:r>
            <a:r>
              <a:rPr lang="fr-FR" sz="1200" i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slide unit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260648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000" b="1" i="1" u="sng" dirty="0">
                <a:latin typeface="+mj-lt"/>
              </a:rPr>
              <a:t>Location of </a:t>
            </a:r>
            <a:r>
              <a:rPr lang="fr-FR" sz="3000" b="1" i="1" u="sng" dirty="0" err="1">
                <a:latin typeface="+mj-lt"/>
              </a:rPr>
              <a:t>gear</a:t>
            </a:r>
            <a:r>
              <a:rPr lang="fr-FR" sz="3000" b="1" i="1" u="sng" dirty="0">
                <a:latin typeface="+mj-lt"/>
              </a:rPr>
              <a:t> </a:t>
            </a:r>
            <a:r>
              <a:rPr lang="fr-FR" sz="3000" b="1" i="1" u="sng" dirty="0" err="1">
                <a:latin typeface="+mj-lt"/>
              </a:rPr>
              <a:t>motor</a:t>
            </a:r>
            <a:endParaRPr lang="fr-FR" sz="3000" b="1" i="1" u="sng" dirty="0">
              <a:latin typeface="+mj-lt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980728"/>
            <a:ext cx="3024336" cy="5162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635896" y="4077072"/>
            <a:ext cx="1152128" cy="2160240"/>
          </a:xfrm>
          <a:prstGeom prst="rect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5724128" y="4005064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latin typeface="+mj-lt"/>
              </a:rPr>
              <a:t>Gearmotor</a:t>
            </a:r>
            <a:r>
              <a:rPr lang="fr-FR" dirty="0">
                <a:latin typeface="+mj-lt"/>
              </a:rPr>
              <a:t> (</a:t>
            </a:r>
            <a:r>
              <a:rPr lang="fr-FR" dirty="0" err="1">
                <a:latin typeface="+mj-lt"/>
              </a:rPr>
              <a:t>driving</a:t>
            </a:r>
            <a:r>
              <a:rPr lang="fr-FR" dirty="0">
                <a:latin typeface="+mj-lt"/>
              </a:rPr>
              <a:t> </a:t>
            </a:r>
            <a:r>
              <a:rPr lang="fr-FR" dirty="0" err="1">
                <a:latin typeface="+mj-lt"/>
              </a:rPr>
              <a:t>lower</a:t>
            </a:r>
            <a:r>
              <a:rPr lang="fr-FR" dirty="0">
                <a:latin typeface="+mj-lt"/>
              </a:rPr>
              <a:t> plate in translation)</a:t>
            </a:r>
          </a:p>
        </p:txBody>
      </p:sp>
      <p:cxnSp>
        <p:nvCxnSpPr>
          <p:cNvPr id="8" name="Connecteur droit avec flèche 7"/>
          <p:cNvCxnSpPr/>
          <p:nvPr/>
        </p:nvCxnSpPr>
        <p:spPr>
          <a:xfrm flipV="1">
            <a:off x="4788024" y="4437112"/>
            <a:ext cx="1008112" cy="911176"/>
          </a:xfrm>
          <a:prstGeom prst="straightConnector1">
            <a:avLst/>
          </a:prstGeom>
          <a:ln w="22225">
            <a:solidFill>
              <a:srgbClr val="00206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 8" descr="C:\Users\Anaïs\Documents\LYCEE\ANNEE 2016-2017\BTS MS 2 16_17\Co-enseignement anglais\PROJET\Dossier final\Logo 270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1047322" cy="8711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072538"/>
            <a:ext cx="727280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268760"/>
            <a:ext cx="1440160" cy="2393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Connecteur droit avec flèche 5"/>
          <p:cNvCxnSpPr/>
          <p:nvPr/>
        </p:nvCxnSpPr>
        <p:spPr>
          <a:xfrm flipV="1">
            <a:off x="2195736" y="1772816"/>
            <a:ext cx="1080120" cy="839168"/>
          </a:xfrm>
          <a:prstGeom prst="straightConnector1">
            <a:avLst/>
          </a:prstGeom>
          <a:ln w="22225">
            <a:solidFill>
              <a:srgbClr val="00206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 flipV="1">
            <a:off x="2123728" y="2420888"/>
            <a:ext cx="1080120" cy="839168"/>
          </a:xfrm>
          <a:prstGeom prst="straightConnector1">
            <a:avLst/>
          </a:prstGeom>
          <a:ln w="22225">
            <a:solidFill>
              <a:srgbClr val="00206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0" y="188640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000" b="1" i="1" u="sng" dirty="0">
                <a:latin typeface="+mj-lt"/>
              </a:rPr>
              <a:t>Components of the </a:t>
            </a:r>
            <a:r>
              <a:rPr lang="fr-FR" sz="3000" b="1" i="1" u="sng" dirty="0" err="1">
                <a:latin typeface="+mj-lt"/>
              </a:rPr>
              <a:t>gearmotor</a:t>
            </a:r>
            <a:endParaRPr lang="fr-FR" sz="3000" b="1" i="1" u="sng" dirty="0">
              <a:latin typeface="+mj-lt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275856" y="155679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latin typeface="+mj-lt"/>
              </a:rPr>
              <a:t>motor</a:t>
            </a:r>
            <a:endParaRPr lang="fr-FR" dirty="0">
              <a:latin typeface="+mj-lt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3203848" y="220486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+mj-lt"/>
              </a:rPr>
              <a:t> </a:t>
            </a:r>
            <a:r>
              <a:rPr lang="fr-FR" dirty="0" err="1">
                <a:latin typeface="+mj-lt"/>
              </a:rPr>
              <a:t>brake</a:t>
            </a:r>
            <a:endParaRPr lang="fr-FR" dirty="0">
              <a:latin typeface="+mj-lt"/>
            </a:endParaRPr>
          </a:p>
        </p:txBody>
      </p:sp>
      <p:pic>
        <p:nvPicPr>
          <p:cNvPr id="9" name="Image 8" descr="C:\Users\Anaïs\Documents\LYCEE\ANNEE 2016-2017\BTS MS 2 16_17\Co-enseignement anglais\PROJET\Dossier final\Logo 270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1047322" cy="8711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512655"/>
              </p:ext>
            </p:extLst>
          </p:nvPr>
        </p:nvGraphicFramePr>
        <p:xfrm>
          <a:off x="2719396" y="1077879"/>
          <a:ext cx="5688633" cy="3118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62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62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62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4038">
                <a:tc>
                  <a:txBody>
                    <a:bodyPr/>
                    <a:lstStyle/>
                    <a:p>
                      <a:r>
                        <a:rPr lang="fr-FR" dirty="0" err="1">
                          <a:latin typeface="+mj-lt"/>
                        </a:rPr>
                        <a:t>Designation</a:t>
                      </a:r>
                      <a:endParaRPr lang="fr-FR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>
                          <a:latin typeface="+mj-lt"/>
                        </a:rPr>
                        <a:t>Designation</a:t>
                      </a:r>
                      <a:endParaRPr lang="fr-FR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>
                          <a:latin typeface="+mj-lt"/>
                        </a:rPr>
                        <a:t>Designation</a:t>
                      </a:r>
                      <a:r>
                        <a:rPr lang="fr-FR" dirty="0">
                          <a:latin typeface="+mj-lt"/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2067">
                <a:tc>
                  <a:txBody>
                    <a:bodyPr/>
                    <a:lstStyle/>
                    <a:p>
                      <a:r>
                        <a:rPr lang="fr-FR" sz="1600" dirty="0">
                          <a:latin typeface="+mj-lt"/>
                        </a:rPr>
                        <a:t>11: armature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>
                          <a:latin typeface="+mj-lt"/>
                        </a:rPr>
                        <a:t>15:</a:t>
                      </a:r>
                      <a:r>
                        <a:rPr lang="fr-FR" sz="1600" baseline="0" dirty="0">
                          <a:latin typeface="+mj-lt"/>
                        </a:rPr>
                        <a:t> </a:t>
                      </a:r>
                      <a:r>
                        <a:rPr lang="fr-FR" sz="1600" baseline="0" dirty="0" err="1">
                          <a:latin typeface="+mj-lt"/>
                        </a:rPr>
                        <a:t>brake</a:t>
                      </a:r>
                      <a:r>
                        <a:rPr lang="fr-FR" sz="1600" baseline="0" dirty="0">
                          <a:latin typeface="+mj-lt"/>
                        </a:rPr>
                        <a:t> </a:t>
                      </a:r>
                      <a:r>
                        <a:rPr lang="fr-FR" sz="1600" baseline="0" dirty="0" err="1">
                          <a:latin typeface="+mj-lt"/>
                        </a:rPr>
                        <a:t>lining</a:t>
                      </a:r>
                      <a:r>
                        <a:rPr lang="fr-FR" sz="1600" baseline="0" dirty="0">
                          <a:latin typeface="+mj-lt"/>
                        </a:rPr>
                        <a:t> f</a:t>
                      </a:r>
                      <a:r>
                        <a:rPr lang="fr-FR" sz="1600" dirty="0">
                          <a:latin typeface="+mj-lt"/>
                        </a:rPr>
                        <a:t>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>
                          <a:latin typeface="+mj-lt"/>
                        </a:rPr>
                        <a:t>17: </a:t>
                      </a:r>
                      <a:r>
                        <a:rPr lang="fr-FR" sz="1600" dirty="0" err="1">
                          <a:latin typeface="+mj-lt"/>
                        </a:rPr>
                        <a:t>external</a:t>
                      </a:r>
                      <a:r>
                        <a:rPr lang="fr-FR" sz="1600" dirty="0">
                          <a:latin typeface="+mj-lt"/>
                        </a:rPr>
                        <a:t> circlip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2067">
                <a:tc>
                  <a:txBody>
                    <a:bodyPr/>
                    <a:lstStyle/>
                    <a:p>
                      <a:r>
                        <a:rPr lang="fr-FR" sz="1600" dirty="0">
                          <a:latin typeface="+mj-lt"/>
                        </a:rPr>
                        <a:t>6:   </a:t>
                      </a:r>
                      <a:r>
                        <a:rPr lang="fr-FR" sz="1600" dirty="0" err="1">
                          <a:latin typeface="+mj-lt"/>
                        </a:rPr>
                        <a:t>internal</a:t>
                      </a:r>
                      <a:r>
                        <a:rPr lang="fr-FR" sz="1600" dirty="0">
                          <a:latin typeface="+mj-lt"/>
                        </a:rPr>
                        <a:t> circlip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>
                          <a:latin typeface="+mj-lt"/>
                        </a:rPr>
                        <a:t>7:   </a:t>
                      </a:r>
                      <a:r>
                        <a:rPr lang="fr-FR" sz="1600" dirty="0" err="1">
                          <a:latin typeface="+mj-lt"/>
                        </a:rPr>
                        <a:t>bearing</a:t>
                      </a:r>
                      <a:r>
                        <a:rPr lang="fr-FR" sz="1600" dirty="0">
                          <a:latin typeface="+mj-lt"/>
                        </a:rPr>
                        <a:t> on </a:t>
                      </a:r>
                      <a:r>
                        <a:rPr lang="fr-FR" sz="1600" dirty="0" err="1">
                          <a:latin typeface="+mj-lt"/>
                        </a:rPr>
                        <a:t>brake</a:t>
                      </a:r>
                      <a:r>
                        <a:rPr lang="fr-FR" sz="1600" dirty="0">
                          <a:latin typeface="+mj-lt"/>
                        </a:rPr>
                        <a:t> </a:t>
                      </a:r>
                      <a:r>
                        <a:rPr lang="fr-FR" sz="1600" dirty="0" err="1">
                          <a:latin typeface="+mj-lt"/>
                        </a:rPr>
                        <a:t>side</a:t>
                      </a:r>
                      <a:endParaRPr lang="fr-FR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>
                          <a:latin typeface="+mj-lt"/>
                        </a:rPr>
                        <a:t>19: </a:t>
                      </a:r>
                      <a:r>
                        <a:rPr lang="fr-FR" sz="1600" dirty="0" err="1">
                          <a:latin typeface="+mj-lt"/>
                        </a:rPr>
                        <a:t>brake</a:t>
                      </a:r>
                      <a:r>
                        <a:rPr lang="fr-FR" sz="1600" dirty="0">
                          <a:latin typeface="+mj-lt"/>
                        </a:rPr>
                        <a:t> disc key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4038">
                <a:tc>
                  <a:txBody>
                    <a:bodyPr/>
                    <a:lstStyle/>
                    <a:p>
                      <a:r>
                        <a:rPr lang="fr-FR" sz="1600" dirty="0">
                          <a:latin typeface="+mj-lt"/>
                        </a:rPr>
                        <a:t>23: </a:t>
                      </a:r>
                      <a:r>
                        <a:rPr lang="fr-FR" sz="1600" dirty="0" err="1">
                          <a:latin typeface="+mj-lt"/>
                        </a:rPr>
                        <a:t>steel</a:t>
                      </a:r>
                      <a:r>
                        <a:rPr lang="fr-FR" sz="1600" dirty="0">
                          <a:latin typeface="+mj-lt"/>
                        </a:rPr>
                        <a:t> cover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>
                          <a:latin typeface="+mj-lt"/>
                        </a:rPr>
                        <a:t>24: </a:t>
                      </a:r>
                      <a:r>
                        <a:rPr lang="fr-FR" sz="1600" dirty="0" err="1">
                          <a:latin typeface="+mj-lt"/>
                        </a:rPr>
                        <a:t>brake</a:t>
                      </a:r>
                      <a:r>
                        <a:rPr lang="fr-FR" sz="1600" dirty="0">
                          <a:latin typeface="+mj-lt"/>
                        </a:rPr>
                        <a:t> </a:t>
                      </a:r>
                      <a:r>
                        <a:rPr lang="fr-FR" sz="1600" dirty="0" err="1">
                          <a:latin typeface="+mj-lt"/>
                        </a:rPr>
                        <a:t>nut</a:t>
                      </a:r>
                      <a:endParaRPr lang="fr-FR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>
                          <a:latin typeface="+mj-lt"/>
                        </a:rPr>
                        <a:t>28: </a:t>
                      </a:r>
                      <a:r>
                        <a:rPr lang="fr-FR" sz="1600" dirty="0" err="1">
                          <a:latin typeface="+mj-lt"/>
                        </a:rPr>
                        <a:t>springs</a:t>
                      </a:r>
                      <a:endParaRPr lang="fr-FR" sz="1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2067">
                <a:tc>
                  <a:txBody>
                    <a:bodyPr/>
                    <a:lstStyle/>
                    <a:p>
                      <a:r>
                        <a:rPr lang="fr-FR" sz="1600" dirty="0">
                          <a:latin typeface="+mj-lt"/>
                        </a:rPr>
                        <a:t>34: </a:t>
                      </a:r>
                      <a:r>
                        <a:rPr lang="fr-FR" sz="1600" dirty="0" err="1">
                          <a:latin typeface="+mj-lt"/>
                        </a:rPr>
                        <a:t>splined</a:t>
                      </a:r>
                      <a:r>
                        <a:rPr lang="fr-FR" sz="1600" dirty="0">
                          <a:latin typeface="+mj-lt"/>
                        </a:rPr>
                        <a:t> pins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>
                          <a:latin typeface="+mj-lt"/>
                        </a:rPr>
                        <a:t>40: </a:t>
                      </a:r>
                      <a:r>
                        <a:rPr lang="fr-FR" sz="1600" dirty="0" err="1">
                          <a:latin typeface="+mj-lt"/>
                        </a:rPr>
                        <a:t>screw</a:t>
                      </a:r>
                      <a:r>
                        <a:rPr lang="fr-FR" sz="1600" dirty="0">
                          <a:latin typeface="+mj-lt"/>
                        </a:rPr>
                        <a:t> for cover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>
                          <a:latin typeface="+mj-lt"/>
                        </a:rPr>
                        <a:t>50: O-ring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2067">
                <a:tc>
                  <a:txBody>
                    <a:bodyPr/>
                    <a:lstStyle/>
                    <a:p>
                      <a:r>
                        <a:rPr lang="fr-FR" sz="1600" dirty="0">
                          <a:latin typeface="+mj-lt"/>
                        </a:rPr>
                        <a:t>367: Compression </a:t>
                      </a:r>
                      <a:r>
                        <a:rPr lang="fr-FR" sz="1600" dirty="0" err="1">
                          <a:latin typeface="+mj-lt"/>
                        </a:rPr>
                        <a:t>spring</a:t>
                      </a:r>
                      <a:endParaRPr lang="fr-FR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>
                          <a:latin typeface="+mj-lt"/>
                        </a:rPr>
                        <a:t>5:   </a:t>
                      </a:r>
                      <a:r>
                        <a:rPr lang="fr-FR" sz="1600" dirty="0" err="1">
                          <a:latin typeface="+mj-lt"/>
                        </a:rPr>
                        <a:t>assembly</a:t>
                      </a:r>
                      <a:r>
                        <a:rPr lang="fr-FR" sz="1600" dirty="0">
                          <a:latin typeface="+mj-lt"/>
                        </a:rPr>
                        <a:t> </a:t>
                      </a:r>
                      <a:r>
                        <a:rPr lang="fr-FR" sz="1600" dirty="0" err="1">
                          <a:latin typeface="+mj-lt"/>
                        </a:rPr>
                        <a:t>rods</a:t>
                      </a:r>
                      <a:endParaRPr lang="fr-FR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0" y="0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000" b="1" i="1" u="sng" dirty="0">
                <a:latin typeface="+mj-lt"/>
              </a:rPr>
              <a:t>Components of the </a:t>
            </a:r>
            <a:r>
              <a:rPr lang="fr-FR" sz="3000" b="1" i="1" u="sng" dirty="0" err="1">
                <a:latin typeface="+mj-lt"/>
              </a:rPr>
              <a:t>gearmotor</a:t>
            </a:r>
            <a:r>
              <a:rPr lang="fr-FR" sz="3000" b="1" i="1" u="sng" dirty="0">
                <a:latin typeface="+mj-lt"/>
              </a:rPr>
              <a:t> </a:t>
            </a:r>
            <a:r>
              <a:rPr lang="fr-FR" sz="3000" b="1" i="1" u="sng" dirty="0" err="1">
                <a:latin typeface="+mj-lt"/>
              </a:rPr>
              <a:t>brake</a:t>
            </a:r>
            <a:r>
              <a:rPr lang="fr-FR" sz="3000" b="1" i="1" u="sng" dirty="0">
                <a:latin typeface="+mj-lt"/>
              </a:rPr>
              <a:t>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4221088"/>
            <a:ext cx="2751917" cy="2636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 descr="C:\Users\Anaïs\Documents\LYCEE\ANNEE 2016-2017\BTS MS 2 16_17\Co-enseignement anglais\PROJET\Dossier final\Logo 270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1047322" cy="8711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807</TotalTime>
  <Words>163</Words>
  <Application>Microsoft Office PowerPoint</Application>
  <PresentationFormat>Affichage à l'écran (4:3)</PresentationFormat>
  <Paragraphs>42</Paragraphs>
  <Slides>6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Calibri</vt:lpstr>
      <vt:lpstr>Constantia</vt:lpstr>
      <vt:lpstr>Verdana</vt:lpstr>
      <vt:lpstr>Wingdings 2</vt:lpstr>
      <vt:lpstr>Débit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Région Pays De la Loire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LPILLETTE</dc:creator>
  <cp:lastModifiedBy>GUY HERIVAUX</cp:lastModifiedBy>
  <cp:revision>61</cp:revision>
  <dcterms:created xsi:type="dcterms:W3CDTF">2018-02-05T09:26:37Z</dcterms:created>
  <dcterms:modified xsi:type="dcterms:W3CDTF">2018-11-14T08:10:57Z</dcterms:modified>
</cp:coreProperties>
</file>