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8" r:id="rId3"/>
    <p:sldId id="257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F8AE36-28FF-4C5C-AD94-B64C63B4B026}" type="datetimeFigureOut">
              <a:rPr lang="fr-FR" smtClean="0"/>
              <a:pPr/>
              <a:t>06/07/2018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26568B-2B38-4CA9-B70A-3BA395739D1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6568B-2B38-4CA9-B70A-3BA395739D17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D68CD-C9B1-4C5A-8028-B11CD8A3BA3C}" type="datetimeFigureOut">
              <a:rPr lang="fr-FR" smtClean="0"/>
              <a:pPr/>
              <a:t>06/07/2018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2FFC0-4DCE-4DB1-A8A1-ED387FCF86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D68CD-C9B1-4C5A-8028-B11CD8A3BA3C}" type="datetimeFigureOut">
              <a:rPr lang="fr-FR" smtClean="0"/>
              <a:pPr/>
              <a:t>06/07/2018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2FFC0-4DCE-4DB1-A8A1-ED387FCF86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D68CD-C9B1-4C5A-8028-B11CD8A3BA3C}" type="datetimeFigureOut">
              <a:rPr lang="fr-FR" smtClean="0"/>
              <a:pPr/>
              <a:t>06/07/2018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2FFC0-4DCE-4DB1-A8A1-ED387FCF86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D68CD-C9B1-4C5A-8028-B11CD8A3BA3C}" type="datetimeFigureOut">
              <a:rPr lang="fr-FR" smtClean="0"/>
              <a:pPr/>
              <a:t>06/07/2018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2FFC0-4DCE-4DB1-A8A1-ED387FCF86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D68CD-C9B1-4C5A-8028-B11CD8A3BA3C}" type="datetimeFigureOut">
              <a:rPr lang="fr-FR" smtClean="0"/>
              <a:pPr/>
              <a:t>06/07/2018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2FFC0-4DCE-4DB1-A8A1-ED387FCF86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D68CD-C9B1-4C5A-8028-B11CD8A3BA3C}" type="datetimeFigureOut">
              <a:rPr lang="fr-FR" smtClean="0"/>
              <a:pPr/>
              <a:t>06/07/2018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2FFC0-4DCE-4DB1-A8A1-ED387FCF86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D68CD-C9B1-4C5A-8028-B11CD8A3BA3C}" type="datetimeFigureOut">
              <a:rPr lang="fr-FR" smtClean="0"/>
              <a:pPr/>
              <a:t>06/07/2018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2FFC0-4DCE-4DB1-A8A1-ED387FCF86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D68CD-C9B1-4C5A-8028-B11CD8A3BA3C}" type="datetimeFigureOut">
              <a:rPr lang="fr-FR" smtClean="0"/>
              <a:pPr/>
              <a:t>06/07/2018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2FFC0-4DCE-4DB1-A8A1-ED387FCF86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D68CD-C9B1-4C5A-8028-B11CD8A3BA3C}" type="datetimeFigureOut">
              <a:rPr lang="fr-FR" smtClean="0"/>
              <a:pPr/>
              <a:t>06/07/2018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2FFC0-4DCE-4DB1-A8A1-ED387FCF86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D68CD-C9B1-4C5A-8028-B11CD8A3BA3C}" type="datetimeFigureOut">
              <a:rPr lang="fr-FR" smtClean="0"/>
              <a:pPr/>
              <a:t>06/07/2018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2FFC0-4DCE-4DB1-A8A1-ED387FCF868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D68CD-C9B1-4C5A-8028-B11CD8A3BA3C}" type="datetimeFigureOut">
              <a:rPr lang="fr-FR" smtClean="0"/>
              <a:pPr/>
              <a:t>06/07/2018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162FFC0-4DCE-4DB1-A8A1-ED387FCF868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9D68CD-C9B1-4C5A-8028-B11CD8A3BA3C}" type="datetimeFigureOut">
              <a:rPr lang="fr-FR" smtClean="0"/>
              <a:pPr/>
              <a:t>06/07/2018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62FFC0-4DCE-4DB1-A8A1-ED387FCF868B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0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i="1" u="sng" dirty="0" smtClean="0">
                <a:latin typeface="+mj-lt"/>
              </a:rPr>
              <a:t>ERM électropneumatique</a:t>
            </a:r>
            <a:endParaRPr lang="fr-FR" sz="3600" b="1" i="1" u="sng" dirty="0">
              <a:latin typeface="+mj-lt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412776"/>
            <a:ext cx="2725291" cy="3811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 3" descr="C:\Users\Anaïs\Documents\LYCEE\ANNEE 2016-2017\BTS MS 2 16_17\Co-enseignement anglais\PROJET\Dossier final\Logo 2706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047322" cy="871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/>
          <p:cNvPicPr/>
          <p:nvPr/>
        </p:nvPicPr>
        <p:blipFill>
          <a:blip r:embed="rId5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323528" y="188640"/>
            <a:ext cx="1514475" cy="754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3024336" cy="516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251520" y="0"/>
            <a:ext cx="84249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000" b="1" i="1" u="sng" dirty="0" smtClean="0">
                <a:latin typeface="+mj-lt"/>
              </a:rPr>
              <a:t>Présentation de la machine</a:t>
            </a:r>
            <a:endParaRPr lang="fr-FR" sz="3000" b="1" i="1" u="sng" dirty="0">
              <a:latin typeface="+mj-lt"/>
            </a:endParaRPr>
          </a:p>
        </p:txBody>
      </p:sp>
      <p:cxnSp>
        <p:nvCxnSpPr>
          <p:cNvPr id="9" name="Connecteur droit avec flèche 8"/>
          <p:cNvCxnSpPr/>
          <p:nvPr/>
        </p:nvCxnSpPr>
        <p:spPr>
          <a:xfrm flipV="1">
            <a:off x="2483768" y="1772816"/>
            <a:ext cx="1512168" cy="1800200"/>
          </a:xfrm>
          <a:prstGeom prst="straightConnector1">
            <a:avLst/>
          </a:prstGeom>
          <a:ln w="22225">
            <a:solidFill>
              <a:srgbClr val="00206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3995936" y="155679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+mj-lt"/>
              </a:rPr>
              <a:t>Soufflet à tester (durée de vie)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3207987" y="4216949"/>
            <a:ext cx="2974479" cy="154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0" y="54868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i="1" dirty="0" smtClean="0">
                <a:latin typeface="+mj-lt"/>
              </a:rPr>
              <a:t>ERM électropneumatique</a:t>
            </a:r>
            <a:endParaRPr lang="fr-FR" sz="2400" b="1" i="1" dirty="0">
              <a:latin typeface="+mj-lt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372200" y="3645024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+mj-lt"/>
              </a:rPr>
              <a:t>Soufflet d’industrie automobile</a:t>
            </a:r>
            <a:endParaRPr lang="fr-FR" dirty="0">
              <a:latin typeface="+mj-lt"/>
            </a:endParaRPr>
          </a:p>
        </p:txBody>
      </p:sp>
      <p:cxnSp>
        <p:nvCxnSpPr>
          <p:cNvPr id="15" name="Connecteur droit avec flèche 14"/>
          <p:cNvCxnSpPr>
            <a:stCxn id="1026" idx="2"/>
          </p:cNvCxnSpPr>
          <p:nvPr/>
        </p:nvCxnSpPr>
        <p:spPr>
          <a:xfrm flipV="1">
            <a:off x="5466525" y="3789040"/>
            <a:ext cx="977683" cy="1199207"/>
          </a:xfrm>
          <a:prstGeom prst="straightConnector1">
            <a:avLst/>
          </a:prstGeom>
          <a:ln w="22225">
            <a:solidFill>
              <a:srgbClr val="00206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 descr="C:\Users\Anaïs\Documents\LYCEE\ANNEE 2016-2017\BTS MS 2 16_17\Co-enseignement anglais\PROJET\Dossier final\Logo 2706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047322" cy="871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833217"/>
            <a:ext cx="6552728" cy="5859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0" y="18864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000" b="1" i="1" u="sng" dirty="0" smtClean="0">
                <a:latin typeface="+mj-lt"/>
              </a:rPr>
              <a:t>Architecture de l’ERM électrique</a:t>
            </a:r>
            <a:endParaRPr lang="fr-FR" sz="3000" b="1" i="1" u="sng" dirty="0">
              <a:latin typeface="+mj-lt"/>
            </a:endParaRPr>
          </a:p>
        </p:txBody>
      </p:sp>
      <p:pic>
        <p:nvPicPr>
          <p:cNvPr id="4" name="Image 3" descr="C:\Users\Anaïs\Documents\LYCEE\ANNEE 2016-2017\BTS MS 2 16_17\Co-enseignement anglais\PROJET\Dossier final\Logo 2706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047322" cy="871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260648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000" b="1" i="1" u="sng" dirty="0" smtClean="0">
                <a:latin typeface="+mj-lt"/>
              </a:rPr>
              <a:t>Situation du motoréducteur</a:t>
            </a:r>
            <a:endParaRPr lang="fr-FR" sz="3000" b="1" i="1" u="sng" dirty="0">
              <a:latin typeface="+mj-lt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980728"/>
            <a:ext cx="3024336" cy="516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635896" y="4077072"/>
            <a:ext cx="1152128" cy="2160240"/>
          </a:xfrm>
          <a:prstGeom prst="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5724128" y="4005064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+mj-lt"/>
              </a:rPr>
              <a:t>Motoréducteur (entrainement du plateau inférieur en translation)</a:t>
            </a:r>
          </a:p>
        </p:txBody>
      </p:sp>
      <p:cxnSp>
        <p:nvCxnSpPr>
          <p:cNvPr id="8" name="Connecteur droit avec flèche 7"/>
          <p:cNvCxnSpPr/>
          <p:nvPr/>
        </p:nvCxnSpPr>
        <p:spPr>
          <a:xfrm flipV="1">
            <a:off x="4788024" y="4437112"/>
            <a:ext cx="1008112" cy="911176"/>
          </a:xfrm>
          <a:prstGeom prst="straightConnector1">
            <a:avLst/>
          </a:prstGeom>
          <a:ln w="22225">
            <a:solidFill>
              <a:srgbClr val="00206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 8" descr="C:\Users\Anaïs\Documents\LYCEE\ANNEE 2016-2017\BTS MS 2 16_17\Co-enseignement anglais\PROJET\Dossier final\Logo 2706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047322" cy="871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140968"/>
            <a:ext cx="727280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268760"/>
            <a:ext cx="1440160" cy="2393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Connecteur droit avec flèche 5"/>
          <p:cNvCxnSpPr/>
          <p:nvPr/>
        </p:nvCxnSpPr>
        <p:spPr>
          <a:xfrm flipV="1">
            <a:off x="2195736" y="1772816"/>
            <a:ext cx="1080120" cy="839168"/>
          </a:xfrm>
          <a:prstGeom prst="straightConnector1">
            <a:avLst/>
          </a:prstGeom>
          <a:ln w="22225">
            <a:solidFill>
              <a:srgbClr val="00206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 flipV="1">
            <a:off x="2123728" y="2420888"/>
            <a:ext cx="1080120" cy="839168"/>
          </a:xfrm>
          <a:prstGeom prst="straightConnector1">
            <a:avLst/>
          </a:prstGeom>
          <a:ln w="22225">
            <a:solidFill>
              <a:srgbClr val="00206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0" y="18864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000" b="1" i="1" u="sng" smtClean="0">
                <a:latin typeface="+mj-lt"/>
              </a:rPr>
              <a:t>Composants </a:t>
            </a:r>
            <a:r>
              <a:rPr lang="fr-FR" sz="3000" b="1" i="1" u="sng" dirty="0" smtClean="0">
                <a:latin typeface="+mj-lt"/>
              </a:rPr>
              <a:t>motoréducteur</a:t>
            </a:r>
            <a:endParaRPr lang="fr-FR" sz="3000" b="1" i="1" u="sng" dirty="0">
              <a:latin typeface="+mj-lt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275856" y="155679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+mj-lt"/>
              </a:rPr>
              <a:t>moteur</a:t>
            </a:r>
            <a:endParaRPr lang="fr-FR" dirty="0">
              <a:latin typeface="+mj-lt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203848" y="220486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+mj-lt"/>
              </a:rPr>
              <a:t>frein</a:t>
            </a:r>
            <a:endParaRPr lang="fr-FR" dirty="0">
              <a:latin typeface="+mj-lt"/>
            </a:endParaRPr>
          </a:p>
        </p:txBody>
      </p:sp>
      <p:pic>
        <p:nvPicPr>
          <p:cNvPr id="9" name="Image 8" descr="C:\Users\Anaïs\Documents\LYCEE\ANNEE 2016-2017\BTS MS 2 16_17\Co-enseignement anglais\PROJET\Dossier final\Logo 2706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047322" cy="871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2699792" y="1124744"/>
          <a:ext cx="5688633" cy="3118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6211"/>
                <a:gridCol w="1896211"/>
                <a:gridCol w="1896211"/>
              </a:tblGrid>
              <a:tr h="344038">
                <a:tc>
                  <a:txBody>
                    <a:bodyPr/>
                    <a:lstStyle/>
                    <a:p>
                      <a:r>
                        <a:rPr lang="fr-FR" dirty="0" smtClean="0">
                          <a:latin typeface="+mj-lt"/>
                        </a:rPr>
                        <a:t>Désignation</a:t>
                      </a:r>
                      <a:endParaRPr lang="fr-FR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latin typeface="+mj-lt"/>
                        </a:rPr>
                        <a:t>Désignation</a:t>
                      </a:r>
                      <a:endParaRPr lang="fr-FR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latin typeface="+mj-lt"/>
                        </a:rPr>
                        <a:t>Désignation </a:t>
                      </a:r>
                      <a:endParaRPr lang="fr-FR" dirty="0">
                        <a:latin typeface="+mj-lt"/>
                      </a:endParaRPr>
                    </a:p>
                  </a:txBody>
                  <a:tcPr/>
                </a:tc>
              </a:tr>
              <a:tr h="602067">
                <a:tc>
                  <a:txBody>
                    <a:bodyPr/>
                    <a:lstStyle/>
                    <a:p>
                      <a:r>
                        <a:rPr lang="fr-FR" sz="1600" dirty="0" smtClean="0">
                          <a:latin typeface="+mj-lt"/>
                        </a:rPr>
                        <a:t>11:  armature</a:t>
                      </a:r>
                      <a:endParaRPr lang="fr-FR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>
                          <a:latin typeface="+mj-lt"/>
                        </a:rPr>
                        <a:t>15:</a:t>
                      </a:r>
                      <a:r>
                        <a:rPr lang="fr-FR" sz="1600" baseline="0" dirty="0" smtClean="0">
                          <a:latin typeface="+mj-lt"/>
                        </a:rPr>
                        <a:t> </a:t>
                      </a:r>
                      <a:r>
                        <a:rPr lang="fr-FR" sz="1600" dirty="0" smtClean="0">
                          <a:latin typeface="+mj-lt"/>
                        </a:rPr>
                        <a:t> ventilateur porte garniture</a:t>
                      </a:r>
                      <a:endParaRPr lang="fr-FR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>
                          <a:latin typeface="+mj-lt"/>
                        </a:rPr>
                        <a:t>17: </a:t>
                      </a:r>
                      <a:r>
                        <a:rPr lang="fr-FR" sz="1600" dirty="0" err="1" smtClean="0">
                          <a:latin typeface="+mj-lt"/>
                        </a:rPr>
                        <a:t>circlips</a:t>
                      </a:r>
                      <a:r>
                        <a:rPr lang="fr-FR" sz="1600" dirty="0" smtClean="0">
                          <a:latin typeface="+mj-lt"/>
                        </a:rPr>
                        <a:t> extérieur</a:t>
                      </a:r>
                      <a:endParaRPr lang="fr-FR" sz="1600" dirty="0">
                        <a:latin typeface="+mj-lt"/>
                      </a:endParaRPr>
                    </a:p>
                  </a:txBody>
                  <a:tcPr/>
                </a:tc>
              </a:tr>
              <a:tr h="602067">
                <a:tc>
                  <a:txBody>
                    <a:bodyPr/>
                    <a:lstStyle/>
                    <a:p>
                      <a:r>
                        <a:rPr lang="fr-FR" sz="1600" dirty="0" smtClean="0">
                          <a:latin typeface="+mj-lt"/>
                        </a:rPr>
                        <a:t>6: </a:t>
                      </a:r>
                      <a:r>
                        <a:rPr lang="fr-FR" sz="1600" dirty="0" err="1" smtClean="0">
                          <a:latin typeface="+mj-lt"/>
                        </a:rPr>
                        <a:t>circlips</a:t>
                      </a:r>
                      <a:r>
                        <a:rPr lang="fr-FR" sz="1600" dirty="0" smtClean="0">
                          <a:latin typeface="+mj-lt"/>
                        </a:rPr>
                        <a:t> intérieur</a:t>
                      </a:r>
                      <a:endParaRPr lang="fr-FR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>
                          <a:latin typeface="+mj-lt"/>
                        </a:rPr>
                        <a:t>7: roulement coté frein</a:t>
                      </a:r>
                      <a:endParaRPr lang="fr-FR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>
                          <a:latin typeface="+mj-lt"/>
                        </a:rPr>
                        <a:t>19: clavettes</a:t>
                      </a:r>
                      <a:endParaRPr lang="fr-FR" sz="1600" dirty="0">
                        <a:latin typeface="+mj-lt"/>
                      </a:endParaRPr>
                    </a:p>
                  </a:txBody>
                  <a:tcPr/>
                </a:tc>
              </a:tr>
              <a:tr h="344038">
                <a:tc>
                  <a:txBody>
                    <a:bodyPr/>
                    <a:lstStyle/>
                    <a:p>
                      <a:r>
                        <a:rPr lang="fr-FR" sz="1600" dirty="0" smtClean="0">
                          <a:latin typeface="+mj-lt"/>
                        </a:rPr>
                        <a:t>23: capot tôle</a:t>
                      </a:r>
                      <a:endParaRPr lang="fr-FR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>
                          <a:latin typeface="+mj-lt"/>
                        </a:rPr>
                        <a:t>24: écrou frein</a:t>
                      </a:r>
                      <a:endParaRPr lang="fr-FR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>
                          <a:latin typeface="+mj-lt"/>
                        </a:rPr>
                        <a:t>28: ressorts</a:t>
                      </a:r>
                      <a:endParaRPr lang="fr-FR" sz="1600" dirty="0">
                        <a:latin typeface="+mj-lt"/>
                      </a:endParaRPr>
                    </a:p>
                  </a:txBody>
                  <a:tcPr/>
                </a:tc>
              </a:tr>
              <a:tr h="602067">
                <a:tc>
                  <a:txBody>
                    <a:bodyPr/>
                    <a:lstStyle/>
                    <a:p>
                      <a:r>
                        <a:rPr lang="fr-FR" sz="1600" dirty="0" smtClean="0">
                          <a:latin typeface="+mj-lt"/>
                        </a:rPr>
                        <a:t>34:  goupille cannelée</a:t>
                      </a:r>
                      <a:endParaRPr lang="fr-FR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>
                          <a:latin typeface="+mj-lt"/>
                        </a:rPr>
                        <a:t>40: vis de capot</a:t>
                      </a:r>
                      <a:endParaRPr lang="fr-FR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>
                          <a:latin typeface="+mj-lt"/>
                        </a:rPr>
                        <a:t>50: joint torique</a:t>
                      </a:r>
                      <a:endParaRPr lang="fr-FR" sz="1600" dirty="0">
                        <a:latin typeface="+mj-lt"/>
                      </a:endParaRPr>
                    </a:p>
                  </a:txBody>
                  <a:tcPr/>
                </a:tc>
              </a:tr>
              <a:tr h="602067">
                <a:tc>
                  <a:txBody>
                    <a:bodyPr/>
                    <a:lstStyle/>
                    <a:p>
                      <a:r>
                        <a:rPr lang="fr-FR" sz="1600" dirty="0" smtClean="0">
                          <a:latin typeface="+mj-lt"/>
                        </a:rPr>
                        <a:t>367: ressort</a:t>
                      </a:r>
                      <a:r>
                        <a:rPr lang="fr-FR" sz="1600" baseline="0" dirty="0" smtClean="0">
                          <a:latin typeface="+mj-lt"/>
                        </a:rPr>
                        <a:t> d’appui</a:t>
                      </a:r>
                      <a:endParaRPr lang="fr-FR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>
                          <a:latin typeface="+mj-lt"/>
                        </a:rPr>
                        <a:t>5: tiges d’assemblages</a:t>
                      </a:r>
                      <a:endParaRPr lang="fr-FR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000" b="1" i="1" u="sng" dirty="0" smtClean="0">
                <a:latin typeface="+mj-lt"/>
              </a:rPr>
              <a:t>Composants de la partie frein du </a:t>
            </a:r>
            <a:endParaRPr lang="fr-FR" sz="3000" b="1" i="1" u="sng" dirty="0" smtClean="0">
              <a:latin typeface="+mj-lt"/>
            </a:endParaRPr>
          </a:p>
          <a:p>
            <a:pPr algn="ctr"/>
            <a:r>
              <a:rPr lang="fr-FR" sz="3000" b="1" i="1" u="sng" dirty="0" smtClean="0">
                <a:latin typeface="+mj-lt"/>
              </a:rPr>
              <a:t>motoréducteur </a:t>
            </a:r>
            <a:endParaRPr lang="fr-FR" sz="3000" b="1" i="1" u="sng" dirty="0">
              <a:latin typeface="+mj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4221088"/>
            <a:ext cx="2751917" cy="2636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 descr="C:\Users\Anaïs\Documents\LYCEE\ANNEE 2016-2017\BTS MS 2 16_17\Co-enseignement anglais\PROJET\Dossier final\Logo 2706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047322" cy="871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277</TotalTime>
  <Words>106</Words>
  <Application>Microsoft Office PowerPoint</Application>
  <PresentationFormat>Affichage à l'écran (4:3)</PresentationFormat>
  <Paragraphs>31</Paragraphs>
  <Slides>6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Débit</vt:lpstr>
      <vt:lpstr>Diapositive 1</vt:lpstr>
      <vt:lpstr>Diapositive 2</vt:lpstr>
      <vt:lpstr>Diapositive 3</vt:lpstr>
      <vt:lpstr>Diapositive 4</vt:lpstr>
      <vt:lpstr>Diapositive 5</vt:lpstr>
      <vt:lpstr>Diapositive 6</vt:lpstr>
    </vt:vector>
  </TitlesOfParts>
  <Company>Région Pays De la Loire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LPILLETTE</dc:creator>
  <cp:lastModifiedBy>Lycée Blaise Pascal</cp:lastModifiedBy>
  <cp:revision>33</cp:revision>
  <dcterms:created xsi:type="dcterms:W3CDTF">2018-02-05T09:26:37Z</dcterms:created>
  <dcterms:modified xsi:type="dcterms:W3CDTF">2018-07-06T08:41:28Z</dcterms:modified>
</cp:coreProperties>
</file>