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1" r:id="rId1"/>
  </p:sldMasterIdLst>
  <p:notesMasterIdLst>
    <p:notesMasterId r:id="rId60"/>
  </p:notesMasterIdLst>
  <p:sldIdLst>
    <p:sldId id="256" r:id="rId2"/>
    <p:sldId id="257" r:id="rId3"/>
    <p:sldId id="314" r:id="rId4"/>
    <p:sldId id="315" r:id="rId5"/>
    <p:sldId id="316" r:id="rId6"/>
    <p:sldId id="274"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17" r:id="rId34"/>
    <p:sldId id="258" r:id="rId35"/>
    <p:sldId id="259" r:id="rId36"/>
    <p:sldId id="260" r:id="rId37"/>
    <p:sldId id="261" r:id="rId38"/>
    <p:sldId id="262" r:id="rId39"/>
    <p:sldId id="270" r:id="rId40"/>
    <p:sldId id="263" r:id="rId41"/>
    <p:sldId id="318" r:id="rId42"/>
    <p:sldId id="272" r:id="rId43"/>
    <p:sldId id="273" r:id="rId44"/>
    <p:sldId id="269" r:id="rId45"/>
    <p:sldId id="265" r:id="rId46"/>
    <p:sldId id="319" r:id="rId47"/>
    <p:sldId id="266" r:id="rId48"/>
    <p:sldId id="267" r:id="rId49"/>
    <p:sldId id="275" r:id="rId50"/>
    <p:sldId id="268" r:id="rId51"/>
    <p:sldId id="264" r:id="rId52"/>
    <p:sldId id="320" r:id="rId53"/>
    <p:sldId id="321" r:id="rId54"/>
    <p:sldId id="322" r:id="rId55"/>
    <p:sldId id="323" r:id="rId56"/>
    <p:sldId id="324" r:id="rId57"/>
    <p:sldId id="312" r:id="rId58"/>
    <p:sldId id="313"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616" autoAdjust="0"/>
  </p:normalViewPr>
  <p:slideViewPr>
    <p:cSldViewPr snapToGrid="0">
      <p:cViewPr varScale="1">
        <p:scale>
          <a:sx n="101" d="100"/>
          <a:sy n="101" d="100"/>
        </p:scale>
        <p:origin x="37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9AB8E-56E9-41A3-ADCD-A23A280551F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B050126F-B034-4D83-9543-DA910D532C1C}">
      <dgm:prSet phldrT="[Texte]"/>
      <dgm:spPr/>
      <dgm:t>
        <a:bodyPr/>
        <a:lstStyle/>
        <a:p>
          <a:r>
            <a:rPr lang="fr-FR" dirty="0"/>
            <a:t>Analyse du système</a:t>
          </a:r>
        </a:p>
      </dgm:t>
    </dgm:pt>
    <dgm:pt modelId="{67E7234B-6A39-4C10-B4A9-9EFA53A07484}" type="parTrans" cxnId="{5DC00702-5EA0-43B3-9F4C-942DCC695AEB}">
      <dgm:prSet/>
      <dgm:spPr/>
      <dgm:t>
        <a:bodyPr/>
        <a:lstStyle/>
        <a:p>
          <a:endParaRPr lang="fr-FR"/>
        </a:p>
      </dgm:t>
    </dgm:pt>
    <dgm:pt modelId="{23D9A314-C3B7-4635-B6EF-8A135619F29B}" type="sibTrans" cxnId="{5DC00702-5EA0-43B3-9F4C-942DCC695AEB}">
      <dgm:prSet/>
      <dgm:spPr/>
      <dgm:t>
        <a:bodyPr/>
        <a:lstStyle/>
        <a:p>
          <a:endParaRPr lang="fr-FR"/>
        </a:p>
      </dgm:t>
    </dgm:pt>
    <dgm:pt modelId="{380BB2E4-B306-46B3-BF44-C970D56D936E}">
      <dgm:prSet phldrT="[Texte]"/>
      <dgm:spPr/>
      <dgm:t>
        <a:bodyPr/>
        <a:lstStyle/>
        <a:p>
          <a:r>
            <a:rPr lang="fr-FR" dirty="0"/>
            <a:t>Fonctionnement de la machine, étude du dossier technique</a:t>
          </a:r>
        </a:p>
      </dgm:t>
    </dgm:pt>
    <dgm:pt modelId="{F8EC5740-C580-4F98-B5E1-82AC52F60BF4}" type="parTrans" cxnId="{1DAE712D-0866-49EC-A85C-C0AAAFC36726}">
      <dgm:prSet/>
      <dgm:spPr/>
      <dgm:t>
        <a:bodyPr/>
        <a:lstStyle/>
        <a:p>
          <a:endParaRPr lang="fr-FR"/>
        </a:p>
      </dgm:t>
    </dgm:pt>
    <dgm:pt modelId="{EA2E3895-4C0B-491F-A274-9DF2BBEB44E9}" type="sibTrans" cxnId="{1DAE712D-0866-49EC-A85C-C0AAAFC36726}">
      <dgm:prSet/>
      <dgm:spPr/>
      <dgm:t>
        <a:bodyPr/>
        <a:lstStyle/>
        <a:p>
          <a:endParaRPr lang="fr-FR"/>
        </a:p>
      </dgm:t>
    </dgm:pt>
    <dgm:pt modelId="{026F4BDF-69ED-4513-9AF6-69DAC37991E4}">
      <dgm:prSet phldrT="[Texte]"/>
      <dgm:spPr/>
      <dgm:t>
        <a:bodyPr/>
        <a:lstStyle/>
        <a:p>
          <a:r>
            <a:rPr lang="fr-FR" dirty="0"/>
            <a:t>Modélisation du système</a:t>
          </a:r>
        </a:p>
      </dgm:t>
    </dgm:pt>
    <dgm:pt modelId="{0EF68D51-38F1-4496-9E57-4276EBE88AD6}" type="parTrans" cxnId="{7A84ACFB-3E8F-4F5B-9D7B-73604B0CA9E4}">
      <dgm:prSet/>
      <dgm:spPr/>
      <dgm:t>
        <a:bodyPr/>
        <a:lstStyle/>
        <a:p>
          <a:endParaRPr lang="fr-FR"/>
        </a:p>
      </dgm:t>
    </dgm:pt>
    <dgm:pt modelId="{CC59D2D2-4E9B-43DA-9A1E-DBDC41C98270}" type="sibTrans" cxnId="{7A84ACFB-3E8F-4F5B-9D7B-73604B0CA9E4}">
      <dgm:prSet/>
      <dgm:spPr/>
      <dgm:t>
        <a:bodyPr/>
        <a:lstStyle/>
        <a:p>
          <a:endParaRPr lang="fr-FR"/>
        </a:p>
      </dgm:t>
    </dgm:pt>
    <dgm:pt modelId="{C83BD7E5-3274-45C1-B8FA-C1A70A4FF61F}">
      <dgm:prSet phldrT="[Texte]"/>
      <dgm:spPr/>
      <dgm:t>
        <a:bodyPr/>
        <a:lstStyle/>
        <a:p>
          <a:r>
            <a:rPr lang="fr-FR" dirty="0"/>
            <a:t>Démarche de rétro-ingénierie  </a:t>
          </a:r>
        </a:p>
      </dgm:t>
    </dgm:pt>
    <dgm:pt modelId="{040AE42F-1ED6-46AD-8E4C-75B5DDF2E71A}" type="parTrans" cxnId="{95364D0C-2ED5-4588-9B32-A11C48928313}">
      <dgm:prSet/>
      <dgm:spPr/>
      <dgm:t>
        <a:bodyPr/>
        <a:lstStyle/>
        <a:p>
          <a:endParaRPr lang="fr-FR"/>
        </a:p>
      </dgm:t>
    </dgm:pt>
    <dgm:pt modelId="{972284EB-BD28-4AC6-9272-AA72D42A2284}" type="sibTrans" cxnId="{95364D0C-2ED5-4588-9B32-A11C48928313}">
      <dgm:prSet/>
      <dgm:spPr/>
      <dgm:t>
        <a:bodyPr/>
        <a:lstStyle/>
        <a:p>
          <a:endParaRPr lang="fr-FR"/>
        </a:p>
      </dgm:t>
    </dgm:pt>
    <dgm:pt modelId="{863F4D1B-D5B8-428F-AC59-895935337B61}">
      <dgm:prSet phldrT="[Texte]"/>
      <dgm:spPr/>
      <dgm:t>
        <a:bodyPr/>
        <a:lstStyle/>
        <a:p>
          <a:r>
            <a:rPr lang="fr-FR" dirty="0"/>
            <a:t>AMDEC</a:t>
          </a:r>
        </a:p>
      </dgm:t>
    </dgm:pt>
    <dgm:pt modelId="{E3908261-A96A-41F5-8A17-373D8B34BAAA}" type="parTrans" cxnId="{456521C7-77BD-404B-B177-CC11A079E8B9}">
      <dgm:prSet/>
      <dgm:spPr/>
      <dgm:t>
        <a:bodyPr/>
        <a:lstStyle/>
        <a:p>
          <a:endParaRPr lang="fr-FR"/>
        </a:p>
      </dgm:t>
    </dgm:pt>
    <dgm:pt modelId="{729231C6-4199-40E3-93C0-4713A766B7CC}" type="sibTrans" cxnId="{456521C7-77BD-404B-B177-CC11A079E8B9}">
      <dgm:prSet/>
      <dgm:spPr/>
      <dgm:t>
        <a:bodyPr/>
        <a:lstStyle/>
        <a:p>
          <a:endParaRPr lang="fr-FR"/>
        </a:p>
      </dgm:t>
    </dgm:pt>
    <dgm:pt modelId="{957F855B-100D-421D-99F7-886209F5D4EE}">
      <dgm:prSet phldrT="[Texte]"/>
      <dgm:spPr/>
      <dgm:t>
        <a:bodyPr/>
        <a:lstStyle/>
        <a:p>
          <a:r>
            <a:rPr lang="fr-FR" dirty="0"/>
            <a:t>Construction de l’AMDEC</a:t>
          </a:r>
        </a:p>
      </dgm:t>
    </dgm:pt>
    <dgm:pt modelId="{2A24BA5C-25FF-4CCB-8F5A-7D13BB61C4E8}" type="parTrans" cxnId="{CC418C26-B47E-4BFA-94B8-D88321D36ED6}">
      <dgm:prSet/>
      <dgm:spPr/>
      <dgm:t>
        <a:bodyPr/>
        <a:lstStyle/>
        <a:p>
          <a:endParaRPr lang="fr-FR"/>
        </a:p>
      </dgm:t>
    </dgm:pt>
    <dgm:pt modelId="{AA0E6F4B-24B3-4B40-810C-9D059150E559}" type="sibTrans" cxnId="{CC418C26-B47E-4BFA-94B8-D88321D36ED6}">
      <dgm:prSet/>
      <dgm:spPr/>
      <dgm:t>
        <a:bodyPr/>
        <a:lstStyle/>
        <a:p>
          <a:endParaRPr lang="fr-FR"/>
        </a:p>
      </dgm:t>
    </dgm:pt>
    <dgm:pt modelId="{3CC20BF9-5E78-4ED3-935D-A227BA0DDAE7}">
      <dgm:prSet phldrT="[Texte]"/>
      <dgm:spPr/>
      <dgm:t>
        <a:bodyPr/>
        <a:lstStyle/>
        <a:p>
          <a:r>
            <a:rPr lang="fr-FR" dirty="0"/>
            <a:t>Plan de Maintenance</a:t>
          </a:r>
        </a:p>
      </dgm:t>
    </dgm:pt>
    <dgm:pt modelId="{5F2DA47F-1C6D-462E-BB91-4811B68A4182}" type="parTrans" cxnId="{FD14027B-C92C-438A-B71A-8DB799FCE87F}">
      <dgm:prSet/>
      <dgm:spPr/>
      <dgm:t>
        <a:bodyPr/>
        <a:lstStyle/>
        <a:p>
          <a:endParaRPr lang="fr-FR"/>
        </a:p>
      </dgm:t>
    </dgm:pt>
    <dgm:pt modelId="{7BE6D54E-C29A-4C7A-AA50-AA2BFE670B9E}" type="sibTrans" cxnId="{FD14027B-C92C-438A-B71A-8DB799FCE87F}">
      <dgm:prSet/>
      <dgm:spPr/>
      <dgm:t>
        <a:bodyPr/>
        <a:lstStyle/>
        <a:p>
          <a:endParaRPr lang="fr-FR"/>
        </a:p>
      </dgm:t>
    </dgm:pt>
    <dgm:pt modelId="{CD005CDD-C6CA-4ACD-97EE-40D054424293}">
      <dgm:prSet phldrT="[Texte]"/>
      <dgm:spPr/>
      <dgm:t>
        <a:bodyPr/>
        <a:lstStyle/>
        <a:p>
          <a:r>
            <a:rPr lang="fr-FR" dirty="0"/>
            <a:t>Définition des opérations préventives et des pièces de rechange</a:t>
          </a:r>
        </a:p>
      </dgm:t>
    </dgm:pt>
    <dgm:pt modelId="{B1E1ECC9-EFD8-4A51-86AE-539BB7EA140A}" type="parTrans" cxnId="{C13EB4D4-DBC2-4E8D-8801-F38C7FC1C640}">
      <dgm:prSet/>
      <dgm:spPr/>
      <dgm:t>
        <a:bodyPr/>
        <a:lstStyle/>
        <a:p>
          <a:endParaRPr lang="fr-FR"/>
        </a:p>
      </dgm:t>
    </dgm:pt>
    <dgm:pt modelId="{3139F699-34AB-4BD9-9601-107CBAA23FA8}" type="sibTrans" cxnId="{C13EB4D4-DBC2-4E8D-8801-F38C7FC1C640}">
      <dgm:prSet/>
      <dgm:spPr/>
      <dgm:t>
        <a:bodyPr/>
        <a:lstStyle/>
        <a:p>
          <a:endParaRPr lang="fr-FR"/>
        </a:p>
      </dgm:t>
    </dgm:pt>
    <dgm:pt modelId="{60599A58-93A5-481D-ACA7-3BC7880E2485}" type="pres">
      <dgm:prSet presAssocID="{5DB9AB8E-56E9-41A3-ADCD-A23A280551FC}" presName="rootnode" presStyleCnt="0">
        <dgm:presLayoutVars>
          <dgm:chMax/>
          <dgm:chPref/>
          <dgm:dir/>
          <dgm:animLvl val="lvl"/>
        </dgm:presLayoutVars>
      </dgm:prSet>
      <dgm:spPr/>
    </dgm:pt>
    <dgm:pt modelId="{5F67CAE8-B3AA-40BD-92CB-5902CE42A4BB}" type="pres">
      <dgm:prSet presAssocID="{B050126F-B034-4D83-9543-DA910D532C1C}" presName="composite" presStyleCnt="0"/>
      <dgm:spPr/>
    </dgm:pt>
    <dgm:pt modelId="{37559526-EFF2-4A85-A56C-02490EA16A91}" type="pres">
      <dgm:prSet presAssocID="{B050126F-B034-4D83-9543-DA910D532C1C}" presName="bentUpArrow1" presStyleLbl="alignImgPlace1" presStyleIdx="0" presStyleCnt="3"/>
      <dgm:spPr/>
    </dgm:pt>
    <dgm:pt modelId="{BE336CF7-4779-4ED5-A8F8-C1E8E213D949}" type="pres">
      <dgm:prSet presAssocID="{B050126F-B034-4D83-9543-DA910D532C1C}" presName="ParentText" presStyleLbl="node1" presStyleIdx="0" presStyleCnt="4">
        <dgm:presLayoutVars>
          <dgm:chMax val="1"/>
          <dgm:chPref val="1"/>
          <dgm:bulletEnabled val="1"/>
        </dgm:presLayoutVars>
      </dgm:prSet>
      <dgm:spPr/>
    </dgm:pt>
    <dgm:pt modelId="{98D6DE32-D964-4058-B241-8CFD6CBD3A02}" type="pres">
      <dgm:prSet presAssocID="{B050126F-B034-4D83-9543-DA910D532C1C}" presName="ChildText" presStyleLbl="revTx" presStyleIdx="0" presStyleCnt="4" custScaleX="349418" custLinFactX="26295" custLinFactNeighborX="100000" custLinFactNeighborY="223">
        <dgm:presLayoutVars>
          <dgm:chMax val="0"/>
          <dgm:chPref val="0"/>
          <dgm:bulletEnabled val="1"/>
        </dgm:presLayoutVars>
      </dgm:prSet>
      <dgm:spPr/>
    </dgm:pt>
    <dgm:pt modelId="{CB4E6DB3-BBCC-4EEF-83DD-C7E5F92B3D9B}" type="pres">
      <dgm:prSet presAssocID="{23D9A314-C3B7-4635-B6EF-8A135619F29B}" presName="sibTrans" presStyleCnt="0"/>
      <dgm:spPr/>
    </dgm:pt>
    <dgm:pt modelId="{545A5CDF-8FD3-4B4B-9C41-0813EDABD52C}" type="pres">
      <dgm:prSet presAssocID="{026F4BDF-69ED-4513-9AF6-69DAC37991E4}" presName="composite" presStyleCnt="0"/>
      <dgm:spPr/>
    </dgm:pt>
    <dgm:pt modelId="{CC42CE43-1468-4C48-9B48-A22DAA4A15AB}" type="pres">
      <dgm:prSet presAssocID="{026F4BDF-69ED-4513-9AF6-69DAC37991E4}" presName="bentUpArrow1" presStyleLbl="alignImgPlace1" presStyleIdx="1" presStyleCnt="3" custLinFactNeighborX="-53734" custLinFactNeighborY="3009"/>
      <dgm:spPr/>
    </dgm:pt>
    <dgm:pt modelId="{2603A835-8087-4A1A-893C-AE2A7807B50A}" type="pres">
      <dgm:prSet presAssocID="{026F4BDF-69ED-4513-9AF6-69DAC37991E4}" presName="ParentText" presStyleLbl="node1" presStyleIdx="1" presStyleCnt="4" custLinFactNeighborX="-36339" custLinFactNeighborY="2553">
        <dgm:presLayoutVars>
          <dgm:chMax val="1"/>
          <dgm:chPref val="1"/>
          <dgm:bulletEnabled val="1"/>
        </dgm:presLayoutVars>
      </dgm:prSet>
      <dgm:spPr/>
    </dgm:pt>
    <dgm:pt modelId="{BB637997-8394-46BB-A719-97AF9053A33C}" type="pres">
      <dgm:prSet presAssocID="{026F4BDF-69ED-4513-9AF6-69DAC37991E4}" presName="ChildText" presStyleLbl="revTx" presStyleIdx="1" presStyleCnt="4" custScaleX="217166" custLinFactNeighborX="9179" custLinFactNeighborY="3184">
        <dgm:presLayoutVars>
          <dgm:chMax val="0"/>
          <dgm:chPref val="0"/>
          <dgm:bulletEnabled val="1"/>
        </dgm:presLayoutVars>
      </dgm:prSet>
      <dgm:spPr/>
    </dgm:pt>
    <dgm:pt modelId="{5AA1E3C8-C2A4-496D-BD08-BE22C29812C8}" type="pres">
      <dgm:prSet presAssocID="{CC59D2D2-4E9B-43DA-9A1E-DBDC41C98270}" presName="sibTrans" presStyleCnt="0"/>
      <dgm:spPr/>
    </dgm:pt>
    <dgm:pt modelId="{B3645567-49B2-44A2-979E-9EFA05276A21}" type="pres">
      <dgm:prSet presAssocID="{863F4D1B-D5B8-428F-AC59-895935337B61}" presName="composite" presStyleCnt="0"/>
      <dgm:spPr/>
    </dgm:pt>
    <dgm:pt modelId="{35E07B95-0EFF-4A41-93E8-A03B0079912E}" type="pres">
      <dgm:prSet presAssocID="{863F4D1B-D5B8-428F-AC59-895935337B61}" presName="bentUpArrow1" presStyleLbl="alignImgPlace1" presStyleIdx="2" presStyleCnt="3" custLinFactX="-22444" custLinFactNeighborX="-100000" custLinFactNeighborY="6567"/>
      <dgm:spPr/>
    </dgm:pt>
    <dgm:pt modelId="{C390BF71-D013-429B-A9B0-0311AB19CB45}" type="pres">
      <dgm:prSet presAssocID="{863F4D1B-D5B8-428F-AC59-895935337B61}" presName="ParentText" presStyleLbl="node1" presStyleIdx="2" presStyleCnt="4" custLinFactNeighborX="-82807" custLinFactNeighborY="5573">
        <dgm:presLayoutVars>
          <dgm:chMax val="1"/>
          <dgm:chPref val="1"/>
          <dgm:bulletEnabled val="1"/>
        </dgm:presLayoutVars>
      </dgm:prSet>
      <dgm:spPr/>
    </dgm:pt>
    <dgm:pt modelId="{D1F30BE5-4726-48DA-83E9-28E78FEF99B1}" type="pres">
      <dgm:prSet presAssocID="{863F4D1B-D5B8-428F-AC59-895935337B61}" presName="ChildText" presStyleLbl="revTx" presStyleIdx="2" presStyleCnt="4" custLinFactX="-13854" custLinFactNeighborX="-100000" custLinFactNeighborY="6895">
        <dgm:presLayoutVars>
          <dgm:chMax val="0"/>
          <dgm:chPref val="0"/>
          <dgm:bulletEnabled val="1"/>
        </dgm:presLayoutVars>
      </dgm:prSet>
      <dgm:spPr/>
    </dgm:pt>
    <dgm:pt modelId="{E605985E-5191-47B7-9537-05D23269969C}" type="pres">
      <dgm:prSet presAssocID="{729231C6-4199-40E3-93C0-4713A766B7CC}" presName="sibTrans" presStyleCnt="0"/>
      <dgm:spPr/>
    </dgm:pt>
    <dgm:pt modelId="{BB774FFE-8EC1-4DA6-906E-80B7E8D9C388}" type="pres">
      <dgm:prSet presAssocID="{3CC20BF9-5E78-4ED3-935D-A227BA0DDAE7}" presName="composite" presStyleCnt="0"/>
      <dgm:spPr/>
    </dgm:pt>
    <dgm:pt modelId="{B8046524-4FC5-40D2-A667-CB1D2C11FFD4}" type="pres">
      <dgm:prSet presAssocID="{3CC20BF9-5E78-4ED3-935D-A227BA0DDAE7}" presName="ParentText" presStyleLbl="node1" presStyleIdx="3" presStyleCnt="4" custLinFactX="-26891" custLinFactNeighborX="-100000" custLinFactNeighborY="1823">
        <dgm:presLayoutVars>
          <dgm:chMax val="1"/>
          <dgm:chPref val="1"/>
          <dgm:bulletEnabled val="1"/>
        </dgm:presLayoutVars>
      </dgm:prSet>
      <dgm:spPr/>
    </dgm:pt>
    <dgm:pt modelId="{22522F54-E3F9-42AB-A710-97744F7B1F88}" type="pres">
      <dgm:prSet presAssocID="{3CC20BF9-5E78-4ED3-935D-A227BA0DDAE7}" presName="FinalChildText" presStyleLbl="revTx" presStyleIdx="3" presStyleCnt="4" custScaleX="135082" custScaleY="90183" custLinFactX="-54558" custLinFactNeighborX="-100000" custLinFactNeighborY="4603">
        <dgm:presLayoutVars>
          <dgm:chMax val="0"/>
          <dgm:chPref val="0"/>
          <dgm:bulletEnabled val="1"/>
        </dgm:presLayoutVars>
      </dgm:prSet>
      <dgm:spPr/>
    </dgm:pt>
  </dgm:ptLst>
  <dgm:cxnLst>
    <dgm:cxn modelId="{5DC00702-5EA0-43B3-9F4C-942DCC695AEB}" srcId="{5DB9AB8E-56E9-41A3-ADCD-A23A280551FC}" destId="{B050126F-B034-4D83-9543-DA910D532C1C}" srcOrd="0" destOrd="0" parTransId="{67E7234B-6A39-4C10-B4A9-9EFA53A07484}" sibTransId="{23D9A314-C3B7-4635-B6EF-8A135619F29B}"/>
    <dgm:cxn modelId="{95364D0C-2ED5-4588-9B32-A11C48928313}" srcId="{026F4BDF-69ED-4513-9AF6-69DAC37991E4}" destId="{C83BD7E5-3274-45C1-B8FA-C1A70A4FF61F}" srcOrd="0" destOrd="0" parTransId="{040AE42F-1ED6-46AD-8E4C-75B5DDF2E71A}" sibTransId="{972284EB-BD28-4AC6-9272-AA72D42A2284}"/>
    <dgm:cxn modelId="{CC418C26-B47E-4BFA-94B8-D88321D36ED6}" srcId="{863F4D1B-D5B8-428F-AC59-895935337B61}" destId="{957F855B-100D-421D-99F7-886209F5D4EE}" srcOrd="0" destOrd="0" parTransId="{2A24BA5C-25FF-4CCB-8F5A-7D13BB61C4E8}" sibTransId="{AA0E6F4B-24B3-4B40-810C-9D059150E559}"/>
    <dgm:cxn modelId="{FF9D7D2B-D871-4250-B69B-BA4A7F687487}" type="presOf" srcId="{863F4D1B-D5B8-428F-AC59-895935337B61}" destId="{C390BF71-D013-429B-A9B0-0311AB19CB45}" srcOrd="0" destOrd="0" presId="urn:microsoft.com/office/officeart/2005/8/layout/StepDownProcess"/>
    <dgm:cxn modelId="{1DAE712D-0866-49EC-A85C-C0AAAFC36726}" srcId="{B050126F-B034-4D83-9543-DA910D532C1C}" destId="{380BB2E4-B306-46B3-BF44-C970D56D936E}" srcOrd="0" destOrd="0" parTransId="{F8EC5740-C580-4F98-B5E1-82AC52F60BF4}" sibTransId="{EA2E3895-4C0B-491F-A274-9DF2BBEB44E9}"/>
    <dgm:cxn modelId="{B8A12B30-20EF-46E5-9F3C-F5E9AC494324}" type="presOf" srcId="{CD005CDD-C6CA-4ACD-97EE-40D054424293}" destId="{22522F54-E3F9-42AB-A710-97744F7B1F88}" srcOrd="0" destOrd="0" presId="urn:microsoft.com/office/officeart/2005/8/layout/StepDownProcess"/>
    <dgm:cxn modelId="{83EE806F-30D8-4AD9-A028-651BD7F3906B}" type="presOf" srcId="{380BB2E4-B306-46B3-BF44-C970D56D936E}" destId="{98D6DE32-D964-4058-B241-8CFD6CBD3A02}" srcOrd="0" destOrd="0" presId="urn:microsoft.com/office/officeart/2005/8/layout/StepDownProcess"/>
    <dgm:cxn modelId="{FD14027B-C92C-438A-B71A-8DB799FCE87F}" srcId="{5DB9AB8E-56E9-41A3-ADCD-A23A280551FC}" destId="{3CC20BF9-5E78-4ED3-935D-A227BA0DDAE7}" srcOrd="3" destOrd="0" parTransId="{5F2DA47F-1C6D-462E-BB91-4811B68A4182}" sibTransId="{7BE6D54E-C29A-4C7A-AA50-AA2BFE670B9E}"/>
    <dgm:cxn modelId="{85B3A194-09A7-4165-A4D0-052D639EBE8E}" type="presOf" srcId="{026F4BDF-69ED-4513-9AF6-69DAC37991E4}" destId="{2603A835-8087-4A1A-893C-AE2A7807B50A}" srcOrd="0" destOrd="0" presId="urn:microsoft.com/office/officeart/2005/8/layout/StepDownProcess"/>
    <dgm:cxn modelId="{14AD02A4-2161-4418-9BA1-D0AB66B7AB73}" type="presOf" srcId="{957F855B-100D-421D-99F7-886209F5D4EE}" destId="{D1F30BE5-4726-48DA-83E9-28E78FEF99B1}" srcOrd="0" destOrd="0" presId="urn:microsoft.com/office/officeart/2005/8/layout/StepDownProcess"/>
    <dgm:cxn modelId="{5CB7D6B9-38AB-4EE1-BF70-B93A3A98CF90}" type="presOf" srcId="{B050126F-B034-4D83-9543-DA910D532C1C}" destId="{BE336CF7-4779-4ED5-A8F8-C1E8E213D949}" srcOrd="0" destOrd="0" presId="urn:microsoft.com/office/officeart/2005/8/layout/StepDownProcess"/>
    <dgm:cxn modelId="{456521C7-77BD-404B-B177-CC11A079E8B9}" srcId="{5DB9AB8E-56E9-41A3-ADCD-A23A280551FC}" destId="{863F4D1B-D5B8-428F-AC59-895935337B61}" srcOrd="2" destOrd="0" parTransId="{E3908261-A96A-41F5-8A17-373D8B34BAAA}" sibTransId="{729231C6-4199-40E3-93C0-4713A766B7CC}"/>
    <dgm:cxn modelId="{D66E77D1-6482-4490-8C36-394D6FE1166D}" type="presOf" srcId="{5DB9AB8E-56E9-41A3-ADCD-A23A280551FC}" destId="{60599A58-93A5-481D-ACA7-3BC7880E2485}" srcOrd="0" destOrd="0" presId="urn:microsoft.com/office/officeart/2005/8/layout/StepDownProcess"/>
    <dgm:cxn modelId="{C13EB4D4-DBC2-4E8D-8801-F38C7FC1C640}" srcId="{3CC20BF9-5E78-4ED3-935D-A227BA0DDAE7}" destId="{CD005CDD-C6CA-4ACD-97EE-40D054424293}" srcOrd="0" destOrd="0" parTransId="{B1E1ECC9-EFD8-4A51-86AE-539BB7EA140A}" sibTransId="{3139F699-34AB-4BD9-9601-107CBAA23FA8}"/>
    <dgm:cxn modelId="{107BD1E2-8B6A-4A80-A510-ECE71BECDBF2}" type="presOf" srcId="{C83BD7E5-3274-45C1-B8FA-C1A70A4FF61F}" destId="{BB637997-8394-46BB-A719-97AF9053A33C}" srcOrd="0" destOrd="0" presId="urn:microsoft.com/office/officeart/2005/8/layout/StepDownProcess"/>
    <dgm:cxn modelId="{02DA6FF8-F04B-41D5-A065-07126591A2E2}" type="presOf" srcId="{3CC20BF9-5E78-4ED3-935D-A227BA0DDAE7}" destId="{B8046524-4FC5-40D2-A667-CB1D2C11FFD4}" srcOrd="0" destOrd="0" presId="urn:microsoft.com/office/officeart/2005/8/layout/StepDownProcess"/>
    <dgm:cxn modelId="{7A84ACFB-3E8F-4F5B-9D7B-73604B0CA9E4}" srcId="{5DB9AB8E-56E9-41A3-ADCD-A23A280551FC}" destId="{026F4BDF-69ED-4513-9AF6-69DAC37991E4}" srcOrd="1" destOrd="0" parTransId="{0EF68D51-38F1-4496-9E57-4276EBE88AD6}" sibTransId="{CC59D2D2-4E9B-43DA-9A1E-DBDC41C98270}"/>
    <dgm:cxn modelId="{E31D7C7A-134A-4829-AC08-50E6BB621E61}" type="presParOf" srcId="{60599A58-93A5-481D-ACA7-3BC7880E2485}" destId="{5F67CAE8-B3AA-40BD-92CB-5902CE42A4BB}" srcOrd="0" destOrd="0" presId="urn:microsoft.com/office/officeart/2005/8/layout/StepDownProcess"/>
    <dgm:cxn modelId="{95AD699A-6EAC-4B58-941B-CFF20E4C4EB8}" type="presParOf" srcId="{5F67CAE8-B3AA-40BD-92CB-5902CE42A4BB}" destId="{37559526-EFF2-4A85-A56C-02490EA16A91}" srcOrd="0" destOrd="0" presId="urn:microsoft.com/office/officeart/2005/8/layout/StepDownProcess"/>
    <dgm:cxn modelId="{CCAE80B2-3C9E-430D-B13B-07D7F17CA5B9}" type="presParOf" srcId="{5F67CAE8-B3AA-40BD-92CB-5902CE42A4BB}" destId="{BE336CF7-4779-4ED5-A8F8-C1E8E213D949}" srcOrd="1" destOrd="0" presId="urn:microsoft.com/office/officeart/2005/8/layout/StepDownProcess"/>
    <dgm:cxn modelId="{3D3E32B1-CCBF-4D96-B2DD-E70847DEC90C}" type="presParOf" srcId="{5F67CAE8-B3AA-40BD-92CB-5902CE42A4BB}" destId="{98D6DE32-D964-4058-B241-8CFD6CBD3A02}" srcOrd="2" destOrd="0" presId="urn:microsoft.com/office/officeart/2005/8/layout/StepDownProcess"/>
    <dgm:cxn modelId="{FBBF0C29-E5BC-4360-809C-62EB8C52238B}" type="presParOf" srcId="{60599A58-93A5-481D-ACA7-3BC7880E2485}" destId="{CB4E6DB3-BBCC-4EEF-83DD-C7E5F92B3D9B}" srcOrd="1" destOrd="0" presId="urn:microsoft.com/office/officeart/2005/8/layout/StepDownProcess"/>
    <dgm:cxn modelId="{3EFFDB98-6233-4DBB-A23E-94C8DE903CD0}" type="presParOf" srcId="{60599A58-93A5-481D-ACA7-3BC7880E2485}" destId="{545A5CDF-8FD3-4B4B-9C41-0813EDABD52C}" srcOrd="2" destOrd="0" presId="urn:microsoft.com/office/officeart/2005/8/layout/StepDownProcess"/>
    <dgm:cxn modelId="{E7634B19-1F2F-44C1-A485-953CC80E11F6}" type="presParOf" srcId="{545A5CDF-8FD3-4B4B-9C41-0813EDABD52C}" destId="{CC42CE43-1468-4C48-9B48-A22DAA4A15AB}" srcOrd="0" destOrd="0" presId="urn:microsoft.com/office/officeart/2005/8/layout/StepDownProcess"/>
    <dgm:cxn modelId="{3C00C929-EC83-453D-A293-7E610C7A2394}" type="presParOf" srcId="{545A5CDF-8FD3-4B4B-9C41-0813EDABD52C}" destId="{2603A835-8087-4A1A-893C-AE2A7807B50A}" srcOrd="1" destOrd="0" presId="urn:microsoft.com/office/officeart/2005/8/layout/StepDownProcess"/>
    <dgm:cxn modelId="{98D4C095-7BAE-45E0-8364-D0400967F78C}" type="presParOf" srcId="{545A5CDF-8FD3-4B4B-9C41-0813EDABD52C}" destId="{BB637997-8394-46BB-A719-97AF9053A33C}" srcOrd="2" destOrd="0" presId="urn:microsoft.com/office/officeart/2005/8/layout/StepDownProcess"/>
    <dgm:cxn modelId="{864B13AB-0CF1-4A49-82FC-32029FD3544C}" type="presParOf" srcId="{60599A58-93A5-481D-ACA7-3BC7880E2485}" destId="{5AA1E3C8-C2A4-496D-BD08-BE22C29812C8}" srcOrd="3" destOrd="0" presId="urn:microsoft.com/office/officeart/2005/8/layout/StepDownProcess"/>
    <dgm:cxn modelId="{948E9FA0-2036-43DE-A58A-EE99B9E948E3}" type="presParOf" srcId="{60599A58-93A5-481D-ACA7-3BC7880E2485}" destId="{B3645567-49B2-44A2-979E-9EFA05276A21}" srcOrd="4" destOrd="0" presId="urn:microsoft.com/office/officeart/2005/8/layout/StepDownProcess"/>
    <dgm:cxn modelId="{38565405-1B03-4605-85B9-F2716C09B4BC}" type="presParOf" srcId="{B3645567-49B2-44A2-979E-9EFA05276A21}" destId="{35E07B95-0EFF-4A41-93E8-A03B0079912E}" srcOrd="0" destOrd="0" presId="urn:microsoft.com/office/officeart/2005/8/layout/StepDownProcess"/>
    <dgm:cxn modelId="{4548CFD0-8CA7-4D36-9F0F-63A868FB8332}" type="presParOf" srcId="{B3645567-49B2-44A2-979E-9EFA05276A21}" destId="{C390BF71-D013-429B-A9B0-0311AB19CB45}" srcOrd="1" destOrd="0" presId="urn:microsoft.com/office/officeart/2005/8/layout/StepDownProcess"/>
    <dgm:cxn modelId="{C30E9931-CA96-4A1D-851E-3387EC6F8DBC}" type="presParOf" srcId="{B3645567-49B2-44A2-979E-9EFA05276A21}" destId="{D1F30BE5-4726-48DA-83E9-28E78FEF99B1}" srcOrd="2" destOrd="0" presId="urn:microsoft.com/office/officeart/2005/8/layout/StepDownProcess"/>
    <dgm:cxn modelId="{6FBE873D-CE3A-4736-962E-D30D02884CE1}" type="presParOf" srcId="{60599A58-93A5-481D-ACA7-3BC7880E2485}" destId="{E605985E-5191-47B7-9537-05D23269969C}" srcOrd="5" destOrd="0" presId="urn:microsoft.com/office/officeart/2005/8/layout/StepDownProcess"/>
    <dgm:cxn modelId="{BF7315C7-A6DD-4CA9-97DC-49A2B360B524}" type="presParOf" srcId="{60599A58-93A5-481D-ACA7-3BC7880E2485}" destId="{BB774FFE-8EC1-4DA6-906E-80B7E8D9C388}" srcOrd="6" destOrd="0" presId="urn:microsoft.com/office/officeart/2005/8/layout/StepDownProcess"/>
    <dgm:cxn modelId="{4C6C0B3A-71D2-41A2-A0B1-44E5A2D60C6F}" type="presParOf" srcId="{BB774FFE-8EC1-4DA6-906E-80B7E8D9C388}" destId="{B8046524-4FC5-40D2-A667-CB1D2C11FFD4}" srcOrd="0" destOrd="0" presId="urn:microsoft.com/office/officeart/2005/8/layout/StepDownProcess"/>
    <dgm:cxn modelId="{71047204-FE67-47BE-AAC6-1910B3794385}" type="presParOf" srcId="{BB774FFE-8EC1-4DA6-906E-80B7E8D9C388}" destId="{22522F54-E3F9-42AB-A710-97744F7B1F8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1BBDD3-5995-489E-9F49-61920E1FC86B}" type="doc">
      <dgm:prSet loTypeId="urn:microsoft.com/office/officeart/2005/8/layout/radial1" loCatId="relationship" qsTypeId="urn:microsoft.com/office/officeart/2005/8/quickstyle/simple1" qsCatId="simple" csTypeId="urn:microsoft.com/office/officeart/2005/8/colors/accent0_1" csCatId="mainScheme" phldr="1"/>
      <dgm:spPr/>
      <dgm:t>
        <a:bodyPr/>
        <a:lstStyle/>
        <a:p>
          <a:endParaRPr lang="fr-FR"/>
        </a:p>
      </dgm:t>
    </dgm:pt>
    <dgm:pt modelId="{CAD5B90D-0807-456E-B58F-4E20C3867269}">
      <dgm:prSet phldrT="[Texte]" custT="1"/>
      <dgm:spPr>
        <a:solidFill>
          <a:srgbClr val="92D050"/>
        </a:solidFill>
      </dgm:spPr>
      <dgm:t>
        <a:bodyPr/>
        <a:lstStyle/>
        <a:p>
          <a:r>
            <a:rPr lang="fr-FR" sz="1600" dirty="0">
              <a:latin typeface="Arial" panose="020B0604020202020204" pitchFamily="34" charset="0"/>
              <a:cs typeface="Arial" panose="020B0604020202020204" pitchFamily="34" charset="0"/>
            </a:rPr>
            <a:t>Groupe AMDEC</a:t>
          </a:r>
        </a:p>
        <a:p>
          <a:r>
            <a:rPr lang="fr-FR" sz="1600" dirty="0">
              <a:latin typeface="Arial" panose="020B0604020202020204" pitchFamily="34" charset="0"/>
              <a:cs typeface="Arial" panose="020B0604020202020204" pitchFamily="34" charset="0"/>
            </a:rPr>
            <a:t>Animateur</a:t>
          </a:r>
        </a:p>
      </dgm:t>
    </dgm:pt>
    <dgm:pt modelId="{73398E1C-FFF8-431C-81FA-7DDA93E7579E}" type="parTrans" cxnId="{949CA76C-14AA-4322-982B-77FD234C9884}">
      <dgm:prSet/>
      <dgm:spPr/>
      <dgm:t>
        <a:bodyPr/>
        <a:lstStyle/>
        <a:p>
          <a:endParaRPr lang="fr-FR"/>
        </a:p>
      </dgm:t>
    </dgm:pt>
    <dgm:pt modelId="{2BD63129-84A5-40A5-A1BD-6D22B21E43B5}" type="sibTrans" cxnId="{949CA76C-14AA-4322-982B-77FD234C9884}">
      <dgm:prSet/>
      <dgm:spPr/>
      <dgm:t>
        <a:bodyPr/>
        <a:lstStyle/>
        <a:p>
          <a:endParaRPr lang="fr-FR"/>
        </a:p>
      </dgm:t>
    </dgm:pt>
    <dgm:pt modelId="{886D498D-C2FF-440B-BF73-779F3F427EC2}">
      <dgm:prSet phldrT="[Texte]" custT="1"/>
      <dgm:spPr>
        <a:solidFill>
          <a:srgbClr val="92D050"/>
        </a:solidFill>
      </dgm:spPr>
      <dgm:t>
        <a:bodyPr/>
        <a:lstStyle/>
        <a:p>
          <a:r>
            <a:rPr lang="fr-FR" sz="1000" dirty="0">
              <a:latin typeface="Arial" panose="020B0604020202020204" pitchFamily="34" charset="0"/>
              <a:cs typeface="Arial" panose="020B0604020202020204" pitchFamily="34" charset="0"/>
            </a:rPr>
            <a:t>Bureau d’études</a:t>
          </a:r>
        </a:p>
        <a:p>
          <a:r>
            <a:rPr lang="fr-FR" sz="1000" dirty="0">
              <a:latin typeface="Arial" panose="020B0604020202020204" pitchFamily="34" charset="0"/>
              <a:cs typeface="Arial" panose="020B0604020202020204" pitchFamily="34" charset="0"/>
            </a:rPr>
            <a:t>R &amp; D</a:t>
          </a:r>
        </a:p>
      </dgm:t>
    </dgm:pt>
    <dgm:pt modelId="{1F48D05D-7284-4E7D-909D-0A7FA304D4A8}" type="parTrans" cxnId="{81C14D5D-D015-4271-914C-49CDC19B4982}">
      <dgm:prSet/>
      <dgm:spPr/>
      <dgm:t>
        <a:bodyPr/>
        <a:lstStyle/>
        <a:p>
          <a:endParaRPr lang="fr-FR"/>
        </a:p>
      </dgm:t>
    </dgm:pt>
    <dgm:pt modelId="{11B8C76E-49E2-4E76-9F80-FC1B88D65C49}" type="sibTrans" cxnId="{81C14D5D-D015-4271-914C-49CDC19B4982}">
      <dgm:prSet/>
      <dgm:spPr/>
      <dgm:t>
        <a:bodyPr/>
        <a:lstStyle/>
        <a:p>
          <a:endParaRPr lang="fr-FR"/>
        </a:p>
      </dgm:t>
    </dgm:pt>
    <dgm:pt modelId="{E576D4BD-7CF6-464A-98D1-4B903BC115B4}">
      <dgm:prSet phldrT="[Texte]" custT="1"/>
      <dgm:spPr>
        <a:solidFill>
          <a:srgbClr val="92D050"/>
        </a:solidFill>
      </dgm:spPr>
      <dgm:t>
        <a:bodyPr/>
        <a:lstStyle/>
        <a:p>
          <a:r>
            <a:rPr lang="fr-FR" sz="1000" dirty="0">
              <a:latin typeface="Arial" panose="020B0604020202020204" pitchFamily="34" charset="0"/>
              <a:cs typeface="Arial" panose="020B0604020202020204" pitchFamily="34" charset="0"/>
            </a:rPr>
            <a:t>Qualité</a:t>
          </a:r>
        </a:p>
      </dgm:t>
    </dgm:pt>
    <dgm:pt modelId="{7D85DEDB-3A13-40BE-A69C-0EA2444A0760}" type="parTrans" cxnId="{D3D07FE7-C59A-49E5-AED0-BA3F247C6ACC}">
      <dgm:prSet/>
      <dgm:spPr/>
      <dgm:t>
        <a:bodyPr/>
        <a:lstStyle/>
        <a:p>
          <a:endParaRPr lang="fr-FR"/>
        </a:p>
      </dgm:t>
    </dgm:pt>
    <dgm:pt modelId="{202F97FA-6C7F-4BC5-B2EF-64679B820665}" type="sibTrans" cxnId="{D3D07FE7-C59A-49E5-AED0-BA3F247C6ACC}">
      <dgm:prSet/>
      <dgm:spPr/>
      <dgm:t>
        <a:bodyPr/>
        <a:lstStyle/>
        <a:p>
          <a:endParaRPr lang="fr-FR"/>
        </a:p>
      </dgm:t>
    </dgm:pt>
    <dgm:pt modelId="{2D44F9CC-341C-40EB-97F0-9833B32A30E4}">
      <dgm:prSet phldrT="[Texte]" custT="1"/>
      <dgm:spPr>
        <a:solidFill>
          <a:srgbClr val="92D050"/>
        </a:solidFill>
      </dgm:spPr>
      <dgm:t>
        <a:bodyPr/>
        <a:lstStyle/>
        <a:p>
          <a:r>
            <a:rPr lang="fr-FR" sz="1000" dirty="0">
              <a:latin typeface="Arial" panose="020B0604020202020204" pitchFamily="34" charset="0"/>
              <a:cs typeface="Arial" panose="020B0604020202020204" pitchFamily="34" charset="0"/>
            </a:rPr>
            <a:t>Production</a:t>
          </a:r>
        </a:p>
      </dgm:t>
    </dgm:pt>
    <dgm:pt modelId="{6CA24998-352E-425D-B62D-8024E1681872}" type="parTrans" cxnId="{B04508E0-95E9-4C01-B61B-79EABD873EB7}">
      <dgm:prSet/>
      <dgm:spPr/>
      <dgm:t>
        <a:bodyPr/>
        <a:lstStyle/>
        <a:p>
          <a:endParaRPr lang="fr-FR"/>
        </a:p>
      </dgm:t>
    </dgm:pt>
    <dgm:pt modelId="{E967D6F7-5915-4ED7-B69B-8C0F510E18E9}" type="sibTrans" cxnId="{B04508E0-95E9-4C01-B61B-79EABD873EB7}">
      <dgm:prSet/>
      <dgm:spPr/>
      <dgm:t>
        <a:bodyPr/>
        <a:lstStyle/>
        <a:p>
          <a:endParaRPr lang="fr-FR"/>
        </a:p>
      </dgm:t>
    </dgm:pt>
    <dgm:pt modelId="{85D96ED8-5868-4CA8-9E90-1197B1750F19}">
      <dgm:prSet phldrT="[Texte]" custT="1"/>
      <dgm:spPr>
        <a:solidFill>
          <a:srgbClr val="92D050"/>
        </a:solidFill>
      </dgm:spPr>
      <dgm:t>
        <a:bodyPr/>
        <a:lstStyle/>
        <a:p>
          <a:r>
            <a:rPr lang="fr-FR" sz="1000" dirty="0">
              <a:latin typeface="Arial" panose="020B0604020202020204" pitchFamily="34" charset="0"/>
              <a:cs typeface="Arial" panose="020B0604020202020204" pitchFamily="34" charset="0"/>
            </a:rPr>
            <a:t>Experts du domaine concerné</a:t>
          </a:r>
        </a:p>
      </dgm:t>
    </dgm:pt>
    <dgm:pt modelId="{A7C4CC3C-750A-44FD-9965-9ADAB4AED91E}" type="parTrans" cxnId="{2912E13A-AA9A-47BF-9301-851556CAC07A}">
      <dgm:prSet/>
      <dgm:spPr/>
      <dgm:t>
        <a:bodyPr/>
        <a:lstStyle/>
        <a:p>
          <a:endParaRPr lang="fr-FR"/>
        </a:p>
      </dgm:t>
    </dgm:pt>
    <dgm:pt modelId="{9BB013C1-1CC6-4EDC-9BDE-B27AD08FAC49}" type="sibTrans" cxnId="{2912E13A-AA9A-47BF-9301-851556CAC07A}">
      <dgm:prSet/>
      <dgm:spPr/>
      <dgm:t>
        <a:bodyPr/>
        <a:lstStyle/>
        <a:p>
          <a:endParaRPr lang="fr-FR"/>
        </a:p>
      </dgm:t>
    </dgm:pt>
    <dgm:pt modelId="{59F57F3B-E401-4837-B479-1B3DE8ED865A}">
      <dgm:prSet phldrT="[Texte]" custT="1"/>
      <dgm:spPr>
        <a:solidFill>
          <a:srgbClr val="92D050"/>
        </a:solidFill>
      </dgm:spPr>
      <dgm:t>
        <a:bodyPr/>
        <a:lstStyle/>
        <a:p>
          <a:r>
            <a:rPr lang="fr-FR" sz="1000" dirty="0">
              <a:latin typeface="Arial" panose="020B0604020202020204" pitchFamily="34" charset="0"/>
              <a:cs typeface="Arial" panose="020B0604020202020204" pitchFamily="34" charset="0"/>
            </a:rPr>
            <a:t>MAINTENANCE</a:t>
          </a:r>
        </a:p>
      </dgm:t>
    </dgm:pt>
    <dgm:pt modelId="{3DA288EF-6DF3-4CB6-848F-4BED81654EEC}" type="parTrans" cxnId="{CC69C39E-1AE9-4313-9BED-30F9542FF146}">
      <dgm:prSet/>
      <dgm:spPr/>
      <dgm:t>
        <a:bodyPr/>
        <a:lstStyle/>
        <a:p>
          <a:endParaRPr lang="fr-FR"/>
        </a:p>
      </dgm:t>
    </dgm:pt>
    <dgm:pt modelId="{45B2F6E0-824B-42F7-BDAC-7AEB938DF1BB}" type="sibTrans" cxnId="{CC69C39E-1AE9-4313-9BED-30F9542FF146}">
      <dgm:prSet/>
      <dgm:spPr/>
      <dgm:t>
        <a:bodyPr/>
        <a:lstStyle/>
        <a:p>
          <a:endParaRPr lang="fr-FR"/>
        </a:p>
      </dgm:t>
    </dgm:pt>
    <dgm:pt modelId="{E331A875-05CC-41A3-8CFA-9823696EB563}" type="pres">
      <dgm:prSet presAssocID="{881BBDD3-5995-489E-9F49-61920E1FC86B}" presName="cycle" presStyleCnt="0">
        <dgm:presLayoutVars>
          <dgm:chMax val="1"/>
          <dgm:dir/>
          <dgm:animLvl val="ctr"/>
          <dgm:resizeHandles val="exact"/>
        </dgm:presLayoutVars>
      </dgm:prSet>
      <dgm:spPr/>
    </dgm:pt>
    <dgm:pt modelId="{43B0D4D0-F1DB-403B-978D-6F1A6523C488}" type="pres">
      <dgm:prSet presAssocID="{CAD5B90D-0807-456E-B58F-4E20C3867269}" presName="centerShape" presStyleLbl="node0" presStyleIdx="0" presStyleCnt="1"/>
      <dgm:spPr/>
    </dgm:pt>
    <dgm:pt modelId="{769D526C-62B0-408D-9C98-695AB0F8A18E}" type="pres">
      <dgm:prSet presAssocID="{1F48D05D-7284-4E7D-909D-0A7FA304D4A8}" presName="Name9" presStyleLbl="parChTrans1D2" presStyleIdx="0" presStyleCnt="5"/>
      <dgm:spPr/>
    </dgm:pt>
    <dgm:pt modelId="{2E90D548-3AB0-406C-88B5-C355E4AAD98C}" type="pres">
      <dgm:prSet presAssocID="{1F48D05D-7284-4E7D-909D-0A7FA304D4A8}" presName="connTx" presStyleLbl="parChTrans1D2" presStyleIdx="0" presStyleCnt="5"/>
      <dgm:spPr/>
    </dgm:pt>
    <dgm:pt modelId="{C5D496B0-939A-4F3C-A1A8-2815759FA7FB}" type="pres">
      <dgm:prSet presAssocID="{886D498D-C2FF-440B-BF73-779F3F427EC2}" presName="node" presStyleLbl="node1" presStyleIdx="0" presStyleCnt="5">
        <dgm:presLayoutVars>
          <dgm:bulletEnabled val="1"/>
        </dgm:presLayoutVars>
      </dgm:prSet>
      <dgm:spPr/>
    </dgm:pt>
    <dgm:pt modelId="{76AC145B-CF5F-436D-9B69-05E8BFA8B1D6}" type="pres">
      <dgm:prSet presAssocID="{7D85DEDB-3A13-40BE-A69C-0EA2444A0760}" presName="Name9" presStyleLbl="parChTrans1D2" presStyleIdx="1" presStyleCnt="5"/>
      <dgm:spPr/>
    </dgm:pt>
    <dgm:pt modelId="{15EF1483-2C89-4CF7-8C4E-1C704FE73ED6}" type="pres">
      <dgm:prSet presAssocID="{7D85DEDB-3A13-40BE-A69C-0EA2444A0760}" presName="connTx" presStyleLbl="parChTrans1D2" presStyleIdx="1" presStyleCnt="5"/>
      <dgm:spPr/>
    </dgm:pt>
    <dgm:pt modelId="{71399E13-E3FF-48AE-8982-2B42F444A37F}" type="pres">
      <dgm:prSet presAssocID="{E576D4BD-7CF6-464A-98D1-4B903BC115B4}" presName="node" presStyleLbl="node1" presStyleIdx="1" presStyleCnt="5">
        <dgm:presLayoutVars>
          <dgm:bulletEnabled val="1"/>
        </dgm:presLayoutVars>
      </dgm:prSet>
      <dgm:spPr/>
    </dgm:pt>
    <dgm:pt modelId="{44692365-058A-4DA7-B012-4B22A037101A}" type="pres">
      <dgm:prSet presAssocID="{6CA24998-352E-425D-B62D-8024E1681872}" presName="Name9" presStyleLbl="parChTrans1D2" presStyleIdx="2" presStyleCnt="5"/>
      <dgm:spPr/>
    </dgm:pt>
    <dgm:pt modelId="{12C8CA2B-CD56-414F-BAEF-8CF54DC2685E}" type="pres">
      <dgm:prSet presAssocID="{6CA24998-352E-425D-B62D-8024E1681872}" presName="connTx" presStyleLbl="parChTrans1D2" presStyleIdx="2" presStyleCnt="5"/>
      <dgm:spPr/>
    </dgm:pt>
    <dgm:pt modelId="{979CC2DC-2B63-400D-B366-7B6E138B42B3}" type="pres">
      <dgm:prSet presAssocID="{2D44F9CC-341C-40EB-97F0-9833B32A30E4}" presName="node" presStyleLbl="node1" presStyleIdx="2" presStyleCnt="5">
        <dgm:presLayoutVars>
          <dgm:bulletEnabled val="1"/>
        </dgm:presLayoutVars>
      </dgm:prSet>
      <dgm:spPr/>
    </dgm:pt>
    <dgm:pt modelId="{3CD8B191-1AD6-4DEC-9D54-095B329AE668}" type="pres">
      <dgm:prSet presAssocID="{A7C4CC3C-750A-44FD-9965-9ADAB4AED91E}" presName="Name9" presStyleLbl="parChTrans1D2" presStyleIdx="3" presStyleCnt="5"/>
      <dgm:spPr/>
    </dgm:pt>
    <dgm:pt modelId="{EC35D32D-8CFA-4D62-BCA6-CFEB01E3C491}" type="pres">
      <dgm:prSet presAssocID="{A7C4CC3C-750A-44FD-9965-9ADAB4AED91E}" presName="connTx" presStyleLbl="parChTrans1D2" presStyleIdx="3" presStyleCnt="5"/>
      <dgm:spPr/>
    </dgm:pt>
    <dgm:pt modelId="{D00E5BB2-DDDC-4CA7-A61B-CE59E7336E6D}" type="pres">
      <dgm:prSet presAssocID="{85D96ED8-5868-4CA8-9E90-1197B1750F19}" presName="node" presStyleLbl="node1" presStyleIdx="3" presStyleCnt="5">
        <dgm:presLayoutVars>
          <dgm:bulletEnabled val="1"/>
        </dgm:presLayoutVars>
      </dgm:prSet>
      <dgm:spPr/>
    </dgm:pt>
    <dgm:pt modelId="{1798F683-471B-40E7-8D67-73D7DDA1F766}" type="pres">
      <dgm:prSet presAssocID="{3DA288EF-6DF3-4CB6-848F-4BED81654EEC}" presName="Name9" presStyleLbl="parChTrans1D2" presStyleIdx="4" presStyleCnt="5"/>
      <dgm:spPr/>
    </dgm:pt>
    <dgm:pt modelId="{F8B9B4B6-999A-4BF5-957E-7E5955444D9F}" type="pres">
      <dgm:prSet presAssocID="{3DA288EF-6DF3-4CB6-848F-4BED81654EEC}" presName="connTx" presStyleLbl="parChTrans1D2" presStyleIdx="4" presStyleCnt="5"/>
      <dgm:spPr/>
    </dgm:pt>
    <dgm:pt modelId="{ECDF7ABE-4A35-4146-A28F-03D939063128}" type="pres">
      <dgm:prSet presAssocID="{59F57F3B-E401-4837-B479-1B3DE8ED865A}" presName="node" presStyleLbl="node1" presStyleIdx="4" presStyleCnt="5">
        <dgm:presLayoutVars>
          <dgm:bulletEnabled val="1"/>
        </dgm:presLayoutVars>
      </dgm:prSet>
      <dgm:spPr/>
    </dgm:pt>
  </dgm:ptLst>
  <dgm:cxnLst>
    <dgm:cxn modelId="{C9FA3A10-8300-4CB2-8D50-4CD6BFE335F8}" type="presOf" srcId="{E576D4BD-7CF6-464A-98D1-4B903BC115B4}" destId="{71399E13-E3FF-48AE-8982-2B42F444A37F}" srcOrd="0" destOrd="0" presId="urn:microsoft.com/office/officeart/2005/8/layout/radial1"/>
    <dgm:cxn modelId="{DD268613-0118-4A71-ABFE-5463AD48B807}" type="presOf" srcId="{CAD5B90D-0807-456E-B58F-4E20C3867269}" destId="{43B0D4D0-F1DB-403B-978D-6F1A6523C488}" srcOrd="0" destOrd="0" presId="urn:microsoft.com/office/officeart/2005/8/layout/radial1"/>
    <dgm:cxn modelId="{981E9B19-0F20-421E-A144-9C24D3F42226}" type="presOf" srcId="{6CA24998-352E-425D-B62D-8024E1681872}" destId="{44692365-058A-4DA7-B012-4B22A037101A}" srcOrd="0" destOrd="0" presId="urn:microsoft.com/office/officeart/2005/8/layout/radial1"/>
    <dgm:cxn modelId="{2912E13A-AA9A-47BF-9301-851556CAC07A}" srcId="{CAD5B90D-0807-456E-B58F-4E20C3867269}" destId="{85D96ED8-5868-4CA8-9E90-1197B1750F19}" srcOrd="3" destOrd="0" parTransId="{A7C4CC3C-750A-44FD-9965-9ADAB4AED91E}" sibTransId="{9BB013C1-1CC6-4EDC-9BDE-B27AD08FAC49}"/>
    <dgm:cxn modelId="{9975693B-FC7C-49B2-BC69-EFBC2DF6CD5A}" type="presOf" srcId="{85D96ED8-5868-4CA8-9E90-1197B1750F19}" destId="{D00E5BB2-DDDC-4CA7-A61B-CE59E7336E6D}" srcOrd="0" destOrd="0" presId="urn:microsoft.com/office/officeart/2005/8/layout/radial1"/>
    <dgm:cxn modelId="{F29E8040-3875-4DB1-86C1-16DBFAD12D22}" type="presOf" srcId="{A7C4CC3C-750A-44FD-9965-9ADAB4AED91E}" destId="{EC35D32D-8CFA-4D62-BCA6-CFEB01E3C491}" srcOrd="1" destOrd="0" presId="urn:microsoft.com/office/officeart/2005/8/layout/radial1"/>
    <dgm:cxn modelId="{81C14D5D-D015-4271-914C-49CDC19B4982}" srcId="{CAD5B90D-0807-456E-B58F-4E20C3867269}" destId="{886D498D-C2FF-440B-BF73-779F3F427EC2}" srcOrd="0" destOrd="0" parTransId="{1F48D05D-7284-4E7D-909D-0A7FA304D4A8}" sibTransId="{11B8C76E-49E2-4E76-9F80-FC1B88D65C49}"/>
    <dgm:cxn modelId="{0B902C63-1649-4D74-BE40-B24AA152F63A}" type="presOf" srcId="{886D498D-C2FF-440B-BF73-779F3F427EC2}" destId="{C5D496B0-939A-4F3C-A1A8-2815759FA7FB}" srcOrd="0" destOrd="0" presId="urn:microsoft.com/office/officeart/2005/8/layout/radial1"/>
    <dgm:cxn modelId="{F34B8363-6434-4DD5-86FA-FBE272BF29DF}" type="presOf" srcId="{2D44F9CC-341C-40EB-97F0-9833B32A30E4}" destId="{979CC2DC-2B63-400D-B366-7B6E138B42B3}" srcOrd="0" destOrd="0" presId="urn:microsoft.com/office/officeart/2005/8/layout/radial1"/>
    <dgm:cxn modelId="{CBAF5064-250A-4AE7-A9F0-78E8B46BCECC}" type="presOf" srcId="{3DA288EF-6DF3-4CB6-848F-4BED81654EEC}" destId="{F8B9B4B6-999A-4BF5-957E-7E5955444D9F}" srcOrd="1" destOrd="0" presId="urn:microsoft.com/office/officeart/2005/8/layout/radial1"/>
    <dgm:cxn modelId="{5CFB8E6A-12DC-4681-8D75-E9DB7DCF893A}" type="presOf" srcId="{7D85DEDB-3A13-40BE-A69C-0EA2444A0760}" destId="{76AC145B-CF5F-436D-9B69-05E8BFA8B1D6}" srcOrd="0" destOrd="0" presId="urn:microsoft.com/office/officeart/2005/8/layout/radial1"/>
    <dgm:cxn modelId="{949CA76C-14AA-4322-982B-77FD234C9884}" srcId="{881BBDD3-5995-489E-9F49-61920E1FC86B}" destId="{CAD5B90D-0807-456E-B58F-4E20C3867269}" srcOrd="0" destOrd="0" parTransId="{73398E1C-FFF8-431C-81FA-7DDA93E7579E}" sibTransId="{2BD63129-84A5-40A5-A1BD-6D22B21E43B5}"/>
    <dgm:cxn modelId="{DE07C771-5ADE-4948-A440-96CAB5386F8C}" type="presOf" srcId="{6CA24998-352E-425D-B62D-8024E1681872}" destId="{12C8CA2B-CD56-414F-BAEF-8CF54DC2685E}" srcOrd="1" destOrd="0" presId="urn:microsoft.com/office/officeart/2005/8/layout/radial1"/>
    <dgm:cxn modelId="{22E9D97C-116E-4A18-9E8E-584C7754CBD0}" type="presOf" srcId="{A7C4CC3C-750A-44FD-9965-9ADAB4AED91E}" destId="{3CD8B191-1AD6-4DEC-9D54-095B329AE668}" srcOrd="0" destOrd="0" presId="urn:microsoft.com/office/officeart/2005/8/layout/radial1"/>
    <dgm:cxn modelId="{CC69C39E-1AE9-4313-9BED-30F9542FF146}" srcId="{CAD5B90D-0807-456E-B58F-4E20C3867269}" destId="{59F57F3B-E401-4837-B479-1B3DE8ED865A}" srcOrd="4" destOrd="0" parTransId="{3DA288EF-6DF3-4CB6-848F-4BED81654EEC}" sibTransId="{45B2F6E0-824B-42F7-BDAC-7AEB938DF1BB}"/>
    <dgm:cxn modelId="{E44733AB-DA66-4F91-B27F-AD2F51558E0B}" type="presOf" srcId="{3DA288EF-6DF3-4CB6-848F-4BED81654EEC}" destId="{1798F683-471B-40E7-8D67-73D7DDA1F766}" srcOrd="0" destOrd="0" presId="urn:microsoft.com/office/officeart/2005/8/layout/radial1"/>
    <dgm:cxn modelId="{0DB779AE-FBD1-4F65-B7E4-34404D7B9891}" type="presOf" srcId="{59F57F3B-E401-4837-B479-1B3DE8ED865A}" destId="{ECDF7ABE-4A35-4146-A28F-03D939063128}" srcOrd="0" destOrd="0" presId="urn:microsoft.com/office/officeart/2005/8/layout/radial1"/>
    <dgm:cxn modelId="{CBE4AFBD-48F0-41C4-8D20-E78D31A3E61E}" type="presOf" srcId="{1F48D05D-7284-4E7D-909D-0A7FA304D4A8}" destId="{769D526C-62B0-408D-9C98-695AB0F8A18E}" srcOrd="0" destOrd="0" presId="urn:microsoft.com/office/officeart/2005/8/layout/radial1"/>
    <dgm:cxn modelId="{DC9AF0CF-F158-4C74-A53C-CC1D38C3A889}" type="presOf" srcId="{1F48D05D-7284-4E7D-909D-0A7FA304D4A8}" destId="{2E90D548-3AB0-406C-88B5-C355E4AAD98C}" srcOrd="1" destOrd="0" presId="urn:microsoft.com/office/officeart/2005/8/layout/radial1"/>
    <dgm:cxn modelId="{B04508E0-95E9-4C01-B61B-79EABD873EB7}" srcId="{CAD5B90D-0807-456E-B58F-4E20C3867269}" destId="{2D44F9CC-341C-40EB-97F0-9833B32A30E4}" srcOrd="2" destOrd="0" parTransId="{6CA24998-352E-425D-B62D-8024E1681872}" sibTransId="{E967D6F7-5915-4ED7-B69B-8C0F510E18E9}"/>
    <dgm:cxn modelId="{D3D07FE7-C59A-49E5-AED0-BA3F247C6ACC}" srcId="{CAD5B90D-0807-456E-B58F-4E20C3867269}" destId="{E576D4BD-7CF6-464A-98D1-4B903BC115B4}" srcOrd="1" destOrd="0" parTransId="{7D85DEDB-3A13-40BE-A69C-0EA2444A0760}" sibTransId="{202F97FA-6C7F-4BC5-B2EF-64679B820665}"/>
    <dgm:cxn modelId="{07CE5EEB-221D-4235-BFA3-5F8EE1D628BC}" type="presOf" srcId="{881BBDD3-5995-489E-9F49-61920E1FC86B}" destId="{E331A875-05CC-41A3-8CFA-9823696EB563}" srcOrd="0" destOrd="0" presId="urn:microsoft.com/office/officeart/2005/8/layout/radial1"/>
    <dgm:cxn modelId="{96B25CEE-F65B-4AAC-B044-87A659977A49}" type="presOf" srcId="{7D85DEDB-3A13-40BE-A69C-0EA2444A0760}" destId="{15EF1483-2C89-4CF7-8C4E-1C704FE73ED6}" srcOrd="1" destOrd="0" presId="urn:microsoft.com/office/officeart/2005/8/layout/radial1"/>
    <dgm:cxn modelId="{96E1D96E-4C8C-4CDC-B80E-98B2FC5E6C2A}" type="presParOf" srcId="{E331A875-05CC-41A3-8CFA-9823696EB563}" destId="{43B0D4D0-F1DB-403B-978D-6F1A6523C488}" srcOrd="0" destOrd="0" presId="urn:microsoft.com/office/officeart/2005/8/layout/radial1"/>
    <dgm:cxn modelId="{E990A4AA-C3B6-42E7-BAF9-3D864C793B03}" type="presParOf" srcId="{E331A875-05CC-41A3-8CFA-9823696EB563}" destId="{769D526C-62B0-408D-9C98-695AB0F8A18E}" srcOrd="1" destOrd="0" presId="urn:microsoft.com/office/officeart/2005/8/layout/radial1"/>
    <dgm:cxn modelId="{2B98B4AE-386C-41F9-88FE-A57562FA4FF7}" type="presParOf" srcId="{769D526C-62B0-408D-9C98-695AB0F8A18E}" destId="{2E90D548-3AB0-406C-88B5-C355E4AAD98C}" srcOrd="0" destOrd="0" presId="urn:microsoft.com/office/officeart/2005/8/layout/radial1"/>
    <dgm:cxn modelId="{A0E636F9-10DC-46BC-8B4B-BDCFF291DC6E}" type="presParOf" srcId="{E331A875-05CC-41A3-8CFA-9823696EB563}" destId="{C5D496B0-939A-4F3C-A1A8-2815759FA7FB}" srcOrd="2" destOrd="0" presId="urn:microsoft.com/office/officeart/2005/8/layout/radial1"/>
    <dgm:cxn modelId="{8FBCAD89-4515-43AF-80FF-C089B71A5094}" type="presParOf" srcId="{E331A875-05CC-41A3-8CFA-9823696EB563}" destId="{76AC145B-CF5F-436D-9B69-05E8BFA8B1D6}" srcOrd="3" destOrd="0" presId="urn:microsoft.com/office/officeart/2005/8/layout/radial1"/>
    <dgm:cxn modelId="{527EC2CD-A2F9-4B31-BD81-9E3AAE692028}" type="presParOf" srcId="{76AC145B-CF5F-436D-9B69-05E8BFA8B1D6}" destId="{15EF1483-2C89-4CF7-8C4E-1C704FE73ED6}" srcOrd="0" destOrd="0" presId="urn:microsoft.com/office/officeart/2005/8/layout/radial1"/>
    <dgm:cxn modelId="{C994EBF8-D562-4601-B738-99FD2F6267FD}" type="presParOf" srcId="{E331A875-05CC-41A3-8CFA-9823696EB563}" destId="{71399E13-E3FF-48AE-8982-2B42F444A37F}" srcOrd="4" destOrd="0" presId="urn:microsoft.com/office/officeart/2005/8/layout/radial1"/>
    <dgm:cxn modelId="{78C96178-3790-4606-96DB-F04AB1DDE514}" type="presParOf" srcId="{E331A875-05CC-41A3-8CFA-9823696EB563}" destId="{44692365-058A-4DA7-B012-4B22A037101A}" srcOrd="5" destOrd="0" presId="urn:microsoft.com/office/officeart/2005/8/layout/radial1"/>
    <dgm:cxn modelId="{991DEC70-E4B7-47F9-A897-025FADA0AFC5}" type="presParOf" srcId="{44692365-058A-4DA7-B012-4B22A037101A}" destId="{12C8CA2B-CD56-414F-BAEF-8CF54DC2685E}" srcOrd="0" destOrd="0" presId="urn:microsoft.com/office/officeart/2005/8/layout/radial1"/>
    <dgm:cxn modelId="{57475398-460E-48A4-9DEF-D9ADB7623EA9}" type="presParOf" srcId="{E331A875-05CC-41A3-8CFA-9823696EB563}" destId="{979CC2DC-2B63-400D-B366-7B6E138B42B3}" srcOrd="6" destOrd="0" presId="urn:microsoft.com/office/officeart/2005/8/layout/radial1"/>
    <dgm:cxn modelId="{BD13DC76-ED91-421E-8031-54048BA5291E}" type="presParOf" srcId="{E331A875-05CC-41A3-8CFA-9823696EB563}" destId="{3CD8B191-1AD6-4DEC-9D54-095B329AE668}" srcOrd="7" destOrd="0" presId="urn:microsoft.com/office/officeart/2005/8/layout/radial1"/>
    <dgm:cxn modelId="{D87169B1-3802-478E-8896-8E8A0E7F7F95}" type="presParOf" srcId="{3CD8B191-1AD6-4DEC-9D54-095B329AE668}" destId="{EC35D32D-8CFA-4D62-BCA6-CFEB01E3C491}" srcOrd="0" destOrd="0" presId="urn:microsoft.com/office/officeart/2005/8/layout/radial1"/>
    <dgm:cxn modelId="{04916C09-3CE9-486F-BF4A-9E307B2ECCA8}" type="presParOf" srcId="{E331A875-05CC-41A3-8CFA-9823696EB563}" destId="{D00E5BB2-DDDC-4CA7-A61B-CE59E7336E6D}" srcOrd="8" destOrd="0" presId="urn:microsoft.com/office/officeart/2005/8/layout/radial1"/>
    <dgm:cxn modelId="{AB9BDF92-703F-4A21-949C-E2A88227EAC1}" type="presParOf" srcId="{E331A875-05CC-41A3-8CFA-9823696EB563}" destId="{1798F683-471B-40E7-8D67-73D7DDA1F766}" srcOrd="9" destOrd="0" presId="urn:microsoft.com/office/officeart/2005/8/layout/radial1"/>
    <dgm:cxn modelId="{56054A66-2885-4522-90EA-12832FB71073}" type="presParOf" srcId="{1798F683-471B-40E7-8D67-73D7DDA1F766}" destId="{F8B9B4B6-999A-4BF5-957E-7E5955444D9F}" srcOrd="0" destOrd="0" presId="urn:microsoft.com/office/officeart/2005/8/layout/radial1"/>
    <dgm:cxn modelId="{F535969F-9C59-43C1-B5A7-C146716761F0}" type="presParOf" srcId="{E331A875-05CC-41A3-8CFA-9823696EB563}" destId="{ECDF7ABE-4A35-4146-A28F-03D939063128}"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559526-EFF2-4A85-A56C-02490EA16A91}">
      <dsp:nvSpPr>
        <dsp:cNvPr id="0" name=""/>
        <dsp:cNvSpPr/>
      </dsp:nvSpPr>
      <dsp:spPr>
        <a:xfrm rot="5400000">
          <a:off x="254549" y="1160591"/>
          <a:ext cx="949782" cy="1081293"/>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336CF7-4779-4ED5-A8F8-C1E8E213D949}">
      <dsp:nvSpPr>
        <dsp:cNvPr id="0" name=""/>
        <dsp:cNvSpPr/>
      </dsp:nvSpPr>
      <dsp:spPr>
        <a:xfrm>
          <a:off x="2915" y="107738"/>
          <a:ext cx="1598874" cy="1119160"/>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Analyse du système</a:t>
          </a:r>
        </a:p>
      </dsp:txBody>
      <dsp:txXfrm>
        <a:off x="57558" y="162381"/>
        <a:ext cx="1489588" cy="1009874"/>
      </dsp:txXfrm>
    </dsp:sp>
    <dsp:sp modelId="{98D6DE32-D964-4058-B241-8CFD6CBD3A02}">
      <dsp:nvSpPr>
        <dsp:cNvPr id="0" name=""/>
        <dsp:cNvSpPr/>
      </dsp:nvSpPr>
      <dsp:spPr>
        <a:xfrm>
          <a:off x="1620232" y="216493"/>
          <a:ext cx="4063272" cy="904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Fonctionnement de la machine, étude du dossier technique</a:t>
          </a:r>
        </a:p>
      </dsp:txBody>
      <dsp:txXfrm>
        <a:off x="1620232" y="216493"/>
        <a:ext cx="4063272" cy="904554"/>
      </dsp:txXfrm>
    </dsp:sp>
    <dsp:sp modelId="{CC42CE43-1468-4C48-9B48-A22DAA4A15AB}">
      <dsp:nvSpPr>
        <dsp:cNvPr id="0" name=""/>
        <dsp:cNvSpPr/>
      </dsp:nvSpPr>
      <dsp:spPr>
        <a:xfrm rot="5400000">
          <a:off x="1695260" y="2446356"/>
          <a:ext cx="949782" cy="1081293"/>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03A835-8087-4A1A-893C-AE2A7807B50A}">
      <dsp:nvSpPr>
        <dsp:cNvPr id="0" name=""/>
        <dsp:cNvSpPr/>
      </dsp:nvSpPr>
      <dsp:spPr>
        <a:xfrm>
          <a:off x="1443633" y="1393496"/>
          <a:ext cx="1598874" cy="1119160"/>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Modélisation du système</a:t>
          </a:r>
        </a:p>
      </dsp:txBody>
      <dsp:txXfrm>
        <a:off x="1498276" y="1448139"/>
        <a:ext cx="1489588" cy="1009874"/>
      </dsp:txXfrm>
    </dsp:sp>
    <dsp:sp modelId="{BB637997-8394-46BB-A719-97AF9053A33C}">
      <dsp:nvSpPr>
        <dsp:cNvPr id="0" name=""/>
        <dsp:cNvSpPr/>
      </dsp:nvSpPr>
      <dsp:spPr>
        <a:xfrm>
          <a:off x="3049018" y="1500462"/>
          <a:ext cx="2525355" cy="904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Démarche de rétro-ingénierie  </a:t>
          </a:r>
        </a:p>
      </dsp:txBody>
      <dsp:txXfrm>
        <a:off x="3049018" y="1500462"/>
        <a:ext cx="2525355" cy="904554"/>
      </dsp:txXfrm>
    </dsp:sp>
    <dsp:sp modelId="{35E07B95-0EFF-4A41-93E8-A03B0079912E}">
      <dsp:nvSpPr>
        <dsp:cNvPr id="0" name=""/>
        <dsp:cNvSpPr/>
      </dsp:nvSpPr>
      <dsp:spPr>
        <a:xfrm rot="5400000">
          <a:off x="2974037" y="3737335"/>
          <a:ext cx="949782" cy="1081293"/>
        </a:xfrm>
        <a:prstGeom prst="bentUpArrow">
          <a:avLst>
            <a:gd name="adj1" fmla="val 32840"/>
            <a:gd name="adj2" fmla="val 25000"/>
            <a:gd name="adj3" fmla="val 35780"/>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390BF71-D013-429B-A9B0-0311AB19CB45}">
      <dsp:nvSpPr>
        <dsp:cNvPr id="0" name=""/>
        <dsp:cNvSpPr/>
      </dsp:nvSpPr>
      <dsp:spPr>
        <a:xfrm>
          <a:off x="2722402" y="2684481"/>
          <a:ext cx="1598874" cy="1119160"/>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AMDEC</a:t>
          </a:r>
        </a:p>
      </dsp:txBody>
      <dsp:txXfrm>
        <a:off x="2777045" y="2739124"/>
        <a:ext cx="1489588" cy="1009874"/>
      </dsp:txXfrm>
    </dsp:sp>
    <dsp:sp modelId="{D1F30BE5-4726-48DA-83E9-28E78FEF99B1}">
      <dsp:nvSpPr>
        <dsp:cNvPr id="0" name=""/>
        <dsp:cNvSpPr/>
      </dsp:nvSpPr>
      <dsp:spPr>
        <a:xfrm>
          <a:off x="4321283" y="2791216"/>
          <a:ext cx="1162868" cy="904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Construction de l’AMDEC</a:t>
          </a:r>
        </a:p>
      </dsp:txBody>
      <dsp:txXfrm>
        <a:off x="4321283" y="2791216"/>
        <a:ext cx="1162868" cy="904554"/>
      </dsp:txXfrm>
    </dsp:sp>
    <dsp:sp modelId="{B8046524-4FC5-40D2-A667-CB1D2C11FFD4}">
      <dsp:nvSpPr>
        <dsp:cNvPr id="0" name=""/>
        <dsp:cNvSpPr/>
      </dsp:nvSpPr>
      <dsp:spPr>
        <a:xfrm>
          <a:off x="4039288" y="3899698"/>
          <a:ext cx="1598874" cy="1119160"/>
        </a:xfrm>
        <a:prstGeom prst="roundRect">
          <a:avLst>
            <a:gd name="adj" fmla="val 1667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Plan de Maintenance</a:t>
          </a:r>
        </a:p>
      </dsp:txBody>
      <dsp:txXfrm>
        <a:off x="4093931" y="3954341"/>
        <a:ext cx="1489588" cy="1009874"/>
      </dsp:txXfrm>
    </dsp:sp>
    <dsp:sp modelId="{22522F54-E3F9-42AB-A710-97744F7B1F88}">
      <dsp:nvSpPr>
        <dsp:cNvPr id="0" name=""/>
        <dsp:cNvSpPr/>
      </dsp:nvSpPr>
      <dsp:spPr>
        <a:xfrm>
          <a:off x="5665704" y="4072070"/>
          <a:ext cx="1570826" cy="8157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fr-FR" sz="1200" kern="1200" dirty="0"/>
            <a:t>Définition des opérations préventives et des pièces de rechange</a:t>
          </a:r>
        </a:p>
      </dsp:txBody>
      <dsp:txXfrm>
        <a:off x="5665704" y="4072070"/>
        <a:ext cx="1570826" cy="8157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0D4D0-F1DB-403B-978D-6F1A6523C488}">
      <dsp:nvSpPr>
        <dsp:cNvPr id="0" name=""/>
        <dsp:cNvSpPr/>
      </dsp:nvSpPr>
      <dsp:spPr>
        <a:xfrm>
          <a:off x="2957789" y="1910366"/>
          <a:ext cx="1452901" cy="1452901"/>
        </a:xfrm>
        <a:prstGeom prst="ellipse">
          <a:avLst/>
        </a:prstGeom>
        <a:solidFill>
          <a:srgbClr val="92D050"/>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fr-FR" sz="1600" kern="1200" dirty="0">
              <a:latin typeface="Arial" panose="020B0604020202020204" pitchFamily="34" charset="0"/>
              <a:cs typeface="Arial" panose="020B0604020202020204" pitchFamily="34" charset="0"/>
            </a:rPr>
            <a:t>Groupe AMDEC</a:t>
          </a:r>
        </a:p>
        <a:p>
          <a:pPr marL="0" lvl="0" indent="0" algn="ctr" defTabSz="711200">
            <a:lnSpc>
              <a:spcPct val="90000"/>
            </a:lnSpc>
            <a:spcBef>
              <a:spcPct val="0"/>
            </a:spcBef>
            <a:spcAft>
              <a:spcPct val="35000"/>
            </a:spcAft>
            <a:buNone/>
          </a:pPr>
          <a:r>
            <a:rPr lang="fr-FR" sz="1600" kern="1200" dirty="0">
              <a:latin typeface="Arial" panose="020B0604020202020204" pitchFamily="34" charset="0"/>
              <a:cs typeface="Arial" panose="020B0604020202020204" pitchFamily="34" charset="0"/>
            </a:rPr>
            <a:t>Animateur</a:t>
          </a:r>
        </a:p>
      </dsp:txBody>
      <dsp:txXfrm>
        <a:off x="3170561" y="2123138"/>
        <a:ext cx="1027357" cy="1027357"/>
      </dsp:txXfrm>
    </dsp:sp>
    <dsp:sp modelId="{769D526C-62B0-408D-9C98-695AB0F8A18E}">
      <dsp:nvSpPr>
        <dsp:cNvPr id="0" name=""/>
        <dsp:cNvSpPr/>
      </dsp:nvSpPr>
      <dsp:spPr>
        <a:xfrm rot="16200000">
          <a:off x="3464754" y="1673135"/>
          <a:ext cx="438970" cy="35492"/>
        </a:xfrm>
        <a:custGeom>
          <a:avLst/>
          <a:gdLst/>
          <a:ahLst/>
          <a:cxnLst/>
          <a:rect l="0" t="0" r="0" b="0"/>
          <a:pathLst>
            <a:path>
              <a:moveTo>
                <a:pt x="0" y="17746"/>
              </a:moveTo>
              <a:lnTo>
                <a:pt x="438970" y="17746"/>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673265" y="1679907"/>
        <a:ext cx="21948" cy="21948"/>
      </dsp:txXfrm>
    </dsp:sp>
    <dsp:sp modelId="{C5D496B0-939A-4F3C-A1A8-2815759FA7FB}">
      <dsp:nvSpPr>
        <dsp:cNvPr id="0" name=""/>
        <dsp:cNvSpPr/>
      </dsp:nvSpPr>
      <dsp:spPr>
        <a:xfrm>
          <a:off x="2957789" y="18495"/>
          <a:ext cx="1452901" cy="1452901"/>
        </a:xfrm>
        <a:prstGeom prst="ellipse">
          <a:avLst/>
        </a:prstGeom>
        <a:solidFill>
          <a:srgbClr val="92D050"/>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rPr>
            <a:t>Bureau d’études</a:t>
          </a:r>
        </a:p>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rPr>
            <a:t>R &amp; D</a:t>
          </a:r>
        </a:p>
      </dsp:txBody>
      <dsp:txXfrm>
        <a:off x="3170561" y="231267"/>
        <a:ext cx="1027357" cy="1027357"/>
      </dsp:txXfrm>
    </dsp:sp>
    <dsp:sp modelId="{76AC145B-CF5F-436D-9B69-05E8BFA8B1D6}">
      <dsp:nvSpPr>
        <dsp:cNvPr id="0" name=""/>
        <dsp:cNvSpPr/>
      </dsp:nvSpPr>
      <dsp:spPr>
        <a:xfrm rot="20520000">
          <a:off x="4364393" y="2326761"/>
          <a:ext cx="438970" cy="35492"/>
        </a:xfrm>
        <a:custGeom>
          <a:avLst/>
          <a:gdLst/>
          <a:ahLst/>
          <a:cxnLst/>
          <a:rect l="0" t="0" r="0" b="0"/>
          <a:pathLst>
            <a:path>
              <a:moveTo>
                <a:pt x="0" y="17746"/>
              </a:moveTo>
              <a:lnTo>
                <a:pt x="438970" y="17746"/>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572904" y="2333533"/>
        <a:ext cx="21948" cy="21948"/>
      </dsp:txXfrm>
    </dsp:sp>
    <dsp:sp modelId="{71399E13-E3FF-48AE-8982-2B42F444A37F}">
      <dsp:nvSpPr>
        <dsp:cNvPr id="0" name=""/>
        <dsp:cNvSpPr/>
      </dsp:nvSpPr>
      <dsp:spPr>
        <a:xfrm>
          <a:off x="4757065" y="1325746"/>
          <a:ext cx="1452901" cy="1452901"/>
        </a:xfrm>
        <a:prstGeom prst="ellipse">
          <a:avLst/>
        </a:prstGeom>
        <a:solidFill>
          <a:srgbClr val="92D050"/>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rPr>
            <a:t>Qualité</a:t>
          </a:r>
        </a:p>
      </dsp:txBody>
      <dsp:txXfrm>
        <a:off x="4969837" y="1538518"/>
        <a:ext cx="1027357" cy="1027357"/>
      </dsp:txXfrm>
    </dsp:sp>
    <dsp:sp modelId="{44692365-058A-4DA7-B012-4B22A037101A}">
      <dsp:nvSpPr>
        <dsp:cNvPr id="0" name=""/>
        <dsp:cNvSpPr/>
      </dsp:nvSpPr>
      <dsp:spPr>
        <a:xfrm rot="3240000">
          <a:off x="4020762" y="3384349"/>
          <a:ext cx="438970" cy="35492"/>
        </a:xfrm>
        <a:custGeom>
          <a:avLst/>
          <a:gdLst/>
          <a:ahLst/>
          <a:cxnLst/>
          <a:rect l="0" t="0" r="0" b="0"/>
          <a:pathLst>
            <a:path>
              <a:moveTo>
                <a:pt x="0" y="17746"/>
              </a:moveTo>
              <a:lnTo>
                <a:pt x="438970" y="17746"/>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4229272" y="3391121"/>
        <a:ext cx="21948" cy="21948"/>
      </dsp:txXfrm>
    </dsp:sp>
    <dsp:sp modelId="{979CC2DC-2B63-400D-B366-7B6E138B42B3}">
      <dsp:nvSpPr>
        <dsp:cNvPr id="0" name=""/>
        <dsp:cNvSpPr/>
      </dsp:nvSpPr>
      <dsp:spPr>
        <a:xfrm>
          <a:off x="4069803" y="3440923"/>
          <a:ext cx="1452901" cy="1452901"/>
        </a:xfrm>
        <a:prstGeom prst="ellipse">
          <a:avLst/>
        </a:prstGeom>
        <a:solidFill>
          <a:srgbClr val="92D050"/>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rPr>
            <a:t>Production</a:t>
          </a:r>
        </a:p>
      </dsp:txBody>
      <dsp:txXfrm>
        <a:off x="4282575" y="3653695"/>
        <a:ext cx="1027357" cy="1027357"/>
      </dsp:txXfrm>
    </dsp:sp>
    <dsp:sp modelId="{3CD8B191-1AD6-4DEC-9D54-095B329AE668}">
      <dsp:nvSpPr>
        <dsp:cNvPr id="0" name=""/>
        <dsp:cNvSpPr/>
      </dsp:nvSpPr>
      <dsp:spPr>
        <a:xfrm rot="7560000">
          <a:off x="2908747" y="3384349"/>
          <a:ext cx="438970" cy="35492"/>
        </a:xfrm>
        <a:custGeom>
          <a:avLst/>
          <a:gdLst/>
          <a:ahLst/>
          <a:cxnLst/>
          <a:rect l="0" t="0" r="0" b="0"/>
          <a:pathLst>
            <a:path>
              <a:moveTo>
                <a:pt x="0" y="17746"/>
              </a:moveTo>
              <a:lnTo>
                <a:pt x="438970" y="17746"/>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3117258" y="3391121"/>
        <a:ext cx="21948" cy="21948"/>
      </dsp:txXfrm>
    </dsp:sp>
    <dsp:sp modelId="{D00E5BB2-DDDC-4CA7-A61B-CE59E7336E6D}">
      <dsp:nvSpPr>
        <dsp:cNvPr id="0" name=""/>
        <dsp:cNvSpPr/>
      </dsp:nvSpPr>
      <dsp:spPr>
        <a:xfrm>
          <a:off x="1845775" y="3440923"/>
          <a:ext cx="1452901" cy="1452901"/>
        </a:xfrm>
        <a:prstGeom prst="ellipse">
          <a:avLst/>
        </a:prstGeom>
        <a:solidFill>
          <a:srgbClr val="92D050"/>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rPr>
            <a:t>Experts du domaine concerné</a:t>
          </a:r>
        </a:p>
      </dsp:txBody>
      <dsp:txXfrm>
        <a:off x="2058547" y="3653695"/>
        <a:ext cx="1027357" cy="1027357"/>
      </dsp:txXfrm>
    </dsp:sp>
    <dsp:sp modelId="{1798F683-471B-40E7-8D67-73D7DDA1F766}">
      <dsp:nvSpPr>
        <dsp:cNvPr id="0" name=""/>
        <dsp:cNvSpPr/>
      </dsp:nvSpPr>
      <dsp:spPr>
        <a:xfrm rot="11880000">
          <a:off x="2565116" y="2326761"/>
          <a:ext cx="438970" cy="35492"/>
        </a:xfrm>
        <a:custGeom>
          <a:avLst/>
          <a:gdLst/>
          <a:ahLst/>
          <a:cxnLst/>
          <a:rect l="0" t="0" r="0" b="0"/>
          <a:pathLst>
            <a:path>
              <a:moveTo>
                <a:pt x="0" y="17746"/>
              </a:moveTo>
              <a:lnTo>
                <a:pt x="438970" y="17746"/>
              </a:lnTo>
            </a:path>
          </a:pathLst>
        </a:custGeom>
        <a:noFill/>
        <a:ln w="19050" cap="rnd"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rot="10800000">
        <a:off x="2773627" y="2333533"/>
        <a:ext cx="21948" cy="21948"/>
      </dsp:txXfrm>
    </dsp:sp>
    <dsp:sp modelId="{ECDF7ABE-4A35-4146-A28F-03D939063128}">
      <dsp:nvSpPr>
        <dsp:cNvPr id="0" name=""/>
        <dsp:cNvSpPr/>
      </dsp:nvSpPr>
      <dsp:spPr>
        <a:xfrm>
          <a:off x="1158512" y="1325746"/>
          <a:ext cx="1452901" cy="1452901"/>
        </a:xfrm>
        <a:prstGeom prst="ellipse">
          <a:avLst/>
        </a:prstGeom>
        <a:solidFill>
          <a:srgbClr val="92D050"/>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r-FR" sz="1000" kern="1200" dirty="0">
              <a:latin typeface="Arial" panose="020B0604020202020204" pitchFamily="34" charset="0"/>
              <a:cs typeface="Arial" panose="020B0604020202020204" pitchFamily="34" charset="0"/>
            </a:rPr>
            <a:t>MAINTENANCE</a:t>
          </a:r>
        </a:p>
      </dsp:txBody>
      <dsp:txXfrm>
        <a:off x="1371284" y="1538518"/>
        <a:ext cx="1027357" cy="102735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F3E5C4-8405-43F4-92B2-8830A4C27828}" type="datetimeFigureOut">
              <a:rPr lang="fr-FR" smtClean="0"/>
              <a:t>17/06/2018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CB0FAB-3360-443C-895D-40F7C4904B34}" type="slidenum">
              <a:rPr lang="fr-FR" smtClean="0"/>
              <a:t>‹N°›</a:t>
            </a:fld>
            <a:endParaRPr lang="fr-FR"/>
          </a:p>
        </p:txBody>
      </p:sp>
    </p:spTree>
    <p:extLst>
      <p:ext uri="{BB962C8B-B14F-4D97-AF65-F5344CB8AC3E}">
        <p14:creationId xmlns:p14="http://schemas.microsoft.com/office/powerpoint/2010/main" val="1364021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construire un plan de maintenance à partie d’un système dont l’historique n’existe pas (cas d’une machine neuve)</a:t>
            </a:r>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a:t>
            </a:fld>
            <a:endParaRPr lang="fr-FR"/>
          </a:p>
        </p:txBody>
      </p:sp>
    </p:spTree>
    <p:extLst>
      <p:ext uri="{BB962C8B-B14F-4D97-AF65-F5344CB8AC3E}">
        <p14:creationId xmlns:p14="http://schemas.microsoft.com/office/powerpoint/2010/main" val="3849501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13</a:t>
            </a:fld>
            <a:endParaRPr lang="fr-FR"/>
          </a:p>
        </p:txBody>
      </p:sp>
    </p:spTree>
    <p:extLst>
      <p:ext uri="{BB962C8B-B14F-4D97-AF65-F5344CB8AC3E}">
        <p14:creationId xmlns:p14="http://schemas.microsoft.com/office/powerpoint/2010/main" val="1962667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des cas d'utilisation est un diagramme comportemental, appelé Use Case </a:t>
            </a:r>
            <a:r>
              <a:rPr lang="fr-FR" dirty="0" err="1"/>
              <a:t>Diagram</a:t>
            </a:r>
            <a:r>
              <a:rPr lang="fr-FR" dirty="0"/>
              <a:t> dans le langage SYSML.</a:t>
            </a:r>
          </a:p>
          <a:p>
            <a:r>
              <a:rPr lang="fr-FR" dirty="0"/>
              <a:t>L'objectif de ce diagramme est de montrer les fonctionnalités offertes par un système en identifiant les services qu'il rend : il permet donc de modéliser les exigences selon un point de vue complémentaire à celui exposé par le diagramme des exigences.</a:t>
            </a:r>
          </a:p>
          <a:p>
            <a:r>
              <a:rPr lang="fr-FR" dirty="0"/>
              <a:t>L'énoncé d'un cas d'utilisation doit se faire hors technologie, puisqu'il est défini en termes de résultats attendus.</a:t>
            </a:r>
          </a:p>
          <a:p>
            <a:r>
              <a:rPr lang="fr-FR" dirty="0"/>
              <a:t>Les éléments graphiques utilisés sont principalement :</a:t>
            </a:r>
          </a:p>
          <a:p>
            <a:r>
              <a:rPr lang="fr-FR" dirty="0"/>
              <a:t>les acteurs, entités extérieures au système et en interaction avec lui, sont représentés par le pictogramme "bonhomme bâton" reliés aux cas d’utilisation.</a:t>
            </a:r>
          </a:p>
          <a:p>
            <a:r>
              <a:rPr lang="fr-FR" dirty="0"/>
              <a:t>les cas d'utilisation représentés sous forme d'ovales.</a:t>
            </a:r>
          </a:p>
          <a:p>
            <a:r>
              <a:rPr lang="fr-FR" dirty="0"/>
              <a:t>la frontière du système permet de symboliser les limites du modèle et est représentée par un rectangle englobant les cas d'utilisation.</a:t>
            </a:r>
          </a:p>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14</a:t>
            </a:fld>
            <a:endParaRPr lang="fr-FR"/>
          </a:p>
        </p:txBody>
      </p:sp>
    </p:spTree>
    <p:extLst>
      <p:ext uri="{BB962C8B-B14F-4D97-AF65-F5344CB8AC3E}">
        <p14:creationId xmlns:p14="http://schemas.microsoft.com/office/powerpoint/2010/main" val="4249646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cas d’utilisation en maintenance montre les services que doit rendre le système d’un point de vue maintenance.</a:t>
            </a:r>
          </a:p>
          <a:p>
            <a:r>
              <a:rPr lang="fr-FR" dirty="0"/>
              <a:t>C’est à partir de ce cas que pourra être réalisé tout le dossier maintenance du système</a:t>
            </a:r>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15</a:t>
            </a:fld>
            <a:endParaRPr lang="fr-FR"/>
          </a:p>
        </p:txBody>
      </p:sp>
    </p:spTree>
    <p:extLst>
      <p:ext uri="{BB962C8B-B14F-4D97-AF65-F5344CB8AC3E}">
        <p14:creationId xmlns:p14="http://schemas.microsoft.com/office/powerpoint/2010/main" val="445098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16</a:t>
            </a:fld>
            <a:endParaRPr lang="fr-FR"/>
          </a:p>
        </p:txBody>
      </p:sp>
    </p:spTree>
    <p:extLst>
      <p:ext uri="{BB962C8B-B14F-4D97-AF65-F5344CB8AC3E}">
        <p14:creationId xmlns:p14="http://schemas.microsoft.com/office/powerpoint/2010/main" val="1613874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de blocs internes est un diagramme structurel appelé </a:t>
            </a:r>
            <a:r>
              <a:rPr lang="fr-FR" dirty="0" err="1"/>
              <a:t>Internal</a:t>
            </a:r>
            <a:r>
              <a:rPr lang="fr-FR" dirty="0"/>
              <a:t> Block </a:t>
            </a:r>
            <a:r>
              <a:rPr lang="fr-FR" dirty="0" err="1"/>
              <a:t>Diagram</a:t>
            </a:r>
            <a:r>
              <a:rPr lang="fr-FR" dirty="0"/>
              <a:t> dans le langage </a:t>
            </a:r>
            <a:r>
              <a:rPr lang="fr-FR" dirty="0" err="1"/>
              <a:t>SysML</a:t>
            </a:r>
            <a:r>
              <a:rPr lang="fr-FR" dirty="0"/>
              <a:t>.</a:t>
            </a:r>
          </a:p>
          <a:p>
            <a:r>
              <a:rPr lang="fr-FR" dirty="0"/>
              <a:t>Le diagramme de blocs internes est rattaché à un bloc issu du diagramme de définition de blocs, le cadre du diagramme représentant la frontière d'un bloc.</a:t>
            </a:r>
          </a:p>
          <a:p>
            <a:r>
              <a:rPr lang="fr-FR" dirty="0"/>
              <a:t>Le diagramme de définition de blocs introduit la notion fondamentale de "port" qui correspond à un point d'interaction avec l'extérieur du bloc.</a:t>
            </a:r>
          </a:p>
          <a:p>
            <a:r>
              <a:rPr lang="fr-FR" dirty="0"/>
              <a:t>Les connecteurs (traits) entre les ports indiquent soit les associations soit les flux de matière, d'énergie et d'information entre les différents blocs.</a:t>
            </a:r>
          </a:p>
          <a:p>
            <a:r>
              <a:rPr lang="fr-FR" dirty="0"/>
              <a:t>La représentation graphique des ports est un carré placé sur le contour du bloc :</a:t>
            </a:r>
          </a:p>
          <a:p>
            <a:r>
              <a:rPr lang="fr-FR" dirty="0"/>
              <a:t>les ports de flux indiquent les échanges entre blocs ;</a:t>
            </a:r>
          </a:p>
          <a:p>
            <a:r>
              <a:rPr lang="fr-FR" dirty="0"/>
              <a:t>les ports standards indiquent la logique de commande et les interfaces d'un bloc.</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17</a:t>
            </a:fld>
            <a:endParaRPr lang="fr-FR"/>
          </a:p>
        </p:txBody>
      </p:sp>
    </p:spTree>
    <p:extLst>
      <p:ext uri="{BB962C8B-B14F-4D97-AF65-F5344CB8AC3E}">
        <p14:creationId xmlns:p14="http://schemas.microsoft.com/office/powerpoint/2010/main" val="3707352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18</a:t>
            </a:fld>
            <a:endParaRPr lang="fr-FR"/>
          </a:p>
        </p:txBody>
      </p:sp>
    </p:spTree>
    <p:extLst>
      <p:ext uri="{BB962C8B-B14F-4D97-AF65-F5344CB8AC3E}">
        <p14:creationId xmlns:p14="http://schemas.microsoft.com/office/powerpoint/2010/main" val="1491379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de définition de blocs est un diagramme structurel appelé Block </a:t>
            </a:r>
            <a:r>
              <a:rPr lang="fr-FR" dirty="0" err="1"/>
              <a:t>Definition</a:t>
            </a:r>
            <a:r>
              <a:rPr lang="fr-FR" dirty="0"/>
              <a:t> </a:t>
            </a:r>
            <a:r>
              <a:rPr lang="fr-FR" dirty="0" err="1"/>
              <a:t>Diagram</a:t>
            </a:r>
            <a:r>
              <a:rPr lang="fr-FR" dirty="0"/>
              <a:t> dans le langage </a:t>
            </a:r>
            <a:r>
              <a:rPr lang="fr-FR" dirty="0" err="1"/>
              <a:t>SysML</a:t>
            </a:r>
            <a:r>
              <a:rPr lang="fr-FR" dirty="0"/>
              <a:t>.</a:t>
            </a:r>
          </a:p>
          <a:p>
            <a:r>
              <a:rPr lang="fr-FR" dirty="0"/>
              <a:t>L'objectif de ce diagramme est de décrire le système via des blocs et représentant des éléments matériels, des entités abstraites ou des logiciels.</a:t>
            </a:r>
          </a:p>
          <a:p>
            <a:r>
              <a:rPr lang="fr-FR" dirty="0"/>
              <a:t>Ce diagramme représente les caractéristiques principales de chaque bloc entre eux ainsi que les liens entre eux : il permet donc une modélisation de l'architecture du système.</a:t>
            </a:r>
          </a:p>
          <a:p>
            <a:r>
              <a:rPr lang="fr-FR" dirty="0"/>
              <a:t>Graphiquement un bloc est représenté par un rectangle. Il est ensuite possible de relier les blocs au moyen de liens dont la sémantique dépend de la nature particulière de la relation.</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19</a:t>
            </a:fld>
            <a:endParaRPr lang="fr-FR"/>
          </a:p>
        </p:txBody>
      </p:sp>
    </p:spTree>
    <p:extLst>
      <p:ext uri="{BB962C8B-B14F-4D97-AF65-F5344CB8AC3E}">
        <p14:creationId xmlns:p14="http://schemas.microsoft.com/office/powerpoint/2010/main" val="233612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20</a:t>
            </a:fld>
            <a:endParaRPr lang="fr-FR"/>
          </a:p>
        </p:txBody>
      </p:sp>
    </p:spTree>
    <p:extLst>
      <p:ext uri="{BB962C8B-B14F-4D97-AF65-F5344CB8AC3E}">
        <p14:creationId xmlns:p14="http://schemas.microsoft.com/office/powerpoint/2010/main" val="10743970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d'activités est un diagramme comportemental appelé Activity </a:t>
            </a:r>
            <a:r>
              <a:rPr lang="fr-FR" dirty="0" err="1"/>
              <a:t>Diagram</a:t>
            </a:r>
            <a:r>
              <a:rPr lang="fr-FR" dirty="0"/>
              <a:t> dans le langage </a:t>
            </a:r>
            <a:r>
              <a:rPr lang="fr-FR" dirty="0" err="1"/>
              <a:t>SysML</a:t>
            </a:r>
            <a:r>
              <a:rPr lang="fr-FR" dirty="0"/>
              <a:t>.</a:t>
            </a:r>
          </a:p>
          <a:p>
            <a:r>
              <a:rPr lang="fr-FR" dirty="0"/>
              <a:t>Ce diagramme permet de représenter le déroulement d'un processus sous la forme d'une activité correspondant à une décomposition séquentielle d'actions, aussi appelées tâches.</a:t>
            </a:r>
          </a:p>
          <a:p>
            <a:r>
              <a:rPr lang="fr-FR" dirty="0"/>
              <a:t>Dans sa formule la plus restreinte, ce diagramme représente un algorithme, c'est-à-dire un flux de contrôle.</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21</a:t>
            </a:fld>
            <a:endParaRPr lang="fr-FR"/>
          </a:p>
        </p:txBody>
      </p:sp>
    </p:spTree>
    <p:extLst>
      <p:ext uri="{BB962C8B-B14F-4D97-AF65-F5344CB8AC3E}">
        <p14:creationId xmlns:p14="http://schemas.microsoft.com/office/powerpoint/2010/main" val="1308206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22</a:t>
            </a:fld>
            <a:endParaRPr lang="fr-FR"/>
          </a:p>
        </p:txBody>
      </p:sp>
    </p:spTree>
    <p:extLst>
      <p:ext uri="{BB962C8B-B14F-4D97-AF65-F5344CB8AC3E}">
        <p14:creationId xmlns:p14="http://schemas.microsoft.com/office/powerpoint/2010/main" val="182447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a:t>
            </a:fld>
            <a:endParaRPr lang="fr-FR"/>
          </a:p>
        </p:txBody>
      </p:sp>
    </p:spTree>
    <p:extLst>
      <p:ext uri="{BB962C8B-B14F-4D97-AF65-F5344CB8AC3E}">
        <p14:creationId xmlns:p14="http://schemas.microsoft.com/office/powerpoint/2010/main" val="37026734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d'états est un diagramme comportemental appelé State Machine </a:t>
            </a:r>
            <a:r>
              <a:rPr lang="fr-FR" dirty="0" err="1"/>
              <a:t>Diagram</a:t>
            </a:r>
            <a:r>
              <a:rPr lang="fr-FR" dirty="0"/>
              <a:t> dans le langage </a:t>
            </a:r>
            <a:r>
              <a:rPr lang="fr-FR" dirty="0" err="1"/>
              <a:t>SysML</a:t>
            </a:r>
            <a:r>
              <a:rPr lang="fr-FR" dirty="0"/>
              <a:t>.</a:t>
            </a:r>
          </a:p>
          <a:p>
            <a:r>
              <a:rPr lang="fr-FR" dirty="0"/>
              <a:t>Le diagramme d'états est rattaché à un bloc qui peut être le système, un sous-système ou un composant. Le comportement décrit par ce type de diagramme sert à montrer les différents états pris par le bloc en fonction des événements qui lui arrivent.</a:t>
            </a:r>
          </a:p>
          <a:p>
            <a:r>
              <a:rPr lang="fr-FR" dirty="0"/>
              <a:t>Un état représente une situation d'une durée finie durant laquelle un système exécute une activité, satisfait à une certaine condition ou bien est en attente d'un événement. Le passage d'un état à un autre se fait en franchissant une transition.</a:t>
            </a:r>
          </a:p>
          <a:p>
            <a:r>
              <a:rPr lang="fr-FR" dirty="0"/>
              <a:t>Les éléments graphiques utilisés sont principalement des rectangles. Les transitions sont représentées par des flèches orientées ayant un état de départ et un état cible. La transition est franchie lors d'une occurrence de l'événement rattaché à la transition.</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23</a:t>
            </a:fld>
            <a:endParaRPr lang="fr-FR"/>
          </a:p>
        </p:txBody>
      </p:sp>
    </p:spTree>
    <p:extLst>
      <p:ext uri="{BB962C8B-B14F-4D97-AF65-F5344CB8AC3E}">
        <p14:creationId xmlns:p14="http://schemas.microsoft.com/office/powerpoint/2010/main" val="6162991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24</a:t>
            </a:fld>
            <a:endParaRPr lang="fr-FR"/>
          </a:p>
        </p:txBody>
      </p:sp>
    </p:spTree>
    <p:extLst>
      <p:ext uri="{BB962C8B-B14F-4D97-AF65-F5344CB8AC3E}">
        <p14:creationId xmlns:p14="http://schemas.microsoft.com/office/powerpoint/2010/main" val="30557895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Sous forme de diagrammes de blocs internes, on définit comment se font les flux de matière, d'énergie et d'information au travers des différents sous-systèmes</a:t>
            </a:r>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25</a:t>
            </a:fld>
            <a:endParaRPr lang="fr-FR"/>
          </a:p>
        </p:txBody>
      </p:sp>
    </p:spTree>
    <p:extLst>
      <p:ext uri="{BB962C8B-B14F-4D97-AF65-F5344CB8AC3E}">
        <p14:creationId xmlns:p14="http://schemas.microsoft.com/office/powerpoint/2010/main" val="3461924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27</a:t>
            </a:fld>
            <a:endParaRPr lang="fr-FR"/>
          </a:p>
        </p:txBody>
      </p:sp>
    </p:spTree>
    <p:extLst>
      <p:ext uri="{BB962C8B-B14F-4D97-AF65-F5344CB8AC3E}">
        <p14:creationId xmlns:p14="http://schemas.microsoft.com/office/powerpoint/2010/main" val="2987185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Egalement sous forme de diagramme d'activité, il permet de décrire l'enchaînement des tâches réalisées par le système </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28</a:t>
            </a:fld>
            <a:endParaRPr lang="fr-FR"/>
          </a:p>
        </p:txBody>
      </p:sp>
    </p:spTree>
    <p:extLst>
      <p:ext uri="{BB962C8B-B14F-4D97-AF65-F5344CB8AC3E}">
        <p14:creationId xmlns:p14="http://schemas.microsoft.com/office/powerpoint/2010/main" val="39198832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29</a:t>
            </a:fld>
            <a:endParaRPr lang="fr-FR"/>
          </a:p>
        </p:txBody>
      </p:sp>
    </p:spTree>
    <p:extLst>
      <p:ext uri="{BB962C8B-B14F-4D97-AF65-F5344CB8AC3E}">
        <p14:creationId xmlns:p14="http://schemas.microsoft.com/office/powerpoint/2010/main" val="2752790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Cette description permet d'associer des fonctions aux blocs définis en RI 2-2</a:t>
            </a:r>
          </a:p>
          <a:p>
            <a:r>
              <a:rPr lang="fr-FR" sz="1200" b="0" i="0" u="none" strike="noStrike" kern="1200" baseline="0">
                <a:solidFill>
                  <a:schemeClr val="tx1"/>
                </a:solidFill>
                <a:latin typeface="+mn-lt"/>
                <a:ea typeface="+mn-ea"/>
                <a:cs typeface="+mn-cs"/>
              </a:rPr>
              <a:t>Elle se fait sous forme de diagrammes de définition de blocs</a:t>
            </a:r>
          </a:p>
          <a:p>
            <a:endParaRPr lang="fr-FR"/>
          </a:p>
        </p:txBody>
      </p:sp>
      <p:sp>
        <p:nvSpPr>
          <p:cNvPr id="4" name="Espace réservé du numéro de diapositive 3"/>
          <p:cNvSpPr>
            <a:spLocks noGrp="1"/>
          </p:cNvSpPr>
          <p:nvPr>
            <p:ph type="sldNum" sz="quarter" idx="10"/>
          </p:nvPr>
        </p:nvSpPr>
        <p:spPr/>
        <p:txBody>
          <a:bodyPr/>
          <a:lstStyle/>
          <a:p>
            <a:fld id="{7D760E92-9EE5-488F-95C2-6664D00FC98C}" type="slidenum">
              <a:rPr lang="fr-FR" smtClean="0"/>
              <a:t>30</a:t>
            </a:fld>
            <a:endParaRPr lang="fr-FR"/>
          </a:p>
        </p:txBody>
      </p:sp>
    </p:spTree>
    <p:extLst>
      <p:ext uri="{BB962C8B-B14F-4D97-AF65-F5344CB8AC3E}">
        <p14:creationId xmlns:p14="http://schemas.microsoft.com/office/powerpoint/2010/main" val="3970193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31</a:t>
            </a:fld>
            <a:endParaRPr lang="fr-FR"/>
          </a:p>
        </p:txBody>
      </p:sp>
    </p:spTree>
    <p:extLst>
      <p:ext uri="{BB962C8B-B14F-4D97-AF65-F5344CB8AC3E}">
        <p14:creationId xmlns:p14="http://schemas.microsoft.com/office/powerpoint/2010/main" val="34992931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A partir des diagrammes précédents, on déduit les exigences que doit remplir le système.</a:t>
            </a:r>
          </a:p>
          <a:p>
            <a:r>
              <a:rPr lang="fr-FR" sz="1200" b="0" i="0" u="none" strike="noStrike" kern="1200" baseline="0" dirty="0">
                <a:solidFill>
                  <a:schemeClr val="tx1"/>
                </a:solidFill>
                <a:latin typeface="+mn-lt"/>
                <a:ea typeface="+mn-ea"/>
                <a:cs typeface="+mn-cs"/>
              </a:rPr>
              <a:t>On associe également comment ces exigences sont satisfaites</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32</a:t>
            </a:fld>
            <a:endParaRPr lang="fr-FR"/>
          </a:p>
        </p:txBody>
      </p:sp>
    </p:spTree>
    <p:extLst>
      <p:ext uri="{BB962C8B-B14F-4D97-AF65-F5344CB8AC3E}">
        <p14:creationId xmlns:p14="http://schemas.microsoft.com/office/powerpoint/2010/main" val="24937260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52</a:t>
            </a:fld>
            <a:endParaRPr lang="fr-FR"/>
          </a:p>
        </p:txBody>
      </p:sp>
    </p:spTree>
    <p:extLst>
      <p:ext uri="{BB962C8B-B14F-4D97-AF65-F5344CB8AC3E}">
        <p14:creationId xmlns:p14="http://schemas.microsoft.com/office/powerpoint/2010/main" val="3507477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a:t>
            </a:fld>
            <a:endParaRPr lang="fr-FR"/>
          </a:p>
        </p:txBody>
      </p:sp>
    </p:spTree>
    <p:extLst>
      <p:ext uri="{BB962C8B-B14F-4D97-AF65-F5344CB8AC3E}">
        <p14:creationId xmlns:p14="http://schemas.microsoft.com/office/powerpoint/2010/main" val="2447939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53</a:t>
            </a:fld>
            <a:endParaRPr lang="fr-FR"/>
          </a:p>
        </p:txBody>
      </p:sp>
    </p:spTree>
    <p:extLst>
      <p:ext uri="{BB962C8B-B14F-4D97-AF65-F5344CB8AC3E}">
        <p14:creationId xmlns:p14="http://schemas.microsoft.com/office/powerpoint/2010/main" val="11630357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54</a:t>
            </a:fld>
            <a:endParaRPr lang="fr-FR"/>
          </a:p>
        </p:txBody>
      </p:sp>
    </p:spTree>
    <p:extLst>
      <p:ext uri="{BB962C8B-B14F-4D97-AF65-F5344CB8AC3E}">
        <p14:creationId xmlns:p14="http://schemas.microsoft.com/office/powerpoint/2010/main" val="36428123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55</a:t>
            </a:fld>
            <a:endParaRPr lang="fr-FR"/>
          </a:p>
        </p:txBody>
      </p:sp>
    </p:spTree>
    <p:extLst>
      <p:ext uri="{BB962C8B-B14F-4D97-AF65-F5344CB8AC3E}">
        <p14:creationId xmlns:p14="http://schemas.microsoft.com/office/powerpoint/2010/main" val="2065550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57</a:t>
            </a:fld>
            <a:endParaRPr lang="fr-FR"/>
          </a:p>
        </p:txBody>
      </p:sp>
    </p:spTree>
    <p:extLst>
      <p:ext uri="{BB962C8B-B14F-4D97-AF65-F5344CB8AC3E}">
        <p14:creationId xmlns:p14="http://schemas.microsoft.com/office/powerpoint/2010/main" val="1105449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7</a:t>
            </a:fld>
            <a:endParaRPr lang="fr-FR"/>
          </a:p>
        </p:txBody>
      </p:sp>
    </p:spTree>
    <p:extLst>
      <p:ext uri="{BB962C8B-B14F-4D97-AF65-F5344CB8AC3E}">
        <p14:creationId xmlns:p14="http://schemas.microsoft.com/office/powerpoint/2010/main" val="3194109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8</a:t>
            </a:fld>
            <a:endParaRPr lang="fr-FR"/>
          </a:p>
        </p:txBody>
      </p:sp>
    </p:spTree>
    <p:extLst>
      <p:ext uri="{BB962C8B-B14F-4D97-AF65-F5344CB8AC3E}">
        <p14:creationId xmlns:p14="http://schemas.microsoft.com/office/powerpoint/2010/main" val="7745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diagramme de contexte est une extension non normalisée du langage SYSML qui permet de définir les frontières de l'étude et la phase du cycle de vie dans laquelle on situe l'étude (généralement la phase d'utilisation normale du système).</a:t>
            </a:r>
          </a:p>
          <a:p>
            <a:r>
              <a:rPr lang="fr-FR" dirty="0"/>
              <a:t>Ce diagramme permet de préciser, si possible de manière exhaustive, les acteurs et éléments environnants au système étudié. Il permet également de faire apparaître les différents acteurs ou éléments intervenant dans une exigence.</a:t>
            </a:r>
          </a:p>
          <a:p>
            <a:endParaRPr lang="fr-FR" i="0" dirty="0"/>
          </a:p>
          <a:p>
            <a:endParaRPr lang="fr-FR" i="0" dirty="0"/>
          </a:p>
          <a:p>
            <a:r>
              <a:rPr lang="fr-FR" i="0" dirty="0"/>
              <a:t>Contexte en exploitation « normale » du système</a:t>
            </a:r>
          </a:p>
          <a:p>
            <a:r>
              <a:rPr lang="fr-FR" i="0" dirty="0"/>
              <a:t>On définit d’autant mieux ainsi les parties prenantes, et les éléments extérieurs.</a:t>
            </a:r>
          </a:p>
          <a:p>
            <a:r>
              <a:rPr lang="fr-FR" i="0" dirty="0"/>
              <a:t>Dans tous les cas un système quel qu’il soit impacte l’environnement, de par sa consommation en énergie et ses rejets de polluants, dans tout son cycle de vie.</a:t>
            </a:r>
          </a:p>
          <a:p>
            <a:r>
              <a:rPr lang="fr-FR" i="0" dirty="0"/>
              <a:t>Il doit de plus être conforme à certaines normes en vigueur.</a:t>
            </a:r>
          </a:p>
          <a:p>
            <a:r>
              <a:rPr lang="fr-FR" i="0" dirty="0"/>
              <a:t>Enfin, il peut être bon de faire apparaitre le « sur-système » (entreprise ou chaine de production), afin de bien définir les frontières de l’étude </a:t>
            </a:r>
          </a:p>
          <a:p>
            <a:r>
              <a:rPr lang="fr-FR" i="0" dirty="0"/>
              <a:t>Il sera bien sûr complété par les autres parties prenantes/éléments extérieurs identifiés.</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9</a:t>
            </a:fld>
            <a:endParaRPr lang="fr-FR"/>
          </a:p>
        </p:txBody>
      </p:sp>
    </p:spTree>
    <p:extLst>
      <p:ext uri="{BB962C8B-B14F-4D97-AF65-F5344CB8AC3E}">
        <p14:creationId xmlns:p14="http://schemas.microsoft.com/office/powerpoint/2010/main" val="1767764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0" dirty="0"/>
              <a:t>Contexte en exploitation « maintenance »</a:t>
            </a:r>
          </a:p>
          <a:p>
            <a:r>
              <a:rPr lang="fr-FR" i="0" dirty="0"/>
              <a:t>Il va permettre de prendre en compte tous les aspects liés aux activités de maintenance, afin d’être conforme à la norme NF EN 13310 :</a:t>
            </a:r>
          </a:p>
          <a:p>
            <a:r>
              <a:rPr lang="fr-FR" sz="1200" kern="1200" dirty="0">
                <a:solidFill>
                  <a:schemeClr val="tx1"/>
                </a:solidFill>
                <a:effectLst/>
                <a:latin typeface="+mn-lt"/>
                <a:ea typeface="+mn-ea"/>
                <a:cs typeface="+mn-cs"/>
              </a:rPr>
              <a:t>La maintenance est l’ensemble des actions techniques,  administratives et de management destinées à rétablir ou maintenir un bien dans lequel il peut accomplir sa fonction requise </a:t>
            </a:r>
            <a:endParaRPr lang="fr-FR" i="0" dirty="0"/>
          </a:p>
          <a:p>
            <a:endParaRPr lang="fr-FR" i="0" dirty="0"/>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10</a:t>
            </a:fld>
            <a:endParaRPr lang="fr-FR"/>
          </a:p>
        </p:txBody>
      </p:sp>
    </p:spTree>
    <p:extLst>
      <p:ext uri="{BB962C8B-B14F-4D97-AF65-F5344CB8AC3E}">
        <p14:creationId xmlns:p14="http://schemas.microsoft.com/office/powerpoint/2010/main" val="378643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11</a:t>
            </a:fld>
            <a:endParaRPr lang="fr-FR"/>
          </a:p>
        </p:txBody>
      </p:sp>
    </p:spTree>
    <p:extLst>
      <p:ext uri="{BB962C8B-B14F-4D97-AF65-F5344CB8AC3E}">
        <p14:creationId xmlns:p14="http://schemas.microsoft.com/office/powerpoint/2010/main" val="129242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 diagramme permet de comprendre pourquoi le système a été conçu.</a:t>
            </a:r>
          </a:p>
          <a:p>
            <a:r>
              <a:rPr lang="fr-FR" dirty="0"/>
              <a:t>La mission principale est déduite, la finalité induite et la problématique supposée.</a:t>
            </a:r>
          </a:p>
          <a:p>
            <a:endParaRPr lang="fr-FR" dirty="0"/>
          </a:p>
        </p:txBody>
      </p:sp>
      <p:sp>
        <p:nvSpPr>
          <p:cNvPr id="4" name="Espace réservé du numéro de diapositive 3"/>
          <p:cNvSpPr>
            <a:spLocks noGrp="1"/>
          </p:cNvSpPr>
          <p:nvPr>
            <p:ph type="sldNum" sz="quarter" idx="10"/>
          </p:nvPr>
        </p:nvSpPr>
        <p:spPr/>
        <p:txBody>
          <a:bodyPr/>
          <a:lstStyle/>
          <a:p>
            <a:fld id="{4FCB0FAB-3360-443C-895D-40F7C4904B34}" type="slidenum">
              <a:rPr lang="fr-FR" smtClean="0"/>
              <a:t>12</a:t>
            </a:fld>
            <a:endParaRPr lang="fr-FR"/>
          </a:p>
        </p:txBody>
      </p:sp>
    </p:spTree>
    <p:extLst>
      <p:ext uri="{BB962C8B-B14F-4D97-AF65-F5344CB8AC3E}">
        <p14:creationId xmlns:p14="http://schemas.microsoft.com/office/powerpoint/2010/main" val="2397359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208214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C5B261-8843-42D1-AAFC-05E20E2D9B97}"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2765055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C5B261-8843-42D1-AAFC-05E20E2D9B97}"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99754869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C5B261-8843-42D1-AAFC-05E20E2D9B97}"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1560371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C5B261-8843-42D1-AAFC-05E20E2D9B97}"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3924117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5DC5B261-8843-42D1-AAFC-05E20E2D9B97}"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66471297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07195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395352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968501" y="119064"/>
            <a:ext cx="9309100" cy="434975"/>
          </a:xfrm>
          <a:prstGeom prst="rect">
            <a:avLst/>
          </a:prstGeom>
          <a:ln>
            <a:headEnd/>
            <a:tailEnd/>
          </a:ln>
          <a:extLst/>
        </p:spPr>
        <p:style>
          <a:lnRef idx="2">
            <a:schemeClr val="accent3"/>
          </a:lnRef>
          <a:fillRef idx="1">
            <a:schemeClr val="lt1"/>
          </a:fillRef>
          <a:effectRef idx="0">
            <a:schemeClr val="accent3"/>
          </a:effectRef>
          <a:fontRef idx="none"/>
        </p:style>
        <p:txBody>
          <a:bodyPr/>
          <a:lstStyle/>
          <a:p>
            <a:pPr lvl="0"/>
            <a:r>
              <a:rPr lang="fr-FR" dirty="0"/>
              <a:t>Cliquez pour modifier le style du titre du masque</a:t>
            </a:r>
          </a:p>
        </p:txBody>
      </p:sp>
    </p:spTree>
    <p:extLst>
      <p:ext uri="{BB962C8B-B14F-4D97-AF65-F5344CB8AC3E}">
        <p14:creationId xmlns:p14="http://schemas.microsoft.com/office/powerpoint/2010/main" val="3525085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smtClean="0"/>
              <a:t>‹N°›</a:t>
            </a:fld>
            <a:endParaRPr lang="en-US" dirty="0"/>
          </a:p>
        </p:txBody>
      </p:sp>
    </p:spTree>
    <p:extLst>
      <p:ext uri="{BB962C8B-B14F-4D97-AF65-F5344CB8AC3E}">
        <p14:creationId xmlns:p14="http://schemas.microsoft.com/office/powerpoint/2010/main" val="138617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486F077B-A50F-4D64-8574-E2D6A98A5553}" type="datetimeFigureOut">
              <a:rPr lang="en-US" smtClean="0"/>
              <a:t>6/17/2018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37266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smtClean="0"/>
              <a:t>6/17/2018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8739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smtClean="0"/>
              <a:t>6/17/2018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45956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smtClean="0"/>
              <a:t>6/17/2018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538870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02C1E-28F2-47E9-802D-339E64E2F920}" type="datetimeFigureOut">
              <a:rPr lang="en-US" smtClean="0"/>
              <a:t>6/17/2018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07267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24271A48-F18A-45B3-BC05-1E27DA3F88AF}" type="datetimeFigureOut">
              <a:rPr lang="en-US" smtClean="0"/>
              <a:t>6/17/2018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65017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65B747F8-9654-4282-85D2-65F41AAE7A75}" type="datetimeFigureOut">
              <a:rPr lang="en-US" smtClean="0"/>
              <a:t>6/17/2018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‹N°›</a:t>
            </a:fld>
            <a:endParaRPr lang="en-US" dirty="0"/>
          </a:p>
        </p:txBody>
      </p:sp>
    </p:spTree>
    <p:extLst>
      <p:ext uri="{BB962C8B-B14F-4D97-AF65-F5344CB8AC3E}">
        <p14:creationId xmlns:p14="http://schemas.microsoft.com/office/powerpoint/2010/main" val="212138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DC5B261-8843-42D1-AAFC-05E20E2D9B97}" type="datetimeFigureOut">
              <a:rPr lang="en-US" smtClean="0"/>
              <a:t>6/17/2018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2491326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9"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8.emf"/></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0.emf"/></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4.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jpe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16.pn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8.png"/><Relationship Id="rId7"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www.afis.fr/pages/accueil.aspx" TargetMode="External"/><Relationship Id="rId1" Type="http://schemas.openxmlformats.org/officeDocument/2006/relationships/slideLayout" Target="../slideLayouts/slideLayout17.xml"/><Relationship Id="rId5" Type="http://schemas.openxmlformats.org/officeDocument/2006/relationships/hyperlink" Target="http://www.transept.fr/" TargetMode="External"/><Relationship Id="rId4"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eduscol.education.fr/sti/ressources_pedagogiques/ingenierie-systeme-et-sysml-au-service-de-la-maintenanc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Ingénierie Système et SYSML – AMDEC – Plans de Maintenance</a:t>
            </a:r>
          </a:p>
        </p:txBody>
      </p:sp>
      <p:sp>
        <p:nvSpPr>
          <p:cNvPr id="3" name="Sous-titre 2"/>
          <p:cNvSpPr>
            <a:spLocks noGrp="1"/>
          </p:cNvSpPr>
          <p:nvPr>
            <p:ph type="subTitle" idx="1"/>
          </p:nvPr>
        </p:nvSpPr>
        <p:spPr>
          <a:xfrm>
            <a:off x="1507067" y="4050833"/>
            <a:ext cx="7766936" cy="1096899"/>
          </a:xfrm>
        </p:spPr>
        <p:txBody>
          <a:bodyPr/>
          <a:lstStyle/>
          <a:p>
            <a:r>
              <a:rPr lang="fr-FR" dirty="0"/>
              <a:t>Utilisation des descripteurs SYSML afin de réaliser une AMDEC puis un plan de maintenance préventive</a:t>
            </a:r>
          </a:p>
        </p:txBody>
      </p:sp>
    </p:spTree>
    <p:extLst>
      <p:ext uri="{BB962C8B-B14F-4D97-AF65-F5344CB8AC3E}">
        <p14:creationId xmlns:p14="http://schemas.microsoft.com/office/powerpoint/2010/main" val="1464340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8575"/>
            <a:ext cx="8596668" cy="1320800"/>
          </a:xfrm>
        </p:spPr>
        <p:txBody>
          <a:bodyPr/>
          <a:lstStyle/>
          <a:p>
            <a:r>
              <a:rPr lang="fr-FR" dirty="0">
                <a:solidFill>
                  <a:schemeClr val="accent2"/>
                </a:solidFill>
              </a:rPr>
              <a:t>Diagramme de contexte en maintenance</a:t>
            </a:r>
          </a:p>
        </p:txBody>
      </p:sp>
      <p:pic>
        <p:nvPicPr>
          <p:cNvPr id="4" name="Image 3">
            <a:extLst>
              <a:ext uri="{FF2B5EF4-FFF2-40B4-BE49-F238E27FC236}">
                <a16:creationId xmlns:a16="http://schemas.microsoft.com/office/drawing/2014/main" id="{DCF63BA0-2144-438A-96D7-A6CC23E0A5D8}"/>
              </a:ext>
            </a:extLst>
          </p:cNvPr>
          <p:cNvPicPr>
            <a:picLocks noChangeAspect="1"/>
          </p:cNvPicPr>
          <p:nvPr/>
        </p:nvPicPr>
        <p:blipFill>
          <a:blip r:embed="rId3"/>
          <a:stretch>
            <a:fillRect/>
          </a:stretch>
        </p:blipFill>
        <p:spPr>
          <a:xfrm>
            <a:off x="792616" y="688975"/>
            <a:ext cx="9208634" cy="6175850"/>
          </a:xfrm>
          <a:prstGeom prst="rect">
            <a:avLst/>
          </a:prstGeom>
        </p:spPr>
      </p:pic>
    </p:spTree>
    <p:extLst>
      <p:ext uri="{BB962C8B-B14F-4D97-AF65-F5344CB8AC3E}">
        <p14:creationId xmlns:p14="http://schemas.microsoft.com/office/powerpoint/2010/main" val="244810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3941427" y="59055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14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359" y="95250"/>
            <a:ext cx="8596668" cy="1320800"/>
          </a:xfrm>
        </p:spPr>
        <p:txBody>
          <a:bodyPr/>
          <a:lstStyle/>
          <a:p>
            <a:r>
              <a:rPr lang="fr-FR" dirty="0">
                <a:solidFill>
                  <a:schemeClr val="accent2"/>
                </a:solidFill>
              </a:rPr>
              <a:t>Mission et finalité du système</a:t>
            </a:r>
          </a:p>
        </p:txBody>
      </p:sp>
      <p:pic>
        <p:nvPicPr>
          <p:cNvPr id="3" name="Image 2">
            <a:extLst>
              <a:ext uri="{FF2B5EF4-FFF2-40B4-BE49-F238E27FC236}">
                <a16:creationId xmlns:a16="http://schemas.microsoft.com/office/drawing/2014/main" id="{11A32121-EAAC-4DE4-93E7-138667CBA8CC}"/>
              </a:ext>
            </a:extLst>
          </p:cNvPr>
          <p:cNvPicPr>
            <a:picLocks noChangeAspect="1"/>
          </p:cNvPicPr>
          <p:nvPr/>
        </p:nvPicPr>
        <p:blipFill>
          <a:blip r:embed="rId3"/>
          <a:stretch>
            <a:fillRect/>
          </a:stretch>
        </p:blipFill>
        <p:spPr>
          <a:xfrm>
            <a:off x="1722431" y="676275"/>
            <a:ext cx="8131797" cy="6181725"/>
          </a:xfrm>
          <a:prstGeom prst="rect">
            <a:avLst/>
          </a:prstGeom>
        </p:spPr>
      </p:pic>
    </p:spTree>
    <p:extLst>
      <p:ext uri="{BB962C8B-B14F-4D97-AF65-F5344CB8AC3E}">
        <p14:creationId xmlns:p14="http://schemas.microsoft.com/office/powerpoint/2010/main" val="402788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5503527" y="581025"/>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1138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309" y="104775"/>
            <a:ext cx="8596668" cy="1320800"/>
          </a:xfrm>
        </p:spPr>
        <p:txBody>
          <a:bodyPr/>
          <a:lstStyle/>
          <a:p>
            <a:r>
              <a:rPr lang="fr-FR" dirty="0">
                <a:solidFill>
                  <a:schemeClr val="accent2"/>
                </a:solidFill>
              </a:rPr>
              <a:t>Cas d’utilisation en exploitation</a:t>
            </a:r>
          </a:p>
        </p:txBody>
      </p:sp>
      <p:pic>
        <p:nvPicPr>
          <p:cNvPr id="3" name="Image 2">
            <a:extLst>
              <a:ext uri="{FF2B5EF4-FFF2-40B4-BE49-F238E27FC236}">
                <a16:creationId xmlns:a16="http://schemas.microsoft.com/office/drawing/2014/main" id="{EAD43A57-D82D-4EAE-893D-AB06548B7FE4}"/>
              </a:ext>
            </a:extLst>
          </p:cNvPr>
          <p:cNvPicPr>
            <a:picLocks noChangeAspect="1"/>
          </p:cNvPicPr>
          <p:nvPr/>
        </p:nvPicPr>
        <p:blipFill>
          <a:blip r:embed="rId3"/>
          <a:stretch>
            <a:fillRect/>
          </a:stretch>
        </p:blipFill>
        <p:spPr>
          <a:xfrm>
            <a:off x="1077791" y="778074"/>
            <a:ext cx="9481027" cy="6079926"/>
          </a:xfrm>
          <a:prstGeom prst="rect">
            <a:avLst/>
          </a:prstGeom>
        </p:spPr>
      </p:pic>
    </p:spTree>
    <p:extLst>
      <p:ext uri="{BB962C8B-B14F-4D97-AF65-F5344CB8AC3E}">
        <p14:creationId xmlns:p14="http://schemas.microsoft.com/office/powerpoint/2010/main" val="2323999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6309" y="104775"/>
            <a:ext cx="8596668" cy="1320800"/>
          </a:xfrm>
        </p:spPr>
        <p:txBody>
          <a:bodyPr/>
          <a:lstStyle/>
          <a:p>
            <a:r>
              <a:rPr lang="fr-FR" dirty="0">
                <a:solidFill>
                  <a:schemeClr val="accent2"/>
                </a:solidFill>
              </a:rPr>
              <a:t>Cas d’utilisation en maintenance</a:t>
            </a:r>
          </a:p>
        </p:txBody>
      </p:sp>
      <p:pic>
        <p:nvPicPr>
          <p:cNvPr id="3" name="Image 2">
            <a:extLst>
              <a:ext uri="{FF2B5EF4-FFF2-40B4-BE49-F238E27FC236}">
                <a16:creationId xmlns:a16="http://schemas.microsoft.com/office/drawing/2014/main" id="{8D958081-8DCD-43E8-9087-475B3D2EACBA}"/>
              </a:ext>
            </a:extLst>
          </p:cNvPr>
          <p:cNvPicPr>
            <a:picLocks noChangeAspect="1"/>
          </p:cNvPicPr>
          <p:nvPr/>
        </p:nvPicPr>
        <p:blipFill>
          <a:blip r:embed="rId3"/>
          <a:stretch>
            <a:fillRect/>
          </a:stretch>
        </p:blipFill>
        <p:spPr>
          <a:xfrm>
            <a:off x="1297408" y="647831"/>
            <a:ext cx="9251885" cy="6210169"/>
          </a:xfrm>
          <a:prstGeom prst="rect">
            <a:avLst/>
          </a:prstGeom>
        </p:spPr>
      </p:pic>
    </p:spTree>
    <p:extLst>
      <p:ext uri="{BB962C8B-B14F-4D97-AF65-F5344CB8AC3E}">
        <p14:creationId xmlns:p14="http://schemas.microsoft.com/office/powerpoint/2010/main" val="677933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6551277" y="236220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8933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01084" y="133350"/>
            <a:ext cx="8596668" cy="1320800"/>
          </a:xfrm>
        </p:spPr>
        <p:txBody>
          <a:bodyPr/>
          <a:lstStyle/>
          <a:p>
            <a:r>
              <a:rPr lang="fr-FR" dirty="0"/>
              <a:t>Structure interne du Système</a:t>
            </a:r>
            <a:br>
              <a:rPr lang="fr-FR" dirty="0"/>
            </a:br>
            <a:r>
              <a:rPr lang="fr-FR" dirty="0"/>
              <a:t>Chaine d’énergie / d’information</a:t>
            </a:r>
          </a:p>
        </p:txBody>
      </p:sp>
      <p:pic>
        <p:nvPicPr>
          <p:cNvPr id="3" name="Image 2">
            <a:extLst>
              <a:ext uri="{FF2B5EF4-FFF2-40B4-BE49-F238E27FC236}">
                <a16:creationId xmlns:a16="http://schemas.microsoft.com/office/drawing/2014/main" id="{1B728A6E-BF80-480D-8527-DA880AA6E03D}"/>
              </a:ext>
            </a:extLst>
          </p:cNvPr>
          <p:cNvPicPr>
            <a:picLocks noChangeAspect="1"/>
          </p:cNvPicPr>
          <p:nvPr/>
        </p:nvPicPr>
        <p:blipFill>
          <a:blip r:embed="rId3"/>
          <a:stretch>
            <a:fillRect/>
          </a:stretch>
        </p:blipFill>
        <p:spPr>
          <a:xfrm>
            <a:off x="485775" y="1358116"/>
            <a:ext cx="10134600" cy="5492180"/>
          </a:xfrm>
          <a:prstGeom prst="rect">
            <a:avLst/>
          </a:prstGeom>
        </p:spPr>
      </p:pic>
    </p:spTree>
    <p:extLst>
      <p:ext uri="{BB962C8B-B14F-4D97-AF65-F5344CB8AC3E}">
        <p14:creationId xmlns:p14="http://schemas.microsoft.com/office/powerpoint/2010/main" val="33833749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4960602" y="236220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9664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34" y="114300"/>
            <a:ext cx="8596668" cy="1320800"/>
          </a:xfrm>
        </p:spPr>
        <p:txBody>
          <a:bodyPr/>
          <a:lstStyle/>
          <a:p>
            <a:r>
              <a:rPr lang="fr-FR" dirty="0"/>
              <a:t>Structure hiérarchique</a:t>
            </a:r>
          </a:p>
        </p:txBody>
      </p:sp>
      <p:pic>
        <p:nvPicPr>
          <p:cNvPr id="3" name="Image 2">
            <a:extLst>
              <a:ext uri="{FF2B5EF4-FFF2-40B4-BE49-F238E27FC236}">
                <a16:creationId xmlns:a16="http://schemas.microsoft.com/office/drawing/2014/main" id="{B2F4D992-CAEE-4AE8-A1A3-C6E98B05886F}"/>
              </a:ext>
            </a:extLst>
          </p:cNvPr>
          <p:cNvPicPr>
            <a:picLocks noChangeAspect="1"/>
          </p:cNvPicPr>
          <p:nvPr/>
        </p:nvPicPr>
        <p:blipFill>
          <a:blip r:embed="rId3"/>
          <a:stretch>
            <a:fillRect/>
          </a:stretch>
        </p:blipFill>
        <p:spPr>
          <a:xfrm>
            <a:off x="0" y="1109117"/>
            <a:ext cx="12192000" cy="5363666"/>
          </a:xfrm>
          <a:prstGeom prst="rect">
            <a:avLst/>
          </a:prstGeom>
        </p:spPr>
      </p:pic>
    </p:spTree>
    <p:extLst>
      <p:ext uri="{BB962C8B-B14F-4D97-AF65-F5344CB8AC3E}">
        <p14:creationId xmlns:p14="http://schemas.microsoft.com/office/powerpoint/2010/main" val="165647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SOMMAIRE</a:t>
            </a:r>
          </a:p>
        </p:txBody>
      </p:sp>
      <p:sp>
        <p:nvSpPr>
          <p:cNvPr id="3" name="Espace réservé du contenu 2"/>
          <p:cNvSpPr>
            <a:spLocks noGrp="1"/>
          </p:cNvSpPr>
          <p:nvPr>
            <p:ph idx="1"/>
          </p:nvPr>
        </p:nvSpPr>
        <p:spPr>
          <a:xfrm>
            <a:off x="858309" y="1522414"/>
            <a:ext cx="8596668" cy="3880773"/>
          </a:xfrm>
        </p:spPr>
        <p:txBody>
          <a:bodyPr>
            <a:normAutofit/>
          </a:bodyPr>
          <a:lstStyle/>
          <a:p>
            <a:r>
              <a:rPr lang="fr-FR" dirty="0"/>
              <a:t>Compétence visée</a:t>
            </a:r>
          </a:p>
          <a:p>
            <a:r>
              <a:rPr lang="fr-FR" dirty="0"/>
              <a:t>Démarche à mobiliser</a:t>
            </a:r>
          </a:p>
          <a:p>
            <a:r>
              <a:rPr lang="fr-FR" dirty="0"/>
              <a:t>Analyse du Système</a:t>
            </a:r>
          </a:p>
          <a:p>
            <a:r>
              <a:rPr lang="fr-FR" dirty="0"/>
              <a:t>Démarche de Rétro-Ingénierie</a:t>
            </a:r>
          </a:p>
          <a:p>
            <a:r>
              <a:rPr lang="fr-FR" dirty="0"/>
              <a:t>L’AMDEC Moyen</a:t>
            </a:r>
          </a:p>
          <a:p>
            <a:r>
              <a:rPr lang="fr-FR" dirty="0"/>
              <a:t>Passage des diagrammes SYSML à l’AMDEC</a:t>
            </a:r>
          </a:p>
          <a:p>
            <a:r>
              <a:rPr lang="fr-FR" dirty="0"/>
              <a:t>Passage de l’AMDEC au Plan de Maintenance Préventive</a:t>
            </a:r>
          </a:p>
          <a:p>
            <a:pPr marL="0" indent="0">
              <a:buNone/>
            </a:pPr>
            <a:endParaRPr lang="fr-FR" dirty="0"/>
          </a:p>
          <a:p>
            <a:endParaRPr lang="fr-FR" dirty="0"/>
          </a:p>
        </p:txBody>
      </p:sp>
    </p:spTree>
    <p:extLst>
      <p:ext uri="{BB962C8B-B14F-4D97-AF65-F5344CB8AC3E}">
        <p14:creationId xmlns:p14="http://schemas.microsoft.com/office/powerpoint/2010/main" val="2210118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2969877" y="2352675"/>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612325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459" y="123825"/>
            <a:ext cx="8596668" cy="1320800"/>
          </a:xfrm>
        </p:spPr>
        <p:txBody>
          <a:bodyPr/>
          <a:lstStyle/>
          <a:p>
            <a:r>
              <a:rPr lang="fr-FR" dirty="0"/>
              <a:t>Interactions du système</a:t>
            </a:r>
          </a:p>
        </p:txBody>
      </p:sp>
      <p:pic>
        <p:nvPicPr>
          <p:cNvPr id="3" name="Image 2">
            <a:extLst>
              <a:ext uri="{FF2B5EF4-FFF2-40B4-BE49-F238E27FC236}">
                <a16:creationId xmlns:a16="http://schemas.microsoft.com/office/drawing/2014/main" id="{7BDB3E21-5FEA-4E95-B28E-62B5F79AE2EC}"/>
              </a:ext>
            </a:extLst>
          </p:cNvPr>
          <p:cNvPicPr>
            <a:picLocks noChangeAspect="1"/>
          </p:cNvPicPr>
          <p:nvPr/>
        </p:nvPicPr>
        <p:blipFill>
          <a:blip r:embed="rId3"/>
          <a:stretch>
            <a:fillRect/>
          </a:stretch>
        </p:blipFill>
        <p:spPr>
          <a:xfrm>
            <a:off x="473395" y="784226"/>
            <a:ext cx="3567399" cy="3187700"/>
          </a:xfrm>
          <a:prstGeom prst="rect">
            <a:avLst/>
          </a:prstGeom>
        </p:spPr>
      </p:pic>
      <p:pic>
        <p:nvPicPr>
          <p:cNvPr id="5" name="Image 4">
            <a:extLst>
              <a:ext uri="{FF2B5EF4-FFF2-40B4-BE49-F238E27FC236}">
                <a16:creationId xmlns:a16="http://schemas.microsoft.com/office/drawing/2014/main" id="{C62FE590-07A8-470C-9979-5A652E22E250}"/>
              </a:ext>
            </a:extLst>
          </p:cNvPr>
          <p:cNvPicPr>
            <a:picLocks noChangeAspect="1"/>
          </p:cNvPicPr>
          <p:nvPr/>
        </p:nvPicPr>
        <p:blipFill>
          <a:blip r:embed="rId4"/>
          <a:stretch>
            <a:fillRect/>
          </a:stretch>
        </p:blipFill>
        <p:spPr>
          <a:xfrm>
            <a:off x="5290517" y="0"/>
            <a:ext cx="6640166" cy="6858000"/>
          </a:xfrm>
          <a:prstGeom prst="rect">
            <a:avLst/>
          </a:prstGeom>
        </p:spPr>
      </p:pic>
    </p:spTree>
    <p:extLst>
      <p:ext uri="{BB962C8B-B14F-4D97-AF65-F5344CB8AC3E}">
        <p14:creationId xmlns:p14="http://schemas.microsoft.com/office/powerpoint/2010/main" val="1405123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1379202" y="2352675"/>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2283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934" y="104775"/>
            <a:ext cx="8596668" cy="1320800"/>
          </a:xfrm>
        </p:spPr>
        <p:txBody>
          <a:bodyPr/>
          <a:lstStyle/>
          <a:p>
            <a:r>
              <a:rPr lang="fr-FR" dirty="0"/>
              <a:t>Etats du système</a:t>
            </a:r>
          </a:p>
        </p:txBody>
      </p:sp>
      <p:pic>
        <p:nvPicPr>
          <p:cNvPr id="3" name="Image 2">
            <a:extLst>
              <a:ext uri="{FF2B5EF4-FFF2-40B4-BE49-F238E27FC236}">
                <a16:creationId xmlns:a16="http://schemas.microsoft.com/office/drawing/2014/main" id="{D6A9882B-54C6-40AE-8BF5-CE01EA5CAD33}"/>
              </a:ext>
            </a:extLst>
          </p:cNvPr>
          <p:cNvPicPr>
            <a:picLocks noChangeAspect="1"/>
          </p:cNvPicPr>
          <p:nvPr/>
        </p:nvPicPr>
        <p:blipFill>
          <a:blip r:embed="rId3"/>
          <a:stretch>
            <a:fillRect/>
          </a:stretch>
        </p:blipFill>
        <p:spPr>
          <a:xfrm>
            <a:off x="380999" y="773407"/>
            <a:ext cx="11172825" cy="5963577"/>
          </a:xfrm>
          <a:prstGeom prst="rect">
            <a:avLst/>
          </a:prstGeom>
        </p:spPr>
      </p:pic>
    </p:spTree>
    <p:extLst>
      <p:ext uri="{BB962C8B-B14F-4D97-AF65-F5344CB8AC3E}">
        <p14:creationId xmlns:p14="http://schemas.microsoft.com/office/powerpoint/2010/main" val="2154406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1398252" y="3476625"/>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3403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834" y="142875"/>
            <a:ext cx="8596668" cy="1320800"/>
          </a:xfrm>
        </p:spPr>
        <p:txBody>
          <a:bodyPr/>
          <a:lstStyle/>
          <a:p>
            <a:r>
              <a:rPr lang="fr-FR" dirty="0"/>
              <a:t>Flux généraux dans le système</a:t>
            </a:r>
          </a:p>
        </p:txBody>
      </p:sp>
      <p:pic>
        <p:nvPicPr>
          <p:cNvPr id="3" name="Image 2">
            <a:extLst>
              <a:ext uri="{FF2B5EF4-FFF2-40B4-BE49-F238E27FC236}">
                <a16:creationId xmlns:a16="http://schemas.microsoft.com/office/drawing/2014/main" id="{1C9EAC48-CA3F-4F77-B1EE-E9DBA13C19DF}"/>
              </a:ext>
            </a:extLst>
          </p:cNvPr>
          <p:cNvPicPr>
            <a:picLocks noChangeAspect="1"/>
          </p:cNvPicPr>
          <p:nvPr/>
        </p:nvPicPr>
        <p:blipFill>
          <a:blip r:embed="rId3"/>
          <a:stretch>
            <a:fillRect/>
          </a:stretch>
        </p:blipFill>
        <p:spPr>
          <a:xfrm>
            <a:off x="643467" y="794564"/>
            <a:ext cx="10905066" cy="6063436"/>
          </a:xfrm>
          <a:prstGeom prst="rect">
            <a:avLst/>
          </a:prstGeom>
        </p:spPr>
      </p:pic>
    </p:spTree>
    <p:extLst>
      <p:ext uri="{BB962C8B-B14F-4D97-AF65-F5344CB8AC3E}">
        <p14:creationId xmlns:p14="http://schemas.microsoft.com/office/powerpoint/2010/main" val="1593730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5834" y="142875"/>
            <a:ext cx="8596668" cy="1320800"/>
          </a:xfrm>
        </p:spPr>
        <p:txBody>
          <a:bodyPr/>
          <a:lstStyle/>
          <a:p>
            <a:r>
              <a:rPr lang="fr-FR" dirty="0"/>
              <a:t>Flux entre sous-systèmes</a:t>
            </a:r>
          </a:p>
        </p:txBody>
      </p:sp>
      <p:pic>
        <p:nvPicPr>
          <p:cNvPr id="4" name="Image 3">
            <a:extLst>
              <a:ext uri="{FF2B5EF4-FFF2-40B4-BE49-F238E27FC236}">
                <a16:creationId xmlns:a16="http://schemas.microsoft.com/office/drawing/2014/main" id="{EE4068F5-B13F-41B7-B816-DAF9DE223672}"/>
              </a:ext>
            </a:extLst>
          </p:cNvPr>
          <p:cNvPicPr>
            <a:picLocks noChangeAspect="1"/>
          </p:cNvPicPr>
          <p:nvPr/>
        </p:nvPicPr>
        <p:blipFill>
          <a:blip r:embed="rId2"/>
          <a:stretch>
            <a:fillRect/>
          </a:stretch>
        </p:blipFill>
        <p:spPr>
          <a:xfrm>
            <a:off x="495300" y="803275"/>
            <a:ext cx="11020425" cy="4949825"/>
          </a:xfrm>
          <a:prstGeom prst="rect">
            <a:avLst/>
          </a:prstGeom>
        </p:spPr>
      </p:pic>
    </p:spTree>
    <p:extLst>
      <p:ext uri="{BB962C8B-B14F-4D97-AF65-F5344CB8AC3E}">
        <p14:creationId xmlns:p14="http://schemas.microsoft.com/office/powerpoint/2010/main" val="4291641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2950827" y="346710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50905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4884" y="114300"/>
            <a:ext cx="8596668" cy="1320800"/>
          </a:xfrm>
        </p:spPr>
        <p:txBody>
          <a:bodyPr/>
          <a:lstStyle/>
          <a:p>
            <a:r>
              <a:rPr lang="fr-FR" dirty="0"/>
              <a:t>Enchainement des tâches</a:t>
            </a:r>
          </a:p>
        </p:txBody>
      </p:sp>
      <p:pic>
        <p:nvPicPr>
          <p:cNvPr id="5" name="Image 4">
            <a:extLst>
              <a:ext uri="{FF2B5EF4-FFF2-40B4-BE49-F238E27FC236}">
                <a16:creationId xmlns:a16="http://schemas.microsoft.com/office/drawing/2014/main" id="{2E1356DD-AD46-4004-95B8-EDCE1BA34CB3}"/>
              </a:ext>
            </a:extLst>
          </p:cNvPr>
          <p:cNvPicPr>
            <a:picLocks noChangeAspect="1"/>
          </p:cNvPicPr>
          <p:nvPr/>
        </p:nvPicPr>
        <p:blipFill>
          <a:blip r:embed="rId3"/>
          <a:stretch>
            <a:fillRect/>
          </a:stretch>
        </p:blipFill>
        <p:spPr>
          <a:xfrm>
            <a:off x="5290517" y="0"/>
            <a:ext cx="6640166" cy="6858000"/>
          </a:xfrm>
          <a:prstGeom prst="rect">
            <a:avLst/>
          </a:prstGeom>
        </p:spPr>
      </p:pic>
    </p:spTree>
    <p:extLst>
      <p:ext uri="{BB962C8B-B14F-4D97-AF65-F5344CB8AC3E}">
        <p14:creationId xmlns:p14="http://schemas.microsoft.com/office/powerpoint/2010/main" val="2811469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5741652" y="348615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026145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stretch>
            <a:fillRect/>
          </a:stretch>
        </p:blipFill>
        <p:spPr>
          <a:xfrm>
            <a:off x="34212" y="0"/>
            <a:ext cx="4458595" cy="6858000"/>
          </a:xfrm>
          <a:prstGeom prst="rect">
            <a:avLst/>
          </a:prstGeom>
        </p:spPr>
      </p:pic>
      <p:sp>
        <p:nvSpPr>
          <p:cNvPr id="8" name="Titre 1"/>
          <p:cNvSpPr>
            <a:spLocks noGrp="1"/>
          </p:cNvSpPr>
          <p:nvPr>
            <p:ph type="title"/>
          </p:nvPr>
        </p:nvSpPr>
        <p:spPr>
          <a:xfrm>
            <a:off x="5801784" y="101600"/>
            <a:ext cx="6266391" cy="1320800"/>
          </a:xfrm>
        </p:spPr>
        <p:txBody>
          <a:bodyPr/>
          <a:lstStyle/>
          <a:p>
            <a:r>
              <a:rPr lang="fr-FR" dirty="0">
                <a:solidFill>
                  <a:srgbClr val="002060"/>
                </a:solidFill>
              </a:rPr>
              <a:t>Descripteurs SYSML Utilisables</a:t>
            </a:r>
          </a:p>
        </p:txBody>
      </p:sp>
      <p:sp>
        <p:nvSpPr>
          <p:cNvPr id="11" name="Rectangle : coins arrondis 10"/>
          <p:cNvSpPr/>
          <p:nvPr/>
        </p:nvSpPr>
        <p:spPr>
          <a:xfrm>
            <a:off x="1514475" y="3560762"/>
            <a:ext cx="1362075" cy="314325"/>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9" name="Rectangle : coins arrondis 8"/>
          <p:cNvSpPr/>
          <p:nvPr/>
        </p:nvSpPr>
        <p:spPr>
          <a:xfrm>
            <a:off x="1514474" y="5052218"/>
            <a:ext cx="1362075" cy="314325"/>
          </a:xfrm>
          <a:prstGeom prst="roundRect">
            <a:avLst/>
          </a:prstGeom>
          <a:solidFill>
            <a:schemeClr val="accent3">
              <a:alpha val="5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pic>
        <p:nvPicPr>
          <p:cNvPr id="10" name="Image 9"/>
          <p:cNvPicPr>
            <a:picLocks noChangeAspect="1"/>
          </p:cNvPicPr>
          <p:nvPr/>
        </p:nvPicPr>
        <p:blipFill>
          <a:blip r:embed="rId4"/>
          <a:stretch>
            <a:fillRect/>
          </a:stretch>
        </p:blipFill>
        <p:spPr>
          <a:xfrm>
            <a:off x="4492807" y="1312862"/>
            <a:ext cx="7657091" cy="4954588"/>
          </a:xfrm>
          <a:prstGeom prst="rect">
            <a:avLst/>
          </a:prstGeom>
        </p:spPr>
      </p:pic>
      <p:sp>
        <p:nvSpPr>
          <p:cNvPr id="12" name="Parchemin : horizontal 11"/>
          <p:cNvSpPr/>
          <p:nvPr/>
        </p:nvSpPr>
        <p:spPr>
          <a:xfrm>
            <a:off x="3656376" y="5029200"/>
            <a:ext cx="4905375" cy="18288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Définir un plan de maintenance préventive en utilisant l’AMDEC grâce à la description fonctionnelle et structurelle définie</a:t>
            </a:r>
          </a:p>
        </p:txBody>
      </p:sp>
    </p:spTree>
    <p:extLst>
      <p:ext uri="{BB962C8B-B14F-4D97-AF65-F5344CB8AC3E}">
        <p14:creationId xmlns:p14="http://schemas.microsoft.com/office/powerpoint/2010/main" val="27017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9"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7259" y="95250"/>
            <a:ext cx="8596668" cy="1320800"/>
          </a:xfrm>
        </p:spPr>
        <p:txBody>
          <a:bodyPr/>
          <a:lstStyle/>
          <a:p>
            <a:r>
              <a:rPr lang="fr-FR" dirty="0"/>
              <a:t>Architecture logique</a:t>
            </a:r>
          </a:p>
        </p:txBody>
      </p:sp>
      <p:pic>
        <p:nvPicPr>
          <p:cNvPr id="3" name="Image 2">
            <a:extLst>
              <a:ext uri="{FF2B5EF4-FFF2-40B4-BE49-F238E27FC236}">
                <a16:creationId xmlns:a16="http://schemas.microsoft.com/office/drawing/2014/main" id="{8EDE97E4-EC96-404D-AB8D-0D45B760DE58}"/>
              </a:ext>
            </a:extLst>
          </p:cNvPr>
          <p:cNvPicPr>
            <a:picLocks noChangeAspect="1"/>
          </p:cNvPicPr>
          <p:nvPr/>
        </p:nvPicPr>
        <p:blipFill>
          <a:blip r:embed="rId3"/>
          <a:stretch>
            <a:fillRect/>
          </a:stretch>
        </p:blipFill>
        <p:spPr>
          <a:xfrm>
            <a:off x="1743074" y="745955"/>
            <a:ext cx="7684751" cy="6016795"/>
          </a:xfrm>
          <a:prstGeom prst="rect">
            <a:avLst/>
          </a:prstGeom>
        </p:spPr>
      </p:pic>
    </p:spTree>
    <p:extLst>
      <p:ext uri="{BB962C8B-B14F-4D97-AF65-F5344CB8AC3E}">
        <p14:creationId xmlns:p14="http://schemas.microsoft.com/office/powerpoint/2010/main" val="9419740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3941427" y="4848225"/>
            <a:ext cx="1609725" cy="1314450"/>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16917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3459" y="104775"/>
            <a:ext cx="8596668" cy="1320800"/>
          </a:xfrm>
        </p:spPr>
        <p:txBody>
          <a:bodyPr/>
          <a:lstStyle/>
          <a:p>
            <a:r>
              <a:rPr lang="fr-FR" dirty="0"/>
              <a:t>Exigences du système</a:t>
            </a:r>
          </a:p>
        </p:txBody>
      </p:sp>
      <p:pic>
        <p:nvPicPr>
          <p:cNvPr id="3" name="Image 2">
            <a:extLst>
              <a:ext uri="{FF2B5EF4-FFF2-40B4-BE49-F238E27FC236}">
                <a16:creationId xmlns:a16="http://schemas.microsoft.com/office/drawing/2014/main" id="{825C4C1E-7FB8-48C9-8AD3-1C985EFE5E08}"/>
              </a:ext>
            </a:extLst>
          </p:cNvPr>
          <p:cNvPicPr>
            <a:picLocks noChangeAspect="1"/>
          </p:cNvPicPr>
          <p:nvPr/>
        </p:nvPicPr>
        <p:blipFill>
          <a:blip r:embed="rId3"/>
          <a:stretch>
            <a:fillRect/>
          </a:stretch>
        </p:blipFill>
        <p:spPr>
          <a:xfrm>
            <a:off x="1447799" y="692082"/>
            <a:ext cx="9012603" cy="6165918"/>
          </a:xfrm>
          <a:prstGeom prst="rect">
            <a:avLst/>
          </a:prstGeom>
        </p:spPr>
      </p:pic>
    </p:spTree>
    <p:extLst>
      <p:ext uri="{BB962C8B-B14F-4D97-AF65-F5344CB8AC3E}">
        <p14:creationId xmlns:p14="http://schemas.microsoft.com/office/powerpoint/2010/main" val="24825151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914399" y="1792052"/>
            <a:ext cx="8486775" cy="3273896"/>
          </a:xfrm>
        </p:spPr>
        <p:txBody>
          <a:bodyPr/>
          <a:lstStyle/>
          <a:p>
            <a:pPr eaLnBrk="1" hangingPunct="1">
              <a:defRPr/>
            </a:pPr>
            <a:r>
              <a:rPr lang="fr-FR" dirty="0">
                <a:solidFill>
                  <a:schemeClr val="tx1"/>
                </a:solidFill>
              </a:rPr>
              <a:t>Analyse des Modes de Défaillance, de leurs Effets et de leur Criticité</a:t>
            </a:r>
          </a:p>
          <a:p>
            <a:pPr eaLnBrk="1" hangingPunct="1">
              <a:defRPr/>
            </a:pPr>
            <a:endParaRPr lang="fr-FR" dirty="0">
              <a:solidFill>
                <a:schemeClr val="tx1"/>
              </a:solidFill>
            </a:endParaRPr>
          </a:p>
          <a:p>
            <a:pPr eaLnBrk="1" hangingPunct="1">
              <a:defRPr/>
            </a:pPr>
            <a:r>
              <a:rPr lang="fr-FR" altLang="fr-FR" sz="2400" dirty="0">
                <a:solidFill>
                  <a:schemeClr val="tx1"/>
                </a:solidFill>
              </a:rPr>
              <a:t>Le sigle anglo-saxon correspondant à l’AMDEC est « FMECA » : Failure Modes </a:t>
            </a:r>
            <a:r>
              <a:rPr lang="fr-FR" altLang="fr-FR" sz="2400" dirty="0" err="1">
                <a:solidFill>
                  <a:schemeClr val="tx1"/>
                </a:solidFill>
              </a:rPr>
              <a:t>Effects</a:t>
            </a:r>
            <a:r>
              <a:rPr lang="fr-FR" altLang="fr-FR" sz="2400" dirty="0">
                <a:solidFill>
                  <a:schemeClr val="tx1"/>
                </a:solidFill>
              </a:rPr>
              <a:t> and </a:t>
            </a:r>
            <a:r>
              <a:rPr lang="fr-FR" altLang="fr-FR" sz="2400" dirty="0" err="1">
                <a:solidFill>
                  <a:schemeClr val="tx1"/>
                </a:solidFill>
              </a:rPr>
              <a:t>Criticality</a:t>
            </a:r>
            <a:r>
              <a:rPr lang="fr-FR" altLang="fr-FR" sz="2400" dirty="0">
                <a:solidFill>
                  <a:schemeClr val="tx1"/>
                </a:solidFill>
              </a:rPr>
              <a:t> </a:t>
            </a:r>
            <a:r>
              <a:rPr lang="fr-FR" altLang="fr-FR" sz="2400" dirty="0" err="1">
                <a:solidFill>
                  <a:schemeClr val="tx1"/>
                </a:solidFill>
              </a:rPr>
              <a:t>Analysis</a:t>
            </a:r>
            <a:r>
              <a:rPr lang="fr-FR" altLang="fr-FR" sz="2400" dirty="0">
                <a:solidFill>
                  <a:schemeClr val="tx1"/>
                </a:solidFill>
              </a:rPr>
              <a:t>).</a:t>
            </a:r>
          </a:p>
          <a:p>
            <a:pPr eaLnBrk="1" hangingPunct="1">
              <a:defRPr/>
            </a:pPr>
            <a:endParaRPr lang="fr-FR" dirty="0">
              <a:solidFill>
                <a:schemeClr val="tx1"/>
              </a:solidFill>
            </a:endParaRPr>
          </a:p>
        </p:txBody>
      </p:sp>
      <p:sp>
        <p:nvSpPr>
          <p:cNvPr id="4" name="Rectangle 15"/>
          <p:cNvSpPr>
            <a:spLocks noGrp="1" noChangeArrowheads="1"/>
          </p:cNvSpPr>
          <p:nvPr>
            <p:ph type="ctrTitle"/>
          </p:nvPr>
        </p:nvSpPr>
        <p:spPr bwMode="auto">
          <a:xfrm>
            <a:off x="1238231" y="323834"/>
            <a:ext cx="5100646" cy="1143000"/>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ctr">
              <a:spcBef>
                <a:spcPts val="400"/>
              </a:spcBef>
              <a:spcAft>
                <a:spcPts val="300"/>
              </a:spcAft>
            </a:pPr>
            <a:r>
              <a:rPr lang="fr-FR" b="1" dirty="0">
                <a:latin typeface="Arial" pitchFamily="34" charset="0"/>
              </a:rPr>
              <a:t>A.M.D.E.C</a:t>
            </a:r>
            <a:endParaRPr lang="fr-FR" dirty="0"/>
          </a:p>
        </p:txBody>
      </p:sp>
    </p:spTree>
    <p:extLst>
      <p:ext uri="{BB962C8B-B14F-4D97-AF65-F5344CB8AC3E}">
        <p14:creationId xmlns:p14="http://schemas.microsoft.com/office/powerpoint/2010/main" val="288767306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2" descr="Papier lettre"/>
          <p:cNvSpPr>
            <a:spLocks noChangeArrowheads="1"/>
          </p:cNvSpPr>
          <p:nvPr/>
        </p:nvSpPr>
        <p:spPr bwMode="auto">
          <a:xfrm>
            <a:off x="4257675" y="946151"/>
            <a:ext cx="4897438" cy="2663825"/>
          </a:xfrm>
          <a:prstGeom prst="ellipse">
            <a:avLst/>
          </a:prstGeom>
          <a:blipFill dpi="0" rotWithShape="0">
            <a:blip r:embed="rId2"/>
            <a:srcRect/>
            <a:tile tx="0" ty="0" sx="100000" sy="100000" flip="none" algn="tl"/>
          </a:blipFill>
          <a:ln w="9525">
            <a:round/>
            <a:headEnd/>
            <a:tailEnd/>
          </a:ln>
          <a:scene3d>
            <a:camera prst="legacyObliqueTopRight"/>
            <a:lightRig rig="legacyFlat3" dir="b"/>
          </a:scene3d>
          <a:sp3d extrusionH="430200" prstMaterial="legacyMatte">
            <a:bevelT w="13500" h="13500" prst="angle"/>
            <a:bevelB w="13500" h="13500" prst="angle"/>
            <a:extrusionClr>
              <a:srgbClr val="FFFFCC"/>
            </a:extrusionClr>
          </a:sp3d>
        </p:spPr>
        <p:txBody>
          <a:bodyPr>
            <a:flatTx/>
          </a:bodyPr>
          <a:lstStyle/>
          <a:p>
            <a:pPr algn="ctr"/>
            <a:endParaRPr lang="fr-FR" sz="800" b="1">
              <a:latin typeface="Arial" pitchFamily="34" charset="0"/>
            </a:endParaRPr>
          </a:p>
          <a:p>
            <a:pPr algn="ctr"/>
            <a:r>
              <a:rPr lang="fr-FR" sz="2400" b="1">
                <a:latin typeface="Arial" pitchFamily="34" charset="0"/>
              </a:rPr>
              <a:t>A.M.D.E.C.</a:t>
            </a:r>
          </a:p>
          <a:p>
            <a:pPr algn="ctr"/>
            <a:r>
              <a:rPr lang="fr-FR" sz="2400" b="1">
                <a:solidFill>
                  <a:srgbClr val="0000FF"/>
                </a:solidFill>
                <a:latin typeface="Arial" pitchFamily="34" charset="0"/>
              </a:rPr>
              <a:t>A</a:t>
            </a:r>
            <a:r>
              <a:rPr lang="fr-FR" sz="2400" b="1">
                <a:latin typeface="Arial" pitchFamily="34" charset="0"/>
              </a:rPr>
              <a:t>nalyse des </a:t>
            </a:r>
            <a:r>
              <a:rPr lang="fr-FR" sz="2400" b="1">
                <a:solidFill>
                  <a:srgbClr val="0000FF"/>
                </a:solidFill>
                <a:latin typeface="Arial" pitchFamily="34" charset="0"/>
              </a:rPr>
              <a:t>M</a:t>
            </a:r>
            <a:r>
              <a:rPr lang="fr-FR" sz="2400" b="1">
                <a:latin typeface="Arial" pitchFamily="34" charset="0"/>
              </a:rPr>
              <a:t>odes de </a:t>
            </a:r>
            <a:r>
              <a:rPr lang="fr-FR" sz="2400" b="1">
                <a:solidFill>
                  <a:srgbClr val="0000FF"/>
                </a:solidFill>
                <a:latin typeface="Arial" pitchFamily="34" charset="0"/>
              </a:rPr>
              <a:t>D</a:t>
            </a:r>
            <a:r>
              <a:rPr lang="fr-FR" sz="2400" b="1">
                <a:latin typeface="Arial" pitchFamily="34" charset="0"/>
              </a:rPr>
              <a:t>éfaillance de leurs </a:t>
            </a:r>
            <a:r>
              <a:rPr lang="fr-FR" sz="2400" b="1">
                <a:solidFill>
                  <a:srgbClr val="0000FF"/>
                </a:solidFill>
                <a:latin typeface="Arial" pitchFamily="34" charset="0"/>
              </a:rPr>
              <a:t>E</a:t>
            </a:r>
            <a:r>
              <a:rPr lang="fr-FR" sz="2400" b="1">
                <a:latin typeface="Arial" pitchFamily="34" charset="0"/>
              </a:rPr>
              <a:t>ffets et leur </a:t>
            </a:r>
            <a:r>
              <a:rPr lang="fr-FR" sz="2400" b="1">
                <a:solidFill>
                  <a:srgbClr val="0000FF"/>
                </a:solidFill>
                <a:latin typeface="Arial" pitchFamily="34" charset="0"/>
              </a:rPr>
              <a:t>C</a:t>
            </a:r>
            <a:r>
              <a:rPr lang="fr-FR" sz="2400" b="1">
                <a:latin typeface="Arial" pitchFamily="34" charset="0"/>
              </a:rPr>
              <a:t>riticité</a:t>
            </a:r>
            <a:endParaRPr lang="fr-FR" sz="2400"/>
          </a:p>
        </p:txBody>
      </p:sp>
      <p:sp>
        <p:nvSpPr>
          <p:cNvPr id="26639" name="Rectangle 15"/>
          <p:cNvSpPr>
            <a:spLocks noChangeArrowheads="1"/>
          </p:cNvSpPr>
          <p:nvPr/>
        </p:nvSpPr>
        <p:spPr bwMode="auto">
          <a:xfrm>
            <a:off x="476220" y="1685908"/>
            <a:ext cx="2714644" cy="714380"/>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just">
              <a:spcBef>
                <a:spcPts val="400"/>
              </a:spcBef>
              <a:spcAft>
                <a:spcPts val="300"/>
              </a:spcAft>
            </a:pPr>
            <a:r>
              <a:rPr lang="fr-FR" b="1" dirty="0">
                <a:latin typeface="Arial" pitchFamily="34" charset="0"/>
              </a:rPr>
              <a:t>A.M.D.E.C  Conception</a:t>
            </a:r>
          </a:p>
          <a:p>
            <a:pPr algn="ctr">
              <a:spcBef>
                <a:spcPts val="400"/>
              </a:spcBef>
              <a:spcAft>
                <a:spcPts val="300"/>
              </a:spcAft>
            </a:pPr>
            <a:r>
              <a:rPr lang="fr-FR" b="1" dirty="0">
                <a:latin typeface="Arial" pitchFamily="34" charset="0"/>
              </a:rPr>
              <a:t>Produit</a:t>
            </a:r>
            <a:endParaRPr lang="fr-FR" dirty="0"/>
          </a:p>
        </p:txBody>
      </p:sp>
      <p:sp>
        <p:nvSpPr>
          <p:cNvPr id="26640" name="Rectangle 16"/>
          <p:cNvSpPr>
            <a:spLocks noChangeArrowheads="1"/>
          </p:cNvSpPr>
          <p:nvPr/>
        </p:nvSpPr>
        <p:spPr bwMode="auto">
          <a:xfrm>
            <a:off x="476220" y="5543560"/>
            <a:ext cx="2794000" cy="368300"/>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just">
              <a:spcBef>
                <a:spcPts val="400"/>
              </a:spcBef>
              <a:spcAft>
                <a:spcPts val="300"/>
              </a:spcAft>
            </a:pPr>
            <a:r>
              <a:rPr lang="fr-FR" b="1" dirty="0">
                <a:latin typeface="Arial" pitchFamily="34" charset="0"/>
              </a:rPr>
              <a:t>A.M.D.E.C. Processus</a:t>
            </a:r>
            <a:endParaRPr lang="fr-FR" dirty="0"/>
          </a:p>
        </p:txBody>
      </p:sp>
      <p:sp>
        <p:nvSpPr>
          <p:cNvPr id="26641" name="Rectangle 17"/>
          <p:cNvSpPr>
            <a:spLocks noChangeArrowheads="1"/>
          </p:cNvSpPr>
          <p:nvPr/>
        </p:nvSpPr>
        <p:spPr bwMode="auto">
          <a:xfrm>
            <a:off x="4619625" y="5329247"/>
            <a:ext cx="4498975" cy="674687"/>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ctr"/>
            <a:r>
              <a:rPr lang="fr-FR" b="1" dirty="0">
                <a:latin typeface="Arial" pitchFamily="34" charset="0"/>
              </a:rPr>
              <a:t>A.M.D.E.C. Moyen de production (machine)</a:t>
            </a:r>
            <a:endParaRPr lang="fr-FR" dirty="0"/>
          </a:p>
        </p:txBody>
      </p:sp>
      <p:sp>
        <p:nvSpPr>
          <p:cNvPr id="26642" name="AutoShape 18"/>
          <p:cNvSpPr>
            <a:spLocks noChangeArrowheads="1"/>
          </p:cNvSpPr>
          <p:nvPr/>
        </p:nvSpPr>
        <p:spPr bwMode="auto">
          <a:xfrm rot="9957025">
            <a:off x="3102893" y="1706898"/>
            <a:ext cx="1513975" cy="638900"/>
          </a:xfrm>
          <a:prstGeom prst="lightningBolt">
            <a:avLst/>
          </a:prstGeom>
          <a:solidFill>
            <a:srgbClr val="FFFFCC"/>
          </a:solidFill>
          <a:ln w="9525">
            <a:solidFill>
              <a:srgbClr val="000000"/>
            </a:solidFill>
            <a:miter lim="800000"/>
            <a:headEnd/>
            <a:tailEnd/>
          </a:ln>
        </p:spPr>
        <p:txBody>
          <a:bodyPr/>
          <a:lstStyle/>
          <a:p>
            <a:endParaRPr lang="fr-FR"/>
          </a:p>
        </p:txBody>
      </p:sp>
      <p:sp>
        <p:nvSpPr>
          <p:cNvPr id="26643" name="AutoShape 19"/>
          <p:cNvSpPr>
            <a:spLocks noChangeArrowheads="1"/>
          </p:cNvSpPr>
          <p:nvPr/>
        </p:nvSpPr>
        <p:spPr bwMode="auto">
          <a:xfrm rot="3464612">
            <a:off x="3562523" y="2436920"/>
            <a:ext cx="1040867" cy="3104597"/>
          </a:xfrm>
          <a:prstGeom prst="lightningBolt">
            <a:avLst/>
          </a:prstGeom>
          <a:solidFill>
            <a:srgbClr val="FFFFCC"/>
          </a:solidFill>
          <a:ln w="9525">
            <a:solidFill>
              <a:srgbClr val="000000"/>
            </a:solidFill>
            <a:miter lim="800000"/>
            <a:headEnd/>
            <a:tailEnd/>
          </a:ln>
        </p:spPr>
        <p:txBody>
          <a:bodyPr/>
          <a:lstStyle/>
          <a:p>
            <a:endParaRPr lang="fr-FR"/>
          </a:p>
        </p:txBody>
      </p:sp>
      <p:sp>
        <p:nvSpPr>
          <p:cNvPr id="26644" name="AutoShape 20"/>
          <p:cNvSpPr>
            <a:spLocks noChangeArrowheads="1"/>
          </p:cNvSpPr>
          <p:nvPr/>
        </p:nvSpPr>
        <p:spPr bwMode="auto">
          <a:xfrm rot="20335506">
            <a:off x="6671854" y="3254680"/>
            <a:ext cx="776580" cy="2290806"/>
          </a:xfrm>
          <a:prstGeom prst="lightningBolt">
            <a:avLst/>
          </a:prstGeom>
          <a:solidFill>
            <a:srgbClr val="FFFFCC"/>
          </a:solidFill>
          <a:ln w="9525">
            <a:solidFill>
              <a:srgbClr val="000000"/>
            </a:solidFill>
            <a:miter lim="800000"/>
            <a:headEnd/>
            <a:tailEnd/>
          </a:ln>
        </p:spPr>
        <p:txBody>
          <a:bodyPr/>
          <a:lstStyle/>
          <a:p>
            <a:endParaRPr lang="fr-FR"/>
          </a:p>
        </p:txBody>
      </p:sp>
    </p:spTree>
    <p:extLst>
      <p:ext uri="{BB962C8B-B14F-4D97-AF65-F5344CB8AC3E}">
        <p14:creationId xmlns:p14="http://schemas.microsoft.com/office/powerpoint/2010/main" val="49736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p:cTn id="7" dur="500" fill="hold"/>
                                        <p:tgtEl>
                                          <p:spTgt spid="26626"/>
                                        </p:tgtEl>
                                        <p:attrNameLst>
                                          <p:attrName>ppt_w</p:attrName>
                                        </p:attrNameLst>
                                      </p:cBhvr>
                                      <p:tavLst>
                                        <p:tav tm="0">
                                          <p:val>
                                            <p:strVal val="#ppt_w*0.70"/>
                                          </p:val>
                                        </p:tav>
                                        <p:tav tm="100000">
                                          <p:val>
                                            <p:strVal val="#ppt_w"/>
                                          </p:val>
                                        </p:tav>
                                      </p:tavLst>
                                    </p:anim>
                                    <p:anim calcmode="lin" valueType="num">
                                      <p:cBhvr>
                                        <p:cTn id="8" dur="500" fill="hold"/>
                                        <p:tgtEl>
                                          <p:spTgt spid="26626"/>
                                        </p:tgtEl>
                                        <p:attrNameLst>
                                          <p:attrName>ppt_h</p:attrName>
                                        </p:attrNameLst>
                                      </p:cBhvr>
                                      <p:tavLst>
                                        <p:tav tm="0">
                                          <p:val>
                                            <p:strVal val="#ppt_h"/>
                                          </p:val>
                                        </p:tav>
                                        <p:tav tm="100000">
                                          <p:val>
                                            <p:strVal val="#ppt_h"/>
                                          </p:val>
                                        </p:tav>
                                      </p:tavLst>
                                    </p:anim>
                                    <p:animEffect transition="in" filter="fade">
                                      <p:cBhvr>
                                        <p:cTn id="9" dur="500"/>
                                        <p:tgtEl>
                                          <p:spTgt spid="26626"/>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4" fill="hold" grpId="0" nodeType="clickEffect">
                                  <p:stCondLst>
                                    <p:cond delay="0"/>
                                  </p:stCondLst>
                                  <p:childTnLst>
                                    <p:set>
                                      <p:cBhvr>
                                        <p:cTn id="13" dur="1" fill="hold">
                                          <p:stCondLst>
                                            <p:cond delay="0"/>
                                          </p:stCondLst>
                                        </p:cTn>
                                        <p:tgtEl>
                                          <p:spTgt spid="26642"/>
                                        </p:tgtEl>
                                        <p:attrNameLst>
                                          <p:attrName>style.visibility</p:attrName>
                                        </p:attrNameLst>
                                      </p:cBhvr>
                                      <p:to>
                                        <p:strVal val="visible"/>
                                      </p:to>
                                    </p:set>
                                    <p:anim calcmode="lin" valueType="num">
                                      <p:cBhvr>
                                        <p:cTn id="14" dur="500" fill="hold"/>
                                        <p:tgtEl>
                                          <p:spTgt spid="26642"/>
                                        </p:tgtEl>
                                        <p:attrNameLst>
                                          <p:attrName>ppt_x</p:attrName>
                                        </p:attrNameLst>
                                      </p:cBhvr>
                                      <p:tavLst>
                                        <p:tav tm="0">
                                          <p:val>
                                            <p:strVal val="#ppt_x"/>
                                          </p:val>
                                        </p:tav>
                                        <p:tav tm="100000">
                                          <p:val>
                                            <p:strVal val="#ppt_x"/>
                                          </p:val>
                                        </p:tav>
                                      </p:tavLst>
                                    </p:anim>
                                    <p:anim calcmode="lin" valueType="num">
                                      <p:cBhvr>
                                        <p:cTn id="15" dur="500" fill="hold"/>
                                        <p:tgtEl>
                                          <p:spTgt spid="26642"/>
                                        </p:tgtEl>
                                        <p:attrNameLst>
                                          <p:attrName>ppt_y</p:attrName>
                                        </p:attrNameLst>
                                      </p:cBhvr>
                                      <p:tavLst>
                                        <p:tav tm="0">
                                          <p:val>
                                            <p:strVal val="#ppt_y+#ppt_h/2"/>
                                          </p:val>
                                        </p:tav>
                                        <p:tav tm="100000">
                                          <p:val>
                                            <p:strVal val="#ppt_y"/>
                                          </p:val>
                                        </p:tav>
                                      </p:tavLst>
                                    </p:anim>
                                    <p:anim calcmode="lin" valueType="num">
                                      <p:cBhvr>
                                        <p:cTn id="16" dur="500" fill="hold"/>
                                        <p:tgtEl>
                                          <p:spTgt spid="26642"/>
                                        </p:tgtEl>
                                        <p:attrNameLst>
                                          <p:attrName>ppt_w</p:attrName>
                                        </p:attrNameLst>
                                      </p:cBhvr>
                                      <p:tavLst>
                                        <p:tav tm="0">
                                          <p:val>
                                            <p:strVal val="#ppt_w"/>
                                          </p:val>
                                        </p:tav>
                                        <p:tav tm="100000">
                                          <p:val>
                                            <p:strVal val="#ppt_w"/>
                                          </p:val>
                                        </p:tav>
                                      </p:tavLst>
                                    </p:anim>
                                    <p:anim calcmode="lin" valueType="num">
                                      <p:cBhvr>
                                        <p:cTn id="17" dur="500" fill="hold"/>
                                        <p:tgtEl>
                                          <p:spTgt spid="26642"/>
                                        </p:tgtEl>
                                        <p:attrNameLst>
                                          <p:attrName>ppt_h</p:attrName>
                                        </p:attrNameLst>
                                      </p:cBhvr>
                                      <p:tavLst>
                                        <p:tav tm="0">
                                          <p:val>
                                            <p:fltVal val="0"/>
                                          </p:val>
                                        </p:tav>
                                        <p:tav tm="100000">
                                          <p:val>
                                            <p:strVal val="#ppt_h"/>
                                          </p:val>
                                        </p:tav>
                                      </p:tavLst>
                                    </p:anim>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26639"/>
                                        </p:tgtEl>
                                        <p:attrNameLst>
                                          <p:attrName>style.visibility</p:attrName>
                                        </p:attrNameLst>
                                      </p:cBhvr>
                                      <p:to>
                                        <p:strVal val="visible"/>
                                      </p:to>
                                    </p:set>
                                    <p:animEffect transition="in" filter="dissolve">
                                      <p:cBhvr>
                                        <p:cTn id="21" dur="500"/>
                                        <p:tgtEl>
                                          <p:spTgt spid="26639"/>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1" fill="hold" grpId="0" nodeType="clickEffect">
                                  <p:stCondLst>
                                    <p:cond delay="0"/>
                                  </p:stCondLst>
                                  <p:childTnLst>
                                    <p:set>
                                      <p:cBhvr>
                                        <p:cTn id="25" dur="1" fill="hold">
                                          <p:stCondLst>
                                            <p:cond delay="0"/>
                                          </p:stCondLst>
                                        </p:cTn>
                                        <p:tgtEl>
                                          <p:spTgt spid="26643"/>
                                        </p:tgtEl>
                                        <p:attrNameLst>
                                          <p:attrName>style.visibility</p:attrName>
                                        </p:attrNameLst>
                                      </p:cBhvr>
                                      <p:to>
                                        <p:strVal val="visible"/>
                                      </p:to>
                                    </p:set>
                                    <p:anim calcmode="lin" valueType="num">
                                      <p:cBhvr>
                                        <p:cTn id="26" dur="500" fill="hold"/>
                                        <p:tgtEl>
                                          <p:spTgt spid="26643"/>
                                        </p:tgtEl>
                                        <p:attrNameLst>
                                          <p:attrName>ppt_x</p:attrName>
                                        </p:attrNameLst>
                                      </p:cBhvr>
                                      <p:tavLst>
                                        <p:tav tm="0">
                                          <p:val>
                                            <p:strVal val="#ppt_x"/>
                                          </p:val>
                                        </p:tav>
                                        <p:tav tm="100000">
                                          <p:val>
                                            <p:strVal val="#ppt_x"/>
                                          </p:val>
                                        </p:tav>
                                      </p:tavLst>
                                    </p:anim>
                                    <p:anim calcmode="lin" valueType="num">
                                      <p:cBhvr>
                                        <p:cTn id="27" dur="500" fill="hold"/>
                                        <p:tgtEl>
                                          <p:spTgt spid="26643"/>
                                        </p:tgtEl>
                                        <p:attrNameLst>
                                          <p:attrName>ppt_y</p:attrName>
                                        </p:attrNameLst>
                                      </p:cBhvr>
                                      <p:tavLst>
                                        <p:tav tm="0">
                                          <p:val>
                                            <p:strVal val="#ppt_y-#ppt_h/2"/>
                                          </p:val>
                                        </p:tav>
                                        <p:tav tm="100000">
                                          <p:val>
                                            <p:strVal val="#ppt_y"/>
                                          </p:val>
                                        </p:tav>
                                      </p:tavLst>
                                    </p:anim>
                                    <p:anim calcmode="lin" valueType="num">
                                      <p:cBhvr>
                                        <p:cTn id="28" dur="500" fill="hold"/>
                                        <p:tgtEl>
                                          <p:spTgt spid="26643"/>
                                        </p:tgtEl>
                                        <p:attrNameLst>
                                          <p:attrName>ppt_w</p:attrName>
                                        </p:attrNameLst>
                                      </p:cBhvr>
                                      <p:tavLst>
                                        <p:tav tm="0">
                                          <p:val>
                                            <p:strVal val="#ppt_w"/>
                                          </p:val>
                                        </p:tav>
                                        <p:tav tm="100000">
                                          <p:val>
                                            <p:strVal val="#ppt_w"/>
                                          </p:val>
                                        </p:tav>
                                      </p:tavLst>
                                    </p:anim>
                                    <p:anim calcmode="lin" valueType="num">
                                      <p:cBhvr>
                                        <p:cTn id="29" dur="500" fill="hold"/>
                                        <p:tgtEl>
                                          <p:spTgt spid="26643"/>
                                        </p:tgtEl>
                                        <p:attrNameLst>
                                          <p:attrName>ppt_h</p:attrName>
                                        </p:attrNameLst>
                                      </p:cBhvr>
                                      <p:tavLst>
                                        <p:tav tm="0">
                                          <p:val>
                                            <p:fltVal val="0"/>
                                          </p:val>
                                        </p:tav>
                                        <p:tav tm="100000">
                                          <p:val>
                                            <p:strVal val="#ppt_h"/>
                                          </p:val>
                                        </p:tav>
                                      </p:tavLst>
                                    </p:anim>
                                  </p:childTnLst>
                                </p:cTn>
                              </p:par>
                            </p:childTnLst>
                          </p:cTn>
                        </p:par>
                        <p:par>
                          <p:cTn id="30" fill="hold">
                            <p:stCondLst>
                              <p:cond delay="500"/>
                            </p:stCondLst>
                            <p:childTnLst>
                              <p:par>
                                <p:cTn id="31" presetID="21" presetClass="entr" presetSubtype="4" fill="hold" grpId="0" nodeType="afterEffect">
                                  <p:stCondLst>
                                    <p:cond delay="0"/>
                                  </p:stCondLst>
                                  <p:childTnLst>
                                    <p:set>
                                      <p:cBhvr>
                                        <p:cTn id="32" dur="1" fill="hold">
                                          <p:stCondLst>
                                            <p:cond delay="0"/>
                                          </p:stCondLst>
                                        </p:cTn>
                                        <p:tgtEl>
                                          <p:spTgt spid="26640"/>
                                        </p:tgtEl>
                                        <p:attrNameLst>
                                          <p:attrName>style.visibility</p:attrName>
                                        </p:attrNameLst>
                                      </p:cBhvr>
                                      <p:to>
                                        <p:strVal val="visible"/>
                                      </p:to>
                                    </p:set>
                                    <p:animEffect transition="in" filter="wheel(4)">
                                      <p:cBhvr>
                                        <p:cTn id="33" dur="500"/>
                                        <p:tgtEl>
                                          <p:spTgt spid="26640"/>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 fill="hold" grpId="0" nodeType="clickEffect">
                                  <p:stCondLst>
                                    <p:cond delay="0"/>
                                  </p:stCondLst>
                                  <p:childTnLst>
                                    <p:set>
                                      <p:cBhvr>
                                        <p:cTn id="37" dur="1" fill="hold">
                                          <p:stCondLst>
                                            <p:cond delay="0"/>
                                          </p:stCondLst>
                                        </p:cTn>
                                        <p:tgtEl>
                                          <p:spTgt spid="26644"/>
                                        </p:tgtEl>
                                        <p:attrNameLst>
                                          <p:attrName>style.visibility</p:attrName>
                                        </p:attrNameLst>
                                      </p:cBhvr>
                                      <p:to>
                                        <p:strVal val="visible"/>
                                      </p:to>
                                    </p:set>
                                    <p:anim calcmode="lin" valueType="num">
                                      <p:cBhvr>
                                        <p:cTn id="38" dur="500" fill="hold"/>
                                        <p:tgtEl>
                                          <p:spTgt spid="26644"/>
                                        </p:tgtEl>
                                        <p:attrNameLst>
                                          <p:attrName>ppt_x</p:attrName>
                                        </p:attrNameLst>
                                      </p:cBhvr>
                                      <p:tavLst>
                                        <p:tav tm="0">
                                          <p:val>
                                            <p:strVal val="#ppt_x"/>
                                          </p:val>
                                        </p:tav>
                                        <p:tav tm="100000">
                                          <p:val>
                                            <p:strVal val="#ppt_x"/>
                                          </p:val>
                                        </p:tav>
                                      </p:tavLst>
                                    </p:anim>
                                    <p:anim calcmode="lin" valueType="num">
                                      <p:cBhvr>
                                        <p:cTn id="39" dur="500" fill="hold"/>
                                        <p:tgtEl>
                                          <p:spTgt spid="26644"/>
                                        </p:tgtEl>
                                        <p:attrNameLst>
                                          <p:attrName>ppt_y</p:attrName>
                                        </p:attrNameLst>
                                      </p:cBhvr>
                                      <p:tavLst>
                                        <p:tav tm="0">
                                          <p:val>
                                            <p:strVal val="#ppt_y-#ppt_h/2"/>
                                          </p:val>
                                        </p:tav>
                                        <p:tav tm="100000">
                                          <p:val>
                                            <p:strVal val="#ppt_y"/>
                                          </p:val>
                                        </p:tav>
                                      </p:tavLst>
                                    </p:anim>
                                    <p:anim calcmode="lin" valueType="num">
                                      <p:cBhvr>
                                        <p:cTn id="40" dur="500" fill="hold"/>
                                        <p:tgtEl>
                                          <p:spTgt spid="26644"/>
                                        </p:tgtEl>
                                        <p:attrNameLst>
                                          <p:attrName>ppt_w</p:attrName>
                                        </p:attrNameLst>
                                      </p:cBhvr>
                                      <p:tavLst>
                                        <p:tav tm="0">
                                          <p:val>
                                            <p:strVal val="#ppt_w"/>
                                          </p:val>
                                        </p:tav>
                                        <p:tav tm="100000">
                                          <p:val>
                                            <p:strVal val="#ppt_w"/>
                                          </p:val>
                                        </p:tav>
                                      </p:tavLst>
                                    </p:anim>
                                    <p:anim calcmode="lin" valueType="num">
                                      <p:cBhvr>
                                        <p:cTn id="41" dur="500" fill="hold"/>
                                        <p:tgtEl>
                                          <p:spTgt spid="26644"/>
                                        </p:tgtEl>
                                        <p:attrNameLst>
                                          <p:attrName>ppt_h</p:attrName>
                                        </p:attrNameLst>
                                      </p:cBhvr>
                                      <p:tavLst>
                                        <p:tav tm="0">
                                          <p:val>
                                            <p:fltVal val="0"/>
                                          </p:val>
                                        </p:tav>
                                        <p:tav tm="100000">
                                          <p:val>
                                            <p:strVal val="#ppt_h"/>
                                          </p:val>
                                        </p:tav>
                                      </p:tavLst>
                                    </p:anim>
                                  </p:childTnLst>
                                </p:cTn>
                              </p:par>
                            </p:childTnLst>
                          </p:cTn>
                        </p:par>
                        <p:par>
                          <p:cTn id="42" fill="hold">
                            <p:stCondLst>
                              <p:cond delay="500"/>
                            </p:stCondLst>
                            <p:childTnLst>
                              <p:par>
                                <p:cTn id="43" presetID="13" presetClass="entr" presetSubtype="16" fill="hold" grpId="0" nodeType="afterEffect">
                                  <p:stCondLst>
                                    <p:cond delay="0"/>
                                  </p:stCondLst>
                                  <p:childTnLst>
                                    <p:set>
                                      <p:cBhvr>
                                        <p:cTn id="44" dur="1" fill="hold">
                                          <p:stCondLst>
                                            <p:cond delay="0"/>
                                          </p:stCondLst>
                                        </p:cTn>
                                        <p:tgtEl>
                                          <p:spTgt spid="26641"/>
                                        </p:tgtEl>
                                        <p:attrNameLst>
                                          <p:attrName>style.visibility</p:attrName>
                                        </p:attrNameLst>
                                      </p:cBhvr>
                                      <p:to>
                                        <p:strVal val="visible"/>
                                      </p:to>
                                    </p:set>
                                    <p:animEffect transition="in" filter="plus(in)">
                                      <p:cBhvr>
                                        <p:cTn id="45" dur="5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39" grpId="0" animBg="1"/>
      <p:bldP spid="26640" grpId="0" animBg="1"/>
      <p:bldP spid="26641" grpId="0" animBg="1"/>
      <p:bldP spid="26642" grpId="0" animBg="1"/>
      <p:bldP spid="26643" grpId="0" animBg="1"/>
      <p:bldP spid="266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ChangeArrowheads="1"/>
          </p:cNvSpPr>
          <p:nvPr/>
        </p:nvSpPr>
        <p:spPr bwMode="auto">
          <a:xfrm>
            <a:off x="574676" y="1300163"/>
            <a:ext cx="8424863" cy="5162550"/>
          </a:xfrm>
          <a:prstGeom prst="rect">
            <a:avLst/>
          </a:prstGeom>
          <a:ln>
            <a:headEnd/>
            <a:tailEnd/>
          </a:ln>
        </p:spPr>
        <p:style>
          <a:lnRef idx="2">
            <a:schemeClr val="dk1"/>
          </a:lnRef>
          <a:fillRef idx="1">
            <a:schemeClr val="lt1"/>
          </a:fillRef>
          <a:effectRef idx="0">
            <a:schemeClr val="dk1"/>
          </a:effectRef>
          <a:fontRef idx="minor">
            <a:schemeClr val="dk1"/>
          </a:fontRef>
        </p:style>
        <p:txBody>
          <a:bodyPr>
            <a:flatTx/>
          </a:bodyPr>
          <a:lstStyle/>
          <a:p>
            <a:r>
              <a:rPr lang="fr-FR" sz="2400" dirty="0">
                <a:latin typeface="Arial" pitchFamily="34" charset="0"/>
              </a:rPr>
              <a:t>Analyse de la conception d'un produit pour améliorer la qualité et la fiabilité prévisionnelle.</a:t>
            </a:r>
          </a:p>
          <a:p>
            <a:pPr algn="ctr"/>
            <a:endParaRPr lang="fr-FR" sz="2400" b="1" dirty="0">
              <a:latin typeface="Arial" pitchFamily="34" charset="0"/>
            </a:endParaRPr>
          </a:p>
          <a:p>
            <a:pPr algn="ctr"/>
            <a:r>
              <a:rPr lang="fr-FR" sz="2400" b="1" dirty="0">
                <a:latin typeface="Arial" pitchFamily="34" charset="0"/>
              </a:rPr>
              <a:t>Les solutions technologiques doivent correspondre au cahier des charges.</a:t>
            </a:r>
          </a:p>
          <a:p>
            <a:endParaRPr lang="fr-FR" sz="2400" dirty="0">
              <a:latin typeface="Arial" pitchFamily="34" charset="0"/>
            </a:endParaRPr>
          </a:p>
          <a:p>
            <a:pPr algn="ctr"/>
            <a:r>
              <a:rPr lang="fr-FR" sz="2400" b="1" dirty="0">
                <a:latin typeface="Arial" pitchFamily="34" charset="0"/>
              </a:rPr>
              <a:t>Cette AMDEC est rédigée sous la responsabilité du bureau d'études.</a:t>
            </a:r>
          </a:p>
          <a:p>
            <a:endParaRPr lang="fr-FR" sz="2400" dirty="0">
              <a:latin typeface="Arial" pitchFamily="34" charset="0"/>
            </a:endParaRPr>
          </a:p>
          <a:p>
            <a:r>
              <a:rPr lang="fr-FR" sz="2400" dirty="0">
                <a:latin typeface="Arial" pitchFamily="34" charset="0"/>
              </a:rPr>
              <a:t>Les conséquences des défaillances sont visibles par le client.</a:t>
            </a:r>
            <a:endParaRPr lang="fr-FR" sz="2400" dirty="0"/>
          </a:p>
        </p:txBody>
      </p:sp>
      <p:sp>
        <p:nvSpPr>
          <p:cNvPr id="4" name="Rectangle 15"/>
          <p:cNvSpPr>
            <a:spLocks noGrp="1" noChangeArrowheads="1"/>
          </p:cNvSpPr>
          <p:nvPr>
            <p:ph type="title"/>
          </p:nvPr>
        </p:nvSpPr>
        <p:spPr bwMode="auto">
          <a:xfrm>
            <a:off x="338108" y="257175"/>
            <a:ext cx="8429684" cy="914384"/>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ctr">
              <a:spcBef>
                <a:spcPts val="400"/>
              </a:spcBef>
              <a:spcAft>
                <a:spcPts val="300"/>
              </a:spcAft>
            </a:pPr>
            <a:r>
              <a:rPr lang="fr-FR" b="1" dirty="0">
                <a:latin typeface="Arial" pitchFamily="34" charset="0"/>
              </a:rPr>
              <a:t>A.M.D.E.C. Conception Produit</a:t>
            </a:r>
            <a:endParaRPr lang="fr-FR" dirty="0"/>
          </a:p>
        </p:txBody>
      </p:sp>
    </p:spTree>
    <p:extLst>
      <p:ext uri="{BB962C8B-B14F-4D97-AF65-F5344CB8AC3E}">
        <p14:creationId xmlns:p14="http://schemas.microsoft.com/office/powerpoint/2010/main" val="602730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8676"/>
                                        </p:tgtEl>
                                        <p:attrNameLst>
                                          <p:attrName>style.visibility</p:attrName>
                                        </p:attrNameLst>
                                      </p:cBhvr>
                                      <p:to>
                                        <p:strVal val="visible"/>
                                      </p:to>
                                    </p:set>
                                    <p:animEffect transition="in" filter="blinds(horizontal)">
                                      <p:cBhvr>
                                        <p:cTn id="11" dur="1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4"/>
          <p:cNvSpPr>
            <a:spLocks noChangeArrowheads="1"/>
          </p:cNvSpPr>
          <p:nvPr/>
        </p:nvSpPr>
        <p:spPr bwMode="auto">
          <a:xfrm>
            <a:off x="728633" y="1635119"/>
            <a:ext cx="8551863" cy="3587761"/>
          </a:xfrm>
          <a:prstGeom prst="rect">
            <a:avLst/>
          </a:prstGeom>
          <a:ln>
            <a:headEnd/>
            <a:tailEnd/>
          </a:ln>
        </p:spPr>
        <p:style>
          <a:lnRef idx="2">
            <a:schemeClr val="dk1"/>
          </a:lnRef>
          <a:fillRef idx="1">
            <a:schemeClr val="lt1"/>
          </a:fillRef>
          <a:effectRef idx="0">
            <a:schemeClr val="dk1"/>
          </a:effectRef>
          <a:fontRef idx="minor">
            <a:schemeClr val="dk1"/>
          </a:fontRef>
        </p:style>
        <p:txBody>
          <a:bodyPr>
            <a:flatTx/>
          </a:bodyPr>
          <a:lstStyle/>
          <a:p>
            <a:r>
              <a:rPr lang="fr-FR" sz="2400" dirty="0">
                <a:latin typeface="Arial" pitchFamily="34" charset="0"/>
              </a:rPr>
              <a:t>Analyse des opérations de production pour améliorer la qualité de production, par voie de conséquence la qualité du produit ou du service rendu.</a:t>
            </a:r>
          </a:p>
          <a:p>
            <a:endParaRPr lang="fr-FR" sz="2000" dirty="0">
              <a:latin typeface="Arial" pitchFamily="34" charset="0"/>
            </a:endParaRPr>
          </a:p>
          <a:p>
            <a:pPr algn="ctr"/>
            <a:r>
              <a:rPr lang="fr-FR" sz="2400" b="1" dirty="0">
                <a:latin typeface="Arial" pitchFamily="34" charset="0"/>
              </a:rPr>
              <a:t>Cette AMDEC est rédigée sous la responsabilité du bureau des méthodes de fabrication.</a:t>
            </a:r>
          </a:p>
          <a:p>
            <a:endParaRPr lang="fr-FR" sz="2000" dirty="0">
              <a:latin typeface="Arial" pitchFamily="34" charset="0"/>
            </a:endParaRPr>
          </a:p>
          <a:p>
            <a:r>
              <a:rPr lang="fr-FR" sz="2400" dirty="0">
                <a:latin typeface="Arial" pitchFamily="34" charset="0"/>
              </a:rPr>
              <a:t>Les conséquences des défaillances peuvent être visibles par le client.</a:t>
            </a:r>
            <a:endParaRPr lang="fr-FR" sz="2400" dirty="0"/>
          </a:p>
        </p:txBody>
      </p:sp>
      <p:sp>
        <p:nvSpPr>
          <p:cNvPr id="4" name="Rectangle 16"/>
          <p:cNvSpPr>
            <a:spLocks noGrp="1" noChangeArrowheads="1"/>
          </p:cNvSpPr>
          <p:nvPr>
            <p:ph type="title"/>
          </p:nvPr>
        </p:nvSpPr>
        <p:spPr bwMode="auto">
          <a:xfrm>
            <a:off x="1509689" y="266700"/>
            <a:ext cx="6072230" cy="1057260"/>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ctr">
              <a:spcBef>
                <a:spcPts val="400"/>
              </a:spcBef>
              <a:spcAft>
                <a:spcPts val="300"/>
              </a:spcAft>
            </a:pPr>
            <a:r>
              <a:rPr lang="fr-FR" b="1" dirty="0">
                <a:latin typeface="Arial" pitchFamily="34" charset="0"/>
              </a:rPr>
              <a:t>A.M.D.E.C. Processus</a:t>
            </a:r>
            <a:endParaRPr lang="fr-FR" dirty="0"/>
          </a:p>
        </p:txBody>
      </p:sp>
    </p:spTree>
    <p:extLst>
      <p:ext uri="{BB962C8B-B14F-4D97-AF65-F5344CB8AC3E}">
        <p14:creationId xmlns:p14="http://schemas.microsoft.com/office/powerpoint/2010/main" val="282614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29700"/>
                                        </p:tgtEl>
                                        <p:attrNameLst>
                                          <p:attrName>style.visibility</p:attrName>
                                        </p:attrNameLst>
                                      </p:cBhvr>
                                      <p:to>
                                        <p:strVal val="visible"/>
                                      </p:to>
                                    </p:set>
                                    <p:animEffect transition="in" filter="blinds(horizontal)">
                                      <p:cBhvr>
                                        <p:cTn id="11" dur="1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613131" y="1919288"/>
            <a:ext cx="8640763" cy="3843337"/>
          </a:xfrm>
          <a:prstGeom prst="rect">
            <a:avLst/>
          </a:prstGeom>
          <a:ln>
            <a:headEnd/>
            <a:tailEnd/>
          </a:ln>
        </p:spPr>
        <p:style>
          <a:lnRef idx="2">
            <a:schemeClr val="dk1"/>
          </a:lnRef>
          <a:fillRef idx="1">
            <a:schemeClr val="lt1"/>
          </a:fillRef>
          <a:effectRef idx="0">
            <a:schemeClr val="dk1"/>
          </a:effectRef>
          <a:fontRef idx="minor">
            <a:schemeClr val="dk1"/>
          </a:fontRef>
        </p:style>
        <p:txBody>
          <a:bodyPr>
            <a:flatTx/>
          </a:bodyPr>
          <a:lstStyle/>
          <a:p>
            <a:r>
              <a:rPr lang="fr-FR" sz="2400" dirty="0">
                <a:latin typeface="Arial" pitchFamily="34" charset="0"/>
              </a:rPr>
              <a:t>Analyse de fonctionnement du moyen pour améliorer la disponibilité (fiabilité et maintenabilité) et la sécurité. A ce stade est pris en compte la fiabilité opérationnelle (issue des historiques).</a:t>
            </a:r>
          </a:p>
          <a:p>
            <a:endParaRPr lang="fr-FR" sz="2400" dirty="0">
              <a:latin typeface="Arial" pitchFamily="34" charset="0"/>
            </a:endParaRPr>
          </a:p>
          <a:p>
            <a:pPr algn="ctr"/>
            <a:r>
              <a:rPr lang="fr-FR" sz="2400" b="1" dirty="0">
                <a:latin typeface="Arial" pitchFamily="34" charset="0"/>
              </a:rPr>
              <a:t>Cette AMDEC est rédigée sous la responsabilité du service de maintenance.</a:t>
            </a:r>
          </a:p>
          <a:p>
            <a:endParaRPr lang="fr-FR" sz="2400" dirty="0">
              <a:latin typeface="Arial" pitchFamily="34" charset="0"/>
            </a:endParaRPr>
          </a:p>
          <a:p>
            <a:r>
              <a:rPr lang="fr-FR" sz="2400" dirty="0">
                <a:latin typeface="Arial" pitchFamily="34" charset="0"/>
              </a:rPr>
              <a:t>Les conséquences des défaillances ne sont visibles que par la production.</a:t>
            </a:r>
            <a:endParaRPr lang="fr-FR" sz="2400" dirty="0"/>
          </a:p>
        </p:txBody>
      </p:sp>
      <p:sp>
        <p:nvSpPr>
          <p:cNvPr id="4" name="Rectangle 17"/>
          <p:cNvSpPr>
            <a:spLocks noGrp="1" noChangeArrowheads="1"/>
          </p:cNvSpPr>
          <p:nvPr>
            <p:ph type="title"/>
          </p:nvPr>
        </p:nvSpPr>
        <p:spPr bwMode="auto">
          <a:xfrm>
            <a:off x="258234" y="236538"/>
            <a:ext cx="8596668" cy="1320800"/>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ctr"/>
            <a:r>
              <a:rPr lang="fr-FR" b="1" dirty="0">
                <a:latin typeface="Arial" pitchFamily="34" charset="0"/>
              </a:rPr>
              <a:t>A.M.D.E.C. Moyen de production </a:t>
            </a:r>
            <a:r>
              <a:rPr lang="fr-FR" sz="3200" b="1" dirty="0">
                <a:latin typeface="Arial" pitchFamily="34" charset="0"/>
              </a:rPr>
              <a:t>(machine)</a:t>
            </a:r>
            <a:endParaRPr lang="fr-FR" sz="3200" dirty="0"/>
          </a:p>
        </p:txBody>
      </p:sp>
    </p:spTree>
    <p:extLst>
      <p:ext uri="{BB962C8B-B14F-4D97-AF65-F5344CB8AC3E}">
        <p14:creationId xmlns:p14="http://schemas.microsoft.com/office/powerpoint/2010/main" val="372595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500"/>
                                        <p:tgtEl>
                                          <p:spTgt spid="4"/>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30724"/>
                                        </p:tgtEl>
                                        <p:attrNameLst>
                                          <p:attrName>style.visibility</p:attrName>
                                        </p:attrNameLst>
                                      </p:cBhvr>
                                      <p:to>
                                        <p:strVal val="visible"/>
                                      </p:to>
                                    </p:set>
                                    <p:animEffect transition="in" filter="blinds(horizontal)">
                                      <p:cBhvr>
                                        <p:cTn id="11"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9"/>
          <p:cNvGraphicFramePr>
            <a:graphicFrameLocks noGrp="1" noChangeAspect="1"/>
          </p:cNvGraphicFramePr>
          <p:nvPr>
            <p:ph idx="1"/>
            <p:extLst>
              <p:ext uri="{D42A27DB-BD31-4B8C-83A1-F6EECF244321}">
                <p14:modId xmlns:p14="http://schemas.microsoft.com/office/powerpoint/2010/main" val="2525879198"/>
              </p:ext>
            </p:extLst>
          </p:nvPr>
        </p:nvGraphicFramePr>
        <p:xfrm>
          <a:off x="784672" y="1323975"/>
          <a:ext cx="8366125" cy="5441950"/>
        </p:xfrm>
        <a:graphic>
          <a:graphicData uri="http://schemas.openxmlformats.org/presentationml/2006/ole">
            <mc:AlternateContent xmlns:mc="http://schemas.openxmlformats.org/markup-compatibility/2006">
              <mc:Choice xmlns:v="urn:schemas-microsoft-com:vml" Requires="v">
                <p:oleObj spid="_x0000_s1033" name="Document" r:id="rId3" imgW="6697603" imgH="4356395" progId="Word.Document.8">
                  <p:embed/>
                </p:oleObj>
              </mc:Choice>
              <mc:Fallback>
                <p:oleObj name="Document" r:id="rId3" imgW="6697603" imgH="4356395" progId="Word.Document.8">
                  <p:embed/>
                  <p:pic>
                    <p:nvPicPr>
                      <p:cNvPr id="1026"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72" y="1323975"/>
                        <a:ext cx="8366125" cy="544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Rectangle 17">
            <a:extLst>
              <a:ext uri="{FF2B5EF4-FFF2-40B4-BE49-F238E27FC236}">
                <a16:creationId xmlns:a16="http://schemas.microsoft.com/office/drawing/2014/main" id="{7B9A4133-5C70-4625-8FA2-DFBB309B14B3}"/>
              </a:ext>
            </a:extLst>
          </p:cNvPr>
          <p:cNvSpPr>
            <a:spLocks noGrp="1" noChangeArrowheads="1"/>
          </p:cNvSpPr>
          <p:nvPr>
            <p:ph type="title"/>
          </p:nvPr>
        </p:nvSpPr>
        <p:spPr bwMode="auto">
          <a:xfrm>
            <a:off x="1200150" y="201612"/>
            <a:ext cx="7772400" cy="1014413"/>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ctr"/>
            <a:r>
              <a:rPr lang="fr-FR" b="1" dirty="0">
                <a:latin typeface="Arial" pitchFamily="34" charset="0"/>
              </a:rPr>
              <a:t>Objectifs de l’AMDEC</a:t>
            </a:r>
            <a:endParaRPr lang="fr-FR" sz="3200" dirty="0"/>
          </a:p>
        </p:txBody>
      </p:sp>
    </p:spTree>
    <p:extLst>
      <p:ext uri="{BB962C8B-B14F-4D97-AF65-F5344CB8AC3E}">
        <p14:creationId xmlns:p14="http://schemas.microsoft.com/office/powerpoint/2010/main" val="360526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plus(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p:cNvPicPr>
            <a:picLocks noChangeAspect="1" noChangeArrowheads="1"/>
          </p:cNvPicPr>
          <p:nvPr/>
        </p:nvPicPr>
        <p:blipFill rotWithShape="1">
          <a:blip r:embed="rId2"/>
          <a:srcRect r="29334" b="8533"/>
          <a:stretch/>
        </p:blipFill>
        <p:spPr bwMode="auto">
          <a:xfrm>
            <a:off x="2919417" y="1404924"/>
            <a:ext cx="3043233" cy="5371356"/>
          </a:xfrm>
          <a:prstGeom prst="rect">
            <a:avLst/>
          </a:prstGeom>
          <a:noFill/>
          <a:ln w="9525">
            <a:noFill/>
            <a:miter lim="800000"/>
            <a:headEnd/>
            <a:tailEnd/>
          </a:ln>
          <a:effectLst/>
        </p:spPr>
      </p:pic>
      <p:sp>
        <p:nvSpPr>
          <p:cNvPr id="7" name="Rectangle 17">
            <a:extLst>
              <a:ext uri="{FF2B5EF4-FFF2-40B4-BE49-F238E27FC236}">
                <a16:creationId xmlns:a16="http://schemas.microsoft.com/office/drawing/2014/main" id="{A19EED6E-CC10-4E10-9C5D-CB994503BC57}"/>
              </a:ext>
            </a:extLst>
          </p:cNvPr>
          <p:cNvSpPr>
            <a:spLocks noGrp="1" noChangeArrowheads="1"/>
          </p:cNvSpPr>
          <p:nvPr>
            <p:ph type="title"/>
          </p:nvPr>
        </p:nvSpPr>
        <p:spPr bwMode="auto">
          <a:xfrm>
            <a:off x="504825" y="257176"/>
            <a:ext cx="7772400" cy="1014413"/>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normAutofit/>
            <a:flatTx/>
          </a:bodyPr>
          <a:lstStyle/>
          <a:p>
            <a:pPr algn="ctr"/>
            <a:r>
              <a:rPr lang="fr-FR" b="1" dirty="0">
                <a:latin typeface="Arial" pitchFamily="34" charset="0"/>
              </a:rPr>
              <a:t>AMDEC : Méthodologie</a:t>
            </a:r>
            <a:endParaRPr lang="fr-FR" sz="3200" dirty="0"/>
          </a:p>
        </p:txBody>
      </p:sp>
    </p:spTree>
    <p:extLst>
      <p:ext uri="{BB962C8B-B14F-4D97-AF65-F5344CB8AC3E}">
        <p14:creationId xmlns:p14="http://schemas.microsoft.com/office/powerpoint/2010/main" val="287321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526512-0CCB-408A-8BBB-255E9FFC259A}"/>
              </a:ext>
            </a:extLst>
          </p:cNvPr>
          <p:cNvSpPr>
            <a:spLocks noGrp="1"/>
          </p:cNvSpPr>
          <p:nvPr>
            <p:ph type="title"/>
          </p:nvPr>
        </p:nvSpPr>
        <p:spPr>
          <a:xfrm>
            <a:off x="677334" y="152400"/>
            <a:ext cx="8596668" cy="1320800"/>
          </a:xfrm>
        </p:spPr>
        <p:txBody>
          <a:bodyPr/>
          <a:lstStyle/>
          <a:p>
            <a:r>
              <a:rPr lang="fr-FR" dirty="0"/>
              <a:t>Démarche à mobiliser</a:t>
            </a:r>
          </a:p>
        </p:txBody>
      </p:sp>
      <p:sp>
        <p:nvSpPr>
          <p:cNvPr id="3" name="Espace réservé du contenu 2">
            <a:extLst>
              <a:ext uri="{FF2B5EF4-FFF2-40B4-BE49-F238E27FC236}">
                <a16:creationId xmlns:a16="http://schemas.microsoft.com/office/drawing/2014/main" id="{CB4CAC81-1B0C-440E-B651-4114ABFA4BA1}"/>
              </a:ext>
            </a:extLst>
          </p:cNvPr>
          <p:cNvSpPr>
            <a:spLocks noGrp="1"/>
          </p:cNvSpPr>
          <p:nvPr>
            <p:ph idx="1"/>
          </p:nvPr>
        </p:nvSpPr>
        <p:spPr>
          <a:xfrm>
            <a:off x="677334" y="955675"/>
            <a:ext cx="8596668" cy="715961"/>
          </a:xfrm>
        </p:spPr>
        <p:txBody>
          <a:bodyPr/>
          <a:lstStyle/>
          <a:p>
            <a:r>
              <a:rPr lang="fr-FR" dirty="0"/>
              <a:t>Objectif : Comment construire un plan de maintenance à partie d’un système dont l’historique n’existe pas (cas d’une machine neuve)</a:t>
            </a:r>
          </a:p>
          <a:p>
            <a:endParaRPr lang="fr-FR" dirty="0"/>
          </a:p>
        </p:txBody>
      </p:sp>
      <p:graphicFrame>
        <p:nvGraphicFramePr>
          <p:cNvPr id="4" name="Diagramme 3">
            <a:extLst>
              <a:ext uri="{FF2B5EF4-FFF2-40B4-BE49-F238E27FC236}">
                <a16:creationId xmlns:a16="http://schemas.microsoft.com/office/drawing/2014/main" id="{6E6784B0-5B9D-4CAF-8E2C-588326BB8754}"/>
              </a:ext>
            </a:extLst>
          </p:cNvPr>
          <p:cNvGraphicFramePr/>
          <p:nvPr>
            <p:extLst>
              <p:ext uri="{D42A27DB-BD31-4B8C-83A1-F6EECF244321}">
                <p14:modId xmlns:p14="http://schemas.microsoft.com/office/powerpoint/2010/main" val="482268890"/>
              </p:ext>
            </p:extLst>
          </p:nvPr>
        </p:nvGraphicFramePr>
        <p:xfrm>
          <a:off x="850198" y="1627980"/>
          <a:ext cx="9036752" cy="51061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1859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Grp="1" noChangeAspect="1"/>
          </p:cNvGraphicFramePr>
          <p:nvPr>
            <p:ph idx="1"/>
            <p:extLst>
              <p:ext uri="{D42A27DB-BD31-4B8C-83A1-F6EECF244321}">
                <p14:modId xmlns:p14="http://schemas.microsoft.com/office/powerpoint/2010/main" val="3838522573"/>
              </p:ext>
            </p:extLst>
          </p:nvPr>
        </p:nvGraphicFramePr>
        <p:xfrm>
          <a:off x="407988" y="1312863"/>
          <a:ext cx="8626475" cy="5384800"/>
        </p:xfrm>
        <a:graphic>
          <a:graphicData uri="http://schemas.openxmlformats.org/presentationml/2006/ole">
            <mc:AlternateContent xmlns:mc="http://schemas.openxmlformats.org/markup-compatibility/2006">
              <mc:Choice xmlns:v="urn:schemas-microsoft-com:vml" Requires="v">
                <p:oleObj spid="_x0000_s2057" name="Document" r:id="rId3" imgW="6975017" imgH="4353991" progId="Word.Document.8">
                  <p:embed/>
                </p:oleObj>
              </mc:Choice>
              <mc:Fallback>
                <p:oleObj name="Document" r:id="rId3" imgW="6975017" imgH="4353991" progId="Word.Document.8">
                  <p:embed/>
                  <p:pic>
                    <p:nvPicPr>
                      <p:cNvPr id="2050" name="Object 5"/>
                      <p:cNvPicPr>
                        <a:picLocks noChangeAspect="1" noChangeArrowheads="1"/>
                      </p:cNvPicPr>
                      <p:nvPr/>
                    </p:nvPicPr>
                    <p:blipFill>
                      <a:blip r:embed="rId4"/>
                      <a:srcRect/>
                      <a:stretch>
                        <a:fillRect/>
                      </a:stretch>
                    </p:blipFill>
                    <p:spPr bwMode="auto">
                      <a:xfrm>
                        <a:off x="407988" y="1312863"/>
                        <a:ext cx="8626475" cy="538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a:extLst>
              <a:ext uri="{FF2B5EF4-FFF2-40B4-BE49-F238E27FC236}">
                <a16:creationId xmlns:a16="http://schemas.microsoft.com/office/drawing/2014/main" id="{425ACD46-6F4F-4EB0-BB57-87B9A3DD862A}"/>
              </a:ext>
            </a:extLst>
          </p:cNvPr>
          <p:cNvSpPr>
            <a:spLocks noGrp="1" noChangeArrowheads="1"/>
          </p:cNvSpPr>
          <p:nvPr>
            <p:ph type="title"/>
          </p:nvPr>
        </p:nvSpPr>
        <p:spPr bwMode="auto">
          <a:xfrm>
            <a:off x="485775" y="209551"/>
            <a:ext cx="7772400" cy="1014413"/>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ctr"/>
            <a:r>
              <a:rPr lang="fr-FR" b="1" dirty="0">
                <a:latin typeface="Arial" pitchFamily="34" charset="0"/>
              </a:rPr>
              <a:t>MISE EN ŒUVRE DE L’AMDEC</a:t>
            </a:r>
            <a:endParaRPr lang="fr-FR" sz="3200" dirty="0"/>
          </a:p>
        </p:txBody>
      </p:sp>
      <p:sp>
        <p:nvSpPr>
          <p:cNvPr id="2" name="Bulle narrative : ronde 1">
            <a:extLst>
              <a:ext uri="{FF2B5EF4-FFF2-40B4-BE49-F238E27FC236}">
                <a16:creationId xmlns:a16="http://schemas.microsoft.com/office/drawing/2014/main" id="{CB4232C6-FCB8-4025-B4D2-7D5010A3CB0B}"/>
              </a:ext>
            </a:extLst>
          </p:cNvPr>
          <p:cNvSpPr/>
          <p:nvPr/>
        </p:nvSpPr>
        <p:spPr>
          <a:xfrm>
            <a:off x="7077075" y="3209925"/>
            <a:ext cx="4219575" cy="1333500"/>
          </a:xfrm>
          <a:prstGeom prst="wedgeEllipseCallout">
            <a:avLst>
              <a:gd name="adj1" fmla="val -78621"/>
              <a:gd name="adj2" fmla="val -510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Utilisation des descripteurs SYSML établis en rétro-ingénierie</a:t>
            </a:r>
          </a:p>
        </p:txBody>
      </p:sp>
    </p:spTree>
    <p:extLst>
      <p:ext uri="{BB962C8B-B14F-4D97-AF65-F5344CB8AC3E}">
        <p14:creationId xmlns:p14="http://schemas.microsoft.com/office/powerpoint/2010/main" val="30851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7">
            <a:extLst>
              <a:ext uri="{FF2B5EF4-FFF2-40B4-BE49-F238E27FC236}">
                <a16:creationId xmlns:a16="http://schemas.microsoft.com/office/drawing/2014/main" id="{8B8E3CBD-B05A-4712-8384-C0F57B99661B}"/>
              </a:ext>
            </a:extLst>
          </p:cNvPr>
          <p:cNvSpPr>
            <a:spLocks noGrp="1" noChangeArrowheads="1"/>
          </p:cNvSpPr>
          <p:nvPr>
            <p:ph type="title"/>
          </p:nvPr>
        </p:nvSpPr>
        <p:spPr bwMode="auto">
          <a:xfrm>
            <a:off x="771525" y="247651"/>
            <a:ext cx="7772400" cy="1014413"/>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ctr"/>
            <a:r>
              <a:rPr lang="fr-FR" b="1" dirty="0">
                <a:latin typeface="Arial" pitchFamily="34" charset="0"/>
              </a:rPr>
              <a:t>GROUPE DE TRAVAIL</a:t>
            </a:r>
            <a:endParaRPr lang="fr-FR" sz="3200" dirty="0"/>
          </a:p>
        </p:txBody>
      </p:sp>
      <p:graphicFrame>
        <p:nvGraphicFramePr>
          <p:cNvPr id="3" name="Diagramme 2">
            <a:extLst>
              <a:ext uri="{FF2B5EF4-FFF2-40B4-BE49-F238E27FC236}">
                <a16:creationId xmlns:a16="http://schemas.microsoft.com/office/drawing/2014/main" id="{D8DD5BE4-EEB0-41BD-BBF7-0FA1806A966F}"/>
              </a:ext>
            </a:extLst>
          </p:cNvPr>
          <p:cNvGraphicFramePr/>
          <p:nvPr>
            <p:extLst>
              <p:ext uri="{D42A27DB-BD31-4B8C-83A1-F6EECF244321}">
                <p14:modId xmlns:p14="http://schemas.microsoft.com/office/powerpoint/2010/main" val="453713929"/>
              </p:ext>
            </p:extLst>
          </p:nvPr>
        </p:nvGraphicFramePr>
        <p:xfrm>
          <a:off x="1087785" y="1536601"/>
          <a:ext cx="7368480" cy="4912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7597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rotWithShape="1">
          <a:blip r:embed="rId2"/>
          <a:srcRect b="853"/>
          <a:stretch/>
        </p:blipFill>
        <p:spPr bwMode="auto">
          <a:xfrm>
            <a:off x="646610" y="383370"/>
            <a:ext cx="7286675" cy="6091259"/>
          </a:xfrm>
          <a:prstGeom prst="rect">
            <a:avLst/>
          </a:prstGeom>
          <a:noFill/>
          <a:ln w="9525">
            <a:noFill/>
            <a:miter lim="800000"/>
            <a:headEnd/>
            <a:tailEnd/>
          </a:ln>
          <a:effectLst/>
        </p:spPr>
      </p:pic>
      <p:sp>
        <p:nvSpPr>
          <p:cNvPr id="3" name="Bulle narrative : ronde 2">
            <a:extLst>
              <a:ext uri="{FF2B5EF4-FFF2-40B4-BE49-F238E27FC236}">
                <a16:creationId xmlns:a16="http://schemas.microsoft.com/office/drawing/2014/main" id="{604A43DE-20C8-4CF7-AF5A-83FF05B537B9}"/>
              </a:ext>
            </a:extLst>
          </p:cNvPr>
          <p:cNvSpPr/>
          <p:nvPr/>
        </p:nvSpPr>
        <p:spPr>
          <a:xfrm>
            <a:off x="7743825" y="3171825"/>
            <a:ext cx="4219575" cy="1333500"/>
          </a:xfrm>
          <a:prstGeom prst="wedgeEllipseCallout">
            <a:avLst>
              <a:gd name="adj1" fmla="val -93519"/>
              <a:gd name="adj2" fmla="val 932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Utilisation des descripteurs SYSML établis en rétro-ingénierie</a:t>
            </a:r>
          </a:p>
        </p:txBody>
      </p:sp>
    </p:spTree>
    <p:extLst>
      <p:ext uri="{BB962C8B-B14F-4D97-AF65-F5344CB8AC3E}">
        <p14:creationId xmlns:p14="http://schemas.microsoft.com/office/powerpoint/2010/main" val="184110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Grp="1" noChangeAspect="1" noChangeArrowheads="1"/>
          </p:cNvPicPr>
          <p:nvPr>
            <p:ph idx="1"/>
          </p:nvPr>
        </p:nvPicPr>
        <p:blipFill>
          <a:blip r:embed="rId2"/>
          <a:srcRect/>
          <a:stretch>
            <a:fillRect/>
          </a:stretch>
        </p:blipFill>
        <p:spPr bwMode="auto">
          <a:xfrm>
            <a:off x="2881290" y="0"/>
            <a:ext cx="6500858" cy="6858000"/>
          </a:xfrm>
          <a:prstGeom prst="rect">
            <a:avLst/>
          </a:prstGeom>
          <a:noFill/>
          <a:ln w="9525">
            <a:noFill/>
            <a:miter lim="800000"/>
            <a:headEnd/>
            <a:tailEnd/>
          </a:ln>
          <a:effectLst/>
        </p:spPr>
      </p:pic>
    </p:spTree>
    <p:extLst>
      <p:ext uri="{BB962C8B-B14F-4D97-AF65-F5344CB8AC3E}">
        <p14:creationId xmlns:p14="http://schemas.microsoft.com/office/powerpoint/2010/main" val="4048865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srcRect/>
          <a:stretch>
            <a:fillRect/>
          </a:stretch>
        </p:blipFill>
        <p:spPr bwMode="auto">
          <a:xfrm>
            <a:off x="647699" y="1573996"/>
            <a:ext cx="8124825" cy="4488813"/>
          </a:xfrm>
          <a:prstGeom prst="rect">
            <a:avLst/>
          </a:prstGeom>
          <a:noFill/>
          <a:ln w="9525">
            <a:noFill/>
            <a:miter lim="800000"/>
            <a:headEnd/>
            <a:tailEnd/>
          </a:ln>
          <a:effectLst/>
        </p:spPr>
      </p:pic>
      <p:sp>
        <p:nvSpPr>
          <p:cNvPr id="6" name="Rectangle 17">
            <a:extLst>
              <a:ext uri="{FF2B5EF4-FFF2-40B4-BE49-F238E27FC236}">
                <a16:creationId xmlns:a16="http://schemas.microsoft.com/office/drawing/2014/main" id="{4451CA19-CA13-472F-8AAE-525FAEC96300}"/>
              </a:ext>
            </a:extLst>
          </p:cNvPr>
          <p:cNvSpPr>
            <a:spLocks noGrp="1" noChangeArrowheads="1"/>
          </p:cNvSpPr>
          <p:nvPr>
            <p:ph type="title"/>
          </p:nvPr>
        </p:nvSpPr>
        <p:spPr bwMode="auto">
          <a:xfrm>
            <a:off x="647700" y="278587"/>
            <a:ext cx="7772400" cy="1014413"/>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normAutofit fontScale="90000"/>
            <a:flatTx/>
          </a:bodyPr>
          <a:lstStyle/>
          <a:p>
            <a:pPr algn="ctr"/>
            <a:r>
              <a:rPr lang="fr-FR" b="1" dirty="0">
                <a:latin typeface="Arial" pitchFamily="34" charset="0"/>
              </a:rPr>
              <a:t>L’AMDEC DANS LA DEMARCHE D’AMELIORATION CONTINUE</a:t>
            </a:r>
            <a:endParaRPr lang="fr-FR" sz="3200" dirty="0"/>
          </a:p>
        </p:txBody>
      </p:sp>
    </p:spTree>
    <p:extLst>
      <p:ext uri="{BB962C8B-B14F-4D97-AF65-F5344CB8AC3E}">
        <p14:creationId xmlns:p14="http://schemas.microsoft.com/office/powerpoint/2010/main" val="2449855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417514" y="1180490"/>
            <a:ext cx="8785225" cy="1600438"/>
          </a:xfrm>
          <a:prstGeom prst="rect">
            <a:avLst/>
          </a:prstGeom>
          <a:noFill/>
          <a:ln w="9525">
            <a:noFill/>
            <a:miter lim="800000"/>
            <a:headEnd/>
            <a:tailEnd/>
          </a:ln>
        </p:spPr>
        <p:txBody>
          <a:bodyPr wrap="square" anchor="ctr">
            <a:spAutoFit/>
          </a:bodyPr>
          <a:lstStyle/>
          <a:p>
            <a:pPr>
              <a:tabLst>
                <a:tab pos="785813" algn="l"/>
              </a:tabLst>
            </a:pPr>
            <a:r>
              <a:rPr lang="fr-FR" sz="1400" dirty="0">
                <a:latin typeface="Arial" pitchFamily="34" charset="0"/>
                <a:ea typeface="Times New Roman" pitchFamily="18" charset="0"/>
                <a:cs typeface="Arial" pitchFamily="34" charset="0"/>
              </a:rPr>
              <a:t>C’est la manière dont un système vient à ne pas fonctionner. Ils sont relatifs à la fonction de chaque élément. Une fonction a 4 façons de ne pas être correctement effectuée :</a:t>
            </a:r>
          </a:p>
          <a:p>
            <a:pPr>
              <a:tabLst>
                <a:tab pos="785813" algn="l"/>
              </a:tabLst>
            </a:pPr>
            <a:endParaRPr lang="fr-FR" sz="1400" dirty="0">
              <a:ea typeface="Times New Roman" pitchFamily="18" charset="0"/>
              <a:cs typeface="Arial" pitchFamily="34" charset="0"/>
            </a:endParaRPr>
          </a:p>
          <a:p>
            <a:pPr eaLnBrk="0" hangingPunct="0">
              <a:buSzPct val="100000"/>
              <a:buFont typeface="Wingdings" pitchFamily="2" charset="2"/>
              <a:buChar char=""/>
              <a:tabLst>
                <a:tab pos="785813" algn="l"/>
              </a:tabLst>
            </a:pPr>
            <a:r>
              <a:rPr lang="fr-FR" sz="1400" b="1" dirty="0">
                <a:solidFill>
                  <a:srgbClr val="0000FF"/>
                </a:solidFill>
                <a:latin typeface="Arial" pitchFamily="34" charset="0"/>
                <a:ea typeface="Times New Roman" pitchFamily="18" charset="0"/>
                <a:cs typeface="Arial" pitchFamily="34" charset="0"/>
              </a:rPr>
              <a:t>Plus de fonction :</a:t>
            </a:r>
            <a:r>
              <a:rPr lang="fr-FR" sz="1400" dirty="0">
                <a:latin typeface="Arial" pitchFamily="34" charset="0"/>
                <a:ea typeface="Times New Roman" pitchFamily="18" charset="0"/>
                <a:cs typeface="Arial" pitchFamily="34" charset="0"/>
              </a:rPr>
              <a:t> </a:t>
            </a:r>
            <a:r>
              <a:rPr lang="fr-FR" sz="1400" dirty="0">
                <a:solidFill>
                  <a:srgbClr val="FF0000"/>
                </a:solidFill>
                <a:latin typeface="Arial" pitchFamily="34" charset="0"/>
                <a:ea typeface="Times New Roman" pitchFamily="18" charset="0"/>
                <a:cs typeface="Arial" pitchFamily="34" charset="0"/>
              </a:rPr>
              <a:t>la fonction cesse de se réaliser</a:t>
            </a:r>
            <a:r>
              <a:rPr lang="fr-FR" sz="1400" dirty="0">
                <a:latin typeface="Arial" pitchFamily="34" charset="0"/>
                <a:ea typeface="Times New Roman" pitchFamily="18" charset="0"/>
                <a:cs typeface="Arial" pitchFamily="34" charset="0"/>
              </a:rPr>
              <a:t>,</a:t>
            </a:r>
            <a:endParaRPr lang="fr-FR" sz="1400" dirty="0">
              <a:ea typeface="Times New Roman" pitchFamily="18" charset="0"/>
              <a:cs typeface="Arial" pitchFamily="34" charset="0"/>
            </a:endParaRPr>
          </a:p>
          <a:p>
            <a:pPr eaLnBrk="0" hangingPunct="0">
              <a:buSzPct val="100000"/>
              <a:buFont typeface="Wingdings" pitchFamily="2" charset="2"/>
              <a:buChar char=""/>
              <a:tabLst>
                <a:tab pos="785813" algn="l"/>
              </a:tabLst>
            </a:pPr>
            <a:r>
              <a:rPr lang="fr-FR" sz="1400" b="1" dirty="0">
                <a:solidFill>
                  <a:srgbClr val="0000FF"/>
                </a:solidFill>
                <a:latin typeface="Arial" pitchFamily="34" charset="0"/>
                <a:ea typeface="Times New Roman" pitchFamily="18" charset="0"/>
                <a:cs typeface="Arial" pitchFamily="34" charset="0"/>
              </a:rPr>
              <a:t>Pas de fonction :</a:t>
            </a:r>
            <a:r>
              <a:rPr lang="fr-FR" sz="1400" dirty="0">
                <a:latin typeface="Arial" pitchFamily="34" charset="0"/>
                <a:ea typeface="Times New Roman" pitchFamily="18" charset="0"/>
                <a:cs typeface="Arial" pitchFamily="34" charset="0"/>
              </a:rPr>
              <a:t> </a:t>
            </a:r>
            <a:r>
              <a:rPr lang="fr-FR" sz="1400" dirty="0">
                <a:solidFill>
                  <a:srgbClr val="FF0000"/>
                </a:solidFill>
                <a:latin typeface="Arial" pitchFamily="34" charset="0"/>
                <a:ea typeface="Times New Roman" pitchFamily="18" charset="0"/>
                <a:cs typeface="Arial" pitchFamily="34" charset="0"/>
              </a:rPr>
              <a:t>la fonction ne se réalise pas lorsqu’on la sollicite</a:t>
            </a:r>
            <a:r>
              <a:rPr lang="fr-FR" sz="1400" dirty="0">
                <a:latin typeface="Arial" pitchFamily="34" charset="0"/>
                <a:ea typeface="Times New Roman" pitchFamily="18" charset="0"/>
                <a:cs typeface="Arial" pitchFamily="34" charset="0"/>
              </a:rPr>
              <a:t>,</a:t>
            </a:r>
            <a:endParaRPr lang="fr-FR" sz="1400" dirty="0">
              <a:ea typeface="Times New Roman" pitchFamily="18" charset="0"/>
              <a:cs typeface="Arial" pitchFamily="34" charset="0"/>
            </a:endParaRPr>
          </a:p>
          <a:p>
            <a:pPr eaLnBrk="0" hangingPunct="0">
              <a:buSzPct val="100000"/>
              <a:buFont typeface="Wingdings" pitchFamily="2" charset="2"/>
              <a:buChar char=""/>
              <a:tabLst>
                <a:tab pos="785813" algn="l"/>
              </a:tabLst>
            </a:pPr>
            <a:r>
              <a:rPr lang="fr-FR" sz="1400" b="1" dirty="0">
                <a:solidFill>
                  <a:srgbClr val="0000FF"/>
                </a:solidFill>
                <a:latin typeface="Arial" pitchFamily="34" charset="0"/>
                <a:ea typeface="Times New Roman" pitchFamily="18" charset="0"/>
                <a:cs typeface="Arial" pitchFamily="34" charset="0"/>
              </a:rPr>
              <a:t>Fonction dégradée :</a:t>
            </a:r>
            <a:r>
              <a:rPr lang="fr-FR" sz="1400" dirty="0">
                <a:solidFill>
                  <a:srgbClr val="FF0000"/>
                </a:solidFill>
                <a:latin typeface="Arial" pitchFamily="34" charset="0"/>
                <a:ea typeface="Times New Roman" pitchFamily="18" charset="0"/>
                <a:cs typeface="Arial" pitchFamily="34" charset="0"/>
              </a:rPr>
              <a:t> la fonction ne se réalise pas parfaitement, altération de performances</a:t>
            </a:r>
            <a:endParaRPr lang="fr-FR" sz="1400" dirty="0">
              <a:ea typeface="Times New Roman" pitchFamily="18" charset="0"/>
              <a:cs typeface="Arial" pitchFamily="34" charset="0"/>
            </a:endParaRPr>
          </a:p>
          <a:p>
            <a:pPr eaLnBrk="0" hangingPunct="0">
              <a:buSzPct val="100000"/>
              <a:buFont typeface="Wingdings" pitchFamily="2" charset="2"/>
              <a:buChar char=""/>
              <a:tabLst>
                <a:tab pos="785813" algn="l"/>
              </a:tabLst>
            </a:pPr>
            <a:r>
              <a:rPr lang="fr-FR" sz="1400" b="1" dirty="0">
                <a:solidFill>
                  <a:srgbClr val="0000FF"/>
                </a:solidFill>
                <a:latin typeface="Arial" pitchFamily="34" charset="0"/>
                <a:ea typeface="Times New Roman" pitchFamily="18" charset="0"/>
                <a:cs typeface="Arial" pitchFamily="34" charset="0"/>
              </a:rPr>
              <a:t>Fonction intempestive :</a:t>
            </a:r>
            <a:r>
              <a:rPr lang="fr-FR" sz="1400" dirty="0">
                <a:latin typeface="Arial" pitchFamily="34" charset="0"/>
                <a:ea typeface="Times New Roman" pitchFamily="18" charset="0"/>
                <a:cs typeface="Arial" pitchFamily="34" charset="0"/>
              </a:rPr>
              <a:t> </a:t>
            </a:r>
            <a:r>
              <a:rPr lang="fr-FR" sz="1400" dirty="0">
                <a:solidFill>
                  <a:srgbClr val="FF0000"/>
                </a:solidFill>
                <a:latin typeface="Arial" pitchFamily="34" charset="0"/>
                <a:ea typeface="Times New Roman" pitchFamily="18" charset="0"/>
                <a:cs typeface="Arial" pitchFamily="34" charset="0"/>
              </a:rPr>
              <a:t>la fonction se réalise lorsqu’elle n’est pas sollicitée</a:t>
            </a:r>
            <a:r>
              <a:rPr lang="fr-FR" sz="1400" dirty="0">
                <a:latin typeface="Arial" pitchFamily="34" charset="0"/>
                <a:ea typeface="Times New Roman" pitchFamily="18" charset="0"/>
                <a:cs typeface="Arial" pitchFamily="34" charset="0"/>
              </a:rPr>
              <a:t>.</a:t>
            </a:r>
          </a:p>
        </p:txBody>
      </p:sp>
      <p:graphicFrame>
        <p:nvGraphicFramePr>
          <p:cNvPr id="37000" name="Group 136"/>
          <p:cNvGraphicFramePr>
            <a:graphicFrameLocks noGrp="1"/>
          </p:cNvGraphicFramePr>
          <p:nvPr>
            <p:extLst>
              <p:ext uri="{D42A27DB-BD31-4B8C-83A1-F6EECF244321}">
                <p14:modId xmlns:p14="http://schemas.microsoft.com/office/powerpoint/2010/main" val="1772499600"/>
              </p:ext>
            </p:extLst>
          </p:nvPr>
        </p:nvGraphicFramePr>
        <p:xfrm>
          <a:off x="841375" y="2773680"/>
          <a:ext cx="8642350" cy="4084320"/>
        </p:xfrm>
        <a:graphic>
          <a:graphicData uri="http://schemas.openxmlformats.org/drawingml/2006/table">
            <a:tbl>
              <a:tblPr/>
              <a:tblGrid>
                <a:gridCol w="2160588">
                  <a:extLst>
                    <a:ext uri="{9D8B030D-6E8A-4147-A177-3AD203B41FA5}">
                      <a16:colId xmlns:a16="http://schemas.microsoft.com/office/drawing/2014/main" val="20000"/>
                    </a:ext>
                  </a:extLst>
                </a:gridCol>
                <a:gridCol w="2162175">
                  <a:extLst>
                    <a:ext uri="{9D8B030D-6E8A-4147-A177-3AD203B41FA5}">
                      <a16:colId xmlns:a16="http://schemas.microsoft.com/office/drawing/2014/main" val="20001"/>
                    </a:ext>
                  </a:extLst>
                </a:gridCol>
                <a:gridCol w="2159000">
                  <a:extLst>
                    <a:ext uri="{9D8B030D-6E8A-4147-A177-3AD203B41FA5}">
                      <a16:colId xmlns:a16="http://schemas.microsoft.com/office/drawing/2014/main" val="20002"/>
                    </a:ext>
                  </a:extLst>
                </a:gridCol>
                <a:gridCol w="2160587">
                  <a:extLst>
                    <a:ext uri="{9D8B030D-6E8A-4147-A177-3AD203B41FA5}">
                      <a16:colId xmlns:a16="http://schemas.microsoft.com/office/drawing/2014/main" val="20003"/>
                    </a:ext>
                  </a:extLst>
                </a:gridCol>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Arial" pitchFamily="34" charset="0"/>
                          <a:ea typeface="Times New Roman" pitchFamily="18" charset="0"/>
                          <a:cs typeface="Arial" pitchFamily="34" charset="0"/>
                        </a:rPr>
                        <a:t>Modes de défaillances</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Arial" pitchFamily="34" charset="0"/>
                          <a:ea typeface="Times New Roman" pitchFamily="18" charset="0"/>
                          <a:cs typeface="Arial" pitchFamily="34" charset="0"/>
                        </a:rPr>
                        <a:t>Composants électriques et électromécaniques</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Composants hydrauliques</a:t>
                      </a:r>
                      <a:endPar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a:ln>
                            <a:noFill/>
                          </a:ln>
                          <a:solidFill>
                            <a:schemeClr val="tx1"/>
                          </a:solidFill>
                          <a:effectLst/>
                          <a:latin typeface="Arial" pitchFamily="34" charset="0"/>
                          <a:ea typeface="Times New Roman" pitchFamily="18" charset="0"/>
                          <a:cs typeface="Arial" pitchFamily="34" charset="0"/>
                        </a:rPr>
                        <a:t>Composants mécaniques</a:t>
                      </a:r>
                      <a:endPar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val="10000"/>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Arial" pitchFamily="34" charset="0"/>
                          <a:ea typeface="Times New Roman" pitchFamily="18" charset="0"/>
                          <a:cs typeface="Arial" pitchFamily="34" charset="0"/>
                        </a:rPr>
                        <a:t>Plus de fonction</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composant défectueux</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composant défectueux</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circuit coupé ou bouché</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rupture</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blocage, grippage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9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Arial" pitchFamily="34" charset="0"/>
                          <a:ea typeface="Times New Roman" pitchFamily="18" charset="0"/>
                          <a:cs typeface="Arial" pitchFamily="34" charset="0"/>
                        </a:rPr>
                        <a:t>Pas de fonction</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composant ne répondant pas à la sollicitation dont il est l’objet</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connexions débranchées</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fils desserrés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connexions / raccords débranchés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fr-FR" sz="1400" b="0" i="0" u="none" strike="noStrike" cap="none" normalizeH="0" baseline="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Arial" pitchFamily="34" charset="0"/>
                          <a:ea typeface="Times New Roman" pitchFamily="18" charset="0"/>
                          <a:cs typeface="Arial" pitchFamily="34" charset="0"/>
                        </a:rPr>
                        <a:t>Fonction dégradée</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dérive des caractéristiques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mauvaise étanchéité</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usure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désolidarisation</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jeu</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Arial" pitchFamily="34" charset="0"/>
                          <a:ea typeface="Times New Roman" pitchFamily="18" charset="0"/>
                          <a:cs typeface="Arial" pitchFamily="34" charset="0"/>
                        </a:rPr>
                        <a:t>Fonction intempestive</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perturbations (parasites)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rPr>
                        <a:t>- perturbations (coups de bélier)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fr-FR" sz="1400" b="0" i="0" u="none" strike="noStrike" cap="none" normalizeH="0" baseline="0" dirty="0">
                        <a:ln>
                          <a:noFill/>
                        </a:ln>
                        <a:solidFill>
                          <a:schemeClr val="tx1"/>
                        </a:solidFill>
                        <a:effectLst>
                          <a:outerShdw blurRad="38100" dist="38100" dir="2700000" algn="tl">
                            <a:srgbClr val="C0C0C0"/>
                          </a:outerShdw>
                        </a:effectLst>
                        <a:latin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7" name="Rectangle 17">
            <a:extLst>
              <a:ext uri="{FF2B5EF4-FFF2-40B4-BE49-F238E27FC236}">
                <a16:creationId xmlns:a16="http://schemas.microsoft.com/office/drawing/2014/main" id="{60D43AEC-53C7-4B68-861C-13240BABD020}"/>
              </a:ext>
            </a:extLst>
          </p:cNvPr>
          <p:cNvSpPr txBox="1">
            <a:spLocks noChangeArrowheads="1"/>
          </p:cNvSpPr>
          <p:nvPr/>
        </p:nvSpPr>
        <p:spPr bwMode="auto">
          <a:xfrm>
            <a:off x="386562" y="166077"/>
            <a:ext cx="7772400" cy="1014413"/>
          </a:xfrm>
          <a:prstGeom prst="rect">
            <a:avLst/>
          </a:prstGeom>
          <a:gradFill rotWithShape="0">
            <a:gsLst>
              <a:gs pos="0">
                <a:srgbClr val="CCFFFF"/>
              </a:gs>
              <a:gs pos="100000">
                <a:srgbClr val="FFCC99"/>
              </a:gs>
            </a:gsLst>
            <a:path path="shape">
              <a:fillToRect l="50000" t="50000" r="50000" b="50000"/>
            </a:path>
          </a:gra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p:spPr>
        <p:txBody>
          <a:bodyPr vert="horz" wrap="square" lIns="92075" tIns="46038" rIns="92075" bIns="46038" numCol="1" anchor="ctr" anchorCtr="0" compatLnSpc="1">
            <a:prstTxWarp prst="textNoShape">
              <a:avLst/>
            </a:prstTxWarp>
            <a:flatTx/>
          </a:bodyPr>
          <a:lst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a:lstStyle>
          <a:p>
            <a:r>
              <a:rPr lang="fr-FR" sz="3600" b="1" kern="0" dirty="0">
                <a:latin typeface="Arial" pitchFamily="34" charset="0"/>
              </a:rPr>
              <a:t>LES MODES DE DEFAILLANCE</a:t>
            </a:r>
          </a:p>
          <a:p>
            <a:r>
              <a:rPr lang="fr-FR" sz="2400" b="1" i="1" dirty="0">
                <a:solidFill>
                  <a:srgbClr val="FF0000"/>
                </a:solidFill>
              </a:rPr>
              <a:t>effet par lequel une défaillance est perçue</a:t>
            </a:r>
            <a:endParaRPr lang="fr-FR" sz="2400" kern="0" dirty="0"/>
          </a:p>
        </p:txBody>
      </p:sp>
    </p:spTree>
    <p:extLst>
      <p:ext uri="{BB962C8B-B14F-4D97-AF65-F5344CB8AC3E}">
        <p14:creationId xmlns:p14="http://schemas.microsoft.com/office/powerpoint/2010/main" val="80766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 calcmode="lin" valueType="num">
                                      <p:cBhvr>
                                        <p:cTn id="7" dur="500" fill="hold"/>
                                        <p:tgtEl>
                                          <p:spTgt spid="36868"/>
                                        </p:tgtEl>
                                        <p:attrNameLst>
                                          <p:attrName>ppt_x</p:attrName>
                                        </p:attrNameLst>
                                      </p:cBhvr>
                                      <p:tavLst>
                                        <p:tav tm="0">
                                          <p:val>
                                            <p:strVal val="#ppt_x-#ppt_w/2"/>
                                          </p:val>
                                        </p:tav>
                                        <p:tav tm="100000">
                                          <p:val>
                                            <p:strVal val="#ppt_x"/>
                                          </p:val>
                                        </p:tav>
                                      </p:tavLst>
                                    </p:anim>
                                    <p:anim calcmode="lin" valueType="num">
                                      <p:cBhvr>
                                        <p:cTn id="8" dur="500" fill="hold"/>
                                        <p:tgtEl>
                                          <p:spTgt spid="36868"/>
                                        </p:tgtEl>
                                        <p:attrNameLst>
                                          <p:attrName>ppt_y</p:attrName>
                                        </p:attrNameLst>
                                      </p:cBhvr>
                                      <p:tavLst>
                                        <p:tav tm="0">
                                          <p:val>
                                            <p:strVal val="#ppt_y"/>
                                          </p:val>
                                        </p:tav>
                                        <p:tav tm="100000">
                                          <p:val>
                                            <p:strVal val="#ppt_y"/>
                                          </p:val>
                                        </p:tav>
                                      </p:tavLst>
                                    </p:anim>
                                    <p:anim calcmode="lin" valueType="num">
                                      <p:cBhvr>
                                        <p:cTn id="9" dur="500" fill="hold"/>
                                        <p:tgtEl>
                                          <p:spTgt spid="36868"/>
                                        </p:tgtEl>
                                        <p:attrNameLst>
                                          <p:attrName>ppt_w</p:attrName>
                                        </p:attrNameLst>
                                      </p:cBhvr>
                                      <p:tavLst>
                                        <p:tav tm="0">
                                          <p:val>
                                            <p:fltVal val="0"/>
                                          </p:val>
                                        </p:tav>
                                        <p:tav tm="100000">
                                          <p:val>
                                            <p:strVal val="#ppt_w"/>
                                          </p:val>
                                        </p:tav>
                                      </p:tavLst>
                                    </p:anim>
                                    <p:anim calcmode="lin" valueType="num">
                                      <p:cBhvr>
                                        <p:cTn id="10" dur="500" fill="hold"/>
                                        <p:tgtEl>
                                          <p:spTgt spid="36868"/>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37000"/>
                                        </p:tgtEl>
                                        <p:attrNameLst>
                                          <p:attrName>style.visibility</p:attrName>
                                        </p:attrNameLst>
                                      </p:cBhvr>
                                      <p:to>
                                        <p:strVal val="visible"/>
                                      </p:to>
                                    </p:set>
                                    <p:anim calcmode="lin" valueType="num">
                                      <p:cBhvr>
                                        <p:cTn id="15" dur="500" fill="hold"/>
                                        <p:tgtEl>
                                          <p:spTgt spid="37000"/>
                                        </p:tgtEl>
                                        <p:attrNameLst>
                                          <p:attrName>ppt_x</p:attrName>
                                        </p:attrNameLst>
                                      </p:cBhvr>
                                      <p:tavLst>
                                        <p:tav tm="0">
                                          <p:val>
                                            <p:strVal val="#ppt_x"/>
                                          </p:val>
                                        </p:tav>
                                        <p:tav tm="100000">
                                          <p:val>
                                            <p:strVal val="#ppt_x"/>
                                          </p:val>
                                        </p:tav>
                                      </p:tavLst>
                                    </p:anim>
                                    <p:anim calcmode="lin" valueType="num">
                                      <p:cBhvr>
                                        <p:cTn id="16" dur="500" fill="hold"/>
                                        <p:tgtEl>
                                          <p:spTgt spid="37000"/>
                                        </p:tgtEl>
                                        <p:attrNameLst>
                                          <p:attrName>ppt_y</p:attrName>
                                        </p:attrNameLst>
                                      </p:cBhvr>
                                      <p:tavLst>
                                        <p:tav tm="0">
                                          <p:val>
                                            <p:strVal val="#ppt_y-#ppt_h/2"/>
                                          </p:val>
                                        </p:tav>
                                        <p:tav tm="100000">
                                          <p:val>
                                            <p:strVal val="#ppt_y"/>
                                          </p:val>
                                        </p:tav>
                                      </p:tavLst>
                                    </p:anim>
                                    <p:anim calcmode="lin" valueType="num">
                                      <p:cBhvr>
                                        <p:cTn id="17" dur="500" fill="hold"/>
                                        <p:tgtEl>
                                          <p:spTgt spid="37000"/>
                                        </p:tgtEl>
                                        <p:attrNameLst>
                                          <p:attrName>ppt_w</p:attrName>
                                        </p:attrNameLst>
                                      </p:cBhvr>
                                      <p:tavLst>
                                        <p:tav tm="0">
                                          <p:val>
                                            <p:strVal val="#ppt_w"/>
                                          </p:val>
                                        </p:tav>
                                        <p:tav tm="100000">
                                          <p:val>
                                            <p:strVal val="#ppt_w"/>
                                          </p:val>
                                        </p:tav>
                                      </p:tavLst>
                                    </p:anim>
                                    <p:anim calcmode="lin" valueType="num">
                                      <p:cBhvr>
                                        <p:cTn id="18" dur="500" fill="hold"/>
                                        <p:tgtEl>
                                          <p:spTgt spid="370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60D43AEC-53C7-4B68-861C-13240BABD020}"/>
              </a:ext>
            </a:extLst>
          </p:cNvPr>
          <p:cNvSpPr txBox="1">
            <a:spLocks noChangeArrowheads="1"/>
          </p:cNvSpPr>
          <p:nvPr/>
        </p:nvSpPr>
        <p:spPr bwMode="auto">
          <a:xfrm>
            <a:off x="338937" y="229965"/>
            <a:ext cx="7772400" cy="1014413"/>
          </a:xfrm>
          <a:prstGeom prst="rect">
            <a:avLst/>
          </a:prstGeom>
          <a:gradFill rotWithShape="0">
            <a:gsLst>
              <a:gs pos="0">
                <a:srgbClr val="CCFFFF"/>
              </a:gs>
              <a:gs pos="100000">
                <a:srgbClr val="FFCC99"/>
              </a:gs>
            </a:gsLst>
            <a:path path="shape">
              <a:fillToRect l="50000" t="50000" r="50000" b="50000"/>
            </a:path>
          </a:gradFill>
          <a:ln w="9525">
            <a:noFill/>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p:spPr>
        <p:txBody>
          <a:bodyPr vert="horz" wrap="square" lIns="92075" tIns="46038" rIns="92075" bIns="46038" numCol="1" anchor="ctr" anchorCtr="0" compatLnSpc="1">
            <a:prstTxWarp prst="textNoShape">
              <a:avLst/>
            </a:prstTxWarp>
            <a:flatTx/>
          </a:bodyPr>
          <a:lstStyle>
            <a:lvl1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2pPr>
            <a:lvl3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3pPr>
            <a:lvl4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4pPr>
            <a:lvl5pPr algn="ctr" rtl="0" eaLnBrk="0" fontAlgn="base" hangingPunct="0">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Times New Roman" pitchFamily="18" charset="0"/>
              </a:defRPr>
            </a:lvl9pPr>
          </a:lstStyle>
          <a:p>
            <a:r>
              <a:rPr lang="fr-FR" sz="3600" b="1" kern="0" dirty="0">
                <a:latin typeface="Arial" pitchFamily="34" charset="0"/>
              </a:rPr>
              <a:t>LES MODES DE DEFAILLANCE</a:t>
            </a:r>
          </a:p>
          <a:p>
            <a:r>
              <a:rPr lang="fr-FR" sz="2400" b="1" i="1" dirty="0">
                <a:solidFill>
                  <a:srgbClr val="FF0000"/>
                </a:solidFill>
              </a:rPr>
              <a:t>effet par lequel une défaillance est perçue</a:t>
            </a:r>
            <a:endParaRPr lang="fr-FR" sz="2400" kern="0" dirty="0"/>
          </a:p>
        </p:txBody>
      </p:sp>
      <p:graphicFrame>
        <p:nvGraphicFramePr>
          <p:cNvPr id="5" name="Object 104">
            <a:extLst>
              <a:ext uri="{FF2B5EF4-FFF2-40B4-BE49-F238E27FC236}">
                <a16:creationId xmlns:a16="http://schemas.microsoft.com/office/drawing/2014/main" id="{61EFCB62-0B29-4B49-8860-1C26EC4329D5}"/>
              </a:ext>
            </a:extLst>
          </p:cNvPr>
          <p:cNvGraphicFramePr>
            <a:graphicFrameLocks noChangeAspect="1"/>
          </p:cNvGraphicFramePr>
          <p:nvPr>
            <p:extLst>
              <p:ext uri="{D42A27DB-BD31-4B8C-83A1-F6EECF244321}">
                <p14:modId xmlns:p14="http://schemas.microsoft.com/office/powerpoint/2010/main" val="280468771"/>
              </p:ext>
            </p:extLst>
          </p:nvPr>
        </p:nvGraphicFramePr>
        <p:xfrm>
          <a:off x="671514" y="1385019"/>
          <a:ext cx="7558086" cy="5395376"/>
        </p:xfrm>
        <a:graphic>
          <a:graphicData uri="http://schemas.openxmlformats.org/presentationml/2006/ole">
            <mc:AlternateContent xmlns:mc="http://schemas.openxmlformats.org/markup-compatibility/2006">
              <mc:Choice xmlns:v="urn:schemas-microsoft-com:vml" Requires="v">
                <p:oleObj spid="_x0000_s3082" name="Document" r:id="rId3" imgW="5863190" imgH="4190020" progId="Word.Document.8">
                  <p:embed/>
                </p:oleObj>
              </mc:Choice>
              <mc:Fallback>
                <p:oleObj name="Document" r:id="rId3" imgW="5863190" imgH="4190020" progId="Word.Document.8">
                  <p:embed/>
                  <p:pic>
                    <p:nvPicPr>
                      <p:cNvPr id="5" name="Object 104">
                        <a:extLst>
                          <a:ext uri="{FF2B5EF4-FFF2-40B4-BE49-F238E27FC236}">
                            <a16:creationId xmlns:a16="http://schemas.microsoft.com/office/drawing/2014/main" id="{61EFCB62-0B29-4B49-8860-1C26EC4329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514" y="1385019"/>
                        <a:ext cx="7558086" cy="5395376"/>
                      </a:xfrm>
                      <a:prstGeom prst="rect">
                        <a:avLst/>
                      </a:prstGeom>
                      <a:noFill/>
                      <a:extLst/>
                    </p:spPr>
                  </p:pic>
                </p:oleObj>
              </mc:Fallback>
            </mc:AlternateContent>
          </a:graphicData>
        </a:graphic>
      </p:graphicFrame>
    </p:spTree>
    <p:extLst>
      <p:ext uri="{BB962C8B-B14F-4D97-AF65-F5344CB8AC3E}">
        <p14:creationId xmlns:p14="http://schemas.microsoft.com/office/powerpoint/2010/main" val="10683810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2078039" y="1206501"/>
            <a:ext cx="6899275" cy="1069975"/>
          </a:xfrm>
          <a:prstGeom prst="rect">
            <a:avLst/>
          </a:prstGeom>
          <a:noFill/>
          <a:ln w="9525">
            <a:noFill/>
            <a:miter lim="800000"/>
            <a:headEnd/>
            <a:tailEnd/>
          </a:ln>
        </p:spPr>
        <p:txBody>
          <a:bodyPr wrap="none" anchor="ctr">
            <a:spAutoFit/>
          </a:bodyPr>
          <a:lstStyle/>
          <a:p>
            <a:pPr>
              <a:tabLst>
                <a:tab pos="785813" algn="l"/>
              </a:tabLst>
            </a:pPr>
            <a:r>
              <a:rPr lang="fr-FR" sz="1600">
                <a:latin typeface="Arial" pitchFamily="34" charset="0"/>
                <a:ea typeface="Times New Roman" pitchFamily="18" charset="0"/>
                <a:cs typeface="Arial" pitchFamily="34" charset="0"/>
              </a:rPr>
              <a:t>Il existe 3 types de causes amenant le mode de défaillance :</a:t>
            </a:r>
            <a:endParaRPr lang="fr-FR" sz="1600">
              <a:ea typeface="Times New Roman" pitchFamily="18" charset="0"/>
              <a:cs typeface="Arial" pitchFamily="34" charset="0"/>
            </a:endParaRPr>
          </a:p>
          <a:p>
            <a:pPr eaLnBrk="0" hangingPunct="0">
              <a:buSzPct val="100000"/>
              <a:buFont typeface="Wingdings" pitchFamily="2" charset="2"/>
              <a:buChar char=""/>
              <a:tabLst>
                <a:tab pos="785813" algn="l"/>
              </a:tabLst>
            </a:pPr>
            <a:r>
              <a:rPr lang="fr-FR" sz="1600" b="1">
                <a:solidFill>
                  <a:srgbClr val="0000FF"/>
                </a:solidFill>
                <a:latin typeface="Arial" pitchFamily="34" charset="0"/>
                <a:ea typeface="Times New Roman" pitchFamily="18" charset="0"/>
                <a:cs typeface="Arial" pitchFamily="34" charset="0"/>
              </a:rPr>
              <a:t>Causes internes au matériel</a:t>
            </a:r>
            <a:endParaRPr lang="fr-FR" sz="1600">
              <a:ea typeface="Times New Roman" pitchFamily="18" charset="0"/>
              <a:cs typeface="Arial" pitchFamily="34" charset="0"/>
            </a:endParaRPr>
          </a:p>
          <a:p>
            <a:pPr eaLnBrk="0" hangingPunct="0">
              <a:buSzPct val="100000"/>
              <a:buFont typeface="Wingdings" pitchFamily="2" charset="2"/>
              <a:buChar char=""/>
              <a:tabLst>
                <a:tab pos="785813" algn="l"/>
              </a:tabLst>
            </a:pPr>
            <a:r>
              <a:rPr lang="fr-FR" sz="1600" b="1">
                <a:solidFill>
                  <a:srgbClr val="0000FF"/>
                </a:solidFill>
                <a:latin typeface="Arial" pitchFamily="34" charset="0"/>
                <a:ea typeface="Times New Roman" pitchFamily="18" charset="0"/>
                <a:cs typeface="Arial" pitchFamily="34" charset="0"/>
              </a:rPr>
              <a:t>Causes externes dues à l’environnement, au milieu, à l’exploitation,</a:t>
            </a:r>
            <a:endParaRPr lang="fr-FR" sz="1600">
              <a:ea typeface="Times New Roman" pitchFamily="18" charset="0"/>
              <a:cs typeface="Arial" pitchFamily="34" charset="0"/>
            </a:endParaRPr>
          </a:p>
          <a:p>
            <a:pPr eaLnBrk="0" hangingPunct="0">
              <a:buSzPct val="100000"/>
              <a:buFont typeface="Wingdings" pitchFamily="2" charset="2"/>
              <a:buChar char=""/>
              <a:tabLst>
                <a:tab pos="785813" algn="l"/>
              </a:tabLst>
            </a:pPr>
            <a:r>
              <a:rPr lang="fr-FR" sz="1600" b="1">
                <a:solidFill>
                  <a:srgbClr val="0000FF"/>
                </a:solidFill>
                <a:latin typeface="Arial" pitchFamily="34" charset="0"/>
                <a:ea typeface="Times New Roman" pitchFamily="18" charset="0"/>
                <a:cs typeface="Arial" pitchFamily="34" charset="0"/>
              </a:rPr>
              <a:t>Causes externes dues à la main d’œuvre.</a:t>
            </a:r>
            <a:endParaRPr lang="fr-FR" sz="1600">
              <a:latin typeface="Arial" pitchFamily="34" charset="0"/>
              <a:ea typeface="Times New Roman" pitchFamily="18" charset="0"/>
              <a:cs typeface="Arial" pitchFamily="34" charset="0"/>
            </a:endParaRPr>
          </a:p>
        </p:txBody>
      </p:sp>
      <p:graphicFrame>
        <p:nvGraphicFramePr>
          <p:cNvPr id="37999" name="Group 111"/>
          <p:cNvGraphicFramePr>
            <a:graphicFrameLocks noGrp="1"/>
          </p:cNvGraphicFramePr>
          <p:nvPr>
            <p:extLst>
              <p:ext uri="{D42A27DB-BD31-4B8C-83A1-F6EECF244321}">
                <p14:modId xmlns:p14="http://schemas.microsoft.com/office/powerpoint/2010/main" val="1948928493"/>
              </p:ext>
            </p:extLst>
          </p:nvPr>
        </p:nvGraphicFramePr>
        <p:xfrm>
          <a:off x="747713" y="1292225"/>
          <a:ext cx="8640762" cy="5486400"/>
        </p:xfrm>
        <a:graphic>
          <a:graphicData uri="http://schemas.openxmlformats.org/drawingml/2006/table">
            <a:tbl>
              <a:tblPr/>
              <a:tblGrid>
                <a:gridCol w="2162175">
                  <a:extLst>
                    <a:ext uri="{9D8B030D-6E8A-4147-A177-3AD203B41FA5}">
                      <a16:colId xmlns:a16="http://schemas.microsoft.com/office/drawing/2014/main" val="20000"/>
                    </a:ext>
                  </a:extLst>
                </a:gridCol>
                <a:gridCol w="2159000">
                  <a:extLst>
                    <a:ext uri="{9D8B030D-6E8A-4147-A177-3AD203B41FA5}">
                      <a16:colId xmlns:a16="http://schemas.microsoft.com/office/drawing/2014/main" val="20001"/>
                    </a:ext>
                  </a:extLst>
                </a:gridCol>
                <a:gridCol w="2160587">
                  <a:extLst>
                    <a:ext uri="{9D8B030D-6E8A-4147-A177-3AD203B41FA5}">
                      <a16:colId xmlns:a16="http://schemas.microsoft.com/office/drawing/2014/main" val="20002"/>
                    </a:ext>
                  </a:extLst>
                </a:gridCol>
                <a:gridCol w="2159000">
                  <a:extLst>
                    <a:ext uri="{9D8B030D-6E8A-4147-A177-3AD203B41FA5}">
                      <a16:colId xmlns:a16="http://schemas.microsoft.com/office/drawing/2014/main" val="20003"/>
                    </a:ext>
                  </a:extLst>
                </a:gridCol>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dirty="0">
                          <a:ln>
                            <a:noFill/>
                          </a:ln>
                          <a:solidFill>
                            <a:srgbClr val="000000"/>
                          </a:solidFill>
                          <a:effectLst/>
                          <a:latin typeface="Arial" pitchFamily="34" charset="0"/>
                          <a:ea typeface="Times New Roman" pitchFamily="18" charset="0"/>
                          <a:cs typeface="Arial" pitchFamily="34" charset="0"/>
                        </a:rPr>
                        <a:t>Causes de défaillance</a:t>
                      </a:r>
                      <a:endPar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Arial" pitchFamily="34" charset="0"/>
                          <a:ea typeface="Times New Roman" pitchFamily="18" charset="0"/>
                          <a:cs typeface="Arial" pitchFamily="34" charset="0"/>
                        </a:rPr>
                        <a:t>Composants électriques et électromécaniques</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Arial" pitchFamily="34" charset="0"/>
                          <a:ea typeface="Times New Roman" pitchFamily="18" charset="0"/>
                          <a:cs typeface="Arial" pitchFamily="34" charset="0"/>
                        </a:rPr>
                        <a:t>Composants hydrauliques</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chemeClr val="tx1"/>
                          </a:solidFill>
                          <a:effectLst/>
                          <a:latin typeface="Arial" pitchFamily="34" charset="0"/>
                          <a:ea typeface="Times New Roman" pitchFamily="18" charset="0"/>
                          <a:cs typeface="Arial" pitchFamily="34" charset="0"/>
                        </a:rPr>
                        <a:t>Composants mécaniques</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extLst>
                  <a:ext uri="{0D108BD9-81ED-4DB2-BD59-A6C34878D82A}">
                    <a16:rowId xmlns:a16="http://schemas.microsoft.com/office/drawing/2014/main" val="10000"/>
                  </a:ext>
                </a:extLst>
              </a:tr>
              <a:tr h="701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rgbClr val="000000"/>
                          </a:solidFill>
                          <a:effectLst/>
                          <a:latin typeface="Arial" pitchFamily="34" charset="0"/>
                          <a:ea typeface="Times New Roman" pitchFamily="18" charset="0"/>
                          <a:cs typeface="Arial" pitchFamily="34" charset="0"/>
                        </a:rPr>
                        <a:t>Causes internes matériel</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vieillissement</a:t>
                      </a:r>
                      <a:endParaRPr kumimoji="0" lang="fr-FR" sz="1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composant HS (mort subite)</a:t>
                      </a:r>
                      <a:endPar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vieillissement</a:t>
                      </a:r>
                      <a:endParaRPr kumimoji="0" lang="fr-FR" sz="1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composant HS (mort subite)</a:t>
                      </a:r>
                      <a:endParaRPr kumimoji="0" lang="fr-FR" sz="1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colmatage</a:t>
                      </a:r>
                      <a:endParaRPr kumimoji="0" lang="fr-FR" sz="1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fuites</a:t>
                      </a:r>
                      <a:endPar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contraintes mécaniques</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fatigue mécanique</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états de surface</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10001"/>
                  </a:ext>
                </a:extLst>
              </a:tr>
              <a:tr h="1006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rgbClr val="000000"/>
                          </a:solidFill>
                          <a:effectLst/>
                          <a:latin typeface="Arial" pitchFamily="34" charset="0"/>
                          <a:ea typeface="Times New Roman" pitchFamily="18" charset="0"/>
                          <a:cs typeface="Arial" pitchFamily="34" charset="0"/>
                        </a:rPr>
                        <a:t>Causes externes</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a:ln>
                            <a:noFill/>
                          </a:ln>
                          <a:solidFill>
                            <a:srgbClr val="000000"/>
                          </a:solidFill>
                          <a:effectLst/>
                          <a:latin typeface="Arial" pitchFamily="34" charset="0"/>
                          <a:ea typeface="Times New Roman" pitchFamily="18" charset="0"/>
                          <a:cs typeface="Arial" pitchFamily="34" charset="0"/>
                        </a:rPr>
                        <a:t>milieu exploitation</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pollution (poussière, huile, eau)</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chocs</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vibrations</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échauffement local</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parasites</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perturbations électromagnétiques, etc.</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température ambiante</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pollution (poussières, huile, eau)</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vibrations</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échauffement local</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chocs, coups de bélier</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température ambiante</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pollution (poussières, huile, eau)</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vibrations</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échauffement local</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chocs</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10002"/>
                  </a:ext>
                </a:extLst>
              </a:tr>
              <a:tr h="1158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1" u="none" strike="noStrike" cap="none" normalizeH="0" baseline="0">
                          <a:ln>
                            <a:noFill/>
                          </a:ln>
                          <a:solidFill>
                            <a:srgbClr val="000000"/>
                          </a:solidFill>
                          <a:effectLst/>
                          <a:latin typeface="Arial" pitchFamily="34" charset="0"/>
                          <a:ea typeface="Times New Roman" pitchFamily="18" charset="0"/>
                          <a:cs typeface="Arial" pitchFamily="34" charset="0"/>
                        </a:rPr>
                        <a:t>Causes externes</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1" i="1" u="none" strike="noStrike" cap="none" normalizeH="0" baseline="0">
                          <a:ln>
                            <a:noFill/>
                          </a:ln>
                          <a:solidFill>
                            <a:srgbClr val="000000"/>
                          </a:solidFill>
                          <a:effectLst/>
                          <a:latin typeface="Arial" pitchFamily="34" charset="0"/>
                          <a:ea typeface="Times New Roman" pitchFamily="18" charset="0"/>
                          <a:cs typeface="Arial" pitchFamily="34" charset="0"/>
                        </a:rPr>
                        <a:t>Main d’œuvre</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montage</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réglages</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contrôle</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mise en oeuvre</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utilisation</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manque d’énergie</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montage</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réglages</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contrôle</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mise en oeuvre</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utilisation</a:t>
                      </a:r>
                      <a:endParaRPr kumimoji="0" lang="fr-FR" sz="1400" b="0" i="0" u="none" strike="noStrike" cap="none" normalizeH="0" baseline="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a:ln>
                            <a:noFill/>
                          </a:ln>
                          <a:solidFill>
                            <a:srgbClr val="000000"/>
                          </a:solidFill>
                          <a:effectLst/>
                          <a:latin typeface="Arial" pitchFamily="34" charset="0"/>
                          <a:ea typeface="Times New Roman" pitchFamily="18" charset="0"/>
                          <a:cs typeface="Arial" pitchFamily="34" charset="0"/>
                        </a:rPr>
                        <a:t>- manque d’énergie</a:t>
                      </a:r>
                      <a:endParaRPr kumimoji="0" lang="fr-FR" sz="1400" b="0" i="0" u="none" strike="noStrike" cap="none" normalizeH="0" baseline="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conception</a:t>
                      </a:r>
                      <a:endParaRPr kumimoji="0" lang="fr-FR" sz="1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fabrication (pour les composants fabriqués)</a:t>
                      </a:r>
                      <a:endParaRPr kumimoji="0" lang="fr-FR" sz="1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montage</a:t>
                      </a:r>
                      <a:endParaRPr kumimoji="0" lang="fr-FR" sz="1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réglages</a:t>
                      </a:r>
                      <a:endParaRPr kumimoji="0" lang="fr-FR" sz="1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contrôle</a:t>
                      </a:r>
                      <a:endParaRPr kumimoji="0" lang="fr-FR" sz="1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mise en </a:t>
                      </a:r>
                      <a:r>
                        <a:rPr kumimoji="0" lang="fr-FR" sz="14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oeuvre</a:t>
                      </a:r>
                      <a:endParaRPr kumimoji="0" lang="fr-FR" sz="1400" b="0" i="0" u="none" strike="noStrike" cap="none" normalizeH="0" baseline="0" dirty="0">
                        <a:ln>
                          <a:noFill/>
                        </a:ln>
                        <a:solidFill>
                          <a:schemeClr val="tx1"/>
                        </a:solidFill>
                        <a:effectLst/>
                        <a:latin typeface="Times New Roman" pitchFamily="18"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utilisation</a:t>
                      </a:r>
                      <a:endParaRPr kumimoji="0" lang="fr-FR" sz="14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10003"/>
                  </a:ext>
                </a:extLst>
              </a:tr>
            </a:tbl>
          </a:graphicData>
        </a:graphic>
      </p:graphicFrame>
      <p:sp>
        <p:nvSpPr>
          <p:cNvPr id="7" name="Rectangle 17">
            <a:extLst>
              <a:ext uri="{FF2B5EF4-FFF2-40B4-BE49-F238E27FC236}">
                <a16:creationId xmlns:a16="http://schemas.microsoft.com/office/drawing/2014/main" id="{BD467B7B-B552-4AED-AE66-EBC13CD87AB1}"/>
              </a:ext>
            </a:extLst>
          </p:cNvPr>
          <p:cNvSpPr>
            <a:spLocks noGrp="1" noChangeArrowheads="1"/>
          </p:cNvSpPr>
          <p:nvPr>
            <p:ph type="title"/>
          </p:nvPr>
        </p:nvSpPr>
        <p:spPr bwMode="auto">
          <a:xfrm>
            <a:off x="447675" y="296068"/>
            <a:ext cx="7772400" cy="896144"/>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ctr"/>
            <a:r>
              <a:rPr lang="fr-FR" b="1" dirty="0">
                <a:latin typeface="Arial" pitchFamily="34" charset="0"/>
              </a:rPr>
              <a:t>LES CAUSES DE DEFAILLANCE</a:t>
            </a:r>
            <a:endParaRPr lang="fr-FR" sz="3200" dirty="0"/>
          </a:p>
        </p:txBody>
      </p:sp>
    </p:spTree>
    <p:extLst>
      <p:ext uri="{BB962C8B-B14F-4D97-AF65-F5344CB8AC3E}">
        <p14:creationId xmlns:p14="http://schemas.microsoft.com/office/powerpoint/2010/main" val="253907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1000" fill="hold"/>
                                        <p:tgtEl>
                                          <p:spTgt spid="37892"/>
                                        </p:tgtEl>
                                        <p:attrNameLst>
                                          <p:attrName>ppt_w</p:attrName>
                                        </p:attrNameLst>
                                      </p:cBhvr>
                                      <p:tavLst>
                                        <p:tav tm="0">
                                          <p:val>
                                            <p:fltVal val="0"/>
                                          </p:val>
                                        </p:tav>
                                        <p:tav tm="100000">
                                          <p:val>
                                            <p:strVal val="#ppt_w"/>
                                          </p:val>
                                        </p:tav>
                                      </p:tavLst>
                                    </p:anim>
                                    <p:anim calcmode="lin" valueType="num">
                                      <p:cBhvr>
                                        <p:cTn id="8" dur="1000" fill="hold"/>
                                        <p:tgtEl>
                                          <p:spTgt spid="37892"/>
                                        </p:tgtEl>
                                        <p:attrNameLst>
                                          <p:attrName>ppt_h</p:attrName>
                                        </p:attrNameLst>
                                      </p:cBhvr>
                                      <p:tavLst>
                                        <p:tav tm="0">
                                          <p:val>
                                            <p:fltVal val="0"/>
                                          </p:val>
                                        </p:tav>
                                        <p:tav tm="100000">
                                          <p:val>
                                            <p:strVal val="#ppt_h"/>
                                          </p:val>
                                        </p:tav>
                                      </p:tavLst>
                                    </p:anim>
                                    <p:anim calcmode="lin" valueType="num">
                                      <p:cBhvr>
                                        <p:cTn id="9" dur="1000" fill="hold"/>
                                        <p:tgtEl>
                                          <p:spTgt spid="3789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78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37999"/>
                                        </p:tgtEl>
                                        <p:attrNameLst>
                                          <p:attrName>style.visibility</p:attrName>
                                        </p:attrNameLst>
                                      </p:cBhvr>
                                      <p:to>
                                        <p:strVal val="visible"/>
                                      </p:to>
                                    </p:set>
                                    <p:anim calcmode="lin" valueType="num">
                                      <p:cBhvr>
                                        <p:cTn id="15" dur="500" fill="hold"/>
                                        <p:tgtEl>
                                          <p:spTgt spid="37999"/>
                                        </p:tgtEl>
                                        <p:attrNameLst>
                                          <p:attrName>ppt_x</p:attrName>
                                        </p:attrNameLst>
                                      </p:cBhvr>
                                      <p:tavLst>
                                        <p:tav tm="0">
                                          <p:val>
                                            <p:strVal val="#ppt_x"/>
                                          </p:val>
                                        </p:tav>
                                        <p:tav tm="100000">
                                          <p:val>
                                            <p:strVal val="#ppt_x"/>
                                          </p:val>
                                        </p:tav>
                                      </p:tavLst>
                                    </p:anim>
                                    <p:anim calcmode="lin" valueType="num">
                                      <p:cBhvr>
                                        <p:cTn id="16" dur="500" fill="hold"/>
                                        <p:tgtEl>
                                          <p:spTgt spid="37999"/>
                                        </p:tgtEl>
                                        <p:attrNameLst>
                                          <p:attrName>ppt_y</p:attrName>
                                        </p:attrNameLst>
                                      </p:cBhvr>
                                      <p:tavLst>
                                        <p:tav tm="0">
                                          <p:val>
                                            <p:strVal val="#ppt_y-#ppt_h/2"/>
                                          </p:val>
                                        </p:tav>
                                        <p:tav tm="100000">
                                          <p:val>
                                            <p:strVal val="#ppt_y"/>
                                          </p:val>
                                        </p:tav>
                                      </p:tavLst>
                                    </p:anim>
                                    <p:anim calcmode="lin" valueType="num">
                                      <p:cBhvr>
                                        <p:cTn id="17" dur="500" fill="hold"/>
                                        <p:tgtEl>
                                          <p:spTgt spid="37999"/>
                                        </p:tgtEl>
                                        <p:attrNameLst>
                                          <p:attrName>ppt_w</p:attrName>
                                        </p:attrNameLst>
                                      </p:cBhvr>
                                      <p:tavLst>
                                        <p:tav tm="0">
                                          <p:val>
                                            <p:strVal val="#ppt_w"/>
                                          </p:val>
                                        </p:tav>
                                        <p:tav tm="100000">
                                          <p:val>
                                            <p:strVal val="#ppt_w"/>
                                          </p:val>
                                        </p:tav>
                                      </p:tavLst>
                                    </p:anim>
                                    <p:anim calcmode="lin" valueType="num">
                                      <p:cBhvr>
                                        <p:cTn id="18" dur="500" fill="hold"/>
                                        <p:tgtEl>
                                          <p:spTgt spid="3799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5"/>
          <p:cNvSpPr>
            <a:spLocks noChangeArrowheads="1"/>
          </p:cNvSpPr>
          <p:nvPr/>
        </p:nvSpPr>
        <p:spPr bwMode="auto">
          <a:xfrm>
            <a:off x="503239" y="1057042"/>
            <a:ext cx="8713787" cy="4708981"/>
          </a:xfrm>
          <a:prstGeom prst="rect">
            <a:avLst/>
          </a:prstGeom>
          <a:noFill/>
          <a:ln w="9525">
            <a:noFill/>
            <a:miter lim="800000"/>
            <a:headEnd/>
            <a:tailEnd/>
          </a:ln>
        </p:spPr>
        <p:txBody>
          <a:bodyPr anchor="ctr">
            <a:spAutoFit/>
          </a:bodyPr>
          <a:lstStyle/>
          <a:p>
            <a:pPr algn="just">
              <a:tabLst>
                <a:tab pos="785813" algn="l"/>
              </a:tabLst>
            </a:pPr>
            <a:r>
              <a:rPr lang="fr-FR" sz="2000" dirty="0">
                <a:latin typeface="Arial" pitchFamily="34" charset="0"/>
                <a:ea typeface="Times New Roman" pitchFamily="18" charset="0"/>
                <a:cs typeface="Arial" pitchFamily="34" charset="0"/>
              </a:rPr>
              <a:t>La criticité est en fait la </a:t>
            </a:r>
            <a:r>
              <a:rPr lang="fr-FR" sz="2000" b="1" dirty="0">
                <a:latin typeface="Arial" pitchFamily="34" charset="0"/>
                <a:ea typeface="Times New Roman" pitchFamily="18" charset="0"/>
                <a:cs typeface="Arial" pitchFamily="34" charset="0"/>
              </a:rPr>
              <a:t>gravité des conséquences</a:t>
            </a:r>
            <a:r>
              <a:rPr lang="fr-FR" sz="2000" dirty="0">
                <a:latin typeface="Arial" pitchFamily="34" charset="0"/>
                <a:ea typeface="Times New Roman" pitchFamily="18" charset="0"/>
                <a:cs typeface="Arial" pitchFamily="34" charset="0"/>
              </a:rPr>
              <a:t> de la défaillance, déterminée par calcul.</a:t>
            </a:r>
          </a:p>
          <a:p>
            <a:pPr algn="just">
              <a:tabLst>
                <a:tab pos="785813" algn="l"/>
              </a:tabLst>
            </a:pPr>
            <a:endParaRPr lang="fr-FR" sz="2000" dirty="0">
              <a:ea typeface="Times New Roman" pitchFamily="18" charset="0"/>
              <a:cs typeface="Arial" pitchFamily="34" charset="0"/>
            </a:endParaRPr>
          </a:p>
          <a:p>
            <a:pPr algn="just" eaLnBrk="0" hangingPunct="0">
              <a:buSzPct val="100000"/>
              <a:buFont typeface="Wingdings" pitchFamily="2" charset="2"/>
              <a:buChar char=""/>
              <a:tabLst>
                <a:tab pos="785813" algn="l"/>
              </a:tabLst>
            </a:pPr>
            <a:r>
              <a:rPr lang="fr-FR" sz="2000" b="1" dirty="0">
                <a:solidFill>
                  <a:srgbClr val="0000FF"/>
                </a:solidFill>
                <a:latin typeface="Arial" pitchFamily="34" charset="0"/>
                <a:ea typeface="Times New Roman" pitchFamily="18" charset="0"/>
                <a:cs typeface="Arial" pitchFamily="34" charset="0"/>
              </a:rPr>
              <a:t>F : Fréquence d’apparition de la défaillance :</a:t>
            </a:r>
            <a:r>
              <a:rPr lang="fr-FR" sz="2000" dirty="0">
                <a:solidFill>
                  <a:srgbClr val="0000FF"/>
                </a:solidFill>
                <a:latin typeface="Arial" pitchFamily="34" charset="0"/>
                <a:ea typeface="Times New Roman" pitchFamily="18" charset="0"/>
                <a:cs typeface="Arial" pitchFamily="34" charset="0"/>
              </a:rPr>
              <a:t> </a:t>
            </a:r>
            <a:r>
              <a:rPr lang="fr-FR" sz="2000" dirty="0">
                <a:solidFill>
                  <a:srgbClr val="000000"/>
                </a:solidFill>
                <a:latin typeface="Arial" pitchFamily="34" charset="0"/>
                <a:ea typeface="Times New Roman" pitchFamily="18" charset="0"/>
                <a:cs typeface="Arial" pitchFamily="34" charset="0"/>
              </a:rPr>
              <a:t>elle doit représenter la probabilité d’apparition du mode de défaillance résultant d’une cause donnée.</a:t>
            </a:r>
            <a:endParaRPr lang="fr-FR" sz="2000" dirty="0">
              <a:ea typeface="Times New Roman" pitchFamily="18" charset="0"/>
              <a:cs typeface="Arial" pitchFamily="34" charset="0"/>
            </a:endParaRPr>
          </a:p>
          <a:p>
            <a:pPr algn="just" eaLnBrk="0" hangingPunct="0">
              <a:buSzPct val="100000"/>
              <a:buFont typeface="Wingdings" pitchFamily="2" charset="2"/>
              <a:buChar char=""/>
              <a:tabLst>
                <a:tab pos="785813" algn="l"/>
              </a:tabLst>
            </a:pPr>
            <a:r>
              <a:rPr lang="fr-FR" sz="2000" b="1" dirty="0">
                <a:solidFill>
                  <a:srgbClr val="0000FF"/>
                </a:solidFill>
                <a:latin typeface="Arial" pitchFamily="34" charset="0"/>
                <a:ea typeface="Times New Roman" pitchFamily="18" charset="0"/>
                <a:cs typeface="Arial" pitchFamily="34" charset="0"/>
              </a:rPr>
              <a:t>N : Fréquence de non détection de la défaillance :</a:t>
            </a:r>
            <a:r>
              <a:rPr lang="fr-FR" sz="2000" dirty="0">
                <a:solidFill>
                  <a:srgbClr val="0000FF"/>
                </a:solidFill>
                <a:latin typeface="Arial" pitchFamily="34" charset="0"/>
                <a:ea typeface="Times New Roman" pitchFamily="18" charset="0"/>
                <a:cs typeface="Arial" pitchFamily="34" charset="0"/>
              </a:rPr>
              <a:t> </a:t>
            </a:r>
            <a:r>
              <a:rPr lang="fr-FR" sz="2000" dirty="0">
                <a:solidFill>
                  <a:srgbClr val="000000"/>
                </a:solidFill>
                <a:latin typeface="Arial" pitchFamily="34" charset="0"/>
                <a:ea typeface="Times New Roman" pitchFamily="18" charset="0"/>
                <a:cs typeface="Arial" pitchFamily="34" charset="0"/>
              </a:rPr>
              <a:t>elle doit représenter la probabilité de ne pas détecter la cause ou le mode de défaillance avant que l’effet survienne.</a:t>
            </a:r>
            <a:endParaRPr lang="fr-FR" sz="2000" dirty="0">
              <a:ea typeface="Times New Roman" pitchFamily="18" charset="0"/>
              <a:cs typeface="Arial" pitchFamily="34" charset="0"/>
            </a:endParaRPr>
          </a:p>
          <a:p>
            <a:pPr algn="just" eaLnBrk="0" hangingPunct="0">
              <a:buSzPct val="100000"/>
              <a:buFont typeface="Wingdings" pitchFamily="2" charset="2"/>
              <a:buChar char=""/>
              <a:tabLst>
                <a:tab pos="785813" algn="l"/>
              </a:tabLst>
            </a:pPr>
            <a:r>
              <a:rPr lang="fr-FR" sz="2000" b="1" dirty="0">
                <a:solidFill>
                  <a:srgbClr val="0000FF"/>
                </a:solidFill>
                <a:latin typeface="Arial" pitchFamily="34" charset="0"/>
                <a:ea typeface="Times New Roman" pitchFamily="18" charset="0"/>
                <a:cs typeface="Arial" pitchFamily="34" charset="0"/>
              </a:rPr>
              <a:t>G : Gravité des effets de la défaillance :</a:t>
            </a:r>
            <a:r>
              <a:rPr lang="fr-FR" sz="2000" dirty="0">
                <a:solidFill>
                  <a:srgbClr val="0000FF"/>
                </a:solidFill>
                <a:latin typeface="Arial" pitchFamily="34" charset="0"/>
                <a:ea typeface="Times New Roman" pitchFamily="18" charset="0"/>
                <a:cs typeface="Arial" pitchFamily="34" charset="0"/>
              </a:rPr>
              <a:t> </a:t>
            </a:r>
            <a:r>
              <a:rPr lang="fr-FR" sz="2000" dirty="0">
                <a:solidFill>
                  <a:srgbClr val="000000"/>
                </a:solidFill>
                <a:latin typeface="Arial" pitchFamily="34" charset="0"/>
                <a:ea typeface="Times New Roman" pitchFamily="18" charset="0"/>
                <a:cs typeface="Arial" pitchFamily="34" charset="0"/>
              </a:rPr>
              <a:t>la gravité représente la sévérité relative à l’effet de la défaillance.</a:t>
            </a:r>
            <a:endParaRPr lang="fr-FR" sz="2000" dirty="0">
              <a:ea typeface="Times New Roman" pitchFamily="18" charset="0"/>
              <a:cs typeface="Arial" pitchFamily="34" charset="0"/>
            </a:endParaRPr>
          </a:p>
          <a:p>
            <a:pPr algn="just" eaLnBrk="0" hangingPunct="0">
              <a:tabLst>
                <a:tab pos="785813" algn="l"/>
              </a:tabLst>
            </a:pPr>
            <a:endParaRPr lang="fr-FR" sz="2000" dirty="0">
              <a:latin typeface="Arial" pitchFamily="34" charset="0"/>
              <a:ea typeface="Times New Roman" pitchFamily="18" charset="0"/>
              <a:cs typeface="Arial" pitchFamily="34" charset="0"/>
            </a:endParaRPr>
          </a:p>
          <a:p>
            <a:pPr algn="just" eaLnBrk="0" hangingPunct="0">
              <a:tabLst>
                <a:tab pos="785813" algn="l"/>
              </a:tabLst>
            </a:pPr>
            <a:r>
              <a:rPr lang="fr-FR" sz="2000" dirty="0">
                <a:latin typeface="Arial" pitchFamily="34" charset="0"/>
                <a:ea typeface="Times New Roman" pitchFamily="18" charset="0"/>
                <a:cs typeface="Arial" pitchFamily="34" charset="0"/>
              </a:rPr>
              <a:t>Chaque critère comporte différents niveaux de gravité affectés d’une note.</a:t>
            </a:r>
            <a:endParaRPr lang="fr-FR" sz="2000" dirty="0">
              <a:ea typeface="Times New Roman" pitchFamily="18" charset="0"/>
              <a:cs typeface="Arial" pitchFamily="34" charset="0"/>
            </a:endParaRPr>
          </a:p>
          <a:p>
            <a:pPr algn="just" eaLnBrk="0" hangingPunct="0">
              <a:buSzPct val="100000"/>
              <a:tabLst>
                <a:tab pos="785813" algn="l"/>
              </a:tabLst>
            </a:pPr>
            <a:endParaRPr lang="fr-FR" sz="2000" dirty="0">
              <a:latin typeface="Arial" pitchFamily="34" charset="0"/>
              <a:ea typeface="Times New Roman" pitchFamily="18" charset="0"/>
              <a:cs typeface="Arial" pitchFamily="34" charset="0"/>
            </a:endParaRPr>
          </a:p>
          <a:p>
            <a:pPr algn="just" eaLnBrk="0" hangingPunct="0">
              <a:buSzPct val="100000"/>
              <a:tabLst>
                <a:tab pos="785813" algn="l"/>
              </a:tabLst>
            </a:pPr>
            <a:r>
              <a:rPr lang="fr-FR" sz="2000" dirty="0">
                <a:latin typeface="Arial" pitchFamily="34" charset="0"/>
                <a:ea typeface="Times New Roman" pitchFamily="18" charset="0"/>
                <a:cs typeface="Arial" pitchFamily="34" charset="0"/>
              </a:rPr>
              <a:t>Evaluation de la criticité « </a:t>
            </a:r>
            <a:r>
              <a:rPr lang="fr-FR" sz="2000" b="1" dirty="0">
                <a:solidFill>
                  <a:srgbClr val="FF0000"/>
                </a:solidFill>
                <a:latin typeface="Arial" pitchFamily="34" charset="0"/>
                <a:ea typeface="Times New Roman" pitchFamily="18" charset="0"/>
                <a:cs typeface="Arial" pitchFamily="34" charset="0"/>
              </a:rPr>
              <a:t>C ou I.P.R. </a:t>
            </a:r>
            <a:r>
              <a:rPr lang="fr-FR" sz="2000" dirty="0">
                <a:latin typeface="Arial" pitchFamily="34" charset="0"/>
                <a:ea typeface="Times New Roman" pitchFamily="18" charset="0"/>
                <a:cs typeface="Arial" pitchFamily="34" charset="0"/>
              </a:rPr>
              <a:t>(</a:t>
            </a:r>
            <a:r>
              <a:rPr lang="fr-FR" sz="2000" b="1" dirty="0">
                <a:solidFill>
                  <a:srgbClr val="FF0000"/>
                </a:solidFill>
                <a:latin typeface="Arial" pitchFamily="34" charset="0"/>
                <a:ea typeface="Times New Roman" pitchFamily="18" charset="0"/>
                <a:cs typeface="Arial" pitchFamily="34" charset="0"/>
              </a:rPr>
              <a:t>Indice de Priorité des Risques</a:t>
            </a:r>
            <a:r>
              <a:rPr lang="fr-FR" sz="2000" dirty="0">
                <a:latin typeface="Arial" pitchFamily="34" charset="0"/>
                <a:ea typeface="Times New Roman" pitchFamily="18" charset="0"/>
                <a:cs typeface="Arial" pitchFamily="34" charset="0"/>
              </a:rPr>
              <a:t>) ».</a:t>
            </a:r>
          </a:p>
        </p:txBody>
      </p:sp>
      <p:sp>
        <p:nvSpPr>
          <p:cNvPr id="38916" name="Text Box 4"/>
          <p:cNvSpPr txBox="1">
            <a:spLocks noChangeArrowheads="1"/>
          </p:cNvSpPr>
          <p:nvPr/>
        </p:nvSpPr>
        <p:spPr bwMode="auto">
          <a:xfrm>
            <a:off x="3000364" y="5857892"/>
            <a:ext cx="3240088" cy="792162"/>
          </a:xfrm>
          <a:prstGeom prst="rect">
            <a:avLst/>
          </a:prstGeom>
          <a:solidFill>
            <a:srgbClr val="FFFFFF"/>
          </a:solidFill>
          <a:ln w="28575">
            <a:solidFill>
              <a:srgbClr val="000000"/>
            </a:solidFill>
            <a:miter lim="800000"/>
            <a:headEnd/>
            <a:tailEnd/>
          </a:ln>
          <a:effectLst>
            <a:outerShdw dist="107763" dir="18900000" algn="ctr" rotWithShape="0">
              <a:srgbClr val="808080"/>
            </a:outerShdw>
          </a:effectLst>
        </p:spPr>
        <p:txBody>
          <a:bodyPr/>
          <a:lstStyle/>
          <a:p>
            <a:pPr algn="ctr">
              <a:defRPr/>
            </a:pPr>
            <a:r>
              <a:rPr lang="en-GB" sz="4000" b="1" dirty="0">
                <a:solidFill>
                  <a:srgbClr val="FF0000"/>
                </a:solidFill>
                <a:latin typeface="Arial" pitchFamily="34" charset="0"/>
                <a:ea typeface="Times New Roman" pitchFamily="18" charset="0"/>
                <a:cs typeface="Arial" pitchFamily="34" charset="0"/>
              </a:rPr>
              <a:t>C= F x N x G</a:t>
            </a:r>
            <a:endParaRPr lang="en-GB" sz="4000" dirty="0">
              <a:latin typeface="Arial" pitchFamily="34" charset="0"/>
              <a:ea typeface="Times New Roman" pitchFamily="18" charset="0"/>
              <a:cs typeface="Arial" pitchFamily="34" charset="0"/>
            </a:endParaRPr>
          </a:p>
        </p:txBody>
      </p:sp>
      <p:sp>
        <p:nvSpPr>
          <p:cNvPr id="7" name="Rectangle 17">
            <a:extLst>
              <a:ext uri="{FF2B5EF4-FFF2-40B4-BE49-F238E27FC236}">
                <a16:creationId xmlns:a16="http://schemas.microsoft.com/office/drawing/2014/main" id="{81862D83-8933-41AE-B4B3-EB7281326415}"/>
              </a:ext>
            </a:extLst>
          </p:cNvPr>
          <p:cNvSpPr>
            <a:spLocks noGrp="1" noChangeArrowheads="1"/>
          </p:cNvSpPr>
          <p:nvPr>
            <p:ph type="title"/>
          </p:nvPr>
        </p:nvSpPr>
        <p:spPr bwMode="auto">
          <a:xfrm>
            <a:off x="266700" y="207946"/>
            <a:ext cx="7772400" cy="824136"/>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ctr"/>
            <a:r>
              <a:rPr lang="fr-FR" b="1" dirty="0">
                <a:latin typeface="Arial" pitchFamily="34" charset="0"/>
              </a:rPr>
              <a:t>CRITICITE D’UNE DEFAILLANCE</a:t>
            </a:r>
            <a:endParaRPr lang="fr-FR" sz="3200" dirty="0"/>
          </a:p>
        </p:txBody>
      </p:sp>
    </p:spTree>
    <p:extLst>
      <p:ext uri="{BB962C8B-B14F-4D97-AF65-F5344CB8AC3E}">
        <p14:creationId xmlns:p14="http://schemas.microsoft.com/office/powerpoint/2010/main" val="226928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p:cTn id="7" dur="500" fill="hold"/>
                                        <p:tgtEl>
                                          <p:spTgt spid="38917"/>
                                        </p:tgtEl>
                                        <p:attrNameLst>
                                          <p:attrName>ppt_x</p:attrName>
                                        </p:attrNameLst>
                                      </p:cBhvr>
                                      <p:tavLst>
                                        <p:tav tm="0">
                                          <p:val>
                                            <p:strVal val="#ppt_x"/>
                                          </p:val>
                                        </p:tav>
                                        <p:tav tm="100000">
                                          <p:val>
                                            <p:strVal val="#ppt_x"/>
                                          </p:val>
                                        </p:tav>
                                      </p:tavLst>
                                    </p:anim>
                                    <p:anim calcmode="lin" valueType="num">
                                      <p:cBhvr>
                                        <p:cTn id="8" dur="500" fill="hold"/>
                                        <p:tgtEl>
                                          <p:spTgt spid="38917"/>
                                        </p:tgtEl>
                                        <p:attrNameLst>
                                          <p:attrName>ppt_y</p:attrName>
                                        </p:attrNameLst>
                                      </p:cBhvr>
                                      <p:tavLst>
                                        <p:tav tm="0">
                                          <p:val>
                                            <p:strVal val="#ppt_y-#ppt_h/2"/>
                                          </p:val>
                                        </p:tav>
                                        <p:tav tm="100000">
                                          <p:val>
                                            <p:strVal val="#ppt_y"/>
                                          </p:val>
                                        </p:tav>
                                      </p:tavLst>
                                    </p:anim>
                                    <p:anim calcmode="lin" valueType="num">
                                      <p:cBhvr>
                                        <p:cTn id="9" dur="500" fill="hold"/>
                                        <p:tgtEl>
                                          <p:spTgt spid="38917"/>
                                        </p:tgtEl>
                                        <p:attrNameLst>
                                          <p:attrName>ppt_w</p:attrName>
                                        </p:attrNameLst>
                                      </p:cBhvr>
                                      <p:tavLst>
                                        <p:tav tm="0">
                                          <p:val>
                                            <p:strVal val="#ppt_w"/>
                                          </p:val>
                                        </p:tav>
                                        <p:tav tm="100000">
                                          <p:val>
                                            <p:strVal val="#ppt_w"/>
                                          </p:val>
                                        </p:tav>
                                      </p:tavLst>
                                    </p:anim>
                                    <p:anim calcmode="lin" valueType="num">
                                      <p:cBhvr>
                                        <p:cTn id="10" dur="500" fill="hold"/>
                                        <p:tgtEl>
                                          <p:spTgt spid="3891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5" presetClass="entr" presetSubtype="5" fill="hold" grpId="0" nodeType="clickEffect">
                                  <p:stCondLst>
                                    <p:cond delay="0"/>
                                  </p:stCondLst>
                                  <p:childTnLst>
                                    <p:set>
                                      <p:cBhvr>
                                        <p:cTn id="14" dur="1" fill="hold">
                                          <p:stCondLst>
                                            <p:cond delay="0"/>
                                          </p:stCondLst>
                                        </p:cTn>
                                        <p:tgtEl>
                                          <p:spTgt spid="38916"/>
                                        </p:tgtEl>
                                        <p:attrNameLst>
                                          <p:attrName>style.visibility</p:attrName>
                                        </p:attrNameLst>
                                      </p:cBhvr>
                                      <p:to>
                                        <p:strVal val="visible"/>
                                      </p:to>
                                    </p:set>
                                    <p:animEffect transition="in" filter="checkerboard(down)">
                                      <p:cBhvr>
                                        <p:cTn id="15" dur="5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Grp="1" noChangeAspect="1" noChangeArrowheads="1"/>
          </p:cNvPicPr>
          <p:nvPr>
            <p:ph idx="1"/>
          </p:nvPr>
        </p:nvPicPr>
        <p:blipFill>
          <a:blip r:embed="rId2"/>
          <a:srcRect/>
          <a:stretch>
            <a:fillRect/>
          </a:stretch>
        </p:blipFill>
        <p:spPr bwMode="auto">
          <a:xfrm>
            <a:off x="600044" y="928670"/>
            <a:ext cx="3829094" cy="4786346"/>
          </a:xfrm>
          <a:prstGeom prst="rect">
            <a:avLst/>
          </a:prstGeom>
          <a:noFill/>
          <a:ln w="9525">
            <a:noFill/>
            <a:miter lim="800000"/>
            <a:headEnd/>
            <a:tailEnd/>
          </a:ln>
          <a:effectLst/>
        </p:spPr>
      </p:pic>
      <p:sp>
        <p:nvSpPr>
          <p:cNvPr id="7" name="ZoneTexte 6"/>
          <p:cNvSpPr txBox="1"/>
          <p:nvPr/>
        </p:nvSpPr>
        <p:spPr>
          <a:xfrm>
            <a:off x="671482" y="571480"/>
            <a:ext cx="3714776" cy="400110"/>
          </a:xfrm>
          <a:prstGeom prst="rect">
            <a:avLst/>
          </a:prstGeom>
          <a:noFill/>
          <a:ln w="25400">
            <a:solidFill>
              <a:schemeClr val="tx1"/>
            </a:solidFill>
          </a:ln>
        </p:spPr>
        <p:txBody>
          <a:bodyPr wrap="square" rtlCol="0">
            <a:spAutoFit/>
          </a:bodyPr>
          <a:lstStyle/>
          <a:p>
            <a:r>
              <a:rPr lang="fr-FR" sz="2000" b="1" dirty="0">
                <a:latin typeface="Arial" pitchFamily="34" charset="0"/>
                <a:cs typeface="Arial" pitchFamily="34" charset="0"/>
              </a:rPr>
              <a:t>    FREQUENCE</a:t>
            </a:r>
          </a:p>
        </p:txBody>
      </p:sp>
      <p:pic>
        <p:nvPicPr>
          <p:cNvPr id="23556" name="Picture 4"/>
          <p:cNvPicPr>
            <a:picLocks noChangeAspect="1" noChangeArrowheads="1"/>
          </p:cNvPicPr>
          <p:nvPr/>
        </p:nvPicPr>
        <p:blipFill>
          <a:blip r:embed="rId3"/>
          <a:srcRect/>
          <a:stretch>
            <a:fillRect/>
          </a:stretch>
        </p:blipFill>
        <p:spPr bwMode="auto">
          <a:xfrm>
            <a:off x="4457696" y="1785926"/>
            <a:ext cx="5143504" cy="3857652"/>
          </a:xfrm>
          <a:prstGeom prst="rect">
            <a:avLst/>
          </a:prstGeom>
          <a:noFill/>
          <a:ln w="9525">
            <a:noFill/>
            <a:miter lim="800000"/>
            <a:headEnd/>
            <a:tailEnd/>
          </a:ln>
          <a:effectLst/>
        </p:spPr>
      </p:pic>
      <p:sp>
        <p:nvSpPr>
          <p:cNvPr id="12" name="Text Box 4"/>
          <p:cNvSpPr txBox="1">
            <a:spLocks noChangeArrowheads="1"/>
          </p:cNvSpPr>
          <p:nvPr/>
        </p:nvSpPr>
        <p:spPr bwMode="auto">
          <a:xfrm>
            <a:off x="5172076" y="642918"/>
            <a:ext cx="2928958" cy="500066"/>
          </a:xfrm>
          <a:prstGeom prst="rect">
            <a:avLst/>
          </a:prstGeom>
          <a:solidFill>
            <a:srgbClr val="FFFFFF"/>
          </a:solidFill>
          <a:ln w="28575">
            <a:solidFill>
              <a:srgbClr val="000000"/>
            </a:solidFill>
            <a:miter lim="800000"/>
            <a:headEnd/>
            <a:tailEnd/>
          </a:ln>
          <a:effectLst>
            <a:outerShdw dist="107763" dir="18900000" algn="ctr" rotWithShape="0">
              <a:srgbClr val="808080"/>
            </a:outerShdw>
          </a:effectLst>
        </p:spPr>
        <p:txBody>
          <a:bodyPr/>
          <a:lstStyle/>
          <a:p>
            <a:pPr algn="ctr">
              <a:defRPr/>
            </a:pPr>
            <a:r>
              <a:rPr lang="en-GB" sz="2400" b="1" dirty="0">
                <a:solidFill>
                  <a:srgbClr val="FF0000"/>
                </a:solidFill>
                <a:latin typeface="Arial" pitchFamily="34" charset="0"/>
                <a:ea typeface="Times New Roman" pitchFamily="18" charset="0"/>
                <a:cs typeface="Arial" pitchFamily="34" charset="0"/>
              </a:rPr>
              <a:t>C= F x N x G</a:t>
            </a:r>
            <a:endParaRPr lang="en-GB" sz="2400" dirty="0">
              <a:latin typeface="Arial" pitchFamily="34" charset="0"/>
              <a:ea typeface="Times New Roman" pitchFamily="18" charset="0"/>
              <a:cs typeface="Arial" pitchFamily="34" charset="0"/>
            </a:endParaRPr>
          </a:p>
        </p:txBody>
      </p:sp>
      <p:cxnSp>
        <p:nvCxnSpPr>
          <p:cNvPr id="16" name="Connecteur droit 15"/>
          <p:cNvCxnSpPr/>
          <p:nvPr/>
        </p:nvCxnSpPr>
        <p:spPr>
          <a:xfrm>
            <a:off x="3881422" y="2285992"/>
            <a:ext cx="214314" cy="11322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834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9684" y="114300"/>
            <a:ext cx="8596668" cy="1320800"/>
          </a:xfrm>
        </p:spPr>
        <p:txBody>
          <a:bodyPr/>
          <a:lstStyle/>
          <a:p>
            <a:r>
              <a:rPr lang="fr-FR" dirty="0">
                <a:solidFill>
                  <a:schemeClr val="accent2"/>
                </a:solidFill>
              </a:rPr>
              <a:t>Analyse du Système</a:t>
            </a:r>
          </a:p>
        </p:txBody>
      </p:sp>
      <p:grpSp>
        <p:nvGrpSpPr>
          <p:cNvPr id="25" name="Groupe 24">
            <a:extLst>
              <a:ext uri="{FF2B5EF4-FFF2-40B4-BE49-F238E27FC236}">
                <a16:creationId xmlns:a16="http://schemas.microsoft.com/office/drawing/2014/main" id="{E5525642-F045-42FD-ADAD-E02FE8D97BDE}"/>
              </a:ext>
            </a:extLst>
          </p:cNvPr>
          <p:cNvGrpSpPr/>
          <p:nvPr/>
        </p:nvGrpSpPr>
        <p:grpSpPr>
          <a:xfrm>
            <a:off x="530284" y="915694"/>
            <a:ext cx="8014705" cy="5427955"/>
            <a:chOff x="177860" y="591845"/>
            <a:chExt cx="8749184" cy="5925380"/>
          </a:xfrm>
        </p:grpSpPr>
        <p:pic>
          <p:nvPicPr>
            <p:cNvPr id="26" name="Image 25">
              <a:extLst>
                <a:ext uri="{FF2B5EF4-FFF2-40B4-BE49-F238E27FC236}">
                  <a16:creationId xmlns:a16="http://schemas.microsoft.com/office/drawing/2014/main" id="{0A0C4E0F-7928-4477-A3C7-017627F96B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60" y="4535553"/>
              <a:ext cx="2552096" cy="1708313"/>
            </a:xfrm>
            <a:prstGeom prst="rect">
              <a:avLst/>
            </a:prstGeom>
          </p:spPr>
        </p:pic>
        <p:pic>
          <p:nvPicPr>
            <p:cNvPr id="27" name="Image 26">
              <a:extLst>
                <a:ext uri="{FF2B5EF4-FFF2-40B4-BE49-F238E27FC236}">
                  <a16:creationId xmlns:a16="http://schemas.microsoft.com/office/drawing/2014/main" id="{AEB0869A-47EE-4D58-84CF-C09941FD9E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58780">
              <a:off x="1924498" y="2098245"/>
              <a:ext cx="2463377" cy="1742651"/>
            </a:xfrm>
            <a:prstGeom prst="rect">
              <a:avLst/>
            </a:prstGeom>
            <a:ln w="28575">
              <a:solidFill>
                <a:schemeClr val="tx1"/>
              </a:solidFill>
            </a:ln>
          </p:spPr>
        </p:pic>
        <p:pic>
          <p:nvPicPr>
            <p:cNvPr id="28" name="Image 27">
              <a:extLst>
                <a:ext uri="{FF2B5EF4-FFF2-40B4-BE49-F238E27FC236}">
                  <a16:creationId xmlns:a16="http://schemas.microsoft.com/office/drawing/2014/main" id="{3DBEAD2D-FBFE-4A88-B520-E47C65D14E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63755">
              <a:off x="4463125" y="2160236"/>
              <a:ext cx="1430153" cy="1972694"/>
            </a:xfrm>
            <a:prstGeom prst="rect">
              <a:avLst/>
            </a:prstGeom>
            <a:ln w="28575">
              <a:solidFill>
                <a:schemeClr val="tx1"/>
              </a:solidFill>
            </a:ln>
          </p:spPr>
        </p:pic>
        <p:pic>
          <p:nvPicPr>
            <p:cNvPr id="29" name="Image 28">
              <a:extLst>
                <a:ext uri="{FF2B5EF4-FFF2-40B4-BE49-F238E27FC236}">
                  <a16:creationId xmlns:a16="http://schemas.microsoft.com/office/drawing/2014/main" id="{6C0CF4B4-362F-4394-9A13-FF333D1F93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1021839">
              <a:off x="477125" y="3086886"/>
              <a:ext cx="2220902" cy="1541407"/>
            </a:xfrm>
            <a:prstGeom prst="rect">
              <a:avLst/>
            </a:prstGeom>
            <a:ln w="28575">
              <a:solidFill>
                <a:schemeClr val="tx1"/>
              </a:solidFill>
            </a:ln>
          </p:spPr>
        </p:pic>
        <p:pic>
          <p:nvPicPr>
            <p:cNvPr id="30" name="Image 29">
              <a:extLst>
                <a:ext uri="{FF2B5EF4-FFF2-40B4-BE49-F238E27FC236}">
                  <a16:creationId xmlns:a16="http://schemas.microsoft.com/office/drawing/2014/main" id="{E45891F6-E31E-4796-ACA2-4F4280AAA10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418283">
              <a:off x="6161123" y="3755206"/>
              <a:ext cx="2765921" cy="2059159"/>
            </a:xfrm>
            <a:prstGeom prst="rect">
              <a:avLst/>
            </a:prstGeom>
            <a:ln w="28575">
              <a:solidFill>
                <a:schemeClr val="tx1"/>
              </a:solidFill>
            </a:ln>
          </p:spPr>
        </p:pic>
        <p:pic>
          <p:nvPicPr>
            <p:cNvPr id="31" name="Image 30">
              <a:extLst>
                <a:ext uri="{FF2B5EF4-FFF2-40B4-BE49-F238E27FC236}">
                  <a16:creationId xmlns:a16="http://schemas.microsoft.com/office/drawing/2014/main" id="{4C70761E-93E2-4EFF-AF44-728E121D84E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1124" y="3193791"/>
              <a:ext cx="2271713" cy="1609505"/>
            </a:xfrm>
            <a:prstGeom prst="rect">
              <a:avLst/>
            </a:prstGeom>
            <a:ln w="28575">
              <a:solidFill>
                <a:schemeClr val="tx1"/>
              </a:solidFill>
            </a:ln>
          </p:spPr>
        </p:pic>
        <p:pic>
          <p:nvPicPr>
            <p:cNvPr id="32" name="Image 31">
              <a:extLst>
                <a:ext uri="{FF2B5EF4-FFF2-40B4-BE49-F238E27FC236}">
                  <a16:creationId xmlns:a16="http://schemas.microsoft.com/office/drawing/2014/main" id="{072E9821-AEC2-4518-96ED-6F10852C22B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8581" y="1728874"/>
              <a:ext cx="1801602" cy="1222676"/>
            </a:xfrm>
            <a:prstGeom prst="rect">
              <a:avLst/>
            </a:prstGeom>
            <a:ln w="28575">
              <a:solidFill>
                <a:schemeClr val="tx1"/>
              </a:solidFill>
            </a:ln>
          </p:spPr>
        </p:pic>
        <p:pic>
          <p:nvPicPr>
            <p:cNvPr id="33" name="Image 32">
              <a:extLst>
                <a:ext uri="{FF2B5EF4-FFF2-40B4-BE49-F238E27FC236}">
                  <a16:creationId xmlns:a16="http://schemas.microsoft.com/office/drawing/2014/main" id="{60170F37-BFAB-4542-95EF-810484803A9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763311">
              <a:off x="4054216" y="4237547"/>
              <a:ext cx="3038383" cy="2124179"/>
            </a:xfrm>
            <a:prstGeom prst="rect">
              <a:avLst/>
            </a:prstGeom>
            <a:ln w="28575">
              <a:solidFill>
                <a:schemeClr val="tx1"/>
              </a:solidFill>
            </a:ln>
          </p:spPr>
        </p:pic>
        <p:pic>
          <p:nvPicPr>
            <p:cNvPr id="34" name="Image 33">
              <a:extLst>
                <a:ext uri="{FF2B5EF4-FFF2-40B4-BE49-F238E27FC236}">
                  <a16:creationId xmlns:a16="http://schemas.microsoft.com/office/drawing/2014/main" id="{276479DC-D720-4ED1-A180-7B53156CAED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442473">
              <a:off x="1454065" y="4730967"/>
              <a:ext cx="2648833" cy="1786258"/>
            </a:xfrm>
            <a:prstGeom prst="rect">
              <a:avLst/>
            </a:prstGeom>
            <a:ln w="28575">
              <a:solidFill>
                <a:schemeClr val="tx1"/>
              </a:solidFill>
            </a:ln>
          </p:spPr>
        </p:pic>
        <p:pic>
          <p:nvPicPr>
            <p:cNvPr id="35" name="Image 34">
              <a:extLst>
                <a:ext uri="{FF2B5EF4-FFF2-40B4-BE49-F238E27FC236}">
                  <a16:creationId xmlns:a16="http://schemas.microsoft.com/office/drawing/2014/main" id="{71D785B1-DD60-4C78-9190-5A2C5B53A7B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1119213">
              <a:off x="488956" y="2279674"/>
              <a:ext cx="1929905" cy="1396367"/>
            </a:xfrm>
            <a:prstGeom prst="rect">
              <a:avLst/>
            </a:prstGeom>
            <a:ln w="28575">
              <a:solidFill>
                <a:schemeClr val="tx1"/>
              </a:solidFill>
            </a:ln>
          </p:spPr>
        </p:pic>
        <p:pic>
          <p:nvPicPr>
            <p:cNvPr id="36" name="Image 35">
              <a:extLst>
                <a:ext uri="{FF2B5EF4-FFF2-40B4-BE49-F238E27FC236}">
                  <a16:creationId xmlns:a16="http://schemas.microsoft.com/office/drawing/2014/main" id="{73849921-EB1E-41E1-A70C-B2B5932729D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49344" y="3511586"/>
              <a:ext cx="2370381" cy="1596666"/>
            </a:xfrm>
            <a:prstGeom prst="rect">
              <a:avLst/>
            </a:prstGeom>
            <a:ln w="28575">
              <a:solidFill>
                <a:schemeClr val="tx1"/>
              </a:solidFill>
            </a:ln>
          </p:spPr>
        </p:pic>
        <p:pic>
          <p:nvPicPr>
            <p:cNvPr id="37" name="Image 36">
              <a:extLst>
                <a:ext uri="{FF2B5EF4-FFF2-40B4-BE49-F238E27FC236}">
                  <a16:creationId xmlns:a16="http://schemas.microsoft.com/office/drawing/2014/main" id="{AFE636A1-55DA-4C37-B11A-3CFCC3E3431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604126">
              <a:off x="6002384" y="1229515"/>
              <a:ext cx="1821663" cy="2044497"/>
            </a:xfrm>
            <a:prstGeom prst="rect">
              <a:avLst/>
            </a:prstGeom>
            <a:ln w="28575">
              <a:solidFill>
                <a:schemeClr val="tx1"/>
              </a:solidFill>
            </a:ln>
          </p:spPr>
        </p:pic>
        <p:pic>
          <p:nvPicPr>
            <p:cNvPr id="38" name="Image 37">
              <a:extLst>
                <a:ext uri="{FF2B5EF4-FFF2-40B4-BE49-F238E27FC236}">
                  <a16:creationId xmlns:a16="http://schemas.microsoft.com/office/drawing/2014/main" id="{8592263A-DD99-4127-AD72-29FC039BD5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rot="292844">
              <a:off x="4599156" y="660566"/>
              <a:ext cx="3759107" cy="994784"/>
            </a:xfrm>
            <a:prstGeom prst="rect">
              <a:avLst/>
            </a:prstGeom>
            <a:ln w="28575">
              <a:solidFill>
                <a:schemeClr val="tx1"/>
              </a:solidFill>
            </a:ln>
          </p:spPr>
        </p:pic>
        <p:pic>
          <p:nvPicPr>
            <p:cNvPr id="39" name="Image 38">
              <a:extLst>
                <a:ext uri="{FF2B5EF4-FFF2-40B4-BE49-F238E27FC236}">
                  <a16:creationId xmlns:a16="http://schemas.microsoft.com/office/drawing/2014/main" id="{1D4E98E5-07C6-484F-B9F9-ED75D19BCEB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20984243">
              <a:off x="7126301" y="2058779"/>
              <a:ext cx="1532897" cy="1684478"/>
            </a:xfrm>
            <a:prstGeom prst="rect">
              <a:avLst/>
            </a:prstGeom>
            <a:ln w="28575">
              <a:solidFill>
                <a:schemeClr val="tx1"/>
              </a:solidFill>
            </a:ln>
          </p:spPr>
        </p:pic>
        <p:pic>
          <p:nvPicPr>
            <p:cNvPr id="40" name="Image 39">
              <a:extLst>
                <a:ext uri="{FF2B5EF4-FFF2-40B4-BE49-F238E27FC236}">
                  <a16:creationId xmlns:a16="http://schemas.microsoft.com/office/drawing/2014/main" id="{7B222B82-0892-4DE1-926E-58E37248E5C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rot="21072925">
              <a:off x="2200451" y="697544"/>
              <a:ext cx="2046701" cy="1393579"/>
            </a:xfrm>
            <a:prstGeom prst="rect">
              <a:avLst/>
            </a:prstGeom>
            <a:ln w="28575">
              <a:solidFill>
                <a:schemeClr val="tx1"/>
              </a:solidFill>
            </a:ln>
          </p:spPr>
        </p:pic>
        <p:pic>
          <p:nvPicPr>
            <p:cNvPr id="41" name="Image 40">
              <a:extLst>
                <a:ext uri="{FF2B5EF4-FFF2-40B4-BE49-F238E27FC236}">
                  <a16:creationId xmlns:a16="http://schemas.microsoft.com/office/drawing/2014/main" id="{B67B17D0-B3D9-45B2-A505-9714C99F0DE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358278" y="1059920"/>
              <a:ext cx="1443442" cy="985569"/>
            </a:xfrm>
            <a:prstGeom prst="rect">
              <a:avLst/>
            </a:prstGeom>
            <a:ln w="28575">
              <a:solidFill>
                <a:schemeClr val="tx1"/>
              </a:solidFill>
            </a:ln>
          </p:spPr>
        </p:pic>
        <p:pic>
          <p:nvPicPr>
            <p:cNvPr id="42" name="Image 41">
              <a:extLst>
                <a:ext uri="{FF2B5EF4-FFF2-40B4-BE49-F238E27FC236}">
                  <a16:creationId xmlns:a16="http://schemas.microsoft.com/office/drawing/2014/main" id="{0FFC7F60-67A6-4A58-8BE3-73426B49E3B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rot="21313952">
              <a:off x="264404" y="591845"/>
              <a:ext cx="1779294" cy="1260249"/>
            </a:xfrm>
            <a:prstGeom prst="rect">
              <a:avLst/>
            </a:prstGeom>
            <a:ln w="28575">
              <a:solidFill>
                <a:schemeClr val="tx1"/>
              </a:solidFill>
            </a:ln>
          </p:spPr>
          <p:style>
            <a:lnRef idx="2">
              <a:schemeClr val="dk1"/>
            </a:lnRef>
            <a:fillRef idx="1">
              <a:schemeClr val="lt1"/>
            </a:fillRef>
            <a:effectRef idx="0">
              <a:schemeClr val="dk1"/>
            </a:effectRef>
            <a:fontRef idx="minor">
              <a:schemeClr val="dk1"/>
            </a:fontRef>
          </p:style>
        </p:pic>
        <p:pic>
          <p:nvPicPr>
            <p:cNvPr id="43" name="Image 42">
              <a:extLst>
                <a:ext uri="{FF2B5EF4-FFF2-40B4-BE49-F238E27FC236}">
                  <a16:creationId xmlns:a16="http://schemas.microsoft.com/office/drawing/2014/main" id="{03A4C268-DDCA-4A61-81E4-0F6054A39A0D}"/>
                </a:ext>
              </a:extLst>
            </p:cNvPr>
            <p:cNvPicPr>
              <a:picLocks noChangeAspect="1"/>
            </p:cNvPicPr>
            <p:nvPr/>
          </p:nvPicPr>
          <p:blipFill>
            <a:blip r:embed="rId20"/>
            <a:stretch>
              <a:fillRect/>
            </a:stretch>
          </p:blipFill>
          <p:spPr>
            <a:xfrm>
              <a:off x="5500694" y="1000108"/>
              <a:ext cx="1771259" cy="3260641"/>
            </a:xfrm>
            <a:prstGeom prst="rect">
              <a:avLst/>
            </a:prstGeom>
          </p:spPr>
        </p:pic>
        <p:pic>
          <p:nvPicPr>
            <p:cNvPr id="44" name="Image 43">
              <a:extLst>
                <a:ext uri="{FF2B5EF4-FFF2-40B4-BE49-F238E27FC236}">
                  <a16:creationId xmlns:a16="http://schemas.microsoft.com/office/drawing/2014/main" id="{3E49F4E1-93BD-4C49-BA91-38FC50147CD5}"/>
                </a:ext>
              </a:extLst>
            </p:cNvPr>
            <p:cNvPicPr>
              <a:picLocks noChangeAspect="1"/>
            </p:cNvPicPr>
            <p:nvPr/>
          </p:nvPicPr>
          <p:blipFill>
            <a:blip r:embed="rId21"/>
            <a:stretch>
              <a:fillRect/>
            </a:stretch>
          </p:blipFill>
          <p:spPr>
            <a:xfrm>
              <a:off x="1420951" y="3429000"/>
              <a:ext cx="1853500" cy="2450030"/>
            </a:xfrm>
            <a:prstGeom prst="rect">
              <a:avLst/>
            </a:prstGeom>
          </p:spPr>
        </p:pic>
      </p:grpSp>
      <p:sp>
        <p:nvSpPr>
          <p:cNvPr id="45" name="ZoneTexte 44">
            <a:extLst>
              <a:ext uri="{FF2B5EF4-FFF2-40B4-BE49-F238E27FC236}">
                <a16:creationId xmlns:a16="http://schemas.microsoft.com/office/drawing/2014/main" id="{2F69B57F-3FB3-4201-887D-245F0AE8F2FC}"/>
              </a:ext>
            </a:extLst>
          </p:cNvPr>
          <p:cNvSpPr txBox="1"/>
          <p:nvPr/>
        </p:nvSpPr>
        <p:spPr>
          <a:xfrm rot="19140376">
            <a:off x="-164811" y="3077456"/>
            <a:ext cx="9962151" cy="584775"/>
          </a:xfrm>
          <a:prstGeom prst="rect">
            <a:avLst/>
          </a:prstGeom>
          <a:solidFill>
            <a:schemeClr val="accent1"/>
          </a:solidFill>
        </p:spPr>
        <p:txBody>
          <a:bodyPr wrap="none" rtlCol="0">
            <a:spAutoFit/>
          </a:bodyPr>
          <a:lstStyle/>
          <a:p>
            <a:r>
              <a:rPr lang="fr-FR" sz="3200" dirty="0"/>
              <a:t>Fonctionnement réel du système + Dossier Technique</a:t>
            </a:r>
          </a:p>
        </p:txBody>
      </p:sp>
    </p:spTree>
    <p:extLst>
      <p:ext uri="{BB962C8B-B14F-4D97-AF65-F5344CB8AC3E}">
        <p14:creationId xmlns:p14="http://schemas.microsoft.com/office/powerpoint/2010/main" val="38275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2000"/>
                                        <p:tgtEl>
                                          <p:spTgt spid="45"/>
                                        </p:tgtEl>
                                      </p:cBhvr>
                                    </p:animEffect>
                                    <p:anim calcmode="lin" valueType="num">
                                      <p:cBhvr>
                                        <p:cTn id="8" dur="2000" fill="hold"/>
                                        <p:tgtEl>
                                          <p:spTgt spid="45"/>
                                        </p:tgtEl>
                                        <p:attrNameLst>
                                          <p:attrName>ppt_w</p:attrName>
                                        </p:attrNameLst>
                                      </p:cBhvr>
                                      <p:tavLst>
                                        <p:tav tm="0" fmla="#ppt_w*sin(2.5*pi*$)">
                                          <p:val>
                                            <p:fltVal val="0"/>
                                          </p:val>
                                        </p:tav>
                                        <p:tav tm="100000">
                                          <p:val>
                                            <p:fltVal val="1"/>
                                          </p:val>
                                        </p:tav>
                                      </p:tavLst>
                                    </p:anim>
                                    <p:anim calcmode="lin" valueType="num">
                                      <p:cBhvr>
                                        <p:cTn id="9" dur="2000" fill="hold"/>
                                        <p:tgtEl>
                                          <p:spTgt spid="4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95"/>
          <p:cNvPicPr>
            <a:picLocks noChangeAspect="1" noChangeArrowheads="1"/>
          </p:cNvPicPr>
          <p:nvPr/>
        </p:nvPicPr>
        <p:blipFill>
          <a:blip r:embed="rId2"/>
          <a:srcRect/>
          <a:stretch>
            <a:fillRect/>
          </a:stretch>
        </p:blipFill>
        <p:spPr bwMode="auto">
          <a:xfrm>
            <a:off x="1616075" y="417514"/>
            <a:ext cx="9017000" cy="5748337"/>
          </a:xfrm>
          <a:prstGeom prst="rect">
            <a:avLst/>
          </a:prstGeom>
          <a:noFill/>
          <a:ln w="9525">
            <a:noFill/>
            <a:miter lim="800000"/>
            <a:headEnd/>
            <a:tailEnd/>
          </a:ln>
        </p:spPr>
      </p:pic>
    </p:spTree>
    <p:extLst>
      <p:ext uri="{BB962C8B-B14F-4D97-AF65-F5344CB8AC3E}">
        <p14:creationId xmlns:p14="http://schemas.microsoft.com/office/powerpoint/2010/main" val="37178891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7">
            <a:extLst>
              <a:ext uri="{FF2B5EF4-FFF2-40B4-BE49-F238E27FC236}">
                <a16:creationId xmlns:a16="http://schemas.microsoft.com/office/drawing/2014/main" id="{7FBC8EBC-3A49-4FD7-A55C-E222828AADD1}"/>
              </a:ext>
            </a:extLst>
          </p:cNvPr>
          <p:cNvSpPr>
            <a:spLocks noGrp="1" noChangeArrowheads="1"/>
          </p:cNvSpPr>
          <p:nvPr>
            <p:ph type="title"/>
          </p:nvPr>
        </p:nvSpPr>
        <p:spPr bwMode="auto">
          <a:xfrm>
            <a:off x="819150" y="228601"/>
            <a:ext cx="7772400" cy="824136"/>
          </a:xfrm>
          <a:prstGeom prst="rect">
            <a:avLst/>
          </a:prstGeom>
          <a:gradFill rotWithShape="0">
            <a:gsLst>
              <a:gs pos="0">
                <a:srgbClr val="CCFFFF"/>
              </a:gs>
              <a:gs pos="100000">
                <a:srgbClr val="FFCC99"/>
              </a:gs>
            </a:gsLst>
            <a:path path="shape">
              <a:fillToRect l="50000" t="50000" r="50000" b="50000"/>
            </a:path>
          </a:gradFill>
          <a:ln w="9525">
            <a:miter lim="800000"/>
            <a:headEnd/>
            <a:tailEnd/>
          </a:ln>
          <a:scene3d>
            <a:camera prst="legacyObliqueTopRight"/>
            <a:lightRig rig="legacyFlat3" dir="b"/>
          </a:scene3d>
          <a:sp3d extrusionH="430200" prstMaterial="legacyMatte">
            <a:bevelT w="13500" h="13500" prst="angle"/>
            <a:bevelB w="13500" h="13500" prst="angle"/>
            <a:extrusionClr>
              <a:srgbClr val="CCFFFF"/>
            </a:extrusionClr>
          </a:sp3d>
        </p:spPr>
        <p:txBody>
          <a:bodyPr>
            <a:flatTx/>
          </a:bodyPr>
          <a:lstStyle/>
          <a:p>
            <a:pPr algn="ctr"/>
            <a:r>
              <a:rPr lang="fr-FR" b="1" dirty="0">
                <a:latin typeface="Arial" pitchFamily="34" charset="0"/>
              </a:rPr>
              <a:t>LES ACTIONS CORRECTIVES</a:t>
            </a:r>
            <a:endParaRPr lang="fr-FR" sz="3200" dirty="0"/>
          </a:p>
        </p:txBody>
      </p:sp>
      <p:sp>
        <p:nvSpPr>
          <p:cNvPr id="5" name="Rectangle 3">
            <a:extLst>
              <a:ext uri="{FF2B5EF4-FFF2-40B4-BE49-F238E27FC236}">
                <a16:creationId xmlns:a16="http://schemas.microsoft.com/office/drawing/2014/main" id="{6351F02D-CDBC-4273-85E5-62F295BBC922}"/>
              </a:ext>
            </a:extLst>
          </p:cNvPr>
          <p:cNvSpPr>
            <a:spLocks noChangeArrowheads="1"/>
          </p:cNvSpPr>
          <p:nvPr/>
        </p:nvSpPr>
        <p:spPr bwMode="auto">
          <a:xfrm>
            <a:off x="2829182" y="5411789"/>
            <a:ext cx="4871527" cy="976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a:lnSpc>
                <a:spcPct val="90000"/>
              </a:lnSpc>
            </a:pPr>
            <a:r>
              <a:rPr lang="fr-FR" altLang="fr-FR" sz="3200" b="1">
                <a:cs typeface="Times New Roman" panose="02020603050405020304" pitchFamily="18" charset="0"/>
              </a:rPr>
              <a:t>Optimiser et développer</a:t>
            </a:r>
            <a:br>
              <a:rPr lang="fr-FR" altLang="fr-FR" sz="3200" b="1">
                <a:cs typeface="Times New Roman" panose="02020603050405020304" pitchFamily="18" charset="0"/>
              </a:rPr>
            </a:br>
            <a:r>
              <a:rPr lang="fr-FR" altLang="fr-FR" sz="3200" b="1">
                <a:cs typeface="Times New Roman" panose="02020603050405020304" pitchFamily="18" charset="0"/>
              </a:rPr>
              <a:t>la maintenance</a:t>
            </a:r>
          </a:p>
        </p:txBody>
      </p:sp>
      <p:sp>
        <p:nvSpPr>
          <p:cNvPr id="6" name="Rectangle 4">
            <a:extLst>
              <a:ext uri="{FF2B5EF4-FFF2-40B4-BE49-F238E27FC236}">
                <a16:creationId xmlns:a16="http://schemas.microsoft.com/office/drawing/2014/main" id="{33C84267-1262-4250-B5F4-4A854511F5AB}"/>
              </a:ext>
            </a:extLst>
          </p:cNvPr>
          <p:cNvSpPr>
            <a:spLocks noChangeArrowheads="1"/>
          </p:cNvSpPr>
          <p:nvPr/>
        </p:nvSpPr>
        <p:spPr bwMode="auto">
          <a:xfrm>
            <a:off x="712788" y="2446338"/>
            <a:ext cx="2341562" cy="53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nSpc>
                <a:spcPct val="90000"/>
              </a:lnSpc>
            </a:pPr>
            <a:r>
              <a:rPr lang="fr-FR" altLang="fr-FR" sz="3200" b="1" dirty="0">
                <a:cs typeface="Times New Roman" panose="02020603050405020304" pitchFamily="18" charset="0"/>
              </a:rPr>
              <a:t>Corrective</a:t>
            </a:r>
          </a:p>
        </p:txBody>
      </p:sp>
      <p:sp>
        <p:nvSpPr>
          <p:cNvPr id="8" name="Rectangle 5">
            <a:extLst>
              <a:ext uri="{FF2B5EF4-FFF2-40B4-BE49-F238E27FC236}">
                <a16:creationId xmlns:a16="http://schemas.microsoft.com/office/drawing/2014/main" id="{2F196752-1637-48F2-8C4A-C058033C9092}"/>
              </a:ext>
            </a:extLst>
          </p:cNvPr>
          <p:cNvSpPr>
            <a:spLocks noChangeArrowheads="1"/>
          </p:cNvSpPr>
          <p:nvPr/>
        </p:nvSpPr>
        <p:spPr bwMode="auto">
          <a:xfrm>
            <a:off x="3933826" y="1557338"/>
            <a:ext cx="2265045" cy="53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90000"/>
              </a:lnSpc>
            </a:pPr>
            <a:r>
              <a:rPr lang="fr-FR" altLang="fr-FR" sz="3200" b="1">
                <a:cs typeface="Times New Roman" panose="02020603050405020304" pitchFamily="18" charset="0"/>
              </a:rPr>
              <a:t>Préventive</a:t>
            </a:r>
          </a:p>
        </p:txBody>
      </p:sp>
      <p:sp>
        <p:nvSpPr>
          <p:cNvPr id="9" name="Rectangle 6">
            <a:extLst>
              <a:ext uri="{FF2B5EF4-FFF2-40B4-BE49-F238E27FC236}">
                <a16:creationId xmlns:a16="http://schemas.microsoft.com/office/drawing/2014/main" id="{09A1D098-24BF-4134-916A-B004B4E7D006}"/>
              </a:ext>
            </a:extLst>
          </p:cNvPr>
          <p:cNvSpPr>
            <a:spLocks noChangeArrowheads="1"/>
          </p:cNvSpPr>
          <p:nvPr/>
        </p:nvSpPr>
        <p:spPr bwMode="auto">
          <a:xfrm>
            <a:off x="6797676" y="2446338"/>
            <a:ext cx="2624117" cy="532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nSpc>
                <a:spcPct val="90000"/>
              </a:lnSpc>
            </a:pPr>
            <a:r>
              <a:rPr lang="fr-FR" altLang="fr-FR" sz="3200" b="1">
                <a:cs typeface="Times New Roman" panose="02020603050405020304" pitchFamily="18" charset="0"/>
              </a:rPr>
              <a:t>Améliorative</a:t>
            </a:r>
          </a:p>
        </p:txBody>
      </p:sp>
      <p:sp>
        <p:nvSpPr>
          <p:cNvPr id="10" name="Line 7">
            <a:extLst>
              <a:ext uri="{FF2B5EF4-FFF2-40B4-BE49-F238E27FC236}">
                <a16:creationId xmlns:a16="http://schemas.microsoft.com/office/drawing/2014/main" id="{4D0A1600-AF43-4E1E-8A09-32EE7294DD00}"/>
              </a:ext>
            </a:extLst>
          </p:cNvPr>
          <p:cNvSpPr>
            <a:spLocks noChangeShapeType="1"/>
          </p:cNvSpPr>
          <p:nvPr/>
        </p:nvSpPr>
        <p:spPr bwMode="auto">
          <a:xfrm flipH="1" flipV="1">
            <a:off x="3152776" y="4478339"/>
            <a:ext cx="727075" cy="617537"/>
          </a:xfrm>
          <a:prstGeom prst="line">
            <a:avLst/>
          </a:prstGeom>
          <a:noFill/>
          <a:ln w="1016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1" name="Line 8">
            <a:extLst>
              <a:ext uri="{FF2B5EF4-FFF2-40B4-BE49-F238E27FC236}">
                <a16:creationId xmlns:a16="http://schemas.microsoft.com/office/drawing/2014/main" id="{ED24134A-8B0B-44D5-82F5-379A0DC6A32F}"/>
              </a:ext>
            </a:extLst>
          </p:cNvPr>
          <p:cNvSpPr>
            <a:spLocks noChangeShapeType="1"/>
          </p:cNvSpPr>
          <p:nvPr/>
        </p:nvSpPr>
        <p:spPr bwMode="auto">
          <a:xfrm flipV="1">
            <a:off x="6399214" y="4478339"/>
            <a:ext cx="727075" cy="617537"/>
          </a:xfrm>
          <a:prstGeom prst="line">
            <a:avLst/>
          </a:prstGeom>
          <a:noFill/>
          <a:ln w="1016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2" name="Line 9">
            <a:extLst>
              <a:ext uri="{FF2B5EF4-FFF2-40B4-BE49-F238E27FC236}">
                <a16:creationId xmlns:a16="http://schemas.microsoft.com/office/drawing/2014/main" id="{00903078-2384-4603-9251-2D3E4B696A75}"/>
              </a:ext>
            </a:extLst>
          </p:cNvPr>
          <p:cNvSpPr>
            <a:spLocks noChangeShapeType="1"/>
          </p:cNvSpPr>
          <p:nvPr/>
        </p:nvSpPr>
        <p:spPr bwMode="auto">
          <a:xfrm flipV="1">
            <a:off x="5268913" y="3613151"/>
            <a:ext cx="0" cy="1304925"/>
          </a:xfrm>
          <a:prstGeom prst="line">
            <a:avLst/>
          </a:prstGeom>
          <a:noFill/>
          <a:ln w="1016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3" name="Rectangle 10">
            <a:extLst>
              <a:ext uri="{FF2B5EF4-FFF2-40B4-BE49-F238E27FC236}">
                <a16:creationId xmlns:a16="http://schemas.microsoft.com/office/drawing/2014/main" id="{753C128A-C041-46B9-AA53-09892B0E99FA}"/>
              </a:ext>
            </a:extLst>
          </p:cNvPr>
          <p:cNvSpPr txBox="1">
            <a:spLocks noChangeArrowheads="1"/>
          </p:cNvSpPr>
          <p:nvPr/>
        </p:nvSpPr>
        <p:spPr bwMode="auto">
          <a:xfrm>
            <a:off x="762000" y="3005139"/>
            <a:ext cx="2954338" cy="1493837"/>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Char char="•"/>
              <a:defRPr sz="2000">
                <a:solidFill>
                  <a:schemeClr val="tx1"/>
                </a:solidFill>
                <a:effectLst>
                  <a:outerShdw blurRad="38100" dist="38100" dir="2700000" algn="tl">
                    <a:srgbClr val="C0C0C0"/>
                  </a:outerShdw>
                </a:effectLst>
                <a:latin typeface="+mn-lt"/>
              </a:defRPr>
            </a:lvl9pPr>
          </a:lstStyle>
          <a:p>
            <a:pPr marL="198438" indent="-198438">
              <a:spcBef>
                <a:spcPct val="25000"/>
              </a:spcBef>
              <a:buSzPct val="75000"/>
              <a:buFont typeface="Monotype Sorts" pitchFamily="2" charset="2"/>
              <a:buChar char="å"/>
            </a:pPr>
            <a:r>
              <a:rPr lang="fr-FR" altLang="fr-FR" sz="1600" kern="0"/>
              <a:t>Diminution du MTTR</a:t>
            </a:r>
          </a:p>
          <a:p>
            <a:pPr marL="198438" indent="-198438">
              <a:spcBef>
                <a:spcPct val="25000"/>
              </a:spcBef>
              <a:buSzPct val="75000"/>
              <a:buFont typeface="Monotype Sorts" pitchFamily="2" charset="2"/>
              <a:buChar char="å"/>
            </a:pPr>
            <a:r>
              <a:rPr lang="fr-FR" altLang="fr-FR" sz="1600" kern="0"/>
              <a:t>Meilleure gestion des pièces</a:t>
            </a:r>
            <a:br>
              <a:rPr lang="fr-FR" altLang="fr-FR" sz="1600" kern="0"/>
            </a:br>
            <a:r>
              <a:rPr lang="fr-FR" altLang="fr-FR" sz="1600" kern="0"/>
              <a:t> de rechange</a:t>
            </a:r>
          </a:p>
          <a:p>
            <a:pPr marL="198438" indent="-198438">
              <a:spcBef>
                <a:spcPct val="25000"/>
              </a:spcBef>
              <a:buSzPct val="75000"/>
              <a:buFont typeface="Monotype Sorts" pitchFamily="2" charset="2"/>
              <a:buChar char="å"/>
            </a:pPr>
            <a:r>
              <a:rPr lang="fr-FR" altLang="fr-FR" sz="1600" kern="0"/>
              <a:t>Développement d'un système</a:t>
            </a:r>
            <a:br>
              <a:rPr lang="fr-FR" altLang="fr-FR" sz="1600" kern="0"/>
            </a:br>
            <a:r>
              <a:rPr lang="fr-FR" altLang="fr-FR" sz="1600" kern="0"/>
              <a:t> d'aide au diagnostic</a:t>
            </a:r>
          </a:p>
        </p:txBody>
      </p:sp>
      <p:sp>
        <p:nvSpPr>
          <p:cNvPr id="14" name="Rectangle 11">
            <a:extLst>
              <a:ext uri="{FF2B5EF4-FFF2-40B4-BE49-F238E27FC236}">
                <a16:creationId xmlns:a16="http://schemas.microsoft.com/office/drawing/2014/main" id="{778C8324-EBC5-4B18-B5F2-06540479B0FD}"/>
              </a:ext>
            </a:extLst>
          </p:cNvPr>
          <p:cNvSpPr>
            <a:spLocks noChangeArrowheads="1"/>
          </p:cNvSpPr>
          <p:nvPr/>
        </p:nvSpPr>
        <p:spPr bwMode="auto">
          <a:xfrm>
            <a:off x="3581401" y="2109789"/>
            <a:ext cx="3152775" cy="124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198438" indent="-198438">
              <a:defRPr>
                <a:solidFill>
                  <a:schemeClr val="tx1"/>
                </a:solidFill>
                <a:latin typeface="Arial" panose="020B0604020202020204" pitchFamily="34" charset="0"/>
              </a:defRPr>
            </a:lvl1pPr>
            <a:lvl2pPr marL="1181100" indent="-228600">
              <a:defRPr>
                <a:solidFill>
                  <a:schemeClr val="tx1"/>
                </a:solidFill>
                <a:latin typeface="Arial" panose="020B0604020202020204" pitchFamily="34" charset="0"/>
              </a:defRPr>
            </a:lvl2pPr>
            <a:lvl3pPr marL="1600200" indent="-228600">
              <a:defRPr>
                <a:solidFill>
                  <a:schemeClr val="tx1"/>
                </a:solidFill>
                <a:latin typeface="Arial" panose="020B0604020202020204" pitchFamily="34" charset="0"/>
              </a:defRPr>
            </a:lvl3pPr>
            <a:lvl4pPr marL="1962150" indent="-171450">
              <a:defRPr>
                <a:solidFill>
                  <a:schemeClr val="tx1"/>
                </a:solidFill>
                <a:latin typeface="Arial" panose="020B0604020202020204" pitchFamily="34" charset="0"/>
              </a:defRPr>
            </a:lvl4pPr>
            <a:lvl5pPr marL="2324100" indent="-171450">
              <a:defRPr>
                <a:solidFill>
                  <a:schemeClr val="tx1"/>
                </a:solidFill>
                <a:latin typeface="Arial" panose="020B0604020202020204" pitchFamily="34" charset="0"/>
              </a:defRPr>
            </a:lvl5pPr>
            <a:lvl6pPr marL="2781300" indent="-171450" fontAlgn="base">
              <a:spcBef>
                <a:spcPct val="0"/>
              </a:spcBef>
              <a:spcAft>
                <a:spcPct val="0"/>
              </a:spcAft>
              <a:defRPr>
                <a:solidFill>
                  <a:schemeClr val="tx1"/>
                </a:solidFill>
                <a:latin typeface="Arial" panose="020B0604020202020204" pitchFamily="34" charset="0"/>
              </a:defRPr>
            </a:lvl6pPr>
            <a:lvl7pPr marL="3238500" indent="-171450" fontAlgn="base">
              <a:spcBef>
                <a:spcPct val="0"/>
              </a:spcBef>
              <a:spcAft>
                <a:spcPct val="0"/>
              </a:spcAft>
              <a:defRPr>
                <a:solidFill>
                  <a:schemeClr val="tx1"/>
                </a:solidFill>
                <a:latin typeface="Arial" panose="020B0604020202020204" pitchFamily="34" charset="0"/>
              </a:defRPr>
            </a:lvl7pPr>
            <a:lvl8pPr marL="3695700" indent="-171450" fontAlgn="base">
              <a:spcBef>
                <a:spcPct val="0"/>
              </a:spcBef>
              <a:spcAft>
                <a:spcPct val="0"/>
              </a:spcAft>
              <a:defRPr>
                <a:solidFill>
                  <a:schemeClr val="tx1"/>
                </a:solidFill>
                <a:latin typeface="Arial" panose="020B0604020202020204" pitchFamily="34" charset="0"/>
              </a:defRPr>
            </a:lvl8pPr>
            <a:lvl9pPr marL="4152900" indent="-171450" fontAlgn="base">
              <a:spcBef>
                <a:spcPct val="0"/>
              </a:spcBef>
              <a:spcAft>
                <a:spcPct val="0"/>
              </a:spcAft>
              <a:defRPr>
                <a:solidFill>
                  <a:schemeClr val="tx1"/>
                </a:solidFill>
                <a:latin typeface="Arial" panose="020B0604020202020204" pitchFamily="34" charset="0"/>
              </a:defRPr>
            </a:lvl9pPr>
          </a:lstStyle>
          <a:p>
            <a:pPr>
              <a:lnSpc>
                <a:spcPct val="90000"/>
              </a:lnSpc>
              <a:spcBef>
                <a:spcPct val="25000"/>
              </a:spcBef>
              <a:buClr>
                <a:schemeClr val="tx2"/>
              </a:buClr>
              <a:buSzPct val="75000"/>
              <a:buFont typeface="Monotype Sorts" pitchFamily="2" charset="2"/>
              <a:buChar char="å"/>
            </a:pPr>
            <a:r>
              <a:rPr lang="fr-FR" altLang="fr-FR" sz="1600" dirty="0">
                <a:latin typeface="Times New Roman" panose="02020603050405020304" pitchFamily="18" charset="0"/>
              </a:rPr>
              <a:t>Optimisation des opérations de </a:t>
            </a:r>
            <a:br>
              <a:rPr lang="fr-FR" altLang="fr-FR" sz="1600" dirty="0">
                <a:latin typeface="Times New Roman" panose="02020603050405020304" pitchFamily="18" charset="0"/>
              </a:rPr>
            </a:br>
            <a:r>
              <a:rPr lang="fr-FR" altLang="fr-FR" sz="1600" dirty="0">
                <a:latin typeface="Times New Roman" panose="02020603050405020304" pitchFamily="18" charset="0"/>
              </a:rPr>
              <a:t>maintenance préventive</a:t>
            </a:r>
          </a:p>
          <a:p>
            <a:pPr>
              <a:lnSpc>
                <a:spcPct val="90000"/>
              </a:lnSpc>
              <a:spcBef>
                <a:spcPct val="25000"/>
              </a:spcBef>
              <a:buClr>
                <a:schemeClr val="tx2"/>
              </a:buClr>
              <a:buSzPct val="75000"/>
              <a:buFont typeface="Monotype Sorts" pitchFamily="2" charset="2"/>
              <a:buChar char="å"/>
            </a:pPr>
            <a:r>
              <a:rPr lang="fr-FR" altLang="fr-FR" sz="1600" dirty="0">
                <a:latin typeface="Times New Roman" panose="02020603050405020304" pitchFamily="18" charset="0"/>
              </a:rPr>
              <a:t>Mise en </a:t>
            </a:r>
            <a:r>
              <a:rPr lang="fr-FR" altLang="fr-FR" sz="1600" dirty="0" err="1">
                <a:latin typeface="Times New Roman" panose="02020603050405020304" pitchFamily="18" charset="0"/>
              </a:rPr>
              <a:t>oeuvre</a:t>
            </a:r>
            <a:r>
              <a:rPr lang="fr-FR" altLang="fr-FR" sz="1600" dirty="0">
                <a:latin typeface="Times New Roman" panose="02020603050405020304" pitchFamily="18" charset="0"/>
              </a:rPr>
              <a:t> de nouvelles </a:t>
            </a:r>
            <a:br>
              <a:rPr lang="fr-FR" altLang="fr-FR" sz="1600" dirty="0">
                <a:latin typeface="Times New Roman" panose="02020603050405020304" pitchFamily="18" charset="0"/>
              </a:rPr>
            </a:br>
            <a:r>
              <a:rPr lang="fr-FR" altLang="fr-FR" sz="1600" dirty="0">
                <a:latin typeface="Times New Roman" panose="02020603050405020304" pitchFamily="18" charset="0"/>
              </a:rPr>
              <a:t>opérations</a:t>
            </a:r>
          </a:p>
        </p:txBody>
      </p:sp>
      <p:sp>
        <p:nvSpPr>
          <p:cNvPr id="15" name="Rectangle 12">
            <a:extLst>
              <a:ext uri="{FF2B5EF4-FFF2-40B4-BE49-F238E27FC236}">
                <a16:creationId xmlns:a16="http://schemas.microsoft.com/office/drawing/2014/main" id="{70EEC63F-A20F-40CD-8D3A-81752CE1D48D}"/>
              </a:ext>
            </a:extLst>
          </p:cNvPr>
          <p:cNvSpPr>
            <a:spLocks noChangeArrowheads="1"/>
          </p:cNvSpPr>
          <p:nvPr/>
        </p:nvSpPr>
        <p:spPr bwMode="auto">
          <a:xfrm>
            <a:off x="6858000" y="3024189"/>
            <a:ext cx="2698750" cy="132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198438" indent="-198438">
              <a:defRPr>
                <a:solidFill>
                  <a:schemeClr val="tx1"/>
                </a:solidFill>
                <a:latin typeface="Arial" panose="020B0604020202020204" pitchFamily="34" charset="0"/>
              </a:defRPr>
            </a:lvl1pPr>
            <a:lvl2pPr marL="1181100" indent="-228600">
              <a:defRPr>
                <a:solidFill>
                  <a:schemeClr val="tx1"/>
                </a:solidFill>
                <a:latin typeface="Arial" panose="020B0604020202020204" pitchFamily="34" charset="0"/>
              </a:defRPr>
            </a:lvl2pPr>
            <a:lvl3pPr marL="1600200" indent="-228600">
              <a:defRPr>
                <a:solidFill>
                  <a:schemeClr val="tx1"/>
                </a:solidFill>
                <a:latin typeface="Arial" panose="020B0604020202020204" pitchFamily="34" charset="0"/>
              </a:defRPr>
            </a:lvl3pPr>
            <a:lvl4pPr marL="1962150" indent="-171450">
              <a:defRPr>
                <a:solidFill>
                  <a:schemeClr val="tx1"/>
                </a:solidFill>
                <a:latin typeface="Arial" panose="020B0604020202020204" pitchFamily="34" charset="0"/>
              </a:defRPr>
            </a:lvl4pPr>
            <a:lvl5pPr marL="2324100" indent="-171450">
              <a:defRPr>
                <a:solidFill>
                  <a:schemeClr val="tx1"/>
                </a:solidFill>
                <a:latin typeface="Arial" panose="020B0604020202020204" pitchFamily="34" charset="0"/>
              </a:defRPr>
            </a:lvl5pPr>
            <a:lvl6pPr marL="2781300" indent="-171450" fontAlgn="base">
              <a:spcBef>
                <a:spcPct val="0"/>
              </a:spcBef>
              <a:spcAft>
                <a:spcPct val="0"/>
              </a:spcAft>
              <a:defRPr>
                <a:solidFill>
                  <a:schemeClr val="tx1"/>
                </a:solidFill>
                <a:latin typeface="Arial" panose="020B0604020202020204" pitchFamily="34" charset="0"/>
              </a:defRPr>
            </a:lvl6pPr>
            <a:lvl7pPr marL="3238500" indent="-171450" fontAlgn="base">
              <a:spcBef>
                <a:spcPct val="0"/>
              </a:spcBef>
              <a:spcAft>
                <a:spcPct val="0"/>
              </a:spcAft>
              <a:defRPr>
                <a:solidFill>
                  <a:schemeClr val="tx1"/>
                </a:solidFill>
                <a:latin typeface="Arial" panose="020B0604020202020204" pitchFamily="34" charset="0"/>
              </a:defRPr>
            </a:lvl7pPr>
            <a:lvl8pPr marL="3695700" indent="-171450" fontAlgn="base">
              <a:spcBef>
                <a:spcPct val="0"/>
              </a:spcBef>
              <a:spcAft>
                <a:spcPct val="0"/>
              </a:spcAft>
              <a:defRPr>
                <a:solidFill>
                  <a:schemeClr val="tx1"/>
                </a:solidFill>
                <a:latin typeface="Arial" panose="020B0604020202020204" pitchFamily="34" charset="0"/>
              </a:defRPr>
            </a:lvl8pPr>
            <a:lvl9pPr marL="4152900" indent="-171450" fontAlgn="base">
              <a:spcBef>
                <a:spcPct val="0"/>
              </a:spcBef>
              <a:spcAft>
                <a:spcPct val="0"/>
              </a:spcAft>
              <a:defRPr>
                <a:solidFill>
                  <a:schemeClr val="tx1"/>
                </a:solidFill>
                <a:latin typeface="Arial" panose="020B0604020202020204" pitchFamily="34" charset="0"/>
              </a:defRPr>
            </a:lvl9pPr>
          </a:lstStyle>
          <a:p>
            <a:pPr>
              <a:lnSpc>
                <a:spcPct val="90000"/>
              </a:lnSpc>
              <a:spcBef>
                <a:spcPct val="25000"/>
              </a:spcBef>
              <a:buClr>
                <a:schemeClr val="tx2"/>
              </a:buClr>
              <a:buSzPct val="75000"/>
              <a:buFont typeface="Monotype Sorts" pitchFamily="2" charset="2"/>
              <a:buChar char="å"/>
            </a:pPr>
            <a:r>
              <a:rPr lang="fr-FR" altLang="fr-FR" sz="1600">
                <a:latin typeface="Times New Roman" panose="02020603050405020304" pitchFamily="18" charset="0"/>
              </a:rPr>
              <a:t>Augmentation de la SdF</a:t>
            </a:r>
          </a:p>
          <a:p>
            <a:pPr>
              <a:lnSpc>
                <a:spcPct val="90000"/>
              </a:lnSpc>
              <a:spcBef>
                <a:spcPct val="25000"/>
              </a:spcBef>
              <a:buClr>
                <a:schemeClr val="tx2"/>
              </a:buClr>
              <a:buSzPct val="75000"/>
              <a:buFont typeface="Monotype Sorts" pitchFamily="2" charset="2"/>
              <a:buChar char="å"/>
            </a:pPr>
            <a:r>
              <a:rPr lang="fr-FR" altLang="fr-FR" sz="1600">
                <a:latin typeface="Times New Roman" panose="02020603050405020304" pitchFamily="18" charset="0"/>
              </a:rPr>
              <a:t>Augmentation du MTBF</a:t>
            </a:r>
          </a:p>
          <a:p>
            <a:pPr>
              <a:lnSpc>
                <a:spcPct val="90000"/>
              </a:lnSpc>
              <a:spcBef>
                <a:spcPct val="25000"/>
              </a:spcBef>
              <a:buClr>
                <a:schemeClr val="tx2"/>
              </a:buClr>
              <a:buSzPct val="75000"/>
              <a:buFont typeface="Monotype Sorts" pitchFamily="2" charset="2"/>
              <a:buChar char="å"/>
            </a:pPr>
            <a:r>
              <a:rPr lang="fr-FR" altLang="fr-FR" sz="1600">
                <a:latin typeface="Times New Roman" panose="02020603050405020304" pitchFamily="18" charset="0"/>
              </a:rPr>
              <a:t>Amélioration de la sécurité </a:t>
            </a:r>
            <a:br>
              <a:rPr lang="fr-FR" altLang="fr-FR" sz="1600">
                <a:latin typeface="Times New Roman" panose="02020603050405020304" pitchFamily="18" charset="0"/>
              </a:rPr>
            </a:br>
            <a:r>
              <a:rPr lang="fr-FR" altLang="fr-FR" sz="1600">
                <a:latin typeface="Times New Roman" panose="02020603050405020304" pitchFamily="18" charset="0"/>
              </a:rPr>
              <a:t>des opérateurs</a:t>
            </a:r>
          </a:p>
        </p:txBody>
      </p:sp>
    </p:spTree>
    <p:extLst>
      <p:ext uri="{BB962C8B-B14F-4D97-AF65-F5344CB8AC3E}">
        <p14:creationId xmlns:p14="http://schemas.microsoft.com/office/powerpoint/2010/main" val="25693042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BE771-0A5E-457D-AF9E-6BB98B0FF34E}"/>
              </a:ext>
            </a:extLst>
          </p:cNvPr>
          <p:cNvSpPr>
            <a:spLocks noGrp="1"/>
          </p:cNvSpPr>
          <p:nvPr>
            <p:ph type="title"/>
          </p:nvPr>
        </p:nvSpPr>
        <p:spPr>
          <a:xfrm>
            <a:off x="220133" y="114300"/>
            <a:ext cx="8933391" cy="1320800"/>
          </a:xfrm>
        </p:spPr>
        <p:txBody>
          <a:bodyPr/>
          <a:lstStyle/>
          <a:p>
            <a:r>
              <a:rPr lang="fr-FR" dirty="0"/>
              <a:t>Passage des descripteurs SYSML à l’AMDEC</a:t>
            </a:r>
          </a:p>
        </p:txBody>
      </p:sp>
      <p:pic>
        <p:nvPicPr>
          <p:cNvPr id="4" name="Image 3">
            <a:extLst>
              <a:ext uri="{FF2B5EF4-FFF2-40B4-BE49-F238E27FC236}">
                <a16:creationId xmlns:a16="http://schemas.microsoft.com/office/drawing/2014/main" id="{F3F6B7AF-6567-487F-BEB4-DAA7719ED58A}"/>
              </a:ext>
            </a:extLst>
          </p:cNvPr>
          <p:cNvPicPr>
            <a:picLocks noChangeAspect="1"/>
          </p:cNvPicPr>
          <p:nvPr/>
        </p:nvPicPr>
        <p:blipFill>
          <a:blip r:embed="rId3"/>
          <a:stretch>
            <a:fillRect/>
          </a:stretch>
        </p:blipFill>
        <p:spPr>
          <a:xfrm>
            <a:off x="114300" y="774700"/>
            <a:ext cx="7062350" cy="3062902"/>
          </a:xfrm>
          <a:prstGeom prst="rect">
            <a:avLst/>
          </a:prstGeom>
        </p:spPr>
      </p:pic>
      <p:sp>
        <p:nvSpPr>
          <p:cNvPr id="5" name="Bulle narrative : ronde 4">
            <a:extLst>
              <a:ext uri="{FF2B5EF4-FFF2-40B4-BE49-F238E27FC236}">
                <a16:creationId xmlns:a16="http://schemas.microsoft.com/office/drawing/2014/main" id="{F0A6959B-E99B-4444-9112-65659AB269F5}"/>
              </a:ext>
            </a:extLst>
          </p:cNvPr>
          <p:cNvSpPr/>
          <p:nvPr/>
        </p:nvSpPr>
        <p:spPr>
          <a:xfrm>
            <a:off x="7562850" y="774700"/>
            <a:ext cx="4695825" cy="1628775"/>
          </a:xfrm>
          <a:prstGeom prst="wedgeEllipseCallout">
            <a:avLst>
              <a:gd name="adj1" fmla="val -99332"/>
              <a:gd name="adj2" fmla="val 32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Extraction des IBD correspondants aux chaines d’énergie et d’information</a:t>
            </a:r>
          </a:p>
          <a:p>
            <a:pPr algn="ctr"/>
            <a:r>
              <a:rPr lang="fr-FR" dirty="0"/>
              <a:t>Processus RI2-1</a:t>
            </a:r>
          </a:p>
        </p:txBody>
      </p:sp>
      <p:pic>
        <p:nvPicPr>
          <p:cNvPr id="6" name="Image 5">
            <a:extLst>
              <a:ext uri="{FF2B5EF4-FFF2-40B4-BE49-F238E27FC236}">
                <a16:creationId xmlns:a16="http://schemas.microsoft.com/office/drawing/2014/main" id="{75E01BD5-F976-4F73-BC97-2080679BB01D}"/>
              </a:ext>
            </a:extLst>
          </p:cNvPr>
          <p:cNvPicPr>
            <a:picLocks noChangeAspect="1"/>
          </p:cNvPicPr>
          <p:nvPr/>
        </p:nvPicPr>
        <p:blipFill>
          <a:blip r:embed="rId4"/>
          <a:stretch>
            <a:fillRect/>
          </a:stretch>
        </p:blipFill>
        <p:spPr>
          <a:xfrm>
            <a:off x="1613460" y="2095500"/>
            <a:ext cx="4482540" cy="1523809"/>
          </a:xfrm>
          <a:prstGeom prst="rect">
            <a:avLst/>
          </a:prstGeom>
        </p:spPr>
      </p:pic>
      <p:pic>
        <p:nvPicPr>
          <p:cNvPr id="7" name="Image 6">
            <a:extLst>
              <a:ext uri="{FF2B5EF4-FFF2-40B4-BE49-F238E27FC236}">
                <a16:creationId xmlns:a16="http://schemas.microsoft.com/office/drawing/2014/main" id="{08A241AF-6D37-4568-865D-00857497356F}"/>
              </a:ext>
            </a:extLst>
          </p:cNvPr>
          <p:cNvPicPr>
            <a:picLocks noChangeAspect="1"/>
          </p:cNvPicPr>
          <p:nvPr/>
        </p:nvPicPr>
        <p:blipFill>
          <a:blip r:embed="rId5"/>
          <a:stretch>
            <a:fillRect/>
          </a:stretch>
        </p:blipFill>
        <p:spPr>
          <a:xfrm>
            <a:off x="4170556" y="2590801"/>
            <a:ext cx="7953950" cy="4152900"/>
          </a:xfrm>
          <a:prstGeom prst="rect">
            <a:avLst/>
          </a:prstGeom>
        </p:spPr>
      </p:pic>
      <p:pic>
        <p:nvPicPr>
          <p:cNvPr id="8" name="Image 7">
            <a:extLst>
              <a:ext uri="{FF2B5EF4-FFF2-40B4-BE49-F238E27FC236}">
                <a16:creationId xmlns:a16="http://schemas.microsoft.com/office/drawing/2014/main" id="{7DAFF324-9670-4DD0-BE80-5B45EDADEDFE}"/>
              </a:ext>
            </a:extLst>
          </p:cNvPr>
          <p:cNvPicPr>
            <a:picLocks noChangeAspect="1"/>
          </p:cNvPicPr>
          <p:nvPr/>
        </p:nvPicPr>
        <p:blipFill>
          <a:blip r:embed="rId6"/>
          <a:stretch>
            <a:fillRect/>
          </a:stretch>
        </p:blipFill>
        <p:spPr>
          <a:xfrm>
            <a:off x="0" y="4361506"/>
            <a:ext cx="12192000" cy="929145"/>
          </a:xfrm>
          <a:prstGeom prst="rect">
            <a:avLst/>
          </a:prstGeom>
        </p:spPr>
      </p:pic>
      <p:cxnSp>
        <p:nvCxnSpPr>
          <p:cNvPr id="10" name="Connecteur droit avec flèche 9">
            <a:extLst>
              <a:ext uri="{FF2B5EF4-FFF2-40B4-BE49-F238E27FC236}">
                <a16:creationId xmlns:a16="http://schemas.microsoft.com/office/drawing/2014/main" id="{D0468AD8-C130-4FC9-A185-69AD3F773DD7}"/>
              </a:ext>
            </a:extLst>
          </p:cNvPr>
          <p:cNvCxnSpPr/>
          <p:nvPr/>
        </p:nvCxnSpPr>
        <p:spPr>
          <a:xfrm>
            <a:off x="514350" y="774700"/>
            <a:ext cx="0" cy="4206875"/>
          </a:xfrm>
          <a:prstGeom prst="straightConnector1">
            <a:avLst/>
          </a:prstGeom>
          <a:ln w="857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1" name="Bulle narrative : ronde 10">
            <a:extLst>
              <a:ext uri="{FF2B5EF4-FFF2-40B4-BE49-F238E27FC236}">
                <a16:creationId xmlns:a16="http://schemas.microsoft.com/office/drawing/2014/main" id="{6AB97745-261A-4004-9109-348FE725053D}"/>
              </a:ext>
            </a:extLst>
          </p:cNvPr>
          <p:cNvSpPr/>
          <p:nvPr/>
        </p:nvSpPr>
        <p:spPr>
          <a:xfrm>
            <a:off x="2804674" y="52861"/>
            <a:ext cx="4695825" cy="1628775"/>
          </a:xfrm>
          <a:prstGeom prst="wedgeEllipseCallout">
            <a:avLst>
              <a:gd name="adj1" fmla="val -99332"/>
              <a:gd name="adj2" fmla="val 3256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Sous-Système fonctionnel étudié</a:t>
            </a:r>
          </a:p>
        </p:txBody>
      </p:sp>
      <p:sp>
        <p:nvSpPr>
          <p:cNvPr id="12" name="Rectangle 11">
            <a:extLst>
              <a:ext uri="{FF2B5EF4-FFF2-40B4-BE49-F238E27FC236}">
                <a16:creationId xmlns:a16="http://schemas.microsoft.com/office/drawing/2014/main" id="{9CF7064E-4E87-4F12-89D1-A9643E875835}"/>
              </a:ext>
            </a:extLst>
          </p:cNvPr>
          <p:cNvSpPr/>
          <p:nvPr/>
        </p:nvSpPr>
        <p:spPr>
          <a:xfrm>
            <a:off x="847725" y="5372100"/>
            <a:ext cx="2762250" cy="117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TABLEAU AMDEC</a:t>
            </a:r>
          </a:p>
        </p:txBody>
      </p:sp>
      <p:cxnSp>
        <p:nvCxnSpPr>
          <p:cNvPr id="13" name="Connecteur droit avec flèche 12">
            <a:extLst>
              <a:ext uri="{FF2B5EF4-FFF2-40B4-BE49-F238E27FC236}">
                <a16:creationId xmlns:a16="http://schemas.microsoft.com/office/drawing/2014/main" id="{85253512-88DC-4ED0-805E-1B36E234301E}"/>
              </a:ext>
            </a:extLst>
          </p:cNvPr>
          <p:cNvCxnSpPr>
            <a:cxnSpLocks/>
          </p:cNvCxnSpPr>
          <p:nvPr/>
        </p:nvCxnSpPr>
        <p:spPr>
          <a:xfrm flipH="1">
            <a:off x="1495425" y="3209925"/>
            <a:ext cx="1309249" cy="1876425"/>
          </a:xfrm>
          <a:prstGeom prst="straightConnector1">
            <a:avLst/>
          </a:prstGeom>
          <a:ln w="857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5" name="Bulle narrative : ronde 14">
            <a:extLst>
              <a:ext uri="{FF2B5EF4-FFF2-40B4-BE49-F238E27FC236}">
                <a16:creationId xmlns:a16="http://schemas.microsoft.com/office/drawing/2014/main" id="{E892147C-99FE-4E42-98E2-CB6A13F6F555}"/>
              </a:ext>
            </a:extLst>
          </p:cNvPr>
          <p:cNvSpPr/>
          <p:nvPr/>
        </p:nvSpPr>
        <p:spPr>
          <a:xfrm>
            <a:off x="4684907" y="2429977"/>
            <a:ext cx="4695825" cy="1628775"/>
          </a:xfrm>
          <a:prstGeom prst="wedgeEllipseCallout">
            <a:avLst>
              <a:gd name="adj1" fmla="val -90313"/>
              <a:gd name="adj2" fmla="val -22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Elément de la chaine</a:t>
            </a:r>
          </a:p>
        </p:txBody>
      </p:sp>
      <p:cxnSp>
        <p:nvCxnSpPr>
          <p:cNvPr id="16" name="Connecteur droit avec flèche 15">
            <a:extLst>
              <a:ext uri="{FF2B5EF4-FFF2-40B4-BE49-F238E27FC236}">
                <a16:creationId xmlns:a16="http://schemas.microsoft.com/office/drawing/2014/main" id="{AD920E80-4C0B-485B-9431-C508C694A337}"/>
              </a:ext>
            </a:extLst>
          </p:cNvPr>
          <p:cNvCxnSpPr>
            <a:cxnSpLocks/>
          </p:cNvCxnSpPr>
          <p:nvPr/>
        </p:nvCxnSpPr>
        <p:spPr>
          <a:xfrm flipH="1">
            <a:off x="2552406" y="4219575"/>
            <a:ext cx="1746301" cy="866775"/>
          </a:xfrm>
          <a:prstGeom prst="straightConnector1">
            <a:avLst/>
          </a:prstGeom>
          <a:ln w="857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8" name="Bulle narrative : ronde 17">
            <a:extLst>
              <a:ext uri="{FF2B5EF4-FFF2-40B4-BE49-F238E27FC236}">
                <a16:creationId xmlns:a16="http://schemas.microsoft.com/office/drawing/2014/main" id="{9D175E2E-0368-44E5-A9F1-8E887197897E}"/>
              </a:ext>
            </a:extLst>
          </p:cNvPr>
          <p:cNvSpPr/>
          <p:nvPr/>
        </p:nvSpPr>
        <p:spPr>
          <a:xfrm>
            <a:off x="6250304" y="3063875"/>
            <a:ext cx="4695825" cy="1628775"/>
          </a:xfrm>
          <a:prstGeom prst="wedgeEllipseCallout">
            <a:avLst>
              <a:gd name="adj1" fmla="val -91953"/>
              <a:gd name="adj2" fmla="val 213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Fonction de l’élément dans la chaine</a:t>
            </a:r>
          </a:p>
        </p:txBody>
      </p:sp>
      <p:cxnSp>
        <p:nvCxnSpPr>
          <p:cNvPr id="19" name="Connecteur droit avec flèche 18">
            <a:extLst>
              <a:ext uri="{FF2B5EF4-FFF2-40B4-BE49-F238E27FC236}">
                <a16:creationId xmlns:a16="http://schemas.microsoft.com/office/drawing/2014/main" id="{D76C5248-BE2D-4AD3-A307-874B7AA71DE6}"/>
              </a:ext>
            </a:extLst>
          </p:cNvPr>
          <p:cNvCxnSpPr>
            <a:cxnSpLocks/>
          </p:cNvCxnSpPr>
          <p:nvPr/>
        </p:nvCxnSpPr>
        <p:spPr>
          <a:xfrm flipH="1">
            <a:off x="3662729" y="4248025"/>
            <a:ext cx="1746301" cy="866775"/>
          </a:xfrm>
          <a:prstGeom prst="straightConnector1">
            <a:avLst/>
          </a:prstGeom>
          <a:ln w="857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0" name="Bulle narrative : ronde 19">
            <a:extLst>
              <a:ext uri="{FF2B5EF4-FFF2-40B4-BE49-F238E27FC236}">
                <a16:creationId xmlns:a16="http://schemas.microsoft.com/office/drawing/2014/main" id="{3FD27251-4A67-4243-BE41-DDC2C67611B4}"/>
              </a:ext>
            </a:extLst>
          </p:cNvPr>
          <p:cNvSpPr/>
          <p:nvPr/>
        </p:nvSpPr>
        <p:spPr>
          <a:xfrm>
            <a:off x="7360627" y="3092325"/>
            <a:ext cx="4695825" cy="1628775"/>
          </a:xfrm>
          <a:prstGeom prst="wedgeEllipseCallout">
            <a:avLst>
              <a:gd name="adj1" fmla="val -92363"/>
              <a:gd name="adj2" fmla="val 225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Modes de défaillance de l’élément</a:t>
            </a:r>
          </a:p>
        </p:txBody>
      </p:sp>
      <p:cxnSp>
        <p:nvCxnSpPr>
          <p:cNvPr id="21" name="Connecteur droit avec flèche 20">
            <a:extLst>
              <a:ext uri="{FF2B5EF4-FFF2-40B4-BE49-F238E27FC236}">
                <a16:creationId xmlns:a16="http://schemas.microsoft.com/office/drawing/2014/main" id="{DBCDA7B8-7866-4F0A-964B-2B2AAAAD404A}"/>
              </a:ext>
            </a:extLst>
          </p:cNvPr>
          <p:cNvCxnSpPr>
            <a:cxnSpLocks/>
          </p:cNvCxnSpPr>
          <p:nvPr/>
        </p:nvCxnSpPr>
        <p:spPr>
          <a:xfrm flipH="1">
            <a:off x="4650764" y="3995316"/>
            <a:ext cx="1746301" cy="866775"/>
          </a:xfrm>
          <a:prstGeom prst="straightConnector1">
            <a:avLst/>
          </a:prstGeom>
          <a:ln w="857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Bulle narrative : ronde 21">
            <a:extLst>
              <a:ext uri="{FF2B5EF4-FFF2-40B4-BE49-F238E27FC236}">
                <a16:creationId xmlns:a16="http://schemas.microsoft.com/office/drawing/2014/main" id="{875CF34B-63C4-4DDB-968B-261186706D9C}"/>
              </a:ext>
            </a:extLst>
          </p:cNvPr>
          <p:cNvSpPr/>
          <p:nvPr/>
        </p:nvSpPr>
        <p:spPr>
          <a:xfrm>
            <a:off x="7291681" y="5015069"/>
            <a:ext cx="4695825" cy="1628775"/>
          </a:xfrm>
          <a:prstGeom prst="wedgeEllipseCallout">
            <a:avLst>
              <a:gd name="adj1" fmla="val -69610"/>
              <a:gd name="adj2" fmla="val -1104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Causes probables pouvant provoquer la défaillance de l’élément</a:t>
            </a:r>
          </a:p>
        </p:txBody>
      </p:sp>
      <p:cxnSp>
        <p:nvCxnSpPr>
          <p:cNvPr id="23" name="Connecteur droit avec flèche 22">
            <a:extLst>
              <a:ext uri="{FF2B5EF4-FFF2-40B4-BE49-F238E27FC236}">
                <a16:creationId xmlns:a16="http://schemas.microsoft.com/office/drawing/2014/main" id="{2DEAED40-D9E4-4F90-AA59-4A704DE3C78E}"/>
              </a:ext>
            </a:extLst>
          </p:cNvPr>
          <p:cNvCxnSpPr>
            <a:cxnSpLocks/>
          </p:cNvCxnSpPr>
          <p:nvPr/>
        </p:nvCxnSpPr>
        <p:spPr>
          <a:xfrm flipV="1">
            <a:off x="4694213" y="5140263"/>
            <a:ext cx="959087" cy="689193"/>
          </a:xfrm>
          <a:prstGeom prst="straightConnector1">
            <a:avLst/>
          </a:prstGeom>
          <a:ln w="857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5" name="Bulle narrative : ronde 24">
            <a:extLst>
              <a:ext uri="{FF2B5EF4-FFF2-40B4-BE49-F238E27FC236}">
                <a16:creationId xmlns:a16="http://schemas.microsoft.com/office/drawing/2014/main" id="{16D0073A-4B41-4FA4-862C-C6BB3D59C875}"/>
              </a:ext>
            </a:extLst>
          </p:cNvPr>
          <p:cNvSpPr/>
          <p:nvPr/>
        </p:nvSpPr>
        <p:spPr>
          <a:xfrm>
            <a:off x="67494" y="5160044"/>
            <a:ext cx="4468385" cy="1628775"/>
          </a:xfrm>
          <a:prstGeom prst="wedgeEllipseCallout">
            <a:avLst>
              <a:gd name="adj1" fmla="val 53580"/>
              <a:gd name="adj2" fmla="val -93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Effets de la défaillance sur le système</a:t>
            </a:r>
          </a:p>
        </p:txBody>
      </p:sp>
      <p:cxnSp>
        <p:nvCxnSpPr>
          <p:cNvPr id="26" name="Connecteur droit avec flèche 25">
            <a:extLst>
              <a:ext uri="{FF2B5EF4-FFF2-40B4-BE49-F238E27FC236}">
                <a16:creationId xmlns:a16="http://schemas.microsoft.com/office/drawing/2014/main" id="{8BDB0655-096B-4BDB-9301-90DF5320361D}"/>
              </a:ext>
            </a:extLst>
          </p:cNvPr>
          <p:cNvCxnSpPr>
            <a:cxnSpLocks/>
          </p:cNvCxnSpPr>
          <p:nvPr/>
        </p:nvCxnSpPr>
        <p:spPr>
          <a:xfrm flipV="1">
            <a:off x="5951269" y="4704820"/>
            <a:ext cx="959087" cy="689193"/>
          </a:xfrm>
          <a:prstGeom prst="straightConnector1">
            <a:avLst/>
          </a:prstGeom>
          <a:ln w="85725">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7" name="Bulle narrative : ronde 26">
            <a:extLst>
              <a:ext uri="{FF2B5EF4-FFF2-40B4-BE49-F238E27FC236}">
                <a16:creationId xmlns:a16="http://schemas.microsoft.com/office/drawing/2014/main" id="{3EB6C224-4D59-4A07-96C4-90D7D7FE02E9}"/>
              </a:ext>
            </a:extLst>
          </p:cNvPr>
          <p:cNvSpPr/>
          <p:nvPr/>
        </p:nvSpPr>
        <p:spPr>
          <a:xfrm>
            <a:off x="1019200" y="4907335"/>
            <a:ext cx="4468385" cy="1628775"/>
          </a:xfrm>
          <a:prstGeom prst="wedgeEllipseCallout">
            <a:avLst>
              <a:gd name="adj1" fmla="val 60688"/>
              <a:gd name="adj2" fmla="val -206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Moyens présents sur le système permettant de détecter l’apparition de la défaillance</a:t>
            </a:r>
          </a:p>
        </p:txBody>
      </p:sp>
    </p:spTree>
    <p:extLst>
      <p:ext uri="{BB962C8B-B14F-4D97-AF65-F5344CB8AC3E}">
        <p14:creationId xmlns:p14="http://schemas.microsoft.com/office/powerpoint/2010/main" val="199895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 calcmode="lin" valueType="num">
                                      <p:cBhvr>
                                        <p:cTn id="18" dur="1000" fill="hold"/>
                                        <p:tgtEl>
                                          <p:spTgt spid="6"/>
                                        </p:tgtEl>
                                        <p:attrNameLst>
                                          <p:attrName>style.rotation</p:attrName>
                                        </p:attrNameLst>
                                      </p:cBhvr>
                                      <p:tavLst>
                                        <p:tav tm="0">
                                          <p:val>
                                            <p:fltVal val="90"/>
                                          </p:val>
                                        </p:tav>
                                        <p:tav tm="100000">
                                          <p:val>
                                            <p:fltVal val="0"/>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 presetClass="exit" presetSubtype="0" fill="hold" grpId="1" nodeType="withEffect">
                                  <p:stCondLst>
                                    <p:cond delay="0"/>
                                  </p:stCondLst>
                                  <p:childTnLst>
                                    <p:set>
                                      <p:cBhvr>
                                        <p:cTn id="45" dur="1" fill="hold">
                                          <p:stCondLst>
                                            <p:cond delay="0"/>
                                          </p:stCondLst>
                                        </p:cTn>
                                        <p:tgtEl>
                                          <p:spTgt spid="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up)">
                                      <p:cBhvr>
                                        <p:cTn id="50" dur="500"/>
                                        <p:tgtEl>
                                          <p:spTgt spid="13"/>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left)">
                                      <p:cBhvr>
                                        <p:cTn id="53" dur="500"/>
                                        <p:tgtEl>
                                          <p:spTgt spid="15"/>
                                        </p:tgtEl>
                                      </p:cBhvr>
                                    </p:animEffect>
                                  </p:childTnLst>
                                </p:cTn>
                              </p:par>
                              <p:par>
                                <p:cTn id="54" presetID="1" presetClass="exit" presetSubtype="0" fill="hold" nodeType="withEffect">
                                  <p:stCondLst>
                                    <p:cond delay="0"/>
                                  </p:stCondLst>
                                  <p:childTnLst>
                                    <p:set>
                                      <p:cBhvr>
                                        <p:cTn id="55" dur="1" fill="hold">
                                          <p:stCondLst>
                                            <p:cond delay="0"/>
                                          </p:stCondLst>
                                        </p:cTn>
                                        <p:tgtEl>
                                          <p:spTgt spid="10"/>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left)">
                                      <p:cBhvr>
                                        <p:cTn id="65" dur="500"/>
                                        <p:tgtEl>
                                          <p:spTgt spid="18"/>
                                        </p:tgtEl>
                                      </p:cBhvr>
                                    </p:animEffect>
                                  </p:childTnLst>
                                </p:cTn>
                              </p:par>
                              <p:par>
                                <p:cTn id="66" presetID="1" presetClass="exit" presetSubtype="0" fill="hold" nodeType="withEffect">
                                  <p:stCondLst>
                                    <p:cond delay="0"/>
                                  </p:stCondLst>
                                  <p:childTnLst>
                                    <p:set>
                                      <p:cBhvr>
                                        <p:cTn id="67" dur="1" fill="hold">
                                          <p:stCondLst>
                                            <p:cond delay="0"/>
                                          </p:stCondLst>
                                        </p:cTn>
                                        <p:tgtEl>
                                          <p:spTgt spid="13"/>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wipe(up)">
                                      <p:cBhvr>
                                        <p:cTn id="74" dur="500"/>
                                        <p:tgtEl>
                                          <p:spTgt spid="19"/>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wipe(left)">
                                      <p:cBhvr>
                                        <p:cTn id="77" dur="500"/>
                                        <p:tgtEl>
                                          <p:spTgt spid="20"/>
                                        </p:tgtEl>
                                      </p:cBhvr>
                                    </p:animEffect>
                                  </p:childTnLst>
                                </p:cTn>
                              </p:par>
                              <p:par>
                                <p:cTn id="78" presetID="1" presetClass="exit" presetSubtype="0" fill="hold" nodeType="withEffect">
                                  <p:stCondLst>
                                    <p:cond delay="0"/>
                                  </p:stCondLst>
                                  <p:childTnLst>
                                    <p:set>
                                      <p:cBhvr>
                                        <p:cTn id="79" dur="1" fill="hold">
                                          <p:stCondLst>
                                            <p:cond delay="0"/>
                                          </p:stCondLst>
                                        </p:cTn>
                                        <p:tgtEl>
                                          <p:spTgt spid="16"/>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8"/>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up)">
                                      <p:cBhvr>
                                        <p:cTn id="86" dur="500"/>
                                        <p:tgtEl>
                                          <p:spTgt spid="21"/>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wipe(left)">
                                      <p:cBhvr>
                                        <p:cTn id="89" dur="500"/>
                                        <p:tgtEl>
                                          <p:spTgt spid="22"/>
                                        </p:tgtEl>
                                      </p:cBhvr>
                                    </p:animEffect>
                                  </p:childTnLst>
                                </p:cTn>
                              </p:par>
                              <p:par>
                                <p:cTn id="90" presetID="1" presetClass="exit" presetSubtype="0" fill="hold" nodeType="withEffect">
                                  <p:stCondLst>
                                    <p:cond delay="0"/>
                                  </p:stCondLst>
                                  <p:childTnLst>
                                    <p:set>
                                      <p:cBhvr>
                                        <p:cTn id="91" dur="1" fill="hold">
                                          <p:stCondLst>
                                            <p:cond delay="0"/>
                                          </p:stCondLst>
                                        </p:cTn>
                                        <p:tgtEl>
                                          <p:spTgt spid="19"/>
                                        </p:tgtEl>
                                        <p:attrNameLst>
                                          <p:attrName>style.visibility</p:attrName>
                                        </p:attrNameLst>
                                      </p:cBhvr>
                                      <p:to>
                                        <p:strVal val="hidden"/>
                                      </p:to>
                                    </p:set>
                                  </p:childTnLst>
                                </p:cTn>
                              </p:par>
                              <p:par>
                                <p:cTn id="92" presetID="1" presetClass="exit" presetSubtype="0" fill="hold" grpId="1" nodeType="withEffect">
                                  <p:stCondLst>
                                    <p:cond delay="0"/>
                                  </p:stCondLst>
                                  <p:childTnLst>
                                    <p:set>
                                      <p:cBhvr>
                                        <p:cTn id="93" dur="1" fill="hold">
                                          <p:stCondLst>
                                            <p:cond delay="0"/>
                                          </p:stCondLst>
                                        </p:cTn>
                                        <p:tgtEl>
                                          <p:spTgt spid="20"/>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1" fill="hold"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wipe(up)">
                                      <p:cBhvr>
                                        <p:cTn id="98" dur="500"/>
                                        <p:tgtEl>
                                          <p:spTgt spid="23"/>
                                        </p:tgtEl>
                                      </p:cBhvr>
                                    </p:animEffect>
                                  </p:childTnLst>
                                </p:cTn>
                              </p:par>
                              <p:par>
                                <p:cTn id="99" presetID="22" presetClass="entr" presetSubtype="8"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wipe(left)">
                                      <p:cBhvr>
                                        <p:cTn id="101" dur="500"/>
                                        <p:tgtEl>
                                          <p:spTgt spid="25"/>
                                        </p:tgtEl>
                                      </p:cBhvr>
                                    </p:animEffect>
                                  </p:childTnLst>
                                </p:cTn>
                              </p:par>
                              <p:par>
                                <p:cTn id="102" presetID="1" presetClass="exit" presetSubtype="0" fill="hold" nodeType="withEffect">
                                  <p:stCondLst>
                                    <p:cond delay="0"/>
                                  </p:stCondLst>
                                  <p:childTnLst>
                                    <p:set>
                                      <p:cBhvr>
                                        <p:cTn id="103" dur="1" fill="hold">
                                          <p:stCondLst>
                                            <p:cond delay="0"/>
                                          </p:stCondLst>
                                        </p:cTn>
                                        <p:tgtEl>
                                          <p:spTgt spid="21"/>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22"/>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1" fill="hold" nodeType="clickEffect">
                                  <p:stCondLst>
                                    <p:cond delay="0"/>
                                  </p:stCondLst>
                                  <p:childTnLst>
                                    <p:set>
                                      <p:cBhvr>
                                        <p:cTn id="109" dur="1" fill="hold">
                                          <p:stCondLst>
                                            <p:cond delay="0"/>
                                          </p:stCondLst>
                                        </p:cTn>
                                        <p:tgtEl>
                                          <p:spTgt spid="26"/>
                                        </p:tgtEl>
                                        <p:attrNameLst>
                                          <p:attrName>style.visibility</p:attrName>
                                        </p:attrNameLst>
                                      </p:cBhvr>
                                      <p:to>
                                        <p:strVal val="visible"/>
                                      </p:to>
                                    </p:set>
                                    <p:animEffect transition="in" filter="wipe(up)">
                                      <p:cBhvr>
                                        <p:cTn id="110" dur="500"/>
                                        <p:tgtEl>
                                          <p:spTgt spid="26"/>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wipe(left)">
                                      <p:cBhvr>
                                        <p:cTn id="113" dur="500"/>
                                        <p:tgtEl>
                                          <p:spTgt spid="27"/>
                                        </p:tgtEl>
                                      </p:cBhvr>
                                    </p:animEffect>
                                  </p:childTnLst>
                                </p:cTn>
                              </p:par>
                              <p:par>
                                <p:cTn id="114" presetID="1" presetClass="exit" presetSubtype="0" fill="hold" nodeType="withEffect">
                                  <p:stCondLst>
                                    <p:cond delay="0"/>
                                  </p:stCondLst>
                                  <p:childTnLst>
                                    <p:set>
                                      <p:cBhvr>
                                        <p:cTn id="115" dur="1" fill="hold">
                                          <p:stCondLst>
                                            <p:cond delay="0"/>
                                          </p:stCondLst>
                                        </p:cTn>
                                        <p:tgtEl>
                                          <p:spTgt spid="23"/>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11" grpId="0" animBg="1"/>
      <p:bldP spid="11" grpId="1" animBg="1"/>
      <p:bldP spid="12" grpId="0" animBg="1"/>
      <p:bldP spid="15" grpId="0" animBg="1"/>
      <p:bldP spid="15" grpId="1" animBg="1"/>
      <p:bldP spid="18" grpId="0" animBg="1"/>
      <p:bldP spid="18" grpId="1" animBg="1"/>
      <p:bldP spid="20" grpId="0" animBg="1"/>
      <p:bldP spid="20" grpId="1" animBg="1"/>
      <p:bldP spid="22" grpId="0" animBg="1"/>
      <p:bldP spid="22" grpId="1" animBg="1"/>
      <p:bldP spid="25" grpId="0" animBg="1"/>
      <p:bldP spid="25" grpId="1" animBg="1"/>
      <p:bldP spid="2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6BE771-0A5E-457D-AF9E-6BB98B0FF34E}"/>
              </a:ext>
            </a:extLst>
          </p:cNvPr>
          <p:cNvSpPr>
            <a:spLocks noGrp="1"/>
          </p:cNvSpPr>
          <p:nvPr>
            <p:ph type="title"/>
          </p:nvPr>
        </p:nvSpPr>
        <p:spPr>
          <a:xfrm>
            <a:off x="220133" y="114300"/>
            <a:ext cx="8933391" cy="1320800"/>
          </a:xfrm>
        </p:spPr>
        <p:txBody>
          <a:bodyPr/>
          <a:lstStyle/>
          <a:p>
            <a:r>
              <a:rPr lang="fr-FR" dirty="0"/>
              <a:t>Passage des descripteurs SYSML à l’AMDEC</a:t>
            </a:r>
          </a:p>
        </p:txBody>
      </p:sp>
      <p:pic>
        <p:nvPicPr>
          <p:cNvPr id="4" name="Image 3">
            <a:extLst>
              <a:ext uri="{FF2B5EF4-FFF2-40B4-BE49-F238E27FC236}">
                <a16:creationId xmlns:a16="http://schemas.microsoft.com/office/drawing/2014/main" id="{F3F6B7AF-6567-487F-BEB4-DAA7719ED58A}"/>
              </a:ext>
            </a:extLst>
          </p:cNvPr>
          <p:cNvPicPr>
            <a:picLocks noChangeAspect="1"/>
          </p:cNvPicPr>
          <p:nvPr/>
        </p:nvPicPr>
        <p:blipFill>
          <a:blip r:embed="rId3"/>
          <a:stretch>
            <a:fillRect/>
          </a:stretch>
        </p:blipFill>
        <p:spPr>
          <a:xfrm>
            <a:off x="114300" y="774700"/>
            <a:ext cx="7062350" cy="3062902"/>
          </a:xfrm>
          <a:prstGeom prst="rect">
            <a:avLst/>
          </a:prstGeom>
        </p:spPr>
      </p:pic>
      <p:pic>
        <p:nvPicPr>
          <p:cNvPr id="6" name="Image 5">
            <a:extLst>
              <a:ext uri="{FF2B5EF4-FFF2-40B4-BE49-F238E27FC236}">
                <a16:creationId xmlns:a16="http://schemas.microsoft.com/office/drawing/2014/main" id="{75E01BD5-F976-4F73-BC97-2080679BB01D}"/>
              </a:ext>
            </a:extLst>
          </p:cNvPr>
          <p:cNvPicPr>
            <a:picLocks noChangeAspect="1"/>
          </p:cNvPicPr>
          <p:nvPr/>
        </p:nvPicPr>
        <p:blipFill>
          <a:blip r:embed="rId4"/>
          <a:stretch>
            <a:fillRect/>
          </a:stretch>
        </p:blipFill>
        <p:spPr>
          <a:xfrm>
            <a:off x="1613460" y="2095500"/>
            <a:ext cx="4482540" cy="1523809"/>
          </a:xfrm>
          <a:prstGeom prst="rect">
            <a:avLst/>
          </a:prstGeom>
        </p:spPr>
      </p:pic>
      <p:pic>
        <p:nvPicPr>
          <p:cNvPr id="7" name="Image 6">
            <a:extLst>
              <a:ext uri="{FF2B5EF4-FFF2-40B4-BE49-F238E27FC236}">
                <a16:creationId xmlns:a16="http://schemas.microsoft.com/office/drawing/2014/main" id="{08A241AF-6D37-4568-865D-00857497356F}"/>
              </a:ext>
            </a:extLst>
          </p:cNvPr>
          <p:cNvPicPr>
            <a:picLocks noChangeAspect="1"/>
          </p:cNvPicPr>
          <p:nvPr/>
        </p:nvPicPr>
        <p:blipFill>
          <a:blip r:embed="rId5"/>
          <a:stretch>
            <a:fillRect/>
          </a:stretch>
        </p:blipFill>
        <p:spPr>
          <a:xfrm>
            <a:off x="4170556" y="2590801"/>
            <a:ext cx="7953950" cy="4152900"/>
          </a:xfrm>
          <a:prstGeom prst="rect">
            <a:avLst/>
          </a:prstGeom>
        </p:spPr>
      </p:pic>
      <p:pic>
        <p:nvPicPr>
          <p:cNvPr id="8" name="Image 7">
            <a:extLst>
              <a:ext uri="{FF2B5EF4-FFF2-40B4-BE49-F238E27FC236}">
                <a16:creationId xmlns:a16="http://schemas.microsoft.com/office/drawing/2014/main" id="{7DAFF324-9670-4DD0-BE80-5B45EDADEDFE}"/>
              </a:ext>
            </a:extLst>
          </p:cNvPr>
          <p:cNvPicPr>
            <a:picLocks noChangeAspect="1"/>
          </p:cNvPicPr>
          <p:nvPr/>
        </p:nvPicPr>
        <p:blipFill>
          <a:blip r:embed="rId6"/>
          <a:stretch>
            <a:fillRect/>
          </a:stretch>
        </p:blipFill>
        <p:spPr>
          <a:xfrm>
            <a:off x="0" y="4361506"/>
            <a:ext cx="12192000" cy="929145"/>
          </a:xfrm>
          <a:prstGeom prst="rect">
            <a:avLst/>
          </a:prstGeom>
        </p:spPr>
      </p:pic>
      <p:sp>
        <p:nvSpPr>
          <p:cNvPr id="12" name="Rectangle 11">
            <a:extLst>
              <a:ext uri="{FF2B5EF4-FFF2-40B4-BE49-F238E27FC236}">
                <a16:creationId xmlns:a16="http://schemas.microsoft.com/office/drawing/2014/main" id="{9CF7064E-4E87-4F12-89D1-A9643E875835}"/>
              </a:ext>
            </a:extLst>
          </p:cNvPr>
          <p:cNvSpPr/>
          <p:nvPr/>
        </p:nvSpPr>
        <p:spPr>
          <a:xfrm>
            <a:off x="847725" y="5372100"/>
            <a:ext cx="2762250" cy="1171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dirty="0"/>
              <a:t>TABLEAU AMDEC</a:t>
            </a:r>
          </a:p>
        </p:txBody>
      </p:sp>
      <p:sp>
        <p:nvSpPr>
          <p:cNvPr id="3" name="Accolade ouvrante 2">
            <a:extLst>
              <a:ext uri="{FF2B5EF4-FFF2-40B4-BE49-F238E27FC236}">
                <a16:creationId xmlns:a16="http://schemas.microsoft.com/office/drawing/2014/main" id="{F1DD2FE9-D27F-420B-BAAE-A13D296C31DB}"/>
              </a:ext>
            </a:extLst>
          </p:cNvPr>
          <p:cNvSpPr/>
          <p:nvPr/>
        </p:nvSpPr>
        <p:spPr>
          <a:xfrm rot="5400000">
            <a:off x="7744433" y="3216697"/>
            <a:ext cx="841307" cy="1976874"/>
          </a:xfrm>
          <a:prstGeom prst="lef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Bulle narrative : ronde 23">
            <a:extLst>
              <a:ext uri="{FF2B5EF4-FFF2-40B4-BE49-F238E27FC236}">
                <a16:creationId xmlns:a16="http://schemas.microsoft.com/office/drawing/2014/main" id="{FFB9036C-9A95-4284-AD0A-6724912EA808}"/>
              </a:ext>
            </a:extLst>
          </p:cNvPr>
          <p:cNvSpPr/>
          <p:nvPr/>
        </p:nvSpPr>
        <p:spPr>
          <a:xfrm>
            <a:off x="5655451" y="438122"/>
            <a:ext cx="4695825" cy="1628775"/>
          </a:xfrm>
          <a:prstGeom prst="wedgeEllipseCallout">
            <a:avLst>
              <a:gd name="adj1" fmla="val 3529"/>
              <a:gd name="adj2" fmla="val 1554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Définition des critères « Fréquence », « Gravité » et « Détectabilité » selon les grilles</a:t>
            </a:r>
          </a:p>
        </p:txBody>
      </p:sp>
      <p:pic>
        <p:nvPicPr>
          <p:cNvPr id="28" name="Picture 2">
            <a:extLst>
              <a:ext uri="{FF2B5EF4-FFF2-40B4-BE49-F238E27FC236}">
                <a16:creationId xmlns:a16="http://schemas.microsoft.com/office/drawing/2014/main" id="{DD6EECFB-0F08-468F-9C3D-78FF06845D11}"/>
              </a:ext>
            </a:extLst>
          </p:cNvPr>
          <p:cNvPicPr>
            <a:picLocks noGrp="1" noChangeAspect="1" noChangeArrowheads="1"/>
          </p:cNvPicPr>
          <p:nvPr>
            <p:ph idx="1"/>
          </p:nvPr>
        </p:nvPicPr>
        <p:blipFill>
          <a:blip r:embed="rId7"/>
          <a:srcRect/>
          <a:stretch>
            <a:fillRect/>
          </a:stretch>
        </p:blipFill>
        <p:spPr bwMode="auto">
          <a:xfrm>
            <a:off x="1584188" y="671515"/>
            <a:ext cx="3829094" cy="4786346"/>
          </a:xfrm>
          <a:prstGeom prst="rect">
            <a:avLst/>
          </a:prstGeom>
          <a:noFill/>
          <a:ln w="9525">
            <a:noFill/>
            <a:miter lim="800000"/>
            <a:headEnd/>
            <a:tailEnd/>
          </a:ln>
          <a:effectLst/>
        </p:spPr>
      </p:pic>
      <p:sp>
        <p:nvSpPr>
          <p:cNvPr id="29" name="ZoneTexte 28">
            <a:extLst>
              <a:ext uri="{FF2B5EF4-FFF2-40B4-BE49-F238E27FC236}">
                <a16:creationId xmlns:a16="http://schemas.microsoft.com/office/drawing/2014/main" id="{30CDB353-D1A0-4B9E-8931-5BADCE11F3A0}"/>
              </a:ext>
            </a:extLst>
          </p:cNvPr>
          <p:cNvSpPr txBox="1"/>
          <p:nvPr/>
        </p:nvSpPr>
        <p:spPr>
          <a:xfrm>
            <a:off x="1655626" y="314325"/>
            <a:ext cx="3714776" cy="400110"/>
          </a:xfrm>
          <a:prstGeom prst="rect">
            <a:avLst/>
          </a:prstGeom>
          <a:solidFill>
            <a:schemeClr val="bg1"/>
          </a:solidFill>
          <a:ln w="25400">
            <a:solidFill>
              <a:schemeClr val="tx1"/>
            </a:solidFill>
          </a:ln>
        </p:spPr>
        <p:txBody>
          <a:bodyPr wrap="square" rtlCol="0">
            <a:spAutoFit/>
          </a:bodyPr>
          <a:lstStyle/>
          <a:p>
            <a:r>
              <a:rPr lang="fr-FR" sz="2000" b="1" dirty="0">
                <a:latin typeface="Arial" pitchFamily="34" charset="0"/>
                <a:cs typeface="Arial" pitchFamily="34" charset="0"/>
              </a:rPr>
              <a:t>    FREQUENCE</a:t>
            </a:r>
          </a:p>
        </p:txBody>
      </p:sp>
      <p:sp>
        <p:nvSpPr>
          <p:cNvPr id="30" name="Accolade ouvrante 29">
            <a:extLst>
              <a:ext uri="{FF2B5EF4-FFF2-40B4-BE49-F238E27FC236}">
                <a16:creationId xmlns:a16="http://schemas.microsoft.com/office/drawing/2014/main" id="{66700822-2D9A-4659-A550-4A3F9692D3E4}"/>
              </a:ext>
            </a:extLst>
          </p:cNvPr>
          <p:cNvSpPr/>
          <p:nvPr/>
        </p:nvSpPr>
        <p:spPr>
          <a:xfrm rot="5400000">
            <a:off x="9105217" y="3887759"/>
            <a:ext cx="841307" cy="634753"/>
          </a:xfrm>
          <a:prstGeom prst="lef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Bulle narrative : ronde 30">
            <a:extLst>
              <a:ext uri="{FF2B5EF4-FFF2-40B4-BE49-F238E27FC236}">
                <a16:creationId xmlns:a16="http://schemas.microsoft.com/office/drawing/2014/main" id="{AB55B5E0-7494-4269-82AF-996E66452928}"/>
              </a:ext>
            </a:extLst>
          </p:cNvPr>
          <p:cNvSpPr/>
          <p:nvPr/>
        </p:nvSpPr>
        <p:spPr>
          <a:xfrm>
            <a:off x="7687295" y="438123"/>
            <a:ext cx="4695825" cy="1628775"/>
          </a:xfrm>
          <a:prstGeom prst="wedgeEllipseCallout">
            <a:avLst>
              <a:gd name="adj1" fmla="val -11133"/>
              <a:gd name="adj2" fmla="val 1560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Calcul de la criticité</a:t>
            </a:r>
          </a:p>
        </p:txBody>
      </p:sp>
      <p:sp>
        <p:nvSpPr>
          <p:cNvPr id="32" name="Text Box 4">
            <a:extLst>
              <a:ext uri="{FF2B5EF4-FFF2-40B4-BE49-F238E27FC236}">
                <a16:creationId xmlns:a16="http://schemas.microsoft.com/office/drawing/2014/main" id="{C14E866A-DE1D-4CE9-A35C-40BFFDBFAE0E}"/>
              </a:ext>
            </a:extLst>
          </p:cNvPr>
          <p:cNvSpPr txBox="1">
            <a:spLocks noChangeArrowheads="1"/>
          </p:cNvSpPr>
          <p:nvPr/>
        </p:nvSpPr>
        <p:spPr bwMode="auto">
          <a:xfrm>
            <a:off x="5532991" y="2227231"/>
            <a:ext cx="2928958" cy="500066"/>
          </a:xfrm>
          <a:prstGeom prst="rect">
            <a:avLst/>
          </a:prstGeom>
          <a:solidFill>
            <a:srgbClr val="FFFFFF"/>
          </a:solidFill>
          <a:ln w="28575">
            <a:solidFill>
              <a:srgbClr val="000000"/>
            </a:solidFill>
            <a:miter lim="800000"/>
            <a:headEnd/>
            <a:tailEnd/>
          </a:ln>
          <a:effectLst>
            <a:outerShdw dist="107763" dir="18900000" algn="ctr" rotWithShape="0">
              <a:srgbClr val="808080"/>
            </a:outerShdw>
          </a:effectLst>
        </p:spPr>
        <p:txBody>
          <a:bodyPr/>
          <a:lstStyle/>
          <a:p>
            <a:pPr algn="ctr">
              <a:defRPr/>
            </a:pPr>
            <a:r>
              <a:rPr lang="en-GB" sz="2400" b="1" dirty="0">
                <a:solidFill>
                  <a:srgbClr val="FF0000"/>
                </a:solidFill>
                <a:latin typeface="Arial" pitchFamily="34" charset="0"/>
                <a:ea typeface="Times New Roman" pitchFamily="18" charset="0"/>
                <a:cs typeface="Arial" pitchFamily="34" charset="0"/>
              </a:rPr>
              <a:t>C= F x N x G</a:t>
            </a:r>
            <a:endParaRPr lang="en-GB" sz="2400" dirty="0">
              <a:latin typeface="Arial" pitchFamily="34" charset="0"/>
              <a:ea typeface="Times New Roman" pitchFamily="18" charset="0"/>
              <a:cs typeface="Arial" pitchFamily="34" charset="0"/>
            </a:endParaRPr>
          </a:p>
        </p:txBody>
      </p:sp>
      <p:sp>
        <p:nvSpPr>
          <p:cNvPr id="33" name="Accolade ouvrante 32">
            <a:extLst>
              <a:ext uri="{FF2B5EF4-FFF2-40B4-BE49-F238E27FC236}">
                <a16:creationId xmlns:a16="http://schemas.microsoft.com/office/drawing/2014/main" id="{3C64EFF1-8ED2-45DA-B343-A6FDE052454C}"/>
              </a:ext>
            </a:extLst>
          </p:cNvPr>
          <p:cNvSpPr/>
          <p:nvPr/>
        </p:nvSpPr>
        <p:spPr>
          <a:xfrm rot="16200000">
            <a:off x="10497889" y="4119028"/>
            <a:ext cx="841307" cy="2217013"/>
          </a:xfrm>
          <a:prstGeom prst="leftBrace">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Bulle narrative : ronde 33">
            <a:extLst>
              <a:ext uri="{FF2B5EF4-FFF2-40B4-BE49-F238E27FC236}">
                <a16:creationId xmlns:a16="http://schemas.microsoft.com/office/drawing/2014/main" id="{F50B641C-25BF-4658-88A4-6B3030D1A737}"/>
              </a:ext>
            </a:extLst>
          </p:cNvPr>
          <p:cNvSpPr/>
          <p:nvPr/>
        </p:nvSpPr>
        <p:spPr>
          <a:xfrm>
            <a:off x="4647544" y="5106345"/>
            <a:ext cx="4695825" cy="1628775"/>
          </a:xfrm>
          <a:prstGeom prst="wedgeEllipseCallout">
            <a:avLst>
              <a:gd name="adj1" fmla="val 83710"/>
              <a:gd name="adj2" fmla="val -156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Définition des actions correctives en tenant compte des grilles de criticité</a:t>
            </a:r>
          </a:p>
        </p:txBody>
      </p:sp>
      <p:pic>
        <p:nvPicPr>
          <p:cNvPr id="35" name="Picture 4">
            <a:extLst>
              <a:ext uri="{FF2B5EF4-FFF2-40B4-BE49-F238E27FC236}">
                <a16:creationId xmlns:a16="http://schemas.microsoft.com/office/drawing/2014/main" id="{FF92487B-1E83-4558-843B-F49CC27039F5}"/>
              </a:ext>
            </a:extLst>
          </p:cNvPr>
          <p:cNvPicPr>
            <a:picLocks noChangeAspect="1" noChangeArrowheads="1"/>
          </p:cNvPicPr>
          <p:nvPr/>
        </p:nvPicPr>
        <p:blipFill>
          <a:blip r:embed="rId8"/>
          <a:srcRect/>
          <a:stretch>
            <a:fillRect/>
          </a:stretch>
        </p:blipFill>
        <p:spPr bwMode="auto">
          <a:xfrm>
            <a:off x="6883170" y="281167"/>
            <a:ext cx="5143504" cy="3857652"/>
          </a:xfrm>
          <a:prstGeom prst="rect">
            <a:avLst/>
          </a:prstGeom>
          <a:noFill/>
          <a:ln w="9525">
            <a:noFill/>
            <a:miter lim="800000"/>
            <a:headEnd/>
            <a:tailEnd/>
          </a:ln>
          <a:effectLst/>
        </p:spPr>
      </p:pic>
    </p:spTree>
    <p:extLst>
      <p:ext uri="{BB962C8B-B14F-4D97-AF65-F5344CB8AC3E}">
        <p14:creationId xmlns:p14="http://schemas.microsoft.com/office/powerpoint/2010/main" val="137320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24"/>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5" presetClass="entr" presetSubtype="5"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checkerboard(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4"/>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childTnLst>
                                </p:cTn>
                              </p:par>
                              <p:par>
                                <p:cTn id="36" presetID="1" presetClass="exit" presetSubtype="0" fill="hold" grpId="1"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30"/>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4" grpId="0" animBg="1"/>
      <p:bldP spid="24" grpId="1" animBg="1"/>
      <p:bldP spid="29" grpId="0" animBg="1"/>
      <p:bldP spid="30" grpId="0" animBg="1"/>
      <p:bldP spid="30" grpId="1" animBg="1"/>
      <p:bldP spid="31" grpId="0" animBg="1"/>
      <p:bldP spid="31" grpId="1" animBg="1"/>
      <p:bldP spid="32" grpId="0" animBg="1"/>
      <p:bldP spid="33" grpId="0" animBg="1"/>
      <p:bldP spid="3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D5C646-1F88-44A2-A967-2724FEAAEBA9}"/>
              </a:ext>
            </a:extLst>
          </p:cNvPr>
          <p:cNvSpPr>
            <a:spLocks noGrp="1"/>
          </p:cNvSpPr>
          <p:nvPr>
            <p:ph type="title"/>
          </p:nvPr>
        </p:nvSpPr>
        <p:spPr>
          <a:xfrm>
            <a:off x="193239" y="156238"/>
            <a:ext cx="9908192" cy="1320800"/>
          </a:xfrm>
        </p:spPr>
        <p:txBody>
          <a:bodyPr/>
          <a:lstStyle/>
          <a:p>
            <a:r>
              <a:rPr lang="fr-FR" dirty="0"/>
              <a:t>Passage de l’AMDEC au Plan de Maintenance Préventive</a:t>
            </a:r>
          </a:p>
        </p:txBody>
      </p:sp>
      <p:pic>
        <p:nvPicPr>
          <p:cNvPr id="4" name="Image 3">
            <a:extLst>
              <a:ext uri="{FF2B5EF4-FFF2-40B4-BE49-F238E27FC236}">
                <a16:creationId xmlns:a16="http://schemas.microsoft.com/office/drawing/2014/main" id="{CD4FB9C0-808D-4BE9-B2F4-BFBE8370DD0A}"/>
              </a:ext>
            </a:extLst>
          </p:cNvPr>
          <p:cNvPicPr>
            <a:picLocks noChangeAspect="1"/>
          </p:cNvPicPr>
          <p:nvPr/>
        </p:nvPicPr>
        <p:blipFill>
          <a:blip r:embed="rId3"/>
          <a:stretch>
            <a:fillRect/>
          </a:stretch>
        </p:blipFill>
        <p:spPr>
          <a:xfrm>
            <a:off x="178895" y="1352549"/>
            <a:ext cx="10380270" cy="5419725"/>
          </a:xfrm>
          <a:prstGeom prst="rect">
            <a:avLst/>
          </a:prstGeom>
        </p:spPr>
      </p:pic>
      <p:sp>
        <p:nvSpPr>
          <p:cNvPr id="5" name="Rectangle : coins arrondis 4">
            <a:extLst>
              <a:ext uri="{FF2B5EF4-FFF2-40B4-BE49-F238E27FC236}">
                <a16:creationId xmlns:a16="http://schemas.microsoft.com/office/drawing/2014/main" id="{D1A0F8FD-9F4B-4CC4-809E-D3119113F954}"/>
              </a:ext>
            </a:extLst>
          </p:cNvPr>
          <p:cNvSpPr/>
          <p:nvPr/>
        </p:nvSpPr>
        <p:spPr>
          <a:xfrm>
            <a:off x="8591550" y="1828800"/>
            <a:ext cx="1967615" cy="4943474"/>
          </a:xfrm>
          <a:prstGeom prst="roundRect">
            <a:avLst/>
          </a:prstGeom>
          <a:solidFill>
            <a:schemeClr val="accent1">
              <a:alpha val="26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ulle narrative : ronde 5">
            <a:extLst>
              <a:ext uri="{FF2B5EF4-FFF2-40B4-BE49-F238E27FC236}">
                <a16:creationId xmlns:a16="http://schemas.microsoft.com/office/drawing/2014/main" id="{F309F4E3-E00B-4F33-8010-B637F0C4AA17}"/>
              </a:ext>
            </a:extLst>
          </p:cNvPr>
          <p:cNvSpPr/>
          <p:nvPr/>
        </p:nvSpPr>
        <p:spPr>
          <a:xfrm>
            <a:off x="2485369" y="5072987"/>
            <a:ext cx="4695825" cy="1628775"/>
          </a:xfrm>
          <a:prstGeom prst="wedgeEllipseCallout">
            <a:avLst>
              <a:gd name="adj1" fmla="val 83710"/>
              <a:gd name="adj2" fmla="val -1564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Reprise des actions correctives définies dans l’AMDEC</a:t>
            </a:r>
          </a:p>
        </p:txBody>
      </p:sp>
    </p:spTree>
    <p:extLst>
      <p:ext uri="{BB962C8B-B14F-4D97-AF65-F5344CB8AC3E}">
        <p14:creationId xmlns:p14="http://schemas.microsoft.com/office/powerpoint/2010/main" val="383626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FE767ED-D236-4CD4-84D4-4CF0E84D93D0}"/>
              </a:ext>
            </a:extLst>
          </p:cNvPr>
          <p:cNvPicPr>
            <a:picLocks noChangeAspect="1"/>
          </p:cNvPicPr>
          <p:nvPr/>
        </p:nvPicPr>
        <p:blipFill>
          <a:blip r:embed="rId3"/>
          <a:stretch>
            <a:fillRect/>
          </a:stretch>
        </p:blipFill>
        <p:spPr>
          <a:xfrm>
            <a:off x="0" y="0"/>
            <a:ext cx="11596744" cy="6895602"/>
          </a:xfrm>
          <a:prstGeom prst="rect">
            <a:avLst/>
          </a:prstGeom>
        </p:spPr>
      </p:pic>
      <p:sp>
        <p:nvSpPr>
          <p:cNvPr id="7" name="Bulle narrative : ronde 6">
            <a:extLst>
              <a:ext uri="{FF2B5EF4-FFF2-40B4-BE49-F238E27FC236}">
                <a16:creationId xmlns:a16="http://schemas.microsoft.com/office/drawing/2014/main" id="{36D7B90C-9416-4ED1-AF27-8124018B3D01}"/>
              </a:ext>
            </a:extLst>
          </p:cNvPr>
          <p:cNvSpPr/>
          <p:nvPr/>
        </p:nvSpPr>
        <p:spPr>
          <a:xfrm>
            <a:off x="4458933" y="4720421"/>
            <a:ext cx="4695825" cy="1981593"/>
          </a:xfrm>
          <a:prstGeom prst="wedgeEllipseCallout">
            <a:avLst>
              <a:gd name="adj1" fmla="val 49117"/>
              <a:gd name="adj2" fmla="val -57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Récapitulatif de toutes les actions définies dans l’AMDEC, par sous-système, par type de maintenance, ainsi que les pièces de rechange nécessaires</a:t>
            </a:r>
          </a:p>
        </p:txBody>
      </p:sp>
    </p:spTree>
    <p:extLst>
      <p:ext uri="{BB962C8B-B14F-4D97-AF65-F5344CB8AC3E}">
        <p14:creationId xmlns:p14="http://schemas.microsoft.com/office/powerpoint/2010/main" val="269719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pture d’écran&#10;&#10;Description générée avec un niveau de confiance très élevé">
            <a:extLst>
              <a:ext uri="{FF2B5EF4-FFF2-40B4-BE49-F238E27FC236}">
                <a16:creationId xmlns:a16="http://schemas.microsoft.com/office/drawing/2014/main" id="{EA4CD897-DE7B-4E21-A18B-F493A86DDE3C}"/>
              </a:ext>
            </a:extLst>
          </p:cNvPr>
          <p:cNvPicPr>
            <a:picLocks noChangeAspect="1"/>
          </p:cNvPicPr>
          <p:nvPr/>
        </p:nvPicPr>
        <p:blipFill rotWithShape="1">
          <a:blip r:embed="rId2"/>
          <a:srcRect t="7553"/>
          <a:stretch/>
        </p:blipFill>
        <p:spPr>
          <a:xfrm>
            <a:off x="200748" y="647700"/>
            <a:ext cx="10048486" cy="4914900"/>
          </a:xfrm>
          <a:prstGeom prst="rect">
            <a:avLst/>
          </a:prstGeom>
        </p:spPr>
      </p:pic>
      <p:sp>
        <p:nvSpPr>
          <p:cNvPr id="8" name="ZoneTexte 7">
            <a:extLst>
              <a:ext uri="{FF2B5EF4-FFF2-40B4-BE49-F238E27FC236}">
                <a16:creationId xmlns:a16="http://schemas.microsoft.com/office/drawing/2014/main" id="{FA740009-7C55-4096-8DD4-E7DEF5120EE2}"/>
              </a:ext>
            </a:extLst>
          </p:cNvPr>
          <p:cNvSpPr txBox="1"/>
          <p:nvPr/>
        </p:nvSpPr>
        <p:spPr>
          <a:xfrm rot="20514130">
            <a:off x="17001" y="3136612"/>
            <a:ext cx="11100090" cy="584775"/>
          </a:xfrm>
          <a:prstGeom prst="rect">
            <a:avLst/>
          </a:prstGeom>
          <a:solidFill>
            <a:schemeClr val="accent1"/>
          </a:solidFill>
        </p:spPr>
        <p:txBody>
          <a:bodyPr wrap="none" rtlCol="0">
            <a:spAutoFit/>
          </a:bodyPr>
          <a:lstStyle/>
          <a:p>
            <a:r>
              <a:rPr lang="fr-FR" sz="3200" dirty="0"/>
              <a:t>IL NE RESTE PLUS QU’A INTEGRER LE PLAN DANS UNE GMAO</a:t>
            </a:r>
          </a:p>
        </p:txBody>
      </p:sp>
    </p:spTree>
    <p:extLst>
      <p:ext uri="{BB962C8B-B14F-4D97-AF65-F5344CB8AC3E}">
        <p14:creationId xmlns:p14="http://schemas.microsoft.com/office/powerpoint/2010/main" val="189064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par>
                                <p:cTn id="10" presetID="1"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3"/>
          <a:srcRect/>
          <a:stretch>
            <a:fillRect/>
          </a:stretch>
        </p:blipFill>
        <p:spPr bwMode="auto">
          <a:xfrm>
            <a:off x="1129165" y="912550"/>
            <a:ext cx="7711440" cy="4650070"/>
          </a:xfrm>
          <a:prstGeom prst="rect">
            <a:avLst/>
          </a:prstGeom>
          <a:noFill/>
          <a:ln w="9525">
            <a:noFill/>
            <a:miter lim="800000"/>
            <a:headEnd/>
            <a:tailEnd/>
          </a:ln>
          <a:effectLst/>
        </p:spPr>
      </p:pic>
      <p:sp>
        <p:nvSpPr>
          <p:cNvPr id="4" name="Titre 3"/>
          <p:cNvSpPr>
            <a:spLocks noGrp="1"/>
          </p:cNvSpPr>
          <p:nvPr>
            <p:ph type="title"/>
          </p:nvPr>
        </p:nvSpPr>
        <p:spPr>
          <a:xfrm>
            <a:off x="171103" y="103188"/>
            <a:ext cx="5801072" cy="654032"/>
          </a:xfrm>
        </p:spPr>
        <p:txBody>
          <a:bodyPr>
            <a:normAutofit/>
          </a:bodyPr>
          <a:lstStyle/>
          <a:p>
            <a:r>
              <a:rPr lang="fr-FR" sz="2800" dirty="0">
                <a:solidFill>
                  <a:schemeClr val="accent2"/>
                </a:solidFill>
              </a:rPr>
              <a:t>Acronymes employés en SYSML</a:t>
            </a:r>
          </a:p>
        </p:txBody>
      </p:sp>
      <p:pic>
        <p:nvPicPr>
          <p:cNvPr id="7" name="Image 6" descr="AD.png"/>
          <p:cNvPicPr>
            <a:picLocks noChangeAspect="1"/>
          </p:cNvPicPr>
          <p:nvPr/>
        </p:nvPicPr>
        <p:blipFill>
          <a:blip r:embed="rId4"/>
          <a:stretch>
            <a:fillRect/>
          </a:stretch>
        </p:blipFill>
        <p:spPr>
          <a:xfrm>
            <a:off x="571471" y="3490918"/>
            <a:ext cx="428628" cy="428628"/>
          </a:xfrm>
          <a:prstGeom prst="rect">
            <a:avLst/>
          </a:prstGeom>
        </p:spPr>
      </p:pic>
      <p:pic>
        <p:nvPicPr>
          <p:cNvPr id="8" name="Image 7" descr="AD.png"/>
          <p:cNvPicPr>
            <a:picLocks noChangeAspect="1"/>
          </p:cNvPicPr>
          <p:nvPr/>
        </p:nvPicPr>
        <p:blipFill>
          <a:blip r:embed="rId5"/>
          <a:stretch>
            <a:fillRect/>
          </a:stretch>
        </p:blipFill>
        <p:spPr>
          <a:xfrm>
            <a:off x="571471" y="2847976"/>
            <a:ext cx="428628" cy="428628"/>
          </a:xfrm>
          <a:prstGeom prst="rect">
            <a:avLst/>
          </a:prstGeom>
        </p:spPr>
      </p:pic>
      <p:pic>
        <p:nvPicPr>
          <p:cNvPr id="9" name="Image 8" descr="AD.png"/>
          <p:cNvPicPr>
            <a:picLocks noChangeAspect="1"/>
          </p:cNvPicPr>
          <p:nvPr/>
        </p:nvPicPr>
        <p:blipFill>
          <a:blip r:embed="rId6"/>
          <a:stretch>
            <a:fillRect/>
          </a:stretch>
        </p:blipFill>
        <p:spPr>
          <a:xfrm>
            <a:off x="571471" y="2205034"/>
            <a:ext cx="428628" cy="428628"/>
          </a:xfrm>
          <a:prstGeom prst="rect">
            <a:avLst/>
          </a:prstGeom>
        </p:spPr>
      </p:pic>
      <p:pic>
        <p:nvPicPr>
          <p:cNvPr id="10" name="Image 9" descr="AD.png"/>
          <p:cNvPicPr>
            <a:picLocks noChangeAspect="1"/>
          </p:cNvPicPr>
          <p:nvPr/>
        </p:nvPicPr>
        <p:blipFill>
          <a:blip r:embed="rId7"/>
          <a:stretch>
            <a:fillRect/>
          </a:stretch>
        </p:blipFill>
        <p:spPr>
          <a:xfrm>
            <a:off x="571471" y="1562092"/>
            <a:ext cx="428628" cy="428628"/>
          </a:xfrm>
          <a:prstGeom prst="rect">
            <a:avLst/>
          </a:prstGeom>
        </p:spPr>
      </p:pic>
      <p:pic>
        <p:nvPicPr>
          <p:cNvPr id="11" name="Image 10" descr="AD.png"/>
          <p:cNvPicPr>
            <a:picLocks noChangeAspect="1"/>
          </p:cNvPicPr>
          <p:nvPr/>
        </p:nvPicPr>
        <p:blipFill>
          <a:blip r:embed="rId8"/>
          <a:stretch>
            <a:fillRect/>
          </a:stretch>
        </p:blipFill>
        <p:spPr>
          <a:xfrm>
            <a:off x="571471" y="919150"/>
            <a:ext cx="428628" cy="428628"/>
          </a:xfrm>
          <a:prstGeom prst="rect">
            <a:avLst/>
          </a:prstGeom>
        </p:spPr>
      </p:pic>
      <p:pic>
        <p:nvPicPr>
          <p:cNvPr id="12" name="Image 11" descr="AD.png"/>
          <p:cNvPicPr>
            <a:picLocks noChangeAspect="1"/>
          </p:cNvPicPr>
          <p:nvPr/>
        </p:nvPicPr>
        <p:blipFill>
          <a:blip r:embed="rId9"/>
          <a:stretch>
            <a:fillRect/>
          </a:stretch>
        </p:blipFill>
        <p:spPr>
          <a:xfrm>
            <a:off x="571471" y="4133860"/>
            <a:ext cx="428628" cy="428628"/>
          </a:xfrm>
          <a:prstGeom prst="rect">
            <a:avLst/>
          </a:prstGeom>
        </p:spPr>
      </p:pic>
      <p:pic>
        <p:nvPicPr>
          <p:cNvPr id="13" name="Image 12" descr="AD.png"/>
          <p:cNvPicPr>
            <a:picLocks noChangeAspect="1"/>
          </p:cNvPicPr>
          <p:nvPr/>
        </p:nvPicPr>
        <p:blipFill>
          <a:blip r:embed="rId10"/>
          <a:stretch>
            <a:fillRect/>
          </a:stretch>
        </p:blipFill>
        <p:spPr>
          <a:xfrm>
            <a:off x="571471" y="4776802"/>
            <a:ext cx="428628" cy="428628"/>
          </a:xfrm>
          <a:prstGeom prst="rect">
            <a:avLst/>
          </a:prstGeom>
        </p:spPr>
      </p:pic>
    </p:spTree>
    <p:extLst>
      <p:ext uri="{BB962C8B-B14F-4D97-AF65-F5344CB8AC3E}">
        <p14:creationId xmlns:p14="http://schemas.microsoft.com/office/powerpoint/2010/main" val="3121174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076" y="125617"/>
            <a:ext cx="6413499" cy="434975"/>
          </a:xfrm>
          <a:ln>
            <a:noFill/>
          </a:ln>
        </p:spPr>
        <p:txBody>
          <a:bodyPr>
            <a:noAutofit/>
          </a:bodyPr>
          <a:lstStyle/>
          <a:p>
            <a:r>
              <a:rPr lang="fr-FR" sz="2800" dirty="0">
                <a:solidFill>
                  <a:schemeClr val="accent2"/>
                </a:solidFill>
              </a:rPr>
              <a:t>Références</a:t>
            </a:r>
          </a:p>
        </p:txBody>
      </p:sp>
      <p:sp>
        <p:nvSpPr>
          <p:cNvPr id="3" name="ZoneTexte 2"/>
          <p:cNvSpPr txBox="1"/>
          <p:nvPr/>
        </p:nvSpPr>
        <p:spPr>
          <a:xfrm>
            <a:off x="482005" y="560592"/>
            <a:ext cx="5976664" cy="830997"/>
          </a:xfrm>
          <a:prstGeom prst="rect">
            <a:avLst/>
          </a:prstGeom>
          <a:noFill/>
        </p:spPr>
        <p:txBody>
          <a:bodyPr wrap="square" rtlCol="0">
            <a:spAutoFit/>
          </a:bodyPr>
          <a:lstStyle/>
          <a:p>
            <a:r>
              <a:rPr lang="fr-FR" sz="1200" dirty="0"/>
              <a:t>Association Française de l’Ingénierie Système (AFIS)</a:t>
            </a:r>
          </a:p>
          <a:p>
            <a:r>
              <a:rPr lang="fr-FR" sz="1200" dirty="0">
                <a:hlinkClick r:id="rId2"/>
              </a:rPr>
              <a:t>https://www.afis.fr/pages/accueil.aspx</a:t>
            </a:r>
            <a:endParaRPr lang="fr-FR" sz="1200" dirty="0"/>
          </a:p>
          <a:p>
            <a:r>
              <a:rPr lang="fr-FR" sz="1200" dirty="0"/>
              <a:t>(toute une gamme d’ouvrages sur le sujet du système dont Découvrir et comprendre l’ingénierie système)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982" y="1391588"/>
            <a:ext cx="6593895" cy="2160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025" y="3601072"/>
            <a:ext cx="5219700" cy="212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ZoneTexte 3"/>
          <p:cNvSpPr txBox="1"/>
          <p:nvPr/>
        </p:nvSpPr>
        <p:spPr>
          <a:xfrm>
            <a:off x="390525" y="5905500"/>
            <a:ext cx="4342856" cy="1061829"/>
          </a:xfrm>
          <a:prstGeom prst="rect">
            <a:avLst/>
          </a:prstGeom>
          <a:noFill/>
        </p:spPr>
        <p:txBody>
          <a:bodyPr wrap="none" rtlCol="0">
            <a:spAutoFit/>
          </a:bodyPr>
          <a:lstStyle/>
          <a:p>
            <a:r>
              <a:rPr lang="fr-FR" sz="1050" dirty="0"/>
              <a:t>Travaux du groupe académique IS-SYSML de l’Académie de Besançon</a:t>
            </a:r>
          </a:p>
          <a:p>
            <a:endParaRPr lang="fr-FR" sz="1050" dirty="0"/>
          </a:p>
          <a:p>
            <a:r>
              <a:rPr lang="fr-FR" sz="1050" dirty="0"/>
              <a:t>Documents de Christophe Revy de l’Académie de Dijon </a:t>
            </a:r>
          </a:p>
          <a:p>
            <a:endParaRPr lang="fr-FR" sz="1050" dirty="0"/>
          </a:p>
          <a:p>
            <a:r>
              <a:rPr lang="fr-FR" sz="1050" dirty="0"/>
              <a:t>Société TRANSEPT : </a:t>
            </a:r>
            <a:r>
              <a:rPr lang="fr-FR" sz="1050" dirty="0">
                <a:hlinkClick r:id="rId5"/>
              </a:rPr>
              <a:t>http://www.transept.fr/</a:t>
            </a:r>
            <a:endParaRPr lang="fr-FR" sz="1050" dirty="0"/>
          </a:p>
          <a:p>
            <a:endParaRPr lang="fr-FR" sz="1050" dirty="0"/>
          </a:p>
        </p:txBody>
      </p:sp>
    </p:spTree>
    <p:extLst>
      <p:ext uri="{BB962C8B-B14F-4D97-AF65-F5344CB8AC3E}">
        <p14:creationId xmlns:p14="http://schemas.microsoft.com/office/powerpoint/2010/main" val="276848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chemeClr val="accent2"/>
                </a:solidFill>
              </a:rPr>
              <a:t>Démarche de rétro-Ingénierie</a:t>
            </a:r>
          </a:p>
        </p:txBody>
      </p:sp>
      <p:sp>
        <p:nvSpPr>
          <p:cNvPr id="3" name="Espace réservé du contenu 2"/>
          <p:cNvSpPr>
            <a:spLocks noGrp="1"/>
          </p:cNvSpPr>
          <p:nvPr>
            <p:ph idx="1"/>
          </p:nvPr>
        </p:nvSpPr>
        <p:spPr>
          <a:xfrm>
            <a:off x="677334" y="1598614"/>
            <a:ext cx="8596668" cy="3880773"/>
          </a:xfrm>
        </p:spPr>
        <p:txBody>
          <a:bodyPr>
            <a:normAutofit lnSpcReduction="10000"/>
          </a:bodyPr>
          <a:lstStyle/>
          <a:p>
            <a:r>
              <a:rPr lang="fr-FR" dirty="0"/>
              <a:t>Problématique en maintenance :</a:t>
            </a:r>
          </a:p>
          <a:p>
            <a:pPr lvl="1"/>
            <a:r>
              <a:rPr lang="fr-FR" dirty="0"/>
              <a:t>Systèmes industriels complexes dont il est essentiel pour la maintenance de savoir comment ils sont faits et comment ils fonctionnent</a:t>
            </a:r>
          </a:p>
          <a:p>
            <a:pPr lvl="1"/>
            <a:r>
              <a:rPr lang="fr-FR" dirty="0"/>
              <a:t>Systèmes en place dont les aspects fonctionnels, structurels et comportementaux, sont inexistant ou décrits avec de multiples outils n’ayant pas forcément de liens entre eux.</a:t>
            </a:r>
          </a:p>
          <a:p>
            <a:pPr lvl="1"/>
            <a:r>
              <a:rPr lang="fr-FR" dirty="0"/>
              <a:t>L’IS, au travers de la description par SYSML, permet de modéliser ces 3 aspects</a:t>
            </a:r>
          </a:p>
          <a:p>
            <a:pPr lvl="1"/>
            <a:r>
              <a:rPr lang="fr-FR" dirty="0"/>
              <a:t>Mais l’IS est une démarche de conception (Du conceptuel vers le réel)</a:t>
            </a:r>
          </a:p>
          <a:p>
            <a:r>
              <a:rPr lang="fr-FR" sz="2000" b="1" dirty="0"/>
              <a:t>Comment passer du réel au conceptuel en utilisant l’IS</a:t>
            </a:r>
          </a:p>
          <a:p>
            <a:endParaRPr lang="fr-FR" dirty="0"/>
          </a:p>
          <a:p>
            <a:pPr marL="0" indent="0" algn="ctr">
              <a:buNone/>
            </a:pPr>
            <a:r>
              <a:rPr lang="fr-FR" sz="3600" dirty="0">
                <a:solidFill>
                  <a:schemeClr val="accent5"/>
                </a:solidFill>
                <a:sym typeface="Wingdings" panose="05000000000000000000" pitchFamily="2" charset="2"/>
              </a:rPr>
              <a:t> </a:t>
            </a:r>
            <a:r>
              <a:rPr lang="fr-FR" sz="3600" dirty="0">
                <a:solidFill>
                  <a:schemeClr val="accent5"/>
                </a:solidFill>
              </a:rPr>
              <a:t>DEMARCHE DE RETRO-INGENIERIE</a:t>
            </a:r>
          </a:p>
          <a:p>
            <a:endParaRPr lang="fr-FR" dirty="0"/>
          </a:p>
        </p:txBody>
      </p:sp>
    </p:spTree>
    <p:extLst>
      <p:ext uri="{BB962C8B-B14F-4D97-AF65-F5344CB8AC3E}">
        <p14:creationId xmlns:p14="http://schemas.microsoft.com/office/powerpoint/2010/main" val="3576224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re 1"/>
          <p:cNvSpPr txBox="1">
            <a:spLocks/>
          </p:cNvSpPr>
          <p:nvPr/>
        </p:nvSpPr>
        <p:spPr bwMode="auto">
          <a:xfrm>
            <a:off x="8756112" y="2312826"/>
            <a:ext cx="3476278" cy="1270719"/>
          </a:xfrm>
          <a:prstGeom prst="rect">
            <a:avLst/>
          </a:prstGeom>
          <a:noFill/>
          <a:ln w="9525">
            <a:noFill/>
            <a:miter lim="800000"/>
            <a:headEnd/>
            <a:tailEnd/>
          </a:ln>
        </p:spPr>
        <p:txBody>
          <a:bodyPr vert="horz" wrap="square" lIns="0" tIns="45720" rIns="0" bIns="0" numCol="1" anchor="b" anchorCtr="0" compatLnSpc="1">
            <a:prstTxWarp prst="textNoShape">
              <a:avLst/>
            </a:prstTxWarp>
            <a:normAutofit lnSpcReduction="10000"/>
          </a:bodyPr>
          <a:lstStyle/>
          <a:p>
            <a:pPr eaLnBrk="0" fontAlgn="base" hangingPunct="0">
              <a:spcBef>
                <a:spcPct val="0"/>
              </a:spcBef>
              <a:spcAft>
                <a:spcPct val="0"/>
              </a:spcAft>
              <a:defRPr/>
            </a:pPr>
            <a:r>
              <a:rPr lang="fr-FR" sz="2800" dirty="0">
                <a:solidFill>
                  <a:schemeClr val="tx2"/>
                </a:solidFill>
                <a:latin typeface="+mj-lt"/>
                <a:ea typeface="+mj-ea"/>
                <a:cs typeface="+mj-cs"/>
              </a:rPr>
              <a:t>Trajectoire possible pour la rétro-ingénierie</a:t>
            </a:r>
          </a:p>
        </p:txBody>
      </p:sp>
      <p:sp>
        <p:nvSpPr>
          <p:cNvPr id="10" name="Forme libre 9"/>
          <p:cNvSpPr/>
          <p:nvPr/>
        </p:nvSpPr>
        <p:spPr>
          <a:xfrm>
            <a:off x="2109078" y="246079"/>
            <a:ext cx="5738107" cy="6105349"/>
          </a:xfrm>
          <a:custGeom>
            <a:avLst/>
            <a:gdLst>
              <a:gd name="connsiteX0" fmla="*/ 2698513 w 5761545"/>
              <a:gd name="connsiteY0" fmla="*/ 0 h 6222780"/>
              <a:gd name="connsiteX1" fmla="*/ 916847 w 5761545"/>
              <a:gd name="connsiteY1" fmla="*/ 612742 h 6222780"/>
              <a:gd name="connsiteX2" fmla="*/ 2689086 w 5761545"/>
              <a:gd name="connsiteY2" fmla="*/ 669303 h 6222780"/>
              <a:gd name="connsiteX3" fmla="*/ 4301070 w 5761545"/>
              <a:gd name="connsiteY3" fmla="*/ 669303 h 6222780"/>
              <a:gd name="connsiteX4" fmla="*/ 5715090 w 5761545"/>
              <a:gd name="connsiteY4" fmla="*/ 1630837 h 6222780"/>
              <a:gd name="connsiteX5" fmla="*/ 5262604 w 5761545"/>
              <a:gd name="connsiteY5" fmla="*/ 2441542 h 6222780"/>
              <a:gd name="connsiteX6" fmla="*/ 3716608 w 5761545"/>
              <a:gd name="connsiteY6" fmla="*/ 2535810 h 6222780"/>
              <a:gd name="connsiteX7" fmla="*/ 1227932 w 5761545"/>
              <a:gd name="connsiteY7" fmla="*/ 1677971 h 6222780"/>
              <a:gd name="connsiteX8" fmla="*/ 77861 w 5761545"/>
              <a:gd name="connsiteY8" fmla="*/ 2441542 h 6222780"/>
              <a:gd name="connsiteX9" fmla="*/ 294678 w 5761545"/>
              <a:gd name="connsiteY9" fmla="*/ 3553905 h 6222780"/>
              <a:gd name="connsiteX10" fmla="*/ 1831247 w 5761545"/>
              <a:gd name="connsiteY10" fmla="*/ 3582185 h 6222780"/>
              <a:gd name="connsiteX11" fmla="*/ 4470752 w 5761545"/>
              <a:gd name="connsiteY11" fmla="*/ 3591612 h 6222780"/>
              <a:gd name="connsiteX12" fmla="*/ 2717367 w 5761545"/>
              <a:gd name="connsiteY12" fmla="*/ 4949072 h 6222780"/>
              <a:gd name="connsiteX13" fmla="*/ 2689086 w 5761545"/>
              <a:gd name="connsiteY13" fmla="*/ 5693790 h 6222780"/>
              <a:gd name="connsiteX14" fmla="*/ 2736220 w 5761545"/>
              <a:gd name="connsiteY14" fmla="*/ 6183983 h 6222780"/>
              <a:gd name="connsiteX15" fmla="*/ 2726793 w 5761545"/>
              <a:gd name="connsiteY15" fmla="*/ 6155703 h 6222780"/>
              <a:gd name="connsiteX0" fmla="*/ 2698513 w 5761545"/>
              <a:gd name="connsiteY0" fmla="*/ 0 h 6205853"/>
              <a:gd name="connsiteX1" fmla="*/ 916847 w 5761545"/>
              <a:gd name="connsiteY1" fmla="*/ 612742 h 6205853"/>
              <a:gd name="connsiteX2" fmla="*/ 2689086 w 5761545"/>
              <a:gd name="connsiteY2" fmla="*/ 669303 h 6205853"/>
              <a:gd name="connsiteX3" fmla="*/ 4301070 w 5761545"/>
              <a:gd name="connsiteY3" fmla="*/ 669303 h 6205853"/>
              <a:gd name="connsiteX4" fmla="*/ 5715090 w 5761545"/>
              <a:gd name="connsiteY4" fmla="*/ 1630837 h 6205853"/>
              <a:gd name="connsiteX5" fmla="*/ 5262604 w 5761545"/>
              <a:gd name="connsiteY5" fmla="*/ 2441542 h 6205853"/>
              <a:gd name="connsiteX6" fmla="*/ 3716608 w 5761545"/>
              <a:gd name="connsiteY6" fmla="*/ 2535810 h 6205853"/>
              <a:gd name="connsiteX7" fmla="*/ 1227932 w 5761545"/>
              <a:gd name="connsiteY7" fmla="*/ 1677971 h 6205853"/>
              <a:gd name="connsiteX8" fmla="*/ 77861 w 5761545"/>
              <a:gd name="connsiteY8" fmla="*/ 2441542 h 6205853"/>
              <a:gd name="connsiteX9" fmla="*/ 294678 w 5761545"/>
              <a:gd name="connsiteY9" fmla="*/ 3553905 h 6205853"/>
              <a:gd name="connsiteX10" fmla="*/ 1831247 w 5761545"/>
              <a:gd name="connsiteY10" fmla="*/ 3582185 h 6205853"/>
              <a:gd name="connsiteX11" fmla="*/ 4470752 w 5761545"/>
              <a:gd name="connsiteY11" fmla="*/ 3591612 h 6205853"/>
              <a:gd name="connsiteX12" fmla="*/ 2717367 w 5761545"/>
              <a:gd name="connsiteY12" fmla="*/ 4949072 h 6205853"/>
              <a:gd name="connsiteX13" fmla="*/ 2689086 w 5761545"/>
              <a:gd name="connsiteY13" fmla="*/ 5693790 h 6205853"/>
              <a:gd name="connsiteX14" fmla="*/ 2736220 w 5761545"/>
              <a:gd name="connsiteY14" fmla="*/ 6183983 h 6205853"/>
              <a:gd name="connsiteX15" fmla="*/ 2679659 w 5761545"/>
              <a:gd name="connsiteY15" fmla="*/ 6061435 h 6205853"/>
              <a:gd name="connsiteX0" fmla="*/ 2698513 w 5761545"/>
              <a:gd name="connsiteY0" fmla="*/ 0 h 6105349"/>
              <a:gd name="connsiteX1" fmla="*/ 916847 w 5761545"/>
              <a:gd name="connsiteY1" fmla="*/ 612742 h 6105349"/>
              <a:gd name="connsiteX2" fmla="*/ 2689086 w 5761545"/>
              <a:gd name="connsiteY2" fmla="*/ 669303 h 6105349"/>
              <a:gd name="connsiteX3" fmla="*/ 4301070 w 5761545"/>
              <a:gd name="connsiteY3" fmla="*/ 669303 h 6105349"/>
              <a:gd name="connsiteX4" fmla="*/ 5715090 w 5761545"/>
              <a:gd name="connsiteY4" fmla="*/ 1630837 h 6105349"/>
              <a:gd name="connsiteX5" fmla="*/ 5262604 w 5761545"/>
              <a:gd name="connsiteY5" fmla="*/ 2441542 h 6105349"/>
              <a:gd name="connsiteX6" fmla="*/ 3716608 w 5761545"/>
              <a:gd name="connsiteY6" fmla="*/ 2535810 h 6105349"/>
              <a:gd name="connsiteX7" fmla="*/ 1227932 w 5761545"/>
              <a:gd name="connsiteY7" fmla="*/ 1677971 h 6105349"/>
              <a:gd name="connsiteX8" fmla="*/ 77861 w 5761545"/>
              <a:gd name="connsiteY8" fmla="*/ 2441542 h 6105349"/>
              <a:gd name="connsiteX9" fmla="*/ 294678 w 5761545"/>
              <a:gd name="connsiteY9" fmla="*/ 3553905 h 6105349"/>
              <a:gd name="connsiteX10" fmla="*/ 1831247 w 5761545"/>
              <a:gd name="connsiteY10" fmla="*/ 3582185 h 6105349"/>
              <a:gd name="connsiteX11" fmla="*/ 4470752 w 5761545"/>
              <a:gd name="connsiteY11" fmla="*/ 3591612 h 6105349"/>
              <a:gd name="connsiteX12" fmla="*/ 2717367 w 5761545"/>
              <a:gd name="connsiteY12" fmla="*/ 4949072 h 6105349"/>
              <a:gd name="connsiteX13" fmla="*/ 2689086 w 5761545"/>
              <a:gd name="connsiteY13" fmla="*/ 5693790 h 6105349"/>
              <a:gd name="connsiteX14" fmla="*/ 2698512 w 5761545"/>
              <a:gd name="connsiteY14" fmla="*/ 6052008 h 6105349"/>
              <a:gd name="connsiteX15" fmla="*/ 2679659 w 5761545"/>
              <a:gd name="connsiteY15" fmla="*/ 6061435 h 6105349"/>
              <a:gd name="connsiteX0" fmla="*/ 2698513 w 5763358"/>
              <a:gd name="connsiteY0" fmla="*/ 0 h 6105349"/>
              <a:gd name="connsiteX1" fmla="*/ 916847 w 5763358"/>
              <a:gd name="connsiteY1" fmla="*/ 612742 h 6105349"/>
              <a:gd name="connsiteX2" fmla="*/ 2689086 w 5763358"/>
              <a:gd name="connsiteY2" fmla="*/ 669303 h 6105349"/>
              <a:gd name="connsiteX3" fmla="*/ 4272789 w 5763358"/>
              <a:gd name="connsiteY3" fmla="*/ 735291 h 6105349"/>
              <a:gd name="connsiteX4" fmla="*/ 5715090 w 5763358"/>
              <a:gd name="connsiteY4" fmla="*/ 1630837 h 6105349"/>
              <a:gd name="connsiteX5" fmla="*/ 5262604 w 5763358"/>
              <a:gd name="connsiteY5" fmla="*/ 2441542 h 6105349"/>
              <a:gd name="connsiteX6" fmla="*/ 3716608 w 5763358"/>
              <a:gd name="connsiteY6" fmla="*/ 2535810 h 6105349"/>
              <a:gd name="connsiteX7" fmla="*/ 1227932 w 5763358"/>
              <a:gd name="connsiteY7" fmla="*/ 1677971 h 6105349"/>
              <a:gd name="connsiteX8" fmla="*/ 77861 w 5763358"/>
              <a:gd name="connsiteY8" fmla="*/ 2441542 h 6105349"/>
              <a:gd name="connsiteX9" fmla="*/ 294678 w 5763358"/>
              <a:gd name="connsiteY9" fmla="*/ 3553905 h 6105349"/>
              <a:gd name="connsiteX10" fmla="*/ 1831247 w 5763358"/>
              <a:gd name="connsiteY10" fmla="*/ 3582185 h 6105349"/>
              <a:gd name="connsiteX11" fmla="*/ 4470752 w 5763358"/>
              <a:gd name="connsiteY11" fmla="*/ 3591612 h 6105349"/>
              <a:gd name="connsiteX12" fmla="*/ 2717367 w 5763358"/>
              <a:gd name="connsiteY12" fmla="*/ 4949072 h 6105349"/>
              <a:gd name="connsiteX13" fmla="*/ 2689086 w 5763358"/>
              <a:gd name="connsiteY13" fmla="*/ 5693790 h 6105349"/>
              <a:gd name="connsiteX14" fmla="*/ 2698512 w 5763358"/>
              <a:gd name="connsiteY14" fmla="*/ 6052008 h 6105349"/>
              <a:gd name="connsiteX15" fmla="*/ 2679659 w 5763358"/>
              <a:gd name="connsiteY15" fmla="*/ 6061435 h 6105349"/>
              <a:gd name="connsiteX0" fmla="*/ 2697816 w 5762661"/>
              <a:gd name="connsiteY0" fmla="*/ 0 h 6105349"/>
              <a:gd name="connsiteX1" fmla="*/ 916150 w 5762661"/>
              <a:gd name="connsiteY1" fmla="*/ 612742 h 6105349"/>
              <a:gd name="connsiteX2" fmla="*/ 2688389 w 5762661"/>
              <a:gd name="connsiteY2" fmla="*/ 669303 h 6105349"/>
              <a:gd name="connsiteX3" fmla="*/ 4272092 w 5762661"/>
              <a:gd name="connsiteY3" fmla="*/ 735291 h 6105349"/>
              <a:gd name="connsiteX4" fmla="*/ 5714393 w 5762661"/>
              <a:gd name="connsiteY4" fmla="*/ 1630837 h 6105349"/>
              <a:gd name="connsiteX5" fmla="*/ 5261907 w 5762661"/>
              <a:gd name="connsiteY5" fmla="*/ 2441542 h 6105349"/>
              <a:gd name="connsiteX6" fmla="*/ 3715911 w 5762661"/>
              <a:gd name="connsiteY6" fmla="*/ 2535810 h 6105349"/>
              <a:gd name="connsiteX7" fmla="*/ 1217808 w 5762661"/>
              <a:gd name="connsiteY7" fmla="*/ 1875934 h 6105349"/>
              <a:gd name="connsiteX8" fmla="*/ 77164 w 5762661"/>
              <a:gd name="connsiteY8" fmla="*/ 2441542 h 6105349"/>
              <a:gd name="connsiteX9" fmla="*/ 293981 w 5762661"/>
              <a:gd name="connsiteY9" fmla="*/ 3553905 h 6105349"/>
              <a:gd name="connsiteX10" fmla="*/ 1830550 w 5762661"/>
              <a:gd name="connsiteY10" fmla="*/ 3582185 h 6105349"/>
              <a:gd name="connsiteX11" fmla="*/ 4470055 w 5762661"/>
              <a:gd name="connsiteY11" fmla="*/ 3591612 h 6105349"/>
              <a:gd name="connsiteX12" fmla="*/ 2716670 w 5762661"/>
              <a:gd name="connsiteY12" fmla="*/ 4949072 h 6105349"/>
              <a:gd name="connsiteX13" fmla="*/ 2688389 w 5762661"/>
              <a:gd name="connsiteY13" fmla="*/ 5693790 h 6105349"/>
              <a:gd name="connsiteX14" fmla="*/ 2697815 w 5762661"/>
              <a:gd name="connsiteY14" fmla="*/ 6052008 h 6105349"/>
              <a:gd name="connsiteX15" fmla="*/ 2678962 w 5762661"/>
              <a:gd name="connsiteY15" fmla="*/ 6061435 h 6105349"/>
              <a:gd name="connsiteX0" fmla="*/ 2685946 w 5750791"/>
              <a:gd name="connsiteY0" fmla="*/ 0 h 6105349"/>
              <a:gd name="connsiteX1" fmla="*/ 904280 w 5750791"/>
              <a:gd name="connsiteY1" fmla="*/ 612742 h 6105349"/>
              <a:gd name="connsiteX2" fmla="*/ 2676519 w 5750791"/>
              <a:gd name="connsiteY2" fmla="*/ 669303 h 6105349"/>
              <a:gd name="connsiteX3" fmla="*/ 4260222 w 5750791"/>
              <a:gd name="connsiteY3" fmla="*/ 735291 h 6105349"/>
              <a:gd name="connsiteX4" fmla="*/ 5702523 w 5750791"/>
              <a:gd name="connsiteY4" fmla="*/ 1630837 h 6105349"/>
              <a:gd name="connsiteX5" fmla="*/ 5250037 w 5750791"/>
              <a:gd name="connsiteY5" fmla="*/ 2441542 h 6105349"/>
              <a:gd name="connsiteX6" fmla="*/ 3704041 w 5750791"/>
              <a:gd name="connsiteY6" fmla="*/ 2535810 h 6105349"/>
              <a:gd name="connsiteX7" fmla="*/ 1045682 w 5750791"/>
              <a:gd name="connsiteY7" fmla="*/ 2139885 h 6105349"/>
              <a:gd name="connsiteX8" fmla="*/ 65294 w 5750791"/>
              <a:gd name="connsiteY8" fmla="*/ 2441542 h 6105349"/>
              <a:gd name="connsiteX9" fmla="*/ 282111 w 5750791"/>
              <a:gd name="connsiteY9" fmla="*/ 3553905 h 6105349"/>
              <a:gd name="connsiteX10" fmla="*/ 1818680 w 5750791"/>
              <a:gd name="connsiteY10" fmla="*/ 3582185 h 6105349"/>
              <a:gd name="connsiteX11" fmla="*/ 4458185 w 5750791"/>
              <a:gd name="connsiteY11" fmla="*/ 3591612 h 6105349"/>
              <a:gd name="connsiteX12" fmla="*/ 2704800 w 5750791"/>
              <a:gd name="connsiteY12" fmla="*/ 4949072 h 6105349"/>
              <a:gd name="connsiteX13" fmla="*/ 2676519 w 5750791"/>
              <a:gd name="connsiteY13" fmla="*/ 5693790 h 6105349"/>
              <a:gd name="connsiteX14" fmla="*/ 2685945 w 5750791"/>
              <a:gd name="connsiteY14" fmla="*/ 6052008 h 6105349"/>
              <a:gd name="connsiteX15" fmla="*/ 2667092 w 5750791"/>
              <a:gd name="connsiteY15" fmla="*/ 6061435 h 6105349"/>
              <a:gd name="connsiteX0" fmla="*/ 2685594 w 5750439"/>
              <a:gd name="connsiteY0" fmla="*/ 0 h 6105349"/>
              <a:gd name="connsiteX1" fmla="*/ 903928 w 5750439"/>
              <a:gd name="connsiteY1" fmla="*/ 612742 h 6105349"/>
              <a:gd name="connsiteX2" fmla="*/ 2676167 w 5750439"/>
              <a:gd name="connsiteY2" fmla="*/ 669303 h 6105349"/>
              <a:gd name="connsiteX3" fmla="*/ 4259870 w 5750439"/>
              <a:gd name="connsiteY3" fmla="*/ 735291 h 6105349"/>
              <a:gd name="connsiteX4" fmla="*/ 5702171 w 5750439"/>
              <a:gd name="connsiteY4" fmla="*/ 1630837 h 6105349"/>
              <a:gd name="connsiteX5" fmla="*/ 5249685 w 5750439"/>
              <a:gd name="connsiteY5" fmla="*/ 2441542 h 6105349"/>
              <a:gd name="connsiteX6" fmla="*/ 3703689 w 5750439"/>
              <a:gd name="connsiteY6" fmla="*/ 2535810 h 6105349"/>
              <a:gd name="connsiteX7" fmla="*/ 1045330 w 5750439"/>
              <a:gd name="connsiteY7" fmla="*/ 2139885 h 6105349"/>
              <a:gd name="connsiteX8" fmla="*/ 64942 w 5750439"/>
              <a:gd name="connsiteY8" fmla="*/ 2441542 h 6105349"/>
              <a:gd name="connsiteX9" fmla="*/ 281759 w 5750439"/>
              <a:gd name="connsiteY9" fmla="*/ 3553905 h 6105349"/>
              <a:gd name="connsiteX10" fmla="*/ 1808901 w 5750439"/>
              <a:gd name="connsiteY10" fmla="*/ 3619892 h 6105349"/>
              <a:gd name="connsiteX11" fmla="*/ 4457833 w 5750439"/>
              <a:gd name="connsiteY11" fmla="*/ 3591612 h 6105349"/>
              <a:gd name="connsiteX12" fmla="*/ 2704448 w 5750439"/>
              <a:gd name="connsiteY12" fmla="*/ 4949072 h 6105349"/>
              <a:gd name="connsiteX13" fmla="*/ 2676167 w 5750439"/>
              <a:gd name="connsiteY13" fmla="*/ 5693790 h 6105349"/>
              <a:gd name="connsiteX14" fmla="*/ 2685593 w 5750439"/>
              <a:gd name="connsiteY14" fmla="*/ 6052008 h 6105349"/>
              <a:gd name="connsiteX15" fmla="*/ 2666740 w 5750439"/>
              <a:gd name="connsiteY15" fmla="*/ 6061435 h 6105349"/>
              <a:gd name="connsiteX0" fmla="*/ 2685594 w 5750439"/>
              <a:gd name="connsiteY0" fmla="*/ 0 h 6105349"/>
              <a:gd name="connsiteX1" fmla="*/ 903928 w 5750439"/>
              <a:gd name="connsiteY1" fmla="*/ 612742 h 6105349"/>
              <a:gd name="connsiteX2" fmla="*/ 2676167 w 5750439"/>
              <a:gd name="connsiteY2" fmla="*/ 669303 h 6105349"/>
              <a:gd name="connsiteX3" fmla="*/ 4259870 w 5750439"/>
              <a:gd name="connsiteY3" fmla="*/ 735291 h 6105349"/>
              <a:gd name="connsiteX4" fmla="*/ 5702171 w 5750439"/>
              <a:gd name="connsiteY4" fmla="*/ 1630837 h 6105349"/>
              <a:gd name="connsiteX5" fmla="*/ 5249685 w 5750439"/>
              <a:gd name="connsiteY5" fmla="*/ 2441542 h 6105349"/>
              <a:gd name="connsiteX6" fmla="*/ 3703689 w 5750439"/>
              <a:gd name="connsiteY6" fmla="*/ 2535810 h 6105349"/>
              <a:gd name="connsiteX7" fmla="*/ 1045330 w 5750439"/>
              <a:gd name="connsiteY7" fmla="*/ 2139885 h 6105349"/>
              <a:gd name="connsiteX8" fmla="*/ 64942 w 5750439"/>
              <a:gd name="connsiteY8" fmla="*/ 2441542 h 6105349"/>
              <a:gd name="connsiteX9" fmla="*/ 281759 w 5750439"/>
              <a:gd name="connsiteY9" fmla="*/ 3553905 h 6105349"/>
              <a:gd name="connsiteX10" fmla="*/ 1808901 w 5750439"/>
              <a:gd name="connsiteY10" fmla="*/ 3619892 h 6105349"/>
              <a:gd name="connsiteX11" fmla="*/ 4627515 w 5750439"/>
              <a:gd name="connsiteY11" fmla="*/ 3629320 h 6105349"/>
              <a:gd name="connsiteX12" fmla="*/ 2704448 w 5750439"/>
              <a:gd name="connsiteY12" fmla="*/ 4949072 h 6105349"/>
              <a:gd name="connsiteX13" fmla="*/ 2676167 w 5750439"/>
              <a:gd name="connsiteY13" fmla="*/ 5693790 h 6105349"/>
              <a:gd name="connsiteX14" fmla="*/ 2685593 w 5750439"/>
              <a:gd name="connsiteY14" fmla="*/ 6052008 h 6105349"/>
              <a:gd name="connsiteX15" fmla="*/ 2666740 w 5750439"/>
              <a:gd name="connsiteY15" fmla="*/ 6061435 h 6105349"/>
              <a:gd name="connsiteX0" fmla="*/ 2685594 w 5750439"/>
              <a:gd name="connsiteY0" fmla="*/ 0 h 6105349"/>
              <a:gd name="connsiteX1" fmla="*/ 903928 w 5750439"/>
              <a:gd name="connsiteY1" fmla="*/ 612742 h 6105349"/>
              <a:gd name="connsiteX2" fmla="*/ 2676167 w 5750439"/>
              <a:gd name="connsiteY2" fmla="*/ 669303 h 6105349"/>
              <a:gd name="connsiteX3" fmla="*/ 4259870 w 5750439"/>
              <a:gd name="connsiteY3" fmla="*/ 735291 h 6105349"/>
              <a:gd name="connsiteX4" fmla="*/ 5702171 w 5750439"/>
              <a:gd name="connsiteY4" fmla="*/ 1630837 h 6105349"/>
              <a:gd name="connsiteX5" fmla="*/ 5249685 w 5750439"/>
              <a:gd name="connsiteY5" fmla="*/ 2441542 h 6105349"/>
              <a:gd name="connsiteX6" fmla="*/ 3703689 w 5750439"/>
              <a:gd name="connsiteY6" fmla="*/ 2535810 h 6105349"/>
              <a:gd name="connsiteX7" fmla="*/ 1045330 w 5750439"/>
              <a:gd name="connsiteY7" fmla="*/ 2139885 h 6105349"/>
              <a:gd name="connsiteX8" fmla="*/ 64942 w 5750439"/>
              <a:gd name="connsiteY8" fmla="*/ 2441542 h 6105349"/>
              <a:gd name="connsiteX9" fmla="*/ 281759 w 5750439"/>
              <a:gd name="connsiteY9" fmla="*/ 3553905 h 6105349"/>
              <a:gd name="connsiteX10" fmla="*/ 1808901 w 5750439"/>
              <a:gd name="connsiteY10" fmla="*/ 3619892 h 6105349"/>
              <a:gd name="connsiteX11" fmla="*/ 4721783 w 5750439"/>
              <a:gd name="connsiteY11" fmla="*/ 3704734 h 6105349"/>
              <a:gd name="connsiteX12" fmla="*/ 2704448 w 5750439"/>
              <a:gd name="connsiteY12" fmla="*/ 4949072 h 6105349"/>
              <a:gd name="connsiteX13" fmla="*/ 2676167 w 5750439"/>
              <a:gd name="connsiteY13" fmla="*/ 5693790 h 6105349"/>
              <a:gd name="connsiteX14" fmla="*/ 2685593 w 5750439"/>
              <a:gd name="connsiteY14" fmla="*/ 6052008 h 6105349"/>
              <a:gd name="connsiteX15" fmla="*/ 2666740 w 5750439"/>
              <a:gd name="connsiteY15" fmla="*/ 6061435 h 6105349"/>
              <a:gd name="connsiteX0" fmla="*/ 2664118 w 5728963"/>
              <a:gd name="connsiteY0" fmla="*/ 0 h 6105349"/>
              <a:gd name="connsiteX1" fmla="*/ 882452 w 5728963"/>
              <a:gd name="connsiteY1" fmla="*/ 612742 h 6105349"/>
              <a:gd name="connsiteX2" fmla="*/ 2654691 w 5728963"/>
              <a:gd name="connsiteY2" fmla="*/ 669303 h 6105349"/>
              <a:gd name="connsiteX3" fmla="*/ 4238394 w 5728963"/>
              <a:gd name="connsiteY3" fmla="*/ 735291 h 6105349"/>
              <a:gd name="connsiteX4" fmla="*/ 5680695 w 5728963"/>
              <a:gd name="connsiteY4" fmla="*/ 1630837 h 6105349"/>
              <a:gd name="connsiteX5" fmla="*/ 5228209 w 5728963"/>
              <a:gd name="connsiteY5" fmla="*/ 2441542 h 6105349"/>
              <a:gd name="connsiteX6" fmla="*/ 3682213 w 5728963"/>
              <a:gd name="connsiteY6" fmla="*/ 2535810 h 6105349"/>
              <a:gd name="connsiteX7" fmla="*/ 1023854 w 5728963"/>
              <a:gd name="connsiteY7" fmla="*/ 2139885 h 6105349"/>
              <a:gd name="connsiteX8" fmla="*/ 71746 w 5728963"/>
              <a:gd name="connsiteY8" fmla="*/ 2620652 h 6105349"/>
              <a:gd name="connsiteX9" fmla="*/ 260283 w 5728963"/>
              <a:gd name="connsiteY9" fmla="*/ 3553905 h 6105349"/>
              <a:gd name="connsiteX10" fmla="*/ 1787425 w 5728963"/>
              <a:gd name="connsiteY10" fmla="*/ 3619892 h 6105349"/>
              <a:gd name="connsiteX11" fmla="*/ 4700307 w 5728963"/>
              <a:gd name="connsiteY11" fmla="*/ 3704734 h 6105349"/>
              <a:gd name="connsiteX12" fmla="*/ 2682972 w 5728963"/>
              <a:gd name="connsiteY12" fmla="*/ 4949072 h 6105349"/>
              <a:gd name="connsiteX13" fmla="*/ 2654691 w 5728963"/>
              <a:gd name="connsiteY13" fmla="*/ 5693790 h 6105349"/>
              <a:gd name="connsiteX14" fmla="*/ 2664117 w 5728963"/>
              <a:gd name="connsiteY14" fmla="*/ 6052008 h 6105349"/>
              <a:gd name="connsiteX15" fmla="*/ 2645264 w 5728963"/>
              <a:gd name="connsiteY15" fmla="*/ 6061435 h 6105349"/>
              <a:gd name="connsiteX0" fmla="*/ 2655793 w 5720638"/>
              <a:gd name="connsiteY0" fmla="*/ 0 h 6105349"/>
              <a:gd name="connsiteX1" fmla="*/ 874127 w 5720638"/>
              <a:gd name="connsiteY1" fmla="*/ 612742 h 6105349"/>
              <a:gd name="connsiteX2" fmla="*/ 2646366 w 5720638"/>
              <a:gd name="connsiteY2" fmla="*/ 669303 h 6105349"/>
              <a:gd name="connsiteX3" fmla="*/ 4230069 w 5720638"/>
              <a:gd name="connsiteY3" fmla="*/ 735291 h 6105349"/>
              <a:gd name="connsiteX4" fmla="*/ 5672370 w 5720638"/>
              <a:gd name="connsiteY4" fmla="*/ 1630837 h 6105349"/>
              <a:gd name="connsiteX5" fmla="*/ 5219884 w 5720638"/>
              <a:gd name="connsiteY5" fmla="*/ 2441542 h 6105349"/>
              <a:gd name="connsiteX6" fmla="*/ 3673888 w 5720638"/>
              <a:gd name="connsiteY6" fmla="*/ 2535810 h 6105349"/>
              <a:gd name="connsiteX7" fmla="*/ 902407 w 5720638"/>
              <a:gd name="connsiteY7" fmla="*/ 2498103 h 6105349"/>
              <a:gd name="connsiteX8" fmla="*/ 63421 w 5720638"/>
              <a:gd name="connsiteY8" fmla="*/ 2620652 h 6105349"/>
              <a:gd name="connsiteX9" fmla="*/ 251958 w 5720638"/>
              <a:gd name="connsiteY9" fmla="*/ 3553905 h 6105349"/>
              <a:gd name="connsiteX10" fmla="*/ 1779100 w 5720638"/>
              <a:gd name="connsiteY10" fmla="*/ 3619892 h 6105349"/>
              <a:gd name="connsiteX11" fmla="*/ 4691982 w 5720638"/>
              <a:gd name="connsiteY11" fmla="*/ 3704734 h 6105349"/>
              <a:gd name="connsiteX12" fmla="*/ 2674647 w 5720638"/>
              <a:gd name="connsiteY12" fmla="*/ 4949072 h 6105349"/>
              <a:gd name="connsiteX13" fmla="*/ 2646366 w 5720638"/>
              <a:gd name="connsiteY13" fmla="*/ 5693790 h 6105349"/>
              <a:gd name="connsiteX14" fmla="*/ 2655792 w 5720638"/>
              <a:gd name="connsiteY14" fmla="*/ 6052008 h 6105349"/>
              <a:gd name="connsiteX15" fmla="*/ 2636939 w 5720638"/>
              <a:gd name="connsiteY15" fmla="*/ 6061435 h 6105349"/>
              <a:gd name="connsiteX0" fmla="*/ 2654407 w 5719252"/>
              <a:gd name="connsiteY0" fmla="*/ 0 h 6105349"/>
              <a:gd name="connsiteX1" fmla="*/ 872741 w 5719252"/>
              <a:gd name="connsiteY1" fmla="*/ 612742 h 6105349"/>
              <a:gd name="connsiteX2" fmla="*/ 2644980 w 5719252"/>
              <a:gd name="connsiteY2" fmla="*/ 669303 h 6105349"/>
              <a:gd name="connsiteX3" fmla="*/ 4228683 w 5719252"/>
              <a:gd name="connsiteY3" fmla="*/ 735291 h 6105349"/>
              <a:gd name="connsiteX4" fmla="*/ 5670984 w 5719252"/>
              <a:gd name="connsiteY4" fmla="*/ 1630837 h 6105349"/>
              <a:gd name="connsiteX5" fmla="*/ 5218498 w 5719252"/>
              <a:gd name="connsiteY5" fmla="*/ 2441542 h 6105349"/>
              <a:gd name="connsiteX6" fmla="*/ 3672502 w 5719252"/>
              <a:gd name="connsiteY6" fmla="*/ 2535810 h 6105349"/>
              <a:gd name="connsiteX7" fmla="*/ 882167 w 5719252"/>
              <a:gd name="connsiteY7" fmla="*/ 2187018 h 6105349"/>
              <a:gd name="connsiteX8" fmla="*/ 62035 w 5719252"/>
              <a:gd name="connsiteY8" fmla="*/ 2620652 h 6105349"/>
              <a:gd name="connsiteX9" fmla="*/ 250572 w 5719252"/>
              <a:gd name="connsiteY9" fmla="*/ 3553905 h 6105349"/>
              <a:gd name="connsiteX10" fmla="*/ 1777714 w 5719252"/>
              <a:gd name="connsiteY10" fmla="*/ 3619892 h 6105349"/>
              <a:gd name="connsiteX11" fmla="*/ 4690596 w 5719252"/>
              <a:gd name="connsiteY11" fmla="*/ 3704734 h 6105349"/>
              <a:gd name="connsiteX12" fmla="*/ 2673261 w 5719252"/>
              <a:gd name="connsiteY12" fmla="*/ 4949072 h 6105349"/>
              <a:gd name="connsiteX13" fmla="*/ 2644980 w 5719252"/>
              <a:gd name="connsiteY13" fmla="*/ 5693790 h 6105349"/>
              <a:gd name="connsiteX14" fmla="*/ 2654406 w 5719252"/>
              <a:gd name="connsiteY14" fmla="*/ 6052008 h 6105349"/>
              <a:gd name="connsiteX15" fmla="*/ 2635553 w 5719252"/>
              <a:gd name="connsiteY15" fmla="*/ 6061435 h 6105349"/>
              <a:gd name="connsiteX0" fmla="*/ 2654407 w 5738107"/>
              <a:gd name="connsiteY0" fmla="*/ 0 h 6105349"/>
              <a:gd name="connsiteX1" fmla="*/ 872741 w 5738107"/>
              <a:gd name="connsiteY1" fmla="*/ 612742 h 6105349"/>
              <a:gd name="connsiteX2" fmla="*/ 2644980 w 5738107"/>
              <a:gd name="connsiteY2" fmla="*/ 669303 h 6105349"/>
              <a:gd name="connsiteX3" fmla="*/ 4228683 w 5738107"/>
              <a:gd name="connsiteY3" fmla="*/ 735291 h 6105349"/>
              <a:gd name="connsiteX4" fmla="*/ 5670984 w 5738107"/>
              <a:gd name="connsiteY4" fmla="*/ 1630837 h 6105349"/>
              <a:gd name="connsiteX5" fmla="*/ 5312766 w 5738107"/>
              <a:gd name="connsiteY5" fmla="*/ 2488676 h 6105349"/>
              <a:gd name="connsiteX6" fmla="*/ 3672502 w 5738107"/>
              <a:gd name="connsiteY6" fmla="*/ 2535810 h 6105349"/>
              <a:gd name="connsiteX7" fmla="*/ 882167 w 5738107"/>
              <a:gd name="connsiteY7" fmla="*/ 2187018 h 6105349"/>
              <a:gd name="connsiteX8" fmla="*/ 62035 w 5738107"/>
              <a:gd name="connsiteY8" fmla="*/ 2620652 h 6105349"/>
              <a:gd name="connsiteX9" fmla="*/ 250572 w 5738107"/>
              <a:gd name="connsiteY9" fmla="*/ 3553905 h 6105349"/>
              <a:gd name="connsiteX10" fmla="*/ 1777714 w 5738107"/>
              <a:gd name="connsiteY10" fmla="*/ 3619892 h 6105349"/>
              <a:gd name="connsiteX11" fmla="*/ 4690596 w 5738107"/>
              <a:gd name="connsiteY11" fmla="*/ 3704734 h 6105349"/>
              <a:gd name="connsiteX12" fmla="*/ 2673261 w 5738107"/>
              <a:gd name="connsiteY12" fmla="*/ 4949072 h 6105349"/>
              <a:gd name="connsiteX13" fmla="*/ 2644980 w 5738107"/>
              <a:gd name="connsiteY13" fmla="*/ 5693790 h 6105349"/>
              <a:gd name="connsiteX14" fmla="*/ 2654406 w 5738107"/>
              <a:gd name="connsiteY14" fmla="*/ 6052008 h 6105349"/>
              <a:gd name="connsiteX15" fmla="*/ 2635553 w 5738107"/>
              <a:gd name="connsiteY15" fmla="*/ 6061435 h 6105349"/>
              <a:gd name="connsiteX0" fmla="*/ 2654407 w 5738107"/>
              <a:gd name="connsiteY0" fmla="*/ 0 h 6105349"/>
              <a:gd name="connsiteX1" fmla="*/ 1098984 w 5738107"/>
              <a:gd name="connsiteY1" fmla="*/ 612742 h 6105349"/>
              <a:gd name="connsiteX2" fmla="*/ 2644980 w 5738107"/>
              <a:gd name="connsiteY2" fmla="*/ 669303 h 6105349"/>
              <a:gd name="connsiteX3" fmla="*/ 4228683 w 5738107"/>
              <a:gd name="connsiteY3" fmla="*/ 735291 h 6105349"/>
              <a:gd name="connsiteX4" fmla="*/ 5670984 w 5738107"/>
              <a:gd name="connsiteY4" fmla="*/ 1630837 h 6105349"/>
              <a:gd name="connsiteX5" fmla="*/ 5312766 w 5738107"/>
              <a:gd name="connsiteY5" fmla="*/ 2488676 h 6105349"/>
              <a:gd name="connsiteX6" fmla="*/ 3672502 w 5738107"/>
              <a:gd name="connsiteY6" fmla="*/ 2535810 h 6105349"/>
              <a:gd name="connsiteX7" fmla="*/ 882167 w 5738107"/>
              <a:gd name="connsiteY7" fmla="*/ 2187018 h 6105349"/>
              <a:gd name="connsiteX8" fmla="*/ 62035 w 5738107"/>
              <a:gd name="connsiteY8" fmla="*/ 2620652 h 6105349"/>
              <a:gd name="connsiteX9" fmla="*/ 250572 w 5738107"/>
              <a:gd name="connsiteY9" fmla="*/ 3553905 h 6105349"/>
              <a:gd name="connsiteX10" fmla="*/ 1777714 w 5738107"/>
              <a:gd name="connsiteY10" fmla="*/ 3619892 h 6105349"/>
              <a:gd name="connsiteX11" fmla="*/ 4690596 w 5738107"/>
              <a:gd name="connsiteY11" fmla="*/ 3704734 h 6105349"/>
              <a:gd name="connsiteX12" fmla="*/ 2673261 w 5738107"/>
              <a:gd name="connsiteY12" fmla="*/ 4949072 h 6105349"/>
              <a:gd name="connsiteX13" fmla="*/ 2644980 w 5738107"/>
              <a:gd name="connsiteY13" fmla="*/ 5693790 h 6105349"/>
              <a:gd name="connsiteX14" fmla="*/ 2654406 w 5738107"/>
              <a:gd name="connsiteY14" fmla="*/ 6052008 h 6105349"/>
              <a:gd name="connsiteX15" fmla="*/ 2635553 w 5738107"/>
              <a:gd name="connsiteY15" fmla="*/ 6061435 h 61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738107" h="6105349">
                <a:moveTo>
                  <a:pt x="2654407" y="0"/>
                </a:moveTo>
                <a:cubicBezTo>
                  <a:pt x="1764359" y="250596"/>
                  <a:pt x="1100555" y="501192"/>
                  <a:pt x="1098984" y="612742"/>
                </a:cubicBezTo>
                <a:cubicBezTo>
                  <a:pt x="1097413" y="724292"/>
                  <a:pt x="2123364" y="648878"/>
                  <a:pt x="2644980" y="669303"/>
                </a:cubicBezTo>
                <a:cubicBezTo>
                  <a:pt x="3166596" y="689728"/>
                  <a:pt x="3724349" y="575035"/>
                  <a:pt x="4228683" y="735291"/>
                </a:cubicBezTo>
                <a:cubicBezTo>
                  <a:pt x="4733017" y="895547"/>
                  <a:pt x="5490304" y="1338606"/>
                  <a:pt x="5670984" y="1630837"/>
                </a:cubicBezTo>
                <a:cubicBezTo>
                  <a:pt x="5851665" y="1923068"/>
                  <a:pt x="5645846" y="2337847"/>
                  <a:pt x="5312766" y="2488676"/>
                </a:cubicBezTo>
                <a:cubicBezTo>
                  <a:pt x="4979686" y="2639505"/>
                  <a:pt x="4410935" y="2586086"/>
                  <a:pt x="3672502" y="2535810"/>
                </a:cubicBezTo>
                <a:cubicBezTo>
                  <a:pt x="2934069" y="2485534"/>
                  <a:pt x="1483911" y="2172878"/>
                  <a:pt x="882167" y="2187018"/>
                </a:cubicBezTo>
                <a:cubicBezTo>
                  <a:pt x="280423" y="2201158"/>
                  <a:pt x="167301" y="2392838"/>
                  <a:pt x="62035" y="2620652"/>
                </a:cubicBezTo>
                <a:cubicBezTo>
                  <a:pt x="-43231" y="2848466"/>
                  <a:pt x="-35374" y="3387365"/>
                  <a:pt x="250572" y="3553905"/>
                </a:cubicBezTo>
                <a:cubicBezTo>
                  <a:pt x="536518" y="3720445"/>
                  <a:pt x="1037710" y="3594754"/>
                  <a:pt x="1777714" y="3619892"/>
                </a:cubicBezTo>
                <a:cubicBezTo>
                  <a:pt x="2517718" y="3645030"/>
                  <a:pt x="4541338" y="3483204"/>
                  <a:pt x="4690596" y="3704734"/>
                </a:cubicBezTo>
                <a:cubicBezTo>
                  <a:pt x="4839854" y="3926264"/>
                  <a:pt x="3014197" y="4617563"/>
                  <a:pt x="2673261" y="4949072"/>
                </a:cubicBezTo>
                <a:cubicBezTo>
                  <a:pt x="2332325" y="5280581"/>
                  <a:pt x="2648122" y="5509967"/>
                  <a:pt x="2644980" y="5693790"/>
                </a:cubicBezTo>
                <a:cubicBezTo>
                  <a:pt x="2641838" y="5877613"/>
                  <a:pt x="2648122" y="5975023"/>
                  <a:pt x="2654406" y="6052008"/>
                </a:cubicBezTo>
                <a:cubicBezTo>
                  <a:pt x="2660690" y="6128993"/>
                  <a:pt x="2643408" y="6114067"/>
                  <a:pt x="2635553" y="6061435"/>
                </a:cubicBezTo>
              </a:path>
            </a:pathLst>
          </a:custGeom>
          <a:noFill/>
          <a:ln w="381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courbée vers la gauche 10"/>
          <p:cNvSpPr/>
          <p:nvPr/>
        </p:nvSpPr>
        <p:spPr>
          <a:xfrm>
            <a:off x="7788374" y="1075978"/>
            <a:ext cx="504056" cy="38884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gauche 11"/>
          <p:cNvSpPr/>
          <p:nvPr/>
        </p:nvSpPr>
        <p:spPr>
          <a:xfrm rot="10800000">
            <a:off x="1307655" y="1003970"/>
            <a:ext cx="504056" cy="388843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3" name="Rectangle 12"/>
          <p:cNvSpPr/>
          <p:nvPr/>
        </p:nvSpPr>
        <p:spPr>
          <a:xfrm>
            <a:off x="677334" y="6356351"/>
            <a:ext cx="3206775" cy="400110"/>
          </a:xfrm>
          <a:prstGeom prst="rect">
            <a:avLst/>
          </a:prstGeom>
          <a:noFill/>
        </p:spPr>
        <p:txBody>
          <a:bodyPr wrap="none" lIns="91440" tIns="45720" rIns="91440" bIns="45720">
            <a:spAutoFit/>
          </a:bodyPr>
          <a:lstStyle/>
          <a:p>
            <a:pPr algn="ctr"/>
            <a:r>
              <a:rPr lang="fr-FR" sz="2000"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DOC Groupe National SysML</a:t>
            </a:r>
          </a:p>
        </p:txBody>
      </p:sp>
      <p:sp>
        <p:nvSpPr>
          <p:cNvPr id="2" name="Rectangle 1">
            <a:extLst>
              <a:ext uri="{FF2B5EF4-FFF2-40B4-BE49-F238E27FC236}">
                <a16:creationId xmlns:a16="http://schemas.microsoft.com/office/drawing/2014/main" id="{926615B0-F97F-417C-9E6C-05B869CB2B25}"/>
              </a:ext>
            </a:extLst>
          </p:cNvPr>
          <p:cNvSpPr/>
          <p:nvPr/>
        </p:nvSpPr>
        <p:spPr>
          <a:xfrm>
            <a:off x="446607" y="5024212"/>
            <a:ext cx="3476278" cy="1200329"/>
          </a:xfrm>
          <a:prstGeom prst="rect">
            <a:avLst/>
          </a:prstGeom>
        </p:spPr>
        <p:txBody>
          <a:bodyPr wrap="square">
            <a:spAutoFit/>
          </a:bodyPr>
          <a:lstStyle/>
          <a:p>
            <a:r>
              <a:rPr lang="fr-FR" dirty="0">
                <a:hlinkClick r:id="rId4"/>
              </a:rPr>
              <a:t>http://eduscol.education.fr/sti/ressources_pedagogiques/ingenierie-systeme-et-sysml-au-service-de-la-maintenance</a:t>
            </a:r>
            <a:endParaRPr lang="fr-FR" dirty="0"/>
          </a:p>
        </p:txBody>
      </p:sp>
    </p:spTree>
    <p:extLst>
      <p:ext uri="{BB962C8B-B14F-4D97-AF65-F5344CB8AC3E}">
        <p14:creationId xmlns:p14="http://schemas.microsoft.com/office/powerpoint/2010/main" val="422045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51" y="95251"/>
            <a:ext cx="7092279" cy="6399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 coins arrondis 1"/>
          <p:cNvSpPr/>
          <p:nvPr/>
        </p:nvSpPr>
        <p:spPr>
          <a:xfrm>
            <a:off x="2333625" y="590550"/>
            <a:ext cx="1609725" cy="657225"/>
          </a:xfrm>
          <a:prstGeom prst="roundRect">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6330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8575"/>
            <a:ext cx="8596668" cy="1320800"/>
          </a:xfrm>
        </p:spPr>
        <p:txBody>
          <a:bodyPr/>
          <a:lstStyle/>
          <a:p>
            <a:r>
              <a:rPr lang="fr-FR">
                <a:solidFill>
                  <a:schemeClr val="accent2"/>
                </a:solidFill>
              </a:rPr>
              <a:t>Diagramme de contexte en exploitation</a:t>
            </a:r>
            <a:endParaRPr lang="fr-FR" dirty="0">
              <a:solidFill>
                <a:schemeClr val="accent2"/>
              </a:solidFill>
            </a:endParaRPr>
          </a:p>
        </p:txBody>
      </p:sp>
      <p:pic>
        <p:nvPicPr>
          <p:cNvPr id="3" name="Image 2">
            <a:extLst>
              <a:ext uri="{FF2B5EF4-FFF2-40B4-BE49-F238E27FC236}">
                <a16:creationId xmlns:a16="http://schemas.microsoft.com/office/drawing/2014/main" id="{DCA4B2D3-A6E6-47A5-BE16-2048B01BDE81}"/>
              </a:ext>
            </a:extLst>
          </p:cNvPr>
          <p:cNvPicPr>
            <a:picLocks noChangeAspect="1"/>
          </p:cNvPicPr>
          <p:nvPr/>
        </p:nvPicPr>
        <p:blipFill>
          <a:blip r:embed="rId3"/>
          <a:stretch>
            <a:fillRect/>
          </a:stretch>
        </p:blipFill>
        <p:spPr>
          <a:xfrm>
            <a:off x="1233498" y="809625"/>
            <a:ext cx="8040503" cy="6079010"/>
          </a:xfrm>
          <a:prstGeom prst="rect">
            <a:avLst/>
          </a:prstGeom>
        </p:spPr>
      </p:pic>
    </p:spTree>
    <p:extLst>
      <p:ext uri="{BB962C8B-B14F-4D97-AF65-F5344CB8AC3E}">
        <p14:creationId xmlns:p14="http://schemas.microsoft.com/office/powerpoint/2010/main" val="3332706151"/>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2143</Words>
  <Application>Microsoft Office PowerPoint</Application>
  <PresentationFormat>Grand écran</PresentationFormat>
  <Paragraphs>328</Paragraphs>
  <Slides>58</Slides>
  <Notes>33</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58</vt:i4>
      </vt:variant>
    </vt:vector>
  </HeadingPairs>
  <TitlesOfParts>
    <vt:vector size="67" baseType="lpstr">
      <vt:lpstr>Monotype Sorts</vt:lpstr>
      <vt:lpstr>Arial</vt:lpstr>
      <vt:lpstr>Calibri</vt:lpstr>
      <vt:lpstr>Times New Roman</vt:lpstr>
      <vt:lpstr>Trebuchet MS</vt:lpstr>
      <vt:lpstr>Wingdings</vt:lpstr>
      <vt:lpstr>Wingdings 3</vt:lpstr>
      <vt:lpstr>Facette</vt:lpstr>
      <vt:lpstr>Document</vt:lpstr>
      <vt:lpstr>Ingénierie Système et SYSML – AMDEC – Plans de Maintenance</vt:lpstr>
      <vt:lpstr>SOMMAIRE</vt:lpstr>
      <vt:lpstr>Descripteurs SYSML Utilisables</vt:lpstr>
      <vt:lpstr>Démarche à mobiliser</vt:lpstr>
      <vt:lpstr>Analyse du Système</vt:lpstr>
      <vt:lpstr>Démarche de rétro-Ingénierie</vt:lpstr>
      <vt:lpstr>Présentation PowerPoint</vt:lpstr>
      <vt:lpstr>Présentation PowerPoint</vt:lpstr>
      <vt:lpstr>Diagramme de contexte en exploitation</vt:lpstr>
      <vt:lpstr>Diagramme de contexte en maintenance</vt:lpstr>
      <vt:lpstr>Présentation PowerPoint</vt:lpstr>
      <vt:lpstr>Mission et finalité du système</vt:lpstr>
      <vt:lpstr>Présentation PowerPoint</vt:lpstr>
      <vt:lpstr>Cas d’utilisation en exploitation</vt:lpstr>
      <vt:lpstr>Cas d’utilisation en maintenance</vt:lpstr>
      <vt:lpstr>Présentation PowerPoint</vt:lpstr>
      <vt:lpstr>Structure interne du Système Chaine d’énergie / d’information</vt:lpstr>
      <vt:lpstr>Présentation PowerPoint</vt:lpstr>
      <vt:lpstr>Structure hiérarchique</vt:lpstr>
      <vt:lpstr>Présentation PowerPoint</vt:lpstr>
      <vt:lpstr>Interactions du système</vt:lpstr>
      <vt:lpstr>Présentation PowerPoint</vt:lpstr>
      <vt:lpstr>Etats du système</vt:lpstr>
      <vt:lpstr>Présentation PowerPoint</vt:lpstr>
      <vt:lpstr>Flux généraux dans le système</vt:lpstr>
      <vt:lpstr>Flux entre sous-systèmes</vt:lpstr>
      <vt:lpstr>Présentation PowerPoint</vt:lpstr>
      <vt:lpstr>Enchainement des tâches</vt:lpstr>
      <vt:lpstr>Présentation PowerPoint</vt:lpstr>
      <vt:lpstr>Architecture logique</vt:lpstr>
      <vt:lpstr>Présentation PowerPoint</vt:lpstr>
      <vt:lpstr>Exigences du système</vt:lpstr>
      <vt:lpstr>A.M.D.E.C</vt:lpstr>
      <vt:lpstr>Présentation PowerPoint</vt:lpstr>
      <vt:lpstr>A.M.D.E.C. Conception Produit</vt:lpstr>
      <vt:lpstr>A.M.D.E.C. Processus</vt:lpstr>
      <vt:lpstr>A.M.D.E.C. Moyen de production (machine)</vt:lpstr>
      <vt:lpstr>Objectifs de l’AMDEC</vt:lpstr>
      <vt:lpstr>AMDEC : Méthodologie</vt:lpstr>
      <vt:lpstr>MISE EN ŒUVRE DE L’AMDEC</vt:lpstr>
      <vt:lpstr>GROUPE DE TRAVAIL</vt:lpstr>
      <vt:lpstr>Présentation PowerPoint</vt:lpstr>
      <vt:lpstr>Présentation PowerPoint</vt:lpstr>
      <vt:lpstr>L’AMDEC DANS LA DEMARCHE D’AMELIORATION CONTINUE</vt:lpstr>
      <vt:lpstr>Présentation PowerPoint</vt:lpstr>
      <vt:lpstr>Présentation PowerPoint</vt:lpstr>
      <vt:lpstr>LES CAUSES DE DEFAILLANCE</vt:lpstr>
      <vt:lpstr>CRITICITE D’UNE DEFAILLANCE</vt:lpstr>
      <vt:lpstr>Présentation PowerPoint</vt:lpstr>
      <vt:lpstr>Présentation PowerPoint</vt:lpstr>
      <vt:lpstr>LES ACTIONS CORRECTIVES</vt:lpstr>
      <vt:lpstr>Passage des descripteurs SYSML à l’AMDEC</vt:lpstr>
      <vt:lpstr>Passage des descripteurs SYSML à l’AMDEC</vt:lpstr>
      <vt:lpstr>Passage de l’AMDEC au Plan de Maintenance Préventive</vt:lpstr>
      <vt:lpstr>Présentation PowerPoint</vt:lpstr>
      <vt:lpstr>Présentation PowerPoint</vt:lpstr>
      <vt:lpstr>Acronymes employés en SYSML</vt:lpstr>
      <vt:lpstr>Références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Ingénierie Système et SYSML au Service de la Maintenance</dc:title>
  <dc:creator>Cousin Hub</dc:creator>
  <cp:lastModifiedBy>Cousin Hub</cp:lastModifiedBy>
  <cp:revision>50</cp:revision>
  <dcterms:created xsi:type="dcterms:W3CDTF">2017-02-23T23:37:43Z</dcterms:created>
  <dcterms:modified xsi:type="dcterms:W3CDTF">2018-06-17T06:06:35Z</dcterms:modified>
</cp:coreProperties>
</file>