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custDataLst>
    <p:tags r:id="rId5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00CC"/>
    <a:srgbClr val="FF66FF"/>
    <a:srgbClr val="006600"/>
    <a:srgbClr val="99FF99"/>
    <a:srgbClr val="FFCC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0B8A-66ED-405C-B01A-31DF849BB9A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4F7ED5-1B09-49A3-B3CF-5FEB3E36698B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20170620_142830.jpg"/>
          <p:cNvPicPr>
            <a:picLocks noChangeAspect="1"/>
          </p:cNvPicPr>
          <p:nvPr/>
        </p:nvPicPr>
        <p:blipFill rotWithShape="1">
          <a:blip r:embed="rId2" cstate="print"/>
          <a:srcRect l="18302"/>
          <a:stretch/>
        </p:blipFill>
        <p:spPr>
          <a:xfrm>
            <a:off x="1907704" y="2348880"/>
            <a:ext cx="4968552" cy="3420919"/>
          </a:xfrm>
          <a:prstGeom prst="rect">
            <a:avLst/>
          </a:prstGeom>
        </p:spPr>
      </p:pic>
      <p:sp>
        <p:nvSpPr>
          <p:cNvPr id="6" name="Pentagone 5">
            <a:hlinkClick r:id="rId3" action="ppaction://hlinksldjump"/>
          </p:cNvPr>
          <p:cNvSpPr/>
          <p:nvPr/>
        </p:nvSpPr>
        <p:spPr>
          <a:xfrm>
            <a:off x="7668344" y="6165304"/>
            <a:ext cx="1100808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Suite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409328"/>
          </a:xfrm>
        </p:spPr>
        <p:txBody>
          <a:bodyPr>
            <a:normAutofit fontScale="90000"/>
          </a:bodyPr>
          <a:lstStyle/>
          <a:p>
            <a:r>
              <a:rPr lang="fr-FR" dirty="0"/>
              <a:t>Comment Fonctionne</a:t>
            </a:r>
            <a:br>
              <a:rPr lang="fr-FR" dirty="0"/>
            </a:br>
            <a:r>
              <a:rPr lang="fr-FR" dirty="0"/>
              <a:t>un chauffe-eau solaire ?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3528" y="616530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Catherine </a:t>
            </a:r>
            <a:r>
              <a:rPr lang="fr-FR" dirty="0" err="1" smtClean="0"/>
              <a:t>Povillon</a:t>
            </a:r>
            <a:endParaRPr lang="fr-FR" dirty="0"/>
          </a:p>
          <a:p>
            <a:r>
              <a:rPr lang="fr-FR" dirty="0" smtClean="0"/>
              <a:t>Paul </a:t>
            </a:r>
            <a:r>
              <a:rPr lang="fr-FR" dirty="0" err="1" smtClean="0"/>
              <a:t>Benyayer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563888" y="6376695"/>
            <a:ext cx="349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Académie de Montpellier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e 8">
            <a:hlinkClick r:id="rId2" action="ppaction://hlinksldjump"/>
          </p:cNvPr>
          <p:cNvSpPr/>
          <p:nvPr/>
        </p:nvSpPr>
        <p:spPr>
          <a:xfrm>
            <a:off x="7668344" y="6165304"/>
            <a:ext cx="1100808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Suite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73224" y="116632"/>
            <a:ext cx="7931224" cy="1451248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LES POINTS FORTS DE LA SEQUENCE</a:t>
            </a:r>
            <a:endParaRPr lang="fr-FR" dirty="0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242211" y="1922376"/>
            <a:ext cx="8352928" cy="3888432"/>
          </a:xfrm>
          <a:prstGeom prst="rect">
            <a:avLst/>
          </a:prstGeom>
        </p:spPr>
        <p:txBody>
          <a:bodyPr vert="horz" anchor="t">
            <a:normAutofit fontScale="55000" lnSpcReduction="20000"/>
          </a:bodyPr>
          <a:lstStyle>
            <a:lvl1pPr marL="73152" indent="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400" b="1" dirty="0" smtClean="0">
                <a:solidFill>
                  <a:srgbClr val="FFFF00"/>
                </a:solidFill>
              </a:rPr>
              <a:t>	</a:t>
            </a:r>
            <a:r>
              <a:rPr lang="fr-FR" sz="3800" b="1" dirty="0" smtClean="0"/>
              <a:t>Dans cette séquence, les élèves s’interrogent sur les différents moyens de chauffer de l’eau dans une habitation et plus particulièrement avec un chauffe-eau solaire. </a:t>
            </a:r>
          </a:p>
          <a:p>
            <a:pPr algn="just"/>
            <a:endParaRPr lang="fr-FR" sz="3800" b="1" dirty="0" smtClean="0"/>
          </a:p>
          <a:p>
            <a:pPr marL="644652" indent="-571500" algn="just">
              <a:buFont typeface="Wingdings" panose="05000000000000000000" pitchFamily="2" charset="2"/>
              <a:buChar char="Ø"/>
            </a:pPr>
            <a:r>
              <a:rPr lang="fr-FR" sz="3800" b="1" dirty="0" smtClean="0"/>
              <a:t>Ils </a:t>
            </a:r>
            <a:r>
              <a:rPr lang="fr-FR" sz="3800" b="1" dirty="0" smtClean="0">
                <a:solidFill>
                  <a:srgbClr val="FFFF00"/>
                </a:solidFill>
              </a:rPr>
              <a:t>réalisent</a:t>
            </a:r>
            <a:r>
              <a:rPr lang="fr-FR" sz="3800" b="1" dirty="0" smtClean="0"/>
              <a:t> un </a:t>
            </a:r>
            <a:r>
              <a:rPr lang="fr-FR" sz="3800" b="1" dirty="0" smtClean="0">
                <a:solidFill>
                  <a:srgbClr val="FF0000"/>
                </a:solidFill>
              </a:rPr>
              <a:t>protocole expérimental</a:t>
            </a:r>
            <a:r>
              <a:rPr lang="fr-FR" sz="3800" b="1" dirty="0" smtClean="0"/>
              <a:t>. </a:t>
            </a:r>
          </a:p>
          <a:p>
            <a:pPr marL="644652" indent="-571500" algn="just">
              <a:buFont typeface="Wingdings" panose="05000000000000000000" pitchFamily="2" charset="2"/>
              <a:buChar char="Ø"/>
            </a:pPr>
            <a:r>
              <a:rPr lang="fr-FR" sz="3800" b="1" dirty="0"/>
              <a:t>I</a:t>
            </a:r>
            <a:r>
              <a:rPr lang="fr-FR" sz="3800" b="1" dirty="0" smtClean="0"/>
              <a:t>ls </a:t>
            </a:r>
            <a:r>
              <a:rPr lang="fr-FR" sz="3800" b="1" dirty="0" smtClean="0">
                <a:solidFill>
                  <a:srgbClr val="FFFF00"/>
                </a:solidFill>
              </a:rPr>
              <a:t>testent</a:t>
            </a:r>
            <a:r>
              <a:rPr lang="fr-FR" sz="3800" b="1" dirty="0" smtClean="0"/>
              <a:t> différents </a:t>
            </a:r>
            <a:r>
              <a:rPr lang="fr-FR" sz="3800" b="1" dirty="0" smtClean="0">
                <a:solidFill>
                  <a:srgbClr val="FF0000"/>
                </a:solidFill>
              </a:rPr>
              <a:t>capteurs thermiques</a:t>
            </a:r>
            <a:r>
              <a:rPr lang="fr-FR" sz="3800" b="1" dirty="0" smtClean="0"/>
              <a:t>.</a:t>
            </a:r>
          </a:p>
          <a:p>
            <a:pPr marL="644652" indent="-571500" algn="just">
              <a:buFont typeface="Wingdings" panose="05000000000000000000" pitchFamily="2" charset="2"/>
              <a:buChar char="Ø"/>
            </a:pPr>
            <a:r>
              <a:rPr lang="fr-FR" sz="3800" b="1" dirty="0"/>
              <a:t>I</a:t>
            </a:r>
            <a:r>
              <a:rPr lang="fr-FR" sz="3800" b="1" dirty="0" smtClean="0"/>
              <a:t>ls </a:t>
            </a:r>
            <a:r>
              <a:rPr lang="fr-FR" sz="3800" b="1" dirty="0" smtClean="0">
                <a:solidFill>
                  <a:srgbClr val="FFFF00"/>
                </a:solidFill>
              </a:rPr>
              <a:t>cherchent</a:t>
            </a:r>
            <a:r>
              <a:rPr lang="fr-FR" sz="3800" b="1" dirty="0" smtClean="0"/>
              <a:t> les moyens d’en </a:t>
            </a:r>
            <a:r>
              <a:rPr lang="fr-FR" sz="3800" b="1" dirty="0" smtClean="0">
                <a:solidFill>
                  <a:srgbClr val="FF0000"/>
                </a:solidFill>
              </a:rPr>
              <a:t>optimiser  le fonctionnement</a:t>
            </a:r>
            <a:r>
              <a:rPr lang="fr-FR" sz="3800" b="1" dirty="0" smtClean="0"/>
              <a:t>. </a:t>
            </a:r>
          </a:p>
          <a:p>
            <a:pPr marL="644652" indent="-571500" algn="just">
              <a:buFont typeface="Wingdings" panose="05000000000000000000" pitchFamily="2" charset="2"/>
              <a:buChar char="Ø"/>
            </a:pPr>
            <a:r>
              <a:rPr lang="fr-FR" sz="3800" b="1" dirty="0" smtClean="0"/>
              <a:t>Ils </a:t>
            </a:r>
            <a:r>
              <a:rPr lang="fr-FR" sz="3800" b="1" dirty="0" smtClean="0">
                <a:solidFill>
                  <a:srgbClr val="FFFF00"/>
                </a:solidFill>
              </a:rPr>
              <a:t>représentent </a:t>
            </a:r>
            <a:r>
              <a:rPr lang="fr-FR" sz="3800" b="1" dirty="0" smtClean="0"/>
              <a:t>le </a:t>
            </a:r>
            <a:r>
              <a:rPr lang="fr-FR" sz="3800" b="1" dirty="0" smtClean="0">
                <a:solidFill>
                  <a:srgbClr val="FF0000"/>
                </a:solidFill>
              </a:rPr>
              <a:t>fonctionnement de cet objet technique</a:t>
            </a:r>
            <a:r>
              <a:rPr lang="fr-FR" sz="3800" b="1" dirty="0" smtClean="0"/>
              <a:t>.</a:t>
            </a:r>
          </a:p>
          <a:p>
            <a:pPr marL="644652" indent="-571500" algn="just">
              <a:buFont typeface="Wingdings" panose="05000000000000000000" pitchFamily="2" charset="2"/>
              <a:buChar char="Ø"/>
            </a:pPr>
            <a:r>
              <a:rPr lang="fr-FR" sz="3800" b="1" dirty="0" smtClean="0"/>
              <a:t>Ils </a:t>
            </a:r>
            <a:r>
              <a:rPr lang="fr-FR" sz="3800" b="1" dirty="0" smtClean="0">
                <a:solidFill>
                  <a:srgbClr val="FFFF00"/>
                </a:solidFill>
              </a:rPr>
              <a:t>comparent</a:t>
            </a:r>
            <a:r>
              <a:rPr lang="fr-FR" sz="3800" b="1" dirty="0" smtClean="0"/>
              <a:t> le chauffe-eau </a:t>
            </a:r>
            <a:r>
              <a:rPr lang="fr-FR" sz="3800" b="1" dirty="0" smtClean="0">
                <a:solidFill>
                  <a:srgbClr val="FF0000"/>
                </a:solidFill>
              </a:rPr>
              <a:t>expérimental</a:t>
            </a:r>
            <a:r>
              <a:rPr lang="fr-FR" sz="3800" b="1" dirty="0" smtClean="0"/>
              <a:t> avec un </a:t>
            </a:r>
            <a:r>
              <a:rPr lang="fr-FR" sz="3800" b="1" dirty="0" smtClean="0">
                <a:solidFill>
                  <a:srgbClr val="FF0000"/>
                </a:solidFill>
              </a:rPr>
              <a:t>vrai</a:t>
            </a:r>
            <a:r>
              <a:rPr lang="fr-FR" sz="3800" b="1" dirty="0" smtClean="0"/>
              <a:t> capteur solaire thermique.</a:t>
            </a:r>
            <a:endParaRPr lang="fr-FR" sz="3800" b="1" dirty="0"/>
          </a:p>
        </p:txBody>
      </p:sp>
    </p:spTree>
    <p:extLst>
      <p:ext uri="{BB962C8B-B14F-4D97-AF65-F5344CB8AC3E}">
        <p14:creationId xmlns:p14="http://schemas.microsoft.com/office/powerpoint/2010/main" val="345608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9512" y="2564904"/>
            <a:ext cx="1872208" cy="576064"/>
          </a:xfrm>
          <a:prstGeom prst="roundRect">
            <a:avLst/>
          </a:prstGeom>
          <a:solidFill>
            <a:srgbClr val="99FF99"/>
          </a:solidFill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Séquence </a:t>
            </a:r>
          </a:p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« Chauffe-eau solaire »</a:t>
            </a:r>
            <a:endParaRPr lang="fr-FR" sz="1200" b="1" dirty="0">
              <a:solidFill>
                <a:schemeClr val="bg1"/>
              </a:solidFill>
            </a:endParaRPr>
          </a:p>
        </p:txBody>
      </p:sp>
      <p:grpSp>
        <p:nvGrpSpPr>
          <p:cNvPr id="59" name="Groupe 58"/>
          <p:cNvGrpSpPr/>
          <p:nvPr/>
        </p:nvGrpSpPr>
        <p:grpSpPr>
          <a:xfrm>
            <a:off x="2195736" y="1088740"/>
            <a:ext cx="6768752" cy="936104"/>
            <a:chOff x="2195736" y="1088740"/>
            <a:chExt cx="6768752" cy="93610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3491880" y="1088740"/>
              <a:ext cx="3744416" cy="936104"/>
            </a:xfrm>
            <a:prstGeom prst="roundRect">
              <a:avLst/>
            </a:prstGeom>
            <a:solidFill>
              <a:srgbClr val="FFCCCC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fr-FR" sz="1200" b="1" dirty="0" err="1">
                  <a:solidFill>
                    <a:schemeClr val="bg1"/>
                  </a:solidFill>
                </a:rPr>
                <a:t>P1</a:t>
              </a:r>
              <a:r>
                <a:rPr lang="fr-FR" sz="1200" b="1" dirty="0">
                  <a:solidFill>
                    <a:schemeClr val="bg1"/>
                  </a:solidFill>
                </a:rPr>
                <a:t> : Comment chauffer l’eau de mon habitation ? </a:t>
              </a:r>
            </a:p>
            <a:p>
              <a:pPr algn="just"/>
              <a:r>
                <a:rPr lang="fr-FR" sz="1200" b="1" dirty="0" err="1">
                  <a:solidFill>
                    <a:schemeClr val="bg1"/>
                  </a:solidFill>
                </a:rPr>
                <a:t>P2</a:t>
              </a:r>
              <a:r>
                <a:rPr lang="fr-FR" sz="1200" b="1" dirty="0">
                  <a:solidFill>
                    <a:schemeClr val="bg1"/>
                  </a:solidFill>
                </a:rPr>
                <a:t> : Comment chauffer l’eau de mon habitation de façon économique et écologique ? </a:t>
              </a: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7452320" y="1331767"/>
              <a:ext cx="1512168" cy="450050"/>
            </a:xfrm>
            <a:prstGeom prst="roundRect">
              <a:avLst/>
            </a:prstGeom>
            <a:solidFill>
              <a:srgbClr val="FFCCCC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>
                  <a:solidFill>
                    <a:schemeClr val="bg1"/>
                  </a:solidFill>
                </a:rPr>
                <a:t>Contraintes</a:t>
              </a:r>
              <a:r>
                <a:rPr lang="fr-FR" dirty="0"/>
                <a:t> </a:t>
              </a:r>
            </a:p>
          </p:txBody>
        </p:sp>
        <p:sp>
          <p:nvSpPr>
            <p:cNvPr id="23" name="Légende encadrée 1 22"/>
            <p:cNvSpPr/>
            <p:nvPr/>
          </p:nvSpPr>
          <p:spPr>
            <a:xfrm>
              <a:off x="2195736" y="1285655"/>
              <a:ext cx="1152128" cy="524272"/>
            </a:xfrm>
            <a:prstGeom prst="borderCallout1">
              <a:avLst>
                <a:gd name="adj1" fmla="val 53287"/>
                <a:gd name="adj2" fmla="val -706"/>
                <a:gd name="adj3" fmla="val 242014"/>
                <a:gd name="adj4" fmla="val -33963"/>
              </a:avLst>
            </a:prstGeom>
            <a:solidFill>
              <a:srgbClr val="FFCCCC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Séance 1</a:t>
              </a:r>
            </a:p>
          </p:txBody>
        </p:sp>
        <p:cxnSp>
          <p:nvCxnSpPr>
            <p:cNvPr id="37" name="Connecteur droit 36"/>
            <p:cNvCxnSpPr/>
            <p:nvPr/>
          </p:nvCxnSpPr>
          <p:spPr>
            <a:xfrm>
              <a:off x="3356896" y="1556792"/>
              <a:ext cx="13498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>
              <a:stCxn id="6" idx="3"/>
              <a:endCxn id="7" idx="1"/>
            </p:cNvCxnSpPr>
            <p:nvPr/>
          </p:nvCxnSpPr>
          <p:spPr>
            <a:xfrm>
              <a:off x="7236296" y="1556792"/>
              <a:ext cx="21602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e 59"/>
          <p:cNvGrpSpPr/>
          <p:nvPr/>
        </p:nvGrpSpPr>
        <p:grpSpPr>
          <a:xfrm>
            <a:off x="2195736" y="2391671"/>
            <a:ext cx="6756785" cy="974322"/>
            <a:chOff x="2195736" y="2391671"/>
            <a:chExt cx="6756785" cy="974322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3482848" y="2409437"/>
              <a:ext cx="3744416" cy="93610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fr-FR" sz="1200" b="1" dirty="0" err="1">
                  <a:solidFill>
                    <a:schemeClr val="bg1"/>
                  </a:solidFill>
                </a:rPr>
                <a:t>P1</a:t>
              </a:r>
              <a:r>
                <a:rPr lang="fr-FR" sz="1200" b="1" dirty="0">
                  <a:solidFill>
                    <a:schemeClr val="bg1"/>
                  </a:solidFill>
                </a:rPr>
                <a:t> : Comment fonctionne un chauffe-eau solaire ? </a:t>
              </a:r>
            </a:p>
            <a:p>
              <a:pPr algn="just"/>
              <a:r>
                <a:rPr lang="fr-FR" sz="1200" b="1" dirty="0" err="1">
                  <a:solidFill>
                    <a:schemeClr val="bg1"/>
                  </a:solidFill>
                </a:rPr>
                <a:t>P2</a:t>
              </a:r>
              <a:r>
                <a:rPr lang="fr-FR" sz="1200" b="1" dirty="0">
                  <a:solidFill>
                    <a:schemeClr val="bg1"/>
                  </a:solidFill>
                </a:rPr>
                <a:t> : Comment fonctionne la maquette ? </a:t>
              </a:r>
            </a:p>
            <a:p>
              <a:pPr algn="just"/>
              <a:r>
                <a:rPr lang="fr-FR" sz="1200" b="1" dirty="0" err="1">
                  <a:solidFill>
                    <a:schemeClr val="bg1"/>
                  </a:solidFill>
                </a:rPr>
                <a:t>P3</a:t>
              </a:r>
              <a:r>
                <a:rPr lang="fr-FR" sz="1200" b="1" dirty="0">
                  <a:solidFill>
                    <a:schemeClr val="bg1"/>
                  </a:solidFill>
                </a:rPr>
                <a:t> : Quels sont les différents éléments de la maquette et leurs fonctions dans le système ? </a:t>
              </a:r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7440353" y="2391671"/>
              <a:ext cx="1512168" cy="45005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>
                  <a:solidFill>
                    <a:schemeClr val="bg1"/>
                  </a:solidFill>
                </a:rPr>
                <a:t>Schéma</a:t>
              </a:r>
              <a:r>
                <a:rPr lang="fr-FR" dirty="0"/>
                <a:t> </a:t>
              </a: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7440353" y="2915943"/>
              <a:ext cx="1512168" cy="45005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>
                  <a:solidFill>
                    <a:schemeClr val="bg1"/>
                  </a:solidFill>
                </a:rPr>
                <a:t>Représentation fonctionnelle </a:t>
              </a:r>
            </a:p>
          </p:txBody>
        </p:sp>
        <p:sp>
          <p:nvSpPr>
            <p:cNvPr id="33" name="Légende encadrée 1 32"/>
            <p:cNvSpPr/>
            <p:nvPr/>
          </p:nvSpPr>
          <p:spPr>
            <a:xfrm>
              <a:off x="2195736" y="2616696"/>
              <a:ext cx="1152128" cy="524272"/>
            </a:xfrm>
            <a:prstGeom prst="borderCallout1">
              <a:avLst>
                <a:gd name="adj1" fmla="val 53287"/>
                <a:gd name="adj2" fmla="val -706"/>
                <a:gd name="adj3" fmla="val 53279"/>
                <a:gd name="adj4" fmla="val -12102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Séance 2</a:t>
              </a:r>
            </a:p>
          </p:txBody>
        </p:sp>
        <p:cxnSp>
          <p:nvCxnSpPr>
            <p:cNvPr id="39" name="Connecteur droit 38"/>
            <p:cNvCxnSpPr/>
            <p:nvPr/>
          </p:nvCxnSpPr>
          <p:spPr>
            <a:xfrm>
              <a:off x="3345302" y="2889030"/>
              <a:ext cx="134984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7224329" y="2636912"/>
              <a:ext cx="216024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>
              <a:off x="7224329" y="3140968"/>
              <a:ext cx="216024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 60"/>
          <p:cNvGrpSpPr/>
          <p:nvPr/>
        </p:nvGrpSpPr>
        <p:grpSpPr>
          <a:xfrm>
            <a:off x="2231740" y="3483006"/>
            <a:ext cx="6732748" cy="3003085"/>
            <a:chOff x="2231740" y="3483006"/>
            <a:chExt cx="6732748" cy="3003085"/>
          </a:xfrm>
        </p:grpSpPr>
        <p:sp>
          <p:nvSpPr>
            <p:cNvPr id="11" name="Rectangle à coins arrondis 10"/>
            <p:cNvSpPr/>
            <p:nvPr/>
          </p:nvSpPr>
          <p:spPr>
            <a:xfrm>
              <a:off x="7452320" y="3483006"/>
              <a:ext cx="1512168" cy="450050"/>
            </a:xfrm>
            <a:prstGeom prst="roundRect">
              <a:avLst/>
            </a:prstGeom>
            <a:solidFill>
              <a:srgbClr val="FFFFCC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>
                  <a:solidFill>
                    <a:schemeClr val="bg1"/>
                  </a:solidFill>
                </a:rPr>
                <a:t>Protocole</a:t>
              </a:r>
              <a:r>
                <a:rPr lang="fr-FR" dirty="0"/>
                <a:t> </a:t>
              </a:r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7452320" y="3993613"/>
              <a:ext cx="1512168" cy="450050"/>
            </a:xfrm>
            <a:prstGeom prst="roundRect">
              <a:avLst/>
            </a:prstGeom>
            <a:solidFill>
              <a:srgbClr val="FFFFCC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>
                  <a:solidFill>
                    <a:schemeClr val="bg1"/>
                  </a:solidFill>
                </a:rPr>
                <a:t>Croquis légendé </a:t>
              </a:r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7452320" y="4504220"/>
              <a:ext cx="1512168" cy="450050"/>
            </a:xfrm>
            <a:prstGeom prst="roundRect">
              <a:avLst/>
            </a:prstGeom>
            <a:solidFill>
              <a:srgbClr val="FFFFCC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>
                  <a:solidFill>
                    <a:schemeClr val="bg1"/>
                  </a:solidFill>
                </a:rPr>
                <a:t>Schéma</a:t>
              </a:r>
              <a:r>
                <a:rPr lang="fr-FR" dirty="0"/>
                <a:t> </a:t>
              </a:r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7452320" y="5014827"/>
              <a:ext cx="1512168" cy="450050"/>
            </a:xfrm>
            <a:prstGeom prst="roundRect">
              <a:avLst/>
            </a:prstGeom>
            <a:solidFill>
              <a:srgbClr val="FFFFCC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>
                  <a:solidFill>
                    <a:schemeClr val="bg1"/>
                  </a:solidFill>
                </a:rPr>
                <a:t>Représentation fonctionnelle </a:t>
              </a: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7452320" y="5525434"/>
              <a:ext cx="1512168" cy="450050"/>
            </a:xfrm>
            <a:prstGeom prst="roundRect">
              <a:avLst/>
            </a:prstGeom>
            <a:solidFill>
              <a:srgbClr val="FFFFCC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>
                  <a:solidFill>
                    <a:schemeClr val="bg1"/>
                  </a:solidFill>
                </a:rPr>
                <a:t>Instruments de mesure usuels </a:t>
              </a:r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7452320" y="6036041"/>
              <a:ext cx="1512168" cy="450050"/>
            </a:xfrm>
            <a:prstGeom prst="roundRect">
              <a:avLst/>
            </a:prstGeom>
            <a:solidFill>
              <a:srgbClr val="FFFFCC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>
                  <a:solidFill>
                    <a:schemeClr val="bg1"/>
                  </a:solidFill>
                </a:rPr>
                <a:t>Chaîne d'énergie </a:t>
              </a: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3508545" y="3681028"/>
              <a:ext cx="3744416" cy="936104"/>
            </a:xfrm>
            <a:prstGeom prst="roundRect">
              <a:avLst/>
            </a:prstGeom>
            <a:solidFill>
              <a:srgbClr val="FFFFCC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fr-FR" sz="1200" b="1" dirty="0" err="1">
                  <a:solidFill>
                    <a:schemeClr val="bg1"/>
                  </a:solidFill>
                </a:rPr>
                <a:t>P1</a:t>
              </a:r>
              <a:r>
                <a:rPr lang="fr-FR" sz="1200" b="1" dirty="0">
                  <a:solidFill>
                    <a:schemeClr val="bg1"/>
                  </a:solidFill>
                </a:rPr>
                <a:t> : Comment fonctionne la maquette ? </a:t>
              </a:r>
            </a:p>
            <a:p>
              <a:pPr algn="just"/>
              <a:r>
                <a:rPr lang="fr-FR" sz="1200" b="1" dirty="0" err="1">
                  <a:solidFill>
                    <a:schemeClr val="bg1"/>
                  </a:solidFill>
                </a:rPr>
                <a:t>P2</a:t>
              </a:r>
              <a:r>
                <a:rPr lang="fr-FR" sz="1200" b="1" dirty="0">
                  <a:solidFill>
                    <a:schemeClr val="bg1"/>
                  </a:solidFill>
                </a:rPr>
                <a:t> : Comment optimiser le fonctionnement du chauffe-eau solaire ? </a:t>
              </a:r>
            </a:p>
            <a:p>
              <a:pPr algn="just"/>
              <a:r>
                <a:rPr lang="fr-FR" sz="1200" b="1" dirty="0" err="1">
                  <a:solidFill>
                    <a:schemeClr val="bg1"/>
                  </a:solidFill>
                </a:rPr>
                <a:t>P3</a:t>
              </a:r>
              <a:r>
                <a:rPr lang="fr-FR" sz="1200" b="1" dirty="0">
                  <a:solidFill>
                    <a:schemeClr val="bg1"/>
                  </a:solidFill>
                </a:rPr>
                <a:t> : Comment fonctionne un chauffe-eau solaire  réel ? </a:t>
              </a:r>
            </a:p>
          </p:txBody>
        </p:sp>
        <p:sp>
          <p:nvSpPr>
            <p:cNvPr id="34" name="Légende encadrée 1 33"/>
            <p:cNvSpPr/>
            <p:nvPr/>
          </p:nvSpPr>
          <p:spPr>
            <a:xfrm>
              <a:off x="2231740" y="3886944"/>
              <a:ext cx="1152128" cy="524272"/>
            </a:xfrm>
            <a:prstGeom prst="borderCallout1">
              <a:avLst>
                <a:gd name="adj1" fmla="val 53287"/>
                <a:gd name="adj2" fmla="val -706"/>
                <a:gd name="adj3" fmla="val -143454"/>
                <a:gd name="adj4" fmla="val -42633"/>
              </a:avLst>
            </a:prstGeom>
            <a:solidFill>
              <a:srgbClr val="FFFFCC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bg1"/>
                  </a:solidFill>
                </a:rPr>
                <a:t>Séances </a:t>
              </a:r>
            </a:p>
            <a:p>
              <a:pPr algn="ctr"/>
              <a:r>
                <a:rPr lang="fr-FR" sz="1400" b="1" dirty="0" smtClean="0">
                  <a:solidFill>
                    <a:schemeClr val="bg1"/>
                  </a:solidFill>
                </a:rPr>
                <a:t>3 et 4</a:t>
              </a:r>
              <a:endParaRPr lang="fr-FR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40" name="Connecteur droit 39"/>
            <p:cNvCxnSpPr/>
            <p:nvPr/>
          </p:nvCxnSpPr>
          <p:spPr>
            <a:xfrm>
              <a:off x="3383868" y="4149080"/>
              <a:ext cx="134984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>
              <a:off x="7252961" y="3789040"/>
              <a:ext cx="216024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7344308" y="3789040"/>
              <a:ext cx="0" cy="2472026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>
              <a:endCxn id="12" idx="1"/>
            </p:cNvCxnSpPr>
            <p:nvPr/>
          </p:nvCxnSpPr>
          <p:spPr>
            <a:xfrm>
              <a:off x="7344308" y="4218638"/>
              <a:ext cx="108012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7360973" y="4729245"/>
              <a:ext cx="108012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>
              <a:off x="7344308" y="5229200"/>
              <a:ext cx="108012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>
              <a:off x="7344308" y="5750459"/>
              <a:ext cx="108012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7332341" y="6254585"/>
              <a:ext cx="108012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Pentagone 61">
            <a:hlinkClick r:id="rId2" action="ppaction://hlinksldjump"/>
          </p:cNvPr>
          <p:cNvSpPr/>
          <p:nvPr/>
        </p:nvSpPr>
        <p:spPr>
          <a:xfrm flipH="1">
            <a:off x="395536" y="6165304"/>
            <a:ext cx="1224136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Début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3" name="Rectangle à coins arrondis 62"/>
          <p:cNvSpPr/>
          <p:nvPr/>
        </p:nvSpPr>
        <p:spPr>
          <a:xfrm>
            <a:off x="175510" y="4369205"/>
            <a:ext cx="1872208" cy="720080"/>
          </a:xfrm>
          <a:prstGeom prst="wedgeRoundRectCallout">
            <a:avLst>
              <a:gd name="adj1" fmla="val -5273"/>
              <a:gd name="adj2" fmla="val -224061"/>
              <a:gd name="adj3" fmla="val 16667"/>
            </a:avLst>
          </a:prstGeom>
          <a:solidFill>
            <a:srgbClr val="FFFFCC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6">
                    <a:lumMod val="75000"/>
                  </a:schemeClr>
                </a:solidFill>
              </a:rPr>
              <a:t>Cliquez ici pour afficher les éléments suivants</a:t>
            </a:r>
            <a:endParaRPr lang="fr-FR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itre 1"/>
          <p:cNvSpPr txBox="1">
            <a:spLocks/>
          </p:cNvSpPr>
          <p:nvPr/>
        </p:nvSpPr>
        <p:spPr>
          <a:xfrm>
            <a:off x="251520" y="8348"/>
            <a:ext cx="8568952" cy="828093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/>
              <a:t>SEANCES / PROBLEMATIQUES / CONNAISSANCES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6454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61a2d94375b1f54b54e8cdf89a223e898343c8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234</TotalTime>
  <Words>135</Words>
  <Application>Microsoft Office PowerPoint</Application>
  <PresentationFormat>Affichage à l'écran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Book Antiqua</vt:lpstr>
      <vt:lpstr>Lucida Sans</vt:lpstr>
      <vt:lpstr>Wingdings</vt:lpstr>
      <vt:lpstr>Wingdings 2</vt:lpstr>
      <vt:lpstr>Wingdings 3</vt:lpstr>
      <vt:lpstr>Apex</vt:lpstr>
      <vt:lpstr>Comment Fonctionne un chauffe-eau solaire ?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comprendre le fonctionnement d’un système ?</dc:title>
  <dc:creator>Povillon</dc:creator>
  <cp:lastModifiedBy>Jean-Michel RAYNAUD</cp:lastModifiedBy>
  <cp:revision>23</cp:revision>
  <dcterms:created xsi:type="dcterms:W3CDTF">2017-06-28T09:49:18Z</dcterms:created>
  <dcterms:modified xsi:type="dcterms:W3CDTF">2018-06-13T14:53:27Z</dcterms:modified>
</cp:coreProperties>
</file>