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 id="2147483683" r:id="rId2"/>
  </p:sldMasterIdLst>
  <p:notesMasterIdLst>
    <p:notesMasterId r:id="rId19"/>
  </p:notesMasterIdLst>
  <p:handoutMasterIdLst>
    <p:handoutMasterId r:id="rId20"/>
  </p:handoutMasterIdLst>
  <p:sldIdLst>
    <p:sldId id="279" r:id="rId3"/>
    <p:sldId id="300" r:id="rId4"/>
    <p:sldId id="304" r:id="rId5"/>
    <p:sldId id="292" r:id="rId6"/>
    <p:sldId id="319" r:id="rId7"/>
    <p:sldId id="308" r:id="rId8"/>
    <p:sldId id="296" r:id="rId9"/>
    <p:sldId id="302" r:id="rId10"/>
    <p:sldId id="299" r:id="rId11"/>
    <p:sldId id="311" r:id="rId12"/>
    <p:sldId id="313" r:id="rId13"/>
    <p:sldId id="312" r:id="rId14"/>
    <p:sldId id="316" r:id="rId15"/>
    <p:sldId id="317" r:id="rId16"/>
    <p:sldId id="320" r:id="rId17"/>
    <p:sldId id="318" r:id="rId18"/>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3300"/>
    <a:srgbClr val="FFFF99"/>
    <a:srgbClr val="EAEAEA"/>
    <a:srgbClr val="DDDDDD"/>
    <a:srgbClr val="B2B2B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483" autoAdjust="0"/>
  </p:normalViewPr>
  <p:slideViewPr>
    <p:cSldViewPr>
      <p:cViewPr>
        <p:scale>
          <a:sx n="110" d="100"/>
          <a:sy n="110" d="100"/>
        </p:scale>
        <p:origin x="-7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200" d="100"/>
          <a:sy n="200" d="100"/>
        </p:scale>
        <p:origin x="1032"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mn-cs"/>
              </a:defRPr>
            </a:lvl1pPr>
          </a:lstStyle>
          <a:p>
            <a:pPr>
              <a:defRPr/>
            </a:pPr>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smtClean="0">
                <a:latin typeface="Arial" charset="0"/>
                <a:cs typeface="+mn-cs"/>
              </a:defRPr>
            </a:lvl1pPr>
          </a:lstStyle>
          <a:p>
            <a:pPr>
              <a:defRPr/>
            </a:pPr>
            <a:fld id="{7D34EFEF-490D-4F9D-8B58-1C3FF3812897}" type="datetimeFigureOut">
              <a:rPr lang="fr-FR"/>
              <a:pPr>
                <a:defRPr/>
              </a:pPr>
              <a:t>01/02/2018</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cs typeface="+mn-cs"/>
              </a:defRPr>
            </a:lvl1pPr>
          </a:lstStyle>
          <a:p>
            <a:pPr>
              <a:defRPr/>
            </a:pPr>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smtClean="0">
                <a:latin typeface="Arial" charset="0"/>
                <a:cs typeface="+mn-cs"/>
              </a:defRPr>
            </a:lvl1pPr>
          </a:lstStyle>
          <a:p>
            <a:pPr>
              <a:defRPr/>
            </a:pPr>
            <a:fld id="{8B93E487-A434-4399-A367-8A4A91A21FB0}" type="slidenum">
              <a:rPr lang="fr-FR"/>
              <a:pPr>
                <a:defRPr/>
              </a:pPr>
              <a:t>‹N°›</a:t>
            </a:fld>
            <a:endParaRPr lang="fr-FR"/>
          </a:p>
        </p:txBody>
      </p:sp>
    </p:spTree>
    <p:extLst>
      <p:ext uri="{BB962C8B-B14F-4D97-AF65-F5344CB8AC3E}">
        <p14:creationId xmlns="" xmlns:p14="http://schemas.microsoft.com/office/powerpoint/2010/main" val="16447021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mn-cs"/>
              </a:defRPr>
            </a:lvl1pPr>
          </a:lstStyle>
          <a:p>
            <a:pPr>
              <a:defRPr/>
            </a:pPr>
            <a:endParaRPr lang="fr-F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mn-cs"/>
              </a:defRPr>
            </a:lvl1pPr>
          </a:lstStyle>
          <a:p>
            <a:pPr>
              <a:defRPr/>
            </a:pPr>
            <a:endParaRPr lang="fr-FR"/>
          </a:p>
        </p:txBody>
      </p:sp>
      <p:sp>
        <p:nvSpPr>
          <p:cNvPr id="337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81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mn-cs"/>
              </a:defRPr>
            </a:lvl1pPr>
          </a:lstStyle>
          <a:p>
            <a:pPr>
              <a:defRPr/>
            </a:pPr>
            <a:endParaRPr lang="fr-FR"/>
          </a:p>
        </p:txBody>
      </p:sp>
      <p:sp>
        <p:nvSpPr>
          <p:cNvPr id="81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mn-cs"/>
              </a:defRPr>
            </a:lvl1pPr>
          </a:lstStyle>
          <a:p>
            <a:pPr>
              <a:defRPr/>
            </a:pPr>
            <a:fld id="{4E2ACB1A-1518-404F-82E8-AD6F8A5A6D59}" type="slidenum">
              <a:rPr lang="fr-FR"/>
              <a:pPr>
                <a:defRPr/>
              </a:pPr>
              <a:t>‹N°›</a:t>
            </a:fld>
            <a:endParaRPr lang="fr-FR"/>
          </a:p>
        </p:txBody>
      </p:sp>
      <p:sp>
        <p:nvSpPr>
          <p:cNvPr id="8" name="Text Box 26"/>
          <p:cNvSpPr txBox="1">
            <a:spLocks noChangeArrowheads="1"/>
          </p:cNvSpPr>
          <p:nvPr/>
        </p:nvSpPr>
        <p:spPr bwMode="auto">
          <a:xfrm>
            <a:off x="3929063" y="3643313"/>
            <a:ext cx="1785937" cy="400050"/>
          </a:xfrm>
          <a:prstGeom prst="rect">
            <a:avLst/>
          </a:prstGeom>
          <a:solidFill>
            <a:srgbClr val="FFFF99"/>
          </a:solidFill>
          <a:ln w="9525">
            <a:noFill/>
            <a:miter lim="800000"/>
            <a:headEnd/>
            <a:tailEnd/>
          </a:ln>
          <a:effectLst/>
        </p:spPr>
        <p:txBody>
          <a:bodyPr>
            <a:spAutoFit/>
          </a:bodyPr>
          <a:lstStyle/>
          <a:p>
            <a:pPr>
              <a:defRPr/>
            </a:pPr>
            <a:r>
              <a:rPr lang="fr-FR" sz="1000" b="1" dirty="0">
                <a:solidFill>
                  <a:srgbClr val="CC3300"/>
                </a:solidFill>
                <a:effectLst>
                  <a:outerShdw blurRad="38100" dist="38100" dir="2700000" algn="tl">
                    <a:srgbClr val="000000"/>
                  </a:outerShdw>
                </a:effectLst>
                <a:latin typeface="Comic Sans MS" pitchFamily="66" charset="0"/>
                <a:cs typeface="+mn-cs"/>
              </a:rPr>
              <a:t>E</a:t>
            </a:r>
            <a:r>
              <a:rPr lang="fr-FR" sz="1000" b="1" dirty="0">
                <a:solidFill>
                  <a:schemeClr val="accent2"/>
                </a:solidFill>
                <a:effectLst>
                  <a:outerShdw blurRad="38100" dist="38100" dir="2700000" algn="tl">
                    <a:srgbClr val="000000"/>
                  </a:outerShdw>
                </a:effectLst>
                <a:latin typeface="Comic Sans MS" pitchFamily="66" charset="0"/>
                <a:cs typeface="+mn-cs"/>
              </a:rPr>
              <a:t>tude</a:t>
            </a:r>
            <a:r>
              <a:rPr lang="fr-FR" sz="1000" b="1" dirty="0">
                <a:effectLst>
                  <a:outerShdw blurRad="38100" dist="38100" dir="2700000" algn="tl">
                    <a:srgbClr val="000000"/>
                  </a:outerShdw>
                </a:effectLst>
                <a:latin typeface="Comic Sans MS" pitchFamily="66" charset="0"/>
                <a:cs typeface="+mn-cs"/>
              </a:rPr>
              <a:t> </a:t>
            </a:r>
            <a:r>
              <a:rPr lang="fr-FR" sz="1000" b="1" dirty="0">
                <a:solidFill>
                  <a:schemeClr val="accent2"/>
                </a:solidFill>
                <a:effectLst>
                  <a:outerShdw blurRad="38100" dist="38100" dir="2700000" algn="tl">
                    <a:srgbClr val="000000"/>
                  </a:outerShdw>
                </a:effectLst>
                <a:latin typeface="Comic Sans MS" pitchFamily="66" charset="0"/>
                <a:cs typeface="+mn-cs"/>
              </a:rPr>
              <a:t>et </a:t>
            </a:r>
            <a:r>
              <a:rPr lang="fr-FR" sz="1000" b="1" dirty="0">
                <a:solidFill>
                  <a:srgbClr val="CC3300"/>
                </a:solidFill>
                <a:effectLst>
                  <a:outerShdw blurRad="38100" dist="38100" dir="2700000" algn="tl">
                    <a:srgbClr val="000000"/>
                  </a:outerShdw>
                </a:effectLst>
                <a:latin typeface="Comic Sans MS" pitchFamily="66" charset="0"/>
                <a:cs typeface="+mn-cs"/>
              </a:rPr>
              <a:t>D</a:t>
            </a:r>
            <a:r>
              <a:rPr lang="fr-FR" sz="1000" b="1" dirty="0">
                <a:solidFill>
                  <a:schemeClr val="accent2"/>
                </a:solidFill>
                <a:effectLst>
                  <a:outerShdw blurRad="38100" dist="38100" dir="2700000" algn="tl">
                    <a:srgbClr val="000000"/>
                  </a:outerShdw>
                </a:effectLst>
                <a:latin typeface="Comic Sans MS" pitchFamily="66" charset="0"/>
                <a:cs typeface="+mn-cs"/>
              </a:rPr>
              <a:t>éfinition </a:t>
            </a:r>
          </a:p>
          <a:p>
            <a:pPr>
              <a:defRPr/>
            </a:pPr>
            <a:r>
              <a:rPr lang="fr-FR" sz="1000" b="1" dirty="0">
                <a:solidFill>
                  <a:schemeClr val="accent2"/>
                </a:solidFill>
                <a:effectLst>
                  <a:outerShdw blurRad="38100" dist="38100" dir="2700000" algn="tl">
                    <a:srgbClr val="000000"/>
                  </a:outerShdw>
                </a:effectLst>
                <a:latin typeface="Comic Sans MS" pitchFamily="66" charset="0"/>
                <a:cs typeface="+mn-cs"/>
              </a:rPr>
              <a:t>de </a:t>
            </a:r>
            <a:r>
              <a:rPr lang="fr-FR" sz="1000" b="1" dirty="0">
                <a:solidFill>
                  <a:srgbClr val="CC3300"/>
                </a:solidFill>
                <a:effectLst>
                  <a:outerShdw blurRad="38100" dist="38100" dir="2700000" algn="tl">
                    <a:srgbClr val="000000"/>
                  </a:outerShdw>
                </a:effectLst>
                <a:latin typeface="Comic Sans MS" pitchFamily="66" charset="0"/>
                <a:cs typeface="+mn-cs"/>
              </a:rPr>
              <a:t>P</a:t>
            </a:r>
            <a:r>
              <a:rPr lang="fr-FR" sz="1000" b="1" dirty="0">
                <a:solidFill>
                  <a:schemeClr val="accent2"/>
                </a:solidFill>
                <a:effectLst>
                  <a:outerShdw blurRad="38100" dist="38100" dir="2700000" algn="tl">
                    <a:srgbClr val="000000"/>
                  </a:outerShdw>
                </a:effectLst>
                <a:latin typeface="Comic Sans MS" pitchFamily="66" charset="0"/>
                <a:cs typeface="+mn-cs"/>
              </a:rPr>
              <a:t>roduits </a:t>
            </a:r>
            <a:r>
              <a:rPr lang="fr-FR" sz="1000" b="1" dirty="0">
                <a:solidFill>
                  <a:srgbClr val="CC3300"/>
                </a:solidFill>
                <a:effectLst>
                  <a:outerShdw blurRad="38100" dist="38100" dir="2700000" algn="tl">
                    <a:srgbClr val="000000"/>
                  </a:outerShdw>
                </a:effectLst>
                <a:latin typeface="Comic Sans MS" pitchFamily="66" charset="0"/>
                <a:cs typeface="+mn-cs"/>
              </a:rPr>
              <a:t>I</a:t>
            </a:r>
            <a:r>
              <a:rPr lang="fr-FR" sz="1000" b="1" dirty="0">
                <a:solidFill>
                  <a:schemeClr val="accent2"/>
                </a:solidFill>
                <a:effectLst>
                  <a:outerShdw blurRad="38100" dist="38100" dir="2700000" algn="tl">
                    <a:srgbClr val="000000"/>
                  </a:outerShdw>
                </a:effectLst>
                <a:latin typeface="Comic Sans MS" pitchFamily="66" charset="0"/>
                <a:cs typeface="+mn-cs"/>
              </a:rPr>
              <a:t>ndustriels</a:t>
            </a:r>
          </a:p>
        </p:txBody>
      </p:sp>
    </p:spTree>
    <p:extLst>
      <p:ext uri="{BB962C8B-B14F-4D97-AF65-F5344CB8AC3E}">
        <p14:creationId xmlns="" xmlns:p14="http://schemas.microsoft.com/office/powerpoint/2010/main" val="9097832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image des diapositives 1"/>
          <p:cNvSpPr>
            <a:spLocks noGrp="1" noRot="1" noChangeAspect="1" noTextEdit="1"/>
          </p:cNvSpPr>
          <p:nvPr>
            <p:ph type="sldImg"/>
          </p:nvPr>
        </p:nvSpPr>
        <p:spPr>
          <a:ln/>
        </p:spPr>
      </p:sp>
      <p:sp>
        <p:nvSpPr>
          <p:cNvPr id="35843" name="Espace réservé des commentaires 2"/>
          <p:cNvSpPr>
            <a:spLocks noGrp="1"/>
          </p:cNvSpPr>
          <p:nvPr>
            <p:ph type="body" idx="1"/>
          </p:nvPr>
        </p:nvSpPr>
        <p:spPr>
          <a:noFill/>
          <a:ln/>
        </p:spPr>
        <p:txBody>
          <a:bodyPr/>
          <a:lstStyle/>
          <a:p>
            <a:pPr eaLnBrk="1" hangingPunct="1"/>
            <a:endParaRPr lang="fr-FR" smtClean="0">
              <a:latin typeface="Arial" pitchFamily="34" charset="0"/>
            </a:endParaRPr>
          </a:p>
        </p:txBody>
      </p:sp>
      <p:sp>
        <p:nvSpPr>
          <p:cNvPr id="35844" name="Espace réservé du numéro de diapositive 3"/>
          <p:cNvSpPr>
            <a:spLocks noGrp="1"/>
          </p:cNvSpPr>
          <p:nvPr>
            <p:ph type="sldNum" sz="quarter" idx="5"/>
          </p:nvPr>
        </p:nvSpPr>
        <p:spPr>
          <a:noFill/>
        </p:spPr>
        <p:txBody>
          <a:bodyPr/>
          <a:lstStyle/>
          <a:p>
            <a:fld id="{B28BEC9E-E670-4936-8339-8DCC0FAF832E}" type="slidenum">
              <a:rPr lang="fr-FR" smtClean="0">
                <a:latin typeface="Arial" pitchFamily="34" charset="0"/>
              </a:rPr>
              <a:pPr/>
              <a:t>1</a:t>
            </a:fld>
            <a:endParaRPr lang="fr-FR"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image des diapositives 1"/>
          <p:cNvSpPr>
            <a:spLocks noGrp="1" noRot="1" noChangeAspect="1" noTextEdit="1"/>
          </p:cNvSpPr>
          <p:nvPr>
            <p:ph type="sldImg"/>
          </p:nvPr>
        </p:nvSpPr>
        <p:spPr>
          <a:ln/>
        </p:spPr>
      </p:sp>
      <p:sp>
        <p:nvSpPr>
          <p:cNvPr id="35843" name="Espace réservé des commentaires 2"/>
          <p:cNvSpPr>
            <a:spLocks noGrp="1"/>
          </p:cNvSpPr>
          <p:nvPr>
            <p:ph type="body" idx="1"/>
          </p:nvPr>
        </p:nvSpPr>
        <p:spPr>
          <a:noFill/>
          <a:ln/>
        </p:spPr>
        <p:txBody>
          <a:bodyPr/>
          <a:lstStyle/>
          <a:p>
            <a:pPr eaLnBrk="1" hangingPunct="1"/>
            <a:endParaRPr lang="fr-FR" smtClean="0">
              <a:latin typeface="Arial" pitchFamily="34" charset="0"/>
            </a:endParaRPr>
          </a:p>
        </p:txBody>
      </p:sp>
      <p:sp>
        <p:nvSpPr>
          <p:cNvPr id="35844" name="Espace réservé du numéro de diapositive 3"/>
          <p:cNvSpPr>
            <a:spLocks noGrp="1"/>
          </p:cNvSpPr>
          <p:nvPr>
            <p:ph type="sldNum" sz="quarter" idx="5"/>
          </p:nvPr>
        </p:nvSpPr>
        <p:spPr>
          <a:noFill/>
        </p:spPr>
        <p:txBody>
          <a:bodyPr/>
          <a:lstStyle/>
          <a:p>
            <a:fld id="{B28BEC9E-E670-4936-8339-8DCC0FAF832E}" type="slidenum">
              <a:rPr lang="fr-FR" smtClean="0">
                <a:latin typeface="Arial" pitchFamily="34" charset="0"/>
              </a:rPr>
              <a:pPr/>
              <a:t>2</a:t>
            </a:fld>
            <a:endParaRPr lang="fr-FR"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e l'image des diapositives 1"/>
          <p:cNvSpPr>
            <a:spLocks noGrp="1" noRot="1" noChangeAspect="1" noTextEdit="1"/>
          </p:cNvSpPr>
          <p:nvPr>
            <p:ph type="sldImg"/>
          </p:nvPr>
        </p:nvSpPr>
        <p:spPr>
          <a:ln/>
        </p:spPr>
      </p:sp>
      <p:sp>
        <p:nvSpPr>
          <p:cNvPr id="36867" name="Espace réservé des commentaires 2"/>
          <p:cNvSpPr>
            <a:spLocks noGrp="1"/>
          </p:cNvSpPr>
          <p:nvPr>
            <p:ph type="body" idx="1"/>
          </p:nvPr>
        </p:nvSpPr>
        <p:spPr>
          <a:noFill/>
          <a:ln/>
        </p:spPr>
        <p:txBody>
          <a:bodyPr/>
          <a:lstStyle/>
          <a:p>
            <a:pPr eaLnBrk="1" hangingPunct="1"/>
            <a:endParaRPr lang="fr-FR" smtClean="0">
              <a:latin typeface="Arial" pitchFamily="34" charset="0"/>
            </a:endParaRPr>
          </a:p>
        </p:txBody>
      </p:sp>
      <p:sp>
        <p:nvSpPr>
          <p:cNvPr id="36868" name="Espace réservé du numéro de diapositive 3"/>
          <p:cNvSpPr>
            <a:spLocks noGrp="1"/>
          </p:cNvSpPr>
          <p:nvPr>
            <p:ph type="sldNum" sz="quarter" idx="5"/>
          </p:nvPr>
        </p:nvSpPr>
        <p:spPr>
          <a:noFill/>
        </p:spPr>
        <p:txBody>
          <a:bodyPr/>
          <a:lstStyle/>
          <a:p>
            <a:fld id="{8E563F7E-73AD-4439-AE1C-B59DA57E2460}" type="slidenum">
              <a:rPr lang="fr-FR" smtClean="0">
                <a:latin typeface="Arial" pitchFamily="34" charset="0"/>
              </a:rPr>
              <a:pPr/>
              <a:t>6</a:t>
            </a:fld>
            <a:endParaRPr lang="fr-FR"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e l'image des diapositives 1"/>
          <p:cNvSpPr>
            <a:spLocks noGrp="1" noRot="1" noChangeAspect="1" noTextEdit="1"/>
          </p:cNvSpPr>
          <p:nvPr>
            <p:ph type="sldImg"/>
          </p:nvPr>
        </p:nvSpPr>
        <p:spPr>
          <a:ln/>
        </p:spPr>
      </p:sp>
      <p:sp>
        <p:nvSpPr>
          <p:cNvPr id="36867" name="Espace réservé des commentaires 2"/>
          <p:cNvSpPr>
            <a:spLocks noGrp="1"/>
          </p:cNvSpPr>
          <p:nvPr>
            <p:ph type="body" idx="1"/>
          </p:nvPr>
        </p:nvSpPr>
        <p:spPr>
          <a:noFill/>
          <a:ln/>
        </p:spPr>
        <p:txBody>
          <a:bodyPr/>
          <a:lstStyle/>
          <a:p>
            <a:pPr eaLnBrk="1" hangingPunct="1"/>
            <a:endParaRPr lang="fr-FR" dirty="0" smtClean="0">
              <a:latin typeface="Arial" pitchFamily="34" charset="0"/>
            </a:endParaRPr>
          </a:p>
        </p:txBody>
      </p:sp>
      <p:sp>
        <p:nvSpPr>
          <p:cNvPr id="36868" name="Espace réservé du numéro de diapositive 3"/>
          <p:cNvSpPr>
            <a:spLocks noGrp="1"/>
          </p:cNvSpPr>
          <p:nvPr>
            <p:ph type="sldNum" sz="quarter" idx="5"/>
          </p:nvPr>
        </p:nvSpPr>
        <p:spPr>
          <a:noFill/>
        </p:spPr>
        <p:txBody>
          <a:bodyPr/>
          <a:lstStyle/>
          <a:p>
            <a:fld id="{8E563F7E-73AD-4439-AE1C-B59DA57E2460}" type="slidenum">
              <a:rPr lang="fr-FR" smtClean="0">
                <a:latin typeface="Arial" pitchFamily="34" charset="0"/>
              </a:rPr>
              <a:pPr/>
              <a:t>7</a:t>
            </a:fld>
            <a:endParaRPr lang="fr-FR"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e l'image des diapositives 1"/>
          <p:cNvSpPr>
            <a:spLocks noGrp="1" noRot="1" noChangeAspect="1" noTextEdit="1"/>
          </p:cNvSpPr>
          <p:nvPr>
            <p:ph type="sldImg"/>
          </p:nvPr>
        </p:nvSpPr>
        <p:spPr>
          <a:ln/>
        </p:spPr>
      </p:sp>
      <p:sp>
        <p:nvSpPr>
          <p:cNvPr id="36867" name="Espace réservé des commentaires 2"/>
          <p:cNvSpPr>
            <a:spLocks noGrp="1"/>
          </p:cNvSpPr>
          <p:nvPr>
            <p:ph type="body" idx="1"/>
          </p:nvPr>
        </p:nvSpPr>
        <p:spPr>
          <a:noFill/>
          <a:ln/>
        </p:spPr>
        <p:txBody>
          <a:bodyPr/>
          <a:lstStyle/>
          <a:p>
            <a:pPr eaLnBrk="1" hangingPunct="1"/>
            <a:endParaRPr lang="fr-FR" dirty="0" smtClean="0">
              <a:latin typeface="Arial" pitchFamily="34" charset="0"/>
            </a:endParaRPr>
          </a:p>
        </p:txBody>
      </p:sp>
      <p:sp>
        <p:nvSpPr>
          <p:cNvPr id="36868" name="Espace réservé du numéro de diapositive 3"/>
          <p:cNvSpPr>
            <a:spLocks noGrp="1"/>
          </p:cNvSpPr>
          <p:nvPr>
            <p:ph type="sldNum" sz="quarter" idx="5"/>
          </p:nvPr>
        </p:nvSpPr>
        <p:spPr>
          <a:noFill/>
        </p:spPr>
        <p:txBody>
          <a:bodyPr/>
          <a:lstStyle/>
          <a:p>
            <a:fld id="{8E563F7E-73AD-4439-AE1C-B59DA57E2460}" type="slidenum">
              <a:rPr lang="fr-FR" smtClean="0">
                <a:latin typeface="Arial" pitchFamily="34" charset="0"/>
              </a:rPr>
              <a:pPr/>
              <a:t>11</a:t>
            </a:fld>
            <a:endParaRPr lang="fr-FR"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4E2ACB1A-1518-404F-82E8-AD6F8A5A6D59}" type="slidenum">
              <a:rPr lang="fr-FR" smtClean="0"/>
              <a:pPr>
                <a:defRPr/>
              </a:pPr>
              <a:t>12</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a:xfrm>
            <a:off x="457200" y="6245225"/>
            <a:ext cx="2133600" cy="476250"/>
          </a:xfrm>
          <a:prstGeom prst="rect">
            <a:avLst/>
          </a:prstGeom>
        </p:spPr>
        <p:txBody>
          <a:bodyPr/>
          <a:lstStyle>
            <a:lvl1pPr>
              <a:defRPr>
                <a:latin typeface="Arial" charset="0"/>
                <a:cs typeface="+mn-cs"/>
              </a:defRPr>
            </a:lvl1pPr>
          </a:lstStyle>
          <a:p>
            <a:pPr>
              <a:defRPr/>
            </a:pPr>
            <a:fld id="{4408A21A-67C2-4493-837A-8957890E2A98}" type="datetime6">
              <a:rPr lang="fr-FR"/>
              <a:pPr>
                <a:defRPr/>
              </a:pPr>
              <a:t>février 18</a:t>
            </a:fld>
            <a:endParaRPr lang="fr-FR"/>
          </a:p>
        </p:txBody>
      </p:sp>
    </p:spTree>
  </p:cSld>
  <p:clrMapOvr>
    <a:masterClrMapping/>
  </p:clrMapOvr>
  <p:transition spd="med">
    <p:blinds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a:xfrm>
            <a:off x="457200" y="6245225"/>
            <a:ext cx="2133600" cy="476250"/>
          </a:xfrm>
          <a:prstGeom prst="rect">
            <a:avLst/>
          </a:prstGeom>
        </p:spPr>
        <p:txBody>
          <a:bodyPr/>
          <a:lstStyle>
            <a:lvl1pPr>
              <a:defRPr>
                <a:latin typeface="Arial" charset="0"/>
                <a:cs typeface="+mn-cs"/>
              </a:defRPr>
            </a:lvl1pPr>
          </a:lstStyle>
          <a:p>
            <a:pPr>
              <a:defRPr/>
            </a:pPr>
            <a:fld id="{1716C0C7-2416-4ECE-92FC-0EA6DBED3DCB}" type="datetime6">
              <a:rPr lang="fr-FR"/>
              <a:pPr>
                <a:defRPr/>
              </a:pPr>
              <a:t>février 18</a:t>
            </a:fld>
            <a:endParaRPr lang="fr-FR"/>
          </a:p>
        </p:txBody>
      </p:sp>
    </p:spTree>
  </p:cSld>
  <p:clrMapOvr>
    <a:masterClrMapping/>
  </p:clrMapOvr>
  <p:transition spd="med">
    <p:blinds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32588" y="274638"/>
            <a:ext cx="2160587" cy="5891212"/>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250825" y="274638"/>
            <a:ext cx="6329363" cy="5891212"/>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a:xfrm>
            <a:off x="457200" y="6245225"/>
            <a:ext cx="2133600" cy="476250"/>
          </a:xfrm>
          <a:prstGeom prst="rect">
            <a:avLst/>
          </a:prstGeom>
        </p:spPr>
        <p:txBody>
          <a:bodyPr/>
          <a:lstStyle>
            <a:lvl1pPr>
              <a:defRPr>
                <a:latin typeface="Arial" charset="0"/>
                <a:cs typeface="+mn-cs"/>
              </a:defRPr>
            </a:lvl1pPr>
          </a:lstStyle>
          <a:p>
            <a:pPr>
              <a:defRPr/>
            </a:pPr>
            <a:fld id="{16C8C2D5-5F49-4133-B455-E88D105B1D74}" type="datetime6">
              <a:rPr lang="fr-FR"/>
              <a:pPr>
                <a:defRPr/>
              </a:pPr>
              <a:t>février 18</a:t>
            </a:fld>
            <a:endParaRPr lang="fr-FR"/>
          </a:p>
        </p:txBody>
      </p:sp>
    </p:spTree>
  </p:cSld>
  <p:clrMapOvr>
    <a:masterClrMapping/>
  </p:clrMapOvr>
  <p:transition spd="med">
    <p:blinds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pPr>
              <a:defRPr/>
            </a:pPr>
            <a:fld id="{4408A21A-67C2-4493-837A-8957890E2A98}" type="datetime6">
              <a:rPr lang="fr-FR" smtClean="0"/>
              <a:pPr>
                <a:defRPr/>
              </a:pPr>
              <a:t>février 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E456F57-AF5D-4B05-B304-948458124E91}" type="slidenum">
              <a:rPr lang="fr-FR" smtClean="0"/>
              <a:pPr/>
              <a:t>‹N°›</a:t>
            </a:fld>
            <a:endParaRPr lang="fr-FR"/>
          </a:p>
        </p:txBody>
      </p:sp>
    </p:spTree>
    <p:extLst>
      <p:ext uri="{BB962C8B-B14F-4D97-AF65-F5344CB8AC3E}">
        <p14:creationId xmlns="" xmlns:p14="http://schemas.microsoft.com/office/powerpoint/2010/main" val="3330029464"/>
      </p:ext>
    </p:extLst>
  </p:cSld>
  <p:clrMapOvr>
    <a:masterClrMapping/>
  </p:clrMapOvr>
  <p:transition spd="med">
    <p:blinds dir="vert"/>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pPr>
              <a:defRPr/>
            </a:pPr>
            <a:fld id="{608807C5-3EFB-4857-9038-9F70275D828D}" type="datetime6">
              <a:rPr lang="fr-FR" smtClean="0"/>
              <a:pPr>
                <a:defRPr/>
              </a:pPr>
              <a:t>février 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E456F57-AF5D-4B05-B304-948458124E91}" type="slidenum">
              <a:rPr lang="fr-FR" smtClean="0"/>
              <a:pPr/>
              <a:t>‹N°›</a:t>
            </a:fld>
            <a:endParaRPr lang="fr-FR"/>
          </a:p>
        </p:txBody>
      </p:sp>
    </p:spTree>
    <p:extLst>
      <p:ext uri="{BB962C8B-B14F-4D97-AF65-F5344CB8AC3E}">
        <p14:creationId xmlns="" xmlns:p14="http://schemas.microsoft.com/office/powerpoint/2010/main" val="200709983"/>
      </p:ext>
    </p:extLst>
  </p:cSld>
  <p:clrMapOvr>
    <a:masterClrMapping/>
  </p:clrMapOvr>
  <p:transition spd="med">
    <p:blinds dir="vert"/>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pPr>
              <a:defRPr/>
            </a:pPr>
            <a:fld id="{5EEE1426-4B97-46B8-BB61-774B0185C34C}" type="datetime6">
              <a:rPr lang="fr-FR" smtClean="0"/>
              <a:pPr>
                <a:defRPr/>
              </a:pPr>
              <a:t>février 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E456F57-AF5D-4B05-B304-948458124E91}" type="slidenum">
              <a:rPr lang="fr-FR" smtClean="0"/>
              <a:pPr/>
              <a:t>‹N°›</a:t>
            </a:fld>
            <a:endParaRPr lang="fr-FR"/>
          </a:p>
        </p:txBody>
      </p:sp>
    </p:spTree>
    <p:extLst>
      <p:ext uri="{BB962C8B-B14F-4D97-AF65-F5344CB8AC3E}">
        <p14:creationId xmlns="" xmlns:p14="http://schemas.microsoft.com/office/powerpoint/2010/main" val="3093351325"/>
      </p:ext>
    </p:extLst>
  </p:cSld>
  <p:clrMapOvr>
    <a:masterClrMapping/>
  </p:clrMapOvr>
  <p:transition spd="med">
    <p:blinds dir="vert"/>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pPr>
              <a:defRPr/>
            </a:pPr>
            <a:fld id="{A8BFDF6C-8C94-432D-9827-3E1F13709A26}" type="datetime6">
              <a:rPr lang="fr-FR" smtClean="0"/>
              <a:pPr>
                <a:defRPr/>
              </a:pPr>
              <a:t>février 18</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E456F57-AF5D-4B05-B304-948458124E91}" type="slidenum">
              <a:rPr lang="fr-FR" smtClean="0"/>
              <a:pPr/>
              <a:t>‹N°›</a:t>
            </a:fld>
            <a:endParaRPr lang="fr-FR"/>
          </a:p>
        </p:txBody>
      </p:sp>
    </p:spTree>
    <p:extLst>
      <p:ext uri="{BB962C8B-B14F-4D97-AF65-F5344CB8AC3E}">
        <p14:creationId xmlns="" xmlns:p14="http://schemas.microsoft.com/office/powerpoint/2010/main" val="3953934891"/>
      </p:ext>
    </p:extLst>
  </p:cSld>
  <p:clrMapOvr>
    <a:masterClrMapping/>
  </p:clrMapOvr>
  <p:transition spd="med">
    <p:blinds dir="vert"/>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pPr>
              <a:defRPr/>
            </a:pPr>
            <a:fld id="{65121D80-769E-433C-8D07-AD552A9701DB}" type="datetime6">
              <a:rPr lang="fr-FR" smtClean="0"/>
              <a:pPr>
                <a:defRPr/>
              </a:pPr>
              <a:t>février 18</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5E456F57-AF5D-4B05-B304-948458124E91}" type="slidenum">
              <a:rPr lang="fr-FR" smtClean="0"/>
              <a:pPr/>
              <a:t>‹N°›</a:t>
            </a:fld>
            <a:endParaRPr lang="fr-FR"/>
          </a:p>
        </p:txBody>
      </p:sp>
    </p:spTree>
    <p:extLst>
      <p:ext uri="{BB962C8B-B14F-4D97-AF65-F5344CB8AC3E}">
        <p14:creationId xmlns="" xmlns:p14="http://schemas.microsoft.com/office/powerpoint/2010/main" val="539559609"/>
      </p:ext>
    </p:extLst>
  </p:cSld>
  <p:clrMapOvr>
    <a:masterClrMapping/>
  </p:clrMapOvr>
  <p:transition spd="med">
    <p:blinds dir="vert"/>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pPr>
              <a:defRPr/>
            </a:pPr>
            <a:fld id="{457D62EE-2B68-40A5-BF37-16B28690AA35}" type="datetime6">
              <a:rPr lang="fr-FR" smtClean="0"/>
              <a:pPr>
                <a:defRPr/>
              </a:pPr>
              <a:t>février 18</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5E456F57-AF5D-4B05-B304-948458124E91}" type="slidenum">
              <a:rPr lang="fr-FR" smtClean="0"/>
              <a:pPr/>
              <a:t>‹N°›</a:t>
            </a:fld>
            <a:endParaRPr lang="fr-FR"/>
          </a:p>
        </p:txBody>
      </p:sp>
    </p:spTree>
    <p:extLst>
      <p:ext uri="{BB962C8B-B14F-4D97-AF65-F5344CB8AC3E}">
        <p14:creationId xmlns="" xmlns:p14="http://schemas.microsoft.com/office/powerpoint/2010/main" val="4019480170"/>
      </p:ext>
    </p:extLst>
  </p:cSld>
  <p:clrMapOvr>
    <a:masterClrMapping/>
  </p:clrMapOvr>
  <p:transition spd="med">
    <p:blinds dir="vert"/>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pPr>
              <a:defRPr/>
            </a:pPr>
            <a:fld id="{4FE92D92-C308-4890-B15C-DF557386F168}" type="datetime6">
              <a:rPr lang="fr-FR" smtClean="0"/>
              <a:pPr>
                <a:defRPr/>
              </a:pPr>
              <a:t>février 18</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5E456F57-AF5D-4B05-B304-948458124E91}" type="slidenum">
              <a:rPr lang="fr-FR" smtClean="0"/>
              <a:pPr/>
              <a:t>‹N°›</a:t>
            </a:fld>
            <a:endParaRPr lang="fr-FR"/>
          </a:p>
        </p:txBody>
      </p:sp>
    </p:spTree>
    <p:extLst>
      <p:ext uri="{BB962C8B-B14F-4D97-AF65-F5344CB8AC3E}">
        <p14:creationId xmlns="" xmlns:p14="http://schemas.microsoft.com/office/powerpoint/2010/main" val="416832169"/>
      </p:ext>
    </p:extLst>
  </p:cSld>
  <p:clrMapOvr>
    <a:masterClrMapping/>
  </p:clrMapOvr>
  <p:transition spd="med">
    <p:blinds dir="vert"/>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pPr>
              <a:defRPr/>
            </a:pPr>
            <a:fld id="{7C53D510-2D6C-4EF8-8CDE-3A1A60BBCD38}" type="datetime6">
              <a:rPr lang="fr-FR" smtClean="0"/>
              <a:pPr>
                <a:defRPr/>
              </a:pPr>
              <a:t>février 18</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E456F57-AF5D-4B05-B304-948458124E91}" type="slidenum">
              <a:rPr lang="fr-FR" smtClean="0"/>
              <a:pPr/>
              <a:t>‹N°›</a:t>
            </a:fld>
            <a:endParaRPr lang="fr-FR"/>
          </a:p>
        </p:txBody>
      </p:sp>
    </p:spTree>
    <p:extLst>
      <p:ext uri="{BB962C8B-B14F-4D97-AF65-F5344CB8AC3E}">
        <p14:creationId xmlns="" xmlns:p14="http://schemas.microsoft.com/office/powerpoint/2010/main" val="295760443"/>
      </p:ext>
    </p:extLst>
  </p:cSld>
  <p:clrMapOvr>
    <a:masterClrMapping/>
  </p:clrMapOvr>
  <p:transition spd="med">
    <p:blinds dir="vert"/>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a:xfrm>
            <a:off x="457200" y="6245225"/>
            <a:ext cx="2133600" cy="476250"/>
          </a:xfrm>
          <a:prstGeom prst="rect">
            <a:avLst/>
          </a:prstGeom>
        </p:spPr>
        <p:txBody>
          <a:bodyPr/>
          <a:lstStyle>
            <a:lvl1pPr>
              <a:defRPr>
                <a:latin typeface="Arial" charset="0"/>
                <a:cs typeface="+mn-cs"/>
              </a:defRPr>
            </a:lvl1pPr>
          </a:lstStyle>
          <a:p>
            <a:pPr>
              <a:defRPr/>
            </a:pPr>
            <a:fld id="{608807C5-3EFB-4857-9038-9F70275D828D}" type="datetime6">
              <a:rPr lang="fr-FR"/>
              <a:pPr>
                <a:defRPr/>
              </a:pPr>
              <a:t>février 18</a:t>
            </a:fld>
            <a:endParaRPr lang="fr-FR"/>
          </a:p>
        </p:txBody>
      </p:sp>
    </p:spTree>
  </p:cSld>
  <p:clrMapOvr>
    <a:masterClrMapping/>
  </p:clrMapOvr>
  <p:transition spd="med">
    <p:blinds dir="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pPr>
              <a:defRPr/>
            </a:pPr>
            <a:fld id="{03CA0050-FF57-4F5A-A912-B93DE9B0168A}" type="datetime6">
              <a:rPr lang="fr-FR" smtClean="0"/>
              <a:pPr>
                <a:defRPr/>
              </a:pPr>
              <a:t>février 18</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E456F57-AF5D-4B05-B304-948458124E91}" type="slidenum">
              <a:rPr lang="fr-FR" smtClean="0"/>
              <a:pPr/>
              <a:t>‹N°›</a:t>
            </a:fld>
            <a:endParaRPr lang="fr-FR"/>
          </a:p>
        </p:txBody>
      </p:sp>
    </p:spTree>
    <p:extLst>
      <p:ext uri="{BB962C8B-B14F-4D97-AF65-F5344CB8AC3E}">
        <p14:creationId xmlns="" xmlns:p14="http://schemas.microsoft.com/office/powerpoint/2010/main" val="2227994573"/>
      </p:ext>
    </p:extLst>
  </p:cSld>
  <p:clrMapOvr>
    <a:masterClrMapping/>
  </p:clrMapOvr>
  <p:transition spd="med">
    <p:blinds dir="vert"/>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pPr>
              <a:defRPr/>
            </a:pPr>
            <a:fld id="{1716C0C7-2416-4ECE-92FC-0EA6DBED3DCB}" type="datetime6">
              <a:rPr lang="fr-FR" smtClean="0"/>
              <a:pPr>
                <a:defRPr/>
              </a:pPr>
              <a:t>février 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E456F57-AF5D-4B05-B304-948458124E91}" type="slidenum">
              <a:rPr lang="fr-FR" smtClean="0"/>
              <a:pPr/>
              <a:t>‹N°›</a:t>
            </a:fld>
            <a:endParaRPr lang="fr-FR"/>
          </a:p>
        </p:txBody>
      </p:sp>
    </p:spTree>
    <p:extLst>
      <p:ext uri="{BB962C8B-B14F-4D97-AF65-F5344CB8AC3E}">
        <p14:creationId xmlns="" xmlns:p14="http://schemas.microsoft.com/office/powerpoint/2010/main" val="1803501611"/>
      </p:ext>
    </p:extLst>
  </p:cSld>
  <p:clrMapOvr>
    <a:masterClrMapping/>
  </p:clrMapOvr>
  <p:transition spd="med">
    <p:blinds dir="vert"/>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pPr>
              <a:defRPr/>
            </a:pPr>
            <a:fld id="{16C8C2D5-5F49-4133-B455-E88D105B1D74}" type="datetime6">
              <a:rPr lang="fr-FR" smtClean="0"/>
              <a:pPr>
                <a:defRPr/>
              </a:pPr>
              <a:t>février 18</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E456F57-AF5D-4B05-B304-948458124E91}" type="slidenum">
              <a:rPr lang="fr-FR" smtClean="0"/>
              <a:pPr/>
              <a:t>‹N°›</a:t>
            </a:fld>
            <a:endParaRPr lang="fr-FR"/>
          </a:p>
        </p:txBody>
      </p:sp>
    </p:spTree>
    <p:extLst>
      <p:ext uri="{BB962C8B-B14F-4D97-AF65-F5344CB8AC3E}">
        <p14:creationId xmlns="" xmlns:p14="http://schemas.microsoft.com/office/powerpoint/2010/main" val="1735596515"/>
      </p:ext>
    </p:extLst>
  </p:cSld>
  <p:clrMapOvr>
    <a:masterClrMapping/>
  </p:clrMapOvr>
  <p:transition spd="med">
    <p:blinds dir="vert"/>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Espace réservé de la date 3"/>
          <p:cNvSpPr>
            <a:spLocks noGrp="1"/>
          </p:cNvSpPr>
          <p:nvPr>
            <p:ph type="dt" sz="half" idx="10"/>
          </p:nvPr>
        </p:nvSpPr>
        <p:spPr>
          <a:xfrm>
            <a:off x="457200" y="6245225"/>
            <a:ext cx="2133600" cy="476250"/>
          </a:xfrm>
          <a:prstGeom prst="rect">
            <a:avLst/>
          </a:prstGeom>
        </p:spPr>
        <p:txBody>
          <a:bodyPr/>
          <a:lstStyle>
            <a:lvl1pPr>
              <a:defRPr>
                <a:latin typeface="Arial" charset="0"/>
                <a:cs typeface="+mn-cs"/>
              </a:defRPr>
            </a:lvl1pPr>
          </a:lstStyle>
          <a:p>
            <a:pPr>
              <a:defRPr/>
            </a:pPr>
            <a:fld id="{5EEE1426-4B97-46B8-BB61-774B0185C34C}" type="datetime6">
              <a:rPr lang="fr-FR"/>
              <a:pPr>
                <a:defRPr/>
              </a:pPr>
              <a:t>février 18</a:t>
            </a:fld>
            <a:endParaRPr lang="fr-FR"/>
          </a:p>
        </p:txBody>
      </p:sp>
    </p:spTree>
  </p:cSld>
  <p:clrMapOvr>
    <a:masterClrMapping/>
  </p:clrMapOvr>
  <p:transition spd="med">
    <p:blinds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250825" y="1196975"/>
            <a:ext cx="4244975"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196975"/>
            <a:ext cx="4244975" cy="4968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a:xfrm>
            <a:off x="457200" y="6245225"/>
            <a:ext cx="2133600" cy="476250"/>
          </a:xfrm>
          <a:prstGeom prst="rect">
            <a:avLst/>
          </a:prstGeom>
        </p:spPr>
        <p:txBody>
          <a:bodyPr/>
          <a:lstStyle>
            <a:lvl1pPr>
              <a:defRPr>
                <a:latin typeface="Arial" charset="0"/>
                <a:cs typeface="+mn-cs"/>
              </a:defRPr>
            </a:lvl1pPr>
          </a:lstStyle>
          <a:p>
            <a:pPr>
              <a:defRPr/>
            </a:pPr>
            <a:fld id="{A8BFDF6C-8C94-432D-9827-3E1F13709A26}" type="datetime6">
              <a:rPr lang="fr-FR"/>
              <a:pPr>
                <a:defRPr/>
              </a:pPr>
              <a:t>février 18</a:t>
            </a:fld>
            <a:endParaRPr lang="fr-FR"/>
          </a:p>
        </p:txBody>
      </p:sp>
    </p:spTree>
  </p:cSld>
  <p:clrMapOvr>
    <a:masterClrMapping/>
  </p:clrMapOvr>
  <p:transition spd="med">
    <p:blinds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a:xfrm>
            <a:off x="457200" y="6245225"/>
            <a:ext cx="2133600" cy="476250"/>
          </a:xfrm>
          <a:prstGeom prst="rect">
            <a:avLst/>
          </a:prstGeom>
        </p:spPr>
        <p:txBody>
          <a:bodyPr/>
          <a:lstStyle>
            <a:lvl1pPr>
              <a:defRPr>
                <a:latin typeface="Arial" charset="0"/>
                <a:cs typeface="+mn-cs"/>
              </a:defRPr>
            </a:lvl1pPr>
          </a:lstStyle>
          <a:p>
            <a:pPr>
              <a:defRPr/>
            </a:pPr>
            <a:fld id="{65121D80-769E-433C-8D07-AD552A9701DB}" type="datetime6">
              <a:rPr lang="fr-FR"/>
              <a:pPr>
                <a:defRPr/>
              </a:pPr>
              <a:t>février 18</a:t>
            </a:fld>
            <a:endParaRPr lang="fr-FR"/>
          </a:p>
        </p:txBody>
      </p:sp>
    </p:spTree>
  </p:cSld>
  <p:clrMapOvr>
    <a:masterClrMapping/>
  </p:clrMapOvr>
  <p:transition spd="med">
    <p:blinds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a:xfrm>
            <a:off x="457200" y="6245225"/>
            <a:ext cx="2133600" cy="476250"/>
          </a:xfrm>
          <a:prstGeom prst="rect">
            <a:avLst/>
          </a:prstGeom>
        </p:spPr>
        <p:txBody>
          <a:bodyPr/>
          <a:lstStyle>
            <a:lvl1pPr>
              <a:defRPr>
                <a:latin typeface="Arial" charset="0"/>
                <a:cs typeface="+mn-cs"/>
              </a:defRPr>
            </a:lvl1pPr>
          </a:lstStyle>
          <a:p>
            <a:pPr>
              <a:defRPr/>
            </a:pPr>
            <a:fld id="{457D62EE-2B68-40A5-BF37-16B28690AA35}" type="datetime6">
              <a:rPr lang="fr-FR"/>
              <a:pPr>
                <a:defRPr/>
              </a:pPr>
              <a:t>février 18</a:t>
            </a:fld>
            <a:endParaRPr lang="fr-FR"/>
          </a:p>
        </p:txBody>
      </p:sp>
    </p:spTree>
  </p:cSld>
  <p:clrMapOvr>
    <a:masterClrMapping/>
  </p:clrMapOvr>
  <p:transition spd="med">
    <p:blinds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57200" y="6245225"/>
            <a:ext cx="2133600" cy="476250"/>
          </a:xfrm>
          <a:prstGeom prst="rect">
            <a:avLst/>
          </a:prstGeom>
        </p:spPr>
        <p:txBody>
          <a:bodyPr/>
          <a:lstStyle>
            <a:lvl1pPr>
              <a:defRPr>
                <a:latin typeface="Arial" charset="0"/>
                <a:cs typeface="+mn-cs"/>
              </a:defRPr>
            </a:lvl1pPr>
          </a:lstStyle>
          <a:p>
            <a:pPr>
              <a:defRPr/>
            </a:pPr>
            <a:fld id="{4FE92D92-C308-4890-B15C-DF557386F168}" type="datetime6">
              <a:rPr lang="fr-FR"/>
              <a:pPr>
                <a:defRPr/>
              </a:pPr>
              <a:t>février 18</a:t>
            </a:fld>
            <a:endParaRPr lang="fr-FR"/>
          </a:p>
        </p:txBody>
      </p:sp>
    </p:spTree>
  </p:cSld>
  <p:clrMapOvr>
    <a:masterClrMapping/>
  </p:clrMapOvr>
  <p:transition spd="med">
    <p:blinds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a:xfrm>
            <a:off x="457200" y="6245225"/>
            <a:ext cx="2133600" cy="476250"/>
          </a:xfrm>
          <a:prstGeom prst="rect">
            <a:avLst/>
          </a:prstGeom>
        </p:spPr>
        <p:txBody>
          <a:bodyPr/>
          <a:lstStyle>
            <a:lvl1pPr>
              <a:defRPr>
                <a:latin typeface="Arial" charset="0"/>
                <a:cs typeface="+mn-cs"/>
              </a:defRPr>
            </a:lvl1pPr>
          </a:lstStyle>
          <a:p>
            <a:pPr>
              <a:defRPr/>
            </a:pPr>
            <a:fld id="{7C53D510-2D6C-4EF8-8CDE-3A1A60BBCD38}" type="datetime6">
              <a:rPr lang="fr-FR"/>
              <a:pPr>
                <a:defRPr/>
              </a:pPr>
              <a:t>février 18</a:t>
            </a:fld>
            <a:endParaRPr lang="fr-FR"/>
          </a:p>
        </p:txBody>
      </p:sp>
    </p:spTree>
  </p:cSld>
  <p:clrMapOvr>
    <a:masterClrMapping/>
  </p:clrMapOvr>
  <p:transition spd="med">
    <p:blinds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a:xfrm>
            <a:off x="457200" y="6245225"/>
            <a:ext cx="2133600" cy="476250"/>
          </a:xfrm>
          <a:prstGeom prst="rect">
            <a:avLst/>
          </a:prstGeom>
        </p:spPr>
        <p:txBody>
          <a:bodyPr/>
          <a:lstStyle>
            <a:lvl1pPr>
              <a:defRPr>
                <a:latin typeface="Arial" charset="0"/>
                <a:cs typeface="+mn-cs"/>
              </a:defRPr>
            </a:lvl1pPr>
          </a:lstStyle>
          <a:p>
            <a:pPr>
              <a:defRPr/>
            </a:pPr>
            <a:fld id="{03CA0050-FF57-4F5A-A912-B93DE9B0168A}" type="datetime6">
              <a:rPr lang="fr-FR"/>
              <a:pPr>
                <a:defRPr/>
              </a:pPr>
              <a:t>février 18</a:t>
            </a:fld>
            <a:endParaRPr lang="fr-FR"/>
          </a:p>
        </p:txBody>
      </p:sp>
    </p:spTree>
  </p:cSld>
  <p:clrMapOvr>
    <a:masterClrMapping/>
  </p:clrMapOvr>
  <p:transition spd="med">
    <p:blinds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250825" y="274638"/>
            <a:ext cx="8642350" cy="7064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p>
        </p:txBody>
      </p:sp>
      <p:sp>
        <p:nvSpPr>
          <p:cNvPr id="4099" name="Rectangle 3"/>
          <p:cNvSpPr>
            <a:spLocks noGrp="1" noChangeArrowheads="1"/>
          </p:cNvSpPr>
          <p:nvPr>
            <p:ph type="body" idx="1"/>
          </p:nvPr>
        </p:nvSpPr>
        <p:spPr bwMode="auto">
          <a:xfrm>
            <a:off x="250825" y="1196975"/>
            <a:ext cx="8642350" cy="49688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ransition spd="med">
    <p:blinds dir="vert"/>
  </p:transition>
  <p:timing>
    <p:tnLst>
      <p:par>
        <p:cTn id="1" dur="indefinite" restart="never" nodeType="tmRoot"/>
      </p:par>
    </p:tnLst>
  </p:timing>
  <p:hf sldNum="0" hdr="0" ftr="0"/>
  <p:txStyles>
    <p:title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Rounded MT Bold" pitchFamily="34" charset="0"/>
        </a:defRPr>
      </a:lvl2pPr>
      <a:lvl3pPr algn="ctr" rtl="0" eaLnBrk="0" fontAlgn="base" hangingPunct="0">
        <a:spcBef>
          <a:spcPct val="0"/>
        </a:spcBef>
        <a:spcAft>
          <a:spcPct val="0"/>
        </a:spcAft>
        <a:defRPr sz="3600">
          <a:solidFill>
            <a:schemeClr val="tx2"/>
          </a:solidFill>
          <a:latin typeface="Arial Rounded MT Bold" pitchFamily="34" charset="0"/>
        </a:defRPr>
      </a:lvl3pPr>
      <a:lvl4pPr algn="ctr" rtl="0" eaLnBrk="0" fontAlgn="base" hangingPunct="0">
        <a:spcBef>
          <a:spcPct val="0"/>
        </a:spcBef>
        <a:spcAft>
          <a:spcPct val="0"/>
        </a:spcAft>
        <a:defRPr sz="3600">
          <a:solidFill>
            <a:schemeClr val="tx2"/>
          </a:solidFill>
          <a:latin typeface="Arial Rounded MT Bold" pitchFamily="34" charset="0"/>
        </a:defRPr>
      </a:lvl4pPr>
      <a:lvl5pPr algn="ctr" rtl="0" eaLnBrk="0" fontAlgn="base" hangingPunct="0">
        <a:spcBef>
          <a:spcPct val="0"/>
        </a:spcBef>
        <a:spcAft>
          <a:spcPct val="0"/>
        </a:spcAft>
        <a:defRPr sz="3600">
          <a:solidFill>
            <a:schemeClr val="tx2"/>
          </a:solidFill>
          <a:latin typeface="Arial Rounded MT Bold" pitchFamily="34" charset="0"/>
        </a:defRPr>
      </a:lvl5pPr>
      <a:lvl6pPr marL="457200" algn="ctr" rtl="0" fontAlgn="base">
        <a:spcBef>
          <a:spcPct val="0"/>
        </a:spcBef>
        <a:spcAft>
          <a:spcPct val="0"/>
        </a:spcAft>
        <a:defRPr sz="3600">
          <a:solidFill>
            <a:schemeClr val="tx2"/>
          </a:solidFill>
          <a:latin typeface="Arial Rounded MT Bold" pitchFamily="34" charset="0"/>
        </a:defRPr>
      </a:lvl6pPr>
      <a:lvl7pPr marL="914400" algn="ctr" rtl="0" fontAlgn="base">
        <a:spcBef>
          <a:spcPct val="0"/>
        </a:spcBef>
        <a:spcAft>
          <a:spcPct val="0"/>
        </a:spcAft>
        <a:defRPr sz="3600">
          <a:solidFill>
            <a:schemeClr val="tx2"/>
          </a:solidFill>
          <a:latin typeface="Arial Rounded MT Bold" pitchFamily="34" charset="0"/>
        </a:defRPr>
      </a:lvl7pPr>
      <a:lvl8pPr marL="1371600" algn="ctr" rtl="0" fontAlgn="base">
        <a:spcBef>
          <a:spcPct val="0"/>
        </a:spcBef>
        <a:spcAft>
          <a:spcPct val="0"/>
        </a:spcAft>
        <a:defRPr sz="3600">
          <a:solidFill>
            <a:schemeClr val="tx2"/>
          </a:solidFill>
          <a:latin typeface="Arial Rounded MT Bold" pitchFamily="34" charset="0"/>
        </a:defRPr>
      </a:lvl8pPr>
      <a:lvl9pPr marL="1828800" algn="ctr" rtl="0" fontAlgn="base">
        <a:spcBef>
          <a:spcPct val="0"/>
        </a:spcBef>
        <a:spcAft>
          <a:spcPct val="0"/>
        </a:spcAft>
        <a:defRPr sz="3600">
          <a:solidFill>
            <a:schemeClr val="tx2"/>
          </a:solidFill>
          <a:latin typeface="Arial Rounded MT Bold" pitchFamily="34"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400">
          <a:solidFill>
            <a:schemeClr val="tx1"/>
          </a:solidFill>
          <a:latin typeface="+mn-lt"/>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FDBBBD-E536-4A47-879E-44167BF5714B}" type="datetimeFigureOut">
              <a:rPr lang="fr-FR" smtClean="0"/>
              <a:pPr/>
              <a:t>01/02/2018</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456F57-AF5D-4B05-B304-948458124E91}" type="slidenum">
              <a:rPr lang="fr-FR" smtClean="0"/>
              <a:pPr/>
              <a:t>‹N°›</a:t>
            </a:fld>
            <a:endParaRPr lang="fr-FR"/>
          </a:p>
        </p:txBody>
      </p:sp>
    </p:spTree>
    <p:extLst>
      <p:ext uri="{BB962C8B-B14F-4D97-AF65-F5344CB8AC3E}">
        <p14:creationId xmlns="" xmlns:p14="http://schemas.microsoft.com/office/powerpoint/2010/main" val="3885713880"/>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ransition spd="med">
    <p:blinds dir="vert"/>
  </p:transition>
  <p:timing>
    <p:tnLst>
      <p:par>
        <p:cTn id="1" dur="indefinite" restart="never" nodeType="tmRoot"/>
      </p:par>
    </p:tnLst>
  </p:timing>
  <p:hf sldNum="0"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4.png"/><Relationship Id="rId1" Type="http://schemas.openxmlformats.org/officeDocument/2006/relationships/slideLayout" Target="../slideLayouts/slideLayout18.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8.xm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3.jpe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18.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18.xml"/><Relationship Id="rId5" Type="http://schemas.openxmlformats.org/officeDocument/2006/relationships/image" Target="../media/image10.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8.xml"/><Relationship Id="rId5" Type="http://schemas.openxmlformats.org/officeDocument/2006/relationships/image" Target="../media/image15.jpeg"/><Relationship Id="rId4" Type="http://schemas.openxmlformats.org/officeDocument/2006/relationships/hyperlink" Target="../fichiers%20SW%20U32/Tubnet%206000%20rassembl&#233;%20avec%20cuve.EASM"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18.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4.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683568" y="4005064"/>
            <a:ext cx="7575958" cy="1077218"/>
          </a:xfrm>
          <a:prstGeom prst="rect">
            <a:avLst/>
          </a:prstGeom>
          <a:noFill/>
        </p:spPr>
        <p:txBody>
          <a:bodyPr wrap="square" lIns="91440" tIns="45720" rIns="91440" bIns="45720">
            <a:spAutoFit/>
          </a:bodyPr>
          <a:lstStyle/>
          <a:p>
            <a:pPr algn="ctr"/>
            <a:r>
              <a:rPr lang="fr-FR" sz="3200" b="1" u="sng"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Support</a:t>
            </a:r>
            <a:r>
              <a:rPr lang="fr-FR"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 Pompe à détartrer, désembouer et désoxyder,</a:t>
            </a:r>
          </a:p>
        </p:txBody>
      </p:sp>
      <p:sp>
        <p:nvSpPr>
          <p:cNvPr id="9" name="Rectangle 8"/>
          <p:cNvSpPr/>
          <p:nvPr/>
        </p:nvSpPr>
        <p:spPr>
          <a:xfrm>
            <a:off x="467544" y="378530"/>
            <a:ext cx="6494085" cy="1631216"/>
          </a:xfrm>
          <a:prstGeom prst="rect">
            <a:avLst/>
          </a:prstGeom>
          <a:noFill/>
        </p:spPr>
        <p:txBody>
          <a:bodyPr wrap="none" lIns="91440" tIns="45720" rIns="91440" bIns="45720">
            <a:spAutoFit/>
          </a:bodyPr>
          <a:lstStyle/>
          <a:p>
            <a:pPr algn="ctr"/>
            <a:r>
              <a:rPr lang="fr-FR"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Baccalauréat  Professionnel </a:t>
            </a:r>
          </a:p>
          <a:p>
            <a:pPr algn="ctr"/>
            <a:r>
              <a:rPr lang="fr-FR" sz="3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Etude et Définition</a:t>
            </a:r>
          </a:p>
          <a:p>
            <a:pPr algn="ctr"/>
            <a:r>
              <a:rPr lang="fr-FR"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de Produits Industriels</a:t>
            </a:r>
            <a:endParaRPr lang="fr-FR" sz="3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0" name="Rectangle 9"/>
          <p:cNvSpPr/>
          <p:nvPr/>
        </p:nvSpPr>
        <p:spPr>
          <a:xfrm>
            <a:off x="2051720" y="2492896"/>
            <a:ext cx="4871848" cy="1569660"/>
          </a:xfrm>
          <a:prstGeom prst="rect">
            <a:avLst/>
          </a:prstGeom>
          <a:noFill/>
        </p:spPr>
        <p:txBody>
          <a:bodyPr wrap="none" lIns="91440" tIns="45720" rIns="91440" bIns="45720">
            <a:spAutoFit/>
          </a:bodyPr>
          <a:lstStyle/>
          <a:p>
            <a:pPr algn="ctr"/>
            <a:r>
              <a:rPr lang="fr-FR"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EPREUVE U 34</a:t>
            </a:r>
          </a:p>
          <a:p>
            <a:pPr algn="ctr"/>
            <a:r>
              <a:rPr lang="fr-FR"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Durée de l’épreuve 10h</a:t>
            </a:r>
          </a:p>
          <a:p>
            <a:pPr algn="ctr"/>
            <a:r>
              <a:rPr lang="fr-FR"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dont 2h de présentation</a:t>
            </a:r>
            <a:endParaRPr lang="fr-FR"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11" name="Picture 2" descr="http://www.educasport-worldforum.org/wordpress/wp-content/uploads/2013/04/education-nationale.png"/>
          <p:cNvPicPr>
            <a:picLocks noChangeAspect="1" noChangeArrowheads="1"/>
          </p:cNvPicPr>
          <p:nvPr/>
        </p:nvPicPr>
        <p:blipFill>
          <a:blip r:embed="rId3" cstate="print"/>
          <a:srcRect l="14545" t="10828" r="16364" b="20590"/>
          <a:stretch>
            <a:fillRect/>
          </a:stretch>
        </p:blipFill>
        <p:spPr bwMode="auto">
          <a:xfrm>
            <a:off x="6786578" y="928670"/>
            <a:ext cx="2071702" cy="1035851"/>
          </a:xfrm>
          <a:prstGeom prst="rect">
            <a:avLst/>
          </a:prstGeom>
          <a:noFill/>
        </p:spPr>
      </p:pic>
      <p:sp>
        <p:nvSpPr>
          <p:cNvPr id="7" name="Rectangle 6"/>
          <p:cNvSpPr/>
          <p:nvPr/>
        </p:nvSpPr>
        <p:spPr>
          <a:xfrm>
            <a:off x="1259632" y="5661248"/>
            <a:ext cx="6696744" cy="584775"/>
          </a:xfrm>
          <a:prstGeom prst="rect">
            <a:avLst/>
          </a:prstGeom>
          <a:noFill/>
        </p:spPr>
        <p:txBody>
          <a:bodyPr wrap="square" lIns="91440" tIns="45720" rIns="91440" bIns="45720">
            <a:spAutoFit/>
          </a:bodyPr>
          <a:lstStyle/>
          <a:p>
            <a:pPr algn="ctr"/>
            <a:r>
              <a:rPr lang="fr-FR" sz="1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Parcourir ce diaporama jusqu’à la fin afin de prendre connaissance de toutes les modifications à apporter à cette pompe</a:t>
            </a:r>
            <a:endParaRPr lang="fr-FR" sz="1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23553" name="Picture 1" descr="C:\Users\invite11.cpi\Appdata\Local\Cache\Content.IE5\HI2YDX23\traffic-sign-38589_640[1].png"/>
          <p:cNvPicPr>
            <a:picLocks noChangeAspect="1" noChangeArrowheads="1"/>
          </p:cNvPicPr>
          <p:nvPr/>
        </p:nvPicPr>
        <p:blipFill>
          <a:blip r:embed="rId4" cstate="print"/>
          <a:srcRect/>
          <a:stretch>
            <a:fillRect/>
          </a:stretch>
        </p:blipFill>
        <p:spPr bwMode="auto">
          <a:xfrm rot="10800000" flipV="1">
            <a:off x="4211960" y="5301208"/>
            <a:ext cx="410741" cy="360040"/>
          </a:xfrm>
          <a:prstGeom prst="rect">
            <a:avLst/>
          </a:prstGeom>
          <a:noFill/>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www.educasport-worldforum.org/wordpress/wp-content/uploads/2013/04/education-nationale.png"/>
          <p:cNvPicPr>
            <a:picLocks noChangeAspect="1" noChangeArrowheads="1"/>
          </p:cNvPicPr>
          <p:nvPr/>
        </p:nvPicPr>
        <p:blipFill>
          <a:blip r:embed="rId2" cstate="print"/>
          <a:srcRect l="14545" t="10828" r="16364" b="20590"/>
          <a:stretch>
            <a:fillRect/>
          </a:stretch>
        </p:blipFill>
        <p:spPr bwMode="auto">
          <a:xfrm>
            <a:off x="7596336" y="260648"/>
            <a:ext cx="1285884" cy="642942"/>
          </a:xfrm>
          <a:prstGeom prst="rect">
            <a:avLst/>
          </a:prstGeom>
          <a:noFill/>
        </p:spPr>
      </p:pic>
      <p:sp>
        <p:nvSpPr>
          <p:cNvPr id="5" name="ZoneTexte 4"/>
          <p:cNvSpPr txBox="1"/>
          <p:nvPr/>
        </p:nvSpPr>
        <p:spPr>
          <a:xfrm>
            <a:off x="0" y="0"/>
            <a:ext cx="3707904" cy="369332"/>
          </a:xfrm>
          <a:prstGeom prst="rect">
            <a:avLst/>
          </a:prstGeom>
          <a:noFill/>
        </p:spPr>
        <p:txBody>
          <a:bodyPr wrap="square" rtlCol="0">
            <a:spAutoFit/>
          </a:bodyPr>
          <a:lstStyle/>
          <a:p>
            <a:r>
              <a:rPr lang="fr-FR" b="1" u="sng" dirty="0" smtClean="0"/>
              <a:t>Support</a:t>
            </a:r>
            <a:r>
              <a:rPr lang="fr-FR" b="1" dirty="0" smtClean="0"/>
              <a:t>: Pompe à détartrer</a:t>
            </a:r>
            <a:endParaRPr lang="fr-FR" b="1" dirty="0"/>
          </a:p>
        </p:txBody>
      </p:sp>
      <p:pic>
        <p:nvPicPr>
          <p:cNvPr id="6" name="Image 5"/>
          <p:cNvPicPr>
            <a:picLocks noChangeAspect="1"/>
          </p:cNvPicPr>
          <p:nvPr/>
        </p:nvPicPr>
        <p:blipFill rotWithShape="1">
          <a:blip r:embed="rId3" cstate="print">
            <a:extLst>
              <a:ext uri="{28A0092B-C50C-407E-A947-70E740481C1C}">
                <a14:useLocalDpi xmlns="" xmlns:a14="http://schemas.microsoft.com/office/drawing/2010/main" val="0"/>
              </a:ext>
            </a:extLst>
          </a:blip>
          <a:srcRect l="25903" t="383" r="28473" b="20547"/>
          <a:stretch/>
        </p:blipFill>
        <p:spPr>
          <a:xfrm>
            <a:off x="507554" y="1772816"/>
            <a:ext cx="3272358" cy="3088861"/>
          </a:xfrm>
          <a:prstGeom prst="rect">
            <a:avLst/>
          </a:prstGeom>
        </p:spPr>
      </p:pic>
      <p:pic>
        <p:nvPicPr>
          <p:cNvPr id="8" name="Image 7"/>
          <p:cNvPicPr>
            <a:picLocks noChangeAspect="1"/>
          </p:cNvPicPr>
          <p:nvPr/>
        </p:nvPicPr>
        <p:blipFill rotWithShape="1">
          <a:blip r:embed="rId4" cstate="print">
            <a:extLst>
              <a:ext uri="{28A0092B-C50C-407E-A947-70E740481C1C}">
                <a14:useLocalDpi xmlns="" xmlns:a14="http://schemas.microsoft.com/office/drawing/2010/main" val="0"/>
              </a:ext>
            </a:extLst>
          </a:blip>
          <a:srcRect l="15556" r="35625" b="28443"/>
          <a:stretch/>
        </p:blipFill>
        <p:spPr>
          <a:xfrm>
            <a:off x="4650693" y="2492896"/>
            <a:ext cx="4032002" cy="3008055"/>
          </a:xfrm>
          <a:prstGeom prst="rect">
            <a:avLst/>
          </a:prstGeom>
        </p:spPr>
      </p:pic>
      <p:sp>
        <p:nvSpPr>
          <p:cNvPr id="9" name="ZoneTexte 8"/>
          <p:cNvSpPr txBox="1"/>
          <p:nvPr/>
        </p:nvSpPr>
        <p:spPr>
          <a:xfrm>
            <a:off x="5569852" y="1280162"/>
            <a:ext cx="3312368" cy="369332"/>
          </a:xfrm>
          <a:prstGeom prst="rect">
            <a:avLst/>
          </a:prstGeom>
          <a:noFill/>
        </p:spPr>
        <p:txBody>
          <a:bodyPr wrap="square" rtlCol="0">
            <a:spAutoFit/>
          </a:bodyPr>
          <a:lstStyle/>
          <a:p>
            <a:r>
              <a:rPr lang="fr-FR" b="1" i="1" dirty="0" smtClean="0">
                <a:solidFill>
                  <a:srgbClr val="C00000"/>
                </a:solidFill>
              </a:rPr>
              <a:t>Guidage actuel</a:t>
            </a:r>
            <a:endParaRPr lang="fr-FR" b="1" i="1" dirty="0">
              <a:solidFill>
                <a:srgbClr val="C00000"/>
              </a:solidFill>
            </a:endParaRPr>
          </a:p>
        </p:txBody>
      </p:sp>
      <p:sp>
        <p:nvSpPr>
          <p:cNvPr id="10" name="ZoneTexte 9"/>
          <p:cNvSpPr txBox="1"/>
          <p:nvPr/>
        </p:nvSpPr>
        <p:spPr>
          <a:xfrm>
            <a:off x="4211960" y="2204864"/>
            <a:ext cx="1357892" cy="646331"/>
          </a:xfrm>
          <a:prstGeom prst="rect">
            <a:avLst/>
          </a:prstGeom>
          <a:noFill/>
        </p:spPr>
        <p:txBody>
          <a:bodyPr wrap="square" rtlCol="0">
            <a:spAutoFit/>
          </a:bodyPr>
          <a:lstStyle/>
          <a:p>
            <a:r>
              <a:rPr lang="fr-FR" dirty="0" smtClean="0"/>
              <a:t>Bagues de guidage</a:t>
            </a:r>
            <a:endParaRPr lang="fr-FR" dirty="0"/>
          </a:p>
        </p:txBody>
      </p:sp>
      <p:cxnSp>
        <p:nvCxnSpPr>
          <p:cNvPr id="12" name="Connecteur droit avec flèche 11"/>
          <p:cNvCxnSpPr/>
          <p:nvPr/>
        </p:nvCxnSpPr>
        <p:spPr>
          <a:xfrm>
            <a:off x="5220072" y="2679615"/>
            <a:ext cx="1008112" cy="1181433"/>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p:nvPr/>
        </p:nvCxnSpPr>
        <p:spPr>
          <a:xfrm>
            <a:off x="5220072" y="2679615"/>
            <a:ext cx="936104" cy="1469465"/>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3" name="ZoneTexte 12"/>
          <p:cNvSpPr txBox="1"/>
          <p:nvPr/>
        </p:nvSpPr>
        <p:spPr>
          <a:xfrm>
            <a:off x="7380312" y="1916832"/>
            <a:ext cx="1590154" cy="369332"/>
          </a:xfrm>
          <a:prstGeom prst="rect">
            <a:avLst/>
          </a:prstGeom>
          <a:noFill/>
        </p:spPr>
        <p:txBody>
          <a:bodyPr wrap="square" rtlCol="0">
            <a:spAutoFit/>
          </a:bodyPr>
          <a:lstStyle/>
          <a:p>
            <a:r>
              <a:rPr lang="fr-FR" dirty="0" smtClean="0"/>
              <a:t>Arbre moteur</a:t>
            </a:r>
            <a:endParaRPr lang="fr-FR" dirty="0"/>
          </a:p>
        </p:txBody>
      </p:sp>
      <p:sp>
        <p:nvSpPr>
          <p:cNvPr id="14" name="ZoneTexte 13"/>
          <p:cNvSpPr txBox="1"/>
          <p:nvPr/>
        </p:nvSpPr>
        <p:spPr>
          <a:xfrm>
            <a:off x="3275856" y="5125834"/>
            <a:ext cx="1008112" cy="369332"/>
          </a:xfrm>
          <a:prstGeom prst="rect">
            <a:avLst/>
          </a:prstGeom>
          <a:noFill/>
        </p:spPr>
        <p:txBody>
          <a:bodyPr wrap="square" rtlCol="0">
            <a:spAutoFit/>
          </a:bodyPr>
          <a:lstStyle/>
          <a:p>
            <a:r>
              <a:rPr lang="fr-FR" dirty="0" smtClean="0"/>
              <a:t>Turbine</a:t>
            </a:r>
            <a:endParaRPr lang="fr-FR" dirty="0"/>
          </a:p>
        </p:txBody>
      </p:sp>
      <p:cxnSp>
        <p:nvCxnSpPr>
          <p:cNvPr id="15" name="Connecteur droit avec flèche 14"/>
          <p:cNvCxnSpPr/>
          <p:nvPr/>
        </p:nvCxnSpPr>
        <p:spPr>
          <a:xfrm flipH="1">
            <a:off x="6804248" y="2286164"/>
            <a:ext cx="720080" cy="782796"/>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8" name="Connecteur droit avec flèche 17"/>
          <p:cNvCxnSpPr/>
          <p:nvPr/>
        </p:nvCxnSpPr>
        <p:spPr>
          <a:xfrm flipV="1">
            <a:off x="4139952" y="4861677"/>
            <a:ext cx="2016224" cy="448823"/>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7" name="ZoneTexte 16"/>
          <p:cNvSpPr txBox="1"/>
          <p:nvPr/>
        </p:nvSpPr>
        <p:spPr>
          <a:xfrm>
            <a:off x="2339752" y="4653136"/>
            <a:ext cx="1800200" cy="369332"/>
          </a:xfrm>
          <a:prstGeom prst="rect">
            <a:avLst/>
          </a:prstGeom>
          <a:noFill/>
        </p:spPr>
        <p:txBody>
          <a:bodyPr wrap="square" rtlCol="0">
            <a:spAutoFit/>
          </a:bodyPr>
          <a:lstStyle/>
          <a:p>
            <a:r>
              <a:rPr lang="fr-FR" b="1" i="1" dirty="0" smtClean="0">
                <a:solidFill>
                  <a:srgbClr val="C00000"/>
                </a:solidFill>
              </a:rPr>
              <a:t>Zone d’étude</a:t>
            </a:r>
            <a:endParaRPr lang="fr-FR" b="1" i="1" dirty="0">
              <a:solidFill>
                <a:srgbClr val="C00000"/>
              </a:solidFill>
            </a:endParaRPr>
          </a:p>
        </p:txBody>
      </p:sp>
      <p:sp>
        <p:nvSpPr>
          <p:cNvPr id="19" name="ZoneTexte 18"/>
          <p:cNvSpPr txBox="1"/>
          <p:nvPr/>
        </p:nvSpPr>
        <p:spPr>
          <a:xfrm>
            <a:off x="4679504" y="-12805"/>
            <a:ext cx="4464496" cy="369332"/>
          </a:xfrm>
          <a:prstGeom prst="rect">
            <a:avLst/>
          </a:prstGeom>
          <a:noFill/>
        </p:spPr>
        <p:txBody>
          <a:bodyPr wrap="square" rtlCol="0">
            <a:spAutoFit/>
          </a:bodyPr>
          <a:lstStyle/>
          <a:p>
            <a:pPr algn="ctr"/>
            <a:r>
              <a:rPr lang="fr-FR" b="1" u="sng" dirty="0" smtClean="0"/>
              <a:t>U 34</a:t>
            </a:r>
            <a:r>
              <a:rPr lang="fr-FR" b="1" dirty="0" smtClean="0"/>
              <a:t>    BAC PRO EDPI </a:t>
            </a:r>
            <a:endParaRPr lang="fr-FR" b="1" dirty="0"/>
          </a:p>
        </p:txBody>
      </p:sp>
      <p:sp>
        <p:nvSpPr>
          <p:cNvPr id="20" name="ZoneTexte 19"/>
          <p:cNvSpPr txBox="1"/>
          <p:nvPr/>
        </p:nvSpPr>
        <p:spPr>
          <a:xfrm>
            <a:off x="467544" y="836712"/>
            <a:ext cx="2376264" cy="369332"/>
          </a:xfrm>
          <a:prstGeom prst="rect">
            <a:avLst/>
          </a:prstGeom>
          <a:noFill/>
        </p:spPr>
        <p:txBody>
          <a:bodyPr wrap="square" rtlCol="0">
            <a:spAutoFit/>
          </a:bodyPr>
          <a:lstStyle/>
          <a:p>
            <a:pPr algn="just"/>
            <a:r>
              <a:rPr lang="fr-FR" b="1" dirty="0" smtClean="0">
                <a:solidFill>
                  <a:srgbClr val="FF3300"/>
                </a:solidFill>
              </a:rPr>
              <a:t>MODIFICATION N° 3 </a:t>
            </a:r>
          </a:p>
        </p:txBody>
      </p:sp>
    </p:spTree>
    <p:extLst>
      <p:ext uri="{BB962C8B-B14F-4D97-AF65-F5344CB8AC3E}">
        <p14:creationId xmlns="" xmlns:p14="http://schemas.microsoft.com/office/powerpoint/2010/main" val="1341463971"/>
      </p:ext>
    </p:extLst>
  </p:cSld>
  <p:clrMapOvr>
    <a:masterClrMapping/>
  </p:clrMapOvr>
  <p:transition spd="med">
    <p:blinds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http://www.educasport-worldforum.org/wordpress/wp-content/uploads/2013/04/education-nationale.png"/>
          <p:cNvPicPr>
            <a:picLocks noChangeAspect="1" noChangeArrowheads="1"/>
          </p:cNvPicPr>
          <p:nvPr/>
        </p:nvPicPr>
        <p:blipFill>
          <a:blip r:embed="rId3" cstate="print"/>
          <a:srcRect l="14545" t="10828" r="16364" b="20590"/>
          <a:stretch>
            <a:fillRect/>
          </a:stretch>
        </p:blipFill>
        <p:spPr bwMode="auto">
          <a:xfrm>
            <a:off x="7596336" y="260648"/>
            <a:ext cx="1285884" cy="642942"/>
          </a:xfrm>
          <a:prstGeom prst="rect">
            <a:avLst/>
          </a:prstGeom>
          <a:noFill/>
        </p:spPr>
      </p:pic>
      <p:sp>
        <p:nvSpPr>
          <p:cNvPr id="8" name="ZoneTexte 7"/>
          <p:cNvSpPr txBox="1"/>
          <p:nvPr/>
        </p:nvSpPr>
        <p:spPr>
          <a:xfrm>
            <a:off x="0" y="12805"/>
            <a:ext cx="3707904" cy="369332"/>
          </a:xfrm>
          <a:prstGeom prst="rect">
            <a:avLst/>
          </a:prstGeom>
          <a:noFill/>
        </p:spPr>
        <p:txBody>
          <a:bodyPr wrap="square" rtlCol="0">
            <a:spAutoFit/>
          </a:bodyPr>
          <a:lstStyle/>
          <a:p>
            <a:r>
              <a:rPr lang="fr-FR" b="1" u="sng" dirty="0" smtClean="0"/>
              <a:t>Support</a:t>
            </a:r>
            <a:r>
              <a:rPr lang="fr-FR" b="1" dirty="0" smtClean="0"/>
              <a:t>: Pompe à détartrer</a:t>
            </a:r>
            <a:endParaRPr lang="fr-FR" b="1" dirty="0"/>
          </a:p>
        </p:txBody>
      </p:sp>
      <p:pic>
        <p:nvPicPr>
          <p:cNvPr id="10" name="Image 9" descr="roulement nsk.jpg"/>
          <p:cNvPicPr>
            <a:picLocks noChangeAspect="1"/>
          </p:cNvPicPr>
          <p:nvPr/>
        </p:nvPicPr>
        <p:blipFill>
          <a:blip r:embed="rId4" cstate="print"/>
          <a:stretch>
            <a:fillRect/>
          </a:stretch>
        </p:blipFill>
        <p:spPr>
          <a:xfrm>
            <a:off x="35496" y="836712"/>
            <a:ext cx="7024880" cy="5589240"/>
          </a:xfrm>
          <a:prstGeom prst="rect">
            <a:avLst/>
          </a:prstGeom>
        </p:spPr>
      </p:pic>
      <p:sp>
        <p:nvSpPr>
          <p:cNvPr id="6" name="Rectangle 5"/>
          <p:cNvSpPr/>
          <p:nvPr/>
        </p:nvSpPr>
        <p:spPr>
          <a:xfrm>
            <a:off x="6012160" y="2492896"/>
            <a:ext cx="2736304" cy="3416320"/>
          </a:xfrm>
          <a:prstGeom prst="rect">
            <a:avLst/>
          </a:prstGeom>
        </p:spPr>
        <p:txBody>
          <a:bodyPr wrap="square">
            <a:spAutoFit/>
          </a:bodyPr>
          <a:lstStyle/>
          <a:p>
            <a:pPr algn="ctr"/>
            <a:r>
              <a:rPr lang="fr-FR" dirty="0" smtClean="0">
                <a:solidFill>
                  <a:srgbClr val="0070C0"/>
                </a:solidFill>
              </a:rPr>
              <a:t>La société NSK commercialise depuis peu un roulement à billes en céramique résistant au milieu acide</a:t>
            </a:r>
          </a:p>
          <a:p>
            <a:pPr algn="ctr"/>
            <a:r>
              <a:rPr lang="fr-FR" dirty="0" smtClean="0">
                <a:solidFill>
                  <a:srgbClr val="0070C0"/>
                </a:solidFill>
              </a:rPr>
              <a:t>Le bureau d’étude souhaite modifier le guidage en remplaçant les 2 bagues par ce roulement.</a:t>
            </a:r>
          </a:p>
          <a:p>
            <a:pPr algn="ctr"/>
            <a:r>
              <a:rPr lang="fr-FR" dirty="0" smtClean="0">
                <a:solidFill>
                  <a:srgbClr val="0070C0"/>
                </a:solidFill>
              </a:rPr>
              <a:t>Vous devez réaliser cette modification</a:t>
            </a:r>
            <a:endParaRPr lang="fr-FR" dirty="0">
              <a:solidFill>
                <a:srgbClr val="0070C0"/>
              </a:solidFill>
            </a:endParaRPr>
          </a:p>
        </p:txBody>
      </p:sp>
      <p:sp>
        <p:nvSpPr>
          <p:cNvPr id="9" name="ZoneTexte 8"/>
          <p:cNvSpPr txBox="1"/>
          <p:nvPr/>
        </p:nvSpPr>
        <p:spPr>
          <a:xfrm>
            <a:off x="4679504" y="0"/>
            <a:ext cx="4464496" cy="369332"/>
          </a:xfrm>
          <a:prstGeom prst="rect">
            <a:avLst/>
          </a:prstGeom>
          <a:noFill/>
        </p:spPr>
        <p:txBody>
          <a:bodyPr wrap="square" rtlCol="0">
            <a:spAutoFit/>
          </a:bodyPr>
          <a:lstStyle/>
          <a:p>
            <a:pPr algn="ctr"/>
            <a:r>
              <a:rPr lang="fr-FR" b="1" u="sng" dirty="0" smtClean="0"/>
              <a:t>U 34</a:t>
            </a:r>
            <a:r>
              <a:rPr lang="fr-FR" b="1" dirty="0" smtClean="0"/>
              <a:t>    BAC PRO EDPI </a:t>
            </a:r>
            <a:endParaRPr lang="fr-FR" b="1" dirty="0"/>
          </a:p>
        </p:txBody>
      </p:sp>
      <p:sp>
        <p:nvSpPr>
          <p:cNvPr id="12" name="ZoneTexte 11"/>
          <p:cNvSpPr txBox="1"/>
          <p:nvPr/>
        </p:nvSpPr>
        <p:spPr>
          <a:xfrm>
            <a:off x="467544" y="548680"/>
            <a:ext cx="2376264" cy="369332"/>
          </a:xfrm>
          <a:prstGeom prst="rect">
            <a:avLst/>
          </a:prstGeom>
          <a:noFill/>
        </p:spPr>
        <p:txBody>
          <a:bodyPr wrap="square" rtlCol="0">
            <a:spAutoFit/>
          </a:bodyPr>
          <a:lstStyle/>
          <a:p>
            <a:pPr algn="just"/>
            <a:r>
              <a:rPr lang="fr-FR" b="1" dirty="0" smtClean="0">
                <a:solidFill>
                  <a:srgbClr val="FF3300"/>
                </a:solidFill>
              </a:rPr>
              <a:t>MODIFICATION N° 3 </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http://www.educasport-worldforum.org/wordpress/wp-content/uploads/2013/04/education-nationale.png"/>
          <p:cNvPicPr>
            <a:picLocks noChangeAspect="1" noChangeArrowheads="1"/>
          </p:cNvPicPr>
          <p:nvPr/>
        </p:nvPicPr>
        <p:blipFill>
          <a:blip r:embed="rId3" cstate="print"/>
          <a:srcRect l="14545" t="10828" r="16364" b="20590"/>
          <a:stretch>
            <a:fillRect/>
          </a:stretch>
        </p:blipFill>
        <p:spPr bwMode="auto">
          <a:xfrm>
            <a:off x="7596336" y="260648"/>
            <a:ext cx="1285884" cy="642942"/>
          </a:xfrm>
          <a:prstGeom prst="rect">
            <a:avLst/>
          </a:prstGeom>
          <a:noFill/>
        </p:spPr>
      </p:pic>
      <p:sp>
        <p:nvSpPr>
          <p:cNvPr id="8" name="ZoneTexte 7"/>
          <p:cNvSpPr txBox="1"/>
          <p:nvPr/>
        </p:nvSpPr>
        <p:spPr>
          <a:xfrm>
            <a:off x="0" y="0"/>
            <a:ext cx="3707904" cy="369332"/>
          </a:xfrm>
          <a:prstGeom prst="rect">
            <a:avLst/>
          </a:prstGeom>
          <a:noFill/>
        </p:spPr>
        <p:txBody>
          <a:bodyPr wrap="square" rtlCol="0">
            <a:spAutoFit/>
          </a:bodyPr>
          <a:lstStyle/>
          <a:p>
            <a:r>
              <a:rPr lang="fr-FR" b="1" u="sng" dirty="0" smtClean="0"/>
              <a:t>Support</a:t>
            </a:r>
            <a:r>
              <a:rPr lang="fr-FR" b="1" dirty="0" smtClean="0"/>
              <a:t>: Pompe à détartrer</a:t>
            </a:r>
            <a:endParaRPr lang="fr-FR" b="1" dirty="0"/>
          </a:p>
        </p:txBody>
      </p:sp>
      <p:sp>
        <p:nvSpPr>
          <p:cNvPr id="35" name="ZoneTexte 34"/>
          <p:cNvSpPr txBox="1"/>
          <p:nvPr/>
        </p:nvSpPr>
        <p:spPr>
          <a:xfrm>
            <a:off x="4679504" y="-12805"/>
            <a:ext cx="4464496" cy="369332"/>
          </a:xfrm>
          <a:prstGeom prst="rect">
            <a:avLst/>
          </a:prstGeom>
          <a:noFill/>
        </p:spPr>
        <p:txBody>
          <a:bodyPr wrap="square" rtlCol="0">
            <a:spAutoFit/>
          </a:bodyPr>
          <a:lstStyle/>
          <a:p>
            <a:pPr algn="ctr"/>
            <a:r>
              <a:rPr lang="fr-FR" b="1" u="sng" dirty="0" smtClean="0"/>
              <a:t>U 34</a:t>
            </a:r>
            <a:r>
              <a:rPr lang="fr-FR" b="1" dirty="0" smtClean="0"/>
              <a:t>    BAC PRO EDPI </a:t>
            </a:r>
            <a:endParaRPr lang="fr-FR" b="1" dirty="0"/>
          </a:p>
        </p:txBody>
      </p:sp>
      <p:sp>
        <p:nvSpPr>
          <p:cNvPr id="36" name="ZoneTexte 35"/>
          <p:cNvSpPr txBox="1"/>
          <p:nvPr/>
        </p:nvSpPr>
        <p:spPr>
          <a:xfrm>
            <a:off x="179512" y="620688"/>
            <a:ext cx="2376264" cy="369332"/>
          </a:xfrm>
          <a:prstGeom prst="rect">
            <a:avLst/>
          </a:prstGeom>
          <a:noFill/>
        </p:spPr>
        <p:txBody>
          <a:bodyPr wrap="square" rtlCol="0">
            <a:spAutoFit/>
          </a:bodyPr>
          <a:lstStyle/>
          <a:p>
            <a:pPr algn="just"/>
            <a:r>
              <a:rPr lang="fr-FR" b="1" dirty="0" smtClean="0">
                <a:solidFill>
                  <a:srgbClr val="FF3300"/>
                </a:solidFill>
              </a:rPr>
              <a:t>MODIFICATION N° 3 </a:t>
            </a:r>
          </a:p>
        </p:txBody>
      </p:sp>
      <p:pic>
        <p:nvPicPr>
          <p:cNvPr id="7184" name="Picture 16"/>
          <p:cNvPicPr>
            <a:picLocks noChangeAspect="1" noChangeArrowheads="1"/>
          </p:cNvPicPr>
          <p:nvPr/>
        </p:nvPicPr>
        <p:blipFill>
          <a:blip r:embed="rId4" cstate="print"/>
          <a:srcRect/>
          <a:stretch>
            <a:fillRect/>
          </a:stretch>
        </p:blipFill>
        <p:spPr bwMode="auto">
          <a:xfrm>
            <a:off x="971600" y="1668293"/>
            <a:ext cx="6984776" cy="5189707"/>
          </a:xfrm>
          <a:prstGeom prst="rect">
            <a:avLst/>
          </a:prstGeom>
          <a:noFill/>
          <a:ln w="9525">
            <a:noFill/>
            <a:miter lim="800000"/>
            <a:headEnd/>
            <a:tailEnd/>
          </a:ln>
        </p:spPr>
      </p:pic>
      <p:sp>
        <p:nvSpPr>
          <p:cNvPr id="39" name="Rectangle 38"/>
          <p:cNvSpPr/>
          <p:nvPr/>
        </p:nvSpPr>
        <p:spPr>
          <a:xfrm>
            <a:off x="467544" y="1052736"/>
            <a:ext cx="7992888" cy="646331"/>
          </a:xfrm>
          <a:prstGeom prst="rect">
            <a:avLst/>
          </a:prstGeom>
        </p:spPr>
        <p:txBody>
          <a:bodyPr wrap="square">
            <a:spAutoFit/>
          </a:bodyPr>
          <a:lstStyle/>
          <a:p>
            <a:pPr algn="just"/>
            <a:r>
              <a:rPr lang="fr-FR" dirty="0" smtClean="0"/>
              <a:t>	Le bureau d’étude vous propose ce schéma de principe de montage du Roulement </a:t>
            </a:r>
            <a:r>
              <a:rPr lang="fr-FR" dirty="0"/>
              <a:t>Aqua </a:t>
            </a:r>
            <a:r>
              <a:rPr lang="fr-FR" dirty="0" err="1"/>
              <a:t>Bearings</a:t>
            </a:r>
            <a:r>
              <a:rPr lang="fr-FR" dirty="0" smtClean="0"/>
              <a:t> , 30x62x16 type 6206</a:t>
            </a:r>
            <a:endParaRPr lang="fr-FR" dirty="0"/>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educasport-worldforum.org/wordpress/wp-content/uploads/2013/04/education-nationale.png"/>
          <p:cNvPicPr>
            <a:picLocks noChangeAspect="1" noChangeArrowheads="1"/>
          </p:cNvPicPr>
          <p:nvPr/>
        </p:nvPicPr>
        <p:blipFill>
          <a:blip r:embed="rId2" cstate="print"/>
          <a:srcRect l="14545" t="10828" r="16364" b="20590"/>
          <a:stretch>
            <a:fillRect/>
          </a:stretch>
        </p:blipFill>
        <p:spPr bwMode="auto">
          <a:xfrm>
            <a:off x="7596336" y="260648"/>
            <a:ext cx="1285884" cy="642942"/>
          </a:xfrm>
          <a:prstGeom prst="rect">
            <a:avLst/>
          </a:prstGeom>
          <a:noFill/>
        </p:spPr>
      </p:pic>
      <p:sp>
        <p:nvSpPr>
          <p:cNvPr id="8" name="ZoneTexte 7"/>
          <p:cNvSpPr txBox="1"/>
          <p:nvPr/>
        </p:nvSpPr>
        <p:spPr>
          <a:xfrm>
            <a:off x="0" y="0"/>
            <a:ext cx="3707904" cy="369332"/>
          </a:xfrm>
          <a:prstGeom prst="rect">
            <a:avLst/>
          </a:prstGeom>
          <a:noFill/>
        </p:spPr>
        <p:txBody>
          <a:bodyPr wrap="square" rtlCol="0">
            <a:spAutoFit/>
          </a:bodyPr>
          <a:lstStyle/>
          <a:p>
            <a:r>
              <a:rPr lang="fr-FR" b="1" u="sng" dirty="0" smtClean="0"/>
              <a:t>Support</a:t>
            </a:r>
            <a:r>
              <a:rPr lang="fr-FR" b="1" dirty="0" smtClean="0"/>
              <a:t>: Pompe à détartrer</a:t>
            </a:r>
            <a:endParaRPr lang="fr-FR" b="1" dirty="0"/>
          </a:p>
        </p:txBody>
      </p:sp>
      <p:sp>
        <p:nvSpPr>
          <p:cNvPr id="11" name="Rectangle 10"/>
          <p:cNvSpPr/>
          <p:nvPr/>
        </p:nvSpPr>
        <p:spPr>
          <a:xfrm>
            <a:off x="0" y="476672"/>
            <a:ext cx="8820472" cy="2308324"/>
          </a:xfrm>
          <a:prstGeom prst="rect">
            <a:avLst/>
          </a:prstGeom>
        </p:spPr>
        <p:txBody>
          <a:bodyPr wrap="square">
            <a:spAutoFit/>
          </a:bodyPr>
          <a:lstStyle/>
          <a:p>
            <a:pPr algn="just"/>
            <a:r>
              <a:rPr lang="fr-FR" b="1" dirty="0" smtClean="0">
                <a:solidFill>
                  <a:srgbClr val="FF3300"/>
                </a:solidFill>
              </a:rPr>
              <a:t>MODIFICATION N°4</a:t>
            </a:r>
          </a:p>
          <a:p>
            <a:pPr algn="just"/>
            <a:endParaRPr lang="fr-FR" dirty="0" smtClean="0"/>
          </a:p>
          <a:p>
            <a:pPr algn="just"/>
            <a:r>
              <a:rPr lang="fr-FR" dirty="0" smtClean="0">
                <a:solidFill>
                  <a:srgbClr val="FF0000"/>
                </a:solidFill>
              </a:rPr>
              <a:t>Etanchéité en partie haute</a:t>
            </a:r>
          </a:p>
          <a:p>
            <a:pPr algn="just"/>
            <a:endParaRPr lang="fr-FR" dirty="0" smtClean="0"/>
          </a:p>
          <a:p>
            <a:pPr algn="just"/>
            <a:r>
              <a:rPr lang="fr-FR" dirty="0" smtClean="0"/>
              <a:t>Pour la protection du moteur et, afin d’éviter un grippage de l’arbre moteur par les remontées acides, on vous demande d’insérer en partie haute un joint en feutre qui sera noyé dans de la graisse.</a:t>
            </a:r>
          </a:p>
          <a:p>
            <a:pPr algn="just"/>
            <a:r>
              <a:rPr lang="fr-FR" dirty="0" smtClean="0"/>
              <a:t>Prévoir également un graisseur pour faire régulièrement l’appoint de graisse neuve</a:t>
            </a:r>
            <a:endParaRPr lang="fr-FR" dirty="0"/>
          </a:p>
        </p:txBody>
      </p:sp>
      <p:pic>
        <p:nvPicPr>
          <p:cNvPr id="14" name="Image 13" descr="graisseur.jpg"/>
          <p:cNvPicPr/>
          <p:nvPr/>
        </p:nvPicPr>
        <p:blipFill>
          <a:blip r:embed="rId3" cstate="print">
            <a:lum contrast="-10000"/>
          </a:blip>
          <a:srcRect l="8830" t="13751" r="17692" b="30309"/>
          <a:stretch>
            <a:fillRect/>
          </a:stretch>
        </p:blipFill>
        <p:spPr>
          <a:xfrm>
            <a:off x="1691680" y="2780928"/>
            <a:ext cx="6696744" cy="3861048"/>
          </a:xfrm>
          <a:prstGeom prst="rect">
            <a:avLst/>
          </a:prstGeom>
        </p:spPr>
      </p:pic>
      <p:sp>
        <p:nvSpPr>
          <p:cNvPr id="15" name="ZoneTexte 14"/>
          <p:cNvSpPr txBox="1"/>
          <p:nvPr/>
        </p:nvSpPr>
        <p:spPr>
          <a:xfrm>
            <a:off x="4679504" y="-12805"/>
            <a:ext cx="4464496" cy="369332"/>
          </a:xfrm>
          <a:prstGeom prst="rect">
            <a:avLst/>
          </a:prstGeom>
          <a:noFill/>
        </p:spPr>
        <p:txBody>
          <a:bodyPr wrap="square" rtlCol="0">
            <a:spAutoFit/>
          </a:bodyPr>
          <a:lstStyle/>
          <a:p>
            <a:pPr algn="ctr"/>
            <a:r>
              <a:rPr lang="fr-FR" b="1" u="sng" dirty="0" smtClean="0"/>
              <a:t>U 34</a:t>
            </a:r>
            <a:r>
              <a:rPr lang="fr-FR" b="1" dirty="0" smtClean="0"/>
              <a:t>    BAC PRO EDPI </a:t>
            </a:r>
            <a:endParaRPr lang="fr-FR" b="1" dirty="0"/>
          </a:p>
        </p:txBody>
      </p:sp>
    </p:spTree>
  </p:cSld>
  <p:clrMapOvr>
    <a:masterClrMapping/>
  </p:clrMapOvr>
  <p:transition spd="med">
    <p:blinds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 18"/>
          <p:cNvPicPr>
            <a:picLocks noChangeAspect="1"/>
          </p:cNvPicPr>
          <p:nvPr/>
        </p:nvPicPr>
        <p:blipFill rotWithShape="1">
          <a:blip r:embed="rId2" cstate="print">
            <a:extLst>
              <a:ext uri="{28A0092B-C50C-407E-A947-70E740481C1C}">
                <a14:useLocalDpi xmlns="" xmlns:a14="http://schemas.microsoft.com/office/drawing/2010/main" val="0"/>
              </a:ext>
            </a:extLst>
          </a:blip>
          <a:srcRect l="27292" t="16359" r="42222" b="5419"/>
          <a:stretch/>
        </p:blipFill>
        <p:spPr>
          <a:xfrm>
            <a:off x="611560" y="1196752"/>
            <a:ext cx="3840611" cy="5004167"/>
          </a:xfrm>
          <a:prstGeom prst="rect">
            <a:avLst/>
          </a:prstGeom>
        </p:spPr>
      </p:pic>
      <p:pic>
        <p:nvPicPr>
          <p:cNvPr id="4" name="Picture 2" descr="http://www.educasport-worldforum.org/wordpress/wp-content/uploads/2013/04/education-nationale.png"/>
          <p:cNvPicPr>
            <a:picLocks noChangeAspect="1" noChangeArrowheads="1"/>
          </p:cNvPicPr>
          <p:nvPr/>
        </p:nvPicPr>
        <p:blipFill>
          <a:blip r:embed="rId3" cstate="print"/>
          <a:srcRect l="14545" t="10828" r="16364" b="20590"/>
          <a:stretch>
            <a:fillRect/>
          </a:stretch>
        </p:blipFill>
        <p:spPr bwMode="auto">
          <a:xfrm>
            <a:off x="7596336" y="260648"/>
            <a:ext cx="1285884" cy="642942"/>
          </a:xfrm>
          <a:prstGeom prst="rect">
            <a:avLst/>
          </a:prstGeom>
          <a:noFill/>
        </p:spPr>
      </p:pic>
      <p:sp>
        <p:nvSpPr>
          <p:cNvPr id="8" name="ZoneTexte 7"/>
          <p:cNvSpPr txBox="1"/>
          <p:nvPr/>
        </p:nvSpPr>
        <p:spPr>
          <a:xfrm>
            <a:off x="0" y="0"/>
            <a:ext cx="3707904" cy="369332"/>
          </a:xfrm>
          <a:prstGeom prst="rect">
            <a:avLst/>
          </a:prstGeom>
          <a:noFill/>
        </p:spPr>
        <p:txBody>
          <a:bodyPr wrap="square" rtlCol="0">
            <a:spAutoFit/>
          </a:bodyPr>
          <a:lstStyle/>
          <a:p>
            <a:r>
              <a:rPr lang="fr-FR" b="1" u="sng" dirty="0" smtClean="0"/>
              <a:t>Support</a:t>
            </a:r>
            <a:r>
              <a:rPr lang="fr-FR" b="1" dirty="0" smtClean="0"/>
              <a:t>: Pompe à détartrer</a:t>
            </a:r>
            <a:endParaRPr lang="fr-FR" b="1" dirty="0"/>
          </a:p>
        </p:txBody>
      </p:sp>
      <p:sp>
        <p:nvSpPr>
          <p:cNvPr id="11" name="Rectangle 10"/>
          <p:cNvSpPr/>
          <p:nvPr/>
        </p:nvSpPr>
        <p:spPr>
          <a:xfrm>
            <a:off x="4644008" y="1124744"/>
            <a:ext cx="4392488" cy="2308324"/>
          </a:xfrm>
          <a:prstGeom prst="rect">
            <a:avLst/>
          </a:prstGeom>
        </p:spPr>
        <p:txBody>
          <a:bodyPr wrap="square">
            <a:spAutoFit/>
          </a:bodyPr>
          <a:lstStyle/>
          <a:p>
            <a:pPr algn="just"/>
            <a:endParaRPr lang="fr-FR" dirty="0" smtClean="0"/>
          </a:p>
          <a:p>
            <a:pPr algn="just"/>
            <a:r>
              <a:rPr lang="fr-FR" dirty="0" smtClean="0">
                <a:solidFill>
                  <a:srgbClr val="FF0000"/>
                </a:solidFill>
              </a:rPr>
              <a:t>Renforcement du corps de pompe</a:t>
            </a:r>
          </a:p>
          <a:p>
            <a:pPr algn="just"/>
            <a:endParaRPr lang="fr-FR" dirty="0" smtClean="0"/>
          </a:p>
          <a:p>
            <a:pPr algn="just"/>
            <a:r>
              <a:rPr lang="fr-FR" dirty="0" smtClean="0"/>
              <a:t>L’augmentation de la longueur de ce corps de pompe risque de le fragiliser.</a:t>
            </a:r>
          </a:p>
          <a:p>
            <a:pPr algn="just"/>
            <a:r>
              <a:rPr lang="fr-FR" dirty="0" smtClean="0"/>
              <a:t>On vous demande de le renforcer dans ses parties haute et basse par 4 goussets soudés</a:t>
            </a:r>
            <a:endParaRPr lang="fr-FR" dirty="0"/>
          </a:p>
        </p:txBody>
      </p:sp>
      <p:sp>
        <p:nvSpPr>
          <p:cNvPr id="13" name="Rectangle 12"/>
          <p:cNvSpPr/>
          <p:nvPr/>
        </p:nvSpPr>
        <p:spPr>
          <a:xfrm>
            <a:off x="0" y="2636912"/>
            <a:ext cx="2180158" cy="369332"/>
          </a:xfrm>
          <a:prstGeom prst="rect">
            <a:avLst/>
          </a:prstGeom>
        </p:spPr>
        <p:txBody>
          <a:bodyPr wrap="square">
            <a:spAutoFit/>
          </a:bodyPr>
          <a:lstStyle/>
          <a:p>
            <a:pPr algn="ctr"/>
            <a:r>
              <a:rPr lang="fr-FR" b="1" dirty="0" smtClean="0"/>
              <a:t>Tube de liaison</a:t>
            </a:r>
            <a:endParaRPr lang="fr-FR" b="1" dirty="0"/>
          </a:p>
        </p:txBody>
      </p:sp>
      <p:sp>
        <p:nvSpPr>
          <p:cNvPr id="15" name="Rectangle 14"/>
          <p:cNvSpPr/>
          <p:nvPr/>
        </p:nvSpPr>
        <p:spPr>
          <a:xfrm>
            <a:off x="179512" y="980728"/>
            <a:ext cx="2626158" cy="369332"/>
          </a:xfrm>
          <a:prstGeom prst="rect">
            <a:avLst/>
          </a:prstGeom>
        </p:spPr>
        <p:txBody>
          <a:bodyPr wrap="square">
            <a:spAutoFit/>
          </a:bodyPr>
          <a:lstStyle/>
          <a:p>
            <a:pPr algn="ctr"/>
            <a:r>
              <a:rPr lang="fr-FR" b="1" dirty="0" smtClean="0"/>
              <a:t>Bride tube de liaison</a:t>
            </a:r>
            <a:endParaRPr lang="fr-FR" b="1" dirty="0"/>
          </a:p>
        </p:txBody>
      </p:sp>
      <p:sp>
        <p:nvSpPr>
          <p:cNvPr id="16" name="Rectangle 15"/>
          <p:cNvSpPr/>
          <p:nvPr/>
        </p:nvSpPr>
        <p:spPr>
          <a:xfrm>
            <a:off x="2555776" y="5877272"/>
            <a:ext cx="2180158" cy="646331"/>
          </a:xfrm>
          <a:prstGeom prst="rect">
            <a:avLst/>
          </a:prstGeom>
        </p:spPr>
        <p:txBody>
          <a:bodyPr wrap="square">
            <a:spAutoFit/>
          </a:bodyPr>
          <a:lstStyle/>
          <a:p>
            <a:pPr algn="ctr"/>
            <a:r>
              <a:rPr lang="fr-FR" b="1" dirty="0" smtClean="0"/>
              <a:t>Couvercle corps de pompe</a:t>
            </a:r>
            <a:endParaRPr lang="fr-FR" b="1" dirty="0"/>
          </a:p>
        </p:txBody>
      </p:sp>
      <p:cxnSp>
        <p:nvCxnSpPr>
          <p:cNvPr id="18" name="Connecteur droit avec flèche 17"/>
          <p:cNvCxnSpPr/>
          <p:nvPr/>
        </p:nvCxnSpPr>
        <p:spPr>
          <a:xfrm>
            <a:off x="1259632" y="2996952"/>
            <a:ext cx="1368152" cy="504056"/>
          </a:xfrm>
          <a:prstGeom prst="straightConnector1">
            <a:avLst/>
          </a:prstGeom>
          <a:ln w="22225">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3" name="Connecteur droit avec flèche 22"/>
          <p:cNvCxnSpPr/>
          <p:nvPr/>
        </p:nvCxnSpPr>
        <p:spPr>
          <a:xfrm>
            <a:off x="1403648" y="1340768"/>
            <a:ext cx="1152128" cy="360040"/>
          </a:xfrm>
          <a:prstGeom prst="straightConnector1">
            <a:avLst/>
          </a:prstGeom>
          <a:ln w="22225">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p:nvPr/>
        </p:nvCxnSpPr>
        <p:spPr>
          <a:xfrm flipH="1" flipV="1">
            <a:off x="2195736" y="5301208"/>
            <a:ext cx="792088" cy="648072"/>
          </a:xfrm>
          <a:prstGeom prst="straightConnector1">
            <a:avLst/>
          </a:prstGeom>
          <a:ln w="22225">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9" name="Connecteur droit avec flèche 28"/>
          <p:cNvCxnSpPr/>
          <p:nvPr/>
        </p:nvCxnSpPr>
        <p:spPr>
          <a:xfrm flipH="1">
            <a:off x="2051720" y="4221088"/>
            <a:ext cx="2664296" cy="792088"/>
          </a:xfrm>
          <a:prstGeom prst="straightConnector1">
            <a:avLst/>
          </a:prstGeom>
          <a:ln w="38100">
            <a:solidFill>
              <a:srgbClr val="FF3300"/>
            </a:solidFill>
            <a:tailEnd type="arrow"/>
          </a:ln>
        </p:spPr>
        <p:style>
          <a:lnRef idx="1">
            <a:schemeClr val="accent6"/>
          </a:lnRef>
          <a:fillRef idx="0">
            <a:schemeClr val="accent6"/>
          </a:fillRef>
          <a:effectRef idx="0">
            <a:schemeClr val="accent6"/>
          </a:effectRef>
          <a:fontRef idx="minor">
            <a:schemeClr val="tx1"/>
          </a:fontRef>
        </p:style>
      </p:cxnSp>
      <p:sp>
        <p:nvSpPr>
          <p:cNvPr id="31" name="Rectangle 30"/>
          <p:cNvSpPr/>
          <p:nvPr/>
        </p:nvSpPr>
        <p:spPr>
          <a:xfrm>
            <a:off x="4499992" y="4005064"/>
            <a:ext cx="2880320" cy="369332"/>
          </a:xfrm>
          <a:prstGeom prst="rect">
            <a:avLst/>
          </a:prstGeom>
        </p:spPr>
        <p:txBody>
          <a:bodyPr wrap="square">
            <a:spAutoFit/>
          </a:bodyPr>
          <a:lstStyle/>
          <a:p>
            <a:pPr algn="ctr"/>
            <a:r>
              <a:rPr lang="fr-FR" b="1" dirty="0" smtClean="0">
                <a:solidFill>
                  <a:srgbClr val="FF0000"/>
                </a:solidFill>
              </a:rPr>
              <a:t>Goussets à prévoir</a:t>
            </a:r>
            <a:endParaRPr lang="fr-FR" b="1" dirty="0">
              <a:solidFill>
                <a:srgbClr val="FF0000"/>
              </a:solidFill>
            </a:endParaRPr>
          </a:p>
        </p:txBody>
      </p:sp>
      <p:sp>
        <p:nvSpPr>
          <p:cNvPr id="20" name="ZoneTexte 19"/>
          <p:cNvSpPr txBox="1"/>
          <p:nvPr/>
        </p:nvSpPr>
        <p:spPr>
          <a:xfrm>
            <a:off x="4679504" y="-12805"/>
            <a:ext cx="4464496" cy="369332"/>
          </a:xfrm>
          <a:prstGeom prst="rect">
            <a:avLst/>
          </a:prstGeom>
          <a:noFill/>
        </p:spPr>
        <p:txBody>
          <a:bodyPr wrap="square" rtlCol="0">
            <a:spAutoFit/>
          </a:bodyPr>
          <a:lstStyle/>
          <a:p>
            <a:pPr algn="ctr"/>
            <a:r>
              <a:rPr lang="fr-FR" b="1" u="sng" dirty="0" smtClean="0"/>
              <a:t>U 34</a:t>
            </a:r>
            <a:r>
              <a:rPr lang="fr-FR" b="1" dirty="0" smtClean="0"/>
              <a:t>    BAC PRO EDPI </a:t>
            </a:r>
            <a:endParaRPr lang="fr-FR" b="1" dirty="0"/>
          </a:p>
        </p:txBody>
      </p:sp>
      <p:sp>
        <p:nvSpPr>
          <p:cNvPr id="26" name="ZoneTexte 25"/>
          <p:cNvSpPr txBox="1"/>
          <p:nvPr/>
        </p:nvSpPr>
        <p:spPr>
          <a:xfrm>
            <a:off x="323528" y="548680"/>
            <a:ext cx="2376264" cy="369332"/>
          </a:xfrm>
          <a:prstGeom prst="rect">
            <a:avLst/>
          </a:prstGeom>
          <a:noFill/>
        </p:spPr>
        <p:txBody>
          <a:bodyPr wrap="square" rtlCol="0">
            <a:spAutoFit/>
          </a:bodyPr>
          <a:lstStyle/>
          <a:p>
            <a:pPr algn="just"/>
            <a:r>
              <a:rPr lang="fr-FR" b="1" dirty="0" smtClean="0">
                <a:solidFill>
                  <a:srgbClr val="FF3300"/>
                </a:solidFill>
              </a:rPr>
              <a:t>MODIFICATION N° 5 </a:t>
            </a:r>
          </a:p>
        </p:txBody>
      </p:sp>
    </p:spTree>
  </p:cSld>
  <p:clrMapOvr>
    <a:masterClrMapping/>
  </p:clrMapOvr>
  <p:transition spd="med">
    <p:blinds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educasport-worldforum.org/wordpress/wp-content/uploads/2013/04/education-nationale.png"/>
          <p:cNvPicPr>
            <a:picLocks noChangeAspect="1" noChangeArrowheads="1"/>
          </p:cNvPicPr>
          <p:nvPr/>
        </p:nvPicPr>
        <p:blipFill>
          <a:blip r:embed="rId2" cstate="print"/>
          <a:srcRect l="14545" t="10828" r="16364" b="20590"/>
          <a:stretch>
            <a:fillRect/>
          </a:stretch>
        </p:blipFill>
        <p:spPr bwMode="auto">
          <a:xfrm>
            <a:off x="7596336" y="260648"/>
            <a:ext cx="1285884" cy="642942"/>
          </a:xfrm>
          <a:prstGeom prst="rect">
            <a:avLst/>
          </a:prstGeom>
          <a:noFill/>
        </p:spPr>
      </p:pic>
      <p:sp>
        <p:nvSpPr>
          <p:cNvPr id="5" name="ZoneTexte 4"/>
          <p:cNvSpPr txBox="1"/>
          <p:nvPr/>
        </p:nvSpPr>
        <p:spPr>
          <a:xfrm>
            <a:off x="0" y="0"/>
            <a:ext cx="3707904" cy="369332"/>
          </a:xfrm>
          <a:prstGeom prst="rect">
            <a:avLst/>
          </a:prstGeom>
          <a:noFill/>
        </p:spPr>
        <p:txBody>
          <a:bodyPr wrap="square" rtlCol="0">
            <a:spAutoFit/>
          </a:bodyPr>
          <a:lstStyle/>
          <a:p>
            <a:r>
              <a:rPr lang="fr-FR" b="1" u="sng" dirty="0" smtClean="0"/>
              <a:t>Support</a:t>
            </a:r>
            <a:r>
              <a:rPr lang="fr-FR" b="1" dirty="0" smtClean="0"/>
              <a:t>: Pompe à détartrer</a:t>
            </a:r>
            <a:endParaRPr lang="fr-FR" b="1" dirty="0"/>
          </a:p>
        </p:txBody>
      </p:sp>
      <p:sp>
        <p:nvSpPr>
          <p:cNvPr id="6" name="ZoneTexte 5"/>
          <p:cNvSpPr txBox="1"/>
          <p:nvPr/>
        </p:nvSpPr>
        <p:spPr>
          <a:xfrm>
            <a:off x="4679504" y="-12805"/>
            <a:ext cx="4464496" cy="369332"/>
          </a:xfrm>
          <a:prstGeom prst="rect">
            <a:avLst/>
          </a:prstGeom>
          <a:noFill/>
        </p:spPr>
        <p:txBody>
          <a:bodyPr wrap="square" rtlCol="0">
            <a:spAutoFit/>
          </a:bodyPr>
          <a:lstStyle/>
          <a:p>
            <a:pPr algn="ctr"/>
            <a:r>
              <a:rPr lang="fr-FR" b="1" u="sng" dirty="0" smtClean="0"/>
              <a:t>U 34</a:t>
            </a:r>
            <a:r>
              <a:rPr lang="fr-FR" b="1" dirty="0" smtClean="0"/>
              <a:t>    BAC PRO EDPI </a:t>
            </a:r>
            <a:endParaRPr lang="fr-FR" b="1" dirty="0"/>
          </a:p>
        </p:txBody>
      </p:sp>
      <p:sp>
        <p:nvSpPr>
          <p:cNvPr id="7" name="ZoneTexte 6"/>
          <p:cNvSpPr txBox="1"/>
          <p:nvPr/>
        </p:nvSpPr>
        <p:spPr>
          <a:xfrm>
            <a:off x="323528" y="548680"/>
            <a:ext cx="2736304" cy="369332"/>
          </a:xfrm>
          <a:prstGeom prst="rect">
            <a:avLst/>
          </a:prstGeom>
          <a:noFill/>
        </p:spPr>
        <p:txBody>
          <a:bodyPr wrap="square" rtlCol="0">
            <a:spAutoFit/>
          </a:bodyPr>
          <a:lstStyle/>
          <a:p>
            <a:pPr algn="just"/>
            <a:r>
              <a:rPr lang="fr-FR" b="1" dirty="0" smtClean="0">
                <a:solidFill>
                  <a:srgbClr val="FF3300"/>
                </a:solidFill>
              </a:rPr>
              <a:t>DESSIN D’ENSEMBLE</a:t>
            </a:r>
          </a:p>
        </p:txBody>
      </p:sp>
      <p:pic>
        <p:nvPicPr>
          <p:cNvPr id="8" name="Image 7" descr="- POMPE A DÉTARTRER- DIAPORAMA.JPG"/>
          <p:cNvPicPr>
            <a:picLocks noChangeAspect="1"/>
          </p:cNvPicPr>
          <p:nvPr/>
        </p:nvPicPr>
        <p:blipFill>
          <a:blip r:embed="rId3" cstate="print"/>
          <a:srcRect l="20075" t="4560" r="12988"/>
          <a:stretch>
            <a:fillRect/>
          </a:stretch>
        </p:blipFill>
        <p:spPr>
          <a:xfrm>
            <a:off x="1403648" y="948483"/>
            <a:ext cx="6984776" cy="5177812"/>
          </a:xfrm>
          <a:prstGeom prst="rect">
            <a:avLst/>
          </a:prstGeom>
        </p:spPr>
      </p:pic>
      <p:sp>
        <p:nvSpPr>
          <p:cNvPr id="9" name="Rectangle 8"/>
          <p:cNvSpPr/>
          <p:nvPr/>
        </p:nvSpPr>
        <p:spPr>
          <a:xfrm>
            <a:off x="611560" y="5805264"/>
            <a:ext cx="7776864" cy="646331"/>
          </a:xfrm>
          <a:prstGeom prst="rect">
            <a:avLst/>
          </a:prstGeom>
        </p:spPr>
        <p:txBody>
          <a:bodyPr wrap="square">
            <a:spAutoFit/>
          </a:bodyPr>
          <a:lstStyle/>
          <a:p>
            <a:pPr algn="ctr"/>
            <a:r>
              <a:rPr lang="fr-FR" dirty="0" smtClean="0"/>
              <a:t>Ajouter autant des vues de détail qui mettront en évidences toutes les modifications demandées</a:t>
            </a:r>
            <a:endParaRPr lang="fr-FR" dirty="0"/>
          </a:p>
        </p:txBody>
      </p:sp>
    </p:spTree>
  </p:cSld>
  <p:clrMapOvr>
    <a:masterClrMapping/>
  </p:clrMapOvr>
  <p:transition spd="med">
    <p:blinds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www.educasport-worldforum.org/wordpress/wp-content/uploads/2013/04/education-nationale.png"/>
          <p:cNvPicPr>
            <a:picLocks noChangeAspect="1" noChangeArrowheads="1"/>
          </p:cNvPicPr>
          <p:nvPr/>
        </p:nvPicPr>
        <p:blipFill>
          <a:blip r:embed="rId2" cstate="print"/>
          <a:srcRect l="14545" t="10828" r="16364" b="20590"/>
          <a:stretch>
            <a:fillRect/>
          </a:stretch>
        </p:blipFill>
        <p:spPr bwMode="auto">
          <a:xfrm>
            <a:off x="7596336" y="260648"/>
            <a:ext cx="1285884" cy="642942"/>
          </a:xfrm>
          <a:prstGeom prst="rect">
            <a:avLst/>
          </a:prstGeom>
          <a:noFill/>
        </p:spPr>
      </p:pic>
      <p:sp>
        <p:nvSpPr>
          <p:cNvPr id="5" name="ZoneTexte 4"/>
          <p:cNvSpPr txBox="1"/>
          <p:nvPr/>
        </p:nvSpPr>
        <p:spPr>
          <a:xfrm>
            <a:off x="0" y="0"/>
            <a:ext cx="3707904" cy="369332"/>
          </a:xfrm>
          <a:prstGeom prst="rect">
            <a:avLst/>
          </a:prstGeom>
          <a:noFill/>
        </p:spPr>
        <p:txBody>
          <a:bodyPr wrap="square" rtlCol="0">
            <a:spAutoFit/>
          </a:bodyPr>
          <a:lstStyle/>
          <a:p>
            <a:r>
              <a:rPr lang="fr-FR" b="1" u="sng" dirty="0" smtClean="0"/>
              <a:t>Support</a:t>
            </a:r>
            <a:r>
              <a:rPr lang="fr-FR" b="1" dirty="0" smtClean="0"/>
              <a:t>: Pompe à détartrer</a:t>
            </a:r>
            <a:endParaRPr lang="fr-FR" b="1" dirty="0"/>
          </a:p>
        </p:txBody>
      </p:sp>
      <p:sp>
        <p:nvSpPr>
          <p:cNvPr id="6" name="Rectangle 5"/>
          <p:cNvSpPr/>
          <p:nvPr/>
        </p:nvSpPr>
        <p:spPr>
          <a:xfrm>
            <a:off x="755576" y="620689"/>
            <a:ext cx="6264696" cy="3139321"/>
          </a:xfrm>
          <a:prstGeom prst="rect">
            <a:avLst/>
          </a:prstGeom>
        </p:spPr>
        <p:txBody>
          <a:bodyPr wrap="square">
            <a:spAutoFit/>
          </a:bodyPr>
          <a:lstStyle/>
          <a:p>
            <a:pPr algn="just"/>
            <a:r>
              <a:rPr lang="fr-FR" b="1" dirty="0" smtClean="0">
                <a:solidFill>
                  <a:srgbClr val="FF3300"/>
                </a:solidFill>
              </a:rPr>
              <a:t>MODIFICATION N°6</a:t>
            </a:r>
          </a:p>
          <a:p>
            <a:pPr algn="just"/>
            <a:endParaRPr lang="fr-FR" dirty="0" smtClean="0"/>
          </a:p>
          <a:p>
            <a:pPr algn="just"/>
            <a:r>
              <a:rPr lang="fr-FR" dirty="0" smtClean="0">
                <a:solidFill>
                  <a:srgbClr val="FF0000"/>
                </a:solidFill>
              </a:rPr>
              <a:t>Modification du chariot de transport</a:t>
            </a:r>
          </a:p>
          <a:p>
            <a:pPr algn="just"/>
            <a:endParaRPr lang="fr-FR" dirty="0" smtClean="0">
              <a:solidFill>
                <a:srgbClr val="FF0000"/>
              </a:solidFill>
            </a:endParaRPr>
          </a:p>
          <a:p>
            <a:pPr algn="just"/>
            <a:r>
              <a:rPr lang="fr-FR" dirty="0" smtClean="0">
                <a:solidFill>
                  <a:srgbClr val="000000"/>
                </a:solidFill>
                <a:ea typeface="Times New Roman" pitchFamily="18" charset="0"/>
              </a:rPr>
              <a:t>La hauteur de la cuve étant modifiée </a:t>
            </a:r>
            <a:r>
              <a:rPr lang="fr-FR" i="1" dirty="0" smtClean="0">
                <a:solidFill>
                  <a:srgbClr val="000000"/>
                </a:solidFill>
                <a:ea typeface="Times New Roman" pitchFamily="18" charset="0"/>
              </a:rPr>
              <a:t>(modification n°1)</a:t>
            </a:r>
            <a:r>
              <a:rPr lang="fr-FR" dirty="0" smtClean="0">
                <a:solidFill>
                  <a:srgbClr val="000000"/>
                </a:solidFill>
                <a:ea typeface="Times New Roman" pitchFamily="18" charset="0"/>
              </a:rPr>
              <a:t>, on vous demande d’augmenter également la hauteur de ce chariot de la même valeur  (100 mm)</a:t>
            </a:r>
            <a:endParaRPr lang="fr-FR" dirty="0" smtClean="0">
              <a:solidFill>
                <a:srgbClr val="FF0000"/>
              </a:solidFill>
            </a:endParaRPr>
          </a:p>
          <a:p>
            <a:pPr algn="just"/>
            <a:endParaRPr lang="fr-FR" dirty="0" smtClean="0">
              <a:solidFill>
                <a:srgbClr val="FF0000"/>
              </a:solidFill>
            </a:endParaRPr>
          </a:p>
          <a:p>
            <a:pPr algn="just"/>
            <a:endParaRPr lang="fr-FR" dirty="0" smtClean="0">
              <a:solidFill>
                <a:srgbClr val="FF0000"/>
              </a:solidFill>
            </a:endParaRPr>
          </a:p>
          <a:p>
            <a:pPr algn="just"/>
            <a:endParaRPr lang="fr-FR" dirty="0" smtClean="0"/>
          </a:p>
          <a:p>
            <a:pPr algn="just"/>
            <a:endParaRPr lang="fr-FR" dirty="0" smtClean="0"/>
          </a:p>
        </p:txBody>
      </p:sp>
      <p:grpSp>
        <p:nvGrpSpPr>
          <p:cNvPr id="1026" name="Groupe 1025"/>
          <p:cNvGrpSpPr>
            <a:grpSpLocks/>
          </p:cNvGrpSpPr>
          <p:nvPr/>
        </p:nvGrpSpPr>
        <p:grpSpPr bwMode="auto">
          <a:xfrm>
            <a:off x="2483768" y="2780928"/>
            <a:ext cx="4776961" cy="3816424"/>
            <a:chOff x="0" y="0"/>
            <a:chExt cx="35525" cy="32899"/>
          </a:xfrm>
        </p:grpSpPr>
        <p:pic>
          <p:nvPicPr>
            <p:cNvPr id="38" name="Image 38"/>
            <p:cNvPicPr>
              <a:picLocks noChangeAspect="1"/>
            </p:cNvPicPr>
            <p:nvPr/>
          </p:nvPicPr>
          <p:blipFill>
            <a:blip r:embed="rId3" cstate="print"/>
            <a:srcRect l="24382" t="4289" r="25693" b="3465"/>
            <a:stretch>
              <a:fillRect/>
            </a:stretch>
          </p:blipFill>
          <p:spPr bwMode="auto">
            <a:xfrm>
              <a:off x="0" y="0"/>
              <a:ext cx="25158" cy="32899"/>
            </a:xfrm>
            <a:prstGeom prst="rect">
              <a:avLst/>
            </a:prstGeom>
            <a:noFill/>
          </p:spPr>
        </p:pic>
        <p:sp>
          <p:nvSpPr>
            <p:cNvPr id="40" name="Zone de texte 40"/>
            <p:cNvSpPr txBox="1">
              <a:spLocks noChangeArrowheads="1"/>
            </p:cNvSpPr>
            <p:nvPr/>
          </p:nvSpPr>
          <p:spPr bwMode="auto">
            <a:xfrm>
              <a:off x="22787" y="8611"/>
              <a:ext cx="12738" cy="3055"/>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smtClean="0">
                  <a:ln>
                    <a:noFill/>
                  </a:ln>
                  <a:solidFill>
                    <a:schemeClr val="tx1"/>
                  </a:solidFill>
                  <a:effectLst/>
                  <a:latin typeface="Arial" pitchFamily="34" charset="0"/>
                  <a:cs typeface="Arial" pitchFamily="34" charset="0"/>
                </a:rPr>
                <a:t>Zones à modifier</a:t>
              </a: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42" name="Ellipse 42"/>
            <p:cNvSpPr>
              <a:spLocks noChangeArrowheads="1"/>
            </p:cNvSpPr>
            <p:nvPr/>
          </p:nvSpPr>
          <p:spPr bwMode="auto">
            <a:xfrm>
              <a:off x="12143" y="10498"/>
              <a:ext cx="4064" cy="5322"/>
            </a:xfrm>
            <a:prstGeom prst="ellipse">
              <a:avLst/>
            </a:prstGeom>
            <a:noFill/>
            <a:ln w="12700">
              <a:solidFill>
                <a:srgbClr val="943634"/>
              </a:solidFill>
              <a:round/>
              <a:headEnd/>
              <a:tailEnd/>
            </a:ln>
          </p:spPr>
          <p:txBody>
            <a:bodyPr vert="horz" wrap="square" lIns="91440" tIns="45720" rIns="91440" bIns="45720" numCol="1" anchor="ctr" anchorCtr="0" compatLnSpc="1">
              <a:prstTxWarp prst="textNoShape">
                <a:avLst/>
              </a:prstTxWarp>
            </a:bodyPr>
            <a:lstStyle/>
            <a:p>
              <a:endParaRPr lang="fr-FR"/>
            </a:p>
          </p:txBody>
        </p:sp>
        <p:sp>
          <p:nvSpPr>
            <p:cNvPr id="43" name="Connecteur droit 43"/>
            <p:cNvSpPr>
              <a:spLocks noChangeShapeType="1"/>
            </p:cNvSpPr>
            <p:nvPr/>
          </p:nvSpPr>
          <p:spPr bwMode="auto">
            <a:xfrm flipV="1">
              <a:off x="16207" y="10111"/>
              <a:ext cx="6580" cy="3097"/>
            </a:xfrm>
            <a:prstGeom prst="line">
              <a:avLst/>
            </a:prstGeom>
            <a:noFill/>
            <a:ln w="9525">
              <a:solidFill>
                <a:srgbClr val="943634"/>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0" name="Ellipse 60"/>
            <p:cNvSpPr>
              <a:spLocks noChangeArrowheads="1"/>
            </p:cNvSpPr>
            <p:nvPr/>
          </p:nvSpPr>
          <p:spPr bwMode="auto">
            <a:xfrm>
              <a:off x="4692" y="13933"/>
              <a:ext cx="4064" cy="5322"/>
            </a:xfrm>
            <a:prstGeom prst="ellipse">
              <a:avLst/>
            </a:prstGeom>
            <a:noFill/>
            <a:ln w="12700">
              <a:solidFill>
                <a:srgbClr val="943634"/>
              </a:solidFill>
              <a:round/>
              <a:headEnd/>
              <a:tailEnd/>
            </a:ln>
          </p:spPr>
          <p:txBody>
            <a:bodyPr vert="horz" wrap="square" lIns="91440" tIns="45720" rIns="91440" bIns="45720" numCol="1" anchor="ctr" anchorCtr="0" compatLnSpc="1">
              <a:prstTxWarp prst="textNoShape">
                <a:avLst/>
              </a:prstTxWarp>
            </a:bodyPr>
            <a:lstStyle/>
            <a:p>
              <a:endParaRPr lang="fr-FR"/>
            </a:p>
          </p:txBody>
        </p:sp>
      </p:grpSp>
      <p:sp>
        <p:nvSpPr>
          <p:cNvPr id="14" name="ZoneTexte 13"/>
          <p:cNvSpPr txBox="1"/>
          <p:nvPr/>
        </p:nvSpPr>
        <p:spPr>
          <a:xfrm>
            <a:off x="4679504" y="-12805"/>
            <a:ext cx="4464496" cy="369332"/>
          </a:xfrm>
          <a:prstGeom prst="rect">
            <a:avLst/>
          </a:prstGeom>
          <a:noFill/>
        </p:spPr>
        <p:txBody>
          <a:bodyPr wrap="square" rtlCol="0">
            <a:spAutoFit/>
          </a:bodyPr>
          <a:lstStyle/>
          <a:p>
            <a:pPr algn="ctr"/>
            <a:r>
              <a:rPr lang="fr-FR" b="1" u="sng" dirty="0" smtClean="0"/>
              <a:t>U 34</a:t>
            </a:r>
            <a:r>
              <a:rPr lang="fr-FR" b="1" dirty="0" smtClean="0"/>
              <a:t>    BAC PRO EDPI </a:t>
            </a:r>
            <a:endParaRPr lang="fr-FR" b="1" dirty="0"/>
          </a:p>
        </p:txBody>
      </p:sp>
    </p:spTree>
  </p:cSld>
  <p:clrMapOvr>
    <a:masterClrMapping/>
  </p:clrMapOvr>
  <p:transition spd="med">
    <p:blinds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http://www.educasport-worldforum.org/wordpress/wp-content/uploads/2013/04/education-nationale.png"/>
          <p:cNvPicPr>
            <a:picLocks noChangeAspect="1" noChangeArrowheads="1"/>
          </p:cNvPicPr>
          <p:nvPr/>
        </p:nvPicPr>
        <p:blipFill>
          <a:blip r:embed="rId3" cstate="print"/>
          <a:srcRect l="14545" t="10828" r="16364" b="20590"/>
          <a:stretch>
            <a:fillRect/>
          </a:stretch>
        </p:blipFill>
        <p:spPr bwMode="auto">
          <a:xfrm>
            <a:off x="7596336" y="260648"/>
            <a:ext cx="1285884" cy="642942"/>
          </a:xfrm>
          <a:prstGeom prst="rect">
            <a:avLst/>
          </a:prstGeom>
          <a:noFill/>
        </p:spPr>
      </p:pic>
      <p:sp>
        <p:nvSpPr>
          <p:cNvPr id="12" name="ZoneTexte 11"/>
          <p:cNvSpPr txBox="1"/>
          <p:nvPr/>
        </p:nvSpPr>
        <p:spPr>
          <a:xfrm>
            <a:off x="4679504" y="-12805"/>
            <a:ext cx="4464496" cy="369332"/>
          </a:xfrm>
          <a:prstGeom prst="rect">
            <a:avLst/>
          </a:prstGeom>
          <a:noFill/>
        </p:spPr>
        <p:txBody>
          <a:bodyPr wrap="square" rtlCol="0">
            <a:spAutoFit/>
          </a:bodyPr>
          <a:lstStyle/>
          <a:p>
            <a:pPr algn="ctr"/>
            <a:r>
              <a:rPr lang="fr-FR" b="1" u="sng" dirty="0" smtClean="0"/>
              <a:t>U 34</a:t>
            </a:r>
            <a:r>
              <a:rPr lang="fr-FR" b="1" dirty="0" smtClean="0"/>
              <a:t>    BAC PRO EDPI </a:t>
            </a:r>
            <a:endParaRPr lang="fr-FR" b="1" dirty="0"/>
          </a:p>
        </p:txBody>
      </p:sp>
      <p:pic>
        <p:nvPicPr>
          <p:cNvPr id="1026"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72571" y="578227"/>
            <a:ext cx="8407400" cy="59471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348134" y="1983277"/>
            <a:ext cx="8358188" cy="14874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348134" y="4280028"/>
            <a:ext cx="1811338" cy="17256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5682759" y="4280028"/>
            <a:ext cx="3097212" cy="1841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9" name="ZoneTexte 8"/>
          <p:cNvSpPr txBox="1"/>
          <p:nvPr/>
        </p:nvSpPr>
        <p:spPr>
          <a:xfrm>
            <a:off x="0" y="0"/>
            <a:ext cx="3707904" cy="369332"/>
          </a:xfrm>
          <a:prstGeom prst="rect">
            <a:avLst/>
          </a:prstGeom>
          <a:noFill/>
        </p:spPr>
        <p:txBody>
          <a:bodyPr wrap="square" rtlCol="0">
            <a:spAutoFit/>
          </a:bodyPr>
          <a:lstStyle/>
          <a:p>
            <a:r>
              <a:rPr lang="fr-FR" b="1" u="sng" dirty="0" smtClean="0"/>
              <a:t>Support</a:t>
            </a:r>
            <a:r>
              <a:rPr lang="fr-FR" b="1" dirty="0" smtClean="0"/>
              <a:t>: Pompe à détartrer</a:t>
            </a:r>
            <a:endParaRPr lang="fr-FR" b="1" dirty="0"/>
          </a:p>
        </p:txBody>
      </p:sp>
    </p:spTree>
    <p:extLst>
      <p:ext uri="{BB962C8B-B14F-4D97-AF65-F5344CB8AC3E}">
        <p14:creationId xmlns="" xmlns:p14="http://schemas.microsoft.com/office/powerpoint/2010/main" val="3093852428"/>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www.educasport-worldforum.org/wordpress/wp-content/uploads/2013/04/education-nationale.png"/>
          <p:cNvPicPr>
            <a:picLocks noChangeAspect="1" noChangeArrowheads="1"/>
          </p:cNvPicPr>
          <p:nvPr/>
        </p:nvPicPr>
        <p:blipFill>
          <a:blip r:embed="rId2" cstate="print"/>
          <a:srcRect l="14545" t="10828" r="16364" b="20590"/>
          <a:stretch>
            <a:fillRect/>
          </a:stretch>
        </p:blipFill>
        <p:spPr bwMode="auto">
          <a:xfrm>
            <a:off x="7596336" y="260648"/>
            <a:ext cx="1285884" cy="642942"/>
          </a:xfrm>
          <a:prstGeom prst="rect">
            <a:avLst/>
          </a:prstGeom>
          <a:noFill/>
        </p:spPr>
      </p:pic>
      <p:sp>
        <p:nvSpPr>
          <p:cNvPr id="5" name="ZoneTexte 4"/>
          <p:cNvSpPr txBox="1"/>
          <p:nvPr/>
        </p:nvSpPr>
        <p:spPr>
          <a:xfrm>
            <a:off x="467544" y="548680"/>
            <a:ext cx="2952328" cy="369332"/>
          </a:xfrm>
          <a:prstGeom prst="rect">
            <a:avLst/>
          </a:prstGeom>
          <a:noFill/>
        </p:spPr>
        <p:txBody>
          <a:bodyPr wrap="square" rtlCol="0">
            <a:spAutoFit/>
          </a:bodyPr>
          <a:lstStyle/>
          <a:p>
            <a:r>
              <a:rPr lang="fr-FR" b="1" i="1" u="sng" dirty="0" smtClean="0">
                <a:solidFill>
                  <a:srgbClr val="C00000"/>
                </a:solidFill>
              </a:rPr>
              <a:t>Domaines d’activité</a:t>
            </a:r>
            <a:endParaRPr lang="fr-FR" b="1" i="1" u="sng" dirty="0">
              <a:solidFill>
                <a:srgbClr val="C00000"/>
              </a:solidFill>
            </a:endParaRPr>
          </a:p>
        </p:txBody>
      </p:sp>
      <p:sp>
        <p:nvSpPr>
          <p:cNvPr id="6" name="ZoneTexte 5"/>
          <p:cNvSpPr txBox="1"/>
          <p:nvPr/>
        </p:nvSpPr>
        <p:spPr>
          <a:xfrm>
            <a:off x="518057" y="1249511"/>
            <a:ext cx="2448272" cy="369332"/>
          </a:xfrm>
          <a:prstGeom prst="rect">
            <a:avLst/>
          </a:prstGeom>
          <a:noFill/>
        </p:spPr>
        <p:txBody>
          <a:bodyPr wrap="square" rtlCol="0">
            <a:spAutoFit/>
          </a:bodyPr>
          <a:lstStyle/>
          <a:p>
            <a:r>
              <a:rPr lang="fr-FR" b="1" i="1" dirty="0" smtClean="0">
                <a:ln>
                  <a:solidFill>
                    <a:srgbClr val="FFC000"/>
                  </a:solidFill>
                </a:ln>
                <a:solidFill>
                  <a:srgbClr val="C00000"/>
                </a:solidFill>
              </a:rPr>
              <a:t>Entretien du feu</a:t>
            </a:r>
            <a:endParaRPr lang="fr-FR" b="1" i="1" dirty="0">
              <a:ln>
                <a:solidFill>
                  <a:srgbClr val="FFC000"/>
                </a:solidFill>
              </a:ln>
              <a:solidFill>
                <a:srgbClr val="C00000"/>
              </a:solidFill>
            </a:endParaRPr>
          </a:p>
        </p:txBody>
      </p:sp>
      <p:sp>
        <p:nvSpPr>
          <p:cNvPr id="7" name="ZoneTexte 6"/>
          <p:cNvSpPr txBox="1"/>
          <p:nvPr/>
        </p:nvSpPr>
        <p:spPr>
          <a:xfrm>
            <a:off x="3635896" y="1206693"/>
            <a:ext cx="2311794" cy="646331"/>
          </a:xfrm>
          <a:prstGeom prst="rect">
            <a:avLst/>
          </a:prstGeom>
          <a:noFill/>
        </p:spPr>
        <p:txBody>
          <a:bodyPr wrap="square" rtlCol="0">
            <a:spAutoFit/>
          </a:bodyPr>
          <a:lstStyle/>
          <a:p>
            <a:pPr algn="ctr"/>
            <a:r>
              <a:rPr lang="fr-FR" b="1" i="1" dirty="0" smtClean="0">
                <a:ln>
                  <a:solidFill>
                    <a:srgbClr val="00B0F0"/>
                  </a:solidFill>
                </a:ln>
                <a:solidFill>
                  <a:srgbClr val="00B0F0"/>
                </a:solidFill>
              </a:rPr>
              <a:t>Entretien de l’eau et des réseaux</a:t>
            </a:r>
            <a:endParaRPr lang="fr-FR" b="1" i="1" dirty="0">
              <a:ln>
                <a:solidFill>
                  <a:srgbClr val="00B0F0"/>
                </a:solidFill>
              </a:ln>
              <a:solidFill>
                <a:srgbClr val="00B0F0"/>
              </a:solidFill>
            </a:endParaRPr>
          </a:p>
        </p:txBody>
      </p:sp>
      <p:sp>
        <p:nvSpPr>
          <p:cNvPr id="8" name="ZoneTexte 7"/>
          <p:cNvSpPr txBox="1"/>
          <p:nvPr/>
        </p:nvSpPr>
        <p:spPr>
          <a:xfrm>
            <a:off x="6822284" y="1206693"/>
            <a:ext cx="2029582" cy="369332"/>
          </a:xfrm>
          <a:prstGeom prst="rect">
            <a:avLst/>
          </a:prstGeom>
          <a:noFill/>
        </p:spPr>
        <p:txBody>
          <a:bodyPr wrap="square" rtlCol="0">
            <a:spAutoFit/>
          </a:bodyPr>
          <a:lstStyle/>
          <a:p>
            <a:r>
              <a:rPr lang="fr-FR" b="1" i="1" dirty="0" smtClean="0">
                <a:ln>
                  <a:solidFill>
                    <a:srgbClr val="92D050"/>
                  </a:solidFill>
                </a:ln>
                <a:solidFill>
                  <a:srgbClr val="92D050"/>
                </a:solidFill>
              </a:rPr>
              <a:t>Entretien de l’air</a:t>
            </a:r>
            <a:endParaRPr lang="fr-FR" b="1" i="1" dirty="0">
              <a:ln>
                <a:solidFill>
                  <a:srgbClr val="92D050"/>
                </a:solidFill>
              </a:ln>
              <a:solidFill>
                <a:srgbClr val="92D050"/>
              </a:solidFill>
            </a:endParaRPr>
          </a:p>
        </p:txBody>
      </p:sp>
      <p:pic>
        <p:nvPicPr>
          <p:cNvPr id="1026" name="Picture 2" descr="http://www.prosynergie.fr/7289-large_default/centrale-de-ramonage-20kw-1-cuve.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50664" y="2132856"/>
            <a:ext cx="2934342" cy="2934343"/>
          </a:xfrm>
          <a:prstGeom prst="rect">
            <a:avLst/>
          </a:prstGeom>
          <a:noFill/>
          <a:extLst>
            <a:ext uri="{909E8E84-426E-40DD-AFC4-6F175D3DCCD1}">
              <a14:hiddenFill xmlns="" xmlns:a14="http://schemas.microsoft.com/office/drawing/2010/main">
                <a:solidFill>
                  <a:srgbClr val="FFFFFF"/>
                </a:solidFill>
              </a14:hiddenFill>
            </a:ext>
          </a:extLst>
        </p:spPr>
      </p:pic>
      <p:sp>
        <p:nvSpPr>
          <p:cNvPr id="12" name="ZoneTexte 11"/>
          <p:cNvSpPr txBox="1"/>
          <p:nvPr/>
        </p:nvSpPr>
        <p:spPr>
          <a:xfrm>
            <a:off x="303943" y="5370044"/>
            <a:ext cx="2627784" cy="369332"/>
          </a:xfrm>
          <a:prstGeom prst="rect">
            <a:avLst/>
          </a:prstGeom>
          <a:noFill/>
        </p:spPr>
        <p:txBody>
          <a:bodyPr wrap="square" rtlCol="0">
            <a:spAutoFit/>
          </a:bodyPr>
          <a:lstStyle/>
          <a:p>
            <a:r>
              <a:rPr lang="fr-FR" b="1" i="1" dirty="0" smtClean="0">
                <a:ln>
                  <a:solidFill>
                    <a:srgbClr val="FFC000"/>
                  </a:solidFill>
                </a:ln>
                <a:solidFill>
                  <a:srgbClr val="C00000"/>
                </a:solidFill>
              </a:rPr>
              <a:t>Centrale de ramonage</a:t>
            </a:r>
            <a:endParaRPr lang="fr-FR" b="1" i="1" dirty="0">
              <a:ln>
                <a:solidFill>
                  <a:srgbClr val="FFC000"/>
                </a:solidFill>
              </a:ln>
              <a:solidFill>
                <a:srgbClr val="C00000"/>
              </a:solidFill>
            </a:endParaRPr>
          </a:p>
        </p:txBody>
      </p:sp>
      <p:sp>
        <p:nvSpPr>
          <p:cNvPr id="11" name="AutoShape 4" descr="Résultat de recherche d'images pour &quot;tubnet 6000 progalva&quot;"/>
          <p:cNvSpPr>
            <a:spLocks noChangeAspect="1" noChangeArrowheads="1"/>
          </p:cNvSpPr>
          <p:nvPr/>
        </p:nvSpPr>
        <p:spPr bwMode="auto">
          <a:xfrm>
            <a:off x="155575"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3" name="AutoShape 6" descr="Résultat de recherche d'images pour &quot;tubnet 6000 progalva&quot;"/>
          <p:cNvSpPr>
            <a:spLocks noChangeAspect="1" noChangeArrowheads="1"/>
          </p:cNvSpPr>
          <p:nvPr/>
        </p:nvSpPr>
        <p:spPr bwMode="auto">
          <a:xfrm>
            <a:off x="307975" y="7937"/>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15" name="Image 14"/>
          <p:cNvPicPr/>
          <p:nvPr/>
        </p:nvPicPr>
        <p:blipFill rotWithShape="1">
          <a:blip r:embed="rId4" cstate="print">
            <a:extLst>
              <a:ext uri="{28A0092B-C50C-407E-A947-70E740481C1C}">
                <a14:useLocalDpi xmlns="" xmlns:a14="http://schemas.microsoft.com/office/drawing/2010/main" val="0"/>
              </a:ext>
            </a:extLst>
          </a:blip>
          <a:srcRect l="61984" t="32927" r="9791" b="15495"/>
          <a:stretch/>
        </p:blipFill>
        <p:spPr bwMode="auto">
          <a:xfrm>
            <a:off x="3338595" y="2167606"/>
            <a:ext cx="2681817" cy="2809575"/>
          </a:xfrm>
          <a:prstGeom prst="rect">
            <a:avLst/>
          </a:prstGeom>
          <a:ln>
            <a:noFill/>
          </a:ln>
          <a:extLst>
            <a:ext uri="{53640926-AAD7-44D8-BBD7-CCE9431645EC}">
              <a14:shadowObscured xmlns="" xmlns:a14="http://schemas.microsoft.com/office/drawing/2010/main"/>
            </a:ext>
          </a:extLst>
        </p:spPr>
      </p:pic>
      <p:sp>
        <p:nvSpPr>
          <p:cNvPr id="16" name="ZoneTexte 15"/>
          <p:cNvSpPr txBox="1"/>
          <p:nvPr/>
        </p:nvSpPr>
        <p:spPr>
          <a:xfrm>
            <a:off x="3635896" y="5067199"/>
            <a:ext cx="2311794" cy="923330"/>
          </a:xfrm>
          <a:prstGeom prst="rect">
            <a:avLst/>
          </a:prstGeom>
          <a:noFill/>
        </p:spPr>
        <p:txBody>
          <a:bodyPr wrap="square" rtlCol="0">
            <a:spAutoFit/>
          </a:bodyPr>
          <a:lstStyle/>
          <a:p>
            <a:pPr algn="ctr"/>
            <a:r>
              <a:rPr lang="fr-FR" b="1" i="1" dirty="0" smtClean="0">
                <a:ln>
                  <a:solidFill>
                    <a:srgbClr val="00B0F0"/>
                  </a:solidFill>
                </a:ln>
                <a:solidFill>
                  <a:srgbClr val="00B0F0"/>
                </a:solidFill>
              </a:rPr>
              <a:t>Pompe  de détartrage et de </a:t>
            </a:r>
            <a:r>
              <a:rPr lang="fr-FR" b="1" i="1" dirty="0" err="1">
                <a:ln>
                  <a:solidFill>
                    <a:srgbClr val="00B0F0"/>
                  </a:solidFill>
                </a:ln>
                <a:solidFill>
                  <a:srgbClr val="00B0F0"/>
                </a:solidFill>
              </a:rPr>
              <a:t>désembouage</a:t>
            </a:r>
            <a:endParaRPr lang="fr-FR" b="1" i="1" dirty="0">
              <a:ln>
                <a:solidFill>
                  <a:srgbClr val="00B0F0"/>
                </a:solidFill>
              </a:ln>
              <a:solidFill>
                <a:srgbClr val="00B0F0"/>
              </a:solidFill>
            </a:endParaRPr>
          </a:p>
        </p:txBody>
      </p:sp>
      <p:pic>
        <p:nvPicPr>
          <p:cNvPr id="1031" name="Picture 7"/>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660232" y="2094867"/>
            <a:ext cx="2039574" cy="297233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8" name="ZoneTexte 17"/>
          <p:cNvSpPr txBox="1"/>
          <p:nvPr/>
        </p:nvSpPr>
        <p:spPr>
          <a:xfrm>
            <a:off x="6588224" y="5370044"/>
            <a:ext cx="2376264" cy="646331"/>
          </a:xfrm>
          <a:prstGeom prst="rect">
            <a:avLst/>
          </a:prstGeom>
          <a:noFill/>
        </p:spPr>
        <p:txBody>
          <a:bodyPr wrap="square" rtlCol="0">
            <a:spAutoFit/>
          </a:bodyPr>
          <a:lstStyle/>
          <a:p>
            <a:pPr algn="ctr"/>
            <a:r>
              <a:rPr lang="fr-FR" b="1" i="1" dirty="0" smtClean="0">
                <a:ln>
                  <a:solidFill>
                    <a:srgbClr val="92D050"/>
                  </a:solidFill>
                </a:ln>
                <a:solidFill>
                  <a:srgbClr val="92D050"/>
                </a:solidFill>
              </a:rPr>
              <a:t>Machine de brossage électrique</a:t>
            </a:r>
            <a:endParaRPr lang="fr-FR" b="1" i="1" dirty="0">
              <a:ln>
                <a:solidFill>
                  <a:srgbClr val="92D050"/>
                </a:solidFill>
              </a:ln>
              <a:solidFill>
                <a:srgbClr val="92D050"/>
              </a:solidFill>
            </a:endParaRPr>
          </a:p>
        </p:txBody>
      </p:sp>
      <p:sp>
        <p:nvSpPr>
          <p:cNvPr id="17" name="ZoneTexte 16"/>
          <p:cNvSpPr txBox="1"/>
          <p:nvPr/>
        </p:nvSpPr>
        <p:spPr>
          <a:xfrm>
            <a:off x="4679504" y="-12805"/>
            <a:ext cx="4464496" cy="369332"/>
          </a:xfrm>
          <a:prstGeom prst="rect">
            <a:avLst/>
          </a:prstGeom>
          <a:noFill/>
        </p:spPr>
        <p:txBody>
          <a:bodyPr wrap="square" rtlCol="0">
            <a:spAutoFit/>
          </a:bodyPr>
          <a:lstStyle/>
          <a:p>
            <a:pPr algn="ctr"/>
            <a:r>
              <a:rPr lang="fr-FR" b="1" u="sng" dirty="0" smtClean="0"/>
              <a:t>U 34</a:t>
            </a:r>
            <a:r>
              <a:rPr lang="fr-FR" b="1" dirty="0" smtClean="0"/>
              <a:t>    BAC PRO EDPI </a:t>
            </a:r>
            <a:endParaRPr lang="fr-FR" b="1" dirty="0"/>
          </a:p>
        </p:txBody>
      </p:sp>
    </p:spTree>
    <p:extLst>
      <p:ext uri="{BB962C8B-B14F-4D97-AF65-F5344CB8AC3E}">
        <p14:creationId xmlns="" xmlns:p14="http://schemas.microsoft.com/office/powerpoint/2010/main" val="2775662622"/>
      </p:ext>
    </p:extLst>
  </p:cSld>
  <p:clrMapOvr>
    <a:masterClrMapping/>
  </p:clrMapOvr>
  <p:transition spd="med">
    <p:blinds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http://www.educasport-worldforum.org/wordpress/wp-content/uploads/2013/04/education-nationale.png"/>
          <p:cNvPicPr>
            <a:picLocks noChangeAspect="1" noChangeArrowheads="1"/>
          </p:cNvPicPr>
          <p:nvPr/>
        </p:nvPicPr>
        <p:blipFill>
          <a:blip r:embed="rId2" cstate="print"/>
          <a:srcRect l="14545" t="10828" r="16364" b="20590"/>
          <a:stretch>
            <a:fillRect/>
          </a:stretch>
        </p:blipFill>
        <p:spPr bwMode="auto">
          <a:xfrm>
            <a:off x="7596336" y="260648"/>
            <a:ext cx="1285884" cy="642942"/>
          </a:xfrm>
          <a:prstGeom prst="rect">
            <a:avLst/>
          </a:prstGeom>
          <a:noFill/>
        </p:spPr>
      </p:pic>
      <p:sp>
        <p:nvSpPr>
          <p:cNvPr id="21" name="ZoneTexte 20"/>
          <p:cNvSpPr txBox="1"/>
          <p:nvPr/>
        </p:nvSpPr>
        <p:spPr>
          <a:xfrm>
            <a:off x="467544" y="561485"/>
            <a:ext cx="2952328" cy="369332"/>
          </a:xfrm>
          <a:prstGeom prst="rect">
            <a:avLst/>
          </a:prstGeom>
          <a:noFill/>
        </p:spPr>
        <p:txBody>
          <a:bodyPr wrap="square" rtlCol="0">
            <a:spAutoFit/>
          </a:bodyPr>
          <a:lstStyle/>
          <a:p>
            <a:r>
              <a:rPr lang="fr-FR" b="1" i="1" u="sng" dirty="0" smtClean="0">
                <a:solidFill>
                  <a:srgbClr val="C00000"/>
                </a:solidFill>
              </a:rPr>
              <a:t>Présentation du support</a:t>
            </a:r>
            <a:endParaRPr lang="fr-FR" b="1" i="1" u="sng" dirty="0">
              <a:solidFill>
                <a:srgbClr val="C00000"/>
              </a:solidFill>
            </a:endParaRPr>
          </a:p>
        </p:txBody>
      </p:sp>
      <p:sp>
        <p:nvSpPr>
          <p:cNvPr id="6" name="ZoneTexte 5"/>
          <p:cNvSpPr txBox="1"/>
          <p:nvPr/>
        </p:nvSpPr>
        <p:spPr>
          <a:xfrm>
            <a:off x="0" y="12805"/>
            <a:ext cx="3707904" cy="369332"/>
          </a:xfrm>
          <a:prstGeom prst="rect">
            <a:avLst/>
          </a:prstGeom>
          <a:noFill/>
        </p:spPr>
        <p:txBody>
          <a:bodyPr wrap="square" rtlCol="0">
            <a:spAutoFit/>
          </a:bodyPr>
          <a:lstStyle/>
          <a:p>
            <a:r>
              <a:rPr lang="fr-FR" b="1" u="sng" dirty="0" smtClean="0"/>
              <a:t>Support</a:t>
            </a:r>
            <a:r>
              <a:rPr lang="fr-FR" b="1" dirty="0" smtClean="0"/>
              <a:t>: Pompe à détartrer</a:t>
            </a:r>
            <a:endParaRPr lang="fr-FR" b="1" dirty="0"/>
          </a:p>
        </p:txBody>
      </p:sp>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t="9442"/>
          <a:stretch>
            <a:fillRect/>
          </a:stretch>
        </p:blipFill>
        <p:spPr bwMode="auto">
          <a:xfrm>
            <a:off x="683568" y="1268760"/>
            <a:ext cx="2376264" cy="485106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9" name="Image 8"/>
          <p:cNvPicPr/>
          <p:nvPr/>
        </p:nvPicPr>
        <p:blipFill rotWithShape="1">
          <a:blip r:embed="rId4" cstate="print">
            <a:extLst>
              <a:ext uri="{28A0092B-C50C-407E-A947-70E740481C1C}">
                <a14:useLocalDpi xmlns="" xmlns:a14="http://schemas.microsoft.com/office/drawing/2010/main" val="0"/>
              </a:ext>
            </a:extLst>
          </a:blip>
          <a:srcRect l="16672" t="51458" r="77991" b="20699"/>
          <a:stretch/>
        </p:blipFill>
        <p:spPr bwMode="auto">
          <a:xfrm>
            <a:off x="3707904" y="2006532"/>
            <a:ext cx="1584176" cy="4636786"/>
          </a:xfrm>
          <a:prstGeom prst="rect">
            <a:avLst/>
          </a:prstGeom>
          <a:ln>
            <a:noFill/>
          </a:ln>
          <a:extLst>
            <a:ext uri="{53640926-AAD7-44D8-BBD7-CCE9431645EC}">
              <a14:shadowObscured xmlns="" xmlns:a14="http://schemas.microsoft.com/office/drawing/2010/main"/>
            </a:ext>
          </a:extLst>
        </p:spPr>
      </p:pic>
      <p:pic>
        <p:nvPicPr>
          <p:cNvPr id="10" name="Image 9"/>
          <p:cNvPicPr/>
          <p:nvPr/>
        </p:nvPicPr>
        <p:blipFill rotWithShape="1">
          <a:blip r:embed="rId5" cstate="print">
            <a:extLst>
              <a:ext uri="{28A0092B-C50C-407E-A947-70E740481C1C}">
                <a14:useLocalDpi xmlns="" xmlns:a14="http://schemas.microsoft.com/office/drawing/2010/main" val="0"/>
              </a:ext>
            </a:extLst>
          </a:blip>
          <a:srcRect l="61984" t="32927" r="9791" b="15495"/>
          <a:stretch/>
        </p:blipFill>
        <p:spPr bwMode="auto">
          <a:xfrm>
            <a:off x="5454071" y="2255005"/>
            <a:ext cx="3397727" cy="4154597"/>
          </a:xfrm>
          <a:prstGeom prst="rect">
            <a:avLst/>
          </a:prstGeom>
          <a:ln>
            <a:noFill/>
          </a:ln>
          <a:extLst>
            <a:ext uri="{53640926-AAD7-44D8-BBD7-CCE9431645EC}">
              <a14:shadowObscured xmlns="" xmlns:a14="http://schemas.microsoft.com/office/drawing/2010/main"/>
            </a:ext>
          </a:extLst>
        </p:spPr>
      </p:pic>
      <p:sp>
        <p:nvSpPr>
          <p:cNvPr id="2" name="ZoneTexte 1"/>
          <p:cNvSpPr txBox="1"/>
          <p:nvPr/>
        </p:nvSpPr>
        <p:spPr>
          <a:xfrm>
            <a:off x="3563888" y="903590"/>
            <a:ext cx="5184576" cy="923330"/>
          </a:xfrm>
          <a:prstGeom prst="rect">
            <a:avLst/>
          </a:prstGeom>
          <a:noFill/>
        </p:spPr>
        <p:txBody>
          <a:bodyPr wrap="square" rtlCol="0">
            <a:spAutoFit/>
          </a:bodyPr>
          <a:lstStyle/>
          <a:p>
            <a:r>
              <a:rPr lang="fr-FR" dirty="0" smtClean="0"/>
              <a:t>La pompe assure le détartrage, le désembouage, la désoxydation et le rinçage d’installations de  pavillon, d’appartement et de semi-collectif. </a:t>
            </a:r>
            <a:endParaRPr lang="fr-FR" dirty="0"/>
          </a:p>
        </p:txBody>
      </p:sp>
      <p:sp>
        <p:nvSpPr>
          <p:cNvPr id="11" name="ZoneTexte 10"/>
          <p:cNvSpPr txBox="1"/>
          <p:nvPr/>
        </p:nvSpPr>
        <p:spPr>
          <a:xfrm>
            <a:off x="4679504" y="0"/>
            <a:ext cx="4464496" cy="369332"/>
          </a:xfrm>
          <a:prstGeom prst="rect">
            <a:avLst/>
          </a:prstGeom>
          <a:noFill/>
        </p:spPr>
        <p:txBody>
          <a:bodyPr wrap="square" rtlCol="0">
            <a:spAutoFit/>
          </a:bodyPr>
          <a:lstStyle/>
          <a:p>
            <a:pPr algn="ctr"/>
            <a:r>
              <a:rPr lang="fr-FR" b="1" u="sng" dirty="0" smtClean="0"/>
              <a:t>U 34</a:t>
            </a:r>
            <a:r>
              <a:rPr lang="fr-FR" b="1" dirty="0" smtClean="0"/>
              <a:t>    BAC PRO EDPI </a:t>
            </a:r>
            <a:endParaRPr lang="fr-FR" b="1" dirty="0"/>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novatrix.free.fr/images/preservation/sanitar/Image29.jpg"/>
          <p:cNvPicPr>
            <a:picLocks noChangeAspect="1" noChangeArrowheads="1"/>
          </p:cNvPicPr>
          <p:nvPr/>
        </p:nvPicPr>
        <p:blipFill>
          <a:blip r:embed="rId2" cstate="print"/>
          <a:srcRect/>
          <a:stretch>
            <a:fillRect/>
          </a:stretch>
        </p:blipFill>
        <p:spPr bwMode="auto">
          <a:xfrm>
            <a:off x="827584" y="1484784"/>
            <a:ext cx="5968968" cy="4392488"/>
          </a:xfrm>
          <a:prstGeom prst="rect">
            <a:avLst/>
          </a:prstGeom>
          <a:noFill/>
        </p:spPr>
      </p:pic>
      <p:sp>
        <p:nvSpPr>
          <p:cNvPr id="10" name="ZoneTexte 9"/>
          <p:cNvSpPr txBox="1"/>
          <p:nvPr/>
        </p:nvSpPr>
        <p:spPr>
          <a:xfrm>
            <a:off x="467544" y="561485"/>
            <a:ext cx="4752528" cy="646331"/>
          </a:xfrm>
          <a:prstGeom prst="rect">
            <a:avLst/>
          </a:prstGeom>
          <a:noFill/>
        </p:spPr>
        <p:txBody>
          <a:bodyPr wrap="square" rtlCol="0">
            <a:spAutoFit/>
          </a:bodyPr>
          <a:lstStyle/>
          <a:p>
            <a:r>
              <a:rPr lang="fr-FR" b="1" i="1" dirty="0" smtClean="0">
                <a:solidFill>
                  <a:srgbClr val="C00000"/>
                </a:solidFill>
              </a:rPr>
              <a:t>Schéma de principe de la connexion de la pompe à la chaudière</a:t>
            </a:r>
            <a:endParaRPr lang="fr-FR" b="1" i="1" dirty="0">
              <a:solidFill>
                <a:srgbClr val="C00000"/>
              </a:solidFill>
            </a:endParaRPr>
          </a:p>
        </p:txBody>
      </p:sp>
      <p:sp>
        <p:nvSpPr>
          <p:cNvPr id="11" name="ZoneTexte 10"/>
          <p:cNvSpPr txBox="1"/>
          <p:nvPr/>
        </p:nvSpPr>
        <p:spPr>
          <a:xfrm>
            <a:off x="0" y="12805"/>
            <a:ext cx="3707904" cy="369332"/>
          </a:xfrm>
          <a:prstGeom prst="rect">
            <a:avLst/>
          </a:prstGeom>
          <a:noFill/>
        </p:spPr>
        <p:txBody>
          <a:bodyPr wrap="square" rtlCol="0">
            <a:spAutoFit/>
          </a:bodyPr>
          <a:lstStyle/>
          <a:p>
            <a:r>
              <a:rPr lang="fr-FR" b="1" u="sng" dirty="0" smtClean="0"/>
              <a:t>Support</a:t>
            </a:r>
            <a:r>
              <a:rPr lang="fr-FR" b="1" dirty="0" smtClean="0"/>
              <a:t>: Pompe à détartrer</a:t>
            </a:r>
            <a:endParaRPr lang="fr-FR" b="1" dirty="0"/>
          </a:p>
        </p:txBody>
      </p:sp>
      <p:sp>
        <p:nvSpPr>
          <p:cNvPr id="12" name="ZoneTexte 11"/>
          <p:cNvSpPr txBox="1"/>
          <p:nvPr/>
        </p:nvSpPr>
        <p:spPr>
          <a:xfrm>
            <a:off x="4427984" y="0"/>
            <a:ext cx="4464496" cy="369332"/>
          </a:xfrm>
          <a:prstGeom prst="rect">
            <a:avLst/>
          </a:prstGeom>
          <a:noFill/>
        </p:spPr>
        <p:txBody>
          <a:bodyPr wrap="square" rtlCol="0">
            <a:spAutoFit/>
          </a:bodyPr>
          <a:lstStyle/>
          <a:p>
            <a:pPr algn="ctr"/>
            <a:r>
              <a:rPr lang="fr-FR" b="1" u="sng" dirty="0" smtClean="0"/>
              <a:t>U 34</a:t>
            </a:r>
            <a:r>
              <a:rPr lang="fr-FR" b="1" dirty="0" smtClean="0"/>
              <a:t>    BAC PRO EDPI </a:t>
            </a:r>
            <a:endParaRPr lang="fr-FR" b="1" dirty="0"/>
          </a:p>
        </p:txBody>
      </p:sp>
      <p:sp>
        <p:nvSpPr>
          <p:cNvPr id="14" name="ZoneTexte 13"/>
          <p:cNvSpPr txBox="1"/>
          <p:nvPr/>
        </p:nvSpPr>
        <p:spPr>
          <a:xfrm>
            <a:off x="6012160" y="5157192"/>
            <a:ext cx="1728192" cy="369332"/>
          </a:xfrm>
          <a:prstGeom prst="rect">
            <a:avLst/>
          </a:prstGeom>
          <a:noFill/>
        </p:spPr>
        <p:txBody>
          <a:bodyPr wrap="square" rtlCol="0">
            <a:spAutoFit/>
          </a:bodyPr>
          <a:lstStyle/>
          <a:p>
            <a:r>
              <a:rPr lang="fr-FR" b="1" i="1" dirty="0" smtClean="0">
                <a:solidFill>
                  <a:srgbClr val="C00000"/>
                </a:solidFill>
              </a:rPr>
              <a:t>Zone d’étude</a:t>
            </a:r>
            <a:endParaRPr lang="fr-FR" b="1" i="1" dirty="0">
              <a:solidFill>
                <a:srgbClr val="C00000"/>
              </a:solidFill>
            </a:endParaRPr>
          </a:p>
        </p:txBody>
      </p:sp>
      <p:sp>
        <p:nvSpPr>
          <p:cNvPr id="15" name="ZoneTexte 14"/>
          <p:cNvSpPr txBox="1"/>
          <p:nvPr/>
        </p:nvSpPr>
        <p:spPr>
          <a:xfrm>
            <a:off x="3275856" y="2132856"/>
            <a:ext cx="1728192" cy="246221"/>
          </a:xfrm>
          <a:prstGeom prst="rect">
            <a:avLst/>
          </a:prstGeom>
          <a:solidFill>
            <a:schemeClr val="bg1">
              <a:lumMod val="95000"/>
            </a:schemeClr>
          </a:solidFill>
        </p:spPr>
        <p:txBody>
          <a:bodyPr wrap="square" rtlCol="0">
            <a:spAutoFit/>
          </a:bodyPr>
          <a:lstStyle/>
          <a:p>
            <a:r>
              <a:rPr lang="fr-FR" sz="1000" b="1" i="1" dirty="0" smtClean="0"/>
              <a:t>Raccords démontables</a:t>
            </a:r>
            <a:endParaRPr lang="fr-FR" sz="1000" b="1" i="1" dirty="0"/>
          </a:p>
        </p:txBody>
      </p:sp>
      <p:sp>
        <p:nvSpPr>
          <p:cNvPr id="16" name="ZoneTexte 15"/>
          <p:cNvSpPr txBox="1"/>
          <p:nvPr/>
        </p:nvSpPr>
        <p:spPr>
          <a:xfrm>
            <a:off x="5220072" y="3284984"/>
            <a:ext cx="1728192" cy="246221"/>
          </a:xfrm>
          <a:prstGeom prst="rect">
            <a:avLst/>
          </a:prstGeom>
          <a:solidFill>
            <a:schemeClr val="bg1">
              <a:lumMod val="95000"/>
            </a:schemeClr>
          </a:solidFill>
        </p:spPr>
        <p:txBody>
          <a:bodyPr wrap="square" rtlCol="0">
            <a:spAutoFit/>
          </a:bodyPr>
          <a:lstStyle/>
          <a:p>
            <a:r>
              <a:rPr lang="fr-FR" sz="1000" b="1" i="1" dirty="0" smtClean="0"/>
              <a:t>Raccords démontables</a:t>
            </a:r>
            <a:endParaRPr lang="fr-FR" sz="1000" b="1" i="1" dirty="0"/>
          </a:p>
        </p:txBody>
      </p:sp>
      <p:sp>
        <p:nvSpPr>
          <p:cNvPr id="18" name="ZoneTexte 17"/>
          <p:cNvSpPr txBox="1"/>
          <p:nvPr/>
        </p:nvSpPr>
        <p:spPr>
          <a:xfrm>
            <a:off x="1907704" y="4653136"/>
            <a:ext cx="2376264" cy="861774"/>
          </a:xfrm>
          <a:prstGeom prst="rect">
            <a:avLst/>
          </a:prstGeom>
          <a:solidFill>
            <a:schemeClr val="bg1">
              <a:lumMod val="95000"/>
            </a:schemeClr>
          </a:solidFill>
        </p:spPr>
        <p:txBody>
          <a:bodyPr wrap="square" rtlCol="0">
            <a:spAutoFit/>
          </a:bodyPr>
          <a:lstStyle/>
          <a:p>
            <a:r>
              <a:rPr lang="fr-FR" sz="1000" b="1" i="1" dirty="0" smtClean="0"/>
              <a:t>Mélange de solution acide</a:t>
            </a:r>
          </a:p>
          <a:p>
            <a:endParaRPr lang="fr-FR" sz="1000" b="1" i="1" dirty="0" smtClean="0"/>
          </a:p>
          <a:p>
            <a:endParaRPr lang="fr-FR" sz="1000" b="1" i="1" dirty="0" smtClean="0"/>
          </a:p>
          <a:p>
            <a:endParaRPr lang="fr-FR" sz="1000" b="1" i="1" dirty="0" smtClean="0"/>
          </a:p>
          <a:p>
            <a:endParaRPr lang="fr-FR" sz="1000" b="1" i="1" dirty="0"/>
          </a:p>
        </p:txBody>
      </p:sp>
      <p:sp>
        <p:nvSpPr>
          <p:cNvPr id="17" name="ZoneTexte 16"/>
          <p:cNvSpPr txBox="1"/>
          <p:nvPr/>
        </p:nvSpPr>
        <p:spPr>
          <a:xfrm>
            <a:off x="1403648" y="4149080"/>
            <a:ext cx="1152128" cy="246221"/>
          </a:xfrm>
          <a:prstGeom prst="rect">
            <a:avLst/>
          </a:prstGeom>
          <a:solidFill>
            <a:schemeClr val="bg1">
              <a:lumMod val="95000"/>
            </a:schemeClr>
          </a:solidFill>
        </p:spPr>
        <p:txBody>
          <a:bodyPr wrap="square" rtlCol="0">
            <a:spAutoFit/>
          </a:bodyPr>
          <a:lstStyle/>
          <a:p>
            <a:r>
              <a:rPr lang="fr-FR" sz="1000" b="1" i="1" dirty="0" smtClean="0"/>
              <a:t>CHAUDIERE</a:t>
            </a:r>
            <a:endParaRPr lang="fr-FR" sz="1000" b="1" i="1" dirty="0"/>
          </a:p>
        </p:txBody>
      </p:sp>
      <p:sp>
        <p:nvSpPr>
          <p:cNvPr id="13" name="Ellipse 12"/>
          <p:cNvSpPr/>
          <p:nvPr/>
        </p:nvSpPr>
        <p:spPr>
          <a:xfrm>
            <a:off x="4139952" y="3645024"/>
            <a:ext cx="1872208" cy="237626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0" name="Connecteur droit avec flèche 19"/>
          <p:cNvCxnSpPr/>
          <p:nvPr/>
        </p:nvCxnSpPr>
        <p:spPr>
          <a:xfrm>
            <a:off x="3203848" y="5013176"/>
            <a:ext cx="1296144" cy="21602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blinds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http://www.educasport-worldforum.org/wordpress/wp-content/uploads/2013/04/education-nationale.png"/>
          <p:cNvPicPr>
            <a:picLocks noChangeAspect="1" noChangeArrowheads="1"/>
          </p:cNvPicPr>
          <p:nvPr/>
        </p:nvPicPr>
        <p:blipFill>
          <a:blip r:embed="rId3" cstate="print"/>
          <a:srcRect l="14545" t="10828" r="16364" b="20590"/>
          <a:stretch>
            <a:fillRect/>
          </a:stretch>
        </p:blipFill>
        <p:spPr bwMode="auto">
          <a:xfrm>
            <a:off x="7596336" y="260648"/>
            <a:ext cx="1285884" cy="642942"/>
          </a:xfrm>
          <a:prstGeom prst="rect">
            <a:avLst/>
          </a:prstGeom>
          <a:noFill/>
        </p:spPr>
      </p:pic>
      <p:sp>
        <p:nvSpPr>
          <p:cNvPr id="23" name="ZoneTexte 22"/>
          <p:cNvSpPr txBox="1"/>
          <p:nvPr/>
        </p:nvSpPr>
        <p:spPr>
          <a:xfrm>
            <a:off x="467544" y="548680"/>
            <a:ext cx="4932040" cy="369332"/>
          </a:xfrm>
          <a:prstGeom prst="rect">
            <a:avLst/>
          </a:prstGeom>
          <a:noFill/>
        </p:spPr>
        <p:txBody>
          <a:bodyPr wrap="square" rtlCol="0">
            <a:spAutoFit/>
          </a:bodyPr>
          <a:lstStyle/>
          <a:p>
            <a:r>
              <a:rPr lang="fr-FR" b="1" i="1" dirty="0" smtClean="0">
                <a:solidFill>
                  <a:srgbClr val="C00000"/>
                </a:solidFill>
              </a:rPr>
              <a:t>Problématique industrielle</a:t>
            </a:r>
            <a:endParaRPr lang="fr-FR" b="1" i="1" dirty="0">
              <a:solidFill>
                <a:srgbClr val="C00000"/>
              </a:solidFill>
            </a:endParaRPr>
          </a:p>
        </p:txBody>
      </p:sp>
      <p:sp>
        <p:nvSpPr>
          <p:cNvPr id="8" name="ZoneTexte 7"/>
          <p:cNvSpPr txBox="1"/>
          <p:nvPr/>
        </p:nvSpPr>
        <p:spPr>
          <a:xfrm>
            <a:off x="0" y="0"/>
            <a:ext cx="3707904" cy="369332"/>
          </a:xfrm>
          <a:prstGeom prst="rect">
            <a:avLst/>
          </a:prstGeom>
          <a:noFill/>
        </p:spPr>
        <p:txBody>
          <a:bodyPr wrap="square" rtlCol="0">
            <a:spAutoFit/>
          </a:bodyPr>
          <a:lstStyle/>
          <a:p>
            <a:r>
              <a:rPr lang="fr-FR" b="1" u="sng" dirty="0" smtClean="0"/>
              <a:t>Support</a:t>
            </a:r>
            <a:r>
              <a:rPr lang="fr-FR" b="1" dirty="0" smtClean="0"/>
              <a:t>: Pompe à détartrer</a:t>
            </a:r>
            <a:endParaRPr lang="fr-FR" b="1" dirty="0"/>
          </a:p>
        </p:txBody>
      </p:sp>
      <p:pic>
        <p:nvPicPr>
          <p:cNvPr id="6" name="Image 5" descr="Tubnet 6000 rassemblé avec cuve.JPG"/>
          <p:cNvPicPr>
            <a:picLocks noChangeAspect="1"/>
          </p:cNvPicPr>
          <p:nvPr/>
        </p:nvPicPr>
        <p:blipFill>
          <a:blip r:embed="rId4" cstate="print"/>
          <a:srcRect l="24013" t="11430" r="35825" b="790"/>
          <a:stretch>
            <a:fillRect/>
          </a:stretch>
        </p:blipFill>
        <p:spPr>
          <a:xfrm>
            <a:off x="323528" y="836712"/>
            <a:ext cx="4320480" cy="5591209"/>
          </a:xfrm>
          <a:prstGeom prst="rect">
            <a:avLst/>
          </a:prstGeom>
        </p:spPr>
      </p:pic>
      <p:sp>
        <p:nvSpPr>
          <p:cNvPr id="9" name="Rectangle 8"/>
          <p:cNvSpPr/>
          <p:nvPr/>
        </p:nvSpPr>
        <p:spPr>
          <a:xfrm>
            <a:off x="4644008" y="908720"/>
            <a:ext cx="4392488" cy="7017306"/>
          </a:xfrm>
          <a:prstGeom prst="rect">
            <a:avLst/>
          </a:prstGeom>
        </p:spPr>
        <p:txBody>
          <a:bodyPr wrap="square">
            <a:spAutoFit/>
          </a:bodyPr>
          <a:lstStyle/>
          <a:p>
            <a:r>
              <a:rPr lang="fr-FR" dirty="0" smtClean="0"/>
              <a:t>	La société </a:t>
            </a:r>
            <a:r>
              <a:rPr lang="fr-FR" i="1" dirty="0" smtClean="0"/>
              <a:t>PROGALVA</a:t>
            </a:r>
            <a:r>
              <a:rPr lang="fr-FR" dirty="0" smtClean="0"/>
              <a:t> souhaite faire évoluer sa gamme de pompe par un modèle plus volumineux et plus puissant.</a:t>
            </a:r>
          </a:p>
          <a:p>
            <a:r>
              <a:rPr lang="fr-FR" dirty="0" smtClean="0"/>
              <a:t> Le </a:t>
            </a:r>
            <a:r>
              <a:rPr lang="fr-FR" dirty="0"/>
              <a:t>bureau d’étude </a:t>
            </a:r>
            <a:r>
              <a:rPr lang="fr-FR" dirty="0" smtClean="0"/>
              <a:t>vous propose différentes pistes pour réaliser cette modification :</a:t>
            </a:r>
          </a:p>
          <a:p>
            <a:endParaRPr lang="fr-FR" dirty="0" smtClean="0"/>
          </a:p>
          <a:p>
            <a:r>
              <a:rPr lang="fr-FR" dirty="0" smtClean="0"/>
              <a:t>-  Augmentation de la capacité de la cuve.</a:t>
            </a:r>
          </a:p>
          <a:p>
            <a:pPr>
              <a:buFontTx/>
              <a:buChar char="-"/>
            </a:pPr>
            <a:r>
              <a:rPr lang="fr-FR" dirty="0" smtClean="0"/>
              <a:t> Remplacement du moteur par un modèle plus puissant.</a:t>
            </a:r>
          </a:p>
          <a:p>
            <a:pPr>
              <a:buFontTx/>
              <a:buChar char="-"/>
            </a:pPr>
            <a:r>
              <a:rPr lang="fr-FR" dirty="0" smtClean="0"/>
              <a:t> Modification de la liaison pivot en partie basse.</a:t>
            </a:r>
          </a:p>
          <a:p>
            <a:pPr>
              <a:buFontTx/>
              <a:buChar char="-"/>
            </a:pPr>
            <a:r>
              <a:rPr lang="fr-FR" dirty="0" smtClean="0"/>
              <a:t> Etanchéité en partie haute afin de supprimer les remontées acides qui endommagent le moteur.</a:t>
            </a:r>
          </a:p>
          <a:p>
            <a:pPr>
              <a:buFontTx/>
              <a:buChar char="-"/>
            </a:pPr>
            <a:r>
              <a:rPr lang="fr-FR" dirty="0" smtClean="0"/>
              <a:t> Renfort du corps de pompe du à l’augmentation de sa longueur</a:t>
            </a:r>
          </a:p>
          <a:p>
            <a:pPr>
              <a:buFontTx/>
              <a:buChar char="-"/>
            </a:pPr>
            <a:r>
              <a:rPr lang="fr-FR" dirty="0" smtClean="0"/>
              <a:t> Modification du chariot de transport suite à la modification de la cuve</a:t>
            </a:r>
          </a:p>
          <a:p>
            <a:pPr>
              <a:buFontTx/>
              <a:buChar char="-"/>
            </a:pPr>
            <a:endParaRPr lang="fr-FR" dirty="0" smtClean="0"/>
          </a:p>
          <a:p>
            <a:pPr>
              <a:buFontTx/>
              <a:buChar char="-"/>
            </a:pPr>
            <a:endParaRPr lang="fr-FR" dirty="0" smtClean="0"/>
          </a:p>
          <a:p>
            <a:pPr>
              <a:buFontTx/>
              <a:buChar char="-"/>
            </a:pPr>
            <a:endParaRPr lang="fr-FR" dirty="0" smtClean="0"/>
          </a:p>
          <a:p>
            <a:pPr algn="just"/>
            <a:endParaRPr lang="fr-FR" dirty="0" smtClean="0"/>
          </a:p>
          <a:p>
            <a:pPr algn="just"/>
            <a:endParaRPr lang="fr-FR" dirty="0"/>
          </a:p>
        </p:txBody>
      </p:sp>
      <p:sp>
        <p:nvSpPr>
          <p:cNvPr id="10" name="ZoneTexte 9"/>
          <p:cNvSpPr txBox="1"/>
          <p:nvPr/>
        </p:nvSpPr>
        <p:spPr>
          <a:xfrm>
            <a:off x="4679504" y="-12805"/>
            <a:ext cx="4464496" cy="369332"/>
          </a:xfrm>
          <a:prstGeom prst="rect">
            <a:avLst/>
          </a:prstGeom>
          <a:noFill/>
        </p:spPr>
        <p:txBody>
          <a:bodyPr wrap="square" rtlCol="0">
            <a:spAutoFit/>
          </a:bodyPr>
          <a:lstStyle/>
          <a:p>
            <a:pPr algn="ctr"/>
            <a:r>
              <a:rPr lang="fr-FR" b="1" u="sng" dirty="0" smtClean="0"/>
              <a:t>U 34</a:t>
            </a:r>
            <a:r>
              <a:rPr lang="fr-FR" b="1" dirty="0" smtClean="0"/>
              <a:t>    BAC PRO EDPI </a:t>
            </a:r>
            <a:endParaRPr lang="fr-FR" b="1" dirty="0"/>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http://www.educasport-worldforum.org/wordpress/wp-content/uploads/2013/04/education-nationale.png"/>
          <p:cNvPicPr>
            <a:picLocks noChangeAspect="1" noChangeArrowheads="1"/>
          </p:cNvPicPr>
          <p:nvPr/>
        </p:nvPicPr>
        <p:blipFill>
          <a:blip r:embed="rId3" cstate="print"/>
          <a:srcRect l="14545" t="10828" r="16364" b="20590"/>
          <a:stretch>
            <a:fillRect/>
          </a:stretch>
        </p:blipFill>
        <p:spPr bwMode="auto">
          <a:xfrm>
            <a:off x="7596336" y="260648"/>
            <a:ext cx="1285884" cy="642942"/>
          </a:xfrm>
          <a:prstGeom prst="rect">
            <a:avLst/>
          </a:prstGeom>
          <a:noFill/>
        </p:spPr>
      </p:pic>
      <p:sp>
        <p:nvSpPr>
          <p:cNvPr id="17" name="ZoneTexte 16"/>
          <p:cNvSpPr txBox="1"/>
          <p:nvPr/>
        </p:nvSpPr>
        <p:spPr>
          <a:xfrm>
            <a:off x="467544" y="548680"/>
            <a:ext cx="3312368" cy="369332"/>
          </a:xfrm>
          <a:prstGeom prst="rect">
            <a:avLst/>
          </a:prstGeom>
          <a:noFill/>
        </p:spPr>
        <p:txBody>
          <a:bodyPr wrap="square" rtlCol="0">
            <a:spAutoFit/>
          </a:bodyPr>
          <a:lstStyle/>
          <a:p>
            <a:pPr algn="just"/>
            <a:r>
              <a:rPr lang="fr-FR" b="1" dirty="0" smtClean="0">
                <a:solidFill>
                  <a:srgbClr val="FF3300"/>
                </a:solidFill>
              </a:rPr>
              <a:t>MODIFICATION N° 1 </a:t>
            </a:r>
          </a:p>
        </p:txBody>
      </p:sp>
      <p:sp>
        <p:nvSpPr>
          <p:cNvPr id="9" name="ZoneTexte 8"/>
          <p:cNvSpPr txBox="1"/>
          <p:nvPr/>
        </p:nvSpPr>
        <p:spPr>
          <a:xfrm>
            <a:off x="0" y="0"/>
            <a:ext cx="3707904" cy="369332"/>
          </a:xfrm>
          <a:prstGeom prst="rect">
            <a:avLst/>
          </a:prstGeom>
          <a:noFill/>
        </p:spPr>
        <p:txBody>
          <a:bodyPr wrap="square" rtlCol="0">
            <a:spAutoFit/>
          </a:bodyPr>
          <a:lstStyle/>
          <a:p>
            <a:r>
              <a:rPr lang="fr-FR" b="1" u="sng" dirty="0" smtClean="0"/>
              <a:t>Support</a:t>
            </a:r>
            <a:r>
              <a:rPr lang="fr-FR" b="1" dirty="0" smtClean="0"/>
              <a:t>: Pompe à détartrer</a:t>
            </a:r>
            <a:endParaRPr lang="fr-FR" b="1" dirty="0"/>
          </a:p>
        </p:txBody>
      </p:sp>
      <p:pic>
        <p:nvPicPr>
          <p:cNvPr id="10" name="Image 9" descr="Tubnet 6000 rassemblé avec cuve.JPG">
            <a:hlinkClick r:id="rId4" action="ppaction://hlinkfile"/>
          </p:cNvPr>
          <p:cNvPicPr>
            <a:picLocks noChangeAspect="1"/>
          </p:cNvPicPr>
          <p:nvPr/>
        </p:nvPicPr>
        <p:blipFill>
          <a:blip r:embed="rId5" cstate="print"/>
          <a:srcRect l="24013" t="11430" r="35825" b="790"/>
          <a:stretch>
            <a:fillRect/>
          </a:stretch>
        </p:blipFill>
        <p:spPr>
          <a:xfrm>
            <a:off x="611560" y="836712"/>
            <a:ext cx="4320480" cy="5591209"/>
          </a:xfrm>
          <a:prstGeom prst="rect">
            <a:avLst/>
          </a:prstGeom>
        </p:spPr>
      </p:pic>
      <p:sp>
        <p:nvSpPr>
          <p:cNvPr id="12" name="Rectangle 11"/>
          <p:cNvSpPr/>
          <p:nvPr/>
        </p:nvSpPr>
        <p:spPr>
          <a:xfrm>
            <a:off x="5436096" y="1412776"/>
            <a:ext cx="3240360" cy="2862322"/>
          </a:xfrm>
          <a:prstGeom prst="rect">
            <a:avLst/>
          </a:prstGeom>
        </p:spPr>
        <p:txBody>
          <a:bodyPr wrap="square">
            <a:spAutoFit/>
          </a:bodyPr>
          <a:lstStyle/>
          <a:p>
            <a:pPr algn="just"/>
            <a:endParaRPr lang="fr-FR" dirty="0" smtClean="0"/>
          </a:p>
          <a:p>
            <a:pPr algn="just"/>
            <a:r>
              <a:rPr lang="fr-FR" dirty="0" smtClean="0">
                <a:solidFill>
                  <a:srgbClr val="FF0000"/>
                </a:solidFill>
              </a:rPr>
              <a:t>Augmentation de la capacité de la cuve</a:t>
            </a:r>
          </a:p>
          <a:p>
            <a:pPr algn="just"/>
            <a:endParaRPr lang="fr-FR" dirty="0" smtClean="0"/>
          </a:p>
          <a:p>
            <a:pPr algn="just"/>
            <a:r>
              <a:rPr lang="fr-FR" dirty="0" smtClean="0"/>
              <a:t>La capacité de la cuve actuelle est de 60 litres, on vous demande de l’augmenter pour passer à un volume utile de 80 litres en ne modifiant que sa hauteur.</a:t>
            </a:r>
            <a:endParaRPr lang="fr-FR" dirty="0"/>
          </a:p>
        </p:txBody>
      </p:sp>
      <p:cxnSp>
        <p:nvCxnSpPr>
          <p:cNvPr id="15" name="Connecteur droit avec flèche 14"/>
          <p:cNvCxnSpPr/>
          <p:nvPr/>
        </p:nvCxnSpPr>
        <p:spPr>
          <a:xfrm flipV="1">
            <a:off x="683568" y="2564904"/>
            <a:ext cx="0" cy="2448272"/>
          </a:xfrm>
          <a:prstGeom prst="straightConnector1">
            <a:avLst/>
          </a:prstGeom>
          <a:ln w="25400">
            <a:headEnd type="arrow"/>
            <a:tailEnd type="arrow"/>
          </a:ln>
        </p:spPr>
        <p:style>
          <a:lnRef idx="1">
            <a:schemeClr val="accent2"/>
          </a:lnRef>
          <a:fillRef idx="0">
            <a:schemeClr val="accent2"/>
          </a:fillRef>
          <a:effectRef idx="0">
            <a:schemeClr val="accent2"/>
          </a:effectRef>
          <a:fontRef idx="minor">
            <a:schemeClr val="tx1"/>
          </a:fontRef>
        </p:style>
      </p:cxnSp>
      <p:sp>
        <p:nvSpPr>
          <p:cNvPr id="19" name="ZoneTexte 18"/>
          <p:cNvSpPr txBox="1"/>
          <p:nvPr/>
        </p:nvSpPr>
        <p:spPr>
          <a:xfrm>
            <a:off x="179512" y="2852936"/>
            <a:ext cx="461665" cy="2026102"/>
          </a:xfrm>
          <a:prstGeom prst="rect">
            <a:avLst/>
          </a:prstGeom>
          <a:noFill/>
        </p:spPr>
        <p:txBody>
          <a:bodyPr vert="vert270" wrap="square" rtlCol="0">
            <a:spAutoFit/>
          </a:bodyPr>
          <a:lstStyle/>
          <a:p>
            <a:r>
              <a:rPr lang="fr-FR" dirty="0" smtClean="0">
                <a:solidFill>
                  <a:srgbClr val="FF0000"/>
                </a:solidFill>
              </a:rPr>
              <a:t>Hauteur à modifier</a:t>
            </a:r>
            <a:endParaRPr lang="fr-FR" dirty="0">
              <a:solidFill>
                <a:srgbClr val="FF0000"/>
              </a:solidFill>
            </a:endParaRPr>
          </a:p>
        </p:txBody>
      </p:sp>
      <p:sp>
        <p:nvSpPr>
          <p:cNvPr id="13" name="ZoneTexte 12"/>
          <p:cNvSpPr txBox="1"/>
          <p:nvPr/>
        </p:nvSpPr>
        <p:spPr>
          <a:xfrm>
            <a:off x="4679504" y="-12805"/>
            <a:ext cx="4464496" cy="369332"/>
          </a:xfrm>
          <a:prstGeom prst="rect">
            <a:avLst/>
          </a:prstGeom>
          <a:noFill/>
        </p:spPr>
        <p:txBody>
          <a:bodyPr wrap="square" rtlCol="0">
            <a:spAutoFit/>
          </a:bodyPr>
          <a:lstStyle/>
          <a:p>
            <a:pPr algn="ctr"/>
            <a:r>
              <a:rPr lang="fr-FR" b="1" u="sng" dirty="0" smtClean="0"/>
              <a:t>U 34</a:t>
            </a:r>
            <a:r>
              <a:rPr lang="fr-FR" b="1" dirty="0" smtClean="0"/>
              <a:t>    BAC PRO EDPI </a:t>
            </a:r>
            <a:endParaRPr lang="fr-FR" b="1" dirty="0"/>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educasport-worldforum.org/wordpress/wp-content/uploads/2013/04/education-nationale.png"/>
          <p:cNvPicPr>
            <a:picLocks noChangeAspect="1" noChangeArrowheads="1"/>
          </p:cNvPicPr>
          <p:nvPr/>
        </p:nvPicPr>
        <p:blipFill>
          <a:blip r:embed="rId2" cstate="print"/>
          <a:srcRect l="14545" t="10828" r="16364" b="20590"/>
          <a:stretch>
            <a:fillRect/>
          </a:stretch>
        </p:blipFill>
        <p:spPr bwMode="auto">
          <a:xfrm>
            <a:off x="7596336" y="260648"/>
            <a:ext cx="1285884" cy="642942"/>
          </a:xfrm>
          <a:prstGeom prst="rect">
            <a:avLst/>
          </a:prstGeom>
          <a:noFill/>
        </p:spPr>
      </p:pic>
      <p:sp>
        <p:nvSpPr>
          <p:cNvPr id="8" name="ZoneTexte 7"/>
          <p:cNvSpPr txBox="1"/>
          <p:nvPr/>
        </p:nvSpPr>
        <p:spPr>
          <a:xfrm>
            <a:off x="0" y="0"/>
            <a:ext cx="3707904" cy="369332"/>
          </a:xfrm>
          <a:prstGeom prst="rect">
            <a:avLst/>
          </a:prstGeom>
          <a:noFill/>
        </p:spPr>
        <p:txBody>
          <a:bodyPr wrap="square" rtlCol="0">
            <a:spAutoFit/>
          </a:bodyPr>
          <a:lstStyle/>
          <a:p>
            <a:r>
              <a:rPr lang="fr-FR" b="1" u="sng" dirty="0" smtClean="0"/>
              <a:t>Support</a:t>
            </a:r>
            <a:r>
              <a:rPr lang="fr-FR" b="1" dirty="0" smtClean="0"/>
              <a:t>: Pompe à détartrer</a:t>
            </a:r>
            <a:endParaRPr lang="fr-FR" b="1" dirty="0"/>
          </a:p>
        </p:txBody>
      </p:sp>
      <p:sp>
        <p:nvSpPr>
          <p:cNvPr id="11" name="Rectangle 10"/>
          <p:cNvSpPr/>
          <p:nvPr/>
        </p:nvSpPr>
        <p:spPr>
          <a:xfrm>
            <a:off x="4644008" y="1124744"/>
            <a:ext cx="4392488" cy="4247317"/>
          </a:xfrm>
          <a:prstGeom prst="rect">
            <a:avLst/>
          </a:prstGeom>
        </p:spPr>
        <p:txBody>
          <a:bodyPr wrap="square">
            <a:spAutoFit/>
          </a:bodyPr>
          <a:lstStyle/>
          <a:p>
            <a:pPr algn="just"/>
            <a:endParaRPr lang="fr-FR" dirty="0" smtClean="0"/>
          </a:p>
          <a:p>
            <a:pPr algn="just"/>
            <a:r>
              <a:rPr lang="fr-FR" dirty="0" smtClean="0">
                <a:solidFill>
                  <a:srgbClr val="FF0000"/>
                </a:solidFill>
              </a:rPr>
              <a:t>Augmentation de puissance</a:t>
            </a:r>
          </a:p>
          <a:p>
            <a:pPr algn="just"/>
            <a:endParaRPr lang="fr-FR" dirty="0" smtClean="0"/>
          </a:p>
          <a:p>
            <a:pPr algn="just"/>
            <a:r>
              <a:rPr lang="fr-FR" dirty="0" smtClean="0"/>
              <a:t>Remplacement du moteur actuel (0.75 </a:t>
            </a:r>
            <a:r>
              <a:rPr lang="fr-FR" dirty="0" err="1" smtClean="0"/>
              <a:t>kw</a:t>
            </a:r>
            <a:r>
              <a:rPr lang="fr-FR" dirty="0" smtClean="0"/>
              <a:t>) par un modèle plus puissant (1kw) </a:t>
            </a:r>
          </a:p>
          <a:p>
            <a:pPr algn="just"/>
            <a:r>
              <a:rPr lang="fr-FR" dirty="0" smtClean="0"/>
              <a:t>Revoir la fixation de ce nouveau moteur sur sa plaque support</a:t>
            </a:r>
          </a:p>
          <a:p>
            <a:pPr algn="just"/>
            <a:endParaRPr lang="fr-FR" dirty="0" smtClean="0"/>
          </a:p>
          <a:p>
            <a:pPr algn="just"/>
            <a:endParaRPr lang="fr-FR" dirty="0" smtClean="0"/>
          </a:p>
          <a:p>
            <a:pPr algn="just"/>
            <a:endParaRPr lang="fr-FR" dirty="0" smtClean="0"/>
          </a:p>
          <a:p>
            <a:pPr algn="just"/>
            <a:endParaRPr lang="fr-FR" dirty="0" smtClean="0"/>
          </a:p>
          <a:p>
            <a:pPr algn="just"/>
            <a:endParaRPr lang="fr-FR" dirty="0" smtClean="0"/>
          </a:p>
          <a:p>
            <a:pPr algn="just"/>
            <a:r>
              <a:rPr lang="fr-FR" dirty="0" smtClean="0"/>
              <a:t>Cela impliquera la modification de la liaison le l’arbre moteur avec l’arbre turbine.</a:t>
            </a:r>
            <a:endParaRPr lang="fr-FR" dirty="0"/>
          </a:p>
        </p:txBody>
      </p:sp>
      <p:pic>
        <p:nvPicPr>
          <p:cNvPr id="1026" name="Picture 2"/>
          <p:cNvPicPr>
            <a:picLocks noChangeAspect="1" noChangeArrowheads="1"/>
          </p:cNvPicPr>
          <p:nvPr/>
        </p:nvPicPr>
        <p:blipFill>
          <a:blip r:embed="rId3" cstate="print"/>
          <a:srcRect l="12400" t="20034" r="26569" b="30267"/>
          <a:stretch>
            <a:fillRect/>
          </a:stretch>
        </p:blipFill>
        <p:spPr bwMode="auto">
          <a:xfrm>
            <a:off x="395536" y="4077072"/>
            <a:ext cx="4104456" cy="1880106"/>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l="18501" t="34600" r="32675" b="8701"/>
          <a:stretch>
            <a:fillRect/>
          </a:stretch>
        </p:blipFill>
        <p:spPr bwMode="auto">
          <a:xfrm>
            <a:off x="611560" y="1196752"/>
            <a:ext cx="3744416" cy="2445949"/>
          </a:xfrm>
          <a:prstGeom prst="rect">
            <a:avLst/>
          </a:prstGeom>
          <a:noFill/>
          <a:ln w="9525">
            <a:noFill/>
            <a:miter lim="800000"/>
            <a:headEnd/>
            <a:tailEnd/>
          </a:ln>
        </p:spPr>
      </p:pic>
      <p:cxnSp>
        <p:nvCxnSpPr>
          <p:cNvPr id="12" name="Connecteur droit avec flèche 11"/>
          <p:cNvCxnSpPr/>
          <p:nvPr/>
        </p:nvCxnSpPr>
        <p:spPr>
          <a:xfrm flipH="1">
            <a:off x="2771800" y="2492896"/>
            <a:ext cx="1872208" cy="288032"/>
          </a:xfrm>
          <a:prstGeom prst="straightConnector1">
            <a:avLst/>
          </a:prstGeom>
          <a:ln w="38100">
            <a:solidFill>
              <a:srgbClr val="FF3300"/>
            </a:solidFill>
            <a:tailEnd type="arrow"/>
          </a:ln>
        </p:spPr>
        <p:style>
          <a:lnRef idx="1">
            <a:schemeClr val="accent6"/>
          </a:lnRef>
          <a:fillRef idx="0">
            <a:schemeClr val="accent6"/>
          </a:fillRef>
          <a:effectRef idx="0">
            <a:schemeClr val="accent6"/>
          </a:effectRef>
          <a:fontRef idx="minor">
            <a:schemeClr val="tx1"/>
          </a:fontRef>
        </p:style>
      </p:cxnSp>
      <p:cxnSp>
        <p:nvCxnSpPr>
          <p:cNvPr id="14" name="Connecteur droit avec flèche 13"/>
          <p:cNvCxnSpPr/>
          <p:nvPr/>
        </p:nvCxnSpPr>
        <p:spPr>
          <a:xfrm flipH="1">
            <a:off x="2483768" y="4941168"/>
            <a:ext cx="2160240" cy="504056"/>
          </a:xfrm>
          <a:prstGeom prst="straightConnector1">
            <a:avLst/>
          </a:prstGeom>
          <a:ln w="38100">
            <a:solidFill>
              <a:srgbClr val="FF3300"/>
            </a:solidFill>
            <a:tailEnd type="arrow"/>
          </a:ln>
        </p:spPr>
        <p:style>
          <a:lnRef idx="1">
            <a:schemeClr val="accent6"/>
          </a:lnRef>
          <a:fillRef idx="0">
            <a:schemeClr val="accent6"/>
          </a:fillRef>
          <a:effectRef idx="0">
            <a:schemeClr val="accent6"/>
          </a:effectRef>
          <a:fontRef idx="minor">
            <a:schemeClr val="tx1"/>
          </a:fontRef>
        </p:style>
      </p:cxnSp>
      <p:sp>
        <p:nvSpPr>
          <p:cNvPr id="13" name="ZoneTexte 12"/>
          <p:cNvSpPr txBox="1"/>
          <p:nvPr/>
        </p:nvSpPr>
        <p:spPr>
          <a:xfrm>
            <a:off x="4679504" y="-12805"/>
            <a:ext cx="4464496" cy="369332"/>
          </a:xfrm>
          <a:prstGeom prst="rect">
            <a:avLst/>
          </a:prstGeom>
          <a:noFill/>
        </p:spPr>
        <p:txBody>
          <a:bodyPr wrap="square" rtlCol="0">
            <a:spAutoFit/>
          </a:bodyPr>
          <a:lstStyle/>
          <a:p>
            <a:pPr algn="ctr"/>
            <a:r>
              <a:rPr lang="fr-FR" b="1" u="sng" dirty="0" smtClean="0"/>
              <a:t>U 34</a:t>
            </a:r>
            <a:r>
              <a:rPr lang="fr-FR" b="1" dirty="0" smtClean="0"/>
              <a:t>    BAC PRO EDPI </a:t>
            </a:r>
            <a:endParaRPr lang="fr-FR" b="1" dirty="0"/>
          </a:p>
        </p:txBody>
      </p:sp>
      <p:sp>
        <p:nvSpPr>
          <p:cNvPr id="15" name="ZoneTexte 14"/>
          <p:cNvSpPr txBox="1"/>
          <p:nvPr/>
        </p:nvSpPr>
        <p:spPr>
          <a:xfrm>
            <a:off x="467544" y="548680"/>
            <a:ext cx="3312368" cy="369332"/>
          </a:xfrm>
          <a:prstGeom prst="rect">
            <a:avLst/>
          </a:prstGeom>
          <a:noFill/>
        </p:spPr>
        <p:txBody>
          <a:bodyPr wrap="square" rtlCol="0">
            <a:spAutoFit/>
          </a:bodyPr>
          <a:lstStyle/>
          <a:p>
            <a:pPr algn="just"/>
            <a:r>
              <a:rPr lang="fr-FR" b="1" dirty="0" smtClean="0">
                <a:solidFill>
                  <a:srgbClr val="FF3300"/>
                </a:solidFill>
              </a:rPr>
              <a:t>MODIFICATION N° 2 </a:t>
            </a:r>
          </a:p>
        </p:txBody>
      </p:sp>
    </p:spTree>
  </p:cSld>
  <p:clrMapOvr>
    <a:masterClrMapping/>
  </p:clrMapOvr>
  <p:transition spd="med">
    <p:blinds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http://www.educasport-worldforum.org/wordpress/wp-content/uploads/2013/04/education-nationale.png"/>
          <p:cNvPicPr>
            <a:picLocks noChangeAspect="1" noChangeArrowheads="1"/>
          </p:cNvPicPr>
          <p:nvPr/>
        </p:nvPicPr>
        <p:blipFill>
          <a:blip r:embed="rId2" cstate="print"/>
          <a:srcRect l="14545" t="10828" r="16364" b="20590"/>
          <a:stretch>
            <a:fillRect/>
          </a:stretch>
        </p:blipFill>
        <p:spPr bwMode="auto">
          <a:xfrm>
            <a:off x="7596336" y="260648"/>
            <a:ext cx="1285884" cy="642942"/>
          </a:xfrm>
          <a:prstGeom prst="rect">
            <a:avLst/>
          </a:prstGeom>
          <a:noFill/>
        </p:spPr>
      </p:pic>
      <p:sp>
        <p:nvSpPr>
          <p:cNvPr id="8" name="ZoneTexte 7"/>
          <p:cNvSpPr txBox="1"/>
          <p:nvPr/>
        </p:nvSpPr>
        <p:spPr>
          <a:xfrm>
            <a:off x="0" y="0"/>
            <a:ext cx="3707904" cy="369332"/>
          </a:xfrm>
          <a:prstGeom prst="rect">
            <a:avLst/>
          </a:prstGeom>
          <a:noFill/>
        </p:spPr>
        <p:txBody>
          <a:bodyPr wrap="square" rtlCol="0">
            <a:spAutoFit/>
          </a:bodyPr>
          <a:lstStyle/>
          <a:p>
            <a:r>
              <a:rPr lang="fr-FR" b="1" u="sng" dirty="0" smtClean="0"/>
              <a:t>Support</a:t>
            </a:r>
            <a:r>
              <a:rPr lang="fr-FR" b="1" dirty="0" smtClean="0"/>
              <a:t>: Pompe à détartrer</a:t>
            </a:r>
            <a:endParaRPr lang="fr-FR" b="1" dirty="0"/>
          </a:p>
        </p:txBody>
      </p:sp>
      <p:sp>
        <p:nvSpPr>
          <p:cNvPr id="12" name="Rectangle 11"/>
          <p:cNvSpPr/>
          <p:nvPr/>
        </p:nvSpPr>
        <p:spPr>
          <a:xfrm>
            <a:off x="5508104" y="1268760"/>
            <a:ext cx="3240360" cy="3693319"/>
          </a:xfrm>
          <a:prstGeom prst="rect">
            <a:avLst/>
          </a:prstGeom>
        </p:spPr>
        <p:txBody>
          <a:bodyPr wrap="square">
            <a:spAutoFit/>
          </a:bodyPr>
          <a:lstStyle/>
          <a:p>
            <a:pPr algn="just"/>
            <a:endParaRPr lang="fr-FR" dirty="0" smtClean="0"/>
          </a:p>
          <a:p>
            <a:pPr algn="just"/>
            <a:r>
              <a:rPr lang="fr-FR" dirty="0" smtClean="0">
                <a:solidFill>
                  <a:srgbClr val="FF0000"/>
                </a:solidFill>
              </a:rPr>
              <a:t>Modification de la liaison pivot en partie basse</a:t>
            </a:r>
          </a:p>
          <a:p>
            <a:pPr algn="just"/>
            <a:endParaRPr lang="fr-FR" dirty="0" smtClean="0"/>
          </a:p>
          <a:p>
            <a:r>
              <a:rPr lang="fr-FR" dirty="0" smtClean="0"/>
              <a:t>Actuellement, ce guidage en rotation en partie basse est assuré par deux bagues en céramiques .</a:t>
            </a:r>
          </a:p>
          <a:p>
            <a:r>
              <a:rPr lang="fr-FR" dirty="0" smtClean="0"/>
              <a:t>En effet l’utilisation de roulements usuels en acier est impossible  car le milieu très acide les détériorait très rapidement</a:t>
            </a:r>
          </a:p>
        </p:txBody>
      </p:sp>
      <p:sp>
        <p:nvSpPr>
          <p:cNvPr id="9" name="ZoneTexte 8"/>
          <p:cNvSpPr txBox="1"/>
          <p:nvPr/>
        </p:nvSpPr>
        <p:spPr>
          <a:xfrm>
            <a:off x="4679504" y="-12805"/>
            <a:ext cx="4464496" cy="369332"/>
          </a:xfrm>
          <a:prstGeom prst="rect">
            <a:avLst/>
          </a:prstGeom>
          <a:noFill/>
        </p:spPr>
        <p:txBody>
          <a:bodyPr wrap="square" rtlCol="0">
            <a:spAutoFit/>
          </a:bodyPr>
          <a:lstStyle/>
          <a:p>
            <a:pPr algn="ctr"/>
            <a:r>
              <a:rPr lang="fr-FR" b="1" u="sng" dirty="0" smtClean="0"/>
              <a:t>U 34</a:t>
            </a:r>
            <a:r>
              <a:rPr lang="fr-FR" b="1" dirty="0" smtClean="0"/>
              <a:t>    BAC PRO EDPI </a:t>
            </a:r>
            <a:endParaRPr lang="fr-FR" b="1" dirty="0"/>
          </a:p>
        </p:txBody>
      </p:sp>
      <p:sp>
        <p:nvSpPr>
          <p:cNvPr id="11" name="ZoneTexte 10"/>
          <p:cNvSpPr txBox="1"/>
          <p:nvPr/>
        </p:nvSpPr>
        <p:spPr>
          <a:xfrm>
            <a:off x="539552" y="908720"/>
            <a:ext cx="2376264" cy="369332"/>
          </a:xfrm>
          <a:prstGeom prst="rect">
            <a:avLst/>
          </a:prstGeom>
          <a:noFill/>
        </p:spPr>
        <p:txBody>
          <a:bodyPr wrap="square" rtlCol="0">
            <a:spAutoFit/>
          </a:bodyPr>
          <a:lstStyle/>
          <a:p>
            <a:pPr algn="just"/>
            <a:r>
              <a:rPr lang="fr-FR" b="1" dirty="0" smtClean="0">
                <a:solidFill>
                  <a:srgbClr val="FF3300"/>
                </a:solidFill>
              </a:rPr>
              <a:t>MODIFICATION N° 3 </a:t>
            </a:r>
          </a:p>
        </p:txBody>
      </p:sp>
      <p:grpSp>
        <p:nvGrpSpPr>
          <p:cNvPr id="20" name="Groupe 19"/>
          <p:cNvGrpSpPr/>
          <p:nvPr/>
        </p:nvGrpSpPr>
        <p:grpSpPr>
          <a:xfrm>
            <a:off x="467544" y="1700808"/>
            <a:ext cx="3384376" cy="3681700"/>
            <a:chOff x="467544" y="1700808"/>
            <a:chExt cx="3384376" cy="3681700"/>
          </a:xfrm>
        </p:grpSpPr>
        <p:pic>
          <p:nvPicPr>
            <p:cNvPr id="14" name="Image 13"/>
            <p:cNvPicPr>
              <a:picLocks noChangeAspect="1"/>
            </p:cNvPicPr>
            <p:nvPr/>
          </p:nvPicPr>
          <p:blipFill rotWithShape="1">
            <a:blip r:embed="rId3" cstate="print">
              <a:extLst>
                <a:ext uri="{28A0092B-C50C-407E-A947-70E740481C1C}">
                  <a14:useLocalDpi xmlns="" xmlns:a14="http://schemas.microsoft.com/office/drawing/2010/main" val="0"/>
                </a:ext>
              </a:extLst>
            </a:blip>
            <a:srcRect l="25903" t="383" r="28473" b="20547"/>
            <a:stretch/>
          </p:blipFill>
          <p:spPr>
            <a:xfrm>
              <a:off x="467544" y="1700808"/>
              <a:ext cx="3272358" cy="3088861"/>
            </a:xfrm>
            <a:prstGeom prst="rect">
              <a:avLst/>
            </a:prstGeom>
          </p:spPr>
        </p:pic>
        <p:sp>
          <p:nvSpPr>
            <p:cNvPr id="10" name="ZoneTexte 9"/>
            <p:cNvSpPr txBox="1"/>
            <p:nvPr/>
          </p:nvSpPr>
          <p:spPr>
            <a:xfrm>
              <a:off x="1979712" y="5013176"/>
              <a:ext cx="1872208" cy="369332"/>
            </a:xfrm>
            <a:prstGeom prst="rect">
              <a:avLst/>
            </a:prstGeom>
            <a:noFill/>
          </p:spPr>
          <p:txBody>
            <a:bodyPr wrap="square" rtlCol="0">
              <a:spAutoFit/>
            </a:bodyPr>
            <a:lstStyle/>
            <a:p>
              <a:r>
                <a:rPr lang="fr-FR" b="1" i="1" dirty="0" smtClean="0">
                  <a:solidFill>
                    <a:srgbClr val="C00000"/>
                  </a:solidFill>
                </a:rPr>
                <a:t>Zone d’étude</a:t>
              </a:r>
              <a:endParaRPr lang="fr-FR" b="1" i="1" dirty="0">
                <a:solidFill>
                  <a:srgbClr val="C00000"/>
                </a:solidFill>
              </a:endParaRPr>
            </a:p>
          </p:txBody>
        </p:sp>
        <p:sp>
          <p:nvSpPr>
            <p:cNvPr id="13" name="Ellipse 12"/>
            <p:cNvSpPr/>
            <p:nvPr/>
          </p:nvSpPr>
          <p:spPr>
            <a:xfrm>
              <a:off x="1403648" y="3212976"/>
              <a:ext cx="1584176" cy="115212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8" name="Connecteur droit 17"/>
            <p:cNvCxnSpPr>
              <a:stCxn id="13" idx="4"/>
            </p:cNvCxnSpPr>
            <p:nvPr/>
          </p:nvCxnSpPr>
          <p:spPr>
            <a:xfrm>
              <a:off x="2195736" y="4365104"/>
              <a:ext cx="288032" cy="72008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Colas">
  <a:themeElements>
    <a:clrScheme name="Cola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olas">
      <a:majorFont>
        <a:latin typeface="Arial Rounded MT Bol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la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la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la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la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la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la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la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la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la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la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la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la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3013</TotalTime>
  <Words>643</Words>
  <Application>Microsoft Office PowerPoint</Application>
  <PresentationFormat>Affichage à l'écran (4:3)</PresentationFormat>
  <Paragraphs>136</Paragraphs>
  <Slides>16</Slides>
  <Notes>6</Notes>
  <HiddenSlides>0</HiddenSlides>
  <MMClips>0</MMClips>
  <ScaleCrop>false</ScaleCrop>
  <HeadingPairs>
    <vt:vector size="4" baseType="variant">
      <vt:variant>
        <vt:lpstr>Thème</vt:lpstr>
      </vt:variant>
      <vt:variant>
        <vt:i4>2</vt:i4>
      </vt:variant>
      <vt:variant>
        <vt:lpstr>Titres des diapositives</vt:lpstr>
      </vt:variant>
      <vt:variant>
        <vt:i4>16</vt:i4>
      </vt:variant>
    </vt:vector>
  </HeadingPairs>
  <TitlesOfParts>
    <vt:vector size="18" baseType="lpstr">
      <vt:lpstr>Colas</vt:lpstr>
      <vt:lpstr>Thème Office</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vector>
  </TitlesOfParts>
  <Manager>JCR</Manager>
  <Company>St Louis - Armentières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JC Régent</dc:creator>
  <cp:lastModifiedBy>jriot</cp:lastModifiedBy>
  <cp:revision>343</cp:revision>
  <dcterms:created xsi:type="dcterms:W3CDTF">2008-10-22T09:04:32Z</dcterms:created>
  <dcterms:modified xsi:type="dcterms:W3CDTF">2018-02-01T15:06:46Z</dcterms:modified>
</cp:coreProperties>
</file>