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57" r:id="rId2"/>
    <p:sldId id="312" r:id="rId3"/>
    <p:sldId id="307" r:id="rId4"/>
    <p:sldId id="298" r:id="rId5"/>
    <p:sldId id="299" r:id="rId6"/>
    <p:sldId id="305" r:id="rId7"/>
    <p:sldId id="306" r:id="rId8"/>
    <p:sldId id="300" r:id="rId9"/>
    <p:sldId id="302" r:id="rId10"/>
    <p:sldId id="303" r:id="rId11"/>
    <p:sldId id="304" r:id="rId12"/>
    <p:sldId id="301" r:id="rId13"/>
    <p:sldId id="313" r:id="rId14"/>
  </p:sldIdLst>
  <p:sldSz cx="9144000" cy="6858000" type="screen4x3"/>
  <p:notesSz cx="6858000" cy="9144000"/>
  <p:defaultTextStyle>
    <a:defPPr>
      <a:defRPr lang="fr-FR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4E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454" autoAdjust="0"/>
  </p:normalViewPr>
  <p:slideViewPr>
    <p:cSldViewPr snapToGrid="0" snapToObjects="1">
      <p:cViewPr>
        <p:scale>
          <a:sx n="100" d="100"/>
          <a:sy n="100" d="100"/>
        </p:scale>
        <p:origin x="-294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C5065C5-D127-46BC-BB24-0FDCF634B3AD}" type="datetimeFigureOut">
              <a:rPr lang="fr-FR"/>
              <a:pPr>
                <a:defRPr/>
              </a:pPr>
              <a:t>21/05/2012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48E657E-A2DC-43C7-9312-1D1D244CE50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3831387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7BAFFD-7F0E-45F7-A3B5-BB39AC40375E}" type="datetimeFigureOut">
              <a:rPr lang="fr-FR"/>
              <a:pPr>
                <a:defRPr/>
              </a:pPr>
              <a:t>21/05/2012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ADE71E-0FE0-45DB-BA6E-E62B5739D42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89360" y="0"/>
            <a:ext cx="7054640" cy="914004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04E6D0-7F3E-4A9A-9963-A97E5D454B1B}" type="datetimeFigureOut">
              <a:rPr lang="fr-FR"/>
              <a:pPr>
                <a:defRPr/>
              </a:pPr>
              <a:t>21/05/2012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5A62AA-14E6-430F-BB51-A0356E27F33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F8F72A-C741-4427-A916-5208CFE1341C}" type="datetimeFigureOut">
              <a:rPr lang="fr-FR"/>
              <a:pPr>
                <a:defRPr/>
              </a:pPr>
              <a:t>21/05/2012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B2B63B-4AD5-4DB5-994E-D0D0B2A491C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89360" y="0"/>
            <a:ext cx="7054640" cy="914004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BAF4E8-9F01-4513-B63A-30FCF66D1F47}" type="datetimeFigureOut">
              <a:rPr lang="fr-FR"/>
              <a:pPr>
                <a:defRPr/>
              </a:pPr>
              <a:t>21/05/2012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359A0F-E5A0-4C5B-B648-D0CFB6F63C2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8EFFDF-A625-4F2E-9DD3-835EA42C54B2}" type="datetimeFigureOut">
              <a:rPr lang="fr-FR"/>
              <a:pPr>
                <a:defRPr/>
              </a:pPr>
              <a:t>21/05/2012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4D64E2-3B0A-49C1-94DF-D9B13D4F337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7" name="Titre 1"/>
          <p:cNvSpPr txBox="1">
            <a:spLocks/>
          </p:cNvSpPr>
          <p:nvPr userDrawn="1"/>
        </p:nvSpPr>
        <p:spPr bwMode="auto">
          <a:xfrm>
            <a:off x="2089360" y="0"/>
            <a:ext cx="7054640" cy="9140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89360" y="0"/>
            <a:ext cx="7054640" cy="914004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336CF-072A-4DD4-9691-87BA7F296AA7}" type="datetimeFigureOut">
              <a:rPr lang="fr-FR"/>
              <a:pPr>
                <a:defRPr/>
              </a:pPr>
              <a:t>21/05/2012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134F07-1AAE-4EFB-84A2-66BC7C00F63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89360" y="0"/>
            <a:ext cx="7054640" cy="91400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847873-F920-4549-AF85-B549C69FB596}" type="datetimeFigureOut">
              <a:rPr lang="fr-FR"/>
              <a:pPr>
                <a:defRPr/>
              </a:pPr>
              <a:t>21/05/2012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79613C-F723-4F90-B0C3-5082CF41869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89360" y="0"/>
            <a:ext cx="7054640" cy="914004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17C214-C802-40FF-9E5C-C307C9358667}" type="datetimeFigureOut">
              <a:rPr lang="fr-FR"/>
              <a:pPr>
                <a:defRPr/>
              </a:pPr>
              <a:t>21/05/2012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10E9F-0590-4944-8356-1B02ED1C469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278CE8-4E15-43CB-83F7-3D6D70D9270D}" type="datetimeFigureOut">
              <a:rPr lang="fr-FR"/>
              <a:pPr>
                <a:defRPr/>
              </a:pPr>
              <a:t>21/05/2012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968F84-138F-4450-8E57-E2EA291455B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2089360" y="0"/>
            <a:ext cx="7054640" cy="914004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38C480-31BE-4FAA-91E6-75E8E04F310A}" type="datetimeFigureOut">
              <a:rPr lang="fr-FR"/>
              <a:pPr>
                <a:defRPr/>
              </a:pPr>
              <a:t>21/05/2012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F11C80-E6DC-43B0-9C2C-14703C6CC0A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047582-B9D7-4F52-BF39-DB39EBA658E9}" type="datetimeFigureOut">
              <a:rPr lang="fr-FR"/>
              <a:pPr>
                <a:defRPr/>
              </a:pPr>
              <a:t>21/05/2012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793A84-9AA7-49E1-B32C-FEBB3FFF4F0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49000">
              <a:schemeClr val="bg1">
                <a:tint val="80000"/>
                <a:satMod val="300000"/>
              </a:schemeClr>
            </a:gs>
            <a:gs pos="100000">
              <a:schemeClr val="bg1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8763325-6695-4A31-80A2-AB95B978C24C}" type="datetimeFigureOut">
              <a:rPr lang="fr-FR"/>
              <a:pPr>
                <a:defRPr/>
              </a:pPr>
              <a:t>21/05/2012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010400" y="648652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7E1C902-BED4-B947-AC69-FE6FED214483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pic>
        <p:nvPicPr>
          <p:cNvPr id="7" name="Picture 1" descr="C:\Users\Administrateur\Documents\My Dropbox\07- Lycée\Comm'\Logos\logo-STI2D-150px.png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660610" y="215900"/>
            <a:ext cx="142875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6"/>
          <p:cNvPicPr>
            <a:picLocks noChangeAspect="1" noChangeArrowheads="1"/>
          </p:cNvPicPr>
          <p:nvPr userDrawn="1"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6000" contrast="34000"/>
          </a:blip>
          <a:srcRect/>
          <a:stretch>
            <a:fillRect/>
          </a:stretch>
        </p:blipFill>
        <p:spPr bwMode="auto">
          <a:xfrm>
            <a:off x="0" y="24570"/>
            <a:ext cx="12525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Connecteur droit 8"/>
          <p:cNvCxnSpPr/>
          <p:nvPr userDrawn="1"/>
        </p:nvCxnSpPr>
        <p:spPr>
          <a:xfrm>
            <a:off x="1228798" y="914004"/>
            <a:ext cx="7909062" cy="1588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cument_Microsoft_Office_Word2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cument_Microsoft_Office_Word3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cument_Microsoft_Office_Word1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812800" y="4752975"/>
            <a:ext cx="3530600" cy="1254125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fr-FR" sz="2000" dirty="0" smtClean="0"/>
              <a:t>M. Rage</a:t>
            </a:r>
            <a:br>
              <a:rPr lang="fr-FR" sz="2000" dirty="0" smtClean="0"/>
            </a:br>
            <a:r>
              <a:rPr lang="fr-FR" sz="2000" dirty="0" smtClean="0"/>
              <a:t>IGEN STI</a:t>
            </a:r>
          </a:p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fr-FR" sz="2000" dirty="0" smtClean="0"/>
              <a:t>D’après J. Perrin IGEN STI</a:t>
            </a:r>
          </a:p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fr-FR" sz="2000" dirty="0" smtClean="0"/>
              <a:t>Séminaire STI2D 2012</a:t>
            </a:r>
            <a:endParaRPr lang="fr-FR" sz="2000" dirty="0"/>
          </a:p>
        </p:txBody>
      </p:sp>
      <p:sp>
        <p:nvSpPr>
          <p:cNvPr id="6" name="Arrondir un rectangle avec un coin diagonal 5"/>
          <p:cNvSpPr/>
          <p:nvPr/>
        </p:nvSpPr>
        <p:spPr>
          <a:xfrm>
            <a:off x="552794" y="1595439"/>
            <a:ext cx="8429625" cy="2405062"/>
          </a:xfrm>
          <a:prstGeom prst="round2DiagRect">
            <a:avLst>
              <a:gd name="adj1" fmla="val 16667"/>
              <a:gd name="adj2" fmla="val 4824"/>
            </a:avLst>
          </a:prstGeom>
          <a:solidFill>
            <a:schemeClr val="accent6">
              <a:lumMod val="75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5400" dirty="0" smtClean="0"/>
              <a:t>Sujets zéro de l’épreuve écrite du bac STI2D</a:t>
            </a:r>
          </a:p>
        </p:txBody>
      </p:sp>
      <p:sp>
        <p:nvSpPr>
          <p:cNvPr id="14341" name="ZoneTexte 7"/>
          <p:cNvSpPr txBox="1">
            <a:spLocks noChangeArrowheads="1"/>
          </p:cNvSpPr>
          <p:nvPr/>
        </p:nvSpPr>
        <p:spPr bwMode="auto">
          <a:xfrm>
            <a:off x="7324725" y="6594475"/>
            <a:ext cx="18192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fr-FR" sz="1200" i="1" dirty="0">
                <a:latin typeface="Calibri" pitchFamily="34" charset="0"/>
              </a:rPr>
              <a:t>Version </a:t>
            </a:r>
            <a:r>
              <a:rPr lang="fr-FR" sz="1200" i="1" dirty="0" smtClean="0">
                <a:latin typeface="Calibri" pitchFamily="34" charset="0"/>
              </a:rPr>
              <a:t>1 </a:t>
            </a:r>
            <a:r>
              <a:rPr lang="fr-FR" sz="1200" i="1" dirty="0">
                <a:latin typeface="Calibri" pitchFamily="34" charset="0"/>
              </a:rPr>
              <a:t>– </a:t>
            </a:r>
            <a:r>
              <a:rPr lang="fr-FR" sz="1200" i="1" dirty="0" smtClean="0">
                <a:latin typeface="Calibri" pitchFamily="34" charset="0"/>
              </a:rPr>
              <a:t>13 05-2012</a:t>
            </a:r>
            <a:endParaRPr lang="fr-FR" sz="1200" i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Extraits du dossier </a:t>
            </a:r>
            <a:r>
              <a:rPr lang="fr-FR" dirty="0"/>
              <a:t>technique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95400"/>
            <a:ext cx="3060700" cy="2527300"/>
          </a:xfrm>
          <a:prstGeom prst="rect">
            <a:avLst/>
          </a:prstGeom>
        </p:spPr>
      </p:pic>
      <p:grpSp>
        <p:nvGrpSpPr>
          <p:cNvPr id="6" name="Grouper 5"/>
          <p:cNvGrpSpPr/>
          <p:nvPr/>
        </p:nvGrpSpPr>
        <p:grpSpPr>
          <a:xfrm>
            <a:off x="2628900" y="1295400"/>
            <a:ext cx="6350000" cy="5210018"/>
            <a:chOff x="2628900" y="1295400"/>
            <a:chExt cx="6350000" cy="5210018"/>
          </a:xfrm>
        </p:grpSpPr>
        <p:pic>
          <p:nvPicPr>
            <p:cNvPr id="4" name="Imag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60700" y="1295400"/>
              <a:ext cx="5918200" cy="2695418"/>
            </a:xfrm>
            <a:prstGeom prst="rect">
              <a:avLst/>
            </a:prstGeom>
          </p:spPr>
        </p:pic>
        <p:pic>
          <p:nvPicPr>
            <p:cNvPr id="5" name="Image 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628900" y="3990818"/>
              <a:ext cx="6350000" cy="25146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xmlns="" val="1272525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Extraits du dossier </a:t>
            </a:r>
            <a:r>
              <a:rPr lang="fr-FR" dirty="0"/>
              <a:t>technique</a:t>
            </a:r>
          </a:p>
        </p:txBody>
      </p:sp>
      <p:graphicFrame>
        <p:nvGraphicFramePr>
          <p:cNvPr id="3" name="Obj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902885895"/>
              </p:ext>
            </p:extLst>
          </p:nvPr>
        </p:nvGraphicFramePr>
        <p:xfrm>
          <a:off x="565150" y="1574800"/>
          <a:ext cx="8134127" cy="4940300"/>
        </p:xfrm>
        <a:graphic>
          <a:graphicData uri="http://schemas.openxmlformats.org/presentationml/2006/ole">
            <p:oleObj spid="_x0000_s4117" name="Document" r:id="rId3" imgW="9638945" imgH="5854485" progId="Word.Document.12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1041377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44700" y="0"/>
            <a:ext cx="7099300" cy="914004"/>
          </a:xfrm>
        </p:spPr>
        <p:txBody>
          <a:bodyPr/>
          <a:lstStyle/>
          <a:p>
            <a:r>
              <a:rPr lang="fr-FR" dirty="0"/>
              <a:t>Sujet zéro LGV : </a:t>
            </a:r>
            <a:r>
              <a:rPr lang="fr-FR" dirty="0" smtClean="0"/>
              <a:t>support de l’exercice</a:t>
            </a:r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227" y="1193800"/>
            <a:ext cx="2463800" cy="1854200"/>
          </a:xfrm>
          <a:prstGeom prst="rect">
            <a:avLst/>
          </a:prstGeom>
        </p:spPr>
      </p:pic>
      <p:pic>
        <p:nvPicPr>
          <p:cNvPr id="2053" name="Image 2" descr="IMG_416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2227" y="3189943"/>
            <a:ext cx="2357438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 descr="medias537"/>
          <p:cNvPicPr>
            <a:picLocks noChangeAspect="1" noChangeArrowheads="1"/>
          </p:cNvPicPr>
          <p:nvPr/>
        </p:nvPicPr>
        <p:blipFill>
          <a:blip r:embed="rId4">
            <a:lum bright="2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847293"/>
            <a:ext cx="3009900" cy="200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59100" y="3695700"/>
            <a:ext cx="6184900" cy="2946400"/>
          </a:xfrm>
          <a:prstGeom prst="rect">
            <a:avLst/>
          </a:prstGeom>
        </p:spPr>
      </p:pic>
      <p:grpSp>
        <p:nvGrpSpPr>
          <p:cNvPr id="9" name="Grouper 8"/>
          <p:cNvGrpSpPr/>
          <p:nvPr/>
        </p:nvGrpSpPr>
        <p:grpSpPr>
          <a:xfrm>
            <a:off x="2794000" y="1263690"/>
            <a:ext cx="6096000" cy="2734290"/>
            <a:chOff x="2794000" y="1263690"/>
            <a:chExt cx="6096000" cy="2734290"/>
          </a:xfrm>
        </p:grpSpPr>
        <p:pic>
          <p:nvPicPr>
            <p:cNvPr id="4" name="Image 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794000" y="1263690"/>
              <a:ext cx="6096000" cy="1206500"/>
            </a:xfrm>
            <a:prstGeom prst="rect">
              <a:avLst/>
            </a:prstGeom>
          </p:spPr>
        </p:pic>
        <p:grpSp>
          <p:nvGrpSpPr>
            <p:cNvPr id="5" name="Group 1"/>
            <p:cNvGrpSpPr>
              <a:grpSpLocks/>
            </p:cNvGrpSpPr>
            <p:nvPr/>
          </p:nvGrpSpPr>
          <p:grpSpPr bwMode="auto">
            <a:xfrm>
              <a:off x="6605608" y="2381905"/>
              <a:ext cx="2151062" cy="1616075"/>
              <a:chOff x="7771" y="6633"/>
              <a:chExt cx="3388" cy="2544"/>
            </a:xfrm>
          </p:grpSpPr>
          <p:pic>
            <p:nvPicPr>
              <p:cNvPr id="2050" name="Image 1" descr="P04"/>
              <p:cNvPicPr>
                <a:picLocks noChangeAspect="1" noChangeArrowheads="1"/>
              </p:cNvPicPr>
              <p:nvPr/>
            </p:nvPicPr>
            <p:blipFill>
              <a:blip r:embed="rId7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42467"/>
              <a:stretch>
                <a:fillRect/>
              </a:stretch>
            </p:blipFill>
            <p:spPr bwMode="auto">
              <a:xfrm>
                <a:off x="9161" y="6712"/>
                <a:ext cx="1998" cy="24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6" name="AutoShape 3"/>
              <p:cNvSpPr>
                <a:spLocks/>
              </p:cNvSpPr>
              <p:nvPr/>
            </p:nvSpPr>
            <p:spPr bwMode="auto">
              <a:xfrm>
                <a:off x="7771" y="6633"/>
                <a:ext cx="1005" cy="454"/>
              </a:xfrm>
              <a:prstGeom prst="callout2">
                <a:avLst>
                  <a:gd name="adj1" fmla="val 39648"/>
                  <a:gd name="adj2" fmla="val 111940"/>
                  <a:gd name="adj3" fmla="val 39648"/>
                  <a:gd name="adj4" fmla="val 120199"/>
                  <a:gd name="adj5" fmla="val 95153"/>
                  <a:gd name="adj6" fmla="val 149949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 type="arrow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10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mbria" charset="0"/>
                    <a:ea typeface="ÇlÇr ñæí©" charset="0"/>
                  </a:rPr>
                  <a:t>béquille</a:t>
                </a:r>
                <a:endParaRPr kumimoji="0" lang="fr-FR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0"/>
                </a:endParaRPr>
              </a:p>
            </p:txBody>
          </p:sp>
          <p:sp>
            <p:nvSpPr>
              <p:cNvPr id="7" name="AutoShape 4"/>
              <p:cNvSpPr>
                <a:spLocks/>
              </p:cNvSpPr>
              <p:nvPr/>
            </p:nvSpPr>
            <p:spPr bwMode="auto">
              <a:xfrm>
                <a:off x="8250" y="7684"/>
                <a:ext cx="701" cy="454"/>
              </a:xfrm>
              <a:prstGeom prst="callout2">
                <a:avLst>
                  <a:gd name="adj1" fmla="val 39648"/>
                  <a:gd name="adj2" fmla="val 117120"/>
                  <a:gd name="adj3" fmla="val 39648"/>
                  <a:gd name="adj4" fmla="val 138088"/>
                  <a:gd name="adj5" fmla="val 116519"/>
                  <a:gd name="adj6" fmla="val 213981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 type="arrow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10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mbria" charset="0"/>
                    <a:ea typeface="ÇlÇr ñæí©" charset="0"/>
                  </a:rPr>
                  <a:t>Pile</a:t>
                </a:r>
                <a:endParaRPr kumimoji="0" lang="fr-FR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2666204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 sujet</a:t>
            </a:r>
            <a:endParaRPr lang="fr-FR" dirty="0"/>
          </a:p>
        </p:txBody>
      </p:sp>
      <p:graphicFrame>
        <p:nvGraphicFramePr>
          <p:cNvPr id="3" name="Obj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126118130"/>
              </p:ext>
            </p:extLst>
          </p:nvPr>
        </p:nvGraphicFramePr>
        <p:xfrm>
          <a:off x="1397000" y="1746250"/>
          <a:ext cx="6350000" cy="3365500"/>
        </p:xfrm>
        <a:graphic>
          <a:graphicData uri="http://schemas.openxmlformats.org/presentationml/2006/ole">
            <p:oleObj spid="_x0000_s5125" name="Document" r:id="rId3" imgW="6349766" imgH="3365376" progId="Word.Document.12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2190704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Les sujets zéro sont conformes sur la forme et le fond aux futurs sujets ;</a:t>
            </a:r>
          </a:p>
          <a:p>
            <a:r>
              <a:rPr lang="fr-FR" dirty="0" smtClean="0"/>
              <a:t>Ils peuvent être cependant plus longs que les sujets futurs pour initier, en fonction du support, quelques pistes de questionnement intéressantes ;</a:t>
            </a:r>
          </a:p>
          <a:p>
            <a:r>
              <a:rPr lang="fr-FR" dirty="0" smtClean="0"/>
              <a:t>En septembre nous devrions disposer d’au moins quatre sujets zéro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20445712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22500" y="0"/>
            <a:ext cx="6921500" cy="914004"/>
          </a:xfrm>
        </p:spPr>
        <p:txBody>
          <a:bodyPr/>
          <a:lstStyle/>
          <a:p>
            <a:r>
              <a:rPr lang="fr-FR" sz="3200" dirty="0" smtClean="0"/>
              <a:t>1</a:t>
            </a:r>
            <a:r>
              <a:rPr lang="fr-FR" sz="3200" baseline="30000" dirty="0" smtClean="0"/>
              <a:t>er</a:t>
            </a:r>
            <a:r>
              <a:rPr lang="fr-FR" sz="3200" dirty="0" smtClean="0"/>
              <a:t> sujet : orienté mécanique et énergie</a:t>
            </a:r>
            <a:endParaRPr lang="fr-FR" sz="3200" dirty="0"/>
          </a:p>
        </p:txBody>
      </p:sp>
      <p:graphicFrame>
        <p:nvGraphicFramePr>
          <p:cNvPr id="3" name="Obj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668966754"/>
              </p:ext>
            </p:extLst>
          </p:nvPr>
        </p:nvGraphicFramePr>
        <p:xfrm>
          <a:off x="1397000" y="1746250"/>
          <a:ext cx="6350000" cy="3365500"/>
        </p:xfrm>
        <a:graphic>
          <a:graphicData uri="http://schemas.openxmlformats.org/presentationml/2006/ole">
            <p:oleObj spid="_x0000_s1028" name="Document" r:id="rId3" imgW="6343818" imgH="3365632" progId="Word.Document.12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2953942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Grille d’analyse des sujets écrits</a:t>
            </a:r>
            <a:endParaRPr lang="fr-FR" dirty="0"/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93400127"/>
              </p:ext>
            </p:extLst>
          </p:nvPr>
        </p:nvGraphicFramePr>
        <p:xfrm>
          <a:off x="-1" y="1054099"/>
          <a:ext cx="9144002" cy="5707973"/>
        </p:xfrm>
        <a:graphic>
          <a:graphicData uri="http://schemas.openxmlformats.org/drawingml/2006/table">
            <a:tbl>
              <a:tblPr/>
              <a:tblGrid>
                <a:gridCol w="2070101"/>
                <a:gridCol w="3048000"/>
                <a:gridCol w="2928904"/>
                <a:gridCol w="639796"/>
                <a:gridCol w="457201"/>
              </a:tblGrid>
              <a:tr h="212489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Grille d'analyse des compétences - sujet 0 </a:t>
                      </a:r>
                      <a:r>
                        <a:rPr lang="fr-FR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LGV bac </a:t>
                      </a:r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STI2D</a:t>
                      </a:r>
                    </a:p>
                  </a:txBody>
                  <a:tcPr marL="7341" marR="7341" marT="734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7341" marR="7341" marT="734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1" marR="7341" marT="734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1" marR="7341" marT="734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6778">
                <a:tc>
                  <a:txBody>
                    <a:bodyPr/>
                    <a:lstStyle/>
                    <a:p>
                      <a:pPr algn="l" fontAlgn="ctr"/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1" marR="7341" marT="7341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Activités proposées</a:t>
                      </a:r>
                    </a:p>
                  </a:txBody>
                  <a:tcPr marL="7341" marR="7341" marT="73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Indicateurs de résultat</a:t>
                      </a:r>
                    </a:p>
                  </a:txBody>
                  <a:tcPr marL="7341" marR="7341" marT="73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Question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1" marR="7341" marT="73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Poids</a:t>
                      </a:r>
                    </a:p>
                  </a:txBody>
                  <a:tcPr marL="7341" marR="7341" marT="73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6778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O1 -  Caractériser des systèmes privilégiant un usage raisonné du point de vue développement durable</a:t>
                      </a:r>
                    </a:p>
                  </a:txBody>
                  <a:tcPr marL="7341" marR="7341" marT="73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CO1.1. Justifier les choix des matériaux, des structures d’un système et les énergies mises en </a:t>
                      </a:r>
                      <a:r>
                        <a:rPr lang="fr-FR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oeuvre</a:t>
                      </a:r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dans une approche de développement durable</a:t>
                      </a:r>
                    </a:p>
                  </a:txBody>
                  <a:tcPr marL="7341" marR="7341" marT="73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5,7%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41677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Analyser les relations fonctions - matériau -  impact environnemental</a:t>
                      </a:r>
                    </a:p>
                  </a:txBody>
                  <a:tcPr marL="7341" marR="7341" marT="73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sng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Tous</a:t>
                      </a:r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les axes d'analyse sont commentés</a:t>
                      </a:r>
                      <a:endParaRPr lang="fr-FR" sz="1200" b="0" i="0" u="sng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Q2.6.1 à Q2.6.2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1066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Analyser une empreinte carbone</a:t>
                      </a:r>
                    </a:p>
                  </a:txBody>
                  <a:tcPr marL="7341" marR="7341" marT="73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L'empreinte carbone est évaluée et son impact justifié ou critiqué de manière pertinente 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Q2.6.3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677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CO1.2. Justifier le choix d’une solution selon des contraintes d’ergonomie et d’effets sur la santé de l’homme et du vivant</a:t>
                      </a:r>
                    </a:p>
                  </a:txBody>
                  <a:tcPr marL="7341" marR="7341" marT="73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0,0%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212489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5,7%</a:t>
                      </a:r>
                    </a:p>
                  </a:txBody>
                  <a:tcPr marL="7341" marR="7341" marT="73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1" marR="7341" marT="73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6778"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O2 - Identifier les éléments permettant la limitation de l’Impact environnemental d’un système et de ses constituants</a:t>
                      </a:r>
                    </a:p>
                  </a:txBody>
                  <a:tcPr marL="7341" marR="7341" marT="73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CO2.1. Identifier les flux et la forme de l’énergie, caractériser ses transformations et/ou modulations et estimer l’efficacité énergétique globale d’un systèm</a:t>
                      </a:r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</a:t>
                      </a:r>
                    </a:p>
                  </a:txBody>
                  <a:tcPr marL="7341" marR="7341" marT="73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9,4%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621066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Calculer une puissance</a:t>
                      </a:r>
                    </a:p>
                  </a:txBody>
                  <a:tcPr marL="7341" marR="7341" marT="73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Les différents modes de fonctionnement sont pris en compte sans omission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Q2.3.2 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677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Le rendement de la chaîne d'énergie est pris en compte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248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Le résultat du calcul est exact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248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Calculer une énergie</a:t>
                      </a:r>
                    </a:p>
                  </a:txBody>
                  <a:tcPr marL="7341" marR="7341" marT="73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l'expression de l'énergie est exacte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Q2.3.3 et 4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677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Le résultat du calcul est exact et l'unité de grandeur correcte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677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CO2.2. Justifier les solutions constructives d’un système au regard des impacts environnementaux et économiques engendrés tout au long de son cycle de vie</a:t>
                      </a:r>
                    </a:p>
                  </a:txBody>
                  <a:tcPr marL="7341" marR="7341" marT="73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0,0%</a:t>
                      </a:r>
                    </a:p>
                  </a:txBody>
                  <a:tcPr marL="7341" marR="7341" marT="7341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212489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9,4%</a:t>
                      </a:r>
                    </a:p>
                  </a:txBody>
                  <a:tcPr marL="7341" marR="7341" marT="73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1" marR="7341" marT="73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25803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Grille d’analyse des sujets écrits</a:t>
            </a:r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811926107"/>
              </p:ext>
            </p:extLst>
          </p:nvPr>
        </p:nvGraphicFramePr>
        <p:xfrm>
          <a:off x="-12701" y="1750277"/>
          <a:ext cx="9144001" cy="2401269"/>
        </p:xfrm>
        <a:graphic>
          <a:graphicData uri="http://schemas.openxmlformats.org/drawingml/2006/table">
            <a:tbl>
              <a:tblPr/>
              <a:tblGrid>
                <a:gridCol w="2082801"/>
                <a:gridCol w="3035300"/>
                <a:gridCol w="2892043"/>
                <a:gridCol w="663957"/>
                <a:gridCol w="469900"/>
              </a:tblGrid>
              <a:tr h="267882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O3 - Identifier les éléments influents du développement d’un système  </a:t>
                      </a:r>
                    </a:p>
                  </a:txBody>
                  <a:tcPr marL="7341" marR="7341" marT="73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CO3.1. Décoder le cahier des charges fonctionnel d’un système</a:t>
                      </a:r>
                    </a:p>
                  </a:txBody>
                  <a:tcPr marL="7341" marR="7341" marT="73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3,8%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267882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Énoncer le besoin principal</a:t>
                      </a:r>
                    </a:p>
                  </a:txBody>
                  <a:tcPr marL="7341" marR="7341" marT="73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Le besoin est complètement  exprimé, sans omission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Q2.1.1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882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Expliquer les interactions entre l'utilisateur et le système</a:t>
                      </a:r>
                    </a:p>
                  </a:txBody>
                  <a:tcPr marL="7341" marR="7341" marT="73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Les interactions sont listées chronologiquement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Q2.1.2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882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CO3.2. Évaluer la compétitivité d’un système d’un point de vue technique et économique</a:t>
                      </a:r>
                    </a:p>
                  </a:txBody>
                  <a:tcPr marL="7341" marR="7341" marT="73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9,4%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267882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Conclure sur le respect d'une exigence</a:t>
                      </a:r>
                    </a:p>
                  </a:txBody>
                  <a:tcPr marL="7341" marR="7341" marT="73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Les conclusions sont pertinentes en regard des calculs effectués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Q2.2.6 Q2.3.4/ 6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882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1" marR="7341" marT="73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Vérifier le service rendu de tout ou partie d'un système</a:t>
                      </a:r>
                    </a:p>
                  </a:txBody>
                  <a:tcPr marL="7341" marR="7341" marT="73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Le service rendu est comparé à l'attente, les conclusions sont logiques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Q2.4.4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882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13,2%</a:t>
                      </a:r>
                    </a:p>
                  </a:txBody>
                  <a:tcPr marL="7341" marR="7341" marT="73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Conclure sur l'aptitude du produit à répondre à un besoin</a:t>
                      </a:r>
                    </a:p>
                  </a:txBody>
                  <a:tcPr marL="7341" marR="7341" marT="73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Les limites du produit sont listées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Q2.7.1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277208733"/>
              </p:ext>
            </p:extLst>
          </p:nvPr>
        </p:nvGraphicFramePr>
        <p:xfrm>
          <a:off x="0" y="1320799"/>
          <a:ext cx="9144002" cy="416778"/>
        </p:xfrm>
        <a:graphic>
          <a:graphicData uri="http://schemas.openxmlformats.org/drawingml/2006/table">
            <a:tbl>
              <a:tblPr/>
              <a:tblGrid>
                <a:gridCol w="2070101"/>
                <a:gridCol w="3048000"/>
                <a:gridCol w="2857499"/>
                <a:gridCol w="673100"/>
                <a:gridCol w="495302"/>
              </a:tblGrid>
              <a:tr h="416778">
                <a:tc>
                  <a:txBody>
                    <a:bodyPr/>
                    <a:lstStyle/>
                    <a:p>
                      <a:pPr algn="l" fontAlgn="ctr"/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1" marR="7341" marT="7341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Activités proposées</a:t>
                      </a:r>
                    </a:p>
                  </a:txBody>
                  <a:tcPr marL="7341" marR="7341" marT="73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Indicateurs de résultat</a:t>
                      </a:r>
                    </a:p>
                  </a:txBody>
                  <a:tcPr marL="7341" marR="7341" marT="73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Question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1" marR="7341" marT="73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Poids</a:t>
                      </a:r>
                    </a:p>
                  </a:txBody>
                  <a:tcPr marL="7341" marR="7341" marT="73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058865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Grille d’analyse des sujets écrits</a:t>
            </a:r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72578813"/>
              </p:ext>
            </p:extLst>
          </p:nvPr>
        </p:nvGraphicFramePr>
        <p:xfrm>
          <a:off x="-1" y="985410"/>
          <a:ext cx="9144002" cy="5823441"/>
        </p:xfrm>
        <a:graphic>
          <a:graphicData uri="http://schemas.openxmlformats.org/drawingml/2006/table">
            <a:tbl>
              <a:tblPr/>
              <a:tblGrid>
                <a:gridCol w="2082801"/>
                <a:gridCol w="3048000"/>
                <a:gridCol w="2916204"/>
                <a:gridCol w="614396"/>
                <a:gridCol w="482601"/>
              </a:tblGrid>
              <a:tr h="183025">
                <a:tc rowSpan="20">
                  <a:txBody>
                    <a:bodyPr/>
                    <a:lstStyle/>
                    <a:p>
                      <a:pPr algn="ctr" fontAlgn="ctr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O4 - Décoder l’organisation fonctionnelle, structurelle et logicielle d’un système</a:t>
                      </a:r>
                    </a:p>
                    <a:p>
                      <a:pPr algn="ctr" fontAlgn="ctr"/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  <a:p>
                      <a:pPr algn="ctr" fontAlgn="ctr"/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1" marR="7341" marT="73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CO4.1. Identifier et caractériser les fonctions et les constituants d’un système ainsi que ses entrées/sorties</a:t>
                      </a:r>
                    </a:p>
                  </a:txBody>
                  <a:tcPr marL="7341" marR="7341" marT="73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17,0%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18302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Identifier les composants qui réalisent une fonction particulière</a:t>
                      </a:r>
                    </a:p>
                  </a:txBody>
                  <a:tcPr marL="7341" marR="7341" marT="73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Les composants de la fonction sont identifiés sans omission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Q2.3.1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02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Caractériser la fonction d'un sous-système</a:t>
                      </a:r>
                    </a:p>
                  </a:txBody>
                  <a:tcPr marL="7341" marR="7341" marT="73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Les caractéristiques de la fonction sont exprimées sans erreur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Q2.5.1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02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Calculer un rapport de réduction</a:t>
                      </a:r>
                    </a:p>
                  </a:txBody>
                  <a:tcPr marL="7341" marR="7341" marT="73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l'expression littérale est juste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Q2.2.2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02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la valeur du rapport de réduction est exacte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02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Calculer un couple</a:t>
                      </a:r>
                    </a:p>
                  </a:txBody>
                  <a:tcPr marL="7341" marR="7341" marT="73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l'expression littérale est juste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Q2.2.3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02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la simplification en fonction du contexte est faite de manière pertinente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Q2.2.4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02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la valeur numérique est exacte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02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Calculer une vitesse</a:t>
                      </a:r>
                    </a:p>
                  </a:txBody>
                  <a:tcPr marL="7341" marR="7341" marT="73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l'expression littérale est juste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Q225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02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la valeur numérique est exacte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02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CO4.2. Identifier et caractériser l’agencement matériel et/ou logiciel d’un système</a:t>
                      </a:r>
                    </a:p>
                  </a:txBody>
                  <a:tcPr marL="7341" marR="7341" marT="73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17,0%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18302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Repérer les éléments d'un système</a:t>
                      </a:r>
                    </a:p>
                  </a:txBody>
                  <a:tcPr marL="7341" marR="7341" marT="73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Les éléments sont tous repérés, sans erreur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Q1.1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11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Repérer et Justifier l'agencement d'éléments permettant le respect d'une clause du cdcf</a:t>
                      </a:r>
                    </a:p>
                  </a:txBody>
                  <a:tcPr marL="7341" marR="7341" marT="73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Les éléments sont repérés sans oubli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Q1.4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22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L'agencement est justifié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Q1.4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02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Classer des identifiants de trames</a:t>
                      </a:r>
                    </a:p>
                  </a:txBody>
                  <a:tcPr marL="7341" marR="7341" marT="73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Les identifiants sont classés par ordre de priorité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Q2.4.1 - Q2.4.2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02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CO4.3. Identifier et caractériser le fonctionnement temporel d’un système</a:t>
                      </a:r>
                    </a:p>
                  </a:txBody>
                  <a:tcPr marL="7341" marR="7341" marT="73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0,0%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18302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1" marR="7341" marT="73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81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CO4.4. Identifier et caractériser des solutions techniques relatives aux matériaux, à la structure, à l’énergie et aux informations (acquisition, traitement, transmission) d’un système</a:t>
                      </a:r>
                    </a:p>
                  </a:txBody>
                  <a:tcPr marL="7341" marR="7341" marT="73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7,5%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183025">
                <a:tc vMerge="1">
                  <a:txBody>
                    <a:bodyPr/>
                    <a:lstStyle/>
                    <a:p>
                      <a:pPr algn="ctr" fontAlgn="ctr"/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1" marR="7341" marT="73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Analyser une trame</a:t>
                      </a:r>
                    </a:p>
                  </a:txBody>
                  <a:tcPr marL="7341" marR="7341" marT="73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Les éléments de la trame sont identifiés sans omission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Q2.4.3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025">
                <a:tc vMerge="1">
                  <a:txBody>
                    <a:bodyPr/>
                    <a:lstStyle/>
                    <a:p>
                      <a:pPr algn="ctr" fontAlgn="ctr"/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1" marR="7341" marT="73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Calculer un coefficient de sécurité</a:t>
                      </a:r>
                    </a:p>
                  </a:txBody>
                  <a:tcPr marL="7341" marR="7341" marT="73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La valeur de référence prise pour le calcul est la bonne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Q2.5.8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025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41,5%</a:t>
                      </a:r>
                    </a:p>
                  </a:txBody>
                  <a:tcPr marL="7341" marR="7341" marT="73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Le calcul du coefficient est juste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242987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Grille d’analyse des sujets écrits</a:t>
            </a:r>
          </a:p>
        </p:txBody>
      </p:sp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38117386"/>
              </p:ext>
            </p:extLst>
          </p:nvPr>
        </p:nvGraphicFramePr>
        <p:xfrm>
          <a:off x="-2" y="1013133"/>
          <a:ext cx="9144002" cy="416778"/>
        </p:xfrm>
        <a:graphic>
          <a:graphicData uri="http://schemas.openxmlformats.org/drawingml/2006/table">
            <a:tbl>
              <a:tblPr/>
              <a:tblGrid>
                <a:gridCol w="2070101"/>
                <a:gridCol w="3048000"/>
                <a:gridCol w="2928904"/>
                <a:gridCol w="639796"/>
                <a:gridCol w="457201"/>
              </a:tblGrid>
              <a:tr h="416778">
                <a:tc>
                  <a:txBody>
                    <a:bodyPr/>
                    <a:lstStyle/>
                    <a:p>
                      <a:pPr algn="l" fontAlgn="ctr"/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1" marR="7341" marT="7341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Activités proposées</a:t>
                      </a:r>
                    </a:p>
                  </a:txBody>
                  <a:tcPr marL="7341" marR="7341" marT="73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Indicateurs de résultat</a:t>
                      </a:r>
                    </a:p>
                  </a:txBody>
                  <a:tcPr marL="7341" marR="7341" marT="73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Question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1" marR="7341" marT="73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Poids</a:t>
                      </a:r>
                    </a:p>
                  </a:txBody>
                  <a:tcPr marL="7341" marR="7341" marT="73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024230470"/>
              </p:ext>
            </p:extLst>
          </p:nvPr>
        </p:nvGraphicFramePr>
        <p:xfrm>
          <a:off x="-1" y="1447800"/>
          <a:ext cx="9144002" cy="5299183"/>
        </p:xfrm>
        <a:graphic>
          <a:graphicData uri="http://schemas.openxmlformats.org/drawingml/2006/table">
            <a:tbl>
              <a:tblPr/>
              <a:tblGrid>
                <a:gridCol w="2082801"/>
                <a:gridCol w="3060700"/>
                <a:gridCol w="221169"/>
                <a:gridCol w="2682335"/>
                <a:gridCol w="639796"/>
                <a:gridCol w="457201"/>
              </a:tblGrid>
              <a:tr h="207328">
                <a:tc rowSpan="14">
                  <a:txBody>
                    <a:bodyPr/>
                    <a:lstStyle/>
                    <a:p>
                      <a:pPr algn="ctr" fontAlgn="ctr"/>
                      <a:r>
                        <a:rPr lang="fr-F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O5 - Utiliser un modèle de comportement pour prédire un fonctionnement ou valider une performance</a:t>
                      </a:r>
                    </a:p>
                  </a:txBody>
                  <a:tcPr marL="7341" marR="7341" marT="73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CO5.1. Expliquer des éléments d’une modélisation proposée relative au comportement de tout ou partie d’un système</a:t>
                      </a:r>
                    </a:p>
                  </a:txBody>
                  <a:tcPr marL="7341" marR="7341" marT="73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18,9%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20732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Effectuer un calcul de charge</a:t>
                      </a:r>
                    </a:p>
                  </a:txBody>
                  <a:tcPr marL="7341" marR="7341" marT="73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Les calculs sont effectués sans erreur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Q1.2 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32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Déterminer un effort dans un appui</a:t>
                      </a:r>
                    </a:p>
                  </a:txBody>
                  <a:tcPr marL="7341" marR="7341" marT="73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Les calculs sont effectués sans erreur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Q1.3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32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Choisir un modèle de liaison </a:t>
                      </a:r>
                    </a:p>
                  </a:txBody>
                  <a:tcPr marL="7341" marR="7341" marT="73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Le modèle choisi est conforme à la réalité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Q1.3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32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Effectuer un calcul de flèche</a:t>
                      </a:r>
                    </a:p>
                  </a:txBody>
                  <a:tcPr marL="7341" marR="7341" marT="73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Les calculs sonteffectués sans erreur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Q1.4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604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Identifier la nature des efforts dans un système à partir d'une modélisation</a:t>
                      </a:r>
                    </a:p>
                  </a:txBody>
                  <a:tcPr marL="7341" marR="7341" marT="73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La provenance de tous les efforts est justifiée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Q2.2.1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604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Analyser un essai pour renseigner un modèle de simulation</a:t>
                      </a:r>
                    </a:p>
                  </a:txBody>
                  <a:tcPr marL="7341" marR="7341" marT="73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Les valeurs caractéristiques de l'essai sont identifiées pour la simulation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Q2.5.4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32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CO5.2. Identifier des variables internes et externes utiles à une modélisation, simuler et valider le comportement du modèle</a:t>
                      </a:r>
                    </a:p>
                  </a:txBody>
                  <a:tcPr marL="7341" marR="7341" marT="73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9,4%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20732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Rechercher les paramètres influant</a:t>
                      </a:r>
                    </a:p>
                  </a:txBody>
                  <a:tcPr marL="7341" marR="7341" marT="73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Les paramètre influant du système sont listés sans exception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Q2.3.5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604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Comparer deux résultats de simulation</a:t>
                      </a:r>
                    </a:p>
                  </a:txBody>
                  <a:tcPr marL="7341" marR="7341" marT="73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Les différences entre les 2 simulations sont commentées de manière pertinente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Q2.3.6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604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Comparer des résultats de simulation et choisir desvaleurs de paramètres </a:t>
                      </a:r>
                    </a:p>
                  </a:txBody>
                  <a:tcPr marL="7341" marR="7341" marT="73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Les paramètres à modifier sont correctement choisis en fonction des résultats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Q2.5.2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32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Analyser des résultats d'une simulation par éléments finis</a:t>
                      </a:r>
                    </a:p>
                  </a:txBody>
                  <a:tcPr marL="7341" marR="7341" marT="73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Les résultats issus de la simulation sont justes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Q2.5.5 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604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Les résultats de la simulation sont analysés de manière pertinente en regard des données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Q2.5.6 / 7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32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CO5.3. Évaluer un écart entre le comportement du réel et le comportement du modèle en fonction des paramètres proposés</a:t>
                      </a:r>
                    </a:p>
                  </a:txBody>
                  <a:tcPr marL="7341" marR="7341" marT="73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1,9%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207328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30,2%</a:t>
                      </a:r>
                    </a:p>
                  </a:txBody>
                  <a:tcPr marL="7341" marR="7341" marT="73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Comparer une simulation à un essai</a:t>
                      </a:r>
                    </a:p>
                  </a:txBody>
                  <a:tcPr marL="7341" marR="7341" marT="73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Des éléments de justifiction des écarts sont donnés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Q2.5.3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7341" marR="7341" marT="73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053442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Extraits du dossier technique</a:t>
            </a: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91" y="1222154"/>
            <a:ext cx="2374900" cy="1841500"/>
          </a:xfrm>
          <a:prstGeom prst="rect">
            <a:avLst/>
          </a:prstGeom>
        </p:spPr>
      </p:pic>
      <p:grpSp>
        <p:nvGrpSpPr>
          <p:cNvPr id="4" name="Group 1"/>
          <p:cNvGrpSpPr>
            <a:grpSpLocks/>
          </p:cNvGrpSpPr>
          <p:nvPr/>
        </p:nvGrpSpPr>
        <p:grpSpPr bwMode="auto">
          <a:xfrm>
            <a:off x="2594813" y="1853344"/>
            <a:ext cx="6524625" cy="4343400"/>
            <a:chOff x="960" y="8640"/>
            <a:chExt cx="10276" cy="6840"/>
          </a:xfrm>
        </p:grpSpPr>
        <p:sp>
          <p:nvSpPr>
            <p:cNvPr id="30" name="Text Box 2"/>
            <p:cNvSpPr txBox="1">
              <a:spLocks noChangeArrowheads="1"/>
            </p:cNvSpPr>
            <p:nvPr/>
          </p:nvSpPr>
          <p:spPr bwMode="auto">
            <a:xfrm>
              <a:off x="7920" y="12780"/>
              <a:ext cx="2880" cy="36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10</a:t>
              </a:r>
              <a:r>
                <a:rPr kumimoji="0" lang="fr-FR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/>
                  <a:ea typeface="ÇlÇr ñæí©" charset="0"/>
                </a:rPr>
                <a:t> </a:t>
              </a:r>
              <a:r>
                <a:rPr kumimoji="0" lang="fr-FR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: vérifier la demande</a:t>
              </a:r>
              <a:endParaRPr kumimoji="0" lang="fr-FR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31" name="Text Box 3"/>
            <p:cNvSpPr txBox="1">
              <a:spLocks noChangeArrowheads="1"/>
            </p:cNvSpPr>
            <p:nvPr/>
          </p:nvSpPr>
          <p:spPr bwMode="auto">
            <a:xfrm>
              <a:off x="7920" y="9900"/>
              <a:ext cx="2880" cy="36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3 : recherche dans la base de données</a:t>
              </a:r>
              <a:endParaRPr kumimoji="0" lang="fr-FR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1024" name="Text Box 4"/>
            <p:cNvSpPr txBox="1">
              <a:spLocks noChangeArrowheads="1"/>
            </p:cNvSpPr>
            <p:nvPr/>
          </p:nvSpPr>
          <p:spPr bwMode="auto">
            <a:xfrm>
              <a:off x="5160" y="10440"/>
              <a:ext cx="2520" cy="36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4 : position véhicule le plus proche</a:t>
              </a:r>
              <a:endParaRPr kumimoji="0" lang="fr-FR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1025" name="Text Box 5"/>
            <p:cNvSpPr txBox="1">
              <a:spLocks noChangeArrowheads="1"/>
            </p:cNvSpPr>
            <p:nvPr/>
          </p:nvSpPr>
          <p:spPr bwMode="auto">
            <a:xfrm>
              <a:off x="1020" y="14080"/>
              <a:ext cx="1080" cy="3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6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[Réponse OK]</a:t>
              </a:r>
              <a:endParaRPr kumimoji="0" lang="fr-FR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1026" name="Text Box 6"/>
            <p:cNvSpPr txBox="1">
              <a:spLocks noChangeArrowheads="1"/>
            </p:cNvSpPr>
            <p:nvPr/>
          </p:nvSpPr>
          <p:spPr bwMode="auto">
            <a:xfrm>
              <a:off x="1920" y="14170"/>
              <a:ext cx="3120" cy="36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12</a:t>
              </a:r>
              <a:r>
                <a:rPr kumimoji="0" lang="fr-FR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/>
                  <a:ea typeface="ÇlÇr ñæí©" charset="0"/>
                </a:rPr>
                <a:t> </a:t>
              </a:r>
              <a:r>
                <a:rPr kumimoji="0" lang="fr-FR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: confirmation réservation</a:t>
              </a:r>
              <a:endParaRPr kumimoji="0" lang="fr-FR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1027" name="Text Box 7"/>
            <p:cNvSpPr txBox="1">
              <a:spLocks noChangeArrowheads="1"/>
            </p:cNvSpPr>
            <p:nvPr/>
          </p:nvSpPr>
          <p:spPr bwMode="auto">
            <a:xfrm>
              <a:off x="1920" y="11700"/>
              <a:ext cx="3120" cy="36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7 : Fenêtre demande login + mot de passe</a:t>
              </a:r>
              <a:endParaRPr kumimoji="0" lang="fr-FR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1028" name="Text Box 8"/>
            <p:cNvSpPr txBox="1">
              <a:spLocks noChangeArrowheads="1"/>
            </p:cNvSpPr>
            <p:nvPr/>
          </p:nvSpPr>
          <p:spPr bwMode="auto">
            <a:xfrm>
              <a:off x="1800" y="10620"/>
              <a:ext cx="3240" cy="36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5 : Affichage carte avec position véhicule</a:t>
              </a:r>
              <a:endParaRPr kumimoji="0" lang="fr-FR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1029" name="Rectangle 9"/>
            <p:cNvSpPr>
              <a:spLocks noChangeArrowheads="1"/>
            </p:cNvSpPr>
            <p:nvPr/>
          </p:nvSpPr>
          <p:spPr bwMode="auto">
            <a:xfrm>
              <a:off x="960" y="8640"/>
              <a:ext cx="10276" cy="684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30" name="Text Box 10"/>
            <p:cNvSpPr txBox="1">
              <a:spLocks noChangeArrowheads="1"/>
            </p:cNvSpPr>
            <p:nvPr/>
          </p:nvSpPr>
          <p:spPr bwMode="auto">
            <a:xfrm>
              <a:off x="960" y="8640"/>
              <a:ext cx="4497" cy="4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9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Sd</a:t>
              </a:r>
              <a:r>
                <a:rPr kumimoji="0" lang="fr-FR" sz="9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 Vu-Log [Diagramme des interactions]</a:t>
              </a:r>
              <a:endParaRPr kumimoji="0" lang="fr-FR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cxnSp>
          <p:nvCxnSpPr>
            <p:cNvPr id="1031" name="AutoShape 11"/>
            <p:cNvCxnSpPr>
              <a:cxnSpLocks noChangeShapeType="1"/>
            </p:cNvCxnSpPr>
            <p:nvPr/>
          </p:nvCxnSpPr>
          <p:spPr bwMode="auto">
            <a:xfrm flipV="1">
              <a:off x="1740" y="9430"/>
              <a:ext cx="1" cy="576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1032" name="Rectangle 12"/>
            <p:cNvSpPr>
              <a:spLocks noChangeArrowheads="1"/>
            </p:cNvSpPr>
            <p:nvPr/>
          </p:nvSpPr>
          <p:spPr bwMode="auto">
            <a:xfrm>
              <a:off x="1680" y="9900"/>
              <a:ext cx="120" cy="414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33" name="Text Box 13"/>
            <p:cNvSpPr txBox="1">
              <a:spLocks noChangeArrowheads="1"/>
            </p:cNvSpPr>
            <p:nvPr/>
          </p:nvSpPr>
          <p:spPr bwMode="auto">
            <a:xfrm>
              <a:off x="1104" y="9096"/>
              <a:ext cx="1320" cy="347"/>
            </a:xfrm>
            <a:prstGeom prst="rect">
              <a:avLst/>
            </a:prstGeom>
            <a:solidFill>
              <a:srgbClr val="C0C0C0">
                <a:alpha val="39999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8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:</a:t>
              </a:r>
              <a:r>
                <a:rPr kumimoji="0" lang="fr-FR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 </a:t>
              </a:r>
              <a:r>
                <a:rPr kumimoji="0" lang="fr-FR" sz="8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Utilisateur</a:t>
              </a:r>
              <a:endParaRPr kumimoji="0" lang="fr-FR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1036" name="Text Box 14"/>
            <p:cNvSpPr txBox="1">
              <a:spLocks noChangeArrowheads="1"/>
            </p:cNvSpPr>
            <p:nvPr/>
          </p:nvSpPr>
          <p:spPr bwMode="auto">
            <a:xfrm>
              <a:off x="1920" y="9540"/>
              <a:ext cx="3120" cy="36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1 : demande de recherche de véhicule</a:t>
              </a:r>
              <a:endParaRPr kumimoji="0" lang="fr-FR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1037" name="Line 15"/>
            <p:cNvSpPr>
              <a:spLocks noChangeShapeType="1"/>
            </p:cNvSpPr>
            <p:nvPr/>
          </p:nvSpPr>
          <p:spPr bwMode="auto">
            <a:xfrm>
              <a:off x="1800" y="9900"/>
              <a:ext cx="324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38" name="Rectangle 16"/>
            <p:cNvSpPr>
              <a:spLocks noChangeArrowheads="1"/>
            </p:cNvSpPr>
            <p:nvPr/>
          </p:nvSpPr>
          <p:spPr bwMode="auto">
            <a:xfrm>
              <a:off x="1680" y="14400"/>
              <a:ext cx="120" cy="54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39" name="Line 17"/>
            <p:cNvSpPr>
              <a:spLocks noChangeShapeType="1"/>
            </p:cNvSpPr>
            <p:nvPr/>
          </p:nvSpPr>
          <p:spPr bwMode="auto">
            <a:xfrm>
              <a:off x="5160" y="10080"/>
              <a:ext cx="264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0" name="Text Box 18"/>
            <p:cNvSpPr txBox="1">
              <a:spLocks noChangeArrowheads="1"/>
            </p:cNvSpPr>
            <p:nvPr/>
          </p:nvSpPr>
          <p:spPr bwMode="auto">
            <a:xfrm>
              <a:off x="4080" y="9100"/>
              <a:ext cx="2160" cy="347"/>
            </a:xfrm>
            <a:prstGeom prst="rect">
              <a:avLst/>
            </a:prstGeom>
            <a:solidFill>
              <a:srgbClr val="C0C0C0">
                <a:alpha val="39999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8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:</a:t>
              </a:r>
              <a:r>
                <a:rPr kumimoji="0" lang="fr-FR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 </a:t>
              </a:r>
              <a:r>
                <a:rPr kumimoji="0" lang="fr-FR" sz="8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Application portable</a:t>
              </a:r>
              <a:endParaRPr kumimoji="0" lang="fr-FR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1043" name="Text Box 19"/>
            <p:cNvSpPr txBox="1">
              <a:spLocks noChangeArrowheads="1"/>
            </p:cNvSpPr>
            <p:nvPr/>
          </p:nvSpPr>
          <p:spPr bwMode="auto">
            <a:xfrm>
              <a:off x="6840" y="9110"/>
              <a:ext cx="2160" cy="347"/>
            </a:xfrm>
            <a:prstGeom prst="rect">
              <a:avLst/>
            </a:prstGeom>
            <a:solidFill>
              <a:srgbClr val="C0C0C0">
                <a:alpha val="39999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8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:</a:t>
              </a:r>
              <a:r>
                <a:rPr kumimoji="0" lang="fr-FR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 </a:t>
              </a:r>
              <a:r>
                <a:rPr kumimoji="0" lang="fr-FR" sz="8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Système informatique</a:t>
              </a:r>
              <a:endParaRPr kumimoji="0" lang="fr-FR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cxnSp>
          <p:nvCxnSpPr>
            <p:cNvPr id="1044" name="AutoShape 20"/>
            <p:cNvCxnSpPr>
              <a:cxnSpLocks noChangeShapeType="1"/>
            </p:cNvCxnSpPr>
            <p:nvPr/>
          </p:nvCxnSpPr>
          <p:spPr bwMode="auto">
            <a:xfrm flipV="1">
              <a:off x="5100" y="9420"/>
              <a:ext cx="1" cy="576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045" name="AutoShape 21"/>
            <p:cNvCxnSpPr>
              <a:cxnSpLocks noChangeShapeType="1"/>
            </p:cNvCxnSpPr>
            <p:nvPr/>
          </p:nvCxnSpPr>
          <p:spPr bwMode="auto">
            <a:xfrm flipV="1">
              <a:off x="7860" y="9430"/>
              <a:ext cx="1" cy="576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grpSp>
          <p:nvGrpSpPr>
            <p:cNvPr id="1046" name="Group 22"/>
            <p:cNvGrpSpPr>
              <a:grpSpLocks/>
            </p:cNvGrpSpPr>
            <p:nvPr/>
          </p:nvGrpSpPr>
          <p:grpSpPr bwMode="auto">
            <a:xfrm>
              <a:off x="7920" y="10260"/>
              <a:ext cx="840" cy="360"/>
              <a:chOff x="7920" y="10260"/>
              <a:chExt cx="840" cy="360"/>
            </a:xfrm>
          </p:grpSpPr>
          <p:sp>
            <p:nvSpPr>
              <p:cNvPr id="1082" name="Line 23"/>
              <p:cNvSpPr>
                <a:spLocks noChangeShapeType="1"/>
              </p:cNvSpPr>
              <p:nvPr/>
            </p:nvSpPr>
            <p:spPr bwMode="auto">
              <a:xfrm>
                <a:off x="7920" y="10260"/>
                <a:ext cx="84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83" name="Line 24"/>
              <p:cNvSpPr>
                <a:spLocks noChangeShapeType="1"/>
              </p:cNvSpPr>
              <p:nvPr/>
            </p:nvSpPr>
            <p:spPr bwMode="auto">
              <a:xfrm>
                <a:off x="7920" y="10620"/>
                <a:ext cx="84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84" name="Line 25"/>
              <p:cNvSpPr>
                <a:spLocks noChangeShapeType="1"/>
              </p:cNvSpPr>
              <p:nvPr/>
            </p:nvSpPr>
            <p:spPr bwMode="auto">
              <a:xfrm>
                <a:off x="8757" y="1026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sp>
          <p:nvSpPr>
            <p:cNvPr id="1047" name="Text Box 26"/>
            <p:cNvSpPr txBox="1">
              <a:spLocks noChangeArrowheads="1"/>
            </p:cNvSpPr>
            <p:nvPr/>
          </p:nvSpPr>
          <p:spPr bwMode="auto">
            <a:xfrm>
              <a:off x="5760" y="9720"/>
              <a:ext cx="1560" cy="36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2 : position GPS</a:t>
              </a:r>
              <a:endParaRPr kumimoji="0" lang="fr-FR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1048" name="Line 27"/>
            <p:cNvSpPr>
              <a:spLocks noChangeShapeType="1"/>
            </p:cNvSpPr>
            <p:nvPr/>
          </p:nvSpPr>
          <p:spPr bwMode="auto">
            <a:xfrm>
              <a:off x="5160" y="10800"/>
              <a:ext cx="264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51" name="Line 28"/>
            <p:cNvSpPr>
              <a:spLocks noChangeShapeType="1"/>
            </p:cNvSpPr>
            <p:nvPr/>
          </p:nvSpPr>
          <p:spPr bwMode="auto">
            <a:xfrm>
              <a:off x="1800" y="10980"/>
              <a:ext cx="324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52" name="Rectangle 29"/>
            <p:cNvSpPr>
              <a:spLocks noChangeArrowheads="1"/>
            </p:cNvSpPr>
            <p:nvPr/>
          </p:nvSpPr>
          <p:spPr bwMode="auto">
            <a:xfrm>
              <a:off x="5040" y="11520"/>
              <a:ext cx="120" cy="252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53" name="Line 30"/>
            <p:cNvSpPr>
              <a:spLocks noChangeShapeType="1"/>
            </p:cNvSpPr>
            <p:nvPr/>
          </p:nvSpPr>
          <p:spPr bwMode="auto">
            <a:xfrm>
              <a:off x="1800" y="11520"/>
              <a:ext cx="324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54" name="Text Box 31"/>
            <p:cNvSpPr txBox="1">
              <a:spLocks noChangeArrowheads="1"/>
            </p:cNvSpPr>
            <p:nvPr/>
          </p:nvSpPr>
          <p:spPr bwMode="auto">
            <a:xfrm>
              <a:off x="1920" y="11160"/>
              <a:ext cx="2880" cy="36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6 : Demande de réservation</a:t>
              </a:r>
              <a:endParaRPr kumimoji="0" lang="fr-FR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1062" name="Line 32"/>
            <p:cNvSpPr>
              <a:spLocks noChangeShapeType="1"/>
            </p:cNvSpPr>
            <p:nvPr/>
          </p:nvSpPr>
          <p:spPr bwMode="auto">
            <a:xfrm>
              <a:off x="1800" y="12060"/>
              <a:ext cx="324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63" name="Line 33"/>
            <p:cNvSpPr>
              <a:spLocks noChangeShapeType="1"/>
            </p:cNvSpPr>
            <p:nvPr/>
          </p:nvSpPr>
          <p:spPr bwMode="auto">
            <a:xfrm>
              <a:off x="5160" y="12960"/>
              <a:ext cx="264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64" name="Line 34"/>
            <p:cNvSpPr>
              <a:spLocks noChangeShapeType="1"/>
            </p:cNvSpPr>
            <p:nvPr/>
          </p:nvSpPr>
          <p:spPr bwMode="auto">
            <a:xfrm>
              <a:off x="5160" y="13680"/>
              <a:ext cx="264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65" name="Rectangle 35"/>
            <p:cNvSpPr>
              <a:spLocks noChangeArrowheads="1"/>
            </p:cNvSpPr>
            <p:nvPr/>
          </p:nvSpPr>
          <p:spPr bwMode="auto">
            <a:xfrm>
              <a:off x="7800" y="12960"/>
              <a:ext cx="120" cy="72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grpSp>
          <p:nvGrpSpPr>
            <p:cNvPr id="1066" name="Group 36"/>
            <p:cNvGrpSpPr>
              <a:grpSpLocks/>
            </p:cNvGrpSpPr>
            <p:nvPr/>
          </p:nvGrpSpPr>
          <p:grpSpPr bwMode="auto">
            <a:xfrm>
              <a:off x="7920" y="13140"/>
              <a:ext cx="840" cy="360"/>
              <a:chOff x="7920" y="10260"/>
              <a:chExt cx="840" cy="360"/>
            </a:xfrm>
          </p:grpSpPr>
          <p:sp>
            <p:nvSpPr>
              <p:cNvPr id="1079" name="Line 37"/>
              <p:cNvSpPr>
                <a:spLocks noChangeShapeType="1"/>
              </p:cNvSpPr>
              <p:nvPr/>
            </p:nvSpPr>
            <p:spPr bwMode="auto">
              <a:xfrm>
                <a:off x="7920" y="10260"/>
                <a:ext cx="84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80" name="Line 38"/>
              <p:cNvSpPr>
                <a:spLocks noChangeShapeType="1"/>
              </p:cNvSpPr>
              <p:nvPr/>
            </p:nvSpPr>
            <p:spPr bwMode="auto">
              <a:xfrm>
                <a:off x="7920" y="10620"/>
                <a:ext cx="84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81" name="Line 39"/>
              <p:cNvSpPr>
                <a:spLocks noChangeShapeType="1"/>
              </p:cNvSpPr>
              <p:nvPr/>
            </p:nvSpPr>
            <p:spPr bwMode="auto">
              <a:xfrm>
                <a:off x="8757" y="1026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sp>
          <p:nvSpPr>
            <p:cNvPr id="1067" name="Text Box 40"/>
            <p:cNvSpPr txBox="1">
              <a:spLocks noChangeArrowheads="1"/>
            </p:cNvSpPr>
            <p:nvPr/>
          </p:nvSpPr>
          <p:spPr bwMode="auto">
            <a:xfrm>
              <a:off x="1920" y="12240"/>
              <a:ext cx="3120" cy="36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8</a:t>
              </a:r>
              <a:r>
                <a:rPr kumimoji="0" lang="fr-FR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/>
                  <a:ea typeface="ÇlÇr ñæí©" charset="0"/>
                </a:rPr>
                <a:t> </a:t>
              </a:r>
              <a:r>
                <a:rPr kumimoji="0" lang="fr-FR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: login + mot de passe</a:t>
              </a:r>
              <a:endParaRPr kumimoji="0" lang="fr-FR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1068" name="Line 41"/>
            <p:cNvSpPr>
              <a:spLocks noChangeShapeType="1"/>
            </p:cNvSpPr>
            <p:nvPr/>
          </p:nvSpPr>
          <p:spPr bwMode="auto">
            <a:xfrm>
              <a:off x="1800" y="12600"/>
              <a:ext cx="324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69" name="Text Box 42"/>
            <p:cNvSpPr txBox="1">
              <a:spLocks noChangeArrowheads="1"/>
            </p:cNvSpPr>
            <p:nvPr/>
          </p:nvSpPr>
          <p:spPr bwMode="auto">
            <a:xfrm>
              <a:off x="5520" y="12600"/>
              <a:ext cx="1920" cy="36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9</a:t>
              </a:r>
              <a:r>
                <a:rPr kumimoji="0" lang="fr-FR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/>
                  <a:ea typeface="ÇlÇr ñæí©" charset="0"/>
                </a:rPr>
                <a:t> </a:t>
              </a:r>
              <a:r>
                <a:rPr kumimoji="0" lang="fr-FR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: transfert demande</a:t>
              </a:r>
              <a:endParaRPr kumimoji="0" lang="fr-FR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1070" name="Text Box 43"/>
            <p:cNvSpPr txBox="1">
              <a:spLocks noChangeArrowheads="1"/>
            </p:cNvSpPr>
            <p:nvPr/>
          </p:nvSpPr>
          <p:spPr bwMode="auto">
            <a:xfrm>
              <a:off x="5520" y="13320"/>
              <a:ext cx="1920" cy="36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11</a:t>
              </a:r>
              <a:r>
                <a:rPr kumimoji="0" lang="fr-FR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/>
                  <a:ea typeface="ÇlÇr ñæí©" charset="0"/>
                </a:rPr>
                <a:t> </a:t>
              </a:r>
              <a:r>
                <a:rPr kumimoji="0" lang="fr-FR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: réponse</a:t>
              </a:r>
              <a:endParaRPr kumimoji="0" lang="fr-FR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1071" name="Rectangle 44"/>
            <p:cNvSpPr>
              <a:spLocks noChangeArrowheads="1"/>
            </p:cNvSpPr>
            <p:nvPr/>
          </p:nvSpPr>
          <p:spPr bwMode="auto">
            <a:xfrm>
              <a:off x="1080" y="13860"/>
              <a:ext cx="7320" cy="144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72" name="Line 45"/>
            <p:cNvSpPr>
              <a:spLocks noChangeShapeType="1"/>
            </p:cNvSpPr>
            <p:nvPr/>
          </p:nvSpPr>
          <p:spPr bwMode="auto">
            <a:xfrm>
              <a:off x="1800" y="14400"/>
              <a:ext cx="324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73" name="Line 46"/>
            <p:cNvSpPr>
              <a:spLocks noChangeShapeType="1"/>
            </p:cNvSpPr>
            <p:nvPr/>
          </p:nvSpPr>
          <p:spPr bwMode="auto">
            <a:xfrm>
              <a:off x="1800" y="15120"/>
              <a:ext cx="324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74" name="Rectangle 47"/>
            <p:cNvSpPr>
              <a:spLocks noChangeArrowheads="1"/>
            </p:cNvSpPr>
            <p:nvPr/>
          </p:nvSpPr>
          <p:spPr bwMode="auto">
            <a:xfrm>
              <a:off x="1680" y="15120"/>
              <a:ext cx="120" cy="28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75" name="Text Box 48"/>
            <p:cNvSpPr txBox="1">
              <a:spLocks noChangeArrowheads="1"/>
            </p:cNvSpPr>
            <p:nvPr/>
          </p:nvSpPr>
          <p:spPr bwMode="auto">
            <a:xfrm>
              <a:off x="1920" y="14760"/>
              <a:ext cx="3120" cy="36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13</a:t>
              </a:r>
              <a:r>
                <a:rPr kumimoji="0" lang="fr-FR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/>
                  <a:ea typeface="ÇlÇr ñæí©" charset="0"/>
                </a:rPr>
                <a:t> </a:t>
              </a:r>
              <a:r>
                <a:rPr kumimoji="0" lang="fr-FR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: impossibilité de la réservation</a:t>
              </a:r>
              <a:endParaRPr kumimoji="0" lang="fr-FR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1076" name="Text Box 49"/>
            <p:cNvSpPr txBox="1">
              <a:spLocks noChangeArrowheads="1"/>
            </p:cNvSpPr>
            <p:nvPr/>
          </p:nvSpPr>
          <p:spPr bwMode="auto">
            <a:xfrm>
              <a:off x="1080" y="13860"/>
              <a:ext cx="480" cy="300"/>
            </a:xfrm>
            <a:prstGeom prst="rect">
              <a:avLst/>
            </a:prstGeom>
            <a:solidFill>
              <a:srgbClr val="FFFFFF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6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alt</a:t>
              </a:r>
              <a:endParaRPr kumimoji="0" lang="fr-FR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1077" name="Line 50"/>
            <p:cNvSpPr>
              <a:spLocks noChangeShapeType="1"/>
            </p:cNvSpPr>
            <p:nvPr/>
          </p:nvSpPr>
          <p:spPr bwMode="auto">
            <a:xfrm>
              <a:off x="1080" y="14757"/>
              <a:ext cx="732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78" name="Rectangle 51"/>
            <p:cNvSpPr>
              <a:spLocks noChangeArrowheads="1"/>
            </p:cNvSpPr>
            <p:nvPr/>
          </p:nvSpPr>
          <p:spPr bwMode="auto">
            <a:xfrm>
              <a:off x="7800" y="10080"/>
              <a:ext cx="120" cy="72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1085" name="Group 52"/>
          <p:cNvGrpSpPr>
            <a:grpSpLocks/>
          </p:cNvGrpSpPr>
          <p:nvPr/>
        </p:nvGrpSpPr>
        <p:grpSpPr bwMode="auto">
          <a:xfrm>
            <a:off x="2076991" y="2377633"/>
            <a:ext cx="7131050" cy="3678238"/>
            <a:chOff x="152" y="9467"/>
            <a:chExt cx="11231" cy="5793"/>
          </a:xfrm>
        </p:grpSpPr>
        <p:sp>
          <p:nvSpPr>
            <p:cNvPr id="1086" name="Rectangle 53"/>
            <p:cNvSpPr>
              <a:spLocks noChangeArrowheads="1"/>
            </p:cNvSpPr>
            <p:nvPr/>
          </p:nvSpPr>
          <p:spPr bwMode="auto">
            <a:xfrm>
              <a:off x="603" y="9467"/>
              <a:ext cx="10608" cy="579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7" name="AutoShape 54"/>
            <p:cNvSpPr>
              <a:spLocks noChangeArrowheads="1"/>
            </p:cNvSpPr>
            <p:nvPr/>
          </p:nvSpPr>
          <p:spPr bwMode="auto">
            <a:xfrm>
              <a:off x="829" y="9467"/>
              <a:ext cx="3482" cy="419"/>
            </a:xfrm>
            <a:prstGeom prst="foldedCorner">
              <a:avLst>
                <a:gd name="adj" fmla="val 125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8" name="Text Box 55"/>
            <p:cNvSpPr txBox="1">
              <a:spLocks noChangeArrowheads="1"/>
            </p:cNvSpPr>
            <p:nvPr/>
          </p:nvSpPr>
          <p:spPr bwMode="auto">
            <a:xfrm>
              <a:off x="832" y="9467"/>
              <a:ext cx="3407" cy="36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9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ibd[Block]F-City[Chaîne d</a:t>
              </a:r>
              <a:r>
                <a:rPr kumimoji="0" lang="fr-FR" altLang="fr-FR" sz="9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’</a:t>
              </a:r>
              <a:r>
                <a:rPr kumimoji="0" lang="fr-FR" sz="9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énergie]</a:t>
              </a:r>
              <a:endParaRPr kumimoji="0" lang="fr-FR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grpSp>
          <p:nvGrpSpPr>
            <p:cNvPr id="1089" name="Group 56"/>
            <p:cNvGrpSpPr>
              <a:grpSpLocks/>
            </p:cNvGrpSpPr>
            <p:nvPr/>
          </p:nvGrpSpPr>
          <p:grpSpPr bwMode="auto">
            <a:xfrm>
              <a:off x="517" y="14623"/>
              <a:ext cx="312" cy="226"/>
              <a:chOff x="752" y="13744"/>
              <a:chExt cx="312" cy="226"/>
            </a:xfrm>
          </p:grpSpPr>
          <p:sp>
            <p:nvSpPr>
              <p:cNvPr id="1172" name="Rectangle 57"/>
              <p:cNvSpPr>
                <a:spLocks noChangeArrowheads="1"/>
              </p:cNvSpPr>
              <p:nvPr/>
            </p:nvSpPr>
            <p:spPr bwMode="auto">
              <a:xfrm>
                <a:off x="752" y="13744"/>
                <a:ext cx="312" cy="226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cxnSp>
            <p:nvCxnSpPr>
              <p:cNvPr id="1173" name="AutoShape 58"/>
              <p:cNvCxnSpPr>
                <a:cxnSpLocks noChangeShapeType="1"/>
              </p:cNvCxnSpPr>
              <p:nvPr/>
            </p:nvCxnSpPr>
            <p:spPr bwMode="auto">
              <a:xfrm>
                <a:off x="752" y="13852"/>
                <a:ext cx="312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</p:grpSp>
        <p:sp>
          <p:nvSpPr>
            <p:cNvPr id="1090" name="Text Box 59"/>
            <p:cNvSpPr txBox="1">
              <a:spLocks noChangeArrowheads="1"/>
            </p:cNvSpPr>
            <p:nvPr/>
          </p:nvSpPr>
          <p:spPr bwMode="auto">
            <a:xfrm>
              <a:off x="152" y="14308"/>
              <a:ext cx="1241" cy="3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230V~ 50Hz</a:t>
              </a:r>
              <a:endParaRPr kumimoji="0" lang="fr-FR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cxnSp>
          <p:nvCxnSpPr>
            <p:cNvPr id="1091" name="AutoShape 60"/>
            <p:cNvCxnSpPr>
              <a:cxnSpLocks noChangeShapeType="1"/>
            </p:cNvCxnSpPr>
            <p:nvPr/>
          </p:nvCxnSpPr>
          <p:spPr bwMode="auto">
            <a:xfrm>
              <a:off x="829" y="14731"/>
              <a:ext cx="413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092" name="AutoShape 61"/>
            <p:cNvCxnSpPr>
              <a:cxnSpLocks noChangeShapeType="1"/>
            </p:cNvCxnSpPr>
            <p:nvPr/>
          </p:nvCxnSpPr>
          <p:spPr bwMode="auto">
            <a:xfrm flipH="1">
              <a:off x="1009" y="14125"/>
              <a:ext cx="233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093" name="AutoShape 62"/>
            <p:cNvCxnSpPr>
              <a:cxnSpLocks noChangeShapeType="1"/>
            </p:cNvCxnSpPr>
            <p:nvPr/>
          </p:nvCxnSpPr>
          <p:spPr bwMode="auto">
            <a:xfrm flipH="1">
              <a:off x="1009" y="13187"/>
              <a:ext cx="233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094" name="AutoShape 63"/>
            <p:cNvCxnSpPr>
              <a:cxnSpLocks noChangeShapeType="1"/>
            </p:cNvCxnSpPr>
            <p:nvPr/>
          </p:nvCxnSpPr>
          <p:spPr bwMode="auto">
            <a:xfrm flipV="1">
              <a:off x="1009" y="13187"/>
              <a:ext cx="0" cy="93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095" name="AutoShape 64"/>
            <p:cNvCxnSpPr>
              <a:cxnSpLocks noChangeShapeType="1"/>
            </p:cNvCxnSpPr>
            <p:nvPr/>
          </p:nvCxnSpPr>
          <p:spPr bwMode="auto">
            <a:xfrm>
              <a:off x="3709" y="13187"/>
              <a:ext cx="203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096" name="AutoShape 65"/>
            <p:cNvCxnSpPr>
              <a:cxnSpLocks noChangeShapeType="1"/>
            </p:cNvCxnSpPr>
            <p:nvPr/>
          </p:nvCxnSpPr>
          <p:spPr bwMode="auto">
            <a:xfrm flipH="1">
              <a:off x="3714" y="12666"/>
              <a:ext cx="247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097" name="AutoShape 66"/>
            <p:cNvCxnSpPr>
              <a:cxnSpLocks noChangeShapeType="1"/>
            </p:cNvCxnSpPr>
            <p:nvPr/>
          </p:nvCxnSpPr>
          <p:spPr bwMode="auto">
            <a:xfrm flipH="1" flipV="1">
              <a:off x="3692" y="11754"/>
              <a:ext cx="5" cy="91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098" name="AutoShape 67"/>
            <p:cNvCxnSpPr>
              <a:cxnSpLocks noChangeShapeType="1"/>
            </p:cNvCxnSpPr>
            <p:nvPr/>
          </p:nvCxnSpPr>
          <p:spPr bwMode="auto">
            <a:xfrm>
              <a:off x="3709" y="11754"/>
              <a:ext cx="225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099" name="AutoShape 68"/>
            <p:cNvCxnSpPr>
              <a:cxnSpLocks noChangeShapeType="1"/>
            </p:cNvCxnSpPr>
            <p:nvPr/>
          </p:nvCxnSpPr>
          <p:spPr bwMode="auto">
            <a:xfrm>
              <a:off x="6336" y="11754"/>
              <a:ext cx="185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1100" name="Text Box 69"/>
            <p:cNvSpPr txBox="1">
              <a:spLocks noChangeArrowheads="1"/>
            </p:cNvSpPr>
            <p:nvPr/>
          </p:nvSpPr>
          <p:spPr bwMode="auto">
            <a:xfrm>
              <a:off x="3912" y="11380"/>
              <a:ext cx="2259" cy="83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9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« block »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9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convertisseur : Moteur</a:t>
              </a:r>
              <a:endParaRPr kumimoji="0" lang="fr-FR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grpSp>
          <p:nvGrpSpPr>
            <p:cNvPr id="1101" name="Group 70"/>
            <p:cNvGrpSpPr>
              <a:grpSpLocks/>
            </p:cNvGrpSpPr>
            <p:nvPr/>
          </p:nvGrpSpPr>
          <p:grpSpPr bwMode="auto">
            <a:xfrm>
              <a:off x="3781" y="11646"/>
              <a:ext cx="312" cy="226"/>
              <a:chOff x="752" y="13744"/>
              <a:chExt cx="312" cy="226"/>
            </a:xfrm>
          </p:grpSpPr>
          <p:sp>
            <p:nvSpPr>
              <p:cNvPr id="1170" name="Rectangle 71"/>
              <p:cNvSpPr>
                <a:spLocks noChangeArrowheads="1"/>
              </p:cNvSpPr>
              <p:nvPr/>
            </p:nvSpPr>
            <p:spPr bwMode="auto">
              <a:xfrm>
                <a:off x="752" y="13744"/>
                <a:ext cx="312" cy="226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cxnSp>
            <p:nvCxnSpPr>
              <p:cNvPr id="1171" name="AutoShape 72"/>
              <p:cNvCxnSpPr>
                <a:cxnSpLocks noChangeShapeType="1"/>
              </p:cNvCxnSpPr>
              <p:nvPr/>
            </p:nvCxnSpPr>
            <p:spPr bwMode="auto">
              <a:xfrm>
                <a:off x="752" y="13852"/>
                <a:ext cx="312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</p:grpSp>
        <p:grpSp>
          <p:nvGrpSpPr>
            <p:cNvPr id="1102" name="Group 73"/>
            <p:cNvGrpSpPr>
              <a:grpSpLocks/>
            </p:cNvGrpSpPr>
            <p:nvPr/>
          </p:nvGrpSpPr>
          <p:grpSpPr bwMode="auto">
            <a:xfrm>
              <a:off x="6024" y="11646"/>
              <a:ext cx="312" cy="226"/>
              <a:chOff x="752" y="13744"/>
              <a:chExt cx="312" cy="226"/>
            </a:xfrm>
          </p:grpSpPr>
          <p:sp>
            <p:nvSpPr>
              <p:cNvPr id="1168" name="Rectangle 74"/>
              <p:cNvSpPr>
                <a:spLocks noChangeArrowheads="1"/>
              </p:cNvSpPr>
              <p:nvPr/>
            </p:nvSpPr>
            <p:spPr bwMode="auto">
              <a:xfrm>
                <a:off x="752" y="13744"/>
                <a:ext cx="312" cy="226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cxnSp>
            <p:nvCxnSpPr>
              <p:cNvPr id="1169" name="AutoShape 75"/>
              <p:cNvCxnSpPr>
                <a:cxnSpLocks noChangeShapeType="1"/>
              </p:cNvCxnSpPr>
              <p:nvPr/>
            </p:nvCxnSpPr>
            <p:spPr bwMode="auto">
              <a:xfrm>
                <a:off x="752" y="13852"/>
                <a:ext cx="312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</p:grpSp>
        <p:sp>
          <p:nvSpPr>
            <p:cNvPr id="1103" name="Text Box 76"/>
            <p:cNvSpPr txBox="1">
              <a:spLocks noChangeArrowheads="1"/>
            </p:cNvSpPr>
            <p:nvPr/>
          </p:nvSpPr>
          <p:spPr bwMode="auto">
            <a:xfrm>
              <a:off x="6563" y="11215"/>
              <a:ext cx="2254" cy="77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9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« block »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9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adaptateur : Réducteur</a:t>
              </a:r>
              <a:endParaRPr kumimoji="0" lang="fr-FR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grpSp>
          <p:nvGrpSpPr>
            <p:cNvPr id="1104" name="Group 77"/>
            <p:cNvGrpSpPr>
              <a:grpSpLocks/>
            </p:cNvGrpSpPr>
            <p:nvPr/>
          </p:nvGrpSpPr>
          <p:grpSpPr bwMode="auto">
            <a:xfrm>
              <a:off x="6446" y="11646"/>
              <a:ext cx="312" cy="226"/>
              <a:chOff x="752" y="13744"/>
              <a:chExt cx="312" cy="226"/>
            </a:xfrm>
          </p:grpSpPr>
          <p:sp>
            <p:nvSpPr>
              <p:cNvPr id="1166" name="Rectangle 78"/>
              <p:cNvSpPr>
                <a:spLocks noChangeArrowheads="1"/>
              </p:cNvSpPr>
              <p:nvPr/>
            </p:nvSpPr>
            <p:spPr bwMode="auto">
              <a:xfrm>
                <a:off x="752" y="13744"/>
                <a:ext cx="312" cy="226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cxnSp>
            <p:nvCxnSpPr>
              <p:cNvPr id="1167" name="AutoShape 79"/>
              <p:cNvCxnSpPr>
                <a:cxnSpLocks noChangeShapeType="1"/>
              </p:cNvCxnSpPr>
              <p:nvPr/>
            </p:nvCxnSpPr>
            <p:spPr bwMode="auto">
              <a:xfrm>
                <a:off x="752" y="13852"/>
                <a:ext cx="312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</p:grpSp>
        <p:sp>
          <p:nvSpPr>
            <p:cNvPr id="1105" name="Text Box 80"/>
            <p:cNvSpPr txBox="1">
              <a:spLocks noChangeArrowheads="1"/>
            </p:cNvSpPr>
            <p:nvPr/>
          </p:nvSpPr>
          <p:spPr bwMode="auto">
            <a:xfrm>
              <a:off x="3912" y="12436"/>
              <a:ext cx="2259" cy="99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9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« block »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9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modulateur : Variateur</a:t>
              </a:r>
              <a:endParaRPr kumimoji="0" lang="fr-FR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grpSp>
          <p:nvGrpSpPr>
            <p:cNvPr id="1106" name="Group 81"/>
            <p:cNvGrpSpPr>
              <a:grpSpLocks/>
            </p:cNvGrpSpPr>
            <p:nvPr/>
          </p:nvGrpSpPr>
          <p:grpSpPr bwMode="auto">
            <a:xfrm>
              <a:off x="3781" y="13079"/>
              <a:ext cx="312" cy="226"/>
              <a:chOff x="752" y="13744"/>
              <a:chExt cx="312" cy="226"/>
            </a:xfrm>
          </p:grpSpPr>
          <p:sp>
            <p:nvSpPr>
              <p:cNvPr id="1164" name="Rectangle 82"/>
              <p:cNvSpPr>
                <a:spLocks noChangeArrowheads="1"/>
              </p:cNvSpPr>
              <p:nvPr/>
            </p:nvSpPr>
            <p:spPr bwMode="auto">
              <a:xfrm>
                <a:off x="752" y="13744"/>
                <a:ext cx="312" cy="226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cxnSp>
            <p:nvCxnSpPr>
              <p:cNvPr id="1165" name="AutoShape 83"/>
              <p:cNvCxnSpPr>
                <a:cxnSpLocks noChangeShapeType="1"/>
              </p:cNvCxnSpPr>
              <p:nvPr/>
            </p:nvCxnSpPr>
            <p:spPr bwMode="auto">
              <a:xfrm>
                <a:off x="752" y="13852"/>
                <a:ext cx="312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</p:grpSp>
        <p:grpSp>
          <p:nvGrpSpPr>
            <p:cNvPr id="1107" name="Group 84"/>
            <p:cNvGrpSpPr>
              <a:grpSpLocks/>
            </p:cNvGrpSpPr>
            <p:nvPr/>
          </p:nvGrpSpPr>
          <p:grpSpPr bwMode="auto">
            <a:xfrm>
              <a:off x="3794" y="12558"/>
              <a:ext cx="312" cy="226"/>
              <a:chOff x="5173" y="15051"/>
              <a:chExt cx="312" cy="226"/>
            </a:xfrm>
          </p:grpSpPr>
          <p:sp>
            <p:nvSpPr>
              <p:cNvPr id="1160" name="Rectangle 85"/>
              <p:cNvSpPr>
                <a:spLocks noChangeArrowheads="1"/>
              </p:cNvSpPr>
              <p:nvPr/>
            </p:nvSpPr>
            <p:spPr bwMode="auto">
              <a:xfrm flipV="1">
                <a:off x="5173" y="15051"/>
                <a:ext cx="312" cy="226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cxnSp>
            <p:nvCxnSpPr>
              <p:cNvPr id="1162" name="AutoShape 86"/>
              <p:cNvCxnSpPr>
                <a:cxnSpLocks noChangeShapeType="1"/>
              </p:cNvCxnSpPr>
              <p:nvPr/>
            </p:nvCxnSpPr>
            <p:spPr bwMode="auto">
              <a:xfrm>
                <a:off x="5173" y="15159"/>
                <a:ext cx="312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</p:grpSp>
        <p:sp>
          <p:nvSpPr>
            <p:cNvPr id="1108" name="Text Box 87"/>
            <p:cNvSpPr txBox="1">
              <a:spLocks noChangeArrowheads="1"/>
            </p:cNvSpPr>
            <p:nvPr/>
          </p:nvSpPr>
          <p:spPr bwMode="auto">
            <a:xfrm>
              <a:off x="1393" y="12784"/>
              <a:ext cx="2116" cy="93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9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« block »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9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stockage : Batteries</a:t>
              </a:r>
              <a:endParaRPr kumimoji="0" lang="fr-FR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grpSp>
          <p:nvGrpSpPr>
            <p:cNvPr id="1109" name="Group 88"/>
            <p:cNvGrpSpPr>
              <a:grpSpLocks/>
            </p:cNvGrpSpPr>
            <p:nvPr/>
          </p:nvGrpSpPr>
          <p:grpSpPr bwMode="auto">
            <a:xfrm>
              <a:off x="1242" y="13079"/>
              <a:ext cx="312" cy="226"/>
              <a:chOff x="752" y="13744"/>
              <a:chExt cx="312" cy="226"/>
            </a:xfrm>
          </p:grpSpPr>
          <p:sp>
            <p:nvSpPr>
              <p:cNvPr id="1157" name="Rectangle 89"/>
              <p:cNvSpPr>
                <a:spLocks noChangeArrowheads="1"/>
              </p:cNvSpPr>
              <p:nvPr/>
            </p:nvSpPr>
            <p:spPr bwMode="auto">
              <a:xfrm>
                <a:off x="752" y="13744"/>
                <a:ext cx="312" cy="226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cxnSp>
            <p:nvCxnSpPr>
              <p:cNvPr id="1159" name="AutoShape 90"/>
              <p:cNvCxnSpPr>
                <a:cxnSpLocks noChangeShapeType="1"/>
              </p:cNvCxnSpPr>
              <p:nvPr/>
            </p:nvCxnSpPr>
            <p:spPr bwMode="auto">
              <a:xfrm>
                <a:off x="752" y="13852"/>
                <a:ext cx="312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</p:grpSp>
        <p:grpSp>
          <p:nvGrpSpPr>
            <p:cNvPr id="1110" name="Group 91"/>
            <p:cNvGrpSpPr>
              <a:grpSpLocks/>
            </p:cNvGrpSpPr>
            <p:nvPr/>
          </p:nvGrpSpPr>
          <p:grpSpPr bwMode="auto">
            <a:xfrm>
              <a:off x="3380" y="13079"/>
              <a:ext cx="312" cy="226"/>
              <a:chOff x="752" y="13744"/>
              <a:chExt cx="312" cy="226"/>
            </a:xfrm>
          </p:grpSpPr>
          <p:sp>
            <p:nvSpPr>
              <p:cNvPr id="1154" name="Rectangle 92"/>
              <p:cNvSpPr>
                <a:spLocks noChangeArrowheads="1"/>
              </p:cNvSpPr>
              <p:nvPr/>
            </p:nvSpPr>
            <p:spPr bwMode="auto">
              <a:xfrm>
                <a:off x="752" y="13744"/>
                <a:ext cx="312" cy="226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cxnSp>
            <p:nvCxnSpPr>
              <p:cNvPr id="1156" name="AutoShape 93"/>
              <p:cNvCxnSpPr>
                <a:cxnSpLocks noChangeShapeType="1"/>
              </p:cNvCxnSpPr>
              <p:nvPr/>
            </p:nvCxnSpPr>
            <p:spPr bwMode="auto">
              <a:xfrm>
                <a:off x="752" y="13852"/>
                <a:ext cx="312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</p:grpSp>
        <p:sp>
          <p:nvSpPr>
            <p:cNvPr id="1111" name="Text Box 94"/>
            <p:cNvSpPr txBox="1">
              <a:spLocks noChangeArrowheads="1"/>
            </p:cNvSpPr>
            <p:nvPr/>
          </p:nvSpPr>
          <p:spPr bwMode="auto">
            <a:xfrm>
              <a:off x="1393" y="13879"/>
              <a:ext cx="2173" cy="127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9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« block »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9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adaptateur : Chargeur</a:t>
              </a:r>
              <a:endParaRPr kumimoji="0" lang="fr-FR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grpSp>
          <p:nvGrpSpPr>
            <p:cNvPr id="1112" name="Group 95"/>
            <p:cNvGrpSpPr>
              <a:grpSpLocks/>
            </p:cNvGrpSpPr>
            <p:nvPr/>
          </p:nvGrpSpPr>
          <p:grpSpPr bwMode="auto">
            <a:xfrm>
              <a:off x="1242" y="14623"/>
              <a:ext cx="312" cy="226"/>
              <a:chOff x="752" y="13744"/>
              <a:chExt cx="312" cy="226"/>
            </a:xfrm>
          </p:grpSpPr>
          <p:sp>
            <p:nvSpPr>
              <p:cNvPr id="1152" name="Rectangle 96"/>
              <p:cNvSpPr>
                <a:spLocks noChangeArrowheads="1"/>
              </p:cNvSpPr>
              <p:nvPr/>
            </p:nvSpPr>
            <p:spPr bwMode="auto">
              <a:xfrm>
                <a:off x="752" y="13744"/>
                <a:ext cx="312" cy="226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cxnSp>
            <p:nvCxnSpPr>
              <p:cNvPr id="1153" name="AutoShape 97"/>
              <p:cNvCxnSpPr>
                <a:cxnSpLocks noChangeShapeType="1"/>
              </p:cNvCxnSpPr>
              <p:nvPr/>
            </p:nvCxnSpPr>
            <p:spPr bwMode="auto">
              <a:xfrm>
                <a:off x="752" y="13852"/>
                <a:ext cx="312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</p:grpSp>
        <p:grpSp>
          <p:nvGrpSpPr>
            <p:cNvPr id="1113" name="Group 98"/>
            <p:cNvGrpSpPr>
              <a:grpSpLocks/>
            </p:cNvGrpSpPr>
            <p:nvPr/>
          </p:nvGrpSpPr>
          <p:grpSpPr bwMode="auto">
            <a:xfrm>
              <a:off x="1242" y="14017"/>
              <a:ext cx="312" cy="226"/>
              <a:chOff x="5173" y="15051"/>
              <a:chExt cx="312" cy="226"/>
            </a:xfrm>
          </p:grpSpPr>
          <p:sp>
            <p:nvSpPr>
              <p:cNvPr id="1147" name="Rectangle 99"/>
              <p:cNvSpPr>
                <a:spLocks noChangeArrowheads="1"/>
              </p:cNvSpPr>
              <p:nvPr/>
            </p:nvSpPr>
            <p:spPr bwMode="auto">
              <a:xfrm flipV="1">
                <a:off x="5173" y="15051"/>
                <a:ext cx="312" cy="226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cxnSp>
            <p:nvCxnSpPr>
              <p:cNvPr id="1150" name="AutoShape 100"/>
              <p:cNvCxnSpPr>
                <a:cxnSpLocks noChangeShapeType="1"/>
              </p:cNvCxnSpPr>
              <p:nvPr/>
            </p:nvCxnSpPr>
            <p:spPr bwMode="auto">
              <a:xfrm>
                <a:off x="5173" y="15159"/>
                <a:ext cx="312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</p:grpSp>
        <p:sp>
          <p:nvSpPr>
            <p:cNvPr id="1114" name="Text Box 101"/>
            <p:cNvSpPr txBox="1">
              <a:spLocks noChangeArrowheads="1"/>
            </p:cNvSpPr>
            <p:nvPr/>
          </p:nvSpPr>
          <p:spPr bwMode="auto">
            <a:xfrm>
              <a:off x="6563" y="10298"/>
              <a:ext cx="2110" cy="68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9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« block »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9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adaptateur : Cardans</a:t>
              </a:r>
              <a:endParaRPr kumimoji="0" lang="fr-FR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grpSp>
          <p:nvGrpSpPr>
            <p:cNvPr id="1115" name="Group 102"/>
            <p:cNvGrpSpPr>
              <a:grpSpLocks/>
            </p:cNvGrpSpPr>
            <p:nvPr/>
          </p:nvGrpSpPr>
          <p:grpSpPr bwMode="auto">
            <a:xfrm>
              <a:off x="6446" y="11274"/>
              <a:ext cx="312" cy="226"/>
              <a:chOff x="752" y="13744"/>
              <a:chExt cx="312" cy="226"/>
            </a:xfrm>
          </p:grpSpPr>
          <p:sp>
            <p:nvSpPr>
              <p:cNvPr id="1145" name="Rectangle 103"/>
              <p:cNvSpPr>
                <a:spLocks noChangeArrowheads="1"/>
              </p:cNvSpPr>
              <p:nvPr/>
            </p:nvSpPr>
            <p:spPr bwMode="auto">
              <a:xfrm>
                <a:off x="752" y="13744"/>
                <a:ext cx="312" cy="226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cxnSp>
            <p:nvCxnSpPr>
              <p:cNvPr id="1146" name="AutoShape 104"/>
              <p:cNvCxnSpPr>
                <a:cxnSpLocks noChangeShapeType="1"/>
              </p:cNvCxnSpPr>
              <p:nvPr/>
            </p:nvCxnSpPr>
            <p:spPr bwMode="auto">
              <a:xfrm>
                <a:off x="752" y="13852"/>
                <a:ext cx="312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</p:grpSp>
        <p:grpSp>
          <p:nvGrpSpPr>
            <p:cNvPr id="1116" name="Group 105"/>
            <p:cNvGrpSpPr>
              <a:grpSpLocks/>
            </p:cNvGrpSpPr>
            <p:nvPr/>
          </p:nvGrpSpPr>
          <p:grpSpPr bwMode="auto">
            <a:xfrm>
              <a:off x="6437" y="10526"/>
              <a:ext cx="312" cy="226"/>
              <a:chOff x="752" y="13744"/>
              <a:chExt cx="312" cy="226"/>
            </a:xfrm>
          </p:grpSpPr>
          <p:sp>
            <p:nvSpPr>
              <p:cNvPr id="1142" name="Rectangle 106"/>
              <p:cNvSpPr>
                <a:spLocks noChangeArrowheads="1"/>
              </p:cNvSpPr>
              <p:nvPr/>
            </p:nvSpPr>
            <p:spPr bwMode="auto">
              <a:xfrm>
                <a:off x="752" y="13744"/>
                <a:ext cx="312" cy="226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cxnSp>
            <p:nvCxnSpPr>
              <p:cNvPr id="1143" name="AutoShape 107"/>
              <p:cNvCxnSpPr>
                <a:cxnSpLocks noChangeShapeType="1"/>
              </p:cNvCxnSpPr>
              <p:nvPr/>
            </p:nvCxnSpPr>
            <p:spPr bwMode="auto">
              <a:xfrm>
                <a:off x="752" y="13852"/>
                <a:ext cx="312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</p:grpSp>
        <p:cxnSp>
          <p:nvCxnSpPr>
            <p:cNvPr id="1132" name="AutoShape 108"/>
            <p:cNvCxnSpPr>
              <a:cxnSpLocks noChangeShapeType="1"/>
            </p:cNvCxnSpPr>
            <p:nvPr/>
          </p:nvCxnSpPr>
          <p:spPr bwMode="auto">
            <a:xfrm flipH="1">
              <a:off x="6336" y="11382"/>
              <a:ext cx="103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133" name="AutoShape 109"/>
            <p:cNvCxnSpPr>
              <a:cxnSpLocks noChangeShapeType="1"/>
            </p:cNvCxnSpPr>
            <p:nvPr/>
          </p:nvCxnSpPr>
          <p:spPr bwMode="auto">
            <a:xfrm>
              <a:off x="6334" y="10623"/>
              <a:ext cx="103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134" name="AutoShape 110"/>
            <p:cNvCxnSpPr>
              <a:cxnSpLocks noChangeShapeType="1"/>
            </p:cNvCxnSpPr>
            <p:nvPr/>
          </p:nvCxnSpPr>
          <p:spPr bwMode="auto">
            <a:xfrm>
              <a:off x="6336" y="10623"/>
              <a:ext cx="0" cy="75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grpSp>
          <p:nvGrpSpPr>
            <p:cNvPr id="1117" name="Group 111"/>
            <p:cNvGrpSpPr>
              <a:grpSpLocks/>
            </p:cNvGrpSpPr>
            <p:nvPr/>
          </p:nvGrpSpPr>
          <p:grpSpPr bwMode="auto">
            <a:xfrm>
              <a:off x="11071" y="10526"/>
              <a:ext cx="312" cy="226"/>
              <a:chOff x="752" y="13744"/>
              <a:chExt cx="312" cy="226"/>
            </a:xfrm>
          </p:grpSpPr>
          <p:sp>
            <p:nvSpPr>
              <p:cNvPr id="1138" name="Rectangle 112"/>
              <p:cNvSpPr>
                <a:spLocks noChangeArrowheads="1"/>
              </p:cNvSpPr>
              <p:nvPr/>
            </p:nvSpPr>
            <p:spPr bwMode="auto">
              <a:xfrm>
                <a:off x="752" y="13744"/>
                <a:ext cx="312" cy="226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cxnSp>
            <p:nvCxnSpPr>
              <p:cNvPr id="1139" name="AutoShape 113"/>
              <p:cNvCxnSpPr>
                <a:cxnSpLocks noChangeShapeType="1"/>
              </p:cNvCxnSpPr>
              <p:nvPr/>
            </p:nvCxnSpPr>
            <p:spPr bwMode="auto">
              <a:xfrm>
                <a:off x="752" y="13852"/>
                <a:ext cx="312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</p:grpSp>
        <p:grpSp>
          <p:nvGrpSpPr>
            <p:cNvPr id="1118" name="Group 114"/>
            <p:cNvGrpSpPr>
              <a:grpSpLocks/>
            </p:cNvGrpSpPr>
            <p:nvPr/>
          </p:nvGrpSpPr>
          <p:grpSpPr bwMode="auto">
            <a:xfrm>
              <a:off x="8505" y="10526"/>
              <a:ext cx="312" cy="226"/>
              <a:chOff x="752" y="13744"/>
              <a:chExt cx="312" cy="226"/>
            </a:xfrm>
          </p:grpSpPr>
          <p:sp>
            <p:nvSpPr>
              <p:cNvPr id="1137" name="Rectangle 115"/>
              <p:cNvSpPr>
                <a:spLocks noChangeArrowheads="1"/>
              </p:cNvSpPr>
              <p:nvPr/>
            </p:nvSpPr>
            <p:spPr bwMode="auto">
              <a:xfrm>
                <a:off x="752" y="13744"/>
                <a:ext cx="312" cy="226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cxnSp>
            <p:nvCxnSpPr>
              <p:cNvPr id="1140" name="AutoShape 116"/>
              <p:cNvCxnSpPr>
                <a:cxnSpLocks noChangeShapeType="1"/>
              </p:cNvCxnSpPr>
              <p:nvPr/>
            </p:nvCxnSpPr>
            <p:spPr bwMode="auto">
              <a:xfrm>
                <a:off x="752" y="13852"/>
                <a:ext cx="312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</p:grpSp>
        <p:cxnSp>
          <p:nvCxnSpPr>
            <p:cNvPr id="1141" name="AutoShape 117"/>
            <p:cNvCxnSpPr>
              <a:cxnSpLocks noChangeShapeType="1"/>
            </p:cNvCxnSpPr>
            <p:nvPr/>
          </p:nvCxnSpPr>
          <p:spPr bwMode="auto">
            <a:xfrm>
              <a:off x="10676" y="10623"/>
              <a:ext cx="395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1119" name="AutoShape 118"/>
            <p:cNvSpPr>
              <a:spLocks noChangeArrowheads="1"/>
            </p:cNvSpPr>
            <p:nvPr/>
          </p:nvSpPr>
          <p:spPr bwMode="auto">
            <a:xfrm>
              <a:off x="8874" y="12436"/>
              <a:ext cx="1801" cy="558"/>
            </a:xfrm>
            <a:prstGeom prst="foldedCorner">
              <a:avLst>
                <a:gd name="adj" fmla="val 125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0" name="Text Box 119"/>
            <p:cNvSpPr txBox="1">
              <a:spLocks noChangeArrowheads="1"/>
            </p:cNvSpPr>
            <p:nvPr/>
          </p:nvSpPr>
          <p:spPr bwMode="auto">
            <a:xfrm>
              <a:off x="8760" y="12436"/>
              <a:ext cx="1694" cy="5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Énergie mécanique aux roues motrices</a:t>
              </a:r>
              <a:endParaRPr kumimoji="0" lang="fr-FR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cxnSp>
          <p:nvCxnSpPr>
            <p:cNvPr id="1144" name="AutoShape 120"/>
            <p:cNvCxnSpPr>
              <a:cxnSpLocks noChangeShapeType="1"/>
            </p:cNvCxnSpPr>
            <p:nvPr/>
          </p:nvCxnSpPr>
          <p:spPr bwMode="auto">
            <a:xfrm>
              <a:off x="8874" y="10634"/>
              <a:ext cx="377" cy="180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1121" name="Text Box 121"/>
            <p:cNvSpPr txBox="1">
              <a:spLocks noChangeArrowheads="1"/>
            </p:cNvSpPr>
            <p:nvPr/>
          </p:nvSpPr>
          <p:spPr bwMode="auto">
            <a:xfrm>
              <a:off x="9080" y="10209"/>
              <a:ext cx="1758" cy="77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9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« block »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9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effecteur</a:t>
              </a:r>
              <a:r>
                <a:rPr kumimoji="0" lang="fr-FR" sz="9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/>
                  <a:ea typeface="ÇlÇr ñæí©" charset="0"/>
                </a:rPr>
                <a:t> </a:t>
              </a:r>
              <a:r>
                <a:rPr kumimoji="0" lang="fr-FR" sz="9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: Roues</a:t>
              </a:r>
              <a:endParaRPr kumimoji="0" lang="fr-FR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grpSp>
          <p:nvGrpSpPr>
            <p:cNvPr id="1122" name="Group 122"/>
            <p:cNvGrpSpPr>
              <a:grpSpLocks/>
            </p:cNvGrpSpPr>
            <p:nvPr/>
          </p:nvGrpSpPr>
          <p:grpSpPr bwMode="auto">
            <a:xfrm>
              <a:off x="8939" y="10526"/>
              <a:ext cx="312" cy="226"/>
              <a:chOff x="752" y="13744"/>
              <a:chExt cx="312" cy="226"/>
            </a:xfrm>
          </p:grpSpPr>
          <p:sp>
            <p:nvSpPr>
              <p:cNvPr id="1136" name="Rectangle 123"/>
              <p:cNvSpPr>
                <a:spLocks noChangeArrowheads="1"/>
              </p:cNvSpPr>
              <p:nvPr/>
            </p:nvSpPr>
            <p:spPr bwMode="auto">
              <a:xfrm>
                <a:off x="752" y="13744"/>
                <a:ext cx="312" cy="226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cxnSp>
            <p:nvCxnSpPr>
              <p:cNvPr id="1148" name="AutoShape 124"/>
              <p:cNvCxnSpPr>
                <a:cxnSpLocks noChangeShapeType="1"/>
              </p:cNvCxnSpPr>
              <p:nvPr/>
            </p:nvCxnSpPr>
            <p:spPr bwMode="auto">
              <a:xfrm>
                <a:off x="752" y="13852"/>
                <a:ext cx="312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</p:grpSp>
        <p:cxnSp>
          <p:nvCxnSpPr>
            <p:cNvPr id="1149" name="AutoShape 125"/>
            <p:cNvCxnSpPr>
              <a:cxnSpLocks noChangeShapeType="1"/>
            </p:cNvCxnSpPr>
            <p:nvPr/>
          </p:nvCxnSpPr>
          <p:spPr bwMode="auto">
            <a:xfrm>
              <a:off x="8760" y="10634"/>
              <a:ext cx="179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1123" name="AutoShape 126"/>
            <p:cNvSpPr>
              <a:spLocks noChangeArrowheads="1"/>
            </p:cNvSpPr>
            <p:nvPr/>
          </p:nvSpPr>
          <p:spPr bwMode="auto">
            <a:xfrm>
              <a:off x="1325" y="10298"/>
              <a:ext cx="1801" cy="530"/>
            </a:xfrm>
            <a:prstGeom prst="foldedCorner">
              <a:avLst>
                <a:gd name="adj" fmla="val 125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cxnSp>
          <p:nvCxnSpPr>
            <p:cNvPr id="1151" name="AutoShape 127"/>
            <p:cNvCxnSpPr>
              <a:cxnSpLocks noChangeShapeType="1"/>
            </p:cNvCxnSpPr>
            <p:nvPr/>
          </p:nvCxnSpPr>
          <p:spPr bwMode="auto">
            <a:xfrm>
              <a:off x="2104" y="10828"/>
              <a:ext cx="1588" cy="139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1124" name="Text Box 128"/>
            <p:cNvSpPr txBox="1">
              <a:spLocks noChangeArrowheads="1"/>
            </p:cNvSpPr>
            <p:nvPr/>
          </p:nvSpPr>
          <p:spPr bwMode="auto">
            <a:xfrm>
              <a:off x="1325" y="10351"/>
              <a:ext cx="1801" cy="5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Énergie électrique alternative triphasée</a:t>
              </a:r>
              <a:endParaRPr kumimoji="0" lang="fr-FR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1125" name="AutoShape 129"/>
            <p:cNvSpPr>
              <a:spLocks noChangeArrowheads="1"/>
            </p:cNvSpPr>
            <p:nvPr/>
          </p:nvSpPr>
          <p:spPr bwMode="auto">
            <a:xfrm>
              <a:off x="4106" y="14243"/>
              <a:ext cx="1589" cy="488"/>
            </a:xfrm>
            <a:prstGeom prst="foldedCorner">
              <a:avLst>
                <a:gd name="adj" fmla="val 125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6" name="Text Box 130"/>
            <p:cNvSpPr txBox="1">
              <a:spLocks noChangeArrowheads="1"/>
            </p:cNvSpPr>
            <p:nvPr/>
          </p:nvSpPr>
          <p:spPr bwMode="auto">
            <a:xfrm>
              <a:off x="4093" y="14243"/>
              <a:ext cx="1801" cy="5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Énergie électrique continue</a:t>
              </a:r>
              <a:endParaRPr kumimoji="0" lang="fr-FR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cxnSp>
          <p:nvCxnSpPr>
            <p:cNvPr id="1155" name="AutoShape 131"/>
            <p:cNvCxnSpPr>
              <a:cxnSpLocks noChangeShapeType="1"/>
            </p:cNvCxnSpPr>
            <p:nvPr/>
          </p:nvCxnSpPr>
          <p:spPr bwMode="auto">
            <a:xfrm>
              <a:off x="3726" y="13206"/>
              <a:ext cx="659" cy="103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1127" name="AutoShape 132"/>
            <p:cNvSpPr>
              <a:spLocks noChangeArrowheads="1"/>
            </p:cNvSpPr>
            <p:nvPr/>
          </p:nvSpPr>
          <p:spPr bwMode="auto">
            <a:xfrm>
              <a:off x="724" y="11689"/>
              <a:ext cx="1623" cy="598"/>
            </a:xfrm>
            <a:prstGeom prst="foldedCorner">
              <a:avLst>
                <a:gd name="adj" fmla="val 125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8" name="Text Box 133"/>
            <p:cNvSpPr txBox="1">
              <a:spLocks noChangeArrowheads="1"/>
            </p:cNvSpPr>
            <p:nvPr/>
          </p:nvSpPr>
          <p:spPr bwMode="auto">
            <a:xfrm>
              <a:off x="724" y="11755"/>
              <a:ext cx="1801" cy="5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Énergie électrique continue</a:t>
              </a:r>
              <a:endParaRPr kumimoji="0" lang="fr-FR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cxnSp>
          <p:nvCxnSpPr>
            <p:cNvPr id="1158" name="AutoShape 134"/>
            <p:cNvCxnSpPr>
              <a:cxnSpLocks noChangeShapeType="1"/>
            </p:cNvCxnSpPr>
            <p:nvPr/>
          </p:nvCxnSpPr>
          <p:spPr bwMode="auto">
            <a:xfrm flipH="1">
              <a:off x="1118" y="12287"/>
              <a:ext cx="275" cy="90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1129" name="AutoShape 135"/>
            <p:cNvSpPr>
              <a:spLocks noChangeArrowheads="1"/>
            </p:cNvSpPr>
            <p:nvPr/>
          </p:nvSpPr>
          <p:spPr bwMode="auto">
            <a:xfrm>
              <a:off x="6837" y="13147"/>
              <a:ext cx="1668" cy="512"/>
            </a:xfrm>
            <a:prstGeom prst="foldedCorner">
              <a:avLst>
                <a:gd name="adj" fmla="val 125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0" name="Text Box 136"/>
            <p:cNvSpPr txBox="1">
              <a:spLocks noChangeArrowheads="1"/>
            </p:cNvSpPr>
            <p:nvPr/>
          </p:nvSpPr>
          <p:spPr bwMode="auto">
            <a:xfrm>
              <a:off x="6758" y="13079"/>
              <a:ext cx="1694" cy="5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Énergie mécanique de rotation</a:t>
              </a:r>
              <a:endParaRPr kumimoji="0" lang="fr-FR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cxnSp>
          <p:nvCxnSpPr>
            <p:cNvPr id="1161" name="AutoShape 137"/>
            <p:cNvCxnSpPr>
              <a:cxnSpLocks noChangeShapeType="1"/>
            </p:cNvCxnSpPr>
            <p:nvPr/>
          </p:nvCxnSpPr>
          <p:spPr bwMode="auto">
            <a:xfrm>
              <a:off x="6365" y="11754"/>
              <a:ext cx="1022" cy="139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1131" name="AutoShape 138"/>
            <p:cNvSpPr>
              <a:spLocks noChangeArrowheads="1"/>
            </p:cNvSpPr>
            <p:nvPr/>
          </p:nvSpPr>
          <p:spPr bwMode="auto">
            <a:xfrm>
              <a:off x="4311" y="10014"/>
              <a:ext cx="1668" cy="512"/>
            </a:xfrm>
            <a:prstGeom prst="foldedCorner">
              <a:avLst>
                <a:gd name="adj" fmla="val 125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cxnSp>
          <p:nvCxnSpPr>
            <p:cNvPr id="1163" name="AutoShape 139"/>
            <p:cNvCxnSpPr>
              <a:cxnSpLocks noChangeShapeType="1"/>
            </p:cNvCxnSpPr>
            <p:nvPr/>
          </p:nvCxnSpPr>
          <p:spPr bwMode="auto">
            <a:xfrm>
              <a:off x="5181" y="10526"/>
              <a:ext cx="1153" cy="53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1135" name="Text Box 140"/>
            <p:cNvSpPr txBox="1">
              <a:spLocks noChangeArrowheads="1"/>
            </p:cNvSpPr>
            <p:nvPr/>
          </p:nvSpPr>
          <p:spPr bwMode="auto">
            <a:xfrm>
              <a:off x="4311" y="10014"/>
              <a:ext cx="1694" cy="5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Énergie mécanique de rotation</a:t>
              </a:r>
              <a:endParaRPr kumimoji="0" lang="fr-FR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</p:grpSp>
      <p:grpSp>
        <p:nvGrpSpPr>
          <p:cNvPr id="6" name="Group 1"/>
          <p:cNvGrpSpPr>
            <a:grpSpLocks/>
          </p:cNvGrpSpPr>
          <p:nvPr/>
        </p:nvGrpSpPr>
        <p:grpSpPr bwMode="auto">
          <a:xfrm>
            <a:off x="2679060" y="1319688"/>
            <a:ext cx="6464940" cy="3738840"/>
            <a:chOff x="1338" y="1903"/>
            <a:chExt cx="10182" cy="5886"/>
          </a:xfrm>
        </p:grpSpPr>
        <p:sp>
          <p:nvSpPr>
            <p:cNvPr id="8" name="AutoShape 3"/>
            <p:cNvSpPr>
              <a:spLocks noChangeArrowheads="1"/>
            </p:cNvSpPr>
            <p:nvPr/>
          </p:nvSpPr>
          <p:spPr bwMode="auto">
            <a:xfrm>
              <a:off x="1338" y="1903"/>
              <a:ext cx="4048" cy="351"/>
            </a:xfrm>
            <a:prstGeom prst="foldedCorner">
              <a:avLst>
                <a:gd name="adj" fmla="val 125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" name="Text Box 4"/>
            <p:cNvSpPr txBox="1">
              <a:spLocks noChangeArrowheads="1"/>
            </p:cNvSpPr>
            <p:nvPr/>
          </p:nvSpPr>
          <p:spPr bwMode="auto">
            <a:xfrm>
              <a:off x="1338" y="1903"/>
              <a:ext cx="4497" cy="4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9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req</a:t>
              </a:r>
              <a:r>
                <a:rPr kumimoji="0" lang="fr-FR" sz="9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[Modele]Vu-Log[Diagramme des exigences]</a:t>
              </a:r>
              <a:endParaRPr kumimoji="0" lang="fr-FR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10" name="Text Box 5"/>
            <p:cNvSpPr txBox="1">
              <a:spLocks noChangeArrowheads="1"/>
            </p:cNvSpPr>
            <p:nvPr/>
          </p:nvSpPr>
          <p:spPr bwMode="auto">
            <a:xfrm>
              <a:off x="4436" y="5638"/>
              <a:ext cx="2325" cy="52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« requirement »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8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Réservation</a:t>
              </a:r>
              <a:endParaRPr kumimoji="0" lang="fr-FR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11" name="Text Box 6"/>
            <p:cNvSpPr txBox="1">
              <a:spLocks noChangeArrowheads="1"/>
            </p:cNvSpPr>
            <p:nvPr/>
          </p:nvSpPr>
          <p:spPr bwMode="auto">
            <a:xfrm>
              <a:off x="4436" y="6162"/>
              <a:ext cx="2325" cy="109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Id= "</a:t>
              </a:r>
              <a:r>
                <a:rPr kumimoji="0" lang="fr-FR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/>
                  <a:ea typeface="ÇlÇr ñæí©" charset="0"/>
                </a:rPr>
                <a:t> </a:t>
              </a:r>
              <a:r>
                <a:rPr kumimoji="0" lang="fr-FR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1.1.2 "</a:t>
              </a: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Text= "</a:t>
              </a:r>
              <a:r>
                <a:rPr kumimoji="0" lang="fr-FR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/>
                  <a:ea typeface="ÇlÇr ñæí©" charset="0"/>
                </a:rPr>
                <a:t> </a:t>
              </a:r>
              <a:r>
                <a:rPr kumimoji="0" lang="fr-FR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le véhicule doit pouvoir être réservé par l</a:t>
              </a:r>
              <a:r>
                <a:rPr kumimoji="0" lang="fr-FR" altLang="fr-FR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’</a:t>
              </a:r>
              <a:r>
                <a:rPr kumimoji="0" lang="fr-FR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utilisateur par envoi de son identifiant et mot de passe "</a:t>
              </a:r>
              <a:endParaRPr kumimoji="0" lang="fr-FR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grpSp>
          <p:nvGrpSpPr>
            <p:cNvPr id="12" name="Group 7"/>
            <p:cNvGrpSpPr>
              <a:grpSpLocks/>
            </p:cNvGrpSpPr>
            <p:nvPr/>
          </p:nvGrpSpPr>
          <p:grpSpPr bwMode="auto">
            <a:xfrm>
              <a:off x="6814" y="3348"/>
              <a:ext cx="143" cy="143"/>
              <a:chOff x="6084" y="3707"/>
              <a:chExt cx="143" cy="143"/>
            </a:xfrm>
          </p:grpSpPr>
          <p:grpSp>
            <p:nvGrpSpPr>
              <p:cNvPr id="28" name="Group 8"/>
              <p:cNvGrpSpPr>
                <a:grpSpLocks/>
              </p:cNvGrpSpPr>
              <p:nvPr/>
            </p:nvGrpSpPr>
            <p:grpSpPr bwMode="auto">
              <a:xfrm>
                <a:off x="6084" y="3707"/>
                <a:ext cx="143" cy="143"/>
                <a:chOff x="2990" y="7050"/>
                <a:chExt cx="143" cy="143"/>
              </a:xfrm>
            </p:grpSpPr>
            <p:sp>
              <p:nvSpPr>
                <p:cNvPr id="29" name="Oval 9"/>
                <p:cNvSpPr>
                  <a:spLocks noChangeArrowheads="1"/>
                </p:cNvSpPr>
                <p:nvPr/>
              </p:nvSpPr>
              <p:spPr bwMode="auto">
                <a:xfrm>
                  <a:off x="2990" y="7050"/>
                  <a:ext cx="143" cy="143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cxnSp>
              <p:nvCxnSpPr>
                <p:cNvPr id="1034" name="AutoShape 10"/>
                <p:cNvCxnSpPr>
                  <a:cxnSpLocks noChangeShapeType="1"/>
                </p:cNvCxnSpPr>
                <p:nvPr/>
              </p:nvCxnSpPr>
              <p:spPr bwMode="auto">
                <a:xfrm>
                  <a:off x="2990" y="7114"/>
                  <a:ext cx="143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</p:cxnSp>
          </p:grpSp>
          <p:cxnSp>
            <p:nvCxnSpPr>
              <p:cNvPr id="1035" name="AutoShape 11"/>
              <p:cNvCxnSpPr>
                <a:cxnSpLocks noChangeShapeType="1"/>
              </p:cNvCxnSpPr>
              <p:nvPr/>
            </p:nvCxnSpPr>
            <p:spPr bwMode="auto">
              <a:xfrm>
                <a:off x="6153" y="3707"/>
                <a:ext cx="0" cy="143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</p:grpSp>
        <p:sp>
          <p:nvSpPr>
            <p:cNvPr id="13" name="Text Box 12"/>
            <p:cNvSpPr txBox="1">
              <a:spLocks noChangeArrowheads="1"/>
            </p:cNvSpPr>
            <p:nvPr/>
          </p:nvSpPr>
          <p:spPr bwMode="auto">
            <a:xfrm>
              <a:off x="5568" y="2002"/>
              <a:ext cx="2784" cy="48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« requirement »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8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Location du véhicule</a:t>
              </a:r>
              <a:endParaRPr kumimoji="0" lang="fr-FR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14" name="Text Box 13"/>
            <p:cNvSpPr txBox="1">
              <a:spLocks noChangeArrowheads="1"/>
            </p:cNvSpPr>
            <p:nvPr/>
          </p:nvSpPr>
          <p:spPr bwMode="auto">
            <a:xfrm>
              <a:off x="5568" y="2487"/>
              <a:ext cx="2784" cy="86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Id= "</a:t>
              </a:r>
              <a:r>
                <a:rPr kumimoji="0" lang="fr-FR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/>
                  <a:ea typeface="ÇlÇr ñæí©" charset="0"/>
                </a:rPr>
                <a:t> </a:t>
              </a:r>
              <a:r>
                <a:rPr kumimoji="0" lang="fr-FR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1 "</a:t>
              </a: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800" b="0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Text</a:t>
              </a:r>
              <a:r>
                <a:rPr kumimoji="0" lang="fr-FR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= "</a:t>
              </a:r>
              <a:r>
                <a:rPr kumimoji="0" lang="fr-FR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/>
                  <a:ea typeface="ÇlÇr ñæí©" charset="0"/>
                </a:rPr>
                <a:t> </a:t>
              </a:r>
              <a:r>
                <a:rPr kumimoji="0" lang="fr-FR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le véhicule doit pouvoir être loué par l</a:t>
              </a:r>
              <a:r>
                <a:rPr kumimoji="0" lang="fr-FR" altLang="fr-FR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’</a:t>
              </a:r>
              <a:r>
                <a:rPr kumimoji="0" lang="fr-FR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utilisateur en libre service "</a:t>
              </a:r>
              <a:endParaRPr kumimoji="0" lang="fr-FR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grpSp>
          <p:nvGrpSpPr>
            <p:cNvPr id="15" name="Group 14"/>
            <p:cNvGrpSpPr>
              <a:grpSpLocks/>
            </p:cNvGrpSpPr>
            <p:nvPr/>
          </p:nvGrpSpPr>
          <p:grpSpPr bwMode="auto">
            <a:xfrm>
              <a:off x="5487" y="5258"/>
              <a:ext cx="143" cy="143"/>
              <a:chOff x="6084" y="3707"/>
              <a:chExt cx="143" cy="143"/>
            </a:xfrm>
          </p:grpSpPr>
          <p:grpSp>
            <p:nvGrpSpPr>
              <p:cNvPr id="26" name="Group 15"/>
              <p:cNvGrpSpPr>
                <a:grpSpLocks/>
              </p:cNvGrpSpPr>
              <p:nvPr/>
            </p:nvGrpSpPr>
            <p:grpSpPr bwMode="auto">
              <a:xfrm>
                <a:off x="6084" y="3707"/>
                <a:ext cx="143" cy="143"/>
                <a:chOff x="2990" y="7050"/>
                <a:chExt cx="143" cy="143"/>
              </a:xfrm>
            </p:grpSpPr>
            <p:sp>
              <p:nvSpPr>
                <p:cNvPr id="27" name="Oval 16"/>
                <p:cNvSpPr>
                  <a:spLocks noChangeArrowheads="1"/>
                </p:cNvSpPr>
                <p:nvPr/>
              </p:nvSpPr>
              <p:spPr bwMode="auto">
                <a:xfrm>
                  <a:off x="2990" y="7050"/>
                  <a:ext cx="143" cy="143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cxnSp>
              <p:nvCxnSpPr>
                <p:cNvPr id="1041" name="AutoShape 17"/>
                <p:cNvCxnSpPr>
                  <a:cxnSpLocks noChangeShapeType="1"/>
                </p:cNvCxnSpPr>
                <p:nvPr/>
              </p:nvCxnSpPr>
              <p:spPr bwMode="auto">
                <a:xfrm>
                  <a:off x="2990" y="7114"/>
                  <a:ext cx="143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</p:cxnSp>
          </p:grpSp>
          <p:cxnSp>
            <p:nvCxnSpPr>
              <p:cNvPr id="1042" name="AutoShape 18"/>
              <p:cNvCxnSpPr>
                <a:cxnSpLocks noChangeShapeType="1"/>
              </p:cNvCxnSpPr>
              <p:nvPr/>
            </p:nvCxnSpPr>
            <p:spPr bwMode="auto">
              <a:xfrm>
                <a:off x="6153" y="3707"/>
                <a:ext cx="0" cy="143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</p:grpSp>
        <p:sp>
          <p:nvSpPr>
            <p:cNvPr id="16" name="Text Box 19"/>
            <p:cNvSpPr txBox="1">
              <a:spLocks noChangeArrowheads="1"/>
            </p:cNvSpPr>
            <p:nvPr/>
          </p:nvSpPr>
          <p:spPr bwMode="auto">
            <a:xfrm>
              <a:off x="4359" y="3669"/>
              <a:ext cx="2325" cy="56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« requirement »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8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Prise du véhicule</a:t>
              </a:r>
              <a:endParaRPr kumimoji="0" lang="fr-FR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17" name="Text Box 20"/>
            <p:cNvSpPr txBox="1">
              <a:spLocks noChangeArrowheads="1"/>
            </p:cNvSpPr>
            <p:nvPr/>
          </p:nvSpPr>
          <p:spPr bwMode="auto">
            <a:xfrm>
              <a:off x="4359" y="4183"/>
              <a:ext cx="2325" cy="107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Id= "</a:t>
              </a:r>
              <a:r>
                <a:rPr kumimoji="0" lang="fr-FR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/>
                  <a:ea typeface="ÇlÇr ñæí©" charset="0"/>
                </a:rPr>
                <a:t> </a:t>
              </a:r>
              <a:r>
                <a:rPr kumimoji="0" lang="fr-FR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1.1 "</a:t>
              </a: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Text= "</a:t>
              </a:r>
              <a:r>
                <a:rPr kumimoji="0" lang="fr-FR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/>
                  <a:ea typeface="ÇlÇr ñæí©" charset="0"/>
                </a:rPr>
                <a:t> </a:t>
              </a:r>
              <a:r>
                <a:rPr kumimoji="0" lang="fr-FR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le véhicule disponible le plus proche doit pouvoir être réservé en vue de sa prise en charge"</a:t>
              </a:r>
              <a:endParaRPr kumimoji="0" lang="fr-FR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18" name="Text Box 21"/>
            <p:cNvSpPr txBox="1">
              <a:spLocks noChangeArrowheads="1"/>
            </p:cNvSpPr>
            <p:nvPr/>
          </p:nvSpPr>
          <p:spPr bwMode="auto">
            <a:xfrm>
              <a:off x="7602" y="3669"/>
              <a:ext cx="2544" cy="51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« requirement »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8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Rendu du véhicule</a:t>
              </a:r>
              <a:endParaRPr kumimoji="0" lang="fr-FR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19" name="Text Box 22"/>
            <p:cNvSpPr txBox="1">
              <a:spLocks noChangeArrowheads="1"/>
            </p:cNvSpPr>
            <p:nvPr/>
          </p:nvSpPr>
          <p:spPr bwMode="auto">
            <a:xfrm>
              <a:off x="7602" y="4183"/>
              <a:ext cx="2544" cy="86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Id= "</a:t>
              </a:r>
              <a:r>
                <a:rPr kumimoji="0" lang="fr-FR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/>
                  <a:ea typeface="ÇlÇr ñæí©" charset="0"/>
                </a:rPr>
                <a:t> </a:t>
              </a:r>
              <a:r>
                <a:rPr kumimoji="0" lang="fr-FR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1.2 "</a:t>
              </a: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Text= "</a:t>
              </a:r>
              <a:r>
                <a:rPr kumimoji="0" lang="fr-FR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/>
                  <a:ea typeface="ÇlÇr ñæí©" charset="0"/>
                </a:rPr>
                <a:t> </a:t>
              </a:r>
              <a:r>
                <a:rPr kumimoji="0" lang="fr-FR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le véhicule doit pouvoir être libéré par l</a:t>
              </a:r>
              <a:r>
                <a:rPr kumimoji="0" lang="fr-FR" altLang="fr-FR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’</a:t>
              </a:r>
              <a:r>
                <a:rPr kumimoji="0" lang="fr-FR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utilisateur arrivé à destination "</a:t>
              </a:r>
              <a:endParaRPr kumimoji="0" lang="fr-FR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20" name="Text Box 23"/>
            <p:cNvSpPr txBox="1">
              <a:spLocks noChangeArrowheads="1"/>
            </p:cNvSpPr>
            <p:nvPr/>
          </p:nvSpPr>
          <p:spPr bwMode="auto">
            <a:xfrm>
              <a:off x="1567" y="5638"/>
              <a:ext cx="2688" cy="52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« requirement »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8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Appel pour Géo-localisation</a:t>
              </a:r>
              <a:endParaRPr kumimoji="0" lang="fr-FR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21" name="Text Box 24"/>
            <p:cNvSpPr txBox="1">
              <a:spLocks noChangeArrowheads="1"/>
            </p:cNvSpPr>
            <p:nvPr/>
          </p:nvSpPr>
          <p:spPr bwMode="auto">
            <a:xfrm>
              <a:off x="1567" y="6162"/>
              <a:ext cx="2688" cy="109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Id= "</a:t>
              </a:r>
              <a:r>
                <a:rPr kumimoji="0" lang="fr-FR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/>
                  <a:ea typeface="ÇlÇr ñæí©" charset="0"/>
                </a:rPr>
                <a:t> </a:t>
              </a:r>
              <a:r>
                <a:rPr kumimoji="0" lang="fr-FR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1.1.1 "</a:t>
              </a: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800" b="0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Text</a:t>
              </a:r>
              <a:r>
                <a:rPr kumimoji="0" lang="fr-FR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= "</a:t>
              </a:r>
              <a:r>
                <a:rPr kumimoji="0" lang="fr-FR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/>
                  <a:ea typeface="ÇlÇr ñæí©" charset="0"/>
                </a:rPr>
                <a:t> </a:t>
              </a:r>
              <a:r>
                <a:rPr kumimoji="0" lang="fr-FR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le véhicule le plus proche de l</a:t>
              </a:r>
              <a:r>
                <a:rPr kumimoji="0" lang="fr-FR" altLang="fr-FR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’</a:t>
              </a:r>
              <a:r>
                <a:rPr kumimoji="0" lang="fr-FR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utilisateur doit pouvoir être géo-localisé facilement sur son téléphone portable "</a:t>
              </a:r>
              <a:endParaRPr kumimoji="0" lang="fr-FR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cxnSp>
          <p:nvCxnSpPr>
            <p:cNvPr id="1049" name="AutoShape 25"/>
            <p:cNvCxnSpPr>
              <a:cxnSpLocks noChangeShapeType="1"/>
            </p:cNvCxnSpPr>
            <p:nvPr/>
          </p:nvCxnSpPr>
          <p:spPr bwMode="auto">
            <a:xfrm>
              <a:off x="2974" y="5508"/>
              <a:ext cx="7527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050" name="AutoShape 26"/>
            <p:cNvCxnSpPr>
              <a:cxnSpLocks noChangeShapeType="1"/>
            </p:cNvCxnSpPr>
            <p:nvPr/>
          </p:nvCxnSpPr>
          <p:spPr bwMode="auto">
            <a:xfrm>
              <a:off x="5568" y="5401"/>
              <a:ext cx="0" cy="23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22" name="Text Box 27"/>
            <p:cNvSpPr txBox="1">
              <a:spLocks noChangeArrowheads="1"/>
            </p:cNvSpPr>
            <p:nvPr/>
          </p:nvSpPr>
          <p:spPr bwMode="auto">
            <a:xfrm>
              <a:off x="6891" y="5638"/>
              <a:ext cx="2563" cy="52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« requirement »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8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Signalisation</a:t>
              </a:r>
              <a:endParaRPr kumimoji="0" lang="fr-FR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23" name="Text Box 28"/>
            <p:cNvSpPr txBox="1">
              <a:spLocks noChangeArrowheads="1"/>
            </p:cNvSpPr>
            <p:nvPr/>
          </p:nvSpPr>
          <p:spPr bwMode="auto">
            <a:xfrm>
              <a:off x="6891" y="6162"/>
              <a:ext cx="2563" cy="109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Id= "</a:t>
              </a:r>
              <a:r>
                <a:rPr kumimoji="0" lang="fr-FR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/>
                  <a:ea typeface="ÇlÇr ñæí©" charset="0"/>
                </a:rPr>
                <a:t> </a:t>
              </a:r>
              <a:r>
                <a:rPr kumimoji="0" lang="fr-FR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1.1.3 "</a:t>
              </a: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Text= "</a:t>
              </a:r>
              <a:r>
                <a:rPr kumimoji="0" lang="fr-FR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/>
                  <a:ea typeface="ÇlÇr ñæí©" charset="0"/>
                </a:rPr>
                <a:t> </a:t>
              </a:r>
              <a:r>
                <a:rPr kumimoji="0" lang="fr-FR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le véhicule doit signaler sa présence à l</a:t>
              </a:r>
              <a:r>
                <a:rPr kumimoji="0" lang="fr-FR" altLang="fr-FR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’</a:t>
              </a:r>
              <a:r>
                <a:rPr kumimoji="0" lang="fr-FR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approche de l</a:t>
              </a:r>
              <a:r>
                <a:rPr kumimoji="0" lang="fr-FR" altLang="fr-FR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’</a:t>
              </a:r>
              <a:r>
                <a:rPr kumimoji="0" lang="fr-FR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utilisateur par l</a:t>
              </a:r>
              <a:r>
                <a:rPr kumimoji="0" lang="fr-FR" altLang="fr-FR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’</a:t>
              </a:r>
              <a:r>
                <a:rPr kumimoji="0" lang="fr-FR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allumage de LEDs clignotantes "</a:t>
              </a:r>
              <a:endParaRPr kumimoji="0" lang="fr-FR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24" name="Text Box 29"/>
            <p:cNvSpPr txBox="1">
              <a:spLocks noChangeArrowheads="1"/>
            </p:cNvSpPr>
            <p:nvPr/>
          </p:nvSpPr>
          <p:spPr bwMode="auto">
            <a:xfrm>
              <a:off x="9635" y="5638"/>
              <a:ext cx="1885" cy="52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« requirement »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8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Prise en charge</a:t>
              </a:r>
              <a:endParaRPr kumimoji="0" lang="fr-FR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25" name="Text Box 30"/>
            <p:cNvSpPr txBox="1">
              <a:spLocks noChangeArrowheads="1"/>
            </p:cNvSpPr>
            <p:nvPr/>
          </p:nvSpPr>
          <p:spPr bwMode="auto">
            <a:xfrm>
              <a:off x="9635" y="6162"/>
              <a:ext cx="1885" cy="162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Id= "</a:t>
              </a:r>
              <a:r>
                <a:rPr kumimoji="0" lang="fr-FR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/>
                  <a:ea typeface="ÇlÇr ñæí©" charset="0"/>
                </a:rPr>
                <a:t> </a:t>
              </a:r>
              <a:r>
                <a:rPr kumimoji="0" lang="fr-FR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1.1.4 "</a:t>
              </a: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Text= "</a:t>
              </a:r>
              <a:r>
                <a:rPr kumimoji="0" lang="fr-FR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/>
                  <a:ea typeface="ÇlÇr ñæí©" charset="0"/>
                </a:rPr>
                <a:t> </a:t>
              </a:r>
              <a:r>
                <a:rPr kumimoji="0" lang="fr-FR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le véhicule doit autoriser la prise en charge par l</a:t>
              </a:r>
              <a:r>
                <a:rPr kumimoji="0" lang="fr-FR" altLang="fr-FR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’</a:t>
              </a:r>
              <a:r>
                <a:rPr kumimoji="0" lang="fr-FR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utilisateur par détection de la carte d</a:t>
              </a:r>
              <a:r>
                <a:rPr kumimoji="0" lang="fr-FR" altLang="fr-FR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’</a:t>
              </a:r>
              <a:r>
                <a:rPr kumimoji="0" lang="fr-FR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abonné</a:t>
              </a:r>
              <a:r>
                <a:rPr kumimoji="0" lang="fr-FR" sz="9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 </a:t>
              </a:r>
              <a:r>
                <a:rPr kumimoji="0" lang="fr-FR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dans le lecteur embarqué "</a:t>
              </a:r>
              <a:endParaRPr kumimoji="0" lang="fr-FR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cxnSp>
          <p:nvCxnSpPr>
            <p:cNvPr id="1055" name="AutoShape 31"/>
            <p:cNvCxnSpPr>
              <a:cxnSpLocks noChangeShapeType="1"/>
            </p:cNvCxnSpPr>
            <p:nvPr/>
          </p:nvCxnSpPr>
          <p:spPr bwMode="auto">
            <a:xfrm flipV="1">
              <a:off x="5517" y="3572"/>
              <a:ext cx="0" cy="9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056" name="AutoShape 32"/>
            <p:cNvCxnSpPr>
              <a:cxnSpLocks noChangeShapeType="1"/>
            </p:cNvCxnSpPr>
            <p:nvPr/>
          </p:nvCxnSpPr>
          <p:spPr bwMode="auto">
            <a:xfrm flipV="1">
              <a:off x="8804" y="3572"/>
              <a:ext cx="0" cy="9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057" name="AutoShape 33"/>
            <p:cNvCxnSpPr>
              <a:cxnSpLocks noChangeShapeType="1"/>
            </p:cNvCxnSpPr>
            <p:nvPr/>
          </p:nvCxnSpPr>
          <p:spPr bwMode="auto">
            <a:xfrm>
              <a:off x="5517" y="3572"/>
              <a:ext cx="3287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058" name="AutoShape 34"/>
            <p:cNvCxnSpPr>
              <a:cxnSpLocks noChangeShapeType="1"/>
            </p:cNvCxnSpPr>
            <p:nvPr/>
          </p:nvCxnSpPr>
          <p:spPr bwMode="auto">
            <a:xfrm flipV="1">
              <a:off x="6883" y="3491"/>
              <a:ext cx="0" cy="8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059" name="AutoShape 35"/>
            <p:cNvCxnSpPr>
              <a:cxnSpLocks noChangeShapeType="1"/>
            </p:cNvCxnSpPr>
            <p:nvPr/>
          </p:nvCxnSpPr>
          <p:spPr bwMode="auto">
            <a:xfrm flipV="1">
              <a:off x="2974" y="5508"/>
              <a:ext cx="0" cy="13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060" name="AutoShape 36"/>
            <p:cNvCxnSpPr>
              <a:cxnSpLocks noChangeShapeType="1"/>
            </p:cNvCxnSpPr>
            <p:nvPr/>
          </p:nvCxnSpPr>
          <p:spPr bwMode="auto">
            <a:xfrm flipV="1">
              <a:off x="8154" y="5508"/>
              <a:ext cx="0" cy="13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061" name="AutoShape 37"/>
            <p:cNvCxnSpPr>
              <a:cxnSpLocks noChangeShapeType="1"/>
            </p:cNvCxnSpPr>
            <p:nvPr/>
          </p:nvCxnSpPr>
          <p:spPr bwMode="auto">
            <a:xfrm flipV="1">
              <a:off x="10501" y="5508"/>
              <a:ext cx="0" cy="13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</p:grpSp>
      <p:sp>
        <p:nvSpPr>
          <p:cNvPr id="1174" name="ZoneTexte 1173"/>
          <p:cNvSpPr txBox="1"/>
          <p:nvPr/>
        </p:nvSpPr>
        <p:spPr>
          <a:xfrm>
            <a:off x="3348391" y="1013242"/>
            <a:ext cx="54262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Diagramme des exigences du concept « Vu-log » </a:t>
            </a:r>
            <a:endParaRPr lang="fr-FR" dirty="0"/>
          </a:p>
        </p:txBody>
      </p:sp>
      <p:sp>
        <p:nvSpPr>
          <p:cNvPr id="184" name="ZoneTexte 183"/>
          <p:cNvSpPr txBox="1"/>
          <p:nvPr/>
        </p:nvSpPr>
        <p:spPr>
          <a:xfrm>
            <a:off x="3340114" y="1452493"/>
            <a:ext cx="54262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Diagramme des interactions du concept « Vu-log » </a:t>
            </a:r>
            <a:endParaRPr lang="fr-FR" dirty="0"/>
          </a:p>
        </p:txBody>
      </p:sp>
      <p:sp>
        <p:nvSpPr>
          <p:cNvPr id="185" name="ZoneTexte 184"/>
          <p:cNvSpPr txBox="1"/>
          <p:nvPr/>
        </p:nvSpPr>
        <p:spPr>
          <a:xfrm>
            <a:off x="3325518" y="1869867"/>
            <a:ext cx="54262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Diagramme des blocs internes « chaine d’énergie »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2314391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4" grpId="0"/>
      <p:bldP spid="184" grpId="0"/>
      <p:bldP spid="18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Extraits du dossier </a:t>
            </a:r>
            <a:r>
              <a:rPr lang="fr-FR" dirty="0"/>
              <a:t>technique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3" y="950112"/>
            <a:ext cx="6972300" cy="4203700"/>
          </a:xfrm>
          <a:prstGeom prst="rect">
            <a:avLst/>
          </a:prstGeom>
        </p:spPr>
      </p:pic>
      <p:grpSp>
        <p:nvGrpSpPr>
          <p:cNvPr id="47" name="Grouper 46"/>
          <p:cNvGrpSpPr/>
          <p:nvPr/>
        </p:nvGrpSpPr>
        <p:grpSpPr>
          <a:xfrm>
            <a:off x="1618615" y="3518868"/>
            <a:ext cx="7332028" cy="3287712"/>
            <a:chOff x="1618615" y="3518868"/>
            <a:chExt cx="7332028" cy="3287712"/>
          </a:xfrm>
        </p:grpSpPr>
        <p:grpSp>
          <p:nvGrpSpPr>
            <p:cNvPr id="4" name="Group 1"/>
            <p:cNvGrpSpPr>
              <a:grpSpLocks/>
            </p:cNvGrpSpPr>
            <p:nvPr/>
          </p:nvGrpSpPr>
          <p:grpSpPr bwMode="auto">
            <a:xfrm>
              <a:off x="4692968" y="3518868"/>
              <a:ext cx="4257675" cy="3287712"/>
              <a:chOff x="1093" y="4477"/>
              <a:chExt cx="6705" cy="5178"/>
            </a:xfrm>
          </p:grpSpPr>
          <p:sp>
            <p:nvSpPr>
              <p:cNvPr id="5" name="Rectangle 2"/>
              <p:cNvSpPr>
                <a:spLocks noChangeArrowheads="1"/>
              </p:cNvSpPr>
              <p:nvPr/>
            </p:nvSpPr>
            <p:spPr bwMode="auto">
              <a:xfrm>
                <a:off x="4748" y="6573"/>
                <a:ext cx="440" cy="250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" name="Rectangle 3"/>
              <p:cNvSpPr>
                <a:spLocks noChangeArrowheads="1"/>
              </p:cNvSpPr>
              <p:nvPr/>
            </p:nvSpPr>
            <p:spPr bwMode="auto">
              <a:xfrm>
                <a:off x="2783" y="6552"/>
                <a:ext cx="440" cy="250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" name="Line 4"/>
              <p:cNvSpPr>
                <a:spLocks noChangeShapeType="1"/>
              </p:cNvSpPr>
              <p:nvPr/>
            </p:nvSpPr>
            <p:spPr bwMode="auto">
              <a:xfrm>
                <a:off x="2973" y="6802"/>
                <a:ext cx="0" cy="2178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" name="Line 5"/>
              <p:cNvSpPr>
                <a:spLocks noChangeShapeType="1"/>
              </p:cNvSpPr>
              <p:nvPr/>
            </p:nvSpPr>
            <p:spPr bwMode="auto">
              <a:xfrm>
                <a:off x="2513" y="6682"/>
                <a:ext cx="1030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" name="Line 6"/>
              <p:cNvSpPr>
                <a:spLocks noChangeShapeType="1"/>
              </p:cNvSpPr>
              <p:nvPr/>
            </p:nvSpPr>
            <p:spPr bwMode="auto">
              <a:xfrm>
                <a:off x="3555" y="6326"/>
                <a:ext cx="1" cy="74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" name="Line 7"/>
              <p:cNvSpPr>
                <a:spLocks noChangeShapeType="1"/>
              </p:cNvSpPr>
              <p:nvPr/>
            </p:nvSpPr>
            <p:spPr bwMode="auto">
              <a:xfrm>
                <a:off x="3499" y="6319"/>
                <a:ext cx="108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" name="Line 8"/>
              <p:cNvSpPr>
                <a:spLocks noChangeShapeType="1"/>
              </p:cNvSpPr>
              <p:nvPr/>
            </p:nvSpPr>
            <p:spPr bwMode="auto">
              <a:xfrm>
                <a:off x="3499" y="7075"/>
                <a:ext cx="108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" name="Line 9"/>
              <p:cNvSpPr>
                <a:spLocks noChangeShapeType="1"/>
              </p:cNvSpPr>
              <p:nvPr/>
            </p:nvSpPr>
            <p:spPr bwMode="auto">
              <a:xfrm>
                <a:off x="3283" y="6586"/>
                <a:ext cx="0" cy="18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" name="Line 10"/>
              <p:cNvSpPr>
                <a:spLocks noChangeShapeType="1"/>
              </p:cNvSpPr>
              <p:nvPr/>
            </p:nvSpPr>
            <p:spPr bwMode="auto">
              <a:xfrm>
                <a:off x="2725" y="6595"/>
                <a:ext cx="0" cy="18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" name="Line 11"/>
              <p:cNvSpPr>
                <a:spLocks noChangeShapeType="1"/>
              </p:cNvSpPr>
              <p:nvPr/>
            </p:nvSpPr>
            <p:spPr bwMode="auto">
              <a:xfrm>
                <a:off x="3556" y="7090"/>
                <a:ext cx="0" cy="1773"/>
              </a:xfrm>
              <a:prstGeom prst="line">
                <a:avLst/>
              </a:prstGeom>
              <a:noFill/>
              <a:ln w="12700">
                <a:solidFill>
                  <a:srgbClr val="CC99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" name="Line 12"/>
              <p:cNvSpPr>
                <a:spLocks noChangeShapeType="1"/>
              </p:cNvSpPr>
              <p:nvPr/>
            </p:nvSpPr>
            <p:spPr bwMode="auto">
              <a:xfrm>
                <a:off x="3502" y="8872"/>
                <a:ext cx="108" cy="0"/>
              </a:xfrm>
              <a:prstGeom prst="line">
                <a:avLst/>
              </a:prstGeom>
              <a:noFill/>
              <a:ln w="12700">
                <a:solidFill>
                  <a:srgbClr val="CC99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" name="Rectangle 13"/>
              <p:cNvSpPr>
                <a:spLocks noChangeArrowheads="1"/>
              </p:cNvSpPr>
              <p:nvPr/>
            </p:nvSpPr>
            <p:spPr bwMode="auto">
              <a:xfrm>
                <a:off x="3845" y="7842"/>
                <a:ext cx="440" cy="25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" name="Line 14"/>
              <p:cNvSpPr>
                <a:spLocks noChangeShapeType="1"/>
              </p:cNvSpPr>
              <p:nvPr/>
            </p:nvSpPr>
            <p:spPr bwMode="auto">
              <a:xfrm>
                <a:off x="3559" y="7975"/>
                <a:ext cx="987" cy="0"/>
              </a:xfrm>
              <a:prstGeom prst="line">
                <a:avLst/>
              </a:prstGeom>
              <a:noFill/>
              <a:ln w="12700">
                <a:solidFill>
                  <a:srgbClr val="CC99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" name="Line 15"/>
              <p:cNvSpPr>
                <a:spLocks noChangeShapeType="1"/>
              </p:cNvSpPr>
              <p:nvPr/>
            </p:nvSpPr>
            <p:spPr bwMode="auto">
              <a:xfrm>
                <a:off x="3781" y="7882"/>
                <a:ext cx="0" cy="186"/>
              </a:xfrm>
              <a:prstGeom prst="line">
                <a:avLst/>
              </a:prstGeom>
              <a:noFill/>
              <a:ln w="12700">
                <a:solidFill>
                  <a:srgbClr val="CC99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" name="Line 16"/>
              <p:cNvSpPr>
                <a:spLocks noChangeShapeType="1"/>
              </p:cNvSpPr>
              <p:nvPr/>
            </p:nvSpPr>
            <p:spPr bwMode="auto">
              <a:xfrm>
                <a:off x="4348" y="7885"/>
                <a:ext cx="0" cy="186"/>
              </a:xfrm>
              <a:prstGeom prst="line">
                <a:avLst/>
              </a:prstGeom>
              <a:noFill/>
              <a:ln w="12700">
                <a:solidFill>
                  <a:srgbClr val="CC99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" name="Line 17"/>
              <p:cNvSpPr>
                <a:spLocks noChangeShapeType="1"/>
              </p:cNvSpPr>
              <p:nvPr/>
            </p:nvSpPr>
            <p:spPr bwMode="auto">
              <a:xfrm>
                <a:off x="4554" y="7646"/>
                <a:ext cx="1" cy="635"/>
              </a:xfrm>
              <a:prstGeom prst="line">
                <a:avLst/>
              </a:prstGeom>
              <a:noFill/>
              <a:ln w="12700">
                <a:solidFill>
                  <a:srgbClr val="CC99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" name="Line 18"/>
              <p:cNvSpPr>
                <a:spLocks noChangeShapeType="1"/>
              </p:cNvSpPr>
              <p:nvPr/>
            </p:nvSpPr>
            <p:spPr bwMode="auto">
              <a:xfrm>
                <a:off x="4478" y="7643"/>
                <a:ext cx="114" cy="0"/>
              </a:xfrm>
              <a:prstGeom prst="line">
                <a:avLst/>
              </a:prstGeom>
              <a:noFill/>
              <a:ln w="12700">
                <a:solidFill>
                  <a:srgbClr val="CC99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" name="Line 19"/>
              <p:cNvSpPr>
                <a:spLocks noChangeShapeType="1"/>
              </p:cNvSpPr>
              <p:nvPr/>
            </p:nvSpPr>
            <p:spPr bwMode="auto">
              <a:xfrm>
                <a:off x="4498" y="8290"/>
                <a:ext cx="108" cy="0"/>
              </a:xfrm>
              <a:prstGeom prst="line">
                <a:avLst/>
              </a:prstGeom>
              <a:noFill/>
              <a:ln w="12700">
                <a:solidFill>
                  <a:srgbClr val="CC99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" name="Line 20"/>
              <p:cNvSpPr>
                <a:spLocks noChangeShapeType="1"/>
              </p:cNvSpPr>
              <p:nvPr/>
            </p:nvSpPr>
            <p:spPr bwMode="auto">
              <a:xfrm>
                <a:off x="2977" y="8980"/>
                <a:ext cx="1986" cy="3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" name="Line 21"/>
              <p:cNvSpPr>
                <a:spLocks noChangeShapeType="1"/>
              </p:cNvSpPr>
              <p:nvPr/>
            </p:nvSpPr>
            <p:spPr bwMode="auto">
              <a:xfrm flipH="1" flipV="1">
                <a:off x="4039" y="8092"/>
                <a:ext cx="0" cy="88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" name="Line 22"/>
              <p:cNvSpPr>
                <a:spLocks noChangeShapeType="1"/>
              </p:cNvSpPr>
              <p:nvPr/>
            </p:nvSpPr>
            <p:spPr bwMode="auto">
              <a:xfrm>
                <a:off x="4555" y="5863"/>
                <a:ext cx="0" cy="1773"/>
              </a:xfrm>
              <a:prstGeom prst="line">
                <a:avLst/>
              </a:prstGeom>
              <a:noFill/>
              <a:ln w="12700">
                <a:solidFill>
                  <a:srgbClr val="FF99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" name="Line 23"/>
              <p:cNvSpPr>
                <a:spLocks noChangeShapeType="1"/>
              </p:cNvSpPr>
              <p:nvPr/>
            </p:nvSpPr>
            <p:spPr bwMode="auto">
              <a:xfrm>
                <a:off x="4504" y="5860"/>
                <a:ext cx="108" cy="0"/>
              </a:xfrm>
              <a:prstGeom prst="line">
                <a:avLst/>
              </a:prstGeom>
              <a:noFill/>
              <a:ln w="12700">
                <a:solidFill>
                  <a:srgbClr val="FF99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" name="Line 24"/>
              <p:cNvSpPr>
                <a:spLocks noChangeShapeType="1"/>
              </p:cNvSpPr>
              <p:nvPr/>
            </p:nvSpPr>
            <p:spPr bwMode="auto">
              <a:xfrm>
                <a:off x="4561" y="6712"/>
                <a:ext cx="1035" cy="0"/>
              </a:xfrm>
              <a:prstGeom prst="line">
                <a:avLst/>
              </a:prstGeom>
              <a:noFill/>
              <a:ln w="12700">
                <a:solidFill>
                  <a:srgbClr val="FF99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" name="Line 25"/>
              <p:cNvSpPr>
                <a:spLocks noChangeShapeType="1"/>
              </p:cNvSpPr>
              <p:nvPr/>
            </p:nvSpPr>
            <p:spPr bwMode="auto">
              <a:xfrm>
                <a:off x="4690" y="6613"/>
                <a:ext cx="0" cy="186"/>
              </a:xfrm>
              <a:prstGeom prst="line">
                <a:avLst/>
              </a:prstGeom>
              <a:noFill/>
              <a:ln w="12700">
                <a:solidFill>
                  <a:srgbClr val="FF99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" name="Line 26"/>
              <p:cNvSpPr>
                <a:spLocks noChangeShapeType="1"/>
              </p:cNvSpPr>
              <p:nvPr/>
            </p:nvSpPr>
            <p:spPr bwMode="auto">
              <a:xfrm>
                <a:off x="5236" y="6619"/>
                <a:ext cx="0" cy="186"/>
              </a:xfrm>
              <a:prstGeom prst="line">
                <a:avLst/>
              </a:prstGeom>
              <a:noFill/>
              <a:ln w="12700">
                <a:solidFill>
                  <a:srgbClr val="FF99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" name="Line 27"/>
              <p:cNvSpPr>
                <a:spLocks noChangeShapeType="1"/>
              </p:cNvSpPr>
              <p:nvPr/>
            </p:nvSpPr>
            <p:spPr bwMode="auto">
              <a:xfrm flipV="1">
                <a:off x="2976" y="5790"/>
                <a:ext cx="0" cy="765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" name="Line 28"/>
              <p:cNvSpPr>
                <a:spLocks noChangeShapeType="1"/>
              </p:cNvSpPr>
              <p:nvPr/>
            </p:nvSpPr>
            <p:spPr bwMode="auto">
              <a:xfrm>
                <a:off x="2976" y="5782"/>
                <a:ext cx="1972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" name="Line 29"/>
              <p:cNvSpPr>
                <a:spLocks noChangeShapeType="1"/>
              </p:cNvSpPr>
              <p:nvPr/>
            </p:nvSpPr>
            <p:spPr bwMode="auto">
              <a:xfrm>
                <a:off x="4956" y="5775"/>
                <a:ext cx="0" cy="787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" name="Line 30"/>
              <p:cNvSpPr>
                <a:spLocks noChangeShapeType="1"/>
              </p:cNvSpPr>
              <p:nvPr/>
            </p:nvSpPr>
            <p:spPr bwMode="auto">
              <a:xfrm>
                <a:off x="4956" y="6825"/>
                <a:ext cx="0" cy="2152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" name="Rectangle 31"/>
              <p:cNvSpPr>
                <a:spLocks noChangeArrowheads="1"/>
              </p:cNvSpPr>
              <p:nvPr/>
            </p:nvSpPr>
            <p:spPr bwMode="auto">
              <a:xfrm>
                <a:off x="5601" y="6045"/>
                <a:ext cx="1980" cy="1402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" name="Line 32"/>
              <p:cNvSpPr>
                <a:spLocks noChangeShapeType="1"/>
              </p:cNvSpPr>
              <p:nvPr/>
            </p:nvSpPr>
            <p:spPr bwMode="auto">
              <a:xfrm>
                <a:off x="6598" y="7447"/>
                <a:ext cx="0" cy="175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" name="Line 33"/>
              <p:cNvSpPr>
                <a:spLocks noChangeShapeType="1"/>
              </p:cNvSpPr>
              <p:nvPr/>
            </p:nvSpPr>
            <p:spPr bwMode="auto">
              <a:xfrm flipV="1">
                <a:off x="6598" y="4920"/>
                <a:ext cx="0" cy="111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" name="Text Box 34"/>
              <p:cNvSpPr txBox="1">
                <a:spLocks noChangeArrowheads="1"/>
              </p:cNvSpPr>
              <p:nvPr/>
            </p:nvSpPr>
            <p:spPr bwMode="auto">
              <a:xfrm>
                <a:off x="5878" y="6337"/>
                <a:ext cx="1432" cy="7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1pPr>
                <a:lvl2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12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mbria" charset="0"/>
                    <a:ea typeface="ÇlÇr ñæí©" charset="0"/>
                  </a:rPr>
                  <a:t>différentiel</a:t>
                </a:r>
                <a:endParaRPr kumimoji="0" lang="fr-FR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0"/>
                </a:endParaRPr>
              </a:p>
            </p:txBody>
          </p:sp>
          <p:sp>
            <p:nvSpPr>
              <p:cNvPr id="38" name="Text Box 35"/>
              <p:cNvSpPr txBox="1">
                <a:spLocks noChangeArrowheads="1"/>
              </p:cNvSpPr>
              <p:nvPr/>
            </p:nvSpPr>
            <p:spPr bwMode="auto">
              <a:xfrm>
                <a:off x="5555" y="9205"/>
                <a:ext cx="2243" cy="450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1pPr>
                <a:lvl2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12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mbria" charset="0"/>
                    <a:ea typeface="ÇlÇr ñæí©" charset="0"/>
                  </a:rPr>
                  <a:t>ROUE</a:t>
                </a:r>
                <a:endParaRPr kumimoji="0" lang="fr-FR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0"/>
                </a:endParaRPr>
              </a:p>
            </p:txBody>
          </p:sp>
          <p:sp>
            <p:nvSpPr>
              <p:cNvPr id="39" name="Text Box 36"/>
              <p:cNvSpPr txBox="1">
                <a:spLocks noChangeArrowheads="1"/>
              </p:cNvSpPr>
              <p:nvPr/>
            </p:nvSpPr>
            <p:spPr bwMode="auto">
              <a:xfrm>
                <a:off x="5487" y="4477"/>
                <a:ext cx="2243" cy="450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1pPr>
                <a:lvl2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12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mbria" charset="0"/>
                    <a:ea typeface="ÇlÇr ñæí©" charset="0"/>
                  </a:rPr>
                  <a:t>ROUE</a:t>
                </a:r>
                <a:endParaRPr kumimoji="0" lang="fr-FR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0"/>
                </a:endParaRPr>
              </a:p>
            </p:txBody>
          </p:sp>
          <p:sp>
            <p:nvSpPr>
              <p:cNvPr id="40" name="Text Box 37"/>
              <p:cNvSpPr txBox="1">
                <a:spLocks noChangeArrowheads="1"/>
              </p:cNvSpPr>
              <p:nvPr/>
            </p:nvSpPr>
            <p:spPr bwMode="auto">
              <a:xfrm>
                <a:off x="1093" y="5932"/>
                <a:ext cx="1417" cy="1500"/>
              </a:xfrm>
              <a:prstGeom prst="rect">
                <a:avLst/>
              </a:prstGeom>
              <a:solidFill>
                <a:srgbClr val="FFFFFF"/>
              </a:solidFill>
              <a:ln w="158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1pPr>
                <a:lvl2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charset="0"/>
                  <a:ea typeface="ÇlÇr ñæí©" charset="0"/>
                </a:endParaRPr>
              </a:p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12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mbria" charset="0"/>
                    <a:ea typeface="ÇlÇr ñæí©" charset="0"/>
                  </a:rPr>
                  <a:t>Moteur</a:t>
                </a:r>
              </a:p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12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mbria" charset="0"/>
                    <a:ea typeface="ÇlÇr ñæí©" charset="0"/>
                  </a:rPr>
                  <a:t>électrique</a:t>
                </a:r>
                <a:endParaRPr kumimoji="0" lang="fr-FR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0"/>
                </a:endParaRPr>
              </a:p>
            </p:txBody>
          </p:sp>
          <p:sp>
            <p:nvSpPr>
              <p:cNvPr id="41" name="Text Box 38"/>
              <p:cNvSpPr txBox="1">
                <a:spLocks noChangeArrowheads="1"/>
              </p:cNvSpPr>
              <p:nvPr/>
            </p:nvSpPr>
            <p:spPr bwMode="auto">
              <a:xfrm>
                <a:off x="3476" y="6259"/>
                <a:ext cx="563" cy="3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1pPr>
                <a:lvl2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mbria" charset="0"/>
                    <a:ea typeface="ÇlÇr ñæí©" charset="0"/>
                  </a:rPr>
                  <a:t>Z1 </a:t>
                </a:r>
                <a:endParaRPr kumimoji="0" lang="fr-FR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0"/>
                </a:endParaRPr>
              </a:p>
            </p:txBody>
          </p:sp>
          <p:sp>
            <p:nvSpPr>
              <p:cNvPr id="42" name="Text Box 39"/>
              <p:cNvSpPr txBox="1">
                <a:spLocks noChangeArrowheads="1"/>
              </p:cNvSpPr>
              <p:nvPr/>
            </p:nvSpPr>
            <p:spPr bwMode="auto">
              <a:xfrm>
                <a:off x="3147" y="8427"/>
                <a:ext cx="555" cy="3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1pPr>
                <a:lvl2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Arial" charset="0"/>
                  </a:rPr>
                  <a:t>Z2 </a:t>
                </a:r>
                <a:endParaRPr kumimoji="0" lang="fr-FR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0"/>
                </a:endParaRPr>
              </a:p>
            </p:txBody>
          </p:sp>
          <p:sp>
            <p:nvSpPr>
              <p:cNvPr id="43" name="Text Box 40"/>
              <p:cNvSpPr txBox="1">
                <a:spLocks noChangeArrowheads="1"/>
              </p:cNvSpPr>
              <p:nvPr/>
            </p:nvSpPr>
            <p:spPr bwMode="auto">
              <a:xfrm>
                <a:off x="4474" y="8014"/>
                <a:ext cx="563" cy="3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1pPr>
                <a:lvl2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mbria" charset="0"/>
                    <a:ea typeface="ÇlÇr ñæí©" charset="0"/>
                  </a:rPr>
                  <a:t>Z3</a:t>
                </a:r>
                <a:endParaRPr kumimoji="0" lang="fr-FR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0"/>
                </a:endParaRPr>
              </a:p>
            </p:txBody>
          </p:sp>
          <p:sp>
            <p:nvSpPr>
              <p:cNvPr id="44" name="Text Box 41"/>
              <p:cNvSpPr txBox="1">
                <a:spLocks noChangeArrowheads="1"/>
              </p:cNvSpPr>
              <p:nvPr/>
            </p:nvSpPr>
            <p:spPr bwMode="auto">
              <a:xfrm>
                <a:off x="4451" y="5951"/>
                <a:ext cx="563" cy="3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1pPr>
                <a:lvl2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mbria" charset="0"/>
                    <a:ea typeface="ÇlÇr ñæí©" charset="0"/>
                  </a:rPr>
                  <a:t>Z4 </a:t>
                </a:r>
                <a:endParaRPr kumimoji="0" lang="fr-FR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0"/>
                </a:endParaRPr>
              </a:p>
            </p:txBody>
          </p:sp>
          <p:sp>
            <p:nvSpPr>
              <p:cNvPr id="45" name="Text Box 42"/>
              <p:cNvSpPr txBox="1">
                <a:spLocks noChangeArrowheads="1"/>
              </p:cNvSpPr>
              <p:nvPr/>
            </p:nvSpPr>
            <p:spPr bwMode="auto">
              <a:xfrm>
                <a:off x="2750" y="9040"/>
                <a:ext cx="2490" cy="42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1pPr>
                <a:lvl2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10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mbria" charset="0"/>
                    <a:ea typeface="ÇlÇr ñæí©" charset="0"/>
                  </a:rPr>
                  <a:t>Réducteur à train simple</a:t>
                </a:r>
                <a:endParaRPr kumimoji="0" lang="fr-FR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0"/>
                </a:endParaRPr>
              </a:p>
            </p:txBody>
          </p:sp>
        </p:grpSp>
        <p:sp>
          <p:nvSpPr>
            <p:cNvPr id="46" name="ZoneTexte 45"/>
            <p:cNvSpPr txBox="1"/>
            <p:nvPr/>
          </p:nvSpPr>
          <p:spPr>
            <a:xfrm>
              <a:off x="1618615" y="5680834"/>
              <a:ext cx="46040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/>
                <a:t>Chaîne de transmission du véhicule.</a:t>
              </a:r>
              <a:r>
                <a:rPr lang="fr-FR" dirty="0"/>
                <a:t>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449892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4881</TotalTime>
  <Words>1217</Words>
  <Application>Microsoft Office PowerPoint</Application>
  <PresentationFormat>Affichage à l'écran (4:3)</PresentationFormat>
  <Paragraphs>313</Paragraphs>
  <Slides>13</Slides>
  <Notes>0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2</vt:i4>
      </vt:variant>
      <vt:variant>
        <vt:lpstr>Titres des diapositives</vt:lpstr>
      </vt:variant>
      <vt:variant>
        <vt:i4>13</vt:i4>
      </vt:variant>
    </vt:vector>
  </HeadingPairs>
  <TitlesOfParts>
    <vt:vector size="16" baseType="lpstr">
      <vt:lpstr>Thème Office</vt:lpstr>
      <vt:lpstr>Document Microsoft Office Word</vt:lpstr>
      <vt:lpstr>Document</vt:lpstr>
      <vt:lpstr>Diapositive 1</vt:lpstr>
      <vt:lpstr>Diapositive 2</vt:lpstr>
      <vt:lpstr>1er sujet : orienté mécanique et énergie</vt:lpstr>
      <vt:lpstr>Grille d’analyse des sujets écrits</vt:lpstr>
      <vt:lpstr>Grille d’analyse des sujets écrits</vt:lpstr>
      <vt:lpstr>Grille d’analyse des sujets écrits</vt:lpstr>
      <vt:lpstr>Grille d’analyse des sujets écrits</vt:lpstr>
      <vt:lpstr>Extraits du dossier technique</vt:lpstr>
      <vt:lpstr>Extraits du dossier technique</vt:lpstr>
      <vt:lpstr>Extraits du dossier technique</vt:lpstr>
      <vt:lpstr>Extraits du dossier technique</vt:lpstr>
      <vt:lpstr>Sujet zéro LGV : support de l’exercice</vt:lpstr>
      <vt:lpstr>Le  sujet</vt:lpstr>
    </vt:vector>
  </TitlesOfParts>
  <Company>IGEN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Michel RAGE</dc:creator>
  <cp:lastModifiedBy>Philippe</cp:lastModifiedBy>
  <cp:revision>105</cp:revision>
  <dcterms:created xsi:type="dcterms:W3CDTF">2011-11-26T09:23:22Z</dcterms:created>
  <dcterms:modified xsi:type="dcterms:W3CDTF">2012-05-21T20:52:28Z</dcterms:modified>
</cp:coreProperties>
</file>