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62" r:id="rId4"/>
    <p:sldId id="263" r:id="rId5"/>
    <p:sldId id="266" r:id="rId6"/>
    <p:sldId id="272" r:id="rId7"/>
    <p:sldId id="267" r:id="rId8"/>
    <p:sldId id="260" r:id="rId9"/>
    <p:sldId id="268" r:id="rId10"/>
    <p:sldId id="269" r:id="rId11"/>
    <p:sldId id="271"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DCE6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72"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06/10/2014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06/10/2014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3"/>
            <a:ext cx="8229600" cy="5256584"/>
          </a:xfrm>
        </p:spPr>
        <p:txBody>
          <a:bodyPr>
            <a:normAutofit fontScale="25000" lnSpcReduction="20000"/>
          </a:bodyPr>
          <a:lstStyle/>
          <a:p>
            <a:r>
              <a:rPr lang="fr-FR" dirty="0" smtClean="0"/>
              <a:t> </a:t>
            </a:r>
          </a:p>
          <a:p>
            <a:pPr algn="ctr">
              <a:buNone/>
            </a:pPr>
            <a:r>
              <a:rPr lang="fr-FR" sz="4400" dirty="0" smtClean="0"/>
              <a:t>Département de l’Ardèche</a:t>
            </a:r>
          </a:p>
          <a:p>
            <a:pPr algn="ctr">
              <a:buNone/>
            </a:pPr>
            <a:r>
              <a:rPr lang="fr-FR" sz="4400" dirty="0" smtClean="0"/>
              <a:t>Commune de VALVIGNERES</a:t>
            </a:r>
          </a:p>
          <a:p>
            <a:pPr>
              <a:buNone/>
            </a:pPr>
            <a:r>
              <a:rPr lang="fr-FR" dirty="0" smtClean="0"/>
              <a:t> </a:t>
            </a:r>
          </a:p>
          <a:p>
            <a:pPr algn="ctr">
              <a:buNone/>
            </a:pPr>
            <a:r>
              <a:rPr lang="fr-FR" dirty="0" smtClean="0"/>
              <a:t> </a:t>
            </a:r>
          </a:p>
          <a:p>
            <a:pPr algn="ctr">
              <a:buNone/>
            </a:pPr>
            <a:r>
              <a:rPr lang="fr-FR" dirty="0" smtClean="0"/>
              <a:t> </a:t>
            </a:r>
          </a:p>
          <a:p>
            <a:pPr algn="ctr">
              <a:buNone/>
            </a:pPr>
            <a:r>
              <a:rPr lang="fr-FR" dirty="0" smtClean="0"/>
              <a:t> </a:t>
            </a:r>
          </a:p>
          <a:p>
            <a:pPr algn="ctr">
              <a:buNone/>
            </a:pPr>
            <a:endParaRPr lang="fr-FR" dirty="0" smtClean="0"/>
          </a:p>
          <a:p>
            <a:pPr algn="ctr">
              <a:buNone/>
            </a:pPr>
            <a:endParaRPr lang="fr-FR" dirty="0" smtClean="0"/>
          </a:p>
          <a:p>
            <a:pPr algn="ctr">
              <a:buNone/>
            </a:pPr>
            <a:endParaRPr lang="fr-FR" dirty="0" smtClean="0"/>
          </a:p>
          <a:p>
            <a:pPr algn="ctr">
              <a:buNone/>
            </a:pPr>
            <a:endParaRPr lang="fr-FR" dirty="0" smtClean="0"/>
          </a:p>
          <a:p>
            <a:pPr algn="ctr">
              <a:buNone/>
            </a:pPr>
            <a:endParaRPr lang="fr-FR" dirty="0" smtClean="0"/>
          </a:p>
          <a:p>
            <a:pPr algn="ctr">
              <a:buNone/>
            </a:pPr>
            <a:r>
              <a:rPr lang="fr-FR" dirty="0" smtClean="0"/>
              <a:t> </a:t>
            </a:r>
          </a:p>
          <a:p>
            <a:pPr algn="ctr">
              <a:buNone/>
            </a:pPr>
            <a:endParaRPr lang="fr-FR" sz="12800" b="1" dirty="0" smtClean="0"/>
          </a:p>
          <a:p>
            <a:pPr algn="ctr">
              <a:buNone/>
            </a:pPr>
            <a:endParaRPr lang="fr-FR" sz="12800" b="1" dirty="0" smtClean="0"/>
          </a:p>
          <a:p>
            <a:pPr algn="ctr">
              <a:buNone/>
            </a:pPr>
            <a:r>
              <a:rPr lang="fr-FR" sz="12800" b="1" dirty="0" smtClean="0"/>
              <a:t>EGLISE SAINT-SYMPHORIEN</a:t>
            </a:r>
            <a:endParaRPr lang="fr-FR" sz="12800" dirty="0" smtClean="0"/>
          </a:p>
          <a:p>
            <a:pPr algn="ctr">
              <a:buNone/>
            </a:pPr>
            <a:r>
              <a:rPr lang="fr-FR" sz="8000" b="1" dirty="0" smtClean="0"/>
              <a:t> </a:t>
            </a:r>
            <a:endParaRPr lang="fr-FR" sz="8000" dirty="0" smtClean="0"/>
          </a:p>
          <a:p>
            <a:pPr algn="ctr">
              <a:buNone/>
            </a:pPr>
            <a:r>
              <a:rPr lang="fr-FR" sz="17600" b="1" dirty="0" smtClean="0"/>
              <a:t>HISTORIQUE </a:t>
            </a:r>
            <a:endParaRPr lang="fr-FR" sz="17600" dirty="0" smtClean="0"/>
          </a:p>
          <a:p>
            <a:pPr algn="ctr">
              <a:buNone/>
            </a:pPr>
            <a:r>
              <a:rPr lang="fr-FR" b="1" dirty="0" smtClean="0"/>
              <a:t> </a:t>
            </a:r>
            <a:endParaRPr lang="fr-FR" dirty="0" smtClean="0"/>
          </a:p>
          <a:p>
            <a:pPr algn="ctr">
              <a:buNone/>
            </a:pPr>
            <a:r>
              <a:rPr lang="fr-FR" dirty="0" smtClean="0"/>
              <a:t> </a:t>
            </a:r>
          </a:p>
          <a:p>
            <a:pPr>
              <a:buNone/>
            </a:pPr>
            <a:r>
              <a:rPr lang="fr-FR" dirty="0" smtClean="0"/>
              <a:t> </a:t>
            </a:r>
          </a:p>
          <a:p>
            <a:pPr>
              <a:buNone/>
            </a:pPr>
            <a:r>
              <a:rPr lang="fr-FR" dirty="0" smtClean="0"/>
              <a:t> </a:t>
            </a:r>
          </a:p>
          <a:p>
            <a:pPr>
              <a:buNone/>
            </a:pPr>
            <a:r>
              <a:rPr lang="fr-FR" dirty="0" smtClean="0"/>
              <a:t> </a:t>
            </a:r>
          </a:p>
          <a:p>
            <a:pPr>
              <a:buNone/>
            </a:pPr>
            <a:r>
              <a:rPr lang="fr-FR" dirty="0" smtClean="0"/>
              <a:t>  </a:t>
            </a:r>
            <a:br>
              <a:rPr lang="fr-FR" dirty="0" smtClean="0"/>
            </a:b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699792" y="1268760"/>
            <a:ext cx="34480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67544" y="332656"/>
            <a:ext cx="2736304"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dk1"/>
                </a:solidFill>
                <a:effectLst/>
                <a:uLnTx/>
                <a:uFillTx/>
                <a:latin typeface="+mn-lt"/>
                <a:ea typeface="+mn-ea"/>
                <a:cs typeface="+mn-cs"/>
              </a:rPr>
              <a:t>Rappels historiques (8)</a:t>
            </a:r>
            <a:endParaRPr kumimoji="0" lang="fr-FR" sz="16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ZoneTexte 6"/>
          <p:cNvSpPr txBox="1"/>
          <p:nvPr/>
        </p:nvSpPr>
        <p:spPr>
          <a:xfrm>
            <a:off x="467544" y="1124744"/>
            <a:ext cx="5760640" cy="400110"/>
          </a:xfrm>
          <a:prstGeom prst="rect">
            <a:avLst/>
          </a:prstGeom>
          <a:solidFill>
            <a:srgbClr val="DCE6F2">
              <a:alpha val="69804"/>
            </a:srgbClr>
          </a:solidFill>
        </p:spPr>
        <p:txBody>
          <a:bodyPr wrap="square" rtlCol="0">
            <a:spAutoFit/>
          </a:bodyPr>
          <a:lstStyle/>
          <a:p>
            <a:pPr lvl="0"/>
            <a:r>
              <a:rPr lang="fr-FR" sz="2000" b="1" dirty="0" smtClean="0"/>
              <a:t>En 1940 rénovation intérieure de l’église</a:t>
            </a:r>
            <a:r>
              <a:rPr lang="fr-FR" sz="2000" dirty="0" smtClean="0"/>
              <a:t>. </a:t>
            </a:r>
            <a:endParaRPr lang="fr-FR" sz="2000" dirty="0"/>
          </a:p>
        </p:txBody>
      </p:sp>
      <p:sp>
        <p:nvSpPr>
          <p:cNvPr id="12" name="ZoneTexte 11"/>
          <p:cNvSpPr txBox="1"/>
          <p:nvPr/>
        </p:nvSpPr>
        <p:spPr>
          <a:xfrm>
            <a:off x="467544" y="1772816"/>
            <a:ext cx="5760640" cy="400110"/>
          </a:xfrm>
          <a:prstGeom prst="rect">
            <a:avLst/>
          </a:prstGeom>
          <a:solidFill>
            <a:srgbClr val="DCE6F2">
              <a:alpha val="69804"/>
            </a:srgbClr>
          </a:solidFill>
        </p:spPr>
        <p:txBody>
          <a:bodyPr wrap="square" rtlCol="0">
            <a:spAutoFit/>
          </a:bodyPr>
          <a:lstStyle/>
          <a:p>
            <a:r>
              <a:rPr lang="fr-FR" sz="2000" b="1" dirty="0" smtClean="0"/>
              <a:t>En 1975 nouvelle rénovation intérieure. </a:t>
            </a:r>
            <a:endParaRPr lang="fr-FR" sz="2000" b="1" dirty="0"/>
          </a:p>
        </p:txBody>
      </p:sp>
      <p:sp>
        <p:nvSpPr>
          <p:cNvPr id="13" name="ZoneTexte 12"/>
          <p:cNvSpPr txBox="1"/>
          <p:nvPr/>
        </p:nvSpPr>
        <p:spPr>
          <a:xfrm>
            <a:off x="467544" y="2420888"/>
            <a:ext cx="5760640" cy="1015663"/>
          </a:xfrm>
          <a:prstGeom prst="rect">
            <a:avLst/>
          </a:prstGeom>
          <a:solidFill>
            <a:srgbClr val="DCE6F2">
              <a:alpha val="69804"/>
            </a:srgbClr>
          </a:solidFill>
        </p:spPr>
        <p:txBody>
          <a:bodyPr wrap="square" rtlCol="0">
            <a:spAutoFit/>
          </a:bodyPr>
          <a:lstStyle/>
          <a:p>
            <a:r>
              <a:rPr lang="fr-FR" sz="2000" b="1" dirty="0" smtClean="0"/>
              <a:t>Par la suite, plus aucune intervention n’a </a:t>
            </a:r>
            <a:r>
              <a:rPr lang="fr-FR" sz="2000" b="1" smtClean="0"/>
              <a:t>été </a:t>
            </a:r>
            <a:r>
              <a:rPr lang="fr-FR" sz="2000" b="1" smtClean="0"/>
              <a:t>effectuée </a:t>
            </a:r>
            <a:r>
              <a:rPr lang="fr-FR" sz="2000" b="1" dirty="0" smtClean="0"/>
              <a:t>sur l’église si ce n’est la pose de fissuromètres en 1992.</a:t>
            </a:r>
          </a:p>
        </p:txBody>
      </p:sp>
      <p:pic>
        <p:nvPicPr>
          <p:cNvPr id="26628" name="Picture 4"/>
          <p:cNvPicPr>
            <a:picLocks noChangeAspect="1" noChangeArrowheads="1"/>
          </p:cNvPicPr>
          <p:nvPr/>
        </p:nvPicPr>
        <p:blipFill>
          <a:blip r:embed="rId2" cstate="print"/>
          <a:srcRect/>
          <a:stretch>
            <a:fillRect/>
          </a:stretch>
        </p:blipFill>
        <p:spPr bwMode="auto">
          <a:xfrm>
            <a:off x="755576" y="3645024"/>
            <a:ext cx="3240360" cy="2803107"/>
          </a:xfrm>
          <a:prstGeom prst="rect">
            <a:avLst/>
          </a:prstGeom>
          <a:noFill/>
          <a:ln w="9525">
            <a:noFill/>
            <a:miter lim="800000"/>
            <a:headEnd/>
            <a:tailEnd/>
          </a:ln>
        </p:spPr>
      </p:pic>
      <p:pic>
        <p:nvPicPr>
          <p:cNvPr id="26629" name="Picture 5"/>
          <p:cNvPicPr>
            <a:picLocks noChangeAspect="1" noChangeArrowheads="1"/>
          </p:cNvPicPr>
          <p:nvPr/>
        </p:nvPicPr>
        <p:blipFill>
          <a:blip r:embed="rId3" cstate="print"/>
          <a:srcRect/>
          <a:stretch>
            <a:fillRect/>
          </a:stretch>
        </p:blipFill>
        <p:spPr bwMode="auto">
          <a:xfrm>
            <a:off x="5652120" y="2708920"/>
            <a:ext cx="3250994" cy="1800200"/>
          </a:xfrm>
          <a:prstGeom prst="rect">
            <a:avLst/>
          </a:prstGeom>
          <a:noFill/>
          <a:ln w="9525">
            <a:noFill/>
            <a:miter lim="800000"/>
            <a:headEnd/>
            <a:tailEnd/>
          </a:ln>
        </p:spPr>
      </p:pic>
      <p:pic>
        <p:nvPicPr>
          <p:cNvPr id="26631" name="Picture 7"/>
          <p:cNvPicPr>
            <a:picLocks noChangeAspect="1" noChangeArrowheads="1"/>
          </p:cNvPicPr>
          <p:nvPr/>
        </p:nvPicPr>
        <p:blipFill>
          <a:blip r:embed="rId4" cstate="print"/>
          <a:srcRect/>
          <a:stretch>
            <a:fillRect/>
          </a:stretch>
        </p:blipFill>
        <p:spPr bwMode="auto">
          <a:xfrm>
            <a:off x="3491880" y="4124325"/>
            <a:ext cx="380047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1872208" cy="36004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p>
            <a:pPr algn="l"/>
            <a:r>
              <a:rPr lang="fr-FR" sz="1600" b="1" dirty="0" smtClean="0"/>
              <a:t>Analyse technique (2)</a:t>
            </a:r>
          </a:p>
        </p:txBody>
      </p:sp>
      <p:pic>
        <p:nvPicPr>
          <p:cNvPr id="28674" name="Picture 2"/>
          <p:cNvPicPr>
            <a:picLocks noChangeAspect="1" noChangeArrowheads="1"/>
          </p:cNvPicPr>
          <p:nvPr/>
        </p:nvPicPr>
        <p:blipFill>
          <a:blip r:embed="rId2" cstate="print"/>
          <a:srcRect/>
          <a:stretch>
            <a:fillRect/>
          </a:stretch>
        </p:blipFill>
        <p:spPr bwMode="auto">
          <a:xfrm>
            <a:off x="539553" y="1052736"/>
            <a:ext cx="2232248" cy="2976331"/>
          </a:xfrm>
          <a:prstGeom prst="rect">
            <a:avLst/>
          </a:prstGeom>
          <a:noFill/>
          <a:ln w="9525">
            <a:noFill/>
            <a:miter lim="800000"/>
            <a:headEnd/>
            <a:tailEnd/>
          </a:ln>
          <a:effectLst/>
        </p:spPr>
      </p:pic>
      <p:pic>
        <p:nvPicPr>
          <p:cNvPr id="28675" name="Picture 3" descr="G:\Archi\Valvignères église\Photos\Valvignère 03 2010\Situation 4 083.jpg"/>
          <p:cNvPicPr>
            <a:picLocks noChangeAspect="1" noChangeArrowheads="1"/>
          </p:cNvPicPr>
          <p:nvPr/>
        </p:nvPicPr>
        <p:blipFill>
          <a:blip r:embed="rId3" cstate="print"/>
          <a:srcRect/>
          <a:stretch>
            <a:fillRect/>
          </a:stretch>
        </p:blipFill>
        <p:spPr bwMode="auto">
          <a:xfrm>
            <a:off x="2627784" y="476672"/>
            <a:ext cx="2247714" cy="2996952"/>
          </a:xfrm>
          <a:prstGeom prst="rect">
            <a:avLst/>
          </a:prstGeom>
          <a:noFill/>
        </p:spPr>
      </p:pic>
      <p:pic>
        <p:nvPicPr>
          <p:cNvPr id="28676" name="Picture 4" descr="G:\Archi\Valvignères église\Photos\Valvignère 03 2010\Situation 4 088.jpg"/>
          <p:cNvPicPr>
            <a:picLocks noChangeAspect="1" noChangeArrowheads="1"/>
          </p:cNvPicPr>
          <p:nvPr/>
        </p:nvPicPr>
        <p:blipFill>
          <a:blip r:embed="rId4" cstate="print"/>
          <a:srcRect/>
          <a:stretch>
            <a:fillRect/>
          </a:stretch>
        </p:blipFill>
        <p:spPr bwMode="auto">
          <a:xfrm rot="5400000">
            <a:off x="4148108" y="1620644"/>
            <a:ext cx="3391136" cy="2543352"/>
          </a:xfrm>
          <a:prstGeom prst="rect">
            <a:avLst/>
          </a:prstGeom>
          <a:noFill/>
        </p:spPr>
      </p:pic>
      <p:pic>
        <p:nvPicPr>
          <p:cNvPr id="28677" name="Picture 5" descr="G:\Archi\Valvignères église\Photos\Valvignère 03 2010\Situation 4 109.jpg"/>
          <p:cNvPicPr>
            <a:picLocks noChangeAspect="1" noChangeArrowheads="1"/>
          </p:cNvPicPr>
          <p:nvPr/>
        </p:nvPicPr>
        <p:blipFill>
          <a:blip r:embed="rId5" cstate="print"/>
          <a:srcRect/>
          <a:stretch>
            <a:fillRect/>
          </a:stretch>
        </p:blipFill>
        <p:spPr bwMode="auto">
          <a:xfrm>
            <a:off x="6588224" y="2636912"/>
            <a:ext cx="2096598" cy="2795464"/>
          </a:xfrm>
          <a:prstGeom prst="rect">
            <a:avLst/>
          </a:prstGeom>
          <a:noFill/>
        </p:spPr>
      </p:pic>
      <p:pic>
        <p:nvPicPr>
          <p:cNvPr id="28678" name="Picture 6" descr="G:\Archi\Valvignères église\Photos\Valvignère 03 2010\Situation 4 146.jpg"/>
          <p:cNvPicPr>
            <a:picLocks noChangeAspect="1" noChangeArrowheads="1"/>
          </p:cNvPicPr>
          <p:nvPr/>
        </p:nvPicPr>
        <p:blipFill>
          <a:blip r:embed="rId6" cstate="print"/>
          <a:srcRect/>
          <a:stretch>
            <a:fillRect/>
          </a:stretch>
        </p:blipFill>
        <p:spPr bwMode="auto">
          <a:xfrm>
            <a:off x="3419872" y="3789040"/>
            <a:ext cx="3648405" cy="2736304"/>
          </a:xfrm>
          <a:prstGeom prst="rect">
            <a:avLst/>
          </a:prstGeom>
          <a:noFill/>
        </p:spPr>
      </p:pic>
      <p:pic>
        <p:nvPicPr>
          <p:cNvPr id="28679" name="Picture 7" descr="G:\Archi\Valvignères église\Photos\Valvignère 03 2010\3.jpg"/>
          <p:cNvPicPr>
            <a:picLocks noChangeAspect="1" noChangeArrowheads="1"/>
          </p:cNvPicPr>
          <p:nvPr/>
        </p:nvPicPr>
        <p:blipFill>
          <a:blip r:embed="rId7" cstate="print"/>
          <a:srcRect/>
          <a:stretch>
            <a:fillRect/>
          </a:stretch>
        </p:blipFill>
        <p:spPr bwMode="auto">
          <a:xfrm>
            <a:off x="1115616" y="3212976"/>
            <a:ext cx="2523474" cy="33646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amond(in)">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blinds(horizontal)">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box(in)">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checkerboard(across)">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678"/>
                                        </p:tgtEl>
                                        <p:attrNameLst>
                                          <p:attrName>style.visibility</p:attrName>
                                        </p:attrNameLst>
                                      </p:cBhvr>
                                      <p:to>
                                        <p:strVal val="visible"/>
                                      </p:to>
                                    </p:set>
                                    <p:anim calcmode="lin" valueType="num">
                                      <p:cBhvr additive="base">
                                        <p:cTn id="27" dur="500" fill="hold"/>
                                        <p:tgtEl>
                                          <p:spTgt spid="28678"/>
                                        </p:tgtEl>
                                        <p:attrNameLst>
                                          <p:attrName>ppt_x</p:attrName>
                                        </p:attrNameLst>
                                      </p:cBhvr>
                                      <p:tavLst>
                                        <p:tav tm="0">
                                          <p:val>
                                            <p:strVal val="#ppt_x"/>
                                          </p:val>
                                        </p:tav>
                                        <p:tav tm="100000">
                                          <p:val>
                                            <p:strVal val="#ppt_x"/>
                                          </p:val>
                                        </p:tav>
                                      </p:tavLst>
                                    </p:anim>
                                    <p:anim calcmode="lin" valueType="num">
                                      <p:cBhvr additive="base">
                                        <p:cTn id="28"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8679"/>
                                        </p:tgtEl>
                                        <p:attrNameLst>
                                          <p:attrName>style.visibility</p:attrName>
                                        </p:attrNameLst>
                                      </p:cBhvr>
                                      <p:to>
                                        <p:strVal val="visible"/>
                                      </p:to>
                                    </p:set>
                                    <p:animEffect transition="in" filter="dissolve">
                                      <p:cBhvr>
                                        <p:cTn id="33"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576064"/>
          </a:xfrm>
          <a:ln/>
        </p:spPr>
        <p:style>
          <a:lnRef idx="2">
            <a:schemeClr val="accent1"/>
          </a:lnRef>
          <a:fillRef idx="1">
            <a:schemeClr val="lt1"/>
          </a:fillRef>
          <a:effectRef idx="0">
            <a:schemeClr val="accent1"/>
          </a:effectRef>
          <a:fontRef idx="minor">
            <a:schemeClr val="dk1"/>
          </a:fontRef>
        </p:style>
        <p:txBody>
          <a:bodyPr>
            <a:normAutofit/>
          </a:bodyPr>
          <a:lstStyle/>
          <a:p>
            <a:r>
              <a:rPr lang="fr-FR" sz="2800" b="1" dirty="0" smtClean="0"/>
              <a:t>Rappels historiques</a:t>
            </a:r>
            <a:endParaRPr lang="fr-FR" sz="2800" dirty="0"/>
          </a:p>
        </p:txBody>
      </p:sp>
      <p:pic>
        <p:nvPicPr>
          <p:cNvPr id="5121" name="Picture 1"/>
          <p:cNvPicPr>
            <a:picLocks noChangeAspect="1" noChangeArrowheads="1"/>
          </p:cNvPicPr>
          <p:nvPr/>
        </p:nvPicPr>
        <p:blipFill>
          <a:blip r:embed="rId2" cstate="print"/>
          <a:stretch>
            <a:fillRect/>
          </a:stretch>
        </p:blipFill>
        <p:spPr bwMode="auto">
          <a:xfrm>
            <a:off x="611560" y="836712"/>
            <a:ext cx="8060138" cy="5770852"/>
          </a:xfrm>
          <a:prstGeom prst="rect">
            <a:avLst/>
          </a:prstGeom>
          <a:noFill/>
          <a:ln>
            <a:noFill/>
          </a:ln>
        </p:spPr>
      </p:pic>
      <p:sp>
        <p:nvSpPr>
          <p:cNvPr id="5122" name="AutoShape 2"/>
          <p:cNvSpPr>
            <a:spLocks noChangeArrowheads="1"/>
          </p:cNvSpPr>
          <p:nvPr/>
        </p:nvSpPr>
        <p:spPr bwMode="auto">
          <a:xfrm>
            <a:off x="395536" y="3284984"/>
            <a:ext cx="8280920" cy="3231058"/>
          </a:xfrm>
          <a:prstGeom prst="roundRect">
            <a:avLst>
              <a:gd name="adj" fmla="val 16667"/>
            </a:avLst>
          </a:prstGeom>
          <a:noFill/>
          <a:ln w="76200" algn="ctr">
            <a:solidFill>
              <a:srgbClr val="F79646"/>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1520" y="836712"/>
            <a:ext cx="864096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55576" y="1196752"/>
            <a:ext cx="7632848" cy="1200329"/>
          </a:xfrm>
          <a:prstGeom prst="rect">
            <a:avLst/>
          </a:prstGeom>
          <a:solidFill>
            <a:srgbClr val="DCE6F2">
              <a:alpha val="69804"/>
            </a:srgbClr>
          </a:solidFill>
        </p:spPr>
        <p:txBody>
          <a:bodyPr wrap="square" rtlCol="0">
            <a:spAutoFit/>
          </a:bodyPr>
          <a:lstStyle/>
          <a:p>
            <a:r>
              <a:rPr lang="fr-FR" b="1" dirty="0" smtClean="0"/>
              <a:t>L’église est édifiée à la fin du XIème siècle et au début du XIIème. </a:t>
            </a:r>
          </a:p>
          <a:p>
            <a:endParaRPr lang="fr-FR" b="1" dirty="0" smtClean="0"/>
          </a:p>
          <a:p>
            <a:r>
              <a:rPr lang="fr-FR" b="1" dirty="0" smtClean="0"/>
              <a:t>Son emprise originale correspond à prés de la moitié de l’emprise actuelle le long de la façade sud.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500" fill="hold"/>
                                        <p:tgtEl>
                                          <p:spTgt spid="5121"/>
                                        </p:tgtEl>
                                        <p:attrNameLst>
                                          <p:attrName>ppt_w</p:attrName>
                                        </p:attrNameLst>
                                      </p:cBhvr>
                                      <p:tavLst>
                                        <p:tav tm="0">
                                          <p:val>
                                            <p:fltVal val="0"/>
                                          </p:val>
                                        </p:tav>
                                        <p:tav tm="100000">
                                          <p:val>
                                            <p:strVal val="#ppt_w"/>
                                          </p:val>
                                        </p:tav>
                                      </p:tavLst>
                                    </p:anim>
                                    <p:anim calcmode="lin" valueType="num">
                                      <p:cBhvr>
                                        <p:cTn id="8" dur="500" fill="hold"/>
                                        <p:tgtEl>
                                          <p:spTgt spid="5121"/>
                                        </p:tgtEl>
                                        <p:attrNameLst>
                                          <p:attrName>ppt_h</p:attrName>
                                        </p:attrNameLst>
                                      </p:cBhvr>
                                      <p:tavLst>
                                        <p:tav tm="0">
                                          <p:val>
                                            <p:fltVal val="0"/>
                                          </p:val>
                                        </p:tav>
                                        <p:tav tm="100000">
                                          <p:val>
                                            <p:strVal val="#ppt_h"/>
                                          </p:val>
                                        </p:tav>
                                      </p:tavLst>
                                    </p:anim>
                                    <p:animEffect transition="in" filter="fade">
                                      <p:cBhvr>
                                        <p:cTn id="9" dur="500"/>
                                        <p:tgtEl>
                                          <p:spTgt spid="5121"/>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05"/>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 calcmode="lin" valueType="num">
                                      <p:cBhvr>
                                        <p:cTn id="16" dur="500" fill="hold"/>
                                        <p:tgtEl>
                                          <p:spTgt spid="9"/>
                                        </p:tgtEl>
                                        <p:attrNameLst>
                                          <p:attrName>ppt_x</p:attrName>
                                        </p:attrNameLst>
                                      </p:cBhvr>
                                      <p:tavLst>
                                        <p:tav tm="0">
                                          <p:val>
                                            <p:strVal val="#ppt_x-.2"/>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p:cTn id="29" dur="500" fill="hold"/>
                                        <p:tgtEl>
                                          <p:spTgt spid="5122"/>
                                        </p:tgtEl>
                                        <p:attrNameLst>
                                          <p:attrName>ppt_w</p:attrName>
                                        </p:attrNameLst>
                                      </p:cBhvr>
                                      <p:tavLst>
                                        <p:tav tm="0">
                                          <p:val>
                                            <p:fltVal val="0"/>
                                          </p:val>
                                        </p:tav>
                                        <p:tav tm="100000">
                                          <p:val>
                                            <p:strVal val="#ppt_w"/>
                                          </p:val>
                                        </p:tav>
                                      </p:tavLst>
                                    </p:anim>
                                    <p:anim calcmode="lin" valueType="num">
                                      <p:cBhvr>
                                        <p:cTn id="30" dur="500" fill="hold"/>
                                        <p:tgtEl>
                                          <p:spTgt spid="5122"/>
                                        </p:tgtEl>
                                        <p:attrNameLst>
                                          <p:attrName>ppt_h</p:attrName>
                                        </p:attrNameLst>
                                      </p:cBhvr>
                                      <p:tavLst>
                                        <p:tav tm="0">
                                          <p:val>
                                            <p:fltVal val="0"/>
                                          </p:val>
                                        </p:tav>
                                        <p:tav tm="100000">
                                          <p:val>
                                            <p:strVal val="#ppt_h"/>
                                          </p:val>
                                        </p:tav>
                                      </p:tavLst>
                                    </p:anim>
                                    <p:animEffect transition="in" filter="fade">
                                      <p:cBhvr>
                                        <p:cTn id="3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2736304" cy="432048"/>
          </a:xfrm>
          <a:ln/>
        </p:spPr>
        <p:style>
          <a:lnRef idx="2">
            <a:schemeClr val="accent1"/>
          </a:lnRef>
          <a:fillRef idx="1">
            <a:schemeClr val="lt1"/>
          </a:fillRef>
          <a:effectRef idx="0">
            <a:schemeClr val="accent1"/>
          </a:effectRef>
          <a:fontRef idx="minor">
            <a:schemeClr val="dk1"/>
          </a:fontRef>
        </p:style>
        <p:txBody>
          <a:bodyPr>
            <a:normAutofit/>
          </a:bodyPr>
          <a:lstStyle/>
          <a:p>
            <a:pPr algn="l"/>
            <a:r>
              <a:rPr lang="fr-FR" sz="1600" b="1" dirty="0" smtClean="0"/>
              <a:t>Rappels historiques (2)</a:t>
            </a:r>
            <a:endParaRPr lang="fr-FR" sz="1600" dirty="0"/>
          </a:p>
        </p:txBody>
      </p:sp>
      <p:pic>
        <p:nvPicPr>
          <p:cNvPr id="5121" name="Picture 1"/>
          <p:cNvPicPr>
            <a:picLocks noChangeAspect="1" noChangeArrowheads="1"/>
          </p:cNvPicPr>
          <p:nvPr/>
        </p:nvPicPr>
        <p:blipFill>
          <a:blip r:embed="rId2" cstate="print"/>
          <a:stretch>
            <a:fillRect/>
          </a:stretch>
        </p:blipFill>
        <p:spPr bwMode="auto">
          <a:xfrm>
            <a:off x="611560" y="836712"/>
            <a:ext cx="8060138" cy="5770852"/>
          </a:xfrm>
          <a:prstGeom prst="rect">
            <a:avLst/>
          </a:prstGeom>
          <a:noFill/>
          <a:ln>
            <a:noFill/>
          </a:ln>
        </p:spPr>
      </p:pic>
      <p:sp>
        <p:nvSpPr>
          <p:cNvPr id="5122" name="AutoShape 2"/>
          <p:cNvSpPr>
            <a:spLocks noChangeArrowheads="1"/>
          </p:cNvSpPr>
          <p:nvPr/>
        </p:nvSpPr>
        <p:spPr bwMode="auto">
          <a:xfrm>
            <a:off x="395536" y="3284984"/>
            <a:ext cx="8280920" cy="3231058"/>
          </a:xfrm>
          <a:prstGeom prst="roundRect">
            <a:avLst>
              <a:gd name="adj" fmla="val 16667"/>
            </a:avLst>
          </a:prstGeom>
          <a:noFill/>
          <a:ln w="76200" algn="ctr">
            <a:solidFill>
              <a:srgbClr val="F79646"/>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251520" y="836712"/>
            <a:ext cx="864096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55576" y="1196752"/>
            <a:ext cx="7632848" cy="1754326"/>
          </a:xfrm>
          <a:prstGeom prst="rect">
            <a:avLst/>
          </a:prstGeom>
          <a:solidFill>
            <a:srgbClr val="DCE6F2">
              <a:alpha val="69804"/>
            </a:srgbClr>
          </a:solidFill>
        </p:spPr>
        <p:txBody>
          <a:bodyPr wrap="square" rtlCol="0">
            <a:spAutoFit/>
          </a:bodyPr>
          <a:lstStyle/>
          <a:p>
            <a:r>
              <a:rPr lang="fr-FR" b="1" dirty="0" smtClean="0"/>
              <a:t>L’église est édifiée à la fin du XIème siècle et au début du XIIème. </a:t>
            </a:r>
          </a:p>
          <a:p>
            <a:endParaRPr lang="fr-FR" b="1" dirty="0" smtClean="0"/>
          </a:p>
          <a:p>
            <a:r>
              <a:rPr lang="fr-FR" b="1" dirty="0" smtClean="0"/>
              <a:t>Son emprise originale correspond à prés de la moitié de l’emprise actuelle le long de la façade sud.</a:t>
            </a:r>
          </a:p>
          <a:p>
            <a:endParaRPr lang="fr-FR" b="1" dirty="0" smtClean="0"/>
          </a:p>
          <a:p>
            <a:r>
              <a:rPr lang="fr-FR" b="1" dirty="0" smtClean="0"/>
              <a:t>Elle est dominée à l’est par un clocher tour très massif</a:t>
            </a:r>
            <a:r>
              <a:rPr lang="fr-FR" b="1" i="1" dirty="0" smtClean="0"/>
              <a:t>.</a:t>
            </a:r>
            <a:endParaRPr lang="fr-FR" b="1" dirty="0"/>
          </a:p>
        </p:txBody>
      </p:sp>
      <p:grpSp>
        <p:nvGrpSpPr>
          <p:cNvPr id="10" name="Groupe 9"/>
          <p:cNvGrpSpPr/>
          <p:nvPr/>
        </p:nvGrpSpPr>
        <p:grpSpPr>
          <a:xfrm>
            <a:off x="5503317" y="3501008"/>
            <a:ext cx="2961902" cy="2880320"/>
            <a:chOff x="5503317" y="3501008"/>
            <a:chExt cx="2961902" cy="2880320"/>
          </a:xfrm>
        </p:grpSpPr>
        <p:sp>
          <p:nvSpPr>
            <p:cNvPr id="19458" name="AutoShape 2"/>
            <p:cNvSpPr>
              <a:spLocks noChangeArrowheads="1"/>
            </p:cNvSpPr>
            <p:nvPr/>
          </p:nvSpPr>
          <p:spPr bwMode="auto">
            <a:xfrm>
              <a:off x="5503317" y="5229200"/>
              <a:ext cx="724867" cy="1152128"/>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59" name="AutoShape 3"/>
            <p:cNvSpPr>
              <a:spLocks noChangeArrowheads="1"/>
            </p:cNvSpPr>
            <p:nvPr/>
          </p:nvSpPr>
          <p:spPr bwMode="auto">
            <a:xfrm>
              <a:off x="7740352" y="5229200"/>
              <a:ext cx="724867" cy="1055737"/>
            </a:xfrm>
            <a:prstGeom prst="roundRect">
              <a:avLst>
                <a:gd name="adj" fmla="val 16667"/>
              </a:avLst>
            </a:prstGeom>
            <a:noFill/>
            <a:ln w="31750">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60" name="AutoShape 4"/>
            <p:cNvSpPr>
              <a:spLocks noChangeArrowheads="1"/>
            </p:cNvSpPr>
            <p:nvPr/>
          </p:nvSpPr>
          <p:spPr bwMode="auto">
            <a:xfrm>
              <a:off x="7740352" y="3501009"/>
              <a:ext cx="724867" cy="1080119"/>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9" name="AutoShape 4"/>
            <p:cNvSpPr>
              <a:spLocks noChangeArrowheads="1"/>
            </p:cNvSpPr>
            <p:nvPr/>
          </p:nvSpPr>
          <p:spPr bwMode="auto">
            <a:xfrm>
              <a:off x="5508104" y="3501008"/>
              <a:ext cx="724867" cy="1080119"/>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tretch>
            <a:fillRect/>
          </a:stretch>
        </p:blipFill>
        <p:spPr bwMode="auto">
          <a:xfrm>
            <a:off x="611560" y="836712"/>
            <a:ext cx="8060138" cy="5770852"/>
          </a:xfrm>
          <a:prstGeom prst="rect">
            <a:avLst/>
          </a:prstGeom>
          <a:noFill/>
          <a:ln>
            <a:noFill/>
          </a:ln>
        </p:spPr>
      </p:pic>
      <p:sp>
        <p:nvSpPr>
          <p:cNvPr id="5" name="ZoneTexte 4"/>
          <p:cNvSpPr txBox="1"/>
          <p:nvPr/>
        </p:nvSpPr>
        <p:spPr>
          <a:xfrm>
            <a:off x="467544" y="4052937"/>
            <a:ext cx="7632848" cy="1891287"/>
          </a:xfrm>
          <a:prstGeom prst="rect">
            <a:avLst/>
          </a:prstGeom>
          <a:solidFill>
            <a:srgbClr val="DCE6F2">
              <a:alpha val="69804"/>
            </a:srgbClr>
          </a:solidFill>
        </p:spPr>
        <p:txBody>
          <a:bodyPr wrap="square" rtlCol="0">
            <a:spAutoFit/>
          </a:bodyPr>
          <a:lstStyle/>
          <a:p>
            <a:pPr lvl="0">
              <a:lnSpc>
                <a:spcPct val="150000"/>
              </a:lnSpc>
            </a:pPr>
            <a:r>
              <a:rPr lang="fr-FR" sz="2000" b="1" dirty="0" smtClean="0"/>
              <a:t>En 1824, entreprise de travaux de grande envergure consistant à agrandir la nef dans le sens de la longueur au nord de celle existante. Prescription de fondations de 1.50m de profondeur et vérification du sol d’assise par le maitre d’œuvre du chantier.</a:t>
            </a:r>
            <a:endParaRPr lang="fr-FR" sz="2000" b="1" dirty="0"/>
          </a:p>
        </p:txBody>
      </p:sp>
      <p:sp>
        <p:nvSpPr>
          <p:cNvPr id="14" name="Rectangle 13"/>
          <p:cNvSpPr/>
          <p:nvPr/>
        </p:nvSpPr>
        <p:spPr>
          <a:xfrm>
            <a:off x="5868144" y="548680"/>
            <a:ext cx="29523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2" name="AutoShape 2"/>
          <p:cNvSpPr>
            <a:spLocks noChangeArrowheads="1"/>
          </p:cNvSpPr>
          <p:nvPr/>
        </p:nvSpPr>
        <p:spPr bwMode="auto">
          <a:xfrm>
            <a:off x="395536" y="3284984"/>
            <a:ext cx="8280920" cy="3231058"/>
          </a:xfrm>
          <a:prstGeom prst="roundRect">
            <a:avLst>
              <a:gd name="adj" fmla="val 16667"/>
            </a:avLst>
          </a:prstGeom>
          <a:noFill/>
          <a:ln w="76200" algn="ctr">
            <a:solidFill>
              <a:srgbClr val="F79646"/>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grpSp>
        <p:nvGrpSpPr>
          <p:cNvPr id="3" name="Groupe 9"/>
          <p:cNvGrpSpPr/>
          <p:nvPr/>
        </p:nvGrpSpPr>
        <p:grpSpPr>
          <a:xfrm>
            <a:off x="5503317" y="3501008"/>
            <a:ext cx="2961902" cy="2880320"/>
            <a:chOff x="5503317" y="3501008"/>
            <a:chExt cx="2961902" cy="2880320"/>
          </a:xfrm>
        </p:grpSpPr>
        <p:sp>
          <p:nvSpPr>
            <p:cNvPr id="19458" name="AutoShape 2"/>
            <p:cNvSpPr>
              <a:spLocks noChangeArrowheads="1"/>
            </p:cNvSpPr>
            <p:nvPr/>
          </p:nvSpPr>
          <p:spPr bwMode="auto">
            <a:xfrm>
              <a:off x="5503317" y="5229200"/>
              <a:ext cx="724867" cy="1152128"/>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59" name="AutoShape 3"/>
            <p:cNvSpPr>
              <a:spLocks noChangeArrowheads="1"/>
            </p:cNvSpPr>
            <p:nvPr/>
          </p:nvSpPr>
          <p:spPr bwMode="auto">
            <a:xfrm>
              <a:off x="7740352" y="5229200"/>
              <a:ext cx="724867" cy="1055737"/>
            </a:xfrm>
            <a:prstGeom prst="roundRect">
              <a:avLst>
                <a:gd name="adj" fmla="val 16667"/>
              </a:avLst>
            </a:prstGeom>
            <a:noFill/>
            <a:ln w="31750">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60" name="AutoShape 4"/>
            <p:cNvSpPr>
              <a:spLocks noChangeArrowheads="1"/>
            </p:cNvSpPr>
            <p:nvPr/>
          </p:nvSpPr>
          <p:spPr bwMode="auto">
            <a:xfrm>
              <a:off x="7740352" y="3501009"/>
              <a:ext cx="724867" cy="1080119"/>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9" name="AutoShape 4"/>
            <p:cNvSpPr>
              <a:spLocks noChangeArrowheads="1"/>
            </p:cNvSpPr>
            <p:nvPr/>
          </p:nvSpPr>
          <p:spPr bwMode="auto">
            <a:xfrm>
              <a:off x="5508104" y="3501008"/>
              <a:ext cx="724867" cy="1080119"/>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
        <p:nvSpPr>
          <p:cNvPr id="11" name="Titre 1"/>
          <p:cNvSpPr txBox="1">
            <a:spLocks/>
          </p:cNvSpPr>
          <p:nvPr/>
        </p:nvSpPr>
        <p:spPr>
          <a:xfrm>
            <a:off x="467544" y="332656"/>
            <a:ext cx="2736304"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dk1"/>
                </a:solidFill>
                <a:effectLst/>
                <a:uLnTx/>
                <a:uFillTx/>
                <a:latin typeface="+mn-lt"/>
                <a:ea typeface="+mn-ea"/>
                <a:cs typeface="+mn-cs"/>
              </a:rPr>
              <a:t>Rappels historiques (3)</a:t>
            </a:r>
            <a:endParaRPr kumimoji="0" lang="fr-FR" sz="1600" b="0" i="0" u="none" strike="noStrike" kern="1200" cap="none" spc="0" normalizeH="0" baseline="0" noProof="0" dirty="0">
              <a:ln>
                <a:noFill/>
              </a:ln>
              <a:solidFill>
                <a:schemeClr val="dk1"/>
              </a:solidFill>
              <a:effectLst/>
              <a:uLnTx/>
              <a:uFillTx/>
              <a:latin typeface="+mn-lt"/>
              <a:ea typeface="+mn-ea"/>
              <a:cs typeface="+mn-cs"/>
            </a:endParaRPr>
          </a:p>
        </p:txBody>
      </p:sp>
      <p:sp>
        <p:nvSpPr>
          <p:cNvPr id="15" name="Rectangle 14"/>
          <p:cNvSpPr/>
          <p:nvPr/>
        </p:nvSpPr>
        <p:spPr>
          <a:xfrm>
            <a:off x="251520" y="836712"/>
            <a:ext cx="864096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82" name="AutoShape 2"/>
          <p:cNvSpPr>
            <a:spLocks noChangeArrowheads="1"/>
          </p:cNvSpPr>
          <p:nvPr/>
        </p:nvSpPr>
        <p:spPr bwMode="auto">
          <a:xfrm>
            <a:off x="1187624" y="2132856"/>
            <a:ext cx="4680520" cy="1368152"/>
          </a:xfrm>
          <a:prstGeom prst="roundRect">
            <a:avLst>
              <a:gd name="adj" fmla="val 16667"/>
            </a:avLst>
          </a:pr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20483" name="Freeform 3"/>
          <p:cNvSpPr>
            <a:spLocks/>
          </p:cNvSpPr>
          <p:nvPr/>
        </p:nvSpPr>
        <p:spPr bwMode="auto">
          <a:xfrm>
            <a:off x="899592" y="1412776"/>
            <a:ext cx="5184576" cy="1872208"/>
          </a:xfrm>
          <a:custGeom>
            <a:avLst/>
            <a:gdLst/>
            <a:ahLst/>
            <a:cxnLst>
              <a:cxn ang="0">
                <a:pos x="6578" y="0"/>
              </a:cxn>
              <a:cxn ang="0">
                <a:pos x="4110" y="15"/>
              </a:cxn>
              <a:cxn ang="0">
                <a:pos x="4110" y="300"/>
              </a:cxn>
              <a:cxn ang="0">
                <a:pos x="60" y="240"/>
              </a:cxn>
              <a:cxn ang="0">
                <a:pos x="0" y="1755"/>
              </a:cxn>
              <a:cxn ang="0">
                <a:pos x="240" y="1785"/>
              </a:cxn>
              <a:cxn ang="0">
                <a:pos x="180" y="2235"/>
              </a:cxn>
              <a:cxn ang="0">
                <a:pos x="525" y="2265"/>
              </a:cxn>
              <a:cxn ang="0">
                <a:pos x="645" y="1050"/>
              </a:cxn>
              <a:cxn ang="0">
                <a:pos x="5858" y="1065"/>
              </a:cxn>
              <a:cxn ang="0">
                <a:pos x="5940" y="1425"/>
              </a:cxn>
              <a:cxn ang="0">
                <a:pos x="6578" y="1425"/>
              </a:cxn>
              <a:cxn ang="0">
                <a:pos x="6480" y="0"/>
              </a:cxn>
              <a:cxn ang="0">
                <a:pos x="6240" y="285"/>
              </a:cxn>
              <a:cxn ang="0">
                <a:pos x="6495" y="60"/>
              </a:cxn>
            </a:cxnLst>
            <a:rect l="0" t="0" r="r" b="b"/>
            <a:pathLst>
              <a:path w="6578" h="2265">
                <a:moveTo>
                  <a:pt x="6578" y="0"/>
                </a:moveTo>
                <a:lnTo>
                  <a:pt x="4110" y="15"/>
                </a:lnTo>
                <a:lnTo>
                  <a:pt x="4110" y="300"/>
                </a:lnTo>
                <a:lnTo>
                  <a:pt x="60" y="240"/>
                </a:lnTo>
                <a:lnTo>
                  <a:pt x="0" y="1755"/>
                </a:lnTo>
                <a:lnTo>
                  <a:pt x="240" y="1785"/>
                </a:lnTo>
                <a:lnTo>
                  <a:pt x="180" y="2235"/>
                </a:lnTo>
                <a:lnTo>
                  <a:pt x="525" y="2265"/>
                </a:lnTo>
                <a:lnTo>
                  <a:pt x="645" y="1050"/>
                </a:lnTo>
                <a:lnTo>
                  <a:pt x="5858" y="1065"/>
                </a:lnTo>
                <a:lnTo>
                  <a:pt x="5940" y="1425"/>
                </a:lnTo>
                <a:lnTo>
                  <a:pt x="6578" y="1425"/>
                </a:lnTo>
                <a:lnTo>
                  <a:pt x="6480" y="0"/>
                </a:lnTo>
                <a:lnTo>
                  <a:pt x="6240" y="285"/>
                </a:lnTo>
                <a:lnTo>
                  <a:pt x="6495" y="60"/>
                </a:lnTo>
              </a:path>
            </a:pathLst>
          </a:cu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par>
                                <p:cTn id="16" presetID="53" presetClass="entr" presetSubtype="0" fill="hold" grpId="0" nodeType="withEffect">
                                  <p:stCondLst>
                                    <p:cond delay="0"/>
                                  </p:stCondLst>
                                  <p:childTnLst>
                                    <p:set>
                                      <p:cBhvr>
                                        <p:cTn id="17" dur="1" fill="hold">
                                          <p:stCondLst>
                                            <p:cond delay="0"/>
                                          </p:stCondLst>
                                        </p:cTn>
                                        <p:tgtEl>
                                          <p:spTgt spid="20482"/>
                                        </p:tgtEl>
                                        <p:attrNameLst>
                                          <p:attrName>style.visibility</p:attrName>
                                        </p:attrNameLst>
                                      </p:cBhvr>
                                      <p:to>
                                        <p:strVal val="visible"/>
                                      </p:to>
                                    </p:set>
                                    <p:anim calcmode="lin" valueType="num">
                                      <p:cBhvr>
                                        <p:cTn id="18" dur="500" fill="hold"/>
                                        <p:tgtEl>
                                          <p:spTgt spid="20482"/>
                                        </p:tgtEl>
                                        <p:attrNameLst>
                                          <p:attrName>ppt_w</p:attrName>
                                        </p:attrNameLst>
                                      </p:cBhvr>
                                      <p:tavLst>
                                        <p:tav tm="0">
                                          <p:val>
                                            <p:fltVal val="0"/>
                                          </p:val>
                                        </p:tav>
                                        <p:tav tm="100000">
                                          <p:val>
                                            <p:strVal val="#ppt_w"/>
                                          </p:val>
                                        </p:tav>
                                      </p:tavLst>
                                    </p:anim>
                                    <p:anim calcmode="lin" valueType="num">
                                      <p:cBhvr>
                                        <p:cTn id="19" dur="500" fill="hold"/>
                                        <p:tgtEl>
                                          <p:spTgt spid="20482"/>
                                        </p:tgtEl>
                                        <p:attrNameLst>
                                          <p:attrName>ppt_h</p:attrName>
                                        </p:attrNameLst>
                                      </p:cBhvr>
                                      <p:tavLst>
                                        <p:tav tm="0">
                                          <p:val>
                                            <p:fltVal val="0"/>
                                          </p:val>
                                        </p:tav>
                                        <p:tav tm="100000">
                                          <p:val>
                                            <p:strVal val="#ppt_h"/>
                                          </p:val>
                                        </p:tav>
                                      </p:tavLst>
                                    </p:anim>
                                    <p:animEffect transition="in" filter="fade">
                                      <p:cBhvr>
                                        <p:cTn id="20" dur="500"/>
                                        <p:tgtEl>
                                          <p:spTgt spid="2048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0482" grpId="0" animBg="1"/>
      <p:bldP spid="204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tretch>
            <a:fillRect/>
          </a:stretch>
        </p:blipFill>
        <p:spPr bwMode="auto">
          <a:xfrm>
            <a:off x="611560" y="836712"/>
            <a:ext cx="8060138" cy="5770852"/>
          </a:xfrm>
          <a:prstGeom prst="rect">
            <a:avLst/>
          </a:prstGeom>
          <a:noFill/>
          <a:ln>
            <a:noFill/>
          </a:ln>
        </p:spPr>
      </p:pic>
      <p:sp>
        <p:nvSpPr>
          <p:cNvPr id="5122" name="AutoShape 2"/>
          <p:cNvSpPr>
            <a:spLocks noChangeArrowheads="1"/>
          </p:cNvSpPr>
          <p:nvPr/>
        </p:nvSpPr>
        <p:spPr bwMode="auto">
          <a:xfrm>
            <a:off x="395536" y="3284984"/>
            <a:ext cx="8280920" cy="3231058"/>
          </a:xfrm>
          <a:prstGeom prst="roundRect">
            <a:avLst>
              <a:gd name="adj" fmla="val 16667"/>
            </a:avLst>
          </a:prstGeom>
          <a:noFill/>
          <a:ln w="76200" algn="ctr">
            <a:solidFill>
              <a:srgbClr val="F79646"/>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323528" y="3789040"/>
            <a:ext cx="4464496" cy="1938992"/>
          </a:xfrm>
          <a:prstGeom prst="rect">
            <a:avLst/>
          </a:prstGeom>
          <a:solidFill>
            <a:srgbClr val="DCE6F2">
              <a:alpha val="69804"/>
            </a:srgbClr>
          </a:solidFill>
        </p:spPr>
        <p:txBody>
          <a:bodyPr wrap="square" rtlCol="0">
            <a:spAutoFit/>
          </a:bodyPr>
          <a:lstStyle/>
          <a:p>
            <a:pPr lvl="0"/>
            <a:r>
              <a:rPr lang="fr-FR" sz="2000" b="1" dirty="0" smtClean="0"/>
              <a:t>En 1833, nouvelle extension:</a:t>
            </a:r>
          </a:p>
          <a:p>
            <a:pPr lvl="0"/>
            <a:r>
              <a:rPr lang="fr-FR" sz="2000" b="1" dirty="0" smtClean="0"/>
              <a:t> </a:t>
            </a:r>
          </a:p>
          <a:p>
            <a:r>
              <a:rPr lang="fr-FR" sz="2000" b="1" dirty="0" smtClean="0"/>
              <a:t>Les murs de l’ancien clocher sont démolis jusqu’aux reins de la voûte.</a:t>
            </a:r>
          </a:p>
          <a:p>
            <a:r>
              <a:rPr lang="fr-FR" sz="2000" b="1" dirty="0" smtClean="0"/>
              <a:t> </a:t>
            </a:r>
          </a:p>
          <a:p>
            <a:r>
              <a:rPr lang="fr-FR" sz="2000" b="1" dirty="0" smtClean="0"/>
              <a:t>Le mur nord est entièrement démoli. </a:t>
            </a:r>
            <a:endParaRPr lang="fr-FR" sz="2000" b="1" dirty="0"/>
          </a:p>
        </p:txBody>
      </p:sp>
      <p:sp>
        <p:nvSpPr>
          <p:cNvPr id="19458" name="AutoShape 2"/>
          <p:cNvSpPr>
            <a:spLocks noChangeArrowheads="1"/>
          </p:cNvSpPr>
          <p:nvPr/>
        </p:nvSpPr>
        <p:spPr bwMode="auto">
          <a:xfrm>
            <a:off x="5503317" y="5229200"/>
            <a:ext cx="724867" cy="1152128"/>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59" name="AutoShape 3"/>
          <p:cNvSpPr>
            <a:spLocks noChangeArrowheads="1"/>
          </p:cNvSpPr>
          <p:nvPr/>
        </p:nvSpPr>
        <p:spPr bwMode="auto">
          <a:xfrm>
            <a:off x="7740352" y="5229200"/>
            <a:ext cx="724867" cy="1055737"/>
          </a:xfrm>
          <a:prstGeom prst="roundRect">
            <a:avLst>
              <a:gd name="adj" fmla="val 16667"/>
            </a:avLst>
          </a:prstGeom>
          <a:noFill/>
          <a:ln w="31750">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60" name="AutoShape 4"/>
          <p:cNvSpPr>
            <a:spLocks noChangeArrowheads="1"/>
          </p:cNvSpPr>
          <p:nvPr/>
        </p:nvSpPr>
        <p:spPr bwMode="auto">
          <a:xfrm>
            <a:off x="7740352" y="3501009"/>
            <a:ext cx="724867" cy="1080119"/>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 name="Titre 1"/>
          <p:cNvSpPr txBox="1">
            <a:spLocks/>
          </p:cNvSpPr>
          <p:nvPr/>
        </p:nvSpPr>
        <p:spPr>
          <a:xfrm>
            <a:off x="467544" y="332656"/>
            <a:ext cx="2736304"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dk1"/>
                </a:solidFill>
                <a:effectLst/>
                <a:uLnTx/>
                <a:uFillTx/>
                <a:latin typeface="+mn-lt"/>
                <a:ea typeface="+mn-ea"/>
                <a:cs typeface="+mn-cs"/>
              </a:rPr>
              <a:t>Rappels historiques (4)</a:t>
            </a:r>
            <a:endParaRPr kumimoji="0" lang="fr-FR" sz="1600" b="0" i="0" u="none" strike="noStrike" kern="1200" cap="none" spc="0" normalizeH="0" baseline="0" noProof="0" dirty="0">
              <a:ln>
                <a:noFill/>
              </a:ln>
              <a:solidFill>
                <a:schemeClr val="dk1"/>
              </a:solidFill>
              <a:effectLst/>
              <a:uLnTx/>
              <a:uFillTx/>
              <a:latin typeface="+mn-lt"/>
              <a:ea typeface="+mn-ea"/>
              <a:cs typeface="+mn-cs"/>
            </a:endParaRPr>
          </a:p>
        </p:txBody>
      </p:sp>
      <p:sp>
        <p:nvSpPr>
          <p:cNvPr id="20482" name="AutoShape 2"/>
          <p:cNvSpPr>
            <a:spLocks noChangeArrowheads="1"/>
          </p:cNvSpPr>
          <p:nvPr/>
        </p:nvSpPr>
        <p:spPr bwMode="auto">
          <a:xfrm>
            <a:off x="1187624" y="2132856"/>
            <a:ext cx="4680520" cy="1368152"/>
          </a:xfrm>
          <a:prstGeom prst="roundRect">
            <a:avLst>
              <a:gd name="adj" fmla="val 16667"/>
            </a:avLst>
          </a:pr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20483" name="Freeform 3"/>
          <p:cNvSpPr>
            <a:spLocks/>
          </p:cNvSpPr>
          <p:nvPr/>
        </p:nvSpPr>
        <p:spPr bwMode="auto">
          <a:xfrm>
            <a:off x="899592" y="1412776"/>
            <a:ext cx="5184576" cy="1872208"/>
          </a:xfrm>
          <a:custGeom>
            <a:avLst/>
            <a:gdLst/>
            <a:ahLst/>
            <a:cxnLst>
              <a:cxn ang="0">
                <a:pos x="6578" y="0"/>
              </a:cxn>
              <a:cxn ang="0">
                <a:pos x="4110" y="15"/>
              </a:cxn>
              <a:cxn ang="0">
                <a:pos x="4110" y="300"/>
              </a:cxn>
              <a:cxn ang="0">
                <a:pos x="60" y="240"/>
              </a:cxn>
              <a:cxn ang="0">
                <a:pos x="0" y="1755"/>
              </a:cxn>
              <a:cxn ang="0">
                <a:pos x="240" y="1785"/>
              </a:cxn>
              <a:cxn ang="0">
                <a:pos x="180" y="2235"/>
              </a:cxn>
              <a:cxn ang="0">
                <a:pos x="525" y="2265"/>
              </a:cxn>
              <a:cxn ang="0">
                <a:pos x="645" y="1050"/>
              </a:cxn>
              <a:cxn ang="0">
                <a:pos x="5858" y="1065"/>
              </a:cxn>
              <a:cxn ang="0">
                <a:pos x="5940" y="1425"/>
              </a:cxn>
              <a:cxn ang="0">
                <a:pos x="6578" y="1425"/>
              </a:cxn>
              <a:cxn ang="0">
                <a:pos x="6480" y="0"/>
              </a:cxn>
              <a:cxn ang="0">
                <a:pos x="6240" y="285"/>
              </a:cxn>
              <a:cxn ang="0">
                <a:pos x="6495" y="60"/>
              </a:cxn>
            </a:cxnLst>
            <a:rect l="0" t="0" r="r" b="b"/>
            <a:pathLst>
              <a:path w="6578" h="2265">
                <a:moveTo>
                  <a:pt x="6578" y="0"/>
                </a:moveTo>
                <a:lnTo>
                  <a:pt x="4110" y="15"/>
                </a:lnTo>
                <a:lnTo>
                  <a:pt x="4110" y="300"/>
                </a:lnTo>
                <a:lnTo>
                  <a:pt x="60" y="240"/>
                </a:lnTo>
                <a:lnTo>
                  <a:pt x="0" y="1755"/>
                </a:lnTo>
                <a:lnTo>
                  <a:pt x="240" y="1785"/>
                </a:lnTo>
                <a:lnTo>
                  <a:pt x="180" y="2235"/>
                </a:lnTo>
                <a:lnTo>
                  <a:pt x="525" y="2265"/>
                </a:lnTo>
                <a:lnTo>
                  <a:pt x="645" y="1050"/>
                </a:lnTo>
                <a:lnTo>
                  <a:pt x="5858" y="1065"/>
                </a:lnTo>
                <a:lnTo>
                  <a:pt x="5940" y="1425"/>
                </a:lnTo>
                <a:lnTo>
                  <a:pt x="6578" y="1425"/>
                </a:lnTo>
                <a:lnTo>
                  <a:pt x="6480" y="0"/>
                </a:lnTo>
                <a:lnTo>
                  <a:pt x="6240" y="285"/>
                </a:lnTo>
                <a:lnTo>
                  <a:pt x="6495" y="60"/>
                </a:lnTo>
              </a:path>
            </a:pathLst>
          </a:cu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14" name="AutoShape 2"/>
          <p:cNvSpPr>
            <a:spLocks noChangeArrowheads="1"/>
          </p:cNvSpPr>
          <p:nvPr/>
        </p:nvSpPr>
        <p:spPr bwMode="auto">
          <a:xfrm>
            <a:off x="5508104" y="3429000"/>
            <a:ext cx="724867" cy="1152128"/>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5868144" y="836712"/>
            <a:ext cx="3024336"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tretch>
            <a:fillRect/>
          </a:stretch>
        </p:blipFill>
        <p:spPr bwMode="auto">
          <a:xfrm>
            <a:off x="611560" y="836712"/>
            <a:ext cx="8060138" cy="5770852"/>
          </a:xfrm>
          <a:prstGeom prst="rect">
            <a:avLst/>
          </a:prstGeom>
          <a:noFill/>
          <a:ln>
            <a:noFill/>
          </a:ln>
        </p:spPr>
      </p:pic>
      <p:sp>
        <p:nvSpPr>
          <p:cNvPr id="5122" name="AutoShape 2"/>
          <p:cNvSpPr>
            <a:spLocks noChangeArrowheads="1"/>
          </p:cNvSpPr>
          <p:nvPr/>
        </p:nvSpPr>
        <p:spPr bwMode="auto">
          <a:xfrm>
            <a:off x="395536" y="3284984"/>
            <a:ext cx="8280920" cy="3231058"/>
          </a:xfrm>
          <a:prstGeom prst="roundRect">
            <a:avLst>
              <a:gd name="adj" fmla="val 16667"/>
            </a:avLst>
          </a:prstGeom>
          <a:noFill/>
          <a:ln w="76200" algn="ctr">
            <a:solidFill>
              <a:srgbClr val="F79646"/>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323528" y="3789040"/>
            <a:ext cx="4464496" cy="1938992"/>
          </a:xfrm>
          <a:prstGeom prst="rect">
            <a:avLst/>
          </a:prstGeom>
          <a:solidFill>
            <a:srgbClr val="DCE6F2">
              <a:alpha val="69804"/>
            </a:srgbClr>
          </a:solidFill>
        </p:spPr>
        <p:txBody>
          <a:bodyPr wrap="square" rtlCol="0">
            <a:spAutoFit/>
          </a:bodyPr>
          <a:lstStyle/>
          <a:p>
            <a:pPr lvl="0"/>
            <a:r>
              <a:rPr lang="fr-FR" sz="2000" b="1" dirty="0" smtClean="0"/>
              <a:t>En 1833, nouvelle extension:</a:t>
            </a:r>
          </a:p>
          <a:p>
            <a:pPr lvl="0"/>
            <a:r>
              <a:rPr lang="fr-FR" sz="2000" b="1" dirty="0" smtClean="0"/>
              <a:t> </a:t>
            </a:r>
          </a:p>
          <a:p>
            <a:r>
              <a:rPr lang="fr-FR" sz="2000" b="1" dirty="0" smtClean="0"/>
              <a:t>Les murs de l’ancien clocher sont démolis jusqu’aux reins de la voûte.</a:t>
            </a:r>
          </a:p>
          <a:p>
            <a:r>
              <a:rPr lang="fr-FR" sz="2000" b="1" dirty="0" smtClean="0"/>
              <a:t> </a:t>
            </a:r>
          </a:p>
          <a:p>
            <a:r>
              <a:rPr lang="fr-FR" sz="2000" b="1" dirty="0" smtClean="0"/>
              <a:t>Le mur nord est entièrement démoli. </a:t>
            </a:r>
            <a:endParaRPr lang="fr-FR" sz="2000" b="1" dirty="0"/>
          </a:p>
        </p:txBody>
      </p:sp>
      <p:sp>
        <p:nvSpPr>
          <p:cNvPr id="19458" name="AutoShape 2"/>
          <p:cNvSpPr>
            <a:spLocks noChangeArrowheads="1"/>
          </p:cNvSpPr>
          <p:nvPr/>
        </p:nvSpPr>
        <p:spPr bwMode="auto">
          <a:xfrm>
            <a:off x="5503317" y="5229200"/>
            <a:ext cx="724867" cy="1152128"/>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59" name="AutoShape 3"/>
          <p:cNvSpPr>
            <a:spLocks noChangeArrowheads="1"/>
          </p:cNvSpPr>
          <p:nvPr/>
        </p:nvSpPr>
        <p:spPr bwMode="auto">
          <a:xfrm>
            <a:off x="7740352" y="5229200"/>
            <a:ext cx="724867" cy="1055737"/>
          </a:xfrm>
          <a:prstGeom prst="roundRect">
            <a:avLst>
              <a:gd name="adj" fmla="val 16667"/>
            </a:avLst>
          </a:prstGeom>
          <a:noFill/>
          <a:ln w="31750">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60" name="AutoShape 4"/>
          <p:cNvSpPr>
            <a:spLocks noChangeArrowheads="1"/>
          </p:cNvSpPr>
          <p:nvPr/>
        </p:nvSpPr>
        <p:spPr bwMode="auto">
          <a:xfrm>
            <a:off x="7740352" y="3501009"/>
            <a:ext cx="724867" cy="1080119"/>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 name="Titre 1"/>
          <p:cNvSpPr txBox="1">
            <a:spLocks/>
          </p:cNvSpPr>
          <p:nvPr/>
        </p:nvSpPr>
        <p:spPr>
          <a:xfrm>
            <a:off x="467544" y="332656"/>
            <a:ext cx="2736304"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dk1"/>
                </a:solidFill>
                <a:effectLst/>
                <a:uLnTx/>
                <a:uFillTx/>
                <a:latin typeface="+mn-lt"/>
                <a:ea typeface="+mn-ea"/>
                <a:cs typeface="+mn-cs"/>
              </a:rPr>
              <a:t>Rappels historiques (4)</a:t>
            </a:r>
            <a:endParaRPr kumimoji="0" lang="fr-FR" sz="1600" b="0" i="0" u="none" strike="noStrike" kern="1200" cap="none" spc="0" normalizeH="0" baseline="0" noProof="0" dirty="0">
              <a:ln>
                <a:noFill/>
              </a:ln>
              <a:solidFill>
                <a:schemeClr val="dk1"/>
              </a:solidFill>
              <a:effectLst/>
              <a:uLnTx/>
              <a:uFillTx/>
              <a:latin typeface="+mn-lt"/>
              <a:ea typeface="+mn-ea"/>
              <a:cs typeface="+mn-cs"/>
            </a:endParaRPr>
          </a:p>
        </p:txBody>
      </p:sp>
      <p:sp>
        <p:nvSpPr>
          <p:cNvPr id="20482" name="AutoShape 2"/>
          <p:cNvSpPr>
            <a:spLocks noChangeArrowheads="1"/>
          </p:cNvSpPr>
          <p:nvPr/>
        </p:nvSpPr>
        <p:spPr bwMode="auto">
          <a:xfrm>
            <a:off x="1187624" y="2132856"/>
            <a:ext cx="4680520" cy="1368152"/>
          </a:xfrm>
          <a:prstGeom prst="roundRect">
            <a:avLst>
              <a:gd name="adj" fmla="val 16667"/>
            </a:avLst>
          </a:pr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20483" name="Freeform 3"/>
          <p:cNvSpPr>
            <a:spLocks/>
          </p:cNvSpPr>
          <p:nvPr/>
        </p:nvSpPr>
        <p:spPr bwMode="auto">
          <a:xfrm>
            <a:off x="899592" y="1412776"/>
            <a:ext cx="5184576" cy="1872208"/>
          </a:xfrm>
          <a:custGeom>
            <a:avLst/>
            <a:gdLst/>
            <a:ahLst/>
            <a:cxnLst>
              <a:cxn ang="0">
                <a:pos x="6578" y="0"/>
              </a:cxn>
              <a:cxn ang="0">
                <a:pos x="4110" y="15"/>
              </a:cxn>
              <a:cxn ang="0">
                <a:pos x="4110" y="300"/>
              </a:cxn>
              <a:cxn ang="0">
                <a:pos x="60" y="240"/>
              </a:cxn>
              <a:cxn ang="0">
                <a:pos x="0" y="1755"/>
              </a:cxn>
              <a:cxn ang="0">
                <a:pos x="240" y="1785"/>
              </a:cxn>
              <a:cxn ang="0">
                <a:pos x="180" y="2235"/>
              </a:cxn>
              <a:cxn ang="0">
                <a:pos x="525" y="2265"/>
              </a:cxn>
              <a:cxn ang="0">
                <a:pos x="645" y="1050"/>
              </a:cxn>
              <a:cxn ang="0">
                <a:pos x="5858" y="1065"/>
              </a:cxn>
              <a:cxn ang="0">
                <a:pos x="5940" y="1425"/>
              </a:cxn>
              <a:cxn ang="0">
                <a:pos x="6578" y="1425"/>
              </a:cxn>
              <a:cxn ang="0">
                <a:pos x="6480" y="0"/>
              </a:cxn>
              <a:cxn ang="0">
                <a:pos x="6240" y="285"/>
              </a:cxn>
              <a:cxn ang="0">
                <a:pos x="6495" y="60"/>
              </a:cxn>
            </a:cxnLst>
            <a:rect l="0" t="0" r="r" b="b"/>
            <a:pathLst>
              <a:path w="6578" h="2265">
                <a:moveTo>
                  <a:pt x="6578" y="0"/>
                </a:moveTo>
                <a:lnTo>
                  <a:pt x="4110" y="15"/>
                </a:lnTo>
                <a:lnTo>
                  <a:pt x="4110" y="300"/>
                </a:lnTo>
                <a:lnTo>
                  <a:pt x="60" y="240"/>
                </a:lnTo>
                <a:lnTo>
                  <a:pt x="0" y="1755"/>
                </a:lnTo>
                <a:lnTo>
                  <a:pt x="240" y="1785"/>
                </a:lnTo>
                <a:lnTo>
                  <a:pt x="180" y="2235"/>
                </a:lnTo>
                <a:lnTo>
                  <a:pt x="525" y="2265"/>
                </a:lnTo>
                <a:lnTo>
                  <a:pt x="645" y="1050"/>
                </a:lnTo>
                <a:lnTo>
                  <a:pt x="5858" y="1065"/>
                </a:lnTo>
                <a:lnTo>
                  <a:pt x="5940" y="1425"/>
                </a:lnTo>
                <a:lnTo>
                  <a:pt x="6578" y="1425"/>
                </a:lnTo>
                <a:lnTo>
                  <a:pt x="6480" y="0"/>
                </a:lnTo>
                <a:lnTo>
                  <a:pt x="6240" y="285"/>
                </a:lnTo>
                <a:lnTo>
                  <a:pt x="6495" y="60"/>
                </a:lnTo>
              </a:path>
            </a:pathLst>
          </a:cu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5868144" y="836712"/>
            <a:ext cx="3024336"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tretch>
            <a:fillRect/>
          </a:stretch>
        </p:blipFill>
        <p:spPr bwMode="auto">
          <a:xfrm>
            <a:off x="611560" y="836712"/>
            <a:ext cx="8060138" cy="5770852"/>
          </a:xfrm>
          <a:prstGeom prst="rect">
            <a:avLst/>
          </a:prstGeom>
          <a:noFill/>
          <a:ln>
            <a:noFill/>
          </a:ln>
        </p:spPr>
      </p:pic>
      <p:sp>
        <p:nvSpPr>
          <p:cNvPr id="5122" name="AutoShape 2"/>
          <p:cNvSpPr>
            <a:spLocks noChangeArrowheads="1"/>
          </p:cNvSpPr>
          <p:nvPr/>
        </p:nvSpPr>
        <p:spPr bwMode="auto">
          <a:xfrm>
            <a:off x="395536" y="3284984"/>
            <a:ext cx="8280920" cy="3231058"/>
          </a:xfrm>
          <a:prstGeom prst="roundRect">
            <a:avLst>
              <a:gd name="adj" fmla="val 16667"/>
            </a:avLst>
          </a:prstGeom>
          <a:noFill/>
          <a:ln w="76200" algn="ctr">
            <a:solidFill>
              <a:srgbClr val="F79646"/>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51520" y="3933056"/>
            <a:ext cx="5760640" cy="1631216"/>
          </a:xfrm>
          <a:prstGeom prst="rect">
            <a:avLst/>
          </a:prstGeom>
          <a:solidFill>
            <a:srgbClr val="DCE6F2">
              <a:alpha val="69804"/>
            </a:srgbClr>
          </a:solidFill>
        </p:spPr>
        <p:txBody>
          <a:bodyPr wrap="square" rtlCol="0">
            <a:spAutoFit/>
          </a:bodyPr>
          <a:lstStyle/>
          <a:p>
            <a:r>
              <a:rPr lang="fr-FR" sz="2000" b="1" dirty="0" smtClean="0"/>
              <a:t>Un nouveau clocher, plus petit, est construit</a:t>
            </a:r>
          </a:p>
          <a:p>
            <a:r>
              <a:rPr lang="fr-FR" sz="2000" b="1" dirty="0" smtClean="0"/>
              <a:t>Construction d’un cœur circulaire dans l’axe de la nef</a:t>
            </a:r>
          </a:p>
          <a:p>
            <a:r>
              <a:rPr lang="fr-FR" sz="2000" b="1" dirty="0" smtClean="0"/>
              <a:t>Construction de la sacristie au Nord. </a:t>
            </a:r>
          </a:p>
          <a:p>
            <a:r>
              <a:rPr lang="fr-FR" sz="2000" b="1" dirty="0" smtClean="0"/>
              <a:t>Construction d’un escalier extérieur</a:t>
            </a:r>
          </a:p>
          <a:p>
            <a:r>
              <a:rPr lang="fr-FR" sz="2000" b="1" dirty="0" smtClean="0"/>
              <a:t>Construction de la chapelle sud</a:t>
            </a:r>
            <a:endParaRPr lang="fr-FR" sz="2000" b="1" dirty="0"/>
          </a:p>
        </p:txBody>
      </p:sp>
      <p:sp>
        <p:nvSpPr>
          <p:cNvPr id="19458" name="AutoShape 2"/>
          <p:cNvSpPr>
            <a:spLocks noChangeArrowheads="1"/>
          </p:cNvSpPr>
          <p:nvPr/>
        </p:nvSpPr>
        <p:spPr bwMode="auto">
          <a:xfrm>
            <a:off x="5503317" y="5229200"/>
            <a:ext cx="724867" cy="1152128"/>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59" name="AutoShape 3"/>
          <p:cNvSpPr>
            <a:spLocks noChangeArrowheads="1"/>
          </p:cNvSpPr>
          <p:nvPr/>
        </p:nvSpPr>
        <p:spPr bwMode="auto">
          <a:xfrm>
            <a:off x="7740352" y="5229200"/>
            <a:ext cx="724867" cy="1055737"/>
          </a:xfrm>
          <a:prstGeom prst="roundRect">
            <a:avLst>
              <a:gd name="adj" fmla="val 16667"/>
            </a:avLst>
          </a:prstGeom>
          <a:noFill/>
          <a:ln w="31750">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9460" name="AutoShape 4"/>
          <p:cNvSpPr>
            <a:spLocks noChangeArrowheads="1"/>
          </p:cNvSpPr>
          <p:nvPr/>
        </p:nvSpPr>
        <p:spPr bwMode="auto">
          <a:xfrm>
            <a:off x="7740352" y="3501009"/>
            <a:ext cx="724867" cy="1080119"/>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 name="Titre 1"/>
          <p:cNvSpPr txBox="1">
            <a:spLocks/>
          </p:cNvSpPr>
          <p:nvPr/>
        </p:nvSpPr>
        <p:spPr>
          <a:xfrm>
            <a:off x="467544" y="332656"/>
            <a:ext cx="2736304"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dk1"/>
                </a:solidFill>
                <a:effectLst/>
                <a:uLnTx/>
                <a:uFillTx/>
                <a:latin typeface="+mn-lt"/>
                <a:ea typeface="+mn-ea"/>
                <a:cs typeface="+mn-cs"/>
              </a:rPr>
              <a:t>Rappels historiques (5)</a:t>
            </a:r>
            <a:endParaRPr kumimoji="0" lang="fr-FR" sz="1600" b="0" i="0" u="none" strike="noStrike" kern="1200" cap="none" spc="0" normalizeH="0" baseline="0" noProof="0" dirty="0">
              <a:ln>
                <a:noFill/>
              </a:ln>
              <a:solidFill>
                <a:schemeClr val="dk1"/>
              </a:solidFill>
              <a:effectLst/>
              <a:uLnTx/>
              <a:uFillTx/>
              <a:latin typeface="+mn-lt"/>
              <a:ea typeface="+mn-ea"/>
              <a:cs typeface="+mn-cs"/>
            </a:endParaRPr>
          </a:p>
        </p:txBody>
      </p:sp>
      <p:sp>
        <p:nvSpPr>
          <p:cNvPr id="20482" name="AutoShape 2"/>
          <p:cNvSpPr>
            <a:spLocks noChangeArrowheads="1"/>
          </p:cNvSpPr>
          <p:nvPr/>
        </p:nvSpPr>
        <p:spPr bwMode="auto">
          <a:xfrm>
            <a:off x="1187624" y="2132856"/>
            <a:ext cx="4680520" cy="1368152"/>
          </a:xfrm>
          <a:prstGeom prst="roundRect">
            <a:avLst>
              <a:gd name="adj" fmla="val 16667"/>
            </a:avLst>
          </a:pr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20483" name="Freeform 3"/>
          <p:cNvSpPr>
            <a:spLocks/>
          </p:cNvSpPr>
          <p:nvPr/>
        </p:nvSpPr>
        <p:spPr bwMode="auto">
          <a:xfrm>
            <a:off x="899592" y="1412776"/>
            <a:ext cx="5256584" cy="1872208"/>
          </a:xfrm>
          <a:custGeom>
            <a:avLst/>
            <a:gdLst/>
            <a:ahLst/>
            <a:cxnLst>
              <a:cxn ang="0">
                <a:pos x="6578" y="0"/>
              </a:cxn>
              <a:cxn ang="0">
                <a:pos x="4110" y="15"/>
              </a:cxn>
              <a:cxn ang="0">
                <a:pos x="4110" y="300"/>
              </a:cxn>
              <a:cxn ang="0">
                <a:pos x="60" y="240"/>
              </a:cxn>
              <a:cxn ang="0">
                <a:pos x="0" y="1755"/>
              </a:cxn>
              <a:cxn ang="0">
                <a:pos x="240" y="1785"/>
              </a:cxn>
              <a:cxn ang="0">
                <a:pos x="180" y="2235"/>
              </a:cxn>
              <a:cxn ang="0">
                <a:pos x="525" y="2265"/>
              </a:cxn>
              <a:cxn ang="0">
                <a:pos x="645" y="1050"/>
              </a:cxn>
              <a:cxn ang="0">
                <a:pos x="5858" y="1065"/>
              </a:cxn>
              <a:cxn ang="0">
                <a:pos x="5940" y="1425"/>
              </a:cxn>
              <a:cxn ang="0">
                <a:pos x="6578" y="1425"/>
              </a:cxn>
              <a:cxn ang="0">
                <a:pos x="6480" y="0"/>
              </a:cxn>
              <a:cxn ang="0">
                <a:pos x="6240" y="285"/>
              </a:cxn>
              <a:cxn ang="0">
                <a:pos x="6495" y="60"/>
              </a:cxn>
            </a:cxnLst>
            <a:rect l="0" t="0" r="r" b="b"/>
            <a:pathLst>
              <a:path w="6578" h="2265">
                <a:moveTo>
                  <a:pt x="6578" y="0"/>
                </a:moveTo>
                <a:lnTo>
                  <a:pt x="4110" y="15"/>
                </a:lnTo>
                <a:lnTo>
                  <a:pt x="4110" y="300"/>
                </a:lnTo>
                <a:lnTo>
                  <a:pt x="60" y="240"/>
                </a:lnTo>
                <a:lnTo>
                  <a:pt x="0" y="1755"/>
                </a:lnTo>
                <a:lnTo>
                  <a:pt x="240" y="1785"/>
                </a:lnTo>
                <a:lnTo>
                  <a:pt x="180" y="2235"/>
                </a:lnTo>
                <a:lnTo>
                  <a:pt x="525" y="2265"/>
                </a:lnTo>
                <a:lnTo>
                  <a:pt x="645" y="1050"/>
                </a:lnTo>
                <a:lnTo>
                  <a:pt x="5858" y="1065"/>
                </a:lnTo>
                <a:lnTo>
                  <a:pt x="5940" y="1425"/>
                </a:lnTo>
                <a:lnTo>
                  <a:pt x="6578" y="1425"/>
                </a:lnTo>
                <a:lnTo>
                  <a:pt x="6480" y="0"/>
                </a:lnTo>
                <a:lnTo>
                  <a:pt x="6240" y="285"/>
                </a:lnTo>
                <a:lnTo>
                  <a:pt x="6495" y="60"/>
                </a:lnTo>
              </a:path>
            </a:pathLst>
          </a:cu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16" name="Rectangle 15"/>
          <p:cNvSpPr/>
          <p:nvPr/>
        </p:nvSpPr>
        <p:spPr>
          <a:xfrm>
            <a:off x="5868144" y="836712"/>
            <a:ext cx="3024336"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84" name="Freeform 4"/>
          <p:cNvSpPr>
            <a:spLocks/>
          </p:cNvSpPr>
          <p:nvPr/>
        </p:nvSpPr>
        <p:spPr bwMode="auto">
          <a:xfrm>
            <a:off x="4427984" y="6021288"/>
            <a:ext cx="1224136" cy="405383"/>
          </a:xfrm>
          <a:custGeom>
            <a:avLst/>
            <a:gdLst/>
            <a:ahLst/>
            <a:cxnLst>
              <a:cxn ang="0">
                <a:pos x="0" y="0"/>
              </a:cxn>
              <a:cxn ang="0">
                <a:pos x="1485" y="0"/>
              </a:cxn>
              <a:cxn ang="0">
                <a:pos x="1455" y="525"/>
              </a:cxn>
              <a:cxn ang="0">
                <a:pos x="0" y="525"/>
              </a:cxn>
              <a:cxn ang="0">
                <a:pos x="0" y="0"/>
              </a:cxn>
            </a:cxnLst>
            <a:rect l="0" t="0" r="r" b="b"/>
            <a:pathLst>
              <a:path w="1485" h="525">
                <a:moveTo>
                  <a:pt x="0" y="0"/>
                </a:moveTo>
                <a:lnTo>
                  <a:pt x="1485" y="0"/>
                </a:lnTo>
                <a:lnTo>
                  <a:pt x="1455" y="525"/>
                </a:lnTo>
                <a:lnTo>
                  <a:pt x="0" y="525"/>
                </a:lnTo>
                <a:lnTo>
                  <a:pt x="0" y="0"/>
                </a:lnTo>
                <a:close/>
              </a:path>
            </a:pathLst>
          </a:custGeom>
          <a:solidFill>
            <a:srgbClr val="4BACC6">
              <a:alpha val="36863"/>
            </a:srgbClr>
          </a:solidFill>
          <a:ln w="38100" cmpd="sng">
            <a:noFill/>
            <a:prstDash val="solid"/>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21506" name="Freeform 2"/>
          <p:cNvSpPr>
            <a:spLocks/>
          </p:cNvSpPr>
          <p:nvPr/>
        </p:nvSpPr>
        <p:spPr bwMode="auto">
          <a:xfrm>
            <a:off x="6084168" y="2276872"/>
            <a:ext cx="2160240" cy="1224136"/>
          </a:xfrm>
          <a:custGeom>
            <a:avLst/>
            <a:gdLst/>
            <a:ahLst/>
            <a:cxnLst>
              <a:cxn ang="0">
                <a:pos x="0" y="0"/>
              </a:cxn>
              <a:cxn ang="0">
                <a:pos x="954" y="27"/>
              </a:cxn>
              <a:cxn ang="0">
                <a:pos x="1537" y="150"/>
              </a:cxn>
              <a:cxn ang="0">
                <a:pos x="2092" y="503"/>
              </a:cxn>
              <a:cxn ang="0">
                <a:pos x="2392" y="810"/>
              </a:cxn>
              <a:cxn ang="0">
                <a:pos x="2600" y="1237"/>
              </a:cxn>
              <a:cxn ang="0">
                <a:pos x="2677" y="1613"/>
              </a:cxn>
              <a:cxn ang="0">
                <a:pos x="2192" y="1613"/>
              </a:cxn>
              <a:cxn ang="0">
                <a:pos x="2092" y="1262"/>
              </a:cxn>
              <a:cxn ang="0">
                <a:pos x="1877" y="1034"/>
              </a:cxn>
              <a:cxn ang="0">
                <a:pos x="1739" y="904"/>
              </a:cxn>
              <a:cxn ang="0">
                <a:pos x="1607" y="781"/>
              </a:cxn>
              <a:cxn ang="0">
                <a:pos x="1385" y="614"/>
              </a:cxn>
              <a:cxn ang="0">
                <a:pos x="1192" y="588"/>
              </a:cxn>
              <a:cxn ang="0">
                <a:pos x="946" y="518"/>
              </a:cxn>
              <a:cxn ang="0">
                <a:pos x="653" y="535"/>
              </a:cxn>
              <a:cxn ang="0">
                <a:pos x="299" y="483"/>
              </a:cxn>
              <a:cxn ang="0">
                <a:pos x="108" y="500"/>
              </a:cxn>
              <a:cxn ang="0">
                <a:pos x="31" y="508"/>
              </a:cxn>
              <a:cxn ang="0">
                <a:pos x="0" y="0"/>
              </a:cxn>
            </a:cxnLst>
            <a:rect l="0" t="0" r="r" b="b"/>
            <a:pathLst>
              <a:path w="2677" h="1613">
                <a:moveTo>
                  <a:pt x="0" y="0"/>
                </a:moveTo>
                <a:lnTo>
                  <a:pt x="954" y="27"/>
                </a:lnTo>
                <a:lnTo>
                  <a:pt x="1537" y="150"/>
                </a:lnTo>
                <a:lnTo>
                  <a:pt x="2092" y="503"/>
                </a:lnTo>
                <a:lnTo>
                  <a:pt x="2392" y="810"/>
                </a:lnTo>
                <a:lnTo>
                  <a:pt x="2600" y="1237"/>
                </a:lnTo>
                <a:lnTo>
                  <a:pt x="2677" y="1613"/>
                </a:lnTo>
                <a:lnTo>
                  <a:pt x="2192" y="1613"/>
                </a:lnTo>
                <a:lnTo>
                  <a:pt x="2092" y="1262"/>
                </a:lnTo>
                <a:lnTo>
                  <a:pt x="1877" y="1034"/>
                </a:lnTo>
                <a:lnTo>
                  <a:pt x="1739" y="904"/>
                </a:lnTo>
                <a:lnTo>
                  <a:pt x="1607" y="781"/>
                </a:lnTo>
                <a:lnTo>
                  <a:pt x="1385" y="614"/>
                </a:lnTo>
                <a:lnTo>
                  <a:pt x="1192" y="588"/>
                </a:lnTo>
                <a:lnTo>
                  <a:pt x="946" y="518"/>
                </a:lnTo>
                <a:lnTo>
                  <a:pt x="653" y="535"/>
                </a:lnTo>
                <a:lnTo>
                  <a:pt x="299" y="483"/>
                </a:lnTo>
                <a:lnTo>
                  <a:pt x="108" y="500"/>
                </a:lnTo>
                <a:lnTo>
                  <a:pt x="31" y="508"/>
                </a:lnTo>
                <a:lnTo>
                  <a:pt x="0" y="0"/>
                </a:lnTo>
                <a:close/>
              </a:path>
            </a:pathLst>
          </a:custGeom>
          <a:solidFill>
            <a:srgbClr val="C0504D"/>
          </a:solidFill>
          <a:ln w="38100" cmpd="sng">
            <a:noFill/>
            <a:prstDash val="solid"/>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21507" name="Freeform 3"/>
          <p:cNvSpPr>
            <a:spLocks/>
          </p:cNvSpPr>
          <p:nvPr/>
        </p:nvSpPr>
        <p:spPr bwMode="auto">
          <a:xfrm>
            <a:off x="5940152" y="980728"/>
            <a:ext cx="2016224" cy="1728192"/>
          </a:xfrm>
          <a:custGeom>
            <a:avLst/>
            <a:gdLst/>
            <a:ahLst/>
            <a:cxnLst>
              <a:cxn ang="0">
                <a:pos x="240" y="1627"/>
              </a:cxn>
              <a:cxn ang="0">
                <a:pos x="202" y="765"/>
              </a:cxn>
              <a:cxn ang="0">
                <a:pos x="0" y="757"/>
              </a:cxn>
              <a:cxn ang="0">
                <a:pos x="22" y="0"/>
              </a:cxn>
              <a:cxn ang="0">
                <a:pos x="2572" y="60"/>
              </a:cxn>
              <a:cxn ang="0">
                <a:pos x="2392" y="2167"/>
              </a:cxn>
              <a:cxn ang="0">
                <a:pos x="2190" y="2040"/>
              </a:cxn>
              <a:cxn ang="0">
                <a:pos x="2010" y="1912"/>
              </a:cxn>
              <a:cxn ang="0">
                <a:pos x="1740" y="1762"/>
              </a:cxn>
              <a:cxn ang="0">
                <a:pos x="1530" y="1695"/>
              </a:cxn>
              <a:cxn ang="0">
                <a:pos x="1282" y="1665"/>
              </a:cxn>
              <a:cxn ang="0">
                <a:pos x="952" y="1627"/>
              </a:cxn>
              <a:cxn ang="0">
                <a:pos x="802" y="1627"/>
              </a:cxn>
              <a:cxn ang="0">
                <a:pos x="645" y="1627"/>
              </a:cxn>
              <a:cxn ang="0">
                <a:pos x="435" y="1627"/>
              </a:cxn>
              <a:cxn ang="0">
                <a:pos x="240" y="1627"/>
              </a:cxn>
            </a:cxnLst>
            <a:rect l="0" t="0" r="r" b="b"/>
            <a:pathLst>
              <a:path w="2572" h="2167">
                <a:moveTo>
                  <a:pt x="240" y="1627"/>
                </a:moveTo>
                <a:lnTo>
                  <a:pt x="202" y="765"/>
                </a:lnTo>
                <a:lnTo>
                  <a:pt x="0" y="757"/>
                </a:lnTo>
                <a:lnTo>
                  <a:pt x="22" y="0"/>
                </a:lnTo>
                <a:lnTo>
                  <a:pt x="2572" y="60"/>
                </a:lnTo>
                <a:lnTo>
                  <a:pt x="2392" y="2167"/>
                </a:lnTo>
                <a:lnTo>
                  <a:pt x="2190" y="2040"/>
                </a:lnTo>
                <a:lnTo>
                  <a:pt x="2010" y="1912"/>
                </a:lnTo>
                <a:lnTo>
                  <a:pt x="1740" y="1762"/>
                </a:lnTo>
                <a:lnTo>
                  <a:pt x="1530" y="1695"/>
                </a:lnTo>
                <a:lnTo>
                  <a:pt x="1282" y="1665"/>
                </a:lnTo>
                <a:lnTo>
                  <a:pt x="952" y="1627"/>
                </a:lnTo>
                <a:lnTo>
                  <a:pt x="802" y="1627"/>
                </a:lnTo>
                <a:lnTo>
                  <a:pt x="645" y="1627"/>
                </a:lnTo>
                <a:lnTo>
                  <a:pt x="435" y="1627"/>
                </a:lnTo>
                <a:lnTo>
                  <a:pt x="240" y="1627"/>
                </a:lnTo>
                <a:close/>
              </a:path>
            </a:pathLst>
          </a:custGeom>
          <a:noFill/>
          <a:ln w="31750" cmpd="sng">
            <a:solidFill>
              <a:srgbClr val="C0504D"/>
            </a:solidFill>
            <a:prstDash val="solid"/>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1508" name="Freeform 4"/>
          <p:cNvSpPr>
            <a:spLocks/>
          </p:cNvSpPr>
          <p:nvPr/>
        </p:nvSpPr>
        <p:spPr bwMode="auto">
          <a:xfrm>
            <a:off x="6228184" y="4581128"/>
            <a:ext cx="1944216" cy="947167"/>
          </a:xfrm>
          <a:custGeom>
            <a:avLst/>
            <a:gdLst/>
            <a:ahLst/>
            <a:cxnLst>
              <a:cxn ang="0">
                <a:pos x="0" y="1155"/>
              </a:cxn>
              <a:cxn ang="0">
                <a:pos x="15" y="1598"/>
              </a:cxn>
              <a:cxn ang="0">
                <a:pos x="600" y="1605"/>
              </a:cxn>
              <a:cxn ang="0">
                <a:pos x="1080" y="1590"/>
              </a:cxn>
              <a:cxn ang="0">
                <a:pos x="1410" y="1500"/>
              </a:cxn>
              <a:cxn ang="0">
                <a:pos x="1605" y="1373"/>
              </a:cxn>
              <a:cxn ang="0">
                <a:pos x="2295" y="698"/>
              </a:cxn>
              <a:cxn ang="0">
                <a:pos x="2610" y="270"/>
              </a:cxn>
              <a:cxn ang="0">
                <a:pos x="2678" y="38"/>
              </a:cxn>
              <a:cxn ang="0">
                <a:pos x="2175" y="0"/>
              </a:cxn>
              <a:cxn ang="0">
                <a:pos x="2040" y="353"/>
              </a:cxn>
              <a:cxn ang="0">
                <a:pos x="1905" y="525"/>
              </a:cxn>
              <a:cxn ang="0">
                <a:pos x="1823" y="668"/>
              </a:cxn>
              <a:cxn ang="0">
                <a:pos x="1688" y="788"/>
              </a:cxn>
              <a:cxn ang="0">
                <a:pos x="1545" y="908"/>
              </a:cxn>
              <a:cxn ang="0">
                <a:pos x="1358" y="1013"/>
              </a:cxn>
              <a:cxn ang="0">
                <a:pos x="1178" y="1088"/>
              </a:cxn>
              <a:cxn ang="0">
                <a:pos x="840" y="1148"/>
              </a:cxn>
              <a:cxn ang="0">
                <a:pos x="368" y="1155"/>
              </a:cxn>
              <a:cxn ang="0">
                <a:pos x="0" y="1155"/>
              </a:cxn>
            </a:cxnLst>
            <a:rect l="0" t="0" r="r" b="b"/>
            <a:pathLst>
              <a:path w="2678" h="1605">
                <a:moveTo>
                  <a:pt x="0" y="1155"/>
                </a:moveTo>
                <a:lnTo>
                  <a:pt x="15" y="1598"/>
                </a:lnTo>
                <a:lnTo>
                  <a:pt x="600" y="1605"/>
                </a:lnTo>
                <a:lnTo>
                  <a:pt x="1080" y="1590"/>
                </a:lnTo>
                <a:lnTo>
                  <a:pt x="1410" y="1500"/>
                </a:lnTo>
                <a:lnTo>
                  <a:pt x="1605" y="1373"/>
                </a:lnTo>
                <a:lnTo>
                  <a:pt x="2295" y="698"/>
                </a:lnTo>
                <a:lnTo>
                  <a:pt x="2610" y="270"/>
                </a:lnTo>
                <a:lnTo>
                  <a:pt x="2678" y="38"/>
                </a:lnTo>
                <a:lnTo>
                  <a:pt x="2175" y="0"/>
                </a:lnTo>
                <a:lnTo>
                  <a:pt x="2040" y="353"/>
                </a:lnTo>
                <a:lnTo>
                  <a:pt x="1905" y="525"/>
                </a:lnTo>
                <a:lnTo>
                  <a:pt x="1823" y="668"/>
                </a:lnTo>
                <a:lnTo>
                  <a:pt x="1688" y="788"/>
                </a:lnTo>
                <a:lnTo>
                  <a:pt x="1545" y="908"/>
                </a:lnTo>
                <a:lnTo>
                  <a:pt x="1358" y="1013"/>
                </a:lnTo>
                <a:lnTo>
                  <a:pt x="1178" y="1088"/>
                </a:lnTo>
                <a:lnTo>
                  <a:pt x="840" y="1148"/>
                </a:lnTo>
                <a:lnTo>
                  <a:pt x="368" y="1155"/>
                </a:lnTo>
                <a:lnTo>
                  <a:pt x="0" y="1155"/>
                </a:lnTo>
                <a:close/>
              </a:path>
            </a:pathLst>
          </a:custGeom>
          <a:solidFill>
            <a:srgbClr val="C0504D"/>
          </a:solidFill>
          <a:ln w="38100" cmpd="sng">
            <a:noFill/>
            <a:prstDash val="solid"/>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r-FR"/>
          </a:p>
        </p:txBody>
      </p:sp>
      <p:sp>
        <p:nvSpPr>
          <p:cNvPr id="21509" name="AutoShape 5"/>
          <p:cNvSpPr>
            <a:spLocks noChangeArrowheads="1"/>
          </p:cNvSpPr>
          <p:nvPr/>
        </p:nvSpPr>
        <p:spPr bwMode="auto">
          <a:xfrm>
            <a:off x="7236296" y="4797152"/>
            <a:ext cx="1126232" cy="1192907"/>
          </a:xfrm>
          <a:prstGeom prst="roundRect">
            <a:avLst>
              <a:gd name="adj" fmla="val 16667"/>
            </a:avLst>
          </a:prstGeom>
          <a:noFill/>
          <a:ln w="57150" algn="ctr">
            <a:solidFill>
              <a:schemeClr val="accent3">
                <a:lumMod val="50000"/>
              </a:schemeClr>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ppt_x"/>
                                          </p:val>
                                        </p:tav>
                                        <p:tav tm="100000">
                                          <p:val>
                                            <p:strVal val="#ppt_x"/>
                                          </p:val>
                                        </p:tav>
                                      </p:tavLst>
                                    </p:anim>
                                    <p:anim calcmode="lin" valueType="num">
                                      <p:cBhvr additive="base">
                                        <p:cTn id="14"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6"/>
                                        </p:tgtEl>
                                        <p:attrNameLst>
                                          <p:attrName>style.visibility</p:attrName>
                                        </p:attrNameLst>
                                      </p:cBhvr>
                                      <p:to>
                                        <p:strVal val="visible"/>
                                      </p:to>
                                    </p:set>
                                    <p:anim calcmode="lin" valueType="num">
                                      <p:cBhvr additive="base">
                                        <p:cTn id="19" dur="500" fill="hold"/>
                                        <p:tgtEl>
                                          <p:spTgt spid="21506"/>
                                        </p:tgtEl>
                                        <p:attrNameLst>
                                          <p:attrName>ppt_x</p:attrName>
                                        </p:attrNameLst>
                                      </p:cBhvr>
                                      <p:tavLst>
                                        <p:tav tm="0">
                                          <p:val>
                                            <p:strVal val="#ppt_x"/>
                                          </p:val>
                                        </p:tav>
                                        <p:tav tm="100000">
                                          <p:val>
                                            <p:strVal val="#ppt_x"/>
                                          </p:val>
                                        </p:tav>
                                      </p:tavLst>
                                    </p:anim>
                                    <p:anim calcmode="lin" valueType="num">
                                      <p:cBhvr additive="base">
                                        <p:cTn id="20" dur="500" fill="hold"/>
                                        <p:tgtEl>
                                          <p:spTgt spid="2150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08"/>
                                        </p:tgtEl>
                                        <p:attrNameLst>
                                          <p:attrName>style.visibility</p:attrName>
                                        </p:attrNameLst>
                                      </p:cBhvr>
                                      <p:to>
                                        <p:strVal val="visible"/>
                                      </p:to>
                                    </p:set>
                                    <p:anim calcmode="lin" valueType="num">
                                      <p:cBhvr additive="base">
                                        <p:cTn id="23" dur="500" fill="hold"/>
                                        <p:tgtEl>
                                          <p:spTgt spid="21508"/>
                                        </p:tgtEl>
                                        <p:attrNameLst>
                                          <p:attrName>ppt_x</p:attrName>
                                        </p:attrNameLst>
                                      </p:cBhvr>
                                      <p:tavLst>
                                        <p:tav tm="0">
                                          <p:val>
                                            <p:strVal val="#ppt_x"/>
                                          </p:val>
                                        </p:tav>
                                        <p:tav tm="100000">
                                          <p:val>
                                            <p:strVal val="#ppt_x"/>
                                          </p:val>
                                        </p:tav>
                                      </p:tavLst>
                                    </p:anim>
                                    <p:anim calcmode="lin" valueType="num">
                                      <p:cBhvr additive="base">
                                        <p:cTn id="24"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ppt_x"/>
                                          </p:val>
                                        </p:tav>
                                      </p:tavLst>
                                    </p:anim>
                                    <p:anim calcmode="lin" valueType="num">
                                      <p:cBhvr additive="base">
                                        <p:cTn id="29" dur="500"/>
                                        <p:tgtEl>
                                          <p:spTgt spid="16"/>
                                        </p:tgtEl>
                                        <p:attrNameLst>
                                          <p:attrName>ppt_y</p:attrName>
                                        </p:attrNameLst>
                                      </p:cBhvr>
                                      <p:tavLst>
                                        <p:tav tm="0">
                                          <p:val>
                                            <p:strVal val="ppt_y"/>
                                          </p:val>
                                        </p:tav>
                                        <p:tav tm="100000">
                                          <p:val>
                                            <p:strVal val="1+ppt_h/2"/>
                                          </p:val>
                                        </p:tav>
                                      </p:tavLst>
                                    </p:anim>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07"/>
                                        </p:tgtEl>
                                        <p:attrNameLst>
                                          <p:attrName>style.visibility</p:attrName>
                                        </p:attrNameLst>
                                      </p:cBhvr>
                                      <p:to>
                                        <p:strVal val="visible"/>
                                      </p:to>
                                    </p:set>
                                    <p:anim calcmode="lin" valueType="num">
                                      <p:cBhvr additive="base">
                                        <p:cTn id="35" dur="500" fill="hold"/>
                                        <p:tgtEl>
                                          <p:spTgt spid="21507"/>
                                        </p:tgtEl>
                                        <p:attrNameLst>
                                          <p:attrName>ppt_x</p:attrName>
                                        </p:attrNameLst>
                                      </p:cBhvr>
                                      <p:tavLst>
                                        <p:tav tm="0">
                                          <p:val>
                                            <p:strVal val="#ppt_x"/>
                                          </p:val>
                                        </p:tav>
                                        <p:tav tm="100000">
                                          <p:val>
                                            <p:strVal val="#ppt_x"/>
                                          </p:val>
                                        </p:tav>
                                      </p:tavLst>
                                    </p:anim>
                                    <p:anim calcmode="lin" valueType="num">
                                      <p:cBhvr additive="base">
                                        <p:cTn id="36"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484"/>
                                        </p:tgtEl>
                                        <p:attrNameLst>
                                          <p:attrName>style.visibility</p:attrName>
                                        </p:attrNameLst>
                                      </p:cBhvr>
                                      <p:to>
                                        <p:strVal val="visible"/>
                                      </p:to>
                                    </p:set>
                                    <p:anim calcmode="lin" valueType="num">
                                      <p:cBhvr additive="base">
                                        <p:cTn id="41" dur="500" fill="hold"/>
                                        <p:tgtEl>
                                          <p:spTgt spid="20484"/>
                                        </p:tgtEl>
                                        <p:attrNameLst>
                                          <p:attrName>ppt_x</p:attrName>
                                        </p:attrNameLst>
                                      </p:cBhvr>
                                      <p:tavLst>
                                        <p:tav tm="0">
                                          <p:val>
                                            <p:strVal val="#ppt_x"/>
                                          </p:val>
                                        </p:tav>
                                        <p:tav tm="100000">
                                          <p:val>
                                            <p:strVal val="#ppt_x"/>
                                          </p:val>
                                        </p:tav>
                                      </p:tavLst>
                                    </p:anim>
                                    <p:anim calcmode="lin" valueType="num">
                                      <p:cBhvr additive="base">
                                        <p:cTn id="42"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0484" grpId="0" animBg="1"/>
      <p:bldP spid="21506" grpId="0" animBg="1"/>
      <p:bldP spid="21507" grpId="0" animBg="1"/>
      <p:bldP spid="21508" grpId="0" animBg="1"/>
      <p:bldP spid="215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332656"/>
            <a:ext cx="2736304"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dk1"/>
                </a:solidFill>
                <a:effectLst/>
                <a:uLnTx/>
                <a:uFillTx/>
                <a:latin typeface="+mn-lt"/>
                <a:ea typeface="+mn-ea"/>
                <a:cs typeface="+mn-cs"/>
              </a:rPr>
              <a:t>Rappels historiques (6)</a:t>
            </a:r>
            <a:endParaRPr kumimoji="0" lang="fr-FR" sz="1600" b="0" i="0" u="none" strike="noStrike" kern="1200" cap="none" spc="0" normalizeH="0" baseline="0" noProof="0" dirty="0">
              <a:ln>
                <a:noFill/>
              </a:ln>
              <a:solidFill>
                <a:schemeClr val="dk1"/>
              </a:solidFill>
              <a:effectLst/>
              <a:uLnTx/>
              <a:uFillTx/>
              <a:latin typeface="+mn-lt"/>
              <a:ea typeface="+mn-ea"/>
              <a:cs typeface="+mn-cs"/>
            </a:endParaRPr>
          </a:p>
        </p:txBody>
      </p:sp>
      <p:grpSp>
        <p:nvGrpSpPr>
          <p:cNvPr id="8" name="Groupe 7"/>
          <p:cNvGrpSpPr/>
          <p:nvPr/>
        </p:nvGrpSpPr>
        <p:grpSpPr>
          <a:xfrm>
            <a:off x="3779912" y="0"/>
            <a:ext cx="5364088" cy="6858000"/>
            <a:chOff x="3779912" y="0"/>
            <a:chExt cx="5364088" cy="6858000"/>
          </a:xfrm>
        </p:grpSpPr>
        <p:pic>
          <p:nvPicPr>
            <p:cNvPr id="3073" name="Picture 1"/>
            <p:cNvPicPr>
              <a:picLocks noChangeAspect="1" noChangeArrowheads="1"/>
            </p:cNvPicPr>
            <p:nvPr/>
          </p:nvPicPr>
          <p:blipFill>
            <a:blip r:embed="rId2" cstate="print"/>
            <a:srcRect/>
            <a:stretch>
              <a:fillRect/>
            </a:stretch>
          </p:blipFill>
          <p:spPr bwMode="auto">
            <a:xfrm>
              <a:off x="3779912" y="76200"/>
              <a:ext cx="4829175" cy="6781800"/>
            </a:xfrm>
            <a:prstGeom prst="rect">
              <a:avLst/>
            </a:prstGeom>
            <a:noFill/>
            <a:ln w="9525">
              <a:noFill/>
              <a:miter lim="800000"/>
              <a:headEnd/>
              <a:tailEnd/>
            </a:ln>
          </p:spPr>
        </p:pic>
        <p:sp>
          <p:nvSpPr>
            <p:cNvPr id="7" name="ZoneTexte 6"/>
            <p:cNvSpPr txBox="1"/>
            <p:nvPr/>
          </p:nvSpPr>
          <p:spPr>
            <a:xfrm>
              <a:off x="6876256" y="0"/>
              <a:ext cx="2267744" cy="1200329"/>
            </a:xfrm>
            <a:prstGeom prst="rect">
              <a:avLst/>
            </a:prstGeom>
            <a:solidFill>
              <a:schemeClr val="bg1"/>
            </a:solidFill>
            <a:ln>
              <a:noFill/>
            </a:ln>
          </p:spPr>
          <p:txBody>
            <a:bodyPr wrap="square" rtlCol="0">
              <a:spAutoFit/>
            </a:bodyPr>
            <a:lstStyle/>
            <a:p>
              <a:endParaRPr lang="fr-FR" dirty="0" smtClean="0"/>
            </a:p>
            <a:p>
              <a:endParaRPr lang="fr-FR" dirty="0" smtClean="0"/>
            </a:p>
            <a:p>
              <a:endParaRPr lang="fr-FR" dirty="0" smtClean="0"/>
            </a:p>
            <a:p>
              <a:endParaRPr lang="fr-FR" dirty="0"/>
            </a:p>
          </p:txBody>
        </p:sp>
      </p:grpSp>
      <p:sp>
        <p:nvSpPr>
          <p:cNvPr id="3074" name="AutoShape 2"/>
          <p:cNvSpPr>
            <a:spLocks noChangeArrowheads="1"/>
          </p:cNvSpPr>
          <p:nvPr/>
        </p:nvSpPr>
        <p:spPr bwMode="auto">
          <a:xfrm>
            <a:off x="3923928" y="4752975"/>
            <a:ext cx="866775" cy="2105025"/>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075" name="AutoShape 3"/>
          <p:cNvSpPr>
            <a:spLocks noChangeArrowheads="1"/>
          </p:cNvSpPr>
          <p:nvPr/>
        </p:nvSpPr>
        <p:spPr bwMode="auto">
          <a:xfrm>
            <a:off x="4187180" y="188640"/>
            <a:ext cx="1104900" cy="4450035"/>
          </a:xfrm>
          <a:prstGeom prst="roundRect">
            <a:avLst>
              <a:gd name="adj" fmla="val 16667"/>
            </a:avLst>
          </a:prstGeom>
          <a:noFill/>
          <a:ln w="57150" algn="ctr">
            <a:solidFill>
              <a:schemeClr val="accent3">
                <a:lumMod val="50000"/>
              </a:schemeClr>
            </a:solidFill>
            <a:prstDash val="sys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076" name="AutoShape 4"/>
          <p:cNvSpPr>
            <a:spLocks noChangeArrowheads="1"/>
          </p:cNvSpPr>
          <p:nvPr/>
        </p:nvSpPr>
        <p:spPr bwMode="auto">
          <a:xfrm>
            <a:off x="5701655" y="4752975"/>
            <a:ext cx="1009650" cy="2105025"/>
          </a:xfrm>
          <a:prstGeom prst="roundRect">
            <a:avLst>
              <a:gd name="adj" fmla="val 16667"/>
            </a:avLst>
          </a:prstGeom>
          <a:noFill/>
          <a:ln w="31750" algn="ctr">
            <a:solidFill>
              <a:srgbClr val="365F9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077" name="Freeform 5"/>
          <p:cNvSpPr>
            <a:spLocks/>
          </p:cNvSpPr>
          <p:nvPr/>
        </p:nvSpPr>
        <p:spPr bwMode="auto">
          <a:xfrm>
            <a:off x="5292080" y="3752850"/>
            <a:ext cx="3219450" cy="2857500"/>
          </a:xfrm>
          <a:custGeom>
            <a:avLst/>
            <a:gdLst/>
            <a:ahLst/>
            <a:cxnLst>
              <a:cxn ang="0">
                <a:pos x="0" y="15"/>
              </a:cxn>
              <a:cxn ang="0">
                <a:pos x="0" y="1170"/>
              </a:cxn>
              <a:cxn ang="0">
                <a:pos x="1620" y="1245"/>
              </a:cxn>
              <a:cxn ang="0">
                <a:pos x="2235" y="4500"/>
              </a:cxn>
              <a:cxn ang="0">
                <a:pos x="5070" y="4485"/>
              </a:cxn>
              <a:cxn ang="0">
                <a:pos x="5070" y="2355"/>
              </a:cxn>
              <a:cxn ang="0">
                <a:pos x="3480" y="1830"/>
              </a:cxn>
              <a:cxn ang="0">
                <a:pos x="3480" y="1290"/>
              </a:cxn>
              <a:cxn ang="0">
                <a:pos x="3300" y="1260"/>
              </a:cxn>
              <a:cxn ang="0">
                <a:pos x="3330" y="0"/>
              </a:cxn>
              <a:cxn ang="0">
                <a:pos x="0" y="15"/>
              </a:cxn>
            </a:cxnLst>
            <a:rect l="0" t="0" r="r" b="b"/>
            <a:pathLst>
              <a:path w="5070" h="4500">
                <a:moveTo>
                  <a:pt x="0" y="15"/>
                </a:moveTo>
                <a:lnTo>
                  <a:pt x="0" y="1170"/>
                </a:lnTo>
                <a:lnTo>
                  <a:pt x="1620" y="1245"/>
                </a:lnTo>
                <a:lnTo>
                  <a:pt x="2235" y="4500"/>
                </a:lnTo>
                <a:lnTo>
                  <a:pt x="5070" y="4485"/>
                </a:lnTo>
                <a:lnTo>
                  <a:pt x="5070" y="2355"/>
                </a:lnTo>
                <a:lnTo>
                  <a:pt x="3480" y="1830"/>
                </a:lnTo>
                <a:lnTo>
                  <a:pt x="3480" y="1290"/>
                </a:lnTo>
                <a:lnTo>
                  <a:pt x="3300" y="1260"/>
                </a:lnTo>
                <a:lnTo>
                  <a:pt x="3330" y="0"/>
                </a:lnTo>
                <a:lnTo>
                  <a:pt x="0" y="15"/>
                </a:lnTo>
                <a:close/>
              </a:path>
            </a:pathLst>
          </a:custGeom>
          <a:noFill/>
          <a:ln w="31750" cap="flat" cmpd="sng">
            <a:solidFill>
              <a:srgbClr val="C0504D"/>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pic>
        <p:nvPicPr>
          <p:cNvPr id="14" name="Image 13" descr="IMG_2272.JPG"/>
          <p:cNvPicPr>
            <a:picLocks noChangeAspect="1"/>
          </p:cNvPicPr>
          <p:nvPr/>
        </p:nvPicPr>
        <p:blipFill>
          <a:blip r:embed="rId3" cstate="print"/>
          <a:stretch>
            <a:fillRect/>
          </a:stretch>
        </p:blipFill>
        <p:spPr>
          <a:xfrm rot="5400000">
            <a:off x="-379987" y="1828259"/>
            <a:ext cx="4475989" cy="3356992"/>
          </a:xfrm>
          <a:prstGeom prst="rect">
            <a:avLst/>
          </a:prstGeom>
        </p:spPr>
      </p:pic>
      <p:sp>
        <p:nvSpPr>
          <p:cNvPr id="12" name="Forme libre 11"/>
          <p:cNvSpPr/>
          <p:nvPr/>
        </p:nvSpPr>
        <p:spPr>
          <a:xfrm>
            <a:off x="4641773" y="4803354"/>
            <a:ext cx="1153099" cy="1927952"/>
          </a:xfrm>
          <a:custGeom>
            <a:avLst/>
            <a:gdLst>
              <a:gd name="connsiteX0" fmla="*/ 18362 w 1153099"/>
              <a:gd name="connsiteY0" fmla="*/ 1927952 h 1927952"/>
              <a:gd name="connsiteX1" fmla="*/ 1131066 w 1153099"/>
              <a:gd name="connsiteY1" fmla="*/ 1894901 h 1927952"/>
              <a:gd name="connsiteX2" fmla="*/ 1153099 w 1153099"/>
              <a:gd name="connsiteY2" fmla="*/ 550844 h 1927952"/>
              <a:gd name="connsiteX3" fmla="*/ 987846 w 1153099"/>
              <a:gd name="connsiteY3" fmla="*/ 242371 h 1927952"/>
              <a:gd name="connsiteX4" fmla="*/ 602256 w 1153099"/>
              <a:gd name="connsiteY4" fmla="*/ 0 h 1927952"/>
              <a:gd name="connsiteX5" fmla="*/ 249716 w 1153099"/>
              <a:gd name="connsiteY5" fmla="*/ 154236 h 1927952"/>
              <a:gd name="connsiteX6" fmla="*/ 7345 w 1153099"/>
              <a:gd name="connsiteY6" fmla="*/ 473726 h 1927952"/>
              <a:gd name="connsiteX7" fmla="*/ 18362 w 1153099"/>
              <a:gd name="connsiteY7" fmla="*/ 1927952 h 19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3099" h="1927952">
                <a:moveTo>
                  <a:pt x="18362" y="1927952"/>
                </a:moveTo>
                <a:lnTo>
                  <a:pt x="1131066" y="1894901"/>
                </a:lnTo>
                <a:lnTo>
                  <a:pt x="1153099" y="550844"/>
                </a:lnTo>
                <a:lnTo>
                  <a:pt x="987846" y="242371"/>
                </a:lnTo>
                <a:lnTo>
                  <a:pt x="602256" y="0"/>
                </a:lnTo>
                <a:lnTo>
                  <a:pt x="249716" y="154236"/>
                </a:lnTo>
                <a:lnTo>
                  <a:pt x="7345" y="473726"/>
                </a:lnTo>
                <a:cubicBezTo>
                  <a:pt x="3673" y="951123"/>
                  <a:pt x="0" y="1428521"/>
                  <a:pt x="18362" y="1927952"/>
                </a:cubicBezTo>
                <a:close/>
              </a:path>
            </a:pathLst>
          </a:custGeom>
          <a:noFill/>
          <a:ln w="31750" cap="flat" cmpd="sng">
            <a:solidFill>
              <a:srgbClr val="C0504D"/>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ppt_x"/>
                                          </p:val>
                                        </p:tav>
                                        <p:tav tm="100000">
                                          <p:val>
                                            <p:strVal val="#ppt_x"/>
                                          </p:val>
                                        </p:tav>
                                      </p:tavLst>
                                    </p:anim>
                                    <p:anim calcmode="lin" valueType="num">
                                      <p:cBhvr additive="base">
                                        <p:cTn id="16" dur="500" fill="hold"/>
                                        <p:tgtEl>
                                          <p:spTgt spid="307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tretch>
            <a:fillRect/>
          </a:stretch>
        </p:blipFill>
        <p:spPr bwMode="auto">
          <a:xfrm>
            <a:off x="611560" y="836712"/>
            <a:ext cx="8060138" cy="5770852"/>
          </a:xfrm>
          <a:prstGeom prst="rect">
            <a:avLst/>
          </a:prstGeom>
          <a:noFill/>
          <a:ln>
            <a:noFill/>
          </a:ln>
        </p:spPr>
      </p:pic>
      <p:sp>
        <p:nvSpPr>
          <p:cNvPr id="5" name="ZoneTexte 4"/>
          <p:cNvSpPr txBox="1"/>
          <p:nvPr/>
        </p:nvSpPr>
        <p:spPr>
          <a:xfrm>
            <a:off x="3203848" y="908720"/>
            <a:ext cx="5760640" cy="1938992"/>
          </a:xfrm>
          <a:prstGeom prst="rect">
            <a:avLst/>
          </a:prstGeom>
          <a:solidFill>
            <a:srgbClr val="DCE6F2">
              <a:alpha val="69804"/>
            </a:srgbClr>
          </a:solidFill>
        </p:spPr>
        <p:txBody>
          <a:bodyPr wrap="square" rtlCol="0">
            <a:spAutoFit/>
          </a:bodyPr>
          <a:lstStyle/>
          <a:p>
            <a:pPr lvl="0"/>
            <a:r>
              <a:rPr lang="fr-FR" sz="2000" b="1" dirty="0" smtClean="0"/>
              <a:t>En 1834 importante rénovation de la tribune:</a:t>
            </a:r>
          </a:p>
          <a:p>
            <a:pPr lvl="0"/>
            <a:endParaRPr lang="fr-FR" sz="2000" b="1" dirty="0" smtClean="0"/>
          </a:p>
          <a:p>
            <a:pPr lvl="0"/>
            <a:r>
              <a:rPr lang="fr-FR" sz="2000" b="1" dirty="0" smtClean="0"/>
              <a:t>Le maître d’œuvre se plaint de ne pas pouvoir exercer de contrôle sur la réalisation de certains travaux, notamment la réalisation des fondations des pilastres et colonnes de la tribune !</a:t>
            </a:r>
            <a:endParaRPr lang="fr-FR" sz="2000" b="1" dirty="0"/>
          </a:p>
        </p:txBody>
      </p:sp>
      <p:sp>
        <p:nvSpPr>
          <p:cNvPr id="11" name="Titre 1"/>
          <p:cNvSpPr txBox="1">
            <a:spLocks/>
          </p:cNvSpPr>
          <p:nvPr/>
        </p:nvSpPr>
        <p:spPr>
          <a:xfrm>
            <a:off x="467544" y="332656"/>
            <a:ext cx="2736304"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dk1"/>
                </a:solidFill>
                <a:effectLst/>
                <a:uLnTx/>
                <a:uFillTx/>
                <a:latin typeface="+mn-lt"/>
                <a:ea typeface="+mn-ea"/>
                <a:cs typeface="+mn-cs"/>
              </a:rPr>
              <a:t>Rappels historiques (7)</a:t>
            </a:r>
            <a:endParaRPr kumimoji="0" lang="fr-FR" sz="1600" b="0" i="0" u="none" strike="noStrike" kern="1200" cap="none" spc="0" normalizeH="0" baseline="0" noProof="0" dirty="0">
              <a:ln>
                <a:noFill/>
              </a:ln>
              <a:solidFill>
                <a:schemeClr val="dk1"/>
              </a:solidFill>
              <a:effectLst/>
              <a:uLnTx/>
              <a:uFillTx/>
              <a:latin typeface="+mn-lt"/>
              <a:ea typeface="+mn-ea"/>
              <a:cs typeface="+mn-cs"/>
            </a:endParaRPr>
          </a:p>
        </p:txBody>
      </p:sp>
      <p:sp>
        <p:nvSpPr>
          <p:cNvPr id="25602" name="AutoShape 2"/>
          <p:cNvSpPr>
            <a:spLocks noChangeArrowheads="1"/>
          </p:cNvSpPr>
          <p:nvPr/>
        </p:nvSpPr>
        <p:spPr bwMode="auto">
          <a:xfrm>
            <a:off x="971600" y="2132856"/>
            <a:ext cx="2016224" cy="3600400"/>
          </a:xfrm>
          <a:prstGeom prst="roundRect">
            <a:avLst>
              <a:gd name="adj" fmla="val 16667"/>
            </a:avLst>
          </a:prstGeom>
          <a:noFill/>
          <a:ln w="38100">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ppt_x"/>
                                          </p:val>
                                        </p:tav>
                                        <p:tav tm="100000">
                                          <p:val>
                                            <p:strVal val="#ppt_x"/>
                                          </p:val>
                                        </p:tav>
                                      </p:tavLst>
                                    </p:anim>
                                    <p:anim calcmode="lin" valueType="num">
                                      <p:cBhvr additive="base">
                                        <p:cTn id="14"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602"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336</Words>
  <Application>Microsoft Office PowerPoint</Application>
  <PresentationFormat>Affichage à l'écran (4:3)</PresentationFormat>
  <Paragraphs>66</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Rappels historiques</vt:lpstr>
      <vt:lpstr>Rappels historiques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Analyse technique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 ADAM</dc:creator>
  <cp:lastModifiedBy>utilisateur1</cp:lastModifiedBy>
  <cp:revision>21</cp:revision>
  <dcterms:modified xsi:type="dcterms:W3CDTF">2014-10-06T15:20:22Z</dcterms:modified>
</cp:coreProperties>
</file>