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8" r:id="rId2"/>
    <p:sldId id="283" r:id="rId3"/>
    <p:sldId id="284" r:id="rId4"/>
    <p:sldId id="265" r:id="rId5"/>
    <p:sldId id="279" r:id="rId6"/>
    <p:sldId id="280" r:id="rId7"/>
    <p:sldId id="281" r:id="rId8"/>
    <p:sldId id="285" r:id="rId9"/>
    <p:sldId id="282" r:id="rId10"/>
    <p:sldId id="286" r:id="rId11"/>
  </p:sldIdLst>
  <p:sldSz cx="12801600" cy="9601200" type="A3"/>
  <p:notesSz cx="6858000" cy="9637713"/>
  <p:defaultTextStyle>
    <a:defPPr>
      <a:defRPr lang="fr-FR"/>
    </a:defPPr>
    <a:lvl1pPr marL="0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03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006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009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013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016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019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022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025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A2C7"/>
    <a:srgbClr val="FFFF66"/>
    <a:srgbClr val="D70B9D"/>
    <a:srgbClr val="FFFFFF"/>
    <a:srgbClr val="4F81BD"/>
    <a:srgbClr val="7030A0"/>
    <a:srgbClr val="2AE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9822" autoAdjust="0"/>
  </p:normalViewPr>
  <p:slideViewPr>
    <p:cSldViewPr snapToGrid="0">
      <p:cViewPr>
        <p:scale>
          <a:sx n="53" d="100"/>
          <a:sy n="53" d="100"/>
        </p:scale>
        <p:origin x="-1692" y="-474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2" d="100"/>
          <a:sy n="42" d="100"/>
        </p:scale>
        <p:origin x="-2333" y="-101"/>
      </p:cViewPr>
      <p:guideLst>
        <p:guide orient="horz" pos="3035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064" cy="4818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808" y="0"/>
            <a:ext cx="2972063" cy="4818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5F15B-7F64-4D70-A839-00F9ABC7691C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153597"/>
            <a:ext cx="2972064" cy="481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808" y="9153597"/>
            <a:ext cx="2972063" cy="481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3923D-EE0F-4B32-B05F-2D11648CD4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478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064" cy="4818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808" y="0"/>
            <a:ext cx="2972063" cy="4818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C2643-2CF5-4F11-87ED-54550FA2459E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19175" y="722313"/>
            <a:ext cx="4819650" cy="3614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689" y="4577915"/>
            <a:ext cx="5486625" cy="4336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53597"/>
            <a:ext cx="2972064" cy="481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808" y="9153597"/>
            <a:ext cx="2972063" cy="481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055EF-4FA7-4872-A107-574D3390C6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33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055EF-4FA7-4872-A107-574D3390C662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PAGE DE REFERENCE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F09D5-712F-4089-91F6-CE4EAE57B18D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GACHE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F09D5-712F-4089-91F6-CE4EAE57B18D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GACHE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F09D5-712F-4089-91F6-CE4EAE57B18D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GACHE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F09D5-712F-4089-91F6-CE4EAE57B18D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COMMANDE CENTRALISEE VOLET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F09D5-712F-4089-91F6-CE4EAE57B18D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DFA1-AAAB-49BA-833E-985974DA1369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E185-6AD5-4B52-8503-646DF3F845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DFA1-AAAB-49BA-833E-985974DA1369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E185-6AD5-4B52-8503-646DF3F845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DFA1-AAAB-49BA-833E-985974DA1369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E185-6AD5-4B52-8503-646DF3F845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DFA1-AAAB-49BA-833E-985974DA1369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E185-6AD5-4B52-8503-646DF3F845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0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0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0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0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0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0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0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0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DFA1-AAAB-49BA-833E-985974DA1369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E185-6AD5-4B52-8503-646DF3F845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DFA1-AAAB-49BA-833E-985974DA1369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E185-6AD5-4B52-8503-646DF3F845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DFA1-AAAB-49BA-833E-985974DA1369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E185-6AD5-4B52-8503-646DF3F845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DFA1-AAAB-49BA-833E-985974DA1369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E185-6AD5-4B52-8503-646DF3F845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DFA1-AAAB-49BA-833E-985974DA1369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E185-6AD5-4B52-8503-646DF3F845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DFA1-AAAB-49BA-833E-985974DA1369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E185-6AD5-4B52-8503-646DF3F845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03" indent="0">
              <a:buNone/>
              <a:defRPr sz="3900"/>
            </a:lvl2pPr>
            <a:lvl3pPr marL="1280006" indent="0">
              <a:buNone/>
              <a:defRPr sz="3400"/>
            </a:lvl3pPr>
            <a:lvl4pPr marL="1920009" indent="0">
              <a:buNone/>
              <a:defRPr sz="2800"/>
            </a:lvl4pPr>
            <a:lvl5pPr marL="2560013" indent="0">
              <a:buNone/>
              <a:defRPr sz="2800"/>
            </a:lvl5pPr>
            <a:lvl6pPr marL="3200016" indent="0">
              <a:buNone/>
              <a:defRPr sz="2800"/>
            </a:lvl6pPr>
            <a:lvl7pPr marL="3840019" indent="0">
              <a:buNone/>
              <a:defRPr sz="2800"/>
            </a:lvl7pPr>
            <a:lvl8pPr marL="4480022" indent="0">
              <a:buNone/>
              <a:defRPr sz="2800"/>
            </a:lvl8pPr>
            <a:lvl9pPr marL="5120025" indent="0">
              <a:buNone/>
              <a:defRPr sz="28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DFA1-AAAB-49BA-833E-985974DA1369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E185-6AD5-4B52-8503-646DF3F845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01" tIns="64001" rIns="128001" bIns="64001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28001" tIns="64001" rIns="128001" bIns="64001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EDFA1-AAAB-49BA-833E-985974DA1369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E185-6AD5-4B52-8503-646DF3F845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006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03" indent="-480003" algn="l" defTabSz="128000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005" indent="-400002" algn="l" defTabSz="1280006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008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011" indent="-320002" algn="l" defTabSz="12800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14" indent="-320002" algn="l" defTabSz="1280006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017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20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25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28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openxmlformats.org/officeDocument/2006/relationships/hyperlink" Target="http://bgpd.fr.grpleg.com/recherche/little_fiche.asp?suivant=yes&amp;recherche=simple&amp;debut=0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slide" Target="slide9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jpe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gif"/><Relationship Id="rId19" Type="http://schemas.openxmlformats.org/officeDocument/2006/relationships/image" Target="../media/image23.jpeg"/><Relationship Id="rId4" Type="http://schemas.openxmlformats.org/officeDocument/2006/relationships/image" Target="../media/image10.gif"/><Relationship Id="rId9" Type="http://schemas.openxmlformats.org/officeDocument/2006/relationships/slide" Target="slide4.xml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1.wmf"/><Relationship Id="rId3" Type="http://schemas.openxmlformats.org/officeDocument/2006/relationships/image" Target="../media/image24.jpeg"/><Relationship Id="rId21" Type="http://schemas.openxmlformats.org/officeDocument/2006/relationships/slide" Target="slide4.xml"/><Relationship Id="rId7" Type="http://schemas.openxmlformats.org/officeDocument/2006/relationships/image" Target="../media/image12.png"/><Relationship Id="rId12" Type="http://schemas.openxmlformats.org/officeDocument/2006/relationships/image" Target="../media/image6.gif"/><Relationship Id="rId17" Type="http://schemas.openxmlformats.org/officeDocument/2006/relationships/slide" Target="slide6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.gif"/><Relationship Id="rId24" Type="http://schemas.openxmlformats.org/officeDocument/2006/relationships/image" Target="../media/image9.jpeg"/><Relationship Id="rId5" Type="http://schemas.openxmlformats.org/officeDocument/2006/relationships/image" Target="../media/image10.gif"/><Relationship Id="rId15" Type="http://schemas.openxmlformats.org/officeDocument/2006/relationships/image" Target="../media/image19.png"/><Relationship Id="rId23" Type="http://schemas.openxmlformats.org/officeDocument/2006/relationships/image" Target="../media/image8.jpeg"/><Relationship Id="rId10" Type="http://schemas.openxmlformats.org/officeDocument/2006/relationships/image" Target="../media/image16.jpeg"/><Relationship Id="rId19" Type="http://schemas.openxmlformats.org/officeDocument/2006/relationships/image" Target="../media/image15.gif"/><Relationship Id="rId4" Type="http://schemas.openxmlformats.org/officeDocument/2006/relationships/hyperlink" Target="http://bgpd.fr.grpleg.com/recherche/little_fiche.asp?suivant=yes&amp;recherche=simple&amp;debut=0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8.png"/><Relationship Id="rId22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1.wmf"/><Relationship Id="rId3" Type="http://schemas.openxmlformats.org/officeDocument/2006/relationships/image" Target="../media/image24.jpeg"/><Relationship Id="rId21" Type="http://schemas.openxmlformats.org/officeDocument/2006/relationships/slide" Target="slide4.xml"/><Relationship Id="rId7" Type="http://schemas.openxmlformats.org/officeDocument/2006/relationships/image" Target="../media/image12.png"/><Relationship Id="rId12" Type="http://schemas.openxmlformats.org/officeDocument/2006/relationships/image" Target="../media/image6.gif"/><Relationship Id="rId17" Type="http://schemas.openxmlformats.org/officeDocument/2006/relationships/slide" Target="slide6.xml"/><Relationship Id="rId25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.gif"/><Relationship Id="rId24" Type="http://schemas.openxmlformats.org/officeDocument/2006/relationships/image" Target="../media/image8.jpeg"/><Relationship Id="rId5" Type="http://schemas.openxmlformats.org/officeDocument/2006/relationships/image" Target="../media/image10.gif"/><Relationship Id="rId15" Type="http://schemas.openxmlformats.org/officeDocument/2006/relationships/image" Target="../media/image19.png"/><Relationship Id="rId23" Type="http://schemas.openxmlformats.org/officeDocument/2006/relationships/image" Target="../media/image23.jpeg"/><Relationship Id="rId10" Type="http://schemas.openxmlformats.org/officeDocument/2006/relationships/image" Target="../media/image16.jpeg"/><Relationship Id="rId19" Type="http://schemas.openxmlformats.org/officeDocument/2006/relationships/image" Target="../media/image15.gif"/><Relationship Id="rId4" Type="http://schemas.openxmlformats.org/officeDocument/2006/relationships/hyperlink" Target="http://bgpd.fr.grpleg.com/recherche/little_fiche.asp?suivant=yes&amp;recherche=simple&amp;debut=0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8.png"/><Relationship Id="rId22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1.wmf"/><Relationship Id="rId3" Type="http://schemas.openxmlformats.org/officeDocument/2006/relationships/image" Target="../media/image24.jpeg"/><Relationship Id="rId21" Type="http://schemas.openxmlformats.org/officeDocument/2006/relationships/slide" Target="slide4.xml"/><Relationship Id="rId7" Type="http://schemas.openxmlformats.org/officeDocument/2006/relationships/image" Target="../media/image12.png"/><Relationship Id="rId12" Type="http://schemas.openxmlformats.org/officeDocument/2006/relationships/image" Target="../media/image6.gif"/><Relationship Id="rId17" Type="http://schemas.openxmlformats.org/officeDocument/2006/relationships/slide" Target="slide6.xml"/><Relationship Id="rId25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.gif"/><Relationship Id="rId24" Type="http://schemas.openxmlformats.org/officeDocument/2006/relationships/image" Target="../media/image8.jpeg"/><Relationship Id="rId5" Type="http://schemas.openxmlformats.org/officeDocument/2006/relationships/image" Target="../media/image10.gif"/><Relationship Id="rId15" Type="http://schemas.openxmlformats.org/officeDocument/2006/relationships/image" Target="../media/image19.png"/><Relationship Id="rId23" Type="http://schemas.openxmlformats.org/officeDocument/2006/relationships/image" Target="../media/image25.png"/><Relationship Id="rId10" Type="http://schemas.openxmlformats.org/officeDocument/2006/relationships/image" Target="../media/image16.jpeg"/><Relationship Id="rId19" Type="http://schemas.openxmlformats.org/officeDocument/2006/relationships/image" Target="../media/image15.gif"/><Relationship Id="rId4" Type="http://schemas.openxmlformats.org/officeDocument/2006/relationships/hyperlink" Target="http://bgpd.fr.grpleg.com/recherche/little_fiche.asp?suivant=yes&amp;recherche=simple&amp;debut=0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8.png"/><Relationship Id="rId22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openxmlformats.org/officeDocument/2006/relationships/image" Target="../media/image24.jpeg"/><Relationship Id="rId21" Type="http://schemas.openxmlformats.org/officeDocument/2006/relationships/image" Target="../media/image23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wmf"/><Relationship Id="rId20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.gif"/><Relationship Id="rId5" Type="http://schemas.openxmlformats.org/officeDocument/2006/relationships/image" Target="../media/image10.gif"/><Relationship Id="rId15" Type="http://schemas.openxmlformats.org/officeDocument/2006/relationships/image" Target="../media/image20.png"/><Relationship Id="rId23" Type="http://schemas.openxmlformats.org/officeDocument/2006/relationships/image" Target="../media/image9.jpeg"/><Relationship Id="rId10" Type="http://schemas.openxmlformats.org/officeDocument/2006/relationships/image" Target="../media/image16.jpeg"/><Relationship Id="rId19" Type="http://schemas.openxmlformats.org/officeDocument/2006/relationships/slide" Target="slide4.xml"/><Relationship Id="rId4" Type="http://schemas.openxmlformats.org/officeDocument/2006/relationships/hyperlink" Target="http://bgpd.fr.grpleg.com/recherche/little_fiche.asp?suivant=yes&amp;recherche=simple&amp;debut=0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1" descr="C:\sam\CURIE\LOGOS-et-CHARTE GRAPHIQUE (1)\LOGOS-et-CHARTE GRAPHIQUE\LOGOS-jpeg\A4\SIGNATURE-P&amp;M-CURIE_quadri_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424936"/>
            <a:ext cx="2104839" cy="1488232"/>
          </a:xfrm>
          <a:prstGeom prst="rect">
            <a:avLst/>
          </a:prstGeom>
          <a:noFill/>
        </p:spPr>
      </p:pic>
      <p:pic>
        <p:nvPicPr>
          <p:cNvPr id="4104" name="Image 13"/>
          <p:cNvPicPr>
            <a:picLocks noChangeAspect="1" noChangeArrowheads="1"/>
          </p:cNvPicPr>
          <p:nvPr/>
        </p:nvPicPr>
        <p:blipFill>
          <a:blip r:embed="rId4" cstate="print"/>
          <a:srcRect t="-3145" r="9151"/>
          <a:stretch>
            <a:fillRect/>
          </a:stretch>
        </p:blipFill>
        <p:spPr bwMode="auto">
          <a:xfrm>
            <a:off x="424136" y="336104"/>
            <a:ext cx="11912078" cy="8383818"/>
          </a:xfrm>
          <a:prstGeom prst="rect">
            <a:avLst/>
          </a:prstGeom>
          <a:noFill/>
        </p:spPr>
      </p:pic>
      <p:pic>
        <p:nvPicPr>
          <p:cNvPr id="4101" name="Image 3" descr="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8837" y="3360441"/>
            <a:ext cx="1149917" cy="1519534"/>
          </a:xfrm>
          <a:prstGeom prst="rect">
            <a:avLst/>
          </a:prstGeom>
          <a:noFill/>
        </p:spPr>
      </p:pic>
      <p:sp>
        <p:nvSpPr>
          <p:cNvPr id="4100" name="WordArt 4" descr=" CGM &#10;2014"/>
          <p:cNvSpPr>
            <a:spLocks noChangeArrowheads="1" noChangeShapeType="1" noTextEdit="1"/>
          </p:cNvSpPr>
          <p:nvPr/>
        </p:nvSpPr>
        <p:spPr bwMode="auto">
          <a:xfrm>
            <a:off x="4096544" y="5016624"/>
            <a:ext cx="4783138" cy="1885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/>
            <a:r>
              <a:rPr lang="fr-FR" sz="3600" kern="10" spc="72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Engravers MT"/>
              </a:rPr>
              <a:t>C G M</a:t>
            </a:r>
          </a:p>
          <a:p>
            <a:pPr algn="ctr" rtl="0"/>
            <a:r>
              <a:rPr lang="fr-FR" sz="3600" kern="10" spc="72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Engravers MT"/>
              </a:rPr>
              <a:t>ELEEC</a:t>
            </a:r>
            <a:endParaRPr lang="fr-FR" sz="3600" kern="10" spc="72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Engravers MT"/>
            </a:endParaRPr>
          </a:p>
        </p:txBody>
      </p:sp>
      <p:sp>
        <p:nvSpPr>
          <p:cNvPr id="4097" name="WordArt 1" descr="2014"/>
          <p:cNvSpPr>
            <a:spLocks noChangeArrowheads="1" noChangeShapeType="1" noTextEdit="1"/>
          </p:cNvSpPr>
          <p:nvPr/>
        </p:nvSpPr>
        <p:spPr bwMode="auto">
          <a:xfrm>
            <a:off x="5392688" y="7176864"/>
            <a:ext cx="2366962" cy="7493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l" rtl="0"/>
            <a:r>
              <a:rPr lang="fr-FR" sz="3600" kern="10" spc="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Goudy Stout"/>
              </a:rPr>
              <a:t>2015</a:t>
            </a:r>
            <a:endParaRPr lang="fr-FR" sz="3600" kern="10" spc="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Goudy Stout"/>
            </a:endParaRPr>
          </a:p>
        </p:txBody>
      </p:sp>
      <p:pic>
        <p:nvPicPr>
          <p:cNvPr id="4099" name="Image 11"/>
          <p:cNvPicPr>
            <a:picLocks noChangeAspect="1" noChangeArrowheads="1"/>
          </p:cNvPicPr>
          <p:nvPr/>
        </p:nvPicPr>
        <p:blipFill>
          <a:blip r:embed="rId6" cstate="print">
            <a:grayscl/>
            <a:biLevel thresh="50000"/>
          </a:blip>
          <a:srcRect l="7085"/>
          <a:stretch>
            <a:fillRect/>
          </a:stretch>
        </p:blipFill>
        <p:spPr bwMode="auto">
          <a:xfrm>
            <a:off x="928192" y="7032848"/>
            <a:ext cx="2686050" cy="1466850"/>
          </a:xfrm>
          <a:prstGeom prst="rect">
            <a:avLst/>
          </a:prstGeom>
          <a:noFill/>
        </p:spPr>
      </p:pic>
      <p:pic>
        <p:nvPicPr>
          <p:cNvPr id="4098" name="Image 12"/>
          <p:cNvPicPr>
            <a:picLocks noChangeAspect="1" noChangeArrowheads="1"/>
          </p:cNvPicPr>
          <p:nvPr/>
        </p:nvPicPr>
        <p:blipFill>
          <a:blip r:embed="rId7" cstate="print"/>
          <a:srcRect l="-3761" t="-5882"/>
          <a:stretch>
            <a:fillRect/>
          </a:stretch>
        </p:blipFill>
        <p:spPr bwMode="auto">
          <a:xfrm>
            <a:off x="9569152" y="7680920"/>
            <a:ext cx="2571750" cy="838200"/>
          </a:xfrm>
          <a:prstGeom prst="rect">
            <a:avLst/>
          </a:prstGeom>
          <a:noFill/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457200"/>
            <a:ext cx="1280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5952728"/>
            <a:ext cx="1280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20579997">
            <a:off x="466268" y="1617939"/>
            <a:ext cx="5055412" cy="923330"/>
          </a:xfrm>
          <a:prstGeom prst="rect">
            <a:avLst/>
          </a:prstGeom>
          <a:noFill/>
          <a:ln>
            <a:solidFill>
              <a:schemeClr val="bg1"/>
            </a:solidFill>
          </a:ln>
          <a:scene3d>
            <a:camera prst="orthographicFront"/>
            <a:lightRig rig="sunset" dir="tl"/>
          </a:scene3d>
          <a:sp3d extrusionH="76200" contourW="12700">
            <a:extrusionClr>
              <a:srgbClr val="FF0000"/>
            </a:extrusionClr>
            <a:contourClr>
              <a:schemeClr val="tx1"/>
            </a:contourClr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AMELIORATION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9214" y="5439905"/>
            <a:ext cx="7578671" cy="156966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Bon courage</a:t>
            </a:r>
            <a:endParaRPr lang="fr-FR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9954560" y="8821401"/>
            <a:ext cx="2165114" cy="511175"/>
          </a:xfrm>
        </p:spPr>
        <p:txBody>
          <a:bodyPr/>
          <a:lstStyle/>
          <a:p>
            <a:fld id="{388C59BB-7FAE-4EBD-AAC7-07EBBF7F8380}" type="datetime8">
              <a:rPr lang="fr-FR" b="1" i="1" smtClean="0">
                <a:solidFill>
                  <a:schemeClr val="tx1"/>
                </a:solidFill>
              </a:rPr>
              <a:pPr/>
              <a:t>31/05/2015 22:27</a:t>
            </a:fld>
            <a:endParaRPr lang="fr-FR" b="1" i="1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338807" y="1239863"/>
            <a:ext cx="5594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Épreuve d’amélioration</a:t>
            </a:r>
          </a:p>
          <a:p>
            <a:pPr algn="ctr"/>
            <a:endParaRPr lang="fr-FR" sz="4400" b="1" dirty="0" smtClean="0"/>
          </a:p>
          <a:p>
            <a:pPr algn="ctr"/>
            <a:r>
              <a:rPr lang="fr-FR" sz="4400" b="1" dirty="0" smtClean="0"/>
              <a:t>Durée : 3h</a:t>
            </a:r>
            <a:endParaRPr lang="fr-FR" sz="4400" b="1" dirty="0"/>
          </a:p>
        </p:txBody>
      </p:sp>
      <p:grpSp>
        <p:nvGrpSpPr>
          <p:cNvPr id="5" name="Groupe 12"/>
          <p:cNvGrpSpPr/>
          <p:nvPr/>
        </p:nvGrpSpPr>
        <p:grpSpPr>
          <a:xfrm>
            <a:off x="227784" y="0"/>
            <a:ext cx="4902154" cy="3397621"/>
            <a:chOff x="444761" y="608691"/>
            <a:chExt cx="11912078" cy="8383818"/>
          </a:xfrm>
        </p:grpSpPr>
        <p:pic>
          <p:nvPicPr>
            <p:cNvPr id="14" name="Image 13"/>
            <p:cNvPicPr>
              <a:picLocks noChangeAspect="1" noChangeArrowheads="1"/>
            </p:cNvPicPr>
            <p:nvPr/>
          </p:nvPicPr>
          <p:blipFill>
            <a:blip r:embed="rId2" cstate="print"/>
            <a:srcRect t="-3145" r="9151"/>
            <a:stretch>
              <a:fillRect/>
            </a:stretch>
          </p:blipFill>
          <p:spPr bwMode="auto">
            <a:xfrm>
              <a:off x="444761" y="608691"/>
              <a:ext cx="11912078" cy="8383818"/>
            </a:xfrm>
            <a:prstGeom prst="rect">
              <a:avLst/>
            </a:prstGeom>
            <a:noFill/>
          </p:spPr>
        </p:pic>
        <p:pic>
          <p:nvPicPr>
            <p:cNvPr id="15" name="Image 14" descr="imag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59462" y="3633028"/>
              <a:ext cx="1149917" cy="1519534"/>
            </a:xfrm>
            <a:prstGeom prst="rect">
              <a:avLst/>
            </a:prstGeom>
            <a:noFill/>
          </p:spPr>
        </p:pic>
        <p:sp>
          <p:nvSpPr>
            <p:cNvPr id="16" name="WordArt 4" descr=" CGM &#10;2014"/>
            <p:cNvSpPr>
              <a:spLocks noChangeArrowheads="1" noChangeShapeType="1" noTextEdit="1"/>
            </p:cNvSpPr>
            <p:nvPr/>
          </p:nvSpPr>
          <p:spPr bwMode="auto">
            <a:xfrm>
              <a:off x="4117169" y="5289211"/>
              <a:ext cx="4783138" cy="1885950"/>
            </a:xfrm>
            <a:prstGeom prst="rect">
              <a:avLst/>
            </a:prstGeom>
          </p:spPr>
          <p:txBody>
            <a:bodyPr wrap="none" numCol="1" fromWordArt="1">
              <a:prstTxWarp prst="textDeflate">
                <a:avLst>
                  <a:gd name="adj" fmla="val 18750"/>
                </a:avLst>
              </a:prstTxWarp>
            </a:bodyPr>
            <a:lstStyle>
              <a:defPPr>
                <a:defRPr lang="fr-FR"/>
              </a:defPPr>
              <a:lvl1pPr marL="0" algn="l" defTabSz="1280006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1280006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1280006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1280006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1280006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1280006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1280006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1280006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1280006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3600" kern="10" spc="720" dirty="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Engravers MT"/>
                </a:rPr>
                <a:t>C G M</a:t>
              </a:r>
            </a:p>
            <a:p>
              <a:pPr algn="ctr" rtl="0"/>
              <a:r>
                <a:rPr lang="fr-FR" sz="3600" kern="10" spc="720" dirty="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Engravers MT"/>
                </a:rPr>
                <a:t>ELEEC</a:t>
              </a:r>
              <a:endParaRPr lang="fr-FR" sz="3600" kern="10" spc="72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Engravers MT"/>
              </a:endParaRPr>
            </a:p>
          </p:txBody>
        </p:sp>
        <p:sp>
          <p:nvSpPr>
            <p:cNvPr id="17" name="WordArt 1" descr="2014"/>
            <p:cNvSpPr>
              <a:spLocks noChangeArrowheads="1" noChangeShapeType="1" noTextEdit="1"/>
            </p:cNvSpPr>
            <p:nvPr/>
          </p:nvSpPr>
          <p:spPr bwMode="auto">
            <a:xfrm>
              <a:off x="5413313" y="7449451"/>
              <a:ext cx="2366962" cy="749300"/>
            </a:xfrm>
            <a:prstGeom prst="rect">
              <a:avLst/>
            </a:prstGeom>
          </p:spPr>
          <p:txBody>
            <a:bodyPr wrap="none" numCol="1" fromWordArt="1">
              <a:prstTxWarp prst="textDeflate">
                <a:avLst>
                  <a:gd name="adj" fmla="val 26227"/>
                </a:avLst>
              </a:prstTxWarp>
            </a:bodyPr>
            <a:lstStyle>
              <a:defPPr>
                <a:defRPr lang="fr-FR"/>
              </a:defPPr>
              <a:lvl1pPr marL="0" algn="l" defTabSz="1280006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03" algn="l" defTabSz="1280006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006" algn="l" defTabSz="1280006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009" algn="l" defTabSz="1280006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013" algn="l" defTabSz="1280006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016" algn="l" defTabSz="1280006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019" algn="l" defTabSz="1280006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022" algn="l" defTabSz="1280006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025" algn="l" defTabSz="1280006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fr-FR" sz="3600" kern="10" spc="0" dirty="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Goudy Stout"/>
                </a:rPr>
                <a:t>2015</a:t>
              </a:r>
              <a:endParaRPr lang="fr-FR" sz="3600" kern="10" spc="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Goudy Stout"/>
              </a:endParaRPr>
            </a:p>
          </p:txBody>
        </p:sp>
        <p:pic>
          <p:nvPicPr>
            <p:cNvPr id="18" name="Image 17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biLevel thresh="50000"/>
            </a:blip>
            <a:srcRect l="7085"/>
            <a:stretch>
              <a:fillRect/>
            </a:stretch>
          </p:blipFill>
          <p:spPr bwMode="auto">
            <a:xfrm>
              <a:off x="948817" y="7305435"/>
              <a:ext cx="2686050" cy="1466850"/>
            </a:xfrm>
            <a:prstGeom prst="rect">
              <a:avLst/>
            </a:prstGeom>
            <a:noFill/>
          </p:spPr>
        </p:pic>
        <p:pic>
          <p:nvPicPr>
            <p:cNvPr id="19" name="Image 18"/>
            <p:cNvPicPr>
              <a:picLocks noChangeAspect="1" noChangeArrowheads="1"/>
            </p:cNvPicPr>
            <p:nvPr/>
          </p:nvPicPr>
          <p:blipFill>
            <a:blip r:embed="rId5" cstate="print"/>
            <a:srcRect l="-3761" t="-5882"/>
            <a:stretch>
              <a:fillRect/>
            </a:stretch>
          </p:blipFill>
          <p:spPr bwMode="auto">
            <a:xfrm>
              <a:off x="9589777" y="7953507"/>
              <a:ext cx="2571750" cy="838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0080" y="734291"/>
            <a:ext cx="11521440" cy="784233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dirty="0" smtClean="0"/>
              <a:t>Suite à une perte d’autonomie accrue de Mme MARIE, sa famille contacte la société SELEC qui avait réalisé précédemment la modification de l’équipement.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Mme MARIE souhaite toujours rester vivre dans sa maison où elle a ses repères. Ses troubles de </a:t>
            </a:r>
            <a:r>
              <a:rPr lang="fr-FR" dirty="0" smtClean="0"/>
              <a:t>coordination </a:t>
            </a:r>
            <a:r>
              <a:rPr lang="fr-FR" dirty="0" smtClean="0"/>
              <a:t>et de locomotions rendent ses déplacements plus difficiles.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L’amélioration de son cadre de vie devra répondre à la problématique suivante :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b="1" dirty="0" smtClean="0"/>
              <a:t>			Limiter ses déplacements</a:t>
            </a:r>
            <a:r>
              <a:rPr lang="fr-FR" dirty="0" smtClean="0"/>
              <a:t>, 					ce qui limitera le risque de chutes.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733" y="384493"/>
            <a:ext cx="10595958" cy="1042525"/>
          </a:xfrm>
        </p:spPr>
        <p:txBody>
          <a:bodyPr>
            <a:normAutofit fontScale="90000"/>
          </a:bodyPr>
          <a:lstStyle/>
          <a:p>
            <a:r>
              <a:rPr lang="fr-FR" sz="4400" b="1" dirty="0" smtClean="0"/>
              <a:t>Le projet proposé par la société SELEC consiste à</a:t>
            </a:r>
            <a:endParaRPr lang="fr-FR" sz="4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fr-FR" sz="4800" dirty="0" smtClean="0"/>
              <a:t>l’implantation d’une gâche électrique </a:t>
            </a:r>
            <a:r>
              <a:rPr lang="fr-FR" sz="4000" dirty="0" smtClean="0"/>
              <a:t>commandée </a:t>
            </a:r>
            <a:endParaRPr lang="fr-FR" sz="4400" dirty="0" smtClean="0"/>
          </a:p>
          <a:p>
            <a:pPr lvl="2">
              <a:buFont typeface="Wingdings" pitchFamily="2" charset="2"/>
              <a:buChar char="ü"/>
            </a:pPr>
            <a:r>
              <a:rPr lang="fr-FR" sz="3500" dirty="0" smtClean="0"/>
              <a:t>depuis le portier vidéo intérieur placé dans la chambre ;</a:t>
            </a:r>
            <a:endParaRPr lang="fr-FR" sz="3100" dirty="0" smtClean="0"/>
          </a:p>
          <a:p>
            <a:pPr lvl="2">
              <a:buFont typeface="Wingdings" pitchFamily="2" charset="2"/>
              <a:buChar char="ü"/>
            </a:pPr>
            <a:r>
              <a:rPr lang="fr-FR" sz="3500" dirty="0" smtClean="0"/>
              <a:t>depuis un bouton poussoir dans l’entrée;</a:t>
            </a:r>
          </a:p>
          <a:p>
            <a:pPr lvl="2">
              <a:buFont typeface="Wingdings" pitchFamily="2" charset="2"/>
              <a:buChar char="ü"/>
            </a:pPr>
            <a:r>
              <a:rPr lang="fr-FR" sz="3500" dirty="0" smtClean="0"/>
              <a:t>par l’ouverture automatique sur détection de fumée.</a:t>
            </a:r>
            <a:endParaRPr lang="fr-FR" sz="3100" dirty="0" smtClean="0"/>
          </a:p>
          <a:p>
            <a:pPr>
              <a:buNone/>
            </a:pPr>
            <a:endParaRPr lang="fr-FR" sz="4400" dirty="0" smtClean="0"/>
          </a:p>
          <a:p>
            <a:pPr lvl="0"/>
            <a:r>
              <a:rPr lang="fr-FR" sz="4800" dirty="0" smtClean="0"/>
              <a:t>l’utilisation de badges d’accès pour rentrer dans la maison</a:t>
            </a:r>
            <a:endParaRPr lang="fr-FR" sz="4400" dirty="0" smtClean="0"/>
          </a:p>
          <a:p>
            <a:pPr>
              <a:buNone/>
            </a:pPr>
            <a:endParaRPr lang="fr-FR" sz="4400" dirty="0" smtClean="0"/>
          </a:p>
          <a:p>
            <a:pPr lvl="0"/>
            <a:r>
              <a:rPr lang="fr-FR" sz="4800" dirty="0" smtClean="0"/>
              <a:t>l’utilisation d’une tablette numérique connectée en WIFI à l’installation électrique permettant :</a:t>
            </a:r>
            <a:endParaRPr lang="fr-FR" sz="4400" dirty="0" smtClean="0"/>
          </a:p>
          <a:p>
            <a:pPr lvl="2">
              <a:buFont typeface="Wingdings" pitchFamily="2" charset="2"/>
              <a:buChar char="ü"/>
            </a:pPr>
            <a:r>
              <a:rPr lang="fr-FR" sz="3500" dirty="0" smtClean="0"/>
              <a:t>la commande à distance des volets roulants;</a:t>
            </a:r>
            <a:endParaRPr lang="fr-FR" sz="3100" dirty="0" smtClean="0"/>
          </a:p>
          <a:p>
            <a:pPr lvl="2">
              <a:buFont typeface="Wingdings" pitchFamily="2" charset="2"/>
              <a:buChar char="ü"/>
            </a:pPr>
            <a:r>
              <a:rPr lang="fr-FR" sz="3500" dirty="0" smtClean="0"/>
              <a:t>l’accès à la vidéo de la caméra du portier extérieur;</a:t>
            </a:r>
            <a:endParaRPr lang="fr-FR" sz="3100" dirty="0" smtClean="0"/>
          </a:p>
          <a:p>
            <a:pPr lvl="2">
              <a:buFont typeface="Wingdings" pitchFamily="2" charset="2"/>
              <a:buChar char="ü"/>
            </a:pPr>
            <a:r>
              <a:rPr lang="fr-FR" sz="3500" dirty="0" smtClean="0"/>
              <a:t>l</a:t>
            </a:r>
            <a:r>
              <a:rPr lang="fr-FR" sz="3500" smtClean="0"/>
              <a:t>a </a:t>
            </a:r>
            <a:r>
              <a:rPr lang="fr-FR" sz="3500" dirty="0" smtClean="0"/>
              <a:t>commande de la gâche électrique.</a:t>
            </a:r>
            <a:endParaRPr lang="fr-FR" sz="31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" descr="C:\sam\CURIE\LOGOS-et-CHARTE GRAPHIQUE (1)\LOGOS-et-CHARTE GRAPHIQUE\LOGOS-jpeg\A4\SIGNATURE-P&amp;M-CURIE_quadri_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12968"/>
            <a:ext cx="2104839" cy="1488232"/>
          </a:xfrm>
          <a:prstGeom prst="rect">
            <a:avLst/>
          </a:prstGeom>
          <a:noFill/>
        </p:spPr>
      </p:pic>
      <p:grpSp>
        <p:nvGrpSpPr>
          <p:cNvPr id="163" name="Groupe 162"/>
          <p:cNvGrpSpPr/>
          <p:nvPr/>
        </p:nvGrpSpPr>
        <p:grpSpPr>
          <a:xfrm>
            <a:off x="805136" y="787792"/>
            <a:ext cx="11521936" cy="7499636"/>
            <a:chOff x="805136" y="829356"/>
            <a:chExt cx="11521936" cy="7499636"/>
          </a:xfrm>
        </p:grpSpPr>
        <p:grpSp>
          <p:nvGrpSpPr>
            <p:cNvPr id="164" name="Groupe 132"/>
            <p:cNvGrpSpPr/>
            <p:nvPr/>
          </p:nvGrpSpPr>
          <p:grpSpPr>
            <a:xfrm>
              <a:off x="805136" y="930170"/>
              <a:ext cx="11521936" cy="7398822"/>
              <a:chOff x="424136" y="930170"/>
              <a:chExt cx="11521936" cy="7398822"/>
            </a:xfrm>
          </p:grpSpPr>
          <p:sp>
            <p:nvSpPr>
              <p:cNvPr id="168" name="Rectangle 37"/>
              <p:cNvSpPr>
                <a:spLocks noChangeArrowheads="1"/>
              </p:cNvSpPr>
              <p:nvPr/>
            </p:nvSpPr>
            <p:spPr bwMode="auto">
              <a:xfrm>
                <a:off x="568152" y="952548"/>
                <a:ext cx="11377920" cy="73764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9" name="Rectangle 38" descr="noir)"/>
              <p:cNvSpPr>
                <a:spLocks noChangeArrowheads="1"/>
              </p:cNvSpPr>
              <p:nvPr/>
            </p:nvSpPr>
            <p:spPr bwMode="auto">
              <a:xfrm>
                <a:off x="550856" y="1121096"/>
                <a:ext cx="288000" cy="5167903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0" name="Rectangle 39" descr="noir)"/>
              <p:cNvSpPr>
                <a:spLocks noChangeArrowheads="1"/>
              </p:cNvSpPr>
              <p:nvPr/>
            </p:nvSpPr>
            <p:spPr bwMode="auto">
              <a:xfrm>
                <a:off x="550856" y="932977"/>
                <a:ext cx="11393280" cy="288000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1" name="Rectangle 40" descr="noir)"/>
              <p:cNvSpPr>
                <a:spLocks noChangeArrowheads="1"/>
              </p:cNvSpPr>
              <p:nvPr/>
            </p:nvSpPr>
            <p:spPr bwMode="auto">
              <a:xfrm rot="16200000">
                <a:off x="2507093" y="4479303"/>
                <a:ext cx="7382245" cy="288000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grpSp>
            <p:nvGrpSpPr>
              <p:cNvPr id="172" name="Group 41"/>
              <p:cNvGrpSpPr>
                <a:grpSpLocks/>
              </p:cNvGrpSpPr>
              <p:nvPr/>
            </p:nvGrpSpPr>
            <p:grpSpPr bwMode="auto">
              <a:xfrm>
                <a:off x="424136" y="2969144"/>
                <a:ext cx="435200" cy="2208541"/>
                <a:chOff x="1877" y="4249"/>
                <a:chExt cx="453" cy="1695"/>
              </a:xfrm>
            </p:grpSpPr>
            <p:sp>
              <p:nvSpPr>
                <p:cNvPr id="178" name="Rectangle 42"/>
                <p:cNvSpPr>
                  <a:spLocks noChangeArrowheads="1"/>
                </p:cNvSpPr>
                <p:nvPr/>
              </p:nvSpPr>
              <p:spPr bwMode="auto">
                <a:xfrm>
                  <a:off x="1990" y="4249"/>
                  <a:ext cx="340" cy="16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79" name="Rectangle 43"/>
                <p:cNvSpPr>
                  <a:spLocks noChangeArrowheads="1"/>
                </p:cNvSpPr>
                <p:nvPr/>
              </p:nvSpPr>
              <p:spPr bwMode="auto">
                <a:xfrm>
                  <a:off x="1877" y="4319"/>
                  <a:ext cx="113" cy="15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</p:grpSp>
          <p:sp>
            <p:nvSpPr>
              <p:cNvPr id="173" name="Rectangle 47"/>
              <p:cNvSpPr>
                <a:spLocks noChangeArrowheads="1"/>
              </p:cNvSpPr>
              <p:nvPr/>
            </p:nvSpPr>
            <p:spPr bwMode="auto">
              <a:xfrm>
                <a:off x="6053576" y="4208082"/>
                <a:ext cx="290560" cy="321792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grpSp>
            <p:nvGrpSpPr>
              <p:cNvPr id="174" name="Groupe 129"/>
              <p:cNvGrpSpPr/>
              <p:nvPr/>
            </p:nvGrpSpPr>
            <p:grpSpPr>
              <a:xfrm>
                <a:off x="1504256" y="930170"/>
                <a:ext cx="3637960" cy="2899044"/>
                <a:chOff x="1504256" y="930170"/>
                <a:chExt cx="3637960" cy="2899044"/>
              </a:xfrm>
            </p:grpSpPr>
            <p:sp>
              <p:nvSpPr>
                <p:cNvPr id="175" name="Rectangle 49"/>
                <p:cNvSpPr>
                  <a:spLocks noChangeArrowheads="1"/>
                </p:cNvSpPr>
                <p:nvPr/>
              </p:nvSpPr>
              <p:spPr bwMode="auto">
                <a:xfrm>
                  <a:off x="1504256" y="930170"/>
                  <a:ext cx="3609600" cy="2880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76" name="Arc 50"/>
                <p:cNvSpPr>
                  <a:spLocks/>
                </p:cNvSpPr>
                <p:nvPr/>
              </p:nvSpPr>
              <p:spPr bwMode="auto">
                <a:xfrm rot="16200000" flipH="1" flipV="1">
                  <a:off x="2588591" y="1275589"/>
                  <a:ext cx="2588210" cy="251904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235"/>
                    <a:gd name="T1" fmla="*/ 0 h 21600"/>
                    <a:gd name="T2" fmla="*/ 21235 w 21235"/>
                    <a:gd name="T3" fmla="*/ 17647 h 21600"/>
                    <a:gd name="T4" fmla="*/ 0 w 21235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235" h="21600" fill="none" extrusionOk="0">
                      <a:moveTo>
                        <a:pt x="-1" y="0"/>
                      </a:moveTo>
                      <a:cubicBezTo>
                        <a:pt x="10404" y="0"/>
                        <a:pt x="19330" y="7417"/>
                        <a:pt x="21235" y="17646"/>
                      </a:cubicBezTo>
                    </a:path>
                    <a:path w="21235" h="21600" stroke="0" extrusionOk="0">
                      <a:moveTo>
                        <a:pt x="-1" y="0"/>
                      </a:moveTo>
                      <a:cubicBezTo>
                        <a:pt x="10404" y="0"/>
                        <a:pt x="19330" y="7417"/>
                        <a:pt x="21235" y="1764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cxnSp>
              <p:nvCxnSpPr>
                <p:cNvPr id="177" name="AutoShape 51"/>
                <p:cNvCxnSpPr>
                  <a:cxnSpLocks noChangeShapeType="1"/>
                  <a:stCxn id="176" idx="1"/>
                </p:cNvCxnSpPr>
                <p:nvPr/>
              </p:nvCxnSpPr>
              <p:spPr bwMode="auto">
                <a:xfrm flipH="1" flipV="1">
                  <a:off x="1507669" y="1212614"/>
                  <a:ext cx="1576514" cy="261660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165" name="Groupe 131"/>
            <p:cNvGrpSpPr/>
            <p:nvPr/>
          </p:nvGrpSpPr>
          <p:grpSpPr>
            <a:xfrm>
              <a:off x="7252295" y="829356"/>
              <a:ext cx="3411200" cy="394750"/>
              <a:chOff x="7252295" y="829356"/>
              <a:chExt cx="3411200" cy="394750"/>
            </a:xfrm>
          </p:grpSpPr>
          <p:sp>
            <p:nvSpPr>
              <p:cNvPr id="166" name="Rectangle 45"/>
              <p:cNvSpPr>
                <a:spLocks noChangeArrowheads="1"/>
              </p:cNvSpPr>
              <p:nvPr/>
            </p:nvSpPr>
            <p:spPr bwMode="auto">
              <a:xfrm rot="5400000" flipH="1">
                <a:off x="8813895" y="-625494"/>
                <a:ext cx="288000" cy="34112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7" name="Rectangle 46"/>
              <p:cNvSpPr>
                <a:spLocks noChangeArrowheads="1"/>
              </p:cNvSpPr>
              <p:nvPr/>
            </p:nvSpPr>
            <p:spPr bwMode="auto">
              <a:xfrm rot="5400000">
                <a:off x="8872320" y="-714194"/>
                <a:ext cx="106750" cy="319384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sp>
        <p:nvSpPr>
          <p:cNvPr id="3155" name="Text Box 83"/>
          <p:cNvSpPr txBox="1">
            <a:spLocks noChangeArrowheads="1"/>
          </p:cNvSpPr>
          <p:nvPr/>
        </p:nvSpPr>
        <p:spPr bwMode="auto">
          <a:xfrm>
            <a:off x="8095581" y="8387531"/>
            <a:ext cx="4232275" cy="517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800" b="1" dirty="0" smtClean="0">
                <a:solidFill>
                  <a:srgbClr val="C0504D"/>
                </a:solidFill>
                <a:latin typeface="Calibri" pitchFamily="34" charset="0"/>
                <a:cs typeface="Arial" pitchFamily="34" charset="0"/>
              </a:rPr>
              <a:t>Amélioration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1" name="AutoShape 63"/>
          <p:cNvSpPr>
            <a:spLocks noChangeArrowheads="1"/>
          </p:cNvSpPr>
          <p:nvPr/>
        </p:nvSpPr>
        <p:spPr bwMode="auto">
          <a:xfrm>
            <a:off x="403902" y="2945331"/>
            <a:ext cx="381000" cy="2495464"/>
          </a:xfrm>
          <a:prstGeom prst="can">
            <a:avLst>
              <a:gd name="adj" fmla="val 58386"/>
            </a:avLst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wordArt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Volet roulant électrique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2" name="AutoShape 64"/>
          <p:cNvSpPr>
            <a:spLocks noChangeArrowheads="1"/>
          </p:cNvSpPr>
          <p:nvPr/>
        </p:nvSpPr>
        <p:spPr bwMode="auto">
          <a:xfrm rot="16200000">
            <a:off x="8688534" y="-1072772"/>
            <a:ext cx="381000" cy="3273138"/>
          </a:xfrm>
          <a:prstGeom prst="can">
            <a:avLst>
              <a:gd name="adj" fmla="val 58386"/>
            </a:avLst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Volet roulant électrique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5547553" y="2568352"/>
            <a:ext cx="864096" cy="12241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GTL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3" name="Rectangle à coins arrondis 222"/>
          <p:cNvSpPr/>
          <p:nvPr/>
        </p:nvSpPr>
        <p:spPr>
          <a:xfrm>
            <a:off x="7938652" y="1676400"/>
            <a:ext cx="4322618" cy="314498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Intégration d’un </a:t>
            </a:r>
            <a:r>
              <a:rPr lang="fr-FR" dirty="0" err="1" smtClean="0">
                <a:solidFill>
                  <a:schemeClr val="tx1"/>
                </a:solidFill>
              </a:rPr>
              <a:t>Webserveur</a:t>
            </a:r>
            <a:r>
              <a:rPr lang="fr-FR" dirty="0" smtClean="0">
                <a:solidFill>
                  <a:schemeClr val="tx1"/>
                </a:solidFill>
              </a:rPr>
              <a:t> communiquant avec une BOX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14" name="Picture 14" descr="C:\Documents and Settings\bouquefr\Mes documents\fred Documents\Concepteur\102 groupe\image\webserveu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6613" y="1801091"/>
            <a:ext cx="1729205" cy="845739"/>
          </a:xfrm>
          <a:prstGeom prst="rect">
            <a:avLst/>
          </a:prstGeom>
          <a:noFill/>
        </p:spPr>
      </p:pic>
      <p:sp>
        <p:nvSpPr>
          <p:cNvPr id="239" name="Rectangle à coins arrondis 238"/>
          <p:cNvSpPr/>
          <p:nvPr/>
        </p:nvSpPr>
        <p:spPr>
          <a:xfrm>
            <a:off x="2008909" y="471056"/>
            <a:ext cx="4530438" cy="2036617"/>
          </a:xfrm>
          <a:prstGeom prst="roundRect">
            <a:avLst/>
          </a:prstGeom>
          <a:solidFill>
            <a:srgbClr val="B3A2C7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ysClr val="windowText" lastClr="000000"/>
                </a:solidFill>
              </a:rPr>
              <a:t>Implantation de </a:t>
            </a:r>
          </a:p>
          <a:p>
            <a:r>
              <a:rPr lang="fr-FR" dirty="0" smtClean="0">
                <a:solidFill>
                  <a:sysClr val="windowText" lastClr="000000"/>
                </a:solidFill>
              </a:rPr>
              <a:t>la </a:t>
            </a:r>
            <a:r>
              <a:rPr lang="fr-FR" b="1" dirty="0" smtClean="0">
                <a:solidFill>
                  <a:sysClr val="windowText" lastClr="000000"/>
                </a:solidFill>
              </a:rPr>
              <a:t>gâche</a:t>
            </a:r>
            <a:r>
              <a:rPr lang="fr-FR" dirty="0" smtClean="0">
                <a:solidFill>
                  <a:sysClr val="windowText" lastClr="000000"/>
                </a:solidFill>
              </a:rPr>
              <a:t> électrique et de</a:t>
            </a:r>
          </a:p>
          <a:p>
            <a:r>
              <a:rPr lang="fr-FR" dirty="0" smtClean="0">
                <a:solidFill>
                  <a:sysClr val="windowText" lastClr="000000"/>
                </a:solidFill>
              </a:rPr>
              <a:t>sa commande locale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grpSp>
        <p:nvGrpSpPr>
          <p:cNvPr id="306" name="Groupe 305"/>
          <p:cNvGrpSpPr/>
          <p:nvPr/>
        </p:nvGrpSpPr>
        <p:grpSpPr>
          <a:xfrm>
            <a:off x="5792578" y="1592672"/>
            <a:ext cx="590550" cy="590550"/>
            <a:chOff x="5847995" y="1606528"/>
            <a:chExt cx="590550" cy="590550"/>
          </a:xfrm>
        </p:grpSpPr>
        <p:sp>
          <p:nvSpPr>
            <p:cNvPr id="307" name="Rectangle 53"/>
            <p:cNvSpPr>
              <a:spLocks noChangeArrowheads="1"/>
            </p:cNvSpPr>
            <p:nvPr/>
          </p:nvSpPr>
          <p:spPr bwMode="auto">
            <a:xfrm>
              <a:off x="5847995" y="1606528"/>
              <a:ext cx="590550" cy="590550"/>
            </a:xfrm>
            <a:prstGeom prst="rect">
              <a:avLst/>
            </a:prstGeom>
            <a:solidFill>
              <a:srgbClr val="D70B9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" name="Ellipse 307"/>
            <p:cNvSpPr/>
            <p:nvPr/>
          </p:nvSpPr>
          <p:spPr>
            <a:xfrm>
              <a:off x="5968540" y="1745673"/>
              <a:ext cx="349134" cy="3491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8" name="Groupe 237"/>
          <p:cNvGrpSpPr/>
          <p:nvPr/>
        </p:nvGrpSpPr>
        <p:grpSpPr>
          <a:xfrm>
            <a:off x="4980455" y="545155"/>
            <a:ext cx="297791" cy="740118"/>
            <a:chOff x="4828055" y="1431847"/>
            <a:chExt cx="297791" cy="740118"/>
          </a:xfrm>
        </p:grpSpPr>
        <p:sp>
          <p:nvSpPr>
            <p:cNvPr id="225" name="Rectangle 7"/>
            <p:cNvSpPr/>
            <p:nvPr/>
          </p:nvSpPr>
          <p:spPr>
            <a:xfrm rot="16200000">
              <a:off x="4799145" y="1847344"/>
              <a:ext cx="353531" cy="29571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fr-FR"/>
            </a:p>
          </p:txBody>
        </p:sp>
        <p:sp>
          <p:nvSpPr>
            <p:cNvPr id="226" name="Ellipse 225"/>
            <p:cNvSpPr/>
            <p:nvPr/>
          </p:nvSpPr>
          <p:spPr>
            <a:xfrm rot="16200000">
              <a:off x="4851146" y="2029658"/>
              <a:ext cx="92390" cy="100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fr-FR"/>
            </a:p>
          </p:txBody>
        </p:sp>
        <p:sp>
          <p:nvSpPr>
            <p:cNvPr id="236" name="Ellipse 235"/>
            <p:cNvSpPr/>
            <p:nvPr/>
          </p:nvSpPr>
          <p:spPr>
            <a:xfrm rot="16200000">
              <a:off x="4998051" y="2035510"/>
              <a:ext cx="92390" cy="100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fr-FR"/>
            </a:p>
          </p:txBody>
        </p:sp>
        <p:sp>
          <p:nvSpPr>
            <p:cNvPr id="237" name="Triangle rectangle 236"/>
            <p:cNvSpPr/>
            <p:nvPr/>
          </p:nvSpPr>
          <p:spPr>
            <a:xfrm rot="16200000">
              <a:off x="4785153" y="1476826"/>
              <a:ext cx="385671" cy="295714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fr-FR"/>
            </a:p>
          </p:txBody>
        </p:sp>
      </p:grpSp>
      <p:sp>
        <p:nvSpPr>
          <p:cNvPr id="309" name="Text Box 47"/>
          <p:cNvSpPr txBox="1">
            <a:spLocks noChangeArrowheads="1"/>
          </p:cNvSpPr>
          <p:nvPr/>
        </p:nvSpPr>
        <p:spPr bwMode="auto">
          <a:xfrm>
            <a:off x="5873416" y="1396550"/>
            <a:ext cx="639260" cy="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S1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40" name="Rectangle à coins arrondis 239"/>
          <p:cNvSpPr/>
          <p:nvPr/>
        </p:nvSpPr>
        <p:spPr>
          <a:xfrm>
            <a:off x="1731818" y="4073236"/>
            <a:ext cx="3255818" cy="403167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>
              <a:solidFill>
                <a:sysClr val="windowText" lastClr="000000"/>
              </a:solidFill>
            </a:endParaRPr>
          </a:p>
          <a:p>
            <a:endParaRPr lang="fr-FR" dirty="0" smtClean="0">
              <a:solidFill>
                <a:sysClr val="windowText" lastClr="000000"/>
              </a:solidFill>
            </a:endParaRPr>
          </a:p>
          <a:p>
            <a:endParaRPr lang="fr-FR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Utilisation d’une tablette numérique pour la commande à distance de la gâche et des volets 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grpSp>
        <p:nvGrpSpPr>
          <p:cNvPr id="200" name="Groupe 154"/>
          <p:cNvGrpSpPr/>
          <p:nvPr/>
        </p:nvGrpSpPr>
        <p:grpSpPr>
          <a:xfrm rot="1412924">
            <a:off x="3285369" y="4255390"/>
            <a:ext cx="1057326" cy="1005834"/>
            <a:chOff x="5257801" y="5203373"/>
            <a:chExt cx="755233" cy="718453"/>
          </a:xfrm>
        </p:grpSpPr>
        <p:sp>
          <p:nvSpPr>
            <p:cNvPr id="201" name="Arc 200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202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03" name="Arc 202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08" name="Arc 207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cxnSp>
        <p:nvCxnSpPr>
          <p:cNvPr id="242" name="Connecteur droit avec flèche 241"/>
          <p:cNvCxnSpPr>
            <a:stCxn id="264" idx="3"/>
            <a:endCxn id="223" idx="1"/>
          </p:cNvCxnSpPr>
          <p:nvPr/>
        </p:nvCxnSpPr>
        <p:spPr>
          <a:xfrm>
            <a:off x="6411649" y="3180420"/>
            <a:ext cx="1527003" cy="68471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" name="Picture 9" descr="C:\Documents and Settings\bouquefr\Mes documents\fred Documents\Concepteur\102 groupe\image\livebox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82522" y="3915434"/>
            <a:ext cx="1677277" cy="633413"/>
          </a:xfrm>
          <a:prstGeom prst="rect">
            <a:avLst/>
          </a:prstGeom>
          <a:noFill/>
        </p:spPr>
      </p:pic>
      <p:grpSp>
        <p:nvGrpSpPr>
          <p:cNvPr id="209" name="Groupe 154"/>
          <p:cNvGrpSpPr/>
          <p:nvPr/>
        </p:nvGrpSpPr>
        <p:grpSpPr>
          <a:xfrm rot="12704797">
            <a:off x="9159710" y="3576518"/>
            <a:ext cx="1057326" cy="1005834"/>
            <a:chOff x="5257801" y="5203373"/>
            <a:chExt cx="755233" cy="718453"/>
          </a:xfrm>
        </p:grpSpPr>
        <p:sp>
          <p:nvSpPr>
            <p:cNvPr id="210" name="Arc 209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211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12" name="Arc 211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13" name="Arc 212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pic>
        <p:nvPicPr>
          <p:cNvPr id="50" name="Image 49" descr="http://t2.gstatic.com/shopping?q=tbn:ANd9GcRrtyd65qsyn9VBCqDLJLa6u8Xc8ZblVBm1ll8J3wLrQC397WiaWEqvfvcG0P5A-ghRSOqwBAE&amp;usqp=CAE"/>
          <p:cNvPicPr/>
          <p:nvPr/>
        </p:nvPicPr>
        <p:blipFill>
          <a:blip r:embed="rId5" cstate="print"/>
          <a:srcRect l="17941" t="-883" r="19706"/>
          <a:stretch>
            <a:fillRect/>
          </a:stretch>
        </p:blipFill>
        <p:spPr bwMode="auto">
          <a:xfrm>
            <a:off x="2407050" y="4086225"/>
            <a:ext cx="929998" cy="150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Image 50" descr="https://lh6.ggpht.com/8M4f66gxF4RL-2nQUa-NGHUj-Su7L243AoCGCkqC-BDZjR6ZWWBcgR14yMWt6r_ihdI=h90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0875" y="4230207"/>
            <a:ext cx="711313" cy="119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à coins arrondis 196"/>
          <p:cNvSpPr/>
          <p:nvPr/>
        </p:nvSpPr>
        <p:spPr>
          <a:xfrm>
            <a:off x="352128" y="264096"/>
            <a:ext cx="6699904" cy="488135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fr-FR"/>
          </a:p>
        </p:txBody>
      </p:sp>
      <p:sp>
        <p:nvSpPr>
          <p:cNvPr id="199" name="Rectangle à coins arrondis 198"/>
          <p:cNvSpPr/>
          <p:nvPr/>
        </p:nvSpPr>
        <p:spPr>
          <a:xfrm>
            <a:off x="2557494" y="5185824"/>
            <a:ext cx="5063645" cy="421386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7101847" y="337820"/>
            <a:ext cx="5290457" cy="4859025"/>
          </a:xfrm>
          <a:prstGeom prst="roundRect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fr-FR"/>
          </a:p>
        </p:txBody>
      </p:sp>
      <p:pic>
        <p:nvPicPr>
          <p:cNvPr id="3" name="Picture 2" descr="http://bgpd.fr.grpleg.com/vignette/003567_pw_188180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6572" r="27174"/>
          <a:stretch>
            <a:fillRect/>
          </a:stretch>
        </p:blipFill>
        <p:spPr bwMode="auto">
          <a:xfrm>
            <a:off x="5659292" y="2006408"/>
            <a:ext cx="927462" cy="2005171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4696" y="809493"/>
            <a:ext cx="983525" cy="156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12344" y="931781"/>
            <a:ext cx="1422763" cy="126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6920" y="2817237"/>
            <a:ext cx="484211" cy="135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5711" y="3129241"/>
            <a:ext cx="1521142" cy="100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5"/>
          <p:cNvCxnSpPr/>
          <p:nvPr/>
        </p:nvCxnSpPr>
        <p:spPr>
          <a:xfrm flipH="1">
            <a:off x="8148045" y="4101741"/>
            <a:ext cx="0" cy="50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7615626" y="4602494"/>
            <a:ext cx="3326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10242456" y="4180147"/>
            <a:ext cx="0" cy="403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 flipV="1">
            <a:off x="10145491" y="2582105"/>
            <a:ext cx="0" cy="27432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 flipV="1">
            <a:off x="10371914" y="2586450"/>
            <a:ext cx="0" cy="27432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8556454" y="2596070"/>
            <a:ext cx="16151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H="1" flipV="1">
            <a:off x="8569240" y="2325203"/>
            <a:ext cx="0" cy="27432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10354499" y="2595165"/>
            <a:ext cx="86214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endCxn id="1030" idx="2"/>
          </p:cNvCxnSpPr>
          <p:nvPr/>
        </p:nvCxnSpPr>
        <p:spPr>
          <a:xfrm flipV="1">
            <a:off x="11203584" y="2197292"/>
            <a:ext cx="0" cy="403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 descr="http://bgpd.fr.grpleg.com/vignette/069311_p_182586.gi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 t="10506" b="10448"/>
          <a:stretch>
            <a:fillRect/>
          </a:stretch>
        </p:blipFill>
        <p:spPr bwMode="auto">
          <a:xfrm>
            <a:off x="2490911" y="3626245"/>
            <a:ext cx="756000" cy="597591"/>
          </a:xfrm>
          <a:prstGeom prst="rect">
            <a:avLst/>
          </a:prstGeom>
          <a:noFill/>
        </p:spPr>
      </p:pic>
      <p:cxnSp>
        <p:nvCxnSpPr>
          <p:cNvPr id="65" name="Connecteur droit 64"/>
          <p:cNvCxnSpPr/>
          <p:nvPr/>
        </p:nvCxnSpPr>
        <p:spPr>
          <a:xfrm flipH="1">
            <a:off x="670573" y="4641668"/>
            <a:ext cx="59976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V="1">
            <a:off x="6151284" y="3811122"/>
            <a:ext cx="0" cy="80989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4462523" y="4223712"/>
            <a:ext cx="0" cy="4032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2860691" y="4256370"/>
            <a:ext cx="0" cy="4032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Image 75" descr="fenetre.jpg"/>
          <p:cNvPicPr/>
          <p:nvPr/>
        </p:nvPicPr>
        <p:blipFill>
          <a:blip r:embed="rId11" cstate="print"/>
          <a:srcRect l="18179" t="2346" r="17735" b="2639"/>
          <a:stretch>
            <a:fillRect/>
          </a:stretch>
        </p:blipFill>
        <p:spPr>
          <a:xfrm>
            <a:off x="4043681" y="1411430"/>
            <a:ext cx="856467" cy="1188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9" name="Image 88" descr="fenetre.jpg"/>
          <p:cNvPicPr/>
          <p:nvPr/>
        </p:nvPicPr>
        <p:blipFill>
          <a:blip r:embed="rId11" cstate="print"/>
          <a:srcRect l="18179" t="2346" r="17735" b="2639"/>
          <a:stretch>
            <a:fillRect/>
          </a:stretch>
        </p:blipFill>
        <p:spPr>
          <a:xfrm>
            <a:off x="2485371" y="1406011"/>
            <a:ext cx="856467" cy="11884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3" name="Connecteur droit 102"/>
          <p:cNvCxnSpPr/>
          <p:nvPr/>
        </p:nvCxnSpPr>
        <p:spPr>
          <a:xfrm flipH="1">
            <a:off x="2880819" y="2594460"/>
            <a:ext cx="0" cy="1019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>
            <a:endCxn id="222" idx="0"/>
          </p:cNvCxnSpPr>
          <p:nvPr/>
        </p:nvCxnSpPr>
        <p:spPr>
          <a:xfrm flipH="1">
            <a:off x="4462384" y="2597717"/>
            <a:ext cx="0" cy="1014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2623499" y="726361"/>
            <a:ext cx="1841864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Volets roulants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5361915" y="1327927"/>
            <a:ext cx="1732801" cy="744805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Alim BUS Automatisme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7278201" y="3019709"/>
            <a:ext cx="896983" cy="1052582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Alim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BUS 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Vidéo</a:t>
            </a:r>
            <a:endParaRPr lang="fr-F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10506901" y="3270078"/>
            <a:ext cx="1432560" cy="744820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Répartiteur Vidéo </a:t>
            </a:r>
            <a:endParaRPr lang="fr-F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ZoneTexte 114"/>
          <p:cNvSpPr txBox="1"/>
          <p:nvPr/>
        </p:nvSpPr>
        <p:spPr>
          <a:xfrm>
            <a:off x="7088789" y="1293254"/>
            <a:ext cx="1097279" cy="744820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Platine de rue</a:t>
            </a:r>
            <a:endParaRPr lang="fr-F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ZoneTexte 115"/>
          <p:cNvSpPr txBox="1"/>
          <p:nvPr/>
        </p:nvSpPr>
        <p:spPr>
          <a:xfrm>
            <a:off x="11164399" y="2098775"/>
            <a:ext cx="1293222" cy="744820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Portier intérieur</a:t>
            </a:r>
            <a:endParaRPr lang="fr-F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7" descr="F42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0800000">
            <a:off x="6405948" y="4338852"/>
            <a:ext cx="1371282" cy="54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" name="Rectangle à coins arrondis 170"/>
          <p:cNvSpPr/>
          <p:nvPr/>
        </p:nvSpPr>
        <p:spPr>
          <a:xfrm>
            <a:off x="944336" y="5181772"/>
            <a:ext cx="1484381" cy="421386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fr-FR"/>
          </a:p>
        </p:txBody>
      </p:sp>
      <p:cxnSp>
        <p:nvCxnSpPr>
          <p:cNvPr id="173" name="Connecteur droit 172"/>
          <p:cNvCxnSpPr/>
          <p:nvPr/>
        </p:nvCxnSpPr>
        <p:spPr>
          <a:xfrm>
            <a:off x="1832670" y="4658692"/>
            <a:ext cx="0" cy="39116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>
          <a:xfrm>
            <a:off x="2008312" y="4872609"/>
            <a:ext cx="21602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r>
              <a:rPr lang="fr-FR" sz="1300" dirty="0" smtClean="0">
                <a:solidFill>
                  <a:schemeClr val="tx1"/>
                </a:solidFill>
              </a:rPr>
              <a:t>F428</a:t>
            </a:r>
            <a:endParaRPr lang="fr-FR" sz="1300" dirty="0">
              <a:solidFill>
                <a:schemeClr val="tx1"/>
              </a:solidFill>
            </a:endParaRPr>
          </a:p>
        </p:txBody>
      </p:sp>
      <p:sp>
        <p:nvSpPr>
          <p:cNvPr id="175" name="ZoneTexte 174"/>
          <p:cNvSpPr txBox="1"/>
          <p:nvPr/>
        </p:nvSpPr>
        <p:spPr>
          <a:xfrm>
            <a:off x="1164673" y="8795284"/>
            <a:ext cx="1156365" cy="560154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r>
              <a:rPr lang="fr-FR" sz="2800" b="1" i="1" dirty="0" smtClean="0"/>
              <a:t>Radio </a:t>
            </a:r>
            <a:endParaRPr lang="fr-FR" sz="2800" b="1" i="1" dirty="0"/>
          </a:p>
        </p:txBody>
      </p:sp>
      <p:sp>
        <p:nvSpPr>
          <p:cNvPr id="177" name="ZoneTexte 176"/>
          <p:cNvSpPr txBox="1"/>
          <p:nvPr/>
        </p:nvSpPr>
        <p:spPr>
          <a:xfrm>
            <a:off x="2175309" y="249585"/>
            <a:ext cx="3058160" cy="560154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r>
              <a:rPr lang="fr-FR" sz="2800" b="1" i="1" dirty="0" smtClean="0"/>
              <a:t>BUS automatisme</a:t>
            </a:r>
            <a:endParaRPr lang="fr-FR" sz="2800" b="1" i="1" dirty="0"/>
          </a:p>
        </p:txBody>
      </p:sp>
      <p:sp>
        <p:nvSpPr>
          <p:cNvPr id="178" name="ZoneTexte 177"/>
          <p:cNvSpPr txBox="1"/>
          <p:nvPr/>
        </p:nvSpPr>
        <p:spPr>
          <a:xfrm>
            <a:off x="8658860" y="284480"/>
            <a:ext cx="2435860" cy="560154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r>
              <a:rPr lang="fr-FR" sz="2800" b="1" i="1" dirty="0" smtClean="0"/>
              <a:t>BUS Vidéo</a:t>
            </a:r>
            <a:endParaRPr lang="fr-FR" sz="2800" b="1" i="1" dirty="0"/>
          </a:p>
        </p:txBody>
      </p:sp>
      <p:grpSp>
        <p:nvGrpSpPr>
          <p:cNvPr id="16" name="Groupe 181"/>
          <p:cNvGrpSpPr/>
          <p:nvPr/>
        </p:nvGrpSpPr>
        <p:grpSpPr>
          <a:xfrm>
            <a:off x="1355190" y="7472419"/>
            <a:ext cx="705600" cy="705600"/>
            <a:chOff x="3061000" y="5219700"/>
            <a:chExt cx="504000" cy="504000"/>
          </a:xfrm>
        </p:grpSpPr>
        <p:sp>
          <p:nvSpPr>
            <p:cNvPr id="180" name="Bouée 179"/>
            <p:cNvSpPr/>
            <p:nvPr/>
          </p:nvSpPr>
          <p:spPr>
            <a:xfrm>
              <a:off x="3061000" y="5219700"/>
              <a:ext cx="504000" cy="504000"/>
            </a:xfrm>
            <a:prstGeom prst="donu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81" name="Ellipse 180"/>
            <p:cNvSpPr/>
            <p:nvPr/>
          </p:nvSpPr>
          <p:spPr>
            <a:xfrm>
              <a:off x="3187700" y="5359400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83"/>
          <p:cNvGrpSpPr/>
          <p:nvPr/>
        </p:nvGrpSpPr>
        <p:grpSpPr>
          <a:xfrm rot="18900000">
            <a:off x="1196134" y="7219052"/>
            <a:ext cx="1057326" cy="1005834"/>
            <a:chOff x="5257801" y="5203373"/>
            <a:chExt cx="755233" cy="718453"/>
          </a:xfrm>
        </p:grpSpPr>
        <p:sp>
          <p:nvSpPr>
            <p:cNvPr id="185" name="Arc 184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20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187" name="Arc 186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188" name="Arc 187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cxnSp>
        <p:nvCxnSpPr>
          <p:cNvPr id="190" name="Connecteur droit 189"/>
          <p:cNvCxnSpPr/>
          <p:nvPr/>
        </p:nvCxnSpPr>
        <p:spPr>
          <a:xfrm flipV="1">
            <a:off x="1864296" y="5448672"/>
            <a:ext cx="0" cy="364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ZoneTexte 195"/>
          <p:cNvSpPr txBox="1"/>
          <p:nvPr/>
        </p:nvSpPr>
        <p:spPr>
          <a:xfrm>
            <a:off x="4009692" y="6456784"/>
            <a:ext cx="2247092" cy="56013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800" b="1" i="1" dirty="0" smtClean="0"/>
              <a:t>Radio Zigbee</a:t>
            </a:r>
            <a:endParaRPr lang="fr-FR" sz="2800" b="1" i="1" dirty="0"/>
          </a:p>
        </p:txBody>
      </p:sp>
      <p:cxnSp>
        <p:nvCxnSpPr>
          <p:cNvPr id="202" name="Connecteur droit 201"/>
          <p:cNvCxnSpPr/>
          <p:nvPr/>
        </p:nvCxnSpPr>
        <p:spPr>
          <a:xfrm flipV="1">
            <a:off x="2069792" y="5994019"/>
            <a:ext cx="352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/>
        </p:nvSpPr>
        <p:spPr>
          <a:xfrm>
            <a:off x="2277005" y="5752744"/>
            <a:ext cx="498669" cy="449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fr-FR" sz="1300" dirty="0">
              <a:solidFill>
                <a:schemeClr val="tx1"/>
              </a:solidFill>
            </a:endParaRPr>
          </a:p>
        </p:txBody>
      </p:sp>
      <p:grpSp>
        <p:nvGrpSpPr>
          <p:cNvPr id="21" name="Groupe 207"/>
          <p:cNvGrpSpPr/>
          <p:nvPr/>
        </p:nvGrpSpPr>
        <p:grpSpPr>
          <a:xfrm rot="5400000">
            <a:off x="2137323" y="5456329"/>
            <a:ext cx="1057326" cy="1005834"/>
            <a:chOff x="5257801" y="5203373"/>
            <a:chExt cx="755233" cy="718453"/>
          </a:xfrm>
        </p:grpSpPr>
        <p:sp>
          <p:nvSpPr>
            <p:cNvPr id="209" name="Arc 208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22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11" name="Arc 210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12" name="Arc 211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sp>
        <p:nvSpPr>
          <p:cNvPr id="216" name="ZoneTexte 215"/>
          <p:cNvSpPr txBox="1"/>
          <p:nvPr/>
        </p:nvSpPr>
        <p:spPr>
          <a:xfrm>
            <a:off x="2764968" y="8739825"/>
            <a:ext cx="1410788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entrée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ZoneTexte 216"/>
          <p:cNvSpPr txBox="1"/>
          <p:nvPr/>
        </p:nvSpPr>
        <p:spPr>
          <a:xfrm>
            <a:off x="4198666" y="8819717"/>
            <a:ext cx="16278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PC commandée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" name="ZoneTexte 217"/>
          <p:cNvSpPr txBox="1"/>
          <p:nvPr/>
        </p:nvSpPr>
        <p:spPr>
          <a:xfrm>
            <a:off x="6030402" y="8747094"/>
            <a:ext cx="1197543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chambre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8" name="Image 227" descr="variateu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4309875">
            <a:off x="6284194" y="7306300"/>
            <a:ext cx="696396" cy="532735"/>
          </a:xfrm>
          <a:prstGeom prst="rect">
            <a:avLst/>
          </a:prstGeom>
        </p:spPr>
      </p:pic>
      <p:pic>
        <p:nvPicPr>
          <p:cNvPr id="229" name="Image 228" descr="variateu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4309875">
            <a:off x="3183498" y="7280376"/>
            <a:ext cx="696396" cy="532735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06383" y="7286147"/>
            <a:ext cx="487437" cy="67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Groupe 232"/>
          <p:cNvGrpSpPr/>
          <p:nvPr/>
        </p:nvGrpSpPr>
        <p:grpSpPr>
          <a:xfrm rot="18000000">
            <a:off x="3056569" y="6830209"/>
            <a:ext cx="1057326" cy="1005834"/>
            <a:chOff x="5257801" y="5203373"/>
            <a:chExt cx="755233" cy="718453"/>
          </a:xfrm>
        </p:grpSpPr>
        <p:sp>
          <p:nvSpPr>
            <p:cNvPr id="234" name="Arc 233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24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36" name="Arc 235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37" name="Arc 236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26" name="Groupe 237"/>
          <p:cNvGrpSpPr/>
          <p:nvPr/>
        </p:nvGrpSpPr>
        <p:grpSpPr>
          <a:xfrm rot="18000000">
            <a:off x="4490266" y="7007671"/>
            <a:ext cx="1057326" cy="1005834"/>
            <a:chOff x="5257801" y="5203373"/>
            <a:chExt cx="755233" cy="718453"/>
          </a:xfrm>
        </p:grpSpPr>
        <p:sp>
          <p:nvSpPr>
            <p:cNvPr id="239" name="Arc 238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27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41" name="Arc 240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42" name="Arc 241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28" name="Groupe 242"/>
          <p:cNvGrpSpPr/>
          <p:nvPr/>
        </p:nvGrpSpPr>
        <p:grpSpPr>
          <a:xfrm rot="18000000">
            <a:off x="6127382" y="6886035"/>
            <a:ext cx="1057326" cy="1005834"/>
            <a:chOff x="5257801" y="5203373"/>
            <a:chExt cx="755233" cy="718453"/>
          </a:xfrm>
        </p:grpSpPr>
        <p:sp>
          <p:nvSpPr>
            <p:cNvPr id="244" name="Arc 243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29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46" name="Arc 245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47" name="Arc 246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cxnSp>
        <p:nvCxnSpPr>
          <p:cNvPr id="248" name="Connecteur droit 247"/>
          <p:cNvCxnSpPr/>
          <p:nvPr/>
        </p:nvCxnSpPr>
        <p:spPr>
          <a:xfrm flipH="1">
            <a:off x="3492576" y="7880611"/>
            <a:ext cx="0" cy="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cteur droit 248"/>
          <p:cNvCxnSpPr/>
          <p:nvPr/>
        </p:nvCxnSpPr>
        <p:spPr>
          <a:xfrm flipH="1">
            <a:off x="6589286" y="7926474"/>
            <a:ext cx="0" cy="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/>
          <p:cNvCxnSpPr/>
          <p:nvPr/>
        </p:nvCxnSpPr>
        <p:spPr>
          <a:xfrm flipH="1">
            <a:off x="4960173" y="7900550"/>
            <a:ext cx="0" cy="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e 252"/>
          <p:cNvGrpSpPr/>
          <p:nvPr/>
        </p:nvGrpSpPr>
        <p:grpSpPr>
          <a:xfrm>
            <a:off x="4390831" y="5730807"/>
            <a:ext cx="394815" cy="358924"/>
            <a:chOff x="2871387" y="4230168"/>
            <a:chExt cx="384561" cy="376015"/>
          </a:xfrm>
        </p:grpSpPr>
        <p:sp>
          <p:nvSpPr>
            <p:cNvPr id="251" name="Rectangle 250"/>
            <p:cNvSpPr/>
            <p:nvPr/>
          </p:nvSpPr>
          <p:spPr>
            <a:xfrm>
              <a:off x="2871387" y="4230168"/>
              <a:ext cx="384561" cy="376015"/>
            </a:xfrm>
            <a:prstGeom prst="rect">
              <a:avLst/>
            </a:prstGeom>
            <a:solidFill>
              <a:srgbClr val="CC00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2" name="Ellipse 251"/>
            <p:cNvSpPr/>
            <p:nvPr/>
          </p:nvSpPr>
          <p:spPr>
            <a:xfrm>
              <a:off x="2939753" y="4298534"/>
              <a:ext cx="247828" cy="2478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" name="Groupe 253"/>
          <p:cNvGrpSpPr/>
          <p:nvPr/>
        </p:nvGrpSpPr>
        <p:grpSpPr>
          <a:xfrm>
            <a:off x="5094719" y="5728815"/>
            <a:ext cx="394815" cy="358924"/>
            <a:chOff x="2871387" y="4230168"/>
            <a:chExt cx="384561" cy="376015"/>
          </a:xfrm>
        </p:grpSpPr>
        <p:sp>
          <p:nvSpPr>
            <p:cNvPr id="255" name="Rectangle 254"/>
            <p:cNvSpPr/>
            <p:nvPr/>
          </p:nvSpPr>
          <p:spPr>
            <a:xfrm>
              <a:off x="2871387" y="4230168"/>
              <a:ext cx="384561" cy="376015"/>
            </a:xfrm>
            <a:prstGeom prst="rect">
              <a:avLst/>
            </a:prstGeom>
            <a:solidFill>
              <a:srgbClr val="CC00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6" name="Ellipse 255"/>
            <p:cNvSpPr/>
            <p:nvPr/>
          </p:nvSpPr>
          <p:spPr>
            <a:xfrm>
              <a:off x="2939753" y="4298534"/>
              <a:ext cx="247828" cy="2478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" name="Groupe 257"/>
          <p:cNvGrpSpPr/>
          <p:nvPr/>
        </p:nvGrpSpPr>
        <p:grpSpPr>
          <a:xfrm>
            <a:off x="3405787" y="5702893"/>
            <a:ext cx="394815" cy="358924"/>
            <a:chOff x="2871387" y="4230168"/>
            <a:chExt cx="384561" cy="376015"/>
          </a:xfrm>
        </p:grpSpPr>
        <p:sp>
          <p:nvSpPr>
            <p:cNvPr id="259" name="Rectangle 258"/>
            <p:cNvSpPr/>
            <p:nvPr/>
          </p:nvSpPr>
          <p:spPr>
            <a:xfrm>
              <a:off x="2871387" y="4230168"/>
              <a:ext cx="384561" cy="376015"/>
            </a:xfrm>
            <a:prstGeom prst="rect">
              <a:avLst/>
            </a:prstGeom>
            <a:solidFill>
              <a:srgbClr val="CC00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0" name="Ellipse 259"/>
            <p:cNvSpPr/>
            <p:nvPr/>
          </p:nvSpPr>
          <p:spPr>
            <a:xfrm>
              <a:off x="2939753" y="4298534"/>
              <a:ext cx="247828" cy="2478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61" name="Image 260" descr="detecteur mouvt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688359" y="5563313"/>
            <a:ext cx="409914" cy="640080"/>
          </a:xfrm>
          <a:prstGeom prst="rect">
            <a:avLst/>
          </a:prstGeom>
        </p:spPr>
      </p:pic>
      <p:grpSp>
        <p:nvGrpSpPr>
          <p:cNvPr id="33" name="Groupe 261"/>
          <p:cNvGrpSpPr/>
          <p:nvPr/>
        </p:nvGrpSpPr>
        <p:grpSpPr>
          <a:xfrm>
            <a:off x="5944173" y="5752740"/>
            <a:ext cx="394815" cy="358924"/>
            <a:chOff x="2871387" y="4230168"/>
            <a:chExt cx="384561" cy="376015"/>
          </a:xfrm>
        </p:grpSpPr>
        <p:sp>
          <p:nvSpPr>
            <p:cNvPr id="263" name="Rectangle 262"/>
            <p:cNvSpPr/>
            <p:nvPr/>
          </p:nvSpPr>
          <p:spPr>
            <a:xfrm>
              <a:off x="2871387" y="4230168"/>
              <a:ext cx="384561" cy="376015"/>
            </a:xfrm>
            <a:prstGeom prst="rect">
              <a:avLst/>
            </a:prstGeom>
            <a:solidFill>
              <a:srgbClr val="CC00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4" name="Ellipse 263"/>
            <p:cNvSpPr/>
            <p:nvPr/>
          </p:nvSpPr>
          <p:spPr>
            <a:xfrm>
              <a:off x="2939753" y="4298534"/>
              <a:ext cx="247828" cy="2478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 264"/>
          <p:cNvGrpSpPr/>
          <p:nvPr/>
        </p:nvGrpSpPr>
        <p:grpSpPr>
          <a:xfrm rot="7502083">
            <a:off x="3186626" y="5515540"/>
            <a:ext cx="759485" cy="851344"/>
            <a:chOff x="5257801" y="5203373"/>
            <a:chExt cx="755233" cy="718453"/>
          </a:xfrm>
        </p:grpSpPr>
        <p:sp>
          <p:nvSpPr>
            <p:cNvPr id="266" name="Arc 265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35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68" name="Arc 267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69" name="Arc 268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38" name="Groupe 269"/>
          <p:cNvGrpSpPr/>
          <p:nvPr/>
        </p:nvGrpSpPr>
        <p:grpSpPr>
          <a:xfrm rot="7502083">
            <a:off x="6402980" y="5657117"/>
            <a:ext cx="759485" cy="851344"/>
            <a:chOff x="5257801" y="5203373"/>
            <a:chExt cx="755233" cy="718453"/>
          </a:xfrm>
        </p:grpSpPr>
        <p:sp>
          <p:nvSpPr>
            <p:cNvPr id="271" name="Arc 270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40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73" name="Arc 272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74" name="Arc 273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42" name="Groupe 274"/>
          <p:cNvGrpSpPr/>
          <p:nvPr/>
        </p:nvGrpSpPr>
        <p:grpSpPr>
          <a:xfrm rot="6672090">
            <a:off x="5719033" y="5643160"/>
            <a:ext cx="759485" cy="851344"/>
            <a:chOff x="5257801" y="5203373"/>
            <a:chExt cx="755233" cy="718453"/>
          </a:xfrm>
        </p:grpSpPr>
        <p:sp>
          <p:nvSpPr>
            <p:cNvPr id="276" name="Arc 275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44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78" name="Arc 277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79" name="Arc 278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46" name="Groupe 279"/>
          <p:cNvGrpSpPr/>
          <p:nvPr/>
        </p:nvGrpSpPr>
        <p:grpSpPr>
          <a:xfrm rot="7912256">
            <a:off x="4189618" y="5621222"/>
            <a:ext cx="759485" cy="851344"/>
            <a:chOff x="5257801" y="5203373"/>
            <a:chExt cx="755233" cy="718453"/>
          </a:xfrm>
        </p:grpSpPr>
        <p:sp>
          <p:nvSpPr>
            <p:cNvPr id="281" name="Arc 280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48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83" name="Arc 282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84" name="Arc 283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49" name="Groupe 284"/>
          <p:cNvGrpSpPr/>
          <p:nvPr/>
        </p:nvGrpSpPr>
        <p:grpSpPr>
          <a:xfrm rot="7867776">
            <a:off x="4905472" y="5583332"/>
            <a:ext cx="759485" cy="851344"/>
            <a:chOff x="5257801" y="5203373"/>
            <a:chExt cx="755233" cy="718453"/>
          </a:xfrm>
        </p:grpSpPr>
        <p:sp>
          <p:nvSpPr>
            <p:cNvPr id="286" name="Arc 285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51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88" name="Arc 287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89" name="Arc 288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pic>
        <p:nvPicPr>
          <p:cNvPr id="198" name="Picture 6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74518" y="2371992"/>
            <a:ext cx="800464" cy="65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5" name="Connecteur droit 204"/>
          <p:cNvCxnSpPr/>
          <p:nvPr/>
        </p:nvCxnSpPr>
        <p:spPr>
          <a:xfrm flipH="1">
            <a:off x="1262788" y="2979065"/>
            <a:ext cx="5053" cy="166301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2" name="Picture 2" descr="http://bgpd.fr.grpleg.com/vignette/069311_p_182586.gif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 t="10506" b="10448"/>
          <a:stretch>
            <a:fillRect/>
          </a:stretch>
        </p:blipFill>
        <p:spPr bwMode="auto">
          <a:xfrm>
            <a:off x="4084384" y="3612342"/>
            <a:ext cx="756000" cy="597590"/>
          </a:xfrm>
          <a:prstGeom prst="rect">
            <a:avLst/>
          </a:prstGeom>
          <a:noFill/>
        </p:spPr>
      </p:pic>
      <p:sp>
        <p:nvSpPr>
          <p:cNvPr id="226" name="ZoneTexte 225"/>
          <p:cNvSpPr txBox="1"/>
          <p:nvPr/>
        </p:nvSpPr>
        <p:spPr>
          <a:xfrm>
            <a:off x="469332" y="1359915"/>
            <a:ext cx="1645966" cy="1052582"/>
          </a:xfrm>
          <a:prstGeom prst="rect">
            <a:avLst/>
          </a:prstGeom>
          <a:noFill/>
          <a:ln>
            <a:noFill/>
          </a:ln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Commande générale </a:t>
            </a:r>
          </a:p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des volets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ZoneTexte 112"/>
          <p:cNvSpPr txBox="1"/>
          <p:nvPr/>
        </p:nvSpPr>
        <p:spPr>
          <a:xfrm>
            <a:off x="6453702" y="4006604"/>
            <a:ext cx="1387258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b="1" dirty="0" smtClean="0">
                <a:ln>
                  <a:solidFill>
                    <a:schemeClr val="tx1"/>
                  </a:solidFill>
                </a:ln>
                <a:solidFill>
                  <a:srgbClr val="57381B"/>
                </a:solidFill>
                <a:latin typeface="Times New Roman" pitchFamily="18" charset="0"/>
                <a:cs typeface="Times New Roman" pitchFamily="18" charset="0"/>
              </a:rPr>
              <a:t>Interface</a:t>
            </a:r>
            <a:r>
              <a:rPr lang="fr-FR" sz="2000" b="1" dirty="0" smtClean="0">
                <a:ln>
                  <a:solidFill>
                    <a:srgbClr val="3333FF"/>
                  </a:solidFill>
                </a:ln>
                <a:solidFill>
                  <a:srgbClr val="046C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b="1" dirty="0">
              <a:ln>
                <a:solidFill>
                  <a:srgbClr val="3333FF"/>
                </a:solidFill>
              </a:ln>
              <a:solidFill>
                <a:srgbClr val="046C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0" name="Image 229" descr="lampe2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301625" y="8195420"/>
            <a:ext cx="386676" cy="658498"/>
          </a:xfrm>
          <a:prstGeom prst="rect">
            <a:avLst/>
          </a:prstGeom>
        </p:spPr>
      </p:pic>
      <p:pic>
        <p:nvPicPr>
          <p:cNvPr id="232" name="Image 231" descr="lampe2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71216" y="8217353"/>
            <a:ext cx="386676" cy="658498"/>
          </a:xfrm>
          <a:prstGeom prst="rect">
            <a:avLst/>
          </a:prstGeom>
        </p:spPr>
      </p:pic>
      <p:pic>
        <p:nvPicPr>
          <p:cNvPr id="257" name="Image 256" descr="lampe2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410301" y="8229316"/>
            <a:ext cx="386676" cy="658498"/>
          </a:xfrm>
          <a:prstGeom prst="rect">
            <a:avLst/>
          </a:prstGeom>
        </p:spPr>
      </p:pic>
      <p:grpSp>
        <p:nvGrpSpPr>
          <p:cNvPr id="52" name="Groupe 190"/>
          <p:cNvGrpSpPr/>
          <p:nvPr/>
        </p:nvGrpSpPr>
        <p:grpSpPr>
          <a:xfrm rot="8100000">
            <a:off x="1096216" y="5610245"/>
            <a:ext cx="1057326" cy="1005834"/>
            <a:chOff x="5257801" y="5203373"/>
            <a:chExt cx="755233" cy="718453"/>
          </a:xfrm>
        </p:grpSpPr>
        <p:sp>
          <p:nvSpPr>
            <p:cNvPr id="201" name="Arc 200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53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06" name="Arc 205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13" name="Arc 212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54" name="Groupe 214"/>
          <p:cNvGrpSpPr/>
          <p:nvPr/>
        </p:nvGrpSpPr>
        <p:grpSpPr>
          <a:xfrm>
            <a:off x="1237130" y="5802594"/>
            <a:ext cx="820698" cy="454636"/>
            <a:chOff x="883664" y="4144710"/>
            <a:chExt cx="586213" cy="324740"/>
          </a:xfrm>
        </p:grpSpPr>
        <p:sp>
          <p:nvSpPr>
            <p:cNvPr id="220" name="Rectangle à coins arrondis 219"/>
            <p:cNvSpPr/>
            <p:nvPr/>
          </p:nvSpPr>
          <p:spPr>
            <a:xfrm>
              <a:off x="883664" y="4144710"/>
              <a:ext cx="586213" cy="32474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5" name="Groupe 271"/>
            <p:cNvGrpSpPr/>
            <p:nvPr/>
          </p:nvGrpSpPr>
          <p:grpSpPr>
            <a:xfrm>
              <a:off x="937452" y="4280007"/>
              <a:ext cx="468000" cy="108000"/>
              <a:chOff x="937452" y="4280007"/>
              <a:chExt cx="468000" cy="108000"/>
            </a:xfrm>
          </p:grpSpPr>
          <p:cxnSp>
            <p:nvCxnSpPr>
              <p:cNvPr id="223" name="Connecteur droit 222"/>
              <p:cNvCxnSpPr/>
              <p:nvPr/>
            </p:nvCxnSpPr>
            <p:spPr>
              <a:xfrm>
                <a:off x="937452" y="4280007"/>
                <a:ext cx="101106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Connecteur droit 223"/>
              <p:cNvCxnSpPr/>
              <p:nvPr/>
            </p:nvCxnSpPr>
            <p:spPr>
              <a:xfrm flipH="1">
                <a:off x="1047750" y="4292007"/>
                <a:ext cx="261957" cy="960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Connecteur droit 226"/>
              <p:cNvCxnSpPr/>
              <p:nvPr/>
            </p:nvCxnSpPr>
            <p:spPr>
              <a:xfrm>
                <a:off x="1304346" y="4298691"/>
                <a:ext cx="101106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82" name="Image 181" descr="BT-F428_pw_207457.jpg"/>
          <p:cNvPicPr>
            <a:picLocks noChangeAspect="1"/>
          </p:cNvPicPr>
          <p:nvPr/>
        </p:nvPicPr>
        <p:blipFill>
          <a:blip r:embed="rId19" cstate="print"/>
          <a:srcRect l="33209" t="2751" r="33209"/>
          <a:stretch>
            <a:fillRect/>
          </a:stretch>
        </p:blipFill>
        <p:spPr>
          <a:xfrm>
            <a:off x="1648272" y="4872608"/>
            <a:ext cx="376146" cy="812899"/>
          </a:xfrm>
          <a:prstGeom prst="rect">
            <a:avLst/>
          </a:prstGeom>
        </p:spPr>
      </p:pic>
      <p:sp>
        <p:nvSpPr>
          <p:cNvPr id="183" name="ZoneTexte 182"/>
          <p:cNvSpPr txBox="1"/>
          <p:nvPr/>
        </p:nvSpPr>
        <p:spPr>
          <a:xfrm>
            <a:off x="1144216" y="8473008"/>
            <a:ext cx="967837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DAF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ZoneTexte 183"/>
          <p:cNvSpPr txBox="1"/>
          <p:nvPr/>
        </p:nvSpPr>
        <p:spPr>
          <a:xfrm>
            <a:off x="3160440" y="5304656"/>
            <a:ext cx="720080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S13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ZoneTexte 185"/>
          <p:cNvSpPr txBox="1"/>
          <p:nvPr/>
        </p:nvSpPr>
        <p:spPr>
          <a:xfrm>
            <a:off x="4168552" y="5304656"/>
            <a:ext cx="720080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S10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ZoneTexte 188"/>
          <p:cNvSpPr txBox="1"/>
          <p:nvPr/>
        </p:nvSpPr>
        <p:spPr>
          <a:xfrm>
            <a:off x="6328792" y="5160640"/>
            <a:ext cx="720080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S11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" name="ZoneTexte 190"/>
          <p:cNvSpPr txBox="1"/>
          <p:nvPr/>
        </p:nvSpPr>
        <p:spPr>
          <a:xfrm>
            <a:off x="5680720" y="5304656"/>
            <a:ext cx="720080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S9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" name="ZoneTexte 191"/>
          <p:cNvSpPr txBox="1"/>
          <p:nvPr/>
        </p:nvSpPr>
        <p:spPr>
          <a:xfrm>
            <a:off x="4888632" y="5304656"/>
            <a:ext cx="720080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S12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ZoneTexte 192"/>
          <p:cNvSpPr txBox="1"/>
          <p:nvPr/>
        </p:nvSpPr>
        <p:spPr>
          <a:xfrm>
            <a:off x="869132" y="984176"/>
            <a:ext cx="720080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S4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ZoneTexte 194"/>
          <p:cNvSpPr txBox="1"/>
          <p:nvPr/>
        </p:nvSpPr>
        <p:spPr>
          <a:xfrm>
            <a:off x="2728392" y="3144416"/>
            <a:ext cx="720080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S6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" name="ZoneTexte 202"/>
          <p:cNvSpPr txBox="1"/>
          <p:nvPr/>
        </p:nvSpPr>
        <p:spPr>
          <a:xfrm>
            <a:off x="4327054" y="3144416"/>
            <a:ext cx="720080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S5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" name="ZoneTexte 203"/>
          <p:cNvSpPr txBox="1"/>
          <p:nvPr/>
        </p:nvSpPr>
        <p:spPr>
          <a:xfrm>
            <a:off x="1576264" y="8112968"/>
            <a:ext cx="720080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S8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ZoneTexte 150"/>
          <p:cNvSpPr txBox="1"/>
          <p:nvPr/>
        </p:nvSpPr>
        <p:spPr>
          <a:xfrm>
            <a:off x="2375848" y="993061"/>
            <a:ext cx="2729551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Entrée           Chambre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0" name="ZoneTexte 239"/>
          <p:cNvSpPr txBox="1"/>
          <p:nvPr/>
        </p:nvSpPr>
        <p:spPr>
          <a:xfrm>
            <a:off x="2406390" y="4611636"/>
            <a:ext cx="2589153" cy="437029"/>
          </a:xfrm>
          <a:prstGeom prst="rect">
            <a:avLst/>
          </a:prstGeom>
          <a:noFill/>
          <a:ln>
            <a:noFill/>
          </a:ln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Contrôleurs encastrés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à coins arrondis 188"/>
          <p:cNvSpPr/>
          <p:nvPr/>
        </p:nvSpPr>
        <p:spPr>
          <a:xfrm>
            <a:off x="352128" y="264096"/>
            <a:ext cx="6699904" cy="488135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fr-FR"/>
          </a:p>
        </p:txBody>
      </p:sp>
      <p:sp>
        <p:nvSpPr>
          <p:cNvPr id="199" name="Rectangle à coins arrondis 198"/>
          <p:cNvSpPr/>
          <p:nvPr/>
        </p:nvSpPr>
        <p:spPr>
          <a:xfrm>
            <a:off x="2557494" y="5214026"/>
            <a:ext cx="5063645" cy="414755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fr-FR"/>
          </a:p>
        </p:txBody>
      </p:sp>
      <p:sp>
        <p:nvSpPr>
          <p:cNvPr id="166" name="Rectangle à coins arrondis 165"/>
          <p:cNvSpPr/>
          <p:nvPr/>
        </p:nvSpPr>
        <p:spPr>
          <a:xfrm>
            <a:off x="8075776" y="5295899"/>
            <a:ext cx="4314797" cy="4049495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7101847" y="337820"/>
            <a:ext cx="5290457" cy="4859025"/>
          </a:xfrm>
          <a:prstGeom prst="roundRect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fr-FR"/>
          </a:p>
        </p:txBody>
      </p:sp>
      <p:pic>
        <p:nvPicPr>
          <p:cNvPr id="2" name="Picture 2" descr="C:\Documents and Settings\bouquefr\Mes documents\fred Documents\Concepteur\102 groupe\image\003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9262" y="2666562"/>
            <a:ext cx="509736" cy="1500012"/>
          </a:xfrm>
          <a:prstGeom prst="rect">
            <a:avLst/>
          </a:prstGeom>
          <a:noFill/>
        </p:spPr>
      </p:pic>
      <p:pic>
        <p:nvPicPr>
          <p:cNvPr id="3" name="Picture 2" descr="http://bgpd.fr.grpleg.com/vignette/003567_pw_188180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26572" r="27174"/>
          <a:stretch>
            <a:fillRect/>
          </a:stretch>
        </p:blipFill>
        <p:spPr bwMode="auto">
          <a:xfrm>
            <a:off x="5659292" y="2006408"/>
            <a:ext cx="927462" cy="2005171"/>
          </a:xfrm>
          <a:prstGeom prst="rect">
            <a:avLst/>
          </a:prstGeom>
          <a:noFill/>
        </p:spPr>
      </p:pic>
      <p:sp>
        <p:nvSpPr>
          <p:cNvPr id="18" name="Rectangle 7"/>
          <p:cNvSpPr/>
          <p:nvPr/>
        </p:nvSpPr>
        <p:spPr>
          <a:xfrm rot="16200000">
            <a:off x="4799145" y="1847344"/>
            <a:ext cx="353531" cy="2957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fr-FR"/>
          </a:p>
        </p:txBody>
      </p:sp>
      <p:sp>
        <p:nvSpPr>
          <p:cNvPr id="19" name="Triangle rectangle 18"/>
          <p:cNvSpPr/>
          <p:nvPr/>
        </p:nvSpPr>
        <p:spPr>
          <a:xfrm rot="16200000">
            <a:off x="4783077" y="1477742"/>
            <a:ext cx="385671" cy="295714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 rot="16200000">
            <a:off x="4851146" y="2029658"/>
            <a:ext cx="92390" cy="10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 rot="16200000">
            <a:off x="4998051" y="2035510"/>
            <a:ext cx="92390" cy="10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64696" y="809493"/>
            <a:ext cx="983525" cy="156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12344" y="931781"/>
            <a:ext cx="1422763" cy="126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96920" y="2817237"/>
            <a:ext cx="484211" cy="135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5711" y="3129241"/>
            <a:ext cx="1521142" cy="100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5"/>
          <p:cNvCxnSpPr/>
          <p:nvPr/>
        </p:nvCxnSpPr>
        <p:spPr>
          <a:xfrm flipH="1">
            <a:off x="8148045" y="4101741"/>
            <a:ext cx="0" cy="50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7615626" y="4602494"/>
            <a:ext cx="3326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10242456" y="4180147"/>
            <a:ext cx="0" cy="403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 flipV="1">
            <a:off x="10145491" y="2582105"/>
            <a:ext cx="0" cy="27432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 flipV="1">
            <a:off x="10371914" y="2586450"/>
            <a:ext cx="0" cy="27432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8556454" y="2596070"/>
            <a:ext cx="16151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H="1" flipV="1">
            <a:off x="8569240" y="2325203"/>
            <a:ext cx="0" cy="27432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10354499" y="2595165"/>
            <a:ext cx="86214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endCxn id="1030" idx="2"/>
          </p:cNvCxnSpPr>
          <p:nvPr/>
        </p:nvCxnSpPr>
        <p:spPr>
          <a:xfrm flipV="1">
            <a:off x="11203584" y="2197292"/>
            <a:ext cx="0" cy="403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>
            <a:endCxn id="18" idx="1"/>
          </p:cNvCxnSpPr>
          <p:nvPr/>
        </p:nvCxnSpPr>
        <p:spPr>
          <a:xfrm flipH="1" flipV="1">
            <a:off x="4975912" y="2171966"/>
            <a:ext cx="0" cy="50623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flipH="1">
            <a:off x="670573" y="4641668"/>
            <a:ext cx="59976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V="1">
            <a:off x="6151284" y="3811122"/>
            <a:ext cx="0" cy="80989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3871973" y="4223712"/>
            <a:ext cx="0" cy="4032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2860691" y="4256370"/>
            <a:ext cx="0" cy="4032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5001507" y="4147485"/>
            <a:ext cx="0" cy="48264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Image 75" descr="fenetre.jpg"/>
          <p:cNvPicPr/>
          <p:nvPr/>
        </p:nvPicPr>
        <p:blipFill>
          <a:blip r:embed="rId10" cstate="print"/>
          <a:srcRect l="18179" t="2346" r="17735" b="2639"/>
          <a:stretch>
            <a:fillRect/>
          </a:stretch>
        </p:blipFill>
        <p:spPr>
          <a:xfrm>
            <a:off x="3453131" y="1411430"/>
            <a:ext cx="856467" cy="1188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9" name="Image 88" descr="fenetre.jpg"/>
          <p:cNvPicPr/>
          <p:nvPr/>
        </p:nvPicPr>
        <p:blipFill>
          <a:blip r:embed="rId10" cstate="print"/>
          <a:srcRect l="18179" t="2346" r="17735" b="2639"/>
          <a:stretch>
            <a:fillRect/>
          </a:stretch>
        </p:blipFill>
        <p:spPr>
          <a:xfrm>
            <a:off x="2485371" y="1406011"/>
            <a:ext cx="856467" cy="11884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3" name="Connecteur droit 102"/>
          <p:cNvCxnSpPr/>
          <p:nvPr/>
        </p:nvCxnSpPr>
        <p:spPr>
          <a:xfrm flipH="1">
            <a:off x="2880819" y="2594460"/>
            <a:ext cx="0" cy="1019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>
            <a:endCxn id="222" idx="0"/>
          </p:cNvCxnSpPr>
          <p:nvPr/>
        </p:nvCxnSpPr>
        <p:spPr>
          <a:xfrm flipH="1">
            <a:off x="3871834" y="2597717"/>
            <a:ext cx="0" cy="1014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2452049" y="1012111"/>
            <a:ext cx="1841864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Volets roulants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4334269" y="941217"/>
            <a:ext cx="1410788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Gâche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5361915" y="1327927"/>
            <a:ext cx="1732801" cy="744805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Alim BUS Automatisme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7278201" y="3019709"/>
            <a:ext cx="896983" cy="1052582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Alim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BUS 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Vidéo</a:t>
            </a:r>
            <a:endParaRPr lang="fr-F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ZoneTexte 111"/>
          <p:cNvSpPr txBox="1"/>
          <p:nvPr/>
        </p:nvSpPr>
        <p:spPr>
          <a:xfrm>
            <a:off x="4310506" y="4235294"/>
            <a:ext cx="1441867" cy="437029"/>
          </a:xfrm>
          <a:prstGeom prst="rect">
            <a:avLst/>
          </a:prstGeom>
          <a:noFill/>
        </p:spPr>
        <p:txBody>
          <a:bodyPr vert="horz"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n>
                  <a:solidFill>
                    <a:schemeClr val="tx1"/>
                  </a:solidFill>
                </a:ln>
                <a:solidFill>
                  <a:srgbClr val="57381B"/>
                </a:solidFill>
                <a:latin typeface="Times New Roman" pitchFamily="18" charset="0"/>
                <a:cs typeface="Times New Roman" pitchFamily="18" charset="0"/>
              </a:rPr>
              <a:t>Actionneur</a:t>
            </a:r>
            <a:endParaRPr lang="fr-FR" sz="2000" dirty="0">
              <a:ln>
                <a:solidFill>
                  <a:schemeClr val="tx1"/>
                </a:solidFill>
              </a:ln>
              <a:solidFill>
                <a:srgbClr val="5738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10506901" y="3270078"/>
            <a:ext cx="1432560" cy="744820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Répartiteur Vidéo </a:t>
            </a:r>
            <a:endParaRPr lang="fr-F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ZoneTexte 114"/>
          <p:cNvSpPr txBox="1"/>
          <p:nvPr/>
        </p:nvSpPr>
        <p:spPr>
          <a:xfrm>
            <a:off x="7088789" y="1293254"/>
            <a:ext cx="1097279" cy="744820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Platine de rue</a:t>
            </a:r>
            <a:endParaRPr lang="fr-F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ZoneTexte 115"/>
          <p:cNvSpPr txBox="1"/>
          <p:nvPr/>
        </p:nvSpPr>
        <p:spPr>
          <a:xfrm>
            <a:off x="11164399" y="2098775"/>
            <a:ext cx="1293222" cy="744820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Portier intérieur</a:t>
            </a:r>
            <a:endParaRPr lang="fr-F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Line 6"/>
          <p:cNvSpPr>
            <a:spLocks noChangeShapeType="1"/>
          </p:cNvSpPr>
          <p:nvPr/>
        </p:nvSpPr>
        <p:spPr bwMode="auto">
          <a:xfrm>
            <a:off x="11161683" y="6194255"/>
            <a:ext cx="0" cy="130381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lIns="128001" tIns="64001" rIns="128001" bIns="64001"/>
          <a:lstStyle/>
          <a:p>
            <a:endParaRPr lang="fr-FR"/>
          </a:p>
        </p:txBody>
      </p:sp>
      <p:sp>
        <p:nvSpPr>
          <p:cNvPr id="132" name="Text Box 11"/>
          <p:cNvSpPr txBox="1">
            <a:spLocks noChangeArrowheads="1"/>
          </p:cNvSpPr>
          <p:nvPr/>
        </p:nvSpPr>
        <p:spPr bwMode="auto">
          <a:xfrm>
            <a:off x="9885914" y="7784542"/>
            <a:ext cx="886910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001" tIns="64001" rIns="128001" bIns="64001">
            <a:spAutoFit/>
          </a:bodyPr>
          <a:lstStyle/>
          <a:p>
            <a:r>
              <a:rPr lang="fr-FR" sz="3900" b="1" i="1" dirty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wifi</a:t>
            </a:r>
          </a:p>
        </p:txBody>
      </p:sp>
      <p:pic>
        <p:nvPicPr>
          <p:cNvPr id="121" name="Picture 9" descr="C:\Documents and Settings\bouquefr\Mes documents\fred Documents\Concepteur\102 groupe\image\livebox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524631" y="7337508"/>
            <a:ext cx="1677277" cy="633413"/>
          </a:xfrm>
          <a:prstGeom prst="rect">
            <a:avLst/>
          </a:prstGeom>
          <a:noFill/>
        </p:spPr>
      </p:pic>
      <p:pic>
        <p:nvPicPr>
          <p:cNvPr id="124" name="Picture 14" descr="C:\Documents and Settings\bouquefr\Mes documents\fred Documents\Concepteur\102 groupe\image\webserveur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545924" y="5467044"/>
            <a:ext cx="1517774" cy="742330"/>
          </a:xfrm>
          <a:prstGeom prst="rect">
            <a:avLst/>
          </a:prstGeom>
          <a:noFill/>
        </p:spPr>
      </p:pic>
      <p:cxnSp>
        <p:nvCxnSpPr>
          <p:cNvPr id="141" name="Connecteur droit 140"/>
          <p:cNvCxnSpPr/>
          <p:nvPr/>
        </p:nvCxnSpPr>
        <p:spPr>
          <a:xfrm flipV="1">
            <a:off x="10942331" y="4617729"/>
            <a:ext cx="1" cy="89915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153"/>
          <p:cNvGrpSpPr/>
          <p:nvPr/>
        </p:nvGrpSpPr>
        <p:grpSpPr>
          <a:xfrm rot="13397991">
            <a:off x="10318338" y="6925505"/>
            <a:ext cx="1057326" cy="1005834"/>
            <a:chOff x="5257801" y="5203373"/>
            <a:chExt cx="755233" cy="718453"/>
          </a:xfrm>
        </p:grpSpPr>
        <p:sp>
          <p:nvSpPr>
            <p:cNvPr id="149" name="Arc 148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5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150" name="Arc 149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151" name="Arc 150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8" name="Groupe 154"/>
          <p:cNvGrpSpPr/>
          <p:nvPr/>
        </p:nvGrpSpPr>
        <p:grpSpPr>
          <a:xfrm rot="3768587">
            <a:off x="8951878" y="5973353"/>
            <a:ext cx="1057326" cy="1005834"/>
            <a:chOff x="5257801" y="5203373"/>
            <a:chExt cx="755233" cy="718453"/>
          </a:xfrm>
        </p:grpSpPr>
        <p:sp>
          <p:nvSpPr>
            <p:cNvPr id="156" name="Arc 155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9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158" name="Arc 157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159" name="Arc 158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pic>
        <p:nvPicPr>
          <p:cNvPr id="7" name="Picture 97" descr="F42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0800000">
            <a:off x="6405948" y="4338852"/>
            <a:ext cx="1371282" cy="54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" name="Rectangle à coins arrondis 170"/>
          <p:cNvSpPr/>
          <p:nvPr/>
        </p:nvSpPr>
        <p:spPr>
          <a:xfrm>
            <a:off x="944336" y="5175115"/>
            <a:ext cx="1484381" cy="4164533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fr-FR"/>
          </a:p>
        </p:txBody>
      </p:sp>
      <p:cxnSp>
        <p:nvCxnSpPr>
          <p:cNvPr id="173" name="Connecteur droit 172"/>
          <p:cNvCxnSpPr/>
          <p:nvPr/>
        </p:nvCxnSpPr>
        <p:spPr>
          <a:xfrm>
            <a:off x="1832670" y="4658692"/>
            <a:ext cx="0" cy="39116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ZoneTexte 174"/>
          <p:cNvSpPr txBox="1"/>
          <p:nvPr/>
        </p:nvSpPr>
        <p:spPr>
          <a:xfrm>
            <a:off x="1164673" y="8795284"/>
            <a:ext cx="1156365" cy="560154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r>
              <a:rPr lang="fr-FR" sz="2800" b="1" i="1" dirty="0" smtClean="0"/>
              <a:t>Radio </a:t>
            </a:r>
            <a:endParaRPr lang="fr-FR" sz="2800" b="1" i="1" dirty="0"/>
          </a:p>
        </p:txBody>
      </p:sp>
      <p:sp>
        <p:nvSpPr>
          <p:cNvPr id="176" name="ZoneTexte 175"/>
          <p:cNvSpPr txBox="1"/>
          <p:nvPr/>
        </p:nvSpPr>
        <p:spPr>
          <a:xfrm>
            <a:off x="9097544" y="8742276"/>
            <a:ext cx="2827020" cy="560154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r>
              <a:rPr lang="fr-FR" sz="2800" b="1" i="1" dirty="0" smtClean="0"/>
              <a:t>Accès à distance</a:t>
            </a:r>
            <a:endParaRPr lang="fr-FR" sz="2800" b="1" i="1" dirty="0"/>
          </a:p>
        </p:txBody>
      </p:sp>
      <p:sp>
        <p:nvSpPr>
          <p:cNvPr id="177" name="ZoneTexte 176"/>
          <p:cNvSpPr txBox="1"/>
          <p:nvPr/>
        </p:nvSpPr>
        <p:spPr>
          <a:xfrm>
            <a:off x="2175309" y="249585"/>
            <a:ext cx="3058160" cy="560154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r>
              <a:rPr lang="fr-FR" sz="2800" b="1" i="1" dirty="0" smtClean="0"/>
              <a:t>BUS automatisme</a:t>
            </a:r>
            <a:endParaRPr lang="fr-FR" sz="2800" b="1" i="1" dirty="0"/>
          </a:p>
        </p:txBody>
      </p:sp>
      <p:sp>
        <p:nvSpPr>
          <p:cNvPr id="178" name="ZoneTexte 177"/>
          <p:cNvSpPr txBox="1"/>
          <p:nvPr/>
        </p:nvSpPr>
        <p:spPr>
          <a:xfrm>
            <a:off x="8658860" y="284480"/>
            <a:ext cx="2435860" cy="560154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r>
              <a:rPr lang="fr-FR" sz="2800" b="1" i="1" dirty="0" smtClean="0"/>
              <a:t>BUS Vidéo</a:t>
            </a:r>
            <a:endParaRPr lang="fr-FR" sz="2800" b="1" i="1" dirty="0"/>
          </a:p>
        </p:txBody>
      </p:sp>
      <p:grpSp>
        <p:nvGrpSpPr>
          <p:cNvPr id="12" name="Groupe 181"/>
          <p:cNvGrpSpPr/>
          <p:nvPr/>
        </p:nvGrpSpPr>
        <p:grpSpPr>
          <a:xfrm>
            <a:off x="1355190" y="7472419"/>
            <a:ext cx="705600" cy="705600"/>
            <a:chOff x="3061000" y="5219700"/>
            <a:chExt cx="504000" cy="504000"/>
          </a:xfrm>
        </p:grpSpPr>
        <p:sp>
          <p:nvSpPr>
            <p:cNvPr id="180" name="Bouée 179"/>
            <p:cNvSpPr/>
            <p:nvPr/>
          </p:nvSpPr>
          <p:spPr>
            <a:xfrm>
              <a:off x="3061000" y="5219700"/>
              <a:ext cx="504000" cy="504000"/>
            </a:xfrm>
            <a:prstGeom prst="donu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81" name="Ellipse 180"/>
            <p:cNvSpPr/>
            <p:nvPr/>
          </p:nvSpPr>
          <p:spPr>
            <a:xfrm>
              <a:off x="3187700" y="5359400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83"/>
          <p:cNvGrpSpPr/>
          <p:nvPr/>
        </p:nvGrpSpPr>
        <p:grpSpPr>
          <a:xfrm rot="18900000">
            <a:off x="1196134" y="7219052"/>
            <a:ext cx="1057326" cy="1005834"/>
            <a:chOff x="5257801" y="5203373"/>
            <a:chExt cx="755233" cy="718453"/>
          </a:xfrm>
        </p:grpSpPr>
        <p:sp>
          <p:nvSpPr>
            <p:cNvPr id="185" name="Arc 184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16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187" name="Arc 186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188" name="Arc 187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cxnSp>
        <p:nvCxnSpPr>
          <p:cNvPr id="190" name="Connecteur droit 189"/>
          <p:cNvCxnSpPr/>
          <p:nvPr/>
        </p:nvCxnSpPr>
        <p:spPr>
          <a:xfrm flipV="1">
            <a:off x="1818547" y="5438356"/>
            <a:ext cx="0" cy="364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ZoneTexte 199"/>
          <p:cNvSpPr txBox="1"/>
          <p:nvPr/>
        </p:nvSpPr>
        <p:spPr>
          <a:xfrm>
            <a:off x="1221598" y="8225367"/>
            <a:ext cx="967837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DAF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2" name="Connecteur droit 201"/>
          <p:cNvCxnSpPr/>
          <p:nvPr/>
        </p:nvCxnSpPr>
        <p:spPr>
          <a:xfrm flipV="1">
            <a:off x="2069792" y="5994019"/>
            <a:ext cx="352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/>
        </p:nvSpPr>
        <p:spPr>
          <a:xfrm>
            <a:off x="2277005" y="5752744"/>
            <a:ext cx="498669" cy="449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fr-FR" sz="1300" dirty="0">
              <a:solidFill>
                <a:schemeClr val="tx1"/>
              </a:solidFill>
            </a:endParaRPr>
          </a:p>
        </p:txBody>
      </p:sp>
      <p:grpSp>
        <p:nvGrpSpPr>
          <p:cNvPr id="17" name="Groupe 207"/>
          <p:cNvGrpSpPr/>
          <p:nvPr/>
        </p:nvGrpSpPr>
        <p:grpSpPr>
          <a:xfrm rot="5400000">
            <a:off x="2137323" y="5456329"/>
            <a:ext cx="1057326" cy="1005834"/>
            <a:chOff x="5257801" y="5203373"/>
            <a:chExt cx="755233" cy="718453"/>
          </a:xfrm>
        </p:grpSpPr>
        <p:sp>
          <p:nvSpPr>
            <p:cNvPr id="209" name="Arc 208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20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11" name="Arc 210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12" name="Arc 211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sp>
        <p:nvSpPr>
          <p:cNvPr id="216" name="ZoneTexte 215"/>
          <p:cNvSpPr txBox="1"/>
          <p:nvPr/>
        </p:nvSpPr>
        <p:spPr>
          <a:xfrm>
            <a:off x="2764968" y="8739825"/>
            <a:ext cx="1410788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entrée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ZoneTexte 216"/>
          <p:cNvSpPr txBox="1"/>
          <p:nvPr/>
        </p:nvSpPr>
        <p:spPr>
          <a:xfrm>
            <a:off x="4198666" y="8819717"/>
            <a:ext cx="16278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PC commandée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" name="ZoneTexte 217"/>
          <p:cNvSpPr txBox="1"/>
          <p:nvPr/>
        </p:nvSpPr>
        <p:spPr>
          <a:xfrm>
            <a:off x="6030402" y="8747094"/>
            <a:ext cx="1197543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chambre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8" name="Image 227" descr="variateur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4309875">
            <a:off x="6284194" y="7306300"/>
            <a:ext cx="696396" cy="532735"/>
          </a:xfrm>
          <a:prstGeom prst="rect">
            <a:avLst/>
          </a:prstGeom>
        </p:spPr>
      </p:pic>
      <p:pic>
        <p:nvPicPr>
          <p:cNvPr id="229" name="Image 228" descr="variateur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4309875">
            <a:off x="3183498" y="7280376"/>
            <a:ext cx="696396" cy="532735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06383" y="7286147"/>
            <a:ext cx="487437" cy="67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e 232"/>
          <p:cNvGrpSpPr/>
          <p:nvPr/>
        </p:nvGrpSpPr>
        <p:grpSpPr>
          <a:xfrm rot="18000000">
            <a:off x="3056569" y="6830209"/>
            <a:ext cx="1057326" cy="1005834"/>
            <a:chOff x="5257801" y="5203373"/>
            <a:chExt cx="755233" cy="718453"/>
          </a:xfrm>
        </p:grpSpPr>
        <p:sp>
          <p:nvSpPr>
            <p:cNvPr id="234" name="Arc 233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22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36" name="Arc 235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37" name="Arc 236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23" name="Groupe 237"/>
          <p:cNvGrpSpPr/>
          <p:nvPr/>
        </p:nvGrpSpPr>
        <p:grpSpPr>
          <a:xfrm rot="18000000">
            <a:off x="4490266" y="7007671"/>
            <a:ext cx="1057326" cy="1005834"/>
            <a:chOff x="5257801" y="5203373"/>
            <a:chExt cx="755233" cy="718453"/>
          </a:xfrm>
        </p:grpSpPr>
        <p:sp>
          <p:nvSpPr>
            <p:cNvPr id="239" name="Arc 238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24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41" name="Arc 240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42" name="Arc 241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26" name="Groupe 242"/>
          <p:cNvGrpSpPr/>
          <p:nvPr/>
        </p:nvGrpSpPr>
        <p:grpSpPr>
          <a:xfrm rot="18000000">
            <a:off x="6127382" y="6886035"/>
            <a:ext cx="1057326" cy="1005834"/>
            <a:chOff x="5257801" y="5203373"/>
            <a:chExt cx="755233" cy="718453"/>
          </a:xfrm>
        </p:grpSpPr>
        <p:sp>
          <p:nvSpPr>
            <p:cNvPr id="244" name="Arc 243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27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46" name="Arc 245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47" name="Arc 246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cxnSp>
        <p:nvCxnSpPr>
          <p:cNvPr id="248" name="Connecteur droit 247"/>
          <p:cNvCxnSpPr/>
          <p:nvPr/>
        </p:nvCxnSpPr>
        <p:spPr>
          <a:xfrm flipH="1">
            <a:off x="3492576" y="7880611"/>
            <a:ext cx="0" cy="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cteur droit 248"/>
          <p:cNvCxnSpPr/>
          <p:nvPr/>
        </p:nvCxnSpPr>
        <p:spPr>
          <a:xfrm flipH="1">
            <a:off x="6589286" y="7926474"/>
            <a:ext cx="0" cy="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/>
          <p:cNvCxnSpPr/>
          <p:nvPr/>
        </p:nvCxnSpPr>
        <p:spPr>
          <a:xfrm flipH="1">
            <a:off x="4960173" y="7900550"/>
            <a:ext cx="0" cy="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e 252"/>
          <p:cNvGrpSpPr/>
          <p:nvPr/>
        </p:nvGrpSpPr>
        <p:grpSpPr>
          <a:xfrm>
            <a:off x="4390831" y="5730807"/>
            <a:ext cx="394815" cy="358924"/>
            <a:chOff x="2871387" y="4230168"/>
            <a:chExt cx="384561" cy="376015"/>
          </a:xfrm>
        </p:grpSpPr>
        <p:sp>
          <p:nvSpPr>
            <p:cNvPr id="251" name="Rectangle 250"/>
            <p:cNvSpPr/>
            <p:nvPr/>
          </p:nvSpPr>
          <p:spPr>
            <a:xfrm>
              <a:off x="2871387" y="4230168"/>
              <a:ext cx="384561" cy="376015"/>
            </a:xfrm>
            <a:prstGeom prst="rect">
              <a:avLst/>
            </a:prstGeom>
            <a:solidFill>
              <a:srgbClr val="CC00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2" name="Ellipse 251"/>
            <p:cNvSpPr/>
            <p:nvPr/>
          </p:nvSpPr>
          <p:spPr>
            <a:xfrm>
              <a:off x="2939753" y="4298534"/>
              <a:ext cx="247828" cy="2478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Groupe 253"/>
          <p:cNvGrpSpPr/>
          <p:nvPr/>
        </p:nvGrpSpPr>
        <p:grpSpPr>
          <a:xfrm>
            <a:off x="5094719" y="5728815"/>
            <a:ext cx="394815" cy="358924"/>
            <a:chOff x="2871387" y="4230168"/>
            <a:chExt cx="384561" cy="376015"/>
          </a:xfrm>
        </p:grpSpPr>
        <p:sp>
          <p:nvSpPr>
            <p:cNvPr id="255" name="Rectangle 254"/>
            <p:cNvSpPr/>
            <p:nvPr/>
          </p:nvSpPr>
          <p:spPr>
            <a:xfrm>
              <a:off x="2871387" y="4230168"/>
              <a:ext cx="384561" cy="376015"/>
            </a:xfrm>
            <a:prstGeom prst="rect">
              <a:avLst/>
            </a:prstGeom>
            <a:solidFill>
              <a:srgbClr val="CC00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6" name="Ellipse 255"/>
            <p:cNvSpPr/>
            <p:nvPr/>
          </p:nvSpPr>
          <p:spPr>
            <a:xfrm>
              <a:off x="2939753" y="4298534"/>
              <a:ext cx="247828" cy="2478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57"/>
          <p:cNvGrpSpPr/>
          <p:nvPr/>
        </p:nvGrpSpPr>
        <p:grpSpPr>
          <a:xfrm>
            <a:off x="3405787" y="5702893"/>
            <a:ext cx="394815" cy="358924"/>
            <a:chOff x="2871387" y="4230168"/>
            <a:chExt cx="384561" cy="376015"/>
          </a:xfrm>
        </p:grpSpPr>
        <p:sp>
          <p:nvSpPr>
            <p:cNvPr id="259" name="Rectangle 258"/>
            <p:cNvSpPr/>
            <p:nvPr/>
          </p:nvSpPr>
          <p:spPr>
            <a:xfrm>
              <a:off x="2871387" y="4230168"/>
              <a:ext cx="384561" cy="376015"/>
            </a:xfrm>
            <a:prstGeom prst="rect">
              <a:avLst/>
            </a:prstGeom>
            <a:solidFill>
              <a:srgbClr val="CC00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0" name="Ellipse 259"/>
            <p:cNvSpPr/>
            <p:nvPr/>
          </p:nvSpPr>
          <p:spPr>
            <a:xfrm>
              <a:off x="2939753" y="4298534"/>
              <a:ext cx="247828" cy="2478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61" name="Image 260" descr="detecteur mouvt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688359" y="5563313"/>
            <a:ext cx="409914" cy="640080"/>
          </a:xfrm>
          <a:prstGeom prst="rect">
            <a:avLst/>
          </a:prstGeom>
        </p:spPr>
      </p:pic>
      <p:grpSp>
        <p:nvGrpSpPr>
          <p:cNvPr id="31" name="Groupe 261"/>
          <p:cNvGrpSpPr/>
          <p:nvPr/>
        </p:nvGrpSpPr>
        <p:grpSpPr>
          <a:xfrm>
            <a:off x="5944173" y="5752740"/>
            <a:ext cx="394815" cy="358924"/>
            <a:chOff x="2871387" y="4230168"/>
            <a:chExt cx="384561" cy="376015"/>
          </a:xfrm>
        </p:grpSpPr>
        <p:sp>
          <p:nvSpPr>
            <p:cNvPr id="263" name="Rectangle 262"/>
            <p:cNvSpPr/>
            <p:nvPr/>
          </p:nvSpPr>
          <p:spPr>
            <a:xfrm>
              <a:off x="2871387" y="4230168"/>
              <a:ext cx="384561" cy="376015"/>
            </a:xfrm>
            <a:prstGeom prst="rect">
              <a:avLst/>
            </a:prstGeom>
            <a:solidFill>
              <a:srgbClr val="CC00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4" name="Ellipse 263"/>
            <p:cNvSpPr/>
            <p:nvPr/>
          </p:nvSpPr>
          <p:spPr>
            <a:xfrm>
              <a:off x="2939753" y="4298534"/>
              <a:ext cx="247828" cy="2478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" name="Groupe 264"/>
          <p:cNvGrpSpPr/>
          <p:nvPr/>
        </p:nvGrpSpPr>
        <p:grpSpPr>
          <a:xfrm rot="7502083">
            <a:off x="3186626" y="5515540"/>
            <a:ext cx="759485" cy="851344"/>
            <a:chOff x="5257801" y="5203373"/>
            <a:chExt cx="755233" cy="718453"/>
          </a:xfrm>
        </p:grpSpPr>
        <p:sp>
          <p:nvSpPr>
            <p:cNvPr id="266" name="Arc 265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33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68" name="Arc 267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69" name="Arc 268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34" name="Groupe 269"/>
          <p:cNvGrpSpPr/>
          <p:nvPr/>
        </p:nvGrpSpPr>
        <p:grpSpPr>
          <a:xfrm rot="7502083">
            <a:off x="6402980" y="5657117"/>
            <a:ext cx="759485" cy="851344"/>
            <a:chOff x="5257801" y="5203373"/>
            <a:chExt cx="755233" cy="718453"/>
          </a:xfrm>
        </p:grpSpPr>
        <p:sp>
          <p:nvSpPr>
            <p:cNvPr id="271" name="Arc 270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35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73" name="Arc 272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74" name="Arc 273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38" name="Groupe 274"/>
          <p:cNvGrpSpPr/>
          <p:nvPr/>
        </p:nvGrpSpPr>
        <p:grpSpPr>
          <a:xfrm rot="6672090">
            <a:off x="5719033" y="5643160"/>
            <a:ext cx="759485" cy="851344"/>
            <a:chOff x="5257801" y="5203373"/>
            <a:chExt cx="755233" cy="718453"/>
          </a:xfrm>
        </p:grpSpPr>
        <p:sp>
          <p:nvSpPr>
            <p:cNvPr id="276" name="Arc 275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40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78" name="Arc 277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79" name="Arc 278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42" name="Groupe 279"/>
          <p:cNvGrpSpPr/>
          <p:nvPr/>
        </p:nvGrpSpPr>
        <p:grpSpPr>
          <a:xfrm rot="7912256">
            <a:off x="4189618" y="5621222"/>
            <a:ext cx="759485" cy="851344"/>
            <a:chOff x="5257801" y="5203373"/>
            <a:chExt cx="755233" cy="718453"/>
          </a:xfrm>
        </p:grpSpPr>
        <p:sp>
          <p:nvSpPr>
            <p:cNvPr id="281" name="Arc 280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44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83" name="Arc 282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84" name="Arc 283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46" name="Groupe 284"/>
          <p:cNvGrpSpPr/>
          <p:nvPr/>
        </p:nvGrpSpPr>
        <p:grpSpPr>
          <a:xfrm rot="7867776">
            <a:off x="4905472" y="5583332"/>
            <a:ext cx="759485" cy="851344"/>
            <a:chOff x="5257801" y="5203373"/>
            <a:chExt cx="755233" cy="718453"/>
          </a:xfrm>
        </p:grpSpPr>
        <p:sp>
          <p:nvSpPr>
            <p:cNvPr id="286" name="Arc 285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48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88" name="Arc 287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89" name="Arc 288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pic>
        <p:nvPicPr>
          <p:cNvPr id="198" name="Picture 6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293618" y="2371992"/>
            <a:ext cx="800464" cy="65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5" name="Connecteur droit 204"/>
          <p:cNvCxnSpPr/>
          <p:nvPr/>
        </p:nvCxnSpPr>
        <p:spPr>
          <a:xfrm flipH="1">
            <a:off x="1681888" y="2979065"/>
            <a:ext cx="5053" cy="166301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4" name="Picture 6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3786" y="3709980"/>
            <a:ext cx="800464" cy="65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9" name="Connecteur droit 218"/>
          <p:cNvCxnSpPr>
            <a:stCxn id="214" idx="2"/>
          </p:cNvCxnSpPr>
          <p:nvPr/>
        </p:nvCxnSpPr>
        <p:spPr>
          <a:xfrm flipH="1">
            <a:off x="957130" y="4365181"/>
            <a:ext cx="0" cy="2649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2" name="Picture 2" descr="http://bgpd.fr.grpleg.com/vignette/069311_p_182586.gif"/>
          <p:cNvPicPr>
            <a:picLocks noChangeAspect="1" noChangeArrowheads="1"/>
          </p:cNvPicPr>
          <p:nvPr/>
        </p:nvPicPr>
        <p:blipFill>
          <a:blip r:embed="rId19" cstate="print"/>
          <a:srcRect t="10506" b="10448"/>
          <a:stretch>
            <a:fillRect/>
          </a:stretch>
        </p:blipFill>
        <p:spPr bwMode="auto">
          <a:xfrm>
            <a:off x="3493834" y="3612342"/>
            <a:ext cx="756000" cy="597590"/>
          </a:xfrm>
          <a:prstGeom prst="rect">
            <a:avLst/>
          </a:prstGeom>
          <a:noFill/>
        </p:spPr>
      </p:pic>
      <p:sp>
        <p:nvSpPr>
          <p:cNvPr id="225" name="ZoneTexte 224"/>
          <p:cNvSpPr txBox="1"/>
          <p:nvPr/>
        </p:nvSpPr>
        <p:spPr>
          <a:xfrm>
            <a:off x="179460" y="2987893"/>
            <a:ext cx="1645966" cy="744805"/>
          </a:xfrm>
          <a:prstGeom prst="rect">
            <a:avLst/>
          </a:prstGeom>
          <a:noFill/>
          <a:ln>
            <a:noFill/>
          </a:ln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Commande gâche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" name="ZoneTexte 225"/>
          <p:cNvSpPr txBox="1"/>
          <p:nvPr/>
        </p:nvSpPr>
        <p:spPr>
          <a:xfrm>
            <a:off x="888432" y="1359915"/>
            <a:ext cx="1645966" cy="1052582"/>
          </a:xfrm>
          <a:prstGeom prst="rect">
            <a:avLst/>
          </a:prstGeom>
          <a:noFill/>
          <a:ln>
            <a:noFill/>
          </a:ln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Commande générale </a:t>
            </a:r>
          </a:p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des volets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ZoneTexte 112"/>
          <p:cNvSpPr txBox="1"/>
          <p:nvPr/>
        </p:nvSpPr>
        <p:spPr>
          <a:xfrm>
            <a:off x="6481134" y="4006604"/>
            <a:ext cx="1315250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b="1" dirty="0" smtClean="0">
                <a:ln>
                  <a:solidFill>
                    <a:schemeClr val="tx1"/>
                  </a:solidFill>
                </a:ln>
                <a:solidFill>
                  <a:srgbClr val="57381B"/>
                </a:solidFill>
                <a:latin typeface="Times New Roman" pitchFamily="18" charset="0"/>
                <a:cs typeface="Times New Roman" pitchFamily="18" charset="0"/>
              </a:rPr>
              <a:t>Interface</a:t>
            </a:r>
            <a:r>
              <a:rPr lang="fr-FR" sz="2000" b="1" dirty="0" smtClean="0">
                <a:ln>
                  <a:solidFill>
                    <a:srgbClr val="3333FF"/>
                  </a:solidFill>
                </a:ln>
                <a:solidFill>
                  <a:srgbClr val="046C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b="1" dirty="0">
              <a:ln>
                <a:solidFill>
                  <a:srgbClr val="3333FF"/>
                </a:solidFill>
              </a:ln>
              <a:solidFill>
                <a:srgbClr val="046C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0" name="Image 229" descr="lampe2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301625" y="8195420"/>
            <a:ext cx="386676" cy="658498"/>
          </a:xfrm>
          <a:prstGeom prst="rect">
            <a:avLst/>
          </a:prstGeom>
        </p:spPr>
      </p:pic>
      <p:pic>
        <p:nvPicPr>
          <p:cNvPr id="232" name="Image 231" descr="lampe2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771216" y="8217353"/>
            <a:ext cx="386676" cy="658498"/>
          </a:xfrm>
          <a:prstGeom prst="rect">
            <a:avLst/>
          </a:prstGeom>
        </p:spPr>
      </p:pic>
      <p:pic>
        <p:nvPicPr>
          <p:cNvPr id="257" name="Image 256" descr="lampe2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410301" y="8229316"/>
            <a:ext cx="386676" cy="658498"/>
          </a:xfrm>
          <a:prstGeom prst="rect">
            <a:avLst/>
          </a:prstGeom>
        </p:spPr>
      </p:pic>
      <p:sp>
        <p:nvSpPr>
          <p:cNvPr id="203" name="Triangle rectangle 202"/>
          <p:cNvSpPr/>
          <p:nvPr/>
        </p:nvSpPr>
        <p:spPr>
          <a:xfrm rot="16200000">
            <a:off x="4785153" y="1476826"/>
            <a:ext cx="385671" cy="29571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fr-FR"/>
          </a:p>
        </p:txBody>
      </p:sp>
      <p:pic>
        <p:nvPicPr>
          <p:cNvPr id="204" name="Picture 2" descr="http://bgpd.fr.grpleg.com/vignette/069311_p_182586.gif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 t="10506" b="10448"/>
          <a:stretch>
            <a:fillRect/>
          </a:stretch>
        </p:blipFill>
        <p:spPr bwMode="auto">
          <a:xfrm>
            <a:off x="2490911" y="3626245"/>
            <a:ext cx="756000" cy="597591"/>
          </a:xfrm>
          <a:prstGeom prst="rect">
            <a:avLst/>
          </a:prstGeom>
          <a:noFill/>
        </p:spPr>
      </p:pic>
      <p:sp>
        <p:nvSpPr>
          <p:cNvPr id="208" name="ZoneTexte 207"/>
          <p:cNvSpPr txBox="1"/>
          <p:nvPr/>
        </p:nvSpPr>
        <p:spPr>
          <a:xfrm>
            <a:off x="2073881" y="4628262"/>
            <a:ext cx="2589153" cy="437029"/>
          </a:xfrm>
          <a:prstGeom prst="rect">
            <a:avLst/>
          </a:prstGeom>
          <a:noFill/>
          <a:ln>
            <a:noFill/>
          </a:ln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Commandes intégrées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Groupe 190"/>
          <p:cNvGrpSpPr/>
          <p:nvPr/>
        </p:nvGrpSpPr>
        <p:grpSpPr>
          <a:xfrm rot="8100000">
            <a:off x="1096216" y="5610245"/>
            <a:ext cx="1057326" cy="1005834"/>
            <a:chOff x="5257801" y="5203373"/>
            <a:chExt cx="755233" cy="718453"/>
          </a:xfrm>
        </p:grpSpPr>
        <p:sp>
          <p:nvSpPr>
            <p:cNvPr id="231" name="Arc 230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52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35" name="Arc 234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38" name="Arc 237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sp>
        <p:nvSpPr>
          <p:cNvPr id="183" name="Rectangle 182"/>
          <p:cNvSpPr/>
          <p:nvPr/>
        </p:nvSpPr>
        <p:spPr>
          <a:xfrm>
            <a:off x="2008312" y="4872609"/>
            <a:ext cx="21602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r>
              <a:rPr lang="fr-FR" sz="1300" dirty="0" smtClean="0">
                <a:solidFill>
                  <a:schemeClr val="tx1"/>
                </a:solidFill>
              </a:rPr>
              <a:t>F428</a:t>
            </a:r>
            <a:endParaRPr lang="fr-FR" sz="1300" dirty="0">
              <a:solidFill>
                <a:schemeClr val="tx1"/>
              </a:solidFill>
            </a:endParaRPr>
          </a:p>
        </p:txBody>
      </p:sp>
      <p:pic>
        <p:nvPicPr>
          <p:cNvPr id="184" name="Image 183" descr="BT-F428_pw_207457.jpg"/>
          <p:cNvPicPr>
            <a:picLocks noChangeAspect="1"/>
          </p:cNvPicPr>
          <p:nvPr/>
        </p:nvPicPr>
        <p:blipFill>
          <a:blip r:embed="rId22" cstate="print"/>
          <a:srcRect l="33209" t="2751" r="33209"/>
          <a:stretch>
            <a:fillRect/>
          </a:stretch>
        </p:blipFill>
        <p:spPr>
          <a:xfrm>
            <a:off x="1648272" y="4872608"/>
            <a:ext cx="376146" cy="812899"/>
          </a:xfrm>
          <a:prstGeom prst="rect">
            <a:avLst/>
          </a:prstGeom>
        </p:spPr>
      </p:pic>
      <p:sp>
        <p:nvSpPr>
          <p:cNvPr id="192" name="ZoneTexte 191"/>
          <p:cNvSpPr txBox="1"/>
          <p:nvPr/>
        </p:nvSpPr>
        <p:spPr>
          <a:xfrm>
            <a:off x="4009692" y="6456784"/>
            <a:ext cx="2247092" cy="56013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800" b="1" i="1" dirty="0" smtClean="0"/>
              <a:t>Radio Zigbee</a:t>
            </a:r>
            <a:endParaRPr lang="fr-FR" sz="2800" b="1" i="1" dirty="0"/>
          </a:p>
        </p:txBody>
      </p:sp>
      <p:cxnSp>
        <p:nvCxnSpPr>
          <p:cNvPr id="195" name="Connecteur droit 194"/>
          <p:cNvCxnSpPr/>
          <p:nvPr/>
        </p:nvCxnSpPr>
        <p:spPr>
          <a:xfrm>
            <a:off x="1420875" y="4674907"/>
            <a:ext cx="0" cy="39116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Rectangle à coins arrondis 200"/>
          <p:cNvSpPr/>
          <p:nvPr/>
        </p:nvSpPr>
        <p:spPr>
          <a:xfrm>
            <a:off x="285750" y="3009900"/>
            <a:ext cx="1466850" cy="167640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0" name="Rectangle à coins arrondis 209"/>
          <p:cNvSpPr/>
          <p:nvPr/>
        </p:nvSpPr>
        <p:spPr>
          <a:xfrm>
            <a:off x="4400550" y="838200"/>
            <a:ext cx="1295400" cy="409575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9" name="Connecteur droit 178"/>
          <p:cNvCxnSpPr/>
          <p:nvPr/>
        </p:nvCxnSpPr>
        <p:spPr>
          <a:xfrm flipV="1">
            <a:off x="1458883" y="5590756"/>
            <a:ext cx="0" cy="364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ectangle à coins arrondis 212"/>
          <p:cNvSpPr/>
          <p:nvPr/>
        </p:nvSpPr>
        <p:spPr>
          <a:xfrm>
            <a:off x="1219200" y="4781550"/>
            <a:ext cx="476250" cy="91440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4" name="Image 193" descr="BT-F428_pw_207457.jpg"/>
          <p:cNvPicPr>
            <a:picLocks noChangeAspect="1"/>
          </p:cNvPicPr>
          <p:nvPr/>
        </p:nvPicPr>
        <p:blipFill>
          <a:blip r:embed="rId22" cstate="print"/>
          <a:srcRect l="33209" t="2751" r="33209"/>
          <a:stretch>
            <a:fillRect/>
          </a:stretch>
        </p:blipFill>
        <p:spPr>
          <a:xfrm>
            <a:off x="1255923" y="4869365"/>
            <a:ext cx="376146" cy="812899"/>
          </a:xfrm>
          <a:prstGeom prst="rect">
            <a:avLst/>
          </a:prstGeom>
        </p:spPr>
      </p:pic>
      <p:grpSp>
        <p:nvGrpSpPr>
          <p:cNvPr id="53" name="Groupe 239"/>
          <p:cNvGrpSpPr/>
          <p:nvPr/>
        </p:nvGrpSpPr>
        <p:grpSpPr>
          <a:xfrm>
            <a:off x="1237130" y="5802594"/>
            <a:ext cx="820698" cy="454636"/>
            <a:chOff x="883664" y="4144710"/>
            <a:chExt cx="586213" cy="324740"/>
          </a:xfrm>
        </p:grpSpPr>
        <p:sp>
          <p:nvSpPr>
            <p:cNvPr id="243" name="Rectangle à coins arrondis 242"/>
            <p:cNvSpPr/>
            <p:nvPr/>
          </p:nvSpPr>
          <p:spPr>
            <a:xfrm>
              <a:off x="883664" y="4144710"/>
              <a:ext cx="586213" cy="32474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4" name="Groupe 271"/>
            <p:cNvGrpSpPr/>
            <p:nvPr/>
          </p:nvGrpSpPr>
          <p:grpSpPr>
            <a:xfrm>
              <a:off x="937452" y="4280007"/>
              <a:ext cx="468000" cy="108000"/>
              <a:chOff x="937452" y="4280007"/>
              <a:chExt cx="468000" cy="108000"/>
            </a:xfrm>
          </p:grpSpPr>
          <p:cxnSp>
            <p:nvCxnSpPr>
              <p:cNvPr id="253" name="Connecteur droit 252"/>
              <p:cNvCxnSpPr/>
              <p:nvPr/>
            </p:nvCxnSpPr>
            <p:spPr>
              <a:xfrm>
                <a:off x="937452" y="4280007"/>
                <a:ext cx="101106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Connecteur droit 253"/>
              <p:cNvCxnSpPr/>
              <p:nvPr/>
            </p:nvCxnSpPr>
            <p:spPr>
              <a:xfrm flipH="1">
                <a:off x="1047750" y="4292007"/>
                <a:ext cx="261957" cy="960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Connecteur droit 257"/>
              <p:cNvCxnSpPr/>
              <p:nvPr/>
            </p:nvCxnSpPr>
            <p:spPr>
              <a:xfrm>
                <a:off x="1304346" y="4298691"/>
                <a:ext cx="101106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2" name="ZoneTexte 181"/>
          <p:cNvSpPr txBox="1"/>
          <p:nvPr/>
        </p:nvSpPr>
        <p:spPr>
          <a:xfrm>
            <a:off x="10196936" y="6345382"/>
            <a:ext cx="18426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Câble   RJ45 </a:t>
            </a:r>
          </a:p>
          <a:p>
            <a:pPr algn="ctr"/>
            <a:r>
              <a:rPr lang="fr-FR" dirty="0" smtClean="0"/>
              <a:t>     pré câblé  </a:t>
            </a:r>
            <a:endParaRPr lang="fr-FR" dirty="0"/>
          </a:p>
        </p:txBody>
      </p:sp>
      <p:pic>
        <p:nvPicPr>
          <p:cNvPr id="186" name="Image 185" descr="http://t2.gstatic.com/shopping?q=tbn:ANd9GcRrtyd65qsyn9VBCqDLJLa6u8Xc8ZblVBm1ll8J3wLrQC397WiaWEqvfvcG0P5A-ghRSOqwBAE&amp;usqp=CAE"/>
          <p:cNvPicPr/>
          <p:nvPr/>
        </p:nvPicPr>
        <p:blipFill>
          <a:blip r:embed="rId23" cstate="print"/>
          <a:srcRect l="17941" t="-883" r="19706"/>
          <a:stretch>
            <a:fillRect/>
          </a:stretch>
        </p:blipFill>
        <p:spPr bwMode="auto">
          <a:xfrm>
            <a:off x="8507812" y="5700713"/>
            <a:ext cx="929998" cy="150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" name="Image 190" descr="https://lh6.ggpht.com/8M4f66gxF4RL-2nQUa-NGHUj-Su7L243AoCGCkqC-BDZjR6ZWWBcgR14yMWt6r_ihdI=h900"/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631637" y="5844695"/>
            <a:ext cx="711313" cy="119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xit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à coins arrondis 188"/>
          <p:cNvSpPr/>
          <p:nvPr/>
        </p:nvSpPr>
        <p:spPr>
          <a:xfrm>
            <a:off x="352128" y="264096"/>
            <a:ext cx="6699904" cy="488135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fr-FR" dirty="0"/>
          </a:p>
        </p:txBody>
      </p:sp>
      <p:sp>
        <p:nvSpPr>
          <p:cNvPr id="199" name="Rectangle à coins arrondis 198"/>
          <p:cNvSpPr/>
          <p:nvPr/>
        </p:nvSpPr>
        <p:spPr>
          <a:xfrm>
            <a:off x="2557494" y="5214026"/>
            <a:ext cx="5063645" cy="414755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fr-FR" dirty="0"/>
          </a:p>
        </p:txBody>
      </p:sp>
      <p:sp>
        <p:nvSpPr>
          <p:cNvPr id="166" name="Rectangle à coins arrondis 165"/>
          <p:cNvSpPr/>
          <p:nvPr/>
        </p:nvSpPr>
        <p:spPr>
          <a:xfrm>
            <a:off x="8075776" y="5240281"/>
            <a:ext cx="4314797" cy="410511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7101847" y="337820"/>
            <a:ext cx="5290457" cy="4859025"/>
          </a:xfrm>
          <a:prstGeom prst="roundRect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Picture 2" descr="C:\Documents and Settings\bouquefr\Mes documents\fred Documents\Concepteur\102 groupe\image\003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9262" y="2666562"/>
            <a:ext cx="509736" cy="1500012"/>
          </a:xfrm>
          <a:prstGeom prst="rect">
            <a:avLst/>
          </a:prstGeom>
          <a:noFill/>
        </p:spPr>
      </p:pic>
      <p:pic>
        <p:nvPicPr>
          <p:cNvPr id="3" name="Picture 2" descr="http://bgpd.fr.grpleg.com/vignette/003567_pw_188180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26572" r="27174"/>
          <a:stretch>
            <a:fillRect/>
          </a:stretch>
        </p:blipFill>
        <p:spPr bwMode="auto">
          <a:xfrm>
            <a:off x="5659292" y="2006408"/>
            <a:ext cx="927462" cy="2005171"/>
          </a:xfrm>
          <a:prstGeom prst="rect">
            <a:avLst/>
          </a:prstGeom>
          <a:noFill/>
        </p:spPr>
      </p:pic>
      <p:sp>
        <p:nvSpPr>
          <p:cNvPr id="18" name="Rectangle 7"/>
          <p:cNvSpPr/>
          <p:nvPr/>
        </p:nvSpPr>
        <p:spPr>
          <a:xfrm rot="16200000">
            <a:off x="4799145" y="1847344"/>
            <a:ext cx="353531" cy="2957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fr-FR" dirty="0"/>
          </a:p>
        </p:txBody>
      </p:sp>
      <p:sp>
        <p:nvSpPr>
          <p:cNvPr id="19" name="Triangle rectangle 18"/>
          <p:cNvSpPr/>
          <p:nvPr/>
        </p:nvSpPr>
        <p:spPr>
          <a:xfrm rot="16200000">
            <a:off x="4783077" y="1477742"/>
            <a:ext cx="385671" cy="295714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 rot="16200000">
            <a:off x="4851146" y="2029658"/>
            <a:ext cx="92390" cy="10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 rot="16200000">
            <a:off x="4998051" y="2035510"/>
            <a:ext cx="92390" cy="10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fr-F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64696" y="809493"/>
            <a:ext cx="983525" cy="156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12344" y="931781"/>
            <a:ext cx="1422763" cy="126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96920" y="2817237"/>
            <a:ext cx="484211" cy="135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5711" y="3129241"/>
            <a:ext cx="1521142" cy="100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5"/>
          <p:cNvCxnSpPr/>
          <p:nvPr/>
        </p:nvCxnSpPr>
        <p:spPr>
          <a:xfrm flipH="1">
            <a:off x="8148045" y="4101741"/>
            <a:ext cx="0" cy="50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7615626" y="4602494"/>
            <a:ext cx="3326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10242456" y="4180147"/>
            <a:ext cx="0" cy="403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 flipV="1">
            <a:off x="10145491" y="2582105"/>
            <a:ext cx="0" cy="27432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 flipV="1">
            <a:off x="10371914" y="2586450"/>
            <a:ext cx="0" cy="27432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8556454" y="2596070"/>
            <a:ext cx="16151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H="1" flipV="1">
            <a:off x="8569240" y="2325203"/>
            <a:ext cx="0" cy="27432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10354499" y="2595165"/>
            <a:ext cx="86214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endCxn id="1030" idx="2"/>
          </p:cNvCxnSpPr>
          <p:nvPr/>
        </p:nvCxnSpPr>
        <p:spPr>
          <a:xfrm flipV="1">
            <a:off x="11203584" y="2197292"/>
            <a:ext cx="0" cy="403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>
            <a:endCxn id="18" idx="1"/>
          </p:cNvCxnSpPr>
          <p:nvPr/>
        </p:nvCxnSpPr>
        <p:spPr>
          <a:xfrm flipH="1" flipV="1">
            <a:off x="4975912" y="2171966"/>
            <a:ext cx="0" cy="50623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flipH="1">
            <a:off x="670573" y="4641668"/>
            <a:ext cx="59976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V="1">
            <a:off x="6151284" y="3811122"/>
            <a:ext cx="0" cy="80989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3871973" y="4223712"/>
            <a:ext cx="0" cy="4032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2860691" y="4256370"/>
            <a:ext cx="0" cy="4032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5001507" y="4147485"/>
            <a:ext cx="0" cy="48264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Image 75" descr="fenetre.jpg"/>
          <p:cNvPicPr/>
          <p:nvPr/>
        </p:nvPicPr>
        <p:blipFill>
          <a:blip r:embed="rId10" cstate="print"/>
          <a:srcRect l="18179" t="2346" r="17735" b="2639"/>
          <a:stretch>
            <a:fillRect/>
          </a:stretch>
        </p:blipFill>
        <p:spPr>
          <a:xfrm>
            <a:off x="3453131" y="1411430"/>
            <a:ext cx="856467" cy="1188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9" name="Image 88" descr="fenetre.jpg"/>
          <p:cNvPicPr/>
          <p:nvPr/>
        </p:nvPicPr>
        <p:blipFill>
          <a:blip r:embed="rId10" cstate="print"/>
          <a:srcRect l="18179" t="2346" r="17735" b="2639"/>
          <a:stretch>
            <a:fillRect/>
          </a:stretch>
        </p:blipFill>
        <p:spPr>
          <a:xfrm>
            <a:off x="2485371" y="1406011"/>
            <a:ext cx="856467" cy="11884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3" name="Connecteur droit 102"/>
          <p:cNvCxnSpPr/>
          <p:nvPr/>
        </p:nvCxnSpPr>
        <p:spPr>
          <a:xfrm flipH="1">
            <a:off x="2880819" y="2594460"/>
            <a:ext cx="0" cy="1019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 flipH="1">
            <a:off x="3871834" y="2597717"/>
            <a:ext cx="0" cy="1014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2452049" y="1012111"/>
            <a:ext cx="1841864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Volets roulants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4334269" y="941217"/>
            <a:ext cx="1410788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Gâche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5361915" y="1327927"/>
            <a:ext cx="1732801" cy="744805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Alim BUS Automatisme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7278201" y="3019709"/>
            <a:ext cx="896983" cy="1052582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Alim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BUS 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Vidéo</a:t>
            </a:r>
            <a:endParaRPr lang="fr-F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ZoneTexte 111"/>
          <p:cNvSpPr txBox="1"/>
          <p:nvPr/>
        </p:nvSpPr>
        <p:spPr>
          <a:xfrm>
            <a:off x="4310506" y="4235294"/>
            <a:ext cx="1441867" cy="437029"/>
          </a:xfrm>
          <a:prstGeom prst="rect">
            <a:avLst/>
          </a:prstGeom>
          <a:noFill/>
        </p:spPr>
        <p:txBody>
          <a:bodyPr vert="horz"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n>
                  <a:solidFill>
                    <a:schemeClr val="tx1"/>
                  </a:solidFill>
                </a:ln>
                <a:solidFill>
                  <a:srgbClr val="57381B"/>
                </a:solidFill>
                <a:latin typeface="Times New Roman" pitchFamily="18" charset="0"/>
                <a:cs typeface="Times New Roman" pitchFamily="18" charset="0"/>
              </a:rPr>
              <a:t>Actionneur</a:t>
            </a:r>
            <a:endParaRPr lang="fr-FR" sz="2000" dirty="0">
              <a:ln>
                <a:solidFill>
                  <a:schemeClr val="tx1"/>
                </a:solidFill>
              </a:ln>
              <a:solidFill>
                <a:srgbClr val="5738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10506901" y="3270078"/>
            <a:ext cx="1432560" cy="744820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Répartiteur Vidéo </a:t>
            </a:r>
            <a:endParaRPr lang="fr-F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ZoneTexte 114"/>
          <p:cNvSpPr txBox="1"/>
          <p:nvPr/>
        </p:nvSpPr>
        <p:spPr>
          <a:xfrm>
            <a:off x="7088789" y="1293254"/>
            <a:ext cx="1097279" cy="744820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Platine de rue</a:t>
            </a:r>
            <a:endParaRPr lang="fr-F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ZoneTexte 115"/>
          <p:cNvSpPr txBox="1"/>
          <p:nvPr/>
        </p:nvSpPr>
        <p:spPr>
          <a:xfrm>
            <a:off x="11164399" y="2098775"/>
            <a:ext cx="1293222" cy="744820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Portier intérieur</a:t>
            </a:r>
            <a:endParaRPr lang="fr-F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Line 6"/>
          <p:cNvSpPr>
            <a:spLocks noChangeShapeType="1"/>
          </p:cNvSpPr>
          <p:nvPr/>
        </p:nvSpPr>
        <p:spPr bwMode="auto">
          <a:xfrm>
            <a:off x="11161683" y="6194255"/>
            <a:ext cx="0" cy="130381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lIns="128001" tIns="64001" rIns="128001" bIns="64001"/>
          <a:lstStyle/>
          <a:p>
            <a:endParaRPr lang="fr-FR" dirty="0"/>
          </a:p>
        </p:txBody>
      </p:sp>
      <p:sp>
        <p:nvSpPr>
          <p:cNvPr id="132" name="Text Box 11"/>
          <p:cNvSpPr txBox="1">
            <a:spLocks noChangeArrowheads="1"/>
          </p:cNvSpPr>
          <p:nvPr/>
        </p:nvSpPr>
        <p:spPr bwMode="auto">
          <a:xfrm>
            <a:off x="9885914" y="7784542"/>
            <a:ext cx="886910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001" tIns="64001" rIns="128001" bIns="64001">
            <a:spAutoFit/>
          </a:bodyPr>
          <a:lstStyle/>
          <a:p>
            <a:r>
              <a:rPr lang="fr-FR" sz="3900" b="1" i="1" dirty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wifi</a:t>
            </a:r>
          </a:p>
        </p:txBody>
      </p:sp>
      <p:pic>
        <p:nvPicPr>
          <p:cNvPr id="121" name="Picture 9" descr="C:\Documents and Settings\bouquefr\Mes documents\fred Documents\Concepteur\102 groupe\image\livebox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524631" y="7337508"/>
            <a:ext cx="1677277" cy="633413"/>
          </a:xfrm>
          <a:prstGeom prst="rect">
            <a:avLst/>
          </a:prstGeom>
          <a:noFill/>
        </p:spPr>
      </p:pic>
      <p:pic>
        <p:nvPicPr>
          <p:cNvPr id="124" name="Picture 14" descr="C:\Documents and Settings\bouquefr\Mes documents\fred Documents\Concepteur\102 groupe\image\webserveur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545924" y="5467044"/>
            <a:ext cx="1517774" cy="742330"/>
          </a:xfrm>
          <a:prstGeom prst="rect">
            <a:avLst/>
          </a:prstGeom>
          <a:noFill/>
        </p:spPr>
      </p:pic>
      <p:cxnSp>
        <p:nvCxnSpPr>
          <p:cNvPr id="141" name="Connecteur droit 140"/>
          <p:cNvCxnSpPr/>
          <p:nvPr/>
        </p:nvCxnSpPr>
        <p:spPr>
          <a:xfrm flipV="1">
            <a:off x="10942331" y="4617729"/>
            <a:ext cx="1" cy="89915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153"/>
          <p:cNvGrpSpPr/>
          <p:nvPr/>
        </p:nvGrpSpPr>
        <p:grpSpPr>
          <a:xfrm rot="13397991">
            <a:off x="10318338" y="6925505"/>
            <a:ext cx="1057326" cy="1005834"/>
            <a:chOff x="5257801" y="5203373"/>
            <a:chExt cx="755233" cy="718453"/>
          </a:xfrm>
        </p:grpSpPr>
        <p:sp>
          <p:nvSpPr>
            <p:cNvPr id="149" name="Arc 148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5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150" name="Arc 149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151" name="Arc 150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8" name="Groupe 154"/>
          <p:cNvGrpSpPr/>
          <p:nvPr/>
        </p:nvGrpSpPr>
        <p:grpSpPr>
          <a:xfrm rot="3768587">
            <a:off x="8951878" y="5973353"/>
            <a:ext cx="1057326" cy="1005834"/>
            <a:chOff x="5257801" y="5203373"/>
            <a:chExt cx="755233" cy="718453"/>
          </a:xfrm>
        </p:grpSpPr>
        <p:sp>
          <p:nvSpPr>
            <p:cNvPr id="156" name="Arc 155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9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158" name="Arc 157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159" name="Arc 158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pic>
        <p:nvPicPr>
          <p:cNvPr id="7" name="Picture 97" descr="F42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0800000">
            <a:off x="6405948" y="4338852"/>
            <a:ext cx="1371282" cy="54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" name="Rectangle à coins arrondis 170"/>
          <p:cNvSpPr/>
          <p:nvPr/>
        </p:nvSpPr>
        <p:spPr>
          <a:xfrm>
            <a:off x="944336" y="5175115"/>
            <a:ext cx="1484381" cy="4164533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fr-FR" dirty="0"/>
          </a:p>
        </p:txBody>
      </p:sp>
      <p:cxnSp>
        <p:nvCxnSpPr>
          <p:cNvPr id="173" name="Connecteur droit 172"/>
          <p:cNvCxnSpPr/>
          <p:nvPr/>
        </p:nvCxnSpPr>
        <p:spPr>
          <a:xfrm>
            <a:off x="1832670" y="4658692"/>
            <a:ext cx="0" cy="39116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ZoneTexte 174"/>
          <p:cNvSpPr txBox="1"/>
          <p:nvPr/>
        </p:nvSpPr>
        <p:spPr>
          <a:xfrm>
            <a:off x="1164673" y="8795284"/>
            <a:ext cx="1156365" cy="560154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r>
              <a:rPr lang="fr-FR" sz="2800" b="1" i="1" dirty="0" smtClean="0"/>
              <a:t>Radio </a:t>
            </a:r>
            <a:endParaRPr lang="fr-FR" sz="2800" b="1" i="1" dirty="0"/>
          </a:p>
        </p:txBody>
      </p:sp>
      <p:sp>
        <p:nvSpPr>
          <p:cNvPr id="176" name="ZoneTexte 175"/>
          <p:cNvSpPr txBox="1"/>
          <p:nvPr/>
        </p:nvSpPr>
        <p:spPr>
          <a:xfrm>
            <a:off x="9097544" y="8742276"/>
            <a:ext cx="2827020" cy="560154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r>
              <a:rPr lang="fr-FR" sz="2800" b="1" i="1" dirty="0" smtClean="0"/>
              <a:t>Accès à distance</a:t>
            </a:r>
            <a:endParaRPr lang="fr-FR" sz="2800" b="1" i="1" dirty="0"/>
          </a:p>
        </p:txBody>
      </p:sp>
      <p:sp>
        <p:nvSpPr>
          <p:cNvPr id="177" name="ZoneTexte 176"/>
          <p:cNvSpPr txBox="1"/>
          <p:nvPr/>
        </p:nvSpPr>
        <p:spPr>
          <a:xfrm>
            <a:off x="2175309" y="249585"/>
            <a:ext cx="3058160" cy="560154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r>
              <a:rPr lang="fr-FR" sz="2800" b="1" i="1" dirty="0" smtClean="0"/>
              <a:t>BUS automatisme</a:t>
            </a:r>
            <a:endParaRPr lang="fr-FR" sz="2800" b="1" i="1" dirty="0"/>
          </a:p>
        </p:txBody>
      </p:sp>
      <p:sp>
        <p:nvSpPr>
          <p:cNvPr id="178" name="ZoneTexte 177"/>
          <p:cNvSpPr txBox="1"/>
          <p:nvPr/>
        </p:nvSpPr>
        <p:spPr>
          <a:xfrm>
            <a:off x="8658860" y="284480"/>
            <a:ext cx="2435860" cy="560154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r>
              <a:rPr lang="fr-FR" sz="2800" b="1" i="1" dirty="0" smtClean="0"/>
              <a:t>BUS Vidéo</a:t>
            </a:r>
            <a:endParaRPr lang="fr-FR" sz="2800" b="1" i="1" dirty="0"/>
          </a:p>
        </p:txBody>
      </p:sp>
      <p:grpSp>
        <p:nvGrpSpPr>
          <p:cNvPr id="12" name="Groupe 181"/>
          <p:cNvGrpSpPr/>
          <p:nvPr/>
        </p:nvGrpSpPr>
        <p:grpSpPr>
          <a:xfrm>
            <a:off x="1355190" y="7472419"/>
            <a:ext cx="705600" cy="705600"/>
            <a:chOff x="3061000" y="5219700"/>
            <a:chExt cx="504000" cy="504000"/>
          </a:xfrm>
        </p:grpSpPr>
        <p:sp>
          <p:nvSpPr>
            <p:cNvPr id="180" name="Bouée 179"/>
            <p:cNvSpPr/>
            <p:nvPr/>
          </p:nvSpPr>
          <p:spPr>
            <a:xfrm>
              <a:off x="3061000" y="5219700"/>
              <a:ext cx="504000" cy="504000"/>
            </a:xfrm>
            <a:prstGeom prst="donu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81" name="Ellipse 180"/>
            <p:cNvSpPr/>
            <p:nvPr/>
          </p:nvSpPr>
          <p:spPr>
            <a:xfrm>
              <a:off x="3187700" y="5359400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3" name="Groupe 183"/>
          <p:cNvGrpSpPr/>
          <p:nvPr/>
        </p:nvGrpSpPr>
        <p:grpSpPr>
          <a:xfrm rot="18900000">
            <a:off x="1196134" y="7219052"/>
            <a:ext cx="1057326" cy="1005834"/>
            <a:chOff x="5257801" y="5203373"/>
            <a:chExt cx="755233" cy="718453"/>
          </a:xfrm>
        </p:grpSpPr>
        <p:sp>
          <p:nvSpPr>
            <p:cNvPr id="185" name="Arc 184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16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187" name="Arc 186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188" name="Arc 187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cxnSp>
        <p:nvCxnSpPr>
          <p:cNvPr id="190" name="Connecteur droit 189"/>
          <p:cNvCxnSpPr/>
          <p:nvPr/>
        </p:nvCxnSpPr>
        <p:spPr>
          <a:xfrm flipV="1">
            <a:off x="1818547" y="5438356"/>
            <a:ext cx="0" cy="364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ZoneTexte 199"/>
          <p:cNvSpPr txBox="1"/>
          <p:nvPr/>
        </p:nvSpPr>
        <p:spPr>
          <a:xfrm>
            <a:off x="1221598" y="8225367"/>
            <a:ext cx="967837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DAF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2" name="Connecteur droit 201"/>
          <p:cNvCxnSpPr/>
          <p:nvPr/>
        </p:nvCxnSpPr>
        <p:spPr>
          <a:xfrm flipV="1">
            <a:off x="2069792" y="5994019"/>
            <a:ext cx="352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/>
        </p:nvSpPr>
        <p:spPr>
          <a:xfrm>
            <a:off x="2277005" y="5752744"/>
            <a:ext cx="498669" cy="449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fr-FR" sz="1300" dirty="0">
              <a:solidFill>
                <a:schemeClr val="tx1"/>
              </a:solidFill>
            </a:endParaRPr>
          </a:p>
        </p:txBody>
      </p:sp>
      <p:grpSp>
        <p:nvGrpSpPr>
          <p:cNvPr id="17" name="Groupe 207"/>
          <p:cNvGrpSpPr/>
          <p:nvPr/>
        </p:nvGrpSpPr>
        <p:grpSpPr>
          <a:xfrm rot="5400000">
            <a:off x="2137323" y="5456329"/>
            <a:ext cx="1057326" cy="1005834"/>
            <a:chOff x="5257801" y="5203373"/>
            <a:chExt cx="755233" cy="718453"/>
          </a:xfrm>
        </p:grpSpPr>
        <p:sp>
          <p:nvSpPr>
            <p:cNvPr id="209" name="Arc 208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20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11" name="Arc 210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12" name="Arc 211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sp>
        <p:nvSpPr>
          <p:cNvPr id="216" name="ZoneTexte 215"/>
          <p:cNvSpPr txBox="1"/>
          <p:nvPr/>
        </p:nvSpPr>
        <p:spPr>
          <a:xfrm>
            <a:off x="2764968" y="8739825"/>
            <a:ext cx="1410788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entrée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ZoneTexte 216"/>
          <p:cNvSpPr txBox="1"/>
          <p:nvPr/>
        </p:nvSpPr>
        <p:spPr>
          <a:xfrm>
            <a:off x="4198666" y="8819717"/>
            <a:ext cx="16278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PC commandée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" name="ZoneTexte 217"/>
          <p:cNvSpPr txBox="1"/>
          <p:nvPr/>
        </p:nvSpPr>
        <p:spPr>
          <a:xfrm>
            <a:off x="6030402" y="8747094"/>
            <a:ext cx="1197543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chambre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8" name="Image 227" descr="variateur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4309875">
            <a:off x="6284194" y="7306300"/>
            <a:ext cx="696396" cy="532735"/>
          </a:xfrm>
          <a:prstGeom prst="rect">
            <a:avLst/>
          </a:prstGeom>
        </p:spPr>
      </p:pic>
      <p:pic>
        <p:nvPicPr>
          <p:cNvPr id="229" name="Image 228" descr="variateur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4309875">
            <a:off x="3183498" y="7280376"/>
            <a:ext cx="696396" cy="532735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06383" y="7286147"/>
            <a:ext cx="487437" cy="67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e 232"/>
          <p:cNvGrpSpPr/>
          <p:nvPr/>
        </p:nvGrpSpPr>
        <p:grpSpPr>
          <a:xfrm rot="18000000">
            <a:off x="3056569" y="6830209"/>
            <a:ext cx="1057326" cy="1005834"/>
            <a:chOff x="5257801" y="5203373"/>
            <a:chExt cx="755233" cy="718453"/>
          </a:xfrm>
        </p:grpSpPr>
        <p:sp>
          <p:nvSpPr>
            <p:cNvPr id="234" name="Arc 233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22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36" name="Arc 235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37" name="Arc 236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23" name="Groupe 237"/>
          <p:cNvGrpSpPr/>
          <p:nvPr/>
        </p:nvGrpSpPr>
        <p:grpSpPr>
          <a:xfrm rot="18000000">
            <a:off x="4490266" y="7007671"/>
            <a:ext cx="1057326" cy="1005834"/>
            <a:chOff x="5257801" y="5203373"/>
            <a:chExt cx="755233" cy="718453"/>
          </a:xfrm>
        </p:grpSpPr>
        <p:sp>
          <p:nvSpPr>
            <p:cNvPr id="239" name="Arc 238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24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41" name="Arc 240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42" name="Arc 241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26" name="Groupe 242"/>
          <p:cNvGrpSpPr/>
          <p:nvPr/>
        </p:nvGrpSpPr>
        <p:grpSpPr>
          <a:xfrm rot="18000000">
            <a:off x="6127382" y="6886035"/>
            <a:ext cx="1057326" cy="1005834"/>
            <a:chOff x="5257801" y="5203373"/>
            <a:chExt cx="755233" cy="718453"/>
          </a:xfrm>
        </p:grpSpPr>
        <p:sp>
          <p:nvSpPr>
            <p:cNvPr id="244" name="Arc 243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27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46" name="Arc 245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47" name="Arc 246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cxnSp>
        <p:nvCxnSpPr>
          <p:cNvPr id="248" name="Connecteur droit 247"/>
          <p:cNvCxnSpPr/>
          <p:nvPr/>
        </p:nvCxnSpPr>
        <p:spPr>
          <a:xfrm flipH="1">
            <a:off x="3492576" y="7880611"/>
            <a:ext cx="0" cy="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cteur droit 248"/>
          <p:cNvCxnSpPr/>
          <p:nvPr/>
        </p:nvCxnSpPr>
        <p:spPr>
          <a:xfrm flipH="1">
            <a:off x="6589286" y="7926474"/>
            <a:ext cx="0" cy="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/>
          <p:cNvCxnSpPr/>
          <p:nvPr/>
        </p:nvCxnSpPr>
        <p:spPr>
          <a:xfrm flipH="1">
            <a:off x="4960173" y="7900550"/>
            <a:ext cx="0" cy="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e 252"/>
          <p:cNvGrpSpPr/>
          <p:nvPr/>
        </p:nvGrpSpPr>
        <p:grpSpPr>
          <a:xfrm>
            <a:off x="4390831" y="5730807"/>
            <a:ext cx="394815" cy="358924"/>
            <a:chOff x="2871387" y="4230168"/>
            <a:chExt cx="384561" cy="376015"/>
          </a:xfrm>
        </p:grpSpPr>
        <p:sp>
          <p:nvSpPr>
            <p:cNvPr id="251" name="Rectangle 250"/>
            <p:cNvSpPr/>
            <p:nvPr/>
          </p:nvSpPr>
          <p:spPr>
            <a:xfrm>
              <a:off x="2871387" y="4230168"/>
              <a:ext cx="384561" cy="376015"/>
            </a:xfrm>
            <a:prstGeom prst="rect">
              <a:avLst/>
            </a:prstGeom>
            <a:solidFill>
              <a:srgbClr val="CC00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2" name="Ellipse 251"/>
            <p:cNvSpPr/>
            <p:nvPr/>
          </p:nvSpPr>
          <p:spPr>
            <a:xfrm>
              <a:off x="2939753" y="4298534"/>
              <a:ext cx="247828" cy="2478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9" name="Groupe 253"/>
          <p:cNvGrpSpPr/>
          <p:nvPr/>
        </p:nvGrpSpPr>
        <p:grpSpPr>
          <a:xfrm>
            <a:off x="5094719" y="5728815"/>
            <a:ext cx="394815" cy="358924"/>
            <a:chOff x="2871387" y="4230168"/>
            <a:chExt cx="384561" cy="376015"/>
          </a:xfrm>
        </p:grpSpPr>
        <p:sp>
          <p:nvSpPr>
            <p:cNvPr id="255" name="Rectangle 254"/>
            <p:cNvSpPr/>
            <p:nvPr/>
          </p:nvSpPr>
          <p:spPr>
            <a:xfrm>
              <a:off x="2871387" y="4230168"/>
              <a:ext cx="384561" cy="376015"/>
            </a:xfrm>
            <a:prstGeom prst="rect">
              <a:avLst/>
            </a:prstGeom>
            <a:solidFill>
              <a:srgbClr val="CC00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6" name="Ellipse 255"/>
            <p:cNvSpPr/>
            <p:nvPr/>
          </p:nvSpPr>
          <p:spPr>
            <a:xfrm>
              <a:off x="2939753" y="4298534"/>
              <a:ext cx="247828" cy="2478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0" name="Groupe 257"/>
          <p:cNvGrpSpPr/>
          <p:nvPr/>
        </p:nvGrpSpPr>
        <p:grpSpPr>
          <a:xfrm>
            <a:off x="3405787" y="5702893"/>
            <a:ext cx="394815" cy="358924"/>
            <a:chOff x="2871387" y="4230168"/>
            <a:chExt cx="384561" cy="376015"/>
          </a:xfrm>
        </p:grpSpPr>
        <p:sp>
          <p:nvSpPr>
            <p:cNvPr id="259" name="Rectangle 258"/>
            <p:cNvSpPr/>
            <p:nvPr/>
          </p:nvSpPr>
          <p:spPr>
            <a:xfrm>
              <a:off x="2871387" y="4230168"/>
              <a:ext cx="384561" cy="376015"/>
            </a:xfrm>
            <a:prstGeom prst="rect">
              <a:avLst/>
            </a:prstGeom>
            <a:solidFill>
              <a:srgbClr val="CC00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60" name="Ellipse 259"/>
            <p:cNvSpPr/>
            <p:nvPr/>
          </p:nvSpPr>
          <p:spPr>
            <a:xfrm>
              <a:off x="2939753" y="4298534"/>
              <a:ext cx="247828" cy="2478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261" name="Image 260" descr="detecteur mouvt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688359" y="5563313"/>
            <a:ext cx="409914" cy="640080"/>
          </a:xfrm>
          <a:prstGeom prst="rect">
            <a:avLst/>
          </a:prstGeom>
        </p:spPr>
      </p:pic>
      <p:grpSp>
        <p:nvGrpSpPr>
          <p:cNvPr id="31" name="Groupe 261"/>
          <p:cNvGrpSpPr/>
          <p:nvPr/>
        </p:nvGrpSpPr>
        <p:grpSpPr>
          <a:xfrm>
            <a:off x="5944173" y="5752740"/>
            <a:ext cx="394815" cy="358924"/>
            <a:chOff x="2871387" y="4230168"/>
            <a:chExt cx="384561" cy="376015"/>
          </a:xfrm>
        </p:grpSpPr>
        <p:sp>
          <p:nvSpPr>
            <p:cNvPr id="263" name="Rectangle 262"/>
            <p:cNvSpPr/>
            <p:nvPr/>
          </p:nvSpPr>
          <p:spPr>
            <a:xfrm>
              <a:off x="2871387" y="4230168"/>
              <a:ext cx="384561" cy="376015"/>
            </a:xfrm>
            <a:prstGeom prst="rect">
              <a:avLst/>
            </a:prstGeom>
            <a:solidFill>
              <a:srgbClr val="CC00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64" name="Ellipse 263"/>
            <p:cNvSpPr/>
            <p:nvPr/>
          </p:nvSpPr>
          <p:spPr>
            <a:xfrm>
              <a:off x="2939753" y="4298534"/>
              <a:ext cx="247828" cy="2478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2" name="Groupe 264"/>
          <p:cNvGrpSpPr/>
          <p:nvPr/>
        </p:nvGrpSpPr>
        <p:grpSpPr>
          <a:xfrm rot="7502083">
            <a:off x="3186626" y="5515540"/>
            <a:ext cx="759485" cy="851344"/>
            <a:chOff x="5257801" y="5203373"/>
            <a:chExt cx="755233" cy="718453"/>
          </a:xfrm>
        </p:grpSpPr>
        <p:sp>
          <p:nvSpPr>
            <p:cNvPr id="266" name="Arc 265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33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68" name="Arc 267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69" name="Arc 268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34" name="Groupe 269"/>
          <p:cNvGrpSpPr/>
          <p:nvPr/>
        </p:nvGrpSpPr>
        <p:grpSpPr>
          <a:xfrm rot="7502083">
            <a:off x="6402980" y="5657117"/>
            <a:ext cx="759485" cy="851344"/>
            <a:chOff x="5257801" y="5203373"/>
            <a:chExt cx="755233" cy="718453"/>
          </a:xfrm>
        </p:grpSpPr>
        <p:sp>
          <p:nvSpPr>
            <p:cNvPr id="271" name="Arc 270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35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73" name="Arc 272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74" name="Arc 273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38" name="Groupe 274"/>
          <p:cNvGrpSpPr/>
          <p:nvPr/>
        </p:nvGrpSpPr>
        <p:grpSpPr>
          <a:xfrm rot="6672090">
            <a:off x="5719033" y="5643160"/>
            <a:ext cx="759485" cy="851344"/>
            <a:chOff x="5257801" y="5203373"/>
            <a:chExt cx="755233" cy="718453"/>
          </a:xfrm>
        </p:grpSpPr>
        <p:sp>
          <p:nvSpPr>
            <p:cNvPr id="276" name="Arc 275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40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78" name="Arc 277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79" name="Arc 278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42" name="Groupe 279"/>
          <p:cNvGrpSpPr/>
          <p:nvPr/>
        </p:nvGrpSpPr>
        <p:grpSpPr>
          <a:xfrm rot="7912256">
            <a:off x="4189618" y="5621222"/>
            <a:ext cx="759485" cy="851344"/>
            <a:chOff x="5257801" y="5203373"/>
            <a:chExt cx="755233" cy="718453"/>
          </a:xfrm>
        </p:grpSpPr>
        <p:sp>
          <p:nvSpPr>
            <p:cNvPr id="281" name="Arc 280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44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83" name="Arc 282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84" name="Arc 283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46" name="Groupe 284"/>
          <p:cNvGrpSpPr/>
          <p:nvPr/>
        </p:nvGrpSpPr>
        <p:grpSpPr>
          <a:xfrm rot="7867776">
            <a:off x="4905472" y="5583332"/>
            <a:ext cx="759485" cy="851344"/>
            <a:chOff x="5257801" y="5203373"/>
            <a:chExt cx="755233" cy="718453"/>
          </a:xfrm>
        </p:grpSpPr>
        <p:sp>
          <p:nvSpPr>
            <p:cNvPr id="286" name="Arc 285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48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88" name="Arc 287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89" name="Arc 288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pic>
        <p:nvPicPr>
          <p:cNvPr id="198" name="Picture 6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293618" y="2371992"/>
            <a:ext cx="800464" cy="65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5" name="Connecteur droit 204"/>
          <p:cNvCxnSpPr/>
          <p:nvPr/>
        </p:nvCxnSpPr>
        <p:spPr>
          <a:xfrm flipH="1">
            <a:off x="1681888" y="2979065"/>
            <a:ext cx="5053" cy="166301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4" name="Picture 6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3786" y="3709980"/>
            <a:ext cx="800464" cy="65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9" name="Connecteur droit 218"/>
          <p:cNvCxnSpPr>
            <a:stCxn id="214" idx="2"/>
          </p:cNvCxnSpPr>
          <p:nvPr/>
        </p:nvCxnSpPr>
        <p:spPr>
          <a:xfrm flipH="1">
            <a:off x="957130" y="4365181"/>
            <a:ext cx="0" cy="2649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2" name="Picture 2" descr="http://bgpd.fr.grpleg.com/vignette/069311_p_182586.gif"/>
          <p:cNvPicPr>
            <a:picLocks noChangeAspect="1" noChangeArrowheads="1"/>
          </p:cNvPicPr>
          <p:nvPr/>
        </p:nvPicPr>
        <p:blipFill>
          <a:blip r:embed="rId19" cstate="print"/>
          <a:srcRect t="10506" b="10448"/>
          <a:stretch>
            <a:fillRect/>
          </a:stretch>
        </p:blipFill>
        <p:spPr bwMode="auto">
          <a:xfrm>
            <a:off x="3493834" y="3612342"/>
            <a:ext cx="756000" cy="597590"/>
          </a:xfrm>
          <a:prstGeom prst="rect">
            <a:avLst/>
          </a:prstGeom>
          <a:noFill/>
        </p:spPr>
      </p:pic>
      <p:sp>
        <p:nvSpPr>
          <p:cNvPr id="225" name="ZoneTexte 224"/>
          <p:cNvSpPr txBox="1"/>
          <p:nvPr/>
        </p:nvSpPr>
        <p:spPr>
          <a:xfrm>
            <a:off x="179460" y="2987893"/>
            <a:ext cx="1645966" cy="744805"/>
          </a:xfrm>
          <a:prstGeom prst="rect">
            <a:avLst/>
          </a:prstGeom>
          <a:noFill/>
          <a:ln>
            <a:noFill/>
          </a:ln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Commande gâche</a:t>
            </a:r>
            <a:endParaRPr lang="fr-F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" name="ZoneTexte 225"/>
          <p:cNvSpPr txBox="1"/>
          <p:nvPr/>
        </p:nvSpPr>
        <p:spPr>
          <a:xfrm>
            <a:off x="888432" y="1359915"/>
            <a:ext cx="1645966" cy="1052582"/>
          </a:xfrm>
          <a:prstGeom prst="rect">
            <a:avLst/>
          </a:prstGeom>
          <a:noFill/>
          <a:ln>
            <a:noFill/>
          </a:ln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Commande générale </a:t>
            </a:r>
          </a:p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des volets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ZoneTexte 112"/>
          <p:cNvSpPr txBox="1"/>
          <p:nvPr/>
        </p:nvSpPr>
        <p:spPr>
          <a:xfrm>
            <a:off x="6453702" y="4006604"/>
            <a:ext cx="1315250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b="1" dirty="0" smtClean="0">
                <a:ln>
                  <a:solidFill>
                    <a:schemeClr val="tx1"/>
                  </a:solidFill>
                </a:ln>
                <a:solidFill>
                  <a:srgbClr val="57381B"/>
                </a:solidFill>
                <a:latin typeface="Times New Roman" pitchFamily="18" charset="0"/>
                <a:cs typeface="Times New Roman" pitchFamily="18" charset="0"/>
              </a:rPr>
              <a:t>Interface</a:t>
            </a:r>
            <a:r>
              <a:rPr lang="fr-FR" sz="2000" b="1" dirty="0" smtClean="0">
                <a:ln>
                  <a:solidFill>
                    <a:srgbClr val="3333FF"/>
                  </a:solidFill>
                </a:ln>
                <a:solidFill>
                  <a:srgbClr val="046C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b="1" dirty="0">
              <a:ln>
                <a:solidFill>
                  <a:srgbClr val="3333FF"/>
                </a:solidFill>
              </a:ln>
              <a:solidFill>
                <a:srgbClr val="046C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0" name="Image 229" descr="lampe2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301625" y="8195420"/>
            <a:ext cx="386676" cy="658498"/>
          </a:xfrm>
          <a:prstGeom prst="rect">
            <a:avLst/>
          </a:prstGeom>
        </p:spPr>
      </p:pic>
      <p:pic>
        <p:nvPicPr>
          <p:cNvPr id="232" name="Image 231" descr="lampe2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771216" y="8217353"/>
            <a:ext cx="386676" cy="658498"/>
          </a:xfrm>
          <a:prstGeom prst="rect">
            <a:avLst/>
          </a:prstGeom>
        </p:spPr>
      </p:pic>
      <p:pic>
        <p:nvPicPr>
          <p:cNvPr id="257" name="Image 256" descr="lampe2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410301" y="8229316"/>
            <a:ext cx="386676" cy="658498"/>
          </a:xfrm>
          <a:prstGeom prst="rect">
            <a:avLst/>
          </a:prstGeom>
        </p:spPr>
      </p:pic>
      <p:sp>
        <p:nvSpPr>
          <p:cNvPr id="203" name="Triangle rectangle 202"/>
          <p:cNvSpPr/>
          <p:nvPr/>
        </p:nvSpPr>
        <p:spPr>
          <a:xfrm rot="16200000">
            <a:off x="4785153" y="1476826"/>
            <a:ext cx="385671" cy="29571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fr-FR" dirty="0"/>
          </a:p>
        </p:txBody>
      </p:sp>
      <p:pic>
        <p:nvPicPr>
          <p:cNvPr id="204" name="Picture 2" descr="http://bgpd.fr.grpleg.com/vignette/069311_p_182586.gif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 t="10506" b="10448"/>
          <a:stretch>
            <a:fillRect/>
          </a:stretch>
        </p:blipFill>
        <p:spPr bwMode="auto">
          <a:xfrm>
            <a:off x="2490911" y="3626245"/>
            <a:ext cx="756000" cy="597591"/>
          </a:xfrm>
          <a:prstGeom prst="rect">
            <a:avLst/>
          </a:prstGeom>
          <a:noFill/>
        </p:spPr>
      </p:pic>
      <p:pic>
        <p:nvPicPr>
          <p:cNvPr id="206" name="Picture 2" descr="http://bgpd.fr.grpleg.com/vignette/069311_p_182586.gif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 t="10506" b="10448"/>
          <a:stretch>
            <a:fillRect/>
          </a:stretch>
        </p:blipFill>
        <p:spPr bwMode="auto">
          <a:xfrm>
            <a:off x="563168" y="3702168"/>
            <a:ext cx="756000" cy="597591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grpSp>
        <p:nvGrpSpPr>
          <p:cNvPr id="49" name="Groupe 200"/>
          <p:cNvGrpSpPr/>
          <p:nvPr/>
        </p:nvGrpSpPr>
        <p:grpSpPr>
          <a:xfrm>
            <a:off x="940398" y="4166574"/>
            <a:ext cx="4054490" cy="499593"/>
            <a:chOff x="671713" y="2976124"/>
            <a:chExt cx="2896064" cy="356852"/>
          </a:xfrm>
        </p:grpSpPr>
        <p:cxnSp>
          <p:nvCxnSpPr>
            <p:cNvPr id="182" name="Connecteur droit 181"/>
            <p:cNvCxnSpPr/>
            <p:nvPr/>
          </p:nvCxnSpPr>
          <p:spPr>
            <a:xfrm>
              <a:off x="687631" y="3071256"/>
              <a:ext cx="0" cy="227115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cteur droit 185"/>
            <p:cNvCxnSpPr/>
            <p:nvPr/>
          </p:nvCxnSpPr>
          <p:spPr>
            <a:xfrm>
              <a:off x="671713" y="3309257"/>
              <a:ext cx="288000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190"/>
            <p:cNvCxnSpPr/>
            <p:nvPr/>
          </p:nvCxnSpPr>
          <p:spPr>
            <a:xfrm flipH="1" flipV="1">
              <a:off x="3567777" y="2976124"/>
              <a:ext cx="0" cy="356852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" name="ZoneTexte 207"/>
          <p:cNvSpPr txBox="1"/>
          <p:nvPr/>
        </p:nvSpPr>
        <p:spPr>
          <a:xfrm>
            <a:off x="2073881" y="4628262"/>
            <a:ext cx="2589153" cy="437029"/>
          </a:xfrm>
          <a:prstGeom prst="rect">
            <a:avLst/>
          </a:prstGeom>
          <a:noFill/>
          <a:ln>
            <a:noFill/>
          </a:ln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Commandes intégrées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Groupe 190"/>
          <p:cNvGrpSpPr/>
          <p:nvPr/>
        </p:nvGrpSpPr>
        <p:grpSpPr>
          <a:xfrm rot="8100000">
            <a:off x="1096216" y="5610245"/>
            <a:ext cx="1057326" cy="1005834"/>
            <a:chOff x="5257801" y="5203373"/>
            <a:chExt cx="755233" cy="718453"/>
          </a:xfrm>
        </p:grpSpPr>
        <p:sp>
          <p:nvSpPr>
            <p:cNvPr id="231" name="Arc 230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52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35" name="Arc 234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38" name="Arc 237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sp>
        <p:nvSpPr>
          <p:cNvPr id="183" name="Rectangle 182"/>
          <p:cNvSpPr/>
          <p:nvPr/>
        </p:nvSpPr>
        <p:spPr>
          <a:xfrm>
            <a:off x="2008312" y="4872609"/>
            <a:ext cx="21602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r>
              <a:rPr lang="fr-FR" sz="1300" dirty="0" smtClean="0">
                <a:solidFill>
                  <a:schemeClr val="tx1"/>
                </a:solidFill>
              </a:rPr>
              <a:t>F428</a:t>
            </a:r>
            <a:endParaRPr lang="fr-FR" sz="1300" dirty="0">
              <a:solidFill>
                <a:schemeClr val="tx1"/>
              </a:solidFill>
            </a:endParaRPr>
          </a:p>
        </p:txBody>
      </p:sp>
      <p:pic>
        <p:nvPicPr>
          <p:cNvPr id="184" name="Image 183" descr="BT-F428_pw_207457.jpg"/>
          <p:cNvPicPr>
            <a:picLocks noChangeAspect="1"/>
          </p:cNvPicPr>
          <p:nvPr/>
        </p:nvPicPr>
        <p:blipFill>
          <a:blip r:embed="rId23" cstate="print"/>
          <a:srcRect l="33209" t="2751" r="33209"/>
          <a:stretch>
            <a:fillRect/>
          </a:stretch>
        </p:blipFill>
        <p:spPr>
          <a:xfrm>
            <a:off x="1648272" y="4872608"/>
            <a:ext cx="376146" cy="812899"/>
          </a:xfrm>
          <a:prstGeom prst="rect">
            <a:avLst/>
          </a:prstGeom>
        </p:spPr>
      </p:pic>
      <p:sp>
        <p:nvSpPr>
          <p:cNvPr id="192" name="ZoneTexte 191"/>
          <p:cNvSpPr txBox="1"/>
          <p:nvPr/>
        </p:nvSpPr>
        <p:spPr>
          <a:xfrm>
            <a:off x="4009692" y="6456784"/>
            <a:ext cx="2247092" cy="56013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800" b="1" i="1" dirty="0" smtClean="0"/>
              <a:t>Radio Zigbee</a:t>
            </a:r>
            <a:endParaRPr lang="fr-FR" sz="2800" b="1" i="1" dirty="0"/>
          </a:p>
        </p:txBody>
      </p:sp>
      <p:cxnSp>
        <p:nvCxnSpPr>
          <p:cNvPr id="179" name="Connecteur droit 178"/>
          <p:cNvCxnSpPr/>
          <p:nvPr/>
        </p:nvCxnSpPr>
        <p:spPr>
          <a:xfrm flipV="1">
            <a:off x="1458883" y="5590756"/>
            <a:ext cx="0" cy="364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/>
          <p:cNvCxnSpPr/>
          <p:nvPr/>
        </p:nvCxnSpPr>
        <p:spPr>
          <a:xfrm>
            <a:off x="1420875" y="4674907"/>
            <a:ext cx="0" cy="39116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3" name="Image 192" descr="BT-F428_pw_207457.jpg"/>
          <p:cNvPicPr>
            <a:picLocks noChangeAspect="1"/>
          </p:cNvPicPr>
          <p:nvPr/>
        </p:nvPicPr>
        <p:blipFill>
          <a:blip r:embed="rId23" cstate="print"/>
          <a:srcRect l="33209" t="2751" r="33209"/>
          <a:stretch>
            <a:fillRect/>
          </a:stretch>
        </p:blipFill>
        <p:spPr>
          <a:xfrm>
            <a:off x="1255923" y="4869365"/>
            <a:ext cx="376146" cy="812899"/>
          </a:xfrm>
          <a:prstGeom prst="rect">
            <a:avLst/>
          </a:prstGeom>
        </p:spPr>
      </p:pic>
      <p:grpSp>
        <p:nvGrpSpPr>
          <p:cNvPr id="53" name="Groupe 239"/>
          <p:cNvGrpSpPr/>
          <p:nvPr/>
        </p:nvGrpSpPr>
        <p:grpSpPr>
          <a:xfrm>
            <a:off x="1237130" y="5802594"/>
            <a:ext cx="820698" cy="454636"/>
            <a:chOff x="883664" y="4144710"/>
            <a:chExt cx="586213" cy="324740"/>
          </a:xfrm>
        </p:grpSpPr>
        <p:sp>
          <p:nvSpPr>
            <p:cNvPr id="243" name="Rectangle à coins arrondis 242"/>
            <p:cNvSpPr/>
            <p:nvPr/>
          </p:nvSpPr>
          <p:spPr>
            <a:xfrm>
              <a:off x="883664" y="4144710"/>
              <a:ext cx="586213" cy="32474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54" name="Groupe 271"/>
            <p:cNvGrpSpPr/>
            <p:nvPr/>
          </p:nvGrpSpPr>
          <p:grpSpPr>
            <a:xfrm>
              <a:off x="937452" y="4280007"/>
              <a:ext cx="468000" cy="108000"/>
              <a:chOff x="937452" y="4280007"/>
              <a:chExt cx="468000" cy="108000"/>
            </a:xfrm>
          </p:grpSpPr>
          <p:cxnSp>
            <p:nvCxnSpPr>
              <p:cNvPr id="253" name="Connecteur droit 252"/>
              <p:cNvCxnSpPr/>
              <p:nvPr/>
            </p:nvCxnSpPr>
            <p:spPr>
              <a:xfrm>
                <a:off x="937452" y="4280007"/>
                <a:ext cx="101106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Connecteur droit 253"/>
              <p:cNvCxnSpPr/>
              <p:nvPr/>
            </p:nvCxnSpPr>
            <p:spPr>
              <a:xfrm flipH="1">
                <a:off x="1047750" y="4292007"/>
                <a:ext cx="261957" cy="960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Connecteur droit 257"/>
              <p:cNvCxnSpPr/>
              <p:nvPr/>
            </p:nvCxnSpPr>
            <p:spPr>
              <a:xfrm>
                <a:off x="1304346" y="4298691"/>
                <a:ext cx="101106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5" name="Image 194" descr="http://t2.gstatic.com/shopping?q=tbn:ANd9GcRrtyd65qsyn9VBCqDLJLa6u8Xc8ZblVBm1ll8J3wLrQC397WiaWEqvfvcG0P5A-ghRSOqwBAE&amp;usqp=CAE"/>
          <p:cNvPicPr/>
          <p:nvPr/>
        </p:nvPicPr>
        <p:blipFill>
          <a:blip r:embed="rId24" cstate="print"/>
          <a:srcRect l="17941" t="-883" r="19706"/>
          <a:stretch>
            <a:fillRect/>
          </a:stretch>
        </p:blipFill>
        <p:spPr bwMode="auto">
          <a:xfrm>
            <a:off x="8507812" y="5700713"/>
            <a:ext cx="929998" cy="150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" name="Image 195" descr="https://lh6.ggpht.com/8M4f66gxF4RL-2nQUa-NGHUj-Su7L243AoCGCkqC-BDZjR6ZWWBcgR14yMWt6r_ihdI=h900"/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631637" y="5844695"/>
            <a:ext cx="711313" cy="119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1" presetClass="exit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à coins arrondis 188"/>
          <p:cNvSpPr/>
          <p:nvPr/>
        </p:nvSpPr>
        <p:spPr>
          <a:xfrm>
            <a:off x="352128" y="264096"/>
            <a:ext cx="6699904" cy="488135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fr-FR" dirty="0"/>
          </a:p>
        </p:txBody>
      </p:sp>
      <p:sp>
        <p:nvSpPr>
          <p:cNvPr id="199" name="Rectangle à coins arrondis 198"/>
          <p:cNvSpPr/>
          <p:nvPr/>
        </p:nvSpPr>
        <p:spPr>
          <a:xfrm>
            <a:off x="2557494" y="5214026"/>
            <a:ext cx="5063645" cy="414755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fr-FR" dirty="0"/>
          </a:p>
        </p:txBody>
      </p:sp>
      <p:sp>
        <p:nvSpPr>
          <p:cNvPr id="166" name="Rectangle à coins arrondis 165"/>
          <p:cNvSpPr/>
          <p:nvPr/>
        </p:nvSpPr>
        <p:spPr>
          <a:xfrm>
            <a:off x="8075776" y="5240281"/>
            <a:ext cx="4314797" cy="410511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7101847" y="337820"/>
            <a:ext cx="5290457" cy="4859025"/>
          </a:xfrm>
          <a:prstGeom prst="roundRect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Picture 2" descr="C:\Documents and Settings\bouquefr\Mes documents\fred Documents\Concepteur\102 groupe\image\003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9262" y="2666562"/>
            <a:ext cx="509736" cy="1500012"/>
          </a:xfrm>
          <a:prstGeom prst="rect">
            <a:avLst/>
          </a:prstGeom>
          <a:noFill/>
        </p:spPr>
      </p:pic>
      <p:pic>
        <p:nvPicPr>
          <p:cNvPr id="3" name="Picture 2" descr="http://bgpd.fr.grpleg.com/vignette/003567_pw_188180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26572" r="27174"/>
          <a:stretch>
            <a:fillRect/>
          </a:stretch>
        </p:blipFill>
        <p:spPr bwMode="auto">
          <a:xfrm>
            <a:off x="5659292" y="2006408"/>
            <a:ext cx="927462" cy="2005171"/>
          </a:xfrm>
          <a:prstGeom prst="rect">
            <a:avLst/>
          </a:prstGeom>
          <a:noFill/>
        </p:spPr>
      </p:pic>
      <p:sp>
        <p:nvSpPr>
          <p:cNvPr id="18" name="Rectangle 7"/>
          <p:cNvSpPr/>
          <p:nvPr/>
        </p:nvSpPr>
        <p:spPr>
          <a:xfrm rot="16200000">
            <a:off x="4799145" y="1847344"/>
            <a:ext cx="353531" cy="2957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fr-FR" dirty="0"/>
          </a:p>
        </p:txBody>
      </p:sp>
      <p:sp>
        <p:nvSpPr>
          <p:cNvPr id="19" name="Triangle rectangle 18"/>
          <p:cNvSpPr/>
          <p:nvPr/>
        </p:nvSpPr>
        <p:spPr>
          <a:xfrm rot="16200000">
            <a:off x="4783077" y="1477742"/>
            <a:ext cx="385671" cy="295714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 rot="16200000">
            <a:off x="4851146" y="2029658"/>
            <a:ext cx="92390" cy="10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 rot="16200000">
            <a:off x="4998051" y="2035510"/>
            <a:ext cx="92390" cy="10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fr-F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64696" y="809493"/>
            <a:ext cx="983525" cy="156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12344" y="931781"/>
            <a:ext cx="1422763" cy="126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96920" y="2817237"/>
            <a:ext cx="484211" cy="135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5711" y="3129241"/>
            <a:ext cx="1521142" cy="100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5"/>
          <p:cNvCxnSpPr/>
          <p:nvPr/>
        </p:nvCxnSpPr>
        <p:spPr>
          <a:xfrm flipH="1">
            <a:off x="8148045" y="4101741"/>
            <a:ext cx="0" cy="50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7615626" y="4602494"/>
            <a:ext cx="3326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10242456" y="4180147"/>
            <a:ext cx="0" cy="403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 flipV="1">
            <a:off x="10145491" y="2582105"/>
            <a:ext cx="0" cy="27432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 flipV="1">
            <a:off x="10371914" y="2586450"/>
            <a:ext cx="0" cy="27432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8556454" y="2596070"/>
            <a:ext cx="16151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H="1" flipV="1">
            <a:off x="8569240" y="2325203"/>
            <a:ext cx="0" cy="27432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10354499" y="2595165"/>
            <a:ext cx="86214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endCxn id="1030" idx="2"/>
          </p:cNvCxnSpPr>
          <p:nvPr/>
        </p:nvCxnSpPr>
        <p:spPr>
          <a:xfrm flipV="1">
            <a:off x="11203584" y="2197292"/>
            <a:ext cx="0" cy="403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>
            <a:endCxn id="18" idx="1"/>
          </p:cNvCxnSpPr>
          <p:nvPr/>
        </p:nvCxnSpPr>
        <p:spPr>
          <a:xfrm flipH="1" flipV="1">
            <a:off x="4975912" y="2171966"/>
            <a:ext cx="0" cy="50623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flipH="1">
            <a:off x="670573" y="4641668"/>
            <a:ext cx="59976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V="1">
            <a:off x="6151284" y="3811122"/>
            <a:ext cx="0" cy="80989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3871973" y="4223712"/>
            <a:ext cx="0" cy="4032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2860691" y="4256370"/>
            <a:ext cx="0" cy="4032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5001507" y="4147485"/>
            <a:ext cx="0" cy="48264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Image 75" descr="fenetre.jpg"/>
          <p:cNvPicPr/>
          <p:nvPr/>
        </p:nvPicPr>
        <p:blipFill>
          <a:blip r:embed="rId10" cstate="print"/>
          <a:srcRect l="18179" t="2346" r="17735" b="2639"/>
          <a:stretch>
            <a:fillRect/>
          </a:stretch>
        </p:blipFill>
        <p:spPr>
          <a:xfrm>
            <a:off x="3453131" y="1411430"/>
            <a:ext cx="856467" cy="1188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9" name="Image 88" descr="fenetre.jpg"/>
          <p:cNvPicPr/>
          <p:nvPr/>
        </p:nvPicPr>
        <p:blipFill>
          <a:blip r:embed="rId10" cstate="print"/>
          <a:srcRect l="18179" t="2346" r="17735" b="2639"/>
          <a:stretch>
            <a:fillRect/>
          </a:stretch>
        </p:blipFill>
        <p:spPr>
          <a:xfrm>
            <a:off x="2485371" y="1406011"/>
            <a:ext cx="856467" cy="11884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3" name="Connecteur droit 102"/>
          <p:cNvCxnSpPr/>
          <p:nvPr/>
        </p:nvCxnSpPr>
        <p:spPr>
          <a:xfrm flipH="1">
            <a:off x="2880819" y="2594460"/>
            <a:ext cx="0" cy="1019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>
            <a:endCxn id="222" idx="0"/>
          </p:cNvCxnSpPr>
          <p:nvPr/>
        </p:nvCxnSpPr>
        <p:spPr>
          <a:xfrm flipH="1">
            <a:off x="3871834" y="2597717"/>
            <a:ext cx="0" cy="1014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2452049" y="1012111"/>
            <a:ext cx="1841864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Volets roulants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4334269" y="941217"/>
            <a:ext cx="1410788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Gâche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5361915" y="1327927"/>
            <a:ext cx="1732801" cy="744805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Alim BUS Automatisme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7278201" y="3019709"/>
            <a:ext cx="896983" cy="1052582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Alim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BUS 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Vidéo</a:t>
            </a:r>
            <a:endParaRPr lang="fr-F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ZoneTexte 111"/>
          <p:cNvSpPr txBox="1"/>
          <p:nvPr/>
        </p:nvSpPr>
        <p:spPr>
          <a:xfrm>
            <a:off x="4310506" y="4235294"/>
            <a:ext cx="1441867" cy="437029"/>
          </a:xfrm>
          <a:prstGeom prst="rect">
            <a:avLst/>
          </a:prstGeom>
          <a:noFill/>
        </p:spPr>
        <p:txBody>
          <a:bodyPr vert="horz"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n>
                  <a:solidFill>
                    <a:schemeClr val="tx1"/>
                  </a:solidFill>
                </a:ln>
                <a:solidFill>
                  <a:srgbClr val="57381B"/>
                </a:solidFill>
                <a:latin typeface="Times New Roman" pitchFamily="18" charset="0"/>
                <a:cs typeface="Times New Roman" pitchFamily="18" charset="0"/>
              </a:rPr>
              <a:t>Actionneur</a:t>
            </a:r>
            <a:endParaRPr lang="fr-FR" sz="2000" dirty="0">
              <a:ln>
                <a:solidFill>
                  <a:schemeClr val="tx1"/>
                </a:solidFill>
              </a:ln>
              <a:solidFill>
                <a:srgbClr val="5738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10506901" y="3270078"/>
            <a:ext cx="1432560" cy="744820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Répartiteur Vidéo </a:t>
            </a:r>
            <a:endParaRPr lang="fr-F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ZoneTexte 114"/>
          <p:cNvSpPr txBox="1"/>
          <p:nvPr/>
        </p:nvSpPr>
        <p:spPr>
          <a:xfrm>
            <a:off x="7088789" y="1293254"/>
            <a:ext cx="1097279" cy="744820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Platine de rue</a:t>
            </a:r>
            <a:endParaRPr lang="fr-F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ZoneTexte 115"/>
          <p:cNvSpPr txBox="1"/>
          <p:nvPr/>
        </p:nvSpPr>
        <p:spPr>
          <a:xfrm>
            <a:off x="11164399" y="2098775"/>
            <a:ext cx="1293222" cy="744820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Portier intérieur</a:t>
            </a:r>
            <a:endParaRPr lang="fr-F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Line 6"/>
          <p:cNvSpPr>
            <a:spLocks noChangeShapeType="1"/>
          </p:cNvSpPr>
          <p:nvPr/>
        </p:nvSpPr>
        <p:spPr bwMode="auto">
          <a:xfrm>
            <a:off x="11161683" y="6194255"/>
            <a:ext cx="0" cy="130381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lIns="128001" tIns="64001" rIns="128001" bIns="64001"/>
          <a:lstStyle/>
          <a:p>
            <a:endParaRPr lang="fr-FR" dirty="0"/>
          </a:p>
        </p:txBody>
      </p:sp>
      <p:sp>
        <p:nvSpPr>
          <p:cNvPr id="132" name="Text Box 11"/>
          <p:cNvSpPr txBox="1">
            <a:spLocks noChangeArrowheads="1"/>
          </p:cNvSpPr>
          <p:nvPr/>
        </p:nvSpPr>
        <p:spPr bwMode="auto">
          <a:xfrm>
            <a:off x="9885914" y="7784542"/>
            <a:ext cx="886910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001" tIns="64001" rIns="128001" bIns="64001">
            <a:spAutoFit/>
          </a:bodyPr>
          <a:lstStyle/>
          <a:p>
            <a:r>
              <a:rPr lang="fr-FR" sz="3900" b="1" i="1" dirty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wifi</a:t>
            </a:r>
          </a:p>
        </p:txBody>
      </p:sp>
      <p:pic>
        <p:nvPicPr>
          <p:cNvPr id="121" name="Picture 9" descr="C:\Documents and Settings\bouquefr\Mes documents\fred Documents\Concepteur\102 groupe\image\livebox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524631" y="7337508"/>
            <a:ext cx="1677277" cy="633413"/>
          </a:xfrm>
          <a:prstGeom prst="rect">
            <a:avLst/>
          </a:prstGeom>
          <a:noFill/>
        </p:spPr>
      </p:pic>
      <p:pic>
        <p:nvPicPr>
          <p:cNvPr id="124" name="Picture 14" descr="C:\Documents and Settings\bouquefr\Mes documents\fred Documents\Concepteur\102 groupe\image\webserveur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545924" y="5467044"/>
            <a:ext cx="1517774" cy="742330"/>
          </a:xfrm>
          <a:prstGeom prst="rect">
            <a:avLst/>
          </a:prstGeom>
          <a:noFill/>
        </p:spPr>
      </p:pic>
      <p:cxnSp>
        <p:nvCxnSpPr>
          <p:cNvPr id="141" name="Connecteur droit 140"/>
          <p:cNvCxnSpPr/>
          <p:nvPr/>
        </p:nvCxnSpPr>
        <p:spPr>
          <a:xfrm flipV="1">
            <a:off x="10942331" y="4617729"/>
            <a:ext cx="1" cy="89915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153"/>
          <p:cNvGrpSpPr/>
          <p:nvPr/>
        </p:nvGrpSpPr>
        <p:grpSpPr>
          <a:xfrm rot="13397991">
            <a:off x="10318338" y="6925505"/>
            <a:ext cx="1057326" cy="1005834"/>
            <a:chOff x="5257801" y="5203373"/>
            <a:chExt cx="755233" cy="718453"/>
          </a:xfrm>
        </p:grpSpPr>
        <p:sp>
          <p:nvSpPr>
            <p:cNvPr id="149" name="Arc 148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5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150" name="Arc 149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151" name="Arc 150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8" name="Groupe 154"/>
          <p:cNvGrpSpPr/>
          <p:nvPr/>
        </p:nvGrpSpPr>
        <p:grpSpPr>
          <a:xfrm rot="3768587">
            <a:off x="8951878" y="5973353"/>
            <a:ext cx="1057326" cy="1005834"/>
            <a:chOff x="5257801" y="5203373"/>
            <a:chExt cx="755233" cy="718453"/>
          </a:xfrm>
        </p:grpSpPr>
        <p:sp>
          <p:nvSpPr>
            <p:cNvPr id="156" name="Arc 155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9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158" name="Arc 157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159" name="Arc 158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pic>
        <p:nvPicPr>
          <p:cNvPr id="7" name="Picture 97" descr="F42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0800000">
            <a:off x="6405948" y="4338852"/>
            <a:ext cx="1371282" cy="54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" name="Rectangle à coins arrondis 170"/>
          <p:cNvSpPr/>
          <p:nvPr/>
        </p:nvSpPr>
        <p:spPr>
          <a:xfrm>
            <a:off x="944336" y="5175115"/>
            <a:ext cx="1484381" cy="4164533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fr-FR" dirty="0"/>
          </a:p>
        </p:txBody>
      </p:sp>
      <p:cxnSp>
        <p:nvCxnSpPr>
          <p:cNvPr id="173" name="Connecteur droit 172"/>
          <p:cNvCxnSpPr/>
          <p:nvPr/>
        </p:nvCxnSpPr>
        <p:spPr>
          <a:xfrm>
            <a:off x="1832670" y="4658692"/>
            <a:ext cx="0" cy="39116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ZoneTexte 174"/>
          <p:cNvSpPr txBox="1"/>
          <p:nvPr/>
        </p:nvSpPr>
        <p:spPr>
          <a:xfrm>
            <a:off x="1164673" y="8795284"/>
            <a:ext cx="1156365" cy="560154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r>
              <a:rPr lang="fr-FR" sz="2800" b="1" i="1" dirty="0" smtClean="0"/>
              <a:t>Radio </a:t>
            </a:r>
            <a:endParaRPr lang="fr-FR" sz="2800" b="1" i="1" dirty="0"/>
          </a:p>
        </p:txBody>
      </p:sp>
      <p:sp>
        <p:nvSpPr>
          <p:cNvPr id="176" name="ZoneTexte 175"/>
          <p:cNvSpPr txBox="1"/>
          <p:nvPr/>
        </p:nvSpPr>
        <p:spPr>
          <a:xfrm>
            <a:off x="9097544" y="8742276"/>
            <a:ext cx="2827020" cy="560154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r>
              <a:rPr lang="fr-FR" sz="2800" b="1" i="1" dirty="0" smtClean="0"/>
              <a:t>Accès à distance</a:t>
            </a:r>
            <a:endParaRPr lang="fr-FR" sz="2800" b="1" i="1" dirty="0"/>
          </a:p>
        </p:txBody>
      </p:sp>
      <p:sp>
        <p:nvSpPr>
          <p:cNvPr id="177" name="ZoneTexte 176"/>
          <p:cNvSpPr txBox="1"/>
          <p:nvPr/>
        </p:nvSpPr>
        <p:spPr>
          <a:xfrm>
            <a:off x="2175309" y="249585"/>
            <a:ext cx="3058160" cy="560154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r>
              <a:rPr lang="fr-FR" sz="2800" b="1" i="1" dirty="0" smtClean="0"/>
              <a:t>BUS automatisme</a:t>
            </a:r>
            <a:endParaRPr lang="fr-FR" sz="2800" b="1" i="1" dirty="0"/>
          </a:p>
        </p:txBody>
      </p:sp>
      <p:sp>
        <p:nvSpPr>
          <p:cNvPr id="178" name="ZoneTexte 177"/>
          <p:cNvSpPr txBox="1"/>
          <p:nvPr/>
        </p:nvSpPr>
        <p:spPr>
          <a:xfrm>
            <a:off x="8658860" y="284480"/>
            <a:ext cx="2435860" cy="560154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r>
              <a:rPr lang="fr-FR" sz="2800" b="1" i="1" dirty="0" smtClean="0"/>
              <a:t>BUS Vidéo</a:t>
            </a:r>
            <a:endParaRPr lang="fr-FR" sz="2800" b="1" i="1" dirty="0"/>
          </a:p>
        </p:txBody>
      </p:sp>
      <p:grpSp>
        <p:nvGrpSpPr>
          <p:cNvPr id="10" name="Groupe 181"/>
          <p:cNvGrpSpPr/>
          <p:nvPr/>
        </p:nvGrpSpPr>
        <p:grpSpPr>
          <a:xfrm>
            <a:off x="1355190" y="7472419"/>
            <a:ext cx="705600" cy="705600"/>
            <a:chOff x="3061000" y="5219700"/>
            <a:chExt cx="504000" cy="504000"/>
          </a:xfrm>
        </p:grpSpPr>
        <p:sp>
          <p:nvSpPr>
            <p:cNvPr id="180" name="Bouée 179"/>
            <p:cNvSpPr/>
            <p:nvPr/>
          </p:nvSpPr>
          <p:spPr>
            <a:xfrm>
              <a:off x="3061000" y="5219700"/>
              <a:ext cx="504000" cy="504000"/>
            </a:xfrm>
            <a:prstGeom prst="donu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81" name="Ellipse 180"/>
            <p:cNvSpPr/>
            <p:nvPr/>
          </p:nvSpPr>
          <p:spPr>
            <a:xfrm>
              <a:off x="3187700" y="5359400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1" name="Groupe 183"/>
          <p:cNvGrpSpPr/>
          <p:nvPr/>
        </p:nvGrpSpPr>
        <p:grpSpPr>
          <a:xfrm rot="18900000">
            <a:off x="1196134" y="7219052"/>
            <a:ext cx="1057326" cy="1005834"/>
            <a:chOff x="5257801" y="5203373"/>
            <a:chExt cx="755233" cy="718453"/>
          </a:xfrm>
        </p:grpSpPr>
        <p:sp>
          <p:nvSpPr>
            <p:cNvPr id="185" name="Arc 184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12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187" name="Arc 186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188" name="Arc 187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cxnSp>
        <p:nvCxnSpPr>
          <p:cNvPr id="190" name="Connecteur droit 189"/>
          <p:cNvCxnSpPr/>
          <p:nvPr/>
        </p:nvCxnSpPr>
        <p:spPr>
          <a:xfrm flipV="1">
            <a:off x="1818547" y="5438356"/>
            <a:ext cx="0" cy="364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201"/>
          <p:cNvCxnSpPr/>
          <p:nvPr/>
        </p:nvCxnSpPr>
        <p:spPr>
          <a:xfrm flipV="1">
            <a:off x="2069792" y="5994019"/>
            <a:ext cx="352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207"/>
          <p:cNvGrpSpPr/>
          <p:nvPr/>
        </p:nvGrpSpPr>
        <p:grpSpPr>
          <a:xfrm rot="5400000">
            <a:off x="2137323" y="5456329"/>
            <a:ext cx="1057326" cy="1005834"/>
            <a:chOff x="5257801" y="5203373"/>
            <a:chExt cx="755233" cy="718453"/>
          </a:xfrm>
        </p:grpSpPr>
        <p:sp>
          <p:nvSpPr>
            <p:cNvPr id="209" name="Arc 208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16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11" name="Arc 210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12" name="Arc 211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sp>
        <p:nvSpPr>
          <p:cNvPr id="216" name="ZoneTexte 215"/>
          <p:cNvSpPr txBox="1"/>
          <p:nvPr/>
        </p:nvSpPr>
        <p:spPr>
          <a:xfrm>
            <a:off x="2764968" y="8739825"/>
            <a:ext cx="1410788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entrée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ZoneTexte 216"/>
          <p:cNvSpPr txBox="1"/>
          <p:nvPr/>
        </p:nvSpPr>
        <p:spPr>
          <a:xfrm>
            <a:off x="4198666" y="8819717"/>
            <a:ext cx="16278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PC commandée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" name="ZoneTexte 217"/>
          <p:cNvSpPr txBox="1"/>
          <p:nvPr/>
        </p:nvSpPr>
        <p:spPr>
          <a:xfrm>
            <a:off x="6030402" y="8747094"/>
            <a:ext cx="1197543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chambre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8" name="Image 227" descr="variateur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4309875">
            <a:off x="6284194" y="7306300"/>
            <a:ext cx="696396" cy="532735"/>
          </a:xfrm>
          <a:prstGeom prst="rect">
            <a:avLst/>
          </a:prstGeom>
        </p:spPr>
      </p:pic>
      <p:pic>
        <p:nvPicPr>
          <p:cNvPr id="229" name="Image 228" descr="variateur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4309875">
            <a:off x="3183498" y="7280376"/>
            <a:ext cx="696396" cy="532735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06383" y="7286147"/>
            <a:ext cx="487437" cy="67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e 232"/>
          <p:cNvGrpSpPr/>
          <p:nvPr/>
        </p:nvGrpSpPr>
        <p:grpSpPr>
          <a:xfrm rot="18000000">
            <a:off x="3056569" y="6830209"/>
            <a:ext cx="1057326" cy="1005834"/>
            <a:chOff x="5257801" y="5203373"/>
            <a:chExt cx="755233" cy="718453"/>
          </a:xfrm>
        </p:grpSpPr>
        <p:sp>
          <p:nvSpPr>
            <p:cNvPr id="234" name="Arc 233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20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36" name="Arc 235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37" name="Arc 236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21" name="Groupe 237"/>
          <p:cNvGrpSpPr/>
          <p:nvPr/>
        </p:nvGrpSpPr>
        <p:grpSpPr>
          <a:xfrm rot="18000000">
            <a:off x="4490266" y="7007671"/>
            <a:ext cx="1057326" cy="1005834"/>
            <a:chOff x="5257801" y="5203373"/>
            <a:chExt cx="755233" cy="718453"/>
          </a:xfrm>
        </p:grpSpPr>
        <p:sp>
          <p:nvSpPr>
            <p:cNvPr id="239" name="Arc 238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22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41" name="Arc 240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42" name="Arc 241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23" name="Groupe 242"/>
          <p:cNvGrpSpPr/>
          <p:nvPr/>
        </p:nvGrpSpPr>
        <p:grpSpPr>
          <a:xfrm rot="18000000">
            <a:off x="6127382" y="6886035"/>
            <a:ext cx="1057326" cy="1005834"/>
            <a:chOff x="5257801" y="5203373"/>
            <a:chExt cx="755233" cy="718453"/>
          </a:xfrm>
        </p:grpSpPr>
        <p:sp>
          <p:nvSpPr>
            <p:cNvPr id="244" name="Arc 243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24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46" name="Arc 245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47" name="Arc 246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cxnSp>
        <p:nvCxnSpPr>
          <p:cNvPr id="248" name="Connecteur droit 247"/>
          <p:cNvCxnSpPr/>
          <p:nvPr/>
        </p:nvCxnSpPr>
        <p:spPr>
          <a:xfrm flipH="1">
            <a:off x="3492576" y="7880611"/>
            <a:ext cx="0" cy="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cteur droit 248"/>
          <p:cNvCxnSpPr/>
          <p:nvPr/>
        </p:nvCxnSpPr>
        <p:spPr>
          <a:xfrm flipH="1">
            <a:off x="6589286" y="7926474"/>
            <a:ext cx="0" cy="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/>
          <p:cNvCxnSpPr/>
          <p:nvPr/>
        </p:nvCxnSpPr>
        <p:spPr>
          <a:xfrm flipH="1">
            <a:off x="4960173" y="7900550"/>
            <a:ext cx="0" cy="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e 252"/>
          <p:cNvGrpSpPr/>
          <p:nvPr/>
        </p:nvGrpSpPr>
        <p:grpSpPr>
          <a:xfrm>
            <a:off x="4390831" y="5730807"/>
            <a:ext cx="394815" cy="358924"/>
            <a:chOff x="2871387" y="4230168"/>
            <a:chExt cx="384561" cy="376015"/>
          </a:xfrm>
        </p:grpSpPr>
        <p:sp>
          <p:nvSpPr>
            <p:cNvPr id="251" name="Rectangle 250"/>
            <p:cNvSpPr/>
            <p:nvPr/>
          </p:nvSpPr>
          <p:spPr>
            <a:xfrm>
              <a:off x="2871387" y="4230168"/>
              <a:ext cx="384561" cy="376015"/>
            </a:xfrm>
            <a:prstGeom prst="rect">
              <a:avLst/>
            </a:prstGeom>
            <a:solidFill>
              <a:srgbClr val="CC00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2" name="Ellipse 251"/>
            <p:cNvSpPr/>
            <p:nvPr/>
          </p:nvSpPr>
          <p:spPr>
            <a:xfrm>
              <a:off x="2939753" y="4298534"/>
              <a:ext cx="247828" cy="2478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7" name="Groupe 253"/>
          <p:cNvGrpSpPr/>
          <p:nvPr/>
        </p:nvGrpSpPr>
        <p:grpSpPr>
          <a:xfrm>
            <a:off x="5094719" y="5728815"/>
            <a:ext cx="394815" cy="358924"/>
            <a:chOff x="2871387" y="4230168"/>
            <a:chExt cx="384561" cy="376015"/>
          </a:xfrm>
        </p:grpSpPr>
        <p:sp>
          <p:nvSpPr>
            <p:cNvPr id="255" name="Rectangle 254"/>
            <p:cNvSpPr/>
            <p:nvPr/>
          </p:nvSpPr>
          <p:spPr>
            <a:xfrm>
              <a:off x="2871387" y="4230168"/>
              <a:ext cx="384561" cy="376015"/>
            </a:xfrm>
            <a:prstGeom prst="rect">
              <a:avLst/>
            </a:prstGeom>
            <a:solidFill>
              <a:srgbClr val="CC00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6" name="Ellipse 255"/>
            <p:cNvSpPr/>
            <p:nvPr/>
          </p:nvSpPr>
          <p:spPr>
            <a:xfrm>
              <a:off x="2939753" y="4298534"/>
              <a:ext cx="247828" cy="2478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8" name="Groupe 257"/>
          <p:cNvGrpSpPr/>
          <p:nvPr/>
        </p:nvGrpSpPr>
        <p:grpSpPr>
          <a:xfrm>
            <a:off x="3405787" y="5702893"/>
            <a:ext cx="394815" cy="358924"/>
            <a:chOff x="2871387" y="4230168"/>
            <a:chExt cx="384561" cy="376015"/>
          </a:xfrm>
        </p:grpSpPr>
        <p:sp>
          <p:nvSpPr>
            <p:cNvPr id="259" name="Rectangle 258"/>
            <p:cNvSpPr/>
            <p:nvPr/>
          </p:nvSpPr>
          <p:spPr>
            <a:xfrm>
              <a:off x="2871387" y="4230168"/>
              <a:ext cx="384561" cy="376015"/>
            </a:xfrm>
            <a:prstGeom prst="rect">
              <a:avLst/>
            </a:prstGeom>
            <a:solidFill>
              <a:srgbClr val="CC00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60" name="Ellipse 259"/>
            <p:cNvSpPr/>
            <p:nvPr/>
          </p:nvSpPr>
          <p:spPr>
            <a:xfrm>
              <a:off x="2939753" y="4298534"/>
              <a:ext cx="247828" cy="2478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261" name="Image 260" descr="detecteur mouvt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688359" y="5563313"/>
            <a:ext cx="409914" cy="640080"/>
          </a:xfrm>
          <a:prstGeom prst="rect">
            <a:avLst/>
          </a:prstGeom>
        </p:spPr>
      </p:pic>
      <p:grpSp>
        <p:nvGrpSpPr>
          <p:cNvPr id="29" name="Groupe 261"/>
          <p:cNvGrpSpPr/>
          <p:nvPr/>
        </p:nvGrpSpPr>
        <p:grpSpPr>
          <a:xfrm>
            <a:off x="5944173" y="5752740"/>
            <a:ext cx="394815" cy="358924"/>
            <a:chOff x="2871387" y="4230168"/>
            <a:chExt cx="384561" cy="376015"/>
          </a:xfrm>
        </p:grpSpPr>
        <p:sp>
          <p:nvSpPr>
            <p:cNvPr id="263" name="Rectangle 262"/>
            <p:cNvSpPr/>
            <p:nvPr/>
          </p:nvSpPr>
          <p:spPr>
            <a:xfrm>
              <a:off x="2871387" y="4230168"/>
              <a:ext cx="384561" cy="376015"/>
            </a:xfrm>
            <a:prstGeom prst="rect">
              <a:avLst/>
            </a:prstGeom>
            <a:solidFill>
              <a:srgbClr val="CC00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64" name="Ellipse 263"/>
            <p:cNvSpPr/>
            <p:nvPr/>
          </p:nvSpPr>
          <p:spPr>
            <a:xfrm>
              <a:off x="2939753" y="4298534"/>
              <a:ext cx="247828" cy="2478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0" name="Groupe 264"/>
          <p:cNvGrpSpPr/>
          <p:nvPr/>
        </p:nvGrpSpPr>
        <p:grpSpPr>
          <a:xfrm rot="7502083">
            <a:off x="3186626" y="5515540"/>
            <a:ext cx="759485" cy="851344"/>
            <a:chOff x="5257801" y="5203373"/>
            <a:chExt cx="755233" cy="718453"/>
          </a:xfrm>
        </p:grpSpPr>
        <p:sp>
          <p:nvSpPr>
            <p:cNvPr id="266" name="Arc 265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31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68" name="Arc 267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69" name="Arc 268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32" name="Groupe 269"/>
          <p:cNvGrpSpPr/>
          <p:nvPr/>
        </p:nvGrpSpPr>
        <p:grpSpPr>
          <a:xfrm rot="7502083">
            <a:off x="6402980" y="5657117"/>
            <a:ext cx="759485" cy="851344"/>
            <a:chOff x="5257801" y="5203373"/>
            <a:chExt cx="755233" cy="718453"/>
          </a:xfrm>
        </p:grpSpPr>
        <p:sp>
          <p:nvSpPr>
            <p:cNvPr id="271" name="Arc 270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33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73" name="Arc 272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74" name="Arc 273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34" name="Groupe 274"/>
          <p:cNvGrpSpPr/>
          <p:nvPr/>
        </p:nvGrpSpPr>
        <p:grpSpPr>
          <a:xfrm rot="6672090">
            <a:off x="5719033" y="5643160"/>
            <a:ext cx="759485" cy="851344"/>
            <a:chOff x="5257801" y="5203373"/>
            <a:chExt cx="755233" cy="718453"/>
          </a:xfrm>
        </p:grpSpPr>
        <p:sp>
          <p:nvSpPr>
            <p:cNvPr id="276" name="Arc 275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35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78" name="Arc 277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79" name="Arc 278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38" name="Groupe 279"/>
          <p:cNvGrpSpPr/>
          <p:nvPr/>
        </p:nvGrpSpPr>
        <p:grpSpPr>
          <a:xfrm rot="7912256">
            <a:off x="4189618" y="5621222"/>
            <a:ext cx="759485" cy="851344"/>
            <a:chOff x="5257801" y="5203373"/>
            <a:chExt cx="755233" cy="718453"/>
          </a:xfrm>
        </p:grpSpPr>
        <p:sp>
          <p:nvSpPr>
            <p:cNvPr id="281" name="Arc 280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40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83" name="Arc 282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84" name="Arc 283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42" name="Groupe 284"/>
          <p:cNvGrpSpPr/>
          <p:nvPr/>
        </p:nvGrpSpPr>
        <p:grpSpPr>
          <a:xfrm rot="7867776">
            <a:off x="4905472" y="5583332"/>
            <a:ext cx="759485" cy="851344"/>
            <a:chOff x="5257801" y="5203373"/>
            <a:chExt cx="755233" cy="718453"/>
          </a:xfrm>
        </p:grpSpPr>
        <p:sp>
          <p:nvSpPr>
            <p:cNvPr id="286" name="Arc 285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44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88" name="Arc 287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89" name="Arc 288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pic>
        <p:nvPicPr>
          <p:cNvPr id="198" name="Picture 6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293618" y="2371992"/>
            <a:ext cx="800464" cy="65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5" name="Connecteur droit 204"/>
          <p:cNvCxnSpPr/>
          <p:nvPr/>
        </p:nvCxnSpPr>
        <p:spPr>
          <a:xfrm flipH="1">
            <a:off x="1681888" y="2979065"/>
            <a:ext cx="5053" cy="166301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4" name="Picture 6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3786" y="3709980"/>
            <a:ext cx="800464" cy="65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9" name="Connecteur droit 218"/>
          <p:cNvCxnSpPr>
            <a:stCxn id="214" idx="2"/>
          </p:cNvCxnSpPr>
          <p:nvPr/>
        </p:nvCxnSpPr>
        <p:spPr>
          <a:xfrm flipH="1">
            <a:off x="957130" y="4365181"/>
            <a:ext cx="0" cy="2649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2" name="Picture 2" descr="http://bgpd.fr.grpleg.com/vignette/069311_p_182586.gif"/>
          <p:cNvPicPr>
            <a:picLocks noChangeAspect="1" noChangeArrowheads="1"/>
          </p:cNvPicPr>
          <p:nvPr/>
        </p:nvPicPr>
        <p:blipFill>
          <a:blip r:embed="rId19" cstate="print"/>
          <a:srcRect t="10506" b="10448"/>
          <a:stretch>
            <a:fillRect/>
          </a:stretch>
        </p:blipFill>
        <p:spPr bwMode="auto">
          <a:xfrm>
            <a:off x="3493834" y="3612342"/>
            <a:ext cx="756000" cy="597590"/>
          </a:xfrm>
          <a:prstGeom prst="rect">
            <a:avLst/>
          </a:prstGeom>
          <a:noFill/>
        </p:spPr>
      </p:pic>
      <p:sp>
        <p:nvSpPr>
          <p:cNvPr id="225" name="ZoneTexte 224"/>
          <p:cNvSpPr txBox="1"/>
          <p:nvPr/>
        </p:nvSpPr>
        <p:spPr>
          <a:xfrm>
            <a:off x="179460" y="2987893"/>
            <a:ext cx="1645966" cy="744805"/>
          </a:xfrm>
          <a:prstGeom prst="rect">
            <a:avLst/>
          </a:prstGeom>
          <a:noFill/>
          <a:ln>
            <a:noFill/>
          </a:ln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Commande gâche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" name="ZoneTexte 225"/>
          <p:cNvSpPr txBox="1"/>
          <p:nvPr/>
        </p:nvSpPr>
        <p:spPr>
          <a:xfrm>
            <a:off x="888432" y="1359915"/>
            <a:ext cx="1645966" cy="1052582"/>
          </a:xfrm>
          <a:prstGeom prst="rect">
            <a:avLst/>
          </a:prstGeom>
          <a:noFill/>
          <a:ln>
            <a:noFill/>
          </a:ln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Commande générale </a:t>
            </a:r>
          </a:p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des volets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ZoneTexte 112"/>
          <p:cNvSpPr txBox="1"/>
          <p:nvPr/>
        </p:nvSpPr>
        <p:spPr>
          <a:xfrm>
            <a:off x="6453702" y="4006604"/>
            <a:ext cx="1315250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b="1" dirty="0" smtClean="0">
                <a:ln>
                  <a:solidFill>
                    <a:schemeClr val="tx1"/>
                  </a:solidFill>
                </a:ln>
                <a:solidFill>
                  <a:srgbClr val="57381B"/>
                </a:solidFill>
                <a:latin typeface="Times New Roman" pitchFamily="18" charset="0"/>
                <a:cs typeface="Times New Roman" pitchFamily="18" charset="0"/>
              </a:rPr>
              <a:t>Interface</a:t>
            </a:r>
            <a:r>
              <a:rPr lang="fr-FR" sz="2000" b="1" dirty="0" smtClean="0">
                <a:ln>
                  <a:solidFill>
                    <a:srgbClr val="3333FF"/>
                  </a:solidFill>
                </a:ln>
                <a:solidFill>
                  <a:srgbClr val="046C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b="1" dirty="0">
              <a:ln>
                <a:solidFill>
                  <a:srgbClr val="3333FF"/>
                </a:solidFill>
              </a:ln>
              <a:solidFill>
                <a:srgbClr val="046C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0" name="Image 229" descr="lampe2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301625" y="8195420"/>
            <a:ext cx="386676" cy="658498"/>
          </a:xfrm>
          <a:prstGeom prst="rect">
            <a:avLst/>
          </a:prstGeom>
        </p:spPr>
      </p:pic>
      <p:pic>
        <p:nvPicPr>
          <p:cNvPr id="232" name="Image 231" descr="lampe2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771216" y="8217353"/>
            <a:ext cx="386676" cy="658498"/>
          </a:xfrm>
          <a:prstGeom prst="rect">
            <a:avLst/>
          </a:prstGeom>
        </p:spPr>
      </p:pic>
      <p:pic>
        <p:nvPicPr>
          <p:cNvPr id="257" name="Image 256" descr="lampe2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410301" y="8229316"/>
            <a:ext cx="386676" cy="658498"/>
          </a:xfrm>
          <a:prstGeom prst="rect">
            <a:avLst/>
          </a:prstGeom>
        </p:spPr>
      </p:pic>
      <p:sp>
        <p:nvSpPr>
          <p:cNvPr id="203" name="Triangle rectangle 202"/>
          <p:cNvSpPr/>
          <p:nvPr/>
        </p:nvSpPr>
        <p:spPr>
          <a:xfrm rot="16200000">
            <a:off x="4785153" y="1476826"/>
            <a:ext cx="385671" cy="29571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fr-FR" dirty="0"/>
          </a:p>
        </p:txBody>
      </p:sp>
      <p:pic>
        <p:nvPicPr>
          <p:cNvPr id="204" name="Picture 2" descr="http://bgpd.fr.grpleg.com/vignette/069311_p_182586.gif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 t="10506" b="10448"/>
          <a:stretch>
            <a:fillRect/>
          </a:stretch>
        </p:blipFill>
        <p:spPr bwMode="auto">
          <a:xfrm>
            <a:off x="2490911" y="3626245"/>
            <a:ext cx="756000" cy="597591"/>
          </a:xfrm>
          <a:prstGeom prst="rect">
            <a:avLst/>
          </a:prstGeom>
          <a:noFill/>
        </p:spPr>
      </p:pic>
      <p:sp>
        <p:nvSpPr>
          <p:cNvPr id="208" name="ZoneTexte 207"/>
          <p:cNvSpPr txBox="1"/>
          <p:nvPr/>
        </p:nvSpPr>
        <p:spPr>
          <a:xfrm>
            <a:off x="2073881" y="4628262"/>
            <a:ext cx="2589153" cy="437029"/>
          </a:xfrm>
          <a:prstGeom prst="rect">
            <a:avLst/>
          </a:prstGeom>
          <a:noFill/>
          <a:ln>
            <a:noFill/>
          </a:ln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Commandes intégrées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Groupe 190"/>
          <p:cNvGrpSpPr/>
          <p:nvPr/>
        </p:nvGrpSpPr>
        <p:grpSpPr>
          <a:xfrm rot="8100000">
            <a:off x="1096216" y="5610245"/>
            <a:ext cx="1057326" cy="1005834"/>
            <a:chOff x="5257801" y="5203373"/>
            <a:chExt cx="755233" cy="718453"/>
          </a:xfrm>
        </p:grpSpPr>
        <p:sp>
          <p:nvSpPr>
            <p:cNvPr id="231" name="Arc 230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49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35" name="Arc 234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38" name="Arc 237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sp>
        <p:nvSpPr>
          <p:cNvPr id="183" name="Rectangle 182"/>
          <p:cNvSpPr/>
          <p:nvPr/>
        </p:nvSpPr>
        <p:spPr>
          <a:xfrm>
            <a:off x="2008312" y="4872609"/>
            <a:ext cx="21602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r>
              <a:rPr lang="fr-FR" sz="1300" dirty="0" smtClean="0">
                <a:solidFill>
                  <a:schemeClr val="tx1"/>
                </a:solidFill>
              </a:rPr>
              <a:t>F428</a:t>
            </a:r>
            <a:endParaRPr lang="fr-FR" sz="1300" dirty="0">
              <a:solidFill>
                <a:schemeClr val="tx1"/>
              </a:solidFill>
            </a:endParaRPr>
          </a:p>
        </p:txBody>
      </p:sp>
      <p:pic>
        <p:nvPicPr>
          <p:cNvPr id="184" name="Image 183" descr="BT-F428_pw_207457.jpg"/>
          <p:cNvPicPr>
            <a:picLocks noChangeAspect="1"/>
          </p:cNvPicPr>
          <p:nvPr/>
        </p:nvPicPr>
        <p:blipFill>
          <a:blip r:embed="rId22" cstate="print"/>
          <a:srcRect l="33209" t="2751" r="33209"/>
          <a:stretch>
            <a:fillRect/>
          </a:stretch>
        </p:blipFill>
        <p:spPr>
          <a:xfrm>
            <a:off x="1648272" y="4872608"/>
            <a:ext cx="376146" cy="812899"/>
          </a:xfrm>
          <a:prstGeom prst="rect">
            <a:avLst/>
          </a:prstGeom>
        </p:spPr>
      </p:pic>
      <p:sp>
        <p:nvSpPr>
          <p:cNvPr id="192" name="ZoneTexte 191"/>
          <p:cNvSpPr txBox="1"/>
          <p:nvPr/>
        </p:nvSpPr>
        <p:spPr>
          <a:xfrm>
            <a:off x="4009692" y="6456784"/>
            <a:ext cx="2247092" cy="56013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800" b="1" i="1" dirty="0" smtClean="0"/>
              <a:t>Radio Zigbee</a:t>
            </a:r>
            <a:endParaRPr lang="fr-FR" sz="2800" b="1" i="1" dirty="0"/>
          </a:p>
        </p:txBody>
      </p:sp>
      <p:cxnSp>
        <p:nvCxnSpPr>
          <p:cNvPr id="179" name="Connecteur droit 178"/>
          <p:cNvCxnSpPr/>
          <p:nvPr/>
        </p:nvCxnSpPr>
        <p:spPr>
          <a:xfrm flipV="1">
            <a:off x="1458883" y="5590756"/>
            <a:ext cx="0" cy="364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/>
          <p:cNvCxnSpPr/>
          <p:nvPr/>
        </p:nvCxnSpPr>
        <p:spPr>
          <a:xfrm>
            <a:off x="1420875" y="4674907"/>
            <a:ext cx="0" cy="39116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3" name="Image 192" descr="BT-F428_pw_207457.jpg"/>
          <p:cNvPicPr>
            <a:picLocks noChangeAspect="1"/>
          </p:cNvPicPr>
          <p:nvPr/>
        </p:nvPicPr>
        <p:blipFill>
          <a:blip r:embed="rId22" cstate="print"/>
          <a:srcRect l="33209" t="2751" r="33209"/>
          <a:stretch>
            <a:fillRect/>
          </a:stretch>
        </p:blipFill>
        <p:spPr>
          <a:xfrm>
            <a:off x="1255923" y="4869365"/>
            <a:ext cx="376146" cy="812899"/>
          </a:xfrm>
          <a:prstGeom prst="rect">
            <a:avLst/>
          </a:prstGeom>
        </p:spPr>
      </p:pic>
      <p:grpSp>
        <p:nvGrpSpPr>
          <p:cNvPr id="51" name="Groupe 239"/>
          <p:cNvGrpSpPr/>
          <p:nvPr/>
        </p:nvGrpSpPr>
        <p:grpSpPr>
          <a:xfrm>
            <a:off x="1237130" y="5802594"/>
            <a:ext cx="820698" cy="454636"/>
            <a:chOff x="883664" y="4144710"/>
            <a:chExt cx="586213" cy="324740"/>
          </a:xfrm>
        </p:grpSpPr>
        <p:sp>
          <p:nvSpPr>
            <p:cNvPr id="243" name="Rectangle à coins arrondis 242"/>
            <p:cNvSpPr/>
            <p:nvPr/>
          </p:nvSpPr>
          <p:spPr>
            <a:xfrm>
              <a:off x="883664" y="4144710"/>
              <a:ext cx="586213" cy="32474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52" name="Groupe 271"/>
            <p:cNvGrpSpPr/>
            <p:nvPr/>
          </p:nvGrpSpPr>
          <p:grpSpPr>
            <a:xfrm>
              <a:off x="937452" y="4280007"/>
              <a:ext cx="468000" cy="108000"/>
              <a:chOff x="937452" y="4280007"/>
              <a:chExt cx="468000" cy="108000"/>
            </a:xfrm>
          </p:grpSpPr>
          <p:cxnSp>
            <p:nvCxnSpPr>
              <p:cNvPr id="253" name="Connecteur droit 252"/>
              <p:cNvCxnSpPr/>
              <p:nvPr/>
            </p:nvCxnSpPr>
            <p:spPr>
              <a:xfrm>
                <a:off x="937452" y="4280007"/>
                <a:ext cx="101106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Connecteur droit 253"/>
              <p:cNvCxnSpPr/>
              <p:nvPr/>
            </p:nvCxnSpPr>
            <p:spPr>
              <a:xfrm flipH="1">
                <a:off x="1047750" y="4292007"/>
                <a:ext cx="261957" cy="960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Connecteur droit 257"/>
              <p:cNvCxnSpPr/>
              <p:nvPr/>
            </p:nvCxnSpPr>
            <p:spPr>
              <a:xfrm>
                <a:off x="1304346" y="4298691"/>
                <a:ext cx="101106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2" name="Groupe 183"/>
          <p:cNvGrpSpPr/>
          <p:nvPr/>
        </p:nvGrpSpPr>
        <p:grpSpPr>
          <a:xfrm rot="18900000">
            <a:off x="1196134" y="7219052"/>
            <a:ext cx="1057326" cy="1005834"/>
            <a:chOff x="5257801" y="5203373"/>
            <a:chExt cx="755233" cy="718453"/>
          </a:xfrm>
        </p:grpSpPr>
        <p:sp>
          <p:nvSpPr>
            <p:cNvPr id="186" name="Arc 185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191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195" name="Arc 194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196" name="Arc 195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201" name="Groupe 190"/>
          <p:cNvGrpSpPr/>
          <p:nvPr/>
        </p:nvGrpSpPr>
        <p:grpSpPr>
          <a:xfrm rot="8100000">
            <a:off x="1096216" y="5610245"/>
            <a:ext cx="1057326" cy="1005834"/>
            <a:chOff x="5257801" y="5203373"/>
            <a:chExt cx="755233" cy="718453"/>
          </a:xfrm>
        </p:grpSpPr>
        <p:sp>
          <p:nvSpPr>
            <p:cNvPr id="206" name="Arc 205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210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13" name="Arc 212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15" name="Arc 214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cxnSp>
        <p:nvCxnSpPr>
          <p:cNvPr id="220" name="Connecteur droit 219"/>
          <p:cNvCxnSpPr/>
          <p:nvPr/>
        </p:nvCxnSpPr>
        <p:spPr>
          <a:xfrm flipV="1">
            <a:off x="2069792" y="5994019"/>
            <a:ext cx="352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1" name="Groupe 304"/>
          <p:cNvGrpSpPr/>
          <p:nvPr/>
        </p:nvGrpSpPr>
        <p:grpSpPr>
          <a:xfrm>
            <a:off x="1237130" y="5802594"/>
            <a:ext cx="820698" cy="454636"/>
            <a:chOff x="883664" y="4144710"/>
            <a:chExt cx="586213" cy="324740"/>
          </a:xfrm>
        </p:grpSpPr>
        <p:sp>
          <p:nvSpPr>
            <p:cNvPr id="223" name="Rectangle à coins arrondis 222"/>
            <p:cNvSpPr/>
            <p:nvPr/>
          </p:nvSpPr>
          <p:spPr>
            <a:xfrm>
              <a:off x="883664" y="4144710"/>
              <a:ext cx="586213" cy="32474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24" name="Groupe 303"/>
            <p:cNvGrpSpPr/>
            <p:nvPr/>
          </p:nvGrpSpPr>
          <p:grpSpPr>
            <a:xfrm>
              <a:off x="929768" y="4318428"/>
              <a:ext cx="468000" cy="30735"/>
              <a:chOff x="929768" y="4318428"/>
              <a:chExt cx="468000" cy="30735"/>
            </a:xfrm>
          </p:grpSpPr>
          <p:cxnSp>
            <p:nvCxnSpPr>
              <p:cNvPr id="227" name="Connecteur droit 226"/>
              <p:cNvCxnSpPr/>
              <p:nvPr/>
            </p:nvCxnSpPr>
            <p:spPr>
              <a:xfrm>
                <a:off x="929768" y="4318428"/>
                <a:ext cx="101106" cy="0"/>
              </a:xfrm>
              <a:prstGeom prst="lin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Connecteur droit 232"/>
              <p:cNvCxnSpPr/>
              <p:nvPr/>
            </p:nvCxnSpPr>
            <p:spPr>
              <a:xfrm flipH="1">
                <a:off x="1014292" y="4330428"/>
                <a:ext cx="288000" cy="18735"/>
              </a:xfrm>
              <a:prstGeom prst="lin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Connecteur droit 239"/>
              <p:cNvCxnSpPr/>
              <p:nvPr/>
            </p:nvCxnSpPr>
            <p:spPr>
              <a:xfrm>
                <a:off x="1296662" y="4329428"/>
                <a:ext cx="101106" cy="0"/>
              </a:xfrm>
              <a:prstGeom prst="lin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5" name="Groupe 302"/>
          <p:cNvGrpSpPr/>
          <p:nvPr/>
        </p:nvGrpSpPr>
        <p:grpSpPr>
          <a:xfrm>
            <a:off x="1235340" y="5795423"/>
            <a:ext cx="820698" cy="454636"/>
            <a:chOff x="1036064" y="4297110"/>
            <a:chExt cx="586213" cy="324740"/>
          </a:xfrm>
        </p:grpSpPr>
        <p:sp>
          <p:nvSpPr>
            <p:cNvPr id="262" name="Rectangle à coins arrondis 261"/>
            <p:cNvSpPr/>
            <p:nvPr/>
          </p:nvSpPr>
          <p:spPr>
            <a:xfrm>
              <a:off x="1036064" y="4297110"/>
              <a:ext cx="586213" cy="32474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65" name="Groupe 301"/>
            <p:cNvGrpSpPr/>
            <p:nvPr/>
          </p:nvGrpSpPr>
          <p:grpSpPr>
            <a:xfrm>
              <a:off x="1082168" y="4470828"/>
              <a:ext cx="468000" cy="55068"/>
              <a:chOff x="1082168" y="4470828"/>
              <a:chExt cx="468000" cy="55068"/>
            </a:xfrm>
          </p:grpSpPr>
          <p:cxnSp>
            <p:nvCxnSpPr>
              <p:cNvPr id="267" name="Connecteur droit 266"/>
              <p:cNvCxnSpPr/>
              <p:nvPr/>
            </p:nvCxnSpPr>
            <p:spPr>
              <a:xfrm>
                <a:off x="1082168" y="4470828"/>
                <a:ext cx="101106" cy="0"/>
              </a:xfrm>
              <a:prstGeom prst="lin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Connecteur droit 269"/>
              <p:cNvCxnSpPr/>
              <p:nvPr/>
            </p:nvCxnSpPr>
            <p:spPr>
              <a:xfrm flipH="1">
                <a:off x="1156447" y="4482828"/>
                <a:ext cx="298246" cy="43068"/>
              </a:xfrm>
              <a:prstGeom prst="lin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Connecteur droit 271"/>
              <p:cNvCxnSpPr/>
              <p:nvPr/>
            </p:nvCxnSpPr>
            <p:spPr>
              <a:xfrm>
                <a:off x="1449062" y="4481828"/>
                <a:ext cx="101106" cy="0"/>
              </a:xfrm>
              <a:prstGeom prst="lin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5" name="Groupe 313"/>
          <p:cNvGrpSpPr/>
          <p:nvPr/>
        </p:nvGrpSpPr>
        <p:grpSpPr>
          <a:xfrm>
            <a:off x="1249683" y="5782872"/>
            <a:ext cx="820698" cy="454636"/>
            <a:chOff x="477692" y="4587823"/>
            <a:chExt cx="586213" cy="324740"/>
          </a:xfrm>
        </p:grpSpPr>
        <p:sp>
          <p:nvSpPr>
            <p:cNvPr id="277" name="Rectangle à coins arrondis 276"/>
            <p:cNvSpPr/>
            <p:nvPr/>
          </p:nvSpPr>
          <p:spPr>
            <a:xfrm>
              <a:off x="477692" y="4587823"/>
              <a:ext cx="586213" cy="32474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80" name="Connecteur droit 279"/>
            <p:cNvCxnSpPr/>
            <p:nvPr/>
          </p:nvCxnSpPr>
          <p:spPr>
            <a:xfrm>
              <a:off x="523796" y="4761541"/>
              <a:ext cx="101106" cy="0"/>
            </a:xfrm>
            <a:prstGeom prst="lin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necteur droit 281"/>
            <p:cNvCxnSpPr/>
            <p:nvPr/>
          </p:nvCxnSpPr>
          <p:spPr>
            <a:xfrm flipH="1">
              <a:off x="618565" y="4773541"/>
              <a:ext cx="277756" cy="63558"/>
            </a:xfrm>
            <a:prstGeom prst="lin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necteur droit 284"/>
            <p:cNvCxnSpPr/>
            <p:nvPr/>
          </p:nvCxnSpPr>
          <p:spPr>
            <a:xfrm>
              <a:off x="890690" y="4772541"/>
              <a:ext cx="101106" cy="0"/>
            </a:xfrm>
            <a:prstGeom prst="lin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e 284"/>
          <p:cNvGrpSpPr/>
          <p:nvPr/>
        </p:nvGrpSpPr>
        <p:grpSpPr>
          <a:xfrm>
            <a:off x="1240716" y="5795419"/>
            <a:ext cx="820698" cy="454636"/>
            <a:chOff x="883664" y="4144710"/>
            <a:chExt cx="586213" cy="324740"/>
          </a:xfrm>
        </p:grpSpPr>
        <p:sp>
          <p:nvSpPr>
            <p:cNvPr id="290" name="Rectangle à coins arrondis 289"/>
            <p:cNvSpPr/>
            <p:nvPr/>
          </p:nvSpPr>
          <p:spPr>
            <a:xfrm>
              <a:off x="883664" y="4144710"/>
              <a:ext cx="586213" cy="32474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91" name="Groupe 271"/>
            <p:cNvGrpSpPr/>
            <p:nvPr/>
          </p:nvGrpSpPr>
          <p:grpSpPr>
            <a:xfrm>
              <a:off x="937452" y="4280007"/>
              <a:ext cx="468000" cy="108000"/>
              <a:chOff x="937452" y="4280007"/>
              <a:chExt cx="468000" cy="108000"/>
            </a:xfrm>
          </p:grpSpPr>
          <p:cxnSp>
            <p:nvCxnSpPr>
              <p:cNvPr id="292" name="Connecteur droit 291"/>
              <p:cNvCxnSpPr/>
              <p:nvPr/>
            </p:nvCxnSpPr>
            <p:spPr>
              <a:xfrm>
                <a:off x="937452" y="4280007"/>
                <a:ext cx="101106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Connecteur droit 292"/>
              <p:cNvCxnSpPr/>
              <p:nvPr/>
            </p:nvCxnSpPr>
            <p:spPr>
              <a:xfrm flipH="1">
                <a:off x="1047750" y="4292007"/>
                <a:ext cx="261957" cy="960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Connecteur droit 293"/>
              <p:cNvCxnSpPr/>
              <p:nvPr/>
            </p:nvCxnSpPr>
            <p:spPr>
              <a:xfrm>
                <a:off x="1304346" y="4298691"/>
                <a:ext cx="101106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5" name="Bouée 294"/>
          <p:cNvSpPr/>
          <p:nvPr/>
        </p:nvSpPr>
        <p:spPr>
          <a:xfrm>
            <a:off x="1360240" y="7464896"/>
            <a:ext cx="705600" cy="705600"/>
          </a:xfrm>
          <a:prstGeom prst="donut">
            <a:avLst/>
          </a:prstGeom>
          <a:solidFill>
            <a:srgbClr val="4F81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296" name="Groupe 181"/>
          <p:cNvGrpSpPr/>
          <p:nvPr/>
        </p:nvGrpSpPr>
        <p:grpSpPr>
          <a:xfrm>
            <a:off x="1355190" y="7472419"/>
            <a:ext cx="705600" cy="705600"/>
            <a:chOff x="3061000" y="5219700"/>
            <a:chExt cx="504000" cy="504000"/>
          </a:xfrm>
        </p:grpSpPr>
        <p:sp>
          <p:nvSpPr>
            <p:cNvPr id="297" name="Bouée 296"/>
            <p:cNvSpPr/>
            <p:nvPr/>
          </p:nvSpPr>
          <p:spPr>
            <a:xfrm>
              <a:off x="3061000" y="5219700"/>
              <a:ext cx="504000" cy="504000"/>
            </a:xfrm>
            <a:prstGeom prst="donu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98" name="Ellipse 297"/>
            <p:cNvSpPr/>
            <p:nvPr/>
          </p:nvSpPr>
          <p:spPr>
            <a:xfrm>
              <a:off x="3187699" y="5359399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9" name="ZoneTexte 298"/>
          <p:cNvSpPr txBox="1"/>
          <p:nvPr/>
        </p:nvSpPr>
        <p:spPr>
          <a:xfrm>
            <a:off x="1144216" y="8473008"/>
            <a:ext cx="967837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DAF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0" name="ZoneTexte 299"/>
          <p:cNvSpPr txBox="1"/>
          <p:nvPr/>
        </p:nvSpPr>
        <p:spPr>
          <a:xfrm>
            <a:off x="1576264" y="8112968"/>
            <a:ext cx="720080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S8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1" name="Image 300" descr="lampe1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406665" y="8229599"/>
            <a:ext cx="384741" cy="655200"/>
          </a:xfrm>
          <a:prstGeom prst="rect">
            <a:avLst/>
          </a:prstGeom>
        </p:spPr>
      </p:pic>
      <p:pic>
        <p:nvPicPr>
          <p:cNvPr id="302" name="Image 301" descr="lampe1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301292" y="8190153"/>
            <a:ext cx="384741" cy="655200"/>
          </a:xfrm>
          <a:prstGeom prst="rect">
            <a:avLst/>
          </a:prstGeom>
        </p:spPr>
      </p:pic>
      <p:grpSp>
        <p:nvGrpSpPr>
          <p:cNvPr id="303" name="Groupe 76"/>
          <p:cNvGrpSpPr/>
          <p:nvPr/>
        </p:nvGrpSpPr>
        <p:grpSpPr>
          <a:xfrm>
            <a:off x="3600431" y="1549528"/>
            <a:ext cx="570977" cy="912855"/>
            <a:chOff x="2267744" y="836712"/>
            <a:chExt cx="3456384" cy="4464496"/>
          </a:xfrm>
        </p:grpSpPr>
        <p:sp>
          <p:nvSpPr>
            <p:cNvPr id="304" name="Rectangle 303"/>
            <p:cNvSpPr/>
            <p:nvPr/>
          </p:nvSpPr>
          <p:spPr>
            <a:xfrm>
              <a:off x="2267744" y="836712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2267744" y="1268760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2267744" y="1628800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2267744" y="2060848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2267744" y="2420888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2267744" y="2852936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2267744" y="3212976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2267744" y="3645024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2267744" y="4077072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2267744" y="4437112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2267744" y="4869160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5" name="Groupe 89"/>
          <p:cNvGrpSpPr/>
          <p:nvPr/>
        </p:nvGrpSpPr>
        <p:grpSpPr>
          <a:xfrm>
            <a:off x="2623076" y="1560352"/>
            <a:ext cx="570977" cy="912855"/>
            <a:chOff x="2267744" y="836712"/>
            <a:chExt cx="3456384" cy="4464496"/>
          </a:xfrm>
        </p:grpSpPr>
        <p:sp>
          <p:nvSpPr>
            <p:cNvPr id="316" name="Rectangle 315"/>
            <p:cNvSpPr/>
            <p:nvPr/>
          </p:nvSpPr>
          <p:spPr>
            <a:xfrm>
              <a:off x="2267744" y="836712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2267744" y="1268760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2267744" y="1628800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2267744" y="2060848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2267744" y="2420888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2267744" y="2852936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2267744" y="3212976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2267744" y="3645024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2267744" y="4077072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2267744" y="4437112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2267744" y="4869160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27" name="Image 326" descr="lampe1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787415" y="8210549"/>
            <a:ext cx="384741" cy="655200"/>
          </a:xfrm>
          <a:prstGeom prst="rect">
            <a:avLst/>
          </a:prstGeom>
        </p:spPr>
      </p:pic>
      <p:grpSp>
        <p:nvGrpSpPr>
          <p:cNvPr id="345" name="Groupe 344"/>
          <p:cNvGrpSpPr/>
          <p:nvPr/>
        </p:nvGrpSpPr>
        <p:grpSpPr>
          <a:xfrm>
            <a:off x="1416198" y="4099146"/>
            <a:ext cx="3600000" cy="772635"/>
            <a:chOff x="1416198" y="4099146"/>
            <a:chExt cx="3600000" cy="772635"/>
          </a:xfrm>
        </p:grpSpPr>
        <p:grpSp>
          <p:nvGrpSpPr>
            <p:cNvPr id="344" name="Groupe 343"/>
            <p:cNvGrpSpPr/>
            <p:nvPr/>
          </p:nvGrpSpPr>
          <p:grpSpPr>
            <a:xfrm>
              <a:off x="1416198" y="4099146"/>
              <a:ext cx="3600000" cy="771981"/>
              <a:chOff x="1416198" y="4099146"/>
              <a:chExt cx="3600000" cy="771981"/>
            </a:xfrm>
          </p:grpSpPr>
          <p:cxnSp>
            <p:nvCxnSpPr>
              <p:cNvPr id="329" name="Connecteur droit 328"/>
              <p:cNvCxnSpPr/>
              <p:nvPr/>
            </p:nvCxnSpPr>
            <p:spPr>
              <a:xfrm flipH="1" flipV="1">
                <a:off x="1418575" y="4655127"/>
                <a:ext cx="0" cy="21600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Connecteur droit 330"/>
              <p:cNvCxnSpPr>
                <a:endCxn id="204" idx="2"/>
              </p:cNvCxnSpPr>
              <p:nvPr/>
            </p:nvCxnSpPr>
            <p:spPr>
              <a:xfrm flipV="1">
                <a:off x="2854037" y="4223836"/>
                <a:ext cx="0" cy="397909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Connecteur droit 332"/>
              <p:cNvCxnSpPr/>
              <p:nvPr/>
            </p:nvCxnSpPr>
            <p:spPr>
              <a:xfrm flipV="1">
                <a:off x="3865419" y="4223836"/>
                <a:ext cx="0" cy="397909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Connecteur droit 333"/>
              <p:cNvCxnSpPr/>
              <p:nvPr/>
            </p:nvCxnSpPr>
            <p:spPr>
              <a:xfrm flipH="1" flipV="1">
                <a:off x="1416198" y="4641273"/>
                <a:ext cx="3600000" cy="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Connecteur droit 336"/>
              <p:cNvCxnSpPr/>
              <p:nvPr/>
            </p:nvCxnSpPr>
            <p:spPr>
              <a:xfrm flipV="1">
                <a:off x="4987637" y="4099146"/>
                <a:ext cx="0" cy="52827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1" name="Connecteur droit 340"/>
            <p:cNvCxnSpPr/>
            <p:nvPr/>
          </p:nvCxnSpPr>
          <p:spPr>
            <a:xfrm>
              <a:off x="1831833" y="4655781"/>
              <a:ext cx="0" cy="2160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7" name="Rectangle 206"/>
          <p:cNvSpPr/>
          <p:nvPr/>
        </p:nvSpPr>
        <p:spPr>
          <a:xfrm>
            <a:off x="2277005" y="5752744"/>
            <a:ext cx="498669" cy="449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fr-FR" sz="1300" dirty="0">
              <a:solidFill>
                <a:schemeClr val="tx1"/>
              </a:solidFill>
            </a:endParaRPr>
          </a:p>
        </p:txBody>
      </p:sp>
      <p:pic>
        <p:nvPicPr>
          <p:cNvPr id="328" name="Image 327" descr="http://t2.gstatic.com/shopping?q=tbn:ANd9GcRrtyd65qsyn9VBCqDLJLa6u8Xc8ZblVBm1ll8J3wLrQC397WiaWEqvfvcG0P5A-ghRSOqwBAE&amp;usqp=CAE"/>
          <p:cNvPicPr/>
          <p:nvPr/>
        </p:nvPicPr>
        <p:blipFill>
          <a:blip r:embed="rId24" cstate="print"/>
          <a:srcRect l="17941" t="-883" r="19706"/>
          <a:stretch>
            <a:fillRect/>
          </a:stretch>
        </p:blipFill>
        <p:spPr bwMode="auto">
          <a:xfrm>
            <a:off x="8507812" y="5700713"/>
            <a:ext cx="929998" cy="150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" name="Image 329" descr="https://lh6.ggpht.com/8M4f66gxF4RL-2nQUa-NGHUj-Su7L243AoCGCkqC-BDZjR6ZWWBcgR14yMWt6r_ihdI=h900"/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631637" y="5844695"/>
            <a:ext cx="711313" cy="119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1" presetClass="exit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Rectangle à coins arrondis 286"/>
          <p:cNvSpPr/>
          <p:nvPr/>
        </p:nvSpPr>
        <p:spPr>
          <a:xfrm>
            <a:off x="352128" y="264096"/>
            <a:ext cx="6699904" cy="488135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fr-FR" dirty="0"/>
          </a:p>
        </p:txBody>
      </p:sp>
      <p:sp>
        <p:nvSpPr>
          <p:cNvPr id="199" name="Rectangle à coins arrondis 198"/>
          <p:cNvSpPr/>
          <p:nvPr/>
        </p:nvSpPr>
        <p:spPr>
          <a:xfrm>
            <a:off x="2557494" y="5204874"/>
            <a:ext cx="5063645" cy="421386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fr-FR" dirty="0"/>
          </a:p>
        </p:txBody>
      </p:sp>
      <p:sp>
        <p:nvSpPr>
          <p:cNvPr id="166" name="Rectangle à coins arrondis 165"/>
          <p:cNvSpPr/>
          <p:nvPr/>
        </p:nvSpPr>
        <p:spPr>
          <a:xfrm>
            <a:off x="8075776" y="5240281"/>
            <a:ext cx="4314797" cy="410511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7101847" y="337820"/>
            <a:ext cx="5290457" cy="4859025"/>
          </a:xfrm>
          <a:prstGeom prst="roundRect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fr-FR" dirty="0"/>
          </a:p>
        </p:txBody>
      </p:sp>
      <p:pic>
        <p:nvPicPr>
          <p:cNvPr id="2" name="Picture 2" descr="C:\Documents and Settings\bouquefr\Mes documents\fred Documents\Concepteur\102 groupe\image\003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9262" y="2666562"/>
            <a:ext cx="509736" cy="1500012"/>
          </a:xfrm>
          <a:prstGeom prst="rect">
            <a:avLst/>
          </a:prstGeom>
          <a:noFill/>
        </p:spPr>
      </p:pic>
      <p:pic>
        <p:nvPicPr>
          <p:cNvPr id="3" name="Picture 2" descr="http://bgpd.fr.grpleg.com/vignette/003567_pw_188180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26572" r="27174"/>
          <a:stretch>
            <a:fillRect/>
          </a:stretch>
        </p:blipFill>
        <p:spPr bwMode="auto">
          <a:xfrm>
            <a:off x="5659292" y="2006408"/>
            <a:ext cx="927462" cy="2005171"/>
          </a:xfrm>
          <a:prstGeom prst="rect">
            <a:avLst/>
          </a:prstGeom>
          <a:noFill/>
        </p:spPr>
      </p:pic>
      <p:grpSp>
        <p:nvGrpSpPr>
          <p:cNvPr id="4" name="Groupe 202"/>
          <p:cNvGrpSpPr/>
          <p:nvPr/>
        </p:nvGrpSpPr>
        <p:grpSpPr>
          <a:xfrm>
            <a:off x="4828055" y="1432764"/>
            <a:ext cx="295714" cy="739201"/>
            <a:chOff x="3294783" y="1023402"/>
            <a:chExt cx="211224" cy="528001"/>
          </a:xfrm>
        </p:grpSpPr>
        <p:grpSp>
          <p:nvGrpSpPr>
            <p:cNvPr id="5" name="Groupe 9"/>
            <p:cNvGrpSpPr/>
            <p:nvPr/>
          </p:nvGrpSpPr>
          <p:grpSpPr>
            <a:xfrm rot="16200000">
              <a:off x="3136394" y="1181791"/>
              <a:ext cx="528001" cy="211224"/>
              <a:chOff x="1588297" y="582386"/>
              <a:chExt cx="1656186" cy="432049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8" name="Rectangle 7"/>
              <p:cNvSpPr/>
              <p:nvPr/>
            </p:nvSpPr>
            <p:spPr>
              <a:xfrm>
                <a:off x="1588297" y="582386"/>
                <a:ext cx="792088" cy="43204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9" name="Triangle rectangle 18"/>
              <p:cNvSpPr/>
              <p:nvPr/>
            </p:nvSpPr>
            <p:spPr>
              <a:xfrm>
                <a:off x="2380385" y="582386"/>
                <a:ext cx="864098" cy="432049"/>
              </a:xfrm>
              <a:prstGeom prst="rt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4" name="Ellipse 13"/>
            <p:cNvSpPr/>
            <p:nvPr/>
          </p:nvSpPr>
          <p:spPr>
            <a:xfrm rot="16200000">
              <a:off x="3311276" y="1449756"/>
              <a:ext cx="65993" cy="7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Ellipse 14"/>
            <p:cNvSpPr/>
            <p:nvPr/>
          </p:nvSpPr>
          <p:spPr>
            <a:xfrm rot="16200000">
              <a:off x="3416208" y="1453936"/>
              <a:ext cx="65993" cy="7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64696" y="809493"/>
            <a:ext cx="983525" cy="156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12344" y="931781"/>
            <a:ext cx="1422763" cy="126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96920" y="2817237"/>
            <a:ext cx="484211" cy="135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5711" y="3129241"/>
            <a:ext cx="1521142" cy="100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5"/>
          <p:cNvCxnSpPr/>
          <p:nvPr/>
        </p:nvCxnSpPr>
        <p:spPr>
          <a:xfrm flipH="1">
            <a:off x="8148045" y="4101741"/>
            <a:ext cx="0" cy="50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7615626" y="4602494"/>
            <a:ext cx="3326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10242456" y="4180147"/>
            <a:ext cx="0" cy="403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286"/>
          <p:cNvGrpSpPr/>
          <p:nvPr/>
        </p:nvGrpSpPr>
        <p:grpSpPr>
          <a:xfrm>
            <a:off x="8556454" y="2197292"/>
            <a:ext cx="2660193" cy="663481"/>
            <a:chOff x="6111753" y="1569494"/>
            <a:chExt cx="1900138" cy="473915"/>
          </a:xfrm>
        </p:grpSpPr>
        <p:cxnSp>
          <p:nvCxnSpPr>
            <p:cNvPr id="39" name="Connecteur droit 38"/>
            <p:cNvCxnSpPr/>
            <p:nvPr/>
          </p:nvCxnSpPr>
          <p:spPr>
            <a:xfrm flipH="1" flipV="1">
              <a:off x="7246779" y="1844360"/>
              <a:ext cx="0" cy="19594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H="1" flipV="1">
              <a:off x="7408510" y="1847464"/>
              <a:ext cx="0" cy="19594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H="1" flipV="1">
              <a:off x="6111753" y="1854336"/>
              <a:ext cx="115369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flipH="1" flipV="1">
              <a:off x="6120886" y="1660859"/>
              <a:ext cx="0" cy="19594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7396071" y="1853689"/>
              <a:ext cx="61582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>
              <a:endCxn id="1030" idx="2"/>
            </p:cNvCxnSpPr>
            <p:nvPr/>
          </p:nvCxnSpPr>
          <p:spPr>
            <a:xfrm flipV="1">
              <a:off x="8002560" y="1569494"/>
              <a:ext cx="0" cy="288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Connecteur droit 57"/>
          <p:cNvCxnSpPr>
            <a:endCxn id="18" idx="1"/>
          </p:cNvCxnSpPr>
          <p:nvPr/>
        </p:nvCxnSpPr>
        <p:spPr>
          <a:xfrm flipH="1" flipV="1">
            <a:off x="4975912" y="2171966"/>
            <a:ext cx="0" cy="50623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flipH="1">
            <a:off x="670573" y="4641668"/>
            <a:ext cx="59976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V="1">
            <a:off x="6151284" y="3811122"/>
            <a:ext cx="0" cy="80989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3871973" y="4223712"/>
            <a:ext cx="0" cy="4032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2860691" y="4256370"/>
            <a:ext cx="0" cy="4032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5001507" y="4147485"/>
            <a:ext cx="0" cy="48264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Image 75" descr="fenetre.jpg"/>
          <p:cNvPicPr/>
          <p:nvPr/>
        </p:nvPicPr>
        <p:blipFill>
          <a:blip r:embed="rId10" cstate="print"/>
          <a:srcRect l="18179" t="2346" r="17735" b="2639"/>
          <a:stretch>
            <a:fillRect/>
          </a:stretch>
        </p:blipFill>
        <p:spPr>
          <a:xfrm>
            <a:off x="3453131" y="1411430"/>
            <a:ext cx="856467" cy="1188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9" name="Image 88" descr="fenetre.jpg"/>
          <p:cNvPicPr/>
          <p:nvPr/>
        </p:nvPicPr>
        <p:blipFill>
          <a:blip r:embed="rId10" cstate="print"/>
          <a:srcRect l="18179" t="2346" r="17735" b="2639"/>
          <a:stretch>
            <a:fillRect/>
          </a:stretch>
        </p:blipFill>
        <p:spPr>
          <a:xfrm>
            <a:off x="2485371" y="1406011"/>
            <a:ext cx="856467" cy="11884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3" name="Connecteur droit 102"/>
          <p:cNvCxnSpPr/>
          <p:nvPr/>
        </p:nvCxnSpPr>
        <p:spPr>
          <a:xfrm flipH="1">
            <a:off x="2880819" y="2594460"/>
            <a:ext cx="0" cy="1019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>
            <a:endCxn id="222" idx="0"/>
          </p:cNvCxnSpPr>
          <p:nvPr/>
        </p:nvCxnSpPr>
        <p:spPr>
          <a:xfrm flipH="1">
            <a:off x="3871834" y="2597717"/>
            <a:ext cx="0" cy="1014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2452049" y="1012111"/>
            <a:ext cx="1841864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Volets roulants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4334269" y="941217"/>
            <a:ext cx="1410788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Gâche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5361915" y="1327927"/>
            <a:ext cx="1732801" cy="744805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Alim BUS Automatisme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7278201" y="3019709"/>
            <a:ext cx="896983" cy="1052582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Alim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BUS 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Vidéo</a:t>
            </a:r>
            <a:endParaRPr lang="fr-F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ZoneTexte 111"/>
          <p:cNvSpPr txBox="1"/>
          <p:nvPr/>
        </p:nvSpPr>
        <p:spPr>
          <a:xfrm>
            <a:off x="4310506" y="4235294"/>
            <a:ext cx="1441867" cy="437029"/>
          </a:xfrm>
          <a:prstGeom prst="rect">
            <a:avLst/>
          </a:prstGeom>
          <a:noFill/>
        </p:spPr>
        <p:txBody>
          <a:bodyPr vert="horz"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n>
                  <a:solidFill>
                    <a:schemeClr val="tx1"/>
                  </a:solidFill>
                </a:ln>
                <a:solidFill>
                  <a:srgbClr val="57381B"/>
                </a:solidFill>
                <a:latin typeface="Times New Roman" pitchFamily="18" charset="0"/>
                <a:cs typeface="Times New Roman" pitchFamily="18" charset="0"/>
              </a:rPr>
              <a:t>Actionneur</a:t>
            </a:r>
            <a:endParaRPr lang="fr-FR" sz="2000" dirty="0">
              <a:ln>
                <a:solidFill>
                  <a:schemeClr val="tx1"/>
                </a:solidFill>
              </a:ln>
              <a:solidFill>
                <a:srgbClr val="5738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10506901" y="3270078"/>
            <a:ext cx="1432560" cy="744820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Répartiteur Vidéo </a:t>
            </a:r>
            <a:endParaRPr lang="fr-F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ZoneTexte 114"/>
          <p:cNvSpPr txBox="1"/>
          <p:nvPr/>
        </p:nvSpPr>
        <p:spPr>
          <a:xfrm>
            <a:off x="7088789" y="1293254"/>
            <a:ext cx="1097279" cy="744820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Platine de rue</a:t>
            </a:r>
            <a:endParaRPr lang="fr-F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ZoneTexte 115"/>
          <p:cNvSpPr txBox="1"/>
          <p:nvPr/>
        </p:nvSpPr>
        <p:spPr>
          <a:xfrm>
            <a:off x="11164399" y="2098775"/>
            <a:ext cx="1293222" cy="744820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Portier intérieur</a:t>
            </a:r>
            <a:endParaRPr lang="fr-F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Line 6"/>
          <p:cNvSpPr>
            <a:spLocks noChangeShapeType="1"/>
          </p:cNvSpPr>
          <p:nvPr/>
        </p:nvSpPr>
        <p:spPr bwMode="auto">
          <a:xfrm>
            <a:off x="11161683" y="6194255"/>
            <a:ext cx="0" cy="130381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lIns="128001" tIns="64001" rIns="128001" bIns="64001"/>
          <a:lstStyle/>
          <a:p>
            <a:endParaRPr lang="fr-FR" dirty="0"/>
          </a:p>
        </p:txBody>
      </p:sp>
      <p:sp>
        <p:nvSpPr>
          <p:cNvPr id="132" name="Text Box 11"/>
          <p:cNvSpPr txBox="1">
            <a:spLocks noChangeArrowheads="1"/>
          </p:cNvSpPr>
          <p:nvPr/>
        </p:nvSpPr>
        <p:spPr bwMode="auto">
          <a:xfrm>
            <a:off x="9885914" y="7784542"/>
            <a:ext cx="886910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001" tIns="64001" rIns="128001" bIns="64001">
            <a:spAutoFit/>
          </a:bodyPr>
          <a:lstStyle/>
          <a:p>
            <a:r>
              <a:rPr lang="fr-FR" sz="3900" b="1" i="1" dirty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wifi</a:t>
            </a:r>
          </a:p>
        </p:txBody>
      </p:sp>
      <p:pic>
        <p:nvPicPr>
          <p:cNvPr id="124" name="Picture 14" descr="C:\Documents and Settings\bouquefr\Mes documents\fred Documents\Concepteur\102 groupe\image\webserveur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545924" y="5467044"/>
            <a:ext cx="1517774" cy="742330"/>
          </a:xfrm>
          <a:prstGeom prst="rect">
            <a:avLst/>
          </a:prstGeom>
          <a:noFill/>
        </p:spPr>
      </p:pic>
      <p:cxnSp>
        <p:nvCxnSpPr>
          <p:cNvPr id="141" name="Connecteur droit 140"/>
          <p:cNvCxnSpPr/>
          <p:nvPr/>
        </p:nvCxnSpPr>
        <p:spPr>
          <a:xfrm flipV="1">
            <a:off x="10942331" y="4617729"/>
            <a:ext cx="1" cy="89915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153"/>
          <p:cNvGrpSpPr/>
          <p:nvPr/>
        </p:nvGrpSpPr>
        <p:grpSpPr>
          <a:xfrm rot="13397991">
            <a:off x="10220940" y="6925505"/>
            <a:ext cx="1057326" cy="1005834"/>
            <a:chOff x="5257801" y="5203373"/>
            <a:chExt cx="755233" cy="718453"/>
          </a:xfrm>
        </p:grpSpPr>
        <p:sp>
          <p:nvSpPr>
            <p:cNvPr id="149" name="Arc 148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10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150" name="Arc 149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151" name="Arc 150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pic>
        <p:nvPicPr>
          <p:cNvPr id="7" name="Picture 97" descr="F42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0800000">
            <a:off x="6405948" y="4338852"/>
            <a:ext cx="1371282" cy="54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" name="Rectangle à coins arrondis 170"/>
          <p:cNvSpPr/>
          <p:nvPr/>
        </p:nvSpPr>
        <p:spPr>
          <a:xfrm>
            <a:off x="944336" y="5200649"/>
            <a:ext cx="1484381" cy="4138999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fr-FR" dirty="0"/>
          </a:p>
        </p:txBody>
      </p:sp>
      <p:cxnSp>
        <p:nvCxnSpPr>
          <p:cNvPr id="173" name="Connecteur droit 172"/>
          <p:cNvCxnSpPr/>
          <p:nvPr/>
        </p:nvCxnSpPr>
        <p:spPr>
          <a:xfrm>
            <a:off x="1832670" y="4658692"/>
            <a:ext cx="0" cy="39116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ZoneTexte 174"/>
          <p:cNvSpPr txBox="1"/>
          <p:nvPr/>
        </p:nvSpPr>
        <p:spPr>
          <a:xfrm>
            <a:off x="1164673" y="8795284"/>
            <a:ext cx="1156365" cy="560154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r>
              <a:rPr lang="fr-FR" sz="2800" b="1" i="1" dirty="0" smtClean="0"/>
              <a:t>Radio </a:t>
            </a:r>
            <a:endParaRPr lang="fr-FR" sz="2800" b="1" i="1" dirty="0"/>
          </a:p>
        </p:txBody>
      </p:sp>
      <p:sp>
        <p:nvSpPr>
          <p:cNvPr id="176" name="ZoneTexte 175"/>
          <p:cNvSpPr txBox="1"/>
          <p:nvPr/>
        </p:nvSpPr>
        <p:spPr>
          <a:xfrm>
            <a:off x="9097544" y="8742276"/>
            <a:ext cx="2827020" cy="560154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r>
              <a:rPr lang="fr-FR" sz="2800" b="1" i="1" dirty="0" smtClean="0"/>
              <a:t>Accès à distance</a:t>
            </a:r>
            <a:endParaRPr lang="fr-FR" sz="2800" b="1" i="1" dirty="0"/>
          </a:p>
        </p:txBody>
      </p:sp>
      <p:sp>
        <p:nvSpPr>
          <p:cNvPr id="177" name="ZoneTexte 176"/>
          <p:cNvSpPr txBox="1"/>
          <p:nvPr/>
        </p:nvSpPr>
        <p:spPr>
          <a:xfrm>
            <a:off x="2175309" y="249585"/>
            <a:ext cx="3058160" cy="560154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r>
              <a:rPr lang="fr-FR" sz="2800" b="1" i="1" dirty="0" smtClean="0"/>
              <a:t>BUS automatisme</a:t>
            </a:r>
            <a:endParaRPr lang="fr-FR" sz="2800" b="1" i="1" dirty="0"/>
          </a:p>
        </p:txBody>
      </p:sp>
      <p:sp>
        <p:nvSpPr>
          <p:cNvPr id="178" name="ZoneTexte 177"/>
          <p:cNvSpPr txBox="1"/>
          <p:nvPr/>
        </p:nvSpPr>
        <p:spPr>
          <a:xfrm>
            <a:off x="8658860" y="284480"/>
            <a:ext cx="2435860" cy="560154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r>
              <a:rPr lang="fr-FR" sz="2800" b="1" i="1" dirty="0" smtClean="0"/>
              <a:t>BUS Vidéo</a:t>
            </a:r>
            <a:endParaRPr lang="fr-FR" sz="2800" b="1" i="1" dirty="0"/>
          </a:p>
        </p:txBody>
      </p:sp>
      <p:grpSp>
        <p:nvGrpSpPr>
          <p:cNvPr id="17" name="Groupe 181"/>
          <p:cNvGrpSpPr/>
          <p:nvPr/>
        </p:nvGrpSpPr>
        <p:grpSpPr>
          <a:xfrm>
            <a:off x="1355190" y="7472419"/>
            <a:ext cx="705600" cy="705600"/>
            <a:chOff x="3061000" y="5219700"/>
            <a:chExt cx="504000" cy="504000"/>
          </a:xfrm>
        </p:grpSpPr>
        <p:sp>
          <p:nvSpPr>
            <p:cNvPr id="180" name="Bouée 179"/>
            <p:cNvSpPr/>
            <p:nvPr/>
          </p:nvSpPr>
          <p:spPr>
            <a:xfrm>
              <a:off x="3061000" y="5219700"/>
              <a:ext cx="504000" cy="504000"/>
            </a:xfrm>
            <a:prstGeom prst="donu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81" name="Ellipse 180"/>
            <p:cNvSpPr/>
            <p:nvPr/>
          </p:nvSpPr>
          <p:spPr>
            <a:xfrm>
              <a:off x="3187700" y="5359400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0" name="Groupe 183"/>
          <p:cNvGrpSpPr/>
          <p:nvPr/>
        </p:nvGrpSpPr>
        <p:grpSpPr>
          <a:xfrm rot="18900000">
            <a:off x="1196134" y="7219052"/>
            <a:ext cx="1057326" cy="1005834"/>
            <a:chOff x="5257801" y="5203373"/>
            <a:chExt cx="755233" cy="718453"/>
          </a:xfrm>
        </p:grpSpPr>
        <p:sp>
          <p:nvSpPr>
            <p:cNvPr id="185" name="Arc 184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21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187" name="Arc 186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188" name="Arc 187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cxnSp>
        <p:nvCxnSpPr>
          <p:cNvPr id="190" name="Connecteur droit 189"/>
          <p:cNvCxnSpPr/>
          <p:nvPr/>
        </p:nvCxnSpPr>
        <p:spPr>
          <a:xfrm flipV="1">
            <a:off x="1818547" y="5438356"/>
            <a:ext cx="0" cy="364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ZoneTexte 195"/>
          <p:cNvSpPr txBox="1"/>
          <p:nvPr/>
        </p:nvSpPr>
        <p:spPr>
          <a:xfrm>
            <a:off x="4093886" y="5156201"/>
            <a:ext cx="2247092" cy="56013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800" b="1" i="1" dirty="0" smtClean="0"/>
              <a:t>Radio Zigbee</a:t>
            </a:r>
            <a:endParaRPr lang="fr-FR" sz="2800" b="1" i="1" dirty="0"/>
          </a:p>
        </p:txBody>
      </p:sp>
      <p:sp>
        <p:nvSpPr>
          <p:cNvPr id="200" name="ZoneTexte 199"/>
          <p:cNvSpPr txBox="1"/>
          <p:nvPr/>
        </p:nvSpPr>
        <p:spPr>
          <a:xfrm>
            <a:off x="1221598" y="8225367"/>
            <a:ext cx="967837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DAF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2" name="Connecteur droit 201"/>
          <p:cNvCxnSpPr/>
          <p:nvPr/>
        </p:nvCxnSpPr>
        <p:spPr>
          <a:xfrm flipV="1">
            <a:off x="2069792" y="5994019"/>
            <a:ext cx="352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/>
        </p:nvSpPr>
        <p:spPr>
          <a:xfrm>
            <a:off x="2277005" y="5752744"/>
            <a:ext cx="498669" cy="449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fr-FR" sz="1300" dirty="0">
              <a:solidFill>
                <a:schemeClr val="tx1"/>
              </a:solidFill>
            </a:endParaRPr>
          </a:p>
        </p:txBody>
      </p:sp>
      <p:grpSp>
        <p:nvGrpSpPr>
          <p:cNvPr id="22" name="Groupe 207"/>
          <p:cNvGrpSpPr/>
          <p:nvPr/>
        </p:nvGrpSpPr>
        <p:grpSpPr>
          <a:xfrm rot="5400000">
            <a:off x="2137323" y="5456329"/>
            <a:ext cx="1057326" cy="1005834"/>
            <a:chOff x="5257801" y="5203373"/>
            <a:chExt cx="755233" cy="718453"/>
          </a:xfrm>
        </p:grpSpPr>
        <p:sp>
          <p:nvSpPr>
            <p:cNvPr id="209" name="Arc 208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23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11" name="Arc 210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12" name="Arc 211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sp>
        <p:nvSpPr>
          <p:cNvPr id="216" name="ZoneTexte 215"/>
          <p:cNvSpPr txBox="1"/>
          <p:nvPr/>
        </p:nvSpPr>
        <p:spPr>
          <a:xfrm>
            <a:off x="2764968" y="8739825"/>
            <a:ext cx="1410788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entrée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ZoneTexte 216"/>
          <p:cNvSpPr txBox="1"/>
          <p:nvPr/>
        </p:nvSpPr>
        <p:spPr>
          <a:xfrm>
            <a:off x="4198666" y="8819717"/>
            <a:ext cx="16278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PC commandée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" name="ZoneTexte 217"/>
          <p:cNvSpPr txBox="1"/>
          <p:nvPr/>
        </p:nvSpPr>
        <p:spPr>
          <a:xfrm>
            <a:off x="6030402" y="8747094"/>
            <a:ext cx="1197543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chambre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8" name="Image 227" descr="variateu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4309875">
            <a:off x="6284194" y="7306300"/>
            <a:ext cx="696396" cy="532735"/>
          </a:xfrm>
          <a:prstGeom prst="rect">
            <a:avLst/>
          </a:prstGeom>
        </p:spPr>
      </p:pic>
      <p:pic>
        <p:nvPicPr>
          <p:cNvPr id="229" name="Image 228" descr="variateu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4309875">
            <a:off x="3183498" y="7280376"/>
            <a:ext cx="696396" cy="532735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06383" y="7286147"/>
            <a:ext cx="487437" cy="67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oupe 232"/>
          <p:cNvGrpSpPr/>
          <p:nvPr/>
        </p:nvGrpSpPr>
        <p:grpSpPr>
          <a:xfrm rot="18000000">
            <a:off x="3056569" y="6830209"/>
            <a:ext cx="1057326" cy="1005834"/>
            <a:chOff x="5257801" y="5203373"/>
            <a:chExt cx="755233" cy="718453"/>
          </a:xfrm>
        </p:grpSpPr>
        <p:sp>
          <p:nvSpPr>
            <p:cNvPr id="234" name="Arc 233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26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36" name="Arc 235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37" name="Arc 236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27" name="Groupe 237"/>
          <p:cNvGrpSpPr/>
          <p:nvPr/>
        </p:nvGrpSpPr>
        <p:grpSpPr>
          <a:xfrm rot="18000000">
            <a:off x="4490266" y="7007671"/>
            <a:ext cx="1057326" cy="1005834"/>
            <a:chOff x="5257801" y="5203373"/>
            <a:chExt cx="755233" cy="718453"/>
          </a:xfrm>
        </p:grpSpPr>
        <p:sp>
          <p:nvSpPr>
            <p:cNvPr id="239" name="Arc 238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28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41" name="Arc 240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42" name="Arc 241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29" name="Groupe 242"/>
          <p:cNvGrpSpPr/>
          <p:nvPr/>
        </p:nvGrpSpPr>
        <p:grpSpPr>
          <a:xfrm rot="18000000">
            <a:off x="6127382" y="6886035"/>
            <a:ext cx="1057326" cy="1005834"/>
            <a:chOff x="5257801" y="5203373"/>
            <a:chExt cx="755233" cy="718453"/>
          </a:xfrm>
        </p:grpSpPr>
        <p:sp>
          <p:nvSpPr>
            <p:cNvPr id="244" name="Arc 243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30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46" name="Arc 245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47" name="Arc 246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cxnSp>
        <p:nvCxnSpPr>
          <p:cNvPr id="248" name="Connecteur droit 247"/>
          <p:cNvCxnSpPr/>
          <p:nvPr/>
        </p:nvCxnSpPr>
        <p:spPr>
          <a:xfrm flipH="1">
            <a:off x="3492576" y="7880611"/>
            <a:ext cx="0" cy="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cteur droit 248"/>
          <p:cNvCxnSpPr/>
          <p:nvPr/>
        </p:nvCxnSpPr>
        <p:spPr>
          <a:xfrm flipH="1">
            <a:off x="6589286" y="7926474"/>
            <a:ext cx="0" cy="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/>
          <p:cNvCxnSpPr/>
          <p:nvPr/>
        </p:nvCxnSpPr>
        <p:spPr>
          <a:xfrm flipH="1">
            <a:off x="4960173" y="7900550"/>
            <a:ext cx="0" cy="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e 252"/>
          <p:cNvGrpSpPr/>
          <p:nvPr/>
        </p:nvGrpSpPr>
        <p:grpSpPr>
          <a:xfrm>
            <a:off x="4390831" y="5730807"/>
            <a:ext cx="394815" cy="358924"/>
            <a:chOff x="2871387" y="4230168"/>
            <a:chExt cx="384561" cy="376015"/>
          </a:xfrm>
        </p:grpSpPr>
        <p:sp>
          <p:nvSpPr>
            <p:cNvPr id="251" name="Rectangle 250"/>
            <p:cNvSpPr/>
            <p:nvPr/>
          </p:nvSpPr>
          <p:spPr>
            <a:xfrm>
              <a:off x="2871387" y="4230168"/>
              <a:ext cx="384561" cy="376015"/>
            </a:xfrm>
            <a:prstGeom prst="rect">
              <a:avLst/>
            </a:prstGeom>
            <a:solidFill>
              <a:srgbClr val="CC00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2" name="Ellipse 251"/>
            <p:cNvSpPr/>
            <p:nvPr/>
          </p:nvSpPr>
          <p:spPr>
            <a:xfrm>
              <a:off x="2939753" y="4298534"/>
              <a:ext cx="247828" cy="2478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2" name="Groupe 253"/>
          <p:cNvGrpSpPr/>
          <p:nvPr/>
        </p:nvGrpSpPr>
        <p:grpSpPr>
          <a:xfrm>
            <a:off x="5094719" y="5728815"/>
            <a:ext cx="394815" cy="358924"/>
            <a:chOff x="2871387" y="4230168"/>
            <a:chExt cx="384561" cy="376015"/>
          </a:xfrm>
        </p:grpSpPr>
        <p:sp>
          <p:nvSpPr>
            <p:cNvPr id="255" name="Rectangle 254"/>
            <p:cNvSpPr/>
            <p:nvPr/>
          </p:nvSpPr>
          <p:spPr>
            <a:xfrm>
              <a:off x="2871387" y="4230168"/>
              <a:ext cx="384561" cy="376015"/>
            </a:xfrm>
            <a:prstGeom prst="rect">
              <a:avLst/>
            </a:prstGeom>
            <a:solidFill>
              <a:srgbClr val="CC00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6" name="Ellipse 255"/>
            <p:cNvSpPr/>
            <p:nvPr/>
          </p:nvSpPr>
          <p:spPr>
            <a:xfrm>
              <a:off x="2939753" y="4298534"/>
              <a:ext cx="247828" cy="2478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3" name="Groupe 257"/>
          <p:cNvGrpSpPr/>
          <p:nvPr/>
        </p:nvGrpSpPr>
        <p:grpSpPr>
          <a:xfrm>
            <a:off x="3405787" y="5702893"/>
            <a:ext cx="394815" cy="358924"/>
            <a:chOff x="2871387" y="4230168"/>
            <a:chExt cx="384561" cy="376015"/>
          </a:xfrm>
        </p:grpSpPr>
        <p:sp>
          <p:nvSpPr>
            <p:cNvPr id="259" name="Rectangle 258"/>
            <p:cNvSpPr/>
            <p:nvPr/>
          </p:nvSpPr>
          <p:spPr>
            <a:xfrm>
              <a:off x="2871387" y="4230168"/>
              <a:ext cx="384561" cy="376015"/>
            </a:xfrm>
            <a:prstGeom prst="rect">
              <a:avLst/>
            </a:prstGeom>
            <a:solidFill>
              <a:srgbClr val="CC00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60" name="Ellipse 259"/>
            <p:cNvSpPr/>
            <p:nvPr/>
          </p:nvSpPr>
          <p:spPr>
            <a:xfrm>
              <a:off x="2939753" y="4298534"/>
              <a:ext cx="247828" cy="2478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261" name="Image 260" descr="detecteur mouvt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688359" y="5563313"/>
            <a:ext cx="409914" cy="640080"/>
          </a:xfrm>
          <a:prstGeom prst="rect">
            <a:avLst/>
          </a:prstGeom>
        </p:spPr>
      </p:pic>
      <p:grpSp>
        <p:nvGrpSpPr>
          <p:cNvPr id="34" name="Groupe 261"/>
          <p:cNvGrpSpPr/>
          <p:nvPr/>
        </p:nvGrpSpPr>
        <p:grpSpPr>
          <a:xfrm>
            <a:off x="5944173" y="5752740"/>
            <a:ext cx="394815" cy="358924"/>
            <a:chOff x="2871387" y="4230168"/>
            <a:chExt cx="384561" cy="376015"/>
          </a:xfrm>
        </p:grpSpPr>
        <p:sp>
          <p:nvSpPr>
            <p:cNvPr id="263" name="Rectangle 262"/>
            <p:cNvSpPr/>
            <p:nvPr/>
          </p:nvSpPr>
          <p:spPr>
            <a:xfrm>
              <a:off x="2871387" y="4230168"/>
              <a:ext cx="384561" cy="376015"/>
            </a:xfrm>
            <a:prstGeom prst="rect">
              <a:avLst/>
            </a:prstGeom>
            <a:solidFill>
              <a:srgbClr val="CC00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64" name="Ellipse 263"/>
            <p:cNvSpPr/>
            <p:nvPr/>
          </p:nvSpPr>
          <p:spPr>
            <a:xfrm>
              <a:off x="2939753" y="4298534"/>
              <a:ext cx="247828" cy="2478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e 264"/>
          <p:cNvGrpSpPr/>
          <p:nvPr/>
        </p:nvGrpSpPr>
        <p:grpSpPr>
          <a:xfrm rot="7502083">
            <a:off x="3186626" y="5515540"/>
            <a:ext cx="759485" cy="851344"/>
            <a:chOff x="5257801" y="5203373"/>
            <a:chExt cx="755233" cy="718453"/>
          </a:xfrm>
        </p:grpSpPr>
        <p:sp>
          <p:nvSpPr>
            <p:cNvPr id="266" name="Arc 265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38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68" name="Arc 267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69" name="Arc 268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40" name="Groupe 269"/>
          <p:cNvGrpSpPr/>
          <p:nvPr/>
        </p:nvGrpSpPr>
        <p:grpSpPr>
          <a:xfrm rot="7502083">
            <a:off x="6402980" y="5657117"/>
            <a:ext cx="759485" cy="851344"/>
            <a:chOff x="5257801" y="5203373"/>
            <a:chExt cx="755233" cy="718453"/>
          </a:xfrm>
        </p:grpSpPr>
        <p:sp>
          <p:nvSpPr>
            <p:cNvPr id="271" name="Arc 270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42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73" name="Arc 272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74" name="Arc 273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44" name="Groupe 274"/>
          <p:cNvGrpSpPr/>
          <p:nvPr/>
        </p:nvGrpSpPr>
        <p:grpSpPr>
          <a:xfrm rot="6672090">
            <a:off x="5719033" y="5643160"/>
            <a:ext cx="759485" cy="851344"/>
            <a:chOff x="5257801" y="5203373"/>
            <a:chExt cx="755233" cy="718453"/>
          </a:xfrm>
        </p:grpSpPr>
        <p:sp>
          <p:nvSpPr>
            <p:cNvPr id="276" name="Arc 275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46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78" name="Arc 277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79" name="Arc 278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48" name="Groupe 279"/>
          <p:cNvGrpSpPr/>
          <p:nvPr/>
        </p:nvGrpSpPr>
        <p:grpSpPr>
          <a:xfrm rot="7912256">
            <a:off x="4189618" y="5621222"/>
            <a:ext cx="759485" cy="851344"/>
            <a:chOff x="5257801" y="5203373"/>
            <a:chExt cx="755233" cy="718453"/>
          </a:xfrm>
        </p:grpSpPr>
        <p:sp>
          <p:nvSpPr>
            <p:cNvPr id="281" name="Arc 280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49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83" name="Arc 282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84" name="Arc 283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51" name="Groupe 284"/>
          <p:cNvGrpSpPr/>
          <p:nvPr/>
        </p:nvGrpSpPr>
        <p:grpSpPr>
          <a:xfrm rot="7867776">
            <a:off x="4905472" y="5583332"/>
            <a:ext cx="759485" cy="851344"/>
            <a:chOff x="5257801" y="5203373"/>
            <a:chExt cx="755233" cy="718453"/>
          </a:xfrm>
        </p:grpSpPr>
        <p:sp>
          <p:nvSpPr>
            <p:cNvPr id="286" name="Arc 285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52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88" name="Arc 287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89" name="Arc 288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00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cxnSp>
        <p:nvCxnSpPr>
          <p:cNvPr id="205" name="Connecteur droit 204"/>
          <p:cNvCxnSpPr/>
          <p:nvPr/>
        </p:nvCxnSpPr>
        <p:spPr>
          <a:xfrm flipH="1">
            <a:off x="1681888" y="2979065"/>
            <a:ext cx="5053" cy="166301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4" name="Picture 6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3786" y="3709980"/>
            <a:ext cx="800464" cy="65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9" name="Connecteur droit 218"/>
          <p:cNvCxnSpPr>
            <a:stCxn id="214" idx="2"/>
          </p:cNvCxnSpPr>
          <p:nvPr/>
        </p:nvCxnSpPr>
        <p:spPr>
          <a:xfrm flipH="1">
            <a:off x="957130" y="4365181"/>
            <a:ext cx="0" cy="2649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2" name="Picture 2" descr="http://bgpd.fr.grpleg.com/vignette/069311_p_182586.gif"/>
          <p:cNvPicPr>
            <a:picLocks noChangeAspect="1" noChangeArrowheads="1"/>
          </p:cNvPicPr>
          <p:nvPr/>
        </p:nvPicPr>
        <p:blipFill>
          <a:blip r:embed="rId17" cstate="print"/>
          <a:srcRect t="10506" b="10448"/>
          <a:stretch>
            <a:fillRect/>
          </a:stretch>
        </p:blipFill>
        <p:spPr bwMode="auto">
          <a:xfrm>
            <a:off x="3493834" y="3612342"/>
            <a:ext cx="756000" cy="597590"/>
          </a:xfrm>
          <a:prstGeom prst="rect">
            <a:avLst/>
          </a:prstGeom>
          <a:noFill/>
        </p:spPr>
      </p:pic>
      <p:sp>
        <p:nvSpPr>
          <p:cNvPr id="225" name="ZoneTexte 224"/>
          <p:cNvSpPr txBox="1"/>
          <p:nvPr/>
        </p:nvSpPr>
        <p:spPr>
          <a:xfrm>
            <a:off x="179460" y="3048854"/>
            <a:ext cx="1645966" cy="744805"/>
          </a:xfrm>
          <a:prstGeom prst="rect">
            <a:avLst/>
          </a:prstGeom>
          <a:noFill/>
          <a:ln>
            <a:noFill/>
          </a:ln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Commande gâche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" name="ZoneTexte 225"/>
          <p:cNvSpPr txBox="1"/>
          <p:nvPr/>
        </p:nvSpPr>
        <p:spPr>
          <a:xfrm>
            <a:off x="888432" y="1359915"/>
            <a:ext cx="1645966" cy="1052582"/>
          </a:xfrm>
          <a:prstGeom prst="rect">
            <a:avLst/>
          </a:prstGeom>
          <a:noFill/>
          <a:ln>
            <a:noFill/>
          </a:ln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Commande générale </a:t>
            </a:r>
          </a:p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des volets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ZoneTexte 112"/>
          <p:cNvSpPr txBox="1"/>
          <p:nvPr/>
        </p:nvSpPr>
        <p:spPr>
          <a:xfrm>
            <a:off x="6453702" y="4006604"/>
            <a:ext cx="1387258" cy="43702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b="1" dirty="0" smtClean="0">
                <a:ln>
                  <a:solidFill>
                    <a:schemeClr val="tx1"/>
                  </a:solidFill>
                </a:ln>
                <a:solidFill>
                  <a:srgbClr val="57381B"/>
                </a:solidFill>
                <a:latin typeface="Times New Roman" pitchFamily="18" charset="0"/>
                <a:cs typeface="Times New Roman" pitchFamily="18" charset="0"/>
              </a:rPr>
              <a:t>Interface</a:t>
            </a:r>
            <a:r>
              <a:rPr lang="fr-FR" sz="2000" b="1" dirty="0" smtClean="0">
                <a:ln>
                  <a:solidFill>
                    <a:srgbClr val="3333FF"/>
                  </a:solidFill>
                </a:ln>
                <a:solidFill>
                  <a:srgbClr val="046C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b="1" dirty="0">
              <a:ln>
                <a:solidFill>
                  <a:srgbClr val="3333FF"/>
                </a:solidFill>
              </a:ln>
              <a:solidFill>
                <a:srgbClr val="046C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0" name="Image 229" descr="lampe2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301625" y="8195420"/>
            <a:ext cx="386676" cy="658498"/>
          </a:xfrm>
          <a:prstGeom prst="rect">
            <a:avLst/>
          </a:prstGeom>
        </p:spPr>
      </p:pic>
      <p:pic>
        <p:nvPicPr>
          <p:cNvPr id="232" name="Image 231" descr="lampe2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71216" y="8217353"/>
            <a:ext cx="386676" cy="658498"/>
          </a:xfrm>
          <a:prstGeom prst="rect">
            <a:avLst/>
          </a:prstGeom>
        </p:spPr>
      </p:pic>
      <p:pic>
        <p:nvPicPr>
          <p:cNvPr id="257" name="Image 256" descr="lampe2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410301" y="8229316"/>
            <a:ext cx="386676" cy="658498"/>
          </a:xfrm>
          <a:prstGeom prst="rect">
            <a:avLst/>
          </a:prstGeom>
        </p:spPr>
      </p:pic>
      <p:grpSp>
        <p:nvGrpSpPr>
          <p:cNvPr id="53" name="Groupe 76"/>
          <p:cNvGrpSpPr/>
          <p:nvPr/>
        </p:nvGrpSpPr>
        <p:grpSpPr>
          <a:xfrm>
            <a:off x="3594780" y="1554906"/>
            <a:ext cx="570977" cy="912855"/>
            <a:chOff x="2267744" y="836712"/>
            <a:chExt cx="3456384" cy="4464496"/>
          </a:xfrm>
        </p:grpSpPr>
        <p:sp>
          <p:nvSpPr>
            <p:cNvPr id="182" name="Rectangle 181"/>
            <p:cNvSpPr/>
            <p:nvPr/>
          </p:nvSpPr>
          <p:spPr>
            <a:xfrm>
              <a:off x="2267744" y="836712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2267744" y="1268760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267744" y="1628800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2267744" y="2060848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2267744" y="2420888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267744" y="2852936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2267744" y="3212976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2267744" y="3645024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2267744" y="4077072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2267744" y="4437112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2267744" y="4869160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54" name="Groupe 89"/>
          <p:cNvGrpSpPr/>
          <p:nvPr/>
        </p:nvGrpSpPr>
        <p:grpSpPr>
          <a:xfrm>
            <a:off x="2615055" y="1560352"/>
            <a:ext cx="570977" cy="912855"/>
            <a:chOff x="2267744" y="836712"/>
            <a:chExt cx="3456384" cy="4464496"/>
          </a:xfrm>
        </p:grpSpPr>
        <p:sp>
          <p:nvSpPr>
            <p:cNvPr id="213" name="Rectangle 212"/>
            <p:cNvSpPr/>
            <p:nvPr/>
          </p:nvSpPr>
          <p:spPr>
            <a:xfrm>
              <a:off x="2267744" y="836712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2267744" y="1268760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2267744" y="1628800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2267744" y="2060848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2267744" y="2420888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2267744" y="2852936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2267744" y="3212976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2267744" y="3645024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2267744" y="4077072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2267744" y="4437112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2267744" y="4869160"/>
              <a:ext cx="34563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240" name="Picture 6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93618" y="2371992"/>
            <a:ext cx="800464" cy="65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3" name="Picture 2" descr="http://bgpd.fr.grpleg.com/vignette/069311_p_182586.gif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 t="10506" b="10448"/>
          <a:stretch>
            <a:fillRect/>
          </a:stretch>
        </p:blipFill>
        <p:spPr bwMode="auto">
          <a:xfrm>
            <a:off x="2490911" y="3626245"/>
            <a:ext cx="756000" cy="597591"/>
          </a:xfrm>
          <a:prstGeom prst="rect">
            <a:avLst/>
          </a:prstGeom>
          <a:noFill/>
        </p:spPr>
      </p:pic>
      <p:sp>
        <p:nvSpPr>
          <p:cNvPr id="265" name="ZoneTexte 264"/>
          <p:cNvSpPr txBox="1"/>
          <p:nvPr/>
        </p:nvSpPr>
        <p:spPr>
          <a:xfrm>
            <a:off x="2073881" y="4628262"/>
            <a:ext cx="2589153" cy="437029"/>
          </a:xfrm>
          <a:prstGeom prst="rect">
            <a:avLst/>
          </a:prstGeom>
          <a:noFill/>
          <a:ln>
            <a:noFill/>
          </a:ln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Commandes intégrées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5" name="Groupe 190"/>
          <p:cNvGrpSpPr/>
          <p:nvPr/>
        </p:nvGrpSpPr>
        <p:grpSpPr>
          <a:xfrm rot="8100000">
            <a:off x="1096216" y="5610245"/>
            <a:ext cx="1057326" cy="1005834"/>
            <a:chOff x="5257801" y="5203373"/>
            <a:chExt cx="755233" cy="718453"/>
          </a:xfrm>
        </p:grpSpPr>
        <p:sp>
          <p:nvSpPr>
            <p:cNvPr id="272" name="Arc 271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56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277" name="Arc 276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280" name="Arc 279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grpSp>
        <p:nvGrpSpPr>
          <p:cNvPr id="60" name="Groupe 299"/>
          <p:cNvGrpSpPr/>
          <p:nvPr/>
        </p:nvGrpSpPr>
        <p:grpSpPr>
          <a:xfrm>
            <a:off x="2868911" y="2190298"/>
            <a:ext cx="8340744" cy="3284560"/>
            <a:chOff x="2049222" y="1564499"/>
            <a:chExt cx="5957674" cy="2346114"/>
          </a:xfrm>
        </p:grpSpPr>
        <p:cxnSp>
          <p:nvCxnSpPr>
            <p:cNvPr id="253" name="Connecteur droit 252"/>
            <p:cNvCxnSpPr/>
            <p:nvPr/>
          </p:nvCxnSpPr>
          <p:spPr>
            <a:xfrm flipH="1">
              <a:off x="7817462" y="3298613"/>
              <a:ext cx="0" cy="61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cteur droit 253"/>
            <p:cNvCxnSpPr/>
            <p:nvPr/>
          </p:nvCxnSpPr>
          <p:spPr>
            <a:xfrm>
              <a:off x="2053470" y="3309258"/>
              <a:ext cx="252000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cteur droit 257"/>
            <p:cNvCxnSpPr/>
            <p:nvPr/>
          </p:nvCxnSpPr>
          <p:spPr>
            <a:xfrm flipH="1" flipV="1">
              <a:off x="2049222" y="3017025"/>
              <a:ext cx="0" cy="292232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/>
            <p:cNvCxnSpPr/>
            <p:nvPr/>
          </p:nvCxnSpPr>
          <p:spPr>
            <a:xfrm flipH="1" flipV="1">
              <a:off x="2756794" y="3017025"/>
              <a:ext cx="0" cy="292232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cteur droit 209"/>
            <p:cNvCxnSpPr/>
            <p:nvPr/>
          </p:nvCxnSpPr>
          <p:spPr>
            <a:xfrm flipV="1">
              <a:off x="5555164" y="3289044"/>
              <a:ext cx="226242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cteur droit 269"/>
            <p:cNvCxnSpPr/>
            <p:nvPr/>
          </p:nvCxnSpPr>
          <p:spPr>
            <a:xfrm flipH="1" flipV="1">
              <a:off x="3576256" y="2989543"/>
              <a:ext cx="0" cy="292232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cteur droit 274"/>
            <p:cNvCxnSpPr/>
            <p:nvPr/>
          </p:nvCxnSpPr>
          <p:spPr>
            <a:xfrm flipH="1" flipV="1">
              <a:off x="7316302" y="2989543"/>
              <a:ext cx="0" cy="2922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e 292"/>
            <p:cNvGrpSpPr/>
            <p:nvPr/>
          </p:nvGrpSpPr>
          <p:grpSpPr>
            <a:xfrm>
              <a:off x="6115891" y="1564499"/>
              <a:ext cx="1891005" cy="473915"/>
              <a:chOff x="6113391" y="1569494"/>
              <a:chExt cx="1891005" cy="473915"/>
            </a:xfrm>
          </p:grpSpPr>
          <p:cxnSp>
            <p:nvCxnSpPr>
              <p:cNvPr id="294" name="Connecteur droit 293"/>
              <p:cNvCxnSpPr/>
              <p:nvPr/>
            </p:nvCxnSpPr>
            <p:spPr>
              <a:xfrm flipH="1" flipV="1">
                <a:off x="7246779" y="1844360"/>
                <a:ext cx="0" cy="1959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Connecteur droit 294"/>
              <p:cNvCxnSpPr/>
              <p:nvPr/>
            </p:nvCxnSpPr>
            <p:spPr>
              <a:xfrm flipH="1" flipV="1">
                <a:off x="7408510" y="1847464"/>
                <a:ext cx="0" cy="1959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Connecteur droit 295"/>
              <p:cNvCxnSpPr/>
              <p:nvPr/>
            </p:nvCxnSpPr>
            <p:spPr>
              <a:xfrm flipH="1" flipV="1">
                <a:off x="6119248" y="1861831"/>
                <a:ext cx="111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Connecteur droit 296"/>
              <p:cNvCxnSpPr/>
              <p:nvPr/>
            </p:nvCxnSpPr>
            <p:spPr>
              <a:xfrm flipH="1" flipV="1">
                <a:off x="6113391" y="1675849"/>
                <a:ext cx="0" cy="1959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Connecteur droit 297"/>
              <p:cNvCxnSpPr/>
              <p:nvPr/>
            </p:nvCxnSpPr>
            <p:spPr>
              <a:xfrm>
                <a:off x="7388576" y="1861184"/>
                <a:ext cx="6158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Connecteur droit 298"/>
              <p:cNvCxnSpPr/>
              <p:nvPr/>
            </p:nvCxnSpPr>
            <p:spPr>
              <a:xfrm flipV="1">
                <a:off x="8002560" y="1569494"/>
                <a:ext cx="0" cy="288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01" name="Picture 14" descr="C:\Documents and Settings\bouquefr\Mes documents\fred Documents\Concepteur\102 groupe\image\webserveur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507449" y="5481035"/>
            <a:ext cx="1517774" cy="742330"/>
          </a:xfrm>
          <a:prstGeom prst="rect">
            <a:avLst/>
          </a:prstGeom>
          <a:solidFill>
            <a:schemeClr val="tx1"/>
          </a:solidFill>
          <a:ln w="38100">
            <a:solidFill>
              <a:srgbClr val="7030A0"/>
            </a:solidFill>
          </a:ln>
        </p:spPr>
      </p:pic>
      <p:sp>
        <p:nvSpPr>
          <p:cNvPr id="302" name="Line 6"/>
          <p:cNvSpPr>
            <a:spLocks noChangeShapeType="1"/>
          </p:cNvSpPr>
          <p:nvPr/>
        </p:nvSpPr>
        <p:spPr bwMode="auto">
          <a:xfrm>
            <a:off x="11165183" y="6260712"/>
            <a:ext cx="0" cy="1303813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 lIns="128001" tIns="64001" rIns="128001" bIns="64001"/>
          <a:lstStyle/>
          <a:p>
            <a:endParaRPr lang="fr-FR" dirty="0"/>
          </a:p>
        </p:txBody>
      </p:sp>
      <p:pic>
        <p:nvPicPr>
          <p:cNvPr id="121" name="Picture 9" descr="C:\Documents and Settings\bouquefr\Mes documents\fred Documents\Concepteur\102 groupe\image\livebox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524631" y="7337508"/>
            <a:ext cx="1677277" cy="633413"/>
          </a:xfrm>
          <a:prstGeom prst="rect">
            <a:avLst/>
          </a:prstGeom>
          <a:noFill/>
        </p:spPr>
      </p:pic>
      <p:sp>
        <p:nvSpPr>
          <p:cNvPr id="245" name="Rectangle 244"/>
          <p:cNvSpPr/>
          <p:nvPr/>
        </p:nvSpPr>
        <p:spPr>
          <a:xfrm>
            <a:off x="2008312" y="4872609"/>
            <a:ext cx="21602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r>
              <a:rPr lang="fr-FR" sz="1300" dirty="0" smtClean="0">
                <a:solidFill>
                  <a:schemeClr val="tx1"/>
                </a:solidFill>
              </a:rPr>
              <a:t>F428</a:t>
            </a:r>
            <a:endParaRPr lang="fr-FR" sz="1300" dirty="0">
              <a:solidFill>
                <a:schemeClr val="tx1"/>
              </a:solidFill>
            </a:endParaRPr>
          </a:p>
        </p:txBody>
      </p:sp>
      <p:pic>
        <p:nvPicPr>
          <p:cNvPr id="267" name="Image 266" descr="BT-F428_pw_207457.jpg"/>
          <p:cNvPicPr>
            <a:picLocks noChangeAspect="1"/>
          </p:cNvPicPr>
          <p:nvPr/>
        </p:nvPicPr>
        <p:blipFill>
          <a:blip r:embed="rId21" cstate="print"/>
          <a:srcRect l="33209" t="2751" r="33209"/>
          <a:stretch>
            <a:fillRect/>
          </a:stretch>
        </p:blipFill>
        <p:spPr>
          <a:xfrm>
            <a:off x="1648272" y="4872608"/>
            <a:ext cx="376146" cy="812899"/>
          </a:xfrm>
          <a:prstGeom prst="rect">
            <a:avLst/>
          </a:prstGeom>
        </p:spPr>
      </p:pic>
      <p:sp>
        <p:nvSpPr>
          <p:cNvPr id="282" name="ZoneTexte 281"/>
          <p:cNvSpPr txBox="1"/>
          <p:nvPr/>
        </p:nvSpPr>
        <p:spPr>
          <a:xfrm>
            <a:off x="10721280" y="5880720"/>
            <a:ext cx="10801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webserveur</a:t>
            </a:r>
            <a:endParaRPr lang="fr-FR" sz="1400" dirty="0"/>
          </a:p>
        </p:txBody>
      </p:sp>
      <p:grpSp>
        <p:nvGrpSpPr>
          <p:cNvPr id="300" name="Groupe 154"/>
          <p:cNvGrpSpPr/>
          <p:nvPr/>
        </p:nvGrpSpPr>
        <p:grpSpPr>
          <a:xfrm rot="3768587">
            <a:off x="8951878" y="5973353"/>
            <a:ext cx="1057326" cy="1005834"/>
            <a:chOff x="5257801" y="5203373"/>
            <a:chExt cx="755233" cy="718453"/>
          </a:xfrm>
        </p:grpSpPr>
        <p:sp>
          <p:nvSpPr>
            <p:cNvPr id="303" name="Arc 302"/>
            <p:cNvSpPr/>
            <p:nvPr/>
          </p:nvSpPr>
          <p:spPr>
            <a:xfrm>
              <a:off x="5257801" y="5279569"/>
              <a:ext cx="642257" cy="642257"/>
            </a:xfrm>
            <a:prstGeom prst="arc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304" name="Groupe 151"/>
            <p:cNvGrpSpPr/>
            <p:nvPr/>
          </p:nvGrpSpPr>
          <p:grpSpPr>
            <a:xfrm>
              <a:off x="5421088" y="5203373"/>
              <a:ext cx="591946" cy="572656"/>
              <a:chOff x="5421088" y="5203373"/>
              <a:chExt cx="591946" cy="572656"/>
            </a:xfrm>
          </p:grpSpPr>
          <p:sp>
            <p:nvSpPr>
              <p:cNvPr id="305" name="Arc 304"/>
              <p:cNvSpPr/>
              <p:nvPr/>
            </p:nvSpPr>
            <p:spPr>
              <a:xfrm>
                <a:off x="5617034" y="5203373"/>
                <a:ext cx="396000" cy="396000"/>
              </a:xfrm>
              <a:prstGeom prst="arc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  <p:sp>
            <p:nvSpPr>
              <p:cNvPr id="306" name="Arc 305"/>
              <p:cNvSpPr/>
              <p:nvPr/>
            </p:nvSpPr>
            <p:spPr>
              <a:xfrm>
                <a:off x="5421088" y="5236029"/>
                <a:ext cx="540000" cy="540000"/>
              </a:xfrm>
              <a:prstGeom prst="arc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B050"/>
                    </a:solidFill>
                  </a:ln>
                </a:endParaRPr>
              </a:p>
            </p:txBody>
          </p:sp>
        </p:grpSp>
      </p:grpSp>
      <p:cxnSp>
        <p:nvCxnSpPr>
          <p:cNvPr id="307" name="Connecteur droit 306"/>
          <p:cNvCxnSpPr/>
          <p:nvPr/>
        </p:nvCxnSpPr>
        <p:spPr>
          <a:xfrm flipV="1">
            <a:off x="1458883" y="5590756"/>
            <a:ext cx="0" cy="364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onnecteur droit 308"/>
          <p:cNvCxnSpPr/>
          <p:nvPr/>
        </p:nvCxnSpPr>
        <p:spPr>
          <a:xfrm>
            <a:off x="1420875" y="4674907"/>
            <a:ext cx="0" cy="39116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" name="Image 307" descr="BT-F428_pw_207457.jpg"/>
          <p:cNvPicPr>
            <a:picLocks noChangeAspect="1"/>
          </p:cNvPicPr>
          <p:nvPr/>
        </p:nvPicPr>
        <p:blipFill>
          <a:blip r:embed="rId21" cstate="print"/>
          <a:srcRect l="33209" t="2751" r="33209"/>
          <a:stretch>
            <a:fillRect/>
          </a:stretch>
        </p:blipFill>
        <p:spPr>
          <a:xfrm>
            <a:off x="1255923" y="4869365"/>
            <a:ext cx="376146" cy="812899"/>
          </a:xfrm>
          <a:prstGeom prst="rect">
            <a:avLst/>
          </a:prstGeom>
        </p:spPr>
      </p:pic>
      <p:grpSp>
        <p:nvGrpSpPr>
          <p:cNvPr id="57" name="Groupe 281"/>
          <p:cNvGrpSpPr/>
          <p:nvPr/>
        </p:nvGrpSpPr>
        <p:grpSpPr>
          <a:xfrm>
            <a:off x="1237130" y="5802594"/>
            <a:ext cx="820698" cy="454636"/>
            <a:chOff x="883664" y="4144710"/>
            <a:chExt cx="586213" cy="324740"/>
          </a:xfrm>
        </p:grpSpPr>
        <p:sp>
          <p:nvSpPr>
            <p:cNvPr id="285" name="Rectangle à coins arrondis 284"/>
            <p:cNvSpPr/>
            <p:nvPr/>
          </p:nvSpPr>
          <p:spPr>
            <a:xfrm>
              <a:off x="883664" y="4144710"/>
              <a:ext cx="586213" cy="32474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59" name="Groupe 271"/>
            <p:cNvGrpSpPr/>
            <p:nvPr/>
          </p:nvGrpSpPr>
          <p:grpSpPr>
            <a:xfrm>
              <a:off x="937452" y="4280007"/>
              <a:ext cx="468000" cy="108000"/>
              <a:chOff x="937452" y="4280007"/>
              <a:chExt cx="468000" cy="108000"/>
            </a:xfrm>
          </p:grpSpPr>
          <p:cxnSp>
            <p:nvCxnSpPr>
              <p:cNvPr id="290" name="Connecteur droit 289"/>
              <p:cNvCxnSpPr/>
              <p:nvPr/>
            </p:nvCxnSpPr>
            <p:spPr>
              <a:xfrm>
                <a:off x="937452" y="4280007"/>
                <a:ext cx="101106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Connecteur droit 290"/>
              <p:cNvCxnSpPr/>
              <p:nvPr/>
            </p:nvCxnSpPr>
            <p:spPr>
              <a:xfrm flipH="1">
                <a:off x="1047750" y="4292007"/>
                <a:ext cx="261957" cy="960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Connecteur droit 291"/>
              <p:cNvCxnSpPr/>
              <p:nvPr/>
            </p:nvCxnSpPr>
            <p:spPr>
              <a:xfrm>
                <a:off x="1304346" y="4298691"/>
                <a:ext cx="101106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0" name="Triangle rectangle 309"/>
          <p:cNvSpPr/>
          <p:nvPr/>
        </p:nvSpPr>
        <p:spPr>
          <a:xfrm rot="16200000">
            <a:off x="4785153" y="1476826"/>
            <a:ext cx="385671" cy="29571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fr-FR" dirty="0"/>
          </a:p>
        </p:txBody>
      </p:sp>
      <p:sp>
        <p:nvSpPr>
          <p:cNvPr id="311" name="ZoneTexte 310"/>
          <p:cNvSpPr txBox="1"/>
          <p:nvPr/>
        </p:nvSpPr>
        <p:spPr>
          <a:xfrm>
            <a:off x="10183081" y="6345382"/>
            <a:ext cx="18426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Câble   RJ45 </a:t>
            </a:r>
          </a:p>
          <a:p>
            <a:pPr algn="ctr"/>
            <a:r>
              <a:rPr lang="fr-FR" dirty="0" smtClean="0"/>
              <a:t>     pré câblé  </a:t>
            </a:r>
            <a:endParaRPr lang="fr-FR" dirty="0"/>
          </a:p>
        </p:txBody>
      </p:sp>
      <p:pic>
        <p:nvPicPr>
          <p:cNvPr id="314" name="Image 313" descr="http://t2.gstatic.com/shopping?q=tbn:ANd9GcRrtyd65qsyn9VBCqDLJLa6u8Xc8ZblVBm1ll8J3wLrQC397WiaWEqvfvcG0P5A-ghRSOqwBAE&amp;usqp=CAE"/>
          <p:cNvPicPr/>
          <p:nvPr/>
        </p:nvPicPr>
        <p:blipFill>
          <a:blip r:embed="rId22" cstate="print"/>
          <a:srcRect l="17941" t="-883" r="19706"/>
          <a:stretch>
            <a:fillRect/>
          </a:stretch>
        </p:blipFill>
        <p:spPr bwMode="auto">
          <a:xfrm>
            <a:off x="8507812" y="5700713"/>
            <a:ext cx="929998" cy="150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" name="Image 314" descr="https://lh6.ggpht.com/8M4f66gxF4RL-2nQUa-NGHUj-Su7L243AoCGCkqC-BDZjR6ZWWBcgR14yMWt6r_ihdI=h900"/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631637" y="5844695"/>
            <a:ext cx="711313" cy="119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4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1" presetClass="exit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" grpId="0" animBg="1"/>
      <p:bldP spid="282" grpId="0" animBg="1"/>
      <p:bldP spid="310" grpId="0" animBg="1"/>
      <p:bldP spid="310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2143</TotalTime>
  <Words>436</Words>
  <Application>Microsoft Office PowerPoint</Application>
  <PresentationFormat>A3 (297 x 420 mm)</PresentationFormat>
  <Paragraphs>196</Paragraphs>
  <Slides>10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Le projet proposé par la société SELEC consiste à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Samuel Challe</dc:creator>
  <cp:lastModifiedBy>isabelle</cp:lastModifiedBy>
  <cp:revision>276</cp:revision>
  <dcterms:created xsi:type="dcterms:W3CDTF">2014-04-07T16:34:01Z</dcterms:created>
  <dcterms:modified xsi:type="dcterms:W3CDTF">2015-05-31T20:29:19Z</dcterms:modified>
</cp:coreProperties>
</file>