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15"/>
    <p:restoredTop sz="50000"/>
  </p:normalViewPr>
  <p:slideViewPr>
    <p:cSldViewPr snapToGrid="0" snapToObjects="1">
      <p:cViewPr varScale="1">
        <p:scale>
          <a:sx n="117" d="100"/>
          <a:sy n="117" d="100"/>
        </p:scale>
        <p:origin x="-108" y="-2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12888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122232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76515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44070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181986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202327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190988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97108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22071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92510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3502BA-3814-CF46-9DD2-68E3937BF649}" type="datetimeFigureOut">
              <a:rPr lang="fr-FR" smtClean="0"/>
              <a:pPr/>
              <a:t>07/04/2016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38696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502BA-3814-CF46-9DD2-68E3937BF649}" type="datetimeFigureOut">
              <a:rPr lang="fr-FR" smtClean="0"/>
              <a:pPr/>
              <a:t>07/04/2016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0D521-CE4A-2143-BD41-1DD6A534BA89}" type="slidenum">
              <a:rPr lang="fr-FR" smtClean="0"/>
              <a:pPr/>
              <a:t>‹N°›</a:t>
            </a:fld>
            <a:endParaRPr lang="fr-FR"/>
          </a:p>
        </p:txBody>
      </p:sp>
    </p:spTree>
    <p:extLst>
      <p:ext uri="{BB962C8B-B14F-4D97-AF65-F5344CB8AC3E}">
        <p14:creationId xmlns="" xmlns:p14="http://schemas.microsoft.com/office/powerpoint/2010/main" val="198784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32387" y="1122363"/>
            <a:ext cx="10441858" cy="2387600"/>
          </a:xfrm>
        </p:spPr>
        <p:txBody>
          <a:bodyPr>
            <a:noAutofit/>
          </a:bodyPr>
          <a:lstStyle/>
          <a:p>
            <a:r>
              <a:rPr lang="fr-FR" sz="4000" b="1" dirty="0"/>
              <a:t>Sujet 0 </a:t>
            </a:r>
            <a:r>
              <a:rPr lang="fr-FR" sz="4000" b="1"/>
              <a:t>– </a:t>
            </a:r>
            <a:r>
              <a:rPr lang="fr-FR" sz="4000" b="1" smtClean="0"/>
              <a:t>Exemple de projet </a:t>
            </a:r>
            <a:r>
              <a:rPr lang="fr-FR" sz="4000" b="1" dirty="0"/>
              <a:t>collaboratif d’optimisation d’un produit et d’un processus</a:t>
            </a:r>
            <a:r>
              <a:rPr lang="fr-FR" sz="4000" b="1"/>
              <a:t/>
            </a:r>
            <a:br>
              <a:rPr lang="fr-FR" sz="4000" b="1"/>
            </a:br>
            <a:r>
              <a:rPr lang="fr-FR" sz="4000" b="1" smtClean="0"/>
              <a:t>Unité U62</a:t>
            </a:r>
            <a:endParaRPr lang="fr-FR" sz="4000" b="1" dirty="0"/>
          </a:p>
        </p:txBody>
      </p:sp>
      <p:sp>
        <p:nvSpPr>
          <p:cNvPr id="3" name="Sous-titre 2"/>
          <p:cNvSpPr>
            <a:spLocks noGrp="1"/>
          </p:cNvSpPr>
          <p:nvPr>
            <p:ph type="subTitle" idx="1"/>
          </p:nvPr>
        </p:nvSpPr>
        <p:spPr>
          <a:xfrm>
            <a:off x="1524000" y="3849328"/>
            <a:ext cx="9144000" cy="1408471"/>
          </a:xfrm>
        </p:spPr>
        <p:txBody>
          <a:bodyPr/>
          <a:lstStyle/>
          <a:p>
            <a:r>
              <a:rPr lang="fr-FR" b="1" dirty="0" smtClean="0"/>
              <a:t>Cutter pour plaquiste</a:t>
            </a:r>
          </a:p>
          <a:p>
            <a:r>
              <a:rPr lang="fr-FR" b="1" dirty="0" smtClean="0"/>
              <a:t>Lycée </a:t>
            </a:r>
            <a:r>
              <a:rPr lang="fr-FR" b="1" dirty="0" err="1" smtClean="0"/>
              <a:t>Arbez</a:t>
            </a:r>
            <a:r>
              <a:rPr lang="fr-FR" b="1" dirty="0" smtClean="0"/>
              <a:t> Carle - </a:t>
            </a:r>
            <a:r>
              <a:rPr lang="fr-FR" b="1" dirty="0" err="1" smtClean="0"/>
              <a:t>Bellignat</a:t>
            </a:r>
            <a:endParaRPr lang="fr-FR" dirty="0"/>
          </a:p>
        </p:txBody>
      </p:sp>
    </p:spTree>
    <p:extLst>
      <p:ext uri="{BB962C8B-B14F-4D97-AF65-F5344CB8AC3E}">
        <p14:creationId xmlns="" xmlns:p14="http://schemas.microsoft.com/office/powerpoint/2010/main" val="77288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5181" y="3285716"/>
            <a:ext cx="10515600" cy="696349"/>
          </a:xfrm>
        </p:spPr>
        <p:txBody>
          <a:bodyPr/>
          <a:lstStyle/>
          <a:p>
            <a:pPr marL="0" indent="0" algn="ctr">
              <a:buNone/>
            </a:pPr>
            <a:r>
              <a:rPr lang="fr-FR" dirty="0" smtClean="0"/>
              <a:t>Merci de </a:t>
            </a:r>
            <a:r>
              <a:rPr lang="fr-FR" smtClean="0"/>
              <a:t>votre attention</a:t>
            </a:r>
            <a:endParaRPr lang="fr-FR"/>
          </a:p>
        </p:txBody>
      </p:sp>
    </p:spTree>
    <p:extLst>
      <p:ext uri="{BB962C8B-B14F-4D97-AF65-F5344CB8AC3E}">
        <p14:creationId xmlns="" xmlns:p14="http://schemas.microsoft.com/office/powerpoint/2010/main" val="12769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Contenu de </a:t>
            </a:r>
            <a:r>
              <a:rPr lang="fr-FR" b="1" dirty="0" smtClean="0"/>
              <a:t>l'épreuve</a:t>
            </a:r>
            <a:endParaRPr lang="fr-FR" dirty="0"/>
          </a:p>
        </p:txBody>
      </p:sp>
      <p:sp>
        <p:nvSpPr>
          <p:cNvPr id="3" name="Espace réservé du contenu 2"/>
          <p:cNvSpPr>
            <a:spLocks noGrp="1"/>
          </p:cNvSpPr>
          <p:nvPr>
            <p:ph idx="1"/>
          </p:nvPr>
        </p:nvSpPr>
        <p:spPr>
          <a:xfrm>
            <a:off x="838200" y="1690688"/>
            <a:ext cx="10813026" cy="4916588"/>
          </a:xfrm>
        </p:spPr>
        <p:txBody>
          <a:bodyPr>
            <a:noAutofit/>
          </a:bodyPr>
          <a:lstStyle/>
          <a:p>
            <a:pPr lvl="0"/>
            <a:r>
              <a:rPr lang="fr-FR" sz="2400" dirty="0" smtClean="0"/>
              <a:t>Proposer </a:t>
            </a:r>
            <a:r>
              <a:rPr lang="fr-FR" sz="2400" dirty="0"/>
              <a:t>des solutions de conception compatibles avec les procédés envisageables ;</a:t>
            </a:r>
          </a:p>
          <a:p>
            <a:pPr lvl="0"/>
            <a:r>
              <a:rPr lang="fr-FR" sz="2400" dirty="0"/>
              <a:t>Intégrer des spécifications induites par l’optimisation technico-économique du processus de réalisation ;</a:t>
            </a:r>
          </a:p>
          <a:p>
            <a:pPr lvl="0"/>
            <a:r>
              <a:rPr lang="fr-FR" sz="2400" dirty="0" smtClean="0"/>
              <a:t>Argumenter </a:t>
            </a:r>
            <a:r>
              <a:rPr lang="fr-FR" sz="2400" dirty="0"/>
              <a:t>des modifications par une approche technico-économique et/ou environnementale ;</a:t>
            </a:r>
          </a:p>
          <a:p>
            <a:pPr lvl="0"/>
            <a:r>
              <a:rPr lang="fr-FR" sz="2400" dirty="0" smtClean="0"/>
              <a:t>Collaborer </a:t>
            </a:r>
            <a:r>
              <a:rPr lang="fr-FR" sz="2400" dirty="0"/>
              <a:t>à l’évolution de la maquette numérique d’un produit ;</a:t>
            </a:r>
          </a:p>
          <a:p>
            <a:pPr lvl="0"/>
            <a:r>
              <a:rPr lang="fr-FR" sz="2400" dirty="0"/>
              <a:t>Identifier son rôle au sein d’un groupe projet par rapport au problème technique à résoudre ;</a:t>
            </a:r>
          </a:p>
          <a:p>
            <a:pPr lvl="0"/>
            <a:r>
              <a:rPr lang="fr-FR" sz="2400" dirty="0" smtClean="0"/>
              <a:t>Argumenter </a:t>
            </a:r>
            <a:r>
              <a:rPr lang="fr-FR" sz="2400" dirty="0"/>
              <a:t>les solutions techniques et économiques proposées ;</a:t>
            </a:r>
          </a:p>
          <a:p>
            <a:pPr lvl="0"/>
            <a:r>
              <a:rPr lang="fr-FR" sz="2400" dirty="0" smtClean="0"/>
              <a:t>Travailler </a:t>
            </a:r>
            <a:r>
              <a:rPr lang="fr-FR" sz="2400" dirty="0"/>
              <a:t>en équipe ;</a:t>
            </a:r>
          </a:p>
          <a:p>
            <a:pPr lvl="0"/>
            <a:r>
              <a:rPr lang="fr-FR" sz="2400" dirty="0" smtClean="0"/>
              <a:t>Respecter </a:t>
            </a:r>
            <a:r>
              <a:rPr lang="fr-FR" sz="2400" dirty="0"/>
              <a:t>les objectifs et les règles assignés au groupe projet</a:t>
            </a:r>
            <a:r>
              <a:rPr lang="fr-FR" sz="2400" dirty="0" smtClean="0"/>
              <a:t>.</a:t>
            </a:r>
            <a:endParaRPr lang="fr-FR" sz="2400" dirty="0"/>
          </a:p>
        </p:txBody>
      </p:sp>
    </p:spTree>
    <p:extLst>
      <p:ext uri="{BB962C8B-B14F-4D97-AF65-F5344CB8AC3E}">
        <p14:creationId xmlns="" xmlns:p14="http://schemas.microsoft.com/office/powerpoint/2010/main" val="59892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support de l’épreuve </a:t>
            </a:r>
          </a:p>
        </p:txBody>
      </p:sp>
      <p:sp>
        <p:nvSpPr>
          <p:cNvPr id="3" name="Espace réservé du contenu 2"/>
          <p:cNvSpPr>
            <a:spLocks noGrp="1"/>
          </p:cNvSpPr>
          <p:nvPr>
            <p:ph idx="1"/>
          </p:nvPr>
        </p:nvSpPr>
        <p:spPr/>
        <p:txBody>
          <a:bodyPr>
            <a:normAutofit fontScale="92500"/>
          </a:bodyPr>
          <a:lstStyle/>
          <a:p>
            <a:pPr lvl="0"/>
            <a:r>
              <a:rPr lang="fr-FR" dirty="0" smtClean="0"/>
              <a:t>Décrit </a:t>
            </a:r>
            <a:r>
              <a:rPr lang="fr-FR" dirty="0"/>
              <a:t>et justifie les modifications techniques de tout ou partie d’un produit mécanique (sous-ensemble, pièce) optimisé suite à une recherche collaborative menée entre des spécialistes de la conception - les étudiants de</a:t>
            </a:r>
            <a:r>
              <a:rPr lang="fr-FR" b="1" dirty="0"/>
              <a:t> BTS CPI</a:t>
            </a:r>
            <a:r>
              <a:rPr lang="fr-FR" dirty="0"/>
              <a:t> - et de la réalisation - les étudiants de </a:t>
            </a:r>
            <a:r>
              <a:rPr lang="fr-FR" b="1" dirty="0"/>
              <a:t>BTS CPRP option production unitaire</a:t>
            </a:r>
            <a:r>
              <a:rPr lang="fr-FR" dirty="0"/>
              <a:t>. Cette optimisation porte sur un ou plusieurs critères identifiés (techniques, économiques, écologiques...) ;</a:t>
            </a:r>
          </a:p>
          <a:p>
            <a:pPr lvl="0"/>
            <a:r>
              <a:rPr lang="fr-FR" dirty="0" smtClean="0"/>
              <a:t>Décrit </a:t>
            </a:r>
            <a:r>
              <a:rPr lang="fr-FR" dirty="0"/>
              <a:t>les outils de travail collaboratif mis en œuvre, les itérations de conception et les procédures  réalisées pour inclure l’avis d’un spécialiste de réalisation afin d’améliorer une solution initiale.</a:t>
            </a:r>
          </a:p>
          <a:p>
            <a:pPr marL="0" indent="0">
              <a:buNone/>
            </a:pPr>
            <a:r>
              <a:rPr lang="fr-FR" dirty="0"/>
              <a:t>Cette épreuve de travail collaboratif ne peut excéder une durée de 20 </a:t>
            </a:r>
            <a:r>
              <a:rPr lang="fr-FR" dirty="0" smtClean="0"/>
              <a:t>heures de travail en équipe en centre de formation.</a:t>
            </a:r>
            <a:endParaRPr lang="fr-FR" dirty="0"/>
          </a:p>
        </p:txBody>
      </p:sp>
    </p:spTree>
    <p:extLst>
      <p:ext uri="{BB962C8B-B14F-4D97-AF65-F5344CB8AC3E}">
        <p14:creationId xmlns="" xmlns:p14="http://schemas.microsoft.com/office/powerpoint/2010/main" val="148195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Présentation du </a:t>
            </a:r>
            <a:r>
              <a:rPr lang="fr-FR" b="1" dirty="0" smtClean="0"/>
              <a:t>projet</a:t>
            </a:r>
            <a:endParaRPr lang="fr-FR" dirty="0"/>
          </a:p>
        </p:txBody>
      </p:sp>
      <p:sp>
        <p:nvSpPr>
          <p:cNvPr id="3" name="Espace réservé du contenu 2"/>
          <p:cNvSpPr>
            <a:spLocks noGrp="1"/>
          </p:cNvSpPr>
          <p:nvPr>
            <p:ph idx="1"/>
          </p:nvPr>
        </p:nvSpPr>
        <p:spPr>
          <a:xfrm>
            <a:off x="651576" y="1560153"/>
            <a:ext cx="7213304" cy="5106117"/>
          </a:xfrm>
        </p:spPr>
        <p:txBody>
          <a:bodyPr>
            <a:noAutofit/>
          </a:bodyPr>
          <a:lstStyle/>
          <a:p>
            <a:pPr marL="0" indent="0">
              <a:buNone/>
            </a:pPr>
            <a:r>
              <a:rPr lang="fr-FR" sz="2200" b="1" dirty="0"/>
              <a:t>Origine et description</a:t>
            </a:r>
            <a:endParaRPr lang="fr-FR" sz="2200" dirty="0"/>
          </a:p>
          <a:p>
            <a:r>
              <a:rPr lang="fr-FR" sz="2200" dirty="0"/>
              <a:t>Le produit est un cutter multifonction qui intègre une râpe pour plaques de plâtre (type BA13). L'inventeur du produit, monsieur Ventura, est un technicien plaquiste qui utilise quotidiennement un prototype développé par la plateforme technologique </a:t>
            </a:r>
            <a:r>
              <a:rPr lang="fr-FR" sz="2200" dirty="0" err="1"/>
              <a:t>IDpro</a:t>
            </a:r>
            <a:r>
              <a:rPr lang="fr-FR" sz="2200" dirty="0"/>
              <a:t>. Il souhaite maintenant passer à la phase d'industrialisation de son produit</a:t>
            </a:r>
            <a:r>
              <a:rPr lang="fr-FR" sz="2200" dirty="0" smtClean="0"/>
              <a:t>.</a:t>
            </a:r>
            <a:endParaRPr lang="fr-FR" sz="2200" dirty="0"/>
          </a:p>
          <a:p>
            <a:pPr marL="0" indent="0">
              <a:buNone/>
            </a:pPr>
            <a:r>
              <a:rPr lang="fr-FR" sz="2200" b="1" dirty="0"/>
              <a:t>Scénario d'utilisation du produit :</a:t>
            </a:r>
            <a:endParaRPr lang="fr-FR" sz="2200" dirty="0"/>
          </a:p>
          <a:p>
            <a:r>
              <a:rPr lang="fr-FR" sz="2200" dirty="0"/>
              <a:t>1. L'utilisateur entaille  la plaque de plâtre avec le </a:t>
            </a:r>
            <a:r>
              <a:rPr lang="fr-FR" sz="2200" dirty="0" smtClean="0"/>
              <a:t>cutter</a:t>
            </a:r>
          </a:p>
          <a:p>
            <a:r>
              <a:rPr lang="fr-FR" sz="2200" dirty="0"/>
              <a:t>2. Ensuite il casse la plaque, l'entaille réalisant une concentration de contrainte suffisante pour obtenir une coupe </a:t>
            </a:r>
            <a:r>
              <a:rPr lang="fr-FR" sz="2200" dirty="0" smtClean="0"/>
              <a:t>aisée</a:t>
            </a:r>
            <a:endParaRPr lang="fr-FR" sz="2200" dirty="0"/>
          </a:p>
          <a:p>
            <a:r>
              <a:rPr lang="fr-FR" sz="2200" dirty="0"/>
              <a:t>3. Ainsi cassés les champs créés ne sont pas très propres, il faut alors les raboter à l'aide de la râpe intégrée au </a:t>
            </a:r>
            <a:r>
              <a:rPr lang="fr-FR" sz="2200" dirty="0" smtClean="0"/>
              <a:t>cutter</a:t>
            </a:r>
            <a:endParaRPr lang="fr-FR" sz="2200" dirty="0"/>
          </a:p>
        </p:txBody>
      </p:sp>
      <p:pic>
        <p:nvPicPr>
          <p:cNvPr id="4" name="Image 3" descr="DSC_0088.JPG"/>
          <p:cNvPicPr/>
          <p:nvPr/>
        </p:nvPicPr>
        <p:blipFill>
          <a:blip r:embed="rId2" cstate="print"/>
          <a:srcRect t="6977" r="2276"/>
          <a:stretch>
            <a:fillRect/>
          </a:stretch>
        </p:blipFill>
        <p:spPr>
          <a:xfrm>
            <a:off x="8157095" y="523199"/>
            <a:ext cx="2904490" cy="2073910"/>
          </a:xfrm>
          <a:prstGeom prst="rect">
            <a:avLst/>
          </a:prstGeom>
        </p:spPr>
      </p:pic>
      <p:pic>
        <p:nvPicPr>
          <p:cNvPr id="5" name="Image 4" descr="DSC_0089.JPG"/>
          <p:cNvPicPr/>
          <p:nvPr/>
        </p:nvPicPr>
        <p:blipFill>
          <a:blip r:embed="rId3" cstate="print"/>
          <a:srcRect t="4435" r="-68"/>
          <a:stretch>
            <a:fillRect/>
          </a:stretch>
        </p:blipFill>
        <p:spPr>
          <a:xfrm>
            <a:off x="9266554" y="2120909"/>
            <a:ext cx="2802890" cy="2005965"/>
          </a:xfrm>
          <a:prstGeom prst="rect">
            <a:avLst/>
          </a:prstGeom>
        </p:spPr>
      </p:pic>
      <p:pic>
        <p:nvPicPr>
          <p:cNvPr id="6" name="Image 5" descr="DSC_0090.JPG"/>
          <p:cNvPicPr/>
          <p:nvPr/>
        </p:nvPicPr>
        <p:blipFill>
          <a:blip r:embed="rId4" cstate="print"/>
          <a:srcRect t="8491"/>
          <a:stretch>
            <a:fillRect/>
          </a:stretch>
        </p:blipFill>
        <p:spPr>
          <a:xfrm>
            <a:off x="8145139" y="3385769"/>
            <a:ext cx="2488565" cy="1705610"/>
          </a:xfrm>
          <a:prstGeom prst="rect">
            <a:avLst/>
          </a:prstGeom>
        </p:spPr>
      </p:pic>
      <p:pic>
        <p:nvPicPr>
          <p:cNvPr id="7" name="Image 6" descr="DSC_0091.JPG"/>
          <p:cNvPicPr/>
          <p:nvPr/>
        </p:nvPicPr>
        <p:blipFill>
          <a:blip r:embed="rId5" cstate="print"/>
          <a:srcRect t="10309"/>
          <a:stretch>
            <a:fillRect/>
          </a:stretch>
        </p:blipFill>
        <p:spPr>
          <a:xfrm>
            <a:off x="9735819" y="4751889"/>
            <a:ext cx="2333625" cy="1572260"/>
          </a:xfrm>
          <a:prstGeom prst="rect">
            <a:avLst/>
          </a:prstGeom>
        </p:spPr>
      </p:pic>
    </p:spTree>
    <p:extLst>
      <p:ext uri="{BB962C8B-B14F-4D97-AF65-F5344CB8AC3E}">
        <p14:creationId xmlns="" xmlns:p14="http://schemas.microsoft.com/office/powerpoint/2010/main" val="147576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Conception </a:t>
            </a:r>
            <a:r>
              <a:rPr lang="fr-FR" b="1" dirty="0" smtClean="0"/>
              <a:t>préliminaire du produit</a:t>
            </a:r>
            <a:endParaRPr lang="fr-FR" b="1" dirty="0"/>
          </a:p>
        </p:txBody>
      </p:sp>
      <p:sp>
        <p:nvSpPr>
          <p:cNvPr id="3" name="Espace réservé du contenu 2"/>
          <p:cNvSpPr>
            <a:spLocks noGrp="1"/>
          </p:cNvSpPr>
          <p:nvPr>
            <p:ph idx="1"/>
          </p:nvPr>
        </p:nvSpPr>
        <p:spPr>
          <a:xfrm>
            <a:off x="838200" y="1825625"/>
            <a:ext cx="5754329" cy="2657885"/>
          </a:xfrm>
        </p:spPr>
        <p:txBody>
          <a:bodyPr>
            <a:normAutofit lnSpcReduction="10000"/>
          </a:bodyPr>
          <a:lstStyle/>
          <a:p>
            <a:r>
              <a:rPr lang="fr-FR" sz="2600" dirty="0"/>
              <a:t>A partir du cahier des charges, une pré-étude fonctionnelle a déjà été réalisée par un étudiant de BTS CPI en stage dans la société en charge de l'étude de faisabilité du produit</a:t>
            </a:r>
            <a:r>
              <a:rPr lang="fr-FR" sz="2600" dirty="0" smtClean="0"/>
              <a:t>.</a:t>
            </a:r>
          </a:p>
          <a:p>
            <a:r>
              <a:rPr lang="fr-FR" sz="2600" dirty="0"/>
              <a:t>La définition numérique de l'étudiant est disponible en annexe</a:t>
            </a:r>
            <a:r>
              <a:rPr lang="fr-FR" sz="2600" dirty="0" smtClean="0"/>
              <a:t>.</a:t>
            </a:r>
            <a:endParaRPr lang="fr-FR" sz="2600" dirty="0"/>
          </a:p>
        </p:txBody>
      </p:sp>
      <p:pic>
        <p:nvPicPr>
          <p:cNvPr id="4" name="Image 3"/>
          <p:cNvPicPr/>
          <p:nvPr/>
        </p:nvPicPr>
        <p:blipFill>
          <a:blip r:embed="rId2" cstate="print"/>
          <a:srcRect/>
          <a:stretch>
            <a:fillRect/>
          </a:stretch>
        </p:blipFill>
        <p:spPr bwMode="auto">
          <a:xfrm>
            <a:off x="7185794" y="1690688"/>
            <a:ext cx="4575175" cy="2330450"/>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7185794" y="4201044"/>
            <a:ext cx="4575175" cy="2213610"/>
          </a:xfrm>
          <a:prstGeom prst="rect">
            <a:avLst/>
          </a:prstGeom>
          <a:noFill/>
          <a:ln w="9525">
            <a:noFill/>
            <a:miter lim="800000"/>
            <a:headEnd/>
            <a:tailEnd/>
          </a:ln>
        </p:spPr>
      </p:pic>
    </p:spTree>
    <p:extLst>
      <p:ext uri="{BB962C8B-B14F-4D97-AF65-F5344CB8AC3E}">
        <p14:creationId xmlns="" xmlns:p14="http://schemas.microsoft.com/office/powerpoint/2010/main" val="71227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642123" cy="1325563"/>
          </a:xfrm>
        </p:spPr>
        <p:txBody>
          <a:bodyPr/>
          <a:lstStyle/>
          <a:p>
            <a:r>
              <a:rPr lang="fr-FR" b="1" dirty="0"/>
              <a:t>E</a:t>
            </a:r>
            <a:r>
              <a:rPr lang="fr-FR" b="1" dirty="0" smtClean="0"/>
              <a:t>tude pr</a:t>
            </a:r>
            <a:r>
              <a:rPr lang="fr-FR" b="1" dirty="0"/>
              <a:t>é</a:t>
            </a:r>
            <a:r>
              <a:rPr lang="fr-FR" b="1" dirty="0" smtClean="0"/>
              <a:t>alable de prototypage</a:t>
            </a:r>
            <a:endParaRPr lang="fr-FR" dirty="0"/>
          </a:p>
        </p:txBody>
      </p:sp>
      <p:sp>
        <p:nvSpPr>
          <p:cNvPr id="3" name="Espace réservé du contenu 2"/>
          <p:cNvSpPr>
            <a:spLocks noGrp="1"/>
          </p:cNvSpPr>
          <p:nvPr>
            <p:ph idx="1"/>
          </p:nvPr>
        </p:nvSpPr>
        <p:spPr>
          <a:xfrm>
            <a:off x="838200" y="1825625"/>
            <a:ext cx="6727723" cy="4351338"/>
          </a:xfrm>
        </p:spPr>
        <p:txBody>
          <a:bodyPr>
            <a:normAutofit fontScale="92500" lnSpcReduction="10000"/>
          </a:bodyPr>
          <a:lstStyle/>
          <a:p>
            <a:r>
              <a:rPr lang="fr-FR" dirty="0"/>
              <a:t>Suite à cette première étude une série de prototypes ont été réalisés afin de valider la faisabilité d'une râpe en polymère.</a:t>
            </a:r>
          </a:p>
          <a:p>
            <a:r>
              <a:rPr lang="fr-FR" dirty="0"/>
              <a:t>Dans une première phase des prototypes ont été réalisés en procédés additifs DLP et </a:t>
            </a:r>
            <a:r>
              <a:rPr lang="fr-FR" dirty="0" err="1"/>
              <a:t>polyjet</a:t>
            </a:r>
            <a:r>
              <a:rPr lang="fr-FR" dirty="0"/>
              <a:t> afin de valider la forme des dents</a:t>
            </a:r>
            <a:r>
              <a:rPr lang="fr-FR" dirty="0" smtClean="0"/>
              <a:t>.</a:t>
            </a:r>
          </a:p>
          <a:p>
            <a:r>
              <a:rPr lang="fr-FR" dirty="0"/>
              <a:t>Une fois des formes de dents identifiées il a été conduit des injections plastiques dans des moules prototypés par usinage laser afin de valider définitivement une forme et un matériau en utilisant le procédé de fabrication du produit industrialisé :</a:t>
            </a:r>
          </a:p>
          <a:p>
            <a:endParaRPr lang="fr-FR" dirty="0"/>
          </a:p>
        </p:txBody>
      </p:sp>
      <p:pic>
        <p:nvPicPr>
          <p:cNvPr id="4" name="Image 3" descr="C:\Users\Prof\AppData\Local\Microsoft\Windows\INetCache\Content.Word\DSC_0095.jpg"/>
          <p:cNvPicPr/>
          <p:nvPr/>
        </p:nvPicPr>
        <p:blipFill>
          <a:blip r:embed="rId2" cstate="print"/>
          <a:srcRect b="10825"/>
          <a:stretch>
            <a:fillRect/>
          </a:stretch>
        </p:blipFill>
        <p:spPr bwMode="auto">
          <a:xfrm>
            <a:off x="8052660" y="1307230"/>
            <a:ext cx="3819792" cy="2291377"/>
          </a:xfrm>
          <a:prstGeom prst="rect">
            <a:avLst/>
          </a:prstGeom>
          <a:noFill/>
          <a:ln w="9525">
            <a:noFill/>
            <a:miter lim="800000"/>
            <a:headEnd/>
            <a:tailEnd/>
          </a:ln>
        </p:spPr>
      </p:pic>
      <p:sp>
        <p:nvSpPr>
          <p:cNvPr id="5" name="Rectangle 2"/>
          <p:cNvSpPr>
            <a:spLocks noChangeArrowheads="1"/>
          </p:cNvSpPr>
          <p:nvPr/>
        </p:nvSpPr>
        <p:spPr bwMode="auto">
          <a:xfrm>
            <a:off x="8052660" y="3760838"/>
            <a:ext cx="17887806"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Picture 1" descr="20151005_16162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052660" y="3760839"/>
            <a:ext cx="3819792" cy="25341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5568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5818883" cy="1325563"/>
          </a:xfrm>
        </p:spPr>
        <p:txBody>
          <a:bodyPr/>
          <a:lstStyle/>
          <a:p>
            <a:r>
              <a:rPr lang="fr-FR" b="1" dirty="0"/>
              <a:t>La revue de </a:t>
            </a:r>
            <a:r>
              <a:rPr lang="fr-FR" b="1" dirty="0" smtClean="0"/>
              <a:t>conception</a:t>
            </a:r>
            <a:endParaRPr lang="fr-FR" dirty="0"/>
          </a:p>
        </p:txBody>
      </p:sp>
      <p:sp>
        <p:nvSpPr>
          <p:cNvPr id="3" name="Espace réservé du contenu 2"/>
          <p:cNvSpPr>
            <a:spLocks noGrp="1"/>
          </p:cNvSpPr>
          <p:nvPr>
            <p:ph idx="1"/>
          </p:nvPr>
        </p:nvSpPr>
        <p:spPr>
          <a:xfrm>
            <a:off x="838200" y="2708326"/>
            <a:ext cx="10975258" cy="3987441"/>
          </a:xfrm>
        </p:spPr>
        <p:txBody>
          <a:bodyPr>
            <a:normAutofit fontScale="85000" lnSpcReduction="20000"/>
          </a:bodyPr>
          <a:lstStyle/>
          <a:p>
            <a:r>
              <a:rPr lang="fr-FR" dirty="0"/>
              <a:t>A l'issu de la phase de prototypage et après avoir réalisé un revue avec le client les solutions ont évolués avec notamment la prise en compte de contraintes économiques et environnementales qui n'apparaissaient pas au cours de la phase d'utilisation pour laquelle a été rédigé le cahier des charges.</a:t>
            </a:r>
          </a:p>
          <a:p>
            <a:pPr lvl="0"/>
            <a:r>
              <a:rPr lang="fr-FR" dirty="0"/>
              <a:t>Le bouchon doit être supprimé car il n'apporte pas de plus-value ceci permet de diminuer les frais d'outillage et limiter la quantité de matière du produit.</a:t>
            </a:r>
          </a:p>
          <a:p>
            <a:pPr lvl="0"/>
            <a:r>
              <a:rPr lang="fr-FR" dirty="0"/>
              <a:t>La râpe sera interchangeable et en polymère.</a:t>
            </a:r>
          </a:p>
          <a:p>
            <a:pPr lvl="0"/>
            <a:r>
              <a:rPr lang="fr-FR" dirty="0"/>
              <a:t>La conception sera faite en 4 pièces : un corps supérieur, un corps inférieur (les 2 corps seront vissés entre eux ce qui limitera la complexité de l'outillage), un bouton, une râpe.</a:t>
            </a:r>
          </a:p>
          <a:p>
            <a:pPr lvl="0"/>
            <a:r>
              <a:rPr lang="fr-FR" dirty="0"/>
              <a:t>Le fourreau métallique sera supprimé pour une solution entièrement en polymère moins couteuse et plus simple à recycler.</a:t>
            </a:r>
          </a:p>
          <a:p>
            <a:pPr marL="0" indent="0">
              <a:buNone/>
            </a:pPr>
            <a:endParaRPr lang="fr-FR" dirty="0"/>
          </a:p>
        </p:txBody>
      </p:sp>
      <p:pic>
        <p:nvPicPr>
          <p:cNvPr id="4" name="Image 3"/>
          <p:cNvPicPr/>
          <p:nvPr/>
        </p:nvPicPr>
        <p:blipFill>
          <a:blip r:embed="rId2" cstate="print"/>
          <a:srcRect t="25895"/>
          <a:stretch>
            <a:fillRect/>
          </a:stretch>
        </p:blipFill>
        <p:spPr bwMode="auto">
          <a:xfrm>
            <a:off x="6657083" y="365125"/>
            <a:ext cx="5156375" cy="2121566"/>
          </a:xfrm>
          <a:prstGeom prst="rect">
            <a:avLst/>
          </a:prstGeom>
          <a:noFill/>
          <a:ln w="9525">
            <a:noFill/>
            <a:miter lim="800000"/>
            <a:headEnd/>
            <a:tailEnd/>
          </a:ln>
        </p:spPr>
      </p:pic>
    </p:spTree>
    <p:extLst>
      <p:ext uri="{BB962C8B-B14F-4D97-AF65-F5344CB8AC3E}">
        <p14:creationId xmlns="" xmlns:p14="http://schemas.microsoft.com/office/powerpoint/2010/main" val="45497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La </a:t>
            </a:r>
            <a:r>
              <a:rPr lang="fr-FR" b="1" dirty="0" smtClean="0"/>
              <a:t>collaboration entre BTS CPI, CPRP option unitaire et Plasturgie </a:t>
            </a:r>
            <a:r>
              <a:rPr lang="fr-FR" b="1" dirty="0"/>
              <a:t>et la répartition du travail</a:t>
            </a:r>
            <a:r>
              <a:rPr lang="fr-FR" b="1" dirty="0" smtClean="0">
                <a:effectLst/>
              </a:rPr>
              <a:t> </a:t>
            </a:r>
            <a:endParaRPr lang="fr-FR" b="1" dirty="0"/>
          </a:p>
        </p:txBody>
      </p:sp>
      <p:sp>
        <p:nvSpPr>
          <p:cNvPr id="3" name="Espace réservé du contenu 2"/>
          <p:cNvSpPr>
            <a:spLocks noGrp="1"/>
          </p:cNvSpPr>
          <p:nvPr>
            <p:ph idx="1"/>
          </p:nvPr>
        </p:nvSpPr>
        <p:spPr>
          <a:xfrm>
            <a:off x="838200" y="2146868"/>
            <a:ext cx="7524135" cy="4351338"/>
          </a:xfrm>
        </p:spPr>
        <p:txBody>
          <a:bodyPr>
            <a:normAutofit fontScale="92500" lnSpcReduction="20000"/>
          </a:bodyPr>
          <a:lstStyle/>
          <a:p>
            <a:r>
              <a:rPr lang="fr-FR" dirty="0"/>
              <a:t>Afin que le travail du projet soit toujours accessible par tous vous devez travailler avec </a:t>
            </a:r>
            <a:r>
              <a:rPr lang="fr-FR" dirty="0" err="1"/>
              <a:t>Workbench</a:t>
            </a:r>
            <a:r>
              <a:rPr lang="fr-FR" dirty="0"/>
              <a:t> de </a:t>
            </a:r>
            <a:r>
              <a:rPr lang="fr-FR" dirty="0" err="1"/>
              <a:t>Grabcad</a:t>
            </a:r>
            <a:r>
              <a:rPr lang="fr-FR" dirty="0"/>
              <a:t>. Il s'agit d'un PDM (gestion des fichiers contenus dans un PLM) accessible chez vous, au lycée ou sur votre smartphone</a:t>
            </a:r>
            <a:r>
              <a:rPr lang="fr-FR" dirty="0" smtClean="0"/>
              <a:t>.</a:t>
            </a:r>
          </a:p>
          <a:p>
            <a:r>
              <a:rPr lang="fr-FR" dirty="0"/>
              <a:t>Pour l'utiliser il faut qu'un élève du groupe se créé un compte, créé un projet, puis invite les autres étudiants et les enseignants.</a:t>
            </a:r>
          </a:p>
          <a:p>
            <a:r>
              <a:rPr lang="fr-FR" dirty="0"/>
              <a:t>Cette interface vous permettra d'archiver les versions et de les commenter</a:t>
            </a:r>
            <a:r>
              <a:rPr lang="fr-FR" dirty="0" smtClean="0"/>
              <a:t>.</a:t>
            </a:r>
          </a:p>
          <a:p>
            <a:r>
              <a:rPr lang="fr-FR" dirty="0"/>
              <a:t>Une visionneuse intégrée permet d'explorer les fichiers (prises de cotes) et les commenter sans nécessairement les ouvrir dans votre logiciel de CAO</a:t>
            </a:r>
            <a:r>
              <a:rPr lang="fr-FR" dirty="0" smtClean="0"/>
              <a:t>.</a:t>
            </a:r>
            <a:endParaRPr lang="fr-FR" dirty="0"/>
          </a:p>
          <a:p>
            <a:endParaRPr lang="fr-FR" dirty="0"/>
          </a:p>
        </p:txBody>
      </p:sp>
      <p:pic>
        <p:nvPicPr>
          <p:cNvPr id="4" name="Image 3"/>
          <p:cNvPicPr/>
          <p:nvPr/>
        </p:nvPicPr>
        <p:blipFill>
          <a:blip r:embed="rId2" cstate="print"/>
          <a:srcRect/>
          <a:stretch>
            <a:fillRect/>
          </a:stretch>
        </p:blipFill>
        <p:spPr bwMode="auto">
          <a:xfrm>
            <a:off x="8698762" y="2095894"/>
            <a:ext cx="2835275" cy="2057411"/>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8698762" y="4558511"/>
            <a:ext cx="2835275" cy="1687195"/>
          </a:xfrm>
          <a:prstGeom prst="rect">
            <a:avLst/>
          </a:prstGeom>
          <a:noFill/>
          <a:ln w="9525">
            <a:noFill/>
            <a:miter lim="800000"/>
            <a:headEnd/>
            <a:tailEnd/>
          </a:ln>
        </p:spPr>
      </p:pic>
    </p:spTree>
    <p:extLst>
      <p:ext uri="{BB962C8B-B14F-4D97-AF65-F5344CB8AC3E}">
        <p14:creationId xmlns="" xmlns:p14="http://schemas.microsoft.com/office/powerpoint/2010/main" val="141510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travail </a:t>
            </a:r>
            <a:r>
              <a:rPr lang="fr-FR" b="1" dirty="0" smtClean="0"/>
              <a:t>demandé</a:t>
            </a:r>
            <a:endParaRPr lang="fr-FR" dirty="0"/>
          </a:p>
        </p:txBody>
      </p:sp>
      <p:sp>
        <p:nvSpPr>
          <p:cNvPr id="3" name="Espace réservé du contenu 2"/>
          <p:cNvSpPr>
            <a:spLocks noGrp="1"/>
          </p:cNvSpPr>
          <p:nvPr>
            <p:ph idx="1"/>
          </p:nvPr>
        </p:nvSpPr>
        <p:spPr>
          <a:xfrm>
            <a:off x="838200" y="1814053"/>
            <a:ext cx="10972800" cy="4925960"/>
          </a:xfrm>
        </p:spPr>
        <p:txBody>
          <a:bodyPr>
            <a:normAutofit fontScale="85000" lnSpcReduction="10000"/>
          </a:bodyPr>
          <a:lstStyle/>
          <a:p>
            <a:pPr marL="0" indent="0">
              <a:buNone/>
            </a:pPr>
            <a:r>
              <a:rPr lang="fr-FR" b="1" dirty="0"/>
              <a:t>On </a:t>
            </a:r>
            <a:r>
              <a:rPr lang="fr-FR" b="1" dirty="0" smtClean="0"/>
              <a:t>donne </a:t>
            </a:r>
            <a:r>
              <a:rPr lang="fr-FR" dirty="0"/>
              <a:t>: </a:t>
            </a:r>
            <a:r>
              <a:rPr lang="fr-FR" dirty="0" smtClean="0"/>
              <a:t>La </a:t>
            </a:r>
            <a:r>
              <a:rPr lang="fr-FR" smtClean="0"/>
              <a:t>définition, une </a:t>
            </a:r>
            <a:r>
              <a:rPr lang="fr-FR" dirty="0"/>
              <a:t>définition </a:t>
            </a:r>
            <a:r>
              <a:rPr lang="fr-FR" dirty="0" smtClean="0"/>
              <a:t>numérique</a:t>
            </a:r>
            <a:br>
              <a:rPr lang="fr-FR" dirty="0" smtClean="0"/>
            </a:br>
            <a:r>
              <a:rPr lang="fr-FR" dirty="0" smtClean="0"/>
              <a:t> </a:t>
            </a:r>
            <a:r>
              <a:rPr lang="fr-FR" dirty="0"/>
              <a:t>fonctionnelle du cutter</a:t>
            </a:r>
            <a:r>
              <a:rPr lang="fr-FR" dirty="0" smtClean="0"/>
              <a:t>.</a:t>
            </a:r>
          </a:p>
          <a:p>
            <a:pPr marL="0" indent="0">
              <a:buNone/>
            </a:pPr>
            <a:r>
              <a:rPr lang="fr-FR" b="1" dirty="0"/>
              <a:t>On </a:t>
            </a:r>
            <a:r>
              <a:rPr lang="fr-FR" b="1" dirty="0" smtClean="0"/>
              <a:t>demande </a:t>
            </a:r>
            <a:r>
              <a:rPr lang="fr-FR" b="1" dirty="0"/>
              <a:t>:</a:t>
            </a:r>
          </a:p>
          <a:p>
            <a:pPr lvl="0"/>
            <a:r>
              <a:rPr lang="fr-FR" dirty="0" smtClean="0"/>
              <a:t>Terminer </a:t>
            </a:r>
            <a:r>
              <a:rPr lang="fr-FR" dirty="0"/>
              <a:t>la conception des pièces afin de les rendre compatibles avec le procédé de moulage par injection des thermoplastiques (ajout de dépouilles, épaisseurs constantes),</a:t>
            </a:r>
          </a:p>
          <a:p>
            <a:pPr lvl="0"/>
            <a:r>
              <a:rPr lang="fr-FR" dirty="0" smtClean="0"/>
              <a:t>Minimiser </a:t>
            </a:r>
            <a:r>
              <a:rPr lang="fr-FR" dirty="0"/>
              <a:t>les frais d'outillage en adoptant une conception sans contre-dépouilles,</a:t>
            </a:r>
          </a:p>
          <a:p>
            <a:pPr lvl="0"/>
            <a:r>
              <a:rPr lang="fr-FR" dirty="0" smtClean="0"/>
              <a:t>Gérer </a:t>
            </a:r>
            <a:r>
              <a:rPr lang="fr-FR" dirty="0"/>
              <a:t>les problèmes d'approche tangentielle entre la partie mobile et fixe du moule,</a:t>
            </a:r>
          </a:p>
          <a:p>
            <a:pPr lvl="0"/>
            <a:r>
              <a:rPr lang="fr-FR" dirty="0"/>
              <a:t>C</a:t>
            </a:r>
            <a:r>
              <a:rPr lang="fr-FR" dirty="0" smtClean="0"/>
              <a:t>oncevoir </a:t>
            </a:r>
            <a:r>
              <a:rPr lang="fr-FR" dirty="0"/>
              <a:t>un maintien de la râpe au corps inférieur par emboitage,</a:t>
            </a:r>
          </a:p>
          <a:p>
            <a:pPr lvl="0"/>
            <a:r>
              <a:rPr lang="fr-FR" dirty="0" smtClean="0"/>
              <a:t>Optimiser </a:t>
            </a:r>
            <a:r>
              <a:rPr lang="fr-FR" dirty="0"/>
              <a:t>la géométrie de la lame flexible du bouton de manœuvre et de proposer un choix de matériau,</a:t>
            </a:r>
          </a:p>
          <a:p>
            <a:pPr lvl="0"/>
            <a:r>
              <a:rPr lang="fr-FR" dirty="0" smtClean="0"/>
              <a:t>Proposer </a:t>
            </a:r>
            <a:r>
              <a:rPr lang="fr-FR" dirty="0"/>
              <a:t>une solution de maintien en position entre les 2 corps,</a:t>
            </a:r>
          </a:p>
          <a:p>
            <a:pPr lvl="0"/>
            <a:r>
              <a:rPr lang="fr-FR" dirty="0" smtClean="0"/>
              <a:t>Utiliser </a:t>
            </a:r>
            <a:r>
              <a:rPr lang="fr-FR" dirty="0" err="1"/>
              <a:t>Grabcad</a:t>
            </a:r>
            <a:r>
              <a:rPr lang="fr-FR" dirty="0"/>
              <a:t> pour échanger vos fichiers entre étudiants </a:t>
            </a:r>
            <a:r>
              <a:rPr lang="fr-FR" dirty="0" smtClean="0"/>
              <a:t>des </a:t>
            </a:r>
            <a:r>
              <a:rPr lang="fr-FR" dirty="0"/>
              <a:t>2 </a:t>
            </a:r>
            <a:r>
              <a:rPr lang="fr-FR" dirty="0" smtClean="0"/>
              <a:t>BTS.</a:t>
            </a:r>
            <a:endParaRPr lang="fr-FR" dirty="0"/>
          </a:p>
          <a:p>
            <a:endParaRPr lang="fr-FR" dirty="0"/>
          </a:p>
          <a:p>
            <a:endParaRPr lang="fr-FR" dirty="0"/>
          </a:p>
        </p:txBody>
      </p:sp>
      <p:pic>
        <p:nvPicPr>
          <p:cNvPr id="4" name="Image 3" descr="C:\Users\Prof\Dropbox\sujet 0 collaboratif\DSC_0127.JPG"/>
          <p:cNvPicPr/>
          <p:nvPr/>
        </p:nvPicPr>
        <p:blipFill>
          <a:blip r:embed="rId2" cstate="print"/>
          <a:srcRect/>
          <a:stretch>
            <a:fillRect/>
          </a:stretch>
        </p:blipFill>
        <p:spPr bwMode="auto">
          <a:xfrm>
            <a:off x="5726061" y="365124"/>
            <a:ext cx="3621958" cy="1325563"/>
          </a:xfrm>
          <a:prstGeom prst="rect">
            <a:avLst/>
          </a:prstGeom>
          <a:noFill/>
        </p:spPr>
      </p:pic>
      <p:pic>
        <p:nvPicPr>
          <p:cNvPr id="5" name="Image 4" descr="C:\Users\Prof\Dropbox\sujet 0 collaboratif\DSC_0126.JPG"/>
          <p:cNvPicPr/>
          <p:nvPr/>
        </p:nvPicPr>
        <p:blipFill>
          <a:blip r:embed="rId3" cstate="print"/>
          <a:srcRect/>
          <a:stretch>
            <a:fillRect/>
          </a:stretch>
        </p:blipFill>
        <p:spPr bwMode="auto">
          <a:xfrm>
            <a:off x="8189042" y="1027905"/>
            <a:ext cx="3621958" cy="1458207"/>
          </a:xfrm>
          <a:prstGeom prst="rect">
            <a:avLst/>
          </a:prstGeom>
          <a:noFill/>
        </p:spPr>
      </p:pic>
    </p:spTree>
    <p:extLst>
      <p:ext uri="{BB962C8B-B14F-4D97-AF65-F5344CB8AC3E}">
        <p14:creationId xmlns="" xmlns:p14="http://schemas.microsoft.com/office/powerpoint/2010/main" val="157091275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647</Words>
  <Application>Microsoft Office PowerPoint</Application>
  <PresentationFormat>Personnalisé</PresentationFormat>
  <Paragraphs>52</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Sujet 0 – Exemple de projet collaboratif d’optimisation d’un produit et d’un processus Unité U62</vt:lpstr>
      <vt:lpstr>Contenu de l'épreuve</vt:lpstr>
      <vt:lpstr>Le support de l’épreuve </vt:lpstr>
      <vt:lpstr>Présentation du projet</vt:lpstr>
      <vt:lpstr>Conception préliminaire du produit</vt:lpstr>
      <vt:lpstr>Etude préalable de prototypage</vt:lpstr>
      <vt:lpstr>La revue de conception</vt:lpstr>
      <vt:lpstr>La collaboration entre BTS CPI, CPRP option unitaire et Plasturgie et la répartition du travail </vt:lpstr>
      <vt:lpstr>Le travail demandé</vt:lpstr>
      <vt:lpstr>Diapositive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Sujet 0 – Projet collaboratif d’optimisation d’un produit et d’un processus U62</dc:title>
  <dc:creator>Dominique Taraud</dc:creator>
  <cp:lastModifiedBy>jriot</cp:lastModifiedBy>
  <cp:revision>5</cp:revision>
  <dcterms:created xsi:type="dcterms:W3CDTF">2015-12-07T11:16:03Z</dcterms:created>
  <dcterms:modified xsi:type="dcterms:W3CDTF">2016-04-07T15:30:26Z</dcterms:modified>
</cp:coreProperties>
</file>