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07" r:id="rId3"/>
    <p:sldId id="287" r:id="rId4"/>
    <p:sldId id="289" r:id="rId5"/>
    <p:sldId id="290" r:id="rId6"/>
    <p:sldId id="292" r:id="rId7"/>
    <p:sldId id="293" r:id="rId8"/>
    <p:sldId id="291" r:id="rId9"/>
    <p:sldId id="294" r:id="rId10"/>
    <p:sldId id="295" r:id="rId11"/>
    <p:sldId id="297" r:id="rId12"/>
    <p:sldId id="296" r:id="rId13"/>
    <p:sldId id="298" r:id="rId14"/>
    <p:sldId id="288" r:id="rId15"/>
    <p:sldId id="299" r:id="rId16"/>
    <p:sldId id="305" r:id="rId17"/>
    <p:sldId id="300" r:id="rId18"/>
    <p:sldId id="302" r:id="rId19"/>
    <p:sldId id="304" r:id="rId20"/>
    <p:sldId id="303" r:id="rId21"/>
    <p:sldId id="286" r:id="rId22"/>
    <p:sldId id="311" r:id="rId23"/>
    <p:sldId id="312" r:id="rId24"/>
    <p:sldId id="306" r:id="rId25"/>
    <p:sldId id="274" r:id="rId26"/>
    <p:sldId id="275" r:id="rId27"/>
    <p:sldId id="276" r:id="rId28"/>
    <p:sldId id="277" r:id="rId29"/>
    <p:sldId id="278" r:id="rId30"/>
    <p:sldId id="279" r:id="rId31"/>
    <p:sldId id="281" r:id="rId32"/>
    <p:sldId id="258" r:id="rId33"/>
    <p:sldId id="262" r:id="rId34"/>
    <p:sldId id="259" r:id="rId35"/>
    <p:sldId id="263" r:id="rId36"/>
    <p:sldId id="260" r:id="rId37"/>
    <p:sldId id="264" r:id="rId38"/>
    <p:sldId id="265" r:id="rId39"/>
    <p:sldId id="261" r:id="rId40"/>
    <p:sldId id="266" r:id="rId41"/>
    <p:sldId id="267" r:id="rId42"/>
    <p:sldId id="268" r:id="rId43"/>
    <p:sldId id="269" r:id="rId44"/>
    <p:sldId id="270" r:id="rId45"/>
    <p:sldId id="271" r:id="rId46"/>
    <p:sldId id="272" r:id="rId47"/>
    <p:sldId id="313" r:id="rId48"/>
    <p:sldId id="308" r:id="rId49"/>
    <p:sldId id="309" r:id="rId50"/>
    <p:sldId id="310" r:id="rId51"/>
    <p:sldId id="315" r:id="rId5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4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951D5833-14B5-41FC-B657-F55BF31F951A}" type="datetimeFigureOut">
              <a:rPr lang="fr-FR" smtClean="0"/>
              <a:pPr/>
              <a:t>11/11/2013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E17D28D-1666-4234-9D4D-E2075136C3DB}"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951D5833-14B5-41FC-B657-F55BF31F951A}" type="datetimeFigureOut">
              <a:rPr lang="fr-FR" smtClean="0"/>
              <a:pPr/>
              <a:t>11/11/2013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E17D28D-1666-4234-9D4D-E2075136C3DB}"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951D5833-14B5-41FC-B657-F55BF31F951A}" type="datetimeFigureOut">
              <a:rPr lang="fr-FR" smtClean="0"/>
              <a:pPr/>
              <a:t>11/11/2013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E17D28D-1666-4234-9D4D-E2075136C3DB}"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951D5833-14B5-41FC-B657-F55BF31F951A}" type="datetimeFigureOut">
              <a:rPr lang="fr-FR" smtClean="0"/>
              <a:pPr/>
              <a:t>11/11/2013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E17D28D-1666-4234-9D4D-E2075136C3DB}"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951D5833-14B5-41FC-B657-F55BF31F951A}" type="datetimeFigureOut">
              <a:rPr lang="fr-FR" smtClean="0"/>
              <a:pPr/>
              <a:t>11/11/2013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E17D28D-1666-4234-9D4D-E2075136C3DB}"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951D5833-14B5-41FC-B657-F55BF31F951A}" type="datetimeFigureOut">
              <a:rPr lang="fr-FR" smtClean="0"/>
              <a:pPr/>
              <a:t>11/11/2013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E17D28D-1666-4234-9D4D-E2075136C3DB}"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951D5833-14B5-41FC-B657-F55BF31F951A}" type="datetimeFigureOut">
              <a:rPr lang="fr-FR" smtClean="0"/>
              <a:pPr/>
              <a:t>11/11/2013</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E17D28D-1666-4234-9D4D-E2075136C3DB}"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951D5833-14B5-41FC-B657-F55BF31F951A}" type="datetimeFigureOut">
              <a:rPr lang="fr-FR" smtClean="0"/>
              <a:pPr/>
              <a:t>11/11/2013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8E17D28D-1666-4234-9D4D-E2075136C3DB}"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951D5833-14B5-41FC-B657-F55BF31F951A}" type="datetimeFigureOut">
              <a:rPr lang="fr-FR" smtClean="0"/>
              <a:pPr/>
              <a:t>11/11/2013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E17D28D-1666-4234-9D4D-E2075136C3DB}"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951D5833-14B5-41FC-B657-F55BF31F951A}" type="datetimeFigureOut">
              <a:rPr lang="fr-FR" smtClean="0"/>
              <a:pPr/>
              <a:t>11/11/2013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E17D28D-1666-4234-9D4D-E2075136C3DB}"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951D5833-14B5-41FC-B657-F55BF31F951A}" type="datetimeFigureOut">
              <a:rPr lang="fr-FR" smtClean="0"/>
              <a:pPr/>
              <a:t>11/11/2013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E17D28D-1666-4234-9D4D-E2075136C3DB}"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1D5833-14B5-41FC-B657-F55BF31F951A}" type="datetimeFigureOut">
              <a:rPr lang="fr-FR" smtClean="0"/>
              <a:pPr/>
              <a:t>11/11/2013</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17D28D-1666-4234-9D4D-E2075136C3DB}"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629816"/>
            <a:ext cx="8229600" cy="1791072"/>
          </a:xfrm>
          <a:prstGeom prst="rect">
            <a:avLst/>
          </a:prstGeom>
        </p:spPr>
        <p:txBody>
          <a:bodyPr vert="horz" lIns="91440" tIns="45720" rIns="91440" bIns="45720" rtlCol="0" anchor="ctr">
            <a:normAutofit fontScale="25000" lnSpcReduction="20000"/>
          </a:bodyPr>
          <a:lstStyle/>
          <a:p>
            <a:pPr algn="ctr"/>
            <a:r>
              <a:rPr lang="fr-FR" sz="9600" b="1" dirty="0" smtClean="0"/>
              <a:t>BACCALAUR</a:t>
            </a:r>
            <a:r>
              <a:rPr lang="fr-FR" sz="9600" b="1" cap="all" dirty="0" smtClean="0"/>
              <a:t>E</a:t>
            </a:r>
            <a:r>
              <a:rPr lang="fr-FR" sz="9600" b="1" dirty="0" smtClean="0"/>
              <a:t>AT PROFESSIONNEL</a:t>
            </a:r>
            <a:endParaRPr lang="fr-FR" sz="9600" dirty="0" smtClean="0"/>
          </a:p>
          <a:p>
            <a:pPr algn="ctr"/>
            <a:r>
              <a:rPr lang="fr-FR" sz="6200" b="1" dirty="0" smtClean="0"/>
              <a:t> </a:t>
            </a:r>
            <a:endParaRPr lang="fr-FR" sz="6200" dirty="0" smtClean="0"/>
          </a:p>
          <a:p>
            <a:pPr algn="ctr"/>
            <a:r>
              <a:rPr lang="fr-FR" sz="8000" b="1" cap="all" dirty="0" smtClean="0"/>
              <a:t>é</a:t>
            </a:r>
            <a:r>
              <a:rPr lang="fr-FR" sz="8000" b="1" dirty="0" smtClean="0"/>
              <a:t>tude et Définition de Produits Industriels</a:t>
            </a:r>
            <a:endParaRPr lang="fr-FR" sz="8000" dirty="0" smtClean="0"/>
          </a:p>
          <a:p>
            <a:pPr algn="ctr"/>
            <a:r>
              <a:rPr lang="fr-FR" sz="7200" dirty="0" smtClean="0"/>
              <a:t> </a:t>
            </a:r>
          </a:p>
          <a:p>
            <a:pPr algn="ctr"/>
            <a:r>
              <a:rPr lang="fr-FR" sz="7200" cap="all" dirty="0" smtClean="0"/>
              <a:t>é</a:t>
            </a:r>
            <a:r>
              <a:rPr lang="fr-FR" sz="7200" dirty="0" smtClean="0"/>
              <a:t>preuve E3 - Unité : U 34</a:t>
            </a:r>
          </a:p>
          <a:p>
            <a:pPr algn="ctr"/>
            <a:r>
              <a:rPr lang="fr-FR" sz="6200" dirty="0" smtClean="0"/>
              <a:t> </a:t>
            </a:r>
          </a:p>
          <a:p>
            <a:pPr algn="ctr"/>
            <a:r>
              <a:rPr lang="fr-FR" sz="7200" b="1" cap="all" dirty="0" smtClean="0"/>
              <a:t>R</a:t>
            </a:r>
            <a:r>
              <a:rPr lang="fr-FR" sz="7200" b="1" dirty="0" smtClean="0"/>
              <a:t>éalisation d'un projet en CAO</a:t>
            </a:r>
            <a:endParaRPr lang="fr-FR" sz="7200" dirty="0" smtClean="0"/>
          </a:p>
          <a:p>
            <a:r>
              <a:rPr lang="fr-FR" sz="2400" dirty="0" smtClean="0"/>
              <a:t> </a:t>
            </a:r>
          </a:p>
          <a:p>
            <a:r>
              <a:rPr lang="fr-FR" sz="2400" dirty="0" smtClean="0"/>
              <a:t> </a:t>
            </a:r>
            <a:endParaRPr lang="fr-FR" sz="5600" b="1" dirty="0" smtClean="0"/>
          </a:p>
          <a:p>
            <a:pPr algn="ctr"/>
            <a:r>
              <a:rPr lang="fr-FR" sz="6400" b="1" dirty="0" smtClean="0"/>
              <a:t>Durée : 10 heures				Coefficient : 4</a:t>
            </a:r>
            <a:endParaRPr lang="fr-FR" sz="6400" b="1" dirty="0"/>
          </a:p>
        </p:txBody>
      </p:sp>
      <p:sp>
        <p:nvSpPr>
          <p:cNvPr id="14" name="ZoneTexte 13"/>
          <p:cNvSpPr txBox="1"/>
          <p:nvPr/>
        </p:nvSpPr>
        <p:spPr>
          <a:xfrm>
            <a:off x="1331640" y="2836961"/>
            <a:ext cx="6624736" cy="3616375"/>
          </a:xfrm>
          <a:prstGeom prst="rect">
            <a:avLst/>
          </a:prstGeom>
          <a:noFill/>
        </p:spPr>
        <p:txBody>
          <a:bodyPr wrap="square" rtlCol="0">
            <a:spAutoFit/>
          </a:bodyPr>
          <a:lstStyle/>
          <a:p>
            <a:r>
              <a:rPr lang="fr-FR" sz="1400" dirty="0" smtClean="0"/>
              <a:t>Compétences et connaissances technologiques associées sur lesquelles porte l'épreuve :</a:t>
            </a:r>
          </a:p>
          <a:p>
            <a:r>
              <a:rPr lang="fr-FR" sz="1200" dirty="0" smtClean="0"/>
              <a:t> </a:t>
            </a:r>
          </a:p>
          <a:p>
            <a:r>
              <a:rPr lang="fr-FR" sz="1200" b="1" dirty="0" smtClean="0"/>
              <a:t>C 11 :	Décoder un CDCF </a:t>
            </a:r>
            <a:endParaRPr lang="fr-FR" sz="1200" dirty="0" smtClean="0"/>
          </a:p>
          <a:p>
            <a:r>
              <a:rPr lang="fr-FR" sz="1200" b="1" dirty="0" smtClean="0"/>
              <a:t>C 12 :	Analyser un produit</a:t>
            </a:r>
            <a:endParaRPr lang="fr-FR" sz="1200" dirty="0" smtClean="0"/>
          </a:p>
          <a:p>
            <a:r>
              <a:rPr lang="fr-FR" sz="1200" b="1" dirty="0" smtClean="0"/>
              <a:t>C 14 :	Collecter les données </a:t>
            </a:r>
            <a:endParaRPr lang="fr-FR" sz="1200" dirty="0" smtClean="0"/>
          </a:p>
          <a:p>
            <a:r>
              <a:rPr lang="fr-FR" sz="1200" b="1" dirty="0" smtClean="0"/>
              <a:t>C 21 :	</a:t>
            </a:r>
            <a:r>
              <a:rPr lang="fr-FR" sz="1200" b="1" cap="all" dirty="0" smtClean="0"/>
              <a:t>o</a:t>
            </a:r>
            <a:r>
              <a:rPr lang="fr-FR" sz="1200" b="1" dirty="0" smtClean="0"/>
              <a:t>rganiser son travail</a:t>
            </a:r>
            <a:endParaRPr lang="fr-FR" sz="1200" dirty="0" smtClean="0"/>
          </a:p>
          <a:p>
            <a:r>
              <a:rPr lang="fr-FR" sz="1200" b="1" dirty="0" smtClean="0"/>
              <a:t>C 31 :	</a:t>
            </a:r>
            <a:r>
              <a:rPr lang="fr-FR" sz="1200" b="1" cap="all" dirty="0" smtClean="0"/>
              <a:t>d</a:t>
            </a:r>
            <a:r>
              <a:rPr lang="fr-FR" sz="1200" b="1" dirty="0" smtClean="0"/>
              <a:t>éfinir une solution, un projet en exploitant des outils informatiques</a:t>
            </a:r>
            <a:endParaRPr lang="fr-FR" sz="1200" dirty="0" smtClean="0"/>
          </a:p>
          <a:p>
            <a:r>
              <a:rPr lang="fr-FR" sz="1200" b="1" dirty="0" smtClean="0"/>
              <a:t>C 41 :	Communiquer dans la cadre d'une revue de projet </a:t>
            </a:r>
            <a:endParaRPr lang="fr-FR" sz="1200" dirty="0" smtClean="0"/>
          </a:p>
          <a:p>
            <a:r>
              <a:rPr lang="fr-FR" sz="1200" dirty="0" smtClean="0"/>
              <a:t> </a:t>
            </a:r>
          </a:p>
          <a:p>
            <a:r>
              <a:rPr lang="fr-FR" sz="1200" dirty="0" smtClean="0"/>
              <a:t>S 1 :	Analyse fonctionnelle et structurelle</a:t>
            </a:r>
          </a:p>
          <a:p>
            <a:r>
              <a:rPr lang="fr-FR" sz="1200" b="1" dirty="0" smtClean="0"/>
              <a:t>S 2 :	La compétitivité des produits industriels</a:t>
            </a:r>
            <a:endParaRPr lang="fr-FR" sz="1200" dirty="0" smtClean="0"/>
          </a:p>
          <a:p>
            <a:r>
              <a:rPr lang="fr-FR" sz="1200" b="1" dirty="0" smtClean="0"/>
              <a:t>S 3 :	</a:t>
            </a:r>
            <a:r>
              <a:rPr lang="fr-FR" sz="1200" b="1" cap="all" dirty="0" smtClean="0"/>
              <a:t>r</a:t>
            </a:r>
            <a:r>
              <a:rPr lang="fr-FR" sz="1200" b="1" dirty="0" smtClean="0"/>
              <a:t>eprésentation d'un produit technique</a:t>
            </a:r>
            <a:endParaRPr lang="fr-FR" sz="1200" dirty="0" smtClean="0"/>
          </a:p>
          <a:p>
            <a:r>
              <a:rPr lang="fr-FR" sz="1200" dirty="0" smtClean="0"/>
              <a:t>S 4 :	Comportement des systèmes mécaniques – Vérification et dimensionnement</a:t>
            </a:r>
          </a:p>
          <a:p>
            <a:r>
              <a:rPr lang="fr-FR" sz="1200" b="1" dirty="0" smtClean="0"/>
              <a:t>S 5 :	Solutions constructives – Procédés – Matériaux</a:t>
            </a:r>
            <a:endParaRPr lang="fr-FR" sz="1200" dirty="0" smtClean="0"/>
          </a:p>
          <a:p>
            <a:r>
              <a:rPr lang="fr-FR" sz="1200" dirty="0" smtClean="0"/>
              <a:t>S 6 :	Ergonomie – Sécurité</a:t>
            </a:r>
          </a:p>
          <a:p>
            <a:endParaRPr lang="fr-FR" sz="1100" dirty="0" smtClean="0"/>
          </a:p>
          <a:p>
            <a:r>
              <a:rPr lang="fr-FR" dirty="0" smtClean="0"/>
              <a:t> </a:t>
            </a:r>
          </a:p>
          <a:p>
            <a:pPr algn="ctr"/>
            <a:r>
              <a:rPr lang="fr-FR" b="1" dirty="0" smtClean="0"/>
              <a:t>Calculatrice et documents personnels autorisés.</a:t>
            </a:r>
            <a:endParaRPr lang="fr-FR"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Processus d’assemblage des pompes</a:t>
            </a:r>
            <a:endParaRPr lang="fr-FR" sz="2400" dirty="0" smtClean="0"/>
          </a:p>
        </p:txBody>
      </p:sp>
      <p:pic>
        <p:nvPicPr>
          <p:cNvPr id="44036" name="Picture 4"/>
          <p:cNvPicPr>
            <a:picLocks noChangeAspect="1" noChangeArrowheads="1"/>
          </p:cNvPicPr>
          <p:nvPr/>
        </p:nvPicPr>
        <p:blipFill>
          <a:blip r:embed="rId2" cstate="print"/>
          <a:srcRect/>
          <a:stretch>
            <a:fillRect/>
          </a:stretch>
        </p:blipFill>
        <p:spPr bwMode="auto">
          <a:xfrm>
            <a:off x="4481513" y="3148013"/>
            <a:ext cx="180975" cy="561975"/>
          </a:xfrm>
          <a:prstGeom prst="rect">
            <a:avLst/>
          </a:prstGeom>
          <a:noFill/>
          <a:ln w="9525">
            <a:noFill/>
            <a:miter lim="800000"/>
            <a:headEnd/>
            <a:tailEnd/>
          </a:ln>
        </p:spPr>
      </p:pic>
      <p:sp>
        <p:nvSpPr>
          <p:cNvPr id="6" name="ZoneTexte 5"/>
          <p:cNvSpPr txBox="1"/>
          <p:nvPr/>
        </p:nvSpPr>
        <p:spPr>
          <a:xfrm>
            <a:off x="395536" y="1196752"/>
            <a:ext cx="8352928" cy="1754326"/>
          </a:xfrm>
          <a:prstGeom prst="rect">
            <a:avLst/>
          </a:prstGeom>
          <a:noFill/>
        </p:spPr>
        <p:txBody>
          <a:bodyPr wrap="square" rtlCol="0">
            <a:spAutoFit/>
          </a:bodyPr>
          <a:lstStyle/>
          <a:p>
            <a:r>
              <a:rPr lang="fr-FR" dirty="0" smtClean="0"/>
              <a:t>Chaque pompe d’alimentation est assemblée automatiquement sur une chaîne de production constituée de quatre unités de fabrication. </a:t>
            </a:r>
          </a:p>
          <a:p>
            <a:r>
              <a:rPr lang="fr-FR" dirty="0" smtClean="0"/>
              <a:t>	- Assemblage du filtre (Unité 1)</a:t>
            </a:r>
          </a:p>
          <a:p>
            <a:r>
              <a:rPr lang="fr-FR" dirty="0" smtClean="0"/>
              <a:t>	</a:t>
            </a:r>
            <a:r>
              <a:rPr lang="fr-FR" b="1" dirty="0" smtClean="0">
                <a:solidFill>
                  <a:srgbClr val="FF0000"/>
                </a:solidFill>
              </a:rPr>
              <a:t>- Assemblage du corps (Unité 2)</a:t>
            </a:r>
          </a:p>
          <a:p>
            <a:endParaRPr lang="fr-FR" dirty="0" smtClean="0"/>
          </a:p>
          <a:p>
            <a:endParaRPr lang="fr-FR" dirty="0" smtClean="0"/>
          </a:p>
        </p:txBody>
      </p:sp>
      <p:pic>
        <p:nvPicPr>
          <p:cNvPr id="7" name="Picture 2"/>
          <p:cNvPicPr>
            <a:picLocks noChangeAspect="1" noChangeArrowheads="1"/>
          </p:cNvPicPr>
          <p:nvPr/>
        </p:nvPicPr>
        <p:blipFill>
          <a:blip r:embed="rId3" cstate="print"/>
          <a:srcRect/>
          <a:stretch>
            <a:fillRect/>
          </a:stretch>
        </p:blipFill>
        <p:spPr bwMode="auto">
          <a:xfrm>
            <a:off x="-108520" y="3429000"/>
            <a:ext cx="2962275" cy="1657350"/>
          </a:xfrm>
          <a:prstGeom prst="rect">
            <a:avLst/>
          </a:prstGeom>
          <a:noFill/>
          <a:ln w="9525">
            <a:noFill/>
            <a:miter lim="800000"/>
            <a:headEnd/>
            <a:tailEnd/>
          </a:ln>
        </p:spPr>
      </p:pic>
      <p:pic>
        <p:nvPicPr>
          <p:cNvPr id="8" name="Picture 2"/>
          <p:cNvPicPr>
            <a:picLocks noChangeAspect="1" noChangeArrowheads="1"/>
          </p:cNvPicPr>
          <p:nvPr/>
        </p:nvPicPr>
        <p:blipFill>
          <a:blip r:embed="rId4" cstate="print"/>
          <a:srcRect/>
          <a:stretch>
            <a:fillRect/>
          </a:stretch>
        </p:blipFill>
        <p:spPr bwMode="auto">
          <a:xfrm>
            <a:off x="2843808" y="3501008"/>
            <a:ext cx="1562100" cy="160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Processus d’assemblage des pompes</a:t>
            </a:r>
            <a:endParaRPr lang="fr-FR" sz="2400" dirty="0" smtClean="0"/>
          </a:p>
        </p:txBody>
      </p:sp>
      <p:pic>
        <p:nvPicPr>
          <p:cNvPr id="44036" name="Picture 4"/>
          <p:cNvPicPr>
            <a:picLocks noChangeAspect="1" noChangeArrowheads="1"/>
          </p:cNvPicPr>
          <p:nvPr/>
        </p:nvPicPr>
        <p:blipFill>
          <a:blip r:embed="rId2" cstate="print"/>
          <a:srcRect/>
          <a:stretch>
            <a:fillRect/>
          </a:stretch>
        </p:blipFill>
        <p:spPr bwMode="auto">
          <a:xfrm>
            <a:off x="4481513" y="3148013"/>
            <a:ext cx="180975" cy="561975"/>
          </a:xfrm>
          <a:prstGeom prst="rect">
            <a:avLst/>
          </a:prstGeom>
          <a:noFill/>
          <a:ln w="9525">
            <a:noFill/>
            <a:miter lim="800000"/>
            <a:headEnd/>
            <a:tailEnd/>
          </a:ln>
        </p:spPr>
      </p:pic>
      <p:sp>
        <p:nvSpPr>
          <p:cNvPr id="6" name="ZoneTexte 5"/>
          <p:cNvSpPr txBox="1"/>
          <p:nvPr/>
        </p:nvSpPr>
        <p:spPr>
          <a:xfrm>
            <a:off x="395536" y="1196752"/>
            <a:ext cx="8352928" cy="1477328"/>
          </a:xfrm>
          <a:prstGeom prst="rect">
            <a:avLst/>
          </a:prstGeom>
          <a:noFill/>
        </p:spPr>
        <p:txBody>
          <a:bodyPr wrap="square" rtlCol="0">
            <a:spAutoFit/>
          </a:bodyPr>
          <a:lstStyle/>
          <a:p>
            <a:r>
              <a:rPr lang="fr-FR" dirty="0" smtClean="0"/>
              <a:t>Chaque pompe d’alimentation est assemblée automatiquement sur une chaîne de production constituée de quatre unités de fabrication. </a:t>
            </a:r>
          </a:p>
          <a:p>
            <a:r>
              <a:rPr lang="fr-FR" dirty="0" smtClean="0"/>
              <a:t>	- Assemblage du filtre (Unité 1)</a:t>
            </a:r>
          </a:p>
          <a:p>
            <a:r>
              <a:rPr lang="fr-FR" dirty="0" smtClean="0"/>
              <a:t>	- Assemblage du corps (Unité 2)</a:t>
            </a:r>
          </a:p>
          <a:p>
            <a:r>
              <a:rPr lang="fr-FR" dirty="0" smtClean="0"/>
              <a:t>	-</a:t>
            </a:r>
            <a:r>
              <a:rPr lang="fr-FR" b="1" dirty="0" smtClean="0">
                <a:solidFill>
                  <a:srgbClr val="FF0000"/>
                </a:solidFill>
              </a:rPr>
              <a:t> Assemblage de la tête (Unité 3)</a:t>
            </a:r>
          </a:p>
        </p:txBody>
      </p:sp>
      <p:pic>
        <p:nvPicPr>
          <p:cNvPr id="48130" name="Picture 2"/>
          <p:cNvPicPr>
            <a:picLocks noChangeAspect="1" noChangeArrowheads="1"/>
          </p:cNvPicPr>
          <p:nvPr/>
        </p:nvPicPr>
        <p:blipFill>
          <a:blip r:embed="rId3" cstate="print"/>
          <a:srcRect/>
          <a:stretch>
            <a:fillRect/>
          </a:stretch>
        </p:blipFill>
        <p:spPr bwMode="auto">
          <a:xfrm>
            <a:off x="-108520" y="3429000"/>
            <a:ext cx="2962275" cy="1657350"/>
          </a:xfrm>
          <a:prstGeom prst="rect">
            <a:avLst/>
          </a:prstGeom>
          <a:noFill/>
          <a:ln w="9525">
            <a:noFill/>
            <a:miter lim="800000"/>
            <a:headEnd/>
            <a:tailEnd/>
          </a:ln>
        </p:spPr>
      </p:pic>
      <p:pic>
        <p:nvPicPr>
          <p:cNvPr id="49154" name="Picture 2"/>
          <p:cNvPicPr>
            <a:picLocks noChangeAspect="1" noChangeArrowheads="1"/>
          </p:cNvPicPr>
          <p:nvPr/>
        </p:nvPicPr>
        <p:blipFill>
          <a:blip r:embed="rId4" cstate="print"/>
          <a:srcRect/>
          <a:stretch>
            <a:fillRect/>
          </a:stretch>
        </p:blipFill>
        <p:spPr bwMode="auto">
          <a:xfrm>
            <a:off x="2843808" y="3501008"/>
            <a:ext cx="1562100" cy="1609725"/>
          </a:xfrm>
          <a:prstGeom prst="rect">
            <a:avLst/>
          </a:prstGeom>
          <a:noFill/>
          <a:ln w="9525">
            <a:noFill/>
            <a:miter lim="800000"/>
            <a:headEnd/>
            <a:tailEnd/>
          </a:ln>
        </p:spPr>
      </p:pic>
      <p:pic>
        <p:nvPicPr>
          <p:cNvPr id="50178" name="Picture 2"/>
          <p:cNvPicPr>
            <a:picLocks noChangeAspect="1" noChangeArrowheads="1"/>
          </p:cNvPicPr>
          <p:nvPr/>
        </p:nvPicPr>
        <p:blipFill>
          <a:blip r:embed="rId5" cstate="print"/>
          <a:srcRect/>
          <a:stretch>
            <a:fillRect/>
          </a:stretch>
        </p:blipFill>
        <p:spPr bwMode="auto">
          <a:xfrm>
            <a:off x="4427984" y="3501008"/>
            <a:ext cx="1914525" cy="17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Processus d’assemblage des pompes</a:t>
            </a:r>
            <a:endParaRPr lang="fr-FR" sz="2400" dirty="0" smtClean="0"/>
          </a:p>
        </p:txBody>
      </p:sp>
      <p:pic>
        <p:nvPicPr>
          <p:cNvPr id="44036" name="Picture 4"/>
          <p:cNvPicPr>
            <a:picLocks noChangeAspect="1" noChangeArrowheads="1"/>
          </p:cNvPicPr>
          <p:nvPr/>
        </p:nvPicPr>
        <p:blipFill>
          <a:blip r:embed="rId2" cstate="print"/>
          <a:srcRect/>
          <a:stretch>
            <a:fillRect/>
          </a:stretch>
        </p:blipFill>
        <p:spPr bwMode="auto">
          <a:xfrm>
            <a:off x="4481513" y="3148013"/>
            <a:ext cx="180975" cy="561975"/>
          </a:xfrm>
          <a:prstGeom prst="rect">
            <a:avLst/>
          </a:prstGeom>
          <a:noFill/>
          <a:ln w="9525">
            <a:noFill/>
            <a:miter lim="800000"/>
            <a:headEnd/>
            <a:tailEnd/>
          </a:ln>
        </p:spPr>
      </p:pic>
      <p:sp>
        <p:nvSpPr>
          <p:cNvPr id="6" name="ZoneTexte 5"/>
          <p:cNvSpPr txBox="1"/>
          <p:nvPr/>
        </p:nvSpPr>
        <p:spPr>
          <a:xfrm>
            <a:off x="395536" y="1196752"/>
            <a:ext cx="8352928" cy="1754326"/>
          </a:xfrm>
          <a:prstGeom prst="rect">
            <a:avLst/>
          </a:prstGeom>
          <a:noFill/>
        </p:spPr>
        <p:txBody>
          <a:bodyPr wrap="square" rtlCol="0">
            <a:spAutoFit/>
          </a:bodyPr>
          <a:lstStyle/>
          <a:p>
            <a:r>
              <a:rPr lang="fr-FR" dirty="0" smtClean="0"/>
              <a:t>Chaque pompe d’alimentation est assemblée automatiquement sur une chaîne de production constituée de quatre unités de fabrication. </a:t>
            </a:r>
          </a:p>
          <a:p>
            <a:r>
              <a:rPr lang="fr-FR" dirty="0" smtClean="0"/>
              <a:t>	- Assemblage du filtre (Unité 1)</a:t>
            </a:r>
          </a:p>
          <a:p>
            <a:r>
              <a:rPr lang="fr-FR" dirty="0" smtClean="0"/>
              <a:t>	- Assemblage du corps (Unité 2)</a:t>
            </a:r>
          </a:p>
          <a:p>
            <a:r>
              <a:rPr lang="fr-FR" dirty="0" smtClean="0"/>
              <a:t>	- Assemblage de la tête (Unité 3)</a:t>
            </a:r>
          </a:p>
          <a:p>
            <a:r>
              <a:rPr lang="fr-FR" dirty="0" smtClean="0"/>
              <a:t>	- </a:t>
            </a:r>
            <a:r>
              <a:rPr lang="fr-FR" b="1" dirty="0" smtClean="0">
                <a:solidFill>
                  <a:srgbClr val="FF0000"/>
                </a:solidFill>
              </a:rPr>
              <a:t>Contrôle de la pompe (Unité 4)</a:t>
            </a:r>
          </a:p>
        </p:txBody>
      </p:sp>
      <p:pic>
        <p:nvPicPr>
          <p:cNvPr id="48130" name="Picture 2"/>
          <p:cNvPicPr>
            <a:picLocks noChangeAspect="1" noChangeArrowheads="1"/>
          </p:cNvPicPr>
          <p:nvPr/>
        </p:nvPicPr>
        <p:blipFill>
          <a:blip r:embed="rId3" cstate="print"/>
          <a:srcRect/>
          <a:stretch>
            <a:fillRect/>
          </a:stretch>
        </p:blipFill>
        <p:spPr bwMode="auto">
          <a:xfrm>
            <a:off x="-108520" y="3429000"/>
            <a:ext cx="2962275" cy="1657350"/>
          </a:xfrm>
          <a:prstGeom prst="rect">
            <a:avLst/>
          </a:prstGeom>
          <a:noFill/>
          <a:ln w="9525">
            <a:noFill/>
            <a:miter lim="800000"/>
            <a:headEnd/>
            <a:tailEnd/>
          </a:ln>
        </p:spPr>
      </p:pic>
      <p:pic>
        <p:nvPicPr>
          <p:cNvPr id="49154" name="Picture 2"/>
          <p:cNvPicPr>
            <a:picLocks noChangeAspect="1" noChangeArrowheads="1"/>
          </p:cNvPicPr>
          <p:nvPr/>
        </p:nvPicPr>
        <p:blipFill>
          <a:blip r:embed="rId4" cstate="print"/>
          <a:srcRect/>
          <a:stretch>
            <a:fillRect/>
          </a:stretch>
        </p:blipFill>
        <p:spPr bwMode="auto">
          <a:xfrm>
            <a:off x="2843808" y="3501008"/>
            <a:ext cx="1562100" cy="1609725"/>
          </a:xfrm>
          <a:prstGeom prst="rect">
            <a:avLst/>
          </a:prstGeom>
          <a:noFill/>
          <a:ln w="9525">
            <a:noFill/>
            <a:miter lim="800000"/>
            <a:headEnd/>
            <a:tailEnd/>
          </a:ln>
        </p:spPr>
      </p:pic>
      <p:pic>
        <p:nvPicPr>
          <p:cNvPr id="50178" name="Picture 2"/>
          <p:cNvPicPr>
            <a:picLocks noChangeAspect="1" noChangeArrowheads="1"/>
          </p:cNvPicPr>
          <p:nvPr/>
        </p:nvPicPr>
        <p:blipFill>
          <a:blip r:embed="rId5" cstate="print"/>
          <a:srcRect/>
          <a:stretch>
            <a:fillRect/>
          </a:stretch>
        </p:blipFill>
        <p:spPr bwMode="auto">
          <a:xfrm>
            <a:off x="4427984" y="3501008"/>
            <a:ext cx="1914525" cy="1714500"/>
          </a:xfrm>
          <a:prstGeom prst="rect">
            <a:avLst/>
          </a:prstGeom>
          <a:noFill/>
          <a:ln w="9525">
            <a:noFill/>
            <a:miter lim="800000"/>
            <a:headEnd/>
            <a:tailEnd/>
          </a:ln>
        </p:spPr>
      </p:pic>
      <p:pic>
        <p:nvPicPr>
          <p:cNvPr id="50179" name="Picture 3"/>
          <p:cNvPicPr>
            <a:picLocks noChangeAspect="1" noChangeArrowheads="1"/>
          </p:cNvPicPr>
          <p:nvPr/>
        </p:nvPicPr>
        <p:blipFill>
          <a:blip r:embed="rId6" cstate="print"/>
          <a:srcRect/>
          <a:stretch>
            <a:fillRect/>
          </a:stretch>
        </p:blipFill>
        <p:spPr bwMode="auto">
          <a:xfrm>
            <a:off x="6372200" y="3501008"/>
            <a:ext cx="2800350" cy="160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Processus d’assemblage des pompes</a:t>
            </a:r>
            <a:endParaRPr lang="fr-FR" sz="2400" dirty="0" smtClean="0"/>
          </a:p>
        </p:txBody>
      </p:sp>
      <p:pic>
        <p:nvPicPr>
          <p:cNvPr id="44036" name="Picture 4"/>
          <p:cNvPicPr>
            <a:picLocks noChangeAspect="1" noChangeArrowheads="1"/>
          </p:cNvPicPr>
          <p:nvPr/>
        </p:nvPicPr>
        <p:blipFill>
          <a:blip r:embed="rId2" cstate="print"/>
          <a:srcRect/>
          <a:stretch>
            <a:fillRect/>
          </a:stretch>
        </p:blipFill>
        <p:spPr bwMode="auto">
          <a:xfrm>
            <a:off x="4481513" y="3148013"/>
            <a:ext cx="180975" cy="561975"/>
          </a:xfrm>
          <a:prstGeom prst="rect">
            <a:avLst/>
          </a:prstGeom>
          <a:noFill/>
          <a:ln w="9525">
            <a:noFill/>
            <a:miter lim="800000"/>
            <a:headEnd/>
            <a:tailEnd/>
          </a:ln>
        </p:spPr>
      </p:pic>
      <p:sp>
        <p:nvSpPr>
          <p:cNvPr id="6" name="ZoneTexte 5"/>
          <p:cNvSpPr txBox="1"/>
          <p:nvPr/>
        </p:nvSpPr>
        <p:spPr>
          <a:xfrm>
            <a:off x="395536" y="1196752"/>
            <a:ext cx="8352928" cy="1754326"/>
          </a:xfrm>
          <a:prstGeom prst="rect">
            <a:avLst/>
          </a:prstGeom>
          <a:noFill/>
        </p:spPr>
        <p:txBody>
          <a:bodyPr wrap="square" rtlCol="0">
            <a:spAutoFit/>
          </a:bodyPr>
          <a:lstStyle/>
          <a:p>
            <a:r>
              <a:rPr lang="fr-FR" dirty="0" smtClean="0"/>
              <a:t>Chaque pompe d’alimentation est assemblée automatiquement sur une chaîne de production constituée de quatre unités de fabrication. </a:t>
            </a:r>
          </a:p>
          <a:p>
            <a:r>
              <a:rPr lang="fr-FR" dirty="0" smtClean="0"/>
              <a:t>	- Assemblage du filtre (Unité 1)</a:t>
            </a:r>
          </a:p>
          <a:p>
            <a:r>
              <a:rPr lang="fr-FR" dirty="0" smtClean="0"/>
              <a:t>	- Assemblage du corps (Unité 2)</a:t>
            </a:r>
          </a:p>
          <a:p>
            <a:r>
              <a:rPr lang="fr-FR" dirty="0" smtClean="0"/>
              <a:t>	- </a:t>
            </a:r>
            <a:r>
              <a:rPr lang="fr-FR" b="1" dirty="0" smtClean="0">
                <a:solidFill>
                  <a:srgbClr val="FF0000"/>
                </a:solidFill>
              </a:rPr>
              <a:t>Assemblage de la tête (Unité 3)</a:t>
            </a:r>
          </a:p>
          <a:p>
            <a:r>
              <a:rPr lang="fr-FR" dirty="0" smtClean="0"/>
              <a:t>	- Contrôle de la pompe (Unité 4)</a:t>
            </a:r>
          </a:p>
        </p:txBody>
      </p:sp>
      <p:pic>
        <p:nvPicPr>
          <p:cNvPr id="48130" name="Picture 2"/>
          <p:cNvPicPr>
            <a:picLocks noChangeAspect="1" noChangeArrowheads="1"/>
          </p:cNvPicPr>
          <p:nvPr/>
        </p:nvPicPr>
        <p:blipFill>
          <a:blip r:embed="rId3" cstate="print"/>
          <a:srcRect/>
          <a:stretch>
            <a:fillRect/>
          </a:stretch>
        </p:blipFill>
        <p:spPr bwMode="auto">
          <a:xfrm>
            <a:off x="-108520" y="3429000"/>
            <a:ext cx="2962275" cy="1657350"/>
          </a:xfrm>
          <a:prstGeom prst="rect">
            <a:avLst/>
          </a:prstGeom>
          <a:noFill/>
          <a:ln w="9525">
            <a:noFill/>
            <a:miter lim="800000"/>
            <a:headEnd/>
            <a:tailEnd/>
          </a:ln>
        </p:spPr>
      </p:pic>
      <p:pic>
        <p:nvPicPr>
          <p:cNvPr id="49154" name="Picture 2"/>
          <p:cNvPicPr>
            <a:picLocks noChangeAspect="1" noChangeArrowheads="1"/>
          </p:cNvPicPr>
          <p:nvPr/>
        </p:nvPicPr>
        <p:blipFill>
          <a:blip r:embed="rId4" cstate="print"/>
          <a:srcRect/>
          <a:stretch>
            <a:fillRect/>
          </a:stretch>
        </p:blipFill>
        <p:spPr bwMode="auto">
          <a:xfrm>
            <a:off x="2843808" y="3501008"/>
            <a:ext cx="1562100" cy="1609725"/>
          </a:xfrm>
          <a:prstGeom prst="rect">
            <a:avLst/>
          </a:prstGeom>
          <a:noFill/>
          <a:ln w="9525">
            <a:noFill/>
            <a:miter lim="800000"/>
            <a:headEnd/>
            <a:tailEnd/>
          </a:ln>
        </p:spPr>
      </p:pic>
      <p:pic>
        <p:nvPicPr>
          <p:cNvPr id="50178" name="Picture 2"/>
          <p:cNvPicPr>
            <a:picLocks noChangeAspect="1" noChangeArrowheads="1"/>
          </p:cNvPicPr>
          <p:nvPr/>
        </p:nvPicPr>
        <p:blipFill>
          <a:blip r:embed="rId5" cstate="print"/>
          <a:srcRect/>
          <a:stretch>
            <a:fillRect/>
          </a:stretch>
        </p:blipFill>
        <p:spPr bwMode="auto">
          <a:xfrm>
            <a:off x="4427984" y="3501008"/>
            <a:ext cx="1914525" cy="1714500"/>
          </a:xfrm>
          <a:prstGeom prst="rect">
            <a:avLst/>
          </a:prstGeom>
          <a:noFill/>
          <a:ln w="9525">
            <a:noFill/>
            <a:miter lim="800000"/>
            <a:headEnd/>
            <a:tailEnd/>
          </a:ln>
        </p:spPr>
      </p:pic>
      <p:pic>
        <p:nvPicPr>
          <p:cNvPr id="50179" name="Picture 3"/>
          <p:cNvPicPr>
            <a:picLocks noChangeAspect="1" noChangeArrowheads="1"/>
          </p:cNvPicPr>
          <p:nvPr/>
        </p:nvPicPr>
        <p:blipFill>
          <a:blip r:embed="rId6" cstate="print"/>
          <a:srcRect/>
          <a:stretch>
            <a:fillRect/>
          </a:stretch>
        </p:blipFill>
        <p:spPr bwMode="auto">
          <a:xfrm>
            <a:off x="6372200" y="3501008"/>
            <a:ext cx="2800350" cy="1609725"/>
          </a:xfrm>
          <a:prstGeom prst="rect">
            <a:avLst/>
          </a:prstGeom>
          <a:noFill/>
          <a:ln w="9525">
            <a:noFill/>
            <a:miter lim="800000"/>
            <a:headEnd/>
            <a:tailEnd/>
          </a:ln>
        </p:spPr>
      </p:pic>
      <p:sp>
        <p:nvSpPr>
          <p:cNvPr id="51202" name="Oval 2"/>
          <p:cNvSpPr>
            <a:spLocks noChangeArrowheads="1"/>
          </p:cNvSpPr>
          <p:nvPr/>
        </p:nvSpPr>
        <p:spPr bwMode="auto">
          <a:xfrm>
            <a:off x="4427984" y="3356992"/>
            <a:ext cx="2304256" cy="1901825"/>
          </a:xfrm>
          <a:prstGeom prst="ellipse">
            <a:avLst/>
          </a:prstGeom>
          <a:noFill/>
          <a:ln w="28575">
            <a:solidFill>
              <a:srgbClr val="FF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1203" name="Text Box 3"/>
          <p:cNvSpPr txBox="1">
            <a:spLocks noChangeArrowheads="1"/>
          </p:cNvSpPr>
          <p:nvPr/>
        </p:nvSpPr>
        <p:spPr bwMode="auto">
          <a:xfrm>
            <a:off x="5670908" y="2492896"/>
            <a:ext cx="1493380" cy="307777"/>
          </a:xfrm>
          <a:prstGeom prst="rect">
            <a:avLst/>
          </a:prstGeom>
          <a:solidFill>
            <a:srgbClr val="FFFFFF"/>
          </a:solidFill>
          <a:ln w="28575">
            <a:solidFill>
              <a:srgbClr val="FF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400" b="1" i="0" u="none" strike="noStrike" cap="none" normalizeH="0" baseline="0" dirty="0" smtClean="0">
                <a:ln>
                  <a:noFill/>
                </a:ln>
                <a:solidFill>
                  <a:srgbClr val="FF0000"/>
                </a:solidFill>
                <a:effectLst/>
                <a:latin typeface="Arial" pitchFamily="34" charset="0"/>
                <a:cs typeface="Arial" pitchFamily="34" charset="0"/>
              </a:rPr>
              <a:t>Zone d’étude</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1204" name="AutoShape 4"/>
          <p:cNvCxnSpPr>
            <a:cxnSpLocks noChangeShapeType="1"/>
          </p:cNvCxnSpPr>
          <p:nvPr/>
        </p:nvCxnSpPr>
        <p:spPr bwMode="auto">
          <a:xfrm flipH="1">
            <a:off x="6012160" y="2780928"/>
            <a:ext cx="360040" cy="648072"/>
          </a:xfrm>
          <a:prstGeom prst="straightConnector1">
            <a:avLst/>
          </a:prstGeom>
          <a:noFill/>
          <a:ln w="28575">
            <a:solidFill>
              <a:srgbClr val="FF0000"/>
            </a:solidFill>
            <a:round/>
            <a:headEnd/>
            <a:tailEnd type="triangle" w="med" len="med"/>
          </a:ln>
        </p:spPr>
      </p:cxnSp>
      <p:sp>
        <p:nvSpPr>
          <p:cNvPr id="16" name="ZoneTexte 15"/>
          <p:cNvSpPr txBox="1"/>
          <p:nvPr/>
        </p:nvSpPr>
        <p:spPr>
          <a:xfrm>
            <a:off x="1115616" y="5631631"/>
            <a:ext cx="7776864" cy="461665"/>
          </a:xfrm>
          <a:prstGeom prst="rect">
            <a:avLst/>
          </a:prstGeom>
          <a:noFill/>
        </p:spPr>
        <p:txBody>
          <a:bodyPr wrap="square" rtlCol="0">
            <a:spAutoFit/>
          </a:bodyPr>
          <a:lstStyle/>
          <a:p>
            <a:r>
              <a:rPr lang="fr-FR" sz="2400" b="1" dirty="0" smtClean="0">
                <a:solidFill>
                  <a:srgbClr val="FF0000"/>
                </a:solidFill>
              </a:rPr>
              <a:t>L’unité d’assemblage qui nous intéresse est l’unité </a:t>
            </a:r>
            <a:r>
              <a:rPr lang="fr-FR" sz="2400" b="1" dirty="0" smtClean="0">
                <a:solidFill>
                  <a:srgbClr val="FF0000"/>
                </a:solidFill>
              </a:rPr>
              <a:t>3</a:t>
            </a:r>
            <a:r>
              <a:rPr lang="fr-FR" sz="2400" b="1" dirty="0" smtClean="0">
                <a:solidFill>
                  <a:srgbClr val="FF0000"/>
                </a:solidFill>
              </a:rPr>
              <a:t>.</a:t>
            </a:r>
            <a:r>
              <a:rPr lang="fr-FR" b="1" dirty="0" smtClean="0"/>
              <a:t> </a:t>
            </a:r>
            <a:endParaRPr lang="fr-FR"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251520" y="274638"/>
            <a:ext cx="8640960" cy="778098"/>
          </a:xfrm>
          <a:prstGeom prst="rect">
            <a:avLst/>
          </a:prstGeom>
        </p:spPr>
        <p:txBody>
          <a:bodyPr vert="horz" lIns="91440" tIns="45720" rIns="91440" bIns="45720" rtlCol="0" anchor="ctr">
            <a:normAutofit/>
          </a:bodyPr>
          <a:lstStyle/>
          <a:p>
            <a:pPr algn="ctr"/>
            <a:r>
              <a:rPr lang="fr-FR" sz="2400" b="1" dirty="0" smtClean="0"/>
              <a:t>Opérations d’assemblage réalisées par </a:t>
            </a:r>
            <a:r>
              <a:rPr lang="fr-FR" sz="2400" b="1" dirty="0" smtClean="0"/>
              <a:t>l’unité 3</a:t>
            </a:r>
            <a:endParaRPr lang="fr-FR" sz="2400" dirty="0"/>
          </a:p>
        </p:txBody>
      </p:sp>
      <p:sp>
        <p:nvSpPr>
          <p:cNvPr id="7" name="ZoneTexte 6"/>
          <p:cNvSpPr txBox="1"/>
          <p:nvPr/>
        </p:nvSpPr>
        <p:spPr>
          <a:xfrm>
            <a:off x="395536" y="1124744"/>
            <a:ext cx="8280920" cy="646331"/>
          </a:xfrm>
          <a:prstGeom prst="rect">
            <a:avLst/>
          </a:prstGeom>
          <a:noFill/>
        </p:spPr>
        <p:txBody>
          <a:bodyPr wrap="square" rtlCol="0">
            <a:spAutoFit/>
          </a:bodyPr>
          <a:lstStyle/>
          <a:p>
            <a:pPr algn="just"/>
            <a:r>
              <a:rPr lang="fr-FR" dirty="0" smtClean="0"/>
              <a:t>L’unité </a:t>
            </a:r>
            <a:r>
              <a:rPr lang="fr-FR" dirty="0" smtClean="0"/>
              <a:t>3</a:t>
            </a:r>
            <a:r>
              <a:rPr lang="fr-FR" dirty="0" smtClean="0"/>
              <a:t> </a:t>
            </a:r>
            <a:r>
              <a:rPr lang="fr-FR" dirty="0" smtClean="0"/>
              <a:t>permet l’assemblage de la </a:t>
            </a:r>
            <a:r>
              <a:rPr lang="fr-FR" b="1" dirty="0" smtClean="0"/>
              <a:t>Tête de transfert</a:t>
            </a:r>
            <a:r>
              <a:rPr lang="fr-FR" dirty="0" smtClean="0"/>
              <a:t> sur le </a:t>
            </a:r>
            <a:r>
              <a:rPr lang="fr-FR" b="1" dirty="0" smtClean="0"/>
              <a:t>Corps de la pompe</a:t>
            </a:r>
            <a:r>
              <a:rPr lang="fr-FR" dirty="0" smtClean="0"/>
              <a:t>. Cette opération nécessite l’assemblage préalable des composants cités ci-dessous. </a:t>
            </a:r>
          </a:p>
        </p:txBody>
      </p:sp>
      <p:pic>
        <p:nvPicPr>
          <p:cNvPr id="1026" name="Picture 2"/>
          <p:cNvPicPr>
            <a:picLocks noChangeAspect="1" noChangeArrowheads="1"/>
          </p:cNvPicPr>
          <p:nvPr/>
        </p:nvPicPr>
        <p:blipFill>
          <a:blip r:embed="rId2" cstate="print"/>
          <a:srcRect/>
          <a:stretch>
            <a:fillRect/>
          </a:stretch>
        </p:blipFill>
        <p:spPr bwMode="auto">
          <a:xfrm>
            <a:off x="683568" y="2128620"/>
            <a:ext cx="7128792" cy="46127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Opérations d’assemblage réalisées par l’unité </a:t>
            </a:r>
            <a:r>
              <a:rPr lang="fr-FR" sz="2400" b="1" dirty="0" smtClean="0"/>
              <a:t>3 </a:t>
            </a:r>
            <a:endParaRPr lang="fr-FR" sz="2400" dirty="0"/>
          </a:p>
        </p:txBody>
      </p:sp>
      <p:sp>
        <p:nvSpPr>
          <p:cNvPr id="7" name="ZoneTexte 6"/>
          <p:cNvSpPr txBox="1"/>
          <p:nvPr/>
        </p:nvSpPr>
        <p:spPr>
          <a:xfrm>
            <a:off x="395536" y="1124744"/>
            <a:ext cx="8280920" cy="923330"/>
          </a:xfrm>
          <a:prstGeom prst="rect">
            <a:avLst/>
          </a:prstGeom>
          <a:noFill/>
        </p:spPr>
        <p:txBody>
          <a:bodyPr wrap="square" rtlCol="0">
            <a:spAutoFit/>
          </a:bodyPr>
          <a:lstStyle/>
          <a:p>
            <a:pPr algn="just"/>
            <a:r>
              <a:rPr lang="fr-FR" dirty="0" smtClean="0"/>
              <a:t>Les opérations d’assemblage sont réalisées sur les quatre postes de travail </a:t>
            </a:r>
            <a:r>
              <a:rPr lang="fr-FR" dirty="0" smtClean="0"/>
              <a:t>cités ci-dessous</a:t>
            </a:r>
            <a:r>
              <a:rPr lang="fr-FR" dirty="0" smtClean="0"/>
              <a:t>. Une zone de </a:t>
            </a:r>
            <a:r>
              <a:rPr lang="fr-FR" dirty="0" smtClean="0"/>
              <a:t>transferts </a:t>
            </a:r>
            <a:r>
              <a:rPr lang="fr-FR" dirty="0" smtClean="0"/>
              <a:t>permet l’acheminement automatique des composants d’un poste à l’autre.</a:t>
            </a:r>
            <a:endParaRPr lang="fr-FR" dirty="0"/>
          </a:p>
        </p:txBody>
      </p:sp>
      <p:pic>
        <p:nvPicPr>
          <p:cNvPr id="53280" name="Picture 32"/>
          <p:cNvPicPr>
            <a:picLocks noChangeAspect="1" noChangeArrowheads="1"/>
          </p:cNvPicPr>
          <p:nvPr/>
        </p:nvPicPr>
        <p:blipFill>
          <a:blip r:embed="rId2" cstate="print"/>
          <a:srcRect/>
          <a:stretch>
            <a:fillRect/>
          </a:stretch>
        </p:blipFill>
        <p:spPr bwMode="auto">
          <a:xfrm>
            <a:off x="2699792" y="2117694"/>
            <a:ext cx="4464496" cy="42911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Opérations d’assemblage réalisées par l’unité </a:t>
            </a:r>
            <a:r>
              <a:rPr lang="fr-FR" sz="2400" b="1" dirty="0" smtClean="0"/>
              <a:t>3 </a:t>
            </a:r>
            <a:endParaRPr lang="fr-FR" sz="2400" dirty="0"/>
          </a:p>
        </p:txBody>
      </p:sp>
      <p:sp>
        <p:nvSpPr>
          <p:cNvPr id="7" name="ZoneTexte 6"/>
          <p:cNvSpPr txBox="1"/>
          <p:nvPr/>
        </p:nvSpPr>
        <p:spPr>
          <a:xfrm>
            <a:off x="395536" y="1124744"/>
            <a:ext cx="8280920" cy="923330"/>
          </a:xfrm>
          <a:prstGeom prst="rect">
            <a:avLst/>
          </a:prstGeom>
          <a:noFill/>
        </p:spPr>
        <p:txBody>
          <a:bodyPr wrap="square" rtlCol="0">
            <a:spAutoFit/>
          </a:bodyPr>
          <a:lstStyle/>
          <a:p>
            <a:pPr algn="just"/>
            <a:r>
              <a:rPr lang="fr-FR" dirty="0" smtClean="0"/>
              <a:t>Les opérations d’assemblage sont réalisées sur les quatre postes de travail </a:t>
            </a:r>
            <a:r>
              <a:rPr lang="fr-FR" dirty="0" smtClean="0"/>
              <a:t>cités </a:t>
            </a:r>
            <a:r>
              <a:rPr lang="fr-FR" dirty="0" smtClean="0"/>
              <a:t>ci-dessous. Une zone de </a:t>
            </a:r>
            <a:r>
              <a:rPr lang="fr-FR" dirty="0" smtClean="0"/>
              <a:t>transferts permet </a:t>
            </a:r>
            <a:r>
              <a:rPr lang="fr-FR" dirty="0" smtClean="0"/>
              <a:t>l’acheminement automatique des composants d’un poste à l’autre.</a:t>
            </a:r>
            <a:endParaRPr lang="fr-FR" dirty="0"/>
          </a:p>
        </p:txBody>
      </p:sp>
      <p:pic>
        <p:nvPicPr>
          <p:cNvPr id="57346" name="Picture 2"/>
          <p:cNvPicPr>
            <a:picLocks noChangeAspect="1" noChangeArrowheads="1"/>
          </p:cNvPicPr>
          <p:nvPr/>
        </p:nvPicPr>
        <p:blipFill>
          <a:blip r:embed="rId2" cstate="print"/>
          <a:srcRect l="8809" t="8000" b="6975"/>
          <a:stretch>
            <a:fillRect/>
          </a:stretch>
        </p:blipFill>
        <p:spPr bwMode="auto">
          <a:xfrm>
            <a:off x="2771800" y="1844824"/>
            <a:ext cx="4104456" cy="507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Opérations d’assemblage réalisées par l’unité </a:t>
            </a:r>
            <a:r>
              <a:rPr lang="fr-FR" sz="2400" b="1" dirty="0" smtClean="0"/>
              <a:t>3 </a:t>
            </a:r>
            <a:endParaRPr lang="fr-FR" sz="2400" dirty="0"/>
          </a:p>
        </p:txBody>
      </p:sp>
      <p:sp>
        <p:nvSpPr>
          <p:cNvPr id="7" name="ZoneTexte 6"/>
          <p:cNvSpPr txBox="1"/>
          <p:nvPr/>
        </p:nvSpPr>
        <p:spPr>
          <a:xfrm>
            <a:off x="395536" y="1124744"/>
            <a:ext cx="8280920" cy="923330"/>
          </a:xfrm>
          <a:prstGeom prst="rect">
            <a:avLst/>
          </a:prstGeom>
          <a:noFill/>
        </p:spPr>
        <p:txBody>
          <a:bodyPr wrap="square" rtlCol="0">
            <a:spAutoFit/>
          </a:bodyPr>
          <a:lstStyle/>
          <a:p>
            <a:pPr algn="just"/>
            <a:r>
              <a:rPr lang="fr-FR" dirty="0" smtClean="0"/>
              <a:t>Les opérations d’assemblage sont réalisées sur les quatre postes de travail cités ci-dessous. Une zone de transferts permet l’acheminement automatique des composants d’un poste à l’autre.</a:t>
            </a:r>
            <a:endParaRPr lang="fr-FR" dirty="0"/>
          </a:p>
        </p:txBody>
      </p:sp>
      <p:pic>
        <p:nvPicPr>
          <p:cNvPr id="56322" name="Picture 2"/>
          <p:cNvPicPr>
            <a:picLocks noChangeAspect="1" noChangeArrowheads="1"/>
          </p:cNvPicPr>
          <p:nvPr/>
        </p:nvPicPr>
        <p:blipFill>
          <a:blip r:embed="rId2" cstate="print"/>
          <a:srcRect/>
          <a:stretch>
            <a:fillRect/>
          </a:stretch>
        </p:blipFill>
        <p:spPr bwMode="auto">
          <a:xfrm>
            <a:off x="1841703" y="2348880"/>
            <a:ext cx="6186681" cy="38968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Opérations d’assemblage réalisées par l’unité </a:t>
            </a:r>
            <a:r>
              <a:rPr lang="fr-FR" sz="2400" b="1" dirty="0" smtClean="0"/>
              <a:t>3 </a:t>
            </a:r>
            <a:endParaRPr lang="fr-FR" sz="2400" dirty="0"/>
          </a:p>
        </p:txBody>
      </p:sp>
      <p:sp>
        <p:nvSpPr>
          <p:cNvPr id="7" name="ZoneTexte 6"/>
          <p:cNvSpPr txBox="1"/>
          <p:nvPr/>
        </p:nvSpPr>
        <p:spPr>
          <a:xfrm>
            <a:off x="395536" y="1124744"/>
            <a:ext cx="8280920" cy="923330"/>
          </a:xfrm>
          <a:prstGeom prst="rect">
            <a:avLst/>
          </a:prstGeom>
          <a:noFill/>
        </p:spPr>
        <p:txBody>
          <a:bodyPr wrap="square" rtlCol="0">
            <a:spAutoFit/>
          </a:bodyPr>
          <a:lstStyle/>
          <a:p>
            <a:pPr algn="just"/>
            <a:r>
              <a:rPr lang="fr-FR" dirty="0" smtClean="0"/>
              <a:t>Les opérations d’assemblage sont réalisées sur les quatre postes de travail cités ci-dessous. Une zone de transferts permet l’acheminement automatique des composants d’un poste à l’autre.</a:t>
            </a:r>
            <a:endParaRPr lang="fr-FR" dirty="0"/>
          </a:p>
        </p:txBody>
      </p:sp>
      <p:pic>
        <p:nvPicPr>
          <p:cNvPr id="58371" name="Picture 3"/>
          <p:cNvPicPr>
            <a:picLocks noChangeAspect="1" noChangeArrowheads="1"/>
          </p:cNvPicPr>
          <p:nvPr/>
        </p:nvPicPr>
        <p:blipFill>
          <a:blip r:embed="rId2" cstate="print"/>
          <a:srcRect/>
          <a:stretch>
            <a:fillRect/>
          </a:stretch>
        </p:blipFill>
        <p:spPr bwMode="auto">
          <a:xfrm>
            <a:off x="3268789" y="1844824"/>
            <a:ext cx="4615579" cy="4675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Opérations d’assemblage réalisées par l’unité </a:t>
            </a:r>
            <a:r>
              <a:rPr lang="fr-FR" sz="2400" b="1" dirty="0" smtClean="0"/>
              <a:t>3 </a:t>
            </a:r>
            <a:endParaRPr lang="fr-FR" sz="2400" dirty="0"/>
          </a:p>
        </p:txBody>
      </p:sp>
      <p:sp>
        <p:nvSpPr>
          <p:cNvPr id="7" name="ZoneTexte 6"/>
          <p:cNvSpPr txBox="1"/>
          <p:nvPr/>
        </p:nvSpPr>
        <p:spPr>
          <a:xfrm>
            <a:off x="395536" y="1124744"/>
            <a:ext cx="8280920" cy="923330"/>
          </a:xfrm>
          <a:prstGeom prst="rect">
            <a:avLst/>
          </a:prstGeom>
          <a:noFill/>
        </p:spPr>
        <p:txBody>
          <a:bodyPr wrap="square" rtlCol="0">
            <a:spAutoFit/>
          </a:bodyPr>
          <a:lstStyle/>
          <a:p>
            <a:pPr algn="just"/>
            <a:r>
              <a:rPr lang="fr-FR" dirty="0" smtClean="0"/>
              <a:t>Les opérations d’assemblage sont réalisées sur les quatre postes de travail </a:t>
            </a:r>
            <a:r>
              <a:rPr lang="fr-FR" dirty="0" smtClean="0"/>
              <a:t>cités </a:t>
            </a:r>
            <a:r>
              <a:rPr lang="fr-FR" dirty="0" smtClean="0"/>
              <a:t>ci-dessous. Une zone de </a:t>
            </a:r>
            <a:r>
              <a:rPr lang="fr-FR" dirty="0" smtClean="0"/>
              <a:t>transferts </a:t>
            </a:r>
            <a:r>
              <a:rPr lang="fr-FR" dirty="0" smtClean="0"/>
              <a:t>permet l’acheminement automatique des composants d’un poste à l’autre.</a:t>
            </a:r>
            <a:endParaRPr lang="fr-FR" dirty="0"/>
          </a:p>
        </p:txBody>
      </p:sp>
      <p:pic>
        <p:nvPicPr>
          <p:cNvPr id="55300" name="Picture 4"/>
          <p:cNvPicPr>
            <a:picLocks noChangeAspect="1" noChangeArrowheads="1"/>
          </p:cNvPicPr>
          <p:nvPr/>
        </p:nvPicPr>
        <p:blipFill>
          <a:blip r:embed="rId2" cstate="print"/>
          <a:srcRect/>
          <a:stretch>
            <a:fillRect/>
          </a:stretch>
        </p:blipFill>
        <p:spPr bwMode="auto">
          <a:xfrm>
            <a:off x="1835696" y="2102593"/>
            <a:ext cx="6048672" cy="40627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e 9"/>
          <p:cNvGrpSpPr/>
          <p:nvPr/>
        </p:nvGrpSpPr>
        <p:grpSpPr>
          <a:xfrm>
            <a:off x="395536" y="980728"/>
            <a:ext cx="8511664" cy="5304739"/>
            <a:chOff x="395536" y="980728"/>
            <a:chExt cx="8511664" cy="5304739"/>
          </a:xfrm>
        </p:grpSpPr>
        <p:sp>
          <p:nvSpPr>
            <p:cNvPr id="5" name="Titre 1"/>
            <p:cNvSpPr txBox="1">
              <a:spLocks/>
            </p:cNvSpPr>
            <p:nvPr/>
          </p:nvSpPr>
          <p:spPr>
            <a:xfrm>
              <a:off x="457200" y="980728"/>
              <a:ext cx="8229600" cy="1791072"/>
            </a:xfrm>
            <a:prstGeom prst="rect">
              <a:avLst/>
            </a:prstGeom>
          </p:spPr>
          <p:txBody>
            <a:bodyPr vert="horz" lIns="91440" tIns="45720" rIns="91440" bIns="45720" rtlCol="0" anchor="ctr">
              <a:noAutofit/>
            </a:bodyPr>
            <a:lstStyle/>
            <a:p>
              <a:pPr algn="ctr"/>
              <a:r>
                <a:rPr lang="fr-FR" sz="6000" b="1" dirty="0" smtClean="0"/>
                <a:t>DOSSIER</a:t>
              </a:r>
              <a:endParaRPr lang="fr-FR" sz="6000" dirty="0" smtClean="0"/>
            </a:p>
            <a:p>
              <a:pPr algn="ctr"/>
              <a:r>
                <a:rPr lang="fr-FR" sz="6000" b="1" dirty="0" smtClean="0"/>
                <a:t>DE</a:t>
              </a:r>
              <a:endParaRPr lang="fr-FR" sz="6000" dirty="0" smtClean="0"/>
            </a:p>
            <a:p>
              <a:pPr algn="ctr"/>
              <a:r>
                <a:rPr lang="fr-FR" sz="6000" b="1" dirty="0" smtClean="0"/>
                <a:t>PRESENTATION</a:t>
              </a:r>
              <a:endParaRPr lang="fr-FR" sz="6000" dirty="0"/>
            </a:p>
          </p:txBody>
        </p:sp>
        <p:pic>
          <p:nvPicPr>
            <p:cNvPr id="4" name="Picture 4"/>
            <p:cNvPicPr>
              <a:picLocks noChangeAspect="1" noChangeArrowheads="1"/>
            </p:cNvPicPr>
            <p:nvPr/>
          </p:nvPicPr>
          <p:blipFill>
            <a:blip r:embed="rId2" cstate="print"/>
            <a:srcRect b="539"/>
            <a:stretch>
              <a:fillRect/>
            </a:stretch>
          </p:blipFill>
          <p:spPr bwMode="auto">
            <a:xfrm>
              <a:off x="395536" y="4581128"/>
              <a:ext cx="2376741" cy="1512168"/>
            </a:xfrm>
            <a:prstGeom prst="rect">
              <a:avLst/>
            </a:prstGeom>
            <a:noFill/>
            <a:ln w="9525">
              <a:noFill/>
              <a:miter lim="800000"/>
              <a:headEnd/>
              <a:tailEnd/>
            </a:ln>
          </p:spPr>
        </p:pic>
        <p:pic>
          <p:nvPicPr>
            <p:cNvPr id="6" name="Espace réservé du contenu 3" descr="12102-Poste de chassage 32.JPG"/>
            <p:cNvPicPr>
              <a:picLocks noChangeAspect="1"/>
            </p:cNvPicPr>
            <p:nvPr/>
          </p:nvPicPr>
          <p:blipFill>
            <a:blip r:embed="rId3" cstate="print"/>
            <a:srcRect l="15428" t="15305" r="16143"/>
            <a:stretch>
              <a:fillRect/>
            </a:stretch>
          </p:blipFill>
          <p:spPr>
            <a:xfrm>
              <a:off x="5940152" y="4005064"/>
              <a:ext cx="2967048" cy="2280403"/>
            </a:xfrm>
            <a:prstGeom prst="rect">
              <a:avLst/>
            </a:prstGeom>
          </p:spPr>
        </p:pic>
        <p:sp>
          <p:nvSpPr>
            <p:cNvPr id="61453" name="Oval 13" descr="961301038293705A"/>
            <p:cNvSpPr>
              <a:spLocks noChangeArrowheads="1"/>
            </p:cNvSpPr>
            <p:nvPr/>
          </p:nvSpPr>
          <p:spPr bwMode="auto">
            <a:xfrm>
              <a:off x="3563888" y="4293096"/>
              <a:ext cx="1872208" cy="1968574"/>
            </a:xfrm>
            <a:prstGeom prst="ellipse">
              <a:avLst/>
            </a:prstGeom>
            <a:blipFill dpi="0" rotWithShape="1">
              <a:blip r:embed="rId4" cstate="print"/>
              <a:srcRect/>
              <a:stretch>
                <a:fillRect/>
              </a:stretch>
            </a:blipFill>
            <a:ln w="34925">
              <a:solidFill>
                <a:srgbClr val="FF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 name="ZoneTexte 6"/>
            <p:cNvSpPr txBox="1"/>
            <p:nvPr/>
          </p:nvSpPr>
          <p:spPr>
            <a:xfrm>
              <a:off x="1115616" y="3573016"/>
              <a:ext cx="1512168" cy="400110"/>
            </a:xfrm>
            <a:prstGeom prst="rect">
              <a:avLst/>
            </a:prstGeom>
            <a:noFill/>
          </p:spPr>
          <p:txBody>
            <a:bodyPr wrap="square" rtlCol="0">
              <a:spAutoFit/>
            </a:bodyPr>
            <a:lstStyle/>
            <a:p>
              <a:r>
                <a:rPr lang="fr-FR" sz="2000" b="1" dirty="0" smtClean="0"/>
                <a:t>Automobile</a:t>
              </a:r>
              <a:endParaRPr lang="fr-FR" sz="2000" b="1" dirty="0"/>
            </a:p>
          </p:txBody>
        </p:sp>
        <p:sp>
          <p:nvSpPr>
            <p:cNvPr id="8" name="ZoneTexte 7"/>
            <p:cNvSpPr txBox="1"/>
            <p:nvPr/>
          </p:nvSpPr>
          <p:spPr>
            <a:xfrm>
              <a:off x="3563888" y="3573016"/>
              <a:ext cx="2088232" cy="400110"/>
            </a:xfrm>
            <a:prstGeom prst="rect">
              <a:avLst/>
            </a:prstGeom>
            <a:noFill/>
          </p:spPr>
          <p:txBody>
            <a:bodyPr wrap="square" rtlCol="0">
              <a:spAutoFit/>
            </a:bodyPr>
            <a:lstStyle/>
            <a:p>
              <a:r>
                <a:rPr lang="fr-FR" sz="2000" b="1" dirty="0" smtClean="0"/>
                <a:t>Pompe à essence</a:t>
              </a:r>
              <a:endParaRPr lang="fr-FR" sz="2000" b="1" dirty="0"/>
            </a:p>
          </p:txBody>
        </p:sp>
        <p:sp>
          <p:nvSpPr>
            <p:cNvPr id="9" name="ZoneTexte 8"/>
            <p:cNvSpPr txBox="1"/>
            <p:nvPr/>
          </p:nvSpPr>
          <p:spPr>
            <a:xfrm>
              <a:off x="6300192" y="3573016"/>
              <a:ext cx="2232248" cy="400110"/>
            </a:xfrm>
            <a:prstGeom prst="rect">
              <a:avLst/>
            </a:prstGeom>
            <a:noFill/>
          </p:spPr>
          <p:txBody>
            <a:bodyPr wrap="square" rtlCol="0">
              <a:spAutoFit/>
            </a:bodyPr>
            <a:lstStyle/>
            <a:p>
              <a:r>
                <a:rPr lang="fr-FR" sz="2000" b="1" dirty="0" smtClean="0"/>
                <a:t>Poste de chassage</a:t>
              </a:r>
              <a:endParaRPr lang="fr-FR" sz="2000" b="1" dirty="0"/>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Opérations d’assemblage réalisées par l’unité </a:t>
            </a:r>
            <a:r>
              <a:rPr lang="fr-FR" sz="2400" b="1" dirty="0" smtClean="0"/>
              <a:t>3 </a:t>
            </a:r>
            <a:endParaRPr lang="fr-FR" sz="2400" dirty="0"/>
          </a:p>
        </p:txBody>
      </p:sp>
      <p:sp>
        <p:nvSpPr>
          <p:cNvPr id="7" name="ZoneTexte 6"/>
          <p:cNvSpPr txBox="1"/>
          <p:nvPr/>
        </p:nvSpPr>
        <p:spPr>
          <a:xfrm>
            <a:off x="395536" y="1124744"/>
            <a:ext cx="8280920" cy="923330"/>
          </a:xfrm>
          <a:prstGeom prst="rect">
            <a:avLst/>
          </a:prstGeom>
          <a:noFill/>
        </p:spPr>
        <p:txBody>
          <a:bodyPr wrap="square" rtlCol="0">
            <a:spAutoFit/>
          </a:bodyPr>
          <a:lstStyle/>
          <a:p>
            <a:pPr algn="just"/>
            <a:r>
              <a:rPr lang="fr-FR" dirty="0" smtClean="0"/>
              <a:t>Les opérations d’assemblage sont réalisées sur les quatre postes de travail </a:t>
            </a:r>
            <a:r>
              <a:rPr lang="fr-FR" dirty="0" smtClean="0"/>
              <a:t>cités </a:t>
            </a:r>
            <a:r>
              <a:rPr lang="fr-FR" dirty="0" smtClean="0"/>
              <a:t>ci-dessous. Une zone de </a:t>
            </a:r>
            <a:r>
              <a:rPr lang="fr-FR" dirty="0" smtClean="0"/>
              <a:t>transferts </a:t>
            </a:r>
            <a:r>
              <a:rPr lang="fr-FR" dirty="0" smtClean="0"/>
              <a:t>permet l’acheminement automatique des composants d’un poste à l’autre.</a:t>
            </a:r>
            <a:endParaRPr lang="fr-FR" dirty="0"/>
          </a:p>
        </p:txBody>
      </p:sp>
      <p:pic>
        <p:nvPicPr>
          <p:cNvPr id="54274" name="Picture 2"/>
          <p:cNvPicPr>
            <a:picLocks noChangeAspect="1" noChangeArrowheads="1"/>
          </p:cNvPicPr>
          <p:nvPr/>
        </p:nvPicPr>
        <p:blipFill>
          <a:blip r:embed="rId2" cstate="print"/>
          <a:srcRect/>
          <a:stretch>
            <a:fillRect/>
          </a:stretch>
        </p:blipFill>
        <p:spPr bwMode="auto">
          <a:xfrm>
            <a:off x="2555776" y="1844824"/>
            <a:ext cx="5616624" cy="4813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3600" b="1" dirty="0" smtClean="0">
                <a:solidFill>
                  <a:srgbClr val="FF0000"/>
                </a:solidFill>
              </a:rPr>
              <a:t>Problématique</a:t>
            </a:r>
            <a:endParaRPr lang="fr-FR" sz="3600" dirty="0">
              <a:solidFill>
                <a:srgbClr val="FF0000"/>
              </a:solidFill>
            </a:endParaRPr>
          </a:p>
        </p:txBody>
      </p:sp>
      <p:sp>
        <p:nvSpPr>
          <p:cNvPr id="5" name="ZoneTexte 4"/>
          <p:cNvSpPr txBox="1"/>
          <p:nvPr/>
        </p:nvSpPr>
        <p:spPr>
          <a:xfrm>
            <a:off x="395536" y="1052736"/>
            <a:ext cx="8280920" cy="646331"/>
          </a:xfrm>
          <a:prstGeom prst="rect">
            <a:avLst/>
          </a:prstGeom>
          <a:noFill/>
        </p:spPr>
        <p:txBody>
          <a:bodyPr wrap="square" rtlCol="0">
            <a:spAutoFit/>
          </a:bodyPr>
          <a:lstStyle/>
          <a:p>
            <a:r>
              <a:rPr lang="fr-FR" dirty="0" smtClean="0"/>
              <a:t>Il existe actuellement cinq modèles de pompe. Celles-ci utilisent le même corps et sont assemblées avec des têtes différentes. </a:t>
            </a:r>
            <a:endParaRPr lang="fr-F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3600" b="1" dirty="0" smtClean="0">
                <a:solidFill>
                  <a:srgbClr val="FF0000"/>
                </a:solidFill>
              </a:rPr>
              <a:t>Problématique</a:t>
            </a:r>
            <a:endParaRPr lang="fr-FR" sz="3600" dirty="0">
              <a:solidFill>
                <a:srgbClr val="FF0000"/>
              </a:solidFill>
            </a:endParaRPr>
          </a:p>
        </p:txBody>
      </p:sp>
      <p:sp>
        <p:nvSpPr>
          <p:cNvPr id="5" name="ZoneTexte 4"/>
          <p:cNvSpPr txBox="1"/>
          <p:nvPr/>
        </p:nvSpPr>
        <p:spPr>
          <a:xfrm>
            <a:off x="395536" y="1052736"/>
            <a:ext cx="8280920" cy="646331"/>
          </a:xfrm>
          <a:prstGeom prst="rect">
            <a:avLst/>
          </a:prstGeom>
          <a:noFill/>
        </p:spPr>
        <p:txBody>
          <a:bodyPr wrap="square" rtlCol="0">
            <a:spAutoFit/>
          </a:bodyPr>
          <a:lstStyle/>
          <a:p>
            <a:r>
              <a:rPr lang="fr-FR" dirty="0" smtClean="0"/>
              <a:t>Il existe actuellement cinq modèles de pompe. Celles-ci utilisent le même corps et sont assemblées avec des têtes différentes. </a:t>
            </a:r>
          </a:p>
        </p:txBody>
      </p:sp>
      <p:pic>
        <p:nvPicPr>
          <p:cNvPr id="28673" name="Picture 1"/>
          <p:cNvPicPr>
            <a:picLocks noChangeAspect="1" noChangeArrowheads="1"/>
          </p:cNvPicPr>
          <p:nvPr/>
        </p:nvPicPr>
        <p:blipFill>
          <a:blip r:embed="rId2" cstate="print"/>
          <a:srcRect/>
          <a:stretch>
            <a:fillRect/>
          </a:stretch>
        </p:blipFill>
        <p:spPr bwMode="auto">
          <a:xfrm>
            <a:off x="801613" y="1772816"/>
            <a:ext cx="4562475" cy="278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3600" b="1" dirty="0" smtClean="0">
                <a:solidFill>
                  <a:srgbClr val="FF0000"/>
                </a:solidFill>
              </a:rPr>
              <a:t>Problématique</a:t>
            </a:r>
            <a:endParaRPr lang="fr-FR" sz="3600" dirty="0">
              <a:solidFill>
                <a:srgbClr val="FF0000"/>
              </a:solidFill>
            </a:endParaRPr>
          </a:p>
        </p:txBody>
      </p:sp>
      <p:sp>
        <p:nvSpPr>
          <p:cNvPr id="5" name="ZoneTexte 4"/>
          <p:cNvSpPr txBox="1"/>
          <p:nvPr/>
        </p:nvSpPr>
        <p:spPr>
          <a:xfrm>
            <a:off x="395536" y="1052736"/>
            <a:ext cx="8280920" cy="646331"/>
          </a:xfrm>
          <a:prstGeom prst="rect">
            <a:avLst/>
          </a:prstGeom>
          <a:noFill/>
        </p:spPr>
        <p:txBody>
          <a:bodyPr wrap="square" rtlCol="0">
            <a:spAutoFit/>
          </a:bodyPr>
          <a:lstStyle/>
          <a:p>
            <a:r>
              <a:rPr lang="fr-FR" dirty="0" smtClean="0"/>
              <a:t>Il existe actuellement cinq modèles de pompe. Celles-ci utilisent le même corps et sont assemblées avec des têtes différentes.  </a:t>
            </a:r>
            <a:endParaRPr lang="fr-FR" dirty="0"/>
          </a:p>
        </p:txBody>
      </p:sp>
      <p:pic>
        <p:nvPicPr>
          <p:cNvPr id="28673" name="Picture 1"/>
          <p:cNvPicPr>
            <a:picLocks noChangeAspect="1" noChangeArrowheads="1"/>
          </p:cNvPicPr>
          <p:nvPr/>
        </p:nvPicPr>
        <p:blipFill>
          <a:blip r:embed="rId2" cstate="print"/>
          <a:srcRect/>
          <a:stretch>
            <a:fillRect/>
          </a:stretch>
        </p:blipFill>
        <p:spPr bwMode="auto">
          <a:xfrm>
            <a:off x="801613" y="1772816"/>
            <a:ext cx="4562475" cy="2781300"/>
          </a:xfrm>
          <a:prstGeom prst="rect">
            <a:avLst/>
          </a:prstGeom>
          <a:noFill/>
          <a:ln w="9525">
            <a:noFill/>
            <a:miter lim="800000"/>
            <a:headEnd/>
            <a:tailEnd/>
          </a:ln>
        </p:spPr>
      </p:pic>
      <p:pic>
        <p:nvPicPr>
          <p:cNvPr id="28674" name="Picture 2"/>
          <p:cNvPicPr>
            <a:picLocks noChangeAspect="1" noChangeArrowheads="1"/>
          </p:cNvPicPr>
          <p:nvPr/>
        </p:nvPicPr>
        <p:blipFill>
          <a:blip r:embed="rId3" cstate="print"/>
          <a:srcRect/>
          <a:stretch>
            <a:fillRect/>
          </a:stretch>
        </p:blipFill>
        <p:spPr bwMode="auto">
          <a:xfrm>
            <a:off x="322081" y="4653137"/>
            <a:ext cx="8426383" cy="20882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AutoShape 2"/>
          <p:cNvSpPr>
            <a:spLocks noChangeArrowheads="1"/>
          </p:cNvSpPr>
          <p:nvPr/>
        </p:nvSpPr>
        <p:spPr bwMode="auto">
          <a:xfrm>
            <a:off x="323528" y="3645024"/>
            <a:ext cx="8424936" cy="1296144"/>
          </a:xfrm>
          <a:prstGeom prst="flowChartAlternateProcess">
            <a:avLst/>
          </a:prstGeom>
          <a:solidFill>
            <a:schemeClr val="bg2">
              <a:lumMod val="25000"/>
            </a:schemeClr>
          </a:solidFill>
          <a:ln w="57150" cmpd="thinThick">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4"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3600" b="1" dirty="0" smtClean="0">
                <a:solidFill>
                  <a:srgbClr val="FF0000"/>
                </a:solidFill>
              </a:rPr>
              <a:t>Problématique</a:t>
            </a:r>
            <a:endParaRPr lang="fr-FR" sz="3600" dirty="0">
              <a:solidFill>
                <a:srgbClr val="FF0000"/>
              </a:solidFill>
            </a:endParaRPr>
          </a:p>
        </p:txBody>
      </p:sp>
      <p:sp>
        <p:nvSpPr>
          <p:cNvPr id="5" name="ZoneTexte 4"/>
          <p:cNvSpPr txBox="1"/>
          <p:nvPr/>
        </p:nvSpPr>
        <p:spPr>
          <a:xfrm>
            <a:off x="395536" y="1052736"/>
            <a:ext cx="8280920" cy="3970318"/>
          </a:xfrm>
          <a:prstGeom prst="rect">
            <a:avLst/>
          </a:prstGeom>
          <a:noFill/>
        </p:spPr>
        <p:txBody>
          <a:bodyPr wrap="square" rtlCol="0">
            <a:spAutoFit/>
          </a:bodyPr>
          <a:lstStyle/>
          <a:p>
            <a:pPr algn="just"/>
            <a:endParaRPr lang="fr-FR" dirty="0" smtClean="0"/>
          </a:p>
          <a:p>
            <a:pPr algn="just"/>
            <a:r>
              <a:rPr lang="fr-FR" dirty="0" smtClean="0"/>
              <a:t>	Actuellement, </a:t>
            </a:r>
            <a:r>
              <a:rPr lang="fr-FR" dirty="0" smtClean="0"/>
              <a:t>chaque </a:t>
            </a:r>
            <a:r>
              <a:rPr lang="fr-FR" dirty="0" smtClean="0"/>
              <a:t>modèle de pompe possède sa propre unité d’assemblage. Ces modèles n’étant plus utilisés sur les nouveaux véhicules, la production en série va s’arrêter et sera remplacée par la mise en place d’une production unitaire, suffisante à la production de pompes de rechange. </a:t>
            </a:r>
          </a:p>
          <a:p>
            <a:pPr algn="just"/>
            <a:r>
              <a:rPr lang="fr-FR" dirty="0" smtClean="0"/>
              <a:t> </a:t>
            </a:r>
          </a:p>
          <a:p>
            <a:pPr algn="just"/>
            <a:r>
              <a:rPr lang="fr-FR" dirty="0" smtClean="0"/>
              <a:t>	C’est pourquoi, les postes de travail automatisés vont être supprimés et remplacés par des postes semi-automatique</a:t>
            </a:r>
          </a:p>
          <a:p>
            <a:pPr algn="just"/>
            <a:r>
              <a:rPr lang="fr-FR" dirty="0" smtClean="0"/>
              <a:t> </a:t>
            </a:r>
          </a:p>
          <a:p>
            <a:pPr algn="just"/>
            <a:endParaRPr lang="fr-FR" dirty="0" smtClean="0"/>
          </a:p>
          <a:p>
            <a:pPr algn="just"/>
            <a:r>
              <a:rPr lang="fr-FR" dirty="0" smtClean="0">
                <a:solidFill>
                  <a:schemeClr val="bg1"/>
                </a:solidFill>
              </a:rPr>
              <a:t>Votre société a obtenu le marché pour la modification du poste d’assemblage du tuyau d’alimentation</a:t>
            </a:r>
            <a:r>
              <a:rPr lang="fr-FR" b="1" dirty="0" smtClean="0">
                <a:solidFill>
                  <a:schemeClr val="bg1"/>
                </a:solidFill>
              </a:rPr>
              <a:t>. Elle doit transformer les cinq postes </a:t>
            </a:r>
            <a:r>
              <a:rPr lang="fr-FR" b="1" dirty="0" smtClean="0">
                <a:solidFill>
                  <a:schemeClr val="bg1"/>
                </a:solidFill>
              </a:rPr>
              <a:t>existants </a:t>
            </a:r>
            <a:r>
              <a:rPr lang="fr-FR" b="1" dirty="0" smtClean="0">
                <a:solidFill>
                  <a:schemeClr val="bg1"/>
                </a:solidFill>
              </a:rPr>
              <a:t>en un seul.</a:t>
            </a:r>
            <a:r>
              <a:rPr lang="fr-FR" dirty="0" smtClean="0">
                <a:solidFill>
                  <a:schemeClr val="bg1"/>
                </a:solidFill>
              </a:rPr>
              <a:t> Un maximum de pièces existantes devra être </a:t>
            </a:r>
            <a:r>
              <a:rPr lang="fr-FR" dirty="0" smtClean="0">
                <a:solidFill>
                  <a:schemeClr val="bg1"/>
                </a:solidFill>
              </a:rPr>
              <a:t>réutilisées.</a:t>
            </a:r>
            <a:endParaRPr lang="fr-FR" dirty="0" smtClean="0"/>
          </a:p>
          <a:p>
            <a:endParaRPr lang="fr-F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pic>
        <p:nvPicPr>
          <p:cNvPr id="4" name="Espace réservé du contenu 3" descr="12102-Poste de chassage 10.JPG"/>
          <p:cNvPicPr>
            <a:picLocks noGrp="1" noChangeAspect="1"/>
          </p:cNvPicPr>
          <p:nvPr>
            <p:ph idx="1"/>
          </p:nvPr>
        </p:nvPicPr>
        <p:blipFill>
          <a:blip r:embed="rId2" cstate="print"/>
          <a:stretch>
            <a:fillRect/>
          </a:stretch>
        </p:blipFill>
        <p:spPr>
          <a:xfrm>
            <a:off x="927718" y="1600200"/>
            <a:ext cx="7288564" cy="4525963"/>
          </a:xfrm>
        </p:spPr>
      </p:pic>
      <p:sp>
        <p:nvSpPr>
          <p:cNvPr id="6" name="ZoneTexte 5"/>
          <p:cNvSpPr txBox="1"/>
          <p:nvPr/>
        </p:nvSpPr>
        <p:spPr>
          <a:xfrm>
            <a:off x="323528" y="1628800"/>
            <a:ext cx="3600400" cy="646331"/>
          </a:xfrm>
          <a:prstGeom prst="rect">
            <a:avLst/>
          </a:prstGeom>
          <a:noFill/>
        </p:spPr>
        <p:txBody>
          <a:bodyPr wrap="square" rtlCol="0">
            <a:spAutoFit/>
          </a:bodyPr>
          <a:lstStyle/>
          <a:p>
            <a:r>
              <a:rPr lang="fr-FR" b="1" dirty="0" smtClean="0"/>
              <a:t>Poste de chassage 2</a:t>
            </a:r>
          </a:p>
          <a:p>
            <a:r>
              <a:rPr lang="fr-FR" b="1" dirty="0" smtClean="0"/>
              <a:t>     _ Bâti</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11.JPG"/>
          <p:cNvPicPr>
            <a:picLocks noGrp="1" noChangeAspect="1"/>
          </p:cNvPicPr>
          <p:nvPr>
            <p:ph idx="1"/>
          </p:nvPr>
        </p:nvPicPr>
        <p:blipFill>
          <a:blip r:embed="rId2" cstate="print"/>
          <a:stretch>
            <a:fillRect/>
          </a:stretch>
        </p:blipFill>
        <p:spPr>
          <a:xfrm>
            <a:off x="927718" y="1600200"/>
            <a:ext cx="7288564" cy="4525963"/>
          </a:xfrm>
        </p:spPr>
      </p:pic>
      <p:sp>
        <p:nvSpPr>
          <p:cNvPr id="5" name="ZoneTexte 4"/>
          <p:cNvSpPr txBox="1"/>
          <p:nvPr/>
        </p:nvSpPr>
        <p:spPr>
          <a:xfrm>
            <a:off x="323528" y="1628800"/>
            <a:ext cx="3600400" cy="923330"/>
          </a:xfrm>
          <a:prstGeom prst="rect">
            <a:avLst/>
          </a:prstGeom>
          <a:noFill/>
        </p:spPr>
        <p:txBody>
          <a:bodyPr wrap="square" rtlCol="0">
            <a:spAutoFit/>
          </a:bodyPr>
          <a:lstStyle/>
          <a:p>
            <a:r>
              <a:rPr lang="fr-FR" b="1" dirty="0" smtClean="0"/>
              <a:t>Poste de chassage 2</a:t>
            </a:r>
          </a:p>
          <a:p>
            <a:r>
              <a:rPr lang="fr-FR" b="1" dirty="0" smtClean="0"/>
              <a:t>     _ Bâti</a:t>
            </a:r>
          </a:p>
          <a:p>
            <a:r>
              <a:rPr lang="fr-FR" b="1" i="1" dirty="0">
                <a:solidFill>
                  <a:srgbClr val="FF0000"/>
                </a:solidFill>
              </a:rPr>
              <a:t> </a:t>
            </a:r>
            <a:r>
              <a:rPr lang="fr-FR" b="1" i="1" dirty="0" smtClean="0">
                <a:solidFill>
                  <a:srgbClr val="FF0000"/>
                </a:solidFill>
              </a:rPr>
              <a:t>            _ Support de répartiteurs</a:t>
            </a:r>
            <a:endParaRPr lang="fr-FR" b="1" i="1" dirty="0">
              <a:solidFill>
                <a:srgbClr val="FF0000"/>
              </a:solidFill>
            </a:endParaRPr>
          </a:p>
        </p:txBody>
      </p:sp>
      <p:sp>
        <p:nvSpPr>
          <p:cNvPr id="7"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12.JPG"/>
          <p:cNvPicPr>
            <a:picLocks noGrp="1" noChangeAspect="1"/>
          </p:cNvPicPr>
          <p:nvPr>
            <p:ph idx="1"/>
          </p:nvPr>
        </p:nvPicPr>
        <p:blipFill>
          <a:blip r:embed="rId2" cstate="print"/>
          <a:stretch>
            <a:fillRect/>
          </a:stretch>
        </p:blipFill>
        <p:spPr>
          <a:xfrm>
            <a:off x="927718" y="1600200"/>
            <a:ext cx="7288564" cy="4525963"/>
          </a:xfrm>
        </p:spPr>
      </p:pic>
      <p:sp>
        <p:nvSpPr>
          <p:cNvPr id="7" name="ZoneTexte 6"/>
          <p:cNvSpPr txBox="1"/>
          <p:nvPr/>
        </p:nvSpPr>
        <p:spPr>
          <a:xfrm>
            <a:off x="323528" y="1628800"/>
            <a:ext cx="3600400" cy="923330"/>
          </a:xfrm>
          <a:prstGeom prst="rect">
            <a:avLst/>
          </a:prstGeom>
          <a:noFill/>
        </p:spPr>
        <p:txBody>
          <a:bodyPr wrap="square" rtlCol="0">
            <a:spAutoFit/>
          </a:bodyPr>
          <a:lstStyle/>
          <a:p>
            <a:r>
              <a:rPr lang="fr-FR" b="1" dirty="0" smtClean="0"/>
              <a:t>Poste de chassage 2</a:t>
            </a:r>
          </a:p>
          <a:p>
            <a:r>
              <a:rPr lang="fr-FR" b="1" dirty="0" smtClean="0"/>
              <a:t>     _ Bâti</a:t>
            </a:r>
          </a:p>
          <a:p>
            <a:r>
              <a:rPr lang="fr-FR" b="1" i="1" dirty="0">
                <a:solidFill>
                  <a:srgbClr val="FF0000"/>
                </a:solidFill>
              </a:rPr>
              <a:t> </a:t>
            </a:r>
            <a:r>
              <a:rPr lang="fr-FR" b="1" i="1" dirty="0" smtClean="0">
                <a:solidFill>
                  <a:srgbClr val="FF0000"/>
                </a:solidFill>
              </a:rPr>
              <a:t>            _ Support de répartiteurs</a:t>
            </a:r>
            <a:endParaRPr lang="fr-FR" b="1" i="1" dirty="0">
              <a:solidFill>
                <a:srgbClr val="FF0000"/>
              </a:solidFill>
            </a:endParaRPr>
          </a:p>
        </p:txBody>
      </p:sp>
      <p:sp>
        <p:nvSpPr>
          <p:cNvPr id="5"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13.JPG"/>
          <p:cNvPicPr>
            <a:picLocks noGrp="1" noChangeAspect="1"/>
          </p:cNvPicPr>
          <p:nvPr>
            <p:ph idx="1"/>
          </p:nvPr>
        </p:nvPicPr>
        <p:blipFill>
          <a:blip r:embed="rId2" cstate="print"/>
          <a:stretch>
            <a:fillRect/>
          </a:stretch>
        </p:blipFill>
        <p:spPr>
          <a:xfrm>
            <a:off x="927718" y="1600200"/>
            <a:ext cx="7288564" cy="4525963"/>
          </a:xfrm>
        </p:spPr>
      </p:pic>
      <p:sp>
        <p:nvSpPr>
          <p:cNvPr id="7" name="ZoneTexte 6"/>
          <p:cNvSpPr txBox="1"/>
          <p:nvPr/>
        </p:nvSpPr>
        <p:spPr>
          <a:xfrm>
            <a:off x="323528" y="1628800"/>
            <a:ext cx="3600400" cy="923330"/>
          </a:xfrm>
          <a:prstGeom prst="rect">
            <a:avLst/>
          </a:prstGeom>
          <a:noFill/>
        </p:spPr>
        <p:txBody>
          <a:bodyPr wrap="square" rtlCol="0">
            <a:spAutoFit/>
          </a:bodyPr>
          <a:lstStyle/>
          <a:p>
            <a:r>
              <a:rPr lang="fr-FR" b="1" dirty="0" smtClean="0"/>
              <a:t>Poste de chassage 2</a:t>
            </a:r>
          </a:p>
          <a:p>
            <a:r>
              <a:rPr lang="fr-FR" b="1" dirty="0" smtClean="0"/>
              <a:t>     _ Bâti</a:t>
            </a:r>
          </a:p>
          <a:p>
            <a:r>
              <a:rPr lang="fr-FR" b="1" i="1" dirty="0">
                <a:solidFill>
                  <a:srgbClr val="FF0000"/>
                </a:solidFill>
              </a:rPr>
              <a:t> </a:t>
            </a:r>
            <a:r>
              <a:rPr lang="fr-FR" b="1" i="1" dirty="0" smtClean="0">
                <a:solidFill>
                  <a:srgbClr val="FF0000"/>
                </a:solidFill>
              </a:rPr>
              <a:t>            _ Support de répartiteurs</a:t>
            </a:r>
            <a:endParaRPr lang="fr-FR" b="1" i="1" dirty="0">
              <a:solidFill>
                <a:srgbClr val="FF0000"/>
              </a:solidFill>
            </a:endParaRPr>
          </a:p>
        </p:txBody>
      </p:sp>
      <p:sp>
        <p:nvSpPr>
          <p:cNvPr id="5"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14.JPG"/>
          <p:cNvPicPr>
            <a:picLocks noGrp="1" noChangeAspect="1"/>
          </p:cNvPicPr>
          <p:nvPr>
            <p:ph idx="1"/>
          </p:nvPr>
        </p:nvPicPr>
        <p:blipFill>
          <a:blip r:embed="rId2" cstate="print"/>
          <a:stretch>
            <a:fillRect/>
          </a:stretch>
        </p:blipFill>
        <p:spPr>
          <a:xfrm>
            <a:off x="927718" y="1600200"/>
            <a:ext cx="7288564" cy="4525963"/>
          </a:xfrm>
        </p:spPr>
      </p:pic>
      <p:sp>
        <p:nvSpPr>
          <p:cNvPr id="5" name="ZoneTexte 4"/>
          <p:cNvSpPr txBox="1"/>
          <p:nvPr/>
        </p:nvSpPr>
        <p:spPr>
          <a:xfrm>
            <a:off x="323528" y="1628800"/>
            <a:ext cx="3600400" cy="923330"/>
          </a:xfrm>
          <a:prstGeom prst="rect">
            <a:avLst/>
          </a:prstGeom>
          <a:noFill/>
        </p:spPr>
        <p:txBody>
          <a:bodyPr wrap="square" rtlCol="0">
            <a:spAutoFit/>
          </a:bodyPr>
          <a:lstStyle/>
          <a:p>
            <a:r>
              <a:rPr lang="fr-FR" b="1" dirty="0" smtClean="0"/>
              <a:t>Poste de chassage 2</a:t>
            </a:r>
          </a:p>
          <a:p>
            <a:r>
              <a:rPr lang="fr-FR" b="1" dirty="0" smtClean="0"/>
              <a:t>     _ Bâti</a:t>
            </a:r>
          </a:p>
          <a:p>
            <a:r>
              <a:rPr lang="fr-FR" b="1" i="1" dirty="0">
                <a:solidFill>
                  <a:srgbClr val="FF0000"/>
                </a:solidFill>
              </a:rPr>
              <a:t> </a:t>
            </a:r>
            <a:r>
              <a:rPr lang="fr-FR" b="1" i="1" dirty="0" smtClean="0">
                <a:solidFill>
                  <a:srgbClr val="FF0000"/>
                </a:solidFill>
              </a:rPr>
              <a:t>            _ Support de répartiteurs</a:t>
            </a:r>
            <a:endParaRPr lang="fr-FR" b="1" i="1" dirty="0">
              <a:solidFill>
                <a:srgbClr val="FF0000"/>
              </a:solidFill>
            </a:endParaRPr>
          </a:p>
        </p:txBody>
      </p:sp>
      <p:sp>
        <p:nvSpPr>
          <p:cNvPr id="6"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0609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400" b="1" i="0" u="none" strike="noStrike" kern="1200" cap="none" spc="0" normalizeH="0" baseline="0" noProof="0" dirty="0" smtClean="0">
                <a:ln>
                  <a:noFill/>
                </a:ln>
                <a:solidFill>
                  <a:schemeClr val="tx1"/>
                </a:solidFill>
                <a:effectLst/>
                <a:uLnTx/>
                <a:uFillTx/>
                <a:latin typeface="+mj-lt"/>
                <a:ea typeface="+mj-ea"/>
                <a:cs typeface="+mj-cs"/>
              </a:rPr>
              <a:t>Mise en situation</a:t>
            </a:r>
            <a:endParaRPr kumimoji="0" lang="fr-FR" sz="2400" b="1" i="0" u="none" strike="noStrike" kern="1200" cap="none" spc="0" normalizeH="0" baseline="0" noProof="0" dirty="0">
              <a:ln>
                <a:noFill/>
              </a:ln>
              <a:solidFill>
                <a:schemeClr val="tx1"/>
              </a:solidFill>
              <a:effectLst/>
              <a:uLnTx/>
              <a:uFillTx/>
              <a:latin typeface="+mj-lt"/>
              <a:ea typeface="+mj-ea"/>
              <a:cs typeface="+mj-cs"/>
            </a:endParaRPr>
          </a:p>
        </p:txBody>
      </p:sp>
      <p:grpSp>
        <p:nvGrpSpPr>
          <p:cNvPr id="6" name="Groupe 5"/>
          <p:cNvGrpSpPr/>
          <p:nvPr/>
        </p:nvGrpSpPr>
        <p:grpSpPr>
          <a:xfrm>
            <a:off x="395536" y="1340768"/>
            <a:ext cx="8619303" cy="4968551"/>
            <a:chOff x="395536" y="1340768"/>
            <a:chExt cx="8619303" cy="4968551"/>
          </a:xfrm>
        </p:grpSpPr>
        <p:sp>
          <p:nvSpPr>
            <p:cNvPr id="10" name="ZoneTexte 9"/>
            <p:cNvSpPr txBox="1"/>
            <p:nvPr/>
          </p:nvSpPr>
          <p:spPr>
            <a:xfrm>
              <a:off x="395536" y="1484784"/>
              <a:ext cx="4536504" cy="4247317"/>
            </a:xfrm>
            <a:prstGeom prst="rect">
              <a:avLst/>
            </a:prstGeom>
            <a:noFill/>
          </p:spPr>
          <p:txBody>
            <a:bodyPr wrap="square" rtlCol="0">
              <a:spAutoFit/>
            </a:bodyPr>
            <a:lstStyle/>
            <a:p>
              <a:pPr algn="just"/>
              <a:r>
                <a:rPr lang="fr-FR" dirty="0" smtClean="0"/>
                <a:t>La société </a:t>
              </a:r>
              <a:r>
                <a:rPr lang="fr-FR" dirty="0" err="1" smtClean="0"/>
                <a:t>MarWal</a:t>
              </a:r>
              <a:r>
                <a:rPr lang="fr-FR" dirty="0" smtClean="0"/>
                <a:t> Systems, basée à Chalons en Champagne (51</a:t>
              </a:r>
              <a:r>
                <a:rPr lang="fr-FR" dirty="0" smtClean="0"/>
                <a:t>),  sous-traite </a:t>
              </a:r>
              <a:r>
                <a:rPr lang="fr-FR" dirty="0" smtClean="0"/>
                <a:t>la fabrication de </a:t>
              </a:r>
              <a:r>
                <a:rPr lang="fr-FR" b="1" dirty="0" smtClean="0"/>
                <a:t>pompe à essence </a:t>
              </a:r>
              <a:r>
                <a:rPr lang="fr-FR" dirty="0" smtClean="0"/>
                <a:t>pour le secteur de l’automobile. Elle travaille essentiellement pour les marques Renault, Volkswagen, Peugeot, Citroën, Audi et Ford.</a:t>
              </a:r>
            </a:p>
            <a:p>
              <a:pPr algn="just"/>
              <a:r>
                <a:rPr lang="fr-FR" dirty="0" smtClean="0"/>
                <a:t> </a:t>
              </a:r>
            </a:p>
            <a:p>
              <a:pPr algn="just"/>
              <a:r>
                <a:rPr lang="fr-FR" dirty="0" smtClean="0"/>
                <a:t> </a:t>
              </a:r>
            </a:p>
            <a:p>
              <a:pPr algn="just"/>
              <a:r>
                <a:rPr lang="fr-FR" dirty="0" smtClean="0"/>
                <a:t>Elle est spécialisée dans la fabrication de pompes à essence immergées.</a:t>
              </a:r>
            </a:p>
            <a:p>
              <a:pPr algn="just"/>
              <a:r>
                <a:rPr lang="fr-FR" dirty="0" smtClean="0"/>
                <a:t> </a:t>
              </a:r>
            </a:p>
            <a:p>
              <a:pPr algn="just"/>
              <a:r>
                <a:rPr lang="fr-FR" dirty="0" smtClean="0"/>
                <a:t>Ce type de pompe, intégrée dans le réservoir, permet le transfert de l’essence du réservoir au système de motorisation du véhicule</a:t>
              </a:r>
            </a:p>
            <a:p>
              <a:endParaRPr lang="fr-FR" dirty="0"/>
            </a:p>
          </p:txBody>
        </p:sp>
        <p:pic>
          <p:nvPicPr>
            <p:cNvPr id="29700" name="Picture 4"/>
            <p:cNvPicPr>
              <a:picLocks noChangeAspect="1" noChangeArrowheads="1"/>
            </p:cNvPicPr>
            <p:nvPr/>
          </p:nvPicPr>
          <p:blipFill>
            <a:blip r:embed="rId2" cstate="print"/>
            <a:srcRect b="539"/>
            <a:stretch>
              <a:fillRect/>
            </a:stretch>
          </p:blipFill>
          <p:spPr bwMode="auto">
            <a:xfrm>
              <a:off x="5364088" y="1340768"/>
              <a:ext cx="3168988" cy="2016224"/>
            </a:xfrm>
            <a:prstGeom prst="rect">
              <a:avLst/>
            </a:prstGeom>
            <a:noFill/>
            <a:ln w="9525">
              <a:noFill/>
              <a:miter lim="800000"/>
              <a:headEnd/>
              <a:tailEnd/>
            </a:ln>
          </p:spPr>
        </p:pic>
        <p:pic>
          <p:nvPicPr>
            <p:cNvPr id="29701" name="Picture 5"/>
            <p:cNvPicPr>
              <a:picLocks noChangeAspect="1" noChangeArrowheads="1"/>
            </p:cNvPicPr>
            <p:nvPr/>
          </p:nvPicPr>
          <p:blipFill>
            <a:blip r:embed="rId3" cstate="print"/>
            <a:srcRect r="4430" b="44194"/>
            <a:stretch>
              <a:fillRect/>
            </a:stretch>
          </p:blipFill>
          <p:spPr bwMode="auto">
            <a:xfrm>
              <a:off x="5076056" y="4000120"/>
              <a:ext cx="3938783" cy="2309199"/>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15.JPG"/>
          <p:cNvPicPr>
            <a:picLocks noGrp="1" noChangeAspect="1"/>
          </p:cNvPicPr>
          <p:nvPr>
            <p:ph idx="1"/>
          </p:nvPr>
        </p:nvPicPr>
        <p:blipFill>
          <a:blip r:embed="rId2" cstate="print"/>
          <a:stretch>
            <a:fillRect/>
          </a:stretch>
        </p:blipFill>
        <p:spPr>
          <a:xfrm>
            <a:off x="927718" y="1600200"/>
            <a:ext cx="7288564" cy="4525963"/>
          </a:xfrm>
        </p:spPr>
      </p:pic>
      <p:sp>
        <p:nvSpPr>
          <p:cNvPr id="5" name="ZoneTexte 4"/>
          <p:cNvSpPr txBox="1"/>
          <p:nvPr/>
        </p:nvSpPr>
        <p:spPr>
          <a:xfrm>
            <a:off x="323528" y="1628800"/>
            <a:ext cx="3600400" cy="923330"/>
          </a:xfrm>
          <a:prstGeom prst="rect">
            <a:avLst/>
          </a:prstGeom>
          <a:noFill/>
        </p:spPr>
        <p:txBody>
          <a:bodyPr wrap="square" rtlCol="0">
            <a:spAutoFit/>
          </a:bodyPr>
          <a:lstStyle/>
          <a:p>
            <a:r>
              <a:rPr lang="fr-FR" b="1" dirty="0" smtClean="0"/>
              <a:t>Poste de chassage 2</a:t>
            </a:r>
          </a:p>
          <a:p>
            <a:r>
              <a:rPr lang="fr-FR" b="1" dirty="0" smtClean="0"/>
              <a:t>     _ Bâti</a:t>
            </a:r>
          </a:p>
          <a:p>
            <a:r>
              <a:rPr lang="fr-FR" b="1" i="1" dirty="0">
                <a:solidFill>
                  <a:srgbClr val="FF0000"/>
                </a:solidFill>
              </a:rPr>
              <a:t> </a:t>
            </a:r>
            <a:r>
              <a:rPr lang="fr-FR" b="1" i="1" dirty="0" smtClean="0">
                <a:solidFill>
                  <a:srgbClr val="FF0000"/>
                </a:solidFill>
              </a:rPr>
              <a:t>            _ Support de répartiteurs</a:t>
            </a:r>
            <a:endParaRPr lang="fr-FR" b="1" i="1" dirty="0">
              <a:solidFill>
                <a:srgbClr val="FF0000"/>
              </a:solidFill>
            </a:endParaRPr>
          </a:p>
        </p:txBody>
      </p:sp>
      <p:sp>
        <p:nvSpPr>
          <p:cNvPr id="6"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16.JPG"/>
          <p:cNvPicPr>
            <a:picLocks noGrp="1" noChangeAspect="1"/>
          </p:cNvPicPr>
          <p:nvPr>
            <p:ph idx="1"/>
          </p:nvPr>
        </p:nvPicPr>
        <p:blipFill>
          <a:blip r:embed="rId2" cstate="print"/>
          <a:stretch>
            <a:fillRect/>
          </a:stretch>
        </p:blipFill>
        <p:spPr>
          <a:xfrm>
            <a:off x="927718" y="1600200"/>
            <a:ext cx="7288564" cy="4525963"/>
          </a:xfrm>
        </p:spPr>
      </p:pic>
      <p:sp>
        <p:nvSpPr>
          <p:cNvPr id="5" name="ZoneTexte 4"/>
          <p:cNvSpPr txBox="1"/>
          <p:nvPr/>
        </p:nvSpPr>
        <p:spPr>
          <a:xfrm>
            <a:off x="323528" y="1628800"/>
            <a:ext cx="3600400" cy="923330"/>
          </a:xfrm>
          <a:prstGeom prst="rect">
            <a:avLst/>
          </a:prstGeom>
          <a:noFill/>
        </p:spPr>
        <p:txBody>
          <a:bodyPr wrap="square" rtlCol="0">
            <a:spAutoFit/>
          </a:bodyPr>
          <a:lstStyle/>
          <a:p>
            <a:r>
              <a:rPr lang="fr-FR" b="1" dirty="0" smtClean="0"/>
              <a:t>Poste de chassage 2</a:t>
            </a:r>
          </a:p>
          <a:p>
            <a:r>
              <a:rPr lang="fr-FR" b="1" dirty="0" smtClean="0"/>
              <a:t>     _ Bâti</a:t>
            </a:r>
          </a:p>
          <a:p>
            <a:r>
              <a:rPr lang="fr-FR" b="1" i="1" dirty="0">
                <a:solidFill>
                  <a:srgbClr val="FF0000"/>
                </a:solidFill>
              </a:rPr>
              <a:t> </a:t>
            </a:r>
            <a:r>
              <a:rPr lang="fr-FR" b="1" i="1" dirty="0" smtClean="0">
                <a:solidFill>
                  <a:srgbClr val="FF0000"/>
                </a:solidFill>
              </a:rPr>
              <a:t>            _ Support de répartiteurs</a:t>
            </a:r>
            <a:endParaRPr lang="fr-FR" b="1" i="1" dirty="0">
              <a:solidFill>
                <a:srgbClr val="FF0000"/>
              </a:solidFill>
            </a:endParaRPr>
          </a:p>
        </p:txBody>
      </p:sp>
      <p:sp>
        <p:nvSpPr>
          <p:cNvPr id="6"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du contenu 6" descr="12102-Poste de chassage 21.JPG"/>
          <p:cNvPicPr>
            <a:picLocks noGrp="1" noChangeAspect="1"/>
          </p:cNvPicPr>
          <p:nvPr>
            <p:ph idx="1"/>
          </p:nvPr>
        </p:nvPicPr>
        <p:blipFill>
          <a:blip r:embed="rId2" cstate="print"/>
          <a:stretch>
            <a:fillRect/>
          </a:stretch>
        </p:blipFill>
        <p:spPr>
          <a:xfrm>
            <a:off x="927718" y="1600200"/>
            <a:ext cx="7288564" cy="4525963"/>
          </a:xfrm>
        </p:spPr>
      </p:pic>
      <p:sp>
        <p:nvSpPr>
          <p:cNvPr id="8" name="ZoneTexte 7"/>
          <p:cNvSpPr txBox="1"/>
          <p:nvPr/>
        </p:nvSpPr>
        <p:spPr>
          <a:xfrm>
            <a:off x="323528" y="1628800"/>
            <a:ext cx="3600400" cy="923330"/>
          </a:xfrm>
          <a:prstGeom prst="rect">
            <a:avLst/>
          </a:prstGeom>
          <a:noFill/>
        </p:spPr>
        <p:txBody>
          <a:bodyPr wrap="square" rtlCol="0">
            <a:spAutoFit/>
          </a:bodyPr>
          <a:lstStyle/>
          <a:p>
            <a:r>
              <a:rPr lang="fr-FR" b="1" dirty="0" smtClean="0"/>
              <a:t>Poste de chassage 2</a:t>
            </a:r>
          </a:p>
          <a:p>
            <a:r>
              <a:rPr lang="fr-FR" b="1" dirty="0" smtClean="0"/>
              <a:t>     _ Bâti</a:t>
            </a:r>
          </a:p>
          <a:p>
            <a:r>
              <a:rPr lang="fr-FR" b="1" i="1" dirty="0">
                <a:solidFill>
                  <a:srgbClr val="FF0000"/>
                </a:solidFill>
              </a:rPr>
              <a:t> </a:t>
            </a:r>
            <a:r>
              <a:rPr lang="fr-FR" b="1" i="1" dirty="0" smtClean="0">
                <a:solidFill>
                  <a:srgbClr val="FF0000"/>
                </a:solidFill>
              </a:rPr>
              <a:t>            _ Support de répartiteurs</a:t>
            </a:r>
            <a:endParaRPr lang="fr-FR" b="1" i="1" dirty="0">
              <a:solidFill>
                <a:srgbClr val="FF0000"/>
              </a:solidFill>
            </a:endParaRPr>
          </a:p>
        </p:txBody>
      </p:sp>
      <p:sp>
        <p:nvSpPr>
          <p:cNvPr id="5"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22.JPG"/>
          <p:cNvPicPr>
            <a:picLocks noGrp="1" noChangeAspect="1"/>
          </p:cNvPicPr>
          <p:nvPr>
            <p:ph idx="1"/>
          </p:nvPr>
        </p:nvPicPr>
        <p:blipFill>
          <a:blip r:embed="rId2" cstate="print"/>
          <a:stretch>
            <a:fillRect/>
          </a:stretch>
        </p:blipFill>
        <p:spPr>
          <a:xfrm>
            <a:off x="927718" y="1600200"/>
            <a:ext cx="7288564" cy="4525963"/>
          </a:xfrm>
        </p:spPr>
      </p:pic>
      <p:sp>
        <p:nvSpPr>
          <p:cNvPr id="6" name="ZoneTexte 5"/>
          <p:cNvSpPr txBox="1"/>
          <p:nvPr/>
        </p:nvSpPr>
        <p:spPr>
          <a:xfrm>
            <a:off x="323528" y="1628800"/>
            <a:ext cx="3600400" cy="1477328"/>
          </a:xfrm>
          <a:prstGeom prst="rect">
            <a:avLst/>
          </a:prstGeom>
          <a:noFill/>
        </p:spPr>
        <p:txBody>
          <a:bodyPr wrap="square" rtlCol="0">
            <a:spAutoFit/>
          </a:bodyPr>
          <a:lstStyle/>
          <a:p>
            <a:r>
              <a:rPr lang="fr-FR" b="1" dirty="0" smtClean="0"/>
              <a:t>Poste de chassage 2</a:t>
            </a:r>
          </a:p>
          <a:p>
            <a:r>
              <a:rPr lang="fr-FR" b="1" dirty="0" smtClean="0"/>
              <a:t>     _ Bâti</a:t>
            </a:r>
          </a:p>
          <a:p>
            <a:r>
              <a:rPr lang="fr-FR" b="1" dirty="0"/>
              <a:t> </a:t>
            </a:r>
            <a:r>
              <a:rPr lang="fr-FR" b="1" dirty="0" smtClean="0"/>
              <a:t>           _ Support de répartiteurs</a:t>
            </a:r>
          </a:p>
          <a:p>
            <a:r>
              <a:rPr lang="fr-FR" b="1" dirty="0" smtClean="0"/>
              <a:t>     </a:t>
            </a:r>
            <a:r>
              <a:rPr lang="fr-FR" b="1" i="1" dirty="0" smtClean="0">
                <a:solidFill>
                  <a:srgbClr val="FF0000"/>
                </a:solidFill>
              </a:rPr>
              <a:t>_ 11112 - Chariot</a:t>
            </a:r>
          </a:p>
          <a:p>
            <a:endParaRPr lang="fr-FR" b="1" dirty="0"/>
          </a:p>
        </p:txBody>
      </p:sp>
      <p:sp>
        <p:nvSpPr>
          <p:cNvPr id="5"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22.JPG"/>
          <p:cNvPicPr>
            <a:picLocks noGrp="1" noChangeAspect="1"/>
          </p:cNvPicPr>
          <p:nvPr>
            <p:ph idx="1"/>
          </p:nvPr>
        </p:nvPicPr>
        <p:blipFill>
          <a:blip r:embed="rId2" cstate="print"/>
          <a:stretch>
            <a:fillRect/>
          </a:stretch>
        </p:blipFill>
        <p:spPr>
          <a:xfrm>
            <a:off x="927718" y="1600200"/>
            <a:ext cx="7288564" cy="4525963"/>
          </a:xfrm>
        </p:spPr>
      </p:pic>
      <p:sp>
        <p:nvSpPr>
          <p:cNvPr id="7" name="ZoneTexte 6"/>
          <p:cNvSpPr txBox="1"/>
          <p:nvPr/>
        </p:nvSpPr>
        <p:spPr>
          <a:xfrm>
            <a:off x="323528" y="1628800"/>
            <a:ext cx="3600400" cy="1477328"/>
          </a:xfrm>
          <a:prstGeom prst="rect">
            <a:avLst/>
          </a:prstGeom>
          <a:noFill/>
        </p:spPr>
        <p:txBody>
          <a:bodyPr wrap="square" rtlCol="0">
            <a:spAutoFit/>
          </a:bodyPr>
          <a:lstStyle/>
          <a:p>
            <a:r>
              <a:rPr lang="fr-FR" b="1" dirty="0" smtClean="0"/>
              <a:t>Poste de chassage 2</a:t>
            </a:r>
          </a:p>
          <a:p>
            <a:r>
              <a:rPr lang="fr-FR" b="1" dirty="0" smtClean="0"/>
              <a:t>     _ Bâti</a:t>
            </a:r>
          </a:p>
          <a:p>
            <a:r>
              <a:rPr lang="fr-FR" b="1" dirty="0"/>
              <a:t> </a:t>
            </a:r>
            <a:r>
              <a:rPr lang="fr-FR" b="1" dirty="0" smtClean="0"/>
              <a:t>           _ Support de répartiteurs</a:t>
            </a:r>
          </a:p>
          <a:p>
            <a:r>
              <a:rPr lang="fr-FR" b="1" i="1" dirty="0" smtClean="0">
                <a:solidFill>
                  <a:srgbClr val="FF0000"/>
                </a:solidFill>
              </a:rPr>
              <a:t>     _ 11112 - Chariot</a:t>
            </a:r>
          </a:p>
          <a:p>
            <a:endParaRPr lang="fr-FR" b="1" dirty="0"/>
          </a:p>
        </p:txBody>
      </p:sp>
      <p:sp>
        <p:nvSpPr>
          <p:cNvPr id="5"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23.JPG"/>
          <p:cNvPicPr>
            <a:picLocks noGrp="1" noChangeAspect="1"/>
          </p:cNvPicPr>
          <p:nvPr>
            <p:ph idx="1"/>
          </p:nvPr>
        </p:nvPicPr>
        <p:blipFill>
          <a:blip r:embed="rId2" cstate="print"/>
          <a:stretch>
            <a:fillRect/>
          </a:stretch>
        </p:blipFill>
        <p:spPr>
          <a:xfrm>
            <a:off x="927718" y="1600200"/>
            <a:ext cx="7288564" cy="4525963"/>
          </a:xfrm>
        </p:spPr>
      </p:pic>
      <p:sp>
        <p:nvSpPr>
          <p:cNvPr id="6" name="ZoneTexte 5"/>
          <p:cNvSpPr txBox="1"/>
          <p:nvPr/>
        </p:nvSpPr>
        <p:spPr>
          <a:xfrm>
            <a:off x="323528" y="1628800"/>
            <a:ext cx="3600400" cy="2031325"/>
          </a:xfrm>
          <a:prstGeom prst="rect">
            <a:avLst/>
          </a:prstGeom>
          <a:noFill/>
        </p:spPr>
        <p:txBody>
          <a:bodyPr wrap="square" rtlCol="0">
            <a:spAutoFit/>
          </a:bodyPr>
          <a:lstStyle/>
          <a:p>
            <a:r>
              <a:rPr lang="fr-FR" b="1" dirty="0" smtClean="0"/>
              <a:t>Poste de chassage 2</a:t>
            </a:r>
          </a:p>
          <a:p>
            <a:r>
              <a:rPr lang="fr-FR" b="1" dirty="0" smtClean="0"/>
              <a:t>     _ Bâti</a:t>
            </a:r>
          </a:p>
          <a:p>
            <a:r>
              <a:rPr lang="fr-FR" b="1" dirty="0"/>
              <a:t> </a:t>
            </a:r>
            <a:r>
              <a:rPr lang="fr-FR" b="1" dirty="0" smtClean="0"/>
              <a:t>           _ Support de répartiteurs</a:t>
            </a:r>
          </a:p>
          <a:p>
            <a:r>
              <a:rPr lang="fr-FR" b="1" dirty="0" smtClean="0"/>
              <a:t>     _ 11112 – Chariot</a:t>
            </a:r>
          </a:p>
          <a:p>
            <a:r>
              <a:rPr lang="fr-FR" b="1" i="1" dirty="0" smtClean="0">
                <a:solidFill>
                  <a:srgbClr val="FF0000"/>
                </a:solidFill>
              </a:rPr>
              <a:t>     _ 06010 - Drageoir</a:t>
            </a:r>
          </a:p>
          <a:p>
            <a:endParaRPr lang="fr-FR" b="1" dirty="0" smtClean="0"/>
          </a:p>
          <a:p>
            <a:endParaRPr lang="fr-FR" b="1" dirty="0"/>
          </a:p>
        </p:txBody>
      </p:sp>
      <p:sp>
        <p:nvSpPr>
          <p:cNvPr id="5"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23.JPG"/>
          <p:cNvPicPr>
            <a:picLocks noGrp="1" noChangeAspect="1"/>
          </p:cNvPicPr>
          <p:nvPr>
            <p:ph idx="1"/>
          </p:nvPr>
        </p:nvPicPr>
        <p:blipFill>
          <a:blip r:embed="rId2" cstate="print"/>
          <a:stretch>
            <a:fillRect/>
          </a:stretch>
        </p:blipFill>
        <p:spPr>
          <a:xfrm>
            <a:off x="927718" y="1600200"/>
            <a:ext cx="7288564" cy="4525963"/>
          </a:xfrm>
        </p:spPr>
      </p:pic>
      <p:sp>
        <p:nvSpPr>
          <p:cNvPr id="6" name="ZoneTexte 5"/>
          <p:cNvSpPr txBox="1"/>
          <p:nvPr/>
        </p:nvSpPr>
        <p:spPr>
          <a:xfrm>
            <a:off x="323528" y="1628800"/>
            <a:ext cx="3600400" cy="2031325"/>
          </a:xfrm>
          <a:prstGeom prst="rect">
            <a:avLst/>
          </a:prstGeom>
          <a:noFill/>
        </p:spPr>
        <p:txBody>
          <a:bodyPr wrap="square" rtlCol="0">
            <a:spAutoFit/>
          </a:bodyPr>
          <a:lstStyle/>
          <a:p>
            <a:r>
              <a:rPr lang="fr-FR" b="1" dirty="0" smtClean="0"/>
              <a:t>Ensemble chassage 2</a:t>
            </a:r>
          </a:p>
          <a:p>
            <a:r>
              <a:rPr lang="fr-FR" b="1" dirty="0" smtClean="0"/>
              <a:t>     _ Bâti</a:t>
            </a:r>
          </a:p>
          <a:p>
            <a:r>
              <a:rPr lang="fr-FR" b="1" dirty="0"/>
              <a:t> </a:t>
            </a:r>
            <a:r>
              <a:rPr lang="fr-FR" b="1" dirty="0" smtClean="0"/>
              <a:t>           _ Support de répartiteurs</a:t>
            </a:r>
          </a:p>
          <a:p>
            <a:r>
              <a:rPr lang="fr-FR" b="1" dirty="0" smtClean="0"/>
              <a:t>     _ 11112 – Chariot</a:t>
            </a:r>
          </a:p>
          <a:p>
            <a:r>
              <a:rPr lang="fr-FR" b="1" i="1" dirty="0" smtClean="0">
                <a:solidFill>
                  <a:srgbClr val="FF0000"/>
                </a:solidFill>
              </a:rPr>
              <a:t>     _ 06010 - Drageoir</a:t>
            </a:r>
          </a:p>
          <a:p>
            <a:endParaRPr lang="fr-FR" b="1" dirty="0" smtClean="0"/>
          </a:p>
          <a:p>
            <a:endParaRPr lang="fr-FR" b="1" dirty="0"/>
          </a:p>
        </p:txBody>
      </p:sp>
      <p:sp>
        <p:nvSpPr>
          <p:cNvPr id="5"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24.JPG"/>
          <p:cNvPicPr>
            <a:picLocks noGrp="1" noChangeAspect="1"/>
          </p:cNvPicPr>
          <p:nvPr>
            <p:ph idx="1"/>
          </p:nvPr>
        </p:nvPicPr>
        <p:blipFill>
          <a:blip r:embed="rId2" cstate="print"/>
          <a:stretch>
            <a:fillRect/>
          </a:stretch>
        </p:blipFill>
        <p:spPr>
          <a:xfrm>
            <a:off x="927718" y="1600200"/>
            <a:ext cx="7288564" cy="4525963"/>
          </a:xfrm>
        </p:spPr>
      </p:pic>
      <p:sp>
        <p:nvSpPr>
          <p:cNvPr id="5" name="ZoneTexte 4"/>
          <p:cNvSpPr txBox="1"/>
          <p:nvPr/>
        </p:nvSpPr>
        <p:spPr>
          <a:xfrm>
            <a:off x="323528" y="1628800"/>
            <a:ext cx="3600400" cy="2308324"/>
          </a:xfrm>
          <a:prstGeom prst="rect">
            <a:avLst/>
          </a:prstGeom>
          <a:noFill/>
        </p:spPr>
        <p:txBody>
          <a:bodyPr wrap="square" rtlCol="0">
            <a:spAutoFit/>
          </a:bodyPr>
          <a:lstStyle/>
          <a:p>
            <a:r>
              <a:rPr lang="fr-FR" b="1" dirty="0" smtClean="0"/>
              <a:t>Ensemble chassage 2</a:t>
            </a:r>
          </a:p>
          <a:p>
            <a:r>
              <a:rPr lang="fr-FR" b="1" dirty="0" smtClean="0"/>
              <a:t>     _ Bâti</a:t>
            </a:r>
          </a:p>
          <a:p>
            <a:r>
              <a:rPr lang="fr-FR" b="1" dirty="0"/>
              <a:t> </a:t>
            </a:r>
            <a:r>
              <a:rPr lang="fr-FR" b="1" dirty="0" smtClean="0"/>
              <a:t>           _ Support de répartiteurs</a:t>
            </a:r>
          </a:p>
          <a:p>
            <a:r>
              <a:rPr lang="fr-FR" b="1" dirty="0" smtClean="0"/>
              <a:t>     _ 11112 – Chariot</a:t>
            </a:r>
          </a:p>
          <a:p>
            <a:r>
              <a:rPr lang="fr-FR" b="1" dirty="0" smtClean="0"/>
              <a:t>     _ 06010 – Drageoir</a:t>
            </a:r>
          </a:p>
          <a:p>
            <a:r>
              <a:rPr lang="fr-FR" b="1" i="1" dirty="0">
                <a:solidFill>
                  <a:srgbClr val="FF0000"/>
                </a:solidFill>
              </a:rPr>
              <a:t> </a:t>
            </a:r>
            <a:r>
              <a:rPr lang="fr-FR" b="1" i="1" dirty="0" smtClean="0">
                <a:solidFill>
                  <a:srgbClr val="FF0000"/>
                </a:solidFill>
              </a:rPr>
              <a:t>    _ Vérin de chassage chariot</a:t>
            </a:r>
          </a:p>
          <a:p>
            <a:endParaRPr lang="fr-FR" b="1" dirty="0" smtClean="0"/>
          </a:p>
          <a:p>
            <a:endParaRPr lang="fr-FR" b="1" dirty="0"/>
          </a:p>
        </p:txBody>
      </p:sp>
      <p:sp>
        <p:nvSpPr>
          <p:cNvPr id="6"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24a.JPG"/>
          <p:cNvPicPr>
            <a:picLocks noGrp="1" noChangeAspect="1"/>
          </p:cNvPicPr>
          <p:nvPr>
            <p:ph idx="1"/>
          </p:nvPr>
        </p:nvPicPr>
        <p:blipFill>
          <a:blip r:embed="rId2" cstate="print"/>
          <a:stretch>
            <a:fillRect/>
          </a:stretch>
        </p:blipFill>
        <p:spPr>
          <a:xfrm>
            <a:off x="927718" y="1600200"/>
            <a:ext cx="7288564" cy="4525963"/>
          </a:xfrm>
        </p:spPr>
      </p:pic>
      <p:sp>
        <p:nvSpPr>
          <p:cNvPr id="5" name="ZoneTexte 4"/>
          <p:cNvSpPr txBox="1"/>
          <p:nvPr/>
        </p:nvSpPr>
        <p:spPr>
          <a:xfrm>
            <a:off x="323528" y="1628800"/>
            <a:ext cx="3600400" cy="2308324"/>
          </a:xfrm>
          <a:prstGeom prst="rect">
            <a:avLst/>
          </a:prstGeom>
          <a:noFill/>
        </p:spPr>
        <p:txBody>
          <a:bodyPr wrap="square" rtlCol="0">
            <a:spAutoFit/>
          </a:bodyPr>
          <a:lstStyle/>
          <a:p>
            <a:r>
              <a:rPr lang="fr-FR" b="1" dirty="0" smtClean="0"/>
              <a:t>Ensemble chassage 2</a:t>
            </a:r>
          </a:p>
          <a:p>
            <a:r>
              <a:rPr lang="fr-FR" b="1" dirty="0" smtClean="0"/>
              <a:t>     _ Bâti</a:t>
            </a:r>
          </a:p>
          <a:p>
            <a:r>
              <a:rPr lang="fr-FR" b="1" dirty="0"/>
              <a:t> </a:t>
            </a:r>
            <a:r>
              <a:rPr lang="fr-FR" b="1" dirty="0" smtClean="0"/>
              <a:t>           _ Support de répartiteurs</a:t>
            </a:r>
          </a:p>
          <a:p>
            <a:r>
              <a:rPr lang="fr-FR" b="1" dirty="0" smtClean="0"/>
              <a:t>     _ 11112 – Chariot</a:t>
            </a:r>
          </a:p>
          <a:p>
            <a:r>
              <a:rPr lang="fr-FR" b="1" dirty="0" smtClean="0"/>
              <a:t>     _ 06010 – Drageoir</a:t>
            </a:r>
          </a:p>
          <a:p>
            <a:r>
              <a:rPr lang="fr-FR" b="1" i="1" dirty="0">
                <a:solidFill>
                  <a:srgbClr val="FF0000"/>
                </a:solidFill>
              </a:rPr>
              <a:t> </a:t>
            </a:r>
            <a:r>
              <a:rPr lang="fr-FR" b="1" i="1" dirty="0" smtClean="0">
                <a:solidFill>
                  <a:srgbClr val="FF0000"/>
                </a:solidFill>
              </a:rPr>
              <a:t>    _ Vérin de chassage chariot</a:t>
            </a:r>
          </a:p>
          <a:p>
            <a:endParaRPr lang="fr-FR" b="1" dirty="0" smtClean="0"/>
          </a:p>
          <a:p>
            <a:endParaRPr lang="fr-FR" b="1" dirty="0"/>
          </a:p>
        </p:txBody>
      </p:sp>
      <p:sp>
        <p:nvSpPr>
          <p:cNvPr id="6"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descr="12102-Poste de chassage 25.JPG"/>
          <p:cNvPicPr>
            <a:picLocks noGrp="1" noChangeAspect="1"/>
          </p:cNvPicPr>
          <p:nvPr>
            <p:ph idx="1"/>
          </p:nvPr>
        </p:nvPicPr>
        <p:blipFill>
          <a:blip r:embed="rId2" cstate="print"/>
          <a:stretch>
            <a:fillRect/>
          </a:stretch>
        </p:blipFill>
        <p:spPr>
          <a:xfrm>
            <a:off x="927718" y="1600200"/>
            <a:ext cx="7288564" cy="4525963"/>
          </a:xfrm>
        </p:spPr>
      </p:pic>
      <p:sp>
        <p:nvSpPr>
          <p:cNvPr id="9" name="ZoneTexte 8"/>
          <p:cNvSpPr txBox="1"/>
          <p:nvPr/>
        </p:nvSpPr>
        <p:spPr>
          <a:xfrm>
            <a:off x="323528" y="1628800"/>
            <a:ext cx="3600400" cy="2308324"/>
          </a:xfrm>
          <a:prstGeom prst="rect">
            <a:avLst/>
          </a:prstGeom>
          <a:noFill/>
        </p:spPr>
        <p:txBody>
          <a:bodyPr wrap="square" rtlCol="0">
            <a:spAutoFit/>
          </a:bodyPr>
          <a:lstStyle/>
          <a:p>
            <a:r>
              <a:rPr lang="fr-FR" b="1" dirty="0" smtClean="0"/>
              <a:t>Poste de chassage 2</a:t>
            </a:r>
          </a:p>
          <a:p>
            <a:r>
              <a:rPr lang="fr-FR" b="1" dirty="0" smtClean="0"/>
              <a:t>     _ Bâti</a:t>
            </a:r>
          </a:p>
          <a:p>
            <a:r>
              <a:rPr lang="fr-FR" b="1" dirty="0"/>
              <a:t> </a:t>
            </a:r>
            <a:r>
              <a:rPr lang="fr-FR" b="1" dirty="0" smtClean="0"/>
              <a:t>           _ Support de répartiteurs</a:t>
            </a:r>
          </a:p>
          <a:p>
            <a:r>
              <a:rPr lang="fr-FR" b="1" dirty="0" smtClean="0"/>
              <a:t>     _ 11112 – Chariot</a:t>
            </a:r>
          </a:p>
          <a:p>
            <a:r>
              <a:rPr lang="fr-FR" b="1" dirty="0" smtClean="0"/>
              <a:t>     _ 06010 – Drageoir</a:t>
            </a:r>
          </a:p>
          <a:p>
            <a:r>
              <a:rPr lang="fr-FR" b="1" dirty="0"/>
              <a:t> </a:t>
            </a:r>
            <a:r>
              <a:rPr lang="fr-FR" b="1" dirty="0" smtClean="0"/>
              <a:t>    _ Vérin de chassage chariot</a:t>
            </a:r>
          </a:p>
          <a:p>
            <a:endParaRPr lang="fr-FR" b="1" dirty="0" smtClean="0"/>
          </a:p>
          <a:p>
            <a:endParaRPr lang="fr-FR" b="1" dirty="0"/>
          </a:p>
        </p:txBody>
      </p:sp>
      <p:sp>
        <p:nvSpPr>
          <p:cNvPr id="11" name="ZoneTexte 10"/>
          <p:cNvSpPr txBox="1"/>
          <p:nvPr/>
        </p:nvSpPr>
        <p:spPr>
          <a:xfrm>
            <a:off x="5940152" y="1940639"/>
            <a:ext cx="3096344" cy="369332"/>
          </a:xfrm>
          <a:prstGeom prst="rect">
            <a:avLst/>
          </a:prstGeom>
          <a:noFill/>
        </p:spPr>
        <p:txBody>
          <a:bodyPr wrap="square" rtlCol="0">
            <a:spAutoFit/>
          </a:bodyPr>
          <a:lstStyle/>
          <a:p>
            <a:r>
              <a:rPr lang="fr-FR" b="1" i="1" dirty="0" smtClean="0">
                <a:solidFill>
                  <a:srgbClr val="FF0000"/>
                </a:solidFill>
              </a:rPr>
              <a:t>_ Vérin de chassage drageoir</a:t>
            </a:r>
          </a:p>
        </p:txBody>
      </p:sp>
      <p:sp>
        <p:nvSpPr>
          <p:cNvPr id="6"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Circuit d’alimentation essence d’un véhicule automobile</a:t>
            </a:r>
            <a:endParaRPr lang="fr-FR" sz="2400" dirty="0"/>
          </a:p>
        </p:txBody>
      </p:sp>
      <p:grpSp>
        <p:nvGrpSpPr>
          <p:cNvPr id="11" name="Groupe 10"/>
          <p:cNvGrpSpPr/>
          <p:nvPr/>
        </p:nvGrpSpPr>
        <p:grpSpPr>
          <a:xfrm>
            <a:off x="1191394" y="1117113"/>
            <a:ext cx="6476950" cy="5486947"/>
            <a:chOff x="755576" y="1117113"/>
            <a:chExt cx="6476950" cy="5486947"/>
          </a:xfrm>
        </p:grpSpPr>
        <p:pic>
          <p:nvPicPr>
            <p:cNvPr id="43011" name="Picture 3"/>
            <p:cNvPicPr>
              <a:picLocks noChangeAspect="1" noChangeArrowheads="1"/>
            </p:cNvPicPr>
            <p:nvPr/>
          </p:nvPicPr>
          <p:blipFill>
            <a:blip r:embed="rId2" cstate="print"/>
            <a:srcRect/>
            <a:stretch>
              <a:fillRect/>
            </a:stretch>
          </p:blipFill>
          <p:spPr bwMode="auto">
            <a:xfrm>
              <a:off x="1763688" y="1117113"/>
              <a:ext cx="5468838" cy="5486947"/>
            </a:xfrm>
            <a:prstGeom prst="rect">
              <a:avLst/>
            </a:prstGeom>
            <a:noFill/>
            <a:ln w="9525">
              <a:noFill/>
              <a:miter lim="800000"/>
              <a:headEnd/>
              <a:tailEnd/>
            </a:ln>
          </p:spPr>
        </p:pic>
        <p:sp>
          <p:nvSpPr>
            <p:cNvPr id="4" name="ZoneTexte 3"/>
            <p:cNvSpPr txBox="1"/>
            <p:nvPr/>
          </p:nvSpPr>
          <p:spPr>
            <a:xfrm>
              <a:off x="755576" y="3501008"/>
              <a:ext cx="936104" cy="461665"/>
            </a:xfrm>
            <a:prstGeom prst="rect">
              <a:avLst/>
            </a:prstGeom>
            <a:noFill/>
            <a:ln>
              <a:solidFill>
                <a:schemeClr val="tx1"/>
              </a:solidFill>
            </a:ln>
          </p:spPr>
          <p:txBody>
            <a:bodyPr wrap="square" rtlCol="0">
              <a:spAutoFit/>
            </a:bodyPr>
            <a:lstStyle/>
            <a:p>
              <a:pPr algn="ctr"/>
              <a:r>
                <a:rPr lang="fr-FR" sz="1200" b="1" dirty="0" smtClean="0">
                  <a:solidFill>
                    <a:srgbClr val="FF0000"/>
                  </a:solidFill>
                  <a:latin typeface="Arial" pitchFamily="34" charset="0"/>
                  <a:cs typeface="Arial" pitchFamily="34" charset="0"/>
                </a:rPr>
                <a:t>Pompe à essence</a:t>
              </a:r>
              <a:endParaRPr lang="fr-FR" sz="1200" b="1" dirty="0">
                <a:solidFill>
                  <a:srgbClr val="FF0000"/>
                </a:solidFill>
                <a:latin typeface="Arial" pitchFamily="34" charset="0"/>
                <a:cs typeface="Arial" pitchFamily="34" charset="0"/>
              </a:endParaRPr>
            </a:p>
          </p:txBody>
        </p:sp>
        <p:cxnSp>
          <p:nvCxnSpPr>
            <p:cNvPr id="7" name="Connecteur droit avec flèche 6"/>
            <p:cNvCxnSpPr>
              <a:stCxn id="4" idx="3"/>
            </p:cNvCxnSpPr>
            <p:nvPr/>
          </p:nvCxnSpPr>
          <p:spPr>
            <a:xfrm flipV="1">
              <a:off x="1691680" y="3573016"/>
              <a:ext cx="432048" cy="158825"/>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26.JPG"/>
          <p:cNvPicPr>
            <a:picLocks noGrp="1" noChangeAspect="1"/>
          </p:cNvPicPr>
          <p:nvPr>
            <p:ph idx="1"/>
          </p:nvPr>
        </p:nvPicPr>
        <p:blipFill>
          <a:blip r:embed="rId2" cstate="print"/>
          <a:stretch>
            <a:fillRect/>
          </a:stretch>
        </p:blipFill>
        <p:spPr>
          <a:xfrm>
            <a:off x="927718" y="1600200"/>
            <a:ext cx="7288564" cy="4525963"/>
          </a:xfrm>
        </p:spPr>
      </p:pic>
      <p:sp>
        <p:nvSpPr>
          <p:cNvPr id="8" name="ZoneTexte 7"/>
          <p:cNvSpPr txBox="1"/>
          <p:nvPr/>
        </p:nvSpPr>
        <p:spPr>
          <a:xfrm>
            <a:off x="5940152" y="1940639"/>
            <a:ext cx="3096344" cy="369332"/>
          </a:xfrm>
          <a:prstGeom prst="rect">
            <a:avLst/>
          </a:prstGeom>
          <a:noFill/>
        </p:spPr>
        <p:txBody>
          <a:bodyPr wrap="square" rtlCol="0">
            <a:spAutoFit/>
          </a:bodyPr>
          <a:lstStyle/>
          <a:p>
            <a:r>
              <a:rPr lang="fr-FR" b="1" i="1" dirty="0" smtClean="0">
                <a:solidFill>
                  <a:srgbClr val="FF0000"/>
                </a:solidFill>
              </a:rPr>
              <a:t>_ Vérin de chassage drageoir</a:t>
            </a:r>
          </a:p>
        </p:txBody>
      </p:sp>
      <p:sp>
        <p:nvSpPr>
          <p:cNvPr id="9" name="ZoneTexte 8"/>
          <p:cNvSpPr txBox="1"/>
          <p:nvPr/>
        </p:nvSpPr>
        <p:spPr>
          <a:xfrm>
            <a:off x="323528" y="1628800"/>
            <a:ext cx="3600400" cy="2308324"/>
          </a:xfrm>
          <a:prstGeom prst="rect">
            <a:avLst/>
          </a:prstGeom>
          <a:noFill/>
        </p:spPr>
        <p:txBody>
          <a:bodyPr wrap="square" rtlCol="0">
            <a:spAutoFit/>
          </a:bodyPr>
          <a:lstStyle/>
          <a:p>
            <a:r>
              <a:rPr lang="fr-FR" b="1" dirty="0" smtClean="0"/>
              <a:t>Poste de chassage 2</a:t>
            </a:r>
          </a:p>
          <a:p>
            <a:r>
              <a:rPr lang="fr-FR" b="1" dirty="0" smtClean="0"/>
              <a:t>     _ Bâti</a:t>
            </a:r>
          </a:p>
          <a:p>
            <a:r>
              <a:rPr lang="fr-FR" b="1" dirty="0"/>
              <a:t> </a:t>
            </a:r>
            <a:r>
              <a:rPr lang="fr-FR" b="1" dirty="0" smtClean="0"/>
              <a:t>           _ Support de répartiteurs</a:t>
            </a:r>
          </a:p>
          <a:p>
            <a:r>
              <a:rPr lang="fr-FR" b="1" dirty="0" smtClean="0"/>
              <a:t>     _ 11112 – Chariot</a:t>
            </a:r>
          </a:p>
          <a:p>
            <a:r>
              <a:rPr lang="fr-FR" b="1" dirty="0" smtClean="0"/>
              <a:t>     _ 06010 – Drageoir</a:t>
            </a:r>
          </a:p>
          <a:p>
            <a:r>
              <a:rPr lang="fr-FR" b="1" dirty="0"/>
              <a:t> </a:t>
            </a:r>
            <a:r>
              <a:rPr lang="fr-FR" b="1" dirty="0" smtClean="0"/>
              <a:t>    _ Vérin de chassage chariot</a:t>
            </a:r>
          </a:p>
          <a:p>
            <a:endParaRPr lang="fr-FR" b="1" dirty="0" smtClean="0"/>
          </a:p>
          <a:p>
            <a:endParaRPr lang="fr-FR" b="1" dirty="0"/>
          </a:p>
        </p:txBody>
      </p:sp>
      <p:sp>
        <p:nvSpPr>
          <p:cNvPr id="6"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ransition>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27.JPG"/>
          <p:cNvPicPr>
            <a:picLocks noGrp="1" noChangeAspect="1"/>
          </p:cNvPicPr>
          <p:nvPr>
            <p:ph idx="1"/>
          </p:nvPr>
        </p:nvPicPr>
        <p:blipFill>
          <a:blip r:embed="rId2" cstate="print"/>
          <a:stretch>
            <a:fillRect/>
          </a:stretch>
        </p:blipFill>
        <p:spPr>
          <a:xfrm>
            <a:off x="927718" y="1600200"/>
            <a:ext cx="7288564" cy="4525963"/>
          </a:xfrm>
        </p:spPr>
      </p:pic>
      <p:sp>
        <p:nvSpPr>
          <p:cNvPr id="9" name="ZoneTexte 8"/>
          <p:cNvSpPr txBox="1"/>
          <p:nvPr/>
        </p:nvSpPr>
        <p:spPr>
          <a:xfrm>
            <a:off x="5940152" y="1940639"/>
            <a:ext cx="3096344" cy="646331"/>
          </a:xfrm>
          <a:prstGeom prst="rect">
            <a:avLst/>
          </a:prstGeom>
          <a:noFill/>
        </p:spPr>
        <p:txBody>
          <a:bodyPr wrap="square" rtlCol="0">
            <a:spAutoFit/>
          </a:bodyPr>
          <a:lstStyle/>
          <a:p>
            <a:r>
              <a:rPr lang="fr-FR" b="1" dirty="0" smtClean="0"/>
              <a:t>_ Vérin de chassage drageoir</a:t>
            </a:r>
          </a:p>
          <a:p>
            <a:r>
              <a:rPr lang="fr-FR" b="1" i="1" dirty="0" smtClean="0">
                <a:solidFill>
                  <a:srgbClr val="FF0000"/>
                </a:solidFill>
              </a:rPr>
              <a:t>_ 12103 - SE Pinces</a:t>
            </a:r>
          </a:p>
        </p:txBody>
      </p:sp>
      <p:sp>
        <p:nvSpPr>
          <p:cNvPr id="10" name="ZoneTexte 9"/>
          <p:cNvSpPr txBox="1"/>
          <p:nvPr/>
        </p:nvSpPr>
        <p:spPr>
          <a:xfrm>
            <a:off x="323528" y="1628800"/>
            <a:ext cx="3600400" cy="2308324"/>
          </a:xfrm>
          <a:prstGeom prst="rect">
            <a:avLst/>
          </a:prstGeom>
          <a:noFill/>
        </p:spPr>
        <p:txBody>
          <a:bodyPr wrap="square" rtlCol="0">
            <a:spAutoFit/>
          </a:bodyPr>
          <a:lstStyle/>
          <a:p>
            <a:r>
              <a:rPr lang="fr-FR" b="1" dirty="0" smtClean="0"/>
              <a:t>Poste de chassage 2</a:t>
            </a:r>
          </a:p>
          <a:p>
            <a:r>
              <a:rPr lang="fr-FR" b="1" dirty="0" smtClean="0"/>
              <a:t>     _ Bâti</a:t>
            </a:r>
          </a:p>
          <a:p>
            <a:r>
              <a:rPr lang="fr-FR" b="1" dirty="0"/>
              <a:t> </a:t>
            </a:r>
            <a:r>
              <a:rPr lang="fr-FR" b="1" dirty="0" smtClean="0"/>
              <a:t>           _ Support de répartiteurs</a:t>
            </a:r>
          </a:p>
          <a:p>
            <a:r>
              <a:rPr lang="fr-FR" b="1" dirty="0" smtClean="0"/>
              <a:t>     _ 11112 – Chariot</a:t>
            </a:r>
          </a:p>
          <a:p>
            <a:r>
              <a:rPr lang="fr-FR" b="1" dirty="0" smtClean="0"/>
              <a:t>     _ 06010 – Drageoir</a:t>
            </a:r>
          </a:p>
          <a:p>
            <a:r>
              <a:rPr lang="fr-FR" b="1" dirty="0"/>
              <a:t> </a:t>
            </a:r>
            <a:r>
              <a:rPr lang="fr-FR" b="1" dirty="0" smtClean="0"/>
              <a:t>    _ Vérin de chassage chariot</a:t>
            </a:r>
          </a:p>
          <a:p>
            <a:endParaRPr lang="fr-FR" b="1" dirty="0" smtClean="0"/>
          </a:p>
          <a:p>
            <a:endParaRPr lang="fr-FR" b="1" dirty="0"/>
          </a:p>
        </p:txBody>
      </p:sp>
      <p:sp>
        <p:nvSpPr>
          <p:cNvPr id="6"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ransition>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28.JPG"/>
          <p:cNvPicPr>
            <a:picLocks noGrp="1" noChangeAspect="1"/>
          </p:cNvPicPr>
          <p:nvPr>
            <p:ph idx="1"/>
          </p:nvPr>
        </p:nvPicPr>
        <p:blipFill>
          <a:blip r:embed="rId2" cstate="print"/>
          <a:stretch>
            <a:fillRect/>
          </a:stretch>
        </p:blipFill>
        <p:spPr>
          <a:xfrm>
            <a:off x="927718" y="1600200"/>
            <a:ext cx="7288564" cy="4525963"/>
          </a:xfrm>
        </p:spPr>
      </p:pic>
      <p:sp>
        <p:nvSpPr>
          <p:cNvPr id="5" name="ZoneTexte 4"/>
          <p:cNvSpPr txBox="1"/>
          <p:nvPr/>
        </p:nvSpPr>
        <p:spPr>
          <a:xfrm>
            <a:off x="323528" y="1628800"/>
            <a:ext cx="3600400" cy="2308324"/>
          </a:xfrm>
          <a:prstGeom prst="rect">
            <a:avLst/>
          </a:prstGeom>
          <a:noFill/>
        </p:spPr>
        <p:txBody>
          <a:bodyPr wrap="square" rtlCol="0">
            <a:spAutoFit/>
          </a:bodyPr>
          <a:lstStyle/>
          <a:p>
            <a:r>
              <a:rPr lang="fr-FR" b="1" dirty="0" smtClean="0"/>
              <a:t>Poste de chassage 2</a:t>
            </a:r>
          </a:p>
          <a:p>
            <a:r>
              <a:rPr lang="fr-FR" b="1" dirty="0" smtClean="0"/>
              <a:t>     _ Bâti</a:t>
            </a:r>
          </a:p>
          <a:p>
            <a:r>
              <a:rPr lang="fr-FR" b="1" dirty="0"/>
              <a:t> </a:t>
            </a:r>
            <a:r>
              <a:rPr lang="fr-FR" b="1" dirty="0" smtClean="0"/>
              <a:t>           _ Support de répartiteurs</a:t>
            </a:r>
          </a:p>
          <a:p>
            <a:r>
              <a:rPr lang="fr-FR" b="1" dirty="0" smtClean="0"/>
              <a:t>     _ 11112 – Chariot</a:t>
            </a:r>
          </a:p>
          <a:p>
            <a:r>
              <a:rPr lang="fr-FR" b="1" dirty="0" smtClean="0"/>
              <a:t>     _ 06010 – Drageoir</a:t>
            </a:r>
          </a:p>
          <a:p>
            <a:r>
              <a:rPr lang="fr-FR" b="1" dirty="0"/>
              <a:t> </a:t>
            </a:r>
            <a:r>
              <a:rPr lang="fr-FR" b="1" dirty="0" smtClean="0"/>
              <a:t>    _ Vérin de chassage chariot</a:t>
            </a:r>
          </a:p>
          <a:p>
            <a:endParaRPr lang="fr-FR" b="1" dirty="0" smtClean="0"/>
          </a:p>
          <a:p>
            <a:endParaRPr lang="fr-FR" b="1" dirty="0"/>
          </a:p>
        </p:txBody>
      </p:sp>
      <p:sp>
        <p:nvSpPr>
          <p:cNvPr id="7" name="ZoneTexte 6"/>
          <p:cNvSpPr txBox="1"/>
          <p:nvPr/>
        </p:nvSpPr>
        <p:spPr>
          <a:xfrm>
            <a:off x="5940152" y="1940639"/>
            <a:ext cx="3096344" cy="646331"/>
          </a:xfrm>
          <a:prstGeom prst="rect">
            <a:avLst/>
          </a:prstGeom>
          <a:noFill/>
        </p:spPr>
        <p:txBody>
          <a:bodyPr wrap="square" rtlCol="0">
            <a:spAutoFit/>
          </a:bodyPr>
          <a:lstStyle/>
          <a:p>
            <a:r>
              <a:rPr lang="fr-FR" b="1" dirty="0" smtClean="0"/>
              <a:t>_ Vérin de chassage drageoir</a:t>
            </a:r>
          </a:p>
          <a:p>
            <a:r>
              <a:rPr lang="fr-FR" b="1" i="1" dirty="0" smtClean="0">
                <a:solidFill>
                  <a:srgbClr val="FF0000"/>
                </a:solidFill>
              </a:rPr>
              <a:t>_ 12103 - SE Pinces</a:t>
            </a:r>
          </a:p>
        </p:txBody>
      </p:sp>
      <p:sp>
        <p:nvSpPr>
          <p:cNvPr id="6"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29.JPG"/>
          <p:cNvPicPr>
            <a:picLocks noGrp="1" noChangeAspect="1"/>
          </p:cNvPicPr>
          <p:nvPr>
            <p:ph idx="1"/>
          </p:nvPr>
        </p:nvPicPr>
        <p:blipFill>
          <a:blip r:embed="rId2" cstate="print"/>
          <a:stretch>
            <a:fillRect/>
          </a:stretch>
        </p:blipFill>
        <p:spPr>
          <a:xfrm>
            <a:off x="927718" y="1600200"/>
            <a:ext cx="7288564" cy="4525963"/>
          </a:xfrm>
        </p:spPr>
      </p:pic>
      <p:sp>
        <p:nvSpPr>
          <p:cNvPr id="5" name="ZoneTexte 4"/>
          <p:cNvSpPr txBox="1"/>
          <p:nvPr/>
        </p:nvSpPr>
        <p:spPr>
          <a:xfrm>
            <a:off x="323528" y="1628800"/>
            <a:ext cx="3600400" cy="2308324"/>
          </a:xfrm>
          <a:prstGeom prst="rect">
            <a:avLst/>
          </a:prstGeom>
          <a:noFill/>
        </p:spPr>
        <p:txBody>
          <a:bodyPr wrap="square" rtlCol="0">
            <a:spAutoFit/>
          </a:bodyPr>
          <a:lstStyle/>
          <a:p>
            <a:r>
              <a:rPr lang="fr-FR" b="1" dirty="0" smtClean="0"/>
              <a:t>Poste de chassage 2</a:t>
            </a:r>
          </a:p>
          <a:p>
            <a:r>
              <a:rPr lang="fr-FR" b="1" dirty="0" smtClean="0"/>
              <a:t>     _ Bâti</a:t>
            </a:r>
          </a:p>
          <a:p>
            <a:r>
              <a:rPr lang="fr-FR" b="1" dirty="0"/>
              <a:t> </a:t>
            </a:r>
            <a:r>
              <a:rPr lang="fr-FR" b="1" dirty="0" smtClean="0"/>
              <a:t>           _ Support de répartiteurs</a:t>
            </a:r>
          </a:p>
          <a:p>
            <a:r>
              <a:rPr lang="fr-FR" b="1" dirty="0" smtClean="0"/>
              <a:t>     _ 11112 – Chariot</a:t>
            </a:r>
          </a:p>
          <a:p>
            <a:r>
              <a:rPr lang="fr-FR" b="1" dirty="0" smtClean="0"/>
              <a:t>     _ 06010 – Drageoir</a:t>
            </a:r>
          </a:p>
          <a:p>
            <a:r>
              <a:rPr lang="fr-FR" b="1" dirty="0"/>
              <a:t> </a:t>
            </a:r>
            <a:r>
              <a:rPr lang="fr-FR" b="1" dirty="0" smtClean="0"/>
              <a:t>    _ Vérin de chassage chariot</a:t>
            </a:r>
          </a:p>
          <a:p>
            <a:endParaRPr lang="fr-FR" b="1" dirty="0" smtClean="0"/>
          </a:p>
          <a:p>
            <a:endParaRPr lang="fr-FR" b="1" dirty="0"/>
          </a:p>
        </p:txBody>
      </p:sp>
      <p:sp>
        <p:nvSpPr>
          <p:cNvPr id="9" name="ZoneTexte 8"/>
          <p:cNvSpPr txBox="1"/>
          <p:nvPr/>
        </p:nvSpPr>
        <p:spPr>
          <a:xfrm>
            <a:off x="5940152" y="1940639"/>
            <a:ext cx="3096344" cy="923330"/>
          </a:xfrm>
          <a:prstGeom prst="rect">
            <a:avLst/>
          </a:prstGeom>
          <a:noFill/>
        </p:spPr>
        <p:txBody>
          <a:bodyPr wrap="square" rtlCol="0">
            <a:spAutoFit/>
          </a:bodyPr>
          <a:lstStyle/>
          <a:p>
            <a:r>
              <a:rPr lang="fr-FR" b="1" dirty="0" smtClean="0"/>
              <a:t>_ Vérin de chassage drageoir</a:t>
            </a:r>
          </a:p>
          <a:p>
            <a:r>
              <a:rPr lang="fr-FR" b="1" dirty="0" smtClean="0"/>
              <a:t>_ 12103 - SE Pinces</a:t>
            </a:r>
          </a:p>
          <a:p>
            <a:r>
              <a:rPr lang="fr-FR" b="1" i="1" dirty="0" smtClean="0">
                <a:solidFill>
                  <a:srgbClr val="FF0000"/>
                </a:solidFill>
              </a:rPr>
              <a:t>_ 12102 - SE Pinces</a:t>
            </a:r>
          </a:p>
        </p:txBody>
      </p:sp>
      <p:sp>
        <p:nvSpPr>
          <p:cNvPr id="6"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ransition>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30.JPG"/>
          <p:cNvPicPr>
            <a:picLocks noGrp="1" noChangeAspect="1"/>
          </p:cNvPicPr>
          <p:nvPr>
            <p:ph idx="1"/>
          </p:nvPr>
        </p:nvPicPr>
        <p:blipFill>
          <a:blip r:embed="rId2" cstate="print"/>
          <a:stretch>
            <a:fillRect/>
          </a:stretch>
        </p:blipFill>
        <p:spPr>
          <a:xfrm>
            <a:off x="927718" y="1600200"/>
            <a:ext cx="7288564" cy="4525963"/>
          </a:xfrm>
        </p:spPr>
      </p:pic>
      <p:sp>
        <p:nvSpPr>
          <p:cNvPr id="5" name="ZoneTexte 4"/>
          <p:cNvSpPr txBox="1"/>
          <p:nvPr/>
        </p:nvSpPr>
        <p:spPr>
          <a:xfrm>
            <a:off x="323528" y="1628800"/>
            <a:ext cx="3600400" cy="2308324"/>
          </a:xfrm>
          <a:prstGeom prst="rect">
            <a:avLst/>
          </a:prstGeom>
          <a:noFill/>
        </p:spPr>
        <p:txBody>
          <a:bodyPr wrap="square" rtlCol="0">
            <a:spAutoFit/>
          </a:bodyPr>
          <a:lstStyle/>
          <a:p>
            <a:r>
              <a:rPr lang="fr-FR" b="1" dirty="0" smtClean="0"/>
              <a:t>Poste de chassage 2</a:t>
            </a:r>
          </a:p>
          <a:p>
            <a:r>
              <a:rPr lang="fr-FR" b="1" dirty="0" smtClean="0"/>
              <a:t>     _ Bâti</a:t>
            </a:r>
          </a:p>
          <a:p>
            <a:r>
              <a:rPr lang="fr-FR" b="1" dirty="0"/>
              <a:t> </a:t>
            </a:r>
            <a:r>
              <a:rPr lang="fr-FR" b="1" dirty="0" smtClean="0"/>
              <a:t>           _ Support de répartiteurs</a:t>
            </a:r>
          </a:p>
          <a:p>
            <a:r>
              <a:rPr lang="fr-FR" b="1" dirty="0" smtClean="0"/>
              <a:t>     _ 11112 – Chariot</a:t>
            </a:r>
          </a:p>
          <a:p>
            <a:r>
              <a:rPr lang="fr-FR" b="1" dirty="0" smtClean="0"/>
              <a:t>     _ 06010 – Drageoir</a:t>
            </a:r>
          </a:p>
          <a:p>
            <a:r>
              <a:rPr lang="fr-FR" b="1" dirty="0"/>
              <a:t> </a:t>
            </a:r>
            <a:r>
              <a:rPr lang="fr-FR" b="1" dirty="0" smtClean="0"/>
              <a:t>    _ Vérin de chassage chariot</a:t>
            </a:r>
          </a:p>
          <a:p>
            <a:endParaRPr lang="fr-FR" b="1" dirty="0" smtClean="0"/>
          </a:p>
          <a:p>
            <a:endParaRPr lang="fr-FR" b="1" dirty="0"/>
          </a:p>
        </p:txBody>
      </p:sp>
      <p:sp>
        <p:nvSpPr>
          <p:cNvPr id="7" name="ZoneTexte 6"/>
          <p:cNvSpPr txBox="1"/>
          <p:nvPr/>
        </p:nvSpPr>
        <p:spPr>
          <a:xfrm>
            <a:off x="5940152" y="1940639"/>
            <a:ext cx="3096344" cy="923330"/>
          </a:xfrm>
          <a:prstGeom prst="rect">
            <a:avLst/>
          </a:prstGeom>
          <a:noFill/>
        </p:spPr>
        <p:txBody>
          <a:bodyPr wrap="square" rtlCol="0">
            <a:spAutoFit/>
          </a:bodyPr>
          <a:lstStyle/>
          <a:p>
            <a:r>
              <a:rPr lang="fr-FR" b="1" dirty="0" smtClean="0"/>
              <a:t>_ Vérin de chassage drageoir</a:t>
            </a:r>
          </a:p>
          <a:p>
            <a:r>
              <a:rPr lang="fr-FR" b="1" dirty="0" smtClean="0"/>
              <a:t>_ 12103 - SE Pinces</a:t>
            </a:r>
          </a:p>
          <a:p>
            <a:r>
              <a:rPr lang="fr-FR" b="1" i="1" dirty="0" smtClean="0">
                <a:solidFill>
                  <a:srgbClr val="FF0000"/>
                </a:solidFill>
              </a:rPr>
              <a:t>_ 12102 - SE Pinces</a:t>
            </a:r>
          </a:p>
        </p:txBody>
      </p:sp>
      <p:sp>
        <p:nvSpPr>
          <p:cNvPr id="6"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31.JPG"/>
          <p:cNvPicPr>
            <a:picLocks noGrp="1" noChangeAspect="1"/>
          </p:cNvPicPr>
          <p:nvPr>
            <p:ph idx="1"/>
          </p:nvPr>
        </p:nvPicPr>
        <p:blipFill>
          <a:blip r:embed="rId2" cstate="print"/>
          <a:stretch>
            <a:fillRect/>
          </a:stretch>
        </p:blipFill>
        <p:spPr>
          <a:xfrm>
            <a:off x="927718" y="1600200"/>
            <a:ext cx="7288564" cy="4525963"/>
          </a:xfrm>
        </p:spPr>
      </p:pic>
      <p:sp>
        <p:nvSpPr>
          <p:cNvPr id="5" name="ZoneTexte 4"/>
          <p:cNvSpPr txBox="1"/>
          <p:nvPr/>
        </p:nvSpPr>
        <p:spPr>
          <a:xfrm>
            <a:off x="323528" y="1628800"/>
            <a:ext cx="3600400" cy="2308324"/>
          </a:xfrm>
          <a:prstGeom prst="rect">
            <a:avLst/>
          </a:prstGeom>
          <a:noFill/>
        </p:spPr>
        <p:txBody>
          <a:bodyPr wrap="square" rtlCol="0">
            <a:spAutoFit/>
          </a:bodyPr>
          <a:lstStyle/>
          <a:p>
            <a:r>
              <a:rPr lang="fr-FR" b="1" dirty="0" smtClean="0"/>
              <a:t>Poste de chassage 2</a:t>
            </a:r>
          </a:p>
          <a:p>
            <a:r>
              <a:rPr lang="fr-FR" b="1" dirty="0" smtClean="0"/>
              <a:t>     _ Bâti</a:t>
            </a:r>
          </a:p>
          <a:p>
            <a:r>
              <a:rPr lang="fr-FR" b="1" dirty="0"/>
              <a:t> </a:t>
            </a:r>
            <a:r>
              <a:rPr lang="fr-FR" b="1" dirty="0" smtClean="0"/>
              <a:t>           _ Support de répartiteurs</a:t>
            </a:r>
          </a:p>
          <a:p>
            <a:r>
              <a:rPr lang="fr-FR" b="1" dirty="0" smtClean="0"/>
              <a:t>     _ 11112 – Chariot</a:t>
            </a:r>
          </a:p>
          <a:p>
            <a:r>
              <a:rPr lang="fr-FR" b="1" dirty="0" smtClean="0"/>
              <a:t>     _ 06010 – Drageoir</a:t>
            </a:r>
          </a:p>
          <a:p>
            <a:r>
              <a:rPr lang="fr-FR" b="1" dirty="0"/>
              <a:t> </a:t>
            </a:r>
            <a:r>
              <a:rPr lang="fr-FR" b="1" dirty="0" smtClean="0"/>
              <a:t>    _ Vérin de chassage chariot</a:t>
            </a:r>
          </a:p>
          <a:p>
            <a:endParaRPr lang="fr-FR" b="1" dirty="0" smtClean="0"/>
          </a:p>
          <a:p>
            <a:endParaRPr lang="fr-FR" b="1" dirty="0"/>
          </a:p>
        </p:txBody>
      </p:sp>
      <p:sp>
        <p:nvSpPr>
          <p:cNvPr id="7" name="ZoneTexte 6"/>
          <p:cNvSpPr txBox="1"/>
          <p:nvPr/>
        </p:nvSpPr>
        <p:spPr>
          <a:xfrm>
            <a:off x="5940152" y="1940639"/>
            <a:ext cx="3096344" cy="1200329"/>
          </a:xfrm>
          <a:prstGeom prst="rect">
            <a:avLst/>
          </a:prstGeom>
          <a:noFill/>
        </p:spPr>
        <p:txBody>
          <a:bodyPr wrap="square" rtlCol="0">
            <a:spAutoFit/>
          </a:bodyPr>
          <a:lstStyle/>
          <a:p>
            <a:r>
              <a:rPr lang="fr-FR" b="1" dirty="0" smtClean="0"/>
              <a:t>_ Vérin de chassage drageoir</a:t>
            </a:r>
          </a:p>
          <a:p>
            <a:r>
              <a:rPr lang="fr-FR" b="1" dirty="0" smtClean="0"/>
              <a:t>_ 12103 - SE Pinces</a:t>
            </a:r>
          </a:p>
          <a:p>
            <a:r>
              <a:rPr lang="fr-FR" b="1" dirty="0" smtClean="0"/>
              <a:t>_ 12102 - SE Pinces</a:t>
            </a:r>
          </a:p>
          <a:p>
            <a:r>
              <a:rPr lang="fr-FR" b="1" i="1" dirty="0" smtClean="0">
                <a:solidFill>
                  <a:srgbClr val="FF0000"/>
                </a:solidFill>
              </a:rPr>
              <a:t>_  Tuyau d’alimentation</a:t>
            </a:r>
            <a:endParaRPr lang="fr-FR" b="1" dirty="0"/>
          </a:p>
        </p:txBody>
      </p:sp>
      <p:sp>
        <p:nvSpPr>
          <p:cNvPr id="6"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2102-Poste de chassage 32.JPG"/>
          <p:cNvPicPr>
            <a:picLocks noGrp="1" noChangeAspect="1"/>
          </p:cNvPicPr>
          <p:nvPr>
            <p:ph idx="1"/>
          </p:nvPr>
        </p:nvPicPr>
        <p:blipFill>
          <a:blip r:embed="rId2" cstate="print"/>
          <a:stretch>
            <a:fillRect/>
          </a:stretch>
        </p:blipFill>
        <p:spPr>
          <a:xfrm>
            <a:off x="927718" y="1600200"/>
            <a:ext cx="7288564" cy="4525963"/>
          </a:xfrm>
        </p:spPr>
      </p:pic>
      <p:sp>
        <p:nvSpPr>
          <p:cNvPr id="5" name="ZoneTexte 4"/>
          <p:cNvSpPr txBox="1"/>
          <p:nvPr/>
        </p:nvSpPr>
        <p:spPr>
          <a:xfrm>
            <a:off x="323528" y="1628800"/>
            <a:ext cx="3600400" cy="2308324"/>
          </a:xfrm>
          <a:prstGeom prst="rect">
            <a:avLst/>
          </a:prstGeom>
          <a:noFill/>
        </p:spPr>
        <p:txBody>
          <a:bodyPr wrap="square" rtlCol="0">
            <a:spAutoFit/>
          </a:bodyPr>
          <a:lstStyle/>
          <a:p>
            <a:r>
              <a:rPr lang="fr-FR" b="1" dirty="0" smtClean="0"/>
              <a:t>Poste de chassage 2</a:t>
            </a:r>
          </a:p>
          <a:p>
            <a:r>
              <a:rPr lang="fr-FR" b="1" dirty="0" smtClean="0"/>
              <a:t>     _ Bâti</a:t>
            </a:r>
          </a:p>
          <a:p>
            <a:r>
              <a:rPr lang="fr-FR" b="1" dirty="0"/>
              <a:t> </a:t>
            </a:r>
            <a:r>
              <a:rPr lang="fr-FR" b="1" dirty="0" smtClean="0"/>
              <a:t>           _ Support de répartiteurs</a:t>
            </a:r>
          </a:p>
          <a:p>
            <a:r>
              <a:rPr lang="fr-FR" b="1" dirty="0" smtClean="0"/>
              <a:t>     _ 11112 – Chariot</a:t>
            </a:r>
          </a:p>
          <a:p>
            <a:r>
              <a:rPr lang="fr-FR" b="1" dirty="0" smtClean="0"/>
              <a:t>     _ 06010 – Drageoir</a:t>
            </a:r>
          </a:p>
          <a:p>
            <a:r>
              <a:rPr lang="fr-FR" b="1" dirty="0"/>
              <a:t> </a:t>
            </a:r>
            <a:r>
              <a:rPr lang="fr-FR" b="1" dirty="0" smtClean="0"/>
              <a:t>    _ Vérin de chassage chariot</a:t>
            </a:r>
          </a:p>
          <a:p>
            <a:endParaRPr lang="fr-FR" b="1" dirty="0" smtClean="0"/>
          </a:p>
          <a:p>
            <a:endParaRPr lang="fr-FR" b="1" dirty="0"/>
          </a:p>
        </p:txBody>
      </p:sp>
      <p:sp>
        <p:nvSpPr>
          <p:cNvPr id="6" name="ZoneTexte 5"/>
          <p:cNvSpPr txBox="1"/>
          <p:nvPr/>
        </p:nvSpPr>
        <p:spPr>
          <a:xfrm>
            <a:off x="5940152" y="1940639"/>
            <a:ext cx="3096344" cy="1200329"/>
          </a:xfrm>
          <a:prstGeom prst="rect">
            <a:avLst/>
          </a:prstGeom>
          <a:noFill/>
        </p:spPr>
        <p:txBody>
          <a:bodyPr wrap="square" rtlCol="0">
            <a:spAutoFit/>
          </a:bodyPr>
          <a:lstStyle/>
          <a:p>
            <a:r>
              <a:rPr lang="fr-FR" b="1" dirty="0" smtClean="0"/>
              <a:t>_ Vérin de chassage drageoir</a:t>
            </a:r>
          </a:p>
          <a:p>
            <a:r>
              <a:rPr lang="fr-FR" b="1" dirty="0" smtClean="0"/>
              <a:t>_ 12103 - SE Pinces</a:t>
            </a:r>
          </a:p>
          <a:p>
            <a:r>
              <a:rPr lang="fr-FR" b="1" dirty="0" smtClean="0"/>
              <a:t>_ 12102 - SE Pinces</a:t>
            </a:r>
          </a:p>
          <a:p>
            <a:r>
              <a:rPr lang="fr-FR" b="1" i="1" dirty="0" smtClean="0">
                <a:solidFill>
                  <a:srgbClr val="FF0000"/>
                </a:solidFill>
              </a:rPr>
              <a:t>_  Tuyau d’alimentation</a:t>
            </a:r>
            <a:endParaRPr lang="fr-FR" b="1" dirty="0"/>
          </a:p>
        </p:txBody>
      </p:sp>
      <p:sp>
        <p:nvSpPr>
          <p:cNvPr id="7" name="Titre 1"/>
          <p:cNvSpPr>
            <a:spLocks noGrp="1"/>
          </p:cNvSpPr>
          <p:nvPr>
            <p:ph type="title"/>
          </p:nvPr>
        </p:nvSpPr>
        <p:spPr/>
        <p:txBody>
          <a:bodyPr>
            <a:normAutofit/>
          </a:bodyPr>
          <a:lstStyle/>
          <a:p>
            <a:r>
              <a:rPr lang="fr-FR" sz="2400" b="1" dirty="0" smtClean="0"/>
              <a:t>Modèle volumique du poste de travail existant: Poste de Chassage 2, modèle Citroën</a:t>
            </a:r>
            <a:endParaRPr lang="fr-FR" sz="24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323528" y="1268760"/>
            <a:ext cx="8352928" cy="646331"/>
          </a:xfrm>
          <a:prstGeom prst="rect">
            <a:avLst/>
          </a:prstGeom>
          <a:noFill/>
        </p:spPr>
        <p:txBody>
          <a:bodyPr wrap="square" rtlCol="0">
            <a:spAutoFit/>
          </a:bodyPr>
          <a:lstStyle/>
          <a:p>
            <a:r>
              <a:rPr lang="fr-FR" dirty="0" smtClean="0"/>
              <a:t>Votre responsable vous confie la modification du poste d’assemblage du tuyau d’alimentation (« Poste chassage 2 »), vous devrez :</a:t>
            </a:r>
          </a:p>
        </p:txBody>
      </p:sp>
      <p:sp>
        <p:nvSpPr>
          <p:cNvPr id="7" name="Titre 1"/>
          <p:cNvSpPr>
            <a:spLocks noGrp="1"/>
          </p:cNvSpPr>
          <p:nvPr>
            <p:ph type="title"/>
          </p:nvPr>
        </p:nvSpPr>
        <p:spPr>
          <a:xfrm>
            <a:off x="457200" y="274638"/>
            <a:ext cx="8229600" cy="706090"/>
          </a:xfrm>
        </p:spPr>
        <p:txBody>
          <a:bodyPr>
            <a:normAutofit/>
          </a:bodyPr>
          <a:lstStyle/>
          <a:p>
            <a:r>
              <a:rPr lang="fr-FR" sz="3600" b="1" dirty="0" smtClean="0">
                <a:solidFill>
                  <a:srgbClr val="FF0000"/>
                </a:solidFill>
              </a:rPr>
              <a:t>Travail à effectuer</a:t>
            </a:r>
            <a:endParaRPr lang="fr-FR" sz="3600" dirty="0">
              <a:solidFill>
                <a:srgbClr val="FF0000"/>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323528" y="1268760"/>
            <a:ext cx="8712968" cy="923330"/>
          </a:xfrm>
          <a:prstGeom prst="rect">
            <a:avLst/>
          </a:prstGeom>
          <a:noFill/>
        </p:spPr>
        <p:txBody>
          <a:bodyPr wrap="square" rtlCol="0">
            <a:spAutoFit/>
          </a:bodyPr>
          <a:lstStyle/>
          <a:p>
            <a:r>
              <a:rPr lang="fr-FR" dirty="0" smtClean="0"/>
              <a:t>Votre responsable vous confie la modification du poste d’assemblage du tuyau d’alimentation (« Poste chassage 2 »), vous devrez :</a:t>
            </a:r>
          </a:p>
          <a:p>
            <a:r>
              <a:rPr lang="fr-FR" b="1" dirty="0" smtClean="0">
                <a:solidFill>
                  <a:srgbClr val="FF0000"/>
                </a:solidFill>
              </a:rPr>
              <a:t>-   Diminuer la surface d’encombrement du poste de travail en déplaçant les répartiteurs</a:t>
            </a:r>
          </a:p>
        </p:txBody>
      </p:sp>
      <p:sp>
        <p:nvSpPr>
          <p:cNvPr id="7" name="Titre 1"/>
          <p:cNvSpPr>
            <a:spLocks noGrp="1"/>
          </p:cNvSpPr>
          <p:nvPr>
            <p:ph type="title"/>
          </p:nvPr>
        </p:nvSpPr>
        <p:spPr>
          <a:xfrm>
            <a:off x="457200" y="274638"/>
            <a:ext cx="8229600" cy="706090"/>
          </a:xfrm>
        </p:spPr>
        <p:txBody>
          <a:bodyPr>
            <a:normAutofit/>
          </a:bodyPr>
          <a:lstStyle/>
          <a:p>
            <a:r>
              <a:rPr lang="fr-FR" sz="3600" b="1" dirty="0" smtClean="0">
                <a:solidFill>
                  <a:srgbClr val="FF0000"/>
                </a:solidFill>
              </a:rPr>
              <a:t>Travail à effectuer</a:t>
            </a:r>
            <a:endParaRPr lang="fr-FR" sz="3600" dirty="0">
              <a:solidFill>
                <a:srgbClr val="FF0000"/>
              </a:solidFill>
            </a:endParaRPr>
          </a:p>
        </p:txBody>
      </p:sp>
      <p:pic>
        <p:nvPicPr>
          <p:cNvPr id="60418" name="Picture 2"/>
          <p:cNvPicPr>
            <a:picLocks noChangeAspect="1" noChangeArrowheads="1"/>
          </p:cNvPicPr>
          <p:nvPr/>
        </p:nvPicPr>
        <p:blipFill>
          <a:blip r:embed="rId2" cstate="print"/>
          <a:srcRect/>
          <a:stretch>
            <a:fillRect/>
          </a:stretch>
        </p:blipFill>
        <p:spPr bwMode="auto">
          <a:xfrm>
            <a:off x="467544" y="3140968"/>
            <a:ext cx="2276475"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323528" y="1268760"/>
            <a:ext cx="8640960" cy="1200329"/>
          </a:xfrm>
          <a:prstGeom prst="rect">
            <a:avLst/>
          </a:prstGeom>
          <a:noFill/>
        </p:spPr>
        <p:txBody>
          <a:bodyPr wrap="square" rtlCol="0">
            <a:spAutoFit/>
          </a:bodyPr>
          <a:lstStyle/>
          <a:p>
            <a:r>
              <a:rPr lang="fr-FR" dirty="0" smtClean="0"/>
              <a:t>Votre responsable vous confie la modification du poste d’assemblage du tuyau d’alimentation (« Poste chassage 2 »), vous devrez :</a:t>
            </a:r>
          </a:p>
          <a:p>
            <a:r>
              <a:rPr lang="fr-FR" dirty="0" smtClean="0"/>
              <a:t>-   Diminuer la surface d’encombrement du poste de travail en déplaçant les connecteurs</a:t>
            </a:r>
          </a:p>
          <a:p>
            <a:r>
              <a:rPr lang="fr-FR" b="1" dirty="0" smtClean="0">
                <a:solidFill>
                  <a:srgbClr val="FF0000"/>
                </a:solidFill>
              </a:rPr>
              <a:t>-   Modéliser l’assemblage des cinq têtes</a:t>
            </a:r>
          </a:p>
        </p:txBody>
      </p:sp>
      <p:sp>
        <p:nvSpPr>
          <p:cNvPr id="7" name="Titre 1"/>
          <p:cNvSpPr>
            <a:spLocks noGrp="1"/>
          </p:cNvSpPr>
          <p:nvPr>
            <p:ph type="title"/>
          </p:nvPr>
        </p:nvSpPr>
        <p:spPr>
          <a:xfrm>
            <a:off x="457200" y="274638"/>
            <a:ext cx="8229600" cy="706090"/>
          </a:xfrm>
        </p:spPr>
        <p:txBody>
          <a:bodyPr>
            <a:normAutofit/>
          </a:bodyPr>
          <a:lstStyle/>
          <a:p>
            <a:r>
              <a:rPr lang="fr-FR" sz="3600" b="1" dirty="0" smtClean="0">
                <a:solidFill>
                  <a:srgbClr val="FF0000"/>
                </a:solidFill>
              </a:rPr>
              <a:t>Travail à effectuer</a:t>
            </a:r>
            <a:endParaRPr lang="fr-FR" sz="3600" dirty="0">
              <a:solidFill>
                <a:srgbClr val="FF0000"/>
              </a:solidFill>
            </a:endParaRPr>
          </a:p>
        </p:txBody>
      </p:sp>
      <p:pic>
        <p:nvPicPr>
          <p:cNvPr id="60418" name="Picture 2"/>
          <p:cNvPicPr>
            <a:picLocks noChangeAspect="1" noChangeArrowheads="1"/>
          </p:cNvPicPr>
          <p:nvPr/>
        </p:nvPicPr>
        <p:blipFill>
          <a:blip r:embed="rId2" cstate="print"/>
          <a:srcRect/>
          <a:stretch>
            <a:fillRect/>
          </a:stretch>
        </p:blipFill>
        <p:spPr bwMode="auto">
          <a:xfrm>
            <a:off x="467544" y="3140968"/>
            <a:ext cx="2276475" cy="3048000"/>
          </a:xfrm>
          <a:prstGeom prst="rect">
            <a:avLst/>
          </a:prstGeom>
          <a:noFill/>
          <a:ln w="9525">
            <a:noFill/>
            <a:miter lim="800000"/>
            <a:headEnd/>
            <a:tailEnd/>
          </a:ln>
        </p:spPr>
      </p:pic>
      <p:pic>
        <p:nvPicPr>
          <p:cNvPr id="6" name="Picture 2"/>
          <p:cNvPicPr>
            <a:picLocks noChangeAspect="1" noChangeArrowheads="1"/>
          </p:cNvPicPr>
          <p:nvPr/>
        </p:nvPicPr>
        <p:blipFill>
          <a:blip r:embed="rId3" cstate="print"/>
          <a:srcRect/>
          <a:stretch>
            <a:fillRect/>
          </a:stretch>
        </p:blipFill>
        <p:spPr bwMode="auto">
          <a:xfrm>
            <a:off x="3448697" y="3140968"/>
            <a:ext cx="2419447"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Présentation d’une pompe d’alimentation </a:t>
            </a:r>
            <a:endParaRPr lang="fr-FR" sz="2400" dirty="0"/>
          </a:p>
        </p:txBody>
      </p:sp>
      <p:pic>
        <p:nvPicPr>
          <p:cNvPr id="44036" name="Picture 4"/>
          <p:cNvPicPr>
            <a:picLocks noChangeAspect="1" noChangeArrowheads="1"/>
          </p:cNvPicPr>
          <p:nvPr/>
        </p:nvPicPr>
        <p:blipFill>
          <a:blip r:embed="rId2" cstate="print"/>
          <a:srcRect/>
          <a:stretch>
            <a:fillRect/>
          </a:stretch>
        </p:blipFill>
        <p:spPr bwMode="auto">
          <a:xfrm>
            <a:off x="4481513" y="3148013"/>
            <a:ext cx="180975" cy="561975"/>
          </a:xfrm>
          <a:prstGeom prst="rect">
            <a:avLst/>
          </a:prstGeom>
          <a:noFill/>
          <a:ln w="9525">
            <a:noFill/>
            <a:miter lim="800000"/>
            <a:headEnd/>
            <a:tailEnd/>
          </a:ln>
        </p:spPr>
      </p:pic>
      <p:pic>
        <p:nvPicPr>
          <p:cNvPr id="44040" name="Picture 8"/>
          <p:cNvPicPr>
            <a:picLocks noChangeAspect="1" noChangeArrowheads="1"/>
          </p:cNvPicPr>
          <p:nvPr/>
        </p:nvPicPr>
        <p:blipFill>
          <a:blip r:embed="rId3" cstate="print"/>
          <a:srcRect/>
          <a:stretch>
            <a:fillRect/>
          </a:stretch>
        </p:blipFill>
        <p:spPr bwMode="auto">
          <a:xfrm>
            <a:off x="611560" y="1988840"/>
            <a:ext cx="3454544" cy="3960440"/>
          </a:xfrm>
          <a:prstGeom prst="rect">
            <a:avLst/>
          </a:prstGeom>
          <a:noFill/>
          <a:ln w="9525">
            <a:noFill/>
            <a:miter lim="800000"/>
            <a:headEnd/>
            <a:tailEnd/>
          </a:ln>
        </p:spPr>
      </p:pic>
      <p:sp>
        <p:nvSpPr>
          <p:cNvPr id="12" name="ZoneTexte 11"/>
          <p:cNvSpPr txBox="1"/>
          <p:nvPr/>
        </p:nvSpPr>
        <p:spPr>
          <a:xfrm>
            <a:off x="395536" y="1052736"/>
            <a:ext cx="7992888" cy="369332"/>
          </a:xfrm>
          <a:prstGeom prst="rect">
            <a:avLst/>
          </a:prstGeom>
          <a:noFill/>
        </p:spPr>
        <p:txBody>
          <a:bodyPr wrap="square" rtlCol="0">
            <a:spAutoFit/>
          </a:bodyPr>
          <a:lstStyle/>
          <a:p>
            <a:r>
              <a:rPr lang="fr-FR" dirty="0" smtClean="0"/>
              <a:t>Une pompe d’alimentation est composée de deux parties</a:t>
            </a:r>
            <a:endParaRPr lang="fr-FR"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323528" y="1268760"/>
            <a:ext cx="8640960" cy="1477328"/>
          </a:xfrm>
          <a:prstGeom prst="rect">
            <a:avLst/>
          </a:prstGeom>
          <a:noFill/>
        </p:spPr>
        <p:txBody>
          <a:bodyPr wrap="square" rtlCol="0">
            <a:spAutoFit/>
          </a:bodyPr>
          <a:lstStyle/>
          <a:p>
            <a:r>
              <a:rPr lang="fr-FR" dirty="0" smtClean="0"/>
              <a:t>Votre responsable vous confie la modification du poste d’assemblage du tuyau d’alimentation (« Poste chassage 2 »), vous devrez :</a:t>
            </a:r>
          </a:p>
          <a:p>
            <a:pPr>
              <a:buFontTx/>
              <a:buChar char="-"/>
            </a:pPr>
            <a:r>
              <a:rPr lang="fr-FR" dirty="0" smtClean="0"/>
              <a:t>   Diminuer la surface d’encombrement du poste de travail en déplaçant les connecteurs</a:t>
            </a:r>
          </a:p>
          <a:p>
            <a:pPr>
              <a:buFontTx/>
              <a:buChar char="-"/>
            </a:pPr>
            <a:r>
              <a:rPr lang="fr-FR" dirty="0" smtClean="0"/>
              <a:t>   Modéliser l’assemblage des cinq têtes</a:t>
            </a:r>
          </a:p>
          <a:p>
            <a:r>
              <a:rPr lang="fr-FR" b="1" dirty="0" smtClean="0">
                <a:solidFill>
                  <a:srgbClr val="FF0000"/>
                </a:solidFill>
              </a:rPr>
              <a:t>-   Modifier le </a:t>
            </a:r>
            <a:r>
              <a:rPr lang="fr-FR" b="1" dirty="0" smtClean="0">
                <a:solidFill>
                  <a:srgbClr val="FF0000"/>
                </a:solidFill>
              </a:rPr>
              <a:t>Porte têtes </a:t>
            </a:r>
            <a:r>
              <a:rPr lang="fr-FR" b="1" dirty="0" smtClean="0">
                <a:solidFill>
                  <a:srgbClr val="FF0000"/>
                </a:solidFill>
              </a:rPr>
              <a:t>afin de recevoir les cinq types de tête.</a:t>
            </a:r>
          </a:p>
        </p:txBody>
      </p:sp>
      <p:sp>
        <p:nvSpPr>
          <p:cNvPr id="7" name="Titre 1"/>
          <p:cNvSpPr>
            <a:spLocks noGrp="1"/>
          </p:cNvSpPr>
          <p:nvPr>
            <p:ph type="title"/>
          </p:nvPr>
        </p:nvSpPr>
        <p:spPr>
          <a:xfrm>
            <a:off x="457200" y="274638"/>
            <a:ext cx="8229600" cy="706090"/>
          </a:xfrm>
        </p:spPr>
        <p:txBody>
          <a:bodyPr>
            <a:normAutofit/>
          </a:bodyPr>
          <a:lstStyle/>
          <a:p>
            <a:r>
              <a:rPr lang="fr-FR" sz="3600" b="1" dirty="0" smtClean="0">
                <a:solidFill>
                  <a:srgbClr val="FF0000"/>
                </a:solidFill>
              </a:rPr>
              <a:t>Travail à effectuer</a:t>
            </a:r>
            <a:endParaRPr lang="fr-FR" sz="3600" dirty="0">
              <a:solidFill>
                <a:srgbClr val="FF0000"/>
              </a:solidFill>
            </a:endParaRPr>
          </a:p>
        </p:txBody>
      </p:sp>
      <p:pic>
        <p:nvPicPr>
          <p:cNvPr id="2050" name="Picture 2"/>
          <p:cNvPicPr>
            <a:picLocks noChangeAspect="1" noChangeArrowheads="1"/>
          </p:cNvPicPr>
          <p:nvPr/>
        </p:nvPicPr>
        <p:blipFill>
          <a:blip r:embed="rId2" cstate="print"/>
          <a:srcRect/>
          <a:stretch>
            <a:fillRect/>
          </a:stretch>
        </p:blipFill>
        <p:spPr bwMode="auto">
          <a:xfrm>
            <a:off x="3448697" y="3140968"/>
            <a:ext cx="2419447" cy="3429000"/>
          </a:xfrm>
          <a:prstGeom prst="rect">
            <a:avLst/>
          </a:prstGeom>
          <a:noFill/>
          <a:ln w="9525">
            <a:noFill/>
            <a:miter lim="800000"/>
            <a:headEnd/>
            <a:tailEnd/>
          </a:ln>
        </p:spPr>
      </p:pic>
      <p:pic>
        <p:nvPicPr>
          <p:cNvPr id="9" name="Picture 2"/>
          <p:cNvPicPr>
            <a:picLocks noChangeAspect="1" noChangeArrowheads="1"/>
          </p:cNvPicPr>
          <p:nvPr/>
        </p:nvPicPr>
        <p:blipFill>
          <a:blip r:embed="rId3" cstate="print"/>
          <a:srcRect/>
          <a:stretch>
            <a:fillRect/>
          </a:stretch>
        </p:blipFill>
        <p:spPr bwMode="auto">
          <a:xfrm>
            <a:off x="467544" y="3140968"/>
            <a:ext cx="2276475" cy="304800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6048697" y="3190453"/>
            <a:ext cx="2771775" cy="3190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323528" y="1268760"/>
            <a:ext cx="8640960" cy="2308324"/>
          </a:xfrm>
          <a:prstGeom prst="rect">
            <a:avLst/>
          </a:prstGeom>
          <a:noFill/>
        </p:spPr>
        <p:txBody>
          <a:bodyPr wrap="square" rtlCol="0">
            <a:spAutoFit/>
          </a:bodyPr>
          <a:lstStyle/>
          <a:p>
            <a:r>
              <a:rPr lang="fr-FR" dirty="0" smtClean="0"/>
              <a:t>Votre responsable vous confie la modification du poste d’assemblage du tuyau d’alimentation (« Poste chassage 2 »), vous devrez :</a:t>
            </a:r>
          </a:p>
          <a:p>
            <a:pPr>
              <a:buFontTx/>
              <a:buChar char="-"/>
            </a:pPr>
            <a:r>
              <a:rPr lang="fr-FR" dirty="0" smtClean="0"/>
              <a:t>   Diminuer la surface d’encombrement du poste de travail en déplaçant les connecteurs</a:t>
            </a:r>
          </a:p>
          <a:p>
            <a:pPr>
              <a:buFontTx/>
              <a:buChar char="-"/>
            </a:pPr>
            <a:r>
              <a:rPr lang="fr-FR" dirty="0" smtClean="0"/>
              <a:t>   Modéliser l’assemblage des cinq têtes  </a:t>
            </a:r>
          </a:p>
          <a:p>
            <a:r>
              <a:rPr lang="fr-FR" dirty="0" smtClean="0"/>
              <a:t>-   Modifier le drageoir (Porte-têtes) afin de recevoir les cinq types de tête.</a:t>
            </a:r>
          </a:p>
          <a:p>
            <a:r>
              <a:rPr lang="fr-FR" b="1" dirty="0" smtClean="0">
                <a:solidFill>
                  <a:srgbClr val="FF0000"/>
                </a:solidFill>
              </a:rPr>
              <a:t>-   Réaliser un carter afin d’assurer la sécurité de l’opérateur</a:t>
            </a:r>
          </a:p>
          <a:p>
            <a:pPr>
              <a:buFontTx/>
              <a:buChar char="-"/>
            </a:pPr>
            <a:endParaRPr lang="fr-FR" dirty="0" smtClean="0"/>
          </a:p>
          <a:p>
            <a:endParaRPr lang="fr-FR" b="1" dirty="0">
              <a:solidFill>
                <a:srgbClr val="FF0000"/>
              </a:solidFill>
            </a:endParaRPr>
          </a:p>
        </p:txBody>
      </p:sp>
      <p:sp>
        <p:nvSpPr>
          <p:cNvPr id="7" name="Titre 1"/>
          <p:cNvSpPr>
            <a:spLocks noGrp="1"/>
          </p:cNvSpPr>
          <p:nvPr>
            <p:ph type="title"/>
          </p:nvPr>
        </p:nvSpPr>
        <p:spPr>
          <a:xfrm>
            <a:off x="457200" y="274638"/>
            <a:ext cx="8229600" cy="706090"/>
          </a:xfrm>
        </p:spPr>
        <p:txBody>
          <a:bodyPr>
            <a:normAutofit/>
          </a:bodyPr>
          <a:lstStyle/>
          <a:p>
            <a:r>
              <a:rPr lang="fr-FR" sz="3600" b="1" dirty="0" smtClean="0">
                <a:solidFill>
                  <a:srgbClr val="FF0000"/>
                </a:solidFill>
              </a:rPr>
              <a:t>Travail à effectuer</a:t>
            </a:r>
            <a:endParaRPr lang="fr-FR" sz="3600" dirty="0">
              <a:solidFill>
                <a:srgbClr val="FF0000"/>
              </a:solidFill>
            </a:endParaRPr>
          </a:p>
        </p:txBody>
      </p:sp>
      <p:pic>
        <p:nvPicPr>
          <p:cNvPr id="10" name="Picture 2"/>
          <p:cNvPicPr>
            <a:picLocks noChangeAspect="1" noChangeArrowheads="1"/>
          </p:cNvPicPr>
          <p:nvPr/>
        </p:nvPicPr>
        <p:blipFill>
          <a:blip r:embed="rId2" cstate="print"/>
          <a:srcRect/>
          <a:stretch>
            <a:fillRect/>
          </a:stretch>
        </p:blipFill>
        <p:spPr bwMode="auto">
          <a:xfrm>
            <a:off x="3226478" y="3284984"/>
            <a:ext cx="2353634" cy="30784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Présentation d’une pompe d’alimentation </a:t>
            </a:r>
            <a:endParaRPr lang="fr-FR" sz="2400" dirty="0"/>
          </a:p>
        </p:txBody>
      </p:sp>
      <p:pic>
        <p:nvPicPr>
          <p:cNvPr id="44036" name="Picture 4"/>
          <p:cNvPicPr>
            <a:picLocks noChangeAspect="1" noChangeArrowheads="1"/>
          </p:cNvPicPr>
          <p:nvPr/>
        </p:nvPicPr>
        <p:blipFill>
          <a:blip r:embed="rId2" cstate="print"/>
          <a:srcRect/>
          <a:stretch>
            <a:fillRect/>
          </a:stretch>
        </p:blipFill>
        <p:spPr bwMode="auto">
          <a:xfrm>
            <a:off x="4481513" y="3148013"/>
            <a:ext cx="180975" cy="561975"/>
          </a:xfrm>
          <a:prstGeom prst="rect">
            <a:avLst/>
          </a:prstGeom>
          <a:noFill/>
          <a:ln w="9525">
            <a:noFill/>
            <a:miter lim="800000"/>
            <a:headEnd/>
            <a:tailEnd/>
          </a:ln>
        </p:spPr>
      </p:pic>
      <p:pic>
        <p:nvPicPr>
          <p:cNvPr id="44040" name="Picture 8"/>
          <p:cNvPicPr>
            <a:picLocks noChangeAspect="1" noChangeArrowheads="1"/>
          </p:cNvPicPr>
          <p:nvPr/>
        </p:nvPicPr>
        <p:blipFill>
          <a:blip r:embed="rId3" cstate="print"/>
          <a:srcRect/>
          <a:stretch>
            <a:fillRect/>
          </a:stretch>
        </p:blipFill>
        <p:spPr bwMode="auto">
          <a:xfrm>
            <a:off x="611560" y="1988840"/>
            <a:ext cx="3454544" cy="3960440"/>
          </a:xfrm>
          <a:prstGeom prst="rect">
            <a:avLst/>
          </a:prstGeom>
          <a:noFill/>
          <a:ln w="9525">
            <a:noFill/>
            <a:miter lim="800000"/>
            <a:headEnd/>
            <a:tailEnd/>
          </a:ln>
        </p:spPr>
      </p:pic>
      <p:sp>
        <p:nvSpPr>
          <p:cNvPr id="7" name="ZoneTexte 6"/>
          <p:cNvSpPr txBox="1"/>
          <p:nvPr/>
        </p:nvSpPr>
        <p:spPr>
          <a:xfrm>
            <a:off x="395536" y="1052736"/>
            <a:ext cx="7992888" cy="369332"/>
          </a:xfrm>
          <a:prstGeom prst="rect">
            <a:avLst/>
          </a:prstGeom>
          <a:noFill/>
        </p:spPr>
        <p:txBody>
          <a:bodyPr wrap="square" rtlCol="0">
            <a:spAutoFit/>
          </a:bodyPr>
          <a:lstStyle/>
          <a:p>
            <a:r>
              <a:rPr lang="fr-FR" dirty="0" smtClean="0"/>
              <a:t>Une pompe d’alimentation est composée de deux parties:</a:t>
            </a:r>
            <a:endParaRPr lang="fr-FR" dirty="0"/>
          </a:p>
        </p:txBody>
      </p:sp>
      <p:pic>
        <p:nvPicPr>
          <p:cNvPr id="8" name="Picture 2"/>
          <p:cNvPicPr>
            <a:picLocks noChangeAspect="1" noChangeArrowheads="1"/>
          </p:cNvPicPr>
          <p:nvPr/>
        </p:nvPicPr>
        <p:blipFill>
          <a:blip r:embed="rId4" cstate="print"/>
          <a:srcRect/>
          <a:stretch>
            <a:fillRect/>
          </a:stretch>
        </p:blipFill>
        <p:spPr bwMode="auto">
          <a:xfrm>
            <a:off x="5004048" y="1484784"/>
            <a:ext cx="3525222" cy="2016224"/>
          </a:xfrm>
          <a:prstGeom prst="rect">
            <a:avLst/>
          </a:prstGeom>
          <a:noFill/>
          <a:ln w="9525">
            <a:noFill/>
            <a:miter lim="800000"/>
            <a:headEnd/>
            <a:tailEnd/>
          </a:ln>
        </p:spPr>
      </p:pic>
      <p:cxnSp>
        <p:nvCxnSpPr>
          <p:cNvPr id="12" name="Connecteur droit avec flèche 11"/>
          <p:cNvCxnSpPr>
            <a:stCxn id="8" idx="1"/>
          </p:cNvCxnSpPr>
          <p:nvPr/>
        </p:nvCxnSpPr>
        <p:spPr>
          <a:xfrm flipH="1">
            <a:off x="2771800" y="2492896"/>
            <a:ext cx="2232248" cy="360040"/>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Présentation d’une pompe d’alimentation </a:t>
            </a:r>
            <a:endParaRPr lang="fr-FR" sz="2400" dirty="0"/>
          </a:p>
        </p:txBody>
      </p:sp>
      <p:pic>
        <p:nvPicPr>
          <p:cNvPr id="44036" name="Picture 4"/>
          <p:cNvPicPr>
            <a:picLocks noChangeAspect="1" noChangeArrowheads="1"/>
          </p:cNvPicPr>
          <p:nvPr/>
        </p:nvPicPr>
        <p:blipFill>
          <a:blip r:embed="rId2" cstate="print"/>
          <a:srcRect/>
          <a:stretch>
            <a:fillRect/>
          </a:stretch>
        </p:blipFill>
        <p:spPr bwMode="auto">
          <a:xfrm>
            <a:off x="4481513" y="3148013"/>
            <a:ext cx="180975" cy="561975"/>
          </a:xfrm>
          <a:prstGeom prst="rect">
            <a:avLst/>
          </a:prstGeom>
          <a:noFill/>
          <a:ln w="9525">
            <a:noFill/>
            <a:miter lim="800000"/>
            <a:headEnd/>
            <a:tailEnd/>
          </a:ln>
        </p:spPr>
      </p:pic>
      <p:sp>
        <p:nvSpPr>
          <p:cNvPr id="10" name="ZoneTexte 9"/>
          <p:cNvSpPr txBox="1"/>
          <p:nvPr/>
        </p:nvSpPr>
        <p:spPr>
          <a:xfrm>
            <a:off x="395536" y="1052736"/>
            <a:ext cx="7992888" cy="369332"/>
          </a:xfrm>
          <a:prstGeom prst="rect">
            <a:avLst/>
          </a:prstGeom>
          <a:noFill/>
        </p:spPr>
        <p:txBody>
          <a:bodyPr wrap="square" rtlCol="0">
            <a:spAutoFit/>
          </a:bodyPr>
          <a:lstStyle/>
          <a:p>
            <a:r>
              <a:rPr lang="fr-FR" dirty="0" smtClean="0"/>
              <a:t>Une pompe d’alimentation est composée de deux parties:</a:t>
            </a:r>
          </a:p>
        </p:txBody>
      </p:sp>
      <p:pic>
        <p:nvPicPr>
          <p:cNvPr id="44040" name="Picture 8"/>
          <p:cNvPicPr>
            <a:picLocks noChangeAspect="1" noChangeArrowheads="1"/>
          </p:cNvPicPr>
          <p:nvPr/>
        </p:nvPicPr>
        <p:blipFill>
          <a:blip r:embed="rId3" cstate="print"/>
          <a:srcRect/>
          <a:stretch>
            <a:fillRect/>
          </a:stretch>
        </p:blipFill>
        <p:spPr bwMode="auto">
          <a:xfrm>
            <a:off x="611560" y="1988840"/>
            <a:ext cx="3454544" cy="3960440"/>
          </a:xfrm>
          <a:prstGeom prst="rect">
            <a:avLst/>
          </a:prstGeom>
          <a:noFill/>
          <a:ln w="9525">
            <a:noFill/>
            <a:miter lim="800000"/>
            <a:headEnd/>
            <a:tailEnd/>
          </a:ln>
        </p:spPr>
      </p:pic>
      <p:pic>
        <p:nvPicPr>
          <p:cNvPr id="46082" name="Picture 2"/>
          <p:cNvPicPr>
            <a:picLocks noChangeAspect="1" noChangeArrowheads="1"/>
          </p:cNvPicPr>
          <p:nvPr/>
        </p:nvPicPr>
        <p:blipFill>
          <a:blip r:embed="rId4" cstate="print"/>
          <a:srcRect/>
          <a:stretch>
            <a:fillRect/>
          </a:stretch>
        </p:blipFill>
        <p:spPr bwMode="auto">
          <a:xfrm>
            <a:off x="5007218" y="1484784"/>
            <a:ext cx="3525222" cy="2016224"/>
          </a:xfrm>
          <a:prstGeom prst="rect">
            <a:avLst/>
          </a:prstGeom>
          <a:noFill/>
          <a:ln w="9525">
            <a:noFill/>
            <a:miter lim="800000"/>
            <a:headEnd/>
            <a:tailEnd/>
          </a:ln>
        </p:spPr>
      </p:pic>
      <p:cxnSp>
        <p:nvCxnSpPr>
          <p:cNvPr id="8" name="Connecteur droit avec flèche 7"/>
          <p:cNvCxnSpPr/>
          <p:nvPr/>
        </p:nvCxnSpPr>
        <p:spPr>
          <a:xfrm flipH="1">
            <a:off x="2771800" y="2492896"/>
            <a:ext cx="2232248" cy="360040"/>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9" name="Connecteur droit avec flèche 8"/>
          <p:cNvCxnSpPr/>
          <p:nvPr/>
        </p:nvCxnSpPr>
        <p:spPr>
          <a:xfrm flipH="1" flipV="1">
            <a:off x="2627784" y="4221088"/>
            <a:ext cx="2419825" cy="922412"/>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pic>
        <p:nvPicPr>
          <p:cNvPr id="47107" name="Picture 3"/>
          <p:cNvPicPr>
            <a:picLocks noChangeAspect="1" noChangeArrowheads="1"/>
          </p:cNvPicPr>
          <p:nvPr/>
        </p:nvPicPr>
        <p:blipFill>
          <a:blip r:embed="rId5" cstate="print"/>
          <a:srcRect/>
          <a:stretch>
            <a:fillRect/>
          </a:stretch>
        </p:blipFill>
        <p:spPr bwMode="auto">
          <a:xfrm>
            <a:off x="5004048" y="3476626"/>
            <a:ext cx="3504059" cy="3247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Processus d’assemblage des pompes</a:t>
            </a:r>
            <a:endParaRPr lang="fr-FR" sz="2400" dirty="0" smtClean="0"/>
          </a:p>
        </p:txBody>
      </p:sp>
      <p:pic>
        <p:nvPicPr>
          <p:cNvPr id="44036" name="Picture 4"/>
          <p:cNvPicPr>
            <a:picLocks noChangeAspect="1" noChangeArrowheads="1"/>
          </p:cNvPicPr>
          <p:nvPr/>
        </p:nvPicPr>
        <p:blipFill>
          <a:blip r:embed="rId2" cstate="print"/>
          <a:srcRect/>
          <a:stretch>
            <a:fillRect/>
          </a:stretch>
        </p:blipFill>
        <p:spPr bwMode="auto">
          <a:xfrm>
            <a:off x="4481513" y="3148013"/>
            <a:ext cx="180975" cy="561975"/>
          </a:xfrm>
          <a:prstGeom prst="rect">
            <a:avLst/>
          </a:prstGeom>
          <a:noFill/>
          <a:ln w="9525">
            <a:noFill/>
            <a:miter lim="800000"/>
            <a:headEnd/>
            <a:tailEnd/>
          </a:ln>
        </p:spPr>
      </p:pic>
      <p:sp>
        <p:nvSpPr>
          <p:cNvPr id="6" name="ZoneTexte 5"/>
          <p:cNvSpPr txBox="1"/>
          <p:nvPr/>
        </p:nvSpPr>
        <p:spPr>
          <a:xfrm>
            <a:off x="395536" y="1198493"/>
            <a:ext cx="8352928" cy="646331"/>
          </a:xfrm>
          <a:prstGeom prst="rect">
            <a:avLst/>
          </a:prstGeom>
          <a:noFill/>
        </p:spPr>
        <p:txBody>
          <a:bodyPr wrap="square" rtlCol="0">
            <a:spAutoFit/>
          </a:bodyPr>
          <a:lstStyle/>
          <a:p>
            <a:r>
              <a:rPr lang="fr-FR" dirty="0" smtClean="0"/>
              <a:t>Chaque pompe d’alimentation est assemblée automatiquement sur une chaîne de production constituée de quatre unités de fabrication.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457200" y="274638"/>
            <a:ext cx="8229600" cy="778098"/>
          </a:xfrm>
          <a:prstGeom prst="rect">
            <a:avLst/>
          </a:prstGeom>
        </p:spPr>
        <p:txBody>
          <a:bodyPr vert="horz" lIns="91440" tIns="45720" rIns="91440" bIns="45720" rtlCol="0" anchor="ctr">
            <a:normAutofit/>
          </a:bodyPr>
          <a:lstStyle/>
          <a:p>
            <a:pPr algn="ctr"/>
            <a:r>
              <a:rPr lang="fr-FR" sz="2400" b="1" dirty="0" smtClean="0"/>
              <a:t>Processus d’assemblage des pompes</a:t>
            </a:r>
            <a:endParaRPr lang="fr-FR" sz="2400" dirty="0" smtClean="0"/>
          </a:p>
        </p:txBody>
      </p:sp>
      <p:pic>
        <p:nvPicPr>
          <p:cNvPr id="44036" name="Picture 4"/>
          <p:cNvPicPr>
            <a:picLocks noChangeAspect="1" noChangeArrowheads="1"/>
          </p:cNvPicPr>
          <p:nvPr/>
        </p:nvPicPr>
        <p:blipFill>
          <a:blip r:embed="rId2" cstate="print"/>
          <a:srcRect/>
          <a:stretch>
            <a:fillRect/>
          </a:stretch>
        </p:blipFill>
        <p:spPr bwMode="auto">
          <a:xfrm>
            <a:off x="4481513" y="3148013"/>
            <a:ext cx="180975" cy="561975"/>
          </a:xfrm>
          <a:prstGeom prst="rect">
            <a:avLst/>
          </a:prstGeom>
          <a:noFill/>
          <a:ln w="9525">
            <a:noFill/>
            <a:miter lim="800000"/>
            <a:headEnd/>
            <a:tailEnd/>
          </a:ln>
        </p:spPr>
      </p:pic>
      <p:sp>
        <p:nvSpPr>
          <p:cNvPr id="6" name="ZoneTexte 5"/>
          <p:cNvSpPr txBox="1"/>
          <p:nvPr/>
        </p:nvSpPr>
        <p:spPr>
          <a:xfrm>
            <a:off x="395536" y="1196752"/>
            <a:ext cx="8352928" cy="1200329"/>
          </a:xfrm>
          <a:prstGeom prst="rect">
            <a:avLst/>
          </a:prstGeom>
          <a:noFill/>
        </p:spPr>
        <p:txBody>
          <a:bodyPr wrap="square" rtlCol="0">
            <a:spAutoFit/>
          </a:bodyPr>
          <a:lstStyle/>
          <a:p>
            <a:r>
              <a:rPr lang="fr-FR" dirty="0" smtClean="0"/>
              <a:t>Chaque pompe d’alimentation est assemblée automatiquement sur une chaîne de production constituée de quatre unités de fabrication. </a:t>
            </a:r>
          </a:p>
          <a:p>
            <a:r>
              <a:rPr lang="fr-FR" dirty="0" smtClean="0"/>
              <a:t>	</a:t>
            </a:r>
            <a:r>
              <a:rPr lang="fr-FR" b="1" dirty="0" smtClean="0">
                <a:solidFill>
                  <a:srgbClr val="FF0000"/>
                </a:solidFill>
              </a:rPr>
              <a:t>- Assemblage du filtre (Unité 1)</a:t>
            </a:r>
          </a:p>
          <a:p>
            <a:endParaRPr lang="fr-FR" dirty="0" smtClean="0"/>
          </a:p>
        </p:txBody>
      </p:sp>
      <p:pic>
        <p:nvPicPr>
          <p:cNvPr id="7" name="Picture 2"/>
          <p:cNvPicPr>
            <a:picLocks noChangeAspect="1" noChangeArrowheads="1"/>
          </p:cNvPicPr>
          <p:nvPr/>
        </p:nvPicPr>
        <p:blipFill>
          <a:blip r:embed="rId3" cstate="print"/>
          <a:srcRect/>
          <a:stretch>
            <a:fillRect/>
          </a:stretch>
        </p:blipFill>
        <p:spPr bwMode="auto">
          <a:xfrm>
            <a:off x="-108520" y="3429000"/>
            <a:ext cx="2962275" cy="1657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553</TotalTime>
  <Words>1469</Words>
  <Application>Microsoft Office PowerPoint</Application>
  <PresentationFormat>Affichage à l'écran (4:3)</PresentationFormat>
  <Paragraphs>268</Paragraphs>
  <Slides>51</Slides>
  <Notes>0</Notes>
  <HiddenSlides>0</HiddenSlides>
  <MMClips>0</MMClips>
  <ScaleCrop>false</ScaleCrop>
  <HeadingPairs>
    <vt:vector size="4" baseType="variant">
      <vt:variant>
        <vt:lpstr>Thème</vt:lpstr>
      </vt:variant>
      <vt:variant>
        <vt:i4>1</vt:i4>
      </vt:variant>
      <vt:variant>
        <vt:lpstr>Titres des diapositives</vt:lpstr>
      </vt:variant>
      <vt:variant>
        <vt:i4>51</vt:i4>
      </vt:variant>
    </vt:vector>
  </HeadingPairs>
  <TitlesOfParts>
    <vt:vector size="52" baseType="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Modèle volumique du poste de travail existant: Poste de Chassage 2, modèle Citroën</vt:lpstr>
      <vt:lpstr>Travail à effectuer</vt:lpstr>
      <vt:lpstr>Travail à effectuer</vt:lpstr>
      <vt:lpstr>Travail à effectuer</vt:lpstr>
      <vt:lpstr>Travail à effectuer</vt:lpstr>
      <vt:lpstr>Travail à effectuer</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Nicolas</dc:creator>
  <cp:lastModifiedBy>Nicolas</cp:lastModifiedBy>
  <cp:revision>79</cp:revision>
  <dcterms:created xsi:type="dcterms:W3CDTF">2013-10-13T13:26:16Z</dcterms:created>
  <dcterms:modified xsi:type="dcterms:W3CDTF">2013-11-11T18:50:19Z</dcterms:modified>
</cp:coreProperties>
</file>