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797675" cy="98742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6C0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2514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D291A7-D5AA-4FC4-816E-A260617B775B}" type="datetimeFigureOut">
              <a:rPr lang="fr-FR" smtClean="0"/>
              <a:pPr/>
              <a:t>31/01/2014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E11C10-B1B0-41D7-8E42-316B0D459CA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3B39-326C-4429-B291-15D31FED041E}" type="datetimeFigureOut">
              <a:rPr lang="fr-FR" smtClean="0"/>
              <a:pPr/>
              <a:t>31/01/2014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E421-437A-415E-A25B-9DEC7708CC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3B39-326C-4429-B291-15D31FED041E}" type="datetimeFigureOut">
              <a:rPr lang="fr-FR" smtClean="0"/>
              <a:pPr/>
              <a:t>31/01/2014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E421-437A-415E-A25B-9DEC7708CC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3B39-326C-4429-B291-15D31FED041E}" type="datetimeFigureOut">
              <a:rPr lang="fr-FR" smtClean="0"/>
              <a:pPr/>
              <a:t>31/01/2014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E421-437A-415E-A25B-9DEC7708CC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3B39-326C-4429-B291-15D31FED041E}" type="datetimeFigureOut">
              <a:rPr lang="fr-FR" smtClean="0"/>
              <a:pPr/>
              <a:t>31/01/2014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E421-437A-415E-A25B-9DEC7708CC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3B39-326C-4429-B291-15D31FED041E}" type="datetimeFigureOut">
              <a:rPr lang="fr-FR" smtClean="0"/>
              <a:pPr/>
              <a:t>31/01/2014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E421-437A-415E-A25B-9DEC7708CC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3B39-326C-4429-B291-15D31FED041E}" type="datetimeFigureOut">
              <a:rPr lang="fr-FR" smtClean="0"/>
              <a:pPr/>
              <a:t>31/01/2014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E421-437A-415E-A25B-9DEC7708CC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3B39-326C-4429-B291-15D31FED041E}" type="datetimeFigureOut">
              <a:rPr lang="fr-FR" smtClean="0"/>
              <a:pPr/>
              <a:t>31/01/2014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E421-437A-415E-A25B-9DEC7708CC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3B39-326C-4429-B291-15D31FED041E}" type="datetimeFigureOut">
              <a:rPr lang="fr-FR" smtClean="0"/>
              <a:pPr/>
              <a:t>31/01/2014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E421-437A-415E-A25B-9DEC7708CC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3B39-326C-4429-B291-15D31FED041E}" type="datetimeFigureOut">
              <a:rPr lang="fr-FR" smtClean="0"/>
              <a:pPr/>
              <a:t>31/01/2014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E421-437A-415E-A25B-9DEC7708CC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3B39-326C-4429-B291-15D31FED041E}" type="datetimeFigureOut">
              <a:rPr lang="fr-FR" smtClean="0"/>
              <a:pPr/>
              <a:t>31/01/2014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E421-437A-415E-A25B-9DEC7708CC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3B39-326C-4429-B291-15D31FED041E}" type="datetimeFigureOut">
              <a:rPr lang="fr-FR" smtClean="0"/>
              <a:pPr/>
              <a:t>31/01/2014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E421-437A-415E-A25B-9DEC7708CC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13B39-326C-4429-B291-15D31FED041E}" type="datetimeFigureOut">
              <a:rPr lang="fr-FR" smtClean="0"/>
              <a:pPr/>
              <a:t>31/01/2014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3E421-437A-415E-A25B-9DEC7708CC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kydome.eu/professionnels/produits/fiche-produit.php?id=7" TargetMode="External"/><Relationship Id="rId13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12" Type="http://schemas.openxmlformats.org/officeDocument/2006/relationships/hyperlink" Target="http://www.skydome.eu/professionnels/produits/fiche-produit.php?id=23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skydome.eu/professionnels/produits/fiche-produit.php?id=9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0" Type="http://schemas.openxmlformats.org/officeDocument/2006/relationships/hyperlink" Target="http://www.skydome.eu/professionnels/produits/fiche-produit.php?id=46" TargetMode="External"/><Relationship Id="rId4" Type="http://schemas.openxmlformats.org/officeDocument/2006/relationships/hyperlink" Target="http://www.skydome.eu/professionnels/produits/fiche-produit.php?id=21" TargetMode="External"/><Relationship Id="rId9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hyperlink" Target="7.PYROMAX%5b1%5d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flipV="1">
            <a:off x="0" y="6453336"/>
            <a:ext cx="9144000" cy="404664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-27384"/>
            <a:ext cx="9144000" cy="792088"/>
          </a:xfr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fr-FR" sz="1900" b="1" dirty="0" smtClean="0"/>
              <a:t>BREVET D’ÉTUDES PROFESSIONNELLES  </a:t>
            </a:r>
            <a:r>
              <a:rPr lang="fr-FR" sz="1800" b="1" dirty="0" smtClean="0"/>
              <a:t>Représentation Informatisée de Produits Industriels</a:t>
            </a:r>
            <a:r>
              <a:rPr lang="fr-FR" sz="1800" dirty="0"/>
              <a:t/>
            </a:r>
            <a:br>
              <a:rPr lang="fr-FR" sz="1800" dirty="0"/>
            </a:br>
            <a:r>
              <a:rPr lang="fr-FR" sz="1800" cap="all" dirty="0" smtClean="0"/>
              <a:t>É</a:t>
            </a:r>
            <a:r>
              <a:rPr lang="fr-FR" sz="1800" dirty="0" smtClean="0"/>
              <a:t>preuve</a:t>
            </a:r>
            <a:r>
              <a:rPr lang="fr-FR" sz="1800" cap="all" dirty="0" smtClean="0"/>
              <a:t> EP2 - U</a:t>
            </a:r>
            <a:r>
              <a:rPr lang="fr-FR" sz="1800" dirty="0" smtClean="0"/>
              <a:t>nité</a:t>
            </a:r>
            <a:r>
              <a:rPr lang="fr-FR" sz="1800" cap="all" dirty="0" smtClean="0"/>
              <a:t> : UP 2  -  		</a:t>
            </a:r>
            <a:r>
              <a:rPr lang="fr-FR" sz="1800" dirty="0" smtClean="0"/>
              <a:t> </a:t>
            </a:r>
            <a:r>
              <a:rPr lang="fr-FR" sz="2000" b="1" dirty="0" smtClean="0"/>
              <a:t>Modification du modèle numérique d'un produit</a:t>
            </a:r>
            <a:endParaRPr lang="fr-FR" sz="2000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6488668"/>
            <a:ext cx="6457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	        TABLE DE MONTAGE POUR TRAVERSE PYROMAX V2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67544" y="980728"/>
            <a:ext cx="3382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u="sng" dirty="0" smtClean="0">
                <a:latin typeface="Arial" pitchFamily="34" charset="0"/>
                <a:cs typeface="Arial" pitchFamily="34" charset="0"/>
              </a:rPr>
              <a:t>PRESENTATION DE L’ETUDE</a:t>
            </a:r>
            <a:endParaRPr lang="fr-FR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580112" y="1124744"/>
            <a:ext cx="356388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La société SKYDÔME est  située à Sons et </a:t>
            </a:r>
            <a:r>
              <a:rPr kumimoji="0" lang="fr-FR" sz="1200" b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Ronchères</a:t>
            </a:r>
            <a:r>
              <a:rPr kumimoji="0" lang="fr-FR" sz="1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dans le département de l’Aisne.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SKYDÔME développe principalement une gamme de produit pour :</a:t>
            </a:r>
            <a:endParaRPr kumimoji="0" lang="fr-FR" sz="1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fr-FR" sz="1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L’éclairage naturel</a:t>
            </a:r>
            <a:endParaRPr kumimoji="0" lang="fr-FR" sz="1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fr-FR" sz="1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L’accès  en toiture</a:t>
            </a: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fr-FR" sz="1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L’aération</a:t>
            </a:r>
            <a:endParaRPr kumimoji="0" lang="fr-FR" sz="1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fr-FR" sz="1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Le désenfumage  </a:t>
            </a:r>
            <a:endParaRPr kumimoji="0" lang="fr-FR" sz="1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fr-FR" sz="1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 l="35825" t="21440" r="5901" b="11361"/>
          <a:stretch>
            <a:fillRect/>
          </a:stretch>
        </p:blipFill>
        <p:spPr bwMode="auto">
          <a:xfrm>
            <a:off x="4046341" y="2420888"/>
            <a:ext cx="2397867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oupe 15"/>
          <p:cNvGrpSpPr/>
          <p:nvPr/>
        </p:nvGrpSpPr>
        <p:grpSpPr>
          <a:xfrm>
            <a:off x="1193924" y="1772816"/>
            <a:ext cx="2232248" cy="720080"/>
            <a:chOff x="1193924" y="1772816"/>
            <a:chExt cx="2232248" cy="720080"/>
          </a:xfrm>
        </p:grpSpPr>
        <p:sp>
          <p:nvSpPr>
            <p:cNvPr id="15" name="Rectangle 14"/>
            <p:cNvSpPr/>
            <p:nvPr/>
          </p:nvSpPr>
          <p:spPr>
            <a:xfrm>
              <a:off x="1193924" y="1772816"/>
              <a:ext cx="2232248" cy="7200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031" name="Picture 7" descr="Logo Skydôm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95636" y="1828056"/>
              <a:ext cx="2028825" cy="609600"/>
            </a:xfrm>
            <a:prstGeom prst="rect">
              <a:avLst/>
            </a:prstGeom>
            <a:noFill/>
          </p:spPr>
        </p:pic>
      </p:grpSp>
      <p:pic>
        <p:nvPicPr>
          <p:cNvPr id="1033" name="Picture 9" descr="Pyrodôme Evolutreuil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284984"/>
            <a:ext cx="2286000" cy="1524001"/>
          </a:xfrm>
          <a:prstGeom prst="rect">
            <a:avLst/>
          </a:prstGeom>
          <a:noFill/>
        </p:spPr>
      </p:pic>
      <p:pic>
        <p:nvPicPr>
          <p:cNvPr id="1035" name="Picture 11" descr="Rehausse coiffante Skydôme 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b="14951"/>
          <a:stretch>
            <a:fillRect/>
          </a:stretch>
        </p:blipFill>
        <p:spPr bwMode="auto">
          <a:xfrm>
            <a:off x="5724128" y="5013176"/>
            <a:ext cx="2286000" cy="1296144"/>
          </a:xfrm>
          <a:prstGeom prst="rect">
            <a:avLst/>
          </a:prstGeom>
          <a:noFill/>
        </p:spPr>
      </p:pic>
      <p:pic>
        <p:nvPicPr>
          <p:cNvPr id="1037" name="Picture 13" descr="Skydôme Rond 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55976" y="4653136"/>
            <a:ext cx="1224136" cy="802713"/>
          </a:xfrm>
          <a:prstGeom prst="rect">
            <a:avLst/>
          </a:prstGeom>
          <a:noFill/>
        </p:spPr>
      </p:pic>
      <p:pic>
        <p:nvPicPr>
          <p:cNvPr id="1041" name="Picture 17" descr="Voûte Arcade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 l="3421" t="9450" r="4219" b="5501"/>
          <a:stretch>
            <a:fillRect/>
          </a:stretch>
        </p:blipFill>
        <p:spPr bwMode="auto">
          <a:xfrm>
            <a:off x="1295636" y="4653136"/>
            <a:ext cx="2484276" cy="1656184"/>
          </a:xfrm>
          <a:prstGeom prst="rect">
            <a:avLst/>
          </a:prstGeom>
          <a:noFill/>
        </p:spPr>
      </p:pic>
      <p:pic>
        <p:nvPicPr>
          <p:cNvPr id="1039" name="Picture 15" descr="Passadôme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64288" y="3573016"/>
            <a:ext cx="1619250" cy="1524001"/>
          </a:xfrm>
          <a:prstGeom prst="rect">
            <a:avLst/>
          </a:prstGeom>
          <a:noFill/>
        </p:spPr>
      </p:pic>
      <p:sp>
        <p:nvSpPr>
          <p:cNvPr id="23" name="Bouton d'action : Suivant 22">
            <a:hlinkClick r:id="" action="ppaction://hlinkshowjump?jump=nextslide" highlightClick="1"/>
          </p:cNvPr>
          <p:cNvSpPr/>
          <p:nvPr/>
        </p:nvSpPr>
        <p:spPr>
          <a:xfrm>
            <a:off x="8532440" y="6453336"/>
            <a:ext cx="504000" cy="404664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5778000" y="2636912"/>
            <a:ext cx="648072" cy="216024"/>
          </a:xfrm>
          <a:prstGeom prst="rect">
            <a:avLst/>
          </a:prstGeom>
          <a:solidFill>
            <a:schemeClr val="tx2">
              <a:lumMod val="60000"/>
              <a:lumOff val="40000"/>
              <a:alpha val="5803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-27384"/>
            <a:ext cx="9144000" cy="792088"/>
          </a:xfr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fr-FR" sz="1900" b="1" dirty="0" smtClean="0"/>
              <a:t>BREVET D’ÉTUDES PROFESSIONNELLES  </a:t>
            </a:r>
            <a:r>
              <a:rPr lang="fr-FR" sz="1800" b="1" dirty="0" smtClean="0"/>
              <a:t>Représentation Informatisée de Produits Industriels</a:t>
            </a:r>
            <a:r>
              <a:rPr lang="fr-FR" sz="1800" dirty="0"/>
              <a:t/>
            </a:r>
            <a:br>
              <a:rPr lang="fr-FR" sz="1800" dirty="0"/>
            </a:br>
            <a:r>
              <a:rPr lang="fr-FR" sz="1800" cap="all" dirty="0" smtClean="0"/>
              <a:t>É</a:t>
            </a:r>
            <a:r>
              <a:rPr lang="fr-FR" sz="1800" dirty="0" smtClean="0"/>
              <a:t>preuve</a:t>
            </a:r>
            <a:r>
              <a:rPr lang="fr-FR" sz="1800" cap="all" dirty="0" smtClean="0"/>
              <a:t> EP2 - U</a:t>
            </a:r>
            <a:r>
              <a:rPr lang="fr-FR" sz="1800" dirty="0" smtClean="0"/>
              <a:t>nité</a:t>
            </a:r>
            <a:r>
              <a:rPr lang="fr-FR" sz="1800" cap="all" dirty="0" smtClean="0"/>
              <a:t> : UP 2  -  		</a:t>
            </a:r>
            <a:r>
              <a:rPr lang="fr-FR" sz="1800" dirty="0" smtClean="0"/>
              <a:t> </a:t>
            </a:r>
            <a:r>
              <a:rPr lang="fr-FR" sz="2000" b="1" dirty="0" smtClean="0"/>
              <a:t>Modification du modèle numérique d'un produit</a:t>
            </a:r>
            <a:endParaRPr lang="fr-FR" sz="2000" dirty="0"/>
          </a:p>
        </p:txBody>
      </p:sp>
      <p:sp>
        <p:nvSpPr>
          <p:cNvPr id="11" name="Rectangle 10"/>
          <p:cNvSpPr/>
          <p:nvPr/>
        </p:nvSpPr>
        <p:spPr>
          <a:xfrm>
            <a:off x="144016" y="982469"/>
            <a:ext cx="7524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L’étude consiste à améliorer l’ergonomie d’un poste de travail destiné au montage complet du sous –ensemble  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traverse de </a:t>
            </a:r>
            <a:r>
              <a:rPr kumimoji="0" lang="fr-FR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Pyromax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Version 2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lang="fr-FR" dirty="0"/>
          </a:p>
        </p:txBody>
      </p:sp>
      <p:grpSp>
        <p:nvGrpSpPr>
          <p:cNvPr id="3" name="Groupe 15"/>
          <p:cNvGrpSpPr/>
          <p:nvPr/>
        </p:nvGrpSpPr>
        <p:grpSpPr>
          <a:xfrm>
            <a:off x="7812360" y="908720"/>
            <a:ext cx="1331640" cy="432048"/>
            <a:chOff x="1193924" y="1772816"/>
            <a:chExt cx="2232248" cy="720080"/>
          </a:xfrm>
        </p:grpSpPr>
        <p:sp>
          <p:nvSpPr>
            <p:cNvPr id="15" name="Rectangle 14"/>
            <p:cNvSpPr/>
            <p:nvPr/>
          </p:nvSpPr>
          <p:spPr>
            <a:xfrm>
              <a:off x="1193924" y="1772816"/>
              <a:ext cx="2232248" cy="7200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031" name="Picture 7" descr="Logo Skydôm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95636" y="1828056"/>
              <a:ext cx="2028825" cy="609600"/>
            </a:xfrm>
            <a:prstGeom prst="rect">
              <a:avLst/>
            </a:prstGeom>
            <a:noFill/>
          </p:spPr>
        </p:pic>
      </p:grpSp>
      <p:sp>
        <p:nvSpPr>
          <p:cNvPr id="13" name="Rectangle 12"/>
          <p:cNvSpPr/>
          <p:nvPr/>
        </p:nvSpPr>
        <p:spPr>
          <a:xfrm flipV="1">
            <a:off x="0" y="6453336"/>
            <a:ext cx="9144000" cy="404664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0" y="6488668"/>
            <a:ext cx="6457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	        TABLE DE MONTAGE POUR TRAVERSE PYROMAX V2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Bouton d'action : Précédent 15">
            <a:hlinkClick r:id="" action="ppaction://hlinkshowjump?jump=previousslide" highlightClick="1"/>
          </p:cNvPr>
          <p:cNvSpPr/>
          <p:nvPr/>
        </p:nvSpPr>
        <p:spPr>
          <a:xfrm>
            <a:off x="7956376" y="6453336"/>
            <a:ext cx="504056" cy="404664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Bouton d'action : Suivant 16">
            <a:hlinkClick r:id="" action="ppaction://hlinkshowjump?jump=nextslide" highlightClick="1"/>
          </p:cNvPr>
          <p:cNvSpPr/>
          <p:nvPr/>
        </p:nvSpPr>
        <p:spPr>
          <a:xfrm>
            <a:off x="8532440" y="6453336"/>
            <a:ext cx="504000" cy="404664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340" name="Picture 4" descr="http://www.skydome.eu/documents/produits/61/501bcdc6ec6d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556792"/>
            <a:ext cx="2740571" cy="2740571"/>
          </a:xfrm>
          <a:prstGeom prst="rect">
            <a:avLst/>
          </a:prstGeom>
          <a:noFill/>
        </p:spPr>
      </p:pic>
      <p:pic>
        <p:nvPicPr>
          <p:cNvPr id="14343" name="Picture 7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 l="31758" t="10538" r="29917" b="3721"/>
          <a:stretch>
            <a:fillRect/>
          </a:stretch>
        </p:blipFill>
        <p:spPr bwMode="auto">
          <a:xfrm>
            <a:off x="6588224" y="2204864"/>
            <a:ext cx="2368896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ZoneTexte 20"/>
          <p:cNvSpPr txBox="1"/>
          <p:nvPr/>
        </p:nvSpPr>
        <p:spPr>
          <a:xfrm>
            <a:off x="6516216" y="1989420"/>
            <a:ext cx="24865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b="1" i="1" dirty="0" smtClean="0"/>
              <a:t>Cliquer sur le document constructeur pour le visualiser</a:t>
            </a:r>
            <a:endParaRPr lang="fr-FR" sz="800" b="1" i="1" dirty="0"/>
          </a:p>
        </p:txBody>
      </p:sp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7664" y="4293096"/>
            <a:ext cx="31305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Ellipse 26"/>
          <p:cNvSpPr/>
          <p:nvPr/>
        </p:nvSpPr>
        <p:spPr>
          <a:xfrm rot="20808090">
            <a:off x="2278753" y="5198447"/>
            <a:ext cx="1656184" cy="288032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/>
          <p:cNvSpPr/>
          <p:nvPr/>
        </p:nvSpPr>
        <p:spPr>
          <a:xfrm rot="816815">
            <a:off x="2669663" y="2703424"/>
            <a:ext cx="1088606" cy="31383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/>
          <p:cNvSpPr txBox="1"/>
          <p:nvPr/>
        </p:nvSpPr>
        <p:spPr>
          <a:xfrm>
            <a:off x="899592" y="3645025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TRAVERSE PYROMAX</a:t>
            </a:r>
            <a:endParaRPr lang="fr-FR" b="1" i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1" name="Flèche droite 30"/>
          <p:cNvSpPr/>
          <p:nvPr/>
        </p:nvSpPr>
        <p:spPr>
          <a:xfrm rot="19328083">
            <a:off x="2025648" y="3149158"/>
            <a:ext cx="1033673" cy="199645"/>
          </a:xfrm>
          <a:prstGeom prst="rightArrow">
            <a:avLst>
              <a:gd name="adj1" fmla="val 50000"/>
              <a:gd name="adj2" fmla="val 8628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Flèche droite 31"/>
          <p:cNvSpPr/>
          <p:nvPr/>
        </p:nvSpPr>
        <p:spPr>
          <a:xfrm rot="3089918">
            <a:off x="1904739" y="4550146"/>
            <a:ext cx="1299194" cy="202361"/>
          </a:xfrm>
          <a:prstGeom prst="rightArrow">
            <a:avLst>
              <a:gd name="adj1" fmla="val 50000"/>
              <a:gd name="adj2" fmla="val 8628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e 37"/>
          <p:cNvGrpSpPr/>
          <p:nvPr/>
        </p:nvGrpSpPr>
        <p:grpSpPr>
          <a:xfrm>
            <a:off x="251520" y="3284984"/>
            <a:ext cx="4464496" cy="2464032"/>
            <a:chOff x="251520" y="3284984"/>
            <a:chExt cx="4464496" cy="2464032"/>
          </a:xfrm>
        </p:grpSpPr>
        <p:pic>
          <p:nvPicPr>
            <p:cNvPr id="17416" name="Picture 8" descr="http://eledone.be/portfolio/wp-content/uploads/brochette-douvriers.jp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 contrast="20000"/>
            </a:blip>
            <a:srcRect l="83670" t="15909" b="11364"/>
            <a:stretch>
              <a:fillRect/>
            </a:stretch>
          </p:blipFill>
          <p:spPr bwMode="auto">
            <a:xfrm>
              <a:off x="3836168" y="3284984"/>
              <a:ext cx="879848" cy="1656184"/>
            </a:xfrm>
            <a:prstGeom prst="rect">
              <a:avLst/>
            </a:prstGeom>
            <a:noFill/>
          </p:spPr>
        </p:pic>
        <p:pic>
          <p:nvPicPr>
            <p:cNvPr id="20" name="Picture 8" descr="http://eledone.be/portfolio/wp-content/uploads/brochette-douvriers.jp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 contrast="20000"/>
            </a:blip>
            <a:srcRect l="66755" t="7560" r="15954" b="11801"/>
            <a:stretch>
              <a:fillRect/>
            </a:stretch>
          </p:blipFill>
          <p:spPr bwMode="auto">
            <a:xfrm>
              <a:off x="251520" y="4005064"/>
              <a:ext cx="980973" cy="1743952"/>
            </a:xfrm>
            <a:prstGeom prst="rect">
              <a:avLst/>
            </a:prstGeom>
            <a:noFill/>
          </p:spPr>
        </p:pic>
        <p:sp>
          <p:nvSpPr>
            <p:cNvPr id="29" name="Rectangle 28"/>
            <p:cNvSpPr/>
            <p:nvPr/>
          </p:nvSpPr>
          <p:spPr>
            <a:xfrm>
              <a:off x="3779912" y="3789040"/>
              <a:ext cx="72008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-27384"/>
            <a:ext cx="9144000" cy="792088"/>
          </a:xfr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fr-FR" sz="1900" b="1" dirty="0" smtClean="0"/>
              <a:t>BREVET D’ÉTUDES PROFESSIONNELLES  </a:t>
            </a:r>
            <a:r>
              <a:rPr lang="fr-FR" sz="1800" b="1" dirty="0" smtClean="0"/>
              <a:t>Représentation Informatisée de Produits Industriels</a:t>
            </a:r>
            <a:r>
              <a:rPr lang="fr-FR" sz="1800" dirty="0"/>
              <a:t/>
            </a:r>
            <a:br>
              <a:rPr lang="fr-FR" sz="1800" dirty="0"/>
            </a:br>
            <a:r>
              <a:rPr lang="fr-FR" sz="1800" cap="all" dirty="0" smtClean="0"/>
              <a:t>É</a:t>
            </a:r>
            <a:r>
              <a:rPr lang="fr-FR" sz="1800" dirty="0" smtClean="0"/>
              <a:t>preuve</a:t>
            </a:r>
            <a:r>
              <a:rPr lang="fr-FR" sz="1800" cap="all" dirty="0" smtClean="0"/>
              <a:t> EP2 - U</a:t>
            </a:r>
            <a:r>
              <a:rPr lang="fr-FR" sz="1800" dirty="0" smtClean="0"/>
              <a:t>nité</a:t>
            </a:r>
            <a:r>
              <a:rPr lang="fr-FR" sz="1800" cap="all" dirty="0" smtClean="0"/>
              <a:t> : UP 2  -  		</a:t>
            </a:r>
            <a:r>
              <a:rPr lang="fr-FR" sz="1800" dirty="0" smtClean="0"/>
              <a:t> </a:t>
            </a:r>
            <a:r>
              <a:rPr lang="fr-FR" sz="2000" b="1" dirty="0" smtClean="0"/>
              <a:t>Modification du modèle numérique d'un produit</a:t>
            </a:r>
            <a:endParaRPr lang="fr-FR" sz="2000" dirty="0"/>
          </a:p>
        </p:txBody>
      </p:sp>
      <p:grpSp>
        <p:nvGrpSpPr>
          <p:cNvPr id="3" name="Groupe 15"/>
          <p:cNvGrpSpPr/>
          <p:nvPr/>
        </p:nvGrpSpPr>
        <p:grpSpPr>
          <a:xfrm>
            <a:off x="7812360" y="908720"/>
            <a:ext cx="1331640" cy="432048"/>
            <a:chOff x="1193924" y="1772816"/>
            <a:chExt cx="2232248" cy="720080"/>
          </a:xfrm>
        </p:grpSpPr>
        <p:sp>
          <p:nvSpPr>
            <p:cNvPr id="15" name="Rectangle 14"/>
            <p:cNvSpPr/>
            <p:nvPr/>
          </p:nvSpPr>
          <p:spPr>
            <a:xfrm>
              <a:off x="1193924" y="1772816"/>
              <a:ext cx="2232248" cy="7200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031" name="Picture 7" descr="Logo Skydôm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95636" y="1828056"/>
              <a:ext cx="2028825" cy="609600"/>
            </a:xfrm>
            <a:prstGeom prst="rect">
              <a:avLst/>
            </a:prstGeom>
            <a:noFill/>
          </p:spPr>
        </p:pic>
      </p:grpSp>
      <p:sp>
        <p:nvSpPr>
          <p:cNvPr id="13" name="Rectangle 12"/>
          <p:cNvSpPr/>
          <p:nvPr/>
        </p:nvSpPr>
        <p:spPr>
          <a:xfrm flipV="1">
            <a:off x="0" y="6453336"/>
            <a:ext cx="9144000" cy="404664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0" y="6488668"/>
            <a:ext cx="6457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	        TABLE DE MONTAGE POUR TRAVERSE PYROMAX V2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Bouton d'action : Précédent 15">
            <a:hlinkClick r:id="" action="ppaction://hlinkshowjump?jump=previousslide" highlightClick="1"/>
          </p:cNvPr>
          <p:cNvSpPr/>
          <p:nvPr/>
        </p:nvSpPr>
        <p:spPr>
          <a:xfrm>
            <a:off x="7956376" y="6453336"/>
            <a:ext cx="504056" cy="404664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Bouton d'action : Suivant 16">
            <a:hlinkClick r:id="" action="ppaction://hlinkshowjump?jump=nextslide" highlightClick="1"/>
          </p:cNvPr>
          <p:cNvSpPr/>
          <p:nvPr/>
        </p:nvSpPr>
        <p:spPr>
          <a:xfrm>
            <a:off x="8532440" y="6453336"/>
            <a:ext cx="504000" cy="404664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467544" y="980728"/>
            <a:ext cx="2193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u="sng" dirty="0" smtClean="0">
                <a:latin typeface="Arial" pitchFamily="34" charset="0"/>
                <a:cs typeface="Arial" pitchFamily="34" charset="0"/>
              </a:rPr>
              <a:t>PROBLEMATIQUE</a:t>
            </a:r>
            <a:endParaRPr lang="fr-FR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331640" y="1484784"/>
            <a:ext cx="6048671" cy="95410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400" b="1" dirty="0" smtClean="0"/>
              <a:t>Problèmes techniques rapportés </a:t>
            </a:r>
            <a:r>
              <a:rPr lang="fr-FR" sz="1400" b="1" dirty="0"/>
              <a:t>par le service </a:t>
            </a:r>
            <a:r>
              <a:rPr lang="fr-FR" sz="1400" b="1" dirty="0" smtClean="0"/>
              <a:t>d’assemblage</a:t>
            </a:r>
            <a:r>
              <a:rPr lang="fr-FR" sz="1400" b="1" dirty="0"/>
              <a:t> </a:t>
            </a:r>
            <a:r>
              <a:rPr lang="fr-FR" sz="1400" b="1" dirty="0" smtClean="0"/>
              <a:t>:</a:t>
            </a:r>
            <a:endParaRPr lang="fr-FR" sz="1400" dirty="0"/>
          </a:p>
          <a:p>
            <a:r>
              <a:rPr lang="fr-FR" sz="1400" b="1" dirty="0"/>
              <a:t>      </a:t>
            </a:r>
            <a:r>
              <a:rPr lang="fr-FR" sz="1400" dirty="0" smtClean="0"/>
              <a:t>- Espace de travail encombré par les riveteuses</a:t>
            </a:r>
          </a:p>
          <a:p>
            <a:r>
              <a:rPr lang="fr-FR" sz="1400" dirty="0"/>
              <a:t> </a:t>
            </a:r>
            <a:r>
              <a:rPr lang="fr-FR" sz="1400" dirty="0" smtClean="0"/>
              <a:t>     - Problèmes </a:t>
            </a:r>
            <a:r>
              <a:rPr lang="fr-FR" sz="1400" dirty="0"/>
              <a:t>de sécurité </a:t>
            </a:r>
            <a:r>
              <a:rPr lang="fr-FR" sz="1400" dirty="0" smtClean="0"/>
              <a:t>lié </a:t>
            </a:r>
            <a:r>
              <a:rPr lang="fr-FR" sz="1400" dirty="0"/>
              <a:t>à leur alimentation en air comprimé.</a:t>
            </a:r>
          </a:p>
          <a:p>
            <a:r>
              <a:rPr lang="fr-FR" sz="1400" dirty="0"/>
              <a:t>      </a:t>
            </a:r>
            <a:r>
              <a:rPr lang="fr-FR" sz="1400" dirty="0" smtClean="0"/>
              <a:t>- Espace </a:t>
            </a:r>
            <a:r>
              <a:rPr lang="fr-FR" sz="1400" dirty="0"/>
              <a:t>de rangement des différents composants à assembler trop réduit</a:t>
            </a:r>
            <a:r>
              <a:rPr lang="fr-FR" sz="1400" dirty="0" smtClean="0"/>
              <a:t>.</a:t>
            </a:r>
            <a:endParaRPr lang="fr-FR" sz="14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179512" y="2636912"/>
            <a:ext cx="529208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Poste de travail</a:t>
            </a:r>
            <a:r>
              <a:rPr kumimoji="0" lang="fr-FR" sz="1200" b="1" u="sng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initial prévu pour deux opérateurs:</a:t>
            </a:r>
            <a:endParaRPr kumimoji="0" lang="fr-FR" sz="1200" b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4" cstate="print"/>
          <a:srcRect l="36224" t="25200" r="19676" b="20201"/>
          <a:stretch>
            <a:fillRect/>
          </a:stretch>
        </p:blipFill>
        <p:spPr bwMode="auto">
          <a:xfrm>
            <a:off x="1211996" y="3861048"/>
            <a:ext cx="2567916" cy="198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11" descr="http://t0.gstatic.com/images?q=tbn:ANd9GcQKm6HaZXH0e6KCNlRlCipk_uqfStecfAYqPSh6uvCQYnoiyEpCx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2636912"/>
            <a:ext cx="1094650" cy="1080120"/>
          </a:xfrm>
          <a:prstGeom prst="rect">
            <a:avLst/>
          </a:prstGeom>
          <a:noFill/>
        </p:spPr>
      </p:pic>
      <p:sp>
        <p:nvSpPr>
          <p:cNvPr id="21" name="ZoneTexte 20"/>
          <p:cNvSpPr txBox="1"/>
          <p:nvPr/>
        </p:nvSpPr>
        <p:spPr>
          <a:xfrm>
            <a:off x="5652120" y="2924944"/>
            <a:ext cx="12378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b="1" i="1" dirty="0" smtClean="0"/>
              <a:t>Riveteuse pneumatique </a:t>
            </a:r>
            <a:endParaRPr lang="fr-FR" sz="800" b="1" i="1" dirty="0"/>
          </a:p>
        </p:txBody>
      </p:sp>
      <p:pic>
        <p:nvPicPr>
          <p:cNvPr id="17420" name="Picture 12" descr="IMG_0333"/>
          <p:cNvPicPr>
            <a:picLocks noChangeAspect="1" noChangeArrowheads="1"/>
          </p:cNvPicPr>
          <p:nvPr/>
        </p:nvPicPr>
        <p:blipFill>
          <a:blip r:embed="rId6" cstate="print"/>
          <a:srcRect r="35201"/>
          <a:stretch>
            <a:fillRect/>
          </a:stretch>
        </p:blipFill>
        <p:spPr bwMode="auto">
          <a:xfrm>
            <a:off x="5868144" y="3573016"/>
            <a:ext cx="1944216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ZoneTexte 22"/>
          <p:cNvSpPr txBox="1"/>
          <p:nvPr/>
        </p:nvSpPr>
        <p:spPr>
          <a:xfrm>
            <a:off x="3995936" y="5517232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i="1" dirty="0" smtClean="0"/>
              <a:t>Un gabarit fixé sur la table permet de positionner la traverse avant l’assemblage des différents composants</a:t>
            </a:r>
            <a:endParaRPr lang="fr-FR" sz="800" b="1" i="1" dirty="0"/>
          </a:p>
        </p:txBody>
      </p:sp>
      <p:sp>
        <p:nvSpPr>
          <p:cNvPr id="24" name="ZoneTexte 23"/>
          <p:cNvSpPr txBox="1"/>
          <p:nvPr/>
        </p:nvSpPr>
        <p:spPr>
          <a:xfrm>
            <a:off x="4572000" y="5157192"/>
            <a:ext cx="648072" cy="21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i="1" dirty="0" smtClean="0"/>
              <a:t>GABARIT</a:t>
            </a:r>
            <a:endParaRPr lang="fr-FR" sz="800" b="1" i="1" dirty="0"/>
          </a:p>
        </p:txBody>
      </p:sp>
      <p:cxnSp>
        <p:nvCxnSpPr>
          <p:cNvPr id="28" name="Connecteur droit avec flèche 27"/>
          <p:cNvCxnSpPr>
            <a:stCxn id="24" idx="3"/>
          </p:cNvCxnSpPr>
          <p:nvPr/>
        </p:nvCxnSpPr>
        <p:spPr>
          <a:xfrm flipV="1">
            <a:off x="5220072" y="4869160"/>
            <a:ext cx="1152128" cy="3960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>
            <a:stCxn id="24" idx="1"/>
          </p:cNvCxnSpPr>
          <p:nvPr/>
        </p:nvCxnSpPr>
        <p:spPr>
          <a:xfrm flipH="1" flipV="1">
            <a:off x="3491880" y="4365104"/>
            <a:ext cx="1080120" cy="9001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>
            <a:off x="1619672" y="3356992"/>
            <a:ext cx="864096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395536" y="3140968"/>
            <a:ext cx="20162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i="1" dirty="0" smtClean="0"/>
              <a:t>Espace de rangement trop restreint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187624" y="4869160"/>
            <a:ext cx="72008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-27384"/>
            <a:ext cx="9144000" cy="792088"/>
          </a:xfr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fr-FR" sz="1900" b="1" dirty="0" smtClean="0"/>
              <a:t>BREVET D’ÉTUDES PROFESSIONNELLES  </a:t>
            </a:r>
            <a:r>
              <a:rPr lang="fr-FR" sz="1800" b="1" dirty="0" smtClean="0"/>
              <a:t>Représentation Informatisée de Produits Industriels</a:t>
            </a:r>
            <a:r>
              <a:rPr lang="fr-FR" sz="1800" dirty="0"/>
              <a:t/>
            </a:r>
            <a:br>
              <a:rPr lang="fr-FR" sz="1800" dirty="0"/>
            </a:br>
            <a:r>
              <a:rPr lang="fr-FR" sz="1800" cap="all" dirty="0" smtClean="0"/>
              <a:t>É</a:t>
            </a:r>
            <a:r>
              <a:rPr lang="fr-FR" sz="1800" dirty="0" smtClean="0"/>
              <a:t>preuve</a:t>
            </a:r>
            <a:r>
              <a:rPr lang="fr-FR" sz="1800" cap="all" dirty="0" smtClean="0"/>
              <a:t> EP2 - U</a:t>
            </a:r>
            <a:r>
              <a:rPr lang="fr-FR" sz="1800" dirty="0" smtClean="0"/>
              <a:t>nité</a:t>
            </a:r>
            <a:r>
              <a:rPr lang="fr-FR" sz="1800" cap="all" dirty="0" smtClean="0"/>
              <a:t> : UP 2  -  		</a:t>
            </a:r>
            <a:r>
              <a:rPr lang="fr-FR" sz="1800" dirty="0" smtClean="0"/>
              <a:t> </a:t>
            </a:r>
            <a:r>
              <a:rPr lang="fr-FR" sz="2000" b="1" dirty="0" smtClean="0"/>
              <a:t>Modification du modèle numérique d'un produit</a:t>
            </a:r>
            <a:endParaRPr lang="fr-FR" sz="2000" dirty="0"/>
          </a:p>
        </p:txBody>
      </p:sp>
      <p:grpSp>
        <p:nvGrpSpPr>
          <p:cNvPr id="3" name="Groupe 15"/>
          <p:cNvGrpSpPr/>
          <p:nvPr/>
        </p:nvGrpSpPr>
        <p:grpSpPr>
          <a:xfrm>
            <a:off x="7812360" y="908720"/>
            <a:ext cx="1331640" cy="432048"/>
            <a:chOff x="1193924" y="1772816"/>
            <a:chExt cx="2232248" cy="720080"/>
          </a:xfrm>
        </p:grpSpPr>
        <p:sp>
          <p:nvSpPr>
            <p:cNvPr id="15" name="Rectangle 14"/>
            <p:cNvSpPr/>
            <p:nvPr/>
          </p:nvSpPr>
          <p:spPr>
            <a:xfrm>
              <a:off x="1193924" y="1772816"/>
              <a:ext cx="2232248" cy="7200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031" name="Picture 7" descr="Logo Skydôm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95636" y="1828056"/>
              <a:ext cx="2028825" cy="609600"/>
            </a:xfrm>
            <a:prstGeom prst="rect">
              <a:avLst/>
            </a:prstGeom>
            <a:noFill/>
          </p:spPr>
        </p:pic>
      </p:grpSp>
      <p:sp>
        <p:nvSpPr>
          <p:cNvPr id="13" name="Rectangle 12"/>
          <p:cNvSpPr/>
          <p:nvPr/>
        </p:nvSpPr>
        <p:spPr>
          <a:xfrm flipV="1">
            <a:off x="0" y="6453336"/>
            <a:ext cx="9144000" cy="404664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0" y="6488668"/>
            <a:ext cx="6457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	        TABLE DE MONTAGE POUR TRAVERSE PYROMAX V2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Bouton d'action : Précédent 15">
            <a:hlinkClick r:id="" action="ppaction://hlinkshowjump?jump=previousslide" highlightClick="1"/>
          </p:cNvPr>
          <p:cNvSpPr/>
          <p:nvPr/>
        </p:nvSpPr>
        <p:spPr>
          <a:xfrm>
            <a:off x="7956376" y="6453336"/>
            <a:ext cx="504056" cy="404664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899592" y="980728"/>
            <a:ext cx="75608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i="1" dirty="0" smtClean="0"/>
              <a:t>Solutions proposées par le bureau d’étude :</a:t>
            </a:r>
          </a:p>
          <a:p>
            <a:endParaRPr lang="fr-FR" sz="1600" i="1" dirty="0" smtClean="0"/>
          </a:p>
          <a:p>
            <a:pPr lvl="1">
              <a:buFont typeface="Wingdings" pitchFamily="2" charset="2"/>
              <a:buChar char="ü"/>
            </a:pPr>
            <a:r>
              <a:rPr lang="fr-FR" sz="1600" i="1" dirty="0" smtClean="0"/>
              <a:t>Prévoir un système permettant de suspendre les riveteuses avec une alimentation au dessus de la table</a:t>
            </a:r>
          </a:p>
          <a:p>
            <a:pPr lvl="1">
              <a:buFont typeface="Wingdings" pitchFamily="2" charset="2"/>
              <a:buChar char="ü"/>
            </a:pPr>
            <a:r>
              <a:rPr lang="fr-FR" sz="1600" i="1" dirty="0" smtClean="0"/>
              <a:t>Augmenter l’espace de rangement des différents composants à assembler</a:t>
            </a:r>
            <a:endParaRPr lang="fr-FR" sz="1600" i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539552" y="2780928"/>
            <a:ext cx="2809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u="sng" dirty="0" smtClean="0">
                <a:latin typeface="Arial" pitchFamily="34" charset="0"/>
                <a:cs typeface="Arial" pitchFamily="34" charset="0"/>
              </a:rPr>
              <a:t>TRAVAIL A EFFECTUER</a:t>
            </a:r>
            <a:endParaRPr lang="fr-FR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563889" y="2996952"/>
            <a:ext cx="5184576" cy="83099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600" b="1" dirty="0" smtClean="0"/>
              <a:t>Concevoir une potence</a:t>
            </a:r>
            <a:r>
              <a:rPr lang="fr-FR" sz="1600" dirty="0" smtClean="0"/>
              <a:t> permettant de suspendre les riveteuses avec  </a:t>
            </a:r>
            <a:r>
              <a:rPr lang="fr-FR" sz="1600" b="1" dirty="0" smtClean="0"/>
              <a:t>ajout d’un plateau central</a:t>
            </a:r>
            <a:r>
              <a:rPr lang="fr-FR" sz="1600" dirty="0" smtClean="0"/>
              <a:t> et </a:t>
            </a:r>
            <a:r>
              <a:rPr lang="fr-FR" sz="1600" b="1" dirty="0" smtClean="0"/>
              <a:t>deux bacs de rangement</a:t>
            </a:r>
            <a:r>
              <a:rPr lang="fr-FR" sz="1600" dirty="0" smtClean="0"/>
              <a:t>.</a:t>
            </a:r>
            <a:endParaRPr lang="fr-FR" sz="1600" dirty="0"/>
          </a:p>
        </p:txBody>
      </p:sp>
      <p:sp>
        <p:nvSpPr>
          <p:cNvPr id="18" name="Rectangle 17"/>
          <p:cNvSpPr/>
          <p:nvPr/>
        </p:nvSpPr>
        <p:spPr>
          <a:xfrm>
            <a:off x="0" y="6073551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>
                <a:latin typeface="Arial" pitchFamily="34" charset="0"/>
              </a:rPr>
              <a:t>Pour ce faire, suivez les étapes d’élaboration du projet détaillées dans votre dossier « TRAVAIL A EFFECTUER »</a:t>
            </a:r>
            <a:endParaRPr lang="fr-FR" sz="1400" dirty="0"/>
          </a:p>
        </p:txBody>
      </p:sp>
      <p:pic>
        <p:nvPicPr>
          <p:cNvPr id="19" name="Image 18" descr="PORT+ POT.jpg"/>
          <p:cNvPicPr>
            <a:picLocks noChangeAspect="1"/>
          </p:cNvPicPr>
          <p:nvPr/>
        </p:nvPicPr>
        <p:blipFill>
          <a:blip r:embed="rId3" cstate="print"/>
          <a:srcRect t="22700" b="21650"/>
          <a:stretch>
            <a:fillRect/>
          </a:stretch>
        </p:blipFill>
        <p:spPr>
          <a:xfrm>
            <a:off x="467544" y="3649504"/>
            <a:ext cx="3096344" cy="2371784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107504" y="3450486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i="1" dirty="0" smtClean="0"/>
              <a:t>Portique avec potences articulées et système de fixation des riveteuses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4139952" y="4149080"/>
            <a:ext cx="20162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i="1" dirty="0" smtClean="0"/>
              <a:t>Plateau central et bacs de rangement :</a:t>
            </a:r>
          </a:p>
        </p:txBody>
      </p:sp>
      <p:grpSp>
        <p:nvGrpSpPr>
          <p:cNvPr id="31" name="Groupe 30"/>
          <p:cNvGrpSpPr/>
          <p:nvPr/>
        </p:nvGrpSpPr>
        <p:grpSpPr>
          <a:xfrm>
            <a:off x="4499992" y="4293096"/>
            <a:ext cx="3888432" cy="1728990"/>
            <a:chOff x="4283968" y="4293096"/>
            <a:chExt cx="3888432" cy="1728990"/>
          </a:xfrm>
        </p:grpSpPr>
        <p:grpSp>
          <p:nvGrpSpPr>
            <p:cNvPr id="30" name="Groupe 29"/>
            <p:cNvGrpSpPr/>
            <p:nvPr/>
          </p:nvGrpSpPr>
          <p:grpSpPr>
            <a:xfrm>
              <a:off x="4283968" y="4293096"/>
              <a:ext cx="3888432" cy="1728990"/>
              <a:chOff x="4283968" y="4293096"/>
              <a:chExt cx="3888432" cy="1728990"/>
            </a:xfrm>
          </p:grpSpPr>
          <p:grpSp>
            <p:nvGrpSpPr>
              <p:cNvPr id="26" name="Groupe 25"/>
              <p:cNvGrpSpPr/>
              <p:nvPr/>
            </p:nvGrpSpPr>
            <p:grpSpPr>
              <a:xfrm>
                <a:off x="4283968" y="4293096"/>
                <a:ext cx="3888432" cy="1656184"/>
                <a:chOff x="4283968" y="4293096"/>
                <a:chExt cx="3888432" cy="1656184"/>
              </a:xfrm>
            </p:grpSpPr>
            <p:pic>
              <p:nvPicPr>
                <p:cNvPr id="23" name="Image 22" descr="Assemblage complet.jpg"/>
                <p:cNvPicPr>
                  <a:picLocks noChangeAspect="1"/>
                </p:cNvPicPr>
                <p:nvPr/>
              </p:nvPicPr>
              <p:blipFill>
                <a:blip r:embed="rId4" cstate="print">
                  <a:lum bright="10000" contrast="-10000"/>
                </a:blip>
                <a:srcRect l="13007" t="27950" r="8948" b="48950"/>
                <a:stretch>
                  <a:fillRect/>
                </a:stretch>
              </p:blipFill>
              <p:spPr>
                <a:xfrm>
                  <a:off x="4283968" y="4365104"/>
                  <a:ext cx="3888432" cy="1584176"/>
                </a:xfrm>
                <a:prstGeom prst="rect">
                  <a:avLst/>
                </a:prstGeom>
              </p:spPr>
            </p:pic>
            <p:sp>
              <p:nvSpPr>
                <p:cNvPr id="25" name="Forme libre 24"/>
                <p:cNvSpPr/>
                <p:nvPr/>
              </p:nvSpPr>
              <p:spPr>
                <a:xfrm>
                  <a:off x="5320390" y="4293096"/>
                  <a:ext cx="907794" cy="202740"/>
                </a:xfrm>
                <a:custGeom>
                  <a:avLst/>
                  <a:gdLst>
                    <a:gd name="connsiteX0" fmla="*/ 0 w 835786"/>
                    <a:gd name="connsiteY0" fmla="*/ 49651 h 202740"/>
                    <a:gd name="connsiteX1" fmla="*/ 297904 w 835786"/>
                    <a:gd name="connsiteY1" fmla="*/ 0 h 202740"/>
                    <a:gd name="connsiteX2" fmla="*/ 641321 w 835786"/>
                    <a:gd name="connsiteY2" fmla="*/ 20688 h 202740"/>
                    <a:gd name="connsiteX3" fmla="*/ 835786 w 835786"/>
                    <a:gd name="connsiteY3" fmla="*/ 57926 h 202740"/>
                    <a:gd name="connsiteX4" fmla="*/ 773723 w 835786"/>
                    <a:gd name="connsiteY4" fmla="*/ 190327 h 202740"/>
                    <a:gd name="connsiteX5" fmla="*/ 422031 w 835786"/>
                    <a:gd name="connsiteY5" fmla="*/ 202740 h 202740"/>
                    <a:gd name="connsiteX6" fmla="*/ 223428 w 835786"/>
                    <a:gd name="connsiteY6" fmla="*/ 190327 h 202740"/>
                    <a:gd name="connsiteX7" fmla="*/ 103439 w 835786"/>
                    <a:gd name="connsiteY7" fmla="*/ 161365 h 202740"/>
                    <a:gd name="connsiteX8" fmla="*/ 8275 w 835786"/>
                    <a:gd name="connsiteY8" fmla="*/ 111714 h 202740"/>
                    <a:gd name="connsiteX9" fmla="*/ 0 w 835786"/>
                    <a:gd name="connsiteY9" fmla="*/ 49651 h 202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35786" h="202740">
                      <a:moveTo>
                        <a:pt x="0" y="49651"/>
                      </a:moveTo>
                      <a:lnTo>
                        <a:pt x="297904" y="0"/>
                      </a:lnTo>
                      <a:lnTo>
                        <a:pt x="641321" y="20688"/>
                      </a:lnTo>
                      <a:lnTo>
                        <a:pt x="835786" y="57926"/>
                      </a:lnTo>
                      <a:lnTo>
                        <a:pt x="773723" y="190327"/>
                      </a:lnTo>
                      <a:lnTo>
                        <a:pt x="422031" y="202740"/>
                      </a:lnTo>
                      <a:lnTo>
                        <a:pt x="223428" y="190327"/>
                      </a:lnTo>
                      <a:lnTo>
                        <a:pt x="103439" y="161365"/>
                      </a:lnTo>
                      <a:lnTo>
                        <a:pt x="8275" y="111714"/>
                      </a:lnTo>
                      <a:lnTo>
                        <a:pt x="0" y="4965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28" name="Forme libre 27"/>
              <p:cNvSpPr/>
              <p:nvPr/>
            </p:nvSpPr>
            <p:spPr>
              <a:xfrm>
                <a:off x="6444208" y="4293096"/>
                <a:ext cx="347555" cy="504854"/>
              </a:xfrm>
              <a:custGeom>
                <a:avLst/>
                <a:gdLst>
                  <a:gd name="connsiteX0" fmla="*/ 41375 w 347555"/>
                  <a:gd name="connsiteY0" fmla="*/ 144814 h 144814"/>
                  <a:gd name="connsiteX1" fmla="*/ 198603 w 347555"/>
                  <a:gd name="connsiteY1" fmla="*/ 124126 h 144814"/>
                  <a:gd name="connsiteX2" fmla="*/ 331004 w 347555"/>
                  <a:gd name="connsiteY2" fmla="*/ 66201 h 144814"/>
                  <a:gd name="connsiteX3" fmla="*/ 347555 w 347555"/>
                  <a:gd name="connsiteY3" fmla="*/ 8275 h 144814"/>
                  <a:gd name="connsiteX4" fmla="*/ 169640 w 347555"/>
                  <a:gd name="connsiteY4" fmla="*/ 0 h 144814"/>
                  <a:gd name="connsiteX5" fmla="*/ 12413 w 347555"/>
                  <a:gd name="connsiteY5" fmla="*/ 12412 h 144814"/>
                  <a:gd name="connsiteX6" fmla="*/ 0 w 347555"/>
                  <a:gd name="connsiteY6" fmla="*/ 91026 h 144814"/>
                  <a:gd name="connsiteX7" fmla="*/ 41375 w 347555"/>
                  <a:gd name="connsiteY7" fmla="*/ 144814 h 144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7555" h="144814">
                    <a:moveTo>
                      <a:pt x="41375" y="144814"/>
                    </a:moveTo>
                    <a:lnTo>
                      <a:pt x="198603" y="124126"/>
                    </a:lnTo>
                    <a:lnTo>
                      <a:pt x="331004" y="66201"/>
                    </a:lnTo>
                    <a:lnTo>
                      <a:pt x="347555" y="8275"/>
                    </a:lnTo>
                    <a:lnTo>
                      <a:pt x="169640" y="0"/>
                    </a:lnTo>
                    <a:lnTo>
                      <a:pt x="12413" y="12412"/>
                    </a:lnTo>
                    <a:lnTo>
                      <a:pt x="0" y="91026"/>
                    </a:lnTo>
                    <a:lnTo>
                      <a:pt x="41375" y="1448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" name="Forme libre 28"/>
              <p:cNvSpPr/>
              <p:nvPr/>
            </p:nvSpPr>
            <p:spPr>
              <a:xfrm flipV="1">
                <a:off x="4932040" y="5517232"/>
                <a:ext cx="347555" cy="504854"/>
              </a:xfrm>
              <a:custGeom>
                <a:avLst/>
                <a:gdLst>
                  <a:gd name="connsiteX0" fmla="*/ 41375 w 347555"/>
                  <a:gd name="connsiteY0" fmla="*/ 144814 h 144814"/>
                  <a:gd name="connsiteX1" fmla="*/ 198603 w 347555"/>
                  <a:gd name="connsiteY1" fmla="*/ 124126 h 144814"/>
                  <a:gd name="connsiteX2" fmla="*/ 331004 w 347555"/>
                  <a:gd name="connsiteY2" fmla="*/ 66201 h 144814"/>
                  <a:gd name="connsiteX3" fmla="*/ 347555 w 347555"/>
                  <a:gd name="connsiteY3" fmla="*/ 8275 h 144814"/>
                  <a:gd name="connsiteX4" fmla="*/ 169640 w 347555"/>
                  <a:gd name="connsiteY4" fmla="*/ 0 h 144814"/>
                  <a:gd name="connsiteX5" fmla="*/ 12413 w 347555"/>
                  <a:gd name="connsiteY5" fmla="*/ 12412 h 144814"/>
                  <a:gd name="connsiteX6" fmla="*/ 0 w 347555"/>
                  <a:gd name="connsiteY6" fmla="*/ 91026 h 144814"/>
                  <a:gd name="connsiteX7" fmla="*/ 41375 w 347555"/>
                  <a:gd name="connsiteY7" fmla="*/ 144814 h 144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7555" h="144814">
                    <a:moveTo>
                      <a:pt x="41375" y="144814"/>
                    </a:moveTo>
                    <a:lnTo>
                      <a:pt x="198603" y="124126"/>
                    </a:lnTo>
                    <a:lnTo>
                      <a:pt x="331004" y="66201"/>
                    </a:lnTo>
                    <a:lnTo>
                      <a:pt x="347555" y="8275"/>
                    </a:lnTo>
                    <a:lnTo>
                      <a:pt x="169640" y="0"/>
                    </a:lnTo>
                    <a:lnTo>
                      <a:pt x="12413" y="12412"/>
                    </a:lnTo>
                    <a:lnTo>
                      <a:pt x="0" y="91026"/>
                    </a:lnTo>
                    <a:lnTo>
                      <a:pt x="41375" y="1448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7" name="Forme libre 26"/>
            <p:cNvSpPr/>
            <p:nvPr/>
          </p:nvSpPr>
          <p:spPr>
            <a:xfrm>
              <a:off x="4816116" y="4323747"/>
              <a:ext cx="347555" cy="144814"/>
            </a:xfrm>
            <a:custGeom>
              <a:avLst/>
              <a:gdLst>
                <a:gd name="connsiteX0" fmla="*/ 41375 w 347555"/>
                <a:gd name="connsiteY0" fmla="*/ 144814 h 144814"/>
                <a:gd name="connsiteX1" fmla="*/ 198603 w 347555"/>
                <a:gd name="connsiteY1" fmla="*/ 124126 h 144814"/>
                <a:gd name="connsiteX2" fmla="*/ 331004 w 347555"/>
                <a:gd name="connsiteY2" fmla="*/ 66201 h 144814"/>
                <a:gd name="connsiteX3" fmla="*/ 347555 w 347555"/>
                <a:gd name="connsiteY3" fmla="*/ 8275 h 144814"/>
                <a:gd name="connsiteX4" fmla="*/ 169640 w 347555"/>
                <a:gd name="connsiteY4" fmla="*/ 0 h 144814"/>
                <a:gd name="connsiteX5" fmla="*/ 12413 w 347555"/>
                <a:gd name="connsiteY5" fmla="*/ 12412 h 144814"/>
                <a:gd name="connsiteX6" fmla="*/ 0 w 347555"/>
                <a:gd name="connsiteY6" fmla="*/ 91026 h 144814"/>
                <a:gd name="connsiteX7" fmla="*/ 41375 w 347555"/>
                <a:gd name="connsiteY7" fmla="*/ 144814 h 144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7555" h="144814">
                  <a:moveTo>
                    <a:pt x="41375" y="144814"/>
                  </a:moveTo>
                  <a:lnTo>
                    <a:pt x="198603" y="124126"/>
                  </a:lnTo>
                  <a:lnTo>
                    <a:pt x="331004" y="66201"/>
                  </a:lnTo>
                  <a:lnTo>
                    <a:pt x="347555" y="8275"/>
                  </a:lnTo>
                  <a:lnTo>
                    <a:pt x="169640" y="0"/>
                  </a:lnTo>
                  <a:lnTo>
                    <a:pt x="12413" y="12412"/>
                  </a:lnTo>
                  <a:lnTo>
                    <a:pt x="0" y="91026"/>
                  </a:lnTo>
                  <a:lnTo>
                    <a:pt x="41375" y="1448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2" name="Bouton d'action : Suivant 31">
            <a:hlinkClick r:id="" action="ppaction://hlinkshowjump?jump=nextslide" highlightClick="1"/>
          </p:cNvPr>
          <p:cNvSpPr/>
          <p:nvPr/>
        </p:nvSpPr>
        <p:spPr>
          <a:xfrm>
            <a:off x="8532440" y="6453336"/>
            <a:ext cx="504000" cy="404664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-27384"/>
            <a:ext cx="9144000" cy="792088"/>
          </a:xfr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fr-FR" sz="1900" b="1" dirty="0" smtClean="0"/>
              <a:t>BREVET D’ÉTUDES PROFESSIONNELLES  </a:t>
            </a:r>
            <a:r>
              <a:rPr lang="fr-FR" sz="1800" b="1" dirty="0" smtClean="0"/>
              <a:t>Représentation Informatisée de Produits Industriels</a:t>
            </a:r>
            <a:r>
              <a:rPr lang="fr-FR" sz="1800" dirty="0"/>
              <a:t/>
            </a:r>
            <a:br>
              <a:rPr lang="fr-FR" sz="1800" dirty="0"/>
            </a:br>
            <a:r>
              <a:rPr lang="fr-FR" sz="1800" cap="all" dirty="0" smtClean="0"/>
              <a:t>É</a:t>
            </a:r>
            <a:r>
              <a:rPr lang="fr-FR" sz="1800" dirty="0" smtClean="0"/>
              <a:t>preuve</a:t>
            </a:r>
            <a:r>
              <a:rPr lang="fr-FR" sz="1800" cap="all" dirty="0" smtClean="0"/>
              <a:t> EP2 - U</a:t>
            </a:r>
            <a:r>
              <a:rPr lang="fr-FR" sz="1800" dirty="0" smtClean="0"/>
              <a:t>nité</a:t>
            </a:r>
            <a:r>
              <a:rPr lang="fr-FR" sz="1800" cap="all" dirty="0" smtClean="0"/>
              <a:t> : UP 2  -  		</a:t>
            </a:r>
            <a:r>
              <a:rPr lang="fr-FR" sz="1800" dirty="0" smtClean="0"/>
              <a:t> </a:t>
            </a:r>
            <a:r>
              <a:rPr lang="fr-FR" sz="2000" b="1" dirty="0" smtClean="0"/>
              <a:t>Modification du modèle numérique d'un produit</a:t>
            </a:r>
            <a:endParaRPr lang="fr-FR" sz="2000" dirty="0"/>
          </a:p>
        </p:txBody>
      </p:sp>
      <p:grpSp>
        <p:nvGrpSpPr>
          <p:cNvPr id="3" name="Groupe 15"/>
          <p:cNvGrpSpPr/>
          <p:nvPr/>
        </p:nvGrpSpPr>
        <p:grpSpPr>
          <a:xfrm>
            <a:off x="7812360" y="908720"/>
            <a:ext cx="1331640" cy="432048"/>
            <a:chOff x="1193924" y="1772816"/>
            <a:chExt cx="2232248" cy="720080"/>
          </a:xfrm>
        </p:grpSpPr>
        <p:sp>
          <p:nvSpPr>
            <p:cNvPr id="15" name="Rectangle 14"/>
            <p:cNvSpPr/>
            <p:nvPr/>
          </p:nvSpPr>
          <p:spPr>
            <a:xfrm>
              <a:off x="1193924" y="1772816"/>
              <a:ext cx="2232248" cy="7200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031" name="Picture 7" descr="Logo Skydôm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95636" y="1828056"/>
              <a:ext cx="2028825" cy="609600"/>
            </a:xfrm>
            <a:prstGeom prst="rect">
              <a:avLst/>
            </a:prstGeom>
            <a:noFill/>
          </p:spPr>
        </p:pic>
      </p:grpSp>
      <p:sp>
        <p:nvSpPr>
          <p:cNvPr id="13" name="Rectangle 12"/>
          <p:cNvSpPr/>
          <p:nvPr/>
        </p:nvSpPr>
        <p:spPr>
          <a:xfrm flipV="1">
            <a:off x="0" y="6453336"/>
            <a:ext cx="9144000" cy="404664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0" y="6488668"/>
            <a:ext cx="6457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	        TABLE DE MONTAGE POUR TRAVERSE PYROMAX V2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Bouton d'action : Précédent 15">
            <a:hlinkClick r:id="" action="ppaction://hlinkshowjump?jump=previousslide" highlightClick="1"/>
          </p:cNvPr>
          <p:cNvSpPr/>
          <p:nvPr/>
        </p:nvSpPr>
        <p:spPr>
          <a:xfrm>
            <a:off x="7956376" y="6453336"/>
            <a:ext cx="504056" cy="404664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467544" y="980728"/>
            <a:ext cx="5096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u="sng" dirty="0" smtClean="0">
                <a:latin typeface="Arial" pitchFamily="34" charset="0"/>
                <a:cs typeface="Arial" pitchFamily="34" charset="0"/>
              </a:rPr>
              <a:t>POSTE DE TRAVAIL AVEC AMELIORATIONS</a:t>
            </a:r>
            <a:endParaRPr lang="fr-FR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Bouton d'action : Accueil 19">
            <a:hlinkClick r:id="" action="ppaction://hlinkshowjump?jump=firstslide" highlightClick="1"/>
          </p:cNvPr>
          <p:cNvSpPr/>
          <p:nvPr/>
        </p:nvSpPr>
        <p:spPr>
          <a:xfrm>
            <a:off x="8604448" y="6453336"/>
            <a:ext cx="539552" cy="404664"/>
          </a:xfrm>
          <a:prstGeom prst="actionButtonHom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1331640" y="2060848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 smtClean="0"/>
              <a:t>Portique avec potences articulées et système de fixation des riveteuses</a:t>
            </a:r>
          </a:p>
        </p:txBody>
      </p:sp>
      <p:pic>
        <p:nvPicPr>
          <p:cNvPr id="26" name="Image 25" descr="IMAGE ASSEMBLAGE FINAL 001.jpg"/>
          <p:cNvPicPr>
            <a:picLocks noChangeAspect="1"/>
          </p:cNvPicPr>
          <p:nvPr/>
        </p:nvPicPr>
        <p:blipFill>
          <a:blip r:embed="rId3" cstate="print"/>
          <a:srcRect l="31100" t="21817" r="29525" b="20733"/>
          <a:stretch>
            <a:fillRect/>
          </a:stretch>
        </p:blipFill>
        <p:spPr>
          <a:xfrm>
            <a:off x="3779912" y="1526549"/>
            <a:ext cx="4104456" cy="4350723"/>
          </a:xfrm>
          <a:prstGeom prst="rect">
            <a:avLst/>
          </a:prstGeom>
        </p:spPr>
      </p:pic>
      <p:sp>
        <p:nvSpPr>
          <p:cNvPr id="30" name="ZoneTexte 29"/>
          <p:cNvSpPr txBox="1"/>
          <p:nvPr/>
        </p:nvSpPr>
        <p:spPr>
          <a:xfrm>
            <a:off x="1403648" y="2924944"/>
            <a:ext cx="2520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 smtClean="0"/>
              <a:t>Plateau central et bacs de rangement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1403648" y="4293096"/>
            <a:ext cx="2520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 smtClean="0"/>
              <a:t>Poste de travail initial </a:t>
            </a:r>
          </a:p>
        </p:txBody>
      </p:sp>
      <p:cxnSp>
        <p:nvCxnSpPr>
          <p:cNvPr id="35" name="Connecteur droit avec flèche 34"/>
          <p:cNvCxnSpPr>
            <a:stCxn id="21" idx="3"/>
          </p:cNvCxnSpPr>
          <p:nvPr/>
        </p:nvCxnSpPr>
        <p:spPr>
          <a:xfrm flipV="1">
            <a:off x="3707904" y="2060848"/>
            <a:ext cx="1224136" cy="2000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>
            <a:off x="3635896" y="3125000"/>
            <a:ext cx="1368152" cy="1599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/>
          <p:nvPr/>
        </p:nvCxnSpPr>
        <p:spPr>
          <a:xfrm>
            <a:off x="2987824" y="4421144"/>
            <a:ext cx="1296144" cy="159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281</Words>
  <Application>Microsoft Office PowerPoint</Application>
  <PresentationFormat>Affichage à l'écran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BREVET D’ÉTUDES PROFESSIONNELLES  Représentation Informatisée de Produits Industriels Épreuve EP2 - Unité : UP 2  -     Modification du modèle numérique d'un produit</vt:lpstr>
      <vt:lpstr>BREVET D’ÉTUDES PROFESSIONNELLES  Représentation Informatisée de Produits Industriels Épreuve EP2 - Unité : UP 2  -     Modification du modèle numérique d'un produit</vt:lpstr>
      <vt:lpstr>BREVET D’ÉTUDES PROFESSIONNELLES  Représentation Informatisée de Produits Industriels Épreuve EP2 - Unité : UP 2  -     Modification du modèle numérique d'un produit</vt:lpstr>
      <vt:lpstr>BREVET D’ÉTUDES PROFESSIONNELLES  Représentation Informatisée de Produits Industriels Épreuve EP2 - Unité : UP 2  -     Modification du modèle numérique d'un produit</vt:lpstr>
      <vt:lpstr>BREVET D’ÉTUDES PROFESSIONNELLES  Représentation Informatisée de Produits Industriels Épreuve EP2 - Unité : UP 2  -     Modification du modèle numérique d'un produit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BREVET D’ÉTUDES PROFESSIONNELLES  Représentation Informatisée de Produits Industriels Épreuve EP2 - Unité : UP 2  -     Modification du modèle numérique d'un produit</dc:title>
  <dc:creator>THOMAS</dc:creator>
  <cp:lastModifiedBy>bernard.hue</cp:lastModifiedBy>
  <cp:revision>26</cp:revision>
  <dcterms:created xsi:type="dcterms:W3CDTF">2012-10-19T08:45:23Z</dcterms:created>
  <dcterms:modified xsi:type="dcterms:W3CDTF">2014-01-31T14:33:47Z</dcterms:modified>
</cp:coreProperties>
</file>