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5" r:id="rId2"/>
    <p:sldId id="293" r:id="rId3"/>
    <p:sldId id="292" r:id="rId4"/>
    <p:sldId id="320" r:id="rId5"/>
    <p:sldId id="323" r:id="rId6"/>
    <p:sldId id="326" r:id="rId7"/>
    <p:sldId id="329" r:id="rId8"/>
    <p:sldId id="332" r:id="rId9"/>
    <p:sldId id="286" r:id="rId10"/>
    <p:sldId id="317" r:id="rId11"/>
    <p:sldId id="319" r:id="rId12"/>
    <p:sldId id="321" r:id="rId13"/>
    <p:sldId id="324" r:id="rId14"/>
    <p:sldId id="327" r:id="rId15"/>
    <p:sldId id="330" r:id="rId16"/>
    <p:sldId id="333" r:id="rId17"/>
    <p:sldId id="287" r:id="rId18"/>
    <p:sldId id="318" r:id="rId19"/>
    <p:sldId id="302" r:id="rId20"/>
    <p:sldId id="322" r:id="rId21"/>
    <p:sldId id="325" r:id="rId22"/>
    <p:sldId id="328" r:id="rId23"/>
    <p:sldId id="331" r:id="rId24"/>
    <p:sldId id="334" r:id="rId2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704" autoAdjust="0"/>
  </p:normalViewPr>
  <p:slideViewPr>
    <p:cSldViewPr snapToGrid="0">
      <p:cViewPr varScale="1">
        <p:scale>
          <a:sx n="79" d="100"/>
          <a:sy n="79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DD511-4036-4900-83FB-76726D7067E3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27D6-43C6-4545-9809-D5EE589635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51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64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8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12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4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44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7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7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0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47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63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74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53CA4-95AE-4CBA-885F-553D4CD9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04" y="402622"/>
            <a:ext cx="7772400" cy="1308961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  <a:latin typeface="Abecedary" pitchFamily="2" charset="0"/>
              </a:rPr>
              <a:t>Cahier de dictée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F446FC-2668-4701-82E1-E147BA89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426" y="2081022"/>
            <a:ext cx="6858000" cy="773124"/>
          </a:xfrm>
        </p:spPr>
        <p:txBody>
          <a:bodyPr>
            <a:normAutofit/>
          </a:bodyPr>
          <a:lstStyle/>
          <a:p>
            <a:r>
              <a:rPr lang="fr-FR" sz="4286" dirty="0">
                <a:solidFill>
                  <a:srgbClr val="7030A0"/>
                </a:solidFill>
                <a:latin typeface="Cartoon Blocks Christmas" panose="02000500000000000000" pitchFamily="2" charset="0"/>
              </a:rPr>
              <a:t>Groupe A</a:t>
            </a:r>
            <a:r>
              <a:rPr lang="fr-FR" sz="4286" dirty="0">
                <a:latin typeface="Cartoon Blocks Christmas" panose="02000500000000000000" pitchFamily="2" charset="0"/>
              </a:rPr>
              <a:t> </a:t>
            </a:r>
          </a:p>
        </p:txBody>
      </p:sp>
      <p:pic>
        <p:nvPicPr>
          <p:cNvPr id="6" name="Image 5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5432FA7F-B4F5-49E6-9C83-15A230D1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83" y="2480417"/>
            <a:ext cx="5630725" cy="60205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0A8389-52FB-4FDE-9C67-7A185F995B9A}"/>
              </a:ext>
            </a:extLst>
          </p:cNvPr>
          <p:cNvSpPr txBox="1"/>
          <p:nvPr/>
        </p:nvSpPr>
        <p:spPr>
          <a:xfrm>
            <a:off x="2313586" y="3223585"/>
            <a:ext cx="4795679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Période 3 </a:t>
            </a:r>
          </a:p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(janvier, février)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66B69E-A657-4C85-9CB3-340FE8AF5E91}"/>
              </a:ext>
            </a:extLst>
          </p:cNvPr>
          <p:cNvSpPr txBox="1"/>
          <p:nvPr/>
        </p:nvSpPr>
        <p:spPr>
          <a:xfrm>
            <a:off x="1332977" y="5419112"/>
            <a:ext cx="12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dern Love Grunge" panose="04070805081005020601" pitchFamily="82" charset="0"/>
              </a:rPr>
              <a:t>Prénom</a:t>
            </a:r>
            <a:r>
              <a:rPr lang="fr-FR" sz="962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1697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372A84-3F81-429D-954F-349912D3385F}"/>
              </a:ext>
            </a:extLst>
          </p:cNvPr>
          <p:cNvSpPr txBox="1"/>
          <p:nvPr/>
        </p:nvSpPr>
        <p:spPr>
          <a:xfrm>
            <a:off x="1821493" y="196838"/>
            <a:ext cx="6361433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u="sng" dirty="0">
                <a:solidFill>
                  <a:srgbClr val="FF3399"/>
                </a:solidFill>
                <a:latin typeface="Modern Love Grunge" panose="04070805081005020601" pitchFamily="82" charset="0"/>
              </a:rPr>
              <a:t>Résultats de la période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262506E-114F-4B68-BA33-C0C08F264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18393"/>
              </p:ext>
            </p:extLst>
          </p:nvPr>
        </p:nvGraphicFramePr>
        <p:xfrm>
          <a:off x="613626" y="1116624"/>
          <a:ext cx="8781835" cy="381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539">
                  <a:extLst>
                    <a:ext uri="{9D8B030D-6E8A-4147-A177-3AD203B41FA5}">
                      <a16:colId xmlns:a16="http://schemas.microsoft.com/office/drawing/2014/main" val="3519876631"/>
                    </a:ext>
                  </a:extLst>
                </a:gridCol>
                <a:gridCol w="1650722">
                  <a:extLst>
                    <a:ext uri="{9D8B030D-6E8A-4147-A177-3AD203B41FA5}">
                      <a16:colId xmlns:a16="http://schemas.microsoft.com/office/drawing/2014/main" val="2716313933"/>
                    </a:ext>
                  </a:extLst>
                </a:gridCol>
                <a:gridCol w="1677131">
                  <a:extLst>
                    <a:ext uri="{9D8B030D-6E8A-4147-A177-3AD203B41FA5}">
                      <a16:colId xmlns:a16="http://schemas.microsoft.com/office/drawing/2014/main" val="3262076066"/>
                    </a:ext>
                  </a:extLst>
                </a:gridCol>
                <a:gridCol w="1624309">
                  <a:extLst>
                    <a:ext uri="{9D8B030D-6E8A-4147-A177-3AD203B41FA5}">
                      <a16:colId xmlns:a16="http://schemas.microsoft.com/office/drawing/2014/main" val="1638708361"/>
                    </a:ext>
                  </a:extLst>
                </a:gridCol>
                <a:gridCol w="1677134">
                  <a:extLst>
                    <a:ext uri="{9D8B030D-6E8A-4147-A177-3AD203B41FA5}">
                      <a16:colId xmlns:a16="http://schemas.microsoft.com/office/drawing/2014/main" val="2030307817"/>
                    </a:ext>
                  </a:extLst>
                </a:gridCol>
              </a:tblGrid>
              <a:tr h="72606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</a:t>
                      </a: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des mots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réussites dans les accords 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12375272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072595937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2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819247867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3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540603702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4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905913897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39862083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6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08175735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7EBF717-F17B-4AED-A12B-3BD8B2A12212}"/>
              </a:ext>
            </a:extLst>
          </p:cNvPr>
          <p:cNvSpPr txBox="1"/>
          <p:nvPr/>
        </p:nvSpPr>
        <p:spPr>
          <a:xfrm>
            <a:off x="1418871" y="722683"/>
            <a:ext cx="208468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dirty="0">
                <a:latin typeface="Abecedary" pitchFamily="2" charset="0"/>
              </a:rPr>
              <a:t>Période 3: </a:t>
            </a:r>
          </a:p>
        </p:txBody>
      </p:sp>
      <p:pic>
        <p:nvPicPr>
          <p:cNvPr id="9" name="Image 8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C34E4ABD-85F3-49AA-A73B-2F816A43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1" y="5211065"/>
            <a:ext cx="208858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1: Lettre e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ein</a:t>
            </a:r>
            <a:r>
              <a:rPr lang="fr-FR" sz="1714" dirty="0">
                <a:latin typeface="Modern Love Grunge" panose="04070805081005020601" pitchFamily="82" charset="0"/>
              </a:rPr>
              <a:t>, </a:t>
            </a:r>
            <a:r>
              <a:rPr lang="fr-FR" sz="1714" dirty="0" err="1">
                <a:latin typeface="Modern Love Grunge" panose="04070805081005020601" pitchFamily="82" charset="0"/>
              </a:rPr>
              <a:t>eim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peintre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ceinture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empreinte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éteindre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frein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plein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atteindre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enceinte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éteinte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5170028" cy="24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laisse		C’est  			Elle fait </a:t>
            </a:r>
          </a:p>
          <a:p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Elle laisse		Elle est			Elle va	Elle a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r>
              <a:rPr lang="fr-FR" sz="1714" u="sng" dirty="0">
                <a:latin typeface="Modern Love Grunge" panose="04070805081005020601" pitchFamily="82" charset="0"/>
              </a:rPr>
              <a:t>Le masculin: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Le peintre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la peintre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Plein  pleine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71720" y="577074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9D2338-F0E2-4580-AA3A-F255D969B6A3}"/>
              </a:ext>
            </a:extLst>
          </p:cNvPr>
          <p:cNvSpPr txBox="1"/>
          <p:nvPr/>
        </p:nvSpPr>
        <p:spPr>
          <a:xfrm>
            <a:off x="6559198" y="2528539"/>
            <a:ext cx="22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Eteinte  éteint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9" y="3098024"/>
            <a:ext cx="4741996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Empreinte: Trace laissée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Enceinte : Femme qui attend un bébé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A19AF8-E521-4BA6-B838-56C33F019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159620" y="4405199"/>
            <a:ext cx="2372396" cy="24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2: Lettre o et ses farces : on, om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compagnon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confiture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conduit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saison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mouton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cochon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5477964" cy="236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conduit			Ils voient 		Ils montent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adorent			Ils ont			Il fait 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se cachent		On compare 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Bon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417151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8" y="3069612"/>
            <a:ext cx="5868257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Compagnon: quelqu’un qui accompagne une autre personne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376DBCA-B28C-4AA1-A77A-424F5991B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4835951" y="4213485"/>
            <a:ext cx="2437874" cy="24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3: Lettre o et ses farces : ou, </a:t>
            </a:r>
            <a:r>
              <a:rPr lang="fr-FR" sz="1714" dirty="0" err="1">
                <a:latin typeface="Modern Love Grunge" panose="04070805081005020601" pitchFamily="82" charset="0"/>
              </a:rPr>
              <a:t>oi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loup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chou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soupe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tout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poule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89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y a 		Il préparait			Il rajoutait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On parlait	Il admirait			Il faisait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Roi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reine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Noir  noire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3803058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F51255-F43A-4ED9-B5DD-02B1F53231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4688095" y="4063833"/>
            <a:ext cx="2585730" cy="26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4: Lettre o et ses farces : 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camion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passion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natation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occasion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punition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864308"/>
            <a:ext cx="4925234" cy="412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y avait 			Ils avaient		Nous venions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avaient 			Nous avions		Nous aimions</a:t>
            </a:r>
          </a:p>
          <a:p>
            <a:pPr lvl="1"/>
            <a:endParaRPr lang="fr-FR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Un lion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une lionne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Passion : Quelque chose que l’on aime bien faire</a:t>
            </a:r>
          </a:p>
          <a:p>
            <a:endParaRPr lang="fr-FR" sz="1714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FE03F1-9E48-48BE-8735-92CD77C50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5" y="4617415"/>
            <a:ext cx="2038790" cy="20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5: Lettre o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oin</a:t>
            </a:r>
            <a:r>
              <a:rPr lang="fr-FR" sz="1714" dirty="0">
                <a:latin typeface="Modern Love Grunge" panose="04070805081005020601" pitchFamily="82" charset="0"/>
              </a:rPr>
              <a:t> , </a:t>
            </a:r>
            <a:r>
              <a:rPr lang="fr-FR" sz="1714" dirty="0" err="1">
                <a:latin typeface="Modern Love Grunge" panose="04070805081005020601" pitchFamily="82" charset="0"/>
              </a:rPr>
              <a:t>ouin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foin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pingouin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rejoindre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lointain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coing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279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voient 		Ils parlent 		Ils cachent 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mangent 		Ils ont 		Il est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Coing: fruit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1026" name="Picture 2" descr="Coing | Bien de chez nous">
            <a:extLst>
              <a:ext uri="{FF2B5EF4-FFF2-40B4-BE49-F238E27FC236}">
                <a16:creationId xmlns:a16="http://schemas.microsoft.com/office/drawing/2014/main" id="{8E71116A-663D-4D1A-A8CF-A2E7B522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55" y="3399530"/>
            <a:ext cx="1365133" cy="11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E7C329-2814-41FD-91E0-0862D4A81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4" y="4193887"/>
            <a:ext cx="2457237" cy="24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0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6: Lettre g devant les voyelles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gare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goûter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galette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pigeon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gentil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girafe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escargot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boulanger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ménage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gymnastique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459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y a 			Ils sont		Ils donnent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Je m’arrête		Je déguste		Je vois 	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Elles font		Il court		Elle fait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Gentil  gentille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Boulanger  boulangère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Gentil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gentils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Rouge  rouges </a:t>
            </a:r>
            <a:endParaRPr lang="fr-FR" sz="17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782532" y="4799463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451914-1399-4317-8503-FACC7284C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7" t="35250" r="72117" b="24412"/>
          <a:stretch/>
        </p:blipFill>
        <p:spPr>
          <a:xfrm>
            <a:off x="5352275" y="4535643"/>
            <a:ext cx="2031974" cy="20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53CA4-95AE-4CBA-885F-553D4CD9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04" y="402622"/>
            <a:ext cx="7772400" cy="1308961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  <a:latin typeface="Abecedary" pitchFamily="2" charset="0"/>
              </a:rPr>
              <a:t>Cahier de dictée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F446FC-2668-4701-82E1-E147BA89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426" y="2081022"/>
            <a:ext cx="6858000" cy="773124"/>
          </a:xfrm>
        </p:spPr>
        <p:txBody>
          <a:bodyPr>
            <a:normAutofit/>
          </a:bodyPr>
          <a:lstStyle/>
          <a:p>
            <a:r>
              <a:rPr lang="fr-FR" sz="4286" dirty="0">
                <a:solidFill>
                  <a:srgbClr val="7030A0"/>
                </a:solidFill>
                <a:latin typeface="Cartoon Blocks Christmas" panose="02000500000000000000" pitchFamily="2" charset="0"/>
              </a:rPr>
              <a:t>Groupe C</a:t>
            </a:r>
            <a:r>
              <a:rPr lang="fr-FR" sz="4286" dirty="0">
                <a:latin typeface="Cartoon Blocks Christmas" panose="02000500000000000000" pitchFamily="2" charset="0"/>
              </a:rPr>
              <a:t> </a:t>
            </a:r>
          </a:p>
        </p:txBody>
      </p:sp>
      <p:pic>
        <p:nvPicPr>
          <p:cNvPr id="6" name="Image 5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5432FA7F-B4F5-49E6-9C83-15A230D1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86" y="1659535"/>
            <a:ext cx="6413957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CAEA22-0254-4855-87B6-E27652CE47B9}"/>
              </a:ext>
            </a:extLst>
          </p:cNvPr>
          <p:cNvSpPr txBox="1"/>
          <p:nvPr/>
        </p:nvSpPr>
        <p:spPr>
          <a:xfrm>
            <a:off x="1332977" y="5419112"/>
            <a:ext cx="12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dern Love Grunge" panose="04070805081005020601" pitchFamily="82" charset="0"/>
              </a:rPr>
              <a:t>Prénom</a:t>
            </a:r>
            <a:r>
              <a:rPr lang="fr-FR" sz="962" dirty="0"/>
              <a:t>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875442-B5F1-479A-B229-F4C27876C1E2}"/>
              </a:ext>
            </a:extLst>
          </p:cNvPr>
          <p:cNvSpPr txBox="1"/>
          <p:nvPr/>
        </p:nvSpPr>
        <p:spPr>
          <a:xfrm>
            <a:off x="2385164" y="3223585"/>
            <a:ext cx="4795679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Période 3 </a:t>
            </a:r>
          </a:p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(janvier, février)</a:t>
            </a:r>
          </a:p>
        </p:txBody>
      </p:sp>
    </p:spTree>
    <p:extLst>
      <p:ext uri="{BB962C8B-B14F-4D97-AF65-F5344CB8AC3E}">
        <p14:creationId xmlns:p14="http://schemas.microsoft.com/office/powerpoint/2010/main" val="429043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372A84-3F81-429D-954F-349912D3385F}"/>
              </a:ext>
            </a:extLst>
          </p:cNvPr>
          <p:cNvSpPr txBox="1"/>
          <p:nvPr/>
        </p:nvSpPr>
        <p:spPr>
          <a:xfrm>
            <a:off x="1821493" y="196838"/>
            <a:ext cx="6361433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u="sng" dirty="0">
                <a:solidFill>
                  <a:srgbClr val="FF3399"/>
                </a:solidFill>
                <a:latin typeface="Modern Love Grunge" panose="04070805081005020601" pitchFamily="82" charset="0"/>
              </a:rPr>
              <a:t>Résultats de la période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262506E-114F-4B68-BA33-C0C08F264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65215"/>
              </p:ext>
            </p:extLst>
          </p:nvPr>
        </p:nvGraphicFramePr>
        <p:xfrm>
          <a:off x="613626" y="1116623"/>
          <a:ext cx="6751215" cy="4422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1681">
                  <a:extLst>
                    <a:ext uri="{9D8B030D-6E8A-4147-A177-3AD203B41FA5}">
                      <a16:colId xmlns:a16="http://schemas.microsoft.com/office/drawing/2014/main" val="3519876631"/>
                    </a:ext>
                  </a:extLst>
                </a:gridCol>
                <a:gridCol w="2033500">
                  <a:extLst>
                    <a:ext uri="{9D8B030D-6E8A-4147-A177-3AD203B41FA5}">
                      <a16:colId xmlns:a16="http://schemas.microsoft.com/office/drawing/2014/main" val="2716313933"/>
                    </a:ext>
                  </a:extLst>
                </a:gridCol>
                <a:gridCol w="2066034">
                  <a:extLst>
                    <a:ext uri="{9D8B030D-6E8A-4147-A177-3AD203B41FA5}">
                      <a16:colId xmlns:a16="http://schemas.microsoft.com/office/drawing/2014/main" val="3262076066"/>
                    </a:ext>
                  </a:extLst>
                </a:gridCol>
              </a:tblGrid>
              <a:tr h="842697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</a:t>
                      </a: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12375272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072595937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2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819247867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3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540603702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4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905913897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39862083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6</a:t>
                      </a:r>
                      <a:endParaRPr lang="fr-FR" sz="2300" dirty="0">
                        <a:latin typeface="Modern Love Grunge" panose="04070805081005020601" pitchFamily="82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13365269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7EBF717-F17B-4AED-A12B-3BD8B2A12212}"/>
              </a:ext>
            </a:extLst>
          </p:cNvPr>
          <p:cNvSpPr txBox="1"/>
          <p:nvPr/>
        </p:nvSpPr>
        <p:spPr>
          <a:xfrm>
            <a:off x="1418871" y="722683"/>
            <a:ext cx="208468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dirty="0">
                <a:latin typeface="Abecedary" pitchFamily="2" charset="0"/>
              </a:rPr>
              <a:t>Période 3: </a:t>
            </a:r>
          </a:p>
        </p:txBody>
      </p:sp>
      <p:pic>
        <p:nvPicPr>
          <p:cNvPr id="9" name="Image 8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C34E4ABD-85F3-49AA-A73B-2F816A43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7461">
            <a:off x="7933074" y="4907853"/>
            <a:ext cx="208858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48577" y="367860"/>
            <a:ext cx="7945080" cy="484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1: Lettre e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ein</a:t>
            </a:r>
            <a:r>
              <a:rPr lang="fr-FR" sz="1714" dirty="0">
                <a:latin typeface="Modern Love Grunge" panose="04070805081005020601" pitchFamily="82" charset="0"/>
              </a:rPr>
              <a:t> – </a:t>
            </a:r>
            <a:r>
              <a:rPr lang="fr-FR" sz="1714" dirty="0" err="1">
                <a:latin typeface="Modern Love Grunge" panose="04070805081005020601" pitchFamily="82" charset="0"/>
              </a:rPr>
              <a:t>eim</a:t>
            </a:r>
            <a:r>
              <a:rPr lang="fr-FR" sz="1714" dirty="0">
                <a:latin typeface="Modern Love Grunge" panose="04070805081005020601" pitchFamily="82" charset="0"/>
              </a:rPr>
              <a:t>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peintre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ceinture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empreinte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rein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enceinte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maitresse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1258858" y="3425205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9D2113-17F8-4E09-9334-DAB848B48376}"/>
              </a:ext>
            </a:extLst>
          </p:cNvPr>
          <p:cNvSpPr txBox="1"/>
          <p:nvPr/>
        </p:nvSpPr>
        <p:spPr>
          <a:xfrm>
            <a:off x="4237897" y="993309"/>
            <a:ext cx="4741996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</a:rPr>
              <a:t>Empreinte: Trace laissée </a:t>
            </a:r>
          </a:p>
          <a:p>
            <a:r>
              <a:rPr lang="fr-FR" sz="1714" dirty="0">
                <a:latin typeface="OpenDyslexicAlta" panose="00000500000000000000" pitchFamily="50" charset="0"/>
              </a:rPr>
              <a:t>Rein: Organe que l’on a dans son corps</a:t>
            </a:r>
          </a:p>
          <a:p>
            <a:r>
              <a:rPr lang="fr-FR" sz="1714" dirty="0">
                <a:latin typeface="OpenDyslexicAlta" panose="00000500000000000000" pitchFamily="50" charset="0"/>
              </a:rPr>
              <a:t>Enceinte : Femme qui attend un bébé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4E7AC2-37E1-44E8-9437-9622D7E651C2}"/>
              </a:ext>
            </a:extLst>
          </p:cNvPr>
          <p:cNvSpPr txBox="1"/>
          <p:nvPr/>
        </p:nvSpPr>
        <p:spPr>
          <a:xfrm>
            <a:off x="4237897" y="2461068"/>
            <a:ext cx="4741996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Astuce: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</a:rPr>
              <a:t>Si je sais écrire peintre je sais écrire peinture car ils font partie de la même famille : </a:t>
            </a:r>
            <a:r>
              <a:rPr lang="fr-FR" sz="1714" u="sng" dirty="0">
                <a:solidFill>
                  <a:srgbClr val="FF0000"/>
                </a:solidFill>
                <a:latin typeface="OpenDyslexicAlta" panose="00000500000000000000" pitchFamily="50" charset="0"/>
              </a:rPr>
              <a:t>peint</a:t>
            </a:r>
            <a:r>
              <a:rPr lang="fr-FR" sz="1714" dirty="0">
                <a:latin typeface="OpenDyslexicAlta" panose="00000500000000000000" pitchFamily="50" charset="0"/>
              </a:rPr>
              <a:t>ure / </a:t>
            </a:r>
            <a:r>
              <a:rPr lang="fr-FR" sz="1714" u="sng" dirty="0">
                <a:solidFill>
                  <a:srgbClr val="FF0000"/>
                </a:solidFill>
                <a:latin typeface="OpenDyslexicAlta" panose="00000500000000000000" pitchFamily="50" charset="0"/>
              </a:rPr>
              <a:t>peint</a:t>
            </a:r>
            <a:r>
              <a:rPr lang="fr-FR" sz="1714" dirty="0">
                <a:latin typeface="OpenDyslexicAlta" panose="00000500000000000000" pitchFamily="50" charset="0"/>
              </a:rPr>
              <a:t>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7031C2-1BFD-4D0A-86E0-E28638155756}"/>
              </a:ext>
            </a:extLst>
          </p:cNvPr>
          <p:cNvSpPr txBox="1"/>
          <p:nvPr/>
        </p:nvSpPr>
        <p:spPr>
          <a:xfrm>
            <a:off x="4351661" y="4057484"/>
            <a:ext cx="4741996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Féminin masculin: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</a:rPr>
              <a:t>Une maîtresse </a:t>
            </a:r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 un maître</a:t>
            </a:r>
            <a:endParaRPr lang="fr-FR" sz="1714" dirty="0">
              <a:latin typeface="OpenDyslexicAlta" panose="00000500000000000000" pitchFamily="50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54B12E5-B27A-4D15-BFC0-E2A6F3934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" t="35250" r="72154" b="22923"/>
          <a:stretch/>
        </p:blipFill>
        <p:spPr>
          <a:xfrm>
            <a:off x="926107" y="3795152"/>
            <a:ext cx="2323672" cy="23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7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372A84-3F81-429D-954F-349912D3385F}"/>
              </a:ext>
            </a:extLst>
          </p:cNvPr>
          <p:cNvSpPr txBox="1"/>
          <p:nvPr/>
        </p:nvSpPr>
        <p:spPr>
          <a:xfrm>
            <a:off x="1821493" y="196838"/>
            <a:ext cx="6361433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u="sng" dirty="0">
                <a:solidFill>
                  <a:srgbClr val="FF3399"/>
                </a:solidFill>
                <a:latin typeface="Modern Love Grunge" panose="04070805081005020601" pitchFamily="82" charset="0"/>
              </a:rPr>
              <a:t>Résultats de la période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262506E-114F-4B68-BA33-C0C08F264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44256"/>
              </p:ext>
            </p:extLst>
          </p:nvPr>
        </p:nvGraphicFramePr>
        <p:xfrm>
          <a:off x="613626" y="1116624"/>
          <a:ext cx="8678748" cy="4187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5336">
                  <a:extLst>
                    <a:ext uri="{9D8B030D-6E8A-4147-A177-3AD203B41FA5}">
                      <a16:colId xmlns:a16="http://schemas.microsoft.com/office/drawing/2014/main" val="3519876631"/>
                    </a:ext>
                  </a:extLst>
                </a:gridCol>
                <a:gridCol w="1399799">
                  <a:extLst>
                    <a:ext uri="{9D8B030D-6E8A-4147-A177-3AD203B41FA5}">
                      <a16:colId xmlns:a16="http://schemas.microsoft.com/office/drawing/2014/main" val="2716313933"/>
                    </a:ext>
                  </a:extLst>
                </a:gridCol>
                <a:gridCol w="1422194">
                  <a:extLst>
                    <a:ext uri="{9D8B030D-6E8A-4147-A177-3AD203B41FA5}">
                      <a16:colId xmlns:a16="http://schemas.microsoft.com/office/drawing/2014/main" val="3262076066"/>
                    </a:ext>
                  </a:extLst>
                </a:gridCol>
                <a:gridCol w="1377401">
                  <a:extLst>
                    <a:ext uri="{9D8B030D-6E8A-4147-A177-3AD203B41FA5}">
                      <a16:colId xmlns:a16="http://schemas.microsoft.com/office/drawing/2014/main" val="1638708361"/>
                    </a:ext>
                  </a:extLst>
                </a:gridCol>
                <a:gridCol w="1422196">
                  <a:extLst>
                    <a:ext uri="{9D8B030D-6E8A-4147-A177-3AD203B41FA5}">
                      <a16:colId xmlns:a16="http://schemas.microsoft.com/office/drawing/2014/main" val="2030307817"/>
                    </a:ext>
                  </a:extLst>
                </a:gridCol>
                <a:gridCol w="1231822">
                  <a:extLst>
                    <a:ext uri="{9D8B030D-6E8A-4147-A177-3AD203B41FA5}">
                      <a16:colId xmlns:a16="http://schemas.microsoft.com/office/drawing/2014/main" val="3280362184"/>
                    </a:ext>
                  </a:extLst>
                </a:gridCol>
              </a:tblGrid>
              <a:tr h="798069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</a:t>
                      </a: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des mots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réussites dans les accords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 ou ponctuation oublié(e)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12375272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r"/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/50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072595937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2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819247867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3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540603702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4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905913897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/12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39862083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6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98642084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7EBF717-F17B-4AED-A12B-3BD8B2A12212}"/>
              </a:ext>
            </a:extLst>
          </p:cNvPr>
          <p:cNvSpPr txBox="1"/>
          <p:nvPr/>
        </p:nvSpPr>
        <p:spPr>
          <a:xfrm>
            <a:off x="1418871" y="722683"/>
            <a:ext cx="208468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dirty="0">
                <a:latin typeface="Abecedary" pitchFamily="2" charset="0"/>
              </a:rPr>
              <a:t>Période 3: </a:t>
            </a:r>
          </a:p>
        </p:txBody>
      </p:sp>
      <p:pic>
        <p:nvPicPr>
          <p:cNvPr id="9" name="Image 8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C34E4ABD-85F3-49AA-A73B-2F816A43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1" y="5211065"/>
            <a:ext cx="208858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2: Lettre o et ses farces : on, om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confiture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bonjour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mouton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cochon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saison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combien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sombre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192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</a:rPr>
              <a:t>Il dit 		C’est 			Elle est 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Bon </a:t>
            </a: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bonne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417151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9" y="2572730"/>
            <a:ext cx="4925234" cy="114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Astuce 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On met un « m » dans le son on lorsqu’on a un m, un b ou un p derrière.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4B9AF8E-5AA3-42E5-830F-E7C87D95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4" y="4193887"/>
            <a:ext cx="2457237" cy="24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3: Lettre o et ses farces : ou, </a:t>
            </a:r>
            <a:r>
              <a:rPr lang="fr-FR" sz="1714" dirty="0" err="1">
                <a:latin typeface="Modern Love Grunge" panose="04070805081005020601" pitchFamily="82" charset="0"/>
              </a:rPr>
              <a:t>oi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loup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soupe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tous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journal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roi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trois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noir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poule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89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  <a:cs typeface="Arial" panose="020B0604020202020204" pitchFamily="34" charset="0"/>
              </a:rPr>
              <a:t>Il mange 			il a 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  <a:cs typeface="Arial" panose="020B0604020202020204" pitchFamily="34" charset="0"/>
              </a:rPr>
              <a:t>Je fais 			on donne 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Roi </a:t>
            </a: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reine </a:t>
            </a: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Noir  noire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3803058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7DEA2D-406E-4F14-9115-303D79B63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4" y="3506912"/>
            <a:ext cx="3135968" cy="31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4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10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4: Lettre o et ses farces : 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camion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passion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mission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punition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million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natation</a:t>
            </a:r>
          </a:p>
          <a:p>
            <a:endParaRPr lang="fr-FR" sz="1714" dirty="0">
              <a:latin typeface="OpenDyslexicAlta" panose="00000500000000000000" pitchFamily="50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8" y="1087260"/>
            <a:ext cx="6028091" cy="346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  <a:cs typeface="Arial" panose="020B0604020202020204" pitchFamily="34" charset="0"/>
              </a:rPr>
              <a:t>Il y a			C’est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Un lion </a:t>
            </a: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une lionne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OpenDyslexicAlta" panose="00000500000000000000" pitchFamily="50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Passion : Quelque chose que l’on aime bien faire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48EA6D-8B84-4162-B428-2D89202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2" t="35249" r="72022" b="24074"/>
          <a:stretch/>
        </p:blipFill>
        <p:spPr>
          <a:xfrm>
            <a:off x="5179667" y="4177506"/>
            <a:ext cx="2384981" cy="22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484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5: Lettre o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oin</a:t>
            </a:r>
            <a:r>
              <a:rPr lang="fr-FR" sz="1714" dirty="0">
                <a:latin typeface="Modern Love Grunge" panose="04070805081005020601" pitchFamily="82" charset="0"/>
              </a:rPr>
              <a:t> , </a:t>
            </a:r>
            <a:r>
              <a:rPr lang="fr-FR" sz="1714" dirty="0" err="1">
                <a:latin typeface="Modern Love Grunge" panose="04070805081005020601" pitchFamily="82" charset="0"/>
              </a:rPr>
              <a:t>ouin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point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foin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pingouin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besoin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témoin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305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</a:rPr>
              <a:t>J’ai gagné 	Je range 		C’est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</a:rPr>
              <a:t>Elle est 		Il y a  </a:t>
            </a:r>
            <a:r>
              <a:rPr lang="fr-FR" sz="1429" dirty="0">
                <a:latin typeface="CrayonE" panose="00000500000000000000" pitchFamily="2" charset="0"/>
              </a:rPr>
              <a:t>	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OpenDyslexicAlta" panose="00000500000000000000" pitchFamily="50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Témoin : Personne qui a vu ou entendu quelque chose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2743449" y="3721699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3536A1-0BC7-440F-9BCE-E7214A759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" t="35250" r="72154" b="22923"/>
          <a:stretch/>
        </p:blipFill>
        <p:spPr>
          <a:xfrm>
            <a:off x="3877909" y="4141622"/>
            <a:ext cx="2585730" cy="25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4576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6: Lettre g devant les voyelles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galette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goûter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gentil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rouge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girafe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escargot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boulanger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440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600" dirty="0">
                <a:latin typeface="OpenDyslexicAlta" panose="00000500000000000000" pitchFamily="50" charset="0"/>
              </a:rPr>
              <a:t>Elle est 		Il est  	J’achète</a:t>
            </a:r>
          </a:p>
          <a:p>
            <a:pPr lvl="1"/>
            <a:r>
              <a:rPr lang="fr-FR" sz="1600" dirty="0">
                <a:latin typeface="OpenDyslexicAlta" panose="00000500000000000000" pitchFamily="50" charset="0"/>
                <a:sym typeface="Wingdings" panose="05000000000000000000" pitchFamily="2" charset="2"/>
              </a:rPr>
              <a:t>Elle apporte </a:t>
            </a:r>
          </a:p>
          <a:p>
            <a:pPr lvl="1"/>
            <a:endParaRPr lang="fr-FR" sz="1600" dirty="0">
              <a:latin typeface="OpenDyslexicAlta" panose="00000500000000000000" pitchFamily="50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Gentil  gentille 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Boulanger  boulangère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OpenDyslexicAlta" panose="00000500000000000000" pitchFamily="50" charset="0"/>
              </a:rPr>
              <a:t>Gentil </a:t>
            </a:r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 gentils 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Rouge  rouges </a:t>
            </a:r>
            <a:endParaRPr lang="fr-FR" sz="1714" dirty="0">
              <a:latin typeface="OpenDyslexicAlta" panose="00000500000000000000" pitchFamily="50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1102857" y="3272867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FCA733-61DA-4DC2-ADC6-4274931CA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5" t="35250" r="72154" b="22923"/>
          <a:stretch/>
        </p:blipFill>
        <p:spPr>
          <a:xfrm>
            <a:off x="791850" y="3815225"/>
            <a:ext cx="2585730" cy="25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15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1: Lettre e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ein</a:t>
            </a:r>
            <a:r>
              <a:rPr lang="fr-FR" sz="1714" dirty="0">
                <a:latin typeface="Modern Love Grunge" panose="04070805081005020601" pitchFamily="82" charset="0"/>
              </a:rPr>
              <a:t>, </a:t>
            </a:r>
            <a:r>
              <a:rPr lang="fr-FR" sz="1714" dirty="0" err="1">
                <a:latin typeface="Modern Love Grunge" panose="04070805081005020601" pitchFamily="82" charset="0"/>
              </a:rPr>
              <a:t>eim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peintre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ceinture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empreinte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rein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éteindre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frein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plein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atteindre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enceinte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se teindre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éteinte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4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r>
              <a:rPr lang="fr-FR" sz="1429" dirty="0">
                <a:latin typeface="CrayonE" panose="00000500000000000000" pitchFamily="2" charset="0"/>
              </a:rPr>
              <a:t>Il laisse		C’est  			Elle fait </a:t>
            </a:r>
          </a:p>
          <a:p>
            <a:r>
              <a:rPr lang="fr-FR" sz="1429" dirty="0">
                <a:latin typeface="CrayonE" panose="00000500000000000000" pitchFamily="2" charset="0"/>
              </a:rPr>
              <a:t>Elle laisse		Elle est			Elle va		Elle a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r>
              <a:rPr lang="fr-FR" sz="1714" u="sng" dirty="0">
                <a:latin typeface="Modern Love Grunge" panose="04070805081005020601" pitchFamily="82" charset="0"/>
              </a:rPr>
              <a:t>Le masculin:</a:t>
            </a:r>
          </a:p>
          <a:p>
            <a:r>
              <a:rPr lang="fr-FR" sz="1714" dirty="0">
                <a:latin typeface="CrayonE" panose="00000500000000000000" pitchFamily="2" charset="0"/>
              </a:rPr>
              <a:t>Le peintre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la peintre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Plein  pleine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71720" y="577074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9D2338-F0E2-4580-AA3A-F255D969B6A3}"/>
              </a:ext>
            </a:extLst>
          </p:cNvPr>
          <p:cNvSpPr txBox="1"/>
          <p:nvPr/>
        </p:nvSpPr>
        <p:spPr>
          <a:xfrm>
            <a:off x="6559198" y="2528539"/>
            <a:ext cx="22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rayonE" panose="00000500000000000000" pitchFamily="2" charset="0"/>
                <a:sym typeface="Wingdings" panose="05000000000000000000" pitchFamily="2" charset="2"/>
              </a:rPr>
              <a:t>Eteinte  éteint</a:t>
            </a:r>
            <a:endParaRPr lang="fr-FR" sz="1000" dirty="0">
              <a:latin typeface="CrayonE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D68E34-787D-4745-A1A9-E29FBA29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233704" y="4325406"/>
            <a:ext cx="2369081" cy="22323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943897" y="2964648"/>
            <a:ext cx="4741996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Empreinte: Trace laissée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Rein: Organe que l’on a dans son corps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Enceinte : Femme qui attend un bébé 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Teinture: Couleur pour teindre les cheveux</a:t>
            </a:r>
          </a:p>
        </p:txBody>
      </p:sp>
    </p:spTree>
    <p:extLst>
      <p:ext uri="{BB962C8B-B14F-4D97-AF65-F5344CB8AC3E}">
        <p14:creationId xmlns:p14="http://schemas.microsoft.com/office/powerpoint/2010/main" val="42583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42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2: Lettre o et ses farces : on, om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compagnon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confiture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conduit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donc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mouton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cochon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monstre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saison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combien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comparer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sombre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36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conduit			Ils voient 		Ils montent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adorent			Ils ont			Il fait 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se cachent			On compare 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CrayonE" panose="00000500000000000000" pitchFamily="2" charset="0"/>
              </a:rPr>
              <a:t>Bon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bonne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417151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D68E34-787D-4745-A1A9-E29FBA29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064366" y="4171510"/>
            <a:ext cx="2586803" cy="24374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9" y="3069612"/>
            <a:ext cx="4925234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Compagnon: quelqu’un qui accompagne une autre personne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Sombre: Peu de lumière </a:t>
            </a:r>
          </a:p>
        </p:txBody>
      </p:sp>
    </p:spTree>
    <p:extLst>
      <p:ext uri="{BB962C8B-B14F-4D97-AF65-F5344CB8AC3E}">
        <p14:creationId xmlns:p14="http://schemas.microsoft.com/office/powerpoint/2010/main" val="300330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68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3: Lettre o et ses farces : ou, </a:t>
            </a:r>
            <a:r>
              <a:rPr lang="fr-FR" sz="1714" dirty="0" err="1">
                <a:latin typeface="Modern Love Grunge" panose="04070805081005020601" pitchFamily="82" charset="0"/>
              </a:rPr>
              <a:t>oi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loup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chou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soupe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tout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journal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roi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trois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noir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poisson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rajouter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voix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poids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89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y a 		Il préparait			Il rajoutait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On parlait		Il admirait			Il faisait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CrayonE" panose="00000500000000000000" pitchFamily="2" charset="0"/>
              </a:rPr>
              <a:t>Roi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reine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Noir  noire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3803058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D68E34-787D-4745-A1A9-E29FBA29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168985" y="3925634"/>
            <a:ext cx="2586803" cy="24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68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4: Lettre o et ses farces : 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camion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passion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mission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opinion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création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million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natation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occasion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illusion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punition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solution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direction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digestion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394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y avait 			Ils avaient		Nous venions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Nous avions		Nous aimions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CrayonE" panose="00000500000000000000" pitchFamily="2" charset="0"/>
              </a:rPr>
              <a:t>Un lion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une lionne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Passion : Quelque chose que l’on aime bien faire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Illusion : Ce qui n’est pas réel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7F00DD-ADED-4797-985F-7E7D97F9F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5" y="4617415"/>
            <a:ext cx="2038790" cy="20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95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5: Lettre o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oin</a:t>
            </a:r>
            <a:r>
              <a:rPr lang="fr-FR" sz="1714" dirty="0">
                <a:latin typeface="Modern Love Grunge" panose="04070805081005020601" pitchFamily="82" charset="0"/>
              </a:rPr>
              <a:t> , </a:t>
            </a:r>
            <a:r>
              <a:rPr lang="fr-FR" sz="1714" dirty="0" err="1">
                <a:latin typeface="Modern Love Grunge" panose="04070805081005020601" pitchFamily="82" charset="0"/>
              </a:rPr>
              <a:t>ouin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point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moins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foin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babouin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pingouin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shampoing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témoin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besoin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rejoindre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lointain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331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voient 		Ils parlent 		Ils cachent 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mangent 		Ils ont 		Il est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Témoin : Personne qui a vu ou entendu quelque chose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Pointure: Taille des chaussures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Coing: fruit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1026" name="Picture 2" descr="Coing | Bien de chez nous">
            <a:extLst>
              <a:ext uri="{FF2B5EF4-FFF2-40B4-BE49-F238E27FC236}">
                <a16:creationId xmlns:a16="http://schemas.microsoft.com/office/drawing/2014/main" id="{8E71116A-663D-4D1A-A8CF-A2E7B522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46" y="3817253"/>
            <a:ext cx="1365133" cy="11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451914-1399-4317-8503-FACC7284C3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7" t="35250" r="72117" b="24412"/>
          <a:stretch/>
        </p:blipFill>
        <p:spPr>
          <a:xfrm>
            <a:off x="5415316" y="4765614"/>
            <a:ext cx="2031974" cy="20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2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68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6: Lettre g devant les voyelles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gare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goûter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déguster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escargot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galette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pigeon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gymnastique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gentil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rouge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girafe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boulanger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boulangerie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boulangère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ménage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sage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459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y a 			Ils sont		Ils donnent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Je m’arrête			Je déguste		Je vois 	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Elles font			Il court		Elle fait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Gentil  gentille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Boulanger  boulangère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CrayonE" panose="00000500000000000000" pitchFamily="2" charset="0"/>
              </a:rPr>
              <a:t>Gentil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gentils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Rouge  rouges </a:t>
            </a:r>
            <a:endParaRPr lang="fr-FR" sz="1714" dirty="0">
              <a:latin typeface="CrayonE" panose="00000500000000000000" pitchFamily="2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782532" y="4799463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B06509-B5E4-4E1C-8EFF-895B9DD4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479812" y="4227291"/>
            <a:ext cx="2586803" cy="24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53CA4-95AE-4CBA-885F-553D4CD9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04" y="402622"/>
            <a:ext cx="7772400" cy="1308961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  <a:latin typeface="Abecedary" pitchFamily="2" charset="0"/>
              </a:rPr>
              <a:t>Cahier de dictée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F446FC-2668-4701-82E1-E147BA89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426" y="2081022"/>
            <a:ext cx="6858000" cy="773124"/>
          </a:xfrm>
        </p:spPr>
        <p:txBody>
          <a:bodyPr>
            <a:normAutofit/>
          </a:bodyPr>
          <a:lstStyle/>
          <a:p>
            <a:r>
              <a:rPr lang="fr-FR" sz="4286" dirty="0">
                <a:solidFill>
                  <a:srgbClr val="7030A0"/>
                </a:solidFill>
                <a:latin typeface="Cartoon Blocks Christmas" panose="02000500000000000000" pitchFamily="2" charset="0"/>
              </a:rPr>
              <a:t>Groupe B</a:t>
            </a:r>
            <a:r>
              <a:rPr lang="fr-FR" sz="4286" dirty="0">
                <a:latin typeface="Cartoon Blocks Christmas" panose="02000500000000000000" pitchFamily="2" charset="0"/>
              </a:rPr>
              <a:t> </a:t>
            </a:r>
          </a:p>
        </p:txBody>
      </p:sp>
      <p:pic>
        <p:nvPicPr>
          <p:cNvPr id="6" name="Image 5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5432FA7F-B4F5-49E6-9C83-15A230D1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57" y="1819852"/>
            <a:ext cx="6413957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0A8389-52FB-4FDE-9C67-7A185F995B9A}"/>
              </a:ext>
            </a:extLst>
          </p:cNvPr>
          <p:cNvSpPr txBox="1"/>
          <p:nvPr/>
        </p:nvSpPr>
        <p:spPr>
          <a:xfrm>
            <a:off x="2385164" y="3223585"/>
            <a:ext cx="4795679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Période 3 </a:t>
            </a:r>
          </a:p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(janvier, février)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148EE3-6AD1-4D9D-82DF-BDCEFDE143C7}"/>
              </a:ext>
            </a:extLst>
          </p:cNvPr>
          <p:cNvSpPr txBox="1"/>
          <p:nvPr/>
        </p:nvSpPr>
        <p:spPr>
          <a:xfrm>
            <a:off x="1332977" y="5419112"/>
            <a:ext cx="12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dern Love Grunge" panose="04070805081005020601" pitchFamily="82" charset="0"/>
              </a:rPr>
              <a:t>Prénom</a:t>
            </a:r>
            <a:r>
              <a:rPr lang="fr-FR" sz="962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237247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1641</Words>
  <Application>Microsoft Office PowerPoint</Application>
  <PresentationFormat>Format A4 (210 x 297 mm)</PresentationFormat>
  <Paragraphs>664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Abecedary</vt:lpstr>
      <vt:lpstr>Arial</vt:lpstr>
      <vt:lpstr>Calibri</vt:lpstr>
      <vt:lpstr>Calibri Light</vt:lpstr>
      <vt:lpstr>Cartoon Blocks Christmas</vt:lpstr>
      <vt:lpstr>CrayonE</vt:lpstr>
      <vt:lpstr>Modern Love Grunge</vt:lpstr>
      <vt:lpstr>OpenDyslexicAlta</vt:lpstr>
      <vt:lpstr>Wingdings</vt:lpstr>
      <vt:lpstr>Thème Office</vt:lpstr>
      <vt:lpstr>Cahier de dictée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Cahier de dictée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Cahier de dictée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Cahier de dictée</dc:title>
  <dc:creator>Ellen Valancourt</dc:creator>
  <cp:lastModifiedBy>Ellen Valancourt</cp:lastModifiedBy>
  <cp:revision>93</cp:revision>
  <dcterms:created xsi:type="dcterms:W3CDTF">2020-06-17T08:36:49Z</dcterms:created>
  <dcterms:modified xsi:type="dcterms:W3CDTF">2020-07-20T07:16:00Z</dcterms:modified>
</cp:coreProperties>
</file>